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9" r:id="rId1"/>
  </p:sldMasterIdLst>
  <p:notesMasterIdLst>
    <p:notesMasterId r:id="rId91"/>
  </p:notesMasterIdLst>
  <p:sldIdLst>
    <p:sldId id="256" r:id="rId2"/>
    <p:sldId id="354" r:id="rId3"/>
    <p:sldId id="351" r:id="rId4"/>
    <p:sldId id="273" r:id="rId5"/>
    <p:sldId id="275" r:id="rId6"/>
    <p:sldId id="359" r:id="rId7"/>
    <p:sldId id="438" r:id="rId8"/>
    <p:sldId id="440" r:id="rId9"/>
    <p:sldId id="441" r:id="rId10"/>
    <p:sldId id="442" r:id="rId11"/>
    <p:sldId id="369" r:id="rId12"/>
    <p:sldId id="370" r:id="rId13"/>
    <p:sldId id="443" r:id="rId14"/>
    <p:sldId id="444" r:id="rId15"/>
    <p:sldId id="446" r:id="rId16"/>
    <p:sldId id="447" r:id="rId17"/>
    <p:sldId id="449" r:id="rId18"/>
    <p:sldId id="450" r:id="rId19"/>
    <p:sldId id="452" r:id="rId20"/>
    <p:sldId id="453" r:id="rId21"/>
    <p:sldId id="454" r:id="rId22"/>
    <p:sldId id="455" r:id="rId23"/>
    <p:sldId id="385" r:id="rId24"/>
    <p:sldId id="387" r:id="rId25"/>
    <p:sldId id="388" r:id="rId26"/>
    <p:sldId id="489" r:id="rId27"/>
    <p:sldId id="493" r:id="rId28"/>
    <p:sldId id="496" r:id="rId29"/>
    <p:sldId id="497" r:id="rId30"/>
    <p:sldId id="500" r:id="rId31"/>
    <p:sldId id="501" r:id="rId32"/>
    <p:sldId id="503" r:id="rId33"/>
    <p:sldId id="505" r:id="rId34"/>
    <p:sldId id="466" r:id="rId35"/>
    <p:sldId id="468" r:id="rId36"/>
    <p:sldId id="469" r:id="rId37"/>
    <p:sldId id="470" r:id="rId38"/>
    <p:sldId id="471" r:id="rId39"/>
    <p:sldId id="511" r:id="rId40"/>
    <p:sldId id="512" r:id="rId41"/>
    <p:sldId id="513" r:id="rId42"/>
    <p:sldId id="473" r:id="rId43"/>
    <p:sldId id="514" r:id="rId44"/>
    <p:sldId id="515" r:id="rId45"/>
    <p:sldId id="516" r:id="rId46"/>
    <p:sldId id="277" r:id="rId47"/>
    <p:sldId id="476" r:id="rId48"/>
    <p:sldId id="490" r:id="rId49"/>
    <p:sldId id="478" r:id="rId50"/>
    <p:sldId id="477" r:id="rId51"/>
    <p:sldId id="475" r:id="rId52"/>
    <p:sldId id="483" r:id="rId53"/>
    <p:sldId id="482" r:id="rId54"/>
    <p:sldId id="278" r:id="rId55"/>
    <p:sldId id="487" r:id="rId56"/>
    <p:sldId id="281" r:id="rId57"/>
    <p:sldId id="282" r:id="rId58"/>
    <p:sldId id="279" r:id="rId59"/>
    <p:sldId id="334" r:id="rId60"/>
    <p:sldId id="280" r:id="rId61"/>
    <p:sldId id="484" r:id="rId62"/>
    <p:sldId id="538" r:id="rId63"/>
    <p:sldId id="540" r:id="rId64"/>
    <p:sldId id="539" r:id="rId65"/>
    <p:sldId id="541" r:id="rId66"/>
    <p:sldId id="543" r:id="rId67"/>
    <p:sldId id="335" r:id="rId68"/>
    <p:sldId id="336" r:id="rId69"/>
    <p:sldId id="337" r:id="rId70"/>
    <p:sldId id="339" r:id="rId71"/>
    <p:sldId id="341" r:id="rId72"/>
    <p:sldId id="517" r:id="rId73"/>
    <p:sldId id="518" r:id="rId74"/>
    <p:sldId id="346" r:id="rId75"/>
    <p:sldId id="519" r:id="rId76"/>
    <p:sldId id="520" r:id="rId77"/>
    <p:sldId id="521" r:id="rId78"/>
    <p:sldId id="350" r:id="rId79"/>
    <p:sldId id="523" r:id="rId80"/>
    <p:sldId id="530" r:id="rId81"/>
    <p:sldId id="531" r:id="rId82"/>
    <p:sldId id="532" r:id="rId83"/>
    <p:sldId id="533" r:id="rId84"/>
    <p:sldId id="534" r:id="rId85"/>
    <p:sldId id="535" r:id="rId86"/>
    <p:sldId id="488" r:id="rId87"/>
    <p:sldId id="536" r:id="rId88"/>
    <p:sldId id="537" r:id="rId89"/>
    <p:sldId id="353" r:id="rId9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9" autoAdjust="0"/>
    <p:restoredTop sz="83918" autoAdjust="0"/>
  </p:normalViewPr>
  <p:slideViewPr>
    <p:cSldViewPr>
      <p:cViewPr varScale="1">
        <p:scale>
          <a:sx n="79" d="100"/>
          <a:sy n="79" d="100"/>
        </p:scale>
        <p:origin x="-1164" y="-78"/>
      </p:cViewPr>
      <p:guideLst>
        <p:guide orient="horz" pos="2160"/>
        <p:guide pos="2880"/>
      </p:guideLst>
    </p:cSldViewPr>
  </p:slideViewPr>
  <p:outlineViewPr>
    <p:cViewPr>
      <p:scale>
        <a:sx n="33" d="100"/>
        <a:sy n="33" d="100"/>
      </p:scale>
      <p:origin x="102"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948A26-ADA9-482C-B642-43924091B6B8}" type="doc">
      <dgm:prSet loTypeId="urn:microsoft.com/office/officeart/2005/8/layout/vList5" loCatId="list" qsTypeId="urn:microsoft.com/office/officeart/2005/8/quickstyle/simple2" qsCatId="simple" csTypeId="urn:microsoft.com/office/officeart/2005/8/colors/accent1_1" csCatId="accent1" phldr="1"/>
      <dgm:spPr/>
      <dgm:t>
        <a:bodyPr/>
        <a:lstStyle/>
        <a:p>
          <a:endParaRPr lang="en-US"/>
        </a:p>
      </dgm:t>
    </dgm:pt>
    <dgm:pt modelId="{56468202-B97B-490D-84E9-E2AF1AFCE0CC}">
      <dgm:prSet phldrT="[Text]"/>
      <dgm:spPr/>
      <dgm:t>
        <a:bodyPr/>
        <a:lstStyle/>
        <a:p>
          <a:r>
            <a:rPr lang="en-US" b="1" dirty="0"/>
            <a:t>Asymptomatic hemorrhoids </a:t>
          </a:r>
        </a:p>
      </dgm:t>
    </dgm:pt>
    <dgm:pt modelId="{0AF7EFB1-7C56-4248-8D2C-9D54A3494801}" type="parTrans" cxnId="{CDF4E5A0-3A93-4754-99D7-93F30FBFCFF3}">
      <dgm:prSet/>
      <dgm:spPr/>
      <dgm:t>
        <a:bodyPr/>
        <a:lstStyle/>
        <a:p>
          <a:endParaRPr lang="en-US"/>
        </a:p>
      </dgm:t>
    </dgm:pt>
    <dgm:pt modelId="{A2865278-7DD2-4600-AF1E-E8338AE5F8A4}" type="sibTrans" cxnId="{CDF4E5A0-3A93-4754-99D7-93F30FBFCFF3}">
      <dgm:prSet/>
      <dgm:spPr/>
      <dgm:t>
        <a:bodyPr/>
        <a:lstStyle/>
        <a:p>
          <a:endParaRPr lang="en-US"/>
        </a:p>
      </dgm:t>
    </dgm:pt>
    <dgm:pt modelId="{51424196-9FE7-479F-8D88-63E32B190F25}">
      <dgm:prSet phldrT="[Text]"/>
      <dgm:spPr/>
      <dgm:t>
        <a:bodyPr/>
        <a:lstStyle/>
        <a:p>
          <a:r>
            <a:rPr lang="en-US" b="1" dirty="0"/>
            <a:t>Best left alone</a:t>
          </a:r>
        </a:p>
      </dgm:t>
    </dgm:pt>
    <dgm:pt modelId="{B8C66714-7448-4938-BA64-CD9CE7FDE0E3}" type="parTrans" cxnId="{C8A7E9ED-3543-4D25-90B6-A0296A3D7D04}">
      <dgm:prSet/>
      <dgm:spPr/>
      <dgm:t>
        <a:bodyPr/>
        <a:lstStyle/>
        <a:p>
          <a:endParaRPr lang="en-US"/>
        </a:p>
      </dgm:t>
    </dgm:pt>
    <dgm:pt modelId="{F5AFF729-A901-49D2-B4D6-165B28DD6A1D}" type="sibTrans" cxnId="{C8A7E9ED-3543-4D25-90B6-A0296A3D7D04}">
      <dgm:prSet/>
      <dgm:spPr/>
      <dgm:t>
        <a:bodyPr/>
        <a:lstStyle/>
        <a:p>
          <a:endParaRPr lang="en-US"/>
        </a:p>
      </dgm:t>
    </dgm:pt>
    <dgm:pt modelId="{707239D0-CE8A-4C1E-803E-FE4C20555E51}">
      <dgm:prSet phldrT="[Text]"/>
      <dgm:spPr/>
      <dgm:t>
        <a:bodyPr/>
        <a:lstStyle/>
        <a:p>
          <a:r>
            <a:rPr lang="en-US" b="1" dirty="0"/>
            <a:t>Bulk-forming agents  and avoidance of constipation</a:t>
          </a:r>
        </a:p>
      </dgm:t>
    </dgm:pt>
    <dgm:pt modelId="{09BC6F29-5E9D-4246-8B00-52335D084CE8}" type="parTrans" cxnId="{0FF4A5EA-A5E2-427A-9BA6-3BE4D924398B}">
      <dgm:prSet/>
      <dgm:spPr/>
      <dgm:t>
        <a:bodyPr/>
        <a:lstStyle/>
        <a:p>
          <a:endParaRPr lang="en-US"/>
        </a:p>
      </dgm:t>
    </dgm:pt>
    <dgm:pt modelId="{73F968C7-20EF-4DC8-96BE-8188B0D6C94F}" type="sibTrans" cxnId="{0FF4A5EA-A5E2-427A-9BA6-3BE4D924398B}">
      <dgm:prSet/>
      <dgm:spPr/>
      <dgm:t>
        <a:bodyPr/>
        <a:lstStyle/>
        <a:p>
          <a:endParaRPr lang="en-US"/>
        </a:p>
      </dgm:t>
    </dgm:pt>
    <dgm:pt modelId="{5879AC62-F664-4A54-B1FF-5827A6793D72}">
      <dgm:prSet phldrT="[Text]"/>
      <dgm:spPr/>
      <dgm:t>
        <a:bodyPr/>
        <a:lstStyle/>
        <a:p>
          <a:r>
            <a:rPr lang="en-US" b="1" dirty="0"/>
            <a:t>First-degree</a:t>
          </a:r>
        </a:p>
      </dgm:t>
    </dgm:pt>
    <dgm:pt modelId="{7108B108-11D9-4103-A728-AC51A19D5433}" type="parTrans" cxnId="{36217D92-BC79-4667-A3F4-1A363AB15E68}">
      <dgm:prSet/>
      <dgm:spPr/>
      <dgm:t>
        <a:bodyPr/>
        <a:lstStyle/>
        <a:p>
          <a:endParaRPr lang="en-US"/>
        </a:p>
      </dgm:t>
    </dgm:pt>
    <dgm:pt modelId="{A28E1E01-5665-4E24-8917-049BC56E7030}" type="sibTrans" cxnId="{36217D92-BC79-4667-A3F4-1A363AB15E68}">
      <dgm:prSet/>
      <dgm:spPr/>
      <dgm:t>
        <a:bodyPr/>
        <a:lstStyle/>
        <a:p>
          <a:endParaRPr lang="en-US"/>
        </a:p>
      </dgm:t>
    </dgm:pt>
    <dgm:pt modelId="{004923EC-2302-4140-9535-2B376F3B7489}">
      <dgm:prSet phldrT="[Text]"/>
      <dgm:spPr/>
      <dgm:t>
        <a:bodyPr/>
        <a:lstStyle/>
        <a:p>
          <a:r>
            <a:rPr lang="en-US" b="1" dirty="0"/>
            <a:t>Topical agents </a:t>
          </a:r>
        </a:p>
      </dgm:t>
    </dgm:pt>
    <dgm:pt modelId="{ECC21574-D3EC-4797-8376-7E83A056CFC4}" type="parTrans" cxnId="{017127EB-058D-4864-88A4-79355B9CE3CA}">
      <dgm:prSet/>
      <dgm:spPr/>
      <dgm:t>
        <a:bodyPr/>
        <a:lstStyle/>
        <a:p>
          <a:endParaRPr lang="en-US"/>
        </a:p>
      </dgm:t>
    </dgm:pt>
    <dgm:pt modelId="{AF2043C6-B7B1-4450-8638-0B64BD50AE91}" type="sibTrans" cxnId="{017127EB-058D-4864-88A4-79355B9CE3CA}">
      <dgm:prSet/>
      <dgm:spPr/>
      <dgm:t>
        <a:bodyPr/>
        <a:lstStyle/>
        <a:p>
          <a:endParaRPr lang="en-US"/>
        </a:p>
      </dgm:t>
    </dgm:pt>
    <dgm:pt modelId="{14C2C8EE-63D8-46A0-B1F4-C2F881E0C920}">
      <dgm:prSet phldrT="[Text]"/>
      <dgm:spPr/>
      <dgm:t>
        <a:bodyPr/>
        <a:lstStyle/>
        <a:p>
          <a:r>
            <a:rPr lang="en-US" b="1" dirty="0"/>
            <a:t> If bleeding : injection sclerotherapy or infrared coagulation</a:t>
          </a:r>
        </a:p>
      </dgm:t>
    </dgm:pt>
    <dgm:pt modelId="{BBC4D60C-00C1-4CC0-BE5E-53F472EB2F33}" type="parTrans" cxnId="{0D0CA52A-6089-43B9-8117-51CBCD74D941}">
      <dgm:prSet/>
      <dgm:spPr/>
      <dgm:t>
        <a:bodyPr/>
        <a:lstStyle/>
        <a:p>
          <a:endParaRPr lang="en-US"/>
        </a:p>
      </dgm:t>
    </dgm:pt>
    <dgm:pt modelId="{BE724A97-68D7-4E0F-8223-DB5A293E568B}" type="sibTrans" cxnId="{0D0CA52A-6089-43B9-8117-51CBCD74D941}">
      <dgm:prSet/>
      <dgm:spPr/>
      <dgm:t>
        <a:bodyPr/>
        <a:lstStyle/>
        <a:p>
          <a:endParaRPr lang="en-US"/>
        </a:p>
      </dgm:t>
    </dgm:pt>
    <dgm:pt modelId="{0B28955A-793D-49DE-8C7C-545AFD368D2A}">
      <dgm:prSet phldrT="[Text]"/>
      <dgm:spPr/>
      <dgm:t>
        <a:bodyPr/>
        <a:lstStyle/>
        <a:p>
          <a:r>
            <a:rPr lang="en-US" b="1" dirty="0"/>
            <a:t>Second-degree</a:t>
          </a:r>
        </a:p>
      </dgm:t>
    </dgm:pt>
    <dgm:pt modelId="{6178CA93-C2A8-42A8-9856-8143AF470EC9}" type="parTrans" cxnId="{2400806E-320F-4BFA-A466-22B277F179F3}">
      <dgm:prSet/>
      <dgm:spPr/>
      <dgm:t>
        <a:bodyPr/>
        <a:lstStyle/>
        <a:p>
          <a:endParaRPr lang="en-US"/>
        </a:p>
      </dgm:t>
    </dgm:pt>
    <dgm:pt modelId="{46AC637C-E5A9-41B5-8F91-12614B3201AD}" type="sibTrans" cxnId="{2400806E-320F-4BFA-A466-22B277F179F3}">
      <dgm:prSet/>
      <dgm:spPr/>
      <dgm:t>
        <a:bodyPr/>
        <a:lstStyle/>
        <a:p>
          <a:endParaRPr lang="en-US"/>
        </a:p>
      </dgm:t>
    </dgm:pt>
    <dgm:pt modelId="{86C4966C-8349-49FF-96D4-27BB56336348}">
      <dgm:prSet phldrT="[Text]" custT="1"/>
      <dgm:spPr/>
      <dgm:t>
        <a:bodyPr/>
        <a:lstStyle/>
        <a:p>
          <a:r>
            <a:rPr lang="en-US" sz="2000" b="1" dirty="0"/>
            <a:t>Banding</a:t>
          </a:r>
        </a:p>
      </dgm:t>
    </dgm:pt>
    <dgm:pt modelId="{74BC1F21-A36D-4426-BA97-546A6851774E}" type="parTrans" cxnId="{AD3EB90D-B3E0-4B53-A4B2-14016ADD33CE}">
      <dgm:prSet/>
      <dgm:spPr/>
      <dgm:t>
        <a:bodyPr/>
        <a:lstStyle/>
        <a:p>
          <a:endParaRPr lang="en-US"/>
        </a:p>
      </dgm:t>
    </dgm:pt>
    <dgm:pt modelId="{CAB10052-B873-4D95-BCB2-262C6097B3E8}" type="sibTrans" cxnId="{AD3EB90D-B3E0-4B53-A4B2-14016ADD33CE}">
      <dgm:prSet/>
      <dgm:spPr/>
      <dgm:t>
        <a:bodyPr/>
        <a:lstStyle/>
        <a:p>
          <a:endParaRPr lang="en-US"/>
        </a:p>
      </dgm:t>
    </dgm:pt>
    <dgm:pt modelId="{F24D8AF0-5E3D-4444-92CA-991DF627A392}">
      <dgm:prSet phldrT="[Text]"/>
      <dgm:spPr/>
      <dgm:t>
        <a:bodyPr/>
        <a:lstStyle/>
        <a:p>
          <a:r>
            <a:rPr lang="en-US" b="1" dirty="0"/>
            <a:t>Large size: banding</a:t>
          </a:r>
        </a:p>
      </dgm:t>
    </dgm:pt>
    <dgm:pt modelId="{27D35CCD-C861-4333-A078-98398E9E3615}" type="parTrans" cxnId="{D50EFE6E-FC84-4D89-93F0-022BFE889D96}">
      <dgm:prSet/>
      <dgm:spPr/>
      <dgm:t>
        <a:bodyPr/>
        <a:lstStyle/>
        <a:p>
          <a:endParaRPr lang="en-US"/>
        </a:p>
      </dgm:t>
    </dgm:pt>
    <dgm:pt modelId="{39C8B3B9-4C75-4E02-A5C8-FC39A2C35D33}" type="sibTrans" cxnId="{D50EFE6E-FC84-4D89-93F0-022BFE889D96}">
      <dgm:prSet/>
      <dgm:spPr/>
      <dgm:t>
        <a:bodyPr/>
        <a:lstStyle/>
        <a:p>
          <a:endParaRPr lang="en-US"/>
        </a:p>
      </dgm:t>
    </dgm:pt>
    <dgm:pt modelId="{C11312F4-6B32-444B-BFD2-8EABF8D1C9C8}" type="pres">
      <dgm:prSet presAssocID="{ED948A26-ADA9-482C-B642-43924091B6B8}" presName="Name0" presStyleCnt="0">
        <dgm:presLayoutVars>
          <dgm:dir/>
          <dgm:animLvl val="lvl"/>
          <dgm:resizeHandles val="exact"/>
        </dgm:presLayoutVars>
      </dgm:prSet>
      <dgm:spPr/>
    </dgm:pt>
    <dgm:pt modelId="{EFD2C6B1-705D-46E7-BFE7-D64469E61763}" type="pres">
      <dgm:prSet presAssocID="{56468202-B97B-490D-84E9-E2AF1AFCE0CC}" presName="linNode" presStyleCnt="0"/>
      <dgm:spPr/>
    </dgm:pt>
    <dgm:pt modelId="{8833144B-4841-41F4-8682-1A95E6A4B5A4}" type="pres">
      <dgm:prSet presAssocID="{56468202-B97B-490D-84E9-E2AF1AFCE0CC}" presName="parentText" presStyleLbl="node1" presStyleIdx="0" presStyleCnt="3" custLinFactNeighborX="-3346" custLinFactNeighborY="-152">
        <dgm:presLayoutVars>
          <dgm:chMax val="1"/>
          <dgm:bulletEnabled val="1"/>
        </dgm:presLayoutVars>
      </dgm:prSet>
      <dgm:spPr/>
    </dgm:pt>
    <dgm:pt modelId="{87E83B1F-1326-4F09-B7FE-0F70A541B32B}" type="pres">
      <dgm:prSet presAssocID="{56468202-B97B-490D-84E9-E2AF1AFCE0CC}" presName="descendantText" presStyleLbl="alignAccFollowNode1" presStyleIdx="0" presStyleCnt="3" custLinFactNeighborX="226" custLinFactNeighborY="4359">
        <dgm:presLayoutVars>
          <dgm:bulletEnabled val="1"/>
        </dgm:presLayoutVars>
      </dgm:prSet>
      <dgm:spPr/>
    </dgm:pt>
    <dgm:pt modelId="{1A3F94F7-91F9-4F13-9150-64ED9D658AD4}" type="pres">
      <dgm:prSet presAssocID="{A2865278-7DD2-4600-AF1E-E8338AE5F8A4}" presName="sp" presStyleCnt="0"/>
      <dgm:spPr/>
    </dgm:pt>
    <dgm:pt modelId="{F187D877-5C70-48E2-83E1-38C19DD66473}" type="pres">
      <dgm:prSet presAssocID="{5879AC62-F664-4A54-B1FF-5827A6793D72}" presName="linNode" presStyleCnt="0"/>
      <dgm:spPr/>
    </dgm:pt>
    <dgm:pt modelId="{734DEEC3-AF47-4A8B-8908-4DA94EEDA271}" type="pres">
      <dgm:prSet presAssocID="{5879AC62-F664-4A54-B1FF-5827A6793D72}" presName="parentText" presStyleLbl="node1" presStyleIdx="1" presStyleCnt="3">
        <dgm:presLayoutVars>
          <dgm:chMax val="1"/>
          <dgm:bulletEnabled val="1"/>
        </dgm:presLayoutVars>
      </dgm:prSet>
      <dgm:spPr/>
    </dgm:pt>
    <dgm:pt modelId="{97CD856D-3BEB-498F-8EA3-CA2B3BD5751D}" type="pres">
      <dgm:prSet presAssocID="{5879AC62-F664-4A54-B1FF-5827A6793D72}" presName="descendantText" presStyleLbl="alignAccFollowNode1" presStyleIdx="1" presStyleCnt="3">
        <dgm:presLayoutVars>
          <dgm:bulletEnabled val="1"/>
        </dgm:presLayoutVars>
      </dgm:prSet>
      <dgm:spPr/>
    </dgm:pt>
    <dgm:pt modelId="{AE251456-613E-4186-9C11-E131D3C6C042}" type="pres">
      <dgm:prSet presAssocID="{A28E1E01-5665-4E24-8917-049BC56E7030}" presName="sp" presStyleCnt="0"/>
      <dgm:spPr/>
    </dgm:pt>
    <dgm:pt modelId="{51605937-BDBA-4317-BAD5-37FF264028EB}" type="pres">
      <dgm:prSet presAssocID="{0B28955A-793D-49DE-8C7C-545AFD368D2A}" presName="linNode" presStyleCnt="0"/>
      <dgm:spPr/>
    </dgm:pt>
    <dgm:pt modelId="{C6FF3F05-E3BF-471A-AFC8-3BE27B4CE501}" type="pres">
      <dgm:prSet presAssocID="{0B28955A-793D-49DE-8C7C-545AFD368D2A}" presName="parentText" presStyleLbl="node1" presStyleIdx="2" presStyleCnt="3">
        <dgm:presLayoutVars>
          <dgm:chMax val="1"/>
          <dgm:bulletEnabled val="1"/>
        </dgm:presLayoutVars>
      </dgm:prSet>
      <dgm:spPr/>
    </dgm:pt>
    <dgm:pt modelId="{EC4C07A3-8F58-4BC9-A0D8-D3B2D99F7C00}" type="pres">
      <dgm:prSet presAssocID="{0B28955A-793D-49DE-8C7C-545AFD368D2A}" presName="descendantText" presStyleLbl="alignAccFollowNode1" presStyleIdx="2" presStyleCnt="3">
        <dgm:presLayoutVars>
          <dgm:bulletEnabled val="1"/>
        </dgm:presLayoutVars>
      </dgm:prSet>
      <dgm:spPr/>
    </dgm:pt>
  </dgm:ptLst>
  <dgm:cxnLst>
    <dgm:cxn modelId="{85508004-BA9B-45F7-84CD-00496048B148}" type="presOf" srcId="{14C2C8EE-63D8-46A0-B1F4-C2F881E0C920}" destId="{97CD856D-3BEB-498F-8EA3-CA2B3BD5751D}" srcOrd="0" destOrd="1" presId="urn:microsoft.com/office/officeart/2005/8/layout/vList5"/>
    <dgm:cxn modelId="{AD3EB90D-B3E0-4B53-A4B2-14016ADD33CE}" srcId="{0B28955A-793D-49DE-8C7C-545AFD368D2A}" destId="{86C4966C-8349-49FF-96D4-27BB56336348}" srcOrd="0" destOrd="0" parTransId="{74BC1F21-A36D-4426-BA97-546A6851774E}" sibTransId="{CAB10052-B873-4D95-BCB2-262C6097B3E8}"/>
    <dgm:cxn modelId="{CE4EEF0E-2301-4013-9D16-FC4AD9EA191A}" type="presOf" srcId="{51424196-9FE7-479F-8D88-63E32B190F25}" destId="{87E83B1F-1326-4F09-B7FE-0F70A541B32B}" srcOrd="0" destOrd="0" presId="urn:microsoft.com/office/officeart/2005/8/layout/vList5"/>
    <dgm:cxn modelId="{2F101F2A-AFF7-4CAA-A8B5-C92FB6BA75D4}" type="presOf" srcId="{5879AC62-F664-4A54-B1FF-5827A6793D72}" destId="{734DEEC3-AF47-4A8B-8908-4DA94EEDA271}" srcOrd="0" destOrd="0" presId="urn:microsoft.com/office/officeart/2005/8/layout/vList5"/>
    <dgm:cxn modelId="{0D0CA52A-6089-43B9-8117-51CBCD74D941}" srcId="{5879AC62-F664-4A54-B1FF-5827A6793D72}" destId="{14C2C8EE-63D8-46A0-B1F4-C2F881E0C920}" srcOrd="1" destOrd="0" parTransId="{BBC4D60C-00C1-4CC0-BE5E-53F472EB2F33}" sibTransId="{BE724A97-68D7-4E0F-8223-DB5A293E568B}"/>
    <dgm:cxn modelId="{BACA8838-E085-4E20-ABB9-1D4AF10E6E6B}" type="presOf" srcId="{0B28955A-793D-49DE-8C7C-545AFD368D2A}" destId="{C6FF3F05-E3BF-471A-AFC8-3BE27B4CE501}" srcOrd="0" destOrd="0" presId="urn:microsoft.com/office/officeart/2005/8/layout/vList5"/>
    <dgm:cxn modelId="{2400806E-320F-4BFA-A466-22B277F179F3}" srcId="{ED948A26-ADA9-482C-B642-43924091B6B8}" destId="{0B28955A-793D-49DE-8C7C-545AFD368D2A}" srcOrd="2" destOrd="0" parTransId="{6178CA93-C2A8-42A8-9856-8143AF470EC9}" sibTransId="{46AC637C-E5A9-41B5-8F91-12614B3201AD}"/>
    <dgm:cxn modelId="{D50EFE6E-FC84-4D89-93F0-022BFE889D96}" srcId="{5879AC62-F664-4A54-B1FF-5827A6793D72}" destId="{F24D8AF0-5E3D-4444-92CA-991DF627A392}" srcOrd="2" destOrd="0" parTransId="{27D35CCD-C861-4333-A078-98398E9E3615}" sibTransId="{39C8B3B9-4C75-4E02-A5C8-FC39A2C35D33}"/>
    <dgm:cxn modelId="{36217D92-BC79-4667-A3F4-1A363AB15E68}" srcId="{ED948A26-ADA9-482C-B642-43924091B6B8}" destId="{5879AC62-F664-4A54-B1FF-5827A6793D72}" srcOrd="1" destOrd="0" parTransId="{7108B108-11D9-4103-A728-AC51A19D5433}" sibTransId="{A28E1E01-5665-4E24-8917-049BC56E7030}"/>
    <dgm:cxn modelId="{F7EE1D98-C3DE-4613-9754-88405DDF8C1C}" type="presOf" srcId="{56468202-B97B-490D-84E9-E2AF1AFCE0CC}" destId="{8833144B-4841-41F4-8682-1A95E6A4B5A4}" srcOrd="0" destOrd="0" presId="urn:microsoft.com/office/officeart/2005/8/layout/vList5"/>
    <dgm:cxn modelId="{7757F399-7CB7-48A1-B380-9AEB0D12BB24}" type="presOf" srcId="{86C4966C-8349-49FF-96D4-27BB56336348}" destId="{EC4C07A3-8F58-4BC9-A0D8-D3B2D99F7C00}" srcOrd="0" destOrd="0" presId="urn:microsoft.com/office/officeart/2005/8/layout/vList5"/>
    <dgm:cxn modelId="{AE161B9F-B371-4C10-95F1-E6C1D2AA9E74}" type="presOf" srcId="{F24D8AF0-5E3D-4444-92CA-991DF627A392}" destId="{97CD856D-3BEB-498F-8EA3-CA2B3BD5751D}" srcOrd="0" destOrd="2" presId="urn:microsoft.com/office/officeart/2005/8/layout/vList5"/>
    <dgm:cxn modelId="{CDF4E5A0-3A93-4754-99D7-93F30FBFCFF3}" srcId="{ED948A26-ADA9-482C-B642-43924091B6B8}" destId="{56468202-B97B-490D-84E9-E2AF1AFCE0CC}" srcOrd="0" destOrd="0" parTransId="{0AF7EFB1-7C56-4248-8D2C-9D54A3494801}" sibTransId="{A2865278-7DD2-4600-AF1E-E8338AE5F8A4}"/>
    <dgm:cxn modelId="{812F45B5-7809-4A95-AAF2-719BBE121557}" type="presOf" srcId="{707239D0-CE8A-4C1E-803E-FE4C20555E51}" destId="{87E83B1F-1326-4F09-B7FE-0F70A541B32B}" srcOrd="0" destOrd="1" presId="urn:microsoft.com/office/officeart/2005/8/layout/vList5"/>
    <dgm:cxn modelId="{B7602AC2-EE1B-495D-A2AB-2AF72A883E3E}" type="presOf" srcId="{004923EC-2302-4140-9535-2B376F3B7489}" destId="{97CD856D-3BEB-498F-8EA3-CA2B3BD5751D}" srcOrd="0" destOrd="0" presId="urn:microsoft.com/office/officeart/2005/8/layout/vList5"/>
    <dgm:cxn modelId="{0FF4A5EA-A5E2-427A-9BA6-3BE4D924398B}" srcId="{56468202-B97B-490D-84E9-E2AF1AFCE0CC}" destId="{707239D0-CE8A-4C1E-803E-FE4C20555E51}" srcOrd="1" destOrd="0" parTransId="{09BC6F29-5E9D-4246-8B00-52335D084CE8}" sibTransId="{73F968C7-20EF-4DC8-96BE-8188B0D6C94F}"/>
    <dgm:cxn modelId="{017127EB-058D-4864-88A4-79355B9CE3CA}" srcId="{5879AC62-F664-4A54-B1FF-5827A6793D72}" destId="{004923EC-2302-4140-9535-2B376F3B7489}" srcOrd="0" destOrd="0" parTransId="{ECC21574-D3EC-4797-8376-7E83A056CFC4}" sibTransId="{AF2043C6-B7B1-4450-8638-0B64BD50AE91}"/>
    <dgm:cxn modelId="{C8A7E9ED-3543-4D25-90B6-A0296A3D7D04}" srcId="{56468202-B97B-490D-84E9-E2AF1AFCE0CC}" destId="{51424196-9FE7-479F-8D88-63E32B190F25}" srcOrd="0" destOrd="0" parTransId="{B8C66714-7448-4938-BA64-CD9CE7FDE0E3}" sibTransId="{F5AFF729-A901-49D2-B4D6-165B28DD6A1D}"/>
    <dgm:cxn modelId="{206E07F6-583C-4616-9824-9EB968E1D412}" type="presOf" srcId="{ED948A26-ADA9-482C-B642-43924091B6B8}" destId="{C11312F4-6B32-444B-BFD2-8EABF8D1C9C8}" srcOrd="0" destOrd="0" presId="urn:microsoft.com/office/officeart/2005/8/layout/vList5"/>
    <dgm:cxn modelId="{534891D0-AE63-4F23-9050-48D42FBC63D3}" type="presParOf" srcId="{C11312F4-6B32-444B-BFD2-8EABF8D1C9C8}" destId="{EFD2C6B1-705D-46E7-BFE7-D64469E61763}" srcOrd="0" destOrd="0" presId="urn:microsoft.com/office/officeart/2005/8/layout/vList5"/>
    <dgm:cxn modelId="{83A9BC5B-4BBA-41D3-958E-DFB7388F6F3C}" type="presParOf" srcId="{EFD2C6B1-705D-46E7-BFE7-D64469E61763}" destId="{8833144B-4841-41F4-8682-1A95E6A4B5A4}" srcOrd="0" destOrd="0" presId="urn:microsoft.com/office/officeart/2005/8/layout/vList5"/>
    <dgm:cxn modelId="{6B0C021B-2E3F-4996-A355-B1D9815E59F6}" type="presParOf" srcId="{EFD2C6B1-705D-46E7-BFE7-D64469E61763}" destId="{87E83B1F-1326-4F09-B7FE-0F70A541B32B}" srcOrd="1" destOrd="0" presId="urn:microsoft.com/office/officeart/2005/8/layout/vList5"/>
    <dgm:cxn modelId="{9E536F62-341E-4EB5-A8BF-BFBFBB6CABB0}" type="presParOf" srcId="{C11312F4-6B32-444B-BFD2-8EABF8D1C9C8}" destId="{1A3F94F7-91F9-4F13-9150-64ED9D658AD4}" srcOrd="1" destOrd="0" presId="urn:microsoft.com/office/officeart/2005/8/layout/vList5"/>
    <dgm:cxn modelId="{8C98504C-5B48-4963-A1E2-5287E87518C8}" type="presParOf" srcId="{C11312F4-6B32-444B-BFD2-8EABF8D1C9C8}" destId="{F187D877-5C70-48E2-83E1-38C19DD66473}" srcOrd="2" destOrd="0" presId="urn:microsoft.com/office/officeart/2005/8/layout/vList5"/>
    <dgm:cxn modelId="{DEF2FB44-1E1C-43AA-A6F8-D26479764389}" type="presParOf" srcId="{F187D877-5C70-48E2-83E1-38C19DD66473}" destId="{734DEEC3-AF47-4A8B-8908-4DA94EEDA271}" srcOrd="0" destOrd="0" presId="urn:microsoft.com/office/officeart/2005/8/layout/vList5"/>
    <dgm:cxn modelId="{4DD7C26A-99A5-4E54-9812-442CAC6421F7}" type="presParOf" srcId="{F187D877-5C70-48E2-83E1-38C19DD66473}" destId="{97CD856D-3BEB-498F-8EA3-CA2B3BD5751D}" srcOrd="1" destOrd="0" presId="urn:microsoft.com/office/officeart/2005/8/layout/vList5"/>
    <dgm:cxn modelId="{C1A713C3-85B5-4AED-9E26-1C9A36C4D550}" type="presParOf" srcId="{C11312F4-6B32-444B-BFD2-8EABF8D1C9C8}" destId="{AE251456-613E-4186-9C11-E131D3C6C042}" srcOrd="3" destOrd="0" presId="urn:microsoft.com/office/officeart/2005/8/layout/vList5"/>
    <dgm:cxn modelId="{9725596C-BAD2-4E81-95E9-DCE75F657983}" type="presParOf" srcId="{C11312F4-6B32-444B-BFD2-8EABF8D1C9C8}" destId="{51605937-BDBA-4317-BAD5-37FF264028EB}" srcOrd="4" destOrd="0" presId="urn:microsoft.com/office/officeart/2005/8/layout/vList5"/>
    <dgm:cxn modelId="{4122AE35-7BB6-41E6-8214-229CC1B74E0D}" type="presParOf" srcId="{51605937-BDBA-4317-BAD5-37FF264028EB}" destId="{C6FF3F05-E3BF-471A-AFC8-3BE27B4CE501}" srcOrd="0" destOrd="0" presId="urn:microsoft.com/office/officeart/2005/8/layout/vList5"/>
    <dgm:cxn modelId="{740527EB-8F2B-4785-8201-800DBC7EFFDF}" type="presParOf" srcId="{51605937-BDBA-4317-BAD5-37FF264028EB}" destId="{EC4C07A3-8F58-4BC9-A0D8-D3B2D99F7C0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948A26-ADA9-482C-B642-43924091B6B8}"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en-US"/>
        </a:p>
      </dgm:t>
    </dgm:pt>
    <dgm:pt modelId="{56468202-B97B-490D-84E9-E2AF1AFCE0CC}">
      <dgm:prSet phldrT="[Text]" custT="1"/>
      <dgm:spPr/>
      <dgm:t>
        <a:bodyPr/>
        <a:lstStyle/>
        <a:p>
          <a:r>
            <a:rPr lang="en-US" sz="2800" b="1" dirty="0"/>
            <a:t>Third degree</a:t>
          </a:r>
        </a:p>
      </dgm:t>
    </dgm:pt>
    <dgm:pt modelId="{0AF7EFB1-7C56-4248-8D2C-9D54A3494801}" type="parTrans" cxnId="{CDF4E5A0-3A93-4754-99D7-93F30FBFCFF3}">
      <dgm:prSet/>
      <dgm:spPr/>
      <dgm:t>
        <a:bodyPr/>
        <a:lstStyle/>
        <a:p>
          <a:endParaRPr lang="en-US"/>
        </a:p>
      </dgm:t>
    </dgm:pt>
    <dgm:pt modelId="{A2865278-7DD2-4600-AF1E-E8338AE5F8A4}" type="sibTrans" cxnId="{CDF4E5A0-3A93-4754-99D7-93F30FBFCFF3}">
      <dgm:prSet/>
      <dgm:spPr/>
      <dgm:t>
        <a:bodyPr/>
        <a:lstStyle/>
        <a:p>
          <a:endParaRPr lang="en-US"/>
        </a:p>
      </dgm:t>
    </dgm:pt>
    <dgm:pt modelId="{51424196-9FE7-479F-8D88-63E32B190F25}">
      <dgm:prSet phldrT="[Text]" custT="1"/>
      <dgm:spPr/>
      <dgm:t>
        <a:bodyPr/>
        <a:lstStyle/>
        <a:p>
          <a:r>
            <a:rPr lang="en-US" sz="2800" b="1" dirty="0"/>
            <a:t>Banding or surgery</a:t>
          </a:r>
        </a:p>
      </dgm:t>
    </dgm:pt>
    <dgm:pt modelId="{B8C66714-7448-4938-BA64-CD9CE7FDE0E3}" type="parTrans" cxnId="{C8A7E9ED-3543-4D25-90B6-A0296A3D7D04}">
      <dgm:prSet/>
      <dgm:spPr/>
      <dgm:t>
        <a:bodyPr/>
        <a:lstStyle/>
        <a:p>
          <a:endParaRPr lang="en-US"/>
        </a:p>
      </dgm:t>
    </dgm:pt>
    <dgm:pt modelId="{F5AFF729-A901-49D2-B4D6-165B28DD6A1D}" type="sibTrans" cxnId="{C8A7E9ED-3543-4D25-90B6-A0296A3D7D04}">
      <dgm:prSet/>
      <dgm:spPr/>
      <dgm:t>
        <a:bodyPr/>
        <a:lstStyle/>
        <a:p>
          <a:endParaRPr lang="en-US"/>
        </a:p>
      </dgm:t>
    </dgm:pt>
    <dgm:pt modelId="{5879AC62-F664-4A54-B1FF-5827A6793D72}">
      <dgm:prSet phldrT="[Text]" custT="1"/>
      <dgm:spPr/>
      <dgm:t>
        <a:bodyPr/>
        <a:lstStyle/>
        <a:p>
          <a:r>
            <a:rPr lang="en-US" sz="2800" b="1" dirty="0"/>
            <a:t>Fourth degree</a:t>
          </a:r>
        </a:p>
      </dgm:t>
    </dgm:pt>
    <dgm:pt modelId="{7108B108-11D9-4103-A728-AC51A19D5433}" type="parTrans" cxnId="{36217D92-BC79-4667-A3F4-1A363AB15E68}">
      <dgm:prSet/>
      <dgm:spPr/>
      <dgm:t>
        <a:bodyPr/>
        <a:lstStyle/>
        <a:p>
          <a:endParaRPr lang="en-US"/>
        </a:p>
      </dgm:t>
    </dgm:pt>
    <dgm:pt modelId="{A28E1E01-5665-4E24-8917-049BC56E7030}" type="sibTrans" cxnId="{36217D92-BC79-4667-A3F4-1A363AB15E68}">
      <dgm:prSet/>
      <dgm:spPr/>
      <dgm:t>
        <a:bodyPr/>
        <a:lstStyle/>
        <a:p>
          <a:endParaRPr lang="en-US"/>
        </a:p>
      </dgm:t>
    </dgm:pt>
    <dgm:pt modelId="{004923EC-2302-4140-9535-2B376F3B7489}">
      <dgm:prSet phldrT="[Text]" custT="1"/>
      <dgm:spPr/>
      <dgm:t>
        <a:bodyPr/>
        <a:lstStyle/>
        <a:p>
          <a:r>
            <a:rPr lang="en-US" sz="2800" b="1" dirty="0"/>
            <a:t>Surgery</a:t>
          </a:r>
        </a:p>
      </dgm:t>
    </dgm:pt>
    <dgm:pt modelId="{ECC21574-D3EC-4797-8376-7E83A056CFC4}" type="parTrans" cxnId="{017127EB-058D-4864-88A4-79355B9CE3CA}">
      <dgm:prSet/>
      <dgm:spPr/>
      <dgm:t>
        <a:bodyPr/>
        <a:lstStyle/>
        <a:p>
          <a:endParaRPr lang="en-US"/>
        </a:p>
      </dgm:t>
    </dgm:pt>
    <dgm:pt modelId="{AF2043C6-B7B1-4450-8638-0B64BD50AE91}" type="sibTrans" cxnId="{017127EB-058D-4864-88A4-79355B9CE3CA}">
      <dgm:prSet/>
      <dgm:spPr/>
      <dgm:t>
        <a:bodyPr/>
        <a:lstStyle/>
        <a:p>
          <a:endParaRPr lang="en-US"/>
        </a:p>
      </dgm:t>
    </dgm:pt>
    <dgm:pt modelId="{0B28955A-793D-49DE-8C7C-545AFD368D2A}">
      <dgm:prSet phldrT="[Text]" custT="1"/>
      <dgm:spPr/>
      <dgm:t>
        <a:bodyPr/>
        <a:lstStyle/>
        <a:p>
          <a:r>
            <a:rPr lang="en-US" sz="2800" b="1" dirty="0"/>
            <a:t>Thrombosed external </a:t>
          </a:r>
        </a:p>
      </dgm:t>
    </dgm:pt>
    <dgm:pt modelId="{6178CA93-C2A8-42A8-9856-8143AF470EC9}" type="parTrans" cxnId="{2400806E-320F-4BFA-A466-22B277F179F3}">
      <dgm:prSet/>
      <dgm:spPr/>
      <dgm:t>
        <a:bodyPr/>
        <a:lstStyle/>
        <a:p>
          <a:endParaRPr lang="en-US"/>
        </a:p>
      </dgm:t>
    </dgm:pt>
    <dgm:pt modelId="{46AC637C-E5A9-41B5-8F91-12614B3201AD}" type="sibTrans" cxnId="{2400806E-320F-4BFA-A466-22B277F179F3}">
      <dgm:prSet/>
      <dgm:spPr/>
      <dgm:t>
        <a:bodyPr/>
        <a:lstStyle/>
        <a:p>
          <a:endParaRPr lang="en-US"/>
        </a:p>
      </dgm:t>
    </dgm:pt>
    <dgm:pt modelId="{86C4966C-8349-49FF-96D4-27BB56336348}">
      <dgm:prSet phldrT="[Text]" custT="1"/>
      <dgm:spPr/>
      <dgm:t>
        <a:bodyPr/>
        <a:lstStyle/>
        <a:p>
          <a:r>
            <a:rPr lang="en-US" sz="2400" b="1" dirty="0"/>
            <a:t>Early: Excision</a:t>
          </a:r>
        </a:p>
      </dgm:t>
    </dgm:pt>
    <dgm:pt modelId="{74BC1F21-A36D-4426-BA97-546A6851774E}" type="parTrans" cxnId="{AD3EB90D-B3E0-4B53-A4B2-14016ADD33CE}">
      <dgm:prSet/>
      <dgm:spPr/>
      <dgm:t>
        <a:bodyPr/>
        <a:lstStyle/>
        <a:p>
          <a:endParaRPr lang="en-US"/>
        </a:p>
      </dgm:t>
    </dgm:pt>
    <dgm:pt modelId="{CAB10052-B873-4D95-BCB2-262C6097B3E8}" type="sibTrans" cxnId="{AD3EB90D-B3E0-4B53-A4B2-14016ADD33CE}">
      <dgm:prSet/>
      <dgm:spPr/>
      <dgm:t>
        <a:bodyPr/>
        <a:lstStyle/>
        <a:p>
          <a:endParaRPr lang="en-US"/>
        </a:p>
      </dgm:t>
    </dgm:pt>
    <dgm:pt modelId="{EA8F0B85-1F1D-4125-934C-327C218C7069}">
      <dgm:prSet phldrT="[Text]" custT="1"/>
      <dgm:spPr/>
      <dgm:t>
        <a:bodyPr/>
        <a:lstStyle/>
        <a:p>
          <a:r>
            <a:rPr lang="en-US" sz="2400" b="1" dirty="0"/>
            <a:t>Later : Conservative</a:t>
          </a:r>
        </a:p>
      </dgm:t>
    </dgm:pt>
    <dgm:pt modelId="{E6084EED-44F2-4064-A792-6FFC373A32C4}" type="parTrans" cxnId="{597F885F-2C8F-435A-AE3A-BE6EB9AC8FE5}">
      <dgm:prSet/>
      <dgm:spPr/>
      <dgm:t>
        <a:bodyPr/>
        <a:lstStyle/>
        <a:p>
          <a:endParaRPr lang="en-US"/>
        </a:p>
      </dgm:t>
    </dgm:pt>
    <dgm:pt modelId="{803AC221-5BED-45B7-80E5-42F32B9038E5}" type="sibTrans" cxnId="{597F885F-2C8F-435A-AE3A-BE6EB9AC8FE5}">
      <dgm:prSet/>
      <dgm:spPr/>
      <dgm:t>
        <a:bodyPr/>
        <a:lstStyle/>
        <a:p>
          <a:endParaRPr lang="en-US"/>
        </a:p>
      </dgm:t>
    </dgm:pt>
    <dgm:pt modelId="{C11312F4-6B32-444B-BFD2-8EABF8D1C9C8}" type="pres">
      <dgm:prSet presAssocID="{ED948A26-ADA9-482C-B642-43924091B6B8}" presName="Name0" presStyleCnt="0">
        <dgm:presLayoutVars>
          <dgm:dir/>
          <dgm:animLvl val="lvl"/>
          <dgm:resizeHandles val="exact"/>
        </dgm:presLayoutVars>
      </dgm:prSet>
      <dgm:spPr/>
    </dgm:pt>
    <dgm:pt modelId="{EFD2C6B1-705D-46E7-BFE7-D64469E61763}" type="pres">
      <dgm:prSet presAssocID="{56468202-B97B-490D-84E9-E2AF1AFCE0CC}" presName="linNode" presStyleCnt="0"/>
      <dgm:spPr/>
    </dgm:pt>
    <dgm:pt modelId="{8833144B-4841-41F4-8682-1A95E6A4B5A4}" type="pres">
      <dgm:prSet presAssocID="{56468202-B97B-490D-84E9-E2AF1AFCE0CC}" presName="parentText" presStyleLbl="node1" presStyleIdx="0" presStyleCnt="3">
        <dgm:presLayoutVars>
          <dgm:chMax val="1"/>
          <dgm:bulletEnabled val="1"/>
        </dgm:presLayoutVars>
      </dgm:prSet>
      <dgm:spPr/>
    </dgm:pt>
    <dgm:pt modelId="{87E83B1F-1326-4F09-B7FE-0F70A541B32B}" type="pres">
      <dgm:prSet presAssocID="{56468202-B97B-490D-84E9-E2AF1AFCE0CC}" presName="descendantText" presStyleLbl="alignAccFollowNode1" presStyleIdx="0" presStyleCnt="3">
        <dgm:presLayoutVars>
          <dgm:bulletEnabled val="1"/>
        </dgm:presLayoutVars>
      </dgm:prSet>
      <dgm:spPr/>
    </dgm:pt>
    <dgm:pt modelId="{1A3F94F7-91F9-4F13-9150-64ED9D658AD4}" type="pres">
      <dgm:prSet presAssocID="{A2865278-7DD2-4600-AF1E-E8338AE5F8A4}" presName="sp" presStyleCnt="0"/>
      <dgm:spPr/>
    </dgm:pt>
    <dgm:pt modelId="{F187D877-5C70-48E2-83E1-38C19DD66473}" type="pres">
      <dgm:prSet presAssocID="{5879AC62-F664-4A54-B1FF-5827A6793D72}" presName="linNode" presStyleCnt="0"/>
      <dgm:spPr/>
    </dgm:pt>
    <dgm:pt modelId="{734DEEC3-AF47-4A8B-8908-4DA94EEDA271}" type="pres">
      <dgm:prSet presAssocID="{5879AC62-F664-4A54-B1FF-5827A6793D72}" presName="parentText" presStyleLbl="node1" presStyleIdx="1" presStyleCnt="3">
        <dgm:presLayoutVars>
          <dgm:chMax val="1"/>
          <dgm:bulletEnabled val="1"/>
        </dgm:presLayoutVars>
      </dgm:prSet>
      <dgm:spPr/>
    </dgm:pt>
    <dgm:pt modelId="{97CD856D-3BEB-498F-8EA3-CA2B3BD5751D}" type="pres">
      <dgm:prSet presAssocID="{5879AC62-F664-4A54-B1FF-5827A6793D72}" presName="descendantText" presStyleLbl="alignAccFollowNode1" presStyleIdx="1" presStyleCnt="3">
        <dgm:presLayoutVars>
          <dgm:bulletEnabled val="1"/>
        </dgm:presLayoutVars>
      </dgm:prSet>
      <dgm:spPr/>
    </dgm:pt>
    <dgm:pt modelId="{AE251456-613E-4186-9C11-E131D3C6C042}" type="pres">
      <dgm:prSet presAssocID="{A28E1E01-5665-4E24-8917-049BC56E7030}" presName="sp" presStyleCnt="0"/>
      <dgm:spPr/>
    </dgm:pt>
    <dgm:pt modelId="{51605937-BDBA-4317-BAD5-37FF264028EB}" type="pres">
      <dgm:prSet presAssocID="{0B28955A-793D-49DE-8C7C-545AFD368D2A}" presName="linNode" presStyleCnt="0"/>
      <dgm:spPr/>
    </dgm:pt>
    <dgm:pt modelId="{C6FF3F05-E3BF-471A-AFC8-3BE27B4CE501}" type="pres">
      <dgm:prSet presAssocID="{0B28955A-793D-49DE-8C7C-545AFD368D2A}" presName="parentText" presStyleLbl="node1" presStyleIdx="2" presStyleCnt="3">
        <dgm:presLayoutVars>
          <dgm:chMax val="1"/>
          <dgm:bulletEnabled val="1"/>
        </dgm:presLayoutVars>
      </dgm:prSet>
      <dgm:spPr/>
    </dgm:pt>
    <dgm:pt modelId="{EC4C07A3-8F58-4BC9-A0D8-D3B2D99F7C00}" type="pres">
      <dgm:prSet presAssocID="{0B28955A-793D-49DE-8C7C-545AFD368D2A}" presName="descendantText" presStyleLbl="alignAccFollowNode1" presStyleIdx="2" presStyleCnt="3">
        <dgm:presLayoutVars>
          <dgm:bulletEnabled val="1"/>
        </dgm:presLayoutVars>
      </dgm:prSet>
      <dgm:spPr/>
    </dgm:pt>
  </dgm:ptLst>
  <dgm:cxnLst>
    <dgm:cxn modelId="{6B26F60A-2530-4636-9E03-56F50EF1F611}" type="presOf" srcId="{56468202-B97B-490D-84E9-E2AF1AFCE0CC}" destId="{8833144B-4841-41F4-8682-1A95E6A4B5A4}" srcOrd="0" destOrd="0" presId="urn:microsoft.com/office/officeart/2005/8/layout/vList5"/>
    <dgm:cxn modelId="{74C0240B-F96F-4AB2-A526-16B9358C3792}" type="presOf" srcId="{86C4966C-8349-49FF-96D4-27BB56336348}" destId="{EC4C07A3-8F58-4BC9-A0D8-D3B2D99F7C00}" srcOrd="0" destOrd="0" presId="urn:microsoft.com/office/officeart/2005/8/layout/vList5"/>
    <dgm:cxn modelId="{AD3EB90D-B3E0-4B53-A4B2-14016ADD33CE}" srcId="{0B28955A-793D-49DE-8C7C-545AFD368D2A}" destId="{86C4966C-8349-49FF-96D4-27BB56336348}" srcOrd="0" destOrd="0" parTransId="{74BC1F21-A36D-4426-BA97-546A6851774E}" sibTransId="{CAB10052-B873-4D95-BCB2-262C6097B3E8}"/>
    <dgm:cxn modelId="{EC590F33-B476-4593-8B77-2B0C51E45FC4}" type="presOf" srcId="{51424196-9FE7-479F-8D88-63E32B190F25}" destId="{87E83B1F-1326-4F09-B7FE-0F70A541B32B}" srcOrd="0" destOrd="0" presId="urn:microsoft.com/office/officeart/2005/8/layout/vList5"/>
    <dgm:cxn modelId="{E3D7B338-9833-4573-8D48-74F41298142A}" type="presOf" srcId="{EA8F0B85-1F1D-4125-934C-327C218C7069}" destId="{EC4C07A3-8F58-4BC9-A0D8-D3B2D99F7C00}" srcOrd="0" destOrd="1" presId="urn:microsoft.com/office/officeart/2005/8/layout/vList5"/>
    <dgm:cxn modelId="{F0DAA44A-A511-4296-8A53-5056EC49FCC9}" type="presOf" srcId="{004923EC-2302-4140-9535-2B376F3B7489}" destId="{97CD856D-3BEB-498F-8EA3-CA2B3BD5751D}" srcOrd="0" destOrd="0" presId="urn:microsoft.com/office/officeart/2005/8/layout/vList5"/>
    <dgm:cxn modelId="{F722584B-0F73-42A7-B046-8019B1E6DD35}" type="presOf" srcId="{0B28955A-793D-49DE-8C7C-545AFD368D2A}" destId="{C6FF3F05-E3BF-471A-AFC8-3BE27B4CE501}" srcOrd="0" destOrd="0" presId="urn:microsoft.com/office/officeart/2005/8/layout/vList5"/>
    <dgm:cxn modelId="{597F885F-2C8F-435A-AE3A-BE6EB9AC8FE5}" srcId="{0B28955A-793D-49DE-8C7C-545AFD368D2A}" destId="{EA8F0B85-1F1D-4125-934C-327C218C7069}" srcOrd="1" destOrd="0" parTransId="{E6084EED-44F2-4064-A792-6FFC373A32C4}" sibTransId="{803AC221-5BED-45B7-80E5-42F32B9038E5}"/>
    <dgm:cxn modelId="{2400806E-320F-4BFA-A466-22B277F179F3}" srcId="{ED948A26-ADA9-482C-B642-43924091B6B8}" destId="{0B28955A-793D-49DE-8C7C-545AFD368D2A}" srcOrd="2" destOrd="0" parTransId="{6178CA93-C2A8-42A8-9856-8143AF470EC9}" sibTransId="{46AC637C-E5A9-41B5-8F91-12614B3201AD}"/>
    <dgm:cxn modelId="{36217D92-BC79-4667-A3F4-1A363AB15E68}" srcId="{ED948A26-ADA9-482C-B642-43924091B6B8}" destId="{5879AC62-F664-4A54-B1FF-5827A6793D72}" srcOrd="1" destOrd="0" parTransId="{7108B108-11D9-4103-A728-AC51A19D5433}" sibTransId="{A28E1E01-5665-4E24-8917-049BC56E7030}"/>
    <dgm:cxn modelId="{CDF4E5A0-3A93-4754-99D7-93F30FBFCFF3}" srcId="{ED948A26-ADA9-482C-B642-43924091B6B8}" destId="{56468202-B97B-490D-84E9-E2AF1AFCE0CC}" srcOrd="0" destOrd="0" parTransId="{0AF7EFB1-7C56-4248-8D2C-9D54A3494801}" sibTransId="{A2865278-7DD2-4600-AF1E-E8338AE5F8A4}"/>
    <dgm:cxn modelId="{A40D52C4-D7DF-49AC-9018-342A9F626773}" type="presOf" srcId="{5879AC62-F664-4A54-B1FF-5827A6793D72}" destId="{734DEEC3-AF47-4A8B-8908-4DA94EEDA271}" srcOrd="0" destOrd="0" presId="urn:microsoft.com/office/officeart/2005/8/layout/vList5"/>
    <dgm:cxn modelId="{761FFDC5-5B0C-49BF-9A15-1BDA081BC430}" type="presOf" srcId="{ED948A26-ADA9-482C-B642-43924091B6B8}" destId="{C11312F4-6B32-444B-BFD2-8EABF8D1C9C8}" srcOrd="0" destOrd="0" presId="urn:microsoft.com/office/officeart/2005/8/layout/vList5"/>
    <dgm:cxn modelId="{017127EB-058D-4864-88A4-79355B9CE3CA}" srcId="{5879AC62-F664-4A54-B1FF-5827A6793D72}" destId="{004923EC-2302-4140-9535-2B376F3B7489}" srcOrd="0" destOrd="0" parTransId="{ECC21574-D3EC-4797-8376-7E83A056CFC4}" sibTransId="{AF2043C6-B7B1-4450-8638-0B64BD50AE91}"/>
    <dgm:cxn modelId="{C8A7E9ED-3543-4D25-90B6-A0296A3D7D04}" srcId="{56468202-B97B-490D-84E9-E2AF1AFCE0CC}" destId="{51424196-9FE7-479F-8D88-63E32B190F25}" srcOrd="0" destOrd="0" parTransId="{B8C66714-7448-4938-BA64-CD9CE7FDE0E3}" sibTransId="{F5AFF729-A901-49D2-B4D6-165B28DD6A1D}"/>
    <dgm:cxn modelId="{6EB748DD-BFA8-4882-BD00-700B35EFFD17}" type="presParOf" srcId="{C11312F4-6B32-444B-BFD2-8EABF8D1C9C8}" destId="{EFD2C6B1-705D-46E7-BFE7-D64469E61763}" srcOrd="0" destOrd="0" presId="urn:microsoft.com/office/officeart/2005/8/layout/vList5"/>
    <dgm:cxn modelId="{034FB29D-B811-4304-A6DF-EA6779170ACD}" type="presParOf" srcId="{EFD2C6B1-705D-46E7-BFE7-D64469E61763}" destId="{8833144B-4841-41F4-8682-1A95E6A4B5A4}" srcOrd="0" destOrd="0" presId="urn:microsoft.com/office/officeart/2005/8/layout/vList5"/>
    <dgm:cxn modelId="{E0598319-5B57-40D1-BE6D-5D1758BC6E17}" type="presParOf" srcId="{EFD2C6B1-705D-46E7-BFE7-D64469E61763}" destId="{87E83B1F-1326-4F09-B7FE-0F70A541B32B}" srcOrd="1" destOrd="0" presId="urn:microsoft.com/office/officeart/2005/8/layout/vList5"/>
    <dgm:cxn modelId="{D916CB70-4A1E-4C6D-BFFD-93D11546527D}" type="presParOf" srcId="{C11312F4-6B32-444B-BFD2-8EABF8D1C9C8}" destId="{1A3F94F7-91F9-4F13-9150-64ED9D658AD4}" srcOrd="1" destOrd="0" presId="urn:microsoft.com/office/officeart/2005/8/layout/vList5"/>
    <dgm:cxn modelId="{D9EEC667-2031-45C8-8152-185362CA9C7F}" type="presParOf" srcId="{C11312F4-6B32-444B-BFD2-8EABF8D1C9C8}" destId="{F187D877-5C70-48E2-83E1-38C19DD66473}" srcOrd="2" destOrd="0" presId="urn:microsoft.com/office/officeart/2005/8/layout/vList5"/>
    <dgm:cxn modelId="{5C067D15-B4AD-4E89-B9E7-0056A1478D04}" type="presParOf" srcId="{F187D877-5C70-48E2-83E1-38C19DD66473}" destId="{734DEEC3-AF47-4A8B-8908-4DA94EEDA271}" srcOrd="0" destOrd="0" presId="urn:microsoft.com/office/officeart/2005/8/layout/vList5"/>
    <dgm:cxn modelId="{2551E803-563B-4CEC-97E2-28EDD551EEB9}" type="presParOf" srcId="{F187D877-5C70-48E2-83E1-38C19DD66473}" destId="{97CD856D-3BEB-498F-8EA3-CA2B3BD5751D}" srcOrd="1" destOrd="0" presId="urn:microsoft.com/office/officeart/2005/8/layout/vList5"/>
    <dgm:cxn modelId="{BBF4E7BB-88C1-4644-B963-68C34E6267E6}" type="presParOf" srcId="{C11312F4-6B32-444B-BFD2-8EABF8D1C9C8}" destId="{AE251456-613E-4186-9C11-E131D3C6C042}" srcOrd="3" destOrd="0" presId="urn:microsoft.com/office/officeart/2005/8/layout/vList5"/>
    <dgm:cxn modelId="{5582834A-66A1-44D2-A235-FD3E62E1C708}" type="presParOf" srcId="{C11312F4-6B32-444B-BFD2-8EABF8D1C9C8}" destId="{51605937-BDBA-4317-BAD5-37FF264028EB}" srcOrd="4" destOrd="0" presId="urn:microsoft.com/office/officeart/2005/8/layout/vList5"/>
    <dgm:cxn modelId="{D5CDE2A1-627B-40D3-8B08-B33E6FFEE56F}" type="presParOf" srcId="{51605937-BDBA-4317-BAD5-37FF264028EB}" destId="{C6FF3F05-E3BF-471A-AFC8-3BE27B4CE501}" srcOrd="0" destOrd="0" presId="urn:microsoft.com/office/officeart/2005/8/layout/vList5"/>
    <dgm:cxn modelId="{8050EF95-3DE5-48CC-BB98-0457F776705B}" type="presParOf" srcId="{51605937-BDBA-4317-BAD5-37FF264028EB}" destId="{EC4C07A3-8F58-4BC9-A0D8-D3B2D99F7C0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83B1F-1326-4F09-B7FE-0F70A541B32B}">
      <dsp:nvSpPr>
        <dsp:cNvPr id="0" name=""/>
        <dsp:cNvSpPr/>
      </dsp:nvSpPr>
      <dsp:spPr>
        <a:xfrm rot="5400000">
          <a:off x="5277385" y="-2115849"/>
          <a:ext cx="844748" cy="5364480"/>
        </a:xfrm>
        <a:prstGeom prst="round2Same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Best left alone</a:t>
          </a:r>
        </a:p>
        <a:p>
          <a:pPr marL="114300" lvl="1" indent="-114300" algn="l" defTabSz="666750">
            <a:lnSpc>
              <a:spcPct val="90000"/>
            </a:lnSpc>
            <a:spcBef>
              <a:spcPct val="0"/>
            </a:spcBef>
            <a:spcAft>
              <a:spcPct val="15000"/>
            </a:spcAft>
            <a:buChar char="•"/>
          </a:pPr>
          <a:r>
            <a:rPr lang="en-US" sz="1500" b="1" kern="1200" dirty="0"/>
            <a:t>Bulk-forming agents  and avoidance of constipation</a:t>
          </a:r>
        </a:p>
      </dsp:txBody>
      <dsp:txXfrm rot="-5400000">
        <a:off x="3017520" y="185253"/>
        <a:ext cx="5323243" cy="762274"/>
      </dsp:txXfrm>
    </dsp:sp>
    <dsp:sp modelId="{8833144B-4841-41F4-8682-1A95E6A4B5A4}">
      <dsp:nvSpPr>
        <dsp:cNvPr id="0" name=""/>
        <dsp:cNvSpPr/>
      </dsp:nvSpPr>
      <dsp:spPr>
        <a:xfrm>
          <a:off x="0" y="0"/>
          <a:ext cx="3017520" cy="1055935"/>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t>Asymptomatic hemorrhoids </a:t>
          </a:r>
        </a:p>
      </dsp:txBody>
      <dsp:txXfrm>
        <a:off x="51546" y="51546"/>
        <a:ext cx="2914428" cy="952843"/>
      </dsp:txXfrm>
    </dsp:sp>
    <dsp:sp modelId="{97CD856D-3BEB-498F-8EA3-CA2B3BD5751D}">
      <dsp:nvSpPr>
        <dsp:cNvPr id="0" name=""/>
        <dsp:cNvSpPr/>
      </dsp:nvSpPr>
      <dsp:spPr>
        <a:xfrm rot="5400000">
          <a:off x="5277385" y="-1043940"/>
          <a:ext cx="844748" cy="5364480"/>
        </a:xfrm>
        <a:prstGeom prst="round2Same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Topical agents </a:t>
          </a:r>
        </a:p>
        <a:p>
          <a:pPr marL="114300" lvl="1" indent="-114300" algn="l" defTabSz="666750">
            <a:lnSpc>
              <a:spcPct val="90000"/>
            </a:lnSpc>
            <a:spcBef>
              <a:spcPct val="0"/>
            </a:spcBef>
            <a:spcAft>
              <a:spcPct val="15000"/>
            </a:spcAft>
            <a:buChar char="•"/>
          </a:pPr>
          <a:r>
            <a:rPr lang="en-US" sz="1500" b="1" kern="1200" dirty="0"/>
            <a:t> If bleeding : injection sclerotherapy or infrared coagulation</a:t>
          </a:r>
        </a:p>
        <a:p>
          <a:pPr marL="114300" lvl="1" indent="-114300" algn="l" defTabSz="666750">
            <a:lnSpc>
              <a:spcPct val="90000"/>
            </a:lnSpc>
            <a:spcBef>
              <a:spcPct val="0"/>
            </a:spcBef>
            <a:spcAft>
              <a:spcPct val="15000"/>
            </a:spcAft>
            <a:buChar char="•"/>
          </a:pPr>
          <a:r>
            <a:rPr lang="en-US" sz="1500" b="1" kern="1200" dirty="0"/>
            <a:t>Large size: banding</a:t>
          </a:r>
        </a:p>
      </dsp:txBody>
      <dsp:txXfrm rot="-5400000">
        <a:off x="3017520" y="1257162"/>
        <a:ext cx="5323243" cy="762274"/>
      </dsp:txXfrm>
    </dsp:sp>
    <dsp:sp modelId="{734DEEC3-AF47-4A8B-8908-4DA94EEDA271}">
      <dsp:nvSpPr>
        <dsp:cNvPr id="0" name=""/>
        <dsp:cNvSpPr/>
      </dsp:nvSpPr>
      <dsp:spPr>
        <a:xfrm>
          <a:off x="0" y="1110332"/>
          <a:ext cx="3017520" cy="1055935"/>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t>First-degree</a:t>
          </a:r>
        </a:p>
      </dsp:txBody>
      <dsp:txXfrm>
        <a:off x="51546" y="1161878"/>
        <a:ext cx="2914428" cy="952843"/>
      </dsp:txXfrm>
    </dsp:sp>
    <dsp:sp modelId="{EC4C07A3-8F58-4BC9-A0D8-D3B2D99F7C00}">
      <dsp:nvSpPr>
        <dsp:cNvPr id="0" name=""/>
        <dsp:cNvSpPr/>
      </dsp:nvSpPr>
      <dsp:spPr>
        <a:xfrm rot="5400000">
          <a:off x="5277385" y="64792"/>
          <a:ext cx="844748" cy="5364480"/>
        </a:xfrm>
        <a:prstGeom prst="round2Same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t>Banding</a:t>
          </a:r>
        </a:p>
      </dsp:txBody>
      <dsp:txXfrm rot="-5400000">
        <a:off x="3017520" y="2365895"/>
        <a:ext cx="5323243" cy="762274"/>
      </dsp:txXfrm>
    </dsp:sp>
    <dsp:sp modelId="{C6FF3F05-E3BF-471A-AFC8-3BE27B4CE501}">
      <dsp:nvSpPr>
        <dsp:cNvPr id="0" name=""/>
        <dsp:cNvSpPr/>
      </dsp:nvSpPr>
      <dsp:spPr>
        <a:xfrm>
          <a:off x="0" y="2219064"/>
          <a:ext cx="3017520" cy="1055935"/>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t>Second-degree</a:t>
          </a:r>
        </a:p>
      </dsp:txBody>
      <dsp:txXfrm>
        <a:off x="51546" y="2270610"/>
        <a:ext cx="2914428" cy="952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83B1F-1326-4F09-B7FE-0F70A541B32B}">
      <dsp:nvSpPr>
        <dsp:cNvPr id="0" name=""/>
        <dsp:cNvSpPr/>
      </dsp:nvSpPr>
      <dsp:spPr>
        <a:xfrm rot="5400000">
          <a:off x="5365789" y="-2263512"/>
          <a:ext cx="667940" cy="5364480"/>
        </a:xfrm>
        <a:prstGeom prst="round2Same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t>Banding or surgery</a:t>
          </a:r>
        </a:p>
      </dsp:txBody>
      <dsp:txXfrm rot="-5400000">
        <a:off x="3017519" y="117364"/>
        <a:ext cx="5331874" cy="602728"/>
      </dsp:txXfrm>
    </dsp:sp>
    <dsp:sp modelId="{8833144B-4841-41F4-8682-1A95E6A4B5A4}">
      <dsp:nvSpPr>
        <dsp:cNvPr id="0" name=""/>
        <dsp:cNvSpPr/>
      </dsp:nvSpPr>
      <dsp:spPr>
        <a:xfrm>
          <a:off x="0" y="1265"/>
          <a:ext cx="3017520" cy="83492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Third degree</a:t>
          </a:r>
        </a:p>
      </dsp:txBody>
      <dsp:txXfrm>
        <a:off x="40758" y="42023"/>
        <a:ext cx="2936004" cy="753409"/>
      </dsp:txXfrm>
    </dsp:sp>
    <dsp:sp modelId="{97CD856D-3BEB-498F-8EA3-CA2B3BD5751D}">
      <dsp:nvSpPr>
        <dsp:cNvPr id="0" name=""/>
        <dsp:cNvSpPr/>
      </dsp:nvSpPr>
      <dsp:spPr>
        <a:xfrm rot="5400000">
          <a:off x="5365789" y="-1386840"/>
          <a:ext cx="667940" cy="5364480"/>
        </a:xfrm>
        <a:prstGeom prst="round2Same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t>Surgery</a:t>
          </a:r>
        </a:p>
      </dsp:txBody>
      <dsp:txXfrm rot="-5400000">
        <a:off x="3017519" y="994036"/>
        <a:ext cx="5331874" cy="602728"/>
      </dsp:txXfrm>
    </dsp:sp>
    <dsp:sp modelId="{734DEEC3-AF47-4A8B-8908-4DA94EEDA271}">
      <dsp:nvSpPr>
        <dsp:cNvPr id="0" name=""/>
        <dsp:cNvSpPr/>
      </dsp:nvSpPr>
      <dsp:spPr>
        <a:xfrm>
          <a:off x="0" y="877937"/>
          <a:ext cx="3017520" cy="83492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Fourth degree</a:t>
          </a:r>
        </a:p>
      </dsp:txBody>
      <dsp:txXfrm>
        <a:off x="40758" y="918695"/>
        <a:ext cx="2936004" cy="753409"/>
      </dsp:txXfrm>
    </dsp:sp>
    <dsp:sp modelId="{EC4C07A3-8F58-4BC9-A0D8-D3B2D99F7C00}">
      <dsp:nvSpPr>
        <dsp:cNvPr id="0" name=""/>
        <dsp:cNvSpPr/>
      </dsp:nvSpPr>
      <dsp:spPr>
        <a:xfrm rot="5400000">
          <a:off x="5365789" y="-510167"/>
          <a:ext cx="667940" cy="5364480"/>
        </a:xfrm>
        <a:prstGeom prst="round2Same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t>Early: Excision</a:t>
          </a:r>
        </a:p>
        <a:p>
          <a:pPr marL="228600" lvl="1" indent="-228600" algn="l" defTabSz="1066800">
            <a:lnSpc>
              <a:spcPct val="90000"/>
            </a:lnSpc>
            <a:spcBef>
              <a:spcPct val="0"/>
            </a:spcBef>
            <a:spcAft>
              <a:spcPct val="15000"/>
            </a:spcAft>
            <a:buChar char="•"/>
          </a:pPr>
          <a:r>
            <a:rPr lang="en-US" sz="2400" b="1" kern="1200" dirty="0"/>
            <a:t>Later : Conservative</a:t>
          </a:r>
        </a:p>
      </dsp:txBody>
      <dsp:txXfrm rot="-5400000">
        <a:off x="3017519" y="1870709"/>
        <a:ext cx="5331874" cy="602728"/>
      </dsp:txXfrm>
    </dsp:sp>
    <dsp:sp modelId="{C6FF3F05-E3BF-471A-AFC8-3BE27B4CE501}">
      <dsp:nvSpPr>
        <dsp:cNvPr id="0" name=""/>
        <dsp:cNvSpPr/>
      </dsp:nvSpPr>
      <dsp:spPr>
        <a:xfrm>
          <a:off x="0" y="1754609"/>
          <a:ext cx="3017520" cy="83492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Thrombosed external </a:t>
          </a:r>
        </a:p>
      </dsp:txBody>
      <dsp:txXfrm>
        <a:off x="40758" y="1795367"/>
        <a:ext cx="2936004" cy="75340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3649D35A-C102-478C-A3EB-40210DEC3CFA}" type="datetimeFigureOut">
              <a:rPr lang="en-US"/>
              <a:pPr>
                <a:defRPr/>
              </a:pPr>
              <a:t>9/27/23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2310B9D4-8497-4374-9218-A115F810A22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mboss.com/us/knowledge/Gastrointestinal_bleedin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amboss.com/us/knowledge/Large_intestin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r>
              <a:rPr lang="en-US" b="1" dirty="0" err="1"/>
              <a:t>Hematochezia</a:t>
            </a:r>
            <a:r>
              <a:rPr lang="en-US" dirty="0"/>
              <a:t> </a:t>
            </a:r>
          </a:p>
          <a:p>
            <a:pPr fontAlgn="t"/>
            <a:r>
              <a:rPr lang="en-US" u="none" strike="noStrike" dirty="0" err="1">
                <a:hlinkClick r:id="rId3"/>
              </a:rPr>
              <a:t>Melena</a:t>
            </a:r>
            <a:r>
              <a:rPr lang="en-US" dirty="0"/>
              <a:t> </a:t>
            </a:r>
          </a:p>
          <a:p>
            <a:pPr fontAlgn="t"/>
            <a:r>
              <a:rPr lang="en-US" b="1" u="none" strike="noStrike" dirty="0">
                <a:hlinkClick r:id="rId4"/>
              </a:rPr>
              <a:t>Colonic</a:t>
            </a:r>
            <a:r>
              <a:rPr lang="en-US" b="1" dirty="0"/>
              <a:t> bleeding (maroon</a:t>
            </a:r>
            <a:r>
              <a:rPr lang="en-US" dirty="0"/>
              <a:t>, </a:t>
            </a:r>
            <a:r>
              <a:rPr lang="en-US" b="1" dirty="0"/>
              <a:t>jelly-like</a:t>
            </a:r>
            <a:r>
              <a:rPr lang="en-US" dirty="0"/>
              <a:t> </a:t>
            </a:r>
            <a:r>
              <a:rPr lang="en-US" b="1" dirty="0"/>
              <a:t>traces of blood in stools</a:t>
            </a:r>
            <a:r>
              <a:rPr lang="en-US" dirty="0"/>
              <a:t>)</a:t>
            </a:r>
          </a:p>
          <a:p>
            <a:pPr fontAlgn="t"/>
            <a:r>
              <a:rPr lang="en-US" b="1" dirty="0"/>
              <a:t>Rectal bleeding (streaks of fresh blood on stools</a:t>
            </a:r>
            <a:r>
              <a:rPr lang="en-US" dirty="0"/>
              <a:t>)</a:t>
            </a: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صر نائب لصورة الشريحة 1">
            <a:extLst>
              <a:ext uri="{FF2B5EF4-FFF2-40B4-BE49-F238E27FC236}">
                <a16:creationId xmlns:a16="http://schemas.microsoft.com/office/drawing/2014/main" id="{C3CA83C7-7C41-4B2A-8B75-05810D1503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عنصر نائب للملاحظات 2">
            <a:extLst>
              <a:ext uri="{FF2B5EF4-FFF2-40B4-BE49-F238E27FC236}">
                <a16:creationId xmlns:a16="http://schemas.microsoft.com/office/drawing/2014/main" id="{9AF7A62A-393E-4798-8F97-BD1C086888E4}"/>
              </a:ext>
            </a:extLst>
          </p:cNvPr>
          <p:cNvSpPr>
            <a:spLocks noGrp="1"/>
          </p:cNvSpPr>
          <p:nvPr>
            <p:ph type="body" idx="1"/>
          </p:nvPr>
        </p:nvSpPr>
        <p:spPr/>
        <p:txBody>
          <a:bodyPr/>
          <a:lstStyle/>
          <a:p>
            <a:pPr eaLnBrk="1" fontAlgn="auto" hangingPunct="1">
              <a:spcAft>
                <a:spcPts val="0"/>
              </a:spcAft>
              <a:buClr>
                <a:schemeClr val="tx1">
                  <a:lumMod val="50000"/>
                  <a:lumOff val="50000"/>
                </a:schemeClr>
              </a:buClr>
              <a:buFont typeface="Wingdings" pitchFamily="2" charset="2"/>
              <a:buNone/>
              <a:defRPr/>
            </a:pPr>
            <a:r>
              <a:rPr lang="en-GB" b="1" dirty="0">
                <a:solidFill>
                  <a:schemeClr val="tx1">
                    <a:lumMod val="85000"/>
                  </a:schemeClr>
                </a:solidFill>
              </a:rPr>
              <a:t> </a:t>
            </a:r>
            <a:endParaRPr lang="en-GB" b="1" i="1" dirty="0">
              <a:solidFill>
                <a:schemeClr val="accent2">
                  <a:lumMod val="75000"/>
                </a:schemeClr>
              </a:solidFill>
            </a:endParaRPr>
          </a:p>
          <a:p>
            <a:pPr eaLnBrk="1" fontAlgn="auto" hangingPunct="1">
              <a:spcAft>
                <a:spcPts val="0"/>
              </a:spcAft>
              <a:buClr>
                <a:schemeClr val="tx1">
                  <a:lumMod val="50000"/>
                  <a:lumOff val="50000"/>
                </a:schemeClr>
              </a:buClr>
              <a:buFont typeface="Wingdings" pitchFamily="2" charset="2"/>
              <a:buNone/>
              <a:defRPr/>
            </a:pPr>
            <a:r>
              <a:rPr lang="en-GB" b="1" i="1" dirty="0">
                <a:solidFill>
                  <a:schemeClr val="accent2">
                    <a:lumMod val="75000"/>
                  </a:schemeClr>
                </a:solidFill>
              </a:rPr>
              <a:t>      2-bleeding: </a:t>
            </a:r>
            <a:endParaRPr lang="en-US" b="1" i="1" dirty="0">
              <a:solidFill>
                <a:schemeClr val="accent2">
                  <a:lumMod val="75000"/>
                </a:schemeClr>
              </a:solidFill>
            </a:endParaRPr>
          </a:p>
          <a:p>
            <a:pPr marL="274320" indent="-274320" eaLnBrk="1" fontAlgn="auto" hangingPunct="1">
              <a:spcAft>
                <a:spcPts val="0"/>
              </a:spcAft>
              <a:buClr>
                <a:schemeClr val="tx1">
                  <a:lumMod val="50000"/>
                  <a:lumOff val="50000"/>
                </a:schemeClr>
              </a:buClr>
              <a:buFont typeface="Wingdings"/>
              <a:buNone/>
              <a:defRPr/>
            </a:pPr>
            <a:r>
              <a:rPr lang="en-GB" dirty="0">
                <a:solidFill>
                  <a:schemeClr val="tx1">
                    <a:lumMod val="85000"/>
                  </a:schemeClr>
                </a:solidFill>
              </a:rPr>
              <a:t>              -</a:t>
            </a:r>
            <a:r>
              <a:rPr lang="en-GB" b="1" dirty="0">
                <a:solidFill>
                  <a:schemeClr val="tx1">
                    <a:lumMod val="85000"/>
                  </a:schemeClr>
                </a:solidFill>
              </a:rPr>
              <a:t>the main and earliest symptom </a:t>
            </a:r>
            <a:endParaRPr lang="en-US" b="1" dirty="0">
              <a:solidFill>
                <a:schemeClr val="tx1">
                  <a:lumMod val="85000"/>
                </a:schemeClr>
              </a:solidFill>
            </a:endParaRPr>
          </a:p>
          <a:p>
            <a:pPr marL="274320" indent="-274320" eaLnBrk="1" fontAlgn="auto" hangingPunct="1">
              <a:spcAft>
                <a:spcPts val="0"/>
              </a:spcAft>
              <a:buClr>
                <a:schemeClr val="tx1">
                  <a:lumMod val="50000"/>
                  <a:lumOff val="50000"/>
                </a:schemeClr>
              </a:buClr>
              <a:buFont typeface="Wingdings"/>
              <a:buNone/>
              <a:defRPr/>
            </a:pPr>
            <a:r>
              <a:rPr lang="en-US" b="1" dirty="0">
                <a:solidFill>
                  <a:schemeClr val="tx1">
                    <a:lumMod val="85000"/>
                  </a:schemeClr>
                </a:solidFill>
              </a:rPr>
              <a:t>              </a:t>
            </a:r>
            <a:r>
              <a:rPr lang="en-GB" b="1" dirty="0">
                <a:solidFill>
                  <a:schemeClr val="tx1">
                    <a:lumMod val="85000"/>
                  </a:schemeClr>
                </a:solidFill>
              </a:rPr>
              <a:t>-starts as bright red bleeding on the surface of the stool or on the toilet paper. </a:t>
            </a:r>
            <a:endParaRPr lang="en-US" b="1" dirty="0">
              <a:solidFill>
                <a:schemeClr val="tx1">
                  <a:lumMod val="85000"/>
                </a:schemeClr>
              </a:solidFill>
            </a:endParaRPr>
          </a:p>
          <a:p>
            <a:pPr lvl="0" rtl="1"/>
            <a:r>
              <a:rPr lang="en-GB" b="1" i="1" dirty="0">
                <a:solidFill>
                  <a:schemeClr val="accent2">
                    <a:lumMod val="75000"/>
                  </a:schemeClr>
                </a:solidFill>
              </a:rPr>
              <a:t>        </a:t>
            </a:r>
            <a:r>
              <a:rPr lang="en-US" b="1" dirty="0"/>
              <a:t>s painless, unless there is thrombosis, ulceration, or gangrene</a:t>
            </a:r>
            <a:endParaRPr lang="ar-JO" dirty="0"/>
          </a:p>
        </p:txBody>
      </p:sp>
      <p:sp>
        <p:nvSpPr>
          <p:cNvPr id="35844" name="عنصر نائب لرقم الشريحة 3">
            <a:extLst>
              <a:ext uri="{FF2B5EF4-FFF2-40B4-BE49-F238E27FC236}">
                <a16:creationId xmlns:a16="http://schemas.microsoft.com/office/drawing/2014/main" id="{A2ECCAFA-F2DB-464E-8595-DF8B53585A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5AE584-EA71-4A62-B41B-2D1E7E38E5B5}" type="slidenum">
              <a:rPr kumimoji="0" lang="ar-SA"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6942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s. These products contain ingredients such as witch hazel, or hydrocortisone and </a:t>
            </a:r>
            <a:r>
              <a:rPr lang="en-US" sz="1200" b="0" i="0" kern="1200" dirty="0" err="1">
                <a:solidFill>
                  <a:schemeClr val="tx1"/>
                </a:solidFill>
                <a:latin typeface="+mn-lt"/>
                <a:ea typeface="+mn-ea"/>
                <a:cs typeface="+mn-cs"/>
              </a:rPr>
              <a:t>lidocaine</a:t>
            </a:r>
            <a:r>
              <a:rPr lang="en-US" sz="1200" b="0" i="0" kern="1200" dirty="0">
                <a:solidFill>
                  <a:schemeClr val="tx1"/>
                </a:solidFill>
                <a:latin typeface="+mn-lt"/>
                <a:ea typeface="+mn-ea"/>
                <a:cs typeface="+mn-cs"/>
              </a:rPr>
              <a:t>, which can temporarily relieve </a:t>
            </a:r>
            <a:r>
              <a:rPr lang="en-US" sz="1200" b="1" i="0" kern="1200" dirty="0">
                <a:solidFill>
                  <a:schemeClr val="tx1"/>
                </a:solidFill>
                <a:latin typeface="+mn-lt"/>
                <a:ea typeface="+mn-ea"/>
                <a:cs typeface="+mn-cs"/>
              </a:rPr>
              <a:t>pain</a:t>
            </a:r>
            <a:r>
              <a:rPr lang="en-US" sz="1200" b="0" i="0" kern="1200" dirty="0">
                <a:solidFill>
                  <a:schemeClr val="tx1"/>
                </a:solidFill>
                <a:latin typeface="+mn-lt"/>
                <a:ea typeface="+mn-ea"/>
                <a:cs typeface="+mn-cs"/>
              </a:rPr>
              <a:t> and </a:t>
            </a:r>
            <a:r>
              <a:rPr lang="en-US" sz="1200" b="0" i="0" kern="1200" dirty="0" err="1">
                <a:solidFill>
                  <a:schemeClr val="tx1"/>
                </a:solidFill>
                <a:latin typeface="+mn-lt"/>
                <a:ea typeface="+mn-ea"/>
                <a:cs typeface="+mn-cs"/>
              </a:rPr>
              <a:t>itchin</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 Examination may need to be done under anesthesia (the fissure is usually posterior, in the</a:t>
            </a:r>
          </a:p>
          <a:p>
            <a:r>
              <a:rPr lang="en-US" sz="1200" kern="1200" baseline="0" dirty="0">
                <a:solidFill>
                  <a:schemeClr val="tx1"/>
                </a:solidFill>
                <a:latin typeface="+mn-lt"/>
                <a:ea typeface="+mn-ea"/>
                <a:cs typeface="+mn-cs"/>
              </a:rPr>
              <a:t>midline).</a:t>
            </a:r>
          </a:p>
          <a:p>
            <a:r>
              <a:rPr lang="en-US" sz="1200" kern="1200" baseline="0" dirty="0">
                <a:solidFill>
                  <a:schemeClr val="tx1"/>
                </a:solidFill>
                <a:latin typeface="+mn-lt"/>
                <a:ea typeface="+mn-ea"/>
                <a:cs typeface="+mn-cs"/>
              </a:rPr>
              <a:t>- Initial treatment of anal fissures includes dietary modification (high-fiber diet, increased</a:t>
            </a:r>
          </a:p>
          <a:p>
            <a:r>
              <a:rPr lang="en-US" sz="1200" kern="1200" baseline="0" dirty="0">
                <a:solidFill>
                  <a:schemeClr val="tx1"/>
                </a:solidFill>
                <a:latin typeface="+mn-lt"/>
                <a:ea typeface="+mn-ea"/>
                <a:cs typeface="+mn-cs"/>
              </a:rPr>
              <a:t>fluid intake), stool softeners, and </a:t>
            </a:r>
            <a:r>
              <a:rPr lang="en-US" sz="1200" kern="1200" baseline="0" dirty="0" err="1">
                <a:solidFill>
                  <a:schemeClr val="tx1"/>
                </a:solidFill>
                <a:latin typeface="+mn-lt"/>
                <a:ea typeface="+mn-ea"/>
                <a:cs typeface="+mn-cs"/>
              </a:rPr>
              <a:t>sitz</a:t>
            </a:r>
            <a:r>
              <a:rPr lang="en-US" sz="1200" kern="1200" baseline="0" dirty="0">
                <a:solidFill>
                  <a:schemeClr val="tx1"/>
                </a:solidFill>
                <a:latin typeface="+mn-lt"/>
                <a:ea typeface="+mn-ea"/>
                <a:cs typeface="+mn-cs"/>
              </a:rPr>
              <a:t> baths to increase blood flow to the injured mucosa.</a:t>
            </a:r>
          </a:p>
          <a:p>
            <a:r>
              <a:rPr lang="en-US" sz="1200" kern="1200" baseline="0" dirty="0">
                <a:solidFill>
                  <a:schemeClr val="tx1"/>
                </a:solidFill>
                <a:latin typeface="+mn-lt"/>
                <a:ea typeface="+mn-ea"/>
                <a:cs typeface="+mn-cs"/>
              </a:rPr>
              <a:t>- A tight sphincter is believed to cause and perpetuate the problem, thus therapy is directed</a:t>
            </a:r>
          </a:p>
          <a:p>
            <a:r>
              <a:rPr lang="en-US" sz="1200" kern="1200" baseline="0" dirty="0">
                <a:solidFill>
                  <a:schemeClr val="tx1"/>
                </a:solidFill>
                <a:latin typeface="+mn-lt"/>
                <a:ea typeface="+mn-ea"/>
                <a:cs typeface="+mn-cs"/>
              </a:rPr>
              <a:t>at relaxing it: stool softeners, topical nitroglycerin, local injection of </a:t>
            </a:r>
            <a:r>
              <a:rPr lang="en-US" sz="1200" kern="1200" baseline="0" dirty="0" err="1">
                <a:solidFill>
                  <a:schemeClr val="tx1"/>
                </a:solidFill>
                <a:latin typeface="+mn-lt"/>
                <a:ea typeface="+mn-ea"/>
                <a:cs typeface="+mn-cs"/>
              </a:rPr>
              <a:t>botulinum</a:t>
            </a:r>
            <a:r>
              <a:rPr lang="en-US" sz="1200" kern="1200" baseline="0" dirty="0">
                <a:solidFill>
                  <a:schemeClr val="tx1"/>
                </a:solidFill>
                <a:latin typeface="+mn-lt"/>
                <a:ea typeface="+mn-ea"/>
                <a:cs typeface="+mn-cs"/>
              </a:rPr>
              <a:t> toxin, steroid</a:t>
            </a:r>
          </a:p>
          <a:p>
            <a:r>
              <a:rPr lang="en-US" sz="1200" kern="1200" baseline="0" dirty="0">
                <a:solidFill>
                  <a:schemeClr val="tx1"/>
                </a:solidFill>
                <a:latin typeface="+mn-lt"/>
                <a:ea typeface="+mn-ea"/>
                <a:cs typeface="+mn-cs"/>
              </a:rPr>
              <a:t>suppositories, or lateral internal </a:t>
            </a:r>
            <a:r>
              <a:rPr lang="en-US" sz="1200" kern="1200" baseline="0" dirty="0" err="1">
                <a:solidFill>
                  <a:schemeClr val="tx1"/>
                </a:solidFill>
                <a:latin typeface="+mn-lt"/>
                <a:ea typeface="+mn-ea"/>
                <a:cs typeface="+mn-cs"/>
              </a:rPr>
              <a:t>sphincterotomy</a:t>
            </a:r>
            <a:r>
              <a:rPr lang="en-US" sz="1200" kern="1200" baseline="0" dirty="0">
                <a:solidFill>
                  <a:schemeClr val="tx1"/>
                </a:solidFill>
                <a:latin typeface="+mn-lt"/>
                <a:ea typeface="+mn-ea"/>
                <a:cs typeface="+mn-cs"/>
              </a:rPr>
              <a:t>.</a:t>
            </a:r>
          </a:p>
          <a:p>
            <a:r>
              <a:rPr lang="en-US" sz="1200" kern="1200" baseline="0" dirty="0">
                <a:solidFill>
                  <a:schemeClr val="tx1"/>
                </a:solidFill>
                <a:latin typeface="+mn-lt"/>
                <a:ea typeface="+mn-ea"/>
                <a:cs typeface="+mn-cs"/>
              </a:rPr>
              <a:t>- Topical anesthetics (</a:t>
            </a:r>
            <a:r>
              <a:rPr lang="en-US" sz="1200" kern="1200" baseline="0" dirty="0" err="1">
                <a:solidFill>
                  <a:schemeClr val="tx1"/>
                </a:solidFill>
                <a:latin typeface="+mn-lt"/>
                <a:ea typeface="+mn-ea"/>
                <a:cs typeface="+mn-cs"/>
              </a:rPr>
              <a:t>lidocaine</a:t>
            </a:r>
            <a:r>
              <a:rPr lang="en-US" sz="1200" kern="1200" baseline="0" dirty="0">
                <a:solidFill>
                  <a:schemeClr val="tx1"/>
                </a:solidFill>
                <a:latin typeface="+mn-lt"/>
                <a:ea typeface="+mn-ea"/>
                <a:cs typeface="+mn-cs"/>
              </a:rPr>
              <a:t>) can enhance comfort. In addition, topical vasodilators</a:t>
            </a:r>
          </a:p>
          <a:p>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nifedipine</a:t>
            </a:r>
            <a:r>
              <a:rPr lang="en-US" sz="1200" kern="1200" baseline="0" dirty="0">
                <a:solidFill>
                  <a:schemeClr val="tx1"/>
                </a:solidFill>
                <a:latin typeface="+mn-lt"/>
                <a:ea typeface="+mn-ea"/>
                <a:cs typeface="+mn-cs"/>
              </a:rPr>
              <a:t>, nitroglycerin) can be used to reduce pressure in, and increase blood flow to, the</a:t>
            </a:r>
          </a:p>
          <a:p>
            <a:r>
              <a:rPr lang="en-US" sz="1200" kern="1200" baseline="0" dirty="0">
                <a:solidFill>
                  <a:schemeClr val="tx1"/>
                </a:solidFill>
                <a:latin typeface="+mn-lt"/>
                <a:ea typeface="+mn-ea"/>
                <a:cs typeface="+mn-cs"/>
              </a:rPr>
              <a:t>anal sphincter, facilitating healing</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Color of the blood to determine the site of bleeding </a:t>
            </a:r>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C24940-44EC-4FC9-AF91-3BC3310F488D}"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5600" marR="313055" indent="-342900">
              <a:lnSpc>
                <a:spcPct val="100000"/>
              </a:lnSpc>
              <a:spcBef>
                <a:spcPts val="575"/>
              </a:spcBef>
            </a:pPr>
            <a:r>
              <a:rPr lang="en-US" sz="1200" u="heavy" spc="-5" dirty="0">
                <a:uFill>
                  <a:solidFill>
                    <a:srgbClr val="000000"/>
                  </a:solidFill>
                </a:uFill>
                <a:latin typeface="Arial"/>
                <a:cs typeface="Arial"/>
              </a:rPr>
              <a:t>Dark red</a:t>
            </a:r>
            <a:r>
              <a:rPr lang="en-US" sz="1200" spc="-5" dirty="0">
                <a:latin typeface="Arial"/>
                <a:cs typeface="Arial"/>
              </a:rPr>
              <a:t>-coming </a:t>
            </a:r>
            <a:r>
              <a:rPr lang="en-US" sz="1200" dirty="0">
                <a:latin typeface="Arial"/>
                <a:cs typeface="Arial"/>
              </a:rPr>
              <a:t>from the </a:t>
            </a:r>
            <a:r>
              <a:rPr lang="en-US" sz="1200" spc="-5" dirty="0">
                <a:latin typeface="Arial"/>
                <a:cs typeface="Arial"/>
              </a:rPr>
              <a:t>ascending, </a:t>
            </a:r>
            <a:r>
              <a:rPr lang="en-US" sz="1200" dirty="0">
                <a:latin typeface="Arial"/>
                <a:cs typeface="Arial"/>
              </a:rPr>
              <a:t>transverse, </a:t>
            </a:r>
            <a:r>
              <a:rPr lang="en-US" sz="1200" spc="-5" dirty="0">
                <a:latin typeface="Arial"/>
                <a:cs typeface="Arial"/>
              </a:rPr>
              <a:t>descending or  sigmoid</a:t>
            </a:r>
            <a:r>
              <a:rPr lang="en-US" sz="1200" spc="15" dirty="0">
                <a:latin typeface="Arial"/>
                <a:cs typeface="Arial"/>
              </a:rPr>
              <a:t> </a:t>
            </a:r>
            <a:r>
              <a:rPr lang="en-US" sz="1200" spc="-5" dirty="0">
                <a:latin typeface="Arial"/>
                <a:cs typeface="Arial"/>
              </a:rPr>
              <a:t>colon</a:t>
            </a:r>
            <a:endParaRPr lang="en-US" sz="1200" dirty="0">
              <a:latin typeface="Arial"/>
              <a:cs typeface="Arial"/>
            </a:endParaRPr>
          </a:p>
          <a:p>
            <a:pPr marL="12700">
              <a:lnSpc>
                <a:spcPct val="100000"/>
              </a:lnSpc>
              <a:spcBef>
                <a:spcPts val="575"/>
              </a:spcBef>
            </a:pPr>
            <a:r>
              <a:rPr lang="en-US" sz="1200" u="heavy" spc="-5" dirty="0">
                <a:uFill>
                  <a:solidFill>
                    <a:srgbClr val="000000"/>
                  </a:solidFill>
                </a:uFill>
                <a:latin typeface="Arial"/>
                <a:cs typeface="Arial"/>
              </a:rPr>
              <a:t>Black(</a:t>
            </a:r>
            <a:r>
              <a:rPr lang="en-US" sz="1200" u="heavy" spc="-5" dirty="0" err="1">
                <a:uFill>
                  <a:solidFill>
                    <a:srgbClr val="000000"/>
                  </a:solidFill>
                </a:uFill>
                <a:latin typeface="Arial"/>
                <a:cs typeface="Arial"/>
              </a:rPr>
              <a:t>i.e</a:t>
            </a:r>
            <a:r>
              <a:rPr lang="en-US" sz="1200" u="heavy" spc="-5" dirty="0">
                <a:uFill>
                  <a:solidFill>
                    <a:srgbClr val="000000"/>
                  </a:solidFill>
                </a:uFill>
                <a:latin typeface="Arial"/>
                <a:cs typeface="Arial"/>
              </a:rPr>
              <a:t> </a:t>
            </a:r>
            <a:r>
              <a:rPr lang="en-US" sz="1200" u="heavy" spc="-5" dirty="0" err="1">
                <a:uFill>
                  <a:solidFill>
                    <a:srgbClr val="000000"/>
                  </a:solidFill>
                </a:uFill>
                <a:latin typeface="Arial"/>
                <a:cs typeface="Arial"/>
              </a:rPr>
              <a:t>melaena</a:t>
            </a:r>
            <a:r>
              <a:rPr lang="en-US" sz="1200" u="heavy" spc="-5" dirty="0">
                <a:uFill>
                  <a:solidFill>
                    <a:srgbClr val="000000"/>
                  </a:solidFill>
                </a:uFill>
                <a:latin typeface="Arial"/>
                <a:cs typeface="Arial"/>
              </a:rPr>
              <a:t>)-</a:t>
            </a:r>
            <a:r>
              <a:rPr lang="en-US" sz="1200" spc="-5" dirty="0">
                <a:latin typeface="Arial"/>
                <a:cs typeface="Arial"/>
              </a:rPr>
              <a:t>from </a:t>
            </a:r>
            <a:r>
              <a:rPr lang="en-US" sz="1200" dirty="0">
                <a:latin typeface="Arial"/>
                <a:cs typeface="Arial"/>
              </a:rPr>
              <a:t>the small </a:t>
            </a:r>
            <a:r>
              <a:rPr lang="en-US" sz="1200" spc="-5" dirty="0">
                <a:latin typeface="Arial"/>
                <a:cs typeface="Arial"/>
              </a:rPr>
              <a:t>intestine </a:t>
            </a:r>
            <a:r>
              <a:rPr lang="en-US" sz="1200" dirty="0">
                <a:latin typeface="Arial"/>
                <a:cs typeface="Arial"/>
              </a:rPr>
              <a:t>or</a:t>
            </a:r>
            <a:r>
              <a:rPr lang="en-US" sz="1200" spc="25" dirty="0">
                <a:latin typeface="Arial"/>
                <a:cs typeface="Arial"/>
              </a:rPr>
              <a:t> </a:t>
            </a:r>
            <a:r>
              <a:rPr lang="en-US" sz="1200" spc="-5" dirty="0">
                <a:latin typeface="Arial"/>
                <a:cs typeface="Arial"/>
              </a:rPr>
              <a:t>higher</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58750" marR="154940" indent="-146050">
              <a:lnSpc>
                <a:spcPct val="100000"/>
              </a:lnSpc>
              <a:spcBef>
                <a:spcPts val="675"/>
              </a:spcBef>
              <a:buSzPct val="96428"/>
              <a:buAutoNum type="romanLcParenBoth" startAt="2"/>
              <a:tabLst>
                <a:tab pos="487680" algn="l"/>
              </a:tabLst>
            </a:pPr>
            <a:endParaRPr lang="en-US" sz="1200" dirty="0">
              <a:latin typeface="Arial"/>
              <a:cs typeface="Arial"/>
            </a:endParaRPr>
          </a:p>
          <a:p>
            <a:pPr marL="158750" marR="76200" indent="-46990">
              <a:lnSpc>
                <a:spcPct val="100000"/>
              </a:lnSpc>
              <a:spcBef>
                <a:spcPts val="680"/>
              </a:spcBef>
              <a:buSzPct val="96428"/>
              <a:buAutoNum type="romanLcParenBoth" startAt="2"/>
              <a:tabLst>
                <a:tab pos="607060" algn="l"/>
              </a:tabLst>
            </a:pPr>
            <a:r>
              <a:rPr lang="en-US" sz="1200" spc="-5" dirty="0">
                <a:latin typeface="Arial"/>
                <a:cs typeface="Arial"/>
              </a:rPr>
              <a:t>Blood in the </a:t>
            </a:r>
            <a:r>
              <a:rPr lang="en-US" sz="1200" dirty="0">
                <a:latin typeface="Arial"/>
                <a:cs typeface="Arial"/>
              </a:rPr>
              <a:t>toilet </a:t>
            </a:r>
            <a:r>
              <a:rPr lang="en-US" sz="1200" spc="-5" dirty="0">
                <a:latin typeface="Arial"/>
                <a:cs typeface="Arial"/>
              </a:rPr>
              <a:t>paper is only </a:t>
            </a:r>
            <a:r>
              <a:rPr lang="en-US" sz="1200" dirty="0">
                <a:latin typeface="Arial"/>
                <a:cs typeface="Arial"/>
              </a:rPr>
              <a:t>seen in case of </a:t>
            </a:r>
            <a:r>
              <a:rPr lang="en-US" sz="1200" spc="-5" dirty="0">
                <a:latin typeface="Arial"/>
                <a:cs typeface="Arial"/>
              </a:rPr>
              <a:t>minor  bleeding </a:t>
            </a:r>
            <a:r>
              <a:rPr lang="en-US" sz="1200" dirty="0">
                <a:latin typeface="Arial"/>
                <a:cs typeface="Arial"/>
              </a:rPr>
              <a:t>from </a:t>
            </a:r>
            <a:r>
              <a:rPr lang="en-US" sz="1200" spc="-5" dirty="0">
                <a:latin typeface="Arial"/>
                <a:cs typeface="Arial"/>
              </a:rPr>
              <a:t>the </a:t>
            </a:r>
            <a:r>
              <a:rPr lang="en-US" sz="1200" dirty="0">
                <a:latin typeface="Arial"/>
                <a:cs typeface="Arial"/>
              </a:rPr>
              <a:t>anal skin </a:t>
            </a:r>
            <a:r>
              <a:rPr lang="en-US" sz="1200" spc="-5" dirty="0">
                <a:latin typeface="Arial"/>
                <a:cs typeface="Arial"/>
              </a:rPr>
              <a:t>either </a:t>
            </a:r>
            <a:r>
              <a:rPr lang="en-US" sz="1200" dirty="0">
                <a:latin typeface="Arial"/>
                <a:cs typeface="Arial"/>
              </a:rPr>
              <a:t>due </a:t>
            </a:r>
            <a:r>
              <a:rPr lang="en-US" sz="1200" spc="-5" dirty="0">
                <a:latin typeface="Arial"/>
                <a:cs typeface="Arial"/>
              </a:rPr>
              <a:t>to </a:t>
            </a:r>
            <a:r>
              <a:rPr lang="en-US" sz="1200" dirty="0">
                <a:latin typeface="Arial"/>
                <a:cs typeface="Arial"/>
              </a:rPr>
              <a:t>fissure-in-</a:t>
            </a:r>
            <a:r>
              <a:rPr lang="en-US" sz="1200" dirty="0" err="1">
                <a:latin typeface="Arial"/>
                <a:cs typeface="Arial"/>
              </a:rPr>
              <a:t>ano</a:t>
            </a:r>
            <a:r>
              <a:rPr lang="en-US" sz="1200" dirty="0">
                <a:latin typeface="Arial"/>
                <a:cs typeface="Arial"/>
              </a:rPr>
              <a:t>  </a:t>
            </a:r>
            <a:r>
              <a:rPr lang="en-US" sz="1200" spc="-5" dirty="0">
                <a:latin typeface="Arial"/>
                <a:cs typeface="Arial"/>
              </a:rPr>
              <a:t>or </a:t>
            </a:r>
            <a:r>
              <a:rPr lang="en-US" sz="1200" dirty="0">
                <a:latin typeface="Arial"/>
                <a:cs typeface="Arial"/>
              </a:rPr>
              <a:t>external</a:t>
            </a:r>
            <a:r>
              <a:rPr lang="en-US" sz="1200" spc="25" dirty="0">
                <a:latin typeface="Arial"/>
                <a:cs typeface="Arial"/>
              </a:rPr>
              <a:t> </a:t>
            </a:r>
            <a:r>
              <a:rPr lang="en-US" sz="1200" dirty="0" err="1">
                <a:latin typeface="Arial"/>
                <a:cs typeface="Arial"/>
              </a:rPr>
              <a:t>haemorrhoids</a:t>
            </a:r>
            <a:r>
              <a:rPr lang="en-US" sz="1200" dirty="0">
                <a:latin typeface="Arial"/>
                <a:cs typeface="Arial"/>
              </a:rPr>
              <a:t>.</a:t>
            </a:r>
          </a:p>
          <a:p>
            <a:pPr marL="158750" marR="5080" indent="-47625">
              <a:lnSpc>
                <a:spcPct val="100000"/>
              </a:lnSpc>
              <a:spcBef>
                <a:spcPts val="675"/>
              </a:spcBef>
            </a:pPr>
            <a:r>
              <a:rPr lang="en-US" sz="1200" spc="-5" dirty="0">
                <a:latin typeface="Arial"/>
                <a:cs typeface="Arial"/>
              </a:rPr>
              <a:t>When a </a:t>
            </a:r>
            <a:r>
              <a:rPr lang="en-US" sz="1200" dirty="0">
                <a:latin typeface="Arial"/>
                <a:cs typeface="Arial"/>
              </a:rPr>
              <a:t>child </a:t>
            </a:r>
            <a:r>
              <a:rPr lang="en-US" sz="1200" spc="-5" dirty="0">
                <a:latin typeface="Arial"/>
                <a:cs typeface="Arial"/>
              </a:rPr>
              <a:t>comes with bleeding per </a:t>
            </a:r>
            <a:r>
              <a:rPr lang="en-US" sz="1200" spc="-5" dirty="0" err="1">
                <a:latin typeface="Arial"/>
                <a:cs typeface="Arial"/>
              </a:rPr>
              <a:t>anum,a</a:t>
            </a:r>
            <a:r>
              <a:rPr lang="en-US" sz="1200" spc="-5" dirty="0">
                <a:latin typeface="Arial"/>
                <a:cs typeface="Arial"/>
              </a:rPr>
              <a:t> </a:t>
            </a:r>
            <a:r>
              <a:rPr lang="en-US" sz="1200" dirty="0">
                <a:latin typeface="Arial"/>
                <a:cs typeface="Arial"/>
              </a:rPr>
              <a:t>diagnosis  </a:t>
            </a:r>
            <a:r>
              <a:rPr lang="en-US" sz="1200" spc="-5" dirty="0">
                <a:latin typeface="Arial"/>
                <a:cs typeface="Arial"/>
              </a:rPr>
              <a:t>of rectal </a:t>
            </a:r>
            <a:r>
              <a:rPr lang="en-US" sz="1200" dirty="0">
                <a:latin typeface="Arial"/>
                <a:cs typeface="Arial"/>
              </a:rPr>
              <a:t>polyp should be </a:t>
            </a:r>
            <a:r>
              <a:rPr lang="en-US" sz="1200" spc="-5" dirty="0">
                <a:latin typeface="Arial"/>
                <a:cs typeface="Arial"/>
              </a:rPr>
              <a:t>made until this is excluded by  </a:t>
            </a:r>
            <a:r>
              <a:rPr lang="en-US" sz="1200" dirty="0">
                <a:latin typeface="Arial"/>
                <a:cs typeface="Arial"/>
              </a:rPr>
              <a:t>rectal</a:t>
            </a:r>
            <a:r>
              <a:rPr lang="en-US" sz="1200" spc="-15" dirty="0">
                <a:latin typeface="Arial"/>
                <a:cs typeface="Arial"/>
              </a:rPr>
              <a:t> </a:t>
            </a:r>
            <a:r>
              <a:rPr lang="en-US" sz="1200" dirty="0">
                <a:latin typeface="Arial"/>
                <a:cs typeface="Arial"/>
              </a:rPr>
              <a:t>examination.</a:t>
            </a: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Relationship of bleeding to</a:t>
            </a:r>
          </a:p>
          <a:p>
            <a:r>
              <a:rPr lang="en-US" sz="1200" kern="1200" baseline="0" dirty="0">
                <a:solidFill>
                  <a:schemeClr val="tx1"/>
                </a:solidFill>
                <a:latin typeface="+mn-lt"/>
                <a:ea typeface="+mn-ea"/>
                <a:cs typeface="+mn-cs"/>
              </a:rPr>
              <a:t>defecation?</a:t>
            </a:r>
          </a:p>
          <a:p>
            <a:r>
              <a:rPr lang="fi-FI" sz="1200" kern="1200" baseline="0" dirty="0">
                <a:solidFill>
                  <a:schemeClr val="tx1"/>
                </a:solidFill>
                <a:latin typeface="+mn-lt"/>
                <a:ea typeface="+mn-ea"/>
                <a:cs typeface="+mn-cs"/>
              </a:rPr>
              <a:t>• minor blood on toilet paper</a:t>
            </a:r>
          </a:p>
          <a:p>
            <a:r>
              <a:rPr lang="en-US" sz="1200" kern="1200" baseline="0" dirty="0">
                <a:solidFill>
                  <a:schemeClr val="tx1"/>
                </a:solidFill>
                <a:latin typeface="+mn-lt"/>
                <a:ea typeface="+mn-ea"/>
                <a:cs typeface="+mn-cs"/>
              </a:rPr>
              <a:t>• streaks of bright red blood</a:t>
            </a:r>
          </a:p>
          <a:p>
            <a:r>
              <a:rPr lang="en-US" sz="1200" kern="1200" baseline="0" dirty="0">
                <a:solidFill>
                  <a:schemeClr val="tx1"/>
                </a:solidFill>
                <a:latin typeface="+mn-lt"/>
                <a:ea typeface="+mn-ea"/>
                <a:cs typeface="+mn-cs"/>
              </a:rPr>
              <a:t>• Blood mixed stools</a:t>
            </a:r>
          </a:p>
          <a:p>
            <a:r>
              <a:rPr lang="en-US" sz="1200" kern="1200" baseline="0" dirty="0">
                <a:solidFill>
                  <a:schemeClr val="tx1"/>
                </a:solidFill>
                <a:latin typeface="+mn-lt"/>
                <a:ea typeface="+mn-ea"/>
                <a:cs typeface="+mn-cs"/>
              </a:rPr>
              <a:t>• Slash in pan</a:t>
            </a:r>
          </a:p>
          <a:p>
            <a:r>
              <a:rPr lang="en-US" sz="1200" kern="1200" baseline="0" dirty="0">
                <a:solidFill>
                  <a:schemeClr val="tx1"/>
                </a:solidFill>
                <a:latin typeface="+mn-lt"/>
                <a:ea typeface="+mn-ea"/>
                <a:cs typeface="+mn-cs"/>
              </a:rPr>
              <a:t>• Mixed with mucus</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err="1">
                <a:solidFill>
                  <a:schemeClr val="tx1"/>
                </a:solidFill>
                <a:latin typeface="+mn-lt"/>
                <a:ea typeface="+mn-ea"/>
                <a:cs typeface="+mn-cs"/>
              </a:rPr>
              <a:t>Hypovolaemia</a:t>
            </a:r>
            <a:endParaRPr lang="en-US" sz="1200" b="1"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due to </a:t>
            </a:r>
            <a:r>
              <a:rPr lang="en-US" sz="1200" kern="1200" baseline="0" dirty="0" err="1">
                <a:solidFill>
                  <a:schemeClr val="tx1"/>
                </a:solidFill>
                <a:latin typeface="+mn-lt"/>
                <a:ea typeface="+mn-ea"/>
                <a:cs typeface="+mn-cs"/>
              </a:rPr>
              <a:t>haemorrhage</a:t>
            </a:r>
            <a:r>
              <a:rPr lang="en-US" sz="1200" kern="1200" baseline="0" dirty="0">
                <a:solidFill>
                  <a:schemeClr val="tx1"/>
                </a:solidFill>
                <a:latin typeface="+mn-lt"/>
                <a:ea typeface="+mn-ea"/>
                <a:cs typeface="+mn-cs"/>
              </a:rPr>
              <a:t> (e.g. pallor, dizziness</a:t>
            </a:r>
          </a:p>
          <a:p>
            <a:r>
              <a:rPr lang="en-US" sz="1200" kern="1200" baseline="0" dirty="0">
                <a:solidFill>
                  <a:schemeClr val="tx1"/>
                </a:solidFill>
                <a:latin typeface="+mn-lt"/>
                <a:ea typeface="+mn-ea"/>
                <a:cs typeface="+mn-cs"/>
              </a:rPr>
              <a:t>hypotension, tachycardia, angina, syncope,</a:t>
            </a:r>
          </a:p>
          <a:p>
            <a:r>
              <a:rPr lang="en-US" sz="1200" kern="1200" baseline="0" dirty="0">
                <a:solidFill>
                  <a:schemeClr val="tx1"/>
                </a:solidFill>
                <a:latin typeface="+mn-lt"/>
                <a:ea typeface="+mn-ea"/>
                <a:cs typeface="+mn-cs"/>
              </a:rPr>
              <a:t>weakness, confusion, stroke, myocardial</a:t>
            </a:r>
          </a:p>
          <a:p>
            <a:r>
              <a:rPr lang="en-US" sz="1200" kern="1200" baseline="0" dirty="0">
                <a:solidFill>
                  <a:schemeClr val="tx1"/>
                </a:solidFill>
                <a:latin typeface="+mn-lt"/>
                <a:ea typeface="+mn-ea"/>
                <a:cs typeface="+mn-cs"/>
              </a:rPr>
              <a:t>infarction/heart attack, and shock</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mn-lt"/>
                <a:ea typeface="+mn-ea"/>
                <a:cs typeface="+mn-cs"/>
              </a:rPr>
              <a:t>past medical history</a:t>
            </a:r>
          </a:p>
          <a:p>
            <a:r>
              <a:rPr lang="en-US" sz="1200" kern="1200" baseline="0" dirty="0">
                <a:solidFill>
                  <a:schemeClr val="tx1"/>
                </a:solidFill>
                <a:latin typeface="+mn-lt"/>
                <a:ea typeface="+mn-ea"/>
                <a:cs typeface="+mn-cs"/>
              </a:rPr>
              <a:t>– constipation or diarrhea- (hemorrhoids, colitis),</a:t>
            </a:r>
          </a:p>
          <a:p>
            <a:r>
              <a:rPr lang="en-US" sz="1200" kern="1200" baseline="0" dirty="0">
                <a:solidFill>
                  <a:schemeClr val="tx1"/>
                </a:solidFill>
                <a:latin typeface="+mn-lt"/>
                <a:ea typeface="+mn-ea"/>
                <a:cs typeface="+mn-cs"/>
              </a:rPr>
              <a:t>– the presence of </a:t>
            </a:r>
            <a:r>
              <a:rPr lang="en-US" sz="1200" kern="1200" baseline="0" dirty="0" err="1">
                <a:solidFill>
                  <a:schemeClr val="tx1"/>
                </a:solidFill>
                <a:latin typeface="+mn-lt"/>
                <a:ea typeface="+mn-ea"/>
                <a:cs typeface="+mn-cs"/>
              </a:rPr>
              <a:t>diverticulosis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diverticular</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bleeding),</a:t>
            </a:r>
          </a:p>
          <a:p>
            <a:r>
              <a:rPr lang="en-US" sz="1200" kern="1200" baseline="0" dirty="0">
                <a:solidFill>
                  <a:schemeClr val="tx1"/>
                </a:solidFill>
                <a:latin typeface="+mn-lt"/>
                <a:ea typeface="+mn-ea"/>
                <a:cs typeface="+mn-cs"/>
              </a:rPr>
              <a:t>– receipt of radiation therapy (radiation enteritis),</a:t>
            </a:r>
          </a:p>
          <a:p>
            <a:r>
              <a:rPr lang="en-US" sz="1200" kern="1200" baseline="0" dirty="0">
                <a:solidFill>
                  <a:schemeClr val="tx1"/>
                </a:solidFill>
                <a:latin typeface="+mn-lt"/>
                <a:ea typeface="+mn-ea"/>
                <a:cs typeface="+mn-cs"/>
              </a:rPr>
              <a:t>– recent </a:t>
            </a:r>
            <a:r>
              <a:rPr lang="en-US" sz="1200" kern="1200" baseline="0" dirty="0" err="1">
                <a:solidFill>
                  <a:schemeClr val="tx1"/>
                </a:solidFill>
                <a:latin typeface="+mn-lt"/>
                <a:ea typeface="+mn-ea"/>
                <a:cs typeface="+mn-cs"/>
              </a:rPr>
              <a:t>polypectomy</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postpolypectomy</a:t>
            </a:r>
            <a:r>
              <a:rPr lang="en-US" sz="1200" kern="1200" baseline="0" dirty="0">
                <a:solidFill>
                  <a:schemeClr val="tx1"/>
                </a:solidFill>
                <a:latin typeface="+mn-lt"/>
                <a:ea typeface="+mn-ea"/>
                <a:cs typeface="+mn-cs"/>
              </a:rPr>
              <a:t> bleeding),</a:t>
            </a:r>
          </a:p>
          <a:p>
            <a:r>
              <a:rPr lang="en-US" sz="1200" kern="1200" baseline="0" dirty="0">
                <a:solidFill>
                  <a:schemeClr val="tx1"/>
                </a:solidFill>
                <a:latin typeface="+mn-lt"/>
                <a:ea typeface="+mn-ea"/>
                <a:cs typeface="+mn-cs"/>
              </a:rPr>
              <a:t>and</a:t>
            </a:r>
          </a:p>
          <a:p>
            <a:r>
              <a:rPr lang="en-US" sz="1200" kern="1200" baseline="0" dirty="0">
                <a:solidFill>
                  <a:schemeClr val="tx1"/>
                </a:solidFill>
                <a:latin typeface="+mn-lt"/>
                <a:ea typeface="+mn-ea"/>
                <a:cs typeface="+mn-cs"/>
              </a:rPr>
              <a:t>– vascular disease/hypotension (ischemic colitis).</a:t>
            </a:r>
          </a:p>
          <a:p>
            <a:r>
              <a:rPr lang="en-US" sz="1200" kern="1200" baseline="0" dirty="0">
                <a:solidFill>
                  <a:schemeClr val="tx1"/>
                </a:solidFill>
                <a:latin typeface="+mn-lt"/>
                <a:ea typeface="+mn-ea"/>
                <a:cs typeface="+mn-cs"/>
              </a:rPr>
              <a:t>– anticoagulant</a:t>
            </a:r>
          </a:p>
          <a:p>
            <a:r>
              <a:rPr lang="en-US" sz="1200" kern="1200" baseline="0" dirty="0">
                <a:solidFill>
                  <a:schemeClr val="tx1"/>
                </a:solidFill>
                <a:latin typeface="+mn-lt"/>
                <a:ea typeface="+mn-ea"/>
                <a:cs typeface="+mn-cs"/>
              </a:rPr>
              <a:t>– A family history of colon cancer - colorectal</a:t>
            </a:r>
          </a:p>
          <a:p>
            <a:r>
              <a:rPr lang="en-US" sz="1200" kern="1200" baseline="0" dirty="0">
                <a:solidFill>
                  <a:schemeClr val="tx1"/>
                </a:solidFill>
                <a:latin typeface="+mn-lt"/>
                <a:ea typeface="+mn-ea"/>
                <a:cs typeface="+mn-cs"/>
              </a:rPr>
              <a:t>neoplasm</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a:p>
            <a:pPr eaLnBrk="1" hangingPunct="1">
              <a:spcBef>
                <a:spcPct val="0"/>
              </a:spcBef>
            </a:pPr>
            <a:endParaRPr lang="en-US"/>
          </a:p>
          <a:p>
            <a:pPr eaLnBrk="1" hangingPunct="1">
              <a:spcBef>
                <a:spcPct val="0"/>
              </a:spcBef>
            </a:pPr>
            <a:endParaRPr lang="en-US"/>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3F760-463C-440A-BBC9-1403C3F5391E}"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b="1" u="sng" dirty="0"/>
              <a:t>It is essential to perform a rectal examination in all patients with lower GI bleeding to exclude a palpable rectal mass. </a:t>
            </a:r>
          </a:p>
          <a:p>
            <a:pPr eaLnBrk="1" hangingPunct="1">
              <a:spcBef>
                <a:spcPct val="0"/>
              </a:spcBef>
              <a:buFontTx/>
              <a:buChar char="-"/>
            </a:pPr>
            <a:endParaRPr lang="en-US" b="1" dirty="0"/>
          </a:p>
          <a:p>
            <a:pPr eaLnBrk="1" hangingPunct="1">
              <a:spcBef>
                <a:spcPct val="0"/>
              </a:spcBef>
            </a:pPr>
            <a:endParaRPr lang="en-US" dirty="0"/>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0D3D4-A052-4D2E-A5B0-006ED0F5DCA0}"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93187"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r>
              <a:rPr lang="en-US"/>
              <a:t>Superior then inferior then celiac </a:t>
            </a:r>
            <a:endParaRPr lang="ar-JO"/>
          </a:p>
        </p:txBody>
      </p:sp>
      <p:sp>
        <p:nvSpPr>
          <p:cNvPr id="4" name="عنصر نائب لرقم الشريحة 3"/>
          <p:cNvSpPr txBox="1">
            <a:spLocks noGrp="1"/>
          </p:cNvSpPr>
          <p:nvPr/>
        </p:nvSpPr>
        <p:spPr>
          <a:xfrm>
            <a:off x="3884613" y="8685213"/>
            <a:ext cx="2971800" cy="457200"/>
          </a:xfrm>
          <a:prstGeom prst="rect">
            <a:avLst/>
          </a:prstGeom>
          <a:noFill/>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74A0C968-BFA0-4AC5-8449-A83F69C6A72F}" type="slidenum">
              <a:rPr kumimoji="0" lang="en-US" sz="1200" b="0" i="0" u="none" strike="noStrike" kern="1200" cap="none" spc="0" normalizeH="0" baseline="0" noProof="0">
                <a:ln>
                  <a:noFill/>
                </a:ln>
                <a:solidFill>
                  <a:prstClr val="black"/>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p:spPr>
      </p:sp>
      <p:sp>
        <p:nvSpPr>
          <p:cNvPr id="99331" name="Rectangle 3"/>
          <p:cNvSpPr>
            <a:spLocks noGrp="1"/>
          </p:cNvSpPr>
          <p:nvPr>
            <p:ph type="body" idx="1"/>
          </p:nvPr>
        </p:nvSpPr>
        <p:spPr bwMode="auto">
          <a:noFill/>
        </p:spPr>
        <p:txBody>
          <a:bodyPr wrap="square" numCol="1" anchor="t" anchorCtr="0" compatLnSpc="1">
            <a:prstTxWarp prst="textNoShape">
              <a:avLst/>
            </a:prstTxWarp>
          </a:bodyPr>
          <a:lstStyle/>
          <a:p>
            <a:r>
              <a:rPr lang="en-US"/>
              <a:t>Modalites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err="1">
                <a:solidFill>
                  <a:schemeClr val="tx1"/>
                </a:solidFill>
                <a:latin typeface="+mn-lt"/>
                <a:ea typeface="+mn-ea"/>
                <a:cs typeface="+mn-cs"/>
              </a:rPr>
              <a:t>esophagogastroduodenoscopy</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p:spPr>
      </p:sp>
      <p:sp>
        <p:nvSpPr>
          <p:cNvPr id="102403" name="Rectangle 3"/>
          <p:cNvSpPr>
            <a:spLocks noGrp="1"/>
          </p:cNvSpPr>
          <p:nvPr>
            <p:ph type="body" idx="1"/>
          </p:nvPr>
        </p:nvSpPr>
        <p:spPr bwMode="auto">
          <a:noFill/>
        </p:spPr>
        <p:txBody>
          <a:bodyPr wrap="square" numCol="1" anchor="t" anchorCtr="0" compatLnSpc="1">
            <a:prstTxWarp prst="textNoShape">
              <a:avLst/>
            </a:prstTxWarp>
          </a:bodyPr>
          <a:lstStyle/>
          <a:p>
            <a:endParaRPr lang="ar-JO"/>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AF8DE-BE63-471C-A737-B8A5342E37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435"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18436"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EFEC4-90A6-446E-8C35-A0A3BD4337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627"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26628"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15965-E2F4-4B83-B8BC-3EB04D0958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651"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27652"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60F27-2E64-4867-8748-DB74E0B9B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675"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28676" name="Rectangle 2"/>
          <p:cNvSpPr>
            <a:spLocks noGrp="1" noChangeArrowheads="1"/>
          </p:cNvSpPr>
          <p:nvPr>
            <p:ph type="body" idx="1"/>
          </p:nvPr>
        </p:nvSpPr>
        <p:spPr>
          <a:xfrm>
            <a:off x="686360" y="4342535"/>
            <a:ext cx="5486681" cy="4114511"/>
          </a:xfrm>
          <a:noFill/>
          <a:ln/>
        </p:spPr>
        <p:txBody>
          <a:bodyPr wrap="none" anchor="ctr"/>
          <a:lstStyle/>
          <a:p>
            <a:endParaRPr lang="ar-JO"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84417-B85A-401B-B842-EB553ACC29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699"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29700"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70AFD-1A16-4702-BF7B-D2E8E5C766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603"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25604"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A1BE-9BAE-41E8-973D-286517EEBD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723"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30724"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800" b="1" dirty="0">
                <a:solidFill>
                  <a:schemeClr val="accent4">
                    <a:lumMod val="50000"/>
                  </a:schemeClr>
                </a:solidFill>
                <a:latin typeface="Times New Roman" pitchFamily="18" charset="0"/>
                <a:cs typeface="Times New Roman" pitchFamily="18" charset="0"/>
              </a:rPr>
              <a:t>Clinical features :</a:t>
            </a:r>
          </a:p>
          <a:p>
            <a:pPr algn="l">
              <a:buNone/>
            </a:pPr>
            <a:r>
              <a:rPr lang="en-US" sz="1200" dirty="0">
                <a:latin typeface="Times New Roman" pitchFamily="18" charset="0"/>
                <a:cs typeface="Times New Roman" pitchFamily="18" charset="0"/>
              </a:rPr>
              <a:t> </a:t>
            </a:r>
          </a:p>
          <a:p>
            <a:pPr algn="l"/>
            <a:r>
              <a:rPr lang="en-US" sz="1200" dirty="0">
                <a:solidFill>
                  <a:schemeClr val="accent2"/>
                </a:solidFill>
                <a:latin typeface="Times New Roman" pitchFamily="18" charset="0"/>
                <a:cs typeface="Times New Roman" pitchFamily="18" charset="0"/>
              </a:rPr>
              <a:t> </a:t>
            </a:r>
            <a:r>
              <a:rPr lang="en-US" sz="1400" b="1" i="1" u="sng" dirty="0">
                <a:latin typeface="Times New Roman" pitchFamily="18" charset="0"/>
                <a:cs typeface="Times New Roman" pitchFamily="18" charset="0"/>
              </a:rPr>
              <a:t>un complicated : </a:t>
            </a:r>
            <a:r>
              <a:rPr lang="en-US" sz="1200" dirty="0">
                <a:solidFill>
                  <a:schemeClr val="accent2"/>
                </a:solidFill>
                <a:latin typeface="Times New Roman" pitchFamily="18" charset="0"/>
                <a:cs typeface="Times New Roman" pitchFamily="18" charset="0"/>
              </a:rPr>
              <a:t>Asymptomatic ,</a:t>
            </a:r>
            <a:r>
              <a:rPr lang="en-US" sz="1200" dirty="0">
                <a:latin typeface="Times New Roman" pitchFamily="18" charset="0"/>
                <a:cs typeface="Times New Roman" pitchFamily="18" charset="0"/>
              </a:rPr>
              <a:t>colicky abdominal pain, Flatulence ,Change in the bowel habit</a:t>
            </a:r>
          </a:p>
          <a:p>
            <a:pPr algn="l"/>
            <a:endParaRPr lang="en-US" sz="1200" dirty="0">
              <a:latin typeface="Times New Roman" pitchFamily="18" charset="0"/>
              <a:cs typeface="Times New Roman" pitchFamily="18" charset="0"/>
            </a:endParaRPr>
          </a:p>
          <a:p>
            <a:pPr algn="l"/>
            <a:r>
              <a:rPr lang="en-US" sz="1200" b="1" i="1" u="sng" dirty="0">
                <a:latin typeface="Times New Roman" pitchFamily="18" charset="0"/>
                <a:cs typeface="Times New Roman" pitchFamily="18" charset="0"/>
              </a:rPr>
              <a:t>Complicated : </a:t>
            </a:r>
          </a:p>
          <a:p>
            <a:pPr algn="l"/>
            <a:r>
              <a:rPr lang="en-US" sz="1400" b="1" dirty="0">
                <a:latin typeface="Times New Roman" pitchFamily="18" charset="0"/>
                <a:cs typeface="Times New Roman" pitchFamily="18" charset="0"/>
              </a:rPr>
              <a:t>Diverticulitis</a:t>
            </a:r>
            <a:r>
              <a:rPr lang="en-US" sz="1200" dirty="0">
                <a:latin typeface="Times New Roman" pitchFamily="18" charset="0"/>
                <a:cs typeface="Times New Roman" pitchFamily="18" charset="0"/>
              </a:rPr>
              <a:t> : chills ,nausea ,vomiting ,  </a:t>
            </a:r>
            <a:r>
              <a:rPr lang="en-US" sz="1200" dirty="0" err="1">
                <a:latin typeface="Times New Roman" pitchFamily="18" charset="0"/>
                <a:cs typeface="Times New Roman" pitchFamily="18" charset="0"/>
              </a:rPr>
              <a:t>dysuria</a:t>
            </a:r>
            <a:r>
              <a:rPr lang="en-US" sz="1200" dirty="0">
                <a:latin typeface="Times New Roman" pitchFamily="18" charset="0"/>
                <a:cs typeface="Times New Roman" pitchFamily="18" charset="0"/>
              </a:rPr>
              <a:t> , urgency and frequency . Physical examination may reveal tenderness in the affected area</a:t>
            </a:r>
          </a:p>
          <a:p>
            <a:pPr algn="l">
              <a:buNone/>
            </a:pPr>
            <a:endParaRPr lang="en-US" sz="1200" dirty="0">
              <a:latin typeface="Times New Roman" pitchFamily="18" charset="0"/>
              <a:cs typeface="Times New Roman" pitchFamily="18" charset="0"/>
            </a:endParaRPr>
          </a:p>
          <a:p>
            <a:pPr algn="l"/>
            <a:r>
              <a:rPr lang="en-US" sz="1200" dirty="0">
                <a:latin typeface="Times New Roman" pitchFamily="18" charset="0"/>
                <a:cs typeface="Times New Roman" pitchFamily="18" charset="0"/>
              </a:rPr>
              <a:t>Others : abscess , fistula , perforation  and intestinal obstruction </a:t>
            </a: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33400" lvl="0" indent="-533400" algn="l" eaLnBrk="1" hangingPunct="1">
              <a:buNone/>
            </a:pPr>
            <a:r>
              <a:rPr lang="en-US" altLang="en-US" sz="1200" b="1" dirty="0">
                <a:solidFill>
                  <a:schemeClr val="accent2"/>
                </a:solidFill>
              </a:rPr>
              <a:t>.</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a:solidFill>
                  <a:schemeClr val="tx1"/>
                </a:solidFill>
                <a:latin typeface="+mn-lt"/>
                <a:ea typeface="+mn-ea"/>
                <a:cs typeface="+mn-cs"/>
              </a:rPr>
              <a:t>Meckel</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diverticulum</a:t>
            </a:r>
            <a:r>
              <a:rPr lang="en-US" sz="1200" kern="1200" baseline="0" dirty="0">
                <a:solidFill>
                  <a:schemeClr val="tx1"/>
                </a:solidFill>
                <a:latin typeface="+mn-lt"/>
                <a:ea typeface="+mn-ea"/>
                <a:cs typeface="+mn-cs"/>
              </a:rPr>
              <a:t> is the most common congenital anomaly of the small intestine,</a:t>
            </a:r>
          </a:p>
          <a:p>
            <a:r>
              <a:rPr lang="en-US" sz="1200" kern="1200" baseline="0" dirty="0">
                <a:solidFill>
                  <a:schemeClr val="tx1"/>
                </a:solidFill>
                <a:latin typeface="+mn-lt"/>
                <a:ea typeface="+mn-ea"/>
                <a:cs typeface="+mn-cs"/>
              </a:rPr>
              <a:t>being present in 2% of the population.</a:t>
            </a:r>
          </a:p>
          <a:p>
            <a:r>
              <a:rPr lang="en-US" sz="1200" kern="1200" baseline="0" dirty="0">
                <a:solidFill>
                  <a:schemeClr val="tx1"/>
                </a:solidFill>
                <a:latin typeface="+mn-lt"/>
                <a:ea typeface="+mn-ea"/>
                <a:cs typeface="+mn-cs"/>
              </a:rPr>
              <a:t>▪ It forms due to incomplete obliteration of the </a:t>
            </a:r>
            <a:r>
              <a:rPr lang="en-US" sz="1200" kern="1200" baseline="0" dirty="0" err="1">
                <a:solidFill>
                  <a:schemeClr val="tx1"/>
                </a:solidFill>
                <a:latin typeface="+mn-lt"/>
                <a:ea typeface="+mn-ea"/>
                <a:cs typeface="+mn-cs"/>
              </a:rPr>
              <a:t>omphalomesenteric</a:t>
            </a:r>
            <a:r>
              <a:rPr lang="en-US" sz="1200" kern="1200" baseline="0" dirty="0">
                <a:solidFill>
                  <a:schemeClr val="tx1"/>
                </a:solidFill>
                <a:latin typeface="+mn-lt"/>
                <a:ea typeface="+mn-ea"/>
                <a:cs typeface="+mn-cs"/>
              </a:rPr>
              <a:t> duct that connects</a:t>
            </a:r>
          </a:p>
          <a:p>
            <a:r>
              <a:rPr lang="en-US" sz="1200" kern="1200" baseline="0" dirty="0">
                <a:solidFill>
                  <a:schemeClr val="tx1"/>
                </a:solidFill>
                <a:latin typeface="+mn-lt"/>
                <a:ea typeface="+mn-ea"/>
                <a:cs typeface="+mn-cs"/>
              </a:rPr>
              <a:t>the </a:t>
            </a:r>
            <a:r>
              <a:rPr lang="en-US" sz="1200" kern="1200" baseline="0" dirty="0" err="1">
                <a:solidFill>
                  <a:schemeClr val="tx1"/>
                </a:solidFill>
                <a:latin typeface="+mn-lt"/>
                <a:ea typeface="+mn-ea"/>
                <a:cs typeface="+mn-cs"/>
              </a:rPr>
              <a:t>midgut</a:t>
            </a:r>
            <a:r>
              <a:rPr lang="en-US" sz="1200" kern="1200" baseline="0" dirty="0">
                <a:solidFill>
                  <a:schemeClr val="tx1"/>
                </a:solidFill>
                <a:latin typeface="+mn-lt"/>
                <a:ea typeface="+mn-ea"/>
                <a:cs typeface="+mn-cs"/>
              </a:rPr>
              <a:t> lumen and yolk sac cavity early in fetal life.</a:t>
            </a:r>
          </a:p>
          <a:p>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Meckel's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diverticulum</a:t>
            </a:r>
            <a:r>
              <a:rPr lang="en-US" sz="1200" kern="1200" baseline="0" dirty="0">
                <a:solidFill>
                  <a:schemeClr val="tx1"/>
                </a:solidFill>
                <a:latin typeface="+mn-lt"/>
                <a:ea typeface="+mn-ea"/>
                <a:cs typeface="+mn-cs"/>
              </a:rPr>
              <a:t> may present with rectal bleeding or intestinal obstruction;</a:t>
            </a:r>
          </a:p>
          <a:p>
            <a:r>
              <a:rPr lang="en-US" sz="1200" kern="1200" baseline="0" dirty="0">
                <a:solidFill>
                  <a:schemeClr val="tx1"/>
                </a:solidFill>
                <a:latin typeface="+mn-lt"/>
                <a:ea typeface="+mn-ea"/>
                <a:cs typeface="+mn-cs"/>
              </a:rPr>
              <a:t>however, most cases are asymptomatic.</a:t>
            </a:r>
          </a:p>
          <a:p>
            <a:r>
              <a:rPr lang="en-US" sz="1200" kern="1200" baseline="0" dirty="0">
                <a:solidFill>
                  <a:schemeClr val="tx1"/>
                </a:solidFill>
                <a:latin typeface="+mn-lt"/>
                <a:ea typeface="+mn-ea"/>
                <a:cs typeface="+mn-cs"/>
              </a:rPr>
              <a:t>▪ Remember the rule of 2's with </a:t>
            </a:r>
            <a:r>
              <a:rPr lang="en-US" sz="1200" kern="1200" baseline="0" dirty="0" err="1">
                <a:solidFill>
                  <a:schemeClr val="tx1"/>
                </a:solidFill>
                <a:latin typeface="+mn-lt"/>
                <a:ea typeface="+mn-ea"/>
                <a:cs typeface="+mn-cs"/>
              </a:rPr>
              <a:t>Meckel's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diverticulum</a:t>
            </a:r>
            <a:r>
              <a:rPr lang="en-US" sz="1200" kern="1200" baseline="0" dirty="0">
                <a:solidFill>
                  <a:schemeClr val="tx1"/>
                </a:solidFill>
                <a:latin typeface="+mn-lt"/>
                <a:ea typeface="+mn-ea"/>
                <a:cs typeface="+mn-cs"/>
              </a:rPr>
              <a:t>: 2% of the population, 2 feet from</a:t>
            </a:r>
          </a:p>
          <a:p>
            <a:r>
              <a:rPr lang="en-US" sz="1200" kern="1200" baseline="0" dirty="0">
                <a:solidFill>
                  <a:schemeClr val="tx1"/>
                </a:solidFill>
                <a:latin typeface="+mn-lt"/>
                <a:ea typeface="+mn-ea"/>
                <a:cs typeface="+mn-cs"/>
              </a:rPr>
              <a:t>the </a:t>
            </a:r>
            <a:r>
              <a:rPr lang="en-US" sz="1200" kern="1200" baseline="0" dirty="0" err="1">
                <a:solidFill>
                  <a:schemeClr val="tx1"/>
                </a:solidFill>
                <a:latin typeface="+mn-lt"/>
                <a:ea typeface="+mn-ea"/>
                <a:cs typeface="+mn-cs"/>
              </a:rPr>
              <a:t>ileocecal</a:t>
            </a:r>
            <a:r>
              <a:rPr lang="en-US" sz="1200" kern="1200" baseline="0" dirty="0">
                <a:solidFill>
                  <a:schemeClr val="tx1"/>
                </a:solidFill>
                <a:latin typeface="+mn-lt"/>
                <a:ea typeface="+mn-ea"/>
                <a:cs typeface="+mn-cs"/>
              </a:rPr>
              <a:t> valve, 2 inches in length, 2% are symptomatic, and males are 2 times more</a:t>
            </a:r>
          </a:p>
          <a:p>
            <a:r>
              <a:rPr lang="en-US" sz="1200" kern="1200" baseline="0" dirty="0">
                <a:solidFill>
                  <a:schemeClr val="tx1"/>
                </a:solidFill>
                <a:latin typeface="+mn-lt"/>
                <a:ea typeface="+mn-ea"/>
                <a:cs typeface="+mn-cs"/>
              </a:rPr>
              <a:t>likely to be affected.</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E1B4A-FCE0-40D7-B561-7748741A4686}"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solidFill>
                  <a:srgbClr val="FF0000"/>
                </a:solidFill>
              </a:rPr>
              <a:t>3. </a:t>
            </a:r>
            <a:r>
              <a:rPr lang="en-US" altLang="en-US" sz="1200" b="1" dirty="0">
                <a:solidFill>
                  <a:schemeClr val="accent2"/>
                </a:solidFill>
              </a:rPr>
              <a:t>Colonoscopy and biopsy are the tests of choice to diagnose   ulcerative colitis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solidFill>
                  <a:schemeClr val="accent2"/>
                </a:solidFil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solidFill>
                  <a:schemeClr val="accent2"/>
                </a:solidFill>
              </a:rPr>
              <a:t>Diagnosis</a:t>
            </a:r>
            <a:r>
              <a:rPr lang="en-US" altLang="en-US" sz="1200" b="1" baseline="0" dirty="0">
                <a:solidFill>
                  <a:schemeClr val="accent2"/>
                </a:solidFill>
              </a:rPr>
              <a:t> of </a:t>
            </a:r>
            <a:r>
              <a:rPr lang="en-US" altLang="en-US" sz="1200" b="1" baseline="0" dirty="0" err="1">
                <a:solidFill>
                  <a:schemeClr val="accent2"/>
                </a:solidFill>
              </a:rPr>
              <a:t>chrons</a:t>
            </a:r>
            <a:r>
              <a:rPr lang="en-US" altLang="en-US" sz="1200" b="1" baseline="0" dirty="0">
                <a:solidFill>
                  <a:schemeClr val="accent2"/>
                </a:solidFill>
              </a:rPr>
              <a:t> :</a:t>
            </a:r>
          </a:p>
          <a:p>
            <a:pPr marL="533400" indent="-533400" algn="l">
              <a:lnSpc>
                <a:spcPct val="90000"/>
              </a:lnSpc>
              <a:buFontTx/>
              <a:buNone/>
            </a:pPr>
            <a:r>
              <a:rPr lang="en-US" sz="1200" dirty="0">
                <a:solidFill>
                  <a:srgbClr val="FF0000"/>
                </a:solidFill>
              </a:rPr>
              <a:t>1.</a:t>
            </a:r>
            <a:r>
              <a:rPr lang="en-US" sz="1200" dirty="0">
                <a:solidFill>
                  <a:schemeClr val="accent2"/>
                </a:solidFill>
              </a:rPr>
              <a:t>Plain abdominal X ray</a:t>
            </a:r>
          </a:p>
          <a:p>
            <a:pPr marL="533400" indent="-533400" algn="l">
              <a:lnSpc>
                <a:spcPct val="90000"/>
              </a:lnSpc>
              <a:buFontTx/>
              <a:buNone/>
            </a:pPr>
            <a:r>
              <a:rPr lang="en-US" dirty="0">
                <a:solidFill>
                  <a:srgbClr val="FF0000"/>
                </a:solidFill>
              </a:rPr>
              <a:t> </a:t>
            </a:r>
            <a:r>
              <a:rPr lang="en-US" sz="1200" dirty="0">
                <a:solidFill>
                  <a:srgbClr val="FF0000"/>
                </a:solidFill>
              </a:rPr>
              <a:t>2.</a:t>
            </a:r>
            <a:r>
              <a:rPr lang="en-US" sz="1200" dirty="0">
                <a:solidFill>
                  <a:schemeClr val="accent2"/>
                </a:solidFill>
              </a:rPr>
              <a:t>Barium meal and follow through</a:t>
            </a:r>
          </a:p>
          <a:p>
            <a:pPr marL="533400" indent="-533400" algn="l">
              <a:lnSpc>
                <a:spcPct val="90000"/>
              </a:lnSpc>
              <a:buFontTx/>
              <a:buNone/>
            </a:pPr>
            <a:r>
              <a:rPr lang="en-US" sz="1200" dirty="0">
                <a:solidFill>
                  <a:srgbClr val="FF0000"/>
                </a:solidFill>
              </a:rPr>
              <a:t> 3.</a:t>
            </a:r>
            <a:r>
              <a:rPr lang="en-US" sz="1200" dirty="0">
                <a:solidFill>
                  <a:schemeClr val="accent2"/>
                </a:solidFill>
              </a:rPr>
              <a:t>C.T. scan ( thickening of wall)</a:t>
            </a:r>
          </a:p>
          <a:p>
            <a:pPr marL="533400" indent="-533400" algn="l">
              <a:lnSpc>
                <a:spcPct val="90000"/>
              </a:lnSpc>
              <a:buFontTx/>
              <a:buNone/>
            </a:pPr>
            <a:r>
              <a:rPr lang="ar-JO" sz="1200" dirty="0">
                <a:solidFill>
                  <a:srgbClr val="FF0000"/>
                </a:solidFill>
              </a:rPr>
              <a:t>  </a:t>
            </a:r>
            <a:r>
              <a:rPr lang="en-US" sz="1200" dirty="0">
                <a:solidFill>
                  <a:srgbClr val="FF0000"/>
                </a:solidFill>
              </a:rPr>
              <a:t>  4.</a:t>
            </a:r>
            <a:r>
              <a:rPr lang="en-US" sz="1200" dirty="0">
                <a:solidFill>
                  <a:schemeClr val="accent2"/>
                </a:solidFill>
              </a:rPr>
              <a:t>U/S for complication </a:t>
            </a:r>
            <a:r>
              <a:rPr lang="ar-SA" sz="1200" dirty="0">
                <a:solidFill>
                  <a:schemeClr val="accent2"/>
                </a:solidFill>
              </a:rPr>
              <a:t> </a:t>
            </a:r>
            <a:endParaRPr lang="ar-JO" sz="1200" dirty="0">
              <a:solidFill>
                <a:schemeClr val="accent2"/>
              </a:solidFill>
            </a:endParaRPr>
          </a:p>
          <a:p>
            <a:pPr marL="533400" indent="-533400" algn="l">
              <a:lnSpc>
                <a:spcPct val="90000"/>
              </a:lnSpc>
              <a:buFontTx/>
              <a:buNone/>
            </a:pPr>
            <a:endParaRPr lang="en-US" sz="1200" dirty="0">
              <a:solidFill>
                <a:schemeClr val="accent2"/>
              </a:solidFill>
            </a:endParaRPr>
          </a:p>
          <a:p>
            <a:pPr marL="533400" indent="-533400" algn="l">
              <a:lnSpc>
                <a:spcPct val="90000"/>
              </a:lnSpc>
              <a:buFontTx/>
              <a:buNone/>
            </a:pPr>
            <a:r>
              <a:rPr lang="en-US" sz="1200" dirty="0">
                <a:solidFill>
                  <a:schemeClr val="accent2"/>
                </a:solidFill>
              </a:rPr>
              <a:t> </a:t>
            </a:r>
            <a:r>
              <a:rPr lang="en-US" sz="1200" dirty="0">
                <a:solidFill>
                  <a:srgbClr val="FF0000"/>
                </a:solidFill>
              </a:rPr>
              <a:t>*</a:t>
            </a:r>
            <a:r>
              <a:rPr lang="en-US" sz="1200" dirty="0">
                <a:solidFill>
                  <a:schemeClr val="accent2"/>
                </a:solidFill>
              </a:rPr>
              <a:t>Endoscopic visualization and biopsy are essential in the diagnosis of </a:t>
            </a:r>
            <a:r>
              <a:rPr lang="en-US" sz="1200" dirty="0" err="1">
                <a:solidFill>
                  <a:schemeClr val="accent2"/>
                </a:solidFill>
              </a:rPr>
              <a:t>Crohn</a:t>
            </a:r>
            <a:r>
              <a:rPr lang="en-US" sz="1200" dirty="0">
                <a:solidFill>
                  <a:schemeClr val="accent2"/>
                </a:solidFill>
              </a:rPr>
              <a:t> disease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solidFill>
                <a:schemeClr val="accent2"/>
              </a:solidFill>
            </a:endParaRP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a:solidFill>
                  <a:schemeClr val="tx1"/>
                </a:solidFill>
                <a:latin typeface="+mn-lt"/>
                <a:ea typeface="+mn-ea"/>
                <a:cs typeface="+mn-cs"/>
              </a:rPr>
              <a:t>Asymptomatic</a:t>
            </a:r>
            <a:r>
              <a:rPr lang="en-US" sz="1200" b="0" i="0" kern="1200" dirty="0">
                <a:solidFill>
                  <a:schemeClr val="tx1"/>
                </a:solidFill>
                <a:latin typeface="+mn-lt"/>
                <a:ea typeface="+mn-ea"/>
                <a:cs typeface="+mn-cs"/>
              </a:rPr>
              <a:t> – only diagnosed incidentally during colonoscopy (around 10% cases)</a:t>
            </a: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B97D94F0-CB2E-49EB-A4DC-C71807D89526}" type="datetimeFigureOut">
              <a:rPr lang="en-US" smtClean="0"/>
              <a:pPr>
                <a:defRPr/>
              </a:pPr>
              <a:t>9/27/23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586F94-6DCA-4F52-8D01-0F7F642F4C2C}"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3242EF0-DFB9-4536-B2D4-C6CDB311E2C0}" type="datetimeFigureOut">
              <a:rPr lang="en-US" smtClean="0"/>
              <a:pPr>
                <a:defRPr/>
              </a:pPr>
              <a:t>9/27/23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40830EF-AD58-4D8C-8DC1-5664DE919489}"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C6C6EA3-E4FC-40F7-8C88-3124D05A2371}" type="datetimeFigureOut">
              <a:rPr lang="en-US" smtClean="0"/>
              <a:pPr>
                <a:defRPr/>
              </a:pPr>
              <a:t>9/27/23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A09F3D-AC71-4065-B676-A1DC5DD8DCEF}"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30D99E2-7CF9-4E57-BB7C-3D796D0601D0}" type="datetimeFigureOut">
              <a:rPr lang="en-US" smtClean="0"/>
              <a:pPr>
                <a:defRPr/>
              </a:pPr>
              <a:t>9/27/23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EB5EFC8-61C0-418C-A96F-09BF8570156A}"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8E70BAD-A5DE-4376-A27F-A5B90D06B219}" type="datetimeFigureOut">
              <a:rPr lang="en-US" smtClean="0"/>
              <a:pPr>
                <a:defRPr/>
              </a:pPr>
              <a:t>9/27/23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5E743D0-83D1-4F13-80D7-7C6F35CBFA21}"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5BCBE11D-C3E6-4DB2-BFD5-9B2308358C2E}" type="datetimeFigureOut">
              <a:rPr lang="en-US" smtClean="0"/>
              <a:pPr>
                <a:defRPr/>
              </a:pPr>
              <a:t>9/27/23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2A0B66D-396D-4F6E-8CD4-18CA64AEC196}"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AE669D1F-3908-4298-A75F-40C79C48686F}" type="datetimeFigureOut">
              <a:rPr lang="en-US" smtClean="0"/>
              <a:pPr>
                <a:defRPr/>
              </a:pPr>
              <a:t>9/27/23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3B18D6B-5C47-41A9-A17B-8BEC42384792}"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14DB7196-7951-4C32-9F3C-08A4FA14FB44}" type="datetimeFigureOut">
              <a:rPr lang="en-US" smtClean="0"/>
              <a:pPr>
                <a:defRPr/>
              </a:pPr>
              <a:t>9/27/23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F916655-C594-4502-8328-094BA1497834}"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2E12217-8882-400B-B7C3-A0DFAE1167D4}" type="datetimeFigureOut">
              <a:rPr lang="en-US" smtClean="0"/>
              <a:pPr>
                <a:defRPr/>
              </a:pPr>
              <a:t>9/27/23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3DA50BB-5BEB-4D06-8A79-1F45B160FD2E}"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503679A-6347-43D0-A9DF-B0DC371925F0}" type="datetimeFigureOut">
              <a:rPr lang="en-US" smtClean="0"/>
              <a:pPr>
                <a:defRPr/>
              </a:pPr>
              <a:t>9/27/23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11E5D20-F2DF-40D1-B83A-1347B7462AD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1BC679F-9332-459F-9F94-3309201B848F}" type="datetimeFigureOut">
              <a:rPr lang="en-US" smtClean="0"/>
              <a:pPr>
                <a:defRPr/>
              </a:pPr>
              <a:t>9/27/23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7F474B5-A75B-4974-9324-B86F88C773E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3E34041-47EE-41E8-AB07-3BCC2D92FAEB}" type="datetimeFigureOut">
              <a:rPr lang="en-US" smtClean="0"/>
              <a:pPr>
                <a:defRPr/>
              </a:pPr>
              <a:t>9/27/23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7662695-926F-4C03-8E0B-6F31978D13C8}"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www.gastrolab.net/y0709.jpg" TargetMode="Externa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7.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7624" y="980728"/>
            <a:ext cx="6811481" cy="923330"/>
          </a:xfrm>
          <a:prstGeom prst="rect">
            <a:avLst/>
          </a:prstGeom>
          <a:noFill/>
          <a:ln>
            <a:solidFill>
              <a:schemeClr val="tx1"/>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uLnTx/>
                <a:uFillTx/>
                <a:latin typeface="Georgia"/>
                <a:ea typeface="+mn-ea"/>
                <a:cs typeface="Arial" pitchFamily="34" charset="0"/>
              </a:rPr>
              <a:t>Lower GI Bleeding</a:t>
            </a:r>
          </a:p>
        </p:txBody>
      </p:sp>
      <p:pic>
        <p:nvPicPr>
          <p:cNvPr id="5123" name="Picture 2" descr="http://www.health-reply.com/img/qg/induced-gastrointestinal-bleeding/17115_9290_5.jpg"/>
          <p:cNvPicPr>
            <a:picLocks noChangeAspect="1" noChangeArrowheads="1"/>
          </p:cNvPicPr>
          <p:nvPr/>
        </p:nvPicPr>
        <p:blipFill>
          <a:blip r:embed="rId2" cstate="print"/>
          <a:srcRect/>
          <a:stretch>
            <a:fillRect/>
          </a:stretch>
        </p:blipFill>
        <p:spPr bwMode="auto">
          <a:xfrm>
            <a:off x="5940152" y="2564904"/>
            <a:ext cx="2933700" cy="3276600"/>
          </a:xfrm>
          <a:prstGeom prst="rect">
            <a:avLst/>
          </a:prstGeom>
          <a:noFill/>
          <a:ln w="9525">
            <a:noFill/>
            <a:miter lim="800000"/>
            <a:headEnd/>
            <a:tailEnd/>
          </a:ln>
        </p:spPr>
      </p:pic>
      <p:sp>
        <p:nvSpPr>
          <p:cNvPr id="5124" name="TextBox 4"/>
          <p:cNvSpPr txBox="1">
            <a:spLocks noChangeArrowheads="1"/>
          </p:cNvSpPr>
          <p:nvPr/>
        </p:nvSpPr>
        <p:spPr bwMode="auto">
          <a:xfrm>
            <a:off x="0" y="3717032"/>
            <a:ext cx="6248400" cy="116339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3548A"/>
                </a:solidFill>
                <a:effectLst/>
                <a:uLnTx/>
                <a:uFillTx/>
                <a:latin typeface="Calibri" pitchFamily="34" charset="0"/>
                <a:ea typeface="+mn-ea"/>
                <a:cs typeface="Arial" pitchFamily="34" charset="0"/>
              </a:rPr>
              <a:t>Presented By</a:t>
            </a:r>
            <a:r>
              <a:rPr kumimoji="0" lang="en-US" sz="2400" b="0" i="0" u="none" strike="noStrike" kern="1200" cap="none" spc="0" normalizeH="0" baseline="0" noProof="0" dirty="0">
                <a:ln>
                  <a:noFill/>
                </a:ln>
                <a:solidFill>
                  <a:srgbClr val="53548A"/>
                </a:solidFill>
                <a:effectLst/>
                <a:uLnTx/>
                <a:uFillTx/>
                <a:latin typeface="Calibri" pitchFamily="34" charset="0"/>
                <a:ea typeface="+mn-ea"/>
                <a:cs typeface="Arial" pitchFamily="34" charset="0"/>
              </a:rPr>
              <a:t>:</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SARA and AREEN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3548A"/>
                </a:solidFill>
                <a:effectLst/>
                <a:uLnTx/>
                <a:uFillTx/>
                <a:latin typeface="Calibri" pitchFamily="34" charset="0"/>
                <a:ea typeface="+mn-ea"/>
                <a:cs typeface="Arial" pitchFamily="34" charset="0"/>
              </a:rPr>
              <a:t>Supervised By</a:t>
            </a:r>
            <a:r>
              <a:rPr kumimoji="0" lang="en-US" sz="2400" b="0" i="0" u="none" strike="noStrike" kern="1200" cap="none" spc="0" normalizeH="0" baseline="0" noProof="0" dirty="0">
                <a:ln>
                  <a:noFill/>
                </a:ln>
                <a:solidFill>
                  <a:srgbClr val="53548A"/>
                </a:solidFill>
                <a:effectLst/>
                <a:uLnTx/>
                <a:uFillTx/>
                <a:latin typeface="Calibri" pitchFamily="34" charset="0"/>
                <a:ea typeface="+mn-ea"/>
                <a:cs typeface="Arial" pitchFamily="34" charset="0"/>
              </a:rPr>
              <a:t>:</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rPr>
              <a:t> Dr. </a:t>
            </a:r>
            <a:r>
              <a:rPr kumimoji="0" lang="en-US" sz="2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rPr>
              <a:t>Mahmoud</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lang="en-US" sz="2400" b="1" dirty="0">
                <a:solidFill>
                  <a:prstClr val="black"/>
                </a:solidFill>
                <a:effectLst>
                  <a:outerShdw blurRad="38100" dist="38100" dir="2700000" algn="tl">
                    <a:srgbClr val="000000">
                      <a:alpha val="43137"/>
                    </a:srgbClr>
                  </a:outerShdw>
                </a:effectLst>
              </a:rPr>
              <a:t>Al-</a:t>
            </a:r>
            <a:r>
              <a:rPr lang="en-US" sz="2400" b="1" dirty="0" err="1">
                <a:solidFill>
                  <a:prstClr val="black"/>
                </a:solidFill>
                <a:effectLst>
                  <a:outerShdw blurRad="38100" dist="38100" dir="2700000" algn="tl">
                    <a:srgbClr val="000000">
                      <a:alpha val="43137"/>
                    </a:srgbClr>
                  </a:outerShdw>
                </a:effectLst>
              </a:rPr>
              <a:t>Awaysheh</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836712"/>
            <a:ext cx="8229600" cy="1066800"/>
          </a:xfrm>
        </p:spPr>
        <p:txBody>
          <a:bodyPr>
            <a:noAutofit/>
          </a:bodyPr>
          <a:lstStyle/>
          <a:p>
            <a:pPr algn="l"/>
            <a:r>
              <a:rPr lang="en-US" sz="4000" dirty="0" err="1"/>
              <a:t>Diverticolosis</a:t>
            </a:r>
            <a:r>
              <a:rPr lang="en-US" sz="4000" dirty="0"/>
              <a:t> </a:t>
            </a:r>
            <a:br>
              <a:rPr lang="en-US" sz="4000" dirty="0"/>
            </a:br>
            <a:r>
              <a:rPr lang="en-US" sz="4000" dirty="0"/>
              <a:t>       Pathogenesis :</a:t>
            </a:r>
            <a:br>
              <a:rPr lang="en-US" sz="4000" dirty="0"/>
            </a:br>
            <a:endParaRPr lang="ar-JO" sz="4000" dirty="0"/>
          </a:p>
        </p:txBody>
      </p:sp>
      <p:sp>
        <p:nvSpPr>
          <p:cNvPr id="3" name="Content Placeholder 2"/>
          <p:cNvSpPr>
            <a:spLocks noGrp="1"/>
          </p:cNvSpPr>
          <p:nvPr>
            <p:ph idx="1"/>
          </p:nvPr>
        </p:nvSpPr>
        <p:spPr>
          <a:xfrm>
            <a:off x="179512" y="1988840"/>
            <a:ext cx="8686800" cy="4525963"/>
          </a:xfrm>
        </p:spPr>
        <p:txBody>
          <a:bodyPr/>
          <a:lstStyle/>
          <a:p>
            <a:pPr algn="l" rtl="0"/>
            <a:r>
              <a:rPr lang="en-US" dirty="0"/>
              <a:t>Chronic constipation                   </a:t>
            </a:r>
            <a:r>
              <a:rPr lang="en-US" dirty="0" err="1"/>
              <a:t>Intraluminal</a:t>
            </a:r>
            <a:r>
              <a:rPr lang="en-US" dirty="0"/>
              <a:t> colonic pressure              muscle spasm and </a:t>
            </a:r>
            <a:r>
              <a:rPr lang="en-US" dirty="0" err="1"/>
              <a:t>incordination</a:t>
            </a:r>
            <a:r>
              <a:rPr lang="en-US" dirty="0"/>
              <a:t>.  </a:t>
            </a:r>
          </a:p>
          <a:p>
            <a:pPr algn="l" rtl="0">
              <a:buNone/>
            </a:pPr>
            <a:endParaRPr lang="en-US" dirty="0"/>
          </a:p>
          <a:p>
            <a:pPr algn="l" rtl="0">
              <a:buNone/>
            </a:pPr>
            <a:r>
              <a:rPr lang="en-US" dirty="0"/>
              <a:t>     </a:t>
            </a:r>
            <a:r>
              <a:rPr lang="en-US" dirty="0" err="1"/>
              <a:t>Herniation</a:t>
            </a:r>
            <a:r>
              <a:rPr lang="en-US" dirty="0"/>
              <a:t> of colonic mucosa and </a:t>
            </a:r>
            <a:r>
              <a:rPr lang="en-US" dirty="0" err="1"/>
              <a:t>submucosa</a:t>
            </a:r>
            <a:r>
              <a:rPr lang="en-US" dirty="0"/>
              <a:t> through a point of weakness in the muscular wall.</a:t>
            </a:r>
          </a:p>
          <a:p>
            <a:endParaRPr lang="ar-JO" dirty="0"/>
          </a:p>
        </p:txBody>
      </p:sp>
      <p:cxnSp>
        <p:nvCxnSpPr>
          <p:cNvPr id="5" name="Straight Arrow Connector 4"/>
          <p:cNvCxnSpPr/>
          <p:nvPr/>
        </p:nvCxnSpPr>
        <p:spPr>
          <a:xfrm>
            <a:off x="4139952" y="2276872"/>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5170190" y="211073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419872" y="2780928"/>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3979962" y="2796902"/>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5334000"/>
          </a:xfrm>
        </p:spPr>
        <p:txBody>
          <a:bodyPr>
            <a:normAutofit fontScale="92500" lnSpcReduction="10000"/>
          </a:bodyPr>
          <a:lstStyle/>
          <a:p>
            <a:pPr algn="l" rtl="0">
              <a:buFont typeface="Wingdings" pitchFamily="2" charset="2"/>
              <a:buChar char="q"/>
            </a:pPr>
            <a:r>
              <a:rPr lang="en-US" dirty="0"/>
              <a:t>Site        </a:t>
            </a:r>
          </a:p>
          <a:p>
            <a:pPr algn="l" rtl="0">
              <a:buNone/>
            </a:pPr>
            <a:r>
              <a:rPr lang="en-US" dirty="0"/>
              <a:t>      Sigmoid colon in 90% of cases</a:t>
            </a:r>
          </a:p>
          <a:p>
            <a:pPr algn="l" rtl="0">
              <a:buFont typeface="Wingdings" pitchFamily="2" charset="2"/>
              <a:buChar char="q"/>
            </a:pPr>
            <a:r>
              <a:rPr lang="en-US" dirty="0"/>
              <a:t> Clinical picture  ( </a:t>
            </a:r>
            <a:r>
              <a:rPr lang="en-US" dirty="0" err="1"/>
              <a:t>Diverticulosis</a:t>
            </a:r>
            <a:r>
              <a:rPr lang="en-US" dirty="0"/>
              <a:t> )</a:t>
            </a:r>
          </a:p>
          <a:p>
            <a:pPr>
              <a:buFont typeface="Wingdings" pitchFamily="2" charset="2"/>
              <a:buChar char="§"/>
            </a:pPr>
            <a:r>
              <a:rPr lang="en-US" dirty="0">
                <a:solidFill>
                  <a:srgbClr val="FF0000"/>
                </a:solidFill>
              </a:rPr>
              <a:t>Asymptomatic in 80% of cases  </a:t>
            </a:r>
            <a:r>
              <a:rPr lang="en-US" dirty="0"/>
              <a:t>or complains .</a:t>
            </a:r>
          </a:p>
          <a:p>
            <a:pPr algn="l" rtl="0">
              <a:buFont typeface="Wingdings" pitchFamily="2" charset="2"/>
              <a:buChar char="§"/>
            </a:pPr>
            <a:r>
              <a:rPr lang="en-US" dirty="0" err="1"/>
              <a:t>Recurent</a:t>
            </a:r>
            <a:r>
              <a:rPr lang="en-US" dirty="0"/>
              <a:t> attacks of lower abdominal pain.</a:t>
            </a:r>
          </a:p>
          <a:p>
            <a:pPr algn="l" rtl="0">
              <a:buFont typeface="Wingdings" pitchFamily="2" charset="2"/>
              <a:buChar char="§"/>
            </a:pPr>
            <a:r>
              <a:rPr lang="en-US" dirty="0"/>
              <a:t>Distention and flatulence.</a:t>
            </a:r>
          </a:p>
          <a:p>
            <a:pPr algn="l" rtl="0">
              <a:buFont typeface="Wingdings" pitchFamily="2" charset="2"/>
              <a:buChar char="§"/>
            </a:pPr>
            <a:r>
              <a:rPr lang="en-US" dirty="0"/>
              <a:t> </a:t>
            </a:r>
            <a:r>
              <a:rPr lang="en-GB" dirty="0">
                <a:solidFill>
                  <a:schemeClr val="tx1">
                    <a:lumMod val="95000"/>
                    <a:lumOff val="5000"/>
                  </a:schemeClr>
                </a:solidFill>
              </a:rPr>
              <a:t>Rectal bleeding: </a:t>
            </a:r>
          </a:p>
          <a:p>
            <a:pPr algn="l" rtl="0">
              <a:buNone/>
            </a:pPr>
            <a:r>
              <a:rPr lang="en-GB" dirty="0">
                <a:solidFill>
                  <a:schemeClr val="tx1">
                    <a:lumMod val="95000"/>
                    <a:lumOff val="5000"/>
                  </a:schemeClr>
                </a:solidFill>
              </a:rPr>
              <a:t>              * may be first presentation</a:t>
            </a:r>
          </a:p>
          <a:p>
            <a:pPr algn="l" rtl="0">
              <a:buNone/>
            </a:pPr>
            <a:r>
              <a:rPr lang="en-GB" dirty="0">
                <a:solidFill>
                  <a:schemeClr val="tx1">
                    <a:lumMod val="95000"/>
                    <a:lumOff val="5000"/>
                  </a:schemeClr>
                </a:solidFill>
              </a:rPr>
              <a:t>              * massive bright red bleeding</a:t>
            </a:r>
          </a:p>
          <a:p>
            <a:pPr>
              <a:buNone/>
            </a:pPr>
            <a:r>
              <a:rPr lang="en-GB" dirty="0">
                <a:solidFill>
                  <a:schemeClr val="tx1">
                    <a:lumMod val="95000"/>
                    <a:lumOff val="5000"/>
                  </a:schemeClr>
                </a:solidFill>
              </a:rPr>
              <a:t>              * usually stop spontaneously</a:t>
            </a:r>
            <a:r>
              <a:rPr lang="en-US" dirty="0"/>
              <a:t>   </a:t>
            </a:r>
          </a:p>
          <a:p>
            <a:pPr algn="l" rtl="0">
              <a:buNone/>
            </a:pPr>
            <a:endParaRPr lang="en-US" dirty="0"/>
          </a:p>
        </p:txBody>
      </p:sp>
      <p:sp>
        <p:nvSpPr>
          <p:cNvPr id="4" name="Title 3"/>
          <p:cNvSpPr>
            <a:spLocks noGrp="1"/>
          </p:cNvSpPr>
          <p:nvPr>
            <p:ph type="title"/>
          </p:nvPr>
        </p:nvSpPr>
        <p:spPr>
          <a:xfrm>
            <a:off x="-1260648" y="332656"/>
            <a:ext cx="5853336" cy="764704"/>
          </a:xfrm>
          <a:ln>
            <a:noFill/>
          </a:ln>
        </p:spPr>
        <p:txBody>
          <a:bodyPr/>
          <a:lstStyle/>
          <a:p>
            <a:r>
              <a:rPr lang="en-GB" dirty="0"/>
              <a:t>Pathology</a:t>
            </a:r>
            <a:endParaRPr 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260648"/>
            <a:ext cx="6546304" cy="1031776"/>
          </a:xfrm>
        </p:spPr>
        <p:txBody>
          <a:bodyPr>
            <a:normAutofit/>
          </a:bodyPr>
          <a:lstStyle/>
          <a:p>
            <a:r>
              <a:rPr lang="en-US" sz="4000" dirty="0"/>
              <a:t>Complicated cases:</a:t>
            </a:r>
            <a:endParaRPr lang="ar-JO" sz="4000" dirty="0"/>
          </a:p>
        </p:txBody>
      </p:sp>
      <p:sp>
        <p:nvSpPr>
          <p:cNvPr id="3" name="Content Placeholder 2"/>
          <p:cNvSpPr>
            <a:spLocks noGrp="1"/>
          </p:cNvSpPr>
          <p:nvPr>
            <p:ph idx="1"/>
          </p:nvPr>
        </p:nvSpPr>
        <p:spPr>
          <a:xfrm>
            <a:off x="251520" y="1196752"/>
            <a:ext cx="7498080" cy="5410200"/>
          </a:xfrm>
        </p:spPr>
        <p:txBody>
          <a:bodyPr>
            <a:normAutofit fontScale="47500" lnSpcReduction="20000"/>
          </a:bodyPr>
          <a:lstStyle/>
          <a:p>
            <a:pPr algn="l" rtl="0"/>
            <a:r>
              <a:rPr lang="en-GB" sz="5700" dirty="0"/>
              <a:t>10-25%</a:t>
            </a:r>
            <a:endParaRPr lang="en-US" sz="5700" dirty="0"/>
          </a:p>
          <a:p>
            <a:pPr algn="l" rtl="0"/>
            <a:r>
              <a:rPr lang="en-US" sz="5700" dirty="0"/>
              <a:t>A- Acute diverticulitis</a:t>
            </a:r>
          </a:p>
          <a:p>
            <a:pPr algn="l" rtl="0">
              <a:buNone/>
            </a:pPr>
            <a:r>
              <a:rPr lang="en-US" sz="5700" dirty="0"/>
              <a:t>        As acute </a:t>
            </a:r>
            <a:r>
              <a:rPr lang="en-US" sz="5700" dirty="0" err="1"/>
              <a:t>appendecitis</a:t>
            </a:r>
            <a:r>
              <a:rPr lang="en-US" sz="5700" dirty="0"/>
              <a:t> but on left side (pyrexia, vomiting, anorexia ,generalized abdominal pain that shift and become localized to the left iliac </a:t>
            </a:r>
            <a:r>
              <a:rPr lang="en-US" sz="5700" dirty="0" err="1"/>
              <a:t>fossa</a:t>
            </a:r>
            <a:r>
              <a:rPr lang="en-US" sz="5700" dirty="0"/>
              <a:t>,  tenderness and guarding in the left iliac </a:t>
            </a:r>
            <a:r>
              <a:rPr lang="en-US" sz="5700" dirty="0" err="1"/>
              <a:t>fossa</a:t>
            </a:r>
            <a:r>
              <a:rPr lang="en-US" sz="5700" dirty="0"/>
              <a:t>)</a:t>
            </a:r>
          </a:p>
          <a:p>
            <a:pPr algn="l" rtl="0">
              <a:buNone/>
            </a:pPr>
            <a:endParaRPr lang="en-US" sz="5700" dirty="0"/>
          </a:p>
          <a:p>
            <a:pPr algn="l" rtl="0">
              <a:buNone/>
            </a:pPr>
            <a:r>
              <a:rPr lang="en-US" sz="5700" dirty="0"/>
              <a:t>B- Chronic diverticulitis</a:t>
            </a:r>
          </a:p>
          <a:p>
            <a:pPr algn="l" rtl="0">
              <a:buNone/>
            </a:pPr>
            <a:r>
              <a:rPr lang="en-US" sz="5700" dirty="0"/>
              <a:t>         Long history of :</a:t>
            </a:r>
          </a:p>
          <a:p>
            <a:pPr algn="l" rtl="0">
              <a:buNone/>
            </a:pPr>
            <a:r>
              <a:rPr lang="en-US" sz="5700" dirty="0"/>
              <a:t>                recurrent attack of abdominal pain</a:t>
            </a:r>
          </a:p>
          <a:p>
            <a:pPr algn="l" rtl="0">
              <a:buNone/>
            </a:pPr>
            <a:r>
              <a:rPr lang="en-US" sz="5700" dirty="0"/>
              <a:t>                passage of blood and mucosa per rectum</a:t>
            </a:r>
          </a:p>
          <a:p>
            <a:pPr>
              <a:buNone/>
            </a:pPr>
            <a:r>
              <a:rPr lang="en-US" sz="5700" dirty="0">
                <a:latin typeface="Times New Roman" pitchFamily="18" charset="0"/>
                <a:cs typeface="Times New Roman" pitchFamily="18" charset="0"/>
              </a:rPr>
              <a:t>Others : abscess , fistula , perforation  and intestinal obstruction </a:t>
            </a:r>
          </a:p>
          <a:p>
            <a:pPr algn="l" rtl="0">
              <a:buNone/>
            </a:pPr>
            <a:endParaRPr lang="ar-JO"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6752" y="332656"/>
            <a:ext cx="8229600" cy="1066800"/>
          </a:xfrm>
        </p:spPr>
        <p:txBody>
          <a:bodyPr/>
          <a:lstStyle/>
          <a:p>
            <a:r>
              <a:rPr lang="en-US" dirty="0"/>
              <a:t>Diagnosis :</a:t>
            </a:r>
            <a:endParaRPr lang="ar-JO" dirty="0"/>
          </a:p>
        </p:txBody>
      </p:sp>
      <p:sp>
        <p:nvSpPr>
          <p:cNvPr id="3" name="Content Placeholder 2"/>
          <p:cNvSpPr>
            <a:spLocks noGrp="1"/>
          </p:cNvSpPr>
          <p:nvPr>
            <p:ph idx="1"/>
          </p:nvPr>
        </p:nvSpPr>
        <p:spPr>
          <a:xfrm>
            <a:off x="381000" y="1600200"/>
            <a:ext cx="8229600" cy="4324350"/>
          </a:xfrm>
        </p:spPr>
        <p:txBody>
          <a:bodyPr>
            <a:normAutofit fontScale="92500" lnSpcReduction="20000"/>
          </a:bodyPr>
          <a:lstStyle/>
          <a:p>
            <a:r>
              <a:rPr lang="en-US" dirty="0"/>
              <a:t> The most accurate test is</a:t>
            </a:r>
            <a:r>
              <a:rPr lang="en-US" dirty="0">
                <a:solidFill>
                  <a:srgbClr val="FF0000"/>
                </a:solidFill>
              </a:rPr>
              <a:t> colonoscopy</a:t>
            </a:r>
            <a:r>
              <a:rPr lang="en-US" dirty="0"/>
              <a:t>. </a:t>
            </a:r>
          </a:p>
          <a:p>
            <a:r>
              <a:rPr lang="en-US" dirty="0"/>
              <a:t>Barium studies are acceptable.</a:t>
            </a:r>
          </a:p>
          <a:p>
            <a:r>
              <a:rPr lang="en-US" dirty="0"/>
              <a:t> In case of diverticulitis the  </a:t>
            </a:r>
            <a:r>
              <a:rPr lang="en-US" dirty="0">
                <a:solidFill>
                  <a:srgbClr val="FF0000"/>
                </a:solidFill>
              </a:rPr>
              <a:t>best initial test is a CT scan.</a:t>
            </a:r>
          </a:p>
          <a:p>
            <a:r>
              <a:rPr lang="en-US" dirty="0"/>
              <a:t>Colonoscopy and barium enema are dangerous in acute </a:t>
            </a:r>
            <a:r>
              <a:rPr lang="en-US" b="1" dirty="0"/>
              <a:t>Diverticulitis</a:t>
            </a:r>
            <a:r>
              <a:rPr lang="en-US" dirty="0"/>
              <a:t> because of increased risk of perforation. Infection weakens the colonic wall.</a:t>
            </a:r>
          </a:p>
          <a:p>
            <a:r>
              <a:rPr lang="en-US" b="1" dirty="0"/>
              <a:t>Treatment :</a:t>
            </a:r>
            <a:r>
              <a:rPr lang="en-US" dirty="0">
                <a:solidFill>
                  <a:srgbClr val="FF0000"/>
                </a:solidFill>
              </a:rPr>
              <a:t> </a:t>
            </a:r>
            <a:r>
              <a:rPr lang="en-US" altLang="en-US" sz="2400" dirty="0"/>
              <a:t>High fiber diet , encourage physical </a:t>
            </a:r>
            <a:r>
              <a:rPr lang="en-US" altLang="en-US" sz="2400" dirty="0" err="1"/>
              <a:t>activity,i.e</a:t>
            </a:r>
            <a:r>
              <a:rPr lang="en-US" altLang="en-US" sz="2400" dirty="0"/>
              <a:t> walking , antispasmodic for pain.</a:t>
            </a:r>
          </a:p>
          <a:p>
            <a:r>
              <a:rPr lang="en-US" sz="2400" dirty="0"/>
              <a:t>IN case of diverticulitis give </a:t>
            </a:r>
            <a:r>
              <a:rPr lang="en-US" sz="2400" dirty="0" err="1"/>
              <a:t>Ab</a:t>
            </a:r>
            <a:r>
              <a:rPr lang="en-US" sz="2400" dirty="0"/>
              <a:t> . , IV FLIUD,  rest in bed .</a:t>
            </a:r>
            <a:endParaRPr lang="ar-JO"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6" name="Picture 2"/>
          <p:cNvPicPr>
            <a:picLocks noGrp="1" noChangeAspect="1" noChangeArrowheads="1"/>
          </p:cNvPicPr>
          <p:nvPr>
            <p:ph idx="1"/>
          </p:nvPr>
        </p:nvPicPr>
        <p:blipFill>
          <a:blip r:embed="rId2" cstate="print"/>
          <a:stretch>
            <a:fillRect/>
          </a:stretch>
        </p:blipFill>
        <p:spPr bwMode="auto">
          <a:xfrm>
            <a:off x="553044" y="1600200"/>
            <a:ext cx="8037912" cy="4525963"/>
          </a:xfrm>
          <a:prstGeom prst="rect">
            <a:avLst/>
          </a:prstGeom>
          <a:noFill/>
          <a:ln w="9525">
            <a:noFill/>
            <a:miter lim="800000"/>
            <a:headEnd/>
            <a:tailEnd/>
          </a:ln>
          <a:effectLst/>
        </p:spPr>
      </p:pic>
      <p:graphicFrame>
        <p:nvGraphicFramePr>
          <p:cNvPr id="2050" name="Object 2"/>
          <p:cNvGraphicFramePr>
            <a:graphicFrameLocks noChangeAspect="1"/>
          </p:cNvGraphicFramePr>
          <p:nvPr/>
        </p:nvGraphicFramePr>
        <p:xfrm>
          <a:off x="228600" y="1143000"/>
          <a:ext cx="3352800" cy="4876800"/>
        </p:xfrm>
        <a:graphic>
          <a:graphicData uri="http://schemas.openxmlformats.org/presentationml/2006/ole">
            <mc:AlternateContent xmlns:mc="http://schemas.openxmlformats.org/markup-compatibility/2006">
              <mc:Choice xmlns:v="urn:schemas-microsoft-com:vml" Requires="v">
                <p:oleObj name="Photo Editor Photo" r:id="rId3" imgW="2219635" imgH="3409524" progId="">
                  <p:embed/>
                </p:oleObj>
              </mc:Choice>
              <mc:Fallback>
                <p:oleObj name="Photo Editor Photo" r:id="rId3" imgW="2219635" imgH="3409524" progId="">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3352800" cy="487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2" descr="y0709">
            <a:hlinkClick r:id="rId5"/>
          </p:cNvPr>
          <p:cNvPicPr>
            <a:picLocks noChangeAspect="1"/>
          </p:cNvPicPr>
          <p:nvPr/>
        </p:nvPicPr>
        <p:blipFill>
          <a:blip r:embed="rId6" cstate="print"/>
          <a:stretch>
            <a:fillRect/>
          </a:stretch>
        </p:blipFill>
        <p:spPr>
          <a:xfrm>
            <a:off x="3657600" y="1066800"/>
            <a:ext cx="4740617" cy="3096344"/>
          </a:xfrm>
          <a:prstGeom prst="rect">
            <a:avLst/>
          </a:prstGeom>
          <a:noFill/>
          <a:ln>
            <a:noFill/>
            <a:miter lim="800000"/>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a:xfrm>
            <a:off x="251520" y="2492896"/>
            <a:ext cx="8625136" cy="3429024"/>
          </a:xfrm>
        </p:spPr>
        <p:txBody>
          <a:bodyPr>
            <a:normAutofit fontScale="90000"/>
          </a:bodyPr>
          <a:lstStyle/>
          <a:p>
            <a:pPr algn="l"/>
            <a:r>
              <a:rPr lang="en-US" sz="2000" kern="1200" dirty="0" err="1">
                <a:solidFill>
                  <a:schemeClr val="tx1"/>
                </a:solidFill>
              </a:rPr>
              <a:t>Meckel</a:t>
            </a:r>
            <a:r>
              <a:rPr lang="en-US" sz="2000" dirty="0" err="1"/>
              <a:t>’s</a:t>
            </a:r>
            <a:r>
              <a:rPr lang="en-US" sz="2000" dirty="0"/>
              <a:t> </a:t>
            </a:r>
            <a:r>
              <a:rPr lang="en-US" sz="2000" kern="1200" dirty="0" err="1">
                <a:solidFill>
                  <a:schemeClr val="tx1"/>
                </a:solidFill>
              </a:rPr>
              <a:t>diverticulum</a:t>
            </a:r>
            <a:r>
              <a:rPr lang="en-US" sz="2000" kern="1200" dirty="0">
                <a:solidFill>
                  <a:schemeClr val="tx1"/>
                </a:solidFill>
              </a:rPr>
              <a:t> is the most common </a:t>
            </a:r>
            <a:r>
              <a:rPr lang="en-US" sz="2000" kern="1200" dirty="0">
                <a:solidFill>
                  <a:srgbClr val="FF0000"/>
                </a:solidFill>
              </a:rPr>
              <a:t>congenital</a:t>
            </a:r>
            <a:r>
              <a:rPr lang="en-US" sz="2000" kern="1200" dirty="0">
                <a:solidFill>
                  <a:schemeClr val="tx1"/>
                </a:solidFill>
              </a:rPr>
              <a:t> anomaly of the small intestine,</a:t>
            </a:r>
            <a:br>
              <a:rPr lang="en-US" sz="2000" kern="1200" dirty="0">
                <a:solidFill>
                  <a:schemeClr val="tx1"/>
                </a:solidFill>
              </a:rPr>
            </a:br>
            <a:br>
              <a:rPr lang="en-US" sz="2000" dirty="0">
                <a:solidFill>
                  <a:schemeClr val="tx1"/>
                </a:solidFill>
              </a:rPr>
            </a:br>
            <a:r>
              <a:rPr lang="en-US" sz="2000" kern="1200" dirty="0">
                <a:solidFill>
                  <a:schemeClr val="tx1"/>
                </a:solidFill>
              </a:rPr>
              <a:t> It forms due to incomplete obliteration of the </a:t>
            </a:r>
            <a:r>
              <a:rPr lang="en-US" sz="2000" kern="1200" dirty="0" err="1">
                <a:solidFill>
                  <a:schemeClr val="tx1"/>
                </a:solidFill>
              </a:rPr>
              <a:t>omphalomesenteric</a:t>
            </a:r>
            <a:r>
              <a:rPr lang="en-US" sz="2000" kern="1200" dirty="0">
                <a:solidFill>
                  <a:schemeClr val="tx1"/>
                </a:solidFill>
              </a:rPr>
              <a:t> duct that connects</a:t>
            </a:r>
            <a:br>
              <a:rPr lang="en-US" sz="2000" kern="1200" dirty="0">
                <a:solidFill>
                  <a:schemeClr val="tx1"/>
                </a:solidFill>
              </a:rPr>
            </a:br>
            <a:r>
              <a:rPr lang="en-US" sz="2000" kern="1200" dirty="0">
                <a:solidFill>
                  <a:schemeClr val="tx1"/>
                </a:solidFill>
              </a:rPr>
              <a:t>the </a:t>
            </a:r>
            <a:r>
              <a:rPr lang="en-US" sz="2000" kern="1200" dirty="0" err="1">
                <a:solidFill>
                  <a:schemeClr val="tx1"/>
                </a:solidFill>
              </a:rPr>
              <a:t>midgut</a:t>
            </a:r>
            <a:r>
              <a:rPr lang="en-US" sz="2000" kern="1200" dirty="0">
                <a:solidFill>
                  <a:schemeClr val="tx1"/>
                </a:solidFill>
              </a:rPr>
              <a:t> lumen and yolk sac cavity early in fetal life </a:t>
            </a:r>
            <a:br>
              <a:rPr lang="ar-JO" sz="2000" kern="1200" dirty="0">
                <a:solidFill>
                  <a:schemeClr val="tx1"/>
                </a:solidFill>
              </a:rPr>
            </a:br>
            <a:br>
              <a:rPr lang="en-US" sz="2000" dirty="0">
                <a:solidFill>
                  <a:schemeClr val="tx1"/>
                </a:solidFill>
              </a:rPr>
            </a:br>
            <a:r>
              <a:rPr lang="en-US" sz="2000" dirty="0">
                <a:solidFill>
                  <a:schemeClr val="tx1"/>
                </a:solidFill>
                <a:effectLst/>
              </a:rPr>
              <a:t>* Painless intestinal hemorrhage accounts for 50% of all lower GI bleeding in patients younger than 2 years (</a:t>
            </a:r>
            <a:r>
              <a:rPr lang="en-US" sz="2000" dirty="0">
                <a:solidFill>
                  <a:schemeClr val="tx1"/>
                </a:solidFill>
              </a:rPr>
              <a:t>most often presents with painless </a:t>
            </a:r>
            <a:r>
              <a:rPr lang="en-US" sz="2000" dirty="0" err="1">
                <a:solidFill>
                  <a:schemeClr val="tx1"/>
                </a:solidFill>
              </a:rPr>
              <a:t>melena</a:t>
            </a:r>
            <a:r>
              <a:rPr lang="en-US" sz="2000" dirty="0">
                <a:solidFill>
                  <a:schemeClr val="tx1"/>
                </a:solidFill>
              </a:rPr>
              <a:t> )</a:t>
            </a:r>
            <a:br>
              <a:rPr lang="en-US" sz="2000" dirty="0">
                <a:solidFill>
                  <a:schemeClr val="tx1"/>
                </a:solidFill>
              </a:rPr>
            </a:br>
            <a:r>
              <a:rPr lang="en-US" sz="2000" dirty="0">
                <a:solidFill>
                  <a:schemeClr val="tx1"/>
                </a:solidFill>
              </a:rPr>
              <a:t>*</a:t>
            </a:r>
            <a:r>
              <a:rPr lang="en-US" sz="1800" dirty="0">
                <a:solidFill>
                  <a:schemeClr val="tx1"/>
                </a:solidFill>
              </a:rPr>
              <a:t> </a:t>
            </a:r>
            <a:r>
              <a:rPr lang="en-US" sz="2000" dirty="0">
                <a:solidFill>
                  <a:schemeClr val="tx1"/>
                </a:solidFill>
              </a:rPr>
              <a:t>A variety of tissues have been found in </a:t>
            </a:r>
            <a:r>
              <a:rPr lang="en-US" sz="2000" dirty="0" err="1">
                <a:solidFill>
                  <a:schemeClr val="tx1"/>
                </a:solidFill>
              </a:rPr>
              <a:t>Meckel’s</a:t>
            </a:r>
            <a:r>
              <a:rPr lang="en-US" sz="2000" dirty="0">
                <a:solidFill>
                  <a:schemeClr val="tx1"/>
                </a:solidFill>
              </a:rPr>
              <a:t> </a:t>
            </a:r>
            <a:r>
              <a:rPr lang="en-US" sz="2000" dirty="0" err="1">
                <a:solidFill>
                  <a:schemeClr val="tx1"/>
                </a:solidFill>
              </a:rPr>
              <a:t>diverticulum</a:t>
            </a:r>
            <a:r>
              <a:rPr lang="en-US" sz="2000" dirty="0">
                <a:solidFill>
                  <a:schemeClr val="tx1"/>
                </a:solidFill>
              </a:rPr>
              <a:t>, including gastric,</a:t>
            </a:r>
            <a:br>
              <a:rPr lang="en-US" sz="2000" dirty="0">
                <a:solidFill>
                  <a:schemeClr val="tx1"/>
                </a:solidFill>
              </a:rPr>
            </a:br>
            <a:r>
              <a:rPr lang="en-US" sz="2000" dirty="0">
                <a:solidFill>
                  <a:schemeClr val="tx1"/>
                </a:solidFill>
              </a:rPr>
              <a:t>pancreatic, colonic, </a:t>
            </a:r>
            <a:r>
              <a:rPr lang="en-US" sz="2000" dirty="0" err="1">
                <a:solidFill>
                  <a:schemeClr val="tx1"/>
                </a:solidFill>
              </a:rPr>
              <a:t>jejunal</a:t>
            </a:r>
            <a:r>
              <a:rPr lang="en-US" sz="2000" dirty="0">
                <a:solidFill>
                  <a:schemeClr val="tx1"/>
                </a:solidFill>
              </a:rPr>
              <a:t>, duodenal and endometrial. </a:t>
            </a:r>
            <a:br>
              <a:rPr lang="en-US" sz="2000" dirty="0">
                <a:solidFill>
                  <a:schemeClr val="tx1"/>
                </a:solidFill>
              </a:rPr>
            </a:br>
            <a:r>
              <a:rPr lang="en-US" sz="2000" dirty="0">
                <a:solidFill>
                  <a:schemeClr val="tx1"/>
                </a:solidFill>
              </a:rPr>
              <a:t>*The most common of these is gastric tissue, which is significant because gastric</a:t>
            </a:r>
            <a:br>
              <a:rPr lang="en-US" sz="2000" dirty="0">
                <a:solidFill>
                  <a:schemeClr val="tx1"/>
                </a:solidFill>
              </a:rPr>
            </a:br>
            <a:r>
              <a:rPr lang="en-US" sz="2000" dirty="0">
                <a:solidFill>
                  <a:schemeClr val="tx1"/>
                </a:solidFill>
              </a:rPr>
              <a:t>epithelium produces acid that can cause ulceration of adjacent mucosa .</a:t>
            </a:r>
            <a:br>
              <a:rPr lang="en-US" sz="2000" dirty="0">
                <a:solidFill>
                  <a:schemeClr val="tx1"/>
                </a:solidFill>
              </a:rPr>
            </a:br>
            <a:r>
              <a:rPr lang="en-US" sz="2000" dirty="0">
                <a:solidFill>
                  <a:schemeClr val="tx1"/>
                </a:solidFill>
              </a:rPr>
              <a:t>99mmTc-pertechnetate scan detects the presence of gastric mucosa. </a:t>
            </a:r>
            <a:r>
              <a:rPr lang="en-US" sz="2000" dirty="0"/>
              <a:t>Accumulation of</a:t>
            </a:r>
            <a:br>
              <a:rPr lang="en-US" sz="2000" dirty="0"/>
            </a:br>
            <a:r>
              <a:rPr lang="en-US" sz="2000" dirty="0" err="1"/>
              <a:t>pertechnetate</a:t>
            </a:r>
            <a:r>
              <a:rPr lang="en-US" sz="2000" dirty="0"/>
              <a:t> in the right lower abdominal quadrant is diagnostic of a </a:t>
            </a:r>
            <a:r>
              <a:rPr lang="en-US" sz="2000" dirty="0" err="1"/>
              <a:t>Meckel’s</a:t>
            </a:r>
            <a:br>
              <a:rPr lang="en-US" sz="2000" dirty="0"/>
            </a:br>
            <a:r>
              <a:rPr lang="en-US" sz="2000" dirty="0" err="1"/>
              <a:t>diverticulum</a:t>
            </a:r>
            <a:r>
              <a:rPr lang="en-US" sz="2000" dirty="0"/>
              <a:t> that contains ectopic gastric mucosa.</a:t>
            </a:r>
            <a:br>
              <a:rPr lang="ar-JO" sz="2000" dirty="0"/>
            </a:br>
            <a:r>
              <a:rPr lang="en-US" sz="2000" dirty="0"/>
              <a:t>.</a:t>
            </a:r>
            <a:r>
              <a:rPr lang="en-US" sz="2000" dirty="0">
                <a:effectLst/>
              </a:rPr>
              <a:t>  </a:t>
            </a:r>
            <a:br>
              <a:rPr lang="en-US" sz="2000" dirty="0">
                <a:solidFill>
                  <a:schemeClr val="tx1"/>
                </a:solidFill>
                <a:effectLst/>
              </a:rPr>
            </a:br>
            <a:r>
              <a:rPr lang="en-US" sz="2000" dirty="0">
                <a:solidFill>
                  <a:schemeClr val="tx1"/>
                </a:solidFill>
                <a:effectLst/>
                <a:cs typeface="Times New Roman" pitchFamily="18" charset="0"/>
              </a:rPr>
              <a:t> </a:t>
            </a:r>
            <a:br>
              <a:rPr lang="ar-JO" sz="2000" dirty="0">
                <a:solidFill>
                  <a:schemeClr val="tx1"/>
                </a:solidFill>
                <a:cs typeface="Times New Roman" pitchFamily="18" charset="0"/>
              </a:rPr>
            </a:br>
            <a:br>
              <a:rPr lang="en-US" sz="2000" dirty="0">
                <a:solidFill>
                  <a:schemeClr val="tx1"/>
                </a:solidFill>
                <a:effectLst/>
              </a:rPr>
            </a:br>
            <a:endParaRPr lang="ar-JO" sz="2000" dirty="0">
              <a:solidFill>
                <a:schemeClr val="tx1"/>
              </a:solidFill>
              <a:effectLst/>
            </a:endParaRPr>
          </a:p>
        </p:txBody>
      </p:sp>
      <p:sp>
        <p:nvSpPr>
          <p:cNvPr id="5" name="مستطيل 4"/>
          <p:cNvSpPr/>
          <p:nvPr/>
        </p:nvSpPr>
        <p:spPr>
          <a:xfrm>
            <a:off x="467544" y="404664"/>
            <a:ext cx="38576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Times New Roman" pitchFamily="18" charset="0"/>
                <a:ea typeface="+mn-ea"/>
                <a:cs typeface="Times New Roman" pitchFamily="18" charset="0"/>
              </a:rPr>
              <a:t>Meckel's</a:t>
            </a:r>
            <a:r>
              <a:rPr kumimoji="0" lang="en-US" sz="2800" b="0"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effectLst/>
                <a:uLnTx/>
                <a:uFillTx/>
                <a:latin typeface="Times New Roman" pitchFamily="18" charset="0"/>
                <a:ea typeface="+mn-ea"/>
                <a:cs typeface="Times New Roman" pitchFamily="18" charset="0"/>
              </a:rPr>
              <a:t>Diverticulum</a:t>
            </a:r>
            <a:r>
              <a:rPr kumimoji="0" lang="en-US" sz="2800" b="0" i="0" u="none" strike="noStrike" kern="1200" cap="none" spc="0" normalizeH="0" baseline="0" noProof="0" dirty="0">
                <a:ln>
                  <a:noFill/>
                </a:ln>
                <a:effectLst/>
                <a:uLnTx/>
                <a:uFillTx/>
                <a:latin typeface="Times New Roman" pitchFamily="18" charset="0"/>
                <a:ea typeface="+mn-ea"/>
                <a:cs typeface="Times New Roman" pitchFamily="18" charset="0"/>
              </a:rPr>
              <a:t> : </a:t>
            </a:r>
            <a:endParaRPr kumimoji="0" lang="ar-JO" sz="2800" b="0" i="0" u="none" strike="noStrike" kern="1200" cap="none" spc="0" normalizeH="0" baseline="0" noProof="0" dirty="0">
              <a:ln>
                <a:noFill/>
              </a:ln>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9851810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Text Placeholder 2"/>
          <p:cNvSpPr>
            <a:spLocks noGrp="1"/>
          </p:cNvSpPr>
          <p:nvPr>
            <p:ph idx="1"/>
          </p:nvPr>
        </p:nvSpPr>
        <p:spPr>
          <a:xfrm>
            <a:off x="558375" y="2148840"/>
            <a:ext cx="8027248" cy="400110"/>
          </a:xfrm>
        </p:spPr>
        <p:txBody>
          <a:bodyPr>
            <a:normAutofit fontScale="77500" lnSpcReduction="20000"/>
          </a:bodyPr>
          <a:lstStyle/>
          <a:p>
            <a:endParaRPr lang="ar-JO" dirty="0"/>
          </a:p>
        </p:txBody>
      </p:sp>
      <p:pic>
        <p:nvPicPr>
          <p:cNvPr id="2050" name="Picture 2"/>
          <p:cNvPicPr>
            <a:picLocks noChangeAspect="1" noChangeArrowheads="1"/>
          </p:cNvPicPr>
          <p:nvPr/>
        </p:nvPicPr>
        <p:blipFill>
          <a:blip r:embed="rId2" cstate="print"/>
          <a:srcRect/>
          <a:stretch>
            <a:fillRect/>
          </a:stretch>
        </p:blipFill>
        <p:spPr bwMode="auto">
          <a:xfrm>
            <a:off x="0" y="0"/>
            <a:ext cx="4915616" cy="68580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915616" y="0"/>
            <a:ext cx="4228384" cy="6858000"/>
          </a:xfrm>
          <a:prstGeom prst="rect">
            <a:avLst/>
          </a:prstGeom>
          <a:noFill/>
          <a:ln w="9525">
            <a:noFill/>
            <a:miter lim="800000"/>
            <a:headEnd/>
            <a:tailEnd/>
          </a:ln>
          <a:effec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3528" y="1268760"/>
            <a:ext cx="2212975" cy="51308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3200" i="0" u="none" strike="noStrike" kern="1200" cap="none" spc="355" normalizeH="0" baseline="0" noProof="0" dirty="0">
                <a:ln>
                  <a:noFill/>
                </a:ln>
                <a:solidFill>
                  <a:prstClr val="black"/>
                </a:solidFill>
                <a:effectLst/>
                <a:uLnTx/>
                <a:uFillTx/>
                <a:latin typeface="Times New Roman"/>
                <a:ea typeface="+mn-ea"/>
                <a:cs typeface="Times New Roman"/>
              </a:rPr>
              <a:t>S</a:t>
            </a:r>
            <a:r>
              <a:rPr kumimoji="0" sz="3200" i="0" u="none" strike="noStrike" kern="1200" cap="none" spc="345" normalizeH="0" baseline="0" noProof="0" dirty="0">
                <a:ln>
                  <a:noFill/>
                </a:ln>
                <a:solidFill>
                  <a:prstClr val="black"/>
                </a:solidFill>
                <a:effectLst/>
                <a:uLnTx/>
                <a:uFillTx/>
                <a:latin typeface="Times New Roman"/>
                <a:ea typeface="+mn-ea"/>
                <a:cs typeface="Times New Roman"/>
              </a:rPr>
              <a:t>y</a:t>
            </a:r>
            <a:r>
              <a:rPr kumimoji="0" sz="3200" i="0" u="none" strike="noStrike" kern="1200" cap="none" spc="340" normalizeH="0" baseline="0" noProof="0" dirty="0">
                <a:ln>
                  <a:noFill/>
                </a:ln>
                <a:solidFill>
                  <a:prstClr val="black"/>
                </a:solidFill>
                <a:effectLst/>
                <a:uLnTx/>
                <a:uFillTx/>
                <a:latin typeface="Times New Roman"/>
                <a:ea typeface="+mn-ea"/>
                <a:cs typeface="Times New Roman"/>
              </a:rPr>
              <a:t>m</a:t>
            </a:r>
            <a:r>
              <a:rPr kumimoji="0" sz="3200" i="0" u="none" strike="noStrike" kern="1200" cap="none" spc="310" normalizeH="0" baseline="0" noProof="0" dirty="0">
                <a:ln>
                  <a:noFill/>
                </a:ln>
                <a:solidFill>
                  <a:prstClr val="black"/>
                </a:solidFill>
                <a:effectLst/>
                <a:uLnTx/>
                <a:uFillTx/>
                <a:latin typeface="Times New Roman"/>
                <a:ea typeface="+mn-ea"/>
                <a:cs typeface="Times New Roman"/>
              </a:rPr>
              <a:t>pt</a:t>
            </a:r>
            <a:r>
              <a:rPr kumimoji="0" sz="3200" i="0" u="none" strike="noStrike" kern="1200" cap="none" spc="360" normalizeH="0" baseline="0" noProof="0" dirty="0">
                <a:ln>
                  <a:noFill/>
                </a:ln>
                <a:solidFill>
                  <a:prstClr val="black"/>
                </a:solidFill>
                <a:effectLst/>
                <a:uLnTx/>
                <a:uFillTx/>
                <a:latin typeface="Times New Roman"/>
                <a:ea typeface="+mn-ea"/>
                <a:cs typeface="Times New Roman"/>
              </a:rPr>
              <a:t>o</a:t>
            </a:r>
            <a:r>
              <a:rPr kumimoji="0" sz="3200" i="0" u="none" strike="noStrike" kern="1200" cap="none" spc="385" normalizeH="0" baseline="0" noProof="0" dirty="0">
                <a:ln>
                  <a:noFill/>
                </a:ln>
                <a:solidFill>
                  <a:prstClr val="black"/>
                </a:solidFill>
                <a:effectLst/>
                <a:uLnTx/>
                <a:uFillTx/>
                <a:latin typeface="Times New Roman"/>
                <a:ea typeface="+mn-ea"/>
                <a:cs typeface="Times New Roman"/>
              </a:rPr>
              <a:t>ms</a:t>
            </a:r>
            <a:endParaRPr kumimoji="0" sz="320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3" name="object 3"/>
          <p:cNvSpPr txBox="1"/>
          <p:nvPr/>
        </p:nvSpPr>
        <p:spPr>
          <a:xfrm>
            <a:off x="323528" y="1916832"/>
            <a:ext cx="841375" cy="330200"/>
          </a:xfrm>
          <a:prstGeom prst="rect">
            <a:avLst/>
          </a:prstGeom>
        </p:spPr>
        <p:txBody>
          <a:bodyPr vert="horz" wrap="square" lIns="0" tIns="12700" rIns="0" bIns="0" rtlCol="0">
            <a:spAutoFit/>
          </a:bodyPr>
          <a:lstStyle/>
          <a:p>
            <a:pPr marL="285750" marR="0" lvl="0" indent="-273050" algn="l" defTabSz="914400" rtl="0" eaLnBrk="1" fontAlgn="base" latinLnBrk="0" hangingPunct="1">
              <a:lnSpc>
                <a:spcPct val="100000"/>
              </a:lnSpc>
              <a:spcBef>
                <a:spcPts val="100"/>
              </a:spcBef>
              <a:spcAft>
                <a:spcPct val="0"/>
              </a:spcAft>
              <a:buClr>
                <a:srgbClr val="FD8536"/>
              </a:buClr>
              <a:buSzPct val="70000"/>
              <a:buFont typeface="Wingdings"/>
              <a:buChar char=""/>
              <a:tabLst>
                <a:tab pos="285750" algn="l"/>
              </a:tabLst>
              <a:defRPr/>
            </a:pPr>
            <a:r>
              <a:rPr kumimoji="0" sz="2000" b="0" i="0" u="none" strike="noStrike" kern="1200" cap="none" spc="175" normalizeH="0" baseline="0" noProof="0" dirty="0">
                <a:ln>
                  <a:noFill/>
                </a:ln>
                <a:solidFill>
                  <a:srgbClr val="006FBF"/>
                </a:solidFill>
                <a:effectLst/>
                <a:uLnTx/>
                <a:uFillTx/>
                <a:latin typeface="Times New Roman"/>
                <a:ea typeface="+mn-ea"/>
                <a:cs typeface="Times New Roman"/>
              </a:rPr>
              <a:t>P</a:t>
            </a:r>
            <a:r>
              <a:rPr kumimoji="0" sz="2000" b="0" i="0" u="none" strike="noStrike" kern="1200" cap="none" spc="225" normalizeH="0" baseline="0" noProof="0" dirty="0">
                <a:ln>
                  <a:noFill/>
                </a:ln>
                <a:solidFill>
                  <a:srgbClr val="006FBF"/>
                </a:solidFill>
                <a:effectLst/>
                <a:uLnTx/>
                <a:uFillTx/>
                <a:latin typeface="Times New Roman"/>
                <a:ea typeface="+mn-ea"/>
                <a:cs typeface="Times New Roman"/>
              </a:rPr>
              <a:t>a</a:t>
            </a:r>
            <a:r>
              <a:rPr kumimoji="0" sz="2000" b="0" i="0" u="none" strike="noStrike" kern="1200" cap="none" spc="80" normalizeH="0" baseline="0" noProof="0" dirty="0">
                <a:ln>
                  <a:noFill/>
                </a:ln>
                <a:solidFill>
                  <a:srgbClr val="006FBF"/>
                </a:solidFill>
                <a:effectLst/>
                <a:uLnTx/>
                <a:uFillTx/>
                <a:latin typeface="Times New Roman"/>
                <a:ea typeface="+mn-ea"/>
                <a:cs typeface="Times New Roman"/>
              </a:rPr>
              <a:t>i</a:t>
            </a:r>
            <a:r>
              <a:rPr kumimoji="0" sz="2000" b="0" i="0" u="none" strike="noStrike" kern="1200" cap="none" spc="220" normalizeH="0" baseline="0" noProof="0" dirty="0">
                <a:ln>
                  <a:noFill/>
                </a:ln>
                <a:solidFill>
                  <a:srgbClr val="006FBF"/>
                </a:solidFill>
                <a:effectLst/>
                <a:uLnTx/>
                <a:uFillTx/>
                <a:latin typeface="Times New Roman"/>
                <a:ea typeface="+mn-ea"/>
                <a:cs typeface="Times New Roman"/>
              </a:rPr>
              <a:t>n</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4" name="object 4"/>
          <p:cNvSpPr txBox="1"/>
          <p:nvPr/>
        </p:nvSpPr>
        <p:spPr>
          <a:xfrm>
            <a:off x="657859" y="2802890"/>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p:nvPr/>
        </p:nvSpPr>
        <p:spPr>
          <a:xfrm>
            <a:off x="657859" y="3825240"/>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txBox="1"/>
          <p:nvPr/>
        </p:nvSpPr>
        <p:spPr>
          <a:xfrm>
            <a:off x="755576" y="2348880"/>
            <a:ext cx="4428490" cy="2081530"/>
          </a:xfrm>
          <a:prstGeom prst="rect">
            <a:avLst/>
          </a:prstGeom>
        </p:spPr>
        <p:txBody>
          <a:bodyPr vert="horz" wrap="square" lIns="0" tIns="107950" rIns="0" bIns="0" rtlCol="0">
            <a:spAutoFit/>
          </a:bodyPr>
          <a:lstStyle/>
          <a:p>
            <a:pPr marL="12700" marR="0" lvl="0" indent="0" algn="l" defTabSz="914400" rtl="0" eaLnBrk="1" fontAlgn="base" latinLnBrk="0" hangingPunct="1">
              <a:lnSpc>
                <a:spcPct val="100000"/>
              </a:lnSpc>
              <a:spcBef>
                <a:spcPts val="850"/>
              </a:spcBef>
              <a:spcAft>
                <a:spcPct val="0"/>
              </a:spcAft>
              <a:buClrTx/>
              <a:buSzTx/>
              <a:buFontTx/>
              <a:buNone/>
              <a:tabLst/>
              <a:defRPr/>
            </a:pPr>
            <a:r>
              <a:rPr kumimoji="0" sz="2000" b="0" i="0" u="none" strike="noStrike" kern="1200" cap="none" spc="125" normalizeH="0" baseline="0" noProof="0" dirty="0">
                <a:ln>
                  <a:noFill/>
                </a:ln>
                <a:solidFill>
                  <a:srgbClr val="FF0000"/>
                </a:solidFill>
                <a:effectLst/>
                <a:uLnTx/>
                <a:uFillTx/>
                <a:latin typeface="Times New Roman"/>
                <a:ea typeface="+mn-ea"/>
                <a:cs typeface="Times New Roman"/>
              </a:rPr>
              <a:t>Ulcerative</a:t>
            </a:r>
            <a:r>
              <a:rPr kumimoji="0" sz="20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05" normalizeH="0" baseline="0" noProof="0" dirty="0">
                <a:ln>
                  <a:noFill/>
                </a:ln>
                <a:solidFill>
                  <a:srgbClr val="FF0000"/>
                </a:solidFill>
                <a:effectLst/>
                <a:uLnTx/>
                <a:uFillTx/>
                <a:latin typeface="Times New Roman"/>
                <a:ea typeface="+mn-ea"/>
                <a:cs typeface="Times New Roman"/>
              </a:rPr>
              <a:t>Colitis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600"/>
              </a:spcBef>
              <a:spcAft>
                <a:spcPct val="0"/>
              </a:spcAft>
              <a:buClr>
                <a:srgbClr val="DF742E"/>
              </a:buClr>
              <a:buSzPct val="59375"/>
              <a:buFont typeface="Wingdings"/>
              <a:buChar char=""/>
              <a:tabLst>
                <a:tab pos="287020" algn="l"/>
              </a:tabLst>
              <a:defRPr/>
            </a:pPr>
            <a:r>
              <a:rPr kumimoji="0" sz="1600" b="0" i="0" u="none" strike="noStrike" kern="1200" cap="none" spc="75" normalizeH="0" baseline="0" noProof="0" dirty="0">
                <a:ln>
                  <a:noFill/>
                </a:ln>
                <a:solidFill>
                  <a:prstClr val="black"/>
                </a:solidFill>
                <a:effectLst/>
                <a:uLnTx/>
                <a:uFillTx/>
                <a:latin typeface="Times New Roman"/>
                <a:ea typeface="+mn-ea"/>
                <a:cs typeface="Times New Roman"/>
              </a:rPr>
              <a:t>Lower </a:t>
            </a:r>
            <a:r>
              <a:rPr kumimoji="0" sz="1600" b="0" i="0" u="none" strike="noStrike" kern="1200" cap="none" spc="110" normalizeH="0" baseline="0" noProof="0" dirty="0">
                <a:ln>
                  <a:noFill/>
                </a:ln>
                <a:solidFill>
                  <a:prstClr val="black"/>
                </a:solidFill>
                <a:effectLst/>
                <a:uLnTx/>
                <a:uFillTx/>
                <a:latin typeface="Times New Roman"/>
                <a:ea typeface="+mn-ea"/>
                <a:cs typeface="Times New Roman"/>
              </a:rPr>
              <a:t>abdominal</a:t>
            </a:r>
            <a:r>
              <a:rPr kumimoji="0" sz="1600" b="0" i="0" u="none" strike="noStrike" kern="1200" cap="none" spc="-5"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14" normalizeH="0" baseline="0" noProof="0" dirty="0">
                <a:ln>
                  <a:noFill/>
                </a:ln>
                <a:solidFill>
                  <a:prstClr val="black"/>
                </a:solidFill>
                <a:effectLst/>
                <a:uLnTx/>
                <a:uFillTx/>
                <a:latin typeface="Times New Roman"/>
                <a:ea typeface="+mn-ea"/>
                <a:cs typeface="Times New Roman"/>
              </a:rPr>
              <a:t>cramps</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60"/>
              </a:spcBef>
              <a:spcAft>
                <a:spcPct val="0"/>
              </a:spcAft>
              <a:buClr>
                <a:srgbClr val="DF742E"/>
              </a:buClr>
              <a:buSzPct val="59375"/>
              <a:buFont typeface="Wingdings"/>
              <a:buChar char=""/>
              <a:tabLst>
                <a:tab pos="287020" algn="l"/>
              </a:tabLst>
              <a:defRPr/>
            </a:pPr>
            <a:r>
              <a:rPr kumimoji="0" sz="1600" b="0" i="0" u="none" strike="noStrike" kern="1200" cap="none" spc="75" normalizeH="0" baseline="0" noProof="0" dirty="0">
                <a:ln>
                  <a:noFill/>
                </a:ln>
                <a:solidFill>
                  <a:prstClr val="black"/>
                </a:solidFill>
                <a:effectLst/>
                <a:uLnTx/>
                <a:uFillTx/>
                <a:latin typeface="Times New Roman"/>
                <a:ea typeface="+mn-ea"/>
                <a:cs typeface="Times New Roman"/>
              </a:rPr>
              <a:t>Relieved </a:t>
            </a:r>
            <a:r>
              <a:rPr kumimoji="0" sz="1600" b="0" i="0" u="none" strike="noStrike" kern="1200" cap="none" spc="120" normalizeH="0" baseline="0" noProof="0" dirty="0">
                <a:ln>
                  <a:noFill/>
                </a:ln>
                <a:solidFill>
                  <a:prstClr val="black"/>
                </a:solidFill>
                <a:effectLst/>
                <a:uLnTx/>
                <a:uFillTx/>
                <a:latin typeface="Times New Roman"/>
                <a:ea typeface="+mn-ea"/>
                <a:cs typeface="Times New Roman"/>
              </a:rPr>
              <a:t>with </a:t>
            </a:r>
            <a:r>
              <a:rPr kumimoji="0" sz="1600" b="0" i="0" u="none" strike="noStrike" kern="1200" cap="none" spc="50" normalizeH="0" baseline="0" noProof="0" dirty="0">
                <a:ln>
                  <a:noFill/>
                </a:ln>
                <a:solidFill>
                  <a:prstClr val="black"/>
                </a:solidFill>
                <a:effectLst/>
                <a:uLnTx/>
                <a:uFillTx/>
                <a:latin typeface="Times New Roman"/>
                <a:ea typeface="+mn-ea"/>
                <a:cs typeface="Times New Roman"/>
              </a:rPr>
              <a:t>Bowel</a:t>
            </a:r>
            <a:r>
              <a:rPr kumimoji="0" sz="1600" b="0" i="0" u="none" strike="noStrike" kern="1200" cap="none" spc="-9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00" normalizeH="0" baseline="0" noProof="0" dirty="0">
                <a:ln>
                  <a:noFill/>
                </a:ln>
                <a:solidFill>
                  <a:prstClr val="black"/>
                </a:solidFill>
                <a:effectLst/>
                <a:uLnTx/>
                <a:uFillTx/>
                <a:latin typeface="Times New Roman"/>
                <a:ea typeface="+mn-ea"/>
                <a:cs typeface="Times New Roman"/>
              </a:rPr>
              <a:t>Movement</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base" latinLnBrk="0" hangingPunct="1">
              <a:lnSpc>
                <a:spcPct val="100000"/>
              </a:lnSpc>
              <a:spcBef>
                <a:spcPts val="650"/>
              </a:spcBef>
              <a:spcAft>
                <a:spcPct val="0"/>
              </a:spcAft>
              <a:buClrTx/>
              <a:buSzTx/>
              <a:buFontTx/>
              <a:buNone/>
              <a:tabLst/>
              <a:defRPr/>
            </a:pPr>
            <a:r>
              <a:rPr kumimoji="0" sz="2000" b="0" i="0" u="none" strike="noStrike" kern="1200" cap="none" spc="135" normalizeH="0" baseline="0" noProof="0" dirty="0">
                <a:ln>
                  <a:noFill/>
                </a:ln>
                <a:solidFill>
                  <a:srgbClr val="FF0000"/>
                </a:solidFill>
                <a:effectLst/>
                <a:uLnTx/>
                <a:uFillTx/>
                <a:latin typeface="Times New Roman"/>
                <a:ea typeface="+mn-ea"/>
                <a:cs typeface="Times New Roman"/>
              </a:rPr>
              <a:t>Crohn's</a:t>
            </a:r>
            <a:r>
              <a:rPr kumimoji="0" sz="20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30" normalizeH="0" baseline="0" noProof="0" dirty="0">
                <a:ln>
                  <a:noFill/>
                </a:ln>
                <a:solidFill>
                  <a:srgbClr val="FF0000"/>
                </a:solidFill>
                <a:effectLst/>
                <a:uLnTx/>
                <a:uFillTx/>
                <a:latin typeface="Times New Roman"/>
                <a:ea typeface="+mn-ea"/>
                <a:cs typeface="Times New Roman"/>
              </a:rPr>
              <a:t>Disease</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600"/>
              </a:spcBef>
              <a:spcAft>
                <a:spcPct val="0"/>
              </a:spcAft>
              <a:buClr>
                <a:srgbClr val="DF742E"/>
              </a:buClr>
              <a:buSzPct val="59375"/>
              <a:buFont typeface="Wingdings"/>
              <a:buChar char=""/>
              <a:tabLst>
                <a:tab pos="287020" algn="l"/>
              </a:tabLst>
              <a:defRPr/>
            </a:pPr>
            <a:r>
              <a:rPr kumimoji="0" sz="1600" b="0" i="0" u="none" strike="noStrike" kern="1200" cap="none" spc="135" normalizeH="0" baseline="0" noProof="0" dirty="0">
                <a:ln>
                  <a:noFill/>
                </a:ln>
                <a:solidFill>
                  <a:prstClr val="black"/>
                </a:solidFill>
                <a:effectLst/>
                <a:uLnTx/>
                <a:uFillTx/>
                <a:latin typeface="Times New Roman"/>
                <a:ea typeface="+mn-ea"/>
                <a:cs typeface="Times New Roman"/>
              </a:rPr>
              <a:t>Constant</a:t>
            </a:r>
            <a:r>
              <a:rPr kumimoji="0" sz="1600" b="0" i="0" u="none" strike="noStrike" kern="1200" cap="none" spc="3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30" normalizeH="0" baseline="0" noProof="0" dirty="0">
                <a:ln>
                  <a:noFill/>
                </a:ln>
                <a:solidFill>
                  <a:prstClr val="black"/>
                </a:solidFill>
                <a:effectLst/>
                <a:uLnTx/>
                <a:uFillTx/>
                <a:latin typeface="Times New Roman"/>
                <a:ea typeface="+mn-ea"/>
                <a:cs typeface="Times New Roman"/>
              </a:rPr>
              <a:t>pain</a:t>
            </a:r>
            <a:r>
              <a:rPr kumimoji="0" sz="1600" b="0" i="0" u="none" strike="noStrike" kern="1200" cap="none" spc="3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95" normalizeH="0" baseline="0" noProof="0" dirty="0">
                <a:ln>
                  <a:noFill/>
                </a:ln>
                <a:solidFill>
                  <a:prstClr val="black"/>
                </a:solidFill>
                <a:effectLst/>
                <a:uLnTx/>
                <a:uFillTx/>
                <a:latin typeface="Times New Roman"/>
                <a:ea typeface="+mn-ea"/>
                <a:cs typeface="Times New Roman"/>
              </a:rPr>
              <a:t>often</a:t>
            </a:r>
            <a:r>
              <a:rPr kumimoji="0" sz="1600" b="0" i="0" u="none" strike="noStrike" kern="1200" cap="none" spc="4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14" normalizeH="0" baseline="0" noProof="0" dirty="0">
                <a:ln>
                  <a:noFill/>
                </a:ln>
                <a:solidFill>
                  <a:prstClr val="black"/>
                </a:solidFill>
                <a:effectLst/>
                <a:uLnTx/>
                <a:uFillTx/>
                <a:latin typeface="Times New Roman"/>
                <a:ea typeface="+mn-ea"/>
                <a:cs typeface="Times New Roman"/>
              </a:rPr>
              <a:t>in</a:t>
            </a:r>
            <a:r>
              <a:rPr kumimoji="0" sz="1600" b="0" i="0" u="none" strike="noStrike" kern="1200" cap="none" spc="4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30" normalizeH="0" baseline="0" noProof="0" dirty="0">
                <a:ln>
                  <a:noFill/>
                </a:ln>
                <a:solidFill>
                  <a:prstClr val="black"/>
                </a:solidFill>
                <a:effectLst/>
                <a:uLnTx/>
                <a:uFillTx/>
                <a:latin typeface="Times New Roman"/>
                <a:ea typeface="+mn-ea"/>
                <a:cs typeface="Times New Roman"/>
              </a:rPr>
              <a:t>right</a:t>
            </a:r>
            <a:r>
              <a:rPr kumimoji="0" sz="1600" b="0" i="0" u="none" strike="noStrike" kern="1200" cap="none" spc="45"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65" normalizeH="0" baseline="0" noProof="0" dirty="0">
                <a:ln>
                  <a:noFill/>
                </a:ln>
                <a:solidFill>
                  <a:prstClr val="black"/>
                </a:solidFill>
                <a:effectLst/>
                <a:uLnTx/>
                <a:uFillTx/>
                <a:latin typeface="Times New Roman"/>
                <a:ea typeface="+mn-ea"/>
                <a:cs typeface="Times New Roman"/>
              </a:rPr>
              <a:t>lower</a:t>
            </a:r>
            <a:r>
              <a:rPr kumimoji="0" sz="1600" b="0" i="0" u="none" strike="noStrike" kern="1200" cap="none" spc="4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50" normalizeH="0" baseline="0" noProof="0" dirty="0">
                <a:ln>
                  <a:noFill/>
                </a:ln>
                <a:solidFill>
                  <a:prstClr val="black"/>
                </a:solidFill>
                <a:effectLst/>
                <a:uLnTx/>
                <a:uFillTx/>
                <a:latin typeface="Times New Roman"/>
                <a:ea typeface="+mn-ea"/>
                <a:cs typeface="Times New Roman"/>
              </a:rPr>
              <a:t>quadrant</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50"/>
              </a:spcBef>
              <a:spcAft>
                <a:spcPct val="0"/>
              </a:spcAft>
              <a:buClr>
                <a:srgbClr val="DF742E"/>
              </a:buClr>
              <a:buSzPct val="59375"/>
              <a:buFont typeface="Wingdings"/>
              <a:buChar char=""/>
              <a:tabLst>
                <a:tab pos="287020" algn="l"/>
              </a:tabLst>
              <a:defRPr/>
            </a:pPr>
            <a:r>
              <a:rPr kumimoji="0" sz="1600" b="0" i="0" u="none" strike="noStrike" kern="1200" cap="none" spc="85" normalizeH="0" baseline="0" noProof="0" dirty="0">
                <a:ln>
                  <a:noFill/>
                </a:ln>
                <a:solidFill>
                  <a:prstClr val="black"/>
                </a:solidFill>
                <a:effectLst/>
                <a:uLnTx/>
                <a:uFillTx/>
                <a:latin typeface="Times New Roman"/>
                <a:ea typeface="+mn-ea"/>
                <a:cs typeface="Times New Roman"/>
              </a:rPr>
              <a:t>Not relieved </a:t>
            </a:r>
            <a:r>
              <a:rPr kumimoji="0" sz="1600" b="0" i="0" u="none" strike="noStrike" kern="1200" cap="none" spc="120" normalizeH="0" baseline="0" noProof="0" dirty="0">
                <a:ln>
                  <a:noFill/>
                </a:ln>
                <a:solidFill>
                  <a:prstClr val="black"/>
                </a:solidFill>
                <a:effectLst/>
                <a:uLnTx/>
                <a:uFillTx/>
                <a:latin typeface="Times New Roman"/>
                <a:ea typeface="+mn-ea"/>
                <a:cs typeface="Times New Roman"/>
              </a:rPr>
              <a:t>with </a:t>
            </a:r>
            <a:r>
              <a:rPr kumimoji="0" sz="1600" b="0" i="0" u="none" strike="noStrike" kern="1200" cap="none" spc="50" normalizeH="0" baseline="0" noProof="0" dirty="0">
                <a:ln>
                  <a:noFill/>
                </a:ln>
                <a:solidFill>
                  <a:prstClr val="black"/>
                </a:solidFill>
                <a:effectLst/>
                <a:uLnTx/>
                <a:uFillTx/>
                <a:latin typeface="Times New Roman"/>
                <a:ea typeface="+mn-ea"/>
                <a:cs typeface="Times New Roman"/>
              </a:rPr>
              <a:t>Bowel</a:t>
            </a:r>
            <a:r>
              <a:rPr kumimoji="0" sz="1600" b="0" i="0" u="none" strike="noStrike" kern="1200" cap="none" spc="-135"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00" normalizeH="0" baseline="0" noProof="0" dirty="0">
                <a:ln>
                  <a:noFill/>
                </a:ln>
                <a:solidFill>
                  <a:prstClr val="black"/>
                </a:solidFill>
                <a:effectLst/>
                <a:uLnTx/>
                <a:uFillTx/>
                <a:latin typeface="Times New Roman"/>
                <a:ea typeface="+mn-ea"/>
                <a:cs typeface="Times New Roman"/>
              </a:rPr>
              <a:t>Movement</a:t>
            </a: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7" name="object 7"/>
          <p:cNvSpPr txBox="1"/>
          <p:nvPr/>
        </p:nvSpPr>
        <p:spPr>
          <a:xfrm>
            <a:off x="290829" y="4883150"/>
            <a:ext cx="184150" cy="23876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400" b="0" i="0" u="none" strike="noStrike" kern="1200" cap="none" spc="0" normalizeH="0" baseline="0" noProof="0" dirty="0">
                <a:ln>
                  <a:noFill/>
                </a:ln>
                <a:solidFill>
                  <a:srgbClr val="FD8536"/>
                </a:solidFill>
                <a:effectLst/>
                <a:uLnTx/>
                <a:uFillTx/>
                <a:latin typeface="Wingdings"/>
                <a:ea typeface="+mn-ea"/>
                <a:cs typeface="Wingdings"/>
              </a:rPr>
              <a:t></a:t>
            </a:r>
            <a:endParaRPr kumimoji="0" sz="1400" b="0" i="0" u="none" strike="noStrike" kern="1200" cap="none" spc="0" normalizeH="0" baseline="0" noProof="0">
              <a:ln>
                <a:noFill/>
              </a:ln>
              <a:solidFill>
                <a:prstClr val="black"/>
              </a:solidFill>
              <a:effectLst/>
              <a:uLnTx/>
              <a:uFillTx/>
              <a:latin typeface="Wingdings"/>
              <a:ea typeface="+mn-ea"/>
              <a:cs typeface="Wingdings"/>
            </a:endParaRPr>
          </a:p>
        </p:txBody>
      </p:sp>
      <p:sp>
        <p:nvSpPr>
          <p:cNvPr id="8" name="object 8"/>
          <p:cNvSpPr txBox="1"/>
          <p:nvPr/>
        </p:nvSpPr>
        <p:spPr>
          <a:xfrm>
            <a:off x="539552" y="4725144"/>
            <a:ext cx="1360170" cy="33020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2000" b="0" i="0" u="none" strike="noStrike" kern="1200" cap="none" spc="90" normalizeH="0" baseline="0" noProof="0" dirty="0">
                <a:ln>
                  <a:noFill/>
                </a:ln>
                <a:solidFill>
                  <a:srgbClr val="006FBF"/>
                </a:solidFill>
                <a:effectLst/>
                <a:uLnTx/>
                <a:uFillTx/>
                <a:latin typeface="Times New Roman"/>
                <a:ea typeface="+mn-ea"/>
                <a:cs typeface="Times New Roman"/>
              </a:rPr>
              <a:t>Stool</a:t>
            </a:r>
            <a:r>
              <a:rPr kumimoji="0" sz="2000" b="0" i="0" u="none" strike="noStrike" kern="1200" cap="none" spc="0" normalizeH="0" baseline="0" noProof="0" dirty="0">
                <a:ln>
                  <a:noFill/>
                </a:ln>
                <a:solidFill>
                  <a:srgbClr val="006FBF"/>
                </a:solidFill>
                <a:effectLst/>
                <a:uLnTx/>
                <a:uFillTx/>
                <a:latin typeface="Times New Roman"/>
                <a:ea typeface="+mn-ea"/>
                <a:cs typeface="Times New Roman"/>
              </a:rPr>
              <a:t> </a:t>
            </a:r>
            <a:r>
              <a:rPr kumimoji="0" sz="2000" b="0" i="0" u="none" strike="noStrike" kern="1200" cap="none" spc="70" normalizeH="0" baseline="0" noProof="0" dirty="0">
                <a:ln>
                  <a:noFill/>
                </a:ln>
                <a:solidFill>
                  <a:srgbClr val="006FBF"/>
                </a:solidFill>
                <a:effectLst/>
                <a:uLnTx/>
                <a:uFillTx/>
                <a:latin typeface="Times New Roman"/>
                <a:ea typeface="+mn-ea"/>
                <a:cs typeface="Times New Roman"/>
              </a:rPr>
              <a:t>Blood</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 name="object 9"/>
          <p:cNvSpPr txBox="1"/>
          <p:nvPr/>
        </p:nvSpPr>
        <p:spPr>
          <a:xfrm>
            <a:off x="657859" y="5264150"/>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txBox="1"/>
          <p:nvPr/>
        </p:nvSpPr>
        <p:spPr>
          <a:xfrm>
            <a:off x="930910" y="5229859"/>
            <a:ext cx="5060950" cy="33020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2000" b="0" i="0" u="none" strike="noStrike" kern="1200" cap="none" spc="100" normalizeH="0" baseline="0" noProof="0" dirty="0">
                <a:ln>
                  <a:noFill/>
                </a:ln>
                <a:solidFill>
                  <a:prstClr val="black"/>
                </a:solidFill>
                <a:effectLst/>
                <a:uLnTx/>
                <a:uFillTx/>
                <a:latin typeface="Times New Roman"/>
                <a:ea typeface="+mn-ea"/>
                <a:cs typeface="Times New Roman"/>
              </a:rPr>
              <a:t>Grossly </a:t>
            </a:r>
            <a:r>
              <a:rPr kumimoji="0" sz="2000" b="0" i="0" u="none" strike="noStrike" kern="1200" cap="none" spc="70" normalizeH="0" baseline="0" noProof="0" dirty="0">
                <a:ln>
                  <a:noFill/>
                </a:ln>
                <a:solidFill>
                  <a:prstClr val="black"/>
                </a:solidFill>
                <a:effectLst/>
                <a:uLnTx/>
                <a:uFillTx/>
                <a:latin typeface="Times New Roman"/>
                <a:ea typeface="+mn-ea"/>
                <a:cs typeface="Times New Roman"/>
              </a:rPr>
              <a:t>bloody </a:t>
            </a:r>
            <a:r>
              <a:rPr kumimoji="0" sz="2000" b="0" i="0" u="none" strike="noStrike" kern="1200" cap="none" spc="90" normalizeH="0" baseline="0" noProof="0" dirty="0">
                <a:ln>
                  <a:noFill/>
                </a:ln>
                <a:solidFill>
                  <a:prstClr val="black"/>
                </a:solidFill>
                <a:effectLst/>
                <a:uLnTx/>
                <a:uFillTx/>
                <a:latin typeface="Times New Roman"/>
                <a:ea typeface="+mn-ea"/>
                <a:cs typeface="Times New Roman"/>
              </a:rPr>
              <a:t>stool </a:t>
            </a:r>
            <a:r>
              <a:rPr kumimoji="0" sz="2000" b="0" i="0" u="none" strike="noStrike" kern="1200" cap="none" spc="150" normalizeH="0" baseline="0" noProof="0" dirty="0">
                <a:ln>
                  <a:noFill/>
                </a:ln>
                <a:solidFill>
                  <a:prstClr val="black"/>
                </a:solidFill>
                <a:effectLst/>
                <a:uLnTx/>
                <a:uFillTx/>
                <a:latin typeface="Times New Roman"/>
                <a:ea typeface="+mn-ea"/>
                <a:cs typeface="Times New Roman"/>
              </a:rPr>
              <a:t>in </a:t>
            </a:r>
            <a:r>
              <a:rPr kumimoji="0" sz="2000" b="1" i="0" u="none" strike="noStrike" kern="1200" cap="none" spc="204" normalizeH="0" baseline="0" noProof="0" dirty="0">
                <a:ln>
                  <a:noFill/>
                </a:ln>
                <a:solidFill>
                  <a:prstClr val="black"/>
                </a:solidFill>
                <a:effectLst/>
                <a:uLnTx/>
                <a:uFillTx/>
                <a:latin typeface="Times New Roman"/>
                <a:ea typeface="+mn-ea"/>
                <a:cs typeface="Times New Roman"/>
              </a:rPr>
              <a:t>Ulcerative</a:t>
            </a:r>
            <a:r>
              <a:rPr kumimoji="0" sz="2000" b="1" i="0" u="none" strike="noStrike" kern="1200" cap="none" spc="-155" normalizeH="0" baseline="0" noProof="0" dirty="0">
                <a:ln>
                  <a:noFill/>
                </a:ln>
                <a:solidFill>
                  <a:prstClr val="black"/>
                </a:solidFill>
                <a:effectLst/>
                <a:uLnTx/>
                <a:uFillTx/>
                <a:latin typeface="Times New Roman"/>
                <a:ea typeface="+mn-ea"/>
                <a:cs typeface="Times New Roman"/>
              </a:rPr>
              <a:t> </a:t>
            </a:r>
            <a:r>
              <a:rPr kumimoji="0" sz="2000" b="1" i="0" u="none" strike="noStrike" kern="1200" cap="none" spc="180" normalizeH="0" baseline="0" noProof="0" dirty="0">
                <a:ln>
                  <a:noFill/>
                </a:ln>
                <a:solidFill>
                  <a:prstClr val="black"/>
                </a:solidFill>
                <a:effectLst/>
                <a:uLnTx/>
                <a:uFillTx/>
                <a:latin typeface="Times New Roman"/>
                <a:ea typeface="+mn-ea"/>
                <a:cs typeface="Times New Roman"/>
              </a:rPr>
              <a:t>Colitis</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1" name="object 11"/>
          <p:cNvSpPr txBox="1">
            <a:spLocks noGrp="1"/>
          </p:cNvSpPr>
          <p:nvPr>
            <p:ph type="title"/>
          </p:nvPr>
        </p:nvSpPr>
        <p:spPr>
          <a:xfrm>
            <a:off x="251520" y="404664"/>
            <a:ext cx="7875984" cy="566822"/>
          </a:xfrm>
          <a:prstGeom prst="rect">
            <a:avLst/>
          </a:prstGeom>
        </p:spPr>
        <p:txBody>
          <a:bodyPr vert="horz" wrap="square" lIns="0" tIns="12700" rIns="0" bIns="0" rtlCol="0">
            <a:spAutoFit/>
          </a:bodyPr>
          <a:lstStyle/>
          <a:p>
            <a:pPr marL="12700">
              <a:lnSpc>
                <a:spcPct val="100000"/>
              </a:lnSpc>
              <a:spcBef>
                <a:spcPts val="100"/>
              </a:spcBef>
            </a:pPr>
            <a:r>
              <a:rPr lang="en-GB" sz="3600" b="1" spc="350" dirty="0">
                <a:latin typeface="Times New Roman"/>
                <a:cs typeface="Times New Roman"/>
              </a:rPr>
              <a:t>2- </a:t>
            </a:r>
            <a:r>
              <a:rPr sz="3600" b="1" spc="350" dirty="0">
                <a:latin typeface="Times New Roman"/>
                <a:cs typeface="Times New Roman"/>
              </a:rPr>
              <a:t>Inflammatory </a:t>
            </a:r>
            <a:r>
              <a:rPr sz="3600" b="1" spc="425" dirty="0">
                <a:latin typeface="Times New Roman"/>
                <a:cs typeface="Times New Roman"/>
              </a:rPr>
              <a:t>Bowel</a:t>
            </a:r>
            <a:r>
              <a:rPr sz="3600" b="1" spc="-125" dirty="0">
                <a:latin typeface="Times New Roman"/>
                <a:cs typeface="Times New Roman"/>
              </a:rPr>
              <a:t> </a:t>
            </a:r>
            <a:r>
              <a:rPr sz="3600" b="1" spc="405" dirty="0">
                <a:latin typeface="Times New Roman"/>
                <a:cs typeface="Times New Roman"/>
              </a:rPr>
              <a:t>Disease</a:t>
            </a:r>
            <a:endParaRPr sz="3600" dirty="0">
              <a:latin typeface="Times New Roman"/>
              <a:cs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1520" y="0"/>
            <a:ext cx="2272030" cy="1194435"/>
          </a:xfrm>
          <a:prstGeom prst="rect">
            <a:avLst/>
          </a:prstGeom>
        </p:spPr>
        <p:txBody>
          <a:bodyPr vert="horz" wrap="square" lIns="0" tIns="243840" rIns="0" bIns="0" rtlCol="0">
            <a:spAutoFit/>
          </a:bodyPr>
          <a:lstStyle/>
          <a:p>
            <a:pPr marL="12700" marR="0" lvl="0" indent="0" algn="l" defTabSz="914400" rtl="0" eaLnBrk="1" fontAlgn="base" latinLnBrk="0" hangingPunct="1">
              <a:lnSpc>
                <a:spcPct val="100000"/>
              </a:lnSpc>
              <a:spcBef>
                <a:spcPts val="1920"/>
              </a:spcBef>
              <a:spcAft>
                <a:spcPct val="0"/>
              </a:spcAft>
              <a:buClrTx/>
              <a:buSzTx/>
              <a:buFontTx/>
              <a:buNone/>
              <a:tabLst/>
              <a:defRPr/>
            </a:pPr>
            <a:r>
              <a:rPr kumimoji="0" sz="3200" i="0" u="none" strike="noStrike" kern="1200" cap="none" spc="350" normalizeH="0" baseline="0" noProof="0" dirty="0">
                <a:ln>
                  <a:noFill/>
                </a:ln>
                <a:solidFill>
                  <a:prstClr val="black"/>
                </a:solidFill>
                <a:effectLst/>
                <a:uLnTx/>
                <a:uFillTx/>
                <a:latin typeface="Times New Roman"/>
                <a:ea typeface="+mn-ea"/>
                <a:cs typeface="Times New Roman"/>
              </a:rPr>
              <a:t>Signs</a:t>
            </a:r>
            <a:endParaRPr kumimoji="0" sz="3200" i="0" u="none" strike="noStrike" kern="1200" cap="none" spc="0" normalizeH="0" baseline="0" noProof="0" dirty="0">
              <a:ln>
                <a:noFill/>
              </a:ln>
              <a:solidFill>
                <a:prstClr val="black"/>
              </a:solidFill>
              <a:effectLst/>
              <a:uLnTx/>
              <a:uFillTx/>
              <a:latin typeface="Times New Roman"/>
              <a:ea typeface="+mn-ea"/>
              <a:cs typeface="Times New Roman"/>
            </a:endParaRPr>
          </a:p>
          <a:p>
            <a:pPr marL="285750" marR="0" lvl="0" indent="-273050" algn="l" defTabSz="914400" rtl="0" eaLnBrk="1" fontAlgn="base" latinLnBrk="0" hangingPunct="1">
              <a:lnSpc>
                <a:spcPct val="100000"/>
              </a:lnSpc>
              <a:spcBef>
                <a:spcPts val="1140"/>
              </a:spcBef>
              <a:spcAft>
                <a:spcPct val="0"/>
              </a:spcAft>
              <a:buClr>
                <a:srgbClr val="FD8536"/>
              </a:buClr>
              <a:buSzPct val="70000"/>
              <a:buFont typeface="Wingdings"/>
              <a:buChar char=""/>
              <a:tabLst>
                <a:tab pos="285750" algn="l"/>
              </a:tabLst>
              <a:defRPr/>
            </a:pPr>
            <a:r>
              <a:rPr kumimoji="0" sz="2000" i="0" u="none" strike="noStrike" kern="1200" cap="none" spc="120" normalizeH="0" baseline="0" noProof="0" dirty="0">
                <a:ln>
                  <a:noFill/>
                </a:ln>
                <a:solidFill>
                  <a:srgbClr val="006FBF"/>
                </a:solidFill>
                <a:effectLst/>
                <a:uLnTx/>
                <a:uFillTx/>
                <a:latin typeface="Times New Roman"/>
                <a:ea typeface="+mn-ea"/>
                <a:cs typeface="Times New Roman"/>
              </a:rPr>
              <a:t>Abdominal</a:t>
            </a:r>
            <a:r>
              <a:rPr kumimoji="0" sz="2000" i="0" u="none" strike="noStrike" kern="1200" cap="none" spc="0" normalizeH="0" baseline="0" noProof="0" dirty="0">
                <a:ln>
                  <a:noFill/>
                </a:ln>
                <a:solidFill>
                  <a:srgbClr val="006FBF"/>
                </a:solidFill>
                <a:effectLst/>
                <a:uLnTx/>
                <a:uFillTx/>
                <a:latin typeface="Times New Roman"/>
                <a:ea typeface="+mn-ea"/>
                <a:cs typeface="Times New Roman"/>
              </a:rPr>
              <a:t> </a:t>
            </a:r>
            <a:r>
              <a:rPr kumimoji="0" sz="2000" i="0" u="none" strike="noStrike" kern="1200" cap="none" spc="155" normalizeH="0" baseline="0" noProof="0" dirty="0">
                <a:ln>
                  <a:noFill/>
                </a:ln>
                <a:solidFill>
                  <a:srgbClr val="006FBF"/>
                </a:solidFill>
                <a:effectLst/>
                <a:uLnTx/>
                <a:uFillTx/>
                <a:latin typeface="Times New Roman"/>
                <a:ea typeface="+mn-ea"/>
                <a:cs typeface="Times New Roman"/>
              </a:rPr>
              <a:t>Mass</a:t>
            </a:r>
            <a:endParaRPr kumimoji="0" sz="200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3" name="object 3"/>
          <p:cNvSpPr txBox="1"/>
          <p:nvPr/>
        </p:nvSpPr>
        <p:spPr>
          <a:xfrm>
            <a:off x="683568" y="1484784"/>
            <a:ext cx="138430" cy="6629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118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827584" y="1340768"/>
            <a:ext cx="6247130" cy="810260"/>
          </a:xfrm>
          <a:prstGeom prst="rect">
            <a:avLst/>
          </a:prstGeom>
        </p:spPr>
        <p:txBody>
          <a:bodyPr vert="horz" wrap="square" lIns="0" tIns="100330" rIns="0" bIns="0" rtlCol="0">
            <a:spAutoFit/>
          </a:bodyPr>
          <a:lstStyle/>
          <a:p>
            <a:pPr marL="12700" marR="0" lvl="0" indent="0" algn="l" defTabSz="914400" rtl="0" eaLnBrk="1" fontAlgn="base" latinLnBrk="0" hangingPunct="1">
              <a:lnSpc>
                <a:spcPct val="100000"/>
              </a:lnSpc>
              <a:spcBef>
                <a:spcPts val="790"/>
              </a:spcBef>
              <a:spcAft>
                <a:spcPct val="0"/>
              </a:spcAft>
              <a:buClrTx/>
              <a:buSzTx/>
              <a:buFontTx/>
              <a:buNone/>
              <a:tabLst/>
              <a:defRPr/>
            </a:pPr>
            <a:r>
              <a:rPr kumimoji="0" sz="2000" b="0" i="0" u="none" strike="noStrike" kern="1200" cap="none" spc="125" normalizeH="0" baseline="0" noProof="0" dirty="0">
                <a:ln>
                  <a:noFill/>
                </a:ln>
                <a:solidFill>
                  <a:srgbClr val="FF0000"/>
                </a:solidFill>
                <a:effectLst/>
                <a:uLnTx/>
                <a:uFillTx/>
                <a:latin typeface="Times New Roman"/>
                <a:ea typeface="+mn-ea"/>
                <a:cs typeface="Times New Roman"/>
              </a:rPr>
              <a:t>Ulcerative </a:t>
            </a:r>
            <a:r>
              <a:rPr kumimoji="0" sz="2000" b="0" i="0" u="none" strike="noStrike" kern="1200" cap="none" spc="90" normalizeH="0" baseline="0" noProof="0" dirty="0">
                <a:ln>
                  <a:noFill/>
                </a:ln>
                <a:solidFill>
                  <a:srgbClr val="FF0000"/>
                </a:solidFill>
                <a:effectLst/>
                <a:uLnTx/>
                <a:uFillTx/>
                <a:latin typeface="Times New Roman"/>
                <a:ea typeface="+mn-ea"/>
                <a:cs typeface="Times New Roman"/>
              </a:rPr>
              <a:t>Colitis: </a:t>
            </a:r>
            <a:r>
              <a:rPr kumimoji="0" sz="2000" b="0" i="0" u="none" strike="noStrike" kern="1200" cap="none" spc="70" normalizeH="0" baseline="0" noProof="0" dirty="0">
                <a:ln>
                  <a:noFill/>
                </a:ln>
                <a:solidFill>
                  <a:prstClr val="black"/>
                </a:solidFill>
                <a:effectLst/>
                <a:uLnTx/>
                <a:uFillTx/>
                <a:latin typeface="Times New Roman"/>
                <a:ea typeface="+mn-ea"/>
                <a:cs typeface="Times New Roman"/>
              </a:rPr>
              <a:t>No </a:t>
            </a:r>
            <a:r>
              <a:rPr kumimoji="0" sz="2000" b="0" i="0" u="none" strike="noStrike" kern="1200" cap="none" spc="145" normalizeH="0" baseline="0" noProof="0" dirty="0">
                <a:ln>
                  <a:noFill/>
                </a:ln>
                <a:solidFill>
                  <a:prstClr val="black"/>
                </a:solidFill>
                <a:effectLst/>
                <a:uLnTx/>
                <a:uFillTx/>
                <a:latin typeface="Times New Roman"/>
                <a:ea typeface="+mn-ea"/>
                <a:cs typeface="Times New Roman"/>
              </a:rPr>
              <a:t>abdominal</a:t>
            </a:r>
            <a:r>
              <a:rPr kumimoji="0" sz="2000" b="0" i="0" u="none" strike="noStrike" kern="1200" cap="none" spc="-8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80" normalizeH="0" baseline="0" noProof="0" dirty="0">
                <a:ln>
                  <a:noFill/>
                </a:ln>
                <a:solidFill>
                  <a:prstClr val="black"/>
                </a:solidFill>
                <a:effectLst/>
                <a:uLnTx/>
                <a:uFillTx/>
                <a:latin typeface="Times New Roman"/>
                <a:ea typeface="+mn-ea"/>
                <a:cs typeface="Times New Roman"/>
              </a:rPr>
              <a:t>mass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base" latinLnBrk="0" hangingPunct="1">
              <a:lnSpc>
                <a:spcPct val="100000"/>
              </a:lnSpc>
              <a:spcBef>
                <a:spcPts val="690"/>
              </a:spcBef>
              <a:spcAft>
                <a:spcPct val="0"/>
              </a:spcAft>
              <a:buClrTx/>
              <a:buSzTx/>
              <a:buFontTx/>
              <a:buNone/>
              <a:tabLst/>
              <a:defRPr/>
            </a:pPr>
            <a:r>
              <a:rPr kumimoji="0" sz="2000" b="0" i="0" u="none" strike="noStrike" kern="1200" cap="none" spc="135" normalizeH="0" baseline="0" noProof="0" dirty="0">
                <a:ln>
                  <a:noFill/>
                </a:ln>
                <a:solidFill>
                  <a:srgbClr val="FF0000"/>
                </a:solidFill>
                <a:effectLst/>
                <a:uLnTx/>
                <a:uFillTx/>
                <a:latin typeface="Times New Roman"/>
                <a:ea typeface="+mn-ea"/>
                <a:cs typeface="Times New Roman"/>
              </a:rPr>
              <a:t>Crohn's</a:t>
            </a:r>
            <a:r>
              <a:rPr kumimoji="0" sz="2000" b="0" i="0" u="none" strike="noStrike" kern="1200" cap="none" spc="50"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14" normalizeH="0" baseline="0" noProof="0" dirty="0">
                <a:ln>
                  <a:noFill/>
                </a:ln>
                <a:solidFill>
                  <a:srgbClr val="FF0000"/>
                </a:solidFill>
                <a:effectLst/>
                <a:uLnTx/>
                <a:uFillTx/>
                <a:latin typeface="Times New Roman"/>
                <a:ea typeface="+mn-ea"/>
                <a:cs typeface="Times New Roman"/>
              </a:rPr>
              <a:t>Disease:</a:t>
            </a:r>
            <a:r>
              <a:rPr kumimoji="0" sz="2000" b="0" i="0" u="none" strike="noStrike" kern="1200" cap="none" spc="50"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55" normalizeH="0" baseline="0" noProof="0" dirty="0">
                <a:ln>
                  <a:noFill/>
                </a:ln>
                <a:solidFill>
                  <a:prstClr val="black"/>
                </a:solidFill>
                <a:effectLst/>
                <a:uLnTx/>
                <a:uFillTx/>
                <a:latin typeface="Times New Roman"/>
                <a:ea typeface="+mn-ea"/>
                <a:cs typeface="Times New Roman"/>
              </a:rPr>
              <a:t>Mass</a:t>
            </a:r>
            <a:r>
              <a:rPr kumimoji="0" sz="2000" b="0" i="0" u="none" strike="noStrike" kern="1200" cap="none" spc="5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20" normalizeH="0" baseline="0" noProof="0" dirty="0">
                <a:ln>
                  <a:noFill/>
                </a:ln>
                <a:solidFill>
                  <a:prstClr val="black"/>
                </a:solidFill>
                <a:effectLst/>
                <a:uLnTx/>
                <a:uFillTx/>
                <a:latin typeface="Times New Roman"/>
                <a:ea typeface="+mn-ea"/>
                <a:cs typeface="Times New Roman"/>
              </a:rPr>
              <a:t>often</a:t>
            </a:r>
            <a:r>
              <a:rPr kumimoji="0" sz="2000" b="0" i="0" u="none" strike="noStrike" kern="1200" cap="none" spc="6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220" normalizeH="0" baseline="0" noProof="0" dirty="0">
                <a:ln>
                  <a:noFill/>
                </a:ln>
                <a:solidFill>
                  <a:prstClr val="black"/>
                </a:solidFill>
                <a:effectLst/>
                <a:uLnTx/>
                <a:uFillTx/>
                <a:latin typeface="Times New Roman"/>
                <a:ea typeface="+mn-ea"/>
                <a:cs typeface="Times New Roman"/>
              </a:rPr>
              <a:t>at</a:t>
            </a:r>
            <a:r>
              <a:rPr kumimoji="0" sz="2000" b="0" i="0" u="none" strike="noStrike" kern="1200" cap="none" spc="6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40" normalizeH="0" baseline="0" noProof="0" dirty="0">
                <a:ln>
                  <a:noFill/>
                </a:ln>
                <a:solidFill>
                  <a:prstClr val="black"/>
                </a:solidFill>
                <a:effectLst/>
                <a:uLnTx/>
                <a:uFillTx/>
                <a:latin typeface="Times New Roman"/>
                <a:ea typeface="+mn-ea"/>
                <a:cs typeface="Times New Roman"/>
              </a:rPr>
              <a:t>Right</a:t>
            </a:r>
            <a:r>
              <a:rPr kumimoji="0" sz="2000" b="0" i="0" u="none" strike="noStrike" kern="1200" cap="none" spc="5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90" normalizeH="0" baseline="0" noProof="0" dirty="0">
                <a:ln>
                  <a:noFill/>
                </a:ln>
                <a:solidFill>
                  <a:prstClr val="black"/>
                </a:solidFill>
                <a:effectLst/>
                <a:uLnTx/>
                <a:uFillTx/>
                <a:latin typeface="Times New Roman"/>
                <a:ea typeface="+mn-ea"/>
                <a:cs typeface="Times New Roman"/>
              </a:rPr>
              <a:t>lower</a:t>
            </a:r>
            <a:r>
              <a:rPr kumimoji="0" sz="2000" b="0" i="0" u="none" strike="noStrike" kern="1200" cap="none" spc="5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95" normalizeH="0" baseline="0" noProof="0" dirty="0">
                <a:ln>
                  <a:noFill/>
                </a:ln>
                <a:solidFill>
                  <a:prstClr val="black"/>
                </a:solidFill>
                <a:effectLst/>
                <a:uLnTx/>
                <a:uFillTx/>
                <a:latin typeface="Times New Roman"/>
                <a:ea typeface="+mn-ea"/>
                <a:cs typeface="Times New Roman"/>
              </a:rPr>
              <a:t>quadrant</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5" name="object 5"/>
          <p:cNvSpPr txBox="1"/>
          <p:nvPr/>
        </p:nvSpPr>
        <p:spPr>
          <a:xfrm>
            <a:off x="323528" y="2420888"/>
            <a:ext cx="184150" cy="23876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400" b="0" i="0" u="none" strike="noStrike" kern="1200" cap="none" spc="0" normalizeH="0" baseline="0" noProof="0" dirty="0">
                <a:ln>
                  <a:noFill/>
                </a:ln>
                <a:solidFill>
                  <a:srgbClr val="FD8536"/>
                </a:solidFill>
                <a:effectLst/>
                <a:uLnTx/>
                <a:uFillTx/>
                <a:latin typeface="Wingdings"/>
                <a:ea typeface="+mn-ea"/>
                <a:cs typeface="Wingdings"/>
              </a:rPr>
              <a:t></a:t>
            </a:r>
            <a:endParaRPr kumimoji="0" sz="1400" b="0" i="0" u="none" strike="noStrike" kern="1200" cap="none" spc="0" normalizeH="0" baseline="0" noProof="0" dirty="0">
              <a:ln>
                <a:noFill/>
              </a:ln>
              <a:solidFill>
                <a:prstClr val="black"/>
              </a:solidFill>
              <a:effectLst/>
              <a:uLnTx/>
              <a:uFillTx/>
              <a:latin typeface="Wingdings"/>
              <a:ea typeface="+mn-ea"/>
              <a:cs typeface="Wingdings"/>
            </a:endParaRPr>
          </a:p>
        </p:txBody>
      </p:sp>
      <p:sp>
        <p:nvSpPr>
          <p:cNvPr id="6" name="object 6"/>
          <p:cNvSpPr txBox="1"/>
          <p:nvPr/>
        </p:nvSpPr>
        <p:spPr>
          <a:xfrm>
            <a:off x="539552" y="2348880"/>
            <a:ext cx="3710940" cy="33020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2000" b="0" i="0" u="none" strike="noStrike" kern="1200" cap="none" spc="155" normalizeH="0" baseline="0" noProof="0" dirty="0">
                <a:ln>
                  <a:noFill/>
                </a:ln>
                <a:solidFill>
                  <a:srgbClr val="006FBF"/>
                </a:solidFill>
                <a:effectLst/>
                <a:uLnTx/>
                <a:uFillTx/>
                <a:latin typeface="Times New Roman"/>
                <a:ea typeface="+mn-ea"/>
                <a:cs typeface="Times New Roman"/>
              </a:rPr>
              <a:t>Gastrointestinal </a:t>
            </a:r>
            <a:r>
              <a:rPr kumimoji="0" sz="2000" b="0" i="0" u="none" strike="noStrike" kern="1200" cap="none" spc="160" normalizeH="0" baseline="0" noProof="0" dirty="0">
                <a:ln>
                  <a:noFill/>
                </a:ln>
                <a:solidFill>
                  <a:srgbClr val="006FBF"/>
                </a:solidFill>
                <a:effectLst/>
                <a:uLnTx/>
                <a:uFillTx/>
                <a:latin typeface="Times New Roman"/>
                <a:ea typeface="+mn-ea"/>
                <a:cs typeface="Times New Roman"/>
              </a:rPr>
              <a:t>Tract</a:t>
            </a:r>
            <a:r>
              <a:rPr kumimoji="0" sz="2000" b="0" i="0" u="none" strike="noStrike" kern="1200" cap="none" spc="-85" normalizeH="0" baseline="0" noProof="0" dirty="0">
                <a:ln>
                  <a:noFill/>
                </a:ln>
                <a:solidFill>
                  <a:srgbClr val="006FBF"/>
                </a:solidFill>
                <a:effectLst/>
                <a:uLnTx/>
                <a:uFillTx/>
                <a:latin typeface="Times New Roman"/>
                <a:ea typeface="+mn-ea"/>
                <a:cs typeface="Times New Roman"/>
              </a:rPr>
              <a:t> </a:t>
            </a:r>
            <a:r>
              <a:rPr kumimoji="0" sz="2000" b="0" i="0" u="none" strike="noStrike" kern="1200" cap="none" spc="80" normalizeH="0" baseline="0" noProof="0" dirty="0">
                <a:ln>
                  <a:noFill/>
                </a:ln>
                <a:solidFill>
                  <a:srgbClr val="006FBF"/>
                </a:solidFill>
                <a:effectLst/>
                <a:uLnTx/>
                <a:uFillTx/>
                <a:latin typeface="Times New Roman"/>
                <a:ea typeface="+mn-ea"/>
                <a:cs typeface="Times New Roman"/>
              </a:rPr>
              <a:t>Affected</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7" name="object 7"/>
          <p:cNvSpPr txBox="1"/>
          <p:nvPr/>
        </p:nvSpPr>
        <p:spPr>
          <a:xfrm>
            <a:off x="683568" y="2852936"/>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683568" y="4005064"/>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txBox="1"/>
          <p:nvPr/>
        </p:nvSpPr>
        <p:spPr>
          <a:xfrm>
            <a:off x="899592" y="2708920"/>
            <a:ext cx="4968552" cy="2351285"/>
          </a:xfrm>
          <a:prstGeom prst="rect">
            <a:avLst/>
          </a:prstGeom>
        </p:spPr>
        <p:txBody>
          <a:bodyPr vert="horz" wrap="square" lIns="0" tIns="106045" rIns="0" bIns="0" rtlCol="0">
            <a:spAutoFit/>
          </a:bodyPr>
          <a:lstStyle/>
          <a:p>
            <a:pPr marL="12700" marR="0" lvl="0" indent="0" algn="l" defTabSz="914400" rtl="0" eaLnBrk="1" fontAlgn="base" latinLnBrk="0" hangingPunct="1">
              <a:lnSpc>
                <a:spcPct val="100000"/>
              </a:lnSpc>
              <a:spcBef>
                <a:spcPts val="835"/>
              </a:spcBef>
              <a:spcAft>
                <a:spcPct val="0"/>
              </a:spcAft>
              <a:buClrTx/>
              <a:buSzTx/>
              <a:buFontTx/>
              <a:buNone/>
              <a:tabLst/>
              <a:defRPr/>
            </a:pPr>
            <a:r>
              <a:rPr kumimoji="0" sz="2000" b="0" i="0" u="none" strike="noStrike" kern="1200" cap="none" spc="125" normalizeH="0" baseline="0" noProof="0" dirty="0">
                <a:ln>
                  <a:noFill/>
                </a:ln>
                <a:solidFill>
                  <a:srgbClr val="FF0000"/>
                </a:solidFill>
                <a:effectLst/>
                <a:uLnTx/>
                <a:uFillTx/>
                <a:latin typeface="Times New Roman"/>
                <a:ea typeface="+mn-ea"/>
                <a:cs typeface="Times New Roman"/>
              </a:rPr>
              <a:t>Ulcerative</a:t>
            </a:r>
            <a:r>
              <a:rPr kumimoji="0" sz="20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05" normalizeH="0" baseline="0" noProof="0" dirty="0">
                <a:ln>
                  <a:noFill/>
                </a:ln>
                <a:solidFill>
                  <a:srgbClr val="FF0000"/>
                </a:solidFill>
                <a:effectLst/>
                <a:uLnTx/>
                <a:uFillTx/>
                <a:latin typeface="Times New Roman"/>
                <a:ea typeface="+mn-ea"/>
                <a:cs typeface="Times New Roman"/>
              </a:rPr>
              <a:t>Colitis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90"/>
              </a:spcBef>
              <a:spcAft>
                <a:spcPct val="0"/>
              </a:spcAft>
              <a:buClr>
                <a:srgbClr val="DF742E"/>
              </a:buClr>
              <a:buSzPct val="59375"/>
              <a:buFont typeface="Wingdings"/>
              <a:buChar char=""/>
              <a:tabLst>
                <a:tab pos="287020" algn="l"/>
              </a:tabLst>
              <a:defRPr/>
            </a:pPr>
            <a:r>
              <a:rPr kumimoji="0" sz="2000" b="0" i="0" u="none" strike="noStrike" kern="1200" cap="none" spc="55" normalizeH="0" baseline="0" noProof="0" dirty="0">
                <a:ln>
                  <a:noFill/>
                </a:ln>
                <a:solidFill>
                  <a:prstClr val="black"/>
                </a:solidFill>
                <a:effectLst/>
                <a:uLnTx/>
                <a:uFillTx/>
                <a:latin typeface="Times New Roman"/>
                <a:ea typeface="+mn-ea"/>
                <a:cs typeface="Times New Roman"/>
              </a:rPr>
              <a:t>Affects </a:t>
            </a:r>
            <a:r>
              <a:rPr kumimoji="0" sz="2000" b="0" i="0" u="none" strike="noStrike" kern="1200" cap="none" spc="60" normalizeH="0" baseline="0" noProof="0" dirty="0">
                <a:ln>
                  <a:noFill/>
                </a:ln>
                <a:solidFill>
                  <a:prstClr val="black"/>
                </a:solidFill>
                <a:effectLst/>
                <a:uLnTx/>
                <a:uFillTx/>
                <a:latin typeface="Times New Roman"/>
                <a:ea typeface="+mn-ea"/>
                <a:cs typeface="Times New Roman"/>
              </a:rPr>
              <a:t>only</a:t>
            </a:r>
            <a:r>
              <a:rPr kumimoji="0" sz="20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45" normalizeH="0" baseline="0" noProof="0" dirty="0">
                <a:ln>
                  <a:noFill/>
                </a:ln>
                <a:solidFill>
                  <a:prstClr val="black"/>
                </a:solidFill>
                <a:effectLst/>
                <a:uLnTx/>
                <a:uFillTx/>
                <a:latin typeface="Times New Roman"/>
                <a:ea typeface="+mn-ea"/>
                <a:cs typeface="Times New Roman"/>
              </a:rPr>
              <a:t>colon</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60"/>
              </a:spcBef>
              <a:spcAft>
                <a:spcPct val="0"/>
              </a:spcAft>
              <a:buClr>
                <a:srgbClr val="DF742E"/>
              </a:buClr>
              <a:buSzPct val="59375"/>
              <a:buFont typeface="Wingdings"/>
              <a:buChar char=""/>
              <a:tabLst>
                <a:tab pos="287020" algn="l"/>
              </a:tabLst>
              <a:defRPr/>
            </a:pPr>
            <a:r>
              <a:rPr kumimoji="0" sz="2000" b="0" i="0" u="none" strike="noStrike" kern="1200" cap="none" spc="110" normalizeH="0" baseline="0" noProof="0" dirty="0">
                <a:ln>
                  <a:noFill/>
                </a:ln>
                <a:solidFill>
                  <a:prstClr val="black"/>
                </a:solidFill>
                <a:effectLst/>
                <a:uLnTx/>
                <a:uFillTx/>
                <a:latin typeface="Times New Roman"/>
                <a:ea typeface="+mn-ea"/>
                <a:cs typeface="Times New Roman"/>
              </a:rPr>
              <a:t>Continuous </a:t>
            </a:r>
            <a:r>
              <a:rPr kumimoji="0" sz="2000" b="0" i="0" u="none" strike="noStrike" kern="1200" cap="none" spc="85" normalizeH="0" baseline="0" noProof="0" dirty="0">
                <a:ln>
                  <a:noFill/>
                </a:ln>
                <a:solidFill>
                  <a:prstClr val="black"/>
                </a:solidFill>
                <a:effectLst/>
                <a:uLnTx/>
                <a:uFillTx/>
                <a:latin typeface="Times New Roman"/>
                <a:ea typeface="+mn-ea"/>
                <a:cs typeface="Times New Roman"/>
              </a:rPr>
              <a:t>from</a:t>
            </a:r>
            <a:r>
              <a:rPr kumimoji="0" sz="2000" b="0" i="0" u="none" strike="noStrike" kern="1200" cap="none" spc="-45"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30" normalizeH="0" baseline="0" noProof="0" dirty="0">
                <a:ln>
                  <a:noFill/>
                </a:ln>
                <a:solidFill>
                  <a:prstClr val="black"/>
                </a:solidFill>
                <a:effectLst/>
                <a:uLnTx/>
                <a:uFillTx/>
                <a:latin typeface="Times New Roman"/>
                <a:ea typeface="+mn-ea"/>
                <a:cs typeface="Times New Roman"/>
              </a:rPr>
              <a:t>rectum</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base" latinLnBrk="0" hangingPunct="1">
              <a:lnSpc>
                <a:spcPct val="100000"/>
              </a:lnSpc>
              <a:spcBef>
                <a:spcPts val="660"/>
              </a:spcBef>
              <a:spcAft>
                <a:spcPct val="0"/>
              </a:spcAft>
              <a:buClrTx/>
              <a:buSzTx/>
              <a:buFontTx/>
              <a:buNone/>
              <a:tabLst/>
              <a:defRPr/>
            </a:pPr>
            <a:r>
              <a:rPr kumimoji="0" sz="2000" b="0" i="0" u="none" strike="noStrike" kern="1200" cap="none" spc="135" normalizeH="0" baseline="0" noProof="0" dirty="0">
                <a:ln>
                  <a:noFill/>
                </a:ln>
                <a:solidFill>
                  <a:srgbClr val="FF0000"/>
                </a:solidFill>
                <a:effectLst/>
                <a:uLnTx/>
                <a:uFillTx/>
                <a:latin typeface="Times New Roman"/>
                <a:ea typeface="+mn-ea"/>
                <a:cs typeface="Times New Roman"/>
              </a:rPr>
              <a:t>Crohn's</a:t>
            </a:r>
            <a:r>
              <a:rPr kumimoji="0" sz="20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30" normalizeH="0" baseline="0" noProof="0" dirty="0">
                <a:ln>
                  <a:noFill/>
                </a:ln>
                <a:solidFill>
                  <a:srgbClr val="FF0000"/>
                </a:solidFill>
                <a:effectLst/>
                <a:uLnTx/>
                <a:uFillTx/>
                <a:latin typeface="Times New Roman"/>
                <a:ea typeface="+mn-ea"/>
                <a:cs typeface="Times New Roman"/>
              </a:rPr>
              <a:t>Disease</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90"/>
              </a:spcBef>
              <a:spcAft>
                <a:spcPct val="0"/>
              </a:spcAft>
              <a:buClr>
                <a:srgbClr val="DF742E"/>
              </a:buClr>
              <a:buSzPct val="59375"/>
              <a:buFont typeface="Wingdings"/>
              <a:buChar char=""/>
              <a:tabLst>
                <a:tab pos="287020" algn="l"/>
              </a:tabLst>
              <a:defRPr/>
            </a:pPr>
            <a:r>
              <a:rPr kumimoji="0" sz="2000" b="0" i="0" u="none" strike="noStrike" kern="1200" cap="none" spc="120" normalizeH="0" baseline="0" noProof="0" dirty="0">
                <a:ln>
                  <a:noFill/>
                </a:ln>
                <a:solidFill>
                  <a:prstClr val="black"/>
                </a:solidFill>
                <a:effectLst/>
                <a:uLnTx/>
                <a:uFillTx/>
                <a:latin typeface="Times New Roman"/>
                <a:ea typeface="+mn-ea"/>
                <a:cs typeface="Times New Roman"/>
              </a:rPr>
              <a:t>Mouth </a:t>
            </a:r>
            <a:r>
              <a:rPr kumimoji="0" sz="2000" b="0" i="0" u="none" strike="noStrike" kern="1200" cap="none" spc="90" normalizeH="0" baseline="0" noProof="0" dirty="0">
                <a:ln>
                  <a:noFill/>
                </a:ln>
                <a:solidFill>
                  <a:prstClr val="black"/>
                </a:solidFill>
                <a:effectLst/>
                <a:uLnTx/>
                <a:uFillTx/>
                <a:latin typeface="Times New Roman"/>
                <a:ea typeface="+mn-ea"/>
                <a:cs typeface="Times New Roman"/>
              </a:rPr>
              <a:t>to </a:t>
            </a:r>
            <a:r>
              <a:rPr kumimoji="0" sz="2000" b="0" i="0" u="none" strike="noStrike" kern="1200" cap="none" spc="155" normalizeH="0" baseline="0" noProof="0" dirty="0">
                <a:ln>
                  <a:noFill/>
                </a:ln>
                <a:solidFill>
                  <a:prstClr val="black"/>
                </a:solidFill>
                <a:effectLst/>
                <a:uLnTx/>
                <a:uFillTx/>
                <a:latin typeface="Times New Roman"/>
                <a:ea typeface="+mn-ea"/>
                <a:cs typeface="Times New Roman"/>
              </a:rPr>
              <a:t>anus </a:t>
            </a:r>
            <a:r>
              <a:rPr kumimoji="0" sz="2000" b="0" i="0" u="none" strike="noStrike" kern="1200" cap="none" spc="95" normalizeH="0" baseline="0" noProof="0" dirty="0">
                <a:ln>
                  <a:noFill/>
                </a:ln>
                <a:solidFill>
                  <a:prstClr val="black"/>
                </a:solidFill>
                <a:effectLst/>
                <a:uLnTx/>
                <a:uFillTx/>
                <a:latin typeface="Times New Roman"/>
                <a:ea typeface="+mn-ea"/>
                <a:cs typeface="Times New Roman"/>
              </a:rPr>
              <a:t>potentially</a:t>
            </a:r>
            <a:r>
              <a:rPr kumimoji="0" sz="2000" b="0" i="0" u="none" strike="noStrike" kern="1200" cap="none" spc="-195"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80" normalizeH="0" baseline="0" noProof="0" dirty="0">
                <a:ln>
                  <a:noFill/>
                </a:ln>
                <a:solidFill>
                  <a:prstClr val="black"/>
                </a:solidFill>
                <a:effectLst/>
                <a:uLnTx/>
                <a:uFillTx/>
                <a:latin typeface="Times New Roman"/>
                <a:ea typeface="+mn-ea"/>
                <a:cs typeface="Times New Roman"/>
              </a:rPr>
              <a:t>affected</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60"/>
              </a:spcBef>
              <a:spcAft>
                <a:spcPct val="0"/>
              </a:spcAft>
              <a:buClr>
                <a:srgbClr val="DF742E"/>
              </a:buClr>
              <a:buSzPct val="59375"/>
              <a:buFont typeface="Wingdings"/>
              <a:buChar char=""/>
              <a:tabLst>
                <a:tab pos="287020" algn="l"/>
              </a:tabLst>
              <a:defRPr/>
            </a:pPr>
            <a:r>
              <a:rPr kumimoji="0" sz="2000" b="0" i="0" u="none" strike="noStrike" kern="1200" cap="none" spc="95" normalizeH="0" baseline="0" noProof="0" dirty="0">
                <a:ln>
                  <a:noFill/>
                </a:ln>
                <a:solidFill>
                  <a:prstClr val="black"/>
                </a:solidFill>
                <a:effectLst/>
                <a:uLnTx/>
                <a:uFillTx/>
                <a:latin typeface="Times New Roman"/>
                <a:ea typeface="+mn-ea"/>
                <a:cs typeface="Times New Roman"/>
              </a:rPr>
              <a:t>Discontinuous, </a:t>
            </a:r>
            <a:r>
              <a:rPr kumimoji="0" sz="2000" b="0" i="0" u="none" strike="noStrike" kern="1200" cap="none" spc="60" normalizeH="0" baseline="0" noProof="0" dirty="0">
                <a:ln>
                  <a:noFill/>
                </a:ln>
                <a:solidFill>
                  <a:prstClr val="black"/>
                </a:solidFill>
                <a:effectLst/>
                <a:uLnTx/>
                <a:uFillTx/>
                <a:latin typeface="Times New Roman"/>
                <a:ea typeface="+mn-ea"/>
                <a:cs typeface="Times New Roman"/>
              </a:rPr>
              <a:t>"Skip"</a:t>
            </a:r>
            <a:r>
              <a:rPr kumimoji="0" sz="2000" b="0" i="0" u="none" strike="noStrike" kern="1200" cap="none" spc="-25"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85" normalizeH="0" baseline="0" noProof="0" dirty="0">
                <a:ln>
                  <a:noFill/>
                </a:ln>
                <a:solidFill>
                  <a:prstClr val="black"/>
                </a:solidFill>
                <a:effectLst/>
                <a:uLnTx/>
                <a:uFillTx/>
                <a:latin typeface="Times New Roman"/>
                <a:ea typeface="+mn-ea"/>
                <a:cs typeface="Times New Roman"/>
              </a:rPr>
              <a:t>lesions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0" name="object 10"/>
          <p:cNvSpPr txBox="1"/>
          <p:nvPr/>
        </p:nvSpPr>
        <p:spPr>
          <a:xfrm>
            <a:off x="290829" y="5217159"/>
            <a:ext cx="184150" cy="23876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400" b="0" i="0" u="none" strike="noStrike" kern="1200" cap="none" spc="0" normalizeH="0" baseline="0" noProof="0" dirty="0">
                <a:ln>
                  <a:noFill/>
                </a:ln>
                <a:solidFill>
                  <a:srgbClr val="FD8536"/>
                </a:solidFill>
                <a:effectLst/>
                <a:uLnTx/>
                <a:uFillTx/>
                <a:latin typeface="Wingdings"/>
                <a:ea typeface="+mn-ea"/>
                <a:cs typeface="Wingdings"/>
              </a:rPr>
              <a:t></a:t>
            </a:r>
            <a:endParaRPr kumimoji="0" sz="1400" b="0" i="0" u="none" strike="noStrike" kern="1200" cap="none" spc="0" normalizeH="0" baseline="0" noProof="0">
              <a:ln>
                <a:noFill/>
              </a:ln>
              <a:solidFill>
                <a:prstClr val="black"/>
              </a:solidFill>
              <a:effectLst/>
              <a:uLnTx/>
              <a:uFillTx/>
              <a:latin typeface="Wingdings"/>
              <a:ea typeface="+mn-ea"/>
              <a:cs typeface="Wingdings"/>
            </a:endParaRPr>
          </a:p>
        </p:txBody>
      </p:sp>
      <p:sp>
        <p:nvSpPr>
          <p:cNvPr id="11" name="object 11"/>
          <p:cNvSpPr txBox="1"/>
          <p:nvPr/>
        </p:nvSpPr>
        <p:spPr>
          <a:xfrm>
            <a:off x="563880" y="5167629"/>
            <a:ext cx="2578100" cy="33020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2000" b="0" i="0" u="none" strike="noStrike" kern="1200" cap="none" spc="65" normalizeH="0" baseline="0" noProof="0" dirty="0">
                <a:ln>
                  <a:noFill/>
                </a:ln>
                <a:solidFill>
                  <a:srgbClr val="006FBF"/>
                </a:solidFill>
                <a:effectLst/>
                <a:uLnTx/>
                <a:uFillTx/>
                <a:latin typeface="Times New Roman"/>
                <a:ea typeface="+mn-ea"/>
                <a:cs typeface="Times New Roman"/>
              </a:rPr>
              <a:t>Bowel </a:t>
            </a:r>
            <a:r>
              <a:rPr kumimoji="0" sz="2000" b="0" i="0" u="none" strike="noStrike" kern="1200" cap="none" spc="140" normalizeH="0" baseline="0" noProof="0" dirty="0">
                <a:ln>
                  <a:noFill/>
                </a:ln>
                <a:solidFill>
                  <a:srgbClr val="006FBF"/>
                </a:solidFill>
                <a:effectLst/>
                <a:uLnTx/>
                <a:uFillTx/>
                <a:latin typeface="Times New Roman"/>
                <a:ea typeface="+mn-ea"/>
                <a:cs typeface="Times New Roman"/>
              </a:rPr>
              <a:t>Tissue</a:t>
            </a:r>
            <a:r>
              <a:rPr kumimoji="0" sz="2000" b="0" i="0" u="none" strike="noStrike" kern="1200" cap="none" spc="15" normalizeH="0" baseline="0" noProof="0" dirty="0">
                <a:ln>
                  <a:noFill/>
                </a:ln>
                <a:solidFill>
                  <a:srgbClr val="006FBF"/>
                </a:solidFill>
                <a:effectLst/>
                <a:uLnTx/>
                <a:uFillTx/>
                <a:latin typeface="Times New Roman"/>
                <a:ea typeface="+mn-ea"/>
                <a:cs typeface="Times New Roman"/>
              </a:rPr>
              <a:t> </a:t>
            </a:r>
            <a:r>
              <a:rPr kumimoji="0" sz="2000" b="0" i="0" u="none" strike="noStrike" kern="1200" cap="none" spc="105" normalizeH="0" baseline="0" noProof="0" dirty="0">
                <a:ln>
                  <a:noFill/>
                </a:ln>
                <a:solidFill>
                  <a:srgbClr val="006FBF"/>
                </a:solidFill>
                <a:effectLst/>
                <a:uLnTx/>
                <a:uFillTx/>
                <a:latin typeface="Times New Roman"/>
                <a:ea typeface="+mn-ea"/>
                <a:cs typeface="Times New Roman"/>
              </a:rPr>
              <a:t>affected</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 name="object 12"/>
          <p:cNvSpPr txBox="1"/>
          <p:nvPr/>
        </p:nvSpPr>
        <p:spPr>
          <a:xfrm>
            <a:off x="657859" y="5588000"/>
            <a:ext cx="138430" cy="66167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117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930910" y="5471160"/>
            <a:ext cx="6041390" cy="812800"/>
          </a:xfrm>
          <a:prstGeom prst="rect">
            <a:avLst/>
          </a:prstGeom>
        </p:spPr>
        <p:txBody>
          <a:bodyPr vert="horz" wrap="square" lIns="0" tIns="12700" rIns="0" bIns="0" rtlCol="0">
            <a:spAutoFit/>
          </a:bodyPr>
          <a:lstStyle/>
          <a:p>
            <a:pPr marL="12700" marR="5080" lvl="0" indent="0" algn="l" defTabSz="914400" rtl="0" eaLnBrk="1" fontAlgn="base" latinLnBrk="0" hangingPunct="1">
              <a:lnSpc>
                <a:spcPct val="129200"/>
              </a:lnSpc>
              <a:spcBef>
                <a:spcPts val="100"/>
              </a:spcBef>
              <a:spcAft>
                <a:spcPct val="0"/>
              </a:spcAft>
              <a:buClrTx/>
              <a:buSzTx/>
              <a:buFontTx/>
              <a:buNone/>
              <a:tabLst/>
              <a:defRPr/>
            </a:pPr>
            <a:r>
              <a:rPr kumimoji="0" sz="2000" b="0" i="0" u="none" strike="noStrike" kern="1200" cap="none" spc="125" normalizeH="0" baseline="0" noProof="0" dirty="0">
                <a:ln>
                  <a:noFill/>
                </a:ln>
                <a:solidFill>
                  <a:srgbClr val="FF0000"/>
                </a:solidFill>
                <a:effectLst/>
                <a:uLnTx/>
                <a:uFillTx/>
                <a:latin typeface="Times New Roman"/>
                <a:ea typeface="+mn-ea"/>
                <a:cs typeface="Times New Roman"/>
              </a:rPr>
              <a:t>Ulcerative </a:t>
            </a:r>
            <a:r>
              <a:rPr kumimoji="0" sz="2000" b="0" i="0" u="none" strike="noStrike" kern="1200" cap="none" spc="90" normalizeH="0" baseline="0" noProof="0" dirty="0">
                <a:ln>
                  <a:noFill/>
                </a:ln>
                <a:solidFill>
                  <a:srgbClr val="FF0000"/>
                </a:solidFill>
                <a:effectLst/>
                <a:uLnTx/>
                <a:uFillTx/>
                <a:latin typeface="Times New Roman"/>
                <a:ea typeface="+mn-ea"/>
                <a:cs typeface="Times New Roman"/>
              </a:rPr>
              <a:t>Colitis: </a:t>
            </a:r>
            <a:r>
              <a:rPr kumimoji="0" sz="2000" b="0" i="0" u="none" strike="noStrike" kern="1200" cap="none" spc="110" normalizeH="0" baseline="0" noProof="0" dirty="0">
                <a:ln>
                  <a:noFill/>
                </a:ln>
                <a:solidFill>
                  <a:prstClr val="black"/>
                </a:solidFill>
                <a:effectLst/>
                <a:uLnTx/>
                <a:uFillTx/>
                <a:latin typeface="Times New Roman"/>
                <a:ea typeface="+mn-ea"/>
                <a:cs typeface="Times New Roman"/>
              </a:rPr>
              <a:t>Mucosal </a:t>
            </a:r>
            <a:r>
              <a:rPr kumimoji="0" sz="2000" b="0" i="0" u="none" strike="noStrike" kern="1200" cap="none" spc="135" normalizeH="0" baseline="0" noProof="0" dirty="0">
                <a:ln>
                  <a:noFill/>
                </a:ln>
                <a:solidFill>
                  <a:prstClr val="black"/>
                </a:solidFill>
                <a:effectLst/>
                <a:uLnTx/>
                <a:uFillTx/>
                <a:latin typeface="Times New Roman"/>
                <a:ea typeface="+mn-ea"/>
                <a:cs typeface="Times New Roman"/>
              </a:rPr>
              <a:t>disease </a:t>
            </a:r>
            <a:r>
              <a:rPr kumimoji="0" sz="2000" b="0" i="0" u="none" strike="noStrike" kern="1200" cap="none" spc="70" normalizeH="0" baseline="0" noProof="0" dirty="0">
                <a:ln>
                  <a:noFill/>
                </a:ln>
                <a:solidFill>
                  <a:prstClr val="black"/>
                </a:solidFill>
                <a:effectLst/>
                <a:uLnTx/>
                <a:uFillTx/>
                <a:latin typeface="Times New Roman"/>
                <a:ea typeface="+mn-ea"/>
                <a:cs typeface="Times New Roman"/>
              </a:rPr>
              <a:t>(no </a:t>
            </a:r>
            <a:r>
              <a:rPr kumimoji="0" sz="2000" b="0" i="0" u="none" strike="noStrike" kern="1200" cap="none" spc="155" normalizeH="0" baseline="0" noProof="0" dirty="0">
                <a:ln>
                  <a:noFill/>
                </a:ln>
                <a:solidFill>
                  <a:prstClr val="black"/>
                </a:solidFill>
                <a:effectLst/>
                <a:uLnTx/>
                <a:uFillTx/>
                <a:latin typeface="Times New Roman"/>
                <a:ea typeface="+mn-ea"/>
                <a:cs typeface="Times New Roman"/>
              </a:rPr>
              <a:t>granuloma)  </a:t>
            </a:r>
            <a:r>
              <a:rPr kumimoji="0" sz="2000" b="0" i="0" u="none" strike="noStrike" kern="1200" cap="none" spc="135" normalizeH="0" baseline="0" noProof="0" dirty="0">
                <a:ln>
                  <a:noFill/>
                </a:ln>
                <a:solidFill>
                  <a:srgbClr val="FF0000"/>
                </a:solidFill>
                <a:effectLst/>
                <a:uLnTx/>
                <a:uFillTx/>
                <a:latin typeface="Times New Roman"/>
                <a:ea typeface="+mn-ea"/>
                <a:cs typeface="Times New Roman"/>
              </a:rPr>
              <a:t>Crohn's </a:t>
            </a:r>
            <a:r>
              <a:rPr kumimoji="0" sz="2000" b="0" i="0" u="none" strike="noStrike" kern="1200" cap="none" spc="114" normalizeH="0" baseline="0" noProof="0" dirty="0">
                <a:ln>
                  <a:noFill/>
                </a:ln>
                <a:solidFill>
                  <a:srgbClr val="FF0000"/>
                </a:solidFill>
                <a:effectLst/>
                <a:uLnTx/>
                <a:uFillTx/>
                <a:latin typeface="Times New Roman"/>
                <a:ea typeface="+mn-ea"/>
                <a:cs typeface="Times New Roman"/>
              </a:rPr>
              <a:t>Disease: </a:t>
            </a:r>
            <a:r>
              <a:rPr kumimoji="0" sz="2000" b="0" i="0" u="none" strike="noStrike" kern="1200" cap="none" spc="190" normalizeH="0" baseline="0" noProof="0" dirty="0">
                <a:ln>
                  <a:noFill/>
                </a:ln>
                <a:solidFill>
                  <a:prstClr val="black"/>
                </a:solidFill>
                <a:effectLst/>
                <a:uLnTx/>
                <a:uFillTx/>
                <a:latin typeface="Times New Roman"/>
                <a:ea typeface="+mn-ea"/>
                <a:cs typeface="Times New Roman"/>
              </a:rPr>
              <a:t>Transmural </a:t>
            </a:r>
            <a:r>
              <a:rPr kumimoji="0" sz="2000" b="0" i="0" u="none" strike="noStrike" kern="1200" cap="none" spc="135" normalizeH="0" baseline="0" noProof="0" dirty="0">
                <a:ln>
                  <a:noFill/>
                </a:ln>
                <a:solidFill>
                  <a:prstClr val="black"/>
                </a:solidFill>
                <a:effectLst/>
                <a:uLnTx/>
                <a:uFillTx/>
                <a:latin typeface="Times New Roman"/>
                <a:ea typeface="+mn-ea"/>
                <a:cs typeface="Times New Roman"/>
              </a:rPr>
              <a:t>disease</a:t>
            </a:r>
            <a:r>
              <a:rPr kumimoji="0" sz="2000" b="0" i="0" u="none" strike="noStrike" kern="1200" cap="none" spc="-229"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40" normalizeH="0" baseline="0" noProof="0" dirty="0">
                <a:ln>
                  <a:noFill/>
                </a:ln>
                <a:solidFill>
                  <a:prstClr val="black"/>
                </a:solidFill>
                <a:effectLst/>
                <a:uLnTx/>
                <a:uFillTx/>
                <a:latin typeface="Times New Roman"/>
                <a:ea typeface="+mn-ea"/>
                <a:cs typeface="Times New Roman"/>
              </a:rPr>
              <a:t>(granulomas)</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5122" name="Picture 2"/>
          <p:cNvPicPr>
            <a:picLocks noGrp="1" noChangeAspect="1" noChangeArrowheads="1"/>
          </p:cNvPicPr>
          <p:nvPr>
            <p:ph idx="1"/>
          </p:nvPr>
        </p:nvPicPr>
        <p:blipFill>
          <a:blip r:embed="rId2" cstate="print"/>
          <a:srcRect/>
          <a:stretch>
            <a:fillRect/>
          </a:stretch>
        </p:blipFill>
        <p:spPr bwMode="auto">
          <a:xfrm>
            <a:off x="0" y="990600"/>
            <a:ext cx="4648200" cy="5583238"/>
          </a:xfrm>
          <a:prstGeom prst="rect">
            <a:avLst/>
          </a:prstGeom>
          <a:noFill/>
          <a:ln w="9525">
            <a:noFill/>
            <a:miter lim="800000"/>
            <a:headEnd/>
            <a:tailEnd/>
          </a:ln>
          <a:effectLst/>
        </p:spPr>
      </p:pic>
      <p:pic>
        <p:nvPicPr>
          <p:cNvPr id="5" name="Picture 4" descr="types_of_uc_c1200x6302028329_gallery_image_915_136.jpg"/>
          <p:cNvPicPr>
            <a:picLocks noChangeAspect="1"/>
          </p:cNvPicPr>
          <p:nvPr/>
        </p:nvPicPr>
        <p:blipFill>
          <a:blip r:embed="rId3" cstate="print"/>
          <a:stretch>
            <a:fillRect/>
          </a:stretch>
        </p:blipFill>
        <p:spPr>
          <a:xfrm>
            <a:off x="4724401" y="533400"/>
            <a:ext cx="4143248" cy="60428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5" name="object 35"/>
          <p:cNvSpPr txBox="1"/>
          <p:nvPr/>
        </p:nvSpPr>
        <p:spPr>
          <a:xfrm>
            <a:off x="70992" y="1628800"/>
            <a:ext cx="9073008" cy="4752583"/>
          </a:xfrm>
          <a:prstGeom prst="rect">
            <a:avLst/>
          </a:prstGeom>
        </p:spPr>
        <p:txBody>
          <a:bodyPr vert="horz" wrap="square" lIns="0" tIns="1270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Lower gastrointestinal tract bleeding is defined by any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bleeding in the GI tract distal to ligament of </a:t>
            </a:r>
            <a:r>
              <a:rPr kumimoji="0" lang="en-US" sz="2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Treitz</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Majority of the LGI Bleeding is self limiting.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Only 10-20% patients presents with massive lower G</a:t>
            </a:r>
            <a:r>
              <a:rPr lang="fr-FR" sz="2800" dirty="0">
                <a:solidFill>
                  <a:prstClr val="black"/>
                </a:solidFill>
              </a:rPr>
              <a:t>I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bleeding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90% of the cases colon is the source of bleeding.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Incidence increases with 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Most serious cause of significant LGI bleeding 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Diverticular</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diaease</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sz="2800" b="0" i="0" u="none" strike="noStrike" kern="1200" cap="none" spc="0" normalizeH="0" baseline="0" noProof="0" dirty="0">
              <a:ln>
                <a:noFill/>
              </a:ln>
              <a:solidFill>
                <a:prstClr val="white"/>
              </a:solidFill>
              <a:effectLst/>
              <a:uLnTx/>
              <a:uFillTx/>
              <a:latin typeface="Arial"/>
              <a:ea typeface="+mn-ea"/>
              <a:cs typeface="Arial"/>
            </a:endParaRPr>
          </a:p>
        </p:txBody>
      </p:sp>
      <p:sp>
        <p:nvSpPr>
          <p:cNvPr id="37" name="TextBox 36"/>
          <p:cNvSpPr txBox="1"/>
          <p:nvPr/>
        </p:nvSpPr>
        <p:spPr>
          <a:xfrm>
            <a:off x="1475656" y="260648"/>
            <a:ext cx="3888432" cy="830997"/>
          </a:xfrm>
          <a:prstGeom prst="rect">
            <a:avLst/>
          </a:prstGeom>
          <a:noFill/>
        </p:spPr>
        <p:txBody>
          <a:bodyPr wrap="square" rtlCol="0">
            <a:spAutoFit/>
          </a:bodyPr>
          <a:lstStyle/>
          <a:p>
            <a:r>
              <a:rPr lang="en-US" sz="4800" spc="-10" dirty="0"/>
              <a:t>Definition</a:t>
            </a:r>
            <a:endParaRPr lang="en-US" sz="4800" dirty="0"/>
          </a:p>
        </p:txBody>
      </p:sp>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a:p>
        </p:txBody>
      </p:sp>
      <p:pic>
        <p:nvPicPr>
          <p:cNvPr id="6146" name="Picture 2"/>
          <p:cNvPicPr>
            <a:picLocks noChangeAspect="1" noChangeArrowheads="1"/>
          </p:cNvPicPr>
          <p:nvPr/>
        </p:nvPicPr>
        <p:blipFill>
          <a:blip r:embed="rId3" cstate="print"/>
          <a:srcRect/>
          <a:stretch>
            <a:fillRect/>
          </a:stretch>
        </p:blipFill>
        <p:spPr bwMode="auto">
          <a:xfrm>
            <a:off x="0" y="381000"/>
            <a:ext cx="9144000" cy="6477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7448"/>
            <a:ext cx="8915400" cy="5940552"/>
          </a:xfrm>
        </p:spPr>
        <p:txBody>
          <a:bodyPr>
            <a:normAutofit/>
          </a:bodyPr>
          <a:lstStyle/>
          <a:p>
            <a:pPr algn="l" rtl="0"/>
            <a:r>
              <a:rPr lang="en-US" sz="2800" dirty="0"/>
              <a:t>Ischemic colitis occurs when blood flow to part of the large intestine (colon) is reduced, usually due to narrowed or blocked blood vessels (arteries). doesn't provide enough oxygen for the cells in your digestive system.</a:t>
            </a:r>
          </a:p>
          <a:p>
            <a:pPr>
              <a:buFont typeface="Wingdings" pitchFamily="2" charset="2"/>
              <a:buChar char="§"/>
            </a:pPr>
            <a:r>
              <a:rPr lang="en-US" sz="2800" dirty="0"/>
              <a:t>Incidence : over65 years</a:t>
            </a:r>
          </a:p>
          <a:p>
            <a:pPr>
              <a:buFont typeface="Wingdings" pitchFamily="2" charset="2"/>
              <a:buChar char="§"/>
            </a:pPr>
            <a:r>
              <a:rPr lang="en-US" sz="2800" dirty="0"/>
              <a:t>Risk factors include cardiac or vascular </a:t>
            </a:r>
            <a:r>
              <a:rPr lang="en-US" sz="2800" dirty="0" err="1"/>
              <a:t>comorbidities</a:t>
            </a:r>
            <a:r>
              <a:rPr lang="en-US" sz="2800" dirty="0"/>
              <a:t> such as diabetes or hypertension</a:t>
            </a:r>
          </a:p>
          <a:p>
            <a:pPr algn="l" rtl="0"/>
            <a:endParaRPr lang="ar-JO" sz="2800" dirty="0"/>
          </a:p>
        </p:txBody>
      </p:sp>
      <p:pic>
        <p:nvPicPr>
          <p:cNvPr id="4" name="Picture 3" descr="ds00794_im00136_r7_ischemiccolitisthu_jpg.jpg"/>
          <p:cNvPicPr>
            <a:picLocks noChangeAspect="1"/>
          </p:cNvPicPr>
          <p:nvPr/>
        </p:nvPicPr>
        <p:blipFill>
          <a:blip r:embed="rId2" cstate="print"/>
          <a:stretch>
            <a:fillRect/>
          </a:stretch>
        </p:blipFill>
        <p:spPr>
          <a:xfrm>
            <a:off x="2483768" y="4365104"/>
            <a:ext cx="4926210" cy="2232248"/>
          </a:xfrm>
          <a:prstGeom prst="rect">
            <a:avLst/>
          </a:prstGeom>
        </p:spPr>
      </p:pic>
      <p:sp>
        <p:nvSpPr>
          <p:cNvPr id="2" name="مستطيل 1"/>
          <p:cNvSpPr/>
          <p:nvPr/>
        </p:nvSpPr>
        <p:spPr>
          <a:xfrm>
            <a:off x="290539" y="188640"/>
            <a:ext cx="5049780" cy="76944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9050">
                  <a:solidFill>
                    <a:srgbClr val="424456">
                      <a:tint val="1000"/>
                    </a:srgbClr>
                  </a:solidFill>
                  <a:prstDash val="solid"/>
                </a:ln>
                <a:uLnTx/>
                <a:uFillTx/>
                <a:latin typeface="Arial" pitchFamily="34" charset="0"/>
                <a:ea typeface="+mn-ea"/>
                <a:cs typeface="Arial" pitchFamily="34" charset="0"/>
              </a:rPr>
              <a:t>3- Ischemic colitis</a:t>
            </a:r>
            <a:endParaRPr kumimoji="0" lang="ar-SA" sz="4400" b="1" i="0" u="none" strike="noStrike" kern="1200" cap="none" spc="0" normalizeH="0" baseline="0" noProof="0" dirty="0">
              <a:ln w="19050">
                <a:solidFill>
                  <a:srgbClr val="424456">
                    <a:tint val="1000"/>
                  </a:srgbClr>
                </a:solidFill>
                <a:prstDash val="solid"/>
              </a:ln>
              <a:uLnTx/>
              <a:uFillTx/>
              <a:latin typeface="Arial" pitchFamily="34" charset="0"/>
              <a:ea typeface="+mn-ea"/>
              <a:cs typeface="Arial" pitchFamily="34" charset="0"/>
            </a:endParaRPr>
          </a:p>
        </p:txBody>
      </p:sp>
    </p:spTree>
    <p:extLst>
      <p:ext uri="{BB962C8B-B14F-4D97-AF65-F5344CB8AC3E}">
        <p14:creationId xmlns:p14="http://schemas.microsoft.com/office/powerpoint/2010/main" val="102298789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686800" cy="5410200"/>
          </a:xfrm>
        </p:spPr>
        <p:txBody>
          <a:bodyPr>
            <a:noAutofit/>
          </a:bodyPr>
          <a:lstStyle/>
          <a:p>
            <a:pPr>
              <a:buFont typeface="Wingdings" pitchFamily="2" charset="2"/>
              <a:buChar char="§"/>
            </a:pPr>
            <a:r>
              <a:rPr lang="en-US" b="1" dirty="0"/>
              <a:t>Causes of Ischemic Colitis :</a:t>
            </a:r>
          </a:p>
          <a:p>
            <a:pPr>
              <a:buFont typeface="Wingdings" pitchFamily="2" charset="2"/>
              <a:buChar char="ü"/>
            </a:pPr>
            <a:r>
              <a:rPr lang="en-US" sz="2400" dirty="0" err="1">
                <a:solidFill>
                  <a:srgbClr val="FF0000"/>
                </a:solidFill>
              </a:rPr>
              <a:t>Hypoperfusion</a:t>
            </a:r>
            <a:endParaRPr lang="en-US" sz="2400" dirty="0">
              <a:solidFill>
                <a:srgbClr val="FF0000"/>
              </a:solidFill>
            </a:endParaRPr>
          </a:p>
          <a:p>
            <a:pPr>
              <a:buFont typeface="Wingdings" pitchFamily="2" charset="2"/>
              <a:buChar char="ü"/>
            </a:pPr>
            <a:r>
              <a:rPr lang="en-US" sz="2400" dirty="0">
                <a:solidFill>
                  <a:srgbClr val="FF0000"/>
                </a:solidFill>
              </a:rPr>
              <a:t>Occlusive Disease (Thrombotic or Embolic)</a:t>
            </a:r>
          </a:p>
          <a:p>
            <a:pPr>
              <a:buFont typeface="Wingdings" pitchFamily="2" charset="2"/>
              <a:buChar char="ü"/>
            </a:pPr>
            <a:r>
              <a:rPr lang="en-US" sz="2400" dirty="0">
                <a:solidFill>
                  <a:srgbClr val="FF0000"/>
                </a:solidFill>
              </a:rPr>
              <a:t>Small Vessel Disease</a:t>
            </a:r>
          </a:p>
          <a:p>
            <a:pPr>
              <a:buFont typeface="Wingdings" pitchFamily="2" charset="2"/>
              <a:buChar char="ü"/>
            </a:pPr>
            <a:r>
              <a:rPr lang="en-US" sz="2400" dirty="0">
                <a:solidFill>
                  <a:srgbClr val="FF0000"/>
                </a:solidFill>
              </a:rPr>
              <a:t>Iatrogenic</a:t>
            </a:r>
          </a:p>
          <a:p>
            <a:pPr>
              <a:buFont typeface="Wingdings" pitchFamily="2" charset="2"/>
              <a:buChar char="§"/>
            </a:pPr>
            <a:r>
              <a:rPr lang="en-US" b="1" dirty="0"/>
              <a:t>Signs and symptoms :</a:t>
            </a:r>
          </a:p>
          <a:p>
            <a:r>
              <a:rPr lang="en-US" sz="2400" dirty="0"/>
              <a:t>Pain, tenderness, which can occur suddenly or gradually</a:t>
            </a:r>
          </a:p>
          <a:p>
            <a:r>
              <a:rPr lang="en-US" sz="2400" dirty="0">
                <a:solidFill>
                  <a:srgbClr val="FF0000"/>
                </a:solidFill>
              </a:rPr>
              <a:t>Bright red or maroon-colored blood </a:t>
            </a:r>
            <a:r>
              <a:rPr lang="en-US" sz="2400" dirty="0"/>
              <a:t>in your stool </a:t>
            </a:r>
            <a:r>
              <a:rPr lang="en-US" sz="2400" b="1" dirty="0">
                <a:solidFill>
                  <a:srgbClr val="FF0000"/>
                </a:solidFill>
              </a:rPr>
              <a:t>or</a:t>
            </a:r>
            <a:r>
              <a:rPr lang="en-US" sz="2400" dirty="0"/>
              <a:t> </a:t>
            </a:r>
            <a:r>
              <a:rPr lang="en-US" sz="2400" dirty="0">
                <a:solidFill>
                  <a:srgbClr val="FF0000"/>
                </a:solidFill>
              </a:rPr>
              <a:t>passage of blood alone without stool</a:t>
            </a:r>
          </a:p>
          <a:p>
            <a:r>
              <a:rPr lang="en-US" sz="2400" dirty="0"/>
              <a:t>A feeling of </a:t>
            </a:r>
            <a:r>
              <a:rPr lang="en-US" sz="2400" dirty="0">
                <a:solidFill>
                  <a:srgbClr val="FF0000"/>
                </a:solidFill>
              </a:rPr>
              <a:t>urgency</a:t>
            </a:r>
            <a:r>
              <a:rPr lang="en-US" sz="2400" dirty="0"/>
              <a:t> to move your bowels</a:t>
            </a:r>
          </a:p>
          <a:p>
            <a:r>
              <a:rPr lang="en-US" sz="2400" dirty="0"/>
              <a:t>Severe </a:t>
            </a:r>
            <a:r>
              <a:rPr lang="en-US" sz="2400" dirty="0" err="1">
                <a:solidFill>
                  <a:srgbClr val="FF0000"/>
                </a:solidFill>
              </a:rPr>
              <a:t>haemodynamic</a:t>
            </a:r>
            <a:r>
              <a:rPr lang="en-US" sz="2400" dirty="0">
                <a:solidFill>
                  <a:srgbClr val="FF0000"/>
                </a:solidFill>
              </a:rPr>
              <a:t> instability </a:t>
            </a:r>
            <a:r>
              <a:rPr lang="en-US" sz="2400" dirty="0"/>
              <a:t>and </a:t>
            </a:r>
            <a:r>
              <a:rPr lang="en-US" sz="2400" dirty="0">
                <a:solidFill>
                  <a:srgbClr val="FF0000"/>
                </a:solidFill>
              </a:rPr>
              <a:t>acidosis.</a:t>
            </a:r>
          </a:p>
          <a:p>
            <a:r>
              <a:rPr lang="en-US" sz="2400" dirty="0"/>
              <a:t>Diarrhea</a:t>
            </a:r>
          </a:p>
          <a:p>
            <a:r>
              <a:rPr lang="en-US" sz="2400" dirty="0"/>
              <a:t>Nausea</a:t>
            </a:r>
          </a:p>
          <a:p>
            <a:pPr>
              <a:buNone/>
            </a:pPr>
            <a:br>
              <a:rPr lang="en-US" sz="2400" dirty="0"/>
            </a:br>
            <a:endParaRPr lang="en-US" sz="2400" dirty="0">
              <a:solidFill>
                <a:srgbClr val="FF0000"/>
              </a:solidFill>
            </a:endParaRPr>
          </a:p>
          <a:p>
            <a:endParaRPr lang="en-US" sz="2400" b="1" dirty="0"/>
          </a:p>
          <a:p>
            <a:pPr>
              <a:buNone/>
            </a:pPr>
            <a:r>
              <a:rPr lang="en-US" sz="2400" dirty="0"/>
              <a:t>    </a:t>
            </a:r>
            <a:endParaRPr lang="ar-JO" sz="2400" dirty="0"/>
          </a:p>
        </p:txBody>
      </p:sp>
    </p:spTree>
    <p:extLst>
      <p:ext uri="{BB962C8B-B14F-4D97-AF65-F5344CB8AC3E}">
        <p14:creationId xmlns:p14="http://schemas.microsoft.com/office/powerpoint/2010/main" val="258529299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664" y="188640"/>
            <a:ext cx="8229600" cy="1066800"/>
          </a:xfrm>
        </p:spPr>
        <p:txBody>
          <a:bodyPr/>
          <a:lstStyle/>
          <a:p>
            <a:r>
              <a:rPr lang="en-US" b="1" dirty="0"/>
              <a:t>4- </a:t>
            </a:r>
            <a:r>
              <a:rPr lang="en-US" b="1" dirty="0" err="1"/>
              <a:t>Angiodysplasia</a:t>
            </a:r>
            <a:endParaRPr lang="en-US" b="1" dirty="0"/>
          </a:p>
        </p:txBody>
      </p:sp>
      <p:sp>
        <p:nvSpPr>
          <p:cNvPr id="3" name="Content Placeholder 2"/>
          <p:cNvSpPr>
            <a:spLocks noGrp="1"/>
          </p:cNvSpPr>
          <p:nvPr>
            <p:ph idx="1"/>
          </p:nvPr>
        </p:nvSpPr>
        <p:spPr>
          <a:xfrm>
            <a:off x="251520" y="1268760"/>
            <a:ext cx="8229600" cy="5301208"/>
          </a:xfrm>
        </p:spPr>
        <p:txBody>
          <a:bodyPr>
            <a:normAutofit fontScale="85000" lnSpcReduction="20000"/>
          </a:bodyPr>
          <a:lstStyle/>
          <a:p>
            <a:pPr marL="82296" indent="0" algn="l">
              <a:buNone/>
            </a:pPr>
            <a:r>
              <a:rPr lang="en-US" dirty="0" err="1"/>
              <a:t>Angiodysplasia</a:t>
            </a:r>
            <a:r>
              <a:rPr lang="en-US" dirty="0"/>
              <a:t> is a vascular malformation that is a cause of </a:t>
            </a:r>
            <a:r>
              <a:rPr lang="en-US" dirty="0" err="1"/>
              <a:t>haemorrhage</a:t>
            </a:r>
            <a:r>
              <a:rPr lang="en-US" dirty="0"/>
              <a:t> from the colon.</a:t>
            </a:r>
          </a:p>
          <a:p>
            <a:pPr marL="82296" indent="0" algn="l">
              <a:buNone/>
            </a:pPr>
            <a:r>
              <a:rPr lang="en-US" dirty="0">
                <a:solidFill>
                  <a:srgbClr val="FF0000"/>
                </a:solidFill>
              </a:rPr>
              <a:t>It is the most common vascular abnormality of the GI tract.</a:t>
            </a:r>
          </a:p>
          <a:p>
            <a:pPr marL="82296" indent="0" algn="l">
              <a:buNone/>
            </a:pPr>
            <a:r>
              <a:rPr lang="en-US" dirty="0"/>
              <a:t>The malformations consist of dilated tortuous submucosal veins and in severe cases the mucosa is replaced by massive </a:t>
            </a:r>
            <a:r>
              <a:rPr lang="en-US" dirty="0">
                <a:solidFill>
                  <a:srgbClr val="FF0000"/>
                </a:solidFill>
              </a:rPr>
              <a:t>dilated deformed vessels</a:t>
            </a:r>
            <a:r>
              <a:rPr lang="en-US" dirty="0"/>
              <a:t>.</a:t>
            </a:r>
          </a:p>
          <a:p>
            <a:pPr marL="82296" indent="0">
              <a:buNone/>
            </a:pPr>
            <a:r>
              <a:rPr lang="en-US" dirty="0">
                <a:solidFill>
                  <a:schemeClr val="accent1"/>
                </a:solidFill>
              </a:rPr>
              <a:t>may present as an isolated lesion or as multiple vascular lesions.</a:t>
            </a:r>
          </a:p>
          <a:p>
            <a:pPr marL="82296" indent="0">
              <a:buNone/>
            </a:pPr>
            <a:r>
              <a:rPr lang="en-US" dirty="0"/>
              <a:t>Typically in patients over 60 years. </a:t>
            </a:r>
          </a:p>
          <a:p>
            <a:pPr marL="82296" indent="0">
              <a:buNone/>
            </a:pPr>
            <a:r>
              <a:rPr lang="en-US" dirty="0">
                <a:solidFill>
                  <a:srgbClr val="FF0000"/>
                </a:solidFill>
              </a:rPr>
              <a:t>Site:  77% </a:t>
            </a:r>
            <a:r>
              <a:rPr lang="en-US" dirty="0">
                <a:solidFill>
                  <a:srgbClr val="FF0000"/>
                </a:solidFill>
                <a:sym typeface="Wingdings" panose="05000000000000000000" pitchFamily="2" charset="2"/>
              </a:rPr>
              <a:t> </a:t>
            </a:r>
            <a:r>
              <a:rPr lang="en-US" dirty="0" err="1">
                <a:solidFill>
                  <a:srgbClr val="FF0000"/>
                </a:solidFill>
              </a:rPr>
              <a:t>cecum</a:t>
            </a:r>
            <a:r>
              <a:rPr lang="en-US" dirty="0">
                <a:solidFill>
                  <a:srgbClr val="FF0000"/>
                </a:solidFill>
              </a:rPr>
              <a:t> and ascending colon</a:t>
            </a:r>
          </a:p>
          <a:p>
            <a:pPr marL="0" indent="0">
              <a:buNone/>
            </a:pPr>
            <a:r>
              <a:rPr lang="en-US" dirty="0"/>
              <a:t>           15% </a:t>
            </a:r>
            <a:r>
              <a:rPr lang="en-US" dirty="0">
                <a:sym typeface="Wingdings" panose="05000000000000000000" pitchFamily="2" charset="2"/>
              </a:rPr>
              <a:t> </a:t>
            </a:r>
            <a:r>
              <a:rPr lang="en-US" dirty="0"/>
              <a:t>jejunum and ileum </a:t>
            </a:r>
            <a:r>
              <a:rPr lang="en-US" sz="2000" dirty="0"/>
              <a:t>(small intestine)</a:t>
            </a:r>
          </a:p>
          <a:p>
            <a:pPr marL="0" indent="0">
              <a:buNone/>
            </a:pPr>
            <a:r>
              <a:rPr lang="en-US" dirty="0"/>
              <a:t>            8% </a:t>
            </a:r>
            <a:r>
              <a:rPr lang="en-US" dirty="0">
                <a:sym typeface="Wingdings" panose="05000000000000000000" pitchFamily="2" charset="2"/>
              </a:rPr>
              <a:t>T</a:t>
            </a:r>
            <a:r>
              <a:rPr lang="en-US" dirty="0"/>
              <a:t>he remainder of the GI tract.</a:t>
            </a:r>
          </a:p>
          <a:p>
            <a:pPr marL="82296" indent="0" algn="l">
              <a:buNone/>
            </a:pPr>
            <a:endParaRPr lang="en-US" dirty="0"/>
          </a:p>
        </p:txBody>
      </p:sp>
    </p:spTree>
    <p:extLst>
      <p:ext uri="{BB962C8B-B14F-4D97-AF65-F5344CB8AC3E}">
        <p14:creationId xmlns:p14="http://schemas.microsoft.com/office/powerpoint/2010/main" val="186692899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Angiodysplasia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0" y="1981200"/>
            <a:ext cx="4572000" cy="3657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200"/>
            <a:ext cx="4572000" cy="3657600"/>
          </a:xfrm>
          <a:prstGeom prst="rect">
            <a:avLst/>
          </a:prstGeom>
        </p:spPr>
      </p:pic>
      <p:sp>
        <p:nvSpPr>
          <p:cNvPr id="6" name="TextBox 5"/>
          <p:cNvSpPr txBox="1"/>
          <p:nvPr/>
        </p:nvSpPr>
        <p:spPr>
          <a:xfrm>
            <a:off x="-25758" y="5879274"/>
            <a:ext cx="444535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Colonic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Angiodysplasia</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Box 6"/>
          <p:cNvSpPr txBox="1"/>
          <p:nvPr/>
        </p:nvSpPr>
        <p:spPr>
          <a:xfrm>
            <a:off x="4572000" y="5879274"/>
            <a:ext cx="45720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Multiple Gastric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Angiodysplasias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1853427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28" y="188640"/>
            <a:ext cx="8229600" cy="1066800"/>
          </a:xfrm>
        </p:spPr>
        <p:txBody>
          <a:bodyPr>
            <a:normAutofit/>
          </a:bodyPr>
          <a:lstStyle/>
          <a:p>
            <a:r>
              <a:rPr lang="en-US" sz="4000" dirty="0"/>
              <a:t>Clinical Features</a:t>
            </a:r>
          </a:p>
        </p:txBody>
      </p:sp>
      <p:sp>
        <p:nvSpPr>
          <p:cNvPr id="3" name="Content Placeholder 2"/>
          <p:cNvSpPr>
            <a:spLocks noGrp="1"/>
          </p:cNvSpPr>
          <p:nvPr>
            <p:ph idx="1"/>
          </p:nvPr>
        </p:nvSpPr>
        <p:spPr>
          <a:xfrm>
            <a:off x="381000" y="1447800"/>
            <a:ext cx="7498080" cy="5149552"/>
          </a:xfrm>
        </p:spPr>
        <p:txBody>
          <a:bodyPr>
            <a:normAutofit fontScale="77500" lnSpcReduction="20000"/>
          </a:bodyPr>
          <a:lstStyle/>
          <a:p>
            <a:pPr>
              <a:buFont typeface="Wingdings" pitchFamily="2" charset="2"/>
              <a:buChar char="q"/>
            </a:pPr>
            <a:r>
              <a:rPr lang="en-US" b="1" dirty="0"/>
              <a:t>Asymptomatic</a:t>
            </a:r>
            <a:r>
              <a:rPr lang="en-US" dirty="0"/>
              <a:t> – only diagnosed incidentally during colonoscopy (around 10% cases)</a:t>
            </a:r>
          </a:p>
          <a:p>
            <a:pPr marL="82296" indent="0">
              <a:buFont typeface="Wingdings" pitchFamily="2" charset="2"/>
              <a:buChar char="q"/>
            </a:pPr>
            <a:r>
              <a:rPr lang="en-US" b="1" dirty="0"/>
              <a:t>Painless occult PR bleeding</a:t>
            </a:r>
            <a:r>
              <a:rPr lang="en-US" dirty="0"/>
              <a:t> (majority of case) patients can present </a:t>
            </a:r>
            <a:r>
              <a:rPr lang="en-US" dirty="0">
                <a:solidFill>
                  <a:srgbClr val="FF0000"/>
                </a:solidFill>
              </a:rPr>
              <a:t>with anemia</a:t>
            </a:r>
          </a:p>
          <a:p>
            <a:pPr marL="82296" indent="0" algn="l">
              <a:buFont typeface="Wingdings" pitchFamily="2" charset="2"/>
              <a:buChar char="q"/>
            </a:pPr>
            <a:endParaRPr lang="en-US" dirty="0">
              <a:solidFill>
                <a:srgbClr val="FF0000"/>
              </a:solidFill>
            </a:endParaRPr>
          </a:p>
          <a:p>
            <a:pPr marL="82296" indent="0" algn="l">
              <a:buFont typeface="Wingdings" pitchFamily="2" charset="2"/>
              <a:buChar char="q"/>
            </a:pPr>
            <a:r>
              <a:rPr lang="en-US" dirty="0">
                <a:solidFill>
                  <a:srgbClr val="FF0000"/>
                </a:solidFill>
              </a:rPr>
              <a:t>Bleeding stops spontaneously </a:t>
            </a:r>
            <a:r>
              <a:rPr lang="en-US" dirty="0"/>
              <a:t>in over 90% of cases but is often recurrent.</a:t>
            </a:r>
          </a:p>
          <a:p>
            <a:pPr marL="82296" indent="0" algn="l">
              <a:buFont typeface="Wingdings" pitchFamily="2" charset="2"/>
              <a:buChar char="q"/>
            </a:pPr>
            <a:endParaRPr lang="en-US" dirty="0"/>
          </a:p>
          <a:p>
            <a:pPr marL="82296" indent="0" algn="l">
              <a:buFont typeface="Wingdings" pitchFamily="2" charset="2"/>
              <a:buChar char="q"/>
            </a:pPr>
            <a:r>
              <a:rPr lang="en-US" dirty="0"/>
              <a:t>About</a:t>
            </a:r>
            <a:r>
              <a:rPr lang="en-US" dirty="0">
                <a:solidFill>
                  <a:srgbClr val="FF0000"/>
                </a:solidFill>
              </a:rPr>
              <a:t> 10-15% of patients have massive painless </a:t>
            </a:r>
            <a:r>
              <a:rPr lang="en-US" dirty="0"/>
              <a:t>bleeds, which may present as a black </a:t>
            </a:r>
            <a:r>
              <a:rPr lang="en-US" dirty="0" err="1"/>
              <a:t>tarrey</a:t>
            </a:r>
            <a:r>
              <a:rPr lang="en-US" dirty="0"/>
              <a:t> stool  significant rectal bleeding that is often  intermittent .</a:t>
            </a:r>
          </a:p>
          <a:p>
            <a:pPr marL="82296" indent="0" algn="l">
              <a:buFont typeface="Wingdings" pitchFamily="2" charset="2"/>
              <a:buChar char="q"/>
            </a:pPr>
            <a:endParaRPr lang="en-US" dirty="0"/>
          </a:p>
          <a:p>
            <a:pPr marL="82296" indent="0" algn="l">
              <a:buFont typeface="Wingdings" pitchFamily="2" charset="2"/>
              <a:buChar char="q"/>
            </a:pPr>
            <a:r>
              <a:rPr lang="en-US" dirty="0">
                <a:solidFill>
                  <a:srgbClr val="FF0000"/>
                </a:solidFill>
              </a:rPr>
              <a:t>Bloody vomit </a:t>
            </a:r>
            <a:r>
              <a:rPr lang="en-US" dirty="0"/>
              <a:t>frequently is observed in patients with </a:t>
            </a:r>
            <a:r>
              <a:rPr lang="en-US" dirty="0" err="1"/>
              <a:t>angiodysplasia</a:t>
            </a:r>
            <a:r>
              <a:rPr lang="en-US" dirty="0"/>
              <a:t> of the </a:t>
            </a:r>
            <a:r>
              <a:rPr lang="en-US" dirty="0">
                <a:solidFill>
                  <a:srgbClr val="FF0000"/>
                </a:solidFill>
              </a:rPr>
              <a:t>upper GI tract</a:t>
            </a:r>
            <a:r>
              <a:rPr lang="en-US" dirty="0"/>
              <a:t>.</a:t>
            </a:r>
          </a:p>
          <a:p>
            <a:pPr marL="82296" indent="0" algn="l">
              <a:buNone/>
            </a:pPr>
            <a:endParaRPr lang="en-US" dirty="0"/>
          </a:p>
          <a:p>
            <a:pPr marL="82296" indent="0" algn="l">
              <a:buNone/>
            </a:pPr>
            <a:endParaRPr lang="en-US" dirty="0"/>
          </a:p>
        </p:txBody>
      </p:sp>
    </p:spTree>
    <p:extLst>
      <p:ext uri="{BB962C8B-B14F-4D97-AF65-F5344CB8AC3E}">
        <p14:creationId xmlns:p14="http://schemas.microsoft.com/office/powerpoint/2010/main" val="2753216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229600" cy="5996136"/>
          </a:xfrm>
        </p:spPr>
        <p:txBody>
          <a:bodyPr>
            <a:normAutofit fontScale="92500" lnSpcReduction="10000"/>
          </a:bodyPr>
          <a:lstStyle/>
          <a:p>
            <a:r>
              <a:rPr lang="en-US" dirty="0"/>
              <a:t>In </a:t>
            </a:r>
            <a:r>
              <a:rPr lang="en-US" b="1" dirty="0"/>
              <a:t>persistent or severe cases</a:t>
            </a:r>
            <a:r>
              <a:rPr lang="en-US" dirty="0"/>
              <a:t>, when bleeding sites are identified, there are two main methods of treatment; endoscopic therapies and radiographic therapies (mesenteric angiography).</a:t>
            </a:r>
          </a:p>
          <a:p>
            <a:endParaRPr lang="en-US" dirty="0"/>
          </a:p>
          <a:p>
            <a:r>
              <a:rPr lang="en-US" b="1" dirty="0">
                <a:solidFill>
                  <a:srgbClr val="FF0000"/>
                </a:solidFill>
              </a:rPr>
              <a:t>Indications for bowel resection in patients with </a:t>
            </a:r>
            <a:r>
              <a:rPr lang="en-US" b="1" dirty="0" err="1">
                <a:solidFill>
                  <a:srgbClr val="FF0000"/>
                </a:solidFill>
              </a:rPr>
              <a:t>angiodysplasia</a:t>
            </a:r>
            <a:r>
              <a:rPr lang="en-US" b="1" dirty="0">
                <a:solidFill>
                  <a:srgbClr val="FF0000"/>
                </a:solidFill>
              </a:rPr>
              <a:t> are:</a:t>
            </a:r>
          </a:p>
          <a:p>
            <a:r>
              <a:rPr lang="en-US" b="1" dirty="0"/>
              <a:t>Continuation of severe bleeding</a:t>
            </a:r>
            <a:r>
              <a:rPr lang="en-US" dirty="0"/>
              <a:t> despite angiographic and endoscopic management (or such therapies are unavailable)</a:t>
            </a:r>
          </a:p>
          <a:p>
            <a:r>
              <a:rPr lang="en-US" b="1" dirty="0"/>
              <a:t>Severe acute life-threatening GI bleeding</a:t>
            </a:r>
            <a:endParaRPr lang="en-US" dirty="0"/>
          </a:p>
          <a:p>
            <a:r>
              <a:rPr lang="en-US" b="1" dirty="0"/>
              <a:t>Multiple </a:t>
            </a:r>
            <a:r>
              <a:rPr lang="en-US" b="1" dirty="0" err="1"/>
              <a:t>angiodysplastic</a:t>
            </a:r>
            <a:r>
              <a:rPr lang="en-US" b="1" dirty="0"/>
              <a:t> lesions</a:t>
            </a:r>
            <a:r>
              <a:rPr lang="en-US" dirty="0"/>
              <a:t> that cannot be treated medically</a:t>
            </a:r>
          </a:p>
          <a:p>
            <a:endParaRPr lang="ar-JO"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عنوان 1">
            <a:extLst>
              <a:ext uri="{FF2B5EF4-FFF2-40B4-BE49-F238E27FC236}">
                <a16:creationId xmlns:a16="http://schemas.microsoft.com/office/drawing/2014/main" id="{762872B0-6906-41B1-B181-44525C58B739}"/>
              </a:ext>
            </a:extLst>
          </p:cNvPr>
          <p:cNvSpPr>
            <a:spLocks noGrp="1"/>
          </p:cNvSpPr>
          <p:nvPr>
            <p:ph type="title"/>
          </p:nvPr>
        </p:nvSpPr>
        <p:spPr>
          <a:xfrm>
            <a:off x="0" y="980728"/>
            <a:ext cx="4676800" cy="876672"/>
          </a:xfrm>
        </p:spPr>
        <p:txBody>
          <a:bodyPr>
            <a:normAutofit fontScale="90000"/>
          </a:bodyPr>
          <a:lstStyle/>
          <a:p>
            <a:pPr eaLnBrk="1" hangingPunct="1"/>
            <a:br>
              <a:rPr lang="en-US" altLang="en-US" b="1" dirty="0"/>
            </a:br>
            <a:r>
              <a:rPr lang="en-US" altLang="en-US" b="1" dirty="0"/>
              <a:t>A) </a:t>
            </a:r>
            <a:r>
              <a:rPr lang="en-US" altLang="en-US" sz="4000" b="1" dirty="0"/>
              <a:t>HEMORRHOIDS</a:t>
            </a:r>
            <a:endParaRPr lang="ar-SA" altLang="en-US" sz="4000" b="1" dirty="0"/>
          </a:p>
        </p:txBody>
      </p:sp>
      <p:sp>
        <p:nvSpPr>
          <p:cNvPr id="18435" name="عنصر نائب للمحتوى 2">
            <a:extLst>
              <a:ext uri="{FF2B5EF4-FFF2-40B4-BE49-F238E27FC236}">
                <a16:creationId xmlns:a16="http://schemas.microsoft.com/office/drawing/2014/main" id="{920F32A8-1A72-46D9-885D-5070EE99A916}"/>
              </a:ext>
            </a:extLst>
          </p:cNvPr>
          <p:cNvSpPr>
            <a:spLocks noGrp="1"/>
          </p:cNvSpPr>
          <p:nvPr>
            <p:ph idx="1"/>
          </p:nvPr>
        </p:nvSpPr>
        <p:spPr>
          <a:xfrm>
            <a:off x="467544" y="1988840"/>
            <a:ext cx="7776864" cy="4490864"/>
          </a:xfrm>
        </p:spPr>
        <p:txBody>
          <a:bodyPr rtlCol="0">
            <a:normAutofit lnSpcReduction="10000"/>
          </a:bodyPr>
          <a:lstStyle/>
          <a:p>
            <a:pPr marL="182880" indent="-182880" algn="l" eaLnBrk="1" fontAlgn="auto" hangingPunct="1">
              <a:spcAft>
                <a:spcPts val="0"/>
              </a:spcAft>
              <a:buClr>
                <a:schemeClr val="tx1">
                  <a:lumMod val="50000"/>
                  <a:lumOff val="50000"/>
                </a:schemeClr>
              </a:buClr>
              <a:buFont typeface="Arial" charset="0"/>
              <a:buChar char="•"/>
              <a:defRPr/>
            </a:pPr>
            <a:r>
              <a:rPr lang="en-US" altLang="en-US" sz="2800" i="1" dirty="0">
                <a:solidFill>
                  <a:schemeClr val="tx1">
                    <a:lumMod val="85000"/>
                  </a:schemeClr>
                </a:solidFill>
                <a:cs typeface="Times New Roman" pitchFamily="18" charset="0"/>
              </a:rPr>
              <a:t>Engorgement of venous plexuses of anus, rectum or both with protrusion of mucosa. It is one of the </a:t>
            </a:r>
            <a:r>
              <a:rPr lang="en-US" altLang="en-US" sz="2800" i="1" u="sng" dirty="0">
                <a:solidFill>
                  <a:schemeClr val="tx1">
                    <a:lumMod val="85000"/>
                  </a:schemeClr>
                </a:solidFill>
                <a:cs typeface="Times New Roman" pitchFamily="18" charset="0"/>
              </a:rPr>
              <a:t>commonest cause of rectal bleeding </a:t>
            </a:r>
          </a:p>
          <a:p>
            <a:pPr marL="182880" indent="-182880" algn="l" eaLnBrk="1" fontAlgn="auto" hangingPunct="1">
              <a:spcAft>
                <a:spcPts val="0"/>
              </a:spcAft>
              <a:buClr>
                <a:schemeClr val="tx1">
                  <a:lumMod val="50000"/>
                  <a:lumOff val="50000"/>
                </a:schemeClr>
              </a:buClr>
              <a:buFont typeface="Arial" charset="0"/>
              <a:buChar char="•"/>
              <a:defRPr/>
            </a:pPr>
            <a:endParaRPr lang="en-US" altLang="en-US" sz="2800" i="1" u="sng" dirty="0">
              <a:solidFill>
                <a:schemeClr val="tx1">
                  <a:lumMod val="85000"/>
                </a:schemeClr>
              </a:solidFill>
              <a:cs typeface="Times New Roman" pitchFamily="18" charset="0"/>
            </a:endParaRPr>
          </a:p>
          <a:p>
            <a:pPr marL="182880" lvl="0" indent="-182880" eaLnBrk="1" fontAlgn="auto" hangingPunct="1">
              <a:spcBef>
                <a:spcPct val="0"/>
              </a:spcBef>
              <a:spcAft>
                <a:spcPts val="0"/>
              </a:spcAft>
              <a:buClr>
                <a:prstClr val="black">
                  <a:lumMod val="50000"/>
                  <a:lumOff val="50000"/>
                </a:prstClr>
              </a:buClr>
              <a:buNone/>
              <a:defRPr/>
            </a:pPr>
            <a:r>
              <a:rPr lang="en-US" altLang="en-US" sz="2600" b="1" dirty="0">
                <a:latin typeface="Arial" panose="020B0604020202020204" pitchFamily="34" charset="0"/>
                <a:cs typeface="Times New Roman" pitchFamily="18" charset="0"/>
              </a:rPr>
              <a:t>Causes :</a:t>
            </a:r>
          </a:p>
          <a:p>
            <a:pPr marL="0" lvl="0" indent="0" eaLnBrk="1" hangingPunct="1">
              <a:spcBef>
                <a:spcPct val="0"/>
              </a:spcBef>
              <a:buClrTx/>
              <a:buFont typeface="Wingdings" pitchFamily="2" charset="2"/>
              <a:buChar char="Ø"/>
              <a:defRPr/>
            </a:pPr>
            <a:r>
              <a:rPr lang="en-US" sz="2600" dirty="0">
                <a:solidFill>
                  <a:prstClr val="black"/>
                </a:solidFill>
                <a:latin typeface="Arial" pitchFamily="34" charset="0"/>
                <a:cs typeface="Arial" pitchFamily="34" charset="0"/>
              </a:rPr>
              <a:t>Constipation</a:t>
            </a:r>
          </a:p>
          <a:p>
            <a:pPr marL="0" lvl="0" indent="0" eaLnBrk="1" hangingPunct="1">
              <a:spcBef>
                <a:spcPct val="0"/>
              </a:spcBef>
              <a:buClrTx/>
              <a:buFont typeface="Wingdings" pitchFamily="2" charset="2"/>
              <a:buChar char="Ø"/>
              <a:defRPr/>
            </a:pPr>
            <a:r>
              <a:rPr lang="en-US" sz="2600" dirty="0">
                <a:solidFill>
                  <a:prstClr val="black"/>
                </a:solidFill>
                <a:latin typeface="Arial" pitchFamily="34" charset="0"/>
                <a:cs typeface="Arial" pitchFamily="34" charset="0"/>
              </a:rPr>
              <a:t>Diarrhea</a:t>
            </a:r>
          </a:p>
          <a:p>
            <a:pPr marL="0" lvl="0" indent="0" eaLnBrk="1" hangingPunct="1">
              <a:spcBef>
                <a:spcPct val="0"/>
              </a:spcBef>
              <a:buClrTx/>
              <a:buFont typeface="Wingdings" pitchFamily="2" charset="2"/>
              <a:buChar char="Ø"/>
              <a:defRPr/>
            </a:pPr>
            <a:r>
              <a:rPr lang="en-US" sz="2600" dirty="0">
                <a:solidFill>
                  <a:prstClr val="black"/>
                </a:solidFill>
                <a:latin typeface="Arial" pitchFamily="34" charset="0"/>
                <a:cs typeface="Arial" pitchFamily="34" charset="0"/>
              </a:rPr>
              <a:t>Straining on stool</a:t>
            </a:r>
          </a:p>
          <a:p>
            <a:pPr marL="0" lvl="0" indent="0" eaLnBrk="1" hangingPunct="1">
              <a:spcBef>
                <a:spcPct val="0"/>
              </a:spcBef>
              <a:buClrTx/>
              <a:buFont typeface="Wingdings" pitchFamily="2" charset="2"/>
              <a:buChar char="Ø"/>
              <a:defRPr/>
            </a:pPr>
            <a:r>
              <a:rPr lang="en-US" sz="2600" dirty="0">
                <a:solidFill>
                  <a:prstClr val="black"/>
                </a:solidFill>
                <a:latin typeface="Arial" pitchFamily="34" charset="0"/>
                <a:cs typeface="Arial" pitchFamily="34" charset="0"/>
              </a:rPr>
              <a:t>Pregnancy</a:t>
            </a:r>
          </a:p>
          <a:p>
            <a:pPr marL="0" lvl="0" indent="0" eaLnBrk="1" hangingPunct="1">
              <a:spcBef>
                <a:spcPct val="0"/>
              </a:spcBef>
              <a:buClrTx/>
              <a:buFont typeface="Wingdings" pitchFamily="2" charset="2"/>
              <a:buChar char="Ø"/>
              <a:defRPr/>
            </a:pPr>
            <a:r>
              <a:rPr lang="en-US" sz="2600" dirty="0">
                <a:solidFill>
                  <a:prstClr val="black"/>
                </a:solidFill>
                <a:latin typeface="Arial" pitchFamily="34" charset="0"/>
                <a:cs typeface="Arial" pitchFamily="34" charset="0"/>
              </a:rPr>
              <a:t>Increased pelvic pressure (</a:t>
            </a:r>
            <a:r>
              <a:rPr lang="en-US" sz="2600" dirty="0" err="1">
                <a:solidFill>
                  <a:prstClr val="black"/>
                </a:solidFill>
                <a:latin typeface="Arial" pitchFamily="34" charset="0"/>
                <a:cs typeface="Arial" pitchFamily="34" charset="0"/>
              </a:rPr>
              <a:t>ascites</a:t>
            </a:r>
            <a:r>
              <a:rPr lang="en-US" sz="2600" dirty="0">
                <a:solidFill>
                  <a:prstClr val="black"/>
                </a:solidFill>
                <a:latin typeface="Arial" pitchFamily="34" charset="0"/>
                <a:cs typeface="Arial" pitchFamily="34" charset="0"/>
              </a:rPr>
              <a:t>, tumors)</a:t>
            </a:r>
            <a:endParaRPr lang="en-US" sz="2600" u="sng" dirty="0">
              <a:solidFill>
                <a:srgbClr val="002060"/>
              </a:solidFill>
              <a:latin typeface="Arial" pitchFamily="34" charset="0"/>
              <a:cs typeface="Times New Roman" pitchFamily="18" charset="0"/>
            </a:endParaRPr>
          </a:p>
          <a:p>
            <a:pPr marL="182880" lvl="0" indent="-182880" eaLnBrk="1" fontAlgn="auto" hangingPunct="1">
              <a:spcBef>
                <a:spcPct val="0"/>
              </a:spcBef>
              <a:spcAft>
                <a:spcPts val="0"/>
              </a:spcAft>
              <a:buClr>
                <a:prstClr val="black">
                  <a:lumMod val="50000"/>
                  <a:lumOff val="50000"/>
                </a:prstClr>
              </a:buClr>
              <a:buFont typeface="Wingdings" pitchFamily="2" charset="2"/>
              <a:buChar char="Ø"/>
              <a:defRPr/>
            </a:pPr>
            <a:r>
              <a:rPr lang="en-US" altLang="en-US" sz="2600" dirty="0">
                <a:solidFill>
                  <a:prstClr val="black">
                    <a:lumMod val="85000"/>
                  </a:prstClr>
                </a:solidFill>
                <a:latin typeface="Arial" panose="020B0604020202020204" pitchFamily="34" charset="0"/>
                <a:cs typeface="Arial" panose="020B0604020202020204" pitchFamily="34" charset="0"/>
              </a:rPr>
              <a:t>Portal hypertension and CHF</a:t>
            </a:r>
          </a:p>
          <a:p>
            <a:pPr marL="182880" indent="-182880" algn="l" eaLnBrk="1" fontAlgn="auto" hangingPunct="1">
              <a:spcAft>
                <a:spcPts val="0"/>
              </a:spcAft>
              <a:buClr>
                <a:schemeClr val="tx1">
                  <a:lumMod val="50000"/>
                  <a:lumOff val="50000"/>
                </a:schemeClr>
              </a:buClr>
              <a:buFont typeface="Wingdings" panose="05000000000000000000" pitchFamily="2" charset="2"/>
              <a:buNone/>
              <a:defRPr/>
            </a:pPr>
            <a:endParaRPr lang="ar-SA" altLang="en-US" sz="2800" dirty="0">
              <a:solidFill>
                <a:schemeClr val="tx1">
                  <a:lumMod val="85000"/>
                </a:schemeClr>
              </a:solidFill>
              <a:cs typeface="+mn-cs"/>
            </a:endParaRPr>
          </a:p>
        </p:txBody>
      </p:sp>
      <p:sp>
        <p:nvSpPr>
          <p:cNvPr id="4" name="TextBox 3"/>
          <p:cNvSpPr txBox="1"/>
          <p:nvPr/>
        </p:nvSpPr>
        <p:spPr>
          <a:xfrm>
            <a:off x="179512" y="332656"/>
            <a:ext cx="7416824" cy="2062103"/>
          </a:xfrm>
          <a:prstGeom prst="rect">
            <a:avLst/>
          </a:prstGeom>
          <a:noFill/>
        </p:spPr>
        <p:txBody>
          <a:bodyPr wrap="square" rtlCol="0">
            <a:spAutoFit/>
          </a:bodyPr>
          <a:lstStyle/>
          <a:p>
            <a:r>
              <a:rPr lang="en-US" altLang="en-US" sz="4000" b="1" i="1" dirty="0"/>
              <a:t>5- ANORECTAL DISEASE</a:t>
            </a:r>
            <a:br>
              <a:rPr lang="en-US" altLang="en-US" sz="4000" b="1" i="1" dirty="0"/>
            </a:br>
            <a:br>
              <a:rPr lang="ar-JO" sz="4400" dirty="0"/>
            </a:br>
            <a:endParaRPr lang="en-US" sz="4400" dirty="0"/>
          </a:p>
        </p:txBody>
      </p:sp>
    </p:spTree>
    <p:extLst>
      <p:ext uri="{BB962C8B-B14F-4D97-AF65-F5344CB8AC3E}">
        <p14:creationId xmlns:p14="http://schemas.microsoft.com/office/powerpoint/2010/main" val="2533208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نتيجة بحث الصور عن ‪HEMORRHOIDS‬‏">
            <a:extLst>
              <a:ext uri="{FF2B5EF4-FFF2-40B4-BE49-F238E27FC236}">
                <a16:creationId xmlns:a16="http://schemas.microsoft.com/office/drawing/2014/main" id="{C09B84FC-29CC-48A4-9393-3D20429551A1}"/>
              </a:ext>
            </a:extLst>
          </p:cNvPr>
          <p:cNvPicPr>
            <a:picLocks noChangeAspect="1" noChangeArrowheads="1"/>
          </p:cNvPicPr>
          <p:nvPr/>
        </p:nvPicPr>
        <p:blipFill>
          <a:blip r:embed="rId2" cstate="print"/>
          <a:srcRect/>
          <a:stretch>
            <a:fillRect/>
          </a:stretch>
        </p:blipFill>
        <p:spPr bwMode="auto">
          <a:xfrm>
            <a:off x="3059832" y="3145268"/>
            <a:ext cx="6084168" cy="3712731"/>
          </a:xfrm>
          <a:prstGeom prst="rect">
            <a:avLst/>
          </a:prstGeom>
          <a:ln>
            <a:noFill/>
          </a:ln>
          <a:effectLst>
            <a:softEdge rad="112500"/>
          </a:effectLst>
        </p:spPr>
      </p:pic>
      <p:sp>
        <p:nvSpPr>
          <p:cNvPr id="3" name="عنصر نائب للمحتوى 2">
            <a:extLst>
              <a:ext uri="{FF2B5EF4-FFF2-40B4-BE49-F238E27FC236}">
                <a16:creationId xmlns:a16="http://schemas.microsoft.com/office/drawing/2014/main" id="{E0F54924-7C49-4EA2-92B4-CA661478A521}"/>
              </a:ext>
            </a:extLst>
          </p:cNvPr>
          <p:cNvSpPr>
            <a:spLocks noGrp="1"/>
          </p:cNvSpPr>
          <p:nvPr>
            <p:ph idx="1"/>
          </p:nvPr>
        </p:nvSpPr>
        <p:spPr>
          <a:xfrm>
            <a:off x="251520" y="1268760"/>
            <a:ext cx="6912768" cy="2486025"/>
          </a:xfrm>
        </p:spPr>
        <p:txBody>
          <a:bodyPr rtlCol="0">
            <a:noAutofit/>
          </a:bodyPr>
          <a:lstStyle/>
          <a:p>
            <a:pPr marL="274320" indent="-274320" algn="l" eaLnBrk="1" fontAlgn="auto" hangingPunct="1">
              <a:spcAft>
                <a:spcPts val="0"/>
              </a:spcAft>
              <a:buClr>
                <a:schemeClr val="tx1">
                  <a:lumMod val="50000"/>
                  <a:lumOff val="50000"/>
                </a:schemeClr>
              </a:buClr>
              <a:buFont typeface="Wingdings"/>
              <a:buNone/>
              <a:defRPr/>
            </a:pPr>
            <a:r>
              <a:rPr lang="en-US" sz="2800" b="1" u="sng" dirty="0">
                <a:solidFill>
                  <a:schemeClr val="accent2">
                    <a:lumMod val="50000"/>
                  </a:schemeClr>
                </a:solidFill>
                <a:cs typeface="+mn-cs"/>
              </a:rPr>
              <a:t>INTERNAL HAEMORRHOIDS: </a:t>
            </a:r>
            <a:endParaRPr lang="en-US" sz="2800" b="1" dirty="0">
              <a:solidFill>
                <a:schemeClr val="accent2">
                  <a:lumMod val="50000"/>
                </a:schemeClr>
              </a:solidFill>
              <a:cs typeface="+mn-cs"/>
            </a:endParaRP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a:t>
            </a: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-Develops above the dentate line. </a:t>
            </a: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-Covered by anal mucosa. </a:t>
            </a: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-Lacks sensory innervation (painless) </a:t>
            </a: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-Bright red or purple in color.  </a:t>
            </a: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US" sz="2000" b="1" dirty="0">
                <a:solidFill>
                  <a:schemeClr val="tx1">
                    <a:lumMod val="85000"/>
                  </a:schemeClr>
                </a:solidFill>
                <a:cs typeface="+mn-cs"/>
              </a:rPr>
              <a:t>          -Internal H. drains into sup. Rectal veins </a:t>
            </a:r>
            <a:r>
              <a:rPr lang="en-US" sz="2000" b="1" dirty="0">
                <a:solidFill>
                  <a:schemeClr val="tx1">
                    <a:lumMod val="85000"/>
                  </a:schemeClr>
                </a:solidFill>
                <a:cs typeface="+mn-cs"/>
                <a:sym typeface="Wingdings"/>
              </a:rPr>
              <a:t></a:t>
            </a:r>
            <a:r>
              <a:rPr lang="en-US" sz="2000" b="1" dirty="0">
                <a:solidFill>
                  <a:schemeClr val="tx1">
                    <a:lumMod val="85000"/>
                  </a:schemeClr>
                </a:solidFill>
                <a:cs typeface="+mn-cs"/>
              </a:rPr>
              <a:t> portal system</a:t>
            </a:r>
          </a:p>
        </p:txBody>
      </p:sp>
      <p:sp>
        <p:nvSpPr>
          <p:cNvPr id="5" name="TextBox 4"/>
          <p:cNvSpPr txBox="1"/>
          <p:nvPr/>
        </p:nvSpPr>
        <p:spPr>
          <a:xfrm>
            <a:off x="179512" y="332656"/>
            <a:ext cx="6336704" cy="707886"/>
          </a:xfrm>
          <a:prstGeom prst="rect">
            <a:avLst/>
          </a:prstGeom>
          <a:noFill/>
        </p:spPr>
        <p:txBody>
          <a:bodyPr wrap="square" rtlCol="0">
            <a:spAutoFit/>
          </a:bodyPr>
          <a:lstStyle/>
          <a:p>
            <a:r>
              <a:rPr lang="en-US" sz="3600" dirty="0"/>
              <a:t>Types of HEMORRHOIDS </a:t>
            </a:r>
            <a:r>
              <a:rPr lang="en-US" sz="4000" dirty="0"/>
              <a:t>:</a:t>
            </a:r>
          </a:p>
        </p:txBody>
      </p:sp>
    </p:spTree>
    <p:extLst>
      <p:ext uri="{BB962C8B-B14F-4D97-AF65-F5344CB8AC3E}">
        <p14:creationId xmlns:p14="http://schemas.microsoft.com/office/powerpoint/2010/main" val="3138312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1">
            <a:extLst>
              <a:ext uri="{FF2B5EF4-FFF2-40B4-BE49-F238E27FC236}">
                <a16:creationId xmlns:a16="http://schemas.microsoft.com/office/drawing/2014/main" id="{75E4754C-A8A4-4D1D-9F1E-9A60DC361B14}"/>
              </a:ext>
            </a:extLst>
          </p:cNvPr>
          <p:cNvSpPr>
            <a:spLocks noGrp="1"/>
          </p:cNvSpPr>
          <p:nvPr>
            <p:ph type="title"/>
          </p:nvPr>
        </p:nvSpPr>
        <p:spPr>
          <a:xfrm>
            <a:off x="-1188640" y="-243408"/>
            <a:ext cx="9431337" cy="1895475"/>
          </a:xfrm>
        </p:spPr>
        <p:txBody>
          <a:bodyPr>
            <a:normAutofit/>
          </a:bodyPr>
          <a:lstStyle/>
          <a:p>
            <a:pPr eaLnBrk="1" fontAlgn="auto" hangingPunct="1">
              <a:spcAft>
                <a:spcPts val="0"/>
              </a:spcAft>
              <a:defRPr/>
            </a:pPr>
            <a:r>
              <a:rPr lang="en-US" dirty="0">
                <a:cs typeface="+mj-cs"/>
              </a:rPr>
              <a:t>Grading for Internal type</a:t>
            </a:r>
            <a:endParaRPr lang="ar-SA" dirty="0">
              <a:cs typeface="+mj-cs"/>
            </a:endParaRPr>
          </a:p>
        </p:txBody>
      </p:sp>
      <p:pic>
        <p:nvPicPr>
          <p:cNvPr id="9" name="Picture 2" descr="C:\Users\aloor\Downloads\hemorrhoids-s8-illustrations-of-four-grade-classifications-prolapsed-hemorrhoids.jpg">
            <a:extLst>
              <a:ext uri="{FF2B5EF4-FFF2-40B4-BE49-F238E27FC236}">
                <a16:creationId xmlns:a16="http://schemas.microsoft.com/office/drawing/2014/main" id="{78CA66AF-9F20-4B9C-9423-D9162F88E1E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47664" y="2348880"/>
            <a:ext cx="6053722" cy="411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مستطيل 6">
            <a:extLst>
              <a:ext uri="{FF2B5EF4-FFF2-40B4-BE49-F238E27FC236}">
                <a16:creationId xmlns:a16="http://schemas.microsoft.com/office/drawing/2014/main" id="{51ACBE5C-F540-410F-AB56-628BEF3166EB}"/>
              </a:ext>
            </a:extLst>
          </p:cNvPr>
          <p:cNvSpPr/>
          <p:nvPr/>
        </p:nvSpPr>
        <p:spPr>
          <a:xfrm>
            <a:off x="395536" y="1412776"/>
            <a:ext cx="7219528" cy="1015663"/>
          </a:xfrm>
          <a:prstGeom prst="rect">
            <a:avLst/>
          </a:prstGeom>
        </p:spPr>
        <p:txBody>
          <a:bodyPr wrap="square">
            <a:spAutoFit/>
          </a:bodyPr>
          <a:lstStyle/>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Internal H. are classified by the degree of tissue </a:t>
            </a:r>
            <a:r>
              <a:rPr kumimoji="0" lang="en-GB" sz="2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prolapse</a:t>
            </a:r>
            <a:r>
              <a:rPr kumimoji="0" lang="en-GB"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into the anal canal.</a:t>
            </a:r>
            <a:r>
              <a:rPr kumimoji="0" lang="en-GB"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endPar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1044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p:cNvSpPr>
          <p:nvPr>
            <p:ph idx="1"/>
          </p:nvPr>
        </p:nvSpPr>
        <p:spPr/>
        <p:txBody>
          <a:bodyPr>
            <a:normAutofit/>
          </a:bodyPr>
          <a:lstStyle/>
          <a:p>
            <a:r>
              <a:rPr lang="en-US" b="1" i="1" dirty="0" err="1"/>
              <a:t>Hematochezia</a:t>
            </a:r>
            <a:r>
              <a:rPr lang="en-US" b="1" i="1" dirty="0"/>
              <a:t>: </a:t>
            </a:r>
            <a:r>
              <a:rPr lang="en-US" dirty="0"/>
              <a:t>passage of fresh , bright, red blood in the stool .</a:t>
            </a:r>
          </a:p>
          <a:p>
            <a:r>
              <a:rPr lang="en-US" b="1" i="1" dirty="0" err="1"/>
              <a:t>Rectorrhagia</a:t>
            </a:r>
            <a:r>
              <a:rPr lang="en-US" b="1" i="1" dirty="0"/>
              <a:t>:</a:t>
            </a:r>
            <a:r>
              <a:rPr lang="en-US" dirty="0"/>
              <a:t> expulsion of fresh red bright blood without stool</a:t>
            </a:r>
          </a:p>
          <a:p>
            <a:pPr>
              <a:buFont typeface="Georgia" pitchFamily="18" charset="0"/>
              <a:buNone/>
            </a:pPr>
            <a:endParaRPr lang="en-US" dirty="0"/>
          </a:p>
          <a:p>
            <a:r>
              <a:rPr lang="en-US" b="1" i="1" dirty="0" err="1"/>
              <a:t>Melena</a:t>
            </a:r>
            <a:r>
              <a:rPr lang="en-US" b="1" i="1" dirty="0"/>
              <a:t>: </a:t>
            </a:r>
            <a:r>
              <a:rPr lang="en-US" dirty="0"/>
              <a:t>black tarry offensive stools resulting from oxidation of </a:t>
            </a:r>
            <a:r>
              <a:rPr lang="en-US" dirty="0" err="1"/>
              <a:t>Hb</a:t>
            </a:r>
            <a:r>
              <a:rPr lang="en-US" dirty="0"/>
              <a:t>.</a:t>
            </a:r>
          </a:p>
        </p:txBody>
      </p:sp>
      <p:sp>
        <p:nvSpPr>
          <p:cNvPr id="5" name="TextBox 4"/>
          <p:cNvSpPr txBox="1"/>
          <p:nvPr/>
        </p:nvSpPr>
        <p:spPr>
          <a:xfrm>
            <a:off x="2699792" y="260648"/>
            <a:ext cx="4896544" cy="830997"/>
          </a:xfrm>
          <a:prstGeom prst="rect">
            <a:avLst/>
          </a:prstGeom>
          <a:noFill/>
        </p:spPr>
        <p:txBody>
          <a:bodyPr wrap="square" rtlCol="0">
            <a:spAutoFit/>
          </a:bodyPr>
          <a:lstStyle/>
          <a:p>
            <a:r>
              <a:rPr lang="en-GB" sz="4800" dirty="0"/>
              <a:t>Presentation</a:t>
            </a:r>
            <a:endParaRPr lang="en-US" sz="4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نتيجة بحث الصور عن ‪HEMORRHOIDS‬‏">
            <a:extLst>
              <a:ext uri="{FF2B5EF4-FFF2-40B4-BE49-F238E27FC236}">
                <a16:creationId xmlns:a16="http://schemas.microsoft.com/office/drawing/2014/main" id="{DC9035E8-AACC-46FD-A2F0-D60C54213F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7940" y="3212976"/>
            <a:ext cx="5126060" cy="364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ستطيل 3">
            <a:extLst>
              <a:ext uri="{FF2B5EF4-FFF2-40B4-BE49-F238E27FC236}">
                <a16:creationId xmlns:a16="http://schemas.microsoft.com/office/drawing/2014/main" id="{9E7BAEB8-D8BA-4578-8AAD-E4119A96F605}"/>
              </a:ext>
            </a:extLst>
          </p:cNvPr>
          <p:cNvSpPr/>
          <p:nvPr/>
        </p:nvSpPr>
        <p:spPr>
          <a:xfrm>
            <a:off x="251520" y="620688"/>
            <a:ext cx="6912768" cy="2062103"/>
          </a:xfrm>
          <a:prstGeom prst="rect">
            <a:avLst/>
          </a:prstGeom>
        </p:spPr>
        <p:txBody>
          <a:bodyPr wrap="square">
            <a:spAutoFit/>
          </a:bodyPr>
          <a:lstStyle/>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r>
              <a:rPr kumimoji="0" lang="en-US" sz="2800" b="1" i="0" u="sng" strike="noStrike" kern="1200" cap="none" spc="0" normalizeH="0" baseline="0" noProof="0" dirty="0">
                <a:ln>
                  <a:noFill/>
                </a:ln>
                <a:solidFill>
                  <a:srgbClr val="EA157A">
                    <a:lumMod val="50000"/>
                  </a:srgbClr>
                </a:solidFill>
                <a:effectLst/>
                <a:uLnTx/>
                <a:uFillTx/>
                <a:latin typeface="Arial" panose="020B0604020202020204" pitchFamily="34" charset="0"/>
                <a:ea typeface="+mn-ea"/>
                <a:cs typeface="Arial" panose="020B0604020202020204" pitchFamily="34" charset="0"/>
              </a:rPr>
              <a:t>EXTERNAL HAEMORRHOIDS: </a:t>
            </a:r>
            <a:endParaRPr kumimoji="0" lang="en-US" sz="2800" b="1" i="0" u="none" strike="noStrike" kern="1200" cap="none" spc="0" normalizeH="0" baseline="0" noProof="0" dirty="0">
              <a:ln>
                <a:noFill/>
              </a:ln>
              <a:solidFill>
                <a:srgbClr val="EA157A">
                  <a:lumMod val="50000"/>
                </a:srgbClr>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a:buNone/>
              <a:tabLst/>
              <a:defRPr/>
            </a:pPr>
            <a:r>
              <a:rPr kumimoji="0" lang="en-US" sz="18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a:buNone/>
              <a:tabLst/>
              <a:defRPr/>
            </a:pP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-Arise below the dentate line.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a:buNone/>
              <a:tabLst/>
              <a:defRPr/>
            </a:pP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-Covered by St. sq. epithelium(</a:t>
            </a:r>
            <a:r>
              <a:rPr kumimoji="0" lang="en-US" sz="2000" b="1" i="0" u="none" strike="noStrike" kern="1200" cap="none" spc="0" normalizeH="0" baseline="0" noProof="0" dirty="0" err="1">
                <a:ln>
                  <a:noFill/>
                </a:ln>
                <a:solidFill>
                  <a:prstClr val="black">
                    <a:lumMod val="85000"/>
                  </a:prstClr>
                </a:solidFill>
                <a:effectLst/>
                <a:uLnTx/>
                <a:uFillTx/>
                <a:latin typeface="Arial" panose="020B0604020202020204" pitchFamily="34" charset="0"/>
                <a:ea typeface="+mn-ea"/>
                <a:cs typeface="Arial" panose="020B0604020202020204" pitchFamily="34" charset="0"/>
              </a:rPr>
              <a:t>anoderm</a:t>
            </a: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a:buNone/>
              <a:tabLst/>
              <a:defRPr/>
            </a:pP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-Innervated by the inferior rectal nerve.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pitchFamily="2" charset="2"/>
              <a:buNone/>
              <a:tabLst/>
              <a:defRPr/>
            </a:pP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-External H. drains into inf. </a:t>
            </a:r>
            <a:r>
              <a:rPr kumimoji="0" lang="fr-FR"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Rectal viens</a:t>
            </a: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sym typeface="Wingdings"/>
              </a:rPr>
              <a:t></a:t>
            </a:r>
            <a:r>
              <a:rPr kumimoji="0" lang="fr-FR"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I.V.C. </a:t>
            </a:r>
            <a:endPar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endParaRPr>
          </a:p>
        </p:txBody>
      </p:sp>
      <p:pic>
        <p:nvPicPr>
          <p:cNvPr id="7" name="Picture 2"/>
          <p:cNvPicPr>
            <a:picLocks noGrp="1" noChangeAspect="1" noChangeArrowheads="1"/>
          </p:cNvPicPr>
          <p:nvPr>
            <p:ph idx="1"/>
          </p:nvPr>
        </p:nvPicPr>
        <p:blipFill>
          <a:blip r:embed="rId3" cstate="print"/>
          <a:srcRect/>
          <a:stretch>
            <a:fillRect/>
          </a:stretch>
        </p:blipFill>
        <p:spPr bwMode="auto">
          <a:xfrm>
            <a:off x="0" y="3356992"/>
            <a:ext cx="3962400" cy="3286125"/>
          </a:xfrm>
          <a:prstGeom prst="rect">
            <a:avLst/>
          </a:prstGeom>
          <a:noFill/>
          <a:ln w="9525">
            <a:noFill/>
            <a:miter lim="800000"/>
            <a:headEnd/>
            <a:tailEnd/>
          </a:ln>
        </p:spPr>
      </p:pic>
    </p:spTree>
    <p:extLst>
      <p:ext uri="{BB962C8B-B14F-4D97-AF65-F5344CB8AC3E}">
        <p14:creationId xmlns:p14="http://schemas.microsoft.com/office/powerpoint/2010/main" val="1830058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1">
            <a:extLst>
              <a:ext uri="{FF2B5EF4-FFF2-40B4-BE49-F238E27FC236}">
                <a16:creationId xmlns:a16="http://schemas.microsoft.com/office/drawing/2014/main" id="{F4148619-B5E4-4F0C-AB72-D96DB4C02E40}"/>
              </a:ext>
            </a:extLst>
          </p:cNvPr>
          <p:cNvSpPr>
            <a:spLocks noGrp="1"/>
          </p:cNvSpPr>
          <p:nvPr>
            <p:ph type="title"/>
          </p:nvPr>
        </p:nvSpPr>
        <p:spPr>
          <a:xfrm>
            <a:off x="-756592" y="0"/>
            <a:ext cx="4800600" cy="1371600"/>
          </a:xfrm>
        </p:spPr>
        <p:txBody>
          <a:bodyPr>
            <a:normAutofit/>
          </a:bodyPr>
          <a:lstStyle/>
          <a:p>
            <a:pPr eaLnBrk="1" fontAlgn="auto" hangingPunct="1">
              <a:spcAft>
                <a:spcPts val="0"/>
              </a:spcAft>
              <a:defRPr/>
            </a:pPr>
            <a:r>
              <a:rPr lang="en-US" sz="4000" dirty="0">
                <a:cs typeface="+mj-cs"/>
              </a:rPr>
              <a:t>Symptoms:</a:t>
            </a:r>
            <a:endParaRPr lang="ar-SA" sz="4000" dirty="0">
              <a:cs typeface="+mj-cs"/>
            </a:endParaRPr>
          </a:p>
        </p:txBody>
      </p:sp>
      <p:sp>
        <p:nvSpPr>
          <p:cNvPr id="6" name="TextBox 5"/>
          <p:cNvSpPr txBox="1"/>
          <p:nvPr/>
        </p:nvSpPr>
        <p:spPr>
          <a:xfrm>
            <a:off x="611560" y="1196752"/>
            <a:ext cx="7128792" cy="2308324"/>
          </a:xfrm>
          <a:prstGeom prst="rect">
            <a:avLst/>
          </a:prstGeom>
          <a:noFill/>
        </p:spPr>
        <p:txBody>
          <a:bodyPr wrap="square" rtlCol="0">
            <a:spAutoFit/>
          </a:bodyPr>
          <a:lstStyle/>
          <a:p>
            <a:pPr lvl="0" rtl="1"/>
            <a:r>
              <a:rPr lang="en-GB" b="1" i="1" dirty="0"/>
              <a:t>1- Grade 1 usually are asymptomatic </a:t>
            </a:r>
            <a:endParaRPr lang="ar-JO" dirty="0"/>
          </a:p>
          <a:p>
            <a:pPr lvl="0"/>
            <a:r>
              <a:rPr lang="en-GB" b="1" i="1" dirty="0"/>
              <a:t>2-bleeding</a:t>
            </a:r>
            <a:endParaRPr lang="en-US" dirty="0"/>
          </a:p>
          <a:p>
            <a:pPr lvl="0"/>
            <a:r>
              <a:rPr lang="en-GB" b="1" i="1" dirty="0"/>
              <a:t>3-prolapse</a:t>
            </a:r>
            <a:endParaRPr lang="en-US" dirty="0"/>
          </a:p>
          <a:p>
            <a:pPr lvl="0"/>
            <a:r>
              <a:rPr lang="en-GB" b="1" i="1" dirty="0"/>
              <a:t>4-discharge</a:t>
            </a:r>
            <a:endParaRPr lang="en-US" dirty="0"/>
          </a:p>
          <a:p>
            <a:pPr lvl="0"/>
            <a:r>
              <a:rPr lang="en-GB" b="1" i="1" dirty="0"/>
              <a:t>5-pruritis</a:t>
            </a:r>
            <a:endParaRPr lang="en-US" dirty="0"/>
          </a:p>
          <a:p>
            <a:pPr lvl="0"/>
            <a:r>
              <a:rPr lang="en-GB" b="1" i="1" dirty="0"/>
              <a:t>6-pain</a:t>
            </a:r>
          </a:p>
          <a:p>
            <a:pPr lvl="0"/>
            <a:endParaRPr lang="en-GB" b="1" i="1" dirty="0"/>
          </a:p>
          <a:p>
            <a:pPr lvl="0"/>
            <a:endParaRPr lang="en-US" dirty="0"/>
          </a:p>
        </p:txBody>
      </p:sp>
      <p:sp>
        <p:nvSpPr>
          <p:cNvPr id="7" name="TextBox 6"/>
          <p:cNvSpPr txBox="1"/>
          <p:nvPr/>
        </p:nvSpPr>
        <p:spPr>
          <a:xfrm>
            <a:off x="467544" y="3068960"/>
            <a:ext cx="7416824" cy="2970044"/>
          </a:xfrm>
          <a:prstGeom prst="rect">
            <a:avLst/>
          </a:prstGeom>
          <a:noFill/>
        </p:spPr>
        <p:txBody>
          <a:bodyPr wrap="square" rtlCol="0">
            <a:spAutoFit/>
          </a:bodyPr>
          <a:lstStyle/>
          <a:p>
            <a:pPr eaLnBrk="1" fontAlgn="auto" hangingPunct="1">
              <a:spcAft>
                <a:spcPts val="0"/>
              </a:spcAft>
              <a:defRPr/>
            </a:pPr>
            <a:r>
              <a:rPr lang="en-US" sz="3600" dirty="0"/>
              <a:t>Examination:</a:t>
            </a:r>
          </a:p>
          <a:p>
            <a:pPr marL="274320" indent="-274320" fontAlgn="auto">
              <a:spcAft>
                <a:spcPts val="0"/>
              </a:spcAft>
              <a:buClr>
                <a:schemeClr val="tx1">
                  <a:lumMod val="50000"/>
                  <a:lumOff val="50000"/>
                </a:schemeClr>
              </a:buClr>
              <a:defRPr/>
            </a:pPr>
            <a:r>
              <a:rPr lang="en-GB" dirty="0">
                <a:solidFill>
                  <a:srgbClr val="FF0000"/>
                </a:solidFill>
              </a:rPr>
              <a:t>The pt. should be in the left lateral position. </a:t>
            </a:r>
            <a:r>
              <a:rPr lang="en-GB" dirty="0">
                <a:solidFill>
                  <a:schemeClr val="tx1">
                    <a:lumMod val="85000"/>
                  </a:schemeClr>
                </a:solidFill>
              </a:rPr>
              <a:t> </a:t>
            </a:r>
            <a:endParaRPr lang="en-US" sz="1100" dirty="0">
              <a:solidFill>
                <a:schemeClr val="tx1">
                  <a:lumMod val="85000"/>
                </a:schemeClr>
              </a:solidFill>
            </a:endParaRPr>
          </a:p>
          <a:p>
            <a:pPr marL="274320" indent="-274320" fontAlgn="auto">
              <a:spcAft>
                <a:spcPts val="0"/>
              </a:spcAft>
              <a:buClr>
                <a:schemeClr val="tx1">
                  <a:lumMod val="50000"/>
                  <a:lumOff val="50000"/>
                </a:schemeClr>
              </a:buClr>
              <a:buFont typeface="Wingdings"/>
              <a:buChar char=""/>
              <a:defRPr/>
            </a:pPr>
            <a:endParaRPr lang="en-GB" b="1" dirty="0">
              <a:solidFill>
                <a:schemeClr val="accent2">
                  <a:lumMod val="75000"/>
                </a:schemeClr>
              </a:solidFill>
            </a:endParaRPr>
          </a:p>
          <a:p>
            <a:pPr marL="274320" indent="-274320" fontAlgn="auto">
              <a:spcAft>
                <a:spcPts val="0"/>
              </a:spcAft>
              <a:buClr>
                <a:schemeClr val="tx1">
                  <a:lumMod val="50000"/>
                  <a:lumOff val="50000"/>
                </a:schemeClr>
              </a:buClr>
              <a:defRPr/>
            </a:pPr>
            <a:r>
              <a:rPr lang="en-GB" sz="3200" dirty="0"/>
              <a:t>INSPECTION: </a:t>
            </a:r>
          </a:p>
          <a:p>
            <a:pPr marL="274320" indent="-274320" fontAlgn="auto">
              <a:spcAft>
                <a:spcPts val="0"/>
              </a:spcAft>
              <a:buClr>
                <a:schemeClr val="tx1">
                  <a:lumMod val="50000"/>
                  <a:lumOff val="50000"/>
                </a:schemeClr>
              </a:buClr>
              <a:defRPr/>
            </a:pPr>
            <a:endParaRPr lang="en-US" sz="1100" b="1" u="sng" dirty="0">
              <a:solidFill>
                <a:schemeClr val="accent2">
                  <a:lumMod val="75000"/>
                </a:schemeClr>
              </a:solidFill>
            </a:endParaRPr>
          </a:p>
          <a:p>
            <a:pPr marL="274320" indent="-274320" fontAlgn="auto">
              <a:spcAft>
                <a:spcPts val="0"/>
              </a:spcAft>
              <a:buClr>
                <a:schemeClr val="tx1">
                  <a:lumMod val="50000"/>
                  <a:lumOff val="50000"/>
                </a:schemeClr>
              </a:buClr>
              <a:defRPr/>
            </a:pPr>
            <a:r>
              <a:rPr lang="en-GB" dirty="0">
                <a:solidFill>
                  <a:schemeClr val="tx1">
                    <a:lumMod val="85000"/>
                  </a:schemeClr>
                </a:solidFill>
              </a:rPr>
              <a:t>   -1</a:t>
            </a:r>
            <a:r>
              <a:rPr lang="en-GB" baseline="30000" dirty="0">
                <a:solidFill>
                  <a:schemeClr val="tx1">
                    <a:lumMod val="85000"/>
                  </a:schemeClr>
                </a:solidFill>
              </a:rPr>
              <a:t>st</a:t>
            </a:r>
            <a:r>
              <a:rPr lang="en-GB" dirty="0">
                <a:solidFill>
                  <a:schemeClr val="tx1">
                    <a:lumMod val="85000"/>
                  </a:schemeClr>
                </a:solidFill>
              </a:rPr>
              <a:t> degree H. show no outward abnormality </a:t>
            </a:r>
            <a:endParaRPr lang="en-US" sz="1100" dirty="0">
              <a:solidFill>
                <a:schemeClr val="tx1">
                  <a:lumMod val="85000"/>
                </a:schemeClr>
              </a:solidFill>
            </a:endParaRPr>
          </a:p>
          <a:p>
            <a:pPr marL="274320" indent="-274320" fontAlgn="auto">
              <a:spcAft>
                <a:spcPts val="0"/>
              </a:spcAft>
              <a:buClr>
                <a:schemeClr val="tx1">
                  <a:lumMod val="50000"/>
                  <a:lumOff val="50000"/>
                </a:schemeClr>
              </a:buClr>
              <a:defRPr/>
            </a:pPr>
            <a:r>
              <a:rPr lang="en-GB" dirty="0">
                <a:solidFill>
                  <a:schemeClr val="tx1">
                    <a:lumMod val="85000"/>
                  </a:schemeClr>
                </a:solidFill>
              </a:rPr>
              <a:t>   -2</a:t>
            </a:r>
            <a:r>
              <a:rPr lang="en-GB" baseline="30000" dirty="0">
                <a:solidFill>
                  <a:schemeClr val="tx1">
                    <a:lumMod val="85000"/>
                  </a:schemeClr>
                </a:solidFill>
              </a:rPr>
              <a:t>nd</a:t>
            </a:r>
            <a:r>
              <a:rPr lang="en-GB" dirty="0">
                <a:solidFill>
                  <a:schemeClr val="tx1">
                    <a:lumMod val="85000"/>
                  </a:schemeClr>
                </a:solidFill>
              </a:rPr>
              <a:t> degree H. may show the skin covered components when the buttocks are separated or piles may </a:t>
            </a:r>
            <a:r>
              <a:rPr lang="en-GB" dirty="0" err="1">
                <a:solidFill>
                  <a:schemeClr val="tx1">
                    <a:lumMod val="85000"/>
                  </a:schemeClr>
                </a:solidFill>
              </a:rPr>
              <a:t>prolapse</a:t>
            </a:r>
            <a:r>
              <a:rPr lang="en-GB" dirty="0">
                <a:solidFill>
                  <a:schemeClr val="tx1">
                    <a:lumMod val="85000"/>
                  </a:schemeClr>
                </a:solidFill>
              </a:rPr>
              <a:t> when the pt. strains.</a:t>
            </a:r>
            <a:endParaRPr lang="en-US" sz="1100" dirty="0">
              <a:solidFill>
                <a:schemeClr val="tx1">
                  <a:lumMod val="85000"/>
                </a:schemeClr>
              </a:solidFill>
            </a:endParaRPr>
          </a:p>
          <a:p>
            <a:pPr marL="274320" indent="-274320" fontAlgn="auto">
              <a:spcAft>
                <a:spcPts val="0"/>
              </a:spcAft>
              <a:buClr>
                <a:schemeClr val="tx1">
                  <a:lumMod val="50000"/>
                  <a:lumOff val="50000"/>
                </a:schemeClr>
              </a:buClr>
              <a:defRPr/>
            </a:pPr>
            <a:r>
              <a:rPr lang="en-GB" dirty="0">
                <a:solidFill>
                  <a:schemeClr val="tx1">
                    <a:lumMod val="85000"/>
                  </a:schemeClr>
                </a:solidFill>
              </a:rPr>
              <a:t>   -3</a:t>
            </a:r>
            <a:r>
              <a:rPr lang="en-GB" baseline="30000" dirty="0">
                <a:solidFill>
                  <a:schemeClr val="tx1">
                    <a:lumMod val="85000"/>
                  </a:schemeClr>
                </a:solidFill>
              </a:rPr>
              <a:t>rd</a:t>
            </a:r>
            <a:r>
              <a:rPr lang="en-GB" dirty="0">
                <a:solidFill>
                  <a:schemeClr val="tx1">
                    <a:lumMod val="85000"/>
                  </a:schemeClr>
                </a:solidFill>
              </a:rPr>
              <a:t> degree H. shows the red anal mucosa in their position</a:t>
            </a:r>
            <a:r>
              <a:rPr lang="en-US" dirty="0">
                <a:solidFill>
                  <a:schemeClr val="tx1">
                    <a:lumMod val="85000"/>
                  </a:schemeClr>
                </a:solidFill>
              </a:rPr>
              <a:t>.</a:t>
            </a:r>
            <a:endParaRPr lang="en-US" sz="1100" dirty="0">
              <a:solidFill>
                <a:schemeClr val="tx1">
                  <a:lumMod val="85000"/>
                </a:schemeClr>
              </a:solidFill>
            </a:endParaRPr>
          </a:p>
        </p:txBody>
      </p:sp>
    </p:spTree>
    <p:extLst>
      <p:ext uri="{BB962C8B-B14F-4D97-AF65-F5344CB8AC3E}">
        <p14:creationId xmlns:p14="http://schemas.microsoft.com/office/powerpoint/2010/main" val="3019512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B89C8DF-9FDC-4DA6-9BE4-0CDAC4B49A2D}"/>
              </a:ext>
            </a:extLst>
          </p:cNvPr>
          <p:cNvSpPr>
            <a:spLocks noGrp="1"/>
          </p:cNvSpPr>
          <p:nvPr>
            <p:ph type="title"/>
          </p:nvPr>
        </p:nvSpPr>
        <p:spPr>
          <a:xfrm>
            <a:off x="-2268760" y="0"/>
            <a:ext cx="8472487" cy="1143000"/>
          </a:xfrm>
        </p:spPr>
        <p:txBody>
          <a:bodyPr>
            <a:normAutofit/>
          </a:bodyPr>
          <a:lstStyle/>
          <a:p>
            <a:pPr eaLnBrk="1" fontAlgn="auto" hangingPunct="1">
              <a:spcAft>
                <a:spcPts val="0"/>
              </a:spcAft>
              <a:defRPr/>
            </a:pPr>
            <a:r>
              <a:rPr lang="en-US" dirty="0">
                <a:cs typeface="+mj-cs"/>
              </a:rPr>
              <a:t>Investigation        </a:t>
            </a:r>
            <a:endParaRPr lang="ar-SA" dirty="0">
              <a:cs typeface="+mj-cs"/>
            </a:endParaRPr>
          </a:p>
        </p:txBody>
      </p:sp>
      <p:sp>
        <p:nvSpPr>
          <p:cNvPr id="3" name="عنصر نائب للمحتوى 2">
            <a:extLst>
              <a:ext uri="{FF2B5EF4-FFF2-40B4-BE49-F238E27FC236}">
                <a16:creationId xmlns:a16="http://schemas.microsoft.com/office/drawing/2014/main" id="{94B3B694-43FB-46B7-AA9F-846B331785C6}"/>
              </a:ext>
            </a:extLst>
          </p:cNvPr>
          <p:cNvSpPr>
            <a:spLocks noGrp="1"/>
          </p:cNvSpPr>
          <p:nvPr>
            <p:ph idx="1"/>
          </p:nvPr>
        </p:nvSpPr>
        <p:spPr>
          <a:xfrm>
            <a:off x="0" y="980728"/>
            <a:ext cx="5364088" cy="4824536"/>
          </a:xfrm>
        </p:spPr>
        <p:txBody>
          <a:bodyPr rtlCol="0">
            <a:noAutofit/>
          </a:bodyPr>
          <a:lstStyle/>
          <a:p>
            <a:pPr marL="274320" indent="-274320" algn="l" eaLnBrk="1" fontAlgn="auto" hangingPunct="1">
              <a:spcAft>
                <a:spcPts val="0"/>
              </a:spcAft>
              <a:buClr>
                <a:schemeClr val="tx1">
                  <a:lumMod val="50000"/>
                  <a:lumOff val="50000"/>
                </a:schemeClr>
              </a:buClr>
              <a:buFont typeface="Wingdings"/>
              <a:buNone/>
              <a:defRPr/>
            </a:pPr>
            <a:r>
              <a:rPr lang="en-GB" sz="2400" i="1" dirty="0">
                <a:solidFill>
                  <a:schemeClr val="accent2">
                    <a:lumMod val="75000"/>
                  </a:schemeClr>
                </a:solidFill>
                <a:cs typeface="+mn-cs"/>
              </a:rPr>
              <a:t>1-Sigmoidscopy</a:t>
            </a:r>
            <a:r>
              <a:rPr lang="en-GB" sz="2000" i="1" dirty="0">
                <a:solidFill>
                  <a:schemeClr val="accent2">
                    <a:lumMod val="75000"/>
                  </a:schemeClr>
                </a:solidFill>
                <a:cs typeface="+mn-cs"/>
              </a:rPr>
              <a:t>: </a:t>
            </a:r>
            <a:r>
              <a:rPr lang="en-GB" sz="2000" dirty="0">
                <a:solidFill>
                  <a:schemeClr val="tx1">
                    <a:lumMod val="85000"/>
                  </a:schemeClr>
                </a:solidFill>
                <a:cs typeface="+mn-cs"/>
              </a:rPr>
              <a:t>essential to exclude rectal pathology as carcinoma or polyps. </a:t>
            </a:r>
            <a:endParaRPr lang="en-US"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a:buNone/>
              <a:defRPr/>
            </a:pPr>
            <a:r>
              <a:rPr lang="en-GB" sz="2400" i="1" dirty="0">
                <a:solidFill>
                  <a:schemeClr val="accent2">
                    <a:lumMod val="75000"/>
                  </a:schemeClr>
                </a:solidFill>
                <a:cs typeface="+mn-cs"/>
              </a:rPr>
              <a:t>2-Barium enema: </a:t>
            </a:r>
            <a:r>
              <a:rPr lang="en-GB" sz="2000" dirty="0">
                <a:solidFill>
                  <a:schemeClr val="tx1">
                    <a:lumMod val="85000"/>
                  </a:schemeClr>
                </a:solidFill>
                <a:cs typeface="+mn-cs"/>
              </a:rPr>
              <a:t>indicated when sigmoidoscopy and proctoscopy can’t explain the symptoms.</a:t>
            </a:r>
            <a:endParaRPr lang="en-US"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a:buNone/>
              <a:defRPr/>
            </a:pPr>
            <a:r>
              <a:rPr lang="en-GB" sz="2400" i="1" dirty="0">
                <a:solidFill>
                  <a:schemeClr val="accent2">
                    <a:lumMod val="75000"/>
                  </a:schemeClr>
                </a:solidFill>
                <a:cs typeface="+mn-cs"/>
              </a:rPr>
              <a:t>3-CBC: </a:t>
            </a:r>
            <a:r>
              <a:rPr lang="en-GB" sz="2000" dirty="0">
                <a:solidFill>
                  <a:schemeClr val="tx1">
                    <a:lumMod val="85000"/>
                  </a:schemeClr>
                </a:solidFill>
                <a:cs typeface="+mn-cs"/>
              </a:rPr>
              <a:t>anaemia, rarely happen in longstanding piles.</a:t>
            </a:r>
            <a:endParaRPr lang="en-GB" sz="2000" dirty="0">
              <a:solidFill>
                <a:schemeClr val="tx1">
                  <a:lumMod val="85000"/>
                </a:schemeClr>
              </a:solidFill>
            </a:endParaRPr>
          </a:p>
          <a:p>
            <a:pPr>
              <a:buNone/>
            </a:pPr>
            <a:r>
              <a:rPr lang="en-US" sz="3600" b="1" i="1" dirty="0">
                <a:solidFill>
                  <a:srgbClr val="7030A0"/>
                </a:solidFill>
              </a:rPr>
              <a:t>   </a:t>
            </a:r>
            <a:r>
              <a:rPr lang="en-US" sz="3600" dirty="0"/>
              <a:t>Complication   </a:t>
            </a:r>
          </a:p>
          <a:p>
            <a:r>
              <a:rPr lang="en-GB" sz="2000" dirty="0"/>
              <a:t>1- </a:t>
            </a:r>
            <a:r>
              <a:rPr lang="en-GB" sz="2000" dirty="0" err="1"/>
              <a:t>Anemia</a:t>
            </a:r>
            <a:r>
              <a:rPr lang="en-GB" sz="2000" dirty="0"/>
              <a:t> </a:t>
            </a:r>
          </a:p>
          <a:p>
            <a:r>
              <a:rPr lang="en-GB" sz="2000" dirty="0"/>
              <a:t>2- Thrombosis</a:t>
            </a:r>
          </a:p>
          <a:p>
            <a:r>
              <a:rPr lang="en-GB" sz="2000" dirty="0"/>
              <a:t>3- </a:t>
            </a:r>
            <a:r>
              <a:rPr lang="en-GB" sz="2000" dirty="0" err="1"/>
              <a:t>Gangerene</a:t>
            </a:r>
            <a:endParaRPr lang="en-GB" sz="2000" dirty="0"/>
          </a:p>
          <a:p>
            <a:r>
              <a:rPr lang="en-GB" sz="2000" dirty="0"/>
              <a:t>4- Strangulation</a:t>
            </a:r>
          </a:p>
          <a:p>
            <a:r>
              <a:rPr lang="en-GB" sz="2000" dirty="0"/>
              <a:t>5- Fibrosis</a:t>
            </a:r>
          </a:p>
          <a:p>
            <a:r>
              <a:rPr lang="en-GB" sz="2000" dirty="0"/>
              <a:t>6- Ulceration </a:t>
            </a:r>
          </a:p>
          <a:p>
            <a:r>
              <a:rPr lang="en-GB" sz="2000" dirty="0"/>
              <a:t>7- Suppuration</a:t>
            </a:r>
            <a:endParaRPr lang="en-US" sz="2000" dirty="0"/>
          </a:p>
          <a:p>
            <a:pPr marL="274320" indent="-274320" algn="l" eaLnBrk="1" fontAlgn="auto" hangingPunct="1">
              <a:spcAft>
                <a:spcPts val="0"/>
              </a:spcAft>
              <a:buClr>
                <a:schemeClr val="tx1">
                  <a:lumMod val="50000"/>
                  <a:lumOff val="50000"/>
                </a:schemeClr>
              </a:buClr>
              <a:buFont typeface="Wingdings"/>
              <a:buNone/>
              <a:defRPr/>
            </a:pPr>
            <a:endParaRPr lang="en-US" sz="2000" b="1" dirty="0">
              <a:solidFill>
                <a:schemeClr val="tx1">
                  <a:lumMod val="85000"/>
                </a:schemeClr>
              </a:solidFill>
              <a:cs typeface="+mn-cs"/>
            </a:endParaRPr>
          </a:p>
        </p:txBody>
      </p:sp>
      <p:pic>
        <p:nvPicPr>
          <p:cNvPr id="20487" name="Picture 7" descr="ÙØªÙØ¬Ø© Ø¨Ø­Ø« Ø§ÙØµÙØ± Ø¹Ù âª2-barium enema: hemorrhoidâ¬â">
            <a:extLst>
              <a:ext uri="{FF2B5EF4-FFF2-40B4-BE49-F238E27FC236}">
                <a16:creationId xmlns:a16="http://schemas.microsoft.com/office/drawing/2014/main" id="{C2810E61-3605-4317-9D20-56175578C10F}"/>
              </a:ext>
            </a:extLst>
          </p:cNvPr>
          <p:cNvPicPr>
            <a:picLocks noChangeAspect="1" noChangeArrowheads="1"/>
          </p:cNvPicPr>
          <p:nvPr/>
        </p:nvPicPr>
        <p:blipFill>
          <a:blip r:embed="rId2" cstate="print"/>
          <a:srcRect/>
          <a:stretch>
            <a:fillRect/>
          </a:stretch>
        </p:blipFill>
        <p:spPr bwMode="auto">
          <a:xfrm>
            <a:off x="5580112" y="3429000"/>
            <a:ext cx="3124200" cy="3273946"/>
          </a:xfrm>
          <a:prstGeom prst="rect">
            <a:avLst/>
          </a:prstGeom>
          <a:ln>
            <a:noFill/>
          </a:ln>
          <a:effectLst>
            <a:softEdge rad="112500"/>
          </a:effectLst>
        </p:spPr>
      </p:pic>
      <p:pic>
        <p:nvPicPr>
          <p:cNvPr id="20485" name="Picture 5" descr="ÙØªÙØ¬Ø© Ø¨Ø­Ø« Ø§ÙØµÙØ± Ø¹Ù âª1-sigmoidoscopy:â¬â">
            <a:extLst>
              <a:ext uri="{FF2B5EF4-FFF2-40B4-BE49-F238E27FC236}">
                <a16:creationId xmlns:a16="http://schemas.microsoft.com/office/drawing/2014/main" id="{EE2B8223-74D7-451C-952C-C669DC31B21C}"/>
              </a:ext>
            </a:extLst>
          </p:cNvPr>
          <p:cNvPicPr>
            <a:picLocks noChangeAspect="1" noChangeArrowheads="1"/>
          </p:cNvPicPr>
          <p:nvPr/>
        </p:nvPicPr>
        <p:blipFill>
          <a:blip r:embed="rId3" cstate="print"/>
          <a:srcRect/>
          <a:stretch>
            <a:fillRect/>
          </a:stretch>
        </p:blipFill>
        <p:spPr bwMode="auto">
          <a:xfrm>
            <a:off x="5652120" y="476672"/>
            <a:ext cx="3058527" cy="2564904"/>
          </a:xfrm>
          <a:prstGeom prst="rect">
            <a:avLst/>
          </a:prstGeom>
          <a:ln>
            <a:noFill/>
          </a:ln>
          <a:effectLst>
            <a:softEdge rad="112500"/>
          </a:effectLst>
        </p:spPr>
      </p:pic>
    </p:spTree>
    <p:extLst>
      <p:ext uri="{BB962C8B-B14F-4D97-AF65-F5344CB8AC3E}">
        <p14:creationId xmlns:p14="http://schemas.microsoft.com/office/powerpoint/2010/main" val="2878747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عنوان 1">
            <a:extLst>
              <a:ext uri="{FF2B5EF4-FFF2-40B4-BE49-F238E27FC236}">
                <a16:creationId xmlns:a16="http://schemas.microsoft.com/office/drawing/2014/main" id="{1D0BA28D-E303-4F73-B7BE-8B42B97AB5D6}"/>
              </a:ext>
            </a:extLst>
          </p:cNvPr>
          <p:cNvSpPr>
            <a:spLocks noGrp="1"/>
          </p:cNvSpPr>
          <p:nvPr>
            <p:ph type="title"/>
          </p:nvPr>
        </p:nvSpPr>
        <p:spPr>
          <a:xfrm>
            <a:off x="612775" y="228600"/>
            <a:ext cx="8153400" cy="990600"/>
          </a:xfrm>
        </p:spPr>
        <p:txBody>
          <a:bodyPr/>
          <a:lstStyle/>
          <a:p>
            <a:endParaRPr lang="ar-JO" altLang="en-US"/>
          </a:p>
        </p:txBody>
      </p:sp>
      <p:sp>
        <p:nvSpPr>
          <p:cNvPr id="22531" name="عنصر نائب للمحتوى 2">
            <a:extLst>
              <a:ext uri="{FF2B5EF4-FFF2-40B4-BE49-F238E27FC236}">
                <a16:creationId xmlns:a16="http://schemas.microsoft.com/office/drawing/2014/main" id="{D5F5E073-1BDC-4282-BA2E-A520F0FCD79E}"/>
              </a:ext>
            </a:extLst>
          </p:cNvPr>
          <p:cNvSpPr>
            <a:spLocks noGrp="1"/>
          </p:cNvSpPr>
          <p:nvPr>
            <p:ph idx="1"/>
          </p:nvPr>
        </p:nvSpPr>
        <p:spPr>
          <a:xfrm>
            <a:off x="612775" y="1600200"/>
            <a:ext cx="8153400" cy="4495800"/>
          </a:xfrm>
        </p:spPr>
        <p:txBody>
          <a:bodyPr/>
          <a:lstStyle/>
          <a:p>
            <a:endParaRPr lang="ar-JO" altLang="en-US"/>
          </a:p>
        </p:txBody>
      </p:sp>
      <p:pic>
        <p:nvPicPr>
          <p:cNvPr id="52226" name="Picture 2" descr="ÙØªÙØ¬Ø© Ø¨Ø­Ø« Ø§ÙØµÙØ± Ø¹Ù âªstrangulated hemorrhoidâ¬â">
            <a:extLst>
              <a:ext uri="{FF2B5EF4-FFF2-40B4-BE49-F238E27FC236}">
                <a16:creationId xmlns:a16="http://schemas.microsoft.com/office/drawing/2014/main" id="{E5DE58E3-88A7-48D7-B1EE-DD3C64A8A3DF}"/>
              </a:ext>
            </a:extLst>
          </p:cNvPr>
          <p:cNvPicPr>
            <a:picLocks noChangeAspect="1" noChangeArrowheads="1"/>
          </p:cNvPicPr>
          <p:nvPr/>
        </p:nvPicPr>
        <p:blipFill>
          <a:blip r:embed="rId2" cstate="print"/>
          <a:srcRect/>
          <a:stretch>
            <a:fillRect/>
          </a:stretch>
        </p:blipFill>
        <p:spPr bwMode="auto">
          <a:xfrm>
            <a:off x="0" y="0"/>
            <a:ext cx="8686800" cy="6521909"/>
          </a:xfrm>
          <a:prstGeom prst="rect">
            <a:avLst/>
          </a:prstGeom>
          <a:ln>
            <a:noFill/>
          </a:ln>
          <a:effectLst>
            <a:softEdge rad="112500"/>
          </a:effectLst>
        </p:spPr>
      </p:pic>
    </p:spTree>
    <p:extLst>
      <p:ext uri="{BB962C8B-B14F-4D97-AF65-F5344CB8AC3E}">
        <p14:creationId xmlns:p14="http://schemas.microsoft.com/office/powerpoint/2010/main" val="1601463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0528" y="0"/>
            <a:ext cx="8229600" cy="1066800"/>
          </a:xfrm>
        </p:spPr>
        <p:txBody>
          <a:bodyPr/>
          <a:lstStyle/>
          <a:p>
            <a:r>
              <a:rPr lang="en-US" dirty="0">
                <a:solidFill>
                  <a:srgbClr val="FF0000"/>
                </a:solidFill>
              </a:rPr>
              <a:t>Treatment</a:t>
            </a:r>
          </a:p>
        </p:txBody>
      </p:sp>
      <p:sp>
        <p:nvSpPr>
          <p:cNvPr id="2" name="Content Placeholder 1"/>
          <p:cNvSpPr>
            <a:spLocks noGrp="1"/>
          </p:cNvSpPr>
          <p:nvPr>
            <p:ph idx="1"/>
          </p:nvPr>
        </p:nvSpPr>
        <p:spPr/>
        <p:txBody>
          <a:bodyPr/>
          <a:lstStyle/>
          <a:p>
            <a:endParaRPr lang="en-US" b="1" dirty="0"/>
          </a:p>
        </p:txBody>
      </p:sp>
      <p:graphicFrame>
        <p:nvGraphicFramePr>
          <p:cNvPr id="4" name="Diagram 3"/>
          <p:cNvGraphicFramePr/>
          <p:nvPr/>
        </p:nvGraphicFramePr>
        <p:xfrm>
          <a:off x="179512" y="980728"/>
          <a:ext cx="83820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nvGraphicFramePr>
        <p:xfrm>
          <a:off x="179512" y="4267200"/>
          <a:ext cx="8382000" cy="2590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0000"/>
                </a:solidFill>
              </a:rPr>
              <a:t>Banding</a:t>
            </a:r>
          </a:p>
        </p:txBody>
      </p:sp>
      <p:pic>
        <p:nvPicPr>
          <p:cNvPr id="4" name="Picture 2"/>
          <p:cNvPicPr>
            <a:picLocks noGrp="1" noChangeAspect="1" noChangeArrowheads="1"/>
          </p:cNvPicPr>
          <p:nvPr>
            <p:ph idx="1"/>
          </p:nvPr>
        </p:nvPicPr>
        <p:blipFill>
          <a:blip r:embed="rId2" cstate="print"/>
          <a:srcRect/>
          <a:stretch>
            <a:fillRect/>
          </a:stretch>
        </p:blipFill>
        <p:spPr bwMode="auto">
          <a:xfrm>
            <a:off x="1403648" y="2060848"/>
            <a:ext cx="3017308" cy="452596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105400" y="1524000"/>
            <a:ext cx="3007880" cy="452596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33400"/>
            <a:ext cx="8229600" cy="1066800"/>
          </a:xfrm>
        </p:spPr>
        <p:txBody>
          <a:bodyPr/>
          <a:lstStyle/>
          <a:p>
            <a:r>
              <a:rPr lang="en-US" dirty="0">
                <a:solidFill>
                  <a:srgbClr val="FF0000"/>
                </a:solidFill>
              </a:rPr>
              <a:t>Hemorrhoidectomy</a:t>
            </a:r>
          </a:p>
        </p:txBody>
      </p:sp>
      <p:sp>
        <p:nvSpPr>
          <p:cNvPr id="2" name="Content Placeholder 1"/>
          <p:cNvSpPr>
            <a:spLocks noGrp="1"/>
          </p:cNvSpPr>
          <p:nvPr>
            <p:ph idx="1"/>
          </p:nvPr>
        </p:nvSpPr>
        <p:spPr>
          <a:xfrm>
            <a:off x="0" y="1447800"/>
            <a:ext cx="8229600" cy="4324350"/>
          </a:xfrm>
        </p:spPr>
        <p:txBody>
          <a:bodyPr/>
          <a:lstStyle/>
          <a:p>
            <a:r>
              <a:rPr lang="en-US" b="1" dirty="0"/>
              <a:t>4</a:t>
            </a:r>
            <a:r>
              <a:rPr lang="en-US" b="1" baseline="30000" dirty="0"/>
              <a:t>th</a:t>
            </a:r>
            <a:r>
              <a:rPr lang="en-US" b="1" dirty="0"/>
              <a:t> degree hemorrhoids</a:t>
            </a:r>
          </a:p>
          <a:p>
            <a:r>
              <a:rPr lang="en-US" b="1" dirty="0"/>
              <a:t>3</a:t>
            </a:r>
            <a:r>
              <a:rPr lang="en-US" b="1" baseline="30000" dirty="0"/>
              <a:t>rd</a:t>
            </a:r>
            <a:r>
              <a:rPr lang="en-US" b="1" dirty="0"/>
              <a:t> degree with a large external component</a:t>
            </a:r>
          </a:p>
          <a:p>
            <a:r>
              <a:rPr lang="en-US" b="1" dirty="0"/>
              <a:t> Acute hemorrhoidal attack ( with gangrene, severe ulceration= emergency)</a:t>
            </a:r>
          </a:p>
          <a:p>
            <a:endParaRPr lang="en-US" b="1" dirty="0"/>
          </a:p>
          <a:p>
            <a:r>
              <a:rPr lang="en-GB" altLang="en-US" b="1" dirty="0">
                <a:solidFill>
                  <a:srgbClr val="002060"/>
                </a:solidFill>
                <a:cs typeface="Times New Roman" pitchFamily="18" charset="0"/>
              </a:rPr>
              <a:t>Complications of the procedure</a:t>
            </a:r>
            <a:r>
              <a:rPr lang="en-GB" altLang="en-US" b="1" dirty="0">
                <a:solidFill>
                  <a:schemeClr val="tx1">
                    <a:lumMod val="85000"/>
                  </a:schemeClr>
                </a:solidFill>
                <a:cs typeface="Times New Roman" pitchFamily="18" charset="0"/>
              </a:rPr>
              <a:t>: </a:t>
            </a:r>
            <a:r>
              <a:rPr lang="en-GB" altLang="en-US" dirty="0">
                <a:solidFill>
                  <a:schemeClr val="tx1">
                    <a:lumMod val="85000"/>
                  </a:schemeClr>
                </a:solidFill>
                <a:cs typeface="Times New Roman" pitchFamily="18" charset="0"/>
              </a:rPr>
              <a:t>Anal </a:t>
            </a:r>
            <a:r>
              <a:rPr lang="en-GB" altLang="en-US" dirty="0" err="1">
                <a:solidFill>
                  <a:schemeClr val="tx1">
                    <a:lumMod val="85000"/>
                  </a:schemeClr>
                </a:solidFill>
                <a:cs typeface="Times New Roman" pitchFamily="18" charset="0"/>
              </a:rPr>
              <a:t>stenosis</a:t>
            </a:r>
            <a:r>
              <a:rPr lang="en-GB" altLang="en-US" dirty="0">
                <a:solidFill>
                  <a:schemeClr val="tx1">
                    <a:lumMod val="85000"/>
                  </a:schemeClr>
                </a:solidFill>
                <a:cs typeface="Times New Roman" pitchFamily="18" charset="0"/>
              </a:rPr>
              <a:t>,  post-operative haemorrhage. </a:t>
            </a:r>
            <a:endParaRPr lang="en-US" altLang="en-US" dirty="0">
              <a:solidFill>
                <a:schemeClr val="tx1">
                  <a:lumMod val="85000"/>
                </a:schemeClr>
              </a:solidFill>
              <a:cs typeface="Times New Roman" pitchFamily="18" charset="0"/>
            </a:endParaRPr>
          </a:p>
          <a:p>
            <a:endParaRPr lang="en-US"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688" y="332656"/>
            <a:ext cx="8229600" cy="685800"/>
          </a:xfrm>
        </p:spPr>
        <p:txBody>
          <a:bodyPr>
            <a:normAutofit fontScale="90000"/>
          </a:bodyPr>
          <a:lstStyle/>
          <a:p>
            <a:r>
              <a:rPr lang="en-US" b="1" dirty="0"/>
              <a:t>B) Anal fissures </a:t>
            </a:r>
            <a:endParaRPr lang="ar-JO" b="1" dirty="0"/>
          </a:p>
        </p:txBody>
      </p:sp>
      <p:sp>
        <p:nvSpPr>
          <p:cNvPr id="3" name="Content Placeholder 2"/>
          <p:cNvSpPr>
            <a:spLocks noGrp="1"/>
          </p:cNvSpPr>
          <p:nvPr>
            <p:ph idx="1"/>
          </p:nvPr>
        </p:nvSpPr>
        <p:spPr>
          <a:xfrm>
            <a:off x="0" y="1124744"/>
            <a:ext cx="9144000" cy="5256584"/>
          </a:xfrm>
        </p:spPr>
        <p:txBody>
          <a:bodyPr>
            <a:normAutofit fontScale="85000" lnSpcReduction="20000"/>
          </a:bodyPr>
          <a:lstStyle/>
          <a:p>
            <a:pPr>
              <a:buNone/>
            </a:pPr>
            <a:r>
              <a:rPr lang="en-US" dirty="0"/>
              <a:t>*Happens to young women.</a:t>
            </a:r>
          </a:p>
          <a:p>
            <a:r>
              <a:rPr lang="en-US" dirty="0"/>
              <a:t>- Anal fissures are characterized by </a:t>
            </a:r>
            <a:r>
              <a:rPr lang="en-US" dirty="0">
                <a:solidFill>
                  <a:srgbClr val="FF0000"/>
                </a:solidFill>
              </a:rPr>
              <a:t>longitudinal tears </a:t>
            </a:r>
            <a:r>
              <a:rPr lang="en-US" dirty="0"/>
              <a:t>in the anal canal distal to the dentate line and are most common at the </a:t>
            </a:r>
            <a:r>
              <a:rPr lang="en-US" dirty="0">
                <a:solidFill>
                  <a:srgbClr val="FF0000"/>
                </a:solidFill>
              </a:rPr>
              <a:t>posterior midline</a:t>
            </a:r>
            <a:r>
              <a:rPr lang="en-US" dirty="0"/>
              <a:t>.</a:t>
            </a:r>
          </a:p>
          <a:p>
            <a:r>
              <a:rPr lang="en-US" dirty="0"/>
              <a:t>- Most fissures are related to </a:t>
            </a:r>
            <a:r>
              <a:rPr lang="en-US" dirty="0">
                <a:solidFill>
                  <a:srgbClr val="FF0000"/>
                </a:solidFill>
              </a:rPr>
              <a:t>chronic constipation </a:t>
            </a:r>
            <a:r>
              <a:rPr lang="en-US" dirty="0"/>
              <a:t>with high anal pressures and passage of hard stools.</a:t>
            </a:r>
          </a:p>
          <a:p>
            <a:r>
              <a:rPr lang="en-US" dirty="0"/>
              <a:t> They can also be seen with </a:t>
            </a:r>
            <a:r>
              <a:rPr lang="en-US" dirty="0">
                <a:solidFill>
                  <a:srgbClr val="FF0000"/>
                </a:solidFill>
              </a:rPr>
              <a:t>frequent diarrhea </a:t>
            </a:r>
            <a:r>
              <a:rPr lang="en-US" dirty="0"/>
              <a:t>or </a:t>
            </a:r>
            <a:r>
              <a:rPr lang="en-US" dirty="0">
                <a:solidFill>
                  <a:srgbClr val="FF0000"/>
                </a:solidFill>
              </a:rPr>
              <a:t>anal sexual intercourse</a:t>
            </a:r>
            <a:r>
              <a:rPr lang="en-US" dirty="0"/>
              <a:t>.</a:t>
            </a:r>
          </a:p>
          <a:p>
            <a:r>
              <a:rPr lang="en-US" dirty="0"/>
              <a:t>- There is exquisite </a:t>
            </a:r>
            <a:r>
              <a:rPr lang="en-US" dirty="0">
                <a:solidFill>
                  <a:srgbClr val="FF0000"/>
                </a:solidFill>
              </a:rPr>
              <a:t>pain with defecation </a:t>
            </a:r>
            <a:r>
              <a:rPr lang="en-US" dirty="0"/>
              <a:t>and blood </a:t>
            </a:r>
            <a:r>
              <a:rPr lang="en-US" dirty="0">
                <a:solidFill>
                  <a:srgbClr val="FF0000"/>
                </a:solidFill>
              </a:rPr>
              <a:t>streaks covering the stools</a:t>
            </a:r>
            <a:r>
              <a:rPr lang="en-US" dirty="0"/>
              <a:t>.</a:t>
            </a:r>
          </a:p>
          <a:p>
            <a:r>
              <a:rPr lang="en-US" dirty="0"/>
              <a:t>- The fear of pain is so intense that patients avoid bowel movements (and get constipated)and may even refuse proper physical examination of the area.</a:t>
            </a:r>
          </a:p>
          <a:p>
            <a:endParaRPr lang="ar-JO"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096000"/>
          </a:xfrm>
        </p:spPr>
        <p:txBody>
          <a:bodyPr>
            <a:normAutofit fontScale="92500" lnSpcReduction="20000"/>
          </a:bodyPr>
          <a:lstStyle/>
          <a:p>
            <a:r>
              <a:rPr lang="en-US" dirty="0"/>
              <a:t>Examination may need to be done under </a:t>
            </a:r>
            <a:r>
              <a:rPr lang="en-US" dirty="0">
                <a:solidFill>
                  <a:srgbClr val="FF0000"/>
                </a:solidFill>
              </a:rPr>
              <a:t>anesthesia</a:t>
            </a:r>
            <a:r>
              <a:rPr lang="en-US" dirty="0"/>
              <a:t> .</a:t>
            </a:r>
          </a:p>
          <a:p>
            <a:r>
              <a:rPr lang="en-US" dirty="0"/>
              <a:t> Initial treatment of anal fissures includes </a:t>
            </a:r>
            <a:r>
              <a:rPr lang="en-US" dirty="0">
                <a:solidFill>
                  <a:srgbClr val="FF0000"/>
                </a:solidFill>
              </a:rPr>
              <a:t>dietary modification</a:t>
            </a:r>
            <a:r>
              <a:rPr lang="en-US" dirty="0"/>
              <a:t> (high-fiber diet, increased</a:t>
            </a:r>
          </a:p>
          <a:p>
            <a:r>
              <a:rPr lang="en-US" dirty="0"/>
              <a:t>fluid intake), </a:t>
            </a:r>
            <a:r>
              <a:rPr lang="en-US" dirty="0">
                <a:solidFill>
                  <a:srgbClr val="FF0000"/>
                </a:solidFill>
              </a:rPr>
              <a:t>stool softeners</a:t>
            </a:r>
            <a:r>
              <a:rPr lang="en-US" dirty="0"/>
              <a:t>, and </a:t>
            </a:r>
            <a:r>
              <a:rPr lang="en-US" dirty="0" err="1">
                <a:solidFill>
                  <a:srgbClr val="FF0000"/>
                </a:solidFill>
              </a:rPr>
              <a:t>sitz</a:t>
            </a:r>
            <a:r>
              <a:rPr lang="en-US" dirty="0">
                <a:solidFill>
                  <a:srgbClr val="FF0000"/>
                </a:solidFill>
              </a:rPr>
              <a:t> baths </a:t>
            </a:r>
            <a:r>
              <a:rPr lang="en-US" dirty="0"/>
              <a:t>to increase blood flow to the injured mucosa.</a:t>
            </a:r>
          </a:p>
          <a:p>
            <a:r>
              <a:rPr lang="en-US" dirty="0"/>
              <a:t>- A tight sphincter is believed to cause and perpetuate the problem, thus therapy is directed at relaxing it:  stool softeners, topical nitroglycerin, local injection of </a:t>
            </a:r>
            <a:r>
              <a:rPr lang="en-US" dirty="0" err="1"/>
              <a:t>botulinum</a:t>
            </a:r>
            <a:r>
              <a:rPr lang="en-US" dirty="0"/>
              <a:t> toxin, steroid suppositories, or lateral internal </a:t>
            </a:r>
            <a:r>
              <a:rPr lang="en-US" dirty="0" err="1"/>
              <a:t>sphincterotomy</a:t>
            </a:r>
            <a:r>
              <a:rPr lang="en-US" dirty="0"/>
              <a:t>.</a:t>
            </a:r>
          </a:p>
          <a:p>
            <a:r>
              <a:rPr lang="en-US" dirty="0"/>
              <a:t>- Topical anesthetics (</a:t>
            </a:r>
            <a:r>
              <a:rPr lang="en-US" dirty="0" err="1"/>
              <a:t>lidocaine</a:t>
            </a:r>
            <a:r>
              <a:rPr lang="en-US" dirty="0"/>
              <a:t>) can enhance comfort. In addition, topical vasodilators (</a:t>
            </a:r>
            <a:r>
              <a:rPr lang="en-US" dirty="0" err="1"/>
              <a:t>nifedipine</a:t>
            </a:r>
            <a:r>
              <a:rPr lang="en-US" dirty="0"/>
              <a:t>, nitroglycerin) can be used to reduce pressure in, and increase blood flow to, the anal sphincter, facilitating healing.</a:t>
            </a:r>
            <a:endParaRPr lang="ar-JO" dirty="0"/>
          </a:p>
          <a:p>
            <a:endParaRPr lang="ar-JO"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5BE6-4FBE-4537-90AE-1E83B64A8B56}"/>
              </a:ext>
            </a:extLst>
          </p:cNvPr>
          <p:cNvSpPr>
            <a:spLocks noGrp="1"/>
          </p:cNvSpPr>
          <p:nvPr>
            <p:ph type="title"/>
          </p:nvPr>
        </p:nvSpPr>
        <p:spPr>
          <a:xfrm>
            <a:off x="1219200" y="-90488"/>
            <a:ext cx="6553200" cy="2909888"/>
          </a:xfrm>
        </p:spPr>
        <p:txBody>
          <a:bodyPr>
            <a:normAutofit/>
          </a:bodyPr>
          <a:lstStyle/>
          <a:p>
            <a:pPr algn="ctr" eaLnBrk="1" fontAlgn="auto" hangingPunct="1">
              <a:spcAft>
                <a:spcPts val="0"/>
              </a:spcAft>
              <a:defRPr/>
            </a:pPr>
            <a:endParaRPr lang="en-US" sz="4800" b="1" dirty="0">
              <a:solidFill>
                <a:srgbClr val="FF0000"/>
              </a:solidFill>
              <a:cs typeface="+mj-cs"/>
            </a:endParaRPr>
          </a:p>
        </p:txBody>
      </p:sp>
      <p:sp>
        <p:nvSpPr>
          <p:cNvPr id="26627" name="Content Placeholder 1">
            <a:extLst>
              <a:ext uri="{FF2B5EF4-FFF2-40B4-BE49-F238E27FC236}">
                <a16:creationId xmlns:a16="http://schemas.microsoft.com/office/drawing/2014/main" id="{FFC1A50A-E05F-4214-A91F-A28ECC3BAEA4}"/>
              </a:ext>
            </a:extLst>
          </p:cNvPr>
          <p:cNvSpPr>
            <a:spLocks noGrp="1"/>
          </p:cNvSpPr>
          <p:nvPr>
            <p:ph idx="1"/>
          </p:nvPr>
        </p:nvSpPr>
        <p:spPr>
          <a:xfrm>
            <a:off x="304800" y="2362200"/>
            <a:ext cx="3657600" cy="5715000"/>
          </a:xfrm>
        </p:spPr>
        <p:txBody>
          <a:bodyPr/>
          <a:lstStyle/>
          <a:p>
            <a:pPr algn="l" eaLnBrk="1" hangingPunct="1">
              <a:buFont typeface="Wingdings" panose="05000000000000000000" pitchFamily="2" charset="2"/>
              <a:buNone/>
            </a:pPr>
            <a:r>
              <a:rPr lang="en-US" altLang="en-US" sz="2400" b="1" dirty="0">
                <a:solidFill>
                  <a:srgbClr val="FF0000"/>
                </a:solidFill>
              </a:rPr>
              <a:t>***</a:t>
            </a:r>
            <a:endParaRPr lang="en-US" altLang="en-US" sz="2400" b="1" dirty="0"/>
          </a:p>
        </p:txBody>
      </p:sp>
      <p:pic>
        <p:nvPicPr>
          <p:cNvPr id="24580" name="Picture 2">
            <a:extLst>
              <a:ext uri="{FF2B5EF4-FFF2-40B4-BE49-F238E27FC236}">
                <a16:creationId xmlns:a16="http://schemas.microsoft.com/office/drawing/2014/main" id="{E4B350F4-15E3-428E-AAF7-932A71A14A09}"/>
              </a:ext>
            </a:extLst>
          </p:cNvPr>
          <p:cNvPicPr>
            <a:picLocks noChangeAspect="1" noChangeArrowheads="1"/>
          </p:cNvPicPr>
          <p:nvPr/>
        </p:nvPicPr>
        <p:blipFill>
          <a:blip r:embed="rId2" cstate="print"/>
          <a:srcRect/>
          <a:stretch>
            <a:fillRect/>
          </a:stretch>
        </p:blipFill>
        <p:spPr bwMode="auto">
          <a:xfrm>
            <a:off x="0" y="228600"/>
            <a:ext cx="4200525" cy="3151188"/>
          </a:xfrm>
          <a:prstGeom prst="rect">
            <a:avLst/>
          </a:prstGeom>
          <a:ln>
            <a:noFill/>
          </a:ln>
          <a:effectLst>
            <a:softEdge rad="112500"/>
          </a:effectLst>
        </p:spPr>
      </p:pic>
      <p:pic>
        <p:nvPicPr>
          <p:cNvPr id="5" name="Picture 4" descr="ØµÙØ±Ø© Ø°Ø§Øª ØµÙØ©">
            <a:extLst>
              <a:ext uri="{FF2B5EF4-FFF2-40B4-BE49-F238E27FC236}">
                <a16:creationId xmlns:a16="http://schemas.microsoft.com/office/drawing/2014/main" id="{EBA7E357-82D8-4510-8C90-DFFFFC39320A}"/>
              </a:ext>
            </a:extLst>
          </p:cNvPr>
          <p:cNvPicPr>
            <a:picLocks noChangeAspect="1" noChangeArrowheads="1"/>
          </p:cNvPicPr>
          <p:nvPr/>
        </p:nvPicPr>
        <p:blipFill>
          <a:blip r:embed="rId3" cstate="print"/>
          <a:srcRect/>
          <a:stretch>
            <a:fillRect/>
          </a:stretch>
        </p:blipFill>
        <p:spPr bwMode="auto">
          <a:xfrm>
            <a:off x="6629400" y="381000"/>
            <a:ext cx="2286000" cy="2515159"/>
          </a:xfrm>
          <a:prstGeom prst="rect">
            <a:avLst/>
          </a:prstGeom>
          <a:ln>
            <a:noFill/>
          </a:ln>
          <a:effectLst>
            <a:softEdge rad="112500"/>
          </a:effectLst>
        </p:spPr>
      </p:pic>
      <p:pic>
        <p:nvPicPr>
          <p:cNvPr id="6" name="Picture 5" descr="ÙØªÙØ¬Ø© Ø¨Ø­Ø« Ø§ÙØµÙØ± Ø¹Ù âªAnal fissureâ¬â">
            <a:extLst>
              <a:ext uri="{FF2B5EF4-FFF2-40B4-BE49-F238E27FC236}">
                <a16:creationId xmlns:a16="http://schemas.microsoft.com/office/drawing/2014/main" id="{52F4336C-C2E5-41B3-8825-66E6530A85B1}"/>
              </a:ext>
            </a:extLst>
          </p:cNvPr>
          <p:cNvPicPr>
            <a:picLocks noChangeAspect="1" noChangeArrowheads="1"/>
          </p:cNvPicPr>
          <p:nvPr/>
        </p:nvPicPr>
        <p:blipFill>
          <a:blip r:embed="rId4" cstate="print"/>
          <a:srcRect/>
          <a:stretch>
            <a:fillRect/>
          </a:stretch>
        </p:blipFill>
        <p:spPr bwMode="auto">
          <a:xfrm>
            <a:off x="4355976" y="304800"/>
            <a:ext cx="4483223" cy="3619128"/>
          </a:xfrm>
          <a:prstGeom prst="rect">
            <a:avLst/>
          </a:prstGeom>
          <a:ln>
            <a:noFill/>
          </a:ln>
          <a:effectLst>
            <a:softEdge rad="112500"/>
          </a:effectLst>
        </p:spPr>
      </p:pic>
      <p:pic>
        <p:nvPicPr>
          <p:cNvPr id="7" name="Picture 9" descr="ÙØªÙØ¬Ø© Ø¨Ø­Ø« Ø§ÙØµÙØ± Ø¹Ù âªanal fissureâ¬â">
            <a:extLst>
              <a:ext uri="{FF2B5EF4-FFF2-40B4-BE49-F238E27FC236}">
                <a16:creationId xmlns:a16="http://schemas.microsoft.com/office/drawing/2014/main" id="{16C2F82A-FCF9-4073-80B4-12ECA4676A34}"/>
              </a:ext>
            </a:extLst>
          </p:cNvPr>
          <p:cNvPicPr>
            <a:picLocks noChangeAspect="1" noChangeArrowheads="1"/>
          </p:cNvPicPr>
          <p:nvPr/>
        </p:nvPicPr>
        <p:blipFill>
          <a:blip r:embed="rId5" cstate="print"/>
          <a:srcRect/>
          <a:stretch>
            <a:fillRect/>
          </a:stretch>
        </p:blipFill>
        <p:spPr bwMode="auto">
          <a:xfrm>
            <a:off x="0" y="3276600"/>
            <a:ext cx="4800600" cy="3581400"/>
          </a:xfrm>
          <a:prstGeom prst="rect">
            <a:avLst/>
          </a:prstGeom>
          <a:ln>
            <a:noFill/>
          </a:ln>
          <a:effectLst>
            <a:softEdge rad="112500"/>
          </a:effectLst>
        </p:spPr>
      </p:pic>
    </p:spTree>
    <p:extLst>
      <p:ext uri="{BB962C8B-B14F-4D97-AF65-F5344CB8AC3E}">
        <p14:creationId xmlns:p14="http://schemas.microsoft.com/office/powerpoint/2010/main" val="3570416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60648"/>
            <a:ext cx="8229600" cy="6309320"/>
          </a:xfrm>
        </p:spPr>
        <p:txBody>
          <a:bodyPr>
            <a:normAutofit fontScale="85000" lnSpcReduction="20000"/>
          </a:bodyPr>
          <a:lstStyle/>
          <a:p>
            <a:pPr marL="365760" indent="-256032" eaLnBrk="1" fontAlgn="auto" hangingPunct="1">
              <a:spcAft>
                <a:spcPts val="0"/>
              </a:spcAft>
              <a:buClr>
                <a:schemeClr val="accent1"/>
              </a:buClr>
              <a:buNone/>
              <a:defRPr/>
            </a:pPr>
            <a:r>
              <a:rPr lang="en-US" sz="3800" b="1" dirty="0">
                <a:latin typeface="Calibri" pitchFamily="34" charset="0"/>
                <a:cs typeface="Calibri" pitchFamily="34" charset="0"/>
              </a:rPr>
              <a:t>LGIB can present as one of the following: </a:t>
            </a:r>
          </a:p>
          <a:p>
            <a:pPr marL="365760" indent="-256032" eaLnBrk="1" fontAlgn="auto" hangingPunct="1">
              <a:spcAft>
                <a:spcPts val="0"/>
              </a:spcAft>
              <a:buClr>
                <a:schemeClr val="accent1"/>
              </a:buClr>
              <a:buFont typeface="Georgia"/>
              <a:buNone/>
              <a:defRPr/>
            </a:pPr>
            <a:r>
              <a:rPr lang="en-US" sz="3200" dirty="0">
                <a:solidFill>
                  <a:schemeClr val="accent1"/>
                </a:solidFill>
                <a:latin typeface="Calibri" pitchFamily="34" charset="0"/>
                <a:cs typeface="Calibri" pitchFamily="34" charset="0"/>
              </a:rPr>
              <a:t>  </a:t>
            </a:r>
            <a:r>
              <a:rPr lang="en-US" sz="3200" b="1" dirty="0">
                <a:solidFill>
                  <a:schemeClr val="accent1"/>
                </a:solidFill>
                <a:latin typeface="Calibri" pitchFamily="34" charset="0"/>
                <a:cs typeface="Calibri" pitchFamily="34" charset="0"/>
              </a:rPr>
              <a:t>1. Massive bleeding:</a:t>
            </a:r>
          </a:p>
          <a:p>
            <a:pPr marL="624078" indent="-514350" eaLnBrk="1" fontAlgn="auto" hangingPunct="1">
              <a:spcAft>
                <a:spcPts val="0"/>
              </a:spcAft>
              <a:buClr>
                <a:schemeClr val="accent1"/>
              </a:buClr>
              <a:buFont typeface="Wingdings" pitchFamily="2" charset="2"/>
              <a:buChar char="§"/>
              <a:defRPr/>
            </a:pPr>
            <a:r>
              <a:rPr lang="en-US" dirty="0">
                <a:latin typeface="Calibri" pitchFamily="34" charset="0"/>
                <a:cs typeface="Calibri" pitchFamily="34" charset="0"/>
              </a:rPr>
              <a:t>Patients &gt;65 years of age with multiple medical problems. </a:t>
            </a:r>
          </a:p>
          <a:p>
            <a:pPr marL="624078" indent="-514350" eaLnBrk="1" fontAlgn="auto" hangingPunct="1">
              <a:spcAft>
                <a:spcPts val="0"/>
              </a:spcAft>
              <a:buClr>
                <a:schemeClr val="accent1"/>
              </a:buClr>
              <a:buFont typeface="Wingdings" pitchFamily="2" charset="2"/>
              <a:buChar char="§"/>
              <a:defRPr/>
            </a:pPr>
            <a:r>
              <a:rPr lang="en-US" dirty="0"/>
              <a:t>Presents as a large volume of bright red blood PR</a:t>
            </a:r>
          </a:p>
          <a:p>
            <a:pPr marL="624078" indent="-514350" eaLnBrk="1" fontAlgn="auto" hangingPunct="1">
              <a:spcAft>
                <a:spcPts val="0"/>
              </a:spcAft>
              <a:buClr>
                <a:schemeClr val="accent1"/>
              </a:buClr>
              <a:buFont typeface="Wingdings" pitchFamily="2" charset="2"/>
              <a:buChar char="§"/>
              <a:defRPr/>
            </a:pPr>
            <a:r>
              <a:rPr lang="en-US" dirty="0"/>
              <a:t> Bleeding &gt; 1.5 l / day</a:t>
            </a:r>
            <a:endParaRPr lang="en-US" dirty="0">
              <a:latin typeface="Calibri" pitchFamily="34" charset="0"/>
              <a:cs typeface="Calibri" pitchFamily="34" charset="0"/>
            </a:endParaRPr>
          </a:p>
          <a:p>
            <a:pPr marL="365760" indent="-256032" eaLnBrk="1" fontAlgn="auto" hangingPunct="1">
              <a:spcAft>
                <a:spcPts val="0"/>
              </a:spcAft>
              <a:buClr>
                <a:schemeClr val="accent1"/>
              </a:buClr>
              <a:buFont typeface="Wingdings" pitchFamily="2" charset="2"/>
              <a:buChar char="§"/>
              <a:defRPr/>
            </a:pPr>
            <a:r>
              <a:rPr lang="en-US" dirty="0">
                <a:latin typeface="Calibri" pitchFamily="34" charset="0"/>
                <a:cs typeface="Calibri" pitchFamily="34" charset="0"/>
              </a:rPr>
              <a:t> </a:t>
            </a:r>
            <a:r>
              <a:rPr lang="en-US" dirty="0" err="1">
                <a:latin typeface="Calibri" pitchFamily="34" charset="0"/>
                <a:cs typeface="Calibri" pitchFamily="34" charset="0"/>
              </a:rPr>
              <a:t>Hemodynamically</a:t>
            </a:r>
            <a:r>
              <a:rPr lang="en-US" dirty="0">
                <a:latin typeface="Calibri" pitchFamily="34" charset="0"/>
                <a:cs typeface="Calibri" pitchFamily="34" charset="0"/>
              </a:rPr>
              <a:t> unstable </a:t>
            </a:r>
          </a:p>
          <a:p>
            <a:pPr marL="365760" indent="-256032" eaLnBrk="1" fontAlgn="auto" hangingPunct="1">
              <a:spcAft>
                <a:spcPts val="0"/>
              </a:spcAft>
              <a:buClr>
                <a:schemeClr val="accent1"/>
              </a:buClr>
              <a:buFont typeface="Wingdings" pitchFamily="2" charset="2"/>
              <a:buChar char="ü"/>
              <a:defRPr/>
            </a:pPr>
            <a:r>
              <a:rPr lang="en-US" dirty="0">
                <a:latin typeface="Calibri" pitchFamily="34" charset="0"/>
                <a:cs typeface="Calibri" pitchFamily="34" charset="0"/>
              </a:rPr>
              <a:t>        SBP &lt; 90 mmHg</a:t>
            </a:r>
          </a:p>
          <a:p>
            <a:pPr marL="365760" indent="-256032" eaLnBrk="1" fontAlgn="auto" hangingPunct="1">
              <a:spcAft>
                <a:spcPts val="0"/>
              </a:spcAft>
              <a:buClr>
                <a:schemeClr val="accent1"/>
              </a:buClr>
              <a:buFont typeface="Wingdings" pitchFamily="2" charset="2"/>
              <a:buChar char="ü"/>
              <a:defRPr/>
            </a:pPr>
            <a:r>
              <a:rPr lang="en-US" dirty="0">
                <a:latin typeface="Calibri" pitchFamily="34" charset="0"/>
                <a:cs typeface="Calibri" pitchFamily="34" charset="0"/>
              </a:rPr>
              <a:t>        Hr &gt; 100/min</a:t>
            </a:r>
          </a:p>
          <a:p>
            <a:pPr marL="365760" indent="-256032" eaLnBrk="1" fontAlgn="auto" hangingPunct="1">
              <a:spcAft>
                <a:spcPts val="0"/>
              </a:spcAft>
              <a:buClr>
                <a:schemeClr val="accent1"/>
              </a:buClr>
              <a:buFont typeface="Wingdings" pitchFamily="2" charset="2"/>
              <a:buChar char="ü"/>
              <a:defRPr/>
            </a:pPr>
            <a:r>
              <a:rPr lang="en-US" dirty="0">
                <a:latin typeface="Calibri" pitchFamily="34" charset="0"/>
                <a:cs typeface="Calibri" pitchFamily="34" charset="0"/>
              </a:rPr>
              <a:t>        Low urine output</a:t>
            </a:r>
          </a:p>
          <a:p>
            <a:pPr marL="365760" indent="-256032" eaLnBrk="1" fontAlgn="auto" hangingPunct="1">
              <a:spcAft>
                <a:spcPts val="0"/>
              </a:spcAft>
              <a:buClr>
                <a:schemeClr val="accent1"/>
              </a:buClr>
              <a:buFont typeface="Wingdings" pitchFamily="2" charset="2"/>
              <a:buChar char="§"/>
              <a:defRPr/>
            </a:pPr>
            <a:r>
              <a:rPr lang="en-US" dirty="0">
                <a:latin typeface="Calibri" pitchFamily="34" charset="0"/>
                <a:cs typeface="Calibri" pitchFamily="34" charset="0"/>
              </a:rPr>
              <a:t> Hemoglobin level &lt;= 6 g/dl</a:t>
            </a:r>
          </a:p>
          <a:p>
            <a:pPr marL="365760" indent="-256032" eaLnBrk="1" fontAlgn="auto" hangingPunct="1">
              <a:spcAft>
                <a:spcPts val="0"/>
              </a:spcAft>
              <a:buClr>
                <a:schemeClr val="accent1"/>
              </a:buClr>
              <a:buFont typeface="Wingdings" pitchFamily="2" charset="2"/>
              <a:buChar char="§"/>
              <a:defRPr/>
            </a:pPr>
            <a:r>
              <a:rPr lang="en-US" dirty="0">
                <a:solidFill>
                  <a:srgbClr val="FF0000"/>
                </a:solidFill>
                <a:latin typeface="Calibri" pitchFamily="34" charset="0"/>
                <a:cs typeface="Calibri" pitchFamily="34" charset="0"/>
              </a:rPr>
              <a:t>Most commonly due to</a:t>
            </a:r>
          </a:p>
          <a:p>
            <a:pPr eaLnBrk="1" hangingPunct="1">
              <a:buFont typeface="Wingdings" pitchFamily="2" charset="2"/>
              <a:buChar char="ü"/>
              <a:defRPr/>
            </a:pPr>
            <a:r>
              <a:rPr lang="en-US" dirty="0">
                <a:solidFill>
                  <a:srgbClr val="FF0000"/>
                </a:solidFill>
                <a:latin typeface="Calibri" pitchFamily="34" charset="0"/>
                <a:cs typeface="Calibri" pitchFamily="34" charset="0"/>
              </a:rPr>
              <a:t>      </a:t>
            </a:r>
            <a:r>
              <a:rPr lang="en-US" dirty="0" err="1">
                <a:solidFill>
                  <a:srgbClr val="FF0000"/>
                </a:solidFill>
                <a:latin typeface="Calibri" pitchFamily="34" charset="0"/>
                <a:cs typeface="Calibri" pitchFamily="34" charset="0"/>
              </a:rPr>
              <a:t>Diverticulosis</a:t>
            </a:r>
            <a:endParaRPr lang="en-US" dirty="0">
              <a:solidFill>
                <a:srgbClr val="FF0000"/>
              </a:solidFill>
              <a:latin typeface="Calibri" pitchFamily="34" charset="0"/>
              <a:cs typeface="Calibri" pitchFamily="34" charset="0"/>
            </a:endParaRPr>
          </a:p>
          <a:p>
            <a:pPr eaLnBrk="1" hangingPunct="1">
              <a:buFont typeface="Wingdings" pitchFamily="2" charset="2"/>
              <a:buChar char="ü"/>
              <a:defRPr/>
            </a:pPr>
            <a:r>
              <a:rPr lang="en-US" dirty="0">
                <a:solidFill>
                  <a:srgbClr val="FF0000"/>
                </a:solidFill>
                <a:latin typeface="Calibri" pitchFamily="34" charset="0"/>
                <a:cs typeface="Calibri" pitchFamily="34" charset="0"/>
              </a:rPr>
              <a:t>      </a:t>
            </a:r>
            <a:r>
              <a:rPr lang="en-US" dirty="0" err="1">
                <a:solidFill>
                  <a:srgbClr val="FF0000"/>
                </a:solidFill>
                <a:latin typeface="Calibri" pitchFamily="34" charset="0"/>
                <a:cs typeface="Calibri" pitchFamily="34" charset="0"/>
              </a:rPr>
              <a:t>Angiodysplasia</a:t>
            </a:r>
            <a:endParaRPr lang="en-US" dirty="0">
              <a:solidFill>
                <a:srgbClr val="FF0000"/>
              </a:solidFill>
              <a:latin typeface="Calibri" pitchFamily="34" charset="0"/>
              <a:cs typeface="Calibri" pitchFamily="34" charset="0"/>
            </a:endParaRPr>
          </a:p>
          <a:p>
            <a:pPr eaLnBrk="1" hangingPunct="1">
              <a:buFont typeface="Wingdings" pitchFamily="2" charset="2"/>
              <a:buChar char="§"/>
              <a:defRPr/>
            </a:pPr>
            <a:r>
              <a:rPr lang="en-US" dirty="0">
                <a:latin typeface="Calibri" pitchFamily="34" charset="0"/>
                <a:cs typeface="Calibri" pitchFamily="34" charset="0"/>
              </a:rPr>
              <a:t> Mortality rate may be as high as 21% </a:t>
            </a:r>
          </a:p>
          <a:p>
            <a:pPr marL="365760" indent="-256032" eaLnBrk="1" fontAlgn="auto" hangingPunct="1">
              <a:spcAft>
                <a:spcPts val="0"/>
              </a:spcAft>
              <a:buClr>
                <a:schemeClr val="accent1"/>
              </a:buClr>
              <a:buFont typeface="Wingdings" pitchFamily="2" charset="2"/>
              <a:buChar char="ü"/>
              <a:defRPr/>
            </a:pPr>
            <a:endParaRPr lang="en-US" dirty="0">
              <a:latin typeface="Calibri" pitchFamily="34" charset="0"/>
              <a:cs typeface="Calibri"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aloor\Downloads\slide_4.jpg">
            <a:extLst>
              <a:ext uri="{FF2B5EF4-FFF2-40B4-BE49-F238E27FC236}">
                <a16:creationId xmlns:a16="http://schemas.microsoft.com/office/drawing/2014/main" id="{D5CF7B2C-A5A8-42C1-8C8C-06D17E9850E6}"/>
              </a:ext>
            </a:extLst>
          </p:cNvPr>
          <p:cNvPicPr>
            <a:picLocks noChangeAspect="1" noChangeArrowheads="1"/>
          </p:cNvPicPr>
          <p:nvPr/>
        </p:nvPicPr>
        <p:blipFill>
          <a:blip r:embed="rId2" cstate="print"/>
          <a:srcRect/>
          <a:stretch>
            <a:fillRect/>
          </a:stretch>
        </p:blipFill>
        <p:spPr bwMode="auto">
          <a:xfrm>
            <a:off x="228600" y="180975"/>
            <a:ext cx="8305800" cy="6496050"/>
          </a:xfrm>
          <a:prstGeom prst="rect">
            <a:avLst/>
          </a:prstGeom>
          <a:ln>
            <a:noFill/>
          </a:ln>
          <a:effectLst>
            <a:softEdge rad="112500"/>
          </a:effectLst>
        </p:spPr>
      </p:pic>
      <p:sp>
        <p:nvSpPr>
          <p:cNvPr id="5" name="مخطط انسيابي: معالجة 4">
            <a:extLst>
              <a:ext uri="{FF2B5EF4-FFF2-40B4-BE49-F238E27FC236}">
                <a16:creationId xmlns:a16="http://schemas.microsoft.com/office/drawing/2014/main" id="{1E3CF25B-7051-4FA3-9741-880B6FA1C072}"/>
              </a:ext>
            </a:extLst>
          </p:cNvPr>
          <p:cNvSpPr/>
          <p:nvPr/>
        </p:nvSpPr>
        <p:spPr>
          <a:xfrm>
            <a:off x="4800600" y="5181600"/>
            <a:ext cx="3048000" cy="685800"/>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Tw Cen MT"/>
              <a:ea typeface="+mn-ea"/>
              <a:cs typeface="Arial" panose="020B0604020202020204" pitchFamily="34" charset="0"/>
            </a:endParaRPr>
          </a:p>
        </p:txBody>
      </p:sp>
      <p:sp>
        <p:nvSpPr>
          <p:cNvPr id="6" name="مخطط انسيابي: معالجة 5">
            <a:extLst>
              <a:ext uri="{FF2B5EF4-FFF2-40B4-BE49-F238E27FC236}">
                <a16:creationId xmlns:a16="http://schemas.microsoft.com/office/drawing/2014/main" id="{403377BE-5EA1-4897-B20E-73C3D250D00A}"/>
              </a:ext>
            </a:extLst>
          </p:cNvPr>
          <p:cNvSpPr/>
          <p:nvPr/>
        </p:nvSpPr>
        <p:spPr>
          <a:xfrm>
            <a:off x="685800" y="5181600"/>
            <a:ext cx="3048000" cy="685800"/>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Tw Cen MT"/>
              <a:ea typeface="+mn-ea"/>
              <a:cs typeface="Arial" panose="020B0604020202020204" pitchFamily="34" charset="0"/>
            </a:endParaRPr>
          </a:p>
        </p:txBody>
      </p:sp>
    </p:spTree>
    <p:extLst>
      <p:ext uri="{BB962C8B-B14F-4D97-AF65-F5344CB8AC3E}">
        <p14:creationId xmlns:p14="http://schemas.microsoft.com/office/powerpoint/2010/main" val="600048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ÙØªÙØ¬Ø© Ø¨Ø­Ø« Ø§ÙØµÙØ± Ø¹Ù âªanal fissure acute and chronicâ¬â">
            <a:extLst>
              <a:ext uri="{FF2B5EF4-FFF2-40B4-BE49-F238E27FC236}">
                <a16:creationId xmlns:a16="http://schemas.microsoft.com/office/drawing/2014/main" id="{D769274B-3F3A-4B31-B109-995C99A5A386}"/>
              </a:ext>
            </a:extLst>
          </p:cNvPr>
          <p:cNvPicPr>
            <a:picLocks noChangeAspect="1" noChangeArrowheads="1"/>
          </p:cNvPicPr>
          <p:nvPr/>
        </p:nvPicPr>
        <p:blipFill>
          <a:blip r:embed="rId2" cstate="print"/>
          <a:srcRect/>
          <a:stretch>
            <a:fillRect/>
          </a:stretch>
        </p:blipFill>
        <p:spPr bwMode="auto">
          <a:xfrm>
            <a:off x="591473" y="542924"/>
            <a:ext cx="7409527" cy="5476876"/>
          </a:xfrm>
          <a:prstGeom prst="rect">
            <a:avLst/>
          </a:prstGeom>
          <a:ln>
            <a:noFill/>
          </a:ln>
          <a:effectLst>
            <a:softEdge rad="112500"/>
          </a:effectLst>
        </p:spPr>
      </p:pic>
      <p:pic>
        <p:nvPicPr>
          <p:cNvPr id="59394" name="Picture 2" descr="ÙØªÙØ¬Ø© Ø¨Ø­Ø« Ø§ÙØµÙØ± Ø¹Ù âªAcute anal fissures:â¬â">
            <a:extLst>
              <a:ext uri="{FF2B5EF4-FFF2-40B4-BE49-F238E27FC236}">
                <a16:creationId xmlns:a16="http://schemas.microsoft.com/office/drawing/2014/main" id="{C43340C9-7ECE-4DD9-BEB3-813826AC4446}"/>
              </a:ext>
            </a:extLst>
          </p:cNvPr>
          <p:cNvPicPr>
            <a:picLocks noChangeAspect="1" noChangeArrowheads="1"/>
          </p:cNvPicPr>
          <p:nvPr/>
        </p:nvPicPr>
        <p:blipFill>
          <a:blip r:embed="rId3" cstate="print"/>
          <a:srcRect/>
          <a:stretch>
            <a:fillRect/>
          </a:stretch>
        </p:blipFill>
        <p:spPr bwMode="auto">
          <a:xfrm>
            <a:off x="6705600" y="3810000"/>
            <a:ext cx="2209800" cy="2807621"/>
          </a:xfrm>
          <a:prstGeom prst="rect">
            <a:avLst/>
          </a:prstGeom>
          <a:ln>
            <a:noFill/>
          </a:ln>
          <a:effectLst>
            <a:softEdge rad="112500"/>
          </a:effectLst>
        </p:spPr>
      </p:pic>
    </p:spTree>
    <p:extLst>
      <p:ext uri="{BB962C8B-B14F-4D97-AF65-F5344CB8AC3E}">
        <p14:creationId xmlns:p14="http://schemas.microsoft.com/office/powerpoint/2010/main" val="3524148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2696" y="188640"/>
            <a:ext cx="8229600" cy="1066800"/>
          </a:xfrm>
        </p:spPr>
        <p:txBody>
          <a:bodyPr/>
          <a:lstStyle/>
          <a:p>
            <a:r>
              <a:rPr lang="en-US" dirty="0"/>
              <a:t>Surgical Treatment</a:t>
            </a:r>
          </a:p>
        </p:txBody>
      </p:sp>
      <p:sp>
        <p:nvSpPr>
          <p:cNvPr id="2" name="Content Placeholder 1"/>
          <p:cNvSpPr>
            <a:spLocks noGrp="1"/>
          </p:cNvSpPr>
          <p:nvPr>
            <p:ph idx="1"/>
          </p:nvPr>
        </p:nvSpPr>
        <p:spPr>
          <a:xfrm>
            <a:off x="179512" y="1481328"/>
            <a:ext cx="5992688" cy="4525963"/>
          </a:xfrm>
        </p:spPr>
        <p:txBody>
          <a:bodyPr/>
          <a:lstStyle/>
          <a:p>
            <a:pPr>
              <a:buNone/>
            </a:pPr>
            <a:r>
              <a:rPr lang="en-US" b="1" dirty="0"/>
              <a:t>  </a:t>
            </a:r>
            <a:r>
              <a:rPr lang="en-US" b="1" u="sng" dirty="0">
                <a:uFill>
                  <a:solidFill>
                    <a:srgbClr val="FF0000"/>
                  </a:solidFill>
                </a:uFill>
              </a:rPr>
              <a:t>Indications:</a:t>
            </a:r>
          </a:p>
          <a:p>
            <a:r>
              <a:rPr lang="en-US" dirty="0"/>
              <a:t>Chronic  fissure</a:t>
            </a:r>
          </a:p>
          <a:p>
            <a:r>
              <a:rPr lang="en-US" dirty="0"/>
              <a:t>Failure of conservative treatment</a:t>
            </a:r>
          </a:p>
          <a:p>
            <a:pPr>
              <a:buFont typeface="Wingdings" pitchFamily="2" charset="2"/>
              <a:buChar char="v"/>
            </a:pPr>
            <a:r>
              <a:rPr lang="en-US" b="1" dirty="0"/>
              <a:t>The operation of choice is: </a:t>
            </a:r>
            <a:r>
              <a:rPr lang="en-US" dirty="0"/>
              <a:t>partial lateral internal sphincterotomy</a:t>
            </a:r>
          </a:p>
        </p:txBody>
      </p:sp>
      <p:pic>
        <p:nvPicPr>
          <p:cNvPr id="4" name="Picture 2"/>
          <p:cNvPicPr>
            <a:picLocks noChangeAspect="1" noChangeArrowheads="1"/>
          </p:cNvPicPr>
          <p:nvPr/>
        </p:nvPicPr>
        <p:blipFill>
          <a:blip r:embed="rId2" cstate="print"/>
          <a:srcRect/>
          <a:stretch>
            <a:fillRect/>
          </a:stretch>
        </p:blipFill>
        <p:spPr bwMode="auto">
          <a:xfrm>
            <a:off x="5943600" y="1447800"/>
            <a:ext cx="2981325" cy="448627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0"/>
            <a:ext cx="7498080" cy="1868478"/>
          </a:xfrm>
        </p:spPr>
        <p:txBody>
          <a:bodyPr/>
          <a:lstStyle/>
          <a:p>
            <a:r>
              <a:rPr lang="en-US" b="1" dirty="0"/>
              <a:t>6- Colonic and rectal polyps </a:t>
            </a:r>
            <a:endParaRPr lang="ar-JO" b="1" dirty="0"/>
          </a:p>
        </p:txBody>
      </p:sp>
      <p:sp>
        <p:nvSpPr>
          <p:cNvPr id="5" name="TextBox 4"/>
          <p:cNvSpPr txBox="1"/>
          <p:nvPr/>
        </p:nvSpPr>
        <p:spPr>
          <a:xfrm>
            <a:off x="755576" y="1412776"/>
            <a:ext cx="8064896" cy="1815882"/>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Defenition</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tissue growth into bowel lumen, usually consisting of mucosa, sub mucosa or both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Anatomical classified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sessile , </a:t>
            </a:r>
            <a:r>
              <a:rPr kumimoji="0" lang="en-US" sz="2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pudunculated</a:t>
            </a:r>
            <a:endParaRPr kumimoji="0" lang="ar-JO"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Rectangle 5"/>
          <p:cNvSpPr/>
          <p:nvPr/>
        </p:nvSpPr>
        <p:spPr>
          <a:xfrm>
            <a:off x="755576" y="3717032"/>
            <a:ext cx="7429552" cy="236988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Histological classification</a:t>
            </a:r>
            <a:r>
              <a:rPr kumimoji="0" lang="en-US" sz="24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Inflammatory( </a:t>
            </a: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psuedopolyp</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IBD</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Hamartomatous</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normal tissue in abnormal configuration</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Hyperplastic</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benign ( normal cells) no malignant potency</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Neoplastic</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proliferation of undifferentiated cells , premalignant or malignant cells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88640" y="260648"/>
            <a:ext cx="8229600" cy="1143000"/>
          </a:xfrm>
        </p:spPr>
        <p:txBody>
          <a:bodyPr>
            <a:normAutofit fontScale="90000"/>
          </a:bodyPr>
          <a:lstStyle/>
          <a:p>
            <a:r>
              <a:rPr lang="en-US" sz="5400" b="1" dirty="0"/>
              <a:t>7-Colorectal cancer</a:t>
            </a:r>
            <a:br>
              <a:rPr lang="en-US" sz="5400" b="1" dirty="0"/>
            </a:br>
            <a:endParaRPr lang="ar-JO" sz="5400" b="1" dirty="0"/>
          </a:p>
        </p:txBody>
      </p:sp>
      <p:sp>
        <p:nvSpPr>
          <p:cNvPr id="3" name="عنصر نائب للمحتوى 2"/>
          <p:cNvSpPr>
            <a:spLocks noGrp="1"/>
          </p:cNvSpPr>
          <p:nvPr>
            <p:ph idx="1"/>
          </p:nvPr>
        </p:nvSpPr>
        <p:spPr>
          <a:xfrm>
            <a:off x="395536" y="908720"/>
            <a:ext cx="8229600" cy="4525963"/>
          </a:xfrm>
        </p:spPr>
        <p:txBody>
          <a:bodyPr>
            <a:noAutofit/>
          </a:bodyPr>
          <a:lstStyle/>
          <a:p>
            <a:pPr marL="0" indent="0">
              <a:buNone/>
            </a:pPr>
            <a:r>
              <a:rPr lang="en-US" sz="2000" b="1" dirty="0"/>
              <a:t> Presentation depends on site:</a:t>
            </a:r>
          </a:p>
          <a:p>
            <a:pPr marL="0" indent="0">
              <a:buNone/>
            </a:pPr>
            <a:r>
              <a:rPr lang="en-US" sz="2000" dirty="0"/>
              <a:t> Left-sided:  Altered bowel habit (constipation &amp; </a:t>
            </a:r>
            <a:r>
              <a:rPr lang="en-US" sz="2000" dirty="0" err="1"/>
              <a:t>diarrhoea</a:t>
            </a:r>
            <a:r>
              <a:rPr lang="en-US" sz="2000" dirty="0"/>
              <a:t>), rectal bleeding bright red coating the stool, </a:t>
            </a:r>
            <a:r>
              <a:rPr lang="en-US" sz="2000" dirty="0" err="1"/>
              <a:t>Tenesmus</a:t>
            </a:r>
            <a:r>
              <a:rPr lang="en-US" sz="2000" dirty="0"/>
              <a:t>, Painful defecation .</a:t>
            </a:r>
          </a:p>
          <a:p>
            <a:pPr marL="0" indent="0">
              <a:buNone/>
            </a:pPr>
            <a:endParaRPr lang="en-US" sz="2000" dirty="0"/>
          </a:p>
          <a:p>
            <a:pPr marL="0" indent="0">
              <a:buNone/>
            </a:pPr>
            <a:r>
              <a:rPr lang="en-US" sz="2000" dirty="0"/>
              <a:t> Right-sided:  Weight loss, right </a:t>
            </a:r>
            <a:r>
              <a:rPr lang="en-US" sz="2000" dirty="0" err="1"/>
              <a:t>abd</a:t>
            </a:r>
            <a:r>
              <a:rPr lang="en-US" sz="2000" dirty="0"/>
              <a:t> pain/mass, tendency to bleed, blood mixed in with stools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573016"/>
            <a:ext cx="299427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573016"/>
            <a:ext cx="312094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980606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83568" y="0"/>
            <a:ext cx="7498080" cy="1143000"/>
          </a:xfrm>
        </p:spPr>
        <p:txBody>
          <a:bodyPr/>
          <a:lstStyle/>
          <a:p>
            <a:r>
              <a:rPr lang="en-US" dirty="0"/>
              <a:t> </a:t>
            </a:r>
            <a:r>
              <a:rPr lang="en-US" b="1" dirty="0" err="1"/>
              <a:t>Postpolypectomy</a:t>
            </a:r>
            <a:r>
              <a:rPr lang="en-US" b="1" dirty="0"/>
              <a:t> bleeding</a:t>
            </a:r>
            <a:endParaRPr lang="ar-JO" b="1" dirty="0"/>
          </a:p>
        </p:txBody>
      </p:sp>
      <p:sp>
        <p:nvSpPr>
          <p:cNvPr id="3" name="عنصر نائب للمحتوى 2"/>
          <p:cNvSpPr>
            <a:spLocks noGrp="1"/>
          </p:cNvSpPr>
          <p:nvPr>
            <p:ph idx="1"/>
          </p:nvPr>
        </p:nvSpPr>
        <p:spPr>
          <a:xfrm>
            <a:off x="179512" y="1052736"/>
            <a:ext cx="8496944" cy="2989312"/>
          </a:xfrm>
        </p:spPr>
        <p:txBody>
          <a:bodyPr>
            <a:normAutofit fontScale="92500" lnSpcReduction="20000"/>
          </a:bodyPr>
          <a:lstStyle/>
          <a:p>
            <a:pPr marL="0" indent="0" algn="l">
              <a:buNone/>
            </a:pPr>
            <a:r>
              <a:rPr lang="en-US" dirty="0"/>
              <a:t>*Bleeding recurs after approximately 1% of </a:t>
            </a:r>
            <a:r>
              <a:rPr lang="en-US" dirty="0" err="1"/>
              <a:t>colonoscopic</a:t>
            </a:r>
            <a:r>
              <a:rPr lang="en-US" dirty="0"/>
              <a:t> </a:t>
            </a:r>
            <a:r>
              <a:rPr lang="en-US" dirty="0" err="1"/>
              <a:t>polypectomies</a:t>
            </a:r>
            <a:r>
              <a:rPr lang="en-US" dirty="0"/>
              <a:t>. </a:t>
            </a:r>
          </a:p>
          <a:p>
            <a:pPr marL="0" indent="0" algn="l">
              <a:buNone/>
            </a:pPr>
            <a:r>
              <a:rPr lang="en-US" dirty="0"/>
              <a:t>*The bleeding occurs most commonly five to seven days after </a:t>
            </a:r>
            <a:r>
              <a:rPr lang="en-US" dirty="0" err="1"/>
              <a:t>polypectomy</a:t>
            </a:r>
            <a:r>
              <a:rPr lang="en-US" dirty="0"/>
              <a:t> but can occur from 1 to 14 days after procedure.</a:t>
            </a:r>
          </a:p>
          <a:p>
            <a:pPr marL="0" indent="0" algn="l">
              <a:buNone/>
            </a:pPr>
            <a:r>
              <a:rPr lang="en-US" dirty="0"/>
              <a:t> *It generally mild to moderate, with 50% to</a:t>
            </a:r>
          </a:p>
          <a:p>
            <a:pPr marL="0" indent="0" algn="l">
              <a:buNone/>
            </a:pPr>
            <a:r>
              <a:rPr lang="en-US" dirty="0"/>
              <a:t>75% of patients requiring blood transfusions.</a:t>
            </a:r>
          </a:p>
          <a:p>
            <a:pPr marL="0" indent="0" algn="l">
              <a:buNone/>
            </a:pPr>
            <a:endParaRPr lang="ar-JO"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4293096"/>
            <a:ext cx="3982888" cy="226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43767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0" y="1196752"/>
            <a:ext cx="8820472" cy="4897438"/>
          </a:xfrm>
        </p:spPr>
        <p:txBody>
          <a:bodyPr>
            <a:normAutofit fontScale="92500" lnSpcReduction="20000"/>
          </a:bodyPr>
          <a:lstStyle/>
          <a:p>
            <a:pPr eaLnBrk="1" hangingPunct="1">
              <a:buClr>
                <a:schemeClr val="accent1"/>
              </a:buClr>
            </a:pPr>
            <a:r>
              <a:rPr lang="en-US" sz="2800" dirty="0">
                <a:latin typeface="Calibri" pitchFamily="34" charset="0"/>
              </a:rPr>
              <a:t>The </a:t>
            </a:r>
            <a:r>
              <a:rPr lang="en-US" sz="2800" b="1" dirty="0">
                <a:solidFill>
                  <a:schemeClr val="accent1"/>
                </a:solidFill>
                <a:latin typeface="Calibri" pitchFamily="34" charset="0"/>
              </a:rPr>
              <a:t>age</a:t>
            </a:r>
            <a:r>
              <a:rPr lang="en-US" sz="2800" dirty="0">
                <a:latin typeface="Calibri" pitchFamily="34" charset="0"/>
              </a:rPr>
              <a:t> of the patient:</a:t>
            </a:r>
          </a:p>
          <a:p>
            <a:pPr eaLnBrk="1" hangingPunct="1">
              <a:buClr>
                <a:schemeClr val="accent1"/>
              </a:buClr>
              <a:buFont typeface="Wingdings" pitchFamily="2" charset="2"/>
              <a:buChar char="Ø"/>
            </a:pPr>
            <a:r>
              <a:rPr lang="en-US" sz="2800" dirty="0">
                <a:latin typeface="Calibri" pitchFamily="34" charset="0"/>
              </a:rPr>
              <a:t> </a:t>
            </a:r>
            <a:r>
              <a:rPr lang="en-US" sz="2800" dirty="0"/>
              <a:t> ≤ 50 yrs- infection, </a:t>
            </a:r>
            <a:r>
              <a:rPr lang="en-US" sz="2800" dirty="0" err="1"/>
              <a:t>anorectal</a:t>
            </a:r>
            <a:r>
              <a:rPr lang="en-US" sz="2800" dirty="0"/>
              <a:t> disease, IBD</a:t>
            </a:r>
          </a:p>
          <a:p>
            <a:pPr eaLnBrk="1" hangingPunct="1">
              <a:buClr>
                <a:schemeClr val="accent1"/>
              </a:buClr>
              <a:buFont typeface="Wingdings" pitchFamily="2" charset="2"/>
              <a:buChar char="Ø"/>
            </a:pPr>
            <a:r>
              <a:rPr lang="en-US" sz="2800" dirty="0"/>
              <a:t> &gt; 50 yrs- malignancy, </a:t>
            </a:r>
            <a:r>
              <a:rPr lang="en-US" sz="2800" dirty="0" err="1"/>
              <a:t>diverticulosis</a:t>
            </a:r>
            <a:endParaRPr lang="en-US" sz="2800" dirty="0"/>
          </a:p>
          <a:p>
            <a:pPr eaLnBrk="1" hangingPunct="1">
              <a:buClr>
                <a:schemeClr val="accent1"/>
              </a:buClr>
              <a:buFont typeface="Wingdings" pitchFamily="2" charset="2"/>
              <a:buChar char="Ø"/>
            </a:pPr>
            <a:r>
              <a:rPr lang="en-US" sz="2800" dirty="0"/>
              <a:t> Any age- piles</a:t>
            </a:r>
            <a:endParaRPr lang="en-US" sz="2800" dirty="0">
              <a:latin typeface="Calibri" pitchFamily="34" charset="0"/>
            </a:endParaRPr>
          </a:p>
          <a:p>
            <a:pPr eaLnBrk="1" hangingPunct="1">
              <a:buClr>
                <a:schemeClr val="accent1"/>
              </a:buClr>
            </a:pPr>
            <a:r>
              <a:rPr lang="en-US" sz="2800" dirty="0">
                <a:latin typeface="Calibri" pitchFamily="34" charset="0"/>
              </a:rPr>
              <a:t>Document whether this is a </a:t>
            </a:r>
            <a:r>
              <a:rPr lang="en-US" sz="2800" b="1" dirty="0">
                <a:solidFill>
                  <a:schemeClr val="accent1"/>
                </a:solidFill>
                <a:latin typeface="Calibri" pitchFamily="34" charset="0"/>
              </a:rPr>
              <a:t>first or recurrent</a:t>
            </a:r>
            <a:r>
              <a:rPr lang="en-US" sz="2800" dirty="0">
                <a:solidFill>
                  <a:schemeClr val="accent1"/>
                </a:solidFill>
                <a:latin typeface="Calibri" pitchFamily="34" charset="0"/>
              </a:rPr>
              <a:t> </a:t>
            </a:r>
            <a:r>
              <a:rPr lang="en-US" sz="2800" dirty="0">
                <a:latin typeface="Calibri" pitchFamily="34" charset="0"/>
              </a:rPr>
              <a:t>episode of gastrointestinal (GI) bleeding.</a:t>
            </a:r>
          </a:p>
          <a:p>
            <a:pPr eaLnBrk="1" hangingPunct="1">
              <a:buClr>
                <a:schemeClr val="accent1"/>
              </a:buClr>
            </a:pPr>
            <a:r>
              <a:rPr lang="en-US" sz="2800" b="1" dirty="0">
                <a:solidFill>
                  <a:schemeClr val="accent1"/>
                </a:solidFill>
                <a:latin typeface="Calibri" pitchFamily="34" charset="0"/>
              </a:rPr>
              <a:t>Duration</a:t>
            </a:r>
            <a:r>
              <a:rPr lang="en-US" sz="2800" dirty="0">
                <a:solidFill>
                  <a:schemeClr val="accent1"/>
                </a:solidFill>
                <a:latin typeface="Calibri" pitchFamily="34" charset="0"/>
              </a:rPr>
              <a:t> </a:t>
            </a:r>
            <a:r>
              <a:rPr lang="en-US" sz="2800" dirty="0">
                <a:latin typeface="Calibri" pitchFamily="34" charset="0"/>
              </a:rPr>
              <a:t>of bleeding </a:t>
            </a:r>
          </a:p>
          <a:p>
            <a:pPr eaLnBrk="1" hangingPunct="1">
              <a:buClr>
                <a:schemeClr val="accent1"/>
              </a:buClr>
            </a:pPr>
            <a:r>
              <a:rPr lang="en-US" sz="2800" b="1" dirty="0">
                <a:solidFill>
                  <a:schemeClr val="accent1"/>
                </a:solidFill>
                <a:latin typeface="Calibri" pitchFamily="34" charset="0"/>
              </a:rPr>
              <a:t>Color &amp; amount </a:t>
            </a:r>
            <a:r>
              <a:rPr lang="en-US" sz="2800" dirty="0">
                <a:latin typeface="Calibri" pitchFamily="34" charset="0"/>
              </a:rPr>
              <a:t>of the blood </a:t>
            </a:r>
          </a:p>
          <a:p>
            <a:r>
              <a:rPr lang="en-US" sz="2800" dirty="0"/>
              <a:t>Relationship of bleeding to defecation( before, during (mixed into </a:t>
            </a:r>
            <a:r>
              <a:rPr lang="en-US" sz="2800" dirty="0" err="1"/>
              <a:t>faeces</a:t>
            </a:r>
            <a:r>
              <a:rPr lang="en-US" sz="2800" dirty="0"/>
              <a:t> or coating surface) or after)</a:t>
            </a:r>
          </a:p>
          <a:p>
            <a:r>
              <a:rPr lang="en-US" sz="2800" dirty="0"/>
              <a:t>• </a:t>
            </a:r>
            <a:r>
              <a:rPr lang="en-US" sz="2800" dirty="0" err="1"/>
              <a:t>Associatiated</a:t>
            </a:r>
            <a:r>
              <a:rPr lang="en-US" sz="2800" dirty="0"/>
              <a:t> symptoms </a:t>
            </a:r>
            <a:r>
              <a:rPr lang="en-US" sz="2800" dirty="0" err="1"/>
              <a:t>eg</a:t>
            </a:r>
            <a:r>
              <a:rPr lang="en-US" sz="2800" dirty="0"/>
              <a:t>, Painful defecation, abdominal pain</a:t>
            </a:r>
            <a:endParaRPr lang="en-US" sz="2800" dirty="0">
              <a:latin typeface="Calibri" pitchFamily="34" charset="0"/>
            </a:endParaRPr>
          </a:p>
          <a:p>
            <a:pPr eaLnBrk="1" hangingPunct="1">
              <a:buClr>
                <a:schemeClr val="accent1"/>
              </a:buClr>
            </a:pPr>
            <a:endParaRPr lang="en-US" sz="2600" dirty="0">
              <a:latin typeface="Calibri" pitchFamily="34" charset="0"/>
            </a:endParaRPr>
          </a:p>
        </p:txBody>
      </p:sp>
      <p:sp>
        <p:nvSpPr>
          <p:cNvPr id="4" name="Rectangle 3"/>
          <p:cNvSpPr/>
          <p:nvPr/>
        </p:nvSpPr>
        <p:spPr>
          <a:xfrm>
            <a:off x="2339752" y="0"/>
            <a:ext cx="44196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uLnTx/>
                <a:uFillTx/>
                <a:latin typeface="Georgia"/>
                <a:ea typeface="+mn-ea"/>
                <a:cs typeface="Arial" pitchFamily="34" charset="0"/>
              </a:rPr>
              <a:t>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solidFill>
                  <a:srgbClr val="5C92B5">
                    <a:tint val="15000"/>
                    <a:satMod val="200000"/>
                  </a:srgbClr>
                </a:solidFill>
                <a:effectLst>
                  <a:outerShdw blurRad="50800" dist="40000" dir="5400000" algn="tl" rotWithShape="0">
                    <a:srgbClr val="000000">
                      <a:shade val="5000"/>
                      <a:satMod val="120000"/>
                      <a:alpha val="33000"/>
                    </a:srgbClr>
                  </a:outerShdw>
                </a:effectLst>
                <a:uLnTx/>
                <a:uFillTx/>
                <a:latin typeface="Georgia"/>
                <a:ea typeface="+mn-ea"/>
                <a:cs typeface="Arial" pitchFamily="34" charset="0"/>
              </a:rPr>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229600" cy="1066800"/>
          </a:xfrm>
        </p:spPr>
        <p:txBody>
          <a:bodyPr>
            <a:normAutofit fontScale="90000"/>
          </a:bodyPr>
          <a:lstStyle/>
          <a:p>
            <a:r>
              <a:rPr lang="en-US" b="1" dirty="0"/>
              <a:t>COLOUR OF BLOOD/ DISCHARGE</a:t>
            </a:r>
            <a:br>
              <a:rPr lang="en-US" b="1" dirty="0"/>
            </a:br>
            <a:endParaRPr lang="ar-JO" dirty="0"/>
          </a:p>
        </p:txBody>
      </p:sp>
      <p:sp>
        <p:nvSpPr>
          <p:cNvPr id="3" name="Content Placeholder 2"/>
          <p:cNvSpPr>
            <a:spLocks noGrp="1"/>
          </p:cNvSpPr>
          <p:nvPr>
            <p:ph idx="1"/>
          </p:nvPr>
        </p:nvSpPr>
        <p:spPr>
          <a:xfrm>
            <a:off x="323528" y="1340768"/>
            <a:ext cx="8229600" cy="5040560"/>
          </a:xfrm>
        </p:spPr>
        <p:txBody>
          <a:bodyPr>
            <a:normAutofit fontScale="92500" lnSpcReduction="20000"/>
          </a:bodyPr>
          <a:lstStyle/>
          <a:p>
            <a:pPr>
              <a:buFont typeface="Wingdings" pitchFamily="2" charset="2"/>
              <a:buChar char="q"/>
            </a:pPr>
            <a:r>
              <a:rPr lang="en-US" dirty="0">
                <a:solidFill>
                  <a:srgbClr val="FF0000"/>
                </a:solidFill>
              </a:rPr>
              <a:t>Bright red/ Fresh blood</a:t>
            </a:r>
            <a:r>
              <a:rPr lang="en-US" dirty="0"/>
              <a:t>: Rectum and anus.</a:t>
            </a:r>
          </a:p>
          <a:p>
            <a:pPr>
              <a:buFont typeface="Wingdings" pitchFamily="2" charset="2"/>
              <a:buChar char="q"/>
            </a:pPr>
            <a:r>
              <a:rPr lang="en-US" dirty="0">
                <a:solidFill>
                  <a:srgbClr val="FF0000"/>
                </a:solidFill>
              </a:rPr>
              <a:t>Dark </a:t>
            </a:r>
            <a:r>
              <a:rPr lang="en-US" dirty="0" err="1">
                <a:solidFill>
                  <a:srgbClr val="FF0000"/>
                </a:solidFill>
              </a:rPr>
              <a:t>blood</a:t>
            </a:r>
            <a:r>
              <a:rPr lang="en-US" dirty="0" err="1"/>
              <a:t>:Upper</a:t>
            </a:r>
            <a:r>
              <a:rPr lang="en-US" dirty="0"/>
              <a:t> GIT to above rectum</a:t>
            </a:r>
            <a:r>
              <a:rPr lang="en-US" sz="2000" dirty="0"/>
              <a:t>.(</a:t>
            </a:r>
            <a:r>
              <a:rPr lang="en-US" sz="2000" spc="-5" dirty="0">
                <a:latin typeface="Arial"/>
                <a:cs typeface="Arial"/>
              </a:rPr>
              <a:t>coming </a:t>
            </a:r>
            <a:r>
              <a:rPr lang="en-US" sz="2000" dirty="0">
                <a:latin typeface="Arial"/>
                <a:cs typeface="Arial"/>
              </a:rPr>
              <a:t>from the </a:t>
            </a:r>
            <a:r>
              <a:rPr lang="en-US" sz="2000" spc="-5" dirty="0">
                <a:latin typeface="Arial"/>
                <a:cs typeface="Arial"/>
              </a:rPr>
              <a:t>ascending, </a:t>
            </a:r>
            <a:r>
              <a:rPr lang="en-US" sz="2000" dirty="0">
                <a:latin typeface="Arial"/>
                <a:cs typeface="Arial"/>
              </a:rPr>
              <a:t>transverse, </a:t>
            </a:r>
            <a:r>
              <a:rPr lang="en-US" sz="2000" spc="-5" dirty="0">
                <a:latin typeface="Arial"/>
                <a:cs typeface="Arial"/>
              </a:rPr>
              <a:t>descending or  sigmoid</a:t>
            </a:r>
            <a:r>
              <a:rPr lang="en-US" sz="2000" spc="15" dirty="0">
                <a:latin typeface="Arial"/>
                <a:cs typeface="Arial"/>
              </a:rPr>
              <a:t> </a:t>
            </a:r>
            <a:r>
              <a:rPr lang="en-US" sz="2000" spc="-5" dirty="0">
                <a:latin typeface="Arial"/>
                <a:cs typeface="Arial"/>
              </a:rPr>
              <a:t>colon</a:t>
            </a:r>
            <a:r>
              <a:rPr lang="en-US" sz="2000" dirty="0"/>
              <a:t> )</a:t>
            </a:r>
            <a:endParaRPr lang="en-US" dirty="0"/>
          </a:p>
          <a:p>
            <a:pPr>
              <a:buFont typeface="Wingdings" pitchFamily="2" charset="2"/>
              <a:buChar char="q"/>
            </a:pPr>
            <a:r>
              <a:rPr lang="en-US" dirty="0">
                <a:solidFill>
                  <a:srgbClr val="FF0000"/>
                </a:solidFill>
              </a:rPr>
              <a:t>Drugs </a:t>
            </a:r>
            <a:r>
              <a:rPr lang="en-US" dirty="0" err="1">
                <a:solidFill>
                  <a:srgbClr val="FF0000"/>
                </a:solidFill>
              </a:rPr>
              <a:t>eg</a:t>
            </a:r>
            <a:r>
              <a:rPr lang="en-US" dirty="0">
                <a:solidFill>
                  <a:srgbClr val="FF0000"/>
                </a:solidFill>
              </a:rPr>
              <a:t>: </a:t>
            </a:r>
            <a:r>
              <a:rPr lang="en-US" dirty="0"/>
              <a:t>iron tablets- appear as greenish black formed stool.</a:t>
            </a:r>
          </a:p>
          <a:p>
            <a:pPr>
              <a:buFont typeface="Wingdings" pitchFamily="2" charset="2"/>
              <a:buChar char="q"/>
            </a:pPr>
            <a:r>
              <a:rPr lang="en-US" dirty="0" err="1">
                <a:solidFill>
                  <a:srgbClr val="FF0000"/>
                </a:solidFill>
              </a:rPr>
              <a:t>Melena</a:t>
            </a:r>
            <a:r>
              <a:rPr lang="en-US" dirty="0">
                <a:solidFill>
                  <a:srgbClr val="FF0000"/>
                </a:solidFill>
              </a:rPr>
              <a:t> </a:t>
            </a:r>
            <a:r>
              <a:rPr lang="en-US" dirty="0"/>
              <a:t>usually means bleeding in the stomach, such as bleeding from ulcers.</a:t>
            </a:r>
          </a:p>
          <a:p>
            <a:pPr>
              <a:buFont typeface="Wingdings" pitchFamily="2" charset="2"/>
              <a:buChar char="q"/>
            </a:pPr>
            <a:r>
              <a:rPr lang="en-US" dirty="0">
                <a:solidFill>
                  <a:srgbClr val="FF0000"/>
                </a:solidFill>
              </a:rPr>
              <a:t>Discharge apart from blood</a:t>
            </a:r>
            <a:r>
              <a:rPr lang="en-US" dirty="0"/>
              <a:t>:-</a:t>
            </a:r>
          </a:p>
          <a:p>
            <a:r>
              <a:rPr lang="en-US" dirty="0">
                <a:solidFill>
                  <a:srgbClr val="C00000"/>
                </a:solidFill>
              </a:rPr>
              <a:t>Mucus</a:t>
            </a:r>
            <a:r>
              <a:rPr lang="en-US" dirty="0"/>
              <a:t>- irritable bowel syndrome</a:t>
            </a:r>
          </a:p>
          <a:p>
            <a:r>
              <a:rPr lang="en-US" dirty="0">
                <a:solidFill>
                  <a:srgbClr val="C00000"/>
                </a:solidFill>
              </a:rPr>
              <a:t>Copious mucus- </a:t>
            </a:r>
            <a:r>
              <a:rPr lang="en-US" dirty="0"/>
              <a:t>villous adenoma, frank cancer of the rectum</a:t>
            </a:r>
          </a:p>
          <a:p>
            <a:r>
              <a:rPr lang="en-US" dirty="0">
                <a:solidFill>
                  <a:srgbClr val="C00000"/>
                </a:solidFill>
              </a:rPr>
              <a:t>Mucus and pus- </a:t>
            </a:r>
            <a:r>
              <a:rPr lang="en-US" dirty="0"/>
              <a:t>IBD, </a:t>
            </a:r>
            <a:r>
              <a:rPr lang="en-US" dirty="0" err="1"/>
              <a:t>diverticular</a:t>
            </a:r>
            <a:r>
              <a:rPr lang="en-US" dirty="0"/>
              <a:t> disease</a:t>
            </a:r>
            <a:endParaRPr lang="ar-JO"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066800"/>
          </a:xfrm>
        </p:spPr>
        <p:txBody>
          <a:bodyPr/>
          <a:lstStyle/>
          <a:p>
            <a:r>
              <a:rPr lang="en-US" dirty="0">
                <a:latin typeface="Arial"/>
                <a:cs typeface="Arial"/>
              </a:rPr>
              <a:t>Its </a:t>
            </a:r>
            <a:r>
              <a:rPr lang="en-US" spc="-5" dirty="0">
                <a:latin typeface="Arial"/>
                <a:cs typeface="Arial"/>
              </a:rPr>
              <a:t>relation with the </a:t>
            </a:r>
            <a:r>
              <a:rPr lang="en-US" spc="-5" dirty="0" err="1">
                <a:latin typeface="Arial"/>
                <a:cs typeface="Arial"/>
              </a:rPr>
              <a:t>faeces</a:t>
            </a:r>
            <a:endParaRPr lang="ar-JO" dirty="0"/>
          </a:p>
        </p:txBody>
      </p:sp>
      <p:sp>
        <p:nvSpPr>
          <p:cNvPr id="3" name="Content Placeholder 2"/>
          <p:cNvSpPr>
            <a:spLocks noGrp="1"/>
          </p:cNvSpPr>
          <p:nvPr>
            <p:ph idx="1"/>
          </p:nvPr>
        </p:nvSpPr>
        <p:spPr>
          <a:xfrm>
            <a:off x="323528" y="1412776"/>
            <a:ext cx="8229600" cy="5009728"/>
          </a:xfrm>
        </p:spPr>
        <p:txBody>
          <a:bodyPr>
            <a:normAutofit fontScale="92500" lnSpcReduction="10000"/>
          </a:bodyPr>
          <a:lstStyle/>
          <a:p>
            <a:pPr marL="355600" marR="5080" indent="-342900">
              <a:lnSpc>
                <a:spcPct val="100000"/>
              </a:lnSpc>
              <a:spcBef>
                <a:spcPts val="575"/>
              </a:spcBef>
              <a:buNone/>
            </a:pPr>
            <a:r>
              <a:rPr lang="en-US" spc="-5" dirty="0">
                <a:latin typeface="Arial"/>
                <a:cs typeface="Arial"/>
              </a:rPr>
              <a:t>*  </a:t>
            </a:r>
            <a:r>
              <a:rPr lang="en-US" sz="2400" spc="-5" dirty="0">
                <a:latin typeface="Arial"/>
                <a:cs typeface="Arial"/>
              </a:rPr>
              <a:t>Blood mixed with </a:t>
            </a:r>
            <a:r>
              <a:rPr lang="en-US" sz="2400" spc="-5" dirty="0" err="1">
                <a:latin typeface="Arial"/>
                <a:cs typeface="Arial"/>
              </a:rPr>
              <a:t>faeces</a:t>
            </a:r>
            <a:r>
              <a:rPr lang="en-US" sz="2400" spc="-5" dirty="0">
                <a:latin typeface="Arial"/>
                <a:cs typeface="Arial"/>
              </a:rPr>
              <a:t> means </a:t>
            </a:r>
            <a:r>
              <a:rPr lang="en-US" sz="2400" dirty="0">
                <a:latin typeface="Arial"/>
                <a:cs typeface="Arial"/>
              </a:rPr>
              <a:t>that the </a:t>
            </a:r>
            <a:r>
              <a:rPr lang="en-US" sz="2400" spc="-5" dirty="0">
                <a:latin typeface="Arial"/>
                <a:cs typeface="Arial"/>
              </a:rPr>
              <a:t>blood has </a:t>
            </a:r>
            <a:r>
              <a:rPr lang="en-US" sz="2400" dirty="0">
                <a:latin typeface="Arial"/>
                <a:cs typeface="Arial"/>
              </a:rPr>
              <a:t>come from  </a:t>
            </a:r>
            <a:r>
              <a:rPr lang="en-US" sz="2400" spc="-5" dirty="0">
                <a:solidFill>
                  <a:srgbClr val="FF0000"/>
                </a:solidFill>
                <a:latin typeface="Arial"/>
                <a:cs typeface="Arial"/>
              </a:rPr>
              <a:t>bowel higher than sigmoid colon </a:t>
            </a:r>
            <a:r>
              <a:rPr lang="en-US" sz="2400" spc="-5" dirty="0">
                <a:latin typeface="Arial"/>
                <a:cs typeface="Arial"/>
              </a:rPr>
              <a:t>where </a:t>
            </a:r>
            <a:r>
              <a:rPr lang="en-US" sz="2400" dirty="0">
                <a:latin typeface="Arial"/>
                <a:cs typeface="Arial"/>
              </a:rPr>
              <a:t>the </a:t>
            </a:r>
            <a:r>
              <a:rPr lang="en-US" sz="2400" spc="-5" dirty="0">
                <a:latin typeface="Arial"/>
                <a:cs typeface="Arial"/>
              </a:rPr>
              <a:t>softness </a:t>
            </a:r>
            <a:r>
              <a:rPr lang="en-US" sz="2400" dirty="0">
                <a:latin typeface="Arial"/>
                <a:cs typeface="Arial"/>
              </a:rPr>
              <a:t>of the </a:t>
            </a:r>
            <a:r>
              <a:rPr lang="en-US" sz="2400" spc="-5" dirty="0">
                <a:latin typeface="Arial"/>
                <a:cs typeface="Arial"/>
              </a:rPr>
              <a:t>stool  remains giving chance </a:t>
            </a:r>
            <a:r>
              <a:rPr lang="en-US" sz="2400" dirty="0">
                <a:latin typeface="Arial"/>
                <a:cs typeface="Arial"/>
              </a:rPr>
              <a:t>to the </a:t>
            </a:r>
            <a:r>
              <a:rPr lang="en-US" sz="2400" spc="-5" dirty="0">
                <a:latin typeface="Arial"/>
                <a:cs typeface="Arial"/>
              </a:rPr>
              <a:t>blood </a:t>
            </a:r>
            <a:r>
              <a:rPr lang="en-US" sz="2400" dirty="0">
                <a:latin typeface="Arial"/>
                <a:cs typeface="Arial"/>
              </a:rPr>
              <a:t>to </a:t>
            </a:r>
            <a:r>
              <a:rPr lang="en-US" sz="2400" spc="-5" dirty="0">
                <a:latin typeface="Arial"/>
                <a:cs typeface="Arial"/>
              </a:rPr>
              <a:t>mix with the</a:t>
            </a:r>
            <a:r>
              <a:rPr lang="en-US" sz="2400" spc="105" dirty="0">
                <a:latin typeface="Arial"/>
                <a:cs typeface="Arial"/>
              </a:rPr>
              <a:t> </a:t>
            </a:r>
            <a:r>
              <a:rPr lang="en-US" sz="2400" spc="-5" dirty="0" err="1">
                <a:latin typeface="Arial"/>
                <a:cs typeface="Arial"/>
              </a:rPr>
              <a:t>faeces</a:t>
            </a:r>
            <a:endParaRPr lang="en-US" sz="2400" spc="-5" dirty="0">
              <a:latin typeface="Arial"/>
              <a:cs typeface="Arial"/>
            </a:endParaRPr>
          </a:p>
          <a:p>
            <a:pPr marL="355600" marR="5080" indent="-342900">
              <a:lnSpc>
                <a:spcPct val="100000"/>
              </a:lnSpc>
              <a:spcBef>
                <a:spcPts val="575"/>
              </a:spcBef>
              <a:buNone/>
            </a:pPr>
            <a:r>
              <a:rPr lang="en-US" sz="2400" spc="-5" dirty="0">
                <a:latin typeface="Arial"/>
                <a:cs typeface="Arial"/>
              </a:rPr>
              <a:t>*  Blood on the </a:t>
            </a:r>
            <a:r>
              <a:rPr lang="en-US" sz="2400" dirty="0">
                <a:latin typeface="Arial"/>
                <a:cs typeface="Arial"/>
              </a:rPr>
              <a:t>surface </a:t>
            </a:r>
            <a:r>
              <a:rPr lang="en-US" sz="2400" spc="-5" dirty="0">
                <a:latin typeface="Arial"/>
                <a:cs typeface="Arial"/>
              </a:rPr>
              <a:t>of the </a:t>
            </a:r>
            <a:r>
              <a:rPr lang="en-US" sz="2400" dirty="0" err="1">
                <a:latin typeface="Arial"/>
                <a:cs typeface="Arial"/>
              </a:rPr>
              <a:t>faeces</a:t>
            </a:r>
            <a:r>
              <a:rPr lang="en-US" sz="2400" dirty="0">
                <a:latin typeface="Arial"/>
                <a:cs typeface="Arial"/>
              </a:rPr>
              <a:t> </a:t>
            </a:r>
            <a:r>
              <a:rPr lang="en-US" sz="2400" dirty="0">
                <a:solidFill>
                  <a:srgbClr val="FF0000"/>
                </a:solidFill>
                <a:latin typeface="Arial"/>
                <a:cs typeface="Arial"/>
              </a:rPr>
              <a:t>usually </a:t>
            </a:r>
            <a:r>
              <a:rPr lang="en-US" sz="2400" spc="-5" dirty="0">
                <a:solidFill>
                  <a:srgbClr val="FF0000"/>
                </a:solidFill>
                <a:latin typeface="Arial"/>
                <a:cs typeface="Arial"/>
              </a:rPr>
              <a:t>come </a:t>
            </a:r>
            <a:r>
              <a:rPr lang="en-US" sz="2400" dirty="0">
                <a:solidFill>
                  <a:srgbClr val="FF0000"/>
                </a:solidFill>
                <a:latin typeface="Arial"/>
                <a:cs typeface="Arial"/>
              </a:rPr>
              <a:t>from  </a:t>
            </a:r>
            <a:r>
              <a:rPr lang="en-US" sz="2400" spc="-5" dirty="0">
                <a:solidFill>
                  <a:srgbClr val="FF0000"/>
                </a:solidFill>
                <a:latin typeface="Arial"/>
                <a:cs typeface="Arial"/>
              </a:rPr>
              <a:t>the </a:t>
            </a:r>
            <a:r>
              <a:rPr lang="en-US" sz="2400" dirty="0">
                <a:solidFill>
                  <a:srgbClr val="FF0000"/>
                </a:solidFill>
                <a:latin typeface="Arial"/>
                <a:cs typeface="Arial"/>
              </a:rPr>
              <a:t>rectum or anal</a:t>
            </a:r>
            <a:r>
              <a:rPr lang="en-US" sz="2400" spc="-10" dirty="0">
                <a:solidFill>
                  <a:srgbClr val="FF0000"/>
                </a:solidFill>
                <a:latin typeface="Arial"/>
                <a:cs typeface="Arial"/>
              </a:rPr>
              <a:t> </a:t>
            </a:r>
            <a:r>
              <a:rPr lang="en-US" sz="2400" dirty="0">
                <a:solidFill>
                  <a:srgbClr val="FF0000"/>
                </a:solidFill>
                <a:latin typeface="Arial"/>
                <a:cs typeface="Arial"/>
              </a:rPr>
              <a:t>canal</a:t>
            </a:r>
          </a:p>
          <a:p>
            <a:pPr marL="355600" marR="5080" indent="-342900">
              <a:lnSpc>
                <a:spcPct val="100000"/>
              </a:lnSpc>
              <a:spcBef>
                <a:spcPts val="575"/>
              </a:spcBef>
              <a:buNone/>
            </a:pPr>
            <a:r>
              <a:rPr lang="en-US" sz="2400" spc="-5" dirty="0">
                <a:latin typeface="Arial"/>
                <a:cs typeface="Arial"/>
              </a:rPr>
              <a:t>*  Blood separate </a:t>
            </a:r>
            <a:r>
              <a:rPr lang="en-US" sz="2400" dirty="0">
                <a:latin typeface="Arial"/>
                <a:cs typeface="Arial"/>
              </a:rPr>
              <a:t>from </a:t>
            </a:r>
            <a:r>
              <a:rPr lang="en-US" sz="2400" spc="-5" dirty="0">
                <a:latin typeface="Arial"/>
                <a:cs typeface="Arial"/>
              </a:rPr>
              <a:t>the </a:t>
            </a:r>
            <a:r>
              <a:rPr lang="en-US" sz="2400" dirty="0" err="1">
                <a:latin typeface="Arial"/>
                <a:cs typeface="Arial"/>
              </a:rPr>
              <a:t>faeces</a:t>
            </a:r>
            <a:r>
              <a:rPr lang="en-US" sz="2400" dirty="0">
                <a:latin typeface="Arial"/>
                <a:cs typeface="Arial"/>
              </a:rPr>
              <a:t> </a:t>
            </a:r>
            <a:r>
              <a:rPr lang="en-US" sz="2400" spc="-5" dirty="0">
                <a:latin typeface="Arial"/>
                <a:cs typeface="Arial"/>
              </a:rPr>
              <a:t>may </a:t>
            </a:r>
            <a:r>
              <a:rPr lang="en-US" sz="2400" dirty="0">
                <a:latin typeface="Arial"/>
                <a:cs typeface="Arial"/>
              </a:rPr>
              <a:t>occur </a:t>
            </a:r>
            <a:r>
              <a:rPr lang="en-US" sz="2400" spc="-5" dirty="0">
                <a:latin typeface="Arial"/>
                <a:cs typeface="Arial"/>
              </a:rPr>
              <a:t>when  bleeding occur at some </a:t>
            </a:r>
            <a:r>
              <a:rPr lang="en-US" sz="2400" dirty="0">
                <a:latin typeface="Arial"/>
                <a:cs typeface="Arial"/>
              </a:rPr>
              <a:t>other </a:t>
            </a:r>
            <a:r>
              <a:rPr lang="en-US" sz="2400" spc="-5" dirty="0">
                <a:latin typeface="Arial"/>
                <a:cs typeface="Arial"/>
              </a:rPr>
              <a:t>time </a:t>
            </a:r>
            <a:r>
              <a:rPr lang="en-US" sz="2400" dirty="0">
                <a:latin typeface="Arial"/>
                <a:cs typeface="Arial"/>
              </a:rPr>
              <a:t>than </a:t>
            </a:r>
            <a:r>
              <a:rPr lang="en-US" sz="2400" dirty="0" err="1">
                <a:latin typeface="Arial"/>
                <a:cs typeface="Arial"/>
              </a:rPr>
              <a:t>defaecation</a:t>
            </a:r>
            <a:r>
              <a:rPr lang="en-US" sz="2400" dirty="0">
                <a:latin typeface="Arial"/>
                <a:cs typeface="Arial"/>
              </a:rPr>
              <a:t> , </a:t>
            </a:r>
            <a:r>
              <a:rPr lang="en-US" sz="2400" dirty="0">
                <a:solidFill>
                  <a:srgbClr val="FF0000"/>
                </a:solidFill>
                <a:latin typeface="Arial"/>
                <a:cs typeface="Arial"/>
              </a:rPr>
              <a:t>carcinoma </a:t>
            </a:r>
            <a:r>
              <a:rPr lang="en-US" sz="2400" spc="-5" dirty="0">
                <a:solidFill>
                  <a:srgbClr val="FF0000"/>
                </a:solidFill>
                <a:latin typeface="Arial"/>
                <a:cs typeface="Arial"/>
              </a:rPr>
              <a:t>of the </a:t>
            </a:r>
            <a:r>
              <a:rPr lang="en-US" sz="2400" dirty="0">
                <a:solidFill>
                  <a:srgbClr val="FF0000"/>
                </a:solidFill>
                <a:latin typeface="Arial"/>
                <a:cs typeface="Arial"/>
              </a:rPr>
              <a:t>rectum </a:t>
            </a:r>
            <a:r>
              <a:rPr lang="en-US" sz="2400" spc="-5" dirty="0">
                <a:solidFill>
                  <a:srgbClr val="FF0000"/>
                </a:solidFill>
                <a:latin typeface="Arial"/>
                <a:cs typeface="Arial"/>
              </a:rPr>
              <a:t>when blood  </a:t>
            </a:r>
            <a:r>
              <a:rPr lang="en-US" sz="2400" spc="-5" dirty="0">
                <a:latin typeface="Arial"/>
                <a:cs typeface="Arial"/>
              </a:rPr>
              <a:t>accumulates in the </a:t>
            </a:r>
            <a:r>
              <a:rPr lang="en-US" sz="2400" dirty="0">
                <a:latin typeface="Arial"/>
                <a:cs typeface="Arial"/>
              </a:rPr>
              <a:t>rectum </a:t>
            </a:r>
            <a:r>
              <a:rPr lang="en-US" sz="2400" spc="-5" dirty="0">
                <a:latin typeface="Arial"/>
                <a:cs typeface="Arial"/>
              </a:rPr>
              <a:t>and </a:t>
            </a:r>
            <a:r>
              <a:rPr lang="en-US" sz="2400" dirty="0">
                <a:latin typeface="Arial"/>
                <a:cs typeface="Arial"/>
              </a:rPr>
              <a:t>gives rise to </a:t>
            </a:r>
            <a:r>
              <a:rPr lang="en-US" sz="2400" spc="-5" dirty="0">
                <a:latin typeface="Arial"/>
                <a:cs typeface="Arial"/>
              </a:rPr>
              <a:t>desire to  </a:t>
            </a:r>
            <a:r>
              <a:rPr lang="en-US" sz="2400" dirty="0" err="1">
                <a:latin typeface="Arial"/>
                <a:cs typeface="Arial"/>
              </a:rPr>
              <a:t>defaecate</a:t>
            </a:r>
            <a:r>
              <a:rPr lang="en-US" sz="2400" dirty="0">
                <a:latin typeface="Arial"/>
                <a:cs typeface="Arial"/>
              </a:rPr>
              <a:t> </a:t>
            </a:r>
            <a:r>
              <a:rPr lang="en-US" sz="2400" spc="-5" dirty="0">
                <a:latin typeface="Arial"/>
                <a:cs typeface="Arial"/>
              </a:rPr>
              <a:t>and  </a:t>
            </a:r>
            <a:r>
              <a:rPr lang="en-US" sz="2400" dirty="0">
                <a:latin typeface="Arial"/>
                <a:cs typeface="Arial"/>
              </a:rPr>
              <a:t>only </a:t>
            </a:r>
            <a:r>
              <a:rPr lang="en-US" sz="2400" spc="-5" dirty="0">
                <a:solidFill>
                  <a:srgbClr val="FF0000"/>
                </a:solidFill>
                <a:latin typeface="Arial"/>
                <a:cs typeface="Arial"/>
              </a:rPr>
              <a:t>blood </a:t>
            </a:r>
            <a:r>
              <a:rPr lang="en-US" sz="2400" dirty="0">
                <a:solidFill>
                  <a:srgbClr val="FF0000"/>
                </a:solidFill>
                <a:latin typeface="Arial"/>
                <a:cs typeface="Arial"/>
              </a:rPr>
              <a:t>and </a:t>
            </a:r>
            <a:r>
              <a:rPr lang="en-US" sz="2400" spc="-5" dirty="0">
                <a:solidFill>
                  <a:srgbClr val="FF0000"/>
                </a:solidFill>
                <a:latin typeface="Arial"/>
                <a:cs typeface="Arial"/>
              </a:rPr>
              <a:t>mucus </a:t>
            </a:r>
            <a:r>
              <a:rPr lang="en-US" sz="2400" spc="-5" dirty="0">
                <a:latin typeface="Arial"/>
                <a:cs typeface="Arial"/>
              </a:rPr>
              <a:t>come </a:t>
            </a:r>
            <a:r>
              <a:rPr lang="en-US" sz="2400" dirty="0" err="1">
                <a:latin typeface="Arial"/>
                <a:cs typeface="Arial"/>
              </a:rPr>
              <a:t>out.Such</a:t>
            </a:r>
            <a:r>
              <a:rPr lang="en-US" sz="2400" dirty="0">
                <a:latin typeface="Arial"/>
                <a:cs typeface="Arial"/>
              </a:rPr>
              <a:t>  bleeding </a:t>
            </a:r>
            <a:r>
              <a:rPr lang="en-US" sz="2400" spc="-5" dirty="0">
                <a:latin typeface="Arial"/>
                <a:cs typeface="Arial"/>
              </a:rPr>
              <a:t>may </a:t>
            </a:r>
            <a:r>
              <a:rPr lang="en-US" sz="2400" dirty="0">
                <a:latin typeface="Arial"/>
                <a:cs typeface="Arial"/>
              </a:rPr>
              <a:t>also occur </a:t>
            </a:r>
            <a:r>
              <a:rPr lang="en-US" sz="2400" spc="-5" dirty="0">
                <a:latin typeface="Arial"/>
                <a:cs typeface="Arial"/>
              </a:rPr>
              <a:t>in </a:t>
            </a:r>
            <a:r>
              <a:rPr lang="en-US" sz="2400" dirty="0" err="1">
                <a:solidFill>
                  <a:srgbClr val="FF0000"/>
                </a:solidFill>
                <a:latin typeface="Arial"/>
                <a:cs typeface="Arial"/>
              </a:rPr>
              <a:t>diverticulosis</a:t>
            </a:r>
            <a:r>
              <a:rPr lang="en-US" sz="2400" dirty="0">
                <a:latin typeface="Arial"/>
                <a:cs typeface="Arial"/>
              </a:rPr>
              <a:t>, diverticulitis, </a:t>
            </a:r>
            <a:r>
              <a:rPr lang="en-US" sz="2400" dirty="0">
                <a:solidFill>
                  <a:srgbClr val="FF0000"/>
                </a:solidFill>
                <a:latin typeface="Arial"/>
                <a:cs typeface="Arial"/>
              </a:rPr>
              <a:t>ulcerative colitis, </a:t>
            </a:r>
            <a:r>
              <a:rPr lang="en-US" sz="2400" dirty="0" err="1">
                <a:latin typeface="Arial"/>
                <a:cs typeface="Arial"/>
              </a:rPr>
              <a:t>polyp,prolapsed</a:t>
            </a:r>
            <a:r>
              <a:rPr lang="en-US" sz="2400" dirty="0">
                <a:latin typeface="Arial"/>
                <a:cs typeface="Arial"/>
              </a:rPr>
              <a:t> piles</a:t>
            </a:r>
            <a:r>
              <a:rPr lang="en-US" sz="2400" spc="15" dirty="0">
                <a:latin typeface="Arial"/>
                <a:cs typeface="Arial"/>
              </a:rPr>
              <a:t> </a:t>
            </a:r>
            <a:r>
              <a:rPr lang="en-US" sz="2400" dirty="0">
                <a:latin typeface="Arial"/>
                <a:cs typeface="Arial"/>
              </a:rPr>
              <a:t>etc.</a:t>
            </a:r>
          </a:p>
          <a:p>
            <a:pPr marL="355600" marR="5080" indent="-342900">
              <a:lnSpc>
                <a:spcPct val="100000"/>
              </a:lnSpc>
              <a:spcBef>
                <a:spcPts val="575"/>
              </a:spcBef>
              <a:buNone/>
            </a:pPr>
            <a:r>
              <a:rPr lang="en-US" sz="2400" spc="-5" dirty="0">
                <a:latin typeface="Arial"/>
                <a:cs typeface="Arial"/>
              </a:rPr>
              <a:t>*   Blood in the </a:t>
            </a:r>
            <a:r>
              <a:rPr lang="en-US" sz="2400" dirty="0">
                <a:latin typeface="Arial"/>
                <a:cs typeface="Arial"/>
              </a:rPr>
              <a:t>toilet </a:t>
            </a:r>
            <a:r>
              <a:rPr lang="en-US" sz="2400" spc="-5" dirty="0">
                <a:latin typeface="Arial"/>
                <a:cs typeface="Arial"/>
              </a:rPr>
              <a:t>paper is </a:t>
            </a:r>
            <a:r>
              <a:rPr lang="en-US" sz="2400" dirty="0">
                <a:latin typeface="Arial"/>
                <a:cs typeface="Arial"/>
              </a:rPr>
              <a:t>due </a:t>
            </a:r>
            <a:r>
              <a:rPr lang="en-US" sz="2400" spc="-5" dirty="0">
                <a:latin typeface="Arial"/>
                <a:cs typeface="Arial"/>
              </a:rPr>
              <a:t>to </a:t>
            </a:r>
            <a:r>
              <a:rPr lang="en-US" sz="2400" dirty="0">
                <a:latin typeface="Arial"/>
                <a:cs typeface="Arial"/>
              </a:rPr>
              <a:t>fissure-in-</a:t>
            </a:r>
            <a:r>
              <a:rPr lang="en-US" sz="2400" dirty="0" err="1">
                <a:latin typeface="Arial"/>
                <a:cs typeface="Arial"/>
              </a:rPr>
              <a:t>ano</a:t>
            </a:r>
            <a:r>
              <a:rPr lang="en-US" sz="2400" dirty="0">
                <a:latin typeface="Arial"/>
                <a:cs typeface="Arial"/>
              </a:rPr>
              <a:t>  </a:t>
            </a:r>
            <a:r>
              <a:rPr lang="en-US" sz="2400" spc="-5" dirty="0">
                <a:latin typeface="Arial"/>
                <a:cs typeface="Arial"/>
              </a:rPr>
              <a:t>or </a:t>
            </a:r>
            <a:r>
              <a:rPr lang="en-US" sz="2400" dirty="0">
                <a:latin typeface="Arial"/>
                <a:cs typeface="Arial"/>
              </a:rPr>
              <a:t>external</a:t>
            </a:r>
            <a:r>
              <a:rPr lang="en-US" sz="2400" spc="25" dirty="0">
                <a:latin typeface="Arial"/>
                <a:cs typeface="Arial"/>
              </a:rPr>
              <a:t> </a:t>
            </a:r>
            <a:r>
              <a:rPr lang="en-US" sz="2400" dirty="0" err="1">
                <a:latin typeface="Arial"/>
                <a:cs typeface="Arial"/>
              </a:rPr>
              <a:t>haemorrhoids</a:t>
            </a:r>
            <a:r>
              <a:rPr lang="en-US" sz="2400" dirty="0">
                <a:latin typeface="Arial"/>
                <a:cs typeface="Arial"/>
              </a:rPr>
              <a:t>.</a:t>
            </a:r>
          </a:p>
          <a:p>
            <a:pPr marL="355600" marR="5080" indent="-342900">
              <a:lnSpc>
                <a:spcPct val="100000"/>
              </a:lnSpc>
              <a:spcBef>
                <a:spcPts val="575"/>
              </a:spcBef>
              <a:buNone/>
            </a:pPr>
            <a:endParaRPr lang="ar-JO" sz="2400" dirty="0">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DEFERENTIAL DIAGNOSIS</a:t>
            </a:r>
            <a:br>
              <a:rPr lang="en-US" dirty="0"/>
            </a:br>
            <a:endParaRPr lang="ar-JO" dirty="0"/>
          </a:p>
        </p:txBody>
      </p:sp>
      <p:sp>
        <p:nvSpPr>
          <p:cNvPr id="4" name="Rectangle 3"/>
          <p:cNvSpPr/>
          <p:nvPr/>
        </p:nvSpPr>
        <p:spPr>
          <a:xfrm>
            <a:off x="381000" y="1828800"/>
            <a:ext cx="8229600" cy="35394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DIAGNOSIS OF CONDITIONS PRESENTING WITH RECTAL BLEEDING BUT NO PAIN:</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mixed with stool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colon carcinoma</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streak on stool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rectal carcinoma</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after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defaecation</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haemorrhoids</a:t>
            </a: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and mucus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colitis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alone            </a:t>
            </a:r>
            <a:r>
              <a:rPr kumimoji="0" lang="en-US" sz="2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diverticular</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disease</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Melaena</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peptic ulcer</a:t>
            </a:r>
          </a:p>
        </p:txBody>
      </p:sp>
      <p:sp>
        <p:nvSpPr>
          <p:cNvPr id="5" name="Right Arrow 4"/>
          <p:cNvSpPr/>
          <p:nvPr/>
        </p:nvSpPr>
        <p:spPr>
          <a:xfrm>
            <a:off x="4716016" y="2780928"/>
            <a:ext cx="978408" cy="32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6" name="Right Arrow 5"/>
          <p:cNvSpPr/>
          <p:nvPr/>
        </p:nvSpPr>
        <p:spPr>
          <a:xfrm>
            <a:off x="2555776" y="5013176"/>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7" name="Right Arrow 6"/>
          <p:cNvSpPr/>
          <p:nvPr/>
        </p:nvSpPr>
        <p:spPr>
          <a:xfrm>
            <a:off x="4860032" y="3717032"/>
            <a:ext cx="978408" cy="279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8" name="Right Arrow 7"/>
          <p:cNvSpPr/>
          <p:nvPr/>
        </p:nvSpPr>
        <p:spPr>
          <a:xfrm>
            <a:off x="4419600" y="3200400"/>
            <a:ext cx="978408" cy="300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10" name="Right Arrow 9"/>
          <p:cNvSpPr/>
          <p:nvPr/>
        </p:nvSpPr>
        <p:spPr>
          <a:xfrm>
            <a:off x="3851920" y="4077072"/>
            <a:ext cx="932296" cy="326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11" name="Right Arrow 10"/>
          <p:cNvSpPr/>
          <p:nvPr/>
        </p:nvSpPr>
        <p:spPr>
          <a:xfrm>
            <a:off x="2987824" y="4581128"/>
            <a:ext cx="978408" cy="305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323528" y="188640"/>
            <a:ext cx="8496944" cy="6408712"/>
          </a:xfrm>
        </p:spPr>
        <p:txBody>
          <a:bodyPr>
            <a:normAutofit fontScale="92500"/>
          </a:bodyPr>
          <a:lstStyle/>
          <a:p>
            <a:pPr eaLnBrk="1" hangingPunct="1">
              <a:buClr>
                <a:schemeClr val="accent1"/>
              </a:buClr>
              <a:buFont typeface="Georgia" pitchFamily="18" charset="0"/>
              <a:buNone/>
            </a:pPr>
            <a:r>
              <a:rPr lang="en-US" b="1" dirty="0">
                <a:solidFill>
                  <a:schemeClr val="accent1"/>
                </a:solidFill>
              </a:rPr>
              <a:t>  </a:t>
            </a:r>
            <a:r>
              <a:rPr lang="en-US" sz="3200" b="1" dirty="0">
                <a:solidFill>
                  <a:schemeClr val="accent1"/>
                </a:solidFill>
                <a:latin typeface="Calibri" pitchFamily="34" charset="0"/>
              </a:rPr>
              <a:t>2. Moderate bleeding: </a:t>
            </a:r>
            <a:endParaRPr lang="en-US" b="1" dirty="0">
              <a:solidFill>
                <a:schemeClr val="accent1"/>
              </a:solidFill>
              <a:latin typeface="Calibri" pitchFamily="34" charset="0"/>
            </a:endParaRPr>
          </a:p>
          <a:p>
            <a:pPr eaLnBrk="1" hangingPunct="1">
              <a:buClr>
                <a:schemeClr val="accent1"/>
              </a:buClr>
              <a:buFont typeface="Wingdings" pitchFamily="2" charset="2"/>
              <a:buChar char="§"/>
            </a:pPr>
            <a:r>
              <a:rPr lang="en-US" dirty="0">
                <a:latin typeface="Calibri" pitchFamily="34" charset="0"/>
              </a:rPr>
              <a:t> </a:t>
            </a:r>
            <a:r>
              <a:rPr lang="en-US" sz="2800" dirty="0">
                <a:latin typeface="Calibri" pitchFamily="34" charset="0"/>
              </a:rPr>
              <a:t>Patients with any age ,may present as </a:t>
            </a:r>
            <a:r>
              <a:rPr lang="en-US" sz="2800" dirty="0" err="1">
                <a:latin typeface="Calibri" pitchFamily="34" charset="0"/>
              </a:rPr>
              <a:t>hematochezia</a:t>
            </a:r>
            <a:r>
              <a:rPr lang="en-US" sz="2800" dirty="0">
                <a:latin typeface="Calibri" pitchFamily="34" charset="0"/>
              </a:rPr>
              <a:t> or </a:t>
            </a:r>
            <a:r>
              <a:rPr lang="en-US" sz="2800" dirty="0" err="1">
                <a:latin typeface="Calibri" pitchFamily="34" charset="0"/>
              </a:rPr>
              <a:t>melena</a:t>
            </a:r>
            <a:r>
              <a:rPr lang="en-US" sz="2800" dirty="0">
                <a:latin typeface="Calibri" pitchFamily="34" charset="0"/>
              </a:rPr>
              <a:t> .</a:t>
            </a:r>
          </a:p>
          <a:p>
            <a:pPr eaLnBrk="1" hangingPunct="1">
              <a:buClr>
                <a:schemeClr val="accent1"/>
              </a:buClr>
              <a:buFont typeface="Wingdings" pitchFamily="2" charset="2"/>
              <a:buChar char="§"/>
            </a:pPr>
            <a:r>
              <a:rPr lang="en-US" sz="2800" dirty="0">
                <a:latin typeface="Calibri" pitchFamily="34" charset="0"/>
              </a:rPr>
              <a:t> </a:t>
            </a:r>
            <a:r>
              <a:rPr lang="en-US" sz="2800" dirty="0" err="1">
                <a:latin typeface="Calibri" pitchFamily="34" charset="0"/>
              </a:rPr>
              <a:t>Hemodynamically</a:t>
            </a:r>
            <a:r>
              <a:rPr lang="en-US" sz="2800" dirty="0">
                <a:latin typeface="Calibri" pitchFamily="34" charset="0"/>
              </a:rPr>
              <a:t> stable patients.</a:t>
            </a:r>
          </a:p>
          <a:p>
            <a:pPr>
              <a:buFont typeface="Wingdings" pitchFamily="2" charset="2"/>
              <a:buChar char="§"/>
            </a:pPr>
            <a:r>
              <a:rPr lang="en-US" sz="2800" dirty="0"/>
              <a:t>Initial ↓ in </a:t>
            </a:r>
            <a:r>
              <a:rPr lang="en-US" sz="2800" dirty="0" err="1"/>
              <a:t>hematocrit</a:t>
            </a:r>
            <a:r>
              <a:rPr lang="en-US" sz="2800" dirty="0"/>
              <a:t> level of 8 g / </a:t>
            </a:r>
            <a:r>
              <a:rPr lang="en-US" sz="2800" dirty="0" err="1"/>
              <a:t>dL</a:t>
            </a:r>
            <a:r>
              <a:rPr lang="en-US" sz="2800" dirty="0"/>
              <a:t> or less</a:t>
            </a:r>
            <a:endParaRPr lang="en-US" sz="2800" dirty="0">
              <a:latin typeface="Calibri" pitchFamily="34" charset="0"/>
            </a:endParaRPr>
          </a:p>
          <a:p>
            <a:pPr eaLnBrk="1" hangingPunct="1">
              <a:buClr>
                <a:schemeClr val="accent1"/>
              </a:buClr>
              <a:buFont typeface="Wingdings" pitchFamily="2" charset="2"/>
              <a:buChar char="§"/>
            </a:pPr>
            <a:r>
              <a:rPr lang="en-US" sz="2800" dirty="0">
                <a:latin typeface="Calibri" pitchFamily="34" charset="0"/>
              </a:rPr>
              <a:t> Long list of diseases including: </a:t>
            </a:r>
            <a:r>
              <a:rPr lang="en-US" sz="2800" dirty="0" err="1">
                <a:latin typeface="Calibri" pitchFamily="34" charset="0"/>
              </a:rPr>
              <a:t>Anorectal</a:t>
            </a:r>
            <a:r>
              <a:rPr lang="en-US" sz="2800" dirty="0">
                <a:latin typeface="Calibri" pitchFamily="34" charset="0"/>
              </a:rPr>
              <a:t>, Congenital,  Inflammatory, and </a:t>
            </a:r>
            <a:r>
              <a:rPr lang="en-US" sz="2800" dirty="0" err="1">
                <a:latin typeface="Calibri" pitchFamily="34" charset="0"/>
              </a:rPr>
              <a:t>Neoplastic</a:t>
            </a:r>
            <a:r>
              <a:rPr lang="en-US" sz="2800" dirty="0">
                <a:latin typeface="Calibri" pitchFamily="34" charset="0"/>
              </a:rPr>
              <a:t>.</a:t>
            </a:r>
          </a:p>
          <a:p>
            <a:pPr>
              <a:buClr>
                <a:schemeClr val="accent1"/>
              </a:buClr>
              <a:buNone/>
            </a:pPr>
            <a:r>
              <a:rPr lang="en-US" sz="2800" b="1" dirty="0">
                <a:solidFill>
                  <a:schemeClr val="accent1"/>
                </a:solidFill>
                <a:latin typeface="Calibri" pitchFamily="34" charset="0"/>
              </a:rPr>
              <a:t>3. Occult Bleeding:</a:t>
            </a:r>
          </a:p>
          <a:p>
            <a:pPr>
              <a:buClr>
                <a:schemeClr val="accent1"/>
              </a:buClr>
              <a:buFont typeface="Wingdings" pitchFamily="2" charset="2"/>
              <a:buChar char="§"/>
            </a:pPr>
            <a:r>
              <a:rPr lang="en-US" sz="2800" dirty="0">
                <a:latin typeface="Calibri" pitchFamily="34" charset="0"/>
              </a:rPr>
              <a:t>  Patients with any age, patients present with </a:t>
            </a:r>
            <a:r>
              <a:rPr lang="en-US" sz="2800" dirty="0" err="1">
                <a:latin typeface="Calibri" pitchFamily="34" charset="0"/>
              </a:rPr>
              <a:t>microcytic</a:t>
            </a:r>
            <a:r>
              <a:rPr lang="en-US" sz="2800" dirty="0">
                <a:latin typeface="Calibri" pitchFamily="34" charset="0"/>
              </a:rPr>
              <a:t> </a:t>
            </a:r>
            <a:r>
              <a:rPr lang="en-US" sz="2800" dirty="0" err="1">
                <a:latin typeface="Calibri" pitchFamily="34" charset="0"/>
              </a:rPr>
              <a:t>hypochromic</a:t>
            </a:r>
            <a:r>
              <a:rPr lang="en-US" sz="2800" dirty="0">
                <a:latin typeface="Calibri" pitchFamily="34" charset="0"/>
              </a:rPr>
              <a:t> anemia due to chronic blood loss. </a:t>
            </a:r>
          </a:p>
          <a:p>
            <a:pPr>
              <a:buFont typeface="Wingdings" pitchFamily="2" charset="2"/>
              <a:buChar char="§"/>
            </a:pPr>
            <a:r>
              <a:rPr lang="en-US" sz="2800" dirty="0"/>
              <a:t>Detected by routine </a:t>
            </a:r>
            <a:r>
              <a:rPr lang="en-US" sz="2800" dirty="0">
                <a:solidFill>
                  <a:srgbClr val="FF0000"/>
                </a:solidFill>
              </a:rPr>
              <a:t>chemical tests of the stool, </a:t>
            </a:r>
            <a:r>
              <a:rPr lang="en-US" sz="2800" dirty="0"/>
              <a:t>with or without systemic evidence of chronic blood loss</a:t>
            </a:r>
          </a:p>
          <a:p>
            <a:pPr>
              <a:buFont typeface="Wingdings" pitchFamily="2" charset="2"/>
              <a:buChar char="§"/>
            </a:pPr>
            <a:r>
              <a:rPr lang="en-US" sz="2800" dirty="0">
                <a:solidFill>
                  <a:srgbClr val="FF0000"/>
                </a:solidFill>
              </a:rPr>
              <a:t>10 ml. of blood loss / day is necessary to have stool occult blood positive.</a:t>
            </a:r>
            <a:endParaRPr lang="en-US" sz="2800" dirty="0">
              <a:solidFill>
                <a:srgbClr val="FF0000"/>
              </a:solidFill>
              <a:latin typeface="Calibri" pitchFamily="34" charset="0"/>
            </a:endParaRPr>
          </a:p>
          <a:p>
            <a:pPr eaLnBrk="1" hangingPunct="1">
              <a:buClr>
                <a:schemeClr val="accent1"/>
              </a:buClr>
              <a:buFont typeface="Wingdings" pitchFamily="2" charset="2"/>
              <a:buChar char="§"/>
            </a:pPr>
            <a:endParaRPr lang="en-US" sz="2800" dirty="0">
              <a:latin typeface="Calibri"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DEFERENTIAL DIAGNOSIS</a:t>
            </a:r>
            <a:br>
              <a:rPr lang="en-US" dirty="0"/>
            </a:br>
            <a:endParaRPr lang="ar-JO" dirty="0"/>
          </a:p>
        </p:txBody>
      </p:sp>
      <p:sp>
        <p:nvSpPr>
          <p:cNvPr id="3" name="Content Placeholder 2"/>
          <p:cNvSpPr>
            <a:spLocks noGrp="1"/>
          </p:cNvSpPr>
          <p:nvPr>
            <p:ph idx="1"/>
          </p:nvPr>
        </p:nvSpPr>
        <p:spPr/>
        <p:txBody>
          <a:bodyPr>
            <a:normAutofit fontScale="92500" lnSpcReduction="20000"/>
          </a:bodyPr>
          <a:lstStyle/>
          <a:p>
            <a:r>
              <a:rPr lang="en-US" dirty="0"/>
              <a:t>DIAGNOSIS OF ANAL CONDITIONS WHICH PRESENT WITH:</a:t>
            </a:r>
          </a:p>
          <a:p>
            <a:pPr>
              <a:buFont typeface="Wingdings" pitchFamily="2" charset="2"/>
              <a:buChar char="q"/>
            </a:pPr>
            <a:r>
              <a:rPr lang="en-US" dirty="0">
                <a:solidFill>
                  <a:srgbClr val="FF0000"/>
                </a:solidFill>
              </a:rPr>
              <a:t> PAIN AND BLEEDING:</a:t>
            </a:r>
          </a:p>
          <a:p>
            <a:pPr marL="354330" indent="-341630">
              <a:spcBef>
                <a:spcPts val="100"/>
              </a:spcBef>
              <a:buSzPct val="69642"/>
              <a:buFont typeface="Wingdings" pitchFamily="2" charset="2"/>
              <a:buChar char="§"/>
              <a:tabLst>
                <a:tab pos="354330" algn="l"/>
              </a:tabLst>
            </a:pPr>
            <a:r>
              <a:rPr lang="en-US" sz="2400" dirty="0"/>
              <a:t>Fissures , </a:t>
            </a:r>
            <a:r>
              <a:rPr lang="en-US" sz="2400" spc="-5" dirty="0">
                <a:latin typeface="Arial"/>
                <a:cs typeface="Arial"/>
              </a:rPr>
              <a:t>Fistula </a:t>
            </a:r>
            <a:r>
              <a:rPr lang="en-US" sz="2400" dirty="0">
                <a:latin typeface="Arial"/>
                <a:cs typeface="Arial"/>
              </a:rPr>
              <a:t>in</a:t>
            </a:r>
            <a:r>
              <a:rPr lang="en-US" sz="2400" spc="-90" dirty="0">
                <a:latin typeface="Arial"/>
                <a:cs typeface="Arial"/>
              </a:rPr>
              <a:t> </a:t>
            </a:r>
            <a:r>
              <a:rPr lang="en-US" sz="2400" spc="-10" dirty="0" err="1">
                <a:latin typeface="Arial"/>
                <a:cs typeface="Arial"/>
              </a:rPr>
              <a:t>Ano</a:t>
            </a:r>
            <a:r>
              <a:rPr lang="en-US" sz="2400" spc="-10" dirty="0">
                <a:latin typeface="Arial"/>
                <a:cs typeface="Arial"/>
              </a:rPr>
              <a:t> ,</a:t>
            </a:r>
            <a:r>
              <a:rPr lang="en-US" sz="2400" b="1" spc="-10" dirty="0">
                <a:latin typeface="Arial"/>
                <a:cs typeface="Arial"/>
              </a:rPr>
              <a:t> </a:t>
            </a:r>
            <a:r>
              <a:rPr lang="en-US" sz="2400" spc="-10" dirty="0">
                <a:latin typeface="Arial"/>
                <a:cs typeface="Arial"/>
              </a:rPr>
              <a:t>Rup. </a:t>
            </a:r>
            <a:r>
              <a:rPr lang="en-US" sz="2400" spc="-10" dirty="0" err="1">
                <a:latin typeface="Arial"/>
                <a:cs typeface="Arial"/>
              </a:rPr>
              <a:t>Ano</a:t>
            </a:r>
            <a:r>
              <a:rPr lang="en-US" sz="2400" spc="-10" dirty="0">
                <a:latin typeface="Arial"/>
                <a:cs typeface="Arial"/>
              </a:rPr>
              <a:t> </a:t>
            </a:r>
            <a:r>
              <a:rPr lang="en-US" sz="2400" spc="-5" dirty="0">
                <a:latin typeface="Arial"/>
                <a:cs typeface="Arial"/>
              </a:rPr>
              <a:t>Rectal</a:t>
            </a:r>
            <a:r>
              <a:rPr lang="en-US" sz="2400" spc="-55" dirty="0">
                <a:latin typeface="Arial"/>
                <a:cs typeface="Arial"/>
              </a:rPr>
              <a:t> </a:t>
            </a:r>
            <a:r>
              <a:rPr lang="en-US" sz="2400" spc="-5" dirty="0">
                <a:latin typeface="Arial"/>
                <a:cs typeface="Arial"/>
              </a:rPr>
              <a:t>abscess</a:t>
            </a:r>
          </a:p>
          <a:p>
            <a:pPr marL="354330" indent="-341630">
              <a:spcBef>
                <a:spcPts val="100"/>
              </a:spcBef>
              <a:buSzPct val="69642"/>
              <a:buFont typeface="Wingdings" pitchFamily="2" charset="2"/>
              <a:buChar char="§"/>
              <a:tabLst>
                <a:tab pos="354330" algn="l"/>
              </a:tabLst>
            </a:pPr>
            <a:r>
              <a:rPr lang="en-US" sz="2400" spc="-5" dirty="0">
                <a:latin typeface="Arial"/>
                <a:cs typeface="Arial"/>
              </a:rPr>
              <a:t>Injury</a:t>
            </a:r>
            <a:endParaRPr lang="en-US" sz="2400" spc="-10" dirty="0">
              <a:latin typeface="Arial"/>
              <a:cs typeface="Arial"/>
            </a:endParaRPr>
          </a:p>
          <a:p>
            <a:pPr>
              <a:buFont typeface="Wingdings" pitchFamily="2" charset="2"/>
              <a:buChar char="q"/>
            </a:pPr>
            <a:r>
              <a:rPr lang="en-US" dirty="0">
                <a:solidFill>
                  <a:srgbClr val="FF0000"/>
                </a:solidFill>
              </a:rPr>
              <a:t>PAIN, LUMP AND BLEEDING:</a:t>
            </a:r>
          </a:p>
          <a:p>
            <a:r>
              <a:rPr lang="en-US" dirty="0"/>
              <a:t>Prolapsed </a:t>
            </a:r>
            <a:r>
              <a:rPr lang="en-US" dirty="0" err="1"/>
              <a:t>haemorrhoids</a:t>
            </a:r>
            <a:endParaRPr lang="en-US" dirty="0"/>
          </a:p>
          <a:p>
            <a:r>
              <a:rPr lang="en-US" dirty="0"/>
              <a:t>Carcinoma of the anal canal</a:t>
            </a:r>
          </a:p>
          <a:p>
            <a:r>
              <a:rPr lang="en-US" dirty="0"/>
              <a:t>Prolapsed rectal polyp or carcinoma</a:t>
            </a:r>
          </a:p>
          <a:p>
            <a:r>
              <a:rPr lang="en-US" dirty="0"/>
              <a:t>Prolapsed rectum</a:t>
            </a:r>
            <a:endParaRPr lang="ar-JO"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229600" cy="5403304"/>
          </a:xfrm>
        </p:spPr>
        <p:txBody>
          <a:bodyPr>
            <a:normAutofit fontScale="85000" lnSpcReduction="10000"/>
          </a:bodyPr>
          <a:lstStyle/>
          <a:p>
            <a:pPr>
              <a:buFont typeface="Wingdings" pitchFamily="2" charset="2"/>
              <a:buChar char="q"/>
            </a:pPr>
            <a:r>
              <a:rPr lang="en-US" dirty="0" err="1">
                <a:solidFill>
                  <a:srgbClr val="FF0000"/>
                </a:solidFill>
              </a:rPr>
              <a:t>Constapition</a:t>
            </a:r>
            <a:r>
              <a:rPr lang="en-US" dirty="0">
                <a:solidFill>
                  <a:srgbClr val="FF0000"/>
                </a:solidFill>
              </a:rPr>
              <a:t> and </a:t>
            </a:r>
            <a:r>
              <a:rPr lang="en-US" dirty="0" err="1">
                <a:solidFill>
                  <a:srgbClr val="FF0000"/>
                </a:solidFill>
              </a:rPr>
              <a:t>bleeeding</a:t>
            </a:r>
            <a:r>
              <a:rPr lang="en-US" dirty="0">
                <a:solidFill>
                  <a:srgbClr val="FF0000"/>
                </a:solidFill>
              </a:rPr>
              <a:t> </a:t>
            </a:r>
            <a:r>
              <a:rPr lang="en-US" dirty="0"/>
              <a:t>: </a:t>
            </a:r>
            <a:r>
              <a:rPr lang="en-US" spc="-5" dirty="0">
                <a:latin typeface="Arial"/>
                <a:cs typeface="Arial"/>
              </a:rPr>
              <a:t>Hemorrhoids , colorectal malignancy , </a:t>
            </a:r>
            <a:r>
              <a:rPr lang="en-US" spc="-5" dirty="0" err="1">
                <a:latin typeface="Arial"/>
                <a:cs typeface="Arial"/>
              </a:rPr>
              <a:t>divertuclosis</a:t>
            </a:r>
            <a:r>
              <a:rPr lang="en-US" spc="-5" dirty="0">
                <a:latin typeface="Arial"/>
                <a:cs typeface="Arial"/>
              </a:rPr>
              <a:t> </a:t>
            </a:r>
          </a:p>
          <a:p>
            <a:pPr>
              <a:buFont typeface="Wingdings" pitchFamily="2" charset="2"/>
              <a:buChar char="q"/>
            </a:pPr>
            <a:r>
              <a:rPr lang="en-US" spc="-5" dirty="0">
                <a:solidFill>
                  <a:srgbClr val="FF0000"/>
                </a:solidFill>
                <a:latin typeface="Arial"/>
                <a:cs typeface="Arial"/>
              </a:rPr>
              <a:t>Bloody diarrhea </a:t>
            </a:r>
            <a:r>
              <a:rPr lang="en-US" spc="-5" dirty="0">
                <a:latin typeface="Arial"/>
                <a:cs typeface="Arial"/>
              </a:rPr>
              <a:t>: infectious colitis , IBD , ischemic bowel disease </a:t>
            </a:r>
          </a:p>
          <a:p>
            <a:pPr>
              <a:buFont typeface="Wingdings" pitchFamily="2" charset="2"/>
              <a:buChar char="q"/>
            </a:pPr>
            <a:r>
              <a:rPr lang="en-US" spc="-5" dirty="0">
                <a:solidFill>
                  <a:srgbClr val="FF0000"/>
                </a:solidFill>
                <a:latin typeface="Arial"/>
                <a:cs typeface="Arial"/>
              </a:rPr>
              <a:t>Painless bleeding </a:t>
            </a:r>
            <a:r>
              <a:rPr lang="en-US" spc="-5" dirty="0">
                <a:latin typeface="Arial"/>
                <a:cs typeface="Arial"/>
              </a:rPr>
              <a:t>: </a:t>
            </a:r>
            <a:r>
              <a:rPr lang="en-US" spc="-5" dirty="0" err="1">
                <a:latin typeface="Arial"/>
                <a:cs typeface="Arial"/>
              </a:rPr>
              <a:t>angiodysplasia</a:t>
            </a:r>
            <a:r>
              <a:rPr lang="en-US" spc="-5" dirty="0">
                <a:latin typeface="Arial"/>
                <a:cs typeface="Arial"/>
              </a:rPr>
              <a:t> , </a:t>
            </a:r>
            <a:r>
              <a:rPr lang="en-US" spc="-5" dirty="0" err="1">
                <a:latin typeface="Arial"/>
                <a:cs typeface="Arial"/>
              </a:rPr>
              <a:t>divertivular</a:t>
            </a:r>
            <a:r>
              <a:rPr lang="en-US" spc="-5" dirty="0">
                <a:latin typeface="Arial"/>
                <a:cs typeface="Arial"/>
              </a:rPr>
              <a:t> disease , hemorrhoids , </a:t>
            </a:r>
            <a:r>
              <a:rPr lang="en-US" spc="-5" dirty="0" err="1">
                <a:latin typeface="Arial"/>
                <a:cs typeface="Arial"/>
              </a:rPr>
              <a:t>neoplasms</a:t>
            </a:r>
            <a:endParaRPr lang="en-US" spc="-5" dirty="0">
              <a:latin typeface="Arial"/>
              <a:cs typeface="Arial"/>
            </a:endParaRPr>
          </a:p>
          <a:p>
            <a:pPr>
              <a:buFont typeface="Wingdings" pitchFamily="2" charset="2"/>
              <a:buChar char="q"/>
            </a:pPr>
            <a:r>
              <a:rPr lang="en-US" spc="-5" dirty="0">
                <a:solidFill>
                  <a:srgbClr val="FF0000"/>
                </a:solidFill>
                <a:latin typeface="Arial"/>
                <a:cs typeface="Arial"/>
              </a:rPr>
              <a:t>Abdominal pain and bleeding </a:t>
            </a:r>
            <a:r>
              <a:rPr lang="en-US" spc="-5" dirty="0">
                <a:latin typeface="Arial"/>
                <a:cs typeface="Arial"/>
              </a:rPr>
              <a:t>: IBD , ischemic bowel disease , ruptured abdominal aortic aneurysm</a:t>
            </a:r>
          </a:p>
          <a:p>
            <a:pPr>
              <a:buFont typeface="Wingdings" pitchFamily="2" charset="2"/>
              <a:buChar char="q"/>
            </a:pPr>
            <a:r>
              <a:rPr lang="en-US" dirty="0">
                <a:solidFill>
                  <a:srgbClr val="FF0000"/>
                </a:solidFill>
              </a:rPr>
              <a:t>Fever?  </a:t>
            </a:r>
            <a:r>
              <a:rPr lang="en-US" dirty="0"/>
              <a:t>Infectious colitis (</a:t>
            </a:r>
            <a:r>
              <a:rPr lang="en-US" dirty="0" err="1"/>
              <a:t>amoebiasis</a:t>
            </a:r>
            <a:r>
              <a:rPr lang="en-US" dirty="0"/>
              <a:t>, shigellosis); ulcerative colitis</a:t>
            </a:r>
          </a:p>
          <a:p>
            <a:pPr>
              <a:buFont typeface="Wingdings" pitchFamily="2" charset="2"/>
              <a:buChar char="q"/>
            </a:pPr>
            <a:r>
              <a:rPr lang="en-US" dirty="0">
                <a:solidFill>
                  <a:srgbClr val="FF0000"/>
                </a:solidFill>
              </a:rPr>
              <a:t>Vomiting of blood </a:t>
            </a:r>
            <a:r>
              <a:rPr lang="en-US" b="1" dirty="0"/>
              <a:t>:</a:t>
            </a:r>
            <a:r>
              <a:rPr lang="en-US" dirty="0"/>
              <a:t> Bleeding above ligament of </a:t>
            </a:r>
            <a:r>
              <a:rPr lang="en-US" dirty="0" err="1"/>
              <a:t>Treitz</a:t>
            </a:r>
            <a:endParaRPr lang="ar-JO"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76672"/>
            <a:ext cx="8229600" cy="6840760"/>
          </a:xfrm>
        </p:spPr>
        <p:txBody>
          <a:bodyPr>
            <a:normAutofit/>
          </a:bodyPr>
          <a:lstStyle/>
          <a:p>
            <a:r>
              <a:rPr lang="en-US" dirty="0"/>
              <a:t>Bl</a:t>
            </a:r>
            <a:r>
              <a:rPr lang="en-US" sz="2400" dirty="0"/>
              <a:t>eeding from other sites- indicates systemic disease/ drug induced bleeding</a:t>
            </a:r>
          </a:p>
          <a:p>
            <a:r>
              <a:rPr lang="en-US" sz="2400" dirty="0"/>
              <a:t> Weight loss, anorexia, abdominal pain, </a:t>
            </a:r>
            <a:r>
              <a:rPr lang="en-US" sz="2400" dirty="0" err="1"/>
              <a:t>vomitting</a:t>
            </a:r>
            <a:r>
              <a:rPr lang="en-US" sz="2400" dirty="0"/>
              <a:t> -Malignancy</a:t>
            </a:r>
          </a:p>
          <a:p>
            <a:r>
              <a:rPr lang="en-US" sz="2400" dirty="0"/>
              <a:t> Sexual abuse- trauma to anal canal</a:t>
            </a:r>
          </a:p>
          <a:p>
            <a:r>
              <a:rPr lang="en-US" sz="2400" dirty="0" err="1">
                <a:latin typeface="Calibri" pitchFamily="34" charset="0"/>
                <a:cs typeface="Calibri" pitchFamily="34" charset="0"/>
              </a:rPr>
              <a:t>Tenesmus</a:t>
            </a:r>
            <a:r>
              <a:rPr lang="en-US" sz="2400" dirty="0">
                <a:latin typeface="Calibri" pitchFamily="34" charset="0"/>
                <a:cs typeface="Calibri" pitchFamily="34" charset="0"/>
              </a:rPr>
              <a:t>:  (</a:t>
            </a:r>
            <a:r>
              <a:rPr lang="fr-FR" sz="2400" dirty="0"/>
              <a:t> rectal Ca, </a:t>
            </a:r>
            <a:r>
              <a:rPr lang="fr-FR" sz="2400" dirty="0" err="1"/>
              <a:t>ulcerative</a:t>
            </a:r>
            <a:r>
              <a:rPr lang="fr-FR" sz="2400" dirty="0"/>
              <a:t> </a:t>
            </a:r>
            <a:r>
              <a:rPr lang="fr-FR" sz="2400" dirty="0" err="1"/>
              <a:t>proctitis</a:t>
            </a:r>
            <a:r>
              <a:rPr lang="fr-FR" sz="2400" dirty="0"/>
              <a:t>, irradiation </a:t>
            </a:r>
            <a:r>
              <a:rPr lang="fr-FR" sz="2400" dirty="0" err="1"/>
              <a:t>proctitis</a:t>
            </a:r>
            <a:r>
              <a:rPr lang="en-US" sz="2400" dirty="0">
                <a:latin typeface="Calibri" pitchFamily="34" charset="0"/>
                <a:cs typeface="Calibri" pitchFamily="34" charset="0"/>
              </a:rPr>
              <a:t>)</a:t>
            </a:r>
            <a:r>
              <a:rPr lang="en-US" sz="2400" dirty="0">
                <a:solidFill>
                  <a:srgbClr val="FF0000"/>
                </a:solidFill>
                <a:latin typeface="Calibri" pitchFamily="34" charset="0"/>
                <a:cs typeface="Calibri" pitchFamily="34" charset="0"/>
              </a:rPr>
              <a:t> </a:t>
            </a:r>
            <a:r>
              <a:rPr lang="en-US" sz="2400" dirty="0">
                <a:latin typeface="Calibri" pitchFamily="34" charset="0"/>
                <a:cs typeface="Calibri" pitchFamily="34" charset="0"/>
              </a:rPr>
              <a:t>or without </a:t>
            </a:r>
            <a:r>
              <a:rPr lang="en-US" sz="2400" dirty="0" err="1">
                <a:latin typeface="Calibri" pitchFamily="34" charset="0"/>
                <a:cs typeface="Calibri" pitchFamily="34" charset="0"/>
              </a:rPr>
              <a:t>tenesmus</a:t>
            </a:r>
            <a:r>
              <a:rPr lang="en-US" sz="2400" dirty="0">
                <a:latin typeface="Calibri" pitchFamily="34" charset="0"/>
                <a:cs typeface="Calibri" pitchFamily="34" charset="0"/>
              </a:rPr>
              <a:t>  (colitis).</a:t>
            </a:r>
          </a:p>
          <a:p>
            <a:r>
              <a:rPr lang="en-US" sz="2400" dirty="0"/>
              <a:t>Pallor, dizziness, hypotension, tachycardia, angina, syncope, weakness, confusion</a:t>
            </a:r>
          </a:p>
          <a:p>
            <a:r>
              <a:rPr lang="en-US" sz="2400" dirty="0">
                <a:solidFill>
                  <a:srgbClr val="FF0000"/>
                </a:solidFill>
              </a:rPr>
              <a:t>PERSONAL HISTORY </a:t>
            </a:r>
            <a:r>
              <a:rPr lang="en-US" sz="2400" dirty="0"/>
              <a:t>:Smoking- peptic ulceration, colorectal Ca alcohol</a:t>
            </a:r>
          </a:p>
          <a:p>
            <a:pPr>
              <a:buNone/>
            </a:pPr>
            <a:br>
              <a:rPr lang="en-US" dirty="0"/>
            </a:br>
            <a:endParaRPr lang="en-US" dirty="0">
              <a:solidFill>
                <a:srgbClr val="FF0000"/>
              </a:solidFill>
              <a:latin typeface="Calibri" pitchFamily="34" charset="0"/>
              <a:cs typeface="Calibri" pitchFamily="34" charset="0"/>
            </a:endParaRPr>
          </a:p>
          <a:p>
            <a:endParaRPr lang="ar-JO"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4" name="object 34"/>
          <p:cNvSpPr txBox="1">
            <a:spLocks noGrp="1"/>
          </p:cNvSpPr>
          <p:nvPr>
            <p:ph type="title"/>
          </p:nvPr>
        </p:nvSpPr>
        <p:spPr>
          <a:xfrm>
            <a:off x="293982" y="379729"/>
            <a:ext cx="7369606" cy="724557"/>
          </a:xfrm>
          <a:prstGeom prst="rect">
            <a:avLst/>
          </a:prstGeom>
          <a:solidFill>
            <a:schemeClr val="accent1">
              <a:lumMod val="20000"/>
              <a:lumOff val="80000"/>
            </a:schemeClr>
          </a:solidFill>
        </p:spPr>
        <p:txBody>
          <a:bodyPr vert="horz" wrap="square" lIns="0" tIns="107950" rIns="0" bIns="0" rtlCol="0">
            <a:spAutoFit/>
          </a:bodyPr>
          <a:lstStyle/>
          <a:p>
            <a:pPr marL="777240">
              <a:lnSpc>
                <a:spcPct val="100000"/>
              </a:lnSpc>
              <a:spcBef>
                <a:spcPts val="850"/>
              </a:spcBef>
            </a:pPr>
            <a:r>
              <a:rPr spc="-10" dirty="0"/>
              <a:t>Common</a:t>
            </a:r>
            <a:r>
              <a:rPr spc="-15" dirty="0"/>
              <a:t> </a:t>
            </a:r>
            <a:r>
              <a:rPr spc="-10" dirty="0"/>
              <a:t>Causes</a:t>
            </a:r>
          </a:p>
        </p:txBody>
      </p:sp>
      <p:graphicFrame>
        <p:nvGraphicFramePr>
          <p:cNvPr id="35" name="object 35"/>
          <p:cNvGraphicFramePr>
            <a:graphicFrameLocks noGrp="1"/>
          </p:cNvGraphicFramePr>
          <p:nvPr/>
        </p:nvGraphicFramePr>
        <p:xfrm>
          <a:off x="457200" y="1871979"/>
          <a:ext cx="8226737" cy="4679950"/>
        </p:xfrm>
        <a:graphic>
          <a:graphicData uri="http://schemas.openxmlformats.org/drawingml/2006/table">
            <a:tbl>
              <a:tblPr firstRow="1" bandRow="1">
                <a:tableStyleId>{2D5ABB26-0587-4C30-8999-92F81FD0307C}</a:tableStyleId>
              </a:tblPr>
              <a:tblGrid>
                <a:gridCol w="4113846">
                  <a:extLst>
                    <a:ext uri="{9D8B030D-6E8A-4147-A177-3AD203B41FA5}">
                      <a16:colId xmlns:a16="http://schemas.microsoft.com/office/drawing/2014/main" val="20000"/>
                    </a:ext>
                  </a:extLst>
                </a:gridCol>
                <a:gridCol w="4112891">
                  <a:extLst>
                    <a:ext uri="{9D8B030D-6E8A-4147-A177-3AD203B41FA5}">
                      <a16:colId xmlns:a16="http://schemas.microsoft.com/office/drawing/2014/main" val="20001"/>
                    </a:ext>
                  </a:extLst>
                </a:gridCol>
              </a:tblGrid>
              <a:tr h="755650">
                <a:tc>
                  <a:txBody>
                    <a:bodyPr/>
                    <a:lstStyle/>
                    <a:p>
                      <a:pPr marL="90170">
                        <a:lnSpc>
                          <a:spcPct val="100000"/>
                        </a:lnSpc>
                        <a:spcBef>
                          <a:spcPts val="130"/>
                        </a:spcBef>
                      </a:pPr>
                      <a:r>
                        <a:rPr sz="2400" b="1" spc="-5" dirty="0">
                          <a:solidFill>
                            <a:schemeClr val="tx1"/>
                          </a:solidFill>
                          <a:latin typeface="Arial"/>
                          <a:cs typeface="Arial"/>
                        </a:rPr>
                        <a:t>Acute</a:t>
                      </a:r>
                      <a:endParaRPr sz="2400" dirty="0">
                        <a:solidFill>
                          <a:schemeClr val="tx1"/>
                        </a:solidFill>
                        <a:latin typeface="Arial"/>
                        <a:cs typeface="Arial"/>
                      </a:endParaRPr>
                    </a:p>
                  </a:txBody>
                  <a:tcPr marL="0" marR="0" marT="16510" marB="0">
                    <a:solidFill>
                      <a:schemeClr val="accent1">
                        <a:lumMod val="20000"/>
                        <a:lumOff val="80000"/>
                      </a:schemeClr>
                    </a:solidFill>
                  </a:tcPr>
                </a:tc>
                <a:tc>
                  <a:txBody>
                    <a:bodyPr/>
                    <a:lstStyle/>
                    <a:p>
                      <a:pPr marL="90170">
                        <a:lnSpc>
                          <a:spcPct val="100000"/>
                        </a:lnSpc>
                        <a:spcBef>
                          <a:spcPts val="130"/>
                        </a:spcBef>
                      </a:pPr>
                      <a:r>
                        <a:rPr sz="2400" b="1" spc="-5" dirty="0">
                          <a:solidFill>
                            <a:srgbClr val="4C0A0A"/>
                          </a:solidFill>
                          <a:latin typeface="Arial"/>
                          <a:cs typeface="Arial"/>
                        </a:rPr>
                        <a:t>Sub-acute </a:t>
                      </a:r>
                      <a:r>
                        <a:rPr sz="2400" b="1" dirty="0">
                          <a:solidFill>
                            <a:srgbClr val="4C0A0A"/>
                          </a:solidFill>
                          <a:latin typeface="Arial"/>
                          <a:cs typeface="Arial"/>
                        </a:rPr>
                        <a:t>/ </a:t>
                      </a:r>
                      <a:r>
                        <a:rPr sz="2400" b="1" spc="-5" dirty="0">
                          <a:solidFill>
                            <a:srgbClr val="4C0A0A"/>
                          </a:solidFill>
                          <a:latin typeface="Arial"/>
                          <a:cs typeface="Arial"/>
                        </a:rPr>
                        <a:t>Chronic</a:t>
                      </a:r>
                      <a:endParaRPr sz="2400" dirty="0">
                        <a:latin typeface="Arial"/>
                        <a:cs typeface="Arial"/>
                      </a:endParaRPr>
                    </a:p>
                  </a:txBody>
                  <a:tcPr marL="0" marR="0" marT="16510" marB="0">
                    <a:solidFill>
                      <a:schemeClr val="accent1">
                        <a:lumMod val="20000"/>
                        <a:lumOff val="80000"/>
                      </a:schemeClr>
                    </a:solidFill>
                  </a:tcPr>
                </a:tc>
                <a:extLst>
                  <a:ext uri="{0D108BD9-81ED-4DB2-BD59-A6C34878D82A}">
                    <a16:rowId xmlns:a16="http://schemas.microsoft.com/office/drawing/2014/main" val="10000"/>
                  </a:ext>
                </a:extLst>
              </a:tr>
              <a:tr h="514350">
                <a:tc>
                  <a:txBody>
                    <a:bodyPr/>
                    <a:lstStyle/>
                    <a:p>
                      <a:pPr marL="90170">
                        <a:lnSpc>
                          <a:spcPct val="100000"/>
                        </a:lnSpc>
                        <a:spcBef>
                          <a:spcPts val="170"/>
                        </a:spcBef>
                      </a:pPr>
                      <a:r>
                        <a:rPr sz="2000" b="1" spc="-5" dirty="0">
                          <a:solidFill>
                            <a:srgbClr val="3B0000"/>
                          </a:solidFill>
                          <a:latin typeface="Arial"/>
                          <a:cs typeface="Arial"/>
                        </a:rPr>
                        <a:t>Diverticular</a:t>
                      </a:r>
                      <a:r>
                        <a:rPr sz="2000" b="1" spc="-15" dirty="0">
                          <a:solidFill>
                            <a:srgbClr val="3B0000"/>
                          </a:solidFill>
                          <a:latin typeface="Arial"/>
                          <a:cs typeface="Arial"/>
                        </a:rPr>
                        <a:t> </a:t>
                      </a:r>
                      <a:r>
                        <a:rPr sz="2000" b="1" spc="-5" dirty="0">
                          <a:solidFill>
                            <a:srgbClr val="3B0000"/>
                          </a:solidFill>
                          <a:latin typeface="Arial"/>
                          <a:cs typeface="Arial"/>
                        </a:rPr>
                        <a:t>disease</a:t>
                      </a:r>
                      <a:endParaRPr sz="2000" dirty="0">
                        <a:latin typeface="Arial"/>
                        <a:cs typeface="Arial"/>
                      </a:endParaRPr>
                    </a:p>
                  </a:txBody>
                  <a:tcPr marL="0" marR="0" marT="21590" marB="0">
                    <a:solidFill>
                      <a:schemeClr val="accent1">
                        <a:lumMod val="20000"/>
                        <a:lumOff val="80000"/>
                      </a:schemeClr>
                    </a:solidFill>
                  </a:tcPr>
                </a:tc>
                <a:tc>
                  <a:txBody>
                    <a:bodyPr/>
                    <a:lstStyle/>
                    <a:p>
                      <a:pPr marL="90170">
                        <a:lnSpc>
                          <a:spcPct val="100000"/>
                        </a:lnSpc>
                        <a:spcBef>
                          <a:spcPts val="170"/>
                        </a:spcBef>
                      </a:pPr>
                      <a:r>
                        <a:rPr sz="2000" b="1" spc="-5" dirty="0">
                          <a:solidFill>
                            <a:srgbClr val="3B0000"/>
                          </a:solidFill>
                          <a:latin typeface="Arial"/>
                          <a:cs typeface="Arial"/>
                        </a:rPr>
                        <a:t>Anal</a:t>
                      </a:r>
                      <a:r>
                        <a:rPr sz="2000" b="1" spc="-20" dirty="0">
                          <a:solidFill>
                            <a:srgbClr val="3B0000"/>
                          </a:solidFill>
                          <a:latin typeface="Arial"/>
                          <a:cs typeface="Arial"/>
                        </a:rPr>
                        <a:t> </a:t>
                      </a:r>
                      <a:r>
                        <a:rPr sz="2000" b="1" spc="-5" dirty="0">
                          <a:solidFill>
                            <a:srgbClr val="3B0000"/>
                          </a:solidFill>
                          <a:latin typeface="Arial"/>
                          <a:cs typeface="Arial"/>
                        </a:rPr>
                        <a:t>disease</a:t>
                      </a:r>
                      <a:endParaRPr sz="2000" dirty="0">
                        <a:latin typeface="Arial"/>
                        <a:cs typeface="Arial"/>
                      </a:endParaRPr>
                    </a:p>
                  </a:txBody>
                  <a:tcPr marL="0" marR="0" marT="21590" marB="0">
                    <a:solidFill>
                      <a:schemeClr val="accent1">
                        <a:lumMod val="20000"/>
                        <a:lumOff val="80000"/>
                      </a:schemeClr>
                    </a:solidFill>
                  </a:tcPr>
                </a:tc>
                <a:extLst>
                  <a:ext uri="{0D108BD9-81ED-4DB2-BD59-A6C34878D82A}">
                    <a16:rowId xmlns:a16="http://schemas.microsoft.com/office/drawing/2014/main" val="10001"/>
                  </a:ext>
                </a:extLst>
              </a:tr>
              <a:tr h="654050">
                <a:tc>
                  <a:txBody>
                    <a:bodyPr/>
                    <a:lstStyle/>
                    <a:p>
                      <a:pPr marL="90170">
                        <a:lnSpc>
                          <a:spcPct val="100000"/>
                        </a:lnSpc>
                        <a:spcBef>
                          <a:spcPts val="1265"/>
                        </a:spcBef>
                      </a:pPr>
                      <a:r>
                        <a:rPr sz="2000" b="1" dirty="0">
                          <a:solidFill>
                            <a:srgbClr val="3B0000"/>
                          </a:solidFill>
                          <a:latin typeface="Arial"/>
                          <a:cs typeface="Arial"/>
                        </a:rPr>
                        <a:t>Mesenteric</a:t>
                      </a:r>
                      <a:r>
                        <a:rPr sz="2000" b="1" spc="-5" dirty="0">
                          <a:solidFill>
                            <a:srgbClr val="3B0000"/>
                          </a:solidFill>
                          <a:latin typeface="Arial"/>
                          <a:cs typeface="Arial"/>
                        </a:rPr>
                        <a:t> ischaemia</a:t>
                      </a:r>
                      <a:endParaRPr sz="2000" dirty="0">
                        <a:latin typeface="Arial"/>
                        <a:cs typeface="Arial"/>
                      </a:endParaRPr>
                    </a:p>
                  </a:txBody>
                  <a:tcPr marL="0" marR="0" marT="160655" marB="0">
                    <a:solidFill>
                      <a:schemeClr val="accent1">
                        <a:lumMod val="20000"/>
                        <a:lumOff val="80000"/>
                      </a:schemeClr>
                    </a:solidFill>
                  </a:tcPr>
                </a:tc>
                <a:tc>
                  <a:txBody>
                    <a:bodyPr/>
                    <a:lstStyle/>
                    <a:p>
                      <a:pPr marL="90170">
                        <a:lnSpc>
                          <a:spcPct val="100000"/>
                        </a:lnSpc>
                        <a:spcBef>
                          <a:spcPts val="1265"/>
                        </a:spcBef>
                      </a:pPr>
                      <a:r>
                        <a:rPr sz="2000" b="1" spc="-5" dirty="0">
                          <a:solidFill>
                            <a:srgbClr val="3B0000"/>
                          </a:solidFill>
                          <a:latin typeface="Arial"/>
                          <a:cs typeface="Arial"/>
                        </a:rPr>
                        <a:t>Inflammatory </a:t>
                      </a:r>
                      <a:r>
                        <a:rPr sz="2000" b="1" spc="10" dirty="0">
                          <a:solidFill>
                            <a:srgbClr val="3B0000"/>
                          </a:solidFill>
                          <a:latin typeface="Arial"/>
                          <a:cs typeface="Arial"/>
                        </a:rPr>
                        <a:t>bowel</a:t>
                      </a:r>
                      <a:r>
                        <a:rPr sz="2000" b="1" spc="-45" dirty="0">
                          <a:solidFill>
                            <a:srgbClr val="3B0000"/>
                          </a:solidFill>
                          <a:latin typeface="Arial"/>
                          <a:cs typeface="Arial"/>
                        </a:rPr>
                        <a:t> </a:t>
                      </a:r>
                      <a:r>
                        <a:rPr sz="2000" b="1" spc="-5" dirty="0">
                          <a:solidFill>
                            <a:srgbClr val="3B0000"/>
                          </a:solidFill>
                          <a:latin typeface="Arial"/>
                          <a:cs typeface="Arial"/>
                        </a:rPr>
                        <a:t>disease</a:t>
                      </a:r>
                      <a:endParaRPr sz="2000" dirty="0">
                        <a:latin typeface="Arial"/>
                        <a:cs typeface="Arial"/>
                      </a:endParaRPr>
                    </a:p>
                  </a:txBody>
                  <a:tcPr marL="0" marR="0" marT="160655" marB="0">
                    <a:solidFill>
                      <a:schemeClr val="accent1">
                        <a:lumMod val="20000"/>
                        <a:lumOff val="80000"/>
                      </a:schemeClr>
                    </a:solidFill>
                  </a:tcPr>
                </a:tc>
                <a:extLst>
                  <a:ext uri="{0D108BD9-81ED-4DB2-BD59-A6C34878D82A}">
                    <a16:rowId xmlns:a16="http://schemas.microsoft.com/office/drawing/2014/main" val="10002"/>
                  </a:ext>
                </a:extLst>
              </a:tr>
              <a:tr h="653415">
                <a:tc>
                  <a:txBody>
                    <a:bodyPr/>
                    <a:lstStyle/>
                    <a:p>
                      <a:pPr marL="90170">
                        <a:lnSpc>
                          <a:spcPct val="100000"/>
                        </a:lnSpc>
                        <a:spcBef>
                          <a:spcPts val="1265"/>
                        </a:spcBef>
                      </a:pPr>
                      <a:r>
                        <a:rPr sz="2000" b="1" spc="-5" dirty="0">
                          <a:solidFill>
                            <a:srgbClr val="3B0000"/>
                          </a:solidFill>
                          <a:latin typeface="Arial"/>
                          <a:cs typeface="Arial"/>
                        </a:rPr>
                        <a:t>Angiodysplasia</a:t>
                      </a:r>
                      <a:endParaRPr sz="2000" dirty="0">
                        <a:latin typeface="Arial"/>
                        <a:cs typeface="Arial"/>
                      </a:endParaRPr>
                    </a:p>
                  </a:txBody>
                  <a:tcPr marL="0" marR="0" marT="160655" marB="0">
                    <a:solidFill>
                      <a:schemeClr val="accent1">
                        <a:lumMod val="20000"/>
                        <a:lumOff val="80000"/>
                      </a:schemeClr>
                    </a:solidFill>
                  </a:tcPr>
                </a:tc>
                <a:tc>
                  <a:txBody>
                    <a:bodyPr/>
                    <a:lstStyle/>
                    <a:p>
                      <a:pPr marL="90170">
                        <a:lnSpc>
                          <a:spcPct val="100000"/>
                        </a:lnSpc>
                        <a:spcBef>
                          <a:spcPts val="1265"/>
                        </a:spcBef>
                      </a:pPr>
                      <a:r>
                        <a:rPr sz="2000" b="1" spc="-5" dirty="0">
                          <a:solidFill>
                            <a:srgbClr val="3B0000"/>
                          </a:solidFill>
                          <a:latin typeface="Arial"/>
                          <a:cs typeface="Arial"/>
                        </a:rPr>
                        <a:t>Large </a:t>
                      </a:r>
                      <a:r>
                        <a:rPr sz="2000" b="1" spc="-10" dirty="0">
                          <a:solidFill>
                            <a:srgbClr val="3B0000"/>
                          </a:solidFill>
                          <a:latin typeface="Arial"/>
                          <a:cs typeface="Arial"/>
                        </a:rPr>
                        <a:t>polyps</a:t>
                      </a:r>
                      <a:endParaRPr sz="2000" dirty="0">
                        <a:latin typeface="Arial"/>
                        <a:cs typeface="Arial"/>
                      </a:endParaRPr>
                    </a:p>
                  </a:txBody>
                  <a:tcPr marL="0" marR="0" marT="160655" marB="0">
                    <a:solidFill>
                      <a:schemeClr val="accent1">
                        <a:lumMod val="20000"/>
                        <a:lumOff val="80000"/>
                      </a:schemeClr>
                    </a:solidFill>
                  </a:tcPr>
                </a:tc>
                <a:extLst>
                  <a:ext uri="{0D108BD9-81ED-4DB2-BD59-A6C34878D82A}">
                    <a16:rowId xmlns:a16="http://schemas.microsoft.com/office/drawing/2014/main" val="10003"/>
                  </a:ext>
                </a:extLst>
              </a:tr>
              <a:tr h="654685">
                <a:tc>
                  <a:txBody>
                    <a:bodyPr/>
                    <a:lstStyle/>
                    <a:p>
                      <a:pPr marL="90170">
                        <a:lnSpc>
                          <a:spcPct val="100000"/>
                        </a:lnSpc>
                        <a:spcBef>
                          <a:spcPts val="1265"/>
                        </a:spcBef>
                      </a:pPr>
                      <a:r>
                        <a:rPr sz="2000" b="1" spc="-5" dirty="0">
                          <a:solidFill>
                            <a:srgbClr val="3B0000"/>
                          </a:solidFill>
                          <a:latin typeface="Arial"/>
                          <a:cs typeface="Arial"/>
                        </a:rPr>
                        <a:t>Ischaemic</a:t>
                      </a:r>
                      <a:r>
                        <a:rPr sz="2000" b="1" spc="-15" dirty="0">
                          <a:solidFill>
                            <a:srgbClr val="3B0000"/>
                          </a:solidFill>
                          <a:latin typeface="Arial"/>
                          <a:cs typeface="Arial"/>
                        </a:rPr>
                        <a:t> </a:t>
                      </a:r>
                      <a:r>
                        <a:rPr sz="2000" b="1" spc="-5" dirty="0">
                          <a:solidFill>
                            <a:srgbClr val="3B0000"/>
                          </a:solidFill>
                          <a:latin typeface="Arial"/>
                          <a:cs typeface="Arial"/>
                        </a:rPr>
                        <a:t>colitis</a:t>
                      </a:r>
                      <a:endParaRPr sz="2000" dirty="0">
                        <a:latin typeface="Arial"/>
                        <a:cs typeface="Arial"/>
                      </a:endParaRPr>
                    </a:p>
                  </a:txBody>
                  <a:tcPr marL="0" marR="0" marT="160655" marB="0">
                    <a:solidFill>
                      <a:schemeClr val="accent1">
                        <a:lumMod val="20000"/>
                        <a:lumOff val="80000"/>
                      </a:schemeClr>
                    </a:solidFill>
                  </a:tcPr>
                </a:tc>
                <a:tc>
                  <a:txBody>
                    <a:bodyPr/>
                    <a:lstStyle/>
                    <a:p>
                      <a:pPr marL="90170">
                        <a:lnSpc>
                          <a:spcPct val="100000"/>
                        </a:lnSpc>
                        <a:spcBef>
                          <a:spcPts val="1265"/>
                        </a:spcBef>
                      </a:pPr>
                      <a:r>
                        <a:rPr sz="2000" b="1" spc="-5" dirty="0">
                          <a:solidFill>
                            <a:srgbClr val="3B0000"/>
                          </a:solidFill>
                          <a:latin typeface="Arial"/>
                          <a:cs typeface="Arial"/>
                        </a:rPr>
                        <a:t>Carcinoma</a:t>
                      </a:r>
                      <a:endParaRPr sz="2000" dirty="0">
                        <a:latin typeface="Arial"/>
                        <a:cs typeface="Arial"/>
                      </a:endParaRPr>
                    </a:p>
                  </a:txBody>
                  <a:tcPr marL="0" marR="0" marT="160655" marB="0">
                    <a:solidFill>
                      <a:schemeClr val="accent1">
                        <a:lumMod val="20000"/>
                        <a:lumOff val="80000"/>
                      </a:schemeClr>
                    </a:solidFill>
                  </a:tcPr>
                </a:tc>
                <a:extLst>
                  <a:ext uri="{0D108BD9-81ED-4DB2-BD59-A6C34878D82A}">
                    <a16:rowId xmlns:a16="http://schemas.microsoft.com/office/drawing/2014/main" val="10004"/>
                  </a:ext>
                </a:extLst>
              </a:tr>
              <a:tr h="654685">
                <a:tc>
                  <a:txBody>
                    <a:bodyPr/>
                    <a:lstStyle/>
                    <a:p>
                      <a:pPr marL="90170">
                        <a:lnSpc>
                          <a:spcPct val="100000"/>
                        </a:lnSpc>
                        <a:spcBef>
                          <a:spcPts val="1270"/>
                        </a:spcBef>
                      </a:pPr>
                      <a:r>
                        <a:rPr sz="2000" b="1" dirty="0">
                          <a:solidFill>
                            <a:srgbClr val="3B0000"/>
                          </a:solidFill>
                          <a:latin typeface="Arial"/>
                          <a:cs typeface="Arial"/>
                        </a:rPr>
                        <a:t>Meckel’s</a:t>
                      </a:r>
                      <a:r>
                        <a:rPr sz="2000" b="1" spc="-5" dirty="0">
                          <a:solidFill>
                            <a:srgbClr val="3B0000"/>
                          </a:solidFill>
                          <a:latin typeface="Arial"/>
                          <a:cs typeface="Arial"/>
                        </a:rPr>
                        <a:t> diverticulum</a:t>
                      </a:r>
                      <a:endParaRPr sz="2000" dirty="0">
                        <a:latin typeface="Arial"/>
                        <a:cs typeface="Arial"/>
                      </a:endParaRPr>
                    </a:p>
                  </a:txBody>
                  <a:tcPr marL="0" marR="0" marT="161290" marB="0">
                    <a:solidFill>
                      <a:schemeClr val="accent1">
                        <a:lumMod val="20000"/>
                        <a:lumOff val="80000"/>
                      </a:schemeClr>
                    </a:solidFill>
                  </a:tcPr>
                </a:tc>
                <a:tc>
                  <a:txBody>
                    <a:bodyPr/>
                    <a:lstStyle/>
                    <a:p>
                      <a:pPr marL="90170">
                        <a:lnSpc>
                          <a:spcPct val="100000"/>
                        </a:lnSpc>
                        <a:spcBef>
                          <a:spcPts val="1270"/>
                        </a:spcBef>
                      </a:pPr>
                      <a:r>
                        <a:rPr sz="2000" b="1" spc="-5" dirty="0">
                          <a:solidFill>
                            <a:srgbClr val="3B0000"/>
                          </a:solidFill>
                          <a:latin typeface="Arial"/>
                          <a:cs typeface="Arial"/>
                        </a:rPr>
                        <a:t>Solitary </a:t>
                      </a:r>
                      <a:r>
                        <a:rPr sz="2000" b="1" dirty="0">
                          <a:solidFill>
                            <a:srgbClr val="3B0000"/>
                          </a:solidFill>
                          <a:latin typeface="Arial"/>
                          <a:cs typeface="Arial"/>
                        </a:rPr>
                        <a:t>rectal</a:t>
                      </a:r>
                      <a:r>
                        <a:rPr sz="2000" b="1" spc="-45" dirty="0">
                          <a:solidFill>
                            <a:srgbClr val="3B0000"/>
                          </a:solidFill>
                          <a:latin typeface="Arial"/>
                          <a:cs typeface="Arial"/>
                        </a:rPr>
                        <a:t> </a:t>
                      </a:r>
                      <a:r>
                        <a:rPr sz="2000" b="1" spc="-5" dirty="0">
                          <a:solidFill>
                            <a:srgbClr val="3B0000"/>
                          </a:solidFill>
                          <a:latin typeface="Arial"/>
                          <a:cs typeface="Arial"/>
                        </a:rPr>
                        <a:t>ulcer</a:t>
                      </a:r>
                      <a:endParaRPr sz="2000" dirty="0">
                        <a:latin typeface="Arial"/>
                        <a:cs typeface="Arial"/>
                      </a:endParaRPr>
                    </a:p>
                  </a:txBody>
                  <a:tcPr marL="0" marR="0" marT="161290" marB="0">
                    <a:solidFill>
                      <a:schemeClr val="accent1">
                        <a:lumMod val="20000"/>
                        <a:lumOff val="80000"/>
                      </a:schemeClr>
                    </a:solidFill>
                  </a:tcPr>
                </a:tc>
                <a:extLst>
                  <a:ext uri="{0D108BD9-81ED-4DB2-BD59-A6C34878D82A}">
                    <a16:rowId xmlns:a16="http://schemas.microsoft.com/office/drawing/2014/main" val="10005"/>
                  </a:ext>
                </a:extLst>
              </a:tr>
              <a:tr h="793115">
                <a:tc>
                  <a:txBody>
                    <a:bodyPr/>
                    <a:lstStyle/>
                    <a:p>
                      <a:pPr marL="90170">
                        <a:lnSpc>
                          <a:spcPct val="100000"/>
                        </a:lnSpc>
                        <a:spcBef>
                          <a:spcPts val="1265"/>
                        </a:spcBef>
                      </a:pPr>
                      <a:r>
                        <a:rPr sz="2000" b="1" spc="-5" dirty="0">
                          <a:solidFill>
                            <a:srgbClr val="3B0000"/>
                          </a:solidFill>
                          <a:latin typeface="Arial"/>
                          <a:cs typeface="Arial"/>
                        </a:rPr>
                        <a:t>Intussusception</a:t>
                      </a:r>
                      <a:endParaRPr sz="2000" dirty="0">
                        <a:latin typeface="Arial"/>
                        <a:cs typeface="Arial"/>
                      </a:endParaRPr>
                    </a:p>
                  </a:txBody>
                  <a:tcPr marL="0" marR="0" marT="160655" marB="0">
                    <a:solidFill>
                      <a:schemeClr val="accent1">
                        <a:lumMod val="20000"/>
                        <a:lumOff val="80000"/>
                      </a:schemeClr>
                    </a:solidFill>
                  </a:tcPr>
                </a:tc>
                <a:tc>
                  <a:txBody>
                    <a:bodyPr/>
                    <a:lstStyle/>
                    <a:p>
                      <a:pPr marL="90170">
                        <a:lnSpc>
                          <a:spcPct val="100000"/>
                        </a:lnSpc>
                        <a:spcBef>
                          <a:spcPts val="1265"/>
                        </a:spcBef>
                      </a:pPr>
                      <a:r>
                        <a:rPr sz="2000" b="1" spc="-5" dirty="0">
                          <a:solidFill>
                            <a:srgbClr val="3B0000"/>
                          </a:solidFill>
                          <a:latin typeface="Arial"/>
                          <a:cs typeface="Arial"/>
                        </a:rPr>
                        <a:t>Radiation</a:t>
                      </a:r>
                      <a:r>
                        <a:rPr sz="2000" b="1" spc="-15" dirty="0">
                          <a:solidFill>
                            <a:srgbClr val="3B0000"/>
                          </a:solidFill>
                          <a:latin typeface="Arial"/>
                          <a:cs typeface="Arial"/>
                        </a:rPr>
                        <a:t> </a:t>
                      </a:r>
                      <a:r>
                        <a:rPr sz="2000" b="1" spc="-5" dirty="0">
                          <a:solidFill>
                            <a:srgbClr val="3B0000"/>
                          </a:solidFill>
                          <a:latin typeface="Arial"/>
                          <a:cs typeface="Arial"/>
                        </a:rPr>
                        <a:t>enteritis</a:t>
                      </a:r>
                      <a:endParaRPr sz="2000" dirty="0">
                        <a:latin typeface="Arial"/>
                        <a:cs typeface="Arial"/>
                      </a:endParaRPr>
                    </a:p>
                  </a:txBody>
                  <a:tcPr marL="0" marR="0" marT="160655" marB="0">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179512" y="1196752"/>
            <a:ext cx="8589640" cy="6172200"/>
          </a:xfrm>
        </p:spPr>
        <p:txBody>
          <a:bodyPr>
            <a:normAutofit/>
          </a:bodyPr>
          <a:lstStyle/>
          <a:p>
            <a:pPr eaLnBrk="1" hangingPunct="1">
              <a:buClr>
                <a:schemeClr val="accent1"/>
              </a:buClr>
            </a:pPr>
            <a:r>
              <a:rPr lang="en-US" sz="2800" dirty="0">
                <a:solidFill>
                  <a:schemeClr val="accent1"/>
                </a:solidFill>
                <a:latin typeface="Arial" pitchFamily="34" charset="0"/>
                <a:cs typeface="Arial" pitchFamily="34" charset="0"/>
              </a:rPr>
              <a:t>Medical history </a:t>
            </a:r>
            <a:r>
              <a:rPr lang="en-US" sz="2800" dirty="0">
                <a:latin typeface="Arial" pitchFamily="34" charset="0"/>
                <a:cs typeface="Arial" pitchFamily="34" charset="0"/>
              </a:rPr>
              <a:t>(including peptic ulcer disease, liver disease, cirrhosis, </a:t>
            </a:r>
            <a:r>
              <a:rPr lang="en-US" sz="2800" dirty="0" err="1">
                <a:latin typeface="Arial" pitchFamily="34" charset="0"/>
                <a:cs typeface="Arial" pitchFamily="34" charset="0"/>
              </a:rPr>
              <a:t>coagulopathy</a:t>
            </a:r>
            <a:r>
              <a:rPr lang="en-US" sz="2800" dirty="0">
                <a:latin typeface="Arial" pitchFamily="34" charset="0"/>
                <a:cs typeface="Arial" pitchFamily="34" charset="0"/>
              </a:rPr>
              <a:t>, inflammatory bowel disease [IBD], hemorrhoids, </a:t>
            </a:r>
            <a:r>
              <a:rPr lang="en-US" sz="2800" dirty="0" err="1">
                <a:latin typeface="Arial" pitchFamily="34" charset="0"/>
                <a:cs typeface="Arial" pitchFamily="34" charset="0"/>
              </a:rPr>
              <a:t>diverticular</a:t>
            </a:r>
            <a:r>
              <a:rPr lang="en-US" sz="2800" dirty="0">
                <a:latin typeface="Arial" pitchFamily="34" charset="0"/>
                <a:cs typeface="Arial" pitchFamily="34" charset="0"/>
              </a:rPr>
              <a:t> disease) </a:t>
            </a:r>
          </a:p>
          <a:p>
            <a:pPr eaLnBrk="1" hangingPunct="1">
              <a:buClr>
                <a:schemeClr val="accent1"/>
              </a:buClr>
            </a:pPr>
            <a:r>
              <a:rPr lang="en-US" sz="2800" dirty="0">
                <a:solidFill>
                  <a:schemeClr val="accent1"/>
                </a:solidFill>
                <a:latin typeface="Arial" pitchFamily="34" charset="0"/>
                <a:cs typeface="Arial" pitchFamily="34" charset="0"/>
              </a:rPr>
              <a:t>Drug history </a:t>
            </a:r>
            <a:r>
              <a:rPr lang="en-US" sz="2800" dirty="0">
                <a:latin typeface="Arial" pitchFamily="34" charset="0"/>
                <a:cs typeface="Arial" pitchFamily="34" charset="0"/>
              </a:rPr>
              <a:t>(</a:t>
            </a:r>
            <a:r>
              <a:rPr lang="en-US" sz="2800" dirty="0" err="1">
                <a:latin typeface="Arial" pitchFamily="34" charset="0"/>
                <a:cs typeface="Arial" pitchFamily="34" charset="0"/>
              </a:rPr>
              <a:t>e.g</a:t>
            </a:r>
            <a:r>
              <a:rPr lang="en-US" sz="2800" dirty="0">
                <a:latin typeface="Arial" pitchFamily="34" charset="0"/>
                <a:cs typeface="Arial" pitchFamily="34" charset="0"/>
              </a:rPr>
              <a:t>, </a:t>
            </a:r>
            <a:r>
              <a:rPr lang="en-US" sz="2800" dirty="0" err="1">
                <a:latin typeface="Arial" pitchFamily="34" charset="0"/>
                <a:cs typeface="Arial" pitchFamily="34" charset="0"/>
              </a:rPr>
              <a:t>nonsteroidal</a:t>
            </a:r>
            <a:r>
              <a:rPr lang="en-US" sz="2800" dirty="0">
                <a:latin typeface="Arial" pitchFamily="34" charset="0"/>
                <a:cs typeface="Arial" pitchFamily="34" charset="0"/>
              </a:rPr>
              <a:t> anti-inflammatory drugs (NSAIDs) and/or </a:t>
            </a:r>
            <a:r>
              <a:rPr lang="en-US" sz="2800" dirty="0" err="1">
                <a:latin typeface="Arial" pitchFamily="34" charset="0"/>
                <a:cs typeface="Arial" pitchFamily="34" charset="0"/>
              </a:rPr>
              <a:t>warfarin</a:t>
            </a:r>
            <a:r>
              <a:rPr lang="en-US" sz="2800" dirty="0">
                <a:latin typeface="Arial" pitchFamily="34" charset="0"/>
                <a:cs typeface="Arial" pitchFamily="34" charset="0"/>
              </a:rPr>
              <a:t>). </a:t>
            </a:r>
          </a:p>
          <a:p>
            <a:pPr eaLnBrk="1" hangingPunct="1">
              <a:buClr>
                <a:schemeClr val="accent1"/>
              </a:buClr>
            </a:pPr>
            <a:r>
              <a:rPr lang="en-US" sz="2800" dirty="0">
                <a:latin typeface="Arial" pitchFamily="34" charset="0"/>
                <a:cs typeface="Arial" pitchFamily="34" charset="0"/>
              </a:rPr>
              <a:t>In patients with cancer, the history of radiation, chemotherapy, or both should be considered.</a:t>
            </a:r>
          </a:p>
          <a:p>
            <a:pPr eaLnBrk="1" hangingPunct="1">
              <a:buClr>
                <a:schemeClr val="accent1"/>
              </a:buClr>
            </a:pPr>
            <a:endParaRPr lang="en-US" sz="2800" dirty="0">
              <a:latin typeface="Arial" pitchFamily="34" charset="0"/>
              <a:cs typeface="Arial" pitchFamily="34" charset="0"/>
            </a:endParaRPr>
          </a:p>
          <a:p>
            <a:pPr eaLnBrk="1" hangingPunct="1"/>
            <a:endParaRPr lang="en-US" sz="2800" dirty="0">
              <a:latin typeface="Calibri"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229600" cy="1066800"/>
          </a:xfrm>
        </p:spPr>
        <p:txBody>
          <a:bodyPr>
            <a:normAutofit fontScale="90000"/>
          </a:bodyPr>
          <a:lstStyle/>
          <a:p>
            <a:r>
              <a:rPr lang="en-US" b="1" dirty="0"/>
              <a:t>Past Medical History</a:t>
            </a:r>
            <a:br>
              <a:rPr lang="en-US" b="1" dirty="0"/>
            </a:br>
            <a:endParaRPr lang="ar-JO" dirty="0"/>
          </a:p>
        </p:txBody>
      </p:sp>
      <p:sp>
        <p:nvSpPr>
          <p:cNvPr id="3" name="Content Placeholder 2"/>
          <p:cNvSpPr>
            <a:spLocks noGrp="1"/>
          </p:cNvSpPr>
          <p:nvPr>
            <p:ph idx="1"/>
          </p:nvPr>
        </p:nvSpPr>
        <p:spPr>
          <a:xfrm>
            <a:off x="0" y="1295400"/>
            <a:ext cx="8892480" cy="5229944"/>
          </a:xfrm>
        </p:spPr>
        <p:txBody>
          <a:bodyPr>
            <a:normAutofit fontScale="92500" lnSpcReduction="20000"/>
          </a:bodyPr>
          <a:lstStyle/>
          <a:p>
            <a:r>
              <a:rPr lang="en-US" dirty="0"/>
              <a:t>Constipation or diarrhea- (hemorrhoids, colitis),</a:t>
            </a:r>
          </a:p>
          <a:p>
            <a:r>
              <a:rPr lang="en-US" dirty="0"/>
              <a:t> The presence of </a:t>
            </a:r>
            <a:r>
              <a:rPr lang="en-US" dirty="0" err="1"/>
              <a:t>diverticulosis</a:t>
            </a:r>
            <a:r>
              <a:rPr lang="en-US" dirty="0"/>
              <a:t> (</a:t>
            </a:r>
            <a:r>
              <a:rPr lang="en-US" dirty="0" err="1"/>
              <a:t>diverticular</a:t>
            </a:r>
            <a:r>
              <a:rPr lang="en-US" dirty="0"/>
              <a:t> </a:t>
            </a:r>
            <a:r>
              <a:rPr lang="en-US" sz="1600" dirty="0"/>
              <a:t>bleeding),</a:t>
            </a:r>
            <a:endParaRPr lang="en-US" dirty="0"/>
          </a:p>
          <a:p>
            <a:r>
              <a:rPr lang="en-US" dirty="0"/>
              <a:t>Receipt of radiation therapy (radiation enteritis),</a:t>
            </a:r>
          </a:p>
          <a:p>
            <a:pPr>
              <a:buNone/>
            </a:pPr>
            <a:r>
              <a:rPr lang="en-US" dirty="0"/>
              <a:t>  recent </a:t>
            </a:r>
            <a:r>
              <a:rPr lang="en-US" dirty="0" err="1"/>
              <a:t>polypectomy</a:t>
            </a:r>
            <a:r>
              <a:rPr lang="en-US" dirty="0"/>
              <a:t> (</a:t>
            </a:r>
            <a:r>
              <a:rPr lang="en-US" dirty="0" err="1"/>
              <a:t>postpolypectomy</a:t>
            </a:r>
            <a:r>
              <a:rPr lang="en-US" dirty="0"/>
              <a:t> bleeding),</a:t>
            </a:r>
          </a:p>
          <a:p>
            <a:r>
              <a:rPr lang="en-US" dirty="0"/>
              <a:t> Vascular disease/hypotension (ischemic colitis).</a:t>
            </a:r>
          </a:p>
          <a:p>
            <a:r>
              <a:rPr lang="en-US" dirty="0"/>
              <a:t> Anticoagulant</a:t>
            </a:r>
          </a:p>
          <a:p>
            <a:r>
              <a:rPr lang="en-US" dirty="0"/>
              <a:t> A family history of colon cancer - colorectal</a:t>
            </a:r>
          </a:p>
          <a:p>
            <a:r>
              <a:rPr lang="en-US" dirty="0"/>
              <a:t>Neoplasm</a:t>
            </a:r>
            <a:endParaRPr lang="ar-JO" dirty="0"/>
          </a:p>
          <a:p>
            <a:pPr eaLnBrk="1" hangingPunct="1">
              <a:buClr>
                <a:schemeClr val="accent1"/>
              </a:buClr>
            </a:pPr>
            <a:endParaRPr lang="en-US" dirty="0">
              <a:latin typeface="Calibri" pitchFamily="34" charset="0"/>
            </a:endParaRPr>
          </a:p>
          <a:p>
            <a:pPr>
              <a:lnSpc>
                <a:spcPct val="150000"/>
              </a:lnSpc>
              <a:buFont typeface="Wingdings" pitchFamily="2" charset="2"/>
              <a:buChar char="Ø"/>
            </a:pPr>
            <a:r>
              <a:rPr lang="en-GB" sz="2400" b="1" dirty="0">
                <a:latin typeface="Arial" pitchFamily="34" charset="0"/>
                <a:cs typeface="Arial" pitchFamily="34" charset="0"/>
                <a:sym typeface="Wingdings" pitchFamily="2" charset="2"/>
              </a:rPr>
              <a:t>Systemic Enquiry</a:t>
            </a:r>
            <a:r>
              <a:rPr lang="en-GB" sz="2400" dirty="0">
                <a:latin typeface="Arial" pitchFamily="34" charset="0"/>
                <a:cs typeface="Arial" pitchFamily="34" charset="0"/>
                <a:sym typeface="Wingdings" pitchFamily="2" charset="2"/>
              </a:rPr>
              <a:t>: </a:t>
            </a:r>
            <a:r>
              <a:rPr lang="en-GB" sz="2800" dirty="0">
                <a:latin typeface="Arial" pitchFamily="34" charset="0"/>
                <a:cs typeface="Arial" pitchFamily="34" charset="0"/>
                <a:sym typeface="Wingdings" pitchFamily="2" charset="2"/>
              </a:rPr>
              <a:t>Mouth ulcers, Eye problems Skin changes Joint pain   </a:t>
            </a:r>
            <a:endParaRPr lang="en-GB" sz="2800" b="1" dirty="0">
              <a:latin typeface="Arial" pitchFamily="34" charset="0"/>
              <a:cs typeface="Arial" pitchFamily="34" charset="0"/>
              <a:sym typeface="Wingdings" pitchFamily="2" charset="2"/>
            </a:endParaRPr>
          </a:p>
          <a:p>
            <a:endParaRPr lang="ar-JO"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p:txBody>
          <a:bodyPr>
            <a:normAutofit lnSpcReduction="10000"/>
          </a:bodyPr>
          <a:lstStyle/>
          <a:p>
            <a:pPr eaLnBrk="1" hangingPunct="1">
              <a:buClr>
                <a:schemeClr val="accent1"/>
              </a:buClr>
            </a:pPr>
            <a:r>
              <a:rPr lang="en-US" b="1" dirty="0">
                <a:solidFill>
                  <a:schemeClr val="accent1"/>
                </a:solidFill>
                <a:latin typeface="Calibri" pitchFamily="34" charset="0"/>
              </a:rPr>
              <a:t>Acute</a:t>
            </a:r>
            <a:r>
              <a:rPr lang="en-US" dirty="0">
                <a:latin typeface="Calibri" pitchFamily="34" charset="0"/>
              </a:rPr>
              <a:t> ,painless self limited bleeding in 70 – 80% of cases </a:t>
            </a:r>
            <a:r>
              <a:rPr lang="en-US" dirty="0">
                <a:latin typeface="Calibri" pitchFamily="34" charset="0"/>
                <a:sym typeface="Wingdings" pitchFamily="2" charset="2"/>
              </a:rPr>
              <a:t> </a:t>
            </a:r>
            <a:r>
              <a:rPr lang="en-US" dirty="0">
                <a:latin typeface="Calibri" pitchFamily="34" charset="0"/>
              </a:rPr>
              <a:t>          </a:t>
            </a:r>
            <a:r>
              <a:rPr lang="en-US" dirty="0" err="1">
                <a:latin typeface="Calibri" pitchFamily="34" charset="0"/>
              </a:rPr>
              <a:t>Diverticular</a:t>
            </a:r>
            <a:r>
              <a:rPr lang="en-US" dirty="0">
                <a:latin typeface="Calibri" pitchFamily="34" charset="0"/>
              </a:rPr>
              <a:t> bleeding.</a:t>
            </a:r>
          </a:p>
          <a:p>
            <a:pPr eaLnBrk="1" hangingPunct="1">
              <a:buClr>
                <a:schemeClr val="accent1"/>
              </a:buClr>
            </a:pPr>
            <a:r>
              <a:rPr lang="en-US" b="1" dirty="0">
                <a:solidFill>
                  <a:schemeClr val="accent1"/>
                </a:solidFill>
                <a:latin typeface="Calibri" pitchFamily="34" charset="0"/>
              </a:rPr>
              <a:t>Slow</a:t>
            </a:r>
            <a:r>
              <a:rPr lang="en-US" dirty="0">
                <a:latin typeface="Calibri" pitchFamily="34" charset="0"/>
              </a:rPr>
              <a:t> but repeated </a:t>
            </a:r>
            <a:r>
              <a:rPr lang="en-US" b="1" dirty="0">
                <a:solidFill>
                  <a:schemeClr val="accent1"/>
                </a:solidFill>
                <a:latin typeface="Calibri" pitchFamily="34" charset="0"/>
              </a:rPr>
              <a:t>episodes</a:t>
            </a:r>
            <a:r>
              <a:rPr lang="en-US" dirty="0">
                <a:latin typeface="Calibri" pitchFamily="34" charset="0"/>
              </a:rPr>
              <a:t> of </a:t>
            </a:r>
            <a:r>
              <a:rPr lang="en-US" b="1" dirty="0">
                <a:solidFill>
                  <a:schemeClr val="accent1"/>
                </a:solidFill>
                <a:latin typeface="Calibri" pitchFamily="34" charset="0"/>
              </a:rPr>
              <a:t>painless</a:t>
            </a:r>
            <a:r>
              <a:rPr lang="en-US" dirty="0">
                <a:latin typeface="Calibri" pitchFamily="34" charset="0"/>
              </a:rPr>
              <a:t> self limited </a:t>
            </a:r>
            <a:r>
              <a:rPr lang="en-US" dirty="0" err="1">
                <a:latin typeface="Calibri" pitchFamily="34" charset="0"/>
              </a:rPr>
              <a:t>hematochezia</a:t>
            </a:r>
            <a:r>
              <a:rPr lang="en-US" dirty="0">
                <a:latin typeface="Calibri" pitchFamily="34" charset="0"/>
              </a:rPr>
              <a:t> or </a:t>
            </a:r>
            <a:r>
              <a:rPr lang="en-US" dirty="0" err="1">
                <a:latin typeface="Calibri" pitchFamily="34" charset="0"/>
              </a:rPr>
              <a:t>melena</a:t>
            </a:r>
            <a:r>
              <a:rPr lang="en-US" dirty="0">
                <a:latin typeface="Calibri" pitchFamily="34" charset="0"/>
              </a:rPr>
              <a:t>            </a:t>
            </a:r>
            <a:r>
              <a:rPr lang="en-US" dirty="0" err="1">
                <a:latin typeface="Calibri" pitchFamily="34" charset="0"/>
              </a:rPr>
              <a:t>Angiodysplasia</a:t>
            </a:r>
            <a:r>
              <a:rPr lang="en-US" dirty="0">
                <a:latin typeface="Calibri" pitchFamily="34" charset="0"/>
              </a:rPr>
              <a:t>.</a:t>
            </a:r>
          </a:p>
          <a:p>
            <a:pPr eaLnBrk="1" hangingPunct="1">
              <a:buClr>
                <a:schemeClr val="accent1"/>
              </a:buClr>
            </a:pPr>
            <a:r>
              <a:rPr lang="en-US" b="1" dirty="0">
                <a:solidFill>
                  <a:schemeClr val="accent1"/>
                </a:solidFill>
                <a:latin typeface="Calibri" pitchFamily="34" charset="0"/>
              </a:rPr>
              <a:t>Elderly patient </a:t>
            </a:r>
            <a:r>
              <a:rPr lang="en-US" dirty="0">
                <a:latin typeface="Calibri" pitchFamily="34" charset="0"/>
              </a:rPr>
              <a:t>with abdominal pain , rectal bleeding and diarrhea             Ischemic colitis</a:t>
            </a:r>
          </a:p>
          <a:p>
            <a:pPr eaLnBrk="1" hangingPunct="1">
              <a:buClr>
                <a:schemeClr val="accent1"/>
              </a:buClr>
            </a:pPr>
            <a:r>
              <a:rPr lang="en-US" b="1" dirty="0">
                <a:solidFill>
                  <a:schemeClr val="accent1"/>
                </a:solidFill>
                <a:latin typeface="Calibri" pitchFamily="34" charset="0"/>
              </a:rPr>
              <a:t>Fever</a:t>
            </a:r>
            <a:r>
              <a:rPr lang="en-US" dirty="0">
                <a:latin typeface="Calibri" pitchFamily="34" charset="0"/>
              </a:rPr>
              <a:t>, bloody diarrhea, dehydration, and abdominal pain             Infectious colitis.</a:t>
            </a:r>
          </a:p>
          <a:p>
            <a:pPr eaLnBrk="1" hangingPunct="1"/>
            <a:endParaRPr lang="en-US" dirty="0"/>
          </a:p>
          <a:p>
            <a:pPr eaLnBrk="1" hangingPunct="1"/>
            <a:endParaRPr lang="en-US" dirty="0"/>
          </a:p>
        </p:txBody>
      </p:sp>
      <p:sp>
        <p:nvSpPr>
          <p:cNvPr id="4" name="Rectangle 3"/>
          <p:cNvSpPr/>
          <p:nvPr/>
        </p:nvSpPr>
        <p:spPr>
          <a:xfrm>
            <a:off x="0" y="188640"/>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uLnTx/>
                <a:uFillTx/>
                <a:latin typeface="Georgia"/>
                <a:ea typeface="+mn-ea"/>
                <a:cs typeface="Arial" pitchFamily="34" charset="0"/>
              </a:rPr>
              <a:t>Summary</a:t>
            </a:r>
          </a:p>
        </p:txBody>
      </p:sp>
      <p:cxnSp>
        <p:nvCxnSpPr>
          <p:cNvPr id="6" name="Straight Arrow Connector 5"/>
          <p:cNvCxnSpPr/>
          <p:nvPr/>
        </p:nvCxnSpPr>
        <p:spPr>
          <a:xfrm>
            <a:off x="3131840" y="2348880"/>
            <a:ext cx="762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6444208" y="3284984"/>
            <a:ext cx="762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4716016" y="4725144"/>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3635896" y="5661248"/>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2"/>
          <p:cNvSpPr>
            <a:spLocks noGrp="1"/>
          </p:cNvSpPr>
          <p:nvPr>
            <p:ph idx="1"/>
          </p:nvPr>
        </p:nvSpPr>
        <p:spPr/>
        <p:txBody>
          <a:bodyPr/>
          <a:lstStyle/>
          <a:p>
            <a:pPr eaLnBrk="1" hangingPunct="1">
              <a:buClr>
                <a:schemeClr val="accent1"/>
              </a:buClr>
            </a:pPr>
            <a:r>
              <a:rPr lang="en-US" b="1" dirty="0">
                <a:solidFill>
                  <a:schemeClr val="accent1"/>
                </a:solidFill>
                <a:latin typeface="Calibri" pitchFamily="34" charset="0"/>
              </a:rPr>
              <a:t>Insidious</a:t>
            </a:r>
            <a:r>
              <a:rPr lang="en-US" dirty="0">
                <a:latin typeface="Calibri" pitchFamily="34" charset="0"/>
              </a:rPr>
              <a:t> bleeding with iron- deficiency anemia and syncope             Colon Carcinoma.</a:t>
            </a:r>
          </a:p>
          <a:p>
            <a:pPr eaLnBrk="1" hangingPunct="1">
              <a:buClr>
                <a:schemeClr val="accent1"/>
              </a:buClr>
            </a:pPr>
            <a:r>
              <a:rPr lang="en-US" b="1" dirty="0">
                <a:solidFill>
                  <a:schemeClr val="accent5">
                    <a:lumMod val="75000"/>
                  </a:schemeClr>
                </a:solidFill>
                <a:latin typeface="Calibri" pitchFamily="34" charset="0"/>
              </a:rPr>
              <a:t>Bloody diarrhea </a:t>
            </a:r>
            <a:r>
              <a:rPr lang="en-US" dirty="0">
                <a:latin typeface="Calibri" pitchFamily="34" charset="0"/>
              </a:rPr>
              <a:t>with </a:t>
            </a:r>
            <a:r>
              <a:rPr lang="en-US" b="1" dirty="0">
                <a:solidFill>
                  <a:schemeClr val="accent1"/>
                </a:solidFill>
                <a:latin typeface="Calibri" pitchFamily="34" charset="0"/>
              </a:rPr>
              <a:t>pus</a:t>
            </a:r>
            <a:r>
              <a:rPr lang="en-US" dirty="0">
                <a:latin typeface="Calibri" pitchFamily="34" charset="0"/>
              </a:rPr>
              <a:t>, abdominal cramps, and dehydration             Ulcerative colitis.</a:t>
            </a:r>
          </a:p>
          <a:p>
            <a:pPr eaLnBrk="1" hangingPunct="1">
              <a:buClr>
                <a:schemeClr val="accent1"/>
              </a:buClr>
            </a:pPr>
            <a:r>
              <a:rPr lang="en-US" b="1" dirty="0">
                <a:solidFill>
                  <a:schemeClr val="accent1"/>
                </a:solidFill>
                <a:latin typeface="Calibri" pitchFamily="34" charset="0"/>
              </a:rPr>
              <a:t>Painless</a:t>
            </a:r>
            <a:r>
              <a:rPr lang="en-US" dirty="0">
                <a:latin typeface="Calibri" pitchFamily="34" charset="0"/>
              </a:rPr>
              <a:t> fresh bleeding            Hemorrhoids </a:t>
            </a:r>
          </a:p>
          <a:p>
            <a:pPr eaLnBrk="1" hangingPunct="1">
              <a:buClr>
                <a:schemeClr val="accent1"/>
              </a:buClr>
              <a:buFont typeface="Georgia" pitchFamily="18" charset="0"/>
              <a:buNone/>
            </a:pPr>
            <a:r>
              <a:rPr lang="en-US" dirty="0">
                <a:latin typeface="Calibri" pitchFamily="34" charset="0"/>
              </a:rPr>
              <a:t>    (can also present with strangulation, </a:t>
            </a:r>
            <a:r>
              <a:rPr lang="en-US" dirty="0" err="1">
                <a:latin typeface="Calibri" pitchFamily="34" charset="0"/>
              </a:rPr>
              <a:t>hematochezia</a:t>
            </a:r>
            <a:r>
              <a:rPr lang="en-US" dirty="0">
                <a:latin typeface="Calibri" pitchFamily="34" charset="0"/>
              </a:rPr>
              <a:t> and </a:t>
            </a:r>
            <a:r>
              <a:rPr lang="en-US" dirty="0" err="1">
                <a:latin typeface="Calibri" pitchFamily="34" charset="0"/>
              </a:rPr>
              <a:t>pruritis</a:t>
            </a:r>
            <a:r>
              <a:rPr lang="en-US" dirty="0">
                <a:latin typeface="Calibri" pitchFamily="34" charset="0"/>
              </a:rPr>
              <a:t>)</a:t>
            </a:r>
          </a:p>
          <a:p>
            <a:pPr eaLnBrk="1" hangingPunct="1">
              <a:buClr>
                <a:schemeClr val="accent1"/>
              </a:buClr>
            </a:pPr>
            <a:r>
              <a:rPr lang="en-US" b="1" dirty="0">
                <a:solidFill>
                  <a:schemeClr val="accent1"/>
                </a:solidFill>
                <a:latin typeface="Calibri" pitchFamily="34" charset="0"/>
              </a:rPr>
              <a:t>Painful</a:t>
            </a:r>
            <a:r>
              <a:rPr lang="en-US" dirty="0">
                <a:latin typeface="Calibri" pitchFamily="34" charset="0"/>
              </a:rPr>
              <a:t> fresh bleeding             Anal fissure</a:t>
            </a:r>
          </a:p>
          <a:p>
            <a:pPr eaLnBrk="1" hangingPunct="1">
              <a:buClr>
                <a:schemeClr val="accent1"/>
              </a:buClr>
              <a:buFont typeface="Georgia" pitchFamily="18" charset="0"/>
              <a:buNone/>
            </a:pPr>
            <a:endParaRPr lang="en-US" dirty="0"/>
          </a:p>
          <a:p>
            <a:pPr eaLnBrk="1" hangingPunct="1"/>
            <a:endParaRPr lang="en-US" dirty="0"/>
          </a:p>
        </p:txBody>
      </p:sp>
      <p:sp>
        <p:nvSpPr>
          <p:cNvPr id="4" name="Rectangle 3"/>
          <p:cNvSpPr/>
          <p:nvPr/>
        </p:nvSpPr>
        <p:spPr>
          <a:xfrm>
            <a:off x="0" y="188640"/>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uLnTx/>
                <a:uFillTx/>
                <a:latin typeface="Georgia"/>
                <a:ea typeface="+mn-ea"/>
                <a:cs typeface="Arial" pitchFamily="34" charset="0"/>
              </a:rPr>
              <a:t>Summary</a:t>
            </a:r>
          </a:p>
        </p:txBody>
      </p:sp>
      <p:cxnSp>
        <p:nvCxnSpPr>
          <p:cNvPr id="6" name="Straight Arrow Connector 5"/>
          <p:cNvCxnSpPr/>
          <p:nvPr/>
        </p:nvCxnSpPr>
        <p:spPr>
          <a:xfrm>
            <a:off x="4427984" y="2420888"/>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3779912" y="3501008"/>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4788024" y="4077072"/>
            <a:ext cx="8382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4644008" y="5733256"/>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457200" y="1340768"/>
            <a:ext cx="8229600" cy="5233070"/>
          </a:xfrm>
        </p:spPr>
        <p:txBody>
          <a:bodyPr>
            <a:normAutofit fontScale="92500" lnSpcReduction="10000"/>
          </a:bodyPr>
          <a:lstStyle/>
          <a:p>
            <a:pPr eaLnBrk="1" hangingPunct="1">
              <a:lnSpc>
                <a:spcPct val="80000"/>
              </a:lnSpc>
              <a:buClr>
                <a:schemeClr val="accent1"/>
              </a:buClr>
            </a:pPr>
            <a:r>
              <a:rPr lang="en-US" dirty="0">
                <a:latin typeface="Arial" pitchFamily="34" charset="0"/>
                <a:cs typeface="Arial" pitchFamily="34" charset="0"/>
              </a:rPr>
              <a:t>Assessment of vital signs</a:t>
            </a:r>
            <a:r>
              <a:rPr lang="en-US" dirty="0">
                <a:latin typeface="Arial" pitchFamily="34" charset="0"/>
                <a:cs typeface="Arial" pitchFamily="34" charset="0"/>
                <a:sym typeface="Wingdings" pitchFamily="2" charset="2"/>
              </a:rPr>
              <a:t> and postural hypotension.</a:t>
            </a:r>
            <a:endParaRPr lang="en-US" dirty="0">
              <a:latin typeface="Arial" pitchFamily="34" charset="0"/>
              <a:cs typeface="Arial" pitchFamily="34" charset="0"/>
            </a:endParaRPr>
          </a:p>
          <a:p>
            <a:pPr eaLnBrk="1" hangingPunct="1">
              <a:lnSpc>
                <a:spcPct val="80000"/>
              </a:lnSpc>
              <a:buClr>
                <a:schemeClr val="accent1"/>
              </a:buClr>
              <a:buFont typeface="Georgia" pitchFamily="18" charset="0"/>
              <a:buNone/>
            </a:pPr>
            <a:r>
              <a:rPr lang="en-US" dirty="0">
                <a:latin typeface="Arial" pitchFamily="34" charset="0"/>
                <a:cs typeface="Arial" pitchFamily="34" charset="0"/>
              </a:rPr>
              <a:t>     </a:t>
            </a:r>
          </a:p>
          <a:p>
            <a:pPr eaLnBrk="1" hangingPunct="1">
              <a:lnSpc>
                <a:spcPct val="80000"/>
              </a:lnSpc>
              <a:buClr>
                <a:schemeClr val="accent1"/>
              </a:buClr>
              <a:buFont typeface="Georgia" pitchFamily="18" charset="0"/>
              <a:buNone/>
            </a:pPr>
            <a:r>
              <a:rPr lang="en-US" dirty="0">
                <a:latin typeface="Arial" pitchFamily="34" charset="0"/>
                <a:cs typeface="Arial" pitchFamily="34" charset="0"/>
              </a:rPr>
              <a:t>      - A drop in the orthostatic blood pressure &gt;10 mm Hg or an increase in the pulse rate &gt; 10 beats/min indicates that </a:t>
            </a:r>
            <a:r>
              <a:rPr lang="en-US" b="1" dirty="0">
                <a:solidFill>
                  <a:schemeClr val="accent1"/>
                </a:solidFill>
                <a:latin typeface="Arial" pitchFamily="34" charset="0"/>
                <a:cs typeface="Arial" pitchFamily="34" charset="0"/>
              </a:rPr>
              <a:t>more than 800 ml of blood</a:t>
            </a:r>
            <a:r>
              <a:rPr lang="en-US" dirty="0">
                <a:latin typeface="Arial" pitchFamily="34" charset="0"/>
                <a:cs typeface="Arial" pitchFamily="34" charset="0"/>
              </a:rPr>
              <a:t> (&gt; 15% of the total circulating blood volume) has been lost.</a:t>
            </a:r>
          </a:p>
          <a:p>
            <a:pPr eaLnBrk="1" hangingPunct="1">
              <a:lnSpc>
                <a:spcPct val="80000"/>
              </a:lnSpc>
              <a:buClr>
                <a:schemeClr val="accent1"/>
              </a:buClr>
              <a:buFont typeface="Georgia" pitchFamily="18" charset="0"/>
              <a:buNone/>
            </a:pPr>
            <a:r>
              <a:rPr lang="en-US" dirty="0">
                <a:latin typeface="Arial" pitchFamily="34" charset="0"/>
                <a:cs typeface="Arial" pitchFamily="34" charset="0"/>
              </a:rPr>
              <a:t>    </a:t>
            </a:r>
          </a:p>
          <a:p>
            <a:pPr eaLnBrk="1" hangingPunct="1">
              <a:lnSpc>
                <a:spcPct val="80000"/>
              </a:lnSpc>
              <a:buClr>
                <a:schemeClr val="accent1"/>
              </a:buClr>
              <a:buFont typeface="Georgia" pitchFamily="18" charset="0"/>
              <a:buNone/>
            </a:pPr>
            <a:r>
              <a:rPr lang="en-US" dirty="0">
                <a:latin typeface="Arial" pitchFamily="34" charset="0"/>
                <a:cs typeface="Arial" pitchFamily="34" charset="0"/>
              </a:rPr>
              <a:t>      - Marked tachycardia and  </a:t>
            </a:r>
            <a:r>
              <a:rPr lang="en-US" dirty="0" err="1">
                <a:latin typeface="Arial" pitchFamily="34" charset="0"/>
                <a:cs typeface="Arial" pitchFamily="34" charset="0"/>
              </a:rPr>
              <a:t>tachypnea</a:t>
            </a:r>
            <a:r>
              <a:rPr lang="en-US" dirty="0">
                <a:latin typeface="Arial" pitchFamily="34" charset="0"/>
                <a:cs typeface="Arial" pitchFamily="34" charset="0"/>
              </a:rPr>
              <a:t> + hypotension and depressed mental status indicates that </a:t>
            </a:r>
            <a:r>
              <a:rPr lang="en-US" b="1" dirty="0">
                <a:solidFill>
                  <a:schemeClr val="accent1"/>
                </a:solidFill>
                <a:latin typeface="Arial" pitchFamily="34" charset="0"/>
                <a:cs typeface="Arial" pitchFamily="34" charset="0"/>
              </a:rPr>
              <a:t>more than 1,500 ml of blood</a:t>
            </a:r>
            <a:r>
              <a:rPr lang="en-US" dirty="0">
                <a:solidFill>
                  <a:schemeClr val="accent1"/>
                </a:solidFill>
                <a:latin typeface="Arial" pitchFamily="34" charset="0"/>
                <a:cs typeface="Arial" pitchFamily="34" charset="0"/>
              </a:rPr>
              <a:t> </a:t>
            </a:r>
            <a:r>
              <a:rPr lang="en-US" dirty="0">
                <a:latin typeface="Arial" pitchFamily="34" charset="0"/>
                <a:cs typeface="Arial" pitchFamily="34" charset="0"/>
              </a:rPr>
              <a:t>(&gt; 30% of the total circulating blood volume) has been lost .</a:t>
            </a:r>
          </a:p>
          <a:p>
            <a:pPr eaLnBrk="1" hangingPunct="1"/>
            <a:endParaRPr lang="en-US" dirty="0">
              <a:latin typeface="Arial" pitchFamily="34" charset="0"/>
              <a:cs typeface="Arial" pitchFamily="34" charset="0"/>
            </a:endParaRPr>
          </a:p>
        </p:txBody>
      </p:sp>
      <p:sp>
        <p:nvSpPr>
          <p:cNvPr id="4" name="Rectangle 3"/>
          <p:cNvSpPr/>
          <p:nvPr/>
        </p:nvSpPr>
        <p:spPr>
          <a:xfrm>
            <a:off x="467544" y="332656"/>
            <a:ext cx="853244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uLnTx/>
                <a:uFillTx/>
                <a:latin typeface="Georgia"/>
                <a:ea typeface="+mn-ea"/>
                <a:cs typeface="Arial" pitchFamily="34" charset="0"/>
              </a:rPr>
              <a:t>Physical Examination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Content Placeholder 1"/>
          <p:cNvSpPr>
            <a:spLocks/>
          </p:cNvSpPr>
          <p:nvPr/>
        </p:nvSpPr>
        <p:spPr bwMode="auto">
          <a:xfrm>
            <a:off x="611560" y="1196752"/>
            <a:ext cx="8229600" cy="4525963"/>
          </a:xfrm>
          <a:prstGeom prst="rect">
            <a:avLst/>
          </a:prstGeom>
          <a:noFill/>
          <a:ln w="9525">
            <a:noFill/>
            <a:miter lim="800000"/>
            <a:headEnd/>
            <a:tailEnd/>
          </a:ln>
        </p:spPr>
        <p:txBody>
          <a:bodyPr/>
          <a:lstStyle/>
          <a:p>
            <a:pPr marL="365125" marR="0" lvl="0" indent="-255588" algn="l" defTabSz="914400" rtl="0" eaLnBrk="1" fontAlgn="base" latinLnBrk="0" hangingPunct="1">
              <a:lnSpc>
                <a:spcPct val="100000"/>
              </a:lnSpc>
              <a:spcBef>
                <a:spcPts val="300"/>
              </a:spcBef>
              <a:spcAft>
                <a:spcPct val="0"/>
              </a:spcAft>
              <a:buClr>
                <a:srgbClr val="A04DA3"/>
              </a:buClr>
              <a:buSzTx/>
              <a:buFont typeface="Georgia" pitchFamily="18" charset="0"/>
              <a:buChar char="•"/>
              <a:tabLst/>
              <a:defRPr/>
            </a:pPr>
            <a:r>
              <a:rPr kumimoji="0" lang="en-GB" sz="2800" b="0" i="0" u="none" strike="noStrike" kern="1200" cap="none" spc="0" normalizeH="0" baseline="0" noProof="0" dirty="0">
                <a:ln>
                  <a:noFill/>
                </a:ln>
                <a:solidFill>
                  <a:prstClr val="black"/>
                </a:solidFill>
                <a:effectLst/>
                <a:uLnTx/>
                <a:uFillTx/>
                <a:latin typeface="Georgia" pitchFamily="18" charset="0"/>
                <a:ea typeface="+mn-ea"/>
                <a:cs typeface="Arial" pitchFamily="34" charset="0"/>
              </a:rPr>
              <a:t>RR, HR, and BP can be used to estimate degree of blood loss/</a:t>
            </a:r>
            <a:r>
              <a:rPr kumimoji="0" lang="en-GB" sz="2800" b="0" i="0" u="none" strike="noStrike" kern="1200" cap="none" spc="0" normalizeH="0" baseline="0" noProof="0" dirty="0" err="1">
                <a:ln>
                  <a:noFill/>
                </a:ln>
                <a:solidFill>
                  <a:prstClr val="black"/>
                </a:solidFill>
                <a:effectLst/>
                <a:uLnTx/>
                <a:uFillTx/>
                <a:latin typeface="Georgia" pitchFamily="18" charset="0"/>
                <a:ea typeface="+mn-ea"/>
                <a:cs typeface="Arial" pitchFamily="34" charset="0"/>
              </a:rPr>
              <a:t>hypovolaemia</a:t>
            </a:r>
            <a:endParaRPr kumimoji="0" lang="en-GB" sz="2800" b="0" i="0" u="none" strike="noStrike" kern="1200" cap="none" spc="0" normalizeH="0" baseline="0" noProof="0" dirty="0">
              <a:ln>
                <a:noFill/>
              </a:ln>
              <a:solidFill>
                <a:prstClr val="black"/>
              </a:solidFill>
              <a:effectLst/>
              <a:uLnTx/>
              <a:uFillTx/>
              <a:latin typeface="Georgia" pitchFamily="18" charset="0"/>
              <a:ea typeface="+mn-ea"/>
              <a:cs typeface="Arial" pitchFamily="34" charset="0"/>
            </a:endParaRPr>
          </a:p>
        </p:txBody>
      </p:sp>
      <p:pic>
        <p:nvPicPr>
          <p:cNvPr id="3" name="Title 2"/>
          <p:cNvPicPr>
            <a:picLocks noChangeArrowheads="1"/>
          </p:cNvPicPr>
          <p:nvPr/>
        </p:nvPicPr>
        <p:blipFill>
          <a:blip r:embed="rId2" cstate="print"/>
          <a:srcRect/>
          <a:stretch>
            <a:fillRect/>
          </a:stretch>
        </p:blipFill>
        <p:spPr bwMode="auto">
          <a:xfrm>
            <a:off x="467544" y="188640"/>
            <a:ext cx="8467725" cy="1158875"/>
          </a:xfrm>
          <a:prstGeom prst="rect">
            <a:avLst/>
          </a:prstGeom>
          <a:noFill/>
          <a:ln w="9525">
            <a:noFill/>
            <a:miter lim="800000"/>
            <a:headEnd/>
            <a:tailEnd/>
          </a:ln>
        </p:spPr>
      </p:pic>
      <p:graphicFrame>
        <p:nvGraphicFramePr>
          <p:cNvPr id="5" name="Table 4"/>
          <p:cNvGraphicFramePr>
            <a:graphicFrameLocks noGrp="1"/>
          </p:cNvGraphicFramePr>
          <p:nvPr/>
        </p:nvGraphicFramePr>
        <p:xfrm>
          <a:off x="539552" y="2420888"/>
          <a:ext cx="8135937" cy="3686175"/>
        </p:xfrm>
        <a:graphic>
          <a:graphicData uri="http://schemas.openxmlformats.org/drawingml/2006/table">
            <a:tbl>
              <a:tblPr/>
              <a:tblGrid>
                <a:gridCol w="16271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1627187">
                  <a:extLst>
                    <a:ext uri="{9D8B030D-6E8A-4147-A177-3AD203B41FA5}">
                      <a16:colId xmlns:a16="http://schemas.microsoft.com/office/drawing/2014/main" val="20002"/>
                    </a:ext>
                  </a:extLst>
                </a:gridCol>
                <a:gridCol w="1627188">
                  <a:extLst>
                    <a:ext uri="{9D8B030D-6E8A-4147-A177-3AD203B41FA5}">
                      <a16:colId xmlns:a16="http://schemas.microsoft.com/office/drawing/2014/main" val="20003"/>
                    </a:ext>
                  </a:extLst>
                </a:gridCol>
                <a:gridCol w="1627187">
                  <a:extLst>
                    <a:ext uri="{9D8B030D-6E8A-4147-A177-3AD203B41FA5}">
                      <a16:colId xmlns:a16="http://schemas.microsoft.com/office/drawing/2014/main" val="20004"/>
                    </a:ext>
                  </a:extLst>
                </a:gridCol>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700" b="1" i="0" u="none" strike="noStrike" cap="none" normalizeH="0" baseline="0" dirty="0">
                        <a:ln>
                          <a:noFill/>
                        </a:ln>
                        <a:solidFill>
                          <a:srgbClr val="FFFFFF"/>
                        </a:solidFill>
                        <a:effectLst/>
                        <a:latin typeface="Georgia"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FFFFFF"/>
                          </a:solidFill>
                          <a:effectLst/>
                          <a:latin typeface="Georgia" pitchFamily="18" charset="0"/>
                        </a:rPr>
                        <a:t>Class 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FFFFFF"/>
                          </a:solidFill>
                          <a:effectLst/>
                          <a:latin typeface="Georgia" pitchFamily="18" charset="0"/>
                        </a:rPr>
                        <a:t>Class 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FFFFFF"/>
                          </a:solidFill>
                          <a:effectLst/>
                          <a:latin typeface="Georgia" pitchFamily="18" charset="0"/>
                        </a:rPr>
                        <a:t>Class III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FFFFFF"/>
                          </a:solidFill>
                          <a:effectLst/>
                          <a:latin typeface="Georgia" pitchFamily="18" charset="0"/>
                        </a:rPr>
                        <a:t>Class IV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Volume Loss (ml)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dirty="0">
                          <a:ln>
                            <a:noFill/>
                          </a:ln>
                          <a:solidFill>
                            <a:srgbClr val="000000"/>
                          </a:solidFill>
                          <a:effectLst/>
                          <a:latin typeface="Georgia" pitchFamily="18" charset="0"/>
                        </a:rPr>
                        <a:t>0-750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750-1500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1500-2000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Loss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0-15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15-30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30-40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RR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14-20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20-30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30-40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3"/>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HR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&lt;100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&gt;120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&gt;140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4"/>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BP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Unchanged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Unchanged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Reduced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Reduced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5"/>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Urine Output (ml/hr)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20-30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5-15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Anuric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6"/>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Mental State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dirty="0">
                          <a:ln>
                            <a:noFill/>
                          </a:ln>
                          <a:solidFill>
                            <a:srgbClr val="000000"/>
                          </a:solidFill>
                          <a:effectLst/>
                          <a:latin typeface="Georgia" pitchFamily="18" charset="0"/>
                        </a:rPr>
                        <a:t>Restless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Anxious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Anxious/confused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dirty="0">
                          <a:ln>
                            <a:noFill/>
                          </a:ln>
                          <a:solidFill>
                            <a:srgbClr val="000000"/>
                          </a:solidFill>
                          <a:effectLst/>
                          <a:latin typeface="Georgia" pitchFamily="18" charset="0"/>
                        </a:rPr>
                        <a:t>Confused/ lethargic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5" name="object 35"/>
          <p:cNvSpPr txBox="1"/>
          <p:nvPr/>
        </p:nvSpPr>
        <p:spPr>
          <a:xfrm>
            <a:off x="251520" y="1340768"/>
            <a:ext cx="5519806" cy="5142433"/>
          </a:xfrm>
          <a:prstGeom prst="rect">
            <a:avLst/>
          </a:prstGeom>
        </p:spPr>
        <p:txBody>
          <a:bodyPr vert="horz" wrap="square" lIns="0" tIns="88900" rIns="0" bIns="0" rtlCol="0">
            <a:spAutoFit/>
          </a:bodyPr>
          <a:lstStyle/>
          <a:p>
            <a:pPr marL="350520" marR="0" lvl="0" indent="-337820" algn="l" defTabSz="914400" rtl="0" eaLnBrk="1" fontAlgn="base" latinLnBrk="0" hangingPunct="1">
              <a:lnSpc>
                <a:spcPct val="100000"/>
              </a:lnSpc>
              <a:spcBef>
                <a:spcPts val="700"/>
              </a:spcBef>
              <a:spcAft>
                <a:spcPct val="0"/>
              </a:spcAft>
              <a:buClrTx/>
              <a:buSzTx/>
              <a:buFontTx/>
              <a:buAutoNum type="arabicPeriod"/>
              <a:tabLst>
                <a:tab pos="351155" algn="l"/>
              </a:tabLst>
              <a:defRPr/>
            </a:pPr>
            <a:r>
              <a:rPr kumimoji="0" sz="2000" b="0" i="0" u="none" strike="noStrike" kern="1200" cap="none" spc="-10" normalizeH="0" baseline="0" noProof="0" dirty="0">
                <a:ln>
                  <a:noFill/>
                </a:ln>
                <a:solidFill>
                  <a:srgbClr val="FF0000"/>
                </a:solidFill>
                <a:effectLst/>
                <a:uLnTx/>
                <a:uFillTx/>
                <a:latin typeface="Arial"/>
                <a:ea typeface="+mn-ea"/>
                <a:cs typeface="Arial"/>
              </a:rPr>
              <a:t>Congenital</a:t>
            </a:r>
            <a:r>
              <a:rPr kumimoji="0" sz="2000" b="0" i="0" u="none" strike="noStrike" kern="1200" cap="none" spc="0" normalizeH="0" baseline="0" noProof="0" dirty="0">
                <a:ln>
                  <a:noFill/>
                </a:ln>
                <a:solidFill>
                  <a:srgbClr val="FF0000"/>
                </a:solidFill>
                <a:effectLst/>
                <a:uLnTx/>
                <a:uFillTx/>
                <a:latin typeface="Arial"/>
                <a:ea typeface="+mn-ea"/>
                <a:cs typeface="Arial"/>
              </a:rPr>
              <a:t> </a:t>
            </a:r>
            <a:r>
              <a:rPr kumimoji="0" lang="en-GB" sz="2000" b="0" i="0" u="none" strike="noStrike" kern="1200" cap="none" spc="0" normalizeH="0" baseline="0" noProof="0" dirty="0">
                <a:ln>
                  <a:noFill/>
                </a:ln>
                <a:solidFill>
                  <a:srgbClr val="FF0000"/>
                </a:solidFill>
                <a:effectLst/>
                <a:uLnTx/>
                <a:uFillTx/>
                <a:latin typeface="Arial"/>
                <a:ea typeface="+mn-ea"/>
                <a:cs typeface="Arial"/>
              </a:rPr>
              <a:t>:</a:t>
            </a:r>
            <a:endParaRPr kumimoji="0" sz="20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Arial"/>
                <a:ea typeface="+mn-ea"/>
                <a:cs typeface="Arial"/>
              </a:rPr>
              <a:t>Polyp’s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0" normalizeH="0" baseline="0" noProof="0" dirty="0" err="1">
                <a:ln>
                  <a:noFill/>
                </a:ln>
                <a:solidFill>
                  <a:prstClr val="black"/>
                </a:solidFill>
                <a:effectLst/>
                <a:uLnTx/>
                <a:uFillTx/>
                <a:latin typeface="Arial"/>
                <a:ea typeface="+mn-ea"/>
                <a:cs typeface="Arial"/>
              </a:rPr>
              <a:t>Meckel’s</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err="1">
                <a:ln>
                  <a:noFill/>
                </a:ln>
                <a:solidFill>
                  <a:prstClr val="black"/>
                </a:solidFill>
                <a:effectLst/>
                <a:uLnTx/>
                <a:uFillTx/>
                <a:latin typeface="Arial"/>
                <a:ea typeface="+mn-ea"/>
                <a:cs typeface="Arial"/>
              </a:rPr>
              <a:t>diverticulum</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500"/>
              </a:spcBef>
              <a:spcAft>
                <a:spcPct val="0"/>
              </a:spcAft>
              <a:buClrTx/>
              <a:buSzTx/>
              <a:buFontTx/>
              <a:buAutoNum type="arabicPeriod" startAt="2"/>
              <a:tabLst>
                <a:tab pos="351155" algn="l"/>
              </a:tabLst>
              <a:defRPr/>
            </a:pPr>
            <a:r>
              <a:rPr kumimoji="0" sz="2000" b="0" i="0" u="none" strike="noStrike" kern="1200" cap="none" spc="0" normalizeH="0" baseline="0" noProof="0" dirty="0" err="1">
                <a:ln>
                  <a:noFill/>
                </a:ln>
                <a:solidFill>
                  <a:srgbClr val="FF0000"/>
                </a:solidFill>
                <a:effectLst/>
                <a:uLnTx/>
                <a:uFillTx/>
                <a:latin typeface="Arial"/>
                <a:ea typeface="+mn-ea"/>
                <a:cs typeface="Arial"/>
              </a:rPr>
              <a:t>Inf</a:t>
            </a:r>
            <a:r>
              <a:rPr kumimoji="0" lang="en-GB" sz="2000" b="0" i="0" u="none" strike="noStrike" kern="1200" cap="none" spc="0" normalizeH="0" baseline="0" noProof="0" dirty="0">
                <a:ln>
                  <a:noFill/>
                </a:ln>
                <a:solidFill>
                  <a:srgbClr val="FF0000"/>
                </a:solidFill>
                <a:effectLst/>
                <a:uLnTx/>
                <a:uFillTx/>
                <a:latin typeface="Arial"/>
                <a:ea typeface="+mn-ea"/>
                <a:cs typeface="Arial"/>
              </a:rPr>
              <a:t>l</a:t>
            </a:r>
            <a:r>
              <a:rPr kumimoji="0" sz="2000" b="0" i="0" u="none" strike="noStrike" kern="1200" cap="none" spc="0" normalizeH="0" baseline="0" noProof="0" dirty="0" err="1">
                <a:ln>
                  <a:noFill/>
                </a:ln>
                <a:solidFill>
                  <a:srgbClr val="FF0000"/>
                </a:solidFill>
                <a:effectLst/>
                <a:uLnTx/>
                <a:uFillTx/>
                <a:latin typeface="Arial"/>
                <a:ea typeface="+mn-ea"/>
                <a:cs typeface="Arial"/>
              </a:rPr>
              <a:t>ammatory</a:t>
            </a:r>
            <a:r>
              <a:rPr kumimoji="0" sz="2000" b="0" i="0" u="none" strike="noStrike" kern="1200" cap="none" spc="-5" normalizeH="0" baseline="0" noProof="0" dirty="0">
                <a:ln>
                  <a:noFill/>
                </a:ln>
                <a:solidFill>
                  <a:srgbClr val="FF0000"/>
                </a:solidFill>
                <a:effectLst/>
                <a:uLnTx/>
                <a:uFillTx/>
                <a:latin typeface="Arial"/>
                <a:ea typeface="+mn-ea"/>
                <a:cs typeface="Arial"/>
              </a:rPr>
              <a:t> </a:t>
            </a:r>
            <a:r>
              <a:rPr lang="en-GB" sz="2000" dirty="0">
                <a:solidFill>
                  <a:srgbClr val="FF0000"/>
                </a:solidFill>
                <a:latin typeface="Arial"/>
                <a:cs typeface="Arial"/>
              </a:rPr>
              <a:t>:</a:t>
            </a:r>
            <a:endParaRPr kumimoji="0" sz="20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Ulcerative colitis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Crohn’s disease</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500"/>
              </a:spcBef>
              <a:spcAft>
                <a:spcPct val="0"/>
              </a:spcAft>
              <a:buClrTx/>
              <a:buSzTx/>
              <a:buFontTx/>
              <a:buAutoNum type="arabicPeriod" startAt="3"/>
              <a:tabLst>
                <a:tab pos="351155" algn="l"/>
              </a:tabLst>
              <a:defRPr/>
            </a:pPr>
            <a:r>
              <a:rPr kumimoji="0" sz="2000" b="0" i="0" u="none" strike="noStrike" kern="1200" cap="none" spc="-5" normalizeH="0" baseline="0" noProof="0" dirty="0" err="1">
                <a:ln>
                  <a:noFill/>
                </a:ln>
                <a:solidFill>
                  <a:srgbClr val="FF0000"/>
                </a:solidFill>
                <a:effectLst/>
                <a:uLnTx/>
                <a:uFillTx/>
                <a:latin typeface="Arial"/>
                <a:ea typeface="+mn-ea"/>
                <a:cs typeface="Arial"/>
              </a:rPr>
              <a:t>Neoplastic</a:t>
            </a:r>
            <a:r>
              <a:rPr kumimoji="0" sz="2000" b="0" i="0" u="none" strike="noStrike" kern="1200" cap="none" spc="-5" normalizeH="0" baseline="0" noProof="0" dirty="0">
                <a:ln>
                  <a:noFill/>
                </a:ln>
                <a:solidFill>
                  <a:srgbClr val="FF0000"/>
                </a:solidFill>
                <a:effectLst/>
                <a:uLnTx/>
                <a:uFillTx/>
                <a:latin typeface="Arial"/>
                <a:ea typeface="+mn-ea"/>
                <a:cs typeface="Arial"/>
              </a:rPr>
              <a:t> </a:t>
            </a:r>
            <a:r>
              <a:rPr lang="en-GB" sz="2000" dirty="0">
                <a:solidFill>
                  <a:srgbClr val="FF0000"/>
                </a:solidFill>
                <a:latin typeface="Arial"/>
                <a:cs typeface="Arial"/>
              </a:rPr>
              <a:t>:</a:t>
            </a:r>
            <a:endParaRPr kumimoji="0" sz="20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489"/>
              </a:spcBef>
              <a:spcAft>
                <a:spcPct val="0"/>
              </a:spcAft>
              <a:buClrTx/>
              <a:buSzTx/>
              <a:buFontTx/>
              <a:buNone/>
              <a:tabLst>
                <a:tab pos="1591945" algn="l"/>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Adenomas</a:t>
            </a:r>
            <a:r>
              <a:rPr kumimoji="0" sz="2000" b="1" i="0" u="none" strike="noStrike" kern="1200" cap="none" spc="10" normalizeH="0" baseline="0" noProof="0" dirty="0">
                <a:ln>
                  <a:noFill/>
                </a:ln>
                <a:solidFill>
                  <a:prstClr val="black"/>
                </a:solidFill>
                <a:effectLst/>
                <a:uLnTx/>
                <a:uFillTx/>
                <a:latin typeface="Arial"/>
                <a:ea typeface="+mn-ea"/>
                <a:cs typeface="Arial"/>
              </a:rPr>
              <a:t>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Carcinomas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15" normalizeH="0" baseline="0" noProof="0" dirty="0">
                <a:ln>
                  <a:noFill/>
                </a:ln>
                <a:solidFill>
                  <a:prstClr val="black"/>
                </a:solidFill>
                <a:effectLst/>
                <a:uLnTx/>
                <a:uFillTx/>
                <a:latin typeface="Arial"/>
                <a:ea typeface="+mn-ea"/>
                <a:cs typeface="Arial"/>
              </a:rPr>
              <a:t> </a:t>
            </a:r>
            <a:r>
              <a:rPr kumimoji="0" sz="2000" b="1" i="0" u="none" strike="noStrike" kern="1200" cap="none" spc="-10" normalizeH="0" baseline="0" noProof="0" dirty="0">
                <a:ln>
                  <a:noFill/>
                </a:ln>
                <a:solidFill>
                  <a:prstClr val="black"/>
                </a:solidFill>
                <a:effectLst/>
                <a:uLnTx/>
                <a:uFillTx/>
                <a:latin typeface="Arial"/>
                <a:ea typeface="+mn-ea"/>
                <a:cs typeface="Arial"/>
              </a:rPr>
              <a:t>Polyps</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600"/>
              </a:spcBef>
              <a:spcAft>
                <a:spcPct val="0"/>
              </a:spcAft>
              <a:buClrTx/>
              <a:buSzTx/>
              <a:buFontTx/>
              <a:buAutoNum type="arabicPeriod" startAt="4"/>
              <a:tabLst>
                <a:tab pos="351155" algn="l"/>
              </a:tabLst>
              <a:defRPr/>
            </a:pPr>
            <a:r>
              <a:rPr kumimoji="0" sz="2000" b="0" i="0" u="none" strike="noStrike" kern="1200" cap="none" spc="-5" normalizeH="0" baseline="0" noProof="0" dirty="0">
                <a:ln>
                  <a:noFill/>
                </a:ln>
                <a:solidFill>
                  <a:srgbClr val="FF0000"/>
                </a:solidFill>
                <a:effectLst/>
                <a:uLnTx/>
                <a:uFillTx/>
                <a:latin typeface="Arial"/>
                <a:ea typeface="+mn-ea"/>
                <a:cs typeface="Arial"/>
              </a:rPr>
              <a:t>Vascular </a:t>
            </a:r>
            <a:r>
              <a:rPr lang="en-GB" sz="2000" dirty="0">
                <a:solidFill>
                  <a:srgbClr val="FF0000"/>
                </a:solidFill>
                <a:latin typeface="Arial"/>
                <a:cs typeface="Arial"/>
              </a:rPr>
              <a:t>:</a:t>
            </a:r>
            <a:endParaRPr kumimoji="0" sz="20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Angiodysplasia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Ischaemic colitis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Vasculitis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25"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Hamangioma</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600"/>
              </a:spcBef>
              <a:spcAft>
                <a:spcPct val="0"/>
              </a:spcAft>
              <a:buClrTx/>
              <a:buSzTx/>
              <a:buFontTx/>
              <a:buAutoNum type="arabicPeriod" startAt="5"/>
              <a:tabLst>
                <a:tab pos="351155" algn="l"/>
              </a:tabLst>
              <a:defRPr/>
            </a:pPr>
            <a:r>
              <a:rPr kumimoji="0" sz="2000" b="0" i="0" u="none" strike="noStrike" kern="1200" cap="none" spc="-5" normalizeH="0" baseline="0" noProof="0" dirty="0">
                <a:ln>
                  <a:noFill/>
                </a:ln>
                <a:solidFill>
                  <a:srgbClr val="FF0000"/>
                </a:solidFill>
                <a:effectLst/>
                <a:uLnTx/>
                <a:uFillTx/>
                <a:latin typeface="Arial"/>
                <a:ea typeface="+mn-ea"/>
                <a:cs typeface="Arial"/>
              </a:rPr>
              <a:t>Clotting disorders </a:t>
            </a:r>
            <a:r>
              <a:rPr lang="en-GB" sz="2000" dirty="0">
                <a:solidFill>
                  <a:srgbClr val="FF0000"/>
                </a:solidFill>
                <a:latin typeface="Arial"/>
                <a:cs typeface="Arial"/>
              </a:rPr>
              <a:t>:</a:t>
            </a:r>
            <a:endParaRPr kumimoji="0" sz="20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Haemophilia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Leukaemia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Warfarin therapy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55"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DIC</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600"/>
              </a:spcBef>
              <a:spcAft>
                <a:spcPct val="0"/>
              </a:spcAft>
              <a:buClrTx/>
              <a:buSzTx/>
              <a:buFontTx/>
              <a:buAutoNum type="arabicPeriod" startAt="6"/>
              <a:tabLst>
                <a:tab pos="351155" algn="l"/>
              </a:tabLst>
              <a:defRPr/>
            </a:pPr>
            <a:r>
              <a:rPr kumimoji="0" sz="2000" b="0" i="0" u="none" strike="noStrike" kern="1200" cap="none" spc="-5" normalizeH="0" baseline="0" noProof="0" dirty="0">
                <a:ln>
                  <a:noFill/>
                </a:ln>
                <a:solidFill>
                  <a:srgbClr val="FF0000"/>
                </a:solidFill>
                <a:effectLst/>
                <a:uLnTx/>
                <a:uFillTx/>
                <a:latin typeface="Arial"/>
                <a:ea typeface="+mn-ea"/>
                <a:cs typeface="Arial"/>
              </a:rPr>
              <a:t>Miscellaneous</a:t>
            </a:r>
            <a:r>
              <a:rPr kumimoji="0" sz="2000" b="0" i="0" u="none" strike="noStrike" kern="1200" cap="none" spc="5" normalizeH="0" baseline="0" noProof="0" dirty="0">
                <a:ln>
                  <a:noFill/>
                </a:ln>
                <a:solidFill>
                  <a:srgbClr val="FF0000"/>
                </a:solidFill>
                <a:effectLst/>
                <a:uLnTx/>
                <a:uFillTx/>
                <a:latin typeface="Arial"/>
                <a:ea typeface="+mn-ea"/>
                <a:cs typeface="Arial"/>
              </a:rPr>
              <a:t> </a:t>
            </a:r>
            <a:r>
              <a:rPr lang="en-GB" sz="2000" dirty="0">
                <a:solidFill>
                  <a:srgbClr val="FF0000"/>
                </a:solidFill>
                <a:latin typeface="Arial"/>
                <a:cs typeface="Arial"/>
              </a:rPr>
              <a:t>:</a:t>
            </a:r>
            <a:endParaRPr kumimoji="0" sz="20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tab pos="744855" algn="l"/>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Piles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Anal fissure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Injury </a:t>
            </a:r>
            <a:r>
              <a:rPr kumimoji="0" sz="2000" b="1" i="0" u="none" strike="noStrike" kern="1200" cap="none" spc="0" normalizeH="0" baseline="0" noProof="0" dirty="0">
                <a:ln>
                  <a:noFill/>
                </a:ln>
                <a:solidFill>
                  <a:prstClr val="black"/>
                </a:solidFill>
                <a:effectLst/>
                <a:uLnTx/>
                <a:uFillTx/>
                <a:latin typeface="Arial"/>
                <a:ea typeface="+mn-ea"/>
                <a:cs typeface="Arial"/>
              </a:rPr>
              <a:t>to</a:t>
            </a:r>
            <a:r>
              <a:rPr kumimoji="0" sz="2000" b="1" i="0" u="none" strike="noStrike" kern="1200" cap="none" spc="-7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rectum</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6" name="object 36"/>
          <p:cNvSpPr/>
          <p:nvPr/>
        </p:nvSpPr>
        <p:spPr>
          <a:xfrm>
            <a:off x="5988461" y="1827529"/>
            <a:ext cx="2950324" cy="5030470"/>
          </a:xfrm>
          <a:prstGeom prst="rect">
            <a:avLst/>
          </a:prstGeom>
          <a:blipFill>
            <a:blip r:embed="rId2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7" name="TextBox 36"/>
          <p:cNvSpPr txBox="1"/>
          <p:nvPr/>
        </p:nvSpPr>
        <p:spPr>
          <a:xfrm>
            <a:off x="251520" y="836712"/>
            <a:ext cx="5472608" cy="523220"/>
          </a:xfrm>
          <a:prstGeom prst="rect">
            <a:avLst/>
          </a:prstGeom>
          <a:noFill/>
        </p:spPr>
        <p:txBody>
          <a:bodyPr wrap="square" rtlCol="0">
            <a:spAutoFit/>
          </a:bodyPr>
          <a:lstStyle/>
          <a:p>
            <a:r>
              <a:rPr lang="en-US" sz="2800" spc="-10" dirty="0" err="1"/>
              <a:t>Aetiology</a:t>
            </a:r>
            <a:endParaRPr lang="en-US" sz="2800" dirty="0"/>
          </a:p>
        </p:txBody>
      </p:sp>
      <p:sp>
        <p:nvSpPr>
          <p:cNvPr id="38" name="TextBox 37"/>
          <p:cNvSpPr txBox="1"/>
          <p:nvPr/>
        </p:nvSpPr>
        <p:spPr>
          <a:xfrm>
            <a:off x="2339752" y="188640"/>
            <a:ext cx="3960440" cy="707886"/>
          </a:xfrm>
          <a:prstGeom prst="rect">
            <a:avLst/>
          </a:prstGeom>
          <a:noFill/>
        </p:spPr>
        <p:txBody>
          <a:bodyPr wrap="square" rtlCol="0">
            <a:spAutoFit/>
          </a:bodyPr>
          <a:lstStyle/>
          <a:p>
            <a:r>
              <a:rPr lang="en-GB" sz="4000" dirty="0"/>
              <a:t>Classification</a:t>
            </a:r>
            <a:endParaRPr lang="en-US" sz="4000" dirty="0"/>
          </a:p>
        </p:txBody>
      </p:sp>
    </p:spTree>
  </p:cSld>
  <p:clrMapOvr>
    <a:masterClrMapping/>
  </p:clrMapOvr>
  <p:transition>
    <p:dissolv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p:txBody>
          <a:bodyPr>
            <a:normAutofit fontScale="85000" lnSpcReduction="10000"/>
          </a:bodyPr>
          <a:lstStyle/>
          <a:p>
            <a:pPr eaLnBrk="1" hangingPunct="1">
              <a:buClr>
                <a:schemeClr val="accent1"/>
              </a:buClr>
            </a:pPr>
            <a:r>
              <a:rPr lang="en-US" b="1" dirty="0">
                <a:solidFill>
                  <a:schemeClr val="accent1"/>
                </a:solidFill>
                <a:latin typeface="Calibri" pitchFamily="34" charset="0"/>
              </a:rPr>
              <a:t>Palpation</a:t>
            </a:r>
            <a:r>
              <a:rPr lang="en-US" dirty="0">
                <a:latin typeface="Calibri" pitchFamily="34" charset="0"/>
              </a:rPr>
              <a:t> of the abdomen for tenderness, </a:t>
            </a:r>
            <a:r>
              <a:rPr lang="en-US" dirty="0" err="1">
                <a:latin typeface="Calibri" pitchFamily="34" charset="0"/>
              </a:rPr>
              <a:t>hepatomegaly</a:t>
            </a:r>
            <a:r>
              <a:rPr lang="en-US" dirty="0">
                <a:latin typeface="Calibri" pitchFamily="34" charset="0"/>
              </a:rPr>
              <a:t>, or abdominal masses</a:t>
            </a:r>
            <a:r>
              <a:rPr lang="en-US" sz="2400" dirty="0">
                <a:solidFill>
                  <a:srgbClr val="FF0000"/>
                </a:solidFill>
                <a:latin typeface="Calibri" pitchFamily="34" charset="0"/>
              </a:rPr>
              <a:t>.(colorectal cancer) </a:t>
            </a:r>
            <a:endParaRPr lang="en-US" dirty="0">
              <a:solidFill>
                <a:srgbClr val="FF0000"/>
              </a:solidFill>
              <a:latin typeface="Calibri" pitchFamily="34" charset="0"/>
            </a:endParaRPr>
          </a:p>
          <a:p>
            <a:pPr eaLnBrk="1" hangingPunct="1">
              <a:buClr>
                <a:schemeClr val="accent1"/>
              </a:buClr>
            </a:pPr>
            <a:r>
              <a:rPr lang="en-US" b="1" dirty="0">
                <a:solidFill>
                  <a:schemeClr val="accent1"/>
                </a:solidFill>
                <a:latin typeface="Calibri" pitchFamily="34" charset="0"/>
              </a:rPr>
              <a:t>Rectal examination</a:t>
            </a:r>
            <a:r>
              <a:rPr lang="en-US" dirty="0">
                <a:solidFill>
                  <a:schemeClr val="accent1"/>
                </a:solidFill>
                <a:latin typeface="Calibri" pitchFamily="34" charset="0"/>
              </a:rPr>
              <a:t>:</a:t>
            </a:r>
            <a:r>
              <a:rPr lang="en-US" dirty="0">
                <a:latin typeface="Calibri" pitchFamily="34" charset="0"/>
              </a:rPr>
              <a:t> to exclude </a:t>
            </a:r>
            <a:r>
              <a:rPr lang="en-US" dirty="0" err="1">
                <a:latin typeface="Calibri" pitchFamily="34" charset="0"/>
              </a:rPr>
              <a:t>anorectal</a:t>
            </a:r>
            <a:r>
              <a:rPr lang="en-US" dirty="0">
                <a:latin typeface="Calibri" pitchFamily="34" charset="0"/>
              </a:rPr>
              <a:t> bleeding or a palpable rectal mass.</a:t>
            </a:r>
          </a:p>
          <a:p>
            <a:pPr eaLnBrk="1" hangingPunct="1">
              <a:buClr>
                <a:schemeClr val="accent1"/>
              </a:buClr>
            </a:pPr>
            <a:r>
              <a:rPr lang="en-US" b="1" dirty="0">
                <a:solidFill>
                  <a:schemeClr val="accent1"/>
                </a:solidFill>
                <a:latin typeface="Calibri" pitchFamily="34" charset="0"/>
              </a:rPr>
              <a:t>Thorough examination </a:t>
            </a:r>
            <a:r>
              <a:rPr lang="en-US" dirty="0">
                <a:latin typeface="Calibri" pitchFamily="34" charset="0"/>
              </a:rPr>
              <a:t>of the skin, </a:t>
            </a:r>
            <a:r>
              <a:rPr lang="en-US" dirty="0" err="1">
                <a:latin typeface="Calibri" pitchFamily="34" charset="0"/>
              </a:rPr>
              <a:t>oropharynx</a:t>
            </a:r>
            <a:r>
              <a:rPr lang="en-US" dirty="0">
                <a:latin typeface="Calibri" pitchFamily="34" charset="0"/>
              </a:rPr>
              <a:t>, </a:t>
            </a:r>
            <a:r>
              <a:rPr lang="en-US" dirty="0" err="1">
                <a:latin typeface="Calibri" pitchFamily="34" charset="0"/>
              </a:rPr>
              <a:t>nasopharynx</a:t>
            </a:r>
            <a:r>
              <a:rPr lang="en-US" dirty="0">
                <a:latin typeface="Calibri" pitchFamily="34" charset="0"/>
              </a:rPr>
              <a:t>, abdomen, perineum to evaluate for sources of bleeding.</a:t>
            </a:r>
          </a:p>
          <a:p>
            <a:pPr eaLnBrk="1" hangingPunct="1">
              <a:buClr>
                <a:schemeClr val="accent1"/>
              </a:buClr>
            </a:pPr>
            <a:r>
              <a:rPr lang="en-US" b="1" dirty="0">
                <a:solidFill>
                  <a:schemeClr val="accent1"/>
                </a:solidFill>
                <a:latin typeface="Calibri" pitchFamily="34" charset="0"/>
              </a:rPr>
              <a:t>NG tube </a:t>
            </a:r>
            <a:r>
              <a:rPr lang="en-US" dirty="0">
                <a:latin typeface="Calibri" pitchFamily="34" charset="0"/>
              </a:rPr>
              <a:t>is necessary to exclude UGIB.</a:t>
            </a:r>
          </a:p>
          <a:p>
            <a:pPr eaLnBrk="1" hangingPunct="1">
              <a:buClr>
                <a:schemeClr val="accent1"/>
              </a:buClr>
            </a:pPr>
            <a:r>
              <a:rPr lang="en-US" sz="3000" b="1" u="sng" dirty="0"/>
              <a:t>It is essential to perform a rectal examination in all patients with lower GI bleeding to exclude a palpable rectal mass. </a:t>
            </a:r>
          </a:p>
          <a:p>
            <a:pPr eaLnBrk="1" hangingPunct="1">
              <a:buClr>
                <a:schemeClr val="accent1"/>
              </a:buClr>
            </a:pPr>
            <a:endParaRPr lang="en-US" dirty="0">
              <a:latin typeface="Calibri" pitchFamily="34" charset="0"/>
            </a:endParaRPr>
          </a:p>
          <a:p>
            <a:pPr eaLnBrk="1" hangingPunct="1"/>
            <a:endParaRPr lang="en-US" dirty="0"/>
          </a:p>
          <a:p>
            <a:pPr eaLnBrk="1" hangingPunct="1"/>
            <a:endParaRPr lang="en-US" dirty="0"/>
          </a:p>
        </p:txBody>
      </p:sp>
      <p:sp>
        <p:nvSpPr>
          <p:cNvPr id="4" name="Rectangle 3"/>
          <p:cNvSpPr/>
          <p:nvPr/>
        </p:nvSpPr>
        <p:spPr>
          <a:xfrm>
            <a:off x="0" y="188640"/>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uLnTx/>
                <a:uFillTx/>
                <a:latin typeface="Georgia"/>
                <a:ea typeface="+mn-ea"/>
                <a:cs typeface="Arial" pitchFamily="34" charset="0"/>
              </a:rPr>
              <a:t>Physical examination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79512" y="332656"/>
            <a:ext cx="3413125" cy="629018"/>
          </a:xfrm>
          <a:prstGeom prst="rect">
            <a:avLst/>
          </a:prstGeom>
        </p:spPr>
        <p:txBody>
          <a:bodyPr vert="horz" wrap="square" lIns="0" tIns="13335" rIns="0" bIns="0" rtlCol="0">
            <a:spAutoFit/>
          </a:bodyPr>
          <a:lstStyle/>
          <a:p>
            <a:pPr marL="12700">
              <a:lnSpc>
                <a:spcPct val="100000"/>
              </a:lnSpc>
              <a:spcBef>
                <a:spcPts val="105"/>
              </a:spcBef>
            </a:pPr>
            <a:r>
              <a:rPr dirty="0" err="1"/>
              <a:t>Proctos</a:t>
            </a:r>
            <a:r>
              <a:rPr spc="-15" dirty="0" err="1"/>
              <a:t>c</a:t>
            </a:r>
            <a:r>
              <a:rPr dirty="0" err="1"/>
              <a:t>opy</a:t>
            </a:r>
            <a:r>
              <a:rPr lang="ar-JO" dirty="0"/>
              <a:t>:</a:t>
            </a:r>
            <a:endParaRPr dirty="0"/>
          </a:p>
        </p:txBody>
      </p:sp>
      <p:sp>
        <p:nvSpPr>
          <p:cNvPr id="6" name="object 6"/>
          <p:cNvSpPr txBox="1"/>
          <p:nvPr/>
        </p:nvSpPr>
        <p:spPr>
          <a:xfrm>
            <a:off x="179512" y="1556792"/>
            <a:ext cx="5947410" cy="3890168"/>
          </a:xfrm>
          <a:prstGeom prst="rect">
            <a:avLst/>
          </a:prstGeom>
        </p:spPr>
        <p:txBody>
          <a:bodyPr vert="horz" wrap="square" lIns="0" tIns="12065" rIns="0" bIns="0" rtlCol="0">
            <a:spAutoFit/>
          </a:bodyPr>
          <a:lstStyle/>
          <a:p>
            <a:pPr marL="12700" marR="0" lvl="0" indent="0" algn="l" defTabSz="914400" rtl="0" eaLnBrk="1" fontAlgn="base" latinLnBrk="0" hangingPunct="1">
              <a:lnSpc>
                <a:spcPct val="100000"/>
              </a:lnSpc>
              <a:spcBef>
                <a:spcPts val="95"/>
              </a:spcBef>
              <a:spcAft>
                <a:spcPct val="0"/>
              </a:spcAft>
              <a:buClrTx/>
              <a:buSzTx/>
              <a:buFontTx/>
              <a:buNone/>
              <a:tabLst/>
              <a:defRPr/>
            </a:pPr>
            <a:r>
              <a:rPr kumimoji="0" lang="en-GB" sz="2800" b="0" i="0" u="none" strike="noStrike" kern="1200" cap="none" spc="-5" normalizeH="0" baseline="0" noProof="0" dirty="0">
                <a:ln>
                  <a:noFill/>
                </a:ln>
                <a:solidFill>
                  <a:prstClr val="black"/>
                </a:solidFill>
                <a:effectLst/>
                <a:uLnTx/>
                <a:uFillTx/>
                <a:latin typeface="Arial"/>
                <a:ea typeface="+mn-ea"/>
                <a:cs typeface="Arial"/>
              </a:rPr>
              <a:t>*</a:t>
            </a:r>
            <a:r>
              <a:rPr kumimoji="0" sz="2800" b="0" i="0" u="none" strike="noStrike" kern="1200" cap="none" spc="-5" normalizeH="0" baseline="0" noProof="0" dirty="0">
                <a:ln>
                  <a:noFill/>
                </a:ln>
                <a:solidFill>
                  <a:prstClr val="black"/>
                </a:solidFill>
                <a:effectLst/>
                <a:uLnTx/>
                <a:uFillTx/>
                <a:latin typeface="Arial"/>
                <a:ea typeface="+mn-ea"/>
                <a:cs typeface="Arial"/>
              </a:rPr>
              <a:t>A </a:t>
            </a:r>
            <a:r>
              <a:rPr kumimoji="0" sz="2800" b="0" i="0" u="none" strike="noStrike" kern="1200" cap="none" spc="0" normalizeH="0" baseline="0" noProof="0" dirty="0">
                <a:ln>
                  <a:noFill/>
                </a:ln>
                <a:solidFill>
                  <a:prstClr val="black"/>
                </a:solidFill>
                <a:effectLst/>
                <a:uLnTx/>
                <a:uFillTx/>
                <a:latin typeface="Arial"/>
                <a:ea typeface="+mn-ea"/>
                <a:cs typeface="Arial"/>
              </a:rPr>
              <a:t>proctoscope </a:t>
            </a:r>
            <a:r>
              <a:rPr kumimoji="0" sz="2800" b="0" i="0" u="none" strike="noStrike" kern="1200" cap="none" spc="-5" normalizeH="0" baseline="0" noProof="0" dirty="0">
                <a:ln>
                  <a:noFill/>
                </a:ln>
                <a:solidFill>
                  <a:prstClr val="black"/>
                </a:solidFill>
                <a:effectLst/>
                <a:uLnTx/>
                <a:uFillTx/>
                <a:latin typeface="Arial"/>
                <a:ea typeface="+mn-ea"/>
                <a:cs typeface="Arial"/>
              </a:rPr>
              <a:t>is a hollow,</a:t>
            </a:r>
            <a:r>
              <a:rPr kumimoji="0" sz="2800" b="0" i="0" u="none" strike="noStrike" kern="1200" cap="none" spc="5" normalizeH="0" baseline="0" noProof="0" dirty="0">
                <a:ln>
                  <a:noFill/>
                </a:ln>
                <a:solidFill>
                  <a:prstClr val="black"/>
                </a:solidFill>
                <a:effectLst/>
                <a:uLnTx/>
                <a:uFillTx/>
                <a:latin typeface="Arial"/>
                <a:ea typeface="+mn-ea"/>
                <a:cs typeface="Arial"/>
              </a:rPr>
              <a:t> tube-</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l" defTabSz="914400" rtl="0" eaLnBrk="1" fontAlgn="base" latinLnBrk="0" hangingPunct="1">
              <a:lnSpc>
                <a:spcPct val="100000"/>
              </a:lnSpc>
              <a:spcBef>
                <a:spcPct val="0"/>
              </a:spcBef>
              <a:spcAft>
                <a:spcPct val="0"/>
              </a:spcAft>
              <a:buClrTx/>
              <a:buSzTx/>
              <a:buFontTx/>
              <a:buNone/>
              <a:tabLst>
                <a:tab pos="743585" algn="l"/>
                <a:tab pos="4129404" algn="l"/>
                <a:tab pos="5141595" algn="l"/>
              </a:tabLst>
              <a:defRPr/>
            </a:pPr>
            <a:r>
              <a:rPr kumimoji="0" sz="2800" b="0" i="0" u="none" strike="noStrike" kern="1200" cap="none" spc="-5" normalizeH="0" baseline="0" noProof="0" dirty="0">
                <a:ln>
                  <a:noFill/>
                </a:ln>
                <a:solidFill>
                  <a:prstClr val="black"/>
                </a:solidFill>
                <a:effectLst/>
                <a:uLnTx/>
                <a:uFillTx/>
                <a:latin typeface="Arial"/>
                <a:ea typeface="+mn-ea"/>
                <a:cs typeface="Arial"/>
              </a:rPr>
              <a:t>like	</a:t>
            </a:r>
            <a:r>
              <a:rPr kumimoji="0" sz="2800" b="0" i="0" u="none" strike="noStrike" kern="1200" cap="none" spc="0" normalizeH="0" baseline="0" noProof="0" dirty="0">
                <a:ln>
                  <a:noFill/>
                </a:ln>
                <a:solidFill>
                  <a:prstClr val="black"/>
                </a:solidFill>
                <a:effectLst/>
                <a:uLnTx/>
                <a:uFillTx/>
                <a:latin typeface="Arial"/>
                <a:ea typeface="+mn-ea"/>
                <a:cs typeface="Arial"/>
              </a:rPr>
              <a:t>speculam that </a:t>
            </a:r>
            <a:r>
              <a:rPr kumimoji="0" sz="2800" b="0" i="0" u="none" strike="noStrike" kern="1200" cap="none" spc="-5" normalizeH="0" baseline="0" noProof="0" dirty="0">
                <a:ln>
                  <a:noFill/>
                </a:ln>
                <a:solidFill>
                  <a:prstClr val="black"/>
                </a:solidFill>
                <a:effectLst/>
                <a:uLnTx/>
                <a:uFillTx/>
                <a:latin typeface="Arial"/>
                <a:ea typeface="+mn-ea"/>
                <a:cs typeface="Arial"/>
              </a:rPr>
              <a:t>is used </a:t>
            </a:r>
            <a:r>
              <a:rPr kumimoji="0" sz="2800" b="0" i="0" u="none" strike="noStrike" kern="1200" cap="none" spc="0" normalizeH="0" baseline="0" noProof="0" dirty="0">
                <a:ln>
                  <a:noFill/>
                </a:ln>
                <a:solidFill>
                  <a:prstClr val="black"/>
                </a:solidFill>
                <a:effectLst/>
                <a:uLnTx/>
                <a:uFillTx/>
                <a:latin typeface="Arial"/>
                <a:ea typeface="+mn-ea"/>
                <a:cs typeface="Arial"/>
              </a:rPr>
              <a:t>for visual  inspection of </a:t>
            </a:r>
            <a:r>
              <a:rPr kumimoji="0" sz="2800" b="0" i="0" u="none" strike="noStrike" kern="1200" cap="none" spc="-5" normalizeH="0" baseline="0" noProof="0" dirty="0">
                <a:ln>
                  <a:noFill/>
                </a:ln>
                <a:solidFill>
                  <a:prstClr val="black"/>
                </a:solidFill>
                <a:effectLst/>
                <a:uLnTx/>
                <a:uFillTx/>
                <a:latin typeface="Arial"/>
                <a:ea typeface="+mn-ea"/>
                <a:cs typeface="Arial"/>
              </a:rPr>
              <a:t>the </a:t>
            </a:r>
            <a:r>
              <a:rPr kumimoji="0" sz="2800" b="0" i="0" u="none" strike="noStrike" kern="1200" cap="none" spc="0" normalizeH="0" baseline="0" noProof="0" dirty="0">
                <a:ln>
                  <a:noFill/>
                </a:ln>
                <a:solidFill>
                  <a:prstClr val="black"/>
                </a:solidFill>
                <a:effectLst/>
                <a:uLnTx/>
                <a:uFillTx/>
                <a:latin typeface="Arial"/>
                <a:ea typeface="+mn-ea"/>
                <a:cs typeface="Arial"/>
              </a:rPr>
              <a:t>rectum.</a:t>
            </a:r>
          </a:p>
          <a:p>
            <a:pPr marL="12700" marR="285115" lvl="0" indent="0" algn="l" defTabSz="914400" rtl="0" eaLnBrk="1" fontAlgn="base" latinLnBrk="0" hangingPunct="1">
              <a:lnSpc>
                <a:spcPct val="100000"/>
              </a:lnSpc>
              <a:spcBef>
                <a:spcPts val="5"/>
              </a:spcBef>
              <a:spcAft>
                <a:spcPct val="0"/>
              </a:spcAft>
              <a:buClrTx/>
              <a:buSzTx/>
              <a:buFontTx/>
              <a:buNone/>
              <a:tabLst/>
              <a:defRPr/>
            </a:pPr>
            <a:r>
              <a:rPr kumimoji="0" lang="en-GB" sz="2800" b="0" i="0" u="none" strike="noStrike" kern="1200" cap="none" spc="-5" normalizeH="0" baseline="0" noProof="0" dirty="0">
                <a:ln>
                  <a:noFill/>
                </a:ln>
                <a:solidFill>
                  <a:prstClr val="black"/>
                </a:solidFill>
                <a:effectLst/>
                <a:uLnTx/>
                <a:uFillTx/>
                <a:latin typeface="Arial"/>
                <a:ea typeface="+mn-ea"/>
                <a:cs typeface="Arial"/>
              </a:rPr>
              <a:t>*</a:t>
            </a:r>
            <a:r>
              <a:rPr kumimoji="0" sz="2800" b="0" i="0" u="none" strike="noStrike" kern="1200" cap="none" spc="-5" normalizeH="0" baseline="0" noProof="0" dirty="0">
                <a:ln>
                  <a:noFill/>
                </a:ln>
                <a:solidFill>
                  <a:prstClr val="black"/>
                </a:solidFill>
                <a:effectLst/>
                <a:uLnTx/>
                <a:uFillTx/>
                <a:latin typeface="Arial"/>
                <a:ea typeface="+mn-ea"/>
                <a:cs typeface="Arial"/>
              </a:rPr>
              <a:t>The </a:t>
            </a:r>
            <a:r>
              <a:rPr kumimoji="0" sz="2800" b="0" i="0" u="none" strike="noStrike" kern="1200" cap="none" spc="0" normalizeH="0" baseline="0" noProof="0" dirty="0">
                <a:ln>
                  <a:noFill/>
                </a:ln>
                <a:solidFill>
                  <a:prstClr val="black"/>
                </a:solidFill>
                <a:effectLst/>
                <a:uLnTx/>
                <a:uFillTx/>
                <a:latin typeface="Arial"/>
                <a:ea typeface="+mn-ea"/>
                <a:cs typeface="Arial"/>
              </a:rPr>
              <a:t>proctoscope </a:t>
            </a:r>
            <a:r>
              <a:rPr kumimoji="0" sz="2800" b="0" i="0" u="none" strike="noStrike" kern="1200" cap="none" spc="-5" normalizeH="0" baseline="0" noProof="0" dirty="0">
                <a:ln>
                  <a:noFill/>
                </a:ln>
                <a:solidFill>
                  <a:prstClr val="black"/>
                </a:solidFill>
                <a:effectLst/>
                <a:uLnTx/>
                <a:uFillTx/>
                <a:latin typeface="Arial"/>
                <a:ea typeface="+mn-ea"/>
                <a:cs typeface="Arial"/>
              </a:rPr>
              <a:t>is </a:t>
            </a:r>
            <a:r>
              <a:rPr kumimoji="0" sz="2800" b="0" i="0" u="none" strike="noStrike" kern="1200" cap="none" spc="0" normalizeH="0" baseline="0" noProof="0" dirty="0">
                <a:ln>
                  <a:noFill/>
                </a:ln>
                <a:solidFill>
                  <a:prstClr val="black"/>
                </a:solidFill>
                <a:effectLst/>
                <a:uLnTx/>
                <a:uFillTx/>
                <a:latin typeface="Arial"/>
                <a:ea typeface="+mn-ea"/>
                <a:cs typeface="Arial"/>
              </a:rPr>
              <a:t>used </a:t>
            </a:r>
            <a:r>
              <a:rPr kumimoji="0" sz="2800" b="0" i="0" u="none" strike="noStrike" kern="1200" cap="none" spc="-5" normalizeH="0" baseline="0" noProof="0" dirty="0">
                <a:ln>
                  <a:noFill/>
                </a:ln>
                <a:solidFill>
                  <a:prstClr val="black"/>
                </a:solidFill>
                <a:effectLst/>
                <a:uLnTx/>
                <a:uFillTx/>
                <a:latin typeface="Arial"/>
                <a:ea typeface="+mn-ea"/>
                <a:cs typeface="Arial"/>
              </a:rPr>
              <a:t>in </a:t>
            </a:r>
            <a:r>
              <a:rPr kumimoji="0" sz="2800" b="0" i="0" u="none" strike="noStrike" kern="1200" cap="none" spc="0" normalizeH="0" baseline="0" noProof="0" dirty="0">
                <a:ln>
                  <a:noFill/>
                </a:ln>
                <a:solidFill>
                  <a:prstClr val="black"/>
                </a:solidFill>
                <a:effectLst/>
                <a:uLnTx/>
                <a:uFillTx/>
                <a:latin typeface="Arial"/>
                <a:ea typeface="+mn-ea"/>
                <a:cs typeface="Arial"/>
              </a:rPr>
              <a:t>the  diagnosis </a:t>
            </a:r>
            <a:r>
              <a:rPr kumimoji="0" sz="2800" b="0" i="0" u="none" strike="noStrike" kern="1200" cap="none" spc="-5" normalizeH="0" baseline="0" noProof="0" dirty="0">
                <a:ln>
                  <a:noFill/>
                </a:ln>
                <a:solidFill>
                  <a:prstClr val="black"/>
                </a:solidFill>
                <a:effectLst/>
                <a:uLnTx/>
                <a:uFillTx/>
                <a:latin typeface="Arial"/>
                <a:ea typeface="+mn-ea"/>
                <a:cs typeface="Arial"/>
              </a:rPr>
              <a:t>of hemorrhoid ,carcinoma  of anal canal </a:t>
            </a:r>
            <a:r>
              <a:rPr kumimoji="0" sz="2800" b="0" i="0" u="none" strike="noStrike" kern="1200" cap="none" spc="0" normalizeH="0" baseline="0" noProof="0" dirty="0">
                <a:ln>
                  <a:noFill/>
                </a:ln>
                <a:solidFill>
                  <a:prstClr val="black"/>
                </a:solidFill>
                <a:effectLst/>
                <a:uLnTx/>
                <a:uFillTx/>
                <a:latin typeface="Arial"/>
                <a:ea typeface="+mn-ea"/>
                <a:cs typeface="Arial"/>
              </a:rPr>
              <a:t>or </a:t>
            </a:r>
            <a:r>
              <a:rPr kumimoji="0" sz="2800" b="0" i="0" u="none" strike="noStrike" kern="1200" cap="none" spc="-5" normalizeH="0" baseline="0" noProof="0" dirty="0">
                <a:ln>
                  <a:noFill/>
                </a:ln>
                <a:solidFill>
                  <a:prstClr val="black"/>
                </a:solidFill>
                <a:effectLst/>
                <a:uLnTx/>
                <a:uFillTx/>
                <a:latin typeface="Arial"/>
                <a:ea typeface="+mn-ea"/>
                <a:cs typeface="Arial"/>
              </a:rPr>
              <a:t>rectum and rectal  polyp.</a:t>
            </a:r>
            <a:endParaRPr kumimoji="0" lang="en-GB" sz="2800" b="0" i="0" u="none" strike="noStrike" kern="1200" cap="none" spc="-5" normalizeH="0" baseline="0" noProof="0" dirty="0">
              <a:ln>
                <a:noFill/>
              </a:ln>
              <a:solidFill>
                <a:prstClr val="black"/>
              </a:solidFill>
              <a:effectLst/>
              <a:uLnTx/>
              <a:uFillTx/>
              <a:latin typeface="Arial"/>
              <a:ea typeface="+mn-ea"/>
              <a:cs typeface="Arial"/>
            </a:endParaRPr>
          </a:p>
          <a:p>
            <a:pPr marL="12700" marR="285115" lvl="0" indent="0" algn="l" defTabSz="914400" rtl="0" eaLnBrk="1" fontAlgn="base" latinLnBrk="0" hangingPunct="1">
              <a:lnSpc>
                <a:spcPct val="100000"/>
              </a:lnSpc>
              <a:spcBef>
                <a:spcPts val="5"/>
              </a:spcBef>
              <a:spcAft>
                <a:spcPct val="0"/>
              </a:spcAft>
              <a:buClrTx/>
              <a:buSzTx/>
              <a:buFontTx/>
              <a:buNone/>
              <a:tabLst/>
              <a:defRPr/>
            </a:pPr>
            <a:r>
              <a:rPr lang="en-GB" sz="2800" spc="-5" dirty="0">
                <a:solidFill>
                  <a:prstClr val="black"/>
                </a:solidFill>
                <a:latin typeface="Arial"/>
                <a:cs typeface="Arial"/>
              </a:rPr>
              <a:t>*</a:t>
            </a:r>
            <a:r>
              <a:rPr kumimoji="0" sz="2800" b="0" i="0" u="none" strike="noStrike" kern="1200" cap="none" spc="-5" normalizeH="0" baseline="0" noProof="0" dirty="0">
                <a:ln>
                  <a:noFill/>
                </a:ln>
                <a:solidFill>
                  <a:prstClr val="black"/>
                </a:solidFill>
                <a:effectLst/>
                <a:uLnTx/>
                <a:uFillTx/>
                <a:latin typeface="Arial"/>
                <a:ea typeface="+mn-ea"/>
                <a:cs typeface="Arial"/>
              </a:rPr>
              <a:t>It is </a:t>
            </a:r>
            <a:r>
              <a:rPr kumimoji="0" sz="2800" b="0" i="0" u="none" strike="noStrike" kern="1200" cap="none" spc="0" normalizeH="0" baseline="0" noProof="0" dirty="0">
                <a:ln>
                  <a:noFill/>
                </a:ln>
                <a:solidFill>
                  <a:prstClr val="black"/>
                </a:solidFill>
                <a:effectLst/>
                <a:uLnTx/>
                <a:uFillTx/>
                <a:latin typeface="Arial"/>
                <a:ea typeface="+mn-ea"/>
                <a:cs typeface="Arial"/>
              </a:rPr>
              <a:t>used therapeutically</a:t>
            </a:r>
          </a:p>
          <a:p>
            <a:pPr marL="12700" marR="0" lvl="0" indent="0" algn="l" defTabSz="914400" rtl="0" eaLnBrk="1" fontAlgn="base" latinLnBrk="0" hangingPunct="1">
              <a:lnSpc>
                <a:spcPct val="100000"/>
              </a:lnSpc>
              <a:spcBef>
                <a:spcPct val="0"/>
              </a:spcBef>
              <a:spcAft>
                <a:spcPct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Arial"/>
                <a:ea typeface="+mn-ea"/>
                <a:cs typeface="Arial"/>
              </a:rPr>
              <a:t>for polypectomy </a:t>
            </a:r>
            <a:r>
              <a:rPr kumimoji="0" sz="2800" b="0" i="0" u="none" strike="noStrike" kern="1200" cap="none" spc="0" normalizeH="0" baseline="0" noProof="0" dirty="0">
                <a:ln>
                  <a:noFill/>
                </a:ln>
                <a:solidFill>
                  <a:prstClr val="black"/>
                </a:solidFill>
                <a:effectLst/>
                <a:uLnTx/>
                <a:uFillTx/>
                <a:latin typeface="Arial"/>
                <a:ea typeface="+mn-ea"/>
                <a:cs typeface="Arial"/>
              </a:rPr>
              <a:t>and </a:t>
            </a:r>
            <a:r>
              <a:rPr kumimoji="0" sz="2800" b="0" i="0" u="none" strike="noStrike" kern="1200" cap="none" spc="-5" normalizeH="0" baseline="0" noProof="0" dirty="0">
                <a:ln>
                  <a:noFill/>
                </a:ln>
                <a:solidFill>
                  <a:prstClr val="black"/>
                </a:solidFill>
                <a:effectLst/>
                <a:uLnTx/>
                <a:uFillTx/>
                <a:latin typeface="Arial"/>
                <a:ea typeface="+mn-ea"/>
                <a:cs typeface="Arial"/>
              </a:rPr>
              <a:t>rectal</a:t>
            </a:r>
            <a:r>
              <a:rPr kumimoji="0" sz="2800" b="0" i="0" u="none" strike="noStrike" kern="1200" cap="none" spc="45"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biopsy.</a:t>
            </a:r>
          </a:p>
        </p:txBody>
      </p:sp>
      <p:sp>
        <p:nvSpPr>
          <p:cNvPr id="7" name="object 7"/>
          <p:cNvSpPr/>
          <p:nvPr/>
        </p:nvSpPr>
        <p:spPr>
          <a:xfrm>
            <a:off x="6096000" y="0"/>
            <a:ext cx="3048000" cy="4064508"/>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MANAGEMENT</a:t>
            </a:r>
            <a:endParaRPr lang="en-US" dirty="0"/>
          </a:p>
        </p:txBody>
      </p:sp>
      <p:sp>
        <p:nvSpPr>
          <p:cNvPr id="3" name="Content Placeholder 2"/>
          <p:cNvSpPr>
            <a:spLocks noGrp="1"/>
          </p:cNvSpPr>
          <p:nvPr>
            <p:ph idx="1"/>
          </p:nvPr>
        </p:nvSpPr>
        <p:spPr>
          <a:xfrm>
            <a:off x="395536" y="1196752"/>
            <a:ext cx="8229600" cy="5112568"/>
          </a:xfrm>
        </p:spPr>
        <p:txBody>
          <a:bodyPr>
            <a:normAutofit/>
          </a:bodyPr>
          <a:lstStyle/>
          <a:p>
            <a:pPr>
              <a:buNone/>
            </a:pPr>
            <a:endParaRPr lang="en-US" dirty="0"/>
          </a:p>
          <a:p>
            <a:r>
              <a:rPr lang="en-US" b="1" dirty="0"/>
              <a:t>All patients:</a:t>
            </a:r>
          </a:p>
          <a:p>
            <a:r>
              <a:rPr lang="en-US" sz="2400" dirty="0"/>
              <a:t>Ensure patient is NPO. </a:t>
            </a:r>
          </a:p>
          <a:p>
            <a:r>
              <a:rPr lang="en-US" sz="2400" dirty="0"/>
              <a:t>Insert two large-bore </a:t>
            </a:r>
            <a:r>
              <a:rPr lang="en-US" sz="2400" b="1" dirty="0"/>
              <a:t>peripheral IVs</a:t>
            </a:r>
            <a:r>
              <a:rPr lang="en-US" sz="2400" dirty="0"/>
              <a:t> (for possible fluid  resuscitation and blood transfusion) and obtain blood samples for laboratory studies (e.g., CBC, type and screen). </a:t>
            </a:r>
          </a:p>
          <a:p>
            <a:r>
              <a:rPr lang="en-US" sz="2400" dirty="0"/>
              <a:t>Consider the following prior to </a:t>
            </a:r>
            <a:r>
              <a:rPr lang="en-US" sz="2400" dirty="0" err="1"/>
              <a:t>hemostatic</a:t>
            </a:r>
            <a:r>
              <a:rPr lang="en-US" sz="2400" dirty="0"/>
              <a:t> procedures:</a:t>
            </a:r>
          </a:p>
          <a:p>
            <a:pPr lvl="1"/>
            <a:r>
              <a:rPr lang="en-US" sz="2400" dirty="0"/>
              <a:t>Pretreatment (e.g., IV PPI) </a:t>
            </a:r>
          </a:p>
          <a:p>
            <a:pPr lvl="1"/>
            <a:r>
              <a:rPr lang="en-US" sz="2400" dirty="0"/>
              <a:t>Anticoagulant reversal(e.g., for life-threatening bleeding)</a:t>
            </a:r>
          </a:p>
          <a:p>
            <a:pPr lvl="1"/>
            <a:r>
              <a:rPr lang="en-US" sz="2400" dirty="0"/>
              <a:t>Withholding antithrombotic agents</a:t>
            </a:r>
          </a:p>
          <a:p>
            <a:r>
              <a:rPr lang="en-US" sz="2400" dirty="0"/>
              <a:t>Conduct a focused history and examination </a:t>
            </a:r>
          </a:p>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60648"/>
            <a:ext cx="8640960" cy="6336704"/>
          </a:xfrm>
        </p:spPr>
        <p:txBody>
          <a:bodyPr>
            <a:normAutofit fontScale="92500" lnSpcReduction="10000"/>
          </a:bodyPr>
          <a:lstStyle/>
          <a:p>
            <a:pPr lvl="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b="1" u="sng" dirty="0">
                <a:solidFill>
                  <a:prstClr val="black"/>
                </a:solidFill>
                <a:latin typeface="Arial" pitchFamily="34" charset="0"/>
                <a:cs typeface="Arial" pitchFamily="34" charset="0"/>
              </a:rPr>
              <a:t>Does The Pt. </a:t>
            </a:r>
            <a:r>
              <a:rPr lang="en-GB" b="1" u="sng" dirty="0" err="1">
                <a:solidFill>
                  <a:prstClr val="black"/>
                </a:solidFill>
                <a:latin typeface="Arial" pitchFamily="34" charset="0"/>
                <a:cs typeface="Arial" pitchFamily="34" charset="0"/>
              </a:rPr>
              <a:t>Hemodynamically</a:t>
            </a:r>
            <a:r>
              <a:rPr lang="en-GB" b="1" u="sng" dirty="0">
                <a:solidFill>
                  <a:prstClr val="black"/>
                </a:solidFill>
                <a:latin typeface="Arial" pitchFamily="34" charset="0"/>
                <a:cs typeface="Arial" pitchFamily="34" charset="0"/>
              </a:rPr>
              <a:t> stable or not ?</a:t>
            </a:r>
            <a:endParaRPr lang="en-US" b="1" u="sng" dirty="0">
              <a:solidFill>
                <a:prstClr val="black"/>
              </a:solidFill>
              <a:latin typeface="Arial" pitchFamily="34" charset="0"/>
              <a:cs typeface="Arial" pitchFamily="34" charset="0"/>
            </a:endParaRPr>
          </a:p>
          <a:p>
            <a:pPr lvl="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b="1" u="sng" dirty="0">
                <a:solidFill>
                  <a:prstClr val="black"/>
                </a:solidFill>
                <a:latin typeface="Arial" pitchFamily="34" charset="0"/>
                <a:cs typeface="Arial" pitchFamily="34" charset="0"/>
              </a:rPr>
              <a:t>Signs of hemodynamic compromise: </a:t>
            </a:r>
          </a:p>
          <a:p>
            <a:pPr lvl="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b="1" u="sng" dirty="0">
                <a:solidFill>
                  <a:prstClr val="black"/>
                </a:solidFill>
                <a:latin typeface="Arial" pitchFamily="34" charset="0"/>
                <a:cs typeface="Arial" pitchFamily="34" charset="0"/>
              </a:rPr>
              <a:t>*</a:t>
            </a:r>
            <a:r>
              <a:rPr lang="en-US" sz="3000" dirty="0">
                <a:solidFill>
                  <a:prstClr val="black"/>
                </a:solidFill>
                <a:latin typeface="Arial" pitchFamily="34" charset="0"/>
                <a:cs typeface="Arial" pitchFamily="34" charset="0"/>
              </a:rPr>
              <a:t>Include postural changes with </a:t>
            </a:r>
            <a:r>
              <a:rPr lang="en-US" sz="3000" dirty="0" err="1">
                <a:solidFill>
                  <a:prstClr val="black"/>
                </a:solidFill>
                <a:latin typeface="Arial" pitchFamily="34" charset="0"/>
                <a:cs typeface="Arial" pitchFamily="34" charset="0"/>
              </a:rPr>
              <a:t>dyspnea</a:t>
            </a:r>
            <a:r>
              <a:rPr lang="en-US" sz="3000" dirty="0">
                <a:solidFill>
                  <a:prstClr val="black"/>
                </a:solidFill>
                <a:latin typeface="Arial" pitchFamily="34" charset="0"/>
                <a:cs typeface="Arial" pitchFamily="34" charset="0"/>
              </a:rPr>
              <a:t>, </a:t>
            </a:r>
            <a:r>
              <a:rPr lang="en-US" sz="3000" dirty="0" err="1">
                <a:solidFill>
                  <a:prstClr val="black"/>
                </a:solidFill>
                <a:latin typeface="Arial" pitchFamily="34" charset="0"/>
                <a:cs typeface="Arial" pitchFamily="34" charset="0"/>
              </a:rPr>
              <a:t>tachypnea</a:t>
            </a:r>
            <a:r>
              <a:rPr lang="en-US" sz="3000" dirty="0">
                <a:solidFill>
                  <a:prstClr val="black"/>
                </a:solidFill>
                <a:latin typeface="Arial" pitchFamily="34" charset="0"/>
                <a:cs typeface="Arial" pitchFamily="34" charset="0"/>
              </a:rPr>
              <a:t>, and tachycardia. </a:t>
            </a:r>
          </a:p>
          <a:p>
            <a:pPr lvl="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000" dirty="0">
                <a:solidFill>
                  <a:prstClr val="black"/>
                </a:solidFill>
                <a:latin typeface="Arial" pitchFamily="34" charset="0"/>
                <a:cs typeface="Arial" pitchFamily="34" charset="0"/>
              </a:rPr>
              <a:t>*An orthostatic drop in systolic blood pressure of more than </a:t>
            </a:r>
            <a:r>
              <a:rPr lang="en-US" sz="3000" dirty="0">
                <a:solidFill>
                  <a:srgbClr val="FF0000"/>
                </a:solidFill>
                <a:latin typeface="Arial" pitchFamily="34" charset="0"/>
                <a:cs typeface="Arial" pitchFamily="34" charset="0"/>
              </a:rPr>
              <a:t>10 mm Hg </a:t>
            </a:r>
            <a:r>
              <a:rPr lang="en-US" sz="3000" dirty="0">
                <a:solidFill>
                  <a:prstClr val="black"/>
                </a:solidFill>
                <a:latin typeface="Arial" pitchFamily="34" charset="0"/>
                <a:cs typeface="Arial" pitchFamily="34" charset="0"/>
              </a:rPr>
              <a:t>or an increase in heart rate of more than 10 b/</a:t>
            </a:r>
            <a:r>
              <a:rPr lang="en-GB" sz="3000" dirty="0">
                <a:solidFill>
                  <a:prstClr val="black"/>
                </a:solidFill>
                <a:latin typeface="Arial" pitchFamily="34" charset="0"/>
                <a:cs typeface="Arial" pitchFamily="34" charset="0"/>
              </a:rPr>
              <a:t>m </a:t>
            </a:r>
            <a:r>
              <a:rPr lang="en-US" sz="3000" dirty="0">
                <a:solidFill>
                  <a:prstClr val="black"/>
                </a:solidFill>
                <a:latin typeface="Arial" pitchFamily="34" charset="0"/>
                <a:cs typeface="Arial" pitchFamily="34" charset="0"/>
              </a:rPr>
              <a:t>is indicative of at least 15% of blood volume loss</a:t>
            </a:r>
          </a:p>
          <a:p>
            <a:pPr lvl="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000" dirty="0">
                <a:solidFill>
                  <a:prstClr val="black"/>
                </a:solidFill>
                <a:latin typeface="Arial" pitchFamily="34" charset="0"/>
                <a:cs typeface="Arial" pitchFamily="34" charset="0"/>
              </a:rPr>
              <a:t>*A </a:t>
            </a:r>
            <a:r>
              <a:rPr lang="en-US" sz="3000" dirty="0" err="1">
                <a:solidFill>
                  <a:prstClr val="black"/>
                </a:solidFill>
                <a:latin typeface="Arial" pitchFamily="34" charset="0"/>
                <a:cs typeface="Arial" pitchFamily="34" charset="0"/>
              </a:rPr>
              <a:t>hematocrit</a:t>
            </a:r>
            <a:r>
              <a:rPr lang="en-US" sz="3000" dirty="0">
                <a:solidFill>
                  <a:prstClr val="black"/>
                </a:solidFill>
                <a:latin typeface="Arial" pitchFamily="34" charset="0"/>
                <a:cs typeface="Arial" pitchFamily="34" charset="0"/>
              </a:rPr>
              <a:t> level of less than 18% or a decrease of about 6% is indicative of significant blood loss that requires blood transfusions.</a:t>
            </a:r>
          </a:p>
          <a:p>
            <a:pPr lvl="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000" dirty="0">
                <a:solidFill>
                  <a:prstClr val="black"/>
                </a:solidFill>
                <a:latin typeface="Arial" pitchFamily="34" charset="0"/>
                <a:cs typeface="Arial" pitchFamily="34" charset="0"/>
              </a:rPr>
              <a:t>*The goal is to achieve </a:t>
            </a:r>
            <a:r>
              <a:rPr lang="en-US" sz="3000" dirty="0" err="1">
                <a:solidFill>
                  <a:prstClr val="black"/>
                </a:solidFill>
                <a:latin typeface="Arial" pitchFamily="34" charset="0"/>
                <a:cs typeface="Arial" pitchFamily="34" charset="0"/>
              </a:rPr>
              <a:t>hematocrit</a:t>
            </a:r>
            <a:r>
              <a:rPr lang="en-US" sz="3000" dirty="0">
                <a:solidFill>
                  <a:prstClr val="black"/>
                </a:solidFill>
                <a:latin typeface="Arial" pitchFamily="34" charset="0"/>
                <a:cs typeface="Arial" pitchFamily="34" charset="0"/>
              </a:rPr>
              <a:t> level of approximately 20-25% in young patients and around 30% in high-risk, older patients</a:t>
            </a:r>
            <a:endParaRPr lang="en-US" sz="3000" dirty="0">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04664"/>
            <a:ext cx="8229600" cy="6120680"/>
          </a:xfrm>
        </p:spPr>
        <p:txBody>
          <a:bodyPr>
            <a:normAutofit fontScale="92500" lnSpcReduction="10000"/>
          </a:bodyPr>
          <a:lstStyle/>
          <a:p>
            <a:r>
              <a:rPr lang="en-US" sz="3900" b="1" dirty="0"/>
              <a:t>Stable patients</a:t>
            </a:r>
          </a:p>
          <a:p>
            <a:r>
              <a:rPr lang="en-US" dirty="0"/>
              <a:t>Restrictive transfusion strategy </a:t>
            </a:r>
          </a:p>
          <a:p>
            <a:r>
              <a:rPr lang="en-US" dirty="0"/>
              <a:t>Refer for endoscopy</a:t>
            </a:r>
            <a:endParaRPr lang="ar-JO" dirty="0"/>
          </a:p>
          <a:p>
            <a:r>
              <a:rPr lang="en-US" sz="3900" b="1" dirty="0"/>
              <a:t>Unstable patients</a:t>
            </a:r>
          </a:p>
          <a:p>
            <a:r>
              <a:rPr lang="en-US" dirty="0"/>
              <a:t>Follow an ABCDE approach.</a:t>
            </a:r>
          </a:p>
          <a:p>
            <a:r>
              <a:rPr lang="en-US" dirty="0"/>
              <a:t>Consider intubation to protect the airway </a:t>
            </a:r>
          </a:p>
          <a:p>
            <a:r>
              <a:rPr lang="en-US" dirty="0"/>
              <a:t>Urgent volume resuscitation for hemodynamic instability</a:t>
            </a:r>
          </a:p>
          <a:p>
            <a:pPr lvl="1"/>
            <a:r>
              <a:rPr lang="en-US" dirty="0"/>
              <a:t>IV fluid resuscitation </a:t>
            </a:r>
          </a:p>
          <a:p>
            <a:pPr lvl="1"/>
            <a:r>
              <a:rPr lang="en-US" dirty="0"/>
              <a:t>Liberal transfusion strategy: for hemorrhagic shock</a:t>
            </a:r>
          </a:p>
          <a:p>
            <a:r>
              <a:rPr lang="en-US" dirty="0"/>
              <a:t>Determine optimal dual diagnostic/therapeutic intervention in consultation with specialists..</a:t>
            </a:r>
          </a:p>
          <a:p>
            <a:pPr marL="411162" lvl="1" indent="0">
              <a:buNone/>
            </a:pPr>
            <a:endParaRPr lang="en-US" dirty="0"/>
          </a:p>
          <a:p>
            <a:endParaRPr lang="en-US" dirty="0"/>
          </a:p>
          <a:p>
            <a:endParaRPr lang="en-US" dirty="0"/>
          </a:p>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364149"/>
                </a:solidFill>
                <a:latin typeface="Lato"/>
              </a:rPr>
              <a:t>Diagnostics</a:t>
            </a:r>
            <a:endParaRPr lang="en-US" dirty="0"/>
          </a:p>
        </p:txBody>
      </p:sp>
      <p:sp>
        <p:nvSpPr>
          <p:cNvPr id="3" name="Content Placeholder 2"/>
          <p:cNvSpPr>
            <a:spLocks noGrp="1"/>
          </p:cNvSpPr>
          <p:nvPr>
            <p:ph idx="1"/>
          </p:nvPr>
        </p:nvSpPr>
        <p:spPr>
          <a:xfrm>
            <a:off x="457200" y="1600200"/>
            <a:ext cx="8229600" cy="4997152"/>
          </a:xfrm>
        </p:spPr>
        <p:txBody>
          <a:bodyPr>
            <a:normAutofit fontScale="85000" lnSpcReduction="20000"/>
          </a:bodyPr>
          <a:lstStyle/>
          <a:p>
            <a:pPr marL="0" indent="0">
              <a:buNone/>
            </a:pPr>
            <a:endParaRPr lang="en-US" b="1" dirty="0">
              <a:solidFill>
                <a:srgbClr val="1A1C1C"/>
              </a:solidFill>
              <a:latin typeface="Lato"/>
            </a:endParaRPr>
          </a:p>
          <a:p>
            <a:r>
              <a:rPr lang="en-US" sz="3300" b="1" u="sng" dirty="0">
                <a:solidFill>
                  <a:srgbClr val="1A1C1C"/>
                </a:solidFill>
                <a:latin typeface="Lato"/>
              </a:rPr>
              <a:t>Occult GI bleeding</a:t>
            </a:r>
          </a:p>
          <a:p>
            <a:pPr lvl="1">
              <a:buFont typeface="Arial" panose="020B0604020202020204" pitchFamily="34" charset="0"/>
              <a:buChar char="•"/>
            </a:pPr>
            <a:r>
              <a:rPr lang="en-US" sz="2600" dirty="0">
                <a:solidFill>
                  <a:srgbClr val="1A1C1C"/>
                </a:solidFill>
                <a:latin typeface="Lato"/>
              </a:rPr>
              <a:t>Initial screening: fecal occult blood test(FOBT), CBC (± iron studies)</a:t>
            </a:r>
          </a:p>
          <a:p>
            <a:pPr lvl="1">
              <a:buFont typeface="Arial" panose="020B0604020202020204" pitchFamily="34" charset="0"/>
              <a:buChar char="•"/>
            </a:pPr>
            <a:r>
              <a:rPr lang="en-US" sz="2600" dirty="0">
                <a:solidFill>
                  <a:srgbClr val="1A1C1C"/>
                </a:solidFill>
                <a:latin typeface="Lato"/>
              </a:rPr>
              <a:t>No urgent endoscopy if FOBT is positive </a:t>
            </a:r>
          </a:p>
          <a:p>
            <a:pPr marL="457200" lvl="1" indent="0">
              <a:buNone/>
            </a:pPr>
            <a:r>
              <a:rPr lang="en-US" sz="2600" dirty="0">
                <a:solidFill>
                  <a:srgbClr val="1A1C1C"/>
                </a:solidFill>
                <a:latin typeface="Lato"/>
              </a:rPr>
              <a:t> </a:t>
            </a:r>
            <a:r>
              <a:rPr lang="en-US" sz="2600" b="1" u="sng" dirty="0">
                <a:solidFill>
                  <a:srgbClr val="1A1C1C"/>
                </a:solidFill>
                <a:latin typeface="Lato"/>
              </a:rPr>
              <a:t>Scant intermittent hematochezia</a:t>
            </a:r>
          </a:p>
          <a:p>
            <a:pPr lvl="1">
              <a:buFont typeface="Arial" panose="020B0604020202020204" pitchFamily="34" charset="0"/>
              <a:buChar char="•"/>
            </a:pPr>
            <a:r>
              <a:rPr lang="en-US" sz="2600" dirty="0">
                <a:solidFill>
                  <a:srgbClr val="1A1C1C"/>
                </a:solidFill>
                <a:latin typeface="Lato"/>
              </a:rPr>
              <a:t>Initial screening for patients &lt; 40 years old without features of underlying malignancy or IBD: DRE and sigmoidoscopy.  </a:t>
            </a:r>
          </a:p>
          <a:p>
            <a:pPr marL="457200" lvl="1" indent="0">
              <a:buNone/>
            </a:pPr>
            <a:r>
              <a:rPr lang="en-US" sz="2600" b="1" u="sng" dirty="0">
                <a:solidFill>
                  <a:srgbClr val="1A1C1C"/>
                </a:solidFill>
                <a:latin typeface="Lato"/>
              </a:rPr>
              <a:t>Colonoscopy indicated for patients with</a:t>
            </a:r>
            <a:r>
              <a:rPr lang="en-US" sz="2600" dirty="0">
                <a:solidFill>
                  <a:srgbClr val="1A1C1C"/>
                </a:solidFill>
                <a:latin typeface="Lato"/>
              </a:rPr>
              <a:t>:</a:t>
            </a:r>
          </a:p>
          <a:p>
            <a:pPr lvl="2"/>
            <a:r>
              <a:rPr lang="en-US" sz="2600" dirty="0" err="1">
                <a:solidFill>
                  <a:srgbClr val="1A1C1C"/>
                </a:solidFill>
                <a:latin typeface="Lato"/>
              </a:rPr>
              <a:t>Nondiagnostic</a:t>
            </a:r>
            <a:r>
              <a:rPr lang="en-US" sz="2600" dirty="0">
                <a:solidFill>
                  <a:srgbClr val="1A1C1C"/>
                </a:solidFill>
                <a:latin typeface="Lato"/>
              </a:rPr>
              <a:t> </a:t>
            </a:r>
            <a:r>
              <a:rPr lang="en-US" sz="2600" dirty="0" err="1">
                <a:solidFill>
                  <a:srgbClr val="1A1C1C"/>
                </a:solidFill>
                <a:latin typeface="Lato"/>
              </a:rPr>
              <a:t>sigmoidoscopy</a:t>
            </a:r>
            <a:endParaRPr lang="en-US" sz="2600" dirty="0">
              <a:solidFill>
                <a:srgbClr val="1A1C1C"/>
              </a:solidFill>
              <a:latin typeface="Lato"/>
            </a:endParaRPr>
          </a:p>
          <a:p>
            <a:pPr lvl="2"/>
            <a:r>
              <a:rPr lang="en-US" sz="2600" dirty="0">
                <a:solidFill>
                  <a:srgbClr val="1A1C1C"/>
                </a:solidFill>
                <a:latin typeface="Lato"/>
              </a:rPr>
              <a:t>Unexplained red flag symptoms for malignancy or IBD (e.g., weight loss, altered bowel habits, iron deficiency anemia)</a:t>
            </a:r>
          </a:p>
          <a:p>
            <a:pPr lvl="2"/>
            <a:r>
              <a:rPr lang="en-US" sz="2600" dirty="0">
                <a:solidFill>
                  <a:srgbClr val="1A1C1C"/>
                </a:solidFill>
                <a:latin typeface="Lato"/>
              </a:rPr>
              <a:t>Other risk factors for colorectal cancer</a:t>
            </a:r>
          </a:p>
          <a:p>
            <a:endParaRPr lang="en-US" sz="2600" dirty="0"/>
          </a:p>
          <a:p>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US" b="1" dirty="0"/>
              <a:t>Approach to overt GI bleeding</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815158746"/>
              </p:ext>
            </p:extLst>
          </p:nvPr>
        </p:nvGraphicFramePr>
        <p:xfrm>
          <a:off x="457200" y="1052737"/>
          <a:ext cx="8229600" cy="5804100"/>
        </p:xfrm>
        <a:graphic>
          <a:graphicData uri="http://schemas.openxmlformats.org/drawingml/2006/table">
            <a:tbl>
              <a:tblPr firstRow="1" bandRow="1">
                <a:tableStyleId>{5C22544A-7EE6-4342-B048-85BDC9FD1C3A}</a:tableStyleId>
              </a:tblPr>
              <a:tblGrid>
                <a:gridCol w="1666528">
                  <a:extLst>
                    <a:ext uri="{9D8B030D-6E8A-4147-A177-3AD203B41FA5}">
                      <a16:colId xmlns:a16="http://schemas.microsoft.com/office/drawing/2014/main" val="84877732"/>
                    </a:ext>
                  </a:extLst>
                </a:gridCol>
                <a:gridCol w="6563072">
                  <a:extLst>
                    <a:ext uri="{9D8B030D-6E8A-4147-A177-3AD203B41FA5}">
                      <a16:colId xmlns:a16="http://schemas.microsoft.com/office/drawing/2014/main" val="4107043376"/>
                    </a:ext>
                  </a:extLst>
                </a:gridCol>
              </a:tblGrid>
              <a:tr h="1896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a:solidFill>
                            <a:schemeClr val="lt1"/>
                          </a:solidFill>
                          <a:effectLst/>
                          <a:latin typeface="+mn-lt"/>
                          <a:ea typeface="+mn-ea"/>
                          <a:cs typeface="+mn-cs"/>
                        </a:rPr>
                        <a:t>Supportive feature</a:t>
                      </a:r>
                      <a:endParaRPr lang="en-US" dirty="0"/>
                    </a:p>
                    <a:p>
                      <a:endParaRPr lang="en-US" dirty="0"/>
                    </a:p>
                  </a:txBody>
                  <a:tcPr/>
                </a:tc>
                <a:tc>
                  <a:txBody>
                    <a:bodyPr/>
                    <a:lstStyle/>
                    <a:p>
                      <a:pPr lvl="1"/>
                      <a:r>
                        <a:rPr kumimoji="0" lang="en-US" b="0" i="0" kern="1200" dirty="0">
                          <a:solidFill>
                            <a:schemeClr val="lt1"/>
                          </a:solidFill>
                          <a:effectLst/>
                          <a:latin typeface="+mn-lt"/>
                          <a:ea typeface="+mn-ea"/>
                          <a:cs typeface="+mn-cs"/>
                        </a:rPr>
                        <a:t>Hematochezia</a:t>
                      </a:r>
                    </a:p>
                    <a:p>
                      <a:pPr lvl="1"/>
                      <a:r>
                        <a:rPr kumimoji="0" lang="en-US" b="0" i="0" kern="1200" dirty="0">
                          <a:solidFill>
                            <a:schemeClr val="lt1"/>
                          </a:solidFill>
                          <a:effectLst/>
                          <a:latin typeface="+mn-lt"/>
                          <a:ea typeface="+mn-ea"/>
                          <a:cs typeface="+mn-cs"/>
                        </a:rPr>
                        <a:t>Melena</a:t>
                      </a:r>
                      <a:r>
                        <a:rPr kumimoji="0" lang="ar-JO" b="0" i="0" kern="1200" baseline="0" dirty="0">
                          <a:solidFill>
                            <a:schemeClr val="lt1"/>
                          </a:solidFill>
                          <a:effectLst/>
                          <a:latin typeface="+mn-lt"/>
                          <a:ea typeface="+mn-ea"/>
                          <a:cs typeface="+mn-cs"/>
                        </a:rPr>
                        <a:t> </a:t>
                      </a:r>
                      <a:r>
                        <a:rPr kumimoji="0" lang="en-US" b="0" i="0" kern="1200" dirty="0">
                          <a:solidFill>
                            <a:schemeClr val="lt1"/>
                          </a:solidFill>
                          <a:effectLst/>
                          <a:latin typeface="+mn-lt"/>
                          <a:ea typeface="+mn-ea"/>
                          <a:cs typeface="+mn-cs"/>
                        </a:rPr>
                        <a:t>PLUS a known lesion in the right colon</a:t>
                      </a:r>
                    </a:p>
                    <a:p>
                      <a:r>
                        <a:rPr kumimoji="0" lang="en-US" b="0" i="0" kern="1200" baseline="0" dirty="0">
                          <a:solidFill>
                            <a:schemeClr val="lt1"/>
                          </a:solidFill>
                          <a:effectLst/>
                          <a:latin typeface="+mn-lt"/>
                          <a:ea typeface="+mn-ea"/>
                          <a:cs typeface="+mn-cs"/>
                        </a:rPr>
                        <a:t>        </a:t>
                      </a:r>
                      <a:r>
                        <a:rPr kumimoji="0" lang="en-US" b="0" i="0" kern="1200" dirty="0">
                          <a:solidFill>
                            <a:schemeClr val="lt1"/>
                          </a:solidFill>
                          <a:effectLst/>
                          <a:latin typeface="+mn-lt"/>
                          <a:ea typeface="+mn-ea"/>
                          <a:cs typeface="+mn-cs"/>
                        </a:rPr>
                        <a:t>Previous episode of LGIB</a:t>
                      </a:r>
                    </a:p>
                    <a:p>
                      <a:r>
                        <a:rPr kumimoji="0" lang="en-US" b="0" i="0" kern="1200" dirty="0">
                          <a:solidFill>
                            <a:schemeClr val="lt1"/>
                          </a:solidFill>
                          <a:effectLst/>
                          <a:latin typeface="+mn-lt"/>
                          <a:ea typeface="+mn-ea"/>
                          <a:cs typeface="+mn-cs"/>
                        </a:rPr>
                        <a:t>        Known potential sources of LGIB</a:t>
                      </a:r>
                      <a:endParaRPr lang="en-US" dirty="0"/>
                    </a:p>
                  </a:txBody>
                  <a:tcPr/>
                </a:tc>
                <a:extLst>
                  <a:ext uri="{0D108BD9-81ED-4DB2-BD59-A6C34878D82A}">
                    <a16:rowId xmlns:a16="http://schemas.microsoft.com/office/drawing/2014/main" val="1842815487"/>
                  </a:ext>
                </a:extLst>
              </a:tr>
              <a:tr h="1896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b="1" i="0" kern="1200" dirty="0">
                          <a:solidFill>
                            <a:schemeClr val="dk1"/>
                          </a:solidFill>
                          <a:effectLst/>
                          <a:latin typeface="+mn-lt"/>
                          <a:ea typeface="+mn-ea"/>
                          <a:cs typeface="+mn-cs"/>
                        </a:rPr>
                        <a:t>Testing</a:t>
                      </a:r>
                      <a:r>
                        <a:rPr kumimoji="0" lang="en-US" b="1" i="0" kern="1200" baseline="0" dirty="0">
                          <a:solidFill>
                            <a:schemeClr val="dk1"/>
                          </a:solidFill>
                          <a:effectLst/>
                          <a:latin typeface="+mn-lt"/>
                          <a:ea typeface="+mn-ea"/>
                          <a:cs typeface="+mn-cs"/>
                        </a:rPr>
                        <a:t> </a:t>
                      </a:r>
                      <a:r>
                        <a:rPr kumimoji="0" lang="en-US" b="1" i="0" kern="1200" dirty="0">
                          <a:solidFill>
                            <a:schemeClr val="dk1"/>
                          </a:solidFill>
                          <a:effectLst/>
                          <a:latin typeface="+mn-lt"/>
                          <a:ea typeface="+mn-ea"/>
                          <a:cs typeface="+mn-cs"/>
                        </a:rPr>
                        <a:t>for hemodynamically stable</a:t>
                      </a:r>
                      <a:endParaRPr lang="en-US" dirty="0"/>
                    </a:p>
                    <a:p>
                      <a:endParaRPr lang="en-US" dirty="0"/>
                    </a:p>
                  </a:txBody>
                  <a:tcPr/>
                </a:tc>
                <a:tc>
                  <a:txBody>
                    <a:bodyPr/>
                    <a:lstStyle/>
                    <a:p>
                      <a:r>
                        <a:rPr lang="en-US" sz="1800" dirty="0"/>
                        <a:t>stable hematochezia → </a:t>
                      </a:r>
                      <a:r>
                        <a:rPr lang="en-US" sz="1800" b="1" dirty="0"/>
                        <a:t>colonoscopy</a:t>
                      </a:r>
                      <a:r>
                        <a:rPr lang="en-US" sz="1800" dirty="0"/>
                        <a:t>→ if negative, perform esophagogastroduodenoscopy (EGD)</a:t>
                      </a:r>
                    </a:p>
                    <a:p>
                      <a:r>
                        <a:rPr lang="en-US" sz="1800" dirty="0"/>
                        <a:t>Melena</a:t>
                      </a:r>
                      <a:r>
                        <a:rPr lang="ar-JO" sz="1800" baseline="0" dirty="0"/>
                        <a:t> </a:t>
                      </a:r>
                      <a:r>
                        <a:rPr lang="en-US" sz="1800" dirty="0"/>
                        <a:t>(more common with a UGI source of bleeding) → EGD → if negative, perform colonoscopy</a:t>
                      </a:r>
                      <a:endParaRPr lang="en-US" dirty="0"/>
                    </a:p>
                    <a:p>
                      <a:endParaRPr lang="en-US" dirty="0"/>
                    </a:p>
                  </a:txBody>
                  <a:tcPr/>
                </a:tc>
                <a:extLst>
                  <a:ext uri="{0D108BD9-81ED-4DB2-BD59-A6C34878D82A}">
                    <a16:rowId xmlns:a16="http://schemas.microsoft.com/office/drawing/2014/main" val="1541106619"/>
                  </a:ext>
                </a:extLst>
              </a:tr>
              <a:tr h="1896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b="1" i="0" kern="1200" dirty="0">
                          <a:solidFill>
                            <a:schemeClr val="dk1"/>
                          </a:solidFill>
                          <a:effectLst/>
                          <a:latin typeface="+mn-lt"/>
                          <a:ea typeface="+mn-ea"/>
                          <a:cs typeface="+mn-cs"/>
                        </a:rPr>
                        <a:t>Testing for hemodynamically unstable</a:t>
                      </a:r>
                      <a:endParaRPr lang="en-US" dirty="0"/>
                    </a:p>
                    <a:p>
                      <a:endParaRPr lang="en-US" dirty="0"/>
                    </a:p>
                  </a:txBody>
                  <a:tcPr/>
                </a:tc>
                <a:tc>
                  <a:txBody>
                    <a:bodyPr/>
                    <a:lstStyle/>
                    <a:p>
                      <a:pPr lvl="1"/>
                      <a:r>
                        <a:rPr lang="en-US" sz="1800" dirty="0"/>
                        <a:t>Consider </a:t>
                      </a:r>
                      <a:r>
                        <a:rPr lang="en-US" sz="1800" b="1" dirty="0"/>
                        <a:t>nasogastric tube aspiration</a:t>
                      </a:r>
                      <a:r>
                        <a:rPr lang="ar-JO" sz="1800" b="0" baseline="0" dirty="0"/>
                        <a:t> </a:t>
                      </a:r>
                      <a:r>
                        <a:rPr lang="en-US" sz="1800" dirty="0"/>
                        <a:t>to differentiate upper from lower GI bleeding</a:t>
                      </a:r>
                    </a:p>
                    <a:p>
                      <a:pPr lvl="1"/>
                      <a:r>
                        <a:rPr lang="en-US" sz="1800" dirty="0"/>
                        <a:t>In the case of massive, life-threatening bleeding: </a:t>
                      </a:r>
                      <a:r>
                        <a:rPr lang="en-US" sz="1800" b="1" dirty="0"/>
                        <a:t>angiography</a:t>
                      </a:r>
                      <a:endParaRPr lang="en-US" sz="1800" dirty="0"/>
                    </a:p>
                    <a:p>
                      <a:r>
                        <a:rPr lang="en-US" sz="1800" dirty="0"/>
                        <a:t>If EGD and colonoscopy fail to locate the bleeding → evaluate small bowel bleeding or consider angiography for vascular etiologies (e.g., </a:t>
                      </a:r>
                      <a:r>
                        <a:rPr lang="en-US" sz="1800" dirty="0" err="1"/>
                        <a:t>angiodysplasia</a:t>
                      </a:r>
                      <a:endParaRPr lang="en-US" sz="1800" dirty="0"/>
                    </a:p>
                    <a:p>
                      <a:endParaRPr lang="en-US" dirty="0"/>
                    </a:p>
                  </a:txBody>
                  <a:tcPr/>
                </a:tc>
                <a:extLst>
                  <a:ext uri="{0D108BD9-81ED-4DB2-BD59-A6C34878D82A}">
                    <a16:rowId xmlns:a16="http://schemas.microsoft.com/office/drawing/2014/main" val="3861711916"/>
                  </a:ext>
                </a:extLst>
              </a:tr>
            </a:tbl>
          </a:graphicData>
        </a:graphic>
      </p:graphicFrame>
    </p:spTree>
    <p:extLst>
      <p:ext uri="{BB962C8B-B14F-4D97-AF65-F5344CB8AC3E}">
        <p14:creationId xmlns:p14="http://schemas.microsoft.com/office/powerpoint/2010/main" val="24842514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520" y="332656"/>
            <a:ext cx="8229600" cy="1066800"/>
          </a:xfrm>
        </p:spPr>
        <p:txBody>
          <a:bodyPr>
            <a:noAutofit/>
          </a:bodyPr>
          <a:lstStyle/>
          <a:p>
            <a:pPr algn="ctr"/>
            <a:r>
              <a:rPr lang="en-US" b="1" dirty="0"/>
              <a:t>Laboratory Studies</a:t>
            </a:r>
            <a:br>
              <a:rPr lang="en-US" b="1" dirty="0"/>
            </a:br>
            <a:endParaRPr lang="en-US" dirty="0"/>
          </a:p>
        </p:txBody>
      </p:sp>
      <p:sp>
        <p:nvSpPr>
          <p:cNvPr id="83971" name="Content Placeholder 2"/>
          <p:cNvSpPr>
            <a:spLocks noGrp="1"/>
          </p:cNvSpPr>
          <p:nvPr>
            <p:ph idx="4294967295"/>
          </p:nvPr>
        </p:nvSpPr>
        <p:spPr>
          <a:xfrm>
            <a:off x="539552" y="1412776"/>
            <a:ext cx="8229600" cy="4324350"/>
          </a:xfrm>
        </p:spPr>
        <p:txBody>
          <a:bodyPr/>
          <a:lstStyle/>
          <a:p>
            <a:pPr>
              <a:buFont typeface="Wingdings" pitchFamily="2" charset="2"/>
              <a:buChar char="q"/>
            </a:pPr>
            <a:r>
              <a:rPr lang="en-US" dirty="0">
                <a:latin typeface="Calibri" pitchFamily="34" charset="0"/>
              </a:rPr>
              <a:t>Appropriate blood tests include </a:t>
            </a:r>
          </a:p>
          <a:p>
            <a:r>
              <a:rPr lang="en-US" dirty="0">
                <a:latin typeface="Calibri" pitchFamily="34" charset="0"/>
              </a:rPr>
              <a:t>A </a:t>
            </a:r>
            <a:r>
              <a:rPr lang="en-US" b="1" dirty="0">
                <a:latin typeface="Calibri" pitchFamily="34" charset="0"/>
              </a:rPr>
              <a:t>complete blood cell (CBC)</a:t>
            </a:r>
          </a:p>
          <a:p>
            <a:r>
              <a:rPr lang="en-US" dirty="0">
                <a:latin typeface="Calibri" pitchFamily="34" charset="0"/>
              </a:rPr>
              <a:t>Serum electrolytes </a:t>
            </a:r>
          </a:p>
          <a:p>
            <a:r>
              <a:rPr lang="en-US" dirty="0">
                <a:latin typeface="Calibri" pitchFamily="34" charset="0"/>
              </a:rPr>
              <a:t>A coagulation profile, including activated partial </a:t>
            </a:r>
            <a:r>
              <a:rPr lang="en-US" dirty="0" err="1">
                <a:latin typeface="Calibri" pitchFamily="34" charset="0"/>
              </a:rPr>
              <a:t>thromboplastin</a:t>
            </a:r>
            <a:r>
              <a:rPr lang="en-US" dirty="0">
                <a:latin typeface="Calibri" pitchFamily="34" charset="0"/>
              </a:rPr>
              <a:t> time (</a:t>
            </a:r>
            <a:r>
              <a:rPr lang="en-US" dirty="0" err="1">
                <a:latin typeface="Calibri" pitchFamily="34" charset="0"/>
              </a:rPr>
              <a:t>aPTT</a:t>
            </a:r>
            <a:r>
              <a:rPr lang="en-US" dirty="0">
                <a:latin typeface="Calibri" pitchFamily="34" charset="0"/>
              </a:rPr>
              <a:t>), </a:t>
            </a:r>
            <a:r>
              <a:rPr lang="en-US" dirty="0" err="1">
                <a:latin typeface="Calibri" pitchFamily="34" charset="0"/>
              </a:rPr>
              <a:t>prothrombin</a:t>
            </a:r>
            <a:r>
              <a:rPr lang="en-US" dirty="0">
                <a:latin typeface="Calibri" pitchFamily="34" charset="0"/>
              </a:rPr>
              <a:t> time (PT), manual platelet count, and bleeding time.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2"/>
          <p:cNvSpPr>
            <a:spLocks noGrp="1"/>
          </p:cNvSpPr>
          <p:nvPr>
            <p:ph idx="4294967295"/>
          </p:nvPr>
        </p:nvSpPr>
        <p:spPr>
          <a:xfrm>
            <a:off x="395536" y="1772816"/>
            <a:ext cx="8229600" cy="4324350"/>
          </a:xfrm>
        </p:spPr>
        <p:txBody>
          <a:bodyPr/>
          <a:lstStyle/>
          <a:p>
            <a:r>
              <a:rPr lang="en-US" dirty="0">
                <a:latin typeface="Calibri" pitchFamily="34" charset="0"/>
              </a:rPr>
              <a:t>The 3 nonsurgical modalities used to diagnose lower gastrointestinal bleeding (LGIB) are: </a:t>
            </a:r>
            <a:br>
              <a:rPr lang="en-US" dirty="0">
                <a:latin typeface="Calibri" pitchFamily="34" charset="0"/>
              </a:rPr>
            </a:br>
            <a:br>
              <a:rPr lang="en-US" dirty="0">
                <a:latin typeface="Calibri" pitchFamily="34" charset="0"/>
              </a:rPr>
            </a:br>
            <a:r>
              <a:rPr lang="en-US" b="1" dirty="0">
                <a:latin typeface="Calibri" pitchFamily="34" charset="0"/>
              </a:rPr>
              <a:t>Colonoscopy  ( GOLD Standard )</a:t>
            </a:r>
            <a:br>
              <a:rPr lang="en-US" b="1" dirty="0">
                <a:latin typeface="Calibri" pitchFamily="34" charset="0"/>
              </a:rPr>
            </a:br>
            <a:r>
              <a:rPr lang="en-US" b="1" dirty="0">
                <a:latin typeface="Calibri" pitchFamily="34" charset="0"/>
              </a:rPr>
              <a:t>Radionuclide scans</a:t>
            </a:r>
            <a:r>
              <a:rPr lang="en-US" dirty="0">
                <a:latin typeface="Calibri" pitchFamily="34" charset="0"/>
              </a:rPr>
              <a:t> </a:t>
            </a:r>
            <a:br>
              <a:rPr lang="en-US" dirty="0">
                <a:latin typeface="Calibri" pitchFamily="34" charset="0"/>
              </a:rPr>
            </a:br>
            <a:r>
              <a:rPr lang="en-US" b="1" dirty="0">
                <a:latin typeface="Calibri" pitchFamily="34" charset="0"/>
              </a:rPr>
              <a:t>Angiogram</a:t>
            </a:r>
          </a:p>
        </p:txBody>
      </p:sp>
      <p:sp>
        <p:nvSpPr>
          <p:cNvPr id="84995" name="WordArt 3"/>
          <p:cNvSpPr>
            <a:spLocks noChangeArrowheads="1" noChangeShapeType="1" noTextEdit="1"/>
          </p:cNvSpPr>
          <p:nvPr/>
        </p:nvSpPr>
        <p:spPr bwMode="auto">
          <a:xfrm>
            <a:off x="2133600" y="685800"/>
            <a:ext cx="41910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abic Typesetting"/>
              <a:ea typeface="+mn-ea"/>
              <a:cs typeface="Arabic Typesetting"/>
            </a:endParaRPr>
          </a:p>
        </p:txBody>
      </p:sp>
      <p:sp>
        <p:nvSpPr>
          <p:cNvPr id="4" name="TextBox 3"/>
          <p:cNvSpPr txBox="1"/>
          <p:nvPr/>
        </p:nvSpPr>
        <p:spPr>
          <a:xfrm>
            <a:off x="2339752" y="476672"/>
            <a:ext cx="3600400" cy="707886"/>
          </a:xfrm>
          <a:prstGeom prst="rect">
            <a:avLst/>
          </a:prstGeom>
          <a:noFill/>
        </p:spPr>
        <p:txBody>
          <a:bodyPr wrap="square" rtlCol="0">
            <a:spAutoFit/>
          </a:bodyPr>
          <a:lstStyle/>
          <a:p>
            <a:pPr algn="ctr"/>
            <a:r>
              <a:rPr lang="en-GB" sz="4000" b="1" dirty="0"/>
              <a:t>Work Up</a:t>
            </a:r>
            <a:endParaRPr lang="en-US" sz="4000"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476672"/>
            <a:ext cx="8229600" cy="1066800"/>
          </a:xfrm>
        </p:spPr>
        <p:txBody>
          <a:bodyPr>
            <a:noAutofit/>
          </a:bodyPr>
          <a:lstStyle/>
          <a:p>
            <a:pPr algn="ctr"/>
            <a:r>
              <a:rPr lang="en-US" sz="4800" b="1" dirty="0"/>
              <a:t>Colonoscopy</a:t>
            </a:r>
            <a:br>
              <a:rPr lang="en-US" sz="4800" b="1" dirty="0"/>
            </a:br>
            <a:endParaRPr lang="en-US" sz="4800" dirty="0"/>
          </a:p>
        </p:txBody>
      </p:sp>
      <p:sp>
        <p:nvSpPr>
          <p:cNvPr id="86019" name="Content Placeholder 2"/>
          <p:cNvSpPr>
            <a:spLocks noGrp="1"/>
          </p:cNvSpPr>
          <p:nvPr>
            <p:ph idx="4294967295"/>
          </p:nvPr>
        </p:nvSpPr>
        <p:spPr>
          <a:xfrm>
            <a:off x="323528" y="1484784"/>
            <a:ext cx="8229600" cy="4530725"/>
          </a:xfrm>
        </p:spPr>
        <p:txBody>
          <a:bodyPr>
            <a:normAutofit fontScale="92500" lnSpcReduction="10000"/>
          </a:bodyPr>
          <a:lstStyle/>
          <a:p>
            <a:r>
              <a:rPr lang="en-US" dirty="0">
                <a:latin typeface="Calibri" pitchFamily="34" charset="0"/>
              </a:rPr>
              <a:t>In most patients with LGIB, colonoscopy is the initial diagnostic method of choice. Colonoscopy is successfully used to identify the origin of LGIB in approximately </a:t>
            </a:r>
            <a:r>
              <a:rPr lang="en-US" b="1" dirty="0">
                <a:solidFill>
                  <a:srgbClr val="FF0000"/>
                </a:solidFill>
                <a:latin typeface="Calibri" pitchFamily="34" charset="0"/>
              </a:rPr>
              <a:t>74-82% </a:t>
            </a:r>
            <a:r>
              <a:rPr lang="en-US" dirty="0">
                <a:latin typeface="Calibri" pitchFamily="34" charset="0"/>
              </a:rPr>
              <a:t>of patients.</a:t>
            </a:r>
          </a:p>
          <a:p>
            <a:r>
              <a:rPr lang="en-US" dirty="0">
                <a:latin typeface="Calibri" pitchFamily="34" charset="0"/>
              </a:rPr>
              <a:t>Colonoscopy tends to result in improved patient outcomes. In patients who </a:t>
            </a:r>
            <a:r>
              <a:rPr lang="en-US" b="1" dirty="0">
                <a:solidFill>
                  <a:srgbClr val="FF0000"/>
                </a:solidFill>
                <a:effectLst>
                  <a:outerShdw blurRad="38100" dist="38100" dir="2700000" algn="tl">
                    <a:srgbClr val="C0C0C0"/>
                  </a:outerShdw>
                </a:effectLst>
                <a:latin typeface="Calibri" pitchFamily="34" charset="0"/>
              </a:rPr>
              <a:t>are </a:t>
            </a:r>
            <a:r>
              <a:rPr lang="en-US" b="1" dirty="0" err="1">
                <a:solidFill>
                  <a:srgbClr val="FF0000"/>
                </a:solidFill>
                <a:effectLst>
                  <a:outerShdw blurRad="38100" dist="38100" dir="2700000" algn="tl">
                    <a:srgbClr val="C0C0C0"/>
                  </a:outerShdw>
                </a:effectLst>
                <a:latin typeface="Calibri" pitchFamily="34" charset="0"/>
              </a:rPr>
              <a:t>hemodynamically</a:t>
            </a:r>
            <a:r>
              <a:rPr lang="en-US" b="1" dirty="0">
                <a:solidFill>
                  <a:srgbClr val="FF0000"/>
                </a:solidFill>
                <a:effectLst>
                  <a:outerShdw blurRad="38100" dist="38100" dir="2700000" algn="tl">
                    <a:srgbClr val="C0C0C0"/>
                  </a:outerShdw>
                </a:effectLst>
                <a:latin typeface="Calibri" pitchFamily="34" charset="0"/>
              </a:rPr>
              <a:t> stable</a:t>
            </a:r>
            <a:r>
              <a:rPr lang="en-US" dirty="0">
                <a:latin typeface="Calibri" pitchFamily="34" charset="0"/>
              </a:rPr>
              <a:t> with mild to moderate bleeding, diagnostic colonoscopy is the test of choice, because of its higher diagnostic yield and lower complication rate as compared with Angiography.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5" name="object 35"/>
          <p:cNvSpPr txBox="1"/>
          <p:nvPr/>
        </p:nvSpPr>
        <p:spPr>
          <a:xfrm>
            <a:off x="179512" y="1196752"/>
            <a:ext cx="6120680" cy="4894289"/>
          </a:xfrm>
          <a:prstGeom prst="rect">
            <a:avLst/>
          </a:prstGeom>
        </p:spPr>
        <p:txBody>
          <a:bodyPr vert="horz" wrap="square" lIns="0" tIns="99695" rIns="0" bIns="0" rtlCol="0">
            <a:spAutoFit/>
          </a:bodyPr>
          <a:lstStyle/>
          <a:p>
            <a:pPr marL="506730" marR="0" lvl="0" indent="-494030" algn="l" defTabSz="914400" rtl="0" eaLnBrk="1" fontAlgn="base" latinLnBrk="0" hangingPunct="1">
              <a:lnSpc>
                <a:spcPct val="100000"/>
              </a:lnSpc>
              <a:spcBef>
                <a:spcPts val="785"/>
              </a:spcBef>
              <a:spcAft>
                <a:spcPct val="0"/>
              </a:spcAft>
              <a:buClrTx/>
              <a:buSzTx/>
              <a:buFontTx/>
              <a:buAutoNum type="arabicPeriod"/>
              <a:tabLst>
                <a:tab pos="506730" algn="l"/>
                <a:tab pos="507365" algn="l"/>
                <a:tab pos="3037840"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Small</a:t>
            </a:r>
            <a:r>
              <a:rPr kumimoji="0" sz="2400" b="0" i="0" u="none" strike="noStrike" kern="1200" cap="none" spc="15" normalizeH="0" baseline="0" noProof="0" dirty="0">
                <a:ln>
                  <a:noFill/>
                </a:ln>
                <a:solidFill>
                  <a:srgbClr val="FF0000"/>
                </a:solidFill>
                <a:effectLst/>
                <a:uLnTx/>
                <a:uFillTx/>
                <a:latin typeface="Arial"/>
                <a:ea typeface="+mn-ea"/>
                <a:cs typeface="Arial"/>
              </a:rPr>
              <a:t> </a:t>
            </a:r>
            <a:r>
              <a:rPr kumimoji="0" sz="2400" b="0" i="0" u="none" strike="noStrike" kern="1200" cap="none" spc="-5" normalizeH="0" baseline="0" noProof="0" dirty="0">
                <a:ln>
                  <a:noFill/>
                </a:ln>
                <a:solidFill>
                  <a:srgbClr val="FF0000"/>
                </a:solidFill>
                <a:effectLst/>
                <a:uLnTx/>
                <a:uFillTx/>
                <a:latin typeface="Arial"/>
                <a:ea typeface="+mn-ea"/>
                <a:cs typeface="Arial"/>
              </a:rPr>
              <a:t>Intestine</a:t>
            </a:r>
            <a:r>
              <a:rPr lang="en-GB" sz="2400" dirty="0">
                <a:solidFill>
                  <a:srgbClr val="FF0000"/>
                </a:solidFill>
                <a:latin typeface="Arial"/>
                <a:cs typeface="Arial"/>
              </a:rPr>
              <a:t> :</a:t>
            </a:r>
            <a:endParaRPr kumimoji="0" sz="24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90"/>
              </a:spcBef>
              <a:spcAft>
                <a:spcPct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Arial"/>
                <a:ea typeface="+mn-ea"/>
                <a:cs typeface="Arial"/>
              </a:rPr>
              <a:t>Polyp’s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Meckel’s diverticulum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Ulcers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20" normalizeH="0" baseline="0" noProof="0" dirty="0">
                <a:ln>
                  <a:noFill/>
                </a:ln>
                <a:solidFill>
                  <a:prstClr val="black"/>
                </a:solidFill>
                <a:effectLst/>
                <a:uLnTx/>
                <a:uFillTx/>
                <a:latin typeface="Arial"/>
                <a:ea typeface="+mn-ea"/>
                <a:cs typeface="Arial"/>
              </a:rPr>
              <a:t> </a:t>
            </a:r>
            <a:r>
              <a:rPr kumimoji="0" sz="2000" b="1" i="0" u="none" strike="noStrike" kern="1200" cap="none" spc="-10" normalizeH="0" baseline="0" noProof="0" dirty="0">
                <a:ln>
                  <a:noFill/>
                </a:ln>
                <a:solidFill>
                  <a:prstClr val="black"/>
                </a:solidFill>
                <a:effectLst/>
                <a:uLnTx/>
                <a:uFillTx/>
                <a:latin typeface="Arial"/>
                <a:ea typeface="+mn-ea"/>
                <a:cs typeface="Arial"/>
              </a:rPr>
              <a:t>Tumours</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600"/>
              </a:spcBef>
              <a:spcAft>
                <a:spcPct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5" normalizeH="0" baseline="0" noProof="0" dirty="0">
                <a:ln>
                  <a:noFill/>
                </a:ln>
                <a:solidFill>
                  <a:prstClr val="black"/>
                </a:solidFill>
                <a:effectLst/>
                <a:uLnTx/>
                <a:uFillTx/>
                <a:latin typeface="Arial"/>
                <a:ea typeface="+mn-ea"/>
                <a:cs typeface="Arial"/>
              </a:rPr>
              <a:t> Intussusception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506730" marR="0" lvl="0" indent="-494030" algn="l" defTabSz="914400" rtl="0" eaLnBrk="1" fontAlgn="base" latinLnBrk="0" hangingPunct="1">
              <a:lnSpc>
                <a:spcPct val="100000"/>
              </a:lnSpc>
              <a:spcBef>
                <a:spcPts val="700"/>
              </a:spcBef>
              <a:spcAft>
                <a:spcPct val="0"/>
              </a:spcAft>
              <a:buClrTx/>
              <a:buSzTx/>
              <a:buFontTx/>
              <a:buAutoNum type="arabicPeriod" startAt="2"/>
              <a:tabLst>
                <a:tab pos="506730" algn="l"/>
                <a:tab pos="507365"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Large intestine</a:t>
            </a:r>
            <a:r>
              <a:rPr kumimoji="0" sz="2400" b="0" i="0" u="none" strike="noStrike" kern="1200" cap="none" spc="-10" normalizeH="0" baseline="0" noProof="0" dirty="0">
                <a:ln>
                  <a:noFill/>
                </a:ln>
                <a:solidFill>
                  <a:srgbClr val="FF0000"/>
                </a:solidFill>
                <a:effectLst/>
                <a:uLnTx/>
                <a:uFillTx/>
                <a:latin typeface="Arial"/>
                <a:ea typeface="+mn-ea"/>
                <a:cs typeface="Arial"/>
              </a:rPr>
              <a:t> </a:t>
            </a:r>
            <a:r>
              <a:rPr lang="en-GB" sz="2400" dirty="0">
                <a:solidFill>
                  <a:srgbClr val="FF0000"/>
                </a:solidFill>
                <a:latin typeface="Arial"/>
                <a:cs typeface="Arial"/>
              </a:rPr>
              <a:t>:</a:t>
            </a:r>
            <a:endParaRPr kumimoji="0" sz="24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600"/>
              </a:spcBef>
              <a:spcAft>
                <a:spcPct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Arial"/>
                <a:ea typeface="+mn-ea"/>
                <a:cs typeface="Arial"/>
              </a:rPr>
              <a:t>Angiodysplasia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Carcinomas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Colitis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55"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Diverticulitis</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506730" marR="0" lvl="0" indent="-494030" algn="l" defTabSz="914400" rtl="0" eaLnBrk="1" fontAlgn="base" latinLnBrk="0" hangingPunct="1">
              <a:lnSpc>
                <a:spcPct val="100000"/>
              </a:lnSpc>
              <a:spcBef>
                <a:spcPts val="690"/>
              </a:spcBef>
              <a:spcAft>
                <a:spcPct val="0"/>
              </a:spcAft>
              <a:buClrTx/>
              <a:buSzTx/>
              <a:buFontTx/>
              <a:buAutoNum type="arabicPeriod" startAt="3"/>
              <a:tabLst>
                <a:tab pos="506730" algn="l"/>
                <a:tab pos="507365" algn="l"/>
                <a:tab pos="2009139" algn="l"/>
              </a:tabLst>
              <a:defRPr/>
            </a:pPr>
            <a:r>
              <a:rPr kumimoji="0" sz="2400" b="0" i="0" u="none" strike="noStrike" kern="1200" cap="none" spc="-5" normalizeH="0" baseline="0" noProof="0" dirty="0" err="1">
                <a:ln>
                  <a:noFill/>
                </a:ln>
                <a:solidFill>
                  <a:srgbClr val="FF0000"/>
                </a:solidFill>
                <a:effectLst/>
                <a:uLnTx/>
                <a:uFillTx/>
                <a:latin typeface="Arial"/>
                <a:ea typeface="+mn-ea"/>
                <a:cs typeface="Arial"/>
              </a:rPr>
              <a:t>Periana</a:t>
            </a:r>
            <a:r>
              <a:rPr kumimoji="0" lang="en-GB" sz="2400" b="0" i="0" u="none" strike="noStrike" kern="1200" cap="none" spc="-5" normalizeH="0" baseline="0" noProof="0" dirty="0">
                <a:ln>
                  <a:noFill/>
                </a:ln>
                <a:solidFill>
                  <a:srgbClr val="FF0000"/>
                </a:solidFill>
                <a:effectLst/>
                <a:uLnTx/>
                <a:uFillTx/>
                <a:latin typeface="Arial"/>
                <a:ea typeface="+mn-ea"/>
                <a:cs typeface="Arial"/>
              </a:rPr>
              <a:t>l</a:t>
            </a:r>
            <a:r>
              <a:rPr kumimoji="0" lang="en-GB" sz="2400" b="0" i="0" u="none" strike="noStrike" kern="1200" cap="none" spc="-5" normalizeH="0" noProof="0" dirty="0">
                <a:ln>
                  <a:noFill/>
                </a:ln>
                <a:solidFill>
                  <a:srgbClr val="FF0000"/>
                </a:solidFill>
                <a:effectLst/>
                <a:uLnTx/>
                <a:uFillTx/>
                <a:latin typeface="Arial"/>
                <a:ea typeface="+mn-ea"/>
                <a:cs typeface="Arial"/>
              </a:rPr>
              <a:t> :</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600"/>
              </a:spcBef>
              <a:spcAft>
                <a:spcPct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Injury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Rupture(Haematoma /Anorectal</a:t>
            </a:r>
            <a:r>
              <a:rPr kumimoji="0" sz="2000" b="1" i="0" u="none" strike="noStrike" kern="1200" cap="none" spc="-25" normalizeH="0" baseline="0" noProof="0" dirty="0">
                <a:ln>
                  <a:noFill/>
                </a:ln>
                <a:solidFill>
                  <a:prstClr val="black"/>
                </a:solidFill>
                <a:effectLst/>
                <a:uLnTx/>
                <a:uFillTx/>
                <a:latin typeface="Arial"/>
                <a:ea typeface="+mn-ea"/>
                <a:cs typeface="Arial"/>
              </a:rPr>
              <a:t> </a:t>
            </a:r>
            <a:r>
              <a:rPr kumimoji="0" sz="2000" b="1" i="0" u="none" strike="noStrike" kern="1200" cap="none" spc="-10" normalizeH="0" baseline="0" noProof="0" dirty="0">
                <a:ln>
                  <a:noFill/>
                </a:ln>
                <a:solidFill>
                  <a:prstClr val="black"/>
                </a:solidFill>
                <a:effectLst/>
                <a:uLnTx/>
                <a:uFillTx/>
                <a:latin typeface="Arial"/>
                <a:ea typeface="+mn-ea"/>
                <a:cs typeface="Arial"/>
              </a:rPr>
              <a:t>abscess)</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600"/>
              </a:spcBef>
              <a:spcAft>
                <a:spcPct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Carcinoma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10" normalizeH="0" baseline="0" noProof="0" dirty="0">
                <a:ln>
                  <a:noFill/>
                </a:ln>
                <a:solidFill>
                  <a:prstClr val="black"/>
                </a:solidFill>
                <a:effectLst/>
                <a:uLnTx/>
                <a:uFillTx/>
                <a:latin typeface="Arial"/>
                <a:ea typeface="+mn-ea"/>
                <a:cs typeface="Arial"/>
              </a:rPr>
              <a:t>Condyloma</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506730" marR="0" lvl="0" indent="-494030" algn="l" defTabSz="914400" rtl="0" eaLnBrk="1" fontAlgn="base" latinLnBrk="0" hangingPunct="1">
              <a:lnSpc>
                <a:spcPct val="100000"/>
              </a:lnSpc>
              <a:spcBef>
                <a:spcPts val="700"/>
              </a:spcBef>
              <a:spcAft>
                <a:spcPct val="0"/>
              </a:spcAft>
              <a:buClrTx/>
              <a:buSzTx/>
              <a:buFontTx/>
              <a:buAutoNum type="arabicPeriod" startAt="4"/>
              <a:tabLst>
                <a:tab pos="506730" algn="l"/>
                <a:tab pos="507365"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Anal</a:t>
            </a:r>
            <a:r>
              <a:rPr kumimoji="0" sz="2400" b="0" i="0" u="none" strike="noStrike" kern="1200" cap="none" spc="-10" normalizeH="0" baseline="0" noProof="0" dirty="0">
                <a:ln>
                  <a:noFill/>
                </a:ln>
                <a:solidFill>
                  <a:prstClr val="black"/>
                </a:solidFill>
                <a:effectLst/>
                <a:uLnTx/>
                <a:uFillTx/>
                <a:latin typeface="Arial"/>
                <a:ea typeface="+mn-ea"/>
                <a:cs typeface="Arial"/>
              </a:rPr>
              <a:t> </a:t>
            </a:r>
            <a:r>
              <a:rPr lang="en-GB" sz="2400" dirty="0">
                <a:solidFill>
                  <a:srgbClr val="FF0000"/>
                </a:solidFill>
                <a:latin typeface="Arial"/>
                <a:cs typeface="Arial"/>
              </a:rPr>
              <a:t>:</a:t>
            </a:r>
            <a:endParaRPr kumimoji="0" sz="2400" b="0" i="0" u="none" strike="noStrike" kern="1200" cap="none" spc="0" normalizeH="0" baseline="0" noProof="0" dirty="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90"/>
              </a:spcBef>
              <a:spcAft>
                <a:spcPct val="0"/>
              </a:spcAft>
              <a:buClrTx/>
              <a:buSzTx/>
              <a:buFontTx/>
              <a:buNone/>
              <a:tabLst>
                <a:tab pos="892175" algn="l"/>
              </a:tabLst>
              <a:defRPr/>
            </a:pPr>
            <a:r>
              <a:rPr kumimoji="0" sz="2400" b="1" i="0" u="none" strike="noStrike" kern="1200" cap="none" spc="-5" normalizeH="0" baseline="0" noProof="0" dirty="0">
                <a:ln>
                  <a:noFill/>
                </a:ln>
                <a:solidFill>
                  <a:prstClr val="black"/>
                </a:solidFill>
                <a:effectLst/>
                <a:uLnTx/>
                <a:uFillTx/>
                <a:latin typeface="Arial"/>
                <a:ea typeface="+mn-ea"/>
                <a:cs typeface="Arial"/>
              </a:rPr>
              <a:t>Piles	</a:t>
            </a:r>
            <a:r>
              <a:rPr kumimoji="0" sz="2400" b="1" i="0" u="none" strike="noStrike" kern="1200" cap="none" spc="0" normalizeH="0" baseline="0" noProof="0" dirty="0">
                <a:ln>
                  <a:noFill/>
                </a:ln>
                <a:solidFill>
                  <a:prstClr val="black"/>
                </a:solidFill>
                <a:effectLst/>
                <a:uLnTx/>
                <a:uFillTx/>
                <a:latin typeface="Arial"/>
                <a:ea typeface="+mn-ea"/>
                <a:cs typeface="Arial"/>
              </a:rPr>
              <a:t>/ </a:t>
            </a:r>
            <a:r>
              <a:rPr kumimoji="0" sz="2400" b="1" i="0" u="none" strike="noStrike" kern="1200" cap="none" spc="-5" normalizeH="0" baseline="0" noProof="0" dirty="0">
                <a:ln>
                  <a:noFill/>
                </a:ln>
                <a:solidFill>
                  <a:prstClr val="black"/>
                </a:solidFill>
                <a:effectLst/>
                <a:uLnTx/>
                <a:uFillTx/>
                <a:latin typeface="Arial"/>
                <a:ea typeface="+mn-ea"/>
                <a:cs typeface="Arial"/>
              </a:rPr>
              <a:t>Anal fissure </a:t>
            </a:r>
            <a:r>
              <a:rPr kumimoji="0" sz="2400" b="1" i="0" u="none" strike="noStrike" kern="1200" cap="none" spc="0" normalizeH="0" baseline="0" noProof="0" dirty="0">
                <a:ln>
                  <a:noFill/>
                </a:ln>
                <a:solidFill>
                  <a:prstClr val="black"/>
                </a:solidFill>
                <a:effectLst/>
                <a:uLnTx/>
                <a:uFillTx/>
                <a:latin typeface="Arial"/>
                <a:ea typeface="+mn-ea"/>
                <a:cs typeface="Arial"/>
              </a:rPr>
              <a:t>/ </a:t>
            </a:r>
            <a:r>
              <a:rPr kumimoji="0" sz="2400" b="1" i="0" u="none" strike="noStrike" kern="1200" cap="none" spc="-5" normalizeH="0" baseline="0" noProof="0" dirty="0">
                <a:ln>
                  <a:noFill/>
                </a:ln>
                <a:solidFill>
                  <a:prstClr val="black"/>
                </a:solidFill>
                <a:effectLst/>
                <a:uLnTx/>
                <a:uFillTx/>
                <a:latin typeface="Arial"/>
                <a:ea typeface="+mn-ea"/>
                <a:cs typeface="Arial"/>
              </a:rPr>
              <a:t>Carcinoma </a:t>
            </a:r>
            <a:r>
              <a:rPr kumimoji="0" sz="2400" b="1" i="0" u="none" strike="noStrike" kern="1200" cap="none" spc="0" normalizeH="0" baseline="0" noProof="0" dirty="0">
                <a:ln>
                  <a:noFill/>
                </a:ln>
                <a:solidFill>
                  <a:prstClr val="black"/>
                </a:solidFill>
                <a:effectLst/>
                <a:uLnTx/>
                <a:uFillTx/>
                <a:latin typeface="Arial"/>
                <a:ea typeface="+mn-ea"/>
                <a:cs typeface="Arial"/>
              </a:rPr>
              <a:t>/</a:t>
            </a:r>
            <a:r>
              <a:rPr kumimoji="0" sz="2400" b="1" i="0" u="none" strike="noStrike" kern="1200" cap="none" spc="25" normalizeH="0" baseline="0" noProof="0" dirty="0">
                <a:ln>
                  <a:noFill/>
                </a:ln>
                <a:solidFill>
                  <a:prstClr val="black"/>
                </a:solidFill>
                <a:effectLst/>
                <a:uLnTx/>
                <a:uFillTx/>
                <a:latin typeface="Arial"/>
                <a:ea typeface="+mn-ea"/>
                <a:cs typeface="Arial"/>
              </a:rPr>
              <a:t> </a:t>
            </a:r>
            <a:r>
              <a:rPr kumimoji="0" sz="2400" b="1" i="0" u="none" strike="noStrike" kern="1200" cap="none" spc="-5" normalizeH="0" baseline="0" noProof="0" dirty="0">
                <a:ln>
                  <a:noFill/>
                </a:ln>
                <a:solidFill>
                  <a:prstClr val="black"/>
                </a:solidFill>
                <a:effectLst/>
                <a:uLnTx/>
                <a:uFillTx/>
                <a:latin typeface="Arial"/>
                <a:ea typeface="+mn-ea"/>
                <a:cs typeface="Arial"/>
              </a:rPr>
              <a:t>Fistula-in-ano</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36" name="object 36"/>
          <p:cNvSpPr/>
          <p:nvPr/>
        </p:nvSpPr>
        <p:spPr>
          <a:xfrm>
            <a:off x="6331123" y="1556792"/>
            <a:ext cx="2812877" cy="5030470"/>
          </a:xfrm>
          <a:prstGeom prst="rect">
            <a:avLst/>
          </a:prstGeom>
          <a:blipFill>
            <a:blip r:embed="rId2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9" name="TextBox 38"/>
          <p:cNvSpPr txBox="1"/>
          <p:nvPr/>
        </p:nvSpPr>
        <p:spPr>
          <a:xfrm>
            <a:off x="395536" y="404664"/>
            <a:ext cx="2376264" cy="523220"/>
          </a:xfrm>
          <a:prstGeom prst="rect">
            <a:avLst/>
          </a:prstGeom>
          <a:noFill/>
        </p:spPr>
        <p:txBody>
          <a:bodyPr wrap="square" rtlCol="0">
            <a:spAutoFit/>
          </a:bodyPr>
          <a:lstStyle/>
          <a:p>
            <a:r>
              <a:rPr lang="en-GB" sz="2800" dirty="0"/>
              <a:t>Site </a:t>
            </a:r>
            <a:endParaRPr lang="en-US" sz="2800" dirty="0"/>
          </a:p>
        </p:txBody>
      </p:sp>
    </p:spTree>
  </p:cSld>
  <p:clrMapOvr>
    <a:masterClrMapping/>
  </p:clrMapOvr>
  <p:transition>
    <p:dissolv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idx="4294967295"/>
          </p:nvPr>
        </p:nvSpPr>
        <p:spPr>
          <a:xfrm>
            <a:off x="323528" y="188640"/>
            <a:ext cx="8229600" cy="1066800"/>
          </a:xfrm>
        </p:spPr>
        <p:txBody>
          <a:bodyPr/>
          <a:lstStyle/>
          <a:p>
            <a:pPr algn="ctr"/>
            <a:r>
              <a:rPr lang="en-US" b="1" dirty="0"/>
              <a:t>Colonoscopy</a:t>
            </a:r>
          </a:p>
        </p:txBody>
      </p:sp>
      <p:sp>
        <p:nvSpPr>
          <p:cNvPr id="88067" name="Content Placeholder 2"/>
          <p:cNvSpPr>
            <a:spLocks noGrp="1"/>
          </p:cNvSpPr>
          <p:nvPr>
            <p:ph idx="4294967295"/>
          </p:nvPr>
        </p:nvSpPr>
        <p:spPr>
          <a:xfrm>
            <a:off x="0" y="3810000"/>
            <a:ext cx="8229600" cy="1939925"/>
          </a:xfrm>
        </p:spPr>
        <p:txBody>
          <a:bodyPr>
            <a:normAutofit/>
          </a:bodyPr>
          <a:lstStyle/>
          <a:p>
            <a:r>
              <a:rPr lang="en-US" sz="2800" dirty="0">
                <a:latin typeface="Calibri" pitchFamily="34" charset="0"/>
              </a:rPr>
              <a:t>Actively bleeding lesions can be treated with </a:t>
            </a:r>
            <a:r>
              <a:rPr lang="en-US" sz="2800" b="1" dirty="0" err="1">
                <a:latin typeface="Calibri" pitchFamily="34" charset="0"/>
              </a:rPr>
              <a:t>colonoscopic</a:t>
            </a:r>
            <a:r>
              <a:rPr lang="en-US" sz="2800" dirty="0">
                <a:latin typeface="Calibri" pitchFamily="34" charset="0"/>
              </a:rPr>
              <a:t> thermoregulation, epinephrine injection, photocoagulation, clip application, and a combination of these various methods.</a:t>
            </a:r>
          </a:p>
        </p:txBody>
      </p:sp>
      <p:sp>
        <p:nvSpPr>
          <p:cNvPr id="88068" name="Rectangle 4"/>
          <p:cNvSpPr>
            <a:spLocks noChangeArrowheads="1"/>
          </p:cNvSpPr>
          <p:nvPr/>
        </p:nvSpPr>
        <p:spPr bwMode="auto">
          <a:xfrm>
            <a:off x="304800" y="1828800"/>
            <a:ext cx="8610600" cy="15525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20000"/>
              </a:spcBef>
              <a:spcAft>
                <a:spcPct val="0"/>
              </a:spcAft>
              <a:buClr>
                <a:srgbClr val="53548A"/>
              </a:buClr>
              <a:buSzTx/>
              <a:buFont typeface="Wingdings" pitchFamily="2" charset="2"/>
              <a:buChar char="l"/>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addition to its diagnostic utility, colonoscopy offers the opportunity for </a:t>
            </a:r>
            <a:r>
              <a:rPr kumimoji="0" 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itchFamily="34" charset="0"/>
                <a:ea typeface="+mn-ea"/>
                <a:cs typeface="Arial" pitchFamily="34" charset="0"/>
              </a:rPr>
              <a:t>therapeutic intervention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the treatment of vascular </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ectasias</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diverticular</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bleeding, </a:t>
            </a:r>
            <a:r>
              <a:rPr kumimoji="0" lang="en-US" sz="2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neoplastic</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lesions, and ulcerative processes.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340768"/>
            <a:ext cx="8892480" cy="4821238"/>
          </a:xfrm>
        </p:spPr>
        <p:txBody>
          <a:bodyPr>
            <a:normAutofit/>
          </a:bodyPr>
          <a:lstStyle/>
          <a:p>
            <a:pPr>
              <a:lnSpc>
                <a:spcPct val="90000"/>
              </a:lnSpc>
            </a:pPr>
            <a:r>
              <a:rPr lang="en-US" sz="2000" dirty="0">
                <a:latin typeface="Calibri" pitchFamily="34" charset="0"/>
              </a:rPr>
              <a:t>Radionuclide scans frequently are performed before angiography, because the scans detect bleeding at a slower rate than what can be detected with angiography, thereby potentially eliminating the need for an invasive procedure.</a:t>
            </a:r>
          </a:p>
          <a:p>
            <a:pPr>
              <a:lnSpc>
                <a:spcPct val="90000"/>
              </a:lnSpc>
            </a:pPr>
            <a:endParaRPr lang="en-US" sz="2000" dirty="0">
              <a:latin typeface="Calibri" pitchFamily="34" charset="0"/>
            </a:endParaRPr>
          </a:p>
          <a:p>
            <a:pPr>
              <a:lnSpc>
                <a:spcPct val="90000"/>
              </a:lnSpc>
            </a:pPr>
            <a:r>
              <a:rPr lang="en-US" sz="2000" dirty="0">
                <a:latin typeface="Calibri" pitchFamily="34" charset="0"/>
              </a:rPr>
              <a:t>-Negative findings on radionuclide scan make subsequent angiography less likely to be of benefit.</a:t>
            </a:r>
          </a:p>
          <a:p>
            <a:pPr>
              <a:lnSpc>
                <a:spcPct val="90000"/>
              </a:lnSpc>
            </a:pPr>
            <a:r>
              <a:rPr lang="en-US" sz="2000" dirty="0">
                <a:latin typeface="Calibri" pitchFamily="34" charset="0"/>
              </a:rPr>
              <a:t> </a:t>
            </a:r>
            <a:r>
              <a:rPr lang="en-US" sz="2000" dirty="0"/>
              <a:t>Sensitivity </a:t>
            </a:r>
            <a:r>
              <a:rPr lang="en-US" sz="2000" b="1" dirty="0"/>
              <a:t>97%,</a:t>
            </a:r>
            <a:r>
              <a:rPr lang="en-US" sz="2000" dirty="0"/>
              <a:t> specificity </a:t>
            </a:r>
            <a:r>
              <a:rPr lang="en-US" sz="2000" b="1" dirty="0"/>
              <a:t>85%,</a:t>
            </a:r>
            <a:r>
              <a:rPr lang="en-US" sz="2000" dirty="0"/>
              <a:t> predictive value </a:t>
            </a:r>
            <a:r>
              <a:rPr lang="en-US" sz="2000" b="1" dirty="0"/>
              <a:t>94-97%</a:t>
            </a:r>
          </a:p>
          <a:p>
            <a:r>
              <a:rPr lang="en-US" sz="2000" dirty="0"/>
              <a:t>detect bleeding at a slower </a:t>
            </a:r>
            <a:r>
              <a:rPr lang="en-US" sz="2000" b="1" dirty="0"/>
              <a:t>0.1 </a:t>
            </a:r>
            <a:r>
              <a:rPr lang="en-US" sz="2000" b="1" dirty="0" err="1"/>
              <a:t>mL</a:t>
            </a:r>
            <a:r>
              <a:rPr lang="en-US" sz="2000" b="1" dirty="0"/>
              <a:t>/min (0.1-0.5 </a:t>
            </a:r>
            <a:r>
              <a:rPr lang="en-US" sz="2000" b="1" dirty="0" err="1"/>
              <a:t>mL</a:t>
            </a:r>
            <a:r>
              <a:rPr lang="en-US" sz="2000" b="1" dirty="0"/>
              <a:t>/min</a:t>
            </a:r>
            <a:r>
              <a:rPr lang="en-US" sz="2000" dirty="0"/>
              <a:t>)  than what can be detected with angiography,</a:t>
            </a:r>
          </a:p>
          <a:p>
            <a:pPr>
              <a:buFont typeface="Georgia" pitchFamily="18" charset="0"/>
              <a:buNone/>
            </a:pPr>
            <a:endParaRPr lang="en-US" sz="2000" b="1" dirty="0"/>
          </a:p>
          <a:p>
            <a:pPr>
              <a:buFont typeface="Georgia" pitchFamily="18" charset="0"/>
              <a:buNone/>
            </a:pPr>
            <a:endParaRPr lang="en-US" sz="2400" dirty="0">
              <a:latin typeface="Calibri" pitchFamily="34" charset="0"/>
            </a:endParaRPr>
          </a:p>
        </p:txBody>
      </p:sp>
      <p:sp>
        <p:nvSpPr>
          <p:cNvPr id="90115" name="WordArt 3"/>
          <p:cNvSpPr>
            <a:spLocks noChangeArrowheads="1" noChangeShapeType="1" noTextEdit="1"/>
          </p:cNvSpPr>
          <p:nvPr/>
        </p:nvSpPr>
        <p:spPr bwMode="auto">
          <a:xfrm>
            <a:off x="1371600" y="152400"/>
            <a:ext cx="6019800" cy="10477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Goudy Old Style"/>
              <a:ea typeface="+mn-ea"/>
              <a:cs typeface="Arial" pitchFamily="34" charset="0"/>
            </a:endParaRPr>
          </a:p>
        </p:txBody>
      </p:sp>
      <p:pic>
        <p:nvPicPr>
          <p:cNvPr id="90116" name="Picture 4" descr="images (5)"/>
          <p:cNvPicPr>
            <a:picLocks noChangeAspect="1" noChangeArrowheads="1"/>
          </p:cNvPicPr>
          <p:nvPr/>
        </p:nvPicPr>
        <p:blipFill>
          <a:blip r:embed="rId2" cstate="print"/>
          <a:srcRect/>
          <a:stretch>
            <a:fillRect/>
          </a:stretch>
        </p:blipFill>
        <p:spPr bwMode="auto">
          <a:xfrm>
            <a:off x="2286000" y="4953000"/>
            <a:ext cx="4419600" cy="1905000"/>
          </a:xfrm>
          <a:prstGeom prst="rect">
            <a:avLst/>
          </a:prstGeom>
          <a:noFill/>
        </p:spPr>
      </p:pic>
      <p:sp>
        <p:nvSpPr>
          <p:cNvPr id="5" name="TextBox 4"/>
          <p:cNvSpPr txBox="1"/>
          <p:nvPr/>
        </p:nvSpPr>
        <p:spPr>
          <a:xfrm>
            <a:off x="1979712" y="332656"/>
            <a:ext cx="5976664" cy="707886"/>
          </a:xfrm>
          <a:prstGeom prst="rect">
            <a:avLst/>
          </a:prstGeom>
          <a:noFill/>
        </p:spPr>
        <p:txBody>
          <a:bodyPr wrap="square" rtlCol="0">
            <a:spAutoFit/>
          </a:bodyPr>
          <a:lstStyle/>
          <a:p>
            <a:r>
              <a:rPr lang="en-GB" sz="4000" b="1" dirty="0"/>
              <a:t>Radionuclide Scanning </a:t>
            </a:r>
            <a:endParaRPr lang="en-US" sz="4000"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520" y="404664"/>
            <a:ext cx="8229600" cy="1066800"/>
          </a:xfrm>
        </p:spPr>
        <p:txBody>
          <a:bodyPr>
            <a:noAutofit/>
          </a:bodyPr>
          <a:lstStyle/>
          <a:p>
            <a:pPr algn="ctr"/>
            <a:r>
              <a:rPr lang="en-US" sz="4000" b="1" dirty="0"/>
              <a:t>Angiography</a:t>
            </a:r>
            <a:br>
              <a:rPr lang="en-US" sz="4000" b="1" dirty="0"/>
            </a:br>
            <a:endParaRPr lang="en-US" sz="4000" dirty="0"/>
          </a:p>
        </p:txBody>
      </p:sp>
      <p:sp>
        <p:nvSpPr>
          <p:cNvPr id="91139" name="Content Placeholder 2"/>
          <p:cNvSpPr>
            <a:spLocks noGrp="1"/>
          </p:cNvSpPr>
          <p:nvPr>
            <p:ph idx="4294967295"/>
          </p:nvPr>
        </p:nvSpPr>
        <p:spPr>
          <a:xfrm>
            <a:off x="395536" y="1484784"/>
            <a:ext cx="8229600" cy="4324350"/>
          </a:xfrm>
        </p:spPr>
        <p:txBody>
          <a:bodyPr/>
          <a:lstStyle/>
          <a:p>
            <a:pPr>
              <a:lnSpc>
                <a:spcPct val="90000"/>
              </a:lnSpc>
            </a:pPr>
            <a:r>
              <a:rPr lang="en-US" sz="2400" dirty="0">
                <a:latin typeface="Calibri" pitchFamily="34" charset="0"/>
              </a:rPr>
              <a:t>In patients who are </a:t>
            </a:r>
            <a:r>
              <a:rPr lang="en-US" sz="2400" b="1" dirty="0" err="1">
                <a:latin typeface="Calibri" pitchFamily="34" charset="0"/>
              </a:rPr>
              <a:t>hemodynamically</a:t>
            </a:r>
            <a:r>
              <a:rPr lang="en-US" sz="2400" b="1" dirty="0">
                <a:latin typeface="Calibri" pitchFamily="34" charset="0"/>
              </a:rPr>
              <a:t> unstable </a:t>
            </a:r>
            <a:r>
              <a:rPr lang="en-US" sz="2400" dirty="0">
                <a:latin typeface="Calibri" pitchFamily="34" charset="0"/>
              </a:rPr>
              <a:t>and in patients with fast ongoing LGIB,</a:t>
            </a:r>
          </a:p>
          <a:p>
            <a:pPr>
              <a:lnSpc>
                <a:spcPct val="90000"/>
              </a:lnSpc>
            </a:pPr>
            <a:r>
              <a:rPr lang="en-US" sz="2400" dirty="0">
                <a:latin typeface="Calibri" pitchFamily="34" charset="0"/>
              </a:rPr>
              <a:t> an angiography with or without a preceding radionuclide scan can be performed.</a:t>
            </a:r>
          </a:p>
          <a:p>
            <a:r>
              <a:rPr lang="en-US" sz="2400" b="1" u="sng" dirty="0">
                <a:latin typeface="Calibri" pitchFamily="34" charset="0"/>
              </a:rPr>
              <a:t>Angiography is performed</a:t>
            </a:r>
            <a:r>
              <a:rPr lang="en-US" sz="2400" u="sng" dirty="0">
                <a:latin typeface="Calibri" pitchFamily="34" charset="0"/>
              </a:rPr>
              <a:t> </a:t>
            </a:r>
            <a:r>
              <a:rPr lang="en-US" sz="2400" dirty="0">
                <a:latin typeface="Calibri" pitchFamily="34" charset="0"/>
              </a:rPr>
              <a:t>when active bleeding that precludes colonoscopy occurs and after colonoscopy has failed to identify a bleeding site. </a:t>
            </a:r>
          </a:p>
          <a:p>
            <a:r>
              <a:rPr lang="en-US" sz="2400" dirty="0">
                <a:solidFill>
                  <a:srgbClr val="FF0000"/>
                </a:solidFill>
                <a:latin typeface="Calibri" pitchFamily="34" charset="0"/>
              </a:rPr>
              <a:t>Selective mesenteric angiography can detect bleeding at a rate of more than 0.5 </a:t>
            </a:r>
            <a:r>
              <a:rPr lang="en-US" sz="2400" dirty="0" err="1">
                <a:solidFill>
                  <a:srgbClr val="FF0000"/>
                </a:solidFill>
                <a:latin typeface="Calibri" pitchFamily="34" charset="0"/>
              </a:rPr>
              <a:t>mL</a:t>
            </a:r>
            <a:r>
              <a:rPr lang="en-US" sz="2400" dirty="0">
                <a:solidFill>
                  <a:srgbClr val="FF0000"/>
                </a:solidFill>
                <a:latin typeface="Calibri" pitchFamily="34" charset="0"/>
              </a:rPr>
              <a:t>/min.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67544" y="764704"/>
            <a:ext cx="8229600" cy="5616624"/>
          </a:xfrm>
        </p:spPr>
        <p:txBody>
          <a:bodyPr>
            <a:normAutofit/>
          </a:bodyPr>
          <a:lstStyle/>
          <a:p>
            <a:pPr>
              <a:lnSpc>
                <a:spcPct val="90000"/>
              </a:lnSpc>
            </a:pPr>
            <a:r>
              <a:rPr lang="en-US" sz="2800" dirty="0">
                <a:latin typeface="Calibri" pitchFamily="34" charset="0"/>
              </a:rPr>
              <a:t>In a patient with </a:t>
            </a:r>
            <a:r>
              <a:rPr lang="en-US" sz="2800" b="1" dirty="0">
                <a:solidFill>
                  <a:srgbClr val="FF0000"/>
                </a:solidFill>
                <a:latin typeface="Calibri" pitchFamily="34" charset="0"/>
              </a:rPr>
              <a:t>active GI bleeding</a:t>
            </a:r>
            <a:r>
              <a:rPr lang="en-US" sz="2800" dirty="0">
                <a:latin typeface="Calibri" pitchFamily="34" charset="0"/>
              </a:rPr>
              <a:t>, the radiologist first </a:t>
            </a:r>
            <a:r>
              <a:rPr lang="en-US" sz="2800" dirty="0" err="1">
                <a:latin typeface="Calibri" pitchFamily="34" charset="0"/>
              </a:rPr>
              <a:t>cannulates</a:t>
            </a:r>
            <a:r>
              <a:rPr lang="en-US" sz="2800" dirty="0">
                <a:latin typeface="Calibri" pitchFamily="34" charset="0"/>
              </a:rPr>
              <a:t> the </a:t>
            </a:r>
            <a:r>
              <a:rPr lang="en-US" sz="2800" b="1" dirty="0">
                <a:latin typeface="Calibri" pitchFamily="34" charset="0"/>
              </a:rPr>
              <a:t>superior mesenteric artery</a:t>
            </a:r>
            <a:r>
              <a:rPr lang="en-US" sz="2800" dirty="0">
                <a:latin typeface="Calibri" pitchFamily="34" charset="0"/>
              </a:rPr>
              <a:t>, because most of the </a:t>
            </a:r>
            <a:r>
              <a:rPr lang="en-US" sz="2800" dirty="0" err="1">
                <a:latin typeface="Calibri" pitchFamily="34" charset="0"/>
              </a:rPr>
              <a:t>hemodynamically</a:t>
            </a:r>
            <a:r>
              <a:rPr lang="en-US" sz="2800" dirty="0">
                <a:latin typeface="Calibri" pitchFamily="34" charset="0"/>
              </a:rPr>
              <a:t> significant bleeding originates in the right colon. The </a:t>
            </a:r>
            <a:r>
              <a:rPr lang="en-US" sz="2800" dirty="0" err="1">
                <a:latin typeface="Calibri" pitchFamily="34" charset="0"/>
              </a:rPr>
              <a:t>extravasation</a:t>
            </a:r>
            <a:r>
              <a:rPr lang="en-US" sz="2800" dirty="0">
                <a:latin typeface="Calibri" pitchFamily="34" charset="0"/>
              </a:rPr>
              <a:t> of contrast material indicates a </a:t>
            </a:r>
            <a:r>
              <a:rPr lang="en-US" sz="2800" b="1" dirty="0">
                <a:latin typeface="Calibri" pitchFamily="34" charset="0"/>
              </a:rPr>
              <a:t>positive</a:t>
            </a:r>
            <a:r>
              <a:rPr lang="en-US" sz="2800" dirty="0">
                <a:latin typeface="Calibri" pitchFamily="34" charset="0"/>
              </a:rPr>
              <a:t> study finding. If the findings from the study are negative</a:t>
            </a:r>
            <a:r>
              <a:rPr lang="en-US" sz="2800" b="1" dirty="0">
                <a:latin typeface="Calibri" pitchFamily="34" charset="0"/>
              </a:rPr>
              <a:t>, the inferior mesenteric </a:t>
            </a:r>
            <a:r>
              <a:rPr lang="en-US" sz="2800" dirty="0">
                <a:latin typeface="Calibri" pitchFamily="34" charset="0"/>
              </a:rPr>
              <a:t>artery is </a:t>
            </a:r>
            <a:r>
              <a:rPr lang="en-US" sz="2800" dirty="0" err="1">
                <a:latin typeface="Calibri" pitchFamily="34" charset="0"/>
              </a:rPr>
              <a:t>cannulated</a:t>
            </a:r>
            <a:r>
              <a:rPr lang="en-US" sz="2800" dirty="0">
                <a:latin typeface="Calibri" pitchFamily="34" charset="0"/>
              </a:rPr>
              <a:t>, followed by the </a:t>
            </a:r>
            <a:r>
              <a:rPr lang="en-US" sz="2800" b="1" dirty="0">
                <a:latin typeface="Calibri" pitchFamily="34" charset="0"/>
              </a:rPr>
              <a:t>celiac artery</a:t>
            </a:r>
            <a:r>
              <a:rPr lang="en-US" sz="2800" dirty="0">
                <a:latin typeface="Calibri" pitchFamily="34" charset="0"/>
              </a:rPr>
              <a:t>.</a:t>
            </a:r>
          </a:p>
          <a:p>
            <a:pPr>
              <a:lnSpc>
                <a:spcPct val="90000"/>
              </a:lnSpc>
            </a:pPr>
            <a:r>
              <a:rPr lang="en-US" sz="2800" dirty="0">
                <a:latin typeface="Calibri" pitchFamily="34" charset="0"/>
              </a:rPr>
              <a:t> </a:t>
            </a:r>
            <a:r>
              <a:rPr lang="en-US" sz="2800" b="1" i="1" dirty="0"/>
              <a:t>Provides accurate localization of the bleeding </a:t>
            </a:r>
          </a:p>
          <a:p>
            <a:r>
              <a:rPr lang="en-US" sz="2800" b="1" i="1" dirty="0"/>
              <a:t>It has a therapeutic utility that includes the use of vasopressin infusion or </a:t>
            </a:r>
            <a:r>
              <a:rPr lang="en-US" sz="2800" b="1" i="1" dirty="0" err="1"/>
              <a:t>embolization</a:t>
            </a:r>
            <a:endParaRPr lang="en-US" sz="2800" b="1" i="1" dirty="0"/>
          </a:p>
          <a:p>
            <a:r>
              <a:rPr lang="en-US" sz="2800" b="1" i="1" dirty="0"/>
              <a:t>It can be performed during active bleeding</a:t>
            </a:r>
            <a:r>
              <a:rPr lang="en-US" sz="2800" b="1" i="1" dirty="0">
                <a:solidFill>
                  <a:schemeClr val="bg2"/>
                </a:solidFill>
              </a:rPr>
              <a:t>   </a:t>
            </a:r>
          </a:p>
          <a:p>
            <a:endParaRPr lang="en-US" sz="2800" b="1" i="1" dirty="0">
              <a:solidFill>
                <a:schemeClr val="bg2"/>
              </a:solidFill>
            </a:endParaRPr>
          </a:p>
          <a:p>
            <a:endParaRPr lang="en-US" sz="2800" b="1" i="1" dirty="0">
              <a:latin typeface="Calibri"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idx="4294967295"/>
          </p:nvPr>
        </p:nvSpPr>
        <p:spPr>
          <a:xfrm>
            <a:off x="323528" y="260648"/>
            <a:ext cx="8229600" cy="1066800"/>
          </a:xfrm>
        </p:spPr>
        <p:txBody>
          <a:bodyPr/>
          <a:lstStyle/>
          <a:p>
            <a:r>
              <a:rPr lang="en-US" b="1" dirty="0"/>
              <a:t>Cont.</a:t>
            </a:r>
          </a:p>
        </p:txBody>
      </p:sp>
      <p:sp>
        <p:nvSpPr>
          <p:cNvPr id="96259" name="Content Placeholder 2"/>
          <p:cNvSpPr>
            <a:spLocks noGrp="1"/>
          </p:cNvSpPr>
          <p:nvPr>
            <p:ph idx="4294967295"/>
          </p:nvPr>
        </p:nvSpPr>
        <p:spPr>
          <a:xfrm>
            <a:off x="251520" y="1556792"/>
            <a:ext cx="8229600" cy="4945038"/>
          </a:xfrm>
        </p:spPr>
        <p:txBody>
          <a:bodyPr/>
          <a:lstStyle/>
          <a:p>
            <a:r>
              <a:rPr lang="en-US" dirty="0">
                <a:latin typeface="Calibri" pitchFamily="34" charset="0"/>
              </a:rPr>
              <a:t> </a:t>
            </a:r>
            <a:r>
              <a:rPr lang="en-US" sz="2400" dirty="0">
                <a:latin typeface="Sylfaen" pitchFamily="18" charset="0"/>
              </a:rPr>
              <a:t>Apart from </a:t>
            </a:r>
            <a:r>
              <a:rPr lang="en-US" sz="2400" b="1" dirty="0">
                <a:latin typeface="Sylfaen" pitchFamily="18" charset="0"/>
              </a:rPr>
              <a:t>colonoscopy</a:t>
            </a:r>
            <a:r>
              <a:rPr lang="en-US" sz="2400" dirty="0">
                <a:latin typeface="Sylfaen" pitchFamily="18" charset="0"/>
              </a:rPr>
              <a:t>, endoscopic procedures, such as </a:t>
            </a:r>
            <a:r>
              <a:rPr lang="en-US" sz="2400" b="1" dirty="0" err="1">
                <a:latin typeface="Sylfaen" pitchFamily="18" charset="0"/>
              </a:rPr>
              <a:t>esophagogastroduodenoscopy</a:t>
            </a:r>
            <a:r>
              <a:rPr lang="en-US" sz="2400" b="1" dirty="0">
                <a:latin typeface="Sylfaen" pitchFamily="18" charset="0"/>
              </a:rPr>
              <a:t> (EGD</a:t>
            </a:r>
            <a:r>
              <a:rPr lang="en-US" sz="2400" dirty="0">
                <a:latin typeface="Sylfaen" pitchFamily="18" charset="0"/>
              </a:rPr>
              <a:t>), </a:t>
            </a:r>
            <a:r>
              <a:rPr lang="en-US" sz="2400" b="1" dirty="0">
                <a:latin typeface="Sylfaen" pitchFamily="18" charset="0"/>
              </a:rPr>
              <a:t>wireless capsule endoscopy</a:t>
            </a:r>
            <a:r>
              <a:rPr lang="en-US" sz="2400" dirty="0">
                <a:latin typeface="Sylfaen" pitchFamily="18" charset="0"/>
              </a:rPr>
              <a:t> (WCE), </a:t>
            </a:r>
            <a:r>
              <a:rPr lang="en-US" sz="2400" b="1" dirty="0">
                <a:latin typeface="Sylfaen" pitchFamily="18" charset="0"/>
              </a:rPr>
              <a:t>push </a:t>
            </a:r>
            <a:r>
              <a:rPr lang="en-US" sz="2400" b="1" dirty="0" err="1">
                <a:latin typeface="Sylfaen" pitchFamily="18" charset="0"/>
              </a:rPr>
              <a:t>enteroscopy</a:t>
            </a:r>
            <a:r>
              <a:rPr lang="en-US" sz="2400" dirty="0">
                <a:latin typeface="Sylfaen" pitchFamily="18" charset="0"/>
              </a:rPr>
              <a:t>, and </a:t>
            </a:r>
            <a:r>
              <a:rPr lang="en-US" sz="2400" b="1" dirty="0">
                <a:latin typeface="Sylfaen" pitchFamily="18" charset="0"/>
              </a:rPr>
              <a:t>double-balloon </a:t>
            </a:r>
            <a:r>
              <a:rPr lang="en-US" sz="2400" b="1" dirty="0" err="1">
                <a:latin typeface="Sylfaen" pitchFamily="18" charset="0"/>
              </a:rPr>
              <a:t>enteroscopy</a:t>
            </a:r>
            <a:r>
              <a:rPr lang="en-US" sz="2400" dirty="0">
                <a:latin typeface="Sylfaen" pitchFamily="18" charset="0"/>
              </a:rPr>
              <a:t>, are used depending on the clinical circumstance. The </a:t>
            </a:r>
            <a:r>
              <a:rPr lang="en-US" sz="2400" b="1" dirty="0">
                <a:latin typeface="Sylfaen" pitchFamily="18" charset="0"/>
              </a:rPr>
              <a:t>sequence </a:t>
            </a:r>
            <a:r>
              <a:rPr lang="en-US" sz="2400" dirty="0">
                <a:latin typeface="Sylfaen" pitchFamily="18" charset="0"/>
              </a:rPr>
              <a:t>of using various modalities depends on such factors as rate of bleeding, hemodynamic status of the patient, and inability to localize bleeding with the initial modality.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4294967295"/>
          </p:nvPr>
        </p:nvSpPr>
        <p:spPr>
          <a:xfrm>
            <a:off x="611560" y="404664"/>
            <a:ext cx="8229600" cy="3048000"/>
          </a:xfrm>
          <a:solidFill>
            <a:schemeClr val="bg1">
              <a:alpha val="69000"/>
            </a:schemeClr>
          </a:solidFill>
          <a:ln>
            <a:noFill/>
          </a:ln>
        </p:spPr>
        <p:txBody>
          <a:bodyPr/>
          <a:lstStyle/>
          <a:p>
            <a:r>
              <a:rPr lang="en-US" sz="2400">
                <a:latin typeface="Sylfaen" pitchFamily="18" charset="0"/>
              </a:rPr>
              <a:t>Patients who have experienced multiple episodes of LGIB without a known source or diagnosis should undergo </a:t>
            </a:r>
            <a:r>
              <a:rPr lang="en-US" sz="2400" u="sng">
                <a:effectLst>
                  <a:outerShdw blurRad="38100" dist="38100" dir="2700000" algn="tl">
                    <a:srgbClr val="FFFFFF"/>
                  </a:outerShdw>
                </a:effectLst>
                <a:latin typeface="Sylfaen" pitchFamily="18" charset="0"/>
              </a:rPr>
              <a:t>elective mesenteric angiography, upper and lower endoscopy, </a:t>
            </a:r>
            <a:r>
              <a:rPr lang="en-US" sz="2400" b="1" u="sng">
                <a:effectLst>
                  <a:outerShdw blurRad="38100" dist="38100" dir="2700000" algn="tl">
                    <a:srgbClr val="FFFFFF"/>
                  </a:outerShdw>
                </a:effectLst>
                <a:latin typeface="Sylfaen" pitchFamily="18" charset="0"/>
              </a:rPr>
              <a:t>Meckel scanning</a:t>
            </a:r>
            <a:r>
              <a:rPr lang="en-US" sz="2400" u="sng">
                <a:effectLst>
                  <a:outerShdw blurRad="38100" dist="38100" dir="2700000" algn="tl">
                    <a:srgbClr val="FFFFFF"/>
                  </a:outerShdw>
                </a:effectLst>
                <a:latin typeface="Sylfaen" pitchFamily="18" charset="0"/>
              </a:rPr>
              <a:t>. </a:t>
            </a:r>
            <a:r>
              <a:rPr lang="en-US" sz="2400">
                <a:latin typeface="Sylfaen" pitchFamily="18" charset="0"/>
              </a:rPr>
              <a:t>Elective evaluation of the entire GI tract may identify uncommon lesions and undiagnosed arteriovenous malformations (AVMs).</a:t>
            </a:r>
          </a:p>
        </p:txBody>
      </p:sp>
      <p:pic>
        <p:nvPicPr>
          <p:cNvPr id="97283" name="Picture 3" descr="images"/>
          <p:cNvPicPr>
            <a:picLocks noChangeAspect="1" noChangeArrowheads="1"/>
          </p:cNvPicPr>
          <p:nvPr/>
        </p:nvPicPr>
        <p:blipFill>
          <a:blip r:embed="rId2" cstate="print"/>
          <a:srcRect/>
          <a:stretch>
            <a:fillRect/>
          </a:stretch>
        </p:blipFill>
        <p:spPr bwMode="auto">
          <a:xfrm>
            <a:off x="533400" y="3810000"/>
            <a:ext cx="8001000" cy="30480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5575"/>
            <a:ext cx="2524125" cy="977900"/>
          </a:xfrm>
        </p:spPr>
        <p:txBody>
          <a:bodyPr lIns="73152" rIns="45720" bIns="0" anchor="b"/>
          <a:lstStyle/>
          <a:p>
            <a:r>
              <a:rPr lang="en-US" sz="1800" b="1">
                <a:cs typeface="Tahoma" pitchFamily="34" charset="0"/>
              </a:rPr>
              <a:t> </a:t>
            </a:r>
            <a:endParaRPr lang="ar-SA" sz="1800" b="1"/>
          </a:p>
        </p:txBody>
      </p:sp>
      <p:pic>
        <p:nvPicPr>
          <p:cNvPr id="5" name="Picture Placeholder 4" descr="Mesenteric_Ischemia11.jpg"/>
          <p:cNvPicPr>
            <a:picLocks noGrp="1" noChangeAspect="1"/>
          </p:cNvPicPr>
          <p:nvPr>
            <p:ph type="pic" idx="4294967295"/>
          </p:nvPr>
        </p:nvPicPr>
        <p:blipFill>
          <a:blip r:embed="rId3" cstate="print"/>
          <a:srcRect l="6396" r="6396"/>
          <a:stretch>
            <a:fillRect/>
          </a:stretch>
        </p:blipFill>
        <p:spPr>
          <a:xfrm>
            <a:off x="6781800" y="980728"/>
            <a:ext cx="2362200" cy="2829272"/>
          </a:xfrm>
          <a:solidFill>
            <a:schemeClr val="bg2">
              <a:shade val="75000"/>
            </a:schemeClr>
          </a:solidFill>
        </p:spPr>
      </p:pic>
      <p:sp>
        <p:nvSpPr>
          <p:cNvPr id="98308" name="Text Placeholder 3"/>
          <p:cNvSpPr>
            <a:spLocks noGrp="1"/>
          </p:cNvSpPr>
          <p:nvPr>
            <p:ph type="body" sz="half" idx="4294967295"/>
          </p:nvPr>
        </p:nvSpPr>
        <p:spPr>
          <a:xfrm>
            <a:off x="0" y="1728788"/>
            <a:ext cx="4406900" cy="4572000"/>
          </a:xfrm>
        </p:spPr>
        <p:txBody>
          <a:bodyPr lIns="54864" tIns="91440">
            <a:normAutofit/>
          </a:bodyPr>
          <a:lstStyle/>
          <a:p>
            <a:pPr marL="0" indent="0">
              <a:lnSpc>
                <a:spcPct val="90000"/>
              </a:lnSpc>
              <a:buFont typeface="Georgia" pitchFamily="18" charset="0"/>
              <a:buNone/>
            </a:pPr>
            <a:r>
              <a:rPr lang="en-US" b="1" i="1" dirty="0"/>
              <a:t>CT. scan</a:t>
            </a:r>
            <a:endParaRPr lang="en-US" b="1" dirty="0"/>
          </a:p>
          <a:p>
            <a:pPr marL="0" indent="0">
              <a:lnSpc>
                <a:spcPct val="90000"/>
              </a:lnSpc>
              <a:buFont typeface="Georgia" pitchFamily="18" charset="0"/>
              <a:buNone/>
            </a:pPr>
            <a:endParaRPr lang="en-US" b="1" dirty="0"/>
          </a:p>
          <a:p>
            <a:pPr marL="0" indent="0">
              <a:lnSpc>
                <a:spcPct val="90000"/>
              </a:lnSpc>
              <a:buFont typeface="Georgia" pitchFamily="18" charset="0"/>
              <a:buNone/>
            </a:pPr>
            <a:r>
              <a:rPr lang="en-US" b="1" dirty="0"/>
              <a:t>Barium enema</a:t>
            </a:r>
          </a:p>
          <a:p>
            <a:pPr marL="0" indent="0">
              <a:lnSpc>
                <a:spcPct val="90000"/>
              </a:lnSpc>
              <a:buFont typeface="Georgia" pitchFamily="18" charset="0"/>
              <a:buNone/>
            </a:pPr>
            <a:endParaRPr lang="en-US" b="1" dirty="0"/>
          </a:p>
          <a:p>
            <a:pPr marL="0" indent="0">
              <a:lnSpc>
                <a:spcPct val="90000"/>
              </a:lnSpc>
              <a:buFont typeface="Georgia" pitchFamily="18" charset="0"/>
              <a:buNone/>
            </a:pPr>
            <a:r>
              <a:rPr lang="en-US" b="1" dirty="0"/>
              <a:t>Fecal occult blood testing</a:t>
            </a:r>
            <a:endParaRPr lang="en-US" b="1" i="1" dirty="0"/>
          </a:p>
          <a:p>
            <a:pPr marL="0" indent="0">
              <a:lnSpc>
                <a:spcPct val="90000"/>
              </a:lnSpc>
            </a:pPr>
            <a:endParaRPr lang="en-US" b="1" dirty="0"/>
          </a:p>
          <a:p>
            <a:pPr marL="0" indent="0">
              <a:lnSpc>
                <a:spcPct val="90000"/>
              </a:lnSpc>
            </a:pPr>
            <a:endParaRPr lang="en-US" dirty="0"/>
          </a:p>
          <a:p>
            <a:pPr marL="0" indent="0">
              <a:buFont typeface="Georgia" pitchFamily="18" charset="0"/>
              <a:buNone/>
            </a:pPr>
            <a:endParaRPr lang="ar-SA" dirty="0">
              <a:cs typeface="Tahoma" pitchFamily="34" charset="0"/>
            </a:endParaRPr>
          </a:p>
        </p:txBody>
      </p:sp>
      <p:pic>
        <p:nvPicPr>
          <p:cNvPr id="98309" name="Picture 5" descr="230px-Ischemicbowel"/>
          <p:cNvPicPr>
            <a:picLocks noChangeAspect="1" noChangeArrowheads="1"/>
          </p:cNvPicPr>
          <p:nvPr/>
        </p:nvPicPr>
        <p:blipFill>
          <a:blip r:embed="rId4" cstate="print"/>
          <a:srcRect/>
          <a:stretch>
            <a:fillRect/>
          </a:stretch>
        </p:blipFill>
        <p:spPr bwMode="auto">
          <a:xfrm>
            <a:off x="4191000" y="3810000"/>
            <a:ext cx="4953000" cy="3048000"/>
          </a:xfrm>
          <a:prstGeom prst="rect">
            <a:avLst/>
          </a:prstGeom>
          <a:noFill/>
        </p:spPr>
      </p:pic>
      <p:pic>
        <p:nvPicPr>
          <p:cNvPr id="98310" name="Picture 6" descr="ANd9GcSYQYhj0xF9gJhQ9Eu4sqNBxbPgCNJUGBuyPGaBNo258xv0HVEK"/>
          <p:cNvPicPr>
            <a:picLocks noChangeAspect="1" noChangeArrowheads="1"/>
          </p:cNvPicPr>
          <p:nvPr/>
        </p:nvPicPr>
        <p:blipFill>
          <a:blip r:embed="rId5" cstate="print"/>
          <a:srcRect/>
          <a:stretch>
            <a:fillRect/>
          </a:stretch>
        </p:blipFill>
        <p:spPr bwMode="auto">
          <a:xfrm>
            <a:off x="4211960" y="950544"/>
            <a:ext cx="2646040" cy="2859456"/>
          </a:xfrm>
          <a:prstGeom prst="rect">
            <a:avLst/>
          </a:prstGeom>
          <a:noFill/>
        </p:spPr>
      </p:pic>
      <p:sp>
        <p:nvSpPr>
          <p:cNvPr id="8" name="TextBox 7"/>
          <p:cNvSpPr txBox="1"/>
          <p:nvPr/>
        </p:nvSpPr>
        <p:spPr>
          <a:xfrm>
            <a:off x="1115616" y="188640"/>
            <a:ext cx="6480720" cy="707886"/>
          </a:xfrm>
          <a:prstGeom prst="rect">
            <a:avLst/>
          </a:prstGeom>
          <a:noFill/>
        </p:spPr>
        <p:txBody>
          <a:bodyPr wrap="square" rtlCol="0">
            <a:spAutoFit/>
          </a:bodyPr>
          <a:lstStyle/>
          <a:p>
            <a:r>
              <a:rPr lang="en-GB" sz="4000" dirty="0" err="1"/>
              <a:t>Othe</a:t>
            </a:r>
            <a:r>
              <a:rPr lang="en-GB" sz="4000" dirty="0"/>
              <a:t> Diagnostic Studies</a:t>
            </a:r>
            <a:endParaRPr lang="en-US" sz="40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type="title"/>
          </p:nvPr>
        </p:nvSpPr>
        <p:spPr/>
        <p:txBody>
          <a:bodyPr/>
          <a:lstStyle/>
          <a:p>
            <a:endParaRPr lang="ar-JO"/>
          </a:p>
        </p:txBody>
      </p:sp>
      <p:sp>
        <p:nvSpPr>
          <p:cNvPr id="100355" name="Rectangle 3"/>
          <p:cNvSpPr>
            <a:spLocks noGrp="1"/>
          </p:cNvSpPr>
          <p:nvPr>
            <p:ph idx="1"/>
          </p:nvPr>
        </p:nvSpPr>
        <p:spPr/>
        <p:txBody>
          <a:bodyPr/>
          <a:lstStyle/>
          <a:p>
            <a:endParaRPr lang="ar-JO"/>
          </a:p>
        </p:txBody>
      </p:sp>
      <p:pic>
        <p:nvPicPr>
          <p:cNvPr id="100356" name="Picture 4" descr="nrgastro"/>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4"/>
          <p:cNvPicPr>
            <a:picLocks noGrp="1" noChangeAspect="1" noChangeArrowheads="1"/>
          </p:cNvPicPr>
          <p:nvPr>
            <p:ph idx="1"/>
          </p:nvPr>
        </p:nvPicPr>
        <p:blipFill>
          <a:blip r:embed="rId3" cstate="print"/>
          <a:srcRect/>
          <a:stretch>
            <a:fillRect/>
          </a:stretch>
        </p:blipFill>
        <p:spPr>
          <a:xfrm>
            <a:off x="0" y="260648"/>
            <a:ext cx="9144000" cy="6858000"/>
          </a:xfrm>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456481" y="273629"/>
            <a:ext cx="8228160" cy="1144921"/>
          </a:xfrm>
        </p:spPr>
        <p:txBody>
          <a:bodyPr tIns="35203"/>
          <a:lstStyle/>
          <a:p>
            <a:pPr eaLnBrk="1"/>
            <a:r>
              <a:rPr lang="en-GB" b="1" dirty="0"/>
              <a:t>Treatment </a:t>
            </a:r>
            <a:endParaRPr lang="ar-JO" b="1" dirty="0"/>
          </a:p>
        </p:txBody>
      </p:sp>
      <p:sp>
        <p:nvSpPr>
          <p:cNvPr id="3075" name="Rectangle 2"/>
          <p:cNvSpPr>
            <a:spLocks noGrp="1" noChangeArrowheads="1"/>
          </p:cNvSpPr>
          <p:nvPr>
            <p:ph idx="1"/>
          </p:nvPr>
        </p:nvSpPr>
        <p:spPr>
          <a:xfrm>
            <a:off x="456480" y="1604329"/>
            <a:ext cx="8045280" cy="3977698"/>
          </a:xfrm>
        </p:spPr>
        <p:txBody>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The management of LGIB has 3 components, as follows: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 Resuscitation and initial assessment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 Localization of the bleeding site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 Therapeutic intervention to stop bleeding at the site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492896"/>
            <a:ext cx="7498080" cy="1143000"/>
          </a:xfrm>
        </p:spPr>
        <p:txBody>
          <a:bodyPr>
            <a:normAutofit/>
          </a:bodyPr>
          <a:lstStyle/>
          <a:p>
            <a:r>
              <a:rPr lang="en-US" sz="6600" dirty="0"/>
              <a:t>Causes of LGB</a:t>
            </a:r>
            <a:endParaRPr lang="ar-JO" sz="6600" dirty="0"/>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idx="1"/>
          </p:nvPr>
        </p:nvSpPr>
        <p:spPr>
          <a:xfrm>
            <a:off x="467544" y="404664"/>
            <a:ext cx="8045280" cy="5478351"/>
          </a:xfrm>
        </p:spPr>
        <p:txBody>
          <a:bodyPr tIns="38403">
            <a:noAutofit/>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latin typeface="Arial" pitchFamily="34" charset="0"/>
                <a:cs typeface="Arial" pitchFamily="34" charset="0"/>
              </a:rPr>
              <a:t>*Once the bleeding site is localized, nonsurgical therapeutic options that may be considered include the following:</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latin typeface="Arial" pitchFamily="34" charset="0"/>
                <a:cs typeface="Arial" pitchFamily="34" charset="0"/>
              </a:rPr>
              <a:t>*Patient with presumed LGIB may undergo early </a:t>
            </a:r>
            <a:r>
              <a:rPr lang="en-US" sz="2800" dirty="0" err="1">
                <a:latin typeface="Arial" pitchFamily="34" charset="0"/>
                <a:cs typeface="Arial" pitchFamily="34" charset="0"/>
              </a:rPr>
              <a:t>sigmoidoscopy</a:t>
            </a:r>
            <a:r>
              <a:rPr lang="en-US" sz="2800" dirty="0">
                <a:latin typeface="Arial" pitchFamily="34" charset="0"/>
                <a:cs typeface="Arial" pitchFamily="34" charset="0"/>
              </a:rPr>
              <a:t> for the detection of obvious low-lying lesion</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latin typeface="Arial" pitchFamily="34" charset="0"/>
                <a:cs typeface="Arial" pitchFamily="34" charset="0"/>
              </a:rPr>
              <a:t>*</a:t>
            </a:r>
            <a:r>
              <a:rPr lang="en-US" sz="2800" dirty="0" err="1">
                <a:latin typeface="Arial" pitchFamily="34" charset="0"/>
                <a:cs typeface="Arial" pitchFamily="34" charset="0"/>
              </a:rPr>
              <a:t>Sigmoidscopy</a:t>
            </a:r>
            <a:r>
              <a:rPr lang="en-US" sz="2800" dirty="0">
                <a:latin typeface="Arial" pitchFamily="34" charset="0"/>
                <a:cs typeface="Arial" pitchFamily="34" charset="0"/>
              </a:rPr>
              <a:t> is useful in patient &lt;40 years with minor bleeding</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latin typeface="Arial" pitchFamily="34" charset="0"/>
                <a:cs typeface="Arial" pitchFamily="34" charset="0"/>
              </a:rPr>
              <a:t>*Patient with </a:t>
            </a:r>
            <a:r>
              <a:rPr lang="en-US" sz="2800" dirty="0" err="1">
                <a:latin typeface="Arial" pitchFamily="34" charset="0"/>
                <a:cs typeface="Arial" pitchFamily="34" charset="0"/>
              </a:rPr>
              <a:t>hematochazia</a:t>
            </a:r>
            <a:r>
              <a:rPr lang="en-US" sz="2800" dirty="0">
                <a:latin typeface="Arial" pitchFamily="34" charset="0"/>
                <a:cs typeface="Arial" pitchFamily="34" charset="0"/>
              </a:rPr>
              <a:t> and hemodynamic instability should have upper endoscopy to role out the upper GI source of bleeding before lower GI tract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12291" name="Rectangle 2"/>
          <p:cNvSpPr>
            <a:spLocks noGrp="1" noChangeArrowheads="1"/>
          </p:cNvSpPr>
          <p:nvPr>
            <p:ph idx="1"/>
          </p:nvPr>
        </p:nvSpPr>
        <p:spPr>
          <a:xfrm>
            <a:off x="456480" y="1604329"/>
            <a:ext cx="8045280" cy="3977698"/>
          </a:xfrm>
        </p:spPr>
        <p:txBody>
          <a:bodyPr tIns="32002">
            <a:normAutofit fontScale="92500" lnSpcReduction="20000"/>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a:latin typeface="Times New Roman" pitchFamily="18" charset="0"/>
              </a:rPr>
              <a:t>-</a:t>
            </a:r>
            <a:r>
              <a:rPr lang="en-US" sz="3300" dirty="0" err="1">
                <a:latin typeface="Arial" pitchFamily="34" charset="0"/>
                <a:cs typeface="Arial" pitchFamily="34" charset="0"/>
              </a:rPr>
              <a:t>Colonscopy</a:t>
            </a:r>
            <a:r>
              <a:rPr lang="en-US" sz="3300" dirty="0">
                <a:latin typeface="Arial" pitchFamily="34" charset="0"/>
                <a:cs typeface="Arial" pitchFamily="34" charset="0"/>
              </a:rPr>
              <a:t> after oral </a:t>
            </a:r>
            <a:r>
              <a:rPr lang="en-US" sz="3300" dirty="0" err="1">
                <a:latin typeface="Arial" pitchFamily="34" charset="0"/>
                <a:cs typeface="Arial" pitchFamily="34" charset="0"/>
              </a:rPr>
              <a:t>lavage</a:t>
            </a:r>
            <a:r>
              <a:rPr lang="en-US" sz="3300" dirty="0">
                <a:latin typeface="Arial" pitchFamily="34" charset="0"/>
                <a:cs typeface="Arial" pitchFamily="34" charset="0"/>
              </a:rPr>
              <a:t> solution is the procedure of choice in patient admitted with LGIB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3300" dirty="0">
              <a:latin typeface="Arial" pitchFamily="34" charset="0"/>
              <a:cs typeface="Arial" pitchFamily="34" charset="0"/>
            </a:endParaRP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dirty="0">
                <a:latin typeface="Arial" pitchFamily="34" charset="0"/>
                <a:cs typeface="Arial" pitchFamily="34" charset="0"/>
              </a:rPr>
              <a:t>-In active LGIB  angiogram can detect the site of bleeding (</a:t>
            </a:r>
            <a:r>
              <a:rPr lang="en-US" sz="3300" dirty="0" err="1">
                <a:latin typeface="Arial" pitchFamily="34" charset="0"/>
                <a:cs typeface="Arial" pitchFamily="34" charset="0"/>
              </a:rPr>
              <a:t>extravasation</a:t>
            </a:r>
            <a:r>
              <a:rPr lang="en-US" sz="3300" dirty="0">
                <a:latin typeface="Arial" pitchFamily="34" charset="0"/>
                <a:cs typeface="Arial" pitchFamily="34" charset="0"/>
              </a:rPr>
              <a:t> of contrast into the gut) and permit treatment with </a:t>
            </a:r>
            <a:r>
              <a:rPr lang="en-US" sz="3300" dirty="0" err="1">
                <a:latin typeface="Arial" pitchFamily="34" charset="0"/>
                <a:cs typeface="Arial" pitchFamily="34" charset="0"/>
              </a:rPr>
              <a:t>intraarterial</a:t>
            </a:r>
            <a:r>
              <a:rPr lang="en-US" sz="3300" dirty="0">
                <a:latin typeface="Arial" pitchFamily="34" charset="0"/>
                <a:cs typeface="Arial" pitchFamily="34" charset="0"/>
              </a:rPr>
              <a:t> infusion of </a:t>
            </a:r>
            <a:r>
              <a:rPr lang="en-US" sz="3300" dirty="0" err="1">
                <a:latin typeface="Arial" pitchFamily="34" charset="0"/>
                <a:cs typeface="Arial" pitchFamily="34" charset="0"/>
              </a:rPr>
              <a:t>vassopressin</a:t>
            </a:r>
            <a:r>
              <a:rPr lang="en-US" sz="3300" dirty="0">
                <a:latin typeface="Arial" pitchFamily="34" charset="0"/>
                <a:cs typeface="Arial" pitchFamily="34" charset="0"/>
              </a:rPr>
              <a:t> or </a:t>
            </a:r>
            <a:r>
              <a:rPr lang="en-US" sz="3300" dirty="0" err="1">
                <a:latin typeface="Arial" pitchFamily="34" charset="0"/>
                <a:cs typeface="Arial" pitchFamily="34" charset="0"/>
              </a:rPr>
              <a:t>emoblization</a:t>
            </a:r>
            <a:endParaRPr lang="en-US" sz="3300" dirty="0">
              <a:latin typeface="Arial" pitchFamily="34" charset="0"/>
              <a:cs typeface="Arial" pitchFamily="34" charset="0"/>
            </a:endParaRP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3300" i="1" dirty="0">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idx="1"/>
          </p:nvPr>
        </p:nvSpPr>
        <p:spPr>
          <a:xfrm>
            <a:off x="456480" y="692697"/>
            <a:ext cx="8045280" cy="6025610"/>
          </a:xfrm>
        </p:spPr>
        <p:txBody>
          <a:bodyPr tIns="52804">
            <a:normAutofit/>
          </a:bodyPr>
          <a:lstStyle/>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latin typeface="Arial" pitchFamily="34" charset="0"/>
                <a:cs typeface="Arial" pitchFamily="34" charset="0"/>
              </a:rPr>
              <a:t>*</a:t>
            </a:r>
            <a:r>
              <a:rPr lang="en-US" sz="2800" dirty="0" err="1">
                <a:latin typeface="Arial" pitchFamily="34" charset="0"/>
                <a:cs typeface="Arial" pitchFamily="34" charset="0"/>
              </a:rPr>
              <a:t>Diverticular</a:t>
            </a:r>
            <a:r>
              <a:rPr lang="en-US" sz="2800" dirty="0">
                <a:latin typeface="Arial" pitchFamily="34" charset="0"/>
                <a:cs typeface="Arial" pitchFamily="34" charset="0"/>
              </a:rPr>
              <a:t> bleeding: Colonoscopy with bipolar probe coagulation, epinephrine injection, or metallic clips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latin typeface="Arial" pitchFamily="34" charset="0"/>
                <a:cs typeface="Arial" pitchFamily="34" charset="0"/>
              </a:rPr>
              <a:t>*Recurrent bleeding: Resection of the affected bowel segment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latin typeface="Arial" pitchFamily="34" charset="0"/>
                <a:cs typeface="Arial" pitchFamily="34" charset="0"/>
              </a:rPr>
              <a:t>*</a:t>
            </a:r>
            <a:r>
              <a:rPr lang="en-US" sz="2800" dirty="0" err="1">
                <a:latin typeface="Arial" pitchFamily="34" charset="0"/>
                <a:cs typeface="Arial" pitchFamily="34" charset="0"/>
              </a:rPr>
              <a:t>Angiodysplasia</a:t>
            </a:r>
            <a:r>
              <a:rPr lang="en-US" sz="2800" dirty="0">
                <a:latin typeface="Arial" pitchFamily="34" charset="0"/>
                <a:cs typeface="Arial" pitchFamily="34" charset="0"/>
              </a:rPr>
              <a:t>: Thermal therapy (</a:t>
            </a:r>
            <a:r>
              <a:rPr lang="en-US" sz="2800" dirty="0" err="1">
                <a:latin typeface="Arial" pitchFamily="34" charset="0"/>
                <a:cs typeface="Arial" pitchFamily="34" charset="0"/>
              </a:rPr>
              <a:t>eg</a:t>
            </a:r>
            <a:r>
              <a:rPr lang="en-US" sz="2800" dirty="0">
                <a:latin typeface="Arial" pitchFamily="34" charset="0"/>
                <a:cs typeface="Arial" pitchFamily="34" charset="0"/>
              </a:rPr>
              <a:t>, </a:t>
            </a:r>
            <a:r>
              <a:rPr lang="en-US" sz="2800" dirty="0" err="1">
                <a:latin typeface="Arial" pitchFamily="34" charset="0"/>
                <a:cs typeface="Arial" pitchFamily="34" charset="0"/>
              </a:rPr>
              <a:t>electrocoagulation</a:t>
            </a:r>
            <a:r>
              <a:rPr lang="en-US" sz="2800" dirty="0">
                <a:latin typeface="Arial" pitchFamily="34" charset="0"/>
                <a:cs typeface="Arial" pitchFamily="34" charset="0"/>
              </a:rPr>
              <a:t>, argon plasma coagulation)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latin typeface="Arial" pitchFamily="34" charset="0"/>
                <a:cs typeface="Arial" pitchFamily="34" charset="0"/>
              </a:rPr>
              <a:t>*Conservative management, including nothing by mouth (NPO) and intravenous (IV) hydration in patients with ischemic colitis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800" i="1" dirty="0">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idx="1"/>
          </p:nvPr>
        </p:nvSpPr>
        <p:spPr>
          <a:xfrm>
            <a:off x="456480" y="1604329"/>
            <a:ext cx="8045280" cy="3977698"/>
          </a:xfrm>
        </p:spPr>
        <p:txBody>
          <a:bodyPr tIns="35203">
            <a:normAutofit fontScale="92500" lnSpcReduction="10000"/>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4000" dirty="0">
                <a:latin typeface="Arial" pitchFamily="34" charset="0"/>
                <a:cs typeface="Arial" pitchFamily="34" charset="0"/>
              </a:rPr>
              <a:t>In patients in whom the bleeding site cannot be determined, </a:t>
            </a:r>
            <a:r>
              <a:rPr lang="en-US" sz="4000" dirty="0" err="1">
                <a:latin typeface="Arial" pitchFamily="34" charset="0"/>
                <a:cs typeface="Arial" pitchFamily="34" charset="0"/>
              </a:rPr>
              <a:t>vasoconstrictive</a:t>
            </a:r>
            <a:r>
              <a:rPr lang="en-US" sz="4000" dirty="0">
                <a:latin typeface="Arial" pitchFamily="34" charset="0"/>
                <a:cs typeface="Arial" pitchFamily="34" charset="0"/>
              </a:rPr>
              <a:t> agents such as vasopressin (</a:t>
            </a:r>
            <a:r>
              <a:rPr lang="en-US" sz="4000" dirty="0" err="1">
                <a:latin typeface="Arial" pitchFamily="34" charset="0"/>
                <a:cs typeface="Arial" pitchFamily="34" charset="0"/>
              </a:rPr>
              <a:t>Pitressin</a:t>
            </a:r>
            <a:r>
              <a:rPr lang="en-US" sz="4000" dirty="0">
                <a:latin typeface="Arial" pitchFamily="34" charset="0"/>
                <a:cs typeface="Arial" pitchFamily="34" charset="0"/>
              </a:rPr>
              <a:t>) can be used. If vasopressin is unsuccessful or contraindicated, </a:t>
            </a:r>
            <a:r>
              <a:rPr lang="en-US" sz="4000" dirty="0" err="1">
                <a:latin typeface="Arial" pitchFamily="34" charset="0"/>
                <a:cs typeface="Arial" pitchFamily="34" charset="0"/>
              </a:rPr>
              <a:t>superselective</a:t>
            </a:r>
            <a:r>
              <a:rPr lang="en-US" sz="4000" dirty="0">
                <a:latin typeface="Arial" pitchFamily="34" charset="0"/>
                <a:cs typeface="Arial" pitchFamily="34" charset="0"/>
              </a:rPr>
              <a:t> </a:t>
            </a:r>
            <a:r>
              <a:rPr lang="en-US" sz="4000" dirty="0" err="1">
                <a:latin typeface="Arial" pitchFamily="34" charset="0"/>
                <a:cs typeface="Arial" pitchFamily="34" charset="0"/>
              </a:rPr>
              <a:t>embolization</a:t>
            </a:r>
            <a:r>
              <a:rPr lang="en-US" sz="4000" dirty="0">
                <a:latin typeface="Arial" pitchFamily="34" charset="0"/>
                <a:cs typeface="Arial" pitchFamily="34" charset="0"/>
              </a:rPr>
              <a:t> is useful.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4000" dirty="0">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456481" y="273629"/>
            <a:ext cx="8228160" cy="1144921"/>
          </a:xfrm>
        </p:spPr>
        <p:txBody>
          <a:bodyPr tIns="25602"/>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900" dirty="0"/>
              <a:t>Therapeutic intervention to stop bleeding at the site</a:t>
            </a:r>
          </a:p>
        </p:txBody>
      </p:sp>
      <p:pic>
        <p:nvPicPr>
          <p:cNvPr id="10243" name="Picture 2"/>
          <p:cNvPicPr>
            <a:picLocks noChangeAspect="1" noChangeArrowheads="1"/>
          </p:cNvPicPr>
          <p:nvPr/>
        </p:nvPicPr>
        <p:blipFill>
          <a:blip r:embed="rId3" cstate="print"/>
          <a:srcRect/>
          <a:stretch>
            <a:fillRect/>
          </a:stretch>
        </p:blipFill>
        <p:spPr bwMode="auto">
          <a:xfrm>
            <a:off x="83520" y="1575525"/>
            <a:ext cx="8958240" cy="5391926"/>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dirty="0"/>
          </a:p>
        </p:txBody>
      </p:sp>
      <p:sp>
        <p:nvSpPr>
          <p:cNvPr id="3" name="Content Placeholder 2"/>
          <p:cNvSpPr>
            <a:spLocks noGrp="1"/>
          </p:cNvSpPr>
          <p:nvPr>
            <p:ph idx="1"/>
          </p:nvPr>
        </p:nvSpPr>
        <p:spPr/>
        <p:txBody>
          <a:bodyPr/>
          <a:lstStyle/>
          <a:p>
            <a:endParaRPr lang="ar-JO"/>
          </a:p>
        </p:txBody>
      </p:sp>
      <p:pic>
        <p:nvPicPr>
          <p:cNvPr id="4" name="Picture 3" descr="C:\Users\user\Desktop\New folder (2)\New folder\greenb2_c031f001.png"/>
          <p:cNvPicPr>
            <a:picLocks noChangeAspect="1" noChangeArrowheads="1"/>
          </p:cNvPicPr>
          <p:nvPr/>
        </p:nvPicPr>
        <p:blipFill>
          <a:blip r:embed="rId2" cstate="print"/>
          <a:srcRect/>
          <a:stretch>
            <a:fillRect/>
          </a:stretch>
        </p:blipFill>
        <p:spPr bwMode="auto">
          <a:xfrm>
            <a:off x="0" y="423285"/>
            <a:ext cx="8873592" cy="6434715"/>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a:p>
        </p:txBody>
      </p:sp>
      <p:pic>
        <p:nvPicPr>
          <p:cNvPr id="9218" name="Picture 2"/>
          <p:cNvPicPr>
            <a:picLocks noChangeAspect="1" noChangeArrowheads="1"/>
          </p:cNvPicPr>
          <p:nvPr/>
        </p:nvPicPr>
        <p:blipFill>
          <a:blip r:embed="rId3" cstate="print"/>
          <a:srcRect/>
          <a:stretch>
            <a:fillRect/>
          </a:stretch>
        </p:blipFill>
        <p:spPr bwMode="auto">
          <a:xfrm>
            <a:off x="0" y="381000"/>
            <a:ext cx="9144000" cy="6477000"/>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dirty="0"/>
          </a:p>
        </p:txBody>
      </p:sp>
      <p:pic>
        <p:nvPicPr>
          <p:cNvPr id="4" name="Picture 2" descr="C:\Users\user\Desktop\New folder (2)\New folder\discharge_table.png"/>
          <p:cNvPicPr>
            <a:picLocks noChangeAspect="1" noChangeArrowheads="1"/>
          </p:cNvPicPr>
          <p:nvPr/>
        </p:nvPicPr>
        <p:blipFill>
          <a:blip r:embed="rId2" cstate="print"/>
          <a:srcRect/>
          <a:stretch>
            <a:fillRect/>
          </a:stretch>
        </p:blipFill>
        <p:spPr bwMode="auto">
          <a:xfrm>
            <a:off x="0" y="990600"/>
            <a:ext cx="8775700" cy="53467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idx="1"/>
          </p:nvPr>
        </p:nvSpPr>
        <p:spPr>
          <a:xfrm>
            <a:off x="456480" y="692697"/>
            <a:ext cx="8045280" cy="6025610"/>
          </a:xfrm>
        </p:spPr>
        <p:txBody>
          <a:bodyPr>
            <a:normAutofit lnSpcReduction="10000"/>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b="1" dirty="0">
                <a:latin typeface="Arial" pitchFamily="34" charset="0"/>
                <a:cs typeface="Arial" pitchFamily="34" charset="0"/>
              </a:rPr>
              <a:t>The indications for surgery include the following:</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Arial" pitchFamily="34" charset="0"/>
                <a:cs typeface="Arial" pitchFamily="34" charset="0"/>
              </a:rPr>
              <a:t>-Active persistent bleeding with hemodynamic -instability that is refractory to aggressive resuscitation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Arial" pitchFamily="34" charset="0"/>
                <a:cs typeface="Arial" pitchFamily="34" charset="0"/>
              </a:rPr>
              <a:t>-Persistent, recurrent bleeding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Arial" pitchFamily="34" charset="0"/>
                <a:cs typeface="Arial" pitchFamily="34" charset="0"/>
              </a:rPr>
              <a:t>-Transfusion of more than 4 units packed red blood cells in a 24-hour period, with active or recurrent bleeding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latin typeface="Arial" pitchFamily="34" charset="0"/>
                <a:cs typeface="Arial" pitchFamily="34" charset="0"/>
              </a:rPr>
              <a:t>-Transfusion of more than 6 units of packed red blood cells during the same hospitalization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dirty="0">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2420888"/>
            <a:ext cx="5040560" cy="1107996"/>
          </a:xfrm>
          <a:prstGeom prst="rect">
            <a:avLst/>
          </a:prstGeom>
          <a:noFill/>
        </p:spPr>
        <p:txBody>
          <a:bodyPr wrap="square" rtlCol="0">
            <a:spAutoFit/>
          </a:bodyPr>
          <a:lstStyle/>
          <a:p>
            <a:pPr algn="ctr"/>
            <a:r>
              <a:rPr lang="en-GB" sz="6600" dirty="0"/>
              <a:t>Thank You</a:t>
            </a:r>
            <a:endParaRPr lang="en-US" sz="6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628800"/>
            <a:ext cx="8229600" cy="2925763"/>
          </a:xfrm>
        </p:spPr>
        <p:txBody>
          <a:bodyPr>
            <a:normAutofit/>
          </a:bodyPr>
          <a:lstStyle/>
          <a:p>
            <a:pPr algn="l" rtl="0"/>
            <a:r>
              <a:rPr lang="en-US" dirty="0"/>
              <a:t>Incidence : 50% above 65 years</a:t>
            </a:r>
          </a:p>
          <a:p>
            <a:pPr algn="l" rtl="0"/>
            <a:r>
              <a:rPr lang="en-US" dirty="0"/>
              <a:t>Etiology : chronic constipation</a:t>
            </a:r>
          </a:p>
          <a:p>
            <a:pPr lvl="0"/>
            <a:r>
              <a:rPr lang="en-US" sz="2600" dirty="0">
                <a:solidFill>
                  <a:prstClr val="black"/>
                </a:solidFill>
                <a:latin typeface="Lucida Sans Unicode"/>
              </a:rPr>
              <a:t>Sac like protrusion in the colonic wall   through a point of weakness</a:t>
            </a:r>
          </a:p>
          <a:p>
            <a:pPr algn="l" rtl="0"/>
            <a:r>
              <a:rPr lang="en-US" sz="2600" dirty="0"/>
              <a:t> </a:t>
            </a:r>
          </a:p>
          <a:p>
            <a:pPr>
              <a:buNone/>
            </a:pPr>
            <a:endParaRPr lang="en-US" dirty="0"/>
          </a:p>
        </p:txBody>
      </p:sp>
      <p:pic>
        <p:nvPicPr>
          <p:cNvPr id="4" name="Picture 2"/>
          <p:cNvPicPr>
            <a:picLocks noChangeAspect="1" noChangeArrowheads="1"/>
          </p:cNvPicPr>
          <p:nvPr/>
        </p:nvPicPr>
        <p:blipFill>
          <a:blip r:embed="rId3" cstate="print"/>
          <a:stretch>
            <a:fillRect/>
          </a:stretch>
        </p:blipFill>
        <p:spPr bwMode="auto">
          <a:xfrm>
            <a:off x="6300192" y="836712"/>
            <a:ext cx="2639184" cy="1835954"/>
          </a:xfrm>
          <a:prstGeom prst="rect">
            <a:avLst/>
          </a:prstGeom>
          <a:noFill/>
          <a:ln w="9525">
            <a:noFill/>
            <a:miter lim="800000"/>
            <a:headEnd/>
            <a:tailEnd/>
          </a:ln>
          <a:effectLst/>
        </p:spPr>
      </p:pic>
      <p:sp>
        <p:nvSpPr>
          <p:cNvPr id="5" name="TextBox 4"/>
          <p:cNvSpPr txBox="1"/>
          <p:nvPr/>
        </p:nvSpPr>
        <p:spPr>
          <a:xfrm>
            <a:off x="0" y="404664"/>
            <a:ext cx="6192688" cy="769441"/>
          </a:xfrm>
          <a:prstGeom prst="rect">
            <a:avLst/>
          </a:prstGeom>
          <a:noFill/>
        </p:spPr>
        <p:txBody>
          <a:bodyPr wrap="square" rtlCol="0">
            <a:spAutoFit/>
          </a:bodyPr>
          <a:lstStyle/>
          <a:p>
            <a:r>
              <a:rPr lang="en-US" sz="4400" b="1" dirty="0"/>
              <a:t>1- </a:t>
            </a:r>
            <a:r>
              <a:rPr lang="en-US" sz="4400" b="1" dirty="0" err="1"/>
              <a:t>Diverticular</a:t>
            </a:r>
            <a:r>
              <a:rPr lang="en-US" sz="4400" b="1" dirty="0"/>
              <a:t> Disease</a:t>
            </a:r>
            <a:endParaRPr lang="en-US" sz="4400" dirty="0"/>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5588</TotalTime>
  <Words>4267</Words>
  <Application>Microsoft Office PowerPoint</Application>
  <PresentationFormat>On-screen Show (4:3)</PresentationFormat>
  <Paragraphs>687</Paragraphs>
  <Slides>89</Slides>
  <Notes>32</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Causes of LGB</vt:lpstr>
      <vt:lpstr>PowerPoint Presentation</vt:lpstr>
      <vt:lpstr>Diverticolosis         Pathogenesis : </vt:lpstr>
      <vt:lpstr>Pathology</vt:lpstr>
      <vt:lpstr>Complicated cases:</vt:lpstr>
      <vt:lpstr>Diagnosis :</vt:lpstr>
      <vt:lpstr>PowerPoint Presentation</vt:lpstr>
      <vt:lpstr>Meckel’s diverticulum is the most common congenital anomaly of the small intestine,   It forms due to incomplete obliteration of the omphalomesenteric duct that connects the midgut lumen and yolk sac cavity early in fetal life   * Painless intestinal hemorrhage accounts for 50% of all lower GI bleeding in patients younger than 2 years (most often presents with painless melena ) * A variety of tissues have been found in Meckel’s diverticulum, including gastric, pancreatic, colonic, jejunal, duodenal and endometrial.  *The most common of these is gastric tissue, which is significant because gastric epithelium produces acid that can cause ulceration of adjacent mucosa . 99mmTc-pertechnetate scan detects the presence of gastric mucosa. Accumulation of pertechnetate in the right lower abdominal quadrant is diagnostic of a Meckel’s diverticulum that contains ectopic gastric mucosa. .      </vt:lpstr>
      <vt:lpstr>PowerPoint Presentation</vt:lpstr>
      <vt:lpstr>2- Inflammatory Bowel Disease</vt:lpstr>
      <vt:lpstr>PowerPoint Presentation</vt:lpstr>
      <vt:lpstr>PowerPoint Presentation</vt:lpstr>
      <vt:lpstr>PowerPoint Presentation</vt:lpstr>
      <vt:lpstr>PowerPoint Presentation</vt:lpstr>
      <vt:lpstr>PowerPoint Presentation</vt:lpstr>
      <vt:lpstr>4- Angiodysplasia</vt:lpstr>
      <vt:lpstr>Angiodysplasia</vt:lpstr>
      <vt:lpstr>Clinical Features</vt:lpstr>
      <vt:lpstr>PowerPoint Presentation</vt:lpstr>
      <vt:lpstr> A) HEMORRHOIDS</vt:lpstr>
      <vt:lpstr>PowerPoint Presentation</vt:lpstr>
      <vt:lpstr>Grading for Internal type</vt:lpstr>
      <vt:lpstr>PowerPoint Presentation</vt:lpstr>
      <vt:lpstr>Symptoms:</vt:lpstr>
      <vt:lpstr>Investigation        </vt:lpstr>
      <vt:lpstr>PowerPoint Presentation</vt:lpstr>
      <vt:lpstr>Treatment</vt:lpstr>
      <vt:lpstr>Banding</vt:lpstr>
      <vt:lpstr>Hemorrhoidectomy</vt:lpstr>
      <vt:lpstr>B) Anal fissures </vt:lpstr>
      <vt:lpstr>PowerPoint Presentation</vt:lpstr>
      <vt:lpstr>PowerPoint Presentation</vt:lpstr>
      <vt:lpstr>PowerPoint Presentation</vt:lpstr>
      <vt:lpstr>PowerPoint Presentation</vt:lpstr>
      <vt:lpstr>Surgical Treatment</vt:lpstr>
      <vt:lpstr>6- Colonic and rectal polyps </vt:lpstr>
      <vt:lpstr>7-Colorectal cancer </vt:lpstr>
      <vt:lpstr> Postpolypectomy bleeding</vt:lpstr>
      <vt:lpstr>PowerPoint Presentation</vt:lpstr>
      <vt:lpstr>COLOUR OF BLOOD/ DISCHARGE </vt:lpstr>
      <vt:lpstr>Its relation with the faeces</vt:lpstr>
      <vt:lpstr>DEFERENTIAL DIAGNOSIS </vt:lpstr>
      <vt:lpstr>DEFERENTIAL DIAGNOSIS </vt:lpstr>
      <vt:lpstr>PowerPoint Presentation</vt:lpstr>
      <vt:lpstr>PowerPoint Presentation</vt:lpstr>
      <vt:lpstr>Common Causes</vt:lpstr>
      <vt:lpstr>PowerPoint Presentation</vt:lpstr>
      <vt:lpstr>Past Medical History </vt:lpstr>
      <vt:lpstr>PowerPoint Presentation</vt:lpstr>
      <vt:lpstr>PowerPoint Presentation</vt:lpstr>
      <vt:lpstr>PowerPoint Presentation</vt:lpstr>
      <vt:lpstr>PowerPoint Presentation</vt:lpstr>
      <vt:lpstr>PowerPoint Presentation</vt:lpstr>
      <vt:lpstr>Proctoscopy:</vt:lpstr>
      <vt:lpstr>MANAGEMENT</vt:lpstr>
      <vt:lpstr>PowerPoint Presentation</vt:lpstr>
      <vt:lpstr>PowerPoint Presentation</vt:lpstr>
      <vt:lpstr>Diagnostics</vt:lpstr>
      <vt:lpstr>Approach to overt GI bleeding</vt:lpstr>
      <vt:lpstr>Laboratory Studies </vt:lpstr>
      <vt:lpstr>PowerPoint Presentation</vt:lpstr>
      <vt:lpstr>Colonoscopy </vt:lpstr>
      <vt:lpstr>Colonoscopy</vt:lpstr>
      <vt:lpstr>PowerPoint Presentation</vt:lpstr>
      <vt:lpstr>Angiography </vt:lpstr>
      <vt:lpstr>PowerPoint Presentation</vt:lpstr>
      <vt:lpstr>Cont.</vt:lpstr>
      <vt:lpstr>PowerPoint Presentation</vt:lpstr>
      <vt:lpstr> </vt:lpstr>
      <vt:lpstr>PowerPoint Presentation</vt:lpstr>
      <vt:lpstr>PowerPoint Presentation</vt:lpstr>
      <vt:lpstr>Treatment </vt:lpstr>
      <vt:lpstr>PowerPoint Presentation</vt:lpstr>
      <vt:lpstr>PowerPoint Presentation</vt:lpstr>
      <vt:lpstr>PowerPoint Presentation</vt:lpstr>
      <vt:lpstr>PowerPoint Presentation</vt:lpstr>
      <vt:lpstr>Therapeutic intervention to stop bleeding at the site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Upper GI Bleeding</dc:title>
  <dc:creator>Ahmad Ziad Mahadeen</dc:creator>
  <cp:lastModifiedBy>saraazaizeh202@gmail.com</cp:lastModifiedBy>
  <cp:revision>65</cp:revision>
  <dcterms:created xsi:type="dcterms:W3CDTF">2012-10-13T20:46:12Z</dcterms:created>
  <dcterms:modified xsi:type="dcterms:W3CDTF">2023-09-27T17:32:44Z</dcterms:modified>
</cp:coreProperties>
</file>