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257" r:id="rId3"/>
    <p:sldId id="339" r:id="rId4"/>
    <p:sldId id="258" r:id="rId5"/>
    <p:sldId id="340" r:id="rId6"/>
    <p:sldId id="259" r:id="rId7"/>
    <p:sldId id="347" r:id="rId8"/>
    <p:sldId id="261" r:id="rId9"/>
    <p:sldId id="262" r:id="rId10"/>
    <p:sldId id="263" r:id="rId11"/>
    <p:sldId id="346" r:id="rId12"/>
    <p:sldId id="264" r:id="rId13"/>
    <p:sldId id="265" r:id="rId14"/>
    <p:sldId id="266" r:id="rId15"/>
    <p:sldId id="267" r:id="rId16"/>
    <p:sldId id="268" r:id="rId17"/>
    <p:sldId id="269" r:id="rId18"/>
    <p:sldId id="270" r:id="rId19"/>
    <p:sldId id="271" r:id="rId20"/>
    <p:sldId id="272" r:id="rId21"/>
    <p:sldId id="341" r:id="rId22"/>
    <p:sldId id="273" r:id="rId23"/>
    <p:sldId id="274" r:id="rId24"/>
    <p:sldId id="342" r:id="rId25"/>
    <p:sldId id="275" r:id="rId26"/>
    <p:sldId id="276" r:id="rId27"/>
    <p:sldId id="277" r:id="rId28"/>
    <p:sldId id="343" r:id="rId29"/>
    <p:sldId id="278" r:id="rId30"/>
    <p:sldId id="279" r:id="rId31"/>
    <p:sldId id="280" r:id="rId32"/>
    <p:sldId id="281" r:id="rId33"/>
    <p:sldId id="282" r:id="rId34"/>
    <p:sldId id="283" r:id="rId35"/>
    <p:sldId id="284"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8" r:id="rId51"/>
    <p:sldId id="334" r:id="rId52"/>
    <p:sldId id="344" r:id="rId53"/>
    <p:sldId id="335" r:id="rId54"/>
    <p:sldId id="336" r:id="rId55"/>
    <p:sldId id="345" r:id="rId56"/>
    <p:sldId id="337" r:id="rId57"/>
  </p:sldIdLst>
  <p:sldSz cx="9144000" cy="6858000" type="letter"/>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04"/>
    <p:restoredTop sz="94719"/>
  </p:normalViewPr>
  <p:slideViewPr>
    <p:cSldViewPr snapToGrid="0" snapToObjects="1">
      <p:cViewPr>
        <p:scale>
          <a:sx n="73" d="100"/>
          <a:sy n="73" d="100"/>
        </p:scale>
        <p:origin x="-129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E31E0A6-86AC-ED41-BD99-2FA713D387CA}" type="datetimeFigureOut">
              <a:rPr lang="en-US" smtClean="0"/>
              <a:pPr/>
              <a:t>7/16/2018</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10A3785-92A0-4848-BD5A-0F09D9CA7AE9}" type="slidenum">
              <a:rPr lang="en-US" smtClean="0"/>
              <a:pPr/>
              <a:t>‹#›</a:t>
            </a:fld>
            <a:endParaRPr lang="en-US"/>
          </a:p>
        </p:txBody>
      </p:sp>
    </p:spTree>
    <p:extLst>
      <p:ext uri="{BB962C8B-B14F-4D97-AF65-F5344CB8AC3E}">
        <p14:creationId xmlns:p14="http://schemas.microsoft.com/office/powerpoint/2010/main" xmlns="" val="408375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A3785-92A0-4848-BD5A-0F09D9CA7AE9}" type="slidenum">
              <a:rPr lang="en-US" smtClean="0"/>
              <a:pPr/>
              <a:t>53</a:t>
            </a:fld>
            <a:endParaRPr lang="en-US"/>
          </a:p>
        </p:txBody>
      </p:sp>
    </p:spTree>
    <p:extLst>
      <p:ext uri="{BB962C8B-B14F-4D97-AF65-F5344CB8AC3E}">
        <p14:creationId xmlns:p14="http://schemas.microsoft.com/office/powerpoint/2010/main" xmlns="" val="974917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7/16/2018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7/16/2018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7/16/2018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7/16/2018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7/16/2018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7/16/2018</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583747" y="2480855"/>
            <a:ext cx="7976507" cy="1896291"/>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600" b="0" i="0" u="none" strike="noStrike" kern="1200" cap="all" spc="0" normalizeH="0" baseline="0" noProof="0" dirty="0" smtClean="0">
                <a:ln>
                  <a:noFill/>
                </a:ln>
                <a:solidFill>
                  <a:srgbClr val="FF0000"/>
                </a:solidFill>
                <a:effectLst>
                  <a:outerShdw blurRad="38100" dist="38100" dir="2700000" algn="tl">
                    <a:srgbClr val="000000">
                      <a:alpha val="43137"/>
                    </a:srgbClr>
                  </a:outerShdw>
                </a:effectLst>
                <a:uLnTx/>
                <a:uFillTx/>
                <a:latin typeface="Candara" pitchFamily="34" charset="0"/>
                <a:ea typeface="+mj-ea"/>
                <a:cs typeface="+mj-cs"/>
              </a:rPr>
              <a:t>Abnormal uterine bleeding</a:t>
            </a:r>
          </a:p>
        </p:txBody>
      </p:sp>
      <p:sp>
        <p:nvSpPr>
          <p:cNvPr id="6" name="مربع نص 5"/>
          <p:cNvSpPr txBox="1"/>
          <p:nvPr/>
        </p:nvSpPr>
        <p:spPr>
          <a:xfrm rot="16200000">
            <a:off x="-664964" y="3228945"/>
            <a:ext cx="1676400" cy="400110"/>
          </a:xfrm>
          <a:prstGeom prst="rect">
            <a:avLst/>
          </a:prstGeom>
          <a:noFill/>
        </p:spPr>
        <p:txBody>
          <a:bodyPr rtlCol="1">
            <a:spAutoFit/>
          </a:bodyPr>
          <a:lstStyle/>
          <a:p>
            <a:pPr algn="ctr">
              <a:defRPr/>
            </a:pPr>
            <a:r>
              <a:rPr lang="en-US" b="1" dirty="0">
                <a:solidFill>
                  <a:schemeClr val="tx1">
                    <a:lumMod val="75000"/>
                    <a:lumOff val="25000"/>
                  </a:schemeClr>
                </a:solidFill>
                <a:effectLst>
                  <a:outerShdw blurRad="38100" dist="38100" dir="2700000" algn="tl">
                    <a:srgbClr val="000000">
                      <a:alpha val="43137"/>
                    </a:srgbClr>
                  </a:outerShdw>
                </a:effectLst>
                <a:latin typeface="Candara" pitchFamily="34" charset="0"/>
              </a:rPr>
              <a:t>|</a:t>
            </a:r>
            <a:r>
              <a:rPr lang="en-US" sz="2000" dirty="0">
                <a:latin typeface="Candara" pitchFamily="34" charset="0"/>
              </a:rPr>
              <a:t>PRICE: </a:t>
            </a:r>
            <a:r>
              <a:rPr lang="en-US" sz="2000" dirty="0" smtClean="0">
                <a:latin typeface="Candara" pitchFamily="34" charset="0"/>
              </a:rPr>
              <a:t>0.30 </a:t>
            </a:r>
            <a:r>
              <a:rPr lang="en-US" b="1" dirty="0">
                <a:solidFill>
                  <a:schemeClr val="tx1">
                    <a:lumMod val="75000"/>
                    <a:lumOff val="25000"/>
                  </a:schemeClr>
                </a:solidFill>
                <a:effectLst>
                  <a:outerShdw blurRad="38100" dist="38100" dir="2700000" algn="tl">
                    <a:srgbClr val="000000">
                      <a:alpha val="43137"/>
                    </a:srgbClr>
                  </a:outerShdw>
                </a:effectLst>
                <a:latin typeface="Candara" pitchFamily="34" charset="0"/>
              </a:rPr>
              <a:t>|</a:t>
            </a:r>
            <a:endParaRPr lang="ar-JO" b="1" dirty="0">
              <a:solidFill>
                <a:schemeClr val="tx1">
                  <a:lumMod val="75000"/>
                  <a:lumOff val="25000"/>
                </a:schemeClr>
              </a:solidFill>
              <a:effectLst>
                <a:outerShdw blurRad="38100" dist="38100" dir="2700000" algn="tl">
                  <a:srgbClr val="000000">
                    <a:alpha val="43137"/>
                  </a:srgbClr>
                </a:outerShdw>
              </a:effectLst>
              <a:latin typeface="Candara" pitchFamily="34" charset="0"/>
            </a:endParaRPr>
          </a:p>
        </p:txBody>
      </p:sp>
      <p:pic>
        <p:nvPicPr>
          <p:cNvPr id="1026" name="Picture 2" descr="C:\Users\TOSHIBA\Desktop\@ccs.medbank.png"/>
          <p:cNvPicPr>
            <a:picLocks noChangeAspect="1" noChangeArrowheads="1"/>
          </p:cNvPicPr>
          <p:nvPr/>
        </p:nvPicPr>
        <p:blipFill>
          <a:blip r:embed="rId2"/>
          <a:srcRect/>
          <a:stretch>
            <a:fillRect/>
          </a:stretch>
        </p:blipFill>
        <p:spPr bwMode="auto">
          <a:xfrm>
            <a:off x="163558" y="204788"/>
            <a:ext cx="2876880" cy="1637075"/>
          </a:xfrm>
          <a:prstGeom prst="rect">
            <a:avLst/>
          </a:prstGeom>
          <a:noFill/>
        </p:spPr>
      </p:pic>
      <p:sp>
        <p:nvSpPr>
          <p:cNvPr id="9" name="مربع نص 8"/>
          <p:cNvSpPr txBox="1"/>
          <p:nvPr/>
        </p:nvSpPr>
        <p:spPr>
          <a:xfrm>
            <a:off x="2382982" y="4467255"/>
            <a:ext cx="4378037" cy="400110"/>
          </a:xfrm>
          <a:prstGeom prst="rect">
            <a:avLst/>
          </a:prstGeom>
          <a:noFill/>
        </p:spPr>
        <p:txBody>
          <a:bodyPr wrap="square" rtlCol="1">
            <a:spAutoFit/>
          </a:bodyPr>
          <a:lstStyle/>
          <a:p>
            <a:pPr algn="ctr"/>
            <a:r>
              <a:rPr lang="en-US" sz="2000" dirty="0" err="1" smtClean="0">
                <a:latin typeface="Calibri Light" pitchFamily="34" charset="0"/>
              </a:rPr>
              <a:t>Dr.Ala’a</a:t>
            </a:r>
            <a:r>
              <a:rPr lang="en-US" sz="2000" dirty="0" smtClean="0">
                <a:latin typeface="Calibri Light" pitchFamily="34" charset="0"/>
              </a:rPr>
              <a:t> </a:t>
            </a:r>
            <a:r>
              <a:rPr lang="en-US" sz="2000" dirty="0" err="1" smtClean="0">
                <a:latin typeface="Calibri Light" pitchFamily="34" charset="0"/>
              </a:rPr>
              <a:t>Awees</a:t>
            </a:r>
            <a:endParaRPr lang="ar-JO" sz="2000" dirty="0">
              <a:latin typeface="Calibri Light" pitchFamily="34" charset="0"/>
            </a:endParaRPr>
          </a:p>
        </p:txBody>
      </p:sp>
    </p:spTree>
    <p:extLst>
      <p:ext uri="{BB962C8B-B14F-4D97-AF65-F5344CB8AC3E}">
        <p14:creationId xmlns:p14="http://schemas.microsoft.com/office/powerpoint/2010/main" xmlns="" val="528531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000" y="195944"/>
            <a:ext cx="8820000" cy="692330"/>
          </a:xfrm>
        </p:spPr>
        <p:txBody>
          <a:bodyPr>
            <a:normAutofit/>
          </a:bodyPr>
          <a:lstStyle/>
          <a:p>
            <a:r>
              <a:rPr lang="en-US" sz="3200" b="1" dirty="0"/>
              <a:t>Terminology used to describe </a:t>
            </a:r>
            <a:r>
              <a:rPr lang="en-US" sz="3200" b="1" dirty="0" smtClean="0"/>
              <a:t>AUB</a:t>
            </a:r>
            <a:endParaRPr lang="en-US" sz="3200" b="1" dirty="0"/>
          </a:p>
        </p:txBody>
      </p:sp>
      <p:sp>
        <p:nvSpPr>
          <p:cNvPr id="5" name="Content Placeholder 4"/>
          <p:cNvSpPr>
            <a:spLocks noGrp="1"/>
          </p:cNvSpPr>
          <p:nvPr>
            <p:ph sz="quarter" idx="13"/>
          </p:nvPr>
        </p:nvSpPr>
        <p:spPr>
          <a:xfrm>
            <a:off x="162000" y="1110343"/>
            <a:ext cx="8820000" cy="4689566"/>
          </a:xfrm>
        </p:spPr>
        <p:txBody>
          <a:bodyPr>
            <a:noAutofit/>
          </a:bodyPr>
          <a:lstStyle/>
          <a:p>
            <a:pPr marL="0" indent="0">
              <a:lnSpc>
                <a:spcPct val="100000"/>
              </a:lnSpc>
              <a:spcBef>
                <a:spcPts val="0"/>
              </a:spcBef>
              <a:buNone/>
            </a:pPr>
            <a:r>
              <a:rPr lang="en-US" sz="2800" b="1" cap="none" dirty="0" smtClean="0">
                <a:latin typeface="Calibri Light" pitchFamily="34" charset="0"/>
              </a:rPr>
              <a:t>Terms To Be Kept In New Terminology</a:t>
            </a:r>
          </a:p>
          <a:p>
            <a:pPr marL="360000" indent="-252000">
              <a:lnSpc>
                <a:spcPct val="100000"/>
              </a:lnSpc>
              <a:spcBef>
                <a:spcPts val="600"/>
              </a:spcBef>
            </a:pPr>
            <a:r>
              <a:rPr lang="en-US" sz="2400" b="1" cap="none" dirty="0" smtClean="0">
                <a:latin typeface="Calibri Light" pitchFamily="34" charset="0"/>
              </a:rPr>
              <a:t>Abnormal Uterine Bleeding (</a:t>
            </a:r>
            <a:r>
              <a:rPr lang="en-US" sz="2400" b="1" cap="none" dirty="0" err="1" smtClean="0">
                <a:latin typeface="Calibri Light" pitchFamily="34" charset="0"/>
              </a:rPr>
              <a:t>Aub</a:t>
            </a:r>
            <a:r>
              <a:rPr lang="en-US" sz="2400" b="1" cap="none" dirty="0" smtClean="0">
                <a:latin typeface="Calibri Light" pitchFamily="34" charset="0"/>
              </a:rPr>
              <a:t>)</a:t>
            </a:r>
            <a:r>
              <a:rPr lang="en-US" sz="2400" cap="none" dirty="0" smtClean="0">
                <a:latin typeface="Calibri Light" pitchFamily="34" charset="0"/>
              </a:rPr>
              <a:t>any Menstrual Bleeding From The Uterus That Is Either Abnormal In Volume (Excessive Duration Or Heavy), Regularity, Timing (Delayed Or Frequent) Or Is Non-menstrual (IMB, PCB Or PMB)</a:t>
            </a:r>
          </a:p>
          <a:p>
            <a:pPr marL="360000" indent="-252000">
              <a:lnSpc>
                <a:spcPct val="100000"/>
              </a:lnSpc>
              <a:spcBef>
                <a:spcPts val="1200"/>
              </a:spcBef>
            </a:pPr>
            <a:r>
              <a:rPr lang="en-US" sz="2400" b="1" cap="none" dirty="0" smtClean="0">
                <a:latin typeface="Calibri Light" pitchFamily="34" charset="0"/>
              </a:rPr>
              <a:t>Heavy Menstrual Bleeding (HMB) </a:t>
            </a:r>
            <a:r>
              <a:rPr lang="en-US" sz="2400" cap="none" dirty="0" smtClean="0">
                <a:latin typeface="Calibri Light" pitchFamily="34" charset="0"/>
              </a:rPr>
              <a:t>For Clinical Purposes, HMB Is Defined As Excessive Menstrual Blood Loss Leading To Interference With The Physical, Emotional, Social And Material Quality Of Life Of A Woman, And Which Can Occur Alone Or In Combination With Other Symptoms. Adverse Outcome Is Greater In Women With </a:t>
            </a:r>
            <a:r>
              <a:rPr lang="en-US" sz="2400" cap="none" dirty="0" smtClean="0">
                <a:solidFill>
                  <a:srgbClr val="FF0000"/>
                </a:solidFill>
                <a:latin typeface="Calibri Light" pitchFamily="34" charset="0"/>
              </a:rPr>
              <a:t>Total MBL That Exceeds 80 Ml Or Menses Duration &gt;7 Days</a:t>
            </a:r>
          </a:p>
        </p:txBody>
      </p:sp>
    </p:spTree>
    <p:extLst>
      <p:ext uri="{BB962C8B-B14F-4D97-AF65-F5344CB8AC3E}">
        <p14:creationId xmlns:p14="http://schemas.microsoft.com/office/powerpoint/2010/main" xmlns="" val="1431103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4"/>
          <p:cNvSpPr txBox="1">
            <a:spLocks/>
          </p:cNvSpPr>
          <p:nvPr/>
        </p:nvSpPr>
        <p:spPr>
          <a:xfrm>
            <a:off x="162000" y="326572"/>
            <a:ext cx="8820000" cy="5904412"/>
          </a:xfrm>
          <a:prstGeom prst="rect">
            <a:avLst/>
          </a:prstGeom>
        </p:spPr>
        <p:txBody>
          <a:bodyPr>
            <a:noAutofit/>
          </a:bodyPr>
          <a:lstStyle/>
          <a:p>
            <a:pPr marL="360000" marR="0" lvl="0" indent="-2520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2400" b="1" i="0" u="none" strike="noStrike" kern="1200" cap="none" spc="0" normalizeH="0" baseline="0" noProof="0" dirty="0" err="1" smtClean="0">
                <a:ln>
                  <a:noFill/>
                </a:ln>
                <a:solidFill>
                  <a:schemeClr val="tx1"/>
                </a:solidFill>
                <a:effectLst/>
                <a:uLnTx/>
                <a:uFillTx/>
                <a:latin typeface="Calibri Light" pitchFamily="34" charset="0"/>
                <a:ea typeface="+mn-ea"/>
                <a:cs typeface="+mn-cs"/>
              </a:rPr>
              <a:t>Intermenstrual</a:t>
            </a:r>
            <a:r>
              <a:rPr kumimoji="0" lang="en-US" sz="2400" b="1" i="0" u="none" strike="noStrike" kern="1200" cap="none" spc="0" normalizeH="0" baseline="0" noProof="0" dirty="0" smtClean="0">
                <a:ln>
                  <a:noFill/>
                </a:ln>
                <a:solidFill>
                  <a:schemeClr val="tx1"/>
                </a:solidFill>
                <a:effectLst/>
                <a:uLnTx/>
                <a:uFillTx/>
                <a:latin typeface="Calibri Light" pitchFamily="34" charset="0"/>
                <a:ea typeface="+mn-ea"/>
                <a:cs typeface="+mn-cs"/>
              </a:rPr>
              <a:t> Bleeding (IMB</a:t>
            </a:r>
            <a:r>
              <a:rPr kumimoji="0" lang="en-US" sz="2400" b="1" i="1" u="none" strike="noStrike" kern="1200" cap="none" spc="0" normalizeH="0" baseline="0" noProof="0" dirty="0" smtClean="0">
                <a:ln>
                  <a:noFill/>
                </a:ln>
                <a:solidFill>
                  <a:schemeClr val="tx1"/>
                </a:solidFill>
                <a:effectLst/>
                <a:uLnTx/>
                <a:uFillTx/>
                <a:latin typeface="Calibri Light" pitchFamily="34"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Uterine Bleeding That Occurs Between Clearly Defined Cyclic And Predictable Menses. Such Bleeding May Occur At Random Times Or May Manifest In A Predictable Fashion At The Same Day In Each Cycle</a:t>
            </a:r>
          </a:p>
          <a:p>
            <a:pPr marL="360000" marR="0" lvl="0" indent="-2520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Calibri Light" pitchFamily="34" charset="0"/>
                <a:ea typeface="+mn-ea"/>
                <a:cs typeface="+mn-cs"/>
              </a:rPr>
              <a:t>Postmenopausal Bleeding (</a:t>
            </a:r>
            <a:r>
              <a:rPr kumimoji="0" lang="en-US" sz="2400" b="1" i="0" u="none" strike="noStrike" kern="1200" cap="none" spc="0" normalizeH="0" baseline="0" noProof="0" dirty="0" err="1" smtClean="0">
                <a:ln>
                  <a:noFill/>
                </a:ln>
                <a:solidFill>
                  <a:schemeClr val="tx1"/>
                </a:solidFill>
                <a:effectLst/>
                <a:uLnTx/>
                <a:uFillTx/>
                <a:latin typeface="Calibri Light" pitchFamily="34" charset="0"/>
                <a:ea typeface="+mn-ea"/>
                <a:cs typeface="+mn-cs"/>
              </a:rPr>
              <a:t>Pmb</a:t>
            </a:r>
            <a:r>
              <a:rPr kumimoji="0" lang="en-US" sz="2400" b="1" i="0" u="none" strike="noStrike" kern="1200" cap="none" spc="0" normalizeH="0" baseline="0" noProof="0" dirty="0" smtClean="0">
                <a:ln>
                  <a:noFill/>
                </a:ln>
                <a:solidFill>
                  <a:schemeClr val="tx1"/>
                </a:solidFill>
                <a:effectLst/>
                <a:uLnTx/>
                <a:uFillTx/>
                <a:latin typeface="Calibri Light" pitchFamily="34" charset="0"/>
                <a:ea typeface="+mn-ea"/>
                <a:cs typeface="+mn-cs"/>
              </a:rPr>
              <a:t>)</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genital Tract Bleeding That Recurs In A Menopausal Woman At Least One Year After Cessation Of Cycles </a:t>
            </a:r>
            <a:r>
              <a:rPr kumimoji="0" lang="en-US" sz="2400" b="1" i="0" u="none" strike="noStrike" kern="1200" cap="none" spc="0" normalizeH="0" baseline="0" noProof="0" dirty="0" err="1" smtClean="0">
                <a:ln>
                  <a:noFill/>
                </a:ln>
                <a:solidFill>
                  <a:schemeClr val="tx1"/>
                </a:solidFill>
                <a:effectLst/>
                <a:uLnTx/>
                <a:uFillTx/>
                <a:latin typeface="Calibri Light" pitchFamily="34" charset="0"/>
                <a:ea typeface="+mn-ea"/>
                <a:cs typeface="+mn-cs"/>
              </a:rPr>
              <a:t>Postcoital</a:t>
            </a:r>
            <a:r>
              <a:rPr kumimoji="0" lang="en-US" sz="2400" b="1" i="0" u="none" strike="noStrike" kern="1200" cap="none" spc="0" normalizeH="0" baseline="0" noProof="0" dirty="0" smtClean="0">
                <a:ln>
                  <a:noFill/>
                </a:ln>
                <a:solidFill>
                  <a:schemeClr val="tx1"/>
                </a:solidFill>
                <a:effectLst/>
                <a:uLnTx/>
                <a:uFillTx/>
                <a:latin typeface="Calibri Light" pitchFamily="34" charset="0"/>
                <a:ea typeface="+mn-ea"/>
                <a:cs typeface="+mn-cs"/>
              </a:rPr>
              <a:t> Bleeding (</a:t>
            </a:r>
            <a:r>
              <a:rPr kumimoji="0" lang="en-US" sz="2400" b="1" i="0" u="none" strike="noStrike" kern="1200" cap="none" spc="0" normalizeH="0" baseline="0" noProof="0" dirty="0" err="1" smtClean="0">
                <a:ln>
                  <a:noFill/>
                </a:ln>
                <a:solidFill>
                  <a:schemeClr val="tx1"/>
                </a:solidFill>
                <a:effectLst/>
                <a:uLnTx/>
                <a:uFillTx/>
                <a:latin typeface="Calibri Light" pitchFamily="34" charset="0"/>
                <a:ea typeface="+mn-ea"/>
                <a:cs typeface="+mn-cs"/>
              </a:rPr>
              <a:t>Pcb</a:t>
            </a:r>
            <a:r>
              <a:rPr kumimoji="0" lang="en-US" sz="2400" b="1" i="0" u="none" strike="noStrike" kern="1200" cap="none" spc="0" normalizeH="0" baseline="0" noProof="0" dirty="0" smtClean="0">
                <a:ln>
                  <a:noFill/>
                </a:ln>
                <a:solidFill>
                  <a:schemeClr val="tx1"/>
                </a:solidFill>
                <a:effectLst/>
                <a:uLnTx/>
                <a:uFillTx/>
                <a:latin typeface="Calibri Light" pitchFamily="34" charset="0"/>
                <a:ea typeface="+mn-ea"/>
                <a:cs typeface="+mn-cs"/>
              </a:rPr>
              <a:t>)</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non-menstrual Genital Tract Bleeding Immediately (Or Shortly After) Intercourse</a:t>
            </a:r>
          </a:p>
          <a:p>
            <a:pPr marL="360000" marR="0" lvl="0" indent="-2520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Calibri Light" pitchFamily="34" charset="0"/>
                <a:ea typeface="+mn-ea"/>
                <a:cs typeface="+mn-cs"/>
              </a:rPr>
              <a:t>Chronic AUB </a:t>
            </a:r>
            <a:r>
              <a:rPr kumimoji="0" lang="en-US" sz="2400" b="0" i="0" u="none" strike="noStrike" kern="1200" cap="none" spc="0" normalizeH="0" baseline="0" noProof="0" dirty="0" err="1" smtClean="0">
                <a:ln>
                  <a:noFill/>
                </a:ln>
                <a:solidFill>
                  <a:schemeClr val="tx1"/>
                </a:solidFill>
                <a:effectLst/>
                <a:uLnTx/>
                <a:uFillTx/>
                <a:latin typeface="Calibri Light" pitchFamily="34" charset="0"/>
                <a:ea typeface="+mn-ea"/>
                <a:cs typeface="+mn-cs"/>
              </a:rPr>
              <a:t>AUB</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Has Been Present For The Majority Of The Past 6 Months. In Most Cases, Chronic AUB Is Unlikely To Require Urgent Immediate Clinical Intervention</a:t>
            </a:r>
          </a:p>
          <a:p>
            <a:pPr marL="360000" marR="0" lvl="0" indent="-2520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Calibri Light" pitchFamily="34" charset="0"/>
                <a:ea typeface="+mn-ea"/>
                <a:cs typeface="+mn-cs"/>
              </a:rPr>
              <a:t>Acute AUB </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Excessive AUB Bleeding That Requires Immediate Intervention To Prevent Further Blood Loss. Acute AUB May Present In The Context Of Existing Chronic AUB Or Might Occur Without Such A History</a:t>
            </a:r>
            <a:endParaRPr kumimoji="0" lang="en-US" sz="2400" b="0" i="0" u="none" strike="noStrike" kern="1200" cap="none" spc="0" normalizeH="0" baseline="0" noProof="0" dirty="0">
              <a:ln>
                <a:noFill/>
              </a:ln>
              <a:solidFill>
                <a:schemeClr val="tx1"/>
              </a:solidFill>
              <a:effectLst/>
              <a:uLnTx/>
              <a:uFillTx/>
              <a:latin typeface="Calibri Light" pitchFamily="34" charset="0"/>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000" y="182881"/>
            <a:ext cx="8820000" cy="979714"/>
          </a:xfrm>
        </p:spPr>
        <p:txBody>
          <a:bodyPr>
            <a:normAutofit fontScale="90000"/>
          </a:bodyPr>
          <a:lstStyle/>
          <a:p>
            <a:pPr algn="l"/>
            <a:r>
              <a:rPr lang="en-US" b="1" dirty="0"/>
              <a:t>Terms that should be discarded in new </a:t>
            </a:r>
            <a:r>
              <a:rPr lang="en-US" b="1" dirty="0" smtClean="0"/>
              <a:t>terminology</a:t>
            </a:r>
            <a:endParaRPr lang="en-US" dirty="0"/>
          </a:p>
        </p:txBody>
      </p:sp>
      <p:sp>
        <p:nvSpPr>
          <p:cNvPr id="3" name="Content Placeholder 2"/>
          <p:cNvSpPr>
            <a:spLocks noGrp="1"/>
          </p:cNvSpPr>
          <p:nvPr>
            <p:ph sz="quarter" idx="13"/>
          </p:nvPr>
        </p:nvSpPr>
        <p:spPr>
          <a:xfrm>
            <a:off x="162000" y="1162595"/>
            <a:ext cx="8820000" cy="5523019"/>
          </a:xfrm>
        </p:spPr>
        <p:txBody>
          <a:bodyPr>
            <a:noAutofit/>
          </a:bodyPr>
          <a:lstStyle/>
          <a:p>
            <a:pPr marL="360000" indent="-252000">
              <a:lnSpc>
                <a:spcPct val="100000"/>
              </a:lnSpc>
              <a:spcBef>
                <a:spcPts val="0"/>
              </a:spcBef>
            </a:pPr>
            <a:r>
              <a:rPr lang="en-US" sz="2300" b="1" cap="none" dirty="0" err="1" smtClean="0">
                <a:latin typeface="Calibri Light" pitchFamily="34" charset="0"/>
              </a:rPr>
              <a:t>Menorrhagia</a:t>
            </a:r>
            <a:r>
              <a:rPr lang="en-US" sz="2300" b="1" cap="none" dirty="0" smtClean="0">
                <a:latin typeface="Calibri Light" pitchFamily="34" charset="0"/>
              </a:rPr>
              <a:t> </a:t>
            </a:r>
            <a:r>
              <a:rPr lang="en-US" sz="2300" cap="none" dirty="0" smtClean="0">
                <a:latin typeface="Calibri Light" pitchFamily="34" charset="0"/>
              </a:rPr>
              <a:t>Heavy Menstrual Bleeding That Occurs At Expected Intervals Of The Menstrual Cycle (Cycle Length Varying From 21 To 35 Days)</a:t>
            </a:r>
          </a:p>
          <a:p>
            <a:pPr marL="360000" indent="-252000">
              <a:lnSpc>
                <a:spcPct val="100000"/>
              </a:lnSpc>
              <a:spcBef>
                <a:spcPts val="0"/>
              </a:spcBef>
            </a:pPr>
            <a:r>
              <a:rPr lang="en-US" sz="2300" b="1" cap="none" dirty="0" err="1" smtClean="0">
                <a:latin typeface="Calibri Light" pitchFamily="34" charset="0"/>
              </a:rPr>
              <a:t>Oligomenorrhoea</a:t>
            </a:r>
            <a:r>
              <a:rPr lang="en-US" sz="2300" b="1" cap="none" dirty="0" smtClean="0">
                <a:latin typeface="Calibri Light" pitchFamily="34" charset="0"/>
              </a:rPr>
              <a:t> </a:t>
            </a:r>
            <a:r>
              <a:rPr lang="en-US" sz="2300" cap="none" dirty="0" smtClean="0">
                <a:latin typeface="Calibri Light" pitchFamily="34" charset="0"/>
              </a:rPr>
              <a:t>Bleeding That Occurs At Intervals Of &gt;35 Days And &lt;6 Months, Usually Caused By A Prolonged Follicular Phase</a:t>
            </a:r>
          </a:p>
          <a:p>
            <a:pPr marL="360000" indent="-252000">
              <a:lnSpc>
                <a:spcPct val="100000"/>
              </a:lnSpc>
              <a:spcBef>
                <a:spcPts val="0"/>
              </a:spcBef>
            </a:pPr>
            <a:r>
              <a:rPr lang="en-US" sz="2300" b="1" cap="none" dirty="0" err="1" smtClean="0">
                <a:latin typeface="Calibri Light" pitchFamily="34" charset="0"/>
              </a:rPr>
              <a:t>Polymenorrhoea</a:t>
            </a:r>
            <a:r>
              <a:rPr lang="en-US" sz="2300" b="1" cap="none" dirty="0" smtClean="0">
                <a:latin typeface="Calibri Light" pitchFamily="34" charset="0"/>
              </a:rPr>
              <a:t> </a:t>
            </a:r>
            <a:r>
              <a:rPr lang="en-US" sz="2300" cap="none" dirty="0" smtClean="0">
                <a:latin typeface="Calibri Light" pitchFamily="34" charset="0"/>
              </a:rPr>
              <a:t>Regular Bleeding At Intervals Of Less Than 3 Weeks, Which May Be Caused By A </a:t>
            </a:r>
            <a:r>
              <a:rPr lang="en-US" sz="2300" cap="none" dirty="0" err="1" smtClean="0">
                <a:latin typeface="Calibri Light" pitchFamily="34" charset="0"/>
              </a:rPr>
              <a:t>Luteal</a:t>
            </a:r>
            <a:r>
              <a:rPr lang="en-US" sz="2300" cap="none" dirty="0" smtClean="0">
                <a:latin typeface="Calibri Light" pitchFamily="34" charset="0"/>
              </a:rPr>
              <a:t> Phase Defect</a:t>
            </a:r>
          </a:p>
          <a:p>
            <a:pPr marL="360000" indent="-252000">
              <a:lnSpc>
                <a:spcPct val="100000"/>
              </a:lnSpc>
              <a:spcBef>
                <a:spcPts val="0"/>
              </a:spcBef>
            </a:pPr>
            <a:r>
              <a:rPr lang="en-US" sz="2300" b="1" cap="none" dirty="0" err="1" smtClean="0">
                <a:latin typeface="Calibri Light" pitchFamily="34" charset="0"/>
              </a:rPr>
              <a:t>Amenorrhoea</a:t>
            </a:r>
            <a:r>
              <a:rPr lang="en-US" sz="2300" b="1" cap="none" dirty="0" smtClean="0">
                <a:latin typeface="Calibri Light" pitchFamily="34" charset="0"/>
              </a:rPr>
              <a:t> </a:t>
            </a:r>
            <a:r>
              <a:rPr lang="en-US" sz="2300" cap="none" dirty="0" smtClean="0">
                <a:latin typeface="Calibri Light" pitchFamily="34" charset="0"/>
              </a:rPr>
              <a:t>No Uterine Bleeding For At Least 6 Months</a:t>
            </a:r>
          </a:p>
          <a:p>
            <a:pPr marL="360000" indent="-252000">
              <a:lnSpc>
                <a:spcPct val="100000"/>
              </a:lnSpc>
              <a:spcBef>
                <a:spcPts val="0"/>
              </a:spcBef>
            </a:pPr>
            <a:r>
              <a:rPr lang="en-US" sz="2300" b="1" cap="none" dirty="0" err="1" smtClean="0">
                <a:latin typeface="Calibri Light" pitchFamily="34" charset="0"/>
              </a:rPr>
              <a:t>Menometrorrhagia</a:t>
            </a:r>
            <a:r>
              <a:rPr lang="en-US" sz="2300" b="1" cap="none" dirty="0" smtClean="0">
                <a:latin typeface="Calibri Light" pitchFamily="34" charset="0"/>
              </a:rPr>
              <a:t> </a:t>
            </a:r>
            <a:r>
              <a:rPr lang="en-US" sz="2300" cap="none" dirty="0" smtClean="0">
                <a:latin typeface="Calibri Light" pitchFamily="34" charset="0"/>
              </a:rPr>
              <a:t>HMB At The Usual Time Of Menstrual Periods And At Other Irregular Intervals</a:t>
            </a:r>
          </a:p>
          <a:p>
            <a:pPr marL="360000" indent="-252000">
              <a:lnSpc>
                <a:spcPct val="100000"/>
              </a:lnSpc>
              <a:spcBef>
                <a:spcPts val="0"/>
              </a:spcBef>
            </a:pPr>
            <a:r>
              <a:rPr lang="en-US" sz="2300" b="1" cap="none" dirty="0" err="1" smtClean="0">
                <a:latin typeface="Calibri Light" pitchFamily="34" charset="0"/>
              </a:rPr>
              <a:t>Metrorrhagia</a:t>
            </a:r>
            <a:r>
              <a:rPr lang="en-US" sz="2300" b="1" cap="none" dirty="0" smtClean="0">
                <a:latin typeface="Calibri Light" pitchFamily="34" charset="0"/>
              </a:rPr>
              <a:t> </a:t>
            </a:r>
            <a:r>
              <a:rPr lang="en-US" sz="2300" cap="none" dirty="0" smtClean="0">
                <a:latin typeface="Calibri Light" pitchFamily="34" charset="0"/>
              </a:rPr>
              <a:t>Uterine Bleeding At Irregular Intervals, Particularly Between The Expected Menstrual Periods</a:t>
            </a:r>
          </a:p>
          <a:p>
            <a:pPr marL="360000" indent="-252000">
              <a:lnSpc>
                <a:spcPct val="100000"/>
              </a:lnSpc>
              <a:spcBef>
                <a:spcPts val="0"/>
              </a:spcBef>
            </a:pPr>
            <a:r>
              <a:rPr lang="en-US" sz="2300" b="1" cap="none" dirty="0" smtClean="0">
                <a:latin typeface="Calibri Light" pitchFamily="34" charset="0"/>
              </a:rPr>
              <a:t>Dysfunctional Uterine Bleeding (Dub)</a:t>
            </a:r>
            <a:r>
              <a:rPr lang="en-US" sz="2300" cap="none" dirty="0" smtClean="0">
                <a:latin typeface="Calibri Light" pitchFamily="34" charset="0"/>
              </a:rPr>
              <a:t>this May Be </a:t>
            </a:r>
            <a:r>
              <a:rPr lang="en-US" sz="2300" cap="none" dirty="0" err="1" smtClean="0">
                <a:latin typeface="Calibri Light" pitchFamily="34" charset="0"/>
              </a:rPr>
              <a:t>Ovulatory</a:t>
            </a:r>
            <a:r>
              <a:rPr lang="en-US" sz="2300" cap="none" dirty="0" smtClean="0">
                <a:latin typeface="Calibri Light" pitchFamily="34" charset="0"/>
              </a:rPr>
              <a:t> Or </a:t>
            </a:r>
            <a:r>
              <a:rPr lang="en-US" sz="2300" cap="none" dirty="0" err="1" smtClean="0">
                <a:latin typeface="Calibri Light" pitchFamily="34" charset="0"/>
              </a:rPr>
              <a:t>Anovulatory</a:t>
            </a:r>
            <a:r>
              <a:rPr lang="en-US" sz="2300" cap="none" dirty="0" smtClean="0">
                <a:latin typeface="Calibri Light" pitchFamily="34" charset="0"/>
              </a:rPr>
              <a:t> HMB. This Is Diagnosed After The Exclusion Of Pregnancy, Medications, Iatrogenic Causes, Genital Tract Pathology And Systemic Conditions</a:t>
            </a:r>
            <a:endParaRPr lang="en-US" sz="2300" cap="none" dirty="0">
              <a:latin typeface="Calibri Light" pitchFamily="34" charset="0"/>
            </a:endParaRPr>
          </a:p>
        </p:txBody>
      </p:sp>
    </p:spTree>
    <p:extLst>
      <p:ext uri="{BB962C8B-B14F-4D97-AF65-F5344CB8AC3E}">
        <p14:creationId xmlns:p14="http://schemas.microsoft.com/office/powerpoint/2010/main" xmlns="" val="1536090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209006"/>
            <a:ext cx="8765177" cy="822959"/>
          </a:xfrm>
        </p:spPr>
        <p:txBody>
          <a:bodyPr>
            <a:noAutofit/>
          </a:bodyPr>
          <a:lstStyle/>
          <a:p>
            <a:pPr algn="l"/>
            <a:r>
              <a:rPr lang="en-US" sz="2800" b="1" cap="none" dirty="0" smtClean="0"/>
              <a:t>An Expert Consensus Panel On Menstrual Disorders Has Suggested That:</a:t>
            </a:r>
            <a:endParaRPr lang="en-US" sz="2800" b="1" cap="none" dirty="0"/>
          </a:p>
        </p:txBody>
      </p:sp>
      <p:sp>
        <p:nvSpPr>
          <p:cNvPr id="3" name="Content Placeholder 2"/>
          <p:cNvSpPr>
            <a:spLocks noGrp="1"/>
          </p:cNvSpPr>
          <p:nvPr>
            <p:ph sz="quarter" idx="13"/>
          </p:nvPr>
        </p:nvSpPr>
        <p:spPr>
          <a:xfrm>
            <a:off x="162000" y="1031966"/>
            <a:ext cx="8820000" cy="5630092"/>
          </a:xfrm>
        </p:spPr>
        <p:txBody>
          <a:bodyPr>
            <a:normAutofit/>
          </a:bodyPr>
          <a:lstStyle/>
          <a:p>
            <a:pPr marL="360000" indent="-252000">
              <a:lnSpc>
                <a:spcPct val="100000"/>
              </a:lnSpc>
              <a:spcBef>
                <a:spcPts val="0"/>
              </a:spcBef>
            </a:pPr>
            <a:r>
              <a:rPr lang="en-US" sz="2200" cap="none" dirty="0" smtClean="0">
                <a:latin typeface="Calibri Light" pitchFamily="34" charset="0"/>
              </a:rPr>
              <a:t>Terms Such As </a:t>
            </a:r>
            <a:r>
              <a:rPr lang="en-US" sz="2200" cap="none" dirty="0" err="1" smtClean="0">
                <a:latin typeface="Calibri Light" pitchFamily="34" charset="0"/>
              </a:rPr>
              <a:t>Menorrhagia</a:t>
            </a:r>
            <a:r>
              <a:rPr lang="en-US" sz="2200" cap="none" dirty="0" smtClean="0">
                <a:latin typeface="Calibri Light" pitchFamily="34" charset="0"/>
              </a:rPr>
              <a:t>, </a:t>
            </a:r>
            <a:r>
              <a:rPr lang="en-US" sz="2200" cap="none" dirty="0" err="1" smtClean="0">
                <a:latin typeface="Calibri Light" pitchFamily="34" charset="0"/>
              </a:rPr>
              <a:t>Menometrorrhagia</a:t>
            </a:r>
            <a:r>
              <a:rPr lang="en-US" sz="2200" cap="none" dirty="0" smtClean="0">
                <a:latin typeface="Calibri Light" pitchFamily="34" charset="0"/>
              </a:rPr>
              <a:t>, </a:t>
            </a:r>
            <a:r>
              <a:rPr lang="en-US" sz="2200" cap="none" dirty="0" err="1" smtClean="0">
                <a:latin typeface="Calibri Light" pitchFamily="34" charset="0"/>
              </a:rPr>
              <a:t>Metrorrhagia</a:t>
            </a:r>
            <a:r>
              <a:rPr lang="en-US" sz="2200" cap="none" dirty="0" smtClean="0">
                <a:latin typeface="Calibri Light" pitchFamily="34" charset="0"/>
              </a:rPr>
              <a:t> And Dysfunctional Uterine Bleeding Be Discarded</a:t>
            </a:r>
          </a:p>
          <a:p>
            <a:pPr marL="360000" indent="-252000">
              <a:lnSpc>
                <a:spcPct val="100000"/>
              </a:lnSpc>
              <a:spcBef>
                <a:spcPts val="0"/>
              </a:spcBef>
            </a:pPr>
            <a:r>
              <a:rPr lang="en-US" sz="2200" cap="none" dirty="0" smtClean="0">
                <a:latin typeface="Calibri Light" pitchFamily="34" charset="0"/>
              </a:rPr>
              <a:t>AUB Should Be Described According To Four Specific Symptomatic Components (Cycle Frequency, Duration, Volume And Regularity Of Cycle). For Example, Instead Of Stating This Woman Has </a:t>
            </a:r>
            <a:r>
              <a:rPr lang="en-US" sz="2200" cap="none" dirty="0" err="1" smtClean="0">
                <a:latin typeface="Calibri Light" pitchFamily="34" charset="0"/>
              </a:rPr>
              <a:t>Menorrhagia</a:t>
            </a:r>
            <a:r>
              <a:rPr lang="en-US" sz="2200" cap="none" dirty="0" smtClean="0">
                <a:latin typeface="Calibri Light" pitchFamily="34" charset="0"/>
              </a:rPr>
              <a:t>, One Would State She Has Normal Frequency, Prolonged Duration, Heavy Menstrual Bleeding (HMB) Without Any Variation Between Cycles. The Terminology Suggested By Fraser Et Al Advises Using Simple Universally Accepted Terminology To Describe The Four Cycle Components:</a:t>
            </a:r>
          </a:p>
          <a:p>
            <a:pPr marL="612000" lvl="1" indent="-252000">
              <a:lnSpc>
                <a:spcPct val="100000"/>
              </a:lnSpc>
              <a:spcBef>
                <a:spcPts val="0"/>
              </a:spcBef>
            </a:pPr>
            <a:r>
              <a:rPr lang="en-US" sz="2200" i="1" cap="none" dirty="0" smtClean="0">
                <a:effectLst>
                  <a:outerShdw blurRad="38100" dist="38100" dir="2700000" algn="tl">
                    <a:srgbClr val="000000">
                      <a:alpha val="43137"/>
                    </a:srgbClr>
                  </a:outerShdw>
                </a:effectLst>
                <a:latin typeface="Calibri Light" pitchFamily="34" charset="0"/>
              </a:rPr>
              <a:t>Regularity</a:t>
            </a:r>
            <a:r>
              <a:rPr lang="en-US" sz="2200" cap="none" dirty="0" smtClean="0">
                <a:effectLst>
                  <a:outerShdw blurRad="38100" dist="38100" dir="2700000" algn="tl">
                    <a:srgbClr val="000000">
                      <a:alpha val="43137"/>
                    </a:srgbClr>
                  </a:outerShdw>
                </a:effectLst>
                <a:latin typeface="Calibri Light" pitchFamily="34" charset="0"/>
              </a:rPr>
              <a:t> Should Be Specified As Irregular, Regular Or Absent</a:t>
            </a:r>
          </a:p>
          <a:p>
            <a:pPr marL="612000" lvl="1" indent="-252000">
              <a:lnSpc>
                <a:spcPct val="100000"/>
              </a:lnSpc>
              <a:spcBef>
                <a:spcPts val="0"/>
              </a:spcBef>
            </a:pPr>
            <a:r>
              <a:rPr lang="en-US" sz="2200" i="1" cap="none" dirty="0" smtClean="0">
                <a:effectLst>
                  <a:outerShdw blurRad="38100" dist="38100" dir="2700000" algn="tl">
                    <a:srgbClr val="000000">
                      <a:alpha val="43137"/>
                    </a:srgbClr>
                  </a:outerShdw>
                </a:effectLst>
                <a:latin typeface="Calibri Light" pitchFamily="34" charset="0"/>
              </a:rPr>
              <a:t>Frequency</a:t>
            </a:r>
            <a:r>
              <a:rPr lang="en-US" sz="2200" cap="none" dirty="0" smtClean="0">
                <a:effectLst>
                  <a:outerShdw blurRad="38100" dist="38100" dir="2700000" algn="tl">
                    <a:srgbClr val="000000">
                      <a:alpha val="43137"/>
                    </a:srgbClr>
                  </a:outerShdw>
                </a:effectLst>
                <a:latin typeface="Calibri Light" pitchFamily="34" charset="0"/>
              </a:rPr>
              <a:t> Should Be Specified As Frequent, Normal Or Infrequent</a:t>
            </a:r>
          </a:p>
          <a:p>
            <a:pPr marL="612000" lvl="1" indent="-252000">
              <a:lnSpc>
                <a:spcPct val="100000"/>
              </a:lnSpc>
              <a:spcBef>
                <a:spcPts val="0"/>
              </a:spcBef>
            </a:pPr>
            <a:r>
              <a:rPr lang="en-US" sz="2200" i="1" cap="none" dirty="0" smtClean="0">
                <a:effectLst>
                  <a:outerShdw blurRad="38100" dist="38100" dir="2700000" algn="tl">
                    <a:srgbClr val="000000">
                      <a:alpha val="43137"/>
                    </a:srgbClr>
                  </a:outerShdw>
                </a:effectLst>
                <a:latin typeface="Calibri Light" pitchFamily="34" charset="0"/>
              </a:rPr>
              <a:t>Duration</a:t>
            </a:r>
            <a:r>
              <a:rPr lang="en-US" sz="2200" cap="none" dirty="0" smtClean="0">
                <a:effectLst>
                  <a:outerShdw blurRad="38100" dist="38100" dir="2700000" algn="tl">
                    <a:srgbClr val="000000">
                      <a:alpha val="43137"/>
                    </a:srgbClr>
                  </a:outerShdw>
                </a:effectLst>
                <a:latin typeface="Calibri Light" pitchFamily="34" charset="0"/>
              </a:rPr>
              <a:t> Should Be Specified As Prolonged, Normal Or Shortened</a:t>
            </a:r>
          </a:p>
          <a:p>
            <a:pPr marL="612000" lvl="1" indent="-252000">
              <a:lnSpc>
                <a:spcPct val="100000"/>
              </a:lnSpc>
              <a:spcBef>
                <a:spcPts val="0"/>
              </a:spcBef>
            </a:pPr>
            <a:r>
              <a:rPr lang="en-US" sz="2200" i="1" cap="none" dirty="0" smtClean="0">
                <a:effectLst>
                  <a:outerShdw blurRad="38100" dist="38100" dir="2700000" algn="tl">
                    <a:srgbClr val="000000">
                      <a:alpha val="43137"/>
                    </a:srgbClr>
                  </a:outerShdw>
                </a:effectLst>
                <a:latin typeface="Calibri Light" pitchFamily="34" charset="0"/>
              </a:rPr>
              <a:t>Volume</a:t>
            </a:r>
            <a:r>
              <a:rPr lang="en-US" sz="2200" cap="none" dirty="0" smtClean="0">
                <a:effectLst>
                  <a:outerShdw blurRad="38100" dist="38100" dir="2700000" algn="tl">
                    <a:srgbClr val="000000">
                      <a:alpha val="43137"/>
                    </a:srgbClr>
                  </a:outerShdw>
                </a:effectLst>
                <a:latin typeface="Calibri Light" pitchFamily="34" charset="0"/>
              </a:rPr>
              <a:t> Should Be Specified As Heavy, Normal Or Light.</a:t>
            </a:r>
          </a:p>
          <a:p>
            <a:pPr marL="612000" lvl="1" indent="-252000">
              <a:lnSpc>
                <a:spcPct val="100000"/>
              </a:lnSpc>
              <a:spcBef>
                <a:spcPts val="0"/>
              </a:spcBef>
            </a:pPr>
            <a:r>
              <a:rPr lang="en-US" sz="2200" cap="none" dirty="0" smtClean="0">
                <a:effectLst>
                  <a:outerShdw blurRad="38100" dist="38100" dir="2700000" algn="tl">
                    <a:srgbClr val="000000">
                      <a:alpha val="43137"/>
                    </a:srgbClr>
                  </a:outerShdw>
                </a:effectLst>
                <a:latin typeface="Calibri Light" pitchFamily="34" charset="0"/>
              </a:rPr>
              <a:t>No Specific Guidance Has Been Issued For The Terms </a:t>
            </a:r>
            <a:r>
              <a:rPr lang="en-US" sz="2200" cap="none" dirty="0" err="1" smtClean="0">
                <a:effectLst>
                  <a:outerShdw blurRad="38100" dist="38100" dir="2700000" algn="tl">
                    <a:srgbClr val="000000">
                      <a:alpha val="43137"/>
                    </a:srgbClr>
                  </a:outerShdw>
                </a:effectLst>
                <a:latin typeface="Calibri Light" pitchFamily="34" charset="0"/>
              </a:rPr>
              <a:t>Oligomenorrhoea</a:t>
            </a:r>
            <a:r>
              <a:rPr lang="en-US" sz="2200" cap="none" dirty="0" smtClean="0">
                <a:effectLst>
                  <a:outerShdw blurRad="38100" dist="38100" dir="2700000" algn="tl">
                    <a:srgbClr val="000000">
                      <a:alpha val="43137"/>
                    </a:srgbClr>
                  </a:outerShdw>
                </a:effectLst>
                <a:latin typeface="Calibri Light" pitchFamily="34" charset="0"/>
              </a:rPr>
              <a:t>, </a:t>
            </a:r>
            <a:r>
              <a:rPr lang="en-US" sz="2200" cap="none" dirty="0" err="1" smtClean="0">
                <a:effectLst>
                  <a:outerShdw blurRad="38100" dist="38100" dir="2700000" algn="tl">
                    <a:srgbClr val="000000">
                      <a:alpha val="43137"/>
                    </a:srgbClr>
                  </a:outerShdw>
                </a:effectLst>
                <a:latin typeface="Calibri Light" pitchFamily="34" charset="0"/>
              </a:rPr>
              <a:t>Polymenorrhoea</a:t>
            </a:r>
            <a:r>
              <a:rPr lang="en-US" sz="2200" cap="none" dirty="0" smtClean="0">
                <a:effectLst>
                  <a:outerShdw blurRad="38100" dist="38100" dir="2700000" algn="tl">
                    <a:srgbClr val="000000">
                      <a:alpha val="43137"/>
                    </a:srgbClr>
                  </a:outerShdw>
                </a:effectLst>
                <a:latin typeface="Calibri Light" pitchFamily="34" charset="0"/>
              </a:rPr>
              <a:t> And </a:t>
            </a:r>
            <a:r>
              <a:rPr lang="en-US" sz="2200" cap="none" dirty="0" err="1" smtClean="0">
                <a:effectLst>
                  <a:outerShdw blurRad="38100" dist="38100" dir="2700000" algn="tl">
                    <a:srgbClr val="000000">
                      <a:alpha val="43137"/>
                    </a:srgbClr>
                  </a:outerShdw>
                </a:effectLst>
                <a:latin typeface="Calibri Light" pitchFamily="34" charset="0"/>
              </a:rPr>
              <a:t>Amenorrhoea</a:t>
            </a:r>
            <a:r>
              <a:rPr lang="en-US" sz="2200" cap="none" dirty="0" smtClean="0">
                <a:effectLst>
                  <a:outerShdw blurRad="38100" dist="38100" dir="2700000" algn="tl">
                    <a:srgbClr val="000000">
                      <a:alpha val="43137"/>
                    </a:srgbClr>
                  </a:outerShdw>
                </a:effectLst>
                <a:latin typeface="Calibri Light" pitchFamily="34" charset="0"/>
              </a:rPr>
              <a:t>. However, These Are Better Described Using Cycle Frequency And Regularity Of Cycle Components.</a:t>
            </a:r>
            <a:endParaRPr lang="en-US" sz="2200" cap="none" dirty="0">
              <a:latin typeface="Calibri Light" pitchFamily="34" charset="0"/>
            </a:endParaRPr>
          </a:p>
        </p:txBody>
      </p:sp>
    </p:spTree>
    <p:extLst>
      <p:ext uri="{BB962C8B-B14F-4D97-AF65-F5344CB8AC3E}">
        <p14:creationId xmlns:p14="http://schemas.microsoft.com/office/powerpoint/2010/main" xmlns="" val="2011717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000" y="209006"/>
            <a:ext cx="8820000" cy="1031965"/>
          </a:xfrm>
        </p:spPr>
        <p:txBody>
          <a:bodyPr>
            <a:normAutofit fontScale="90000"/>
          </a:bodyPr>
          <a:lstStyle/>
          <a:p>
            <a:pPr algn="l"/>
            <a:r>
              <a:rPr lang="en-US" b="1" dirty="0"/>
              <a:t>FIGO classification of the causes of </a:t>
            </a:r>
            <a:r>
              <a:rPr lang="en-US" b="1" dirty="0" smtClean="0"/>
              <a:t>AUB</a:t>
            </a:r>
            <a:endParaRPr lang="en-US" b="1" dirty="0"/>
          </a:p>
        </p:txBody>
      </p:sp>
      <p:sp>
        <p:nvSpPr>
          <p:cNvPr id="3" name="Content Placeholder 2"/>
          <p:cNvSpPr>
            <a:spLocks noGrp="1"/>
          </p:cNvSpPr>
          <p:nvPr>
            <p:ph sz="quarter" idx="13"/>
          </p:nvPr>
        </p:nvSpPr>
        <p:spPr>
          <a:xfrm>
            <a:off x="162000" y="1240971"/>
            <a:ext cx="8820000" cy="4550229"/>
          </a:xfrm>
        </p:spPr>
        <p:txBody>
          <a:bodyPr>
            <a:normAutofit fontScale="92500" lnSpcReduction="10000"/>
          </a:bodyPr>
          <a:lstStyle/>
          <a:p>
            <a:r>
              <a:rPr lang="en-US" cap="none" dirty="0" smtClean="0"/>
              <a:t>FIGO Have Approved This New Classification System And Have Called It PALM-COEIN:</a:t>
            </a:r>
            <a:br>
              <a:rPr lang="en-US" cap="none" dirty="0" smtClean="0"/>
            </a:br>
            <a:r>
              <a:rPr lang="en-US" cap="none" dirty="0" smtClean="0"/>
              <a:t/>
            </a:r>
            <a:br>
              <a:rPr lang="en-US" cap="none" dirty="0" smtClean="0"/>
            </a:br>
            <a:r>
              <a:rPr lang="en-US" cap="none" dirty="0" smtClean="0"/>
              <a:t>• </a:t>
            </a:r>
            <a:r>
              <a:rPr lang="en-US" b="1" cap="none" dirty="0" smtClean="0"/>
              <a:t>Structural Causes</a:t>
            </a:r>
            <a:r>
              <a:rPr lang="en-US" cap="none" dirty="0" smtClean="0"/>
              <a:t> For AUB: </a:t>
            </a:r>
            <a:r>
              <a:rPr lang="en-US" b="1" cap="none" dirty="0" smtClean="0"/>
              <a:t>P</a:t>
            </a:r>
            <a:r>
              <a:rPr lang="en-US" cap="none" dirty="0" smtClean="0"/>
              <a:t>olyp; </a:t>
            </a:r>
            <a:r>
              <a:rPr lang="en-US" b="1" cap="none" dirty="0" err="1" smtClean="0"/>
              <a:t>A</a:t>
            </a:r>
            <a:r>
              <a:rPr lang="en-US" cap="none" dirty="0" err="1" smtClean="0"/>
              <a:t>denomyosis</a:t>
            </a:r>
            <a:r>
              <a:rPr lang="en-US" cap="none" dirty="0" smtClean="0"/>
              <a:t>; </a:t>
            </a:r>
            <a:r>
              <a:rPr lang="en-US" b="1" cap="none" dirty="0" err="1" smtClean="0"/>
              <a:t>L</a:t>
            </a:r>
            <a:r>
              <a:rPr lang="en-US" cap="none" dirty="0" err="1" smtClean="0"/>
              <a:t>eiomyoma</a:t>
            </a:r>
            <a:r>
              <a:rPr lang="en-US" cap="none" dirty="0" smtClean="0"/>
              <a:t>; </a:t>
            </a:r>
            <a:r>
              <a:rPr lang="en-US" b="1" cap="none" dirty="0" smtClean="0"/>
              <a:t>M</a:t>
            </a:r>
            <a:r>
              <a:rPr lang="en-US" cap="none" dirty="0" smtClean="0"/>
              <a:t>alignancy And Hyperplasia</a:t>
            </a:r>
            <a:br>
              <a:rPr lang="en-US" cap="none" dirty="0" smtClean="0"/>
            </a:br>
            <a:r>
              <a:rPr lang="en-US" cap="none" dirty="0" smtClean="0"/>
              <a:t/>
            </a:r>
            <a:br>
              <a:rPr lang="en-US" cap="none" dirty="0" smtClean="0"/>
            </a:br>
            <a:r>
              <a:rPr lang="en-US" cap="none" dirty="0" smtClean="0"/>
              <a:t>• </a:t>
            </a:r>
            <a:r>
              <a:rPr lang="en-US" b="1" cap="none" dirty="0" smtClean="0"/>
              <a:t>Non-structural Causes</a:t>
            </a:r>
            <a:r>
              <a:rPr lang="en-US" cap="none" dirty="0" smtClean="0"/>
              <a:t> For AUB: </a:t>
            </a:r>
            <a:r>
              <a:rPr lang="en-US" b="1" cap="none" dirty="0" err="1" smtClean="0"/>
              <a:t>C</a:t>
            </a:r>
            <a:r>
              <a:rPr lang="en-US" cap="none" dirty="0" err="1" smtClean="0"/>
              <a:t>oagulopathy</a:t>
            </a:r>
            <a:r>
              <a:rPr lang="en-US" cap="none" dirty="0" smtClean="0"/>
              <a:t>; </a:t>
            </a:r>
            <a:r>
              <a:rPr lang="en-US" b="1" cap="none" dirty="0" err="1" smtClean="0"/>
              <a:t>O</a:t>
            </a:r>
            <a:r>
              <a:rPr lang="en-US" cap="none" dirty="0" err="1" smtClean="0"/>
              <a:t>vulatory</a:t>
            </a:r>
            <a:r>
              <a:rPr lang="en-US" cap="none" dirty="0" smtClean="0"/>
              <a:t> Dysfunction; </a:t>
            </a:r>
            <a:r>
              <a:rPr lang="en-US" b="1" cap="none" dirty="0" smtClean="0"/>
              <a:t>E</a:t>
            </a:r>
            <a:r>
              <a:rPr lang="en-US" cap="none" dirty="0" smtClean="0"/>
              <a:t>ndometrial; </a:t>
            </a:r>
            <a:r>
              <a:rPr lang="en-US" b="1" cap="none" dirty="0" smtClean="0"/>
              <a:t>I</a:t>
            </a:r>
            <a:r>
              <a:rPr lang="en-US" cap="none" dirty="0" smtClean="0"/>
              <a:t>atrogenic; And </a:t>
            </a:r>
            <a:r>
              <a:rPr lang="en-US" b="1" cap="none" dirty="0" smtClean="0"/>
              <a:t>N</a:t>
            </a:r>
            <a:r>
              <a:rPr lang="en-US" cap="none" dirty="0" smtClean="0"/>
              <a:t>ot Yet Classified.</a:t>
            </a:r>
            <a:br>
              <a:rPr lang="en-US" cap="none" dirty="0" smtClean="0"/>
            </a:br>
            <a:r>
              <a:rPr lang="en-US" cap="none" dirty="0" smtClean="0"/>
              <a:t/>
            </a:r>
            <a:br>
              <a:rPr lang="en-US" cap="none" dirty="0" smtClean="0"/>
            </a:br>
            <a:r>
              <a:rPr lang="en-US" cap="none" dirty="0" smtClean="0"/>
              <a:t>Using The Full Notation ‘PALM-COEIN’ It Is Possible To Define Women With AUB Who Have One Or More Contributing Pathologies. In All Cases, The Presence Or Absence Of Each Criterion Is Noted Using 0 If Absent, 1 If Present, And ? If Not Yet Assessed.</a:t>
            </a:r>
            <a:endParaRPr lang="en-US" cap="none" dirty="0"/>
          </a:p>
        </p:txBody>
      </p:sp>
    </p:spTree>
    <p:extLst>
      <p:ext uri="{BB962C8B-B14F-4D97-AF65-F5344CB8AC3E}">
        <p14:creationId xmlns:p14="http://schemas.microsoft.com/office/powerpoint/2010/main" xmlns="" val="1406745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1401982" y="1233369"/>
            <a:ext cx="6340036" cy="4391262"/>
          </a:xfrm>
          <a:prstGeom prst="rect">
            <a:avLst/>
          </a:prstGeom>
        </p:spPr>
      </p:pic>
    </p:spTree>
    <p:extLst>
      <p:ext uri="{BB962C8B-B14F-4D97-AF65-F5344CB8AC3E}">
        <p14:creationId xmlns:p14="http://schemas.microsoft.com/office/powerpoint/2010/main" xmlns="" val="1136635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2000" y="195944"/>
            <a:ext cx="8820000" cy="4885507"/>
          </a:xfrm>
        </p:spPr>
        <p:txBody>
          <a:bodyPr>
            <a:normAutofit/>
          </a:bodyPr>
          <a:lstStyle/>
          <a:p>
            <a:pPr marL="360000" indent="-252000">
              <a:lnSpc>
                <a:spcPct val="100000"/>
              </a:lnSpc>
              <a:spcBef>
                <a:spcPts val="0"/>
              </a:spcBef>
            </a:pPr>
            <a:r>
              <a:rPr lang="en-US" sz="2400" cap="none" dirty="0" smtClean="0">
                <a:latin typeface="Calibri Light" pitchFamily="34" charset="0"/>
              </a:rPr>
              <a:t>In General, The Components Of The PALM Group Are Discrete (Structural) Entities That Can Be </a:t>
            </a:r>
            <a:r>
              <a:rPr lang="en-US" sz="2400" cap="none" dirty="0" smtClean="0">
                <a:solidFill>
                  <a:srgbClr val="FF0000"/>
                </a:solidFill>
                <a:latin typeface="Calibri Light" pitchFamily="34" charset="0"/>
              </a:rPr>
              <a:t>Measured Visually With Imaging </a:t>
            </a:r>
            <a:r>
              <a:rPr lang="en-US" sz="2400" cap="none" dirty="0" smtClean="0">
                <a:latin typeface="Calibri Light" pitchFamily="34" charset="0"/>
              </a:rPr>
              <a:t>Techniques </a:t>
            </a:r>
            <a:r>
              <a:rPr lang="en-US" sz="2400" cap="none" dirty="0" err="1" smtClean="0">
                <a:latin typeface="Calibri Light" pitchFamily="34" charset="0"/>
              </a:rPr>
              <a:t>And/Or</a:t>
            </a:r>
            <a:r>
              <a:rPr lang="en-US" sz="2400" cap="none" dirty="0" smtClean="0">
                <a:latin typeface="Calibri Light" pitchFamily="34" charset="0"/>
              </a:rPr>
              <a:t> Histopathology, Whereas The COEIN Group Is Related To Entities That Are </a:t>
            </a:r>
            <a:r>
              <a:rPr lang="en-US" sz="2400" cap="none" dirty="0" smtClean="0">
                <a:solidFill>
                  <a:srgbClr val="FF0000"/>
                </a:solidFill>
                <a:latin typeface="Calibri Light" pitchFamily="34" charset="0"/>
              </a:rPr>
              <a:t>Not Defined </a:t>
            </a:r>
            <a:r>
              <a:rPr lang="en-US" sz="2400" cap="none" dirty="0" smtClean="0">
                <a:latin typeface="Calibri Light" pitchFamily="34" charset="0"/>
              </a:rPr>
              <a:t>By Imaging Or Histopathology (Non-structural).</a:t>
            </a:r>
          </a:p>
          <a:p>
            <a:pPr marL="360000" indent="-252000">
              <a:lnSpc>
                <a:spcPct val="100000"/>
              </a:lnSpc>
              <a:spcBef>
                <a:spcPts val="0"/>
              </a:spcBef>
            </a:pPr>
            <a:r>
              <a:rPr lang="en-US" sz="2400" cap="none" dirty="0" smtClean="0">
                <a:latin typeface="Calibri Light" pitchFamily="34" charset="0"/>
              </a:rPr>
              <a:t>The Term 'Dysfunctional Uterine Bleeding’ Which Was Previously Used As A Diagnosis For </a:t>
            </a:r>
            <a:r>
              <a:rPr lang="en-US" sz="2400" cap="none" dirty="0" err="1" smtClean="0">
                <a:latin typeface="Calibri Light" pitchFamily="34" charset="0"/>
              </a:rPr>
              <a:t>Aub</a:t>
            </a:r>
            <a:r>
              <a:rPr lang="en-US" sz="2400" cap="none" dirty="0" smtClean="0">
                <a:latin typeface="Calibri Light" pitchFamily="34" charset="0"/>
              </a:rPr>
              <a:t> That Occurs In The Absence Of Systemic Or Locally Definable Genital Tract Pathology, Should Be Discarded And Is Not Included In Palm-</a:t>
            </a:r>
            <a:r>
              <a:rPr lang="en-US" sz="2400" cap="none" dirty="0" err="1" smtClean="0">
                <a:latin typeface="Calibri Light" pitchFamily="34" charset="0"/>
              </a:rPr>
              <a:t>coein</a:t>
            </a:r>
            <a:r>
              <a:rPr lang="en-US" sz="2400" cap="none" dirty="0" smtClean="0">
                <a:latin typeface="Calibri Light" pitchFamily="34" charset="0"/>
              </a:rPr>
              <a:t>. Women Who Fit This Description Generally Have Any Combination Of </a:t>
            </a:r>
            <a:r>
              <a:rPr lang="en-US" sz="2400" cap="none" dirty="0" err="1" smtClean="0">
                <a:solidFill>
                  <a:srgbClr val="FF0000"/>
                </a:solidFill>
                <a:latin typeface="Calibri Light" pitchFamily="34" charset="0"/>
              </a:rPr>
              <a:t>Coagulopathy</a:t>
            </a:r>
            <a:r>
              <a:rPr lang="en-US" sz="2400" cap="none" dirty="0" smtClean="0">
                <a:solidFill>
                  <a:srgbClr val="FF0000"/>
                </a:solidFill>
                <a:latin typeface="Calibri Light" pitchFamily="34" charset="0"/>
              </a:rPr>
              <a:t>, Ovulation Or Primary Endometrial Disorder.</a:t>
            </a:r>
          </a:p>
          <a:p>
            <a:pPr marL="360000" indent="-252000">
              <a:lnSpc>
                <a:spcPct val="100000"/>
              </a:lnSpc>
              <a:spcBef>
                <a:spcPts val="0"/>
              </a:spcBef>
            </a:pPr>
            <a:r>
              <a:rPr lang="en-US" sz="2400" cap="none" dirty="0" smtClean="0">
                <a:latin typeface="Calibri Light" pitchFamily="34" charset="0"/>
              </a:rPr>
              <a:t>The Following Illustrated Table Shows How Diagnosed Pathology Can Be Described Used Palm-</a:t>
            </a:r>
            <a:r>
              <a:rPr lang="en-US" sz="2400" cap="none" dirty="0" err="1" smtClean="0">
                <a:latin typeface="Calibri Light" pitchFamily="34" charset="0"/>
              </a:rPr>
              <a:t>coein</a:t>
            </a:r>
            <a:r>
              <a:rPr lang="en-US" sz="2400" cap="none" dirty="0" smtClean="0">
                <a:latin typeface="Calibri Light" pitchFamily="34" charset="0"/>
              </a:rPr>
              <a:t> Terminology</a:t>
            </a:r>
            <a:endParaRPr lang="en-US" sz="2400" cap="none" dirty="0">
              <a:latin typeface="Calibri Light" pitchFamily="34" charset="0"/>
            </a:endParaRPr>
          </a:p>
        </p:txBody>
      </p:sp>
    </p:spTree>
    <p:extLst>
      <p:ext uri="{BB962C8B-B14F-4D97-AF65-F5344CB8AC3E}">
        <p14:creationId xmlns:p14="http://schemas.microsoft.com/office/powerpoint/2010/main" xmlns="" val="162030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1221492" y="385354"/>
            <a:ext cx="6701016" cy="6087293"/>
          </a:xfrm>
          <a:prstGeom prst="rect">
            <a:avLst/>
          </a:prstGeom>
        </p:spPr>
      </p:pic>
    </p:spTree>
    <p:extLst>
      <p:ext uri="{BB962C8B-B14F-4D97-AF65-F5344CB8AC3E}">
        <p14:creationId xmlns:p14="http://schemas.microsoft.com/office/powerpoint/2010/main" xmlns="" val="738814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stretch>
            <a:fillRect/>
          </a:stretch>
        </p:blipFill>
        <p:spPr>
          <a:xfrm>
            <a:off x="431074" y="209006"/>
            <a:ext cx="8281852" cy="5598626"/>
          </a:xfrm>
          <a:prstGeom prst="rect">
            <a:avLst/>
          </a:prstGeom>
        </p:spPr>
      </p:pic>
      <p:sp>
        <p:nvSpPr>
          <p:cNvPr id="8" name="Rectangle 7"/>
          <p:cNvSpPr/>
          <p:nvPr/>
        </p:nvSpPr>
        <p:spPr>
          <a:xfrm>
            <a:off x="431074" y="5807632"/>
            <a:ext cx="8550926" cy="1015663"/>
          </a:xfrm>
          <a:prstGeom prst="rect">
            <a:avLst/>
          </a:prstGeom>
        </p:spPr>
        <p:txBody>
          <a:bodyPr wrap="square">
            <a:spAutoFit/>
          </a:bodyPr>
          <a:lstStyle/>
          <a:p>
            <a:r>
              <a:rPr lang="en-US" sz="2000" b="1" dirty="0" smtClean="0">
                <a:solidFill>
                  <a:srgbClr val="3C3C3C"/>
                </a:solidFill>
                <a:latin typeface="Calibri Light" pitchFamily="34" charset="0"/>
              </a:rPr>
              <a:t>The PALM-COEIN System Can Also Include The Type O, 1, 2 </a:t>
            </a:r>
            <a:r>
              <a:rPr lang="en-US" sz="2000" b="1" dirty="0" err="1" smtClean="0">
                <a:solidFill>
                  <a:srgbClr val="3C3C3C"/>
                </a:solidFill>
                <a:latin typeface="Calibri Light" pitchFamily="34" charset="0"/>
              </a:rPr>
              <a:t>Submucosal</a:t>
            </a:r>
            <a:r>
              <a:rPr lang="en-US" sz="2000" b="1" dirty="0" smtClean="0">
                <a:solidFill>
                  <a:srgbClr val="3C3C3C"/>
                </a:solidFill>
                <a:latin typeface="Calibri Light" pitchFamily="34" charset="0"/>
              </a:rPr>
              <a:t> Fibroid Classification System (</a:t>
            </a:r>
            <a:r>
              <a:rPr lang="en-US" sz="2000" b="1" dirty="0" err="1" smtClean="0">
                <a:solidFill>
                  <a:srgbClr val="3C3C3C"/>
                </a:solidFill>
                <a:latin typeface="Calibri Light" pitchFamily="34" charset="0"/>
              </a:rPr>
              <a:t>Wamsteker</a:t>
            </a:r>
            <a:r>
              <a:rPr lang="en-US" sz="2000" b="1" dirty="0" smtClean="0">
                <a:solidFill>
                  <a:srgbClr val="3C3C3C"/>
                </a:solidFill>
                <a:latin typeface="Calibri Light" pitchFamily="34" charset="0"/>
              </a:rPr>
              <a:t> 1993 And ESGE), And Expand This Further To Intramural And </a:t>
            </a:r>
            <a:r>
              <a:rPr lang="en-US" sz="2000" b="1" dirty="0" err="1" smtClean="0">
                <a:solidFill>
                  <a:srgbClr val="3C3C3C"/>
                </a:solidFill>
                <a:latin typeface="Calibri Light" pitchFamily="34" charset="0"/>
              </a:rPr>
              <a:t>Subserosal</a:t>
            </a:r>
            <a:r>
              <a:rPr lang="en-US" sz="2000" b="1" dirty="0" smtClean="0">
                <a:solidFill>
                  <a:srgbClr val="3C3C3C"/>
                </a:solidFill>
                <a:latin typeface="Calibri Light" pitchFamily="34" charset="0"/>
              </a:rPr>
              <a:t> Location Of Fibroids. This Is Depicted In The Figure.</a:t>
            </a:r>
            <a:endParaRPr lang="en-US" sz="2000" b="1" dirty="0">
              <a:latin typeface="Calibri Light" pitchFamily="34" charset="0"/>
            </a:endParaRPr>
          </a:p>
        </p:txBody>
      </p:sp>
    </p:spTree>
    <p:extLst>
      <p:ext uri="{BB962C8B-B14F-4D97-AF65-F5344CB8AC3E}">
        <p14:creationId xmlns:p14="http://schemas.microsoft.com/office/powerpoint/2010/main" xmlns="" val="471272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48194" y="313509"/>
            <a:ext cx="8647612" cy="1580605"/>
          </a:xfrm>
        </p:spPr>
        <p:txBody>
          <a:bodyPr>
            <a:normAutofit/>
          </a:bodyPr>
          <a:lstStyle/>
          <a:p>
            <a:pPr marL="360000" indent="-252000">
              <a:lnSpc>
                <a:spcPct val="100000"/>
              </a:lnSpc>
              <a:spcBef>
                <a:spcPts val="0"/>
              </a:spcBef>
            </a:pPr>
            <a:r>
              <a:rPr lang="en-US" sz="2400" cap="none" dirty="0" smtClean="0">
                <a:latin typeface="Calibri Light" pitchFamily="34" charset="0"/>
              </a:rPr>
              <a:t>Type 8 Fibroids Are </a:t>
            </a:r>
            <a:r>
              <a:rPr lang="en-US" sz="2400" cap="none" dirty="0" err="1" smtClean="0">
                <a:latin typeface="Calibri Light" pitchFamily="34" charset="0"/>
              </a:rPr>
              <a:t>Leiomyomas</a:t>
            </a:r>
            <a:r>
              <a:rPr lang="en-US" sz="2400" cap="none" dirty="0" smtClean="0">
                <a:latin typeface="Calibri Light" pitchFamily="34" charset="0"/>
              </a:rPr>
              <a:t> That Do Not Relate To The </a:t>
            </a:r>
            <a:r>
              <a:rPr lang="en-US" sz="2400" cap="none" dirty="0" err="1" smtClean="0">
                <a:latin typeface="Calibri Light" pitchFamily="34" charset="0"/>
              </a:rPr>
              <a:t>Myometrium</a:t>
            </a:r>
            <a:r>
              <a:rPr lang="en-US" sz="2400" cap="none" dirty="0" smtClean="0">
                <a:latin typeface="Calibri Light" pitchFamily="34" charset="0"/>
              </a:rPr>
              <a:t> And Include Cervical Or Broad Ligament Fibroids Without Direct Attachment To The Uterus, As Well As Other So-called 'Parasitic' (Extra-pelvic) Lesions.</a:t>
            </a:r>
            <a:endParaRPr lang="en-US" sz="2400" cap="none" dirty="0">
              <a:latin typeface="Calibri Light" pitchFamily="34" charset="0"/>
            </a:endParaRPr>
          </a:p>
        </p:txBody>
      </p:sp>
    </p:spTree>
    <p:extLst>
      <p:ext uri="{BB962C8B-B14F-4D97-AF65-F5344CB8AC3E}">
        <p14:creationId xmlns:p14="http://schemas.microsoft.com/office/powerpoint/2010/main" xmlns="" val="1636837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000" y="223936"/>
            <a:ext cx="8820000" cy="559835"/>
          </a:xfrm>
        </p:spPr>
        <p:txBody>
          <a:bodyPr>
            <a:normAutofit fontScale="90000"/>
          </a:bodyPr>
          <a:lstStyle/>
          <a:p>
            <a:r>
              <a:rPr lang="en-US" b="1" dirty="0" smtClean="0"/>
              <a:t>Menstruation</a:t>
            </a:r>
            <a:endParaRPr lang="en-US" b="1" dirty="0"/>
          </a:p>
        </p:txBody>
      </p:sp>
      <p:sp>
        <p:nvSpPr>
          <p:cNvPr id="5" name="Rectangle 4"/>
          <p:cNvSpPr/>
          <p:nvPr/>
        </p:nvSpPr>
        <p:spPr>
          <a:xfrm>
            <a:off x="162000" y="783771"/>
            <a:ext cx="8820000" cy="6001643"/>
          </a:xfrm>
          <a:prstGeom prst="rect">
            <a:avLst/>
          </a:prstGeom>
        </p:spPr>
        <p:txBody>
          <a:bodyPr wrap="square">
            <a:spAutoFit/>
          </a:bodyPr>
          <a:lstStyle/>
          <a:p>
            <a:r>
              <a:rPr lang="en-US" sz="2400" dirty="0">
                <a:solidFill>
                  <a:srgbClr val="3C3C3C"/>
                </a:solidFill>
                <a:latin typeface="Calibri Light" pitchFamily="34" charset="0"/>
              </a:rPr>
              <a:t>Menstruation is a woman's monthly bleeding from her reproductive tract induced by hormonal changes of the menstrual cycle. The length of a menstrual cycle is the time from the start of a period to the start of the next.</a:t>
            </a:r>
            <a:r>
              <a:rPr lang="en-US" sz="2400" dirty="0">
                <a:latin typeface="Calibri Light" pitchFamily="34" charset="0"/>
              </a:rPr>
              <a:t/>
            </a:r>
            <a:br>
              <a:rPr lang="en-US" sz="2400" dirty="0">
                <a:latin typeface="Calibri Light" pitchFamily="34" charset="0"/>
              </a:rPr>
            </a:br>
            <a:r>
              <a:rPr lang="en-US" sz="2400" dirty="0">
                <a:latin typeface="Calibri Light" pitchFamily="34" charset="0"/>
              </a:rPr>
              <a:t/>
            </a:r>
            <a:br>
              <a:rPr lang="en-US" sz="2400" dirty="0">
                <a:latin typeface="Calibri Light" pitchFamily="34" charset="0"/>
              </a:rPr>
            </a:br>
            <a:r>
              <a:rPr lang="en-US" sz="2400" dirty="0">
                <a:solidFill>
                  <a:srgbClr val="3C3C3C"/>
                </a:solidFill>
                <a:latin typeface="Calibri Light" pitchFamily="34" charset="0"/>
              </a:rPr>
              <a:t>Beliefs derived from personal experience and cultural, social and educational influences determine whether she perceives the menstrual blood loss to be 'normal' for her. However, a 'normal' quantity of monthly blood loss (MBL) can be defined objectively for the whole population.</a:t>
            </a:r>
            <a:r>
              <a:rPr lang="en-US" sz="2400" dirty="0">
                <a:latin typeface="Calibri Light" pitchFamily="34" charset="0"/>
              </a:rPr>
              <a:t/>
            </a:r>
            <a:br>
              <a:rPr lang="en-US" sz="2400" dirty="0">
                <a:latin typeface="Calibri Light" pitchFamily="34" charset="0"/>
              </a:rPr>
            </a:br>
            <a:r>
              <a:rPr lang="en-US" sz="2400" dirty="0">
                <a:latin typeface="Calibri Light" pitchFamily="34" charset="0"/>
              </a:rPr>
              <a:t/>
            </a:r>
            <a:br>
              <a:rPr lang="en-US" sz="2400" dirty="0">
                <a:latin typeface="Calibri Light" pitchFamily="34" charset="0"/>
              </a:rPr>
            </a:br>
            <a:r>
              <a:rPr lang="en-US" sz="2400" dirty="0">
                <a:solidFill>
                  <a:srgbClr val="3C3C3C"/>
                </a:solidFill>
                <a:latin typeface="Calibri Light" pitchFamily="34" charset="0"/>
              </a:rPr>
              <a:t>Due to difficulties in determining when a menstrual period begins (e.g. spotting, brown/pink discharge, continuous prolonged bleed), it is often difficult to differentiate between a menstrual period and an intermenstrual bleed (IMB). In the main, the </a:t>
            </a:r>
            <a:r>
              <a:rPr lang="en-US" sz="2400" dirty="0" err="1">
                <a:solidFill>
                  <a:srgbClr val="3C3C3C"/>
                </a:solidFill>
                <a:latin typeface="Calibri Light" pitchFamily="34" charset="0"/>
              </a:rPr>
              <a:t>aetiopathology</a:t>
            </a:r>
            <a:r>
              <a:rPr lang="en-US" sz="2400" dirty="0">
                <a:solidFill>
                  <a:srgbClr val="3C3C3C"/>
                </a:solidFill>
                <a:latin typeface="Calibri Light" pitchFamily="34" charset="0"/>
              </a:rPr>
              <a:t> and treatment of IMB differs from heavy menstrual bleeding (HMB).</a:t>
            </a:r>
            <a:endParaRPr lang="en-US" sz="2400" dirty="0">
              <a:latin typeface="Calibri Light" pitchFamily="34" charset="0"/>
            </a:endParaRPr>
          </a:p>
        </p:txBody>
      </p:sp>
    </p:spTree>
    <p:extLst>
      <p:ext uri="{BB962C8B-B14F-4D97-AF65-F5344CB8AC3E}">
        <p14:creationId xmlns:p14="http://schemas.microsoft.com/office/powerpoint/2010/main" xmlns="" val="44933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xmlns="" val="1231986002"/>
              </p:ext>
            </p:extLst>
          </p:nvPr>
        </p:nvGraphicFramePr>
        <p:xfrm>
          <a:off x="404949" y="431072"/>
          <a:ext cx="8490857" cy="3522129"/>
        </p:xfrm>
        <a:graphic>
          <a:graphicData uri="http://schemas.openxmlformats.org/drawingml/2006/table">
            <a:tbl>
              <a:tblPr/>
              <a:tblGrid>
                <a:gridCol w="1055293"/>
                <a:gridCol w="7435564"/>
              </a:tblGrid>
              <a:tr h="420761">
                <a:tc gridSpan="2">
                  <a:txBody>
                    <a:bodyPr/>
                    <a:lstStyle/>
                    <a:p>
                      <a:pPr fontAlgn="ctr"/>
                      <a:r>
                        <a:rPr lang="en-US" sz="2400" b="1" dirty="0">
                          <a:effectLst/>
                          <a:latin typeface="Calibri Light" pitchFamily="34" charset="0"/>
                        </a:rPr>
                        <a:t>Structural</a:t>
                      </a:r>
                      <a:endParaRPr lang="en-US" sz="2400" dirty="0">
                        <a:effectLst/>
                        <a:latin typeface="Calibri Light" pitchFamily="34" charset="0"/>
                      </a:endParaRP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hMerge="1">
                  <a:txBody>
                    <a:bodyPr/>
                    <a:lstStyle/>
                    <a:p>
                      <a:pPr rtl="1"/>
                      <a:endParaRPr lang="ar-JO"/>
                    </a:p>
                  </a:txBody>
                  <a:tcPr/>
                </a:tc>
              </a:tr>
              <a:tr h="489989">
                <a:tc>
                  <a:txBody>
                    <a:bodyPr/>
                    <a:lstStyle/>
                    <a:p>
                      <a:pPr algn="ctr" fontAlgn="ctr"/>
                      <a:r>
                        <a:rPr lang="en-US" sz="2400" b="1" dirty="0">
                          <a:effectLst/>
                          <a:latin typeface="Calibri Light" pitchFamily="34" charset="0"/>
                        </a:rPr>
                        <a:t>P</a:t>
                      </a:r>
                      <a:endParaRPr lang="en-US" sz="2400" dirty="0">
                        <a:effectLst/>
                        <a:latin typeface="Calibri Light" pitchFamily="34" charset="0"/>
                      </a:endParaRP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400">
                          <a:effectLst/>
                          <a:latin typeface="Calibri Light" pitchFamily="34" charset="0"/>
                        </a:rPr>
                        <a:t>Endometrial polyps, cervical polyps</a:t>
                      </a: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420761">
                <a:tc>
                  <a:txBody>
                    <a:bodyPr/>
                    <a:lstStyle/>
                    <a:p>
                      <a:pPr algn="ctr" fontAlgn="ctr"/>
                      <a:r>
                        <a:rPr lang="en-US" sz="2400" b="1" dirty="0">
                          <a:effectLst/>
                          <a:latin typeface="Calibri Light" pitchFamily="34" charset="0"/>
                        </a:rPr>
                        <a:t>A</a:t>
                      </a:r>
                      <a:endParaRPr lang="en-US" sz="2400" dirty="0">
                        <a:effectLst/>
                        <a:latin typeface="Calibri Light" pitchFamily="34" charset="0"/>
                      </a:endParaRP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400" dirty="0" err="1">
                          <a:effectLst/>
                          <a:latin typeface="Calibri Light" pitchFamily="34" charset="0"/>
                        </a:rPr>
                        <a:t>Adenomyosis</a:t>
                      </a:r>
                      <a:endParaRPr lang="en-US" sz="2400" dirty="0">
                        <a:effectLst/>
                        <a:latin typeface="Calibri Light" pitchFamily="34" charset="0"/>
                      </a:endParaRP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420761">
                <a:tc>
                  <a:txBody>
                    <a:bodyPr/>
                    <a:lstStyle/>
                    <a:p>
                      <a:pPr algn="ctr" fontAlgn="ctr"/>
                      <a:r>
                        <a:rPr lang="en-US" sz="2400" b="1" dirty="0">
                          <a:effectLst/>
                          <a:latin typeface="Calibri Light" pitchFamily="34" charset="0"/>
                        </a:rPr>
                        <a:t>L</a:t>
                      </a:r>
                      <a:endParaRPr lang="en-US" sz="2400" dirty="0">
                        <a:effectLst/>
                        <a:latin typeface="Calibri Light" pitchFamily="34" charset="0"/>
                      </a:endParaRP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400" dirty="0" err="1">
                          <a:effectLst/>
                          <a:latin typeface="Calibri Light" pitchFamily="34" charset="0"/>
                        </a:rPr>
                        <a:t>Leiomyoma</a:t>
                      </a:r>
                      <a:endParaRPr lang="en-US" sz="2400" dirty="0">
                        <a:effectLst/>
                        <a:latin typeface="Calibri Light" pitchFamily="34" charset="0"/>
                      </a:endParaRP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709386">
                <a:tc>
                  <a:txBody>
                    <a:bodyPr/>
                    <a:lstStyle/>
                    <a:p>
                      <a:pPr algn="ctr" fontAlgn="ctr"/>
                      <a:r>
                        <a:rPr lang="en-US" sz="2400" b="1" dirty="0">
                          <a:effectLst/>
                          <a:latin typeface="Calibri Light" pitchFamily="34" charset="0"/>
                        </a:rPr>
                        <a:t>M</a:t>
                      </a:r>
                      <a:endParaRPr lang="en-US" sz="2400" dirty="0">
                        <a:effectLst/>
                        <a:latin typeface="Calibri Light" pitchFamily="34" charset="0"/>
                      </a:endParaRP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400" dirty="0" err="1">
                          <a:effectLst/>
                          <a:latin typeface="Calibri Light" pitchFamily="34" charset="0"/>
                        </a:rPr>
                        <a:t>Premalignancy</a:t>
                      </a:r>
                      <a:r>
                        <a:rPr lang="en-US" sz="2400" dirty="0">
                          <a:effectLst/>
                          <a:latin typeface="Calibri Light" pitchFamily="34" charset="0"/>
                        </a:rPr>
                        <a:t> (endometrial hyperplasia)</a:t>
                      </a:r>
                      <a:br>
                        <a:rPr lang="en-US" sz="2400" dirty="0">
                          <a:effectLst/>
                          <a:latin typeface="Calibri Light" pitchFamily="34" charset="0"/>
                        </a:rPr>
                      </a:br>
                      <a:r>
                        <a:rPr lang="en-US" sz="2400" dirty="0">
                          <a:effectLst/>
                          <a:latin typeface="Calibri Light" pitchFamily="34" charset="0"/>
                        </a:rPr>
                        <a:t>Malignancy of the genital tract (cervical, endometrial, ovarian, vaginal, </a:t>
                      </a:r>
                      <a:r>
                        <a:rPr lang="en-US" sz="2400" dirty="0" err="1">
                          <a:effectLst/>
                          <a:latin typeface="Calibri Light" pitchFamily="34" charset="0"/>
                        </a:rPr>
                        <a:t>vulval</a:t>
                      </a:r>
                      <a:r>
                        <a:rPr lang="en-US" sz="2400" dirty="0">
                          <a:effectLst/>
                          <a:latin typeface="Calibri Light" pitchFamily="34" charset="0"/>
                        </a:rPr>
                        <a:t>, sarcoma of endometrium or myometrium)</a:t>
                      </a: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793798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xmlns="" val="1231986002"/>
              </p:ext>
            </p:extLst>
          </p:nvPr>
        </p:nvGraphicFramePr>
        <p:xfrm>
          <a:off x="287383" y="261258"/>
          <a:ext cx="8647612" cy="6303108"/>
        </p:xfrm>
        <a:graphic>
          <a:graphicData uri="http://schemas.openxmlformats.org/drawingml/2006/table">
            <a:tbl>
              <a:tblPr/>
              <a:tblGrid>
                <a:gridCol w="1074775"/>
                <a:gridCol w="7572837"/>
              </a:tblGrid>
              <a:tr h="329288">
                <a:tc gridSpan="2">
                  <a:txBody>
                    <a:bodyPr/>
                    <a:lstStyle/>
                    <a:p>
                      <a:pPr fontAlgn="ctr"/>
                      <a:r>
                        <a:rPr lang="en-US" sz="2400" b="1" dirty="0">
                          <a:effectLst/>
                          <a:latin typeface="Calibri Light" pitchFamily="34" charset="0"/>
                        </a:rPr>
                        <a:t>Non-structural</a:t>
                      </a:r>
                      <a:endParaRPr lang="en-US" sz="2400" dirty="0">
                        <a:effectLst/>
                        <a:latin typeface="Calibri Light" pitchFamily="34" charset="0"/>
                      </a:endParaRP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pPr rtl="1"/>
                      <a:endParaRPr lang="ar-JO"/>
                    </a:p>
                  </a:txBody>
                  <a:tcPr/>
                </a:tc>
              </a:tr>
              <a:tr h="587760">
                <a:tc>
                  <a:txBody>
                    <a:bodyPr/>
                    <a:lstStyle/>
                    <a:p>
                      <a:pPr algn="ctr" fontAlgn="ctr"/>
                      <a:r>
                        <a:rPr lang="en-US" sz="2400" b="1" dirty="0">
                          <a:effectLst/>
                          <a:latin typeface="Calibri Light" pitchFamily="34" charset="0"/>
                        </a:rPr>
                        <a:t>C</a:t>
                      </a:r>
                      <a:endParaRPr lang="en-US" sz="2400" dirty="0">
                        <a:effectLst/>
                        <a:latin typeface="Calibri Light" pitchFamily="34" charset="0"/>
                      </a:endParaRP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400" dirty="0">
                          <a:effectLst/>
                          <a:latin typeface="Calibri Light" pitchFamily="34" charset="0"/>
                        </a:rPr>
                        <a:t>Systemic </a:t>
                      </a:r>
                      <a:r>
                        <a:rPr lang="en-US" sz="2400" dirty="0" err="1">
                          <a:effectLst/>
                          <a:latin typeface="Calibri Light" pitchFamily="34" charset="0"/>
                        </a:rPr>
                        <a:t>coagulopathy</a:t>
                      </a:r>
                      <a:r>
                        <a:rPr lang="en-US" sz="2400" dirty="0">
                          <a:effectLst/>
                          <a:latin typeface="Calibri Light" pitchFamily="34" charset="0"/>
                        </a:rPr>
                        <a:t>, e.g. thrombocytopenia, von </a:t>
                      </a:r>
                      <a:r>
                        <a:rPr lang="en-US" sz="2400" dirty="0" err="1">
                          <a:effectLst/>
                          <a:latin typeface="Calibri Light" pitchFamily="34" charset="0"/>
                        </a:rPr>
                        <a:t>Willebrand's</a:t>
                      </a:r>
                      <a:r>
                        <a:rPr lang="en-US" sz="2400" dirty="0">
                          <a:effectLst/>
                          <a:latin typeface="Calibri Light" pitchFamily="34" charset="0"/>
                        </a:rPr>
                        <a:t> disease, </a:t>
                      </a:r>
                      <a:r>
                        <a:rPr lang="en-US" sz="2400" dirty="0" err="1">
                          <a:effectLst/>
                          <a:latin typeface="Calibri Light" pitchFamily="34" charset="0"/>
                        </a:rPr>
                        <a:t>leukaemia</a:t>
                      </a:r>
                      <a:r>
                        <a:rPr lang="en-US" sz="2400" dirty="0">
                          <a:effectLst/>
                          <a:latin typeface="Calibri Light" pitchFamily="34" charset="0"/>
                        </a:rPr>
                        <a:t>, </a:t>
                      </a:r>
                      <a:r>
                        <a:rPr lang="en-US" sz="2400" dirty="0" err="1">
                          <a:effectLst/>
                          <a:latin typeface="Calibri Light" pitchFamily="34" charset="0"/>
                        </a:rPr>
                        <a:t>warfarin</a:t>
                      </a:r>
                      <a:endParaRPr lang="en-US" sz="2400" dirty="0">
                        <a:effectLst/>
                        <a:latin typeface="Calibri Light" pitchFamily="34" charset="0"/>
                      </a:endParaRP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846232">
                <a:tc>
                  <a:txBody>
                    <a:bodyPr/>
                    <a:lstStyle/>
                    <a:p>
                      <a:pPr algn="ctr" fontAlgn="ctr"/>
                      <a:r>
                        <a:rPr lang="en-US" sz="2400" b="1" dirty="0">
                          <a:effectLst/>
                          <a:latin typeface="Calibri Light" pitchFamily="34" charset="0"/>
                        </a:rPr>
                        <a:t>O</a:t>
                      </a:r>
                      <a:endParaRPr lang="en-US" sz="2400" dirty="0">
                        <a:effectLst/>
                        <a:latin typeface="Calibri Light" pitchFamily="34" charset="0"/>
                      </a:endParaRP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400">
                          <a:effectLst/>
                          <a:latin typeface="Calibri Light" pitchFamily="34" charset="0"/>
                        </a:rPr>
                        <a:t>Disorders of ovulatory function, e.g. polycystic ovary syndrome, congenital adrenal hyperplasia, hypothyroidism, Cushing's disease, hyperprolactinaemia</a:t>
                      </a: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846232">
                <a:tc>
                  <a:txBody>
                    <a:bodyPr/>
                    <a:lstStyle/>
                    <a:p>
                      <a:pPr algn="ctr" fontAlgn="ctr"/>
                      <a:r>
                        <a:rPr lang="en-US" sz="2400" b="1" dirty="0">
                          <a:effectLst/>
                          <a:latin typeface="Calibri Light" pitchFamily="34" charset="0"/>
                        </a:rPr>
                        <a:t>E</a:t>
                      </a:r>
                      <a:endParaRPr lang="en-US" sz="2400" dirty="0">
                        <a:effectLst/>
                        <a:latin typeface="Calibri Light" pitchFamily="34" charset="0"/>
                      </a:endParaRP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400" dirty="0">
                          <a:effectLst/>
                          <a:latin typeface="Calibri Light" pitchFamily="34" charset="0"/>
                        </a:rPr>
                        <a:t>Primary endometrial disorders, e.g. disturbances of local endometrial </a:t>
                      </a:r>
                      <a:r>
                        <a:rPr lang="en-US" sz="2400" dirty="0" err="1">
                          <a:effectLst/>
                          <a:latin typeface="Calibri Light" pitchFamily="34" charset="0"/>
                        </a:rPr>
                        <a:t>haemostasis</a:t>
                      </a:r>
                      <a:r>
                        <a:rPr lang="en-US" sz="2400" dirty="0">
                          <a:effectLst/>
                          <a:latin typeface="Calibri Light" pitchFamily="34" charset="0"/>
                        </a:rPr>
                        <a:t>, </a:t>
                      </a:r>
                      <a:r>
                        <a:rPr lang="en-US" sz="2400" dirty="0" err="1">
                          <a:effectLst/>
                          <a:latin typeface="Calibri Light" pitchFamily="34" charset="0"/>
                        </a:rPr>
                        <a:t>vasculogenesis</a:t>
                      </a:r>
                      <a:r>
                        <a:rPr lang="en-US" sz="2400" dirty="0">
                          <a:effectLst/>
                          <a:latin typeface="Calibri Light" pitchFamily="34" charset="0"/>
                        </a:rPr>
                        <a:t> or inflammatory response (chronic endometritis)</a:t>
                      </a: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846232">
                <a:tc>
                  <a:txBody>
                    <a:bodyPr/>
                    <a:lstStyle/>
                    <a:p>
                      <a:pPr algn="ctr" fontAlgn="ctr"/>
                      <a:r>
                        <a:rPr lang="en-US" sz="2400" b="1">
                          <a:effectLst/>
                          <a:latin typeface="Calibri Light" pitchFamily="34" charset="0"/>
                        </a:rPr>
                        <a:t>I</a:t>
                      </a:r>
                      <a:endParaRPr lang="en-US" sz="2400">
                        <a:effectLst/>
                        <a:latin typeface="Calibri Light" pitchFamily="34" charset="0"/>
                      </a:endParaRP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400" dirty="0">
                          <a:effectLst/>
                          <a:latin typeface="Calibri Light" pitchFamily="34" charset="0"/>
                        </a:rPr>
                        <a:t>Iatrogenic causes, e.g. exogenous sex steroid administration (combined oral contraceptives, </a:t>
                      </a:r>
                      <a:r>
                        <a:rPr lang="en-US" sz="2400" dirty="0" err="1">
                          <a:effectLst/>
                          <a:latin typeface="Calibri Light" pitchFamily="34" charset="0"/>
                        </a:rPr>
                        <a:t>progestins</a:t>
                      </a:r>
                      <a:r>
                        <a:rPr lang="en-US" sz="2400" dirty="0">
                          <a:effectLst/>
                          <a:latin typeface="Calibri Light" pitchFamily="34" charset="0"/>
                        </a:rPr>
                        <a:t>, tamoxifen), intrauterine contraceptive device, traumatic uterine perforation</a:t>
                      </a: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846232">
                <a:tc>
                  <a:txBody>
                    <a:bodyPr/>
                    <a:lstStyle/>
                    <a:p>
                      <a:pPr algn="ctr" fontAlgn="ctr"/>
                      <a:r>
                        <a:rPr lang="en-US" sz="2400" b="1" dirty="0">
                          <a:effectLst/>
                          <a:latin typeface="Calibri Light" pitchFamily="34" charset="0"/>
                        </a:rPr>
                        <a:t>N</a:t>
                      </a:r>
                      <a:endParaRPr lang="en-US" sz="2400" dirty="0">
                        <a:effectLst/>
                        <a:latin typeface="Calibri Light" pitchFamily="34" charset="0"/>
                      </a:endParaRP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400" dirty="0">
                          <a:effectLst/>
                          <a:latin typeface="Calibri Light" pitchFamily="34" charset="0"/>
                        </a:rPr>
                        <a:t>Generally rare causes, e.g. arteriovenous malformations, myometrial hypertrophy, sex steroid secreting ovarian neoplasm, chronic renal or hepatic disease, endometriosis</a:t>
                      </a:r>
                    </a:p>
                  </a:txBody>
                  <a:tcPr marL="28184" marR="28184" marT="37579" marB="3757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9817" y="287384"/>
            <a:ext cx="8804365" cy="4140926"/>
          </a:xfrm>
        </p:spPr>
        <p:txBody>
          <a:bodyPr>
            <a:normAutofit/>
          </a:bodyPr>
          <a:lstStyle/>
          <a:p>
            <a:pPr marL="360000" indent="-252000">
              <a:lnSpc>
                <a:spcPct val="100000"/>
              </a:lnSpc>
              <a:spcBef>
                <a:spcPts val="0"/>
              </a:spcBef>
            </a:pPr>
            <a:r>
              <a:rPr lang="en-US" sz="2400" cap="none" dirty="0" smtClean="0">
                <a:latin typeface="Calibri Light" pitchFamily="34" charset="0"/>
              </a:rPr>
              <a:t>The Term ‘Dysfunctional Uterine Bleeding’ Which Was Previously Used As A Diagnosis For AUB That Occurs In The Absence Of Systemic Or Locally Definable Genital Tract Pathology, Should Be Discarded And Is Not Included In PALM-COEIN. Women Who Fit This Description Generally Have Any Combination Of </a:t>
            </a:r>
            <a:r>
              <a:rPr lang="en-US" sz="2400" cap="none" dirty="0" err="1" smtClean="0">
                <a:latin typeface="Calibri Light" pitchFamily="34" charset="0"/>
              </a:rPr>
              <a:t>Coagulopathy</a:t>
            </a:r>
            <a:r>
              <a:rPr lang="en-US" sz="2400" cap="none" dirty="0" smtClean="0">
                <a:latin typeface="Calibri Light" pitchFamily="34" charset="0"/>
              </a:rPr>
              <a:t>, Ovulation Or Primary Endometrial Disorder.</a:t>
            </a:r>
          </a:p>
          <a:p>
            <a:pPr marL="360000" indent="-252000">
              <a:lnSpc>
                <a:spcPct val="100000"/>
              </a:lnSpc>
              <a:spcBef>
                <a:spcPts val="0"/>
              </a:spcBef>
            </a:pPr>
            <a:r>
              <a:rPr lang="en-US" sz="2400" cap="none" dirty="0" smtClean="0">
                <a:latin typeface="Calibri Light" pitchFamily="34" charset="0"/>
              </a:rPr>
              <a:t>If There Is </a:t>
            </a:r>
            <a:r>
              <a:rPr lang="en-US" sz="2400" cap="none" dirty="0" err="1" smtClean="0">
                <a:latin typeface="Calibri Light" pitchFamily="34" charset="0"/>
              </a:rPr>
              <a:t>Aub</a:t>
            </a:r>
            <a:r>
              <a:rPr lang="en-US" sz="2400" cap="none" dirty="0" smtClean="0">
                <a:latin typeface="Calibri Light" pitchFamily="34" charset="0"/>
              </a:rPr>
              <a:t> Before Menarche Then A Pelvic Examination (Usually Under </a:t>
            </a:r>
            <a:r>
              <a:rPr lang="en-US" sz="2400" cap="none" dirty="0" err="1" smtClean="0">
                <a:latin typeface="Calibri Light" pitchFamily="34" charset="0"/>
              </a:rPr>
              <a:t>Anaesthesia</a:t>
            </a:r>
            <a:r>
              <a:rPr lang="en-US" sz="2400" cap="none" dirty="0" smtClean="0">
                <a:latin typeface="Calibri Light" pitchFamily="34" charset="0"/>
              </a:rPr>
              <a:t>) Should Be Performed. In Cases Such As These, The Differential Diagnoses Would Be: Malignancy, Trauma, Sexual Abuse, Assault Or Congenital Malformations.</a:t>
            </a:r>
            <a:endParaRPr lang="en-US" sz="2400" cap="none" dirty="0">
              <a:latin typeface="Calibri Light" pitchFamily="34" charset="0"/>
            </a:endParaRPr>
          </a:p>
        </p:txBody>
      </p:sp>
    </p:spTree>
    <p:extLst>
      <p:ext uri="{BB962C8B-B14F-4D97-AF65-F5344CB8AC3E}">
        <p14:creationId xmlns:p14="http://schemas.microsoft.com/office/powerpoint/2010/main" xmlns="" val="2106640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6013" y="209007"/>
            <a:ext cx="7760762" cy="522514"/>
          </a:xfrm>
        </p:spPr>
        <p:txBody>
          <a:bodyPr>
            <a:normAutofit fontScale="90000"/>
          </a:bodyPr>
          <a:lstStyle/>
          <a:p>
            <a:r>
              <a:rPr lang="en-US" b="1" dirty="0"/>
              <a:t>Assessment of </a:t>
            </a:r>
            <a:r>
              <a:rPr lang="en-US" b="1" dirty="0" smtClean="0"/>
              <a:t>AUB</a:t>
            </a:r>
            <a:endParaRPr lang="en-US" b="1" dirty="0"/>
          </a:p>
        </p:txBody>
      </p:sp>
      <p:sp>
        <p:nvSpPr>
          <p:cNvPr id="3" name="Content Placeholder 2"/>
          <p:cNvSpPr>
            <a:spLocks noGrp="1"/>
          </p:cNvSpPr>
          <p:nvPr>
            <p:ph sz="quarter" idx="13"/>
          </p:nvPr>
        </p:nvSpPr>
        <p:spPr>
          <a:xfrm>
            <a:off x="162000" y="731521"/>
            <a:ext cx="8820000" cy="5329645"/>
          </a:xfrm>
        </p:spPr>
        <p:txBody>
          <a:bodyPr>
            <a:noAutofit/>
          </a:bodyPr>
          <a:lstStyle/>
          <a:p>
            <a:pPr marL="360000" indent="-252000">
              <a:lnSpc>
                <a:spcPct val="100000"/>
              </a:lnSpc>
              <a:spcBef>
                <a:spcPts val="0"/>
              </a:spcBef>
            </a:pPr>
            <a:r>
              <a:rPr lang="en-US" sz="2400" cap="none" dirty="0" smtClean="0">
                <a:latin typeface="Calibri Light" pitchFamily="34" charset="0"/>
              </a:rPr>
              <a:t>Establish If Chronic AUB (&gt;6 Months) Or Acute AUB (Urgent Intervention Required).</a:t>
            </a:r>
          </a:p>
          <a:p>
            <a:pPr marL="360000" indent="-252000">
              <a:lnSpc>
                <a:spcPct val="100000"/>
              </a:lnSpc>
              <a:spcBef>
                <a:spcPts val="0"/>
              </a:spcBef>
            </a:pPr>
            <a:r>
              <a:rPr lang="en-US" sz="2400" cap="none" dirty="0" smtClean="0">
                <a:latin typeface="Calibri Light" pitchFamily="34" charset="0"/>
              </a:rPr>
              <a:t>Initial Step Should Be To </a:t>
            </a:r>
            <a:r>
              <a:rPr lang="en-US" sz="2400" b="1" cap="none" dirty="0" smtClean="0">
                <a:solidFill>
                  <a:srgbClr val="FF0000"/>
                </a:solidFill>
                <a:latin typeface="Calibri Light" pitchFamily="34" charset="0"/>
              </a:rPr>
              <a:t>Exclude Pregnancy</a:t>
            </a:r>
            <a:r>
              <a:rPr lang="en-US" sz="2400" b="1" cap="none" dirty="0" smtClean="0">
                <a:latin typeface="Calibri Light" pitchFamily="34" charset="0"/>
              </a:rPr>
              <a:t>.</a:t>
            </a:r>
            <a:endParaRPr lang="en-US" sz="2400" cap="none" dirty="0" smtClean="0">
              <a:latin typeface="Calibri Light" pitchFamily="34" charset="0"/>
            </a:endParaRPr>
          </a:p>
          <a:p>
            <a:pPr marL="360000" indent="-252000">
              <a:lnSpc>
                <a:spcPct val="100000"/>
              </a:lnSpc>
              <a:spcBef>
                <a:spcPts val="0"/>
              </a:spcBef>
            </a:pPr>
            <a:r>
              <a:rPr lang="en-US" sz="2400" cap="none" dirty="0" smtClean="0">
                <a:latin typeface="Calibri Light" pitchFamily="34" charset="0"/>
              </a:rPr>
              <a:t>Understand The Differential Diagnosis Of </a:t>
            </a:r>
            <a:r>
              <a:rPr lang="en-US" sz="2400" cap="none" dirty="0" err="1" smtClean="0">
                <a:latin typeface="Calibri Light" pitchFamily="34" charset="0"/>
              </a:rPr>
              <a:t>Aub</a:t>
            </a:r>
            <a:r>
              <a:rPr lang="en-US" sz="2400" cap="none" dirty="0" smtClean="0">
                <a:latin typeface="Calibri Light" pitchFamily="34" charset="0"/>
              </a:rPr>
              <a:t> (I.E. PALM-COEIN Classification) And Accept The Concept That Women Could Be Affected By More Than One Component, But Not All Components May Be Causal To AUB.</a:t>
            </a:r>
          </a:p>
          <a:p>
            <a:pPr marL="360000" indent="-252000">
              <a:lnSpc>
                <a:spcPct val="100000"/>
              </a:lnSpc>
              <a:spcBef>
                <a:spcPts val="0"/>
              </a:spcBef>
            </a:pPr>
            <a:r>
              <a:rPr lang="en-US" sz="2400" cap="none" dirty="0" smtClean="0">
                <a:latin typeface="Calibri Light" pitchFamily="34" charset="0"/>
              </a:rPr>
              <a:t>Undertake Relevant </a:t>
            </a:r>
            <a:r>
              <a:rPr lang="en-US" sz="2400" cap="none" dirty="0" err="1" smtClean="0">
                <a:latin typeface="Calibri Light" pitchFamily="34" charset="0"/>
              </a:rPr>
              <a:t>Gynaecological</a:t>
            </a:r>
            <a:r>
              <a:rPr lang="en-US" sz="2400" cap="none" dirty="0" smtClean="0">
                <a:latin typeface="Calibri Light" pitchFamily="34" charset="0"/>
              </a:rPr>
              <a:t> History And Examination.</a:t>
            </a:r>
          </a:p>
          <a:p>
            <a:pPr marL="360000" indent="-252000">
              <a:lnSpc>
                <a:spcPct val="100000"/>
              </a:lnSpc>
              <a:spcBef>
                <a:spcPts val="0"/>
              </a:spcBef>
            </a:pPr>
            <a:r>
              <a:rPr lang="en-US" sz="2400" cap="none" dirty="0" smtClean="0">
                <a:latin typeface="Calibri Light" pitchFamily="34" charset="0"/>
              </a:rPr>
              <a:t>Screen For </a:t>
            </a:r>
            <a:r>
              <a:rPr lang="en-US" sz="2400" cap="none" dirty="0" err="1" smtClean="0">
                <a:latin typeface="Calibri Light" pitchFamily="34" charset="0"/>
              </a:rPr>
              <a:t>Coagulopathy</a:t>
            </a:r>
            <a:r>
              <a:rPr lang="en-US" sz="2400" cap="none" dirty="0" smtClean="0">
                <a:latin typeface="Calibri Light" pitchFamily="34" charset="0"/>
              </a:rPr>
              <a:t> (Such As Von </a:t>
            </a:r>
            <a:r>
              <a:rPr lang="en-US" sz="2400" cap="none" dirty="0" err="1" smtClean="0">
                <a:latin typeface="Calibri Light" pitchFamily="34" charset="0"/>
              </a:rPr>
              <a:t>Willebrand</a:t>
            </a:r>
            <a:r>
              <a:rPr lang="en-US" sz="2400" cap="none" dirty="0" smtClean="0">
                <a:latin typeface="Calibri Light" pitchFamily="34" charset="0"/>
              </a:rPr>
              <a:t> Disease) By Using A Specific Structured History. If Clinical History Screen Is Positive Then Undertake Coagulation Profile And </a:t>
            </a:r>
            <a:r>
              <a:rPr lang="en-US" sz="2400" cap="none" dirty="0" err="1" smtClean="0">
                <a:latin typeface="Calibri Light" pitchFamily="34" charset="0"/>
              </a:rPr>
              <a:t>Vwd</a:t>
            </a:r>
            <a:r>
              <a:rPr lang="en-US" sz="2400" cap="none" dirty="0" smtClean="0">
                <a:latin typeface="Calibri Light" pitchFamily="34" charset="0"/>
              </a:rPr>
              <a:t> Test.</a:t>
            </a:r>
          </a:p>
          <a:p>
            <a:pPr marL="360000" indent="-252000">
              <a:lnSpc>
                <a:spcPct val="100000"/>
              </a:lnSpc>
              <a:spcBef>
                <a:spcPts val="0"/>
              </a:spcBef>
            </a:pPr>
            <a:r>
              <a:rPr lang="en-US" sz="2400" cap="none" dirty="0" smtClean="0">
                <a:latin typeface="Calibri Light" pitchFamily="34" charset="0"/>
              </a:rPr>
              <a:t>Recommendation For </a:t>
            </a:r>
            <a:r>
              <a:rPr lang="en-US" sz="2400" b="1" cap="none" dirty="0" smtClean="0">
                <a:latin typeface="Calibri Light" pitchFamily="34" charset="0"/>
              </a:rPr>
              <a:t>Full Blood Count (</a:t>
            </a:r>
            <a:r>
              <a:rPr lang="en-US" sz="2400" b="1" cap="none" dirty="0" err="1" smtClean="0">
                <a:latin typeface="Calibri Light" pitchFamily="34" charset="0"/>
              </a:rPr>
              <a:t>Fbc</a:t>
            </a:r>
            <a:r>
              <a:rPr lang="en-US" sz="2400" b="1" cap="none" dirty="0" smtClean="0">
                <a:latin typeface="Calibri Light" pitchFamily="34" charset="0"/>
              </a:rPr>
              <a:t>), Cervical Smear, Pelvic Infection Swabs And Pelvic Ultrasound</a:t>
            </a:r>
            <a:r>
              <a:rPr lang="en-US" sz="2400" cap="none" dirty="0" smtClean="0">
                <a:latin typeface="Calibri Light" pitchFamily="34" charset="0"/>
              </a:rPr>
              <a:t> (And Coagulation Screen If Clinical Question Screen Positive).</a:t>
            </a:r>
          </a:p>
        </p:txBody>
      </p:sp>
    </p:spTree>
    <p:extLst>
      <p:ext uri="{BB962C8B-B14F-4D97-AF65-F5344CB8AC3E}">
        <p14:creationId xmlns:p14="http://schemas.microsoft.com/office/powerpoint/2010/main" xmlns="" val="1214438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162000" y="182881"/>
            <a:ext cx="8820000" cy="4807130"/>
          </a:xfrm>
          <a:prstGeom prst="rect">
            <a:avLst/>
          </a:prstGeom>
        </p:spPr>
        <p:txBody>
          <a:bodyPr>
            <a:noAutofit/>
          </a:bodyPr>
          <a:lstStyle/>
          <a:p>
            <a:pPr marL="360000" marR="0" lvl="0" indent="-2520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Referral To Secondary Care (One-stop Or Rapid Access Clinic) If Malignancy Is Suspected, Endometrial Biopsy Is Required, </a:t>
            </a:r>
            <a:r>
              <a:rPr kumimoji="0" lang="en-US" sz="2400" b="0" i="0" u="none" strike="noStrike" kern="1200" cap="none" spc="0" normalizeH="0" baseline="0" noProof="0" dirty="0" smtClean="0">
                <a:ln>
                  <a:noFill/>
                </a:ln>
                <a:solidFill>
                  <a:srgbClr val="FF0000"/>
                </a:solidFill>
                <a:effectLst/>
                <a:uLnTx/>
                <a:uFillTx/>
                <a:latin typeface="Calibri Light" pitchFamily="34" charset="0"/>
                <a:ea typeface="+mn-ea"/>
                <a:cs typeface="+mn-cs"/>
              </a:rPr>
              <a:t>Pathology Suspected/Identified Or Medical Treatment Deemed Unsuccessful; Collectively Termed ‘Red Flag’ Features.</a:t>
            </a:r>
          </a:p>
          <a:p>
            <a:pPr marL="360000" marR="0" lvl="0" indent="-2520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Most </a:t>
            </a:r>
            <a:r>
              <a:rPr kumimoji="0" lang="en-US" sz="2400" b="0" i="0" u="none" strike="noStrike" kern="1200" cap="none" spc="0" normalizeH="0" baseline="0" noProof="0" dirty="0" err="1" smtClean="0">
                <a:ln>
                  <a:noFill/>
                </a:ln>
                <a:solidFill>
                  <a:schemeClr val="tx1"/>
                </a:solidFill>
                <a:effectLst/>
                <a:uLnTx/>
                <a:uFillTx/>
                <a:latin typeface="Calibri Light" pitchFamily="34" charset="0"/>
                <a:ea typeface="+mn-ea"/>
                <a:cs typeface="+mn-cs"/>
              </a:rPr>
              <a:t>Hmb</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Is Due To A Combination Of </a:t>
            </a:r>
            <a:r>
              <a:rPr kumimoji="0" lang="en-US" sz="2400" b="0" i="0" u="none" strike="noStrike" kern="1200" cap="none" spc="0" normalizeH="0" baseline="0" noProof="0" dirty="0" err="1" smtClean="0">
                <a:ln>
                  <a:noFill/>
                </a:ln>
                <a:solidFill>
                  <a:schemeClr val="tx1"/>
                </a:solidFill>
                <a:effectLst/>
                <a:uLnTx/>
                <a:uFillTx/>
                <a:latin typeface="Calibri Light" pitchFamily="34" charset="0"/>
                <a:ea typeface="+mn-ea"/>
                <a:cs typeface="+mn-cs"/>
              </a:rPr>
              <a:t>Coagulopathy</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Calibri Light" pitchFamily="34" charset="0"/>
                <a:ea typeface="+mn-ea"/>
                <a:cs typeface="+mn-cs"/>
              </a:rPr>
              <a:t>Ovulatory</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Or Endometrial Dysfunction That Does Not Require Secondary Referral And Treatment Can Be Commenced (And Successfully Undertaken) In Primary Care.</a:t>
            </a:r>
          </a:p>
          <a:p>
            <a:pPr marL="360000" marR="0" lvl="0" indent="-2520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Calibri Light" pitchFamily="34" charset="0"/>
                <a:ea typeface="+mn-ea"/>
                <a:cs typeface="+mn-cs"/>
              </a:rPr>
              <a:t>Uterine/Endometrial Assessment</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Investigation Using Hysteroscopy With Endometrial Biopsy Or Ultrasound And Endometrial Biopsy Improves The Detection Rate Of Endometrial Pathology (Malignant And Benign) Compared With Hysteroscopy Or Ultrasound Alone.</a:t>
            </a:r>
          </a:p>
          <a:p>
            <a:pPr marL="360000" marR="0" lvl="0" indent="-2520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Calibri Light" pitchFamily="34" charset="0"/>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7383" y="156755"/>
            <a:ext cx="8634548" cy="692331"/>
          </a:xfrm>
        </p:spPr>
        <p:txBody>
          <a:bodyPr>
            <a:normAutofit/>
          </a:bodyPr>
          <a:lstStyle/>
          <a:p>
            <a:r>
              <a:rPr lang="en-US" sz="3200" b="1" dirty="0"/>
              <a:t>History and clinical </a:t>
            </a:r>
            <a:r>
              <a:rPr lang="en-US" sz="3200" b="1" dirty="0" smtClean="0"/>
              <a:t>assessment</a:t>
            </a:r>
            <a:endParaRPr lang="en-US" sz="3200" b="1" dirty="0"/>
          </a:p>
        </p:txBody>
      </p:sp>
      <p:sp>
        <p:nvSpPr>
          <p:cNvPr id="3" name="Content Placeholder 2"/>
          <p:cNvSpPr>
            <a:spLocks noGrp="1"/>
          </p:cNvSpPr>
          <p:nvPr>
            <p:ph sz="quarter" idx="13"/>
          </p:nvPr>
        </p:nvSpPr>
        <p:spPr>
          <a:xfrm>
            <a:off x="162000" y="849086"/>
            <a:ext cx="8820000" cy="4741817"/>
          </a:xfrm>
        </p:spPr>
        <p:txBody>
          <a:bodyPr>
            <a:normAutofit/>
          </a:bodyPr>
          <a:lstStyle/>
          <a:p>
            <a:pPr marL="360000" indent="-252000">
              <a:lnSpc>
                <a:spcPct val="100000"/>
              </a:lnSpc>
              <a:spcBef>
                <a:spcPts val="0"/>
              </a:spcBef>
              <a:buNone/>
            </a:pPr>
            <a:r>
              <a:rPr lang="en-US" sz="2400" cap="none" dirty="0" smtClean="0">
                <a:latin typeface="Calibri Light" pitchFamily="34" charset="0"/>
              </a:rPr>
              <a:t>1. Define The </a:t>
            </a:r>
            <a:r>
              <a:rPr lang="en-US" sz="2400" b="1" cap="none" dirty="0" smtClean="0">
                <a:latin typeface="Calibri Light" pitchFamily="34" charset="0"/>
              </a:rPr>
              <a:t>Nature Of Bleeding:</a:t>
            </a:r>
            <a:endParaRPr lang="en-US" sz="2400" cap="none" dirty="0" smtClean="0">
              <a:latin typeface="Calibri Light" pitchFamily="34" charset="0"/>
            </a:endParaRPr>
          </a:p>
          <a:p>
            <a:pPr marL="612000" indent="-252000">
              <a:lnSpc>
                <a:spcPct val="100000"/>
              </a:lnSpc>
              <a:spcBef>
                <a:spcPts val="0"/>
              </a:spcBef>
            </a:pPr>
            <a:r>
              <a:rPr lang="en-US" sz="2400" cap="none" dirty="0" smtClean="0">
                <a:latin typeface="Calibri Light" pitchFamily="34" charset="0"/>
              </a:rPr>
              <a:t>Age</a:t>
            </a:r>
          </a:p>
          <a:p>
            <a:pPr marL="612000" indent="-252000">
              <a:lnSpc>
                <a:spcPct val="100000"/>
              </a:lnSpc>
              <a:spcBef>
                <a:spcPts val="0"/>
              </a:spcBef>
            </a:pPr>
            <a:r>
              <a:rPr lang="en-US" sz="2400" cap="none" dirty="0" smtClean="0">
                <a:latin typeface="Calibri Light" pitchFamily="34" charset="0"/>
              </a:rPr>
              <a:t>Menstrual Or Non-menstrual (</a:t>
            </a:r>
            <a:r>
              <a:rPr lang="en-US" sz="2400" cap="none" dirty="0" err="1" smtClean="0">
                <a:latin typeface="Calibri Light" pitchFamily="34" charset="0"/>
              </a:rPr>
              <a:t>Intermenstrual</a:t>
            </a:r>
            <a:r>
              <a:rPr lang="en-US" sz="2400" cap="none" dirty="0" smtClean="0">
                <a:latin typeface="Calibri Light" pitchFamily="34" charset="0"/>
              </a:rPr>
              <a:t> Bleeding, </a:t>
            </a:r>
            <a:r>
              <a:rPr lang="en-US" sz="2400" cap="none" dirty="0" err="1" smtClean="0">
                <a:latin typeface="Calibri Light" pitchFamily="34" charset="0"/>
              </a:rPr>
              <a:t>Postcoital</a:t>
            </a:r>
            <a:r>
              <a:rPr lang="en-US" sz="2400" cap="none" dirty="0" smtClean="0">
                <a:latin typeface="Calibri Light" pitchFamily="34" charset="0"/>
              </a:rPr>
              <a:t> Bleeding, Postmenopausal Bleeding)</a:t>
            </a:r>
          </a:p>
          <a:p>
            <a:pPr marL="612000" indent="-252000">
              <a:lnSpc>
                <a:spcPct val="100000"/>
              </a:lnSpc>
              <a:spcBef>
                <a:spcPts val="0"/>
              </a:spcBef>
            </a:pPr>
            <a:r>
              <a:rPr lang="en-US" sz="2400" cap="none" dirty="0" smtClean="0">
                <a:latin typeface="Calibri Light" pitchFamily="34" charset="0"/>
              </a:rPr>
              <a:t>Subjective Assessment Of MBL (Sanitary Protection Usage, Flooding, Clots, Duration Of Menstruation) And The Woman's Personal Opinion</a:t>
            </a:r>
          </a:p>
          <a:p>
            <a:pPr marL="612000" indent="-252000">
              <a:lnSpc>
                <a:spcPct val="100000"/>
              </a:lnSpc>
              <a:spcBef>
                <a:spcPts val="0"/>
              </a:spcBef>
            </a:pPr>
            <a:r>
              <a:rPr lang="en-US" sz="2400" cap="none" dirty="0" smtClean="0">
                <a:latin typeface="Calibri Light" pitchFamily="34" charset="0"/>
              </a:rPr>
              <a:t>Alteration In The Menstrual Cycle</a:t>
            </a:r>
          </a:p>
          <a:p>
            <a:pPr marL="612000" indent="-252000">
              <a:lnSpc>
                <a:spcPct val="100000"/>
              </a:lnSpc>
              <a:spcBef>
                <a:spcPts val="0"/>
              </a:spcBef>
            </a:pPr>
            <a:r>
              <a:rPr lang="en-US" sz="2400" cap="none" dirty="0" smtClean="0">
                <a:latin typeface="Calibri Light" pitchFamily="34" charset="0"/>
              </a:rPr>
              <a:t>Pelvic Pain And Pressure Effects</a:t>
            </a:r>
          </a:p>
          <a:p>
            <a:pPr marL="612000" indent="-252000">
              <a:lnSpc>
                <a:spcPct val="100000"/>
              </a:lnSpc>
              <a:spcBef>
                <a:spcPts val="0"/>
              </a:spcBef>
            </a:pPr>
            <a:r>
              <a:rPr lang="en-US" sz="2400" cap="none" dirty="0" smtClean="0">
                <a:latin typeface="Calibri Light" pitchFamily="34" charset="0"/>
              </a:rPr>
              <a:t>Previous Medical Or Surgical Treatment For AUB</a:t>
            </a:r>
          </a:p>
          <a:p>
            <a:pPr marL="612000" indent="-252000">
              <a:lnSpc>
                <a:spcPct val="100000"/>
              </a:lnSpc>
              <a:spcBef>
                <a:spcPts val="0"/>
              </a:spcBef>
            </a:pPr>
            <a:r>
              <a:rPr lang="en-US" sz="2400" cap="none" dirty="0" smtClean="0">
                <a:latin typeface="Calibri Light" pitchFamily="34" charset="0"/>
              </a:rPr>
              <a:t>Up-to-date Smear Test</a:t>
            </a:r>
          </a:p>
          <a:p>
            <a:pPr marL="612000" indent="-252000">
              <a:lnSpc>
                <a:spcPct val="100000"/>
              </a:lnSpc>
              <a:spcBef>
                <a:spcPts val="0"/>
              </a:spcBef>
            </a:pPr>
            <a:r>
              <a:rPr lang="en-US" sz="2400" cap="none" dirty="0" smtClean="0">
                <a:latin typeface="Calibri Light" pitchFamily="34" charset="0"/>
              </a:rPr>
              <a:t>Family History Of </a:t>
            </a:r>
            <a:r>
              <a:rPr lang="en-US" sz="2400" cap="none" dirty="0" err="1" smtClean="0">
                <a:latin typeface="Calibri Light" pitchFamily="34" charset="0"/>
              </a:rPr>
              <a:t>Gynaecological</a:t>
            </a:r>
            <a:r>
              <a:rPr lang="en-US" sz="2400" cap="none" dirty="0" smtClean="0">
                <a:latin typeface="Calibri Light" pitchFamily="34" charset="0"/>
              </a:rPr>
              <a:t> Pathology.</a:t>
            </a:r>
            <a:endParaRPr lang="en-US" sz="2400" cap="none" dirty="0">
              <a:latin typeface="Calibri Light" pitchFamily="34" charset="0"/>
            </a:endParaRPr>
          </a:p>
        </p:txBody>
      </p:sp>
    </p:spTree>
    <p:extLst>
      <p:ext uri="{BB962C8B-B14F-4D97-AF65-F5344CB8AC3E}">
        <p14:creationId xmlns:p14="http://schemas.microsoft.com/office/powerpoint/2010/main" xmlns="" val="1386649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6349" y="99000"/>
            <a:ext cx="8791302" cy="6660000"/>
          </a:xfrm>
        </p:spPr>
        <p:txBody>
          <a:bodyPr>
            <a:noAutofit/>
          </a:bodyPr>
          <a:lstStyle/>
          <a:p>
            <a:pPr marL="360000" indent="-252000">
              <a:lnSpc>
                <a:spcPct val="100000"/>
              </a:lnSpc>
              <a:spcBef>
                <a:spcPts val="0"/>
              </a:spcBef>
              <a:buNone/>
            </a:pPr>
            <a:r>
              <a:rPr lang="en-US" sz="2400" cap="none" dirty="0" smtClean="0">
                <a:latin typeface="Calibri Light" pitchFamily="34" charset="0"/>
              </a:rPr>
              <a:t>2. Identify Symptoms That May Indicate </a:t>
            </a:r>
            <a:r>
              <a:rPr lang="en-US" sz="2400" b="1" cap="none" dirty="0" smtClean="0">
                <a:latin typeface="Calibri Light" pitchFamily="34" charset="0"/>
              </a:rPr>
              <a:t>Pathology Or Need For Secondary Care Referral</a:t>
            </a:r>
            <a:r>
              <a:rPr lang="en-US" sz="2400" cap="none" dirty="0" smtClean="0">
                <a:latin typeface="Calibri Light" pitchFamily="34" charset="0"/>
              </a:rPr>
              <a:t> .</a:t>
            </a:r>
          </a:p>
          <a:p>
            <a:pPr marL="0" indent="0">
              <a:lnSpc>
                <a:spcPct val="100000"/>
              </a:lnSpc>
              <a:spcBef>
                <a:spcPts val="0"/>
              </a:spcBef>
              <a:buNone/>
            </a:pPr>
            <a:r>
              <a:rPr lang="en-US" sz="2400" cap="none" dirty="0" smtClean="0">
                <a:latin typeface="Calibri Light" pitchFamily="34" charset="0"/>
              </a:rPr>
              <a:t>Pathology May Include:</a:t>
            </a:r>
          </a:p>
          <a:p>
            <a:pPr marL="612000" indent="-252000">
              <a:lnSpc>
                <a:spcPct val="100000"/>
              </a:lnSpc>
              <a:spcBef>
                <a:spcPts val="0"/>
              </a:spcBef>
            </a:pPr>
            <a:r>
              <a:rPr lang="en-US" sz="2400" cap="none" dirty="0" smtClean="0">
                <a:latin typeface="Calibri Light" pitchFamily="34" charset="0"/>
              </a:rPr>
              <a:t>Fibroids (Pelvic Pain, Pelvic Mass, Pressure/Obstructive GI/GUT Symptoms)</a:t>
            </a:r>
          </a:p>
          <a:p>
            <a:pPr marL="612000" indent="-252000">
              <a:lnSpc>
                <a:spcPct val="100000"/>
              </a:lnSpc>
              <a:spcBef>
                <a:spcPts val="0"/>
              </a:spcBef>
            </a:pPr>
            <a:r>
              <a:rPr lang="en-US" sz="2400" cap="none" dirty="0" smtClean="0">
                <a:latin typeface="Calibri Light" pitchFamily="34" charset="0"/>
              </a:rPr>
              <a:t>Endometriosis/</a:t>
            </a:r>
            <a:r>
              <a:rPr lang="en-US" sz="2400" cap="none" dirty="0" err="1" smtClean="0">
                <a:latin typeface="Calibri Light" pitchFamily="34" charset="0"/>
              </a:rPr>
              <a:t>Adenomyosis</a:t>
            </a:r>
            <a:r>
              <a:rPr lang="en-US" sz="2400" cap="none" dirty="0" smtClean="0">
                <a:latin typeface="Calibri Light" pitchFamily="34" charset="0"/>
              </a:rPr>
              <a:t> (Cyclical And Non-cyclical Chronic Pelvic Pain, </a:t>
            </a:r>
            <a:r>
              <a:rPr lang="en-US" sz="2400" cap="none" dirty="0" err="1" smtClean="0">
                <a:latin typeface="Calibri Light" pitchFamily="34" charset="0"/>
              </a:rPr>
              <a:t>Dyspareunia</a:t>
            </a:r>
            <a:r>
              <a:rPr lang="en-US" sz="2400" cap="none" dirty="0" smtClean="0">
                <a:latin typeface="Calibri Light" pitchFamily="34" charset="0"/>
              </a:rPr>
              <a:t>, </a:t>
            </a:r>
            <a:r>
              <a:rPr lang="en-US" sz="2400" cap="none" dirty="0" err="1" smtClean="0">
                <a:latin typeface="Calibri Light" pitchFamily="34" charset="0"/>
              </a:rPr>
              <a:t>Dysmenorrhoea</a:t>
            </a:r>
            <a:r>
              <a:rPr lang="en-US" sz="2400" cap="none" dirty="0" smtClean="0">
                <a:latin typeface="Calibri Light" pitchFamily="34" charset="0"/>
              </a:rPr>
              <a:t>, Infertility) </a:t>
            </a:r>
          </a:p>
          <a:p>
            <a:pPr marL="612000" indent="-252000">
              <a:lnSpc>
                <a:spcPct val="100000"/>
              </a:lnSpc>
              <a:spcBef>
                <a:spcPts val="0"/>
              </a:spcBef>
            </a:pPr>
            <a:r>
              <a:rPr lang="en-US" sz="2400" cap="none" dirty="0" smtClean="0">
                <a:latin typeface="Calibri Light" pitchFamily="34" charset="0"/>
              </a:rPr>
              <a:t>Inherited Or Acquire Haemostatic/</a:t>
            </a:r>
            <a:r>
              <a:rPr lang="en-US" sz="2400" cap="none" dirty="0" err="1" smtClean="0">
                <a:latin typeface="Calibri Light" pitchFamily="34" charset="0"/>
              </a:rPr>
              <a:t>Coagulopathy</a:t>
            </a:r>
            <a:r>
              <a:rPr lang="en-US" sz="2400" cap="none" dirty="0" smtClean="0">
                <a:latin typeface="Calibri Light" pitchFamily="34" charset="0"/>
              </a:rPr>
              <a:t> Disorder E.G. Von </a:t>
            </a:r>
            <a:r>
              <a:rPr lang="en-US" sz="2400" cap="none" dirty="0" err="1" smtClean="0">
                <a:latin typeface="Calibri Light" pitchFamily="34" charset="0"/>
              </a:rPr>
              <a:t>Willebrand</a:t>
            </a:r>
            <a:r>
              <a:rPr lang="en-US" sz="2400" cap="none" dirty="0" smtClean="0">
                <a:latin typeface="Calibri Light" pitchFamily="34" charset="0"/>
              </a:rPr>
              <a:t> Disease. </a:t>
            </a:r>
            <a:r>
              <a:rPr lang="en-US" sz="2400" cap="none" dirty="0" smtClean="0">
                <a:solidFill>
                  <a:srgbClr val="FF0000"/>
                </a:solidFill>
                <a:latin typeface="Calibri Light" pitchFamily="34" charset="0"/>
              </a:rPr>
              <a:t>See Table Below.</a:t>
            </a:r>
            <a:r>
              <a:rPr lang="en-US" sz="2400" cap="none" dirty="0" smtClean="0">
                <a:latin typeface="Calibri Light" pitchFamily="34" charset="0"/>
              </a:rPr>
              <a:t> The Presence Of All Three Domains On Clinical Questioning Is Highly Predictive For A Haemostatic Condition That Could Be Contributory/Causal To AUB And Indicates The Need To Perform Specific </a:t>
            </a:r>
            <a:r>
              <a:rPr lang="en-US" sz="2400" cap="none" dirty="0" err="1" smtClean="0">
                <a:latin typeface="Calibri Light" pitchFamily="34" charset="0"/>
              </a:rPr>
              <a:t>Haematological</a:t>
            </a:r>
            <a:r>
              <a:rPr lang="en-US" sz="2400" cap="none" dirty="0" smtClean="0">
                <a:latin typeface="Calibri Light" pitchFamily="34" charset="0"/>
              </a:rPr>
              <a:t> Screening Blood Tests.</a:t>
            </a:r>
          </a:p>
          <a:p>
            <a:pPr marL="612000" indent="-252000">
              <a:lnSpc>
                <a:spcPct val="100000"/>
              </a:lnSpc>
              <a:spcBef>
                <a:spcPts val="0"/>
              </a:spcBef>
            </a:pPr>
            <a:r>
              <a:rPr lang="en-US" sz="2400" cap="none" dirty="0" smtClean="0">
                <a:latin typeface="Calibri Light" pitchFamily="34" charset="0"/>
              </a:rPr>
              <a:t>Secondary Care Referral Is Indicated If Pathology Is Suspected/Identified, Malignancy Is Suspected </a:t>
            </a:r>
            <a:r>
              <a:rPr lang="en-US" sz="2400" cap="none" dirty="0" err="1" smtClean="0">
                <a:latin typeface="Calibri Light" pitchFamily="34" charset="0"/>
              </a:rPr>
              <a:t>And/Or</a:t>
            </a:r>
            <a:r>
              <a:rPr lang="en-US" sz="2400" cap="none" dirty="0" smtClean="0">
                <a:latin typeface="Calibri Light" pitchFamily="34" charset="0"/>
              </a:rPr>
              <a:t> Failure Of Medical Treatment. Malignancy May Be Indicated By: PMB, IMB, PCB, Alteration In Menstrual Cycle, Pelvic Pain, Pelvic Mass, Pressure/Obstructive GI/GUT Symptoms, Weight Loss/Gain.</a:t>
            </a:r>
            <a:endParaRPr lang="en-US" sz="2400" cap="none" dirty="0" smtClean="0">
              <a:latin typeface="Calibri Light" pitchFamily="34" charset="0"/>
            </a:endParaRPr>
          </a:p>
        </p:txBody>
      </p:sp>
    </p:spTree>
    <p:extLst>
      <p:ext uri="{BB962C8B-B14F-4D97-AF65-F5344CB8AC3E}">
        <p14:creationId xmlns:p14="http://schemas.microsoft.com/office/powerpoint/2010/main" xmlns="" val="930853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 Placeholder 10"/>
          <p:cNvSpPr>
            <a:spLocks noGrp="1"/>
          </p:cNvSpPr>
          <p:nvPr>
            <p:ph type="body" sz="half" idx="2"/>
          </p:nvPr>
        </p:nvSpPr>
        <p:spPr>
          <a:xfrm>
            <a:off x="77607" y="182880"/>
            <a:ext cx="8831262" cy="3265714"/>
          </a:xfrm>
        </p:spPr>
        <p:txBody>
          <a:bodyPr>
            <a:noAutofit/>
          </a:bodyPr>
          <a:lstStyle/>
          <a:p>
            <a:pPr marL="360000" indent="-252000" algn="l">
              <a:lnSpc>
                <a:spcPct val="100000"/>
              </a:lnSpc>
              <a:spcBef>
                <a:spcPts val="0"/>
              </a:spcBef>
            </a:pPr>
            <a:r>
              <a:rPr lang="en-US" sz="2400" cap="none" dirty="0" smtClean="0">
                <a:latin typeface="Calibri Light" pitchFamily="34" charset="0"/>
              </a:rPr>
              <a:t>3. Identify </a:t>
            </a:r>
            <a:r>
              <a:rPr lang="en-US" sz="2400" b="1" cap="none" dirty="0" smtClean="0">
                <a:latin typeface="Calibri Light" pitchFamily="34" charset="0"/>
              </a:rPr>
              <a:t>Pathological Effects</a:t>
            </a:r>
            <a:r>
              <a:rPr lang="en-US" sz="2400" cap="none" dirty="0" smtClean="0">
                <a:latin typeface="Calibri Light" pitchFamily="34" charset="0"/>
              </a:rPr>
              <a:t> Such As:</a:t>
            </a:r>
          </a:p>
          <a:p>
            <a:pPr marL="360000" indent="-252000" algn="l">
              <a:lnSpc>
                <a:spcPct val="100000"/>
              </a:lnSpc>
              <a:spcBef>
                <a:spcPts val="0"/>
              </a:spcBef>
            </a:pPr>
            <a:r>
              <a:rPr lang="en-US" sz="2400" cap="none" dirty="0" err="1" smtClean="0">
                <a:latin typeface="Calibri Light" pitchFamily="34" charset="0"/>
              </a:rPr>
              <a:t>Anaemia</a:t>
            </a:r>
            <a:r>
              <a:rPr lang="en-US" sz="2400" cap="none" dirty="0" smtClean="0">
                <a:latin typeface="Calibri Light" pitchFamily="34" charset="0"/>
              </a:rPr>
              <a:t> (Request FBC)</a:t>
            </a:r>
          </a:p>
          <a:p>
            <a:pPr marL="360000" indent="-252000" algn="l">
              <a:lnSpc>
                <a:spcPct val="100000"/>
              </a:lnSpc>
              <a:spcBef>
                <a:spcPts val="0"/>
              </a:spcBef>
            </a:pPr>
            <a:r>
              <a:rPr lang="en-US" sz="2400" cap="none" dirty="0" smtClean="0">
                <a:latin typeface="Calibri Light" pitchFamily="34" charset="0"/>
              </a:rPr>
              <a:t>Pelvic Pain</a:t>
            </a:r>
          </a:p>
          <a:p>
            <a:pPr marL="360000" indent="-252000" algn="l">
              <a:lnSpc>
                <a:spcPct val="100000"/>
              </a:lnSpc>
              <a:spcBef>
                <a:spcPts val="0"/>
              </a:spcBef>
            </a:pPr>
            <a:r>
              <a:rPr lang="en-US" sz="2400" cap="none" dirty="0" smtClean="0">
                <a:latin typeface="Calibri Light" pitchFamily="34" charset="0"/>
              </a:rPr>
              <a:t>Impaired Quality Of Life.</a:t>
            </a:r>
          </a:p>
          <a:p>
            <a:pPr marL="360000" indent="-252000" algn="l">
              <a:lnSpc>
                <a:spcPct val="100000"/>
              </a:lnSpc>
              <a:spcBef>
                <a:spcPts val="1200"/>
              </a:spcBef>
            </a:pPr>
            <a:r>
              <a:rPr lang="en-US" sz="2400" cap="none" dirty="0" smtClean="0">
                <a:latin typeface="Calibri Light" pitchFamily="34" charset="0"/>
              </a:rPr>
              <a:t>4. Identify </a:t>
            </a:r>
            <a:r>
              <a:rPr lang="en-US" sz="2400" b="1" cap="none" dirty="0" smtClean="0">
                <a:latin typeface="Calibri Light" pitchFamily="34" charset="0"/>
              </a:rPr>
              <a:t>Treatment Expectations </a:t>
            </a:r>
            <a:r>
              <a:rPr lang="en-US" sz="2400" cap="none" dirty="0" smtClean="0">
                <a:latin typeface="Calibri Light" pitchFamily="34" charset="0"/>
              </a:rPr>
              <a:t>Such As:</a:t>
            </a:r>
          </a:p>
          <a:p>
            <a:pPr marL="360000" indent="-252000" algn="l">
              <a:lnSpc>
                <a:spcPct val="100000"/>
              </a:lnSpc>
              <a:spcBef>
                <a:spcPts val="0"/>
              </a:spcBef>
            </a:pPr>
            <a:r>
              <a:rPr lang="en-US" sz="2400" cap="none" dirty="0" smtClean="0">
                <a:latin typeface="Calibri Light" pitchFamily="34" charset="0"/>
              </a:rPr>
              <a:t>Concerns And Needs</a:t>
            </a:r>
          </a:p>
          <a:p>
            <a:pPr marL="360000" indent="-252000" algn="l">
              <a:lnSpc>
                <a:spcPct val="100000"/>
              </a:lnSpc>
              <a:spcBef>
                <a:spcPts val="0"/>
              </a:spcBef>
            </a:pPr>
            <a:r>
              <a:rPr lang="en-US" sz="2400" cap="none" dirty="0" smtClean="0">
                <a:latin typeface="Calibri Light" pitchFamily="34" charset="0"/>
              </a:rPr>
              <a:t>Future Fertility And Contraception Wishes</a:t>
            </a:r>
          </a:p>
          <a:p>
            <a:pPr marL="360000" indent="-252000" algn="l">
              <a:lnSpc>
                <a:spcPct val="100000"/>
              </a:lnSpc>
              <a:spcBef>
                <a:spcPts val="0"/>
              </a:spcBef>
            </a:pPr>
            <a:r>
              <a:rPr lang="en-US" sz="2400" cap="none" dirty="0" smtClean="0">
                <a:latin typeface="Calibri Light" pitchFamily="34" charset="0"/>
              </a:rPr>
              <a:t>Need For Definitive Treatment When Offered Treatment Alternatives.</a:t>
            </a:r>
          </a:p>
          <a:p>
            <a:pPr marL="360000" indent="-252000">
              <a:lnSpc>
                <a:spcPct val="100000"/>
              </a:lnSpc>
              <a:spcBef>
                <a:spcPts val="0"/>
              </a:spcBef>
            </a:pPr>
            <a:endParaRPr lang="en-US" sz="2400" cap="none" dirty="0">
              <a:latin typeface="Calibri Light" pitchFamily="34" charset="0"/>
            </a:endParaRPr>
          </a:p>
        </p:txBody>
      </p:sp>
    </p:spTree>
    <p:extLst>
      <p:ext uri="{BB962C8B-B14F-4D97-AF65-F5344CB8AC3E}">
        <p14:creationId xmlns:p14="http://schemas.microsoft.com/office/powerpoint/2010/main" xmlns="" val="1197263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xmlns="" val="40561032"/>
              </p:ext>
            </p:extLst>
          </p:nvPr>
        </p:nvGraphicFramePr>
        <p:xfrm>
          <a:off x="156754" y="261256"/>
          <a:ext cx="8752115" cy="6400800"/>
        </p:xfrm>
        <a:graphic>
          <a:graphicData uri="http://schemas.openxmlformats.org/drawingml/2006/table">
            <a:tbl>
              <a:tblPr/>
              <a:tblGrid>
                <a:gridCol w="1409887"/>
                <a:gridCol w="7342228"/>
              </a:tblGrid>
              <a:tr h="708392">
                <a:tc gridSpan="2">
                  <a:txBody>
                    <a:bodyPr/>
                    <a:lstStyle/>
                    <a:p>
                      <a:pPr fontAlgn="ctr"/>
                      <a:r>
                        <a:rPr lang="en-US" sz="2400" b="1" dirty="0">
                          <a:effectLst/>
                        </a:rPr>
                        <a:t>Structured history to screen for coagulopathies (AUB-C) </a:t>
                      </a:r>
                      <a:endParaRPr lang="en-US" sz="2400" dirty="0">
                        <a:effectLst/>
                      </a:endParaRPr>
                    </a:p>
                  </a:txBody>
                  <a:tcPr marL="67442" marR="67442" marT="89922" marB="89922"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708392">
                <a:tc>
                  <a:txBody>
                    <a:bodyPr/>
                    <a:lstStyle/>
                    <a:p>
                      <a:pPr fontAlgn="ctr"/>
                      <a:r>
                        <a:rPr lang="en-US" sz="2400" b="1">
                          <a:effectLst/>
                        </a:rPr>
                        <a:t>Domain</a:t>
                      </a:r>
                      <a:endParaRPr lang="en-US" sz="2400">
                        <a:effectLst/>
                      </a:endParaRPr>
                    </a:p>
                  </a:txBody>
                  <a:tcPr marL="67442" marR="67442" marT="89922" marB="89922"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400" b="1">
                          <a:effectLst/>
                        </a:rPr>
                        <a:t>Characteristic</a:t>
                      </a:r>
                      <a:endParaRPr lang="en-US" sz="2400">
                        <a:effectLst/>
                      </a:endParaRPr>
                    </a:p>
                  </a:txBody>
                  <a:tcPr marL="67442" marR="67442" marT="89922" marB="89922"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967972">
                <a:tc>
                  <a:txBody>
                    <a:bodyPr/>
                    <a:lstStyle/>
                    <a:p>
                      <a:pPr fontAlgn="ctr"/>
                      <a:r>
                        <a:rPr lang="en-US" sz="2400" b="1">
                          <a:effectLst/>
                        </a:rPr>
                        <a:t>1</a:t>
                      </a:r>
                      <a:endParaRPr lang="en-US" sz="2400">
                        <a:effectLst/>
                      </a:endParaRPr>
                    </a:p>
                  </a:txBody>
                  <a:tcPr marL="67442" marR="67442" marT="89922" marB="89922"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400">
                          <a:effectLst/>
                        </a:rPr>
                        <a:t>Heavy menstrual bleeding since menarche</a:t>
                      </a:r>
                    </a:p>
                  </a:txBody>
                  <a:tcPr marL="67442" marR="67442" marT="89922" marB="89922"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822360">
                <a:tc>
                  <a:txBody>
                    <a:bodyPr/>
                    <a:lstStyle/>
                    <a:p>
                      <a:pPr fontAlgn="ctr"/>
                      <a:r>
                        <a:rPr lang="is-IS" sz="2400" b="1">
                          <a:effectLst/>
                        </a:rPr>
                        <a:t>2</a:t>
                      </a:r>
                      <a:endParaRPr lang="is-IS" sz="2400">
                        <a:effectLst/>
                      </a:endParaRPr>
                    </a:p>
                  </a:txBody>
                  <a:tcPr marL="67442" marR="67442" marT="89922" marB="89922"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400" dirty="0">
                          <a:effectLst/>
                        </a:rPr>
                        <a:t>One of the following:</a:t>
                      </a:r>
                    </a:p>
                    <a:p>
                      <a:pPr fontAlgn="ctr">
                        <a:buFont typeface="Arial" charset="0"/>
                        <a:buChar char="•"/>
                      </a:pPr>
                      <a:r>
                        <a:rPr lang="en-US" sz="2400" b="0" dirty="0">
                          <a:effectLst/>
                        </a:rPr>
                        <a:t>postpartum </a:t>
                      </a:r>
                      <a:r>
                        <a:rPr lang="en-US" sz="2400" b="0" dirty="0" err="1">
                          <a:effectLst/>
                        </a:rPr>
                        <a:t>haemorrhage</a:t>
                      </a:r>
                      <a:endParaRPr lang="en-US" sz="2400" b="0" dirty="0">
                        <a:effectLst/>
                      </a:endParaRPr>
                    </a:p>
                    <a:p>
                      <a:pPr fontAlgn="ctr">
                        <a:buFont typeface="Arial" charset="0"/>
                        <a:buChar char="•"/>
                      </a:pPr>
                      <a:r>
                        <a:rPr lang="en-US" sz="2400" b="0" dirty="0">
                          <a:effectLst/>
                        </a:rPr>
                        <a:t>surgical-related bleeding</a:t>
                      </a:r>
                    </a:p>
                    <a:p>
                      <a:pPr fontAlgn="ctr">
                        <a:buFont typeface="Arial" charset="0"/>
                        <a:buChar char="•"/>
                      </a:pPr>
                      <a:r>
                        <a:rPr lang="en-US" sz="2400" b="0" dirty="0">
                          <a:effectLst/>
                        </a:rPr>
                        <a:t>bleeding associated with dental work</a:t>
                      </a:r>
                    </a:p>
                  </a:txBody>
                  <a:tcPr marL="67442" marR="67442" marT="89922" marB="89922"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193684">
                <a:tc>
                  <a:txBody>
                    <a:bodyPr/>
                    <a:lstStyle/>
                    <a:p>
                      <a:pPr fontAlgn="ctr"/>
                      <a:r>
                        <a:rPr lang="en-US" sz="2400" b="1">
                          <a:effectLst/>
                        </a:rPr>
                        <a:t>3</a:t>
                      </a:r>
                      <a:endParaRPr lang="en-US" sz="2400">
                        <a:effectLst/>
                      </a:endParaRPr>
                    </a:p>
                  </a:txBody>
                  <a:tcPr marL="67442" marR="67442" marT="89922" marB="89922"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400" dirty="0">
                          <a:effectLst/>
                        </a:rPr>
                        <a:t>Two or more of the following symptoms:</a:t>
                      </a:r>
                    </a:p>
                    <a:p>
                      <a:pPr fontAlgn="ctr">
                        <a:buFont typeface="Arial" charset="0"/>
                        <a:buChar char="•"/>
                      </a:pPr>
                      <a:r>
                        <a:rPr lang="en-US" sz="2400" b="0" dirty="0">
                          <a:effectLst/>
                        </a:rPr>
                        <a:t>bruising 1–2 times per month</a:t>
                      </a:r>
                    </a:p>
                    <a:p>
                      <a:pPr fontAlgn="ctr">
                        <a:buFont typeface="Arial" charset="0"/>
                        <a:buChar char="•"/>
                      </a:pPr>
                      <a:r>
                        <a:rPr lang="en-US" sz="2400" b="0" dirty="0">
                          <a:effectLst/>
                        </a:rPr>
                        <a:t>epistaxis 1–2 times per month</a:t>
                      </a:r>
                    </a:p>
                    <a:p>
                      <a:pPr fontAlgn="ctr">
                        <a:buFont typeface="Arial" charset="0"/>
                        <a:buChar char="•"/>
                      </a:pPr>
                      <a:r>
                        <a:rPr lang="en-US" sz="2400" b="0" dirty="0">
                          <a:effectLst/>
                        </a:rPr>
                        <a:t>frequent gum bleeding</a:t>
                      </a:r>
                    </a:p>
                    <a:p>
                      <a:pPr fontAlgn="ctr">
                        <a:buFont typeface="Arial" charset="0"/>
                        <a:buChar char="•"/>
                      </a:pPr>
                      <a:r>
                        <a:rPr lang="en-US" sz="2400" b="0" dirty="0">
                          <a:effectLst/>
                        </a:rPr>
                        <a:t>family history of bleeding symptoms</a:t>
                      </a:r>
                    </a:p>
                  </a:txBody>
                  <a:tcPr marL="67442" marR="67442" marT="89922" marB="89922"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62000" y="209007"/>
            <a:ext cx="8820000" cy="979714"/>
          </a:xfrm>
        </p:spPr>
        <p:txBody>
          <a:bodyPr>
            <a:normAutofit/>
          </a:bodyPr>
          <a:lstStyle/>
          <a:p>
            <a:pPr algn="l"/>
            <a:r>
              <a:rPr lang="en-US" sz="3200" b="1" dirty="0"/>
              <a:t>Examination, basic investigations and </a:t>
            </a:r>
            <a:r>
              <a:rPr lang="en-US" sz="3200" b="1" dirty="0" smtClean="0"/>
              <a:t>diagnosis</a:t>
            </a:r>
            <a:endParaRPr lang="en-US" sz="3200" b="1" dirty="0"/>
          </a:p>
        </p:txBody>
      </p:sp>
      <p:sp>
        <p:nvSpPr>
          <p:cNvPr id="5" name="Content Placeholder 4"/>
          <p:cNvSpPr>
            <a:spLocks noGrp="1"/>
          </p:cNvSpPr>
          <p:nvPr>
            <p:ph sz="quarter" idx="13"/>
          </p:nvPr>
        </p:nvSpPr>
        <p:spPr>
          <a:xfrm>
            <a:off x="162000" y="1188721"/>
            <a:ext cx="8820000" cy="5491049"/>
          </a:xfrm>
        </p:spPr>
        <p:txBody>
          <a:bodyPr>
            <a:noAutofit/>
          </a:bodyPr>
          <a:lstStyle/>
          <a:p>
            <a:pPr>
              <a:lnSpc>
                <a:spcPct val="100000"/>
              </a:lnSpc>
              <a:spcBef>
                <a:spcPts val="0"/>
              </a:spcBef>
            </a:pPr>
            <a:r>
              <a:rPr lang="en-US" cap="none" dirty="0" smtClean="0">
                <a:latin typeface="Calibri Light" pitchFamily="34" charset="0"/>
              </a:rPr>
              <a:t> If History Taking Reveals HMB Without The Presence Of Pathology, Then There Is No Need To Undertake A Physical Examination Prior To Initiating First-step Medical Treatment ?????.</a:t>
            </a:r>
          </a:p>
          <a:p>
            <a:pPr>
              <a:lnSpc>
                <a:spcPct val="100000"/>
              </a:lnSpc>
              <a:spcBef>
                <a:spcPts val="0"/>
              </a:spcBef>
            </a:pPr>
            <a:r>
              <a:rPr lang="en-US" cap="none" dirty="0" smtClean="0">
                <a:latin typeface="Calibri Light" pitchFamily="34" charset="0"/>
              </a:rPr>
              <a:t>This Will Apply To The Vast Majority Of Cases. However, Some Clinicians Have Raised Concerns With This Approach And It Would Be Reasonable To Undertake A Clinical Examination Particularly If There Was:</a:t>
            </a:r>
          </a:p>
          <a:p>
            <a:pPr marL="0" indent="0">
              <a:lnSpc>
                <a:spcPct val="100000"/>
              </a:lnSpc>
              <a:spcBef>
                <a:spcPts val="0"/>
              </a:spcBef>
              <a:buNone/>
            </a:pPr>
            <a:r>
              <a:rPr lang="en-US" cap="none" dirty="0" smtClean="0">
                <a:latin typeface="Calibri Light" pitchFamily="34" charset="0"/>
              </a:rPr>
              <a:t>    - Uncertainty Or Overdue </a:t>
            </a:r>
            <a:r>
              <a:rPr lang="en-US" b="1" cap="none" dirty="0" smtClean="0">
                <a:latin typeface="Calibri Light" pitchFamily="34" charset="0"/>
              </a:rPr>
              <a:t>Routine Cervical Cancer Screening</a:t>
            </a:r>
            <a:r>
              <a:rPr lang="en-US" cap="none" dirty="0" smtClean="0">
                <a:latin typeface="Calibri Light" pitchFamily="34" charset="0"/>
              </a:rPr>
              <a:t> Or Underlying </a:t>
            </a:r>
            <a:r>
              <a:rPr lang="en-US" b="1" cap="none" dirty="0" smtClean="0">
                <a:latin typeface="Calibri Light" pitchFamily="34" charset="0"/>
              </a:rPr>
              <a:t>Pelvic/STI Infective Process</a:t>
            </a:r>
            <a:endParaRPr lang="en-US" cap="none" dirty="0" smtClean="0">
              <a:latin typeface="Calibri Light" pitchFamily="34" charset="0"/>
            </a:endParaRPr>
          </a:p>
          <a:p>
            <a:pPr marL="0" indent="0">
              <a:lnSpc>
                <a:spcPct val="100000"/>
              </a:lnSpc>
              <a:spcBef>
                <a:spcPts val="0"/>
              </a:spcBef>
              <a:buNone/>
            </a:pPr>
            <a:r>
              <a:rPr lang="en-US" b="1" cap="none" dirty="0" smtClean="0">
                <a:latin typeface="Calibri Light" pitchFamily="34" charset="0"/>
              </a:rPr>
              <a:t>   -  Structural Pathology </a:t>
            </a:r>
            <a:r>
              <a:rPr lang="en-US" cap="none" dirty="0" smtClean="0">
                <a:latin typeface="Calibri Light" pitchFamily="34" charset="0"/>
              </a:rPr>
              <a:t>(I.E. PALM Part Of PALM-COEIN Classification): Given Severity Of Symptoms Or Co-existing Pelvic Pain And Other Symptoms Such As IMB, PCB And PMB, Weight Loss/Gain</a:t>
            </a:r>
          </a:p>
          <a:p>
            <a:pPr marL="0" indent="0">
              <a:lnSpc>
                <a:spcPct val="100000"/>
              </a:lnSpc>
              <a:spcBef>
                <a:spcPts val="0"/>
              </a:spcBef>
              <a:buNone/>
            </a:pPr>
            <a:r>
              <a:rPr lang="en-US" b="1" cap="none" dirty="0" smtClean="0">
                <a:latin typeface="Calibri Light" pitchFamily="34" charset="0"/>
              </a:rPr>
              <a:t>    - Suspected </a:t>
            </a:r>
            <a:r>
              <a:rPr lang="en-US" b="1" cap="none" dirty="0" err="1" smtClean="0">
                <a:latin typeface="Calibri Light" pitchFamily="34" charset="0"/>
              </a:rPr>
              <a:t>Coagulopathy</a:t>
            </a:r>
            <a:r>
              <a:rPr lang="en-US" cap="none" dirty="0" smtClean="0">
                <a:latin typeface="Calibri Light" pitchFamily="34" charset="0"/>
              </a:rPr>
              <a:t>: HMB Or AUB Since Menarche, Tendency To Bruise Easily, And Family History Of </a:t>
            </a:r>
            <a:r>
              <a:rPr lang="en-US" cap="none" dirty="0" err="1" smtClean="0">
                <a:latin typeface="Calibri Light" pitchFamily="34" charset="0"/>
              </a:rPr>
              <a:t>Coagulopathy</a:t>
            </a:r>
            <a:r>
              <a:rPr lang="en-US" cap="none" dirty="0" smtClean="0">
                <a:latin typeface="Calibri Light" pitchFamily="34" charset="0"/>
              </a:rPr>
              <a:t> May Indicate An Inherited Or Acquired </a:t>
            </a:r>
            <a:r>
              <a:rPr lang="en-US" cap="none" dirty="0" err="1" smtClean="0">
                <a:latin typeface="Calibri Light" pitchFamily="34" charset="0"/>
              </a:rPr>
              <a:t>Coagulopathy</a:t>
            </a:r>
            <a:endParaRPr lang="en-US" cap="none" dirty="0" smtClean="0">
              <a:latin typeface="Calibri Light" pitchFamily="34" charset="0"/>
            </a:endParaRPr>
          </a:p>
          <a:p>
            <a:pPr marL="0" indent="0">
              <a:lnSpc>
                <a:spcPct val="100000"/>
              </a:lnSpc>
              <a:spcBef>
                <a:spcPts val="0"/>
              </a:spcBef>
              <a:buNone/>
            </a:pPr>
            <a:r>
              <a:rPr lang="en-US" b="1" cap="none" dirty="0" smtClean="0">
                <a:latin typeface="Calibri Light" pitchFamily="34" charset="0"/>
              </a:rPr>
              <a:t>    - Suspected </a:t>
            </a:r>
            <a:r>
              <a:rPr lang="en-US" b="1" cap="none" dirty="0" err="1" smtClean="0">
                <a:latin typeface="Calibri Light" pitchFamily="34" charset="0"/>
              </a:rPr>
              <a:t>Ovulatory</a:t>
            </a:r>
            <a:r>
              <a:rPr lang="en-US" b="1" cap="none" dirty="0" smtClean="0">
                <a:latin typeface="Calibri Light" pitchFamily="34" charset="0"/>
              </a:rPr>
              <a:t> Dysfunction</a:t>
            </a:r>
            <a:r>
              <a:rPr lang="en-US" cap="none" dirty="0" smtClean="0">
                <a:latin typeface="Calibri Light" pitchFamily="34" charset="0"/>
              </a:rPr>
              <a:t>: </a:t>
            </a:r>
            <a:r>
              <a:rPr lang="en-US" cap="none" dirty="0" err="1" smtClean="0">
                <a:latin typeface="Calibri Light" pitchFamily="34" charset="0"/>
              </a:rPr>
              <a:t>Oligoamenorhoea</a:t>
            </a:r>
            <a:r>
              <a:rPr lang="en-US" cap="none" dirty="0" smtClean="0">
                <a:latin typeface="Calibri Light" pitchFamily="34" charset="0"/>
              </a:rPr>
              <a:t>, Obesity, Acne, </a:t>
            </a:r>
            <a:r>
              <a:rPr lang="en-US" cap="none" dirty="0" err="1" smtClean="0">
                <a:latin typeface="Calibri Light" pitchFamily="34" charset="0"/>
              </a:rPr>
              <a:t>Hirsutism</a:t>
            </a:r>
            <a:r>
              <a:rPr lang="en-US" cap="none" dirty="0" smtClean="0">
                <a:latin typeface="Calibri Light" pitchFamily="34" charset="0"/>
              </a:rPr>
              <a:t>, And </a:t>
            </a:r>
            <a:r>
              <a:rPr lang="en-US" cap="none" dirty="0" err="1" smtClean="0">
                <a:latin typeface="Calibri Light" pitchFamily="34" charset="0"/>
              </a:rPr>
              <a:t>Acanthosis</a:t>
            </a:r>
            <a:r>
              <a:rPr lang="en-US" cap="none" dirty="0" smtClean="0">
                <a:latin typeface="Calibri Light" pitchFamily="34" charset="0"/>
              </a:rPr>
              <a:t> </a:t>
            </a:r>
            <a:r>
              <a:rPr lang="en-US" cap="none" dirty="0" err="1" smtClean="0">
                <a:latin typeface="Calibri Light" pitchFamily="34" charset="0"/>
              </a:rPr>
              <a:t>Nigricans</a:t>
            </a:r>
            <a:r>
              <a:rPr lang="en-US" cap="none" dirty="0" smtClean="0">
                <a:latin typeface="Calibri Light" pitchFamily="34" charset="0"/>
              </a:rPr>
              <a:t> May Be Suggestive Of Polycystic Ovary Syndrome Or Diabetes Mellitus, Or </a:t>
            </a:r>
            <a:r>
              <a:rPr lang="en-US" cap="none" dirty="0" err="1" smtClean="0">
                <a:latin typeface="Calibri Light" pitchFamily="34" charset="0"/>
              </a:rPr>
              <a:t>Oligoamenorrhoea</a:t>
            </a:r>
            <a:r>
              <a:rPr lang="en-US" cap="none" dirty="0" smtClean="0">
                <a:latin typeface="Calibri Light" pitchFamily="34" charset="0"/>
              </a:rPr>
              <a:t> And </a:t>
            </a:r>
            <a:r>
              <a:rPr lang="en-US" cap="none" dirty="0" err="1" smtClean="0">
                <a:latin typeface="Calibri Light" pitchFamily="34" charset="0"/>
              </a:rPr>
              <a:t>Galactorrhoea</a:t>
            </a:r>
            <a:r>
              <a:rPr lang="en-US" cap="none" dirty="0" smtClean="0">
                <a:latin typeface="Calibri Light" pitchFamily="34" charset="0"/>
              </a:rPr>
              <a:t>, Which Could Suggest </a:t>
            </a:r>
            <a:r>
              <a:rPr lang="en-US" cap="none" dirty="0" err="1" smtClean="0">
                <a:latin typeface="Calibri Light" pitchFamily="34" charset="0"/>
              </a:rPr>
              <a:t>Hyperprolactinaemia</a:t>
            </a:r>
            <a:endParaRPr lang="en-US" cap="none" dirty="0">
              <a:latin typeface="Calibri Light" pitchFamily="34" charset="0"/>
            </a:endParaRPr>
          </a:p>
        </p:txBody>
      </p:sp>
    </p:spTree>
    <p:extLst>
      <p:ext uri="{BB962C8B-B14F-4D97-AF65-F5344CB8AC3E}">
        <p14:creationId xmlns:p14="http://schemas.microsoft.com/office/powerpoint/2010/main" xmlns="" val="190636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1285854" y="620328"/>
            <a:ext cx="6572293" cy="561734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2000" y="371961"/>
            <a:ext cx="8820000" cy="2554120"/>
          </a:xfrm>
        </p:spPr>
        <p:txBody>
          <a:bodyPr>
            <a:normAutofit/>
          </a:bodyPr>
          <a:lstStyle/>
          <a:p>
            <a:pPr marL="360000" indent="-252000">
              <a:lnSpc>
                <a:spcPct val="100000"/>
              </a:lnSpc>
              <a:spcBef>
                <a:spcPts val="0"/>
              </a:spcBef>
            </a:pPr>
            <a:r>
              <a:rPr lang="en-US" sz="2400" b="1" cap="none" dirty="0" smtClean="0">
                <a:latin typeface="Calibri Light" pitchFamily="34" charset="0"/>
              </a:rPr>
              <a:t>Clinical Examination</a:t>
            </a:r>
            <a:endParaRPr lang="en-US" sz="2400" cap="none" dirty="0" smtClean="0">
              <a:latin typeface="Calibri Light" pitchFamily="34" charset="0"/>
            </a:endParaRPr>
          </a:p>
          <a:p>
            <a:pPr marL="360000" indent="-252000">
              <a:lnSpc>
                <a:spcPct val="100000"/>
              </a:lnSpc>
              <a:spcBef>
                <a:spcPts val="0"/>
              </a:spcBef>
            </a:pPr>
            <a:r>
              <a:rPr lang="en-US" sz="2400" cap="none" dirty="0" smtClean="0">
                <a:latin typeface="Calibri Light" pitchFamily="34" charset="0"/>
              </a:rPr>
              <a:t>General Examination – Pallor (</a:t>
            </a:r>
            <a:r>
              <a:rPr lang="en-US" sz="2400" cap="none" dirty="0" err="1" smtClean="0">
                <a:latin typeface="Calibri Light" pitchFamily="34" charset="0"/>
              </a:rPr>
              <a:t>Anaemia</a:t>
            </a:r>
            <a:r>
              <a:rPr lang="en-US" sz="2400" cap="none" dirty="0" smtClean="0">
                <a:latin typeface="Calibri Light" pitchFamily="34" charset="0"/>
              </a:rPr>
              <a:t>)</a:t>
            </a:r>
          </a:p>
          <a:p>
            <a:pPr marL="360000" indent="-252000">
              <a:lnSpc>
                <a:spcPct val="100000"/>
              </a:lnSpc>
              <a:spcBef>
                <a:spcPts val="0"/>
              </a:spcBef>
            </a:pPr>
            <a:r>
              <a:rPr lang="en-US" sz="2400" cap="none" dirty="0" smtClean="0">
                <a:latin typeface="Calibri Light" pitchFamily="34" charset="0"/>
              </a:rPr>
              <a:t>Abdominal Palpation</a:t>
            </a:r>
          </a:p>
          <a:p>
            <a:pPr marL="360000" indent="-252000">
              <a:lnSpc>
                <a:spcPct val="100000"/>
              </a:lnSpc>
              <a:spcBef>
                <a:spcPts val="0"/>
              </a:spcBef>
            </a:pPr>
            <a:r>
              <a:rPr lang="en-US" sz="2400" cap="none" dirty="0" err="1" smtClean="0">
                <a:latin typeface="Calibri Light" pitchFamily="34" charset="0"/>
              </a:rPr>
              <a:t>Visualisation</a:t>
            </a:r>
            <a:r>
              <a:rPr lang="en-US" sz="2400" cap="none" dirty="0" smtClean="0">
                <a:latin typeface="Calibri Light" pitchFamily="34" charset="0"/>
              </a:rPr>
              <a:t> And Palpation Of The Cervix</a:t>
            </a:r>
          </a:p>
          <a:p>
            <a:pPr marL="360000" indent="-252000">
              <a:lnSpc>
                <a:spcPct val="100000"/>
              </a:lnSpc>
              <a:spcBef>
                <a:spcPts val="0"/>
              </a:spcBef>
            </a:pPr>
            <a:r>
              <a:rPr lang="en-US" sz="2400" cap="none" dirty="0" smtClean="0">
                <a:latin typeface="Calibri Light" pitchFamily="34" charset="0"/>
              </a:rPr>
              <a:t>Bimanual (Internal) Pelvic Examination To Estimate Uterine Size </a:t>
            </a:r>
            <a:r>
              <a:rPr lang="en-US" sz="2400" cap="none" dirty="0" err="1" smtClean="0">
                <a:latin typeface="Calibri Light" pitchFamily="34" charset="0"/>
              </a:rPr>
              <a:t>And/Or</a:t>
            </a:r>
            <a:r>
              <a:rPr lang="en-US" sz="2400" cap="none" dirty="0" smtClean="0">
                <a:latin typeface="Calibri Light" pitchFamily="34" charset="0"/>
              </a:rPr>
              <a:t> </a:t>
            </a:r>
            <a:r>
              <a:rPr lang="en-US" sz="2400" cap="none" dirty="0" err="1" smtClean="0">
                <a:latin typeface="Calibri Light" pitchFamily="34" charset="0"/>
              </a:rPr>
              <a:t>Adnexal</a:t>
            </a:r>
            <a:r>
              <a:rPr lang="en-US" sz="2400" cap="none" dirty="0" smtClean="0">
                <a:latin typeface="Calibri Light" pitchFamily="34" charset="0"/>
              </a:rPr>
              <a:t> Masses</a:t>
            </a:r>
            <a:endParaRPr lang="en-US" sz="2400" cap="none" dirty="0">
              <a:latin typeface="Calibri Light" pitchFamily="34" charset="0"/>
            </a:endParaRPr>
          </a:p>
        </p:txBody>
      </p:sp>
    </p:spTree>
    <p:extLst>
      <p:ext uri="{BB962C8B-B14F-4D97-AF65-F5344CB8AC3E}">
        <p14:creationId xmlns:p14="http://schemas.microsoft.com/office/powerpoint/2010/main" xmlns="" val="2135790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261257"/>
            <a:ext cx="7773338" cy="692332"/>
          </a:xfrm>
        </p:spPr>
        <p:txBody>
          <a:bodyPr>
            <a:normAutofit/>
          </a:bodyPr>
          <a:lstStyle/>
          <a:p>
            <a:r>
              <a:rPr lang="en-US" sz="3200" b="1" dirty="0" smtClean="0"/>
              <a:t>Investigations</a:t>
            </a:r>
            <a:endParaRPr lang="en-US" sz="3200" dirty="0"/>
          </a:p>
        </p:txBody>
      </p:sp>
      <p:sp>
        <p:nvSpPr>
          <p:cNvPr id="3" name="Content Placeholder 2"/>
          <p:cNvSpPr>
            <a:spLocks noGrp="1"/>
          </p:cNvSpPr>
          <p:nvPr>
            <p:ph sz="quarter" idx="13"/>
          </p:nvPr>
        </p:nvSpPr>
        <p:spPr>
          <a:xfrm>
            <a:off x="127861" y="953590"/>
            <a:ext cx="8820196" cy="4480560"/>
          </a:xfrm>
        </p:spPr>
        <p:txBody>
          <a:bodyPr>
            <a:normAutofit/>
          </a:bodyPr>
          <a:lstStyle/>
          <a:p>
            <a:pPr marL="360000" indent="-252000">
              <a:lnSpc>
                <a:spcPct val="100000"/>
              </a:lnSpc>
              <a:spcBef>
                <a:spcPts val="0"/>
              </a:spcBef>
            </a:pPr>
            <a:r>
              <a:rPr lang="en-US" sz="2400" cap="none" dirty="0" smtClean="0">
                <a:latin typeface="Calibri Light" pitchFamily="34" charset="0"/>
              </a:rPr>
              <a:t>There Is No Agreed 'Gold Standard' As To Which Methods (Or Combinations Of Methods) Of Investigation Are Better At Identifying Certain Types Of Pathology Than Others And, As Such, A Comprehensive Evaluation Is Required For Women With A High Risk Of Benign Or Malignant Genital Tract Pathology.</a:t>
            </a:r>
          </a:p>
          <a:p>
            <a:pPr marL="360000" indent="-252000">
              <a:lnSpc>
                <a:spcPct val="100000"/>
              </a:lnSpc>
              <a:spcBef>
                <a:spcPts val="0"/>
              </a:spcBef>
            </a:pPr>
            <a:r>
              <a:rPr lang="en-US" sz="2400" cap="none" dirty="0" smtClean="0">
                <a:latin typeface="Calibri Light" pitchFamily="34" charset="0"/>
              </a:rPr>
              <a:t>Full Blood Count</a:t>
            </a:r>
          </a:p>
          <a:p>
            <a:pPr marL="360000" indent="-252000">
              <a:lnSpc>
                <a:spcPct val="100000"/>
              </a:lnSpc>
              <a:spcBef>
                <a:spcPts val="0"/>
              </a:spcBef>
            </a:pPr>
            <a:r>
              <a:rPr lang="en-US" sz="2400" cap="none" dirty="0" smtClean="0">
                <a:latin typeface="Calibri Light" pitchFamily="34" charset="0"/>
              </a:rPr>
              <a:t>Cervical Smear</a:t>
            </a:r>
          </a:p>
          <a:p>
            <a:pPr marL="360000" indent="-252000">
              <a:lnSpc>
                <a:spcPct val="100000"/>
              </a:lnSpc>
              <a:spcBef>
                <a:spcPts val="0"/>
              </a:spcBef>
            </a:pPr>
            <a:r>
              <a:rPr lang="en-US" sz="2400" cap="none" dirty="0" smtClean="0">
                <a:latin typeface="Calibri Light" pitchFamily="34" charset="0"/>
              </a:rPr>
              <a:t>Pelvic Ultrasound (Structural Pathology)</a:t>
            </a:r>
          </a:p>
          <a:p>
            <a:pPr marL="360000" indent="-252000">
              <a:lnSpc>
                <a:spcPct val="100000"/>
              </a:lnSpc>
              <a:spcBef>
                <a:spcPts val="0"/>
              </a:spcBef>
            </a:pPr>
            <a:r>
              <a:rPr lang="en-US" sz="2400" cap="none" dirty="0" smtClean="0">
                <a:latin typeface="Calibri Light" pitchFamily="34" charset="0"/>
              </a:rPr>
              <a:t>Pelvic Infection Screening (Genital Tract Swab Testing).</a:t>
            </a:r>
          </a:p>
          <a:p>
            <a:pPr marL="360000" indent="-252000">
              <a:lnSpc>
                <a:spcPct val="100000"/>
              </a:lnSpc>
              <a:spcBef>
                <a:spcPts val="0"/>
              </a:spcBef>
            </a:pPr>
            <a:r>
              <a:rPr lang="en-US" sz="2400" cap="none" dirty="0" smtClean="0">
                <a:latin typeface="Calibri Light" pitchFamily="34" charset="0"/>
              </a:rPr>
              <a:t>Hysteroscopy (For Endometrial Pathology) </a:t>
            </a:r>
          </a:p>
          <a:p>
            <a:pPr marL="360000" indent="-252000">
              <a:lnSpc>
                <a:spcPct val="100000"/>
              </a:lnSpc>
              <a:spcBef>
                <a:spcPts val="0"/>
              </a:spcBef>
            </a:pPr>
            <a:endParaRPr lang="en-US" sz="2400" cap="none" dirty="0" smtClean="0">
              <a:latin typeface="Calibri Light" pitchFamily="34" charset="0"/>
            </a:endParaRPr>
          </a:p>
          <a:p>
            <a:pPr marL="360000" indent="-252000">
              <a:lnSpc>
                <a:spcPct val="100000"/>
              </a:lnSpc>
              <a:spcBef>
                <a:spcPts val="0"/>
              </a:spcBef>
            </a:pPr>
            <a:endParaRPr lang="en-US" sz="2400" cap="none" dirty="0" smtClean="0">
              <a:latin typeface="Calibri Light" pitchFamily="34" charset="0"/>
            </a:endParaRPr>
          </a:p>
          <a:p>
            <a:pPr marL="360000" indent="-252000">
              <a:lnSpc>
                <a:spcPct val="100000"/>
              </a:lnSpc>
              <a:spcBef>
                <a:spcPts val="0"/>
              </a:spcBef>
            </a:pPr>
            <a:endParaRPr lang="en-US" sz="2400" cap="none" dirty="0">
              <a:latin typeface="Calibri Light" pitchFamily="34" charset="0"/>
            </a:endParaRPr>
          </a:p>
        </p:txBody>
      </p:sp>
    </p:spTree>
    <p:extLst>
      <p:ext uri="{BB962C8B-B14F-4D97-AF65-F5344CB8AC3E}">
        <p14:creationId xmlns:p14="http://schemas.microsoft.com/office/powerpoint/2010/main" xmlns="" val="192872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000" y="195944"/>
            <a:ext cx="8820000" cy="2018752"/>
          </a:xfrm>
        </p:spPr>
        <p:txBody>
          <a:bodyPr>
            <a:normAutofit fontScale="90000"/>
          </a:bodyPr>
          <a:lstStyle/>
          <a:p>
            <a:pPr algn="l">
              <a:lnSpc>
                <a:spcPct val="100000"/>
              </a:lnSpc>
            </a:pPr>
            <a:r>
              <a:rPr lang="en-US" b="1" dirty="0"/>
              <a:t>In order to make an assessment more assured, </a:t>
            </a:r>
            <a:r>
              <a:rPr lang="en-US" b="1" dirty="0" smtClean="0"/>
              <a:t>the ,physician </a:t>
            </a:r>
            <a:r>
              <a:rPr lang="en-US" b="1" dirty="0"/>
              <a:t>has defined 'high risk' women as follows.</a:t>
            </a:r>
          </a:p>
        </p:txBody>
      </p:sp>
      <p:sp>
        <p:nvSpPr>
          <p:cNvPr id="3" name="Content Placeholder 2"/>
          <p:cNvSpPr>
            <a:spLocks noGrp="1"/>
          </p:cNvSpPr>
          <p:nvPr>
            <p:ph sz="quarter" idx="13"/>
          </p:nvPr>
        </p:nvSpPr>
        <p:spPr>
          <a:xfrm>
            <a:off x="162000" y="2103121"/>
            <a:ext cx="8820000" cy="4728754"/>
          </a:xfrm>
        </p:spPr>
        <p:txBody>
          <a:bodyPr>
            <a:normAutofit lnSpcReduction="10000"/>
          </a:bodyPr>
          <a:lstStyle/>
          <a:p>
            <a:pPr>
              <a:spcBef>
                <a:spcPts val="0"/>
              </a:spcBef>
            </a:pPr>
            <a:r>
              <a:rPr lang="en-US" b="1" cap="none" dirty="0" smtClean="0"/>
              <a:t>Women With AUB Who Have:</a:t>
            </a:r>
            <a:endParaRPr lang="en-US" cap="none" dirty="0" smtClean="0"/>
          </a:p>
          <a:p>
            <a:pPr>
              <a:spcBef>
                <a:spcPts val="0"/>
              </a:spcBef>
            </a:pPr>
            <a:r>
              <a:rPr lang="en-US" cap="none" dirty="0" smtClean="0"/>
              <a:t>Declined Or Failed An Adequate Trial Of Medical Treatment</a:t>
            </a:r>
          </a:p>
          <a:p>
            <a:pPr>
              <a:spcBef>
                <a:spcPts val="0"/>
              </a:spcBef>
            </a:pPr>
            <a:r>
              <a:rPr lang="en-US" cap="none" dirty="0" smtClean="0"/>
              <a:t>Aged &gt;45 Years</a:t>
            </a:r>
          </a:p>
          <a:p>
            <a:pPr>
              <a:spcBef>
                <a:spcPts val="0"/>
              </a:spcBef>
            </a:pPr>
            <a:r>
              <a:rPr lang="en-US" cap="none" dirty="0" smtClean="0"/>
              <a:t>Pathology Suspected Based On History ± Physical Examination.</a:t>
            </a:r>
          </a:p>
          <a:p>
            <a:pPr>
              <a:spcBef>
                <a:spcPts val="0"/>
              </a:spcBef>
            </a:pPr>
            <a:r>
              <a:rPr lang="en-US" b="1" cap="none" dirty="0" smtClean="0"/>
              <a:t>Where </a:t>
            </a:r>
            <a:r>
              <a:rPr lang="en-US" b="1" cap="none" dirty="0" err="1" smtClean="0"/>
              <a:t>Aub</a:t>
            </a:r>
            <a:r>
              <a:rPr lang="en-US" b="1" cap="none" dirty="0" smtClean="0"/>
              <a:t> Includes Women With:</a:t>
            </a:r>
            <a:endParaRPr lang="en-US" cap="none" dirty="0" smtClean="0"/>
          </a:p>
          <a:p>
            <a:pPr>
              <a:spcBef>
                <a:spcPts val="0"/>
              </a:spcBef>
            </a:pPr>
            <a:r>
              <a:rPr lang="en-US" cap="none" dirty="0" smtClean="0"/>
              <a:t>Abnormal Menstrual Bleeding</a:t>
            </a:r>
          </a:p>
          <a:p>
            <a:pPr lvl="1">
              <a:spcBef>
                <a:spcPts val="0"/>
              </a:spcBef>
            </a:pPr>
            <a:r>
              <a:rPr lang="en-US" cap="none" dirty="0" smtClean="0"/>
              <a:t>HMB With Regular And Irregular Cycles</a:t>
            </a:r>
          </a:p>
          <a:p>
            <a:pPr lvl="1">
              <a:spcBef>
                <a:spcPts val="0"/>
              </a:spcBef>
            </a:pPr>
            <a:r>
              <a:rPr lang="en-US" cap="none" dirty="0" smtClean="0"/>
              <a:t>HMB And </a:t>
            </a:r>
            <a:r>
              <a:rPr lang="en-US" cap="none" dirty="0" err="1" smtClean="0"/>
              <a:t>Dysmenorrhoea</a:t>
            </a:r>
            <a:endParaRPr lang="en-US" cap="none" dirty="0" smtClean="0"/>
          </a:p>
          <a:p>
            <a:pPr lvl="1">
              <a:spcBef>
                <a:spcPts val="0"/>
              </a:spcBef>
            </a:pPr>
            <a:r>
              <a:rPr lang="en-US" cap="none" dirty="0" smtClean="0"/>
              <a:t>± Pelvic Pain</a:t>
            </a:r>
          </a:p>
          <a:p>
            <a:pPr lvl="1">
              <a:spcBef>
                <a:spcPts val="0"/>
              </a:spcBef>
            </a:pPr>
            <a:r>
              <a:rPr lang="en-US" cap="none" dirty="0" smtClean="0"/>
              <a:t>± Pressure Effects On GIT/GU Tract</a:t>
            </a:r>
          </a:p>
          <a:p>
            <a:pPr>
              <a:spcBef>
                <a:spcPts val="0"/>
              </a:spcBef>
            </a:pPr>
            <a:r>
              <a:rPr lang="en-US" cap="none" dirty="0" smtClean="0"/>
              <a:t>Non-menstrual Bleeding</a:t>
            </a:r>
          </a:p>
          <a:p>
            <a:pPr lvl="1">
              <a:spcBef>
                <a:spcPts val="0"/>
              </a:spcBef>
            </a:pPr>
            <a:r>
              <a:rPr lang="en-US" cap="none" dirty="0" err="1" smtClean="0"/>
              <a:t>Intermenstrual</a:t>
            </a:r>
            <a:r>
              <a:rPr lang="en-US" cap="none" dirty="0" smtClean="0"/>
              <a:t> Bleeding</a:t>
            </a:r>
          </a:p>
          <a:p>
            <a:pPr lvl="1">
              <a:spcBef>
                <a:spcPts val="0"/>
              </a:spcBef>
            </a:pPr>
            <a:r>
              <a:rPr lang="en-US" cap="none" dirty="0" err="1" smtClean="0"/>
              <a:t>Postcoital</a:t>
            </a:r>
            <a:r>
              <a:rPr lang="en-US" cap="none" dirty="0" smtClean="0"/>
              <a:t> Bleeding</a:t>
            </a:r>
          </a:p>
          <a:p>
            <a:pPr lvl="1">
              <a:spcBef>
                <a:spcPts val="0"/>
              </a:spcBef>
            </a:pPr>
            <a:r>
              <a:rPr lang="en-US" cap="none" dirty="0" smtClean="0"/>
              <a:t>Postmenopausal Bleeding</a:t>
            </a:r>
            <a:endParaRPr lang="en-US" cap="none" dirty="0"/>
          </a:p>
        </p:txBody>
      </p:sp>
    </p:spTree>
    <p:extLst>
      <p:ext uri="{BB962C8B-B14F-4D97-AF65-F5344CB8AC3E}">
        <p14:creationId xmlns:p14="http://schemas.microsoft.com/office/powerpoint/2010/main" xmlns="" val="983909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182880"/>
            <a:ext cx="8821635" cy="992777"/>
          </a:xfrm>
        </p:spPr>
        <p:txBody>
          <a:bodyPr>
            <a:normAutofit/>
          </a:bodyPr>
          <a:lstStyle/>
          <a:p>
            <a:pPr algn="l"/>
            <a:r>
              <a:rPr lang="en-US" sz="3200" b="1" dirty="0" smtClean="0"/>
              <a:t>When to consider treatment </a:t>
            </a:r>
            <a:r>
              <a:rPr lang="en-US" sz="3200" b="1" dirty="0" err="1" smtClean="0"/>
              <a:t>brfore</a:t>
            </a:r>
            <a:r>
              <a:rPr lang="en-US" sz="3200" b="1" dirty="0" smtClean="0"/>
              <a:t> </a:t>
            </a:r>
            <a:r>
              <a:rPr lang="en-US" sz="3200" b="1" dirty="0" err="1" smtClean="0"/>
              <a:t>ivestigation</a:t>
            </a:r>
            <a:r>
              <a:rPr lang="en-US" sz="3200" b="1" dirty="0"/>
              <a:t> </a:t>
            </a:r>
            <a:endParaRPr lang="en-US" sz="3200" dirty="0"/>
          </a:p>
        </p:txBody>
      </p:sp>
      <p:sp>
        <p:nvSpPr>
          <p:cNvPr id="3" name="Content Placeholder 2"/>
          <p:cNvSpPr>
            <a:spLocks noGrp="1"/>
          </p:cNvSpPr>
          <p:nvPr>
            <p:ph sz="quarter" idx="13"/>
          </p:nvPr>
        </p:nvSpPr>
        <p:spPr>
          <a:xfrm>
            <a:off x="162000" y="1175658"/>
            <a:ext cx="8820000" cy="3135086"/>
          </a:xfrm>
        </p:spPr>
        <p:txBody>
          <a:bodyPr>
            <a:normAutofit/>
          </a:bodyPr>
          <a:lstStyle/>
          <a:p>
            <a:pPr marL="360000" indent="-252000">
              <a:lnSpc>
                <a:spcPct val="100000"/>
              </a:lnSpc>
              <a:spcBef>
                <a:spcPts val="0"/>
              </a:spcBef>
            </a:pPr>
            <a:r>
              <a:rPr lang="en-US" sz="2400" cap="none" dirty="0" smtClean="0">
                <a:latin typeface="Calibri Light" pitchFamily="34" charset="0"/>
              </a:rPr>
              <a:t>For Women With HMB Who Are Under 45 Years Of Age With No Obvious Pathology Based On Any Combination Of History, Physical Examination, GP </a:t>
            </a:r>
            <a:r>
              <a:rPr lang="en-US" sz="2400" cap="none" dirty="0" err="1" smtClean="0">
                <a:latin typeface="Calibri Light" pitchFamily="34" charset="0"/>
              </a:rPr>
              <a:t>Organised</a:t>
            </a:r>
            <a:r>
              <a:rPr lang="en-US" sz="2400" cap="none" dirty="0" smtClean="0">
                <a:latin typeface="Calibri Light" pitchFamily="34" charset="0"/>
              </a:rPr>
              <a:t> Investigations (Such As Cervical Smear, FBC, Pelvic Ultrasound), There Are Two Options For Treatment:</a:t>
            </a:r>
          </a:p>
          <a:p>
            <a:pPr marL="360000" indent="-252000">
              <a:lnSpc>
                <a:spcPct val="100000"/>
              </a:lnSpc>
              <a:spcBef>
                <a:spcPts val="0"/>
              </a:spcBef>
            </a:pPr>
            <a:r>
              <a:rPr lang="en-US" sz="2400" cap="none" dirty="0" smtClean="0">
                <a:latin typeface="Calibri Light" pitchFamily="34" charset="0"/>
              </a:rPr>
              <a:t>Immediately Refer To Secondary Care For Evaluation</a:t>
            </a:r>
          </a:p>
          <a:p>
            <a:pPr marL="360000" indent="-252000">
              <a:lnSpc>
                <a:spcPct val="100000"/>
              </a:lnSpc>
              <a:spcBef>
                <a:spcPts val="0"/>
              </a:spcBef>
            </a:pPr>
            <a:r>
              <a:rPr lang="en-US" sz="2400" cap="none" dirty="0" smtClean="0">
                <a:latin typeface="Calibri Light" pitchFamily="34" charset="0"/>
              </a:rPr>
              <a:t>Commence A 3–6 Month Trial Of Medical Therapy (E.G. COC, </a:t>
            </a:r>
            <a:r>
              <a:rPr lang="en-US" sz="2400" cap="none" dirty="0" err="1" smtClean="0">
                <a:latin typeface="Calibri Light" pitchFamily="34" charset="0"/>
              </a:rPr>
              <a:t>Mirena</a:t>
            </a:r>
            <a:r>
              <a:rPr lang="en-US" sz="2400" cap="none" dirty="0" smtClean="0">
                <a:latin typeface="Calibri Light" pitchFamily="34" charset="0"/>
              </a:rPr>
              <a:t> LNG-IUS) And If There Is No Improvement Refer The Woman To Secondary Care For Evaluation</a:t>
            </a:r>
            <a:endParaRPr lang="en-US" sz="2400" cap="none" dirty="0">
              <a:latin typeface="Calibri Light" pitchFamily="34" charset="0"/>
            </a:endParaRPr>
          </a:p>
        </p:txBody>
      </p:sp>
    </p:spTree>
    <p:extLst>
      <p:ext uri="{BB962C8B-B14F-4D97-AF65-F5344CB8AC3E}">
        <p14:creationId xmlns:p14="http://schemas.microsoft.com/office/powerpoint/2010/main" xmlns="" val="2051299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4731" y="235132"/>
            <a:ext cx="8658823" cy="1239708"/>
          </a:xfrm>
        </p:spPr>
        <p:txBody>
          <a:bodyPr>
            <a:normAutofit fontScale="90000"/>
          </a:bodyPr>
          <a:lstStyle/>
          <a:p>
            <a:pPr algn="l"/>
            <a:r>
              <a:rPr lang="en-US" b="1" dirty="0" smtClean="0"/>
              <a:t>Pathology needs further investigation or surgical treatment</a:t>
            </a:r>
            <a:endParaRPr lang="en-US" b="1"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xmlns="" val="1641983039"/>
              </p:ext>
            </p:extLst>
          </p:nvPr>
        </p:nvGraphicFramePr>
        <p:xfrm>
          <a:off x="404948" y="1737360"/>
          <a:ext cx="8242662" cy="4623634"/>
        </p:xfrm>
        <a:graphic>
          <a:graphicData uri="http://schemas.openxmlformats.org/drawingml/2006/table">
            <a:tbl>
              <a:tblPr/>
              <a:tblGrid>
                <a:gridCol w="992778"/>
                <a:gridCol w="4088674"/>
                <a:gridCol w="3161210"/>
              </a:tblGrid>
              <a:tr h="398212">
                <a:tc gridSpan="3">
                  <a:txBody>
                    <a:bodyPr/>
                    <a:lstStyle/>
                    <a:p>
                      <a:pPr fontAlgn="ctr"/>
                      <a:r>
                        <a:rPr lang="en-US" sz="2000" b="1" dirty="0">
                          <a:effectLst/>
                        </a:rPr>
                        <a:t>Pathology suspected before treatment</a:t>
                      </a:r>
                      <a:endParaRPr lang="en-US" sz="2000" dirty="0">
                        <a:effectLst/>
                      </a:endParaRPr>
                    </a:p>
                  </a:txBody>
                  <a:tcPr marL="73799" marR="73799" marT="98398" marB="9839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1325693">
                <a:tc>
                  <a:txBody>
                    <a:bodyPr/>
                    <a:lstStyle/>
                    <a:p>
                      <a:pPr fontAlgn="ctr"/>
                      <a:r>
                        <a:rPr lang="en-US" sz="2000" b="1" dirty="0">
                          <a:effectLst/>
                        </a:rPr>
                        <a:t>1</a:t>
                      </a:r>
                      <a:endParaRPr lang="en-US" sz="2000" dirty="0">
                        <a:effectLst/>
                      </a:endParaRPr>
                    </a:p>
                  </a:txBody>
                  <a:tcPr marL="73799" marR="73799" marT="98398" marB="9839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dirty="0">
                          <a:effectLst/>
                        </a:rPr>
                        <a:t>Suspected </a:t>
                      </a:r>
                      <a:r>
                        <a:rPr lang="en-US" sz="2000" dirty="0" err="1">
                          <a:effectLst/>
                        </a:rPr>
                        <a:t>gynaecological</a:t>
                      </a:r>
                      <a:r>
                        <a:rPr lang="en-US" sz="2000" dirty="0">
                          <a:effectLst/>
                        </a:rPr>
                        <a:t> cancer</a:t>
                      </a:r>
                    </a:p>
                  </a:txBody>
                  <a:tcPr marL="73799" marR="73799" marT="98398" marB="9839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buFont typeface="Arial" charset="0"/>
                        <a:buChar char="•"/>
                      </a:pPr>
                      <a:r>
                        <a:rPr lang="en-US" sz="2000" b="0">
                          <a:effectLst/>
                        </a:rPr>
                        <a:t>PCB</a:t>
                      </a:r>
                    </a:p>
                    <a:p>
                      <a:pPr fontAlgn="ctr">
                        <a:buFont typeface="Arial" charset="0"/>
                        <a:buChar char="•"/>
                      </a:pPr>
                      <a:r>
                        <a:rPr lang="en-US" sz="2000" b="0">
                          <a:effectLst/>
                        </a:rPr>
                        <a:t>PMB</a:t>
                      </a:r>
                    </a:p>
                    <a:p>
                      <a:pPr fontAlgn="ctr">
                        <a:buFont typeface="Arial" charset="0"/>
                        <a:buChar char="•"/>
                      </a:pPr>
                      <a:r>
                        <a:rPr lang="en-US" sz="2000" b="0">
                          <a:effectLst/>
                        </a:rPr>
                        <a:t>IMB</a:t>
                      </a:r>
                    </a:p>
                    <a:p>
                      <a:pPr fontAlgn="ctr">
                        <a:buFont typeface="Arial" charset="0"/>
                        <a:buChar char="•"/>
                      </a:pPr>
                      <a:r>
                        <a:rPr lang="en-US" sz="2000" b="0">
                          <a:effectLst/>
                        </a:rPr>
                        <a:t>pelvic mass</a:t>
                      </a:r>
                    </a:p>
                    <a:p>
                      <a:pPr fontAlgn="ctr">
                        <a:buFont typeface="Arial" charset="0"/>
                        <a:buChar char="•"/>
                      </a:pPr>
                      <a:r>
                        <a:rPr lang="en-US" sz="2000" b="0">
                          <a:effectLst/>
                        </a:rPr>
                        <a:t>cervix lesion</a:t>
                      </a:r>
                    </a:p>
                  </a:txBody>
                  <a:tcPr marL="73799" marR="73799" marT="98398" marB="9839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021303">
                <a:tc>
                  <a:txBody>
                    <a:bodyPr/>
                    <a:lstStyle/>
                    <a:p>
                      <a:pPr fontAlgn="ctr"/>
                      <a:r>
                        <a:rPr lang="is-IS" sz="2000" b="1" dirty="0">
                          <a:effectLst/>
                        </a:rPr>
                        <a:t>2</a:t>
                      </a:r>
                      <a:endParaRPr lang="is-IS" sz="2000" dirty="0">
                        <a:effectLst/>
                      </a:endParaRPr>
                    </a:p>
                  </a:txBody>
                  <a:tcPr marL="73799" marR="73799" marT="98398" marB="9839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dirty="0">
                          <a:effectLst/>
                        </a:rPr>
                        <a:t>Requires endometrial biopsy (to rule out endometrial hyperplasia or endometrial malignancy)</a:t>
                      </a:r>
                    </a:p>
                  </a:txBody>
                  <a:tcPr marL="73799" marR="73799" marT="98398" marB="9839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buFont typeface="Arial" charset="0"/>
                        <a:buChar char="•"/>
                      </a:pPr>
                      <a:r>
                        <a:rPr lang="en-US" sz="2000" b="0" dirty="0">
                          <a:effectLst/>
                        </a:rPr>
                        <a:t>Persistent IMB</a:t>
                      </a:r>
                    </a:p>
                    <a:p>
                      <a:pPr fontAlgn="ctr">
                        <a:buFont typeface="Arial" charset="0"/>
                        <a:buChar char="•"/>
                      </a:pPr>
                      <a:r>
                        <a:rPr lang="en-US" sz="2000" b="0" dirty="0">
                          <a:effectLst/>
                        </a:rPr>
                        <a:t>&gt;45 years with treatment failure</a:t>
                      </a:r>
                    </a:p>
                    <a:p>
                      <a:pPr fontAlgn="ctr">
                        <a:buFont typeface="Arial" charset="0"/>
                        <a:buChar char="•"/>
                      </a:pPr>
                      <a:r>
                        <a:rPr lang="en-US" sz="2000" b="0" dirty="0">
                          <a:effectLst/>
                        </a:rPr>
                        <a:t>Irregular bleeding while on hormone-replacement therapy or tamoxifen</a:t>
                      </a:r>
                    </a:p>
                  </a:txBody>
                  <a:tcPr marL="73799" marR="73799" marT="98398" marB="9839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40226">
                <a:tc>
                  <a:txBody>
                    <a:bodyPr/>
                    <a:lstStyle/>
                    <a:p>
                      <a:endParaRPr lang="en-US" sz="2000"/>
                    </a:p>
                  </a:txBody>
                  <a:tcPr marL="53135" marR="53135" marT="35423" marB="35423">
                    <a:lnT w="12700" cap="flat" cmpd="sng" algn="ctr">
                      <a:solidFill>
                        <a:srgbClr val="DDDDDD"/>
                      </a:solidFill>
                      <a:prstDash val="solid"/>
                      <a:round/>
                      <a:headEnd type="none" w="med" len="med"/>
                      <a:tailEnd type="none" w="med" len="med"/>
                    </a:lnT>
                  </a:tcPr>
                </a:tc>
                <a:tc>
                  <a:txBody>
                    <a:bodyPr/>
                    <a:lstStyle/>
                    <a:p>
                      <a:endParaRPr lang="en-US" sz="2000"/>
                    </a:p>
                  </a:txBody>
                  <a:tcPr marL="53135" marR="53135" marT="35423" marB="35423">
                    <a:lnT w="12700" cap="flat" cmpd="sng" algn="ctr">
                      <a:solidFill>
                        <a:srgbClr val="DDDDDD"/>
                      </a:solidFill>
                      <a:prstDash val="solid"/>
                      <a:round/>
                      <a:headEnd type="none" w="med" len="med"/>
                      <a:tailEnd type="none" w="med" len="med"/>
                    </a:lnT>
                  </a:tcPr>
                </a:tc>
                <a:tc>
                  <a:txBody>
                    <a:bodyPr/>
                    <a:lstStyle/>
                    <a:p>
                      <a:endParaRPr lang="en-US" sz="2000" dirty="0"/>
                    </a:p>
                  </a:txBody>
                  <a:tcPr marL="53135" marR="53135" marT="35423" marB="35423">
                    <a:lnT w="12700" cap="flat" cmpd="sng" algn="ctr">
                      <a:solidFill>
                        <a:srgbClr val="DDDDDD"/>
                      </a:solidFill>
                      <a:prstDash val="solid"/>
                      <a:round/>
                      <a:headEnd type="none" w="med" len="med"/>
                      <a:tailEnd type="none" w="med" len="med"/>
                    </a:lnT>
                  </a:tcPr>
                </a:tc>
              </a:tr>
            </a:tbl>
          </a:graphicData>
        </a:graphic>
      </p:graphicFrame>
      <p:sp>
        <p:nvSpPr>
          <p:cNvPr id="5" name="Rectangle 1"/>
          <p:cNvSpPr>
            <a:spLocks noChangeArrowheads="1"/>
          </p:cNvSpPr>
          <p:nvPr/>
        </p:nvSpPr>
        <p:spPr bwMode="auto">
          <a:xfrm>
            <a:off x="0" y="0"/>
            <a:ext cx="18473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r>
            <a:br>
              <a:rPr kumimoji="0" lang="x-none" altLang="x-none" sz="1800" b="0" i="0" u="none" strike="noStrike" cap="none" normalizeH="0" baseline="0">
                <a:ln>
                  <a:noFill/>
                </a:ln>
                <a:solidFill>
                  <a:schemeClr val="tx1"/>
                </a:solidFill>
                <a:effectLst/>
                <a:latin typeface="Arial" charset="0"/>
              </a:rPr>
            </a:b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xmlns="" val="422025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xmlns="" val="973703823"/>
              </p:ext>
            </p:extLst>
          </p:nvPr>
        </p:nvGraphicFramePr>
        <p:xfrm>
          <a:off x="339636" y="457202"/>
          <a:ext cx="8464731" cy="4879473"/>
        </p:xfrm>
        <a:graphic>
          <a:graphicData uri="http://schemas.openxmlformats.org/drawingml/2006/table">
            <a:tbl>
              <a:tblPr/>
              <a:tblGrid>
                <a:gridCol w="836021"/>
                <a:gridCol w="4807133"/>
                <a:gridCol w="2821577"/>
              </a:tblGrid>
              <a:tr h="448981">
                <a:tc gridSpan="3">
                  <a:txBody>
                    <a:bodyPr/>
                    <a:lstStyle/>
                    <a:p>
                      <a:pPr fontAlgn="ctr"/>
                      <a:r>
                        <a:rPr lang="en-US" sz="2000" b="1" dirty="0">
                          <a:effectLst/>
                        </a:rPr>
                        <a:t>Pathology identified before/after treatment</a:t>
                      </a:r>
                      <a:endParaRPr lang="en-US" sz="2000" dirty="0">
                        <a:effectLst/>
                      </a:endParaRPr>
                    </a:p>
                  </a:txBody>
                  <a:tcPr marL="57635" marR="57635" marT="76846" marB="76846"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1152793">
                <a:tc>
                  <a:txBody>
                    <a:bodyPr/>
                    <a:lstStyle/>
                    <a:p>
                      <a:pPr fontAlgn="ctr"/>
                      <a:r>
                        <a:rPr lang="en-US" sz="2000" b="1" dirty="0">
                          <a:effectLst/>
                        </a:rPr>
                        <a:t>3</a:t>
                      </a:r>
                      <a:endParaRPr lang="en-US" sz="2000" dirty="0">
                        <a:effectLst/>
                      </a:endParaRPr>
                    </a:p>
                  </a:txBody>
                  <a:tcPr marL="57635" marR="57635" marT="76846" marB="76846"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a:effectLst/>
                        </a:rPr>
                        <a:t>Enlarged uterus (clinically measures &gt;10 weeks size or &gt;10 cm uterine cavity length on uterine sounding)</a:t>
                      </a:r>
                    </a:p>
                  </a:txBody>
                  <a:tcPr marL="57635" marR="57635" marT="76846" marB="76846"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a:effectLst/>
                        </a:rPr>
                        <a:t>Fibroids, adenomyosis</a:t>
                      </a:r>
                    </a:p>
                  </a:txBody>
                  <a:tcPr marL="57635" marR="57635" marT="76846" marB="76846"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992198">
                <a:tc rowSpan="3">
                  <a:txBody>
                    <a:bodyPr/>
                    <a:lstStyle/>
                    <a:p>
                      <a:pPr fontAlgn="ctr"/>
                      <a:r>
                        <a:rPr lang="en-US" sz="2000" b="1" dirty="0">
                          <a:effectLst/>
                        </a:rPr>
                        <a:t>4</a:t>
                      </a:r>
                      <a:endParaRPr lang="en-US" sz="2000" dirty="0">
                        <a:effectLst/>
                      </a:endParaRPr>
                    </a:p>
                  </a:txBody>
                  <a:tcPr marL="57635" marR="57635" marT="76846" marB="76846"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dirty="0">
                          <a:effectLst/>
                        </a:rPr>
                        <a:t>Moderate/severe </a:t>
                      </a:r>
                      <a:r>
                        <a:rPr lang="en-US" sz="2000" dirty="0" err="1">
                          <a:effectLst/>
                        </a:rPr>
                        <a:t>anaemia</a:t>
                      </a:r>
                      <a:r>
                        <a:rPr lang="en-US" sz="2000" dirty="0">
                          <a:effectLst/>
                        </a:rPr>
                        <a:t> on FBC</a:t>
                      </a:r>
                    </a:p>
                  </a:txBody>
                  <a:tcPr marL="57635" marR="57635" marT="76846" marB="76846"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a:effectLst/>
                        </a:rPr>
                        <a:t>Usually benign pathology such as fibroids, endometriosis</a:t>
                      </a:r>
                    </a:p>
                  </a:txBody>
                  <a:tcPr marL="57635" marR="57635" marT="76846" marB="76846"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852271">
                <a:tc vMerge="1">
                  <a:txBody>
                    <a:bodyPr/>
                    <a:lstStyle/>
                    <a:p>
                      <a:endParaRPr lang="en-US"/>
                    </a:p>
                  </a:txBody>
                  <a:tcPr/>
                </a:tc>
                <a:tc>
                  <a:txBody>
                    <a:bodyPr/>
                    <a:lstStyle/>
                    <a:p>
                      <a:pPr fontAlgn="ctr"/>
                      <a:r>
                        <a:rPr lang="en-US" sz="2000" dirty="0">
                          <a:effectLst/>
                        </a:rPr>
                        <a:t>Uterine/ovarian pathology identified on pelvic ultrasound scan</a:t>
                      </a:r>
                    </a:p>
                  </a:txBody>
                  <a:tcPr marL="57635" marR="57635" marT="76846" marB="76846"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endParaRPr lang="en-US" sz="2000">
                        <a:effectLst/>
                      </a:endParaRPr>
                    </a:p>
                  </a:txBody>
                  <a:tcPr marL="57635" marR="57635" marT="76846" marB="76846"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47825">
                <a:tc vMerge="1">
                  <a:txBody>
                    <a:bodyPr/>
                    <a:lstStyle/>
                    <a:p>
                      <a:endParaRPr lang="en-US"/>
                    </a:p>
                  </a:txBody>
                  <a:tcPr/>
                </a:tc>
                <a:tc>
                  <a:txBody>
                    <a:bodyPr/>
                    <a:lstStyle/>
                    <a:p>
                      <a:pPr fontAlgn="ctr"/>
                      <a:r>
                        <a:rPr lang="en-US" sz="2000" dirty="0">
                          <a:effectLst/>
                        </a:rPr>
                        <a:t>Identification of coagulation/</a:t>
                      </a:r>
                      <a:r>
                        <a:rPr lang="en-US" sz="2000" dirty="0" err="1">
                          <a:effectLst/>
                        </a:rPr>
                        <a:t>haemostatic</a:t>
                      </a:r>
                      <a:r>
                        <a:rPr lang="en-US" sz="2000" dirty="0">
                          <a:effectLst/>
                        </a:rPr>
                        <a:t> disorder on clinical screening and testing</a:t>
                      </a:r>
                    </a:p>
                  </a:txBody>
                  <a:tcPr marL="57635" marR="57635" marT="76846" marB="76846"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dirty="0">
                          <a:effectLst/>
                        </a:rPr>
                        <a:t>e.g. von </a:t>
                      </a:r>
                      <a:r>
                        <a:rPr lang="en-US" sz="2000" dirty="0" err="1">
                          <a:effectLst/>
                        </a:rPr>
                        <a:t>Willebrand</a:t>
                      </a:r>
                      <a:r>
                        <a:rPr lang="en-US" sz="2000" dirty="0">
                          <a:effectLst/>
                        </a:rPr>
                        <a:t> disease</a:t>
                      </a:r>
                    </a:p>
                  </a:txBody>
                  <a:tcPr marL="57635" marR="57635" marT="76846" marB="76846"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1988164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6010" y="3579223"/>
            <a:ext cx="8712925" cy="627016"/>
          </a:xfrm>
        </p:spPr>
        <p:txBody>
          <a:bodyPr>
            <a:normAutofit/>
          </a:bodyPr>
          <a:lstStyle/>
          <a:p>
            <a:r>
              <a:rPr lang="en-US" sz="2800" b="1" dirty="0"/>
              <a:t>Uterine and endometrial </a:t>
            </a:r>
            <a:r>
              <a:rPr lang="en-US" sz="2800" b="1" dirty="0" smtClean="0"/>
              <a:t>assessment</a:t>
            </a:r>
            <a:endParaRPr lang="en-US" sz="2800" b="1" dirty="0"/>
          </a:p>
        </p:txBody>
      </p:sp>
      <p:sp>
        <p:nvSpPr>
          <p:cNvPr id="3" name="Content Placeholder 2"/>
          <p:cNvSpPr>
            <a:spLocks noGrp="1"/>
          </p:cNvSpPr>
          <p:nvPr>
            <p:ph sz="quarter" idx="13"/>
          </p:nvPr>
        </p:nvSpPr>
        <p:spPr>
          <a:xfrm>
            <a:off x="162000" y="4206239"/>
            <a:ext cx="8820000" cy="2521131"/>
          </a:xfrm>
        </p:spPr>
        <p:txBody>
          <a:bodyPr>
            <a:normAutofit lnSpcReduction="10000"/>
          </a:bodyPr>
          <a:lstStyle/>
          <a:p>
            <a:pPr marL="360000" indent="-252000">
              <a:lnSpc>
                <a:spcPct val="100000"/>
              </a:lnSpc>
              <a:spcBef>
                <a:spcPts val="0"/>
              </a:spcBef>
            </a:pPr>
            <a:r>
              <a:rPr lang="en-US" sz="2400" cap="none" dirty="0" smtClean="0">
                <a:latin typeface="Calibri Light" pitchFamily="34" charset="0"/>
              </a:rPr>
              <a:t>Assessment Of The Uterus And </a:t>
            </a:r>
            <a:r>
              <a:rPr lang="en-US" sz="2400" cap="none" dirty="0" err="1" smtClean="0">
                <a:latin typeface="Calibri Light" pitchFamily="34" charset="0"/>
              </a:rPr>
              <a:t>Endometrium</a:t>
            </a:r>
            <a:r>
              <a:rPr lang="en-US" sz="2400" cap="none" dirty="0" smtClean="0">
                <a:latin typeface="Calibri Light" pitchFamily="34" charset="0"/>
              </a:rPr>
              <a:t> Is Conducted In Women At High Risk Of Benign Or Malignant Genital Tract Pathology. This Essentially Comprises Of Three Components:</a:t>
            </a:r>
          </a:p>
          <a:p>
            <a:pPr marL="360000" indent="-252000">
              <a:lnSpc>
                <a:spcPct val="100000"/>
              </a:lnSpc>
              <a:spcBef>
                <a:spcPts val="0"/>
              </a:spcBef>
            </a:pPr>
            <a:r>
              <a:rPr lang="en-US" sz="2400" cap="none" dirty="0" smtClean="0">
                <a:latin typeface="Calibri Light" pitchFamily="34" charset="0"/>
              </a:rPr>
              <a:t>Pelvic Ultrasound</a:t>
            </a:r>
          </a:p>
          <a:p>
            <a:pPr marL="360000" indent="-252000">
              <a:lnSpc>
                <a:spcPct val="100000"/>
              </a:lnSpc>
              <a:spcBef>
                <a:spcPts val="0"/>
              </a:spcBef>
            </a:pPr>
            <a:r>
              <a:rPr lang="en-US" sz="2400" cap="none" dirty="0" smtClean="0">
                <a:latin typeface="Calibri Light" pitchFamily="34" charset="0"/>
              </a:rPr>
              <a:t>Hysteroscopy</a:t>
            </a:r>
          </a:p>
          <a:p>
            <a:pPr marL="360000" indent="-252000">
              <a:lnSpc>
                <a:spcPct val="100000"/>
              </a:lnSpc>
              <a:spcBef>
                <a:spcPts val="0"/>
              </a:spcBef>
            </a:pPr>
            <a:r>
              <a:rPr lang="en-US" sz="2400" cap="none" dirty="0" smtClean="0">
                <a:latin typeface="Calibri Light" pitchFamily="34" charset="0"/>
              </a:rPr>
              <a:t>Endometrial Biopsy; Either </a:t>
            </a:r>
            <a:r>
              <a:rPr lang="en-US" sz="2400" cap="none" dirty="0" err="1" smtClean="0">
                <a:latin typeface="Calibri Light" pitchFamily="34" charset="0"/>
              </a:rPr>
              <a:t>Hysteroscopically</a:t>
            </a:r>
            <a:r>
              <a:rPr lang="en-US" sz="2400" cap="none" dirty="0" smtClean="0">
                <a:latin typeface="Calibri Light" pitchFamily="34" charset="0"/>
              </a:rPr>
              <a:t> Directed Or Through 'Blind' Global Uterine Cavity </a:t>
            </a:r>
            <a:r>
              <a:rPr lang="en-US" sz="2400" cap="none" dirty="0" err="1" smtClean="0">
                <a:latin typeface="Calibri Light" pitchFamily="34" charset="0"/>
              </a:rPr>
              <a:t>Pipelle</a:t>
            </a:r>
            <a:r>
              <a:rPr lang="en-US" sz="2400" cap="none" dirty="0" smtClean="0">
                <a:latin typeface="Calibri Light" pitchFamily="34" charset="0"/>
              </a:rPr>
              <a:t>® Sampling.</a:t>
            </a:r>
            <a:endParaRPr lang="en-US" sz="2400" cap="none" dirty="0">
              <a:latin typeface="Calibri Light"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xmlns="" val="395061918"/>
              </p:ext>
            </p:extLst>
          </p:nvPr>
        </p:nvGraphicFramePr>
        <p:xfrm>
          <a:off x="326571" y="300446"/>
          <a:ext cx="8464731" cy="2844306"/>
        </p:xfrm>
        <a:graphic>
          <a:graphicData uri="http://schemas.openxmlformats.org/drawingml/2006/table">
            <a:tbl>
              <a:tblPr/>
              <a:tblGrid>
                <a:gridCol w="927463"/>
                <a:gridCol w="3357155"/>
                <a:gridCol w="4180113"/>
              </a:tblGrid>
              <a:tr h="505850">
                <a:tc gridSpan="3">
                  <a:txBody>
                    <a:bodyPr/>
                    <a:lstStyle/>
                    <a:p>
                      <a:pPr fontAlgn="ctr"/>
                      <a:r>
                        <a:rPr lang="en-US" sz="2000" b="1" dirty="0">
                          <a:effectLst/>
                        </a:rPr>
                        <a:t>Pathology suspected after treatment</a:t>
                      </a:r>
                      <a:endParaRPr lang="en-US" sz="2000" dirty="0">
                        <a:effectLst/>
                      </a:endParaRPr>
                    </a:p>
                  </a:txBody>
                  <a:tcPr marL="95250" marR="95250" marT="127000" marB="127000"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1333604">
                <a:tc>
                  <a:txBody>
                    <a:bodyPr/>
                    <a:lstStyle/>
                    <a:p>
                      <a:pPr fontAlgn="ctr"/>
                      <a:r>
                        <a:rPr lang="en-US" sz="2000" b="1">
                          <a:effectLst/>
                        </a:rPr>
                        <a:t>5</a:t>
                      </a:r>
                      <a:endParaRPr lang="en-US" sz="2000">
                        <a:effectLst/>
                      </a:endParaRPr>
                    </a:p>
                  </a:txBody>
                  <a:tcPr marL="95250" marR="95250" marT="127000" marB="127000"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a:effectLst/>
                        </a:rPr>
                        <a:t>Medical treatment has failed</a:t>
                      </a:r>
                    </a:p>
                  </a:txBody>
                  <a:tcPr marL="95250" marR="95250" marT="127000" marB="127000"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a:effectLst/>
                        </a:rPr>
                        <a:t>At least 3 months of drug treatment (at least 6 months of Mirena) and failure is based on woman’s own assessment</a:t>
                      </a:r>
                    </a:p>
                  </a:txBody>
                  <a:tcPr marL="95250" marR="95250" marT="127000" marB="127000"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812306">
                <a:tc>
                  <a:txBody>
                    <a:bodyPr/>
                    <a:lstStyle/>
                    <a:p>
                      <a:pPr fontAlgn="ctr"/>
                      <a:r>
                        <a:rPr lang="en-US" sz="2000" b="1">
                          <a:effectLst/>
                        </a:rPr>
                        <a:t>6</a:t>
                      </a:r>
                      <a:endParaRPr lang="en-US" sz="2000">
                        <a:effectLst/>
                      </a:endParaRPr>
                    </a:p>
                  </a:txBody>
                  <a:tcPr marL="95250" marR="95250" marT="127000" marB="127000"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dirty="0">
                          <a:effectLst/>
                        </a:rPr>
                        <a:t>Patient wishes for surgery</a:t>
                      </a:r>
                    </a:p>
                  </a:txBody>
                  <a:tcPr marL="95250" marR="95250" marT="127000" marB="127000"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dirty="0">
                          <a:effectLst/>
                        </a:rPr>
                        <a:t>Endometrial ablation, hysterectomy</a:t>
                      </a:r>
                    </a:p>
                  </a:txBody>
                  <a:tcPr marL="95250" marR="95250" marT="127000" marB="127000"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cxnSp>
        <p:nvCxnSpPr>
          <p:cNvPr id="6" name="رابط مستقيم 5"/>
          <p:cNvCxnSpPr/>
          <p:nvPr/>
        </p:nvCxnSpPr>
        <p:spPr>
          <a:xfrm>
            <a:off x="162000" y="3420881"/>
            <a:ext cx="8820000" cy="1588"/>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9536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287383"/>
            <a:ext cx="7773338" cy="404948"/>
          </a:xfrm>
        </p:spPr>
        <p:txBody>
          <a:bodyPr>
            <a:normAutofit fontScale="90000"/>
          </a:bodyPr>
          <a:lstStyle/>
          <a:p>
            <a:r>
              <a:rPr lang="en-US" b="1" dirty="0"/>
              <a:t>Saline hysteroscopy</a:t>
            </a:r>
          </a:p>
        </p:txBody>
      </p:sp>
      <p:sp>
        <p:nvSpPr>
          <p:cNvPr id="3" name="Content Placeholder 2"/>
          <p:cNvSpPr>
            <a:spLocks noGrp="1"/>
          </p:cNvSpPr>
          <p:nvPr>
            <p:ph sz="quarter" idx="13"/>
          </p:nvPr>
        </p:nvSpPr>
        <p:spPr>
          <a:xfrm>
            <a:off x="162000" y="692332"/>
            <a:ext cx="8820000" cy="3383280"/>
          </a:xfrm>
        </p:spPr>
        <p:txBody>
          <a:bodyPr>
            <a:noAutofit/>
          </a:bodyPr>
          <a:lstStyle/>
          <a:p>
            <a:pPr marL="360000" indent="-252000">
              <a:lnSpc>
                <a:spcPct val="100000"/>
              </a:lnSpc>
              <a:spcBef>
                <a:spcPts val="0"/>
              </a:spcBef>
            </a:pPr>
            <a:r>
              <a:rPr lang="en-US" sz="2400" cap="none" dirty="0" smtClean="0">
                <a:latin typeface="Calibri Light" pitchFamily="34" charset="0"/>
              </a:rPr>
              <a:t>Hysteroscopy Combined With Endometrial Biopsy Improves The Sensitivity And Specificity For Detection Of Endometrial Malignancy And Other Pathology Compared With Either Diagnostic Tests Performed Alone.</a:t>
            </a:r>
          </a:p>
          <a:p>
            <a:pPr marL="360000" indent="-252000">
              <a:lnSpc>
                <a:spcPct val="100000"/>
              </a:lnSpc>
              <a:spcBef>
                <a:spcPts val="0"/>
              </a:spcBef>
            </a:pPr>
            <a:r>
              <a:rPr lang="en-US" sz="2400" cap="none" dirty="0" smtClean="0">
                <a:latin typeface="Calibri Light" pitchFamily="34" charset="0"/>
              </a:rPr>
              <a:t>Hysteroscopy Has A Sensitivity And Specificity For Identifying Endometrial Cancer Of 86% And 99%, Respectively. </a:t>
            </a:r>
            <a:r>
              <a:rPr lang="en-US" sz="2400" cap="none" dirty="0" smtClean="0">
                <a:solidFill>
                  <a:srgbClr val="FF0000"/>
                </a:solidFill>
                <a:latin typeface="Calibri Light" pitchFamily="34" charset="0"/>
              </a:rPr>
              <a:t>Endometrial Sampling </a:t>
            </a:r>
            <a:r>
              <a:rPr lang="en-US" sz="2400" cap="none" dirty="0" smtClean="0">
                <a:latin typeface="Calibri Light" pitchFamily="34" charset="0"/>
              </a:rPr>
              <a:t>Alone Has A Sensitivity And Specificity Of 68–81% And 99–100% For Identifying Endometrial Hyperplasia And Endometrial Cancer</a:t>
            </a:r>
            <a:br>
              <a:rPr lang="en-US" sz="2400" cap="none" dirty="0" smtClean="0">
                <a:latin typeface="Calibri Light" pitchFamily="34" charset="0"/>
              </a:rPr>
            </a:br>
            <a:endParaRPr lang="en-US" sz="2400" cap="none" dirty="0">
              <a:latin typeface="Calibri Light" pitchFamily="34" charset="0"/>
            </a:endParaRPr>
          </a:p>
        </p:txBody>
      </p:sp>
      <p:pic>
        <p:nvPicPr>
          <p:cNvPr id="4" name="Picture 3"/>
          <p:cNvPicPr>
            <a:picLocks noChangeAspect="1"/>
          </p:cNvPicPr>
          <p:nvPr/>
        </p:nvPicPr>
        <p:blipFill>
          <a:blip r:embed="rId2"/>
          <a:stretch>
            <a:fillRect/>
          </a:stretch>
        </p:blipFill>
        <p:spPr>
          <a:xfrm>
            <a:off x="2155370" y="3962906"/>
            <a:ext cx="5878287" cy="2687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6303120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222070"/>
            <a:ext cx="7648883" cy="496388"/>
          </a:xfrm>
        </p:spPr>
        <p:txBody>
          <a:bodyPr>
            <a:normAutofit fontScale="90000"/>
          </a:bodyPr>
          <a:lstStyle/>
          <a:p>
            <a:r>
              <a:rPr lang="en-US" b="1" dirty="0"/>
              <a:t>Saline infusion </a:t>
            </a:r>
            <a:r>
              <a:rPr lang="en-US" b="1" dirty="0" err="1" smtClean="0"/>
              <a:t>sonography</a:t>
            </a:r>
            <a:endParaRPr lang="en-US" b="1" dirty="0"/>
          </a:p>
        </p:txBody>
      </p:sp>
      <p:sp>
        <p:nvSpPr>
          <p:cNvPr id="3" name="Content Placeholder 2"/>
          <p:cNvSpPr>
            <a:spLocks noGrp="1"/>
          </p:cNvSpPr>
          <p:nvPr>
            <p:ph sz="quarter" idx="13"/>
          </p:nvPr>
        </p:nvSpPr>
        <p:spPr>
          <a:xfrm>
            <a:off x="162000" y="718458"/>
            <a:ext cx="8820000" cy="2299062"/>
          </a:xfrm>
        </p:spPr>
        <p:txBody>
          <a:bodyPr>
            <a:normAutofit/>
          </a:bodyPr>
          <a:lstStyle/>
          <a:p>
            <a:pPr marL="360000" indent="-252000">
              <a:lnSpc>
                <a:spcPct val="100000"/>
              </a:lnSpc>
              <a:spcBef>
                <a:spcPts val="0"/>
              </a:spcBef>
            </a:pPr>
            <a:r>
              <a:rPr lang="en-US" sz="2400" cap="none" dirty="0" smtClean="0">
                <a:latin typeface="Calibri Light" pitchFamily="34" charset="0"/>
              </a:rPr>
              <a:t>Saline Infusion </a:t>
            </a:r>
            <a:r>
              <a:rPr lang="en-US" sz="2400" cap="none" dirty="0" err="1" smtClean="0">
                <a:latin typeface="Calibri Light" pitchFamily="34" charset="0"/>
              </a:rPr>
              <a:t>Sonography</a:t>
            </a:r>
            <a:r>
              <a:rPr lang="en-US" sz="2400" cap="none" dirty="0" smtClean="0">
                <a:latin typeface="Calibri Light" pitchFamily="34" charset="0"/>
              </a:rPr>
              <a:t> (SIS) Provides Improved </a:t>
            </a:r>
            <a:r>
              <a:rPr lang="en-US" sz="2400" cap="none" dirty="0" err="1" smtClean="0">
                <a:latin typeface="Calibri Light" pitchFamily="34" charset="0"/>
              </a:rPr>
              <a:t>Visualisation</a:t>
            </a:r>
            <a:r>
              <a:rPr lang="en-US" sz="2400" cap="none" dirty="0" smtClean="0">
                <a:latin typeface="Calibri Light" pitchFamily="34" charset="0"/>
              </a:rPr>
              <a:t> Of Uterine And Endometrial Pathology. SIS Involves An Infusion Of Sterile Saline Through A Soft, Plastic Catheter Placed In The Cervix In Conjunction With </a:t>
            </a:r>
            <a:r>
              <a:rPr lang="en-US" sz="2400" cap="none" dirty="0" err="1" smtClean="0">
                <a:latin typeface="Calibri Light" pitchFamily="34" charset="0"/>
              </a:rPr>
              <a:t>Transvaginal</a:t>
            </a:r>
            <a:r>
              <a:rPr lang="en-US" sz="2400" cap="none" dirty="0" smtClean="0">
                <a:latin typeface="Calibri Light" pitchFamily="34" charset="0"/>
              </a:rPr>
              <a:t> Ultrasound. The Saline Infusion Distends The Uterine Cavity.</a:t>
            </a:r>
          </a:p>
        </p:txBody>
      </p:sp>
      <p:pic>
        <p:nvPicPr>
          <p:cNvPr id="4" name="Picture 3"/>
          <p:cNvPicPr>
            <a:picLocks noChangeAspect="1"/>
          </p:cNvPicPr>
          <p:nvPr/>
        </p:nvPicPr>
        <p:blipFill>
          <a:blip r:embed="rId2"/>
          <a:stretch>
            <a:fillRect/>
          </a:stretch>
        </p:blipFill>
        <p:spPr>
          <a:xfrm>
            <a:off x="0" y="2717074"/>
            <a:ext cx="4406213" cy="3540034"/>
          </a:xfrm>
          <a:prstGeom prst="rect">
            <a:avLst/>
          </a:prstGeom>
        </p:spPr>
      </p:pic>
      <p:pic>
        <p:nvPicPr>
          <p:cNvPr id="5" name="Picture 4"/>
          <p:cNvPicPr>
            <a:picLocks noChangeAspect="1"/>
          </p:cNvPicPr>
          <p:nvPr/>
        </p:nvPicPr>
        <p:blipFill>
          <a:blip r:embed="rId3"/>
          <a:stretch>
            <a:fillRect/>
          </a:stretch>
        </p:blipFill>
        <p:spPr>
          <a:xfrm>
            <a:off x="4381500" y="2286626"/>
            <a:ext cx="4762500" cy="2527300"/>
          </a:xfrm>
          <a:prstGeom prst="rect">
            <a:avLst/>
          </a:prstGeom>
        </p:spPr>
      </p:pic>
      <p:sp>
        <p:nvSpPr>
          <p:cNvPr id="6" name="Rectangle 5"/>
          <p:cNvSpPr/>
          <p:nvPr/>
        </p:nvSpPr>
        <p:spPr>
          <a:xfrm>
            <a:off x="4381500" y="4813926"/>
            <a:ext cx="4762500" cy="830997"/>
          </a:xfrm>
          <a:prstGeom prst="rect">
            <a:avLst/>
          </a:prstGeom>
        </p:spPr>
        <p:txBody>
          <a:bodyPr wrap="square">
            <a:spAutoFit/>
          </a:bodyPr>
          <a:lstStyle/>
          <a:p>
            <a:pPr>
              <a:spcBef>
                <a:spcPts val="600"/>
              </a:spcBef>
            </a:pPr>
            <a:r>
              <a:rPr lang="en-US" sz="1600" dirty="0">
                <a:solidFill>
                  <a:srgbClr val="3C3C3C"/>
                </a:solidFill>
                <a:latin typeface="Calibri Regular" charset="0"/>
              </a:rPr>
              <a:t>SIS outlines the intrauterine polyp (Figure B), which could not be easily seen with in the routine </a:t>
            </a:r>
            <a:r>
              <a:rPr lang="en-US" sz="1600" dirty="0" err="1">
                <a:solidFill>
                  <a:srgbClr val="3C3C3C"/>
                </a:solidFill>
                <a:latin typeface="Calibri Regular" charset="0"/>
              </a:rPr>
              <a:t>transvaginal</a:t>
            </a:r>
            <a:r>
              <a:rPr lang="en-US" sz="1600" dirty="0">
                <a:solidFill>
                  <a:srgbClr val="3C3C3C"/>
                </a:solidFill>
                <a:latin typeface="Calibri Regular" charset="0"/>
              </a:rPr>
              <a:t> pelvic ultrasound (Figure A).</a:t>
            </a:r>
            <a:endParaRPr lang="en-US" sz="1600" dirty="0"/>
          </a:p>
        </p:txBody>
      </p:sp>
    </p:spTree>
    <p:extLst>
      <p:ext uri="{BB962C8B-B14F-4D97-AF65-F5344CB8AC3E}">
        <p14:creationId xmlns:p14="http://schemas.microsoft.com/office/powerpoint/2010/main" xmlns="" val="911024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39575" y="169818"/>
            <a:ext cx="7773338" cy="653142"/>
          </a:xfrm>
        </p:spPr>
        <p:txBody>
          <a:bodyPr>
            <a:normAutofit/>
          </a:bodyPr>
          <a:lstStyle/>
          <a:p>
            <a:r>
              <a:rPr lang="en-US" sz="3200" b="1" dirty="0"/>
              <a:t>Endometrial </a:t>
            </a:r>
            <a:r>
              <a:rPr lang="en-US" sz="3200" b="1" dirty="0" err="1"/>
              <a:t>pipelle</a:t>
            </a:r>
            <a:r>
              <a:rPr lang="en-US" sz="3200" b="1" dirty="0"/>
              <a:t> </a:t>
            </a:r>
            <a:r>
              <a:rPr lang="en-US" sz="3200" b="1" dirty="0" smtClean="0"/>
              <a:t>sampling</a:t>
            </a:r>
            <a:endParaRPr lang="en-US" sz="3200" b="1" dirty="0"/>
          </a:p>
        </p:txBody>
      </p:sp>
      <p:sp>
        <p:nvSpPr>
          <p:cNvPr id="3" name="Content Placeholder 2"/>
          <p:cNvSpPr>
            <a:spLocks noGrp="1"/>
          </p:cNvSpPr>
          <p:nvPr>
            <p:ph sz="quarter" idx="13"/>
          </p:nvPr>
        </p:nvSpPr>
        <p:spPr>
          <a:xfrm>
            <a:off x="162000" y="666207"/>
            <a:ext cx="8820000" cy="2886890"/>
          </a:xfrm>
        </p:spPr>
        <p:txBody>
          <a:bodyPr>
            <a:noAutofit/>
          </a:bodyPr>
          <a:lstStyle/>
          <a:p>
            <a:pPr marL="360000" indent="-252000">
              <a:lnSpc>
                <a:spcPct val="100000"/>
              </a:lnSpc>
              <a:spcBef>
                <a:spcPts val="0"/>
              </a:spcBef>
            </a:pPr>
            <a:r>
              <a:rPr lang="en-US" sz="2400" cap="none" dirty="0" smtClean="0">
                <a:latin typeface="Calibri Light" pitchFamily="34" charset="0"/>
              </a:rPr>
              <a:t>The </a:t>
            </a:r>
            <a:r>
              <a:rPr lang="en-US" sz="2400" cap="none" dirty="0" err="1" smtClean="0">
                <a:latin typeface="Calibri Light" pitchFamily="34" charset="0"/>
              </a:rPr>
              <a:t>Pipelle</a:t>
            </a:r>
            <a:r>
              <a:rPr lang="en-US" sz="2400" cap="none" dirty="0" smtClean="0">
                <a:latin typeface="Calibri Light" pitchFamily="34" charset="0"/>
              </a:rPr>
              <a:t>© </a:t>
            </a:r>
            <a:r>
              <a:rPr lang="en-US" sz="2400" cap="none" dirty="0" err="1" smtClean="0">
                <a:latin typeface="Calibri Light" pitchFamily="34" charset="0"/>
              </a:rPr>
              <a:t>Biospy</a:t>
            </a:r>
            <a:r>
              <a:rPr lang="en-US" sz="2400" cap="none" dirty="0" smtClean="0">
                <a:latin typeface="Calibri Light" pitchFamily="34" charset="0"/>
              </a:rPr>
              <a:t> Instrument Is A Fine-bore Plastic Instrument With A Curette-like Tip And A Central Plunger, Which Creates A Vacuum When Pulled.</a:t>
            </a:r>
          </a:p>
          <a:p>
            <a:pPr marL="360000" indent="-252000">
              <a:lnSpc>
                <a:spcPct val="100000"/>
              </a:lnSpc>
              <a:spcBef>
                <a:spcPts val="0"/>
              </a:spcBef>
            </a:pPr>
            <a:r>
              <a:rPr lang="en-US" sz="2400" cap="none" dirty="0" smtClean="0">
                <a:latin typeface="Calibri Light" pitchFamily="34" charset="0"/>
              </a:rPr>
              <a:t>The </a:t>
            </a:r>
            <a:r>
              <a:rPr lang="en-US" sz="2400" cap="none" dirty="0" err="1" smtClean="0">
                <a:latin typeface="Calibri Light" pitchFamily="34" charset="0"/>
              </a:rPr>
              <a:t>Pipelle</a:t>
            </a:r>
            <a:r>
              <a:rPr lang="en-US" sz="2400" cap="none" dirty="0" smtClean="0">
                <a:latin typeface="Calibri Light" pitchFamily="34" charset="0"/>
              </a:rPr>
              <a:t> Can Be Inserted With Or Without Local </a:t>
            </a:r>
            <a:r>
              <a:rPr lang="en-US" sz="2400" cap="none" dirty="0" err="1" smtClean="0">
                <a:latin typeface="Calibri Light" pitchFamily="34" charset="0"/>
              </a:rPr>
              <a:t>Anaesthesia</a:t>
            </a:r>
            <a:r>
              <a:rPr lang="en-US" sz="2400" cap="none" dirty="0" smtClean="0">
                <a:latin typeface="Calibri Light" pitchFamily="34" charset="0"/>
              </a:rPr>
              <a:t> And, When The Plunger Is Pulled Back, It Sucks A Sample Of </a:t>
            </a:r>
            <a:r>
              <a:rPr lang="en-US" sz="2400" cap="none" dirty="0" err="1" smtClean="0">
                <a:latin typeface="Calibri Light" pitchFamily="34" charset="0"/>
              </a:rPr>
              <a:t>Endometrium</a:t>
            </a:r>
            <a:r>
              <a:rPr lang="en-US" sz="2400" cap="none" dirty="0" smtClean="0">
                <a:latin typeface="Calibri Light" pitchFamily="34" charset="0"/>
              </a:rPr>
              <a:t> Into The Instrument. It Is Then Rotated And Removed Slowly While Keeping The Plunger Pulled Back In An Attempt To Sample All Anterior/Posterior/Lateral Surfaces Of The Uterine Cavity.</a:t>
            </a:r>
          </a:p>
          <a:p>
            <a:pPr marL="360000" indent="-252000">
              <a:lnSpc>
                <a:spcPct val="100000"/>
              </a:lnSpc>
              <a:spcBef>
                <a:spcPts val="0"/>
              </a:spcBef>
            </a:pPr>
            <a:r>
              <a:rPr lang="en-US" sz="2400" cap="none" dirty="0" smtClean="0">
                <a:latin typeface="Calibri Light" pitchFamily="34" charset="0"/>
              </a:rPr>
              <a:t>It Is Then Inserted Into Formalin And The Plunger Replaced To Expel The Endometrial Biopsy.</a:t>
            </a:r>
            <a:endParaRPr lang="en-US" sz="2400" cap="none" dirty="0">
              <a:latin typeface="Calibri Light" pitchFamily="34" charset="0"/>
            </a:endParaRPr>
          </a:p>
        </p:txBody>
      </p:sp>
      <p:grpSp>
        <p:nvGrpSpPr>
          <p:cNvPr id="6" name="مجموعة 5"/>
          <p:cNvGrpSpPr/>
          <p:nvPr/>
        </p:nvGrpSpPr>
        <p:grpSpPr>
          <a:xfrm>
            <a:off x="1342971" y="4872446"/>
            <a:ext cx="6458059" cy="1672046"/>
            <a:chOff x="739575" y="4872446"/>
            <a:chExt cx="6458059" cy="1672046"/>
          </a:xfrm>
        </p:grpSpPr>
        <p:pic>
          <p:nvPicPr>
            <p:cNvPr id="4" name="Picture 3"/>
            <p:cNvPicPr>
              <a:picLocks noChangeAspect="1"/>
            </p:cNvPicPr>
            <p:nvPr/>
          </p:nvPicPr>
          <p:blipFill>
            <a:blip r:embed="rId2"/>
            <a:srcRect t="15837" b="22352"/>
            <a:stretch>
              <a:fillRect/>
            </a:stretch>
          </p:blipFill>
          <p:spPr>
            <a:xfrm>
              <a:off x="739575" y="4872446"/>
              <a:ext cx="3105150" cy="1672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stretch>
              <a:fillRect/>
            </a:stretch>
          </p:blipFill>
          <p:spPr>
            <a:xfrm rot="16200000">
              <a:off x="4783043" y="4126927"/>
              <a:ext cx="1669072" cy="3160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xmlns="" val="28385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000" y="209006"/>
            <a:ext cx="8820000" cy="548639"/>
          </a:xfrm>
        </p:spPr>
        <p:txBody>
          <a:bodyPr>
            <a:normAutofit/>
          </a:bodyPr>
          <a:lstStyle/>
          <a:p>
            <a:r>
              <a:rPr lang="en-US" sz="3200" b="1" dirty="0"/>
              <a:t>Normal menstrual </a:t>
            </a:r>
            <a:r>
              <a:rPr lang="en-US" sz="3200" b="1" dirty="0" smtClean="0"/>
              <a:t>cycle</a:t>
            </a:r>
            <a:endParaRPr lang="en-US" sz="3200" b="1" dirty="0"/>
          </a:p>
        </p:txBody>
      </p:sp>
      <p:sp>
        <p:nvSpPr>
          <p:cNvPr id="3" name="Content Placeholder 2"/>
          <p:cNvSpPr>
            <a:spLocks noGrp="1"/>
          </p:cNvSpPr>
          <p:nvPr>
            <p:ph sz="quarter" idx="13"/>
          </p:nvPr>
        </p:nvSpPr>
        <p:spPr>
          <a:xfrm>
            <a:off x="162000" y="914401"/>
            <a:ext cx="8820000" cy="5094514"/>
          </a:xfrm>
        </p:spPr>
        <p:txBody>
          <a:bodyPr>
            <a:noAutofit/>
          </a:bodyPr>
          <a:lstStyle/>
          <a:p>
            <a:pPr marL="360000" indent="-252000">
              <a:lnSpc>
                <a:spcPct val="100000"/>
              </a:lnSpc>
              <a:spcBef>
                <a:spcPts val="0"/>
              </a:spcBef>
            </a:pPr>
            <a:r>
              <a:rPr lang="en-US" sz="2400" cap="none" dirty="0" smtClean="0">
                <a:latin typeface="Calibri Light" pitchFamily="34" charset="0"/>
              </a:rPr>
              <a:t>The Menstrual Cycle (As Well As AUB) Should Be Described According To Four Specific Symptomatic Components (Cycle Frequency, Duration, Volume, Regularity Of Cycle).</a:t>
            </a:r>
          </a:p>
          <a:p>
            <a:pPr marL="360000" indent="-252000">
              <a:lnSpc>
                <a:spcPct val="100000"/>
              </a:lnSpc>
              <a:spcBef>
                <a:spcPts val="0"/>
              </a:spcBef>
            </a:pPr>
            <a:r>
              <a:rPr lang="en-US" sz="2400" b="1" cap="none" dirty="0" smtClean="0">
                <a:latin typeface="Calibri Light" pitchFamily="34" charset="0"/>
              </a:rPr>
              <a:t>Frequency Of Menses (Or Length Of Menstrual Cycle)</a:t>
            </a:r>
            <a:endParaRPr lang="en-US" sz="2400" cap="none" dirty="0" smtClean="0">
              <a:latin typeface="Calibri Light" pitchFamily="34" charset="0"/>
            </a:endParaRPr>
          </a:p>
          <a:p>
            <a:pPr marL="360000" indent="-252000">
              <a:lnSpc>
                <a:spcPct val="100000"/>
              </a:lnSpc>
              <a:spcBef>
                <a:spcPts val="0"/>
              </a:spcBef>
            </a:pPr>
            <a:r>
              <a:rPr lang="en-US" sz="2400" cap="none" dirty="0" smtClean="0">
                <a:latin typeface="Calibri Light" pitchFamily="34" charset="0"/>
              </a:rPr>
              <a:t>Mean Is 28 Days (95% CI 24–38 Days); Frequent &lt;24 Days, Infrequent &gt;38 Days.</a:t>
            </a:r>
          </a:p>
          <a:p>
            <a:pPr marL="360000" indent="-252000">
              <a:lnSpc>
                <a:spcPct val="100000"/>
              </a:lnSpc>
              <a:spcBef>
                <a:spcPts val="0"/>
              </a:spcBef>
            </a:pPr>
            <a:r>
              <a:rPr lang="en-US" sz="2400" cap="none" dirty="0" smtClean="0">
                <a:latin typeface="Calibri Light" pitchFamily="34" charset="0"/>
              </a:rPr>
              <a:t>As Age Increases, The Menstrual Cycle Tends To </a:t>
            </a:r>
            <a:r>
              <a:rPr lang="en-US" sz="2400" cap="none" dirty="0" smtClean="0">
                <a:solidFill>
                  <a:srgbClr val="FF0000"/>
                </a:solidFill>
                <a:latin typeface="Calibri Light" pitchFamily="34" charset="0"/>
              </a:rPr>
              <a:t>Shorten</a:t>
            </a:r>
            <a:r>
              <a:rPr lang="en-US" sz="2400" cap="none" dirty="0" smtClean="0">
                <a:latin typeface="Calibri Light" pitchFamily="34" charset="0"/>
              </a:rPr>
              <a:t>; Age 13–19 Years, Mean Cycle Length </a:t>
            </a:r>
            <a:r>
              <a:rPr lang="en-US" sz="2400" cap="none" dirty="0" smtClean="0">
                <a:solidFill>
                  <a:srgbClr val="FF0000"/>
                </a:solidFill>
                <a:latin typeface="Calibri Light" pitchFamily="34" charset="0"/>
              </a:rPr>
              <a:t>35 Days </a:t>
            </a:r>
            <a:r>
              <a:rPr lang="en-US" sz="2400" cap="none" dirty="0" smtClean="0">
                <a:latin typeface="Calibri Light" pitchFamily="34" charset="0"/>
              </a:rPr>
              <a:t>(90th </a:t>
            </a:r>
            <a:r>
              <a:rPr lang="en-US" sz="2400" cap="none" dirty="0" err="1" smtClean="0">
                <a:latin typeface="Calibri Light" pitchFamily="34" charset="0"/>
              </a:rPr>
              <a:t>Centile</a:t>
            </a:r>
            <a:r>
              <a:rPr lang="en-US" sz="2400" cap="none" dirty="0" smtClean="0">
                <a:latin typeface="Calibri Light" pitchFamily="34" charset="0"/>
              </a:rPr>
              <a:t> Range: 28–44 Days), Age 35–52 Years, Mean Cycle </a:t>
            </a:r>
            <a:r>
              <a:rPr lang="en-US" sz="2400" cap="none" dirty="0" smtClean="0">
                <a:solidFill>
                  <a:srgbClr val="FF0000"/>
                </a:solidFill>
                <a:latin typeface="Calibri Light" pitchFamily="34" charset="0"/>
              </a:rPr>
              <a:t>Length 28 Days </a:t>
            </a:r>
            <a:r>
              <a:rPr lang="en-US" sz="2400" cap="none" dirty="0" smtClean="0">
                <a:latin typeface="Calibri Light" pitchFamily="34" charset="0"/>
              </a:rPr>
              <a:t>(90th </a:t>
            </a:r>
            <a:r>
              <a:rPr lang="en-US" sz="2400" cap="none" dirty="0" err="1" smtClean="0">
                <a:latin typeface="Calibri Light" pitchFamily="34" charset="0"/>
              </a:rPr>
              <a:t>Centile</a:t>
            </a:r>
            <a:r>
              <a:rPr lang="en-US" sz="2400" cap="none" dirty="0" smtClean="0">
                <a:latin typeface="Calibri Light" pitchFamily="34" charset="0"/>
              </a:rPr>
              <a:t> Range: 25–32 Days).</a:t>
            </a:r>
          </a:p>
          <a:p>
            <a:pPr marL="360000" indent="-252000">
              <a:lnSpc>
                <a:spcPct val="100000"/>
              </a:lnSpc>
              <a:spcBef>
                <a:spcPts val="0"/>
              </a:spcBef>
            </a:pPr>
            <a:r>
              <a:rPr lang="en-US" sz="2400" cap="none" dirty="0" smtClean="0">
                <a:latin typeface="Calibri Light" pitchFamily="34" charset="0"/>
              </a:rPr>
              <a:t>As Age Increases, The Frequency Of Irregular Periods Reduces. The Frequency Of Irregular Periods Is Around 21% Between The Ages 15 And 19 Years And Reduces 11% Between Ages 40 And 44 Years.</a:t>
            </a:r>
          </a:p>
        </p:txBody>
      </p:sp>
    </p:spTree>
    <p:extLst>
      <p:ext uri="{BB962C8B-B14F-4D97-AF65-F5344CB8AC3E}">
        <p14:creationId xmlns:p14="http://schemas.microsoft.com/office/powerpoint/2010/main" xmlns="" val="13804213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000" y="222069"/>
            <a:ext cx="8820000" cy="666205"/>
          </a:xfrm>
        </p:spPr>
        <p:txBody>
          <a:bodyPr>
            <a:normAutofit/>
          </a:bodyPr>
          <a:lstStyle/>
          <a:p>
            <a:r>
              <a:rPr lang="en-US" sz="3200" b="1" dirty="0"/>
              <a:t>Supplementary </a:t>
            </a:r>
            <a:r>
              <a:rPr lang="en-US" sz="3200" b="1" dirty="0" smtClean="0"/>
              <a:t>investigations</a:t>
            </a:r>
            <a:endParaRPr lang="en-US" sz="3200" b="1"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xmlns="" val="597960369"/>
              </p:ext>
            </p:extLst>
          </p:nvPr>
        </p:nvGraphicFramePr>
        <p:xfrm>
          <a:off x="162000" y="888274"/>
          <a:ext cx="8820000" cy="5721531"/>
        </p:xfrm>
        <a:graphic>
          <a:graphicData uri="http://schemas.openxmlformats.org/drawingml/2006/table">
            <a:tbl>
              <a:tblPr/>
              <a:tblGrid>
                <a:gridCol w="2633739"/>
                <a:gridCol w="6186261"/>
              </a:tblGrid>
              <a:tr h="447791">
                <a:tc gridSpan="2">
                  <a:txBody>
                    <a:bodyPr/>
                    <a:lstStyle/>
                    <a:p>
                      <a:pPr fontAlgn="ctr"/>
                      <a:r>
                        <a:rPr lang="en-US" sz="2000" b="1" dirty="0">
                          <a:effectLst/>
                          <a:latin typeface="Calibri Light" pitchFamily="34" charset="0"/>
                        </a:rPr>
                        <a:t>Investigations supplementary to baseline set</a:t>
                      </a:r>
                      <a:endParaRPr lang="en-US" sz="2000" dirty="0">
                        <a:effectLst/>
                        <a:latin typeface="Calibri Light" pitchFamily="34" charset="0"/>
                      </a:endParaRPr>
                    </a:p>
                  </a:txBody>
                  <a:tcPr marL="46391" marR="46391" marT="61854" marB="61854"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1373641">
                <a:tc>
                  <a:txBody>
                    <a:bodyPr/>
                    <a:lstStyle/>
                    <a:p>
                      <a:pPr fontAlgn="ctr"/>
                      <a:r>
                        <a:rPr lang="en-US" sz="2000" b="1">
                          <a:effectLst/>
                          <a:latin typeface="Calibri Light" pitchFamily="34" charset="0"/>
                        </a:rPr>
                        <a:t>MRI and endometrial biopsy</a:t>
                      </a:r>
                      <a:endParaRPr lang="en-US" sz="2000">
                        <a:effectLst/>
                        <a:latin typeface="Calibri Light" pitchFamily="34" charset="0"/>
                      </a:endParaRPr>
                    </a:p>
                  </a:txBody>
                  <a:tcPr marL="46391" marR="46391" marT="61854" marB="61854"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dirty="0">
                          <a:effectLst/>
                          <a:latin typeface="Calibri Light" pitchFamily="34" charset="0"/>
                        </a:rPr>
                        <a:t>Particularly for assessing suitability for UAE or surgical therapy for fibroids</a:t>
                      </a:r>
                    </a:p>
                    <a:p>
                      <a:pPr fontAlgn="ctr"/>
                      <a:r>
                        <a:rPr lang="en-US" sz="2000" dirty="0">
                          <a:effectLst/>
                          <a:latin typeface="Calibri Light" pitchFamily="34" charset="0"/>
                        </a:rPr>
                        <a:t>Particularly for advanced stage endometriosis or features suggestive of endometriosis recurrence</a:t>
                      </a:r>
                    </a:p>
                  </a:txBody>
                  <a:tcPr marL="46391" marR="46391" marT="61854" marB="61854"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065024">
                <a:tc>
                  <a:txBody>
                    <a:bodyPr/>
                    <a:lstStyle/>
                    <a:p>
                      <a:pPr fontAlgn="ctr"/>
                      <a:r>
                        <a:rPr lang="en-US" sz="2000" b="1" dirty="0" err="1">
                          <a:effectLst/>
                          <a:latin typeface="Calibri Light" pitchFamily="34" charset="0"/>
                        </a:rPr>
                        <a:t>Sonohysterography</a:t>
                      </a:r>
                      <a:r>
                        <a:rPr lang="en-US" sz="2000" b="1" dirty="0">
                          <a:effectLst/>
                          <a:latin typeface="Calibri Light" pitchFamily="34" charset="0"/>
                        </a:rPr>
                        <a:t> (saline infusion sonography)</a:t>
                      </a:r>
                      <a:endParaRPr lang="en-US" sz="2000" dirty="0">
                        <a:effectLst/>
                        <a:latin typeface="Calibri Light" pitchFamily="34" charset="0"/>
                      </a:endParaRPr>
                    </a:p>
                  </a:txBody>
                  <a:tcPr marL="46391" marR="46391" marT="61854" marB="61854"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a:effectLst/>
                          <a:latin typeface="Calibri Light" pitchFamily="34" charset="0"/>
                        </a:rPr>
                        <a:t>Routine pelvic ultrasound identifies more uterine fibroids than hysteroscopy but fewer polyps. Ultrasound will also assess for ovarian pathology</a:t>
                      </a:r>
                    </a:p>
                  </a:txBody>
                  <a:tcPr marL="46391" marR="46391" marT="61854" marB="61854"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793540">
                <a:tc>
                  <a:txBody>
                    <a:bodyPr/>
                    <a:lstStyle/>
                    <a:p>
                      <a:pPr fontAlgn="ctr"/>
                      <a:r>
                        <a:rPr lang="en-US" sz="2000" b="1" dirty="0">
                          <a:effectLst/>
                          <a:latin typeface="Calibri Light" pitchFamily="34" charset="0"/>
                        </a:rPr>
                        <a:t>Pelvic infection screening</a:t>
                      </a:r>
                      <a:endParaRPr lang="en-US" sz="2000" dirty="0">
                        <a:effectLst/>
                        <a:latin typeface="Calibri Light" pitchFamily="34" charset="0"/>
                      </a:endParaRPr>
                    </a:p>
                  </a:txBody>
                  <a:tcPr marL="46391" marR="46391" marT="61854" marB="61854"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dirty="0">
                          <a:effectLst/>
                          <a:latin typeface="Calibri Light" pitchFamily="34" charset="0"/>
                        </a:rPr>
                        <a:t>Particularly reproductive age groups or where sequelae of STI (sexually transmitted infection) are suspected</a:t>
                      </a:r>
                    </a:p>
                  </a:txBody>
                  <a:tcPr marL="46391" marR="46391" marT="61854" marB="61854"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041535">
                <a:tc>
                  <a:txBody>
                    <a:bodyPr/>
                    <a:lstStyle/>
                    <a:p>
                      <a:pPr fontAlgn="ctr"/>
                      <a:r>
                        <a:rPr lang="en-US" sz="2000" b="1">
                          <a:effectLst/>
                          <a:latin typeface="Calibri Light" pitchFamily="34" charset="0"/>
                        </a:rPr>
                        <a:t>Von Willebrand's disease (vWD) </a:t>
                      </a:r>
                      <a:endParaRPr lang="en-US" sz="2000">
                        <a:effectLst/>
                        <a:latin typeface="Calibri Light" pitchFamily="34" charset="0"/>
                      </a:endParaRPr>
                    </a:p>
                  </a:txBody>
                  <a:tcPr marL="46391" marR="46391" marT="61854" marB="61854"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dirty="0">
                          <a:effectLst/>
                          <a:latin typeface="Calibri Light" pitchFamily="34" charset="0"/>
                        </a:rPr>
                        <a:t>Around 5–20% of women with menorrhagia have an inherited bleeding disorder, most often </a:t>
                      </a:r>
                      <a:r>
                        <a:rPr lang="en-US" sz="2000" dirty="0" err="1">
                          <a:effectLst/>
                          <a:latin typeface="Calibri Light" pitchFamily="34" charset="0"/>
                        </a:rPr>
                        <a:t>vWD</a:t>
                      </a:r>
                      <a:endParaRPr lang="en-US" sz="2000" dirty="0">
                        <a:effectLst/>
                        <a:latin typeface="Calibri Light" pitchFamily="34" charset="0"/>
                      </a:endParaRPr>
                    </a:p>
                    <a:p>
                      <a:pPr fontAlgn="ctr"/>
                      <a:r>
                        <a:rPr lang="en-US" sz="2000" dirty="0">
                          <a:effectLst/>
                          <a:latin typeface="Calibri Light" pitchFamily="34" charset="0"/>
                        </a:rPr>
                        <a:t>Indications to test for </a:t>
                      </a:r>
                      <a:r>
                        <a:rPr lang="en-US" sz="2000" dirty="0" err="1">
                          <a:effectLst/>
                          <a:latin typeface="Calibri Light" pitchFamily="34" charset="0"/>
                        </a:rPr>
                        <a:t>vWD</a:t>
                      </a:r>
                      <a:r>
                        <a:rPr lang="en-US" sz="2000" dirty="0">
                          <a:effectLst/>
                          <a:latin typeface="Calibri Light" pitchFamily="34" charset="0"/>
                        </a:rPr>
                        <a:t> include: menorrhagia since menarche, family history of idiopathic menorrhagia, easy bruising and/or personal history of easy bruising or dental bleeding</a:t>
                      </a:r>
                    </a:p>
                  </a:txBody>
                  <a:tcPr marL="46391" marR="46391" marT="61854" marB="61854"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3280817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274320"/>
            <a:ext cx="7773338" cy="600891"/>
          </a:xfrm>
        </p:spPr>
        <p:txBody>
          <a:bodyPr>
            <a:normAutofit/>
          </a:bodyPr>
          <a:lstStyle/>
          <a:p>
            <a:r>
              <a:rPr lang="en-US" sz="3200" b="1" dirty="0"/>
              <a:t>Postmenopausal </a:t>
            </a:r>
            <a:r>
              <a:rPr lang="en-US" sz="3200" b="1" dirty="0" smtClean="0"/>
              <a:t>bleeding</a:t>
            </a:r>
            <a:endParaRPr lang="en-US" sz="3200" b="1" dirty="0"/>
          </a:p>
        </p:txBody>
      </p:sp>
      <p:sp>
        <p:nvSpPr>
          <p:cNvPr id="3" name="Content Placeholder 2"/>
          <p:cNvSpPr>
            <a:spLocks noGrp="1"/>
          </p:cNvSpPr>
          <p:nvPr>
            <p:ph sz="quarter" idx="13"/>
          </p:nvPr>
        </p:nvSpPr>
        <p:spPr>
          <a:xfrm>
            <a:off x="162000" y="875212"/>
            <a:ext cx="8820000" cy="4898572"/>
          </a:xfrm>
        </p:spPr>
        <p:txBody>
          <a:bodyPr>
            <a:normAutofit/>
          </a:bodyPr>
          <a:lstStyle/>
          <a:p>
            <a:pPr marL="360000" indent="-252000">
              <a:lnSpc>
                <a:spcPct val="100000"/>
              </a:lnSpc>
              <a:spcBef>
                <a:spcPts val="0"/>
              </a:spcBef>
            </a:pPr>
            <a:r>
              <a:rPr lang="en-US" sz="2400" cap="none" dirty="0" smtClean="0">
                <a:latin typeface="Calibri Light" pitchFamily="34" charset="0"/>
              </a:rPr>
              <a:t>Unscheduled Bleeding In Postmenopausal Women Is Abnormal And May Indicate The Presence Of Endometrial Cancer.</a:t>
            </a:r>
          </a:p>
          <a:p>
            <a:pPr marL="360000" indent="-252000">
              <a:lnSpc>
                <a:spcPct val="100000"/>
              </a:lnSpc>
              <a:spcBef>
                <a:spcPts val="0"/>
              </a:spcBef>
            </a:pPr>
            <a:r>
              <a:rPr lang="en-US" sz="2400" cap="none" dirty="0" smtClean="0">
                <a:latin typeface="Calibri Light" pitchFamily="34" charset="0"/>
              </a:rPr>
              <a:t>Nearly All Cases Of Endometrial Cancer (96%) Are Associated With A Thickened </a:t>
            </a:r>
            <a:r>
              <a:rPr lang="en-US" sz="2400" cap="none" dirty="0" err="1" smtClean="0">
                <a:latin typeface="Calibri Light" pitchFamily="34" charset="0"/>
              </a:rPr>
              <a:t>Endometrium</a:t>
            </a:r>
            <a:r>
              <a:rPr lang="en-US" sz="2400" cap="none" dirty="0" smtClean="0">
                <a:latin typeface="Calibri Light" pitchFamily="34" charset="0"/>
              </a:rPr>
              <a:t> (&gt;4 Mm In Postmenopausal Women), Which Can Be Measured By </a:t>
            </a:r>
            <a:r>
              <a:rPr lang="en-US" sz="2400" cap="none" dirty="0" err="1" smtClean="0">
                <a:latin typeface="Calibri Light" pitchFamily="34" charset="0"/>
              </a:rPr>
              <a:t>Transvaginal</a:t>
            </a:r>
            <a:r>
              <a:rPr lang="en-US" sz="2400" cap="none" dirty="0" smtClean="0">
                <a:latin typeface="Calibri Light" pitchFamily="34" charset="0"/>
              </a:rPr>
              <a:t> </a:t>
            </a:r>
            <a:r>
              <a:rPr lang="en-US" sz="2400" cap="none" dirty="0" err="1" smtClean="0">
                <a:latin typeface="Calibri Light" pitchFamily="34" charset="0"/>
              </a:rPr>
              <a:t>Ultrasonography</a:t>
            </a:r>
            <a:r>
              <a:rPr lang="en-US" sz="2400" cap="none" dirty="0" smtClean="0">
                <a:latin typeface="Calibri Light" pitchFamily="34" charset="0"/>
              </a:rPr>
              <a:t>. If The Scan Shows A Thickened </a:t>
            </a:r>
            <a:r>
              <a:rPr lang="en-US" sz="2400" cap="none" dirty="0" err="1" smtClean="0">
                <a:latin typeface="Calibri Light" pitchFamily="34" charset="0"/>
              </a:rPr>
              <a:t>Endometrium</a:t>
            </a:r>
            <a:r>
              <a:rPr lang="en-US" sz="2400" cap="none" dirty="0" smtClean="0">
                <a:latin typeface="Calibri Light" pitchFamily="34" charset="0"/>
              </a:rPr>
              <a:t> &gt;4 Mm, Then Histological Sampling Is Essential In The Diagnostic Evaluation Of Abnormal Bleeding In Postmenopausal Women.</a:t>
            </a:r>
          </a:p>
          <a:p>
            <a:pPr marL="360000" indent="-252000">
              <a:lnSpc>
                <a:spcPct val="100000"/>
              </a:lnSpc>
              <a:spcBef>
                <a:spcPts val="0"/>
              </a:spcBef>
            </a:pPr>
            <a:r>
              <a:rPr lang="en-US" sz="2400" cap="none" dirty="0" smtClean="0">
                <a:latin typeface="Calibri Light" pitchFamily="34" charset="0"/>
              </a:rPr>
              <a:t>Hysteroscopy Combined With Endometrial Biopsy Improves The Detection Of Intrauterine Pathology And Has A High Specificity (Highly Unlikely Not To Detect Cancer). SIS Is A Sensitive Technique For The Detection Of Intrauterine, Intramural And Ovarian Pathology But Does Not Provide Histological Data.</a:t>
            </a:r>
            <a:endParaRPr lang="en-US" sz="2400" cap="none" dirty="0">
              <a:latin typeface="Calibri Light" pitchFamily="34" charset="0"/>
            </a:endParaRPr>
          </a:p>
        </p:txBody>
      </p:sp>
    </p:spTree>
    <p:extLst>
      <p:ext uri="{BB962C8B-B14F-4D97-AF65-F5344CB8AC3E}">
        <p14:creationId xmlns:p14="http://schemas.microsoft.com/office/powerpoint/2010/main" xmlns="" val="18439374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xmlns="" val="1061789724"/>
              </p:ext>
            </p:extLst>
          </p:nvPr>
        </p:nvGraphicFramePr>
        <p:xfrm>
          <a:off x="391886" y="1332411"/>
          <a:ext cx="8399417" cy="4695544"/>
        </p:xfrm>
        <a:graphic>
          <a:graphicData uri="http://schemas.openxmlformats.org/drawingml/2006/table">
            <a:tbl>
              <a:tblPr/>
              <a:tblGrid>
                <a:gridCol w="5786845"/>
                <a:gridCol w="2612572"/>
              </a:tblGrid>
              <a:tr h="670792">
                <a:tc gridSpan="2">
                  <a:txBody>
                    <a:bodyPr/>
                    <a:lstStyle/>
                    <a:p>
                      <a:pPr fontAlgn="ctr"/>
                      <a:r>
                        <a:rPr lang="en-US" sz="2400" b="1" dirty="0">
                          <a:effectLst/>
                        </a:rPr>
                        <a:t>Causes of vaginal bleeding in postmenopausal women</a:t>
                      </a:r>
                      <a:endParaRPr lang="en-US" sz="2400" dirty="0">
                        <a:effectLst/>
                      </a:endParaRPr>
                    </a:p>
                  </a:txBody>
                  <a:tcPr marL="88193" marR="88193" marT="117591" marB="117591"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670792">
                <a:tc>
                  <a:txBody>
                    <a:bodyPr/>
                    <a:lstStyle/>
                    <a:p>
                      <a:pPr fontAlgn="ctr"/>
                      <a:r>
                        <a:rPr lang="en-US" sz="2400" dirty="0">
                          <a:effectLst/>
                        </a:rPr>
                        <a:t>Polyps</a:t>
                      </a:r>
                    </a:p>
                  </a:txBody>
                  <a:tcPr marL="88193" marR="88193" marT="117591" marB="117591"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pt-BR" sz="2400" dirty="0">
                          <a:effectLst/>
                        </a:rPr>
                        <a:t>30%</a:t>
                      </a:r>
                    </a:p>
                  </a:txBody>
                  <a:tcPr marL="88193" marR="88193" marT="117591" marB="117591"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670792">
                <a:tc>
                  <a:txBody>
                    <a:bodyPr/>
                    <a:lstStyle/>
                    <a:p>
                      <a:pPr fontAlgn="ctr"/>
                      <a:r>
                        <a:rPr lang="en-US" sz="2400" dirty="0">
                          <a:effectLst/>
                        </a:rPr>
                        <a:t>Submucosal fibroids</a:t>
                      </a:r>
                    </a:p>
                  </a:txBody>
                  <a:tcPr marL="88193" marR="88193" marT="117591" marB="117591"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is-IS" sz="2400" dirty="0">
                          <a:effectLst/>
                        </a:rPr>
                        <a:t>20%</a:t>
                      </a:r>
                    </a:p>
                  </a:txBody>
                  <a:tcPr marL="88193" marR="88193" marT="117591" marB="117591"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670792">
                <a:tc>
                  <a:txBody>
                    <a:bodyPr/>
                    <a:lstStyle/>
                    <a:p>
                      <a:pPr fontAlgn="ctr"/>
                      <a:r>
                        <a:rPr lang="en-US" sz="2400" dirty="0">
                          <a:effectLst/>
                        </a:rPr>
                        <a:t>Endometrial atrophy</a:t>
                      </a:r>
                    </a:p>
                  </a:txBody>
                  <a:tcPr marL="88193" marR="88193" marT="117591" marB="117591"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pt-BR" sz="2400">
                          <a:effectLst/>
                        </a:rPr>
                        <a:t>30%</a:t>
                      </a:r>
                    </a:p>
                  </a:txBody>
                  <a:tcPr marL="88193" marR="88193" marT="117591" marB="117591"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670792">
                <a:tc>
                  <a:txBody>
                    <a:bodyPr/>
                    <a:lstStyle/>
                    <a:p>
                      <a:pPr fontAlgn="ctr"/>
                      <a:r>
                        <a:rPr lang="en-US" sz="2400" dirty="0">
                          <a:effectLst/>
                        </a:rPr>
                        <a:t>Hyperplasia</a:t>
                      </a:r>
                    </a:p>
                  </a:txBody>
                  <a:tcPr marL="88193" marR="88193" marT="117591" marB="117591"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fi-FI" sz="2400">
                          <a:effectLst/>
                        </a:rPr>
                        <a:t>8–15%</a:t>
                      </a:r>
                    </a:p>
                  </a:txBody>
                  <a:tcPr marL="88193" marR="88193" marT="117591" marB="117591"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670792">
                <a:tc>
                  <a:txBody>
                    <a:bodyPr/>
                    <a:lstStyle/>
                    <a:p>
                      <a:pPr fontAlgn="ctr"/>
                      <a:r>
                        <a:rPr lang="en-US" sz="2400" dirty="0">
                          <a:effectLst/>
                        </a:rPr>
                        <a:t>Endometrial carcinoma</a:t>
                      </a:r>
                    </a:p>
                  </a:txBody>
                  <a:tcPr marL="88193" marR="88193" marT="117591" marB="117591"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fi-FI" sz="2400" dirty="0">
                          <a:effectLst/>
                        </a:rPr>
                        <a:t>8–10%</a:t>
                      </a:r>
                    </a:p>
                  </a:txBody>
                  <a:tcPr marL="88193" marR="88193" marT="117591" marB="117591"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670792">
                <a:tc>
                  <a:txBody>
                    <a:bodyPr/>
                    <a:lstStyle/>
                    <a:p>
                      <a:pPr fontAlgn="ctr"/>
                      <a:r>
                        <a:rPr lang="en-US" sz="2400">
                          <a:effectLst/>
                        </a:rPr>
                        <a:t>Ovarian, tubal, cervical malignancy</a:t>
                      </a:r>
                    </a:p>
                  </a:txBody>
                  <a:tcPr marL="88193" marR="88193" marT="117591" marB="117591"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is-IS" sz="2400" dirty="0">
                          <a:effectLst/>
                        </a:rPr>
                        <a:t>2%</a:t>
                      </a:r>
                    </a:p>
                  </a:txBody>
                  <a:tcPr marL="88193" marR="88193" marT="117591" marB="117591"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7205484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851" y="169817"/>
            <a:ext cx="8766395" cy="744583"/>
          </a:xfrm>
        </p:spPr>
        <p:txBody>
          <a:bodyPr>
            <a:noAutofit/>
          </a:bodyPr>
          <a:lstStyle/>
          <a:p>
            <a:pPr algn="l"/>
            <a:r>
              <a:rPr lang="en-US" sz="2800" b="1" dirty="0">
                <a:latin typeface="Cambria" pitchFamily="18" charset="0"/>
              </a:rPr>
              <a:t>PMB, HRT, tamoxifen and endometrial </a:t>
            </a:r>
            <a:r>
              <a:rPr lang="en-US" sz="2800" b="1" dirty="0" smtClean="0">
                <a:latin typeface="Cambria" pitchFamily="18" charset="0"/>
              </a:rPr>
              <a:t>cancer</a:t>
            </a:r>
            <a:endParaRPr lang="en-US" sz="2800" b="1" dirty="0">
              <a:latin typeface="Cambria" pitchFamily="18" charset="0"/>
            </a:endParaRPr>
          </a:p>
        </p:txBody>
      </p:sp>
      <p:sp>
        <p:nvSpPr>
          <p:cNvPr id="3" name="Content Placeholder 2"/>
          <p:cNvSpPr>
            <a:spLocks noGrp="1"/>
          </p:cNvSpPr>
          <p:nvPr>
            <p:ph sz="quarter" idx="13"/>
          </p:nvPr>
        </p:nvSpPr>
        <p:spPr>
          <a:xfrm>
            <a:off x="162000" y="744583"/>
            <a:ext cx="8820000" cy="5812971"/>
          </a:xfrm>
        </p:spPr>
        <p:txBody>
          <a:bodyPr>
            <a:noAutofit/>
          </a:bodyPr>
          <a:lstStyle/>
          <a:p>
            <a:pPr marL="360000" indent="-252000">
              <a:lnSpc>
                <a:spcPct val="100000"/>
              </a:lnSpc>
              <a:spcBef>
                <a:spcPts val="0"/>
              </a:spcBef>
            </a:pPr>
            <a:r>
              <a:rPr lang="en-US" sz="2200" cap="none" dirty="0" smtClean="0">
                <a:latin typeface="Calibri Light" pitchFamily="34" charset="0"/>
              </a:rPr>
              <a:t>More Than 90% Of The Cases Of Endometrial Cancer Occur In Women Over 50 And This Cancer Is Associated With 10% Of The Cases Of Postmenopausal Vaginal Bleeding.</a:t>
            </a:r>
          </a:p>
          <a:p>
            <a:pPr marL="360000" indent="-252000">
              <a:lnSpc>
                <a:spcPct val="100000"/>
              </a:lnSpc>
              <a:spcBef>
                <a:spcPts val="600"/>
              </a:spcBef>
            </a:pPr>
            <a:r>
              <a:rPr lang="en-US" sz="2200" cap="none" dirty="0" smtClean="0">
                <a:latin typeface="Calibri Light" pitchFamily="34" charset="0"/>
              </a:rPr>
              <a:t>To This End, Any Unscheduled Bleeding While On </a:t>
            </a:r>
            <a:r>
              <a:rPr lang="en-US" sz="2200" cap="none" dirty="0" err="1" smtClean="0">
                <a:latin typeface="Calibri Light" pitchFamily="34" charset="0"/>
              </a:rPr>
              <a:t>Hrt</a:t>
            </a:r>
            <a:r>
              <a:rPr lang="en-US" sz="2200" cap="none" dirty="0" smtClean="0">
                <a:latin typeface="Calibri Light" pitchFamily="34" charset="0"/>
              </a:rPr>
              <a:t> Should Be Referred To Secondary Care For Further Investigation. Manufacturers Of HRT Have Advised That Erratic Bleeding May Occur In The </a:t>
            </a:r>
            <a:r>
              <a:rPr lang="en-US" sz="2200" cap="none" dirty="0" err="1" smtClean="0">
                <a:latin typeface="Calibri Light" pitchFamily="34" charset="0"/>
              </a:rPr>
              <a:t>Intial</a:t>
            </a:r>
            <a:r>
              <a:rPr lang="en-US" sz="2200" cap="none" dirty="0" smtClean="0">
                <a:latin typeface="Calibri Light" pitchFamily="34" charset="0"/>
              </a:rPr>
              <a:t> 3 Months Of HRT Commencement, Or When Changing Preparations. However, Unscheduled Bleeding Persisting Beyond This Period Warrants Urgent Referral And Investigation.</a:t>
            </a:r>
            <a:br>
              <a:rPr lang="en-US" sz="2200" cap="none" dirty="0" smtClean="0">
                <a:latin typeface="Calibri Light" pitchFamily="34" charset="0"/>
              </a:rPr>
            </a:br>
            <a:r>
              <a:rPr lang="en-US" sz="3600" b="1" cap="none" dirty="0" smtClean="0">
                <a:latin typeface="Calibri Light" pitchFamily="34" charset="0"/>
              </a:rPr>
              <a:t>*</a:t>
            </a:r>
            <a:r>
              <a:rPr lang="en-US" sz="2200" cap="none" dirty="0" err="1" smtClean="0">
                <a:latin typeface="Calibri Light" pitchFamily="34" charset="0"/>
              </a:rPr>
              <a:t>Tamoxifen</a:t>
            </a:r>
            <a:r>
              <a:rPr lang="en-US" sz="2200" cap="none" dirty="0" smtClean="0">
                <a:latin typeface="Calibri Light" pitchFamily="34" charset="0"/>
              </a:rPr>
              <a:t> Usage, Like HRT, Also Increases The Risk Of Developing Endometrial Hyperplasia Or Cancer, But TVUS Can Be Misleading In These Patients.</a:t>
            </a:r>
          </a:p>
          <a:p>
            <a:pPr marL="360000" indent="-252000">
              <a:lnSpc>
                <a:spcPct val="100000"/>
              </a:lnSpc>
              <a:spcBef>
                <a:spcPts val="600"/>
              </a:spcBef>
            </a:pPr>
            <a:r>
              <a:rPr lang="en-US" sz="2200" cap="none" dirty="0" err="1" smtClean="0">
                <a:latin typeface="Calibri Light" pitchFamily="34" charset="0"/>
              </a:rPr>
              <a:t>Tamoxifen</a:t>
            </a:r>
            <a:r>
              <a:rPr lang="en-US" sz="2200" cap="none" dirty="0" smtClean="0">
                <a:latin typeface="Calibri Light" pitchFamily="34" charset="0"/>
              </a:rPr>
              <a:t> Can Cause </a:t>
            </a:r>
            <a:r>
              <a:rPr lang="en-US" sz="2200" cap="none" dirty="0" err="1" smtClean="0">
                <a:latin typeface="Calibri Light" pitchFamily="34" charset="0"/>
              </a:rPr>
              <a:t>Subendometrial</a:t>
            </a:r>
            <a:r>
              <a:rPr lang="en-US" sz="2200" cap="none" dirty="0" smtClean="0">
                <a:latin typeface="Calibri Light" pitchFamily="34" charset="0"/>
              </a:rPr>
              <a:t> Cyst Development, Which Makes The </a:t>
            </a:r>
            <a:r>
              <a:rPr lang="en-US" sz="2200" cap="none" dirty="0" err="1" smtClean="0">
                <a:latin typeface="Calibri Light" pitchFamily="34" charset="0"/>
              </a:rPr>
              <a:t>Endometrium</a:t>
            </a:r>
            <a:r>
              <a:rPr lang="en-US" sz="2200" cap="none" dirty="0" smtClean="0">
                <a:latin typeface="Calibri Light" pitchFamily="34" charset="0"/>
              </a:rPr>
              <a:t> Appear Thickened In </a:t>
            </a:r>
            <a:r>
              <a:rPr lang="en-US" sz="2200" cap="none" dirty="0" err="1" smtClean="0">
                <a:latin typeface="Calibri Light" pitchFamily="34" charset="0"/>
              </a:rPr>
              <a:t>Transvaginal</a:t>
            </a:r>
            <a:r>
              <a:rPr lang="en-US" sz="2200" cap="none" dirty="0" smtClean="0">
                <a:latin typeface="Calibri Light" pitchFamily="34" charset="0"/>
              </a:rPr>
              <a:t> Sonograms. However, The </a:t>
            </a:r>
            <a:r>
              <a:rPr lang="en-US" sz="2200" cap="none" dirty="0" err="1" smtClean="0">
                <a:latin typeface="Calibri Light" pitchFamily="34" charset="0"/>
              </a:rPr>
              <a:t>Subendometrial</a:t>
            </a:r>
            <a:r>
              <a:rPr lang="en-US" sz="2200" cap="none" dirty="0" smtClean="0">
                <a:latin typeface="Calibri Light" pitchFamily="34" charset="0"/>
              </a:rPr>
              <a:t> Cystic Tissue Can Be Differentiated From The </a:t>
            </a:r>
            <a:r>
              <a:rPr lang="en-US" sz="2200" cap="none" dirty="0" err="1" smtClean="0">
                <a:latin typeface="Calibri Light" pitchFamily="34" charset="0"/>
              </a:rPr>
              <a:t>Endometrium</a:t>
            </a:r>
            <a:r>
              <a:rPr lang="en-US" sz="2200" cap="none" dirty="0" smtClean="0">
                <a:latin typeface="Calibri Light" pitchFamily="34" charset="0"/>
              </a:rPr>
              <a:t> Itself In SIS.</a:t>
            </a:r>
            <a:endParaRPr lang="en-US" sz="2200" cap="none" dirty="0">
              <a:latin typeface="Calibri Light" pitchFamily="34" charset="0"/>
            </a:endParaRPr>
          </a:p>
        </p:txBody>
      </p:sp>
    </p:spTree>
    <p:extLst>
      <p:ext uri="{BB962C8B-B14F-4D97-AF65-F5344CB8AC3E}">
        <p14:creationId xmlns:p14="http://schemas.microsoft.com/office/powerpoint/2010/main" xmlns="" val="20582683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9486" y="235132"/>
            <a:ext cx="8400551" cy="509452"/>
          </a:xfrm>
        </p:spPr>
        <p:txBody>
          <a:bodyPr>
            <a:normAutofit fontScale="90000"/>
          </a:bodyPr>
          <a:lstStyle/>
          <a:p>
            <a:r>
              <a:rPr lang="en-US" b="1" dirty="0"/>
              <a:t>Endometrial </a:t>
            </a:r>
            <a:r>
              <a:rPr lang="en-US" b="1" dirty="0" smtClean="0"/>
              <a:t>thickness</a:t>
            </a:r>
            <a:endParaRPr lang="en-US" b="1" dirty="0"/>
          </a:p>
        </p:txBody>
      </p:sp>
      <p:sp>
        <p:nvSpPr>
          <p:cNvPr id="3" name="Content Placeholder 2"/>
          <p:cNvSpPr>
            <a:spLocks noGrp="1"/>
          </p:cNvSpPr>
          <p:nvPr>
            <p:ph sz="quarter" idx="13"/>
          </p:nvPr>
        </p:nvSpPr>
        <p:spPr>
          <a:xfrm>
            <a:off x="162000" y="744585"/>
            <a:ext cx="8820000" cy="5956661"/>
          </a:xfrm>
        </p:spPr>
        <p:txBody>
          <a:bodyPr>
            <a:noAutofit/>
          </a:bodyPr>
          <a:lstStyle/>
          <a:p>
            <a:pPr marL="360000" indent="-252000">
              <a:lnSpc>
                <a:spcPct val="100000"/>
              </a:lnSpc>
              <a:spcBef>
                <a:spcPts val="1200"/>
              </a:spcBef>
            </a:pPr>
            <a:r>
              <a:rPr lang="en-US" sz="2300" cap="none" dirty="0" smtClean="0">
                <a:latin typeface="Calibri Light" pitchFamily="34" charset="0"/>
              </a:rPr>
              <a:t>The Thickness Of The Endometrial Stripe Can Be Measured Accurately By </a:t>
            </a:r>
            <a:r>
              <a:rPr lang="en-US" sz="2300" cap="none" dirty="0" err="1" smtClean="0">
                <a:latin typeface="Calibri Light" pitchFamily="34" charset="0"/>
              </a:rPr>
              <a:t>Transvaginal</a:t>
            </a:r>
            <a:r>
              <a:rPr lang="en-US" sz="2300" cap="none" dirty="0" smtClean="0">
                <a:latin typeface="Calibri Light" pitchFamily="34" charset="0"/>
              </a:rPr>
              <a:t> </a:t>
            </a:r>
            <a:r>
              <a:rPr lang="en-US" sz="2300" cap="none" dirty="0" err="1" smtClean="0">
                <a:latin typeface="Calibri Light" pitchFamily="34" charset="0"/>
              </a:rPr>
              <a:t>Sonography</a:t>
            </a:r>
            <a:r>
              <a:rPr lang="en-US" sz="2300" cap="none" dirty="0" smtClean="0">
                <a:latin typeface="Calibri Light" pitchFamily="34" charset="0"/>
              </a:rPr>
              <a:t> And It Has Been Estimated That 96% Of Postmenopausal Women With Endometrial Cancer Will Have An Endometrial Thickness (ET) &gt;4 Mm. At This Threshold, The False Positive Rate Is 50%. </a:t>
            </a:r>
          </a:p>
          <a:p>
            <a:pPr marL="360000" indent="0">
              <a:lnSpc>
                <a:spcPct val="100000"/>
              </a:lnSpc>
              <a:spcBef>
                <a:spcPts val="1200"/>
              </a:spcBef>
              <a:buNone/>
            </a:pPr>
            <a:r>
              <a:rPr lang="en-US" sz="2300" cap="none" dirty="0" smtClean="0">
                <a:latin typeface="Calibri Light" pitchFamily="34" charset="0"/>
              </a:rPr>
              <a:t>Women With PMB Whose ET Is &lt;4 Mm Still Have A 1–2% Risk Of Having Endometrial Cancer. TVUS Can Also Show If The Endometrial Lining Is Very Thin. If So, The Bleeding May Be Due To Endometrial Atrophy.</a:t>
            </a:r>
          </a:p>
          <a:p>
            <a:pPr marL="360000" indent="0">
              <a:lnSpc>
                <a:spcPct val="100000"/>
              </a:lnSpc>
              <a:spcBef>
                <a:spcPts val="1200"/>
              </a:spcBef>
              <a:buNone/>
            </a:pPr>
            <a:r>
              <a:rPr lang="en-US" sz="2300" cap="none" dirty="0" smtClean="0">
                <a:latin typeface="Calibri Light" pitchFamily="34" charset="0"/>
              </a:rPr>
              <a:t>It Has, Therefore, Been Suggested That As A Minimum Screening Test An Endometrial Biopsy Is Required If ET Is:</a:t>
            </a:r>
          </a:p>
          <a:p>
            <a:pPr marL="360000" indent="-252000">
              <a:lnSpc>
                <a:spcPct val="100000"/>
              </a:lnSpc>
              <a:spcBef>
                <a:spcPts val="0"/>
              </a:spcBef>
            </a:pPr>
            <a:r>
              <a:rPr lang="en-US" sz="2300" cap="none" dirty="0" smtClean="0">
                <a:latin typeface="Calibri Light" pitchFamily="34" charset="0"/>
              </a:rPr>
              <a:t>&gt;4 Mm In Postmenopausal Women</a:t>
            </a:r>
          </a:p>
          <a:p>
            <a:pPr marL="360000" indent="-252000">
              <a:lnSpc>
                <a:spcPct val="100000"/>
              </a:lnSpc>
              <a:spcBef>
                <a:spcPts val="0"/>
              </a:spcBef>
            </a:pPr>
            <a:r>
              <a:rPr lang="en-US" sz="2300" cap="none" dirty="0" smtClean="0">
                <a:latin typeface="Calibri Light" pitchFamily="34" charset="0"/>
              </a:rPr>
              <a:t>&gt;16 Mm In Premenopausal Women </a:t>
            </a:r>
          </a:p>
          <a:p>
            <a:pPr marL="360000" indent="-252000">
              <a:lnSpc>
                <a:spcPct val="100000"/>
              </a:lnSpc>
              <a:spcBef>
                <a:spcPts val="0"/>
              </a:spcBef>
            </a:pPr>
            <a:r>
              <a:rPr lang="en-US" sz="2300" cap="none" dirty="0" smtClean="0">
                <a:latin typeface="Calibri Light" pitchFamily="34" charset="0"/>
              </a:rPr>
              <a:t>And May Be Selectively Performed In Postmenopausal Women With ET &lt;4 Mm If Other Historical, Clinical Or </a:t>
            </a:r>
            <a:r>
              <a:rPr lang="en-US" sz="2300" cap="none" dirty="0" err="1" smtClean="0">
                <a:latin typeface="Calibri Light" pitchFamily="34" charset="0"/>
              </a:rPr>
              <a:t>Sonographic</a:t>
            </a:r>
            <a:r>
              <a:rPr lang="en-US" sz="2300" cap="none" dirty="0" smtClean="0">
                <a:latin typeface="Calibri Light" pitchFamily="34" charset="0"/>
              </a:rPr>
              <a:t> Risk Factors Are Present. </a:t>
            </a:r>
            <a:endParaRPr lang="en-US" sz="2300" cap="none" dirty="0">
              <a:latin typeface="Calibri Light" pitchFamily="34" charset="0"/>
            </a:endParaRPr>
          </a:p>
        </p:txBody>
      </p:sp>
    </p:spTree>
    <p:extLst>
      <p:ext uri="{BB962C8B-B14F-4D97-AF65-F5344CB8AC3E}">
        <p14:creationId xmlns:p14="http://schemas.microsoft.com/office/powerpoint/2010/main" xmlns="" val="16494885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000" y="195944"/>
            <a:ext cx="8820000" cy="574765"/>
          </a:xfrm>
        </p:spPr>
        <p:txBody>
          <a:bodyPr>
            <a:normAutofit fontScale="90000"/>
          </a:bodyPr>
          <a:lstStyle/>
          <a:p>
            <a:r>
              <a:rPr lang="en-US" b="1" dirty="0"/>
              <a:t>Testing for endometrial </a:t>
            </a:r>
            <a:r>
              <a:rPr lang="en-US" b="1" dirty="0" smtClean="0"/>
              <a:t>cancer</a:t>
            </a:r>
            <a:endParaRPr lang="en-US" b="1" dirty="0"/>
          </a:p>
        </p:txBody>
      </p:sp>
      <p:sp>
        <p:nvSpPr>
          <p:cNvPr id="3" name="Content Placeholder 2"/>
          <p:cNvSpPr>
            <a:spLocks noGrp="1"/>
          </p:cNvSpPr>
          <p:nvPr>
            <p:ph sz="quarter" idx="13"/>
          </p:nvPr>
        </p:nvSpPr>
        <p:spPr>
          <a:xfrm>
            <a:off x="162000" y="770710"/>
            <a:ext cx="8820000" cy="3474720"/>
          </a:xfrm>
        </p:spPr>
        <p:txBody>
          <a:bodyPr>
            <a:normAutofit/>
          </a:bodyPr>
          <a:lstStyle/>
          <a:p>
            <a:pPr marL="360000" indent="-252000">
              <a:lnSpc>
                <a:spcPct val="100000"/>
              </a:lnSpc>
              <a:spcBef>
                <a:spcPts val="0"/>
              </a:spcBef>
            </a:pPr>
            <a:r>
              <a:rPr lang="en-US" sz="2400" cap="none" dirty="0" smtClean="0">
                <a:latin typeface="Calibri Light" pitchFamily="34" charset="0"/>
              </a:rPr>
              <a:t>The Preferred Investigation Of Endometrial Cancer Is Hysteroscopy And Either Blind Endometrial Biopsy (Using </a:t>
            </a:r>
            <a:r>
              <a:rPr lang="en-US" sz="2400" cap="none" dirty="0" err="1" smtClean="0">
                <a:latin typeface="Calibri Light" pitchFamily="34" charset="0"/>
              </a:rPr>
              <a:t>Pipelle</a:t>
            </a:r>
            <a:r>
              <a:rPr lang="en-US" sz="2400" cap="none" dirty="0" smtClean="0">
                <a:latin typeface="Calibri Light" pitchFamily="34" charset="0"/>
              </a:rPr>
              <a:t> Sampler) Or </a:t>
            </a:r>
            <a:r>
              <a:rPr lang="en-US" sz="2400" cap="none" dirty="0" err="1" smtClean="0">
                <a:latin typeface="Calibri Light" pitchFamily="34" charset="0"/>
              </a:rPr>
              <a:t>Hysteroscopic</a:t>
            </a:r>
            <a:r>
              <a:rPr lang="en-US" sz="2400" cap="none" dirty="0" smtClean="0">
                <a:latin typeface="Calibri Light" pitchFamily="34" charset="0"/>
              </a:rPr>
              <a:t>-guided Endometrial Biopsy.</a:t>
            </a:r>
          </a:p>
          <a:p>
            <a:pPr marL="360000" indent="-252000">
              <a:lnSpc>
                <a:spcPct val="100000"/>
              </a:lnSpc>
              <a:spcBef>
                <a:spcPts val="0"/>
              </a:spcBef>
            </a:pPr>
            <a:r>
              <a:rPr lang="en-US" sz="2400" cap="none" dirty="0" smtClean="0">
                <a:latin typeface="Calibri Light" pitchFamily="34" charset="0"/>
              </a:rPr>
              <a:t>This Diagnostic Test May Be Expanded In A 'Therapeutic Manner' By Performing </a:t>
            </a:r>
            <a:r>
              <a:rPr lang="en-US" sz="2400" cap="none" dirty="0" err="1" smtClean="0">
                <a:latin typeface="Calibri Light" pitchFamily="34" charset="0"/>
              </a:rPr>
              <a:t>Hysteroscopic</a:t>
            </a:r>
            <a:r>
              <a:rPr lang="en-US" sz="2400" cap="none" dirty="0" smtClean="0">
                <a:latin typeface="Calibri Light" pitchFamily="34" charset="0"/>
              </a:rPr>
              <a:t> Resection Of Any Identified Intrauterine Focal Lesions (Polyps, </a:t>
            </a:r>
            <a:r>
              <a:rPr lang="en-US" sz="2400" cap="none" dirty="0" err="1" smtClean="0">
                <a:latin typeface="Calibri Light" pitchFamily="34" charset="0"/>
              </a:rPr>
              <a:t>Submucous</a:t>
            </a:r>
            <a:r>
              <a:rPr lang="en-US" sz="2400" cap="none" dirty="0" smtClean="0">
                <a:latin typeface="Calibri Light" pitchFamily="34" charset="0"/>
              </a:rPr>
              <a:t> Fibroids), I.E. See-and-treat.</a:t>
            </a:r>
          </a:p>
          <a:p>
            <a:pPr marL="360000" indent="-252000">
              <a:lnSpc>
                <a:spcPct val="100000"/>
              </a:lnSpc>
              <a:spcBef>
                <a:spcPts val="0"/>
              </a:spcBef>
            </a:pPr>
            <a:r>
              <a:rPr lang="en-US" sz="2400" cap="none" dirty="0" smtClean="0">
                <a:latin typeface="Calibri Light" pitchFamily="34" charset="0"/>
              </a:rPr>
              <a:t>This Test Has A 99% Specificity In Women With </a:t>
            </a:r>
            <a:r>
              <a:rPr lang="en-US" sz="2400" cap="none" dirty="0" err="1" smtClean="0">
                <a:latin typeface="Calibri Light" pitchFamily="34" charset="0"/>
              </a:rPr>
              <a:t>Pmb</a:t>
            </a:r>
            <a:r>
              <a:rPr lang="en-US" sz="2400" cap="none" dirty="0" smtClean="0">
                <a:latin typeface="Calibri Light" pitchFamily="34" charset="0"/>
              </a:rPr>
              <a:t>.</a:t>
            </a:r>
          </a:p>
          <a:p>
            <a:pPr marL="360000" indent="-252000">
              <a:lnSpc>
                <a:spcPct val="100000"/>
              </a:lnSpc>
              <a:spcBef>
                <a:spcPts val="0"/>
              </a:spcBef>
            </a:pPr>
            <a:r>
              <a:rPr lang="en-US" sz="2400" cap="none" dirty="0" smtClean="0">
                <a:latin typeface="Calibri Light" pitchFamily="34" charset="0"/>
              </a:rPr>
              <a:t>If This Test Is Negative, Then Endometrial Cancer Is Highly Unlikely As The Post-test Probability Of Endometrial Cancer Is &lt;0.5%.</a:t>
            </a:r>
          </a:p>
        </p:txBody>
      </p:sp>
    </p:spTree>
    <p:extLst>
      <p:ext uri="{BB962C8B-B14F-4D97-AF65-F5344CB8AC3E}">
        <p14:creationId xmlns:p14="http://schemas.microsoft.com/office/powerpoint/2010/main" xmlns="" val="10874758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411795"/>
            <a:ext cx="7773338" cy="413448"/>
          </a:xfrm>
        </p:spPr>
        <p:txBody>
          <a:bodyPr>
            <a:normAutofit fontScale="90000"/>
          </a:bodyPr>
          <a:lstStyle/>
          <a:p>
            <a:r>
              <a:rPr lang="en-US" b="1" dirty="0" err="1"/>
              <a:t>Intermenstrual</a:t>
            </a:r>
            <a:r>
              <a:rPr lang="en-US" b="1" dirty="0"/>
              <a:t> </a:t>
            </a:r>
            <a:r>
              <a:rPr lang="en-US" b="1" dirty="0" smtClean="0"/>
              <a:t>bleeding</a:t>
            </a:r>
            <a:endParaRPr lang="en-US" b="1" dirty="0"/>
          </a:p>
        </p:txBody>
      </p:sp>
      <p:sp>
        <p:nvSpPr>
          <p:cNvPr id="3" name="Content Placeholder 2"/>
          <p:cNvSpPr>
            <a:spLocks noGrp="1"/>
          </p:cNvSpPr>
          <p:nvPr>
            <p:ph sz="quarter" idx="13"/>
          </p:nvPr>
        </p:nvSpPr>
        <p:spPr>
          <a:xfrm>
            <a:off x="162000" y="862149"/>
            <a:ext cx="8820000" cy="2651760"/>
          </a:xfrm>
        </p:spPr>
        <p:txBody>
          <a:bodyPr>
            <a:normAutofit/>
          </a:bodyPr>
          <a:lstStyle/>
          <a:p>
            <a:pPr marL="360000" indent="-252000">
              <a:lnSpc>
                <a:spcPct val="100000"/>
              </a:lnSpc>
              <a:spcBef>
                <a:spcPts val="0"/>
              </a:spcBef>
            </a:pPr>
            <a:r>
              <a:rPr lang="en-US" sz="2400" cap="none" dirty="0" err="1" smtClean="0">
                <a:latin typeface="Calibri Light" pitchFamily="34" charset="0"/>
              </a:rPr>
              <a:t>Intermenstrual</a:t>
            </a:r>
            <a:r>
              <a:rPr lang="en-US" sz="2400" cap="none" dirty="0" smtClean="0">
                <a:latin typeface="Calibri Light" pitchFamily="34" charset="0"/>
              </a:rPr>
              <a:t> Bleeding (IMB) Encompasses Any Bleeding Which Occurs Outside Of The Woman’s Menstrual Period. It May Affect Between 13–21% Of Women. The Incidence In </a:t>
            </a:r>
            <a:r>
              <a:rPr lang="en-US" sz="2400" cap="none" dirty="0" err="1" smtClean="0">
                <a:latin typeface="Calibri Light" pitchFamily="34" charset="0"/>
              </a:rPr>
              <a:t>Perimenopausal</a:t>
            </a:r>
            <a:r>
              <a:rPr lang="en-US" sz="2400" cap="none" dirty="0" smtClean="0">
                <a:latin typeface="Calibri Light" pitchFamily="34" charset="0"/>
              </a:rPr>
              <a:t> Women Is As High As 24%. IMB Can Also Include </a:t>
            </a:r>
            <a:r>
              <a:rPr lang="en-US" sz="2400" cap="none" dirty="0" err="1" smtClean="0">
                <a:latin typeface="Calibri Light" pitchFamily="34" charset="0"/>
              </a:rPr>
              <a:t>Postcoital</a:t>
            </a:r>
            <a:r>
              <a:rPr lang="en-US" sz="2400" cap="none" dirty="0" smtClean="0">
                <a:latin typeface="Calibri Light" pitchFamily="34" charset="0"/>
              </a:rPr>
              <a:t> Bleeding. It Is A Symptom Which Although Largely Attributed To A Benign Cause, Can Result In Significant Distress To The Patient As It Is A Commonly Known And Accepted Symptom Of Cervical Cancer.</a:t>
            </a:r>
            <a:endParaRPr lang="en-US" sz="2400" cap="none" dirty="0">
              <a:latin typeface="Calibri Light" pitchFamily="34" charset="0"/>
            </a:endParaRPr>
          </a:p>
        </p:txBody>
      </p:sp>
    </p:spTree>
    <p:extLst>
      <p:ext uri="{BB962C8B-B14F-4D97-AF65-F5344CB8AC3E}">
        <p14:creationId xmlns:p14="http://schemas.microsoft.com/office/powerpoint/2010/main" xmlns="" val="21207749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195944"/>
            <a:ext cx="7773338" cy="718456"/>
          </a:xfrm>
        </p:spPr>
        <p:txBody>
          <a:bodyPr>
            <a:normAutofit/>
          </a:bodyPr>
          <a:lstStyle/>
          <a:p>
            <a:r>
              <a:rPr lang="en-US" b="1" dirty="0" smtClean="0"/>
              <a:t>Causes</a:t>
            </a:r>
            <a:endParaRPr lang="en-US" b="1" dirty="0"/>
          </a:p>
        </p:txBody>
      </p:sp>
      <p:sp>
        <p:nvSpPr>
          <p:cNvPr id="3" name="Content Placeholder 2"/>
          <p:cNvSpPr>
            <a:spLocks noGrp="1"/>
          </p:cNvSpPr>
          <p:nvPr>
            <p:ph sz="quarter" idx="13"/>
          </p:nvPr>
        </p:nvSpPr>
        <p:spPr>
          <a:xfrm>
            <a:off x="162000" y="914400"/>
            <a:ext cx="8820000" cy="5460274"/>
          </a:xfrm>
        </p:spPr>
        <p:txBody>
          <a:bodyPr>
            <a:normAutofit lnSpcReduction="10000"/>
          </a:bodyPr>
          <a:lstStyle/>
          <a:p>
            <a:pPr marL="360000" indent="-252000">
              <a:lnSpc>
                <a:spcPct val="100000"/>
              </a:lnSpc>
              <a:spcBef>
                <a:spcPts val="0"/>
              </a:spcBef>
              <a:buFont typeface="Courier New" pitchFamily="49" charset="0"/>
              <a:buChar char="o"/>
            </a:pPr>
            <a:r>
              <a:rPr lang="en-US" sz="2400" cap="none" dirty="0" smtClean="0">
                <a:latin typeface="Calibri Light" pitchFamily="34" charset="0"/>
              </a:rPr>
              <a:t>Causes Of IMB Can Be Classified Based On Their Anatomical Site. Commencing At The Top Of The Reproductive Tract They Are:</a:t>
            </a:r>
          </a:p>
          <a:p>
            <a:pPr marL="360000" indent="-252000">
              <a:lnSpc>
                <a:spcPct val="100000"/>
              </a:lnSpc>
              <a:spcBef>
                <a:spcPts val="0"/>
              </a:spcBef>
              <a:buFont typeface="Courier New" pitchFamily="49" charset="0"/>
              <a:buChar char="o"/>
            </a:pPr>
            <a:r>
              <a:rPr lang="en-US" sz="2400" cap="none" dirty="0" smtClean="0">
                <a:latin typeface="Calibri Light" pitchFamily="34" charset="0"/>
              </a:rPr>
              <a:t>Ovarian Causes: 1–2% Of Women Will Spot At Ovulation. Estrogen Secreting Ovarian </a:t>
            </a:r>
            <a:r>
              <a:rPr lang="en-US" sz="2400" cap="none" dirty="0" err="1" smtClean="0">
                <a:latin typeface="Calibri Light" pitchFamily="34" charset="0"/>
              </a:rPr>
              <a:t>Tumours</a:t>
            </a:r>
            <a:r>
              <a:rPr lang="en-US" sz="2400" cap="none" dirty="0" smtClean="0">
                <a:latin typeface="Calibri Light" pitchFamily="34" charset="0"/>
              </a:rPr>
              <a:t> Can Also Cause IMB In Postmenopausal Women.</a:t>
            </a:r>
          </a:p>
          <a:p>
            <a:pPr marL="360000" indent="-252000">
              <a:lnSpc>
                <a:spcPct val="100000"/>
              </a:lnSpc>
              <a:spcBef>
                <a:spcPts val="0"/>
              </a:spcBef>
              <a:buFont typeface="Courier New" pitchFamily="49" charset="0"/>
              <a:buChar char="o"/>
            </a:pPr>
            <a:r>
              <a:rPr lang="en-US" sz="2400" cap="none" dirty="0" smtClean="0">
                <a:latin typeface="Calibri Light" pitchFamily="34" charset="0"/>
              </a:rPr>
              <a:t>Uterine Causes:</a:t>
            </a:r>
          </a:p>
          <a:p>
            <a:pPr marL="612000" lvl="1" indent="-252000">
              <a:lnSpc>
                <a:spcPct val="100000"/>
              </a:lnSpc>
              <a:spcBef>
                <a:spcPts val="0"/>
              </a:spcBef>
            </a:pPr>
            <a:r>
              <a:rPr lang="en-US" sz="2400" cap="none" dirty="0" smtClean="0">
                <a:latin typeface="Calibri Light" pitchFamily="34" charset="0"/>
              </a:rPr>
              <a:t>Iatrogenic – Irregular Bleeding Secondary To Hormonal Contraceptives (COC, POP, IUS [</a:t>
            </a:r>
            <a:r>
              <a:rPr lang="en-US" sz="2400" cap="none" dirty="0" err="1" smtClean="0">
                <a:latin typeface="Calibri Light" pitchFamily="34" charset="0"/>
              </a:rPr>
              <a:t>Mirena</a:t>
            </a:r>
            <a:r>
              <a:rPr lang="en-US" sz="2400" cap="none" dirty="0" smtClean="0">
                <a:latin typeface="Calibri Light" pitchFamily="34" charset="0"/>
              </a:rPr>
              <a:t>]) And Hormonal Implants. The Bleeding May Be Due To The Medication Itself, Its Misuse E.G Missed Pills, Or Interactions With Other Medications Like Enzyme Inducers. Other Medications Include Drugs Which Affect The Clotting Pathway E.G. </a:t>
            </a:r>
            <a:r>
              <a:rPr lang="en-US" sz="2400" cap="none" dirty="0" err="1" smtClean="0">
                <a:latin typeface="Calibri Light" pitchFamily="34" charset="0"/>
              </a:rPr>
              <a:t>Ssri’s</a:t>
            </a:r>
            <a:r>
              <a:rPr lang="en-US" sz="2400" cap="none" dirty="0" smtClean="0">
                <a:latin typeface="Calibri Light" pitchFamily="34" charset="0"/>
              </a:rPr>
              <a:t> And Anticoagulants.</a:t>
            </a:r>
          </a:p>
          <a:p>
            <a:pPr marL="612000" lvl="1" indent="-252000">
              <a:lnSpc>
                <a:spcPct val="100000"/>
              </a:lnSpc>
              <a:spcBef>
                <a:spcPts val="0"/>
              </a:spcBef>
            </a:pPr>
            <a:r>
              <a:rPr lang="en-US" sz="2400" cap="none" dirty="0" smtClean="0">
                <a:latin typeface="Calibri Light" pitchFamily="34" charset="0"/>
              </a:rPr>
              <a:t>Infective – </a:t>
            </a:r>
            <a:r>
              <a:rPr lang="en-US" sz="2400" cap="none" dirty="0" err="1" smtClean="0">
                <a:latin typeface="Calibri Light" pitchFamily="34" charset="0"/>
              </a:rPr>
              <a:t>Endometritis</a:t>
            </a:r>
            <a:endParaRPr lang="en-US" sz="2400" cap="none" dirty="0" smtClean="0">
              <a:latin typeface="Calibri Light" pitchFamily="34" charset="0"/>
            </a:endParaRPr>
          </a:p>
          <a:p>
            <a:pPr marL="612000" lvl="1" indent="-252000">
              <a:lnSpc>
                <a:spcPct val="100000"/>
              </a:lnSpc>
              <a:spcBef>
                <a:spcPts val="0"/>
              </a:spcBef>
            </a:pPr>
            <a:r>
              <a:rPr lang="en-US" sz="2400" cap="none" dirty="0" smtClean="0">
                <a:latin typeface="Calibri Light" pitchFamily="34" charset="0"/>
              </a:rPr>
              <a:t>Structural Benign – Uterine Polyps And Fibroids, </a:t>
            </a:r>
            <a:r>
              <a:rPr lang="en-US" sz="2400" cap="none" dirty="0" err="1" smtClean="0">
                <a:latin typeface="Calibri Light" pitchFamily="34" charset="0"/>
              </a:rPr>
              <a:t>Adenomyosis</a:t>
            </a:r>
            <a:endParaRPr lang="en-US" sz="2400" cap="none" dirty="0" smtClean="0">
              <a:latin typeface="Calibri Light" pitchFamily="34" charset="0"/>
            </a:endParaRPr>
          </a:p>
          <a:p>
            <a:pPr marL="612000" lvl="1" indent="-252000">
              <a:lnSpc>
                <a:spcPct val="100000"/>
              </a:lnSpc>
              <a:spcBef>
                <a:spcPts val="0"/>
              </a:spcBef>
            </a:pPr>
            <a:r>
              <a:rPr lang="en-US" sz="2400" cap="none" dirty="0" smtClean="0">
                <a:latin typeface="Calibri Light" pitchFamily="34" charset="0"/>
              </a:rPr>
              <a:t>Structural Malignant – Endometrial Cancer.</a:t>
            </a:r>
            <a:endParaRPr lang="en-US" sz="2400" cap="none" dirty="0">
              <a:latin typeface="Calibri Light" pitchFamily="34" charset="0"/>
            </a:endParaRPr>
          </a:p>
        </p:txBody>
      </p:sp>
    </p:spTree>
    <p:extLst>
      <p:ext uri="{BB962C8B-B14F-4D97-AF65-F5344CB8AC3E}">
        <p14:creationId xmlns:p14="http://schemas.microsoft.com/office/powerpoint/2010/main" xmlns="" val="20789996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2000" y="108488"/>
            <a:ext cx="8820000" cy="6279249"/>
          </a:xfrm>
        </p:spPr>
        <p:txBody>
          <a:bodyPr>
            <a:normAutofit/>
          </a:bodyPr>
          <a:lstStyle/>
          <a:p>
            <a:pPr>
              <a:lnSpc>
                <a:spcPct val="100000"/>
              </a:lnSpc>
              <a:spcBef>
                <a:spcPts val="0"/>
              </a:spcBef>
              <a:buFont typeface="Courier New" pitchFamily="49" charset="0"/>
              <a:buChar char="o"/>
            </a:pPr>
            <a:r>
              <a:rPr lang="en-US" sz="2300" b="1" cap="none" dirty="0" smtClean="0">
                <a:latin typeface="Calibri Light" pitchFamily="34" charset="0"/>
              </a:rPr>
              <a:t>Cervical Causes: </a:t>
            </a:r>
            <a:r>
              <a:rPr lang="en-US" sz="2300" cap="none" dirty="0" smtClean="0">
                <a:latin typeface="Calibri Light" pitchFamily="34" charset="0"/>
              </a:rPr>
              <a:t/>
            </a:r>
            <a:br>
              <a:rPr lang="en-US" sz="2300" cap="none" dirty="0" smtClean="0">
                <a:latin typeface="Calibri Light" pitchFamily="34" charset="0"/>
              </a:rPr>
            </a:br>
            <a:r>
              <a:rPr lang="en-US" sz="2300" cap="none" dirty="0" smtClean="0">
                <a:latin typeface="Calibri Light" pitchFamily="34" charset="0"/>
              </a:rPr>
              <a:t>Iatrogenic – Following Examination/Smear Test</a:t>
            </a:r>
          </a:p>
          <a:p>
            <a:pPr lvl="1">
              <a:lnSpc>
                <a:spcPct val="100000"/>
              </a:lnSpc>
              <a:spcBef>
                <a:spcPts val="0"/>
              </a:spcBef>
            </a:pPr>
            <a:r>
              <a:rPr lang="en-US" sz="2300" cap="none" dirty="0" smtClean="0">
                <a:latin typeface="Calibri Light" pitchFamily="34" charset="0"/>
              </a:rPr>
              <a:t>Infective – </a:t>
            </a:r>
            <a:r>
              <a:rPr lang="en-US" sz="2300" cap="none" dirty="0" err="1" smtClean="0">
                <a:latin typeface="Calibri Light" pitchFamily="34" charset="0"/>
              </a:rPr>
              <a:t>Cervicitis</a:t>
            </a:r>
            <a:r>
              <a:rPr lang="en-US" sz="2300" cap="none" dirty="0" smtClean="0">
                <a:latin typeface="Calibri Light" pitchFamily="34" charset="0"/>
              </a:rPr>
              <a:t> Secondary To Infection Usually Chlamydia Or </a:t>
            </a:r>
            <a:r>
              <a:rPr lang="en-US" sz="2300" cap="none" dirty="0" err="1" smtClean="0">
                <a:latin typeface="Calibri Light" pitchFamily="34" charset="0"/>
              </a:rPr>
              <a:t>Gonorrhoea</a:t>
            </a:r>
            <a:endParaRPr lang="en-US" sz="2300" cap="none" dirty="0" smtClean="0">
              <a:latin typeface="Calibri Light" pitchFamily="34" charset="0"/>
            </a:endParaRPr>
          </a:p>
          <a:p>
            <a:pPr lvl="1">
              <a:lnSpc>
                <a:spcPct val="100000"/>
              </a:lnSpc>
              <a:spcBef>
                <a:spcPts val="0"/>
              </a:spcBef>
            </a:pPr>
            <a:r>
              <a:rPr lang="en-US" sz="2300" cap="none" dirty="0" smtClean="0">
                <a:latin typeface="Calibri Light" pitchFamily="34" charset="0"/>
              </a:rPr>
              <a:t>Structural Benign – Cervical </a:t>
            </a:r>
            <a:r>
              <a:rPr lang="en-US" sz="2300" cap="none" dirty="0" err="1" smtClean="0">
                <a:latin typeface="Calibri Light" pitchFamily="34" charset="0"/>
              </a:rPr>
              <a:t>Ectropion</a:t>
            </a:r>
            <a:r>
              <a:rPr lang="en-US" sz="2300" cap="none" dirty="0" smtClean="0">
                <a:latin typeface="Calibri Light" pitchFamily="34" charset="0"/>
              </a:rPr>
              <a:t> Can Occur Spontaneously Or In Response To Increased Estrogen Levels Secondary To Pregnancy Or The Combined Oral Contraceptive Pill. Cervical Polyps 1.5–10% </a:t>
            </a:r>
            <a:r>
              <a:rPr lang="en-US" sz="2300" cap="none" dirty="0" err="1" smtClean="0">
                <a:latin typeface="Calibri Light" pitchFamily="34" charset="0"/>
              </a:rPr>
              <a:t>Prevelance</a:t>
            </a:r>
            <a:r>
              <a:rPr lang="en-US" sz="2300" cap="none" dirty="0" smtClean="0">
                <a:latin typeface="Calibri Light" pitchFamily="34" charset="0"/>
              </a:rPr>
              <a:t>, Largely Benign (Malignancy 0.1% And Dysplasia 0.5%)</a:t>
            </a:r>
          </a:p>
          <a:p>
            <a:pPr lvl="1">
              <a:lnSpc>
                <a:spcPct val="100000"/>
              </a:lnSpc>
              <a:spcBef>
                <a:spcPts val="0"/>
              </a:spcBef>
            </a:pPr>
            <a:r>
              <a:rPr lang="en-US" sz="2300" cap="none" dirty="0" smtClean="0">
                <a:latin typeface="Calibri Light" pitchFamily="34" charset="0"/>
              </a:rPr>
              <a:t>Structural Malignant – Cervical Cancer.</a:t>
            </a:r>
          </a:p>
          <a:p>
            <a:pPr marL="360000" indent="-252000">
              <a:lnSpc>
                <a:spcPct val="100000"/>
              </a:lnSpc>
              <a:spcBef>
                <a:spcPts val="1200"/>
              </a:spcBef>
              <a:buFont typeface="Courier New" pitchFamily="49" charset="0"/>
              <a:buChar char="o"/>
            </a:pPr>
            <a:r>
              <a:rPr lang="en-US" sz="2300" b="1" cap="none" dirty="0" smtClean="0">
                <a:latin typeface="Calibri Light" pitchFamily="34" charset="0"/>
              </a:rPr>
              <a:t>Vaginal Causes:</a:t>
            </a:r>
          </a:p>
          <a:p>
            <a:pPr lvl="1">
              <a:lnSpc>
                <a:spcPct val="100000"/>
              </a:lnSpc>
              <a:spcBef>
                <a:spcPts val="0"/>
              </a:spcBef>
            </a:pPr>
            <a:r>
              <a:rPr lang="en-US" sz="2300" cap="none" dirty="0" smtClean="0">
                <a:latin typeface="Calibri Light" pitchFamily="34" charset="0"/>
              </a:rPr>
              <a:t>Infective – Chlamydia And </a:t>
            </a:r>
            <a:r>
              <a:rPr lang="en-US" sz="2300" cap="none" dirty="0" err="1" smtClean="0">
                <a:latin typeface="Calibri Light" pitchFamily="34" charset="0"/>
              </a:rPr>
              <a:t>Gonorrhoea</a:t>
            </a:r>
            <a:r>
              <a:rPr lang="en-US" sz="2300" cap="none" dirty="0" smtClean="0">
                <a:latin typeface="Calibri Light" pitchFamily="34" charset="0"/>
              </a:rPr>
              <a:t> May Cause </a:t>
            </a:r>
            <a:r>
              <a:rPr lang="en-US" sz="2300" cap="none" dirty="0" err="1" smtClean="0">
                <a:latin typeface="Calibri Light" pitchFamily="34" charset="0"/>
              </a:rPr>
              <a:t>Cervicitis</a:t>
            </a:r>
            <a:r>
              <a:rPr lang="en-US" sz="2300" cap="none" dirty="0" smtClean="0">
                <a:latin typeface="Calibri Light" pitchFamily="34" charset="0"/>
              </a:rPr>
              <a:t> As Above. </a:t>
            </a:r>
            <a:r>
              <a:rPr lang="en-US" sz="2300" cap="none" dirty="0" err="1" smtClean="0">
                <a:latin typeface="Calibri Light" pitchFamily="34" charset="0"/>
              </a:rPr>
              <a:t>Vulvovaginitis</a:t>
            </a:r>
            <a:r>
              <a:rPr lang="en-US" sz="2300" cap="none" dirty="0" smtClean="0">
                <a:latin typeface="Calibri Light" pitchFamily="34" charset="0"/>
              </a:rPr>
              <a:t> Secondary To </a:t>
            </a:r>
            <a:r>
              <a:rPr lang="en-US" sz="2300" i="1" cap="none" dirty="0" err="1" smtClean="0">
                <a:latin typeface="Calibri Light" pitchFamily="34" charset="0"/>
              </a:rPr>
              <a:t>Trichomonas</a:t>
            </a:r>
            <a:r>
              <a:rPr lang="en-US" sz="2300" i="1" cap="none" dirty="0" smtClean="0">
                <a:latin typeface="Calibri Light" pitchFamily="34" charset="0"/>
              </a:rPr>
              <a:t> </a:t>
            </a:r>
            <a:r>
              <a:rPr lang="en-US" sz="2300" i="1" cap="none" dirty="0" err="1" smtClean="0">
                <a:latin typeface="Calibri Light" pitchFamily="34" charset="0"/>
              </a:rPr>
              <a:t>Vaginalis</a:t>
            </a:r>
            <a:r>
              <a:rPr lang="en-US" sz="2300" cap="none" dirty="0" smtClean="0">
                <a:latin typeface="Calibri Light" pitchFamily="34" charset="0"/>
              </a:rPr>
              <a:t> Or </a:t>
            </a:r>
            <a:r>
              <a:rPr lang="en-US" sz="2300" i="1" cap="none" dirty="0" smtClean="0">
                <a:latin typeface="Calibri Light" pitchFamily="34" charset="0"/>
              </a:rPr>
              <a:t>Candida </a:t>
            </a:r>
            <a:r>
              <a:rPr lang="en-US" sz="2300" i="1" cap="none" dirty="0" err="1" smtClean="0">
                <a:latin typeface="Calibri Light" pitchFamily="34" charset="0"/>
              </a:rPr>
              <a:t>Albicans</a:t>
            </a:r>
            <a:r>
              <a:rPr lang="en-US" sz="2300" cap="none" dirty="0" smtClean="0">
                <a:latin typeface="Calibri Light" pitchFamily="34" charset="0"/>
              </a:rPr>
              <a:t> Infection May Present With IMB In The Context Of Severe Vaginal/</a:t>
            </a:r>
            <a:r>
              <a:rPr lang="en-US" sz="2300" cap="none" dirty="0" err="1" smtClean="0">
                <a:latin typeface="Calibri Light" pitchFamily="34" charset="0"/>
              </a:rPr>
              <a:t>Vulval</a:t>
            </a:r>
            <a:r>
              <a:rPr lang="en-US" sz="2300" cap="none" dirty="0" smtClean="0">
                <a:latin typeface="Calibri Light" pitchFamily="34" charset="0"/>
              </a:rPr>
              <a:t> </a:t>
            </a:r>
            <a:r>
              <a:rPr lang="en-US" sz="2300" cap="none" dirty="0" err="1" smtClean="0">
                <a:latin typeface="Calibri Light" pitchFamily="34" charset="0"/>
              </a:rPr>
              <a:t>Oedema</a:t>
            </a:r>
            <a:r>
              <a:rPr lang="en-US" sz="2300" cap="none" dirty="0" smtClean="0">
                <a:latin typeface="Calibri Light" pitchFamily="34" charset="0"/>
              </a:rPr>
              <a:t> Or Excoriations.</a:t>
            </a:r>
          </a:p>
          <a:p>
            <a:pPr lvl="1">
              <a:lnSpc>
                <a:spcPct val="100000"/>
              </a:lnSpc>
              <a:spcBef>
                <a:spcPts val="0"/>
              </a:spcBef>
            </a:pPr>
            <a:r>
              <a:rPr lang="en-US" sz="2300" cap="none" dirty="0" smtClean="0">
                <a:latin typeface="Calibri Light" pitchFamily="34" charset="0"/>
              </a:rPr>
              <a:t>Structural Benign – </a:t>
            </a:r>
            <a:r>
              <a:rPr lang="en-US" sz="2300" cap="none" dirty="0" err="1" smtClean="0">
                <a:latin typeface="Calibri Light" pitchFamily="34" charset="0"/>
              </a:rPr>
              <a:t>Adenosis</a:t>
            </a:r>
            <a:r>
              <a:rPr lang="en-US" sz="2300" cap="none" dirty="0" smtClean="0">
                <a:latin typeface="Calibri Light" pitchFamily="34" charset="0"/>
              </a:rPr>
              <a:t> (</a:t>
            </a:r>
            <a:r>
              <a:rPr lang="en-US" sz="2300" cap="none" dirty="0" err="1" smtClean="0">
                <a:latin typeface="Calibri Light" pitchFamily="34" charset="0"/>
              </a:rPr>
              <a:t>Metaplastic</a:t>
            </a:r>
            <a:r>
              <a:rPr lang="en-US" sz="2300" cap="none" dirty="0" smtClean="0">
                <a:latin typeface="Calibri Light" pitchFamily="34" charset="0"/>
              </a:rPr>
              <a:t> Cervical Or Endometrial Tissue On The Vaginal Wall)</a:t>
            </a:r>
          </a:p>
          <a:p>
            <a:pPr lvl="1">
              <a:lnSpc>
                <a:spcPct val="100000"/>
              </a:lnSpc>
              <a:spcBef>
                <a:spcPts val="0"/>
              </a:spcBef>
            </a:pPr>
            <a:r>
              <a:rPr lang="en-US" sz="2300" cap="none" dirty="0" smtClean="0">
                <a:latin typeface="Calibri Light" pitchFamily="34" charset="0"/>
              </a:rPr>
              <a:t>Structural Malignant – Vaginal Cancer.</a:t>
            </a:r>
          </a:p>
          <a:p>
            <a:pPr>
              <a:lnSpc>
                <a:spcPct val="100000"/>
              </a:lnSpc>
              <a:spcBef>
                <a:spcPts val="0"/>
              </a:spcBef>
            </a:pPr>
            <a:endParaRPr lang="en-US" sz="2300" cap="none" dirty="0">
              <a:latin typeface="Calibri Light" pitchFamily="34" charset="0"/>
            </a:endParaRPr>
          </a:p>
        </p:txBody>
      </p:sp>
    </p:spTree>
    <p:extLst>
      <p:ext uri="{BB962C8B-B14F-4D97-AF65-F5344CB8AC3E}">
        <p14:creationId xmlns:p14="http://schemas.microsoft.com/office/powerpoint/2010/main" xmlns="" val="7665454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000" y="300447"/>
            <a:ext cx="8820000" cy="339634"/>
          </a:xfrm>
        </p:spPr>
        <p:txBody>
          <a:bodyPr>
            <a:normAutofit fontScale="90000"/>
          </a:bodyPr>
          <a:lstStyle/>
          <a:p>
            <a:r>
              <a:rPr lang="en-US" b="1" dirty="0"/>
              <a:t>Examination and </a:t>
            </a:r>
            <a:r>
              <a:rPr lang="en-US" b="1" dirty="0" smtClean="0"/>
              <a:t>investigation</a:t>
            </a:r>
            <a:endParaRPr lang="en-US" b="1" dirty="0"/>
          </a:p>
        </p:txBody>
      </p:sp>
      <p:sp>
        <p:nvSpPr>
          <p:cNvPr id="3" name="Content Placeholder 2"/>
          <p:cNvSpPr>
            <a:spLocks noGrp="1"/>
          </p:cNvSpPr>
          <p:nvPr>
            <p:ph sz="quarter" idx="13"/>
          </p:nvPr>
        </p:nvSpPr>
        <p:spPr>
          <a:xfrm>
            <a:off x="162000" y="836023"/>
            <a:ext cx="8820000" cy="5486400"/>
          </a:xfrm>
        </p:spPr>
        <p:txBody>
          <a:bodyPr>
            <a:noAutofit/>
          </a:bodyPr>
          <a:lstStyle/>
          <a:p>
            <a:pPr marL="360000" indent="-252000">
              <a:lnSpc>
                <a:spcPct val="100000"/>
              </a:lnSpc>
              <a:spcBef>
                <a:spcPts val="0"/>
              </a:spcBef>
            </a:pPr>
            <a:r>
              <a:rPr lang="en-US" sz="2400" cap="none" dirty="0" smtClean="0">
                <a:latin typeface="Calibri Light" pitchFamily="34" charset="0"/>
              </a:rPr>
              <a:t>As Outlined In The AUB Bleeding Section, Thorough Clinical History Taking And Examination Is Vital To Elicit And Identify The Possible Causes Of IMB. Undertaking Speculum Examination Should Allow Identification Of Any Cervical Or Vaginal Abnormalities. A Cervical Smear Should Be Taken Only If The Patient Is Due One Based On National Screening.</a:t>
            </a:r>
          </a:p>
          <a:p>
            <a:pPr marL="360000" indent="-252000">
              <a:lnSpc>
                <a:spcPct val="100000"/>
              </a:lnSpc>
              <a:spcBef>
                <a:spcPts val="600"/>
              </a:spcBef>
            </a:pPr>
            <a:r>
              <a:rPr lang="en-US" sz="2400" cap="none" dirty="0" smtClean="0">
                <a:latin typeface="Calibri Light" pitchFamily="34" charset="0"/>
              </a:rPr>
              <a:t>Referral To </a:t>
            </a:r>
            <a:r>
              <a:rPr lang="en-US" sz="2400" cap="none" dirty="0" err="1" smtClean="0">
                <a:latin typeface="Calibri Light" pitchFamily="34" charset="0"/>
              </a:rPr>
              <a:t>Colposcopy</a:t>
            </a:r>
            <a:r>
              <a:rPr lang="en-US" sz="2400" cap="none" dirty="0" smtClean="0">
                <a:latin typeface="Calibri Light" pitchFamily="34" charset="0"/>
              </a:rPr>
              <a:t> Should Be Made If There Is An Obvious Abnormality Of The Cervix Or If There Are Symptoms Of Cervical Cancer (Persistent </a:t>
            </a:r>
            <a:r>
              <a:rPr lang="en-US" sz="2400" cap="none" dirty="0" err="1" smtClean="0">
                <a:latin typeface="Calibri Light" pitchFamily="34" charset="0"/>
              </a:rPr>
              <a:t>Postcoital</a:t>
            </a:r>
            <a:r>
              <a:rPr lang="en-US" sz="2400" cap="none" dirty="0" smtClean="0">
                <a:latin typeface="Calibri Light" pitchFamily="34" charset="0"/>
              </a:rPr>
              <a:t> Bleeding Or Persistent Vaginal Discharge Which Cannot Be Explained By Other Causes Such As Infection, Polyp Etc)</a:t>
            </a:r>
          </a:p>
          <a:p>
            <a:pPr marL="360000" indent="-252000">
              <a:lnSpc>
                <a:spcPct val="100000"/>
              </a:lnSpc>
              <a:spcBef>
                <a:spcPts val="600"/>
              </a:spcBef>
            </a:pPr>
            <a:r>
              <a:rPr lang="en-US" sz="2400" cap="none" dirty="0" smtClean="0">
                <a:latin typeface="Calibri Light" pitchFamily="34" charset="0"/>
              </a:rPr>
              <a:t>Cervical Cytology With High Vaginal And </a:t>
            </a:r>
            <a:r>
              <a:rPr lang="en-US" sz="2400" cap="none" dirty="0" err="1" smtClean="0">
                <a:latin typeface="Calibri Light" pitchFamily="34" charset="0"/>
              </a:rPr>
              <a:t>Endocervical</a:t>
            </a:r>
            <a:r>
              <a:rPr lang="en-US" sz="2400" cap="none" dirty="0" smtClean="0">
                <a:latin typeface="Calibri Light" pitchFamily="34" charset="0"/>
              </a:rPr>
              <a:t> Swabs Should Be Obtained For The Diagnosis Of </a:t>
            </a:r>
            <a:r>
              <a:rPr lang="en-US" sz="2400" cap="none" dirty="0" err="1" smtClean="0">
                <a:latin typeface="Calibri Light" pitchFamily="34" charset="0"/>
              </a:rPr>
              <a:t>Sti’s</a:t>
            </a:r>
            <a:endParaRPr lang="en-US" sz="2400" cap="none" dirty="0">
              <a:latin typeface="Calibri Light" pitchFamily="34" charset="0"/>
            </a:endParaRPr>
          </a:p>
        </p:txBody>
      </p:sp>
    </p:spTree>
    <p:extLst>
      <p:ext uri="{BB962C8B-B14F-4D97-AF65-F5344CB8AC3E}">
        <p14:creationId xmlns:p14="http://schemas.microsoft.com/office/powerpoint/2010/main" xmlns="" val="728243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162000" y="287384"/>
            <a:ext cx="8820000" cy="4310742"/>
          </a:xfrm>
          <a:prstGeom prst="rect">
            <a:avLst/>
          </a:prstGeom>
        </p:spPr>
        <p:txBody>
          <a:bodyPr>
            <a:noAutofit/>
          </a:bodyPr>
          <a:lstStyle/>
          <a:p>
            <a:pPr marL="360000" marR="0" lvl="0" indent="-25200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Calibri Light" pitchFamily="34" charset="0"/>
                <a:ea typeface="+mn-ea"/>
                <a:cs typeface="+mn-cs"/>
              </a:rPr>
              <a:t>Duration Of Menstruation</a:t>
            </a:r>
            <a:endPar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endParaRPr>
          </a:p>
          <a:p>
            <a:pPr marL="360000" marR="0" lvl="0" indent="-25200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Normal 4.5–8.0 Days; Prolonged &gt;8 Days, Shortened &lt;4.5 Days.</a:t>
            </a:r>
          </a:p>
          <a:p>
            <a:pPr marL="360000" marR="0" lvl="0" indent="-25200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Mean Is 5 Days (95% </a:t>
            </a:r>
            <a:r>
              <a:rPr kumimoji="0" lang="en-US" sz="2400" b="0" i="0" u="none" strike="noStrike" kern="1200" cap="none" spc="0" normalizeH="0" baseline="0" noProof="0" dirty="0" err="1" smtClean="0">
                <a:ln>
                  <a:noFill/>
                </a:ln>
                <a:solidFill>
                  <a:schemeClr val="tx1"/>
                </a:solidFill>
                <a:effectLst/>
                <a:uLnTx/>
                <a:uFillTx/>
                <a:latin typeface="Calibri Light" pitchFamily="34" charset="0"/>
                <a:ea typeface="+mn-ea"/>
                <a:cs typeface="+mn-cs"/>
              </a:rPr>
              <a:t>Ci</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4.5–8 Days).</a:t>
            </a:r>
          </a:p>
          <a:p>
            <a:pPr marL="360000" marR="0" lvl="0" indent="-25200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Calibri Light" pitchFamily="34" charset="0"/>
                <a:ea typeface="+mn-ea"/>
                <a:cs typeface="+mn-cs"/>
              </a:rPr>
              <a:t>Volume Of Monthly Menstrual Blood Loss (Ml)</a:t>
            </a:r>
            <a:endPar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endParaRPr>
          </a:p>
          <a:p>
            <a:pPr marL="360000" marR="0" lvl="0" indent="-25200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Mean 40 Ml (95% CI 5–80 Ml); Heavy Is &gt;80 Ml; Light Is &lt;5 Ml.</a:t>
            </a:r>
          </a:p>
          <a:p>
            <a:pPr marL="360000" marR="0" lvl="0" indent="-25200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Calibri Light" pitchFamily="34" charset="0"/>
                <a:ea typeface="+mn-ea"/>
                <a:cs typeface="+mn-cs"/>
              </a:rPr>
              <a:t>Regularity Of Menstrual Cycle (Cycle To Cycle Variation Over 12 Months, Measured In Days)</a:t>
            </a:r>
            <a:endPar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endParaRPr>
          </a:p>
          <a:p>
            <a:pPr marL="360000" marR="0" lvl="0" indent="-25200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Regular Cycle-to-cycle Variation Is Between 2–20 Days, Irregular Variation Is &gt;20 Days. </a:t>
            </a:r>
            <a:b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a:r>
            <a:b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br>
            <a:endPar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endParaRPr>
          </a:p>
          <a:p>
            <a:pPr marL="360000" marR="0" lvl="0" indent="-25200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endParaRPr>
          </a:p>
          <a:p>
            <a:pPr marL="360000" marR="0" lvl="0" indent="-25200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Calibri Light" pitchFamily="34" charset="0"/>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000" y="2024743"/>
            <a:ext cx="8820000" cy="570202"/>
          </a:xfrm>
        </p:spPr>
        <p:txBody>
          <a:bodyPr>
            <a:normAutofit fontScale="90000"/>
          </a:bodyPr>
          <a:lstStyle/>
          <a:p>
            <a:pPr algn="l"/>
            <a:r>
              <a:rPr lang="en-US" b="1" i="1" cap="none" dirty="0" smtClean="0">
                <a:solidFill>
                  <a:srgbClr val="FF0000"/>
                </a:solidFill>
                <a:effectLst>
                  <a:outerShdw blurRad="38100" dist="38100" dir="2700000" algn="tl">
                    <a:srgbClr val="000000">
                      <a:alpha val="43137"/>
                    </a:srgbClr>
                  </a:outerShdw>
                </a:effectLst>
                <a:latin typeface="Candara" pitchFamily="34" charset="0"/>
              </a:rPr>
              <a:t>Note</a:t>
            </a:r>
            <a:endParaRPr lang="en-US" b="1" i="1" cap="none" dirty="0">
              <a:solidFill>
                <a:srgbClr val="FF0000"/>
              </a:solidFill>
              <a:effectLst>
                <a:outerShdw blurRad="38100" dist="38100" dir="2700000" algn="tl">
                  <a:srgbClr val="000000">
                    <a:alpha val="43137"/>
                  </a:srgbClr>
                </a:outerShdw>
              </a:effectLst>
              <a:latin typeface="Candara" pitchFamily="34" charset="0"/>
            </a:endParaRPr>
          </a:p>
        </p:txBody>
      </p:sp>
      <p:sp>
        <p:nvSpPr>
          <p:cNvPr id="3" name="Content Placeholder 2"/>
          <p:cNvSpPr>
            <a:spLocks noGrp="1"/>
          </p:cNvSpPr>
          <p:nvPr>
            <p:ph sz="quarter" idx="13"/>
          </p:nvPr>
        </p:nvSpPr>
        <p:spPr>
          <a:xfrm>
            <a:off x="162000" y="2594946"/>
            <a:ext cx="8820000" cy="2087773"/>
          </a:xfrm>
        </p:spPr>
        <p:txBody>
          <a:bodyPr>
            <a:normAutofit/>
          </a:bodyPr>
          <a:lstStyle/>
          <a:p>
            <a:pPr marL="360000" indent="-252000">
              <a:lnSpc>
                <a:spcPct val="100000"/>
              </a:lnSpc>
              <a:spcBef>
                <a:spcPts val="0"/>
              </a:spcBef>
            </a:pPr>
            <a:r>
              <a:rPr lang="en-US" sz="2400" cap="none" dirty="0" smtClean="0">
                <a:latin typeface="Calibri Light" pitchFamily="34" charset="0"/>
              </a:rPr>
              <a:t>Uterine Polyps, Whether Endometrial Or </a:t>
            </a:r>
            <a:r>
              <a:rPr lang="en-US" sz="2400" cap="none" dirty="0" err="1" smtClean="0">
                <a:latin typeface="Calibri Light" pitchFamily="34" charset="0"/>
              </a:rPr>
              <a:t>Submucous</a:t>
            </a:r>
            <a:r>
              <a:rPr lang="en-US" sz="2400" cap="none" dirty="0" smtClean="0">
                <a:latin typeface="Calibri Light" pitchFamily="34" charset="0"/>
              </a:rPr>
              <a:t> Fibroid Polyps, Are A Common Cause Of </a:t>
            </a:r>
            <a:r>
              <a:rPr lang="en-US" sz="2400" cap="none" dirty="0" err="1" smtClean="0">
                <a:latin typeface="Calibri Light" pitchFamily="34" charset="0"/>
              </a:rPr>
              <a:t>Intermenstrual</a:t>
            </a:r>
            <a:r>
              <a:rPr lang="en-US" sz="2400" cap="none" dirty="0" smtClean="0">
                <a:latin typeface="Calibri Light" pitchFamily="34" charset="0"/>
              </a:rPr>
              <a:t> Bleeding (IMB).</a:t>
            </a:r>
          </a:p>
          <a:p>
            <a:pPr marL="360000" indent="-252000">
              <a:lnSpc>
                <a:spcPct val="100000"/>
              </a:lnSpc>
              <a:spcBef>
                <a:spcPts val="600"/>
              </a:spcBef>
            </a:pPr>
            <a:r>
              <a:rPr lang="en-US" sz="2400" cap="none" dirty="0" smtClean="0">
                <a:latin typeface="Calibri Light" pitchFamily="34" charset="0"/>
              </a:rPr>
              <a:t>Once Diagnosed By Hysteroscopy, Uterine Polyps Are Easily Treated By </a:t>
            </a:r>
            <a:r>
              <a:rPr lang="en-US" sz="2400" cap="none" dirty="0" err="1" smtClean="0">
                <a:latin typeface="Calibri Light" pitchFamily="34" charset="0"/>
              </a:rPr>
              <a:t>Hysteroscopic</a:t>
            </a:r>
            <a:r>
              <a:rPr lang="en-US" sz="2400" cap="none" dirty="0" smtClean="0">
                <a:latin typeface="Calibri Light" pitchFamily="34" charset="0"/>
              </a:rPr>
              <a:t> Techniques With Highly Successful Results In The Vast Majority Of Women.</a:t>
            </a:r>
            <a:endParaRPr lang="en-US" sz="2400" cap="none" dirty="0">
              <a:latin typeface="Calibri Light" pitchFamily="34" charset="0"/>
            </a:endParaRPr>
          </a:p>
        </p:txBody>
      </p:sp>
    </p:spTree>
    <p:extLst>
      <p:ext uri="{BB962C8B-B14F-4D97-AF65-F5344CB8AC3E}">
        <p14:creationId xmlns:p14="http://schemas.microsoft.com/office/powerpoint/2010/main" xmlns="" val="15670848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87383"/>
            <a:ext cx="8752113" cy="875212"/>
          </a:xfrm>
        </p:spPr>
        <p:txBody>
          <a:bodyPr>
            <a:normAutofit fontScale="90000"/>
          </a:bodyPr>
          <a:lstStyle/>
          <a:p>
            <a:pPr algn="l"/>
            <a:r>
              <a:rPr lang="en-US" b="1" dirty="0"/>
              <a:t>Treatment of HMB - a three-step </a:t>
            </a:r>
            <a:r>
              <a:rPr lang="en-US" b="1" dirty="0" smtClean="0"/>
              <a:t>approach</a:t>
            </a:r>
            <a:endParaRPr lang="en-US" b="1" dirty="0"/>
          </a:p>
        </p:txBody>
      </p:sp>
      <p:sp>
        <p:nvSpPr>
          <p:cNvPr id="3" name="Content Placeholder 2"/>
          <p:cNvSpPr>
            <a:spLocks noGrp="1"/>
          </p:cNvSpPr>
          <p:nvPr>
            <p:ph sz="quarter" idx="13"/>
          </p:nvPr>
        </p:nvSpPr>
        <p:spPr>
          <a:xfrm>
            <a:off x="162000" y="1162595"/>
            <a:ext cx="8820000" cy="4741816"/>
          </a:xfrm>
        </p:spPr>
        <p:txBody>
          <a:bodyPr>
            <a:noAutofit/>
          </a:bodyPr>
          <a:lstStyle/>
          <a:p>
            <a:pPr marL="360000" indent="-252000">
              <a:lnSpc>
                <a:spcPct val="100000"/>
              </a:lnSpc>
              <a:spcBef>
                <a:spcPts val="0"/>
              </a:spcBef>
            </a:pPr>
            <a:r>
              <a:rPr lang="en-US" sz="2400" cap="none" dirty="0" smtClean="0">
                <a:latin typeface="Calibri Light" pitchFamily="34" charset="0"/>
              </a:rPr>
              <a:t>In The Early 1990s, It Was Estimated That At Least 60% Of Women Presenting With HMB Would Have A Hysterectomy As The First-line Treatment. The Majority Of These Hysterectomies Occurred In Women Without Uterine Pathology.</a:t>
            </a:r>
          </a:p>
          <a:p>
            <a:pPr marL="360000" indent="-252000">
              <a:lnSpc>
                <a:spcPct val="100000"/>
              </a:lnSpc>
              <a:spcBef>
                <a:spcPts val="0"/>
              </a:spcBef>
            </a:pPr>
            <a:r>
              <a:rPr lang="en-US" sz="2400" cap="none" dirty="0" smtClean="0">
                <a:latin typeface="Calibri Light" pitchFamily="34" charset="0"/>
              </a:rPr>
              <a:t>Step One Is Medical Treatment With Both Hormonal And Non-hormonal Treatment (When Assessed Over A 2-year Period, </a:t>
            </a:r>
            <a:r>
              <a:rPr lang="en-US" sz="2400" cap="none" dirty="0" err="1" smtClean="0">
                <a:latin typeface="Calibri Light" pitchFamily="34" charset="0"/>
              </a:rPr>
              <a:t>Lng-ius</a:t>
            </a:r>
            <a:r>
              <a:rPr lang="en-US" sz="2400" cap="none" dirty="0" smtClean="0">
                <a:latin typeface="Calibri Light" pitchFamily="34" charset="0"/>
              </a:rPr>
              <a:t> Was More Effective Than Usual Medical Treatments In Improving Heavy Menstrual Bleeding).</a:t>
            </a:r>
          </a:p>
          <a:p>
            <a:pPr marL="360000" indent="-252000">
              <a:lnSpc>
                <a:spcPct val="100000"/>
              </a:lnSpc>
              <a:spcBef>
                <a:spcPts val="0"/>
              </a:spcBef>
            </a:pPr>
            <a:r>
              <a:rPr lang="en-US" sz="2400" cap="none" dirty="0" smtClean="0">
                <a:latin typeface="Calibri Light" pitchFamily="34" charset="0"/>
              </a:rPr>
              <a:t>Step Two Is Minimally Invasive Uterus Conserving Surgery E.G. </a:t>
            </a:r>
            <a:r>
              <a:rPr lang="en-US" sz="2400" cap="none" dirty="0" err="1" smtClean="0">
                <a:latin typeface="Calibri Light" pitchFamily="34" charset="0"/>
              </a:rPr>
              <a:t>Hysteroscopic</a:t>
            </a:r>
            <a:r>
              <a:rPr lang="en-US" sz="2400" cap="none" dirty="0" smtClean="0">
                <a:latin typeface="Calibri Light" pitchFamily="34" charset="0"/>
              </a:rPr>
              <a:t> Fibroid Resection, Endometrial Ablation, </a:t>
            </a:r>
            <a:r>
              <a:rPr lang="en-US" sz="2400" cap="none" dirty="0" err="1" smtClean="0">
                <a:latin typeface="Calibri Light" pitchFamily="34" charset="0"/>
              </a:rPr>
              <a:t>Transcervical</a:t>
            </a:r>
            <a:r>
              <a:rPr lang="en-US" sz="2400" cap="none" dirty="0" smtClean="0">
                <a:latin typeface="Calibri Light" pitchFamily="34" charset="0"/>
              </a:rPr>
              <a:t> Resection Of </a:t>
            </a:r>
            <a:r>
              <a:rPr lang="en-US" sz="2400" cap="none" dirty="0" err="1" smtClean="0">
                <a:latin typeface="Calibri Light" pitchFamily="34" charset="0"/>
              </a:rPr>
              <a:t>Endometrium</a:t>
            </a:r>
            <a:r>
              <a:rPr lang="en-US" sz="2400" cap="none" dirty="0" smtClean="0">
                <a:latin typeface="Calibri Light" pitchFamily="34" charset="0"/>
              </a:rPr>
              <a:t> And Laparoscopic </a:t>
            </a:r>
            <a:r>
              <a:rPr lang="en-US" sz="2400" cap="none" dirty="0" err="1" smtClean="0">
                <a:latin typeface="Calibri Light" pitchFamily="34" charset="0"/>
              </a:rPr>
              <a:t>Myomectomy</a:t>
            </a:r>
            <a:r>
              <a:rPr lang="en-US" sz="2400" cap="none" dirty="0" smtClean="0">
                <a:latin typeface="Calibri Light" pitchFamily="34" charset="0"/>
              </a:rPr>
              <a:t>.</a:t>
            </a:r>
            <a:endParaRPr lang="en-US" sz="2400" cap="none" dirty="0">
              <a:latin typeface="Calibri Light" pitchFamily="34" charset="0"/>
            </a:endParaRPr>
          </a:p>
        </p:txBody>
      </p:sp>
    </p:spTree>
    <p:extLst>
      <p:ext uri="{BB962C8B-B14F-4D97-AF65-F5344CB8AC3E}">
        <p14:creationId xmlns:p14="http://schemas.microsoft.com/office/powerpoint/2010/main" xmlns="" val="17272536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162000" y="326571"/>
            <a:ext cx="8820000" cy="3396343"/>
          </a:xfrm>
          <a:prstGeom prst="rect">
            <a:avLst/>
          </a:prstGeom>
        </p:spPr>
        <p:txBody>
          <a:bodyPr>
            <a:noAutofit/>
          </a:bodyPr>
          <a:lstStyle/>
          <a:p>
            <a:pPr marL="360000" marR="0" lvl="0" indent="-2520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Step Three Involves Major Surgical Procedures E.G. Abdominal </a:t>
            </a:r>
            <a:r>
              <a:rPr kumimoji="0" lang="en-US" sz="2400" b="0" i="0" u="none" strike="noStrike" kern="1200" cap="none" spc="0" normalizeH="0" baseline="0" noProof="0" dirty="0" err="1" smtClean="0">
                <a:ln>
                  <a:noFill/>
                </a:ln>
                <a:solidFill>
                  <a:schemeClr val="tx1"/>
                </a:solidFill>
                <a:effectLst/>
                <a:uLnTx/>
                <a:uFillTx/>
                <a:latin typeface="Calibri Light" pitchFamily="34" charset="0"/>
                <a:ea typeface="+mn-ea"/>
                <a:cs typeface="+mn-cs"/>
              </a:rPr>
              <a:t>Myomectomy</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And Hysterectomy.</a:t>
            </a:r>
          </a:p>
          <a:p>
            <a:pPr marL="360000" marR="0" lvl="0" indent="-2520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For Women With </a:t>
            </a:r>
            <a:r>
              <a:rPr kumimoji="0" lang="en-US" sz="2400" b="0" i="0" u="none" strike="noStrike" kern="1200" cap="none" spc="0" normalizeH="0" baseline="0" noProof="0" dirty="0" err="1" smtClean="0">
                <a:ln>
                  <a:noFill/>
                </a:ln>
                <a:solidFill>
                  <a:schemeClr val="tx1"/>
                </a:solidFill>
                <a:effectLst/>
                <a:uLnTx/>
                <a:uFillTx/>
                <a:latin typeface="Calibri Light" pitchFamily="34" charset="0"/>
                <a:ea typeface="+mn-ea"/>
                <a:cs typeface="+mn-cs"/>
              </a:rPr>
              <a:t>Hmb</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And Large Fibroids </a:t>
            </a:r>
            <a:r>
              <a:rPr kumimoji="0" lang="en-US" sz="2400" b="0" i="0" u="none" strike="noStrike" kern="1200" cap="none" spc="0" normalizeH="0" baseline="0" noProof="0" dirty="0" err="1" smtClean="0">
                <a:ln>
                  <a:noFill/>
                </a:ln>
                <a:solidFill>
                  <a:schemeClr val="tx1"/>
                </a:solidFill>
                <a:effectLst/>
                <a:uLnTx/>
                <a:uFillTx/>
                <a:latin typeface="Calibri Light" pitchFamily="34" charset="0"/>
                <a:ea typeface="+mn-ea"/>
                <a:cs typeface="+mn-cs"/>
              </a:rPr>
              <a:t>And/Or</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Significant Symptoms, Such As Chronic Pelvic Pain Or </a:t>
            </a:r>
            <a:r>
              <a:rPr kumimoji="0" lang="en-US" sz="2400" b="0" i="0" u="none" strike="noStrike" kern="1200" cap="none" spc="0" normalizeH="0" baseline="0" noProof="0" dirty="0" err="1" smtClean="0">
                <a:ln>
                  <a:noFill/>
                </a:ln>
                <a:solidFill>
                  <a:schemeClr val="tx1"/>
                </a:solidFill>
                <a:effectLst/>
                <a:uLnTx/>
                <a:uFillTx/>
                <a:latin typeface="Calibri Light" pitchFamily="34" charset="0"/>
                <a:ea typeface="+mn-ea"/>
                <a:cs typeface="+mn-cs"/>
              </a:rPr>
              <a:t>Dysmenorrhoea</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(Pressure Symptoms), A Hysterectomy Or Uterine Artery </a:t>
            </a:r>
            <a:r>
              <a:rPr kumimoji="0" lang="en-US" sz="2400" b="0" i="0" u="none" strike="noStrike" kern="1200" cap="none" spc="0" normalizeH="0" baseline="0" noProof="0" dirty="0" err="1" smtClean="0">
                <a:ln>
                  <a:noFill/>
                </a:ln>
                <a:solidFill>
                  <a:schemeClr val="tx1"/>
                </a:solidFill>
                <a:effectLst/>
                <a:uLnTx/>
                <a:uFillTx/>
                <a:latin typeface="Calibri Light" pitchFamily="34" charset="0"/>
                <a:ea typeface="+mn-ea"/>
                <a:cs typeface="+mn-cs"/>
              </a:rPr>
              <a:t>Embolisation</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May Be Offered As First-step Therapy. Similarly, Women With Significant Diagnoses Like Endometriosis Can Also Be Offered Hysterectomies As Primary Treatments.</a:t>
            </a:r>
            <a:b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br>
            <a:endParaRPr kumimoji="0" lang="en-US" sz="2400" b="0" i="0" u="none" strike="noStrike" kern="1200" cap="none" spc="0" normalizeH="0" baseline="0" noProof="0" dirty="0">
              <a:ln>
                <a:noFill/>
              </a:ln>
              <a:solidFill>
                <a:schemeClr val="tx1"/>
              </a:solidFill>
              <a:effectLst/>
              <a:uLnTx/>
              <a:uFillTx/>
              <a:latin typeface="Calibri Light" pitchFamily="34" charset="0"/>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169816" y="182880"/>
          <a:ext cx="8804365" cy="6505755"/>
        </p:xfrm>
        <a:graphic>
          <a:graphicData uri="http://schemas.openxmlformats.org/drawingml/2006/table">
            <a:tbl>
              <a:tblPr/>
              <a:tblGrid>
                <a:gridCol w="2202867"/>
                <a:gridCol w="1384659"/>
                <a:gridCol w="818210"/>
                <a:gridCol w="2202867"/>
                <a:gridCol w="2195762"/>
              </a:tblGrid>
              <a:tr h="285361">
                <a:tc>
                  <a:txBody>
                    <a:bodyPr/>
                    <a:lstStyle/>
                    <a:p>
                      <a:pPr fontAlgn="ctr"/>
                      <a:r>
                        <a:rPr lang="en-US" sz="1600" b="1" dirty="0">
                          <a:effectLst/>
                        </a:rPr>
                        <a:t>Treatment</a:t>
                      </a:r>
                      <a:endParaRPr lang="en-US" sz="1600" dirty="0">
                        <a:effectLst/>
                      </a:endParaRP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gridSpan="2">
                  <a:txBody>
                    <a:bodyPr/>
                    <a:lstStyle/>
                    <a:p>
                      <a:pPr fontAlgn="ctr"/>
                      <a:r>
                        <a:rPr lang="en-US" sz="1600" b="1">
                          <a:effectLst/>
                        </a:rPr>
                        <a:t>Effect on fibroid size</a:t>
                      </a:r>
                      <a:endParaRPr lang="en-US" sz="1600">
                        <a:effectLst/>
                      </a:endParaRP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hMerge="1">
                  <a:txBody>
                    <a:bodyPr/>
                    <a:lstStyle/>
                    <a:p>
                      <a:pPr rtl="1"/>
                      <a:endParaRPr lang="ar-JO"/>
                    </a:p>
                  </a:txBody>
                  <a:tcPr/>
                </a:tc>
                <a:tc>
                  <a:txBody>
                    <a:bodyPr/>
                    <a:lstStyle/>
                    <a:p>
                      <a:pPr fontAlgn="ctr"/>
                      <a:r>
                        <a:rPr lang="en-US" sz="1600" b="1">
                          <a:effectLst/>
                        </a:rPr>
                        <a:t>Effect on HMB</a:t>
                      </a:r>
                      <a:endParaRPr lang="en-US" sz="1600">
                        <a:effectLst/>
                      </a:endParaRP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600" b="1">
                          <a:effectLst/>
                        </a:rPr>
                        <a:t>Effect on fertility</a:t>
                      </a:r>
                      <a:endParaRPr lang="en-US" sz="1600">
                        <a:effectLst/>
                      </a:endParaRP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r>
              <a:tr h="285361">
                <a:tc gridSpan="5">
                  <a:txBody>
                    <a:bodyPr/>
                    <a:lstStyle/>
                    <a:p>
                      <a:pPr fontAlgn="ctr"/>
                      <a:r>
                        <a:rPr lang="en-US" sz="1600" b="1" dirty="0">
                          <a:effectLst/>
                        </a:rPr>
                        <a:t>First-step treatments (all medical)</a:t>
                      </a:r>
                      <a:endParaRPr lang="en-US" sz="1600" dirty="0">
                        <a:effectLst/>
                      </a:endParaRP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rtl="1"/>
                      <a:endParaRPr lang="ar-JO"/>
                    </a:p>
                  </a:txBody>
                  <a:tcPr/>
                </a:tc>
                <a:tc hMerge="1">
                  <a:txBody>
                    <a:bodyPr/>
                    <a:lstStyle/>
                    <a:p>
                      <a:endParaRPr lang="en-US"/>
                    </a:p>
                  </a:txBody>
                  <a:tcPr/>
                </a:tc>
                <a:tc hMerge="1">
                  <a:txBody>
                    <a:bodyPr/>
                    <a:lstStyle/>
                    <a:p>
                      <a:endParaRPr lang="en-US"/>
                    </a:p>
                  </a:txBody>
                  <a:tcPr/>
                </a:tc>
              </a:tr>
              <a:tr h="285361">
                <a:tc>
                  <a:txBody>
                    <a:bodyPr/>
                    <a:lstStyle/>
                    <a:p>
                      <a:pPr fontAlgn="ctr"/>
                      <a:r>
                        <a:rPr lang="en-US" sz="1600" dirty="0">
                          <a:effectLst/>
                        </a:rPr>
                        <a:t>Tranexamic acid</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600">
                          <a:effectLst/>
                        </a:rPr>
                        <a:t>No effect</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gridSpan="2">
                  <a:txBody>
                    <a:bodyPr/>
                    <a:lstStyle/>
                    <a:p>
                      <a:pPr fontAlgn="ctr"/>
                      <a:r>
                        <a:rPr lang="en-US" sz="1600">
                          <a:effectLst/>
                        </a:rPr>
                        <a:t>Decrease 30–50%</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pPr fontAlgn="ctr"/>
                      <a:endParaRPr lang="en-US" sz="1600">
                        <a:effectLst/>
                      </a:endParaRP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600">
                          <a:effectLst/>
                        </a:rPr>
                        <a:t>No effect</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452482">
                <a:tc>
                  <a:txBody>
                    <a:bodyPr/>
                    <a:lstStyle/>
                    <a:p>
                      <a:pPr fontAlgn="ctr"/>
                      <a:r>
                        <a:rPr lang="en-US" sz="1600" dirty="0">
                          <a:effectLst/>
                        </a:rPr>
                        <a:t>NSAIDs (e.g. </a:t>
                      </a:r>
                      <a:r>
                        <a:rPr lang="en-US" sz="1600" dirty="0" err="1">
                          <a:effectLst/>
                        </a:rPr>
                        <a:t>mefenamic</a:t>
                      </a:r>
                      <a:r>
                        <a:rPr lang="en-US" sz="1600" dirty="0">
                          <a:effectLst/>
                        </a:rPr>
                        <a:t> acid)</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600">
                          <a:effectLst/>
                        </a:rPr>
                        <a:t>No effect</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gridSpan="2">
                  <a:txBody>
                    <a:bodyPr/>
                    <a:lstStyle/>
                    <a:p>
                      <a:pPr fontAlgn="ctr"/>
                      <a:r>
                        <a:rPr lang="en-US" sz="1600" dirty="0">
                          <a:effectLst/>
                        </a:rPr>
                        <a:t>Decrease 20–40%</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pPr fontAlgn="ctr"/>
                      <a:endParaRPr lang="en-US" sz="1600" dirty="0">
                        <a:effectLst/>
                      </a:endParaRP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600">
                          <a:effectLst/>
                        </a:rPr>
                        <a:t>No effect</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654397">
                <a:tc>
                  <a:txBody>
                    <a:bodyPr/>
                    <a:lstStyle/>
                    <a:p>
                      <a:pPr fontAlgn="ctr"/>
                      <a:r>
                        <a:rPr lang="en-US" sz="1600" dirty="0">
                          <a:effectLst/>
                        </a:rPr>
                        <a:t>Combined oral contraceptive (synthetic estrogen)</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600">
                          <a:effectLst/>
                        </a:rPr>
                        <a:t>No data</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gridSpan="2">
                  <a:txBody>
                    <a:bodyPr/>
                    <a:lstStyle/>
                    <a:p>
                      <a:pPr fontAlgn="ctr"/>
                      <a:r>
                        <a:rPr lang="en-US" sz="1600">
                          <a:effectLst/>
                        </a:rPr>
                        <a:t>Decrease 40%</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pPr fontAlgn="ctr"/>
                      <a:endParaRPr lang="en-US" sz="1600">
                        <a:effectLst/>
                      </a:endParaRP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600">
                          <a:effectLst/>
                        </a:rPr>
                        <a:t>Licensed contraceptive</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654397">
                <a:tc>
                  <a:txBody>
                    <a:bodyPr/>
                    <a:lstStyle/>
                    <a:p>
                      <a:pPr fontAlgn="ctr"/>
                      <a:r>
                        <a:rPr lang="en-US" sz="1600" dirty="0">
                          <a:effectLst/>
                        </a:rPr>
                        <a:t>Combined oral contraceptive </a:t>
                      </a:r>
                      <a:r>
                        <a:rPr lang="en-US" sz="1600" dirty="0" err="1">
                          <a:effectLst/>
                        </a:rPr>
                        <a:t>Qlaira</a:t>
                      </a:r>
                      <a:r>
                        <a:rPr lang="en-US" sz="1600" dirty="0">
                          <a:effectLst/>
                        </a:rPr>
                        <a:t> (natural estrogen)</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600" dirty="0">
                          <a:effectLst/>
                        </a:rPr>
                        <a:t>No data</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gridSpan="2">
                  <a:txBody>
                    <a:bodyPr/>
                    <a:lstStyle/>
                    <a:p>
                      <a:pPr fontAlgn="ctr"/>
                      <a:r>
                        <a:rPr lang="en-US" sz="1600">
                          <a:effectLst/>
                        </a:rPr>
                        <a:t>Decrease 30%</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pPr fontAlgn="ctr"/>
                      <a:endParaRPr lang="en-US" sz="1600">
                        <a:effectLst/>
                      </a:endParaRP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600">
                          <a:effectLst/>
                        </a:rPr>
                        <a:t>Licensed contraceptive</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452482">
                <a:tc>
                  <a:txBody>
                    <a:bodyPr/>
                    <a:lstStyle/>
                    <a:p>
                      <a:pPr fontAlgn="ctr"/>
                      <a:r>
                        <a:rPr lang="en-US" sz="1600" dirty="0">
                          <a:effectLst/>
                        </a:rPr>
                        <a:t>Oral progestogen (high-dose)</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600" dirty="0">
                          <a:effectLst/>
                        </a:rPr>
                        <a:t>No effect</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gridSpan="2">
                  <a:txBody>
                    <a:bodyPr/>
                    <a:lstStyle/>
                    <a:p>
                      <a:pPr fontAlgn="ctr"/>
                      <a:r>
                        <a:rPr lang="en-US" sz="1600">
                          <a:effectLst/>
                        </a:rPr>
                        <a:t>Decrease 60%</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pPr fontAlgn="ctr"/>
                      <a:endParaRPr lang="en-US" sz="1600">
                        <a:effectLst/>
                      </a:endParaRP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600">
                          <a:effectLst/>
                        </a:rPr>
                        <a:t>Contraceptive effect or licensed contraception</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856311">
                <a:tc>
                  <a:txBody>
                    <a:bodyPr/>
                    <a:lstStyle/>
                    <a:p>
                      <a:pPr fontAlgn="ctr"/>
                      <a:r>
                        <a:rPr lang="en-US" sz="1600" dirty="0">
                          <a:effectLst/>
                        </a:rPr>
                        <a:t>Intrauterine progestogen (LNG-IUS)</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600" dirty="0">
                          <a:effectLst/>
                        </a:rPr>
                        <a:t>Decrease 30%</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gridSpan="2">
                  <a:txBody>
                    <a:bodyPr/>
                    <a:lstStyle/>
                    <a:p>
                      <a:pPr fontAlgn="ctr"/>
                      <a:r>
                        <a:rPr lang="en-US" sz="1600" dirty="0">
                          <a:effectLst/>
                        </a:rPr>
                        <a:t>Decrease 70–100% (may also treat endometriosis and </a:t>
                      </a:r>
                      <a:r>
                        <a:rPr lang="en-US" sz="1600" dirty="0" err="1">
                          <a:effectLst/>
                        </a:rPr>
                        <a:t>adenomyosis</a:t>
                      </a:r>
                      <a:r>
                        <a:rPr lang="en-US" sz="1600" dirty="0">
                          <a:effectLst/>
                        </a:rPr>
                        <a:t>)</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pPr fontAlgn="ctr"/>
                      <a:endParaRPr lang="en-US" sz="1600" dirty="0">
                        <a:effectLst/>
                      </a:endParaRP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600">
                          <a:effectLst/>
                        </a:rPr>
                        <a:t>Licensed contraceptive</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654397">
                <a:tc>
                  <a:txBody>
                    <a:bodyPr/>
                    <a:lstStyle/>
                    <a:p>
                      <a:pPr fontAlgn="ctr"/>
                      <a:r>
                        <a:rPr lang="en-US" sz="1600" dirty="0">
                          <a:effectLst/>
                        </a:rPr>
                        <a:t>GnRH analogues (3–6 months with/without add-back HRT)</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600">
                          <a:effectLst/>
                        </a:rPr>
                        <a:t>Decrease 30%</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gridSpan="2">
                  <a:txBody>
                    <a:bodyPr/>
                    <a:lstStyle/>
                    <a:p>
                      <a:pPr fontAlgn="ctr"/>
                      <a:r>
                        <a:rPr lang="en-US" sz="1600" dirty="0">
                          <a:effectLst/>
                        </a:rPr>
                        <a:t>Decrease 60–100% (causes </a:t>
                      </a:r>
                      <a:r>
                        <a:rPr lang="en-US" sz="1600" dirty="0" err="1">
                          <a:effectLst/>
                        </a:rPr>
                        <a:t>amenorrhoea</a:t>
                      </a:r>
                      <a:r>
                        <a:rPr lang="en-US" sz="1600" dirty="0">
                          <a:effectLst/>
                        </a:rPr>
                        <a:t> in 80–90% of women)</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pPr fontAlgn="ctr"/>
                      <a:endParaRPr lang="en-US" sz="1600" dirty="0">
                        <a:effectLst/>
                      </a:endParaRP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600">
                          <a:effectLst/>
                        </a:rPr>
                        <a:t>Likely contraceptive but contraception is advised</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856311">
                <a:tc>
                  <a:txBody>
                    <a:bodyPr/>
                    <a:lstStyle/>
                    <a:p>
                      <a:pPr fontAlgn="ctr"/>
                      <a:r>
                        <a:rPr lang="en-US" sz="1600" dirty="0">
                          <a:effectLst/>
                        </a:rPr>
                        <a:t>Progestogen-only implant (</a:t>
                      </a:r>
                      <a:r>
                        <a:rPr lang="en-US" sz="1600" dirty="0" err="1">
                          <a:effectLst/>
                        </a:rPr>
                        <a:t>Nexplanon</a:t>
                      </a:r>
                      <a:r>
                        <a:rPr lang="en-US" sz="1600" dirty="0">
                          <a:effectLst/>
                        </a:rPr>
                        <a:t>) or Progestogen-only injectable (</a:t>
                      </a:r>
                      <a:r>
                        <a:rPr lang="en-US" sz="1600" dirty="0" err="1">
                          <a:effectLst/>
                        </a:rPr>
                        <a:t>Depoprovera</a:t>
                      </a:r>
                      <a:r>
                        <a:rPr lang="en-US" sz="1600" dirty="0">
                          <a:effectLst/>
                        </a:rPr>
                        <a:t>)</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600" dirty="0">
                          <a:effectLst/>
                        </a:rPr>
                        <a:t>Unknown</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gridSpan="2">
                  <a:txBody>
                    <a:bodyPr/>
                    <a:lstStyle/>
                    <a:p>
                      <a:pPr fontAlgn="ctr"/>
                      <a:r>
                        <a:rPr lang="en-US" sz="1600" dirty="0">
                          <a:effectLst/>
                        </a:rPr>
                        <a:t>Decrease 30–100% (causes </a:t>
                      </a:r>
                      <a:r>
                        <a:rPr lang="en-US" sz="1600" dirty="0" err="1">
                          <a:effectLst/>
                        </a:rPr>
                        <a:t>amenorrhoea</a:t>
                      </a:r>
                      <a:r>
                        <a:rPr lang="en-US" sz="1600" dirty="0">
                          <a:effectLst/>
                        </a:rPr>
                        <a:t> in 15–20%)</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pPr fontAlgn="ctr"/>
                      <a:endParaRPr lang="en-US" sz="1600" dirty="0">
                        <a:effectLst/>
                      </a:endParaRP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600" dirty="0">
                          <a:effectLst/>
                        </a:rPr>
                        <a:t>Licensed contraceptive</a:t>
                      </a:r>
                    </a:p>
                  </a:txBody>
                  <a:tcPr marL="22034" marR="22034" marT="29378" marB="29378"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6197578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156752" y="182880"/>
          <a:ext cx="8830496" cy="5900852"/>
        </p:xfrm>
        <a:graphic>
          <a:graphicData uri="http://schemas.openxmlformats.org/drawingml/2006/table">
            <a:tbl>
              <a:tblPr/>
              <a:tblGrid>
                <a:gridCol w="2155374"/>
                <a:gridCol w="1985554"/>
                <a:gridCol w="1985554"/>
                <a:gridCol w="2704014"/>
              </a:tblGrid>
              <a:tr h="464318">
                <a:tc gridSpan="4">
                  <a:txBody>
                    <a:bodyPr/>
                    <a:lstStyle/>
                    <a:p>
                      <a:pPr fontAlgn="ctr"/>
                      <a:r>
                        <a:rPr lang="en-US" sz="1800" b="1" dirty="0">
                          <a:effectLst/>
                        </a:rPr>
                        <a:t>Second-step treatment (minimally invasive uterus-conserving surgery)</a:t>
                      </a:r>
                      <a:endParaRPr lang="en-US" sz="1800" dirty="0">
                        <a:effectLst/>
                      </a:endParaRP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pPr rtl="1"/>
                      <a:endParaRPr lang="ar-JO"/>
                    </a:p>
                  </a:txBody>
                  <a:tcPr/>
                </a:tc>
                <a:tc hMerge="1">
                  <a:txBody>
                    <a:bodyPr/>
                    <a:lstStyle/>
                    <a:p>
                      <a:pPr rtl="1"/>
                      <a:endParaRPr lang="ar-JO"/>
                    </a:p>
                  </a:txBody>
                  <a:tcPr/>
                </a:tc>
                <a:tc hMerge="1">
                  <a:txBody>
                    <a:bodyPr/>
                    <a:lstStyle/>
                    <a:p>
                      <a:endParaRPr lang="en-US"/>
                    </a:p>
                  </a:txBody>
                  <a:tcPr/>
                </a:tc>
              </a:tr>
              <a:tr h="1259979">
                <a:tc>
                  <a:txBody>
                    <a:bodyPr/>
                    <a:lstStyle/>
                    <a:p>
                      <a:pPr fontAlgn="ctr"/>
                      <a:r>
                        <a:rPr lang="en-US" sz="1800" dirty="0" err="1">
                          <a:effectLst/>
                        </a:rPr>
                        <a:t>Hysteroscopic</a:t>
                      </a:r>
                      <a:r>
                        <a:rPr lang="en-US" sz="1800" dirty="0">
                          <a:effectLst/>
                        </a:rPr>
                        <a:t> myomectomy (</a:t>
                      </a:r>
                      <a:r>
                        <a:rPr lang="en-US" sz="1800" dirty="0" err="1">
                          <a:effectLst/>
                        </a:rPr>
                        <a:t>hysteroscopic</a:t>
                      </a:r>
                      <a:r>
                        <a:rPr lang="en-US" sz="1800" dirty="0">
                          <a:effectLst/>
                        </a:rPr>
                        <a:t> fibroid resection)</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Excision and removal of intracavitary fibroids</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Decrease 50–80%</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Improved if excising submucous fibroid</a:t>
                      </a:r>
                      <a:br>
                        <a:rPr lang="en-US" sz="1800">
                          <a:effectLst/>
                        </a:rPr>
                      </a:br>
                      <a:r>
                        <a:rPr lang="en-US" sz="1800">
                          <a:effectLst/>
                        </a:rPr>
                        <a:t>No effect if excising uterine polyp</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175657">
                <a:tc>
                  <a:txBody>
                    <a:bodyPr/>
                    <a:lstStyle/>
                    <a:p>
                      <a:pPr fontAlgn="ctr"/>
                      <a:r>
                        <a:rPr lang="en-US" sz="1800" dirty="0">
                          <a:effectLst/>
                        </a:rPr>
                        <a:t>Endometrial ablation</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No effect</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Decrease 80% (may also treat adenomyosis)</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Likely contraceptive but contraception is advised following ablation</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293223">
                <a:tc>
                  <a:txBody>
                    <a:bodyPr/>
                    <a:lstStyle/>
                    <a:p>
                      <a:pPr fontAlgn="ctr"/>
                      <a:r>
                        <a:rPr lang="en-US" sz="1800" dirty="0" err="1">
                          <a:effectLst/>
                        </a:rPr>
                        <a:t>Transcervical</a:t>
                      </a:r>
                      <a:r>
                        <a:rPr lang="en-US" sz="1800" dirty="0">
                          <a:effectLst/>
                        </a:rPr>
                        <a:t> resection of endometrium</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Will be able to excise and removal intracavity fibroids</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Decrease 80%-100%</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Likely contraceptive but contraception is advised following ablation</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707675">
                <a:tc>
                  <a:txBody>
                    <a:bodyPr/>
                    <a:lstStyle/>
                    <a:p>
                      <a:pPr fontAlgn="ctr"/>
                      <a:r>
                        <a:rPr lang="en-US" sz="1800" dirty="0">
                          <a:effectLst/>
                        </a:rPr>
                        <a:t>Laparoscopic myomectomy</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Excise subserosal and non-deeply embedded intramural fibroids</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No effect or may decrease up to 30%</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dirty="0">
                          <a:effectLst/>
                        </a:rPr>
                        <a:t>No effect or may increase</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1327336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156752" y="352696"/>
          <a:ext cx="8830496" cy="6394109"/>
        </p:xfrm>
        <a:graphic>
          <a:graphicData uri="http://schemas.openxmlformats.org/drawingml/2006/table">
            <a:tbl>
              <a:tblPr/>
              <a:tblGrid>
                <a:gridCol w="2508071"/>
                <a:gridCol w="2011680"/>
                <a:gridCol w="1972491"/>
                <a:gridCol w="2338254"/>
              </a:tblGrid>
              <a:tr h="767443">
                <a:tc gridSpan="4">
                  <a:txBody>
                    <a:bodyPr/>
                    <a:lstStyle/>
                    <a:p>
                      <a:pPr fontAlgn="ctr"/>
                      <a:r>
                        <a:rPr lang="en-US" sz="1800" b="1" dirty="0">
                          <a:effectLst/>
                        </a:rPr>
                        <a:t>Second-step OR third-step treatment (established and newly developed minimally invasive uterus-conserving treatments)</a:t>
                      </a:r>
                      <a:endParaRPr lang="en-US" sz="1800" dirty="0">
                        <a:effectLst/>
                      </a:endParaRP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405496">
                <a:tc gridSpan="4">
                  <a:txBody>
                    <a:bodyPr/>
                    <a:lstStyle/>
                    <a:p>
                      <a:pPr fontAlgn="ctr"/>
                      <a:r>
                        <a:rPr lang="en-US" sz="1800" b="1" dirty="0">
                          <a:effectLst/>
                        </a:rPr>
                        <a:t>Focal fibroid treatment</a:t>
                      </a:r>
                      <a:endParaRPr lang="en-US" sz="1800" dirty="0">
                        <a:effectLst/>
                      </a:endParaRP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767443">
                <a:tc>
                  <a:txBody>
                    <a:bodyPr/>
                    <a:lstStyle/>
                    <a:p>
                      <a:pPr fontAlgn="ctr"/>
                      <a:r>
                        <a:rPr lang="en-US" sz="1800" dirty="0">
                          <a:effectLst/>
                        </a:rPr>
                        <a:t>MRI-guided focused ultrasound therapy</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dirty="0">
                          <a:effectLst/>
                        </a:rPr>
                        <a:t>Decrease 15–20%</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Decrease 60%</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May decrease, have no effect, or improve fertility</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129390">
                <a:tc>
                  <a:txBody>
                    <a:bodyPr/>
                    <a:lstStyle/>
                    <a:p>
                      <a:pPr fontAlgn="ctr"/>
                      <a:r>
                        <a:rPr lang="en-US" sz="1800">
                          <a:effectLst/>
                        </a:rPr>
                        <a:t>Radiofrequency ablation of fibroids (hysteroscopic system is VizAblate</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dirty="0">
                          <a:effectLst/>
                        </a:rPr>
                        <a:t>Decrease 50-80%</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Decrease 50%</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Treatment still under trial</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405496">
                <a:tc gridSpan="4">
                  <a:txBody>
                    <a:bodyPr/>
                    <a:lstStyle/>
                    <a:p>
                      <a:pPr fontAlgn="ctr"/>
                      <a:r>
                        <a:rPr lang="en-US" sz="1800" b="1" dirty="0">
                          <a:effectLst/>
                        </a:rPr>
                        <a:t>Global uterus treatment</a:t>
                      </a:r>
                      <a:endParaRPr lang="en-US" sz="1800" dirty="0">
                        <a:effectLst/>
                      </a:endParaRP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767443">
                <a:tc>
                  <a:txBody>
                    <a:bodyPr/>
                    <a:lstStyle/>
                    <a:p>
                      <a:pPr fontAlgn="ctr"/>
                      <a:r>
                        <a:rPr lang="en-US" sz="1800">
                          <a:effectLst/>
                        </a:rPr>
                        <a:t>Uterine fibroid embolisation</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dirty="0">
                          <a:effectLst/>
                        </a:rPr>
                        <a:t>Decrease 30%</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Decrease 60–80%</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May decrease, have no effect, or improve fertility</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129390">
                <a:tc>
                  <a:txBody>
                    <a:bodyPr/>
                    <a:lstStyle/>
                    <a:p>
                      <a:pPr fontAlgn="ctr"/>
                      <a:r>
                        <a:rPr lang="en-US" sz="1800">
                          <a:effectLst/>
                        </a:rPr>
                        <a:t>Laparoscopic uterine artery occlusion (with or without ovarian artery occlusion)</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dirty="0">
                          <a:effectLst/>
                        </a:rPr>
                        <a:t>Decrease 20-30%</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dirty="0">
                          <a:effectLst/>
                        </a:rPr>
                        <a:t>Decrease 50%-60%</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Treatment still under trial</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767443">
                <a:tc>
                  <a:txBody>
                    <a:bodyPr/>
                    <a:lstStyle/>
                    <a:p>
                      <a:pPr fontAlgn="ctr"/>
                      <a:r>
                        <a:rPr lang="en-US" sz="1800">
                          <a:effectLst/>
                        </a:rPr>
                        <a:t>Doppler-guided transvaginal uterine artery occlusion</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a:effectLst/>
                        </a:rPr>
                        <a:t>Decrease 20-30%</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dirty="0">
                          <a:effectLst/>
                        </a:rPr>
                        <a:t>Decrease 40-60%</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1800" dirty="0">
                          <a:effectLst/>
                        </a:rPr>
                        <a:t>Treatment still under trial</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182881" y="561704"/>
          <a:ext cx="8791304" cy="3631473"/>
        </p:xfrm>
        <a:graphic>
          <a:graphicData uri="http://schemas.openxmlformats.org/drawingml/2006/table">
            <a:tbl>
              <a:tblPr/>
              <a:tblGrid>
                <a:gridCol w="2197826"/>
                <a:gridCol w="2197826"/>
                <a:gridCol w="2197826"/>
                <a:gridCol w="2197826"/>
              </a:tblGrid>
              <a:tr h="547563">
                <a:tc gridSpan="4">
                  <a:txBody>
                    <a:bodyPr/>
                    <a:lstStyle/>
                    <a:p>
                      <a:pPr fontAlgn="ctr"/>
                      <a:r>
                        <a:rPr lang="en-US" sz="2000" b="1" dirty="0">
                          <a:effectLst/>
                        </a:rPr>
                        <a:t>Third-step treatments (major surgical procedures)</a:t>
                      </a:r>
                      <a:endParaRPr lang="en-US" sz="2000" dirty="0">
                        <a:effectLst/>
                      </a:endParaRP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703532">
                <a:tc>
                  <a:txBody>
                    <a:bodyPr/>
                    <a:lstStyle/>
                    <a:p>
                      <a:pPr fontAlgn="ctr"/>
                      <a:r>
                        <a:rPr lang="en-US" sz="2000" dirty="0">
                          <a:effectLst/>
                        </a:rPr>
                        <a:t>Abdominal myomectomy</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dirty="0">
                          <a:effectLst/>
                        </a:rPr>
                        <a:t>Excise </a:t>
                      </a:r>
                      <a:r>
                        <a:rPr lang="en-US" sz="2000" dirty="0" err="1">
                          <a:effectLst/>
                        </a:rPr>
                        <a:t>subserosal</a:t>
                      </a:r>
                      <a:r>
                        <a:rPr lang="en-US" sz="2000" dirty="0">
                          <a:effectLst/>
                        </a:rPr>
                        <a:t>, intramural and </a:t>
                      </a:r>
                      <a:r>
                        <a:rPr lang="en-US" sz="2000" dirty="0" err="1">
                          <a:effectLst/>
                        </a:rPr>
                        <a:t>intracavitary</a:t>
                      </a:r>
                      <a:r>
                        <a:rPr lang="en-US" sz="2000" dirty="0">
                          <a:effectLst/>
                        </a:rPr>
                        <a:t> lesions</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dirty="0">
                          <a:effectLst/>
                        </a:rPr>
                        <a:t>Decrease 60–80%</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a:effectLst/>
                        </a:rPr>
                        <a:t>Improved, particularly if uterine cavity is no longer distorted</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380378">
                <a:tc>
                  <a:txBody>
                    <a:bodyPr/>
                    <a:lstStyle/>
                    <a:p>
                      <a:pPr fontAlgn="ctr"/>
                      <a:r>
                        <a:rPr lang="en-US" sz="2000">
                          <a:effectLst/>
                        </a:rPr>
                        <a:t>Hysterectomy</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a:effectLst/>
                        </a:rPr>
                        <a:t>Complete cure</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dirty="0">
                          <a:effectLst/>
                        </a:rPr>
                        <a:t>Complete cure</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ctr"/>
                      <a:r>
                        <a:rPr lang="en-US" sz="2000" dirty="0">
                          <a:effectLst/>
                        </a:rPr>
                        <a:t>Irreversible contraceptive</a:t>
                      </a:r>
                    </a:p>
                  </a:txBody>
                  <a:tcPr marL="11002" marR="11002" marT="14669" marB="14669" anchor="ctr">
                    <a:lnL w="12700" cap="flat" cmpd="sng" algn="ctr">
                      <a:solidFill>
                        <a:srgbClr val="CBCECF"/>
                      </a:solidFill>
                      <a:prstDash val="solid"/>
                      <a:round/>
                      <a:headEnd type="none" w="med" len="med"/>
                      <a:tailEnd type="none" w="med" len="med"/>
                    </a:lnL>
                    <a:lnR w="12700" cap="flat" cmpd="sng" algn="ctr">
                      <a:solidFill>
                        <a:srgbClr val="CBCEC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1765841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222070"/>
            <a:ext cx="7773338" cy="535576"/>
          </a:xfrm>
        </p:spPr>
        <p:txBody>
          <a:bodyPr>
            <a:normAutofit fontScale="90000"/>
          </a:bodyPr>
          <a:lstStyle/>
          <a:p>
            <a:r>
              <a:rPr lang="en-US" b="1" dirty="0"/>
              <a:t>Definition of </a:t>
            </a:r>
            <a:r>
              <a:rPr lang="en-US" b="1" dirty="0" smtClean="0"/>
              <a:t>HMB</a:t>
            </a:r>
            <a:endParaRPr lang="en-US" b="1" dirty="0"/>
          </a:p>
        </p:txBody>
      </p:sp>
      <p:sp>
        <p:nvSpPr>
          <p:cNvPr id="3" name="Content Placeholder 2"/>
          <p:cNvSpPr>
            <a:spLocks noGrp="1"/>
          </p:cNvSpPr>
          <p:nvPr>
            <p:ph sz="quarter" idx="13"/>
          </p:nvPr>
        </p:nvSpPr>
        <p:spPr>
          <a:xfrm>
            <a:off x="162000" y="757646"/>
            <a:ext cx="8820000" cy="5839097"/>
          </a:xfrm>
        </p:spPr>
        <p:txBody>
          <a:bodyPr>
            <a:noAutofit/>
          </a:bodyPr>
          <a:lstStyle/>
          <a:p>
            <a:pPr marL="360000" indent="-252000">
              <a:lnSpc>
                <a:spcPct val="100000"/>
              </a:lnSpc>
              <a:spcBef>
                <a:spcPts val="0"/>
              </a:spcBef>
            </a:pPr>
            <a:r>
              <a:rPr lang="en-US" sz="2400" cap="none" dirty="0" smtClean="0">
                <a:latin typeface="Calibri Light" pitchFamily="34" charset="0"/>
              </a:rPr>
              <a:t>Heavy Menstrual Bleeding (HMB) Is Clinically Defined As Menstrual Blood Loss (MBL) That Is Subjectively Considered To Be Excessive By The Woman And Interferes With Her Physical, Emotional, Social And Material Quality Of Life.</a:t>
            </a:r>
          </a:p>
          <a:p>
            <a:pPr marL="360000" indent="-252000">
              <a:lnSpc>
                <a:spcPct val="100000"/>
              </a:lnSpc>
              <a:spcBef>
                <a:spcPts val="0"/>
              </a:spcBef>
            </a:pPr>
            <a:r>
              <a:rPr lang="en-US" sz="2400" cap="none" dirty="0" smtClean="0">
                <a:latin typeface="Calibri Light" pitchFamily="34" charset="0"/>
              </a:rPr>
              <a:t>Quantifying Monthly Menstrual Blood Loss (</a:t>
            </a:r>
            <a:r>
              <a:rPr lang="en-US" sz="2400" cap="none" dirty="0" err="1" smtClean="0">
                <a:latin typeface="Calibri Light" pitchFamily="34" charset="0"/>
              </a:rPr>
              <a:t>Mbl</a:t>
            </a:r>
            <a:r>
              <a:rPr lang="en-US" sz="2400" cap="none" dirty="0" smtClean="0">
                <a:latin typeface="Calibri Light" pitchFamily="34" charset="0"/>
              </a:rPr>
              <a:t>) Does Not Improve Clinical Care And Is Not Undertaken In Modern Clinical Practice. MBL May Be Estimated Directly (E.G. By Collecting All Sanitary Protection And Eluting And Quantifying Blood By Laboratory Techniques Such As The Alkaline </a:t>
            </a:r>
            <a:r>
              <a:rPr lang="en-US" sz="2400" cap="none" dirty="0" err="1" smtClean="0">
                <a:latin typeface="Calibri Light" pitchFamily="34" charset="0"/>
              </a:rPr>
              <a:t>Haematin</a:t>
            </a:r>
            <a:r>
              <a:rPr lang="en-US" sz="2400" cap="none" dirty="0" smtClean="0">
                <a:latin typeface="Calibri Light" pitchFamily="34" charset="0"/>
              </a:rPr>
              <a:t> Test) Or Indirectly (E.G. Pictorial Blood Loss Assessment Chart [PBAC]; Subjective Measures).</a:t>
            </a:r>
          </a:p>
        </p:txBody>
      </p:sp>
    </p:spTree>
    <p:extLst>
      <p:ext uri="{BB962C8B-B14F-4D97-AF65-F5344CB8AC3E}">
        <p14:creationId xmlns:p14="http://schemas.microsoft.com/office/powerpoint/2010/main" xmlns="" val="681592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162000" y="326572"/>
            <a:ext cx="8820000" cy="4362994"/>
          </a:xfrm>
          <a:prstGeom prst="rect">
            <a:avLst/>
          </a:prstGeom>
        </p:spPr>
        <p:txBody>
          <a:bodyPr>
            <a:noAutofit/>
          </a:bodyPr>
          <a:lstStyle/>
          <a:p>
            <a:pPr marL="360000" marR="0" lvl="0" indent="-2520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Calibri Light" pitchFamily="34" charset="0"/>
                <a:ea typeface="+mn-ea"/>
                <a:cs typeface="+mn-cs"/>
              </a:rPr>
              <a:t>Objective Assessment:</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A </a:t>
            </a:r>
            <a:r>
              <a:rPr kumimoji="0" lang="en-US" sz="2400" b="0" i="0" u="none" strike="noStrike" kern="1200" cap="none" spc="0" normalizeH="0" baseline="0" noProof="0" dirty="0" err="1" smtClean="0">
                <a:ln>
                  <a:noFill/>
                </a:ln>
                <a:solidFill>
                  <a:schemeClr val="tx1"/>
                </a:solidFill>
                <a:effectLst/>
                <a:uLnTx/>
                <a:uFillTx/>
                <a:latin typeface="Calibri Light" pitchFamily="34" charset="0"/>
                <a:ea typeface="+mn-ea"/>
                <a:cs typeface="+mn-cs"/>
              </a:rPr>
              <a:t>Pbac</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Score Greater Than Or Equal To 100 Equates To A Sensitivity Of 86%–91% And A Specificity Of 82–89% In Predicting </a:t>
            </a:r>
            <a:r>
              <a:rPr kumimoji="0" lang="en-US" sz="2400" b="0" i="0" u="none" strike="noStrike" kern="1200" cap="none" spc="0" normalizeH="0" baseline="0" noProof="0" dirty="0" err="1" smtClean="0">
                <a:ln>
                  <a:noFill/>
                </a:ln>
                <a:solidFill>
                  <a:schemeClr val="tx1"/>
                </a:solidFill>
                <a:effectLst/>
                <a:uLnTx/>
                <a:uFillTx/>
                <a:latin typeface="Calibri Light" pitchFamily="34" charset="0"/>
                <a:ea typeface="+mn-ea"/>
                <a:cs typeface="+mn-cs"/>
              </a:rPr>
              <a:t>Mbl</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Greater Than 80 Ml By Alkaline </a:t>
            </a:r>
            <a:r>
              <a:rPr kumimoji="0" lang="en-US" sz="2400" b="0" i="0" u="none" strike="noStrike" kern="1200" cap="none" spc="0" normalizeH="0" baseline="0" noProof="0" dirty="0" err="1" smtClean="0">
                <a:ln>
                  <a:noFill/>
                </a:ln>
                <a:solidFill>
                  <a:schemeClr val="tx1"/>
                </a:solidFill>
                <a:effectLst/>
                <a:uLnTx/>
                <a:uFillTx/>
                <a:latin typeface="Calibri Light" pitchFamily="34" charset="0"/>
                <a:ea typeface="+mn-ea"/>
                <a:cs typeface="+mn-cs"/>
              </a:rPr>
              <a:t>Haematin</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Test (Gold Standard Reference Technique).</a:t>
            </a:r>
          </a:p>
          <a:p>
            <a:pPr marL="360000" marR="0" lvl="0" indent="-2520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Calibri Light" pitchFamily="34" charset="0"/>
                <a:ea typeface="+mn-ea"/>
                <a:cs typeface="+mn-cs"/>
              </a:rPr>
              <a:t>Subjective Assessment</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Subjective Assessment Of </a:t>
            </a:r>
            <a:r>
              <a:rPr kumimoji="0" lang="en-US" sz="2400" b="0" i="0" u="none" strike="noStrike" kern="1200" cap="none" spc="0" normalizeH="0" baseline="0" noProof="0" dirty="0" err="1" smtClean="0">
                <a:ln>
                  <a:noFill/>
                </a:ln>
                <a:solidFill>
                  <a:schemeClr val="tx1"/>
                </a:solidFill>
                <a:effectLst/>
                <a:uLnTx/>
                <a:uFillTx/>
                <a:latin typeface="Calibri Light" pitchFamily="34" charset="0"/>
                <a:ea typeface="+mn-ea"/>
                <a:cs typeface="+mn-cs"/>
              </a:rPr>
              <a:t>Mbl</a:t>
            </a:r>
            <a:r>
              <a:rPr kumimoji="0" lang="en-US" sz="2400" b="0" i="0" u="none" strike="noStrike" kern="1200" cap="none" spc="0" normalizeH="0" baseline="0" noProof="0" dirty="0" smtClean="0">
                <a:ln>
                  <a:noFill/>
                </a:ln>
                <a:solidFill>
                  <a:schemeClr val="tx1"/>
                </a:solidFill>
                <a:effectLst/>
                <a:uLnTx/>
                <a:uFillTx/>
                <a:latin typeface="Calibri Light" pitchFamily="34" charset="0"/>
                <a:ea typeface="+mn-ea"/>
                <a:cs typeface="+mn-cs"/>
              </a:rPr>
              <a:t> Combines Information Of Sanitary Protection Usage, Flooding, Clots, Duration Of Menstruation And The Woman's Personal Opinion Of Her Menstrual Loss. Although This Tends To Be Inaccurate, It Is Easy To Undertake In Clinical Practice And Is The Preferred Method Of Assessing HMB.</a:t>
            </a:r>
            <a:endParaRPr kumimoji="0" lang="en-US" sz="2400" b="0" i="0" u="none" strike="noStrike" kern="1200" cap="none" spc="0" normalizeH="0" baseline="0" noProof="0" dirty="0">
              <a:ln>
                <a:noFill/>
              </a:ln>
              <a:solidFill>
                <a:schemeClr val="tx1"/>
              </a:solidFill>
              <a:effectLst/>
              <a:uLnTx/>
              <a:uFillTx/>
              <a:latin typeface="Calibri Light" pitchFamily="34" charset="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000" y="235131"/>
            <a:ext cx="8820000" cy="548640"/>
          </a:xfrm>
        </p:spPr>
        <p:txBody>
          <a:bodyPr>
            <a:normAutofit fontScale="90000"/>
          </a:bodyPr>
          <a:lstStyle/>
          <a:p>
            <a:r>
              <a:rPr lang="en-US" b="1" dirty="0"/>
              <a:t>Prevalence of </a:t>
            </a:r>
            <a:r>
              <a:rPr lang="en-US" b="1" dirty="0" smtClean="0"/>
              <a:t>HMB</a:t>
            </a:r>
            <a:endParaRPr lang="en-US" b="1" dirty="0"/>
          </a:p>
        </p:txBody>
      </p:sp>
      <p:sp>
        <p:nvSpPr>
          <p:cNvPr id="3" name="Content Placeholder 2"/>
          <p:cNvSpPr>
            <a:spLocks noGrp="1"/>
          </p:cNvSpPr>
          <p:nvPr>
            <p:ph sz="quarter" idx="13"/>
          </p:nvPr>
        </p:nvSpPr>
        <p:spPr>
          <a:xfrm>
            <a:off x="162000" y="783772"/>
            <a:ext cx="8820000" cy="2063932"/>
          </a:xfrm>
        </p:spPr>
        <p:txBody>
          <a:bodyPr>
            <a:normAutofit/>
          </a:bodyPr>
          <a:lstStyle/>
          <a:p>
            <a:pPr marL="360000" indent="-252000">
              <a:lnSpc>
                <a:spcPct val="100000"/>
              </a:lnSpc>
              <a:spcBef>
                <a:spcPts val="0"/>
              </a:spcBef>
            </a:pPr>
            <a:r>
              <a:rPr lang="en-US" sz="2400" cap="none" dirty="0" smtClean="0">
                <a:latin typeface="Calibri Light" pitchFamily="34" charset="0"/>
              </a:rPr>
              <a:t>HMB Has A Major Adverse Effect On The Quality Of Life Of Many Women. Overall, 3% Of Premenopausal Women Experience HMB. However, This Absolute Risk Is Almost Doubled In Woman Aged 40–51. HMB Accounts For Around 15% Of All Secondary Care </a:t>
            </a:r>
            <a:r>
              <a:rPr lang="en-US" sz="2400" cap="none" dirty="0" err="1" smtClean="0">
                <a:latin typeface="Calibri Light" pitchFamily="34" charset="0"/>
              </a:rPr>
              <a:t>Gynaecological</a:t>
            </a:r>
            <a:r>
              <a:rPr lang="en-US" sz="2400" cap="none" dirty="0" smtClean="0">
                <a:latin typeface="Calibri Light" pitchFamily="34" charset="0"/>
              </a:rPr>
              <a:t> Referrals In The UK.</a:t>
            </a:r>
          </a:p>
          <a:p>
            <a:pPr marL="360000" indent="-252000">
              <a:lnSpc>
                <a:spcPct val="100000"/>
              </a:lnSpc>
              <a:spcBef>
                <a:spcPts val="0"/>
              </a:spcBef>
            </a:pPr>
            <a:endParaRPr lang="en-US" sz="2400" cap="none" dirty="0">
              <a:latin typeface="Calibri Light" pitchFamily="34" charset="0"/>
            </a:endParaRPr>
          </a:p>
        </p:txBody>
      </p:sp>
    </p:spTree>
    <p:extLst>
      <p:ext uri="{BB962C8B-B14F-4D97-AF65-F5344CB8AC3E}">
        <p14:creationId xmlns:p14="http://schemas.microsoft.com/office/powerpoint/2010/main" xmlns="" val="1899195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000" y="298583"/>
            <a:ext cx="8820000" cy="524378"/>
          </a:xfrm>
        </p:spPr>
        <p:txBody>
          <a:bodyPr>
            <a:normAutofit fontScale="90000"/>
          </a:bodyPr>
          <a:lstStyle/>
          <a:p>
            <a:r>
              <a:rPr lang="en-US" b="1" dirty="0"/>
              <a:t>Causes of </a:t>
            </a:r>
            <a:r>
              <a:rPr lang="en-US" b="1" dirty="0" smtClean="0"/>
              <a:t>HMB</a:t>
            </a:r>
            <a:endParaRPr lang="en-US" b="1" dirty="0"/>
          </a:p>
        </p:txBody>
      </p:sp>
      <p:sp>
        <p:nvSpPr>
          <p:cNvPr id="3" name="Content Placeholder 2"/>
          <p:cNvSpPr>
            <a:spLocks noGrp="1"/>
          </p:cNvSpPr>
          <p:nvPr>
            <p:ph sz="quarter" idx="13"/>
          </p:nvPr>
        </p:nvSpPr>
        <p:spPr>
          <a:xfrm>
            <a:off x="162000" y="822962"/>
            <a:ext cx="8820000" cy="5852158"/>
          </a:xfrm>
        </p:spPr>
        <p:txBody>
          <a:bodyPr>
            <a:noAutofit/>
          </a:bodyPr>
          <a:lstStyle/>
          <a:p>
            <a:pPr marL="360000" indent="-252000">
              <a:lnSpc>
                <a:spcPct val="100000"/>
              </a:lnSpc>
              <a:spcBef>
                <a:spcPts val="0"/>
              </a:spcBef>
            </a:pPr>
            <a:r>
              <a:rPr lang="en-US" sz="2300" cap="none" dirty="0" smtClean="0">
                <a:latin typeface="Calibri Light" pitchFamily="34" charset="0"/>
              </a:rPr>
              <a:t>Between 40–60% Of Women With HMB Have No Uterine, Endocrine, </a:t>
            </a:r>
            <a:r>
              <a:rPr lang="en-US" sz="2300" cap="none" dirty="0" err="1" smtClean="0">
                <a:latin typeface="Calibri Light" pitchFamily="34" charset="0"/>
              </a:rPr>
              <a:t>Haematological</a:t>
            </a:r>
            <a:r>
              <a:rPr lang="en-US" sz="2300" cap="none" dirty="0" smtClean="0">
                <a:latin typeface="Calibri Light" pitchFamily="34" charset="0"/>
              </a:rPr>
              <a:t> Or Infective Pathology On Investigation. These Women Were Formerly Termed To Have Dysfunctional Uterine Bleeding (DUB) </a:t>
            </a:r>
            <a:r>
              <a:rPr lang="en-US" sz="2300" cap="none" dirty="0" smtClean="0">
                <a:solidFill>
                  <a:srgbClr val="FF0000"/>
                </a:solidFill>
                <a:latin typeface="Calibri Light" pitchFamily="34" charset="0"/>
              </a:rPr>
              <a:t>Of </a:t>
            </a:r>
            <a:r>
              <a:rPr lang="en-US" sz="2300" cap="none" dirty="0" err="1" smtClean="0">
                <a:solidFill>
                  <a:srgbClr val="FF0000"/>
                </a:solidFill>
                <a:latin typeface="Calibri Light" pitchFamily="34" charset="0"/>
              </a:rPr>
              <a:t>Ovulatory</a:t>
            </a:r>
            <a:r>
              <a:rPr lang="en-US" sz="2300" cap="none" dirty="0" smtClean="0">
                <a:solidFill>
                  <a:srgbClr val="FF0000"/>
                </a:solidFill>
                <a:latin typeface="Calibri Light" pitchFamily="34" charset="0"/>
              </a:rPr>
              <a:t> </a:t>
            </a:r>
            <a:r>
              <a:rPr lang="en-US" sz="2300" cap="none" dirty="0" smtClean="0">
                <a:latin typeface="Calibri Light" pitchFamily="34" charset="0"/>
              </a:rPr>
              <a:t>(Regular Cycle) Or </a:t>
            </a:r>
            <a:r>
              <a:rPr lang="en-US" sz="2300" cap="none" dirty="0" err="1" smtClean="0">
                <a:solidFill>
                  <a:srgbClr val="FF0000"/>
                </a:solidFill>
                <a:latin typeface="Calibri Light" pitchFamily="34" charset="0"/>
              </a:rPr>
              <a:t>Anovulatory</a:t>
            </a:r>
            <a:r>
              <a:rPr lang="en-US" sz="2300" cap="none" dirty="0" smtClean="0">
                <a:latin typeface="Calibri Light" pitchFamily="34" charset="0"/>
              </a:rPr>
              <a:t> (Irregular Cycle) Type.</a:t>
            </a:r>
          </a:p>
          <a:p>
            <a:pPr marL="360000" indent="-252000">
              <a:lnSpc>
                <a:spcPct val="100000"/>
              </a:lnSpc>
              <a:spcBef>
                <a:spcPts val="0"/>
              </a:spcBef>
            </a:pPr>
            <a:r>
              <a:rPr lang="en-US" sz="2300" b="1" cap="none" dirty="0" smtClean="0">
                <a:latin typeface="Calibri Light" pitchFamily="34" charset="0"/>
              </a:rPr>
              <a:t>Most </a:t>
            </a:r>
            <a:r>
              <a:rPr lang="en-US" sz="2300" b="1" cap="none" dirty="0" err="1" smtClean="0">
                <a:latin typeface="Calibri Light" pitchFamily="34" charset="0"/>
              </a:rPr>
              <a:t>Hmb</a:t>
            </a:r>
            <a:r>
              <a:rPr lang="en-US" sz="2300" b="1" cap="none" dirty="0" smtClean="0">
                <a:latin typeface="Calibri Light" pitchFamily="34" charset="0"/>
              </a:rPr>
              <a:t> Is Due To A Combination Of </a:t>
            </a:r>
            <a:r>
              <a:rPr lang="en-US" sz="2300" b="1" cap="none" dirty="0" err="1" smtClean="0">
                <a:latin typeface="Calibri Light" pitchFamily="34" charset="0"/>
              </a:rPr>
              <a:t>Coagulopathy</a:t>
            </a:r>
            <a:r>
              <a:rPr lang="en-US" sz="2300" b="1" cap="none" dirty="0" smtClean="0">
                <a:latin typeface="Calibri Light" pitchFamily="34" charset="0"/>
              </a:rPr>
              <a:t>, </a:t>
            </a:r>
            <a:r>
              <a:rPr lang="en-US" sz="2300" b="1" cap="none" dirty="0" err="1" smtClean="0">
                <a:latin typeface="Calibri Light" pitchFamily="34" charset="0"/>
              </a:rPr>
              <a:t>Ovulatory</a:t>
            </a:r>
            <a:r>
              <a:rPr lang="en-US" sz="2300" b="1" cap="none" dirty="0" smtClean="0">
                <a:latin typeface="Calibri Light" pitchFamily="34" charset="0"/>
              </a:rPr>
              <a:t> Or Endometrial Dysfunction That Does Not Require Secondary Referral</a:t>
            </a:r>
            <a:r>
              <a:rPr lang="en-US" sz="2300" cap="none" dirty="0" smtClean="0">
                <a:latin typeface="Calibri Light" pitchFamily="34" charset="0"/>
              </a:rPr>
              <a:t> And Treatment Can Be Commenced In Primary Care. The Term </a:t>
            </a:r>
            <a:r>
              <a:rPr lang="en-US" sz="2300" cap="none" dirty="0" smtClean="0">
                <a:solidFill>
                  <a:srgbClr val="FF0000"/>
                </a:solidFill>
                <a:latin typeface="Calibri Light" pitchFamily="34" charset="0"/>
              </a:rPr>
              <a:t>DUB Should Be Discarded </a:t>
            </a:r>
            <a:r>
              <a:rPr lang="en-US" sz="2300" cap="none" dirty="0" smtClean="0">
                <a:latin typeface="Calibri Light" pitchFamily="34" charset="0"/>
              </a:rPr>
              <a:t>And PALM-COEIN Classification Adopted.</a:t>
            </a:r>
          </a:p>
          <a:p>
            <a:pPr marL="360000" indent="-252000">
              <a:lnSpc>
                <a:spcPct val="100000"/>
              </a:lnSpc>
              <a:spcBef>
                <a:spcPts val="0"/>
              </a:spcBef>
            </a:pPr>
            <a:r>
              <a:rPr lang="en-US" sz="2300" cap="none" dirty="0" smtClean="0">
                <a:latin typeface="Calibri Light" pitchFamily="34" charset="0"/>
              </a:rPr>
              <a:t>Pathological Causes Of </a:t>
            </a:r>
            <a:r>
              <a:rPr lang="en-US" sz="2300" cap="none" dirty="0" err="1" smtClean="0">
                <a:latin typeface="Calibri Light" pitchFamily="34" charset="0"/>
              </a:rPr>
              <a:t>Hmb</a:t>
            </a:r>
            <a:r>
              <a:rPr lang="en-US" sz="2300" cap="none" dirty="0" smtClean="0">
                <a:latin typeface="Calibri Light" pitchFamily="34" charset="0"/>
              </a:rPr>
              <a:t> Include Uterine Fibroids (20–30%), Uterine Polyps (5–10%), </a:t>
            </a:r>
            <a:r>
              <a:rPr lang="en-US" sz="2300" cap="none" dirty="0" err="1" smtClean="0">
                <a:latin typeface="Calibri Light" pitchFamily="34" charset="0"/>
              </a:rPr>
              <a:t>Adenomyosis</a:t>
            </a:r>
            <a:r>
              <a:rPr lang="en-US" sz="2300" cap="none" dirty="0" smtClean="0">
                <a:latin typeface="Calibri Light" pitchFamily="34" charset="0"/>
              </a:rPr>
              <a:t> (5%); Endometriosis Rarely Presents As </a:t>
            </a:r>
            <a:r>
              <a:rPr lang="en-US" sz="2300" cap="none" dirty="0" err="1" smtClean="0">
                <a:latin typeface="Calibri Light" pitchFamily="34" charset="0"/>
              </a:rPr>
              <a:t>Aub</a:t>
            </a:r>
            <a:r>
              <a:rPr lang="en-US" sz="2300" cap="none" dirty="0" smtClean="0">
                <a:latin typeface="Calibri Light" pitchFamily="34" charset="0"/>
              </a:rPr>
              <a:t>, But Is Identified In &lt;5% Of Cases Of </a:t>
            </a:r>
            <a:r>
              <a:rPr lang="en-US" sz="2300" cap="none" dirty="0" err="1" smtClean="0">
                <a:latin typeface="Calibri Light" pitchFamily="34" charset="0"/>
              </a:rPr>
              <a:t>Aub</a:t>
            </a:r>
            <a:r>
              <a:rPr lang="en-US" sz="2300" cap="none" dirty="0" smtClean="0">
                <a:latin typeface="Calibri Light" pitchFamily="34" charset="0"/>
              </a:rPr>
              <a:t>.</a:t>
            </a:r>
          </a:p>
          <a:p>
            <a:pPr marL="360000" indent="-252000">
              <a:lnSpc>
                <a:spcPct val="100000"/>
              </a:lnSpc>
              <a:spcBef>
                <a:spcPts val="0"/>
              </a:spcBef>
            </a:pPr>
            <a:r>
              <a:rPr lang="en-US" sz="2300" cap="none" dirty="0" err="1" smtClean="0">
                <a:latin typeface="Calibri Light" pitchFamily="34" charset="0"/>
              </a:rPr>
              <a:t>Gynaecological</a:t>
            </a:r>
            <a:r>
              <a:rPr lang="en-US" sz="2300" cap="none" dirty="0" smtClean="0">
                <a:latin typeface="Calibri Light" pitchFamily="34" charset="0"/>
              </a:rPr>
              <a:t> Malignancy Rarely </a:t>
            </a:r>
            <a:r>
              <a:rPr lang="en-US" sz="2300" cap="none" dirty="0" smtClean="0">
                <a:solidFill>
                  <a:srgbClr val="FF0000"/>
                </a:solidFill>
                <a:latin typeface="Calibri Light" pitchFamily="34" charset="0"/>
              </a:rPr>
              <a:t>Presents As </a:t>
            </a:r>
            <a:r>
              <a:rPr lang="en-US" sz="2300" cap="none" dirty="0" err="1" smtClean="0">
                <a:solidFill>
                  <a:srgbClr val="FF0000"/>
                </a:solidFill>
                <a:latin typeface="Calibri Light" pitchFamily="34" charset="0"/>
              </a:rPr>
              <a:t>Hmb</a:t>
            </a:r>
            <a:r>
              <a:rPr lang="en-US" sz="2300" cap="none" dirty="0" smtClean="0">
                <a:latin typeface="Calibri Light" pitchFamily="34" charset="0"/>
              </a:rPr>
              <a:t>, But Can Present </a:t>
            </a:r>
            <a:r>
              <a:rPr lang="en-US" sz="2300" cap="none" dirty="0" smtClean="0">
                <a:solidFill>
                  <a:srgbClr val="FF0000"/>
                </a:solidFill>
                <a:latin typeface="Calibri Light" pitchFamily="34" charset="0"/>
              </a:rPr>
              <a:t>As Prolonged </a:t>
            </a:r>
            <a:r>
              <a:rPr lang="en-US" sz="2300" cap="none" dirty="0" err="1" smtClean="0">
                <a:solidFill>
                  <a:srgbClr val="FF0000"/>
                </a:solidFill>
                <a:latin typeface="Calibri Light" pitchFamily="34" charset="0"/>
              </a:rPr>
              <a:t>Intermenstrual</a:t>
            </a:r>
            <a:r>
              <a:rPr lang="en-US" sz="2300" cap="none" dirty="0" smtClean="0">
                <a:solidFill>
                  <a:srgbClr val="FF0000"/>
                </a:solidFill>
                <a:latin typeface="Calibri Light" pitchFamily="34" charset="0"/>
              </a:rPr>
              <a:t> Bleeding (</a:t>
            </a:r>
            <a:r>
              <a:rPr lang="en-US" sz="2300" cap="none" dirty="0" err="1" smtClean="0">
                <a:solidFill>
                  <a:srgbClr val="FF0000"/>
                </a:solidFill>
                <a:latin typeface="Calibri Light" pitchFamily="34" charset="0"/>
              </a:rPr>
              <a:t>Imb</a:t>
            </a:r>
            <a:r>
              <a:rPr lang="en-US" sz="2300" cap="none" dirty="0" smtClean="0">
                <a:solidFill>
                  <a:srgbClr val="FF0000"/>
                </a:solidFill>
                <a:latin typeface="Calibri Light" pitchFamily="34" charset="0"/>
              </a:rPr>
              <a:t>), </a:t>
            </a:r>
            <a:r>
              <a:rPr lang="en-US" sz="2300" cap="none" dirty="0" err="1" smtClean="0">
                <a:solidFill>
                  <a:srgbClr val="FF0000"/>
                </a:solidFill>
                <a:latin typeface="Calibri Light" pitchFamily="34" charset="0"/>
              </a:rPr>
              <a:t>Postcoital</a:t>
            </a:r>
            <a:r>
              <a:rPr lang="en-US" sz="2300" cap="none" dirty="0" smtClean="0">
                <a:solidFill>
                  <a:srgbClr val="FF0000"/>
                </a:solidFill>
                <a:latin typeface="Calibri Light" pitchFamily="34" charset="0"/>
              </a:rPr>
              <a:t> Bleeding (</a:t>
            </a:r>
            <a:r>
              <a:rPr lang="en-US" sz="2300" cap="none" dirty="0" err="1" smtClean="0">
                <a:solidFill>
                  <a:srgbClr val="FF0000"/>
                </a:solidFill>
                <a:latin typeface="Calibri Light" pitchFamily="34" charset="0"/>
              </a:rPr>
              <a:t>Pcb</a:t>
            </a:r>
            <a:r>
              <a:rPr lang="en-US" sz="2300" cap="none" dirty="0" smtClean="0">
                <a:solidFill>
                  <a:srgbClr val="FF0000"/>
                </a:solidFill>
                <a:latin typeface="Calibri Light" pitchFamily="34" charset="0"/>
              </a:rPr>
              <a:t>), Postmenopausal Bleeding (</a:t>
            </a:r>
            <a:r>
              <a:rPr lang="en-US" sz="2300" cap="none" dirty="0" err="1" smtClean="0">
                <a:solidFill>
                  <a:srgbClr val="FF0000"/>
                </a:solidFill>
                <a:latin typeface="Calibri Light" pitchFamily="34" charset="0"/>
              </a:rPr>
              <a:t>Pmb</a:t>
            </a:r>
            <a:r>
              <a:rPr lang="en-US" sz="2300" cap="none" dirty="0" smtClean="0">
                <a:solidFill>
                  <a:srgbClr val="FF0000"/>
                </a:solidFill>
                <a:latin typeface="Calibri Light" pitchFamily="34" charset="0"/>
              </a:rPr>
              <a:t>) And As A Pelvic Mass.</a:t>
            </a:r>
            <a:endParaRPr lang="en-US" sz="2300" cap="none" dirty="0">
              <a:latin typeface="Calibri Light" pitchFamily="34" charset="0"/>
            </a:endParaRPr>
          </a:p>
        </p:txBody>
      </p:sp>
    </p:spTree>
    <p:extLst>
      <p:ext uri="{BB962C8B-B14F-4D97-AF65-F5344CB8AC3E}">
        <p14:creationId xmlns:p14="http://schemas.microsoft.com/office/powerpoint/2010/main" xmlns="" val="990327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13717</TotalTime>
  <Words>3530</Words>
  <Application>Microsoft Macintosh PowerPoint</Application>
  <PresentationFormat>Letter Paper (8.5x11 in)‎</PresentationFormat>
  <Paragraphs>382</Paragraphs>
  <Slides>56</Slides>
  <Notes>1</Notes>
  <HiddenSlides>0</HiddenSlides>
  <MMClips>0</MMClips>
  <ScaleCrop>false</ScaleCrop>
  <HeadingPairs>
    <vt:vector size="4" baseType="variant">
      <vt:variant>
        <vt:lpstr>سمة</vt:lpstr>
      </vt:variant>
      <vt:variant>
        <vt:i4>1</vt:i4>
      </vt:variant>
      <vt:variant>
        <vt:lpstr>عناوين الشرائح</vt:lpstr>
      </vt:variant>
      <vt:variant>
        <vt:i4>56</vt:i4>
      </vt:variant>
    </vt:vector>
  </HeadingPairs>
  <TitlesOfParts>
    <vt:vector size="57" baseType="lpstr">
      <vt:lpstr>Droplet</vt:lpstr>
      <vt:lpstr>الشريحة 1</vt:lpstr>
      <vt:lpstr>Menstruation</vt:lpstr>
      <vt:lpstr>الشريحة 3</vt:lpstr>
      <vt:lpstr>Normal menstrual cycle</vt:lpstr>
      <vt:lpstr>الشريحة 5</vt:lpstr>
      <vt:lpstr>Definition of HMB</vt:lpstr>
      <vt:lpstr>الشريحة 7</vt:lpstr>
      <vt:lpstr>Prevalence of HMB</vt:lpstr>
      <vt:lpstr>Causes of HMB</vt:lpstr>
      <vt:lpstr>Terminology used to describe AUB</vt:lpstr>
      <vt:lpstr>الشريحة 11</vt:lpstr>
      <vt:lpstr>Terms that should be discarded in new terminology</vt:lpstr>
      <vt:lpstr>An Expert Consensus Panel On Menstrual Disorders Has Suggested That:</vt:lpstr>
      <vt:lpstr>FIGO classification of the causes of AUB</vt:lpstr>
      <vt:lpstr>الشريحة 15</vt:lpstr>
      <vt:lpstr>الشريحة 16</vt:lpstr>
      <vt:lpstr>الشريحة 17</vt:lpstr>
      <vt:lpstr>الشريحة 18</vt:lpstr>
      <vt:lpstr>الشريحة 19</vt:lpstr>
      <vt:lpstr>الشريحة 20</vt:lpstr>
      <vt:lpstr>الشريحة 21</vt:lpstr>
      <vt:lpstr>الشريحة 22</vt:lpstr>
      <vt:lpstr>Assessment of AUB</vt:lpstr>
      <vt:lpstr>الشريحة 24</vt:lpstr>
      <vt:lpstr>History and clinical assessment</vt:lpstr>
      <vt:lpstr>الشريحة 26</vt:lpstr>
      <vt:lpstr>الشريحة 27</vt:lpstr>
      <vt:lpstr>الشريحة 28</vt:lpstr>
      <vt:lpstr>Examination, basic investigations and diagnosis</vt:lpstr>
      <vt:lpstr>الشريحة 30</vt:lpstr>
      <vt:lpstr>Investigations</vt:lpstr>
      <vt:lpstr>In order to make an assessment more assured, the ,physician has defined 'high risk' women as follows.</vt:lpstr>
      <vt:lpstr>When to consider treatment brfore ivestigation </vt:lpstr>
      <vt:lpstr>Pathology needs further investigation or surgical treatment</vt:lpstr>
      <vt:lpstr>الشريحة 35</vt:lpstr>
      <vt:lpstr>Uterine and endometrial assessment</vt:lpstr>
      <vt:lpstr>Saline hysteroscopy</vt:lpstr>
      <vt:lpstr>Saline infusion sonography</vt:lpstr>
      <vt:lpstr>Endometrial pipelle sampling</vt:lpstr>
      <vt:lpstr>Supplementary investigations</vt:lpstr>
      <vt:lpstr>Postmenopausal bleeding</vt:lpstr>
      <vt:lpstr>الشريحة 42</vt:lpstr>
      <vt:lpstr>PMB, HRT, tamoxifen and endometrial cancer</vt:lpstr>
      <vt:lpstr>Endometrial thickness</vt:lpstr>
      <vt:lpstr>Testing for endometrial cancer</vt:lpstr>
      <vt:lpstr>Intermenstrual bleeding</vt:lpstr>
      <vt:lpstr>Causes</vt:lpstr>
      <vt:lpstr>الشريحة 48</vt:lpstr>
      <vt:lpstr>Examination and investigation</vt:lpstr>
      <vt:lpstr>Note</vt:lpstr>
      <vt:lpstr>Treatment of HMB - a three-step approach</vt:lpstr>
      <vt:lpstr>الشريحة 52</vt:lpstr>
      <vt:lpstr>الشريحة 53</vt:lpstr>
      <vt:lpstr>الشريحة 54</vt:lpstr>
      <vt:lpstr>الشريحة 55</vt:lpstr>
      <vt:lpstr>الشريحة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Abnormal uterine  bleeding</dc:title>
  <dc:creator>alaa owais</dc:creator>
  <cp:lastModifiedBy>TOSHIBA</cp:lastModifiedBy>
  <cp:revision>88</cp:revision>
  <dcterms:created xsi:type="dcterms:W3CDTF">2018-07-07T03:12:54Z</dcterms:created>
  <dcterms:modified xsi:type="dcterms:W3CDTF">2018-07-16T17:29:32Z</dcterms:modified>
</cp:coreProperties>
</file>