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5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87" roundtripDataSignature="AMtx7mhwTjQcjaX3WignMbIermeDLwIF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87" Type="http://customschemas.google.com/relationships/presentationmetadata" Target="meta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Plantigrade</a:t>
            </a: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locomotion means walking with the toes and metatarsals flat on the ground.</a:t>
            </a:r>
            <a:b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/>
              <a:t>Supple</a:t>
            </a:r>
            <a:r>
              <a:rPr lang="en-US"/>
              <a:t> means </a:t>
            </a: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bending readily without breaking or becoming deformed</a:t>
            </a:r>
            <a:endParaRPr/>
          </a:p>
        </p:txBody>
      </p:sp>
      <p:sp>
        <p:nvSpPr>
          <p:cNvPr id="424" name="Google Shape;424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1" name="Google Shape;671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Google Shape;978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1" name="Google Shape;1011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3" name="Google Shape;1063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4" name="Google Shape;1074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8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9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9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9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9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9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9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9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9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9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9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9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9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0" name="Google Shape;30;p8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1" name="Google Shape;31;p8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8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8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8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8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8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0" name="Google Shape;50;p8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6" name="Google Shape;56;p8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" name="Google Shape;62;p9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9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" name="Google Shape;64;p9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9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9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9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9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8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8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8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8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Relationship Id="rId4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4.png"/><Relationship Id="rId4" Type="http://schemas.openxmlformats.org/officeDocument/2006/relationships/image" Target="../media/image6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4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4.png"/><Relationship Id="rId4" Type="http://schemas.openxmlformats.org/officeDocument/2006/relationships/image" Target="../media/image6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9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4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0.png"/><Relationship Id="rId4" Type="http://schemas.openxmlformats.org/officeDocument/2006/relationships/image" Target="../media/image7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8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7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7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"/>
          <p:cNvPicPr preferRelativeResize="0"/>
          <p:nvPr/>
        </p:nvPicPr>
        <p:blipFill rotWithShape="1">
          <a:blip r:embed="rId3">
            <a:alphaModFix/>
          </a:blip>
          <a:srcRect b="0" l="0" r="29848" t="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/>
          <p:nvPr/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921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 txBox="1"/>
          <p:nvPr>
            <p:ph type="ctrTitle"/>
          </p:nvPr>
        </p:nvSpPr>
        <p:spPr>
          <a:xfrm>
            <a:off x="477981" y="1122363"/>
            <a:ext cx="4023360" cy="3204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/>
              <a:t>Ankle and Foot</a:t>
            </a:r>
            <a:endParaRPr/>
          </a:p>
        </p:txBody>
      </p:sp>
      <p:sp>
        <p:nvSpPr>
          <p:cNvPr id="104" name="Google Shape;104;p1"/>
          <p:cNvSpPr txBox="1"/>
          <p:nvPr>
            <p:ph idx="1" type="subTitle"/>
          </p:nvPr>
        </p:nvSpPr>
        <p:spPr>
          <a:xfrm>
            <a:off x="477980" y="4872922"/>
            <a:ext cx="4023359" cy="1208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/>
              <a:t>Dr. Suhaib Moseley, MD.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/>
              <a:t>Mutah University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 sz="2000"/>
              <a:t>2020</a:t>
            </a:r>
            <a:endParaRPr/>
          </a:p>
        </p:txBody>
      </p:sp>
      <p:sp>
        <p:nvSpPr>
          <p:cNvPr id="105" name="Google Shape;105;p1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 txBox="1"/>
          <p:nvPr/>
        </p:nvSpPr>
        <p:spPr>
          <a:xfrm>
            <a:off x="10088825" y="293275"/>
            <a:ext cx="1880700" cy="12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Edited by; </a:t>
            </a:r>
            <a:endParaRPr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Lana Sabateen </a:t>
            </a:r>
            <a:endParaRPr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Malak Al-Majali</a:t>
            </a:r>
            <a:endParaRPr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Sara Khreisat</a:t>
            </a:r>
            <a:endParaRPr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0"/>
          <p:cNvSpPr txBox="1"/>
          <p:nvPr>
            <p:ph type="title"/>
          </p:nvPr>
        </p:nvSpPr>
        <p:spPr>
          <a:xfrm>
            <a:off x="457201" y="412454"/>
            <a:ext cx="2381250" cy="2101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Plantar Fascia</a:t>
            </a:r>
            <a:endParaRPr/>
          </a:p>
        </p:txBody>
      </p:sp>
      <p:sp>
        <p:nvSpPr>
          <p:cNvPr id="224" name="Google Shape;224;p10"/>
          <p:cNvSpPr/>
          <p:nvPr/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0"/>
          <p:cNvSpPr/>
          <p:nvPr/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0"/>
          <p:cNvSpPr txBox="1"/>
          <p:nvPr>
            <p:ph idx="2" type="body"/>
          </p:nvPr>
        </p:nvSpPr>
        <p:spPr>
          <a:xfrm>
            <a:off x="3157538" y="422845"/>
            <a:ext cx="5207144" cy="2101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The planter Fascia or the planter aponeurosis is a deep band of fibrous tissue that extends in the sole of the foot.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It is triangular and extends from the calcaneus to the base of the proximal phalanges.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It helps stabilize the longitudinal arch of the foot and protects the underlying vessels and nerves.</a:t>
            </a:r>
            <a:endParaRPr/>
          </a:p>
        </p:txBody>
      </p:sp>
      <p:pic>
        <p:nvPicPr>
          <p:cNvPr id="227" name="Google Shape;227;p10"/>
          <p:cNvPicPr preferRelativeResize="0"/>
          <p:nvPr/>
        </p:nvPicPr>
        <p:blipFill rotWithShape="1">
          <a:blip r:embed="rId3">
            <a:alphaModFix/>
          </a:blip>
          <a:srcRect b="9396" l="0" r="0" t="9398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-2" l="0" r="-3" t="10612"/>
          <a:stretch/>
        </p:blipFill>
        <p:spPr>
          <a:xfrm>
            <a:off x="8437418" y="1"/>
            <a:ext cx="375458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"/>
          <p:cNvSpPr/>
          <p:nvPr/>
        </p:nvSpPr>
        <p:spPr>
          <a:xfrm>
            <a:off x="554416" y="365125"/>
            <a:ext cx="11167447" cy="208931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E1E1E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C5C2C2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1"/>
          <p:cNvSpPr txBox="1"/>
          <p:nvPr>
            <p:ph type="title"/>
          </p:nvPr>
        </p:nvSpPr>
        <p:spPr>
          <a:xfrm>
            <a:off x="1046746" y="641850"/>
            <a:ext cx="3611880" cy="15358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Arches of the foot</a:t>
            </a:r>
            <a:endParaRPr/>
          </a:p>
        </p:txBody>
      </p:sp>
      <p:sp>
        <p:nvSpPr>
          <p:cNvPr id="236" name="Google Shape;236;p11"/>
          <p:cNvSpPr/>
          <p:nvPr/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1"/>
          <p:cNvSpPr/>
          <p:nvPr/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1"/>
          <p:cNvSpPr txBox="1"/>
          <p:nvPr>
            <p:ph idx="2" type="body"/>
          </p:nvPr>
        </p:nvSpPr>
        <p:spPr>
          <a:xfrm>
            <a:off x="5048213" y="550718"/>
            <a:ext cx="6653379" cy="17976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95"/>
              <a:buChar char="•"/>
            </a:pPr>
            <a:r>
              <a:rPr lang="en-US" sz="1295"/>
              <a:t>Each foot is composed of 3 arches; two of which are longitudinal.</a:t>
            </a:r>
            <a:endParaRPr/>
          </a:p>
          <a:p>
            <a:pPr indent="-228600" lvl="1" marL="10287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95"/>
              <a:buFont typeface="Calibri"/>
              <a:buAutoNum type="arabicPeriod"/>
            </a:pPr>
            <a:r>
              <a:rPr lang="en-US" sz="1295"/>
              <a:t>The (higher )medial inner arch, composed of the calcaneus talus, navicular, three cuneiforms and the 1</a:t>
            </a:r>
            <a:r>
              <a:rPr baseline="30000" lang="en-US" sz="1295"/>
              <a:t>st</a:t>
            </a:r>
            <a:r>
              <a:rPr lang="en-US" sz="1295"/>
              <a:t> three metatarsal bones.</a:t>
            </a:r>
            <a:endParaRPr/>
          </a:p>
          <a:p>
            <a:pPr indent="-228600" lvl="1" marL="10287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95"/>
              <a:buFont typeface="Calibri"/>
              <a:buAutoNum type="arabicPeriod"/>
            </a:pPr>
            <a:r>
              <a:rPr lang="en-US" sz="1295"/>
              <a:t>The lateral outer arch. Composed of the calcaneus, cuboid, 4</a:t>
            </a:r>
            <a:r>
              <a:rPr baseline="30000" lang="en-US" sz="1295"/>
              <a:t>th</a:t>
            </a:r>
            <a:r>
              <a:rPr lang="en-US" sz="1295"/>
              <a:t> and 5</a:t>
            </a:r>
            <a:r>
              <a:rPr baseline="30000" lang="en-US" sz="1295"/>
              <a:t>th</a:t>
            </a:r>
            <a:r>
              <a:rPr lang="en-US" sz="1295"/>
              <a:t> metatarsal bones.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95"/>
              <a:buChar char="•"/>
            </a:pPr>
            <a:r>
              <a:rPr lang="en-US" sz="1295"/>
              <a:t>They are maintained by the tarsal metatarsal bones and the intertarsal and the intermetatarsal ligaments and the tendons in the foot.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95"/>
              <a:buChar char="•"/>
            </a:pPr>
            <a:r>
              <a:rPr lang="en-US" sz="1295"/>
              <a:t>It mimics the design of a spring to allow for the flexibility of the foot and absorb shock.</a:t>
            </a:r>
            <a:endParaRPr/>
          </a:p>
          <a:p>
            <a:pPr indent="-146367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95"/>
              <a:buNone/>
            </a:pPr>
            <a:r>
              <a:t/>
            </a:r>
            <a:endParaRPr sz="1295"/>
          </a:p>
        </p:txBody>
      </p:sp>
      <p:pic>
        <p:nvPicPr>
          <p:cNvPr id="239" name="Google Shape;239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" l="592" r="4076" t="0"/>
          <a:stretch/>
        </p:blipFill>
        <p:spPr>
          <a:xfrm>
            <a:off x="554416" y="2731167"/>
            <a:ext cx="11167447" cy="3484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2"/>
          <p:cNvSpPr txBox="1"/>
          <p:nvPr>
            <p:ph type="title"/>
          </p:nvPr>
        </p:nvSpPr>
        <p:spPr>
          <a:xfrm>
            <a:off x="517889" y="4883544"/>
            <a:ext cx="3876086" cy="15569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Arches of The Foot</a:t>
            </a:r>
            <a:endParaRPr/>
          </a:p>
        </p:txBody>
      </p:sp>
      <p:sp>
        <p:nvSpPr>
          <p:cNvPr id="246" name="Google Shape;246;p12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text on a white background&#10;&#10;Description automatically generated" id="248" name="Google Shape;248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9204" y="138354"/>
            <a:ext cx="10314931" cy="428939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2"/>
          <p:cNvSpPr/>
          <p:nvPr/>
        </p:nvSpPr>
        <p:spPr>
          <a:xfrm flipH="1" rot="5400000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2"/>
          <p:cNvSpPr txBox="1"/>
          <p:nvPr>
            <p:ph idx="2" type="body"/>
          </p:nvPr>
        </p:nvSpPr>
        <p:spPr>
          <a:xfrm>
            <a:off x="5162719" y="4883544"/>
            <a:ext cx="6586915" cy="15569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571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 startAt="3"/>
            </a:pPr>
            <a:r>
              <a:rPr lang="en-US" sz="1800"/>
              <a:t>The transverse arch.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It is strengthened by the interosseous palmer and dorsal ligaments and the peroneus longus muscle.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3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3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3"/>
          <p:cNvSpPr txBox="1"/>
          <p:nvPr>
            <p:ph type="title"/>
          </p:nvPr>
        </p:nvSpPr>
        <p:spPr>
          <a:xfrm>
            <a:off x="1075767" y="1188637"/>
            <a:ext cx="2988234" cy="4480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6600"/>
              <a:t>Muscles of the Foot </a:t>
            </a:r>
            <a:endParaRPr/>
          </a:p>
        </p:txBody>
      </p:sp>
      <p:cxnSp>
        <p:nvCxnSpPr>
          <p:cNvPr id="259" name="Google Shape;259;p13"/>
          <p:cNvCxnSpPr/>
          <p:nvPr/>
        </p:nvCxnSpPr>
        <p:spPr>
          <a:xfrm>
            <a:off x="4654296" y="1852863"/>
            <a:ext cx="0" cy="3236495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60" name="Google Shape;260;p13"/>
          <p:cNvSpPr txBox="1"/>
          <p:nvPr>
            <p:ph idx="1" type="body"/>
          </p:nvPr>
        </p:nvSpPr>
        <p:spPr>
          <a:xfrm>
            <a:off x="5255260" y="1648870"/>
            <a:ext cx="4702848" cy="35602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The foot is controlled by extrinsic and intrinsic muscles.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The extrinsic muscles have their origin in the leg and insert in the foot. Divided into 3 compartments.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The intrinsic muscles have both their origin and insertion in the foot.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4"/>
          <p:cNvSpPr txBox="1"/>
          <p:nvPr>
            <p:ph type="title"/>
          </p:nvPr>
        </p:nvSpPr>
        <p:spPr>
          <a:xfrm>
            <a:off x="589560" y="856180"/>
            <a:ext cx="5279408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en-US" sz="3400"/>
              <a:t>Extrinsic Muscles of the Foot – Anterior  Compartment.  </a:t>
            </a:r>
            <a:endParaRPr/>
          </a:p>
        </p:txBody>
      </p:sp>
      <p:grpSp>
        <p:nvGrpSpPr>
          <p:cNvPr id="267" name="Google Shape;267;p14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68" name="Google Shape;268;p14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14"/>
          <p:cNvSpPr/>
          <p:nvPr/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4"/>
          <p:cNvSpPr txBox="1"/>
          <p:nvPr>
            <p:ph idx="2" type="body"/>
          </p:nvPr>
        </p:nvSpPr>
        <p:spPr>
          <a:xfrm>
            <a:off x="590719" y="2290827"/>
            <a:ext cx="5278066" cy="44009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i="0" lang="en-US" sz="1800"/>
              <a:t>There are four muscles in the anterior compartment of the leg: </a:t>
            </a:r>
            <a:endParaRPr/>
          </a:p>
          <a:p>
            <a:pPr indent="-342900" lvl="1" marL="11430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T</a:t>
            </a:r>
            <a:r>
              <a:rPr i="0" lang="en-US" sz="1800"/>
              <a:t>ibialis anterior.</a:t>
            </a:r>
            <a:endParaRPr/>
          </a:p>
          <a:p>
            <a:pPr indent="-342900" lvl="1" marL="11430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E</a:t>
            </a:r>
            <a:r>
              <a:rPr i="0" lang="en-US" sz="1800"/>
              <a:t>xtensor digitorum longus.</a:t>
            </a:r>
            <a:endParaRPr/>
          </a:p>
          <a:p>
            <a:pPr indent="-342900" lvl="1" marL="11430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i="0" lang="en-US" sz="1800"/>
              <a:t>Extensor hallucis longus.</a:t>
            </a:r>
            <a:endParaRPr/>
          </a:p>
          <a:p>
            <a:pPr indent="-342900" lvl="1" marL="11430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P</a:t>
            </a:r>
            <a:r>
              <a:rPr i="0" lang="en-US" sz="1800"/>
              <a:t>eroneus tertius (which will join the peroneus brevis muscle from the lateral compartment and insert into the base of the 5</a:t>
            </a:r>
            <a:r>
              <a:rPr baseline="30000" i="0" lang="en-US" sz="1800"/>
              <a:t>th</a:t>
            </a:r>
            <a:r>
              <a:rPr i="0" lang="en-US" sz="1800"/>
              <a:t> metatarsal bone.)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i="0" lang="en-US" sz="1800"/>
              <a:t>Collectively, they</a:t>
            </a:r>
            <a:r>
              <a:rPr lang="en-US" sz="1800"/>
              <a:t> </a:t>
            </a:r>
            <a:r>
              <a:rPr i="0" lang="en-US" sz="1800"/>
              <a:t>dorsiflex and invert the foot at the ankle joint.  The extensor digitorum longus and extensor hallucis longus also extend the toes.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i="0" lang="en-US" sz="1800"/>
              <a:t> The muscles in this compartment are innervated by the deep fibular nerve (a branch of the common fibular nerve), and blood is supplied via the anterior tibial artery.</a:t>
            </a:r>
            <a:endParaRPr/>
          </a:p>
          <a:p>
            <a:pPr indent="-1143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sp>
        <p:nvSpPr>
          <p:cNvPr id="272" name="Google Shape;272;p14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4"/>
          <p:cNvSpPr/>
          <p:nvPr/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logo&#10;&#10;Description automatically generated" id="274" name="Google Shape;27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3423" y="686944"/>
            <a:ext cx="4397433" cy="230865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4"/>
          <p:cNvSpPr/>
          <p:nvPr/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1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4619" y="3707894"/>
            <a:ext cx="2273177" cy="2518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5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Lateral Compartment</a:t>
            </a:r>
            <a:endParaRPr/>
          </a:p>
        </p:txBody>
      </p:sp>
      <p:grpSp>
        <p:nvGrpSpPr>
          <p:cNvPr id="284" name="Google Shape;284;p15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85" name="Google Shape;285;p15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15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5"/>
          <p:cNvSpPr txBox="1"/>
          <p:nvPr>
            <p:ph idx="2" type="body"/>
          </p:nvPr>
        </p:nvSpPr>
        <p:spPr>
          <a:xfrm>
            <a:off x="590719" y="2238549"/>
            <a:ext cx="4559425" cy="4230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i="0" lang="en-US" sz="1665"/>
              <a:t>There are two muscles in the lateral compartment of the leg; the peroneus longus and brevis.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i="0" lang="en-US" sz="1665"/>
              <a:t>The common function of the muscles is eversion, turning the sole of the foot outwards. They are both innervated by the superficial peroneal nerve.</a:t>
            </a:r>
            <a:endParaRPr/>
          </a:p>
          <a:p>
            <a:pPr indent="-342900" lvl="0" marL="62865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Calibri"/>
              <a:buAutoNum type="arabicPeriod"/>
            </a:pPr>
            <a:r>
              <a:rPr i="0" lang="en-US" sz="1665"/>
              <a:t>Peroneus Longus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Noto Sans Symbols"/>
              <a:buChar char="❑"/>
            </a:pPr>
            <a:r>
              <a:rPr i="0" lang="en-US" sz="1665"/>
              <a:t>Originates from the superior and lateral surface of the fibula and the lateral tibial condyle.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Noto Sans Symbols"/>
              <a:buChar char="❑"/>
            </a:pPr>
            <a:r>
              <a:rPr i="0" lang="en-US" sz="1665"/>
              <a:t>Attaches to the planter aspect of the medial cuneiform and base of the 1</a:t>
            </a:r>
            <a:r>
              <a:rPr baseline="30000" i="0" lang="en-US" sz="1665"/>
              <a:t>st</a:t>
            </a:r>
            <a:r>
              <a:rPr i="0" lang="en-US" sz="1665"/>
              <a:t> metatarsal bone.</a:t>
            </a:r>
            <a:endParaRPr/>
          </a:p>
          <a:p>
            <a:pPr indent="-342900" lvl="0" marL="62865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Calibri"/>
              <a:buAutoNum type="arabicPeriod"/>
            </a:pPr>
            <a:r>
              <a:rPr i="0" lang="en-US" sz="1665"/>
              <a:t>Peroneus Brevis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Noto Sans Symbols"/>
              <a:buChar char="❑"/>
            </a:pPr>
            <a:r>
              <a:rPr i="0" lang="en-US" sz="1665"/>
              <a:t>Originates from the inferolateral surface (distal 2/3) of the fibular shaft. 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Noto Sans Symbols"/>
              <a:buChar char="❑"/>
            </a:pPr>
            <a:r>
              <a:rPr i="0" lang="en-US" sz="1665"/>
              <a:t>Attaches to the base of 5</a:t>
            </a:r>
            <a:r>
              <a:rPr baseline="30000" i="0" lang="en-US" sz="1665"/>
              <a:t>th</a:t>
            </a:r>
            <a:r>
              <a:rPr i="0" lang="en-US" sz="1665"/>
              <a:t> metatarsal bone.</a:t>
            </a:r>
            <a:endParaRPr/>
          </a:p>
        </p:txBody>
      </p:sp>
      <p:sp>
        <p:nvSpPr>
          <p:cNvPr id="289" name="Google Shape;289;p15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5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2" l="0" r="1998" t="0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6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Deep Posterior Compartment</a:t>
            </a:r>
            <a:endParaRPr/>
          </a:p>
        </p:txBody>
      </p:sp>
      <p:grpSp>
        <p:nvGrpSpPr>
          <p:cNvPr id="298" name="Google Shape;298;p16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99" name="Google Shape;299;p16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16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" name="Google Shape;301;p16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6"/>
          <p:cNvSpPr txBox="1"/>
          <p:nvPr>
            <p:ph idx="2" type="body"/>
          </p:nvPr>
        </p:nvSpPr>
        <p:spPr>
          <a:xfrm>
            <a:off x="629562" y="2224322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i="0" lang="en-US" sz="1850"/>
              <a:t>There are four muscles in the deep compartment of the posterior leg. </a:t>
            </a:r>
            <a:endParaRPr/>
          </a:p>
          <a:p>
            <a:pPr indent="-342900" lvl="1" marL="11430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Calibri"/>
              <a:buAutoNum type="arabicPeriod"/>
            </a:pPr>
            <a:r>
              <a:rPr lang="en-US" sz="1850"/>
              <a:t>T</a:t>
            </a:r>
            <a:r>
              <a:rPr i="0" lang="en-US" sz="1850"/>
              <a:t>he popliteus, acts only on the knee joint. </a:t>
            </a:r>
            <a:endParaRPr/>
          </a:p>
          <a:p>
            <a:pPr indent="-342900" lvl="1" marL="11430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Calibri"/>
              <a:buAutoNum type="arabicPeriod"/>
            </a:pPr>
            <a:r>
              <a:rPr lang="en-US" sz="1850"/>
              <a:t>T</a:t>
            </a:r>
            <a:r>
              <a:rPr i="0" lang="en-US" sz="1850"/>
              <a:t>ibialis posterior.</a:t>
            </a:r>
            <a:endParaRPr/>
          </a:p>
          <a:p>
            <a:pPr indent="-342900" lvl="1" marL="11430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Calibri"/>
              <a:buAutoNum type="arabicPeriod"/>
            </a:pPr>
            <a:r>
              <a:rPr i="0" lang="en-US" sz="1850"/>
              <a:t>Flexor hallucis longus</a:t>
            </a:r>
            <a:endParaRPr/>
          </a:p>
          <a:p>
            <a:pPr indent="-342900" lvl="1" marL="11430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Calibri"/>
              <a:buAutoNum type="arabicPeriod"/>
            </a:pPr>
            <a:r>
              <a:rPr lang="en-US" sz="1850"/>
              <a:t>F</a:t>
            </a:r>
            <a:r>
              <a:rPr i="0" lang="en-US" sz="1850"/>
              <a:t>lexor digitorum longus; the </a:t>
            </a:r>
            <a:r>
              <a:rPr lang="en-US" sz="1850"/>
              <a:t>three of them </a:t>
            </a:r>
            <a:r>
              <a:rPr i="0" lang="en-US" sz="1850"/>
              <a:t>act on the ankle and foot.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i="0" lang="en-US" sz="1850"/>
              <a:t>The posterior leg is the largest of the three compartments. Collectively, the muscles in this area plantarflex and invert the foot.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i="0" lang="en-US" sz="1850"/>
              <a:t>They are innervated by the tibial nerve, a terminal branch of the sciatic nerve.</a:t>
            </a:r>
            <a:endParaRPr sz="1850"/>
          </a:p>
        </p:txBody>
      </p:sp>
      <p:sp>
        <p:nvSpPr>
          <p:cNvPr id="303" name="Google Shape;303;p16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6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0755" y="796649"/>
            <a:ext cx="5379476" cy="526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7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/>
              <a:t>Superficial Posterior Compartment</a:t>
            </a:r>
            <a:endParaRPr/>
          </a:p>
        </p:txBody>
      </p:sp>
      <p:grpSp>
        <p:nvGrpSpPr>
          <p:cNvPr id="312" name="Google Shape;312;p17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13" name="Google Shape;313;p17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17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5" name="Google Shape;315;p17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7"/>
          <p:cNvSpPr txBox="1"/>
          <p:nvPr>
            <p:ph idx="2" type="body"/>
          </p:nvPr>
        </p:nvSpPr>
        <p:spPr>
          <a:xfrm>
            <a:off x="665085" y="2224322"/>
            <a:ext cx="4559425" cy="29895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Composed f three muscles:</a:t>
            </a:r>
            <a:endParaRPr/>
          </a:p>
          <a:p>
            <a:pPr indent="-457200" lvl="1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Plantaris</a:t>
            </a:r>
            <a:endParaRPr/>
          </a:p>
          <a:p>
            <a:pPr indent="-457200" lvl="1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Soleus</a:t>
            </a:r>
            <a:endParaRPr/>
          </a:p>
          <a:p>
            <a:pPr indent="-457200" lvl="1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Gastrocnemius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All three are supplied by the tibial nerve.</a:t>
            </a:r>
            <a:endParaRPr/>
          </a:p>
        </p:txBody>
      </p:sp>
      <p:sp>
        <p:nvSpPr>
          <p:cNvPr id="317" name="Google Shape;317;p17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7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815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8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The Intrinsic Muscles</a:t>
            </a:r>
            <a:endParaRPr/>
          </a:p>
        </p:txBody>
      </p:sp>
      <p:grpSp>
        <p:nvGrpSpPr>
          <p:cNvPr id="326" name="Google Shape;326;p18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27" name="Google Shape;327;p18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18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18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8"/>
          <p:cNvSpPr txBox="1"/>
          <p:nvPr>
            <p:ph idx="2" type="body"/>
          </p:nvPr>
        </p:nvSpPr>
        <p:spPr>
          <a:xfrm>
            <a:off x="590719" y="2330505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All of them are innervated either by the medial plantar nerve or the lateral plantar nerve, which are both branches of the tibial nerve.</a:t>
            </a:r>
            <a:endParaRPr/>
          </a:p>
        </p:txBody>
      </p:sp>
      <p:sp>
        <p:nvSpPr>
          <p:cNvPr id="331" name="Google Shape;331;p18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3189" y="799352"/>
            <a:ext cx="5653725" cy="5372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9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/>
              <a:t>Neurovascular Bundle</a:t>
            </a:r>
            <a:endParaRPr/>
          </a:p>
        </p:txBody>
      </p:sp>
      <p:grpSp>
        <p:nvGrpSpPr>
          <p:cNvPr id="340" name="Google Shape;340;p19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41" name="Google Shape;341;p19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3" name="Google Shape;343;p19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9"/>
          <p:cNvSpPr txBox="1"/>
          <p:nvPr>
            <p:ph idx="2" type="body"/>
          </p:nvPr>
        </p:nvSpPr>
        <p:spPr>
          <a:xfrm>
            <a:off x="590719" y="2364137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The Dorsalis pedis artery is palpated lateral to the extensor hallucis longus against the navicular bone.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Posterior Tibial Artery is palpated ½ between the medial malleolus and the Achilles tendon or 1/3 the distance from the medial malleolus to the tip of the calcaneus.</a:t>
            </a:r>
            <a:endParaRPr/>
          </a:p>
        </p:txBody>
      </p:sp>
      <p:sp>
        <p:nvSpPr>
          <p:cNvPr id="345" name="Google Shape;345;p19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9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1605" y="724212"/>
            <a:ext cx="5397775" cy="5408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>
            <p:ph type="title"/>
          </p:nvPr>
        </p:nvSpPr>
        <p:spPr>
          <a:xfrm>
            <a:off x="517889" y="4883544"/>
            <a:ext cx="3876086" cy="15569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" l="137" r="0" t="0"/>
          <a:stretch/>
        </p:blipFill>
        <p:spPr>
          <a:xfrm>
            <a:off x="959205" y="364142"/>
            <a:ext cx="10369645" cy="386799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/>
          <p:nvPr/>
        </p:nvSpPr>
        <p:spPr>
          <a:xfrm flipH="1" rot="5400000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"/>
          <p:cNvSpPr txBox="1"/>
          <p:nvPr>
            <p:ph idx="2" type="body"/>
          </p:nvPr>
        </p:nvSpPr>
        <p:spPr>
          <a:xfrm>
            <a:off x="4911865" y="4883544"/>
            <a:ext cx="6837770" cy="15569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85750" lvl="0" marL="28575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Arial"/>
              <a:buChar char="•"/>
            </a:pPr>
            <a:r>
              <a:rPr lang="en-US" sz="1665"/>
              <a:t>The ankle and foot are the terminal portion of the limb that bear weight and propagate the body forward.</a:t>
            </a:r>
            <a:endParaRPr/>
          </a:p>
          <a:p>
            <a:pPr indent="-285750" lvl="0" marL="28575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Arial"/>
              <a:buChar char="•"/>
            </a:pPr>
            <a:r>
              <a:rPr lang="en-US" sz="1665"/>
              <a:t>During the stance phase in the gait cycle, the foot is doing dorsiflexion and planter flexion to propagate in the cycle.</a:t>
            </a:r>
            <a:endParaRPr/>
          </a:p>
          <a:p>
            <a:pPr indent="-285750" lvl="0" marL="28575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Arial"/>
              <a:buChar char="•"/>
            </a:pPr>
            <a:r>
              <a:rPr lang="en-US" sz="1665"/>
              <a:t>This requires a stable joint with normal function of the surrounding muscles and nerves.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0"/>
          <p:cNvSpPr txBox="1"/>
          <p:nvPr>
            <p:ph type="title"/>
          </p:nvPr>
        </p:nvSpPr>
        <p:spPr>
          <a:xfrm>
            <a:off x="581771" y="989933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Sensation</a:t>
            </a:r>
            <a:endParaRPr/>
          </a:p>
        </p:txBody>
      </p:sp>
      <p:grpSp>
        <p:nvGrpSpPr>
          <p:cNvPr id="354" name="Google Shape;354;p20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55" name="Google Shape;355;p20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7" name="Google Shape;357;p20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0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0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6273" y="820190"/>
            <a:ext cx="5108439" cy="5216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1" name="Google Shape;361;p20"/>
          <p:cNvGrpSpPr/>
          <p:nvPr/>
        </p:nvGrpSpPr>
        <p:grpSpPr>
          <a:xfrm>
            <a:off x="582952" y="2352487"/>
            <a:ext cx="4559380" cy="3707020"/>
            <a:chOff x="22" y="136282"/>
            <a:chExt cx="4559380" cy="3707020"/>
          </a:xfrm>
        </p:grpSpPr>
        <p:sp>
          <p:nvSpPr>
            <p:cNvPr id="362" name="Google Shape;362;p20"/>
            <p:cNvSpPr/>
            <p:nvPr/>
          </p:nvSpPr>
          <p:spPr>
            <a:xfrm>
              <a:off x="22" y="136282"/>
              <a:ext cx="2130551" cy="852220"/>
            </a:xfrm>
            <a:prstGeom prst="rect">
              <a:avLst/>
            </a:prstGeom>
            <a:solidFill>
              <a:schemeClr val="accent2"/>
            </a:solidFill>
            <a:ln cap="flat" cmpd="sng" w="1270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0"/>
            <p:cNvSpPr txBox="1"/>
            <p:nvPr/>
          </p:nvSpPr>
          <p:spPr>
            <a:xfrm>
              <a:off x="22" y="136282"/>
              <a:ext cx="2130551" cy="852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6875" lIns="99550" spcFirstLastPara="1" rIns="99550" wrap="square" tIns="56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 dorsal aspect of the ankle and foot is supplied by:</a:t>
              </a:r>
              <a:endParaRPr/>
            </a:p>
          </p:txBody>
        </p:sp>
        <p:sp>
          <p:nvSpPr>
            <p:cNvPr id="364" name="Google Shape;364;p20"/>
            <p:cNvSpPr/>
            <p:nvPr/>
          </p:nvSpPr>
          <p:spPr>
            <a:xfrm>
              <a:off x="22" y="988502"/>
              <a:ext cx="2130551" cy="2854800"/>
            </a:xfrm>
            <a:prstGeom prst="rect">
              <a:avLst/>
            </a:prstGeom>
            <a:solidFill>
              <a:srgbClr val="F7D5CB">
                <a:alpha val="89803"/>
              </a:srgbClr>
            </a:solidFill>
            <a:ln cap="flat" cmpd="sng" w="12700">
              <a:solidFill>
                <a:srgbClr val="F7D5CB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0"/>
            <p:cNvSpPr txBox="1"/>
            <p:nvPr/>
          </p:nvSpPr>
          <p:spPr>
            <a:xfrm>
              <a:off x="22" y="988502"/>
              <a:ext cx="2130551" cy="28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2000" lIns="74675" spcFirstLastPara="1" rIns="99550" wrap="square" tIns="746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saphenous nerve.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superficial peroneal nerve.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sural nerve.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lateral planter nerve.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medial planter nerve.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deep peroneal nerve which supplies the 1</a:t>
              </a:r>
              <a:r>
                <a:rPr b="0" baseline="3000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web space between the big toe and the 2</a:t>
              </a:r>
              <a:r>
                <a:rPr b="0" baseline="3000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nd</a:t>
              </a: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toe.</a:t>
              </a:r>
              <a:endParaRPr/>
            </a:p>
          </p:txBody>
        </p:sp>
        <p:sp>
          <p:nvSpPr>
            <p:cNvPr id="366" name="Google Shape;366;p20"/>
            <p:cNvSpPr/>
            <p:nvPr/>
          </p:nvSpPr>
          <p:spPr>
            <a:xfrm>
              <a:off x="2428851" y="136282"/>
              <a:ext cx="2130551" cy="852220"/>
            </a:xfrm>
            <a:prstGeom prst="rect">
              <a:avLst/>
            </a:prstGeom>
            <a:solidFill>
              <a:srgbClr val="A4A4A4"/>
            </a:solidFill>
            <a:ln cap="flat" cmpd="sng" w="12700">
              <a:solidFill>
                <a:srgbClr val="A4A4A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0"/>
            <p:cNvSpPr txBox="1"/>
            <p:nvPr/>
          </p:nvSpPr>
          <p:spPr>
            <a:xfrm>
              <a:off x="2428851" y="136282"/>
              <a:ext cx="2130551" cy="852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6875" lIns="99550" spcFirstLastPara="1" rIns="99550" wrap="square" tIns="568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 planter aspect is supplies by:</a:t>
              </a:r>
              <a:endParaRPr/>
            </a:p>
          </p:txBody>
        </p:sp>
        <p:sp>
          <p:nvSpPr>
            <p:cNvPr id="368" name="Google Shape;368;p20"/>
            <p:cNvSpPr/>
            <p:nvPr/>
          </p:nvSpPr>
          <p:spPr>
            <a:xfrm>
              <a:off x="2428851" y="988502"/>
              <a:ext cx="2130551" cy="2854800"/>
            </a:xfrm>
            <a:prstGeom prst="rect">
              <a:avLst/>
            </a:prstGeom>
            <a:solidFill>
              <a:srgbClr val="DFDFDF">
                <a:alpha val="89803"/>
              </a:srgbClr>
            </a:solidFill>
            <a:ln cap="flat" cmpd="sng" w="12700">
              <a:solidFill>
                <a:srgbClr val="DFDFDF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0"/>
            <p:cNvSpPr txBox="1"/>
            <p:nvPr/>
          </p:nvSpPr>
          <p:spPr>
            <a:xfrm>
              <a:off x="2428851" y="988502"/>
              <a:ext cx="2130551" cy="285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2000" lIns="74675" spcFirstLastPara="1" rIns="99550" wrap="square" tIns="7467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medial planter nerve.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lateral planter nerve.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saphenous nerve.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medial calcaneal nerve which is a branch of the tibial nerve.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The sural nerve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1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1"/>
          <p:cNvSpPr txBox="1"/>
          <p:nvPr>
            <p:ph type="title"/>
          </p:nvPr>
        </p:nvSpPr>
        <p:spPr>
          <a:xfrm>
            <a:off x="589560" y="856180"/>
            <a:ext cx="5279408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en-US" sz="3400"/>
              <a:t>Club Foot- Congenital Talipes Equino Varus (CTEV)</a:t>
            </a:r>
            <a:endParaRPr/>
          </a:p>
        </p:txBody>
      </p:sp>
      <p:grpSp>
        <p:nvGrpSpPr>
          <p:cNvPr id="376" name="Google Shape;376;p21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377" name="Google Shape;377;p21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21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p21"/>
          <p:cNvSpPr/>
          <p:nvPr/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1"/>
          <p:cNvSpPr txBox="1"/>
          <p:nvPr>
            <p:ph idx="2" type="body"/>
          </p:nvPr>
        </p:nvSpPr>
        <p:spPr>
          <a:xfrm>
            <a:off x="590719" y="2330505"/>
            <a:ext cx="5278066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The deformity and pathology are in the ankle and foot with a fixed planter flexion of the ankle and Varus of the foot.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Diagnosed by physical examination and X-ray.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It has 4 elements of deformity:</a:t>
            </a:r>
            <a:endParaRPr/>
          </a:p>
          <a:p>
            <a:pPr indent="-457200" lvl="1" marL="12573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Pes Cavus: exaggerated arch</a:t>
            </a:r>
            <a:endParaRPr/>
          </a:p>
          <a:p>
            <a:pPr indent="-457200" lvl="1" marL="12573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Adduction of the metatarsals and forefoot</a:t>
            </a:r>
            <a:endParaRPr/>
          </a:p>
          <a:p>
            <a:pPr indent="-457200" lvl="1" marL="12573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Varus of the ankle joint</a:t>
            </a:r>
            <a:endParaRPr/>
          </a:p>
          <a:p>
            <a:pPr indent="-457200" lvl="1" marL="12573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Equines of the ankle.</a:t>
            </a:r>
            <a:endParaRPr/>
          </a:p>
        </p:txBody>
      </p:sp>
      <p:sp>
        <p:nvSpPr>
          <p:cNvPr id="381" name="Google Shape;381;p21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1"/>
          <p:cNvSpPr/>
          <p:nvPr/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21"/>
          <p:cNvPicPr preferRelativeResize="0"/>
          <p:nvPr/>
        </p:nvPicPr>
        <p:blipFill rotWithShape="1">
          <a:blip r:embed="rId3">
            <a:alphaModFix/>
          </a:blip>
          <a:srcRect b="0" l="10952" r="10145" t="45031"/>
          <a:stretch/>
        </p:blipFill>
        <p:spPr>
          <a:xfrm>
            <a:off x="7083423" y="979638"/>
            <a:ext cx="4397433" cy="1723264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1"/>
          <p:cNvSpPr/>
          <p:nvPr/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Google Shape;385;p21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6421" y="3707894"/>
            <a:ext cx="3369572" cy="2518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2"/>
          <p:cNvSpPr txBox="1"/>
          <p:nvPr>
            <p:ph type="title"/>
          </p:nvPr>
        </p:nvSpPr>
        <p:spPr>
          <a:xfrm>
            <a:off x="648929" y="207216"/>
            <a:ext cx="3505495" cy="7912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Etiology</a:t>
            </a:r>
            <a:endParaRPr/>
          </a:p>
        </p:txBody>
      </p:sp>
      <p:sp>
        <p:nvSpPr>
          <p:cNvPr id="391" name="Google Shape;391;p22"/>
          <p:cNvSpPr txBox="1"/>
          <p:nvPr>
            <p:ph idx="1" type="body"/>
          </p:nvPr>
        </p:nvSpPr>
        <p:spPr>
          <a:xfrm>
            <a:off x="766807" y="998484"/>
            <a:ext cx="3505494" cy="56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857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en-US" sz="1480"/>
              <a:t>Most commonly it is idiopathic.</a:t>
            </a:r>
            <a:endParaRPr/>
          </a:p>
          <a:p>
            <a:pPr indent="-22860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en-US" sz="1480"/>
              <a:t>Secondary club foot is due to neuromuscular disorders and neural tube defects or arthrogryposis (generalized fibrosis)</a:t>
            </a:r>
            <a:endParaRPr/>
          </a:p>
          <a:p>
            <a:pPr indent="-22860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en-US" sz="1480"/>
              <a:t>Male: Female is 2:1</a:t>
            </a:r>
            <a:endParaRPr/>
          </a:p>
          <a:p>
            <a:pPr indent="-22860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en-US" sz="1480"/>
              <a:t>Occurs in 1-4/1000.</a:t>
            </a:r>
            <a:endParaRPr/>
          </a:p>
          <a:p>
            <a:pPr indent="-22860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en-US" sz="1480"/>
              <a:t>Unilateral cases are more common than bilateral, and there’s a 10% chance of subsequent child being affected if there’s a positive family history.</a:t>
            </a:r>
            <a:endParaRPr/>
          </a:p>
          <a:p>
            <a:pPr indent="-22860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en-US" sz="1480"/>
              <a:t>The etiology is multifactorial; hereditary and modified by intrauterine and environmental factors.</a:t>
            </a:r>
            <a:endParaRPr/>
          </a:p>
          <a:p>
            <a:pPr indent="-228600" lvl="0" marL="2857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80"/>
              <a:buChar char="•"/>
            </a:pPr>
            <a:r>
              <a:rPr lang="en-US" sz="1480"/>
              <a:t>Increased in children with </a:t>
            </a:r>
            <a:endParaRPr/>
          </a:p>
          <a:p>
            <a:pPr indent="-342900" lvl="1" marL="10287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Calibri"/>
              <a:buAutoNum type="arabicPeriod"/>
            </a:pPr>
            <a:r>
              <a:rPr lang="en-US" sz="1480"/>
              <a:t>Neuromuscular disorders, such as: Cerebral palsy, Myelomeningocele, Arthrogryposis.</a:t>
            </a:r>
            <a:endParaRPr/>
          </a:p>
          <a:p>
            <a:pPr indent="-342900" lvl="1" marL="10287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Calibri"/>
              <a:buAutoNum type="arabicPeriod"/>
            </a:pPr>
            <a:r>
              <a:rPr lang="en-US" sz="1480"/>
              <a:t>Oligohydramnios. </a:t>
            </a:r>
            <a:endParaRPr/>
          </a:p>
          <a:p>
            <a:pPr indent="-342900" lvl="1" marL="10287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Calibri"/>
              <a:buAutoNum type="arabicPeriod"/>
            </a:pPr>
            <a:r>
              <a:rPr lang="en-US" sz="1480"/>
              <a:t>Amniotic Band Syndrome.</a:t>
            </a:r>
            <a:endParaRPr/>
          </a:p>
          <a:p>
            <a:pPr indent="-13462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80"/>
              <a:buNone/>
            </a:pPr>
            <a:r>
              <a:t/>
            </a:r>
            <a:endParaRPr sz="1480"/>
          </a:p>
        </p:txBody>
      </p:sp>
      <p:sp>
        <p:nvSpPr>
          <p:cNvPr id="392" name="Google Shape;392;p22"/>
          <p:cNvSpPr/>
          <p:nvPr/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2"/>
          <p:cNvSpPr/>
          <p:nvPr/>
        </p:nvSpPr>
        <p:spPr>
          <a:xfrm>
            <a:off x="5123688" y="557784"/>
            <a:ext cx="6584098" cy="5739187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person, hand, holding, using&#10;&#10;Description automatically generated" id="394" name="Google Shape;39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5862" y="1858225"/>
            <a:ext cx="6019331" cy="3138304"/>
          </a:xfrm>
          <a:prstGeom prst="rect">
            <a:avLst/>
          </a:prstGeom>
          <a:noFill/>
          <a:ln>
            <a:noFill/>
          </a:ln>
        </p:spPr>
      </p:pic>
      <p:sp>
        <p:nvSpPr>
          <p:cNvPr descr="نتيجة بحث الصور عن ‪amniotic band syndrome‬‏" id="395" name="Google Shape;395;p22"/>
          <p:cNvSpPr/>
          <p:nvPr/>
        </p:nvSpPr>
        <p:spPr>
          <a:xfrm>
            <a:off x="10447338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نتيجة بحث الصور عن ‪amniotic band syndrome‬‏" id="396" name="Google Shape;396;p22"/>
          <p:cNvSpPr/>
          <p:nvPr/>
        </p:nvSpPr>
        <p:spPr>
          <a:xfrm>
            <a:off x="10447338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3"/>
          <p:cNvSpPr/>
          <p:nvPr/>
        </p:nvSpPr>
        <p:spPr>
          <a:xfrm>
            <a:off x="554416" y="365125"/>
            <a:ext cx="11167447" cy="208931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DEDEDE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C5C2C2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3"/>
          <p:cNvSpPr txBox="1"/>
          <p:nvPr>
            <p:ph type="title"/>
          </p:nvPr>
        </p:nvSpPr>
        <p:spPr>
          <a:xfrm>
            <a:off x="1051560" y="586822"/>
            <a:ext cx="3657600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Diagnosis – Normal X-ray</a:t>
            </a:r>
            <a:endParaRPr/>
          </a:p>
        </p:txBody>
      </p:sp>
      <p:sp>
        <p:nvSpPr>
          <p:cNvPr id="404" name="Google Shape;404;p23"/>
          <p:cNvSpPr/>
          <p:nvPr/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23"/>
          <p:cNvSpPr/>
          <p:nvPr/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3"/>
          <p:cNvSpPr txBox="1"/>
          <p:nvPr>
            <p:ph idx="1" type="body"/>
          </p:nvPr>
        </p:nvSpPr>
        <p:spPr>
          <a:xfrm>
            <a:off x="5250106" y="586822"/>
            <a:ext cx="6106742" cy="164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 Talocalcaneal angle is between the long axis of the talus and the long axis of the calcaneus bone.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On AP X-ray it should be less than 20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°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On Lateral X-ray it’s normally around 40°. Should be taken with the foot in forced dorsiflexion.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descr="A screenshot of a computer&#10;&#10;Description automatically generated" id="407" name="Google Shape;407;p23"/>
          <p:cNvPicPr preferRelativeResize="0"/>
          <p:nvPr/>
        </p:nvPicPr>
        <p:blipFill rotWithShape="1">
          <a:blip r:embed="rId3">
            <a:alphaModFix/>
          </a:blip>
          <a:srcRect b="34016" l="58429" r="23500" t="46098"/>
          <a:stretch/>
        </p:blipFill>
        <p:spPr>
          <a:xfrm>
            <a:off x="1368785" y="2767579"/>
            <a:ext cx="5481509" cy="33932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omputer&#10;&#10;Description automatically generated" id="408" name="Google Shape;408;p23"/>
          <p:cNvPicPr preferRelativeResize="0"/>
          <p:nvPr/>
        </p:nvPicPr>
        <p:blipFill rotWithShape="1">
          <a:blip r:embed="rId3">
            <a:alphaModFix/>
          </a:blip>
          <a:srcRect b="33999" l="28500" r="61500" t="24222"/>
          <a:stretch/>
        </p:blipFill>
        <p:spPr>
          <a:xfrm>
            <a:off x="7169727" y="2729396"/>
            <a:ext cx="3127663" cy="343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4" name="Google Shape;414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0" r="-2" t="4974"/>
          <a:stretch/>
        </p:blipFill>
        <p:spPr>
          <a:xfrm>
            <a:off x="579264" y="365141"/>
            <a:ext cx="6288262" cy="306387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4"/>
          <p:cNvSpPr/>
          <p:nvPr/>
        </p:nvSpPr>
        <p:spPr>
          <a:xfrm>
            <a:off x="579263" y="3630934"/>
            <a:ext cx="6288261" cy="254602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DEDEDE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C5C2C2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4"/>
          <p:cNvSpPr txBox="1"/>
          <p:nvPr>
            <p:ph type="title"/>
          </p:nvPr>
        </p:nvSpPr>
        <p:spPr>
          <a:xfrm>
            <a:off x="841248" y="3849689"/>
            <a:ext cx="2111122" cy="2105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Diagnosis – X-ray</a:t>
            </a:r>
            <a:endParaRPr/>
          </a:p>
        </p:txBody>
      </p:sp>
      <p:sp>
        <p:nvSpPr>
          <p:cNvPr id="417" name="Google Shape;417;p24"/>
          <p:cNvSpPr/>
          <p:nvPr/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4"/>
          <p:cNvSpPr/>
          <p:nvPr/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4"/>
          <p:cNvSpPr txBox="1"/>
          <p:nvPr>
            <p:ph idx="2" type="body"/>
          </p:nvPr>
        </p:nvSpPr>
        <p:spPr>
          <a:xfrm>
            <a:off x="3360563" y="3849688"/>
            <a:ext cx="3315810" cy="2105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In Club foot patient’s, the lines used to draw the talocalcaneal angle are almost parallel in both AP and Lateral X-rays.</a:t>
            </a:r>
            <a:endParaRPr/>
          </a:p>
        </p:txBody>
      </p:sp>
      <p:pic>
        <p:nvPicPr>
          <p:cNvPr id="420" name="Google Shape;420;p24"/>
          <p:cNvPicPr preferRelativeResize="0"/>
          <p:nvPr/>
        </p:nvPicPr>
        <p:blipFill rotWithShape="1">
          <a:blip r:embed="rId4">
            <a:alphaModFix/>
          </a:blip>
          <a:srcRect b="7297" l="0" r="1" t="4350"/>
          <a:stretch/>
        </p:blipFill>
        <p:spPr>
          <a:xfrm>
            <a:off x="7048500" y="365109"/>
            <a:ext cx="4621006" cy="5811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"/>
          <p:cNvSpPr txBox="1"/>
          <p:nvPr>
            <p:ph type="title"/>
          </p:nvPr>
        </p:nvSpPr>
        <p:spPr>
          <a:xfrm>
            <a:off x="648929" y="629266"/>
            <a:ext cx="4944152" cy="1622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Treatment</a:t>
            </a:r>
            <a:endParaRPr/>
          </a:p>
        </p:txBody>
      </p:sp>
      <p:sp>
        <p:nvSpPr>
          <p:cNvPr id="427" name="Google Shape;427;p25"/>
          <p:cNvSpPr txBox="1"/>
          <p:nvPr>
            <p:ph idx="1" type="body"/>
          </p:nvPr>
        </p:nvSpPr>
        <p:spPr>
          <a:xfrm>
            <a:off x="648929" y="2038164"/>
            <a:ext cx="4944151" cy="378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There are several methods of treatment, depends age of presentation and severity of the disease, but relapse is common (even in successful treatment), especially in babies with associated neuromuscular disorders.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If diagnosed early, treatment is started ASAP using the Ponseti method.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Serial casting using 5 – 6 different types of casts that are used in a gradual sequence of correcting the deformity.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428" name="Google Shape;428;p25"/>
          <p:cNvSpPr/>
          <p:nvPr/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5"/>
          <p:cNvSpPr/>
          <p:nvPr/>
        </p:nvSpPr>
        <p:spPr>
          <a:xfrm>
            <a:off x="6577582" y="557784"/>
            <a:ext cx="5130204" cy="5739187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4709" y="2923879"/>
            <a:ext cx="4475531" cy="1006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6"/>
          <p:cNvSpPr txBox="1"/>
          <p:nvPr>
            <p:ph type="title"/>
          </p:nvPr>
        </p:nvSpPr>
        <p:spPr>
          <a:xfrm>
            <a:off x="9267909" y="2023110"/>
            <a:ext cx="2469624" cy="2846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/>
              <a:t>Treatment</a:t>
            </a:r>
            <a:endParaRPr/>
          </a:p>
        </p:txBody>
      </p:sp>
      <p:sp>
        <p:nvSpPr>
          <p:cNvPr id="437" name="Google Shape;437;p26"/>
          <p:cNvSpPr/>
          <p:nvPr/>
        </p:nvSpPr>
        <p:spPr>
          <a:xfrm rot="-54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6"/>
          <p:cNvSpPr/>
          <p:nvPr/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photo, items, small, different&#10;&#10;Description automatically generated" id="439" name="Google Shape;439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800" l="0" r="1" t="0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6"/>
          <p:cNvSpPr/>
          <p:nvPr/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"/>
          <p:cNvSpPr txBox="1"/>
          <p:nvPr>
            <p:ph type="title"/>
          </p:nvPr>
        </p:nvSpPr>
        <p:spPr>
          <a:xfrm>
            <a:off x="648929" y="629266"/>
            <a:ext cx="4944152" cy="1622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Treatment Phase</a:t>
            </a:r>
            <a:endParaRPr/>
          </a:p>
        </p:txBody>
      </p:sp>
      <p:sp>
        <p:nvSpPr>
          <p:cNvPr id="446" name="Google Shape;446;p27"/>
          <p:cNvSpPr txBox="1"/>
          <p:nvPr>
            <p:ph idx="1" type="body"/>
          </p:nvPr>
        </p:nvSpPr>
        <p:spPr>
          <a:xfrm>
            <a:off x="648930" y="2012372"/>
            <a:ext cx="4944151" cy="378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lang="en-US" sz="2220"/>
              <a:t>Deformity is corrected completely in the order of CAVE.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lang="en-US" sz="2220"/>
              <a:t>Treatment starts at birth by serial casting of lower limb using a strictly defined technique and weekly change (every 1 – 2 weeks) of casts (90% success rate) and Manipulation.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lang="en-US" sz="2220"/>
              <a:t>Almost all cases need an Achilles tendon lengthening at the end of correction (method used is Percutaneous tenotomy of tend Achilles)</a:t>
            </a:r>
            <a:endParaRPr/>
          </a:p>
        </p:txBody>
      </p:sp>
      <p:sp>
        <p:nvSpPr>
          <p:cNvPr id="447" name="Google Shape;447;p27"/>
          <p:cNvSpPr/>
          <p:nvPr/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7"/>
          <p:cNvSpPr/>
          <p:nvPr/>
        </p:nvSpPr>
        <p:spPr>
          <a:xfrm>
            <a:off x="6577582" y="557784"/>
            <a:ext cx="5130204" cy="5739187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text on a black background&#10;&#10;Description automatically generated" id="449" name="Google Shape;449;p2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4709" y="2291711"/>
            <a:ext cx="4475531" cy="2271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8"/>
          <p:cNvSpPr txBox="1"/>
          <p:nvPr>
            <p:ph type="title"/>
          </p:nvPr>
        </p:nvSpPr>
        <p:spPr>
          <a:xfrm>
            <a:off x="648929" y="629266"/>
            <a:ext cx="4944152" cy="1622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Maintenance Phase </a:t>
            </a:r>
            <a:endParaRPr/>
          </a:p>
        </p:txBody>
      </p:sp>
      <p:sp>
        <p:nvSpPr>
          <p:cNvPr id="455" name="Google Shape;455;p28"/>
          <p:cNvSpPr txBox="1"/>
          <p:nvPr>
            <p:ph idx="2" type="body"/>
          </p:nvPr>
        </p:nvSpPr>
        <p:spPr>
          <a:xfrm>
            <a:off x="648929" y="2012373"/>
            <a:ext cx="4944151" cy="378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After achieving a normal foot, maintenance is needed  to prevent recurrence</a:t>
            </a:r>
            <a:endParaRPr/>
          </a:p>
          <a:p>
            <a:pPr indent="-342900" lvl="1" marL="10858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/>
              <a:t>Bracing (abduction foot orthosis using Dennis Brown shoes)</a:t>
            </a:r>
            <a:endParaRPr/>
          </a:p>
          <a:p>
            <a:pPr indent="-342900" lvl="1" marL="10858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/>
              <a:t>Physiotherapy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456" name="Google Shape;456;p28"/>
          <p:cNvSpPr/>
          <p:nvPr/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8"/>
          <p:cNvSpPr/>
          <p:nvPr/>
        </p:nvSpPr>
        <p:spPr>
          <a:xfrm>
            <a:off x="6577582" y="557784"/>
            <a:ext cx="5130204" cy="5739187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4709" y="1189611"/>
            <a:ext cx="4475531" cy="4475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29"/>
          <p:cNvSpPr txBox="1"/>
          <p:nvPr>
            <p:ph type="title"/>
          </p:nvPr>
        </p:nvSpPr>
        <p:spPr>
          <a:xfrm>
            <a:off x="589560" y="856180"/>
            <a:ext cx="5279408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Treatment - Operative</a:t>
            </a:r>
            <a:endParaRPr/>
          </a:p>
        </p:txBody>
      </p:sp>
      <p:grpSp>
        <p:nvGrpSpPr>
          <p:cNvPr id="465" name="Google Shape;465;p29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66" name="Google Shape;466;p29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8" name="Google Shape;468;p29"/>
          <p:cNvSpPr/>
          <p:nvPr/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9"/>
          <p:cNvSpPr txBox="1"/>
          <p:nvPr>
            <p:ph idx="1" type="body"/>
          </p:nvPr>
        </p:nvSpPr>
        <p:spPr>
          <a:xfrm>
            <a:off x="590231" y="2347607"/>
            <a:ext cx="5278066" cy="42959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3B3D7"/>
              </a:buClr>
              <a:buSzPts val="1850"/>
              <a:buChar char="•"/>
            </a:pPr>
            <a:r>
              <a:rPr lang="en-US" sz="1850"/>
              <a:t>Indicated in:</a:t>
            </a:r>
            <a:endParaRPr/>
          </a:p>
          <a:p>
            <a:pPr indent="-342900" lvl="1" marL="8001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3B3D7"/>
              </a:buClr>
              <a:buSzPts val="1850"/>
              <a:buFont typeface="Calibri"/>
              <a:buAutoNum type="arabicPeriod"/>
            </a:pPr>
            <a:r>
              <a:rPr lang="en-US" sz="1850"/>
              <a:t>Resistant cases.</a:t>
            </a:r>
            <a:endParaRPr/>
          </a:p>
          <a:p>
            <a:pPr indent="-342900" lvl="1" marL="8001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3B3D7"/>
              </a:buClr>
              <a:buSzPts val="1850"/>
              <a:buFont typeface="Calibri"/>
              <a:buAutoNum type="arabicPeriod"/>
            </a:pPr>
            <a:r>
              <a:rPr lang="en-US" sz="1850"/>
              <a:t>Recurrent cases.</a:t>
            </a:r>
            <a:endParaRPr/>
          </a:p>
          <a:p>
            <a:pPr indent="-342900" lvl="1" marL="8001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3B3D7"/>
              </a:buClr>
              <a:buSzPts val="1850"/>
              <a:buFont typeface="Calibri"/>
              <a:buAutoNum type="arabicPeriod"/>
            </a:pPr>
            <a:r>
              <a:rPr lang="en-US" sz="1850"/>
              <a:t>Late presentations (If not corrected early, 2ry  growth changes occur in the bones &amp; these are permanent.)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3B3D7"/>
              </a:buClr>
              <a:buSzPts val="1850"/>
              <a:buChar char="•"/>
            </a:pPr>
            <a:r>
              <a:rPr lang="en-US" sz="1850"/>
              <a:t>The objectives are :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3B3D7"/>
              </a:buClr>
              <a:buSzPts val="1850"/>
              <a:buFont typeface="Calibri"/>
              <a:buAutoNum type="arabicPeriod"/>
            </a:pPr>
            <a:r>
              <a:rPr lang="en-US" sz="1850"/>
              <a:t>Complete release of joint tethers (capsular and ligamentous contractures, and fibrotic bands).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93B3D7"/>
              </a:buClr>
              <a:buSzPts val="1850"/>
              <a:buFont typeface="Calibri"/>
              <a:buAutoNum type="arabicPeriod"/>
            </a:pPr>
            <a:r>
              <a:rPr lang="en-US" sz="1850"/>
              <a:t>Lengthening of the tendons so that the foot can be positioned normally without tension.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93B3D7"/>
              </a:buClr>
              <a:buSzPts val="1850"/>
              <a:buChar char="•"/>
            </a:pPr>
            <a:r>
              <a:rPr lang="en-US" sz="1850"/>
              <a:t>After operative correction, the foot is immobilized in its corrected position in a plaster cast. </a:t>
            </a:r>
            <a:endParaRPr/>
          </a:p>
          <a:p>
            <a:pPr indent="-111125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50"/>
              <a:buNone/>
            </a:pPr>
            <a:r>
              <a:t/>
            </a:r>
            <a:endParaRPr sz="1850"/>
          </a:p>
        </p:txBody>
      </p:sp>
      <p:sp>
        <p:nvSpPr>
          <p:cNvPr id="470" name="Google Shape;470;p29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9"/>
          <p:cNvSpPr/>
          <p:nvPr/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2" name="Google Shape;47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2472" y="581892"/>
            <a:ext cx="3759335" cy="251875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29"/>
          <p:cNvSpPr/>
          <p:nvPr/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2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4151" y="3707894"/>
            <a:ext cx="2854113" cy="2518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The Ankle Joint</a:t>
            </a:r>
            <a:endParaRPr/>
          </a:p>
        </p:txBody>
      </p:sp>
      <p:grpSp>
        <p:nvGrpSpPr>
          <p:cNvPr id="125" name="Google Shape;125;p3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6" name="Google Shape;126;p3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3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 txBox="1"/>
          <p:nvPr>
            <p:ph idx="2" type="body"/>
          </p:nvPr>
        </p:nvSpPr>
        <p:spPr>
          <a:xfrm>
            <a:off x="590719" y="2330505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It is a synovial joint.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Made by the articulation of the distal tibia and fibula with the upper dome of the talus.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It is more stable in dorsiflexion than in planter flexion because the anterior surface of the upper dome of the talus is wider that its posterior surface.</a:t>
            </a:r>
            <a:endParaRPr/>
          </a:p>
          <a:p>
            <a:pPr indent="1270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130" name="Google Shape;130;p3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645" l="0" r="2" t="2192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0"/>
          <p:cNvSpPr txBox="1"/>
          <p:nvPr>
            <p:ph type="title"/>
          </p:nvPr>
        </p:nvSpPr>
        <p:spPr>
          <a:xfrm>
            <a:off x="793662" y="386930"/>
            <a:ext cx="10066122" cy="12984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Flat Foot (Pes Planus)</a:t>
            </a:r>
            <a:endParaRPr/>
          </a:p>
        </p:txBody>
      </p:sp>
      <p:sp>
        <p:nvSpPr>
          <p:cNvPr id="481" name="Google Shape;481;p30"/>
          <p:cNvSpPr/>
          <p:nvPr/>
        </p:nvSpPr>
        <p:spPr>
          <a:xfrm rot="10800000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30"/>
          <p:cNvSpPr/>
          <p:nvPr/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30"/>
          <p:cNvSpPr txBox="1"/>
          <p:nvPr>
            <p:ph idx="1" type="body"/>
          </p:nvPr>
        </p:nvSpPr>
        <p:spPr>
          <a:xfrm>
            <a:off x="174282" y="2524715"/>
            <a:ext cx="5577913" cy="37142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lang="en-US" sz="2220"/>
              <a:t>There is two types of flat foot:</a:t>
            </a:r>
            <a:endParaRPr/>
          </a:p>
          <a:p>
            <a:pPr indent="-342900" lvl="1" marL="12573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Calibri"/>
              <a:buAutoNum type="arabicPeriod"/>
            </a:pPr>
            <a:r>
              <a:rPr lang="en-US" sz="2220"/>
              <a:t>Physiological (Flexible) flat foot.</a:t>
            </a:r>
            <a:endParaRPr/>
          </a:p>
          <a:p>
            <a:pPr indent="-342900" lvl="1" marL="12573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Calibri"/>
              <a:buAutoNum type="arabicPeriod"/>
            </a:pPr>
            <a:r>
              <a:rPr lang="en-US" sz="2220"/>
              <a:t>Pathological Flat foot.</a:t>
            </a:r>
            <a:endParaRPr/>
          </a:p>
          <a:p>
            <a:pPr indent="-87630" lvl="1" marL="97155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t/>
            </a:r>
            <a:endParaRPr sz="2220"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lang="en-US" sz="2220"/>
              <a:t>The term ‘flatfoot’ applies when:</a:t>
            </a:r>
            <a:endParaRPr/>
          </a:p>
          <a:p>
            <a:pPr indent="-342900" lvl="1" marL="12573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Calibri"/>
              <a:buAutoNum type="arabicPeriod"/>
            </a:pPr>
            <a:r>
              <a:rPr lang="en-US" sz="2220"/>
              <a:t>The apex of the arch has collapsed.</a:t>
            </a:r>
            <a:endParaRPr/>
          </a:p>
          <a:p>
            <a:pPr indent="-342900" lvl="1" marL="12573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Calibri"/>
              <a:buAutoNum type="arabicPeriod"/>
            </a:pPr>
            <a:r>
              <a:rPr lang="en-US" sz="2220"/>
              <a:t>The medial border of the foot is in contact (or nearly in contact) with the ground.</a:t>
            </a:r>
            <a:endParaRPr/>
          </a:p>
          <a:p>
            <a:pPr indent="-342900" lvl="1" marL="12573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Calibri"/>
              <a:buAutoNum type="arabicPeriod"/>
            </a:pPr>
            <a:r>
              <a:rPr lang="en-US" sz="2220"/>
              <a:t>The heel becomes valgus.</a:t>
            </a:r>
            <a:endParaRPr/>
          </a:p>
          <a:p>
            <a:pPr indent="-342900" lvl="1" marL="12573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Calibri"/>
              <a:buAutoNum type="arabicPeriod"/>
            </a:pPr>
            <a:r>
              <a:rPr lang="en-US" sz="2220"/>
              <a:t>The foot pronates at the subtalar-midtarsal complex.</a:t>
            </a:r>
            <a:endParaRPr/>
          </a:p>
          <a:p>
            <a:pPr indent="-87629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t/>
            </a:r>
            <a:endParaRPr sz="2220"/>
          </a:p>
        </p:txBody>
      </p:sp>
      <p:pic>
        <p:nvPicPr>
          <p:cNvPr id="484" name="Google Shape;484;p3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-4" l="1781" r="-4" t="0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0"/>
          <p:cNvSpPr/>
          <p:nvPr/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31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31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31"/>
          <p:cNvSpPr txBox="1"/>
          <p:nvPr>
            <p:ph type="title"/>
          </p:nvPr>
        </p:nvSpPr>
        <p:spPr>
          <a:xfrm>
            <a:off x="1075767" y="1188637"/>
            <a:ext cx="2988234" cy="4480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6600"/>
              <a:t>Flat Foot</a:t>
            </a:r>
            <a:endParaRPr/>
          </a:p>
        </p:txBody>
      </p:sp>
      <p:cxnSp>
        <p:nvCxnSpPr>
          <p:cNvPr id="494" name="Google Shape;494;p31"/>
          <p:cNvCxnSpPr/>
          <p:nvPr/>
        </p:nvCxnSpPr>
        <p:spPr>
          <a:xfrm>
            <a:off x="4654296" y="1852863"/>
            <a:ext cx="0" cy="3236495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5" name="Google Shape;495;p31"/>
          <p:cNvSpPr txBox="1"/>
          <p:nvPr>
            <p:ph idx="1" type="body"/>
          </p:nvPr>
        </p:nvSpPr>
        <p:spPr>
          <a:xfrm>
            <a:off x="5255260" y="1648870"/>
            <a:ext cx="4702848" cy="35602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FLAT FEET CAN produce:</a:t>
            </a:r>
            <a:endParaRPr/>
          </a:p>
          <a:p>
            <a:pPr indent="-5143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Tendonitis.</a:t>
            </a:r>
            <a:endParaRPr/>
          </a:p>
          <a:p>
            <a:pPr indent="-5143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Arthritis.</a:t>
            </a:r>
            <a:endParaRPr/>
          </a:p>
          <a:p>
            <a:pPr indent="-5143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Plantar fasciitis.</a:t>
            </a:r>
            <a:endParaRPr/>
          </a:p>
          <a:p>
            <a:pPr indent="-5143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Bunions &amp; Hammertoes.</a:t>
            </a:r>
            <a:endParaRPr/>
          </a:p>
          <a:p>
            <a:pPr indent="-5143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Corns and callosities.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2"/>
          <p:cNvSpPr/>
          <p:nvPr/>
        </p:nvSpPr>
        <p:spPr>
          <a:xfrm>
            <a:off x="393308" y="4462044"/>
            <a:ext cx="11438793" cy="1844256"/>
          </a:xfrm>
          <a:prstGeom prst="rect">
            <a:avLst/>
          </a:prstGeom>
          <a:solidFill>
            <a:srgbClr val="3F3F3F"/>
          </a:solidFill>
          <a:ln cap="sq" cmpd="thinThick" w="12700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32"/>
          <p:cNvSpPr txBox="1"/>
          <p:nvPr>
            <p:ph type="title"/>
          </p:nvPr>
        </p:nvSpPr>
        <p:spPr>
          <a:xfrm>
            <a:off x="649270" y="4615840"/>
            <a:ext cx="3885141" cy="1526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Flat Foot - Examination</a:t>
            </a:r>
            <a:b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0087" l="0" r="2" t="0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2"/>
          <p:cNvPicPr preferRelativeResize="0"/>
          <p:nvPr/>
        </p:nvPicPr>
        <p:blipFill rotWithShape="1">
          <a:blip r:embed="rId4">
            <a:alphaModFix/>
          </a:blip>
          <a:srcRect b="9881" l="0" r="-3" t="0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4" name="Google Shape;504;p32"/>
          <p:cNvCxnSpPr/>
          <p:nvPr/>
        </p:nvCxnSpPr>
        <p:spPr>
          <a:xfrm rot="10800000">
            <a:off x="4739873" y="4690076"/>
            <a:ext cx="0" cy="1371600"/>
          </a:xfrm>
          <a:prstGeom prst="straightConnector1">
            <a:avLst/>
          </a:prstGeom>
          <a:noFill/>
          <a:ln cap="flat" cmpd="sng" w="19050">
            <a:solidFill>
              <a:schemeClr val="lt1">
                <a:alpha val="7490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05" name="Google Shape;505;p32"/>
          <p:cNvSpPr txBox="1"/>
          <p:nvPr>
            <p:ph idx="2" type="body"/>
          </p:nvPr>
        </p:nvSpPr>
        <p:spPr>
          <a:xfrm>
            <a:off x="4945336" y="4615840"/>
            <a:ext cx="6609921" cy="1526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</a:rPr>
              <a:t>To differentiate between them ask the patient to stand on their tip toes.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</a:rPr>
              <a:t>In physiological flat foot, the arch will be resotred and the heel will be converted from a vulgus to a Varus position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33"/>
          <p:cNvSpPr txBox="1"/>
          <p:nvPr>
            <p:ph type="title"/>
          </p:nvPr>
        </p:nvSpPr>
        <p:spPr>
          <a:xfrm>
            <a:off x="1113810" y="3130041"/>
            <a:ext cx="4036334" cy="2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Flat Foot – Examination</a:t>
            </a:r>
            <a:endParaRPr/>
          </a:p>
        </p:txBody>
      </p:sp>
      <p:grpSp>
        <p:nvGrpSpPr>
          <p:cNvPr id="512" name="Google Shape;512;p33"/>
          <p:cNvGrpSpPr/>
          <p:nvPr/>
        </p:nvGrpSpPr>
        <p:grpSpPr>
          <a:xfrm>
            <a:off x="0" y="3154317"/>
            <a:ext cx="731521" cy="673460"/>
            <a:chOff x="3940602" y="308034"/>
            <a:chExt cx="2116791" cy="3428999"/>
          </a:xfrm>
        </p:grpSpPr>
        <p:sp>
          <p:nvSpPr>
            <p:cNvPr id="513" name="Google Shape;513;p33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33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3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6" name="Google Shape;516;p33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33"/>
          <p:cNvSpPr/>
          <p:nvPr/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erson posing for a picture&#10;&#10;Description automatically generated" id="518" name="Google Shape;518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3" l="0" r="2599" t="0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34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Flexible Flat Foot</a:t>
            </a:r>
            <a:endParaRPr/>
          </a:p>
        </p:txBody>
      </p:sp>
      <p:grpSp>
        <p:nvGrpSpPr>
          <p:cNvPr id="525" name="Google Shape;525;p34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526" name="Google Shape;526;p34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4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8" name="Google Shape;528;p34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34"/>
          <p:cNvSpPr txBox="1"/>
          <p:nvPr>
            <p:ph idx="1" type="body"/>
          </p:nvPr>
        </p:nvSpPr>
        <p:spPr>
          <a:xfrm>
            <a:off x="629562" y="2229723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/>
              <a:t>Appears as a normal stage in development.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/>
              <a:t>It usually disappears after a few years when medial arch development is complete, sometimes though it persists into adult life. 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/>
              <a:t>The arch can often be restored by simply dorsiflexing the great toe (jack’s test) and during this maneuver the tibia rotates externally. 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/>
              <a:t>Many of the children with flexible flat-foot have ligamentous laxity and there may be a family history of both flat-feet, and joint hypermobility.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/>
              <a:t>Usually there is no symptoms.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/>
              <a:t>Management; stretching exercise and shoes inserts.</a:t>
            </a:r>
            <a:endParaRPr/>
          </a:p>
        </p:txBody>
      </p:sp>
      <p:sp>
        <p:nvSpPr>
          <p:cNvPr id="530" name="Google Shape;530;p34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34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p3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7013" y="721895"/>
            <a:ext cx="4986960" cy="5097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5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r>
              <a:rPr lang="en-US" sz="2500"/>
              <a:t>Infantile flat-foot</a:t>
            </a:r>
            <a:br>
              <a:rPr lang="en-US" sz="2500"/>
            </a:br>
            <a:r>
              <a:rPr lang="en-US" sz="2500"/>
              <a:t>(Congenital Vertical Talus/ Congenital Convex pes Valgus)</a:t>
            </a:r>
            <a:endParaRPr/>
          </a:p>
        </p:txBody>
      </p:sp>
      <p:grpSp>
        <p:nvGrpSpPr>
          <p:cNvPr id="539" name="Google Shape;539;p35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540" name="Google Shape;540;p35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2" name="Google Shape;542;p35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5"/>
          <p:cNvSpPr txBox="1"/>
          <p:nvPr>
            <p:ph idx="1" type="body"/>
          </p:nvPr>
        </p:nvSpPr>
        <p:spPr>
          <a:xfrm>
            <a:off x="590719" y="2330505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/>
              <a:t>It’s a rare neonatal condition usually affects both feet.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/>
              <a:t>The foot is turned outwards (valgus) and the medial arch is not only flat, it actually curves the opposite way from the normal, the appearance of a “rocker-bottom” foot.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/>
              <a:t>The talus points almost vertically towards the sole; the forefoot is abducted, pronated and dorsiflexed, with subluxation of the talonavicular joint.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/>
              <a:t>Passive correction is impossible. </a:t>
            </a:r>
            <a:endParaRPr/>
          </a:p>
        </p:txBody>
      </p:sp>
      <p:sp>
        <p:nvSpPr>
          <p:cNvPr id="544" name="Google Shape;544;p35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35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persons face&#10;&#10;Description automatically generated" id="546" name="Google Shape;546;p3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27673" y="805106"/>
            <a:ext cx="5525639" cy="524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6"/>
          <p:cNvSpPr txBox="1"/>
          <p:nvPr>
            <p:ph type="title"/>
          </p:nvPr>
        </p:nvSpPr>
        <p:spPr>
          <a:xfrm>
            <a:off x="481013" y="3752849"/>
            <a:ext cx="3290887" cy="2452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Infantile Flat-Foot</a:t>
            </a:r>
            <a:endParaRPr/>
          </a:p>
        </p:txBody>
      </p:sp>
      <p:pic>
        <p:nvPicPr>
          <p:cNvPr id="552" name="Google Shape;552;p3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638" l="0" r="4" t="16382"/>
          <a:stretch/>
        </p:blipFill>
        <p:spPr>
          <a:xfrm>
            <a:off x="20" y="10"/>
            <a:ext cx="12191980" cy="3710603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6"/>
          <p:cNvSpPr txBox="1"/>
          <p:nvPr>
            <p:ph idx="1" type="body"/>
          </p:nvPr>
        </p:nvSpPr>
        <p:spPr>
          <a:xfrm>
            <a:off x="3285119" y="3991841"/>
            <a:ext cx="8425868" cy="2452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The x-ray features are characteristic : 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Noto Sans Symbols"/>
              <a:buChar char="❑"/>
            </a:pPr>
            <a:r>
              <a:rPr lang="en-US" sz="1850"/>
              <a:t>Talus point into the sole of the foot .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Noto Sans Symbols"/>
              <a:buChar char="❑"/>
            </a:pPr>
            <a:r>
              <a:rPr lang="en-US" sz="1850"/>
              <a:t>The navicular bone is dislocated dorsally into the neck of talus.</a:t>
            </a:r>
            <a:endParaRPr/>
          </a:p>
          <a:p>
            <a:pPr indent="-228600" lvl="1" marL="6858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Noto Sans Symbols"/>
              <a:buChar char="❑"/>
            </a:pPr>
            <a:r>
              <a:rPr lang="en-US" sz="1850"/>
              <a:t>The long axis of the talus bone is almost vertical to the long axis of the calcaneus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It is important to repeat the lateral x-ray with the foot maximally plantarflexed; in congenital vertical talus the appearance will be unchanged, whereas in flexible flatfoot the dorsally subluxated navicular returns to the normal position. 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50"/>
              <a:buChar char="•"/>
            </a:pPr>
            <a:r>
              <a:rPr lang="en-US" sz="1850"/>
              <a:t>The only effective treatment is by operation, ideally before the age of 2 years.</a:t>
            </a:r>
            <a:endParaRPr/>
          </a:p>
          <a:p>
            <a:pPr indent="-111125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50"/>
              <a:buNone/>
            </a:pPr>
            <a:r>
              <a:t/>
            </a:r>
            <a:endParaRPr sz="185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37"/>
          <p:cNvSpPr txBox="1"/>
          <p:nvPr>
            <p:ph type="title"/>
          </p:nvPr>
        </p:nvSpPr>
        <p:spPr>
          <a:xfrm>
            <a:off x="589560" y="856180"/>
            <a:ext cx="5279408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Tarsal Coalition</a:t>
            </a:r>
            <a:endParaRPr/>
          </a:p>
        </p:txBody>
      </p:sp>
      <p:grpSp>
        <p:nvGrpSpPr>
          <p:cNvPr id="560" name="Google Shape;560;p37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561" name="Google Shape;561;p37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37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3" name="Google Shape;563;p37"/>
          <p:cNvSpPr/>
          <p:nvPr/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37"/>
          <p:cNvSpPr txBox="1"/>
          <p:nvPr>
            <p:ph idx="2" type="body"/>
          </p:nvPr>
        </p:nvSpPr>
        <p:spPr>
          <a:xfrm>
            <a:off x="590719" y="2330505"/>
            <a:ext cx="5278066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One of the types of pathological flat foot.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Structural anomaly (fusion) between two or three tarsal bones causing a rigid flatfoot.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Etiology:</a:t>
            </a:r>
            <a:endParaRPr/>
          </a:p>
          <a:p>
            <a:pPr indent="-457200" lvl="1" marL="120015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Congenital (most common)</a:t>
            </a:r>
            <a:endParaRPr/>
          </a:p>
          <a:p>
            <a:pPr indent="-457200" lvl="1" marL="120015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Acquired (trauma, degenerative and infection)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Pathoanatomic Classification</a:t>
            </a:r>
            <a:endParaRPr/>
          </a:p>
          <a:p>
            <a:pPr indent="-457200" lvl="1" marL="12573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Fibrous coalition (syndesmosis)</a:t>
            </a:r>
            <a:endParaRPr/>
          </a:p>
          <a:p>
            <a:pPr indent="-457200" lvl="1" marL="12573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Cartilaginous coalition (synchondrosis)</a:t>
            </a:r>
            <a:endParaRPr/>
          </a:p>
          <a:p>
            <a:pPr indent="-457200" lvl="1" marL="12573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Osseous coalition (synostosis)</a:t>
            </a:r>
            <a:endParaRPr/>
          </a:p>
          <a:p>
            <a:pPr indent="-101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565" name="Google Shape;565;p37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37"/>
          <p:cNvSpPr/>
          <p:nvPr/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7" name="Google Shape;567;p37"/>
          <p:cNvPicPr preferRelativeResize="0"/>
          <p:nvPr/>
        </p:nvPicPr>
        <p:blipFill rotWithShape="1">
          <a:blip r:embed="rId3">
            <a:alphaModFix/>
          </a:blip>
          <a:srcRect b="5286" l="0" r="4" t="27329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37"/>
          <p:cNvSpPr/>
          <p:nvPr/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p3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3" l="0" r="3" t="15790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38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38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38"/>
          <p:cNvSpPr txBox="1"/>
          <p:nvPr>
            <p:ph type="title"/>
          </p:nvPr>
        </p:nvSpPr>
        <p:spPr>
          <a:xfrm>
            <a:off x="1075767" y="1188637"/>
            <a:ext cx="2988234" cy="4480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</a:pPr>
            <a:r>
              <a:rPr lang="en-US" sz="5100"/>
              <a:t>Tarsal Coalition - Symptoms</a:t>
            </a:r>
            <a:br>
              <a:rPr lang="en-US" sz="5100"/>
            </a:br>
            <a:endParaRPr sz="5100"/>
          </a:p>
        </p:txBody>
      </p:sp>
      <p:cxnSp>
        <p:nvCxnSpPr>
          <p:cNvPr id="578" name="Google Shape;578;p38"/>
          <p:cNvCxnSpPr/>
          <p:nvPr/>
        </p:nvCxnSpPr>
        <p:spPr>
          <a:xfrm>
            <a:off x="4654296" y="1852863"/>
            <a:ext cx="0" cy="3236495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9" name="Google Shape;579;p38"/>
          <p:cNvSpPr txBox="1"/>
          <p:nvPr>
            <p:ph idx="1" type="body"/>
          </p:nvPr>
        </p:nvSpPr>
        <p:spPr>
          <a:xfrm>
            <a:off x="5255260" y="1648870"/>
            <a:ext cx="4702848" cy="35602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/>
              <a:t>Asymptomatic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Most coalitions are found incidentally. 75% of people are asymptomatic.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/>
              <a:t>Pain worsened by activity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   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39"/>
          <p:cNvSpPr txBox="1"/>
          <p:nvPr>
            <p:ph type="title"/>
          </p:nvPr>
        </p:nvSpPr>
        <p:spPr>
          <a:xfrm>
            <a:off x="457201" y="412454"/>
            <a:ext cx="2381250" cy="2101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Tarsal Coalition - Age of onset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39"/>
          <p:cNvSpPr/>
          <p:nvPr/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39"/>
          <p:cNvSpPr/>
          <p:nvPr/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39"/>
          <p:cNvSpPr txBox="1"/>
          <p:nvPr>
            <p:ph idx="1" type="body"/>
          </p:nvPr>
        </p:nvSpPr>
        <p:spPr>
          <a:xfrm>
            <a:off x="3157538" y="412454"/>
            <a:ext cx="3243262" cy="2101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Age of onset is very important in diagnosis.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Diagnosed by an obliques x-ray and CT scan.</a:t>
            </a:r>
            <a:endParaRPr/>
          </a:p>
        </p:txBody>
      </p:sp>
      <p:pic>
        <p:nvPicPr>
          <p:cNvPr descr="A picture containing photo, sitting, dark, holding&#10;&#10;Description automatically generated" id="589" name="Google Shape;58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79518"/>
            <a:ext cx="6801888" cy="4405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9986" y="0"/>
            <a:ext cx="514682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Range of Motion</a:t>
            </a:r>
            <a:endParaRPr/>
          </a:p>
        </p:txBody>
      </p:sp>
      <p:grpSp>
        <p:nvGrpSpPr>
          <p:cNvPr id="139" name="Google Shape;139;p4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0" name="Google Shape;140;p4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4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 txBox="1"/>
          <p:nvPr>
            <p:ph idx="2" type="body"/>
          </p:nvPr>
        </p:nvSpPr>
        <p:spPr>
          <a:xfrm>
            <a:off x="590719" y="2330505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The normal ROM of the ankle joint is around 20 degrees dorsiflexion (upward movement) and 45 degrees planter flexion (downward movement)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The foot can externally rotate with dorsiflexion and internally rotates with planter flexion.</a:t>
            </a:r>
            <a:endParaRPr/>
          </a:p>
        </p:txBody>
      </p:sp>
      <p:sp>
        <p:nvSpPr>
          <p:cNvPr id="144" name="Google Shape;144;p4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light, shirt&#10;&#10;Description automatically generated" id="146" name="Google Shape;146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1029" y="955271"/>
            <a:ext cx="5618927" cy="4946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0"/>
          <p:cNvSpPr txBox="1"/>
          <p:nvPr>
            <p:ph type="title"/>
          </p:nvPr>
        </p:nvSpPr>
        <p:spPr>
          <a:xfrm>
            <a:off x="645858" y="5110423"/>
            <a:ext cx="10906061" cy="6715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-US" sz="4100"/>
              <a:t>Tarsal Coalition</a:t>
            </a:r>
            <a:endParaRPr/>
          </a:p>
        </p:txBody>
      </p:sp>
      <p:sp>
        <p:nvSpPr>
          <p:cNvPr id="596" name="Google Shape;596;p40"/>
          <p:cNvSpPr/>
          <p:nvPr/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40"/>
          <p:cNvSpPr/>
          <p:nvPr/>
        </p:nvSpPr>
        <p:spPr>
          <a:xfrm>
            <a:off x="2004562" y="640091"/>
            <a:ext cx="8182876" cy="388111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8" name="Google Shape;598;p40"/>
          <p:cNvPicPr preferRelativeResize="0"/>
          <p:nvPr/>
        </p:nvPicPr>
        <p:blipFill rotWithShape="1">
          <a:blip r:embed="rId3">
            <a:alphaModFix/>
          </a:blip>
          <a:srcRect b="17185" l="0" r="1" t="14737"/>
          <a:stretch/>
        </p:blipFill>
        <p:spPr>
          <a:xfrm>
            <a:off x="2170029" y="804672"/>
            <a:ext cx="7851943" cy="355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41"/>
          <p:cNvSpPr/>
          <p:nvPr/>
        </p:nvSpPr>
        <p:spPr>
          <a:xfrm>
            <a:off x="321732" y="321733"/>
            <a:ext cx="11546828" cy="6214534"/>
          </a:xfrm>
          <a:custGeom>
            <a:rect b="b" l="l" r="r" t="t"/>
            <a:pathLst>
              <a:path extrusionOk="0" h="6214534" w="11546828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rgbClr val="7F7F7F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41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41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41"/>
          <p:cNvSpPr txBox="1"/>
          <p:nvPr>
            <p:ph type="title"/>
          </p:nvPr>
        </p:nvSpPr>
        <p:spPr>
          <a:xfrm>
            <a:off x="1006900" y="1188637"/>
            <a:ext cx="3141430" cy="4480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-US" sz="4100"/>
              <a:t>Tarsal Coalition - Management</a:t>
            </a:r>
            <a:endParaRPr/>
          </a:p>
        </p:txBody>
      </p:sp>
      <p:cxnSp>
        <p:nvCxnSpPr>
          <p:cNvPr id="608" name="Google Shape;608;p41"/>
          <p:cNvCxnSpPr/>
          <p:nvPr/>
        </p:nvCxnSpPr>
        <p:spPr>
          <a:xfrm>
            <a:off x="4654296" y="1852863"/>
            <a:ext cx="0" cy="3236495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09" name="Google Shape;609;p41"/>
          <p:cNvSpPr txBox="1"/>
          <p:nvPr>
            <p:ph idx="1" type="body"/>
          </p:nvPr>
        </p:nvSpPr>
        <p:spPr>
          <a:xfrm>
            <a:off x="5138928" y="1338729"/>
            <a:ext cx="4795584" cy="4180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/>
              <a:t>Nonoperative; observation, shoe inserts and immobilization with casting, analgesics.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/>
              <a:t>Operative; coalition resection with interposition graft, +/- correction of associated foot deformity or arthrodesis.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Arthrodesis: fusion of the tarsal and subtalar joint.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5" name="Google Shape;615;p42"/>
          <p:cNvGrpSpPr/>
          <p:nvPr/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</p:grpSpPr>
        <p:sp>
          <p:nvSpPr>
            <p:cNvPr id="616" name="Google Shape;616;p42"/>
            <p:cNvSpPr/>
            <p:nvPr/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42"/>
            <p:cNvSpPr/>
            <p:nvPr/>
          </p:nvSpPr>
          <p:spPr>
            <a:xfrm rot="10800000">
              <a:off x="6081624" y="1998844"/>
              <a:ext cx="5372968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8" name="Google Shape;618;p42"/>
          <p:cNvSpPr/>
          <p:nvPr/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42"/>
          <p:cNvSpPr txBox="1"/>
          <p:nvPr>
            <p:ph type="title"/>
          </p:nvPr>
        </p:nvSpPr>
        <p:spPr>
          <a:xfrm>
            <a:off x="1282963" y="1238080"/>
            <a:ext cx="9849751" cy="134967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Acquired Flat Foot</a:t>
            </a:r>
            <a:endParaRPr/>
          </a:p>
        </p:txBody>
      </p:sp>
      <p:sp>
        <p:nvSpPr>
          <p:cNvPr id="620" name="Google Shape;620;p42"/>
          <p:cNvSpPr txBox="1"/>
          <p:nvPr>
            <p:ph idx="1" type="body"/>
          </p:nvPr>
        </p:nvSpPr>
        <p:spPr>
          <a:xfrm>
            <a:off x="1282963" y="2668819"/>
            <a:ext cx="9849751" cy="36072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Clinical Picture: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When patient stand on toes; the calcaneus will be in vulgus.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When looking from behind, more toes will be visible laterally on the affected side (Too many toes sign)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Causes:</a:t>
            </a:r>
            <a:endParaRPr/>
          </a:p>
          <a:p>
            <a:pPr indent="-514350" lvl="1" marL="97155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Posterior Tibial Tendon Dysfunction (most common).</a:t>
            </a:r>
            <a:endParaRPr/>
          </a:p>
          <a:p>
            <a:pPr indent="-514350" lvl="1" marL="97155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Inflammatory arthritis, such as rheumatoid arthritis.</a:t>
            </a:r>
            <a:endParaRPr/>
          </a:p>
          <a:p>
            <a:pPr indent="-514350" lvl="1" marL="97155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ligament injuries, fractures and dislocations of the bones in the midfoot; Lisfranc injury.</a:t>
            </a:r>
            <a:endParaRPr/>
          </a:p>
          <a:p>
            <a:pPr indent="-514350" lvl="1" marL="97155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Diabetic Collapse (Charcot Foot).</a:t>
            </a:r>
            <a:endParaRPr/>
          </a:p>
          <a:p>
            <a:pPr indent="-514350" lvl="1" marL="97155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Osteoarthritis of the tarsal metatarsal joint.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43"/>
          <p:cNvSpPr/>
          <p:nvPr/>
        </p:nvSpPr>
        <p:spPr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43"/>
          <p:cNvSpPr txBox="1"/>
          <p:nvPr>
            <p:ph type="title"/>
          </p:nvPr>
        </p:nvSpPr>
        <p:spPr>
          <a:xfrm>
            <a:off x="718686" y="5091762"/>
            <a:ext cx="7484787" cy="1264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US" sz="4800">
                <a:solidFill>
                  <a:srgbClr val="FFFFFF"/>
                </a:solidFill>
              </a:rPr>
              <a:t>Acquired Flat Foot</a:t>
            </a:r>
            <a:endParaRPr/>
          </a:p>
        </p:txBody>
      </p:sp>
      <p:pic>
        <p:nvPicPr>
          <p:cNvPr descr="A close up of feet&#10;&#10;Description automatically generated" id="627" name="Google Shape;627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795" r="1796" t="0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8" name="Google Shape;628;p43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cap="flat" cmpd="sng" w="19050">
            <a:solidFill>
              <a:srgbClr val="FFFFFF">
                <a:alpha val="8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44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br>
              <a:rPr lang="en-US" sz="2500"/>
            </a:br>
            <a:r>
              <a:rPr lang="en-US" sz="2500"/>
              <a:t>Posterior Tibial Tendon Insufficiency (PTTI)</a:t>
            </a:r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636" name="Google Shape;636;p44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44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8" name="Google Shape;638;p44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44"/>
          <p:cNvSpPr txBox="1"/>
          <p:nvPr>
            <p:ph idx="1" type="body"/>
          </p:nvPr>
        </p:nvSpPr>
        <p:spPr>
          <a:xfrm>
            <a:off x="590719" y="2330505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Posterior tibial tendon insufficiency is the most common cause of adult-acquired flatfoot deformity.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More common in women and often presents in the sixth decade.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Risk Factors: 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Obesity.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Hypertension.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Diabetes.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Increased age.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Corticosteroid use.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Seronegative inflammatory disorders.</a:t>
            </a:r>
            <a:endParaRPr/>
          </a:p>
        </p:txBody>
      </p:sp>
      <p:sp>
        <p:nvSpPr>
          <p:cNvPr id="640" name="Google Shape;640;p44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44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hand&#10;&#10;Description automatically generated" id="642" name="Google Shape;642;p4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7467" y="730968"/>
            <a:ext cx="5387368" cy="5395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45"/>
          <p:cNvSpPr/>
          <p:nvPr/>
        </p:nvSpPr>
        <p:spPr>
          <a:xfrm>
            <a:off x="321732" y="321733"/>
            <a:ext cx="11546828" cy="6214534"/>
          </a:xfrm>
          <a:custGeom>
            <a:rect b="b" l="l" r="r" t="t"/>
            <a:pathLst>
              <a:path extrusionOk="0" h="6214534" w="11546828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rgbClr val="7F7F7F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45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45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45"/>
          <p:cNvSpPr txBox="1"/>
          <p:nvPr>
            <p:ph type="title"/>
          </p:nvPr>
        </p:nvSpPr>
        <p:spPr>
          <a:xfrm>
            <a:off x="1006900" y="1188637"/>
            <a:ext cx="3141430" cy="4480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-US" sz="4100"/>
              <a:t>PTTI - Management</a:t>
            </a:r>
            <a:endParaRPr/>
          </a:p>
        </p:txBody>
      </p:sp>
      <p:cxnSp>
        <p:nvCxnSpPr>
          <p:cNvPr id="652" name="Google Shape;652;p45"/>
          <p:cNvCxnSpPr/>
          <p:nvPr/>
        </p:nvCxnSpPr>
        <p:spPr>
          <a:xfrm>
            <a:off x="4654296" y="1852863"/>
            <a:ext cx="0" cy="3236495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53" name="Google Shape;653;p45"/>
          <p:cNvSpPr txBox="1"/>
          <p:nvPr>
            <p:ph idx="1" type="body"/>
          </p:nvPr>
        </p:nvSpPr>
        <p:spPr>
          <a:xfrm>
            <a:off x="5138928" y="1338729"/>
            <a:ext cx="4795584" cy="4180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en-US" sz="2200"/>
              <a:t>Non operative: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Ankle foot orthosis.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Immobilization in walking cast/boot.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Custom-molded in-shoe orthosis.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en-US" sz="2200"/>
              <a:t>Operative: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Tenosynovectomy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Tendon Transfer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Arthrodesis</a:t>
            </a:r>
            <a:endParaRPr/>
          </a:p>
          <a:p>
            <a:pPr indent="-37465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46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Hallux Valgus</a:t>
            </a:r>
            <a:endParaRPr/>
          </a:p>
        </p:txBody>
      </p:sp>
      <p:grpSp>
        <p:nvGrpSpPr>
          <p:cNvPr id="660" name="Google Shape;660;p46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661" name="Google Shape;661;p46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46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3" name="Google Shape;663;p46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46"/>
          <p:cNvSpPr txBox="1"/>
          <p:nvPr>
            <p:ph idx="1" type="body"/>
          </p:nvPr>
        </p:nvSpPr>
        <p:spPr>
          <a:xfrm>
            <a:off x="590719" y="2330505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Hallux valgus is the commonest of the foot deformities.</a:t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Varus angulation of the first metatarsal, predisposes to lateral angulation of the big toe in people wearing shoes  and most of all in those who wear high-heeled shoe.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Hallux valgus is also common in rheumatoid arthritis, probably due to weakness of the joint capsule and ligaments.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It may be due to loss of muscle tone in the forefoot in elderly people.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Positive family history in over 60 % of cases.</a:t>
            </a:r>
            <a:endParaRPr/>
          </a:p>
          <a:p>
            <a:pPr indent="-12065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</p:txBody>
      </p:sp>
      <p:sp>
        <p:nvSpPr>
          <p:cNvPr id="665" name="Google Shape;665;p46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46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hand&#10;&#10;Description automatically generated" id="667" name="Google Shape;667;p4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699" y="711085"/>
            <a:ext cx="5306739" cy="5435193"/>
          </a:xfrm>
          <a:prstGeom prst="rect">
            <a:avLst/>
          </a:prstGeom>
          <a:noFill/>
          <a:ln>
            <a:noFill/>
          </a:ln>
        </p:spPr>
      </p:pic>
      <p:sp>
        <p:nvSpPr>
          <p:cNvPr descr="نتيجة بحث الصور عن ‪hallux valgus surgery‬‏" id="668" name="Google Shape;668;p46"/>
          <p:cNvSpPr/>
          <p:nvPr/>
        </p:nvSpPr>
        <p:spPr>
          <a:xfrm>
            <a:off x="10447338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47"/>
          <p:cNvSpPr txBox="1"/>
          <p:nvPr>
            <p:ph type="title"/>
          </p:nvPr>
        </p:nvSpPr>
        <p:spPr>
          <a:xfrm>
            <a:off x="793662" y="386930"/>
            <a:ext cx="10066122" cy="12984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Hallux Valgus</a:t>
            </a:r>
            <a:endParaRPr/>
          </a:p>
        </p:txBody>
      </p:sp>
      <p:sp>
        <p:nvSpPr>
          <p:cNvPr id="675" name="Google Shape;675;p47"/>
          <p:cNvSpPr/>
          <p:nvPr/>
        </p:nvSpPr>
        <p:spPr>
          <a:xfrm rot="10800000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47"/>
          <p:cNvSpPr/>
          <p:nvPr/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47"/>
          <p:cNvSpPr txBox="1"/>
          <p:nvPr>
            <p:ph idx="1" type="body"/>
          </p:nvPr>
        </p:nvSpPr>
        <p:spPr>
          <a:xfrm>
            <a:off x="174282" y="2484255"/>
            <a:ext cx="5737250" cy="3754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The elements of the deformity are :</a:t>
            </a:r>
            <a:endParaRPr/>
          </a:p>
          <a:p>
            <a:pPr indent="-34290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Lateral deviation and rotation of the hallux</a:t>
            </a:r>
            <a:endParaRPr/>
          </a:p>
          <a:p>
            <a:pPr indent="-34290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Prominence of the medial side of the head of the first metatarsal and overlying bursa which together forming a prominent bump or (a bunion)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n-US" sz="1800"/>
              <a:t>Due to the friction of the bunion with the shoes, the bursa will be inflamed (bursitis). The patient will present with redness of the big toe, hotness and swelling.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en-US" sz="1800"/>
              <a:t>Differential Diagnosis: gouty arthritis.</a:t>
            </a:r>
            <a:endParaRPr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678" name="Google Shape;678;p4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2" l="0" r="3285" t="0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47"/>
          <p:cNvSpPr/>
          <p:nvPr/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48"/>
          <p:cNvSpPr txBox="1"/>
          <p:nvPr>
            <p:ph type="title"/>
          </p:nvPr>
        </p:nvSpPr>
        <p:spPr>
          <a:xfrm>
            <a:off x="793662" y="386930"/>
            <a:ext cx="10066122" cy="12984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Hallux Valgus</a:t>
            </a:r>
            <a:endParaRPr/>
          </a:p>
        </p:txBody>
      </p:sp>
      <p:sp>
        <p:nvSpPr>
          <p:cNvPr id="686" name="Google Shape;686;p48"/>
          <p:cNvSpPr/>
          <p:nvPr/>
        </p:nvSpPr>
        <p:spPr>
          <a:xfrm rot="10800000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48"/>
          <p:cNvSpPr/>
          <p:nvPr/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48"/>
          <p:cNvSpPr txBox="1"/>
          <p:nvPr>
            <p:ph idx="1" type="body"/>
          </p:nvPr>
        </p:nvSpPr>
        <p:spPr>
          <a:xfrm>
            <a:off x="155864" y="2599509"/>
            <a:ext cx="5168695" cy="3639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The lateral deviation of the hallux may lead to crowding and deformity of the other toes and sometimes overriding of adjacent toes.</a:t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When the valgus deformity exceeds 30 or 40 degrees: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000"/>
              <a:t>The great toe rotates into pronation so that the nail faces medially.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000"/>
              <a:t>The sesamoid bones of flexor hallucis brevis are displaced laterally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نتيجة بحث الصور عن ‪Hallux Valgus bunion sesamoid‬‏" id="689" name="Google Shape;689;p4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1710" y="3015951"/>
            <a:ext cx="5524500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48"/>
          <p:cNvSpPr/>
          <p:nvPr/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نتيجة بحث الصور عن ‪Hallux Valgus bursa‬‏" id="691" name="Google Shape;691;p48"/>
          <p:cNvSpPr/>
          <p:nvPr/>
        </p:nvSpPr>
        <p:spPr>
          <a:xfrm>
            <a:off x="10447338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نتيجة بحث الصور عن ‪Hallux Valgus bursa‬‏" id="692" name="Google Shape;692;p48"/>
          <p:cNvSpPr/>
          <p:nvPr/>
        </p:nvSpPr>
        <p:spPr>
          <a:xfrm>
            <a:off x="10447338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49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Hallux Valgus</a:t>
            </a:r>
            <a:endParaRPr/>
          </a:p>
        </p:txBody>
      </p:sp>
      <p:grpSp>
        <p:nvGrpSpPr>
          <p:cNvPr id="699" name="Google Shape;699;p49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00" name="Google Shape;700;p49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49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2" name="Google Shape;702;p49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p49"/>
          <p:cNvSpPr txBox="1"/>
          <p:nvPr>
            <p:ph idx="1" type="body"/>
          </p:nvPr>
        </p:nvSpPr>
        <p:spPr>
          <a:xfrm>
            <a:off x="590719" y="2330505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The contracted adductor hallucis</a:t>
            </a:r>
            <a:br>
              <a:rPr lang="en-US" sz="2000"/>
            </a:br>
            <a:r>
              <a:rPr lang="en-US" sz="2000"/>
              <a:t>and the lateral capsule contribute further to the fixed valgus deformity. </a:t>
            </a:r>
            <a:endParaRPr/>
          </a:p>
          <a:p>
            <a:pPr indent="-342900" lvl="1" marL="9715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en-US" sz="2000"/>
              <a:t>This also contributes to the role of soft tissue release in the surgical management of hallux Valgus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704" name="Google Shape;704;p49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49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6" name="Google Shape;706;p4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4563" y="856180"/>
            <a:ext cx="5011860" cy="5099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 txBox="1"/>
          <p:nvPr>
            <p:ph type="title"/>
          </p:nvPr>
        </p:nvSpPr>
        <p:spPr>
          <a:xfrm>
            <a:off x="1195855" y="2353008"/>
            <a:ext cx="4900144" cy="2736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Muscles Involved in Ankle Joint </a:t>
            </a:r>
            <a:r>
              <a:rPr lang="en-US" sz="5400"/>
              <a:t>M</a:t>
            </a:r>
            <a:r>
              <a:rPr lang="en-US" sz="5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ovement</a:t>
            </a:r>
            <a:endParaRPr/>
          </a:p>
        </p:txBody>
      </p:sp>
      <p:grpSp>
        <p:nvGrpSpPr>
          <p:cNvPr id="153" name="Google Shape;153;p5"/>
          <p:cNvGrpSpPr/>
          <p:nvPr/>
        </p:nvGrpSpPr>
        <p:grpSpPr>
          <a:xfrm>
            <a:off x="0" y="3048031"/>
            <a:ext cx="731521" cy="673460"/>
            <a:chOff x="3940602" y="308034"/>
            <a:chExt cx="2116791" cy="3428999"/>
          </a:xfrm>
        </p:grpSpPr>
        <p:sp>
          <p:nvSpPr>
            <p:cNvPr id="154" name="Google Shape;154;p5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5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7335" y="415783"/>
            <a:ext cx="4607356" cy="272227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5"/>
          <p:cNvSpPr/>
          <p:nvPr/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7335" y="3553682"/>
            <a:ext cx="4673168" cy="2707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50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50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50"/>
          <p:cNvSpPr txBox="1"/>
          <p:nvPr>
            <p:ph type="title"/>
          </p:nvPr>
        </p:nvSpPr>
        <p:spPr>
          <a:xfrm>
            <a:off x="1285240" y="1050595"/>
            <a:ext cx="8074815" cy="16184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-US" sz="4500">
                <a:latin typeface="Calibri"/>
                <a:ea typeface="Calibri"/>
                <a:cs typeface="Calibri"/>
                <a:sym typeface="Calibri"/>
              </a:rPr>
              <a:t>Hallux Valgus – Clinical Features</a:t>
            </a:r>
            <a:br>
              <a:rPr lang="en-US" sz="4500">
                <a:latin typeface="Calibri"/>
                <a:ea typeface="Calibri"/>
                <a:cs typeface="Calibri"/>
                <a:sym typeface="Calibri"/>
              </a:rPr>
            </a:br>
            <a:endParaRPr sz="4500"/>
          </a:p>
        </p:txBody>
      </p:sp>
      <p:sp>
        <p:nvSpPr>
          <p:cNvPr id="715" name="Google Shape;715;p50"/>
          <p:cNvSpPr txBox="1"/>
          <p:nvPr>
            <p:ph idx="1" type="body"/>
          </p:nvPr>
        </p:nvSpPr>
        <p:spPr>
          <a:xfrm>
            <a:off x="1446106" y="2135672"/>
            <a:ext cx="8074815" cy="2800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lang="en-US" sz="2220">
                <a:latin typeface="Calibri"/>
                <a:ea typeface="Calibri"/>
                <a:cs typeface="Calibri"/>
                <a:sym typeface="Calibri"/>
              </a:rPr>
              <a:t>Usually bilateral.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lang="en-US" sz="2220">
                <a:latin typeface="Calibri"/>
                <a:ea typeface="Calibri"/>
                <a:cs typeface="Calibri"/>
                <a:sym typeface="Calibri"/>
              </a:rPr>
              <a:t>Deformity.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lang="en-US" sz="2220">
                <a:latin typeface="Calibri"/>
                <a:ea typeface="Calibri"/>
                <a:cs typeface="Calibri"/>
                <a:sym typeface="Calibri"/>
              </a:rPr>
              <a:t>The commonest complaints are pain over the bunion.</a:t>
            </a:r>
            <a:endParaRPr/>
          </a:p>
          <a:p>
            <a:pPr indent="-22860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lang="en-US" sz="2220">
                <a:latin typeface="Calibri"/>
                <a:ea typeface="Calibri"/>
                <a:cs typeface="Calibri"/>
                <a:sym typeface="Calibri"/>
              </a:rPr>
              <a:t>Pain if present will be due to :</a:t>
            </a:r>
            <a:endParaRPr/>
          </a:p>
          <a:p>
            <a:pPr indent="-457200" lvl="2" marL="12573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Calibri"/>
              <a:buAutoNum type="arabicPeriod"/>
            </a:pPr>
            <a:r>
              <a:rPr lang="en-US" sz="2220">
                <a:latin typeface="Calibri"/>
                <a:ea typeface="Calibri"/>
                <a:cs typeface="Calibri"/>
                <a:sym typeface="Calibri"/>
              </a:rPr>
              <a:t>Shoe pressure on large or inflamed bunion.</a:t>
            </a:r>
            <a:endParaRPr/>
          </a:p>
          <a:p>
            <a:pPr indent="-457200" lvl="2" marL="12573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Calibri"/>
              <a:buAutoNum type="arabicPeriod"/>
            </a:pPr>
            <a:r>
              <a:rPr lang="en-US" sz="2220">
                <a:latin typeface="Calibri"/>
                <a:ea typeface="Calibri"/>
                <a:cs typeface="Calibri"/>
                <a:sym typeface="Calibri"/>
              </a:rPr>
              <a:t>Splaying of the forefoot and muscle strain (metatarsalgia)</a:t>
            </a:r>
            <a:endParaRPr/>
          </a:p>
          <a:p>
            <a:pPr indent="-457200" lvl="2" marL="125730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Calibri"/>
              <a:buAutoNum type="arabicPeriod"/>
            </a:pPr>
            <a:r>
              <a:rPr lang="en-US" sz="2220">
                <a:latin typeface="Calibri"/>
                <a:ea typeface="Calibri"/>
                <a:cs typeface="Calibri"/>
                <a:sym typeface="Calibri"/>
              </a:rPr>
              <a:t>Associated deformities of the lesser toes; 2ry osteoarthritis of first metatarsophalangeal joint. </a:t>
            </a:r>
            <a:endParaRPr/>
          </a:p>
          <a:p>
            <a:pPr indent="-87629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t/>
            </a:r>
            <a:endParaRPr sz="222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51"/>
          <p:cNvSpPr/>
          <p:nvPr/>
        </p:nvSpPr>
        <p:spPr>
          <a:xfrm>
            <a:off x="321732" y="321733"/>
            <a:ext cx="11546828" cy="6214534"/>
          </a:xfrm>
          <a:custGeom>
            <a:rect b="b" l="l" r="r" t="t"/>
            <a:pathLst>
              <a:path extrusionOk="0" h="6214534" w="11546828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rgbClr val="7F7F7F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51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51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51"/>
          <p:cNvSpPr txBox="1"/>
          <p:nvPr>
            <p:ph type="title"/>
          </p:nvPr>
        </p:nvSpPr>
        <p:spPr>
          <a:xfrm>
            <a:off x="1006900" y="1188637"/>
            <a:ext cx="3141430" cy="4480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6600">
                <a:latin typeface="Calibri"/>
                <a:ea typeface="Calibri"/>
                <a:cs typeface="Calibri"/>
                <a:sym typeface="Calibri"/>
              </a:rPr>
              <a:t>Hallux Valgus – X-rays</a:t>
            </a:r>
            <a:endParaRPr sz="6600"/>
          </a:p>
        </p:txBody>
      </p:sp>
      <p:cxnSp>
        <p:nvCxnSpPr>
          <p:cNvPr id="725" name="Google Shape;725;p51"/>
          <p:cNvCxnSpPr/>
          <p:nvPr/>
        </p:nvCxnSpPr>
        <p:spPr>
          <a:xfrm>
            <a:off x="4654296" y="1852863"/>
            <a:ext cx="0" cy="3236495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6" name="Google Shape;726;p51"/>
          <p:cNvSpPr txBox="1"/>
          <p:nvPr>
            <p:ph idx="1" type="body"/>
          </p:nvPr>
        </p:nvSpPr>
        <p:spPr>
          <a:xfrm>
            <a:off x="5138928" y="1338729"/>
            <a:ext cx="4795584" cy="4180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Should be taken with the patient standing to show the degree of metatarsal and hallux angulation.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The first metatarsophalangeal joint may be sublaxed, or it may look osteoarthritic.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Lines are drawn along the middle of the first and second metatarsals and the proximal phalanx of the great toe.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52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>
                <a:latin typeface="Calibri"/>
                <a:ea typeface="Calibri"/>
                <a:cs typeface="Calibri"/>
                <a:sym typeface="Calibri"/>
              </a:rPr>
              <a:t>Hallux Valgus – X-rays</a:t>
            </a:r>
            <a:endParaRPr sz="3700"/>
          </a:p>
        </p:txBody>
      </p:sp>
      <p:grpSp>
        <p:nvGrpSpPr>
          <p:cNvPr id="733" name="Google Shape;733;p52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34" name="Google Shape;734;p52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52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6" name="Google Shape;736;p52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52"/>
          <p:cNvSpPr txBox="1"/>
          <p:nvPr>
            <p:ph idx="1" type="body"/>
          </p:nvPr>
        </p:nvSpPr>
        <p:spPr>
          <a:xfrm>
            <a:off x="590719" y="2330505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The intermetatarsal angle is drawn between the 1</a:t>
            </a:r>
            <a:r>
              <a:rPr baseline="30000" lang="en-US" sz="2400"/>
              <a:t>st</a:t>
            </a:r>
            <a:r>
              <a:rPr lang="en-US" sz="2400"/>
              <a:t> and 2</a:t>
            </a:r>
            <a:r>
              <a:rPr baseline="30000" lang="en-US" sz="2400"/>
              <a:t>nd</a:t>
            </a:r>
            <a:r>
              <a:rPr lang="en-US" sz="2400"/>
              <a:t> metatarsal shaft on the axial view of the foot.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Normally the intermetatarsal angle is less than 10 degrees.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An angle greater than 10 indicates that metatarsal is in a Varus position (an element of Hallux Valgus)</a:t>
            </a:r>
            <a:endParaRPr/>
          </a:p>
        </p:txBody>
      </p:sp>
      <p:sp>
        <p:nvSpPr>
          <p:cNvPr id="738" name="Google Shape;738;p52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52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0" name="Google Shape;74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9854" y="651713"/>
            <a:ext cx="5337019" cy="5553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53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>
                <a:latin typeface="Calibri"/>
                <a:ea typeface="Calibri"/>
                <a:cs typeface="Calibri"/>
                <a:sym typeface="Calibri"/>
              </a:rPr>
              <a:t>Hallux Valgus – X-rays</a:t>
            </a:r>
            <a:endParaRPr sz="3700"/>
          </a:p>
        </p:txBody>
      </p:sp>
      <p:grpSp>
        <p:nvGrpSpPr>
          <p:cNvPr id="747" name="Google Shape;747;p53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8" name="Google Shape;748;p53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53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0" name="Google Shape;750;p53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53"/>
          <p:cNvSpPr txBox="1"/>
          <p:nvPr>
            <p:ph idx="1" type="body"/>
          </p:nvPr>
        </p:nvSpPr>
        <p:spPr>
          <a:xfrm>
            <a:off x="590719" y="2224322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The valgus angle is between the axis of the 1</a:t>
            </a:r>
            <a:r>
              <a:rPr baseline="30000" lang="en-US" sz="2000"/>
              <a:t>st</a:t>
            </a:r>
            <a:r>
              <a:rPr lang="en-US" sz="2000"/>
              <a:t> metatarsal bone and the axis of the proximal phalanx of the big toe.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000"/>
              <a:t>The valgus angle at the MTP joint less than 15 degrees.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000"/>
              <a:t>An angle greater than 15 indicates that the hallux is in a valgus position.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000"/>
              <a:t>We depend on the angles to determine the severity and propagation of the disease.</a:t>
            </a:r>
            <a:endParaRPr/>
          </a:p>
        </p:txBody>
      </p:sp>
      <p:sp>
        <p:nvSpPr>
          <p:cNvPr id="752" name="Google Shape;752;p53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53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4" name="Google Shape;75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5999" y="827822"/>
            <a:ext cx="5295476" cy="5201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5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0" name="Google Shape;76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372661" y="-3359290"/>
            <a:ext cx="5470372" cy="12188952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54"/>
          <p:cNvSpPr txBox="1"/>
          <p:nvPr>
            <p:ph type="title"/>
          </p:nvPr>
        </p:nvSpPr>
        <p:spPr>
          <a:xfrm>
            <a:off x="1403632" y="184336"/>
            <a:ext cx="9283781" cy="14059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en-US" sz="5000"/>
              <a:t>Hallux Valgus</a:t>
            </a:r>
            <a:endParaRPr/>
          </a:p>
        </p:txBody>
      </p:sp>
      <p:sp>
        <p:nvSpPr>
          <p:cNvPr id="762" name="Google Shape;762;p54"/>
          <p:cNvSpPr/>
          <p:nvPr/>
        </p:nvSpPr>
        <p:spPr>
          <a:xfrm>
            <a:off x="-1078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person&#10;&#10;Description automatically generated" id="763" name="Google Shape;763;p5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3064" l="0" r="-1" t="7953"/>
          <a:stretch/>
        </p:blipFill>
        <p:spPr>
          <a:xfrm>
            <a:off x="-1078" y="3076855"/>
            <a:ext cx="12188952" cy="3118224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54"/>
          <p:cNvSpPr/>
          <p:nvPr/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5"/>
          <p:cNvSpPr txBox="1"/>
          <p:nvPr>
            <p:ph type="title"/>
          </p:nvPr>
        </p:nvSpPr>
        <p:spPr>
          <a:xfrm>
            <a:off x="648929" y="629266"/>
            <a:ext cx="4944152" cy="16223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Hallux Valgus – Management</a:t>
            </a:r>
            <a:endParaRPr/>
          </a:p>
        </p:txBody>
      </p:sp>
      <p:sp>
        <p:nvSpPr>
          <p:cNvPr id="770" name="Google Shape;770;p55"/>
          <p:cNvSpPr txBox="1"/>
          <p:nvPr>
            <p:ph idx="1" type="body"/>
          </p:nvPr>
        </p:nvSpPr>
        <p:spPr>
          <a:xfrm>
            <a:off x="648930" y="2438400"/>
            <a:ext cx="4944151" cy="378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Conservative treatment is justified as a first measure.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If deformity progresses, a corrective osteotomy of the first metatarsal and soft tissue rebalancing around the metatarsophalangeal joint may produce a satisfactory correction.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Operative correction carries a 20-40% of recurrence rate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If the metatarsophalangeal joint is osteoarthritic, arthrodesis of the joint may be better option.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771" name="Google Shape;771;p55"/>
          <p:cNvSpPr/>
          <p:nvPr/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55"/>
          <p:cNvSpPr/>
          <p:nvPr/>
        </p:nvSpPr>
        <p:spPr>
          <a:xfrm>
            <a:off x="6577582" y="557784"/>
            <a:ext cx="5130204" cy="5739187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3" name="Google Shape;77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4709" y="885914"/>
            <a:ext cx="4475531" cy="508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56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Hallux Rigidus</a:t>
            </a:r>
            <a:endParaRPr/>
          </a:p>
        </p:txBody>
      </p:sp>
      <p:grpSp>
        <p:nvGrpSpPr>
          <p:cNvPr id="780" name="Google Shape;780;p56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81" name="Google Shape;781;p56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56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3" name="Google Shape;783;p56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56"/>
          <p:cNvSpPr txBox="1"/>
          <p:nvPr>
            <p:ph idx="1" type="body"/>
          </p:nvPr>
        </p:nvSpPr>
        <p:spPr>
          <a:xfrm>
            <a:off x="665085" y="2224322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Arthritis of the first metatarsophalangeal joint.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Presents with pain with axial loading and flexion/extension.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X-rays will show osteoarthritic changes (narrowing of the joint space, subchondral sclerosis, osteophyte formation and arthrodesis in later stages)</a:t>
            </a:r>
            <a:endParaRPr/>
          </a:p>
        </p:txBody>
      </p:sp>
      <p:sp>
        <p:nvSpPr>
          <p:cNvPr id="785" name="Google Shape;785;p56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56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7" name="Google Shape;787;p5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3067" l="0" r="6" t="0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57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57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57"/>
          <p:cNvSpPr txBox="1"/>
          <p:nvPr>
            <p:ph type="title"/>
          </p:nvPr>
        </p:nvSpPr>
        <p:spPr>
          <a:xfrm>
            <a:off x="1285240" y="1050595"/>
            <a:ext cx="8074815" cy="16184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n-US" sz="7200"/>
              <a:t>Management</a:t>
            </a:r>
            <a:endParaRPr/>
          </a:p>
        </p:txBody>
      </p:sp>
      <p:sp>
        <p:nvSpPr>
          <p:cNvPr id="796" name="Google Shape;796;p57"/>
          <p:cNvSpPr txBox="1"/>
          <p:nvPr>
            <p:ph idx="1" type="body"/>
          </p:nvPr>
        </p:nvSpPr>
        <p:spPr>
          <a:xfrm>
            <a:off x="1285240" y="2969469"/>
            <a:ext cx="8074815" cy="2800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Conservative treatment.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Pain medication.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/>
              <a:t>Shoe modification.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Operative: arthrodesis (fusion of the 1</a:t>
            </a:r>
            <a:r>
              <a:rPr baseline="30000" lang="en-US" sz="2400"/>
              <a:t>st</a:t>
            </a:r>
            <a:r>
              <a:rPr lang="en-US" sz="2400"/>
              <a:t> metatarsal and the proximal phalanx of the big toe).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58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Planter Fasciitis</a:t>
            </a:r>
            <a:endParaRPr/>
          </a:p>
        </p:txBody>
      </p:sp>
      <p:grpSp>
        <p:nvGrpSpPr>
          <p:cNvPr id="803" name="Google Shape;803;p58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804" name="Google Shape;804;p58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58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6" name="Google Shape;806;p58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58"/>
          <p:cNvSpPr txBox="1"/>
          <p:nvPr>
            <p:ph idx="1" type="body"/>
          </p:nvPr>
        </p:nvSpPr>
        <p:spPr>
          <a:xfrm>
            <a:off x="590719" y="2224322"/>
            <a:ext cx="4559425" cy="43880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A degenerative condition that may or may not be associated with  inflammatory changes in the tissues.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There may be micro-tears in the fascia, and the fascia thickens.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There is pain and tenderness in the sole of the foot, mostly under the heel, with standing or walking.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The condition usually comes on gradually, without any clear incident or injury.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Sometimes associated with inflammatory disorders such as:</a:t>
            </a:r>
            <a:endParaRPr/>
          </a:p>
          <a:p>
            <a:pPr indent="-342900" lvl="1" marL="8001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Gout.</a:t>
            </a:r>
            <a:endParaRPr/>
          </a:p>
          <a:p>
            <a:pPr indent="-342900" lvl="1" marL="8001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Ankylosing spondylitis.</a:t>
            </a:r>
            <a:endParaRPr/>
          </a:p>
          <a:p>
            <a:pPr indent="-342900" lvl="1" marL="8001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Reiter’s disease</a:t>
            </a:r>
            <a:br>
              <a:rPr lang="en-US" sz="1800"/>
            </a:br>
            <a:endParaRPr sz="1800"/>
          </a:p>
        </p:txBody>
      </p:sp>
      <p:sp>
        <p:nvSpPr>
          <p:cNvPr id="808" name="Google Shape;808;p58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58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mirror&#10;&#10;Description automatically generated" id="810" name="Google Shape;810;p5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7314" y="838228"/>
            <a:ext cx="5327521" cy="5282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59"/>
          <p:cNvSpPr/>
          <p:nvPr/>
        </p:nvSpPr>
        <p:spPr>
          <a:xfrm>
            <a:off x="321732" y="321733"/>
            <a:ext cx="11546828" cy="6214534"/>
          </a:xfrm>
          <a:custGeom>
            <a:rect b="b" l="l" r="r" t="t"/>
            <a:pathLst>
              <a:path extrusionOk="0" h="6214534" w="11546828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rgbClr val="7F7F7F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59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59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59"/>
          <p:cNvSpPr txBox="1"/>
          <p:nvPr>
            <p:ph type="title"/>
          </p:nvPr>
        </p:nvSpPr>
        <p:spPr>
          <a:xfrm>
            <a:off x="1006900" y="1188637"/>
            <a:ext cx="3141430" cy="4480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6600"/>
              <a:t>Planter Fasciitis</a:t>
            </a:r>
            <a:endParaRPr/>
          </a:p>
        </p:txBody>
      </p:sp>
      <p:cxnSp>
        <p:nvCxnSpPr>
          <p:cNvPr id="820" name="Google Shape;820;p59"/>
          <p:cNvCxnSpPr/>
          <p:nvPr/>
        </p:nvCxnSpPr>
        <p:spPr>
          <a:xfrm>
            <a:off x="4654296" y="1852863"/>
            <a:ext cx="0" cy="3236495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1" name="Google Shape;821;p59"/>
          <p:cNvSpPr txBox="1"/>
          <p:nvPr>
            <p:ph idx="1" type="body"/>
          </p:nvPr>
        </p:nvSpPr>
        <p:spPr>
          <a:xfrm>
            <a:off x="5138928" y="1338729"/>
            <a:ext cx="4795584" cy="4180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History</a:t>
            </a:r>
            <a:endParaRPr/>
          </a:p>
          <a:p>
            <a:pPr indent="-457200" lvl="1" marL="9144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Morning pain (felt upon taking the first step then gradually subsides)</a:t>
            </a:r>
            <a:endParaRPr/>
          </a:p>
          <a:p>
            <a:pPr indent="-457200" lvl="1" marL="9144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Pain on standing after prolonged sitting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Physical Exam</a:t>
            </a:r>
            <a:endParaRPr/>
          </a:p>
          <a:p>
            <a:pPr indent="-457200" lvl="1" marL="9144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Tenderness to palpation on the anteromedial aspect of the heel.</a:t>
            </a:r>
            <a:endParaRPr/>
          </a:p>
          <a:p>
            <a:pPr indent="-457200" lvl="1" marL="9144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Ankle dorsiflexion limited by calf tightness.</a:t>
            </a:r>
            <a:endParaRPr/>
          </a:p>
          <a:p>
            <a:pPr indent="-457200" lvl="1" marL="9144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eriod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Pain increased by toe extension or by standing on toes.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6"/>
          <p:cNvSpPr txBox="1"/>
          <p:nvPr>
            <p:ph type="title"/>
          </p:nvPr>
        </p:nvSpPr>
        <p:spPr>
          <a:xfrm>
            <a:off x="793662" y="386930"/>
            <a:ext cx="10066122" cy="12984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Ligaments of The Ankle Joint</a:t>
            </a:r>
            <a:endParaRPr/>
          </a:p>
        </p:txBody>
      </p:sp>
      <p:sp>
        <p:nvSpPr>
          <p:cNvPr id="168" name="Google Shape;168;p6"/>
          <p:cNvSpPr/>
          <p:nvPr/>
        </p:nvSpPr>
        <p:spPr>
          <a:xfrm rot="10800000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 txBox="1"/>
          <p:nvPr>
            <p:ph idx="2" type="body"/>
          </p:nvPr>
        </p:nvSpPr>
        <p:spPr>
          <a:xfrm>
            <a:off x="290946" y="2317173"/>
            <a:ext cx="5033614" cy="39217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Noto Sans Symbols"/>
              <a:buChar char="❑"/>
            </a:pPr>
            <a:r>
              <a:rPr lang="en-US" sz="1665"/>
              <a:t>The ligaments that help stabilize the ankle joint are: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/>
              <a:t>The lateral collateral ligaments:</a:t>
            </a:r>
            <a:endParaRPr/>
          </a:p>
          <a:p>
            <a:pPr indent="-342900" lvl="1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Calibri"/>
              <a:buAutoNum type="arabicPeriod"/>
            </a:pPr>
            <a:r>
              <a:rPr lang="en-US" sz="1665"/>
              <a:t>Anterior tibiofibular ligament (most affected in ankle injury).</a:t>
            </a:r>
            <a:endParaRPr/>
          </a:p>
          <a:p>
            <a:pPr indent="-342900" lvl="1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Calibri"/>
              <a:buAutoNum type="arabicPeriod"/>
            </a:pPr>
            <a:r>
              <a:rPr lang="en-US" sz="1665"/>
              <a:t>Calcaneofibular Ligament</a:t>
            </a:r>
            <a:endParaRPr/>
          </a:p>
          <a:p>
            <a:pPr indent="-342900" lvl="1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Calibri"/>
              <a:buAutoNum type="arabicPeriod"/>
            </a:pPr>
            <a:r>
              <a:rPr lang="en-US" sz="1665"/>
              <a:t>Posterior tibiofibular ligament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/>
              <a:t>The medial collateral ligaments (deltoid ligament) is very strong; made up of 4 ligaments that are divided into superficial and deep layer groups.</a:t>
            </a:r>
            <a:endParaRPr/>
          </a:p>
          <a:p>
            <a:pPr indent="-342900" lvl="1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Calibri"/>
              <a:buAutoNum type="arabicPeriod"/>
            </a:pPr>
            <a:r>
              <a:rPr lang="en-US" sz="1665"/>
              <a:t>Anterior tibiotalar ligament.</a:t>
            </a:r>
            <a:endParaRPr/>
          </a:p>
          <a:p>
            <a:pPr indent="-342900" lvl="1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Calibri"/>
              <a:buAutoNum type="arabicPeriod"/>
            </a:pPr>
            <a:r>
              <a:rPr lang="en-US" sz="1665"/>
              <a:t>Tibionavicular ligament.</a:t>
            </a:r>
            <a:endParaRPr/>
          </a:p>
          <a:p>
            <a:pPr indent="-342900" lvl="1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Calibri"/>
              <a:buAutoNum type="arabicPeriod"/>
            </a:pPr>
            <a:r>
              <a:rPr lang="en-US" sz="1665"/>
              <a:t>Posterior tibiotalar ligament.</a:t>
            </a:r>
            <a:endParaRPr/>
          </a:p>
          <a:p>
            <a:pPr indent="-342900" lvl="1" marL="10287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Calibri"/>
              <a:buAutoNum type="arabicPeriod"/>
            </a:pPr>
            <a:r>
              <a:rPr lang="en-US" sz="1665"/>
              <a:t>Tibiocalcaneal Ligament</a:t>
            </a:r>
            <a:endParaRPr/>
          </a:p>
        </p:txBody>
      </p:sp>
      <p:pic>
        <p:nvPicPr>
          <p:cNvPr descr="A close up of text on a white background&#10;&#10;Description automatically generated" id="171" name="Google Shape;171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846" l="0" r="2" t="0"/>
          <a:stretch/>
        </p:blipFill>
        <p:spPr>
          <a:xfrm>
            <a:off x="5776052" y="2479952"/>
            <a:ext cx="5321041" cy="371424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6"/>
          <p:cNvSpPr/>
          <p:nvPr/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60"/>
          <p:cNvSpPr/>
          <p:nvPr/>
        </p:nvSpPr>
        <p:spPr>
          <a:xfrm>
            <a:off x="321732" y="321733"/>
            <a:ext cx="11546828" cy="6214534"/>
          </a:xfrm>
          <a:custGeom>
            <a:rect b="b" l="l" r="r" t="t"/>
            <a:pathLst>
              <a:path extrusionOk="0" h="6214534" w="11546828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rgbClr val="7F7F7F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60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60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60"/>
          <p:cNvSpPr txBox="1"/>
          <p:nvPr>
            <p:ph type="title"/>
          </p:nvPr>
        </p:nvSpPr>
        <p:spPr>
          <a:xfrm>
            <a:off x="1006900" y="1188637"/>
            <a:ext cx="3141430" cy="4480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lang="en-US" sz="6600"/>
              <a:t>Planter Fasciitis – Risk Factors</a:t>
            </a:r>
            <a:endParaRPr/>
          </a:p>
        </p:txBody>
      </p:sp>
      <p:cxnSp>
        <p:nvCxnSpPr>
          <p:cNvPr id="831" name="Google Shape;831;p60"/>
          <p:cNvCxnSpPr/>
          <p:nvPr/>
        </p:nvCxnSpPr>
        <p:spPr>
          <a:xfrm>
            <a:off x="4654296" y="1852863"/>
            <a:ext cx="0" cy="3236495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32" name="Google Shape;832;p60"/>
          <p:cNvSpPr txBox="1"/>
          <p:nvPr>
            <p:ph idx="1" type="body"/>
          </p:nvPr>
        </p:nvSpPr>
        <p:spPr>
          <a:xfrm>
            <a:off x="5138928" y="1338729"/>
            <a:ext cx="4795584" cy="4180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Obesity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Occupation requiring prolonged standing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Pes planus or cavus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Calf tightness 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Toe runners, running up hills or in sand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Rapid change in activity level: intensity or duration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Lack of warm up or cold weather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61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61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Planter Fasciitis</a:t>
            </a:r>
            <a:endParaRPr/>
          </a:p>
        </p:txBody>
      </p:sp>
      <p:grpSp>
        <p:nvGrpSpPr>
          <p:cNvPr id="839" name="Google Shape;839;p61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840" name="Google Shape;840;p61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61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2" name="Google Shape;842;p61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61"/>
          <p:cNvSpPr txBox="1"/>
          <p:nvPr>
            <p:ph idx="1" type="body"/>
          </p:nvPr>
        </p:nvSpPr>
        <p:spPr>
          <a:xfrm>
            <a:off x="590719" y="2330505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Treatment :</a:t>
            </a:r>
            <a:endParaRPr/>
          </a:p>
          <a:p>
            <a:pPr indent="-342900" lvl="1" marL="10858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eriod"/>
            </a:pPr>
            <a:r>
              <a:rPr lang="en-US" sz="1700"/>
              <a:t>Activity modification.</a:t>
            </a:r>
            <a:endParaRPr/>
          </a:p>
          <a:p>
            <a:pPr indent="-342900" lvl="1" marL="10858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eriod"/>
            </a:pPr>
            <a:r>
              <a:rPr lang="en-US" sz="1700"/>
              <a:t>Shoe inserts / orthotics / taping / supportive shoes.</a:t>
            </a:r>
            <a:endParaRPr/>
          </a:p>
          <a:p>
            <a:pPr indent="-342900" lvl="1" marL="10858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eriod"/>
            </a:pPr>
            <a:r>
              <a:rPr lang="en-US" sz="1700"/>
              <a:t>Night splints.</a:t>
            </a:r>
            <a:endParaRPr/>
          </a:p>
          <a:p>
            <a:pPr indent="-342900" lvl="1" marL="10858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eriod"/>
            </a:pPr>
            <a:r>
              <a:rPr lang="en-US" sz="1700"/>
              <a:t>Stretching program: arch, calf, soft tissue massage, ice. </a:t>
            </a:r>
            <a:endParaRPr/>
          </a:p>
          <a:p>
            <a:pPr indent="-342900" lvl="1" marL="10858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eriod"/>
            </a:pPr>
            <a:r>
              <a:rPr lang="en-US" sz="1700"/>
              <a:t>NSAIDS.</a:t>
            </a:r>
            <a:endParaRPr/>
          </a:p>
          <a:p>
            <a:pPr indent="-342900" lvl="1" marL="10858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eriod"/>
            </a:pPr>
            <a:r>
              <a:rPr lang="en-US" sz="1700"/>
              <a:t>Corticosteroid injections</a:t>
            </a:r>
            <a:endParaRPr/>
          </a:p>
          <a:p>
            <a:pPr indent="-342900" lvl="1" marL="108585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eriod"/>
            </a:pPr>
            <a:r>
              <a:rPr lang="en-US" sz="1700"/>
              <a:t>Shock wave therapy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Prognosis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80% are better in 12 months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/>
              <a:t>Surgical intervention is rare</a:t>
            </a:r>
            <a:endParaRPr/>
          </a:p>
          <a:p>
            <a:pPr indent="-120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</p:txBody>
      </p:sp>
      <p:sp>
        <p:nvSpPr>
          <p:cNvPr id="844" name="Google Shape;844;p61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61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person, indoor, person, holding&#10;&#10;Description automatically generated" id="846" name="Google Shape;846;p6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4955" y="509570"/>
            <a:ext cx="3731075" cy="5639289"/>
          </a:xfrm>
          <a:prstGeom prst="rect">
            <a:avLst/>
          </a:prstGeom>
          <a:noFill/>
          <a:ln>
            <a:noFill/>
          </a:ln>
        </p:spPr>
      </p:pic>
      <p:sp>
        <p:nvSpPr>
          <p:cNvPr descr="نتيجة بحث الصور عن ‪Plantar Fasciitis treatment‬‏" id="847" name="Google Shape;847;p61"/>
          <p:cNvSpPr/>
          <p:nvPr/>
        </p:nvSpPr>
        <p:spPr>
          <a:xfrm>
            <a:off x="10447338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6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62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62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62"/>
          <p:cNvSpPr txBox="1"/>
          <p:nvPr>
            <p:ph type="title"/>
          </p:nvPr>
        </p:nvSpPr>
        <p:spPr>
          <a:xfrm>
            <a:off x="1285240" y="1050595"/>
            <a:ext cx="8074815" cy="16184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</a:pPr>
            <a:r>
              <a:rPr lang="en-US" sz="7200"/>
              <a:t>ACHILLES TENDINITIS</a:t>
            </a:r>
            <a:endParaRPr/>
          </a:p>
        </p:txBody>
      </p:sp>
      <p:sp>
        <p:nvSpPr>
          <p:cNvPr id="856" name="Google Shape;856;p62"/>
          <p:cNvSpPr txBox="1"/>
          <p:nvPr>
            <p:ph idx="1" type="body"/>
          </p:nvPr>
        </p:nvSpPr>
        <p:spPr>
          <a:xfrm>
            <a:off x="1285240" y="2669084"/>
            <a:ext cx="8074815" cy="2800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Pain and swelling around the tendon Achilles, due to local irritation of the tendon sheath.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May come on gradually, or rapidly following a change in sporting activity (or a change of sports footwear), less commonly there is a history of direct trauma to the Achilles tendon.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If the onset is very sudden, suspect tendon rupture.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6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63"/>
          <p:cNvSpPr txBox="1"/>
          <p:nvPr>
            <p:ph type="title"/>
          </p:nvPr>
        </p:nvSpPr>
        <p:spPr>
          <a:xfrm>
            <a:off x="793662" y="386930"/>
            <a:ext cx="10066122" cy="12984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ACHILLES TENDINITIS</a:t>
            </a:r>
            <a:endParaRPr/>
          </a:p>
        </p:txBody>
      </p:sp>
      <p:sp>
        <p:nvSpPr>
          <p:cNvPr id="863" name="Google Shape;863;p63"/>
          <p:cNvSpPr/>
          <p:nvPr/>
        </p:nvSpPr>
        <p:spPr>
          <a:xfrm rot="10800000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63"/>
          <p:cNvSpPr/>
          <p:nvPr/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63"/>
          <p:cNvSpPr txBox="1"/>
          <p:nvPr>
            <p:ph idx="2" type="body"/>
          </p:nvPr>
        </p:nvSpPr>
        <p:spPr>
          <a:xfrm>
            <a:off x="793661" y="2599509"/>
            <a:ext cx="4530898" cy="3639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Two types:</a:t>
            </a:r>
            <a:endParaRPr/>
          </a:p>
          <a:p>
            <a:pPr indent="-457200" lvl="0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/>
              <a:t>Insertional: occurs at the point of insertion of the tendo-achilles on the calcaneus.</a:t>
            </a:r>
            <a:endParaRPr/>
          </a:p>
          <a:p>
            <a:pPr indent="-457200" lvl="0" marL="7429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/>
              <a:t>Non-insertional: occurs 4cm above the insertion on the posterior aspect of the calcaneus, in the water shed area.</a:t>
            </a:r>
            <a:endParaRPr/>
          </a:p>
        </p:txBody>
      </p:sp>
      <p:pic>
        <p:nvPicPr>
          <p:cNvPr id="866" name="Google Shape;866;p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" l="0" r="2" t="6341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63"/>
          <p:cNvSpPr/>
          <p:nvPr/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3" name="Google Shape;873;p64"/>
          <p:cNvGrpSpPr/>
          <p:nvPr/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874" name="Google Shape;874;p64"/>
            <p:cNvSpPr/>
            <p:nvPr/>
          </p:nvSpPr>
          <p:spPr>
            <a:xfrm rot="10800000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75" name="Google Shape;875;p64"/>
            <p:cNvCxnSpPr/>
            <p:nvPr/>
          </p:nvCxnSpPr>
          <p:spPr>
            <a:xfrm flipH="1">
              <a:off x="209668" y="2857423"/>
              <a:ext cx="1" cy="2087795"/>
            </a:xfrm>
            <a:prstGeom prst="straightConnector1">
              <a:avLst/>
            </a:prstGeom>
            <a:noFill/>
            <a:ln cap="flat" cmpd="sng" w="1778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876" name="Google Shape;876;p64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64"/>
          <p:cNvSpPr/>
          <p:nvPr/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64"/>
          <p:cNvSpPr txBox="1"/>
          <p:nvPr>
            <p:ph type="title"/>
          </p:nvPr>
        </p:nvSpPr>
        <p:spPr>
          <a:xfrm>
            <a:off x="1153618" y="1239927"/>
            <a:ext cx="4008586" cy="4680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/>
              <a:t>Achilles Tendinitis - Management</a:t>
            </a:r>
            <a:endParaRPr/>
          </a:p>
        </p:txBody>
      </p:sp>
      <p:sp>
        <p:nvSpPr>
          <p:cNvPr id="879" name="Google Shape;879;p64"/>
          <p:cNvSpPr txBox="1"/>
          <p:nvPr>
            <p:ph idx="1" type="body"/>
          </p:nvPr>
        </p:nvSpPr>
        <p:spPr>
          <a:xfrm>
            <a:off x="6291923" y="1239927"/>
            <a:ext cx="4971824" cy="46805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lang="en-US" sz="1900"/>
              <a:t>Rest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lang="en-US" sz="1900"/>
              <a:t>Stretching and later strengthening of the calf muscles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lang="en-US" sz="1900"/>
              <a:t>Switching to a different, less strenuous sport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lang="en-US" sz="1900"/>
              <a:t>Icing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lang="en-US" sz="1900"/>
              <a:t>Physical therapy, ECSW (extra corporal shockwave therapy)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lang="en-US" sz="1900"/>
              <a:t>Anti-inflammatory medication.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lang="en-US" sz="1900"/>
              <a:t>Wearing a shoe with a built-up heel to take tension off Achilles tendon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lang="en-US" sz="1900"/>
              <a:t>Steroid injections are not used as they will weaken the tendon and precipitate its rupture after trauma.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6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5" name="Google Shape;885;p65"/>
          <p:cNvGrpSpPr/>
          <p:nvPr/>
        </p:nvGrpSpPr>
        <p:grpSpPr>
          <a:xfrm>
            <a:off x="4" y="1216597"/>
            <a:ext cx="731521" cy="673460"/>
            <a:chOff x="3940602" y="308034"/>
            <a:chExt cx="2116791" cy="3428999"/>
          </a:xfrm>
        </p:grpSpPr>
        <p:sp>
          <p:nvSpPr>
            <p:cNvPr id="886" name="Google Shape;886;p65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65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65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9" name="Google Shape;889;p65"/>
          <p:cNvSpPr/>
          <p:nvPr/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65"/>
          <p:cNvSpPr txBox="1"/>
          <p:nvPr>
            <p:ph type="title"/>
          </p:nvPr>
        </p:nvSpPr>
        <p:spPr>
          <a:xfrm>
            <a:off x="1043631" y="809898"/>
            <a:ext cx="9942716" cy="1554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ACHILLES TENDON RUPTURE</a:t>
            </a:r>
            <a:endParaRPr/>
          </a:p>
        </p:txBody>
      </p:sp>
      <p:sp>
        <p:nvSpPr>
          <p:cNvPr id="891" name="Google Shape;891;p65"/>
          <p:cNvSpPr txBox="1"/>
          <p:nvPr>
            <p:ph idx="1" type="body"/>
          </p:nvPr>
        </p:nvSpPr>
        <p:spPr>
          <a:xfrm>
            <a:off x="1045028" y="3017522"/>
            <a:ext cx="9941319" cy="31246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A ripping or popping sensation is felt, and often heard, at the back of the heel.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The typical site for rupture is at the vascular watershed about 4 cm above the tendon insertion.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Plantarflexion of the foot is usually inhibited and weak.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There is often a palpable gap at the site of rupture; bruising comes out a day or two later. </a:t>
            </a:r>
            <a:br>
              <a:rPr lang="en-US" sz="2400"/>
            </a:br>
            <a:br>
              <a:rPr lang="en-US" sz="2400"/>
            </a:br>
            <a:endParaRPr sz="2400"/>
          </a:p>
        </p:txBody>
      </p:sp>
      <p:cxnSp>
        <p:nvCxnSpPr>
          <p:cNvPr id="892" name="Google Shape;892;p65"/>
          <p:cNvCxnSpPr/>
          <p:nvPr/>
        </p:nvCxnSpPr>
        <p:spPr>
          <a:xfrm rot="10800000">
            <a:off x="838200" y="6485313"/>
            <a:ext cx="10515600" cy="0"/>
          </a:xfrm>
          <a:prstGeom prst="straightConnector1">
            <a:avLst/>
          </a:prstGeom>
          <a:noFill/>
          <a:ln cap="flat" cmpd="sng" w="571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6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8" name="Google Shape;89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3372661" y="-3359290"/>
            <a:ext cx="5470372" cy="12188952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66"/>
          <p:cNvSpPr txBox="1"/>
          <p:nvPr>
            <p:ph type="title"/>
          </p:nvPr>
        </p:nvSpPr>
        <p:spPr>
          <a:xfrm>
            <a:off x="1403632" y="184336"/>
            <a:ext cx="9283781" cy="14059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lang="en-US" sz="5000"/>
              <a:t>Rupture of Tendo Achillis</a:t>
            </a:r>
            <a:endParaRPr/>
          </a:p>
        </p:txBody>
      </p:sp>
      <p:sp>
        <p:nvSpPr>
          <p:cNvPr id="900" name="Google Shape;900;p66"/>
          <p:cNvSpPr/>
          <p:nvPr/>
        </p:nvSpPr>
        <p:spPr>
          <a:xfrm>
            <a:off x="-1078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1" name="Google Shape;901;p6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6806" y="3014310"/>
            <a:ext cx="12188952" cy="3488073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66"/>
          <p:cNvSpPr/>
          <p:nvPr/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6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67"/>
          <p:cNvSpPr txBox="1"/>
          <p:nvPr>
            <p:ph type="title"/>
          </p:nvPr>
        </p:nvSpPr>
        <p:spPr>
          <a:xfrm>
            <a:off x="517889" y="4883544"/>
            <a:ext cx="3876086" cy="15569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The calf squeeze test (Thompson’s or Simmond’s test)</a:t>
            </a:r>
            <a:endParaRPr/>
          </a:p>
        </p:txBody>
      </p:sp>
      <p:sp>
        <p:nvSpPr>
          <p:cNvPr id="909" name="Google Shape;909;p67"/>
          <p:cNvSpPr/>
          <p:nvPr/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67"/>
          <p:cNvSpPr/>
          <p:nvPr/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text on a white background&#10;&#10;Description automatically generated" id="911" name="Google Shape;911;p6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488" y="298081"/>
            <a:ext cx="10211022" cy="3992022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67"/>
          <p:cNvSpPr/>
          <p:nvPr/>
        </p:nvSpPr>
        <p:spPr>
          <a:xfrm flipH="1" rot="5400000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67"/>
          <p:cNvSpPr txBox="1"/>
          <p:nvPr>
            <p:ph idx="2" type="body"/>
          </p:nvPr>
        </p:nvSpPr>
        <p:spPr>
          <a:xfrm>
            <a:off x="5162719" y="4883544"/>
            <a:ext cx="6586915" cy="15569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Diagnostic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The patient will be prone on the table with his foot hanging out.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Normally when the calf muscle is squeezed, foot planter flexes.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Tendon rupture: there will be no or reduced movement of foot.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6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68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/>
              <a:t>ACHILLES TENDON RUPTURE</a:t>
            </a:r>
            <a:endParaRPr/>
          </a:p>
        </p:txBody>
      </p:sp>
      <p:grpSp>
        <p:nvGrpSpPr>
          <p:cNvPr id="920" name="Google Shape;920;p68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921" name="Google Shape;921;p68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68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3" name="Google Shape;923;p68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68"/>
          <p:cNvSpPr txBox="1"/>
          <p:nvPr>
            <p:ph idx="1" type="body"/>
          </p:nvPr>
        </p:nvSpPr>
        <p:spPr>
          <a:xfrm>
            <a:off x="590719" y="2330505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It is diagnosed by MRI.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MRI shows an abnormal fluid signal with loss of continuity of the Achilles tendon</a:t>
            </a:r>
            <a:endParaRPr/>
          </a:p>
        </p:txBody>
      </p:sp>
      <p:sp>
        <p:nvSpPr>
          <p:cNvPr id="925" name="Google Shape;925;p68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68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pair, table, sitting, food&#10;&#10;Description automatically generated" id="927" name="Google Shape;927;p68"/>
          <p:cNvPicPr preferRelativeResize="0"/>
          <p:nvPr/>
        </p:nvPicPr>
        <p:blipFill rotWithShape="1">
          <a:blip r:embed="rId3">
            <a:alphaModFix/>
          </a:blip>
          <a:srcRect b="988" l="0" r="-3" t="546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69"/>
          <p:cNvSpPr/>
          <p:nvPr/>
        </p:nvSpPr>
        <p:spPr>
          <a:xfrm>
            <a:off x="321732" y="321733"/>
            <a:ext cx="11546828" cy="6214534"/>
          </a:xfrm>
          <a:custGeom>
            <a:rect b="b" l="l" r="r" t="t"/>
            <a:pathLst>
              <a:path extrusionOk="0" h="6214534" w="11546828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rgbClr val="7F7F7F">
              <a:alpha val="2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4" name="Google Shape;934;p69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5" name="Google Shape;935;p69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Google Shape;936;p69"/>
          <p:cNvSpPr txBox="1"/>
          <p:nvPr>
            <p:ph type="title"/>
          </p:nvPr>
        </p:nvSpPr>
        <p:spPr>
          <a:xfrm>
            <a:off x="1006900" y="1188637"/>
            <a:ext cx="3141430" cy="44807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-US" sz="4100"/>
              <a:t>Management</a:t>
            </a:r>
            <a:endParaRPr/>
          </a:p>
        </p:txBody>
      </p:sp>
      <p:cxnSp>
        <p:nvCxnSpPr>
          <p:cNvPr id="937" name="Google Shape;937;p69"/>
          <p:cNvCxnSpPr/>
          <p:nvPr/>
        </p:nvCxnSpPr>
        <p:spPr>
          <a:xfrm>
            <a:off x="4654296" y="1852863"/>
            <a:ext cx="0" cy="3236495"/>
          </a:xfrm>
          <a:prstGeom prst="straightConnector1">
            <a:avLst/>
          </a:prstGeom>
          <a:noFill/>
          <a:ln cap="sq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38" name="Google Shape;938;p69"/>
          <p:cNvSpPr txBox="1"/>
          <p:nvPr>
            <p:ph idx="1" type="body"/>
          </p:nvPr>
        </p:nvSpPr>
        <p:spPr>
          <a:xfrm>
            <a:off x="5138928" y="1338729"/>
            <a:ext cx="4795584" cy="4180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Surgical; direct repair of Achilles tendon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Conservative; cast with the foot in plantar flexion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 txBox="1"/>
          <p:nvPr>
            <p:ph type="title"/>
          </p:nvPr>
        </p:nvSpPr>
        <p:spPr>
          <a:xfrm>
            <a:off x="795528" y="386930"/>
            <a:ext cx="10141799" cy="1300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Hindfoot</a:t>
            </a:r>
            <a:endParaRPr/>
          </a:p>
        </p:txBody>
      </p:sp>
      <p:sp>
        <p:nvSpPr>
          <p:cNvPr id="180" name="Google Shape;180;p7"/>
          <p:cNvSpPr/>
          <p:nvPr/>
        </p:nvSpPr>
        <p:spPr>
          <a:xfrm rot="10800000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7"/>
          <p:cNvSpPr/>
          <p:nvPr/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map&#10;&#10;Description automatically generated" id="182" name="Google Shape;182;p7"/>
          <p:cNvPicPr preferRelativeResize="0"/>
          <p:nvPr/>
        </p:nvPicPr>
        <p:blipFill rotWithShape="1">
          <a:blip r:embed="rId3">
            <a:alphaModFix/>
          </a:blip>
          <a:srcRect b="4141" l="0" r="5" t="4131"/>
          <a:stretch/>
        </p:blipFill>
        <p:spPr>
          <a:xfrm>
            <a:off x="496919" y="2524715"/>
            <a:ext cx="2743200" cy="3714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water, holding&#10;&#10;Description automatically generated" id="183" name="Google Shape;183;p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1" l="14107" r="12881" t="0"/>
          <a:stretch/>
        </p:blipFill>
        <p:spPr>
          <a:xfrm>
            <a:off x="3622965" y="2524715"/>
            <a:ext cx="2743200" cy="3714244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"/>
          <p:cNvSpPr txBox="1"/>
          <p:nvPr>
            <p:ph idx="1" type="body"/>
          </p:nvPr>
        </p:nvSpPr>
        <p:spPr>
          <a:xfrm>
            <a:off x="6882937" y="2599509"/>
            <a:ext cx="4054389" cy="3639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Composed of the talus and calcaneus articulating with each in the subtalar joint.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Anteriorly, it articulates with the midfoot via the navicular bone articulation with the talus and the cuboid bone articulating with the calcaneus.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000"/>
              <a:t>The joint between these 4 bones (Talus/calcaneus and navicular/cuboid) is the Chopart joint.</a:t>
            </a:r>
            <a:endParaRPr/>
          </a:p>
        </p:txBody>
      </p:sp>
      <p:sp>
        <p:nvSpPr>
          <p:cNvPr id="185" name="Google Shape;185;p7"/>
          <p:cNvSpPr/>
          <p:nvPr/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7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70"/>
          <p:cNvSpPr txBox="1"/>
          <p:nvPr>
            <p:ph type="title"/>
          </p:nvPr>
        </p:nvSpPr>
        <p:spPr>
          <a:xfrm>
            <a:off x="795528" y="386930"/>
            <a:ext cx="10141799" cy="13005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Retrocalcaneal Bursitis</a:t>
            </a:r>
            <a:endParaRPr/>
          </a:p>
        </p:txBody>
      </p:sp>
      <p:sp>
        <p:nvSpPr>
          <p:cNvPr id="945" name="Google Shape;945;p70"/>
          <p:cNvSpPr/>
          <p:nvPr/>
        </p:nvSpPr>
        <p:spPr>
          <a:xfrm rot="10800000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70"/>
          <p:cNvSpPr/>
          <p:nvPr/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7" name="Google Shape;947;p70"/>
          <p:cNvPicPr preferRelativeResize="0"/>
          <p:nvPr/>
        </p:nvPicPr>
        <p:blipFill rotWithShape="1">
          <a:blip r:embed="rId3">
            <a:alphaModFix/>
          </a:blip>
          <a:srcRect b="3" l="0" r="3631" t="0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70"/>
          <p:cNvSpPr txBox="1"/>
          <p:nvPr>
            <p:ph idx="1" type="body"/>
          </p:nvPr>
        </p:nvSpPr>
        <p:spPr>
          <a:xfrm>
            <a:off x="6406429" y="2599509"/>
            <a:ext cx="4530898" cy="3639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Retrocalcaneal bursitis is inflammation of the bursa between the anterior aspect of the Achilles and posterior aspect of the calcaneus.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Haglund deformity an enlargement of the posterosuperior tuberosity of the calcaneus.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It is one of the difficult DDX of Achilles tendonitis.</a:t>
            </a:r>
            <a:endParaRPr/>
          </a:p>
        </p:txBody>
      </p:sp>
      <p:sp>
        <p:nvSpPr>
          <p:cNvPr id="949" name="Google Shape;949;p70"/>
          <p:cNvSpPr/>
          <p:nvPr/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71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71"/>
          <p:cNvSpPr txBox="1"/>
          <p:nvPr>
            <p:ph type="title"/>
          </p:nvPr>
        </p:nvSpPr>
        <p:spPr>
          <a:xfrm>
            <a:off x="1045028" y="1336329"/>
            <a:ext cx="3892732" cy="4382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Physical exam</a:t>
            </a:r>
            <a:endParaRPr/>
          </a:p>
        </p:txBody>
      </p:sp>
      <p:grpSp>
        <p:nvGrpSpPr>
          <p:cNvPr id="956" name="Google Shape;956;p71"/>
          <p:cNvGrpSpPr/>
          <p:nvPr/>
        </p:nvGrpSpPr>
        <p:grpSpPr>
          <a:xfrm>
            <a:off x="0" y="3163461"/>
            <a:ext cx="731521" cy="673460"/>
            <a:chOff x="3940602" y="308034"/>
            <a:chExt cx="2116791" cy="3428999"/>
          </a:xfrm>
        </p:grpSpPr>
        <p:sp>
          <p:nvSpPr>
            <p:cNvPr id="957" name="Google Shape;957;p71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71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71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0" name="Google Shape;960;p71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1" name="Google Shape;961;p71"/>
          <p:cNvSpPr/>
          <p:nvPr/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p71"/>
          <p:cNvSpPr txBox="1"/>
          <p:nvPr>
            <p:ph idx="1" type="body"/>
          </p:nvPr>
        </p:nvSpPr>
        <p:spPr>
          <a:xfrm>
            <a:off x="6096001" y="1336329"/>
            <a:ext cx="5260848" cy="4382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Pain localized to anterior and 2 to 3 cm proximal to the Achilles tendon insertion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Fullness and tenderness medial and lateral to tendon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Pain with dorsiflexion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Bony prominence at Achilles insertion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7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72"/>
          <p:cNvSpPr txBox="1"/>
          <p:nvPr>
            <p:ph type="title"/>
          </p:nvPr>
        </p:nvSpPr>
        <p:spPr>
          <a:xfrm>
            <a:off x="1045028" y="1336329"/>
            <a:ext cx="3892732" cy="4382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Management</a:t>
            </a:r>
            <a:endParaRPr/>
          </a:p>
        </p:txBody>
      </p:sp>
      <p:grpSp>
        <p:nvGrpSpPr>
          <p:cNvPr id="969" name="Google Shape;969;p72"/>
          <p:cNvGrpSpPr/>
          <p:nvPr/>
        </p:nvGrpSpPr>
        <p:grpSpPr>
          <a:xfrm>
            <a:off x="0" y="3163461"/>
            <a:ext cx="731521" cy="673460"/>
            <a:chOff x="3940602" y="308034"/>
            <a:chExt cx="2116791" cy="3428999"/>
          </a:xfrm>
        </p:grpSpPr>
        <p:sp>
          <p:nvSpPr>
            <p:cNvPr id="970" name="Google Shape;970;p72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72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72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3" name="Google Shape;973;p72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p72"/>
          <p:cNvSpPr/>
          <p:nvPr/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p72"/>
          <p:cNvSpPr txBox="1"/>
          <p:nvPr>
            <p:ph idx="1" type="body"/>
          </p:nvPr>
        </p:nvSpPr>
        <p:spPr>
          <a:xfrm>
            <a:off x="6096001" y="1336329"/>
            <a:ext cx="5260848" cy="4382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Nonoperative: activity modification, shoe wear modification, physical therapy, NSAIDs.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Operative: retrocalcaneal bursa excision and resection of Haglund deformity.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7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73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/>
              <a:t>Tarsal Tunnel Syndrome</a:t>
            </a:r>
            <a:endParaRPr/>
          </a:p>
        </p:txBody>
      </p:sp>
      <p:grpSp>
        <p:nvGrpSpPr>
          <p:cNvPr id="982" name="Google Shape;982;p73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983" name="Google Shape;983;p73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73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5" name="Google Shape;985;p73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73"/>
          <p:cNvSpPr txBox="1"/>
          <p:nvPr>
            <p:ph idx="1" type="body"/>
          </p:nvPr>
        </p:nvSpPr>
        <p:spPr>
          <a:xfrm>
            <a:off x="629562" y="2224322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Compressive neuropathy caused by compression of the tibial nerve.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Pain with prolonged standing or walking; often vague and misleading medial foot pain.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Sharp, burning pain in the foot.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Numbness and intermittent paresthesia.</a:t>
            </a:r>
            <a:endParaRPr/>
          </a:p>
        </p:txBody>
      </p:sp>
      <p:sp>
        <p:nvSpPr>
          <p:cNvPr id="987" name="Google Shape;987;p73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73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9" name="Google Shape;989;p73"/>
          <p:cNvPicPr preferRelativeResize="0"/>
          <p:nvPr/>
        </p:nvPicPr>
        <p:blipFill rotWithShape="1">
          <a:blip r:embed="rId3">
            <a:alphaModFix/>
          </a:blip>
          <a:srcRect b="1" l="0" r="4062" t="0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7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5" name="Google Shape;995;p74"/>
          <p:cNvGrpSpPr/>
          <p:nvPr/>
        </p:nvGrpSpPr>
        <p:grpSpPr>
          <a:xfrm>
            <a:off x="4" y="1216597"/>
            <a:ext cx="731521" cy="673460"/>
            <a:chOff x="3940602" y="308034"/>
            <a:chExt cx="2116791" cy="3428999"/>
          </a:xfrm>
        </p:grpSpPr>
        <p:sp>
          <p:nvSpPr>
            <p:cNvPr id="996" name="Google Shape;996;p74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997;p74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998;p74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9" name="Google Shape;999;p74"/>
          <p:cNvSpPr/>
          <p:nvPr/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74"/>
          <p:cNvSpPr txBox="1"/>
          <p:nvPr>
            <p:ph type="title"/>
          </p:nvPr>
        </p:nvSpPr>
        <p:spPr>
          <a:xfrm>
            <a:off x="1043631" y="809898"/>
            <a:ext cx="10173010" cy="15544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Tarsal Tunnel Syndrome - Management</a:t>
            </a:r>
            <a:endParaRPr/>
          </a:p>
        </p:txBody>
      </p:sp>
      <p:cxnSp>
        <p:nvCxnSpPr>
          <p:cNvPr id="1001" name="Google Shape;1001;p74"/>
          <p:cNvCxnSpPr/>
          <p:nvPr/>
        </p:nvCxnSpPr>
        <p:spPr>
          <a:xfrm rot="10800000">
            <a:off x="838200" y="6485313"/>
            <a:ext cx="10515600" cy="0"/>
          </a:xfrm>
          <a:prstGeom prst="straightConnector1">
            <a:avLst/>
          </a:prstGeom>
          <a:noFill/>
          <a:ln cap="flat" cmpd="sng" w="571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002" name="Google Shape;1002;p74"/>
          <p:cNvGrpSpPr/>
          <p:nvPr/>
        </p:nvGrpSpPr>
        <p:grpSpPr>
          <a:xfrm>
            <a:off x="1038893" y="3018131"/>
            <a:ext cx="10109856" cy="3208676"/>
            <a:chOff x="134291" y="612"/>
            <a:chExt cx="10109856" cy="3208676"/>
          </a:xfrm>
        </p:grpSpPr>
        <p:sp>
          <p:nvSpPr>
            <p:cNvPr id="1003" name="Google Shape;1003;p74"/>
            <p:cNvSpPr/>
            <p:nvPr/>
          </p:nvSpPr>
          <p:spPr>
            <a:xfrm>
              <a:off x="134291" y="612"/>
              <a:ext cx="4332795" cy="2751325"/>
            </a:xfrm>
            <a:prstGeom prst="roundRect">
              <a:avLst>
                <a:gd fmla="val 10000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74"/>
            <p:cNvSpPr/>
            <p:nvPr/>
          </p:nvSpPr>
          <p:spPr>
            <a:xfrm>
              <a:off x="615713" y="457963"/>
              <a:ext cx="4332795" cy="275132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74"/>
            <p:cNvSpPr txBox="1"/>
            <p:nvPr/>
          </p:nvSpPr>
          <p:spPr>
            <a:xfrm>
              <a:off x="696297" y="538547"/>
              <a:ext cx="4171627" cy="25901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Nonoperative; Lifestyle modifications, bracing, and NSAID medications</a:t>
              </a:r>
              <a:endParaRPr/>
            </a:p>
          </p:txBody>
        </p:sp>
        <p:sp>
          <p:nvSpPr>
            <p:cNvPr id="1006" name="Google Shape;1006;p74"/>
            <p:cNvSpPr/>
            <p:nvPr/>
          </p:nvSpPr>
          <p:spPr>
            <a:xfrm>
              <a:off x="5429930" y="612"/>
              <a:ext cx="4332795" cy="2751325"/>
            </a:xfrm>
            <a:prstGeom prst="roundRect">
              <a:avLst>
                <a:gd fmla="val 10000" name="adj"/>
              </a:avLst>
            </a:prstGeom>
            <a:solidFill>
              <a:srgbClr val="4372C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74"/>
            <p:cNvSpPr/>
            <p:nvPr/>
          </p:nvSpPr>
          <p:spPr>
            <a:xfrm>
              <a:off x="5911352" y="457963"/>
              <a:ext cx="4332795" cy="2751325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74"/>
            <p:cNvSpPr txBox="1"/>
            <p:nvPr/>
          </p:nvSpPr>
          <p:spPr>
            <a:xfrm>
              <a:off x="5991936" y="538547"/>
              <a:ext cx="4171627" cy="25901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Operative (sometimes the compressing structure is a ganglion or a lipoma); surgical release of tarsal tunnel.</a:t>
              </a:r>
              <a:endParaRPr/>
            </a:p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7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75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/>
              <a:t>Ankle Sprain (Twisted Ankle)</a:t>
            </a:r>
            <a:endParaRPr/>
          </a:p>
        </p:txBody>
      </p:sp>
      <p:grpSp>
        <p:nvGrpSpPr>
          <p:cNvPr id="1015" name="Google Shape;1015;p75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16" name="Google Shape;1016;p75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75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8" name="Google Shape;1018;p75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75"/>
          <p:cNvSpPr txBox="1"/>
          <p:nvPr>
            <p:ph idx="1" type="body"/>
          </p:nvPr>
        </p:nvSpPr>
        <p:spPr>
          <a:xfrm>
            <a:off x="590719" y="2330505"/>
            <a:ext cx="4559425" cy="4236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/>
              <a:t>Ankle sprains are the most common type of ankle injury.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/>
              <a:t>Types :</a:t>
            </a:r>
            <a:endParaRPr/>
          </a:p>
          <a:p>
            <a:pPr indent="-228600" lvl="1" marL="400050" rtl="0" algn="l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Calibri"/>
              <a:buAutoNum type="arabicPeriod"/>
            </a:pPr>
            <a:r>
              <a:rPr lang="en-US" sz="1665"/>
              <a:t>Lateral (Inversion) Sprains</a:t>
            </a:r>
            <a:endParaRPr/>
          </a:p>
          <a:p>
            <a:pPr indent="-228600" lvl="1" marL="400050" rtl="0" algn="l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Calibri"/>
              <a:buAutoNum type="arabicPeriod"/>
            </a:pPr>
            <a:r>
              <a:rPr lang="en-US" sz="1665"/>
              <a:t>Medial (Eversion) Sprains</a:t>
            </a:r>
            <a:endParaRPr/>
          </a:p>
          <a:p>
            <a:pPr indent="-228600" lvl="1" marL="400050" rtl="0" algn="l">
              <a:lnSpc>
                <a:spcPct val="8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Calibri"/>
              <a:buAutoNum type="arabicPeriod"/>
            </a:pPr>
            <a:r>
              <a:rPr lang="en-US" sz="1665"/>
              <a:t>High (Syndesmotic) Sprain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/>
              <a:t>Inversion injury is the most common mechanism. It applies tension on the lateral ligaments of the ankle. Most commonly affected ligament is the anterior talofibular ligament followed by the calcaneofibular.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65"/>
              <a:buChar char="•"/>
            </a:pPr>
            <a:r>
              <a:rPr lang="en-US" sz="1665"/>
              <a:t>Eversion ankle sprain is more severe, with greater instability because it affects the deep and superficial parts of the medial ligament (deltoid ligament) </a:t>
            </a:r>
            <a:endParaRPr/>
          </a:p>
        </p:txBody>
      </p:sp>
      <p:sp>
        <p:nvSpPr>
          <p:cNvPr id="1020" name="Google Shape;1020;p75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p75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person&#10;&#10;Description automatically generated" id="1022" name="Google Shape;1022;p7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727118"/>
            <a:ext cx="5288330" cy="5403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7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8" name="Google Shape;1028;p76"/>
          <p:cNvSpPr txBox="1"/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Clinical Features</a:t>
            </a:r>
            <a:endParaRPr/>
          </a:p>
        </p:txBody>
      </p:sp>
      <p:grpSp>
        <p:nvGrpSpPr>
          <p:cNvPr id="1029" name="Google Shape;1029;p76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30" name="Google Shape;1030;p76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76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2" name="Google Shape;1032;p76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3" name="Google Shape;1033;p76"/>
          <p:cNvSpPr txBox="1"/>
          <p:nvPr>
            <p:ph idx="1" type="body"/>
          </p:nvPr>
        </p:nvSpPr>
        <p:spPr>
          <a:xfrm>
            <a:off x="590719" y="2330505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Pain. During the acute attack of the inversion type, active supination and inversion will cause pain on the lateral aspect of the ankle.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Swelling.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Ecchymosis.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Inability to walk.</a:t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rabicPeriod"/>
            </a:pPr>
            <a:r>
              <a:rPr lang="en-US" sz="2000"/>
              <a:t>Ankle Instability.</a:t>
            </a:r>
            <a:br>
              <a:rPr lang="en-US" sz="2000"/>
            </a:br>
            <a:br>
              <a:rPr lang="en-US" sz="2000"/>
            </a:br>
            <a:endParaRPr sz="2000"/>
          </a:p>
        </p:txBody>
      </p:sp>
      <p:sp>
        <p:nvSpPr>
          <p:cNvPr id="1034" name="Google Shape;1034;p76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5" name="Google Shape;1035;p76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6" name="Google Shape;1036;p76"/>
          <p:cNvPicPr preferRelativeResize="0"/>
          <p:nvPr/>
        </p:nvPicPr>
        <p:blipFill rotWithShape="1">
          <a:blip r:embed="rId3">
            <a:alphaModFix/>
          </a:blip>
          <a:srcRect b="2" l="12146" r="8920" t="0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7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p77"/>
          <p:cNvSpPr txBox="1"/>
          <p:nvPr>
            <p:ph type="title"/>
          </p:nvPr>
        </p:nvSpPr>
        <p:spPr>
          <a:xfrm>
            <a:off x="589560" y="856180"/>
            <a:ext cx="5279408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/>
              <a:t>Examination of the Ankle Stability</a:t>
            </a:r>
            <a:endParaRPr/>
          </a:p>
        </p:txBody>
      </p:sp>
      <p:grpSp>
        <p:nvGrpSpPr>
          <p:cNvPr id="1043" name="Google Shape;1043;p77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044" name="Google Shape;1044;p77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77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6" name="Google Shape;1046;p77"/>
          <p:cNvSpPr/>
          <p:nvPr/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Google Shape;1047;p77"/>
          <p:cNvSpPr txBox="1"/>
          <p:nvPr>
            <p:ph idx="1" type="body"/>
          </p:nvPr>
        </p:nvSpPr>
        <p:spPr>
          <a:xfrm>
            <a:off x="665085" y="2061810"/>
            <a:ext cx="5278066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This is done using the anterior drawer test.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The leg is held with one hand and the foot with the other, then an anterior force is applied on the foot and compared to the normal side.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In ankle instability and laxity, this test will elicit an excessive movement of the foot on the abnormal side.</a:t>
            </a:r>
            <a:endParaRPr/>
          </a:p>
        </p:txBody>
      </p:sp>
      <p:sp>
        <p:nvSpPr>
          <p:cNvPr id="1048" name="Google Shape;1048;p77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9" name="Google Shape;1049;p77"/>
          <p:cNvSpPr/>
          <p:nvPr/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0" name="Google Shape;105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47661" y="581892"/>
            <a:ext cx="2668957" cy="251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77"/>
          <p:cNvSpPr/>
          <p:nvPr/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2" name="Google Shape;1052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12987" y="3707894"/>
            <a:ext cx="1536441" cy="2518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78"/>
          <p:cNvSpPr txBox="1"/>
          <p:nvPr>
            <p:ph type="title"/>
          </p:nvPr>
        </p:nvSpPr>
        <p:spPr>
          <a:xfrm>
            <a:off x="645858" y="5110423"/>
            <a:ext cx="10906061" cy="6715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lang="en-US" sz="4100"/>
              <a:t>Classification of Low Ankle Sprains</a:t>
            </a:r>
            <a:endParaRPr/>
          </a:p>
        </p:txBody>
      </p:sp>
      <p:sp>
        <p:nvSpPr>
          <p:cNvPr id="1058" name="Google Shape;1058;p78"/>
          <p:cNvSpPr/>
          <p:nvPr/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78"/>
          <p:cNvSpPr/>
          <p:nvPr/>
        </p:nvSpPr>
        <p:spPr>
          <a:xfrm>
            <a:off x="2004562" y="640091"/>
            <a:ext cx="8182876" cy="388111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0" name="Google Shape;1060;p78"/>
          <p:cNvPicPr preferRelativeResize="0"/>
          <p:nvPr/>
        </p:nvPicPr>
        <p:blipFill rotWithShape="1">
          <a:blip r:embed="rId3">
            <a:alphaModFix/>
          </a:blip>
          <a:srcRect b="19518" l="0" r="1" t="0"/>
          <a:stretch/>
        </p:blipFill>
        <p:spPr>
          <a:xfrm>
            <a:off x="2170029" y="804672"/>
            <a:ext cx="7851943" cy="355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7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6" name="Google Shape;1066;p79"/>
          <p:cNvSpPr txBox="1"/>
          <p:nvPr>
            <p:ph type="title"/>
          </p:nvPr>
        </p:nvSpPr>
        <p:spPr>
          <a:xfrm>
            <a:off x="793662" y="386930"/>
            <a:ext cx="10066122" cy="12984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Toes Deformities</a:t>
            </a:r>
            <a:endParaRPr/>
          </a:p>
        </p:txBody>
      </p:sp>
      <p:sp>
        <p:nvSpPr>
          <p:cNvPr id="1067" name="Google Shape;1067;p79"/>
          <p:cNvSpPr/>
          <p:nvPr/>
        </p:nvSpPr>
        <p:spPr>
          <a:xfrm rot="10800000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p79"/>
          <p:cNvSpPr/>
          <p:nvPr/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79"/>
          <p:cNvSpPr txBox="1"/>
          <p:nvPr>
            <p:ph idx="1" type="body"/>
          </p:nvPr>
        </p:nvSpPr>
        <p:spPr>
          <a:xfrm>
            <a:off x="793661" y="2599509"/>
            <a:ext cx="4530898" cy="3639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Hammer toe is an abnormal flexion posture of the proximal IPJ. </a:t>
            </a:r>
            <a:endParaRPr/>
          </a:p>
          <a:p>
            <a:pPr indent="-22860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Patient present with ulcer or callosities over proximal IPJ</a:t>
            </a:r>
            <a:endParaRPr/>
          </a:p>
        </p:txBody>
      </p:sp>
      <p:pic>
        <p:nvPicPr>
          <p:cNvPr descr="A close up of a hand&#10;&#10;Description automatically generated" id="1070" name="Google Shape;1070;p7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-3" l="2030" r="18583" t="0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79"/>
          <p:cNvSpPr/>
          <p:nvPr/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1" name="Google Shape;191;p8"/>
          <p:cNvGrpSpPr/>
          <p:nvPr/>
        </p:nvGrpSpPr>
        <p:grpSpPr>
          <a:xfrm>
            <a:off x="4" y="1062849"/>
            <a:ext cx="731521" cy="673460"/>
            <a:chOff x="3940602" y="308034"/>
            <a:chExt cx="2116791" cy="3428999"/>
          </a:xfrm>
        </p:grpSpPr>
        <p:sp>
          <p:nvSpPr>
            <p:cNvPr id="192" name="Google Shape;192;p8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8"/>
          <p:cNvSpPr/>
          <p:nvPr/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8"/>
          <p:cNvSpPr txBox="1"/>
          <p:nvPr>
            <p:ph type="title"/>
          </p:nvPr>
        </p:nvSpPr>
        <p:spPr>
          <a:xfrm>
            <a:off x="1043631" y="873940"/>
            <a:ext cx="4928291" cy="10357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The Foot</a:t>
            </a:r>
            <a:endParaRPr/>
          </a:p>
        </p:txBody>
      </p:sp>
      <p:sp>
        <p:nvSpPr>
          <p:cNvPr id="197" name="Google Shape;197;p8"/>
          <p:cNvSpPr txBox="1"/>
          <p:nvPr>
            <p:ph idx="1" type="body"/>
          </p:nvPr>
        </p:nvSpPr>
        <p:spPr>
          <a:xfrm>
            <a:off x="697983" y="2343558"/>
            <a:ext cx="5590787" cy="36771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Midfoot: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000"/>
              <a:t>Composed of the navicular bone, the cuboid bone and the 3 cuneiform bones.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000"/>
              <a:t>Articulates with the forefoot through the Lisfranc joint.</a:t>
            </a:r>
            <a:endParaRPr/>
          </a:p>
          <a:p>
            <a:pPr indent="-228600" lvl="2" marL="11430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en-US"/>
              <a:t>The Lisfranc ligament is one of the most important stabilizers of the foot. Found between the medial cuneiform and the base of the 2nd metatarsal bone.</a:t>
            </a:r>
            <a:endParaRPr/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Forefoot:</a:t>
            </a:r>
            <a:endParaRPr/>
          </a:p>
          <a:p>
            <a:pPr indent="-2286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000"/>
              <a:t>Composed of the five metatarsal bones and the phalanges of the toes. Its ROM is abduction and adduction.</a:t>
            </a: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6634419" y="650054"/>
            <a:ext cx="4719382" cy="55964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map&#10;&#10;Description automatically generated" id="199" name="Google Shape;199;p8"/>
          <p:cNvPicPr preferRelativeResize="0"/>
          <p:nvPr/>
        </p:nvPicPr>
        <p:blipFill rotWithShape="1">
          <a:blip r:embed="rId3">
            <a:alphaModFix/>
          </a:blip>
          <a:srcRect b="-2" l="6701" r="6050" t="0"/>
          <a:stretch/>
        </p:blipFill>
        <p:spPr>
          <a:xfrm>
            <a:off x="6958666" y="873940"/>
            <a:ext cx="1910163" cy="2555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79274" y="1042039"/>
            <a:ext cx="2064082" cy="22620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drawing&#10;&#10;Description automatically generated" id="201" name="Google Shape;201;p8"/>
          <p:cNvPicPr preferRelativeResize="0"/>
          <p:nvPr/>
        </p:nvPicPr>
        <p:blipFill rotWithShape="1">
          <a:blip r:embed="rId5">
            <a:alphaModFix/>
          </a:blip>
          <a:srcRect b="6208" l="0" r="-2" t="8277"/>
          <a:stretch/>
        </p:blipFill>
        <p:spPr>
          <a:xfrm>
            <a:off x="6864864" y="3751146"/>
            <a:ext cx="4258492" cy="20483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8"/>
          <p:cNvCxnSpPr/>
          <p:nvPr/>
        </p:nvCxnSpPr>
        <p:spPr>
          <a:xfrm rot="10800000">
            <a:off x="838200" y="6492240"/>
            <a:ext cx="10515600" cy="0"/>
          </a:xfrm>
          <a:prstGeom prst="straightConnector1">
            <a:avLst/>
          </a:prstGeom>
          <a:noFill/>
          <a:ln cap="flat" cmpd="sng" w="5715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8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80"/>
          <p:cNvSpPr txBox="1"/>
          <p:nvPr>
            <p:ph type="title"/>
          </p:nvPr>
        </p:nvSpPr>
        <p:spPr>
          <a:xfrm>
            <a:off x="793662" y="386930"/>
            <a:ext cx="10066122" cy="12984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Toe Deformities</a:t>
            </a:r>
            <a:endParaRPr/>
          </a:p>
        </p:txBody>
      </p:sp>
      <p:sp>
        <p:nvSpPr>
          <p:cNvPr id="1078" name="Google Shape;1078;p80"/>
          <p:cNvSpPr/>
          <p:nvPr/>
        </p:nvSpPr>
        <p:spPr>
          <a:xfrm rot="10800000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80"/>
          <p:cNvSpPr/>
          <p:nvPr/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80"/>
          <p:cNvSpPr txBox="1"/>
          <p:nvPr>
            <p:ph idx="1" type="body"/>
          </p:nvPr>
        </p:nvSpPr>
        <p:spPr>
          <a:xfrm>
            <a:off x="793661" y="2599509"/>
            <a:ext cx="4530898" cy="3639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Claw toe is an abnormal extension posture of the MTP and flexion of the PIPJ and DIPJ.  Caused by imbalance of the extrinsic and intrinsic muscles of the toes.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In all toe deformities, start with conservative treatment (i.e. orthosis) then surgical treatment if it fails.</a:t>
            </a:r>
            <a:endParaRPr/>
          </a:p>
        </p:txBody>
      </p:sp>
      <p:pic>
        <p:nvPicPr>
          <p:cNvPr id="1081" name="Google Shape;1081;p80"/>
          <p:cNvPicPr preferRelativeResize="0"/>
          <p:nvPr/>
        </p:nvPicPr>
        <p:blipFill rotWithShape="1">
          <a:blip r:embed="rId3">
            <a:alphaModFix/>
          </a:blip>
          <a:srcRect b="-2" l="3500" r="10382" t="0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80"/>
          <p:cNvSpPr/>
          <p:nvPr/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p81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8" name="Google Shape;1088;p81"/>
          <p:cNvSpPr txBox="1"/>
          <p:nvPr>
            <p:ph type="title"/>
          </p:nvPr>
        </p:nvSpPr>
        <p:spPr>
          <a:xfrm>
            <a:off x="1113810" y="3130041"/>
            <a:ext cx="4036334" cy="2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Toe Deformities</a:t>
            </a:r>
            <a:endParaRPr/>
          </a:p>
        </p:txBody>
      </p:sp>
      <p:grpSp>
        <p:nvGrpSpPr>
          <p:cNvPr id="1089" name="Google Shape;1089;p81"/>
          <p:cNvGrpSpPr/>
          <p:nvPr/>
        </p:nvGrpSpPr>
        <p:grpSpPr>
          <a:xfrm>
            <a:off x="0" y="3154317"/>
            <a:ext cx="731521" cy="673460"/>
            <a:chOff x="3940602" y="308034"/>
            <a:chExt cx="2116791" cy="3428999"/>
          </a:xfrm>
        </p:grpSpPr>
        <p:sp>
          <p:nvSpPr>
            <p:cNvPr id="1090" name="Google Shape;1090;p81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81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81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3" name="Google Shape;1093;p81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Google Shape;1094;p81"/>
          <p:cNvSpPr/>
          <p:nvPr/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a mans face&#10;&#10;Description automatically generated" id="1095" name="Google Shape;1095;p8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3167" r="3902" t="0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8" name="Google Shape;208;p9"/>
          <p:cNvGrpSpPr/>
          <p:nvPr/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</p:grpSpPr>
        <p:sp>
          <p:nvSpPr>
            <p:cNvPr id="209" name="Google Shape;209;p9"/>
            <p:cNvSpPr/>
            <p:nvPr/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9"/>
            <p:cNvSpPr/>
            <p:nvPr/>
          </p:nvSpPr>
          <p:spPr>
            <a:xfrm rot="10800000">
              <a:off x="6081624" y="1998844"/>
              <a:ext cx="5372968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9"/>
          <p:cNvSpPr/>
          <p:nvPr/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9"/>
          <p:cNvSpPr txBox="1"/>
          <p:nvPr>
            <p:ph type="title"/>
          </p:nvPr>
        </p:nvSpPr>
        <p:spPr>
          <a:xfrm>
            <a:off x="1057025" y="922644"/>
            <a:ext cx="5040285" cy="11695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Hindfoot</a:t>
            </a:r>
            <a:endParaRPr/>
          </a:p>
        </p:txBody>
      </p:sp>
      <p:sp>
        <p:nvSpPr>
          <p:cNvPr id="213" name="Google Shape;213;p9"/>
          <p:cNvSpPr/>
          <p:nvPr/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9"/>
          <p:cNvSpPr txBox="1"/>
          <p:nvPr>
            <p:ph idx="2" type="body"/>
          </p:nvPr>
        </p:nvSpPr>
        <p:spPr>
          <a:xfrm>
            <a:off x="1055715" y="2508105"/>
            <a:ext cx="5040285" cy="36324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Subtalar Joint:</a:t>
            </a:r>
            <a:endParaRPr/>
          </a:p>
          <a:p>
            <a:pPr indent="-342900" lvl="1" marL="571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000"/>
              <a:t>The subtalar joint is responsible for the pronation and supination movement and is stabilized by the interosseous talocalcaneal ligament.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/>
              <a:t>Chopart Joint:</a:t>
            </a:r>
            <a:endParaRPr/>
          </a:p>
          <a:p>
            <a:pPr indent="-342900" lvl="1" marL="5715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en-US" sz="2000"/>
              <a:t>The joint between the hindfoot and the midfoot. Also known as the transverse tarsal joint</a:t>
            </a:r>
            <a:endParaRPr/>
          </a:p>
          <a:p>
            <a:pPr indent="12700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id="215" name="Google Shape;21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0884" y="1029548"/>
            <a:ext cx="2385165" cy="21800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piece of paper&#10;&#10;Description automatically generated" id="216" name="Google Shape;21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14163" y="1029548"/>
            <a:ext cx="1921623" cy="21800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17" name="Google Shape;217;p9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46667" y="3325091"/>
            <a:ext cx="4389120" cy="245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2020-09-13T13:14:42Z</dcterms:created>
  <dc:creator>لانا السباتين</dc:creator>
</cp:coreProperties>
</file>