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8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1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9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0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5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0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6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259" y="262890"/>
            <a:ext cx="8539480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490" y="1456689"/>
            <a:ext cx="4944745" cy="1864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1"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2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1"/>
              <a:t>4/12/2020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7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70" y="325120"/>
            <a:ext cx="7185025" cy="113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9805" algn="ctr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METABOLISM OF</a:t>
            </a:r>
            <a:r>
              <a:rPr sz="3600" u="heavy" spc="-9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AMMONIA</a:t>
            </a:r>
            <a:endParaRPr sz="3600"/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Ammonia is formed in body</a:t>
            </a:r>
            <a:r>
              <a:rPr sz="3600" u="heavy" spc="-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from: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670" y="1431290"/>
            <a:ext cx="7458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69265" algn="l"/>
                <a:tab pos="3108325" algn="l"/>
                <a:tab pos="6718300" algn="l"/>
              </a:tabLst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a)	</a:t>
            </a:r>
            <a:r>
              <a:rPr sz="2400" b="1" i="1" spc="-15" dirty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rom</a:t>
            </a:r>
            <a:r>
              <a:rPr sz="2400" b="1" i="1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i="1" spc="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o acids:</a:t>
            </a:r>
            <a:r>
              <a:rPr lang="ar-EG"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1.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ransd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ination in 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iver	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0870" y="1847850"/>
            <a:ext cx="71697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2</a:t>
            </a:r>
            <a:r>
              <a:rPr lang="en-US"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.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acid oxidases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acid deaminases in liver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0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kidney.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670" y="2467609"/>
            <a:ext cx="53530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b) Deamination of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physiological</a:t>
            </a:r>
            <a:r>
              <a:rPr sz="2400" b="1" i="1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amines: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3720" y="2539998"/>
            <a:ext cx="2382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monoamine</a:t>
            </a:r>
            <a:r>
              <a:rPr sz="20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oxidase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670" y="2833370"/>
            <a:ext cx="8616950" cy="1343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>
              <a:spcBef>
                <a:spcPts val="100"/>
              </a:spcBef>
            </a:pPr>
            <a:r>
              <a:rPr lang="ar-EG"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histamine, adrenaline, dopamine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000" spc="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333399"/>
                </a:solidFill>
                <a:latin typeface="Times New Roman"/>
                <a:cs typeface="Times New Roman"/>
              </a:rPr>
              <a:t>serotonine</a:t>
            </a:r>
            <a:r>
              <a:rPr lang="ar-EG" sz="20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18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lang="en-US"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C</a:t>
            </a:r>
            <a:r>
              <a:rPr lang="ar-EG"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 Deamination of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purine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nucleotides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especially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adenine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nucleotides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6670" y="4221479"/>
            <a:ext cx="520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pc="-10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pc="-5" dirty="0">
                <a:solidFill>
                  <a:srgbClr val="333399"/>
                </a:solidFill>
                <a:latin typeface="Times New Roman"/>
                <a:cs typeface="Times New Roman"/>
              </a:rPr>
              <a:t>MP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1679" y="4221479"/>
            <a:ext cx="1123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pc="-5" dirty="0">
                <a:solidFill>
                  <a:srgbClr val="333399"/>
                </a:solidFill>
                <a:latin typeface="Times New Roman"/>
                <a:cs typeface="Times New Roman"/>
              </a:rPr>
              <a:t>IMP </a:t>
            </a:r>
            <a:r>
              <a:rPr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r>
              <a:rPr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1575" baseline="-29100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endParaRPr sz="1575" baseline="-29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670" y="4544059"/>
            <a:ext cx="7991475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30200">
              <a:spcBef>
                <a:spcPts val="100"/>
              </a:spcBef>
              <a:buFontTx/>
              <a:buAutoNum type="alphaLcParenR" startAt="4"/>
              <a:tabLst>
                <a:tab pos="342900" algn="l"/>
              </a:tabLst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Pyrimidine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catabolism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r" rtl="1">
              <a:spcBef>
                <a:spcPts val="5"/>
              </a:spcBef>
              <a:buClr>
                <a:srgbClr val="333399"/>
              </a:buClr>
              <a:buFont typeface="Times New Roman"/>
              <a:buAutoNum type="alphaLcParenR" startAt="4"/>
            </a:pPr>
            <a:endParaRPr sz="25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25755" indent="-313690">
              <a:buFontTx/>
              <a:buAutoNum type="alphaLcParenR" startAt="4"/>
              <a:tabLst>
                <a:tab pos="326390" algn="l"/>
              </a:tabLst>
            </a:pP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From bacterial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action in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the intestine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on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dietary</a:t>
            </a:r>
            <a:r>
              <a:rPr sz="2400" b="1" spc="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 on	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the</a:t>
            </a:r>
            <a:r>
              <a:rPr sz="2400" b="1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gut.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900">
              <a:tabLst>
                <a:tab pos="3368675" algn="l"/>
                <a:tab pos="3918585" algn="l"/>
              </a:tabLst>
            </a:pP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NH</a:t>
            </a:r>
            <a:r>
              <a:rPr b="1" spc="-5" dirty="0">
                <a:solidFill>
                  <a:srgbClr val="00A300"/>
                </a:solidFill>
                <a:latin typeface="Times New Roman"/>
                <a:cs typeface="Times New Roman"/>
              </a:rPr>
              <a:t>3  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is</a:t>
            </a:r>
            <a:r>
              <a:rPr sz="2400" b="1" spc="-275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also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produced	by	glutaminase 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on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glutamine</a:t>
            </a:r>
            <a:r>
              <a:rPr sz="2400" b="1" spc="35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3500" y="3970020"/>
            <a:ext cx="1206500" cy="3213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5720" algn="r" rtl="1">
              <a:spcBef>
                <a:spcPts val="180"/>
              </a:spcBef>
            </a:pPr>
            <a:r>
              <a:rPr spc="-220" dirty="0">
                <a:solidFill>
                  <a:prstClr val="black"/>
                </a:solidFill>
                <a:latin typeface="Arial Black"/>
                <a:cs typeface="Arial Black"/>
              </a:rPr>
              <a:t>deaminase</a:t>
            </a:r>
            <a:endParaRPr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5629" y="4351020"/>
            <a:ext cx="2578100" cy="26670"/>
          </a:xfrm>
          <a:custGeom>
            <a:avLst/>
            <a:gdLst/>
            <a:ahLst/>
            <a:cxnLst/>
            <a:rect l="l" t="t" r="r" b="b"/>
            <a:pathLst>
              <a:path w="2578100" h="26670">
                <a:moveTo>
                  <a:pt x="0" y="0"/>
                </a:moveTo>
                <a:lnTo>
                  <a:pt x="2578099" y="26669"/>
                </a:lnTo>
              </a:path>
            </a:pathLst>
          </a:custGeom>
          <a:ln w="2793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07379" y="433450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9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4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" y="231140"/>
            <a:ext cx="7241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EG" sz="2800" i="1" u="none" dirty="0">
                <a:solidFill>
                  <a:srgbClr val="AA3DD5"/>
                </a:solidFill>
                <a:latin typeface="Arial"/>
                <a:cs typeface="Arial"/>
              </a:rPr>
              <a:t>-</a:t>
            </a:r>
            <a:r>
              <a:rPr sz="2800" i="1" u="none" dirty="0">
                <a:solidFill>
                  <a:srgbClr val="AA3DD5"/>
                </a:solidFill>
                <a:latin typeface="Arial"/>
                <a:cs typeface="Arial"/>
              </a:rPr>
              <a:t>2</a:t>
            </a:r>
            <a:r>
              <a:rPr sz="2800" u="none" dirty="0">
                <a:solidFill>
                  <a:srgbClr val="AA3DD5"/>
                </a:solidFill>
              </a:rPr>
              <a:t>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Regulation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of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the flux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through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the</a:t>
            </a:r>
            <a:r>
              <a:rPr sz="2800" u="heavy" spc="-3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cycle: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643635"/>
            <a:ext cx="5971540" cy="14446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46100" indent="-533400">
              <a:spcBef>
                <a:spcPts val="409"/>
              </a:spcBef>
              <a:buFontTx/>
              <a:buAutoNum type="alphaLcParenR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Flux of</a:t>
            </a:r>
            <a:r>
              <a:rPr sz="24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ammonia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4560" marR="5080" lvl="1" indent="-280670">
              <a:lnSpc>
                <a:spcPct val="110800"/>
              </a:lnSpc>
              <a:buSzPct val="95000"/>
              <a:buFontTx/>
              <a:buAutoNum type="arabicPeriod"/>
              <a:tabLst>
                <a:tab pos="85725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 amino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release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muscle</a:t>
            </a:r>
            <a:r>
              <a:rPr sz="2000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(alanine,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glutamine),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25194" lvl="1" indent="-281940">
              <a:spcBef>
                <a:spcPts val="260"/>
              </a:spcBef>
              <a:buSzPct val="95000"/>
              <a:buFontTx/>
              <a:buAutoNum type="arabicPeriod"/>
              <a:tabLst>
                <a:tab pos="92583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metabolism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glutamine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intestine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46761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53492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60223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280" y="2372995"/>
            <a:ext cx="8255000" cy="42983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52780">
              <a:spcBef>
                <a:spcPts val="425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3. amino acids degradation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 the</a:t>
            </a:r>
            <a:r>
              <a:rPr sz="20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liver.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29259" indent="-374015">
              <a:spcBef>
                <a:spcPts val="390"/>
              </a:spcBef>
              <a:buFontTx/>
              <a:buAutoNum type="alphaLcParenR" startAt="2"/>
              <a:tabLst>
                <a:tab pos="429259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Availability of</a:t>
            </a:r>
            <a:r>
              <a:rPr sz="24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ornithine.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12115" indent="-357505">
              <a:spcBef>
                <a:spcPts val="309"/>
              </a:spcBef>
              <a:buFontTx/>
              <a:buAutoNum type="alphaLcParenR" startAt="2"/>
              <a:tabLst>
                <a:tab pos="41275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Availability of</a:t>
            </a:r>
            <a:r>
              <a:rPr sz="24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aspartate: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02920" marR="401955" indent="149860">
              <a:lnSpc>
                <a:spcPts val="2240"/>
              </a:lnSpc>
              <a:spcBef>
                <a:spcPts val="815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since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required 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equimolar amounts with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ammonia,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satisfied by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transdeamination</a:t>
            </a:r>
            <a:r>
              <a:rPr sz="20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lnSpc>
                <a:spcPts val="2950"/>
              </a:lnSpc>
            </a:pPr>
            <a:r>
              <a:rPr lang="ar-EG" sz="2800" b="1" spc="-5" dirty="0">
                <a:solidFill>
                  <a:srgbClr val="AA3DD5"/>
                </a:solidFill>
                <a:latin typeface="Arial"/>
              </a:rPr>
              <a:t>-</a:t>
            </a:r>
            <a:r>
              <a:rPr sz="2800" b="1" spc="-5" dirty="0">
                <a:solidFill>
                  <a:srgbClr val="AA3DD5"/>
                </a:solidFill>
                <a:latin typeface="Arial"/>
                <a:cs typeface="Arial"/>
              </a:rPr>
              <a:t>3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Change </a:t>
            </a:r>
            <a:r>
              <a:rPr sz="2800" b="1" u="heavy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in </a:t>
            </a: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the level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of</a:t>
            </a:r>
            <a:r>
              <a:rPr sz="2800" b="1" u="heavy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Enzymes: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6379" marR="340360">
              <a:spcBef>
                <a:spcPts val="81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Arginase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other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urea-forming enzymes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adaptive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enzymes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thus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6379" marR="5080">
              <a:spcBef>
                <a:spcPts val="500"/>
              </a:spcBef>
              <a:tabLst>
                <a:tab pos="539115" algn="l"/>
                <a:tab pos="2101850" algn="l"/>
                <a:tab pos="2708275" algn="l"/>
                <a:tab pos="3209290" algn="l"/>
                <a:tab pos="4323715" algn="l"/>
                <a:tab pos="4973955" algn="l"/>
                <a:tab pos="6675755" algn="l"/>
                <a:tab pos="7418070" algn="l"/>
                <a:tab pos="788860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	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</a:t>
            </a:r>
            <a:r>
              <a:rPr sz="2000" b="1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-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	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</a:t>
            </a:r>
            <a:r>
              <a:rPr sz="20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ll	i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ea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se	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is	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te	&amp;	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  opposite 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true for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low protein</a:t>
            </a:r>
            <a:r>
              <a:rPr sz="2000" b="1" u="heavy" spc="7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diet.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6379" marR="8890" indent="69850">
              <a:spcBef>
                <a:spcPts val="5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However,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 starvation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, where 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forced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use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its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own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fuel,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there is an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increase in urea-forming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enzymes.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828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02692"/>
            <a:ext cx="8674100" cy="645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4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78307"/>
            <a:ext cx="8674100" cy="650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16408"/>
            <a:ext cx="8610600" cy="641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4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02692"/>
            <a:ext cx="8610600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59" y="549909"/>
            <a:ext cx="8708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u="none" spc="-5" dirty="0">
                <a:solidFill>
                  <a:srgbClr val="AA3DD5"/>
                </a:solidFill>
              </a:rPr>
              <a:t>2.	</a:t>
            </a:r>
            <a:r>
              <a:rPr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Metabolism of </a:t>
            </a:r>
            <a:r>
              <a:rPr u="heavy" spc="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Serine</a:t>
            </a:r>
            <a:r>
              <a:rPr sz="2800" u="none" spc="5" dirty="0">
                <a:solidFill>
                  <a:srgbClr val="333399"/>
                </a:solidFill>
              </a:rPr>
              <a:t>: </a:t>
            </a:r>
            <a:r>
              <a:rPr sz="2400" b="0" u="none" spc="-5" dirty="0">
                <a:solidFill>
                  <a:srgbClr val="333399"/>
                </a:solidFill>
                <a:latin typeface="Arial"/>
                <a:cs typeface="Arial"/>
              </a:rPr>
              <a:t>nonessential </a:t>
            </a: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400" b="0" u="none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0" u="none" spc="-10" dirty="0">
                <a:solidFill>
                  <a:srgbClr val="333399"/>
                </a:solidFill>
                <a:latin typeface="Arial"/>
                <a:cs typeface="Arial"/>
              </a:rPr>
              <a:t>glucogenic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970" y="1226819"/>
            <a:ext cx="8138795" cy="19977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4330" indent="-341630">
              <a:spcBef>
                <a:spcPts val="800"/>
              </a:spcBef>
              <a:buFontTx/>
              <a:buChar char="•"/>
              <a:tabLst>
                <a:tab pos="353695" algn="l"/>
                <a:tab pos="354330" algn="l"/>
                <a:tab pos="5099685" algn="l"/>
              </a:tabLst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is synthesize</a:t>
            </a:r>
            <a:r>
              <a:rPr sz="28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glycine	or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4330" indent="-341630">
              <a:spcBef>
                <a:spcPts val="700"/>
              </a:spcBef>
              <a:buFontTx/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intermediate of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glycolysis,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4330" marR="5080" indent="-341630">
              <a:spcBef>
                <a:spcPts val="690"/>
              </a:spcBef>
              <a:buFontTx/>
              <a:buChar char="•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all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enzymes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activated by testosterone in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liver,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kidney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prostate.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119" y="369570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640" y="406272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59" y="4182109"/>
            <a:ext cx="7283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650" b="1" spc="120" dirty="0">
                <a:solidFill>
                  <a:prstClr val="black"/>
                </a:solidFill>
                <a:latin typeface="Times New Roman"/>
                <a:cs typeface="Times New Roman"/>
              </a:rPr>
              <a:t>COO</a:t>
            </a:r>
            <a:r>
              <a:rPr sz="1650" b="1" spc="114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1450" y="4151629"/>
            <a:ext cx="1926589" cy="1270"/>
          </a:xfrm>
          <a:custGeom>
            <a:avLst/>
            <a:gdLst/>
            <a:ahLst/>
            <a:cxnLst/>
            <a:rect l="l" t="t" r="r" b="b"/>
            <a:pathLst>
              <a:path w="1926589" h="1270">
                <a:moveTo>
                  <a:pt x="0" y="0"/>
                </a:moveTo>
                <a:lnTo>
                  <a:pt x="1926589" y="127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3595" y="4102734"/>
            <a:ext cx="222250" cy="10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13560" y="4163059"/>
            <a:ext cx="1210310" cy="370840"/>
          </a:xfrm>
          <a:custGeom>
            <a:avLst/>
            <a:gdLst/>
            <a:ahLst/>
            <a:cxnLst/>
            <a:rect l="l" t="t" r="r" b="b"/>
            <a:pathLst>
              <a:path w="1210310" h="370839">
                <a:moveTo>
                  <a:pt x="1210309" y="302259"/>
                </a:moveTo>
                <a:lnTo>
                  <a:pt x="1201420" y="289559"/>
                </a:lnTo>
                <a:lnTo>
                  <a:pt x="1191259" y="275589"/>
                </a:lnTo>
                <a:lnTo>
                  <a:pt x="1182370" y="262889"/>
                </a:lnTo>
                <a:lnTo>
                  <a:pt x="1172209" y="250189"/>
                </a:lnTo>
                <a:lnTo>
                  <a:pt x="1160779" y="237489"/>
                </a:lnTo>
                <a:lnTo>
                  <a:pt x="1150620" y="226059"/>
                </a:lnTo>
                <a:lnTo>
                  <a:pt x="1139189" y="214629"/>
                </a:lnTo>
                <a:lnTo>
                  <a:pt x="1127759" y="201929"/>
                </a:lnTo>
                <a:lnTo>
                  <a:pt x="1116329" y="190500"/>
                </a:lnTo>
                <a:lnTo>
                  <a:pt x="1103629" y="180339"/>
                </a:lnTo>
                <a:lnTo>
                  <a:pt x="1092200" y="168909"/>
                </a:lnTo>
                <a:lnTo>
                  <a:pt x="1079500" y="158750"/>
                </a:lnTo>
                <a:lnTo>
                  <a:pt x="1065529" y="148589"/>
                </a:lnTo>
                <a:lnTo>
                  <a:pt x="1052829" y="138429"/>
                </a:lnTo>
                <a:lnTo>
                  <a:pt x="1038859" y="128269"/>
                </a:lnTo>
                <a:lnTo>
                  <a:pt x="1024889" y="119379"/>
                </a:lnTo>
                <a:lnTo>
                  <a:pt x="1010919" y="110489"/>
                </a:lnTo>
                <a:lnTo>
                  <a:pt x="996950" y="101600"/>
                </a:lnTo>
                <a:lnTo>
                  <a:pt x="982979" y="92709"/>
                </a:lnTo>
                <a:lnTo>
                  <a:pt x="967739" y="85089"/>
                </a:lnTo>
                <a:lnTo>
                  <a:pt x="953769" y="77469"/>
                </a:lnTo>
                <a:lnTo>
                  <a:pt x="938529" y="69850"/>
                </a:lnTo>
                <a:lnTo>
                  <a:pt x="923289" y="63500"/>
                </a:lnTo>
                <a:lnTo>
                  <a:pt x="906779" y="55879"/>
                </a:lnTo>
                <a:lnTo>
                  <a:pt x="891539" y="49529"/>
                </a:lnTo>
                <a:lnTo>
                  <a:pt x="876300" y="44450"/>
                </a:lnTo>
                <a:lnTo>
                  <a:pt x="859789" y="38100"/>
                </a:lnTo>
                <a:lnTo>
                  <a:pt x="843279" y="33019"/>
                </a:lnTo>
                <a:lnTo>
                  <a:pt x="828039" y="27939"/>
                </a:lnTo>
                <a:lnTo>
                  <a:pt x="811529" y="24129"/>
                </a:lnTo>
                <a:lnTo>
                  <a:pt x="795019" y="20319"/>
                </a:lnTo>
                <a:lnTo>
                  <a:pt x="778509" y="16509"/>
                </a:lnTo>
                <a:lnTo>
                  <a:pt x="760729" y="12700"/>
                </a:lnTo>
                <a:lnTo>
                  <a:pt x="744219" y="10159"/>
                </a:lnTo>
                <a:lnTo>
                  <a:pt x="727709" y="7619"/>
                </a:lnTo>
                <a:lnTo>
                  <a:pt x="711200" y="5079"/>
                </a:lnTo>
                <a:lnTo>
                  <a:pt x="693419" y="3809"/>
                </a:lnTo>
                <a:lnTo>
                  <a:pt x="676909" y="2539"/>
                </a:lnTo>
                <a:lnTo>
                  <a:pt x="659129" y="1269"/>
                </a:lnTo>
                <a:lnTo>
                  <a:pt x="642619" y="0"/>
                </a:lnTo>
                <a:lnTo>
                  <a:pt x="626109" y="0"/>
                </a:lnTo>
                <a:lnTo>
                  <a:pt x="608329" y="0"/>
                </a:lnTo>
                <a:lnTo>
                  <a:pt x="591819" y="1269"/>
                </a:lnTo>
                <a:lnTo>
                  <a:pt x="574039" y="2539"/>
                </a:lnTo>
                <a:lnTo>
                  <a:pt x="557529" y="3809"/>
                </a:lnTo>
                <a:lnTo>
                  <a:pt x="506729" y="10159"/>
                </a:lnTo>
                <a:lnTo>
                  <a:pt x="473709" y="16509"/>
                </a:lnTo>
                <a:lnTo>
                  <a:pt x="455929" y="19050"/>
                </a:lnTo>
                <a:lnTo>
                  <a:pt x="439419" y="24129"/>
                </a:lnTo>
                <a:lnTo>
                  <a:pt x="424179" y="27939"/>
                </a:lnTo>
                <a:lnTo>
                  <a:pt x="407669" y="33019"/>
                </a:lnTo>
                <a:lnTo>
                  <a:pt x="391159" y="38100"/>
                </a:lnTo>
                <a:lnTo>
                  <a:pt x="374650" y="43179"/>
                </a:lnTo>
                <a:lnTo>
                  <a:pt x="359409" y="49529"/>
                </a:lnTo>
                <a:lnTo>
                  <a:pt x="344169" y="55879"/>
                </a:lnTo>
                <a:lnTo>
                  <a:pt x="327659" y="62229"/>
                </a:lnTo>
                <a:lnTo>
                  <a:pt x="312419" y="69850"/>
                </a:lnTo>
                <a:lnTo>
                  <a:pt x="298450" y="77469"/>
                </a:lnTo>
                <a:lnTo>
                  <a:pt x="283209" y="85089"/>
                </a:lnTo>
                <a:lnTo>
                  <a:pt x="267969" y="92709"/>
                </a:lnTo>
                <a:lnTo>
                  <a:pt x="254000" y="100329"/>
                </a:lnTo>
                <a:lnTo>
                  <a:pt x="240029" y="109219"/>
                </a:lnTo>
                <a:lnTo>
                  <a:pt x="226059" y="118109"/>
                </a:lnTo>
                <a:lnTo>
                  <a:pt x="212089" y="128269"/>
                </a:lnTo>
                <a:lnTo>
                  <a:pt x="198119" y="137159"/>
                </a:lnTo>
                <a:lnTo>
                  <a:pt x="185419" y="147319"/>
                </a:lnTo>
                <a:lnTo>
                  <a:pt x="171450" y="157479"/>
                </a:lnTo>
                <a:lnTo>
                  <a:pt x="158750" y="168909"/>
                </a:lnTo>
                <a:lnTo>
                  <a:pt x="147319" y="179069"/>
                </a:lnTo>
                <a:lnTo>
                  <a:pt x="134619" y="190500"/>
                </a:lnTo>
                <a:lnTo>
                  <a:pt x="123189" y="201929"/>
                </a:lnTo>
                <a:lnTo>
                  <a:pt x="111759" y="213359"/>
                </a:lnTo>
                <a:lnTo>
                  <a:pt x="100329" y="224789"/>
                </a:lnTo>
                <a:lnTo>
                  <a:pt x="88900" y="237489"/>
                </a:lnTo>
                <a:lnTo>
                  <a:pt x="78739" y="250189"/>
                </a:lnTo>
                <a:lnTo>
                  <a:pt x="68579" y="262889"/>
                </a:lnTo>
                <a:lnTo>
                  <a:pt x="58419" y="275589"/>
                </a:lnTo>
                <a:lnTo>
                  <a:pt x="49529" y="288289"/>
                </a:lnTo>
                <a:lnTo>
                  <a:pt x="40639" y="302259"/>
                </a:lnTo>
                <a:lnTo>
                  <a:pt x="31750" y="314959"/>
                </a:lnTo>
                <a:lnTo>
                  <a:pt x="22859" y="328929"/>
                </a:lnTo>
                <a:lnTo>
                  <a:pt x="15239" y="342900"/>
                </a:lnTo>
                <a:lnTo>
                  <a:pt x="7619" y="356869"/>
                </a:lnTo>
                <a:lnTo>
                  <a:pt x="0" y="37083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64814" y="4427854"/>
            <a:ext cx="88899" cy="115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57650" y="378332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38600" y="415670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09509" y="3566159"/>
            <a:ext cx="7664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650" b="1" spc="114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650" b="1" spc="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OP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59980" y="3705859"/>
            <a:ext cx="84074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algn="ctr" rtl="1">
              <a:lnSpc>
                <a:spcPts val="1090"/>
              </a:lnSpc>
              <a:spcBef>
                <a:spcPts val="100"/>
              </a:spcBef>
            </a:pPr>
            <a:r>
              <a:rPr sz="11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>
              <a:lnSpc>
                <a:spcPts val="1750"/>
              </a:lnSpc>
            </a:pPr>
            <a:r>
              <a:rPr sz="165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CHNH</a:t>
            </a:r>
            <a:r>
              <a:rPr sz="1650" b="1" spc="150" baseline="-2777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650" baseline="-27777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635" algn="ctr" rtl="1">
              <a:spcBef>
                <a:spcPts val="910"/>
              </a:spcBef>
            </a:pPr>
            <a:r>
              <a:rPr sz="1650" b="1" spc="120" dirty="0">
                <a:solidFill>
                  <a:prstClr val="black"/>
                </a:solidFill>
                <a:latin typeface="Times New Roman"/>
                <a:cs typeface="Times New Roman"/>
              </a:rPr>
              <a:t>COOH</a:t>
            </a: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79359" y="405510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56529" y="5753100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73700" y="3937000"/>
            <a:ext cx="909319" cy="118110"/>
          </a:xfrm>
          <a:custGeom>
            <a:avLst/>
            <a:gdLst/>
            <a:ahLst/>
            <a:cxnLst/>
            <a:rect l="l" t="t" r="r" b="b"/>
            <a:pathLst>
              <a:path w="909320" h="118110">
                <a:moveTo>
                  <a:pt x="0" y="34289"/>
                </a:moveTo>
                <a:lnTo>
                  <a:pt x="46989" y="53339"/>
                </a:lnTo>
                <a:lnTo>
                  <a:pt x="93979" y="68580"/>
                </a:lnTo>
                <a:lnTo>
                  <a:pt x="143510" y="82550"/>
                </a:lnTo>
                <a:lnTo>
                  <a:pt x="167639" y="88900"/>
                </a:lnTo>
                <a:lnTo>
                  <a:pt x="193039" y="95250"/>
                </a:lnTo>
                <a:lnTo>
                  <a:pt x="217170" y="99060"/>
                </a:lnTo>
                <a:lnTo>
                  <a:pt x="242570" y="104139"/>
                </a:lnTo>
                <a:lnTo>
                  <a:pt x="267970" y="107950"/>
                </a:lnTo>
                <a:lnTo>
                  <a:pt x="293370" y="110489"/>
                </a:lnTo>
                <a:lnTo>
                  <a:pt x="318770" y="113030"/>
                </a:lnTo>
                <a:lnTo>
                  <a:pt x="344170" y="115569"/>
                </a:lnTo>
                <a:lnTo>
                  <a:pt x="369570" y="116839"/>
                </a:lnTo>
                <a:lnTo>
                  <a:pt x="394970" y="118110"/>
                </a:lnTo>
                <a:lnTo>
                  <a:pt x="420370" y="118110"/>
                </a:lnTo>
                <a:lnTo>
                  <a:pt x="445770" y="118110"/>
                </a:lnTo>
                <a:lnTo>
                  <a:pt x="471170" y="116839"/>
                </a:lnTo>
                <a:lnTo>
                  <a:pt x="497839" y="115569"/>
                </a:lnTo>
                <a:lnTo>
                  <a:pt x="523239" y="113030"/>
                </a:lnTo>
                <a:lnTo>
                  <a:pt x="548639" y="110489"/>
                </a:lnTo>
                <a:lnTo>
                  <a:pt x="572770" y="106680"/>
                </a:lnTo>
                <a:lnTo>
                  <a:pt x="598170" y="102869"/>
                </a:lnTo>
                <a:lnTo>
                  <a:pt x="623570" y="99060"/>
                </a:lnTo>
                <a:lnTo>
                  <a:pt x="648970" y="93980"/>
                </a:lnTo>
                <a:lnTo>
                  <a:pt x="673100" y="87630"/>
                </a:lnTo>
                <a:lnTo>
                  <a:pt x="698500" y="81280"/>
                </a:lnTo>
                <a:lnTo>
                  <a:pt x="746760" y="67310"/>
                </a:lnTo>
                <a:lnTo>
                  <a:pt x="795020" y="50800"/>
                </a:lnTo>
                <a:lnTo>
                  <a:pt x="842010" y="31750"/>
                </a:lnTo>
                <a:lnTo>
                  <a:pt x="864870" y="21589"/>
                </a:lnTo>
                <a:lnTo>
                  <a:pt x="887729" y="11430"/>
                </a:lnTo>
                <a:lnTo>
                  <a:pt x="90932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85434" y="3912234"/>
            <a:ext cx="15113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12534" y="3863975"/>
            <a:ext cx="148590" cy="99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982459" y="5857240"/>
            <a:ext cx="566420" cy="267970"/>
          </a:xfrm>
          <a:custGeom>
            <a:avLst/>
            <a:gdLst/>
            <a:ahLst/>
            <a:cxnLst/>
            <a:rect l="l" t="t" r="r" b="b"/>
            <a:pathLst>
              <a:path w="566420" h="267970">
                <a:moveTo>
                  <a:pt x="566420" y="267970"/>
                </a:moveTo>
                <a:lnTo>
                  <a:pt x="565150" y="261620"/>
                </a:lnTo>
                <a:lnTo>
                  <a:pt x="565150" y="254000"/>
                </a:lnTo>
                <a:lnTo>
                  <a:pt x="563880" y="247650"/>
                </a:lnTo>
                <a:lnTo>
                  <a:pt x="563880" y="241300"/>
                </a:lnTo>
                <a:lnTo>
                  <a:pt x="562610" y="233680"/>
                </a:lnTo>
                <a:lnTo>
                  <a:pt x="561340" y="227330"/>
                </a:lnTo>
                <a:lnTo>
                  <a:pt x="560070" y="220980"/>
                </a:lnTo>
                <a:lnTo>
                  <a:pt x="557530" y="213360"/>
                </a:lnTo>
                <a:lnTo>
                  <a:pt x="556260" y="207010"/>
                </a:lnTo>
                <a:lnTo>
                  <a:pt x="553720" y="200660"/>
                </a:lnTo>
                <a:lnTo>
                  <a:pt x="552450" y="193040"/>
                </a:lnTo>
                <a:lnTo>
                  <a:pt x="549910" y="186690"/>
                </a:lnTo>
                <a:lnTo>
                  <a:pt x="547370" y="180340"/>
                </a:lnTo>
                <a:lnTo>
                  <a:pt x="544830" y="173990"/>
                </a:lnTo>
                <a:lnTo>
                  <a:pt x="541020" y="167640"/>
                </a:lnTo>
                <a:lnTo>
                  <a:pt x="538480" y="161290"/>
                </a:lnTo>
                <a:lnTo>
                  <a:pt x="534670" y="154940"/>
                </a:lnTo>
                <a:lnTo>
                  <a:pt x="532130" y="148590"/>
                </a:lnTo>
                <a:lnTo>
                  <a:pt x="528320" y="142240"/>
                </a:lnTo>
                <a:lnTo>
                  <a:pt x="524510" y="137160"/>
                </a:lnTo>
                <a:lnTo>
                  <a:pt x="520700" y="130810"/>
                </a:lnTo>
                <a:lnTo>
                  <a:pt x="516890" y="124460"/>
                </a:lnTo>
                <a:lnTo>
                  <a:pt x="511810" y="119380"/>
                </a:lnTo>
                <a:lnTo>
                  <a:pt x="508000" y="114300"/>
                </a:lnTo>
                <a:lnTo>
                  <a:pt x="502920" y="107950"/>
                </a:lnTo>
                <a:lnTo>
                  <a:pt x="499110" y="102870"/>
                </a:lnTo>
                <a:lnTo>
                  <a:pt x="494030" y="97790"/>
                </a:lnTo>
                <a:lnTo>
                  <a:pt x="488950" y="92710"/>
                </a:lnTo>
                <a:lnTo>
                  <a:pt x="483870" y="87630"/>
                </a:lnTo>
                <a:lnTo>
                  <a:pt x="478790" y="82550"/>
                </a:lnTo>
                <a:lnTo>
                  <a:pt x="473710" y="77470"/>
                </a:lnTo>
                <a:lnTo>
                  <a:pt x="467360" y="72390"/>
                </a:lnTo>
                <a:lnTo>
                  <a:pt x="462280" y="68580"/>
                </a:lnTo>
                <a:lnTo>
                  <a:pt x="455930" y="63500"/>
                </a:lnTo>
                <a:lnTo>
                  <a:pt x="450850" y="59690"/>
                </a:lnTo>
                <a:lnTo>
                  <a:pt x="444500" y="54610"/>
                </a:lnTo>
                <a:lnTo>
                  <a:pt x="438150" y="50800"/>
                </a:lnTo>
                <a:lnTo>
                  <a:pt x="431800" y="46990"/>
                </a:lnTo>
                <a:lnTo>
                  <a:pt x="425450" y="43180"/>
                </a:lnTo>
                <a:lnTo>
                  <a:pt x="419100" y="39370"/>
                </a:lnTo>
                <a:lnTo>
                  <a:pt x="412750" y="35560"/>
                </a:lnTo>
                <a:lnTo>
                  <a:pt x="406400" y="33020"/>
                </a:lnTo>
                <a:lnTo>
                  <a:pt x="398780" y="29210"/>
                </a:lnTo>
                <a:lnTo>
                  <a:pt x="392430" y="26670"/>
                </a:lnTo>
                <a:lnTo>
                  <a:pt x="386080" y="24130"/>
                </a:lnTo>
                <a:lnTo>
                  <a:pt x="378460" y="21590"/>
                </a:lnTo>
                <a:lnTo>
                  <a:pt x="372110" y="19050"/>
                </a:lnTo>
                <a:lnTo>
                  <a:pt x="364490" y="16510"/>
                </a:lnTo>
                <a:lnTo>
                  <a:pt x="356870" y="13970"/>
                </a:lnTo>
                <a:lnTo>
                  <a:pt x="350520" y="11430"/>
                </a:lnTo>
                <a:lnTo>
                  <a:pt x="342900" y="10160"/>
                </a:lnTo>
                <a:lnTo>
                  <a:pt x="335280" y="7620"/>
                </a:lnTo>
                <a:lnTo>
                  <a:pt x="327660" y="6350"/>
                </a:lnTo>
                <a:lnTo>
                  <a:pt x="321310" y="5080"/>
                </a:lnTo>
                <a:lnTo>
                  <a:pt x="313690" y="3810"/>
                </a:lnTo>
                <a:lnTo>
                  <a:pt x="306070" y="2540"/>
                </a:lnTo>
                <a:lnTo>
                  <a:pt x="298450" y="2540"/>
                </a:lnTo>
                <a:lnTo>
                  <a:pt x="290830" y="1270"/>
                </a:lnTo>
                <a:lnTo>
                  <a:pt x="283210" y="1270"/>
                </a:lnTo>
                <a:lnTo>
                  <a:pt x="275590" y="0"/>
                </a:lnTo>
                <a:lnTo>
                  <a:pt x="267970" y="0"/>
                </a:lnTo>
                <a:lnTo>
                  <a:pt x="260350" y="0"/>
                </a:lnTo>
                <a:lnTo>
                  <a:pt x="252730" y="0"/>
                </a:lnTo>
                <a:lnTo>
                  <a:pt x="245110" y="1270"/>
                </a:lnTo>
                <a:lnTo>
                  <a:pt x="237490" y="1270"/>
                </a:lnTo>
                <a:lnTo>
                  <a:pt x="231140" y="2540"/>
                </a:lnTo>
                <a:lnTo>
                  <a:pt x="223520" y="2540"/>
                </a:lnTo>
                <a:lnTo>
                  <a:pt x="215900" y="3810"/>
                </a:lnTo>
                <a:lnTo>
                  <a:pt x="208280" y="5080"/>
                </a:lnTo>
                <a:lnTo>
                  <a:pt x="200660" y="6350"/>
                </a:lnTo>
                <a:lnTo>
                  <a:pt x="193040" y="7620"/>
                </a:lnTo>
                <a:lnTo>
                  <a:pt x="186690" y="10160"/>
                </a:lnTo>
                <a:lnTo>
                  <a:pt x="179070" y="11430"/>
                </a:lnTo>
                <a:lnTo>
                  <a:pt x="171450" y="13970"/>
                </a:lnTo>
                <a:lnTo>
                  <a:pt x="163830" y="15240"/>
                </a:lnTo>
                <a:lnTo>
                  <a:pt x="157480" y="17780"/>
                </a:lnTo>
                <a:lnTo>
                  <a:pt x="149860" y="20320"/>
                </a:lnTo>
                <a:lnTo>
                  <a:pt x="143510" y="22860"/>
                </a:lnTo>
                <a:lnTo>
                  <a:pt x="135890" y="26670"/>
                </a:lnTo>
                <a:lnTo>
                  <a:pt x="129540" y="29210"/>
                </a:lnTo>
                <a:lnTo>
                  <a:pt x="123190" y="31750"/>
                </a:lnTo>
                <a:lnTo>
                  <a:pt x="116840" y="35560"/>
                </a:lnTo>
                <a:lnTo>
                  <a:pt x="109220" y="39370"/>
                </a:lnTo>
                <a:lnTo>
                  <a:pt x="102870" y="43180"/>
                </a:lnTo>
                <a:lnTo>
                  <a:pt x="96520" y="46990"/>
                </a:lnTo>
                <a:lnTo>
                  <a:pt x="90170" y="50800"/>
                </a:lnTo>
                <a:lnTo>
                  <a:pt x="85090" y="54610"/>
                </a:lnTo>
                <a:lnTo>
                  <a:pt x="78740" y="58420"/>
                </a:lnTo>
                <a:lnTo>
                  <a:pt x="72390" y="63500"/>
                </a:lnTo>
                <a:lnTo>
                  <a:pt x="67310" y="67310"/>
                </a:lnTo>
                <a:lnTo>
                  <a:pt x="60960" y="72390"/>
                </a:lnTo>
                <a:lnTo>
                  <a:pt x="55880" y="76200"/>
                </a:lnTo>
                <a:lnTo>
                  <a:pt x="50800" y="81280"/>
                </a:lnTo>
                <a:lnTo>
                  <a:pt x="44450" y="86360"/>
                </a:lnTo>
                <a:lnTo>
                  <a:pt x="39370" y="91440"/>
                </a:lnTo>
                <a:lnTo>
                  <a:pt x="34290" y="96520"/>
                </a:lnTo>
                <a:lnTo>
                  <a:pt x="30480" y="101600"/>
                </a:lnTo>
                <a:lnTo>
                  <a:pt x="25400" y="107950"/>
                </a:lnTo>
                <a:lnTo>
                  <a:pt x="20320" y="113030"/>
                </a:lnTo>
                <a:lnTo>
                  <a:pt x="16510" y="118110"/>
                </a:lnTo>
                <a:lnTo>
                  <a:pt x="12700" y="124460"/>
                </a:lnTo>
                <a:lnTo>
                  <a:pt x="7620" y="129540"/>
                </a:lnTo>
                <a:lnTo>
                  <a:pt x="3810" y="135890"/>
                </a:lnTo>
                <a:lnTo>
                  <a:pt x="0" y="1422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927215" y="5945504"/>
            <a:ext cx="105410" cy="138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965440" y="4737100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93840" y="58420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137160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40804" y="5791834"/>
            <a:ext cx="222250" cy="100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29200" y="4042409"/>
            <a:ext cx="1708150" cy="0"/>
          </a:xfrm>
          <a:custGeom>
            <a:avLst/>
            <a:gdLst/>
            <a:ahLst/>
            <a:cxnLst/>
            <a:rect l="l" t="t" r="r" b="b"/>
            <a:pathLst>
              <a:path w="1708150">
                <a:moveTo>
                  <a:pt x="0" y="0"/>
                </a:moveTo>
                <a:lnTo>
                  <a:pt x="170815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732905" y="4008754"/>
            <a:ext cx="151130" cy="68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82515" y="4008754"/>
            <a:ext cx="151130" cy="685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4490" y="4843779"/>
            <a:ext cx="2011680" cy="299720"/>
          </a:xfrm>
          <a:custGeom>
            <a:avLst/>
            <a:gdLst/>
            <a:ahLst/>
            <a:cxnLst/>
            <a:rect l="l" t="t" r="r" b="b"/>
            <a:pathLst>
              <a:path w="2011680" h="299720">
                <a:moveTo>
                  <a:pt x="0" y="299720"/>
                </a:moveTo>
                <a:lnTo>
                  <a:pt x="2011680" y="299720"/>
                </a:lnTo>
                <a:lnTo>
                  <a:pt x="2011680" y="0"/>
                </a:lnTo>
                <a:lnTo>
                  <a:pt x="0" y="0"/>
                </a:lnTo>
                <a:lnTo>
                  <a:pt x="0" y="299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5759" y="4826000"/>
            <a:ext cx="198945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65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3-</a:t>
            </a:r>
            <a:r>
              <a:rPr sz="165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phosphoglycerate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81479" y="4552950"/>
            <a:ext cx="51815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65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NA</a:t>
            </a:r>
            <a:r>
              <a:rPr sz="1650" b="1" spc="11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64460" y="4570729"/>
            <a:ext cx="1127760" cy="2997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r" rtl="1">
              <a:lnSpc>
                <a:spcPts val="1930"/>
              </a:lnSpc>
            </a:pPr>
            <a:r>
              <a:rPr sz="165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NADH+H</a:t>
            </a:r>
            <a:r>
              <a:rPr sz="1650" b="1" spc="142" baseline="22727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1650" baseline="2272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3100" y="3357879"/>
            <a:ext cx="4870450" cy="7391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04139">
              <a:spcBef>
                <a:spcPts val="930"/>
              </a:spcBef>
              <a:tabLst>
                <a:tab pos="4403725" algn="l"/>
              </a:tabLst>
            </a:pPr>
            <a:r>
              <a:rPr sz="2475" b="1" spc="150" baseline="1683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650" b="1" spc="15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475" b="1" spc="150" baseline="1683" dirty="0">
                <a:solidFill>
                  <a:prstClr val="black"/>
                </a:solidFill>
                <a:latin typeface="Times New Roman"/>
                <a:cs typeface="Times New Roman"/>
              </a:rPr>
              <a:t>OP	</a:t>
            </a:r>
            <a:r>
              <a:rPr sz="16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Glu</a:t>
            </a: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3500">
              <a:spcBef>
                <a:spcPts val="830"/>
              </a:spcBef>
              <a:tabLst>
                <a:tab pos="1106805" algn="l"/>
              </a:tabLst>
            </a:pPr>
            <a:r>
              <a:rPr sz="2475" b="1" spc="179" baseline="3367" dirty="0">
                <a:solidFill>
                  <a:prstClr val="black"/>
                </a:solidFill>
                <a:latin typeface="Times New Roman"/>
                <a:cs typeface="Times New Roman"/>
              </a:rPr>
              <a:t>CHOH	</a:t>
            </a:r>
            <a:r>
              <a:rPr sz="165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Dehydrogenase</a:t>
            </a: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56579" y="3731259"/>
            <a:ext cx="483870" cy="299720"/>
          </a:xfrm>
          <a:custGeom>
            <a:avLst/>
            <a:gdLst/>
            <a:ahLst/>
            <a:cxnLst/>
            <a:rect l="l" t="t" r="r" b="b"/>
            <a:pathLst>
              <a:path w="483870" h="299720">
                <a:moveTo>
                  <a:pt x="0" y="299719"/>
                </a:moveTo>
                <a:lnTo>
                  <a:pt x="483870" y="299719"/>
                </a:lnTo>
                <a:lnTo>
                  <a:pt x="483870" y="0"/>
                </a:lnTo>
                <a:lnTo>
                  <a:pt x="0" y="0"/>
                </a:lnTo>
                <a:lnTo>
                  <a:pt x="0" y="299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56579" y="3712209"/>
            <a:ext cx="48387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65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PLP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05550" y="3481070"/>
            <a:ext cx="598170" cy="3124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13970" algn="r" rtl="1">
              <a:spcBef>
                <a:spcPts val="90"/>
              </a:spcBef>
            </a:pPr>
            <a:r>
              <a:rPr sz="1650" spc="245"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r>
              <a:rPr sz="1650" b="1" spc="245" dirty="0">
                <a:solidFill>
                  <a:prstClr val="black"/>
                </a:solidFill>
                <a:latin typeface="Times New Roman"/>
                <a:cs typeface="Times New Roman"/>
              </a:rPr>
              <a:t>KG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34050" y="4124959"/>
            <a:ext cx="369570" cy="535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 algn="r" rtl="1">
              <a:lnSpc>
                <a:spcPts val="1939"/>
              </a:lnSpc>
            </a:pPr>
            <a:r>
              <a:rPr sz="165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TA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50100" y="4445000"/>
            <a:ext cx="1668780" cy="2603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 algn="r" rtl="1">
              <a:lnSpc>
                <a:spcPts val="1950"/>
              </a:lnSpc>
            </a:pPr>
            <a:r>
              <a:rPr sz="165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3-Phosphoserine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09059" y="4843779"/>
            <a:ext cx="201168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39"/>
              </a:lnSpc>
            </a:pPr>
            <a:r>
              <a:rPr sz="165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3-</a:t>
            </a:r>
            <a:r>
              <a:rPr sz="165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Phosphopyruvate</a:t>
            </a: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54360" y="5673090"/>
            <a:ext cx="2362200" cy="5892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800">
              <a:spcBef>
                <a:spcPts val="340"/>
              </a:spcBef>
            </a:pPr>
            <a:r>
              <a:rPr sz="1650" b="1" spc="120" dirty="0">
                <a:solidFill>
                  <a:prstClr val="black"/>
                </a:solidFill>
                <a:latin typeface="Times New Roman"/>
                <a:cs typeface="Times New Roman"/>
              </a:rPr>
              <a:t>HO </a:t>
            </a:r>
            <a:r>
              <a:rPr sz="165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650" b="1" spc="127" baseline="-22727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165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- </a:t>
            </a:r>
            <a:r>
              <a:rPr sz="1650" b="1" spc="105" dirty="0">
                <a:solidFill>
                  <a:prstClr val="black"/>
                </a:solidFill>
                <a:latin typeface="Times New Roman"/>
                <a:cs typeface="Times New Roman"/>
              </a:rPr>
              <a:t>CH </a:t>
            </a:r>
            <a:r>
              <a:rPr sz="165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sz="165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50" b="1" spc="114" dirty="0">
                <a:solidFill>
                  <a:prstClr val="black"/>
                </a:solidFill>
                <a:latin typeface="Times New Roman"/>
                <a:cs typeface="Times New Roman"/>
              </a:rPr>
              <a:t>COOH</a:t>
            </a: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79450">
              <a:spcBef>
                <a:spcPts val="240"/>
              </a:spcBef>
            </a:pPr>
            <a:r>
              <a:rPr sz="165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Serine</a:t>
            </a: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93940" y="6200140"/>
            <a:ext cx="45593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930"/>
              </a:lnSpc>
            </a:pPr>
            <a:r>
              <a:rPr sz="1650" b="1" spc="12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650" b="1" spc="82" baseline="-2272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50" b="1" spc="114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809740" y="6198870"/>
            <a:ext cx="227329" cy="260350"/>
          </a:xfrm>
          <a:custGeom>
            <a:avLst/>
            <a:gdLst/>
            <a:ahLst/>
            <a:cxnLst/>
            <a:rect l="l" t="t" r="r" b="b"/>
            <a:pathLst>
              <a:path w="227329" h="260350">
                <a:moveTo>
                  <a:pt x="0" y="260349"/>
                </a:moveTo>
                <a:lnTo>
                  <a:pt x="227329" y="260349"/>
                </a:lnTo>
                <a:lnTo>
                  <a:pt x="227329" y="0"/>
                </a:lnTo>
                <a:lnTo>
                  <a:pt x="0" y="0"/>
                </a:lnTo>
                <a:lnTo>
                  <a:pt x="0" y="260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09740" y="6181090"/>
            <a:ext cx="2266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65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50" b="1" spc="4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82740" y="5471159"/>
            <a:ext cx="124523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65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ho</a:t>
            </a:r>
            <a:r>
              <a:rPr sz="165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65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65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65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5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65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5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16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33190" y="3494087"/>
            <a:ext cx="815975" cy="107042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8100">
              <a:spcBef>
                <a:spcPts val="455"/>
              </a:spcBef>
            </a:pPr>
            <a:r>
              <a:rPr sz="165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1650" b="1" spc="142" baseline="-27777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65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OP</a:t>
            </a: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2705" marR="52705" indent="-8890">
              <a:lnSpc>
                <a:spcPts val="2650"/>
              </a:lnSpc>
              <a:spcBef>
                <a:spcPts val="800"/>
              </a:spcBef>
            </a:pPr>
            <a:r>
              <a:rPr sz="1650" b="1" spc="110" dirty="0">
                <a:solidFill>
                  <a:prstClr val="black"/>
                </a:solidFill>
                <a:latin typeface="Times New Roman"/>
                <a:cs typeface="Times New Roman"/>
              </a:rPr>
              <a:t>C </a:t>
            </a:r>
            <a:r>
              <a:rPr sz="165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=</a:t>
            </a:r>
            <a:r>
              <a:rPr sz="2400" spc="-40" dirty="0">
                <a:solidFill>
                  <a:prstClr val="black"/>
                </a:solidFill>
                <a:latin typeface="Arial Black"/>
                <a:cs typeface="Arial Black"/>
              </a:rPr>
              <a:t>o  </a:t>
            </a:r>
            <a:r>
              <a:rPr sz="1650" b="1" spc="105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1650" b="1" spc="120" dirty="0">
                <a:solidFill>
                  <a:prstClr val="black"/>
                </a:solidFill>
                <a:latin typeface="Times New Roman"/>
                <a:cs typeface="Times New Roman"/>
              </a:rPr>
              <a:t>OO</a:t>
            </a:r>
            <a:r>
              <a:rPr sz="1650" b="1" spc="114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endParaRPr sz="16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92320" y="5359400"/>
            <a:ext cx="551180" cy="25776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76835">
              <a:spcBef>
                <a:spcPts val="330"/>
              </a:spcBef>
            </a:pPr>
            <a:r>
              <a:rPr sz="1400" b="1" spc="60" dirty="0">
                <a:solidFill>
                  <a:prstClr val="black"/>
                </a:solidFill>
                <a:latin typeface="Arial"/>
                <a:cs typeface="Arial"/>
              </a:rPr>
              <a:t>NH</a:t>
            </a:r>
            <a:r>
              <a:rPr sz="1400" b="1" spc="-2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02809" y="5633720"/>
            <a:ext cx="1270" cy="115570"/>
          </a:xfrm>
          <a:custGeom>
            <a:avLst/>
            <a:gdLst/>
            <a:ahLst/>
            <a:cxnLst/>
            <a:rect l="l" t="t" r="r" b="b"/>
            <a:pathLst>
              <a:path w="1270" h="115570">
                <a:moveTo>
                  <a:pt x="635" y="-6289"/>
                </a:moveTo>
                <a:lnTo>
                  <a:pt x="635" y="121859"/>
                </a:lnTo>
              </a:path>
            </a:pathLst>
          </a:custGeom>
          <a:ln w="13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86460" y="4107179"/>
            <a:ext cx="187960" cy="13970"/>
          </a:xfrm>
          <a:custGeom>
            <a:avLst/>
            <a:gdLst/>
            <a:ahLst/>
            <a:cxnLst/>
            <a:rect l="l" t="t" r="r" b="b"/>
            <a:pathLst>
              <a:path w="187959" h="13970">
                <a:moveTo>
                  <a:pt x="-28573" y="6985"/>
                </a:moveTo>
                <a:lnTo>
                  <a:pt x="216533" y="6985"/>
                </a:lnTo>
              </a:path>
            </a:pathLst>
          </a:custGeom>
          <a:ln w="71116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262380" y="4064000"/>
            <a:ext cx="218440" cy="13970"/>
          </a:xfrm>
          <a:custGeom>
            <a:avLst/>
            <a:gdLst/>
            <a:ahLst/>
            <a:cxnLst/>
            <a:rect l="l" t="t" r="r" b="b"/>
            <a:pathLst>
              <a:path w="218440" h="13970">
                <a:moveTo>
                  <a:pt x="-28573" y="6985"/>
                </a:moveTo>
                <a:lnTo>
                  <a:pt x="247013" y="6985"/>
                </a:lnTo>
              </a:path>
            </a:pathLst>
          </a:custGeom>
          <a:ln w="71116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34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41629"/>
            <a:ext cx="63423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</a:rPr>
              <a:t>D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egradative </a:t>
            </a:r>
            <a:r>
              <a:rPr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Pathways of</a:t>
            </a:r>
            <a:r>
              <a:rPr i="1" u="heavy" spc="-6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i="1" u="heavy" spc="1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Serine</a:t>
            </a:r>
            <a:r>
              <a:rPr u="heavy" spc="1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1987550" y="2752089"/>
            <a:ext cx="2647950" cy="1270"/>
          </a:xfrm>
          <a:custGeom>
            <a:avLst/>
            <a:gdLst/>
            <a:ahLst/>
            <a:cxnLst/>
            <a:rect l="l" t="t" r="r" b="b"/>
            <a:pathLst>
              <a:path w="2647950" h="1269">
                <a:moveTo>
                  <a:pt x="0" y="0"/>
                </a:moveTo>
                <a:lnTo>
                  <a:pt x="2647950" y="127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500" y="2697479"/>
            <a:ext cx="377190" cy="113030"/>
          </a:xfrm>
          <a:custGeom>
            <a:avLst/>
            <a:gdLst/>
            <a:ahLst/>
            <a:cxnLst/>
            <a:rect l="l" t="t" r="r" b="b"/>
            <a:pathLst>
              <a:path w="377189" h="113030">
                <a:moveTo>
                  <a:pt x="0" y="0"/>
                </a:moveTo>
                <a:lnTo>
                  <a:pt x="114300" y="55880"/>
                </a:lnTo>
                <a:lnTo>
                  <a:pt x="0" y="113030"/>
                </a:lnTo>
                <a:lnTo>
                  <a:pt x="377189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35500" y="2697479"/>
            <a:ext cx="377190" cy="113030"/>
          </a:xfrm>
          <a:custGeom>
            <a:avLst/>
            <a:gdLst/>
            <a:ahLst/>
            <a:cxnLst/>
            <a:rect l="l" t="t" r="r" b="b"/>
            <a:pathLst>
              <a:path w="377189" h="113030">
                <a:moveTo>
                  <a:pt x="0" y="55880"/>
                </a:moveTo>
                <a:lnTo>
                  <a:pt x="114300" y="55880"/>
                </a:lnTo>
                <a:lnTo>
                  <a:pt x="0" y="0"/>
                </a:lnTo>
                <a:lnTo>
                  <a:pt x="377189" y="55880"/>
                </a:lnTo>
                <a:lnTo>
                  <a:pt x="0" y="113030"/>
                </a:lnTo>
                <a:lnTo>
                  <a:pt x="114300" y="55880"/>
                </a:lnTo>
                <a:lnTo>
                  <a:pt x="0" y="5588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40729" y="2962910"/>
            <a:ext cx="426720" cy="260350"/>
          </a:xfrm>
          <a:custGeom>
            <a:avLst/>
            <a:gdLst/>
            <a:ahLst/>
            <a:cxnLst/>
            <a:rect l="l" t="t" r="r" b="b"/>
            <a:pathLst>
              <a:path w="426720" h="260350">
                <a:moveTo>
                  <a:pt x="426720" y="0"/>
                </a:moveTo>
                <a:lnTo>
                  <a:pt x="0" y="26035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6409" y="3181350"/>
            <a:ext cx="335280" cy="209550"/>
          </a:xfrm>
          <a:custGeom>
            <a:avLst/>
            <a:gdLst/>
            <a:ahLst/>
            <a:cxnLst/>
            <a:rect l="l" t="t" r="r" b="b"/>
            <a:pathLst>
              <a:path w="335279" h="209550">
                <a:moveTo>
                  <a:pt x="214629" y="0"/>
                </a:moveTo>
                <a:lnTo>
                  <a:pt x="0" y="209550"/>
                </a:lnTo>
                <a:lnTo>
                  <a:pt x="305104" y="93979"/>
                </a:lnTo>
                <a:lnTo>
                  <a:pt x="190500" y="93979"/>
                </a:lnTo>
                <a:lnTo>
                  <a:pt x="214629" y="0"/>
                </a:lnTo>
                <a:close/>
              </a:path>
              <a:path w="335279" h="209550">
                <a:moveTo>
                  <a:pt x="335279" y="82550"/>
                </a:moveTo>
                <a:lnTo>
                  <a:pt x="190500" y="93979"/>
                </a:lnTo>
                <a:lnTo>
                  <a:pt x="305104" y="93979"/>
                </a:lnTo>
                <a:lnTo>
                  <a:pt x="335279" y="82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6409" y="3181350"/>
            <a:ext cx="335280" cy="209550"/>
          </a:xfrm>
          <a:custGeom>
            <a:avLst/>
            <a:gdLst/>
            <a:ahLst/>
            <a:cxnLst/>
            <a:rect l="l" t="t" r="r" b="b"/>
            <a:pathLst>
              <a:path w="335279" h="209550">
                <a:moveTo>
                  <a:pt x="274319" y="41910"/>
                </a:moveTo>
                <a:lnTo>
                  <a:pt x="190500" y="93979"/>
                </a:lnTo>
                <a:lnTo>
                  <a:pt x="335279" y="82550"/>
                </a:lnTo>
                <a:lnTo>
                  <a:pt x="0" y="209550"/>
                </a:lnTo>
                <a:lnTo>
                  <a:pt x="214629" y="0"/>
                </a:lnTo>
                <a:lnTo>
                  <a:pt x="190500" y="93979"/>
                </a:lnTo>
                <a:lnTo>
                  <a:pt x="274319" y="4191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69379" y="291718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4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81750" y="3719829"/>
            <a:ext cx="173990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81750" y="3719829"/>
            <a:ext cx="173990" cy="243840"/>
          </a:xfrm>
          <a:custGeom>
            <a:avLst/>
            <a:gdLst/>
            <a:ahLst/>
            <a:cxnLst/>
            <a:rect l="l" t="t" r="r" b="b"/>
            <a:pathLst>
              <a:path w="173990" h="243839">
                <a:moveTo>
                  <a:pt x="87629" y="0"/>
                </a:moveTo>
                <a:lnTo>
                  <a:pt x="87629" y="73660"/>
                </a:lnTo>
                <a:lnTo>
                  <a:pt x="173990" y="0"/>
                </a:lnTo>
                <a:lnTo>
                  <a:pt x="87629" y="243840"/>
                </a:lnTo>
                <a:lnTo>
                  <a:pt x="0" y="0"/>
                </a:lnTo>
                <a:lnTo>
                  <a:pt x="87629" y="73660"/>
                </a:lnTo>
                <a:lnTo>
                  <a:pt x="87629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43369" y="2945129"/>
            <a:ext cx="396240" cy="269240"/>
          </a:xfrm>
          <a:custGeom>
            <a:avLst/>
            <a:gdLst/>
            <a:ahLst/>
            <a:cxnLst/>
            <a:rect l="l" t="t" r="r" b="b"/>
            <a:pathLst>
              <a:path w="396240" h="269239">
                <a:moveTo>
                  <a:pt x="0" y="0"/>
                </a:moveTo>
                <a:lnTo>
                  <a:pt x="396239" y="26924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76109" y="3175000"/>
            <a:ext cx="325120" cy="215900"/>
          </a:xfrm>
          <a:custGeom>
            <a:avLst/>
            <a:gdLst/>
            <a:ahLst/>
            <a:cxnLst/>
            <a:rect l="l" t="t" r="r" b="b"/>
            <a:pathLst>
              <a:path w="325120" h="215900">
                <a:moveTo>
                  <a:pt x="0" y="78739"/>
                </a:moveTo>
                <a:lnTo>
                  <a:pt x="325120" y="215900"/>
                </a:lnTo>
                <a:lnTo>
                  <a:pt x="213240" y="93979"/>
                </a:lnTo>
                <a:lnTo>
                  <a:pt x="143510" y="93979"/>
                </a:lnTo>
                <a:lnTo>
                  <a:pt x="0" y="78739"/>
                </a:lnTo>
                <a:close/>
              </a:path>
              <a:path w="325120" h="215900">
                <a:moveTo>
                  <a:pt x="127000" y="0"/>
                </a:moveTo>
                <a:lnTo>
                  <a:pt x="143510" y="93979"/>
                </a:lnTo>
                <a:lnTo>
                  <a:pt x="213240" y="9397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76109" y="3175000"/>
            <a:ext cx="325120" cy="215900"/>
          </a:xfrm>
          <a:custGeom>
            <a:avLst/>
            <a:gdLst/>
            <a:ahLst/>
            <a:cxnLst/>
            <a:rect l="l" t="t" r="r" b="b"/>
            <a:pathLst>
              <a:path w="325120" h="215900">
                <a:moveTo>
                  <a:pt x="63500" y="39370"/>
                </a:moveTo>
                <a:lnTo>
                  <a:pt x="143510" y="93979"/>
                </a:lnTo>
                <a:lnTo>
                  <a:pt x="127000" y="0"/>
                </a:lnTo>
                <a:lnTo>
                  <a:pt x="325120" y="215900"/>
                </a:lnTo>
                <a:lnTo>
                  <a:pt x="0" y="78739"/>
                </a:lnTo>
                <a:lnTo>
                  <a:pt x="143510" y="93979"/>
                </a:lnTo>
                <a:lnTo>
                  <a:pt x="63500" y="3937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0409" y="3364229"/>
            <a:ext cx="20180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spcBef>
                <a:spcPts val="110"/>
              </a:spcBef>
            </a:pPr>
            <a:r>
              <a:rPr sz="2050" b="1" spc="700" dirty="0">
                <a:solidFill>
                  <a:prstClr val="black"/>
                </a:solidFill>
                <a:latin typeface="Times New Roman"/>
                <a:cs typeface="Times New Roman"/>
              </a:rPr>
              <a:t>CO</a:t>
            </a:r>
            <a:r>
              <a:rPr sz="2025" b="1" spc="1050" baseline="-28806" dirty="0">
                <a:solidFill>
                  <a:prstClr val="black"/>
                </a:solidFill>
                <a:latin typeface="Times New Roman"/>
                <a:cs typeface="Times New Roman"/>
              </a:rPr>
              <a:t>2 </a:t>
            </a:r>
            <a:r>
              <a:rPr sz="2050" b="1" spc="63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050"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050" b="1" spc="72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25" b="1" spc="1080" baseline="-28806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050" b="1" spc="72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20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0059" y="2552700"/>
            <a:ext cx="1154430" cy="309880"/>
          </a:xfrm>
          <a:custGeom>
            <a:avLst/>
            <a:gdLst/>
            <a:ahLst/>
            <a:cxnLst/>
            <a:rect l="l" t="t" r="r" b="b"/>
            <a:pathLst>
              <a:path w="1154430" h="309880">
                <a:moveTo>
                  <a:pt x="0" y="309879"/>
                </a:moveTo>
                <a:lnTo>
                  <a:pt x="1154430" y="309879"/>
                </a:lnTo>
                <a:lnTo>
                  <a:pt x="1154430" y="0"/>
                </a:lnTo>
                <a:lnTo>
                  <a:pt x="0" y="0"/>
                </a:lnTo>
                <a:lnTo>
                  <a:pt x="0" y="309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0059" y="2626360"/>
            <a:ext cx="1154430" cy="236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4130" algn="r" rtl="1">
              <a:lnSpc>
                <a:spcPts val="1839"/>
              </a:lnSpc>
            </a:pPr>
            <a:r>
              <a:rPr sz="2050" b="1" spc="505" dirty="0">
                <a:solidFill>
                  <a:prstClr val="black"/>
                </a:solidFill>
                <a:latin typeface="Times New Roman"/>
                <a:cs typeface="Times New Roman"/>
              </a:rPr>
              <a:t>Serine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83129" y="2405380"/>
            <a:ext cx="241617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 rtl="1">
              <a:spcBef>
                <a:spcPts val="120"/>
              </a:spcBef>
            </a:pPr>
            <a:r>
              <a:rPr sz="1700" b="1" spc="385" dirty="0">
                <a:solidFill>
                  <a:prstClr val="black"/>
                </a:solidFill>
                <a:latin typeface="Times New Roman"/>
                <a:cs typeface="Times New Roman"/>
              </a:rPr>
              <a:t>Ser.</a:t>
            </a:r>
            <a:r>
              <a:rPr sz="1700" b="1" spc="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00" b="1" spc="434" dirty="0">
                <a:solidFill>
                  <a:prstClr val="black"/>
                </a:solidFill>
                <a:latin typeface="Times New Roman"/>
                <a:cs typeface="Times New Roman"/>
              </a:rPr>
              <a:t>dehydratase</a:t>
            </a:r>
            <a:endParaRPr sz="17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5260" y="2814320"/>
            <a:ext cx="791210" cy="325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495" algn="r" rtl="1">
              <a:lnSpc>
                <a:spcPts val="2420"/>
              </a:lnSpc>
            </a:pPr>
            <a:r>
              <a:rPr sz="2050" b="1" spc="64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50" b="1" spc="7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50" b="1" spc="68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7059" y="2472689"/>
            <a:ext cx="3068320" cy="3077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2420"/>
              </a:lnSpc>
              <a:tabLst>
                <a:tab pos="1885314" algn="l"/>
                <a:tab pos="2314575" algn="l"/>
              </a:tabLst>
            </a:pPr>
            <a:r>
              <a:rPr sz="2050" b="1" spc="65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2050" b="1" spc="560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2050" b="1" spc="49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050" b="1" spc="590" dirty="0">
                <a:solidFill>
                  <a:prstClr val="black"/>
                </a:solidFill>
                <a:latin typeface="Times New Roman"/>
                <a:cs typeface="Times New Roman"/>
              </a:rPr>
              <a:t>uv</a:t>
            </a:r>
            <a:r>
              <a:rPr sz="2050" b="1" spc="5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50" b="1" spc="434" dirty="0">
                <a:solidFill>
                  <a:prstClr val="black"/>
                </a:solidFill>
                <a:latin typeface="Times New Roman"/>
                <a:cs typeface="Times New Roman"/>
              </a:rPr>
              <a:t>te</a:t>
            </a:r>
            <a:r>
              <a:rPr sz="205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50" b="1" spc="63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050" b="1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050" b="1" spc="78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050" b="1" spc="894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025" b="1" spc="569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025" baseline="-2469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57040" y="3403600"/>
            <a:ext cx="1507490" cy="3098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 algn="r" rtl="1">
              <a:lnSpc>
                <a:spcPts val="2420"/>
              </a:lnSpc>
            </a:pPr>
            <a:r>
              <a:rPr sz="2050" b="1" spc="535" dirty="0">
                <a:solidFill>
                  <a:prstClr val="black"/>
                </a:solidFill>
                <a:latin typeface="Times New Roman"/>
                <a:cs typeface="Times New Roman"/>
              </a:rPr>
              <a:t>Alanine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95340" y="3994150"/>
            <a:ext cx="1407160" cy="325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 algn="r" rtl="1">
              <a:lnSpc>
                <a:spcPts val="2420"/>
              </a:lnSpc>
            </a:pPr>
            <a:r>
              <a:rPr sz="2050" b="1" spc="535" dirty="0">
                <a:solidFill>
                  <a:prstClr val="black"/>
                </a:solidFill>
                <a:latin typeface="Times New Roman"/>
                <a:cs typeface="Times New Roman"/>
              </a:rPr>
              <a:t>Glucose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029" y="4361179"/>
            <a:ext cx="8649970" cy="215571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8270" rIns="0" bIns="0" rtlCol="0">
            <a:spAutoFit/>
          </a:bodyPr>
          <a:lstStyle/>
          <a:p>
            <a:pPr marL="90170">
              <a:lnSpc>
                <a:spcPts val="3835"/>
              </a:lnSpc>
              <a:spcBef>
                <a:spcPts val="1010"/>
              </a:spcBef>
            </a:pPr>
            <a:r>
              <a:rPr sz="3200" b="1"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Serine is important in </a:t>
            </a:r>
            <a:r>
              <a:rPr sz="3200" b="1"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synthesis</a:t>
            </a:r>
            <a:r>
              <a:rPr sz="3200" b="1" i="1" u="heavy" spc="-2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of: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02665" indent="-353695">
              <a:lnSpc>
                <a:spcPts val="2395"/>
              </a:lnSpc>
              <a:buFontTx/>
              <a:buAutoNum type="alphaLcPeriod"/>
              <a:tabLst>
                <a:tab pos="1002665" algn="l"/>
                <a:tab pos="1003300" algn="l"/>
              </a:tabLst>
            </a:pP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Phosphoprotein</a:t>
            </a:r>
            <a:endParaRPr sz="20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002665" indent="-353695">
              <a:spcBef>
                <a:spcPts val="10"/>
              </a:spcBef>
              <a:buFontTx/>
              <a:buAutoNum type="alphaLcPeriod"/>
              <a:tabLst>
                <a:tab pos="1002665" algn="l"/>
                <a:tab pos="1003300" algn="l"/>
              </a:tabLst>
            </a:pPr>
            <a:r>
              <a:rPr sz="2000" spc="-210" dirty="0">
                <a:solidFill>
                  <a:srgbClr val="333399"/>
                </a:solidFill>
                <a:latin typeface="Arial Black"/>
                <a:cs typeface="Arial Black"/>
              </a:rPr>
              <a:t>Purines </a:t>
            </a:r>
            <a:r>
              <a:rPr sz="2000" spc="-445" dirty="0">
                <a:solidFill>
                  <a:srgbClr val="333399"/>
                </a:solidFill>
                <a:latin typeface="Arial Black"/>
                <a:cs typeface="Arial Black"/>
              </a:rPr>
              <a:t>&amp;</a:t>
            </a:r>
            <a:r>
              <a:rPr sz="2000" spc="-24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333399"/>
                </a:solidFill>
                <a:latin typeface="Arial Black"/>
                <a:cs typeface="Arial Black"/>
              </a:rPr>
              <a:t>pyrimidine</a:t>
            </a:r>
            <a:endParaRPr sz="20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988694" indent="-339725">
              <a:buFontTx/>
              <a:buAutoNum type="alphaLcPeriod"/>
              <a:tabLst>
                <a:tab pos="988694" algn="l"/>
                <a:tab pos="989330" algn="l"/>
              </a:tabLst>
            </a:pPr>
            <a:r>
              <a:rPr sz="2000" spc="-215" dirty="0">
                <a:solidFill>
                  <a:srgbClr val="333399"/>
                </a:solidFill>
                <a:latin typeface="Arial Black"/>
                <a:cs typeface="Arial Black"/>
              </a:rPr>
              <a:t>Sphingosine</a:t>
            </a:r>
            <a:endParaRPr sz="20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002665" indent="-353695">
              <a:buFontTx/>
              <a:buAutoNum type="alphaLcPeriod"/>
              <a:tabLst>
                <a:tab pos="1002665" algn="l"/>
                <a:tab pos="1003300" algn="l"/>
              </a:tabLst>
            </a:pPr>
            <a:r>
              <a:rPr sz="2000" spc="-210" dirty="0">
                <a:solidFill>
                  <a:srgbClr val="333399"/>
                </a:solidFill>
                <a:latin typeface="Arial Black"/>
                <a:cs typeface="Arial Black"/>
              </a:rPr>
              <a:t>Choline</a:t>
            </a:r>
            <a:endParaRPr sz="2000" dirty="0">
              <a:solidFill>
                <a:prstClr val="black"/>
              </a:solidFill>
              <a:latin typeface="Arial Black"/>
              <a:cs typeface="Arial Black"/>
            </a:endParaRPr>
          </a:p>
          <a:p>
            <a:pPr marL="1003300" indent="-353695">
              <a:buClr>
                <a:srgbClr val="333399"/>
              </a:buClr>
              <a:buFontTx/>
              <a:buAutoNum type="alphaLcPeriod"/>
              <a:tabLst>
                <a:tab pos="1002665" algn="l"/>
                <a:tab pos="1003300" algn="l"/>
              </a:tabLst>
            </a:pPr>
            <a:r>
              <a:rPr sz="2000" u="heavy" spc="-22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 Black"/>
                <a:cs typeface="Arial Black"/>
              </a:rPr>
              <a:t>Cysteine</a:t>
            </a:r>
            <a:endParaRPr sz="20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941069"/>
            <a:ext cx="8698230" cy="1259840"/>
          </a:xfrm>
          <a:custGeom>
            <a:avLst/>
            <a:gdLst/>
            <a:ahLst/>
            <a:cxnLst/>
            <a:rect l="l" t="t" r="r" b="b"/>
            <a:pathLst>
              <a:path w="8698230" h="1259839">
                <a:moveTo>
                  <a:pt x="8698230" y="0"/>
                </a:moveTo>
                <a:lnTo>
                  <a:pt x="0" y="0"/>
                </a:lnTo>
                <a:lnTo>
                  <a:pt x="0" y="1259839"/>
                </a:lnTo>
                <a:lnTo>
                  <a:pt x="8698230" y="1259839"/>
                </a:lnTo>
                <a:lnTo>
                  <a:pt x="8698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87829" y="1375409"/>
            <a:ext cx="5125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995805" algn="l"/>
                <a:tab pos="3775075" algn="l"/>
              </a:tabLst>
            </a:pPr>
            <a:r>
              <a:rPr sz="2400" spc="-250" dirty="0">
                <a:solidFill>
                  <a:srgbClr val="333399"/>
                </a:solidFill>
                <a:latin typeface="Arial Black"/>
                <a:cs typeface="Arial Black"/>
              </a:rPr>
              <a:t>Serine	</a:t>
            </a:r>
            <a:r>
              <a:rPr sz="2400" spc="-270" dirty="0">
                <a:solidFill>
                  <a:srgbClr val="333399"/>
                </a:solidFill>
                <a:latin typeface="Arial Black"/>
                <a:cs typeface="Arial Black"/>
              </a:rPr>
              <a:t>Glycine	</a:t>
            </a:r>
            <a:r>
              <a:rPr sz="2400" spc="-195" dirty="0">
                <a:solidFill>
                  <a:srgbClr val="333399"/>
                </a:solidFill>
                <a:latin typeface="Arial Black"/>
                <a:cs typeface="Arial Black"/>
              </a:rPr>
              <a:t>CO</a:t>
            </a:r>
            <a:r>
              <a:rPr spc="-195" dirty="0">
                <a:solidFill>
                  <a:srgbClr val="333399"/>
                </a:solidFill>
                <a:latin typeface="Arial Black"/>
                <a:cs typeface="Arial Black"/>
              </a:rPr>
              <a:t>2</a:t>
            </a:r>
            <a:r>
              <a:rPr sz="2400" spc="-195" dirty="0">
                <a:solidFill>
                  <a:srgbClr val="333399"/>
                </a:solidFill>
                <a:latin typeface="Arial Black"/>
                <a:cs typeface="Arial Black"/>
              </a:rPr>
              <a:t>+NH</a:t>
            </a:r>
            <a:r>
              <a:rPr spc="-195" dirty="0">
                <a:solidFill>
                  <a:srgbClr val="333399"/>
                </a:solidFill>
                <a:latin typeface="Arial Black"/>
                <a:cs typeface="Arial Black"/>
              </a:rPr>
              <a:t>3</a:t>
            </a:r>
            <a:endParaRPr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41083" y="1375409"/>
            <a:ext cx="9918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400" spc="-130" dirty="0">
                <a:solidFill>
                  <a:srgbClr val="333399"/>
                </a:solidFill>
                <a:latin typeface="Arial Black"/>
                <a:cs typeface="Arial Black"/>
              </a:rPr>
              <a:t>(</a:t>
            </a:r>
            <a:r>
              <a:rPr sz="2400" spc="-400" dirty="0">
                <a:solidFill>
                  <a:srgbClr val="333399"/>
                </a:solidFill>
                <a:latin typeface="Arial Black"/>
                <a:cs typeface="Arial Black"/>
              </a:rPr>
              <a:t>m</a:t>
            </a:r>
            <a:r>
              <a:rPr sz="2400" spc="-275" dirty="0">
                <a:solidFill>
                  <a:srgbClr val="333399"/>
                </a:solidFill>
                <a:latin typeface="Arial Black"/>
                <a:cs typeface="Arial Black"/>
              </a:rPr>
              <a:t>aj</a:t>
            </a:r>
            <a:r>
              <a:rPr sz="2400" spc="-280" dirty="0">
                <a:solidFill>
                  <a:srgbClr val="333399"/>
                </a:solidFill>
                <a:latin typeface="Arial Black"/>
                <a:cs typeface="Arial Black"/>
              </a:rPr>
              <a:t>o</a:t>
            </a:r>
            <a:r>
              <a:rPr sz="2400" spc="-265" dirty="0">
                <a:solidFill>
                  <a:srgbClr val="333399"/>
                </a:solidFill>
                <a:latin typeface="Arial Black"/>
                <a:cs typeface="Arial Black"/>
              </a:rPr>
              <a:t>r</a:t>
            </a:r>
            <a:r>
              <a:rPr sz="2400" spc="-135" dirty="0">
                <a:solidFill>
                  <a:srgbClr val="333399"/>
                </a:solidFill>
                <a:latin typeface="Arial Black"/>
                <a:cs typeface="Arial Black"/>
              </a:rPr>
              <a:t>)</a:t>
            </a:r>
            <a:endParaRPr sz="2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940" y="1381759"/>
            <a:ext cx="237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spc="-229" dirty="0">
                <a:solidFill>
                  <a:prstClr val="black"/>
                </a:solidFill>
                <a:latin typeface="Arial Black"/>
                <a:cs typeface="Arial Black"/>
              </a:rPr>
              <a:t>1</a:t>
            </a:r>
            <a:r>
              <a:rPr sz="2000" spc="-114" dirty="0">
                <a:solidFill>
                  <a:prstClr val="black"/>
                </a:solidFill>
                <a:latin typeface="Arial Black"/>
                <a:cs typeface="Arial Black"/>
              </a:rPr>
              <a:t>.</a:t>
            </a:r>
            <a:endParaRPr sz="20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0200" y="2233929"/>
            <a:ext cx="289560" cy="392430"/>
          </a:xfrm>
          <a:custGeom>
            <a:avLst/>
            <a:gdLst/>
            <a:ahLst/>
            <a:cxnLst/>
            <a:rect l="l" t="t" r="r" b="b"/>
            <a:pathLst>
              <a:path w="289559" h="392430">
                <a:moveTo>
                  <a:pt x="289559" y="0"/>
                </a:moveTo>
                <a:lnTo>
                  <a:pt x="0" y="0"/>
                </a:lnTo>
                <a:lnTo>
                  <a:pt x="0" y="392430"/>
                </a:lnTo>
                <a:lnTo>
                  <a:pt x="289559" y="392430"/>
                </a:lnTo>
                <a:lnTo>
                  <a:pt x="289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0200" y="2233929"/>
            <a:ext cx="28956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39370" algn="r" rtl="1">
              <a:lnSpc>
                <a:spcPts val="2170"/>
              </a:lnSpc>
              <a:spcBef>
                <a:spcPts val="340"/>
              </a:spcBef>
            </a:pPr>
            <a:r>
              <a:rPr sz="2000" spc="-170" dirty="0">
                <a:solidFill>
                  <a:prstClr val="black"/>
                </a:solidFill>
                <a:latin typeface="Arial Black"/>
                <a:cs typeface="Arial Black"/>
              </a:rPr>
              <a:t>2.</a:t>
            </a:r>
            <a:endParaRPr sz="20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18429" y="2903220"/>
            <a:ext cx="622300" cy="246379"/>
          </a:xfrm>
          <a:custGeom>
            <a:avLst/>
            <a:gdLst/>
            <a:ahLst/>
            <a:cxnLst/>
            <a:rect l="l" t="t" r="r" b="b"/>
            <a:pathLst>
              <a:path w="622300" h="246380">
                <a:moveTo>
                  <a:pt x="622300" y="0"/>
                </a:moveTo>
                <a:lnTo>
                  <a:pt x="0" y="0"/>
                </a:lnTo>
                <a:lnTo>
                  <a:pt x="0" y="246379"/>
                </a:lnTo>
                <a:lnTo>
                  <a:pt x="622300" y="246379"/>
                </a:lnTo>
                <a:lnTo>
                  <a:pt x="622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18429" y="2903220"/>
            <a:ext cx="622300" cy="246379"/>
          </a:xfrm>
          <a:custGeom>
            <a:avLst/>
            <a:gdLst/>
            <a:ahLst/>
            <a:cxnLst/>
            <a:rect l="l" t="t" r="r" b="b"/>
            <a:pathLst>
              <a:path w="622300" h="246380">
                <a:moveTo>
                  <a:pt x="311150" y="246379"/>
                </a:moveTo>
                <a:lnTo>
                  <a:pt x="0" y="246379"/>
                </a:lnTo>
                <a:lnTo>
                  <a:pt x="0" y="0"/>
                </a:lnTo>
                <a:lnTo>
                  <a:pt x="622300" y="0"/>
                </a:lnTo>
                <a:lnTo>
                  <a:pt x="622300" y="246379"/>
                </a:lnTo>
                <a:lnTo>
                  <a:pt x="311150" y="2463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996430" y="2832100"/>
            <a:ext cx="942340" cy="377190"/>
          </a:xfrm>
          <a:custGeom>
            <a:avLst/>
            <a:gdLst/>
            <a:ahLst/>
            <a:cxnLst/>
            <a:rect l="l" t="t" r="r" b="b"/>
            <a:pathLst>
              <a:path w="942340" h="377189">
                <a:moveTo>
                  <a:pt x="471170" y="0"/>
                </a:moveTo>
                <a:lnTo>
                  <a:pt x="405606" y="1660"/>
                </a:lnTo>
                <a:lnTo>
                  <a:pt x="343223" y="6514"/>
                </a:lnTo>
                <a:lnTo>
                  <a:pt x="284499" y="14366"/>
                </a:lnTo>
                <a:lnTo>
                  <a:pt x="229917" y="25023"/>
                </a:lnTo>
                <a:lnTo>
                  <a:pt x="179955" y="38291"/>
                </a:lnTo>
                <a:lnTo>
                  <a:pt x="135096" y="53975"/>
                </a:lnTo>
                <a:lnTo>
                  <a:pt x="95819" y="71881"/>
                </a:lnTo>
                <a:lnTo>
                  <a:pt x="62606" y="91816"/>
                </a:lnTo>
                <a:lnTo>
                  <a:pt x="16292" y="136995"/>
                </a:lnTo>
                <a:lnTo>
                  <a:pt x="0" y="187960"/>
                </a:lnTo>
                <a:lnTo>
                  <a:pt x="4153" y="214093"/>
                </a:lnTo>
                <a:lnTo>
                  <a:pt x="35937" y="262532"/>
                </a:lnTo>
                <a:lnTo>
                  <a:pt x="95819" y="304516"/>
                </a:lnTo>
                <a:lnTo>
                  <a:pt x="135096" y="322580"/>
                </a:lnTo>
                <a:lnTo>
                  <a:pt x="179955" y="338421"/>
                </a:lnTo>
                <a:lnTo>
                  <a:pt x="229917" y="351837"/>
                </a:lnTo>
                <a:lnTo>
                  <a:pt x="284499" y="362624"/>
                </a:lnTo>
                <a:lnTo>
                  <a:pt x="343223" y="370581"/>
                </a:lnTo>
                <a:lnTo>
                  <a:pt x="405606" y="375504"/>
                </a:lnTo>
                <a:lnTo>
                  <a:pt x="471170" y="377189"/>
                </a:lnTo>
                <a:lnTo>
                  <a:pt x="536466" y="375504"/>
                </a:lnTo>
                <a:lnTo>
                  <a:pt x="598675" y="370581"/>
                </a:lnTo>
                <a:lnTo>
                  <a:pt x="657304" y="362624"/>
                </a:lnTo>
                <a:lnTo>
                  <a:pt x="711858" y="351837"/>
                </a:lnTo>
                <a:lnTo>
                  <a:pt x="761844" y="338421"/>
                </a:lnTo>
                <a:lnTo>
                  <a:pt x="806767" y="322580"/>
                </a:lnTo>
                <a:lnTo>
                  <a:pt x="846134" y="304516"/>
                </a:lnTo>
                <a:lnTo>
                  <a:pt x="879451" y="284432"/>
                </a:lnTo>
                <a:lnTo>
                  <a:pt x="925959" y="239018"/>
                </a:lnTo>
                <a:lnTo>
                  <a:pt x="942340" y="187960"/>
                </a:lnTo>
                <a:lnTo>
                  <a:pt x="938162" y="161851"/>
                </a:lnTo>
                <a:lnTo>
                  <a:pt x="906224" y="113585"/>
                </a:lnTo>
                <a:lnTo>
                  <a:pt x="846134" y="71881"/>
                </a:lnTo>
                <a:lnTo>
                  <a:pt x="806767" y="53975"/>
                </a:lnTo>
                <a:lnTo>
                  <a:pt x="761844" y="38291"/>
                </a:lnTo>
                <a:lnTo>
                  <a:pt x="711858" y="25023"/>
                </a:lnTo>
                <a:lnTo>
                  <a:pt x="657304" y="14366"/>
                </a:lnTo>
                <a:lnTo>
                  <a:pt x="598675" y="6514"/>
                </a:lnTo>
                <a:lnTo>
                  <a:pt x="536466" y="1660"/>
                </a:lnTo>
                <a:lnTo>
                  <a:pt x="47117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996430" y="2832100"/>
            <a:ext cx="942340" cy="377190"/>
          </a:xfrm>
          <a:custGeom>
            <a:avLst/>
            <a:gdLst/>
            <a:ahLst/>
            <a:cxnLst/>
            <a:rect l="l" t="t" r="r" b="b"/>
            <a:pathLst>
              <a:path w="942340" h="377189">
                <a:moveTo>
                  <a:pt x="471170" y="0"/>
                </a:moveTo>
                <a:lnTo>
                  <a:pt x="536466" y="1660"/>
                </a:lnTo>
                <a:lnTo>
                  <a:pt x="598675" y="6514"/>
                </a:lnTo>
                <a:lnTo>
                  <a:pt x="657304" y="14366"/>
                </a:lnTo>
                <a:lnTo>
                  <a:pt x="711858" y="25023"/>
                </a:lnTo>
                <a:lnTo>
                  <a:pt x="761844" y="38291"/>
                </a:lnTo>
                <a:lnTo>
                  <a:pt x="806767" y="53974"/>
                </a:lnTo>
                <a:lnTo>
                  <a:pt x="846134" y="71881"/>
                </a:lnTo>
                <a:lnTo>
                  <a:pt x="879451" y="91816"/>
                </a:lnTo>
                <a:lnTo>
                  <a:pt x="925959" y="136995"/>
                </a:lnTo>
                <a:lnTo>
                  <a:pt x="942340" y="187960"/>
                </a:lnTo>
                <a:lnTo>
                  <a:pt x="938162" y="214093"/>
                </a:lnTo>
                <a:lnTo>
                  <a:pt x="906224" y="262532"/>
                </a:lnTo>
                <a:lnTo>
                  <a:pt x="846134" y="304516"/>
                </a:lnTo>
                <a:lnTo>
                  <a:pt x="806767" y="322579"/>
                </a:lnTo>
                <a:lnTo>
                  <a:pt x="761844" y="338421"/>
                </a:lnTo>
                <a:lnTo>
                  <a:pt x="711858" y="351837"/>
                </a:lnTo>
                <a:lnTo>
                  <a:pt x="657304" y="362624"/>
                </a:lnTo>
                <a:lnTo>
                  <a:pt x="598675" y="370581"/>
                </a:lnTo>
                <a:lnTo>
                  <a:pt x="536466" y="375504"/>
                </a:lnTo>
                <a:lnTo>
                  <a:pt x="471170" y="377189"/>
                </a:lnTo>
                <a:lnTo>
                  <a:pt x="405606" y="375504"/>
                </a:lnTo>
                <a:lnTo>
                  <a:pt x="343223" y="370581"/>
                </a:lnTo>
                <a:lnTo>
                  <a:pt x="284499" y="362624"/>
                </a:lnTo>
                <a:lnTo>
                  <a:pt x="229917" y="351837"/>
                </a:lnTo>
                <a:lnTo>
                  <a:pt x="179955" y="338421"/>
                </a:lnTo>
                <a:lnTo>
                  <a:pt x="135096" y="322580"/>
                </a:lnTo>
                <a:lnTo>
                  <a:pt x="95819" y="304516"/>
                </a:lnTo>
                <a:lnTo>
                  <a:pt x="62606" y="284432"/>
                </a:lnTo>
                <a:lnTo>
                  <a:pt x="16292" y="239018"/>
                </a:lnTo>
                <a:lnTo>
                  <a:pt x="0" y="187960"/>
                </a:lnTo>
                <a:lnTo>
                  <a:pt x="4153" y="161851"/>
                </a:lnTo>
                <a:lnTo>
                  <a:pt x="35937" y="113585"/>
                </a:lnTo>
                <a:lnTo>
                  <a:pt x="95819" y="71881"/>
                </a:lnTo>
                <a:lnTo>
                  <a:pt x="135096" y="53975"/>
                </a:lnTo>
                <a:lnTo>
                  <a:pt x="179955" y="38291"/>
                </a:lnTo>
                <a:lnTo>
                  <a:pt x="229917" y="25023"/>
                </a:lnTo>
                <a:lnTo>
                  <a:pt x="284499" y="14366"/>
                </a:lnTo>
                <a:lnTo>
                  <a:pt x="343223" y="6514"/>
                </a:lnTo>
                <a:lnTo>
                  <a:pt x="405606" y="1660"/>
                </a:lnTo>
                <a:lnTo>
                  <a:pt x="4711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36209" y="2830829"/>
            <a:ext cx="2548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925955" algn="l"/>
              </a:tabLst>
            </a:pPr>
            <a:r>
              <a:rPr sz="2400" spc="-280" dirty="0">
                <a:solidFill>
                  <a:prstClr val="black"/>
                </a:solidFill>
                <a:latin typeface="Arial Black"/>
                <a:cs typeface="Arial Black"/>
              </a:rPr>
              <a:t>T</a:t>
            </a:r>
            <a:r>
              <a:rPr sz="2400" spc="-125" dirty="0">
                <a:solidFill>
                  <a:prstClr val="black"/>
                </a:solidFill>
                <a:latin typeface="Arial Black"/>
                <a:cs typeface="Arial Black"/>
              </a:rPr>
              <a:t>.</a:t>
            </a:r>
            <a:r>
              <a:rPr sz="2400" spc="-285" dirty="0">
                <a:solidFill>
                  <a:prstClr val="black"/>
                </a:solidFill>
                <a:latin typeface="Arial Black"/>
                <a:cs typeface="Arial Black"/>
              </a:rPr>
              <a:t>A</a:t>
            </a:r>
            <a:r>
              <a:rPr sz="2400" spc="-120" dirty="0">
                <a:solidFill>
                  <a:prstClr val="black"/>
                </a:solidFill>
                <a:latin typeface="Arial Black"/>
                <a:cs typeface="Arial Black"/>
              </a:rPr>
              <a:t>.</a:t>
            </a:r>
            <a:r>
              <a:rPr sz="2400" dirty="0">
                <a:solidFill>
                  <a:prstClr val="black"/>
                </a:solidFill>
                <a:latin typeface="Arial Black"/>
                <a:cs typeface="Arial Black"/>
              </a:rPr>
              <a:t>	</a:t>
            </a:r>
            <a:r>
              <a:rPr sz="3600" spc="-405" baseline="1157" dirty="0">
                <a:solidFill>
                  <a:prstClr val="black"/>
                </a:solidFill>
                <a:latin typeface="Arial Black"/>
                <a:cs typeface="Arial Black"/>
              </a:rPr>
              <a:t>T</a:t>
            </a:r>
            <a:r>
              <a:rPr sz="3600" spc="-209" baseline="1157" dirty="0">
                <a:solidFill>
                  <a:prstClr val="black"/>
                </a:solidFill>
                <a:latin typeface="Arial Black"/>
                <a:cs typeface="Arial Black"/>
              </a:rPr>
              <a:t>C</a:t>
            </a:r>
            <a:r>
              <a:rPr sz="3600" spc="-405" baseline="1157" dirty="0">
                <a:solidFill>
                  <a:prstClr val="black"/>
                </a:solidFill>
                <a:latin typeface="Arial Black"/>
                <a:cs typeface="Arial Black"/>
              </a:rPr>
              <a:t>A</a:t>
            </a:r>
            <a:endParaRPr sz="3600" baseline="1157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97479" y="1587500"/>
            <a:ext cx="828040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0" y="0"/>
                </a:moveTo>
                <a:lnTo>
                  <a:pt x="82804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90800" y="153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17900" y="153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43779" y="1576069"/>
            <a:ext cx="497840" cy="10160"/>
          </a:xfrm>
          <a:custGeom>
            <a:avLst/>
            <a:gdLst/>
            <a:ahLst/>
            <a:cxnLst/>
            <a:rect l="l" t="t" r="r" b="b"/>
            <a:pathLst>
              <a:path w="497839" h="10159">
                <a:moveTo>
                  <a:pt x="0" y="10159"/>
                </a:moveTo>
                <a:lnTo>
                  <a:pt x="49784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737100" y="1527810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113029" y="0"/>
                </a:moveTo>
                <a:lnTo>
                  <a:pt x="0" y="59689"/>
                </a:lnTo>
                <a:lnTo>
                  <a:pt x="115570" y="114300"/>
                </a:lnTo>
                <a:lnTo>
                  <a:pt x="113029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32729" y="152018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2540" y="114300"/>
                </a:lnTo>
                <a:lnTo>
                  <a:pt x="11557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0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69" y="134620"/>
            <a:ext cx="692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</a:t>
            </a: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Disposal of</a:t>
            </a:r>
            <a:r>
              <a:rPr sz="3600" u="heavy" spc="-8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Ammonia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138420" y="3817620"/>
            <a:ext cx="312420" cy="260350"/>
          </a:xfrm>
          <a:custGeom>
            <a:avLst/>
            <a:gdLst/>
            <a:ahLst/>
            <a:cxnLst/>
            <a:rect l="l" t="t" r="r" b="b"/>
            <a:pathLst>
              <a:path w="312420" h="260350">
                <a:moveTo>
                  <a:pt x="0" y="260349"/>
                </a:moveTo>
                <a:lnTo>
                  <a:pt x="3124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1790" y="3787140"/>
            <a:ext cx="54610" cy="52069"/>
          </a:xfrm>
          <a:custGeom>
            <a:avLst/>
            <a:gdLst/>
            <a:ahLst/>
            <a:cxnLst/>
            <a:rect l="l" t="t" r="r" b="b"/>
            <a:pathLst>
              <a:path w="54610" h="52070">
                <a:moveTo>
                  <a:pt x="54610" y="0"/>
                </a:moveTo>
                <a:lnTo>
                  <a:pt x="0" y="13970"/>
                </a:lnTo>
                <a:lnTo>
                  <a:pt x="31750" y="5207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79" y="3375659"/>
            <a:ext cx="301942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750" b="1" u="heavy" spc="85" dirty="0">
                <a:solidFill>
                  <a:prstClr val="black"/>
                </a:solidFill>
                <a:uFill>
                  <a:solidFill>
                    <a:srgbClr val="A70000"/>
                  </a:solidFill>
                </a:uFill>
                <a:latin typeface="Times New Roman"/>
                <a:cs typeface="Times New Roman"/>
              </a:rPr>
              <a:t>HO</a:t>
            </a:r>
            <a:r>
              <a:rPr sz="175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OC-CH</a:t>
            </a:r>
            <a:r>
              <a:rPr sz="1725" b="1" spc="127" baseline="-2898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75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-CH</a:t>
            </a:r>
            <a:r>
              <a:rPr sz="1725" b="1" spc="127" baseline="-2898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75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-CHCOOH</a:t>
            </a:r>
            <a:endParaRPr sz="17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4879" y="324485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25979" y="3009900"/>
            <a:ext cx="38417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75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6660" y="3157219"/>
            <a:ext cx="10541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 rtl="1">
              <a:spcBef>
                <a:spcPts val="120"/>
              </a:spcBef>
            </a:pPr>
            <a:r>
              <a:rPr sz="115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07079" y="3529329"/>
            <a:ext cx="2344420" cy="0"/>
          </a:xfrm>
          <a:custGeom>
            <a:avLst/>
            <a:gdLst/>
            <a:ahLst/>
            <a:cxnLst/>
            <a:rect l="l" t="t" r="r" b="b"/>
            <a:pathLst>
              <a:path w="2344420">
                <a:moveTo>
                  <a:pt x="0" y="0"/>
                </a:moveTo>
                <a:lnTo>
                  <a:pt x="23444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5150" y="3491229"/>
            <a:ext cx="16256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24909" y="35788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24909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24909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10940" y="35788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10940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0940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93440" y="3262629"/>
            <a:ext cx="488950" cy="279400"/>
          </a:xfrm>
          <a:custGeom>
            <a:avLst/>
            <a:gdLst/>
            <a:ahLst/>
            <a:cxnLst/>
            <a:rect l="l" t="t" r="r" b="b"/>
            <a:pathLst>
              <a:path w="488950" h="279400">
                <a:moveTo>
                  <a:pt x="0" y="0"/>
                </a:moveTo>
                <a:lnTo>
                  <a:pt x="1270" y="8890"/>
                </a:lnTo>
                <a:lnTo>
                  <a:pt x="3810" y="17780"/>
                </a:lnTo>
                <a:lnTo>
                  <a:pt x="5080" y="25400"/>
                </a:lnTo>
                <a:lnTo>
                  <a:pt x="7620" y="34290"/>
                </a:lnTo>
                <a:lnTo>
                  <a:pt x="11430" y="41910"/>
                </a:lnTo>
                <a:lnTo>
                  <a:pt x="13970" y="50800"/>
                </a:lnTo>
                <a:lnTo>
                  <a:pt x="16510" y="58420"/>
                </a:lnTo>
                <a:lnTo>
                  <a:pt x="20320" y="66040"/>
                </a:lnTo>
                <a:lnTo>
                  <a:pt x="24130" y="74930"/>
                </a:lnTo>
                <a:lnTo>
                  <a:pt x="27939" y="82550"/>
                </a:lnTo>
                <a:lnTo>
                  <a:pt x="31750" y="90170"/>
                </a:lnTo>
                <a:lnTo>
                  <a:pt x="36830" y="97790"/>
                </a:lnTo>
                <a:lnTo>
                  <a:pt x="40639" y="105410"/>
                </a:lnTo>
                <a:lnTo>
                  <a:pt x="45720" y="113030"/>
                </a:lnTo>
                <a:lnTo>
                  <a:pt x="50800" y="120650"/>
                </a:lnTo>
                <a:lnTo>
                  <a:pt x="55880" y="127000"/>
                </a:lnTo>
                <a:lnTo>
                  <a:pt x="60960" y="134620"/>
                </a:lnTo>
                <a:lnTo>
                  <a:pt x="66039" y="140970"/>
                </a:lnTo>
                <a:lnTo>
                  <a:pt x="71120" y="148590"/>
                </a:lnTo>
                <a:lnTo>
                  <a:pt x="109220" y="186690"/>
                </a:lnTo>
                <a:lnTo>
                  <a:pt x="115570" y="191770"/>
                </a:lnTo>
                <a:lnTo>
                  <a:pt x="123189" y="198120"/>
                </a:lnTo>
                <a:lnTo>
                  <a:pt x="129539" y="203200"/>
                </a:lnTo>
                <a:lnTo>
                  <a:pt x="137160" y="208280"/>
                </a:lnTo>
                <a:lnTo>
                  <a:pt x="144780" y="213360"/>
                </a:lnTo>
                <a:lnTo>
                  <a:pt x="152400" y="218440"/>
                </a:lnTo>
                <a:lnTo>
                  <a:pt x="160020" y="223520"/>
                </a:lnTo>
                <a:lnTo>
                  <a:pt x="167639" y="228600"/>
                </a:lnTo>
                <a:lnTo>
                  <a:pt x="175260" y="232410"/>
                </a:lnTo>
                <a:lnTo>
                  <a:pt x="184150" y="237490"/>
                </a:lnTo>
                <a:lnTo>
                  <a:pt x="191770" y="241300"/>
                </a:lnTo>
                <a:lnTo>
                  <a:pt x="200660" y="245110"/>
                </a:lnTo>
                <a:lnTo>
                  <a:pt x="208280" y="248920"/>
                </a:lnTo>
                <a:lnTo>
                  <a:pt x="217170" y="252730"/>
                </a:lnTo>
                <a:lnTo>
                  <a:pt x="226060" y="255270"/>
                </a:lnTo>
                <a:lnTo>
                  <a:pt x="234950" y="259080"/>
                </a:lnTo>
                <a:lnTo>
                  <a:pt x="243839" y="261620"/>
                </a:lnTo>
                <a:lnTo>
                  <a:pt x="251460" y="264160"/>
                </a:lnTo>
                <a:lnTo>
                  <a:pt x="260350" y="266700"/>
                </a:lnTo>
                <a:lnTo>
                  <a:pt x="270510" y="269240"/>
                </a:lnTo>
                <a:lnTo>
                  <a:pt x="279400" y="270510"/>
                </a:lnTo>
                <a:lnTo>
                  <a:pt x="288289" y="273050"/>
                </a:lnTo>
                <a:lnTo>
                  <a:pt x="297180" y="274320"/>
                </a:lnTo>
                <a:lnTo>
                  <a:pt x="306070" y="275590"/>
                </a:lnTo>
                <a:lnTo>
                  <a:pt x="314960" y="276860"/>
                </a:lnTo>
                <a:lnTo>
                  <a:pt x="325120" y="278130"/>
                </a:lnTo>
                <a:lnTo>
                  <a:pt x="334010" y="278130"/>
                </a:lnTo>
                <a:lnTo>
                  <a:pt x="342900" y="279400"/>
                </a:lnTo>
                <a:lnTo>
                  <a:pt x="389889" y="279400"/>
                </a:lnTo>
                <a:lnTo>
                  <a:pt x="398780" y="278130"/>
                </a:lnTo>
                <a:lnTo>
                  <a:pt x="407670" y="276860"/>
                </a:lnTo>
                <a:lnTo>
                  <a:pt x="416560" y="275590"/>
                </a:lnTo>
                <a:lnTo>
                  <a:pt x="426720" y="274320"/>
                </a:lnTo>
                <a:lnTo>
                  <a:pt x="435610" y="273050"/>
                </a:lnTo>
                <a:lnTo>
                  <a:pt x="444500" y="270510"/>
                </a:lnTo>
                <a:lnTo>
                  <a:pt x="453389" y="269240"/>
                </a:lnTo>
                <a:lnTo>
                  <a:pt x="462280" y="266700"/>
                </a:lnTo>
                <a:lnTo>
                  <a:pt x="471170" y="264160"/>
                </a:lnTo>
                <a:lnTo>
                  <a:pt x="480060" y="261620"/>
                </a:lnTo>
                <a:lnTo>
                  <a:pt x="488950" y="2590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40759" y="3529329"/>
            <a:ext cx="245110" cy="215900"/>
          </a:xfrm>
          <a:custGeom>
            <a:avLst/>
            <a:gdLst/>
            <a:ahLst/>
            <a:cxnLst/>
            <a:rect l="l" t="t" r="r" b="b"/>
            <a:pathLst>
              <a:path w="245110" h="215900">
                <a:moveTo>
                  <a:pt x="245110" y="0"/>
                </a:moveTo>
                <a:lnTo>
                  <a:pt x="234950" y="3810"/>
                </a:lnTo>
                <a:lnTo>
                  <a:pt x="226060" y="6350"/>
                </a:lnTo>
                <a:lnTo>
                  <a:pt x="217169" y="10160"/>
                </a:lnTo>
                <a:lnTo>
                  <a:pt x="207010" y="13970"/>
                </a:lnTo>
                <a:lnTo>
                  <a:pt x="198119" y="17780"/>
                </a:lnTo>
                <a:lnTo>
                  <a:pt x="189229" y="21590"/>
                </a:lnTo>
                <a:lnTo>
                  <a:pt x="180339" y="25400"/>
                </a:lnTo>
                <a:lnTo>
                  <a:pt x="171450" y="30480"/>
                </a:lnTo>
                <a:lnTo>
                  <a:pt x="163829" y="34290"/>
                </a:lnTo>
                <a:lnTo>
                  <a:pt x="154939" y="39370"/>
                </a:lnTo>
                <a:lnTo>
                  <a:pt x="146050" y="44450"/>
                </a:lnTo>
                <a:lnTo>
                  <a:pt x="138429" y="49530"/>
                </a:lnTo>
                <a:lnTo>
                  <a:pt x="130810" y="55880"/>
                </a:lnTo>
                <a:lnTo>
                  <a:pt x="121919" y="60960"/>
                </a:lnTo>
                <a:lnTo>
                  <a:pt x="114300" y="67310"/>
                </a:lnTo>
                <a:lnTo>
                  <a:pt x="106679" y="72390"/>
                </a:lnTo>
                <a:lnTo>
                  <a:pt x="99060" y="78740"/>
                </a:lnTo>
                <a:lnTo>
                  <a:pt x="92710" y="85090"/>
                </a:lnTo>
                <a:lnTo>
                  <a:pt x="85089" y="92710"/>
                </a:lnTo>
                <a:lnTo>
                  <a:pt x="78739" y="99060"/>
                </a:lnTo>
                <a:lnTo>
                  <a:pt x="72389" y="105410"/>
                </a:lnTo>
                <a:lnTo>
                  <a:pt x="64769" y="113030"/>
                </a:lnTo>
                <a:lnTo>
                  <a:pt x="58419" y="119380"/>
                </a:lnTo>
                <a:lnTo>
                  <a:pt x="53339" y="127000"/>
                </a:lnTo>
                <a:lnTo>
                  <a:pt x="46989" y="134620"/>
                </a:lnTo>
                <a:lnTo>
                  <a:pt x="41910" y="142240"/>
                </a:lnTo>
                <a:lnTo>
                  <a:pt x="35560" y="149860"/>
                </a:lnTo>
                <a:lnTo>
                  <a:pt x="30479" y="157480"/>
                </a:lnTo>
                <a:lnTo>
                  <a:pt x="25400" y="166370"/>
                </a:lnTo>
                <a:lnTo>
                  <a:pt x="20319" y="173990"/>
                </a:lnTo>
                <a:lnTo>
                  <a:pt x="16510" y="181610"/>
                </a:lnTo>
                <a:lnTo>
                  <a:pt x="11429" y="190500"/>
                </a:lnTo>
                <a:lnTo>
                  <a:pt x="7619" y="199390"/>
                </a:lnTo>
                <a:lnTo>
                  <a:pt x="3810" y="207010"/>
                </a:lnTo>
                <a:lnTo>
                  <a:pt x="0" y="215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08020" y="2838450"/>
            <a:ext cx="518159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75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1725" b="1" spc="135" baseline="-2898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1725" baseline="-2898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27400" y="3892550"/>
            <a:ext cx="50165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75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AT</a:t>
            </a:r>
            <a:r>
              <a:rPr sz="17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46040" y="3521709"/>
            <a:ext cx="64769" cy="269240"/>
          </a:xfrm>
          <a:custGeom>
            <a:avLst/>
            <a:gdLst/>
            <a:ahLst/>
            <a:cxnLst/>
            <a:rect l="l" t="t" r="r" b="b"/>
            <a:pathLst>
              <a:path w="64770" h="269239">
                <a:moveTo>
                  <a:pt x="54610" y="269239"/>
                </a:moveTo>
                <a:lnTo>
                  <a:pt x="57150" y="261619"/>
                </a:lnTo>
                <a:lnTo>
                  <a:pt x="58420" y="254000"/>
                </a:lnTo>
                <a:lnTo>
                  <a:pt x="59689" y="245109"/>
                </a:lnTo>
                <a:lnTo>
                  <a:pt x="60960" y="237489"/>
                </a:lnTo>
                <a:lnTo>
                  <a:pt x="62230" y="228600"/>
                </a:lnTo>
                <a:lnTo>
                  <a:pt x="63500" y="220979"/>
                </a:lnTo>
                <a:lnTo>
                  <a:pt x="64770" y="212089"/>
                </a:lnTo>
                <a:lnTo>
                  <a:pt x="64770" y="170179"/>
                </a:lnTo>
                <a:lnTo>
                  <a:pt x="63500" y="162559"/>
                </a:lnTo>
                <a:lnTo>
                  <a:pt x="63500" y="153669"/>
                </a:lnTo>
                <a:lnTo>
                  <a:pt x="62230" y="146050"/>
                </a:lnTo>
                <a:lnTo>
                  <a:pt x="60960" y="137159"/>
                </a:lnTo>
                <a:lnTo>
                  <a:pt x="58420" y="129539"/>
                </a:lnTo>
                <a:lnTo>
                  <a:pt x="57150" y="120650"/>
                </a:lnTo>
                <a:lnTo>
                  <a:pt x="54610" y="113029"/>
                </a:lnTo>
                <a:lnTo>
                  <a:pt x="53339" y="105409"/>
                </a:lnTo>
                <a:lnTo>
                  <a:pt x="50800" y="96519"/>
                </a:lnTo>
                <a:lnTo>
                  <a:pt x="48260" y="88900"/>
                </a:lnTo>
                <a:lnTo>
                  <a:pt x="44450" y="81279"/>
                </a:lnTo>
                <a:lnTo>
                  <a:pt x="41910" y="73660"/>
                </a:lnTo>
                <a:lnTo>
                  <a:pt x="38100" y="66039"/>
                </a:lnTo>
                <a:lnTo>
                  <a:pt x="35560" y="58419"/>
                </a:lnTo>
                <a:lnTo>
                  <a:pt x="31750" y="50800"/>
                </a:lnTo>
                <a:lnTo>
                  <a:pt x="27939" y="43179"/>
                </a:lnTo>
                <a:lnTo>
                  <a:pt x="22860" y="35560"/>
                </a:lnTo>
                <a:lnTo>
                  <a:pt x="19050" y="27939"/>
                </a:lnTo>
                <a:lnTo>
                  <a:pt x="13970" y="21589"/>
                </a:lnTo>
                <a:lnTo>
                  <a:pt x="10160" y="13969"/>
                </a:lnTo>
                <a:lnTo>
                  <a:pt x="508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40959" y="3729990"/>
            <a:ext cx="85089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75200" y="3864609"/>
            <a:ext cx="85915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7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ADP</a:t>
            </a:r>
            <a:r>
              <a:rPr sz="175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1750" b="1" spc="6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75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3420" y="3362959"/>
            <a:ext cx="305752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7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1725" b="1" spc="112" baseline="-2898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7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N-C-CH</a:t>
            </a:r>
            <a:r>
              <a:rPr sz="1725" b="1" spc="112" baseline="-2898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7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-CH</a:t>
            </a:r>
            <a:r>
              <a:rPr sz="1725" b="1" spc="112" baseline="-2898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7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-CH-COOH</a:t>
            </a:r>
            <a:endParaRPr sz="17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96990" y="321691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366509" y="321691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87309" y="321817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72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89040" y="2970529"/>
            <a:ext cx="1707514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  <a:tabLst>
                <a:tab pos="1335405" algn="l"/>
              </a:tabLst>
            </a:pPr>
            <a:r>
              <a:rPr sz="175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O	</a:t>
            </a:r>
            <a:r>
              <a:rPr sz="1750" b="1" spc="95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74330" y="3117850"/>
            <a:ext cx="10541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r" rtl="1">
              <a:spcBef>
                <a:spcPts val="120"/>
              </a:spcBef>
            </a:pPr>
            <a:r>
              <a:rPr sz="115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sz="11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60800" y="3209289"/>
            <a:ext cx="1342390" cy="275590"/>
          </a:xfrm>
          <a:custGeom>
            <a:avLst/>
            <a:gdLst/>
            <a:ahLst/>
            <a:cxnLst/>
            <a:rect l="l" t="t" r="r" b="b"/>
            <a:pathLst>
              <a:path w="1342389" h="275589">
                <a:moveTo>
                  <a:pt x="0" y="275589"/>
                </a:moveTo>
                <a:lnTo>
                  <a:pt x="1342389" y="275589"/>
                </a:lnTo>
                <a:lnTo>
                  <a:pt x="1342389" y="0"/>
                </a:lnTo>
                <a:lnTo>
                  <a:pt x="0" y="0"/>
                </a:lnTo>
                <a:lnTo>
                  <a:pt x="0" y="275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0800" y="3191509"/>
            <a:ext cx="134239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r" rtl="1">
              <a:spcBef>
                <a:spcPts val="100"/>
              </a:spcBef>
            </a:pPr>
            <a:r>
              <a:rPr sz="175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Gln</a:t>
            </a:r>
            <a:r>
              <a:rPr sz="175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75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synthase</a:t>
            </a:r>
            <a:endParaRPr sz="17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39870" y="3557270"/>
            <a:ext cx="535940" cy="20646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560"/>
              </a:lnSpc>
            </a:pPr>
            <a:r>
              <a:rPr sz="2625" b="1" spc="127" baseline="-15873" dirty="0">
                <a:solidFill>
                  <a:prstClr val="black"/>
                </a:solidFill>
                <a:latin typeface="Times New Roman"/>
                <a:cs typeface="Times New Roman"/>
              </a:rPr>
              <a:t>Mg</a:t>
            </a:r>
            <a:r>
              <a:rPr sz="1150" b="1" spc="75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115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endParaRPr sz="115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2830" y="3862070"/>
            <a:ext cx="129667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r" rtl="1">
              <a:lnSpc>
                <a:spcPts val="2380"/>
              </a:lnSpc>
            </a:pPr>
            <a:r>
              <a:rPr sz="2050" b="1" spc="11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05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050" b="1" spc="9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205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2050" b="1" spc="8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5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05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050" b="1" spc="55" dirty="0">
                <a:solidFill>
                  <a:prstClr val="black"/>
                </a:solidFill>
                <a:latin typeface="Times New Roman"/>
                <a:cs typeface="Times New Roman"/>
              </a:rPr>
              <a:t>te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39890" y="3860800"/>
            <a:ext cx="129667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r" rtl="1">
              <a:lnSpc>
                <a:spcPts val="2380"/>
              </a:lnSpc>
            </a:pPr>
            <a:r>
              <a:rPr sz="205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Glutamine</a:t>
            </a:r>
            <a:endParaRPr sz="2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91200" y="3719829"/>
            <a:ext cx="508000" cy="13970"/>
          </a:xfrm>
          <a:custGeom>
            <a:avLst/>
            <a:gdLst/>
            <a:ahLst/>
            <a:cxnLst/>
            <a:rect l="l" t="t" r="r" b="b"/>
            <a:pathLst>
              <a:path w="508000" h="13970">
                <a:moveTo>
                  <a:pt x="0" y="13970"/>
                </a:moveTo>
                <a:lnTo>
                  <a:pt x="508000" y="0"/>
                </a:lnTo>
              </a:path>
            </a:pathLst>
          </a:custGeom>
          <a:ln w="38097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297170" y="2890520"/>
            <a:ext cx="596900" cy="363220"/>
          </a:xfrm>
          <a:custGeom>
            <a:avLst/>
            <a:gdLst/>
            <a:ahLst/>
            <a:cxnLst/>
            <a:rect l="l" t="t" r="r" b="b"/>
            <a:pathLst>
              <a:path w="596900" h="363220">
                <a:moveTo>
                  <a:pt x="298450" y="0"/>
                </a:moveTo>
                <a:lnTo>
                  <a:pt x="237130" y="3584"/>
                </a:lnTo>
                <a:lnTo>
                  <a:pt x="180558" y="13910"/>
                </a:lnTo>
                <a:lnTo>
                  <a:pt x="129790" y="30338"/>
                </a:lnTo>
                <a:lnTo>
                  <a:pt x="85883" y="52228"/>
                </a:lnTo>
                <a:lnTo>
                  <a:pt x="49894" y="78940"/>
                </a:lnTo>
                <a:lnTo>
                  <a:pt x="22879" y="109835"/>
                </a:lnTo>
                <a:lnTo>
                  <a:pt x="5896" y="144271"/>
                </a:lnTo>
                <a:lnTo>
                  <a:pt x="0" y="181609"/>
                </a:lnTo>
                <a:lnTo>
                  <a:pt x="5896" y="218948"/>
                </a:lnTo>
                <a:lnTo>
                  <a:pt x="22879" y="253384"/>
                </a:lnTo>
                <a:lnTo>
                  <a:pt x="49894" y="284279"/>
                </a:lnTo>
                <a:lnTo>
                  <a:pt x="85883" y="310991"/>
                </a:lnTo>
                <a:lnTo>
                  <a:pt x="129790" y="332881"/>
                </a:lnTo>
                <a:lnTo>
                  <a:pt x="180558" y="349309"/>
                </a:lnTo>
                <a:lnTo>
                  <a:pt x="237130" y="359635"/>
                </a:lnTo>
                <a:lnTo>
                  <a:pt x="298450" y="363219"/>
                </a:lnTo>
                <a:lnTo>
                  <a:pt x="359769" y="359635"/>
                </a:lnTo>
                <a:lnTo>
                  <a:pt x="416341" y="349309"/>
                </a:lnTo>
                <a:lnTo>
                  <a:pt x="467109" y="332881"/>
                </a:lnTo>
                <a:lnTo>
                  <a:pt x="511016" y="310991"/>
                </a:lnTo>
                <a:lnTo>
                  <a:pt x="547005" y="284279"/>
                </a:lnTo>
                <a:lnTo>
                  <a:pt x="574020" y="253384"/>
                </a:lnTo>
                <a:lnTo>
                  <a:pt x="591003" y="218948"/>
                </a:lnTo>
                <a:lnTo>
                  <a:pt x="596900" y="181609"/>
                </a:lnTo>
                <a:lnTo>
                  <a:pt x="591003" y="144271"/>
                </a:lnTo>
                <a:lnTo>
                  <a:pt x="574020" y="109835"/>
                </a:lnTo>
                <a:lnTo>
                  <a:pt x="547005" y="78940"/>
                </a:lnTo>
                <a:lnTo>
                  <a:pt x="511016" y="52228"/>
                </a:lnTo>
                <a:lnTo>
                  <a:pt x="467109" y="30338"/>
                </a:lnTo>
                <a:lnTo>
                  <a:pt x="416341" y="13910"/>
                </a:lnTo>
                <a:lnTo>
                  <a:pt x="359769" y="3584"/>
                </a:lnTo>
                <a:lnTo>
                  <a:pt x="298450" y="0"/>
                </a:lnTo>
                <a:close/>
              </a:path>
            </a:pathLst>
          </a:custGeom>
          <a:solidFill>
            <a:srgbClr val="FAAAE5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297170" y="2890520"/>
            <a:ext cx="596900" cy="363220"/>
          </a:xfrm>
          <a:custGeom>
            <a:avLst/>
            <a:gdLst/>
            <a:ahLst/>
            <a:cxnLst/>
            <a:rect l="l" t="t" r="r" b="b"/>
            <a:pathLst>
              <a:path w="596900" h="363220">
                <a:moveTo>
                  <a:pt x="298450" y="0"/>
                </a:moveTo>
                <a:lnTo>
                  <a:pt x="359769" y="3584"/>
                </a:lnTo>
                <a:lnTo>
                  <a:pt x="416341" y="13910"/>
                </a:lnTo>
                <a:lnTo>
                  <a:pt x="467109" y="30338"/>
                </a:lnTo>
                <a:lnTo>
                  <a:pt x="511016" y="52228"/>
                </a:lnTo>
                <a:lnTo>
                  <a:pt x="547005" y="78940"/>
                </a:lnTo>
                <a:lnTo>
                  <a:pt x="574020" y="109835"/>
                </a:lnTo>
                <a:lnTo>
                  <a:pt x="591003" y="144271"/>
                </a:lnTo>
                <a:lnTo>
                  <a:pt x="596900" y="181609"/>
                </a:lnTo>
                <a:lnTo>
                  <a:pt x="591003" y="218948"/>
                </a:lnTo>
                <a:lnTo>
                  <a:pt x="574020" y="253384"/>
                </a:lnTo>
                <a:lnTo>
                  <a:pt x="547005" y="284279"/>
                </a:lnTo>
                <a:lnTo>
                  <a:pt x="511016" y="310991"/>
                </a:lnTo>
                <a:lnTo>
                  <a:pt x="467109" y="332881"/>
                </a:lnTo>
                <a:lnTo>
                  <a:pt x="416341" y="349309"/>
                </a:lnTo>
                <a:lnTo>
                  <a:pt x="359769" y="359635"/>
                </a:lnTo>
                <a:lnTo>
                  <a:pt x="298450" y="363219"/>
                </a:lnTo>
                <a:lnTo>
                  <a:pt x="237130" y="359635"/>
                </a:lnTo>
                <a:lnTo>
                  <a:pt x="180558" y="349309"/>
                </a:lnTo>
                <a:lnTo>
                  <a:pt x="129790" y="332881"/>
                </a:lnTo>
                <a:lnTo>
                  <a:pt x="85883" y="310991"/>
                </a:lnTo>
                <a:lnTo>
                  <a:pt x="49894" y="284279"/>
                </a:lnTo>
                <a:lnTo>
                  <a:pt x="22879" y="253384"/>
                </a:lnTo>
                <a:lnTo>
                  <a:pt x="5896" y="218948"/>
                </a:lnTo>
                <a:lnTo>
                  <a:pt x="0" y="181609"/>
                </a:lnTo>
                <a:lnTo>
                  <a:pt x="5896" y="144271"/>
                </a:lnTo>
                <a:lnTo>
                  <a:pt x="22879" y="109835"/>
                </a:lnTo>
                <a:lnTo>
                  <a:pt x="49894" y="78940"/>
                </a:lnTo>
                <a:lnTo>
                  <a:pt x="85883" y="52228"/>
                </a:lnTo>
                <a:lnTo>
                  <a:pt x="129790" y="30338"/>
                </a:lnTo>
                <a:lnTo>
                  <a:pt x="180558" y="13910"/>
                </a:lnTo>
                <a:lnTo>
                  <a:pt x="237130" y="3584"/>
                </a:lnTo>
                <a:lnTo>
                  <a:pt x="29845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97170" y="289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894070" y="3253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27650" y="2922270"/>
            <a:ext cx="51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135" dirty="0">
                <a:solidFill>
                  <a:prstClr val="black"/>
                </a:solidFill>
                <a:latin typeface="Eras Demi ITC"/>
                <a:cs typeface="Eras Demi ITC"/>
              </a:rPr>
              <a:t>H</a:t>
            </a:r>
            <a:r>
              <a:rPr sz="1200" b="1" spc="90" dirty="0">
                <a:solidFill>
                  <a:prstClr val="black"/>
                </a:solidFill>
                <a:latin typeface="Eras Demi ITC"/>
                <a:cs typeface="Eras Demi ITC"/>
              </a:rPr>
              <a:t>2</a:t>
            </a:r>
            <a:r>
              <a:rPr b="1" spc="-5" dirty="0">
                <a:solidFill>
                  <a:prstClr val="black"/>
                </a:solidFill>
                <a:latin typeface="Eras Demi ITC"/>
                <a:cs typeface="Eras Demi ITC"/>
              </a:rPr>
              <a:t>O</a:t>
            </a:r>
            <a:endParaRPr dirty="0">
              <a:solidFill>
                <a:prstClr val="black"/>
              </a:solidFill>
              <a:latin typeface="Eras Demi ITC"/>
              <a:cs typeface="Eras Demi IT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12820" y="3169920"/>
            <a:ext cx="203200" cy="26670"/>
          </a:xfrm>
          <a:custGeom>
            <a:avLst/>
            <a:gdLst/>
            <a:ahLst/>
            <a:cxnLst/>
            <a:rect l="l" t="t" r="r" b="b"/>
            <a:pathLst>
              <a:path w="203200" h="26669">
                <a:moveTo>
                  <a:pt x="0" y="26669"/>
                </a:moveTo>
                <a:lnTo>
                  <a:pt x="203200" y="0"/>
                </a:lnTo>
              </a:path>
            </a:pathLst>
          </a:custGeom>
          <a:ln w="38097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1140" y="881379"/>
            <a:ext cx="83858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12610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Ammonia is toxic </a:t>
            </a:r>
            <a:r>
              <a:rPr sz="2000" b="1" spc="1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to</a:t>
            </a:r>
            <a:r>
              <a:rPr sz="2000" b="1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CNS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,	it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is</a:t>
            </a:r>
            <a:r>
              <a:rPr sz="2000" b="1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fixed</a:t>
            </a:r>
            <a:r>
              <a:rPr sz="2000" b="1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into</a:t>
            </a:r>
            <a:r>
              <a:rPr sz="2000" b="1" spc="2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nontoxic</a:t>
            </a:r>
            <a:r>
              <a:rPr sz="2000" b="1" spc="2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metabolite</a:t>
            </a:r>
            <a:r>
              <a:rPr sz="2000" b="1" spc="2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for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reuse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1140" y="1186179"/>
            <a:ext cx="4210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excretion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according to the body</a:t>
            </a:r>
            <a:r>
              <a:rPr sz="2000" b="1" u="heavy" spc="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needs: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a) Formation of</a:t>
            </a:r>
            <a:r>
              <a:rPr sz="2400" b="1" i="1" spc="-35" dirty="0">
                <a:solidFill>
                  <a:srgbClr val="A7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Glutamate: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45539" y="1856740"/>
            <a:ext cx="120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pc="-3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33399"/>
                </a:solidFill>
                <a:latin typeface="Times New Roman"/>
                <a:cs typeface="Times New Roman"/>
              </a:rPr>
              <a:t>-KG + </a:t>
            </a:r>
            <a:r>
              <a:rPr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30450" y="2021840"/>
            <a:ext cx="9144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r" rtl="1">
              <a:spcBef>
                <a:spcPts val="90"/>
              </a:spcBef>
            </a:pPr>
            <a:r>
              <a:rPr sz="105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endParaRPr sz="10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1140" y="2454909"/>
            <a:ext cx="52279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b)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Glutamine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Formation: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Muscle,</a:t>
            </a:r>
            <a:r>
              <a:rPr sz="2400" b="1" i="1" spc="-35" dirty="0">
                <a:solidFill>
                  <a:srgbClr val="A7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brain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27370" y="2366010"/>
            <a:ext cx="1176020" cy="2578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63195" algn="r" rtl="1">
              <a:spcBef>
                <a:spcPts val="60"/>
              </a:spcBef>
            </a:pPr>
            <a:r>
              <a:rPr sz="1600" spc="-225" dirty="0">
                <a:solidFill>
                  <a:prstClr val="black"/>
                </a:solidFill>
                <a:latin typeface="Arial Black"/>
                <a:cs typeface="Arial Black"/>
              </a:rPr>
              <a:t>Keto</a:t>
            </a:r>
            <a:r>
              <a:rPr sz="1600" spc="-12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1600" spc="-204" dirty="0">
                <a:solidFill>
                  <a:prstClr val="black"/>
                </a:solidFill>
                <a:latin typeface="Arial Black"/>
                <a:cs typeface="Arial Black"/>
              </a:rPr>
              <a:t>acid</a:t>
            </a:r>
            <a:endParaRPr sz="16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82180" y="1668779"/>
            <a:ext cx="1452880" cy="6362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180340" rIns="0" bIns="0" rtlCol="0">
            <a:spAutoFit/>
          </a:bodyPr>
          <a:lstStyle/>
          <a:p>
            <a:pPr marL="80010" algn="r" rtl="1">
              <a:spcBef>
                <a:spcPts val="1420"/>
              </a:spcBef>
            </a:pPr>
            <a:r>
              <a:rPr dirty="0">
                <a:solidFill>
                  <a:prstClr val="black"/>
                </a:solidFill>
                <a:latin typeface="Symbol"/>
                <a:cs typeface="Symbol"/>
              </a:rPr>
              <a:t>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00" spc="-170" dirty="0">
                <a:solidFill>
                  <a:prstClr val="black"/>
                </a:solidFill>
                <a:latin typeface="Arial Black"/>
                <a:cs typeface="Arial Black"/>
              </a:rPr>
              <a:t>-Amino</a:t>
            </a:r>
            <a:r>
              <a:rPr sz="1600" spc="20" dirty="0">
                <a:solidFill>
                  <a:prstClr val="black"/>
                </a:solidFill>
                <a:latin typeface="Arial Black"/>
                <a:cs typeface="Arial Black"/>
              </a:rPr>
              <a:t> </a:t>
            </a:r>
            <a:r>
              <a:rPr sz="1600" spc="-204" dirty="0">
                <a:solidFill>
                  <a:prstClr val="black"/>
                </a:solidFill>
                <a:latin typeface="Arial Black"/>
                <a:cs typeface="Arial Black"/>
              </a:rPr>
              <a:t>acid</a:t>
            </a:r>
            <a:endParaRPr sz="16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37789" y="1826260"/>
            <a:ext cx="1264920" cy="228600"/>
          </a:xfrm>
          <a:custGeom>
            <a:avLst/>
            <a:gdLst/>
            <a:ahLst/>
            <a:cxnLst/>
            <a:rect l="l" t="t" r="r" b="b"/>
            <a:pathLst>
              <a:path w="1264920" h="228600">
                <a:moveTo>
                  <a:pt x="1264920" y="0"/>
                </a:moveTo>
                <a:lnTo>
                  <a:pt x="0" y="0"/>
                </a:lnTo>
                <a:lnTo>
                  <a:pt x="0" y="228600"/>
                </a:lnTo>
                <a:lnTo>
                  <a:pt x="1264920" y="228600"/>
                </a:lnTo>
                <a:lnTo>
                  <a:pt x="1264920" y="0"/>
                </a:lnTo>
                <a:close/>
              </a:path>
            </a:pathLst>
          </a:custGeom>
          <a:solidFill>
            <a:srgbClr val="A7CEE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37789" y="1826260"/>
            <a:ext cx="1264920" cy="228600"/>
          </a:xfrm>
          <a:custGeom>
            <a:avLst/>
            <a:gdLst/>
            <a:ahLst/>
            <a:cxnLst/>
            <a:rect l="l" t="t" r="r" b="b"/>
            <a:pathLst>
              <a:path w="1264920" h="228600">
                <a:moveTo>
                  <a:pt x="632460" y="228600"/>
                </a:moveTo>
                <a:lnTo>
                  <a:pt x="0" y="228600"/>
                </a:lnTo>
                <a:lnTo>
                  <a:pt x="0" y="0"/>
                </a:lnTo>
                <a:lnTo>
                  <a:pt x="1264920" y="0"/>
                </a:lnTo>
                <a:lnTo>
                  <a:pt x="1264920" y="228600"/>
                </a:lnTo>
                <a:lnTo>
                  <a:pt x="632460" y="2286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80640" y="1785620"/>
            <a:ext cx="16535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481965" algn="l"/>
                <a:tab pos="1640205" algn="l"/>
              </a:tabLst>
            </a:pPr>
            <a:r>
              <a:rPr sz="16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2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GDH	</a:t>
            </a:r>
            <a:endParaRPr sz="16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487929" y="202437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69">
                <a:moveTo>
                  <a:pt x="114300" y="0"/>
                </a:moveTo>
                <a:lnTo>
                  <a:pt x="0" y="58420"/>
                </a:lnTo>
                <a:lnTo>
                  <a:pt x="114300" y="11557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177029" y="20269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765800" y="2138679"/>
            <a:ext cx="1273810" cy="5080"/>
          </a:xfrm>
          <a:custGeom>
            <a:avLst/>
            <a:gdLst/>
            <a:ahLst/>
            <a:cxnLst/>
            <a:rect l="l" t="t" r="r" b="b"/>
            <a:pathLst>
              <a:path w="1273809" h="5080">
                <a:moveTo>
                  <a:pt x="0" y="5080"/>
                </a:moveTo>
                <a:lnTo>
                  <a:pt x="127380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659120" y="208661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030719" y="208152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1270" y="114300"/>
                </a:lnTo>
                <a:lnTo>
                  <a:pt x="11557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768340" y="1723389"/>
            <a:ext cx="980440" cy="375920"/>
          </a:xfrm>
          <a:custGeom>
            <a:avLst/>
            <a:gdLst/>
            <a:ahLst/>
            <a:cxnLst/>
            <a:rect l="l" t="t" r="r" b="b"/>
            <a:pathLst>
              <a:path w="980440" h="375919">
                <a:moveTo>
                  <a:pt x="490220" y="0"/>
                </a:moveTo>
                <a:lnTo>
                  <a:pt x="422147" y="1660"/>
                </a:lnTo>
                <a:lnTo>
                  <a:pt x="357334" y="6514"/>
                </a:lnTo>
                <a:lnTo>
                  <a:pt x="296287" y="14366"/>
                </a:lnTo>
                <a:lnTo>
                  <a:pt x="239512" y="25023"/>
                </a:lnTo>
                <a:lnTo>
                  <a:pt x="187518" y="38291"/>
                </a:lnTo>
                <a:lnTo>
                  <a:pt x="140811" y="53975"/>
                </a:lnTo>
                <a:lnTo>
                  <a:pt x="99898" y="71881"/>
                </a:lnTo>
                <a:lnTo>
                  <a:pt x="65287" y="91816"/>
                </a:lnTo>
                <a:lnTo>
                  <a:pt x="16998" y="136995"/>
                </a:lnTo>
                <a:lnTo>
                  <a:pt x="0" y="187960"/>
                </a:lnTo>
                <a:lnTo>
                  <a:pt x="4334" y="214068"/>
                </a:lnTo>
                <a:lnTo>
                  <a:pt x="37484" y="262334"/>
                </a:lnTo>
                <a:lnTo>
                  <a:pt x="99898" y="304038"/>
                </a:lnTo>
                <a:lnTo>
                  <a:pt x="140811" y="321945"/>
                </a:lnTo>
                <a:lnTo>
                  <a:pt x="187518" y="337628"/>
                </a:lnTo>
                <a:lnTo>
                  <a:pt x="239512" y="350896"/>
                </a:lnTo>
                <a:lnTo>
                  <a:pt x="296287" y="361553"/>
                </a:lnTo>
                <a:lnTo>
                  <a:pt x="357334" y="369405"/>
                </a:lnTo>
                <a:lnTo>
                  <a:pt x="422147" y="374259"/>
                </a:lnTo>
                <a:lnTo>
                  <a:pt x="490220" y="375920"/>
                </a:lnTo>
                <a:lnTo>
                  <a:pt x="558292" y="374259"/>
                </a:lnTo>
                <a:lnTo>
                  <a:pt x="623105" y="369405"/>
                </a:lnTo>
                <a:lnTo>
                  <a:pt x="684152" y="361553"/>
                </a:lnTo>
                <a:lnTo>
                  <a:pt x="740927" y="350896"/>
                </a:lnTo>
                <a:lnTo>
                  <a:pt x="792921" y="337628"/>
                </a:lnTo>
                <a:lnTo>
                  <a:pt x="839628" y="321945"/>
                </a:lnTo>
                <a:lnTo>
                  <a:pt x="880541" y="304038"/>
                </a:lnTo>
                <a:lnTo>
                  <a:pt x="915152" y="284103"/>
                </a:lnTo>
                <a:lnTo>
                  <a:pt x="963441" y="238924"/>
                </a:lnTo>
                <a:lnTo>
                  <a:pt x="980439" y="187960"/>
                </a:lnTo>
                <a:lnTo>
                  <a:pt x="976105" y="161851"/>
                </a:lnTo>
                <a:lnTo>
                  <a:pt x="942955" y="113585"/>
                </a:lnTo>
                <a:lnTo>
                  <a:pt x="880541" y="71881"/>
                </a:lnTo>
                <a:lnTo>
                  <a:pt x="839628" y="53975"/>
                </a:lnTo>
                <a:lnTo>
                  <a:pt x="792921" y="38291"/>
                </a:lnTo>
                <a:lnTo>
                  <a:pt x="740927" y="25023"/>
                </a:lnTo>
                <a:lnTo>
                  <a:pt x="684152" y="14366"/>
                </a:lnTo>
                <a:lnTo>
                  <a:pt x="623105" y="6514"/>
                </a:lnTo>
                <a:lnTo>
                  <a:pt x="558292" y="1660"/>
                </a:lnTo>
                <a:lnTo>
                  <a:pt x="490220" y="0"/>
                </a:lnTo>
                <a:close/>
              </a:path>
            </a:pathLst>
          </a:custGeom>
          <a:solidFill>
            <a:srgbClr val="A7CEE9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768340" y="1723389"/>
            <a:ext cx="980440" cy="375920"/>
          </a:xfrm>
          <a:custGeom>
            <a:avLst/>
            <a:gdLst/>
            <a:ahLst/>
            <a:cxnLst/>
            <a:rect l="l" t="t" r="r" b="b"/>
            <a:pathLst>
              <a:path w="980440" h="375919">
                <a:moveTo>
                  <a:pt x="490220" y="0"/>
                </a:moveTo>
                <a:lnTo>
                  <a:pt x="558292" y="1660"/>
                </a:lnTo>
                <a:lnTo>
                  <a:pt x="623105" y="6514"/>
                </a:lnTo>
                <a:lnTo>
                  <a:pt x="684152" y="14366"/>
                </a:lnTo>
                <a:lnTo>
                  <a:pt x="740927" y="25023"/>
                </a:lnTo>
                <a:lnTo>
                  <a:pt x="792921" y="38291"/>
                </a:lnTo>
                <a:lnTo>
                  <a:pt x="839628" y="53974"/>
                </a:lnTo>
                <a:lnTo>
                  <a:pt x="880541" y="71881"/>
                </a:lnTo>
                <a:lnTo>
                  <a:pt x="915152" y="91816"/>
                </a:lnTo>
                <a:lnTo>
                  <a:pt x="963441" y="136995"/>
                </a:lnTo>
                <a:lnTo>
                  <a:pt x="980439" y="187960"/>
                </a:lnTo>
                <a:lnTo>
                  <a:pt x="976105" y="214068"/>
                </a:lnTo>
                <a:lnTo>
                  <a:pt x="942955" y="262334"/>
                </a:lnTo>
                <a:lnTo>
                  <a:pt x="880541" y="304038"/>
                </a:lnTo>
                <a:lnTo>
                  <a:pt x="839628" y="321945"/>
                </a:lnTo>
                <a:lnTo>
                  <a:pt x="792921" y="337628"/>
                </a:lnTo>
                <a:lnTo>
                  <a:pt x="740927" y="350896"/>
                </a:lnTo>
                <a:lnTo>
                  <a:pt x="684152" y="361553"/>
                </a:lnTo>
                <a:lnTo>
                  <a:pt x="623105" y="369405"/>
                </a:lnTo>
                <a:lnTo>
                  <a:pt x="558292" y="374259"/>
                </a:lnTo>
                <a:lnTo>
                  <a:pt x="490220" y="375920"/>
                </a:lnTo>
                <a:lnTo>
                  <a:pt x="422147" y="374259"/>
                </a:lnTo>
                <a:lnTo>
                  <a:pt x="357334" y="369405"/>
                </a:lnTo>
                <a:lnTo>
                  <a:pt x="296287" y="361553"/>
                </a:lnTo>
                <a:lnTo>
                  <a:pt x="239512" y="350896"/>
                </a:lnTo>
                <a:lnTo>
                  <a:pt x="187518" y="337628"/>
                </a:lnTo>
                <a:lnTo>
                  <a:pt x="140811" y="321945"/>
                </a:lnTo>
                <a:lnTo>
                  <a:pt x="99898" y="304038"/>
                </a:lnTo>
                <a:lnTo>
                  <a:pt x="65287" y="284103"/>
                </a:lnTo>
                <a:lnTo>
                  <a:pt x="16998" y="238924"/>
                </a:lnTo>
                <a:lnTo>
                  <a:pt x="0" y="187960"/>
                </a:lnTo>
                <a:lnTo>
                  <a:pt x="4334" y="161851"/>
                </a:lnTo>
                <a:lnTo>
                  <a:pt x="37484" y="113585"/>
                </a:lnTo>
                <a:lnTo>
                  <a:pt x="99898" y="71881"/>
                </a:lnTo>
                <a:lnTo>
                  <a:pt x="140811" y="53975"/>
                </a:lnTo>
                <a:lnTo>
                  <a:pt x="187518" y="38291"/>
                </a:lnTo>
                <a:lnTo>
                  <a:pt x="239512" y="25023"/>
                </a:lnTo>
                <a:lnTo>
                  <a:pt x="296287" y="14366"/>
                </a:lnTo>
                <a:lnTo>
                  <a:pt x="357334" y="6514"/>
                </a:lnTo>
                <a:lnTo>
                  <a:pt x="422147" y="1660"/>
                </a:lnTo>
                <a:lnTo>
                  <a:pt x="4902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768340" y="1723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748780" y="209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13450" y="1746250"/>
            <a:ext cx="490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235" dirty="0">
                <a:solidFill>
                  <a:prstClr val="black"/>
                </a:solidFill>
                <a:latin typeface="Arial Black"/>
                <a:cs typeface="Arial Black"/>
              </a:rPr>
              <a:t>T</a:t>
            </a:r>
            <a:r>
              <a:rPr sz="2000" spc="-110" dirty="0">
                <a:solidFill>
                  <a:prstClr val="black"/>
                </a:solidFill>
                <a:latin typeface="Arial Black"/>
                <a:cs typeface="Arial Black"/>
              </a:rPr>
              <a:t>.</a:t>
            </a:r>
            <a:r>
              <a:rPr sz="2000" spc="-229" dirty="0">
                <a:solidFill>
                  <a:prstClr val="black"/>
                </a:solidFill>
                <a:latin typeface="Arial Black"/>
                <a:cs typeface="Arial Black"/>
              </a:rPr>
              <a:t>A</a:t>
            </a:r>
            <a:r>
              <a:rPr sz="2000" spc="-114" dirty="0">
                <a:solidFill>
                  <a:prstClr val="black"/>
                </a:solidFill>
                <a:latin typeface="Arial Black"/>
                <a:cs typeface="Arial Black"/>
              </a:rPr>
              <a:t>.</a:t>
            </a:r>
            <a:endParaRPr sz="20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181090" y="2134870"/>
            <a:ext cx="201930" cy="217170"/>
          </a:xfrm>
          <a:custGeom>
            <a:avLst/>
            <a:gdLst/>
            <a:ahLst/>
            <a:cxnLst/>
            <a:rect l="l" t="t" r="r" b="b"/>
            <a:pathLst>
              <a:path w="201929" h="217169">
                <a:moveTo>
                  <a:pt x="0" y="217169"/>
                </a:moveTo>
                <a:lnTo>
                  <a:pt x="20193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514850" y="1930400"/>
            <a:ext cx="1062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Glutamate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9550" y="4142740"/>
            <a:ext cx="8364220" cy="256921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spcBef>
                <a:spcPts val="1350"/>
              </a:spcBef>
              <a:tabLst>
                <a:tab pos="423354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Glutamine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storehouse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 of</a:t>
            </a:r>
            <a:r>
              <a:rPr sz="20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&amp;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transporter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form of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ammonia.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92860" marR="5080">
              <a:lnSpc>
                <a:spcPct val="152100"/>
              </a:lnSpc>
            </a:pP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brain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glutamine is the major mechanism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removal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 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while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 liver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urea</a:t>
            </a:r>
            <a:r>
              <a:rPr sz="2000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formation.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220979">
              <a:spcBef>
                <a:spcPts val="1240"/>
              </a:spcBef>
              <a:tabLst>
                <a:tab pos="4173854" algn="l"/>
                <a:tab pos="5058410" algn="l"/>
                <a:tab pos="608393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..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Circulating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glutamine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</a:t>
            </a:r>
            <a:r>
              <a:rPr sz="2000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removed</a:t>
            </a:r>
            <a:r>
              <a:rPr sz="2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kidney,	liver</a:t>
            </a:r>
            <a:r>
              <a:rPr sz="2000" u="heavy" spc="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and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intestine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where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it is  deamidated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glutaminase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10820">
              <a:spcBef>
                <a:spcPts val="160"/>
              </a:spcBef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c)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Urea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formation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143500" y="32639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0" y="254000"/>
                </a:moveTo>
                <a:lnTo>
                  <a:pt x="27285" y="232171"/>
                </a:lnTo>
                <a:lnTo>
                  <a:pt x="99218" y="174625"/>
                </a:lnTo>
                <a:lnTo>
                  <a:pt x="200917" y="93265"/>
                </a:lnTo>
                <a:lnTo>
                  <a:pt x="3175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143500" y="3263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461000" y="3517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4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000" y="4813300"/>
            <a:ext cx="1206500" cy="165100"/>
          </a:xfrm>
          <a:custGeom>
            <a:avLst/>
            <a:gdLst/>
            <a:ahLst/>
            <a:cxnLst/>
            <a:rect l="l" t="t" r="r" b="b"/>
            <a:pathLst>
              <a:path w="1206500" h="165100">
                <a:moveTo>
                  <a:pt x="603250" y="165100"/>
                </a:moveTo>
                <a:lnTo>
                  <a:pt x="0" y="165100"/>
                </a:lnTo>
                <a:lnTo>
                  <a:pt x="0" y="0"/>
                </a:lnTo>
                <a:lnTo>
                  <a:pt x="1206500" y="0"/>
                </a:lnTo>
                <a:lnTo>
                  <a:pt x="1206500" y="165100"/>
                </a:lnTo>
                <a:lnTo>
                  <a:pt x="603250" y="16510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790" y="3162300"/>
            <a:ext cx="1943100" cy="741680"/>
          </a:xfrm>
          <a:custGeom>
            <a:avLst/>
            <a:gdLst/>
            <a:ahLst/>
            <a:cxnLst/>
            <a:rect l="l" t="t" r="r" b="b"/>
            <a:pathLst>
              <a:path w="1943100" h="741679">
                <a:moveTo>
                  <a:pt x="1943100" y="0"/>
                </a:moveTo>
                <a:lnTo>
                  <a:pt x="0" y="0"/>
                </a:lnTo>
                <a:lnTo>
                  <a:pt x="0" y="741680"/>
                </a:lnTo>
                <a:lnTo>
                  <a:pt x="1943100" y="741680"/>
                </a:lnTo>
                <a:lnTo>
                  <a:pt x="1943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8790" y="3162300"/>
            <a:ext cx="1943100" cy="741680"/>
          </a:xfrm>
          <a:custGeom>
            <a:avLst/>
            <a:gdLst/>
            <a:ahLst/>
            <a:cxnLst/>
            <a:rect l="l" t="t" r="r" b="b"/>
            <a:pathLst>
              <a:path w="1943100" h="741679">
                <a:moveTo>
                  <a:pt x="971550" y="741680"/>
                </a:moveTo>
                <a:lnTo>
                  <a:pt x="0" y="741680"/>
                </a:lnTo>
                <a:lnTo>
                  <a:pt x="0" y="0"/>
                </a:lnTo>
                <a:lnTo>
                  <a:pt x="1943100" y="0"/>
                </a:lnTo>
                <a:lnTo>
                  <a:pt x="1943100" y="741680"/>
                </a:lnTo>
                <a:lnTo>
                  <a:pt x="971550" y="7416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480" y="3210852"/>
            <a:ext cx="1313815" cy="6451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8605" indent="-269240" algn="r" rtl="1">
              <a:spcBef>
                <a:spcPts val="135"/>
              </a:spcBef>
            </a:pPr>
            <a:r>
              <a:rPr sz="2000" spc="-220" dirty="0">
                <a:solidFill>
                  <a:prstClr val="black"/>
                </a:solidFill>
                <a:latin typeface="Arial Black"/>
                <a:cs typeface="Arial Black"/>
              </a:rPr>
              <a:t>Diet </a:t>
            </a:r>
            <a:r>
              <a:rPr sz="2000" spc="-445" dirty="0">
                <a:solidFill>
                  <a:prstClr val="black"/>
                </a:solidFill>
                <a:latin typeface="Arial Black"/>
                <a:cs typeface="Arial Black"/>
              </a:rPr>
              <a:t>&amp; </a:t>
            </a:r>
            <a:r>
              <a:rPr sz="2000" spc="-225" dirty="0">
                <a:solidFill>
                  <a:prstClr val="black"/>
                </a:solidFill>
                <a:latin typeface="Arial Black"/>
                <a:cs typeface="Arial Black"/>
              </a:rPr>
              <a:t>body  </a:t>
            </a:r>
            <a:r>
              <a:rPr sz="2000" spc="-240" dirty="0">
                <a:solidFill>
                  <a:prstClr val="black"/>
                </a:solidFill>
                <a:latin typeface="Arial Black"/>
                <a:cs typeface="Arial Black"/>
              </a:rPr>
              <a:t>protein</a:t>
            </a:r>
            <a:endParaRPr sz="20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620" y="2061210"/>
            <a:ext cx="8693150" cy="461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55620" y="3293109"/>
            <a:ext cx="1233170" cy="464820"/>
          </a:xfrm>
          <a:custGeom>
            <a:avLst/>
            <a:gdLst/>
            <a:ahLst/>
            <a:cxnLst/>
            <a:rect l="l" t="t" r="r" b="b"/>
            <a:pathLst>
              <a:path w="1233170" h="464820">
                <a:moveTo>
                  <a:pt x="617219" y="0"/>
                </a:moveTo>
                <a:lnTo>
                  <a:pt x="548509" y="1317"/>
                </a:lnTo>
                <a:lnTo>
                  <a:pt x="482297" y="5188"/>
                </a:lnTo>
                <a:lnTo>
                  <a:pt x="418917" y="11490"/>
                </a:lnTo>
                <a:lnTo>
                  <a:pt x="358699" y="20103"/>
                </a:lnTo>
                <a:lnTo>
                  <a:pt x="301977" y="30903"/>
                </a:lnTo>
                <a:lnTo>
                  <a:pt x="249082" y="43769"/>
                </a:lnTo>
                <a:lnTo>
                  <a:pt x="200346" y="58579"/>
                </a:lnTo>
                <a:lnTo>
                  <a:pt x="156100" y="75211"/>
                </a:lnTo>
                <a:lnTo>
                  <a:pt x="116677" y="93543"/>
                </a:lnTo>
                <a:lnTo>
                  <a:pt x="82408" y="113453"/>
                </a:lnTo>
                <a:lnTo>
                  <a:pt x="30662" y="157520"/>
                </a:lnTo>
                <a:lnTo>
                  <a:pt x="3517" y="206437"/>
                </a:lnTo>
                <a:lnTo>
                  <a:pt x="0" y="232410"/>
                </a:lnTo>
                <a:lnTo>
                  <a:pt x="3517" y="258161"/>
                </a:lnTo>
                <a:lnTo>
                  <a:pt x="30662" y="306811"/>
                </a:lnTo>
                <a:lnTo>
                  <a:pt x="82408" y="350802"/>
                </a:lnTo>
                <a:lnTo>
                  <a:pt x="116677" y="370728"/>
                </a:lnTo>
                <a:lnTo>
                  <a:pt x="156100" y="389103"/>
                </a:lnTo>
                <a:lnTo>
                  <a:pt x="200346" y="405798"/>
                </a:lnTo>
                <a:lnTo>
                  <a:pt x="249082" y="420684"/>
                </a:lnTo>
                <a:lnTo>
                  <a:pt x="301977" y="433634"/>
                </a:lnTo>
                <a:lnTo>
                  <a:pt x="358699" y="444518"/>
                </a:lnTo>
                <a:lnTo>
                  <a:pt x="418917" y="453207"/>
                </a:lnTo>
                <a:lnTo>
                  <a:pt x="482297" y="459572"/>
                </a:lnTo>
                <a:lnTo>
                  <a:pt x="548509" y="463486"/>
                </a:lnTo>
                <a:lnTo>
                  <a:pt x="617219" y="464819"/>
                </a:lnTo>
                <a:lnTo>
                  <a:pt x="685914" y="463486"/>
                </a:lnTo>
                <a:lnTo>
                  <a:pt x="752080" y="459572"/>
                </a:lnTo>
                <a:lnTo>
                  <a:pt x="815390" y="453207"/>
                </a:lnTo>
                <a:lnTo>
                  <a:pt x="875517" y="444518"/>
                </a:lnTo>
                <a:lnTo>
                  <a:pt x="932132" y="433634"/>
                </a:lnTo>
                <a:lnTo>
                  <a:pt x="984910" y="420684"/>
                </a:lnTo>
                <a:lnTo>
                  <a:pt x="1033522" y="405798"/>
                </a:lnTo>
                <a:lnTo>
                  <a:pt x="1077641" y="389103"/>
                </a:lnTo>
                <a:lnTo>
                  <a:pt x="1116939" y="370728"/>
                </a:lnTo>
                <a:lnTo>
                  <a:pt x="1151090" y="350802"/>
                </a:lnTo>
                <a:lnTo>
                  <a:pt x="1202639" y="306811"/>
                </a:lnTo>
                <a:lnTo>
                  <a:pt x="1229668" y="258161"/>
                </a:lnTo>
                <a:lnTo>
                  <a:pt x="1233170" y="232410"/>
                </a:lnTo>
                <a:lnTo>
                  <a:pt x="1229668" y="206437"/>
                </a:lnTo>
                <a:lnTo>
                  <a:pt x="1202639" y="157520"/>
                </a:lnTo>
                <a:lnTo>
                  <a:pt x="1151090" y="113453"/>
                </a:lnTo>
                <a:lnTo>
                  <a:pt x="1116939" y="93543"/>
                </a:lnTo>
                <a:lnTo>
                  <a:pt x="1077641" y="75211"/>
                </a:lnTo>
                <a:lnTo>
                  <a:pt x="1033522" y="58579"/>
                </a:lnTo>
                <a:lnTo>
                  <a:pt x="984910" y="43769"/>
                </a:lnTo>
                <a:lnTo>
                  <a:pt x="932132" y="30903"/>
                </a:lnTo>
                <a:lnTo>
                  <a:pt x="875517" y="20103"/>
                </a:lnTo>
                <a:lnTo>
                  <a:pt x="815390" y="11490"/>
                </a:lnTo>
                <a:lnTo>
                  <a:pt x="752080" y="5188"/>
                </a:lnTo>
                <a:lnTo>
                  <a:pt x="685914" y="1317"/>
                </a:lnTo>
                <a:lnTo>
                  <a:pt x="61721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55620" y="3293109"/>
            <a:ext cx="1233170" cy="464820"/>
          </a:xfrm>
          <a:custGeom>
            <a:avLst/>
            <a:gdLst/>
            <a:ahLst/>
            <a:cxnLst/>
            <a:rect l="l" t="t" r="r" b="b"/>
            <a:pathLst>
              <a:path w="1233170" h="464820">
                <a:moveTo>
                  <a:pt x="617219" y="0"/>
                </a:moveTo>
                <a:lnTo>
                  <a:pt x="685914" y="1317"/>
                </a:lnTo>
                <a:lnTo>
                  <a:pt x="752080" y="5188"/>
                </a:lnTo>
                <a:lnTo>
                  <a:pt x="815390" y="11490"/>
                </a:lnTo>
                <a:lnTo>
                  <a:pt x="875517" y="20103"/>
                </a:lnTo>
                <a:lnTo>
                  <a:pt x="932132" y="30903"/>
                </a:lnTo>
                <a:lnTo>
                  <a:pt x="984910" y="43769"/>
                </a:lnTo>
                <a:lnTo>
                  <a:pt x="1033522" y="58579"/>
                </a:lnTo>
                <a:lnTo>
                  <a:pt x="1077641" y="75211"/>
                </a:lnTo>
                <a:lnTo>
                  <a:pt x="1116939" y="93543"/>
                </a:lnTo>
                <a:lnTo>
                  <a:pt x="1151090" y="113453"/>
                </a:lnTo>
                <a:lnTo>
                  <a:pt x="1202639" y="157520"/>
                </a:lnTo>
                <a:lnTo>
                  <a:pt x="1229668" y="206437"/>
                </a:lnTo>
                <a:lnTo>
                  <a:pt x="1233170" y="232410"/>
                </a:lnTo>
                <a:lnTo>
                  <a:pt x="1229668" y="258161"/>
                </a:lnTo>
                <a:lnTo>
                  <a:pt x="1202639" y="306811"/>
                </a:lnTo>
                <a:lnTo>
                  <a:pt x="1151090" y="350802"/>
                </a:lnTo>
                <a:lnTo>
                  <a:pt x="1116939" y="370728"/>
                </a:lnTo>
                <a:lnTo>
                  <a:pt x="1077641" y="389103"/>
                </a:lnTo>
                <a:lnTo>
                  <a:pt x="1033522" y="405798"/>
                </a:lnTo>
                <a:lnTo>
                  <a:pt x="984910" y="420684"/>
                </a:lnTo>
                <a:lnTo>
                  <a:pt x="932132" y="433634"/>
                </a:lnTo>
                <a:lnTo>
                  <a:pt x="875517" y="444518"/>
                </a:lnTo>
                <a:lnTo>
                  <a:pt x="815390" y="453207"/>
                </a:lnTo>
                <a:lnTo>
                  <a:pt x="752080" y="459572"/>
                </a:lnTo>
                <a:lnTo>
                  <a:pt x="685914" y="463486"/>
                </a:lnTo>
                <a:lnTo>
                  <a:pt x="617219" y="464819"/>
                </a:lnTo>
                <a:lnTo>
                  <a:pt x="548509" y="463486"/>
                </a:lnTo>
                <a:lnTo>
                  <a:pt x="482297" y="459572"/>
                </a:lnTo>
                <a:lnTo>
                  <a:pt x="418917" y="453207"/>
                </a:lnTo>
                <a:lnTo>
                  <a:pt x="358699" y="444518"/>
                </a:lnTo>
                <a:lnTo>
                  <a:pt x="301977" y="433634"/>
                </a:lnTo>
                <a:lnTo>
                  <a:pt x="249082" y="420684"/>
                </a:lnTo>
                <a:lnTo>
                  <a:pt x="200346" y="405798"/>
                </a:lnTo>
                <a:lnTo>
                  <a:pt x="156100" y="389103"/>
                </a:lnTo>
                <a:lnTo>
                  <a:pt x="116677" y="370728"/>
                </a:lnTo>
                <a:lnTo>
                  <a:pt x="82408" y="350802"/>
                </a:lnTo>
                <a:lnTo>
                  <a:pt x="30662" y="306811"/>
                </a:lnTo>
                <a:lnTo>
                  <a:pt x="3517" y="258161"/>
                </a:lnTo>
                <a:lnTo>
                  <a:pt x="0" y="232410"/>
                </a:lnTo>
                <a:lnTo>
                  <a:pt x="3517" y="206437"/>
                </a:lnTo>
                <a:lnTo>
                  <a:pt x="30662" y="157520"/>
                </a:lnTo>
                <a:lnTo>
                  <a:pt x="82408" y="113453"/>
                </a:lnTo>
                <a:lnTo>
                  <a:pt x="116677" y="93543"/>
                </a:lnTo>
                <a:lnTo>
                  <a:pt x="156100" y="75211"/>
                </a:lnTo>
                <a:lnTo>
                  <a:pt x="200346" y="58579"/>
                </a:lnTo>
                <a:lnTo>
                  <a:pt x="249082" y="43769"/>
                </a:lnTo>
                <a:lnTo>
                  <a:pt x="301977" y="30903"/>
                </a:lnTo>
                <a:lnTo>
                  <a:pt x="358699" y="20103"/>
                </a:lnTo>
                <a:lnTo>
                  <a:pt x="418917" y="11490"/>
                </a:lnTo>
                <a:lnTo>
                  <a:pt x="482297" y="5188"/>
                </a:lnTo>
                <a:lnTo>
                  <a:pt x="548509" y="1317"/>
                </a:lnTo>
                <a:lnTo>
                  <a:pt x="6172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5620" y="3293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90059" y="3757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2610" y="3329940"/>
            <a:ext cx="1140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68020" algn="l"/>
                <a:tab pos="873125" algn="l"/>
              </a:tabLst>
            </a:pPr>
            <a:r>
              <a:rPr spc="150" dirty="0">
                <a:solidFill>
                  <a:prstClr val="black"/>
                </a:solidFill>
                <a:latin typeface="Symbol"/>
                <a:cs typeface="Symbol"/>
              </a:rPr>
              <a:t></a:t>
            </a:r>
            <a:r>
              <a:rPr sz="2400" dirty="0">
                <a:solidFill>
                  <a:prstClr val="black"/>
                </a:solidFill>
                <a:latin typeface="Symbol"/>
                <a:cs typeface="Symbol"/>
              </a:rPr>
              <a:t>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prstClr val="black"/>
                </a:solidFill>
                <a:latin typeface="Symbol"/>
                <a:cs typeface="Symbol"/>
              </a:rPr>
              <a:t></a:t>
            </a:r>
            <a:r>
              <a:rPr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400" spc="-280" dirty="0">
                <a:solidFill>
                  <a:prstClr val="black"/>
                </a:solidFill>
                <a:latin typeface="Arial Black"/>
                <a:cs typeface="Arial Black"/>
              </a:rPr>
              <a:t>a</a:t>
            </a:r>
            <a:r>
              <a:rPr sz="2400" spc="-135" dirty="0">
                <a:solidFill>
                  <a:prstClr val="black"/>
                </a:solidFill>
                <a:latin typeface="Arial Black"/>
                <a:cs typeface="Arial Black"/>
              </a:rPr>
              <a:t>.</a:t>
            </a:r>
            <a:endParaRPr sz="24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1250" y="2047239"/>
            <a:ext cx="800100" cy="484748"/>
          </a:xfrm>
          <a:prstGeom prst="rect">
            <a:avLst/>
          </a:prstGeom>
          <a:solidFill>
            <a:srgbClr val="66FF66"/>
          </a:solidFill>
          <a:ln w="9344">
            <a:solidFill>
              <a:srgbClr val="000000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20650">
              <a:spcBef>
                <a:spcPts val="900"/>
              </a:spcBef>
            </a:pPr>
            <a:r>
              <a:rPr sz="2400" spc="-204" dirty="0">
                <a:solidFill>
                  <a:prstClr val="black"/>
                </a:solidFill>
                <a:latin typeface="Arial Black"/>
                <a:cs typeface="Arial Black"/>
              </a:rPr>
              <a:t>Glu.</a:t>
            </a:r>
            <a:endParaRPr sz="24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7650" y="4457700"/>
            <a:ext cx="1057910" cy="1261110"/>
          </a:xfrm>
          <a:custGeom>
            <a:avLst/>
            <a:gdLst/>
            <a:ahLst/>
            <a:cxnLst/>
            <a:rect l="l" t="t" r="r" b="b"/>
            <a:pathLst>
              <a:path w="1057910" h="1261110">
                <a:moveTo>
                  <a:pt x="528320" y="0"/>
                </a:moveTo>
                <a:lnTo>
                  <a:pt x="483915" y="2024"/>
                </a:lnTo>
                <a:lnTo>
                  <a:pt x="440695" y="8002"/>
                </a:lnTo>
                <a:lnTo>
                  <a:pt x="398778" y="17792"/>
                </a:lnTo>
                <a:lnTo>
                  <a:pt x="358282" y="31252"/>
                </a:lnTo>
                <a:lnTo>
                  <a:pt x="319325" y="48240"/>
                </a:lnTo>
                <a:lnTo>
                  <a:pt x="282026" y="68614"/>
                </a:lnTo>
                <a:lnTo>
                  <a:pt x="246502" y="92232"/>
                </a:lnTo>
                <a:lnTo>
                  <a:pt x="212872" y="118953"/>
                </a:lnTo>
                <a:lnTo>
                  <a:pt x="181253" y="148634"/>
                </a:lnTo>
                <a:lnTo>
                  <a:pt x="151765" y="181133"/>
                </a:lnTo>
                <a:lnTo>
                  <a:pt x="124524" y="216309"/>
                </a:lnTo>
                <a:lnTo>
                  <a:pt x="99649" y="254020"/>
                </a:lnTo>
                <a:lnTo>
                  <a:pt x="77258" y="294123"/>
                </a:lnTo>
                <a:lnTo>
                  <a:pt x="57470" y="336477"/>
                </a:lnTo>
                <a:lnTo>
                  <a:pt x="40401" y="380940"/>
                </a:lnTo>
                <a:lnTo>
                  <a:pt x="26172" y="427370"/>
                </a:lnTo>
                <a:lnTo>
                  <a:pt x="14899" y="475625"/>
                </a:lnTo>
                <a:lnTo>
                  <a:pt x="6700" y="525562"/>
                </a:lnTo>
                <a:lnTo>
                  <a:pt x="1694" y="577041"/>
                </a:lnTo>
                <a:lnTo>
                  <a:pt x="0" y="629919"/>
                </a:lnTo>
                <a:lnTo>
                  <a:pt x="1694" y="682979"/>
                </a:lnTo>
                <a:lnTo>
                  <a:pt x="6700" y="734621"/>
                </a:lnTo>
                <a:lnTo>
                  <a:pt x="14899" y="784705"/>
                </a:lnTo>
                <a:lnTo>
                  <a:pt x="26172" y="833089"/>
                </a:lnTo>
                <a:lnTo>
                  <a:pt x="40401" y="879633"/>
                </a:lnTo>
                <a:lnTo>
                  <a:pt x="57470" y="924196"/>
                </a:lnTo>
                <a:lnTo>
                  <a:pt x="77258" y="966637"/>
                </a:lnTo>
                <a:lnTo>
                  <a:pt x="99649" y="1006815"/>
                </a:lnTo>
                <a:lnTo>
                  <a:pt x="124524" y="1044588"/>
                </a:lnTo>
                <a:lnTo>
                  <a:pt x="151765" y="1079817"/>
                </a:lnTo>
                <a:lnTo>
                  <a:pt x="181253" y="1112359"/>
                </a:lnTo>
                <a:lnTo>
                  <a:pt x="212872" y="1142075"/>
                </a:lnTo>
                <a:lnTo>
                  <a:pt x="246502" y="1168822"/>
                </a:lnTo>
                <a:lnTo>
                  <a:pt x="282026" y="1192461"/>
                </a:lnTo>
                <a:lnTo>
                  <a:pt x="319325" y="1212850"/>
                </a:lnTo>
                <a:lnTo>
                  <a:pt x="358282" y="1229847"/>
                </a:lnTo>
                <a:lnTo>
                  <a:pt x="398778" y="1243313"/>
                </a:lnTo>
                <a:lnTo>
                  <a:pt x="440695" y="1253106"/>
                </a:lnTo>
                <a:lnTo>
                  <a:pt x="483915" y="1259085"/>
                </a:lnTo>
                <a:lnTo>
                  <a:pt x="528320" y="1261110"/>
                </a:lnTo>
                <a:lnTo>
                  <a:pt x="572906" y="1259085"/>
                </a:lnTo>
                <a:lnTo>
                  <a:pt x="616289" y="1253106"/>
                </a:lnTo>
                <a:lnTo>
                  <a:pt x="658351" y="1243313"/>
                </a:lnTo>
                <a:lnTo>
                  <a:pt x="698977" y="1229847"/>
                </a:lnTo>
                <a:lnTo>
                  <a:pt x="738048" y="1212850"/>
                </a:lnTo>
                <a:lnTo>
                  <a:pt x="775448" y="1192461"/>
                </a:lnTo>
                <a:lnTo>
                  <a:pt x="811058" y="1168822"/>
                </a:lnTo>
                <a:lnTo>
                  <a:pt x="844763" y="1142075"/>
                </a:lnTo>
                <a:lnTo>
                  <a:pt x="876444" y="1112359"/>
                </a:lnTo>
                <a:lnTo>
                  <a:pt x="905986" y="1079817"/>
                </a:lnTo>
                <a:lnTo>
                  <a:pt x="933270" y="1044588"/>
                </a:lnTo>
                <a:lnTo>
                  <a:pt x="958179" y="1006815"/>
                </a:lnTo>
                <a:lnTo>
                  <a:pt x="980597" y="966637"/>
                </a:lnTo>
                <a:lnTo>
                  <a:pt x="1000405" y="924196"/>
                </a:lnTo>
                <a:lnTo>
                  <a:pt x="1017488" y="879633"/>
                </a:lnTo>
                <a:lnTo>
                  <a:pt x="1031727" y="833089"/>
                </a:lnTo>
                <a:lnTo>
                  <a:pt x="1043006" y="784705"/>
                </a:lnTo>
                <a:lnTo>
                  <a:pt x="1051208" y="734621"/>
                </a:lnTo>
                <a:lnTo>
                  <a:pt x="1056215" y="682979"/>
                </a:lnTo>
                <a:lnTo>
                  <a:pt x="1057910" y="629919"/>
                </a:lnTo>
                <a:lnTo>
                  <a:pt x="1056215" y="577041"/>
                </a:lnTo>
                <a:lnTo>
                  <a:pt x="1051208" y="525562"/>
                </a:lnTo>
                <a:lnTo>
                  <a:pt x="1043006" y="475625"/>
                </a:lnTo>
                <a:lnTo>
                  <a:pt x="1031727" y="427370"/>
                </a:lnTo>
                <a:lnTo>
                  <a:pt x="1017488" y="380940"/>
                </a:lnTo>
                <a:lnTo>
                  <a:pt x="1000405" y="336477"/>
                </a:lnTo>
                <a:lnTo>
                  <a:pt x="980597" y="294123"/>
                </a:lnTo>
                <a:lnTo>
                  <a:pt x="958179" y="254020"/>
                </a:lnTo>
                <a:lnTo>
                  <a:pt x="933270" y="216309"/>
                </a:lnTo>
                <a:lnTo>
                  <a:pt x="905986" y="181133"/>
                </a:lnTo>
                <a:lnTo>
                  <a:pt x="876444" y="148634"/>
                </a:lnTo>
                <a:lnTo>
                  <a:pt x="844763" y="118953"/>
                </a:lnTo>
                <a:lnTo>
                  <a:pt x="811058" y="92232"/>
                </a:lnTo>
                <a:lnTo>
                  <a:pt x="775448" y="68614"/>
                </a:lnTo>
                <a:lnTo>
                  <a:pt x="738048" y="48240"/>
                </a:lnTo>
                <a:lnTo>
                  <a:pt x="698977" y="31252"/>
                </a:lnTo>
                <a:lnTo>
                  <a:pt x="658351" y="17792"/>
                </a:lnTo>
                <a:lnTo>
                  <a:pt x="616289" y="8002"/>
                </a:lnTo>
                <a:lnTo>
                  <a:pt x="572906" y="2024"/>
                </a:lnTo>
                <a:lnTo>
                  <a:pt x="528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7650" y="4457700"/>
            <a:ext cx="1057910" cy="1261110"/>
          </a:xfrm>
          <a:custGeom>
            <a:avLst/>
            <a:gdLst/>
            <a:ahLst/>
            <a:cxnLst/>
            <a:rect l="l" t="t" r="r" b="b"/>
            <a:pathLst>
              <a:path w="1057910" h="1261110">
                <a:moveTo>
                  <a:pt x="528320" y="0"/>
                </a:moveTo>
                <a:lnTo>
                  <a:pt x="572906" y="2024"/>
                </a:lnTo>
                <a:lnTo>
                  <a:pt x="616289" y="8002"/>
                </a:lnTo>
                <a:lnTo>
                  <a:pt x="658351" y="17792"/>
                </a:lnTo>
                <a:lnTo>
                  <a:pt x="698977" y="31252"/>
                </a:lnTo>
                <a:lnTo>
                  <a:pt x="738048" y="48240"/>
                </a:lnTo>
                <a:lnTo>
                  <a:pt x="775448" y="68614"/>
                </a:lnTo>
                <a:lnTo>
                  <a:pt x="811058" y="92232"/>
                </a:lnTo>
                <a:lnTo>
                  <a:pt x="844763" y="118953"/>
                </a:lnTo>
                <a:lnTo>
                  <a:pt x="876444" y="148634"/>
                </a:lnTo>
                <a:lnTo>
                  <a:pt x="905986" y="181133"/>
                </a:lnTo>
                <a:lnTo>
                  <a:pt x="933270" y="216309"/>
                </a:lnTo>
                <a:lnTo>
                  <a:pt x="958179" y="254020"/>
                </a:lnTo>
                <a:lnTo>
                  <a:pt x="980597" y="294123"/>
                </a:lnTo>
                <a:lnTo>
                  <a:pt x="1000405" y="336477"/>
                </a:lnTo>
                <a:lnTo>
                  <a:pt x="1017488" y="380940"/>
                </a:lnTo>
                <a:lnTo>
                  <a:pt x="1031727" y="427370"/>
                </a:lnTo>
                <a:lnTo>
                  <a:pt x="1043006" y="475625"/>
                </a:lnTo>
                <a:lnTo>
                  <a:pt x="1051208" y="525562"/>
                </a:lnTo>
                <a:lnTo>
                  <a:pt x="1056215" y="577041"/>
                </a:lnTo>
                <a:lnTo>
                  <a:pt x="1057910" y="629919"/>
                </a:lnTo>
                <a:lnTo>
                  <a:pt x="1056215" y="682979"/>
                </a:lnTo>
                <a:lnTo>
                  <a:pt x="1051208" y="734621"/>
                </a:lnTo>
                <a:lnTo>
                  <a:pt x="1043006" y="784705"/>
                </a:lnTo>
                <a:lnTo>
                  <a:pt x="1031727" y="833089"/>
                </a:lnTo>
                <a:lnTo>
                  <a:pt x="1017488" y="879633"/>
                </a:lnTo>
                <a:lnTo>
                  <a:pt x="1000405" y="924196"/>
                </a:lnTo>
                <a:lnTo>
                  <a:pt x="980597" y="966637"/>
                </a:lnTo>
                <a:lnTo>
                  <a:pt x="958179" y="1006815"/>
                </a:lnTo>
                <a:lnTo>
                  <a:pt x="933270" y="1044588"/>
                </a:lnTo>
                <a:lnTo>
                  <a:pt x="905986" y="1079817"/>
                </a:lnTo>
                <a:lnTo>
                  <a:pt x="876444" y="1112359"/>
                </a:lnTo>
                <a:lnTo>
                  <a:pt x="844763" y="1142075"/>
                </a:lnTo>
                <a:lnTo>
                  <a:pt x="811058" y="1168822"/>
                </a:lnTo>
                <a:lnTo>
                  <a:pt x="775448" y="1192461"/>
                </a:lnTo>
                <a:lnTo>
                  <a:pt x="738048" y="1212850"/>
                </a:lnTo>
                <a:lnTo>
                  <a:pt x="698977" y="1229847"/>
                </a:lnTo>
                <a:lnTo>
                  <a:pt x="658351" y="1243313"/>
                </a:lnTo>
                <a:lnTo>
                  <a:pt x="616289" y="1253106"/>
                </a:lnTo>
                <a:lnTo>
                  <a:pt x="572906" y="1259085"/>
                </a:lnTo>
                <a:lnTo>
                  <a:pt x="528320" y="1261110"/>
                </a:lnTo>
                <a:lnTo>
                  <a:pt x="483915" y="1259085"/>
                </a:lnTo>
                <a:lnTo>
                  <a:pt x="440695" y="1253106"/>
                </a:lnTo>
                <a:lnTo>
                  <a:pt x="398778" y="1243313"/>
                </a:lnTo>
                <a:lnTo>
                  <a:pt x="358282" y="1229847"/>
                </a:lnTo>
                <a:lnTo>
                  <a:pt x="319325" y="1212849"/>
                </a:lnTo>
                <a:lnTo>
                  <a:pt x="282026" y="1192461"/>
                </a:lnTo>
                <a:lnTo>
                  <a:pt x="246502" y="1168822"/>
                </a:lnTo>
                <a:lnTo>
                  <a:pt x="212872" y="1142075"/>
                </a:lnTo>
                <a:lnTo>
                  <a:pt x="181253" y="1112359"/>
                </a:lnTo>
                <a:lnTo>
                  <a:pt x="151764" y="1079817"/>
                </a:lnTo>
                <a:lnTo>
                  <a:pt x="124524" y="1044588"/>
                </a:lnTo>
                <a:lnTo>
                  <a:pt x="99649" y="1006815"/>
                </a:lnTo>
                <a:lnTo>
                  <a:pt x="77258" y="966637"/>
                </a:lnTo>
                <a:lnTo>
                  <a:pt x="57470" y="924196"/>
                </a:lnTo>
                <a:lnTo>
                  <a:pt x="40401" y="879633"/>
                </a:lnTo>
                <a:lnTo>
                  <a:pt x="26172" y="833089"/>
                </a:lnTo>
                <a:lnTo>
                  <a:pt x="14899" y="784705"/>
                </a:lnTo>
                <a:lnTo>
                  <a:pt x="6700" y="734621"/>
                </a:lnTo>
                <a:lnTo>
                  <a:pt x="1694" y="682979"/>
                </a:lnTo>
                <a:lnTo>
                  <a:pt x="0" y="629919"/>
                </a:lnTo>
                <a:lnTo>
                  <a:pt x="1694" y="577041"/>
                </a:lnTo>
                <a:lnTo>
                  <a:pt x="6700" y="525562"/>
                </a:lnTo>
                <a:lnTo>
                  <a:pt x="14899" y="475625"/>
                </a:lnTo>
                <a:lnTo>
                  <a:pt x="26172" y="427370"/>
                </a:lnTo>
                <a:lnTo>
                  <a:pt x="40401" y="380940"/>
                </a:lnTo>
                <a:lnTo>
                  <a:pt x="57470" y="336477"/>
                </a:lnTo>
                <a:lnTo>
                  <a:pt x="77258" y="294123"/>
                </a:lnTo>
                <a:lnTo>
                  <a:pt x="99649" y="254020"/>
                </a:lnTo>
                <a:lnTo>
                  <a:pt x="124524" y="216309"/>
                </a:lnTo>
                <a:lnTo>
                  <a:pt x="151765" y="181133"/>
                </a:lnTo>
                <a:lnTo>
                  <a:pt x="181253" y="148634"/>
                </a:lnTo>
                <a:lnTo>
                  <a:pt x="212872" y="118953"/>
                </a:lnTo>
                <a:lnTo>
                  <a:pt x="246502" y="92232"/>
                </a:lnTo>
                <a:lnTo>
                  <a:pt x="282026" y="68614"/>
                </a:lnTo>
                <a:lnTo>
                  <a:pt x="319325" y="48240"/>
                </a:lnTo>
                <a:lnTo>
                  <a:pt x="358282" y="31252"/>
                </a:lnTo>
                <a:lnTo>
                  <a:pt x="398778" y="17792"/>
                </a:lnTo>
                <a:lnTo>
                  <a:pt x="440695" y="8002"/>
                </a:lnTo>
                <a:lnTo>
                  <a:pt x="483915" y="2024"/>
                </a:lnTo>
                <a:lnTo>
                  <a:pt x="528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7650" y="4457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06830" y="5720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1620" y="4801870"/>
            <a:ext cx="101600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 rtl="1">
              <a:spcBef>
                <a:spcPts val="100"/>
              </a:spcBef>
            </a:pPr>
            <a:r>
              <a:rPr sz="1200" b="1" spc="2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200" b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200" b="1" spc="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200" b="1" spc="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200" b="1" spc="2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200" b="1" spc="3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1200" b="1" spc="2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200" b="1" spc="3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1200" b="1" spc="1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1200" b="1" spc="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200" b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200" b="1" spc="-45" dirty="0">
                <a:solidFill>
                  <a:prstClr val="black"/>
                </a:solidFill>
                <a:latin typeface="Arial"/>
                <a:cs typeface="Arial"/>
              </a:rPr>
              <a:t>s  </a:t>
            </a:r>
            <a:r>
              <a:rPr sz="1200" b="1" spc="10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sz="1200" b="1" spc="20" dirty="0">
                <a:solidFill>
                  <a:prstClr val="black"/>
                </a:solidFill>
                <a:latin typeface="Arial"/>
                <a:cs typeface="Arial"/>
              </a:rPr>
              <a:t>purine </a:t>
            </a:r>
            <a:r>
              <a:rPr sz="1200" b="1" spc="-70" dirty="0">
                <a:solidFill>
                  <a:prstClr val="black"/>
                </a:solidFill>
                <a:latin typeface="Arial"/>
                <a:cs typeface="Arial"/>
              </a:rPr>
              <a:t>&amp;  </a:t>
            </a:r>
            <a:r>
              <a:rPr sz="1200" b="1" spc="25" dirty="0">
                <a:solidFill>
                  <a:prstClr val="black"/>
                </a:solidFill>
                <a:latin typeface="Arial"/>
                <a:cs typeface="Arial"/>
              </a:rPr>
              <a:t>Pyrimidine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51140" y="5863590"/>
            <a:ext cx="914400" cy="572770"/>
          </a:xfrm>
          <a:custGeom>
            <a:avLst/>
            <a:gdLst/>
            <a:ahLst/>
            <a:cxnLst/>
            <a:rect l="l" t="t" r="r" b="b"/>
            <a:pathLst>
              <a:path w="914400" h="572770">
                <a:moveTo>
                  <a:pt x="457200" y="0"/>
                </a:moveTo>
                <a:lnTo>
                  <a:pt x="398556" y="2170"/>
                </a:lnTo>
                <a:lnTo>
                  <a:pt x="342452" y="8522"/>
                </a:lnTo>
                <a:lnTo>
                  <a:pt x="289261" y="18822"/>
                </a:lnTo>
                <a:lnTo>
                  <a:pt x="239358" y="32833"/>
                </a:lnTo>
                <a:lnTo>
                  <a:pt x="193118" y="50320"/>
                </a:lnTo>
                <a:lnTo>
                  <a:pt x="150915" y="71046"/>
                </a:lnTo>
                <a:lnTo>
                  <a:pt x="113124" y="94775"/>
                </a:lnTo>
                <a:lnTo>
                  <a:pt x="80119" y="121272"/>
                </a:lnTo>
                <a:lnTo>
                  <a:pt x="52275" y="150301"/>
                </a:lnTo>
                <a:lnTo>
                  <a:pt x="29966" y="181626"/>
                </a:lnTo>
                <a:lnTo>
                  <a:pt x="3454" y="250221"/>
                </a:lnTo>
                <a:lnTo>
                  <a:pt x="0" y="287020"/>
                </a:lnTo>
                <a:lnTo>
                  <a:pt x="3454" y="323796"/>
                </a:lnTo>
                <a:lnTo>
                  <a:pt x="29966" y="392241"/>
                </a:lnTo>
                <a:lnTo>
                  <a:pt x="52275" y="423451"/>
                </a:lnTo>
                <a:lnTo>
                  <a:pt x="80119" y="452348"/>
                </a:lnTo>
                <a:lnTo>
                  <a:pt x="113124" y="478702"/>
                </a:lnTo>
                <a:lnTo>
                  <a:pt x="150915" y="502285"/>
                </a:lnTo>
                <a:lnTo>
                  <a:pt x="193118" y="522868"/>
                </a:lnTo>
                <a:lnTo>
                  <a:pt x="239358" y="540222"/>
                </a:lnTo>
                <a:lnTo>
                  <a:pt x="289261" y="554118"/>
                </a:lnTo>
                <a:lnTo>
                  <a:pt x="342452" y="564327"/>
                </a:lnTo>
                <a:lnTo>
                  <a:pt x="398556" y="570621"/>
                </a:lnTo>
                <a:lnTo>
                  <a:pt x="457200" y="572770"/>
                </a:lnTo>
                <a:lnTo>
                  <a:pt x="515843" y="570621"/>
                </a:lnTo>
                <a:lnTo>
                  <a:pt x="571947" y="564327"/>
                </a:lnTo>
                <a:lnTo>
                  <a:pt x="625138" y="554118"/>
                </a:lnTo>
                <a:lnTo>
                  <a:pt x="675041" y="540222"/>
                </a:lnTo>
                <a:lnTo>
                  <a:pt x="721281" y="522868"/>
                </a:lnTo>
                <a:lnTo>
                  <a:pt x="763484" y="502285"/>
                </a:lnTo>
                <a:lnTo>
                  <a:pt x="801275" y="478702"/>
                </a:lnTo>
                <a:lnTo>
                  <a:pt x="834280" y="452348"/>
                </a:lnTo>
                <a:lnTo>
                  <a:pt x="862124" y="423451"/>
                </a:lnTo>
                <a:lnTo>
                  <a:pt x="884433" y="392241"/>
                </a:lnTo>
                <a:lnTo>
                  <a:pt x="910945" y="323796"/>
                </a:lnTo>
                <a:lnTo>
                  <a:pt x="914400" y="287020"/>
                </a:lnTo>
                <a:lnTo>
                  <a:pt x="910945" y="250221"/>
                </a:lnTo>
                <a:lnTo>
                  <a:pt x="884433" y="181626"/>
                </a:lnTo>
                <a:lnTo>
                  <a:pt x="862124" y="150301"/>
                </a:lnTo>
                <a:lnTo>
                  <a:pt x="834280" y="121272"/>
                </a:lnTo>
                <a:lnTo>
                  <a:pt x="801275" y="94775"/>
                </a:lnTo>
                <a:lnTo>
                  <a:pt x="763484" y="71046"/>
                </a:lnTo>
                <a:lnTo>
                  <a:pt x="721281" y="50320"/>
                </a:lnTo>
                <a:lnTo>
                  <a:pt x="675041" y="32833"/>
                </a:lnTo>
                <a:lnTo>
                  <a:pt x="625138" y="18822"/>
                </a:lnTo>
                <a:lnTo>
                  <a:pt x="571947" y="8522"/>
                </a:lnTo>
                <a:lnTo>
                  <a:pt x="515843" y="217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51140" y="5863590"/>
            <a:ext cx="914400" cy="572770"/>
          </a:xfrm>
          <a:custGeom>
            <a:avLst/>
            <a:gdLst/>
            <a:ahLst/>
            <a:cxnLst/>
            <a:rect l="l" t="t" r="r" b="b"/>
            <a:pathLst>
              <a:path w="914400" h="572770">
                <a:moveTo>
                  <a:pt x="457200" y="0"/>
                </a:moveTo>
                <a:lnTo>
                  <a:pt x="515843" y="2170"/>
                </a:lnTo>
                <a:lnTo>
                  <a:pt x="571947" y="8522"/>
                </a:lnTo>
                <a:lnTo>
                  <a:pt x="625138" y="18822"/>
                </a:lnTo>
                <a:lnTo>
                  <a:pt x="675041" y="32833"/>
                </a:lnTo>
                <a:lnTo>
                  <a:pt x="721281" y="50320"/>
                </a:lnTo>
                <a:lnTo>
                  <a:pt x="763484" y="71046"/>
                </a:lnTo>
                <a:lnTo>
                  <a:pt x="801275" y="94775"/>
                </a:lnTo>
                <a:lnTo>
                  <a:pt x="834280" y="121272"/>
                </a:lnTo>
                <a:lnTo>
                  <a:pt x="862124" y="150301"/>
                </a:lnTo>
                <a:lnTo>
                  <a:pt x="884433" y="181626"/>
                </a:lnTo>
                <a:lnTo>
                  <a:pt x="910945" y="250221"/>
                </a:lnTo>
                <a:lnTo>
                  <a:pt x="914400" y="287020"/>
                </a:lnTo>
                <a:lnTo>
                  <a:pt x="910945" y="323796"/>
                </a:lnTo>
                <a:lnTo>
                  <a:pt x="884433" y="392241"/>
                </a:lnTo>
                <a:lnTo>
                  <a:pt x="862124" y="423451"/>
                </a:lnTo>
                <a:lnTo>
                  <a:pt x="834280" y="452348"/>
                </a:lnTo>
                <a:lnTo>
                  <a:pt x="801275" y="478702"/>
                </a:lnTo>
                <a:lnTo>
                  <a:pt x="763484" y="502285"/>
                </a:lnTo>
                <a:lnTo>
                  <a:pt x="721281" y="522868"/>
                </a:lnTo>
                <a:lnTo>
                  <a:pt x="675041" y="540222"/>
                </a:lnTo>
                <a:lnTo>
                  <a:pt x="625138" y="554118"/>
                </a:lnTo>
                <a:lnTo>
                  <a:pt x="571947" y="564327"/>
                </a:lnTo>
                <a:lnTo>
                  <a:pt x="515843" y="570621"/>
                </a:lnTo>
                <a:lnTo>
                  <a:pt x="457200" y="572770"/>
                </a:lnTo>
                <a:lnTo>
                  <a:pt x="398556" y="570621"/>
                </a:lnTo>
                <a:lnTo>
                  <a:pt x="342452" y="564327"/>
                </a:lnTo>
                <a:lnTo>
                  <a:pt x="289261" y="554118"/>
                </a:lnTo>
                <a:lnTo>
                  <a:pt x="239358" y="540222"/>
                </a:lnTo>
                <a:lnTo>
                  <a:pt x="193118" y="522868"/>
                </a:lnTo>
                <a:lnTo>
                  <a:pt x="150915" y="502285"/>
                </a:lnTo>
                <a:lnTo>
                  <a:pt x="113124" y="478702"/>
                </a:lnTo>
                <a:lnTo>
                  <a:pt x="80119" y="452348"/>
                </a:lnTo>
                <a:lnTo>
                  <a:pt x="52275" y="423451"/>
                </a:lnTo>
                <a:lnTo>
                  <a:pt x="29966" y="392241"/>
                </a:lnTo>
                <a:lnTo>
                  <a:pt x="3454" y="323796"/>
                </a:lnTo>
                <a:lnTo>
                  <a:pt x="0" y="287020"/>
                </a:lnTo>
                <a:lnTo>
                  <a:pt x="3454" y="250221"/>
                </a:lnTo>
                <a:lnTo>
                  <a:pt x="29966" y="181626"/>
                </a:lnTo>
                <a:lnTo>
                  <a:pt x="52275" y="150301"/>
                </a:lnTo>
                <a:lnTo>
                  <a:pt x="80119" y="121272"/>
                </a:lnTo>
                <a:lnTo>
                  <a:pt x="113124" y="94775"/>
                </a:lnTo>
                <a:lnTo>
                  <a:pt x="150915" y="71046"/>
                </a:lnTo>
                <a:lnTo>
                  <a:pt x="193118" y="50320"/>
                </a:lnTo>
                <a:lnTo>
                  <a:pt x="239358" y="32833"/>
                </a:lnTo>
                <a:lnTo>
                  <a:pt x="289261" y="18822"/>
                </a:lnTo>
                <a:lnTo>
                  <a:pt x="342452" y="8522"/>
                </a:lnTo>
                <a:lnTo>
                  <a:pt x="398556" y="2170"/>
                </a:lnTo>
                <a:lnTo>
                  <a:pt x="4572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51140" y="5863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66809" y="6437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01000" y="5863590"/>
            <a:ext cx="615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>
              <a:spcBef>
                <a:spcPts val="100"/>
              </a:spcBef>
            </a:pPr>
            <a:r>
              <a:rPr spc="-210" dirty="0">
                <a:solidFill>
                  <a:prstClr val="black"/>
                </a:solidFill>
                <a:latin typeface="Arial Black"/>
                <a:cs typeface="Arial Black"/>
              </a:rPr>
              <a:t>Urine  </a:t>
            </a:r>
            <a:r>
              <a:rPr spc="-204" dirty="0">
                <a:solidFill>
                  <a:prstClr val="black"/>
                </a:solidFill>
                <a:latin typeface="Arial Black"/>
                <a:cs typeface="Arial Black"/>
              </a:rPr>
              <a:t>N</a:t>
            </a:r>
            <a:r>
              <a:rPr spc="-210" dirty="0">
                <a:solidFill>
                  <a:prstClr val="black"/>
                </a:solidFill>
                <a:latin typeface="Arial Black"/>
                <a:cs typeface="Arial Black"/>
              </a:rPr>
              <a:t>H</a:t>
            </a:r>
            <a:r>
              <a:rPr spc="-175" dirty="0">
                <a:solidFill>
                  <a:prstClr val="black"/>
                </a:solidFill>
                <a:latin typeface="Arial Black"/>
                <a:cs typeface="Arial Black"/>
              </a:rPr>
              <a:t>4+</a:t>
            </a:r>
            <a:endParaRPr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2489" y="6066790"/>
            <a:ext cx="1245870" cy="369570"/>
          </a:xfrm>
          <a:custGeom>
            <a:avLst/>
            <a:gdLst/>
            <a:ahLst/>
            <a:cxnLst/>
            <a:rect l="l" t="t" r="r" b="b"/>
            <a:pathLst>
              <a:path w="1245870" h="369570">
                <a:moveTo>
                  <a:pt x="623569" y="0"/>
                </a:moveTo>
                <a:lnTo>
                  <a:pt x="554114" y="1050"/>
                </a:lnTo>
                <a:lnTo>
                  <a:pt x="487194" y="4137"/>
                </a:lnTo>
                <a:lnTo>
                  <a:pt x="423143" y="9164"/>
                </a:lnTo>
                <a:lnTo>
                  <a:pt x="362296" y="16033"/>
                </a:lnTo>
                <a:lnTo>
                  <a:pt x="304988" y="24647"/>
                </a:lnTo>
                <a:lnTo>
                  <a:pt x="251551" y="34909"/>
                </a:lnTo>
                <a:lnTo>
                  <a:pt x="202320" y="46723"/>
                </a:lnTo>
                <a:lnTo>
                  <a:pt x="157630" y="59990"/>
                </a:lnTo>
                <a:lnTo>
                  <a:pt x="117815" y="74615"/>
                </a:lnTo>
                <a:lnTo>
                  <a:pt x="54144" y="107546"/>
                </a:lnTo>
                <a:lnTo>
                  <a:pt x="13981" y="144740"/>
                </a:lnTo>
                <a:lnTo>
                  <a:pt x="0" y="185420"/>
                </a:lnTo>
                <a:lnTo>
                  <a:pt x="3551" y="205909"/>
                </a:lnTo>
                <a:lnTo>
                  <a:pt x="30957" y="244561"/>
                </a:lnTo>
                <a:lnTo>
                  <a:pt x="83208" y="279447"/>
                </a:lnTo>
                <a:lnTo>
                  <a:pt x="157630" y="309772"/>
                </a:lnTo>
                <a:lnTo>
                  <a:pt x="202320" y="322975"/>
                </a:lnTo>
                <a:lnTo>
                  <a:pt x="251551" y="334741"/>
                </a:lnTo>
                <a:lnTo>
                  <a:pt x="304988" y="344969"/>
                </a:lnTo>
                <a:lnTo>
                  <a:pt x="362296" y="353560"/>
                </a:lnTo>
                <a:lnTo>
                  <a:pt x="423143" y="360415"/>
                </a:lnTo>
                <a:lnTo>
                  <a:pt x="487194" y="365435"/>
                </a:lnTo>
                <a:lnTo>
                  <a:pt x="554114" y="368519"/>
                </a:lnTo>
                <a:lnTo>
                  <a:pt x="623569" y="369570"/>
                </a:lnTo>
                <a:lnTo>
                  <a:pt x="693009" y="368519"/>
                </a:lnTo>
                <a:lnTo>
                  <a:pt x="759884" y="365435"/>
                </a:lnTo>
                <a:lnTo>
                  <a:pt x="823864" y="360415"/>
                </a:lnTo>
                <a:lnTo>
                  <a:pt x="884620" y="353560"/>
                </a:lnTo>
                <a:lnTo>
                  <a:pt x="941822" y="344969"/>
                </a:lnTo>
                <a:lnTo>
                  <a:pt x="995141" y="334741"/>
                </a:lnTo>
                <a:lnTo>
                  <a:pt x="1044247" y="322975"/>
                </a:lnTo>
                <a:lnTo>
                  <a:pt x="1088810" y="309772"/>
                </a:lnTo>
                <a:lnTo>
                  <a:pt x="1128501" y="295229"/>
                </a:lnTo>
                <a:lnTo>
                  <a:pt x="1191948" y="262524"/>
                </a:lnTo>
                <a:lnTo>
                  <a:pt x="1231950" y="225656"/>
                </a:lnTo>
                <a:lnTo>
                  <a:pt x="1245870" y="185420"/>
                </a:lnTo>
                <a:lnTo>
                  <a:pt x="1242335" y="164692"/>
                </a:lnTo>
                <a:lnTo>
                  <a:pt x="1215044" y="125658"/>
                </a:lnTo>
                <a:lnTo>
                  <a:pt x="1162990" y="90499"/>
                </a:lnTo>
                <a:lnTo>
                  <a:pt x="1088810" y="59990"/>
                </a:lnTo>
                <a:lnTo>
                  <a:pt x="1044247" y="46723"/>
                </a:lnTo>
                <a:lnTo>
                  <a:pt x="995141" y="34909"/>
                </a:lnTo>
                <a:lnTo>
                  <a:pt x="941822" y="24647"/>
                </a:lnTo>
                <a:lnTo>
                  <a:pt x="884620" y="16033"/>
                </a:lnTo>
                <a:lnTo>
                  <a:pt x="823864" y="9164"/>
                </a:lnTo>
                <a:lnTo>
                  <a:pt x="759884" y="4137"/>
                </a:lnTo>
                <a:lnTo>
                  <a:pt x="693009" y="1050"/>
                </a:lnTo>
                <a:lnTo>
                  <a:pt x="623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72489" y="6066790"/>
            <a:ext cx="1245870" cy="369570"/>
          </a:xfrm>
          <a:custGeom>
            <a:avLst/>
            <a:gdLst/>
            <a:ahLst/>
            <a:cxnLst/>
            <a:rect l="l" t="t" r="r" b="b"/>
            <a:pathLst>
              <a:path w="1245870" h="369570">
                <a:moveTo>
                  <a:pt x="623569" y="0"/>
                </a:moveTo>
                <a:lnTo>
                  <a:pt x="693009" y="1050"/>
                </a:lnTo>
                <a:lnTo>
                  <a:pt x="759884" y="4137"/>
                </a:lnTo>
                <a:lnTo>
                  <a:pt x="823864" y="9164"/>
                </a:lnTo>
                <a:lnTo>
                  <a:pt x="884620" y="16033"/>
                </a:lnTo>
                <a:lnTo>
                  <a:pt x="941822" y="24647"/>
                </a:lnTo>
                <a:lnTo>
                  <a:pt x="995141" y="34909"/>
                </a:lnTo>
                <a:lnTo>
                  <a:pt x="1044247" y="46723"/>
                </a:lnTo>
                <a:lnTo>
                  <a:pt x="1088810" y="59990"/>
                </a:lnTo>
                <a:lnTo>
                  <a:pt x="1128501" y="74615"/>
                </a:lnTo>
                <a:lnTo>
                  <a:pt x="1191948" y="107546"/>
                </a:lnTo>
                <a:lnTo>
                  <a:pt x="1231950" y="144740"/>
                </a:lnTo>
                <a:lnTo>
                  <a:pt x="1245870" y="185420"/>
                </a:lnTo>
                <a:lnTo>
                  <a:pt x="1242335" y="205909"/>
                </a:lnTo>
                <a:lnTo>
                  <a:pt x="1215044" y="244561"/>
                </a:lnTo>
                <a:lnTo>
                  <a:pt x="1162990" y="279447"/>
                </a:lnTo>
                <a:lnTo>
                  <a:pt x="1088810" y="309772"/>
                </a:lnTo>
                <a:lnTo>
                  <a:pt x="1044247" y="322975"/>
                </a:lnTo>
                <a:lnTo>
                  <a:pt x="995141" y="334741"/>
                </a:lnTo>
                <a:lnTo>
                  <a:pt x="941822" y="344969"/>
                </a:lnTo>
                <a:lnTo>
                  <a:pt x="884620" y="353560"/>
                </a:lnTo>
                <a:lnTo>
                  <a:pt x="823864" y="360415"/>
                </a:lnTo>
                <a:lnTo>
                  <a:pt x="759884" y="365435"/>
                </a:lnTo>
                <a:lnTo>
                  <a:pt x="693009" y="368519"/>
                </a:lnTo>
                <a:lnTo>
                  <a:pt x="623569" y="369570"/>
                </a:lnTo>
                <a:lnTo>
                  <a:pt x="554114" y="368519"/>
                </a:lnTo>
                <a:lnTo>
                  <a:pt x="487194" y="365435"/>
                </a:lnTo>
                <a:lnTo>
                  <a:pt x="423143" y="360415"/>
                </a:lnTo>
                <a:lnTo>
                  <a:pt x="362296" y="353560"/>
                </a:lnTo>
                <a:lnTo>
                  <a:pt x="304988" y="344969"/>
                </a:lnTo>
                <a:lnTo>
                  <a:pt x="251551" y="334741"/>
                </a:lnTo>
                <a:lnTo>
                  <a:pt x="202320" y="322975"/>
                </a:lnTo>
                <a:lnTo>
                  <a:pt x="157630" y="309772"/>
                </a:lnTo>
                <a:lnTo>
                  <a:pt x="117815" y="295229"/>
                </a:lnTo>
                <a:lnTo>
                  <a:pt x="54144" y="262524"/>
                </a:lnTo>
                <a:lnTo>
                  <a:pt x="13981" y="225656"/>
                </a:lnTo>
                <a:lnTo>
                  <a:pt x="0" y="185420"/>
                </a:lnTo>
                <a:lnTo>
                  <a:pt x="3551" y="164692"/>
                </a:lnTo>
                <a:lnTo>
                  <a:pt x="30957" y="125658"/>
                </a:lnTo>
                <a:lnTo>
                  <a:pt x="83208" y="90499"/>
                </a:lnTo>
                <a:lnTo>
                  <a:pt x="157630" y="59990"/>
                </a:lnTo>
                <a:lnTo>
                  <a:pt x="202320" y="46723"/>
                </a:lnTo>
                <a:lnTo>
                  <a:pt x="251551" y="34909"/>
                </a:lnTo>
                <a:lnTo>
                  <a:pt x="304988" y="24647"/>
                </a:lnTo>
                <a:lnTo>
                  <a:pt x="362296" y="16033"/>
                </a:lnTo>
                <a:lnTo>
                  <a:pt x="423143" y="9164"/>
                </a:lnTo>
                <a:lnTo>
                  <a:pt x="487194" y="4137"/>
                </a:lnTo>
                <a:lnTo>
                  <a:pt x="554114" y="1050"/>
                </a:lnTo>
                <a:lnTo>
                  <a:pt x="62356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72489" y="6066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19629" y="6437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20139" y="6056629"/>
            <a:ext cx="752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400" spc="-275" dirty="0">
                <a:solidFill>
                  <a:prstClr val="black"/>
                </a:solidFill>
                <a:latin typeface="Arial Black"/>
                <a:cs typeface="Arial Black"/>
              </a:rPr>
              <a:t>U</a:t>
            </a:r>
            <a:r>
              <a:rPr sz="2400" spc="-305" dirty="0">
                <a:solidFill>
                  <a:prstClr val="black"/>
                </a:solidFill>
                <a:latin typeface="Arial Black"/>
                <a:cs typeface="Arial Black"/>
              </a:rPr>
              <a:t>r</a:t>
            </a:r>
            <a:r>
              <a:rPr sz="2400" spc="-235" dirty="0">
                <a:solidFill>
                  <a:prstClr val="black"/>
                </a:solidFill>
                <a:latin typeface="Arial Black"/>
                <a:cs typeface="Arial Black"/>
              </a:rPr>
              <a:t>i</a:t>
            </a:r>
            <a:r>
              <a:rPr sz="2400" spc="-280" dirty="0">
                <a:solidFill>
                  <a:prstClr val="black"/>
                </a:solidFill>
                <a:latin typeface="Arial Black"/>
                <a:cs typeface="Arial Black"/>
              </a:rPr>
              <a:t>n</a:t>
            </a:r>
            <a:r>
              <a:rPr sz="2400" spc="-270" dirty="0">
                <a:solidFill>
                  <a:prstClr val="black"/>
                </a:solidFill>
                <a:latin typeface="Arial Black"/>
                <a:cs typeface="Arial Black"/>
              </a:rPr>
              <a:t>e</a:t>
            </a:r>
            <a:endParaRPr sz="240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44740" y="5384800"/>
            <a:ext cx="755650" cy="4076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9845" algn="r" rtl="1">
              <a:spcBef>
                <a:spcPts val="530"/>
              </a:spcBef>
            </a:pPr>
            <a:r>
              <a:rPr spc="-225" dirty="0">
                <a:solidFill>
                  <a:prstClr val="black"/>
                </a:solidFill>
                <a:latin typeface="Arial Black"/>
                <a:cs typeface="Arial Black"/>
              </a:rPr>
              <a:t>Kidney</a:t>
            </a:r>
            <a:endParaRPr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0779" y="5673090"/>
            <a:ext cx="567690" cy="2933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6830" algn="r" rtl="1">
              <a:spcBef>
                <a:spcPts val="70"/>
              </a:spcBef>
            </a:pPr>
            <a:r>
              <a:rPr spc="-204" dirty="0">
                <a:solidFill>
                  <a:prstClr val="black"/>
                </a:solidFill>
                <a:latin typeface="Arial Black"/>
                <a:cs typeface="Arial Black"/>
              </a:rPr>
              <a:t>Liver</a:t>
            </a:r>
            <a:endParaRPr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45410" y="6372859"/>
            <a:ext cx="914400" cy="3340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08585" algn="r" rtl="1">
              <a:spcBef>
                <a:spcPts val="229"/>
              </a:spcBef>
            </a:pPr>
            <a:r>
              <a:rPr spc="-225" dirty="0">
                <a:solidFill>
                  <a:prstClr val="black"/>
                </a:solidFill>
                <a:latin typeface="Arial Black"/>
                <a:cs typeface="Arial Black"/>
              </a:rPr>
              <a:t>Kidney</a:t>
            </a:r>
            <a:endParaRPr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25089" y="885189"/>
            <a:ext cx="3040380" cy="0"/>
          </a:xfrm>
          <a:custGeom>
            <a:avLst/>
            <a:gdLst/>
            <a:ahLst/>
            <a:cxnLst/>
            <a:rect l="l" t="t" r="r" b="b"/>
            <a:pathLst>
              <a:path w="3040379">
                <a:moveTo>
                  <a:pt x="0" y="0"/>
                </a:moveTo>
                <a:lnTo>
                  <a:pt x="30403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659120" y="839469"/>
            <a:ext cx="215900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96589" y="94868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9658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19658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177539" y="94868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7753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7753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74339" y="502919"/>
            <a:ext cx="417830" cy="381000"/>
          </a:xfrm>
          <a:custGeom>
            <a:avLst/>
            <a:gdLst/>
            <a:ahLst/>
            <a:cxnLst/>
            <a:rect l="l" t="t" r="r" b="b"/>
            <a:pathLst>
              <a:path w="417829" h="381000">
                <a:moveTo>
                  <a:pt x="0" y="0"/>
                </a:moveTo>
                <a:lnTo>
                  <a:pt x="2540" y="11429"/>
                </a:lnTo>
                <a:lnTo>
                  <a:pt x="6350" y="22859"/>
                </a:lnTo>
                <a:lnTo>
                  <a:pt x="10160" y="35559"/>
                </a:lnTo>
                <a:lnTo>
                  <a:pt x="13970" y="46989"/>
                </a:lnTo>
                <a:lnTo>
                  <a:pt x="17780" y="58419"/>
                </a:lnTo>
                <a:lnTo>
                  <a:pt x="21590" y="71119"/>
                </a:lnTo>
                <a:lnTo>
                  <a:pt x="26670" y="82550"/>
                </a:lnTo>
                <a:lnTo>
                  <a:pt x="31750" y="93979"/>
                </a:lnTo>
                <a:lnTo>
                  <a:pt x="38100" y="105409"/>
                </a:lnTo>
                <a:lnTo>
                  <a:pt x="43180" y="115569"/>
                </a:lnTo>
                <a:lnTo>
                  <a:pt x="49530" y="127000"/>
                </a:lnTo>
                <a:lnTo>
                  <a:pt x="55880" y="138429"/>
                </a:lnTo>
                <a:lnTo>
                  <a:pt x="63500" y="148589"/>
                </a:lnTo>
                <a:lnTo>
                  <a:pt x="71120" y="158750"/>
                </a:lnTo>
                <a:lnTo>
                  <a:pt x="77470" y="170179"/>
                </a:lnTo>
                <a:lnTo>
                  <a:pt x="86360" y="180339"/>
                </a:lnTo>
                <a:lnTo>
                  <a:pt x="93980" y="190500"/>
                </a:lnTo>
                <a:lnTo>
                  <a:pt x="101600" y="200659"/>
                </a:lnTo>
                <a:lnTo>
                  <a:pt x="110490" y="209550"/>
                </a:lnTo>
                <a:lnTo>
                  <a:pt x="119380" y="219709"/>
                </a:lnTo>
                <a:lnTo>
                  <a:pt x="129540" y="228600"/>
                </a:lnTo>
                <a:lnTo>
                  <a:pt x="138430" y="237489"/>
                </a:lnTo>
                <a:lnTo>
                  <a:pt x="148590" y="247650"/>
                </a:lnTo>
                <a:lnTo>
                  <a:pt x="158750" y="255269"/>
                </a:lnTo>
                <a:lnTo>
                  <a:pt x="168910" y="264159"/>
                </a:lnTo>
                <a:lnTo>
                  <a:pt x="179070" y="273050"/>
                </a:lnTo>
                <a:lnTo>
                  <a:pt x="190500" y="280669"/>
                </a:lnTo>
                <a:lnTo>
                  <a:pt x="201930" y="288289"/>
                </a:lnTo>
                <a:lnTo>
                  <a:pt x="212090" y="295909"/>
                </a:lnTo>
                <a:lnTo>
                  <a:pt x="223520" y="303529"/>
                </a:lnTo>
                <a:lnTo>
                  <a:pt x="236220" y="309879"/>
                </a:lnTo>
                <a:lnTo>
                  <a:pt x="247650" y="317500"/>
                </a:lnTo>
                <a:lnTo>
                  <a:pt x="260350" y="323850"/>
                </a:lnTo>
                <a:lnTo>
                  <a:pt x="271780" y="330200"/>
                </a:lnTo>
                <a:lnTo>
                  <a:pt x="284480" y="336550"/>
                </a:lnTo>
                <a:lnTo>
                  <a:pt x="297180" y="341629"/>
                </a:lnTo>
                <a:lnTo>
                  <a:pt x="309880" y="347979"/>
                </a:lnTo>
                <a:lnTo>
                  <a:pt x="323850" y="353059"/>
                </a:lnTo>
                <a:lnTo>
                  <a:pt x="336550" y="358139"/>
                </a:lnTo>
                <a:lnTo>
                  <a:pt x="349250" y="361950"/>
                </a:lnTo>
                <a:lnTo>
                  <a:pt x="363220" y="367029"/>
                </a:lnTo>
                <a:lnTo>
                  <a:pt x="377189" y="370839"/>
                </a:lnTo>
                <a:lnTo>
                  <a:pt x="389889" y="374650"/>
                </a:lnTo>
                <a:lnTo>
                  <a:pt x="403860" y="378459"/>
                </a:lnTo>
                <a:lnTo>
                  <a:pt x="41783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319779" y="396240"/>
            <a:ext cx="2119630" cy="398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970"/>
              </a:lnSpc>
            </a:pPr>
            <a:r>
              <a:rPr sz="2550" u="none" spc="225" dirty="0">
                <a:solidFill>
                  <a:srgbClr val="000000"/>
                </a:solidFill>
                <a:latin typeface="Times New Roman"/>
                <a:cs typeface="Times New Roman"/>
              </a:rPr>
              <a:t>Glutaminase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9400" y="693419"/>
            <a:ext cx="1771650" cy="398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 algn="r" rtl="1">
              <a:lnSpc>
                <a:spcPts val="2970"/>
              </a:lnSpc>
            </a:pPr>
            <a:r>
              <a:rPr sz="2550" b="1" spc="35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2550" b="1" spc="135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2550" b="1" spc="200" dirty="0">
                <a:solidFill>
                  <a:prstClr val="black"/>
                </a:solidFill>
                <a:latin typeface="Times New Roman"/>
                <a:cs typeface="Times New Roman"/>
              </a:rPr>
              <a:t>ut</a:t>
            </a:r>
            <a:r>
              <a:rPr sz="2550" b="1" spc="24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550" b="1" spc="34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sz="2550" b="1" spc="12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2550" b="1" spc="26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2550" b="1" spc="19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55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51550" y="692150"/>
            <a:ext cx="2874010" cy="3847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980"/>
              </a:lnSpc>
            </a:pPr>
            <a:r>
              <a:rPr sz="2550" b="1" spc="229" dirty="0">
                <a:solidFill>
                  <a:prstClr val="black"/>
                </a:solidFill>
                <a:latin typeface="Times New Roman"/>
                <a:cs typeface="Times New Roman"/>
              </a:rPr>
              <a:t>Glutamate </a:t>
            </a:r>
            <a:r>
              <a:rPr sz="2550" b="1" spc="250" dirty="0">
                <a:solidFill>
                  <a:prstClr val="black"/>
                </a:solidFill>
                <a:latin typeface="Times New Roman"/>
                <a:cs typeface="Times New Roman"/>
              </a:rPr>
              <a:t>+</a:t>
            </a:r>
            <a:r>
              <a:rPr sz="255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550" b="1" spc="280" dirty="0">
                <a:solidFill>
                  <a:prstClr val="black"/>
                </a:solidFill>
                <a:latin typeface="Times New Roman"/>
                <a:cs typeface="Times New Roman"/>
              </a:rPr>
              <a:t>NH</a:t>
            </a:r>
            <a:r>
              <a:rPr sz="2550" b="1" spc="419" baseline="-22875" dirty="0">
                <a:solidFill>
                  <a:prstClr val="black"/>
                </a:solidFill>
                <a:latin typeface="Times New Roman"/>
                <a:cs typeface="Times New Roman"/>
              </a:rPr>
              <a:t>3</a:t>
            </a:r>
            <a:endParaRPr sz="2550" baseline="-2287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79979" y="242570"/>
            <a:ext cx="650240" cy="3334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580"/>
              </a:lnSpc>
            </a:pPr>
            <a:r>
              <a:rPr sz="2200" b="1" spc="305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2175" b="1" spc="225" baseline="-22988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sz="2200" b="1" spc="29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6870" y="1203959"/>
            <a:ext cx="807847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950"/>
              </a:lnSpc>
              <a:spcBef>
                <a:spcPts val="100"/>
              </a:spcBef>
              <a:tabLst>
                <a:tab pos="3890645" algn="l"/>
                <a:tab pos="4647565" algn="l"/>
                <a:tab pos="689546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This reaction is important</a:t>
            </a:r>
            <a:r>
              <a:rPr sz="20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to</a:t>
            </a:r>
            <a:r>
              <a:rPr sz="2000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kidney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due to	kidney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excretes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1725" spc="22" baseline="-28985" dirty="0">
                <a:solidFill>
                  <a:srgbClr val="333399"/>
                </a:solidFill>
                <a:latin typeface="Times New Roman"/>
                <a:cs typeface="Times New Roman"/>
              </a:rPr>
              <a:t>4	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ion to</a:t>
            </a:r>
            <a:r>
              <a:rPr sz="20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keep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240155">
              <a:lnSpc>
                <a:spcPts val="680"/>
              </a:lnSpc>
            </a:pPr>
            <a:r>
              <a:rPr sz="1150" spc="5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endParaRPr sz="11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6200">
              <a:tabLst>
                <a:tab pos="2571115" algn="l"/>
                <a:tab pos="3274695" algn="l"/>
                <a:tab pos="387794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extracellular 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Na</a:t>
            </a:r>
            <a:r>
              <a:rPr sz="1725" spc="7" baseline="28985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r>
              <a:rPr sz="1725" spc="367" baseline="289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ion</a:t>
            </a:r>
            <a:r>
              <a:rPr sz="2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in	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body	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and	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to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maintain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the acid-base</a:t>
            </a:r>
            <a:r>
              <a:rPr sz="20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balance.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15859" y="4191000"/>
            <a:ext cx="1362710" cy="27432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4930" algn="r" rtl="1">
              <a:spcBef>
                <a:spcPts val="120"/>
              </a:spcBef>
            </a:pPr>
            <a:r>
              <a:rPr sz="1600" b="1" spc="105" dirty="0">
                <a:solidFill>
                  <a:prstClr val="black"/>
                </a:solidFill>
                <a:latin typeface="Eras Demi ITC"/>
                <a:cs typeface="Eras Demi ITC"/>
              </a:rPr>
              <a:t>Deaminase</a:t>
            </a:r>
            <a:endParaRPr sz="1600">
              <a:solidFill>
                <a:prstClr val="black"/>
              </a:solidFill>
              <a:latin typeface="Eras Demi ITC"/>
              <a:cs typeface="Eras Demi IT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32679" y="5405120"/>
            <a:ext cx="372110" cy="508000"/>
          </a:xfrm>
          <a:custGeom>
            <a:avLst/>
            <a:gdLst/>
            <a:ahLst/>
            <a:cxnLst/>
            <a:rect l="l" t="t" r="r" b="b"/>
            <a:pathLst>
              <a:path w="372110" h="508000">
                <a:moveTo>
                  <a:pt x="186690" y="0"/>
                </a:moveTo>
                <a:lnTo>
                  <a:pt x="148403" y="4975"/>
                </a:lnTo>
                <a:lnTo>
                  <a:pt x="113049" y="19327"/>
                </a:lnTo>
                <a:lnTo>
                  <a:pt x="81297" y="42192"/>
                </a:lnTo>
                <a:lnTo>
                  <a:pt x="53816" y="72707"/>
                </a:lnTo>
                <a:lnTo>
                  <a:pt x="31276" y="110008"/>
                </a:lnTo>
                <a:lnTo>
                  <a:pt x="14347" y="153233"/>
                </a:lnTo>
                <a:lnTo>
                  <a:pt x="3698" y="201518"/>
                </a:lnTo>
                <a:lnTo>
                  <a:pt x="0" y="253999"/>
                </a:lnTo>
                <a:lnTo>
                  <a:pt x="3698" y="306117"/>
                </a:lnTo>
                <a:lnTo>
                  <a:pt x="14347" y="354230"/>
                </a:lnTo>
                <a:lnTo>
                  <a:pt x="31276" y="397433"/>
                </a:lnTo>
                <a:lnTo>
                  <a:pt x="53816" y="434816"/>
                </a:lnTo>
                <a:lnTo>
                  <a:pt x="81297" y="465472"/>
                </a:lnTo>
                <a:lnTo>
                  <a:pt x="113049" y="488493"/>
                </a:lnTo>
                <a:lnTo>
                  <a:pt x="148403" y="502972"/>
                </a:lnTo>
                <a:lnTo>
                  <a:pt x="186690" y="507999"/>
                </a:lnTo>
                <a:lnTo>
                  <a:pt x="224921" y="502972"/>
                </a:lnTo>
                <a:lnTo>
                  <a:pt x="291680" y="465472"/>
                </a:lnTo>
                <a:lnTo>
                  <a:pt x="318928" y="434816"/>
                </a:lnTo>
                <a:lnTo>
                  <a:pt x="341235" y="397433"/>
                </a:lnTo>
                <a:lnTo>
                  <a:pt x="357961" y="354230"/>
                </a:lnTo>
                <a:lnTo>
                  <a:pt x="368466" y="306117"/>
                </a:lnTo>
                <a:lnTo>
                  <a:pt x="372110" y="253999"/>
                </a:lnTo>
                <a:lnTo>
                  <a:pt x="368466" y="201518"/>
                </a:lnTo>
                <a:lnTo>
                  <a:pt x="357961" y="153233"/>
                </a:lnTo>
                <a:lnTo>
                  <a:pt x="341235" y="110008"/>
                </a:lnTo>
                <a:lnTo>
                  <a:pt x="318928" y="72707"/>
                </a:lnTo>
                <a:lnTo>
                  <a:pt x="291680" y="42192"/>
                </a:lnTo>
                <a:lnTo>
                  <a:pt x="260131" y="19327"/>
                </a:lnTo>
                <a:lnTo>
                  <a:pt x="18669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932679" y="5405120"/>
            <a:ext cx="372110" cy="508000"/>
          </a:xfrm>
          <a:custGeom>
            <a:avLst/>
            <a:gdLst/>
            <a:ahLst/>
            <a:cxnLst/>
            <a:rect l="l" t="t" r="r" b="b"/>
            <a:pathLst>
              <a:path w="372110" h="508000">
                <a:moveTo>
                  <a:pt x="186690" y="0"/>
                </a:moveTo>
                <a:lnTo>
                  <a:pt x="224921" y="4975"/>
                </a:lnTo>
                <a:lnTo>
                  <a:pt x="291680" y="42192"/>
                </a:lnTo>
                <a:lnTo>
                  <a:pt x="318928" y="72707"/>
                </a:lnTo>
                <a:lnTo>
                  <a:pt x="341235" y="110008"/>
                </a:lnTo>
                <a:lnTo>
                  <a:pt x="357961" y="153233"/>
                </a:lnTo>
                <a:lnTo>
                  <a:pt x="368466" y="201518"/>
                </a:lnTo>
                <a:lnTo>
                  <a:pt x="372110" y="253999"/>
                </a:lnTo>
                <a:lnTo>
                  <a:pt x="368466" y="306117"/>
                </a:lnTo>
                <a:lnTo>
                  <a:pt x="357961" y="354230"/>
                </a:lnTo>
                <a:lnTo>
                  <a:pt x="341235" y="397433"/>
                </a:lnTo>
                <a:lnTo>
                  <a:pt x="318928" y="434816"/>
                </a:lnTo>
                <a:lnTo>
                  <a:pt x="291680" y="465472"/>
                </a:lnTo>
                <a:lnTo>
                  <a:pt x="260131" y="488493"/>
                </a:lnTo>
                <a:lnTo>
                  <a:pt x="186690" y="507999"/>
                </a:lnTo>
                <a:lnTo>
                  <a:pt x="148403" y="502972"/>
                </a:lnTo>
                <a:lnTo>
                  <a:pt x="113049" y="488493"/>
                </a:lnTo>
                <a:lnTo>
                  <a:pt x="81297" y="465472"/>
                </a:lnTo>
                <a:lnTo>
                  <a:pt x="53816" y="434816"/>
                </a:lnTo>
                <a:lnTo>
                  <a:pt x="31276" y="397433"/>
                </a:lnTo>
                <a:lnTo>
                  <a:pt x="14347" y="354230"/>
                </a:lnTo>
                <a:lnTo>
                  <a:pt x="3698" y="306117"/>
                </a:lnTo>
                <a:lnTo>
                  <a:pt x="0" y="253999"/>
                </a:lnTo>
                <a:lnTo>
                  <a:pt x="3698" y="201518"/>
                </a:lnTo>
                <a:lnTo>
                  <a:pt x="14347" y="153233"/>
                </a:lnTo>
                <a:lnTo>
                  <a:pt x="31276" y="110008"/>
                </a:lnTo>
                <a:lnTo>
                  <a:pt x="53816" y="72707"/>
                </a:lnTo>
                <a:lnTo>
                  <a:pt x="81297" y="42192"/>
                </a:lnTo>
                <a:lnTo>
                  <a:pt x="113049" y="19327"/>
                </a:lnTo>
                <a:lnTo>
                  <a:pt x="148403" y="4975"/>
                </a:lnTo>
                <a:lnTo>
                  <a:pt x="18669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932679" y="5405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306059" y="5913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66640" y="5494020"/>
            <a:ext cx="482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b="1" spc="155" dirty="0">
                <a:solidFill>
                  <a:prstClr val="black"/>
                </a:solidFill>
                <a:latin typeface="Eras Demi ITC"/>
                <a:cs typeface="Eras Demi ITC"/>
              </a:rPr>
              <a:t>G</a:t>
            </a:r>
            <a:r>
              <a:rPr sz="2000" b="1" spc="165" dirty="0">
                <a:solidFill>
                  <a:prstClr val="black"/>
                </a:solidFill>
                <a:latin typeface="Eras Demi ITC"/>
                <a:cs typeface="Eras Demi ITC"/>
              </a:rPr>
              <a:t>I</a:t>
            </a:r>
            <a:r>
              <a:rPr sz="2000" b="1" spc="-5" dirty="0">
                <a:solidFill>
                  <a:prstClr val="black"/>
                </a:solidFill>
                <a:latin typeface="Eras Demi ITC"/>
                <a:cs typeface="Eras Demi ITC"/>
              </a:rPr>
              <a:t>T</a:t>
            </a:r>
            <a:endParaRPr sz="2000">
              <a:solidFill>
                <a:prstClr val="black"/>
              </a:solidFill>
              <a:latin typeface="Eras Demi ITC"/>
              <a:cs typeface="Eras Demi IT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2000" y="3166972"/>
            <a:ext cx="1655445" cy="63817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457834" marR="205740" indent="-220979" algn="r" rtl="1">
              <a:spcBef>
                <a:spcPts val="330"/>
              </a:spcBef>
            </a:pP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Diet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prstClr val="black"/>
                </a:solidFill>
                <a:latin typeface="Arial"/>
                <a:cs typeface="Arial"/>
              </a:rPr>
              <a:t>Body 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protein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06600" y="4965700"/>
            <a:ext cx="1346200" cy="398780"/>
          </a:xfrm>
          <a:custGeom>
            <a:avLst/>
            <a:gdLst/>
            <a:ahLst/>
            <a:cxnLst/>
            <a:rect l="l" t="t" r="r" b="b"/>
            <a:pathLst>
              <a:path w="1346200" h="398779">
                <a:moveTo>
                  <a:pt x="0" y="0"/>
                </a:moveTo>
                <a:lnTo>
                  <a:pt x="1346200" y="0"/>
                </a:lnTo>
                <a:lnTo>
                  <a:pt x="134620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14550" y="4999990"/>
            <a:ext cx="1127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glutamine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03700" y="6121400"/>
            <a:ext cx="711200" cy="368300"/>
          </a:xfrm>
          <a:prstGeom prst="rect">
            <a:avLst/>
          </a:prstGeom>
          <a:solidFill>
            <a:srgbClr val="66FF66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 algn="r" rtl="1">
              <a:spcBef>
                <a:spcPts val="370"/>
              </a:spcBef>
            </a:pP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urea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88200" y="3784600"/>
            <a:ext cx="1701800" cy="276860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 algn="r" rtl="1">
              <a:spcBef>
                <a:spcPts val="370"/>
              </a:spcBef>
            </a:pPr>
            <a:r>
              <a:rPr sz="1200" b="1" spc="-5" dirty="0">
                <a:solidFill>
                  <a:prstClr val="black"/>
                </a:solidFill>
                <a:latin typeface="Arial"/>
                <a:cs typeface="Arial"/>
              </a:rPr>
              <a:t>Purines,pyrimidines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366000" y="4800600"/>
            <a:ext cx="1778000" cy="429259"/>
          </a:xfrm>
          <a:custGeom>
            <a:avLst/>
            <a:gdLst/>
            <a:ahLst/>
            <a:cxnLst/>
            <a:rect l="l" t="t" r="r" b="b"/>
            <a:pathLst>
              <a:path w="1778000" h="429260">
                <a:moveTo>
                  <a:pt x="0" y="0"/>
                </a:moveTo>
                <a:lnTo>
                  <a:pt x="1778000" y="0"/>
                </a:lnTo>
                <a:lnTo>
                  <a:pt x="1778000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443469" y="4834890"/>
            <a:ext cx="1565275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spcBef>
                <a:spcPts val="100"/>
              </a:spcBef>
            </a:pPr>
            <a:r>
              <a:rPr sz="1100" b="1" spc="-5" dirty="0">
                <a:solidFill>
                  <a:prstClr val="black"/>
                </a:solidFill>
                <a:latin typeface="Arial"/>
                <a:cs typeface="Arial"/>
              </a:rPr>
              <a:t>Various nitrogen-  containing</a:t>
            </a:r>
            <a:r>
              <a:rPr sz="11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prstClr val="black"/>
                </a:solidFill>
                <a:latin typeface="Arial"/>
                <a:cs typeface="Arial"/>
              </a:rPr>
              <a:t>compounds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90900" y="5283200"/>
            <a:ext cx="977900" cy="246379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 algn="r" rtl="1">
              <a:spcBef>
                <a:spcPts val="370"/>
              </a:spcBef>
            </a:pP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glutaminase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97500" y="5702300"/>
            <a:ext cx="736600" cy="35522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 marR="105410">
              <a:spcBef>
                <a:spcPts val="370"/>
              </a:spcBef>
            </a:pPr>
            <a:r>
              <a:rPr sz="1000" b="1" spc="-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ac</a:t>
            </a:r>
            <a:r>
              <a:rPr sz="1000" b="1" spc="5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000" b="1" dirty="0">
                <a:solidFill>
                  <a:prstClr val="black"/>
                </a:solidFill>
                <a:latin typeface="Arial"/>
                <a:cs typeface="Arial"/>
              </a:rPr>
              <a:t>l  </a:t>
            </a:r>
            <a:r>
              <a:rPr sz="1000" b="1" spc="-10" dirty="0">
                <a:solidFill>
                  <a:prstClr val="black"/>
                </a:solidFill>
                <a:latin typeface="Arial"/>
                <a:cs typeface="Arial"/>
              </a:rPr>
              <a:t>urease</a:t>
            </a:r>
            <a:endParaRPr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93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9150" y="397509"/>
            <a:ext cx="4804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845" algn="l"/>
              </a:tabLst>
            </a:pP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c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)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 U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r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e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a	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F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o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r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ma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t</a:t>
            </a:r>
            <a:r>
              <a:rPr sz="4400" i="1" u="none" spc="5" dirty="0">
                <a:solidFill>
                  <a:srgbClr val="A70000"/>
                </a:solidFill>
                <a:latin typeface="Arial"/>
                <a:cs typeface="Arial"/>
              </a:rPr>
              <a:t>i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o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29" y="1258570"/>
            <a:ext cx="8431530" cy="522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660" marR="1414780" indent="-530860">
              <a:spcBef>
                <a:spcPts val="10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the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principal end-product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protein 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metabolism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humans.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52450" indent="-501650">
              <a:spcBef>
                <a:spcPts val="1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important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route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for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detoxication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</a:t>
            </a:r>
            <a:r>
              <a:rPr sz="28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2400" spc="-7" baseline="-27777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52450" indent="-501650">
              <a:spcBef>
                <a:spcPts val="590"/>
              </a:spcBef>
              <a:buFont typeface="Symbol"/>
              <a:buChar char=""/>
              <a:tabLst>
                <a:tab pos="551815" algn="l"/>
                <a:tab pos="552450" algn="l"/>
                <a:tab pos="3987165" algn="l"/>
                <a:tab pos="7037705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operated</a:t>
            </a:r>
            <a:r>
              <a:rPr sz="28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liver,	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released</a:t>
            </a:r>
            <a:r>
              <a:rPr sz="2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into</a:t>
            </a:r>
            <a:r>
              <a:rPr sz="28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blood	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2759">
              <a:tabLst>
                <a:tab pos="1772285" algn="l"/>
              </a:tabLst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cleared	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by kidney.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81660" marR="43180" indent="-530860"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highly soluble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nontoxic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has a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high  nitrogen content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(46%),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so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…it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represents about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80-  90% of the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nitrogen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excreted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 urine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per day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b="1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man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81660" marR="138430" indent="-530860">
              <a:lnSpc>
                <a:spcPts val="3360"/>
              </a:lnSpc>
              <a:spcBef>
                <a:spcPts val="10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Biosynthesis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man is an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energy-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requiring 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process.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92759" marR="1276350" indent="-441959">
              <a:lnSpc>
                <a:spcPts val="3360"/>
              </a:lnSpc>
              <a:buClr>
                <a:srgbClr val="333399"/>
              </a:buClr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takes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place partially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mitochondria and 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partially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b="1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cytoplasm.</a:t>
            </a:r>
            <a:endParaRPr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759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70" y="491490"/>
            <a:ext cx="25895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2315" algn="l"/>
              </a:tabLst>
            </a:pPr>
            <a:r>
              <a:rPr sz="2000" u="none" spc="-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000" u="none" spc="5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000" u="none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lang="ar-EG" sz="2000" u="none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u="none" dirty="0">
                <a:solidFill>
                  <a:srgbClr val="333399"/>
                </a:solidFill>
                <a:latin typeface="Times New Roman"/>
                <a:cs typeface="Times New Roman"/>
              </a:rPr>
              <a:t>Urea  Cycle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" y="1405890"/>
            <a:ext cx="10985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(The  Or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0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e  Cycle,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870" y="2626359"/>
            <a:ext cx="12922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0">
              <a:spcBef>
                <a:spcPts val="100"/>
              </a:spcBef>
            </a:pPr>
            <a:r>
              <a:rPr sz="20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Kre</a:t>
            </a:r>
            <a:r>
              <a:rPr sz="2000" b="1" spc="-5" dirty="0" err="1">
                <a:solidFill>
                  <a:srgbClr val="333399"/>
                </a:solidFill>
                <a:latin typeface="Times New Roman"/>
                <a:cs typeface="Times New Roman"/>
              </a:rPr>
              <a:t>b</a:t>
            </a:r>
            <a:r>
              <a:rPr sz="20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'</a:t>
            </a:r>
            <a:r>
              <a:rPr sz="20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 Cycle):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7229" y="1469389"/>
            <a:ext cx="496570" cy="231140"/>
          </a:xfrm>
          <a:custGeom>
            <a:avLst/>
            <a:gdLst/>
            <a:ahLst/>
            <a:cxnLst/>
            <a:rect l="l" t="t" r="r" b="b"/>
            <a:pathLst>
              <a:path w="496569" h="231139">
                <a:moveTo>
                  <a:pt x="247650" y="0"/>
                </a:moveTo>
                <a:lnTo>
                  <a:pt x="180798" y="4062"/>
                </a:lnTo>
                <a:lnTo>
                  <a:pt x="121355" y="15569"/>
                </a:lnTo>
                <a:lnTo>
                  <a:pt x="71437" y="33496"/>
                </a:lnTo>
                <a:lnTo>
                  <a:pt x="33161" y="56820"/>
                </a:lnTo>
                <a:lnTo>
                  <a:pt x="0" y="115570"/>
                </a:lnTo>
                <a:lnTo>
                  <a:pt x="8643" y="146620"/>
                </a:lnTo>
                <a:lnTo>
                  <a:pt x="71437" y="197643"/>
                </a:lnTo>
                <a:lnTo>
                  <a:pt x="121355" y="215570"/>
                </a:lnTo>
                <a:lnTo>
                  <a:pt x="180798" y="227077"/>
                </a:lnTo>
                <a:lnTo>
                  <a:pt x="247650" y="231139"/>
                </a:lnTo>
                <a:lnTo>
                  <a:pt x="315036" y="227077"/>
                </a:lnTo>
                <a:lnTo>
                  <a:pt x="374838" y="215570"/>
                </a:lnTo>
                <a:lnTo>
                  <a:pt x="424973" y="197643"/>
                </a:lnTo>
                <a:lnTo>
                  <a:pt x="463361" y="174319"/>
                </a:lnTo>
                <a:lnTo>
                  <a:pt x="496569" y="115570"/>
                </a:lnTo>
                <a:lnTo>
                  <a:pt x="487921" y="84519"/>
                </a:lnTo>
                <a:lnTo>
                  <a:pt x="424973" y="33496"/>
                </a:lnTo>
                <a:lnTo>
                  <a:pt x="374838" y="15569"/>
                </a:lnTo>
                <a:lnTo>
                  <a:pt x="315036" y="4062"/>
                </a:lnTo>
                <a:lnTo>
                  <a:pt x="24765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67229" y="1469389"/>
            <a:ext cx="496570" cy="231140"/>
          </a:xfrm>
          <a:custGeom>
            <a:avLst/>
            <a:gdLst/>
            <a:ahLst/>
            <a:cxnLst/>
            <a:rect l="l" t="t" r="r" b="b"/>
            <a:pathLst>
              <a:path w="496569" h="231139">
                <a:moveTo>
                  <a:pt x="247650" y="0"/>
                </a:moveTo>
                <a:lnTo>
                  <a:pt x="315036" y="4062"/>
                </a:lnTo>
                <a:lnTo>
                  <a:pt x="374838" y="15569"/>
                </a:lnTo>
                <a:lnTo>
                  <a:pt x="424973" y="33496"/>
                </a:lnTo>
                <a:lnTo>
                  <a:pt x="463361" y="56820"/>
                </a:lnTo>
                <a:lnTo>
                  <a:pt x="496569" y="115570"/>
                </a:lnTo>
                <a:lnTo>
                  <a:pt x="487921" y="146620"/>
                </a:lnTo>
                <a:lnTo>
                  <a:pt x="424973" y="197643"/>
                </a:lnTo>
                <a:lnTo>
                  <a:pt x="374838" y="215570"/>
                </a:lnTo>
                <a:lnTo>
                  <a:pt x="315036" y="227077"/>
                </a:lnTo>
                <a:lnTo>
                  <a:pt x="247650" y="231139"/>
                </a:lnTo>
                <a:lnTo>
                  <a:pt x="180798" y="227077"/>
                </a:lnTo>
                <a:lnTo>
                  <a:pt x="121355" y="215570"/>
                </a:lnTo>
                <a:lnTo>
                  <a:pt x="71437" y="197643"/>
                </a:lnTo>
                <a:lnTo>
                  <a:pt x="33161" y="174319"/>
                </a:lnTo>
                <a:lnTo>
                  <a:pt x="0" y="115570"/>
                </a:lnTo>
                <a:lnTo>
                  <a:pt x="8643" y="84519"/>
                </a:lnTo>
                <a:lnTo>
                  <a:pt x="71437" y="33496"/>
                </a:lnTo>
                <a:lnTo>
                  <a:pt x="121355" y="15569"/>
                </a:lnTo>
                <a:lnTo>
                  <a:pt x="180798" y="4062"/>
                </a:lnTo>
                <a:lnTo>
                  <a:pt x="24765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67229" y="1469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63800" y="1700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6120" y="1465579"/>
            <a:ext cx="4641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400" b="1" spc="110" dirty="0">
                <a:solidFill>
                  <a:prstClr val="black"/>
                </a:solidFill>
                <a:latin typeface="Eras Demi ITC"/>
                <a:cs typeface="Eras Demi ITC"/>
              </a:rPr>
              <a:t>N</a:t>
            </a:r>
            <a:r>
              <a:rPr sz="1400" b="1" spc="114" dirty="0">
                <a:solidFill>
                  <a:prstClr val="black"/>
                </a:solidFill>
                <a:latin typeface="Eras Demi ITC"/>
                <a:cs typeface="Eras Demi ITC"/>
              </a:rPr>
              <a:t>A</a:t>
            </a:r>
            <a:r>
              <a:rPr sz="1400" b="1" spc="-5" dirty="0">
                <a:solidFill>
                  <a:prstClr val="black"/>
                </a:solidFill>
                <a:latin typeface="Eras Demi ITC"/>
                <a:cs typeface="Eras Demi ITC"/>
              </a:rPr>
              <a:t>D</a:t>
            </a:r>
            <a:endParaRPr sz="1400">
              <a:solidFill>
                <a:prstClr val="black"/>
              </a:solidFill>
              <a:latin typeface="Eras Demi ITC"/>
              <a:cs typeface="Eras Demi IT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14600" y="5336600"/>
            <a:ext cx="149739" cy="135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85060" y="4685090"/>
            <a:ext cx="159899" cy="135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73020" y="1679000"/>
            <a:ext cx="182759" cy="20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70215" y="271017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985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35290" y="2710179"/>
            <a:ext cx="69850" cy="209550"/>
          </a:xfrm>
          <a:custGeom>
            <a:avLst/>
            <a:gdLst/>
            <a:ahLst/>
            <a:cxnLst/>
            <a:rect l="l" t="t" r="r" b="b"/>
            <a:pathLst>
              <a:path w="69850" h="209550">
                <a:moveTo>
                  <a:pt x="35559" y="209550"/>
                </a:moveTo>
                <a:lnTo>
                  <a:pt x="0" y="209550"/>
                </a:lnTo>
                <a:lnTo>
                  <a:pt x="0" y="0"/>
                </a:lnTo>
                <a:lnTo>
                  <a:pt x="69850" y="0"/>
                </a:lnTo>
                <a:lnTo>
                  <a:pt x="69850" y="209550"/>
                </a:lnTo>
                <a:lnTo>
                  <a:pt x="35559" y="2095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60540" y="3456940"/>
            <a:ext cx="111760" cy="247650"/>
          </a:xfrm>
          <a:custGeom>
            <a:avLst/>
            <a:gdLst/>
            <a:ahLst/>
            <a:cxnLst/>
            <a:rect l="l" t="t" r="r" b="b"/>
            <a:pathLst>
              <a:path w="111759" h="247650">
                <a:moveTo>
                  <a:pt x="111759" y="0"/>
                </a:moveTo>
                <a:lnTo>
                  <a:pt x="0" y="0"/>
                </a:lnTo>
                <a:lnTo>
                  <a:pt x="0" y="247650"/>
                </a:lnTo>
                <a:lnTo>
                  <a:pt x="111759" y="247650"/>
                </a:lnTo>
                <a:lnTo>
                  <a:pt x="11175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60540" y="3456940"/>
            <a:ext cx="111760" cy="247650"/>
          </a:xfrm>
          <a:custGeom>
            <a:avLst/>
            <a:gdLst/>
            <a:ahLst/>
            <a:cxnLst/>
            <a:rect l="l" t="t" r="r" b="b"/>
            <a:pathLst>
              <a:path w="111759" h="247650">
                <a:moveTo>
                  <a:pt x="55879" y="247650"/>
                </a:moveTo>
                <a:lnTo>
                  <a:pt x="0" y="247650"/>
                </a:lnTo>
                <a:lnTo>
                  <a:pt x="0" y="0"/>
                </a:lnTo>
                <a:lnTo>
                  <a:pt x="111759" y="0"/>
                </a:lnTo>
                <a:lnTo>
                  <a:pt x="111759" y="247650"/>
                </a:lnTo>
                <a:lnTo>
                  <a:pt x="55879" y="2476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01309" y="369887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647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01309" y="3666490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79" h="64770">
                <a:moveTo>
                  <a:pt x="66039" y="64770"/>
                </a:moveTo>
                <a:lnTo>
                  <a:pt x="0" y="64770"/>
                </a:lnTo>
                <a:lnTo>
                  <a:pt x="0" y="0"/>
                </a:lnTo>
                <a:lnTo>
                  <a:pt x="132079" y="0"/>
                </a:lnTo>
                <a:lnTo>
                  <a:pt x="132079" y="64770"/>
                </a:lnTo>
                <a:lnTo>
                  <a:pt x="66039" y="6477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26179" y="451104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8381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26179" y="4469129"/>
            <a:ext cx="149860" cy="83820"/>
          </a:xfrm>
          <a:custGeom>
            <a:avLst/>
            <a:gdLst/>
            <a:ahLst/>
            <a:cxnLst/>
            <a:rect l="l" t="t" r="r" b="b"/>
            <a:pathLst>
              <a:path w="149860" h="83820">
                <a:moveTo>
                  <a:pt x="74930" y="83820"/>
                </a:moveTo>
                <a:lnTo>
                  <a:pt x="0" y="83820"/>
                </a:lnTo>
                <a:lnTo>
                  <a:pt x="0" y="0"/>
                </a:lnTo>
                <a:lnTo>
                  <a:pt x="149860" y="0"/>
                </a:lnTo>
                <a:lnTo>
                  <a:pt x="149860" y="83820"/>
                </a:lnTo>
                <a:lnTo>
                  <a:pt x="74930" y="8382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14700" y="4300220"/>
            <a:ext cx="261620" cy="88900"/>
          </a:xfrm>
          <a:custGeom>
            <a:avLst/>
            <a:gdLst/>
            <a:ahLst/>
            <a:cxnLst/>
            <a:rect l="l" t="t" r="r" b="b"/>
            <a:pathLst>
              <a:path w="261620" h="88900">
                <a:moveTo>
                  <a:pt x="261620" y="0"/>
                </a:moveTo>
                <a:lnTo>
                  <a:pt x="0" y="0"/>
                </a:lnTo>
                <a:lnTo>
                  <a:pt x="0" y="88899"/>
                </a:lnTo>
                <a:lnTo>
                  <a:pt x="261620" y="88899"/>
                </a:lnTo>
                <a:lnTo>
                  <a:pt x="261620" y="0"/>
                </a:lnTo>
                <a:close/>
              </a:path>
            </a:pathLst>
          </a:custGeom>
          <a:solidFill>
            <a:srgbClr val="E6E1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14700" y="4300220"/>
            <a:ext cx="261620" cy="88900"/>
          </a:xfrm>
          <a:custGeom>
            <a:avLst/>
            <a:gdLst/>
            <a:ahLst/>
            <a:cxnLst/>
            <a:rect l="l" t="t" r="r" b="b"/>
            <a:pathLst>
              <a:path w="261620" h="88900">
                <a:moveTo>
                  <a:pt x="130810" y="88899"/>
                </a:moveTo>
                <a:lnTo>
                  <a:pt x="0" y="88899"/>
                </a:lnTo>
                <a:lnTo>
                  <a:pt x="0" y="0"/>
                </a:lnTo>
                <a:lnTo>
                  <a:pt x="261620" y="0"/>
                </a:lnTo>
                <a:lnTo>
                  <a:pt x="261620" y="88899"/>
                </a:lnTo>
                <a:lnTo>
                  <a:pt x="130810" y="888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66950" y="388747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669" y="0"/>
                </a:lnTo>
              </a:path>
            </a:pathLst>
          </a:custGeom>
          <a:ln w="78739">
            <a:solidFill>
              <a:srgbClr val="E6E1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66950" y="3848100"/>
            <a:ext cx="280670" cy="78740"/>
          </a:xfrm>
          <a:custGeom>
            <a:avLst/>
            <a:gdLst/>
            <a:ahLst/>
            <a:cxnLst/>
            <a:rect l="l" t="t" r="r" b="b"/>
            <a:pathLst>
              <a:path w="280669" h="78739">
                <a:moveTo>
                  <a:pt x="140969" y="78739"/>
                </a:moveTo>
                <a:lnTo>
                  <a:pt x="0" y="78739"/>
                </a:lnTo>
                <a:lnTo>
                  <a:pt x="0" y="0"/>
                </a:lnTo>
                <a:lnTo>
                  <a:pt x="280669" y="0"/>
                </a:lnTo>
                <a:lnTo>
                  <a:pt x="280669" y="78739"/>
                </a:lnTo>
                <a:lnTo>
                  <a:pt x="140969" y="7873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27630" y="4189790"/>
            <a:ext cx="145929" cy="182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42870" y="1809750"/>
            <a:ext cx="5080" cy="443230"/>
          </a:xfrm>
          <a:custGeom>
            <a:avLst/>
            <a:gdLst/>
            <a:ahLst/>
            <a:cxnLst/>
            <a:rect l="l" t="t" r="r" b="b"/>
            <a:pathLst>
              <a:path w="5080" h="443230">
                <a:moveTo>
                  <a:pt x="5080" y="0"/>
                </a:moveTo>
                <a:lnTo>
                  <a:pt x="0" y="443229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04770" y="2247900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69" h="76200">
                <a:moveTo>
                  <a:pt x="77469" y="0"/>
                </a:moveTo>
                <a:lnTo>
                  <a:pt x="0" y="0"/>
                </a:lnTo>
                <a:lnTo>
                  <a:pt x="38100" y="76200"/>
                </a:lnTo>
                <a:lnTo>
                  <a:pt x="77469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84460" y="5522020"/>
            <a:ext cx="120529" cy="144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045970" y="4309109"/>
            <a:ext cx="477520" cy="350520"/>
          </a:xfrm>
          <a:custGeom>
            <a:avLst/>
            <a:gdLst/>
            <a:ahLst/>
            <a:cxnLst/>
            <a:rect l="l" t="t" r="r" b="b"/>
            <a:pathLst>
              <a:path w="477519" h="350520">
                <a:moveTo>
                  <a:pt x="238760" y="0"/>
                </a:moveTo>
                <a:lnTo>
                  <a:pt x="182746" y="4509"/>
                </a:lnTo>
                <a:lnTo>
                  <a:pt x="131998" y="17417"/>
                </a:lnTo>
                <a:lnTo>
                  <a:pt x="87737" y="37788"/>
                </a:lnTo>
                <a:lnTo>
                  <a:pt x="51185" y="64692"/>
                </a:lnTo>
                <a:lnTo>
                  <a:pt x="23563" y="97193"/>
                </a:lnTo>
                <a:lnTo>
                  <a:pt x="6094" y="134360"/>
                </a:lnTo>
                <a:lnTo>
                  <a:pt x="0" y="175259"/>
                </a:lnTo>
                <a:lnTo>
                  <a:pt x="6094" y="216159"/>
                </a:lnTo>
                <a:lnTo>
                  <a:pt x="23563" y="253326"/>
                </a:lnTo>
                <a:lnTo>
                  <a:pt x="51185" y="285827"/>
                </a:lnTo>
                <a:lnTo>
                  <a:pt x="87737" y="312731"/>
                </a:lnTo>
                <a:lnTo>
                  <a:pt x="131998" y="333102"/>
                </a:lnTo>
                <a:lnTo>
                  <a:pt x="182746" y="346010"/>
                </a:lnTo>
                <a:lnTo>
                  <a:pt x="238760" y="350519"/>
                </a:lnTo>
                <a:lnTo>
                  <a:pt x="294373" y="346010"/>
                </a:lnTo>
                <a:lnTo>
                  <a:pt x="344966" y="333102"/>
                </a:lnTo>
                <a:lnTo>
                  <a:pt x="389249" y="312731"/>
                </a:lnTo>
                <a:lnTo>
                  <a:pt x="425935" y="285827"/>
                </a:lnTo>
                <a:lnTo>
                  <a:pt x="453734" y="253326"/>
                </a:lnTo>
                <a:lnTo>
                  <a:pt x="471358" y="216159"/>
                </a:lnTo>
                <a:lnTo>
                  <a:pt x="477519" y="175259"/>
                </a:lnTo>
                <a:lnTo>
                  <a:pt x="471358" y="134360"/>
                </a:lnTo>
                <a:lnTo>
                  <a:pt x="453734" y="97193"/>
                </a:lnTo>
                <a:lnTo>
                  <a:pt x="425935" y="64692"/>
                </a:lnTo>
                <a:lnTo>
                  <a:pt x="389249" y="37788"/>
                </a:lnTo>
                <a:lnTo>
                  <a:pt x="344966" y="17417"/>
                </a:lnTo>
                <a:lnTo>
                  <a:pt x="294373" y="4509"/>
                </a:lnTo>
                <a:lnTo>
                  <a:pt x="2387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45970" y="4309109"/>
            <a:ext cx="477520" cy="350520"/>
          </a:xfrm>
          <a:custGeom>
            <a:avLst/>
            <a:gdLst/>
            <a:ahLst/>
            <a:cxnLst/>
            <a:rect l="l" t="t" r="r" b="b"/>
            <a:pathLst>
              <a:path w="477519" h="350520">
                <a:moveTo>
                  <a:pt x="238760" y="0"/>
                </a:moveTo>
                <a:lnTo>
                  <a:pt x="294373" y="4509"/>
                </a:lnTo>
                <a:lnTo>
                  <a:pt x="344966" y="17417"/>
                </a:lnTo>
                <a:lnTo>
                  <a:pt x="389249" y="37788"/>
                </a:lnTo>
                <a:lnTo>
                  <a:pt x="425935" y="64692"/>
                </a:lnTo>
                <a:lnTo>
                  <a:pt x="453734" y="97193"/>
                </a:lnTo>
                <a:lnTo>
                  <a:pt x="471358" y="134360"/>
                </a:lnTo>
                <a:lnTo>
                  <a:pt x="477519" y="175259"/>
                </a:lnTo>
                <a:lnTo>
                  <a:pt x="471358" y="216159"/>
                </a:lnTo>
                <a:lnTo>
                  <a:pt x="453734" y="253326"/>
                </a:lnTo>
                <a:lnTo>
                  <a:pt x="425935" y="285827"/>
                </a:lnTo>
                <a:lnTo>
                  <a:pt x="389249" y="312731"/>
                </a:lnTo>
                <a:lnTo>
                  <a:pt x="344966" y="333102"/>
                </a:lnTo>
                <a:lnTo>
                  <a:pt x="294373" y="346010"/>
                </a:lnTo>
                <a:lnTo>
                  <a:pt x="238760" y="350519"/>
                </a:lnTo>
                <a:lnTo>
                  <a:pt x="182746" y="346010"/>
                </a:lnTo>
                <a:lnTo>
                  <a:pt x="131998" y="333102"/>
                </a:lnTo>
                <a:lnTo>
                  <a:pt x="87737" y="312731"/>
                </a:lnTo>
                <a:lnTo>
                  <a:pt x="51185" y="285827"/>
                </a:lnTo>
                <a:lnTo>
                  <a:pt x="23563" y="253326"/>
                </a:lnTo>
                <a:lnTo>
                  <a:pt x="6094" y="216159"/>
                </a:lnTo>
                <a:lnTo>
                  <a:pt x="0" y="175259"/>
                </a:lnTo>
                <a:lnTo>
                  <a:pt x="6094" y="134360"/>
                </a:lnTo>
                <a:lnTo>
                  <a:pt x="23563" y="97193"/>
                </a:lnTo>
                <a:lnTo>
                  <a:pt x="51185" y="64692"/>
                </a:lnTo>
                <a:lnTo>
                  <a:pt x="87737" y="37788"/>
                </a:lnTo>
                <a:lnTo>
                  <a:pt x="131998" y="17417"/>
                </a:lnTo>
                <a:lnTo>
                  <a:pt x="182746" y="4509"/>
                </a:lnTo>
                <a:lnTo>
                  <a:pt x="23876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45970" y="4309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23489" y="4659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33270" y="4364990"/>
            <a:ext cx="4864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400" b="1" spc="120" dirty="0">
                <a:solidFill>
                  <a:prstClr val="black"/>
                </a:solidFill>
                <a:latin typeface="Eras Demi ITC"/>
                <a:cs typeface="Eras Demi ITC"/>
              </a:rPr>
              <a:t>M</a:t>
            </a:r>
            <a:r>
              <a:rPr sz="1400" b="1" spc="105" dirty="0">
                <a:solidFill>
                  <a:prstClr val="black"/>
                </a:solidFill>
                <a:latin typeface="Eras Demi ITC"/>
                <a:cs typeface="Eras Demi ITC"/>
              </a:rPr>
              <a:t>D</a:t>
            </a:r>
            <a:r>
              <a:rPr sz="1400" b="1" spc="-5" dirty="0">
                <a:solidFill>
                  <a:prstClr val="black"/>
                </a:solidFill>
                <a:latin typeface="Eras Demi ITC"/>
                <a:cs typeface="Eras Demi ITC"/>
              </a:rPr>
              <a:t>H</a:t>
            </a:r>
            <a:endParaRPr sz="1400">
              <a:solidFill>
                <a:prstClr val="black"/>
              </a:solidFill>
              <a:latin typeface="Eras Demi ITC"/>
              <a:cs typeface="Eras Demi IT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52340" y="10033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1270" y="0"/>
                </a:moveTo>
                <a:lnTo>
                  <a:pt x="0" y="57150"/>
                </a:lnTo>
                <a:lnTo>
                  <a:pt x="57150" y="30479"/>
                </a:lnTo>
                <a:lnTo>
                  <a:pt x="127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874000" y="4737100"/>
            <a:ext cx="414020" cy="102870"/>
          </a:xfrm>
          <a:custGeom>
            <a:avLst/>
            <a:gdLst/>
            <a:ahLst/>
            <a:cxnLst/>
            <a:rect l="l" t="t" r="r" b="b"/>
            <a:pathLst>
              <a:path w="414020" h="102870">
                <a:moveTo>
                  <a:pt x="414020" y="0"/>
                </a:moveTo>
                <a:lnTo>
                  <a:pt x="0" y="0"/>
                </a:lnTo>
                <a:lnTo>
                  <a:pt x="0" y="102869"/>
                </a:lnTo>
                <a:lnTo>
                  <a:pt x="414020" y="102869"/>
                </a:lnTo>
                <a:lnTo>
                  <a:pt x="4140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74000" y="4737100"/>
            <a:ext cx="414020" cy="102870"/>
          </a:xfrm>
          <a:custGeom>
            <a:avLst/>
            <a:gdLst/>
            <a:ahLst/>
            <a:cxnLst/>
            <a:rect l="l" t="t" r="r" b="b"/>
            <a:pathLst>
              <a:path w="414020" h="102870">
                <a:moveTo>
                  <a:pt x="207009" y="102869"/>
                </a:moveTo>
                <a:lnTo>
                  <a:pt x="0" y="102869"/>
                </a:lnTo>
                <a:lnTo>
                  <a:pt x="0" y="0"/>
                </a:lnTo>
                <a:lnTo>
                  <a:pt x="414020" y="0"/>
                </a:lnTo>
                <a:lnTo>
                  <a:pt x="414020" y="102869"/>
                </a:lnTo>
                <a:lnTo>
                  <a:pt x="207009" y="10286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719569" y="2819400"/>
            <a:ext cx="571500" cy="97790"/>
          </a:xfrm>
          <a:custGeom>
            <a:avLst/>
            <a:gdLst/>
            <a:ahLst/>
            <a:cxnLst/>
            <a:rect l="l" t="t" r="r" b="b"/>
            <a:pathLst>
              <a:path w="571500" h="97789">
                <a:moveTo>
                  <a:pt x="571500" y="0"/>
                </a:moveTo>
                <a:lnTo>
                  <a:pt x="0" y="0"/>
                </a:lnTo>
                <a:lnTo>
                  <a:pt x="0" y="97789"/>
                </a:lnTo>
                <a:lnTo>
                  <a:pt x="571500" y="97789"/>
                </a:lnTo>
                <a:lnTo>
                  <a:pt x="571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19569" y="2819400"/>
            <a:ext cx="571500" cy="97790"/>
          </a:xfrm>
          <a:custGeom>
            <a:avLst/>
            <a:gdLst/>
            <a:ahLst/>
            <a:cxnLst/>
            <a:rect l="l" t="t" r="r" b="b"/>
            <a:pathLst>
              <a:path w="571500" h="97789">
                <a:moveTo>
                  <a:pt x="285750" y="97789"/>
                </a:moveTo>
                <a:lnTo>
                  <a:pt x="0" y="97789"/>
                </a:lnTo>
                <a:lnTo>
                  <a:pt x="0" y="0"/>
                </a:lnTo>
                <a:lnTo>
                  <a:pt x="571500" y="0"/>
                </a:lnTo>
                <a:lnTo>
                  <a:pt x="571500" y="97789"/>
                </a:lnTo>
                <a:lnTo>
                  <a:pt x="285750" y="9778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70779" y="1747520"/>
            <a:ext cx="402590" cy="107950"/>
          </a:xfrm>
          <a:custGeom>
            <a:avLst/>
            <a:gdLst/>
            <a:ahLst/>
            <a:cxnLst/>
            <a:rect l="l" t="t" r="r" b="b"/>
            <a:pathLst>
              <a:path w="402589" h="107950">
                <a:moveTo>
                  <a:pt x="402590" y="0"/>
                </a:moveTo>
                <a:lnTo>
                  <a:pt x="0" y="0"/>
                </a:lnTo>
                <a:lnTo>
                  <a:pt x="0" y="107950"/>
                </a:lnTo>
                <a:lnTo>
                  <a:pt x="402590" y="107950"/>
                </a:lnTo>
                <a:lnTo>
                  <a:pt x="4025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970779" y="1747520"/>
            <a:ext cx="402590" cy="107950"/>
          </a:xfrm>
          <a:custGeom>
            <a:avLst/>
            <a:gdLst/>
            <a:ahLst/>
            <a:cxnLst/>
            <a:rect l="l" t="t" r="r" b="b"/>
            <a:pathLst>
              <a:path w="402589" h="107950">
                <a:moveTo>
                  <a:pt x="201930" y="107950"/>
                </a:moveTo>
                <a:lnTo>
                  <a:pt x="0" y="107950"/>
                </a:lnTo>
                <a:lnTo>
                  <a:pt x="0" y="0"/>
                </a:lnTo>
                <a:lnTo>
                  <a:pt x="402590" y="0"/>
                </a:lnTo>
                <a:lnTo>
                  <a:pt x="402590" y="107950"/>
                </a:lnTo>
                <a:lnTo>
                  <a:pt x="201930" y="1079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21579" y="6125209"/>
            <a:ext cx="899160" cy="250190"/>
          </a:xfrm>
          <a:custGeom>
            <a:avLst/>
            <a:gdLst/>
            <a:ahLst/>
            <a:cxnLst/>
            <a:rect l="l" t="t" r="r" b="b"/>
            <a:pathLst>
              <a:path w="899160" h="250189">
                <a:moveTo>
                  <a:pt x="899160" y="0"/>
                </a:moveTo>
                <a:lnTo>
                  <a:pt x="0" y="0"/>
                </a:lnTo>
                <a:lnTo>
                  <a:pt x="0" y="250189"/>
                </a:lnTo>
                <a:lnTo>
                  <a:pt x="899160" y="250189"/>
                </a:lnTo>
                <a:lnTo>
                  <a:pt x="899160" y="0"/>
                </a:lnTo>
                <a:close/>
              </a:path>
            </a:pathLst>
          </a:custGeom>
          <a:solidFill>
            <a:srgbClr val="70EE8E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21579" y="6125209"/>
            <a:ext cx="899160" cy="25019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57810" algn="r" rtl="1">
              <a:spcBef>
                <a:spcPts val="20"/>
              </a:spcBef>
            </a:pPr>
            <a:r>
              <a:rPr sz="1600" b="1" spc="80" dirty="0">
                <a:solidFill>
                  <a:prstClr val="black"/>
                </a:solidFill>
                <a:latin typeface="Eras Demi ITC"/>
                <a:cs typeface="Eras Demi ITC"/>
              </a:rPr>
              <a:t>Glu</a:t>
            </a:r>
            <a:endParaRPr sz="1600">
              <a:solidFill>
                <a:prstClr val="black"/>
              </a:solidFill>
              <a:latin typeface="Eras Demi ITC"/>
              <a:cs typeface="Eras Demi IT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43220" y="5881370"/>
            <a:ext cx="33020" cy="233679"/>
          </a:xfrm>
          <a:custGeom>
            <a:avLst/>
            <a:gdLst/>
            <a:ahLst/>
            <a:cxnLst/>
            <a:rect l="l" t="t" r="r" b="b"/>
            <a:pathLst>
              <a:path w="33020" h="233679">
                <a:moveTo>
                  <a:pt x="0" y="233679"/>
                </a:moveTo>
                <a:lnTo>
                  <a:pt x="33019" y="0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38140" y="5810250"/>
            <a:ext cx="74930" cy="81280"/>
          </a:xfrm>
          <a:custGeom>
            <a:avLst/>
            <a:gdLst/>
            <a:ahLst/>
            <a:cxnLst/>
            <a:rect l="l" t="t" r="r" b="b"/>
            <a:pathLst>
              <a:path w="74929" h="81279">
                <a:moveTo>
                  <a:pt x="48260" y="0"/>
                </a:moveTo>
                <a:lnTo>
                  <a:pt x="0" y="69850"/>
                </a:lnTo>
                <a:lnTo>
                  <a:pt x="74930" y="81280"/>
                </a:lnTo>
                <a:lnTo>
                  <a:pt x="4826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13989" y="5702300"/>
            <a:ext cx="680720" cy="237490"/>
          </a:xfrm>
          <a:prstGeom prst="rect">
            <a:avLst/>
          </a:prstGeom>
          <a:solidFill>
            <a:srgbClr val="70EE8E"/>
          </a:solidFill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590" algn="r" rtl="1">
              <a:lnSpc>
                <a:spcPts val="1870"/>
              </a:lnSpc>
            </a:pPr>
            <a:r>
              <a:rPr sz="1600" b="1" spc="80" dirty="0">
                <a:solidFill>
                  <a:prstClr val="black"/>
                </a:solidFill>
                <a:latin typeface="Eras Demi ITC"/>
                <a:cs typeface="Eras Demi ITC"/>
              </a:rPr>
              <a:t>Glu</a:t>
            </a:r>
            <a:endParaRPr sz="1600">
              <a:solidFill>
                <a:prstClr val="black"/>
              </a:solidFill>
              <a:latin typeface="Eras Demi ITC"/>
              <a:cs typeface="Eras Demi ITC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94839" y="5748020"/>
            <a:ext cx="575310" cy="327660"/>
          </a:xfrm>
          <a:custGeom>
            <a:avLst/>
            <a:gdLst/>
            <a:ahLst/>
            <a:cxnLst/>
            <a:rect l="l" t="t" r="r" b="b"/>
            <a:pathLst>
              <a:path w="575310" h="327660">
                <a:moveTo>
                  <a:pt x="287020" y="0"/>
                </a:moveTo>
                <a:lnTo>
                  <a:pt x="228014" y="3237"/>
                </a:lnTo>
                <a:lnTo>
                  <a:pt x="173593" y="12561"/>
                </a:lnTo>
                <a:lnTo>
                  <a:pt x="124767" y="27391"/>
                </a:lnTo>
                <a:lnTo>
                  <a:pt x="82550" y="47148"/>
                </a:lnTo>
                <a:lnTo>
                  <a:pt x="47952" y="71251"/>
                </a:lnTo>
                <a:lnTo>
                  <a:pt x="5665" y="130172"/>
                </a:lnTo>
                <a:lnTo>
                  <a:pt x="0" y="163829"/>
                </a:lnTo>
                <a:lnTo>
                  <a:pt x="5665" y="197487"/>
                </a:lnTo>
                <a:lnTo>
                  <a:pt x="47952" y="256408"/>
                </a:lnTo>
                <a:lnTo>
                  <a:pt x="82550" y="280511"/>
                </a:lnTo>
                <a:lnTo>
                  <a:pt x="124767" y="300268"/>
                </a:lnTo>
                <a:lnTo>
                  <a:pt x="173593" y="315098"/>
                </a:lnTo>
                <a:lnTo>
                  <a:pt x="228014" y="324422"/>
                </a:lnTo>
                <a:lnTo>
                  <a:pt x="287020" y="327659"/>
                </a:lnTo>
                <a:lnTo>
                  <a:pt x="346444" y="324422"/>
                </a:lnTo>
                <a:lnTo>
                  <a:pt x="401181" y="315098"/>
                </a:lnTo>
                <a:lnTo>
                  <a:pt x="450232" y="300268"/>
                </a:lnTo>
                <a:lnTo>
                  <a:pt x="492601" y="280511"/>
                </a:lnTo>
                <a:lnTo>
                  <a:pt x="527290" y="256408"/>
                </a:lnTo>
                <a:lnTo>
                  <a:pt x="553303" y="228540"/>
                </a:lnTo>
                <a:lnTo>
                  <a:pt x="575310" y="163829"/>
                </a:lnTo>
                <a:lnTo>
                  <a:pt x="569642" y="130172"/>
                </a:lnTo>
                <a:lnTo>
                  <a:pt x="527290" y="71251"/>
                </a:lnTo>
                <a:lnTo>
                  <a:pt x="492601" y="47148"/>
                </a:lnTo>
                <a:lnTo>
                  <a:pt x="450232" y="27391"/>
                </a:lnTo>
                <a:lnTo>
                  <a:pt x="401181" y="12561"/>
                </a:lnTo>
                <a:lnTo>
                  <a:pt x="346444" y="3237"/>
                </a:lnTo>
                <a:lnTo>
                  <a:pt x="28702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894839" y="5748020"/>
            <a:ext cx="575310" cy="327660"/>
          </a:xfrm>
          <a:custGeom>
            <a:avLst/>
            <a:gdLst/>
            <a:ahLst/>
            <a:cxnLst/>
            <a:rect l="l" t="t" r="r" b="b"/>
            <a:pathLst>
              <a:path w="575310" h="327660">
                <a:moveTo>
                  <a:pt x="287020" y="0"/>
                </a:moveTo>
                <a:lnTo>
                  <a:pt x="346444" y="3237"/>
                </a:lnTo>
                <a:lnTo>
                  <a:pt x="401181" y="12561"/>
                </a:lnTo>
                <a:lnTo>
                  <a:pt x="450232" y="27391"/>
                </a:lnTo>
                <a:lnTo>
                  <a:pt x="492601" y="47148"/>
                </a:lnTo>
                <a:lnTo>
                  <a:pt x="527290" y="71251"/>
                </a:lnTo>
                <a:lnTo>
                  <a:pt x="553303" y="99119"/>
                </a:lnTo>
                <a:lnTo>
                  <a:pt x="575310" y="163829"/>
                </a:lnTo>
                <a:lnTo>
                  <a:pt x="569642" y="197487"/>
                </a:lnTo>
                <a:lnTo>
                  <a:pt x="527290" y="256408"/>
                </a:lnTo>
                <a:lnTo>
                  <a:pt x="492601" y="280511"/>
                </a:lnTo>
                <a:lnTo>
                  <a:pt x="450232" y="300268"/>
                </a:lnTo>
                <a:lnTo>
                  <a:pt x="401181" y="315098"/>
                </a:lnTo>
                <a:lnTo>
                  <a:pt x="346444" y="324422"/>
                </a:lnTo>
                <a:lnTo>
                  <a:pt x="287020" y="327659"/>
                </a:lnTo>
                <a:lnTo>
                  <a:pt x="228014" y="324422"/>
                </a:lnTo>
                <a:lnTo>
                  <a:pt x="173593" y="315098"/>
                </a:lnTo>
                <a:lnTo>
                  <a:pt x="124767" y="300268"/>
                </a:lnTo>
                <a:lnTo>
                  <a:pt x="82550" y="280511"/>
                </a:lnTo>
                <a:lnTo>
                  <a:pt x="47952" y="256408"/>
                </a:lnTo>
                <a:lnTo>
                  <a:pt x="5665" y="197487"/>
                </a:lnTo>
                <a:lnTo>
                  <a:pt x="0" y="163829"/>
                </a:lnTo>
                <a:lnTo>
                  <a:pt x="5665" y="130172"/>
                </a:lnTo>
                <a:lnTo>
                  <a:pt x="47952" y="71251"/>
                </a:lnTo>
                <a:lnTo>
                  <a:pt x="82550" y="47148"/>
                </a:lnTo>
                <a:lnTo>
                  <a:pt x="124767" y="27391"/>
                </a:lnTo>
                <a:lnTo>
                  <a:pt x="173593" y="12561"/>
                </a:lnTo>
                <a:lnTo>
                  <a:pt x="228014" y="3237"/>
                </a:lnTo>
                <a:lnTo>
                  <a:pt x="28702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894839" y="5748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470150" y="607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66900" y="5807709"/>
            <a:ext cx="619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1200" b="1" spc="95" dirty="0">
                <a:solidFill>
                  <a:prstClr val="black"/>
                </a:solidFill>
                <a:latin typeface="Eras Demi ITC"/>
                <a:cs typeface="Eras Demi ITC"/>
              </a:rPr>
              <a:t>N</a:t>
            </a:r>
            <a:r>
              <a:rPr sz="1200" b="1" spc="80" dirty="0">
                <a:solidFill>
                  <a:prstClr val="black"/>
                </a:solidFill>
                <a:latin typeface="Eras Demi ITC"/>
                <a:cs typeface="Eras Demi ITC"/>
              </a:rPr>
              <a:t>A</a:t>
            </a:r>
            <a:r>
              <a:rPr sz="1200" b="1" spc="85" dirty="0">
                <a:solidFill>
                  <a:prstClr val="black"/>
                </a:solidFill>
                <a:latin typeface="Eras Demi ITC"/>
                <a:cs typeface="Eras Demi ITC"/>
              </a:rPr>
              <a:t>D</a:t>
            </a:r>
            <a:r>
              <a:rPr sz="1200" b="1" spc="95" dirty="0">
                <a:solidFill>
                  <a:prstClr val="black"/>
                </a:solidFill>
                <a:latin typeface="Eras Demi ITC"/>
                <a:cs typeface="Eras Demi ITC"/>
              </a:rPr>
              <a:t>H</a:t>
            </a:r>
            <a:r>
              <a:rPr sz="1000" b="1" spc="-5" dirty="0">
                <a:solidFill>
                  <a:prstClr val="black"/>
                </a:solidFill>
                <a:latin typeface="Eras Demi ITC"/>
                <a:cs typeface="Eras Demi ITC"/>
              </a:rPr>
              <a:t>2</a:t>
            </a:r>
            <a:endParaRPr sz="1000">
              <a:solidFill>
                <a:prstClr val="black"/>
              </a:solidFill>
              <a:latin typeface="Eras Demi ITC"/>
              <a:cs typeface="Eras Demi IT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98850" y="5821679"/>
            <a:ext cx="1906270" cy="322580"/>
          </a:xfrm>
          <a:custGeom>
            <a:avLst/>
            <a:gdLst/>
            <a:ahLst/>
            <a:cxnLst/>
            <a:rect l="l" t="t" r="r" b="b"/>
            <a:pathLst>
              <a:path w="1906270" h="322579">
                <a:moveTo>
                  <a:pt x="1906270" y="322580"/>
                </a:moveTo>
                <a:lnTo>
                  <a:pt x="0" y="0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429000" y="5786120"/>
            <a:ext cx="81280" cy="74930"/>
          </a:xfrm>
          <a:custGeom>
            <a:avLst/>
            <a:gdLst/>
            <a:ahLst/>
            <a:cxnLst/>
            <a:rect l="l" t="t" r="r" b="b"/>
            <a:pathLst>
              <a:path w="81279" h="74929">
                <a:moveTo>
                  <a:pt x="81279" y="0"/>
                </a:moveTo>
                <a:lnTo>
                  <a:pt x="0" y="24129"/>
                </a:lnTo>
                <a:lnTo>
                  <a:pt x="68579" y="74929"/>
                </a:lnTo>
                <a:lnTo>
                  <a:pt x="81279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929"/>
            <a:ext cx="91440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626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0"/>
            <a:ext cx="8686800" cy="6536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8000" y="3886200"/>
            <a:ext cx="1041400" cy="152400"/>
          </a:xfrm>
          <a:custGeom>
            <a:avLst/>
            <a:gdLst/>
            <a:ahLst/>
            <a:cxnLst/>
            <a:rect l="l" t="t" r="r" b="b"/>
            <a:pathLst>
              <a:path w="1041400" h="152400">
                <a:moveTo>
                  <a:pt x="1041400" y="0"/>
                </a:moveTo>
                <a:lnTo>
                  <a:pt x="0" y="0"/>
                </a:lnTo>
                <a:lnTo>
                  <a:pt x="0" y="152400"/>
                </a:lnTo>
                <a:lnTo>
                  <a:pt x="1041400" y="152400"/>
                </a:lnTo>
                <a:lnTo>
                  <a:pt x="1041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0700" y="6223000"/>
            <a:ext cx="990600" cy="190500"/>
          </a:xfrm>
          <a:custGeom>
            <a:avLst/>
            <a:gdLst/>
            <a:ahLst/>
            <a:cxnLst/>
            <a:rect l="l" t="t" r="r" b="b"/>
            <a:pathLst>
              <a:path w="990600" h="190500">
                <a:moveTo>
                  <a:pt x="990600" y="0"/>
                </a:moveTo>
                <a:lnTo>
                  <a:pt x="0" y="0"/>
                </a:lnTo>
                <a:lnTo>
                  <a:pt x="0" y="190500"/>
                </a:lnTo>
                <a:lnTo>
                  <a:pt x="990600" y="1905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2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909" y="528320"/>
            <a:ext cx="74237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Significant Aspects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of </a:t>
            </a: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Urea</a:t>
            </a:r>
            <a:r>
              <a:rPr sz="2800" u="heavy" spc="-5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Cycle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809" y="1102359"/>
            <a:ext cx="8428990" cy="530452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80059" indent="-454659">
              <a:spcBef>
                <a:spcPts val="900"/>
              </a:spcBef>
              <a:buFont typeface="Arial"/>
              <a:buAutoNum type="alphaUcParenR"/>
              <a:tabLst>
                <a:tab pos="480059" algn="l"/>
              </a:tabLst>
            </a:pP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Energy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Cost</a:t>
            </a:r>
            <a:r>
              <a:rPr sz="3200" b="1" i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. 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/>
              </a:rPr>
              <a:t>Three ATP molecules and four high-energy phosphate bonds are utilized in the reactions.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0850" indent="-425450">
              <a:spcBef>
                <a:spcPts val="700"/>
              </a:spcBef>
              <a:buFont typeface="Arial"/>
              <a:buAutoNum type="alphaUcParenR"/>
              <a:tabLst>
                <a:tab pos="450850" algn="l"/>
              </a:tabLst>
            </a:pP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urea cycle </a:t>
            </a:r>
            <a:r>
              <a:rPr sz="28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is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related to </a:t>
            </a: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TCA</a:t>
            </a:r>
            <a:r>
              <a:rPr sz="2800" b="1" i="1" u="heavy" spc="-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cycle</a:t>
            </a:r>
            <a:r>
              <a:rPr sz="2800" b="1" i="1" spc="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78230" lvl="1" indent="-281940">
              <a:spcBef>
                <a:spcPts val="500"/>
              </a:spcBef>
              <a:buFont typeface="Arial"/>
              <a:buAutoNum type="arabicPeriod"/>
              <a:tabLst>
                <a:tab pos="1078230" algn="l"/>
              </a:tabLst>
            </a:pPr>
            <a:r>
              <a:rPr sz="2000" b="1" spc="-85" dirty="0">
                <a:solidFill>
                  <a:srgbClr val="333399"/>
                </a:solidFill>
                <a:latin typeface="Arial"/>
                <a:cs typeface="Arial"/>
              </a:rPr>
              <a:t>CO</a:t>
            </a:r>
            <a:r>
              <a:rPr sz="1725" b="1" spc="-127" baseline="-28985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endParaRPr sz="1725" baseline="-28985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07110" marR="419734" lvl="1" indent="-210820">
              <a:lnSpc>
                <a:spcPct val="120800"/>
              </a:lnSpc>
              <a:spcBef>
                <a:spcPts val="420"/>
              </a:spcBef>
              <a:buFont typeface="Arial"/>
              <a:buAutoNum type="arabicPeriod"/>
              <a:tabLst>
                <a:tab pos="1009650" algn="l"/>
              </a:tabLst>
            </a:pPr>
            <a:r>
              <a:rPr sz="2000" b="1" i="1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b="1" i="1" spc="-5" dirty="0">
                <a:solidFill>
                  <a:srgbClr val="333399"/>
                </a:solidFill>
                <a:latin typeface="Arial"/>
                <a:cs typeface="Arial"/>
              </a:rPr>
              <a:t>arises via transamination of </a:t>
            </a:r>
            <a:r>
              <a:rPr sz="2000" b="1" i="1" dirty="0">
                <a:solidFill>
                  <a:srgbClr val="333399"/>
                </a:solidFill>
                <a:latin typeface="Arial"/>
                <a:cs typeface="Arial"/>
              </a:rPr>
              <a:t>oxaloacetate with  glutamate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 Thus,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depletion of oxaloacetate will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decrease urea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formation</a:t>
            </a:r>
            <a:endParaRPr lang="ar-EG" sz="2000" spc="-5" dirty="0">
              <a:solidFill>
                <a:srgbClr val="333399"/>
              </a:solidFill>
              <a:latin typeface="Arial"/>
            </a:endParaRPr>
          </a:p>
          <a:p>
            <a:pPr marL="1007110" marR="419734" lvl="1" indent="-210820">
              <a:lnSpc>
                <a:spcPct val="120800"/>
              </a:lnSpc>
              <a:spcBef>
                <a:spcPts val="420"/>
              </a:spcBef>
              <a:buFont typeface="Arial"/>
              <a:buAutoNum type="arabicPeriod"/>
              <a:tabLst>
                <a:tab pos="1009650" algn="l"/>
              </a:tabLst>
            </a:pPr>
            <a:r>
              <a:rPr sz="2000" b="1" spc="-5" dirty="0" err="1">
                <a:solidFill>
                  <a:srgbClr val="333399"/>
                </a:solidFill>
                <a:latin typeface="Arial"/>
                <a:cs typeface="Arial"/>
              </a:rPr>
              <a:t>Fumarate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enters TCA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cycle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71170" indent="-445770">
              <a:lnSpc>
                <a:spcPts val="3245"/>
              </a:lnSpc>
              <a:spcBef>
                <a:spcPts val="500"/>
              </a:spcBef>
              <a:buFont typeface="Arial"/>
              <a:buAutoNum type="alphaUcParenR"/>
              <a:tabLst>
                <a:tab pos="471170" algn="l"/>
              </a:tabLst>
            </a:pP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Sources of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Nitrogen </a:t>
            </a:r>
            <a:r>
              <a:rPr sz="28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urea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NH</a:t>
            </a:r>
            <a:r>
              <a:rPr lang="en-US" sz="2000" b="1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aspartate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sz="13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14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68300" marR="17780" indent="-111760" algn="just">
              <a:lnSpc>
                <a:spcPct val="109000"/>
              </a:lnSpc>
            </a:pP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N.B.</a:t>
            </a:r>
            <a:r>
              <a:rPr sz="2000" b="1" dirty="0">
                <a:solidFill>
                  <a:srgbClr val="A7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glutamate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the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immediate source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both </a:t>
            </a:r>
            <a:r>
              <a:rPr sz="2000" b="1" spc="-90" dirty="0">
                <a:solidFill>
                  <a:srgbClr val="333399"/>
                </a:solidFill>
                <a:latin typeface="Arial"/>
                <a:cs typeface="Arial"/>
              </a:rPr>
              <a:t>NH</a:t>
            </a:r>
            <a:r>
              <a:rPr sz="1725" b="1" spc="-135" baseline="-28985" dirty="0">
                <a:solidFill>
                  <a:srgbClr val="333399"/>
                </a:solidFill>
                <a:latin typeface="Arial"/>
                <a:cs typeface="Arial"/>
              </a:rPr>
              <a:t>3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(via oxidative  deamination by Glu. Dehyd.)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(through  transamination 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oxaloacetate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</a:t>
            </a:r>
            <a:r>
              <a:rPr sz="2000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AST).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10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2889" y="666750"/>
            <a:ext cx="4304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Importance of Urea</a:t>
            </a:r>
            <a:r>
              <a:rPr sz="2800" u="heavy" spc="-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Cycle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87020" y="1545589"/>
            <a:ext cx="8533130" cy="5040630"/>
          </a:xfrm>
          <a:custGeom>
            <a:avLst/>
            <a:gdLst/>
            <a:ahLst/>
            <a:cxnLst/>
            <a:rect l="l" t="t" r="r" b="b"/>
            <a:pathLst>
              <a:path w="8533130" h="5040630">
                <a:moveTo>
                  <a:pt x="8533130" y="0"/>
                </a:moveTo>
                <a:lnTo>
                  <a:pt x="0" y="0"/>
                </a:lnTo>
                <a:lnTo>
                  <a:pt x="0" y="5040630"/>
                </a:lnTo>
                <a:lnTo>
                  <a:pt x="8533130" y="5040630"/>
                </a:lnTo>
                <a:lnTo>
                  <a:pt x="8533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r" rtl="1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759" y="1578609"/>
            <a:ext cx="8372475" cy="404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255" indent="-457200" algn="just">
              <a:spcBef>
                <a:spcPts val="100"/>
              </a:spcBef>
              <a:buFontTx/>
              <a:buAutoNum type="arabicPeriod"/>
              <a:tabLst>
                <a:tab pos="4699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arginine (in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organisms  synthesizing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arginine)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formation of urea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(in 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ureotelic organisms, man)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due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to presence of 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arginase.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7620" indent="-457200" algn="just">
              <a:spcBef>
                <a:spcPts val="700"/>
              </a:spcBef>
              <a:buClr>
                <a:srgbClr val="333399"/>
              </a:buClr>
              <a:buFont typeface="Arial"/>
              <a:buAutoNum type="arabicPeriod"/>
              <a:tabLst>
                <a:tab pos="659130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Liver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shows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much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higher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activity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of arginase  than brain or kidney for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urea while 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brain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or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kidney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the synthesis of</a:t>
            </a:r>
            <a:r>
              <a:rPr sz="28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arginine.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69900" marR="5080" indent="-457200" algn="just">
              <a:spcBef>
                <a:spcPts val="690"/>
              </a:spcBef>
              <a:buFontTx/>
              <a:buAutoNum type="arabicPeriod"/>
              <a:tabLst>
                <a:tab pos="46990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Synthesis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non-protein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amino acids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(ornithine  and citrulline)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body.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152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42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333399"/>
                </a:solidFill>
              </a:rPr>
              <a:t>Regulation </a:t>
            </a:r>
            <a:r>
              <a:rPr sz="3600" u="none" spc="-5" dirty="0">
                <a:solidFill>
                  <a:srgbClr val="333399"/>
                </a:solidFill>
              </a:rPr>
              <a:t>of </a:t>
            </a:r>
            <a:r>
              <a:rPr sz="3600" u="none" dirty="0">
                <a:solidFill>
                  <a:srgbClr val="333399"/>
                </a:solidFill>
              </a:rPr>
              <a:t>Urea</a:t>
            </a:r>
            <a:r>
              <a:rPr sz="3600" u="none" spc="-70" dirty="0">
                <a:solidFill>
                  <a:srgbClr val="333399"/>
                </a:solidFill>
              </a:rPr>
              <a:t> </a:t>
            </a:r>
            <a:r>
              <a:rPr sz="3600" u="none" spc="-15" dirty="0">
                <a:solidFill>
                  <a:srgbClr val="333399"/>
                </a:solidFill>
              </a:rPr>
              <a:t>Cycle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0" y="609600"/>
            <a:ext cx="8507095" cy="34353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40690" indent="-415290">
              <a:spcBef>
                <a:spcPts val="660"/>
              </a:spcBef>
              <a:buFontTx/>
              <a:buAutoNum type="arabicParenR"/>
              <a:tabLst>
                <a:tab pos="440690" algn="l"/>
              </a:tabLst>
            </a:pP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Activity of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individual</a:t>
            </a:r>
            <a:r>
              <a:rPr sz="2800" b="1" u="heavy" spc="-3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enzymes: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400">
              <a:spcBef>
                <a:spcPts val="400"/>
              </a:spcBef>
              <a:tabLst>
                <a:tab pos="3490595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RATE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LIMITING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STEPS	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a)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carbamoyl phosphate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synthase-1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896995" lvl="1" indent="-367030">
              <a:spcBef>
                <a:spcPts val="500"/>
              </a:spcBef>
              <a:buFontTx/>
              <a:buAutoNum type="alphaLcParenR" startAt="2"/>
              <a:tabLst>
                <a:tab pos="3896995" algn="l"/>
                <a:tab pos="3897629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Ornithine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transcarbamyolase.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883025" lvl="1" indent="-353060">
              <a:spcBef>
                <a:spcPts val="500"/>
              </a:spcBef>
              <a:buFontTx/>
              <a:buAutoNum type="alphaLcParenR" startAt="2"/>
              <a:tabLst>
                <a:tab pos="3883025" algn="l"/>
                <a:tab pos="388366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Arginase.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400">
              <a:spcBef>
                <a:spcPts val="400"/>
              </a:spcBef>
              <a:tabLst>
                <a:tab pos="452755" algn="l"/>
                <a:tab pos="3218815" algn="l"/>
              </a:tabLst>
            </a:pPr>
            <a:r>
              <a:rPr sz="3600" spc="727" baseline="5787" dirty="0">
                <a:solidFill>
                  <a:srgbClr val="333399"/>
                </a:solidFill>
                <a:latin typeface="Symbol"/>
                <a:cs typeface="Symbol"/>
              </a:rPr>
              <a:t></a:t>
            </a:r>
            <a:r>
              <a:rPr sz="3600" spc="727" baseline="5787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333399"/>
                </a:solidFill>
                <a:latin typeface="Arial"/>
                <a:cs typeface="Arial"/>
              </a:rPr>
              <a:t>N-acetylglutamate	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activator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 for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carbamoyl phosphate</a:t>
            </a:r>
            <a:r>
              <a:rPr sz="16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synthase-1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249930">
              <a:spcBef>
                <a:spcPts val="650"/>
              </a:spcBef>
            </a:pP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enhances 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its </a:t>
            </a:r>
            <a:r>
              <a:rPr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affinity</a:t>
            </a:r>
            <a:r>
              <a:rPr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ATP.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249930">
              <a:spcBef>
                <a:spcPts val="540"/>
              </a:spcBef>
            </a:pP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It is </a:t>
            </a:r>
            <a:r>
              <a:rPr b="1" u="sng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synthesized</a:t>
            </a:r>
            <a:r>
              <a:rPr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from </a:t>
            </a: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acetyl </a:t>
            </a:r>
            <a:r>
              <a:rPr spc="-5" dirty="0">
                <a:solidFill>
                  <a:srgbClr val="333399"/>
                </a:solidFill>
                <a:latin typeface="Arial"/>
                <a:cs typeface="Arial"/>
              </a:rPr>
              <a:t>CoA </a:t>
            </a:r>
            <a:r>
              <a:rPr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pc="1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glutamate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300" marR="17780" indent="2881630">
              <a:spcBef>
                <a:spcPts val="5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its hepatic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concentration increases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after intake  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diet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, leading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an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increased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rate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urea</a:t>
            </a:r>
            <a:r>
              <a:rPr sz="20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synthesis.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200" y="6049645"/>
            <a:ext cx="17741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limited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</a:t>
            </a:r>
            <a:r>
              <a:rPr sz="2000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6019800"/>
            <a:ext cx="622554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465455" algn="l"/>
              </a:tabLst>
            </a:pPr>
            <a:r>
              <a:rPr sz="3600" spc="727" baseline="5787" dirty="0">
                <a:solidFill>
                  <a:srgbClr val="333399"/>
                </a:solidFill>
                <a:latin typeface="Symbol"/>
                <a:cs typeface="Symbol"/>
              </a:rPr>
              <a:t></a:t>
            </a:r>
            <a:r>
              <a:rPr sz="3600" spc="727" baseline="5787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333399"/>
                </a:solidFill>
                <a:latin typeface="Arial"/>
                <a:cs typeface="Arial"/>
              </a:rPr>
              <a:t>Activity of ornithine</a:t>
            </a:r>
            <a:r>
              <a:rPr sz="2400" b="1" i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333399"/>
                </a:solidFill>
                <a:latin typeface="Arial"/>
                <a:cs typeface="Arial"/>
              </a:rPr>
              <a:t>transcarbamyolase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81000">
              <a:spcBef>
                <a:spcPts val="1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concentration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its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co-substrate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"ornithine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".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ÙØªÙØ¬Ø© Ø¨Ø­Ø« Ø§ÙØµÙØ± Ø¹Ù âªUREA CYCL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455794"/>
            <a:ext cx="493268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13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962</Words>
  <Application>Microsoft Office PowerPoint</Application>
  <PresentationFormat>On-screen Show (4:3)</PresentationFormat>
  <Paragraphs>175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Comic Sans MS</vt:lpstr>
      <vt:lpstr>Eras Demi ITC</vt:lpstr>
      <vt:lpstr>Symbol</vt:lpstr>
      <vt:lpstr>Times New Roman</vt:lpstr>
      <vt:lpstr>Office Theme</vt:lpstr>
      <vt:lpstr>1_Office Theme</vt:lpstr>
      <vt:lpstr>METABOLISM OF AMMONIA Ammonia is formed in body from:</vt:lpstr>
      <vt:lpstr>Metabolic Disposal of Ammonia</vt:lpstr>
      <vt:lpstr>Glutaminase</vt:lpstr>
      <vt:lpstr>c) Urea Formation</vt:lpstr>
      <vt:lpstr>The Urea  Cycle</vt:lpstr>
      <vt:lpstr>PowerPoint Presentation</vt:lpstr>
      <vt:lpstr>Metabolic Significant Aspects of Urea Cycle</vt:lpstr>
      <vt:lpstr>Importance of Urea Cycle</vt:lpstr>
      <vt:lpstr>Regulation of Urea Cycle</vt:lpstr>
      <vt:lpstr>-2 Regulation of the flux through the cycle:</vt:lpstr>
      <vt:lpstr>PowerPoint Presentation</vt:lpstr>
      <vt:lpstr>PowerPoint Presentation</vt:lpstr>
      <vt:lpstr>PowerPoint Presentation</vt:lpstr>
      <vt:lpstr>PowerPoint Presentation</vt:lpstr>
      <vt:lpstr>2. Metabolism of Serine: nonessential &amp; glucogenic</vt:lpstr>
      <vt:lpstr>Degradative Pathways of Serine: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 AMMONIA Ammonia is formed in body from:</dc:title>
  <dc:creator>MCC</dc:creator>
  <cp:lastModifiedBy>gts</cp:lastModifiedBy>
  <cp:revision>2</cp:revision>
  <dcterms:created xsi:type="dcterms:W3CDTF">2020-04-04T11:41:25Z</dcterms:created>
  <dcterms:modified xsi:type="dcterms:W3CDTF">2020-04-11T22:03:32Z</dcterms:modified>
</cp:coreProperties>
</file>