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1.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media/image23.jpg" ContentType="image/jpeg"/>
  <Override PartName="/ppt/media/image2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71" r:id="rId6"/>
    <p:sldMasterId id="2147483674" r:id="rId7"/>
    <p:sldMasterId id="2147483677" r:id="rId8"/>
    <p:sldMasterId id="2147483680" r:id="rId9"/>
    <p:sldMasterId id="2147483683" r:id="rId10"/>
    <p:sldMasterId id="2147483686" r:id="rId11"/>
    <p:sldMasterId id="2147483689" r:id="rId12"/>
    <p:sldMasterId id="2147483692" r:id="rId13"/>
    <p:sldMasterId id="2147483695" r:id="rId14"/>
    <p:sldMasterId id="2147483698" r:id="rId15"/>
    <p:sldMasterId id="2147483701" r:id="rId16"/>
    <p:sldMasterId id="2147483704" r:id="rId17"/>
    <p:sldMasterId id="2147483707" r:id="rId18"/>
    <p:sldMasterId id="2147483713" r:id="rId19"/>
    <p:sldMasterId id="2147483716" r:id="rId20"/>
    <p:sldMasterId id="2147483719" r:id="rId21"/>
    <p:sldMasterId id="2147483722" r:id="rId22"/>
    <p:sldMasterId id="2147483725" r:id="rId23"/>
    <p:sldMasterId id="2147483731" r:id="rId24"/>
    <p:sldMasterId id="2147483737" r:id="rId25"/>
    <p:sldMasterId id="2147483743" r:id="rId26"/>
    <p:sldMasterId id="2147483746" r:id="rId27"/>
    <p:sldMasterId id="2147483749" r:id="rId28"/>
  </p:sldMasterIdLst>
  <p:notesMasterIdLst>
    <p:notesMasterId r:id="rId85"/>
  </p:notesMasterIdLst>
  <p:sldIdLst>
    <p:sldId id="256" r:id="rId29"/>
    <p:sldId id="308" r:id="rId30"/>
    <p:sldId id="309" r:id="rId31"/>
    <p:sldId id="310" r:id="rId32"/>
    <p:sldId id="333" r:id="rId33"/>
    <p:sldId id="334" r:id="rId34"/>
    <p:sldId id="337" r:id="rId35"/>
    <p:sldId id="336" r:id="rId36"/>
    <p:sldId id="341" r:id="rId37"/>
    <p:sldId id="340" r:id="rId38"/>
    <p:sldId id="339" r:id="rId39"/>
    <p:sldId id="338" r:id="rId40"/>
    <p:sldId id="346" r:id="rId41"/>
    <p:sldId id="345" r:id="rId42"/>
    <p:sldId id="344" r:id="rId43"/>
    <p:sldId id="343" r:id="rId44"/>
    <p:sldId id="342" r:id="rId45"/>
    <p:sldId id="354" r:id="rId46"/>
    <p:sldId id="353" r:id="rId47"/>
    <p:sldId id="352" r:id="rId48"/>
    <p:sldId id="351" r:id="rId49"/>
    <p:sldId id="350" r:id="rId50"/>
    <p:sldId id="349" r:id="rId51"/>
    <p:sldId id="348" r:id="rId52"/>
    <p:sldId id="347" r:id="rId53"/>
    <p:sldId id="356" r:id="rId54"/>
    <p:sldId id="361" r:id="rId55"/>
    <p:sldId id="359" r:id="rId56"/>
    <p:sldId id="357" r:id="rId57"/>
    <p:sldId id="367" r:id="rId58"/>
    <p:sldId id="366" r:id="rId59"/>
    <p:sldId id="365" r:id="rId60"/>
    <p:sldId id="364" r:id="rId61"/>
    <p:sldId id="363" r:id="rId62"/>
    <p:sldId id="311" r:id="rId63"/>
    <p:sldId id="374" r:id="rId64"/>
    <p:sldId id="372" r:id="rId65"/>
    <p:sldId id="371" r:id="rId66"/>
    <p:sldId id="379" r:id="rId67"/>
    <p:sldId id="377" r:id="rId68"/>
    <p:sldId id="385" r:id="rId69"/>
    <p:sldId id="384" r:id="rId70"/>
    <p:sldId id="382" r:id="rId71"/>
    <p:sldId id="381" r:id="rId72"/>
    <p:sldId id="380" r:id="rId73"/>
    <p:sldId id="386" r:id="rId74"/>
    <p:sldId id="375" r:id="rId75"/>
    <p:sldId id="393" r:id="rId76"/>
    <p:sldId id="392" r:id="rId77"/>
    <p:sldId id="391" r:id="rId78"/>
    <p:sldId id="390" r:id="rId79"/>
    <p:sldId id="395" r:id="rId80"/>
    <p:sldId id="388" r:id="rId81"/>
    <p:sldId id="396" r:id="rId82"/>
    <p:sldId id="397" r:id="rId83"/>
    <p:sldId id="398"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96" autoAdjust="0"/>
  </p:normalViewPr>
  <p:slideViewPr>
    <p:cSldViewPr>
      <p:cViewPr>
        <p:scale>
          <a:sx n="89" d="100"/>
          <a:sy n="89" d="100"/>
        </p:scale>
        <p:origin x="-846"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1.xml"/><Relationship Id="rId21" Type="http://schemas.openxmlformats.org/officeDocument/2006/relationships/slideMaster" Target="slideMasters/slideMaster18.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slide" Target="slides/slide40.xml"/><Relationship Id="rId76" Type="http://schemas.openxmlformats.org/officeDocument/2006/relationships/slide" Target="slides/slide48.xml"/><Relationship Id="rId84" Type="http://schemas.openxmlformats.org/officeDocument/2006/relationships/slide" Target="slides/slide56.xml"/><Relationship Id="rId89"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slide" Target="slides/slide51.xml"/><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33.xml"/><Relationship Id="rId82" Type="http://schemas.openxmlformats.org/officeDocument/2006/relationships/slide" Target="slides/slide54.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8" Type="http://schemas.openxmlformats.org/officeDocument/2006/relationships/slideMaster" Target="slideMasters/slideMaster5.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17.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7.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25FFBE-179A-4DC2-AA9A-29F21D267B06}" type="datetimeFigureOut">
              <a:rPr lang="en-US" smtClean="0"/>
              <a:t>9/22/2021</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EA68E-14C4-452F-8A13-FA1F3D36F3B4}" type="slidenum">
              <a:rPr lang="en-US" smtClean="0"/>
              <a:t>‹#›</a:t>
            </a:fld>
            <a:endParaRPr lang="en-US"/>
          </a:p>
        </p:txBody>
      </p:sp>
    </p:spTree>
    <p:extLst>
      <p:ext uri="{BB962C8B-B14F-4D97-AF65-F5344CB8AC3E}">
        <p14:creationId xmlns:p14="http://schemas.microsoft.com/office/powerpoint/2010/main" val="18170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4B9A9D-526E-4DD4-847F-D3936EB46E6C}" type="slidenum">
              <a:rPr lang="en-US" smtClean="0"/>
              <a:t>‹#›</a:t>
            </a:fld>
            <a:endParaRPr lang="en-US"/>
          </a:p>
        </p:txBody>
      </p:sp>
    </p:spTree>
    <p:extLst>
      <p:ext uri="{BB962C8B-B14F-4D97-AF65-F5344CB8AC3E}">
        <p14:creationId xmlns:p14="http://schemas.microsoft.com/office/powerpoint/2010/main" val="171285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175376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683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1753764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683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1753764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3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4144198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32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4144198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3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1118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4144198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32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4144198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32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4144198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32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4144198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32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4144198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3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718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4144198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881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1387253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881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1387253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881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1387253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881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1387253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88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670751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1387253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093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2588101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093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25881011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093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25881011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209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1000329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06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038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73306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401456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68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prstClr val="black">
                    <a:tint val="75000"/>
                  </a:prstClr>
                </a:solidFill>
              </a:rPr>
              <a:pPr algn="ctr"/>
              <a:t>‹#›</a:t>
            </a:fld>
            <a:endParaRPr>
              <a:solidFill>
                <a:prstClr val="black">
                  <a:tint val="75000"/>
                </a:prstClr>
              </a:solidFill>
            </a:endParaRPr>
          </a:p>
        </p:txBody>
      </p:sp>
    </p:spTree>
    <p:extLst>
      <p:ext uri="{BB962C8B-B14F-4D97-AF65-F5344CB8AC3E}">
        <p14:creationId xmlns:p14="http://schemas.microsoft.com/office/powerpoint/2010/main" val="175376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D2470-62E3-4E3F-BE67-E0E0D9872F44}" type="datetime1">
              <a:rPr lang="en-US" smtClean="0">
                <a:solidFill>
                  <a:prstClr val="black">
                    <a:tint val="75000"/>
                  </a:prstClr>
                </a:solidFill>
              </a:rPr>
              <a:pPr/>
              <a:t>9/22/2021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683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t>9/22/2021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t>‹#›</a:t>
            </a:fld>
            <a:endParaRPr lang="en-US"/>
          </a:p>
        </p:txBody>
      </p:sp>
    </p:spTree>
    <p:extLst>
      <p:ext uri="{BB962C8B-B14F-4D97-AF65-F5344CB8AC3E}">
        <p14:creationId xmlns:p14="http://schemas.microsoft.com/office/powerpoint/2010/main" val="170580196"/>
      </p:ext>
    </p:extLst>
  </p:cSld>
  <p:clrMap bg1="lt1" tx1="dk1" bg2="lt2" tx2="dk2" accent1="accent1" accent2="accent2" accent3="accent3" accent4="accent4" accent5="accent5" accent6="accent6" hlink="hlink" folHlink="folHlink"/>
  <p:sldLayoutIdLst>
    <p:sldLayoutId id="2147483654" r:id="rId1"/>
    <p:sldLayoutId id="214748365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331335"/>
      </p:ext>
    </p:extLst>
  </p:cSld>
  <p:clrMap bg1="lt1" tx1="dk1" bg2="lt2" tx2="dk2" accent1="accent1" accent2="accent2" accent3="accent3" accent4="accent4" accent5="accent5" accent6="accent6" hlink="hlink" folHlink="folHlink"/>
  <p:sldLayoutIdLst>
    <p:sldLayoutId id="2147483693" r:id="rId1"/>
    <p:sldLayoutId id="214748369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331335"/>
      </p:ext>
    </p:extLst>
  </p:cSld>
  <p:clrMap bg1="lt1" tx1="dk1" bg2="lt2" tx2="dk2" accent1="accent1" accent2="accent2" accent3="accent3" accent4="accent4" accent5="accent5" accent6="accent6" hlink="hlink" folHlink="folHlink"/>
  <p:sldLayoutIdLst>
    <p:sldLayoutId id="2147483696" r:id="rId1"/>
    <p:sldLayoutId id="214748369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331335"/>
      </p:ext>
    </p:extLst>
  </p:cSld>
  <p:clrMap bg1="lt1" tx1="dk1" bg2="lt2" tx2="dk2" accent1="accent1" accent2="accent2" accent3="accent3" accent4="accent4" accent5="accent5" accent6="accent6" hlink="hlink" folHlink="folHlink"/>
  <p:sldLayoutIdLst>
    <p:sldLayoutId id="2147483699" r:id="rId1"/>
    <p:sldLayoutId id="214748370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331335"/>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331335"/>
      </p:ext>
    </p:extLst>
  </p:cSld>
  <p:clrMap bg1="lt1" tx1="dk1" bg2="lt2" tx2="dk2" accent1="accent1" accent2="accent2" accent3="accent3" accent4="accent4" accent5="accent5" accent6="accent6" hlink="hlink" folHlink="folHlink"/>
  <p:sldLayoutIdLst>
    <p:sldLayoutId id="2147483705" r:id="rId1"/>
    <p:sldLayoutId id="214748370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331335"/>
      </p:ext>
    </p:extLst>
  </p:cSld>
  <p:clrMap bg1="lt1" tx1="dk1" bg2="lt2" tx2="dk2" accent1="accent1" accent2="accent2" accent3="accent3" accent4="accent4" accent5="accent5" accent6="accent6" hlink="hlink" folHlink="folHlink"/>
  <p:sldLayoutIdLst>
    <p:sldLayoutId id="2147483708" r:id="rId1"/>
    <p:sldLayoutId id="214748370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9490"/>
      </p:ext>
    </p:extLst>
  </p:cSld>
  <p:clrMap bg1="lt1" tx1="dk1" bg2="lt2" tx2="dk2" accent1="accent1" accent2="accent2" accent3="accent3" accent4="accent4" accent5="accent5" accent6="accent6" hlink="hlink" folHlink="folHlink"/>
  <p:sldLayoutIdLst>
    <p:sldLayoutId id="2147483714" r:id="rId1"/>
    <p:sldLayoutId id="214748371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9490"/>
      </p:ext>
    </p:extLst>
  </p:cSld>
  <p:clrMap bg1="lt1" tx1="dk1" bg2="lt2" tx2="dk2" accent1="accent1" accent2="accent2" accent3="accent3" accent4="accent4" accent5="accent5" accent6="accent6" hlink="hlink" folHlink="folHlink"/>
  <p:sldLayoutIdLst>
    <p:sldLayoutId id="2147483717" r:id="rId1"/>
    <p:sldLayoutId id="214748371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9490"/>
      </p:ext>
    </p:extLst>
  </p:cSld>
  <p:clrMap bg1="lt1" tx1="dk1" bg2="lt2" tx2="dk2" accent1="accent1" accent2="accent2" accent3="accent3" accent4="accent4" accent5="accent5" accent6="accent6" hlink="hlink" folHlink="folHlink"/>
  <p:sldLayoutIdLst>
    <p:sldLayoutId id="2147483720" r:id="rId1"/>
    <p:sldLayoutId id="2147483721"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9490"/>
      </p:ext>
    </p:extLst>
  </p:cSld>
  <p:clrMap bg1="lt1" tx1="dk1" bg2="lt2" tx2="dk2" accent1="accent1" accent2="accent2" accent3="accent3" accent4="accent4" accent5="accent5" accent6="accent6" hlink="hlink" folHlink="folHlink"/>
  <p:sldLayoutIdLst>
    <p:sldLayoutId id="2147483723" r:id="rId1"/>
    <p:sldLayoutId id="214748372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099578"/>
      </p:ext>
    </p:extLst>
  </p:cSld>
  <p:clrMap bg1="lt1" tx1="dk1" bg2="lt2" tx2="dk2" accent1="accent1" accent2="accent2" accent3="accent3" accent4="accent4" accent5="accent5" accent6="accent6" hlink="hlink" folHlink="folHlink"/>
  <p:sldLayoutIdLst>
    <p:sldLayoutId id="2147483657" r:id="rId1"/>
    <p:sldLayoutId id="214748365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9490"/>
      </p:ext>
    </p:extLst>
  </p:cSld>
  <p:clrMap bg1="lt1" tx1="dk1" bg2="lt2" tx2="dk2" accent1="accent1" accent2="accent2" accent3="accent3" accent4="accent4" accent5="accent5" accent6="accent6" hlink="hlink" folHlink="folHlink"/>
  <p:sldLayoutIdLst>
    <p:sldLayoutId id="2147483726" r:id="rId1"/>
    <p:sldLayoutId id="214748372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199071"/>
      </p:ext>
    </p:extLst>
  </p:cSld>
  <p:clrMap bg1="lt1" tx1="dk1" bg2="lt2" tx2="dk2" accent1="accent1" accent2="accent2" accent3="accent3" accent4="accent4" accent5="accent5" accent6="accent6" hlink="hlink" folHlink="folHlink"/>
  <p:sldLayoutIdLst>
    <p:sldLayoutId id="2147483732" r:id="rId1"/>
    <p:sldLayoutId id="214748373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199071"/>
      </p:ext>
    </p:extLst>
  </p:cSld>
  <p:clrMap bg1="lt1" tx1="dk1" bg2="lt2" tx2="dk2" accent1="accent1" accent2="accent2" accent3="accent3" accent4="accent4" accent5="accent5" accent6="accent6" hlink="hlink" folHlink="folHlink"/>
  <p:sldLayoutIdLst>
    <p:sldLayoutId id="2147483738" r:id="rId1"/>
    <p:sldLayoutId id="214748373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199071"/>
      </p:ext>
    </p:extLst>
  </p:cSld>
  <p:clrMap bg1="lt1" tx1="dk1" bg2="lt2" tx2="dk2" accent1="accent1" accent2="accent2" accent3="accent3" accent4="accent4" accent5="accent5" accent6="accent6" hlink="hlink" folHlink="folHlink"/>
  <p:sldLayoutIdLst>
    <p:sldLayoutId id="2147483744" r:id="rId1"/>
    <p:sldLayoutId id="214748374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937783"/>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544868"/>
      </p:ext>
    </p:extLst>
  </p:cSld>
  <p:clrMap bg1="lt1" tx1="dk1" bg2="lt2" tx2="dk2" accent1="accent1" accent2="accent2" accent3="accent3" accent4="accent4" accent5="accent5" accent6="accent6" hlink="hlink" folHlink="folHlink"/>
  <p:sldLayoutIdLst>
    <p:sldLayoutId id="2147483750" r:id="rId1"/>
    <p:sldLayoutId id="2147483751"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82297"/>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482722"/>
      </p:ext>
    </p:extLst>
  </p:cSld>
  <p:clrMap bg1="lt1" tx1="dk1" bg2="lt2" tx2="dk2" accent1="accent1" accent2="accent2" accent3="accent3" accent4="accent4" accent5="accent5" accent6="accent6" hlink="hlink" folHlink="folHlink"/>
  <p:sldLayoutIdLst>
    <p:sldLayoutId id="2147483675" r:id="rId1"/>
    <p:sldLayoutId id="214748367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482722"/>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482722"/>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482722"/>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331335"/>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4CE568-2A50-4814-B3BB-01471F6824D6}" type="datetime1">
              <a:rPr lang="en-US" smtClean="0">
                <a:solidFill>
                  <a:prstClr val="black">
                    <a:tint val="75000"/>
                  </a:prstClr>
                </a:solidFill>
              </a:rPr>
              <a:pPr/>
              <a:t>9/22/2021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4B9A9D-526E-4DD4-847F-D3936EB46E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331335"/>
      </p:ext>
    </p:extLst>
  </p:cSld>
  <p:clrMap bg1="lt1" tx1="dk1" bg2="lt2" tx2="dk2" accent1="accent1" accent2="accent2" accent3="accent3" accent4="accent4" accent5="accent5" accent6="accent6" hlink="hlink" folHlink="folHlink"/>
  <p:sldLayoutIdLst>
    <p:sldLayoutId id="2147483690" r:id="rId1"/>
    <p:sldLayoutId id="2147483691"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48.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marL="0" lvl="0" indent="0" algn="ctr" rtl="0">
              <a:spcBef>
                <a:spcPts val="0"/>
              </a:spcBef>
              <a:spcAft>
                <a:spcPts val="0"/>
              </a:spcAft>
              <a:buNone/>
            </a:pPr>
            <a:r>
              <a:rPr lang="en-US" dirty="0" smtClean="0"/>
              <a:t>Renal Diseases I</a:t>
            </a:r>
            <a:endParaRPr lang="en-US" dirty="0"/>
          </a:p>
        </p:txBody>
      </p:sp>
      <p:sp>
        <p:nvSpPr>
          <p:cNvPr id="4" name="عنصر نائب لرقم الشريحة 3"/>
          <p:cNvSpPr>
            <a:spLocks noGrp="1"/>
          </p:cNvSpPr>
          <p:nvPr>
            <p:ph type="sldNum" sz="quarter" idx="12"/>
          </p:nvPr>
        </p:nvSpPr>
        <p:spPr/>
        <p:txBody>
          <a:bodyPr/>
          <a:lstStyle/>
          <a:p>
            <a:fld id="{4E4B9A9D-526E-4DD4-847F-D3936EB46E6C}" type="slidenum">
              <a:rPr lang="en-US" smtClean="0"/>
              <a:t>1</a:t>
            </a:fld>
            <a:endParaRPr lang="en-US" dirty="0"/>
          </a:p>
        </p:txBody>
      </p:sp>
      <p:sp>
        <p:nvSpPr>
          <p:cNvPr id="5" name="مربع نص 4"/>
          <p:cNvSpPr txBox="1"/>
          <p:nvPr/>
        </p:nvSpPr>
        <p:spPr>
          <a:xfrm>
            <a:off x="1066800" y="1443900"/>
            <a:ext cx="6781800" cy="769441"/>
          </a:xfrm>
          <a:prstGeom prst="rect">
            <a:avLst/>
          </a:prstGeom>
          <a:noFill/>
        </p:spPr>
        <p:txBody>
          <a:bodyPr wrap="square" rtlCol="0">
            <a:spAutoFit/>
          </a:bodyPr>
          <a:lstStyle/>
          <a:p>
            <a:pPr algn="ctr"/>
            <a:r>
              <a:rPr lang="en-US" sz="4400" dirty="0">
                <a:latin typeface="Arial Rounded MT Bold" pitchFamily="34" charset="0"/>
              </a:rPr>
              <a:t>INTRODUCTION	TO	ICU</a:t>
            </a:r>
          </a:p>
        </p:txBody>
      </p:sp>
      <p:sp>
        <p:nvSpPr>
          <p:cNvPr id="6" name="مربع نص 5"/>
          <p:cNvSpPr txBox="1"/>
          <p:nvPr/>
        </p:nvSpPr>
        <p:spPr>
          <a:xfrm>
            <a:off x="886609" y="2857440"/>
            <a:ext cx="6781800" cy="1323439"/>
          </a:xfrm>
          <a:prstGeom prst="rect">
            <a:avLst/>
          </a:prstGeom>
          <a:noFill/>
        </p:spPr>
        <p:txBody>
          <a:bodyPr wrap="square" rtlCol="0">
            <a:spAutoFit/>
          </a:bodyPr>
          <a:lstStyle/>
          <a:p>
            <a:r>
              <a:rPr lang="en-US" sz="2000" dirty="0" smtClean="0">
                <a:latin typeface="Arial Rounded MT Bold" pitchFamily="34" charset="0"/>
              </a:rPr>
              <a:t>Supervised by: Dr. Mohammed </a:t>
            </a:r>
            <a:r>
              <a:rPr lang="en-US" sz="2000" dirty="0" err="1" smtClean="0">
                <a:latin typeface="Arial Rounded MT Bold" pitchFamily="34" charset="0"/>
              </a:rPr>
              <a:t>Malkawi</a:t>
            </a:r>
            <a:endParaRPr lang="en-US" sz="2000" dirty="0" smtClean="0">
              <a:latin typeface="Arial Rounded MT Bold" pitchFamily="34" charset="0"/>
            </a:endParaRPr>
          </a:p>
          <a:p>
            <a:r>
              <a:rPr lang="en-US" sz="2000" dirty="0" smtClean="0">
                <a:latin typeface="Arial Rounded MT Bold" pitchFamily="34" charset="0"/>
              </a:rPr>
              <a:t>Introduced by: </a:t>
            </a:r>
            <a:r>
              <a:rPr lang="en-US" sz="2000" dirty="0" err="1" smtClean="0">
                <a:latin typeface="Arial Rounded MT Bold" pitchFamily="34" charset="0"/>
              </a:rPr>
              <a:t>Loai</a:t>
            </a:r>
            <a:r>
              <a:rPr lang="en-US" sz="2000" dirty="0" smtClean="0">
                <a:latin typeface="Arial Rounded MT Bold" pitchFamily="34" charset="0"/>
              </a:rPr>
              <a:t> </a:t>
            </a:r>
            <a:r>
              <a:rPr lang="en-US" sz="2000" dirty="0" err="1" smtClean="0">
                <a:latin typeface="Arial Rounded MT Bold" pitchFamily="34" charset="0"/>
              </a:rPr>
              <a:t>Almoghrabi</a:t>
            </a:r>
            <a:endParaRPr lang="en-US" sz="2000" dirty="0" smtClean="0">
              <a:latin typeface="Arial Rounded MT Bold" pitchFamily="34" charset="0"/>
            </a:endParaRPr>
          </a:p>
          <a:p>
            <a:r>
              <a:rPr lang="en-US" sz="2000" dirty="0">
                <a:latin typeface="Arial Rounded MT Bold" pitchFamily="34" charset="0"/>
              </a:rPr>
              <a:t> </a:t>
            </a:r>
            <a:r>
              <a:rPr lang="en-US" sz="2000" dirty="0" smtClean="0">
                <a:latin typeface="Arial Rounded MT Bold" pitchFamily="34" charset="0"/>
              </a:rPr>
              <a:t>                            Fatima </a:t>
            </a:r>
            <a:r>
              <a:rPr lang="en-US" sz="2000" dirty="0" err="1" smtClean="0">
                <a:latin typeface="Arial Rounded MT Bold" pitchFamily="34" charset="0"/>
              </a:rPr>
              <a:t>Albustanji</a:t>
            </a:r>
            <a:r>
              <a:rPr lang="en-US" sz="2000" dirty="0" smtClean="0">
                <a:latin typeface="Arial Rounded MT Bold" pitchFamily="34" charset="0"/>
              </a:rPr>
              <a:t/>
            </a:r>
            <a:br>
              <a:rPr lang="en-US" sz="2000" dirty="0" smtClean="0">
                <a:latin typeface="Arial Rounded MT Bold" pitchFamily="34" charset="0"/>
              </a:rPr>
            </a:br>
            <a:r>
              <a:rPr lang="en-US" sz="2000" dirty="0" smtClean="0">
                <a:latin typeface="Arial Rounded MT Bold" pitchFamily="34" charset="0"/>
              </a:rPr>
              <a:t>                             Rania </a:t>
            </a:r>
            <a:r>
              <a:rPr lang="en-US" sz="2000" dirty="0" err="1" smtClean="0">
                <a:latin typeface="Arial Rounded MT Bold" pitchFamily="34" charset="0"/>
              </a:rPr>
              <a:t>Albustanji</a:t>
            </a:r>
            <a:endParaRPr lang="en-US" sz="2000" dirty="0">
              <a:latin typeface="Arial Rounded MT Bold" pitchFamily="34" charset="0"/>
            </a:endParaRPr>
          </a:p>
        </p:txBody>
      </p:sp>
    </p:spTree>
    <p:extLst>
      <p:ext uri="{BB962C8B-B14F-4D97-AF65-F5344CB8AC3E}">
        <p14:creationId xmlns:p14="http://schemas.microsoft.com/office/powerpoint/2010/main" val="229346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10</a:t>
            </a:fld>
            <a:endParaRPr lang="en" dirty="0">
              <a:solidFill>
                <a:srgbClr val="4BACC6">
                  <a:lumMod val="50000"/>
                </a:srgbClr>
              </a:solidFill>
            </a:endParaRPr>
          </a:p>
        </p:txBody>
      </p:sp>
      <p:sp>
        <p:nvSpPr>
          <p:cNvPr id="3" name="TextBox 2"/>
          <p:cNvSpPr txBox="1"/>
          <p:nvPr/>
        </p:nvSpPr>
        <p:spPr>
          <a:xfrm>
            <a:off x="654424" y="590550"/>
            <a:ext cx="8382000" cy="3954929"/>
          </a:xfrm>
          <a:prstGeom prst="rect">
            <a:avLst/>
          </a:prstGeom>
          <a:noFill/>
        </p:spPr>
        <p:txBody>
          <a:bodyPr wrap="square" rtlCol="0">
            <a:spAutoFit/>
          </a:bodyPr>
          <a:lstStyle/>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Following </a:t>
            </a:r>
            <a:r>
              <a:rPr lang="en-US" sz="2400" dirty="0" err="1" smtClean="0">
                <a:solidFill>
                  <a:srgbClr val="4BACC6">
                    <a:lumMod val="50000"/>
                  </a:srgbClr>
                </a:solidFill>
                <a:latin typeface="Sitka Banner" pitchFamily="2" charset="0"/>
                <a:ea typeface="Source Sans Pro"/>
                <a:cs typeface="Source Sans Pro"/>
              </a:rPr>
              <a:t>equipments</a:t>
            </a:r>
            <a:r>
              <a:rPr lang="en-US" sz="2400" dirty="0" smtClean="0">
                <a:solidFill>
                  <a:srgbClr val="4BACC6">
                    <a:lumMod val="50000"/>
                  </a:srgbClr>
                </a:solidFill>
                <a:latin typeface="Sitka Banner" pitchFamily="2" charset="0"/>
                <a:ea typeface="Source Sans Pro"/>
                <a:cs typeface="Source Sans Pro"/>
              </a:rPr>
              <a:t> </a:t>
            </a:r>
            <a:r>
              <a:rPr lang="en-US" sz="2400" dirty="0">
                <a:solidFill>
                  <a:srgbClr val="4BACC6">
                    <a:lumMod val="50000"/>
                  </a:srgbClr>
                </a:solidFill>
                <a:latin typeface="Sitka Banner" pitchFamily="2" charset="0"/>
                <a:ea typeface="Source Sans Pro"/>
                <a:cs typeface="Source Sans Pro"/>
              </a:rPr>
              <a:t>should be easily available:</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Defibrillator in working mode with electrodes and  jell</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Cardiac pacemaker with pacing catheters in the  sterile tray</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Mechanical ventilators (to ventilate the lungs in </a:t>
            </a:r>
            <a:r>
              <a:rPr lang="en-US" sz="2400" dirty="0" smtClean="0">
                <a:solidFill>
                  <a:srgbClr val="4BACC6">
                    <a:lumMod val="50000"/>
                  </a:srgbClr>
                </a:solidFill>
                <a:latin typeface="Sitka Banner" pitchFamily="2" charset="0"/>
                <a:ea typeface="Source Sans Pro"/>
                <a:cs typeface="Source Sans Pro"/>
              </a:rPr>
              <a:t>case </a:t>
            </a:r>
            <a:r>
              <a:rPr lang="en-US" sz="2400" dirty="0">
                <a:solidFill>
                  <a:srgbClr val="4BACC6">
                    <a:lumMod val="50000"/>
                  </a:srgbClr>
                </a:solidFill>
                <a:latin typeface="Sitka Banner" pitchFamily="2" charset="0"/>
                <a:ea typeface="Source Sans Pro"/>
                <a:cs typeface="Source Sans Pro"/>
              </a:rPr>
              <a:t>of </a:t>
            </a:r>
            <a:r>
              <a:rPr lang="en-US" sz="2400" dirty="0" err="1" smtClean="0">
                <a:solidFill>
                  <a:srgbClr val="4BACC6">
                    <a:lumMod val="50000"/>
                  </a:srgbClr>
                </a:solidFill>
                <a:latin typeface="Sitka Banner" pitchFamily="2" charset="0"/>
                <a:ea typeface="Source Sans Pro"/>
                <a:cs typeface="Source Sans Pro"/>
              </a:rPr>
              <a:t>resp.arrest</a:t>
            </a:r>
            <a:r>
              <a:rPr lang="en-US" sz="2400" dirty="0">
                <a:solidFill>
                  <a:srgbClr val="4BACC6">
                    <a:lumMod val="50000"/>
                  </a:srgbClr>
                </a:solidFill>
                <a:latin typeface="Sitka Banner" pitchFamily="2" charset="0"/>
                <a:ea typeface="Source Sans Pro"/>
                <a:cs typeface="Source Sans Pro"/>
              </a:rPr>
              <a:t>)</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Facility for invasive and non invasive procedure like  (CVP line, intra arterial pressure monitor )</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Portable X-Ray  machine</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ECG machine</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Oxygen therapy</a:t>
            </a:r>
          </a:p>
        </p:txBody>
      </p:sp>
    </p:spTree>
    <p:extLst>
      <p:ext uri="{BB962C8B-B14F-4D97-AF65-F5344CB8AC3E}">
        <p14:creationId xmlns:p14="http://schemas.microsoft.com/office/powerpoint/2010/main" val="2449650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a:solidFill>
                  <a:schemeClr val="accent5">
                    <a:lumMod val="50000"/>
                  </a:schemeClr>
                </a:solidFill>
                <a:latin typeface="Arial Rounded MT Bold" pitchFamily="34" charset="0"/>
              </a:rPr>
              <a:t>Indications </a:t>
            </a:r>
            <a:r>
              <a:rPr lang="en-US" sz="2800" dirty="0" smtClean="0">
                <a:solidFill>
                  <a:schemeClr val="accent5">
                    <a:lumMod val="50000"/>
                  </a:schemeClr>
                </a:solidFill>
                <a:latin typeface="Arial Rounded MT Bold" pitchFamily="34" charset="0"/>
              </a:rPr>
              <a:t>for admission</a:t>
            </a:r>
            <a:endParaRPr lang="en-US" sz="2800" dirty="0">
              <a:solidFill>
                <a:schemeClr val="accent5">
                  <a:lumMod val="50000"/>
                </a:schemeClr>
              </a:solidFill>
              <a:latin typeface="Arial Rounded MT Bold" pitchFamily="34" charset="0"/>
            </a:endParaRP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11</a:t>
            </a:fld>
            <a:endParaRPr lang="en" dirty="0">
              <a:solidFill>
                <a:srgbClr val="4BACC6">
                  <a:lumMod val="50000"/>
                </a:srgbClr>
              </a:solidFill>
            </a:endParaRPr>
          </a:p>
        </p:txBody>
      </p:sp>
      <p:sp>
        <p:nvSpPr>
          <p:cNvPr id="3" name="TextBox 2"/>
          <p:cNvSpPr txBox="1"/>
          <p:nvPr/>
        </p:nvSpPr>
        <p:spPr>
          <a:xfrm>
            <a:off x="457200" y="895350"/>
            <a:ext cx="8610600" cy="3508653"/>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Pre and post-operative patients and who  underwent major surgeries.</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Craniotomy patients.</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Thoracotomy patients.</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Ultra major surgeries.</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Unstable multiple trauma patients.</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Patients with head or spine trauma requiring  mechanical ventilation.</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Any surgical patient who requires continuous  monitoring or continuous life support</a:t>
            </a:r>
          </a:p>
        </p:txBody>
      </p:sp>
    </p:spTree>
    <p:extLst>
      <p:ext uri="{BB962C8B-B14F-4D97-AF65-F5344CB8AC3E}">
        <p14:creationId xmlns:p14="http://schemas.microsoft.com/office/powerpoint/2010/main" val="2449650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smtClean="0">
                <a:solidFill>
                  <a:schemeClr val="accent5">
                    <a:lumMod val="50000"/>
                  </a:schemeClr>
                </a:solidFill>
                <a:latin typeface="Arial Rounded MT Bold" pitchFamily="34" charset="0"/>
              </a:rPr>
              <a:t>ICU PATIENTS</a:t>
            </a:r>
            <a:endParaRPr lang="en-US" sz="2800" dirty="0">
              <a:solidFill>
                <a:schemeClr val="accent5">
                  <a:lumMod val="50000"/>
                </a:schemeClr>
              </a:solidFill>
              <a:latin typeface="Arial Rounded MT Bold" pitchFamily="34" charset="0"/>
            </a:endParaRP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12</a:t>
            </a:fld>
            <a:endParaRPr lang="en" dirty="0">
              <a:solidFill>
                <a:srgbClr val="4BACC6">
                  <a:lumMod val="50000"/>
                </a:srgbClr>
              </a:solidFill>
            </a:endParaRPr>
          </a:p>
        </p:txBody>
      </p:sp>
      <p:sp>
        <p:nvSpPr>
          <p:cNvPr id="3" name="TextBox 2"/>
          <p:cNvSpPr txBox="1"/>
          <p:nvPr/>
        </p:nvSpPr>
        <p:spPr>
          <a:xfrm>
            <a:off x="685800" y="895350"/>
            <a:ext cx="8382000" cy="2616101"/>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critical patients (multiple diagnoses, multi-organ  failure, </a:t>
            </a:r>
            <a:r>
              <a:rPr lang="en-US" sz="2400" dirty="0" err="1">
                <a:solidFill>
                  <a:srgbClr val="4BACC6">
                    <a:lumMod val="50000"/>
                  </a:srgbClr>
                </a:solidFill>
                <a:latin typeface="Sitka Banner" pitchFamily="2" charset="0"/>
                <a:ea typeface="Source Sans Pro"/>
                <a:cs typeface="Source Sans Pro"/>
              </a:rPr>
              <a:t>immunocompromised</a:t>
            </a:r>
            <a:r>
              <a:rPr lang="en-US" sz="2400" dirty="0">
                <a:solidFill>
                  <a:srgbClr val="4BACC6">
                    <a:lumMod val="50000"/>
                  </a:srgbClr>
                </a:solidFill>
                <a:latin typeface="Sitka Banner" pitchFamily="2" charset="0"/>
                <a:ea typeface="Source Sans Pro"/>
                <a:cs typeface="Source Sans Pro"/>
              </a:rPr>
              <a:t> and major trauma  and post surgery)</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Move less</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Malnourished</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More obtunded / deaden (Glasgow coma scale)</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Heart, kidney, liver failure etc…</a:t>
            </a:r>
          </a:p>
        </p:txBody>
      </p:sp>
    </p:spTree>
    <p:extLst>
      <p:ext uri="{BB962C8B-B14F-4D97-AF65-F5344CB8AC3E}">
        <p14:creationId xmlns:p14="http://schemas.microsoft.com/office/powerpoint/2010/main" val="2449650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عنصر نائب لرقم الشريحة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pic>
        <p:nvPicPr>
          <p:cNvPr id="5" name="Picture 2" descr="The Glasgow Coma Scale (GCS) for first aiders | First Aid for Free">
            <a:extLst>
              <a:ext uri="{FF2B5EF4-FFF2-40B4-BE49-F238E27FC236}">
                <a16:creationId xmlns="" xmlns:a16="http://schemas.microsoft.com/office/drawing/2014/main" id="{D6B159E6-B9A1-4F57-BBF3-D6A580C8E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62" y="0"/>
            <a:ext cx="51816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834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a:solidFill>
                  <a:schemeClr val="accent5">
                    <a:lumMod val="50000"/>
                  </a:schemeClr>
                </a:solidFill>
                <a:latin typeface="Arial Rounded MT Bold" pitchFamily="34" charset="0"/>
              </a:rPr>
              <a:t>Admitted to ICU criteria in general </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14</a:t>
            </a:fld>
            <a:endParaRPr lang="en" dirty="0">
              <a:solidFill>
                <a:srgbClr val="4BACC6">
                  <a:lumMod val="50000"/>
                </a:srgbClr>
              </a:solidFill>
            </a:endParaRPr>
          </a:p>
        </p:txBody>
      </p:sp>
      <p:sp>
        <p:nvSpPr>
          <p:cNvPr id="3" name="TextBox 2"/>
          <p:cNvSpPr txBox="1"/>
          <p:nvPr/>
        </p:nvSpPr>
        <p:spPr>
          <a:xfrm>
            <a:off x="685800" y="895350"/>
            <a:ext cx="8382000" cy="3139321"/>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400" dirty="0" err="1">
                <a:solidFill>
                  <a:srgbClr val="4BACC6">
                    <a:lumMod val="50000"/>
                  </a:srgbClr>
                </a:solidFill>
                <a:latin typeface="Sitka Banner" pitchFamily="2" charset="0"/>
                <a:ea typeface="Source Sans Pro"/>
                <a:cs typeface="Source Sans Pro"/>
              </a:rPr>
              <a:t>compromized</a:t>
            </a:r>
            <a:r>
              <a:rPr lang="en-US" sz="2400" dirty="0">
                <a:solidFill>
                  <a:srgbClr val="4BACC6">
                    <a:lumMod val="50000"/>
                  </a:srgbClr>
                </a:solidFill>
                <a:latin typeface="Sitka Banner" pitchFamily="2" charset="0"/>
                <a:ea typeface="Source Sans Pro"/>
                <a:cs typeface="Source Sans Pro"/>
              </a:rPr>
              <a:t> airway </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GCS ˂= 12</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Unstable vital sign </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pH ˂=</a:t>
            </a:r>
            <a:r>
              <a:rPr lang="en-US" sz="2400" dirty="0" smtClean="0">
                <a:solidFill>
                  <a:srgbClr val="4BACC6">
                    <a:lumMod val="50000"/>
                  </a:srgbClr>
                </a:solidFill>
                <a:latin typeface="Sitka Banner" pitchFamily="2" charset="0"/>
                <a:ea typeface="Source Sans Pro"/>
                <a:cs typeface="Source Sans Pro"/>
              </a:rPr>
              <a:t>7.2 or </a:t>
            </a:r>
            <a:r>
              <a:rPr lang="en-US" sz="2400" dirty="0">
                <a:solidFill>
                  <a:srgbClr val="4BACC6">
                    <a:lumMod val="50000"/>
                  </a:srgbClr>
                </a:solidFill>
                <a:latin typeface="Sitka Banner" pitchFamily="2" charset="0"/>
                <a:ea typeface="Source Sans Pro"/>
                <a:cs typeface="Source Sans Pro"/>
              </a:rPr>
              <a:t>7.5</a:t>
            </a:r>
          </a:p>
          <a:p>
            <a:pPr marL="342900" lvl="1"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PaCO2 </a:t>
            </a:r>
            <a:r>
              <a:rPr lang="en-US" sz="2400" dirty="0">
                <a:solidFill>
                  <a:srgbClr val="4BACC6">
                    <a:lumMod val="50000"/>
                  </a:srgbClr>
                </a:solidFill>
                <a:latin typeface="Sitka Banner" pitchFamily="2" charset="0"/>
                <a:ea typeface="Source Sans Pro"/>
                <a:cs typeface="Source Sans Pro"/>
              </a:rPr>
              <a:t>˃45-55</a:t>
            </a:r>
          </a:p>
          <a:p>
            <a:pPr marL="342900" lvl="1"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PaO2</a:t>
            </a:r>
            <a:r>
              <a:rPr lang="en-US" sz="2400" dirty="0">
                <a:solidFill>
                  <a:srgbClr val="4BACC6">
                    <a:lumMod val="50000"/>
                  </a:srgbClr>
                </a:solidFill>
                <a:latin typeface="Sitka Banner" pitchFamily="2" charset="0"/>
                <a:ea typeface="Source Sans Pro"/>
                <a:cs typeface="Source Sans Pro"/>
              </a:rPr>
              <a:t>˂60  </a:t>
            </a:r>
            <a:r>
              <a:rPr lang="en-US" sz="2400" b="1" dirty="0">
                <a:solidFill>
                  <a:srgbClr val="4BACC6">
                    <a:lumMod val="50000"/>
                  </a:srgbClr>
                </a:solidFill>
                <a:latin typeface="Sitka Banner" pitchFamily="2" charset="0"/>
                <a:ea typeface="Source Sans Pro"/>
                <a:cs typeface="Source Sans Pro"/>
              </a:rPr>
              <a:t>HYPOXIA</a:t>
            </a:r>
          </a:p>
          <a:p>
            <a:pPr marL="342900" lvl="1"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FiO2</a:t>
            </a:r>
            <a:r>
              <a:rPr lang="en-US" sz="2400" dirty="0">
                <a:solidFill>
                  <a:srgbClr val="4BACC6">
                    <a:lumMod val="50000"/>
                  </a:srgbClr>
                </a:solidFill>
                <a:latin typeface="Sitka Banner" pitchFamily="2" charset="0"/>
                <a:ea typeface="Source Sans Pro"/>
                <a:cs typeface="Source Sans Pro"/>
              </a:rPr>
              <a:t>˃60%needed </a:t>
            </a:r>
          </a:p>
        </p:txBody>
      </p:sp>
    </p:spTree>
    <p:extLst>
      <p:ext uri="{BB962C8B-B14F-4D97-AF65-F5344CB8AC3E}">
        <p14:creationId xmlns:p14="http://schemas.microsoft.com/office/powerpoint/2010/main" val="2471710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9247" y="175969"/>
            <a:ext cx="7994776" cy="709296"/>
          </a:xfrm>
        </p:spPr>
        <p:txBody>
          <a:bodyPr>
            <a:normAutofit fontScale="90000"/>
          </a:bodyPr>
          <a:lstStyle/>
          <a:p>
            <a:r>
              <a:rPr lang="en-US" sz="2800" dirty="0">
                <a:solidFill>
                  <a:schemeClr val="accent5">
                    <a:lumMod val="50000"/>
                  </a:schemeClr>
                </a:solidFill>
                <a:latin typeface="Arial Rounded MT Bold" pitchFamily="34" charset="0"/>
              </a:rPr>
              <a:t> Hypoxia  classification </a:t>
            </a:r>
            <a:br>
              <a:rPr lang="en-US" sz="2800" dirty="0">
                <a:solidFill>
                  <a:schemeClr val="accent5">
                    <a:lumMod val="50000"/>
                  </a:schemeClr>
                </a:solidFill>
                <a:latin typeface="Arial Rounded MT Bold" pitchFamily="34" charset="0"/>
              </a:rPr>
            </a:br>
            <a:r>
              <a:rPr lang="en-US" sz="2800" dirty="0">
                <a:solidFill>
                  <a:schemeClr val="accent5">
                    <a:lumMod val="50000"/>
                  </a:schemeClr>
                </a:solidFill>
                <a:latin typeface="Arial Rounded MT Bold" pitchFamily="34" charset="0"/>
              </a:rPr>
              <a:t> </a:t>
            </a:r>
            <a:r>
              <a:rPr lang="en-US" sz="2800" dirty="0" smtClean="0">
                <a:solidFill>
                  <a:schemeClr val="accent5">
                    <a:lumMod val="50000"/>
                  </a:schemeClr>
                </a:solidFill>
                <a:latin typeface="Arial Rounded MT Bold" pitchFamily="34" charset="0"/>
              </a:rPr>
              <a:t>PaO2 </a:t>
            </a:r>
            <a:r>
              <a:rPr lang="en-US" sz="2800" dirty="0">
                <a:solidFill>
                  <a:schemeClr val="accent5">
                    <a:lumMod val="50000"/>
                  </a:schemeClr>
                </a:solidFill>
                <a:latin typeface="Arial Rounded MT Bold" pitchFamily="34" charset="0"/>
              </a:rPr>
              <a:t>&lt; 60 </a:t>
            </a:r>
            <a:r>
              <a:rPr lang="en-US" sz="2800" dirty="0" smtClean="0">
                <a:solidFill>
                  <a:schemeClr val="accent5">
                    <a:lumMod val="50000"/>
                  </a:schemeClr>
                </a:solidFill>
                <a:latin typeface="Arial Rounded MT Bold" pitchFamily="34" charset="0"/>
              </a:rPr>
              <a:t>mmHg</a:t>
            </a:r>
            <a:endParaRPr lang="en-US" sz="2800" dirty="0">
              <a:solidFill>
                <a:schemeClr val="accent5">
                  <a:lumMod val="50000"/>
                </a:schemeClr>
              </a:solidFill>
              <a:latin typeface="Arial Rounded MT Bold" pitchFamily="34" charset="0"/>
            </a:endParaRP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15</a:t>
            </a:fld>
            <a:endParaRPr lang="en" dirty="0">
              <a:solidFill>
                <a:srgbClr val="4BACC6">
                  <a:lumMod val="50000"/>
                </a:srgbClr>
              </a:solidFill>
            </a:endParaRPr>
          </a:p>
        </p:txBody>
      </p:sp>
      <p:sp>
        <p:nvSpPr>
          <p:cNvPr id="3" name="TextBox 2"/>
          <p:cNvSpPr txBox="1"/>
          <p:nvPr/>
        </p:nvSpPr>
        <p:spPr>
          <a:xfrm>
            <a:off x="533400" y="895350"/>
            <a:ext cx="8534400" cy="3431709"/>
          </a:xfrm>
          <a:prstGeom prst="rect">
            <a:avLst/>
          </a:prstGeom>
          <a:noFill/>
        </p:spPr>
        <p:txBody>
          <a:bodyPr wrap="square" rtlCol="0">
            <a:spAutoFit/>
          </a:bodyPr>
          <a:lstStyle/>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1- </a:t>
            </a:r>
            <a:r>
              <a:rPr lang="en-US" sz="2400" b="1" dirty="0">
                <a:solidFill>
                  <a:srgbClr val="4BACC6">
                    <a:lumMod val="50000"/>
                  </a:srgbClr>
                </a:solidFill>
                <a:latin typeface="Sitka Banner" pitchFamily="2" charset="0"/>
                <a:ea typeface="Source Sans Pro"/>
                <a:cs typeface="Source Sans Pro"/>
              </a:rPr>
              <a:t>Hypoxic Hypoxia in inadequate  ventilation and oxygenation.</a:t>
            </a:r>
            <a:r>
              <a:rPr lang="en-US" sz="2400" dirty="0">
                <a:solidFill>
                  <a:srgbClr val="4BACC6">
                    <a:lumMod val="50000"/>
                  </a:srgbClr>
                </a:solidFill>
                <a:latin typeface="Sitka Banner" pitchFamily="2" charset="0"/>
                <a:ea typeface="Source Sans Pro"/>
                <a:cs typeface="Source Sans Pro"/>
              </a:rPr>
              <a:t> </a:t>
            </a:r>
            <a:r>
              <a:rPr lang="en-US" sz="2400" dirty="0" smtClean="0">
                <a:solidFill>
                  <a:srgbClr val="4BACC6">
                    <a:lumMod val="50000"/>
                  </a:srgbClr>
                </a:solidFill>
                <a:latin typeface="Sitka Banner" pitchFamily="2" charset="0"/>
                <a:ea typeface="Source Sans Pro"/>
                <a:cs typeface="Source Sans Pro"/>
              </a:rPr>
              <a:t>altitude, asthma, </a:t>
            </a:r>
            <a:r>
              <a:rPr lang="en-US" sz="2400" dirty="0">
                <a:solidFill>
                  <a:srgbClr val="4BACC6">
                    <a:lumMod val="50000"/>
                  </a:srgbClr>
                </a:solidFill>
                <a:latin typeface="Sitka Banner" pitchFamily="2" charset="0"/>
                <a:ea typeface="Source Sans Pro"/>
                <a:cs typeface="Source Sans Pro"/>
              </a:rPr>
              <a:t>Resp. disease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2- </a:t>
            </a:r>
            <a:r>
              <a:rPr lang="en-US" sz="2400" b="1" dirty="0">
                <a:solidFill>
                  <a:srgbClr val="4BACC6">
                    <a:lumMod val="50000"/>
                  </a:srgbClr>
                </a:solidFill>
                <a:latin typeface="Sitka Banner" pitchFamily="2" charset="0"/>
                <a:ea typeface="Source Sans Pro"/>
                <a:cs typeface="Source Sans Pro"/>
              </a:rPr>
              <a:t>Anemic Hypoxia in </a:t>
            </a:r>
            <a:r>
              <a:rPr lang="en-US" sz="2400" b="1" dirty="0" smtClean="0">
                <a:solidFill>
                  <a:srgbClr val="4BACC6">
                    <a:lumMod val="50000"/>
                  </a:srgbClr>
                </a:solidFill>
                <a:latin typeface="Sitka Banner" pitchFamily="2" charset="0"/>
                <a:ea typeface="Source Sans Pro"/>
                <a:cs typeface="Source Sans Pro"/>
              </a:rPr>
              <a:t>inadequate </a:t>
            </a:r>
            <a:r>
              <a:rPr lang="en-US" sz="2400" b="1" dirty="0">
                <a:solidFill>
                  <a:srgbClr val="4BACC6">
                    <a:lumMod val="50000"/>
                  </a:srgbClr>
                </a:solidFill>
                <a:latin typeface="Sitka Banner" pitchFamily="2" charset="0"/>
                <a:ea typeface="Source Sans Pro"/>
                <a:cs typeface="Source Sans Pro"/>
              </a:rPr>
              <a:t>hemoglobin content OR function. </a:t>
            </a:r>
            <a:r>
              <a:rPr lang="en-US" sz="2400" dirty="0">
                <a:solidFill>
                  <a:srgbClr val="4BACC6">
                    <a:lumMod val="50000"/>
                  </a:srgbClr>
                </a:solidFill>
                <a:latin typeface="Sitka Banner" pitchFamily="2" charset="0"/>
                <a:ea typeface="Source Sans Pro"/>
                <a:cs typeface="Source Sans Pro"/>
              </a:rPr>
              <a:t>anemia , </a:t>
            </a:r>
            <a:r>
              <a:rPr lang="en-US" sz="2400" dirty="0" err="1">
                <a:solidFill>
                  <a:srgbClr val="4BACC6">
                    <a:lumMod val="50000"/>
                  </a:srgbClr>
                </a:solidFill>
                <a:latin typeface="Sitka Banner" pitchFamily="2" charset="0"/>
                <a:ea typeface="Source Sans Pro"/>
                <a:cs typeface="Source Sans Pro"/>
              </a:rPr>
              <a:t>carboxy</a:t>
            </a:r>
            <a:r>
              <a:rPr lang="en-US" sz="2400" dirty="0">
                <a:solidFill>
                  <a:srgbClr val="4BACC6">
                    <a:lumMod val="50000"/>
                  </a:srgbClr>
                </a:solidFill>
                <a:latin typeface="Sitka Banner" pitchFamily="2" charset="0"/>
                <a:ea typeface="Source Sans Pro"/>
                <a:cs typeface="Source Sans Pro"/>
              </a:rPr>
              <a:t> </a:t>
            </a:r>
            <a:r>
              <a:rPr lang="en-US" sz="2400" dirty="0" err="1">
                <a:solidFill>
                  <a:srgbClr val="4BACC6">
                    <a:lumMod val="50000"/>
                  </a:srgbClr>
                </a:solidFill>
                <a:latin typeface="Sitka Banner" pitchFamily="2" charset="0"/>
                <a:ea typeface="Source Sans Pro"/>
                <a:cs typeface="Source Sans Pro"/>
              </a:rPr>
              <a:t>Hb</a:t>
            </a:r>
            <a:r>
              <a:rPr lang="en-US" sz="2400" dirty="0">
                <a:solidFill>
                  <a:srgbClr val="4BACC6">
                    <a:lumMod val="50000"/>
                  </a:srgbClr>
                </a:solidFill>
                <a:latin typeface="Sitka Banner" pitchFamily="2" charset="0"/>
                <a:ea typeface="Source Sans Pro"/>
                <a:cs typeface="Source Sans Pro"/>
              </a:rPr>
              <a:t> , </a:t>
            </a:r>
            <a:r>
              <a:rPr lang="en-US" sz="2400" dirty="0" err="1">
                <a:solidFill>
                  <a:srgbClr val="4BACC6">
                    <a:lumMod val="50000"/>
                  </a:srgbClr>
                </a:solidFill>
                <a:latin typeface="Sitka Banner" pitchFamily="2" charset="0"/>
                <a:ea typeface="Source Sans Pro"/>
                <a:cs typeface="Source Sans Pro"/>
              </a:rPr>
              <a:t>methemo</a:t>
            </a:r>
            <a:r>
              <a:rPr lang="en-US" sz="2400" dirty="0">
                <a:solidFill>
                  <a:srgbClr val="4BACC6">
                    <a:lumMod val="50000"/>
                  </a:srgbClr>
                </a:solidFill>
                <a:latin typeface="Sitka Banner" pitchFamily="2" charset="0"/>
                <a:ea typeface="Source Sans Pro"/>
                <a:cs typeface="Source Sans Pro"/>
              </a:rPr>
              <a:t> </a:t>
            </a:r>
            <a:r>
              <a:rPr lang="en-US" sz="2400" dirty="0" err="1">
                <a:solidFill>
                  <a:srgbClr val="4BACC6">
                    <a:lumMod val="50000"/>
                  </a:srgbClr>
                </a:solidFill>
                <a:latin typeface="Sitka Banner" pitchFamily="2" charset="0"/>
                <a:ea typeface="Source Sans Pro"/>
                <a:cs typeface="Source Sans Pro"/>
              </a:rPr>
              <a:t>Hb</a:t>
            </a:r>
            <a:r>
              <a:rPr lang="en-US" sz="2400" dirty="0">
                <a:solidFill>
                  <a:srgbClr val="4BACC6">
                    <a:lumMod val="50000"/>
                  </a:srgbClr>
                </a:solidFill>
                <a:latin typeface="Sitka Banner" pitchFamily="2" charset="0"/>
                <a:ea typeface="Source Sans Pro"/>
                <a:cs typeface="Source Sans Pro"/>
              </a:rPr>
              <a:t>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3- </a:t>
            </a:r>
            <a:r>
              <a:rPr lang="en-US" sz="2400" b="1" dirty="0">
                <a:solidFill>
                  <a:srgbClr val="4BACC6">
                    <a:lumMod val="50000"/>
                  </a:srgbClr>
                </a:solidFill>
                <a:latin typeface="Sitka Banner" pitchFamily="2" charset="0"/>
                <a:ea typeface="Source Sans Pro"/>
                <a:cs typeface="Source Sans Pro"/>
              </a:rPr>
              <a:t>Circulatory Hypoxia in inadequate perfusion </a:t>
            </a:r>
            <a:r>
              <a:rPr lang="en-US" sz="2400" dirty="0">
                <a:solidFill>
                  <a:srgbClr val="4BACC6">
                    <a:lumMod val="50000"/>
                  </a:srgbClr>
                </a:solidFill>
                <a:latin typeface="Sitka Banner" pitchFamily="2" charset="0"/>
                <a:ea typeface="Source Sans Pro"/>
                <a:cs typeface="Source Sans Pro"/>
              </a:rPr>
              <a:t>CHF</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4- </a:t>
            </a:r>
            <a:r>
              <a:rPr lang="en-US" sz="2400" b="1" dirty="0" err="1">
                <a:solidFill>
                  <a:srgbClr val="4BACC6">
                    <a:lumMod val="50000"/>
                  </a:srgbClr>
                </a:solidFill>
                <a:latin typeface="Sitka Banner" pitchFamily="2" charset="0"/>
                <a:ea typeface="Source Sans Pro"/>
                <a:cs typeface="Source Sans Pro"/>
              </a:rPr>
              <a:t>Histotoxic</a:t>
            </a:r>
            <a:r>
              <a:rPr lang="en-US" sz="2400" b="1" dirty="0">
                <a:solidFill>
                  <a:srgbClr val="4BACC6">
                    <a:lumMod val="50000"/>
                  </a:srgbClr>
                </a:solidFill>
                <a:latin typeface="Sitka Banner" pitchFamily="2" charset="0"/>
                <a:ea typeface="Source Sans Pro"/>
                <a:cs typeface="Source Sans Pro"/>
              </a:rPr>
              <a:t> Hypoxia in inability of the cells to utilize oxygen. </a:t>
            </a:r>
          </a:p>
          <a:p>
            <a:pPr marL="0" lvl="1">
              <a:spcBef>
                <a:spcPts val="600"/>
              </a:spcBef>
              <a:buClr>
                <a:srgbClr val="0DB7C4"/>
              </a:buClr>
              <a:buSzPts val="2400"/>
            </a:pPr>
            <a:r>
              <a:rPr lang="en-US" sz="2400" dirty="0" smtClean="0">
                <a:solidFill>
                  <a:srgbClr val="4BACC6">
                    <a:lumMod val="50000"/>
                  </a:srgbClr>
                </a:solidFill>
                <a:latin typeface="Sitka Banner" pitchFamily="2" charset="0"/>
                <a:ea typeface="Source Sans Pro"/>
                <a:cs typeface="Source Sans Pro"/>
              </a:rPr>
              <a:t>Cyanide, </a:t>
            </a:r>
            <a:r>
              <a:rPr lang="en-US" sz="2400" dirty="0">
                <a:solidFill>
                  <a:srgbClr val="4BACC6">
                    <a:lumMod val="50000"/>
                  </a:srgbClr>
                </a:solidFill>
                <a:latin typeface="Sitka Banner" pitchFamily="2" charset="0"/>
                <a:ea typeface="Source Sans Pro"/>
                <a:cs typeface="Source Sans Pro"/>
              </a:rPr>
              <a:t>salicylic acid poisoning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5- </a:t>
            </a:r>
            <a:r>
              <a:rPr lang="en-US" sz="2400" b="1" dirty="0">
                <a:solidFill>
                  <a:srgbClr val="4BACC6">
                    <a:lumMod val="50000"/>
                  </a:srgbClr>
                </a:solidFill>
                <a:latin typeface="Sitka Banner" pitchFamily="2" charset="0"/>
                <a:ea typeface="Source Sans Pro"/>
                <a:cs typeface="Source Sans Pro"/>
              </a:rPr>
              <a:t>DEMAND HYPOXIA</a:t>
            </a:r>
            <a:r>
              <a:rPr lang="en-US" sz="2400" dirty="0">
                <a:solidFill>
                  <a:srgbClr val="4BACC6">
                    <a:lumMod val="50000"/>
                  </a:srgbClr>
                </a:solidFill>
                <a:latin typeface="Sitka Banner" pitchFamily="2" charset="0"/>
                <a:ea typeface="Source Sans Pro"/>
                <a:cs typeface="Source Sans Pro"/>
              </a:rPr>
              <a:t> </a:t>
            </a:r>
            <a:r>
              <a:rPr lang="en-US" sz="2400" b="1" dirty="0">
                <a:solidFill>
                  <a:srgbClr val="4BACC6">
                    <a:lumMod val="50000"/>
                  </a:srgbClr>
                </a:solidFill>
                <a:latin typeface="Sitka Banner" pitchFamily="2" charset="0"/>
                <a:ea typeface="Source Sans Pro"/>
                <a:cs typeface="Source Sans Pro"/>
              </a:rPr>
              <a:t>increase O2 </a:t>
            </a:r>
            <a:r>
              <a:rPr lang="en-US" sz="2400" b="1" dirty="0" smtClean="0">
                <a:solidFill>
                  <a:srgbClr val="4BACC6">
                    <a:lumMod val="50000"/>
                  </a:srgbClr>
                </a:solidFill>
                <a:latin typeface="Sitka Banner" pitchFamily="2" charset="0"/>
                <a:ea typeface="Source Sans Pro"/>
                <a:cs typeface="Source Sans Pro"/>
              </a:rPr>
              <a:t>requirement </a:t>
            </a:r>
            <a:r>
              <a:rPr lang="en-US" sz="2400" dirty="0" smtClean="0">
                <a:solidFill>
                  <a:srgbClr val="4BACC6">
                    <a:lumMod val="50000"/>
                  </a:srgbClr>
                </a:solidFill>
                <a:latin typeface="Sitka Banner" pitchFamily="2" charset="0"/>
                <a:ea typeface="Source Sans Pro"/>
                <a:cs typeface="Source Sans Pro"/>
              </a:rPr>
              <a:t>fever, </a:t>
            </a:r>
            <a:r>
              <a:rPr lang="en-US" sz="2400" dirty="0">
                <a:solidFill>
                  <a:srgbClr val="4BACC6">
                    <a:lumMod val="50000"/>
                  </a:srgbClr>
                </a:solidFill>
                <a:latin typeface="Sitka Banner" pitchFamily="2" charset="0"/>
                <a:ea typeface="Source Sans Pro"/>
                <a:cs typeface="Source Sans Pro"/>
              </a:rPr>
              <a:t>seizure </a:t>
            </a:r>
            <a:r>
              <a:rPr lang="en-US" sz="2400" dirty="0" smtClean="0">
                <a:solidFill>
                  <a:srgbClr val="4BACC6">
                    <a:lumMod val="50000"/>
                  </a:srgbClr>
                </a:solidFill>
                <a:latin typeface="Sitka Banner" pitchFamily="2" charset="0"/>
                <a:ea typeface="Source Sans Pro"/>
                <a:cs typeface="Source Sans Pro"/>
              </a:rPr>
              <a:t>.</a:t>
            </a:r>
            <a:endParaRPr lang="en-US" sz="2400" dirty="0">
              <a:solidFill>
                <a:srgbClr val="4BACC6">
                  <a:lumMod val="50000"/>
                </a:srgbClr>
              </a:solidFill>
              <a:latin typeface="Sitka Banner" pitchFamily="2" charset="0"/>
              <a:ea typeface="Source Sans Pro"/>
              <a:cs typeface="Source Sans Pro"/>
            </a:endParaRPr>
          </a:p>
        </p:txBody>
      </p:sp>
    </p:spTree>
    <p:extLst>
      <p:ext uri="{BB962C8B-B14F-4D97-AF65-F5344CB8AC3E}">
        <p14:creationId xmlns:p14="http://schemas.microsoft.com/office/powerpoint/2010/main" val="2471710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16</a:t>
            </a:fld>
            <a:endParaRPr lang="en" dirty="0">
              <a:solidFill>
                <a:srgbClr val="4BACC6">
                  <a:lumMod val="50000"/>
                </a:srgbClr>
              </a:solidFill>
            </a:endParaRPr>
          </a:p>
        </p:txBody>
      </p:sp>
      <p:sp>
        <p:nvSpPr>
          <p:cNvPr id="3" name="TextBox 2"/>
          <p:cNvSpPr txBox="1"/>
          <p:nvPr/>
        </p:nvSpPr>
        <p:spPr>
          <a:xfrm>
            <a:off x="685800" y="666750"/>
            <a:ext cx="8382000" cy="3647152"/>
          </a:xfrm>
          <a:prstGeom prst="rect">
            <a:avLst/>
          </a:prstGeom>
          <a:noFill/>
        </p:spPr>
        <p:txBody>
          <a:bodyPr wrap="square" rtlCol="0">
            <a:spAutoFit/>
          </a:bodyPr>
          <a:lstStyle/>
          <a:p>
            <a:pPr marL="342900" lvl="1" indent="-342900">
              <a:spcBef>
                <a:spcPts val="600"/>
              </a:spcBef>
              <a:buClr>
                <a:srgbClr val="0DB7C4"/>
              </a:buClr>
              <a:buSzPts val="2400"/>
              <a:buFont typeface="Wingdings" pitchFamily="2" charset="2"/>
              <a:buChar char="Ø"/>
            </a:pPr>
            <a:r>
              <a:rPr lang="en-US" sz="2400" dirty="0">
                <a:solidFill>
                  <a:srgbClr val="4BACC6">
                    <a:lumMod val="50000"/>
                  </a:srgbClr>
                </a:solidFill>
                <a:latin typeface="Sitka Banner" pitchFamily="2" charset="0"/>
                <a:ea typeface="Source Sans Pro"/>
                <a:cs typeface="Source Sans Pro"/>
              </a:rPr>
              <a:t> </a:t>
            </a:r>
            <a:r>
              <a:rPr lang="en-US" sz="2400" b="1" dirty="0">
                <a:solidFill>
                  <a:srgbClr val="4BACC6">
                    <a:lumMod val="50000"/>
                  </a:srgbClr>
                </a:solidFill>
                <a:latin typeface="Sitka Banner" pitchFamily="2" charset="0"/>
                <a:ea typeface="Source Sans Pro"/>
                <a:cs typeface="Source Sans Pro"/>
              </a:rPr>
              <a:t>hypoxemia </a:t>
            </a:r>
            <a:r>
              <a:rPr lang="en-US" sz="2400" b="1" dirty="0" smtClean="0">
                <a:solidFill>
                  <a:srgbClr val="4BACC6">
                    <a:lumMod val="50000"/>
                  </a:srgbClr>
                </a:solidFill>
                <a:latin typeface="Sitka Banner" pitchFamily="2" charset="0"/>
                <a:ea typeface="Source Sans Pro"/>
                <a:cs typeface="Source Sans Pro"/>
              </a:rPr>
              <a:t>S&amp;S: </a:t>
            </a:r>
            <a:r>
              <a:rPr lang="en-US" sz="2400" dirty="0">
                <a:solidFill>
                  <a:srgbClr val="4BACC6">
                    <a:lumMod val="50000"/>
                  </a:srgbClr>
                </a:solidFill>
                <a:latin typeface="Sitka Banner" pitchFamily="2" charset="0"/>
                <a:ea typeface="Source Sans Pro"/>
                <a:cs typeface="Source Sans Pro"/>
              </a:rPr>
              <a:t/>
            </a:r>
            <a:br>
              <a:rPr lang="en-US" sz="2400" dirty="0">
                <a:solidFill>
                  <a:srgbClr val="4BACC6">
                    <a:lumMod val="50000"/>
                  </a:srgbClr>
                </a:solidFill>
                <a:latin typeface="Sitka Banner" pitchFamily="2" charset="0"/>
                <a:ea typeface="Source Sans Pro"/>
                <a:cs typeface="Source Sans Pro"/>
              </a:rPr>
            </a:br>
            <a:r>
              <a:rPr lang="en-US" sz="2400" dirty="0" smtClean="0">
                <a:solidFill>
                  <a:srgbClr val="4BACC6">
                    <a:lumMod val="50000"/>
                  </a:srgbClr>
                </a:solidFill>
                <a:latin typeface="Sitka Banner" pitchFamily="2" charset="0"/>
                <a:ea typeface="Source Sans Pro"/>
                <a:cs typeface="Source Sans Pro"/>
              </a:rPr>
              <a:t>restlessness, tachycardia, tachypnea</a:t>
            </a:r>
            <a:r>
              <a:rPr lang="en-US" sz="2400" dirty="0">
                <a:solidFill>
                  <a:srgbClr val="4BACC6">
                    <a:lumMod val="50000"/>
                  </a:srgbClr>
                </a:solidFill>
                <a:latin typeface="Sitka Banner" pitchFamily="2" charset="0"/>
                <a:ea typeface="Source Sans Pro"/>
                <a:cs typeface="Source Sans Pro"/>
              </a:rPr>
              <a:t>, cyanosis  </a:t>
            </a:r>
          </a:p>
          <a:p>
            <a:pPr marL="800100" lvl="2"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Cardiac </a:t>
            </a:r>
            <a:r>
              <a:rPr lang="en-US" sz="2400" dirty="0" smtClean="0">
                <a:solidFill>
                  <a:srgbClr val="4BACC6">
                    <a:lumMod val="50000"/>
                  </a:srgbClr>
                </a:solidFill>
                <a:latin typeface="Sitka Banner" pitchFamily="2" charset="0"/>
                <a:ea typeface="Source Sans Pro"/>
                <a:cs typeface="Source Sans Pro"/>
              </a:rPr>
              <a:t>irritability      </a:t>
            </a:r>
            <a:r>
              <a:rPr lang="en-US" sz="2400" dirty="0" err="1" smtClean="0">
                <a:solidFill>
                  <a:srgbClr val="4BACC6">
                    <a:lumMod val="50000"/>
                  </a:srgbClr>
                </a:solidFill>
                <a:latin typeface="Sitka Banner" pitchFamily="2" charset="0"/>
                <a:ea typeface="Source Sans Pro"/>
                <a:cs typeface="Source Sans Pro"/>
              </a:rPr>
              <a:t>Obtundation</a:t>
            </a:r>
            <a:r>
              <a:rPr lang="en-US" sz="2400" dirty="0" smtClean="0">
                <a:solidFill>
                  <a:srgbClr val="4BACC6">
                    <a:lumMod val="50000"/>
                  </a:srgbClr>
                </a:solidFill>
                <a:latin typeface="Sitka Banner" pitchFamily="2" charset="0"/>
                <a:ea typeface="Source Sans Pro"/>
                <a:cs typeface="Source Sans Pro"/>
              </a:rPr>
              <a:t>       </a:t>
            </a:r>
            <a:r>
              <a:rPr lang="en-US" sz="2400" dirty="0" err="1" smtClean="0">
                <a:solidFill>
                  <a:srgbClr val="4BACC6">
                    <a:lumMod val="50000"/>
                  </a:srgbClr>
                </a:solidFill>
                <a:latin typeface="Sitka Banner" pitchFamily="2" charset="0"/>
                <a:ea typeface="Source Sans Pro"/>
                <a:cs typeface="Source Sans Pro"/>
              </a:rPr>
              <a:t>Bradycardia</a:t>
            </a:r>
            <a:r>
              <a:rPr lang="en-US" sz="2400" dirty="0" smtClean="0">
                <a:solidFill>
                  <a:srgbClr val="4BACC6">
                    <a:lumMod val="50000"/>
                  </a:srgbClr>
                </a:solidFill>
                <a:latin typeface="Sitka Banner" pitchFamily="2" charset="0"/>
                <a:ea typeface="Source Sans Pro"/>
                <a:cs typeface="Source Sans Pro"/>
              </a:rPr>
              <a:t> Hypotension </a:t>
            </a:r>
            <a:r>
              <a:rPr lang="en-US" sz="2400" dirty="0">
                <a:solidFill>
                  <a:srgbClr val="4BACC6">
                    <a:lumMod val="50000"/>
                  </a:srgbClr>
                </a:solidFill>
                <a:latin typeface="Sitka Banner" pitchFamily="2" charset="0"/>
                <a:ea typeface="Source Sans Pro"/>
                <a:cs typeface="Source Sans Pro"/>
              </a:rPr>
              <a:t>and </a:t>
            </a:r>
            <a:r>
              <a:rPr lang="en-US" sz="2400" dirty="0" smtClean="0">
                <a:solidFill>
                  <a:srgbClr val="4BACC6">
                    <a:lumMod val="50000"/>
                  </a:srgbClr>
                </a:solidFill>
                <a:latin typeface="Sitka Banner" pitchFamily="2" charset="0"/>
                <a:ea typeface="Source Sans Pro"/>
                <a:cs typeface="Source Sans Pro"/>
              </a:rPr>
              <a:t>Ischemia       Cardiac arrest.</a:t>
            </a:r>
            <a:r>
              <a:rPr lang="en-US" sz="2400" dirty="0">
                <a:solidFill>
                  <a:srgbClr val="4BACC6">
                    <a:lumMod val="50000"/>
                  </a:srgbClr>
                </a:solidFill>
                <a:latin typeface="Sitka Banner" pitchFamily="2" charset="0"/>
                <a:ea typeface="Source Sans Pro"/>
                <a:cs typeface="Source Sans Pro"/>
              </a:rPr>
              <a:t/>
            </a:r>
            <a:br>
              <a:rPr lang="en-US" sz="2400" dirty="0">
                <a:solidFill>
                  <a:srgbClr val="4BACC6">
                    <a:lumMod val="50000"/>
                  </a:srgbClr>
                </a:solidFill>
                <a:latin typeface="Sitka Banner" pitchFamily="2" charset="0"/>
                <a:ea typeface="Source Sans Pro"/>
                <a:cs typeface="Source Sans Pro"/>
              </a:rPr>
            </a:br>
            <a:endParaRPr lang="en-US" sz="24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Wingdings" pitchFamily="2" charset="2"/>
              <a:buChar char="Ø"/>
            </a:pPr>
            <a:r>
              <a:rPr lang="en-US" sz="2400" b="1" dirty="0" err="1">
                <a:solidFill>
                  <a:srgbClr val="4BACC6">
                    <a:lumMod val="50000"/>
                  </a:srgbClr>
                </a:solidFill>
                <a:latin typeface="Sitka Banner" pitchFamily="2" charset="0"/>
                <a:ea typeface="Source Sans Pro"/>
                <a:cs typeface="Source Sans Pro"/>
              </a:rPr>
              <a:t>hypovolemia</a:t>
            </a:r>
            <a:r>
              <a:rPr lang="en-US" sz="2400" b="1" dirty="0">
                <a:solidFill>
                  <a:srgbClr val="4BACC6">
                    <a:lumMod val="50000"/>
                  </a:srgbClr>
                </a:solidFill>
                <a:latin typeface="Sitka Banner" pitchFamily="2" charset="0"/>
                <a:ea typeface="Source Sans Pro"/>
                <a:cs typeface="Source Sans Pro"/>
              </a:rPr>
              <a:t> </a:t>
            </a:r>
            <a:r>
              <a:rPr lang="en-US" sz="2400" b="1" dirty="0" smtClean="0">
                <a:solidFill>
                  <a:srgbClr val="4BACC6">
                    <a:lumMod val="50000"/>
                  </a:srgbClr>
                </a:solidFill>
                <a:latin typeface="Sitka Banner" pitchFamily="2" charset="0"/>
                <a:ea typeface="Source Sans Pro"/>
                <a:cs typeface="Source Sans Pro"/>
              </a:rPr>
              <a:t>S&amp;S:   </a:t>
            </a:r>
            <a:r>
              <a:rPr lang="en-US" sz="2400" dirty="0">
                <a:solidFill>
                  <a:srgbClr val="4BACC6">
                    <a:lumMod val="50000"/>
                  </a:srgbClr>
                </a:solidFill>
                <a:latin typeface="Sitka Banner" pitchFamily="2" charset="0"/>
                <a:ea typeface="Source Sans Pro"/>
                <a:cs typeface="Source Sans Pro"/>
              </a:rPr>
              <a:t/>
            </a:r>
            <a:br>
              <a:rPr lang="en-US" sz="2400" dirty="0">
                <a:solidFill>
                  <a:srgbClr val="4BACC6">
                    <a:lumMod val="50000"/>
                  </a:srgbClr>
                </a:solidFill>
                <a:latin typeface="Sitka Banner" pitchFamily="2" charset="0"/>
                <a:ea typeface="Source Sans Pro"/>
                <a:cs typeface="Source Sans Pro"/>
              </a:rPr>
            </a:br>
            <a:r>
              <a:rPr lang="en-US" sz="2400" dirty="0">
                <a:solidFill>
                  <a:srgbClr val="4BACC6">
                    <a:lumMod val="50000"/>
                  </a:srgbClr>
                </a:solidFill>
                <a:latin typeface="Sitka Banner" pitchFamily="2" charset="0"/>
                <a:ea typeface="Source Sans Pro"/>
                <a:cs typeface="Source Sans Pro"/>
              </a:rPr>
              <a:t>Dehydration+ Decrease B.P ,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    Orthostatic hypotension </a:t>
            </a:r>
            <a:br>
              <a:rPr lang="en-US" sz="2400" dirty="0">
                <a:solidFill>
                  <a:srgbClr val="4BACC6">
                    <a:lumMod val="50000"/>
                  </a:srgbClr>
                </a:solidFill>
                <a:latin typeface="Sitka Banner" pitchFamily="2" charset="0"/>
                <a:ea typeface="Source Sans Pro"/>
                <a:cs typeface="Source Sans Pro"/>
              </a:rPr>
            </a:br>
            <a:r>
              <a:rPr lang="en-US" sz="2400" dirty="0" smtClean="0">
                <a:solidFill>
                  <a:srgbClr val="4BACC6">
                    <a:lumMod val="50000"/>
                  </a:srgbClr>
                </a:solidFill>
                <a:latin typeface="Sitka Banner" pitchFamily="2" charset="0"/>
                <a:ea typeface="Source Sans Pro"/>
                <a:cs typeface="Source Sans Pro"/>
              </a:rPr>
              <a:t>    ± </a:t>
            </a:r>
            <a:r>
              <a:rPr lang="en-US" sz="2400" dirty="0">
                <a:solidFill>
                  <a:srgbClr val="4BACC6">
                    <a:lumMod val="50000"/>
                  </a:srgbClr>
                </a:solidFill>
                <a:latin typeface="Sitka Banner" pitchFamily="2" charset="0"/>
                <a:ea typeface="Source Sans Pro"/>
                <a:cs typeface="Source Sans Pro"/>
              </a:rPr>
              <a:t>decrease </a:t>
            </a:r>
            <a:r>
              <a:rPr lang="en-US" sz="2400" dirty="0" err="1">
                <a:solidFill>
                  <a:srgbClr val="4BACC6">
                    <a:lumMod val="50000"/>
                  </a:srgbClr>
                </a:solidFill>
                <a:latin typeface="Sitka Banner" pitchFamily="2" charset="0"/>
                <a:ea typeface="Source Sans Pro"/>
                <a:cs typeface="Source Sans Pro"/>
              </a:rPr>
              <a:t>Hb</a:t>
            </a:r>
            <a:r>
              <a:rPr lang="en-US" sz="2400" dirty="0">
                <a:solidFill>
                  <a:srgbClr val="4BACC6">
                    <a:lumMod val="50000"/>
                  </a:srgbClr>
                </a:solidFill>
                <a:latin typeface="Sitka Banner" pitchFamily="2" charset="0"/>
                <a:ea typeface="Source Sans Pro"/>
                <a:cs typeface="Source Sans Pro"/>
              </a:rPr>
              <a:t> level or blood volume </a:t>
            </a:r>
          </a:p>
        </p:txBody>
      </p:sp>
      <p:cxnSp>
        <p:nvCxnSpPr>
          <p:cNvPr id="5" name="رابط كسهم مستقيم 4"/>
          <p:cNvCxnSpPr/>
          <p:nvPr/>
        </p:nvCxnSpPr>
        <p:spPr>
          <a:xfrm>
            <a:off x="3733800" y="173355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5715000" y="173355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4724400" y="2054262"/>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7543800" y="173355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710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17</a:t>
            </a:fld>
            <a:endParaRPr lang="en" dirty="0">
              <a:solidFill>
                <a:srgbClr val="4BACC6">
                  <a:lumMod val="50000"/>
                </a:srgbClr>
              </a:solidFill>
            </a:endParaRPr>
          </a:p>
        </p:txBody>
      </p:sp>
      <p:sp>
        <p:nvSpPr>
          <p:cNvPr id="3" name="TextBox 2"/>
          <p:cNvSpPr txBox="1"/>
          <p:nvPr/>
        </p:nvSpPr>
        <p:spPr>
          <a:xfrm>
            <a:off x="513678" y="154960"/>
            <a:ext cx="8382000" cy="4985980"/>
          </a:xfrm>
          <a:prstGeom prst="rect">
            <a:avLst/>
          </a:prstGeom>
          <a:noFill/>
        </p:spPr>
        <p:txBody>
          <a:bodyPr wrap="square" rtlCol="0">
            <a:spAutoFit/>
          </a:bodyPr>
          <a:lstStyle/>
          <a:p>
            <a:pPr marL="0" lvl="1">
              <a:spcBef>
                <a:spcPts val="600"/>
              </a:spcBef>
              <a:buClr>
                <a:srgbClr val="0DB7C4"/>
              </a:buClr>
              <a:buSzPts val="2400"/>
            </a:pPr>
            <a:r>
              <a:rPr lang="en-US" sz="2200" b="1" u="sng" dirty="0">
                <a:solidFill>
                  <a:srgbClr val="4BACC6">
                    <a:lumMod val="50000"/>
                  </a:srgbClr>
                </a:solidFill>
                <a:latin typeface="Sitka Banner" pitchFamily="2" charset="0"/>
                <a:ea typeface="Source Sans Pro"/>
                <a:cs typeface="Source Sans Pro"/>
              </a:rPr>
              <a:t>Intubation</a:t>
            </a:r>
            <a:r>
              <a:rPr lang="en-US" sz="2200" dirty="0">
                <a:solidFill>
                  <a:srgbClr val="4BACC6">
                    <a:lumMod val="50000"/>
                  </a:srgbClr>
                </a:solidFill>
                <a:latin typeface="Sitka Banner" pitchFamily="2" charset="0"/>
                <a:ea typeface="Source Sans Pro"/>
                <a:cs typeface="Source Sans Pro"/>
              </a:rPr>
              <a:t> is the process of inserting a tube, called an endotracheal tube (ET), through the mouth and then into the airway. This is done so that a patient can be placed on a ventilator to assist with breathing during anesthesia, sedation, or severe </a:t>
            </a:r>
            <a:r>
              <a:rPr lang="en-US" sz="2200" dirty="0" smtClean="0">
                <a:solidFill>
                  <a:srgbClr val="4BACC6">
                    <a:lumMod val="50000"/>
                  </a:srgbClr>
                </a:solidFill>
                <a:latin typeface="Sitka Banner" pitchFamily="2" charset="0"/>
                <a:ea typeface="Source Sans Pro"/>
                <a:cs typeface="Source Sans Pro"/>
              </a:rPr>
              <a:t>illness.</a:t>
            </a:r>
            <a:endParaRPr lang="en-US" sz="22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200" dirty="0" smtClean="0">
                <a:solidFill>
                  <a:srgbClr val="4BACC6">
                    <a:lumMod val="50000"/>
                  </a:srgbClr>
                </a:solidFill>
                <a:latin typeface="Sitka Banner" pitchFamily="2" charset="0"/>
                <a:ea typeface="Source Sans Pro"/>
                <a:cs typeface="Source Sans Pro"/>
              </a:rPr>
              <a:t>Intubation indications:</a:t>
            </a:r>
            <a:r>
              <a:rPr lang="en-US" sz="2200" dirty="0">
                <a:solidFill>
                  <a:srgbClr val="4BACC6">
                    <a:lumMod val="50000"/>
                  </a:srgbClr>
                </a:solidFill>
                <a:latin typeface="Sitka Banner" pitchFamily="2" charset="0"/>
                <a:ea typeface="Source Sans Pro"/>
                <a:cs typeface="Source Sans Pro"/>
              </a:rPr>
              <a:t/>
            </a:r>
            <a:br>
              <a:rPr lang="en-US" sz="2200" dirty="0">
                <a:solidFill>
                  <a:srgbClr val="4BACC6">
                    <a:lumMod val="50000"/>
                  </a:srgbClr>
                </a:solidFill>
                <a:latin typeface="Sitka Banner" pitchFamily="2" charset="0"/>
                <a:ea typeface="Source Sans Pro"/>
                <a:cs typeface="Source Sans Pro"/>
              </a:rPr>
            </a:br>
            <a:r>
              <a:rPr lang="en-US" sz="2200" dirty="0">
                <a:solidFill>
                  <a:srgbClr val="4BACC6">
                    <a:lumMod val="50000"/>
                  </a:srgbClr>
                </a:solidFill>
                <a:latin typeface="Sitka Banner" pitchFamily="2" charset="0"/>
                <a:ea typeface="Source Sans Pro"/>
                <a:cs typeface="Source Sans Pro"/>
              </a:rPr>
              <a:t>☻</a:t>
            </a:r>
            <a:r>
              <a:rPr lang="en-US" sz="2200" dirty="0" smtClean="0">
                <a:solidFill>
                  <a:srgbClr val="4BACC6">
                    <a:lumMod val="50000"/>
                  </a:srgbClr>
                </a:solidFill>
                <a:latin typeface="Sitka Banner" pitchFamily="2" charset="0"/>
                <a:ea typeface="Source Sans Pro"/>
                <a:cs typeface="Source Sans Pro"/>
              </a:rPr>
              <a:t>apnea: as in  - central </a:t>
            </a:r>
            <a:r>
              <a:rPr lang="en-US" sz="2200" dirty="0">
                <a:solidFill>
                  <a:srgbClr val="4BACC6">
                    <a:lumMod val="50000"/>
                  </a:srgbClr>
                </a:solidFill>
                <a:latin typeface="Sitka Banner" pitchFamily="2" charset="0"/>
                <a:ea typeface="Source Sans Pro"/>
                <a:cs typeface="Source Sans Pro"/>
              </a:rPr>
              <a:t>decrease GCS ≤ </a:t>
            </a:r>
            <a:r>
              <a:rPr lang="en-US" sz="2200" dirty="0" smtClean="0">
                <a:solidFill>
                  <a:srgbClr val="4BACC6">
                    <a:lumMod val="50000"/>
                  </a:srgbClr>
                </a:solidFill>
                <a:latin typeface="Sitka Banner" pitchFamily="2" charset="0"/>
                <a:ea typeface="Source Sans Pro"/>
                <a:cs typeface="Source Sans Pro"/>
              </a:rPr>
              <a:t>8       </a:t>
            </a:r>
            <a:r>
              <a:rPr lang="en-US" sz="2200" dirty="0">
                <a:solidFill>
                  <a:srgbClr val="4BACC6">
                    <a:lumMod val="50000"/>
                  </a:srgbClr>
                </a:solidFill>
                <a:latin typeface="Sitka Banner" pitchFamily="2" charset="0"/>
                <a:ea typeface="Source Sans Pro"/>
                <a:cs typeface="Source Sans Pro"/>
              </a:rPr>
              <a:t>absent gag reflex </a:t>
            </a:r>
            <a:br>
              <a:rPr lang="en-US" sz="2200" dirty="0">
                <a:solidFill>
                  <a:srgbClr val="4BACC6">
                    <a:lumMod val="50000"/>
                  </a:srgbClr>
                </a:solidFill>
                <a:latin typeface="Sitka Banner" pitchFamily="2" charset="0"/>
                <a:ea typeface="Source Sans Pro"/>
                <a:cs typeface="Source Sans Pro"/>
              </a:rPr>
            </a:br>
            <a:r>
              <a:rPr lang="en-US" sz="2200" dirty="0">
                <a:solidFill>
                  <a:srgbClr val="4BACC6">
                    <a:lumMod val="50000"/>
                  </a:srgbClr>
                </a:solidFill>
                <a:latin typeface="Sitka Banner" pitchFamily="2" charset="0"/>
                <a:ea typeface="Source Sans Pro"/>
                <a:cs typeface="Source Sans Pro"/>
              </a:rPr>
              <a:t>               </a:t>
            </a:r>
            <a:r>
              <a:rPr lang="en-US" sz="2200" dirty="0" smtClean="0">
                <a:solidFill>
                  <a:srgbClr val="4BACC6">
                    <a:lumMod val="50000"/>
                  </a:srgbClr>
                </a:solidFill>
                <a:latin typeface="Sitka Banner" pitchFamily="2" charset="0"/>
                <a:ea typeface="Source Sans Pro"/>
                <a:cs typeface="Source Sans Pro"/>
              </a:rPr>
              <a:t>           - induced apnea       General </a:t>
            </a:r>
            <a:r>
              <a:rPr lang="en-US" sz="2200" dirty="0">
                <a:solidFill>
                  <a:srgbClr val="4BACC6">
                    <a:lumMod val="50000"/>
                  </a:srgbClr>
                </a:solidFill>
                <a:latin typeface="Sitka Banner" pitchFamily="2" charset="0"/>
                <a:ea typeface="Source Sans Pro"/>
                <a:cs typeface="Source Sans Pro"/>
              </a:rPr>
              <a:t>anesthesia </a:t>
            </a:r>
            <a:br>
              <a:rPr lang="en-US" sz="2200" dirty="0">
                <a:solidFill>
                  <a:srgbClr val="4BACC6">
                    <a:lumMod val="50000"/>
                  </a:srgbClr>
                </a:solidFill>
                <a:latin typeface="Sitka Banner" pitchFamily="2" charset="0"/>
                <a:ea typeface="Source Sans Pro"/>
                <a:cs typeface="Source Sans Pro"/>
              </a:rPr>
            </a:br>
            <a:r>
              <a:rPr lang="en-US" sz="2200" dirty="0">
                <a:solidFill>
                  <a:srgbClr val="4BACC6">
                    <a:lumMod val="50000"/>
                  </a:srgbClr>
                </a:solidFill>
                <a:latin typeface="Sitka Banner" pitchFamily="2" charset="0"/>
                <a:ea typeface="Source Sans Pro"/>
                <a:cs typeface="Source Sans Pro"/>
              </a:rPr>
              <a:t>                </a:t>
            </a:r>
            <a:r>
              <a:rPr lang="en-US" sz="2200" dirty="0" smtClean="0">
                <a:solidFill>
                  <a:srgbClr val="4BACC6">
                    <a:lumMod val="50000"/>
                  </a:srgbClr>
                </a:solidFill>
                <a:latin typeface="Sitka Banner" pitchFamily="2" charset="0"/>
                <a:ea typeface="Source Sans Pro"/>
                <a:cs typeface="Source Sans Pro"/>
              </a:rPr>
              <a:t>          - poisoning </a:t>
            </a:r>
            <a:r>
              <a:rPr lang="en-US" sz="2200" dirty="0">
                <a:solidFill>
                  <a:srgbClr val="4BACC6">
                    <a:lumMod val="50000"/>
                  </a:srgbClr>
                </a:solidFill>
                <a:latin typeface="Sitka Banner" pitchFamily="2" charset="0"/>
                <a:ea typeface="Source Sans Pro"/>
                <a:cs typeface="Source Sans Pro"/>
              </a:rPr>
              <a:t/>
            </a:r>
            <a:br>
              <a:rPr lang="en-US" sz="2200" dirty="0">
                <a:solidFill>
                  <a:srgbClr val="4BACC6">
                    <a:lumMod val="50000"/>
                  </a:srgbClr>
                </a:solidFill>
                <a:latin typeface="Sitka Banner" pitchFamily="2" charset="0"/>
                <a:ea typeface="Source Sans Pro"/>
                <a:cs typeface="Source Sans Pro"/>
              </a:rPr>
            </a:br>
            <a:r>
              <a:rPr lang="en-US" sz="2200" dirty="0">
                <a:solidFill>
                  <a:srgbClr val="4BACC6">
                    <a:lumMod val="50000"/>
                  </a:srgbClr>
                </a:solidFill>
                <a:latin typeface="Sitka Banner" pitchFamily="2" charset="0"/>
                <a:ea typeface="Source Sans Pro"/>
                <a:cs typeface="Source Sans Pro"/>
              </a:rPr>
              <a:t>☻ Resp. </a:t>
            </a:r>
            <a:r>
              <a:rPr lang="en-US" sz="2200" dirty="0" smtClean="0">
                <a:solidFill>
                  <a:srgbClr val="4BACC6">
                    <a:lumMod val="50000"/>
                  </a:srgbClr>
                </a:solidFill>
                <a:latin typeface="Sitka Banner" pitchFamily="2" charset="0"/>
                <a:ea typeface="Source Sans Pro"/>
                <a:cs typeface="Source Sans Pro"/>
              </a:rPr>
              <a:t>failure: - drugs </a:t>
            </a:r>
            <a:r>
              <a:rPr lang="en-US" sz="2200" dirty="0">
                <a:solidFill>
                  <a:srgbClr val="4BACC6">
                    <a:lumMod val="50000"/>
                  </a:srgbClr>
                </a:solidFill>
                <a:latin typeface="Sitka Banner" pitchFamily="2" charset="0"/>
                <a:ea typeface="Source Sans Pro"/>
                <a:cs typeface="Source Sans Pro"/>
              </a:rPr>
              <a:t>arrest</a:t>
            </a:r>
            <a:br>
              <a:rPr lang="en-US" sz="2200" dirty="0">
                <a:solidFill>
                  <a:srgbClr val="4BACC6">
                    <a:lumMod val="50000"/>
                  </a:srgbClr>
                </a:solidFill>
                <a:latin typeface="Sitka Banner" pitchFamily="2" charset="0"/>
                <a:ea typeface="Source Sans Pro"/>
                <a:cs typeface="Source Sans Pro"/>
              </a:rPr>
            </a:br>
            <a:r>
              <a:rPr lang="en-US" sz="2200" dirty="0">
                <a:solidFill>
                  <a:srgbClr val="4BACC6">
                    <a:lumMod val="50000"/>
                  </a:srgbClr>
                </a:solidFill>
                <a:latin typeface="Sitka Banner" pitchFamily="2" charset="0"/>
                <a:ea typeface="Source Sans Pro"/>
                <a:cs typeface="Source Sans Pro"/>
              </a:rPr>
              <a:t>                          </a:t>
            </a:r>
            <a:r>
              <a:rPr lang="en-US" sz="2200" dirty="0" smtClean="0">
                <a:solidFill>
                  <a:srgbClr val="4BACC6">
                    <a:lumMod val="50000"/>
                  </a:srgbClr>
                </a:solidFill>
                <a:latin typeface="Sitka Banner" pitchFamily="2" charset="0"/>
                <a:ea typeface="Source Sans Pro"/>
                <a:cs typeface="Source Sans Pro"/>
              </a:rPr>
              <a:t>   - diseases (ARDS, </a:t>
            </a:r>
            <a:r>
              <a:rPr lang="en-US" sz="2200" dirty="0">
                <a:solidFill>
                  <a:srgbClr val="4BACC6">
                    <a:lumMod val="50000"/>
                  </a:srgbClr>
                </a:solidFill>
                <a:latin typeface="Sitka Banner" pitchFamily="2" charset="0"/>
                <a:ea typeface="Source Sans Pro"/>
                <a:cs typeface="Source Sans Pro"/>
              </a:rPr>
              <a:t>COPD, </a:t>
            </a:r>
            <a:r>
              <a:rPr lang="en-US" sz="2200" dirty="0" smtClean="0">
                <a:solidFill>
                  <a:srgbClr val="4BACC6">
                    <a:lumMod val="50000"/>
                  </a:srgbClr>
                </a:solidFill>
                <a:latin typeface="Sitka Banner" pitchFamily="2" charset="0"/>
                <a:ea typeface="Source Sans Pro"/>
                <a:cs typeface="Source Sans Pro"/>
              </a:rPr>
              <a:t>Asthma, sepsis) </a:t>
            </a:r>
            <a:r>
              <a:rPr lang="en-US" sz="2200" dirty="0">
                <a:solidFill>
                  <a:srgbClr val="4BACC6">
                    <a:lumMod val="50000"/>
                  </a:srgbClr>
                </a:solidFill>
                <a:latin typeface="Sitka Banner" pitchFamily="2" charset="0"/>
                <a:ea typeface="Source Sans Pro"/>
                <a:cs typeface="Source Sans Pro"/>
              </a:rPr>
              <a:t/>
            </a:r>
            <a:br>
              <a:rPr lang="en-US" sz="2200" dirty="0">
                <a:solidFill>
                  <a:srgbClr val="4BACC6">
                    <a:lumMod val="50000"/>
                  </a:srgbClr>
                </a:solidFill>
                <a:latin typeface="Sitka Banner" pitchFamily="2" charset="0"/>
                <a:ea typeface="Source Sans Pro"/>
                <a:cs typeface="Source Sans Pro"/>
              </a:rPr>
            </a:br>
            <a:r>
              <a:rPr lang="en-US" sz="2200" dirty="0">
                <a:solidFill>
                  <a:srgbClr val="4BACC6">
                    <a:lumMod val="50000"/>
                  </a:srgbClr>
                </a:solidFill>
                <a:latin typeface="Sitka Banner" pitchFamily="2" charset="0"/>
                <a:ea typeface="Source Sans Pro"/>
                <a:cs typeface="Source Sans Pro"/>
              </a:rPr>
              <a:t>☻ Resp. airway </a:t>
            </a:r>
            <a:r>
              <a:rPr lang="en-US" sz="2200" dirty="0" smtClean="0">
                <a:solidFill>
                  <a:srgbClr val="4BACC6">
                    <a:lumMod val="50000"/>
                  </a:srgbClr>
                </a:solidFill>
                <a:latin typeface="Sitka Banner" pitchFamily="2" charset="0"/>
                <a:ea typeface="Source Sans Pro"/>
                <a:cs typeface="Source Sans Pro"/>
              </a:rPr>
              <a:t>protection: - risk </a:t>
            </a:r>
            <a:r>
              <a:rPr lang="en-US" sz="2200" dirty="0">
                <a:solidFill>
                  <a:srgbClr val="4BACC6">
                    <a:lumMod val="50000"/>
                  </a:srgbClr>
                </a:solidFill>
                <a:latin typeface="Sitka Banner" pitchFamily="2" charset="0"/>
                <a:ea typeface="Source Sans Pro"/>
                <a:cs typeface="Source Sans Pro"/>
              </a:rPr>
              <a:t>of aspiration </a:t>
            </a:r>
            <a:br>
              <a:rPr lang="en-US" sz="2200" dirty="0">
                <a:solidFill>
                  <a:srgbClr val="4BACC6">
                    <a:lumMod val="50000"/>
                  </a:srgbClr>
                </a:solidFill>
                <a:latin typeface="Sitka Banner" pitchFamily="2" charset="0"/>
                <a:ea typeface="Source Sans Pro"/>
                <a:cs typeface="Source Sans Pro"/>
              </a:rPr>
            </a:br>
            <a:r>
              <a:rPr lang="en-US" sz="2200" dirty="0">
                <a:solidFill>
                  <a:srgbClr val="4BACC6">
                    <a:lumMod val="50000"/>
                  </a:srgbClr>
                </a:solidFill>
                <a:latin typeface="Sitka Banner" pitchFamily="2" charset="0"/>
                <a:ea typeface="Source Sans Pro"/>
                <a:cs typeface="Source Sans Pro"/>
              </a:rPr>
              <a:t>                                            </a:t>
            </a:r>
            <a:r>
              <a:rPr lang="en-US" sz="2200" dirty="0" smtClean="0">
                <a:solidFill>
                  <a:srgbClr val="4BACC6">
                    <a:lumMod val="50000"/>
                  </a:srgbClr>
                </a:solidFill>
                <a:latin typeface="Sitka Banner" pitchFamily="2" charset="0"/>
                <a:ea typeface="Source Sans Pro"/>
                <a:cs typeface="Source Sans Pro"/>
              </a:rPr>
              <a:t>   - burn patients</a:t>
            </a:r>
            <a:r>
              <a:rPr lang="en-US" sz="2200" dirty="0">
                <a:solidFill>
                  <a:srgbClr val="4BACC6">
                    <a:lumMod val="50000"/>
                  </a:srgbClr>
                </a:solidFill>
                <a:latin typeface="Sitka Banner" pitchFamily="2" charset="0"/>
                <a:ea typeface="Source Sans Pro"/>
                <a:cs typeface="Source Sans Pro"/>
              </a:rPr>
              <a:t/>
            </a:r>
            <a:br>
              <a:rPr lang="en-US" sz="2200" dirty="0">
                <a:solidFill>
                  <a:srgbClr val="4BACC6">
                    <a:lumMod val="50000"/>
                  </a:srgbClr>
                </a:solidFill>
                <a:latin typeface="Sitka Banner" pitchFamily="2" charset="0"/>
                <a:ea typeface="Source Sans Pro"/>
                <a:cs typeface="Source Sans Pro"/>
              </a:rPr>
            </a:br>
            <a:r>
              <a:rPr lang="en-US" sz="2200" dirty="0">
                <a:solidFill>
                  <a:srgbClr val="4BACC6">
                    <a:lumMod val="50000"/>
                  </a:srgbClr>
                </a:solidFill>
                <a:latin typeface="Sitka Banner" pitchFamily="2" charset="0"/>
                <a:ea typeface="Source Sans Pro"/>
                <a:cs typeface="Source Sans Pro"/>
              </a:rPr>
              <a:t>☻ Resp. </a:t>
            </a:r>
            <a:r>
              <a:rPr lang="en-US" sz="2200" dirty="0" smtClean="0">
                <a:solidFill>
                  <a:srgbClr val="4BACC6">
                    <a:lumMod val="50000"/>
                  </a:srgbClr>
                </a:solidFill>
                <a:latin typeface="Sitka Banner" pitchFamily="2" charset="0"/>
                <a:ea typeface="Source Sans Pro"/>
                <a:cs typeface="Source Sans Pro"/>
              </a:rPr>
              <a:t>obstruction: trauma, tumor, </a:t>
            </a:r>
            <a:r>
              <a:rPr lang="en-US" sz="2200" dirty="0">
                <a:solidFill>
                  <a:srgbClr val="4BACC6">
                    <a:lumMod val="50000"/>
                  </a:srgbClr>
                </a:solidFill>
                <a:latin typeface="Sitka Banner" pitchFamily="2" charset="0"/>
                <a:ea typeface="Source Sans Pro"/>
                <a:cs typeface="Source Sans Pro"/>
              </a:rPr>
              <a:t>laryngeal </a:t>
            </a:r>
            <a:r>
              <a:rPr lang="en-US" sz="2200" dirty="0" err="1" smtClean="0">
                <a:solidFill>
                  <a:srgbClr val="4BACC6">
                    <a:lumMod val="50000"/>
                  </a:srgbClr>
                </a:solidFill>
                <a:latin typeface="Sitka Banner" pitchFamily="2" charset="0"/>
                <a:ea typeface="Source Sans Pro"/>
                <a:cs typeface="Source Sans Pro"/>
              </a:rPr>
              <a:t>oedema</a:t>
            </a:r>
            <a:r>
              <a:rPr lang="en-US" sz="2200" dirty="0" smtClean="0">
                <a:solidFill>
                  <a:srgbClr val="4BACC6">
                    <a:lumMod val="50000"/>
                  </a:srgbClr>
                </a:solidFill>
                <a:latin typeface="Sitka Banner" pitchFamily="2" charset="0"/>
                <a:ea typeface="Source Sans Pro"/>
                <a:cs typeface="Source Sans Pro"/>
              </a:rPr>
              <a:t>, epiglottitis</a:t>
            </a:r>
            <a:endParaRPr lang="en-US" sz="22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200" dirty="0" smtClean="0">
                <a:solidFill>
                  <a:srgbClr val="4BACC6">
                    <a:lumMod val="50000"/>
                  </a:srgbClr>
                </a:solidFill>
                <a:latin typeface="Sitka Banner" pitchFamily="2" charset="0"/>
                <a:ea typeface="Source Sans Pro"/>
                <a:cs typeface="Source Sans Pro"/>
              </a:rPr>
              <a:t>     ☻</a:t>
            </a:r>
            <a:r>
              <a:rPr lang="en-US" sz="2200" dirty="0">
                <a:solidFill>
                  <a:srgbClr val="4BACC6">
                    <a:lumMod val="50000"/>
                  </a:srgbClr>
                </a:solidFill>
                <a:latin typeface="Sitka Banner" pitchFamily="2" charset="0"/>
                <a:ea typeface="Source Sans Pro"/>
                <a:cs typeface="Source Sans Pro"/>
              </a:rPr>
              <a:t>hemodynamic </a:t>
            </a:r>
            <a:r>
              <a:rPr lang="en-US" sz="2200" dirty="0" smtClean="0">
                <a:solidFill>
                  <a:srgbClr val="4BACC6">
                    <a:lumMod val="50000"/>
                  </a:srgbClr>
                </a:solidFill>
                <a:latin typeface="Sitka Banner" pitchFamily="2" charset="0"/>
                <a:ea typeface="Source Sans Pro"/>
                <a:cs typeface="Source Sans Pro"/>
              </a:rPr>
              <a:t>instability: shock, </a:t>
            </a:r>
            <a:r>
              <a:rPr lang="en-US" sz="2200" dirty="0">
                <a:solidFill>
                  <a:srgbClr val="4BACC6">
                    <a:lumMod val="50000"/>
                  </a:srgbClr>
                </a:solidFill>
                <a:latin typeface="Sitka Banner" pitchFamily="2" charset="0"/>
                <a:ea typeface="Source Sans Pro"/>
                <a:cs typeface="Source Sans Pro"/>
              </a:rPr>
              <a:t>cardiac </a:t>
            </a:r>
            <a:r>
              <a:rPr lang="en-US" sz="2200" dirty="0" smtClean="0">
                <a:solidFill>
                  <a:srgbClr val="4BACC6">
                    <a:lumMod val="50000"/>
                  </a:srgbClr>
                </a:solidFill>
                <a:latin typeface="Sitka Banner" pitchFamily="2" charset="0"/>
                <a:ea typeface="Source Sans Pro"/>
                <a:cs typeface="Source Sans Pro"/>
              </a:rPr>
              <a:t>arrest, </a:t>
            </a:r>
            <a:r>
              <a:rPr lang="en-US" sz="2200" dirty="0">
                <a:solidFill>
                  <a:srgbClr val="4BACC6">
                    <a:lumMod val="50000"/>
                  </a:srgbClr>
                </a:solidFill>
                <a:latin typeface="Sitka Banner" pitchFamily="2" charset="0"/>
                <a:ea typeface="Source Sans Pro"/>
                <a:cs typeface="Source Sans Pro"/>
              </a:rPr>
              <a:t>sever hypothermia </a:t>
            </a:r>
          </a:p>
        </p:txBody>
      </p:sp>
      <p:cxnSp>
        <p:nvCxnSpPr>
          <p:cNvPr id="5" name="رابط كسهم مستقيم 4"/>
          <p:cNvCxnSpPr/>
          <p:nvPr/>
        </p:nvCxnSpPr>
        <p:spPr>
          <a:xfrm>
            <a:off x="5562600" y="219075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4320988" y="249555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710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838200"/>
          </a:xfrm>
        </p:spPr>
        <p:txBody>
          <a:bodyPr>
            <a:normAutofit fontScale="90000"/>
          </a:bodyPr>
          <a:lstStyle/>
          <a:p>
            <a:r>
              <a:rPr lang="de-DE" sz="2800" dirty="0">
                <a:solidFill>
                  <a:schemeClr val="accent5">
                    <a:lumMod val="50000"/>
                  </a:schemeClr>
                </a:solidFill>
                <a:latin typeface="Arial Rounded MT Bold" pitchFamily="34" charset="0"/>
              </a:rPr>
              <a:t> Essential management in ICU</a:t>
            </a:r>
            <a:r>
              <a:rPr lang="de-DE" sz="2800" dirty="0" smtClean="0">
                <a:solidFill>
                  <a:schemeClr val="accent5">
                    <a:lumMod val="50000"/>
                  </a:schemeClr>
                </a:solidFill>
                <a:latin typeface="Arial Rounded MT Bold" pitchFamily="34" charset="0"/>
              </a:rPr>
              <a:t>:</a:t>
            </a:r>
            <a:br>
              <a:rPr lang="de-DE" sz="2800" dirty="0" smtClean="0">
                <a:solidFill>
                  <a:schemeClr val="accent5">
                    <a:lumMod val="50000"/>
                  </a:schemeClr>
                </a:solidFill>
                <a:latin typeface="Arial Rounded MT Bold" pitchFamily="34" charset="0"/>
              </a:rPr>
            </a:br>
            <a:r>
              <a:rPr lang="de-DE" sz="2800" dirty="0" smtClean="0">
                <a:solidFill>
                  <a:schemeClr val="accent5">
                    <a:lumMod val="50000"/>
                  </a:schemeClr>
                </a:solidFill>
                <a:latin typeface="Arial Rounded MT Bold" pitchFamily="34" charset="0"/>
              </a:rPr>
              <a:t>(</a:t>
            </a:r>
            <a:r>
              <a:rPr lang="de-DE" sz="2800" dirty="0">
                <a:solidFill>
                  <a:schemeClr val="accent5">
                    <a:lumMod val="50000"/>
                  </a:schemeClr>
                </a:solidFill>
                <a:latin typeface="Arial Rounded MT Bold" pitchFamily="34" charset="0"/>
              </a:rPr>
              <a:t>FAST HUG) </a:t>
            </a:r>
            <a:endParaRPr lang="en-US" sz="2800" dirty="0">
              <a:solidFill>
                <a:schemeClr val="accent5">
                  <a:lumMod val="50000"/>
                </a:schemeClr>
              </a:solidFill>
              <a:latin typeface="Arial Rounded MT Bold" pitchFamily="34" charset="0"/>
            </a:endParaRP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18</a:t>
            </a:fld>
            <a:endParaRPr lang="en" dirty="0">
              <a:solidFill>
                <a:srgbClr val="4BACC6">
                  <a:lumMod val="50000"/>
                </a:srgbClr>
              </a:solidFill>
            </a:endParaRPr>
          </a:p>
        </p:txBody>
      </p:sp>
      <p:sp>
        <p:nvSpPr>
          <p:cNvPr id="3" name="TextBox 2"/>
          <p:cNvSpPr txBox="1"/>
          <p:nvPr/>
        </p:nvSpPr>
        <p:spPr>
          <a:xfrm>
            <a:off x="685800" y="895618"/>
            <a:ext cx="8382000" cy="3123932"/>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400" b="1" dirty="0">
                <a:solidFill>
                  <a:srgbClr val="4BACC6">
                    <a:lumMod val="50000"/>
                  </a:srgbClr>
                </a:solidFill>
                <a:latin typeface="Sitka Banner" pitchFamily="2" charset="0"/>
                <a:ea typeface="Source Sans Pro"/>
                <a:cs typeface="Source Sans Pro"/>
              </a:rPr>
              <a:t>F</a:t>
            </a:r>
            <a:r>
              <a:rPr lang="en-US" sz="2400" dirty="0">
                <a:solidFill>
                  <a:srgbClr val="4BACC6">
                    <a:lumMod val="50000"/>
                  </a:srgbClr>
                </a:solidFill>
                <a:latin typeface="Sitka Banner" pitchFamily="2" charset="0"/>
                <a:ea typeface="Source Sans Pro"/>
                <a:cs typeface="Source Sans Pro"/>
              </a:rPr>
              <a:t> :feedings </a:t>
            </a:r>
            <a:br>
              <a:rPr lang="en-US" sz="2400" dirty="0">
                <a:solidFill>
                  <a:srgbClr val="4BACC6">
                    <a:lumMod val="50000"/>
                  </a:srgbClr>
                </a:solidFill>
                <a:latin typeface="Sitka Banner" pitchFamily="2" charset="0"/>
                <a:ea typeface="Source Sans Pro"/>
                <a:cs typeface="Source Sans Pro"/>
              </a:rPr>
            </a:br>
            <a:r>
              <a:rPr lang="en-US" sz="2400" b="1" dirty="0">
                <a:solidFill>
                  <a:srgbClr val="4BACC6">
                    <a:lumMod val="50000"/>
                  </a:srgbClr>
                </a:solidFill>
                <a:latin typeface="Sitka Banner" pitchFamily="2" charset="0"/>
                <a:ea typeface="Source Sans Pro"/>
                <a:cs typeface="Source Sans Pro"/>
              </a:rPr>
              <a:t>A</a:t>
            </a:r>
            <a:r>
              <a:rPr lang="en-US" sz="2400" dirty="0">
                <a:solidFill>
                  <a:srgbClr val="4BACC6">
                    <a:lumMod val="50000"/>
                  </a:srgbClr>
                </a:solidFill>
                <a:latin typeface="Sitka Banner" pitchFamily="2" charset="0"/>
                <a:ea typeface="Source Sans Pro"/>
                <a:cs typeface="Source Sans Pro"/>
              </a:rPr>
              <a:t> : analgesia </a:t>
            </a:r>
            <a:br>
              <a:rPr lang="en-US" sz="2400" dirty="0">
                <a:solidFill>
                  <a:srgbClr val="4BACC6">
                    <a:lumMod val="50000"/>
                  </a:srgbClr>
                </a:solidFill>
                <a:latin typeface="Sitka Banner" pitchFamily="2" charset="0"/>
                <a:ea typeface="Source Sans Pro"/>
                <a:cs typeface="Source Sans Pro"/>
              </a:rPr>
            </a:br>
            <a:r>
              <a:rPr lang="en-US" sz="2400" b="1" dirty="0">
                <a:solidFill>
                  <a:srgbClr val="4BACC6">
                    <a:lumMod val="50000"/>
                  </a:srgbClr>
                </a:solidFill>
                <a:latin typeface="Sitka Banner" pitchFamily="2" charset="0"/>
                <a:ea typeface="Source Sans Pro"/>
                <a:cs typeface="Source Sans Pro"/>
              </a:rPr>
              <a:t>S</a:t>
            </a:r>
            <a:r>
              <a:rPr lang="en-US" sz="2400" dirty="0">
                <a:solidFill>
                  <a:srgbClr val="4BACC6">
                    <a:lumMod val="50000"/>
                  </a:srgbClr>
                </a:solidFill>
                <a:latin typeface="Sitka Banner" pitchFamily="2" charset="0"/>
                <a:ea typeface="Source Sans Pro"/>
                <a:cs typeface="Source Sans Pro"/>
              </a:rPr>
              <a:t> : sedation </a:t>
            </a:r>
            <a:br>
              <a:rPr lang="en-US" sz="2400" dirty="0">
                <a:solidFill>
                  <a:srgbClr val="4BACC6">
                    <a:lumMod val="50000"/>
                  </a:srgbClr>
                </a:solidFill>
                <a:latin typeface="Sitka Banner" pitchFamily="2" charset="0"/>
                <a:ea typeface="Source Sans Pro"/>
                <a:cs typeface="Source Sans Pro"/>
              </a:rPr>
            </a:br>
            <a:r>
              <a:rPr lang="en-US" sz="2400" b="1" dirty="0">
                <a:solidFill>
                  <a:srgbClr val="4BACC6">
                    <a:lumMod val="50000"/>
                  </a:srgbClr>
                </a:solidFill>
                <a:latin typeface="Sitka Banner" pitchFamily="2" charset="0"/>
                <a:ea typeface="Source Sans Pro"/>
                <a:cs typeface="Source Sans Pro"/>
              </a:rPr>
              <a:t>T</a:t>
            </a:r>
            <a:r>
              <a:rPr lang="en-US" sz="2400" dirty="0">
                <a:solidFill>
                  <a:srgbClr val="4BACC6">
                    <a:lumMod val="50000"/>
                  </a:srgbClr>
                </a:solidFill>
                <a:latin typeface="Sitka Banner" pitchFamily="2" charset="0"/>
                <a:ea typeface="Source Sans Pro"/>
                <a:cs typeface="Source Sans Pro"/>
              </a:rPr>
              <a:t> : </a:t>
            </a:r>
            <a:r>
              <a:rPr lang="en-US" sz="2400" dirty="0" err="1">
                <a:solidFill>
                  <a:srgbClr val="4BACC6">
                    <a:lumMod val="50000"/>
                  </a:srgbClr>
                </a:solidFill>
                <a:latin typeface="Sitka Banner" pitchFamily="2" charset="0"/>
                <a:ea typeface="Source Sans Pro"/>
                <a:cs typeface="Source Sans Pro"/>
              </a:rPr>
              <a:t>thrombo</a:t>
            </a:r>
            <a:r>
              <a:rPr lang="en-US" sz="2400" dirty="0">
                <a:solidFill>
                  <a:srgbClr val="4BACC6">
                    <a:lumMod val="50000"/>
                  </a:srgbClr>
                </a:solidFill>
                <a:latin typeface="Sitka Banner" pitchFamily="2" charset="0"/>
                <a:ea typeface="Source Sans Pro"/>
                <a:cs typeface="Source Sans Pro"/>
              </a:rPr>
              <a:t>-embolism prophylaxis </a:t>
            </a:r>
            <a:br>
              <a:rPr lang="en-US" sz="2400" dirty="0">
                <a:solidFill>
                  <a:srgbClr val="4BACC6">
                    <a:lumMod val="50000"/>
                  </a:srgbClr>
                </a:solidFill>
                <a:latin typeface="Sitka Banner" pitchFamily="2" charset="0"/>
                <a:ea typeface="Source Sans Pro"/>
                <a:cs typeface="Source Sans Pro"/>
              </a:rPr>
            </a:br>
            <a:endParaRPr lang="en-US" sz="24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400" b="1" dirty="0">
                <a:solidFill>
                  <a:srgbClr val="4BACC6">
                    <a:lumMod val="50000"/>
                  </a:srgbClr>
                </a:solidFill>
                <a:latin typeface="Sitka Banner" pitchFamily="2" charset="0"/>
                <a:ea typeface="Source Sans Pro"/>
                <a:cs typeface="Source Sans Pro"/>
              </a:rPr>
              <a:t>H</a:t>
            </a:r>
            <a:r>
              <a:rPr lang="en-US" sz="2400" dirty="0">
                <a:solidFill>
                  <a:srgbClr val="4BACC6">
                    <a:lumMod val="50000"/>
                  </a:srgbClr>
                </a:solidFill>
                <a:latin typeface="Sitka Banner" pitchFamily="2" charset="0"/>
                <a:ea typeface="Source Sans Pro"/>
                <a:cs typeface="Source Sans Pro"/>
              </a:rPr>
              <a:t>  : head of bed elevation (30 - 45 )</a:t>
            </a:r>
            <a:br>
              <a:rPr lang="en-US" sz="2400" dirty="0">
                <a:solidFill>
                  <a:srgbClr val="4BACC6">
                    <a:lumMod val="50000"/>
                  </a:srgbClr>
                </a:solidFill>
                <a:latin typeface="Sitka Banner" pitchFamily="2" charset="0"/>
                <a:ea typeface="Source Sans Pro"/>
                <a:cs typeface="Source Sans Pro"/>
              </a:rPr>
            </a:br>
            <a:r>
              <a:rPr lang="en-US" sz="2400" b="1" dirty="0">
                <a:solidFill>
                  <a:srgbClr val="4BACC6">
                    <a:lumMod val="50000"/>
                  </a:srgbClr>
                </a:solidFill>
                <a:latin typeface="Sitka Banner" pitchFamily="2" charset="0"/>
                <a:ea typeface="Source Sans Pro"/>
                <a:cs typeface="Source Sans Pro"/>
              </a:rPr>
              <a:t>U</a:t>
            </a:r>
            <a:r>
              <a:rPr lang="en-US" sz="2400" dirty="0">
                <a:solidFill>
                  <a:srgbClr val="4BACC6">
                    <a:lumMod val="50000"/>
                  </a:srgbClr>
                </a:solidFill>
                <a:latin typeface="Sitka Banner" pitchFamily="2" charset="0"/>
                <a:ea typeface="Source Sans Pro"/>
                <a:cs typeface="Source Sans Pro"/>
              </a:rPr>
              <a:t> : ulcer prophylaxis </a:t>
            </a:r>
            <a:r>
              <a:rPr lang="en-US" sz="2400" dirty="0" smtClean="0">
                <a:solidFill>
                  <a:srgbClr val="4BACC6">
                    <a:lumMod val="50000"/>
                  </a:srgbClr>
                </a:solidFill>
                <a:latin typeface="Sitka Banner" pitchFamily="2" charset="0"/>
                <a:ea typeface="Source Sans Pro"/>
                <a:cs typeface="Source Sans Pro"/>
              </a:rPr>
              <a:t>(stress ulcer, </a:t>
            </a:r>
            <a:r>
              <a:rPr lang="en-US" sz="2400" dirty="0">
                <a:solidFill>
                  <a:srgbClr val="4BACC6">
                    <a:lumMod val="50000"/>
                  </a:srgbClr>
                </a:solidFill>
                <a:latin typeface="Sitka Banner" pitchFamily="2" charset="0"/>
                <a:ea typeface="Source Sans Pro"/>
                <a:cs typeface="Source Sans Pro"/>
              </a:rPr>
              <a:t>bed </a:t>
            </a:r>
            <a:r>
              <a:rPr lang="en-US" sz="2400" dirty="0" smtClean="0">
                <a:solidFill>
                  <a:srgbClr val="4BACC6">
                    <a:lumMod val="50000"/>
                  </a:srgbClr>
                </a:solidFill>
                <a:latin typeface="Sitka Banner" pitchFamily="2" charset="0"/>
                <a:ea typeface="Source Sans Pro"/>
                <a:cs typeface="Source Sans Pro"/>
              </a:rPr>
              <a:t>sore)</a:t>
            </a:r>
            <a:r>
              <a:rPr lang="en-US" sz="2400" dirty="0">
                <a:solidFill>
                  <a:srgbClr val="4BACC6">
                    <a:lumMod val="50000"/>
                  </a:srgbClr>
                </a:solidFill>
                <a:latin typeface="Sitka Banner" pitchFamily="2" charset="0"/>
                <a:ea typeface="Source Sans Pro"/>
                <a:cs typeface="Source Sans Pro"/>
              </a:rPr>
              <a:t/>
            </a:r>
            <a:br>
              <a:rPr lang="en-US" sz="2400" dirty="0">
                <a:solidFill>
                  <a:srgbClr val="4BACC6">
                    <a:lumMod val="50000"/>
                  </a:srgbClr>
                </a:solidFill>
                <a:latin typeface="Sitka Banner" pitchFamily="2" charset="0"/>
                <a:ea typeface="Source Sans Pro"/>
                <a:cs typeface="Source Sans Pro"/>
              </a:rPr>
            </a:br>
            <a:r>
              <a:rPr lang="en-US" sz="2400" b="1" dirty="0">
                <a:solidFill>
                  <a:srgbClr val="4BACC6">
                    <a:lumMod val="50000"/>
                  </a:srgbClr>
                </a:solidFill>
                <a:latin typeface="Sitka Banner" pitchFamily="2" charset="0"/>
                <a:ea typeface="Source Sans Pro"/>
                <a:cs typeface="Source Sans Pro"/>
              </a:rPr>
              <a:t>G</a:t>
            </a:r>
            <a:r>
              <a:rPr lang="en-US" sz="2400" dirty="0">
                <a:solidFill>
                  <a:srgbClr val="4BACC6">
                    <a:lumMod val="50000"/>
                  </a:srgbClr>
                </a:solidFill>
                <a:latin typeface="Sitka Banner" pitchFamily="2" charset="0"/>
                <a:ea typeface="Source Sans Pro"/>
                <a:cs typeface="Source Sans Pro"/>
              </a:rPr>
              <a:t> : glucose control </a:t>
            </a:r>
          </a:p>
        </p:txBody>
      </p:sp>
    </p:spTree>
    <p:extLst>
      <p:ext uri="{BB962C8B-B14F-4D97-AF65-F5344CB8AC3E}">
        <p14:creationId xmlns:p14="http://schemas.microsoft.com/office/powerpoint/2010/main" val="300337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918576" cy="709296"/>
          </a:xfrm>
        </p:spPr>
        <p:txBody>
          <a:bodyPr>
            <a:normAutofit/>
          </a:bodyPr>
          <a:lstStyle/>
          <a:p>
            <a:r>
              <a:rPr lang="en-US" sz="2800" dirty="0" smtClean="0">
                <a:solidFill>
                  <a:schemeClr val="accent5">
                    <a:lumMod val="50000"/>
                  </a:schemeClr>
                </a:solidFill>
                <a:latin typeface="Arial Rounded MT Bold" pitchFamily="34" charset="0"/>
              </a:rPr>
              <a:t>Monitoring System</a:t>
            </a:r>
            <a:endParaRPr lang="en-US" sz="2800" dirty="0">
              <a:solidFill>
                <a:schemeClr val="accent5">
                  <a:lumMod val="50000"/>
                </a:schemeClr>
              </a:solidFill>
              <a:latin typeface="Arial Rounded MT Bold" pitchFamily="34" charset="0"/>
            </a:endParaRP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19</a:t>
            </a:fld>
            <a:endParaRPr lang="en" dirty="0">
              <a:solidFill>
                <a:srgbClr val="4BACC6">
                  <a:lumMod val="50000"/>
                </a:srgbClr>
              </a:solidFill>
            </a:endParaRPr>
          </a:p>
        </p:txBody>
      </p:sp>
      <p:sp>
        <p:nvSpPr>
          <p:cNvPr id="3" name="TextBox 2"/>
          <p:cNvSpPr txBox="1"/>
          <p:nvPr/>
        </p:nvSpPr>
        <p:spPr>
          <a:xfrm>
            <a:off x="685800" y="590550"/>
            <a:ext cx="8382000" cy="4478149"/>
          </a:xfrm>
          <a:prstGeom prst="rect">
            <a:avLst/>
          </a:prstGeom>
          <a:noFill/>
        </p:spPr>
        <p:txBody>
          <a:bodyPr wrap="square" rtlCol="0">
            <a:spAutoFit/>
          </a:bodyPr>
          <a:lstStyle/>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Topics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1- Non-Invasive BP measurement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2- </a:t>
            </a:r>
            <a:r>
              <a:rPr lang="en-US" sz="2400" dirty="0" smtClean="0">
                <a:solidFill>
                  <a:srgbClr val="4BACC6">
                    <a:lumMod val="50000"/>
                  </a:srgbClr>
                </a:solidFill>
                <a:latin typeface="Sitka Banner" pitchFamily="2" charset="0"/>
                <a:ea typeface="Source Sans Pro"/>
                <a:cs typeface="Source Sans Pro"/>
              </a:rPr>
              <a:t>Central </a:t>
            </a:r>
            <a:r>
              <a:rPr lang="en-US" sz="2400" dirty="0">
                <a:solidFill>
                  <a:srgbClr val="4BACC6">
                    <a:lumMod val="50000"/>
                  </a:srgbClr>
                </a:solidFill>
                <a:latin typeface="Sitka Banner" pitchFamily="2" charset="0"/>
                <a:ea typeface="Source Sans Pro"/>
                <a:cs typeface="Source Sans Pro"/>
              </a:rPr>
              <a:t>line </a:t>
            </a:r>
            <a:r>
              <a:rPr lang="en-US" sz="2400" dirty="0" smtClean="0">
                <a:solidFill>
                  <a:srgbClr val="4BACC6">
                    <a:lumMod val="50000"/>
                  </a:srgbClr>
                </a:solidFill>
                <a:latin typeface="Sitka Banner" pitchFamily="2" charset="0"/>
                <a:ea typeface="Source Sans Pro"/>
                <a:cs typeface="Source Sans Pro"/>
              </a:rPr>
              <a:t>(central </a:t>
            </a:r>
            <a:r>
              <a:rPr lang="en-US" sz="2400" dirty="0">
                <a:solidFill>
                  <a:srgbClr val="4BACC6">
                    <a:lumMod val="50000"/>
                  </a:srgbClr>
                </a:solidFill>
                <a:latin typeface="Sitka Banner" pitchFamily="2" charset="0"/>
                <a:ea typeface="Source Sans Pro"/>
                <a:cs typeface="Source Sans Pro"/>
              </a:rPr>
              <a:t>venous </a:t>
            </a:r>
            <a:r>
              <a:rPr lang="en-US" sz="2400" dirty="0" smtClean="0">
                <a:solidFill>
                  <a:srgbClr val="4BACC6">
                    <a:lumMod val="50000"/>
                  </a:srgbClr>
                </a:solidFill>
                <a:latin typeface="Sitka Banner" pitchFamily="2" charset="0"/>
                <a:ea typeface="Source Sans Pro"/>
                <a:cs typeface="Source Sans Pro"/>
              </a:rPr>
              <a:t>catheter) </a:t>
            </a:r>
            <a:endParaRPr lang="en-US" sz="24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3- Invasive arterial line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4- </a:t>
            </a:r>
            <a:r>
              <a:rPr lang="en-US" sz="2400" dirty="0" err="1">
                <a:solidFill>
                  <a:srgbClr val="4BACC6">
                    <a:lumMod val="50000"/>
                  </a:srgbClr>
                </a:solidFill>
                <a:latin typeface="Sitka Banner" pitchFamily="2" charset="0"/>
                <a:ea typeface="Source Sans Pro"/>
                <a:cs typeface="Source Sans Pro"/>
              </a:rPr>
              <a:t>Capnography</a:t>
            </a:r>
            <a:r>
              <a:rPr lang="en-US" sz="2400" dirty="0">
                <a:solidFill>
                  <a:srgbClr val="4BACC6">
                    <a:lumMod val="50000"/>
                  </a:srgbClr>
                </a:solidFill>
                <a:latin typeface="Sitka Banner" pitchFamily="2" charset="0"/>
                <a:ea typeface="Source Sans Pro"/>
                <a:cs typeface="Source Sans Pro"/>
              </a:rPr>
              <a:t>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5- </a:t>
            </a:r>
            <a:r>
              <a:rPr lang="en-US" sz="2400" dirty="0" smtClean="0">
                <a:solidFill>
                  <a:srgbClr val="4BACC6">
                    <a:lumMod val="50000"/>
                  </a:srgbClr>
                </a:solidFill>
                <a:latin typeface="Sitka Banner" pitchFamily="2" charset="0"/>
                <a:ea typeface="Source Sans Pro"/>
                <a:cs typeface="Source Sans Pro"/>
              </a:rPr>
              <a:t>Pulse </a:t>
            </a:r>
            <a:r>
              <a:rPr lang="en-US" sz="2400" dirty="0" err="1">
                <a:solidFill>
                  <a:srgbClr val="4BACC6">
                    <a:lumMod val="50000"/>
                  </a:srgbClr>
                </a:solidFill>
                <a:latin typeface="Sitka Banner" pitchFamily="2" charset="0"/>
                <a:ea typeface="Source Sans Pro"/>
                <a:cs typeface="Source Sans Pro"/>
              </a:rPr>
              <a:t>oximeter</a:t>
            </a:r>
            <a:r>
              <a:rPr lang="en-US" sz="2400" dirty="0">
                <a:solidFill>
                  <a:srgbClr val="4BACC6">
                    <a:lumMod val="50000"/>
                  </a:srgbClr>
                </a:solidFill>
                <a:latin typeface="Sitka Banner" pitchFamily="2" charset="0"/>
                <a:ea typeface="Source Sans Pro"/>
                <a:cs typeface="Source Sans Pro"/>
              </a:rPr>
              <a:t>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6- Arterial </a:t>
            </a:r>
            <a:r>
              <a:rPr lang="en-US" sz="2400" dirty="0" smtClean="0">
                <a:solidFill>
                  <a:srgbClr val="4BACC6">
                    <a:lumMod val="50000"/>
                  </a:srgbClr>
                </a:solidFill>
                <a:latin typeface="Sitka Banner" pitchFamily="2" charset="0"/>
                <a:ea typeface="Source Sans Pro"/>
                <a:cs typeface="Source Sans Pro"/>
              </a:rPr>
              <a:t>Blood </a:t>
            </a:r>
            <a:r>
              <a:rPr lang="en-US" sz="2400" dirty="0">
                <a:solidFill>
                  <a:srgbClr val="4BACC6">
                    <a:lumMod val="50000"/>
                  </a:srgbClr>
                </a:solidFill>
                <a:latin typeface="Sitka Banner" pitchFamily="2" charset="0"/>
                <a:ea typeface="Source Sans Pro"/>
                <a:cs typeface="Source Sans Pro"/>
              </a:rPr>
              <a:t>G</a:t>
            </a:r>
            <a:r>
              <a:rPr lang="en-US" sz="2400" dirty="0" smtClean="0">
                <a:solidFill>
                  <a:srgbClr val="4BACC6">
                    <a:lumMod val="50000"/>
                  </a:srgbClr>
                </a:solidFill>
                <a:latin typeface="Sitka Banner" pitchFamily="2" charset="0"/>
                <a:ea typeface="Source Sans Pro"/>
                <a:cs typeface="Source Sans Pro"/>
              </a:rPr>
              <a:t>as </a:t>
            </a:r>
            <a:r>
              <a:rPr lang="en-US" sz="2400" dirty="0">
                <a:solidFill>
                  <a:srgbClr val="4BACC6">
                    <a:lumMod val="50000"/>
                  </a:srgbClr>
                </a:solidFill>
                <a:latin typeface="Sitka Banner" pitchFamily="2" charset="0"/>
                <a:ea typeface="Source Sans Pro"/>
                <a:cs typeface="Source Sans Pro"/>
              </a:rPr>
              <a:t>(ABG)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7- Temperature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8- Oxygen analyzer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9- Urine catheter </a:t>
            </a:r>
          </a:p>
        </p:txBody>
      </p:sp>
    </p:spTree>
    <p:extLst>
      <p:ext uri="{BB962C8B-B14F-4D97-AF65-F5344CB8AC3E}">
        <p14:creationId xmlns:p14="http://schemas.microsoft.com/office/powerpoint/2010/main" val="300337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a:solidFill>
                  <a:schemeClr val="accent5">
                    <a:lumMod val="50000"/>
                  </a:schemeClr>
                </a:solidFill>
                <a:latin typeface="Arial Rounded MT Bold" pitchFamily="34" charset="0"/>
              </a:rPr>
              <a:t>INTENSIVE CARE  UNIT</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2</a:t>
            </a:fld>
            <a:endParaRPr lang="en" dirty="0">
              <a:solidFill>
                <a:srgbClr val="4BACC6">
                  <a:lumMod val="50000"/>
                </a:srgbClr>
              </a:solidFill>
            </a:endParaRPr>
          </a:p>
        </p:txBody>
      </p:sp>
      <p:sp>
        <p:nvSpPr>
          <p:cNvPr id="3" name="TextBox 2"/>
          <p:cNvSpPr txBox="1"/>
          <p:nvPr/>
        </p:nvSpPr>
        <p:spPr>
          <a:xfrm>
            <a:off x="685800" y="895350"/>
            <a:ext cx="8382000" cy="3739485"/>
          </a:xfrm>
          <a:prstGeom prst="rect">
            <a:avLst/>
          </a:prstGeom>
          <a:noFill/>
        </p:spPr>
        <p:txBody>
          <a:bodyPr wrap="square" rtlCol="0">
            <a:spAutoFit/>
          </a:bodyPr>
          <a:lstStyle/>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An intensive care unit (ICU), also known as an intensive therapy unit or intensive treatment unit (ITU) is a special department of a hospital or health care facility that provides intensive care medicine.</a:t>
            </a:r>
          </a:p>
          <a:p>
            <a:pPr marL="0" lvl="1">
              <a:spcBef>
                <a:spcPts val="600"/>
              </a:spcBef>
              <a:buClr>
                <a:srgbClr val="0DB7C4"/>
              </a:buClr>
              <a:buSzPts val="2400"/>
            </a:pPr>
            <a:endParaRPr lang="en-US" sz="11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service for patients with  potentially recoverable diseases who can be benefit  from more detailed observation and treatment than is generally available in standard wards and departments</a:t>
            </a:r>
          </a:p>
          <a:p>
            <a:pPr marL="0" lvl="1">
              <a:spcBef>
                <a:spcPts val="600"/>
              </a:spcBef>
              <a:buClr>
                <a:srgbClr val="0DB7C4"/>
              </a:buClr>
              <a:buSzPts val="2400"/>
            </a:pPr>
            <a:endParaRPr lang="en-US" sz="11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The intensive care unit is a designated area of a  hospital facility that is dedicated to the care of  patients  who are seriously ill.</a:t>
            </a:r>
          </a:p>
        </p:txBody>
      </p:sp>
    </p:spTree>
    <p:extLst>
      <p:ext uri="{BB962C8B-B14F-4D97-AF65-F5344CB8AC3E}">
        <p14:creationId xmlns:p14="http://schemas.microsoft.com/office/powerpoint/2010/main" val="1572038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534400" cy="709296"/>
          </a:xfrm>
        </p:spPr>
        <p:txBody>
          <a:bodyPr>
            <a:normAutofit/>
          </a:bodyPr>
          <a:lstStyle/>
          <a:p>
            <a:r>
              <a:rPr lang="en-US" sz="2800" dirty="0">
                <a:solidFill>
                  <a:schemeClr val="accent5">
                    <a:lumMod val="50000"/>
                  </a:schemeClr>
                </a:solidFill>
                <a:latin typeface="Arial Rounded MT Bold" pitchFamily="34" charset="0"/>
              </a:rPr>
              <a:t>Noninvasive Blood </a:t>
            </a:r>
            <a:r>
              <a:rPr lang="en-US" sz="2800" dirty="0" smtClean="0">
                <a:solidFill>
                  <a:schemeClr val="accent5">
                    <a:lumMod val="50000"/>
                  </a:schemeClr>
                </a:solidFill>
                <a:latin typeface="Arial Rounded MT Bold" pitchFamily="34" charset="0"/>
              </a:rPr>
              <a:t>Pressure (NIBP</a:t>
            </a:r>
            <a:r>
              <a:rPr lang="en-US" sz="2800" dirty="0">
                <a:solidFill>
                  <a:schemeClr val="accent5">
                    <a:lumMod val="50000"/>
                  </a:schemeClr>
                </a:solidFill>
                <a:latin typeface="Arial Rounded MT Bold" pitchFamily="34" charset="0"/>
              </a:rPr>
              <a:t>)</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20</a:t>
            </a:fld>
            <a:endParaRPr lang="en" dirty="0">
              <a:solidFill>
                <a:srgbClr val="4BACC6">
                  <a:lumMod val="50000"/>
                </a:srgbClr>
              </a:solidFill>
            </a:endParaRPr>
          </a:p>
        </p:txBody>
      </p:sp>
      <p:sp>
        <p:nvSpPr>
          <p:cNvPr id="3" name="TextBox 2"/>
          <p:cNvSpPr txBox="1"/>
          <p:nvPr/>
        </p:nvSpPr>
        <p:spPr>
          <a:xfrm>
            <a:off x="672353" y="666750"/>
            <a:ext cx="8382000" cy="1938992"/>
          </a:xfrm>
          <a:prstGeom prst="rect">
            <a:avLst/>
          </a:prstGeom>
          <a:noFill/>
        </p:spPr>
        <p:txBody>
          <a:bodyPr wrap="square" rtlCol="0">
            <a:spAutoFit/>
          </a:bodyPr>
          <a:lstStyle/>
          <a:p>
            <a:pPr marL="0" lvl="1">
              <a:spcBef>
                <a:spcPts val="600"/>
              </a:spcBef>
              <a:buClr>
                <a:srgbClr val="0DB7C4"/>
              </a:buClr>
              <a:buSzPts val="2400"/>
            </a:pPr>
            <a:r>
              <a:rPr lang="en-US" sz="2400" dirty="0" smtClean="0">
                <a:solidFill>
                  <a:srgbClr val="4BACC6">
                    <a:lumMod val="50000"/>
                  </a:srgbClr>
                </a:solidFill>
                <a:latin typeface="Sitka Banner" pitchFamily="2" charset="0"/>
                <a:ea typeface="Source Sans Pro"/>
                <a:cs typeface="Source Sans Pro"/>
              </a:rPr>
              <a:t>Non-invasive </a:t>
            </a:r>
            <a:r>
              <a:rPr lang="en-US" sz="2400" dirty="0">
                <a:solidFill>
                  <a:srgbClr val="4BACC6">
                    <a:lumMod val="50000"/>
                  </a:srgbClr>
                </a:solidFill>
                <a:latin typeface="Sitka Banner" pitchFamily="2" charset="0"/>
                <a:ea typeface="Source Sans Pro"/>
                <a:cs typeface="Source Sans Pro"/>
              </a:rPr>
              <a:t>BP measurement provides either intermittent or continuous readings. Most commonly, an occluding </a:t>
            </a:r>
            <a:r>
              <a:rPr lang="en-US" sz="2400" b="1" dirty="0">
                <a:solidFill>
                  <a:srgbClr val="4BACC6">
                    <a:lumMod val="50000"/>
                  </a:srgbClr>
                </a:solidFill>
                <a:latin typeface="Sitka Banner" pitchFamily="2" charset="0"/>
                <a:ea typeface="Source Sans Pro"/>
                <a:cs typeface="Source Sans Pro"/>
              </a:rPr>
              <a:t>upper arm cuff</a:t>
            </a:r>
            <a:r>
              <a:rPr lang="en-US" sz="2400" dirty="0">
                <a:solidFill>
                  <a:srgbClr val="4BACC6">
                    <a:lumMod val="50000"/>
                  </a:srgbClr>
                </a:solidFill>
                <a:latin typeface="Sitka Banner" pitchFamily="2" charset="0"/>
                <a:ea typeface="Source Sans Pro"/>
                <a:cs typeface="Source Sans Pro"/>
              </a:rPr>
              <a:t> is used for intermittent non-invasive monitoring. BP values are then obtained either manually (by auscultation of </a:t>
            </a:r>
            <a:r>
              <a:rPr lang="en-US" sz="2400" dirty="0" err="1">
                <a:solidFill>
                  <a:srgbClr val="4BACC6">
                    <a:lumMod val="50000"/>
                  </a:srgbClr>
                </a:solidFill>
                <a:latin typeface="Sitka Banner" pitchFamily="2" charset="0"/>
                <a:ea typeface="Source Sans Pro"/>
                <a:cs typeface="Source Sans Pro"/>
              </a:rPr>
              <a:t>Korotkoff</a:t>
            </a:r>
            <a:r>
              <a:rPr lang="en-US" sz="2400" dirty="0">
                <a:solidFill>
                  <a:srgbClr val="4BACC6">
                    <a:lumMod val="50000"/>
                  </a:srgbClr>
                </a:solidFill>
                <a:latin typeface="Sitka Banner" pitchFamily="2" charset="0"/>
                <a:ea typeface="Source Sans Pro"/>
                <a:cs typeface="Source Sans Pro"/>
              </a:rPr>
              <a:t> sounds or palpation) or automatically (e.g., by </a:t>
            </a:r>
            <a:r>
              <a:rPr lang="en-US" sz="2400" dirty="0" err="1">
                <a:solidFill>
                  <a:srgbClr val="4BACC6">
                    <a:lumMod val="50000"/>
                  </a:srgbClr>
                </a:solidFill>
                <a:latin typeface="Sitka Banner" pitchFamily="2" charset="0"/>
                <a:ea typeface="Source Sans Pro"/>
                <a:cs typeface="Source Sans Pro"/>
              </a:rPr>
              <a:t>oscillometry</a:t>
            </a:r>
            <a:r>
              <a:rPr lang="en-US" sz="2400" dirty="0">
                <a:solidFill>
                  <a:srgbClr val="4BACC6">
                    <a:lumMod val="50000"/>
                  </a:srgbClr>
                </a:solidFill>
                <a:latin typeface="Sitka Banner" pitchFamily="2" charset="0"/>
                <a:ea typeface="Source Sans Pro"/>
                <a:cs typeface="Source Sans Pro"/>
              </a:rPr>
              <a:t>).</a:t>
            </a:r>
          </a:p>
        </p:txBody>
      </p:sp>
      <p:pic>
        <p:nvPicPr>
          <p:cNvPr id="5" name="Picture 7"/>
          <p:cNvPicPr>
            <a:picLocks noChangeAspect="1" noChangeArrowheads="1"/>
          </p:cNvPicPr>
          <p:nvPr/>
        </p:nvPicPr>
        <p:blipFill>
          <a:blip r:embed="rId2" cstate="print"/>
          <a:srcRect/>
          <a:stretch>
            <a:fillRect/>
          </a:stretch>
        </p:blipFill>
        <p:spPr bwMode="auto">
          <a:xfrm>
            <a:off x="6781800" y="3315821"/>
            <a:ext cx="2286000" cy="1752600"/>
          </a:xfrm>
          <a:prstGeom prst="rect">
            <a:avLst/>
          </a:prstGeom>
          <a:ln>
            <a:noFill/>
          </a:ln>
          <a:effectLst>
            <a:softEdge rad="112500"/>
          </a:effectLst>
        </p:spPr>
      </p:pic>
      <p:sp>
        <p:nvSpPr>
          <p:cNvPr id="6" name="TextBox 2"/>
          <p:cNvSpPr txBox="1"/>
          <p:nvPr/>
        </p:nvSpPr>
        <p:spPr>
          <a:xfrm>
            <a:off x="716280" y="2658975"/>
            <a:ext cx="8382000" cy="461665"/>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In ICU we monitor blood pressure every (1-4) hours.</a:t>
            </a:r>
          </a:p>
        </p:txBody>
      </p:sp>
      <p:sp>
        <p:nvSpPr>
          <p:cNvPr id="7" name="TextBox 2"/>
          <p:cNvSpPr txBox="1"/>
          <p:nvPr/>
        </p:nvSpPr>
        <p:spPr>
          <a:xfrm>
            <a:off x="457200" y="3143078"/>
            <a:ext cx="8382000" cy="1800493"/>
          </a:xfrm>
          <a:prstGeom prst="rect">
            <a:avLst/>
          </a:prstGeom>
          <a:noFill/>
        </p:spPr>
        <p:txBody>
          <a:bodyPr wrap="square" rtlCol="0">
            <a:spAutoFit/>
          </a:bodyPr>
          <a:lstStyle/>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Why do we monitor BP ?!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1.It Provides data for therapeutic decisions.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2. Important for determining organ perfusion.</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3. One of the vital signs .</a:t>
            </a:r>
          </a:p>
        </p:txBody>
      </p:sp>
    </p:spTree>
    <p:extLst>
      <p:ext uri="{BB962C8B-B14F-4D97-AF65-F5344CB8AC3E}">
        <p14:creationId xmlns:p14="http://schemas.microsoft.com/office/powerpoint/2010/main" val="300337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fontScale="90000"/>
          </a:bodyPr>
          <a:lstStyle/>
          <a:p>
            <a:r>
              <a:rPr lang="en-US" sz="2800" dirty="0">
                <a:solidFill>
                  <a:schemeClr val="accent5">
                    <a:lumMod val="50000"/>
                  </a:schemeClr>
                </a:solidFill>
                <a:latin typeface="Arial Rounded MT Bold" pitchFamily="34" charset="0"/>
              </a:rPr>
              <a:t>INVASIVE BLOOD PRESSURE  MONITORING (IBP)</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21</a:t>
            </a:fld>
            <a:endParaRPr lang="en" dirty="0">
              <a:solidFill>
                <a:srgbClr val="4BACC6">
                  <a:lumMod val="50000"/>
                </a:srgbClr>
              </a:solidFill>
            </a:endParaRPr>
          </a:p>
        </p:txBody>
      </p:sp>
      <p:sp>
        <p:nvSpPr>
          <p:cNvPr id="3" name="TextBox 2"/>
          <p:cNvSpPr txBox="1"/>
          <p:nvPr/>
        </p:nvSpPr>
        <p:spPr>
          <a:xfrm>
            <a:off x="152400" y="742950"/>
            <a:ext cx="8915400" cy="3785652"/>
          </a:xfrm>
          <a:prstGeom prst="rect">
            <a:avLst/>
          </a:prstGeom>
          <a:noFill/>
        </p:spPr>
        <p:txBody>
          <a:bodyPr wrap="square" rtlCol="0">
            <a:spAutoFit/>
          </a:bodyPr>
          <a:lstStyle/>
          <a:p>
            <a:pPr marL="0" lvl="1">
              <a:spcBef>
                <a:spcPts val="600"/>
              </a:spcBef>
              <a:buClr>
                <a:srgbClr val="0DB7C4"/>
              </a:buClr>
              <a:buSzPts val="2400"/>
            </a:pPr>
            <a:r>
              <a:rPr lang="en-US" sz="2200" dirty="0">
                <a:solidFill>
                  <a:srgbClr val="4BACC6">
                    <a:lumMod val="50000"/>
                  </a:srgbClr>
                </a:solidFill>
                <a:latin typeface="Sitka Banner" pitchFamily="2" charset="0"/>
                <a:ea typeface="Source Sans Pro"/>
                <a:cs typeface="Source Sans Pro"/>
              </a:rPr>
              <a:t>Invasive (intra-arterial) blood pressure (IBP) monitoring is a commonly used technique in the Intensive Care Unit (ICU) and is also often used in the operating theatre. This technique involves direct measurement of arterial pressure by inserting a cannula needle in a suitable </a:t>
            </a:r>
            <a:r>
              <a:rPr lang="en-US" sz="2200" dirty="0" smtClean="0">
                <a:solidFill>
                  <a:srgbClr val="4BACC6">
                    <a:lumMod val="50000"/>
                  </a:srgbClr>
                </a:solidFill>
                <a:latin typeface="Sitka Banner" pitchFamily="2" charset="0"/>
                <a:ea typeface="Source Sans Pro"/>
                <a:cs typeface="Source Sans Pro"/>
              </a:rPr>
              <a:t>artery</a:t>
            </a:r>
            <a:endParaRPr lang="en-US" sz="22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200" dirty="0">
                <a:solidFill>
                  <a:srgbClr val="4BACC6">
                    <a:lumMod val="50000"/>
                  </a:srgbClr>
                </a:solidFill>
                <a:latin typeface="Sitka Banner" pitchFamily="2" charset="0"/>
                <a:ea typeface="Source Sans Pro"/>
                <a:cs typeface="Source Sans Pro"/>
              </a:rPr>
              <a:t>   Arterial </a:t>
            </a:r>
            <a:r>
              <a:rPr lang="en-US" sz="2200" dirty="0" err="1">
                <a:solidFill>
                  <a:srgbClr val="4BACC6">
                    <a:lumMod val="50000"/>
                  </a:srgbClr>
                </a:solidFill>
                <a:latin typeface="Sitka Banner" pitchFamily="2" charset="0"/>
                <a:ea typeface="Source Sans Pro"/>
                <a:cs typeface="Source Sans Pro"/>
              </a:rPr>
              <a:t>cannulation</a:t>
            </a:r>
            <a:r>
              <a:rPr lang="en-US" sz="2200" dirty="0">
                <a:solidFill>
                  <a:srgbClr val="4BACC6">
                    <a:lumMod val="50000"/>
                  </a:srgbClr>
                </a:solidFill>
                <a:latin typeface="Sitka Banner" pitchFamily="2" charset="0"/>
                <a:ea typeface="Source Sans Pro"/>
                <a:cs typeface="Source Sans Pro"/>
              </a:rPr>
              <a:t> is </a:t>
            </a:r>
            <a:r>
              <a:rPr lang="en-US" sz="2200" dirty="0" smtClean="0">
                <a:solidFill>
                  <a:srgbClr val="4BACC6">
                    <a:lumMod val="50000"/>
                  </a:srgbClr>
                </a:solidFill>
                <a:latin typeface="Sitka Banner" pitchFamily="2" charset="0"/>
                <a:ea typeface="Source Sans Pro"/>
                <a:cs typeface="Source Sans Pro"/>
              </a:rPr>
              <a:t>used: - to access </a:t>
            </a:r>
            <a:r>
              <a:rPr lang="en-US" sz="2200" dirty="0">
                <a:solidFill>
                  <a:srgbClr val="4BACC6">
                    <a:lumMod val="50000"/>
                  </a:srgbClr>
                </a:solidFill>
                <a:latin typeface="Sitka Banner" pitchFamily="2" charset="0"/>
                <a:ea typeface="Source Sans Pro"/>
                <a:cs typeface="Source Sans Pro"/>
              </a:rPr>
              <a:t>arterial blood </a:t>
            </a:r>
            <a:r>
              <a:rPr lang="en-US" sz="2200" dirty="0" smtClean="0">
                <a:solidFill>
                  <a:srgbClr val="4BACC6">
                    <a:lumMod val="50000"/>
                  </a:srgbClr>
                </a:solidFill>
                <a:latin typeface="Sitka Banner" pitchFamily="2" charset="0"/>
                <a:ea typeface="Source Sans Pro"/>
                <a:cs typeface="Source Sans Pro"/>
              </a:rPr>
              <a:t>sample, </a:t>
            </a:r>
            <a:r>
              <a:rPr lang="en-US" sz="2200" dirty="0">
                <a:solidFill>
                  <a:srgbClr val="4BACC6">
                    <a:lumMod val="50000"/>
                  </a:srgbClr>
                </a:solidFill>
                <a:latin typeface="Sitka Banner" pitchFamily="2" charset="0"/>
                <a:ea typeface="Source Sans Pro"/>
                <a:cs typeface="Source Sans Pro"/>
              </a:rPr>
              <a:t>for </a:t>
            </a:r>
            <a:r>
              <a:rPr lang="en-US" sz="2200" dirty="0" smtClean="0">
                <a:solidFill>
                  <a:srgbClr val="4BACC6">
                    <a:lumMod val="50000"/>
                  </a:srgbClr>
                </a:solidFill>
                <a:latin typeface="Sitka Banner" pitchFamily="2" charset="0"/>
                <a:ea typeface="Source Sans Pro"/>
                <a:cs typeface="Source Sans Pro"/>
              </a:rPr>
              <a:t>checking ABG.</a:t>
            </a:r>
            <a:br>
              <a:rPr lang="en-US" sz="2200" dirty="0" smtClean="0">
                <a:solidFill>
                  <a:srgbClr val="4BACC6">
                    <a:lumMod val="50000"/>
                  </a:srgbClr>
                </a:solidFill>
                <a:latin typeface="Sitka Banner" pitchFamily="2" charset="0"/>
                <a:ea typeface="Source Sans Pro"/>
                <a:cs typeface="Source Sans Pro"/>
              </a:rPr>
            </a:br>
            <a:r>
              <a:rPr lang="en-US" sz="2200" dirty="0" smtClean="0">
                <a:solidFill>
                  <a:srgbClr val="4BACC6">
                    <a:lumMod val="50000"/>
                  </a:srgbClr>
                </a:solidFill>
                <a:latin typeface="Sitka Banner" pitchFamily="2" charset="0"/>
                <a:ea typeface="Source Sans Pro"/>
                <a:cs typeface="Source Sans Pro"/>
              </a:rPr>
              <a:t>                                                   - for arterial pressure monitoring</a:t>
            </a:r>
          </a:p>
          <a:p>
            <a:pPr marL="0" lvl="1">
              <a:spcBef>
                <a:spcPts val="600"/>
              </a:spcBef>
              <a:buClr>
                <a:srgbClr val="0DB7C4"/>
              </a:buClr>
              <a:buSzPts val="2400"/>
            </a:pPr>
            <a:r>
              <a:rPr lang="en-US" sz="2200" dirty="0">
                <a:solidFill>
                  <a:srgbClr val="4BACC6">
                    <a:lumMod val="50000"/>
                  </a:srgbClr>
                </a:solidFill>
                <a:latin typeface="Sitka Banner" pitchFamily="2" charset="0"/>
                <a:ea typeface="Source Sans Pro"/>
                <a:cs typeface="Source Sans Pro"/>
              </a:rPr>
              <a:t> </a:t>
            </a:r>
            <a:r>
              <a:rPr lang="en-US" sz="2200" dirty="0" smtClean="0">
                <a:solidFill>
                  <a:srgbClr val="4BACC6">
                    <a:lumMod val="50000"/>
                  </a:srgbClr>
                </a:solidFill>
                <a:latin typeface="Sitka Banner" pitchFamily="2" charset="0"/>
                <a:ea typeface="Source Sans Pro"/>
                <a:cs typeface="Source Sans Pro"/>
              </a:rPr>
              <a:t>                              × But not for intra vascular drug administration.</a:t>
            </a:r>
          </a:p>
          <a:p>
            <a:pPr marL="342900" lvl="1" indent="-342900">
              <a:spcBef>
                <a:spcPts val="600"/>
              </a:spcBef>
              <a:buClr>
                <a:srgbClr val="0DB7C4"/>
              </a:buClr>
              <a:buSzPts val="2400"/>
              <a:buFont typeface="Arial" pitchFamily="34" charset="0"/>
              <a:buChar char="•"/>
            </a:pPr>
            <a:r>
              <a:rPr lang="en-US" sz="2200" dirty="0" smtClean="0">
                <a:solidFill>
                  <a:srgbClr val="4BACC6">
                    <a:lumMod val="50000"/>
                  </a:srgbClr>
                </a:solidFill>
                <a:latin typeface="Sitka Banner" pitchFamily="2" charset="0"/>
                <a:ea typeface="Source Sans Pro"/>
                <a:cs typeface="Source Sans Pro"/>
              </a:rPr>
              <a:t>A </a:t>
            </a:r>
            <a:r>
              <a:rPr lang="en-US" sz="2200" dirty="0">
                <a:solidFill>
                  <a:srgbClr val="4BACC6">
                    <a:lumMod val="50000"/>
                  </a:srgbClr>
                </a:solidFill>
                <a:latin typeface="Sitka Banner" pitchFamily="2" charset="0"/>
                <a:ea typeface="Source Sans Pro"/>
                <a:cs typeface="Source Sans Pro"/>
              </a:rPr>
              <a:t>saline-filled tube is used to connect the  cannula to the transducer, to the display.</a:t>
            </a:r>
          </a:p>
          <a:p>
            <a:pPr marL="342900" lvl="1" indent="-342900">
              <a:spcBef>
                <a:spcPts val="600"/>
              </a:spcBef>
              <a:buClr>
                <a:srgbClr val="0DB7C4"/>
              </a:buClr>
              <a:buSzPts val="2400"/>
              <a:buFont typeface="Arial" pitchFamily="34" charset="0"/>
              <a:buChar char="•"/>
            </a:pPr>
            <a:r>
              <a:rPr lang="en-US" sz="2200" dirty="0">
                <a:solidFill>
                  <a:srgbClr val="4BACC6">
                    <a:lumMod val="50000"/>
                  </a:srgbClr>
                </a:solidFill>
                <a:latin typeface="Sitka Banner" pitchFamily="2" charset="0"/>
                <a:ea typeface="Source Sans Pro"/>
                <a:cs typeface="Source Sans Pro"/>
              </a:rPr>
              <a:t>It measures IBP on beat to beat basis.</a:t>
            </a:r>
          </a:p>
        </p:txBody>
      </p:sp>
    </p:spTree>
    <p:extLst>
      <p:ext uri="{BB962C8B-B14F-4D97-AF65-F5344CB8AC3E}">
        <p14:creationId xmlns:p14="http://schemas.microsoft.com/office/powerpoint/2010/main" val="300337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785"/>
            <a:ext cx="6019800" cy="709296"/>
          </a:xfrm>
        </p:spPr>
        <p:txBody>
          <a:bodyPr>
            <a:normAutofit/>
          </a:bodyPr>
          <a:lstStyle/>
          <a:p>
            <a:r>
              <a:rPr lang="en-US" sz="2400" dirty="0" smtClean="0">
                <a:solidFill>
                  <a:schemeClr val="accent5">
                    <a:lumMod val="50000"/>
                  </a:schemeClr>
                </a:solidFill>
                <a:latin typeface="Arial Rounded MT Bold" pitchFamily="34" charset="0"/>
              </a:rPr>
              <a:t>CENTRAL VENOUS PRESSURE (CVP</a:t>
            </a:r>
            <a:r>
              <a:rPr lang="en-US" sz="2400" dirty="0">
                <a:solidFill>
                  <a:schemeClr val="accent5">
                    <a:lumMod val="50000"/>
                  </a:schemeClr>
                </a:solidFill>
                <a:latin typeface="Arial Rounded MT Bold" pitchFamily="34" charset="0"/>
              </a:rPr>
              <a:t>)</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22</a:t>
            </a:fld>
            <a:endParaRPr lang="en" dirty="0">
              <a:solidFill>
                <a:srgbClr val="4BACC6">
                  <a:lumMod val="50000"/>
                </a:srgbClr>
              </a:solidFill>
            </a:endParaRPr>
          </a:p>
        </p:txBody>
      </p:sp>
      <p:sp>
        <p:nvSpPr>
          <p:cNvPr id="3" name="TextBox 2"/>
          <p:cNvSpPr txBox="1"/>
          <p:nvPr/>
        </p:nvSpPr>
        <p:spPr>
          <a:xfrm>
            <a:off x="457200" y="895350"/>
            <a:ext cx="4953000" cy="3631763"/>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200" dirty="0">
                <a:solidFill>
                  <a:srgbClr val="4BACC6">
                    <a:lumMod val="50000"/>
                  </a:srgbClr>
                </a:solidFill>
                <a:latin typeface="Sitka Banner" pitchFamily="2" charset="0"/>
                <a:ea typeface="Source Sans Pro"/>
                <a:cs typeface="Source Sans Pro"/>
              </a:rPr>
              <a:t>The CVP cannula is inserted in to the internal </a:t>
            </a:r>
            <a:r>
              <a:rPr lang="en-US" sz="2200" dirty="0" smtClean="0">
                <a:solidFill>
                  <a:srgbClr val="4BACC6">
                    <a:lumMod val="50000"/>
                  </a:srgbClr>
                </a:solidFill>
                <a:latin typeface="Sitka Banner" pitchFamily="2" charset="0"/>
                <a:ea typeface="Source Sans Pro"/>
                <a:cs typeface="Source Sans Pro"/>
              </a:rPr>
              <a:t>or </a:t>
            </a:r>
            <a:r>
              <a:rPr lang="en-US" sz="2200" dirty="0">
                <a:solidFill>
                  <a:srgbClr val="4BACC6">
                    <a:lumMod val="50000"/>
                  </a:srgbClr>
                </a:solidFill>
                <a:latin typeface="Sitka Banner" pitchFamily="2" charset="0"/>
                <a:ea typeface="Source Sans Pro"/>
                <a:cs typeface="Source Sans Pro"/>
              </a:rPr>
              <a:t>external jugular vein or </a:t>
            </a:r>
            <a:r>
              <a:rPr lang="en-US" sz="2200" dirty="0" err="1">
                <a:solidFill>
                  <a:srgbClr val="4BACC6">
                    <a:lumMod val="50000"/>
                  </a:srgbClr>
                </a:solidFill>
                <a:latin typeface="Sitka Banner" pitchFamily="2" charset="0"/>
                <a:ea typeface="Source Sans Pro"/>
                <a:cs typeface="Source Sans Pro"/>
              </a:rPr>
              <a:t>subclavian</a:t>
            </a:r>
            <a:r>
              <a:rPr lang="en-US" sz="2200" dirty="0">
                <a:solidFill>
                  <a:srgbClr val="4BACC6">
                    <a:lumMod val="50000"/>
                  </a:srgbClr>
                </a:solidFill>
                <a:latin typeface="Sitka Banner" pitchFamily="2" charset="0"/>
                <a:ea typeface="Source Sans Pro"/>
                <a:cs typeface="Source Sans Pro"/>
              </a:rPr>
              <a:t> </a:t>
            </a:r>
            <a:r>
              <a:rPr lang="en-US" sz="2200" dirty="0" smtClean="0">
                <a:solidFill>
                  <a:srgbClr val="4BACC6">
                    <a:lumMod val="50000"/>
                  </a:srgbClr>
                </a:solidFill>
                <a:latin typeface="Sitka Banner" pitchFamily="2" charset="0"/>
                <a:ea typeface="Source Sans Pro"/>
                <a:cs typeface="Source Sans Pro"/>
              </a:rPr>
              <a:t>vein</a:t>
            </a:r>
            <a:endParaRPr lang="en-US" sz="22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200" dirty="0">
                <a:solidFill>
                  <a:srgbClr val="4BACC6">
                    <a:lumMod val="50000"/>
                  </a:srgbClr>
                </a:solidFill>
                <a:latin typeface="Sitka Banner" pitchFamily="2" charset="0"/>
                <a:ea typeface="Source Sans Pro"/>
                <a:cs typeface="Source Sans Pro"/>
              </a:rPr>
              <a:t>The tip is situated approximately </a:t>
            </a:r>
            <a:r>
              <a:rPr lang="en-US" sz="2200" b="1" dirty="0">
                <a:solidFill>
                  <a:srgbClr val="4BACC6">
                    <a:lumMod val="50000"/>
                  </a:srgbClr>
                </a:solidFill>
                <a:latin typeface="Sitka Banner" pitchFamily="2" charset="0"/>
                <a:ea typeface="Source Sans Pro"/>
                <a:cs typeface="Source Sans Pro"/>
              </a:rPr>
              <a:t>2cm</a:t>
            </a:r>
            <a:r>
              <a:rPr lang="en-US" sz="2200" dirty="0">
                <a:solidFill>
                  <a:srgbClr val="4BACC6">
                    <a:lumMod val="50000"/>
                  </a:srgbClr>
                </a:solidFill>
                <a:latin typeface="Sitka Banner" pitchFamily="2" charset="0"/>
                <a:ea typeface="Source Sans Pro"/>
                <a:cs typeface="Source Sans Pro"/>
              </a:rPr>
              <a:t> above </a:t>
            </a:r>
            <a:r>
              <a:rPr lang="en-US" sz="2200" dirty="0" smtClean="0">
                <a:solidFill>
                  <a:srgbClr val="4BACC6">
                    <a:lumMod val="50000"/>
                  </a:srgbClr>
                </a:solidFill>
                <a:latin typeface="Sitka Banner" pitchFamily="2" charset="0"/>
                <a:ea typeface="Source Sans Pro"/>
                <a:cs typeface="Source Sans Pro"/>
              </a:rPr>
              <a:t>the </a:t>
            </a:r>
            <a:r>
              <a:rPr lang="en-US" sz="2200" dirty="0">
                <a:solidFill>
                  <a:srgbClr val="4BACC6">
                    <a:lumMod val="50000"/>
                  </a:srgbClr>
                </a:solidFill>
                <a:latin typeface="Sitka Banner" pitchFamily="2" charset="0"/>
                <a:ea typeface="Source Sans Pro"/>
                <a:cs typeface="Source Sans Pro"/>
              </a:rPr>
              <a:t>right atrium in the superior vena </a:t>
            </a:r>
            <a:r>
              <a:rPr lang="en-US" sz="2200" dirty="0" smtClean="0">
                <a:solidFill>
                  <a:srgbClr val="4BACC6">
                    <a:lumMod val="50000"/>
                  </a:srgbClr>
                </a:solidFill>
                <a:latin typeface="Sitka Banner" pitchFamily="2" charset="0"/>
                <a:ea typeface="Source Sans Pro"/>
                <a:cs typeface="Source Sans Pro"/>
              </a:rPr>
              <a:t>cava</a:t>
            </a:r>
            <a:endParaRPr lang="en-US" sz="22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200" dirty="0">
                <a:solidFill>
                  <a:srgbClr val="4BACC6">
                    <a:lumMod val="50000"/>
                  </a:srgbClr>
                </a:solidFill>
                <a:latin typeface="Sitka Banner" pitchFamily="2" charset="0"/>
                <a:ea typeface="Source Sans Pro"/>
                <a:cs typeface="Source Sans Pro"/>
              </a:rPr>
              <a:t>They provide access for intra venous drugs  particularly which produce irritation to peripheral  veins </a:t>
            </a:r>
            <a:r>
              <a:rPr lang="en-US" sz="2200" dirty="0" smtClean="0">
                <a:solidFill>
                  <a:srgbClr val="4BACC6">
                    <a:lumMod val="50000"/>
                  </a:srgbClr>
                </a:solidFill>
                <a:latin typeface="Sitka Banner" pitchFamily="2" charset="0"/>
                <a:ea typeface="Source Sans Pro"/>
                <a:cs typeface="Source Sans Pro"/>
              </a:rPr>
              <a:t>e.g. strong </a:t>
            </a:r>
            <a:r>
              <a:rPr lang="en-US" sz="2200" dirty="0">
                <a:solidFill>
                  <a:srgbClr val="4BACC6">
                    <a:lumMod val="50000"/>
                  </a:srgbClr>
                </a:solidFill>
                <a:latin typeface="Sitka Banner" pitchFamily="2" charset="0"/>
                <a:ea typeface="Source Sans Pro"/>
                <a:cs typeface="Source Sans Pro"/>
              </a:rPr>
              <a:t>potassium chloride</a:t>
            </a:r>
          </a:p>
        </p:txBody>
      </p:sp>
      <p:sp>
        <p:nvSpPr>
          <p:cNvPr id="5" name="object 2"/>
          <p:cNvSpPr/>
          <p:nvPr/>
        </p:nvSpPr>
        <p:spPr>
          <a:xfrm>
            <a:off x="5639696" y="2571751"/>
            <a:ext cx="1905000" cy="2568836"/>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3"/>
          <p:cNvSpPr/>
          <p:nvPr/>
        </p:nvSpPr>
        <p:spPr>
          <a:xfrm>
            <a:off x="7162800" y="1"/>
            <a:ext cx="1981200" cy="2571750"/>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0337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a:solidFill>
                  <a:schemeClr val="accent5">
                    <a:lumMod val="50000"/>
                  </a:schemeClr>
                </a:solidFill>
                <a:latin typeface="Arial Rounded MT Bold" pitchFamily="34" charset="0"/>
              </a:rPr>
              <a:t>Complications of Central Line :</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23</a:t>
            </a:fld>
            <a:endParaRPr lang="en" dirty="0">
              <a:solidFill>
                <a:srgbClr val="4BACC6">
                  <a:lumMod val="50000"/>
                </a:srgbClr>
              </a:solidFill>
            </a:endParaRPr>
          </a:p>
        </p:txBody>
      </p:sp>
      <p:sp>
        <p:nvSpPr>
          <p:cNvPr id="3" name="TextBox 2"/>
          <p:cNvSpPr txBox="1"/>
          <p:nvPr/>
        </p:nvSpPr>
        <p:spPr>
          <a:xfrm>
            <a:off x="228600" y="895350"/>
            <a:ext cx="8839200" cy="3801041"/>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400" b="1" dirty="0">
                <a:solidFill>
                  <a:srgbClr val="4BACC6">
                    <a:lumMod val="50000"/>
                  </a:srgbClr>
                </a:solidFill>
                <a:latin typeface="Sitka Banner" pitchFamily="2" charset="0"/>
                <a:ea typeface="Source Sans Pro"/>
                <a:cs typeface="Source Sans Pro"/>
              </a:rPr>
              <a:t> Pneumothorax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  - 30% of all mechanical adverse events of Central Line insertion</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  - (for central lines placed in the chest); the incidence is thought to be higher with </a:t>
            </a:r>
            <a:r>
              <a:rPr lang="en-US" sz="2400" dirty="0" err="1">
                <a:solidFill>
                  <a:srgbClr val="4BACC6">
                    <a:lumMod val="50000"/>
                  </a:srgbClr>
                </a:solidFill>
                <a:latin typeface="Sitka Banner" pitchFamily="2" charset="0"/>
                <a:ea typeface="Source Sans Pro"/>
                <a:cs typeface="Source Sans Pro"/>
              </a:rPr>
              <a:t>subclavian</a:t>
            </a:r>
            <a:r>
              <a:rPr lang="en-US" sz="2400" dirty="0">
                <a:solidFill>
                  <a:srgbClr val="4BACC6">
                    <a:lumMod val="50000"/>
                  </a:srgbClr>
                </a:solidFill>
                <a:latin typeface="Sitka Banner" pitchFamily="2" charset="0"/>
                <a:ea typeface="Source Sans Pro"/>
                <a:cs typeface="Source Sans Pro"/>
              </a:rPr>
              <a:t> vein catheterization. In catheterization of the internal jugular vein, the risk of pneumothorax is minimized by the use of ultrasound</a:t>
            </a:r>
          </a:p>
          <a:p>
            <a:pPr marL="342900" lvl="1" indent="-342900">
              <a:spcBef>
                <a:spcPts val="600"/>
              </a:spcBef>
              <a:buClr>
                <a:srgbClr val="0DB7C4"/>
              </a:buClr>
              <a:buSzPts val="2400"/>
              <a:buFont typeface="Arial" pitchFamily="34" charset="0"/>
              <a:buChar char="•"/>
            </a:pPr>
            <a:r>
              <a:rPr lang="en-US" sz="2400" b="1" dirty="0" err="1" smtClean="0">
                <a:solidFill>
                  <a:srgbClr val="4BACC6">
                    <a:lumMod val="50000"/>
                  </a:srgbClr>
                </a:solidFill>
                <a:latin typeface="Sitka Banner" pitchFamily="2" charset="0"/>
                <a:ea typeface="Source Sans Pro"/>
                <a:cs typeface="Source Sans Pro"/>
              </a:rPr>
              <a:t>Haemothorax</a:t>
            </a:r>
            <a:endParaRPr lang="en-US" sz="2400" b="1"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400" b="1" dirty="0" smtClean="0">
                <a:solidFill>
                  <a:srgbClr val="4BACC6">
                    <a:lumMod val="50000"/>
                  </a:srgbClr>
                </a:solidFill>
                <a:latin typeface="Sitka Banner" pitchFamily="2" charset="0"/>
                <a:ea typeface="Source Sans Pro"/>
                <a:cs typeface="Source Sans Pro"/>
              </a:rPr>
              <a:t>Arterial </a:t>
            </a:r>
            <a:r>
              <a:rPr lang="en-US" sz="2400" b="1" dirty="0">
                <a:solidFill>
                  <a:srgbClr val="4BACC6">
                    <a:lumMod val="50000"/>
                  </a:srgbClr>
                </a:solidFill>
                <a:latin typeface="Sitka Banner" pitchFamily="2" charset="0"/>
                <a:ea typeface="Source Sans Pro"/>
                <a:cs typeface="Source Sans Pro"/>
              </a:rPr>
              <a:t>puncture</a:t>
            </a:r>
          </a:p>
          <a:p>
            <a:pPr marL="342900" lvl="1" indent="-342900">
              <a:spcBef>
                <a:spcPts val="600"/>
              </a:spcBef>
              <a:buClr>
                <a:srgbClr val="0DB7C4"/>
              </a:buClr>
              <a:buSzPts val="2400"/>
              <a:buFont typeface="Arial" pitchFamily="34" charset="0"/>
              <a:buChar char="•"/>
            </a:pPr>
            <a:r>
              <a:rPr lang="en-US" sz="2400" b="1" dirty="0" smtClean="0">
                <a:solidFill>
                  <a:srgbClr val="4BACC6">
                    <a:lumMod val="50000"/>
                  </a:srgbClr>
                </a:solidFill>
                <a:latin typeface="Sitka Banner" pitchFamily="2" charset="0"/>
                <a:ea typeface="Source Sans Pro"/>
                <a:cs typeface="Source Sans Pro"/>
              </a:rPr>
              <a:t>Air </a:t>
            </a:r>
            <a:r>
              <a:rPr lang="en-US" sz="2400" b="1" dirty="0">
                <a:solidFill>
                  <a:srgbClr val="4BACC6">
                    <a:lumMod val="50000"/>
                  </a:srgbClr>
                </a:solidFill>
                <a:latin typeface="Sitka Banner" pitchFamily="2" charset="0"/>
                <a:ea typeface="Source Sans Pro"/>
                <a:cs typeface="Source Sans Pro"/>
              </a:rPr>
              <a:t>embolism</a:t>
            </a:r>
          </a:p>
        </p:txBody>
      </p:sp>
    </p:spTree>
    <p:extLst>
      <p:ext uri="{BB962C8B-B14F-4D97-AF65-F5344CB8AC3E}">
        <p14:creationId xmlns:p14="http://schemas.microsoft.com/office/powerpoint/2010/main" val="300337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a:solidFill>
                  <a:schemeClr val="accent5">
                    <a:lumMod val="50000"/>
                  </a:schemeClr>
                </a:solidFill>
                <a:latin typeface="Arial Rounded MT Bold" pitchFamily="34" charset="0"/>
              </a:rPr>
              <a:t>Arterial Line</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24</a:t>
            </a:fld>
            <a:endParaRPr lang="en" dirty="0">
              <a:solidFill>
                <a:srgbClr val="4BACC6">
                  <a:lumMod val="50000"/>
                </a:srgbClr>
              </a:solidFill>
            </a:endParaRPr>
          </a:p>
        </p:txBody>
      </p:sp>
      <p:sp>
        <p:nvSpPr>
          <p:cNvPr id="3" name="TextBox 2"/>
          <p:cNvSpPr txBox="1"/>
          <p:nvPr/>
        </p:nvSpPr>
        <p:spPr>
          <a:xfrm>
            <a:off x="702833" y="742950"/>
            <a:ext cx="8382000" cy="1938992"/>
          </a:xfrm>
          <a:prstGeom prst="rect">
            <a:avLst/>
          </a:prstGeom>
          <a:noFill/>
        </p:spPr>
        <p:txBody>
          <a:bodyPr wrap="square" rtlCol="0">
            <a:spAutoFit/>
          </a:bodyPr>
          <a:lstStyle/>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Arterial lines are commonly used in critical care. They allow us to draw blood easily without having to stick the patient with a needle. They also allow us to draw blood tests that must be drawn from an artery (such as arterial blood gases). Arterial lines are also used when close blood pressure monitoring is required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2694381"/>
            <a:ext cx="2663198" cy="23812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6922" y="2724150"/>
            <a:ext cx="2616475" cy="2381250"/>
          </a:xfrm>
          <a:prstGeom prst="rect">
            <a:avLst/>
          </a:prstGeom>
        </p:spPr>
      </p:pic>
    </p:spTree>
    <p:extLst>
      <p:ext uri="{BB962C8B-B14F-4D97-AF65-F5344CB8AC3E}">
        <p14:creationId xmlns:p14="http://schemas.microsoft.com/office/powerpoint/2010/main" val="300337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25</a:t>
            </a:fld>
            <a:endParaRPr lang="en" dirty="0">
              <a:solidFill>
                <a:srgbClr val="4BACC6">
                  <a:lumMod val="50000"/>
                </a:srgbClr>
              </a:solidFill>
            </a:endParaRPr>
          </a:p>
        </p:txBody>
      </p:sp>
      <p:sp>
        <p:nvSpPr>
          <p:cNvPr id="3" name="TextBox 2"/>
          <p:cNvSpPr txBox="1"/>
          <p:nvPr/>
        </p:nvSpPr>
        <p:spPr>
          <a:xfrm>
            <a:off x="685800" y="157520"/>
            <a:ext cx="8382000" cy="4985980"/>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400" b="1" dirty="0">
                <a:solidFill>
                  <a:srgbClr val="4BACC6">
                    <a:lumMod val="50000"/>
                  </a:srgbClr>
                </a:solidFill>
                <a:latin typeface="Sitka Banner" pitchFamily="2" charset="0"/>
                <a:ea typeface="Source Sans Pro"/>
                <a:cs typeface="Source Sans Pro"/>
              </a:rPr>
              <a:t>Definition: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An arterial line or art-line is a thin catheter inserted into an </a:t>
            </a:r>
            <a:r>
              <a:rPr lang="en-US" sz="2400" dirty="0" smtClean="0">
                <a:solidFill>
                  <a:srgbClr val="4BACC6">
                    <a:lumMod val="50000"/>
                  </a:srgbClr>
                </a:solidFill>
                <a:latin typeface="Sitka Banner" pitchFamily="2" charset="0"/>
                <a:ea typeface="Source Sans Pro"/>
                <a:cs typeface="Source Sans Pro"/>
              </a:rPr>
              <a:t>artery.</a:t>
            </a:r>
            <a:endParaRPr lang="en-US" sz="24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Most commonly used in I.C.U and anesthesia to monitor the BP and it’s more accurate than measurement of BP by noninvasive means, and to obtain </a:t>
            </a:r>
            <a:r>
              <a:rPr lang="en-US" sz="2400" dirty="0" smtClean="0">
                <a:solidFill>
                  <a:srgbClr val="4BACC6">
                    <a:lumMod val="50000"/>
                  </a:srgbClr>
                </a:solidFill>
                <a:latin typeface="Sitka Banner" pitchFamily="2" charset="0"/>
                <a:ea typeface="Source Sans Pro"/>
                <a:cs typeface="Source Sans Pro"/>
              </a:rPr>
              <a:t>continuous </a:t>
            </a:r>
            <a:r>
              <a:rPr lang="en-US" sz="2400" dirty="0">
                <a:solidFill>
                  <a:srgbClr val="4BACC6">
                    <a:lumMod val="50000"/>
                  </a:srgbClr>
                </a:solidFill>
                <a:latin typeface="Sitka Banner" pitchFamily="2" charset="0"/>
                <a:ea typeface="Source Sans Pro"/>
                <a:cs typeface="Source Sans Pro"/>
              </a:rPr>
              <a:t>samples for </a:t>
            </a:r>
            <a:r>
              <a:rPr lang="en-US" sz="2400" dirty="0" smtClean="0">
                <a:solidFill>
                  <a:srgbClr val="4BACC6">
                    <a:lumMod val="50000"/>
                  </a:srgbClr>
                </a:solidFill>
                <a:latin typeface="Sitka Banner" pitchFamily="2" charset="0"/>
                <a:ea typeface="Source Sans Pro"/>
                <a:cs typeface="Source Sans Pro"/>
              </a:rPr>
              <a:t>ABGs.</a:t>
            </a:r>
            <a:endParaRPr lang="en-US" sz="24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Arterial lines can be placed in multiple arteries, including: the Radial, Ulnar, Brachial, Axillary, Posterior </a:t>
            </a:r>
            <a:r>
              <a:rPr lang="en-US" sz="2400" dirty="0" err="1">
                <a:solidFill>
                  <a:srgbClr val="4BACC6">
                    <a:lumMod val="50000"/>
                  </a:srgbClr>
                </a:solidFill>
                <a:latin typeface="Sitka Banner" pitchFamily="2" charset="0"/>
                <a:ea typeface="Source Sans Pro"/>
                <a:cs typeface="Source Sans Pro"/>
              </a:rPr>
              <a:t>tibial</a:t>
            </a:r>
            <a:r>
              <a:rPr lang="en-US" sz="2400" dirty="0">
                <a:solidFill>
                  <a:srgbClr val="4BACC6">
                    <a:lumMod val="50000"/>
                  </a:srgbClr>
                </a:solidFill>
                <a:latin typeface="Sitka Banner" pitchFamily="2" charset="0"/>
                <a:ea typeface="Source Sans Pro"/>
                <a:cs typeface="Source Sans Pro"/>
              </a:rPr>
              <a:t>, Femoral, and </a:t>
            </a:r>
            <a:r>
              <a:rPr lang="en-US" sz="2400" dirty="0" err="1">
                <a:solidFill>
                  <a:srgbClr val="4BACC6">
                    <a:lumMod val="50000"/>
                  </a:srgbClr>
                </a:solidFill>
                <a:latin typeface="Sitka Banner" pitchFamily="2" charset="0"/>
                <a:ea typeface="Source Sans Pro"/>
                <a:cs typeface="Source Sans Pro"/>
              </a:rPr>
              <a:t>Dorsalis</a:t>
            </a:r>
            <a:r>
              <a:rPr lang="en-US" sz="2400" dirty="0">
                <a:solidFill>
                  <a:srgbClr val="4BACC6">
                    <a:lumMod val="50000"/>
                  </a:srgbClr>
                </a:solidFill>
                <a:latin typeface="Sitka Banner" pitchFamily="2" charset="0"/>
                <a:ea typeface="Source Sans Pro"/>
                <a:cs typeface="Source Sans Pro"/>
              </a:rPr>
              <a:t> </a:t>
            </a:r>
            <a:r>
              <a:rPr lang="en-US" sz="2400" dirty="0" err="1" smtClean="0">
                <a:solidFill>
                  <a:srgbClr val="4BACC6">
                    <a:lumMod val="50000"/>
                  </a:srgbClr>
                </a:solidFill>
                <a:latin typeface="Sitka Banner" pitchFamily="2" charset="0"/>
                <a:ea typeface="Source Sans Pro"/>
                <a:cs typeface="Source Sans Pro"/>
              </a:rPr>
              <a:t>pedis</a:t>
            </a:r>
            <a:r>
              <a:rPr lang="en-US" sz="2400" dirty="0" smtClean="0">
                <a:solidFill>
                  <a:srgbClr val="4BACC6">
                    <a:lumMod val="50000"/>
                  </a:srgbClr>
                </a:solidFill>
                <a:latin typeface="Sitka Banner" pitchFamily="2" charset="0"/>
                <a:ea typeface="Source Sans Pro"/>
                <a:cs typeface="Source Sans Pro"/>
              </a:rPr>
              <a:t>.</a:t>
            </a:r>
            <a:endParaRPr lang="en-US" sz="24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Mostly inserted in Radial artery because its larger and more </a:t>
            </a:r>
            <a:r>
              <a:rPr lang="en-US" sz="2400" dirty="0" smtClean="0">
                <a:solidFill>
                  <a:srgbClr val="4BACC6">
                    <a:lumMod val="50000"/>
                  </a:srgbClr>
                </a:solidFill>
                <a:latin typeface="Sitka Banner" pitchFamily="2" charset="0"/>
                <a:ea typeface="Source Sans Pro"/>
                <a:cs typeface="Source Sans Pro"/>
              </a:rPr>
              <a:t>superficial, Low </a:t>
            </a:r>
            <a:r>
              <a:rPr lang="en-US" sz="2400" dirty="0">
                <a:solidFill>
                  <a:srgbClr val="4BACC6">
                    <a:lumMod val="50000"/>
                  </a:srgbClr>
                </a:solidFill>
                <a:latin typeface="Sitka Banner" pitchFamily="2" charset="0"/>
                <a:ea typeface="Source Sans Pro"/>
                <a:cs typeface="Source Sans Pro"/>
              </a:rPr>
              <a:t>complication </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The second Most common is Femoral </a:t>
            </a:r>
            <a:r>
              <a:rPr lang="en-US" sz="2400" dirty="0" err="1">
                <a:solidFill>
                  <a:srgbClr val="4BACC6">
                    <a:lumMod val="50000"/>
                  </a:srgbClr>
                </a:solidFill>
                <a:latin typeface="Sitka Banner" pitchFamily="2" charset="0"/>
                <a:ea typeface="Source Sans Pro"/>
                <a:cs typeface="Source Sans Pro"/>
              </a:rPr>
              <a:t>artery:larger</a:t>
            </a:r>
            <a:r>
              <a:rPr lang="en-US" sz="2400" dirty="0">
                <a:solidFill>
                  <a:srgbClr val="4BACC6">
                    <a:lumMod val="50000"/>
                  </a:srgbClr>
                </a:solidFill>
                <a:latin typeface="Sitka Banner" pitchFamily="2" charset="0"/>
                <a:ea typeface="Source Sans Pro"/>
                <a:cs typeface="Source Sans Pro"/>
              </a:rPr>
              <a:t> and strong pulsation </a:t>
            </a:r>
          </a:p>
          <a:p>
            <a:pPr marL="0" lvl="1">
              <a:spcBef>
                <a:spcPts val="600"/>
              </a:spcBef>
              <a:buClr>
                <a:srgbClr val="0DB7C4"/>
              </a:buClr>
              <a:buSzPts val="2400"/>
            </a:pPr>
            <a:r>
              <a:rPr lang="en-US" sz="2400" dirty="0" smtClean="0">
                <a:solidFill>
                  <a:srgbClr val="4BACC6">
                    <a:lumMod val="50000"/>
                  </a:srgbClr>
                </a:solidFill>
                <a:latin typeface="Sitka Banner" pitchFamily="2" charset="0"/>
                <a:ea typeface="Source Sans Pro"/>
                <a:cs typeface="Source Sans Pro"/>
              </a:rPr>
              <a:t>     The </a:t>
            </a:r>
            <a:r>
              <a:rPr lang="en-US" sz="2400" dirty="0">
                <a:solidFill>
                  <a:srgbClr val="4BACC6">
                    <a:lumMod val="50000"/>
                  </a:srgbClr>
                </a:solidFill>
                <a:latin typeface="Sitka Banner" pitchFamily="2" charset="0"/>
                <a:ea typeface="Source Sans Pro"/>
                <a:cs typeface="Source Sans Pro"/>
              </a:rPr>
              <a:t>Optimal Technique (More accurate )</a:t>
            </a:r>
          </a:p>
        </p:txBody>
      </p:sp>
    </p:spTree>
    <p:extLst>
      <p:ext uri="{BB962C8B-B14F-4D97-AF65-F5344CB8AC3E}">
        <p14:creationId xmlns:p14="http://schemas.microsoft.com/office/powerpoint/2010/main" val="300337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a:solidFill>
                  <a:schemeClr val="accent5">
                    <a:lumMod val="50000"/>
                  </a:schemeClr>
                </a:solidFill>
                <a:latin typeface="Arial Rounded MT Bold" pitchFamily="34" charset="0"/>
              </a:rPr>
              <a:t>Allen’s test</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26</a:t>
            </a:fld>
            <a:endParaRPr lang="en" dirty="0">
              <a:solidFill>
                <a:srgbClr val="4BACC6">
                  <a:lumMod val="50000"/>
                </a:srgbClr>
              </a:solidFill>
            </a:endParaRPr>
          </a:p>
        </p:txBody>
      </p:sp>
      <p:sp>
        <p:nvSpPr>
          <p:cNvPr id="3" name="TextBox 2"/>
          <p:cNvSpPr txBox="1"/>
          <p:nvPr/>
        </p:nvSpPr>
        <p:spPr>
          <a:xfrm>
            <a:off x="228600" y="895350"/>
            <a:ext cx="8839200" cy="3877985"/>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Allen’s test is medical sign used physical examination of arterial blood flow.</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 It is used to determine collateral circulation between the Ulnar and Radial arteries to the hand.</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 </a:t>
            </a:r>
            <a:r>
              <a:rPr lang="en-US" sz="2400" dirty="0" smtClean="0">
                <a:solidFill>
                  <a:srgbClr val="4BACC6">
                    <a:lumMod val="50000"/>
                  </a:srgbClr>
                </a:solidFill>
                <a:latin typeface="Sitka Banner" pitchFamily="2" charset="0"/>
                <a:ea typeface="Source Sans Pro"/>
                <a:cs typeface="Source Sans Pro"/>
              </a:rPr>
              <a:t>recommended to do </a:t>
            </a:r>
            <a:r>
              <a:rPr lang="en-US" sz="2400" dirty="0">
                <a:solidFill>
                  <a:srgbClr val="4BACC6">
                    <a:lumMod val="50000"/>
                  </a:srgbClr>
                </a:solidFill>
                <a:latin typeface="Sitka Banner" pitchFamily="2" charset="0"/>
                <a:ea typeface="Source Sans Pro"/>
                <a:cs typeface="Source Sans Pro"/>
              </a:rPr>
              <a:t>it </a:t>
            </a:r>
            <a:r>
              <a:rPr lang="en-US" sz="2400" dirty="0" smtClean="0">
                <a:solidFill>
                  <a:srgbClr val="4BACC6">
                    <a:lumMod val="50000"/>
                  </a:srgbClr>
                </a:solidFill>
                <a:latin typeface="Sitka Banner" pitchFamily="2" charset="0"/>
                <a:ea typeface="Source Sans Pro"/>
                <a:cs typeface="Source Sans Pro"/>
              </a:rPr>
              <a:t>before </a:t>
            </a:r>
            <a:r>
              <a:rPr lang="en-US" sz="2400" dirty="0">
                <a:solidFill>
                  <a:srgbClr val="4BACC6">
                    <a:lumMod val="50000"/>
                  </a:srgbClr>
                </a:solidFill>
                <a:latin typeface="Sitka Banner" pitchFamily="2" charset="0"/>
                <a:ea typeface="Source Sans Pro"/>
                <a:cs typeface="Source Sans Pro"/>
              </a:rPr>
              <a:t>insertion radial arterial </a:t>
            </a:r>
            <a:r>
              <a:rPr lang="en-US" sz="2400" dirty="0" smtClean="0">
                <a:solidFill>
                  <a:srgbClr val="4BACC6">
                    <a:lumMod val="50000"/>
                  </a:srgbClr>
                </a:solidFill>
                <a:latin typeface="Sitka Banner" pitchFamily="2" charset="0"/>
                <a:ea typeface="Source Sans Pro"/>
                <a:cs typeface="Source Sans Pro"/>
              </a:rPr>
              <a:t>line.</a:t>
            </a:r>
            <a:endParaRPr lang="en-US" sz="24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Collateral flow should retain within 5-10 sec</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More than 10 sec &gt;&gt; insufficient collateral blood flow</a:t>
            </a:r>
          </a:p>
          <a:p>
            <a:pPr marL="342900" lvl="1"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Disadvantage: </a:t>
            </a:r>
            <a:r>
              <a:rPr lang="en-US" sz="2400" dirty="0">
                <a:solidFill>
                  <a:srgbClr val="4BACC6">
                    <a:lumMod val="50000"/>
                  </a:srgbClr>
                </a:solidFill>
                <a:latin typeface="Sitka Banner" pitchFamily="2" charset="0"/>
                <a:ea typeface="Source Sans Pro"/>
                <a:cs typeface="Source Sans Pro"/>
              </a:rPr>
              <a:t>Need Cooperation with the patient </a:t>
            </a:r>
          </a:p>
          <a:p>
            <a:pPr marL="342900" lvl="1"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Alternative: Doppler </a:t>
            </a:r>
            <a:r>
              <a:rPr lang="en-US" sz="2400" dirty="0">
                <a:solidFill>
                  <a:srgbClr val="4BACC6">
                    <a:lumMod val="50000"/>
                  </a:srgbClr>
                </a:solidFill>
                <a:latin typeface="Sitka Banner" pitchFamily="2" charset="0"/>
                <a:ea typeface="Source Sans Pro"/>
                <a:cs typeface="Source Sans Pro"/>
              </a:rPr>
              <a:t>probe</a:t>
            </a:r>
            <a:r>
              <a:rPr lang="en-US" sz="2400" dirty="0" smtClean="0">
                <a:solidFill>
                  <a:srgbClr val="4BACC6">
                    <a:lumMod val="50000"/>
                  </a:srgbClr>
                </a:solidFill>
                <a:latin typeface="Sitka Banner" pitchFamily="2" charset="0"/>
                <a:ea typeface="Source Sans Pro"/>
                <a:cs typeface="Source Sans Pro"/>
              </a:rPr>
              <a:t>, Pulse </a:t>
            </a:r>
            <a:r>
              <a:rPr lang="en-US" sz="2400" dirty="0" err="1">
                <a:solidFill>
                  <a:srgbClr val="4BACC6">
                    <a:lumMod val="50000"/>
                  </a:srgbClr>
                </a:solidFill>
                <a:latin typeface="Sitka Banner" pitchFamily="2" charset="0"/>
                <a:ea typeface="Source Sans Pro"/>
                <a:cs typeface="Source Sans Pro"/>
              </a:rPr>
              <a:t>oximeter</a:t>
            </a:r>
            <a:r>
              <a:rPr lang="en-US" sz="2400" dirty="0">
                <a:solidFill>
                  <a:srgbClr val="4BACC6">
                    <a:lumMod val="50000"/>
                  </a:srgbClr>
                </a:solidFill>
                <a:latin typeface="Sitka Banner" pitchFamily="2" charset="0"/>
                <a:ea typeface="Source Sans Pro"/>
                <a:cs typeface="Source Sans Pro"/>
              </a:rPr>
              <a:t> </a:t>
            </a:r>
            <a:r>
              <a:rPr lang="en-US" sz="2400" dirty="0" smtClean="0">
                <a:solidFill>
                  <a:srgbClr val="4BACC6">
                    <a:lumMod val="50000"/>
                  </a:srgbClr>
                </a:solidFill>
                <a:latin typeface="Sitka Banner" pitchFamily="2" charset="0"/>
                <a:ea typeface="Source Sans Pro"/>
                <a:cs typeface="Source Sans Pro"/>
              </a:rPr>
              <a:t>, </a:t>
            </a:r>
            <a:r>
              <a:rPr lang="en-US" sz="2400" dirty="0" err="1" smtClean="0">
                <a:solidFill>
                  <a:srgbClr val="4BACC6">
                    <a:lumMod val="50000"/>
                  </a:srgbClr>
                </a:solidFill>
                <a:latin typeface="Sitka Banner" pitchFamily="2" charset="0"/>
                <a:ea typeface="Source Sans Pro"/>
                <a:cs typeface="Source Sans Pro"/>
              </a:rPr>
              <a:t>pletysmography</a:t>
            </a:r>
            <a:endParaRPr lang="en-US" sz="2400" dirty="0">
              <a:solidFill>
                <a:srgbClr val="4BACC6">
                  <a:lumMod val="50000"/>
                </a:srgbClr>
              </a:solidFill>
              <a:latin typeface="Sitka Banner" pitchFamily="2" charset="0"/>
              <a:ea typeface="Source Sans Pro"/>
              <a:cs typeface="Source Sans Pro"/>
            </a:endParaRPr>
          </a:p>
        </p:txBody>
      </p:sp>
    </p:spTree>
    <p:extLst>
      <p:ext uri="{BB962C8B-B14F-4D97-AF65-F5344CB8AC3E}">
        <p14:creationId xmlns:p14="http://schemas.microsoft.com/office/powerpoint/2010/main" val="2100958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8912" y="37428"/>
            <a:ext cx="7918576" cy="556896"/>
          </a:xfrm>
        </p:spPr>
        <p:txBody>
          <a:bodyPr>
            <a:normAutofit fontScale="90000"/>
          </a:bodyPr>
          <a:lstStyle/>
          <a:p>
            <a:r>
              <a:rPr lang="en-US" sz="2800" dirty="0">
                <a:solidFill>
                  <a:schemeClr val="accent5">
                    <a:lumMod val="50000"/>
                  </a:schemeClr>
                </a:solidFill>
                <a:latin typeface="Arial Rounded MT Bold" pitchFamily="34" charset="0"/>
              </a:rPr>
              <a:t>Allen test Technique </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27</a:t>
            </a:fld>
            <a:endParaRPr lang="en" dirty="0">
              <a:solidFill>
                <a:srgbClr val="4BACC6">
                  <a:lumMod val="50000"/>
                </a:srgbClr>
              </a:solidFill>
            </a:endParaRPr>
          </a:p>
        </p:txBody>
      </p:sp>
      <p:sp>
        <p:nvSpPr>
          <p:cNvPr id="3" name="TextBox 2"/>
          <p:cNvSpPr txBox="1"/>
          <p:nvPr/>
        </p:nvSpPr>
        <p:spPr>
          <a:xfrm>
            <a:off x="0" y="742950"/>
            <a:ext cx="9067800" cy="2400657"/>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The hand is elevated and the patient is asked to clench their fist for about 30 </a:t>
            </a:r>
            <a:r>
              <a:rPr lang="en-US" sz="2000" dirty="0" smtClean="0">
                <a:solidFill>
                  <a:srgbClr val="4BACC6">
                    <a:lumMod val="50000"/>
                  </a:srgbClr>
                </a:solidFill>
                <a:latin typeface="Sitka Banner" pitchFamily="2" charset="0"/>
                <a:ea typeface="Source Sans Pro"/>
                <a:cs typeface="Source Sans Pro"/>
              </a:rPr>
              <a:t>seconds  then pressure </a:t>
            </a:r>
            <a:r>
              <a:rPr lang="en-US" sz="2000" dirty="0">
                <a:solidFill>
                  <a:srgbClr val="4BACC6">
                    <a:lumMod val="50000"/>
                  </a:srgbClr>
                </a:solidFill>
                <a:latin typeface="Sitka Banner" pitchFamily="2" charset="0"/>
                <a:ea typeface="Source Sans Pro"/>
                <a:cs typeface="Source Sans Pro"/>
              </a:rPr>
              <a:t>is applied over the ulnar and the radial arteries so as to occlude both of </a:t>
            </a:r>
            <a:r>
              <a:rPr lang="en-US" sz="2000" dirty="0" smtClean="0">
                <a:solidFill>
                  <a:srgbClr val="4BACC6">
                    <a:lumMod val="50000"/>
                  </a:srgbClr>
                </a:solidFill>
                <a:latin typeface="Sitka Banner" pitchFamily="2" charset="0"/>
                <a:ea typeface="Source Sans Pro"/>
                <a:cs typeface="Source Sans Pro"/>
              </a:rPr>
              <a:t>them.</a:t>
            </a:r>
            <a:endParaRPr lang="en-US" sz="20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While the hand is still elevated, ask the patient to open his hand and </a:t>
            </a:r>
            <a:r>
              <a:rPr lang="en-US" sz="2000" dirty="0">
                <a:solidFill>
                  <a:srgbClr val="4BACC6">
                    <a:lumMod val="50000"/>
                  </a:srgbClr>
                </a:solidFill>
                <a:latin typeface="Sitka Banner" pitchFamily="2" charset="0"/>
                <a:ea typeface="Source Sans Pro"/>
                <a:cs typeface="Source Sans Pro"/>
              </a:rPr>
              <a:t>compare </a:t>
            </a:r>
            <a:r>
              <a:rPr lang="en-US" sz="2000" dirty="0" smtClean="0">
                <a:solidFill>
                  <a:srgbClr val="4BACC6">
                    <a:lumMod val="50000"/>
                  </a:srgbClr>
                </a:solidFill>
                <a:latin typeface="Sitka Banner" pitchFamily="2" charset="0"/>
                <a:ea typeface="Source Sans Pro"/>
                <a:cs typeface="Source Sans Pro"/>
              </a:rPr>
              <a:t>color: </a:t>
            </a:r>
            <a:br>
              <a:rPr lang="en-US" sz="2000" dirty="0" smtClean="0">
                <a:solidFill>
                  <a:srgbClr val="4BACC6">
                    <a:lumMod val="50000"/>
                  </a:srgbClr>
                </a:solidFill>
                <a:latin typeface="Sitka Banner" pitchFamily="2" charset="0"/>
                <a:ea typeface="Source Sans Pro"/>
                <a:cs typeface="Source Sans Pro"/>
              </a:rPr>
            </a:br>
            <a:r>
              <a:rPr lang="en-US" sz="2000" dirty="0" smtClean="0">
                <a:solidFill>
                  <a:srgbClr val="4BACC6">
                    <a:lumMod val="50000"/>
                  </a:srgbClr>
                </a:solidFill>
                <a:latin typeface="Sitka Banner" pitchFamily="2" charset="0"/>
                <a:ea typeface="Source Sans Pro"/>
                <a:cs typeface="Source Sans Pro"/>
              </a:rPr>
              <a:t>it </a:t>
            </a:r>
            <a:r>
              <a:rPr lang="en-US" sz="2000" dirty="0">
                <a:solidFill>
                  <a:srgbClr val="4BACC6">
                    <a:lumMod val="50000"/>
                  </a:srgbClr>
                </a:solidFill>
                <a:latin typeface="Sitka Banner" pitchFamily="2" charset="0"/>
                <a:ea typeface="Source Sans Pro"/>
                <a:cs typeface="Source Sans Pro"/>
              </a:rPr>
              <a:t>should appear blanched (pallor may observed at finger nail)</a:t>
            </a:r>
          </a:p>
          <a:p>
            <a:pPr marL="342900" lvl="1"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Now release the ulnar pressure while maintaining the radial        the red color should return quickly.</a:t>
            </a:r>
            <a:endParaRPr lang="en-US" sz="2000" dirty="0">
              <a:solidFill>
                <a:srgbClr val="4BACC6">
                  <a:lumMod val="50000"/>
                </a:srgbClr>
              </a:solidFill>
              <a:latin typeface="Sitka Banner" pitchFamily="2" charset="0"/>
              <a:ea typeface="Source Sans Pro"/>
              <a:cs typeface="Source Sans Pro"/>
            </a:endParaRPr>
          </a:p>
        </p:txBody>
      </p:sp>
      <p:cxnSp>
        <p:nvCxnSpPr>
          <p:cNvPr id="7" name="رابط كسهم مستقيم 6"/>
          <p:cNvCxnSpPr/>
          <p:nvPr/>
        </p:nvCxnSpPr>
        <p:spPr>
          <a:xfrm>
            <a:off x="6324600" y="264795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5982" y="3549325"/>
            <a:ext cx="1942133" cy="1428750"/>
          </a:xfrm>
          <a:prstGeom prst="rect">
            <a:avLst/>
          </a:prstGeom>
          <a:noFill/>
          <a:ln>
            <a:noFill/>
          </a:ln>
          <a:effectLst>
            <a:softEdge rad="1143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6941" y="3484442"/>
            <a:ext cx="1879521" cy="1439434"/>
          </a:xfrm>
          <a:prstGeom prst="rect">
            <a:avLst/>
          </a:prstGeom>
          <a:effectLst>
            <a:softEdge rad="177800"/>
          </a:effectLst>
        </p:spPr>
      </p:pic>
      <p:pic>
        <p:nvPicPr>
          <p:cNvPr id="10"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3430243"/>
            <a:ext cx="2057400" cy="1547832"/>
          </a:xfrm>
          <a:prstGeom prst="rect">
            <a:avLst/>
          </a:prstGeom>
          <a:noFill/>
          <a:effectLst>
            <a:outerShdw blurRad="50800" dist="50800" dir="5400000" algn="ctr" rotWithShape="0">
              <a:sysClr val="windowText" lastClr="000000"/>
            </a:outerShdw>
            <a:softEdge rad="165100"/>
          </a:effectLst>
        </p:spPr>
      </p:pic>
      <p:sp>
        <p:nvSpPr>
          <p:cNvPr id="11" name="TextBox 2"/>
          <p:cNvSpPr txBox="1"/>
          <p:nvPr/>
        </p:nvSpPr>
        <p:spPr>
          <a:xfrm>
            <a:off x="-16138" y="3257550"/>
            <a:ext cx="3333079" cy="2015936"/>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If red color </a:t>
            </a:r>
            <a:r>
              <a:rPr lang="en-US" sz="2000" dirty="0">
                <a:solidFill>
                  <a:srgbClr val="4BACC6">
                    <a:lumMod val="50000"/>
                  </a:srgbClr>
                </a:solidFill>
                <a:latin typeface="Sitka Banner" pitchFamily="2" charset="0"/>
                <a:ea typeface="Source Sans Pro"/>
                <a:cs typeface="Source Sans Pro"/>
              </a:rPr>
              <a:t>fails to </a:t>
            </a:r>
            <a:r>
              <a:rPr lang="en-US" sz="2000" dirty="0" smtClean="0">
                <a:solidFill>
                  <a:srgbClr val="4BACC6">
                    <a:lumMod val="50000"/>
                  </a:srgbClr>
                </a:solidFill>
                <a:latin typeface="Sitka Banner" pitchFamily="2" charset="0"/>
                <a:ea typeface="Source Sans Pro"/>
                <a:cs typeface="Source Sans Pro"/>
              </a:rPr>
              <a:t>return, </a:t>
            </a:r>
            <a:r>
              <a:rPr lang="en-US" sz="2000" dirty="0">
                <a:solidFill>
                  <a:srgbClr val="4BACC6">
                    <a:lumMod val="50000"/>
                  </a:srgbClr>
                </a:solidFill>
                <a:latin typeface="Sitka Banner" pitchFamily="2" charset="0"/>
                <a:ea typeface="Source Sans Pro"/>
                <a:cs typeface="Source Sans Pro"/>
              </a:rPr>
              <a:t>the test is considered abnormal and it </a:t>
            </a:r>
            <a:r>
              <a:rPr lang="en-US" sz="2000" dirty="0" smtClean="0">
                <a:solidFill>
                  <a:srgbClr val="4BACC6">
                    <a:lumMod val="50000"/>
                  </a:srgbClr>
                </a:solidFill>
                <a:latin typeface="Sitka Banner" pitchFamily="2" charset="0"/>
                <a:ea typeface="Source Sans Pro"/>
                <a:cs typeface="Source Sans Pro"/>
              </a:rPr>
              <a:t>suggests </a:t>
            </a:r>
            <a:r>
              <a:rPr lang="en-US" sz="2000" dirty="0">
                <a:solidFill>
                  <a:srgbClr val="4BACC6">
                    <a:lumMod val="50000"/>
                  </a:srgbClr>
                </a:solidFill>
                <a:latin typeface="Sitka Banner" pitchFamily="2" charset="0"/>
                <a:ea typeface="Source Sans Pro"/>
                <a:cs typeface="Source Sans Pro"/>
              </a:rPr>
              <a:t>that the </a:t>
            </a:r>
            <a:r>
              <a:rPr lang="en-US" sz="2000" dirty="0" smtClean="0">
                <a:solidFill>
                  <a:srgbClr val="4BACC6">
                    <a:lumMod val="50000"/>
                  </a:srgbClr>
                </a:solidFill>
                <a:latin typeface="Sitka Banner" pitchFamily="2" charset="0"/>
                <a:ea typeface="Source Sans Pro"/>
                <a:cs typeface="Source Sans Pro"/>
              </a:rPr>
              <a:t>ulnar </a:t>
            </a:r>
            <a:r>
              <a:rPr lang="en-US" sz="2000" dirty="0">
                <a:solidFill>
                  <a:srgbClr val="4BACC6">
                    <a:lumMod val="50000"/>
                  </a:srgbClr>
                </a:solidFill>
                <a:latin typeface="Sitka Banner" pitchFamily="2" charset="0"/>
                <a:ea typeface="Source Sans Pro"/>
                <a:cs typeface="Source Sans Pro"/>
              </a:rPr>
              <a:t>artery supply to </a:t>
            </a:r>
            <a:r>
              <a:rPr lang="en-US" sz="2000" dirty="0" smtClean="0">
                <a:solidFill>
                  <a:srgbClr val="4BACC6">
                    <a:lumMod val="50000"/>
                  </a:srgbClr>
                </a:solidFill>
                <a:latin typeface="Sitka Banner" pitchFamily="2" charset="0"/>
                <a:ea typeface="Source Sans Pro"/>
                <a:cs typeface="Source Sans Pro"/>
              </a:rPr>
              <a:t>hand is </a:t>
            </a:r>
            <a:r>
              <a:rPr lang="en-US" sz="2000" dirty="0">
                <a:solidFill>
                  <a:srgbClr val="4BACC6">
                    <a:lumMod val="50000"/>
                  </a:srgbClr>
                </a:solidFill>
                <a:latin typeface="Sitka Banner" pitchFamily="2" charset="0"/>
                <a:ea typeface="Source Sans Pro"/>
                <a:cs typeface="Source Sans Pro"/>
              </a:rPr>
              <a:t>not sufficient .</a:t>
            </a:r>
          </a:p>
          <a:p>
            <a:pPr marL="342900" lvl="1" indent="-342900">
              <a:spcBef>
                <a:spcPts val="600"/>
              </a:spcBef>
              <a:buClr>
                <a:srgbClr val="0DB7C4"/>
              </a:buClr>
              <a:buSzPts val="2400"/>
              <a:buFont typeface="Arial" pitchFamily="34" charset="0"/>
              <a:buChar char="•"/>
            </a:pPr>
            <a:endParaRPr lang="en-US" sz="2000" dirty="0">
              <a:solidFill>
                <a:srgbClr val="4BACC6">
                  <a:lumMod val="50000"/>
                </a:srgbClr>
              </a:solidFill>
              <a:latin typeface="Sitka Banner" pitchFamily="2" charset="0"/>
              <a:ea typeface="Source Sans Pro"/>
              <a:cs typeface="Source Sans Pro"/>
            </a:endParaRPr>
          </a:p>
        </p:txBody>
      </p:sp>
    </p:spTree>
    <p:extLst>
      <p:ext uri="{BB962C8B-B14F-4D97-AF65-F5344CB8AC3E}">
        <p14:creationId xmlns:p14="http://schemas.microsoft.com/office/powerpoint/2010/main" val="2100958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918576" cy="709296"/>
          </a:xfrm>
        </p:spPr>
        <p:txBody>
          <a:bodyPr>
            <a:normAutofit/>
          </a:bodyPr>
          <a:lstStyle/>
          <a:p>
            <a:r>
              <a:rPr lang="en-US" sz="2800" dirty="0">
                <a:solidFill>
                  <a:schemeClr val="accent5">
                    <a:lumMod val="50000"/>
                  </a:schemeClr>
                </a:solidFill>
                <a:latin typeface="Arial Rounded MT Bold" pitchFamily="34" charset="0"/>
              </a:rPr>
              <a:t>Indications for Arterial Catheterization</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28</a:t>
            </a:fld>
            <a:endParaRPr lang="en" dirty="0">
              <a:solidFill>
                <a:srgbClr val="4BACC6">
                  <a:lumMod val="50000"/>
                </a:srgbClr>
              </a:solidFill>
            </a:endParaRPr>
          </a:p>
        </p:txBody>
      </p:sp>
      <p:sp>
        <p:nvSpPr>
          <p:cNvPr id="3" name="TextBox 2"/>
          <p:cNvSpPr txBox="1"/>
          <p:nvPr/>
        </p:nvSpPr>
        <p:spPr>
          <a:xfrm>
            <a:off x="228600" y="869796"/>
            <a:ext cx="3505200" cy="3939540"/>
          </a:xfrm>
          <a:prstGeom prst="rect">
            <a:avLst/>
          </a:prstGeom>
          <a:noFill/>
        </p:spPr>
        <p:txBody>
          <a:bodyPr wrap="square" rtlCol="0">
            <a:spAutoFit/>
          </a:bodyPr>
          <a:lstStyle/>
          <a:p>
            <a:pPr marL="342900" lvl="1" indent="-342900">
              <a:spcBef>
                <a:spcPts val="600"/>
              </a:spcBef>
              <a:buClr>
                <a:srgbClr val="0DB7C4"/>
              </a:buClr>
              <a:buSzPts val="2400"/>
              <a:buFont typeface="Wingdings" pitchFamily="2" charset="2"/>
              <a:buChar char="v"/>
            </a:pPr>
            <a:r>
              <a:rPr lang="en-US" sz="2000" b="1" dirty="0">
                <a:solidFill>
                  <a:srgbClr val="4BACC6">
                    <a:lumMod val="50000"/>
                  </a:srgbClr>
                </a:solidFill>
                <a:latin typeface="Sitka Banner" pitchFamily="2" charset="0"/>
                <a:ea typeface="Source Sans Pro"/>
                <a:cs typeface="Source Sans Pro"/>
              </a:rPr>
              <a:t>Patient Factors:</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The need for continuous BP measurement in patients who are morbidly obese and </a:t>
            </a:r>
            <a:r>
              <a:rPr lang="en-US" sz="2000" dirty="0" smtClean="0">
                <a:solidFill>
                  <a:srgbClr val="4BACC6">
                    <a:lumMod val="50000"/>
                  </a:srgbClr>
                </a:solidFill>
                <a:latin typeface="Sitka Banner" pitchFamily="2" charset="0"/>
                <a:ea typeface="Source Sans Pro"/>
                <a:cs typeface="Source Sans Pro"/>
              </a:rPr>
              <a:t>severely burned.</a:t>
            </a:r>
            <a:endParaRPr lang="en-US" sz="20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Patients </a:t>
            </a:r>
            <a:r>
              <a:rPr lang="en-US" sz="2000" dirty="0">
                <a:solidFill>
                  <a:srgbClr val="4BACC6">
                    <a:lumMod val="50000"/>
                  </a:srgbClr>
                </a:solidFill>
                <a:latin typeface="Sitka Banner" pitchFamily="2" charset="0"/>
                <a:ea typeface="Source Sans Pro"/>
                <a:cs typeface="Source Sans Pro"/>
              </a:rPr>
              <a:t>with severe sepsis or shock.</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Cardiac diseases .</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Respiratory Failure.</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Vasopressor requirement.</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Hemodynamic instability</a:t>
            </a:r>
            <a:r>
              <a:rPr lang="en-US" sz="2000" dirty="0" smtClean="0">
                <a:solidFill>
                  <a:srgbClr val="4BACC6">
                    <a:lumMod val="50000"/>
                  </a:srgbClr>
                </a:solidFill>
                <a:latin typeface="Sitka Banner" pitchFamily="2" charset="0"/>
                <a:ea typeface="Source Sans Pro"/>
                <a:cs typeface="Source Sans Pro"/>
              </a:rPr>
              <a:t>.</a:t>
            </a:r>
            <a:endParaRPr lang="en-US" sz="2000" dirty="0">
              <a:solidFill>
                <a:srgbClr val="4BACC6">
                  <a:lumMod val="50000"/>
                </a:srgbClr>
              </a:solidFill>
              <a:latin typeface="Sitka Banner" pitchFamily="2" charset="0"/>
              <a:ea typeface="Source Sans Pro"/>
              <a:cs typeface="Source Sans Pro"/>
            </a:endParaRPr>
          </a:p>
        </p:txBody>
      </p:sp>
      <p:sp>
        <p:nvSpPr>
          <p:cNvPr id="5" name="TextBox 2"/>
          <p:cNvSpPr txBox="1"/>
          <p:nvPr/>
        </p:nvSpPr>
        <p:spPr>
          <a:xfrm>
            <a:off x="4572000" y="869796"/>
            <a:ext cx="4114800" cy="3631763"/>
          </a:xfrm>
          <a:prstGeom prst="rect">
            <a:avLst/>
          </a:prstGeom>
          <a:noFill/>
        </p:spPr>
        <p:txBody>
          <a:bodyPr wrap="square" rtlCol="0">
            <a:spAutoFit/>
          </a:bodyPr>
          <a:lstStyle/>
          <a:p>
            <a:pPr marL="342900" lvl="1" indent="-342900">
              <a:spcBef>
                <a:spcPts val="600"/>
              </a:spcBef>
              <a:buClr>
                <a:srgbClr val="0DB7C4"/>
              </a:buClr>
              <a:buSzPts val="2400"/>
              <a:buFont typeface="Wingdings" pitchFamily="2" charset="2"/>
              <a:buChar char="v"/>
            </a:pPr>
            <a:r>
              <a:rPr lang="en-US" sz="2000" b="1" dirty="0" smtClean="0">
                <a:solidFill>
                  <a:srgbClr val="4BACC6">
                    <a:lumMod val="50000"/>
                  </a:srgbClr>
                </a:solidFill>
                <a:latin typeface="Sitka Banner" pitchFamily="2" charset="0"/>
                <a:ea typeface="Source Sans Pro"/>
                <a:cs typeface="Source Sans Pro"/>
              </a:rPr>
              <a:t>Surgical </a:t>
            </a:r>
            <a:r>
              <a:rPr lang="en-US" sz="2000" b="1" dirty="0">
                <a:solidFill>
                  <a:srgbClr val="4BACC6">
                    <a:lumMod val="50000"/>
                  </a:srgbClr>
                </a:solidFill>
                <a:latin typeface="Sitka Banner" pitchFamily="2" charset="0"/>
                <a:ea typeface="Source Sans Pro"/>
                <a:cs typeface="Source Sans Pro"/>
              </a:rPr>
              <a:t>considerations:</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Cardiac Surgery.</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Major surgery on aorta or carotid artery.</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Neurosurgery as craniotomy or aneurysm clipping.</a:t>
            </a:r>
          </a:p>
          <a:p>
            <a:pPr marL="342900" lvl="1" indent="-342900">
              <a:spcBef>
                <a:spcPts val="600"/>
              </a:spcBef>
              <a:buClr>
                <a:srgbClr val="0DB7C4"/>
              </a:buClr>
              <a:buSzPts val="2400"/>
              <a:buFont typeface="Wingdings" pitchFamily="2" charset="2"/>
              <a:buChar char="v"/>
            </a:pPr>
            <a:r>
              <a:rPr lang="en-US" sz="2000" b="1" dirty="0">
                <a:solidFill>
                  <a:srgbClr val="4BACC6">
                    <a:lumMod val="50000"/>
                  </a:srgbClr>
                </a:solidFill>
                <a:latin typeface="Sitka Banner" pitchFamily="2" charset="0"/>
                <a:ea typeface="Source Sans Pro"/>
                <a:cs typeface="Source Sans Pro"/>
              </a:rPr>
              <a:t>Anesthetic considerations:</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Controlled hypotensive technique.</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Inability to measure blood pressure non-invasively</a:t>
            </a:r>
            <a:r>
              <a:rPr lang="en-US" sz="2000" dirty="0" smtClean="0">
                <a:solidFill>
                  <a:srgbClr val="4BACC6">
                    <a:lumMod val="50000"/>
                  </a:srgbClr>
                </a:solidFill>
                <a:latin typeface="Sitka Banner" pitchFamily="2" charset="0"/>
                <a:ea typeface="Source Sans Pro"/>
                <a:cs typeface="Source Sans Pro"/>
              </a:rPr>
              <a:t>.</a:t>
            </a:r>
            <a:endParaRPr lang="en-US" sz="2000" dirty="0">
              <a:solidFill>
                <a:srgbClr val="4BACC6">
                  <a:lumMod val="50000"/>
                </a:srgbClr>
              </a:solidFill>
              <a:latin typeface="Sitka Banner" pitchFamily="2" charset="0"/>
              <a:ea typeface="Source Sans Pro"/>
              <a:cs typeface="Source Sans Pro"/>
            </a:endParaRPr>
          </a:p>
        </p:txBody>
      </p:sp>
    </p:spTree>
    <p:extLst>
      <p:ext uri="{BB962C8B-B14F-4D97-AF65-F5344CB8AC3E}">
        <p14:creationId xmlns:p14="http://schemas.microsoft.com/office/powerpoint/2010/main" val="2100958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a:solidFill>
                  <a:schemeClr val="accent5">
                    <a:lumMod val="50000"/>
                  </a:schemeClr>
                </a:solidFill>
                <a:latin typeface="Arial Rounded MT Bold" pitchFamily="34" charset="0"/>
              </a:rPr>
              <a:t>Arterial line Contraindications</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29</a:t>
            </a:fld>
            <a:endParaRPr lang="en" dirty="0">
              <a:solidFill>
                <a:srgbClr val="4BACC6">
                  <a:lumMod val="50000"/>
                </a:srgbClr>
              </a:solidFill>
            </a:endParaRPr>
          </a:p>
        </p:txBody>
      </p:sp>
      <p:sp>
        <p:nvSpPr>
          <p:cNvPr id="3" name="TextBox 2"/>
          <p:cNvSpPr txBox="1"/>
          <p:nvPr/>
        </p:nvSpPr>
        <p:spPr>
          <a:xfrm>
            <a:off x="381000" y="1240267"/>
            <a:ext cx="4114800" cy="2985433"/>
          </a:xfrm>
          <a:prstGeom prst="rect">
            <a:avLst/>
          </a:prstGeom>
          <a:noFill/>
        </p:spPr>
        <p:txBody>
          <a:bodyPr wrap="square" rtlCol="0">
            <a:spAutoFit/>
          </a:bodyPr>
          <a:lstStyle/>
          <a:p>
            <a:pPr marL="342900" lvl="1" indent="-342900">
              <a:spcBef>
                <a:spcPts val="600"/>
              </a:spcBef>
              <a:buClr>
                <a:srgbClr val="0DB7C4"/>
              </a:buClr>
              <a:buSzPts val="2400"/>
              <a:buFont typeface="Wingdings" pitchFamily="2" charset="2"/>
              <a:buChar char="v"/>
            </a:pPr>
            <a:r>
              <a:rPr lang="en-US" sz="2400" dirty="0">
                <a:solidFill>
                  <a:srgbClr val="4BACC6">
                    <a:lumMod val="50000"/>
                  </a:srgbClr>
                </a:solidFill>
                <a:latin typeface="Sitka Banner" pitchFamily="2" charset="0"/>
                <a:ea typeface="Source Sans Pro"/>
                <a:cs typeface="Source Sans Pro"/>
              </a:rPr>
              <a:t>Absolute Contraindications:</a:t>
            </a:r>
          </a:p>
          <a:p>
            <a:pPr marL="800100" lvl="2"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Absent Pulse.</a:t>
            </a:r>
          </a:p>
          <a:p>
            <a:pPr marL="800100" lvl="2" indent="-342900">
              <a:spcBef>
                <a:spcPts val="600"/>
              </a:spcBef>
              <a:buClr>
                <a:srgbClr val="0DB7C4"/>
              </a:buClr>
              <a:buSzPts val="2400"/>
              <a:buFont typeface="Arial" pitchFamily="34" charset="0"/>
              <a:buChar char="•"/>
            </a:pPr>
            <a:r>
              <a:rPr lang="en-US" sz="2400" dirty="0" err="1">
                <a:solidFill>
                  <a:srgbClr val="4BACC6">
                    <a:lumMod val="50000"/>
                  </a:srgbClr>
                </a:solidFill>
                <a:latin typeface="Sitka Banner" pitchFamily="2" charset="0"/>
                <a:ea typeface="Source Sans Pro"/>
                <a:cs typeface="Source Sans Pro"/>
              </a:rPr>
              <a:t>Thromboangitis</a:t>
            </a:r>
            <a:r>
              <a:rPr lang="en-US" sz="2400" dirty="0">
                <a:solidFill>
                  <a:srgbClr val="4BACC6">
                    <a:lumMod val="50000"/>
                  </a:srgbClr>
                </a:solidFill>
                <a:latin typeface="Sitka Banner" pitchFamily="2" charset="0"/>
                <a:ea typeface="Source Sans Pro"/>
                <a:cs typeface="Source Sans Pro"/>
              </a:rPr>
              <a:t> </a:t>
            </a:r>
            <a:r>
              <a:rPr lang="en-US" sz="2400" dirty="0" err="1">
                <a:solidFill>
                  <a:srgbClr val="4BACC6">
                    <a:lumMod val="50000"/>
                  </a:srgbClr>
                </a:solidFill>
                <a:latin typeface="Sitka Banner" pitchFamily="2" charset="0"/>
                <a:ea typeface="Source Sans Pro"/>
                <a:cs typeface="Source Sans Pro"/>
              </a:rPr>
              <a:t>obliterans</a:t>
            </a:r>
            <a:r>
              <a:rPr lang="en-US" sz="2400" dirty="0">
                <a:solidFill>
                  <a:srgbClr val="4BACC6">
                    <a:lumMod val="50000"/>
                  </a:srgbClr>
                </a:solidFill>
                <a:latin typeface="Sitka Banner" pitchFamily="2" charset="0"/>
                <a:ea typeface="Source Sans Pro"/>
                <a:cs typeface="Source Sans Pro"/>
              </a:rPr>
              <a:t>.</a:t>
            </a:r>
          </a:p>
          <a:p>
            <a:pPr marL="800100" lvl="2"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Full thickness burns over the </a:t>
            </a:r>
            <a:r>
              <a:rPr lang="en-US" sz="2400" dirty="0" err="1">
                <a:solidFill>
                  <a:srgbClr val="4BACC6">
                    <a:lumMod val="50000"/>
                  </a:srgbClr>
                </a:solidFill>
                <a:latin typeface="Sitka Banner" pitchFamily="2" charset="0"/>
                <a:ea typeface="Source Sans Pro"/>
                <a:cs typeface="Source Sans Pro"/>
              </a:rPr>
              <a:t>cannulation</a:t>
            </a:r>
            <a:r>
              <a:rPr lang="en-US" sz="2400" dirty="0">
                <a:solidFill>
                  <a:srgbClr val="4BACC6">
                    <a:lumMod val="50000"/>
                  </a:srgbClr>
                </a:solidFill>
                <a:latin typeface="Sitka Banner" pitchFamily="2" charset="0"/>
                <a:ea typeface="Source Sans Pro"/>
                <a:cs typeface="Source Sans Pro"/>
              </a:rPr>
              <a:t> site.</a:t>
            </a:r>
          </a:p>
          <a:p>
            <a:pPr marL="800100" lvl="2"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Raynaud syndrome</a:t>
            </a:r>
            <a:r>
              <a:rPr lang="en-US" sz="2400" dirty="0" smtClean="0">
                <a:solidFill>
                  <a:srgbClr val="4BACC6">
                    <a:lumMod val="50000"/>
                  </a:srgbClr>
                </a:solidFill>
                <a:latin typeface="Sitka Banner" pitchFamily="2" charset="0"/>
                <a:ea typeface="Source Sans Pro"/>
                <a:cs typeface="Source Sans Pro"/>
              </a:rPr>
              <a:t>.</a:t>
            </a:r>
            <a:endParaRPr lang="en-US" sz="2400" dirty="0">
              <a:solidFill>
                <a:srgbClr val="4BACC6">
                  <a:lumMod val="50000"/>
                </a:srgbClr>
              </a:solidFill>
              <a:latin typeface="Sitka Banner" pitchFamily="2" charset="0"/>
              <a:ea typeface="Source Sans Pro"/>
              <a:cs typeface="Source Sans Pro"/>
            </a:endParaRPr>
          </a:p>
        </p:txBody>
      </p:sp>
      <p:sp>
        <p:nvSpPr>
          <p:cNvPr id="5" name="TextBox 2"/>
          <p:cNvSpPr txBox="1"/>
          <p:nvPr/>
        </p:nvSpPr>
        <p:spPr>
          <a:xfrm>
            <a:off x="4659854" y="1271419"/>
            <a:ext cx="3950746" cy="2246769"/>
          </a:xfrm>
          <a:prstGeom prst="rect">
            <a:avLst/>
          </a:prstGeom>
          <a:noFill/>
        </p:spPr>
        <p:txBody>
          <a:bodyPr wrap="square" rtlCol="0">
            <a:spAutoFit/>
          </a:bodyPr>
          <a:lstStyle/>
          <a:p>
            <a:pPr marL="342900" lvl="1" indent="-342900">
              <a:spcBef>
                <a:spcPts val="600"/>
              </a:spcBef>
              <a:buClr>
                <a:srgbClr val="0DB7C4"/>
              </a:buClr>
              <a:buSzPts val="2400"/>
              <a:buFont typeface="Wingdings" pitchFamily="2" charset="2"/>
              <a:buChar char="v"/>
            </a:pPr>
            <a:r>
              <a:rPr lang="en-US" sz="2400" dirty="0" smtClean="0">
                <a:solidFill>
                  <a:srgbClr val="4BACC6">
                    <a:lumMod val="50000"/>
                  </a:srgbClr>
                </a:solidFill>
                <a:latin typeface="Sitka Banner" pitchFamily="2" charset="0"/>
                <a:ea typeface="Source Sans Pro"/>
                <a:cs typeface="Source Sans Pro"/>
              </a:rPr>
              <a:t>Relative </a:t>
            </a:r>
            <a:r>
              <a:rPr lang="en-US" sz="2400" dirty="0">
                <a:solidFill>
                  <a:srgbClr val="4BACC6">
                    <a:lumMod val="50000"/>
                  </a:srgbClr>
                </a:solidFill>
                <a:latin typeface="Sitka Banner" pitchFamily="2" charset="0"/>
                <a:ea typeface="Source Sans Pro"/>
                <a:cs typeface="Source Sans Pro"/>
              </a:rPr>
              <a:t>Contraindications:</a:t>
            </a:r>
          </a:p>
          <a:p>
            <a:pPr marL="800100" lvl="2"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Hemorrhage</a:t>
            </a:r>
          </a:p>
          <a:p>
            <a:pPr marL="800100" lvl="2" indent="-342900">
              <a:spcBef>
                <a:spcPts val="600"/>
              </a:spcBef>
              <a:buClr>
                <a:srgbClr val="0DB7C4"/>
              </a:buClr>
              <a:buSzPts val="2400"/>
              <a:buFont typeface="Arial" pitchFamily="34" charset="0"/>
              <a:buChar char="•"/>
            </a:pPr>
            <a:r>
              <a:rPr lang="en-US" sz="2400" dirty="0" err="1">
                <a:solidFill>
                  <a:srgbClr val="4BACC6">
                    <a:lumMod val="50000"/>
                  </a:srgbClr>
                </a:solidFill>
                <a:latin typeface="Sitka Banner" pitchFamily="2" charset="0"/>
                <a:ea typeface="Source Sans Pro"/>
                <a:cs typeface="Source Sans Pro"/>
              </a:rPr>
              <a:t>Angiopathy</a:t>
            </a:r>
            <a:endParaRPr lang="en-US" sz="2400" dirty="0">
              <a:solidFill>
                <a:srgbClr val="4BACC6">
                  <a:lumMod val="50000"/>
                </a:srgbClr>
              </a:solidFill>
              <a:latin typeface="Sitka Banner" pitchFamily="2" charset="0"/>
              <a:ea typeface="Source Sans Pro"/>
              <a:cs typeface="Source Sans Pro"/>
            </a:endParaRPr>
          </a:p>
          <a:p>
            <a:pPr marL="800100" lvl="2"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Coagulopathy</a:t>
            </a:r>
          </a:p>
          <a:p>
            <a:pPr marL="800100" lvl="2"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Atherosclerosis</a:t>
            </a:r>
          </a:p>
        </p:txBody>
      </p:sp>
    </p:spTree>
    <p:extLst>
      <p:ext uri="{BB962C8B-B14F-4D97-AF65-F5344CB8AC3E}">
        <p14:creationId xmlns:p14="http://schemas.microsoft.com/office/powerpoint/2010/main" val="2100958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7918576" cy="666750"/>
          </a:xfrm>
        </p:spPr>
        <p:txBody>
          <a:bodyPr>
            <a:normAutofit/>
          </a:bodyPr>
          <a:lstStyle/>
          <a:p>
            <a:pPr algn="l"/>
            <a:r>
              <a:rPr lang="en-US" sz="2800" dirty="0">
                <a:solidFill>
                  <a:schemeClr val="accent5">
                    <a:lumMod val="50000"/>
                  </a:schemeClr>
                </a:solidFill>
                <a:latin typeface="Arial Rounded MT Bold" pitchFamily="34" charset="0"/>
              </a:rPr>
              <a:t>ICU: intensive care unit </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3</a:t>
            </a:fld>
            <a:endParaRPr lang="en" dirty="0">
              <a:solidFill>
                <a:srgbClr val="4BACC6">
                  <a:lumMod val="50000"/>
                </a:srgbClr>
              </a:solidFill>
            </a:endParaRPr>
          </a:p>
        </p:txBody>
      </p:sp>
      <p:sp>
        <p:nvSpPr>
          <p:cNvPr id="3" name="TextBox 2"/>
          <p:cNvSpPr txBox="1"/>
          <p:nvPr/>
        </p:nvSpPr>
        <p:spPr>
          <a:xfrm>
            <a:off x="152400" y="666750"/>
            <a:ext cx="8077200" cy="2693045"/>
          </a:xfrm>
          <a:prstGeom prst="rect">
            <a:avLst/>
          </a:prstGeom>
          <a:noFill/>
        </p:spPr>
        <p:txBody>
          <a:bodyPr wrap="square" rtlCol="0">
            <a:spAutoFit/>
          </a:bodyPr>
          <a:lstStyle/>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●Highest level of continuous patient (maintenance, care, treatment)</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●nurse :patient 1:1</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●nurse in change 24 </a:t>
            </a:r>
            <a:r>
              <a:rPr lang="en-US" sz="2400" dirty="0" err="1">
                <a:solidFill>
                  <a:srgbClr val="4BACC6">
                    <a:lumMod val="50000"/>
                  </a:srgbClr>
                </a:solidFill>
                <a:latin typeface="Sitka Banner" pitchFamily="2" charset="0"/>
                <a:ea typeface="Source Sans Pro"/>
                <a:cs typeface="Source Sans Pro"/>
              </a:rPr>
              <a:t>hr</a:t>
            </a:r>
            <a:r>
              <a:rPr lang="en-US" sz="2400" dirty="0">
                <a:solidFill>
                  <a:srgbClr val="4BACC6">
                    <a:lumMod val="50000"/>
                  </a:srgbClr>
                </a:solidFill>
                <a:latin typeface="Sitka Banner" pitchFamily="2" charset="0"/>
                <a:ea typeface="Source Sans Pro"/>
                <a:cs typeface="Source Sans Pro"/>
              </a:rPr>
              <a:t>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●resident doctor 24 </a:t>
            </a:r>
            <a:r>
              <a:rPr lang="en-US" sz="2400" dirty="0" err="1">
                <a:solidFill>
                  <a:srgbClr val="4BACC6">
                    <a:lumMod val="50000"/>
                  </a:srgbClr>
                </a:solidFill>
                <a:latin typeface="Sitka Banner" pitchFamily="2" charset="0"/>
                <a:ea typeface="Source Sans Pro"/>
                <a:cs typeface="Source Sans Pro"/>
              </a:rPr>
              <a:t>hr</a:t>
            </a:r>
            <a:endParaRPr lang="en-US" sz="24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●consultant frequent (visit 2-4hr)</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●facilities to support organ system failure with full monitor care </a:t>
            </a:r>
            <a:endParaRPr lang="en-US" sz="2400" dirty="0" smtClean="0">
              <a:solidFill>
                <a:srgbClr val="4BACC6">
                  <a:lumMod val="50000"/>
                </a:srgbClr>
              </a:solidFill>
              <a:latin typeface="Sitka Banner" pitchFamily="2" charset="0"/>
              <a:ea typeface="Source Sans Pro"/>
              <a:cs typeface="Source Sans Pro"/>
            </a:endParaRPr>
          </a:p>
        </p:txBody>
      </p:sp>
      <p:sp>
        <p:nvSpPr>
          <p:cNvPr id="5" name="Title 1"/>
          <p:cNvSpPr txBox="1">
            <a:spLocks/>
          </p:cNvSpPr>
          <p:nvPr/>
        </p:nvSpPr>
        <p:spPr>
          <a:xfrm>
            <a:off x="838200" y="3359795"/>
            <a:ext cx="7918576" cy="709296"/>
          </a:xfrm>
          <a:prstGeom prst="rect">
            <a:avLst/>
          </a:prstGeom>
        </p:spPr>
        <p:txBody>
          <a:bodyPr spcFirstLastPara="1" vert="horz" wrap="square" lIns="91425" tIns="91425" rIns="91425" bIns="91425" rtlCol="0" anchor="b" anchorCtr="0">
            <a:normAutofit/>
          </a:bodyPr>
          <a:lstStyle>
            <a:lvl1pPr lvl="0" algn="ctr" defTabSz="914400" rtl="0" eaLnBrk="1" latinLnBrk="0" hangingPunct="1">
              <a:spcBef>
                <a:spcPts val="0"/>
              </a:spcBef>
              <a:spcAft>
                <a:spcPts val="0"/>
              </a:spcAft>
              <a:buSzPts val="2400"/>
              <a:buNone/>
              <a:defRPr sz="44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sz="2000" dirty="0" smtClean="0">
                <a:solidFill>
                  <a:schemeClr val="accent5">
                    <a:lumMod val="50000"/>
                  </a:schemeClr>
                </a:solidFill>
                <a:latin typeface="Arial Rounded MT Bold" pitchFamily="34" charset="0"/>
              </a:rPr>
              <a:t>The main functions of any ICU :</a:t>
            </a:r>
            <a:endParaRPr lang="en-US" sz="2000" dirty="0">
              <a:solidFill>
                <a:schemeClr val="accent5">
                  <a:lumMod val="50000"/>
                </a:schemeClr>
              </a:solidFill>
              <a:latin typeface="Arial Rounded MT Bold" pitchFamily="34" charset="0"/>
            </a:endParaRPr>
          </a:p>
        </p:txBody>
      </p:sp>
      <p:sp>
        <p:nvSpPr>
          <p:cNvPr id="6" name="TextBox 2"/>
          <p:cNvSpPr txBox="1"/>
          <p:nvPr/>
        </p:nvSpPr>
        <p:spPr>
          <a:xfrm>
            <a:off x="533400" y="4059902"/>
            <a:ext cx="8382000" cy="907941"/>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Provide optimum life support</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Provide adequate monitoring of </a:t>
            </a:r>
            <a:r>
              <a:rPr lang="en-US" sz="2400" dirty="0" smtClean="0">
                <a:solidFill>
                  <a:srgbClr val="4BACC6">
                    <a:lumMod val="50000"/>
                  </a:srgbClr>
                </a:solidFill>
                <a:latin typeface="Sitka Banner" pitchFamily="2" charset="0"/>
                <a:ea typeface="Source Sans Pro"/>
                <a:cs typeface="Source Sans Pro"/>
              </a:rPr>
              <a:t>vital functions</a:t>
            </a:r>
            <a:r>
              <a:rPr lang="en-US" sz="2400" dirty="0">
                <a:solidFill>
                  <a:srgbClr val="4BACC6">
                    <a:lumMod val="50000"/>
                  </a:srgbClr>
                </a:solidFill>
                <a:latin typeface="Sitka Banner" pitchFamily="2" charset="0"/>
                <a:ea typeface="Source Sans Pro"/>
                <a:cs typeface="Source Sans Pro"/>
              </a:rPr>
              <a:t>.</a:t>
            </a:r>
          </a:p>
        </p:txBody>
      </p:sp>
    </p:spTree>
    <p:extLst>
      <p:ext uri="{BB962C8B-B14F-4D97-AF65-F5344CB8AC3E}">
        <p14:creationId xmlns:p14="http://schemas.microsoft.com/office/powerpoint/2010/main" val="4287860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918576" cy="590550"/>
          </a:xfrm>
        </p:spPr>
        <p:txBody>
          <a:bodyPr>
            <a:normAutofit/>
          </a:bodyPr>
          <a:lstStyle/>
          <a:p>
            <a:r>
              <a:rPr lang="en-US" sz="2400" dirty="0">
                <a:solidFill>
                  <a:schemeClr val="accent5">
                    <a:lumMod val="50000"/>
                  </a:schemeClr>
                </a:solidFill>
                <a:latin typeface="Arial Rounded MT Bold" pitchFamily="34" charset="0"/>
              </a:rPr>
              <a:t>Complication of Arterial line insertion</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30</a:t>
            </a:fld>
            <a:endParaRPr lang="en" dirty="0">
              <a:solidFill>
                <a:srgbClr val="4BACC6">
                  <a:lumMod val="50000"/>
                </a:srgbClr>
              </a:solidFill>
            </a:endParaRPr>
          </a:p>
        </p:txBody>
      </p:sp>
      <p:sp>
        <p:nvSpPr>
          <p:cNvPr id="3" name="TextBox 2"/>
          <p:cNvSpPr txBox="1"/>
          <p:nvPr/>
        </p:nvSpPr>
        <p:spPr>
          <a:xfrm>
            <a:off x="228600" y="511463"/>
            <a:ext cx="8839200" cy="4632037"/>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Common complications of arterial line placement are as:</a:t>
            </a:r>
          </a:p>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     - </a:t>
            </a:r>
            <a:r>
              <a:rPr lang="en-US" sz="2000" dirty="0">
                <a:solidFill>
                  <a:srgbClr val="4BACC6">
                    <a:lumMod val="50000"/>
                  </a:srgbClr>
                </a:solidFill>
                <a:latin typeface="Sitka Banner" pitchFamily="2" charset="0"/>
                <a:ea typeface="Source Sans Pro"/>
                <a:cs typeface="Source Sans Pro"/>
              </a:rPr>
              <a:t>Temporary radial artery occlusion (19.7%)</a:t>
            </a:r>
          </a:p>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     - Hematoma </a:t>
            </a:r>
            <a:r>
              <a:rPr lang="en-US" sz="2000" dirty="0">
                <a:solidFill>
                  <a:srgbClr val="4BACC6">
                    <a:lumMod val="50000"/>
                  </a:srgbClr>
                </a:solidFill>
                <a:latin typeface="Sitka Banner" pitchFamily="2" charset="0"/>
                <a:ea typeface="Source Sans Pro"/>
                <a:cs typeface="Source Sans Pro"/>
              </a:rPr>
              <a:t>/Bleeding (14.4%)</a:t>
            </a:r>
          </a:p>
          <a:p>
            <a:pPr marL="342900" lvl="1"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Less </a:t>
            </a:r>
            <a:r>
              <a:rPr lang="en-US" sz="2000" dirty="0">
                <a:solidFill>
                  <a:srgbClr val="4BACC6">
                    <a:lumMod val="50000"/>
                  </a:srgbClr>
                </a:solidFill>
                <a:latin typeface="Sitka Banner" pitchFamily="2" charset="0"/>
                <a:ea typeface="Source Sans Pro"/>
                <a:cs typeface="Source Sans Pro"/>
              </a:rPr>
              <a:t>common and rare complications include the following:</a:t>
            </a:r>
          </a:p>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     - Localized </a:t>
            </a:r>
            <a:r>
              <a:rPr lang="en-US" sz="2000" dirty="0">
                <a:solidFill>
                  <a:srgbClr val="4BACC6">
                    <a:lumMod val="50000"/>
                  </a:srgbClr>
                </a:solidFill>
                <a:latin typeface="Sitka Banner" pitchFamily="2" charset="0"/>
                <a:ea typeface="Source Sans Pro"/>
                <a:cs typeface="Source Sans Pro"/>
              </a:rPr>
              <a:t>catheter site infection</a:t>
            </a:r>
          </a:p>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     - Hemorrhage</a:t>
            </a:r>
            <a:endParaRPr lang="en-US" sz="20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     - Sepsis</a:t>
            </a:r>
            <a:endParaRPr lang="en-US" sz="20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     - Permanent </a:t>
            </a:r>
            <a:r>
              <a:rPr lang="en-US" sz="2000" dirty="0">
                <a:solidFill>
                  <a:srgbClr val="4BACC6">
                    <a:lumMod val="50000"/>
                  </a:srgbClr>
                </a:solidFill>
                <a:latin typeface="Sitka Banner" pitchFamily="2" charset="0"/>
                <a:ea typeface="Source Sans Pro"/>
                <a:cs typeface="Source Sans Pro"/>
              </a:rPr>
              <a:t>ischemic damage </a:t>
            </a:r>
          </a:p>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     - Thrombosis</a:t>
            </a:r>
            <a:endParaRPr lang="en-US" sz="20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     - Air </a:t>
            </a:r>
            <a:r>
              <a:rPr lang="en-US" sz="2000" dirty="0">
                <a:solidFill>
                  <a:srgbClr val="4BACC6">
                    <a:lumMod val="50000"/>
                  </a:srgbClr>
                </a:solidFill>
                <a:latin typeface="Sitka Banner" pitchFamily="2" charset="0"/>
                <a:ea typeface="Source Sans Pro"/>
                <a:cs typeface="Source Sans Pro"/>
              </a:rPr>
              <a:t>embolism</a:t>
            </a:r>
          </a:p>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     - Carpel </a:t>
            </a:r>
            <a:r>
              <a:rPr lang="en-US" sz="2000" dirty="0">
                <a:solidFill>
                  <a:srgbClr val="4BACC6">
                    <a:lumMod val="50000"/>
                  </a:srgbClr>
                </a:solidFill>
                <a:latin typeface="Sitka Banner" pitchFamily="2" charset="0"/>
                <a:ea typeface="Source Sans Pro"/>
                <a:cs typeface="Source Sans Pro"/>
              </a:rPr>
              <a:t>tunnel syndrome</a:t>
            </a:r>
          </a:p>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     - </a:t>
            </a:r>
            <a:r>
              <a:rPr lang="en-US" sz="2000" dirty="0" err="1" smtClean="0">
                <a:solidFill>
                  <a:srgbClr val="4BACC6">
                    <a:lumMod val="50000"/>
                  </a:srgbClr>
                </a:solidFill>
                <a:latin typeface="Sitka Banner" pitchFamily="2" charset="0"/>
                <a:ea typeface="Source Sans Pro"/>
                <a:cs typeface="Source Sans Pro"/>
              </a:rPr>
              <a:t>Arteriovenous</a:t>
            </a:r>
            <a:r>
              <a:rPr lang="en-US" sz="2000" dirty="0" smtClean="0">
                <a:solidFill>
                  <a:srgbClr val="4BACC6">
                    <a:lumMod val="50000"/>
                  </a:srgbClr>
                </a:solidFill>
                <a:latin typeface="Sitka Banner" pitchFamily="2" charset="0"/>
                <a:ea typeface="Source Sans Pro"/>
                <a:cs typeface="Source Sans Pro"/>
              </a:rPr>
              <a:t> </a:t>
            </a:r>
            <a:r>
              <a:rPr lang="en-US" sz="2000" dirty="0">
                <a:solidFill>
                  <a:srgbClr val="4BACC6">
                    <a:lumMod val="50000"/>
                  </a:srgbClr>
                </a:solidFill>
                <a:latin typeface="Sitka Banner" pitchFamily="2" charset="0"/>
                <a:ea typeface="Source Sans Pro"/>
                <a:cs typeface="Source Sans Pro"/>
              </a:rPr>
              <a:t>fistula</a:t>
            </a:r>
          </a:p>
        </p:txBody>
      </p:sp>
    </p:spTree>
    <p:extLst>
      <p:ext uri="{BB962C8B-B14F-4D97-AF65-F5344CB8AC3E}">
        <p14:creationId xmlns:p14="http://schemas.microsoft.com/office/powerpoint/2010/main" val="3083445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18576" cy="709296"/>
          </a:xfrm>
        </p:spPr>
        <p:txBody>
          <a:bodyPr>
            <a:normAutofit/>
          </a:bodyPr>
          <a:lstStyle/>
          <a:p>
            <a:r>
              <a:rPr lang="en-US" sz="2800" dirty="0" smtClean="0">
                <a:solidFill>
                  <a:schemeClr val="accent5">
                    <a:lumMod val="50000"/>
                  </a:schemeClr>
                </a:solidFill>
                <a:latin typeface="Arial Rounded MT Bold" pitchFamily="34" charset="0"/>
              </a:rPr>
              <a:t>Oxygen Saturation SpO2</a:t>
            </a:r>
            <a:endParaRPr lang="en-US" sz="2800" dirty="0">
              <a:solidFill>
                <a:schemeClr val="accent5">
                  <a:lumMod val="50000"/>
                </a:schemeClr>
              </a:solidFill>
              <a:latin typeface="Arial Rounded MT Bold" pitchFamily="34" charset="0"/>
            </a:endParaRP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31</a:t>
            </a:fld>
            <a:endParaRPr lang="en" dirty="0">
              <a:solidFill>
                <a:srgbClr val="4BACC6">
                  <a:lumMod val="50000"/>
                </a:srgbClr>
              </a:solidFill>
            </a:endParaRPr>
          </a:p>
        </p:txBody>
      </p:sp>
      <p:sp>
        <p:nvSpPr>
          <p:cNvPr id="3" name="TextBox 2"/>
          <p:cNvSpPr txBox="1"/>
          <p:nvPr/>
        </p:nvSpPr>
        <p:spPr>
          <a:xfrm>
            <a:off x="228600" y="742950"/>
            <a:ext cx="8839200" cy="2554545"/>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The pulse </a:t>
            </a:r>
            <a:r>
              <a:rPr lang="en-US" sz="2000" dirty="0" err="1">
                <a:solidFill>
                  <a:srgbClr val="4BACC6">
                    <a:lumMod val="50000"/>
                  </a:srgbClr>
                </a:solidFill>
                <a:latin typeface="Sitka Banner" pitchFamily="2" charset="0"/>
                <a:ea typeface="Source Sans Pro"/>
                <a:cs typeface="Source Sans Pro"/>
              </a:rPr>
              <a:t>oximeter</a:t>
            </a:r>
            <a:r>
              <a:rPr lang="en-US" sz="2000" dirty="0">
                <a:solidFill>
                  <a:srgbClr val="4BACC6">
                    <a:lumMod val="50000"/>
                  </a:srgbClr>
                </a:solidFill>
                <a:latin typeface="Sitka Banner" pitchFamily="2" charset="0"/>
                <a:ea typeface="Source Sans Pro"/>
                <a:cs typeface="Source Sans Pro"/>
              </a:rPr>
              <a:t> measures the oxygen  saturation</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It is noninvasive and </a:t>
            </a:r>
            <a:r>
              <a:rPr lang="en-US" sz="2000" dirty="0" smtClean="0">
                <a:solidFill>
                  <a:srgbClr val="4BACC6">
                    <a:lumMod val="50000"/>
                  </a:srgbClr>
                </a:solidFill>
                <a:latin typeface="Sitka Banner" pitchFamily="2" charset="0"/>
                <a:ea typeface="Source Sans Pro"/>
                <a:cs typeface="Source Sans Pro"/>
              </a:rPr>
              <a:t>risk-free </a:t>
            </a:r>
            <a:r>
              <a:rPr lang="en-US" sz="2000" dirty="0">
                <a:solidFill>
                  <a:srgbClr val="4BACC6">
                    <a:lumMod val="50000"/>
                  </a:srgbClr>
                </a:solidFill>
                <a:latin typeface="Sitka Banner" pitchFamily="2" charset="0"/>
                <a:ea typeface="Source Sans Pro"/>
                <a:cs typeface="Source Sans Pro"/>
              </a:rPr>
              <a:t>when used  properly, the pulse </a:t>
            </a:r>
            <a:r>
              <a:rPr lang="en-US" sz="2000" dirty="0" err="1">
                <a:solidFill>
                  <a:srgbClr val="4BACC6">
                    <a:lumMod val="50000"/>
                  </a:srgbClr>
                </a:solidFill>
                <a:latin typeface="Sitka Banner" pitchFamily="2" charset="0"/>
                <a:ea typeface="Source Sans Pro"/>
                <a:cs typeface="Source Sans Pro"/>
              </a:rPr>
              <a:t>oximeter</a:t>
            </a:r>
            <a:r>
              <a:rPr lang="en-US" sz="2000" dirty="0">
                <a:solidFill>
                  <a:srgbClr val="4BACC6">
                    <a:lumMod val="50000"/>
                  </a:srgbClr>
                </a:solidFill>
                <a:latin typeface="Sitka Banner" pitchFamily="2" charset="0"/>
                <a:ea typeface="Source Sans Pro"/>
                <a:cs typeface="Source Sans Pro"/>
              </a:rPr>
              <a:t> should be used in </a:t>
            </a:r>
            <a:r>
              <a:rPr lang="en-US" sz="2000" dirty="0" smtClean="0">
                <a:solidFill>
                  <a:srgbClr val="4BACC6">
                    <a:lumMod val="50000"/>
                  </a:srgbClr>
                </a:solidFill>
                <a:latin typeface="Sitka Banner" pitchFamily="2" charset="0"/>
                <a:ea typeface="Source Sans Pro"/>
                <a:cs typeface="Source Sans Pro"/>
              </a:rPr>
              <a:t>all </a:t>
            </a:r>
            <a:r>
              <a:rPr lang="en-US" sz="2000" dirty="0">
                <a:solidFill>
                  <a:srgbClr val="4BACC6">
                    <a:lumMod val="50000"/>
                  </a:srgbClr>
                </a:solidFill>
                <a:latin typeface="Sitka Banner" pitchFamily="2" charset="0"/>
                <a:ea typeface="Source Sans Pro"/>
                <a:cs typeface="Source Sans Pro"/>
              </a:rPr>
              <a:t>clinical settings in which there is a potential </a:t>
            </a:r>
            <a:r>
              <a:rPr lang="en-US" sz="2000" dirty="0" smtClean="0">
                <a:solidFill>
                  <a:srgbClr val="4BACC6">
                    <a:lumMod val="50000"/>
                  </a:srgbClr>
                </a:solidFill>
                <a:latin typeface="Sitka Banner" pitchFamily="2" charset="0"/>
                <a:ea typeface="Source Sans Pro"/>
                <a:cs typeface="Source Sans Pro"/>
              </a:rPr>
              <a:t>risk </a:t>
            </a:r>
            <a:r>
              <a:rPr lang="en-US" sz="2000" dirty="0">
                <a:solidFill>
                  <a:srgbClr val="4BACC6">
                    <a:lumMod val="50000"/>
                  </a:srgbClr>
                </a:solidFill>
                <a:latin typeface="Sitka Banner" pitchFamily="2" charset="0"/>
                <a:ea typeface="Source Sans Pro"/>
                <a:cs typeface="Source Sans Pro"/>
              </a:rPr>
              <a:t>of arterial </a:t>
            </a:r>
            <a:r>
              <a:rPr lang="en-US" sz="2000" dirty="0" smtClean="0">
                <a:solidFill>
                  <a:srgbClr val="4BACC6">
                    <a:lumMod val="50000"/>
                  </a:srgbClr>
                </a:solidFill>
                <a:latin typeface="Sitka Banner" pitchFamily="2" charset="0"/>
                <a:ea typeface="Source Sans Pro"/>
                <a:cs typeface="Source Sans Pro"/>
              </a:rPr>
              <a:t>hypoxemia.</a:t>
            </a:r>
            <a:endParaRPr lang="en-US" sz="20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It </a:t>
            </a:r>
            <a:r>
              <a:rPr lang="en-US" sz="2000" dirty="0" smtClean="0">
                <a:solidFill>
                  <a:srgbClr val="4BACC6">
                    <a:lumMod val="50000"/>
                  </a:srgbClr>
                </a:solidFill>
                <a:latin typeface="Sitka Banner" pitchFamily="2" charset="0"/>
                <a:ea typeface="Source Sans Pro"/>
                <a:cs typeface="Source Sans Pro"/>
              </a:rPr>
              <a:t>provides </a:t>
            </a:r>
            <a:r>
              <a:rPr lang="en-US" sz="2000" dirty="0">
                <a:solidFill>
                  <a:srgbClr val="4BACC6">
                    <a:lumMod val="50000"/>
                  </a:srgbClr>
                </a:solidFill>
                <a:latin typeface="Sitka Banner" pitchFamily="2" charset="0"/>
                <a:ea typeface="Source Sans Pro"/>
                <a:cs typeface="Source Sans Pro"/>
              </a:rPr>
              <a:t>an early and immediate warning of </a:t>
            </a:r>
            <a:r>
              <a:rPr lang="en-US" sz="2000" dirty="0" err="1" smtClean="0">
                <a:solidFill>
                  <a:srgbClr val="4BACC6">
                    <a:lumMod val="50000"/>
                  </a:srgbClr>
                </a:solidFill>
                <a:latin typeface="Sitka Banner" pitchFamily="2" charset="0"/>
                <a:ea typeface="Source Sans Pro"/>
                <a:cs typeface="Source Sans Pro"/>
              </a:rPr>
              <a:t>hypoxaemia</a:t>
            </a:r>
            <a:endParaRPr lang="en-US" sz="20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If SpO2 is </a:t>
            </a:r>
            <a:r>
              <a:rPr lang="en-US" sz="2000" b="1" dirty="0">
                <a:solidFill>
                  <a:srgbClr val="4BACC6">
                    <a:lumMod val="50000"/>
                  </a:srgbClr>
                </a:solidFill>
                <a:latin typeface="Sitka Banner" pitchFamily="2" charset="0"/>
                <a:ea typeface="Source Sans Pro"/>
                <a:cs typeface="Source Sans Pro"/>
              </a:rPr>
              <a:t>below </a:t>
            </a:r>
            <a:r>
              <a:rPr lang="en-US" sz="2000" b="1" dirty="0" smtClean="0">
                <a:solidFill>
                  <a:srgbClr val="4BACC6">
                    <a:lumMod val="50000"/>
                  </a:srgbClr>
                </a:solidFill>
                <a:latin typeface="Sitka Banner" pitchFamily="2" charset="0"/>
                <a:ea typeface="Source Sans Pro"/>
                <a:cs typeface="Source Sans Pro"/>
              </a:rPr>
              <a:t>95%, </a:t>
            </a:r>
            <a:r>
              <a:rPr lang="en-US" sz="2000" dirty="0" smtClean="0">
                <a:solidFill>
                  <a:srgbClr val="4BACC6">
                    <a:lumMod val="50000"/>
                  </a:srgbClr>
                </a:solidFill>
                <a:latin typeface="Sitka Banner" pitchFamily="2" charset="0"/>
                <a:ea typeface="Source Sans Pro"/>
                <a:cs typeface="Source Sans Pro"/>
              </a:rPr>
              <a:t>it means </a:t>
            </a:r>
            <a:r>
              <a:rPr lang="en-US" sz="2000" dirty="0">
                <a:solidFill>
                  <a:srgbClr val="4BACC6">
                    <a:lumMod val="50000"/>
                  </a:srgbClr>
                </a:solidFill>
                <a:latin typeface="Sitka Banner" pitchFamily="2" charset="0"/>
                <a:ea typeface="Source Sans Pro"/>
                <a:cs typeface="Source Sans Pro"/>
              </a:rPr>
              <a:t>the O2 delivering  system is inadequate to meet the needs of the  tissue or poor cardiac output</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Start O2 if SPO2 less than 95%</a:t>
            </a:r>
          </a:p>
        </p:txBody>
      </p:sp>
      <p:sp>
        <p:nvSpPr>
          <p:cNvPr id="5" name="object 13"/>
          <p:cNvSpPr/>
          <p:nvPr/>
        </p:nvSpPr>
        <p:spPr>
          <a:xfrm>
            <a:off x="4419600" y="3028950"/>
            <a:ext cx="2057400" cy="2082053"/>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14"/>
          <p:cNvSpPr/>
          <p:nvPr/>
        </p:nvSpPr>
        <p:spPr>
          <a:xfrm>
            <a:off x="6705600" y="2958358"/>
            <a:ext cx="2249424" cy="2152645"/>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83445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a:solidFill>
                  <a:schemeClr val="accent5">
                    <a:lumMod val="50000"/>
                  </a:schemeClr>
                </a:solidFill>
                <a:latin typeface="Arial Rounded MT Bold" pitchFamily="34" charset="0"/>
              </a:rPr>
              <a:t>CAPNOGRAPHY</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32</a:t>
            </a:fld>
            <a:endParaRPr lang="en" dirty="0">
              <a:solidFill>
                <a:srgbClr val="4BACC6">
                  <a:lumMod val="50000"/>
                </a:srgbClr>
              </a:solidFill>
            </a:endParaRPr>
          </a:p>
        </p:txBody>
      </p:sp>
      <p:sp>
        <p:nvSpPr>
          <p:cNvPr id="3" name="TextBox 2"/>
          <p:cNvSpPr txBox="1"/>
          <p:nvPr/>
        </p:nvSpPr>
        <p:spPr>
          <a:xfrm>
            <a:off x="211567" y="742950"/>
            <a:ext cx="6096000" cy="4124206"/>
          </a:xfrm>
          <a:prstGeom prst="rect">
            <a:avLst/>
          </a:prstGeom>
          <a:noFill/>
        </p:spPr>
        <p:txBody>
          <a:bodyPr wrap="square" rtlCol="0">
            <a:spAutoFit/>
          </a:bodyPr>
          <a:lstStyle/>
          <a:p>
            <a:pPr marL="0" lvl="1">
              <a:spcBef>
                <a:spcPts val="600"/>
              </a:spcBef>
              <a:buClr>
                <a:srgbClr val="0DB7C4"/>
              </a:buClr>
              <a:buSzPts val="2400"/>
            </a:pPr>
            <a:r>
              <a:rPr lang="en-US" sz="2200" dirty="0">
                <a:solidFill>
                  <a:srgbClr val="4BACC6">
                    <a:lumMod val="50000"/>
                  </a:srgbClr>
                </a:solidFill>
                <a:latin typeface="Sitka Banner" pitchFamily="2" charset="0"/>
                <a:ea typeface="Source Sans Pro"/>
                <a:cs typeface="Source Sans Pro"/>
              </a:rPr>
              <a:t>*</a:t>
            </a:r>
            <a:r>
              <a:rPr lang="en-US" sz="2200" dirty="0" err="1">
                <a:solidFill>
                  <a:srgbClr val="4BACC6">
                    <a:lumMod val="50000"/>
                  </a:srgbClr>
                </a:solidFill>
                <a:latin typeface="Sitka Banner" pitchFamily="2" charset="0"/>
                <a:ea typeface="Source Sans Pro"/>
                <a:cs typeface="Source Sans Pro"/>
              </a:rPr>
              <a:t>Capnography</a:t>
            </a:r>
            <a:r>
              <a:rPr lang="en-US" sz="2200" dirty="0">
                <a:solidFill>
                  <a:srgbClr val="4BACC6">
                    <a:lumMod val="50000"/>
                  </a:srgbClr>
                </a:solidFill>
                <a:latin typeface="Sitka Banner" pitchFamily="2" charset="0"/>
                <a:ea typeface="Source Sans Pro"/>
                <a:cs typeface="Source Sans Pro"/>
              </a:rPr>
              <a:t> is monitoring </a:t>
            </a:r>
            <a:r>
              <a:rPr lang="en-US" sz="2200" dirty="0" smtClean="0">
                <a:solidFill>
                  <a:srgbClr val="4BACC6">
                    <a:lumMod val="50000"/>
                  </a:srgbClr>
                </a:solidFill>
                <a:latin typeface="Sitka Banner" pitchFamily="2" charset="0"/>
                <a:ea typeface="Source Sans Pro"/>
                <a:cs typeface="Source Sans Pro"/>
              </a:rPr>
              <a:t>of </a:t>
            </a:r>
            <a:r>
              <a:rPr lang="en-US" sz="2200" dirty="0">
                <a:solidFill>
                  <a:srgbClr val="4BACC6">
                    <a:lumMod val="50000"/>
                  </a:srgbClr>
                </a:solidFill>
                <a:latin typeface="Sitka Banner" pitchFamily="2" charset="0"/>
                <a:ea typeface="Source Sans Pro"/>
                <a:cs typeface="Source Sans Pro"/>
              </a:rPr>
              <a:t>the concentration or </a:t>
            </a:r>
            <a:r>
              <a:rPr lang="en-US" sz="2200" dirty="0" smtClean="0">
                <a:solidFill>
                  <a:srgbClr val="4BACC6">
                    <a:lumMod val="50000"/>
                  </a:srgbClr>
                </a:solidFill>
                <a:latin typeface="Sitka Banner" pitchFamily="2" charset="0"/>
                <a:ea typeface="Source Sans Pro"/>
                <a:cs typeface="Source Sans Pro"/>
              </a:rPr>
              <a:t>partial pressure </a:t>
            </a:r>
            <a:r>
              <a:rPr lang="en-US" sz="2200" dirty="0">
                <a:solidFill>
                  <a:srgbClr val="4BACC6">
                    <a:lumMod val="50000"/>
                  </a:srgbClr>
                </a:solidFill>
                <a:latin typeface="Sitka Banner" pitchFamily="2" charset="0"/>
                <a:ea typeface="Source Sans Pro"/>
                <a:cs typeface="Source Sans Pro"/>
              </a:rPr>
              <a:t>of carbon dioxide (Co2</a:t>
            </a:r>
            <a:r>
              <a:rPr lang="en-US" sz="2200" dirty="0" smtClean="0">
                <a:solidFill>
                  <a:srgbClr val="4BACC6">
                    <a:lumMod val="50000"/>
                  </a:srgbClr>
                </a:solidFill>
                <a:latin typeface="Sitka Banner" pitchFamily="2" charset="0"/>
                <a:ea typeface="Source Sans Pro"/>
                <a:cs typeface="Source Sans Pro"/>
              </a:rPr>
              <a:t>) </a:t>
            </a:r>
            <a:r>
              <a:rPr lang="en-US" sz="2200" dirty="0">
                <a:solidFill>
                  <a:srgbClr val="4BACC6">
                    <a:lumMod val="50000"/>
                  </a:srgbClr>
                </a:solidFill>
                <a:latin typeface="Sitka Banner" pitchFamily="2" charset="0"/>
                <a:ea typeface="Source Sans Pro"/>
                <a:cs typeface="Source Sans Pro"/>
              </a:rPr>
              <a:t>usually presented as graph.</a:t>
            </a:r>
          </a:p>
          <a:p>
            <a:pPr marL="0" lvl="1">
              <a:spcBef>
                <a:spcPts val="600"/>
              </a:spcBef>
              <a:buClr>
                <a:srgbClr val="0DB7C4"/>
              </a:buClr>
              <a:buSzPts val="2400"/>
            </a:pPr>
            <a:r>
              <a:rPr lang="en-US" sz="2200" dirty="0">
                <a:solidFill>
                  <a:srgbClr val="4BACC6">
                    <a:lumMod val="50000"/>
                  </a:srgbClr>
                </a:solidFill>
                <a:latin typeface="Sitka Banner" pitchFamily="2" charset="0"/>
                <a:ea typeface="Source Sans Pro"/>
                <a:cs typeface="Source Sans Pro"/>
              </a:rPr>
              <a:t>1-A numerical value of the EtCO2 measured by </a:t>
            </a:r>
            <a:r>
              <a:rPr lang="en-US" sz="2200" dirty="0" err="1">
                <a:solidFill>
                  <a:srgbClr val="4BACC6">
                    <a:lumMod val="50000"/>
                  </a:srgbClr>
                </a:solidFill>
                <a:latin typeface="Sitka Banner" pitchFamily="2" charset="0"/>
                <a:ea typeface="Source Sans Pro"/>
                <a:cs typeface="Source Sans Pro"/>
              </a:rPr>
              <a:t>capnometer</a:t>
            </a:r>
            <a:r>
              <a:rPr lang="en-US" sz="2200" dirty="0">
                <a:solidFill>
                  <a:srgbClr val="4BACC6">
                    <a:lumMod val="50000"/>
                  </a:srgbClr>
                </a:solidFill>
                <a:latin typeface="Sitka Banner" pitchFamily="2" charset="0"/>
                <a:ea typeface="Source Sans Pro"/>
                <a:cs typeface="Source Sans Pro"/>
              </a:rPr>
              <a:t>.</a:t>
            </a:r>
          </a:p>
          <a:p>
            <a:pPr marL="0" lvl="1">
              <a:spcBef>
                <a:spcPts val="600"/>
              </a:spcBef>
              <a:buClr>
                <a:srgbClr val="0DB7C4"/>
              </a:buClr>
              <a:buSzPts val="2400"/>
            </a:pPr>
            <a:r>
              <a:rPr lang="en-US" sz="2200" dirty="0">
                <a:solidFill>
                  <a:srgbClr val="4BACC6">
                    <a:lumMod val="50000"/>
                  </a:srgbClr>
                </a:solidFill>
                <a:latin typeface="Sitka Banner" pitchFamily="2" charset="0"/>
                <a:ea typeface="Source Sans Pro"/>
                <a:cs typeface="Source Sans Pro"/>
              </a:rPr>
              <a:t>2-A waveform of the concentration of CO2 present in the airway presented by </a:t>
            </a:r>
            <a:r>
              <a:rPr lang="en-US" sz="2200" dirty="0" err="1">
                <a:solidFill>
                  <a:srgbClr val="4BACC6">
                    <a:lumMod val="50000"/>
                  </a:srgbClr>
                </a:solidFill>
                <a:latin typeface="Sitka Banner" pitchFamily="2" charset="0"/>
                <a:ea typeface="Source Sans Pro"/>
                <a:cs typeface="Source Sans Pro"/>
              </a:rPr>
              <a:t>capnogram</a:t>
            </a:r>
            <a:r>
              <a:rPr lang="en-US" sz="2200" dirty="0">
                <a:solidFill>
                  <a:srgbClr val="4BACC6">
                    <a:lumMod val="50000"/>
                  </a:srgbClr>
                </a:solidFill>
                <a:latin typeface="Sitka Banner" pitchFamily="2" charset="0"/>
                <a:ea typeface="Source Sans Pro"/>
                <a:cs typeface="Source Sans Pro"/>
              </a:rPr>
              <a:t>.</a:t>
            </a:r>
          </a:p>
          <a:p>
            <a:pPr marL="0" lvl="1">
              <a:spcBef>
                <a:spcPts val="600"/>
              </a:spcBef>
              <a:buClr>
                <a:srgbClr val="0DB7C4"/>
              </a:buClr>
              <a:buSzPts val="2400"/>
            </a:pPr>
            <a:r>
              <a:rPr lang="en-US" sz="2200" dirty="0">
                <a:solidFill>
                  <a:srgbClr val="4BACC6">
                    <a:lumMod val="50000"/>
                  </a:srgbClr>
                </a:solidFill>
                <a:latin typeface="Sitka Banner" pitchFamily="2" charset="0"/>
                <a:ea typeface="Source Sans Pro"/>
                <a:cs typeface="Source Sans Pro"/>
              </a:rPr>
              <a:t>*</a:t>
            </a:r>
            <a:r>
              <a:rPr lang="en-US" sz="2200" dirty="0" err="1">
                <a:solidFill>
                  <a:srgbClr val="4BACC6">
                    <a:lumMod val="50000"/>
                  </a:srgbClr>
                </a:solidFill>
                <a:latin typeface="Sitka Banner" pitchFamily="2" charset="0"/>
                <a:ea typeface="Source Sans Pro"/>
                <a:cs typeface="Source Sans Pro"/>
              </a:rPr>
              <a:t>Capnographs</a:t>
            </a:r>
            <a:r>
              <a:rPr lang="en-US" sz="2200" dirty="0">
                <a:solidFill>
                  <a:srgbClr val="4BACC6">
                    <a:lumMod val="50000"/>
                  </a:srgbClr>
                </a:solidFill>
                <a:latin typeface="Sitka Banner" pitchFamily="2" charset="0"/>
                <a:ea typeface="Source Sans Pro"/>
                <a:cs typeface="Source Sans Pro"/>
              </a:rPr>
              <a:t> in common use rely on the absorption of infrared light by CO2.</a:t>
            </a:r>
          </a:p>
          <a:p>
            <a:pPr marL="0" lvl="1">
              <a:spcBef>
                <a:spcPts val="600"/>
              </a:spcBef>
              <a:buClr>
                <a:srgbClr val="0DB7C4"/>
              </a:buClr>
              <a:buSzPts val="2400"/>
            </a:pPr>
            <a:r>
              <a:rPr lang="en-US" sz="2200" dirty="0">
                <a:solidFill>
                  <a:srgbClr val="4BACC6">
                    <a:lumMod val="50000"/>
                  </a:srgbClr>
                </a:solidFill>
                <a:latin typeface="Sitka Banner" pitchFamily="2" charset="0"/>
                <a:ea typeface="Source Sans Pro"/>
                <a:cs typeface="Source Sans Pro"/>
              </a:rPr>
              <a:t>*As with </a:t>
            </a:r>
            <a:r>
              <a:rPr lang="en-US" sz="2200" dirty="0" err="1">
                <a:solidFill>
                  <a:srgbClr val="4BACC6">
                    <a:lumMod val="50000"/>
                  </a:srgbClr>
                </a:solidFill>
                <a:latin typeface="Sitka Banner" pitchFamily="2" charset="0"/>
                <a:ea typeface="Source Sans Pro"/>
                <a:cs typeface="Source Sans Pro"/>
              </a:rPr>
              <a:t>oximetry</a:t>
            </a:r>
            <a:r>
              <a:rPr lang="en-US" sz="2200" dirty="0">
                <a:solidFill>
                  <a:srgbClr val="4BACC6">
                    <a:lumMod val="50000"/>
                  </a:srgbClr>
                </a:solidFill>
                <a:latin typeface="Sitka Banner" pitchFamily="2" charset="0"/>
                <a:ea typeface="Source Sans Pro"/>
                <a:cs typeface="Source Sans Pro"/>
              </a:rPr>
              <a:t>, absorption of infrared light by CO 2 is governed by the Beer–Lambert law. </a:t>
            </a:r>
          </a:p>
        </p:txBody>
      </p:sp>
      <p:pic>
        <p:nvPicPr>
          <p:cNvPr id="5" name="Picture 2" descr="https://tse2.mm.bing.net/th?id=OIP.NPVVvqBf_jstBF4X-UH1hwEsCz&amp;pid=15.1&amp;P=0&amp;w=255&amp;h=153"/>
          <p:cNvPicPr>
            <a:picLocks noChangeAspect="1" noChangeArrowheads="1"/>
          </p:cNvPicPr>
          <p:nvPr/>
        </p:nvPicPr>
        <p:blipFill>
          <a:blip r:embed="rId2" cstate="print"/>
          <a:srcRect/>
          <a:stretch>
            <a:fillRect/>
          </a:stretch>
        </p:blipFill>
        <p:spPr bwMode="auto">
          <a:xfrm>
            <a:off x="6869369" y="133350"/>
            <a:ext cx="2303318" cy="1974273"/>
          </a:xfrm>
          <a:prstGeom prst="rect">
            <a:avLst/>
          </a:prstGeom>
          <a:noFill/>
        </p:spPr>
      </p:pic>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289" y="2571750"/>
            <a:ext cx="2895600" cy="1581722"/>
          </a:xfrm>
          <a:prstGeom prst="rect">
            <a:avLst/>
          </a:prstGeom>
        </p:spPr>
      </p:pic>
    </p:spTree>
    <p:extLst>
      <p:ext uri="{BB962C8B-B14F-4D97-AF65-F5344CB8AC3E}">
        <p14:creationId xmlns:p14="http://schemas.microsoft.com/office/powerpoint/2010/main" val="3083445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a:solidFill>
                  <a:schemeClr val="accent5">
                    <a:lumMod val="50000"/>
                  </a:schemeClr>
                </a:solidFill>
                <a:latin typeface="Arial Rounded MT Bold" pitchFamily="34" charset="0"/>
              </a:rPr>
              <a:t>ETCO2</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33</a:t>
            </a:fld>
            <a:endParaRPr lang="en" dirty="0">
              <a:solidFill>
                <a:srgbClr val="4BACC6">
                  <a:lumMod val="50000"/>
                </a:srgbClr>
              </a:solidFill>
            </a:endParaRPr>
          </a:p>
        </p:txBody>
      </p:sp>
      <p:sp>
        <p:nvSpPr>
          <p:cNvPr id="3" name="TextBox 2"/>
          <p:cNvSpPr txBox="1"/>
          <p:nvPr/>
        </p:nvSpPr>
        <p:spPr>
          <a:xfrm>
            <a:off x="228600" y="895350"/>
            <a:ext cx="8839200" cy="3785652"/>
          </a:xfrm>
          <a:prstGeom prst="rect">
            <a:avLst/>
          </a:prstGeom>
          <a:noFill/>
        </p:spPr>
        <p:txBody>
          <a:bodyPr wrap="square" rtlCol="0">
            <a:spAutoFit/>
          </a:bodyPr>
          <a:lstStyle/>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*is the partial pressure or maximal concentration of carbon dioxide (CO2) at the end of an exhaled breath, which is expressed as a percentage of CO2 or mmHg. </a:t>
            </a:r>
          </a:p>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*The normal values are 5% to 6% CO2, which is equivalent to </a:t>
            </a:r>
            <a:r>
              <a:rPr lang="en-US" sz="2000" dirty="0" smtClean="0">
                <a:solidFill>
                  <a:srgbClr val="4BACC6">
                    <a:lumMod val="50000"/>
                  </a:srgbClr>
                </a:solidFill>
                <a:latin typeface="Sitka Banner" pitchFamily="2" charset="0"/>
                <a:ea typeface="Source Sans Pro"/>
                <a:cs typeface="Source Sans Pro"/>
              </a:rPr>
              <a:t>35-45 </a:t>
            </a:r>
            <a:r>
              <a:rPr lang="en-US" sz="2000" dirty="0">
                <a:solidFill>
                  <a:srgbClr val="4BACC6">
                    <a:lumMod val="50000"/>
                  </a:srgbClr>
                </a:solidFill>
                <a:latin typeface="Sitka Banner" pitchFamily="2" charset="0"/>
                <a:ea typeface="Source Sans Pro"/>
                <a:cs typeface="Source Sans Pro"/>
              </a:rPr>
              <a:t>mmHg.</a:t>
            </a:r>
          </a:p>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*ETCO2 Less Than 35 mmHg </a:t>
            </a:r>
          </a:p>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          -“</a:t>
            </a:r>
            <a:r>
              <a:rPr lang="en-US" sz="2000" dirty="0" err="1">
                <a:solidFill>
                  <a:srgbClr val="4BACC6">
                    <a:lumMod val="50000"/>
                  </a:srgbClr>
                </a:solidFill>
                <a:latin typeface="Sitka Banner" pitchFamily="2" charset="0"/>
                <a:ea typeface="Source Sans Pro"/>
                <a:cs typeface="Source Sans Pro"/>
              </a:rPr>
              <a:t>Hypocapnia</a:t>
            </a:r>
            <a:r>
              <a:rPr lang="en-US" sz="2000" dirty="0">
                <a:solidFill>
                  <a:srgbClr val="4BACC6">
                    <a:lumMod val="50000"/>
                  </a:srgbClr>
                </a:solidFill>
                <a:latin typeface="Sitka Banner" pitchFamily="2" charset="0"/>
                <a:ea typeface="Source Sans Pro"/>
                <a:cs typeface="Source Sans Pro"/>
              </a:rPr>
              <a:t>”</a:t>
            </a:r>
          </a:p>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          - Respiratory Alkalosis </a:t>
            </a:r>
          </a:p>
          <a:p>
            <a:pPr marL="0" lvl="1">
              <a:spcBef>
                <a:spcPts val="600"/>
              </a:spcBef>
              <a:buClr>
                <a:srgbClr val="0DB7C4"/>
              </a:buClr>
              <a:buSzPts val="2400"/>
            </a:pPr>
            <a:endParaRPr lang="en-US" sz="20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*ETCO2 Greater Than 45 mmHg </a:t>
            </a:r>
          </a:p>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          -“</a:t>
            </a:r>
            <a:r>
              <a:rPr lang="en-US" sz="2000" dirty="0" err="1">
                <a:solidFill>
                  <a:srgbClr val="4BACC6">
                    <a:lumMod val="50000"/>
                  </a:srgbClr>
                </a:solidFill>
                <a:latin typeface="Sitka Banner" pitchFamily="2" charset="0"/>
                <a:ea typeface="Source Sans Pro"/>
                <a:cs typeface="Source Sans Pro"/>
              </a:rPr>
              <a:t>Hypercapnia</a:t>
            </a:r>
            <a:r>
              <a:rPr lang="en-US" sz="2000" dirty="0">
                <a:solidFill>
                  <a:srgbClr val="4BACC6">
                    <a:lumMod val="50000"/>
                  </a:srgbClr>
                </a:solidFill>
                <a:latin typeface="Sitka Banner" pitchFamily="2" charset="0"/>
                <a:ea typeface="Source Sans Pro"/>
                <a:cs typeface="Source Sans Pro"/>
              </a:rPr>
              <a:t>”</a:t>
            </a:r>
          </a:p>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          - Respiratory Acidosis</a:t>
            </a:r>
          </a:p>
        </p:txBody>
      </p:sp>
      <p:pic>
        <p:nvPicPr>
          <p:cNvPr id="5" name="Picture 2" descr="http://image.made-in-china.com/2f0j00RCBEJyvnMZbQ/Etco2-SpO2-NIBP-Patient-Monitor-Rsd2001f.jpg"/>
          <p:cNvPicPr>
            <a:picLocks noChangeAspect="1" noChangeArrowheads="1"/>
          </p:cNvPicPr>
          <p:nvPr/>
        </p:nvPicPr>
        <p:blipFill>
          <a:blip r:embed="rId2" cstate="print"/>
          <a:srcRect/>
          <a:stretch>
            <a:fillRect/>
          </a:stretch>
        </p:blipFill>
        <p:spPr bwMode="auto">
          <a:xfrm>
            <a:off x="6994203" y="-5886"/>
            <a:ext cx="2154541" cy="901236"/>
          </a:xfrm>
          <a:prstGeom prst="rect">
            <a:avLst/>
          </a:prstGeom>
          <a:noFill/>
        </p:spPr>
      </p:pic>
      <p:pic>
        <p:nvPicPr>
          <p:cNvPr id="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1" y="2114549"/>
            <a:ext cx="3704216" cy="2954969"/>
          </a:xfrm>
          <a:prstGeom prst="rect">
            <a:avLst/>
          </a:prstGeom>
        </p:spPr>
      </p:pic>
    </p:spTree>
    <p:extLst>
      <p:ext uri="{BB962C8B-B14F-4D97-AF65-F5344CB8AC3E}">
        <p14:creationId xmlns:p14="http://schemas.microsoft.com/office/powerpoint/2010/main" val="3083445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838200"/>
          </a:xfrm>
        </p:spPr>
        <p:txBody>
          <a:bodyPr>
            <a:normAutofit fontScale="90000"/>
          </a:bodyPr>
          <a:lstStyle/>
          <a:p>
            <a:r>
              <a:rPr lang="en-US" sz="2800" dirty="0">
                <a:solidFill>
                  <a:schemeClr val="accent5">
                    <a:lumMod val="50000"/>
                  </a:schemeClr>
                </a:solidFill>
                <a:latin typeface="Arial Rounded MT Bold" pitchFamily="34" charset="0"/>
              </a:rPr>
              <a:t>Indications for Use -</a:t>
            </a:r>
            <a:br>
              <a:rPr lang="en-US" sz="2800" dirty="0">
                <a:solidFill>
                  <a:schemeClr val="accent5">
                    <a:lumMod val="50000"/>
                  </a:schemeClr>
                </a:solidFill>
                <a:latin typeface="Arial Rounded MT Bold" pitchFamily="34" charset="0"/>
              </a:rPr>
            </a:br>
            <a:r>
              <a:rPr lang="en-US" sz="2800" dirty="0">
                <a:solidFill>
                  <a:schemeClr val="accent5">
                    <a:lumMod val="50000"/>
                  </a:schemeClr>
                </a:solidFill>
                <a:latin typeface="Arial Rounded MT Bold" pitchFamily="34" charset="0"/>
              </a:rPr>
              <a:t>End-Tidal CO2 Monitoring </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34</a:t>
            </a:fld>
            <a:endParaRPr lang="en" dirty="0">
              <a:solidFill>
                <a:srgbClr val="4BACC6">
                  <a:lumMod val="50000"/>
                </a:srgbClr>
              </a:solidFill>
            </a:endParaRPr>
          </a:p>
        </p:txBody>
      </p:sp>
      <p:sp>
        <p:nvSpPr>
          <p:cNvPr id="3" name="TextBox 2"/>
          <p:cNvSpPr txBox="1"/>
          <p:nvPr/>
        </p:nvSpPr>
        <p:spPr>
          <a:xfrm>
            <a:off x="228600" y="895350"/>
            <a:ext cx="8839200" cy="2693045"/>
          </a:xfrm>
          <a:prstGeom prst="rect">
            <a:avLst/>
          </a:prstGeom>
          <a:noFill/>
        </p:spPr>
        <p:txBody>
          <a:bodyPr wrap="square" rtlCol="0">
            <a:spAutoFit/>
          </a:bodyPr>
          <a:lstStyle/>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 1-Validation of proper endotracheal tube placement</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2-Detection and Monitoring of Respiratory depression</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3-Hypoventilation</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4-Obstructive sleep apnea</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5-Procedural sedation</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6-Adjustment of parameter settings in mechanically ventilated </a:t>
            </a:r>
            <a:r>
              <a:rPr lang="en-US" sz="2400" dirty="0" smtClean="0">
                <a:solidFill>
                  <a:srgbClr val="4BACC6">
                    <a:lumMod val="50000"/>
                  </a:srgbClr>
                </a:solidFill>
                <a:latin typeface="Sitka Banner" pitchFamily="2" charset="0"/>
                <a:ea typeface="Source Sans Pro"/>
                <a:cs typeface="Source Sans Pro"/>
              </a:rPr>
              <a:t>patients</a:t>
            </a:r>
            <a:endParaRPr lang="en-US" sz="2400" dirty="0">
              <a:solidFill>
                <a:srgbClr val="4BACC6">
                  <a:lumMod val="50000"/>
                </a:srgbClr>
              </a:solidFill>
              <a:latin typeface="Sitka Banner" pitchFamily="2" charset="0"/>
              <a:ea typeface="Source Sans Pro"/>
              <a:cs typeface="Source Sans Pro"/>
            </a:endParaRPr>
          </a:p>
        </p:txBody>
      </p:sp>
    </p:spTree>
    <p:extLst>
      <p:ext uri="{BB962C8B-B14F-4D97-AF65-F5344CB8AC3E}">
        <p14:creationId xmlns:p14="http://schemas.microsoft.com/office/powerpoint/2010/main" val="3083445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marL="0" lvl="0" indent="0" algn="ctr" rtl="0">
              <a:spcBef>
                <a:spcPts val="0"/>
              </a:spcBef>
              <a:spcAft>
                <a:spcPts val="0"/>
              </a:spcAft>
              <a:buNone/>
            </a:pPr>
            <a:r>
              <a:rPr lang="en-US" smtClean="0"/>
              <a:t>Renal Diseases I</a:t>
            </a:r>
            <a:endParaRPr lang="en-US" dirty="0"/>
          </a:p>
        </p:txBody>
      </p:sp>
      <p:sp>
        <p:nvSpPr>
          <p:cNvPr id="4" name="عنصر نائب لرقم الشريحة 3"/>
          <p:cNvSpPr>
            <a:spLocks noGrp="1"/>
          </p:cNvSpPr>
          <p:nvPr>
            <p:ph type="sldNum" sz="quarter" idx="12"/>
          </p:nvPr>
        </p:nvSpPr>
        <p:spPr/>
        <p:txBody>
          <a:bodyPr/>
          <a:lstStyle/>
          <a:p>
            <a:fld id="{4E4B9A9D-526E-4DD4-847F-D3936EB46E6C}" type="slidenum">
              <a:rPr lang="en-US" smtClean="0">
                <a:solidFill>
                  <a:prstClr val="black">
                    <a:tint val="75000"/>
                  </a:prstClr>
                </a:solidFill>
              </a:rPr>
              <a:pPr/>
              <a:t>35</a:t>
            </a:fld>
            <a:endParaRPr lang="en-US">
              <a:solidFill>
                <a:prstClr val="black">
                  <a:tint val="75000"/>
                </a:prstClr>
              </a:solidFill>
            </a:endParaRPr>
          </a:p>
        </p:txBody>
      </p:sp>
      <p:sp>
        <p:nvSpPr>
          <p:cNvPr id="5" name="مربع نص 4"/>
          <p:cNvSpPr txBox="1"/>
          <p:nvPr/>
        </p:nvSpPr>
        <p:spPr>
          <a:xfrm>
            <a:off x="1524000" y="1504950"/>
            <a:ext cx="6248400" cy="1446550"/>
          </a:xfrm>
          <a:prstGeom prst="rect">
            <a:avLst/>
          </a:prstGeom>
          <a:noFill/>
        </p:spPr>
        <p:txBody>
          <a:bodyPr wrap="square" rtlCol="0">
            <a:spAutoFit/>
          </a:bodyPr>
          <a:lstStyle/>
          <a:p>
            <a:pPr algn="ctr"/>
            <a:r>
              <a:rPr lang="en-US" sz="4400" dirty="0">
                <a:solidFill>
                  <a:prstClr val="black"/>
                </a:solidFill>
                <a:latin typeface="Arial Rounded MT Bold" pitchFamily="34" charset="0"/>
              </a:rPr>
              <a:t>Arterial Blood Gas (ABG)</a:t>
            </a:r>
            <a:endParaRPr lang="en-US" sz="4400" dirty="0" smtClean="0">
              <a:solidFill>
                <a:prstClr val="black"/>
              </a:solidFill>
              <a:latin typeface="Arial Rounded MT Bold" pitchFamily="34" charset="0"/>
            </a:endParaRPr>
          </a:p>
        </p:txBody>
      </p:sp>
    </p:spTree>
    <p:extLst>
      <p:ext uri="{BB962C8B-B14F-4D97-AF65-F5344CB8AC3E}">
        <p14:creationId xmlns:p14="http://schemas.microsoft.com/office/powerpoint/2010/main" val="2344887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a:solidFill>
                  <a:schemeClr val="accent5">
                    <a:lumMod val="50000"/>
                  </a:schemeClr>
                </a:solidFill>
                <a:latin typeface="Arial Rounded MT Bold" pitchFamily="34" charset="0"/>
              </a:rPr>
              <a:t>Arterial </a:t>
            </a:r>
            <a:r>
              <a:rPr lang="en-US" sz="2800" dirty="0" smtClean="0">
                <a:solidFill>
                  <a:schemeClr val="accent5">
                    <a:lumMod val="50000"/>
                  </a:schemeClr>
                </a:solidFill>
                <a:latin typeface="Arial Rounded MT Bold" pitchFamily="34" charset="0"/>
              </a:rPr>
              <a:t>Blood Gases </a:t>
            </a:r>
            <a:endParaRPr lang="en-US" sz="2800" dirty="0">
              <a:solidFill>
                <a:schemeClr val="accent5">
                  <a:lumMod val="50000"/>
                </a:schemeClr>
              </a:solidFill>
              <a:latin typeface="Arial Rounded MT Bold" pitchFamily="34" charset="0"/>
            </a:endParaRP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36</a:t>
            </a:fld>
            <a:endParaRPr lang="en" dirty="0">
              <a:solidFill>
                <a:srgbClr val="4BACC6">
                  <a:lumMod val="50000"/>
                </a:srgbClr>
              </a:solidFill>
            </a:endParaRPr>
          </a:p>
        </p:txBody>
      </p:sp>
      <p:sp>
        <p:nvSpPr>
          <p:cNvPr id="3" name="TextBox 2"/>
          <p:cNvSpPr txBox="1"/>
          <p:nvPr/>
        </p:nvSpPr>
        <p:spPr>
          <a:xfrm>
            <a:off x="228600" y="895350"/>
            <a:ext cx="8839200" cy="2785378"/>
          </a:xfrm>
          <a:prstGeom prst="rect">
            <a:avLst/>
          </a:prstGeom>
          <a:noFill/>
        </p:spPr>
        <p:txBody>
          <a:bodyPr wrap="square" rtlCol="0">
            <a:spAutoFit/>
          </a:bodyPr>
          <a:lstStyle/>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ABG test measure the </a:t>
            </a:r>
            <a:r>
              <a:rPr lang="en-US" sz="2000" dirty="0" smtClean="0">
                <a:solidFill>
                  <a:srgbClr val="4BACC6">
                    <a:lumMod val="50000"/>
                  </a:srgbClr>
                </a:solidFill>
                <a:latin typeface="Sitka Banner" pitchFamily="2" charset="0"/>
                <a:ea typeface="Source Sans Pro"/>
                <a:cs typeface="Source Sans Pro"/>
              </a:rPr>
              <a:t>acidity (pH</a:t>
            </a:r>
            <a:r>
              <a:rPr lang="en-US" sz="2000" dirty="0">
                <a:solidFill>
                  <a:srgbClr val="4BACC6">
                    <a:lumMod val="50000"/>
                  </a:srgbClr>
                </a:solidFill>
                <a:latin typeface="Sitka Banner" pitchFamily="2" charset="0"/>
                <a:ea typeface="Source Sans Pro"/>
                <a:cs typeface="Source Sans Pro"/>
              </a:rPr>
              <a:t>) and the level of oxygen and carbon </a:t>
            </a:r>
            <a:r>
              <a:rPr lang="en-US" sz="2000" dirty="0" smtClean="0">
                <a:solidFill>
                  <a:srgbClr val="4BACC6">
                    <a:lumMod val="50000"/>
                  </a:srgbClr>
                </a:solidFill>
                <a:latin typeface="Sitka Banner" pitchFamily="2" charset="0"/>
                <a:ea typeface="Source Sans Pro"/>
                <a:cs typeface="Source Sans Pro"/>
              </a:rPr>
              <a:t>dioxide in </a:t>
            </a:r>
            <a:r>
              <a:rPr lang="en-US" sz="2000" dirty="0">
                <a:solidFill>
                  <a:srgbClr val="4BACC6">
                    <a:lumMod val="50000"/>
                  </a:srgbClr>
                </a:solidFill>
                <a:latin typeface="Sitka Banner" pitchFamily="2" charset="0"/>
                <a:ea typeface="Source Sans Pro"/>
                <a:cs typeface="Source Sans Pro"/>
              </a:rPr>
              <a:t>the blood from an artery .</a:t>
            </a:r>
          </a:p>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This </a:t>
            </a:r>
            <a:r>
              <a:rPr lang="en-US" sz="2000" dirty="0">
                <a:solidFill>
                  <a:srgbClr val="4BACC6">
                    <a:lumMod val="50000"/>
                  </a:srgbClr>
                </a:solidFill>
                <a:latin typeface="Sitka Banner" pitchFamily="2" charset="0"/>
                <a:ea typeface="Source Sans Pro"/>
                <a:cs typeface="Source Sans Pro"/>
              </a:rPr>
              <a:t>test is used to check how well your lungs are able to move oxygen in to the blood and remove carbon dioxide from the blood.</a:t>
            </a:r>
          </a:p>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Blood drown from an </a:t>
            </a:r>
            <a:r>
              <a:rPr lang="en-US" sz="2000" dirty="0" smtClean="0">
                <a:solidFill>
                  <a:srgbClr val="4BACC6">
                    <a:lumMod val="50000"/>
                  </a:srgbClr>
                </a:solidFill>
                <a:latin typeface="Sitka Banner" pitchFamily="2" charset="0"/>
                <a:ea typeface="Source Sans Pro"/>
                <a:cs typeface="Source Sans Pro"/>
              </a:rPr>
              <a:t>artery (radial, brachial, femoral) where O2 and CO2 </a:t>
            </a:r>
            <a:r>
              <a:rPr lang="en-US" sz="2000" dirty="0">
                <a:solidFill>
                  <a:srgbClr val="4BACC6">
                    <a:lumMod val="50000"/>
                  </a:srgbClr>
                </a:solidFill>
                <a:latin typeface="Sitka Banner" pitchFamily="2" charset="0"/>
                <a:ea typeface="Source Sans Pro"/>
                <a:cs typeface="Source Sans Pro"/>
              </a:rPr>
              <a:t>levels can be measured before </a:t>
            </a:r>
            <a:r>
              <a:rPr lang="en-US" sz="2000" dirty="0" smtClean="0">
                <a:solidFill>
                  <a:srgbClr val="4BACC6">
                    <a:lumMod val="50000"/>
                  </a:srgbClr>
                </a:solidFill>
                <a:latin typeface="Sitka Banner" pitchFamily="2" charset="0"/>
                <a:ea typeface="Source Sans Pro"/>
                <a:cs typeface="Source Sans Pro"/>
              </a:rPr>
              <a:t>they enter </a:t>
            </a:r>
            <a:r>
              <a:rPr lang="en-US" sz="2000" dirty="0">
                <a:solidFill>
                  <a:srgbClr val="4BACC6">
                    <a:lumMod val="50000"/>
                  </a:srgbClr>
                </a:solidFill>
                <a:latin typeface="Sitka Banner" pitchFamily="2" charset="0"/>
                <a:ea typeface="Source Sans Pro"/>
                <a:cs typeface="Source Sans Pro"/>
              </a:rPr>
              <a:t>body tissues</a:t>
            </a:r>
            <a:r>
              <a:rPr lang="en-US" sz="2000" dirty="0" smtClean="0">
                <a:solidFill>
                  <a:srgbClr val="4BACC6">
                    <a:lumMod val="50000"/>
                  </a:srgbClr>
                </a:solidFill>
                <a:latin typeface="Sitka Banner" pitchFamily="2" charset="0"/>
                <a:ea typeface="Source Sans Pro"/>
                <a:cs typeface="Source Sans Pro"/>
              </a:rPr>
              <a:t>.</a:t>
            </a:r>
          </a:p>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Used for management and diagnosis of patient’s </a:t>
            </a:r>
            <a:r>
              <a:rPr lang="en-US" sz="2000" b="1" u="sng" dirty="0" smtClean="0">
                <a:solidFill>
                  <a:srgbClr val="4BACC6">
                    <a:lumMod val="50000"/>
                  </a:srgbClr>
                </a:solidFill>
                <a:latin typeface="Sitka Banner" pitchFamily="2" charset="0"/>
                <a:ea typeface="Source Sans Pro"/>
                <a:cs typeface="Source Sans Pro"/>
              </a:rPr>
              <a:t>oxygenation</a:t>
            </a:r>
            <a:r>
              <a:rPr lang="en-US" sz="2000" dirty="0" smtClean="0">
                <a:solidFill>
                  <a:srgbClr val="4BACC6">
                    <a:lumMod val="50000"/>
                  </a:srgbClr>
                </a:solidFill>
                <a:latin typeface="Sitka Banner" pitchFamily="2" charset="0"/>
                <a:ea typeface="Source Sans Pro"/>
                <a:cs typeface="Source Sans Pro"/>
              </a:rPr>
              <a:t> status (PaO2, SaO2), </a:t>
            </a:r>
            <a:r>
              <a:rPr lang="en-US" sz="2000" b="1" u="sng" dirty="0" smtClean="0">
                <a:solidFill>
                  <a:srgbClr val="4BACC6">
                    <a:lumMod val="50000"/>
                  </a:srgbClr>
                </a:solidFill>
                <a:latin typeface="Sitka Banner" pitchFamily="2" charset="0"/>
                <a:ea typeface="Source Sans Pro"/>
                <a:cs typeface="Source Sans Pro"/>
              </a:rPr>
              <a:t>ventilation</a:t>
            </a:r>
            <a:r>
              <a:rPr lang="en-US" sz="2000" dirty="0" smtClean="0">
                <a:solidFill>
                  <a:srgbClr val="4BACC6">
                    <a:lumMod val="50000"/>
                  </a:srgbClr>
                </a:solidFill>
                <a:latin typeface="Sitka Banner" pitchFamily="2" charset="0"/>
                <a:ea typeface="Source Sans Pro"/>
                <a:cs typeface="Source Sans Pro"/>
              </a:rPr>
              <a:t> status (PCO2) and </a:t>
            </a:r>
            <a:r>
              <a:rPr lang="en-US" sz="2000" b="1" u="sng" dirty="0" smtClean="0">
                <a:solidFill>
                  <a:srgbClr val="4BACC6">
                    <a:lumMod val="50000"/>
                  </a:srgbClr>
                </a:solidFill>
                <a:latin typeface="Sitka Banner" pitchFamily="2" charset="0"/>
                <a:ea typeface="Source Sans Pro"/>
                <a:cs typeface="Source Sans Pro"/>
              </a:rPr>
              <a:t>acid-base balance</a:t>
            </a:r>
            <a:r>
              <a:rPr lang="en-US" sz="2000" dirty="0" smtClean="0">
                <a:solidFill>
                  <a:srgbClr val="4BACC6">
                    <a:lumMod val="50000"/>
                  </a:srgbClr>
                </a:solidFill>
                <a:latin typeface="Sitka Banner" pitchFamily="2" charset="0"/>
                <a:ea typeface="Source Sans Pro"/>
                <a:cs typeface="Source Sans Pro"/>
              </a:rPr>
              <a:t> (pH, HCO3).</a:t>
            </a:r>
            <a:endParaRPr lang="en-US" sz="2000" dirty="0">
              <a:solidFill>
                <a:srgbClr val="4BACC6">
                  <a:lumMod val="50000"/>
                </a:srgbClr>
              </a:solidFill>
              <a:latin typeface="Sitka Banner" pitchFamily="2" charset="0"/>
              <a:ea typeface="Source Sans Pro"/>
              <a:cs typeface="Source Sans Pro"/>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5727" y="3467433"/>
            <a:ext cx="2209800" cy="1671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938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533400"/>
          </a:xfrm>
        </p:spPr>
        <p:txBody>
          <a:bodyPr>
            <a:normAutofit fontScale="90000"/>
          </a:bodyPr>
          <a:lstStyle/>
          <a:p>
            <a:pPr algn="l"/>
            <a:r>
              <a:rPr lang="en-US" sz="2400" dirty="0">
                <a:solidFill>
                  <a:schemeClr val="accent5">
                    <a:lumMod val="50000"/>
                  </a:schemeClr>
                </a:solidFill>
                <a:latin typeface="Arial Rounded MT Bold" pitchFamily="34" charset="0"/>
              </a:rPr>
              <a:t>Normal ABG values</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37</a:t>
            </a:fld>
            <a:endParaRPr lang="en" dirty="0">
              <a:solidFill>
                <a:srgbClr val="4BACC6">
                  <a:lumMod val="50000"/>
                </a:srgbClr>
              </a:solidFill>
            </a:endParaRPr>
          </a:p>
        </p:txBody>
      </p:sp>
      <p:sp>
        <p:nvSpPr>
          <p:cNvPr id="3" name="TextBox 2"/>
          <p:cNvSpPr txBox="1"/>
          <p:nvPr/>
        </p:nvSpPr>
        <p:spPr>
          <a:xfrm>
            <a:off x="1317812" y="666751"/>
            <a:ext cx="3962400" cy="2708434"/>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PO2        80 – 100 </a:t>
            </a:r>
            <a:r>
              <a:rPr lang="en-US" sz="2000" dirty="0" smtClean="0">
                <a:solidFill>
                  <a:srgbClr val="4BACC6">
                    <a:lumMod val="50000"/>
                  </a:srgbClr>
                </a:solidFill>
                <a:latin typeface="Sitka Banner" pitchFamily="2" charset="0"/>
                <a:ea typeface="Source Sans Pro"/>
                <a:cs typeface="Source Sans Pro"/>
              </a:rPr>
              <a:t>mmHg</a:t>
            </a:r>
            <a:endParaRPr lang="en-US" sz="20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PCO2      35 – 45 </a:t>
            </a:r>
            <a:r>
              <a:rPr lang="en-US" sz="2000" dirty="0" smtClean="0">
                <a:solidFill>
                  <a:srgbClr val="4BACC6">
                    <a:lumMod val="50000"/>
                  </a:srgbClr>
                </a:solidFill>
                <a:latin typeface="Sitka Banner" pitchFamily="2" charset="0"/>
                <a:ea typeface="Source Sans Pro"/>
                <a:cs typeface="Source Sans Pro"/>
              </a:rPr>
              <a:t>mmHg</a:t>
            </a:r>
            <a:endParaRPr lang="en-US" sz="20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pH           7.35 – </a:t>
            </a:r>
            <a:r>
              <a:rPr lang="en-US" sz="2000" dirty="0" smtClean="0">
                <a:solidFill>
                  <a:srgbClr val="4BACC6">
                    <a:lumMod val="50000"/>
                  </a:srgbClr>
                </a:solidFill>
                <a:latin typeface="Sitka Banner" pitchFamily="2" charset="0"/>
                <a:ea typeface="Source Sans Pro"/>
                <a:cs typeface="Source Sans Pro"/>
              </a:rPr>
              <a:t>7.45</a:t>
            </a:r>
            <a:endParaRPr lang="en-US" sz="20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HCO3      22 – 26 </a:t>
            </a:r>
            <a:r>
              <a:rPr lang="en-US" sz="2000" dirty="0" err="1" smtClean="0">
                <a:solidFill>
                  <a:srgbClr val="4BACC6">
                    <a:lumMod val="50000"/>
                  </a:srgbClr>
                </a:solidFill>
                <a:latin typeface="Sitka Banner" pitchFamily="2" charset="0"/>
                <a:ea typeface="Source Sans Pro"/>
                <a:cs typeface="Source Sans Pro"/>
              </a:rPr>
              <a:t>mmol</a:t>
            </a:r>
            <a:r>
              <a:rPr lang="en-US" sz="2000" dirty="0" smtClean="0">
                <a:solidFill>
                  <a:srgbClr val="4BACC6">
                    <a:lumMod val="50000"/>
                  </a:srgbClr>
                </a:solidFill>
                <a:latin typeface="Sitka Banner" pitchFamily="2" charset="0"/>
                <a:ea typeface="Source Sans Pro"/>
                <a:cs typeface="Source Sans Pro"/>
              </a:rPr>
              <a:t>/L</a:t>
            </a:r>
            <a:endParaRPr lang="en-US" sz="20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SaO2       &gt;95%</a:t>
            </a:r>
          </a:p>
          <a:p>
            <a:pPr marL="342900" lvl="1" indent="-342900">
              <a:spcBef>
                <a:spcPts val="600"/>
              </a:spcBef>
              <a:buClr>
                <a:srgbClr val="0DB7C4"/>
              </a:buClr>
              <a:buSzPts val="2400"/>
              <a:buFont typeface="Arial" pitchFamily="34" charset="0"/>
              <a:buChar char="•"/>
            </a:pPr>
            <a:endParaRPr lang="en-US" sz="20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endParaRPr lang="en-US" sz="2000" dirty="0">
              <a:solidFill>
                <a:srgbClr val="4BACC6">
                  <a:lumMod val="50000"/>
                </a:srgbClr>
              </a:solidFill>
              <a:latin typeface="Sitka Banner" pitchFamily="2" charset="0"/>
              <a:ea typeface="Source Sans Pro"/>
              <a:cs typeface="Source Sans Pro"/>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4990" y="354268"/>
            <a:ext cx="2736328" cy="196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818478" y="2552783"/>
            <a:ext cx="3733800" cy="709296"/>
          </a:xfrm>
          <a:prstGeom prst="rect">
            <a:avLst/>
          </a:prstGeom>
        </p:spPr>
        <p:txBody>
          <a:bodyPr spcFirstLastPara="1" vert="horz" wrap="square" lIns="91425" tIns="91425" rIns="91425" bIns="91425" rtlCol="0" anchor="b" anchorCtr="0">
            <a:normAutofit/>
          </a:bodyPr>
          <a:lstStyle>
            <a:lvl1pPr lvl="0" algn="ctr" defTabSz="914400" rtl="0" eaLnBrk="1" latinLnBrk="0" hangingPunct="1">
              <a:spcBef>
                <a:spcPts val="0"/>
              </a:spcBef>
              <a:spcAft>
                <a:spcPts val="0"/>
              </a:spcAft>
              <a:buSzPts val="2400"/>
              <a:buNone/>
              <a:defRPr sz="44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l"/>
            <a:r>
              <a:rPr lang="en-US" sz="2200" dirty="0" smtClean="0">
                <a:solidFill>
                  <a:schemeClr val="accent5">
                    <a:lumMod val="50000"/>
                  </a:schemeClr>
                </a:solidFill>
                <a:latin typeface="Arial Rounded MT Bold" pitchFamily="34" charset="0"/>
              </a:rPr>
              <a:t>What artery to choose?</a:t>
            </a:r>
            <a:endParaRPr lang="en-US" sz="2200" dirty="0">
              <a:solidFill>
                <a:schemeClr val="accent5">
                  <a:lumMod val="50000"/>
                </a:schemeClr>
              </a:solidFill>
              <a:latin typeface="Arial Rounded MT Bold" pitchFamily="34" charset="0"/>
            </a:endParaRPr>
          </a:p>
        </p:txBody>
      </p:sp>
      <p:sp>
        <p:nvSpPr>
          <p:cNvPr id="7" name="TextBox 2"/>
          <p:cNvSpPr txBox="1"/>
          <p:nvPr/>
        </p:nvSpPr>
        <p:spPr>
          <a:xfrm>
            <a:off x="533400" y="3262079"/>
            <a:ext cx="4800600" cy="1708160"/>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The </a:t>
            </a:r>
            <a:r>
              <a:rPr lang="en-US" sz="2000" b="1" dirty="0">
                <a:solidFill>
                  <a:srgbClr val="4BACC6">
                    <a:lumMod val="50000"/>
                  </a:srgbClr>
                </a:solidFill>
                <a:latin typeface="Sitka Banner" pitchFamily="2" charset="0"/>
                <a:ea typeface="Source Sans Pro"/>
                <a:cs typeface="Source Sans Pro"/>
              </a:rPr>
              <a:t>radial </a:t>
            </a:r>
            <a:r>
              <a:rPr lang="en-US" sz="2000" b="1" dirty="0" smtClean="0">
                <a:solidFill>
                  <a:srgbClr val="4BACC6">
                    <a:lumMod val="50000"/>
                  </a:srgbClr>
                </a:solidFill>
                <a:latin typeface="Sitka Banner" pitchFamily="2" charset="0"/>
                <a:ea typeface="Source Sans Pro"/>
                <a:cs typeface="Source Sans Pro"/>
              </a:rPr>
              <a:t>artery, </a:t>
            </a:r>
            <a:r>
              <a:rPr lang="en-US" sz="2000" dirty="0" smtClean="0">
                <a:solidFill>
                  <a:srgbClr val="4BACC6">
                    <a:lumMod val="50000"/>
                  </a:srgbClr>
                </a:solidFill>
                <a:latin typeface="Sitka Banner" pitchFamily="2" charset="0"/>
                <a:ea typeface="Source Sans Pro"/>
                <a:cs typeface="Source Sans Pro"/>
              </a:rPr>
              <a:t>because it is </a:t>
            </a:r>
            <a:r>
              <a:rPr lang="en-US" sz="2000" dirty="0">
                <a:solidFill>
                  <a:srgbClr val="4BACC6">
                    <a:lumMod val="50000"/>
                  </a:srgbClr>
                </a:solidFill>
                <a:latin typeface="Sitka Banner" pitchFamily="2" charset="0"/>
                <a:ea typeface="Source Sans Pro"/>
                <a:cs typeface="Source Sans Pro"/>
              </a:rPr>
              <a:t>superficial, has collaterals and </a:t>
            </a:r>
            <a:r>
              <a:rPr lang="en-US" sz="2000" dirty="0" smtClean="0">
                <a:solidFill>
                  <a:srgbClr val="4BACC6">
                    <a:lumMod val="50000"/>
                  </a:srgbClr>
                </a:solidFill>
                <a:latin typeface="Sitka Banner" pitchFamily="2" charset="0"/>
                <a:ea typeface="Source Sans Pro"/>
                <a:cs typeface="Source Sans Pro"/>
              </a:rPr>
              <a:t>easily </a:t>
            </a:r>
            <a:r>
              <a:rPr lang="en-US" sz="2000" dirty="0">
                <a:solidFill>
                  <a:srgbClr val="4BACC6">
                    <a:lumMod val="50000"/>
                  </a:srgbClr>
                </a:solidFill>
                <a:latin typeface="Sitka Banner" pitchFamily="2" charset="0"/>
                <a:ea typeface="Source Sans Pro"/>
                <a:cs typeface="Source Sans Pro"/>
              </a:rPr>
              <a:t>compressed. </a:t>
            </a:r>
            <a:r>
              <a:rPr lang="en-US" sz="2000" dirty="0" smtClean="0">
                <a:solidFill>
                  <a:srgbClr val="4BACC6">
                    <a:lumMod val="50000"/>
                  </a:srgbClr>
                </a:solidFill>
                <a:latin typeface="Sitka Banner" pitchFamily="2" charset="0"/>
                <a:ea typeface="Source Sans Pro"/>
                <a:cs typeface="Source Sans Pro"/>
              </a:rPr>
              <a:t>It </a:t>
            </a:r>
            <a:r>
              <a:rPr lang="en-US" sz="2000" dirty="0">
                <a:solidFill>
                  <a:srgbClr val="4BACC6">
                    <a:lumMod val="50000"/>
                  </a:srgbClr>
                </a:solidFill>
                <a:latin typeface="Sitka Banner" pitchFamily="2" charset="0"/>
                <a:ea typeface="Source Sans Pro"/>
                <a:cs typeface="Source Sans Pro"/>
              </a:rPr>
              <a:t>should almost always be the first choice.</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Other arteries (</a:t>
            </a:r>
            <a:r>
              <a:rPr lang="en-US" sz="2000" dirty="0" smtClean="0">
                <a:solidFill>
                  <a:srgbClr val="4BACC6">
                    <a:lumMod val="50000"/>
                  </a:srgbClr>
                </a:solidFill>
                <a:latin typeface="Sitka Banner" pitchFamily="2" charset="0"/>
                <a:ea typeface="Source Sans Pro"/>
                <a:cs typeface="Source Sans Pro"/>
              </a:rPr>
              <a:t>femoral, </a:t>
            </a:r>
            <a:r>
              <a:rPr lang="en-US" sz="2000" dirty="0" err="1" smtClean="0">
                <a:solidFill>
                  <a:srgbClr val="4BACC6">
                    <a:lumMod val="50000"/>
                  </a:srgbClr>
                </a:solidFill>
                <a:latin typeface="Sitka Banner" pitchFamily="2" charset="0"/>
                <a:ea typeface="Source Sans Pro"/>
                <a:cs typeface="Source Sans Pro"/>
              </a:rPr>
              <a:t>dorsalis</a:t>
            </a:r>
            <a:r>
              <a:rPr lang="en-US" sz="2000" dirty="0" smtClean="0">
                <a:solidFill>
                  <a:srgbClr val="4BACC6">
                    <a:lumMod val="50000"/>
                  </a:srgbClr>
                </a:solidFill>
                <a:latin typeface="Sitka Banner" pitchFamily="2" charset="0"/>
                <a:ea typeface="Source Sans Pro"/>
                <a:cs typeface="Source Sans Pro"/>
              </a:rPr>
              <a:t> </a:t>
            </a:r>
            <a:r>
              <a:rPr lang="en-US" sz="2000" dirty="0" err="1">
                <a:solidFill>
                  <a:srgbClr val="4BACC6">
                    <a:lumMod val="50000"/>
                  </a:srgbClr>
                </a:solidFill>
                <a:latin typeface="Sitka Banner" pitchFamily="2" charset="0"/>
                <a:ea typeface="Source Sans Pro"/>
                <a:cs typeface="Source Sans Pro"/>
              </a:rPr>
              <a:t>pedis</a:t>
            </a:r>
            <a:r>
              <a:rPr lang="en-US" sz="2000" dirty="0">
                <a:solidFill>
                  <a:srgbClr val="4BACC6">
                    <a:lumMod val="50000"/>
                  </a:srgbClr>
                </a:solidFill>
                <a:latin typeface="Sitka Banner" pitchFamily="2" charset="0"/>
                <a:ea typeface="Source Sans Pro"/>
                <a:cs typeface="Source Sans Pro"/>
              </a:rPr>
              <a:t>, </a:t>
            </a:r>
            <a:r>
              <a:rPr lang="en-US" sz="2000" dirty="0" smtClean="0">
                <a:solidFill>
                  <a:srgbClr val="4BACC6">
                    <a:lumMod val="50000"/>
                  </a:srgbClr>
                </a:solidFill>
                <a:latin typeface="Sitka Banner" pitchFamily="2" charset="0"/>
                <a:ea typeface="Source Sans Pro"/>
                <a:cs typeface="Source Sans Pro"/>
              </a:rPr>
              <a:t>brachial) can </a:t>
            </a:r>
            <a:r>
              <a:rPr lang="en-US" sz="2000" dirty="0">
                <a:solidFill>
                  <a:srgbClr val="4BACC6">
                    <a:lumMod val="50000"/>
                  </a:srgbClr>
                </a:solidFill>
                <a:latin typeface="Sitka Banner" pitchFamily="2" charset="0"/>
                <a:ea typeface="Source Sans Pro"/>
                <a:cs typeface="Source Sans Pro"/>
              </a:rPr>
              <a:t>be used in emergencies. </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235804"/>
            <a:ext cx="2286509" cy="171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93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7701" y="186054"/>
            <a:ext cx="3200400" cy="709296"/>
          </a:xfrm>
        </p:spPr>
        <p:txBody>
          <a:bodyPr>
            <a:normAutofit/>
          </a:bodyPr>
          <a:lstStyle/>
          <a:p>
            <a:r>
              <a:rPr lang="en-US" sz="2400" dirty="0" smtClean="0">
                <a:solidFill>
                  <a:schemeClr val="accent5">
                    <a:lumMod val="50000"/>
                  </a:schemeClr>
                </a:solidFill>
                <a:latin typeface="Arial Rounded MT Bold" pitchFamily="34" charset="0"/>
              </a:rPr>
              <a:t>Contraindication </a:t>
            </a:r>
            <a:endParaRPr lang="en-US" sz="2400" dirty="0">
              <a:solidFill>
                <a:schemeClr val="accent5">
                  <a:lumMod val="50000"/>
                </a:schemeClr>
              </a:solidFill>
              <a:latin typeface="Arial Rounded MT Bold" pitchFamily="34" charset="0"/>
            </a:endParaRP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38</a:t>
            </a:fld>
            <a:endParaRPr lang="en" dirty="0">
              <a:solidFill>
                <a:srgbClr val="4BACC6">
                  <a:lumMod val="50000"/>
                </a:srgbClr>
              </a:solidFill>
            </a:endParaRPr>
          </a:p>
        </p:txBody>
      </p:sp>
      <p:sp>
        <p:nvSpPr>
          <p:cNvPr id="3" name="TextBox 2"/>
          <p:cNvSpPr txBox="1"/>
          <p:nvPr/>
        </p:nvSpPr>
        <p:spPr>
          <a:xfrm>
            <a:off x="381000" y="1276350"/>
            <a:ext cx="3886200" cy="1938992"/>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200" dirty="0">
                <a:solidFill>
                  <a:srgbClr val="4BACC6">
                    <a:lumMod val="50000"/>
                  </a:srgbClr>
                </a:solidFill>
                <a:latin typeface="Sitka Banner" pitchFamily="2" charset="0"/>
                <a:ea typeface="Source Sans Pro"/>
                <a:cs typeface="Source Sans Pro"/>
              </a:rPr>
              <a:t>Bleeding diathesis</a:t>
            </a:r>
          </a:p>
          <a:p>
            <a:pPr marL="342900" lvl="1" indent="-342900">
              <a:spcBef>
                <a:spcPts val="600"/>
              </a:spcBef>
              <a:buClr>
                <a:srgbClr val="0DB7C4"/>
              </a:buClr>
              <a:buSzPts val="2400"/>
              <a:buFont typeface="Arial" pitchFamily="34" charset="0"/>
              <a:buChar char="•"/>
            </a:pPr>
            <a:r>
              <a:rPr lang="en-US" sz="2200" dirty="0">
                <a:solidFill>
                  <a:srgbClr val="4BACC6">
                    <a:lumMod val="50000"/>
                  </a:srgbClr>
                </a:solidFill>
                <a:latin typeface="Sitka Banner" pitchFamily="2" charset="0"/>
                <a:ea typeface="Source Sans Pro"/>
                <a:cs typeface="Source Sans Pro"/>
              </a:rPr>
              <a:t>AV fistula</a:t>
            </a:r>
          </a:p>
          <a:p>
            <a:pPr marL="342900" lvl="1" indent="-342900">
              <a:spcBef>
                <a:spcPts val="600"/>
              </a:spcBef>
              <a:buClr>
                <a:srgbClr val="0DB7C4"/>
              </a:buClr>
              <a:buSzPts val="2400"/>
              <a:buFont typeface="Arial" pitchFamily="34" charset="0"/>
              <a:buChar char="•"/>
            </a:pPr>
            <a:r>
              <a:rPr lang="en-US" sz="2200" dirty="0">
                <a:solidFill>
                  <a:srgbClr val="4BACC6">
                    <a:lumMod val="50000"/>
                  </a:srgbClr>
                </a:solidFill>
                <a:latin typeface="Sitka Banner" pitchFamily="2" charset="0"/>
                <a:ea typeface="Source Sans Pro"/>
                <a:cs typeface="Source Sans Pro"/>
              </a:rPr>
              <a:t>Severe peripheral vascular disease, absence of  </a:t>
            </a:r>
            <a:r>
              <a:rPr lang="en-US" sz="2200" dirty="0" smtClean="0">
                <a:solidFill>
                  <a:srgbClr val="4BACC6">
                    <a:lumMod val="50000"/>
                  </a:srgbClr>
                </a:solidFill>
                <a:latin typeface="Sitka Banner" pitchFamily="2" charset="0"/>
                <a:ea typeface="Source Sans Pro"/>
                <a:cs typeface="Source Sans Pro"/>
              </a:rPr>
              <a:t>an </a:t>
            </a:r>
            <a:r>
              <a:rPr lang="en-US" sz="2200" dirty="0">
                <a:solidFill>
                  <a:srgbClr val="4BACC6">
                    <a:lumMod val="50000"/>
                  </a:srgbClr>
                </a:solidFill>
                <a:latin typeface="Sitka Banner" pitchFamily="2" charset="0"/>
                <a:ea typeface="Source Sans Pro"/>
                <a:cs typeface="Source Sans Pro"/>
              </a:rPr>
              <a:t>arterial </a:t>
            </a:r>
            <a:r>
              <a:rPr lang="en-US" sz="2200" dirty="0" smtClean="0">
                <a:solidFill>
                  <a:srgbClr val="4BACC6">
                    <a:lumMod val="50000"/>
                  </a:srgbClr>
                </a:solidFill>
                <a:latin typeface="Sitka Banner" pitchFamily="2" charset="0"/>
                <a:ea typeface="Source Sans Pro"/>
                <a:cs typeface="Source Sans Pro"/>
              </a:rPr>
              <a:t>pulse.</a:t>
            </a:r>
            <a:endParaRPr lang="en-US" sz="2200" dirty="0">
              <a:solidFill>
                <a:srgbClr val="4BACC6">
                  <a:lumMod val="50000"/>
                </a:srgbClr>
              </a:solidFill>
              <a:latin typeface="Sitka Banner" pitchFamily="2" charset="0"/>
              <a:ea typeface="Source Sans Pro"/>
              <a:cs typeface="Source Sans Pro"/>
            </a:endParaRPr>
          </a:p>
        </p:txBody>
      </p:sp>
      <p:sp>
        <p:nvSpPr>
          <p:cNvPr id="5" name="Title 1"/>
          <p:cNvSpPr txBox="1">
            <a:spLocks/>
          </p:cNvSpPr>
          <p:nvPr/>
        </p:nvSpPr>
        <p:spPr>
          <a:xfrm>
            <a:off x="4653527" y="186054"/>
            <a:ext cx="4413376" cy="709296"/>
          </a:xfrm>
          <a:prstGeom prst="rect">
            <a:avLst/>
          </a:prstGeom>
        </p:spPr>
        <p:txBody>
          <a:bodyPr spcFirstLastPara="1" vert="horz" wrap="square" lIns="91425" tIns="91425" rIns="91425" bIns="91425" rtlCol="0" anchor="b" anchorCtr="0">
            <a:normAutofit/>
          </a:bodyPr>
          <a:lstStyle>
            <a:lvl1pPr lvl="0" algn="ctr" defTabSz="914400" rtl="0" eaLnBrk="1" latinLnBrk="0" hangingPunct="1">
              <a:spcBef>
                <a:spcPts val="0"/>
              </a:spcBef>
              <a:spcAft>
                <a:spcPts val="0"/>
              </a:spcAft>
              <a:buSzPts val="2400"/>
              <a:buNone/>
              <a:defRPr sz="44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sz="2400" dirty="0" smtClean="0">
                <a:solidFill>
                  <a:schemeClr val="accent5">
                    <a:lumMod val="50000"/>
                  </a:schemeClr>
                </a:solidFill>
                <a:latin typeface="Arial Rounded MT Bold" pitchFamily="34" charset="0"/>
              </a:rPr>
              <a:t>Complication</a:t>
            </a:r>
            <a:endParaRPr lang="en-US" sz="2400" dirty="0">
              <a:solidFill>
                <a:schemeClr val="accent5">
                  <a:lumMod val="50000"/>
                </a:schemeClr>
              </a:solidFill>
              <a:latin typeface="Arial Rounded MT Bold" pitchFamily="34" charset="0"/>
            </a:endParaRPr>
          </a:p>
        </p:txBody>
      </p:sp>
      <p:sp>
        <p:nvSpPr>
          <p:cNvPr id="6" name="TextBox 2"/>
          <p:cNvSpPr txBox="1"/>
          <p:nvPr/>
        </p:nvSpPr>
        <p:spPr>
          <a:xfrm>
            <a:off x="5031415" y="1145545"/>
            <a:ext cx="3657600" cy="2200602"/>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200" dirty="0" smtClean="0">
                <a:solidFill>
                  <a:srgbClr val="4BACC6">
                    <a:lumMod val="50000"/>
                  </a:srgbClr>
                </a:solidFill>
                <a:latin typeface="Sitka Banner" pitchFamily="2" charset="0"/>
                <a:ea typeface="Source Sans Pro"/>
                <a:cs typeface="Source Sans Pro"/>
              </a:rPr>
              <a:t>Most commonly Hematoma </a:t>
            </a:r>
            <a:r>
              <a:rPr lang="en-US" sz="2200" dirty="0">
                <a:solidFill>
                  <a:srgbClr val="4BACC6">
                    <a:lumMod val="50000"/>
                  </a:srgbClr>
                </a:solidFill>
                <a:latin typeface="Sitka Banner" pitchFamily="2" charset="0"/>
                <a:ea typeface="Source Sans Pro"/>
                <a:cs typeface="Source Sans Pro"/>
              </a:rPr>
              <a:t>at the site</a:t>
            </a:r>
            <a:r>
              <a:rPr lang="en-US" sz="2200" dirty="0" smtClean="0">
                <a:solidFill>
                  <a:srgbClr val="4BACC6">
                    <a:lumMod val="50000"/>
                  </a:srgbClr>
                </a:solidFill>
                <a:latin typeface="Sitka Banner" pitchFamily="2" charset="0"/>
                <a:ea typeface="Source Sans Pro"/>
                <a:cs typeface="Source Sans Pro"/>
              </a:rPr>
              <a:t>.</a:t>
            </a:r>
            <a:endParaRPr lang="en-US" sz="22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200" dirty="0">
                <a:solidFill>
                  <a:srgbClr val="4BACC6">
                    <a:lumMod val="50000"/>
                  </a:srgbClr>
                </a:solidFill>
                <a:latin typeface="Sitka Banner" pitchFamily="2" charset="0"/>
                <a:ea typeface="Source Sans Pro"/>
                <a:cs typeface="Source Sans Pro"/>
              </a:rPr>
              <a:t>Less common but important complications are thrombus in the artery and  infection at the </a:t>
            </a:r>
            <a:r>
              <a:rPr lang="en-US" sz="2200" dirty="0" smtClean="0">
                <a:solidFill>
                  <a:srgbClr val="4BACC6">
                    <a:lumMod val="50000"/>
                  </a:srgbClr>
                </a:solidFill>
                <a:latin typeface="Sitka Banner" pitchFamily="2" charset="0"/>
                <a:ea typeface="Source Sans Pro"/>
                <a:cs typeface="Source Sans Pro"/>
              </a:rPr>
              <a:t>site.</a:t>
            </a:r>
            <a:endParaRPr lang="en-US" sz="2200" dirty="0">
              <a:solidFill>
                <a:srgbClr val="4BACC6">
                  <a:lumMod val="50000"/>
                </a:srgbClr>
              </a:solidFill>
              <a:latin typeface="Sitka Banner" pitchFamily="2" charset="0"/>
              <a:ea typeface="Source Sans Pro"/>
              <a:cs typeface="Source Sans Pro"/>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486150"/>
            <a:ext cx="1905000" cy="155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938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918576" cy="709296"/>
          </a:xfrm>
        </p:spPr>
        <p:txBody>
          <a:bodyPr>
            <a:normAutofit/>
          </a:bodyPr>
          <a:lstStyle/>
          <a:p>
            <a:r>
              <a:rPr lang="en-US" sz="2800" dirty="0" smtClean="0">
                <a:solidFill>
                  <a:schemeClr val="accent5">
                    <a:lumMod val="50000"/>
                  </a:schemeClr>
                </a:solidFill>
                <a:latin typeface="Arial Rounded MT Bold" pitchFamily="34" charset="0"/>
              </a:rPr>
              <a:t>Patient Temperature</a:t>
            </a:r>
            <a:endParaRPr lang="en-US" sz="2800" dirty="0">
              <a:solidFill>
                <a:schemeClr val="accent5">
                  <a:lumMod val="50000"/>
                </a:schemeClr>
              </a:solidFill>
              <a:latin typeface="Arial Rounded MT Bold" pitchFamily="34" charset="0"/>
            </a:endParaRP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39</a:t>
            </a:fld>
            <a:endParaRPr lang="en" dirty="0">
              <a:solidFill>
                <a:srgbClr val="4BACC6">
                  <a:lumMod val="50000"/>
                </a:srgbClr>
              </a:solidFill>
            </a:endParaRPr>
          </a:p>
        </p:txBody>
      </p:sp>
      <p:sp>
        <p:nvSpPr>
          <p:cNvPr id="3" name="TextBox 2"/>
          <p:cNvSpPr txBox="1"/>
          <p:nvPr/>
        </p:nvSpPr>
        <p:spPr>
          <a:xfrm>
            <a:off x="228600" y="742950"/>
            <a:ext cx="8839200" cy="3862596"/>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200" dirty="0">
                <a:solidFill>
                  <a:srgbClr val="4BACC6">
                    <a:lumMod val="50000"/>
                  </a:srgbClr>
                </a:solidFill>
                <a:latin typeface="Sitka Banner" pitchFamily="2" charset="0"/>
                <a:ea typeface="Source Sans Pro"/>
                <a:cs typeface="Source Sans Pro"/>
              </a:rPr>
              <a:t>Temperature regulation is important to the  survival of the patient</a:t>
            </a:r>
          </a:p>
          <a:p>
            <a:pPr marL="342900" lvl="1" indent="-342900">
              <a:spcBef>
                <a:spcPts val="600"/>
              </a:spcBef>
              <a:buClr>
                <a:srgbClr val="0DB7C4"/>
              </a:buClr>
              <a:buSzPts val="2400"/>
              <a:buFont typeface="Arial" pitchFamily="34" charset="0"/>
              <a:buChar char="•"/>
            </a:pPr>
            <a:r>
              <a:rPr lang="en-US" sz="2200" dirty="0">
                <a:solidFill>
                  <a:srgbClr val="4BACC6">
                    <a:lumMod val="50000"/>
                  </a:srgbClr>
                </a:solidFill>
                <a:latin typeface="Sitka Banner" pitchFamily="2" charset="0"/>
                <a:ea typeface="Source Sans Pro"/>
                <a:cs typeface="Source Sans Pro"/>
              </a:rPr>
              <a:t>Although uncommon, hypothermia below 32° C </a:t>
            </a:r>
            <a:r>
              <a:rPr lang="en-US" sz="2200" dirty="0" smtClean="0">
                <a:solidFill>
                  <a:srgbClr val="4BACC6">
                    <a:lumMod val="50000"/>
                  </a:srgbClr>
                </a:solidFill>
                <a:latin typeface="Sitka Banner" pitchFamily="2" charset="0"/>
                <a:ea typeface="Source Sans Pro"/>
                <a:cs typeface="Source Sans Pro"/>
              </a:rPr>
              <a:t>is ominous.</a:t>
            </a:r>
            <a:endParaRPr lang="en-US" sz="22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200" dirty="0">
                <a:solidFill>
                  <a:srgbClr val="4BACC6">
                    <a:lumMod val="50000"/>
                  </a:srgbClr>
                </a:solidFill>
                <a:latin typeface="Sitka Banner" pitchFamily="2" charset="0"/>
                <a:ea typeface="Source Sans Pro"/>
                <a:cs typeface="Source Sans Pro"/>
              </a:rPr>
              <a:t>Ventricular irritability increases, and if the </a:t>
            </a:r>
            <a:r>
              <a:rPr lang="en-US" sz="2200" dirty="0" smtClean="0">
                <a:solidFill>
                  <a:srgbClr val="4BACC6">
                    <a:lumMod val="50000"/>
                  </a:srgbClr>
                </a:solidFill>
                <a:latin typeface="Sitka Banner" pitchFamily="2" charset="0"/>
                <a:ea typeface="Source Sans Pro"/>
                <a:cs typeface="Source Sans Pro"/>
              </a:rPr>
              <a:t>temperature </a:t>
            </a:r>
            <a:r>
              <a:rPr lang="en-US" sz="2200" dirty="0">
                <a:solidFill>
                  <a:srgbClr val="4BACC6">
                    <a:lumMod val="50000"/>
                  </a:srgbClr>
                </a:solidFill>
                <a:latin typeface="Sitka Banner" pitchFamily="2" charset="0"/>
                <a:ea typeface="Source Sans Pro"/>
                <a:cs typeface="Source Sans Pro"/>
              </a:rPr>
              <a:t>decreases to 28° C cardiac arrest is </a:t>
            </a:r>
            <a:r>
              <a:rPr lang="en-US" sz="2200" dirty="0" smtClean="0">
                <a:solidFill>
                  <a:srgbClr val="4BACC6">
                    <a:lumMod val="50000"/>
                  </a:srgbClr>
                </a:solidFill>
                <a:latin typeface="Sitka Banner" pitchFamily="2" charset="0"/>
                <a:ea typeface="Source Sans Pro"/>
                <a:cs typeface="Source Sans Pro"/>
              </a:rPr>
              <a:t>likely to occur.</a:t>
            </a:r>
            <a:endParaRPr lang="en-US" sz="22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200" dirty="0">
                <a:solidFill>
                  <a:srgbClr val="4BACC6">
                    <a:lumMod val="50000"/>
                  </a:srgbClr>
                </a:solidFill>
                <a:latin typeface="Sitka Banner" pitchFamily="2" charset="0"/>
                <a:ea typeface="Source Sans Pro"/>
                <a:cs typeface="Source Sans Pro"/>
              </a:rPr>
              <a:t>S</a:t>
            </a:r>
            <a:r>
              <a:rPr lang="en-US" sz="2200" dirty="0" smtClean="0">
                <a:solidFill>
                  <a:srgbClr val="4BACC6">
                    <a:lumMod val="50000"/>
                  </a:srgbClr>
                </a:solidFill>
                <a:latin typeface="Sitka Banner" pitchFamily="2" charset="0"/>
                <a:ea typeface="Source Sans Pro"/>
                <a:cs typeface="Source Sans Pro"/>
              </a:rPr>
              <a:t>hivering </a:t>
            </a:r>
            <a:r>
              <a:rPr lang="en-US" sz="2200" dirty="0">
                <a:solidFill>
                  <a:srgbClr val="4BACC6">
                    <a:lumMod val="50000"/>
                  </a:srgbClr>
                </a:solidFill>
                <a:latin typeface="Sitka Banner" pitchFamily="2" charset="0"/>
                <a:ea typeface="Source Sans Pro"/>
                <a:cs typeface="Source Sans Pro"/>
              </a:rPr>
              <a:t>can increase oxygen demand 135% to </a:t>
            </a:r>
            <a:r>
              <a:rPr lang="en-US" sz="2200" dirty="0" smtClean="0">
                <a:solidFill>
                  <a:srgbClr val="4BACC6">
                    <a:lumMod val="50000"/>
                  </a:srgbClr>
                </a:solidFill>
                <a:latin typeface="Sitka Banner" pitchFamily="2" charset="0"/>
                <a:ea typeface="Source Sans Pro"/>
                <a:cs typeface="Source Sans Pro"/>
              </a:rPr>
              <a:t>468%, when </a:t>
            </a:r>
            <a:r>
              <a:rPr lang="en-US" sz="2200" dirty="0">
                <a:solidFill>
                  <a:srgbClr val="4BACC6">
                    <a:lumMod val="50000"/>
                  </a:srgbClr>
                </a:solidFill>
                <a:latin typeface="Sitka Banner" pitchFamily="2" charset="0"/>
                <a:ea typeface="Source Sans Pro"/>
                <a:cs typeface="Source Sans Pro"/>
              </a:rPr>
              <a:t>respiratory and cardiovascular </a:t>
            </a:r>
            <a:r>
              <a:rPr lang="en-US" sz="2200" dirty="0" smtClean="0">
                <a:solidFill>
                  <a:srgbClr val="4BACC6">
                    <a:lumMod val="50000"/>
                  </a:srgbClr>
                </a:solidFill>
                <a:latin typeface="Sitka Banner" pitchFamily="2" charset="0"/>
                <a:ea typeface="Source Sans Pro"/>
                <a:cs typeface="Source Sans Pro"/>
              </a:rPr>
              <a:t>systems </a:t>
            </a:r>
            <a:r>
              <a:rPr lang="en-US" sz="2200" dirty="0">
                <a:solidFill>
                  <a:srgbClr val="4BACC6">
                    <a:lumMod val="50000"/>
                  </a:srgbClr>
                </a:solidFill>
                <a:latin typeface="Sitka Banner" pitchFamily="2" charset="0"/>
                <a:ea typeface="Source Sans Pro"/>
                <a:cs typeface="Source Sans Pro"/>
              </a:rPr>
              <a:t>may be unable to respond </a:t>
            </a:r>
            <a:r>
              <a:rPr lang="en-US" sz="2200" dirty="0" smtClean="0">
                <a:solidFill>
                  <a:srgbClr val="4BACC6">
                    <a:lumMod val="50000"/>
                  </a:srgbClr>
                </a:solidFill>
                <a:latin typeface="Sitka Banner" pitchFamily="2" charset="0"/>
                <a:ea typeface="Source Sans Pro"/>
                <a:cs typeface="Source Sans Pro"/>
              </a:rPr>
              <a:t>normally to the </a:t>
            </a:r>
            <a:r>
              <a:rPr lang="en-US" sz="2200" dirty="0">
                <a:solidFill>
                  <a:srgbClr val="4BACC6">
                    <a:lumMod val="50000"/>
                  </a:srgbClr>
                </a:solidFill>
                <a:latin typeface="Sitka Banner" pitchFamily="2" charset="0"/>
                <a:ea typeface="Source Sans Pro"/>
                <a:cs typeface="Source Sans Pro"/>
              </a:rPr>
              <a:t>increased </a:t>
            </a:r>
            <a:r>
              <a:rPr lang="en-US" sz="2200" dirty="0" smtClean="0">
                <a:solidFill>
                  <a:srgbClr val="4BACC6">
                    <a:lumMod val="50000"/>
                  </a:srgbClr>
                </a:solidFill>
                <a:latin typeface="Sitka Banner" pitchFamily="2" charset="0"/>
                <a:ea typeface="Source Sans Pro"/>
                <a:cs typeface="Source Sans Pro"/>
              </a:rPr>
              <a:t>demand.</a:t>
            </a:r>
          </a:p>
          <a:p>
            <a:pPr marL="342900" lvl="1" indent="-342900">
              <a:spcBef>
                <a:spcPts val="600"/>
              </a:spcBef>
              <a:buClr>
                <a:srgbClr val="0DB7C4"/>
              </a:buClr>
              <a:buSzPts val="2400"/>
              <a:buFont typeface="Arial" pitchFamily="34" charset="0"/>
              <a:buChar char="•"/>
            </a:pPr>
            <a:r>
              <a:rPr lang="en-US" sz="2200" dirty="0">
                <a:solidFill>
                  <a:srgbClr val="4BACC6">
                    <a:lumMod val="50000"/>
                  </a:srgbClr>
                </a:solidFill>
                <a:latin typeface="Sitka Banner" pitchFamily="2" charset="0"/>
                <a:ea typeface="Source Sans Pro"/>
                <a:cs typeface="Source Sans Pro"/>
              </a:rPr>
              <a:t>Sites	for monitoring body </a:t>
            </a:r>
            <a:r>
              <a:rPr lang="en-US" sz="2200" dirty="0" smtClean="0">
                <a:solidFill>
                  <a:srgbClr val="4BACC6">
                    <a:lumMod val="50000"/>
                  </a:srgbClr>
                </a:solidFill>
                <a:latin typeface="Sitka Banner" pitchFamily="2" charset="0"/>
                <a:ea typeface="Source Sans Pro"/>
                <a:cs typeface="Source Sans Pro"/>
              </a:rPr>
              <a:t>temperature:</a:t>
            </a:r>
            <a:endParaRPr lang="en-US" sz="2200" dirty="0">
              <a:solidFill>
                <a:srgbClr val="4BACC6">
                  <a:lumMod val="50000"/>
                </a:srgbClr>
              </a:solidFill>
              <a:latin typeface="Sitka Banner" pitchFamily="2" charset="0"/>
              <a:ea typeface="Source Sans Pro"/>
              <a:cs typeface="Source Sans Pro"/>
            </a:endParaRPr>
          </a:p>
          <a:p>
            <a:pPr marL="800100" lvl="2" indent="-342900">
              <a:spcBef>
                <a:spcPts val="600"/>
              </a:spcBef>
              <a:buClr>
                <a:srgbClr val="0DB7C4"/>
              </a:buClr>
              <a:buSzPts val="2400"/>
              <a:buFont typeface="Wingdings" pitchFamily="2" charset="2"/>
              <a:buChar char="ü"/>
            </a:pPr>
            <a:r>
              <a:rPr lang="en-US" sz="2200" dirty="0" smtClean="0">
                <a:solidFill>
                  <a:srgbClr val="4BACC6">
                    <a:lumMod val="50000"/>
                  </a:srgbClr>
                </a:solidFill>
                <a:latin typeface="Sitka Banner" pitchFamily="2" charset="0"/>
                <a:ea typeface="Source Sans Pro"/>
                <a:cs typeface="Source Sans Pro"/>
              </a:rPr>
              <a:t>Oral, Tympanic membrane, Esophageal, Nasopharyngeal, Pulmonary </a:t>
            </a:r>
            <a:r>
              <a:rPr lang="en-US" sz="2200" dirty="0">
                <a:solidFill>
                  <a:srgbClr val="4BACC6">
                    <a:lumMod val="50000"/>
                  </a:srgbClr>
                </a:solidFill>
                <a:latin typeface="Sitka Banner" pitchFamily="2" charset="0"/>
                <a:ea typeface="Source Sans Pro"/>
                <a:cs typeface="Source Sans Pro"/>
              </a:rPr>
              <a:t>arterial </a:t>
            </a:r>
            <a:r>
              <a:rPr lang="en-US" sz="2200" dirty="0" smtClean="0">
                <a:solidFill>
                  <a:srgbClr val="4BACC6">
                    <a:lumMod val="50000"/>
                  </a:srgbClr>
                </a:solidFill>
                <a:latin typeface="Sitka Banner" pitchFamily="2" charset="0"/>
                <a:ea typeface="Source Sans Pro"/>
                <a:cs typeface="Source Sans Pro"/>
              </a:rPr>
              <a:t>blood, Rectal, Bladder, Axillary, Forehead.</a:t>
            </a:r>
            <a:endParaRPr lang="en-US" sz="2200" dirty="0">
              <a:solidFill>
                <a:srgbClr val="4BACC6">
                  <a:lumMod val="50000"/>
                </a:srgbClr>
              </a:solidFill>
              <a:latin typeface="Sitka Banner" pitchFamily="2" charset="0"/>
              <a:ea typeface="Source Sans Pro"/>
              <a:cs typeface="Source Sans Pro"/>
            </a:endParaRPr>
          </a:p>
        </p:txBody>
      </p:sp>
    </p:spTree>
    <p:extLst>
      <p:ext uri="{BB962C8B-B14F-4D97-AF65-F5344CB8AC3E}">
        <p14:creationId xmlns:p14="http://schemas.microsoft.com/office/powerpoint/2010/main" val="387330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7918576" cy="666750"/>
          </a:xfrm>
        </p:spPr>
        <p:txBody>
          <a:bodyPr>
            <a:normAutofit/>
          </a:bodyPr>
          <a:lstStyle/>
          <a:p>
            <a:pPr algn="l"/>
            <a:r>
              <a:rPr lang="en-US" sz="2800" dirty="0">
                <a:solidFill>
                  <a:schemeClr val="accent5">
                    <a:lumMod val="50000"/>
                  </a:schemeClr>
                </a:solidFill>
                <a:latin typeface="Arial Rounded MT Bold" pitchFamily="34" charset="0"/>
              </a:rPr>
              <a:t>HDU: High dependency unit </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4</a:t>
            </a:fld>
            <a:endParaRPr lang="en" dirty="0">
              <a:solidFill>
                <a:srgbClr val="4BACC6">
                  <a:lumMod val="50000"/>
                </a:srgbClr>
              </a:solidFill>
            </a:endParaRPr>
          </a:p>
        </p:txBody>
      </p:sp>
      <p:sp>
        <p:nvSpPr>
          <p:cNvPr id="3" name="TextBox 2"/>
          <p:cNvSpPr txBox="1"/>
          <p:nvPr/>
        </p:nvSpPr>
        <p:spPr>
          <a:xfrm>
            <a:off x="123713" y="666750"/>
            <a:ext cx="8991600" cy="4439677"/>
          </a:xfrm>
          <a:prstGeom prst="rect">
            <a:avLst/>
          </a:prstGeom>
          <a:noFill/>
        </p:spPr>
        <p:txBody>
          <a:bodyPr wrap="square" rtlCol="0">
            <a:spAutoFit/>
          </a:bodyPr>
          <a:lstStyle/>
          <a:p>
            <a:pPr marL="0" lvl="1">
              <a:spcBef>
                <a:spcPts val="600"/>
              </a:spcBef>
              <a:buClr>
                <a:srgbClr val="0DB7C4"/>
              </a:buClr>
              <a:buSzPts val="2400"/>
            </a:pPr>
            <a:r>
              <a:rPr lang="en-US" sz="2200" dirty="0">
                <a:solidFill>
                  <a:srgbClr val="4BACC6">
                    <a:lumMod val="50000"/>
                  </a:srgbClr>
                </a:solidFill>
                <a:latin typeface="Sitka Banner" pitchFamily="2" charset="0"/>
                <a:ea typeface="Source Sans Pro"/>
                <a:cs typeface="Source Sans Pro"/>
              </a:rPr>
              <a:t>A high-dependency unit is an area in a hospital, usually located close to the intensive care unit, where patients can be cared for more extensively than on a normal ward, but not to the point of intensive care. It is appropriate for patients who have had major surgery and for those with single-organ failure. Patients may be admitted to an HDU bed because they are at risk of requiring intensive care admission, or as a step-down between intensive care and ward-based care.</a:t>
            </a:r>
          </a:p>
          <a:p>
            <a:pPr marL="0" lvl="1">
              <a:spcBef>
                <a:spcPts val="600"/>
              </a:spcBef>
              <a:buClr>
                <a:srgbClr val="0DB7C4"/>
              </a:buClr>
              <a:buSzPts val="2400"/>
            </a:pPr>
            <a:endParaRPr lang="en-US" sz="8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200" dirty="0">
                <a:solidFill>
                  <a:srgbClr val="4BACC6">
                    <a:lumMod val="50000"/>
                  </a:srgbClr>
                </a:solidFill>
                <a:latin typeface="Sitka Banner" pitchFamily="2" charset="0"/>
                <a:ea typeface="Source Sans Pro"/>
                <a:cs typeface="Source Sans Pro"/>
              </a:rPr>
              <a:t>●nurse :patient  1:2</a:t>
            </a:r>
          </a:p>
          <a:p>
            <a:pPr marL="0" lvl="1">
              <a:spcBef>
                <a:spcPts val="600"/>
              </a:spcBef>
              <a:buClr>
                <a:srgbClr val="0DB7C4"/>
              </a:buClr>
              <a:buSzPts val="2400"/>
            </a:pPr>
            <a:r>
              <a:rPr lang="en-US" sz="2200" dirty="0">
                <a:solidFill>
                  <a:srgbClr val="4BACC6">
                    <a:lumMod val="50000"/>
                  </a:srgbClr>
                </a:solidFill>
                <a:latin typeface="Sitka Banner" pitchFamily="2" charset="0"/>
                <a:ea typeface="Source Sans Pro"/>
                <a:cs typeface="Source Sans Pro"/>
              </a:rPr>
              <a:t>●nurse in change 24 </a:t>
            </a:r>
            <a:r>
              <a:rPr lang="en-US" sz="2200" dirty="0" err="1">
                <a:solidFill>
                  <a:srgbClr val="4BACC6">
                    <a:lumMod val="50000"/>
                  </a:srgbClr>
                </a:solidFill>
                <a:latin typeface="Sitka Banner" pitchFamily="2" charset="0"/>
                <a:ea typeface="Source Sans Pro"/>
                <a:cs typeface="Source Sans Pro"/>
              </a:rPr>
              <a:t>hr</a:t>
            </a:r>
            <a:endParaRPr lang="en-US" sz="22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200" dirty="0">
                <a:solidFill>
                  <a:srgbClr val="4BACC6">
                    <a:lumMod val="50000"/>
                  </a:srgbClr>
                </a:solidFill>
                <a:latin typeface="Sitka Banner" pitchFamily="2" charset="0"/>
                <a:ea typeface="Source Sans Pro"/>
                <a:cs typeface="Source Sans Pro"/>
              </a:rPr>
              <a:t>●resident doctor available immediately </a:t>
            </a:r>
          </a:p>
          <a:p>
            <a:pPr marL="0" lvl="1">
              <a:spcBef>
                <a:spcPts val="600"/>
              </a:spcBef>
              <a:buClr>
                <a:srgbClr val="0DB7C4"/>
              </a:buClr>
              <a:buSzPts val="2400"/>
            </a:pPr>
            <a:r>
              <a:rPr lang="en-US" sz="2200" dirty="0">
                <a:solidFill>
                  <a:srgbClr val="4BACC6">
                    <a:lumMod val="50000"/>
                  </a:srgbClr>
                </a:solidFill>
                <a:latin typeface="Sitka Banner" pitchFamily="2" charset="0"/>
                <a:ea typeface="Source Sans Pro"/>
                <a:cs typeface="Source Sans Pro"/>
              </a:rPr>
              <a:t>●consultant frequent: per call or shift or round </a:t>
            </a:r>
          </a:p>
          <a:p>
            <a:pPr marL="0" lvl="1">
              <a:spcBef>
                <a:spcPts val="600"/>
              </a:spcBef>
              <a:buClr>
                <a:srgbClr val="0DB7C4"/>
              </a:buClr>
              <a:buSzPts val="2400"/>
            </a:pPr>
            <a:r>
              <a:rPr lang="en-US" sz="2200" dirty="0">
                <a:solidFill>
                  <a:srgbClr val="4BACC6">
                    <a:lumMod val="50000"/>
                  </a:srgbClr>
                </a:solidFill>
                <a:latin typeface="Sitka Banner" pitchFamily="2" charset="0"/>
                <a:ea typeface="Source Sans Pro"/>
                <a:cs typeface="Source Sans Pro"/>
              </a:rPr>
              <a:t>●appropriate level of monitor , Specialist advice , Supportive care </a:t>
            </a:r>
          </a:p>
        </p:txBody>
      </p:sp>
    </p:spTree>
    <p:extLst>
      <p:ext uri="{BB962C8B-B14F-4D97-AF65-F5344CB8AC3E}">
        <p14:creationId xmlns:p14="http://schemas.microsoft.com/office/powerpoint/2010/main" val="1663268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6172200" cy="457200"/>
          </a:xfrm>
        </p:spPr>
        <p:txBody>
          <a:bodyPr>
            <a:normAutofit fontScale="90000"/>
          </a:bodyPr>
          <a:lstStyle/>
          <a:p>
            <a:r>
              <a:rPr lang="en-US" sz="2800" dirty="0">
                <a:solidFill>
                  <a:schemeClr val="accent5">
                    <a:lumMod val="50000"/>
                  </a:schemeClr>
                </a:solidFill>
                <a:latin typeface="Arial Rounded MT Bold" pitchFamily="34" charset="0"/>
              </a:rPr>
              <a:t>Hypothermia </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40</a:t>
            </a:fld>
            <a:endParaRPr lang="en" dirty="0">
              <a:solidFill>
                <a:srgbClr val="4BACC6">
                  <a:lumMod val="50000"/>
                </a:srgbClr>
              </a:solidFill>
            </a:endParaRPr>
          </a:p>
        </p:txBody>
      </p:sp>
      <p:sp>
        <p:nvSpPr>
          <p:cNvPr id="3" name="TextBox 2"/>
          <p:cNvSpPr txBox="1"/>
          <p:nvPr/>
        </p:nvSpPr>
        <p:spPr>
          <a:xfrm>
            <a:off x="304800" y="438150"/>
            <a:ext cx="4800600" cy="2939266"/>
          </a:xfrm>
          <a:prstGeom prst="rect">
            <a:avLst/>
          </a:prstGeom>
          <a:noFill/>
        </p:spPr>
        <p:txBody>
          <a:bodyPr wrap="square" rtlCol="0">
            <a:spAutoFit/>
          </a:bodyPr>
          <a:lstStyle/>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Hypothermia </a:t>
            </a:r>
            <a:r>
              <a:rPr lang="en-US" sz="2000" dirty="0">
                <a:solidFill>
                  <a:srgbClr val="4BACC6">
                    <a:lumMod val="50000"/>
                  </a:srgbClr>
                </a:solidFill>
                <a:latin typeface="Sitka Banner" pitchFamily="2" charset="0"/>
                <a:ea typeface="Source Sans Pro"/>
                <a:cs typeface="Source Sans Pro"/>
              </a:rPr>
              <a:t>is defined as a potentially dangerous drop in body temperature below </a:t>
            </a:r>
            <a:r>
              <a:rPr lang="en-US" sz="2000" b="1" dirty="0">
                <a:solidFill>
                  <a:srgbClr val="4BACC6">
                    <a:lumMod val="50000"/>
                  </a:srgbClr>
                </a:solidFill>
                <a:latin typeface="Sitka Banner" pitchFamily="2" charset="0"/>
                <a:ea typeface="Source Sans Pro"/>
                <a:cs typeface="Source Sans Pro"/>
              </a:rPr>
              <a:t>35°C (95°F), </a:t>
            </a:r>
            <a:r>
              <a:rPr lang="en-US" sz="2000" dirty="0">
                <a:solidFill>
                  <a:srgbClr val="4BACC6">
                    <a:lumMod val="50000"/>
                  </a:srgbClr>
                </a:solidFill>
                <a:latin typeface="Sitka Banner" pitchFamily="2" charset="0"/>
                <a:ea typeface="Source Sans Pro"/>
                <a:cs typeface="Source Sans Pro"/>
              </a:rPr>
              <a:t>and can be the result of environmental forces (accidental hypothermia</a:t>
            </a:r>
            <a:r>
              <a:rPr lang="en-US" sz="2000" dirty="0" smtClean="0">
                <a:solidFill>
                  <a:srgbClr val="4BACC6">
                    <a:lumMod val="50000"/>
                  </a:srgbClr>
                </a:solidFill>
                <a:latin typeface="Sitka Banner" pitchFamily="2" charset="0"/>
                <a:ea typeface="Source Sans Pro"/>
                <a:cs typeface="Source Sans Pro"/>
              </a:rPr>
              <a:t>), a </a:t>
            </a:r>
            <a:r>
              <a:rPr lang="en-US" sz="2000" dirty="0">
                <a:solidFill>
                  <a:srgbClr val="4BACC6">
                    <a:lumMod val="50000"/>
                  </a:srgbClr>
                </a:solidFill>
                <a:latin typeface="Sitka Banner" pitchFamily="2" charset="0"/>
                <a:ea typeface="Source Sans Pro"/>
                <a:cs typeface="Source Sans Pro"/>
              </a:rPr>
              <a:t>metabolic disorder (secondary hypothermia), or a therapeutic intervention (induced hypothermia</a:t>
            </a:r>
            <a:r>
              <a:rPr lang="en-US" sz="2000" dirty="0" smtClean="0">
                <a:solidFill>
                  <a:srgbClr val="4BACC6">
                    <a:lumMod val="50000"/>
                  </a:srgbClr>
                </a:solidFill>
                <a:latin typeface="Sitka Banner" pitchFamily="2" charset="0"/>
                <a:ea typeface="Source Sans Pro"/>
                <a:cs typeface="Source Sans Pro"/>
              </a:rPr>
              <a:t>).</a:t>
            </a:r>
            <a:endParaRPr lang="en-US" sz="20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Usually caused </a:t>
            </a:r>
            <a:r>
              <a:rPr lang="en-US" sz="2000" dirty="0">
                <a:solidFill>
                  <a:srgbClr val="4BACC6">
                    <a:lumMod val="50000"/>
                  </a:srgbClr>
                </a:solidFill>
                <a:latin typeface="Sitka Banner" pitchFamily="2" charset="0"/>
                <a:ea typeface="Source Sans Pro"/>
                <a:cs typeface="Source Sans Pro"/>
              </a:rPr>
              <a:t>by prolonged exposure to cold temperatures</a:t>
            </a:r>
            <a:r>
              <a:rPr lang="en-US" sz="2000" dirty="0" smtClean="0">
                <a:solidFill>
                  <a:srgbClr val="4BACC6">
                    <a:lumMod val="50000"/>
                  </a:srgbClr>
                </a:solidFill>
                <a:latin typeface="Sitka Banner" pitchFamily="2" charset="0"/>
                <a:ea typeface="Source Sans Pro"/>
                <a:cs typeface="Source Sans Pro"/>
              </a:rPr>
              <a:t>.</a:t>
            </a:r>
            <a:endParaRPr lang="en-US" sz="2000" dirty="0">
              <a:solidFill>
                <a:srgbClr val="4BACC6">
                  <a:lumMod val="50000"/>
                </a:srgbClr>
              </a:solidFill>
              <a:latin typeface="Sitka Banner" pitchFamily="2" charset="0"/>
              <a:ea typeface="Source Sans Pro"/>
              <a:cs typeface="Source Sans Pro"/>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6772" y="514350"/>
            <a:ext cx="3423920" cy="3352800"/>
          </a:xfrm>
          <a:prstGeom prst="rect">
            <a:avLst/>
          </a:prstGeom>
        </p:spPr>
      </p:pic>
      <p:sp>
        <p:nvSpPr>
          <p:cNvPr id="6" name="TextBox 2"/>
          <p:cNvSpPr txBox="1"/>
          <p:nvPr/>
        </p:nvSpPr>
        <p:spPr>
          <a:xfrm>
            <a:off x="249219" y="3348404"/>
            <a:ext cx="8839200" cy="1785104"/>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Causes:</a:t>
            </a:r>
          </a:p>
          <a:p>
            <a:pPr marL="800100" lvl="2"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Cold </a:t>
            </a:r>
            <a:r>
              <a:rPr lang="en-US" sz="2000" dirty="0">
                <a:solidFill>
                  <a:srgbClr val="4BACC6">
                    <a:lumMod val="50000"/>
                  </a:srgbClr>
                </a:solidFill>
                <a:latin typeface="Sitka Banner" pitchFamily="2" charset="0"/>
                <a:ea typeface="Source Sans Pro"/>
                <a:cs typeface="Source Sans Pro"/>
              </a:rPr>
              <a:t>exposure.</a:t>
            </a:r>
          </a:p>
          <a:p>
            <a:pPr marL="800100" lvl="2"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Certain medical conditions such as diabetes and thyroid conditions, some medications, severe trauma, or using drugs or alcohol all increase the risk of hypothermia. </a:t>
            </a:r>
          </a:p>
        </p:txBody>
      </p:sp>
    </p:spTree>
    <p:extLst>
      <p:ext uri="{BB962C8B-B14F-4D97-AF65-F5344CB8AC3E}">
        <p14:creationId xmlns:p14="http://schemas.microsoft.com/office/powerpoint/2010/main" val="387330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41</a:t>
            </a:fld>
            <a:endParaRPr lang="en" dirty="0">
              <a:solidFill>
                <a:srgbClr val="4BACC6">
                  <a:lumMod val="50000"/>
                </a:srgbClr>
              </a:solidFill>
            </a:endParaRPr>
          </a:p>
        </p:txBody>
      </p:sp>
      <p:sp>
        <p:nvSpPr>
          <p:cNvPr id="3" name="TextBox 2"/>
          <p:cNvSpPr txBox="1"/>
          <p:nvPr/>
        </p:nvSpPr>
        <p:spPr>
          <a:xfrm>
            <a:off x="228600" y="438150"/>
            <a:ext cx="8839200" cy="1354217"/>
          </a:xfrm>
          <a:prstGeom prst="rect">
            <a:avLst/>
          </a:prstGeom>
          <a:noFill/>
        </p:spPr>
        <p:txBody>
          <a:bodyPr wrap="square" rtlCol="0">
            <a:spAutoFit/>
          </a:bodyPr>
          <a:lstStyle/>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Temperatures for mild, moderate,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and severe hypothermia generally range from:</a:t>
            </a:r>
          </a:p>
          <a:p>
            <a:pPr marL="0" lvl="1">
              <a:spcBef>
                <a:spcPts val="600"/>
              </a:spcBef>
              <a:buClr>
                <a:srgbClr val="0DB7C4"/>
              </a:buClr>
              <a:buSzPts val="2400"/>
            </a:pPr>
            <a:endParaRPr lang="en-US" sz="2400" dirty="0">
              <a:solidFill>
                <a:srgbClr val="4BACC6">
                  <a:lumMod val="50000"/>
                </a:srgbClr>
              </a:solidFill>
              <a:latin typeface="Sitka Banner" pitchFamily="2" charset="0"/>
              <a:ea typeface="Source Sans Pro"/>
              <a:cs typeface="Source Sans Pro"/>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1210" y="209550"/>
            <a:ext cx="2244738" cy="120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81150"/>
            <a:ext cx="4615766" cy="314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4383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42</a:t>
            </a:fld>
            <a:endParaRPr lang="en" dirty="0">
              <a:solidFill>
                <a:srgbClr val="4BACC6">
                  <a:lumMod val="50000"/>
                </a:srgbClr>
              </a:solidFill>
            </a:endParaRPr>
          </a:p>
        </p:txBody>
      </p:sp>
      <p:sp>
        <p:nvSpPr>
          <p:cNvPr id="3" name="TextBox 2"/>
          <p:cNvSpPr txBox="1"/>
          <p:nvPr/>
        </p:nvSpPr>
        <p:spPr>
          <a:xfrm>
            <a:off x="228600" y="895350"/>
            <a:ext cx="4191000" cy="2554545"/>
          </a:xfrm>
          <a:prstGeom prst="rect">
            <a:avLst/>
          </a:prstGeom>
          <a:noFill/>
        </p:spPr>
        <p:txBody>
          <a:bodyPr wrap="square" rtlCol="0">
            <a:spAutoFit/>
          </a:bodyPr>
          <a:lstStyle/>
          <a:p>
            <a:pPr marL="342900" lvl="1" indent="-342900">
              <a:spcBef>
                <a:spcPts val="600"/>
              </a:spcBef>
              <a:buClr>
                <a:srgbClr val="0DB7C4"/>
              </a:buClr>
              <a:buSzPts val="2400"/>
              <a:buFont typeface="Wingdings" pitchFamily="2" charset="2"/>
              <a:buChar char="Ø"/>
            </a:pPr>
            <a:r>
              <a:rPr lang="en-US" sz="2000" dirty="0">
                <a:solidFill>
                  <a:srgbClr val="4BACC6">
                    <a:lumMod val="50000"/>
                  </a:srgbClr>
                </a:solidFill>
                <a:latin typeface="Sitka Banner" pitchFamily="2" charset="0"/>
                <a:ea typeface="Source Sans Pro"/>
                <a:cs typeface="Source Sans Pro"/>
              </a:rPr>
              <a:t>Mild </a:t>
            </a:r>
            <a:r>
              <a:rPr lang="en-US" sz="2000" dirty="0" smtClean="0">
                <a:solidFill>
                  <a:srgbClr val="4BACC6">
                    <a:lumMod val="50000"/>
                  </a:srgbClr>
                </a:solidFill>
                <a:latin typeface="Sitka Banner" pitchFamily="2" charset="0"/>
                <a:ea typeface="Source Sans Pro"/>
                <a:cs typeface="Source Sans Pro"/>
              </a:rPr>
              <a:t>Hypothermia (</a:t>
            </a:r>
            <a:r>
              <a:rPr lang="en-US" sz="2000" dirty="0">
                <a:solidFill>
                  <a:srgbClr val="4BACC6">
                    <a:lumMod val="50000"/>
                  </a:srgbClr>
                </a:solidFill>
                <a:latin typeface="Sitka Banner" pitchFamily="2" charset="0"/>
                <a:ea typeface="Source Sans Pro"/>
                <a:cs typeface="Source Sans Pro"/>
              </a:rPr>
              <a:t>32 – 35°C )</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shivering – not under voluntary control</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Cold</a:t>
            </a:r>
            <a:r>
              <a:rPr lang="en-US" sz="2000" dirty="0" smtClean="0">
                <a:solidFill>
                  <a:srgbClr val="4BACC6">
                    <a:lumMod val="50000"/>
                  </a:srgbClr>
                </a:solidFill>
                <a:latin typeface="Sitka Banner" pitchFamily="2" charset="0"/>
                <a:ea typeface="Source Sans Pro"/>
                <a:cs typeface="Source Sans Pro"/>
              </a:rPr>
              <a:t>, pale </a:t>
            </a:r>
            <a:r>
              <a:rPr lang="en-US" sz="2000" dirty="0">
                <a:solidFill>
                  <a:srgbClr val="4BACC6">
                    <a:lumMod val="50000"/>
                  </a:srgbClr>
                </a:solidFill>
                <a:latin typeface="Sitka Banner" pitchFamily="2" charset="0"/>
                <a:ea typeface="Source Sans Pro"/>
                <a:cs typeface="Source Sans Pro"/>
              </a:rPr>
              <a:t>skin from vasoconstriction to periphery (fingers, toes </a:t>
            </a:r>
            <a:r>
              <a:rPr lang="en-US" sz="2000" dirty="0" err="1">
                <a:solidFill>
                  <a:srgbClr val="4BACC6">
                    <a:lumMod val="50000"/>
                  </a:srgbClr>
                </a:solidFill>
                <a:latin typeface="Sitka Banner" pitchFamily="2" charset="0"/>
                <a:ea typeface="Source Sans Pro"/>
                <a:cs typeface="Source Sans Pro"/>
              </a:rPr>
              <a:t>etc</a:t>
            </a:r>
            <a:r>
              <a:rPr lang="en-US" sz="2000" dirty="0">
                <a:solidFill>
                  <a:srgbClr val="4BACC6">
                    <a:lumMod val="50000"/>
                  </a:srgbClr>
                </a:solidFill>
                <a:latin typeface="Sitka Banner" pitchFamily="2" charset="0"/>
                <a:ea typeface="Source Sans Pro"/>
                <a:cs typeface="Source Sans Pro"/>
              </a:rPr>
              <a:t>)</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Confusion</a:t>
            </a:r>
          </a:p>
          <a:p>
            <a:pPr marL="342900" lvl="1"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Tachycardia</a:t>
            </a:r>
            <a:endParaRPr lang="en-US" sz="2000" dirty="0">
              <a:solidFill>
                <a:srgbClr val="4BACC6">
                  <a:lumMod val="50000"/>
                </a:srgbClr>
              </a:solidFill>
              <a:latin typeface="Sitka Banner" pitchFamily="2" charset="0"/>
              <a:ea typeface="Source Sans Pro"/>
              <a:cs typeface="Source Sans Pro"/>
            </a:endParaRPr>
          </a:p>
        </p:txBody>
      </p:sp>
      <p:sp>
        <p:nvSpPr>
          <p:cNvPr id="5" name="TextBox 2"/>
          <p:cNvSpPr txBox="1"/>
          <p:nvPr/>
        </p:nvSpPr>
        <p:spPr>
          <a:xfrm>
            <a:off x="4572000" y="895350"/>
            <a:ext cx="4191000" cy="3708708"/>
          </a:xfrm>
          <a:prstGeom prst="rect">
            <a:avLst/>
          </a:prstGeom>
          <a:noFill/>
        </p:spPr>
        <p:txBody>
          <a:bodyPr wrap="square" rtlCol="0">
            <a:spAutoFit/>
          </a:bodyPr>
          <a:lstStyle/>
          <a:p>
            <a:pPr marL="342900" lvl="1" indent="-342900">
              <a:spcBef>
                <a:spcPts val="600"/>
              </a:spcBef>
              <a:buClr>
                <a:srgbClr val="0DB7C4"/>
              </a:buClr>
              <a:buSzPts val="2400"/>
              <a:buFont typeface="Wingdings" pitchFamily="2" charset="2"/>
              <a:buChar char="Ø"/>
            </a:pPr>
            <a:r>
              <a:rPr lang="en-US" sz="2000" dirty="0">
                <a:solidFill>
                  <a:srgbClr val="4BACC6">
                    <a:lumMod val="50000"/>
                  </a:srgbClr>
                </a:solidFill>
                <a:latin typeface="Sitka Banner" pitchFamily="2" charset="0"/>
                <a:ea typeface="Source Sans Pro"/>
                <a:cs typeface="Source Sans Pro"/>
              </a:rPr>
              <a:t>Moderate hypothermia (28 – 31.9°C )</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reduced level of consciousness</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loss of fine motor coordination, particularly in hands due to restricted peripheral blood flow</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slurred speech</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violent shivering</a:t>
            </a:r>
          </a:p>
          <a:p>
            <a:pPr marL="342900" lvl="1" indent="-342900">
              <a:spcBef>
                <a:spcPts val="600"/>
              </a:spcBef>
              <a:buClr>
                <a:srgbClr val="0DB7C4"/>
              </a:buClr>
              <a:buSzPts val="2400"/>
              <a:buFont typeface="Arial" pitchFamily="34" charset="0"/>
              <a:buChar char="•"/>
            </a:pPr>
            <a:r>
              <a:rPr lang="en-US" sz="2000" dirty="0" err="1">
                <a:solidFill>
                  <a:srgbClr val="4BACC6">
                    <a:lumMod val="50000"/>
                  </a:srgbClr>
                </a:solidFill>
                <a:latin typeface="Sitka Banner" pitchFamily="2" charset="0"/>
                <a:ea typeface="Source Sans Pro"/>
                <a:cs typeface="Source Sans Pro"/>
              </a:rPr>
              <a:t>Bradycardia</a:t>
            </a:r>
            <a:endParaRPr lang="en-US" sz="20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000" dirty="0" err="1">
                <a:solidFill>
                  <a:srgbClr val="4BACC6">
                    <a:lumMod val="50000"/>
                  </a:srgbClr>
                </a:solidFill>
                <a:latin typeface="Sitka Banner" pitchFamily="2" charset="0"/>
                <a:ea typeface="Source Sans Pro"/>
                <a:cs typeface="Source Sans Pro"/>
              </a:rPr>
              <a:t>Bradypnea</a:t>
            </a:r>
            <a:endParaRPr lang="en-US" sz="20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Lethargy </a:t>
            </a:r>
          </a:p>
        </p:txBody>
      </p:sp>
    </p:spTree>
    <p:extLst>
      <p:ext uri="{BB962C8B-B14F-4D97-AF65-F5344CB8AC3E}">
        <p14:creationId xmlns:p14="http://schemas.microsoft.com/office/powerpoint/2010/main" val="1283438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43</a:t>
            </a:fld>
            <a:endParaRPr lang="en" dirty="0">
              <a:solidFill>
                <a:srgbClr val="4BACC6">
                  <a:lumMod val="50000"/>
                </a:srgbClr>
              </a:solidFill>
            </a:endParaRPr>
          </a:p>
        </p:txBody>
      </p:sp>
      <p:sp>
        <p:nvSpPr>
          <p:cNvPr id="3" name="TextBox 2"/>
          <p:cNvSpPr txBox="1"/>
          <p:nvPr/>
        </p:nvSpPr>
        <p:spPr>
          <a:xfrm>
            <a:off x="533400" y="361950"/>
            <a:ext cx="8839200" cy="4555093"/>
          </a:xfrm>
          <a:prstGeom prst="rect">
            <a:avLst/>
          </a:prstGeom>
          <a:noFill/>
        </p:spPr>
        <p:txBody>
          <a:bodyPr wrap="square" rtlCol="0">
            <a:spAutoFit/>
          </a:bodyPr>
          <a:lstStyle/>
          <a:p>
            <a:pPr marL="342900" lvl="1" indent="-342900">
              <a:spcBef>
                <a:spcPts val="600"/>
              </a:spcBef>
              <a:buClr>
                <a:srgbClr val="0DB7C4"/>
              </a:buClr>
              <a:buSzPts val="2400"/>
              <a:buFont typeface="Wingdings" pitchFamily="2" charset="2"/>
              <a:buChar char="Ø"/>
            </a:pPr>
            <a:r>
              <a:rPr lang="en-US" sz="2000" dirty="0">
                <a:solidFill>
                  <a:srgbClr val="4BACC6">
                    <a:lumMod val="50000"/>
                  </a:srgbClr>
                </a:solidFill>
                <a:latin typeface="Sitka Banner" pitchFamily="2" charset="0"/>
                <a:ea typeface="Source Sans Pro"/>
                <a:cs typeface="Source Sans Pro"/>
              </a:rPr>
              <a:t>Severe hypothermia (&lt; 28°C)</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casualty falls to the ground, curls up into a fetal position to conserve heat</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muscle rigidity develops because peripheral blood flow is reduced and due to lactic acid and carbon dioxide buildup in the muscles</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the skin becomes pale</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Patients are usually obtunded or comatose with dilated, fixed pupils</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pulse rate decreases</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No shivering</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Hypotension </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Oliguria</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Edema</a:t>
            </a:r>
          </a:p>
          <a:p>
            <a:pPr marL="342900" lvl="1"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Arrhythmias</a:t>
            </a:r>
            <a:endParaRPr lang="en-US" sz="2000" dirty="0">
              <a:solidFill>
                <a:srgbClr val="4BACC6">
                  <a:lumMod val="50000"/>
                </a:srgbClr>
              </a:solidFill>
              <a:latin typeface="Sitka Banner" pitchFamily="2" charset="0"/>
              <a:ea typeface="Source Sans Pro"/>
              <a:cs typeface="Source Sans Pro"/>
            </a:endParaRPr>
          </a:p>
        </p:txBody>
      </p:sp>
    </p:spTree>
    <p:extLst>
      <p:ext uri="{BB962C8B-B14F-4D97-AF65-F5344CB8AC3E}">
        <p14:creationId xmlns:p14="http://schemas.microsoft.com/office/powerpoint/2010/main" val="12834383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838200"/>
          </a:xfrm>
        </p:spPr>
        <p:txBody>
          <a:bodyPr>
            <a:normAutofit fontScale="90000"/>
          </a:bodyPr>
          <a:lstStyle/>
          <a:p>
            <a:r>
              <a:rPr lang="en-US" sz="2800" dirty="0">
                <a:solidFill>
                  <a:schemeClr val="accent5">
                    <a:lumMod val="50000"/>
                  </a:schemeClr>
                </a:solidFill>
                <a:latin typeface="Arial Rounded MT Bold" pitchFamily="34" charset="0"/>
              </a:rPr>
              <a:t>What Is the </a:t>
            </a:r>
            <a:r>
              <a:rPr lang="en-US" sz="2800" dirty="0" smtClean="0">
                <a:solidFill>
                  <a:schemeClr val="accent5">
                    <a:lumMod val="50000"/>
                  </a:schemeClr>
                </a:solidFill>
                <a:latin typeface="Arial Rounded MT Bold" pitchFamily="34" charset="0"/>
              </a:rPr>
              <a:t>Management </a:t>
            </a:r>
            <a:r>
              <a:rPr lang="en-US" sz="2800" dirty="0">
                <a:solidFill>
                  <a:schemeClr val="accent5">
                    <a:lumMod val="50000"/>
                  </a:schemeClr>
                </a:solidFill>
                <a:latin typeface="Arial Rounded MT Bold" pitchFamily="34" charset="0"/>
              </a:rPr>
              <a:t/>
            </a:r>
            <a:br>
              <a:rPr lang="en-US" sz="2800" dirty="0">
                <a:solidFill>
                  <a:schemeClr val="accent5">
                    <a:lumMod val="50000"/>
                  </a:schemeClr>
                </a:solidFill>
                <a:latin typeface="Arial Rounded MT Bold" pitchFamily="34" charset="0"/>
              </a:rPr>
            </a:br>
            <a:r>
              <a:rPr lang="en-US" sz="2800" dirty="0">
                <a:solidFill>
                  <a:schemeClr val="accent5">
                    <a:lumMod val="50000"/>
                  </a:schemeClr>
                </a:solidFill>
                <a:latin typeface="Arial Rounded MT Bold" pitchFamily="34" charset="0"/>
              </a:rPr>
              <a:t>for Hypothermia ?</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44</a:t>
            </a:fld>
            <a:endParaRPr lang="en" dirty="0">
              <a:solidFill>
                <a:srgbClr val="4BACC6">
                  <a:lumMod val="50000"/>
                </a:srgbClr>
              </a:solidFill>
            </a:endParaRPr>
          </a:p>
        </p:txBody>
      </p:sp>
      <p:sp>
        <p:nvSpPr>
          <p:cNvPr id="3" name="TextBox 2"/>
          <p:cNvSpPr txBox="1"/>
          <p:nvPr/>
        </p:nvSpPr>
        <p:spPr>
          <a:xfrm>
            <a:off x="228600" y="895350"/>
            <a:ext cx="8839200" cy="3877985"/>
          </a:xfrm>
          <a:prstGeom prst="rect">
            <a:avLst/>
          </a:prstGeom>
          <a:noFill/>
        </p:spPr>
        <p:txBody>
          <a:bodyPr wrap="square" rtlCol="0">
            <a:spAutoFit/>
          </a:bodyPr>
          <a:lstStyle/>
          <a:p>
            <a:pPr marL="0" lvl="1">
              <a:spcBef>
                <a:spcPts val="600"/>
              </a:spcBef>
              <a:buClr>
                <a:srgbClr val="0DB7C4"/>
              </a:buClr>
              <a:buSzPts val="2400"/>
            </a:pPr>
            <a:r>
              <a:rPr lang="en-US" sz="2400" dirty="0" smtClean="0">
                <a:solidFill>
                  <a:srgbClr val="4BACC6">
                    <a:lumMod val="50000"/>
                  </a:srgbClr>
                </a:solidFill>
                <a:latin typeface="Sitka Banner" pitchFamily="2" charset="0"/>
                <a:ea typeface="Source Sans Pro"/>
                <a:cs typeface="Source Sans Pro"/>
              </a:rPr>
              <a:t>Hypothermia </a:t>
            </a:r>
            <a:r>
              <a:rPr lang="en-US" sz="2400" dirty="0">
                <a:solidFill>
                  <a:srgbClr val="4BACC6">
                    <a:lumMod val="50000"/>
                  </a:srgbClr>
                </a:solidFill>
                <a:latin typeface="Sitka Banner" pitchFamily="2" charset="0"/>
                <a:ea typeface="Source Sans Pro"/>
                <a:cs typeface="Source Sans Pro"/>
              </a:rPr>
              <a:t>is a potentially life-threatening condition that needs emergency medical attention.</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     </a:t>
            </a:r>
          </a:p>
          <a:p>
            <a:pPr marL="0" lvl="1">
              <a:spcBef>
                <a:spcPts val="600"/>
              </a:spcBef>
              <a:buClr>
                <a:srgbClr val="0DB7C4"/>
              </a:buClr>
              <a:buSzPts val="2400"/>
            </a:pPr>
            <a:r>
              <a:rPr lang="en-US" sz="2400" b="1" dirty="0">
                <a:solidFill>
                  <a:srgbClr val="4BACC6">
                    <a:lumMod val="50000"/>
                  </a:srgbClr>
                </a:solidFill>
                <a:latin typeface="Sitka Banner" pitchFamily="2" charset="0"/>
                <a:ea typeface="Source Sans Pro"/>
                <a:cs typeface="Source Sans Pro"/>
              </a:rPr>
              <a:t>EXTERNAL REWARMING</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Remove any wet clothes, hats, gloves, shoes, and socks.</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Protect the person against wind, drafts, and further heat loss with warm, dry clothes and blankets.</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Move gently to a warm, dry shelter as soon as possible.</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Begin rewarming the person with extra clothing. Use warm blankets. </a:t>
            </a:r>
          </a:p>
        </p:txBody>
      </p:sp>
    </p:spTree>
    <p:extLst>
      <p:ext uri="{BB962C8B-B14F-4D97-AF65-F5344CB8AC3E}">
        <p14:creationId xmlns:p14="http://schemas.microsoft.com/office/powerpoint/2010/main" val="1283438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45</a:t>
            </a:fld>
            <a:endParaRPr lang="en" dirty="0">
              <a:solidFill>
                <a:srgbClr val="4BACC6">
                  <a:lumMod val="50000"/>
                </a:srgbClr>
              </a:solidFill>
            </a:endParaRPr>
          </a:p>
        </p:txBody>
      </p:sp>
      <p:sp>
        <p:nvSpPr>
          <p:cNvPr id="3" name="TextBox 2"/>
          <p:cNvSpPr txBox="1"/>
          <p:nvPr/>
        </p:nvSpPr>
        <p:spPr>
          <a:xfrm>
            <a:off x="609600" y="170348"/>
            <a:ext cx="8534400" cy="2785378"/>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Take the person's temperature if a thermometer is available.</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Offer warm liquids, but avoid alcohol and caffeine, which speed up heat loss. Don't try to give fluids to an unconscious person.</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CPR should be continued, in the absence of signs of breathing or a pulse, </a:t>
            </a:r>
          </a:p>
          <a:p>
            <a:pPr marL="342900" lvl="1" indent="-342900">
              <a:spcBef>
                <a:spcPts val="600"/>
              </a:spcBef>
              <a:buClr>
                <a:srgbClr val="0DB7C4"/>
              </a:buClr>
              <a:buSzPts val="2400"/>
              <a:buFont typeface="Arial" pitchFamily="34" charset="0"/>
              <a:buChar char="•"/>
            </a:pPr>
            <a:r>
              <a:rPr lang="en-US" sz="2000" b="1" dirty="0">
                <a:solidFill>
                  <a:srgbClr val="4BACC6">
                    <a:lumMod val="50000"/>
                  </a:srgbClr>
                </a:solidFill>
                <a:latin typeface="Sitka Banner" pitchFamily="2" charset="0"/>
                <a:ea typeface="Source Sans Pro"/>
                <a:cs typeface="Source Sans Pro"/>
              </a:rPr>
              <a:t>INTERNAL REWARMING</a:t>
            </a:r>
            <a:r>
              <a:rPr lang="en-US" sz="2000" dirty="0">
                <a:solidFill>
                  <a:srgbClr val="4BACC6">
                    <a:lumMod val="50000"/>
                  </a:srgbClr>
                </a:solidFill>
                <a:latin typeface="Sitka Banner" pitchFamily="2" charset="0"/>
                <a:ea typeface="Source Sans Pro"/>
                <a:cs typeface="Source Sans Pro"/>
              </a:rPr>
              <a:t>: rewarm the core temperature. Hypothermia treatment may include warmed IV fluids, heated and humidified oxygen, peritoneal lavage (internal "washing" of the abdominal cavity), and other measures</a:t>
            </a:r>
            <a:r>
              <a:rPr lang="en-US" sz="2000" dirty="0" smtClean="0">
                <a:solidFill>
                  <a:srgbClr val="4BACC6">
                    <a:lumMod val="50000"/>
                  </a:srgbClr>
                </a:solidFill>
                <a:latin typeface="Sitka Banner" pitchFamily="2" charset="0"/>
                <a:ea typeface="Source Sans Pro"/>
                <a:cs typeface="Source Sans Pro"/>
              </a:rPr>
              <a:t>.</a:t>
            </a:r>
            <a:endParaRPr lang="en-US" sz="2000" dirty="0">
              <a:solidFill>
                <a:srgbClr val="4BACC6">
                  <a:lumMod val="50000"/>
                </a:srgbClr>
              </a:solidFill>
              <a:latin typeface="Sitka Banner" pitchFamily="2" charset="0"/>
              <a:ea typeface="Source Sans Pro"/>
              <a:cs typeface="Source Sans Pro"/>
            </a:endParaRPr>
          </a:p>
        </p:txBody>
      </p:sp>
      <p:pic>
        <p:nvPicPr>
          <p:cNvPr id="6" name="صورة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723806"/>
            <a:ext cx="5181600" cy="2401540"/>
          </a:xfrm>
          <a:prstGeom prst="rect">
            <a:avLst/>
          </a:prstGeom>
        </p:spPr>
      </p:pic>
    </p:spTree>
    <p:extLst>
      <p:ext uri="{BB962C8B-B14F-4D97-AF65-F5344CB8AC3E}">
        <p14:creationId xmlns:p14="http://schemas.microsoft.com/office/powerpoint/2010/main" val="12834383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marL="0" lvl="0" indent="0" algn="ctr" rtl="0">
              <a:spcBef>
                <a:spcPts val="0"/>
              </a:spcBef>
              <a:spcAft>
                <a:spcPts val="0"/>
              </a:spcAft>
              <a:buNone/>
            </a:pPr>
            <a:r>
              <a:rPr lang="en-US" smtClean="0"/>
              <a:t>Renal Diseases I</a:t>
            </a:r>
            <a:endParaRPr lang="en-US" dirty="0"/>
          </a:p>
        </p:txBody>
      </p:sp>
      <p:sp>
        <p:nvSpPr>
          <p:cNvPr id="4" name="عنصر نائب لرقم الشريحة 3"/>
          <p:cNvSpPr>
            <a:spLocks noGrp="1"/>
          </p:cNvSpPr>
          <p:nvPr>
            <p:ph type="sldNum" sz="quarter" idx="12"/>
          </p:nvPr>
        </p:nvSpPr>
        <p:spPr/>
        <p:txBody>
          <a:bodyPr/>
          <a:lstStyle/>
          <a:p>
            <a:fld id="{4E4B9A9D-526E-4DD4-847F-D3936EB46E6C}" type="slidenum">
              <a:rPr lang="en-US" smtClean="0">
                <a:solidFill>
                  <a:prstClr val="black">
                    <a:tint val="75000"/>
                  </a:prstClr>
                </a:solidFill>
              </a:rPr>
              <a:pPr/>
              <a:t>46</a:t>
            </a:fld>
            <a:endParaRPr lang="en-US">
              <a:solidFill>
                <a:prstClr val="black">
                  <a:tint val="75000"/>
                </a:prstClr>
              </a:solidFill>
            </a:endParaRPr>
          </a:p>
        </p:txBody>
      </p:sp>
      <p:sp>
        <p:nvSpPr>
          <p:cNvPr id="5" name="مربع نص 4"/>
          <p:cNvSpPr txBox="1"/>
          <p:nvPr/>
        </p:nvSpPr>
        <p:spPr>
          <a:xfrm>
            <a:off x="1447800" y="285750"/>
            <a:ext cx="6248400" cy="1446550"/>
          </a:xfrm>
          <a:prstGeom prst="rect">
            <a:avLst/>
          </a:prstGeom>
          <a:noFill/>
        </p:spPr>
        <p:txBody>
          <a:bodyPr wrap="square" rtlCol="0">
            <a:spAutoFit/>
          </a:bodyPr>
          <a:lstStyle/>
          <a:p>
            <a:pPr algn="ctr"/>
            <a:r>
              <a:rPr lang="en-US" sz="4400" dirty="0">
                <a:solidFill>
                  <a:prstClr val="black"/>
                </a:solidFill>
                <a:latin typeface="Arial Rounded MT Bold" pitchFamily="34" charset="0"/>
              </a:rPr>
              <a:t>Monitoring the Urine Output</a:t>
            </a:r>
            <a:endParaRPr lang="en-US" sz="4400" dirty="0" smtClean="0">
              <a:solidFill>
                <a:prstClr val="black"/>
              </a:solidFill>
              <a:latin typeface="Arial Rounded MT Bold" pitchFamily="34" charset="0"/>
            </a:endParaRPr>
          </a:p>
        </p:txBody>
      </p:sp>
      <p:pic>
        <p:nvPicPr>
          <p:cNvPr id="6" name="صورة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962150"/>
            <a:ext cx="4419600" cy="2874818"/>
          </a:xfrm>
          <a:prstGeom prst="rect">
            <a:avLst/>
          </a:prstGeom>
        </p:spPr>
      </p:pic>
    </p:spTree>
    <p:extLst>
      <p:ext uri="{BB962C8B-B14F-4D97-AF65-F5344CB8AC3E}">
        <p14:creationId xmlns:p14="http://schemas.microsoft.com/office/powerpoint/2010/main" val="41058102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47</a:t>
            </a:fld>
            <a:endParaRPr lang="en" dirty="0">
              <a:solidFill>
                <a:srgbClr val="4BACC6">
                  <a:lumMod val="50000"/>
                </a:srgbClr>
              </a:solidFill>
            </a:endParaRPr>
          </a:p>
        </p:txBody>
      </p:sp>
      <p:sp>
        <p:nvSpPr>
          <p:cNvPr id="3" name="TextBox 2"/>
          <p:cNvSpPr txBox="1"/>
          <p:nvPr/>
        </p:nvSpPr>
        <p:spPr>
          <a:xfrm>
            <a:off x="609600" y="285750"/>
            <a:ext cx="8153400" cy="1569660"/>
          </a:xfrm>
          <a:prstGeom prst="rect">
            <a:avLst/>
          </a:prstGeom>
          <a:noFill/>
        </p:spPr>
        <p:txBody>
          <a:bodyPr wrap="square" rtlCol="0">
            <a:spAutoFit/>
          </a:bodyPr>
          <a:lstStyle/>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Urine output is the best indicator of the state of the patient’s kidneys. If the kidneys are producing an adequate amount of urine it means that they are well perfused and oxygenated. Otherwise, it is a sign that the patient is suffering from some </a:t>
            </a:r>
            <a:r>
              <a:rPr lang="en-US" sz="2400" dirty="0" smtClean="0">
                <a:solidFill>
                  <a:srgbClr val="4BACC6">
                    <a:lumMod val="50000"/>
                  </a:srgbClr>
                </a:solidFill>
                <a:latin typeface="Sitka Banner" pitchFamily="2" charset="0"/>
                <a:ea typeface="Source Sans Pro"/>
                <a:cs typeface="Source Sans Pro"/>
              </a:rPr>
              <a:t>complication.</a:t>
            </a:r>
            <a:endParaRPr lang="en-US" sz="2400" dirty="0">
              <a:solidFill>
                <a:srgbClr val="4BACC6">
                  <a:lumMod val="50000"/>
                </a:srgbClr>
              </a:solidFill>
              <a:latin typeface="Sitka Banner" pitchFamily="2" charset="0"/>
              <a:ea typeface="Source Sans Pro"/>
              <a:cs typeface="Source Sans Pro"/>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772335"/>
            <a:ext cx="2125379"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2"/>
          <p:cNvSpPr txBox="1"/>
          <p:nvPr/>
        </p:nvSpPr>
        <p:spPr>
          <a:xfrm>
            <a:off x="217843" y="2212890"/>
            <a:ext cx="8839200" cy="2693045"/>
          </a:xfrm>
          <a:prstGeom prst="rect">
            <a:avLst/>
          </a:prstGeom>
          <a:noFill/>
        </p:spPr>
        <p:txBody>
          <a:bodyPr wrap="square" rtlCol="0">
            <a:spAutoFit/>
          </a:bodyPr>
          <a:lstStyle/>
          <a:p>
            <a:pPr marL="342900" lvl="1" indent="-342900">
              <a:spcBef>
                <a:spcPts val="600"/>
              </a:spcBef>
              <a:buClr>
                <a:srgbClr val="0DB7C4"/>
              </a:buClr>
              <a:buSzPts val="2400"/>
              <a:buFont typeface="Wingdings" pitchFamily="2" charset="2"/>
              <a:buChar char="Ø"/>
            </a:pPr>
            <a:r>
              <a:rPr lang="en-US" sz="2400" dirty="0" smtClean="0">
                <a:solidFill>
                  <a:srgbClr val="4BACC6">
                    <a:lumMod val="50000"/>
                  </a:srgbClr>
                </a:solidFill>
                <a:latin typeface="Sitka Banner" pitchFamily="2" charset="0"/>
                <a:ea typeface="Source Sans Pro"/>
                <a:cs typeface="Source Sans Pro"/>
              </a:rPr>
              <a:t>Physical Characteristics of urine examination:</a:t>
            </a:r>
          </a:p>
          <a:p>
            <a:pPr marL="800100" lvl="2"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Volume </a:t>
            </a:r>
          </a:p>
          <a:p>
            <a:pPr marL="800100" lvl="2"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Color </a:t>
            </a:r>
          </a:p>
          <a:p>
            <a:pPr marL="800100" lvl="2"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Odor </a:t>
            </a:r>
            <a:endParaRPr lang="en-US" sz="2400" dirty="0">
              <a:solidFill>
                <a:srgbClr val="4BACC6">
                  <a:lumMod val="50000"/>
                </a:srgbClr>
              </a:solidFill>
              <a:latin typeface="Sitka Banner" pitchFamily="2" charset="0"/>
              <a:ea typeface="Source Sans Pro"/>
              <a:cs typeface="Source Sans Pro"/>
            </a:endParaRPr>
          </a:p>
          <a:p>
            <a:pPr marL="800100" lvl="2"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pH</a:t>
            </a:r>
            <a:r>
              <a:rPr lang="en-US" sz="2400" dirty="0">
                <a:solidFill>
                  <a:srgbClr val="4BACC6">
                    <a:lumMod val="50000"/>
                  </a:srgbClr>
                </a:solidFill>
                <a:latin typeface="Sitka Banner" pitchFamily="2" charset="0"/>
                <a:ea typeface="Source Sans Pro"/>
                <a:cs typeface="Source Sans Pro"/>
              </a:rPr>
              <a:t> </a:t>
            </a:r>
            <a:endParaRPr lang="en-US" sz="2400" dirty="0" smtClean="0">
              <a:solidFill>
                <a:srgbClr val="4BACC6">
                  <a:lumMod val="50000"/>
                </a:srgbClr>
              </a:solidFill>
              <a:latin typeface="Sitka Banner" pitchFamily="2" charset="0"/>
              <a:ea typeface="Source Sans Pro"/>
              <a:cs typeface="Source Sans Pro"/>
            </a:endParaRPr>
          </a:p>
          <a:p>
            <a:pPr marL="800100" lvl="2"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Specific </a:t>
            </a:r>
            <a:r>
              <a:rPr lang="en-US" sz="2400" dirty="0">
                <a:solidFill>
                  <a:srgbClr val="4BACC6">
                    <a:lumMod val="50000"/>
                  </a:srgbClr>
                </a:solidFill>
                <a:latin typeface="Sitka Banner" pitchFamily="2" charset="0"/>
                <a:ea typeface="Source Sans Pro"/>
                <a:cs typeface="Source Sans Pro"/>
              </a:rPr>
              <a:t>gravity</a:t>
            </a:r>
          </a:p>
        </p:txBody>
      </p:sp>
    </p:spTree>
    <p:extLst>
      <p:ext uri="{BB962C8B-B14F-4D97-AF65-F5344CB8AC3E}">
        <p14:creationId xmlns:p14="http://schemas.microsoft.com/office/powerpoint/2010/main" val="3873305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smtClean="0">
                <a:solidFill>
                  <a:schemeClr val="accent5">
                    <a:lumMod val="50000"/>
                  </a:schemeClr>
                </a:solidFill>
                <a:latin typeface="Arial Rounded MT Bold" pitchFamily="34" charset="0"/>
              </a:rPr>
              <a:t>Volume</a:t>
            </a:r>
            <a:endParaRPr lang="en-US" sz="2800" dirty="0">
              <a:solidFill>
                <a:schemeClr val="accent5">
                  <a:lumMod val="50000"/>
                </a:schemeClr>
              </a:solidFill>
              <a:latin typeface="Arial Rounded MT Bold" pitchFamily="34" charset="0"/>
            </a:endParaRP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48</a:t>
            </a:fld>
            <a:endParaRPr lang="en" dirty="0">
              <a:solidFill>
                <a:srgbClr val="4BACC6">
                  <a:lumMod val="50000"/>
                </a:srgbClr>
              </a:solidFill>
            </a:endParaRPr>
          </a:p>
        </p:txBody>
      </p:sp>
      <p:sp>
        <p:nvSpPr>
          <p:cNvPr id="3" name="TextBox 2"/>
          <p:cNvSpPr txBox="1"/>
          <p:nvPr/>
        </p:nvSpPr>
        <p:spPr>
          <a:xfrm>
            <a:off x="228600" y="895350"/>
            <a:ext cx="8839200" cy="3277820"/>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Normal- </a:t>
            </a:r>
            <a:r>
              <a:rPr lang="en-US" sz="2400" dirty="0">
                <a:solidFill>
                  <a:srgbClr val="4BACC6">
                    <a:lumMod val="50000"/>
                  </a:srgbClr>
                </a:solidFill>
                <a:latin typeface="Sitka Banner" pitchFamily="2" charset="0"/>
                <a:ea typeface="Source Sans Pro"/>
                <a:cs typeface="Source Sans Pro"/>
              </a:rPr>
              <a:t>1-2.5 </a:t>
            </a:r>
            <a:r>
              <a:rPr lang="en-US" sz="2400" dirty="0" smtClean="0">
                <a:solidFill>
                  <a:srgbClr val="4BACC6">
                    <a:lumMod val="50000"/>
                  </a:srgbClr>
                </a:solidFill>
                <a:latin typeface="Sitka Banner" pitchFamily="2" charset="0"/>
                <a:ea typeface="Source Sans Pro"/>
                <a:cs typeface="Source Sans Pro"/>
              </a:rPr>
              <a:t>L/day.</a:t>
            </a:r>
          </a:p>
          <a:p>
            <a:pPr marL="342900" lvl="1"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Oliguria- </a:t>
            </a:r>
            <a:r>
              <a:rPr lang="en-US" sz="2400" dirty="0">
                <a:solidFill>
                  <a:srgbClr val="4BACC6">
                    <a:lumMod val="50000"/>
                  </a:srgbClr>
                </a:solidFill>
                <a:latin typeface="Sitka Banner" pitchFamily="2" charset="0"/>
                <a:ea typeface="Source Sans Pro"/>
                <a:cs typeface="Source Sans Pro"/>
              </a:rPr>
              <a:t>Urine Output &lt; </a:t>
            </a:r>
            <a:r>
              <a:rPr lang="en-US" sz="2400" dirty="0" smtClean="0">
                <a:solidFill>
                  <a:srgbClr val="4BACC6">
                    <a:lumMod val="50000"/>
                  </a:srgbClr>
                </a:solidFill>
                <a:latin typeface="Sitka Banner" pitchFamily="2" charset="0"/>
                <a:ea typeface="Source Sans Pro"/>
                <a:cs typeface="Source Sans Pro"/>
              </a:rPr>
              <a:t>400ml/day. Seen </a:t>
            </a:r>
            <a:r>
              <a:rPr lang="en-US" sz="2400" dirty="0">
                <a:solidFill>
                  <a:srgbClr val="4BACC6">
                    <a:lumMod val="50000"/>
                  </a:srgbClr>
                </a:solidFill>
                <a:latin typeface="Sitka Banner" pitchFamily="2" charset="0"/>
                <a:ea typeface="Source Sans Pro"/>
                <a:cs typeface="Source Sans Pro"/>
              </a:rPr>
              <a:t>in – Dehydration – Shock – Acute glomerulonephritis – Renal Failure </a:t>
            </a:r>
          </a:p>
          <a:p>
            <a:pPr marL="342900" lvl="1"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Polyuria- </a:t>
            </a:r>
            <a:r>
              <a:rPr lang="en-US" sz="2400" dirty="0">
                <a:solidFill>
                  <a:srgbClr val="4BACC6">
                    <a:lumMod val="50000"/>
                  </a:srgbClr>
                </a:solidFill>
                <a:latin typeface="Sitka Banner" pitchFamily="2" charset="0"/>
                <a:ea typeface="Source Sans Pro"/>
                <a:cs typeface="Source Sans Pro"/>
              </a:rPr>
              <a:t>Urine Output &gt; 2.5 </a:t>
            </a:r>
            <a:r>
              <a:rPr lang="en-US" sz="2400" dirty="0" smtClean="0">
                <a:solidFill>
                  <a:srgbClr val="4BACC6">
                    <a:lumMod val="50000"/>
                  </a:srgbClr>
                </a:solidFill>
                <a:latin typeface="Sitka Banner" pitchFamily="2" charset="0"/>
                <a:ea typeface="Source Sans Pro"/>
                <a:cs typeface="Source Sans Pro"/>
              </a:rPr>
              <a:t>L/day. Seen </a:t>
            </a:r>
            <a:r>
              <a:rPr lang="en-US" sz="2400" dirty="0">
                <a:solidFill>
                  <a:srgbClr val="4BACC6">
                    <a:lumMod val="50000"/>
                  </a:srgbClr>
                </a:solidFill>
                <a:latin typeface="Sitka Banner" pitchFamily="2" charset="0"/>
                <a:ea typeface="Source Sans Pro"/>
                <a:cs typeface="Source Sans Pro"/>
              </a:rPr>
              <a:t>in – Increased water ingestion – Diabetes mellitus, </a:t>
            </a:r>
            <a:r>
              <a:rPr lang="en-US" sz="2400" dirty="0" err="1">
                <a:solidFill>
                  <a:srgbClr val="4BACC6">
                    <a:lumMod val="50000"/>
                  </a:srgbClr>
                </a:solidFill>
                <a:latin typeface="Sitka Banner" pitchFamily="2" charset="0"/>
                <a:ea typeface="Source Sans Pro"/>
                <a:cs typeface="Source Sans Pro"/>
              </a:rPr>
              <a:t>insipidus</a:t>
            </a:r>
            <a:r>
              <a:rPr lang="en-US" sz="2400" dirty="0">
                <a:solidFill>
                  <a:srgbClr val="4BACC6">
                    <a:lumMod val="50000"/>
                  </a:srgbClr>
                </a:solidFill>
                <a:latin typeface="Sitka Banner" pitchFamily="2" charset="0"/>
                <a:ea typeface="Source Sans Pro"/>
                <a:cs typeface="Source Sans Pro"/>
              </a:rPr>
              <a:t>, excessive use of </a:t>
            </a:r>
            <a:r>
              <a:rPr lang="en-US" sz="2400" dirty="0" smtClean="0">
                <a:solidFill>
                  <a:srgbClr val="4BACC6">
                    <a:lumMod val="50000"/>
                  </a:srgbClr>
                </a:solidFill>
                <a:latin typeface="Sitka Banner" pitchFamily="2" charset="0"/>
                <a:ea typeface="Source Sans Pro"/>
                <a:cs typeface="Source Sans Pro"/>
              </a:rPr>
              <a:t>diuretics, </a:t>
            </a:r>
            <a:r>
              <a:rPr lang="en-US" sz="2400" dirty="0">
                <a:solidFill>
                  <a:srgbClr val="4BACC6">
                    <a:lumMod val="50000"/>
                  </a:srgbClr>
                </a:solidFill>
                <a:latin typeface="Sitka Banner" pitchFamily="2" charset="0"/>
                <a:ea typeface="Source Sans Pro"/>
                <a:cs typeface="Source Sans Pro"/>
              </a:rPr>
              <a:t>excess caffeine or </a:t>
            </a:r>
            <a:r>
              <a:rPr lang="en-US" sz="2400" dirty="0" smtClean="0">
                <a:solidFill>
                  <a:srgbClr val="4BACC6">
                    <a:lumMod val="50000"/>
                  </a:srgbClr>
                </a:solidFill>
                <a:latin typeface="Sitka Banner" pitchFamily="2" charset="0"/>
                <a:ea typeface="Source Sans Pro"/>
                <a:cs typeface="Source Sans Pro"/>
              </a:rPr>
              <a:t>alcohol.</a:t>
            </a:r>
            <a:endParaRPr lang="en-US" sz="24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A</a:t>
            </a:r>
            <a:r>
              <a:rPr lang="en-US" sz="2400" dirty="0" smtClean="0">
                <a:solidFill>
                  <a:srgbClr val="4BACC6">
                    <a:lumMod val="50000"/>
                  </a:srgbClr>
                </a:solidFill>
                <a:latin typeface="Sitka Banner" pitchFamily="2" charset="0"/>
                <a:ea typeface="Source Sans Pro"/>
                <a:cs typeface="Source Sans Pro"/>
              </a:rPr>
              <a:t>nuria- </a:t>
            </a:r>
            <a:r>
              <a:rPr lang="en-US" sz="2400" dirty="0">
                <a:solidFill>
                  <a:srgbClr val="4BACC6">
                    <a:lumMod val="50000"/>
                  </a:srgbClr>
                </a:solidFill>
                <a:latin typeface="Sitka Banner" pitchFamily="2" charset="0"/>
                <a:ea typeface="Source Sans Pro"/>
                <a:cs typeface="Source Sans Pro"/>
              </a:rPr>
              <a:t>Urine output &lt; </a:t>
            </a:r>
            <a:r>
              <a:rPr lang="en-US" sz="2400" dirty="0" smtClean="0">
                <a:solidFill>
                  <a:srgbClr val="4BACC6">
                    <a:lumMod val="50000"/>
                  </a:srgbClr>
                </a:solidFill>
                <a:latin typeface="Sitka Banner" pitchFamily="2" charset="0"/>
                <a:ea typeface="Source Sans Pro"/>
                <a:cs typeface="Source Sans Pro"/>
              </a:rPr>
              <a:t>100ml/day. Seen </a:t>
            </a:r>
            <a:r>
              <a:rPr lang="en-US" sz="2400" dirty="0">
                <a:solidFill>
                  <a:srgbClr val="4BACC6">
                    <a:lumMod val="50000"/>
                  </a:srgbClr>
                </a:solidFill>
                <a:latin typeface="Sitka Banner" pitchFamily="2" charset="0"/>
                <a:ea typeface="Source Sans Pro"/>
                <a:cs typeface="Source Sans Pro"/>
              </a:rPr>
              <a:t>in renal shut down </a:t>
            </a:r>
            <a:r>
              <a:rPr lang="en-US" sz="2400" dirty="0" smtClean="0">
                <a:solidFill>
                  <a:srgbClr val="4BACC6">
                    <a:lumMod val="50000"/>
                  </a:srgbClr>
                </a:solidFill>
                <a:latin typeface="Sitka Banner" pitchFamily="2" charset="0"/>
                <a:ea typeface="Source Sans Pro"/>
                <a:cs typeface="Source Sans Pro"/>
              </a:rPr>
              <a:t>Volume, </a:t>
            </a:r>
            <a:r>
              <a:rPr lang="en-US" sz="2400" dirty="0">
                <a:solidFill>
                  <a:srgbClr val="4BACC6">
                    <a:lumMod val="50000"/>
                  </a:srgbClr>
                </a:solidFill>
                <a:latin typeface="Sitka Banner" pitchFamily="2" charset="0"/>
                <a:ea typeface="Source Sans Pro"/>
                <a:cs typeface="Source Sans Pro"/>
              </a:rPr>
              <a:t>obstruction, such as kidney stone or </a:t>
            </a:r>
            <a:r>
              <a:rPr lang="en-US" sz="2400" dirty="0" smtClean="0">
                <a:solidFill>
                  <a:srgbClr val="4BACC6">
                    <a:lumMod val="50000"/>
                  </a:srgbClr>
                </a:solidFill>
                <a:latin typeface="Sitka Banner" pitchFamily="2" charset="0"/>
                <a:ea typeface="Source Sans Pro"/>
                <a:cs typeface="Source Sans Pro"/>
              </a:rPr>
              <a:t>tumor.</a:t>
            </a:r>
            <a:endParaRPr lang="en-US" sz="2400" dirty="0">
              <a:solidFill>
                <a:srgbClr val="4BACC6">
                  <a:lumMod val="50000"/>
                </a:srgbClr>
              </a:solidFill>
              <a:latin typeface="Sitka Banner" pitchFamily="2" charset="0"/>
              <a:ea typeface="Source Sans Pro"/>
              <a:cs typeface="Source Sans Pro"/>
            </a:endParaRPr>
          </a:p>
        </p:txBody>
      </p:sp>
    </p:spTree>
    <p:extLst>
      <p:ext uri="{BB962C8B-B14F-4D97-AF65-F5344CB8AC3E}">
        <p14:creationId xmlns:p14="http://schemas.microsoft.com/office/powerpoint/2010/main" val="23162472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24800" cy="381000"/>
          </a:xfrm>
        </p:spPr>
        <p:txBody>
          <a:bodyPr>
            <a:normAutofit fontScale="90000"/>
          </a:bodyPr>
          <a:lstStyle/>
          <a:p>
            <a:r>
              <a:rPr lang="en-US" sz="2400" dirty="0" smtClean="0">
                <a:solidFill>
                  <a:schemeClr val="accent5">
                    <a:lumMod val="50000"/>
                  </a:schemeClr>
                </a:solidFill>
                <a:latin typeface="Arial Rounded MT Bold" pitchFamily="34" charset="0"/>
              </a:rPr>
              <a:t>Color</a:t>
            </a:r>
            <a:endParaRPr lang="en-US" sz="2400" dirty="0">
              <a:solidFill>
                <a:schemeClr val="accent5">
                  <a:lumMod val="50000"/>
                </a:schemeClr>
              </a:solidFill>
              <a:latin typeface="Arial Rounded MT Bold" pitchFamily="34" charset="0"/>
            </a:endParaRP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49</a:t>
            </a:fld>
            <a:endParaRPr lang="en" dirty="0">
              <a:solidFill>
                <a:srgbClr val="4BACC6">
                  <a:lumMod val="50000"/>
                </a:srgbClr>
              </a:solidFill>
            </a:endParaRPr>
          </a:p>
        </p:txBody>
      </p:sp>
      <p:sp>
        <p:nvSpPr>
          <p:cNvPr id="3" name="TextBox 2"/>
          <p:cNvSpPr txBox="1"/>
          <p:nvPr/>
        </p:nvSpPr>
        <p:spPr>
          <a:xfrm>
            <a:off x="195431" y="361950"/>
            <a:ext cx="6850828" cy="4555093"/>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Normal- </a:t>
            </a:r>
            <a:r>
              <a:rPr lang="en-US" sz="2000" dirty="0">
                <a:solidFill>
                  <a:srgbClr val="4BACC6">
                    <a:lumMod val="50000"/>
                  </a:srgbClr>
                </a:solidFill>
                <a:latin typeface="Sitka Banner" pitchFamily="2" charset="0"/>
                <a:ea typeface="Source Sans Pro"/>
                <a:cs typeface="Source Sans Pro"/>
              </a:rPr>
              <a:t>pale yellow in color due to pigments </a:t>
            </a:r>
            <a:r>
              <a:rPr lang="en-US" sz="2000" dirty="0" err="1">
                <a:solidFill>
                  <a:srgbClr val="4BACC6">
                    <a:lumMod val="50000"/>
                  </a:srgbClr>
                </a:solidFill>
                <a:latin typeface="Sitka Banner" pitchFamily="2" charset="0"/>
                <a:ea typeface="Source Sans Pro"/>
                <a:cs typeface="Source Sans Pro"/>
              </a:rPr>
              <a:t>urochrome</a:t>
            </a:r>
            <a:r>
              <a:rPr lang="en-US" sz="2000" dirty="0">
                <a:solidFill>
                  <a:srgbClr val="4BACC6">
                    <a:lumMod val="50000"/>
                  </a:srgbClr>
                </a:solidFill>
                <a:latin typeface="Sitka Banner" pitchFamily="2" charset="0"/>
                <a:ea typeface="Source Sans Pro"/>
                <a:cs typeface="Source Sans Pro"/>
              </a:rPr>
              <a:t>, </a:t>
            </a:r>
            <a:r>
              <a:rPr lang="en-US" sz="2000" dirty="0" err="1">
                <a:solidFill>
                  <a:srgbClr val="4BACC6">
                    <a:lumMod val="50000"/>
                  </a:srgbClr>
                </a:solidFill>
                <a:latin typeface="Sitka Banner" pitchFamily="2" charset="0"/>
                <a:ea typeface="Source Sans Pro"/>
                <a:cs typeface="Source Sans Pro"/>
              </a:rPr>
              <a:t>urobilin</a:t>
            </a:r>
            <a:r>
              <a:rPr lang="en-US" sz="2000" dirty="0">
                <a:solidFill>
                  <a:srgbClr val="4BACC6">
                    <a:lumMod val="50000"/>
                  </a:srgbClr>
                </a:solidFill>
                <a:latin typeface="Sitka Banner" pitchFamily="2" charset="0"/>
                <a:ea typeface="Source Sans Pro"/>
                <a:cs typeface="Source Sans Pro"/>
              </a:rPr>
              <a:t> and </a:t>
            </a:r>
            <a:r>
              <a:rPr lang="en-US" sz="2000" dirty="0" err="1">
                <a:solidFill>
                  <a:srgbClr val="4BACC6">
                    <a:lumMod val="50000"/>
                  </a:srgbClr>
                </a:solidFill>
                <a:latin typeface="Sitka Banner" pitchFamily="2" charset="0"/>
                <a:ea typeface="Source Sans Pro"/>
                <a:cs typeface="Source Sans Pro"/>
              </a:rPr>
              <a:t>uroerythrin</a:t>
            </a:r>
            <a:r>
              <a:rPr lang="en-US" sz="2000" dirty="0">
                <a:solidFill>
                  <a:srgbClr val="4BACC6">
                    <a:lumMod val="50000"/>
                  </a:srgbClr>
                </a:solidFill>
                <a:latin typeface="Sitka Banner" pitchFamily="2" charset="0"/>
                <a:ea typeface="Source Sans Pro"/>
                <a:cs typeface="Source Sans Pro"/>
              </a:rPr>
              <a:t>. </a:t>
            </a:r>
          </a:p>
          <a:p>
            <a:pPr marL="342900" lvl="1"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Cloudiness </a:t>
            </a:r>
            <a:r>
              <a:rPr lang="en-US" sz="2000" dirty="0">
                <a:solidFill>
                  <a:srgbClr val="4BACC6">
                    <a:lumMod val="50000"/>
                  </a:srgbClr>
                </a:solidFill>
                <a:latin typeface="Sitka Banner" pitchFamily="2" charset="0"/>
                <a:ea typeface="Source Sans Pro"/>
                <a:cs typeface="Source Sans Pro"/>
              </a:rPr>
              <a:t>may be caused by excessive cellular material or protein, crystallization or precipitation of non pathological salts upon standing at room temperature or in the </a:t>
            </a:r>
            <a:r>
              <a:rPr lang="en-US" sz="2000" dirty="0" smtClean="0">
                <a:solidFill>
                  <a:srgbClr val="4BACC6">
                    <a:lumMod val="50000"/>
                  </a:srgbClr>
                </a:solidFill>
                <a:latin typeface="Sitka Banner" pitchFamily="2" charset="0"/>
                <a:ea typeface="Source Sans Pro"/>
                <a:cs typeface="Source Sans Pro"/>
              </a:rPr>
              <a:t>refrigerator, also </a:t>
            </a:r>
            <a:r>
              <a:rPr lang="en-US" sz="2000" dirty="0">
                <a:solidFill>
                  <a:srgbClr val="4BACC6">
                    <a:lumMod val="50000"/>
                  </a:srgbClr>
                </a:solidFill>
                <a:latin typeface="Sitka Banner" pitchFamily="2" charset="0"/>
                <a:ea typeface="Source Sans Pro"/>
                <a:cs typeface="Source Sans Pro"/>
              </a:rPr>
              <a:t>can be caused by urinary tract infections or obstructions.</a:t>
            </a:r>
          </a:p>
          <a:p>
            <a:pPr marL="342900" lvl="1"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Color </a:t>
            </a:r>
            <a:r>
              <a:rPr lang="en-US" sz="2000" dirty="0">
                <a:solidFill>
                  <a:srgbClr val="4BACC6">
                    <a:lumMod val="50000"/>
                  </a:srgbClr>
                </a:solidFill>
                <a:latin typeface="Sitka Banner" pitchFamily="2" charset="0"/>
                <a:ea typeface="Source Sans Pro"/>
                <a:cs typeface="Source Sans Pro"/>
              </a:rPr>
              <a:t>of urine depending upon it’s constituents. </a:t>
            </a:r>
          </a:p>
          <a:p>
            <a:pPr marL="342900" lvl="1" indent="-342900">
              <a:spcBef>
                <a:spcPts val="600"/>
              </a:spcBef>
              <a:buClr>
                <a:srgbClr val="0DB7C4"/>
              </a:buClr>
              <a:buSzPts val="2400"/>
              <a:buFont typeface="Arial" pitchFamily="34" charset="0"/>
              <a:buChar char="•"/>
            </a:pPr>
            <a:r>
              <a:rPr lang="en-US" sz="2000" b="1" dirty="0">
                <a:solidFill>
                  <a:srgbClr val="4BACC6">
                    <a:lumMod val="50000"/>
                  </a:srgbClr>
                </a:solidFill>
                <a:latin typeface="Sitka Banner" pitchFamily="2" charset="0"/>
                <a:ea typeface="Source Sans Pro"/>
                <a:cs typeface="Source Sans Pro"/>
              </a:rPr>
              <a:t>Abnormal colors: </a:t>
            </a:r>
          </a:p>
          <a:p>
            <a:pPr marL="800100" lvl="2"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Colorless </a:t>
            </a:r>
            <a:r>
              <a:rPr lang="en-US" sz="2000" dirty="0">
                <a:solidFill>
                  <a:srgbClr val="4BACC6">
                    <a:lumMod val="50000"/>
                  </a:srgbClr>
                </a:solidFill>
                <a:latin typeface="Sitka Banner" pitchFamily="2" charset="0"/>
                <a:ea typeface="Source Sans Pro"/>
                <a:cs typeface="Source Sans Pro"/>
              </a:rPr>
              <a:t>– diabetes, diuretics. </a:t>
            </a:r>
          </a:p>
          <a:p>
            <a:pPr marL="800100" lvl="2"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Deep </a:t>
            </a:r>
            <a:r>
              <a:rPr lang="en-US" sz="2000" dirty="0">
                <a:solidFill>
                  <a:srgbClr val="4BACC6">
                    <a:lumMod val="50000"/>
                  </a:srgbClr>
                </a:solidFill>
                <a:latin typeface="Sitka Banner" pitchFamily="2" charset="0"/>
                <a:ea typeface="Source Sans Pro"/>
                <a:cs typeface="Source Sans Pro"/>
              </a:rPr>
              <a:t>Yellow – concentrated urine, excess bile pigments, jaundice Color</a:t>
            </a:r>
          </a:p>
          <a:p>
            <a:pPr marL="800100" lvl="2"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Red urine - indicates red blood cells within the urine, a sign of kidney damage and disease.</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259" y="514350"/>
            <a:ext cx="2031390" cy="3810000"/>
          </a:xfrm>
          <a:prstGeom prst="rect">
            <a:avLst/>
          </a:prstGeom>
        </p:spPr>
      </p:pic>
    </p:spTree>
    <p:extLst>
      <p:ext uri="{BB962C8B-B14F-4D97-AF65-F5344CB8AC3E}">
        <p14:creationId xmlns:p14="http://schemas.microsoft.com/office/powerpoint/2010/main" val="2316247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a:solidFill>
                  <a:schemeClr val="accent5">
                    <a:lumMod val="50000"/>
                  </a:schemeClr>
                </a:solidFill>
                <a:latin typeface="Arial Rounded MT Bold" pitchFamily="34" charset="0"/>
              </a:rPr>
              <a:t>Ward</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5</a:t>
            </a:fld>
            <a:endParaRPr lang="en" dirty="0">
              <a:solidFill>
                <a:srgbClr val="4BACC6">
                  <a:lumMod val="50000"/>
                </a:srgbClr>
              </a:solidFill>
            </a:endParaRPr>
          </a:p>
        </p:txBody>
      </p:sp>
      <p:sp>
        <p:nvSpPr>
          <p:cNvPr id="3" name="TextBox 2"/>
          <p:cNvSpPr txBox="1"/>
          <p:nvPr/>
        </p:nvSpPr>
        <p:spPr>
          <a:xfrm>
            <a:off x="685800" y="895350"/>
            <a:ext cx="8382000" cy="3508653"/>
          </a:xfrm>
          <a:prstGeom prst="rect">
            <a:avLst/>
          </a:prstGeom>
          <a:noFill/>
        </p:spPr>
        <p:txBody>
          <a:bodyPr wrap="square" rtlCol="0">
            <a:spAutoFit/>
          </a:bodyPr>
          <a:lstStyle/>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 - Block forming a division of a hospital (or a suite of rooms) shared by patients who need a similar kind of care.</a:t>
            </a:r>
          </a:p>
          <a:p>
            <a:pPr marL="0" lvl="1">
              <a:spcBef>
                <a:spcPts val="600"/>
              </a:spcBef>
              <a:buClr>
                <a:srgbClr val="0DB7C4"/>
              </a:buClr>
              <a:buSzPts val="2400"/>
            </a:pPr>
            <a:endParaRPr lang="en-US" sz="24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●nurse :patient : NURSE/shift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●nurse in change : NURSE/room </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●resident doctor available</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●consultant frequent: per call or round</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●facilities to support organ system failure: not necessary </a:t>
            </a:r>
          </a:p>
        </p:txBody>
      </p:sp>
    </p:spTree>
    <p:extLst>
      <p:ext uri="{BB962C8B-B14F-4D97-AF65-F5344CB8AC3E}">
        <p14:creationId xmlns:p14="http://schemas.microsoft.com/office/powerpoint/2010/main" val="2603273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a:solidFill>
                  <a:schemeClr val="accent5">
                    <a:lumMod val="50000"/>
                  </a:schemeClr>
                </a:solidFill>
                <a:latin typeface="Arial Rounded MT Bold" pitchFamily="34" charset="0"/>
              </a:rPr>
              <a:t>Odor</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50</a:t>
            </a:fld>
            <a:endParaRPr lang="en" dirty="0">
              <a:solidFill>
                <a:srgbClr val="4BACC6">
                  <a:lumMod val="50000"/>
                </a:srgbClr>
              </a:solidFill>
            </a:endParaRPr>
          </a:p>
        </p:txBody>
      </p:sp>
      <p:sp>
        <p:nvSpPr>
          <p:cNvPr id="3" name="TextBox 2"/>
          <p:cNvSpPr txBox="1"/>
          <p:nvPr/>
        </p:nvSpPr>
        <p:spPr>
          <a:xfrm>
            <a:off x="228600" y="895350"/>
            <a:ext cx="8839200" cy="2539157"/>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Normal - aromatic due to the volatile fatty acids, On long standing(aged urine)  – </a:t>
            </a:r>
            <a:r>
              <a:rPr lang="en-US" sz="2400" dirty="0" err="1">
                <a:solidFill>
                  <a:srgbClr val="4BACC6">
                    <a:lumMod val="50000"/>
                  </a:srgbClr>
                </a:solidFill>
                <a:latin typeface="Sitka Banner" pitchFamily="2" charset="0"/>
                <a:ea typeface="Source Sans Pro"/>
                <a:cs typeface="Source Sans Pro"/>
              </a:rPr>
              <a:t>ammonical</a:t>
            </a:r>
            <a:r>
              <a:rPr lang="en-US" sz="2400" dirty="0">
                <a:solidFill>
                  <a:srgbClr val="4BACC6">
                    <a:lumMod val="50000"/>
                  </a:srgbClr>
                </a:solidFill>
                <a:latin typeface="Sitka Banner" pitchFamily="2" charset="0"/>
                <a:ea typeface="Source Sans Pro"/>
                <a:cs typeface="Source Sans Pro"/>
              </a:rPr>
              <a:t> (decomposition of urea forming ammonia which gives a strong </a:t>
            </a:r>
            <a:r>
              <a:rPr lang="en-US" sz="2400" dirty="0" err="1">
                <a:solidFill>
                  <a:srgbClr val="4BACC6">
                    <a:lumMod val="50000"/>
                  </a:srgbClr>
                </a:solidFill>
                <a:latin typeface="Sitka Banner" pitchFamily="2" charset="0"/>
                <a:ea typeface="Source Sans Pro"/>
                <a:cs typeface="Source Sans Pro"/>
              </a:rPr>
              <a:t>ammonical</a:t>
            </a:r>
            <a:r>
              <a:rPr lang="en-US" sz="2400" dirty="0">
                <a:solidFill>
                  <a:srgbClr val="4BACC6">
                    <a:lumMod val="50000"/>
                  </a:srgbClr>
                </a:solidFill>
                <a:latin typeface="Sitka Banner" pitchFamily="2" charset="0"/>
                <a:ea typeface="Source Sans Pro"/>
                <a:cs typeface="Source Sans Pro"/>
              </a:rPr>
              <a:t> smell) </a:t>
            </a:r>
          </a:p>
          <a:p>
            <a:pPr marL="342900" lvl="1"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Foul</a:t>
            </a:r>
            <a:r>
              <a:rPr lang="en-US" sz="2400" dirty="0">
                <a:solidFill>
                  <a:srgbClr val="4BACC6">
                    <a:lumMod val="50000"/>
                  </a:srgbClr>
                </a:solidFill>
                <a:latin typeface="Sitka Banner" pitchFamily="2" charset="0"/>
                <a:ea typeface="Source Sans Pro"/>
                <a:cs typeface="Source Sans Pro"/>
              </a:rPr>
              <a:t>, offensive - pus or inflammation </a:t>
            </a:r>
          </a:p>
          <a:p>
            <a:pPr marL="342900" lvl="1"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Sweet </a:t>
            </a:r>
            <a:r>
              <a:rPr lang="en-US" sz="2400" dirty="0">
                <a:solidFill>
                  <a:srgbClr val="4BACC6">
                    <a:lumMod val="50000"/>
                  </a:srgbClr>
                </a:solidFill>
                <a:latin typeface="Sitka Banner" pitchFamily="2" charset="0"/>
                <a:ea typeface="Source Sans Pro"/>
                <a:cs typeface="Source Sans Pro"/>
              </a:rPr>
              <a:t>- Diabetes </a:t>
            </a:r>
          </a:p>
          <a:p>
            <a:pPr marL="342900" lvl="1" indent="-342900">
              <a:spcBef>
                <a:spcPts val="600"/>
              </a:spcBef>
              <a:buClr>
                <a:srgbClr val="0DB7C4"/>
              </a:buClr>
              <a:buSzPts val="2400"/>
              <a:buFont typeface="Arial" pitchFamily="34" charset="0"/>
              <a:buChar char="•"/>
            </a:pPr>
            <a:r>
              <a:rPr lang="en-US" sz="2400" dirty="0" smtClean="0">
                <a:solidFill>
                  <a:srgbClr val="4BACC6">
                    <a:lumMod val="50000"/>
                  </a:srgbClr>
                </a:solidFill>
                <a:latin typeface="Sitka Banner" pitchFamily="2" charset="0"/>
                <a:ea typeface="Source Sans Pro"/>
                <a:cs typeface="Source Sans Pro"/>
              </a:rPr>
              <a:t>Fruity </a:t>
            </a:r>
            <a:r>
              <a:rPr lang="en-US" sz="2400" dirty="0">
                <a:solidFill>
                  <a:srgbClr val="4BACC6">
                    <a:lumMod val="50000"/>
                  </a:srgbClr>
                </a:solidFill>
                <a:latin typeface="Sitka Banner" pitchFamily="2" charset="0"/>
                <a:ea typeface="Source Sans Pro"/>
                <a:cs typeface="Source Sans Pro"/>
              </a:rPr>
              <a:t>- </a:t>
            </a:r>
            <a:r>
              <a:rPr lang="en-US" sz="2400" dirty="0" err="1">
                <a:solidFill>
                  <a:srgbClr val="4BACC6">
                    <a:lumMod val="50000"/>
                  </a:srgbClr>
                </a:solidFill>
                <a:latin typeface="Sitka Banner" pitchFamily="2" charset="0"/>
                <a:ea typeface="Source Sans Pro"/>
                <a:cs typeface="Source Sans Pro"/>
              </a:rPr>
              <a:t>Ketonuria</a:t>
            </a:r>
            <a:r>
              <a:rPr lang="en-US" sz="2400" dirty="0">
                <a:solidFill>
                  <a:srgbClr val="4BACC6">
                    <a:lumMod val="50000"/>
                  </a:srgbClr>
                </a:solidFill>
                <a:latin typeface="Sitka Banner" pitchFamily="2" charset="0"/>
                <a:ea typeface="Source Sans Pro"/>
                <a:cs typeface="Source Sans Pro"/>
              </a:rPr>
              <a:t> </a:t>
            </a:r>
          </a:p>
        </p:txBody>
      </p:sp>
    </p:spTree>
    <p:extLst>
      <p:ext uri="{BB962C8B-B14F-4D97-AF65-F5344CB8AC3E}">
        <p14:creationId xmlns:p14="http://schemas.microsoft.com/office/powerpoint/2010/main" val="23162472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010400" cy="533400"/>
          </a:xfrm>
        </p:spPr>
        <p:txBody>
          <a:bodyPr>
            <a:normAutofit fontScale="90000"/>
          </a:bodyPr>
          <a:lstStyle/>
          <a:p>
            <a:r>
              <a:rPr lang="en-US" sz="2800" dirty="0">
                <a:solidFill>
                  <a:schemeClr val="accent5">
                    <a:lumMod val="50000"/>
                  </a:schemeClr>
                </a:solidFill>
                <a:latin typeface="Arial Rounded MT Bold" pitchFamily="34" charset="0"/>
              </a:rPr>
              <a:t>PH</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51</a:t>
            </a:fld>
            <a:endParaRPr lang="en" dirty="0">
              <a:solidFill>
                <a:srgbClr val="4BACC6">
                  <a:lumMod val="50000"/>
                </a:srgbClr>
              </a:solidFill>
            </a:endParaRPr>
          </a:p>
        </p:txBody>
      </p:sp>
      <p:sp>
        <p:nvSpPr>
          <p:cNvPr id="3" name="TextBox 2"/>
          <p:cNvSpPr txBox="1"/>
          <p:nvPr/>
        </p:nvSpPr>
        <p:spPr>
          <a:xfrm>
            <a:off x="228600" y="514350"/>
            <a:ext cx="8839200" cy="2708434"/>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Reflects ability of kidney to maintain normal hydrogen ion concentration in plasma &amp; ECF </a:t>
            </a:r>
          </a:p>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Normally it is slightly acidic lying between 6 – 6.5. • Acidic Urine –Ketosis (diabetes), UTI- </a:t>
            </a:r>
            <a:r>
              <a:rPr lang="en-US" sz="2000" dirty="0" err="1">
                <a:solidFill>
                  <a:srgbClr val="4BACC6">
                    <a:lumMod val="50000"/>
                  </a:srgbClr>
                </a:solidFill>
                <a:latin typeface="Sitka Banner" pitchFamily="2" charset="0"/>
                <a:ea typeface="Source Sans Pro"/>
                <a:cs typeface="Source Sans Pro"/>
              </a:rPr>
              <a:t>E.coli</a:t>
            </a:r>
            <a:endParaRPr lang="en-US" sz="2000" dirty="0">
              <a:solidFill>
                <a:srgbClr val="4BACC6">
                  <a:lumMod val="50000"/>
                </a:srgbClr>
              </a:solidFill>
              <a:latin typeface="Sitka Banner" pitchFamily="2" charset="0"/>
              <a:ea typeface="Source Sans Pro"/>
              <a:cs typeface="Source Sans Pro"/>
            </a:endParaRPr>
          </a:p>
          <a:p>
            <a:pPr marL="342900" lvl="1" indent="-342900">
              <a:spcBef>
                <a:spcPts val="600"/>
              </a:spcBef>
              <a:buClr>
                <a:srgbClr val="0DB7C4"/>
              </a:buClr>
              <a:buSzPts val="2400"/>
              <a:buFont typeface="Arial" pitchFamily="34" charset="0"/>
              <a:buChar char="•"/>
            </a:pPr>
            <a:r>
              <a:rPr lang="en-US" sz="2000" dirty="0" smtClean="0">
                <a:solidFill>
                  <a:srgbClr val="4BACC6">
                    <a:lumMod val="50000"/>
                  </a:srgbClr>
                </a:solidFill>
                <a:latin typeface="Sitka Banner" pitchFamily="2" charset="0"/>
                <a:ea typeface="Source Sans Pro"/>
                <a:cs typeface="Source Sans Pro"/>
              </a:rPr>
              <a:t>Much </a:t>
            </a:r>
            <a:r>
              <a:rPr lang="en-US" sz="2000" dirty="0">
                <a:solidFill>
                  <a:srgbClr val="4BACC6">
                    <a:lumMod val="50000"/>
                  </a:srgbClr>
                </a:solidFill>
                <a:latin typeface="Sitka Banner" pitchFamily="2" charset="0"/>
                <a:ea typeface="Source Sans Pro"/>
                <a:cs typeface="Source Sans Pro"/>
              </a:rPr>
              <a:t>of the variation occurs due to diet. For example, high protein diets result in more acidic urine, but vegetarian diets generally result in more alkaline urine</a:t>
            </a:r>
            <a:br>
              <a:rPr lang="en-US" sz="2000" dirty="0">
                <a:solidFill>
                  <a:srgbClr val="4BACC6">
                    <a:lumMod val="50000"/>
                  </a:srgbClr>
                </a:solidFill>
                <a:latin typeface="Sitka Banner" pitchFamily="2" charset="0"/>
                <a:ea typeface="Source Sans Pro"/>
                <a:cs typeface="Source Sans Pro"/>
              </a:rPr>
            </a:br>
            <a:r>
              <a:rPr lang="en-US" sz="2000" dirty="0" smtClean="0">
                <a:solidFill>
                  <a:srgbClr val="4BACC6">
                    <a:lumMod val="50000"/>
                  </a:srgbClr>
                </a:solidFill>
                <a:latin typeface="Sitka Banner" pitchFamily="2" charset="0"/>
                <a:ea typeface="Source Sans Pro"/>
                <a:cs typeface="Source Sans Pro"/>
              </a:rPr>
              <a:t>Chronically </a:t>
            </a:r>
            <a:r>
              <a:rPr lang="en-US" sz="2000" dirty="0">
                <a:solidFill>
                  <a:srgbClr val="4BACC6">
                    <a:lumMod val="50000"/>
                  </a:srgbClr>
                </a:solidFill>
                <a:latin typeface="Sitka Banner" pitchFamily="2" charset="0"/>
                <a:ea typeface="Source Sans Pro"/>
                <a:cs typeface="Source Sans Pro"/>
              </a:rPr>
              <a:t>high or low pH can lead to disorders, such as the development of kidney stones or </a:t>
            </a:r>
            <a:r>
              <a:rPr lang="en-US" sz="2000" dirty="0" err="1">
                <a:solidFill>
                  <a:srgbClr val="4BACC6">
                    <a:lumMod val="50000"/>
                  </a:srgbClr>
                </a:solidFill>
                <a:latin typeface="Sitka Banner" pitchFamily="2" charset="0"/>
                <a:ea typeface="Source Sans Pro"/>
                <a:cs typeface="Source Sans Pro"/>
              </a:rPr>
              <a:t>osteomalacia</a:t>
            </a:r>
            <a:r>
              <a:rPr lang="en-US" sz="2000" dirty="0" smtClean="0">
                <a:solidFill>
                  <a:srgbClr val="4BACC6">
                    <a:lumMod val="50000"/>
                  </a:srgbClr>
                </a:solidFill>
                <a:latin typeface="Sitka Banner" pitchFamily="2" charset="0"/>
                <a:ea typeface="Source Sans Pro"/>
                <a:cs typeface="Source Sans Pro"/>
              </a:rPr>
              <a:t>.</a:t>
            </a:r>
            <a:endParaRPr lang="en-US" sz="2000" dirty="0">
              <a:solidFill>
                <a:srgbClr val="4BACC6">
                  <a:lumMod val="50000"/>
                </a:srgbClr>
              </a:solidFill>
              <a:latin typeface="Sitka Banner" pitchFamily="2" charset="0"/>
              <a:ea typeface="Source Sans Pro"/>
              <a:cs typeface="Source Sans Pro"/>
            </a:endParaRPr>
          </a:p>
        </p:txBody>
      </p:sp>
    </p:spTree>
    <p:extLst>
      <p:ext uri="{BB962C8B-B14F-4D97-AF65-F5344CB8AC3E}">
        <p14:creationId xmlns:p14="http://schemas.microsoft.com/office/powerpoint/2010/main" val="23162472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عنصر نائب لرقم الشريحة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52</a:t>
            </a:fld>
            <a:endParaRPr lang="en"/>
          </a:p>
        </p:txBody>
      </p:sp>
      <p:pic>
        <p:nvPicPr>
          <p:cNvPr id="5" name="Picture 2" descr="C:\Users\MCC\Downloads\urinnne.PNG"/>
          <p:cNvPicPr>
            <a:picLocks noChangeAspect="1" noChangeArrowheads="1"/>
          </p:cNvPicPr>
          <p:nvPr/>
        </p:nvPicPr>
        <p:blipFill rotWithShape="1">
          <a:blip r:embed="rId2">
            <a:extLst>
              <a:ext uri="{28A0092B-C50C-407E-A947-70E740481C1C}">
                <a14:useLocalDpi xmlns:a14="http://schemas.microsoft.com/office/drawing/2010/main" val="0"/>
              </a:ext>
            </a:extLst>
          </a:blip>
          <a:srcRect l="41022" r="17956"/>
          <a:stretch/>
        </p:blipFill>
        <p:spPr bwMode="auto">
          <a:xfrm>
            <a:off x="6433969" y="1200150"/>
            <a:ext cx="2696584" cy="29908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924548" y="262254"/>
            <a:ext cx="2428251" cy="709296"/>
          </a:xfrm>
          <a:prstGeom prst="rect">
            <a:avLst/>
          </a:prstGeom>
        </p:spPr>
        <p:txBody>
          <a:bodyPr spcFirstLastPara="1" vert="horz" wrap="square" lIns="91425" tIns="91425" rIns="91425" bIns="91425" rtlCol="0" anchor="b" anchorCtr="0">
            <a:normAutofit fontScale="92500"/>
          </a:bodyPr>
          <a:lstStyle>
            <a:lvl1pPr lvl="0" algn="ctr" defTabSz="914400" rtl="0" eaLnBrk="1" latinLnBrk="0" hangingPunct="1">
              <a:spcBef>
                <a:spcPts val="0"/>
              </a:spcBef>
              <a:spcAft>
                <a:spcPts val="0"/>
              </a:spcAft>
              <a:buSzPts val="2400"/>
              <a:buNone/>
              <a:defRPr sz="44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pPr algn="l"/>
            <a:r>
              <a:rPr lang="en-US" sz="2400" dirty="0">
                <a:solidFill>
                  <a:schemeClr val="accent5">
                    <a:lumMod val="50000"/>
                  </a:schemeClr>
                </a:solidFill>
                <a:latin typeface="Arial Rounded MT Bold" pitchFamily="34" charset="0"/>
              </a:rPr>
              <a:t>Specific </a:t>
            </a:r>
            <a:r>
              <a:rPr lang="en-US" sz="2400" dirty="0" smtClean="0">
                <a:solidFill>
                  <a:schemeClr val="accent5">
                    <a:lumMod val="50000"/>
                  </a:schemeClr>
                </a:solidFill>
                <a:latin typeface="Arial Rounded MT Bold" pitchFamily="34" charset="0"/>
              </a:rPr>
              <a:t>gravity</a:t>
            </a:r>
            <a:endParaRPr lang="en-US" sz="2400" dirty="0">
              <a:solidFill>
                <a:schemeClr val="accent5">
                  <a:lumMod val="50000"/>
                </a:schemeClr>
              </a:solidFill>
              <a:latin typeface="Arial Rounded MT Bold" pitchFamily="34" charset="0"/>
            </a:endParaRPr>
          </a:p>
        </p:txBody>
      </p:sp>
      <p:sp>
        <p:nvSpPr>
          <p:cNvPr id="7" name="TextBox 2"/>
          <p:cNvSpPr txBox="1"/>
          <p:nvPr/>
        </p:nvSpPr>
        <p:spPr>
          <a:xfrm>
            <a:off x="314949" y="971550"/>
            <a:ext cx="4561852" cy="3016210"/>
          </a:xfrm>
          <a:prstGeom prst="rect">
            <a:avLst/>
          </a:prstGeom>
          <a:noFill/>
        </p:spPr>
        <p:txBody>
          <a:bodyPr wrap="square" rtlCol="0">
            <a:spAutoFit/>
          </a:bodyPr>
          <a:lstStyle/>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•the ability of the kidney to concentrate the urine relative to the plasma from which it is filtered. </a:t>
            </a:r>
          </a:p>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 Normal :- 1.001- 1.040. </a:t>
            </a:r>
          </a:p>
          <a:p>
            <a:pPr marL="0" lvl="1">
              <a:spcBef>
                <a:spcPts val="600"/>
              </a:spcBef>
              <a:buClr>
                <a:srgbClr val="0DB7C4"/>
              </a:buClr>
              <a:buSzPts val="2400"/>
            </a:pPr>
            <a:r>
              <a:rPr lang="en-US" sz="2000" dirty="0" smtClean="0">
                <a:solidFill>
                  <a:srgbClr val="4BACC6">
                    <a:lumMod val="50000"/>
                  </a:srgbClr>
                </a:solidFill>
                <a:latin typeface="Sitka Banner" pitchFamily="2" charset="0"/>
                <a:ea typeface="Source Sans Pro"/>
                <a:cs typeface="Source Sans Pro"/>
              </a:rPr>
              <a:t>Increase </a:t>
            </a:r>
            <a:r>
              <a:rPr lang="en-US" sz="2000" dirty="0">
                <a:solidFill>
                  <a:srgbClr val="4BACC6">
                    <a:lumMod val="50000"/>
                  </a:srgbClr>
                </a:solidFill>
                <a:latin typeface="Sitka Banner" pitchFamily="2" charset="0"/>
                <a:ea typeface="Source Sans Pro"/>
                <a:cs typeface="Source Sans Pro"/>
              </a:rPr>
              <a:t>in Specific Gravity - Low water intake, Diabetes mellitus, </a:t>
            </a:r>
            <a:r>
              <a:rPr lang="en-US" sz="2000" dirty="0" err="1">
                <a:solidFill>
                  <a:srgbClr val="4BACC6">
                    <a:lumMod val="50000"/>
                  </a:srgbClr>
                </a:solidFill>
                <a:latin typeface="Sitka Banner" pitchFamily="2" charset="0"/>
                <a:ea typeface="Source Sans Pro"/>
                <a:cs typeface="Source Sans Pro"/>
              </a:rPr>
              <a:t>Albuminuruia</a:t>
            </a:r>
            <a:r>
              <a:rPr lang="en-US" sz="2000" dirty="0">
                <a:solidFill>
                  <a:srgbClr val="4BACC6">
                    <a:lumMod val="50000"/>
                  </a:srgbClr>
                </a:solidFill>
                <a:latin typeface="Sitka Banner" pitchFamily="2" charset="0"/>
                <a:ea typeface="Source Sans Pro"/>
                <a:cs typeface="Source Sans Pro"/>
              </a:rPr>
              <a:t>, Acute nephritis. </a:t>
            </a:r>
            <a:r>
              <a:rPr lang="en-US" sz="2000" dirty="0" smtClean="0">
                <a:solidFill>
                  <a:srgbClr val="4BACC6">
                    <a:lumMod val="50000"/>
                  </a:srgbClr>
                </a:solidFill>
                <a:latin typeface="Sitka Banner" pitchFamily="2" charset="0"/>
                <a:ea typeface="Source Sans Pro"/>
                <a:cs typeface="Source Sans Pro"/>
              </a:rPr>
              <a:t/>
            </a:r>
            <a:br>
              <a:rPr lang="en-US" sz="2000" dirty="0" smtClean="0">
                <a:solidFill>
                  <a:srgbClr val="4BACC6">
                    <a:lumMod val="50000"/>
                  </a:srgbClr>
                </a:solidFill>
                <a:latin typeface="Sitka Banner" pitchFamily="2" charset="0"/>
                <a:ea typeface="Source Sans Pro"/>
                <a:cs typeface="Source Sans Pro"/>
              </a:rPr>
            </a:br>
            <a:r>
              <a:rPr lang="en-US" sz="2000" dirty="0" smtClean="0">
                <a:solidFill>
                  <a:srgbClr val="4BACC6">
                    <a:lumMod val="50000"/>
                  </a:srgbClr>
                </a:solidFill>
                <a:latin typeface="Sitka Banner" pitchFamily="2" charset="0"/>
                <a:ea typeface="Source Sans Pro"/>
                <a:cs typeface="Source Sans Pro"/>
              </a:rPr>
              <a:t>Decrease </a:t>
            </a:r>
            <a:r>
              <a:rPr lang="en-US" sz="2000" dirty="0">
                <a:solidFill>
                  <a:srgbClr val="4BACC6">
                    <a:lumMod val="50000"/>
                  </a:srgbClr>
                </a:solidFill>
                <a:latin typeface="Sitka Banner" pitchFamily="2" charset="0"/>
                <a:ea typeface="Source Sans Pro"/>
                <a:cs typeface="Source Sans Pro"/>
              </a:rPr>
              <a:t>in Specific Gravity - Absence of ADH, Renal Tubular damage. </a:t>
            </a:r>
          </a:p>
        </p:txBody>
      </p:sp>
      <p:pic>
        <p:nvPicPr>
          <p:cNvPr id="8" name="Picture 2" descr="C:\Users\MCC\Downloads\urinnne.PNG"/>
          <p:cNvPicPr>
            <a:picLocks noChangeAspect="1" noChangeArrowheads="1"/>
          </p:cNvPicPr>
          <p:nvPr/>
        </p:nvPicPr>
        <p:blipFill rotWithShape="1">
          <a:blip r:embed="rId2">
            <a:extLst>
              <a:ext uri="{28A0092B-C50C-407E-A947-70E740481C1C}">
                <a14:useLocalDpi xmlns:a14="http://schemas.microsoft.com/office/drawing/2010/main" val="0"/>
              </a:ext>
            </a:extLst>
          </a:blip>
          <a:srcRect r="81044"/>
          <a:stretch/>
        </p:blipFill>
        <p:spPr bwMode="auto">
          <a:xfrm>
            <a:off x="5245249" y="1191745"/>
            <a:ext cx="124609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8539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0" y="0"/>
            <a:ext cx="381000" cy="361950"/>
          </a:xfrm>
          <a:solidFill>
            <a:schemeClr val="bg1"/>
          </a:solidFill>
        </p:spPr>
        <p:txBody>
          <a:bodyPr/>
          <a:lstStyle/>
          <a:p>
            <a:pPr algn="ctr"/>
            <a:fld id="{00000000-1234-1234-1234-123412341234}" type="slidenum">
              <a:rPr lang="en" smtClean="0">
                <a:solidFill>
                  <a:srgbClr val="4BACC6">
                    <a:lumMod val="50000"/>
                  </a:srgbClr>
                </a:solidFill>
              </a:rPr>
              <a:pPr algn="ctr"/>
              <a:t>53</a:t>
            </a:fld>
            <a:endParaRPr lang="en" dirty="0">
              <a:solidFill>
                <a:srgbClr val="4BACC6">
                  <a:lumMod val="50000"/>
                </a:srgbClr>
              </a:solidFill>
            </a:endParaRPr>
          </a:p>
        </p:txBody>
      </p:sp>
      <p:sp>
        <p:nvSpPr>
          <p:cNvPr id="3" name="TextBox 2"/>
          <p:cNvSpPr txBox="1"/>
          <p:nvPr/>
        </p:nvSpPr>
        <p:spPr>
          <a:xfrm>
            <a:off x="248322" y="438150"/>
            <a:ext cx="8839200" cy="3093154"/>
          </a:xfrm>
          <a:prstGeom prst="rect">
            <a:avLst/>
          </a:prstGeom>
          <a:noFill/>
        </p:spPr>
        <p:txBody>
          <a:bodyPr wrap="square" rtlCol="0">
            <a:spAutoFit/>
          </a:bodyPr>
          <a:lstStyle/>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To measure urine output in critical care units, a Foley catheter is introduced through the patient’s urethra until it reaches his/her bladder. The other end of the catheter is connected to a graduated container that collects the urine. Periodically the nursing staff manually records the reading of the container of every patient, and operates a valve which releases the urine into a larger container.</a:t>
            </a:r>
          </a:p>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To avoid urine reflux and minimize the risk of infection, the chamber should remain at a level below the bladder. </a:t>
            </a:r>
          </a:p>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Keep the urinary catheter bag lower than the patient!!! </a:t>
            </a:r>
          </a:p>
          <a:p>
            <a:pPr marL="0" lvl="1">
              <a:spcBef>
                <a:spcPts val="600"/>
              </a:spcBef>
              <a:buClr>
                <a:srgbClr val="0DB7C4"/>
              </a:buClr>
              <a:buSzPts val="2400"/>
            </a:pPr>
            <a:endParaRPr lang="en-US" sz="2000" dirty="0">
              <a:solidFill>
                <a:srgbClr val="4BACC6">
                  <a:lumMod val="50000"/>
                </a:srgbClr>
              </a:solidFill>
              <a:latin typeface="Sitka Banner" pitchFamily="2" charset="0"/>
              <a:ea typeface="Source Sans Pro"/>
              <a:cs typeface="Source Sans Pro"/>
            </a:endParaRPr>
          </a:p>
        </p:txBody>
      </p:sp>
      <p:sp>
        <p:nvSpPr>
          <p:cNvPr id="5" name="TextBox 2"/>
          <p:cNvSpPr txBox="1"/>
          <p:nvPr/>
        </p:nvSpPr>
        <p:spPr>
          <a:xfrm>
            <a:off x="228600" y="3531304"/>
            <a:ext cx="8839200" cy="1015663"/>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000" dirty="0">
                <a:solidFill>
                  <a:srgbClr val="4BACC6">
                    <a:lumMod val="50000"/>
                  </a:srgbClr>
                </a:solidFill>
                <a:latin typeface="Sitka Banner" pitchFamily="2" charset="0"/>
                <a:ea typeface="Source Sans Pro"/>
                <a:cs typeface="Source Sans Pro"/>
              </a:rPr>
              <a:t>often only burn patients—for whom urine output monitoring is of paramount importance—have this parameter recorded every hour, while the remaining critical patients have it recorded every 2 or 3 hours.</a:t>
            </a:r>
          </a:p>
        </p:txBody>
      </p:sp>
    </p:spTree>
    <p:extLst>
      <p:ext uri="{BB962C8B-B14F-4D97-AF65-F5344CB8AC3E}">
        <p14:creationId xmlns:p14="http://schemas.microsoft.com/office/powerpoint/2010/main" val="23162472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عنصر نائب لرقم الشريحة 3"/>
          <p:cNvSpPr>
            <a:spLocks noGrp="1"/>
          </p:cNvSpPr>
          <p:nvPr>
            <p:ph type="sldNum" idx="12"/>
          </p:nvPr>
        </p:nvSpPr>
        <p:spPr/>
        <p:txBody>
          <a:bodyPr/>
          <a:lstStyle/>
          <a:p>
            <a:pPr algn="ctr"/>
            <a:fld id="{00000000-1234-1234-1234-123412341234}" type="slidenum">
              <a:rPr lang="en" smtClean="0">
                <a:solidFill>
                  <a:prstClr val="black">
                    <a:tint val="75000"/>
                  </a:prstClr>
                </a:solidFill>
              </a:rPr>
              <a:pPr algn="ctr"/>
              <a:t>54</a:t>
            </a:fld>
            <a:endParaRPr lang="en">
              <a:solidFill>
                <a:prstClr val="black">
                  <a:tint val="75000"/>
                </a:prstClr>
              </a:solidFill>
            </a:endParaRPr>
          </a:p>
        </p:txBody>
      </p:sp>
      <p:pic>
        <p:nvPicPr>
          <p:cNvPr id="6" name="عنصر نائب للمحتوى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742949"/>
            <a:ext cx="4610100" cy="3526267"/>
          </a:xfrm>
          <a:prstGeom prst="rect">
            <a:avLst/>
          </a:prstGeo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525" y="3450980"/>
            <a:ext cx="2895600" cy="1694985"/>
          </a:xfrm>
          <a:prstGeom prst="rect">
            <a:avLst/>
          </a:prstGeom>
        </p:spPr>
      </p:pic>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3175" y="173467"/>
            <a:ext cx="3162299" cy="3096418"/>
          </a:xfrm>
          <a:prstGeom prst="rect">
            <a:avLst/>
          </a:prstGeom>
        </p:spPr>
      </p:pic>
    </p:spTree>
    <p:extLst>
      <p:ext uri="{BB962C8B-B14F-4D97-AF65-F5344CB8AC3E}">
        <p14:creationId xmlns:p14="http://schemas.microsoft.com/office/powerpoint/2010/main" val="42112953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55</a:t>
            </a:fld>
            <a:endParaRPr lang="en" dirty="0">
              <a:solidFill>
                <a:srgbClr val="4BACC6">
                  <a:lumMod val="50000"/>
                </a:srgbClr>
              </a:solidFill>
            </a:endParaRPr>
          </a:p>
        </p:txBody>
      </p:sp>
      <p:sp>
        <p:nvSpPr>
          <p:cNvPr id="3" name="TextBox 2"/>
          <p:cNvSpPr txBox="1"/>
          <p:nvPr/>
        </p:nvSpPr>
        <p:spPr>
          <a:xfrm>
            <a:off x="228600" y="895350"/>
            <a:ext cx="8839200" cy="2908489"/>
          </a:xfrm>
          <a:prstGeom prst="rect">
            <a:avLst/>
          </a:prstGeom>
          <a:noFill/>
        </p:spPr>
        <p:txBody>
          <a:bodyPr wrap="square" rtlCol="0">
            <a:spAutoFit/>
          </a:bodyPr>
          <a:lstStyle/>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Complications of catheterization, urethral trauma &amp; UTI. Rapid decompression of a distended bladder can cause hypotension.</a:t>
            </a:r>
          </a:p>
          <a:p>
            <a:pPr marL="0" lvl="1">
              <a:spcBef>
                <a:spcPts val="600"/>
              </a:spcBef>
              <a:buClr>
                <a:srgbClr val="0DB7C4"/>
              </a:buClr>
              <a:buSzPts val="2400"/>
            </a:pPr>
            <a:endParaRPr lang="en-US" sz="24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An additional advantage of placing Foley catheter is the ability to include a thermistor in the catheter tip so that bladder temp can be monitored.</a:t>
            </a:r>
          </a:p>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As long as urinary output is high, bladder temp. accurately reflects core temp.</a:t>
            </a:r>
          </a:p>
        </p:txBody>
      </p:sp>
    </p:spTree>
    <p:extLst>
      <p:ext uri="{BB962C8B-B14F-4D97-AF65-F5344CB8AC3E}">
        <p14:creationId xmlns:p14="http://schemas.microsoft.com/office/powerpoint/2010/main" val="37439981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عنصر نائب لرقم الشريحة 3"/>
          <p:cNvSpPr>
            <a:spLocks noGrp="1"/>
          </p:cNvSpPr>
          <p:nvPr>
            <p:ph type="sldNum" idx="12"/>
          </p:nvPr>
        </p:nvSpPr>
        <p:spPr/>
        <p:txBody>
          <a:bodyPr/>
          <a:lstStyle/>
          <a:p>
            <a:pPr algn="ctr"/>
            <a:fld id="{00000000-1234-1234-1234-123412341234}" type="slidenum">
              <a:rPr lang="en" smtClean="0">
                <a:solidFill>
                  <a:prstClr val="black">
                    <a:tint val="75000"/>
                  </a:prstClr>
                </a:solidFill>
              </a:rPr>
              <a:pPr algn="ctr"/>
              <a:t>56</a:t>
            </a:fld>
            <a:endParaRPr lang="en">
              <a:solidFill>
                <a:prstClr val="black">
                  <a:tint val="75000"/>
                </a:prstClr>
              </a:solidFill>
            </a:endParaRPr>
          </a:p>
        </p:txBody>
      </p:sp>
      <p:sp>
        <p:nvSpPr>
          <p:cNvPr id="5" name="Title 1"/>
          <p:cNvSpPr txBox="1">
            <a:spLocks/>
          </p:cNvSpPr>
          <p:nvPr/>
        </p:nvSpPr>
        <p:spPr>
          <a:xfrm>
            <a:off x="1447800" y="1809750"/>
            <a:ext cx="6619252" cy="1345248"/>
          </a:xfrm>
          <a:prstGeom prst="rect">
            <a:avLst/>
          </a:prstGeom>
        </p:spPr>
        <p:txBody>
          <a:bodyPr spcFirstLastPara="1" vert="horz" wrap="square" lIns="91425" tIns="91425" rIns="91425" bIns="91425" rtlCol="0" anchor="b" anchorCtr="0">
            <a:normAutofit/>
          </a:bodyPr>
          <a:lstStyle>
            <a:lvl1pPr lvl="0" algn="ctr" defTabSz="914400" rtl="0" eaLnBrk="1" latinLnBrk="0" hangingPunct="1">
              <a:spcBef>
                <a:spcPts val="0"/>
              </a:spcBef>
              <a:spcAft>
                <a:spcPts val="0"/>
              </a:spcAft>
              <a:buSzPts val="2400"/>
              <a:buNone/>
              <a:defRPr sz="4400" kern="1200">
                <a:solidFill>
                  <a:schemeClr val="tx1"/>
                </a:solidFill>
                <a:latin typeface="+mj-lt"/>
                <a:ea typeface="+mj-ea"/>
                <a:cs typeface="+mj-cs"/>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sz="7200" dirty="0" smtClean="0">
                <a:solidFill>
                  <a:schemeClr val="accent5">
                    <a:lumMod val="50000"/>
                  </a:schemeClr>
                </a:solidFill>
                <a:latin typeface="Arial Rounded MT Bold" pitchFamily="34" charset="0"/>
              </a:rPr>
              <a:t>Thank You !!</a:t>
            </a:r>
            <a:endParaRPr lang="en-US" sz="7200" dirty="0">
              <a:solidFill>
                <a:schemeClr val="accent5">
                  <a:lumMod val="50000"/>
                </a:schemeClr>
              </a:solidFill>
              <a:latin typeface="Arial Rounded MT Bold" pitchFamily="34" charset="0"/>
            </a:endParaRPr>
          </a:p>
        </p:txBody>
      </p:sp>
    </p:spTree>
    <p:extLst>
      <p:ext uri="{BB962C8B-B14F-4D97-AF65-F5344CB8AC3E}">
        <p14:creationId xmlns:p14="http://schemas.microsoft.com/office/powerpoint/2010/main" val="428234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7012" y="0"/>
            <a:ext cx="7918576" cy="514350"/>
          </a:xfrm>
        </p:spPr>
        <p:txBody>
          <a:bodyPr>
            <a:normAutofit fontScale="90000"/>
          </a:bodyPr>
          <a:lstStyle/>
          <a:p>
            <a:r>
              <a:rPr lang="en-US" sz="2800" dirty="0">
                <a:solidFill>
                  <a:schemeClr val="accent5">
                    <a:lumMod val="50000"/>
                  </a:schemeClr>
                </a:solidFill>
                <a:latin typeface="Arial Rounded MT Bold" pitchFamily="34" charset="0"/>
              </a:rPr>
              <a:t>DIFFERENT UNITS</a:t>
            </a: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6</a:t>
            </a:fld>
            <a:endParaRPr lang="en" dirty="0">
              <a:solidFill>
                <a:srgbClr val="4BACC6">
                  <a:lumMod val="50000"/>
                </a:srgbClr>
              </a:solidFill>
            </a:endParaRPr>
          </a:p>
        </p:txBody>
      </p:sp>
      <p:sp>
        <p:nvSpPr>
          <p:cNvPr id="3" name="TextBox 2"/>
          <p:cNvSpPr txBox="1"/>
          <p:nvPr/>
        </p:nvSpPr>
        <p:spPr>
          <a:xfrm>
            <a:off x="346038" y="438150"/>
            <a:ext cx="8763000" cy="1092607"/>
          </a:xfrm>
          <a:prstGeom prst="rect">
            <a:avLst/>
          </a:prstGeom>
          <a:noFill/>
        </p:spPr>
        <p:txBody>
          <a:bodyPr wrap="square" rtlCol="0">
            <a:spAutoFit/>
          </a:bodyPr>
          <a:lstStyle/>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There are verity of names depends on specific purpose  and the degree of dependency of the patient </a:t>
            </a:r>
          </a:p>
          <a:p>
            <a:pPr marL="0" lvl="1">
              <a:spcBef>
                <a:spcPts val="600"/>
              </a:spcBef>
              <a:buClr>
                <a:srgbClr val="0DB7C4"/>
              </a:buClr>
              <a:buSzPts val="2400"/>
            </a:pPr>
            <a:r>
              <a:rPr lang="en-US" sz="2000" dirty="0">
                <a:solidFill>
                  <a:srgbClr val="4BACC6">
                    <a:lumMod val="50000"/>
                  </a:srgbClr>
                </a:solidFill>
                <a:latin typeface="Sitka Banner" pitchFamily="2" charset="0"/>
                <a:ea typeface="Source Sans Pro"/>
                <a:cs typeface="Source Sans Pro"/>
              </a:rPr>
              <a:t>Many different hospitals have many different terms.  Frequently seen are</a:t>
            </a:r>
          </a:p>
        </p:txBody>
      </p:sp>
      <p:graphicFrame>
        <p:nvGraphicFramePr>
          <p:cNvPr id="6" name="جدول 5"/>
          <p:cNvGraphicFramePr>
            <a:graphicFrameLocks noGrp="1"/>
          </p:cNvGraphicFramePr>
          <p:nvPr>
            <p:extLst>
              <p:ext uri="{D42A27DB-BD31-4B8C-83A1-F6EECF244321}">
                <p14:modId xmlns:p14="http://schemas.microsoft.com/office/powerpoint/2010/main" val="1606376576"/>
              </p:ext>
            </p:extLst>
          </p:nvPr>
        </p:nvGraphicFramePr>
        <p:xfrm>
          <a:off x="990600" y="1530757"/>
          <a:ext cx="7239000" cy="3670300"/>
        </p:xfrm>
        <a:graphic>
          <a:graphicData uri="http://schemas.openxmlformats.org/drawingml/2006/table">
            <a:tbl>
              <a:tblPr firstRow="1" bandRow="1">
                <a:tableStyleId>{5C22544A-7EE6-4342-B048-85BDC9FD1C3A}</a:tableStyleId>
              </a:tblPr>
              <a:tblGrid>
                <a:gridCol w="1143000"/>
                <a:gridCol w="838200"/>
                <a:gridCol w="5257800"/>
              </a:tblGrid>
              <a:tr h="304800">
                <a:tc>
                  <a:txBody>
                    <a:bodyPr/>
                    <a:lstStyle/>
                    <a:p>
                      <a:pPr marL="31750">
                        <a:lnSpc>
                          <a:spcPts val="2640"/>
                        </a:lnSpc>
                      </a:pPr>
                      <a:r>
                        <a:rPr sz="1800" b="0" spc="-165" dirty="0">
                          <a:solidFill>
                            <a:schemeClr val="accent1">
                              <a:lumMod val="50000"/>
                            </a:schemeClr>
                          </a:solidFill>
                          <a:latin typeface="Sitka Small" pitchFamily="2" charset="0"/>
                          <a:cs typeface="Arial"/>
                        </a:rPr>
                        <a:t>MICU</a:t>
                      </a:r>
                      <a:endParaRPr sz="1800" b="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229235">
                        <a:lnSpc>
                          <a:spcPts val="2640"/>
                        </a:lnSpc>
                      </a:pPr>
                      <a:r>
                        <a:rPr sz="1800" b="0" dirty="0">
                          <a:solidFill>
                            <a:schemeClr val="accent1">
                              <a:lumMod val="50000"/>
                            </a:schemeClr>
                          </a:solidFill>
                          <a:latin typeface="Sitka Small" pitchFamily="2" charset="0"/>
                          <a:cs typeface="Arial"/>
                        </a:rPr>
                        <a:t>=</a:t>
                      </a: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366395">
                        <a:lnSpc>
                          <a:spcPts val="2640"/>
                        </a:lnSpc>
                      </a:pPr>
                      <a:r>
                        <a:rPr sz="1800" b="0" spc="-85" dirty="0">
                          <a:solidFill>
                            <a:schemeClr val="accent1">
                              <a:lumMod val="50000"/>
                            </a:schemeClr>
                          </a:solidFill>
                          <a:latin typeface="Sitka Small" pitchFamily="2" charset="0"/>
                          <a:cs typeface="Arial"/>
                        </a:rPr>
                        <a:t>Medical</a:t>
                      </a:r>
                      <a:r>
                        <a:rPr sz="1800" b="0" spc="-210" dirty="0">
                          <a:solidFill>
                            <a:schemeClr val="accent1">
                              <a:lumMod val="50000"/>
                            </a:schemeClr>
                          </a:solidFill>
                          <a:latin typeface="Sitka Small" pitchFamily="2" charset="0"/>
                          <a:cs typeface="Arial"/>
                        </a:rPr>
                        <a:t> </a:t>
                      </a:r>
                      <a:r>
                        <a:rPr sz="1800" b="0" spc="-204" dirty="0">
                          <a:solidFill>
                            <a:schemeClr val="accent1">
                              <a:lumMod val="50000"/>
                            </a:schemeClr>
                          </a:solidFill>
                          <a:latin typeface="Sitka Small" pitchFamily="2" charset="0"/>
                          <a:cs typeface="Arial"/>
                        </a:rPr>
                        <a:t>ICU</a:t>
                      </a:r>
                      <a:endParaRPr sz="1800" b="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r>
              <a:tr h="381000">
                <a:tc>
                  <a:txBody>
                    <a:bodyPr/>
                    <a:lstStyle/>
                    <a:p>
                      <a:pPr marL="31750">
                        <a:lnSpc>
                          <a:spcPts val="2755"/>
                        </a:lnSpc>
                      </a:pPr>
                      <a:r>
                        <a:rPr sz="1800" spc="-235" dirty="0">
                          <a:solidFill>
                            <a:schemeClr val="accent1">
                              <a:lumMod val="50000"/>
                            </a:schemeClr>
                          </a:solidFill>
                          <a:latin typeface="Sitka Small" pitchFamily="2" charset="0"/>
                          <a:cs typeface="Arial"/>
                        </a:rPr>
                        <a:t>SICU</a:t>
                      </a:r>
                      <a:endParaRPr sz="180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229235">
                        <a:lnSpc>
                          <a:spcPts val="2755"/>
                        </a:lnSpc>
                      </a:pPr>
                      <a:r>
                        <a:rPr sz="1800" dirty="0">
                          <a:solidFill>
                            <a:schemeClr val="accent1">
                              <a:lumMod val="50000"/>
                            </a:schemeClr>
                          </a:solidFill>
                          <a:latin typeface="Sitka Small" pitchFamily="2" charset="0"/>
                          <a:cs typeface="Arial"/>
                        </a:rPr>
                        <a:t>=</a:t>
                      </a: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366395">
                        <a:lnSpc>
                          <a:spcPts val="2755"/>
                        </a:lnSpc>
                      </a:pPr>
                      <a:r>
                        <a:rPr sz="1800" spc="-105" dirty="0">
                          <a:solidFill>
                            <a:schemeClr val="accent1">
                              <a:lumMod val="50000"/>
                            </a:schemeClr>
                          </a:solidFill>
                          <a:latin typeface="Sitka Small" pitchFamily="2" charset="0"/>
                          <a:cs typeface="Arial"/>
                        </a:rPr>
                        <a:t>Surgical</a:t>
                      </a:r>
                      <a:r>
                        <a:rPr sz="1800" spc="-215" dirty="0">
                          <a:solidFill>
                            <a:schemeClr val="accent1">
                              <a:lumMod val="50000"/>
                            </a:schemeClr>
                          </a:solidFill>
                          <a:latin typeface="Sitka Small" pitchFamily="2" charset="0"/>
                          <a:cs typeface="Arial"/>
                        </a:rPr>
                        <a:t> </a:t>
                      </a:r>
                      <a:r>
                        <a:rPr sz="1800" spc="-204" dirty="0">
                          <a:solidFill>
                            <a:schemeClr val="accent1">
                              <a:lumMod val="50000"/>
                            </a:schemeClr>
                          </a:solidFill>
                          <a:latin typeface="Sitka Small" pitchFamily="2" charset="0"/>
                          <a:cs typeface="Arial"/>
                        </a:rPr>
                        <a:t>ICU</a:t>
                      </a:r>
                      <a:endParaRPr sz="180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r>
              <a:tr h="381000">
                <a:tc>
                  <a:txBody>
                    <a:bodyPr/>
                    <a:lstStyle/>
                    <a:p>
                      <a:pPr marL="31750">
                        <a:lnSpc>
                          <a:spcPts val="2755"/>
                        </a:lnSpc>
                      </a:pPr>
                      <a:r>
                        <a:rPr sz="1800" spc="-200" dirty="0">
                          <a:solidFill>
                            <a:schemeClr val="accent1">
                              <a:lumMod val="50000"/>
                            </a:schemeClr>
                          </a:solidFill>
                          <a:latin typeface="Sitka Small" pitchFamily="2" charset="0"/>
                          <a:cs typeface="Arial"/>
                        </a:rPr>
                        <a:t>TICU</a:t>
                      </a:r>
                      <a:endParaRPr sz="180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229235">
                        <a:lnSpc>
                          <a:spcPts val="2755"/>
                        </a:lnSpc>
                      </a:pPr>
                      <a:r>
                        <a:rPr sz="1800" dirty="0">
                          <a:solidFill>
                            <a:schemeClr val="accent1">
                              <a:lumMod val="50000"/>
                            </a:schemeClr>
                          </a:solidFill>
                          <a:latin typeface="Sitka Small" pitchFamily="2" charset="0"/>
                          <a:cs typeface="Arial"/>
                        </a:rPr>
                        <a:t>=</a:t>
                      </a:r>
                      <a:endParaRPr sz="180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366395">
                        <a:lnSpc>
                          <a:spcPts val="2755"/>
                        </a:lnSpc>
                      </a:pPr>
                      <a:r>
                        <a:rPr sz="1800" spc="-140" dirty="0">
                          <a:solidFill>
                            <a:schemeClr val="accent1">
                              <a:lumMod val="50000"/>
                            </a:schemeClr>
                          </a:solidFill>
                          <a:latin typeface="Sitka Small" pitchFamily="2" charset="0"/>
                          <a:cs typeface="Arial"/>
                        </a:rPr>
                        <a:t>Trauma </a:t>
                      </a:r>
                      <a:r>
                        <a:rPr sz="1800" spc="-210" dirty="0">
                          <a:solidFill>
                            <a:schemeClr val="accent1">
                              <a:lumMod val="50000"/>
                            </a:schemeClr>
                          </a:solidFill>
                          <a:latin typeface="Sitka Small" pitchFamily="2" charset="0"/>
                          <a:cs typeface="Arial"/>
                        </a:rPr>
                        <a:t>ICU </a:t>
                      </a:r>
                      <a:r>
                        <a:rPr sz="1800" spc="-35" dirty="0">
                          <a:solidFill>
                            <a:schemeClr val="accent1">
                              <a:lumMod val="50000"/>
                            </a:schemeClr>
                          </a:solidFill>
                          <a:latin typeface="Sitka Small" pitchFamily="2" charset="0"/>
                          <a:cs typeface="Arial"/>
                        </a:rPr>
                        <a:t>or</a:t>
                      </a:r>
                      <a:r>
                        <a:rPr sz="1800" spc="-630" dirty="0">
                          <a:solidFill>
                            <a:schemeClr val="accent1">
                              <a:lumMod val="50000"/>
                            </a:schemeClr>
                          </a:solidFill>
                          <a:latin typeface="Sitka Small" pitchFamily="2" charset="0"/>
                          <a:cs typeface="Arial"/>
                        </a:rPr>
                        <a:t> </a:t>
                      </a:r>
                      <a:r>
                        <a:rPr sz="1800" spc="-100" dirty="0">
                          <a:solidFill>
                            <a:schemeClr val="accent1">
                              <a:lumMod val="50000"/>
                            </a:schemeClr>
                          </a:solidFill>
                          <a:latin typeface="Sitka Small" pitchFamily="2" charset="0"/>
                          <a:cs typeface="Arial"/>
                        </a:rPr>
                        <a:t>Transplant </a:t>
                      </a:r>
                      <a:r>
                        <a:rPr sz="1800" spc="-210" dirty="0">
                          <a:solidFill>
                            <a:schemeClr val="accent1">
                              <a:lumMod val="50000"/>
                            </a:schemeClr>
                          </a:solidFill>
                          <a:latin typeface="Sitka Small" pitchFamily="2" charset="0"/>
                          <a:cs typeface="Arial"/>
                        </a:rPr>
                        <a:t>ICU</a:t>
                      </a:r>
                      <a:endParaRPr sz="180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r>
              <a:tr h="381000">
                <a:tc>
                  <a:txBody>
                    <a:bodyPr/>
                    <a:lstStyle/>
                    <a:p>
                      <a:pPr marL="31750">
                        <a:lnSpc>
                          <a:spcPts val="2755"/>
                        </a:lnSpc>
                      </a:pPr>
                      <a:r>
                        <a:rPr sz="1800" spc="-180" dirty="0">
                          <a:solidFill>
                            <a:schemeClr val="accent1">
                              <a:lumMod val="50000"/>
                            </a:schemeClr>
                          </a:solidFill>
                          <a:latin typeface="Sitka Small" pitchFamily="2" charset="0"/>
                          <a:cs typeface="Arial"/>
                        </a:rPr>
                        <a:t>NICU</a:t>
                      </a:r>
                      <a:endParaRPr sz="180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229235">
                        <a:lnSpc>
                          <a:spcPts val="2755"/>
                        </a:lnSpc>
                      </a:pPr>
                      <a:r>
                        <a:rPr sz="1800" dirty="0">
                          <a:solidFill>
                            <a:schemeClr val="accent1">
                              <a:lumMod val="50000"/>
                            </a:schemeClr>
                          </a:solidFill>
                          <a:latin typeface="Sitka Small" pitchFamily="2" charset="0"/>
                          <a:cs typeface="Arial"/>
                        </a:rPr>
                        <a:t>=</a:t>
                      </a: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366395">
                        <a:lnSpc>
                          <a:spcPts val="2755"/>
                        </a:lnSpc>
                      </a:pPr>
                      <a:r>
                        <a:rPr sz="1800" spc="-90" dirty="0">
                          <a:solidFill>
                            <a:schemeClr val="accent1">
                              <a:lumMod val="50000"/>
                            </a:schemeClr>
                          </a:solidFill>
                          <a:latin typeface="Sitka Small" pitchFamily="2" charset="0"/>
                          <a:cs typeface="Arial"/>
                        </a:rPr>
                        <a:t>Neuro </a:t>
                      </a:r>
                      <a:r>
                        <a:rPr sz="1800" spc="-204" dirty="0">
                          <a:solidFill>
                            <a:schemeClr val="accent1">
                              <a:lumMod val="50000"/>
                            </a:schemeClr>
                          </a:solidFill>
                          <a:latin typeface="Sitka Small" pitchFamily="2" charset="0"/>
                          <a:cs typeface="Arial"/>
                        </a:rPr>
                        <a:t>ICU </a:t>
                      </a:r>
                      <a:r>
                        <a:rPr sz="1800" spc="-35" dirty="0">
                          <a:solidFill>
                            <a:schemeClr val="accent1">
                              <a:lumMod val="50000"/>
                            </a:schemeClr>
                          </a:solidFill>
                          <a:latin typeface="Sitka Small" pitchFamily="2" charset="0"/>
                          <a:cs typeface="Arial"/>
                        </a:rPr>
                        <a:t>or </a:t>
                      </a:r>
                      <a:r>
                        <a:rPr sz="1800" spc="-75" dirty="0">
                          <a:solidFill>
                            <a:schemeClr val="accent1">
                              <a:lumMod val="50000"/>
                            </a:schemeClr>
                          </a:solidFill>
                          <a:latin typeface="Sitka Small" pitchFamily="2" charset="0"/>
                          <a:cs typeface="Arial"/>
                        </a:rPr>
                        <a:t>Neonatal</a:t>
                      </a:r>
                      <a:r>
                        <a:rPr sz="1800" spc="-555" dirty="0">
                          <a:solidFill>
                            <a:schemeClr val="accent1">
                              <a:lumMod val="50000"/>
                            </a:schemeClr>
                          </a:solidFill>
                          <a:latin typeface="Sitka Small" pitchFamily="2" charset="0"/>
                          <a:cs typeface="Arial"/>
                        </a:rPr>
                        <a:t> </a:t>
                      </a:r>
                      <a:r>
                        <a:rPr sz="1800" spc="-204" dirty="0">
                          <a:solidFill>
                            <a:schemeClr val="accent1">
                              <a:lumMod val="50000"/>
                            </a:schemeClr>
                          </a:solidFill>
                          <a:latin typeface="Sitka Small" pitchFamily="2" charset="0"/>
                          <a:cs typeface="Arial"/>
                        </a:rPr>
                        <a:t>ICU</a:t>
                      </a:r>
                      <a:endParaRPr sz="180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r>
              <a:tr h="381000">
                <a:tc>
                  <a:txBody>
                    <a:bodyPr/>
                    <a:lstStyle/>
                    <a:p>
                      <a:pPr marL="31750">
                        <a:lnSpc>
                          <a:spcPts val="2755"/>
                        </a:lnSpc>
                      </a:pPr>
                      <a:r>
                        <a:rPr sz="1800" spc="-229" dirty="0">
                          <a:solidFill>
                            <a:schemeClr val="accent1">
                              <a:lumMod val="50000"/>
                            </a:schemeClr>
                          </a:solidFill>
                          <a:latin typeface="Sitka Small" pitchFamily="2" charset="0"/>
                          <a:cs typeface="Arial"/>
                        </a:rPr>
                        <a:t>PICU</a:t>
                      </a:r>
                      <a:endParaRPr sz="180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229235">
                        <a:lnSpc>
                          <a:spcPts val="2755"/>
                        </a:lnSpc>
                      </a:pPr>
                      <a:r>
                        <a:rPr sz="1800" dirty="0">
                          <a:solidFill>
                            <a:schemeClr val="accent1">
                              <a:lumMod val="50000"/>
                            </a:schemeClr>
                          </a:solidFill>
                          <a:latin typeface="Sitka Small" pitchFamily="2" charset="0"/>
                          <a:cs typeface="Arial"/>
                        </a:rPr>
                        <a:t>=</a:t>
                      </a: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366395">
                        <a:lnSpc>
                          <a:spcPts val="2755"/>
                        </a:lnSpc>
                      </a:pPr>
                      <a:r>
                        <a:rPr sz="1800" spc="-85" dirty="0">
                          <a:solidFill>
                            <a:schemeClr val="accent1">
                              <a:lumMod val="50000"/>
                            </a:schemeClr>
                          </a:solidFill>
                          <a:latin typeface="Sitka Small" pitchFamily="2" charset="0"/>
                          <a:cs typeface="Arial"/>
                        </a:rPr>
                        <a:t>Pediatric</a:t>
                      </a:r>
                      <a:r>
                        <a:rPr sz="1800" spc="-215" dirty="0">
                          <a:solidFill>
                            <a:schemeClr val="accent1">
                              <a:lumMod val="50000"/>
                            </a:schemeClr>
                          </a:solidFill>
                          <a:latin typeface="Sitka Small" pitchFamily="2" charset="0"/>
                          <a:cs typeface="Arial"/>
                        </a:rPr>
                        <a:t> </a:t>
                      </a:r>
                      <a:r>
                        <a:rPr sz="1800" spc="-204" dirty="0">
                          <a:solidFill>
                            <a:schemeClr val="accent1">
                              <a:lumMod val="50000"/>
                            </a:schemeClr>
                          </a:solidFill>
                          <a:latin typeface="Sitka Small" pitchFamily="2" charset="0"/>
                          <a:cs typeface="Arial"/>
                        </a:rPr>
                        <a:t>ICU</a:t>
                      </a:r>
                      <a:endParaRPr sz="180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r>
              <a:tr h="279400">
                <a:tc>
                  <a:txBody>
                    <a:bodyPr/>
                    <a:lstStyle/>
                    <a:p>
                      <a:pPr marL="31750">
                        <a:lnSpc>
                          <a:spcPts val="2755"/>
                        </a:lnSpc>
                      </a:pPr>
                      <a:r>
                        <a:rPr sz="1800" spc="-240" dirty="0">
                          <a:solidFill>
                            <a:schemeClr val="accent1">
                              <a:lumMod val="50000"/>
                            </a:schemeClr>
                          </a:solidFill>
                          <a:latin typeface="Sitka Small" pitchFamily="2" charset="0"/>
                          <a:cs typeface="Arial"/>
                        </a:rPr>
                        <a:t>CVICU</a:t>
                      </a:r>
                      <a:endParaRPr sz="180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229235">
                        <a:lnSpc>
                          <a:spcPts val="2755"/>
                        </a:lnSpc>
                      </a:pPr>
                      <a:r>
                        <a:rPr sz="1800" dirty="0">
                          <a:solidFill>
                            <a:schemeClr val="accent1">
                              <a:lumMod val="50000"/>
                            </a:schemeClr>
                          </a:solidFill>
                          <a:latin typeface="Sitka Small" pitchFamily="2" charset="0"/>
                          <a:cs typeface="Arial"/>
                        </a:rPr>
                        <a:t>=</a:t>
                      </a:r>
                      <a:endParaRPr sz="180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366395">
                        <a:lnSpc>
                          <a:spcPts val="2755"/>
                        </a:lnSpc>
                      </a:pPr>
                      <a:r>
                        <a:rPr sz="1800" spc="-125" dirty="0">
                          <a:solidFill>
                            <a:schemeClr val="accent1">
                              <a:lumMod val="50000"/>
                            </a:schemeClr>
                          </a:solidFill>
                          <a:latin typeface="Sitka Small" pitchFamily="2" charset="0"/>
                          <a:cs typeface="Arial"/>
                        </a:rPr>
                        <a:t>Cardiovascular</a:t>
                      </a:r>
                      <a:r>
                        <a:rPr sz="1800" spc="-195" dirty="0">
                          <a:solidFill>
                            <a:schemeClr val="accent1">
                              <a:lumMod val="50000"/>
                            </a:schemeClr>
                          </a:solidFill>
                          <a:latin typeface="Sitka Small" pitchFamily="2" charset="0"/>
                          <a:cs typeface="Arial"/>
                        </a:rPr>
                        <a:t> </a:t>
                      </a:r>
                      <a:r>
                        <a:rPr sz="1800" spc="-204" dirty="0">
                          <a:solidFill>
                            <a:schemeClr val="accent1">
                              <a:lumMod val="50000"/>
                            </a:schemeClr>
                          </a:solidFill>
                          <a:latin typeface="Sitka Small" pitchFamily="2" charset="0"/>
                          <a:cs typeface="Arial"/>
                        </a:rPr>
                        <a:t>ICU</a:t>
                      </a:r>
                      <a:endParaRPr sz="180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r>
              <a:tr h="304800">
                <a:tc>
                  <a:txBody>
                    <a:bodyPr/>
                    <a:lstStyle/>
                    <a:p>
                      <a:pPr marL="31750">
                        <a:lnSpc>
                          <a:spcPts val="2755"/>
                        </a:lnSpc>
                      </a:pPr>
                      <a:r>
                        <a:rPr sz="1800" spc="-315" dirty="0">
                          <a:solidFill>
                            <a:schemeClr val="accent1">
                              <a:lumMod val="50000"/>
                            </a:schemeClr>
                          </a:solidFill>
                          <a:latin typeface="Sitka Small" pitchFamily="2" charset="0"/>
                          <a:cs typeface="Arial"/>
                        </a:rPr>
                        <a:t>CCU</a:t>
                      </a:r>
                      <a:endParaRPr sz="180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229235">
                        <a:lnSpc>
                          <a:spcPts val="2755"/>
                        </a:lnSpc>
                      </a:pPr>
                      <a:r>
                        <a:rPr sz="1800" dirty="0">
                          <a:solidFill>
                            <a:schemeClr val="accent1">
                              <a:lumMod val="50000"/>
                            </a:schemeClr>
                          </a:solidFill>
                          <a:latin typeface="Sitka Small" pitchFamily="2" charset="0"/>
                          <a:cs typeface="Arial"/>
                        </a:rPr>
                        <a:t>=</a:t>
                      </a:r>
                      <a:endParaRPr sz="180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366395">
                        <a:lnSpc>
                          <a:spcPts val="2755"/>
                        </a:lnSpc>
                      </a:pPr>
                      <a:r>
                        <a:rPr sz="1800" spc="-110" dirty="0">
                          <a:solidFill>
                            <a:schemeClr val="accent1">
                              <a:lumMod val="50000"/>
                            </a:schemeClr>
                          </a:solidFill>
                          <a:latin typeface="Sitka Small" pitchFamily="2" charset="0"/>
                          <a:cs typeface="Arial"/>
                        </a:rPr>
                        <a:t>Coronary </a:t>
                      </a:r>
                      <a:r>
                        <a:rPr sz="1800" spc="-185" dirty="0">
                          <a:solidFill>
                            <a:schemeClr val="accent1">
                              <a:lumMod val="50000"/>
                            </a:schemeClr>
                          </a:solidFill>
                          <a:latin typeface="Sitka Small" pitchFamily="2" charset="0"/>
                          <a:cs typeface="Arial"/>
                        </a:rPr>
                        <a:t>Care</a:t>
                      </a:r>
                      <a:r>
                        <a:rPr sz="1800" spc="-515" dirty="0">
                          <a:solidFill>
                            <a:schemeClr val="accent1">
                              <a:lumMod val="50000"/>
                            </a:schemeClr>
                          </a:solidFill>
                          <a:latin typeface="Sitka Small" pitchFamily="2" charset="0"/>
                          <a:cs typeface="Arial"/>
                        </a:rPr>
                        <a:t> </a:t>
                      </a:r>
                      <a:r>
                        <a:rPr sz="1800" spc="-5" dirty="0">
                          <a:solidFill>
                            <a:schemeClr val="accent1">
                              <a:lumMod val="50000"/>
                            </a:schemeClr>
                          </a:solidFill>
                          <a:latin typeface="Sitka Small" pitchFamily="2" charset="0"/>
                          <a:cs typeface="Arial"/>
                        </a:rPr>
                        <a:t>Unit</a:t>
                      </a:r>
                      <a:endParaRPr sz="180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r>
              <a:tr h="330200">
                <a:tc>
                  <a:txBody>
                    <a:bodyPr/>
                    <a:lstStyle/>
                    <a:p>
                      <a:pPr marL="31750">
                        <a:lnSpc>
                          <a:spcPts val="2755"/>
                        </a:lnSpc>
                      </a:pPr>
                      <a:r>
                        <a:rPr sz="1800" spc="-254" dirty="0">
                          <a:solidFill>
                            <a:schemeClr val="accent1">
                              <a:lumMod val="50000"/>
                            </a:schemeClr>
                          </a:solidFill>
                          <a:latin typeface="Sitka Small" pitchFamily="2" charset="0"/>
                          <a:cs typeface="Arial"/>
                        </a:rPr>
                        <a:t>CICU</a:t>
                      </a:r>
                      <a:endParaRPr sz="180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229235">
                        <a:lnSpc>
                          <a:spcPts val="2755"/>
                        </a:lnSpc>
                      </a:pPr>
                      <a:r>
                        <a:rPr sz="1800" dirty="0">
                          <a:solidFill>
                            <a:schemeClr val="accent1">
                              <a:lumMod val="50000"/>
                            </a:schemeClr>
                          </a:solidFill>
                          <a:latin typeface="Sitka Small" pitchFamily="2" charset="0"/>
                          <a:cs typeface="Arial"/>
                        </a:rPr>
                        <a:t>=</a:t>
                      </a:r>
                      <a:endParaRPr sz="180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366395">
                        <a:lnSpc>
                          <a:spcPts val="2755"/>
                        </a:lnSpc>
                      </a:pPr>
                      <a:r>
                        <a:rPr sz="1800" spc="-145" dirty="0">
                          <a:solidFill>
                            <a:schemeClr val="accent1">
                              <a:lumMod val="50000"/>
                            </a:schemeClr>
                          </a:solidFill>
                          <a:latin typeface="Sitka Small" pitchFamily="2" charset="0"/>
                          <a:cs typeface="Arial"/>
                        </a:rPr>
                        <a:t>Cardiac</a:t>
                      </a:r>
                      <a:r>
                        <a:rPr sz="1800" spc="-210" dirty="0">
                          <a:solidFill>
                            <a:schemeClr val="accent1">
                              <a:lumMod val="50000"/>
                            </a:schemeClr>
                          </a:solidFill>
                          <a:latin typeface="Sitka Small" pitchFamily="2" charset="0"/>
                          <a:cs typeface="Arial"/>
                        </a:rPr>
                        <a:t> </a:t>
                      </a:r>
                      <a:r>
                        <a:rPr sz="1800" spc="-204" dirty="0">
                          <a:solidFill>
                            <a:schemeClr val="accent1">
                              <a:lumMod val="50000"/>
                            </a:schemeClr>
                          </a:solidFill>
                          <a:latin typeface="Sitka Small" pitchFamily="2" charset="0"/>
                          <a:cs typeface="Arial"/>
                        </a:rPr>
                        <a:t>ICU</a:t>
                      </a:r>
                      <a:endParaRPr sz="180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r>
              <a:tr h="279400">
                <a:tc>
                  <a:txBody>
                    <a:bodyPr/>
                    <a:lstStyle/>
                    <a:p>
                      <a:pPr marL="31750">
                        <a:lnSpc>
                          <a:spcPts val="2755"/>
                        </a:lnSpc>
                      </a:pPr>
                      <a:r>
                        <a:rPr sz="1800" spc="-215" dirty="0">
                          <a:solidFill>
                            <a:schemeClr val="accent1">
                              <a:lumMod val="50000"/>
                            </a:schemeClr>
                          </a:solidFill>
                          <a:latin typeface="Sitka Small" pitchFamily="2" charset="0"/>
                          <a:cs typeface="Arial"/>
                        </a:rPr>
                        <a:t>BICU</a:t>
                      </a:r>
                      <a:endParaRPr sz="180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229235">
                        <a:lnSpc>
                          <a:spcPts val="2755"/>
                        </a:lnSpc>
                      </a:pPr>
                      <a:r>
                        <a:rPr sz="1800" dirty="0">
                          <a:solidFill>
                            <a:schemeClr val="accent1">
                              <a:lumMod val="50000"/>
                            </a:schemeClr>
                          </a:solidFill>
                          <a:latin typeface="Sitka Small" pitchFamily="2" charset="0"/>
                          <a:cs typeface="Arial"/>
                        </a:rPr>
                        <a:t>=</a:t>
                      </a:r>
                      <a:endParaRPr sz="180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366395">
                        <a:lnSpc>
                          <a:spcPts val="2755"/>
                        </a:lnSpc>
                      </a:pPr>
                      <a:r>
                        <a:rPr sz="1800" spc="-105" dirty="0">
                          <a:solidFill>
                            <a:schemeClr val="accent1">
                              <a:lumMod val="50000"/>
                            </a:schemeClr>
                          </a:solidFill>
                          <a:latin typeface="Sitka Small" pitchFamily="2" charset="0"/>
                          <a:cs typeface="Arial"/>
                        </a:rPr>
                        <a:t>Burn</a:t>
                      </a:r>
                      <a:r>
                        <a:rPr sz="1800" spc="-229" dirty="0">
                          <a:solidFill>
                            <a:schemeClr val="accent1">
                              <a:lumMod val="50000"/>
                            </a:schemeClr>
                          </a:solidFill>
                          <a:latin typeface="Sitka Small" pitchFamily="2" charset="0"/>
                          <a:cs typeface="Arial"/>
                        </a:rPr>
                        <a:t> </a:t>
                      </a:r>
                      <a:r>
                        <a:rPr sz="1800" spc="-204" dirty="0">
                          <a:solidFill>
                            <a:schemeClr val="accent1">
                              <a:lumMod val="50000"/>
                            </a:schemeClr>
                          </a:solidFill>
                          <a:latin typeface="Sitka Small" pitchFamily="2" charset="0"/>
                          <a:cs typeface="Arial"/>
                        </a:rPr>
                        <a:t>ICU</a:t>
                      </a:r>
                      <a:endParaRPr sz="180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r>
              <a:tr h="304800">
                <a:tc>
                  <a:txBody>
                    <a:bodyPr/>
                    <a:lstStyle/>
                    <a:p>
                      <a:pPr marL="31750">
                        <a:lnSpc>
                          <a:spcPts val="3100"/>
                        </a:lnSpc>
                      </a:pPr>
                      <a:r>
                        <a:rPr sz="1800" spc="-300" dirty="0">
                          <a:solidFill>
                            <a:schemeClr val="accent1">
                              <a:lumMod val="50000"/>
                            </a:schemeClr>
                          </a:solidFill>
                          <a:latin typeface="Sitka Small" pitchFamily="2" charset="0"/>
                          <a:cs typeface="Arial"/>
                        </a:rPr>
                        <a:t>RCU</a:t>
                      </a:r>
                      <a:endParaRPr sz="180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229235">
                        <a:lnSpc>
                          <a:spcPts val="3100"/>
                        </a:lnSpc>
                      </a:pPr>
                      <a:r>
                        <a:rPr sz="1800" dirty="0">
                          <a:solidFill>
                            <a:schemeClr val="accent1">
                              <a:lumMod val="50000"/>
                            </a:schemeClr>
                          </a:solidFill>
                          <a:latin typeface="Sitka Small" pitchFamily="2" charset="0"/>
                          <a:cs typeface="Arial"/>
                        </a:rPr>
                        <a:t>=</a:t>
                      </a:r>
                      <a:endParaRPr sz="180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366395">
                        <a:lnSpc>
                          <a:spcPts val="3100"/>
                        </a:lnSpc>
                      </a:pPr>
                      <a:r>
                        <a:rPr sz="1800" spc="-170" dirty="0">
                          <a:solidFill>
                            <a:schemeClr val="accent1">
                              <a:lumMod val="50000"/>
                            </a:schemeClr>
                          </a:solidFill>
                          <a:latin typeface="Sitka Small" pitchFamily="2" charset="0"/>
                          <a:cs typeface="Arial"/>
                        </a:rPr>
                        <a:t>Renal </a:t>
                      </a:r>
                      <a:r>
                        <a:rPr sz="1800" spc="-135" dirty="0">
                          <a:solidFill>
                            <a:schemeClr val="accent1">
                              <a:lumMod val="50000"/>
                            </a:schemeClr>
                          </a:solidFill>
                          <a:latin typeface="Sitka Small" pitchFamily="2" charset="0"/>
                          <a:cs typeface="Arial"/>
                        </a:rPr>
                        <a:t>care</a:t>
                      </a:r>
                      <a:r>
                        <a:rPr sz="1800" spc="-265" dirty="0">
                          <a:solidFill>
                            <a:schemeClr val="accent1">
                              <a:lumMod val="50000"/>
                            </a:schemeClr>
                          </a:solidFill>
                          <a:latin typeface="Sitka Small" pitchFamily="2" charset="0"/>
                          <a:cs typeface="Arial"/>
                        </a:rPr>
                        <a:t> </a:t>
                      </a:r>
                      <a:r>
                        <a:rPr sz="1800" spc="5" dirty="0">
                          <a:solidFill>
                            <a:schemeClr val="accent1">
                              <a:lumMod val="50000"/>
                            </a:schemeClr>
                          </a:solidFill>
                          <a:latin typeface="Sitka Small" pitchFamily="2" charset="0"/>
                          <a:cs typeface="Arial"/>
                        </a:rPr>
                        <a:t>unit</a:t>
                      </a:r>
                      <a:endParaRPr sz="1800" dirty="0">
                        <a:solidFill>
                          <a:schemeClr val="accent1">
                            <a:lumMod val="50000"/>
                          </a:schemeClr>
                        </a:solidFill>
                        <a:latin typeface="Sitka Small" pitchFamily="2" charset="0"/>
                        <a:cs typeface="Arial"/>
                      </a:endParaRP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r>
            </a:tbl>
          </a:graphicData>
        </a:graphic>
      </p:graphicFrame>
    </p:spTree>
    <p:extLst>
      <p:ext uri="{BB962C8B-B14F-4D97-AF65-F5344CB8AC3E}">
        <p14:creationId xmlns:p14="http://schemas.microsoft.com/office/powerpoint/2010/main" val="1688741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
            <a:ext cx="7918576" cy="709296"/>
          </a:xfrm>
        </p:spPr>
        <p:txBody>
          <a:bodyPr>
            <a:normAutofit/>
          </a:bodyPr>
          <a:lstStyle/>
          <a:p>
            <a:r>
              <a:rPr lang="en-US" sz="2800" dirty="0" smtClean="0">
                <a:solidFill>
                  <a:schemeClr val="accent5">
                    <a:lumMod val="50000"/>
                  </a:schemeClr>
                </a:solidFill>
                <a:latin typeface="Arial Rounded MT Bold" pitchFamily="34" charset="0"/>
              </a:rPr>
              <a:t>PREPRATION OF THE UNIT</a:t>
            </a:r>
            <a:endParaRPr lang="en-US" sz="2800" dirty="0">
              <a:solidFill>
                <a:schemeClr val="accent5">
                  <a:lumMod val="50000"/>
                </a:schemeClr>
              </a:solidFill>
              <a:latin typeface="Arial Rounded MT Bold" pitchFamily="34" charset="0"/>
            </a:endParaRPr>
          </a:p>
        </p:txBody>
      </p:sp>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7</a:t>
            </a:fld>
            <a:endParaRPr lang="en" dirty="0">
              <a:solidFill>
                <a:srgbClr val="4BACC6">
                  <a:lumMod val="50000"/>
                </a:srgbClr>
              </a:solidFill>
            </a:endParaRPr>
          </a:p>
        </p:txBody>
      </p:sp>
      <p:sp>
        <p:nvSpPr>
          <p:cNvPr id="3" name="TextBox 2"/>
          <p:cNvSpPr txBox="1"/>
          <p:nvPr/>
        </p:nvSpPr>
        <p:spPr>
          <a:xfrm>
            <a:off x="685800" y="895350"/>
            <a:ext cx="8382000" cy="2908489"/>
          </a:xfrm>
          <a:prstGeom prst="rect">
            <a:avLst/>
          </a:prstGeom>
          <a:noFill/>
        </p:spPr>
        <p:txBody>
          <a:bodyPr wrap="square" rtlCol="0">
            <a:spAutoFit/>
          </a:bodyPr>
          <a:lstStyle/>
          <a:p>
            <a:pPr marL="0" lvl="1">
              <a:spcBef>
                <a:spcPts val="600"/>
              </a:spcBef>
              <a:buClr>
                <a:srgbClr val="0DB7C4"/>
              </a:buClr>
              <a:buSzPts val="2400"/>
            </a:pPr>
            <a:r>
              <a:rPr lang="en-US" sz="2400" dirty="0">
                <a:solidFill>
                  <a:srgbClr val="4BACC6">
                    <a:lumMod val="50000"/>
                  </a:srgbClr>
                </a:solidFill>
                <a:latin typeface="Sitka Banner" pitchFamily="2" charset="0"/>
                <a:ea typeface="Source Sans Pro"/>
                <a:cs typeface="Source Sans Pro"/>
              </a:rPr>
              <a:t>The unit should be kept ready all the time which  should include the </a:t>
            </a:r>
            <a:r>
              <a:rPr lang="en-US" sz="2400" dirty="0" smtClean="0">
                <a:solidFill>
                  <a:srgbClr val="4BACC6">
                    <a:lumMod val="50000"/>
                  </a:srgbClr>
                </a:solidFill>
                <a:latin typeface="Sitka Banner" pitchFamily="2" charset="0"/>
                <a:ea typeface="Source Sans Pro"/>
                <a:cs typeface="Source Sans Pro"/>
              </a:rPr>
              <a:t>following:</a:t>
            </a:r>
            <a:endParaRPr lang="en-US" sz="24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400" b="1" dirty="0">
                <a:solidFill>
                  <a:srgbClr val="4BACC6">
                    <a:lumMod val="50000"/>
                  </a:srgbClr>
                </a:solidFill>
                <a:latin typeface="Sitka Banner" pitchFamily="2" charset="0"/>
                <a:ea typeface="Source Sans Pro"/>
                <a:cs typeface="Source Sans Pro"/>
              </a:rPr>
              <a:t>1.special bed </a:t>
            </a:r>
            <a:r>
              <a:rPr lang="en-US" sz="2400" dirty="0">
                <a:solidFill>
                  <a:srgbClr val="4BACC6">
                    <a:lumMod val="50000"/>
                  </a:srgbClr>
                </a:solidFill>
                <a:latin typeface="Sitka Banner" pitchFamily="2" charset="0"/>
                <a:ea typeface="Source Sans Pro"/>
                <a:cs typeface="Source Sans Pro"/>
              </a:rPr>
              <a:t>having the following </a:t>
            </a:r>
            <a:r>
              <a:rPr lang="en-US" sz="2400" dirty="0" smtClean="0">
                <a:solidFill>
                  <a:srgbClr val="4BACC6">
                    <a:lumMod val="50000"/>
                  </a:srgbClr>
                </a:solidFill>
                <a:latin typeface="Sitka Banner" pitchFamily="2" charset="0"/>
                <a:ea typeface="Source Sans Pro"/>
                <a:cs typeface="Source Sans Pro"/>
              </a:rPr>
              <a:t>facilities:</a:t>
            </a:r>
            <a:r>
              <a:rPr lang="en-US" sz="2400" dirty="0">
                <a:solidFill>
                  <a:srgbClr val="4BACC6">
                    <a:lumMod val="50000"/>
                  </a:srgbClr>
                </a:solidFill>
                <a:latin typeface="Sitka Banner" pitchFamily="2" charset="0"/>
                <a:ea typeface="Source Sans Pro"/>
                <a:cs typeface="Source Sans Pro"/>
              </a:rPr>
              <a:t/>
            </a:r>
            <a:br>
              <a:rPr lang="en-US" sz="2400" dirty="0">
                <a:solidFill>
                  <a:srgbClr val="4BACC6">
                    <a:lumMod val="50000"/>
                  </a:srgbClr>
                </a:solidFill>
                <a:latin typeface="Sitka Banner" pitchFamily="2" charset="0"/>
                <a:ea typeface="Source Sans Pro"/>
                <a:cs typeface="Source Sans Pro"/>
              </a:rPr>
            </a:br>
            <a:r>
              <a:rPr lang="en-US" sz="2400" dirty="0" smtClean="0">
                <a:solidFill>
                  <a:srgbClr val="4BACC6">
                    <a:lumMod val="50000"/>
                  </a:srgbClr>
                </a:solidFill>
                <a:latin typeface="Sitka Banner" pitchFamily="2" charset="0"/>
                <a:ea typeface="Source Sans Pro"/>
                <a:cs typeface="Source Sans Pro"/>
              </a:rPr>
              <a:t>   -Head </a:t>
            </a:r>
            <a:r>
              <a:rPr lang="en-US" sz="2400" dirty="0">
                <a:solidFill>
                  <a:srgbClr val="4BACC6">
                    <a:lumMod val="50000"/>
                  </a:srgbClr>
                </a:solidFill>
                <a:latin typeface="Sitka Banner" pitchFamily="2" charset="0"/>
                <a:ea typeface="Source Sans Pro"/>
                <a:cs typeface="Source Sans Pro"/>
              </a:rPr>
              <a:t>board should be detachable to facilitate </a:t>
            </a:r>
            <a:r>
              <a:rPr lang="en-US" sz="2400" dirty="0" smtClean="0">
                <a:solidFill>
                  <a:srgbClr val="4BACC6">
                    <a:lumMod val="50000"/>
                  </a:srgbClr>
                </a:solidFill>
                <a:latin typeface="Sitka Banner" pitchFamily="2" charset="0"/>
                <a:ea typeface="Source Sans Pro"/>
                <a:cs typeface="Source Sans Pro"/>
              </a:rPr>
              <a:t>intubation </a:t>
            </a:r>
            <a:r>
              <a:rPr lang="en-US" sz="2400" dirty="0">
                <a:solidFill>
                  <a:srgbClr val="4BACC6">
                    <a:lumMod val="50000"/>
                  </a:srgbClr>
                </a:solidFill>
                <a:latin typeface="Sitka Banner" pitchFamily="2" charset="0"/>
                <a:ea typeface="Source Sans Pro"/>
                <a:cs typeface="Source Sans Pro"/>
              </a:rPr>
              <a:t>(in case of cardio pulmonary arrest</a:t>
            </a:r>
            <a:r>
              <a:rPr lang="en-US" sz="2400" dirty="0" smtClean="0">
                <a:solidFill>
                  <a:srgbClr val="4BACC6">
                    <a:lumMod val="50000"/>
                  </a:srgbClr>
                </a:solidFill>
                <a:latin typeface="Sitka Banner" pitchFamily="2" charset="0"/>
                <a:ea typeface="Source Sans Pro"/>
                <a:cs typeface="Source Sans Pro"/>
              </a:rPr>
              <a:t>)</a:t>
            </a:r>
            <a:endParaRPr lang="en-US" sz="24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400" dirty="0" smtClean="0">
                <a:solidFill>
                  <a:srgbClr val="4BACC6">
                    <a:lumMod val="50000"/>
                  </a:srgbClr>
                </a:solidFill>
                <a:latin typeface="Sitka Banner" pitchFamily="2" charset="0"/>
                <a:ea typeface="Source Sans Pro"/>
                <a:cs typeface="Source Sans Pro"/>
              </a:rPr>
              <a:t>   -Bed </a:t>
            </a:r>
            <a:r>
              <a:rPr lang="en-US" sz="2400" dirty="0">
                <a:solidFill>
                  <a:srgbClr val="4BACC6">
                    <a:lumMod val="50000"/>
                  </a:srgbClr>
                </a:solidFill>
                <a:latin typeface="Sitka Banner" pitchFamily="2" charset="0"/>
                <a:ea typeface="Source Sans Pro"/>
                <a:cs typeface="Source Sans Pro"/>
              </a:rPr>
              <a:t>should be firm and non yielding to facilitate </a:t>
            </a:r>
            <a:r>
              <a:rPr lang="en-US" sz="2400" dirty="0" smtClean="0">
                <a:solidFill>
                  <a:srgbClr val="4BACC6">
                    <a:lumMod val="50000"/>
                  </a:srgbClr>
                </a:solidFill>
                <a:latin typeface="Sitka Banner" pitchFamily="2" charset="0"/>
                <a:ea typeface="Source Sans Pro"/>
                <a:cs typeface="Source Sans Pro"/>
              </a:rPr>
              <a:t>cardiac </a:t>
            </a:r>
            <a:r>
              <a:rPr lang="en-US" sz="2400" dirty="0">
                <a:solidFill>
                  <a:srgbClr val="4BACC6">
                    <a:lumMod val="50000"/>
                  </a:srgbClr>
                </a:solidFill>
                <a:latin typeface="Sitka Banner" pitchFamily="2" charset="0"/>
                <a:ea typeface="Source Sans Pro"/>
                <a:cs typeface="Source Sans Pro"/>
              </a:rPr>
              <a:t>massage</a:t>
            </a:r>
          </a:p>
          <a:p>
            <a:pPr marL="0" lvl="1">
              <a:spcBef>
                <a:spcPts val="600"/>
              </a:spcBef>
              <a:buClr>
                <a:srgbClr val="0DB7C4"/>
              </a:buClr>
              <a:buSzPts val="2400"/>
            </a:pPr>
            <a:r>
              <a:rPr lang="en-US" sz="2400" dirty="0" smtClean="0">
                <a:solidFill>
                  <a:srgbClr val="4BACC6">
                    <a:lumMod val="50000"/>
                  </a:srgbClr>
                </a:solidFill>
                <a:latin typeface="Sitka Banner" pitchFamily="2" charset="0"/>
                <a:ea typeface="Source Sans Pro"/>
                <a:cs typeface="Source Sans Pro"/>
              </a:rPr>
              <a:t>   -Should </a:t>
            </a:r>
            <a:r>
              <a:rPr lang="en-US" sz="2400" dirty="0">
                <a:solidFill>
                  <a:srgbClr val="4BACC6">
                    <a:lumMod val="50000"/>
                  </a:srgbClr>
                </a:solidFill>
                <a:latin typeface="Sitka Banner" pitchFamily="2" charset="0"/>
                <a:ea typeface="Source Sans Pro"/>
                <a:cs typeface="Source Sans Pro"/>
              </a:rPr>
              <a:t>have a tilting mechanism (to keep  position of patient)</a:t>
            </a:r>
          </a:p>
        </p:txBody>
      </p:sp>
    </p:spTree>
    <p:extLst>
      <p:ext uri="{BB962C8B-B14F-4D97-AF65-F5344CB8AC3E}">
        <p14:creationId xmlns:p14="http://schemas.microsoft.com/office/powerpoint/2010/main" val="1688741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8</a:t>
            </a:fld>
            <a:endParaRPr lang="en" dirty="0">
              <a:solidFill>
                <a:srgbClr val="4BACC6">
                  <a:lumMod val="50000"/>
                </a:srgbClr>
              </a:solidFill>
            </a:endParaRPr>
          </a:p>
        </p:txBody>
      </p:sp>
      <p:sp>
        <p:nvSpPr>
          <p:cNvPr id="3" name="TextBox 2"/>
          <p:cNvSpPr txBox="1"/>
          <p:nvPr/>
        </p:nvSpPr>
        <p:spPr>
          <a:xfrm>
            <a:off x="381000" y="438150"/>
            <a:ext cx="8650941" cy="4170372"/>
          </a:xfrm>
          <a:prstGeom prst="rect">
            <a:avLst/>
          </a:prstGeom>
          <a:noFill/>
        </p:spPr>
        <p:txBody>
          <a:bodyPr wrap="square" rtlCol="0">
            <a:spAutoFit/>
          </a:bodyPr>
          <a:lstStyle/>
          <a:p>
            <a:pPr marL="0" lvl="1">
              <a:spcBef>
                <a:spcPts val="600"/>
              </a:spcBef>
              <a:buClr>
                <a:srgbClr val="0DB7C4"/>
              </a:buClr>
              <a:buSzPts val="2400"/>
            </a:pPr>
            <a:r>
              <a:rPr lang="en-US" sz="2400" dirty="0" smtClean="0">
                <a:solidFill>
                  <a:srgbClr val="4BACC6">
                    <a:lumMod val="50000"/>
                  </a:srgbClr>
                </a:solidFill>
                <a:latin typeface="Sitka Banner" pitchFamily="2" charset="0"/>
                <a:ea typeface="Source Sans Pro"/>
                <a:cs typeface="Source Sans Pro"/>
              </a:rPr>
              <a:t>   -Should </a:t>
            </a:r>
            <a:r>
              <a:rPr lang="en-US" sz="2400" dirty="0">
                <a:solidFill>
                  <a:srgbClr val="4BACC6">
                    <a:lumMod val="50000"/>
                  </a:srgbClr>
                </a:solidFill>
                <a:latin typeface="Sitka Banner" pitchFamily="2" charset="0"/>
                <a:ea typeface="Source Sans Pro"/>
                <a:cs typeface="Source Sans Pro"/>
              </a:rPr>
              <a:t>have side rails to prevent falling  (psychiatric and </a:t>
            </a:r>
            <a:r>
              <a:rPr lang="en-US" sz="2400" dirty="0" smtClean="0">
                <a:solidFill>
                  <a:srgbClr val="4BACC6">
                    <a:lumMod val="50000"/>
                  </a:srgbClr>
                </a:solidFill>
                <a:latin typeface="Sitka Banner" pitchFamily="2" charset="0"/>
                <a:ea typeface="Source Sans Pro"/>
                <a:cs typeface="Source Sans Pro"/>
              </a:rPr>
              <a:t>anxious  patient</a:t>
            </a:r>
            <a:r>
              <a:rPr lang="en-US" sz="2400" dirty="0">
                <a:solidFill>
                  <a:srgbClr val="4BACC6">
                    <a:lumMod val="50000"/>
                  </a:srgbClr>
                </a:solidFill>
                <a:latin typeface="Sitka Banner" pitchFamily="2" charset="0"/>
                <a:ea typeface="Source Sans Pro"/>
                <a:cs typeface="Source Sans Pro"/>
              </a:rPr>
              <a:t>)</a:t>
            </a:r>
          </a:p>
          <a:p>
            <a:pPr marL="0" lvl="1">
              <a:spcBef>
                <a:spcPts val="600"/>
              </a:spcBef>
              <a:buClr>
                <a:srgbClr val="0DB7C4"/>
              </a:buClr>
              <a:buSzPts val="2400"/>
            </a:pPr>
            <a:r>
              <a:rPr lang="en-US" sz="2400" dirty="0" smtClean="0">
                <a:solidFill>
                  <a:srgbClr val="4BACC6">
                    <a:lumMod val="50000"/>
                  </a:srgbClr>
                </a:solidFill>
                <a:latin typeface="Sitka Banner" pitchFamily="2" charset="0"/>
                <a:ea typeface="Source Sans Pro"/>
                <a:cs typeface="Source Sans Pro"/>
              </a:rPr>
              <a:t>   -There </a:t>
            </a:r>
            <a:r>
              <a:rPr lang="en-US" sz="2400" dirty="0">
                <a:solidFill>
                  <a:srgbClr val="4BACC6">
                    <a:lumMod val="50000"/>
                  </a:srgbClr>
                </a:solidFill>
                <a:latin typeface="Sitka Banner" pitchFamily="2" charset="0"/>
                <a:ea typeface="Source Sans Pro"/>
                <a:cs typeface="Source Sans Pro"/>
              </a:rPr>
              <a:t>should be a bed side locker an over bed </a:t>
            </a:r>
            <a:r>
              <a:rPr lang="en-US" sz="2400" dirty="0" smtClean="0">
                <a:solidFill>
                  <a:srgbClr val="4BACC6">
                    <a:lumMod val="50000"/>
                  </a:srgbClr>
                </a:solidFill>
                <a:latin typeface="Sitka Banner" pitchFamily="2" charset="0"/>
                <a:ea typeface="Source Sans Pro"/>
                <a:cs typeface="Source Sans Pro"/>
              </a:rPr>
              <a:t>table </a:t>
            </a:r>
            <a:r>
              <a:rPr lang="en-US" sz="2400" dirty="0">
                <a:solidFill>
                  <a:srgbClr val="4BACC6">
                    <a:lumMod val="50000"/>
                  </a:srgbClr>
                </a:solidFill>
                <a:latin typeface="Sitka Banner" pitchFamily="2" charset="0"/>
                <a:ea typeface="Source Sans Pro"/>
                <a:cs typeface="Source Sans Pro"/>
              </a:rPr>
              <a:t>and a foot stool kept adjacent to the bed</a:t>
            </a:r>
          </a:p>
          <a:p>
            <a:pPr marL="0" lvl="1">
              <a:spcBef>
                <a:spcPts val="600"/>
              </a:spcBef>
              <a:buClr>
                <a:srgbClr val="0DB7C4"/>
              </a:buClr>
              <a:buSzPts val="2400"/>
            </a:pPr>
            <a:r>
              <a:rPr lang="en-US" sz="2400" b="1" dirty="0" smtClean="0">
                <a:solidFill>
                  <a:srgbClr val="4BACC6">
                    <a:lumMod val="50000"/>
                  </a:srgbClr>
                </a:solidFill>
                <a:latin typeface="Sitka Banner" pitchFamily="2" charset="0"/>
                <a:ea typeface="Source Sans Pro"/>
                <a:cs typeface="Source Sans Pro"/>
              </a:rPr>
              <a:t>2.Cardiac </a:t>
            </a:r>
            <a:r>
              <a:rPr lang="en-US" sz="2400" b="1" dirty="0">
                <a:solidFill>
                  <a:srgbClr val="4BACC6">
                    <a:lumMod val="50000"/>
                  </a:srgbClr>
                </a:solidFill>
                <a:latin typeface="Sitka Banner" pitchFamily="2" charset="0"/>
                <a:ea typeface="Source Sans Pro"/>
                <a:cs typeface="Source Sans Pro"/>
              </a:rPr>
              <a:t>monitor system</a:t>
            </a:r>
            <a:r>
              <a:rPr lang="en-US" sz="2400" dirty="0">
                <a:solidFill>
                  <a:srgbClr val="4BACC6">
                    <a:lumMod val="50000"/>
                  </a:srgbClr>
                </a:solidFill>
                <a:latin typeface="Sitka Banner" pitchFamily="2" charset="0"/>
                <a:ea typeface="Source Sans Pro"/>
                <a:cs typeface="Source Sans Pro"/>
              </a:rPr>
              <a:t> with alarm that may be  connected to the central console</a:t>
            </a:r>
          </a:p>
          <a:p>
            <a:pPr marL="0" lvl="1">
              <a:spcBef>
                <a:spcPts val="600"/>
              </a:spcBef>
              <a:buClr>
                <a:srgbClr val="0DB7C4"/>
              </a:buClr>
              <a:buSzPts val="2400"/>
            </a:pPr>
            <a:r>
              <a:rPr lang="en-US" sz="2400" b="1" dirty="0" smtClean="0">
                <a:solidFill>
                  <a:srgbClr val="4BACC6">
                    <a:lumMod val="50000"/>
                  </a:srgbClr>
                </a:solidFill>
                <a:latin typeface="Sitka Banner" pitchFamily="2" charset="0"/>
                <a:ea typeface="Source Sans Pro"/>
                <a:cs typeface="Source Sans Pro"/>
              </a:rPr>
              <a:t>3.Oxygen </a:t>
            </a:r>
            <a:r>
              <a:rPr lang="en-US" sz="2400" b="1" dirty="0">
                <a:solidFill>
                  <a:srgbClr val="4BACC6">
                    <a:lumMod val="50000"/>
                  </a:srgbClr>
                </a:solidFill>
                <a:latin typeface="Sitka Banner" pitchFamily="2" charset="0"/>
                <a:ea typeface="Source Sans Pro"/>
                <a:cs typeface="Source Sans Pro"/>
              </a:rPr>
              <a:t>and suction apparatus</a:t>
            </a:r>
            <a:r>
              <a:rPr lang="en-US" sz="2400" dirty="0">
                <a:solidFill>
                  <a:srgbClr val="4BACC6">
                    <a:lumMod val="50000"/>
                  </a:srgbClr>
                </a:solidFill>
                <a:latin typeface="Sitka Banner" pitchFamily="2" charset="0"/>
                <a:ea typeface="Source Sans Pro"/>
                <a:cs typeface="Source Sans Pro"/>
              </a:rPr>
              <a:t> (preferably pipe  line model)</a:t>
            </a:r>
          </a:p>
          <a:p>
            <a:pPr marL="0" lvl="1">
              <a:spcBef>
                <a:spcPts val="600"/>
              </a:spcBef>
              <a:buClr>
                <a:srgbClr val="0DB7C4"/>
              </a:buClr>
              <a:buSzPts val="2400"/>
            </a:pPr>
            <a:r>
              <a:rPr lang="en-US" sz="2400" b="1" dirty="0" smtClean="0">
                <a:solidFill>
                  <a:srgbClr val="4BACC6">
                    <a:lumMod val="50000"/>
                  </a:srgbClr>
                </a:solidFill>
                <a:latin typeface="Sitka Banner" pitchFamily="2" charset="0"/>
                <a:ea typeface="Source Sans Pro"/>
                <a:cs typeface="Source Sans Pro"/>
              </a:rPr>
              <a:t>4.Resuscitation </a:t>
            </a:r>
            <a:r>
              <a:rPr lang="en-US" sz="2400" b="1" dirty="0">
                <a:solidFill>
                  <a:srgbClr val="4BACC6">
                    <a:lumMod val="50000"/>
                  </a:srgbClr>
                </a:solidFill>
                <a:latin typeface="Sitka Banner" pitchFamily="2" charset="0"/>
                <a:ea typeface="Source Sans Pro"/>
                <a:cs typeface="Source Sans Pro"/>
              </a:rPr>
              <a:t>unit</a:t>
            </a:r>
            <a:r>
              <a:rPr lang="en-US" sz="2400" dirty="0">
                <a:solidFill>
                  <a:srgbClr val="4BACC6">
                    <a:lumMod val="50000"/>
                  </a:srgbClr>
                </a:solidFill>
                <a:latin typeface="Sitka Banner" pitchFamily="2" charset="0"/>
                <a:ea typeface="Source Sans Pro"/>
                <a:cs typeface="Source Sans Pro"/>
              </a:rPr>
              <a:t> containing the </a:t>
            </a:r>
            <a:r>
              <a:rPr lang="en-US" sz="2400" dirty="0" smtClean="0">
                <a:solidFill>
                  <a:srgbClr val="4BACC6">
                    <a:lumMod val="50000"/>
                  </a:srgbClr>
                </a:solidFill>
                <a:latin typeface="Sitka Banner" pitchFamily="2" charset="0"/>
                <a:ea typeface="Source Sans Pro"/>
                <a:cs typeface="Source Sans Pro"/>
              </a:rPr>
              <a:t>following:</a:t>
            </a:r>
            <a:endParaRPr lang="en-US" sz="2400" dirty="0">
              <a:solidFill>
                <a:srgbClr val="4BACC6">
                  <a:lumMod val="50000"/>
                </a:srgbClr>
              </a:solidFill>
              <a:latin typeface="Sitka Banner" pitchFamily="2" charset="0"/>
              <a:ea typeface="Source Sans Pro"/>
              <a:cs typeface="Source Sans Pro"/>
            </a:endParaRPr>
          </a:p>
          <a:p>
            <a:pPr marL="0" lvl="1">
              <a:spcBef>
                <a:spcPts val="600"/>
              </a:spcBef>
              <a:buClr>
                <a:srgbClr val="0DB7C4"/>
              </a:buClr>
              <a:buSzPts val="2400"/>
            </a:pPr>
            <a:r>
              <a:rPr lang="en-US" sz="2400" dirty="0" smtClean="0">
                <a:solidFill>
                  <a:srgbClr val="4BACC6">
                    <a:lumMod val="50000"/>
                  </a:srgbClr>
                </a:solidFill>
                <a:latin typeface="Sitka Banner" pitchFamily="2" charset="0"/>
                <a:ea typeface="Source Sans Pro"/>
                <a:cs typeface="Source Sans Pro"/>
              </a:rPr>
              <a:t>    Syringes, needles</a:t>
            </a:r>
            <a:r>
              <a:rPr lang="en-US" sz="2400" dirty="0">
                <a:solidFill>
                  <a:srgbClr val="4BACC6">
                    <a:lumMod val="50000"/>
                  </a:srgbClr>
                </a:solidFill>
                <a:latin typeface="Sitka Banner" pitchFamily="2" charset="0"/>
                <a:ea typeface="Source Sans Pro"/>
                <a:cs typeface="Source Sans Pro"/>
              </a:rPr>
              <a:t>, IV </a:t>
            </a:r>
            <a:r>
              <a:rPr lang="en-US" sz="2400" dirty="0" err="1">
                <a:solidFill>
                  <a:srgbClr val="4BACC6">
                    <a:lumMod val="50000"/>
                  </a:srgbClr>
                </a:solidFill>
                <a:latin typeface="Sitka Banner" pitchFamily="2" charset="0"/>
                <a:ea typeface="Source Sans Pro"/>
                <a:cs typeface="Source Sans Pro"/>
              </a:rPr>
              <a:t>cath</a:t>
            </a:r>
            <a:r>
              <a:rPr lang="en-US" sz="2400" dirty="0">
                <a:solidFill>
                  <a:srgbClr val="4BACC6">
                    <a:lumMod val="50000"/>
                  </a:srgbClr>
                </a:solidFill>
                <a:latin typeface="Sitka Banner" pitchFamily="2" charset="0"/>
                <a:ea typeface="Source Sans Pro"/>
                <a:cs typeface="Source Sans Pro"/>
              </a:rPr>
              <a:t>, </a:t>
            </a:r>
            <a:r>
              <a:rPr lang="en-US" sz="2400" dirty="0" smtClean="0">
                <a:solidFill>
                  <a:srgbClr val="4BACC6">
                    <a:lumMod val="50000"/>
                  </a:srgbClr>
                </a:solidFill>
                <a:latin typeface="Sitka Banner" pitchFamily="2" charset="0"/>
                <a:ea typeface="Source Sans Pro"/>
                <a:cs typeface="Source Sans Pro"/>
              </a:rPr>
              <a:t>intravenous </a:t>
            </a:r>
            <a:r>
              <a:rPr lang="en-US" sz="2400" dirty="0">
                <a:solidFill>
                  <a:srgbClr val="4BACC6">
                    <a:lumMod val="50000"/>
                  </a:srgbClr>
                </a:solidFill>
                <a:latin typeface="Sitka Banner" pitchFamily="2" charset="0"/>
                <a:ea typeface="Source Sans Pro"/>
                <a:cs typeface="Source Sans Pro"/>
              </a:rPr>
              <a:t>administration sets, blood sets, </a:t>
            </a:r>
            <a:r>
              <a:rPr lang="en-US" sz="2400" dirty="0" smtClean="0">
                <a:solidFill>
                  <a:srgbClr val="4BACC6">
                    <a:lumMod val="50000"/>
                  </a:srgbClr>
                </a:solidFill>
                <a:latin typeface="Sitka Banner" pitchFamily="2" charset="0"/>
                <a:ea typeface="Source Sans Pro"/>
                <a:cs typeface="Source Sans Pro"/>
              </a:rPr>
              <a:t>    scalp </a:t>
            </a:r>
            <a:r>
              <a:rPr lang="en-US" sz="2400" dirty="0">
                <a:solidFill>
                  <a:srgbClr val="4BACC6">
                    <a:lumMod val="50000"/>
                  </a:srgbClr>
                </a:solidFill>
                <a:latin typeface="Sitka Banner" pitchFamily="2" charset="0"/>
                <a:ea typeface="Source Sans Pro"/>
                <a:cs typeface="Source Sans Pro"/>
              </a:rPr>
              <a:t>vein sets </a:t>
            </a:r>
            <a:r>
              <a:rPr lang="en-US" sz="2400" dirty="0" smtClean="0">
                <a:solidFill>
                  <a:srgbClr val="4BACC6">
                    <a:lumMod val="50000"/>
                  </a:srgbClr>
                </a:solidFill>
                <a:latin typeface="Sitka Banner" pitchFamily="2" charset="0"/>
                <a:ea typeface="Source Sans Pro"/>
                <a:cs typeface="Source Sans Pro"/>
              </a:rPr>
              <a:t>and </a:t>
            </a:r>
            <a:r>
              <a:rPr lang="en-US" sz="2400" dirty="0">
                <a:solidFill>
                  <a:srgbClr val="4BACC6">
                    <a:lumMod val="50000"/>
                  </a:srgbClr>
                </a:solidFill>
                <a:latin typeface="Sitka Banner" pitchFamily="2" charset="0"/>
                <a:ea typeface="Source Sans Pro"/>
                <a:cs typeface="Source Sans Pro"/>
              </a:rPr>
              <a:t>intra venous fluid</a:t>
            </a:r>
          </a:p>
        </p:txBody>
      </p:sp>
    </p:spTree>
    <p:extLst>
      <p:ext uri="{BB962C8B-B14F-4D97-AF65-F5344CB8AC3E}">
        <p14:creationId xmlns:p14="http://schemas.microsoft.com/office/powerpoint/2010/main" val="1688741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0" y="0"/>
            <a:ext cx="669600" cy="549450"/>
          </a:xfrm>
          <a:solidFill>
            <a:schemeClr val="bg1"/>
          </a:solidFill>
        </p:spPr>
        <p:txBody>
          <a:bodyPr/>
          <a:lstStyle/>
          <a:p>
            <a:pPr algn="ctr"/>
            <a:fld id="{00000000-1234-1234-1234-123412341234}" type="slidenum">
              <a:rPr lang="en" smtClean="0">
                <a:solidFill>
                  <a:srgbClr val="4BACC6">
                    <a:lumMod val="50000"/>
                  </a:srgbClr>
                </a:solidFill>
              </a:rPr>
              <a:pPr algn="ctr"/>
              <a:t>9</a:t>
            </a:fld>
            <a:endParaRPr lang="en" dirty="0">
              <a:solidFill>
                <a:srgbClr val="4BACC6">
                  <a:lumMod val="50000"/>
                </a:srgbClr>
              </a:solidFill>
            </a:endParaRPr>
          </a:p>
        </p:txBody>
      </p:sp>
      <p:sp>
        <p:nvSpPr>
          <p:cNvPr id="3" name="TextBox 2"/>
          <p:cNvSpPr txBox="1"/>
          <p:nvPr/>
        </p:nvSpPr>
        <p:spPr>
          <a:xfrm>
            <a:off x="685800" y="895350"/>
            <a:ext cx="8382000" cy="3801041"/>
          </a:xfrm>
          <a:prstGeom prst="rect">
            <a:avLst/>
          </a:prstGeom>
          <a:noFill/>
        </p:spPr>
        <p:txBody>
          <a:bodyPr wrap="square" rtlCol="0">
            <a:spAutoFit/>
          </a:bodyPr>
          <a:lstStyle/>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Spirit, swabs, adhesive plaster (</a:t>
            </a:r>
            <a:r>
              <a:rPr lang="en-US" sz="2400" dirty="0" err="1">
                <a:solidFill>
                  <a:srgbClr val="4BACC6">
                    <a:lumMod val="50000"/>
                  </a:srgbClr>
                </a:solidFill>
                <a:latin typeface="Sitka Banner" pitchFamily="2" charset="0"/>
                <a:ea typeface="Source Sans Pro"/>
                <a:cs typeface="Source Sans Pro"/>
              </a:rPr>
              <a:t>micropore</a:t>
            </a:r>
            <a:r>
              <a:rPr lang="en-US" sz="2400" dirty="0">
                <a:solidFill>
                  <a:srgbClr val="4BACC6">
                    <a:lumMod val="50000"/>
                  </a:srgbClr>
                </a:solidFill>
                <a:latin typeface="Sitka Banner" pitchFamily="2" charset="0"/>
                <a:ea typeface="Source Sans Pro"/>
                <a:cs typeface="Source Sans Pro"/>
              </a:rPr>
              <a:t>/</a:t>
            </a:r>
            <a:r>
              <a:rPr lang="en-US" sz="2400" dirty="0" err="1">
                <a:solidFill>
                  <a:srgbClr val="4BACC6">
                    <a:lumMod val="50000"/>
                  </a:srgbClr>
                </a:solidFill>
                <a:latin typeface="Sitka Banner" pitchFamily="2" charset="0"/>
                <a:ea typeface="Source Sans Pro"/>
                <a:cs typeface="Source Sans Pro"/>
              </a:rPr>
              <a:t>transpore</a:t>
            </a:r>
            <a:r>
              <a:rPr lang="en-US" sz="2400" dirty="0">
                <a:solidFill>
                  <a:srgbClr val="4BACC6">
                    <a:lumMod val="50000"/>
                  </a:srgbClr>
                </a:solidFill>
                <a:latin typeface="Sitka Banner" pitchFamily="2" charset="0"/>
                <a:ea typeface="Source Sans Pro"/>
                <a:cs typeface="Source Sans Pro"/>
              </a:rPr>
              <a:t>),  </a:t>
            </a:r>
            <a:r>
              <a:rPr lang="en-US" sz="2400" dirty="0" err="1">
                <a:solidFill>
                  <a:srgbClr val="4BACC6">
                    <a:lumMod val="50000"/>
                  </a:srgbClr>
                </a:solidFill>
                <a:latin typeface="Sitka Banner" pitchFamily="2" charset="0"/>
                <a:ea typeface="Source Sans Pro"/>
                <a:cs typeface="Source Sans Pro"/>
              </a:rPr>
              <a:t>torniquets</a:t>
            </a:r>
            <a:r>
              <a:rPr lang="en-US" sz="2400" dirty="0">
                <a:solidFill>
                  <a:srgbClr val="4BACC6">
                    <a:lumMod val="50000"/>
                  </a:srgbClr>
                </a:solidFill>
                <a:latin typeface="Sitka Banner" pitchFamily="2" charset="0"/>
                <a:ea typeface="Source Sans Pro"/>
                <a:cs typeface="Source Sans Pro"/>
              </a:rPr>
              <a:t> and arm board</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Airways, endotracheal tubes and laryngoscopes of  different sizes</a:t>
            </a:r>
          </a:p>
          <a:p>
            <a:pPr marL="342900" lvl="1" indent="-342900">
              <a:spcBef>
                <a:spcPts val="600"/>
              </a:spcBef>
              <a:buClr>
                <a:srgbClr val="0DB7C4"/>
              </a:buClr>
              <a:buSzPts val="2400"/>
              <a:buFont typeface="Arial" pitchFamily="34" charset="0"/>
              <a:buChar char="•"/>
            </a:pPr>
            <a:r>
              <a:rPr lang="en-US" sz="2400" dirty="0" err="1">
                <a:solidFill>
                  <a:srgbClr val="4BACC6">
                    <a:lumMod val="50000"/>
                  </a:srgbClr>
                </a:solidFill>
                <a:latin typeface="Sitka Banner" pitchFamily="2" charset="0"/>
                <a:ea typeface="Source Sans Pro"/>
                <a:cs typeface="Source Sans Pro"/>
              </a:rPr>
              <a:t>Ambu</a:t>
            </a:r>
            <a:r>
              <a:rPr lang="en-US" sz="2400" dirty="0">
                <a:solidFill>
                  <a:srgbClr val="4BACC6">
                    <a:lumMod val="50000"/>
                  </a:srgbClr>
                </a:solidFill>
                <a:latin typeface="Sitka Banner" pitchFamily="2" charset="0"/>
                <a:ea typeface="Source Sans Pro"/>
                <a:cs typeface="Source Sans Pro"/>
              </a:rPr>
              <a:t> bag and suction catheters</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Oxygen </a:t>
            </a:r>
            <a:r>
              <a:rPr lang="en-US" sz="2400" dirty="0" err="1">
                <a:solidFill>
                  <a:srgbClr val="4BACC6">
                    <a:lumMod val="50000"/>
                  </a:srgbClr>
                </a:solidFill>
                <a:latin typeface="Sitka Banner" pitchFamily="2" charset="0"/>
                <a:ea typeface="Source Sans Pro"/>
                <a:cs typeface="Source Sans Pro"/>
              </a:rPr>
              <a:t>cylenders</a:t>
            </a:r>
            <a:r>
              <a:rPr lang="en-US" sz="2400" dirty="0">
                <a:solidFill>
                  <a:srgbClr val="4BACC6">
                    <a:lumMod val="50000"/>
                  </a:srgbClr>
                </a:solidFill>
                <a:latin typeface="Sitka Banner" pitchFamily="2" charset="0"/>
                <a:ea typeface="Source Sans Pro"/>
                <a:cs typeface="Source Sans Pro"/>
              </a:rPr>
              <a:t> special trays such as tracheostomy  tray, and catheterization tray</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Drugs such as  (</a:t>
            </a:r>
            <a:r>
              <a:rPr lang="en-US" sz="2400" dirty="0" err="1">
                <a:solidFill>
                  <a:srgbClr val="4BACC6">
                    <a:lumMod val="50000"/>
                  </a:srgbClr>
                </a:solidFill>
                <a:latin typeface="Sitka Banner" pitchFamily="2" charset="0"/>
                <a:ea typeface="Source Sans Pro"/>
                <a:cs typeface="Source Sans Pro"/>
              </a:rPr>
              <a:t>antiarrhythmics</a:t>
            </a:r>
            <a:r>
              <a:rPr lang="en-US" sz="2400" dirty="0" smtClean="0">
                <a:solidFill>
                  <a:srgbClr val="4BACC6">
                    <a:lumMod val="50000"/>
                  </a:srgbClr>
                </a:solidFill>
                <a:latin typeface="Sitka Banner" pitchFamily="2" charset="0"/>
                <a:ea typeface="Source Sans Pro"/>
                <a:cs typeface="Source Sans Pro"/>
              </a:rPr>
              <a:t>, </a:t>
            </a:r>
            <a:r>
              <a:rPr lang="en-US" sz="2400" dirty="0" err="1" smtClean="0">
                <a:solidFill>
                  <a:srgbClr val="4BACC6">
                    <a:lumMod val="50000"/>
                  </a:srgbClr>
                </a:solidFill>
                <a:latin typeface="Sitka Banner" pitchFamily="2" charset="0"/>
                <a:ea typeface="Source Sans Pro"/>
                <a:cs typeface="Source Sans Pro"/>
              </a:rPr>
              <a:t>antianginals</a:t>
            </a:r>
            <a:r>
              <a:rPr lang="en-US" sz="2400" dirty="0" smtClean="0">
                <a:solidFill>
                  <a:srgbClr val="4BACC6">
                    <a:lumMod val="50000"/>
                  </a:srgbClr>
                </a:solidFill>
                <a:latin typeface="Sitka Banner" pitchFamily="2" charset="0"/>
                <a:ea typeface="Source Sans Pro"/>
                <a:cs typeface="Source Sans Pro"/>
              </a:rPr>
              <a:t>, antihypertensive, diuretics, anticoagulants, antibiotics, anticonvulsants </a:t>
            </a:r>
            <a:r>
              <a:rPr lang="en-US" sz="2400" dirty="0">
                <a:solidFill>
                  <a:srgbClr val="4BACC6">
                    <a:lumMod val="50000"/>
                  </a:srgbClr>
                </a:solidFill>
                <a:latin typeface="Sitka Banner" pitchFamily="2" charset="0"/>
                <a:ea typeface="Source Sans Pro"/>
                <a:cs typeface="Source Sans Pro"/>
              </a:rPr>
              <a:t>etc…</a:t>
            </a:r>
          </a:p>
          <a:p>
            <a:pPr marL="342900" lvl="1" indent="-342900">
              <a:spcBef>
                <a:spcPts val="600"/>
              </a:spcBef>
              <a:buClr>
                <a:srgbClr val="0DB7C4"/>
              </a:buClr>
              <a:buSzPts val="2400"/>
              <a:buFont typeface="Arial" pitchFamily="34" charset="0"/>
              <a:buChar char="•"/>
            </a:pPr>
            <a:r>
              <a:rPr lang="en-US" sz="2400" dirty="0">
                <a:solidFill>
                  <a:srgbClr val="4BACC6">
                    <a:lumMod val="50000"/>
                  </a:srgbClr>
                </a:solidFill>
                <a:latin typeface="Sitka Banner" pitchFamily="2" charset="0"/>
                <a:ea typeface="Source Sans Pro"/>
                <a:cs typeface="Source Sans Pro"/>
              </a:rPr>
              <a:t>Infusion pump</a:t>
            </a:r>
          </a:p>
        </p:txBody>
      </p:sp>
    </p:spTree>
    <p:extLst>
      <p:ext uri="{BB962C8B-B14F-4D97-AF65-F5344CB8AC3E}">
        <p14:creationId xmlns:p14="http://schemas.microsoft.com/office/powerpoint/2010/main" val="2449650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72D28F1D26FE4B931D7B4E1E0E1CED" ma:contentTypeVersion="0" ma:contentTypeDescription="Create a new document." ma:contentTypeScope="" ma:versionID="22e09b49680adad089395a7d20bbfe71">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D9636D-E90D-4DD8-AB4E-69765FBF6FAF}">
  <ds:schemaRefs>
    <ds:schemaRef ds:uri="http://schemas.microsoft.com/sharepoint/v3/contenttype/forms"/>
  </ds:schemaRefs>
</ds:datastoreItem>
</file>

<file path=customXml/itemProps2.xml><?xml version="1.0" encoding="utf-8"?>
<ds:datastoreItem xmlns:ds="http://schemas.openxmlformats.org/officeDocument/2006/customXml" ds:itemID="{D71AA5A7-5DAB-450C-93D5-0EB9174D07B1}">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05FDC347-5882-4C2E-A0CC-455BCC2B9D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1562</TotalTime>
  <Words>3126</Words>
  <Application>Microsoft Office PowerPoint</Application>
  <PresentationFormat>عرض على الشاشة (9:16)‏</PresentationFormat>
  <Paragraphs>433</Paragraphs>
  <Slides>56</Slides>
  <Notes>0</Notes>
  <HiddenSlides>0</HiddenSlides>
  <MMClips>0</MMClips>
  <ScaleCrop>false</ScaleCrop>
  <HeadingPairs>
    <vt:vector size="4" baseType="variant">
      <vt:variant>
        <vt:lpstr>نسق</vt:lpstr>
      </vt:variant>
      <vt:variant>
        <vt:i4>25</vt:i4>
      </vt:variant>
      <vt:variant>
        <vt:lpstr>عناوين الشرائح</vt:lpstr>
      </vt:variant>
      <vt:variant>
        <vt:i4>56</vt:i4>
      </vt:variant>
    </vt:vector>
  </HeadingPairs>
  <TitlesOfParts>
    <vt:vector size="81" baseType="lpstr">
      <vt:lpstr>Office Theme</vt:lpstr>
      <vt:lpstr>1_Office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20_Office Theme</vt:lpstr>
      <vt:lpstr>21_Office Theme</vt:lpstr>
      <vt:lpstr>22_Office Theme</vt:lpstr>
      <vt:lpstr>23_Office Theme</vt:lpstr>
      <vt:lpstr>24_Office Theme</vt:lpstr>
      <vt:lpstr>26_Office Theme</vt:lpstr>
      <vt:lpstr>28_Office Theme</vt:lpstr>
      <vt:lpstr>30_Office Theme</vt:lpstr>
      <vt:lpstr>31_Office Theme</vt:lpstr>
      <vt:lpstr>32_Office Theme</vt:lpstr>
      <vt:lpstr>Renal Diseases I</vt:lpstr>
      <vt:lpstr>INTENSIVE CARE  UNIT</vt:lpstr>
      <vt:lpstr>ICU: intensive care unit </vt:lpstr>
      <vt:lpstr>HDU: High dependency unit </vt:lpstr>
      <vt:lpstr>Ward</vt:lpstr>
      <vt:lpstr>DIFFERENT UNITS</vt:lpstr>
      <vt:lpstr>PREPRATION OF THE UNIT</vt:lpstr>
      <vt:lpstr>عرض تقديمي في PowerPoint</vt:lpstr>
      <vt:lpstr>عرض تقديمي في PowerPoint</vt:lpstr>
      <vt:lpstr>عرض تقديمي في PowerPoint</vt:lpstr>
      <vt:lpstr>Indications for admission</vt:lpstr>
      <vt:lpstr>ICU PATIENTS</vt:lpstr>
      <vt:lpstr>عرض تقديمي في PowerPoint</vt:lpstr>
      <vt:lpstr>Admitted to ICU criteria in general </vt:lpstr>
      <vt:lpstr> Hypoxia  classification   PaO2 &lt; 60 mmHg</vt:lpstr>
      <vt:lpstr>عرض تقديمي في PowerPoint</vt:lpstr>
      <vt:lpstr>عرض تقديمي في PowerPoint</vt:lpstr>
      <vt:lpstr> Essential management in ICU: (FAST HUG) </vt:lpstr>
      <vt:lpstr>Monitoring System</vt:lpstr>
      <vt:lpstr>Noninvasive Blood Pressure (NIBP)</vt:lpstr>
      <vt:lpstr>INVASIVE BLOOD PRESSURE  MONITORING (IBP)</vt:lpstr>
      <vt:lpstr>CENTRAL VENOUS PRESSURE (CVP)</vt:lpstr>
      <vt:lpstr>Complications of Central Line :</vt:lpstr>
      <vt:lpstr>Arterial Line</vt:lpstr>
      <vt:lpstr>عرض تقديمي في PowerPoint</vt:lpstr>
      <vt:lpstr>Allen’s test</vt:lpstr>
      <vt:lpstr>Allen test Technique </vt:lpstr>
      <vt:lpstr>Indications for Arterial Catheterization</vt:lpstr>
      <vt:lpstr>Arterial line Contraindications</vt:lpstr>
      <vt:lpstr>Complication of Arterial line insertion</vt:lpstr>
      <vt:lpstr>Oxygen Saturation SpO2</vt:lpstr>
      <vt:lpstr>CAPNOGRAPHY</vt:lpstr>
      <vt:lpstr>ETCO2</vt:lpstr>
      <vt:lpstr>Indications for Use - End-Tidal CO2 Monitoring </vt:lpstr>
      <vt:lpstr>Renal Diseases I</vt:lpstr>
      <vt:lpstr>Arterial Blood Gases </vt:lpstr>
      <vt:lpstr>Normal ABG values</vt:lpstr>
      <vt:lpstr>Contraindication </vt:lpstr>
      <vt:lpstr>Patient Temperature</vt:lpstr>
      <vt:lpstr>Hypothermia </vt:lpstr>
      <vt:lpstr>عرض تقديمي في PowerPoint</vt:lpstr>
      <vt:lpstr>عرض تقديمي في PowerPoint</vt:lpstr>
      <vt:lpstr>عرض تقديمي في PowerPoint</vt:lpstr>
      <vt:lpstr>What Is the Management  for Hypothermia ?</vt:lpstr>
      <vt:lpstr>عرض تقديمي في PowerPoint</vt:lpstr>
      <vt:lpstr>Renal Diseases I</vt:lpstr>
      <vt:lpstr>عرض تقديمي في PowerPoint</vt:lpstr>
      <vt:lpstr>Volume</vt:lpstr>
      <vt:lpstr>Color</vt:lpstr>
      <vt:lpstr>Odor</vt:lpstr>
      <vt:lpstr>PH</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Diseases I</dc:title>
  <dc:creator>mohammed hayel</dc:creator>
  <cp:lastModifiedBy>JABARI 4 COMPUTER</cp:lastModifiedBy>
  <cp:revision>163</cp:revision>
  <dcterms:created xsi:type="dcterms:W3CDTF">2021-04-21T20:27:48Z</dcterms:created>
  <dcterms:modified xsi:type="dcterms:W3CDTF">2021-09-22T13:08:15Z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0x010100CC72D28F1D26FE4B931D7B4E1E0E1CED</vt:lpwstr>
  </property>
</Properties>
</file>