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7" r:id="rId9"/>
    <p:sldId id="263" r:id="rId10"/>
    <p:sldId id="265" r:id="rId11"/>
    <p:sldId id="266" r:id="rId12"/>
    <p:sldId id="268" r:id="rId13"/>
    <p:sldId id="269" r:id="rId14"/>
    <p:sldId id="270" r:id="rId15"/>
    <p:sldId id="272" r:id="rId16"/>
    <p:sldId id="30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306" r:id="rId31"/>
    <p:sldId id="303" r:id="rId32"/>
    <p:sldId id="304" r:id="rId33"/>
    <p:sldId id="287" r:id="rId34"/>
    <p:sldId id="288" r:id="rId35"/>
    <p:sldId id="289" r:id="rId36"/>
    <p:sldId id="30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0" autoAdjust="0"/>
    <p:restoredTop sz="76690" autoAdjust="0"/>
  </p:normalViewPr>
  <p:slideViewPr>
    <p:cSldViewPr>
      <p:cViewPr varScale="1">
        <p:scale>
          <a:sx n="52" d="100"/>
          <a:sy n="52" d="100"/>
        </p:scale>
        <p:origin x="20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D59A-60DD-4613-A3E6-D2F067560E3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6664-EB10-4B4B-8E5B-BA4838CA6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Biomarker for</a:t>
            </a:r>
            <a:r>
              <a:rPr lang="en-US" baseline="0" dirty="0"/>
              <a:t> diagnosis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LEVEL OF</a:t>
            </a:r>
            <a:r>
              <a:rPr lang="en-US" baseline="0" dirty="0"/>
              <a:t> BOTH CPK AND AST reflecting the extent of infarction </a:t>
            </a:r>
          </a:p>
          <a:p>
            <a:r>
              <a:rPr lang="en-US" baseline="0" dirty="0"/>
              <a:t>Massive infraction→ higher level than small infraction </a:t>
            </a:r>
          </a:p>
          <a:p>
            <a:r>
              <a:rPr lang="en-US" baseline="0" dirty="0"/>
              <a:t>Diagnosis of infarction or infarction on top of infarction as the case of CPK</a:t>
            </a:r>
          </a:p>
          <a:p>
            <a:r>
              <a:rPr lang="en-US" baseline="0" dirty="0"/>
              <a:t>IF THE (AST) AND  (ALE) ELEVATED →   the source of AST  is the liver  </a:t>
            </a:r>
          </a:p>
          <a:p>
            <a:r>
              <a:rPr lang="en-US" baseline="0" dirty="0"/>
              <a:t>If  AST ONLY ELEVATED → it come from muscles not from the liver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(LDH)--- UTILIZE</a:t>
            </a:r>
            <a:r>
              <a:rPr lang="en-US" baseline="0" dirty="0"/>
              <a:t>  NADH+H from the </a:t>
            </a:r>
            <a:r>
              <a:rPr lang="en-US" baseline="0" dirty="0" err="1"/>
              <a:t>axn</a:t>
            </a:r>
            <a:r>
              <a:rPr lang="en-US" baseline="0" dirty="0"/>
              <a:t> number 6 in the </a:t>
            </a:r>
            <a:r>
              <a:rPr lang="en-US" baseline="0" dirty="0" err="1"/>
              <a:t>glycolutic</a:t>
            </a:r>
            <a:r>
              <a:rPr lang="en-US" baseline="0" dirty="0"/>
              <a:t> pathway 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Any injury in RBCs </a:t>
            </a:r>
            <a:r>
              <a:rPr lang="en-US" baseline="0" dirty="0">
                <a:sym typeface="Wingdings" pitchFamily="2" charset="2"/>
              </a:rPr>
              <a:t> false positive LDH   (( false </a:t>
            </a:r>
            <a:r>
              <a:rPr lang="en-US" baseline="0" dirty="0" err="1">
                <a:sym typeface="Wingdings" pitchFamily="2" charset="2"/>
              </a:rPr>
              <a:t>postive</a:t>
            </a:r>
            <a:r>
              <a:rPr lang="en-US" baseline="0" dirty="0">
                <a:sym typeface="Wingdings" pitchFamily="2" charset="2"/>
              </a:rPr>
              <a:t> of acute MI ,, because it is due to hemolysis of Erythrocytes))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>
              <a:sym typeface="Wingdings" pitchFamily="2" charset="2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sym typeface="Wingdings" pitchFamily="2" charset="2"/>
              </a:rPr>
              <a:t>The level of LDH  is better not be used in the early detection of (Acute MI) ,, BECAUSE THE ELEVATION WILL BE BEYOND THE WINDOW OF DIAGNOSIS.</a:t>
            </a:r>
          </a:p>
          <a:p>
            <a:pPr marL="0" indent="0">
              <a:buFont typeface="Arial" charset="0"/>
              <a:buNone/>
            </a:pPr>
            <a:r>
              <a:rPr lang="en-US" baseline="0" dirty="0"/>
              <a:t>(( it will arise to the diagnostic level after 12-24h of  the onset  of AMI ))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aseline="0" dirty="0"/>
              <a:t>* 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LDH is not specific for the</a:t>
            </a:r>
            <a:r>
              <a:rPr lang="en-US" baseline="0" dirty="0"/>
              <a:t> Cardiac muscle ;  It can be increased in other different diseases .  </a:t>
            </a:r>
          </a:p>
          <a:p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/>
              <a:t>Isoenzymes</a:t>
            </a:r>
            <a:r>
              <a:rPr lang="en-US" baseline="0" dirty="0"/>
              <a:t> can help in the </a:t>
            </a:r>
            <a:r>
              <a:rPr lang="en-US" baseline="0" dirty="0" err="1"/>
              <a:t>diiferential</a:t>
            </a:r>
            <a:r>
              <a:rPr lang="en-US" baseline="0" dirty="0"/>
              <a:t> diagnosis of different disease ; because the LDH has higher M.W than CPK .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aseline="0" dirty="0"/>
              <a:t>The poly peptide chain can be separated from each other by :  electrophoresis ,,, ion exchange chromatography .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4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pure forms</a:t>
            </a:r>
            <a:r>
              <a:rPr lang="en-US" baseline="0" dirty="0"/>
              <a:t> are ( LDH-1 &amp; LDH-5) 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 TROPONINS </a:t>
            </a:r>
            <a:r>
              <a:rPr lang="en-US" baseline="0" dirty="0"/>
              <a:t> are proteins .</a:t>
            </a:r>
          </a:p>
          <a:p>
            <a:endParaRPr lang="en-US" baseline="0" dirty="0"/>
          </a:p>
          <a:p>
            <a:r>
              <a:rPr lang="en-US" baseline="0" dirty="0"/>
              <a:t>The most sensitive is TnT2</a:t>
            </a:r>
          </a:p>
          <a:p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/>
              <a:t>Cn</a:t>
            </a:r>
            <a:r>
              <a:rPr lang="en-US" baseline="0" dirty="0"/>
              <a:t> be used for AMI ,,            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In case of AMI it is better to use at least 2 biomarkers to give the correct diagnosis    ex :CK MP ISOZUME &amp; TROPONIN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BNP</a:t>
            </a:r>
            <a:r>
              <a:rPr lang="en-US" baseline="0" dirty="0"/>
              <a:t> is not an enzyme .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dirty="0"/>
              <a:t>The circulating</a:t>
            </a:r>
            <a:r>
              <a:rPr lang="en-US" baseline="0" dirty="0"/>
              <a:t> </a:t>
            </a:r>
            <a:r>
              <a:rPr lang="en-US" dirty="0"/>
              <a:t>BNP mostly</a:t>
            </a:r>
            <a:r>
              <a:rPr lang="en-US" baseline="0" dirty="0"/>
              <a:t> come from Ventricles and some from brain , so it can be used as a reliable biomarker for the ventricular </a:t>
            </a:r>
            <a:r>
              <a:rPr lang="en-US" baseline="0" dirty="0" err="1"/>
              <a:t>fxn</a:t>
            </a:r>
            <a:r>
              <a:rPr lang="en-US" baseline="0" dirty="0"/>
              <a:t> </a:t>
            </a:r>
          </a:p>
          <a:p>
            <a:pPr marL="0" indent="0">
              <a:buFontTx/>
              <a:buNone/>
            </a:pPr>
            <a:r>
              <a:rPr lang="en-US" baseline="0" dirty="0"/>
              <a:t>So there will be increase in the level of   BNP(left ventricle) &amp; ANP(right atrium)   in the case of Heart failure 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The ventricles are involved in CHF  , later on it will be reflected on the </a:t>
            </a:r>
            <a:r>
              <a:rPr lang="en-US" baseline="0" dirty="0" err="1"/>
              <a:t>artia</a:t>
            </a:r>
            <a:r>
              <a:rPr lang="en-US" baseline="0" dirty="0"/>
              <a:t>      so we can detect both ( ANP&amp;BNP)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MYOGLOOBIN</a:t>
            </a:r>
            <a:r>
              <a:rPr lang="en-US" baseline="0" dirty="0"/>
              <a:t> ;    -has the lowest M.W           - fastest to be released within 1h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lacking the specificity ; because it is contained in the Cardiac muscle and Skeletal muscle , so any muscular injuries </a:t>
            </a:r>
            <a:r>
              <a:rPr lang="en-US" baseline="0" dirty="0">
                <a:sym typeface="Wingdings" pitchFamily="2" charset="2"/>
              </a:rPr>
              <a:t> elevation of myoglobin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5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</a:t>
            </a:r>
            <a:r>
              <a:rPr lang="en-US" baseline="0" dirty="0"/>
              <a:t> is not specific to liver , found in other tissues . </a:t>
            </a:r>
          </a:p>
          <a:p>
            <a:endParaRPr lang="en-US" baseline="0" dirty="0"/>
          </a:p>
          <a:p>
            <a:r>
              <a:rPr lang="en-US" baseline="0" dirty="0"/>
              <a:t>ALT </a:t>
            </a:r>
            <a:r>
              <a:rPr lang="en-US" baseline="0" dirty="0" err="1"/>
              <a:t>speccefic</a:t>
            </a:r>
            <a:r>
              <a:rPr lang="en-US" baseline="0" dirty="0"/>
              <a:t> for the liver .</a:t>
            </a:r>
          </a:p>
          <a:p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The level of both enzymes AST &amp; ALT  can help to detect the extent of Damage to hepatocytes </a:t>
            </a:r>
          </a:p>
          <a:p>
            <a:pPr marL="0" indent="0">
              <a:buFontTx/>
              <a:buNone/>
            </a:pPr>
            <a:r>
              <a:rPr lang="en-US" baseline="0" dirty="0"/>
              <a:t>Ex; </a:t>
            </a:r>
            <a:r>
              <a:rPr lang="en-US" baseline="0" dirty="0" err="1"/>
              <a:t>hep.A</a:t>
            </a:r>
            <a:r>
              <a:rPr lang="en-US" baseline="0" dirty="0"/>
              <a:t>…  THE LEVEL OF BOTH ENZYMES ARE 100 TIMES MORE THAN THE NORMAL  due to massive damage of hepatocytes due to the viral a hepatitis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While in the case of </a:t>
            </a:r>
            <a:r>
              <a:rPr lang="en-US" baseline="0" dirty="0" err="1"/>
              <a:t>HepB</a:t>
            </a:r>
            <a:r>
              <a:rPr lang="en-US" baseline="0" dirty="0"/>
              <a:t> &amp; </a:t>
            </a:r>
            <a:r>
              <a:rPr lang="en-US" baseline="0" dirty="0" err="1"/>
              <a:t>hep</a:t>
            </a:r>
            <a:r>
              <a:rPr lang="en-US" baseline="0" dirty="0"/>
              <a:t> C   THERE IS GRADUAL INCREASE IN THEIR LEVEL WICH MEANS THAT THERE IS A GRADUAL DAMAGE TO HEPATOCYTES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0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Glucose</a:t>
            </a:r>
            <a:r>
              <a:rPr lang="en-US" baseline="0" dirty="0"/>
              <a:t> oxidase enzyme used to estimate level of glucose in the blood →help in diagnosis of D.M</a:t>
            </a:r>
          </a:p>
          <a:p>
            <a:endParaRPr lang="en-US" baseline="0" dirty="0"/>
          </a:p>
          <a:p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derived enzymes CAN BE detected</a:t>
            </a:r>
            <a:r>
              <a:rPr lang="en-US" sz="1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inside the cell </a:t>
            </a:r>
            <a:r>
              <a:rPr lang="en-US" sz="14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abnormally  </a:t>
            </a:r>
            <a:r>
              <a:rPr lang="ar-SA" sz="14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الفقرة الثانيىة</a:t>
            </a:r>
            <a:endParaRPr lang="en-US" sz="14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Pyridoxal</a:t>
            </a:r>
            <a:r>
              <a:rPr lang="en-US" baseline="0" dirty="0"/>
              <a:t> phosphate : a co-enzyme derived from Vit.B6 </a:t>
            </a:r>
          </a:p>
          <a:p>
            <a:endParaRPr lang="en-US" baseline="0" dirty="0"/>
          </a:p>
          <a:p>
            <a:r>
              <a:rPr lang="en-US" baseline="0" dirty="0"/>
              <a:t>IN OBSTRUCTIVE JAUNDICE : both of ALT &amp; AST are not highly elevated in the </a:t>
            </a:r>
            <a:r>
              <a:rPr lang="en-US" baseline="0" dirty="0" err="1"/>
              <a:t>eraly</a:t>
            </a:r>
            <a:r>
              <a:rPr lang="en-US" baseline="0" dirty="0"/>
              <a:t> stage of obstructive jaundice disease </a:t>
            </a:r>
          </a:p>
          <a:p>
            <a:endParaRPr lang="en-US" baseline="0" dirty="0"/>
          </a:p>
          <a:p>
            <a:r>
              <a:rPr lang="en-US" baseline="0" dirty="0"/>
              <a:t>In the late (advance) stage there level are high due to </a:t>
            </a:r>
            <a:r>
              <a:rPr lang="en-US" baseline="0" dirty="0" err="1"/>
              <a:t>regarcatation</a:t>
            </a:r>
            <a:r>
              <a:rPr lang="en-US" baseline="0" dirty="0"/>
              <a:t> of bile due to complete obstruction of biliary tract  leading to damaging of hepatocytes and leaking of enzymes including AST &amp;ALT and be in plasma </a:t>
            </a:r>
          </a:p>
          <a:p>
            <a:endParaRPr lang="en-US" baseline="0" dirty="0"/>
          </a:p>
          <a:p>
            <a:r>
              <a:rPr lang="en-US" baseline="0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7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find the level of ALP 3 times the normal level</a:t>
            </a:r>
            <a:r>
              <a:rPr lang="en-US" baseline="0" dirty="0"/>
              <a:t>  </a:t>
            </a:r>
            <a:r>
              <a:rPr lang="en-US" baseline="0" dirty="0" err="1"/>
              <a:t>wich</a:t>
            </a:r>
            <a:r>
              <a:rPr lang="en-US" baseline="0" dirty="0"/>
              <a:t> can be detected in different hepatic disorders , but if the level is greater than 4 times , it is a good indicator for the </a:t>
            </a:r>
            <a:r>
              <a:rPr lang="en-US" baseline="0" dirty="0" err="1"/>
              <a:t>cholestatic</a:t>
            </a:r>
            <a:r>
              <a:rPr lang="en-US" baseline="0" dirty="0"/>
              <a:t> liver disease .</a:t>
            </a:r>
          </a:p>
          <a:p>
            <a:endParaRPr lang="en-US" baseline="0" dirty="0"/>
          </a:p>
          <a:p>
            <a:r>
              <a:rPr lang="en-US" baseline="0" dirty="0"/>
              <a:t>Some times in the early stages in </a:t>
            </a:r>
            <a:r>
              <a:rPr lang="en-US" baseline="0" dirty="0" err="1"/>
              <a:t>cholestatic</a:t>
            </a:r>
            <a:r>
              <a:rPr lang="en-US" baseline="0" dirty="0"/>
              <a:t> disorders we will not find elevation in Aminotransferases (ALT &amp; AST remain at normal level ) but there is a slight elevation of ALP  this is an indicator of </a:t>
            </a:r>
            <a:r>
              <a:rPr lang="en-US" baseline="0" dirty="0" err="1"/>
              <a:t>cholestatic</a:t>
            </a:r>
            <a:r>
              <a:rPr lang="en-US" baseline="0" dirty="0"/>
              <a:t> liver disease ,, esp. if there is infiltration of hepatocytes by the tumor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1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</a:t>
            </a:r>
            <a:r>
              <a:rPr lang="en-US" baseline="0" dirty="0"/>
              <a:t>  Hepatic </a:t>
            </a:r>
            <a:r>
              <a:rPr lang="en-US" baseline="0" dirty="0" err="1"/>
              <a:t>isoenzymes</a:t>
            </a:r>
            <a:r>
              <a:rPr lang="en-US" baseline="0" dirty="0"/>
              <a:t> ; </a:t>
            </a:r>
            <a:r>
              <a:rPr lang="en-US" baseline="0" dirty="0" err="1"/>
              <a:t>inc.</a:t>
            </a:r>
            <a:r>
              <a:rPr lang="en-US" baseline="0" dirty="0"/>
              <a:t> in </a:t>
            </a:r>
            <a:r>
              <a:rPr lang="en-US" baseline="0" dirty="0" err="1"/>
              <a:t>cholestatic</a:t>
            </a:r>
            <a:r>
              <a:rPr lang="en-US" baseline="0" dirty="0"/>
              <a:t> liver disorders esp. if infiltration of amyloidosis and tumor .</a:t>
            </a:r>
          </a:p>
          <a:p>
            <a:endParaRPr lang="en-US" baseline="0" dirty="0"/>
          </a:p>
          <a:p>
            <a:r>
              <a:rPr lang="en-US" dirty="0"/>
              <a:t>2-</a:t>
            </a:r>
            <a:r>
              <a:rPr lang="en-US" baseline="0" dirty="0"/>
              <a:t> can be </a:t>
            </a:r>
            <a:r>
              <a:rPr lang="en-US" baseline="0" dirty="0" err="1"/>
              <a:t>inc.</a:t>
            </a:r>
            <a:r>
              <a:rPr lang="en-US" baseline="0" dirty="0"/>
              <a:t> in different pathological conditions including : metabolic causes ( </a:t>
            </a:r>
            <a:r>
              <a:rPr lang="en-US" baseline="0" dirty="0" err="1"/>
              <a:t>Vit</a:t>
            </a:r>
            <a:r>
              <a:rPr lang="en-US" baseline="0" dirty="0"/>
              <a:t> D deficiency )</a:t>
            </a:r>
          </a:p>
          <a:p>
            <a:endParaRPr lang="en-US" baseline="0" dirty="0"/>
          </a:p>
          <a:p>
            <a:r>
              <a:rPr lang="en-US" baseline="0" dirty="0"/>
              <a:t>3-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8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Y-GLUTAMYL TRANSFERASE ; </a:t>
            </a:r>
            <a:r>
              <a:rPr lang="en-US" baseline="0" dirty="0"/>
              <a:t>    it is increased in </a:t>
            </a:r>
            <a:r>
              <a:rPr lang="en-US" b="1" baseline="0" dirty="0"/>
              <a:t>ALCOHOLIC LIVER DISORDER </a:t>
            </a:r>
            <a:r>
              <a:rPr lang="en-US" baseline="0" dirty="0"/>
              <a:t>, </a:t>
            </a:r>
            <a:r>
              <a:rPr lang="en-US" b="1" baseline="0" dirty="0"/>
              <a:t>INFECTIVE</a:t>
            </a:r>
            <a:r>
              <a:rPr lang="en-US" baseline="0" dirty="0"/>
              <a:t> </a:t>
            </a:r>
            <a:r>
              <a:rPr lang="en-US" b="1" baseline="0" dirty="0"/>
              <a:t>HEPATITIS</a:t>
            </a:r>
            <a:r>
              <a:rPr lang="en-US" baseline="0" dirty="0"/>
              <a:t> , </a:t>
            </a:r>
            <a:r>
              <a:rPr lang="en-US" b="1" baseline="0" dirty="0"/>
              <a:t>PROSTATIC</a:t>
            </a:r>
            <a:r>
              <a:rPr lang="en-US" baseline="0" dirty="0"/>
              <a:t> </a:t>
            </a:r>
            <a:r>
              <a:rPr lang="en-US" b="1" baseline="0" dirty="0"/>
              <a:t>CANCER, </a:t>
            </a:r>
            <a:r>
              <a:rPr lang="en-US" b="1" baseline="0" dirty="0" err="1"/>
              <a:t>cholestatic</a:t>
            </a:r>
            <a:r>
              <a:rPr lang="en-US" b="1" baseline="0" dirty="0"/>
              <a:t> liver disorder esp. if it is due infiltration by cancer  )  and it is a good indicator of </a:t>
            </a:r>
            <a:r>
              <a:rPr lang="en-US" b="1" baseline="0" dirty="0" err="1"/>
              <a:t>alcohloic</a:t>
            </a:r>
            <a:r>
              <a:rPr lang="en-US" b="1" baseline="0" dirty="0"/>
              <a:t> liver disorders with other enzymes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r>
              <a:rPr lang="en-US" b="1" baseline="0" dirty="0"/>
              <a:t>Used as biomarker of alcoholic liver disorder   like AST &amp; ALT  and the ratio between them  if its more than 3:1 -</a:t>
            </a:r>
            <a:r>
              <a:rPr lang="en-US" b="1" baseline="0" dirty="0">
                <a:sym typeface="Wingdings" pitchFamily="2" charset="2"/>
              </a:rPr>
              <a:t> highly </a:t>
            </a:r>
            <a:r>
              <a:rPr lang="en-US" b="1" baseline="0" dirty="0" err="1">
                <a:sym typeface="Wingdings" pitchFamily="2" charset="2"/>
              </a:rPr>
              <a:t>suggitive</a:t>
            </a:r>
            <a:r>
              <a:rPr lang="en-US" b="1" baseline="0" dirty="0">
                <a:sym typeface="Wingdings" pitchFamily="2" charset="2"/>
              </a:rPr>
              <a:t> of alcoholic liver disorder </a:t>
            </a:r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8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Nucleotide </a:t>
            </a:r>
            <a:r>
              <a:rPr lang="en-US" dirty="0" err="1"/>
              <a:t>phosohatase</a:t>
            </a:r>
            <a:r>
              <a:rPr lang="en-US" dirty="0"/>
              <a:t> is also increased in cholestatic liver disease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we find </a:t>
            </a:r>
            <a:r>
              <a:rPr lang="en-US"/>
              <a:t>that ALP </a:t>
            </a:r>
            <a:r>
              <a:rPr lang="en-US" dirty="0"/>
              <a:t>enzyme is increased in the serum we must screen nucleotide phosphatase also to confirm that the disorder is in the liver because if we found out that the increase </a:t>
            </a:r>
            <a:r>
              <a:rPr lang="en-US"/>
              <a:t>in ALP </a:t>
            </a:r>
            <a:r>
              <a:rPr lang="en-US" dirty="0"/>
              <a:t>isn’t associated with an increase in nucleotide phosphatase that means that the disorder isn’t in the liver (maybe the disorder is in the bone or in the GIT)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4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Vitamen</a:t>
            </a:r>
            <a:r>
              <a:rPr lang="en-US" dirty="0"/>
              <a:t> d deficiency in children will give us rickets but in adults will give us </a:t>
            </a:r>
            <a:r>
              <a:rPr lang="en-US" dirty="0" err="1"/>
              <a:t>osteomalacia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investigation of rape a vaginal swap is taken from the victim and screened for acid phosphatase if the enzyme is present that confirms the case of rape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CPK in the muscles is </a:t>
            </a:r>
            <a:r>
              <a:rPr lang="en-US" dirty="0" err="1"/>
              <a:t>CPKmm</a:t>
            </a:r>
            <a:r>
              <a:rPr lang="en-US" dirty="0"/>
              <a:t>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5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8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Enolase enzyme which is associated with the glycolytic pathway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PSA is NOT an enzyme and prostate only can secrete it in the body so this antigen is prostate specific but it is not specific to a certain type of prostate disease because it will be elevated in all prostate pathologies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PSA is not the only indicator for prostate cancer Acid </a:t>
            </a:r>
            <a:r>
              <a:rPr lang="en-US" dirty="0" err="1"/>
              <a:t>Phosphatse</a:t>
            </a:r>
            <a:r>
              <a:rPr lang="en-US" dirty="0"/>
              <a:t> is also screened to confirm prostate cancer (the slide before ) so we must screen the both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5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if there is a liver dysfunction the levels of cholinesterase enzyme will be decreased in the serum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8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*G6pd  is the rate limiting step enzyme in the pentose phosphate pathway and its deficiency will cause a </a:t>
            </a:r>
            <a:r>
              <a:rPr lang="en-US" dirty="0" err="1"/>
              <a:t>defecincy</a:t>
            </a:r>
            <a:r>
              <a:rPr lang="en-US" dirty="0"/>
              <a:t> in the production of NADPH and the </a:t>
            </a:r>
            <a:r>
              <a:rPr lang="en-US" dirty="0" err="1"/>
              <a:t>accumalation</a:t>
            </a:r>
            <a:r>
              <a:rPr lang="en-US" dirty="0"/>
              <a:t> of hydrogen peroxide in RBCs leading to the rigidity of the RBCs membrane leading to its hemolysis </a:t>
            </a:r>
          </a:p>
          <a:p>
            <a:r>
              <a:rPr lang="en-US" dirty="0"/>
              <a:t>* G6pd </a:t>
            </a:r>
            <a:r>
              <a:rPr lang="en-US" dirty="0" err="1"/>
              <a:t>defeicny</a:t>
            </a:r>
            <a:r>
              <a:rPr lang="en-US" dirty="0"/>
              <a:t> is an X-linked </a:t>
            </a:r>
            <a:r>
              <a:rPr lang="en-US" dirty="0" err="1"/>
              <a:t>resccsive</a:t>
            </a:r>
            <a:r>
              <a:rPr lang="en-US" dirty="0"/>
              <a:t> disorder and its treatment is by inhibiting the pre disposing factors that increase the production of hydrogen peroxide and leads to its accumulation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2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Those</a:t>
            </a:r>
            <a:r>
              <a:rPr lang="en-US" baseline="0" dirty="0">
                <a:solidFill>
                  <a:srgbClr val="FF0000"/>
                </a:solidFill>
              </a:rPr>
              <a:t> enzymes can be detected in low or high concentration”””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31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Serum acid phosphatase beside PSA are used as a test for prostate cancer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Serum alkaline phosphatase is also an important marker for infiltrative liver cancers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4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Streptokinase / urokinase can dissolute the thrombus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Asparaginase and glutaminase used as chemotherapy because it hydrolysis asparagine and glutamine amino acids which are essential for the growth and development of cancer cells (and normal cells also) . But if the cancer cells are able to synthesis those amino acids those 2 enzymes will inhibit the cancer cell growth and division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Hyaluronidase will destroy </a:t>
            </a:r>
            <a:r>
              <a:rPr lang="en-US" dirty="0" err="1"/>
              <a:t>hyalorinic</a:t>
            </a:r>
            <a:r>
              <a:rPr lang="en-US" dirty="0"/>
              <a:t> acid in the extracellular matrix and this will enhance the local anesthesia and will make the fluids diffuse easier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Alpha-1-Antitrypsin enzyme can be used in Alpha-1-antitrypsin </a:t>
            </a:r>
            <a:r>
              <a:rPr lang="en-US" dirty="0" err="1"/>
              <a:t>defecincy</a:t>
            </a:r>
            <a:r>
              <a:rPr lang="en-US" dirty="0"/>
              <a:t> in emphysema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5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AST cant be used as biomarker for a specific disease because its secreted by different cells in the body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 is </a:t>
            </a:r>
            <a:r>
              <a:rPr lang="en-US" dirty="0" err="1"/>
              <a:t>primarly</a:t>
            </a:r>
            <a:r>
              <a:rPr lang="en-US" dirty="0"/>
              <a:t> in liver so its </a:t>
            </a:r>
            <a:r>
              <a:rPr lang="en-US" dirty="0" err="1"/>
              <a:t>partivularly</a:t>
            </a:r>
            <a:r>
              <a:rPr lang="en-US" dirty="0"/>
              <a:t> for liver disease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ALP is used to screen for cholestatic liver disease even if its infiltrated by </a:t>
            </a:r>
            <a:r>
              <a:rPr lang="en-US" dirty="0" err="1"/>
              <a:t>amylydosis</a:t>
            </a:r>
            <a:r>
              <a:rPr lang="en-US" dirty="0"/>
              <a:t> and caner head pancreas and </a:t>
            </a:r>
            <a:r>
              <a:rPr lang="en-US" dirty="0" err="1"/>
              <a:t>vitamen</a:t>
            </a:r>
            <a:r>
              <a:rPr lang="en-US" dirty="0"/>
              <a:t> D </a:t>
            </a:r>
            <a:r>
              <a:rPr lang="en-US" dirty="0" err="1"/>
              <a:t>defecincy</a:t>
            </a:r>
            <a:r>
              <a:rPr lang="en-US" dirty="0"/>
              <a:t> ( rickets and </a:t>
            </a:r>
            <a:r>
              <a:rPr lang="en-US" dirty="0" err="1"/>
              <a:t>osteomalacia</a:t>
            </a:r>
            <a:r>
              <a:rPr lang="en-US" dirty="0"/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 GT for </a:t>
            </a:r>
            <a:r>
              <a:rPr lang="en-US" dirty="0" err="1"/>
              <a:t>alchoholic</a:t>
            </a:r>
            <a:r>
              <a:rPr lang="en-US" dirty="0"/>
              <a:t> liver beside aspartate amino </a:t>
            </a:r>
            <a:r>
              <a:rPr lang="en-US" dirty="0" err="1"/>
              <a:t>transefarese</a:t>
            </a:r>
            <a:r>
              <a:rPr lang="en-US" dirty="0"/>
              <a:t> and alanine amnio </a:t>
            </a:r>
            <a:r>
              <a:rPr lang="en-US" dirty="0" err="1"/>
              <a:t>tranefarese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LDH cant be used to diagnose MI because it takes a long time to elevate in the blood so its used to test the treatment of MI . But it can be used in the diagnosis of hemolytic diseases because its concentration in the RBCs is very high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more than one biomarker to diagnose a disease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Its not better  </a:t>
            </a:r>
            <a:r>
              <a:rPr lang="en-US" dirty="0" err="1"/>
              <a:t>ot</a:t>
            </a:r>
            <a:r>
              <a:rPr lang="en-US" dirty="0"/>
              <a:t> use biomarkers for the early detection of cancer because we will be confused where the primary cancer (because most of the biomarkers are not specific to a certain type of cancer so we screen for this markers for the follow up of treatment for the cancers to see if there is </a:t>
            </a:r>
            <a:r>
              <a:rPr lang="en-US"/>
              <a:t>any recurrences of  the cancer.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 is </a:t>
            </a:r>
            <a:r>
              <a:rPr lang="en-US" dirty="0" err="1"/>
              <a:t>primerly</a:t>
            </a:r>
            <a:r>
              <a:rPr lang="en-US" dirty="0"/>
              <a:t> in liver so its used as biomarker for liver diseases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8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Increased levels in obstructive jaundice → regurgitation</a:t>
            </a:r>
            <a:r>
              <a:rPr lang="ar-JO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bile to liver</a:t>
            </a:r>
            <a:r>
              <a:rPr lang="ar-JO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→damage the liver cell → the over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flow of enzyme and all content of hepatocyte to the plasma</a:t>
            </a:r>
          </a:p>
          <a:p>
            <a:pPr marL="571500" indent="-571500">
              <a:defRPr/>
            </a:pP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Decreased serum levels (due to impaired cellular  function  →decrease the out flow to the plasma  </a:t>
            </a:r>
          </a:p>
          <a:p>
            <a:pPr marL="571500" marR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Lack of cofactors very important for function of some enzyme and its lack may lead to ↓ production of enzyme </a:t>
            </a:r>
          </a:p>
          <a:p>
            <a:pPr marL="571500" indent="-571500"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1-Chest pain → cardiac cause or lung</a:t>
            </a:r>
            <a:r>
              <a:rPr lang="en-US" baseline="0" dirty="0"/>
              <a:t> cause or muscle ; the enzyme  help to distinguish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3- Helps in ascertaining the response to drugs in a disease → good response the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level of enzyme detected in the plasma will be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low if there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is no response the level will be the same or increased </a:t>
            </a:r>
          </a:p>
          <a:p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Because in cause of cancer the biomarker lack specificity it better to use them for evaluate and follow up the response of tumor to particular drug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8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give the correct diagnosis</a:t>
            </a:r>
            <a:r>
              <a:rPr lang="en-US" baseline="0" dirty="0"/>
              <a:t>  we have to collect data coming from </a:t>
            </a:r>
          </a:p>
          <a:p>
            <a:r>
              <a:rPr lang="en-US" baseline="0" dirty="0"/>
              <a:t>1-clinical picture of the patient  complaining of chest pain  </a:t>
            </a:r>
          </a:p>
          <a:p>
            <a:r>
              <a:rPr lang="en-US" baseline="0" dirty="0"/>
              <a:t>2-change in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ECG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3-↑ level of cardiac biomarker  in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plasma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Acceptable biochemical markers  recently we used Myoglobin  because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 its most sensitive cardiac biomarker but not  specific for cardiac muscles and can be  released from skeletal muscles 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troponins T and I → 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specific + sensitive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5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err="1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 kinase (CPK) storage of energy in form other</a:t>
            </a:r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 than ATP BECAUSE THE LIFE SPAN  of ATP are short    so this enzyme catalase transfer of energy and phosphate group to the  </a:t>
            </a:r>
            <a:r>
              <a:rPr lang="en-US" sz="1200" b="1" u="sng" dirty="0" err="1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  give</a:t>
            </a:r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 err="1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  phosphate  </a:t>
            </a:r>
          </a:p>
          <a:p>
            <a:r>
              <a:rPr lang="en-US" sz="1200" b="1" u="sng" dirty="0" err="1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 err="1">
                <a:latin typeface="Times New Roman" pitchFamily="18" charset="0"/>
                <a:cs typeface="Times New Roman" pitchFamily="18" charset="0"/>
              </a:rPr>
              <a:t>phospate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 →the fastest source</a:t>
            </a:r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 of energy supplying muscles in the first 30 S  Of </a:t>
            </a:r>
            <a:r>
              <a:rPr lang="en-US" sz="1200" b="1" u="sng" baseline="0" dirty="0" err="1">
                <a:latin typeface="Times New Roman" pitchFamily="18" charset="0"/>
                <a:cs typeface="Times New Roman" pitchFamily="18" charset="0"/>
              </a:rPr>
              <a:t>mascular</a:t>
            </a:r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 exercise</a:t>
            </a:r>
          </a:p>
          <a:p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ALSO   when the cell in the need for ATP the same enzyme will </a:t>
            </a:r>
            <a:r>
              <a:rPr lang="en-US" sz="1200" b="1" u="sng" baseline="0" dirty="0" err="1">
                <a:latin typeface="Times New Roman" pitchFamily="18" charset="0"/>
                <a:cs typeface="Times New Roman" pitchFamily="18" charset="0"/>
              </a:rPr>
              <a:t>catalyse</a:t>
            </a:r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 reversible reaction  to pick up  energy and phosphate group </a:t>
            </a:r>
            <a:r>
              <a:rPr lang="ar-JO" sz="1200" b="1" u="sng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baseline="0" dirty="0">
                <a:latin typeface="Times New Roman" pitchFamily="18" charset="0"/>
                <a:cs typeface="Times New Roman" pitchFamily="18" charset="0"/>
              </a:rPr>
              <a:t>to form ATP </a:t>
            </a:r>
          </a:p>
          <a:p>
            <a:endParaRPr lang="en-US" sz="1200" b="1" u="sng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CPK returns 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to normal level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2-4 day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r-JO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 it help in diagnosis of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reinfarction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 it most of cause the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may be </a:t>
            </a:r>
            <a:r>
              <a:rPr lang="en-US" sz="1200" baseline="0" dirty="0" err="1">
                <a:latin typeface="Times New Roman" pitchFamily="18" charset="0"/>
                <a:cs typeface="Times New Roman" pitchFamily="18" charset="0"/>
              </a:rPr>
              <a:t>susbjcted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to other   infarction due to blockage of  B.V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CK is a sensitive(THE elevation start 3-6H after the pain this is with in the  window of diagnosis 3-5h 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 in this period it will start to ↑3-4 folds)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Serum glutamate oxaloacetate</a:t>
            </a:r>
            <a:r>
              <a:rPr lang="en-US" baseline="0" dirty="0"/>
              <a:t> transaminase (SGOT)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26664-EB10-4B4B-8E5B-BA4838CA67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6C06-7E63-4F07-AC54-D88116AF77B1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9245-DF3F-435B-9B81-116AAFEB4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BB8C-6D8E-43DE-B348-37A5ED8ECCCB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6FD1-47FD-473A-BE95-C22ADD383D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0B8A-78F3-417A-8C58-177514E94EB8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D972-2192-4ACD-8B4A-BD50837494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27C4-2D3F-4FAC-9013-E67A1F6ACDA8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776A-A1A2-4C4B-9EC4-32373313E7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A976-FCB1-446D-9DDE-402F769DCF79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0C58-7B52-454C-B378-C926F9918D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5841-C965-41C5-AB2A-9D5850DD3F4C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FBF3-9B11-4D06-938A-16C6D5C6D7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9450-FD5D-4AEF-BCDC-A756A1A57B70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976B-A197-40C9-B519-25C01B46EC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718D-E655-4DCA-BA2E-0524D78E204B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BD36-413C-4C75-BAE2-AED7727EA2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FE22-2B94-4A32-B58D-5673FB94035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75AC-036D-4E48-BFA0-9F476D829F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078C-E2A1-424D-8989-F683303BC7D7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A8BB-6B33-47BD-8980-FACEEDE803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772E-9661-4062-8C12-660054F3DE06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F26E-4AC7-416C-BB67-ACA077909A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257A86-59FA-4FCF-B8AE-DE1A8AE5431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83AA671-9F1E-4166-9763-163CED0E3A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Enzymes in Medicine</a:t>
            </a:r>
            <a:endParaRPr 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Normal levels of CPK are almost entirely MM, from skeletal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muscle.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Elevated levels of CPK resulting from acute myocardial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infarction are about half MM and half MB.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Myocardial muscle is the only tissue that contains more than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five percent of the total CK activity as the CK2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isoenzyme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the patients with recent myocardial infarction, the total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isoenzyme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elevated up to 20-folds above the normal.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Aspartate amino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(AST)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It is called as serum SGOT or AST.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level is significantly elevated in Acute MI.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Normal Value: 8-20 U/L at 37°C.</a:t>
            </a:r>
          </a:p>
          <a:p>
            <a:pPr marL="457200" indent="-457200">
              <a:buFontTx/>
              <a:buChar char="-"/>
            </a:pP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NOT BE USED ALONE FOR DAGNOSIS OF MI</a:t>
            </a:r>
          </a:p>
          <a:p>
            <a:pPr marL="457200" indent="-457200">
              <a:buFontTx/>
              <a:buChar char="-"/>
            </a:pP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SPECIFIC FOUND IN DIFFERENT ORGAN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 acute MI- Serum activity rises sharply within the first 12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hours, with a peak level at 24 hours or over and returns to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normal within 3-5 days.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rise depends on the extent of infarction.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Re- infarction results in secondary rise of AST.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Prognostic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significance: (severity)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Levels &gt; 350 U/L are due to massive infarction (Fatal)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Levels &gt; 150 U/L are associated with high mortality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Levels &lt; 50 U/L are associated with low mortality.</a:t>
            </a: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Other diseases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rise in activity is also observed in muscle and hepatic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diseases.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These can be well differentiated from simultaneous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estimations of other enzyme activities like ALT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do not show and rise in activity in Acute MI.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Lactate dehydrogenase (LDH)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It catalyzes the reversible conversion of pyruvate and lactate.</a:t>
            </a:r>
          </a:p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Normal level: 55-140 U/L at 30°C. The levels in the upper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range are generally seen in children.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LDH level is 100 times more inside the RBCs than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plasma, and therefore minor amount of hemolysis results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false positive result.</a:t>
            </a:r>
          </a:p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 Acute MI: The serum activity rises within 12 to 24 hours,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attains a peak at 48 hours (2 to 4 days) reaching about 1000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U/L and then returns gradually to normal from 8 - 14 day.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magnitude of rise is proportional to the extent of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myocardial infarction.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Serum LDH elevation may persist for more than a week after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CPK and SGOT levels have returned to normal levels.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Other diseases: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increase in serum activity of LDH is also seen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hemolytic anemias, hepatocellular damage, muscular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dystrophies, carcinoma, leukemia, and any condition which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causes necrosis of the body cells.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Since the total LDH is increased in many diseases, so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study of isoenzymes of LDH is of more significance.</a:t>
            </a:r>
            <a:endParaRPr lang="en-US" sz="2800"/>
          </a:p>
          <a:p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Isoenzymes of LDH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LDH enzyme is tetramer with 4 subunits.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 subunit may be either H (Heart) or M (Muscle)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polypeptide chains.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These two chains are the product of 2 different genes.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Although both of them have the same molecular weight,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there are minor amino acid variations.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41338" y="1447800"/>
          <a:ext cx="814546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Visio" r:id="rId4" imgW="6537064" imgH="2397760" progId="">
                  <p:embed/>
                </p:oleObj>
              </mc:Choice>
              <mc:Fallback>
                <p:oleObj name="Visio" r:id="rId4" imgW="6537064" imgH="2397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447800"/>
                        <a:ext cx="8145462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889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There can be 5 possible combinations; H4, H3M1, H2M2,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H1M3. M4 (5 different isoenzymes in all individuals).</a:t>
            </a:r>
          </a:p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Isoenzymes of LDH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862388"/>
          <a:ext cx="9143999" cy="2995613"/>
        </p:xfrm>
        <a:graphic>
          <a:graphicData uri="http://schemas.openxmlformats.org/drawingml/2006/table">
            <a:tbl>
              <a:tblPr/>
              <a:tblGrid>
                <a:gridCol w="158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of Isoenzyme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Subunits of isoenzyme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Electrophoretic mobility (pH 8.6)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Tissue origin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human serum%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muscle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14-26%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LDH-2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H3M1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RBCs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29-39%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LDH-3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H2M2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Brain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H1M3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LDH-5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6-16%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Cardiac troponins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not enzymes, but accepted as markers of MI.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Troponin complex consists of 3 components; Troponin C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(calcium binding), Troponin I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actinomyosin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ATPase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inhibitory element), and Troponin T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tropomyosin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binding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element).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Troponin I is released in to the circulation within 3-6 hours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of cardiac manifestations onset, peak is observed at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10-24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hours and remains elevated for 4-7 days post infarction.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Serum level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increases within 4-6 hours of myocardial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infarction, peaks at 10-24 hours and then remains elevated up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to 10-24 days.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TnT2 estimation is 100% sensitive index for myocardial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infarction.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Brain Natriuretic Peptide (BNP)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The natriuretic peptide family consists of three peptides: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Atrial natriuretic peptide (ANP),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Brain natriuretic peptide (BNP), and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C-type natriuretic peptide (CNP), its clinical significance is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not clear.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ANP is produced primarily in the cardiac atria.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BNP is present in human brain, but more in the cardiac ventricles.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Greatest proportion of circulating BNP is thought to come from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the ventricles (left). 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Therefore it is a reliable marker of ventricular function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Patients with congestive heart failure have high plasma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concentrations of ANP and BNP.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Myoglobin as cardiac marker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One of earliest markers is myoglobin, which is very sensitive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but, in certain clinical settings, lacks specificity.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Its level rises within 1 hour of infarction from damaged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tissues.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Falsely high levels may be observed in patients of renal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failure or patients having muscle injuries.</a:t>
            </a: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Enzymatic activity changes in acute MI</a:t>
            </a:r>
          </a:p>
        </p:txBody>
      </p:sp>
      <p:pic>
        <p:nvPicPr>
          <p:cNvPr id="20483" name="Picture 3" descr="http://path.upmc.edu/cases/case178/images/mic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480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3" y="0"/>
            <a:ext cx="9120187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Serum enzymes in liver diseases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Serum enzyme tests can be grouped into two categories: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enzymes whose elevation in serum reflects damage to 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hepatocytes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enzymes whose elevation in serum reflects cholestasis.</a:t>
            </a:r>
          </a:p>
          <a:p>
            <a:pPr marL="514350" indent="-514350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Enzymes that reflect damage to hepatocytes</a:t>
            </a:r>
          </a:p>
          <a:p>
            <a:pPr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aminotransferases (transaminases) are sensitive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indicators of liver cell injury and are most helpful in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recognizing acute hepatocellular diseases such as hepatitis. </a:t>
            </a:r>
          </a:p>
          <a:p>
            <a:pPr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These include: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1- Aspartate aminotransferase (AST).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2- Alanine aminotransferase (ALT). </a:t>
            </a:r>
          </a:p>
          <a:p>
            <a:pPr marL="514350" indent="-514350">
              <a:defRPr/>
            </a:pP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Aminotransferases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AST is found in the liver, cardiac muscle, skeletal muscle,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kidneys, brain, pancreas, lungs, leukocytes, and erythrocytes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 decreasing order of concentration.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Normal level: 8-41 U/L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ALT is found primarily in the liver.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Normal level: 5-30 U/L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aminotransferases are normally present in the serum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low concentrations.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These enzymes are released into the blood in greater amounts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when there is damage to the liver cell membrane resulting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increased permeability.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Diagnostic significance of enzymes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Enzymes can act as diagnostic markers of underlying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diseases and their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Enzymes can also act as reagents for various biochemical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estimations and detections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Enzymes as diagnostic markers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 Functional plasma enzymes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derived 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Certain enzymes,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their substrates are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present at all times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circulation of normal individuals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and perform a physiologic function in the blood.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Examples of these functional plasma enzymes include: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lipoprotein lipase, pseudo cholinesterase, and the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proenzymes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blood coagulation(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activated upon energy synthesis and storage in the liver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and blood clot dissolution 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Most of these enzymes are synthesized in and secreted by liver.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Diagnostic significance of aminotransferases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Levels of up to 300 U/L are nonspecific and may be found in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any type of liver disorder.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Striking elevations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i.e.,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aminotransferases &gt; 1000 U/L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occur almost exclusively in disorders associated with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extensive hepatocellular injury such as (1) viral hepatitis, (2)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ischemic liver injury (prolonged hypotension or acute heart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failure), or (3) toxin- or drug-induced liver injury.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most acute hepatocellular disorders, the ALT is higher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than or equal to the AST.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 AST:ALT ratio &gt; 2:1 is suggestive while a ratio &gt; 3:1 is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highly suggestive of alcoholic liver disease.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AST in alcoholic liver disease is rarely &gt;300 U/L and the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ALT is often normal. </a:t>
            </a:r>
          </a:p>
          <a:p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low level of ALT in the serum is due to an alcohol-induced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deficiency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Pyridoxal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phosphate.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obstructive jaundice the aminotransferases are usually not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greatly elevated.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Enzymes that reflect cholestasis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activities of three enzymes: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Alkaline phosphatase (ALP)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2- 5'-nucleotidase, and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γ-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Glutamyl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transpeptidase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(GGT): are usually elevated in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cholestasis.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ALP and 5'-nucleotidase are found in or near the bile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canalicular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membrane of hepatocytes, while GGT is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located in the endoplasmic reticulum and in bile duct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epithelial cells.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ALP in liver diseases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normal serum ALP consists of many distinct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found in the liver, bone, placenta, and, less commonly, small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intestine. 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Physiological variations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cause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ALP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Patients over age 60 can have a mildly elevated ALP.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Individuals with blood types O and B can have an elevation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of the serum ALP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After eating a fatty meal due to the influx of intestinal ALP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into the blood.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is also non-pathologically elevated in children and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adolescents undergoing rapid bone growth, because of bone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ALP.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is also high late in normal pregnancy due to the influx of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placental ALP.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Pathological variations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Elevation of liver-derived ALP is not totally specific for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cholestasis, and a less than threefold elevation can be seen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almost any type of liver disease.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ALP elevations greater than four times normal occur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primarily in patients with cholestatic liver disorders,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infiltrative liver diseases such as cancer and amyloidosis.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 liver diseases, the elevation is almost always due to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increased amounts of the liver isoenzyme.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 the absence of jaundice or ↑ aminotransferases, an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elevated ALP of liver origin often, but not always, suggests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early cholestasis and, less often, hepatic infiltration by tumor.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Intrahepatic cholestasis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Values are increased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drug-induced hepatitis, primary </a:t>
            </a:r>
          </a:p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biliary cirrhosis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rejection of transplanted liver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and, rarely, 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alcohol-induced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steatonecrosis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Extrahepatic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cholestasis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Very high values  are found in obstructive jaundice due to cancer,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duct stone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cholangitis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bile duct stricture , acute pancreatitis , chronic pancreatitis, parasitic infection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lumbricoids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LIVER FLUKES ) 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level of serum ALP elevation is not helpful in distinguishing between intrahepatic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extrahepatic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cholestasis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Because the level will be elevated in both and could be close to each others .</a:t>
            </a:r>
          </a:p>
          <a:p>
            <a:pPr marL="342900" indent="-342900">
              <a:buFont typeface="Arial" pitchFamily="34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Isozymes ALP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1- Hepatic isoenzyme: its level ↑ in extra hepatic biliary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obstruction.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2- Bone isoenzyme: ↑ due to osteoblastic activity and is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normally ↑ in children during periods of active growth.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3- Placental isoenzyme: ↑ during last 6 weeks of pregnancy.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4- Intestinal isoenzyme- ↑ after a fatty meal and may ↑ during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various GI disorders.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5- Regan isoenzyme: present in plasma of about 15% of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patients with carcinoma of lung, liver or gut. Also, seen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chronic smokers. structurally resembles placental ALP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6- Nagao isoenzyme: a variant of Regan isoenzyme: detected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in metastatic carcinoma of pleural surfaces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adenocarcinoma of pancreas and bile duct.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glutamyl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transferase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transpeptidase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(GGT)</a:t>
            </a:r>
            <a:endParaRPr lang="el-GR" sz="2800" b="1" u="sng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It is involved in amino acid transport across the membranes.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Found mainly 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biliary ducts of the liver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kidney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pancreas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Enzyme activity is induced by a number of drugs and in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particular alcohol.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Normal serum value of GGT is 6-45 U/L in male and 5-30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U/L in female.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Increased in infective hepatitis and prostate cancers.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-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highly increased in liver diseases especially in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obstructive jaundice and in liver neoplasms.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-GT levels are used as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alcohol induced liver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disease and in liver cirrhosis.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76200" y="76200"/>
            <a:ext cx="9067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5 ’ nucleotidase (nucleotide phosphatase)</a:t>
            </a:r>
            <a:r>
              <a:rPr lang="en-US"/>
              <a:t> 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Moderately ↑ in hepatitis and highly elevated in biliary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obstruction.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Unlike ALP the level is unrelated to osteoblastic activity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is thus unaffected by bone disease.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enzyme hydrolyses 5’ nucleotides to 5’ nucleosides at an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optimum p H of 7.5</a:t>
            </a:r>
          </a:p>
        </p:txBody>
      </p:sp>
      <p:pic>
        <p:nvPicPr>
          <p:cNvPr id="30723" name="Content Placeholder 3" descr="sc0000a3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bright="-24000"/>
          </a:blip>
          <a:srcRect l="31372" t="4987" r="16667" b="61967"/>
          <a:stretch>
            <a:fillRect/>
          </a:stretch>
        </p:blipFill>
        <p:spPr bwMode="auto">
          <a:xfrm>
            <a:off x="4343400" y="28194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" y="4092575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Serum enzymes in liver diseases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In viral hepatitis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Rapid rise in transaminases (AST &amp; ALT) in serum occurs even before bilirubin rise is seen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Serum enzymes in bone diseases</a:t>
            </a:r>
          </a:p>
          <a:p>
            <a:pPr marL="342900" indent="-342900"/>
            <a:r>
              <a:rPr lang="en-US" sz="2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ALP: ↑ in Rickets, osteomalacia, hyperparathyroidism and in Paget’s disease. Also ↑ in primary and secondary malignancies of bones.</a:t>
            </a:r>
          </a:p>
          <a:p>
            <a:pPr marL="342900" indent="-3429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Acid Phosphatase: Highly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 bony metastasis of carcinoma prostate, it hydrolyses phosphoric acid esters at pH between 4 and 6. Also, present in high concentration in semen, a finding which is used in forensic medicine in investigation of rape.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Serum enzymes in muscle disease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latin typeface="Times New Roman" pitchFamily="18" charset="0"/>
                <a:cs typeface="Times New Roman" pitchFamily="18" charset="0"/>
              </a:rPr>
              <a:t>- Aldolase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moderate increase in dermatomyositis, muscular </a:t>
            </a:r>
          </a:p>
          <a:p>
            <a:pPr marL="342900" indent="-342900"/>
            <a:r>
              <a:rPr lang="en-US" sz="2800">
                <a:latin typeface="Times New Roman" pitchFamily="18" charset="0"/>
                <a:cs typeface="Times New Roman" pitchFamily="18" charset="0"/>
              </a:rPr>
              <a:t>  dystrophies, highest values are seen in Deuchenne type of </a:t>
            </a:r>
          </a:p>
          <a:p>
            <a:pPr marL="342900" indent="-342900"/>
            <a:r>
              <a:rPr lang="en-US" sz="2800">
                <a:latin typeface="Times New Roman" pitchFamily="18" charset="0"/>
                <a:cs typeface="Times New Roman" pitchFamily="18" charset="0"/>
              </a:rPr>
              <a:t>  muscular dystrophies (Normal range of serum is 1.5-7 U/L)</a:t>
            </a:r>
          </a:p>
          <a:p>
            <a:pPr marL="342900" indent="-342900"/>
            <a:r>
              <a:rPr lang="en-US" sz="2800" b="1">
                <a:latin typeface="Times New Roman" pitchFamily="18" charset="0"/>
                <a:cs typeface="Times New Roman" pitchFamily="18" charset="0"/>
              </a:rPr>
              <a:t>- CPK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in neurogenic muscular dystrophies, highest values </a:t>
            </a:r>
          </a:p>
          <a:p>
            <a:pPr marL="342900" indent="-342900"/>
            <a:r>
              <a:rPr lang="en-US" sz="2800">
                <a:latin typeface="Times New Roman" pitchFamily="18" charset="0"/>
                <a:cs typeface="Times New Roman" pitchFamily="18" charset="0"/>
              </a:rPr>
              <a:t>  are seen in Deuchenne type of muscular dystrophies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Serum enzymes in GI tract diseases</a:t>
            </a: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Amylase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Normal serum value is 50- 120 U/L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Serum activity &gt; 1000 units is seen  within 24 hours in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acute pancreatitis, values  are diagnostic.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 raised serum activity is also  seen in perforated peptic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ulcer and intestinal obstruction.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Lipase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Levels as high as 2800 U/l are seen in acute pancreatitis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persists for 7-14 days, it remains elevated longer than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amylase, also, increased in mumps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Also reported high in perforated duodenal and peptic ulcers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and intestinal obstruction.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Normal serum range is 0.2-1.5 U/L.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 Nonfunctional plasma 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(Cell derived enzymes):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Plasma also contains numerous other enzymes that perform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no known physiologic function in blood.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apparently nonfunctional plasma enzymes arise from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the routine normal(very low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concentation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by turn over of cell ) destruction of erythrocytes, leukocytes,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and other cells.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Tissue damage or necrosis(high concentration) resulting from injury or disease is  generally accompanied by increases in the levels of several  nonfunctional plasma enzymes. 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 l="35237" t="54926" r="5696" b="21463"/>
          <a:stretch>
            <a:fillRect/>
          </a:stretch>
        </p:blipFill>
        <p:spPr bwMode="auto">
          <a:xfrm>
            <a:off x="0" y="4953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0"/>
            <a:ext cx="9144000" cy="66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Enolase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a glycolytic enzyme. Neuron-specific enolase (NSE) is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an iso-enzyme seen in neural tissues.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NSE is a tumor marker for cancers associated with neuro –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endocrine origin, small cell lung cancer, neuroblastoma,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pheochromocytoma, medullary carcinoma of thyroid, etc.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Upper limit of NSE is 12 μg/ml.</a:t>
            </a:r>
          </a:p>
          <a:p>
            <a:pPr>
              <a:buFontTx/>
              <a:buChar char="-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Prostate specific antigen (PSA)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Produced from the secretory epithelium of prostate gland.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normally secreted into seminal fluid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Normal value is 1 -5 µg/L.  It is very specific for prostate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activity.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Values between  4-10 µg/L is seen in benign prostate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enlargement; but values above 10 µg/l is indicative of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prostate cancer.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Cholinesterase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This enzyme is secreted by the liver into the blood- stream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 and low plasma activities occur in chronic hepatic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 dysfunction.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Low activities occur physiologically during pregnancy.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Interest in this enzyme derives largely from the fact that it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 hydrolyzes a muscle-relaxant drug, widely used in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 anaesthesia, called succinyl choline (scoline).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Acetyl cholinesterase (true cholinesterase or Type 1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cholinesterase) can act mainly on acetyl choline.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Normal serum range is 2-12 U/ml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It is present in nerve endings and in RBCs. </a:t>
            </a:r>
          </a:p>
          <a:p>
            <a:pPr>
              <a:buFontTx/>
              <a:buChar char="-"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 Plasma cholinesterase activity also falls in organophosphate </a:t>
            </a:r>
          </a:p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  poisoning.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Organophosphorus insecticides (Parathione) irreversibly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inhibit cholinesterase in RBCs.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Measurement of cholinesterase level in RBCs is useful to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determine the amount of exposure in persons working with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these insecticides.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Pseudocholinesterase or type II cholinesterase is non-specific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and can hydrolyze acyl esters. It is produced mainly by liver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cells.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Normal serum level is 8-18 U/ml.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Glucose-6-phosphate dehydrogenase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An important enzyme in the hexose monophosphate shunt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pathway of glucose.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Normal value of GPD in RBC is 125-250 U/10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cells.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mainly used for  production of NADPH.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has a special role in the RBC metabolism.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0" y="1066800"/>
          <a:ext cx="9144000" cy="4664074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Enzyme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Disease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acid phosphatase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 prostate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Alkaline phosphatase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Metastasis in liver, jaundice due to carcinoma head of pancreas, osteoblastic metastasis in bones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LDH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Advanced malignancies and Leukemias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Glucuronidase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 of urinary bladder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Leucine Amino Peptidase (LAP)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cell carcinoma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Neuron specific Enolase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Malignancies of nervous tissue and brain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6- Enzymes as tumor markers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78" name="Group 98"/>
          <p:cNvGraphicFramePr>
            <a:graphicFrameLocks noGrp="1"/>
          </p:cNvGraphicFramePr>
          <p:nvPr/>
        </p:nvGraphicFramePr>
        <p:xfrm>
          <a:off x="0" y="1222375"/>
          <a:ext cx="9144000" cy="539455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Enzyme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Therapeutic Application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Streptokinase / Urokinase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Acute MI, Pulmonary embolism, DVT(Deep vein thrombosis)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Trypsin, lipase and amylase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Pancreatic insufficiency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Asparaginase /Glutaminase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Acute lymphoblastic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leukemias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Hyaluronidase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Enhanced local anesthesia and for easy diffusion of fluids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Papain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 inflammatory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Chymotrypsin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 killer and Anti inflammatory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Alpha- 1 Antitrypsin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Deficiency and Emphysema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Serratopeptidase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 killer and Anti inflammatory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Enzymes as therapeutic agents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96" name="Group 192"/>
          <p:cNvGraphicFramePr>
            <a:graphicFrameLocks noGrp="1"/>
          </p:cNvGraphicFramePr>
          <p:nvPr/>
        </p:nvGraphicFramePr>
        <p:xfrm>
          <a:off x="0" y="479425"/>
          <a:ext cx="9144000" cy="630241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7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the enzyme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Conditions in which Serum level is elevated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Aspartate Amino transferase (AST)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infarction, Liver disease especially with liver cell damage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Alanine Amino transferase (ALT)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disease especially with liver cell damage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Alkaline Phosphatase (ALP)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disease- biliary obstruction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Osteoblastic bone disease-rickets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 Phosphatase (ACP)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Prostatic carcinoma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glutamyl Transferase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GT)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disorder like liver cirrhosis and alcoholism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Creatine kinase (CK)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infarction and skeletal muscle disease (muscular dystrophy)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39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Lactate Dehydrogenase  (LDH)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infarction, other diseases like liver diseases, some blood diseases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Amylase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Acute pancreatitis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Summary: enzymes as diagnostic markers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1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80"/>
            <a:ext cx="9144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Possible mechanisms responsible for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increased serum levels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Increased release 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Necrosis of cell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Increased permeability of cell without gross cellular damage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Increased production of enzyme(↑rate of expression of gene  ) within the cell resulting in 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increase in serum by overflow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Increase in tissue source of enzyme as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malignancy 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Impaired disposition </a:t>
            </a:r>
          </a:p>
          <a:p>
            <a:pPr marL="571500" indent="-57150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Increased levels in obstructive jaundice </a:t>
            </a:r>
          </a:p>
          <a:p>
            <a:pPr marL="571500" indent="-57150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Increased levels in renal failure</a:t>
            </a:r>
          </a:p>
          <a:p>
            <a:pPr marL="514350" indent="-571500"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7150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Decreased serum levels</a:t>
            </a:r>
          </a:p>
          <a:p>
            <a:pPr marL="514350" indent="-51435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Decreased formation which may be Genetic or Acquired </a:t>
            </a:r>
          </a:p>
          <a:p>
            <a:pPr marL="571500" indent="-57150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Enzyme inhibition </a:t>
            </a:r>
          </a:p>
          <a:p>
            <a:pPr marL="571500" indent="-57150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- Lack of cofactors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Clinical significance of enzyme estimation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Single or serial assay of serum activity of a selected enzyme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1- Helps in making the diagnosis/differential diagnosis/ early 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detection of a disease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2- Helps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ascertaining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prognosis of a disease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3- Helps in ascertaining the response to drugs in a disease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4- Also help in ascertaining the time course of disease.</a:t>
            </a:r>
          </a:p>
          <a:p>
            <a:pPr marL="514350" indent="-514350"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Enzymes as diagnostic markers in different diseases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 estimations are helpful in the diagnosis of :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Myocardial Infarction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Liver diseases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Muscle diseases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 Bone diseases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5- Cancers</a:t>
            </a:r>
          </a:p>
          <a:p>
            <a:pPr marL="514350" indent="-51435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6- GI Tract diseases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Diagnosis of AMI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diagnosis of AMI is usually predicated on the WHO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criteria of chest pain, ECG changes, and increases in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biochemical markers of myocardial injury.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Half of the patients with "typical" symptoms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have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ECG is specific for AMI , but lacks </a:t>
            </a: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sensitivity(change in the ECG Accompaniment myocardial infarction in need for long time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 contrast, biochemical markers have excellent sensitivity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for diagnosing AMI.(lacking specificity which mean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be produced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other organs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By combining the most sensitive and the most specific tests,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diagnostic accuracy can be enhanced.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Serum enzymes and other biomarkers in acute MI</a:t>
            </a:r>
          </a:p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Enzyme assays routinely carried out for the diagnosis of 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acute myocardial infarction are:</a:t>
            </a:r>
          </a:p>
          <a:p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SGOT (AST)→not used now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LDH                  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CPK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CPK isoforms by electrophoresis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Myoglobin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CPK- MB by mass immunoassay</a:t>
            </a:r>
          </a:p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Troponin T        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Troponin I</a:t>
            </a:r>
          </a:p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Brain natriuretic peptide (BNP)+atrial natriuretic peptide , a reliable marker of  ventricular function.</a:t>
            </a:r>
          </a:p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Acceptable biochemical markers of ischemic heart disease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are now considered to include myoglobin, CK-MB, total CK, 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and cardiac troponins T and I.</a:t>
            </a:r>
          </a:p>
        </p:txBody>
      </p:sp>
      <p:pic>
        <p:nvPicPr>
          <p:cNvPr id="8195" name="Picture 1" descr="C:\Documents and Settings\Sallu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90600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Of these, troponins and CK-MB are the sensitive and specific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markers, whereas myoglobin though sensitive, is non-specific.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kinase (CPK)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It is an enzyme found primarily in the heart and skeletal muscles,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and to a lesser extent in the brain but not found at all in liver and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kidney </a:t>
            </a:r>
          </a:p>
          <a:p>
            <a:pPr>
              <a:buFontTx/>
              <a:buChar char="-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After myocardial infarction- serum value is found to increase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within 3-6 hours, reaches a peak level in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24- 30 hours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 returns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to normal level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2-4 day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 (usually in 72 hours). </a:t>
            </a:r>
          </a:p>
          <a:p>
            <a:pPr>
              <a:buFontTx/>
              <a:buChar char="-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Normal Value: serum activity varies from 10-50 U/L at 30°C.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CK is a after the  indicator in the early stages of myocardial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ischemia.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No increase in activity in heart failure and coronary insufficiency.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In acute MI, CPK usually rises faster than AST and returns to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normal faster than the AST.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CK/CPK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isoenzymes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There are three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(M.W. 80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Measuring them is of value in the presence of elevated levels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of CK or CPK to determine the source of the elevation.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Each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isoenzyme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dimer composed of two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protomers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‘M’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(for muscles) and ‘B’( for Brain). 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isoenzymes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be separated by, electrophoresis or by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ion exchange chromatography.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14287"/>
              </p:ext>
            </p:extLst>
          </p:nvPr>
        </p:nvGraphicFramePr>
        <p:xfrm>
          <a:off x="0" y="3951288"/>
          <a:ext cx="9144001" cy="299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0089"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Isoenzyme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Electrophoretic mobility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Tissue of origin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Mean %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blood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22"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MM(CK3)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Least (high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m.w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Skeletal muscle</a:t>
                      </a:r>
                    </a:p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Heart muscle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97-100%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15"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MB(CK2)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Intermediate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Heart muscle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0-3%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11"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BB(CK1)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Maximum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Brain (VERY LOW AMOUNT 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5733</Words>
  <Application>Microsoft Office PowerPoint</Application>
  <PresentationFormat>On-screen Show (4:3)</PresentationFormat>
  <Paragraphs>663</Paragraphs>
  <Slides>36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Visio</vt:lpstr>
      <vt:lpstr>Enzymes in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Enzymology</dc:title>
  <dc:creator>user</dc:creator>
  <cp:lastModifiedBy>خوله الطراونه</cp:lastModifiedBy>
  <cp:revision>301</cp:revision>
  <dcterms:created xsi:type="dcterms:W3CDTF">2014-04-13T15:35:42Z</dcterms:created>
  <dcterms:modified xsi:type="dcterms:W3CDTF">2020-04-13T12:12:51Z</dcterms:modified>
</cp:coreProperties>
</file>