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97" r:id="rId5"/>
    <p:sldId id="703" r:id="rId6"/>
    <p:sldId id="705" r:id="rId7"/>
    <p:sldId id="258" r:id="rId8"/>
    <p:sldId id="726" r:id="rId9"/>
    <p:sldId id="708" r:id="rId10"/>
    <p:sldId id="722" r:id="rId11"/>
    <p:sldId id="721" r:id="rId12"/>
    <p:sldId id="733" r:id="rId13"/>
    <p:sldId id="732" r:id="rId14"/>
    <p:sldId id="735" r:id="rId15"/>
    <p:sldId id="740" r:id="rId16"/>
    <p:sldId id="751" r:id="rId17"/>
    <p:sldId id="723" r:id="rId18"/>
    <p:sldId id="731" r:id="rId19"/>
    <p:sldId id="742" r:id="rId20"/>
    <p:sldId id="743" r:id="rId21"/>
    <p:sldId id="746" r:id="rId22"/>
    <p:sldId id="756" r:id="rId23"/>
    <p:sldId id="748" r:id="rId24"/>
    <p:sldId id="7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35C15-FB80-474F-A84E-6B9A9B116583}" v="1" dt="2021-11-01T04:53:31.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81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ohammad Ahmad. Abu_Lubbad" userId="S::abu_lubbad@mutah.edu.jo::ab18d098-e905-4707-9fa6-592dc971059a" providerId="AD" clId="Web-{ABD35C15-FB80-474F-A84E-6B9A9B116583}"/>
    <pc:docChg chg="delSld">
      <pc:chgData name="Dr. Mohammad Ahmad. Abu_Lubbad" userId="S::abu_lubbad@mutah.edu.jo::ab18d098-e905-4707-9fa6-592dc971059a" providerId="AD" clId="Web-{ABD35C15-FB80-474F-A84E-6B9A9B116583}" dt="2021-11-01T04:53:31.709" v="0"/>
      <pc:docMkLst>
        <pc:docMk/>
      </pc:docMkLst>
      <pc:sldChg chg="del">
        <pc:chgData name="Dr. Mohammad Ahmad. Abu_Lubbad" userId="S::abu_lubbad@mutah.edu.jo::ab18d098-e905-4707-9fa6-592dc971059a" providerId="AD" clId="Web-{ABD35C15-FB80-474F-A84E-6B9A9B116583}" dt="2021-11-01T04:53:31.709" v="0"/>
        <pc:sldMkLst>
          <pc:docMk/>
          <pc:sldMk cId="0" sldId="7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AE506-CB26-4E41-81BD-B95759CA2FC4}" type="datetimeFigureOut">
              <a:rPr lang="en-US" smtClean="0"/>
              <a:t>10/31/2021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59DB7-84CD-4407-A5CF-68E9C7934131}" type="slidenum">
              <a:rPr lang="en-US" smtClean="0"/>
              <a:t>‹#›</a:t>
            </a:fld>
            <a:endParaRPr lang="en-US"/>
          </a:p>
        </p:txBody>
      </p:sp>
    </p:spTree>
    <p:extLst>
      <p:ext uri="{BB962C8B-B14F-4D97-AF65-F5344CB8AC3E}">
        <p14:creationId xmlns:p14="http://schemas.microsoft.com/office/powerpoint/2010/main" val="233187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3A6D022-D0FD-4176-A618-17E820D26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BCD0C94-34E7-44B3-B5F4-EFF59ACBBC3E}"/>
              </a:ext>
            </a:extLst>
          </p:cNvPr>
          <p:cNvSpPr>
            <a:spLocks noGrp="1"/>
          </p:cNvSpPr>
          <p:nvPr>
            <p:ph type="body" idx="1"/>
          </p:nvPr>
        </p:nvSpPr>
        <p:spPr/>
        <p:txBody>
          <a:bodyPr>
            <a:normAutofit fontScale="77500" lnSpcReduction="20000"/>
          </a:bodyPr>
          <a:lstStyle/>
          <a:p>
            <a:pPr>
              <a:defRPr/>
            </a:pPr>
            <a:r>
              <a:rPr lang="en-US" dirty="0"/>
              <a:t>Hans Christian Gram was born in 1853 in Denmark. He initially studied Botany, then in 1883 he graduated from medical school and settled in Berlin. In 1884, he noticed that certain stains were preferentially taken up by bacteria from post mortem lung tissue samples. He used crystal violet as the initial stain and fixed the stain with potassium tri-iodide (Lugol’s solution). After this he used ethanol to wash the stain away. He did this with both Streptococcus pneumoniae and Klebsiella pneumoniae bacteria, observing that Streptococcus pneumoniae retained the stain after washing with alcohol (Gram positive) whereas Klebsiella pneumoniae did not. (Gram negative)</a:t>
            </a:r>
          </a:p>
          <a:p>
            <a:pPr>
              <a:defRPr/>
            </a:pPr>
            <a:r>
              <a:rPr lang="en-US" dirty="0"/>
              <a:t>Hans Christian Gram only invented the first three parts of the Gram stain. The fourth part, counterstaining with safranin (or similar), did not happen for another few years, and was probably introduced by a German pathologist, Carl Weigert.</a:t>
            </a:r>
          </a:p>
          <a:p>
            <a:pPr>
              <a:defRPr/>
            </a:pPr>
            <a:endParaRPr lang="en-US" dirty="0"/>
          </a:p>
          <a:p>
            <a:pPr>
              <a:defRPr/>
            </a:pPr>
            <a:r>
              <a:rPr lang="en-US" dirty="0"/>
              <a:t>Gram was a modest man, and in his initial publication he remarked, "I have therefore published the method, although I am aware that as yet it is very</a:t>
            </a:r>
          </a:p>
          <a:p>
            <a:pPr>
              <a:defRPr/>
            </a:pPr>
            <a:r>
              <a:rPr lang="en-US" dirty="0"/>
              <a:t>which acted as a mordant to fix the dye. Then he poured ethanol over the slide to wash away the dye. Certain bacteria (pneumococci) retained the color (gram-positive), while other species became bleached or decolorized by the alcohol (gramnegative). His initial work with this staining process was performed on Streptococcus pneumoniae and Klebsiella pneumoniae. </a:t>
            </a:r>
          </a:p>
          <a:p>
            <a:pPr>
              <a:defRPr/>
            </a:pPr>
            <a:r>
              <a:rPr lang="en-US" dirty="0"/>
              <a:t>Hans Christian Gram (born in 1853) studied botany at the University of Copenhagen in Denmark. His study of plants introduced him to the basis of pharmacology and the use of the microscope. In 1883, he graduated from medical school and after traveling throughout Europe, he settled in Berlin. His initial work concerned the study of human red blood cells. He was among the first to recognize that macrocytes were characteristic of pernicious anemia. In 1884, while examining lung tissue from patients who had died of pneumonia, Gram had discovered that certain stains were preferentially taken up and retained by bacterial cells. In the first step, he dried a fluid smear on a glass slide over a burner flame and poured Gentian (crystal) violet solution over it. After rinsing with water, he added Lugol’s solution - potassium triiodide solution - </a:t>
            </a:r>
          </a:p>
          <a:p>
            <a:pPr>
              <a:defRPr/>
            </a:pPr>
            <a:r>
              <a:rPr lang="en-US" dirty="0"/>
              <a:t>Gram did not use a counterstain in his procedure. It was a few years later, that the German pathologist Carl Weigert (1845- 1904) from Frankfurt, added a final step of staining with safranin. Gram himself never used the red counterstaining in order to visualize the gramnegative bacteria.</a:t>
            </a:r>
          </a:p>
        </p:txBody>
      </p:sp>
      <p:sp>
        <p:nvSpPr>
          <p:cNvPr id="41988" name="Slide Number Placeholder 3">
            <a:extLst>
              <a:ext uri="{FF2B5EF4-FFF2-40B4-BE49-F238E27FC236}">
                <a16:creationId xmlns:a16="http://schemas.microsoft.com/office/drawing/2014/main" id="{891DC4F5-E470-47A8-A960-198B04EF4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fld id="{5F1A51BF-353E-44E9-97DD-DD201224E707}" type="slidenum">
              <a:rPr lang="en-US" altLang="en-US"/>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A991C16-F04A-43C4-BEE5-3888D6676E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E6913E0-CC1D-4B0E-8BBC-5B3B9DA14E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The removal of the lipid layer enhances the leaching of the primary stain from the cells into the surrounding solvent. In contrast, the solvent dehydrates the thicker Gram-positive cell walls, closing the pores as the cell wall shrinks during dehydration. As a result, the diffusion of the violet-iodine complex is blocked, and the bacteria remain stained. The length of the decolorization is critical in differentiating the gram-positive bacteria from the gram-negative bacteria.</a:t>
            </a:r>
          </a:p>
          <a:p>
            <a:endParaRPr lang="en-US" altLang="en-US">
              <a:cs typeface="Arial" panose="020B0604020202020204" pitchFamily="34" charset="0"/>
            </a:endParaRPr>
          </a:p>
        </p:txBody>
      </p:sp>
      <p:sp>
        <p:nvSpPr>
          <p:cNvPr id="43012" name="Slide Number Placeholder 3">
            <a:extLst>
              <a:ext uri="{FF2B5EF4-FFF2-40B4-BE49-F238E27FC236}">
                <a16:creationId xmlns:a16="http://schemas.microsoft.com/office/drawing/2014/main" id="{77E8A042-3ED0-4372-AA3D-86054A1891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fld id="{C0B52B83-4EA8-4ECA-B542-DF921D581546}"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9FEC215-B940-4A1D-9CD4-E2145232D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482875-63D0-4C62-9F1F-E12114E4E9B9}"/>
              </a:ext>
            </a:extLst>
          </p:cNvPr>
          <p:cNvSpPr>
            <a:spLocks noGrp="1"/>
          </p:cNvSpPr>
          <p:nvPr>
            <p:ph type="body" idx="1"/>
          </p:nvPr>
        </p:nvSpPr>
        <p:spPr/>
        <p:txBody>
          <a:bodyPr>
            <a:normAutofit fontScale="92500" lnSpcReduction="10000"/>
          </a:bodyPr>
          <a:lstStyle/>
          <a:p>
            <a:pPr>
              <a:defRPr/>
            </a:pPr>
            <a:r>
              <a:rPr lang="en-US" dirty="0"/>
              <a:t>AFS is a differential stain used to identify acid-fast organisms such as members of the genus </a:t>
            </a:r>
            <a:r>
              <a:rPr lang="en-US" i="1" dirty="0"/>
              <a:t>Mycobacterium </a:t>
            </a:r>
            <a:r>
              <a:rPr lang="en-US" dirty="0"/>
              <a:t>. </a:t>
            </a:r>
          </a:p>
          <a:p>
            <a:pPr>
              <a:defRPr/>
            </a:pPr>
            <a:r>
              <a:rPr lang="en-US" dirty="0"/>
              <a:t>Acid-fast organisms are characterized by wax-like, nearly impermeable cell walls; they contain mycolic acid and large amounts of fatty acids, waxes, and complex lipids.  Acid-fast organisms are highly resistant to disinfectants and dry conditions.</a:t>
            </a:r>
          </a:p>
          <a:p>
            <a:pPr>
              <a:defRPr/>
            </a:pPr>
            <a:r>
              <a:rPr lang="en-US" dirty="0"/>
              <a:t>Because the cell wall is so resistant to most compounds, acid-fast organisms require a special staining technique.  The primary stain used in acid-fast staining, carbolfuchsin, is lipid-soluble and contains phenol, which helps the stain penetrate the cell wall.  This is further assisted by the addition of heat.  The smear is then rinsed with a very strong decolorizer, which strips the stain from all non-acid-fast cells but does not permeate the cell wall of acid-fast organisms. The decolorized non-acid-fast cells then take up the counterstain.</a:t>
            </a:r>
          </a:p>
          <a:p>
            <a:pPr>
              <a:defRPr/>
            </a:pPr>
            <a:r>
              <a:rPr lang="en-US" dirty="0"/>
              <a:t>In our lab, we use the Ziehl-Neelsen method but not the Kinyoun method.</a:t>
            </a:r>
          </a:p>
          <a:p>
            <a:pPr algn="just">
              <a:tabLst>
                <a:tab pos="2000250" algn="l"/>
              </a:tabLst>
              <a:defRPr/>
            </a:pPr>
            <a:r>
              <a:rPr lang="en-US" sz="1400" b="1" dirty="0">
                <a:ea typeface="Calibri" pitchFamily="34" charset="0"/>
              </a:rPr>
              <a:t>Medical Application</a:t>
            </a:r>
            <a:endParaRPr lang="en-US" sz="1400" dirty="0"/>
          </a:p>
          <a:p>
            <a:pPr algn="just">
              <a:tabLst>
                <a:tab pos="2000250" algn="l"/>
              </a:tabLst>
              <a:defRPr/>
            </a:pPr>
            <a:r>
              <a:rPr lang="en-US" dirty="0">
                <a:ea typeface="Calibri" pitchFamily="34" charset="0"/>
              </a:rPr>
              <a:t>Important in identifying bacteria and parasites such as:</a:t>
            </a:r>
            <a:endParaRPr lang="en-US" dirty="0"/>
          </a:p>
          <a:p>
            <a:pPr algn="just">
              <a:buFontTx/>
              <a:buChar char="•"/>
              <a:tabLst>
                <a:tab pos="2000250" algn="l"/>
              </a:tabLst>
              <a:defRPr/>
            </a:pPr>
            <a:r>
              <a:rPr lang="en-US" i="1" dirty="0">
                <a:ea typeface="Calibri" pitchFamily="34" charset="0"/>
              </a:rPr>
              <a:t>Mycobacterium; </a:t>
            </a:r>
            <a:r>
              <a:rPr lang="en-US" dirty="0">
                <a:ea typeface="Calibri" pitchFamily="34" charset="0"/>
              </a:rPr>
              <a:t>specifically </a:t>
            </a:r>
            <a:r>
              <a:rPr lang="en-US" i="1" dirty="0">
                <a:ea typeface="Calibri" pitchFamily="34" charset="0"/>
              </a:rPr>
              <a:t>M. leprae </a:t>
            </a:r>
            <a:r>
              <a:rPr lang="en-US" dirty="0">
                <a:ea typeface="Calibri" pitchFamily="34" charset="0"/>
              </a:rPr>
              <a:t>(leprosy) and </a:t>
            </a:r>
            <a:r>
              <a:rPr lang="en-US" i="1" dirty="0">
                <a:ea typeface="Calibri" pitchFamily="34" charset="0"/>
              </a:rPr>
              <a:t>M. tuberculosis</a:t>
            </a:r>
            <a:r>
              <a:rPr lang="en-US" dirty="0">
                <a:ea typeface="Calibri" pitchFamily="34" charset="0"/>
              </a:rPr>
              <a:t>.</a:t>
            </a:r>
          </a:p>
          <a:p>
            <a:pPr algn="just">
              <a:tabLst>
                <a:tab pos="2000250" algn="l"/>
              </a:tabLst>
              <a:defRPr/>
            </a:pPr>
            <a:endParaRPr lang="en-US" dirty="0"/>
          </a:p>
          <a:p>
            <a:pPr algn="just">
              <a:buFontTx/>
              <a:buChar char="•"/>
              <a:tabLst>
                <a:tab pos="2000250" algn="l"/>
              </a:tabLst>
              <a:defRPr/>
            </a:pPr>
            <a:r>
              <a:rPr lang="en-US" dirty="0">
                <a:ea typeface="Calibri" pitchFamily="34" charset="0"/>
              </a:rPr>
              <a:t>The aerobic actinomycete genus </a:t>
            </a:r>
            <a:r>
              <a:rPr lang="en-US" i="1" dirty="0">
                <a:ea typeface="Calibri" pitchFamily="34" charset="0"/>
              </a:rPr>
              <a:t>Nocardia; </a:t>
            </a:r>
            <a:r>
              <a:rPr lang="en-US" dirty="0">
                <a:ea typeface="Calibri" pitchFamily="34" charset="0"/>
              </a:rPr>
              <a:t>specifically, the opportunistic pathogens </a:t>
            </a:r>
            <a:r>
              <a:rPr lang="en-US" i="1" dirty="0">
                <a:ea typeface="Calibri" pitchFamily="34" charset="0"/>
              </a:rPr>
              <a:t>N. brasiliensis </a:t>
            </a:r>
            <a:r>
              <a:rPr lang="en-US" dirty="0">
                <a:ea typeface="Calibri" pitchFamily="34" charset="0"/>
              </a:rPr>
              <a:t>and </a:t>
            </a:r>
            <a:r>
              <a:rPr lang="en-US" i="1" dirty="0">
                <a:ea typeface="Calibri" pitchFamily="34" charset="0"/>
              </a:rPr>
              <a:t>N. asteroids </a:t>
            </a:r>
            <a:r>
              <a:rPr lang="en-US" dirty="0">
                <a:ea typeface="Calibri" pitchFamily="34" charset="0"/>
              </a:rPr>
              <a:t>that cause the lung disease nocardiosis. </a:t>
            </a:r>
          </a:p>
          <a:p>
            <a:pPr algn="just">
              <a:buFontTx/>
              <a:buChar char="•"/>
              <a:tabLst>
                <a:tab pos="2000250" algn="l"/>
              </a:tabLst>
              <a:defRPr/>
            </a:pPr>
            <a:endParaRPr lang="en-US" dirty="0"/>
          </a:p>
          <a:p>
            <a:pPr algn="just">
              <a:buFontTx/>
              <a:buChar char="•"/>
              <a:tabLst>
                <a:tab pos="2000250" algn="l"/>
              </a:tabLst>
              <a:defRPr/>
            </a:pPr>
            <a:r>
              <a:rPr lang="en-US" dirty="0">
                <a:ea typeface="Calibri" pitchFamily="34" charset="0"/>
              </a:rPr>
              <a:t>The potozoan parasite </a:t>
            </a:r>
            <a:r>
              <a:rPr lang="en-US" i="1" dirty="0">
                <a:ea typeface="Calibri" pitchFamily="34" charset="0"/>
              </a:rPr>
              <a:t>Cryptosporidium </a:t>
            </a:r>
            <a:r>
              <a:rPr lang="en-US" dirty="0">
                <a:ea typeface="Calibri" pitchFamily="34" charset="0"/>
              </a:rPr>
              <a:t>that causes diarrhea in humans (cryptosporidiosis) </a:t>
            </a:r>
            <a:endParaRPr lang="en-US" dirty="0"/>
          </a:p>
          <a:p>
            <a:pPr algn="just">
              <a:tabLst>
                <a:tab pos="2000250" algn="l"/>
              </a:tabLst>
              <a:defRPr/>
            </a:pPr>
            <a:r>
              <a:rPr lang="en-US" dirty="0">
                <a:ea typeface="Calibri" pitchFamily="34" charset="0"/>
              </a:rPr>
              <a:t>	</a:t>
            </a: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37151AB7-6236-4540-870C-6FB483DE96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fld id="{FB7432E9-09C5-4483-9B63-01424C9BADAF}"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1B40-CFE6-40AC-814A-767B25DC0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96EB1-828E-4EBD-8D8F-84B9CBB0D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B4B8C1-421D-44A3-89FF-CD77EE5F0A7C}"/>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C05363EB-0C2E-4171-B321-87BE6CD97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7BEA0-4B54-4FC6-911F-D7F1EC669BFC}"/>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6411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7DF9-6591-4038-A3D1-3EF17AB063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E1FFE-82D0-4394-95D3-F8B1613E2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62455-04A3-44C5-867F-6AD845ACA202}"/>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9F6E8520-C4EB-4686-B703-1D7A37760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0866F-3FDF-4145-A0FC-12BA82C06648}"/>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62238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9806C-AEF5-4DE0-B04D-10D7F6290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943ED-C881-40F2-B9EC-5270FC0ABD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AAA6B-4EAB-48B5-BCBD-AAD19462171E}"/>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83B81B2E-EFF8-4860-A717-B6189E6BC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54213-2CE3-4FFE-A34A-E67DEBD5B7CC}"/>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275822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13D9-8ACC-455F-934C-125961C4B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00FEC-60DF-40B9-B68F-0883566A4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73E07-4920-4219-8865-5006FD261B2A}"/>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C6BC7AE7-B356-4FC8-B928-9303C87C9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23D64-BAA5-443C-8275-47A7D22BCBB3}"/>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56576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BBC8-2ED3-4400-9259-747959AD0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63452-DB03-4CEF-9DA5-1C0748A10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0D8120-87EE-4B8A-8EFC-B78AC57B9A61}"/>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2AAD7C64-93EA-43BE-A279-97F00EA16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E2C83-793D-4C73-8B56-C0FD119C17EC}"/>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19474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075-A157-46DC-A057-36E28C83C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7EF64-E973-4E34-8BC1-D75FC79A2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6E810-F1FD-4AC4-ACA2-5CE554CDD0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3F8BC-9FF4-43AE-A831-7ED40EE55DAA}"/>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6" name="Footer Placeholder 5">
            <a:extLst>
              <a:ext uri="{FF2B5EF4-FFF2-40B4-BE49-F238E27FC236}">
                <a16:creationId xmlns:a16="http://schemas.microsoft.com/office/drawing/2014/main" id="{3FAFFD7A-5149-423B-89F4-D4E44BC03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073DF-5F2F-4DFB-A5EB-70E2E3BE5A99}"/>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299077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E7C-C9CF-4A86-9517-4B8021B82A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296216-9F67-4873-AD45-99DBC4774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E6164-50E0-49AA-BEFD-99EC47B5B9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B69FC-4271-4907-A6A5-0A66D5DC2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B651F-03D2-4FF7-BDE8-27A8A2AC7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A338B-B63B-4A7B-9E0E-27699CF95B78}"/>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8" name="Footer Placeholder 7">
            <a:extLst>
              <a:ext uri="{FF2B5EF4-FFF2-40B4-BE49-F238E27FC236}">
                <a16:creationId xmlns:a16="http://schemas.microsoft.com/office/drawing/2014/main" id="{2C81A865-4E81-4E9E-8AD0-B9682232A0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3EF4BD-D45A-4D34-9C5E-8B9E74A06728}"/>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410959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A13B-3085-49EB-9D20-D23C30123C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B7461-7108-4DFE-BD98-1AD0CB87CA3D}"/>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4" name="Footer Placeholder 3">
            <a:extLst>
              <a:ext uri="{FF2B5EF4-FFF2-40B4-BE49-F238E27FC236}">
                <a16:creationId xmlns:a16="http://schemas.microsoft.com/office/drawing/2014/main" id="{4830ABC5-2209-41B5-ADC6-B0572C4ACC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B4CD2-2DAD-4EDF-AFE9-53C6A86B1A22}"/>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455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137AE-9AD7-42D7-946A-A0496DA118A4}"/>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3" name="Footer Placeholder 2">
            <a:extLst>
              <a:ext uri="{FF2B5EF4-FFF2-40B4-BE49-F238E27FC236}">
                <a16:creationId xmlns:a16="http://schemas.microsoft.com/office/drawing/2014/main" id="{69EBCE0E-0C6F-432F-A4C6-043A33572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032DA-7F22-4A14-BA43-0FC77493FE48}"/>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19367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04F5-16D8-45B3-A933-DAAF57457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C05ED5-7BB4-44EA-94EC-34B604775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09AF52-CC46-4695-9165-D7FC6CF64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DD8B0-2FC2-46F7-B6EC-9CF692938857}"/>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6" name="Footer Placeholder 5">
            <a:extLst>
              <a:ext uri="{FF2B5EF4-FFF2-40B4-BE49-F238E27FC236}">
                <a16:creationId xmlns:a16="http://schemas.microsoft.com/office/drawing/2014/main" id="{EE717E45-126F-4FDC-90DC-66F348AD5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0C06-38EE-40A0-B2BD-A50F2E0CAAF7}"/>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189752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371E-529F-4882-BE58-1981C269A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1159C4-7A50-4F55-BF4B-6F7B1067F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08E49-2B27-4659-A95E-BA0B9C04A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F9B78-4310-44BC-BACF-C4F67617E1DD}"/>
              </a:ext>
            </a:extLst>
          </p:cNvPr>
          <p:cNvSpPr>
            <a:spLocks noGrp="1"/>
          </p:cNvSpPr>
          <p:nvPr>
            <p:ph type="dt" sz="half" idx="10"/>
          </p:nvPr>
        </p:nvSpPr>
        <p:spPr/>
        <p:txBody>
          <a:bodyPr/>
          <a:lstStyle/>
          <a:p>
            <a:fld id="{46A43A6C-48F2-4E85-B87C-3ECCCC8876A4}" type="datetimeFigureOut">
              <a:rPr lang="en-US" smtClean="0"/>
              <a:t>10/31/2021</a:t>
            </a:fld>
            <a:endParaRPr lang="en-US"/>
          </a:p>
        </p:txBody>
      </p:sp>
      <p:sp>
        <p:nvSpPr>
          <p:cNvPr id="6" name="Footer Placeholder 5">
            <a:extLst>
              <a:ext uri="{FF2B5EF4-FFF2-40B4-BE49-F238E27FC236}">
                <a16:creationId xmlns:a16="http://schemas.microsoft.com/office/drawing/2014/main" id="{1629C7AE-9958-4F6B-BD21-ABBD02AA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3F67E-6353-4F23-8D8C-E06607589A41}"/>
              </a:ext>
            </a:extLst>
          </p:cNvPr>
          <p:cNvSpPr>
            <a:spLocks noGrp="1"/>
          </p:cNvSpPr>
          <p:nvPr>
            <p:ph type="sldNum" sz="quarter" idx="12"/>
          </p:nvPr>
        </p:nvSpPr>
        <p:spPr/>
        <p:txBody>
          <a:bodyPr/>
          <a:lstStyle/>
          <a:p>
            <a:fld id="{CDCF18F2-2B11-48C0-A84D-33071E3282D6}" type="slidenum">
              <a:rPr lang="en-US" smtClean="0"/>
              <a:t>‹#›</a:t>
            </a:fld>
            <a:endParaRPr lang="en-US"/>
          </a:p>
        </p:txBody>
      </p:sp>
    </p:spTree>
    <p:extLst>
      <p:ext uri="{BB962C8B-B14F-4D97-AF65-F5344CB8AC3E}">
        <p14:creationId xmlns:p14="http://schemas.microsoft.com/office/powerpoint/2010/main" val="139303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9285-D428-445E-BC5A-8E371E9F4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48B9D-939A-4A56-B50A-C9E3F16D3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17DD5-6E7F-4C2D-BEDB-F76F018B4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43A6C-48F2-4E85-B87C-3ECCCC8876A4}" type="datetimeFigureOut">
              <a:rPr lang="en-US" smtClean="0"/>
              <a:t>10/31/2021</a:t>
            </a:fld>
            <a:endParaRPr lang="en-US"/>
          </a:p>
        </p:txBody>
      </p:sp>
      <p:sp>
        <p:nvSpPr>
          <p:cNvPr id="5" name="Footer Placeholder 4">
            <a:extLst>
              <a:ext uri="{FF2B5EF4-FFF2-40B4-BE49-F238E27FC236}">
                <a16:creationId xmlns:a16="http://schemas.microsoft.com/office/drawing/2014/main" id="{56F03A8D-DDDC-4192-843E-728426218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1976C-F5E7-4D44-B19D-FE44765A6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F18F2-2B11-48C0-A84D-33071E3282D6}" type="slidenum">
              <a:rPr lang="en-US" smtClean="0"/>
              <a:t>‹#›</a:t>
            </a:fld>
            <a:endParaRPr lang="en-US"/>
          </a:p>
        </p:txBody>
      </p:sp>
    </p:spTree>
    <p:extLst>
      <p:ext uri="{BB962C8B-B14F-4D97-AF65-F5344CB8AC3E}">
        <p14:creationId xmlns:p14="http://schemas.microsoft.com/office/powerpoint/2010/main" val="220362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94E9CA-3E5F-4276-920F-DE45B3805863}"/>
              </a:ext>
            </a:extLst>
          </p:cNvPr>
          <p:cNvSpPr txBox="1">
            <a:spLocks/>
          </p:cNvSpPr>
          <p:nvPr/>
        </p:nvSpPr>
        <p:spPr bwMode="auto">
          <a:xfrm>
            <a:off x="2151744" y="2397352"/>
            <a:ext cx="8534400" cy="3756705"/>
          </a:xfrm>
          <a:prstGeom prst="rect">
            <a:avLst/>
          </a:prstGeom>
          <a:noFill/>
          <a:ln w="9525">
            <a:noFill/>
            <a:miter lim="800000"/>
            <a:headEnd/>
            <a:tailEnd/>
          </a:ln>
        </p:spPr>
        <p:txBody>
          <a:bodyPr/>
          <a:lstStyle/>
          <a:p>
            <a:pPr marL="273050" indent="-273050" algn="ctr" fontAlgn="auto">
              <a:spcBef>
                <a:spcPts val="600"/>
              </a:spcBef>
              <a:spcAft>
                <a:spcPts val="0"/>
              </a:spcAft>
              <a:buClr>
                <a:schemeClr val="accent1"/>
              </a:buClr>
              <a:buSzPct val="70000"/>
              <a:buFont typeface="Arial" pitchFamily="34" charset="0"/>
              <a:buNone/>
              <a:defRPr/>
            </a:pPr>
            <a:r>
              <a:rPr lang="en-US" sz="2800" b="1" dirty="0">
                <a:solidFill>
                  <a:srgbClr val="C00000"/>
                </a:solidFill>
                <a:latin typeface="Calibri" pitchFamily="34" charset="0"/>
                <a:cs typeface="+mn-cs"/>
              </a:rPr>
              <a:t>General Microbiology Lab</a:t>
            </a:r>
          </a:p>
          <a:p>
            <a:pPr marL="273050" indent="-273050" algn="ctr" fontAlgn="auto">
              <a:spcBef>
                <a:spcPts val="600"/>
              </a:spcBef>
              <a:spcAft>
                <a:spcPts val="0"/>
              </a:spcAft>
              <a:buClr>
                <a:schemeClr val="accent1"/>
              </a:buClr>
              <a:buSzPct val="70000"/>
              <a:buFont typeface="Arial" pitchFamily="34" charset="0"/>
              <a:buNone/>
              <a:defRPr/>
            </a:pPr>
            <a:endParaRPr lang="en-US" sz="2800" b="1" dirty="0">
              <a:solidFill>
                <a:srgbClr val="C00000"/>
              </a:solidFill>
              <a:latin typeface="Calibri" pitchFamily="34" charset="0"/>
              <a:cs typeface="+mn-cs"/>
            </a:endParaRPr>
          </a:p>
          <a:p>
            <a:pPr algn="ctr">
              <a:defRPr/>
            </a:pPr>
            <a:r>
              <a:rPr lang="en-US" sz="3200" b="1" dirty="0">
                <a:solidFill>
                  <a:srgbClr val="C00000"/>
                </a:solidFill>
                <a:latin typeface="+mn-lt"/>
                <a:cs typeface="+mn-cs"/>
              </a:rPr>
              <a:t>Bacterial Staining</a:t>
            </a:r>
            <a:endParaRPr lang="en-US" sz="2800" b="1" dirty="0">
              <a:solidFill>
                <a:srgbClr val="C00000"/>
              </a:solidFill>
              <a:latin typeface="Calibri" pitchFamily="34" charset="0"/>
              <a:cs typeface="+mn-cs"/>
            </a:endParaRPr>
          </a:p>
          <a:p>
            <a:pPr marL="273050" indent="-273050" algn="ctr">
              <a:spcBef>
                <a:spcPts val="600"/>
              </a:spcBef>
              <a:buClr>
                <a:schemeClr val="accent1"/>
              </a:buClr>
              <a:buSzPct val="70000"/>
              <a:defRPr/>
            </a:pPr>
            <a:r>
              <a:rPr lang="en-US" sz="3200" b="1" dirty="0">
                <a:solidFill>
                  <a:srgbClr val="C00000"/>
                </a:solidFill>
                <a:latin typeface="Calibri" pitchFamily="34" charset="0"/>
              </a:rPr>
              <a:t>Lab 3</a:t>
            </a:r>
          </a:p>
          <a:p>
            <a:pPr algn="ctr" rtl="1">
              <a:defRPr/>
            </a:pPr>
            <a:br>
              <a:rPr lang="en-US" sz="2800" dirty="0">
                <a:latin typeface="+mn-lt"/>
                <a:cs typeface="+mn-cs"/>
              </a:rPr>
            </a:br>
            <a:r>
              <a:rPr lang="en-US" sz="2400" dirty="0">
                <a:solidFill>
                  <a:schemeClr val="accent3">
                    <a:lumMod val="50000"/>
                  </a:schemeClr>
                </a:solidFill>
                <a:effectLst>
                  <a:outerShdw blurRad="38100" dist="38100" dir="2700000" algn="tl">
                    <a:srgbClr val="000000">
                      <a:alpha val="43137"/>
                    </a:srgbClr>
                  </a:outerShdw>
                </a:effectLst>
              </a:rPr>
              <a:t>Dr. Mohammad </a:t>
            </a:r>
            <a:r>
              <a:rPr lang="en-US" sz="2400" dirty="0" err="1">
                <a:solidFill>
                  <a:schemeClr val="accent3">
                    <a:lumMod val="50000"/>
                  </a:schemeClr>
                </a:solidFill>
                <a:effectLst>
                  <a:outerShdw blurRad="38100" dist="38100" dir="2700000" algn="tl">
                    <a:srgbClr val="000000">
                      <a:alpha val="43137"/>
                    </a:srgbClr>
                  </a:outerShdw>
                </a:effectLst>
              </a:rPr>
              <a:t>Odaibat</a:t>
            </a:r>
            <a:endParaRPr lang="en-US" sz="2400" dirty="0">
              <a:solidFill>
                <a:schemeClr val="accent3">
                  <a:lumMod val="50000"/>
                </a:schemeClr>
              </a:solidFill>
              <a:effectLst>
                <a:outerShdw blurRad="38100" dist="38100" dir="2700000" algn="tl">
                  <a:srgbClr val="000000">
                    <a:alpha val="43137"/>
                  </a:srgbClr>
                </a:outerShdw>
              </a:effectLst>
            </a:endParaRPr>
          </a:p>
          <a:p>
            <a:pPr algn="ctr" rtl="1">
              <a:defRPr/>
            </a:pPr>
            <a:r>
              <a:rPr lang="en-US" sz="2400" dirty="0">
                <a:solidFill>
                  <a:schemeClr val="accent3">
                    <a:lumMod val="50000"/>
                  </a:schemeClr>
                </a:solidFill>
                <a:effectLst>
                  <a:outerShdw blurRad="38100" dist="38100" dir="2700000" algn="tl">
                    <a:srgbClr val="000000">
                      <a:alpha val="43137"/>
                    </a:srgbClr>
                  </a:outerShdw>
                </a:effectLst>
              </a:rPr>
              <a:t>Department of Microbiology and Pathology </a:t>
            </a:r>
          </a:p>
          <a:p>
            <a:pPr algn="ctr" rtl="1">
              <a:defRPr/>
            </a:pPr>
            <a:r>
              <a:rPr lang="en-US" sz="2400" dirty="0">
                <a:solidFill>
                  <a:schemeClr val="accent3">
                    <a:lumMod val="50000"/>
                  </a:schemeClr>
                </a:solidFill>
                <a:effectLst>
                  <a:outerShdw blurRad="38100" dist="38100" dir="2700000" algn="tl">
                    <a:srgbClr val="000000">
                      <a:alpha val="43137"/>
                    </a:srgbClr>
                  </a:outerShdw>
                </a:effectLst>
              </a:rPr>
              <a:t>Faculty of Medicine, Mutah University </a:t>
            </a:r>
          </a:p>
          <a:p>
            <a:pPr marL="273050" indent="-273050" algn="ctr" fontAlgn="auto">
              <a:spcBef>
                <a:spcPts val="600"/>
              </a:spcBef>
              <a:spcAft>
                <a:spcPts val="0"/>
              </a:spcAft>
              <a:buClr>
                <a:schemeClr val="accent1"/>
              </a:buClr>
              <a:buSzPct val="70000"/>
              <a:defRPr/>
            </a:pPr>
            <a:endParaRPr lang="en-US" sz="2400" b="1" dirty="0">
              <a:solidFill>
                <a:schemeClr val="accent3">
                  <a:lumMod val="50000"/>
                </a:schemeClr>
              </a:solidFill>
              <a:latin typeface="Calibri" pitchFamily="34" charset="0"/>
              <a:cs typeface="+mn-cs"/>
            </a:endParaRPr>
          </a:p>
          <a:p>
            <a:pPr marL="273050" indent="-273050" algn="ctr" fontAlgn="auto">
              <a:spcBef>
                <a:spcPts val="600"/>
              </a:spcBef>
              <a:spcAft>
                <a:spcPts val="0"/>
              </a:spcAft>
              <a:buClr>
                <a:schemeClr val="accent1"/>
              </a:buClr>
              <a:buSzPct val="70000"/>
              <a:buFont typeface="Arial" pitchFamily="34" charset="0"/>
              <a:buNone/>
              <a:defRPr/>
            </a:pPr>
            <a:br>
              <a:rPr lang="en-US" sz="2600" b="1" dirty="0">
                <a:solidFill>
                  <a:srgbClr val="C00000"/>
                </a:solidFill>
                <a:latin typeface="Calibri" pitchFamily="34" charset="0"/>
                <a:cs typeface="+mn-cs"/>
              </a:rPr>
            </a:br>
            <a:endParaRPr lang="en-US" sz="2600" b="1" dirty="0">
              <a:solidFill>
                <a:srgbClr val="C00000"/>
              </a:solidFill>
              <a:latin typeface="Calibri" pitchFamily="34" charset="0"/>
              <a:cs typeface="+mn-cs"/>
            </a:endParaRPr>
          </a:p>
        </p:txBody>
      </p:sp>
      <p:pic>
        <p:nvPicPr>
          <p:cNvPr id="7" name="Picture 4" descr="medilogo1">
            <a:extLst>
              <a:ext uri="{FF2B5EF4-FFF2-40B4-BE49-F238E27FC236}">
                <a16:creationId xmlns:a16="http://schemas.microsoft.com/office/drawing/2014/main" id="{8FF427A6-4E43-485B-983D-1968C25A1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458" y="118609"/>
            <a:ext cx="1524000" cy="152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162BE864-6B5B-49E8-ADA2-22EB398C5C01}"/>
              </a:ext>
            </a:extLst>
          </p:cNvPr>
          <p:cNvSpPr>
            <a:spLocks noGrp="1" noChangeArrowheads="1"/>
          </p:cNvSpPr>
          <p:nvPr>
            <p:ph idx="1"/>
          </p:nvPr>
        </p:nvSpPr>
        <p:spPr>
          <a:xfrm>
            <a:off x="1981201" y="1214438"/>
            <a:ext cx="5972175" cy="4525962"/>
          </a:xfrm>
        </p:spPr>
        <p:txBody>
          <a:bodyPr/>
          <a:lstStyle/>
          <a:p>
            <a:pPr marL="457200" indent="-457200" algn="just">
              <a:buFontTx/>
              <a:buAutoNum type="arabicPeriod"/>
            </a:pPr>
            <a:r>
              <a:rPr lang="en-US" altLang="en-US" b="1">
                <a:solidFill>
                  <a:srgbClr val="FF0000"/>
                </a:solidFill>
              </a:rPr>
              <a:t>Smear preparation:</a:t>
            </a:r>
          </a:p>
          <a:p>
            <a:pPr marL="457200" indent="-457200" algn="just">
              <a:buFontTx/>
              <a:buAutoNum type="alphaUcPeriod"/>
            </a:pPr>
            <a:r>
              <a:rPr lang="en-US" altLang="en-US"/>
              <a:t>Putting of bacterial suspension (bacteria in liquid) on the central portion of slide in a circular fashion,</a:t>
            </a:r>
          </a:p>
          <a:p>
            <a:pPr marL="457200" indent="-457200" algn="just">
              <a:buFontTx/>
              <a:buAutoNum type="alphaUcPeriod"/>
            </a:pPr>
            <a:r>
              <a:rPr lang="en-US" altLang="en-US"/>
              <a:t>Air-dried.</a:t>
            </a:r>
          </a:p>
          <a:p>
            <a:pPr marL="457200" indent="-457200" algn="just">
              <a:buFontTx/>
              <a:buAutoNum type="alphaUcPeriod"/>
            </a:pPr>
            <a:r>
              <a:rPr lang="en-US" altLang="en-US"/>
              <a:t>Heat-fixed.</a:t>
            </a:r>
          </a:p>
          <a:p>
            <a:pPr marL="457200" indent="-457200" algn="just">
              <a:buNone/>
            </a:pPr>
            <a:r>
              <a:rPr lang="en-US" altLang="en-US"/>
              <a:t>-  The resultant preparation called bacterial smear- appears dull white.</a:t>
            </a:r>
          </a:p>
        </p:txBody>
      </p:sp>
      <p:pic>
        <p:nvPicPr>
          <p:cNvPr id="4" name="Picture 2">
            <a:extLst>
              <a:ext uri="{FF2B5EF4-FFF2-40B4-BE49-F238E27FC236}">
                <a16:creationId xmlns:a16="http://schemas.microsoft.com/office/drawing/2014/main" id="{648984C3-B365-4C61-B058-7F108CBDC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13" y="1500188"/>
            <a:ext cx="1955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7BE0EF8-1044-438D-8793-BCDDA7ABE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2714625"/>
            <a:ext cx="196691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3827EA6D-488F-42E2-9C5F-B1AD74374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4429126"/>
            <a:ext cx="23574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a:extLst>
              <a:ext uri="{FF2B5EF4-FFF2-40B4-BE49-F238E27FC236}">
                <a16:creationId xmlns:a16="http://schemas.microsoft.com/office/drawing/2014/main" id="{0E4B5713-2F2A-49C4-B8F3-572A54A16999}"/>
              </a:ext>
            </a:extLst>
          </p:cNvPr>
          <p:cNvSpPr>
            <a:spLocks noChangeArrowheads="1"/>
          </p:cNvSpPr>
          <p:nvPr/>
        </p:nvSpPr>
        <p:spPr bwMode="auto">
          <a:xfrm>
            <a:off x="3095626" y="71438"/>
            <a:ext cx="5356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6000" b="1" dirty="0"/>
              <a:t>Gram staining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5" dur="500"/>
                                        <p:tgtEl>
                                          <p:spTgt spid="819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8" dur="500"/>
                                        <p:tgtEl>
                                          <p:spTgt spid="819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1" dur="500"/>
                                        <p:tgtEl>
                                          <p:spTgt spid="81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833CA602-A346-4EBB-B923-F2BDDE325BAC}"/>
              </a:ext>
            </a:extLst>
          </p:cNvPr>
          <p:cNvSpPr>
            <a:spLocks noChangeArrowheads="1"/>
          </p:cNvSpPr>
          <p:nvPr/>
        </p:nvSpPr>
        <p:spPr bwMode="auto">
          <a:xfrm>
            <a:off x="754743" y="1751013"/>
            <a:ext cx="10740571" cy="3785652"/>
          </a:xfrm>
          <a:prstGeom prst="rect">
            <a:avLst/>
          </a:prstGeom>
          <a:noFill/>
          <a:ln w="9525">
            <a:noFill/>
            <a:miter lim="800000"/>
            <a:headEnd/>
            <a:tailEnd/>
          </a:ln>
        </p:spPr>
        <p:txBody>
          <a:bodyPr wrap="square">
            <a:spAutoFit/>
          </a:bodyPr>
          <a:lstStyle/>
          <a:p>
            <a:pPr marL="342900" indent="-342900">
              <a:buFont typeface="+mj-lt"/>
              <a:buAutoNum type="arabicPeriod"/>
              <a:defRPr/>
            </a:pPr>
            <a:r>
              <a:rPr lang="en-US" sz="2400" b="1" dirty="0">
                <a:solidFill>
                  <a:srgbClr val="7030A0"/>
                </a:solidFill>
              </a:rPr>
              <a:t>Crystal violet </a:t>
            </a:r>
            <a:r>
              <a:rPr lang="en-US" sz="2400" dirty="0">
                <a:solidFill>
                  <a:srgbClr val="7030A0"/>
                </a:solidFill>
              </a:rPr>
              <a:t>– </a:t>
            </a:r>
            <a:r>
              <a:rPr lang="en-US" sz="2400" dirty="0"/>
              <a:t>1 min - wash:  all bacteria take crystal violet- so all appears violet.</a:t>
            </a:r>
          </a:p>
          <a:p>
            <a:pPr marL="342900" indent="-342900">
              <a:buFont typeface="+mj-lt"/>
              <a:buAutoNum type="arabicPeriod"/>
              <a:defRPr/>
            </a:pPr>
            <a:r>
              <a:rPr lang="en-US" sz="2400" b="1" dirty="0"/>
              <a:t>Iodine </a:t>
            </a:r>
            <a:r>
              <a:rPr lang="en-US" sz="2400" dirty="0"/>
              <a:t>– 1 min – wash: </a:t>
            </a:r>
            <a:r>
              <a:rPr lang="it-IT" sz="2400" dirty="0"/>
              <a:t>Crystal Violet-iodine (CV-I) complex is </a:t>
            </a:r>
            <a:r>
              <a:rPr lang="en-US" sz="2400" dirty="0"/>
              <a:t>formed.</a:t>
            </a:r>
          </a:p>
          <a:p>
            <a:pPr marL="342900" indent="-342900">
              <a:buFont typeface="+mj-lt"/>
              <a:buAutoNum type="arabicPeriod"/>
              <a:defRPr/>
            </a:pPr>
            <a:r>
              <a:rPr lang="en-US" sz="2400" b="1" dirty="0"/>
              <a:t>Acetone</a:t>
            </a:r>
            <a:r>
              <a:rPr lang="en-US" sz="2400" dirty="0"/>
              <a:t>: add drop by drop and watch out colourcomes out – wash immediately.</a:t>
            </a:r>
          </a:p>
          <a:p>
            <a:pPr marL="800100" lvl="1" indent="-342900">
              <a:buFont typeface="Wingdings" pitchFamily="2" charset="2"/>
              <a:buChar char="§"/>
              <a:defRPr/>
            </a:pPr>
            <a:r>
              <a:rPr lang="en-US" sz="2400" dirty="0"/>
              <a:t>Acetone- bacteria with high lipid content loose CV-I complex(appear colouless) but bacteria with less lipid content retains CV-I complex ( appear violet).</a:t>
            </a:r>
          </a:p>
          <a:p>
            <a:pPr marL="342900" indent="-342900">
              <a:buFont typeface="+mj-lt"/>
              <a:buAutoNum type="arabicPeriod"/>
              <a:defRPr/>
            </a:pPr>
            <a:r>
              <a:rPr lang="en-US" sz="2400" b="1" dirty="0">
                <a:solidFill>
                  <a:srgbClr val="FF0000"/>
                </a:solidFill>
              </a:rPr>
              <a:t>Safarnine</a:t>
            </a:r>
            <a:r>
              <a:rPr lang="en-US" sz="2400" dirty="0"/>
              <a:t>– 1 min- wash: only colouless bacteria takes – appear pink.</a:t>
            </a:r>
          </a:p>
          <a:p>
            <a:pPr>
              <a:defRPr/>
            </a:pPr>
            <a:endParaRPr lang="en-US" sz="2400" dirty="0"/>
          </a:p>
          <a:p>
            <a:pPr>
              <a:defRPr/>
            </a:pPr>
            <a:r>
              <a:rPr lang="en-US" sz="2400" dirty="0"/>
              <a:t>• Allow to dry – examine under microscope.</a:t>
            </a:r>
          </a:p>
          <a:p>
            <a:pPr>
              <a:defRPr/>
            </a:pPr>
            <a:r>
              <a:rPr lang="en-US" sz="2400" dirty="0"/>
              <a:t>Note: Results should be confirmed only with 100x.</a:t>
            </a:r>
          </a:p>
          <a:p>
            <a:pPr>
              <a:defRPr/>
            </a:pPr>
            <a:endParaRPr lang="en-US" sz="2400" dirty="0"/>
          </a:p>
        </p:txBody>
      </p:sp>
      <p:sp>
        <p:nvSpPr>
          <p:cNvPr id="25603" name="Rectangle 2">
            <a:extLst>
              <a:ext uri="{FF2B5EF4-FFF2-40B4-BE49-F238E27FC236}">
                <a16:creationId xmlns:a16="http://schemas.microsoft.com/office/drawing/2014/main" id="{B4AFB8DC-F367-442E-96D5-F7C26893D480}"/>
              </a:ext>
            </a:extLst>
          </p:cNvPr>
          <p:cNvSpPr>
            <a:spLocks noChangeArrowheads="1"/>
          </p:cNvSpPr>
          <p:nvPr/>
        </p:nvSpPr>
        <p:spPr bwMode="auto">
          <a:xfrm>
            <a:off x="754743" y="1127126"/>
            <a:ext cx="221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b="1">
                <a:solidFill>
                  <a:srgbClr val="FF0000"/>
                </a:solidFill>
              </a:rPr>
              <a:t>Procedure</a:t>
            </a:r>
            <a:endParaRPr lang="en-US" altLang="en-US" sz="3200">
              <a:solidFill>
                <a:srgbClr val="FF0000"/>
              </a:solidFill>
            </a:endParaRPr>
          </a:p>
        </p:txBody>
      </p:sp>
      <p:sp>
        <p:nvSpPr>
          <p:cNvPr id="15364" name="Rectangle 4">
            <a:extLst>
              <a:ext uri="{FF2B5EF4-FFF2-40B4-BE49-F238E27FC236}">
                <a16:creationId xmlns:a16="http://schemas.microsoft.com/office/drawing/2014/main" id="{72BFA63E-E4CF-4735-954B-A37107E05942}"/>
              </a:ext>
            </a:extLst>
          </p:cNvPr>
          <p:cNvSpPr>
            <a:spLocks noChangeArrowheads="1"/>
          </p:cNvSpPr>
          <p:nvPr/>
        </p:nvSpPr>
        <p:spPr bwMode="auto">
          <a:xfrm>
            <a:off x="3095626" y="71438"/>
            <a:ext cx="5356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6000" b="1"/>
              <a:t>Gram staining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32D3C6D7-2648-4F14-B456-613F8D66AA48}"/>
              </a:ext>
            </a:extLst>
          </p:cNvPr>
          <p:cNvSpPr>
            <a:spLocks noChangeArrowheads="1"/>
          </p:cNvSpPr>
          <p:nvPr/>
        </p:nvSpPr>
        <p:spPr bwMode="auto">
          <a:xfrm>
            <a:off x="152400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endParaRPr lang="en-US" altLang="en-US" sz="2400"/>
          </a:p>
        </p:txBody>
      </p:sp>
      <p:sp>
        <p:nvSpPr>
          <p:cNvPr id="16387" name="Rectangle 2">
            <a:extLst>
              <a:ext uri="{FF2B5EF4-FFF2-40B4-BE49-F238E27FC236}">
                <a16:creationId xmlns:a16="http://schemas.microsoft.com/office/drawing/2014/main" id="{00FD8D07-B7EE-415E-976D-7C2749C22DFE}"/>
              </a:ext>
            </a:extLst>
          </p:cNvPr>
          <p:cNvSpPr>
            <a:spLocks noChangeArrowheads="1"/>
          </p:cNvSpPr>
          <p:nvPr/>
        </p:nvSpPr>
        <p:spPr bwMode="auto">
          <a:xfrm>
            <a:off x="1524000" y="80963"/>
            <a:ext cx="9144000" cy="14287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endParaRPr lang="en-US" altLang="en-US" sz="2400"/>
          </a:p>
        </p:txBody>
      </p:sp>
      <p:sp>
        <p:nvSpPr>
          <p:cNvPr id="4" name="Oval 3">
            <a:extLst>
              <a:ext uri="{FF2B5EF4-FFF2-40B4-BE49-F238E27FC236}">
                <a16:creationId xmlns:a16="http://schemas.microsoft.com/office/drawing/2014/main" id="{E782EB23-376C-4A0F-98FA-07AD7898D029}"/>
              </a:ext>
            </a:extLst>
          </p:cNvPr>
          <p:cNvSpPr/>
          <p:nvPr/>
        </p:nvSpPr>
        <p:spPr>
          <a:xfrm>
            <a:off x="3890963" y="300038"/>
            <a:ext cx="838200" cy="76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5" name="Oval 4">
            <a:extLst>
              <a:ext uri="{FF2B5EF4-FFF2-40B4-BE49-F238E27FC236}">
                <a16:creationId xmlns:a16="http://schemas.microsoft.com/office/drawing/2014/main" id="{4B72E55B-80FF-45D3-A8AE-81708DFA7F88}"/>
              </a:ext>
            </a:extLst>
          </p:cNvPr>
          <p:cNvSpPr/>
          <p:nvPr/>
        </p:nvSpPr>
        <p:spPr>
          <a:xfrm>
            <a:off x="3662364" y="147638"/>
            <a:ext cx="1290637" cy="1066800"/>
          </a:xfrm>
          <a:prstGeom prst="ellipse">
            <a:avLst/>
          </a:prstGeom>
          <a:noFill/>
          <a:ln w="203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6" name="Oval 5">
            <a:extLst>
              <a:ext uri="{FF2B5EF4-FFF2-40B4-BE49-F238E27FC236}">
                <a16:creationId xmlns:a16="http://schemas.microsoft.com/office/drawing/2014/main" id="{06811A71-0ACE-4909-AA6C-2F8047C99E0D}"/>
              </a:ext>
            </a:extLst>
          </p:cNvPr>
          <p:cNvSpPr/>
          <p:nvPr/>
        </p:nvSpPr>
        <p:spPr>
          <a:xfrm>
            <a:off x="7699375" y="1676401"/>
            <a:ext cx="954088" cy="7207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7" name="Oval 6">
            <a:extLst>
              <a:ext uri="{FF2B5EF4-FFF2-40B4-BE49-F238E27FC236}">
                <a16:creationId xmlns:a16="http://schemas.microsoft.com/office/drawing/2014/main" id="{BB5BF7C1-C759-4538-A368-408B65B083EB}"/>
              </a:ext>
            </a:extLst>
          </p:cNvPr>
          <p:cNvSpPr/>
          <p:nvPr/>
        </p:nvSpPr>
        <p:spPr>
          <a:xfrm>
            <a:off x="7453313" y="1447800"/>
            <a:ext cx="1409700" cy="112395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8" name="Oval 7">
            <a:extLst>
              <a:ext uri="{FF2B5EF4-FFF2-40B4-BE49-F238E27FC236}">
                <a16:creationId xmlns:a16="http://schemas.microsoft.com/office/drawing/2014/main" id="{AF9D0723-E7A0-4AAE-8C2A-5F9B6BD5FBA8}"/>
              </a:ext>
            </a:extLst>
          </p:cNvPr>
          <p:cNvSpPr/>
          <p:nvPr/>
        </p:nvSpPr>
        <p:spPr>
          <a:xfrm>
            <a:off x="7551739" y="1524001"/>
            <a:ext cx="1227137" cy="982663"/>
          </a:xfrm>
          <a:prstGeom prst="ellipse">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9" name="Oval 8">
            <a:extLst>
              <a:ext uri="{FF2B5EF4-FFF2-40B4-BE49-F238E27FC236}">
                <a16:creationId xmlns:a16="http://schemas.microsoft.com/office/drawing/2014/main" id="{B6C547BD-D492-436E-9B45-C41E6F561645}"/>
              </a:ext>
            </a:extLst>
          </p:cNvPr>
          <p:cNvSpPr/>
          <p:nvPr/>
        </p:nvSpPr>
        <p:spPr>
          <a:xfrm>
            <a:off x="7545388" y="376238"/>
            <a:ext cx="995362" cy="6858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0" name="Oval 9">
            <a:extLst>
              <a:ext uri="{FF2B5EF4-FFF2-40B4-BE49-F238E27FC236}">
                <a16:creationId xmlns:a16="http://schemas.microsoft.com/office/drawing/2014/main" id="{927058BA-A7FF-414D-859C-904332E05F78}"/>
              </a:ext>
            </a:extLst>
          </p:cNvPr>
          <p:cNvSpPr/>
          <p:nvPr/>
        </p:nvSpPr>
        <p:spPr>
          <a:xfrm>
            <a:off x="7310439" y="71438"/>
            <a:ext cx="1470025" cy="1295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1" name="Oval 10">
            <a:extLst>
              <a:ext uri="{FF2B5EF4-FFF2-40B4-BE49-F238E27FC236}">
                <a16:creationId xmlns:a16="http://schemas.microsoft.com/office/drawing/2014/main" id="{C3753961-0676-40B9-9657-C0A9689FDD74}"/>
              </a:ext>
            </a:extLst>
          </p:cNvPr>
          <p:cNvSpPr/>
          <p:nvPr/>
        </p:nvSpPr>
        <p:spPr>
          <a:xfrm>
            <a:off x="7413626" y="223838"/>
            <a:ext cx="1279525" cy="990600"/>
          </a:xfrm>
          <a:prstGeom prst="ellipse">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2" name="Oval 11">
            <a:extLst>
              <a:ext uri="{FF2B5EF4-FFF2-40B4-BE49-F238E27FC236}">
                <a16:creationId xmlns:a16="http://schemas.microsoft.com/office/drawing/2014/main" id="{1DDA36E2-7788-404E-BAB0-11F787A99E90}"/>
              </a:ext>
            </a:extLst>
          </p:cNvPr>
          <p:cNvSpPr/>
          <p:nvPr/>
        </p:nvSpPr>
        <p:spPr>
          <a:xfrm>
            <a:off x="3768725" y="1676400"/>
            <a:ext cx="852488" cy="7112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3" name="Oval 12">
            <a:extLst>
              <a:ext uri="{FF2B5EF4-FFF2-40B4-BE49-F238E27FC236}">
                <a16:creationId xmlns:a16="http://schemas.microsoft.com/office/drawing/2014/main" id="{615C0762-B538-4114-9DA8-4483C033B153}"/>
              </a:ext>
            </a:extLst>
          </p:cNvPr>
          <p:cNvSpPr/>
          <p:nvPr/>
        </p:nvSpPr>
        <p:spPr>
          <a:xfrm>
            <a:off x="3590925" y="1524001"/>
            <a:ext cx="1168400" cy="982663"/>
          </a:xfrm>
          <a:prstGeom prst="ellipse">
            <a:avLst/>
          </a:prstGeom>
          <a:noFill/>
          <a:ln w="203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4" name="Oval 13">
            <a:extLst>
              <a:ext uri="{FF2B5EF4-FFF2-40B4-BE49-F238E27FC236}">
                <a16:creationId xmlns:a16="http://schemas.microsoft.com/office/drawing/2014/main" id="{4619BE00-28BD-4B78-9E53-2F86B685FE02}"/>
              </a:ext>
            </a:extLst>
          </p:cNvPr>
          <p:cNvSpPr/>
          <p:nvPr/>
        </p:nvSpPr>
        <p:spPr>
          <a:xfrm>
            <a:off x="3768725" y="3086101"/>
            <a:ext cx="889000" cy="7715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5" name="Oval 14">
            <a:extLst>
              <a:ext uri="{FF2B5EF4-FFF2-40B4-BE49-F238E27FC236}">
                <a16:creationId xmlns:a16="http://schemas.microsoft.com/office/drawing/2014/main" id="{CC6855D2-49C2-4FC5-B98D-C838DED22F79}"/>
              </a:ext>
            </a:extLst>
          </p:cNvPr>
          <p:cNvSpPr/>
          <p:nvPr/>
        </p:nvSpPr>
        <p:spPr>
          <a:xfrm>
            <a:off x="3590925" y="2933700"/>
            <a:ext cx="1219200" cy="1066800"/>
          </a:xfrm>
          <a:prstGeom prst="ellipse">
            <a:avLst/>
          </a:prstGeom>
          <a:noFill/>
          <a:ln w="2032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6" name="Oval 15">
            <a:extLst>
              <a:ext uri="{FF2B5EF4-FFF2-40B4-BE49-F238E27FC236}">
                <a16:creationId xmlns:a16="http://schemas.microsoft.com/office/drawing/2014/main" id="{39C58F6A-A447-43B7-9D22-C6D2FACA4845}"/>
              </a:ext>
            </a:extLst>
          </p:cNvPr>
          <p:cNvSpPr/>
          <p:nvPr/>
        </p:nvSpPr>
        <p:spPr>
          <a:xfrm>
            <a:off x="3768725" y="4367214"/>
            <a:ext cx="889000" cy="7715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7" name="Oval 16">
            <a:extLst>
              <a:ext uri="{FF2B5EF4-FFF2-40B4-BE49-F238E27FC236}">
                <a16:creationId xmlns:a16="http://schemas.microsoft.com/office/drawing/2014/main" id="{B8C03A01-368B-449F-A5E4-4788B1666CCC}"/>
              </a:ext>
            </a:extLst>
          </p:cNvPr>
          <p:cNvSpPr/>
          <p:nvPr/>
        </p:nvSpPr>
        <p:spPr>
          <a:xfrm>
            <a:off x="3590925" y="4214813"/>
            <a:ext cx="1219200" cy="1085850"/>
          </a:xfrm>
          <a:prstGeom prst="ellipse">
            <a:avLst/>
          </a:prstGeom>
          <a:noFill/>
          <a:ln w="2032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8" name="Oval 17">
            <a:extLst>
              <a:ext uri="{FF2B5EF4-FFF2-40B4-BE49-F238E27FC236}">
                <a16:creationId xmlns:a16="http://schemas.microsoft.com/office/drawing/2014/main" id="{6B642166-134A-470A-BC80-5DEB9740A92C}"/>
              </a:ext>
            </a:extLst>
          </p:cNvPr>
          <p:cNvSpPr/>
          <p:nvPr/>
        </p:nvSpPr>
        <p:spPr>
          <a:xfrm>
            <a:off x="7775575" y="3009901"/>
            <a:ext cx="954088" cy="7207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9" name="Oval 18">
            <a:extLst>
              <a:ext uri="{FF2B5EF4-FFF2-40B4-BE49-F238E27FC236}">
                <a16:creationId xmlns:a16="http://schemas.microsoft.com/office/drawing/2014/main" id="{503C5CAA-6F31-43C8-B3F1-E2823362DF94}"/>
              </a:ext>
            </a:extLst>
          </p:cNvPr>
          <p:cNvSpPr/>
          <p:nvPr/>
        </p:nvSpPr>
        <p:spPr>
          <a:xfrm>
            <a:off x="7529514" y="2781300"/>
            <a:ext cx="1470025" cy="12192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0" name="Oval 19">
            <a:extLst>
              <a:ext uri="{FF2B5EF4-FFF2-40B4-BE49-F238E27FC236}">
                <a16:creationId xmlns:a16="http://schemas.microsoft.com/office/drawing/2014/main" id="{2F8FD898-A3D9-49F8-85E5-E97BAFF9745D}"/>
              </a:ext>
            </a:extLst>
          </p:cNvPr>
          <p:cNvSpPr/>
          <p:nvPr/>
        </p:nvSpPr>
        <p:spPr>
          <a:xfrm>
            <a:off x="7627939" y="2857500"/>
            <a:ext cx="1279525" cy="1066800"/>
          </a:xfrm>
          <a:prstGeom prst="ellipse">
            <a:avLst/>
          </a:prstGeom>
          <a:noFill/>
          <a:ln w="47625">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1" name="Oval 20">
            <a:extLst>
              <a:ext uri="{FF2B5EF4-FFF2-40B4-BE49-F238E27FC236}">
                <a16:creationId xmlns:a16="http://schemas.microsoft.com/office/drawing/2014/main" id="{C413D4EF-008E-4675-A041-8A78BF222E68}"/>
              </a:ext>
            </a:extLst>
          </p:cNvPr>
          <p:cNvSpPr/>
          <p:nvPr/>
        </p:nvSpPr>
        <p:spPr>
          <a:xfrm>
            <a:off x="3768725" y="5781676"/>
            <a:ext cx="889000" cy="77152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2" name="Oval 21">
            <a:extLst>
              <a:ext uri="{FF2B5EF4-FFF2-40B4-BE49-F238E27FC236}">
                <a16:creationId xmlns:a16="http://schemas.microsoft.com/office/drawing/2014/main" id="{F931EFF7-BC36-4CA8-B171-1239268A04F7}"/>
              </a:ext>
            </a:extLst>
          </p:cNvPr>
          <p:cNvSpPr/>
          <p:nvPr/>
        </p:nvSpPr>
        <p:spPr>
          <a:xfrm>
            <a:off x="3590925" y="5629275"/>
            <a:ext cx="1219200" cy="1085850"/>
          </a:xfrm>
          <a:prstGeom prst="ellipse">
            <a:avLst/>
          </a:prstGeom>
          <a:noFill/>
          <a:ln w="2032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3" name="Oval 22">
            <a:extLst>
              <a:ext uri="{FF2B5EF4-FFF2-40B4-BE49-F238E27FC236}">
                <a16:creationId xmlns:a16="http://schemas.microsoft.com/office/drawing/2014/main" id="{40C70912-E60D-4391-9BAF-A32ADB4CA038}"/>
              </a:ext>
            </a:extLst>
          </p:cNvPr>
          <p:cNvSpPr/>
          <p:nvPr/>
        </p:nvSpPr>
        <p:spPr>
          <a:xfrm>
            <a:off x="7905751" y="5800725"/>
            <a:ext cx="995363" cy="78263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4" name="Oval 23">
            <a:extLst>
              <a:ext uri="{FF2B5EF4-FFF2-40B4-BE49-F238E27FC236}">
                <a16:creationId xmlns:a16="http://schemas.microsoft.com/office/drawing/2014/main" id="{6CD11AAC-FB8B-4BBE-9ABF-73B90824F8E0}"/>
              </a:ext>
            </a:extLst>
          </p:cNvPr>
          <p:cNvSpPr/>
          <p:nvPr/>
        </p:nvSpPr>
        <p:spPr>
          <a:xfrm>
            <a:off x="7758114" y="5648325"/>
            <a:ext cx="1279525" cy="10668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5" name="TextBox 24">
            <a:extLst>
              <a:ext uri="{FF2B5EF4-FFF2-40B4-BE49-F238E27FC236}">
                <a16:creationId xmlns:a16="http://schemas.microsoft.com/office/drawing/2014/main" id="{E89C0164-5397-4BA1-82CA-6B067FD6BEF4}"/>
              </a:ext>
            </a:extLst>
          </p:cNvPr>
          <p:cNvSpPr txBox="1"/>
          <p:nvPr/>
        </p:nvSpPr>
        <p:spPr>
          <a:xfrm>
            <a:off x="5524500" y="495300"/>
            <a:ext cx="1028700" cy="400050"/>
          </a:xfrm>
          <a:prstGeom prst="rect">
            <a:avLst/>
          </a:prstGeom>
          <a:noFill/>
        </p:spPr>
        <p:txBody>
          <a:bodyPr wrap="none">
            <a:spAutoFit/>
          </a:bodyPr>
          <a:lstStyle/>
          <a:p>
            <a:pPr>
              <a:defRPr/>
            </a:pPr>
            <a:r>
              <a:rPr lang="en-US" sz="2000" b="1" dirty="0">
                <a:cs typeface="Arial" charset="0"/>
              </a:rPr>
              <a:t>Fixation</a:t>
            </a:r>
          </a:p>
        </p:txBody>
      </p:sp>
      <p:sp>
        <p:nvSpPr>
          <p:cNvPr id="26" name="TextBox 25">
            <a:extLst>
              <a:ext uri="{FF2B5EF4-FFF2-40B4-BE49-F238E27FC236}">
                <a16:creationId xmlns:a16="http://schemas.microsoft.com/office/drawing/2014/main" id="{247FF56E-D502-4D60-A3CB-1A95846B6005}"/>
              </a:ext>
            </a:extLst>
          </p:cNvPr>
          <p:cNvSpPr txBox="1"/>
          <p:nvPr/>
        </p:nvSpPr>
        <p:spPr>
          <a:xfrm>
            <a:off x="5595939" y="1714500"/>
            <a:ext cx="1557337" cy="400110"/>
          </a:xfrm>
          <a:prstGeom prst="rect">
            <a:avLst/>
          </a:prstGeom>
          <a:noFill/>
        </p:spPr>
        <p:txBody>
          <a:bodyPr>
            <a:spAutoFit/>
          </a:bodyPr>
          <a:lstStyle/>
          <a:p>
            <a:pPr>
              <a:defRPr/>
            </a:pPr>
            <a:r>
              <a:rPr lang="en-US" sz="2000" b="1" dirty="0">
                <a:cs typeface="Arial" charset="0"/>
              </a:rPr>
              <a:t>Crystal violet </a:t>
            </a:r>
          </a:p>
        </p:txBody>
      </p:sp>
      <p:sp>
        <p:nvSpPr>
          <p:cNvPr id="27" name="TextBox 26">
            <a:extLst>
              <a:ext uri="{FF2B5EF4-FFF2-40B4-BE49-F238E27FC236}">
                <a16:creationId xmlns:a16="http://schemas.microsoft.com/office/drawing/2014/main" id="{872D49D1-4DCC-40EB-9649-F41C0F926CC5}"/>
              </a:ext>
            </a:extLst>
          </p:cNvPr>
          <p:cNvSpPr txBox="1"/>
          <p:nvPr/>
        </p:nvSpPr>
        <p:spPr>
          <a:xfrm>
            <a:off x="5453063" y="3000376"/>
            <a:ext cx="1916112" cy="708025"/>
          </a:xfrm>
          <a:prstGeom prst="rect">
            <a:avLst/>
          </a:prstGeom>
          <a:noFill/>
        </p:spPr>
        <p:txBody>
          <a:bodyPr>
            <a:spAutoFit/>
          </a:bodyPr>
          <a:lstStyle/>
          <a:p>
            <a:pPr>
              <a:defRPr/>
            </a:pPr>
            <a:r>
              <a:rPr lang="en-US" sz="2000" b="1" dirty="0">
                <a:cs typeface="Arial" charset="0"/>
              </a:rPr>
              <a:t>Iodine treatment</a:t>
            </a:r>
          </a:p>
        </p:txBody>
      </p:sp>
      <p:sp>
        <p:nvSpPr>
          <p:cNvPr id="28" name="TextBox 27">
            <a:extLst>
              <a:ext uri="{FF2B5EF4-FFF2-40B4-BE49-F238E27FC236}">
                <a16:creationId xmlns:a16="http://schemas.microsoft.com/office/drawing/2014/main" id="{53E99662-58AD-4130-BE6F-E4ACBD28F65D}"/>
              </a:ext>
            </a:extLst>
          </p:cNvPr>
          <p:cNvSpPr txBox="1"/>
          <p:nvPr/>
        </p:nvSpPr>
        <p:spPr>
          <a:xfrm>
            <a:off x="5334000" y="4576763"/>
            <a:ext cx="1771650" cy="400050"/>
          </a:xfrm>
          <a:prstGeom prst="rect">
            <a:avLst/>
          </a:prstGeom>
          <a:noFill/>
        </p:spPr>
        <p:txBody>
          <a:bodyPr wrap="none">
            <a:spAutoFit/>
          </a:bodyPr>
          <a:lstStyle/>
          <a:p>
            <a:pPr>
              <a:defRPr/>
            </a:pPr>
            <a:r>
              <a:rPr lang="en-US" sz="2000" b="1" dirty="0">
                <a:cs typeface="Arial" charset="0"/>
              </a:rPr>
              <a:t>Decolorization</a:t>
            </a:r>
          </a:p>
        </p:txBody>
      </p:sp>
      <p:sp>
        <p:nvSpPr>
          <p:cNvPr id="29" name="TextBox 28">
            <a:extLst>
              <a:ext uri="{FF2B5EF4-FFF2-40B4-BE49-F238E27FC236}">
                <a16:creationId xmlns:a16="http://schemas.microsoft.com/office/drawing/2014/main" id="{F98DE788-C5CB-4F66-A5F9-0224DC8F77BA}"/>
              </a:ext>
            </a:extLst>
          </p:cNvPr>
          <p:cNvSpPr txBox="1"/>
          <p:nvPr/>
        </p:nvSpPr>
        <p:spPr>
          <a:xfrm>
            <a:off x="4881563" y="5857875"/>
            <a:ext cx="2525712" cy="400050"/>
          </a:xfrm>
          <a:prstGeom prst="rect">
            <a:avLst/>
          </a:prstGeom>
          <a:noFill/>
        </p:spPr>
        <p:txBody>
          <a:bodyPr wrap="none">
            <a:spAutoFit/>
          </a:bodyPr>
          <a:lstStyle/>
          <a:p>
            <a:pPr>
              <a:defRPr/>
            </a:pPr>
            <a:r>
              <a:rPr lang="en-US" sz="2000" b="1" dirty="0">
                <a:cs typeface="Arial" charset="0"/>
              </a:rPr>
              <a:t>Counter stain safranin</a:t>
            </a:r>
          </a:p>
        </p:txBody>
      </p:sp>
      <p:sp>
        <p:nvSpPr>
          <p:cNvPr id="30" name="Rectangle 29">
            <a:extLst>
              <a:ext uri="{FF2B5EF4-FFF2-40B4-BE49-F238E27FC236}">
                <a16:creationId xmlns:a16="http://schemas.microsoft.com/office/drawing/2014/main" id="{33708507-9B36-4748-9820-95D883F4E1C0}"/>
              </a:ext>
            </a:extLst>
          </p:cNvPr>
          <p:cNvSpPr/>
          <p:nvPr/>
        </p:nvSpPr>
        <p:spPr>
          <a:xfrm>
            <a:off x="2166938" y="5715001"/>
            <a:ext cx="1333500" cy="830263"/>
          </a:xfrm>
          <a:prstGeom prst="rect">
            <a:avLst/>
          </a:prstGeom>
        </p:spPr>
        <p:txBody>
          <a:bodyPr wrap="none">
            <a:spAutoFit/>
          </a:bodyPr>
          <a:lstStyle/>
          <a:p>
            <a:pPr algn="ctr">
              <a:defRPr/>
            </a:pPr>
            <a:r>
              <a:rPr lang="en-US" sz="2400" b="1" dirty="0">
                <a:solidFill>
                  <a:srgbClr val="7030A0"/>
                </a:solidFill>
                <a:latin typeface="Calibri"/>
                <a:ea typeface="+mj-ea"/>
                <a:cs typeface="+mj-cs"/>
              </a:rPr>
              <a:t>Gram</a:t>
            </a:r>
          </a:p>
          <a:p>
            <a:pPr algn="ctr">
              <a:defRPr/>
            </a:pPr>
            <a:r>
              <a:rPr lang="en-US" sz="2400" b="1" dirty="0">
                <a:solidFill>
                  <a:srgbClr val="7030A0"/>
                </a:solidFill>
                <a:latin typeface="Calibri"/>
                <a:ea typeface="+mj-ea"/>
                <a:cs typeface="+mj-cs"/>
              </a:rPr>
              <a:t> positive </a:t>
            </a:r>
            <a:endParaRPr lang="en-US" sz="2400" b="1" dirty="0">
              <a:solidFill>
                <a:srgbClr val="7030A0"/>
              </a:solidFill>
              <a:latin typeface="Arial" charset="0"/>
              <a:cs typeface="Arial" charset="0"/>
            </a:endParaRPr>
          </a:p>
        </p:txBody>
      </p:sp>
      <p:sp>
        <p:nvSpPr>
          <p:cNvPr id="31" name="Rectangle 30">
            <a:extLst>
              <a:ext uri="{FF2B5EF4-FFF2-40B4-BE49-F238E27FC236}">
                <a16:creationId xmlns:a16="http://schemas.microsoft.com/office/drawing/2014/main" id="{9E9B71F1-FE8E-48C0-8542-613C5188B099}"/>
              </a:ext>
            </a:extLst>
          </p:cNvPr>
          <p:cNvSpPr/>
          <p:nvPr/>
        </p:nvSpPr>
        <p:spPr>
          <a:xfrm>
            <a:off x="9180513" y="5741988"/>
            <a:ext cx="1344612" cy="830262"/>
          </a:xfrm>
          <a:prstGeom prst="rect">
            <a:avLst/>
          </a:prstGeom>
        </p:spPr>
        <p:txBody>
          <a:bodyPr wrap="none">
            <a:spAutoFit/>
          </a:bodyPr>
          <a:lstStyle/>
          <a:p>
            <a:pPr algn="ctr">
              <a:defRPr/>
            </a:pPr>
            <a:r>
              <a:rPr lang="en-US" sz="2400" b="1" dirty="0">
                <a:solidFill>
                  <a:srgbClr val="FF0000"/>
                </a:solidFill>
                <a:latin typeface="Calibri"/>
                <a:ea typeface="+mj-ea"/>
                <a:cs typeface="+mj-cs"/>
              </a:rPr>
              <a:t>Gram</a:t>
            </a:r>
          </a:p>
          <a:p>
            <a:pPr algn="ctr">
              <a:defRPr/>
            </a:pPr>
            <a:r>
              <a:rPr lang="en-US" sz="2400" b="1" dirty="0">
                <a:solidFill>
                  <a:srgbClr val="FF0000"/>
                </a:solidFill>
                <a:latin typeface="Calibri"/>
                <a:ea typeface="+mj-ea"/>
                <a:cs typeface="+mj-cs"/>
              </a:rPr>
              <a:t>negative </a:t>
            </a:r>
          </a:p>
        </p:txBody>
      </p:sp>
      <p:cxnSp>
        <p:nvCxnSpPr>
          <p:cNvPr id="32" name="Straight Arrow Connector 31">
            <a:extLst>
              <a:ext uri="{FF2B5EF4-FFF2-40B4-BE49-F238E27FC236}">
                <a16:creationId xmlns:a16="http://schemas.microsoft.com/office/drawing/2014/main" id="{D85A0784-2E85-409A-B100-2D450EB3C80F}"/>
              </a:ext>
            </a:extLst>
          </p:cNvPr>
          <p:cNvCxnSpPr/>
          <p:nvPr/>
        </p:nvCxnSpPr>
        <p:spPr>
          <a:xfrm flipV="1">
            <a:off x="3205163" y="909638"/>
            <a:ext cx="5334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B4F38E-1885-4E61-AD4D-1767CD29A571}"/>
              </a:ext>
            </a:extLst>
          </p:cNvPr>
          <p:cNvCxnSpPr/>
          <p:nvPr/>
        </p:nvCxnSpPr>
        <p:spPr>
          <a:xfrm flipV="1">
            <a:off x="3357563" y="528638"/>
            <a:ext cx="6096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423EB2E-1A7A-4646-B88E-41B5C4D44F6A}"/>
              </a:ext>
            </a:extLst>
          </p:cNvPr>
          <p:cNvSpPr txBox="1"/>
          <p:nvPr/>
        </p:nvSpPr>
        <p:spPr>
          <a:xfrm>
            <a:off x="1881188" y="1019175"/>
            <a:ext cx="1350962" cy="338138"/>
          </a:xfrm>
          <a:prstGeom prst="rect">
            <a:avLst/>
          </a:prstGeom>
          <a:noFill/>
        </p:spPr>
        <p:txBody>
          <a:bodyPr wrap="none">
            <a:spAutoFit/>
          </a:bodyPr>
          <a:lstStyle/>
          <a:p>
            <a:pPr>
              <a:defRPr/>
            </a:pPr>
            <a:r>
              <a:rPr lang="en-US" sz="1600" dirty="0">
                <a:cs typeface="Arial" charset="0"/>
              </a:rPr>
              <a:t>Peptidoglycan</a:t>
            </a:r>
          </a:p>
        </p:txBody>
      </p:sp>
      <p:sp>
        <p:nvSpPr>
          <p:cNvPr id="35" name="TextBox 34">
            <a:extLst>
              <a:ext uri="{FF2B5EF4-FFF2-40B4-BE49-F238E27FC236}">
                <a16:creationId xmlns:a16="http://schemas.microsoft.com/office/drawing/2014/main" id="{00794811-482D-4149-9C33-2A0894E0622E}"/>
              </a:ext>
            </a:extLst>
          </p:cNvPr>
          <p:cNvSpPr txBox="1"/>
          <p:nvPr/>
        </p:nvSpPr>
        <p:spPr>
          <a:xfrm>
            <a:off x="1524000" y="590550"/>
            <a:ext cx="1735138" cy="338138"/>
          </a:xfrm>
          <a:prstGeom prst="rect">
            <a:avLst/>
          </a:prstGeom>
          <a:noFill/>
        </p:spPr>
        <p:txBody>
          <a:bodyPr wrap="none">
            <a:spAutoFit/>
          </a:bodyPr>
          <a:lstStyle/>
          <a:p>
            <a:pPr>
              <a:defRPr/>
            </a:pPr>
            <a:r>
              <a:rPr lang="en-US" sz="1600" dirty="0">
                <a:cs typeface="Arial" charset="0"/>
              </a:rPr>
              <a:t>Plasma membrane</a:t>
            </a:r>
          </a:p>
        </p:txBody>
      </p:sp>
      <p:cxnSp>
        <p:nvCxnSpPr>
          <p:cNvPr id="36" name="Straight Arrow Connector 35">
            <a:extLst>
              <a:ext uri="{FF2B5EF4-FFF2-40B4-BE49-F238E27FC236}">
                <a16:creationId xmlns:a16="http://schemas.microsoft.com/office/drawing/2014/main" id="{7B57A9B3-1568-44FC-A0CE-EFB829FE4F66}"/>
              </a:ext>
            </a:extLst>
          </p:cNvPr>
          <p:cNvCxnSpPr>
            <a:endCxn id="11" idx="5"/>
          </p:cNvCxnSpPr>
          <p:nvPr/>
        </p:nvCxnSpPr>
        <p:spPr>
          <a:xfrm flipH="1">
            <a:off x="8505826" y="985839"/>
            <a:ext cx="568325" cy="841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C0F0022-77FE-4A31-9216-C6C11300FA85}"/>
              </a:ext>
            </a:extLst>
          </p:cNvPr>
          <p:cNvSpPr txBox="1"/>
          <p:nvPr/>
        </p:nvSpPr>
        <p:spPr>
          <a:xfrm>
            <a:off x="9074151" y="833439"/>
            <a:ext cx="1350963" cy="338137"/>
          </a:xfrm>
          <a:prstGeom prst="rect">
            <a:avLst/>
          </a:prstGeom>
          <a:noFill/>
        </p:spPr>
        <p:txBody>
          <a:bodyPr wrap="none">
            <a:spAutoFit/>
          </a:bodyPr>
          <a:lstStyle/>
          <a:p>
            <a:pPr>
              <a:defRPr/>
            </a:pPr>
            <a:r>
              <a:rPr lang="en-US" sz="1600" dirty="0">
                <a:cs typeface="Arial" charset="0"/>
              </a:rPr>
              <a:t>Peptidoglycan</a:t>
            </a:r>
          </a:p>
        </p:txBody>
      </p:sp>
      <p:cxnSp>
        <p:nvCxnSpPr>
          <p:cNvPr id="38" name="Straight Arrow Connector 37">
            <a:extLst>
              <a:ext uri="{FF2B5EF4-FFF2-40B4-BE49-F238E27FC236}">
                <a16:creationId xmlns:a16="http://schemas.microsoft.com/office/drawing/2014/main" id="{D8E5267F-E08F-44AB-BC2D-836511923A0A}"/>
              </a:ext>
            </a:extLst>
          </p:cNvPr>
          <p:cNvCxnSpPr>
            <a:endCxn id="10" idx="7"/>
          </p:cNvCxnSpPr>
          <p:nvPr/>
        </p:nvCxnSpPr>
        <p:spPr>
          <a:xfrm flipH="1" flipV="1">
            <a:off x="8564564" y="261938"/>
            <a:ext cx="357187" cy="381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D10DF87-0D7C-41CB-B70E-6BEAA87D4A67}"/>
              </a:ext>
            </a:extLst>
          </p:cNvPr>
          <p:cNvCxnSpPr/>
          <p:nvPr/>
        </p:nvCxnSpPr>
        <p:spPr>
          <a:xfrm flipH="1">
            <a:off x="8388350" y="528638"/>
            <a:ext cx="6096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016F61E-6620-433C-9C5A-72C0241EBFAB}"/>
              </a:ext>
            </a:extLst>
          </p:cNvPr>
          <p:cNvSpPr txBox="1"/>
          <p:nvPr/>
        </p:nvSpPr>
        <p:spPr>
          <a:xfrm>
            <a:off x="8937626" y="376239"/>
            <a:ext cx="1584325" cy="338137"/>
          </a:xfrm>
          <a:prstGeom prst="rect">
            <a:avLst/>
          </a:prstGeom>
          <a:noFill/>
        </p:spPr>
        <p:txBody>
          <a:bodyPr wrap="none">
            <a:spAutoFit/>
          </a:bodyPr>
          <a:lstStyle/>
          <a:p>
            <a:pPr>
              <a:defRPr/>
            </a:pPr>
            <a:r>
              <a:rPr lang="en-US" sz="1600" dirty="0">
                <a:cs typeface="Arial" charset="0"/>
              </a:rPr>
              <a:t>Inner membrane</a:t>
            </a:r>
          </a:p>
        </p:txBody>
      </p:sp>
      <p:sp>
        <p:nvSpPr>
          <p:cNvPr id="41" name="TextBox 40">
            <a:extLst>
              <a:ext uri="{FF2B5EF4-FFF2-40B4-BE49-F238E27FC236}">
                <a16:creationId xmlns:a16="http://schemas.microsoft.com/office/drawing/2014/main" id="{3451288B-DBFE-420F-A37C-35161C1E72F2}"/>
              </a:ext>
            </a:extLst>
          </p:cNvPr>
          <p:cNvSpPr txBox="1"/>
          <p:nvPr/>
        </p:nvSpPr>
        <p:spPr>
          <a:xfrm>
            <a:off x="8893176" y="114300"/>
            <a:ext cx="1628775" cy="338138"/>
          </a:xfrm>
          <a:prstGeom prst="rect">
            <a:avLst/>
          </a:prstGeom>
          <a:noFill/>
        </p:spPr>
        <p:txBody>
          <a:bodyPr wrap="none">
            <a:spAutoFit/>
          </a:bodyPr>
          <a:lstStyle/>
          <a:p>
            <a:pPr>
              <a:defRPr/>
            </a:pPr>
            <a:r>
              <a:rPr lang="en-US" sz="1600" dirty="0">
                <a:cs typeface="Arial" charset="0"/>
              </a:rPr>
              <a:t>Outer membrane</a:t>
            </a:r>
          </a:p>
        </p:txBody>
      </p:sp>
      <p:pic>
        <p:nvPicPr>
          <p:cNvPr id="42" name="Picture 44" descr="DANGER Skull Warning Sign, danger skull sign, danger sign, safety sign">
            <a:extLst>
              <a:ext uri="{FF2B5EF4-FFF2-40B4-BE49-F238E27FC236}">
                <a16:creationId xmlns:a16="http://schemas.microsoft.com/office/drawing/2014/main" id="{F9AD7EE5-904A-4819-BA4B-5FD6BC2F7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1481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2">
            <a:extLst>
              <a:ext uri="{FF2B5EF4-FFF2-40B4-BE49-F238E27FC236}">
                <a16:creationId xmlns:a16="http://schemas.microsoft.com/office/drawing/2014/main" id="{C83522BB-8FC4-4C0C-AD36-AAC812C13631}"/>
              </a:ext>
            </a:extLst>
          </p:cNvPr>
          <p:cNvSpPr/>
          <p:nvPr/>
        </p:nvSpPr>
        <p:spPr>
          <a:xfrm>
            <a:off x="7829551" y="4367214"/>
            <a:ext cx="995363" cy="782637"/>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44" name="Oval 43">
            <a:extLst>
              <a:ext uri="{FF2B5EF4-FFF2-40B4-BE49-F238E27FC236}">
                <a16:creationId xmlns:a16="http://schemas.microsoft.com/office/drawing/2014/main" id="{DF177DDB-AE97-498F-A1BC-C4FA33211819}"/>
              </a:ext>
            </a:extLst>
          </p:cNvPr>
          <p:cNvSpPr/>
          <p:nvPr/>
        </p:nvSpPr>
        <p:spPr>
          <a:xfrm>
            <a:off x="7583489" y="4138613"/>
            <a:ext cx="1470025" cy="12192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45" name="Oval 44">
            <a:extLst>
              <a:ext uri="{FF2B5EF4-FFF2-40B4-BE49-F238E27FC236}">
                <a16:creationId xmlns:a16="http://schemas.microsoft.com/office/drawing/2014/main" id="{D32CA562-4343-484A-BA95-FFC997AC63E5}"/>
              </a:ext>
            </a:extLst>
          </p:cNvPr>
          <p:cNvSpPr/>
          <p:nvPr/>
        </p:nvSpPr>
        <p:spPr>
          <a:xfrm>
            <a:off x="7681914" y="4214813"/>
            <a:ext cx="1279525" cy="1066800"/>
          </a:xfrm>
          <a:prstGeom prst="ellipse">
            <a:avLst/>
          </a:prstGeom>
          <a:noFill/>
          <a:ln w="47625">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46" name="Oval 45">
            <a:extLst>
              <a:ext uri="{FF2B5EF4-FFF2-40B4-BE49-F238E27FC236}">
                <a16:creationId xmlns:a16="http://schemas.microsoft.com/office/drawing/2014/main" id="{1D492BF0-A9AE-4515-9C1C-04A728793D0F}"/>
              </a:ext>
            </a:extLst>
          </p:cNvPr>
          <p:cNvSpPr/>
          <p:nvPr/>
        </p:nvSpPr>
        <p:spPr>
          <a:xfrm>
            <a:off x="7681914" y="4214813"/>
            <a:ext cx="1279525" cy="1066800"/>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par>
                          <p:cTn id="38" fill="hold" nodeType="afterGroup">
                            <p:stCondLst>
                              <p:cond delay="500"/>
                            </p:stCondLst>
                            <p:childTnLst>
                              <p:par>
                                <p:cTn id="39" presetID="3" presetClass="entr" presetSubtype="1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linds(horizontal)">
                                      <p:cBhvr>
                                        <p:cTn id="41" dur="500"/>
                                        <p:tgtEl>
                                          <p:spTgt spid="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par>
                          <p:cTn id="47" fill="hold" nodeType="afterGroup">
                            <p:stCondLst>
                              <p:cond delay="500"/>
                            </p:stCondLst>
                            <p:childTnLst>
                              <p:par>
                                <p:cTn id="48" presetID="3" presetClass="entr" presetSubtype="1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childTnLst>
                          </p:cTn>
                        </p:par>
                        <p:par>
                          <p:cTn id="56" fill="hold" nodeType="afterGroup">
                            <p:stCondLst>
                              <p:cond delay="500"/>
                            </p:stCondLst>
                            <p:childTnLst>
                              <p:par>
                                <p:cTn id="57" presetID="3" presetClass="entr" presetSubtype="1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linds(horizontal)">
                                      <p:cBhvr>
                                        <p:cTn id="59" dur="500"/>
                                        <p:tgtEl>
                                          <p:spTgt spid="3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linds(horizontal)">
                                      <p:cBhvr>
                                        <p:cTn id="64" dur="500"/>
                                        <p:tgtEl>
                                          <p:spTgt spid="41"/>
                                        </p:tgtEl>
                                      </p:cBhvr>
                                    </p:animEffect>
                                  </p:childTnLst>
                                </p:cTn>
                              </p:par>
                            </p:childTnLst>
                          </p:cTn>
                        </p:par>
                        <p:par>
                          <p:cTn id="65" fill="hold" nodeType="afterGroup">
                            <p:stCondLst>
                              <p:cond delay="500"/>
                            </p:stCondLst>
                            <p:childTnLst>
                              <p:par>
                                <p:cTn id="66" presetID="3" presetClass="entr" presetSubtype="1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blinds(horizontal)">
                                      <p:cBhvr>
                                        <p:cTn id="68" dur="500"/>
                                        <p:tgtEl>
                                          <p:spTgt spid="3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linds(horizontal)">
                                      <p:cBhvr>
                                        <p:cTn id="78" dur="500"/>
                                        <p:tgtEl>
                                          <p:spTgt spid="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blinds(horizontal)">
                                      <p:cBhvr>
                                        <p:cTn id="83" dur="500"/>
                                        <p:tgtEl>
                                          <p:spTgt spid="12"/>
                                        </p:tgtEl>
                                      </p:cBhvr>
                                    </p:animEffect>
                                  </p:childTnLst>
                                </p:cTn>
                              </p:par>
                            </p:childTnLst>
                          </p:cTn>
                        </p:par>
                        <p:par>
                          <p:cTn id="84" fill="hold" nodeType="afterGroup">
                            <p:stCondLst>
                              <p:cond delay="500"/>
                            </p:stCondLst>
                            <p:childTnLst>
                              <p:par>
                                <p:cTn id="85" presetID="3" presetClass="entr" presetSubtype="1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linds(horizontal)">
                                      <p:cBhvr>
                                        <p:cTn id="87" dur="500"/>
                                        <p:tgtEl>
                                          <p:spTgt spid="1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blinds(horizontal)">
                                      <p:cBhvr>
                                        <p:cTn id="92" dur="500"/>
                                        <p:tgtEl>
                                          <p:spTgt spid="6"/>
                                        </p:tgtEl>
                                      </p:cBhvr>
                                    </p:animEffect>
                                  </p:childTnLst>
                                </p:cTn>
                              </p:par>
                            </p:childTnLst>
                          </p:cTn>
                        </p:par>
                        <p:par>
                          <p:cTn id="93" fill="hold" nodeType="afterGroup">
                            <p:stCondLst>
                              <p:cond delay="500"/>
                            </p:stCondLst>
                            <p:childTnLst>
                              <p:par>
                                <p:cTn id="94" presetID="3" presetClass="entr" presetSubtype="10"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linds(horizontal)">
                                      <p:cBhvr>
                                        <p:cTn id="96" dur="500"/>
                                        <p:tgtEl>
                                          <p:spTgt spid="8"/>
                                        </p:tgtEl>
                                      </p:cBhvr>
                                    </p:animEffect>
                                  </p:childTnLst>
                                </p:cTn>
                              </p:par>
                            </p:childTnLst>
                          </p:cTn>
                        </p:par>
                        <p:par>
                          <p:cTn id="97" fill="hold" nodeType="afterGroup">
                            <p:stCondLst>
                              <p:cond delay="1000"/>
                            </p:stCondLst>
                            <p:childTnLst>
                              <p:par>
                                <p:cTn id="98" presetID="3" presetClass="entr" presetSubtype="10" fill="hold" grpId="0"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blinds(horizontal)">
                                      <p:cBhvr>
                                        <p:cTn id="100" dur="500"/>
                                        <p:tgtEl>
                                          <p:spTgt spid="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blinds(horizontal)">
                                      <p:cBhvr>
                                        <p:cTn id="105" dur="500"/>
                                        <p:tgtEl>
                                          <p:spTgt spid="2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blinds(horizontal)">
                                      <p:cBhvr>
                                        <p:cTn id="110" dur="500"/>
                                        <p:tgtEl>
                                          <p:spTgt spid="18"/>
                                        </p:tgtEl>
                                      </p:cBhvr>
                                    </p:animEffect>
                                  </p:childTnLst>
                                </p:cTn>
                              </p:par>
                            </p:childTnLst>
                          </p:cTn>
                        </p:par>
                        <p:par>
                          <p:cTn id="111" fill="hold" nodeType="afterGroup">
                            <p:stCondLst>
                              <p:cond delay="500"/>
                            </p:stCondLst>
                            <p:childTnLst>
                              <p:par>
                                <p:cTn id="112" presetID="3" presetClass="entr" presetSubtype="10" fill="hold" grpId="0" nodeType="after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blinds(horizontal)">
                                      <p:cBhvr>
                                        <p:cTn id="114" dur="500"/>
                                        <p:tgtEl>
                                          <p:spTgt spid="19"/>
                                        </p:tgtEl>
                                      </p:cBhvr>
                                    </p:animEffect>
                                  </p:childTnLst>
                                </p:cTn>
                              </p:par>
                            </p:childTnLst>
                          </p:cTn>
                        </p:par>
                        <p:par>
                          <p:cTn id="115" fill="hold" nodeType="afterGroup">
                            <p:stCondLst>
                              <p:cond delay="1000"/>
                            </p:stCondLst>
                            <p:childTnLst>
                              <p:par>
                                <p:cTn id="116" presetID="3" presetClass="entr" presetSubtype="10"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blinds(horizontal)">
                                      <p:cBhvr>
                                        <p:cTn id="118" dur="500"/>
                                        <p:tgtEl>
                                          <p:spTgt spid="20"/>
                                        </p:tgtEl>
                                      </p:cBhvr>
                                    </p:animEffect>
                                  </p:childTnLst>
                                </p:cTn>
                              </p:par>
                            </p:childTnLst>
                          </p:cTn>
                        </p:par>
                        <p:par>
                          <p:cTn id="119" fill="hold" nodeType="afterGroup">
                            <p:stCondLst>
                              <p:cond delay="1500"/>
                            </p:stCondLst>
                            <p:childTnLst>
                              <p:par>
                                <p:cTn id="120" presetID="3" presetClass="entr" presetSubtype="1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blinds(horizontal)">
                                      <p:cBhvr>
                                        <p:cTn id="122" dur="500"/>
                                        <p:tgtEl>
                                          <p:spTgt spid="15"/>
                                        </p:tgtEl>
                                      </p:cBhvr>
                                    </p:animEffect>
                                  </p:childTnLst>
                                </p:cTn>
                              </p:par>
                            </p:childTnLst>
                          </p:cTn>
                        </p:par>
                        <p:par>
                          <p:cTn id="123" fill="hold" nodeType="afterGroup">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blinds(horizontal)">
                                      <p:cBhvr>
                                        <p:cTn id="126" dur="500"/>
                                        <p:tgtEl>
                                          <p:spTgt spid="14"/>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blinds(horizontal)">
                                      <p:cBhvr>
                                        <p:cTn id="131" dur="500"/>
                                        <p:tgtEl>
                                          <p:spTgt spid="28"/>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blinds(horizontal)">
                                      <p:cBhvr>
                                        <p:cTn id="136" dur="500"/>
                                        <p:tgtEl>
                                          <p:spTgt spid="17"/>
                                        </p:tgtEl>
                                      </p:cBhvr>
                                    </p:animEffect>
                                  </p:childTnLst>
                                </p:cTn>
                              </p:par>
                            </p:childTnLst>
                          </p:cTn>
                        </p:par>
                        <p:par>
                          <p:cTn id="137" fill="hold" nodeType="afterGroup">
                            <p:stCondLst>
                              <p:cond delay="500"/>
                            </p:stCondLst>
                            <p:childTnLst>
                              <p:par>
                                <p:cTn id="138" presetID="3" presetClass="entr" presetSubtype="1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blinds(horizontal)">
                                      <p:cBhvr>
                                        <p:cTn id="140" dur="500"/>
                                        <p:tgtEl>
                                          <p:spTgt spid="1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blinds(horizontal)">
                                      <p:cBhvr>
                                        <p:cTn id="145" dur="500"/>
                                        <p:tgtEl>
                                          <p:spTgt spid="43"/>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blinds(horizontal)">
                                      <p:cBhvr>
                                        <p:cTn id="148" dur="500"/>
                                        <p:tgtEl>
                                          <p:spTgt spid="4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blinds(horizontal)">
                                      <p:cBhvr>
                                        <p:cTn id="151" dur="500"/>
                                        <p:tgtEl>
                                          <p:spTgt spid="4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xit" presetSubtype="10" fill="hold" grpId="1" nodeType="clickEffect">
                                  <p:stCondLst>
                                    <p:cond delay="0"/>
                                  </p:stCondLst>
                                  <p:childTnLst>
                                    <p:animEffect transition="out" filter="blinds(horizontal)">
                                      <p:cBhvr>
                                        <p:cTn id="155" dur="500"/>
                                        <p:tgtEl>
                                          <p:spTgt spid="44"/>
                                        </p:tgtEl>
                                      </p:cBhvr>
                                    </p:animEffect>
                                    <p:set>
                                      <p:cBhvr>
                                        <p:cTn id="156" dur="1" fill="hold">
                                          <p:stCondLst>
                                            <p:cond delay="499"/>
                                          </p:stCondLst>
                                        </p:cTn>
                                        <p:tgtEl>
                                          <p:spTgt spid="44"/>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46"/>
                                        </p:tgtEl>
                                        <p:attrNameLst>
                                          <p:attrName>style.visibility</p:attrName>
                                        </p:attrNameLst>
                                      </p:cBhvr>
                                      <p:to>
                                        <p:strVal val="visible"/>
                                      </p:to>
                                    </p:set>
                                    <p:animEffect transition="in" filter="blinds(horizontal)">
                                      <p:cBhvr>
                                        <p:cTn id="161" dur="500"/>
                                        <p:tgtEl>
                                          <p:spTgt spid="46"/>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nodeType="click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blinds(horizontal)">
                                      <p:cBhvr>
                                        <p:cTn id="166" dur="500"/>
                                        <p:tgtEl>
                                          <p:spTgt spid="42"/>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blinds(horizontal)">
                                      <p:cBhvr>
                                        <p:cTn id="171" dur="500"/>
                                        <p:tgtEl>
                                          <p:spTgt spid="2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22"/>
                                        </p:tgtEl>
                                        <p:attrNameLst>
                                          <p:attrName>style.visibility</p:attrName>
                                        </p:attrNameLst>
                                      </p:cBhvr>
                                      <p:to>
                                        <p:strVal val="visible"/>
                                      </p:to>
                                    </p:set>
                                    <p:animEffect transition="in" filter="blinds(horizontal)">
                                      <p:cBhvr>
                                        <p:cTn id="176" dur="500"/>
                                        <p:tgtEl>
                                          <p:spTgt spid="22"/>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blinds(horizontal)">
                                      <p:cBhvr>
                                        <p:cTn id="179" dur="500"/>
                                        <p:tgtEl>
                                          <p:spTgt spid="21"/>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23"/>
                                        </p:tgtEl>
                                        <p:attrNameLst>
                                          <p:attrName>style.visibility</p:attrName>
                                        </p:attrNameLst>
                                      </p:cBhvr>
                                      <p:to>
                                        <p:strVal val="visible"/>
                                      </p:to>
                                    </p:set>
                                    <p:animEffect transition="in" filter="blinds(horizontal)">
                                      <p:cBhvr>
                                        <p:cTn id="184" dur="500"/>
                                        <p:tgtEl>
                                          <p:spTgt spid="23"/>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24"/>
                                        </p:tgtEl>
                                        <p:attrNameLst>
                                          <p:attrName>style.visibility</p:attrName>
                                        </p:attrNameLst>
                                      </p:cBhvr>
                                      <p:to>
                                        <p:strVal val="visible"/>
                                      </p:to>
                                    </p:set>
                                    <p:animEffect transition="in" filter="blinds(horizontal)">
                                      <p:cBhvr>
                                        <p:cTn id="187" dur="500"/>
                                        <p:tgtEl>
                                          <p:spTgt spid="2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30"/>
                                        </p:tgtEl>
                                        <p:attrNameLst>
                                          <p:attrName>style.visibility</p:attrName>
                                        </p:attrNameLst>
                                      </p:cBhvr>
                                      <p:to>
                                        <p:strVal val="visible"/>
                                      </p:to>
                                    </p:set>
                                    <p:animEffect transition="in" filter="blinds(horizontal)">
                                      <p:cBhvr>
                                        <p:cTn id="192" dur="500"/>
                                        <p:tgtEl>
                                          <p:spTgt spid="30"/>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31"/>
                                        </p:tgtEl>
                                        <p:attrNameLst>
                                          <p:attrName>style.visibility</p:attrName>
                                        </p:attrNameLst>
                                      </p:cBhvr>
                                      <p:to>
                                        <p:strVal val="visible"/>
                                      </p:to>
                                    </p:set>
                                    <p:animEffect transition="in" filter="blinds(horizontal)">
                                      <p:cBhvr>
                                        <p:cTn id="1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p:bldP spid="22" grpId="0" animBg="1"/>
      <p:bldP spid="23" grpId="0" animBg="1"/>
      <p:bldP spid="24" grpId="0" animBg="1"/>
      <p:bldP spid="25" grpId="0" autoUpdateAnimBg="0"/>
      <p:bldP spid="26" grpId="0" autoUpdateAnimBg="0"/>
      <p:bldP spid="27" grpId="0" autoUpdateAnimBg="0"/>
      <p:bldP spid="28" grpId="0" autoUpdateAnimBg="0"/>
      <p:bldP spid="29" grpId="0"/>
      <p:bldP spid="30" grpId="0"/>
      <p:bldP spid="31" grpId="0"/>
      <p:bldP spid="34" grpId="0" autoUpdateAnimBg="0"/>
      <p:bldP spid="35" grpId="0" autoUpdateAnimBg="0"/>
      <p:bldP spid="37" grpId="0" autoUpdateAnimBg="0"/>
      <p:bldP spid="40" grpId="0" autoUpdateAnimBg="0"/>
      <p:bldP spid="41" grpId="0" autoUpdateAnimBg="0"/>
      <p:bldP spid="43" grpId="0" animBg="1"/>
      <p:bldP spid="44" grpId="0" animBg="1"/>
      <p:bldP spid="44" grpId="1"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B838280B-2CBD-4D6F-8B85-A653644DEE93}"/>
              </a:ext>
            </a:extLst>
          </p:cNvPr>
          <p:cNvSpPr txBox="1">
            <a:spLocks noChangeArrowheads="1"/>
          </p:cNvSpPr>
          <p:nvPr/>
        </p:nvSpPr>
        <p:spPr bwMode="auto">
          <a:xfrm>
            <a:off x="6245142" y="4071938"/>
            <a:ext cx="312277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lgn="ctr"/>
            <a:r>
              <a:rPr lang="en-US" altLang="en-US" sz="4400" b="1" i="1">
                <a:solidFill>
                  <a:srgbClr val="FF0000"/>
                </a:solidFill>
              </a:rPr>
              <a:t>Gram </a:t>
            </a:r>
          </a:p>
          <a:p>
            <a:pPr algn="ctr"/>
            <a:r>
              <a:rPr lang="en-US" altLang="en-US" sz="4400" b="1" i="1">
                <a:solidFill>
                  <a:srgbClr val="FF0000"/>
                </a:solidFill>
              </a:rPr>
              <a:t>Staining</a:t>
            </a:r>
          </a:p>
          <a:p>
            <a:pPr algn="ctr"/>
            <a:r>
              <a:rPr lang="en-US" altLang="en-US" sz="4400" b="1" i="1">
                <a:solidFill>
                  <a:srgbClr val="FF0000"/>
                </a:solidFill>
              </a:rPr>
              <a:t>Technique</a:t>
            </a:r>
            <a:r>
              <a:rPr lang="en-US" altLang="en-US" sz="4400"/>
              <a:t> </a:t>
            </a:r>
            <a:endParaRPr lang="ru-RU" altLang="en-US" sz="4400"/>
          </a:p>
        </p:txBody>
      </p:sp>
      <p:pic>
        <p:nvPicPr>
          <p:cNvPr id="286722" name="Picture 2">
            <a:extLst>
              <a:ext uri="{FF2B5EF4-FFF2-40B4-BE49-F238E27FC236}">
                <a16:creationId xmlns:a16="http://schemas.microsoft.com/office/drawing/2014/main" id="{DB119BEA-8F85-4D15-B62D-461F63CD9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69398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3" name="Picture 3">
            <a:extLst>
              <a:ext uri="{FF2B5EF4-FFF2-40B4-BE49-F238E27FC236}">
                <a16:creationId xmlns:a16="http://schemas.microsoft.com/office/drawing/2014/main" id="{B995D6EB-4F55-4176-978E-6BAEFFEE6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0"/>
            <a:ext cx="2114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4" name="Picture 4">
            <a:extLst>
              <a:ext uri="{FF2B5EF4-FFF2-40B4-BE49-F238E27FC236}">
                <a16:creationId xmlns:a16="http://schemas.microsoft.com/office/drawing/2014/main" id="{8D09ACDE-C735-4103-908C-8EA0B686F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6" y="1"/>
            <a:ext cx="221456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6" name="Picture 6">
            <a:extLst>
              <a:ext uri="{FF2B5EF4-FFF2-40B4-BE49-F238E27FC236}">
                <a16:creationId xmlns:a16="http://schemas.microsoft.com/office/drawing/2014/main" id="{265F74E8-B645-4244-B5FD-6328BFDAE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38" y="0"/>
            <a:ext cx="221456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7" name="Picture 7">
            <a:extLst>
              <a:ext uri="{FF2B5EF4-FFF2-40B4-BE49-F238E27FC236}">
                <a16:creationId xmlns:a16="http://schemas.microsoft.com/office/drawing/2014/main" id="{7F98737C-EC2A-4F3E-9E82-7FA25B07D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3714750"/>
            <a:ext cx="43211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blinds(horizontal)">
                                      <p:cBhvr>
                                        <p:cTn id="7" dur="500"/>
                                        <p:tgtEl>
                                          <p:spTgt spid="286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23"/>
                                        </p:tgtEl>
                                        <p:attrNameLst>
                                          <p:attrName>style.visibility</p:attrName>
                                        </p:attrNameLst>
                                      </p:cBhvr>
                                      <p:to>
                                        <p:strVal val="visible"/>
                                      </p:to>
                                    </p:set>
                                    <p:animEffect transition="in" filter="blinds(horizontal)">
                                      <p:cBhvr>
                                        <p:cTn id="12" dur="500"/>
                                        <p:tgtEl>
                                          <p:spTgt spid="286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724"/>
                                        </p:tgtEl>
                                        <p:attrNameLst>
                                          <p:attrName>style.visibility</p:attrName>
                                        </p:attrNameLst>
                                      </p:cBhvr>
                                      <p:to>
                                        <p:strVal val="visible"/>
                                      </p:to>
                                    </p:set>
                                    <p:animEffect transition="in" filter="blinds(horizontal)">
                                      <p:cBhvr>
                                        <p:cTn id="17" dur="500"/>
                                        <p:tgtEl>
                                          <p:spTgt spid="2867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86726"/>
                                        </p:tgtEl>
                                        <p:attrNameLst>
                                          <p:attrName>style.visibility</p:attrName>
                                        </p:attrNameLst>
                                      </p:cBhvr>
                                      <p:to>
                                        <p:strVal val="visible"/>
                                      </p:to>
                                    </p:set>
                                    <p:animEffect transition="in" filter="blinds(horizontal)">
                                      <p:cBhvr>
                                        <p:cTn id="22" dur="500"/>
                                        <p:tgtEl>
                                          <p:spTgt spid="286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6727"/>
                                        </p:tgtEl>
                                        <p:attrNameLst>
                                          <p:attrName>style.visibility</p:attrName>
                                        </p:attrNameLst>
                                      </p:cBhvr>
                                      <p:to>
                                        <p:strVal val="visible"/>
                                      </p:to>
                                    </p:set>
                                    <p:animEffect transition="in" filter="blinds(horizontal)">
                                      <p:cBhvr>
                                        <p:cTn id="27" dur="500"/>
                                        <p:tgtEl>
                                          <p:spTgt spid="28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مربع نص 4">
            <a:extLst>
              <a:ext uri="{FF2B5EF4-FFF2-40B4-BE49-F238E27FC236}">
                <a16:creationId xmlns:a16="http://schemas.microsoft.com/office/drawing/2014/main" id="{4E688876-B9E7-43A9-962B-5FCD3C46F7CF}"/>
              </a:ext>
            </a:extLst>
          </p:cNvPr>
          <p:cNvSpPr txBox="1">
            <a:spLocks noChangeArrowheads="1"/>
          </p:cNvSpPr>
          <p:nvPr/>
        </p:nvSpPr>
        <p:spPr bwMode="auto">
          <a:xfrm>
            <a:off x="3200400" y="1524000"/>
            <a:ext cx="644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a:t>Come          In         And         Stain</a:t>
            </a:r>
            <a:endParaRPr lang="ar-SA" altLang="en-US" sz="3200"/>
          </a:p>
        </p:txBody>
      </p:sp>
      <p:sp>
        <p:nvSpPr>
          <p:cNvPr id="19459" name="مربع نص 5">
            <a:extLst>
              <a:ext uri="{FF2B5EF4-FFF2-40B4-BE49-F238E27FC236}">
                <a16:creationId xmlns:a16="http://schemas.microsoft.com/office/drawing/2014/main" id="{20EF9FD3-359F-43E5-843D-38C39ED25129}"/>
              </a:ext>
            </a:extLst>
          </p:cNvPr>
          <p:cNvSpPr txBox="1">
            <a:spLocks noChangeArrowheads="1"/>
          </p:cNvSpPr>
          <p:nvPr/>
        </p:nvSpPr>
        <p:spPr bwMode="auto">
          <a:xfrm>
            <a:off x="3238501" y="1981201"/>
            <a:ext cx="4810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b="1">
                <a:solidFill>
                  <a:srgbClr val="0070C0"/>
                </a:solidFill>
              </a:rPr>
              <a:t>R</a:t>
            </a:r>
          </a:p>
          <a:p>
            <a:r>
              <a:rPr lang="en-US" altLang="en-US" sz="3200" b="1">
                <a:solidFill>
                  <a:srgbClr val="0070C0"/>
                </a:solidFill>
              </a:rPr>
              <a:t>Y</a:t>
            </a:r>
          </a:p>
          <a:p>
            <a:r>
              <a:rPr lang="en-US" altLang="en-US" sz="3200" b="1">
                <a:solidFill>
                  <a:srgbClr val="0070C0"/>
                </a:solidFill>
              </a:rPr>
              <a:t>S</a:t>
            </a:r>
          </a:p>
          <a:p>
            <a:r>
              <a:rPr lang="en-US" altLang="en-US" sz="3200" b="1">
                <a:solidFill>
                  <a:srgbClr val="0070C0"/>
                </a:solidFill>
              </a:rPr>
              <a:t>T</a:t>
            </a:r>
          </a:p>
          <a:p>
            <a:r>
              <a:rPr lang="en-US" altLang="en-US" sz="3200" b="1">
                <a:solidFill>
                  <a:srgbClr val="0070C0"/>
                </a:solidFill>
              </a:rPr>
              <a:t>A</a:t>
            </a:r>
          </a:p>
          <a:p>
            <a:r>
              <a:rPr lang="en-US" altLang="en-US" sz="3200" b="1">
                <a:solidFill>
                  <a:srgbClr val="0070C0"/>
                </a:solidFill>
              </a:rPr>
              <a:t>l</a:t>
            </a:r>
            <a:endParaRPr lang="ar-SA" altLang="en-US" sz="3200" b="1">
              <a:solidFill>
                <a:srgbClr val="0070C0"/>
              </a:solidFill>
            </a:endParaRPr>
          </a:p>
        </p:txBody>
      </p:sp>
      <p:sp>
        <p:nvSpPr>
          <p:cNvPr id="19460" name="مربع نص 6">
            <a:extLst>
              <a:ext uri="{FF2B5EF4-FFF2-40B4-BE49-F238E27FC236}">
                <a16:creationId xmlns:a16="http://schemas.microsoft.com/office/drawing/2014/main" id="{0ACB781A-3C31-4429-A278-42C3E1B798D7}"/>
              </a:ext>
            </a:extLst>
          </p:cNvPr>
          <p:cNvSpPr txBox="1">
            <a:spLocks noChangeArrowheads="1"/>
          </p:cNvSpPr>
          <p:nvPr/>
        </p:nvSpPr>
        <p:spPr bwMode="auto">
          <a:xfrm>
            <a:off x="5307014" y="1981201"/>
            <a:ext cx="5032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a:t>O</a:t>
            </a:r>
          </a:p>
          <a:p>
            <a:r>
              <a:rPr lang="en-US" altLang="en-US" sz="3200"/>
              <a:t>D</a:t>
            </a:r>
          </a:p>
          <a:p>
            <a:r>
              <a:rPr lang="en-US" altLang="en-US" sz="3200"/>
              <a:t>I</a:t>
            </a:r>
          </a:p>
          <a:p>
            <a:r>
              <a:rPr lang="en-US" altLang="en-US" sz="3200"/>
              <a:t>N</a:t>
            </a:r>
          </a:p>
          <a:p>
            <a:r>
              <a:rPr lang="en-US" altLang="en-US" sz="3200"/>
              <a:t>E</a:t>
            </a:r>
          </a:p>
          <a:p>
            <a:endParaRPr lang="ar-SA" altLang="en-US" sz="3200"/>
          </a:p>
        </p:txBody>
      </p:sp>
      <p:sp>
        <p:nvSpPr>
          <p:cNvPr id="19461" name="مربع نص 7">
            <a:extLst>
              <a:ext uri="{FF2B5EF4-FFF2-40B4-BE49-F238E27FC236}">
                <a16:creationId xmlns:a16="http://schemas.microsoft.com/office/drawing/2014/main" id="{D40488A0-9A79-4C2A-9168-D89A74A7DAE8}"/>
              </a:ext>
            </a:extLst>
          </p:cNvPr>
          <p:cNvSpPr txBox="1">
            <a:spLocks noChangeArrowheads="1"/>
          </p:cNvSpPr>
          <p:nvPr/>
        </p:nvSpPr>
        <p:spPr bwMode="auto">
          <a:xfrm>
            <a:off x="6735764" y="1968500"/>
            <a:ext cx="5032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a:t>L</a:t>
            </a:r>
          </a:p>
          <a:p>
            <a:r>
              <a:rPr lang="en-US" altLang="en-US" sz="3200"/>
              <a:t>C</a:t>
            </a:r>
          </a:p>
          <a:p>
            <a:r>
              <a:rPr lang="en-US" altLang="en-US" sz="3200"/>
              <a:t>H</a:t>
            </a:r>
          </a:p>
          <a:p>
            <a:r>
              <a:rPr lang="en-US" altLang="en-US" sz="3200"/>
              <a:t>O</a:t>
            </a:r>
          </a:p>
          <a:p>
            <a:r>
              <a:rPr lang="en-US" altLang="en-US" sz="3200"/>
              <a:t>L</a:t>
            </a:r>
          </a:p>
        </p:txBody>
      </p:sp>
      <p:sp>
        <p:nvSpPr>
          <p:cNvPr id="19462" name="مربع نص 8">
            <a:extLst>
              <a:ext uri="{FF2B5EF4-FFF2-40B4-BE49-F238E27FC236}">
                <a16:creationId xmlns:a16="http://schemas.microsoft.com/office/drawing/2014/main" id="{97883E04-F1BC-41BB-988D-92479E983395}"/>
              </a:ext>
            </a:extLst>
          </p:cNvPr>
          <p:cNvSpPr txBox="1">
            <a:spLocks noChangeArrowheads="1"/>
          </p:cNvSpPr>
          <p:nvPr/>
        </p:nvSpPr>
        <p:spPr bwMode="auto">
          <a:xfrm>
            <a:off x="8380414" y="1916113"/>
            <a:ext cx="5730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200" b="1">
                <a:solidFill>
                  <a:srgbClr val="FF0000"/>
                </a:solidFill>
              </a:rPr>
              <a:t>A</a:t>
            </a:r>
          </a:p>
          <a:p>
            <a:r>
              <a:rPr lang="en-US" altLang="en-US" sz="3200" b="1">
                <a:solidFill>
                  <a:srgbClr val="FF0000"/>
                </a:solidFill>
              </a:rPr>
              <a:t>F</a:t>
            </a:r>
          </a:p>
          <a:p>
            <a:r>
              <a:rPr lang="en-US" altLang="en-US" sz="3200" b="1">
                <a:solidFill>
                  <a:srgbClr val="FF0000"/>
                </a:solidFill>
              </a:rPr>
              <a:t>R</a:t>
            </a:r>
          </a:p>
          <a:p>
            <a:r>
              <a:rPr lang="en-US" altLang="en-US" sz="3200" b="1">
                <a:solidFill>
                  <a:srgbClr val="FF0000"/>
                </a:solidFill>
              </a:rPr>
              <a:t>A</a:t>
            </a:r>
          </a:p>
          <a:p>
            <a:r>
              <a:rPr lang="en-US" altLang="en-US" sz="3200" b="1">
                <a:solidFill>
                  <a:srgbClr val="FF0000"/>
                </a:solidFill>
              </a:rPr>
              <a:t>N</a:t>
            </a:r>
          </a:p>
          <a:p>
            <a:r>
              <a:rPr lang="en-US" altLang="en-US" sz="3200" b="1">
                <a:solidFill>
                  <a:srgbClr val="FF0000"/>
                </a:solidFill>
              </a:rPr>
              <a:t>I</a:t>
            </a:r>
          </a:p>
          <a:p>
            <a:r>
              <a:rPr lang="en-US" altLang="en-US" sz="3200" b="1">
                <a:solidFill>
                  <a:srgbClr val="FF0000"/>
                </a:solidFill>
              </a:rPr>
              <a:t>N</a:t>
            </a:r>
          </a:p>
          <a:p>
            <a:r>
              <a:rPr lang="en-US" altLang="en-US" sz="3200" b="1">
                <a:solidFill>
                  <a:srgbClr val="FF0000"/>
                </a:solidFill>
              </a:rPr>
              <a:t>E </a:t>
            </a:r>
          </a:p>
        </p:txBody>
      </p:sp>
      <p:sp>
        <p:nvSpPr>
          <p:cNvPr id="18439" name="Rectangle 6">
            <a:extLst>
              <a:ext uri="{FF2B5EF4-FFF2-40B4-BE49-F238E27FC236}">
                <a16:creationId xmlns:a16="http://schemas.microsoft.com/office/drawing/2014/main" id="{6C6CA5C4-A52B-421E-8127-0946624F983F}"/>
              </a:ext>
            </a:extLst>
          </p:cNvPr>
          <p:cNvSpPr>
            <a:spLocks noChangeArrowheads="1"/>
          </p:cNvSpPr>
          <p:nvPr/>
        </p:nvSpPr>
        <p:spPr bwMode="auto">
          <a:xfrm>
            <a:off x="3095626" y="71438"/>
            <a:ext cx="5356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6000" b="1" dirty="0"/>
              <a:t>Gram staining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2" dur="500"/>
                                        <p:tgtEl>
                                          <p:spTgt spid="1945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5" dur="500"/>
                                        <p:tgtEl>
                                          <p:spTgt spid="19459">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8" dur="500"/>
                                        <p:tgtEl>
                                          <p:spTgt spid="19459">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1" dur="500"/>
                                        <p:tgtEl>
                                          <p:spTgt spid="19459">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4" dur="500"/>
                                        <p:tgtEl>
                                          <p:spTgt spid="19459">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27" dur="5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60"/>
                                        </p:tgtEl>
                                        <p:attrNameLst>
                                          <p:attrName>style.visibility</p:attrName>
                                        </p:attrNameLst>
                                      </p:cBhvr>
                                      <p:to>
                                        <p:strVal val="visible"/>
                                      </p:to>
                                    </p:set>
                                    <p:animEffect transition="in" filter="blinds(horizontal)">
                                      <p:cBhvr>
                                        <p:cTn id="32" dur="500"/>
                                        <p:tgtEl>
                                          <p:spTgt spid="194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61"/>
                                        </p:tgtEl>
                                        <p:attrNameLst>
                                          <p:attrName>style.visibility</p:attrName>
                                        </p:attrNameLst>
                                      </p:cBhvr>
                                      <p:to>
                                        <p:strVal val="visible"/>
                                      </p:to>
                                    </p:set>
                                    <p:animEffect transition="in" filter="blinds(horizontal)">
                                      <p:cBhvr>
                                        <p:cTn id="37" dur="500"/>
                                        <p:tgtEl>
                                          <p:spTgt spid="194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462"/>
                                        </p:tgtEl>
                                        <p:attrNameLst>
                                          <p:attrName>style.visibility</p:attrName>
                                        </p:attrNameLst>
                                      </p:cBhvr>
                                      <p:to>
                                        <p:strVal val="visible"/>
                                      </p:to>
                                    </p:set>
                                    <p:animEffect transition="in" filter="blinds(horizontal)">
                                      <p:cBhvr>
                                        <p:cTn id="4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P spid="19461" grpId="0"/>
      <p:bldP spid="194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67E9A7-3E6C-4894-AC8A-7B0526A774CA}"/>
              </a:ext>
            </a:extLst>
          </p:cNvPr>
          <p:cNvSpPr txBox="1"/>
          <p:nvPr/>
        </p:nvSpPr>
        <p:spPr>
          <a:xfrm>
            <a:off x="3024189" y="214313"/>
            <a:ext cx="5340821" cy="707886"/>
          </a:xfrm>
          <a:prstGeom prst="rect">
            <a:avLst/>
          </a:prstGeom>
          <a:noFill/>
        </p:spPr>
        <p:txBody>
          <a:bodyPr wrap="none">
            <a:spAutoFit/>
          </a:bodyPr>
          <a:lstStyle/>
          <a:p>
            <a:pPr>
              <a:defRPr/>
            </a:pPr>
            <a:r>
              <a:rPr lang="en-US" sz="4000" b="1" dirty="0">
                <a:cs typeface="Arial" charset="0"/>
              </a:rPr>
              <a:t>Results of Gram staining</a:t>
            </a:r>
          </a:p>
        </p:txBody>
      </p:sp>
      <p:pic>
        <p:nvPicPr>
          <p:cNvPr id="28677" name="Picture 2">
            <a:extLst>
              <a:ext uri="{FF2B5EF4-FFF2-40B4-BE49-F238E27FC236}">
                <a16:creationId xmlns:a16="http://schemas.microsoft.com/office/drawing/2014/main" id="{B0B4DAF0-A848-495D-B802-A1708CED7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57314"/>
            <a:ext cx="23320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AB0DD481-61F6-4345-A479-EBB56ED89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1" y="1285875"/>
            <a:ext cx="2162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عنصر نائب لرقم الشريحة 6">
            <a:extLst>
              <a:ext uri="{FF2B5EF4-FFF2-40B4-BE49-F238E27FC236}">
                <a16:creationId xmlns:a16="http://schemas.microsoft.com/office/drawing/2014/main" id="{8984C747-0D28-467A-B1E2-3EAA63E288D6}"/>
              </a:ext>
            </a:extLst>
          </p:cNvPr>
          <p:cNvSpPr>
            <a:spLocks noGrp="1"/>
          </p:cNvSpPr>
          <p:nvPr>
            <p:ph type="sldNum" sz="quarter" idx="12"/>
          </p:nvPr>
        </p:nvSpPr>
        <p:spPr>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fld id="{FD453E97-C307-455F-A836-DE52565C615C}" type="slidenum">
              <a:rPr lang="en-US" altLang="en-US">
                <a:solidFill>
                  <a:srgbClr val="000000"/>
                </a:solidFill>
              </a:rPr>
              <a:pPr/>
              <a:t>15</a:t>
            </a:fld>
            <a:endParaRPr lang="en-US" altLang="en-US">
              <a:solidFill>
                <a:srgbClr val="000000"/>
              </a:solidFill>
            </a:endParaRPr>
          </a:p>
        </p:txBody>
      </p:sp>
      <p:pic>
        <p:nvPicPr>
          <p:cNvPr id="28684" name="Picture 12">
            <a:extLst>
              <a:ext uri="{FF2B5EF4-FFF2-40B4-BE49-F238E27FC236}">
                <a16:creationId xmlns:a16="http://schemas.microsoft.com/office/drawing/2014/main" id="{B20975AD-7625-4410-81DA-8FBBC6430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3571876"/>
            <a:ext cx="435768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a:extLst>
              <a:ext uri="{FF2B5EF4-FFF2-40B4-BE49-F238E27FC236}">
                <a16:creationId xmlns:a16="http://schemas.microsoft.com/office/drawing/2014/main" id="{A32521E2-5747-4347-B114-B89DB1D8D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6" y="3500438"/>
            <a:ext cx="38576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linds(horizontal)">
                                      <p:cBhvr>
                                        <p:cTn id="12" dur="500"/>
                                        <p:tgtEl>
                                          <p:spTgt spid="286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84"/>
                                        </p:tgtEl>
                                        <p:attrNameLst>
                                          <p:attrName>style.visibility</p:attrName>
                                        </p:attrNameLst>
                                      </p:cBhvr>
                                      <p:to>
                                        <p:strVal val="visible"/>
                                      </p:to>
                                    </p:set>
                                    <p:animEffect transition="in" filter="blinds(horizontal)">
                                      <p:cBhvr>
                                        <p:cTn id="17" dur="500"/>
                                        <p:tgtEl>
                                          <p:spTgt spid="28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blinds(horizontal)">
                                      <p:cBhvr>
                                        <p:cTn id="22" dur="500"/>
                                        <p:tgtEl>
                                          <p:spTgt spid="286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685"/>
                                        </p:tgtEl>
                                        <p:attrNameLst>
                                          <p:attrName>style.visibility</p:attrName>
                                        </p:attrNameLst>
                                      </p:cBhvr>
                                      <p:to>
                                        <p:strVal val="visible"/>
                                      </p:to>
                                    </p:set>
                                    <p:animEffect transition="in" filter="blinds(horizontal)">
                                      <p:cBhvr>
                                        <p:cTn id="27"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742476F-CB3B-43EA-870D-AFF4A27C6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5" y="1785936"/>
            <a:ext cx="30813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EAC18C10-488E-4545-9AF3-4AA5D7561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20" y="4357687"/>
            <a:ext cx="33543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53BD79BE-87A4-44FF-92EF-B34CDBB43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307" y="1669143"/>
            <a:ext cx="3357563" cy="222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4BC692A-96CF-4B8F-8C83-78A1068823FA}"/>
              </a:ext>
            </a:extLst>
          </p:cNvPr>
          <p:cNvSpPr txBox="1">
            <a:spLocks noChangeArrowheads="1"/>
          </p:cNvSpPr>
          <p:nvPr/>
        </p:nvSpPr>
        <p:spPr>
          <a:xfrm>
            <a:off x="202408" y="1357312"/>
            <a:ext cx="3929062" cy="500063"/>
          </a:xfrm>
          <a:prstGeom prst="rect">
            <a:avLst/>
          </a:prstGeom>
        </p:spPr>
        <p:txBody>
          <a:bodyPr/>
          <a:lstStyle/>
          <a:p>
            <a:pPr algn="ctr" eaLnBrk="1" hangingPunct="1">
              <a:defRPr/>
            </a:pPr>
            <a:r>
              <a:rPr lang="en-US" altLang="en-US" sz="2000" kern="0" dirty="0">
                <a:solidFill>
                  <a:srgbClr val="7030A0"/>
                </a:solidFill>
                <a:latin typeface="Arial Black" pitchFamily="34" charset="0"/>
                <a:ea typeface="+mj-ea"/>
                <a:cs typeface="+mj-cs"/>
              </a:rPr>
              <a:t>Gram positive bacilli</a:t>
            </a:r>
            <a:endParaRPr lang="ar-JO" altLang="en-US" sz="2000" kern="0" dirty="0">
              <a:solidFill>
                <a:srgbClr val="7030A0"/>
              </a:solidFill>
              <a:latin typeface="Arial Black" pitchFamily="34" charset="0"/>
              <a:ea typeface="+mj-ea"/>
              <a:cs typeface="+mj-cs"/>
            </a:endParaRPr>
          </a:p>
        </p:txBody>
      </p:sp>
      <p:sp>
        <p:nvSpPr>
          <p:cNvPr id="7" name="TextBox 6">
            <a:extLst>
              <a:ext uri="{FF2B5EF4-FFF2-40B4-BE49-F238E27FC236}">
                <a16:creationId xmlns:a16="http://schemas.microsoft.com/office/drawing/2014/main" id="{C51A3951-AA44-4D62-AA9F-3D6816A08D6D}"/>
              </a:ext>
            </a:extLst>
          </p:cNvPr>
          <p:cNvSpPr txBox="1"/>
          <p:nvPr/>
        </p:nvSpPr>
        <p:spPr>
          <a:xfrm>
            <a:off x="3024189" y="214313"/>
            <a:ext cx="5340821" cy="707886"/>
          </a:xfrm>
          <a:prstGeom prst="rect">
            <a:avLst/>
          </a:prstGeom>
          <a:noFill/>
        </p:spPr>
        <p:txBody>
          <a:bodyPr wrap="none">
            <a:spAutoFit/>
          </a:bodyPr>
          <a:lstStyle/>
          <a:p>
            <a:pPr>
              <a:defRPr/>
            </a:pPr>
            <a:r>
              <a:rPr lang="en-US" sz="4000" b="1" dirty="0">
                <a:cs typeface="Arial" charset="0"/>
              </a:rPr>
              <a:t>Results of Gram staining</a:t>
            </a:r>
          </a:p>
        </p:txBody>
      </p:sp>
      <p:sp>
        <p:nvSpPr>
          <p:cNvPr id="8" name="Title 1">
            <a:extLst>
              <a:ext uri="{FF2B5EF4-FFF2-40B4-BE49-F238E27FC236}">
                <a16:creationId xmlns:a16="http://schemas.microsoft.com/office/drawing/2014/main" id="{279D5ACA-7E9A-449D-BF75-5935C0F66F03}"/>
              </a:ext>
            </a:extLst>
          </p:cNvPr>
          <p:cNvSpPr txBox="1">
            <a:spLocks noChangeArrowheads="1"/>
          </p:cNvSpPr>
          <p:nvPr/>
        </p:nvSpPr>
        <p:spPr>
          <a:xfrm>
            <a:off x="59533" y="3929062"/>
            <a:ext cx="3929062" cy="500063"/>
          </a:xfrm>
          <a:prstGeom prst="rect">
            <a:avLst/>
          </a:prstGeom>
        </p:spPr>
        <p:txBody>
          <a:bodyPr/>
          <a:lstStyle/>
          <a:p>
            <a:pPr algn="ctr" eaLnBrk="1" hangingPunct="1">
              <a:defRPr/>
            </a:pPr>
            <a:r>
              <a:rPr lang="en-US" altLang="en-US" sz="2000" kern="0" dirty="0">
                <a:solidFill>
                  <a:srgbClr val="7030A0"/>
                </a:solidFill>
                <a:latin typeface="Arial Black" pitchFamily="34" charset="0"/>
                <a:ea typeface="+mj-ea"/>
                <a:cs typeface="+mj-cs"/>
              </a:rPr>
              <a:t>Gram positive cocci</a:t>
            </a:r>
            <a:endParaRPr lang="ar-JO" altLang="en-US" sz="2000" kern="0" dirty="0">
              <a:solidFill>
                <a:srgbClr val="7030A0"/>
              </a:solidFill>
              <a:latin typeface="Arial Black" pitchFamily="34" charset="0"/>
              <a:ea typeface="+mj-ea"/>
              <a:cs typeface="+mj-cs"/>
            </a:endParaRPr>
          </a:p>
        </p:txBody>
      </p:sp>
      <p:sp>
        <p:nvSpPr>
          <p:cNvPr id="9" name="Title 1">
            <a:extLst>
              <a:ext uri="{FF2B5EF4-FFF2-40B4-BE49-F238E27FC236}">
                <a16:creationId xmlns:a16="http://schemas.microsoft.com/office/drawing/2014/main" id="{A88F4F20-F622-4AFA-B95D-5610AF35B5BB}"/>
              </a:ext>
            </a:extLst>
          </p:cNvPr>
          <p:cNvSpPr txBox="1">
            <a:spLocks noChangeArrowheads="1"/>
          </p:cNvSpPr>
          <p:nvPr/>
        </p:nvSpPr>
        <p:spPr>
          <a:xfrm>
            <a:off x="3988595" y="1207948"/>
            <a:ext cx="3929063" cy="500063"/>
          </a:xfrm>
          <a:prstGeom prst="rect">
            <a:avLst/>
          </a:prstGeom>
        </p:spPr>
        <p:txBody>
          <a:bodyPr/>
          <a:lstStyle/>
          <a:p>
            <a:pPr algn="ctr" eaLnBrk="1" hangingPunct="1">
              <a:defRPr/>
            </a:pPr>
            <a:r>
              <a:rPr lang="en-US" altLang="en-US" sz="2000" kern="0" dirty="0">
                <a:solidFill>
                  <a:srgbClr val="FF0000"/>
                </a:solidFill>
                <a:latin typeface="Arial Black" pitchFamily="34" charset="0"/>
                <a:ea typeface="+mj-ea"/>
                <a:cs typeface="+mj-cs"/>
              </a:rPr>
              <a:t>Gram negative cocci</a:t>
            </a:r>
            <a:endParaRPr lang="ar-JO" altLang="en-US" sz="2000" kern="0" dirty="0">
              <a:solidFill>
                <a:srgbClr val="FF0000"/>
              </a:solidFill>
              <a:latin typeface="Arial Black" pitchFamily="34" charset="0"/>
              <a:ea typeface="+mj-ea"/>
              <a:cs typeface="+mj-cs"/>
            </a:endParaRPr>
          </a:p>
        </p:txBody>
      </p:sp>
      <p:sp>
        <p:nvSpPr>
          <p:cNvPr id="11" name="Title 1">
            <a:extLst>
              <a:ext uri="{FF2B5EF4-FFF2-40B4-BE49-F238E27FC236}">
                <a16:creationId xmlns:a16="http://schemas.microsoft.com/office/drawing/2014/main" id="{0A65B6D2-D23B-42D0-BE8E-42F5EFA46B93}"/>
              </a:ext>
            </a:extLst>
          </p:cNvPr>
          <p:cNvSpPr txBox="1">
            <a:spLocks noChangeArrowheads="1"/>
          </p:cNvSpPr>
          <p:nvPr/>
        </p:nvSpPr>
        <p:spPr>
          <a:xfrm>
            <a:off x="3998120" y="3877806"/>
            <a:ext cx="3929063" cy="500063"/>
          </a:xfrm>
          <a:prstGeom prst="rect">
            <a:avLst/>
          </a:prstGeom>
        </p:spPr>
        <p:txBody>
          <a:bodyPr/>
          <a:lstStyle/>
          <a:p>
            <a:pPr algn="ctr" eaLnBrk="1" hangingPunct="1">
              <a:defRPr/>
            </a:pPr>
            <a:r>
              <a:rPr lang="en-US" altLang="en-US" sz="2000" kern="0" dirty="0">
                <a:solidFill>
                  <a:srgbClr val="FF0000"/>
                </a:solidFill>
                <a:latin typeface="Arial Black" pitchFamily="34" charset="0"/>
                <a:ea typeface="+mj-ea"/>
                <a:cs typeface="+mj-cs"/>
              </a:rPr>
              <a:t>Gram negative bacilli</a:t>
            </a:r>
            <a:endParaRPr lang="ar-JO" altLang="en-US" sz="2000" kern="0" dirty="0">
              <a:solidFill>
                <a:srgbClr val="FF0000"/>
              </a:solidFill>
              <a:latin typeface="Arial Black" pitchFamily="34" charset="0"/>
              <a:ea typeface="+mj-ea"/>
              <a:cs typeface="+mj-cs"/>
            </a:endParaRPr>
          </a:p>
        </p:txBody>
      </p:sp>
      <p:pic>
        <p:nvPicPr>
          <p:cNvPr id="12" name="Picture 21" descr="image1">
            <a:extLst>
              <a:ext uri="{FF2B5EF4-FFF2-40B4-BE49-F238E27FC236}">
                <a16:creationId xmlns:a16="http://schemas.microsoft.com/office/drawing/2014/main" id="{B9BE7A07-CAC8-4F03-9CF2-48AC06CFA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382" y="4337049"/>
            <a:ext cx="3281362"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Streptococcus">
            <a:extLst>
              <a:ext uri="{FF2B5EF4-FFF2-40B4-BE49-F238E27FC236}">
                <a16:creationId xmlns:a16="http://schemas.microsoft.com/office/drawing/2014/main" id="{97BA46B7-C503-45B7-A1C1-F0102E2E5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5190" y="2706618"/>
            <a:ext cx="4018726" cy="296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7">
            <a:extLst>
              <a:ext uri="{FF2B5EF4-FFF2-40B4-BE49-F238E27FC236}">
                <a16:creationId xmlns:a16="http://schemas.microsoft.com/office/drawing/2014/main" id="{A61A4A01-DD4A-434E-A33A-606A8007CD82}"/>
              </a:ext>
            </a:extLst>
          </p:cNvPr>
          <p:cNvSpPr txBox="1">
            <a:spLocks noChangeArrowheads="1"/>
          </p:cNvSpPr>
          <p:nvPr/>
        </p:nvSpPr>
        <p:spPr bwMode="auto">
          <a:xfrm>
            <a:off x="7638057" y="2140012"/>
            <a:ext cx="469809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spcBef>
                <a:spcPct val="50000"/>
              </a:spcBef>
            </a:pPr>
            <a:r>
              <a:rPr lang="en-GB" altLang="en-US" sz="2400" b="1" dirty="0">
                <a:solidFill>
                  <a:srgbClr val="7030A0"/>
                </a:solidFill>
              </a:rPr>
              <a:t>Gram-positive Cocci in chains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blinds(horizontal)">
                                      <p:cBhvr>
                                        <p:cTn id="18" dur="500"/>
                                        <p:tgtEl>
                                          <p:spTgt spid="256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5604"/>
                                        </p:tgtEl>
                                        <p:attrNameLst>
                                          <p:attrName>style.visibility</p:attrName>
                                        </p:attrNameLst>
                                      </p:cBhvr>
                                      <p:to>
                                        <p:strVal val="visible"/>
                                      </p:to>
                                    </p:set>
                                    <p:animEffect transition="in" filter="blinds(horizontal)">
                                      <p:cBhvr>
                                        <p:cTn id="23" dur="500"/>
                                        <p:tgtEl>
                                          <p:spTgt spid="256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8C90B43-4D6C-4CC4-AF90-BF9D7FF76A25}"/>
              </a:ext>
            </a:extLst>
          </p:cNvPr>
          <p:cNvSpPr>
            <a:spLocks noChangeArrowheads="1"/>
          </p:cNvSpPr>
          <p:nvPr/>
        </p:nvSpPr>
        <p:spPr bwMode="auto">
          <a:xfrm>
            <a:off x="3469313" y="2714922"/>
            <a:ext cx="5064463" cy="923330"/>
          </a:xfrm>
          <a:prstGeom prst="rect">
            <a:avLst/>
          </a:prstGeom>
          <a:noFill/>
          <a:ln w="9525">
            <a:noFill/>
            <a:miter lim="800000"/>
            <a:headEnd/>
            <a:tailEnd/>
          </a:ln>
        </p:spPr>
        <p:txBody>
          <a:bodyPr wrap="none" anchor="ctr">
            <a:spAutoFit/>
          </a:bodyPr>
          <a:lstStyle/>
          <a:p>
            <a:pPr algn="ctr">
              <a:tabLst>
                <a:tab pos="974725" algn="l"/>
              </a:tabLst>
              <a:defRPr/>
            </a:pPr>
            <a:r>
              <a:rPr lang="en-US" sz="5400" b="1" dirty="0">
                <a:solidFill>
                  <a:srgbClr val="FF0000"/>
                </a:solidFill>
                <a:cs typeface="Arial" charset="0"/>
              </a:rPr>
              <a:t>Acid fast staining</a:t>
            </a:r>
            <a:endParaRPr lang="en-US" sz="5400"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A5-3F21-4C8F-86AA-398DB6102FBF}"/>
              </a:ext>
            </a:extLst>
          </p:cNvPr>
          <p:cNvSpPr>
            <a:spLocks noGrp="1"/>
          </p:cNvSpPr>
          <p:nvPr>
            <p:ph idx="1"/>
          </p:nvPr>
        </p:nvSpPr>
        <p:spPr>
          <a:xfrm>
            <a:off x="1952626" y="1214438"/>
            <a:ext cx="8429625" cy="4114800"/>
          </a:xfrm>
        </p:spPr>
        <p:txBody>
          <a:bodyPr/>
          <a:lstStyle/>
          <a:p>
            <a:pPr algn="just">
              <a:buFontTx/>
              <a:buNone/>
            </a:pPr>
            <a:r>
              <a:rPr lang="en-US" altLang="en-US" b="1">
                <a:solidFill>
                  <a:srgbClr val="FF0000"/>
                </a:solidFill>
              </a:rPr>
              <a:t>Importance</a:t>
            </a:r>
            <a:endParaRPr lang="en-US" altLang="en-US" sz="2400" b="1">
              <a:solidFill>
                <a:srgbClr val="FF0000"/>
              </a:solidFill>
            </a:endParaRPr>
          </a:p>
          <a:p>
            <a:pPr algn="just"/>
            <a:r>
              <a:rPr lang="en-US" altLang="en-US" sz="2600"/>
              <a:t>AFS is a differential stain used to identify acid-fast organisms such as members of the genus </a:t>
            </a:r>
            <a:r>
              <a:rPr lang="en-US" altLang="en-US" sz="2600" i="1"/>
              <a:t>Mycobacterium</a:t>
            </a:r>
            <a:r>
              <a:rPr lang="en-US" altLang="en-US" sz="2600"/>
              <a:t>.</a:t>
            </a:r>
          </a:p>
          <a:p>
            <a:pPr algn="just">
              <a:buFontTx/>
              <a:buNone/>
            </a:pPr>
            <a:r>
              <a:rPr lang="en-US" altLang="en-US" b="1">
                <a:solidFill>
                  <a:srgbClr val="FF0000"/>
                </a:solidFill>
              </a:rPr>
              <a:t>Principle</a:t>
            </a:r>
            <a:r>
              <a:rPr lang="en-US" altLang="en-US" sz="2400"/>
              <a:t>: </a:t>
            </a:r>
          </a:p>
          <a:p>
            <a:pPr algn="just"/>
            <a:r>
              <a:rPr lang="en-US" altLang="en-US" sz="2600"/>
              <a:t>Acid-fast organisms are characterized by wax-like, nearly impermeable cell walls; they contain mycolic acid, waxes, and complex lipids.</a:t>
            </a:r>
          </a:p>
          <a:p>
            <a:pPr algn="just"/>
            <a:r>
              <a:rPr lang="en-US" altLang="en-US" sz="2600"/>
              <a:t>Because the cell wall is so resistant to most compounds, </a:t>
            </a:r>
            <a:r>
              <a:rPr lang="en-US" altLang="en-US" sz="2600">
                <a:solidFill>
                  <a:srgbClr val="FF0000"/>
                </a:solidFill>
              </a:rPr>
              <a:t>acid-fast organisms require a special </a:t>
            </a:r>
            <a:r>
              <a:rPr lang="en-US" altLang="en-US" sz="2600"/>
              <a:t>staining technique </a:t>
            </a:r>
          </a:p>
          <a:p>
            <a:pPr algn="just">
              <a:buFontTx/>
              <a:buNone/>
            </a:pPr>
            <a:endParaRPr lang="en-US" altLang="en-US" sz="2600"/>
          </a:p>
        </p:txBody>
      </p:sp>
      <p:sp>
        <p:nvSpPr>
          <p:cNvPr id="4" name="Rectangle 3">
            <a:extLst>
              <a:ext uri="{FF2B5EF4-FFF2-40B4-BE49-F238E27FC236}">
                <a16:creationId xmlns:a16="http://schemas.microsoft.com/office/drawing/2014/main" id="{5F5BA346-A848-45BE-B0FA-097EA1FF02BF}"/>
              </a:ext>
            </a:extLst>
          </p:cNvPr>
          <p:cNvSpPr>
            <a:spLocks noChangeArrowheads="1"/>
          </p:cNvSpPr>
          <p:nvPr/>
        </p:nvSpPr>
        <p:spPr bwMode="auto">
          <a:xfrm>
            <a:off x="3550436" y="214562"/>
            <a:ext cx="5497531" cy="769441"/>
          </a:xfrm>
          <a:prstGeom prst="rect">
            <a:avLst/>
          </a:prstGeom>
          <a:noFill/>
          <a:ln w="9525">
            <a:noFill/>
            <a:miter lim="800000"/>
            <a:headEnd/>
            <a:tailEnd/>
          </a:ln>
        </p:spPr>
        <p:txBody>
          <a:bodyPr wrap="none" anchor="ctr">
            <a:spAutoFit/>
          </a:bodyPr>
          <a:lstStyle/>
          <a:p>
            <a:pPr algn="ctr">
              <a:tabLst>
                <a:tab pos="974725" algn="l"/>
              </a:tabLst>
              <a:defRPr/>
            </a:pPr>
            <a:r>
              <a:rPr lang="en-US" sz="4400" b="1" dirty="0">
                <a:cs typeface="Arial" charset="0"/>
              </a:rPr>
              <a:t>Acid fast staining (AFS)</a:t>
            </a:r>
            <a:endParaRPr lang="en-US" sz="4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7" name="Picture 3">
            <a:extLst>
              <a:ext uri="{FF2B5EF4-FFF2-40B4-BE49-F238E27FC236}">
                <a16:creationId xmlns:a16="http://schemas.microsoft.com/office/drawing/2014/main" id="{97A5D961-79CC-428E-BACE-EB70FA04E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714501"/>
            <a:ext cx="50482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05D5F3D-FD6C-4E0A-99A4-DDCDE7FACB58}"/>
              </a:ext>
            </a:extLst>
          </p:cNvPr>
          <p:cNvSpPr txBox="1">
            <a:spLocks noChangeArrowheads="1"/>
          </p:cNvSpPr>
          <p:nvPr/>
        </p:nvSpPr>
        <p:spPr bwMode="auto">
          <a:xfrm>
            <a:off x="6953251" y="5072063"/>
            <a:ext cx="273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solidFill>
                  <a:srgbClr val="FF0000"/>
                </a:solidFill>
              </a:rPr>
              <a:t>Plasma membran</a:t>
            </a:r>
          </a:p>
        </p:txBody>
      </p:sp>
      <p:sp>
        <p:nvSpPr>
          <p:cNvPr id="6" name="TextBox 5">
            <a:extLst>
              <a:ext uri="{FF2B5EF4-FFF2-40B4-BE49-F238E27FC236}">
                <a16:creationId xmlns:a16="http://schemas.microsoft.com/office/drawing/2014/main" id="{8CD42DF2-0DC4-4CF9-9100-646308570892}"/>
              </a:ext>
            </a:extLst>
          </p:cNvPr>
          <p:cNvSpPr txBox="1">
            <a:spLocks noChangeArrowheads="1"/>
          </p:cNvSpPr>
          <p:nvPr/>
        </p:nvSpPr>
        <p:spPr bwMode="auto">
          <a:xfrm>
            <a:off x="6953250" y="421481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solidFill>
                  <a:srgbClr val="FF0000"/>
                </a:solidFill>
              </a:rPr>
              <a:t>Peptidoglycan</a:t>
            </a:r>
          </a:p>
        </p:txBody>
      </p:sp>
      <p:sp>
        <p:nvSpPr>
          <p:cNvPr id="7" name="Rectangle 6">
            <a:extLst>
              <a:ext uri="{FF2B5EF4-FFF2-40B4-BE49-F238E27FC236}">
                <a16:creationId xmlns:a16="http://schemas.microsoft.com/office/drawing/2014/main" id="{DB32A8AF-A790-4F2B-81BF-6D409F0BB4B9}"/>
              </a:ext>
            </a:extLst>
          </p:cNvPr>
          <p:cNvSpPr>
            <a:spLocks noChangeArrowheads="1"/>
          </p:cNvSpPr>
          <p:nvPr/>
        </p:nvSpPr>
        <p:spPr bwMode="auto">
          <a:xfrm>
            <a:off x="6953250" y="2286001"/>
            <a:ext cx="2185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solidFill>
                  <a:srgbClr val="FF0000"/>
                </a:solidFill>
              </a:rPr>
              <a:t>Mycolic acids</a:t>
            </a:r>
          </a:p>
          <a:p>
            <a:r>
              <a:rPr lang="en-US" altLang="en-US" sz="2400" b="1">
                <a:solidFill>
                  <a:srgbClr val="FF0000"/>
                </a:solidFill>
              </a:rPr>
              <a:t>&amp; waxes </a:t>
            </a:r>
          </a:p>
        </p:txBody>
      </p:sp>
      <p:sp>
        <p:nvSpPr>
          <p:cNvPr id="8" name="Rectangle 7">
            <a:extLst>
              <a:ext uri="{FF2B5EF4-FFF2-40B4-BE49-F238E27FC236}">
                <a16:creationId xmlns:a16="http://schemas.microsoft.com/office/drawing/2014/main" id="{2A2428D6-AB4D-4304-B29B-B3BB40BCDC87}"/>
              </a:ext>
            </a:extLst>
          </p:cNvPr>
          <p:cNvSpPr>
            <a:spLocks noChangeArrowheads="1"/>
          </p:cNvSpPr>
          <p:nvPr/>
        </p:nvSpPr>
        <p:spPr bwMode="auto">
          <a:xfrm>
            <a:off x="1952626" y="357188"/>
            <a:ext cx="8570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3600" b="1"/>
              <a:t>Mycobacterium tuberculosis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2867"/>
                                        </p:tgtEl>
                                        <p:attrNameLst>
                                          <p:attrName>style.visibility</p:attrName>
                                        </p:attrNameLst>
                                      </p:cBhvr>
                                      <p:to>
                                        <p:strVal val="visible"/>
                                      </p:to>
                                    </p:set>
                                    <p:animEffect transition="in" filter="blinds(horizontal)">
                                      <p:cBhvr>
                                        <p:cTn id="12" dur="500"/>
                                        <p:tgtEl>
                                          <p:spTgt spid="292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6A97-DD24-4C63-B2BA-221E10499FDF}"/>
              </a:ext>
            </a:extLst>
          </p:cNvPr>
          <p:cNvSpPr>
            <a:spLocks noGrp="1"/>
          </p:cNvSpPr>
          <p:nvPr>
            <p:ph type="title"/>
          </p:nvPr>
        </p:nvSpPr>
        <p:spPr>
          <a:xfrm>
            <a:off x="780370" y="420915"/>
            <a:ext cx="7772400" cy="1143000"/>
          </a:xfrm>
        </p:spPr>
        <p:txBody>
          <a:bodyPr/>
          <a:lstStyle/>
          <a:p>
            <a:pPr>
              <a:defRPr/>
            </a:pPr>
            <a:r>
              <a:rPr lang="en-US" sz="4800" b="1" dirty="0">
                <a:solidFill>
                  <a:schemeClr val="accent3">
                    <a:lumMod val="50000"/>
                  </a:schemeClr>
                </a:solidFill>
                <a:latin typeface="+mn-lt"/>
                <a:ea typeface="+mn-ea"/>
                <a:cs typeface="+mn-cs"/>
              </a:rPr>
              <a:t>Objectives</a:t>
            </a:r>
            <a:endParaRPr lang="en-US" sz="4800" dirty="0">
              <a:solidFill>
                <a:schemeClr val="accent3">
                  <a:lumMod val="50000"/>
                </a:schemeClr>
              </a:solidFill>
            </a:endParaRPr>
          </a:p>
        </p:txBody>
      </p:sp>
      <p:sp>
        <p:nvSpPr>
          <p:cNvPr id="3" name="Content Placeholder 2">
            <a:extLst>
              <a:ext uri="{FF2B5EF4-FFF2-40B4-BE49-F238E27FC236}">
                <a16:creationId xmlns:a16="http://schemas.microsoft.com/office/drawing/2014/main" id="{7EEFF41B-5FE1-4E02-9755-BE5943389B92}"/>
              </a:ext>
            </a:extLst>
          </p:cNvPr>
          <p:cNvSpPr>
            <a:spLocks noGrp="1"/>
          </p:cNvSpPr>
          <p:nvPr>
            <p:ph idx="1"/>
          </p:nvPr>
        </p:nvSpPr>
        <p:spPr>
          <a:xfrm>
            <a:off x="780370" y="1721303"/>
            <a:ext cx="8572500" cy="4171497"/>
          </a:xfrm>
        </p:spPr>
        <p:txBody>
          <a:bodyPr>
            <a:normAutofit/>
          </a:bodyPr>
          <a:lstStyle/>
          <a:p>
            <a:pPr algn="just">
              <a:defRPr/>
            </a:pPr>
            <a:r>
              <a:rPr lang="en-US" sz="3200" dirty="0">
                <a:solidFill>
                  <a:srgbClr val="C00000"/>
                </a:solidFill>
              </a:rPr>
              <a:t>The history of Gram staining. </a:t>
            </a:r>
          </a:p>
          <a:p>
            <a:pPr algn="just">
              <a:defRPr/>
            </a:pPr>
            <a:r>
              <a:rPr lang="en-US" sz="3200" dirty="0">
                <a:solidFill>
                  <a:srgbClr val="C00000"/>
                </a:solidFill>
              </a:rPr>
              <a:t>The structure of the bacterial cell wall.</a:t>
            </a:r>
          </a:p>
          <a:p>
            <a:pPr algn="just">
              <a:defRPr/>
            </a:pPr>
            <a:r>
              <a:rPr lang="en-US" sz="3200" dirty="0">
                <a:solidFill>
                  <a:srgbClr val="C00000"/>
                </a:solidFill>
              </a:rPr>
              <a:t>The difference between Gram positive and Gram negative.</a:t>
            </a:r>
            <a:endParaRPr lang="en-US" sz="3200" dirty="0">
              <a:solidFill>
                <a:srgbClr val="002060"/>
              </a:solidFill>
            </a:endParaRPr>
          </a:p>
          <a:p>
            <a:pPr algn="just">
              <a:defRPr/>
            </a:pPr>
            <a:r>
              <a:rPr lang="en-US" sz="3200" dirty="0">
                <a:solidFill>
                  <a:srgbClr val="7030A0"/>
                </a:solidFill>
              </a:rPr>
              <a:t>To study the importance of Gram staining.</a:t>
            </a:r>
          </a:p>
          <a:p>
            <a:pPr algn="just">
              <a:defRPr/>
            </a:pPr>
            <a:r>
              <a:rPr lang="en-US" sz="3200" dirty="0">
                <a:solidFill>
                  <a:srgbClr val="0070C0"/>
                </a:solidFill>
              </a:rPr>
              <a:t>To study the procedure of Gram staining.</a:t>
            </a:r>
          </a:p>
          <a:p>
            <a:pPr algn="just">
              <a:defRPr/>
            </a:pPr>
            <a:r>
              <a:rPr lang="en-US" sz="3200" dirty="0">
                <a:solidFill>
                  <a:srgbClr val="0070C0"/>
                </a:solidFill>
              </a:rPr>
              <a:t>To study the procedure of acid fast staining.</a:t>
            </a:r>
          </a:p>
          <a:p>
            <a:pPr algn="just">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9E3AEE-5996-4297-A5AF-B761D07B6F09}"/>
              </a:ext>
            </a:extLst>
          </p:cNvPr>
          <p:cNvSpPr>
            <a:spLocks noChangeArrowheads="1"/>
          </p:cNvSpPr>
          <p:nvPr/>
        </p:nvSpPr>
        <p:spPr bwMode="auto">
          <a:xfrm>
            <a:off x="3550436" y="214562"/>
            <a:ext cx="5497531" cy="769441"/>
          </a:xfrm>
          <a:prstGeom prst="rect">
            <a:avLst/>
          </a:prstGeom>
          <a:noFill/>
          <a:ln w="9525">
            <a:noFill/>
            <a:miter lim="800000"/>
            <a:headEnd/>
            <a:tailEnd/>
          </a:ln>
        </p:spPr>
        <p:txBody>
          <a:bodyPr wrap="none" anchor="ctr">
            <a:spAutoFit/>
          </a:bodyPr>
          <a:lstStyle/>
          <a:p>
            <a:pPr algn="ctr">
              <a:tabLst>
                <a:tab pos="974725" algn="l"/>
              </a:tabLst>
              <a:defRPr/>
            </a:pPr>
            <a:r>
              <a:rPr lang="en-US" sz="4400" b="1" dirty="0">
                <a:cs typeface="Arial" charset="0"/>
              </a:rPr>
              <a:t>Acid fast staining (AFS)</a:t>
            </a:r>
            <a:endParaRPr lang="en-US" sz="4400" dirty="0">
              <a:cs typeface="Arial" charset="0"/>
            </a:endParaRPr>
          </a:p>
        </p:txBody>
      </p:sp>
      <p:sp>
        <p:nvSpPr>
          <p:cNvPr id="20" name="Title 1">
            <a:extLst>
              <a:ext uri="{FF2B5EF4-FFF2-40B4-BE49-F238E27FC236}">
                <a16:creationId xmlns:a16="http://schemas.microsoft.com/office/drawing/2014/main" id="{64A1F60E-428D-4BCD-A987-FBAEE47690FA}"/>
              </a:ext>
            </a:extLst>
          </p:cNvPr>
          <p:cNvSpPr>
            <a:spLocks noGrp="1"/>
          </p:cNvSpPr>
          <p:nvPr>
            <p:ph type="title"/>
          </p:nvPr>
        </p:nvSpPr>
        <p:spPr>
          <a:xfrm>
            <a:off x="1738313" y="1000126"/>
            <a:ext cx="3143250" cy="1000125"/>
          </a:xfrm>
        </p:spPr>
        <p:txBody>
          <a:bodyPr/>
          <a:lstStyle/>
          <a:p>
            <a:r>
              <a:rPr lang="en-US" altLang="en-US" b="1">
                <a:solidFill>
                  <a:srgbClr val="7030A0"/>
                </a:solidFill>
              </a:rPr>
              <a:t>Procedure</a:t>
            </a:r>
          </a:p>
        </p:txBody>
      </p:sp>
      <p:pic>
        <p:nvPicPr>
          <p:cNvPr id="21" name="Picture 2">
            <a:extLst>
              <a:ext uri="{FF2B5EF4-FFF2-40B4-BE49-F238E27FC236}">
                <a16:creationId xmlns:a16="http://schemas.microsoft.com/office/drawing/2014/main" id="{18B7A1ED-CA27-46EE-82EE-8BFE52EF8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6" y="2208213"/>
            <a:ext cx="15160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a:extLst>
              <a:ext uri="{FF2B5EF4-FFF2-40B4-BE49-F238E27FC236}">
                <a16:creationId xmlns:a16="http://schemas.microsoft.com/office/drawing/2014/main" id="{DF8E1E4F-D29C-4DE7-8178-F125F8425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3929063"/>
            <a:ext cx="1447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a:extLst>
              <a:ext uri="{FF2B5EF4-FFF2-40B4-BE49-F238E27FC236}">
                <a16:creationId xmlns:a16="http://schemas.microsoft.com/office/drawing/2014/main" id="{A00D65A0-812E-4F09-81E3-627DCC8D8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763" y="4786313"/>
            <a:ext cx="17256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272E7B07-2CCF-4C91-9253-60574E9F1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525" y="2143125"/>
            <a:ext cx="16970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a:extLst>
              <a:ext uri="{FF2B5EF4-FFF2-40B4-BE49-F238E27FC236}">
                <a16:creationId xmlns:a16="http://schemas.microsoft.com/office/drawing/2014/main" id="{4D52E0BD-17B0-44D9-9B90-2ADCD9C7C0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439" y="3929063"/>
            <a:ext cx="13350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a:extLst>
              <a:ext uri="{FF2B5EF4-FFF2-40B4-BE49-F238E27FC236}">
                <a16:creationId xmlns:a16="http://schemas.microsoft.com/office/drawing/2014/main" id="{7D561BC0-03A7-4576-B31F-E088AE4C43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0463" y="4857750"/>
            <a:ext cx="1752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a:extLst>
              <a:ext uri="{FF2B5EF4-FFF2-40B4-BE49-F238E27FC236}">
                <a16:creationId xmlns:a16="http://schemas.microsoft.com/office/drawing/2014/main" id="{2227D8D5-3FA5-4CBD-947B-EA4BD892E1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5650" y="2198688"/>
            <a:ext cx="1481138"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a:extLst>
              <a:ext uri="{FF2B5EF4-FFF2-40B4-BE49-F238E27FC236}">
                <a16:creationId xmlns:a16="http://schemas.microsoft.com/office/drawing/2014/main" id="{D5A6AFB8-ECA7-4EF8-BD0E-BBD1F739E6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8814" y="3857625"/>
            <a:ext cx="14303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a:extLst>
              <a:ext uri="{FF2B5EF4-FFF2-40B4-BE49-F238E27FC236}">
                <a16:creationId xmlns:a16="http://schemas.microsoft.com/office/drawing/2014/main" id="{6278F038-DC11-4161-B46D-E648EFD003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0239" y="4857750"/>
            <a:ext cx="1743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a:extLst>
              <a:ext uri="{FF2B5EF4-FFF2-40B4-BE49-F238E27FC236}">
                <a16:creationId xmlns:a16="http://schemas.microsoft.com/office/drawing/2014/main" id="{329EB6DB-CF76-4AE6-9F7B-F881E34515FA}"/>
              </a:ext>
            </a:extLst>
          </p:cNvPr>
          <p:cNvGrpSpPr>
            <a:grpSpLocks/>
          </p:cNvGrpSpPr>
          <p:nvPr/>
        </p:nvGrpSpPr>
        <p:grpSpPr bwMode="auto">
          <a:xfrm>
            <a:off x="7978776" y="2357438"/>
            <a:ext cx="1546225" cy="1344612"/>
            <a:chOff x="7000892" y="2500306"/>
            <a:chExt cx="1790700" cy="1485906"/>
          </a:xfrm>
        </p:grpSpPr>
        <p:pic>
          <p:nvPicPr>
            <p:cNvPr id="26641" name="Picture 11">
              <a:extLst>
                <a:ext uri="{FF2B5EF4-FFF2-40B4-BE49-F238E27FC236}">
                  <a16:creationId xmlns:a16="http://schemas.microsoft.com/office/drawing/2014/main" id="{4C41F744-EBE7-47D0-AFF6-FFDAD47263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0892" y="2500306"/>
              <a:ext cx="17907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2">
              <a:extLst>
                <a:ext uri="{FF2B5EF4-FFF2-40B4-BE49-F238E27FC236}">
                  <a16:creationId xmlns:a16="http://schemas.microsoft.com/office/drawing/2014/main" id="{514D293F-B132-40AC-A66F-175DF15E2D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0892" y="3357562"/>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13">
            <a:extLst>
              <a:ext uri="{FF2B5EF4-FFF2-40B4-BE49-F238E27FC236}">
                <a16:creationId xmlns:a16="http://schemas.microsoft.com/office/drawing/2014/main" id="{D05B3E88-D8E6-4F5C-9C55-6F4051380F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7339" y="3857625"/>
            <a:ext cx="16017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
            <a:extLst>
              <a:ext uri="{FF2B5EF4-FFF2-40B4-BE49-F238E27FC236}">
                <a16:creationId xmlns:a16="http://schemas.microsoft.com/office/drawing/2014/main" id="{9515F20B-359D-45EA-92B8-276C345521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4138" y="4714876"/>
            <a:ext cx="29638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par>
                                <p:cTn id="52" presetID="3" presetClass="entr" presetSubtype="1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A9BCA7-566D-4C9C-A016-8130E554E9D7}"/>
              </a:ext>
            </a:extLst>
          </p:cNvPr>
          <p:cNvSpPr>
            <a:spLocks noChangeArrowheads="1"/>
          </p:cNvSpPr>
          <p:nvPr/>
        </p:nvSpPr>
        <p:spPr bwMode="auto">
          <a:xfrm>
            <a:off x="3494690" y="214382"/>
            <a:ext cx="5942396" cy="707886"/>
          </a:xfrm>
          <a:prstGeom prst="rect">
            <a:avLst/>
          </a:prstGeom>
          <a:noFill/>
          <a:ln w="9525">
            <a:noFill/>
            <a:miter lim="800000"/>
            <a:headEnd/>
            <a:tailEnd/>
          </a:ln>
        </p:spPr>
        <p:txBody>
          <a:bodyPr wrap="none" anchor="ctr">
            <a:spAutoFit/>
          </a:bodyPr>
          <a:lstStyle/>
          <a:p>
            <a:pPr algn="ctr">
              <a:tabLst>
                <a:tab pos="974725" algn="l"/>
              </a:tabLst>
              <a:defRPr/>
            </a:pPr>
            <a:r>
              <a:rPr lang="en-US" sz="4000" b="1" dirty="0">
                <a:cs typeface="Arial" charset="0"/>
              </a:rPr>
              <a:t>Results of acid fast staining</a:t>
            </a:r>
          </a:p>
        </p:txBody>
      </p:sp>
      <p:sp>
        <p:nvSpPr>
          <p:cNvPr id="6" name="TextBox 5">
            <a:extLst>
              <a:ext uri="{FF2B5EF4-FFF2-40B4-BE49-F238E27FC236}">
                <a16:creationId xmlns:a16="http://schemas.microsoft.com/office/drawing/2014/main" id="{E8231F38-92FA-4D29-93A7-269A405B5CE8}"/>
              </a:ext>
            </a:extLst>
          </p:cNvPr>
          <p:cNvSpPr txBox="1">
            <a:spLocks noChangeArrowheads="1"/>
          </p:cNvSpPr>
          <p:nvPr/>
        </p:nvSpPr>
        <p:spPr bwMode="auto">
          <a:xfrm>
            <a:off x="2024063" y="1285875"/>
            <a:ext cx="7859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t>Report:  AFB Smear Positive or AFB Smear Negative</a:t>
            </a:r>
          </a:p>
          <a:p>
            <a:r>
              <a:rPr lang="en-US" altLang="en-US" sz="2400" b="1"/>
              <a:t>  </a:t>
            </a:r>
          </a:p>
          <a:p>
            <a:endParaRPr lang="en-US" altLang="en-US" sz="2400" b="1"/>
          </a:p>
        </p:txBody>
      </p:sp>
      <p:sp>
        <p:nvSpPr>
          <p:cNvPr id="8" name="Rectangle 7">
            <a:extLst>
              <a:ext uri="{FF2B5EF4-FFF2-40B4-BE49-F238E27FC236}">
                <a16:creationId xmlns:a16="http://schemas.microsoft.com/office/drawing/2014/main" id="{689D0ABD-D3E1-439A-BF46-171E06E89AAE}"/>
              </a:ext>
            </a:extLst>
          </p:cNvPr>
          <p:cNvSpPr>
            <a:spLocks noChangeArrowheads="1"/>
          </p:cNvSpPr>
          <p:nvPr/>
        </p:nvSpPr>
        <p:spPr bwMode="auto">
          <a:xfrm>
            <a:off x="4810125" y="6143626"/>
            <a:ext cx="319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solidFill>
                  <a:srgbClr val="FF0000"/>
                </a:solidFill>
              </a:rPr>
              <a:t>AFB Smear Positive </a:t>
            </a:r>
          </a:p>
        </p:txBody>
      </p:sp>
      <p:pic>
        <p:nvPicPr>
          <p:cNvPr id="30729" name="Picture 9">
            <a:extLst>
              <a:ext uri="{FF2B5EF4-FFF2-40B4-BE49-F238E27FC236}">
                <a16:creationId xmlns:a16="http://schemas.microsoft.com/office/drawing/2014/main" id="{290C6438-9791-4DC0-A9A8-961678ABB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000250"/>
            <a:ext cx="485775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blinds(horizontal)">
                                      <p:cBhvr>
                                        <p:cTn id="17" dur="500"/>
                                        <p:tgtEl>
                                          <p:spTgt spid="30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FCB-8CC7-4625-83D1-1CA3E5CC8527}"/>
              </a:ext>
            </a:extLst>
          </p:cNvPr>
          <p:cNvSpPr>
            <a:spLocks noGrp="1"/>
          </p:cNvSpPr>
          <p:nvPr>
            <p:ph type="title"/>
          </p:nvPr>
        </p:nvSpPr>
        <p:spPr>
          <a:xfrm>
            <a:off x="2413681" y="642713"/>
            <a:ext cx="7772400" cy="557212"/>
          </a:xfrm>
        </p:spPr>
        <p:txBody>
          <a:bodyPr>
            <a:normAutofit fontScale="90000"/>
          </a:bodyPr>
          <a:lstStyle/>
          <a:p>
            <a:pPr>
              <a:defRPr/>
            </a:pPr>
            <a:r>
              <a:rPr lang="en-US" b="1" dirty="0">
                <a:solidFill>
                  <a:srgbClr val="0070C0"/>
                </a:solidFill>
                <a:latin typeface="+mn-lt"/>
                <a:ea typeface="+mn-ea"/>
                <a:cs typeface="+mn-cs"/>
              </a:rPr>
              <a:t>Importance of Gram Stain</a:t>
            </a:r>
            <a:br>
              <a:rPr lang="en-US" dirty="0">
                <a:solidFill>
                  <a:srgbClr val="0070C0"/>
                </a:solidFill>
                <a:latin typeface="+mn-lt"/>
                <a:ea typeface="+mn-ea"/>
                <a:cs typeface="+mn-cs"/>
              </a:rPr>
            </a:br>
            <a:endParaRPr lang="en-US" dirty="0">
              <a:solidFill>
                <a:srgbClr val="0070C0"/>
              </a:solidFill>
            </a:endParaRPr>
          </a:p>
        </p:txBody>
      </p:sp>
      <p:sp>
        <p:nvSpPr>
          <p:cNvPr id="3" name="Content Placeholder 2">
            <a:extLst>
              <a:ext uri="{FF2B5EF4-FFF2-40B4-BE49-F238E27FC236}">
                <a16:creationId xmlns:a16="http://schemas.microsoft.com/office/drawing/2014/main" id="{453BF925-B41D-432B-A0E7-903D11F96549}"/>
              </a:ext>
            </a:extLst>
          </p:cNvPr>
          <p:cNvSpPr>
            <a:spLocks noGrp="1"/>
          </p:cNvSpPr>
          <p:nvPr>
            <p:ph idx="1"/>
          </p:nvPr>
        </p:nvSpPr>
        <p:spPr>
          <a:xfrm>
            <a:off x="779236" y="1199925"/>
            <a:ext cx="8572500" cy="5094287"/>
          </a:xfrm>
        </p:spPr>
        <p:txBody>
          <a:bodyPr>
            <a:normAutofit fontScale="92500" lnSpcReduction="10000"/>
          </a:bodyPr>
          <a:lstStyle/>
          <a:p>
            <a:pPr algn="just">
              <a:defRPr/>
            </a:pPr>
            <a:r>
              <a:rPr lang="en-US" sz="3200" dirty="0">
                <a:solidFill>
                  <a:schemeClr val="accent2">
                    <a:lumMod val="75000"/>
                  </a:schemeClr>
                </a:solidFill>
              </a:rPr>
              <a:t>Characterization  and classification of bacteria based on staining characteristics.</a:t>
            </a:r>
          </a:p>
          <a:p>
            <a:pPr algn="just">
              <a:defRPr/>
            </a:pPr>
            <a:r>
              <a:rPr lang="en-US" altLang="en-US" sz="3200" dirty="0">
                <a:solidFill>
                  <a:srgbClr val="0070C0"/>
                </a:solidFill>
              </a:rPr>
              <a:t>The most widely used  staining procedure  in microbiology  is the Gram stain, </a:t>
            </a:r>
            <a:endParaRPr lang="en-US" sz="3200" dirty="0">
              <a:solidFill>
                <a:schemeClr val="accent2">
                  <a:lumMod val="75000"/>
                </a:schemeClr>
              </a:solidFill>
            </a:endParaRPr>
          </a:p>
          <a:p>
            <a:pPr algn="just">
              <a:defRPr/>
            </a:pPr>
            <a:r>
              <a:rPr lang="en-US" sz="3200" dirty="0">
                <a:solidFill>
                  <a:srgbClr val="7030A0"/>
                </a:solidFill>
              </a:rPr>
              <a:t>Important step in the screening of  infectious agents in clinical specimens.</a:t>
            </a:r>
          </a:p>
          <a:p>
            <a:pPr algn="just">
              <a:defRPr/>
            </a:pPr>
            <a:r>
              <a:rPr lang="en-US" altLang="en-US" sz="3200" dirty="0">
                <a:solidFill>
                  <a:srgbClr val="FF0000"/>
                </a:solidFill>
                <a:cs typeface="Arial" charset="0"/>
              </a:rPr>
              <a:t>Important in the empirical therapy.</a:t>
            </a:r>
            <a:endParaRPr lang="ar-JO" altLang="en-US" sz="3200" dirty="0">
              <a:solidFill>
                <a:srgbClr val="FF0000"/>
              </a:solidFill>
            </a:endParaRPr>
          </a:p>
          <a:p>
            <a:pPr algn="just" eaLnBrk="1" hangingPunct="1">
              <a:defRPr/>
            </a:pPr>
            <a:r>
              <a:rPr lang="en-US" altLang="en-US" sz="3200" b="1" dirty="0">
                <a:cs typeface="Arial" charset="0"/>
              </a:rPr>
              <a:t>Advantages:</a:t>
            </a:r>
          </a:p>
          <a:p>
            <a:pPr lvl="1" algn="just" eaLnBrk="1" hangingPunct="1">
              <a:defRPr/>
            </a:pPr>
            <a:r>
              <a:rPr lang="en-US" altLang="en-US" sz="2800" dirty="0">
                <a:cs typeface="Arial" charset="0"/>
              </a:rPr>
              <a:t>Easy to perform.</a:t>
            </a:r>
          </a:p>
          <a:p>
            <a:pPr lvl="1" algn="just" eaLnBrk="1" hangingPunct="1">
              <a:defRPr/>
            </a:pPr>
            <a:r>
              <a:rPr lang="en-US" altLang="en-US" sz="2800" dirty="0">
                <a:cs typeface="Arial" charset="0"/>
              </a:rPr>
              <a:t>Widely available.</a:t>
            </a:r>
          </a:p>
          <a:p>
            <a:pPr lvl="1" algn="just" eaLnBrk="1" hangingPunct="1">
              <a:defRPr/>
            </a:pPr>
            <a:r>
              <a:rPr lang="en-US" altLang="en-US" sz="2800" dirty="0">
                <a:cs typeface="Arial" charset="0"/>
              </a:rPr>
              <a:t>Yields quick and timely results.</a:t>
            </a:r>
          </a:p>
          <a:p>
            <a:pPr lvl="1" algn="just" eaLnBrk="1" hangingPunct="1">
              <a:defRPr/>
            </a:pPr>
            <a:r>
              <a:rPr lang="en-US" altLang="en-US" sz="2800" dirty="0">
                <a:cs typeface="Arial" charset="0"/>
              </a:rPr>
              <a:t>Cheap.</a:t>
            </a:r>
          </a:p>
          <a:p>
            <a:pPr algn="just">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linds(horizontal)">
                                      <p:cBhvr>
                                        <p:cTn id="52" dur="500"/>
                                        <p:tgtEl>
                                          <p:spTgt spid="3">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4B8479-5DEE-43AB-A0D5-6A0C1F491878}"/>
              </a:ext>
            </a:extLst>
          </p:cNvPr>
          <p:cNvSpPr>
            <a:spLocks noChangeArrowheads="1"/>
          </p:cNvSpPr>
          <p:nvPr/>
        </p:nvSpPr>
        <p:spPr bwMode="auto">
          <a:xfrm>
            <a:off x="2582864" y="2944813"/>
            <a:ext cx="6865937" cy="461962"/>
          </a:xfrm>
          <a:prstGeom prst="rect">
            <a:avLst/>
          </a:prstGeom>
          <a:noFill/>
          <a:ln w="9525">
            <a:noFill/>
            <a:miter lim="800000"/>
            <a:headEnd/>
            <a:tailEnd/>
          </a:ln>
        </p:spPr>
        <p:txBody>
          <a:bodyPr>
            <a:spAutoFit/>
          </a:bodyPr>
          <a:lstStyle/>
          <a:p>
            <a:pPr algn="ctr">
              <a:defRPr/>
            </a:pPr>
            <a:r>
              <a:rPr lang="en-US" sz="2400" dirty="0">
                <a:solidFill>
                  <a:srgbClr val="000000"/>
                </a:solidFill>
                <a:cs typeface="Arial" charset="0"/>
              </a:rPr>
              <a:t>Laboratory methods of diagnosing bacterial infections</a:t>
            </a:r>
          </a:p>
        </p:txBody>
      </p:sp>
      <p:sp>
        <p:nvSpPr>
          <p:cNvPr id="6147" name="Rectangle 3">
            <a:extLst>
              <a:ext uri="{FF2B5EF4-FFF2-40B4-BE49-F238E27FC236}">
                <a16:creationId xmlns:a16="http://schemas.microsoft.com/office/drawing/2014/main" id="{C01CF040-5558-42A5-9A0F-4DE41BB42195}"/>
              </a:ext>
            </a:extLst>
          </p:cNvPr>
          <p:cNvSpPr>
            <a:spLocks noChangeArrowheads="1"/>
          </p:cNvSpPr>
          <p:nvPr/>
        </p:nvSpPr>
        <p:spPr bwMode="auto">
          <a:xfrm>
            <a:off x="1676400" y="4324350"/>
            <a:ext cx="3124200" cy="400050"/>
          </a:xfrm>
          <a:prstGeom prst="rect">
            <a:avLst/>
          </a:prstGeom>
          <a:noFill/>
          <a:ln w="9525">
            <a:noFill/>
            <a:miter lim="800000"/>
            <a:headEnd/>
            <a:tailEnd/>
          </a:ln>
        </p:spPr>
        <p:txBody>
          <a:bodyPr>
            <a:spAutoFit/>
          </a:bodyPr>
          <a:lstStyle/>
          <a:p>
            <a:pPr algn="ctr" eaLnBrk="0" hangingPunct="0">
              <a:defRPr/>
            </a:pPr>
            <a:r>
              <a:rPr lang="en-US" sz="2000" b="1" dirty="0">
                <a:cs typeface="Arial" charset="0"/>
              </a:rPr>
              <a:t>Staining</a:t>
            </a:r>
          </a:p>
        </p:txBody>
      </p:sp>
      <p:sp>
        <p:nvSpPr>
          <p:cNvPr id="6149" name="Rectangle 5">
            <a:extLst>
              <a:ext uri="{FF2B5EF4-FFF2-40B4-BE49-F238E27FC236}">
                <a16:creationId xmlns:a16="http://schemas.microsoft.com/office/drawing/2014/main" id="{D7E77A57-9F92-4451-A443-7E68D1410B0D}"/>
              </a:ext>
            </a:extLst>
          </p:cNvPr>
          <p:cNvSpPr>
            <a:spLocks noChangeArrowheads="1"/>
          </p:cNvSpPr>
          <p:nvPr/>
        </p:nvSpPr>
        <p:spPr bwMode="auto">
          <a:xfrm>
            <a:off x="4868864" y="4267201"/>
            <a:ext cx="4503737" cy="646113"/>
          </a:xfrm>
          <a:prstGeom prst="rect">
            <a:avLst/>
          </a:prstGeom>
          <a:noFill/>
          <a:ln w="9525">
            <a:noFill/>
            <a:miter lim="800000"/>
            <a:headEnd/>
            <a:tailEnd/>
          </a:ln>
        </p:spPr>
        <p:txBody>
          <a:bodyPr>
            <a:spAutoFit/>
          </a:bodyPr>
          <a:lstStyle/>
          <a:p>
            <a:pPr algn="ctr" eaLnBrk="0" hangingPunct="0">
              <a:defRPr/>
            </a:pPr>
            <a:r>
              <a:rPr lang="en-US" b="1" dirty="0">
                <a:cs typeface="Arial" charset="0"/>
              </a:rPr>
              <a:t>Biochemical</a:t>
            </a:r>
          </a:p>
          <a:p>
            <a:pPr algn="ctr" eaLnBrk="0" hangingPunct="0">
              <a:defRPr/>
            </a:pPr>
            <a:r>
              <a:rPr lang="en-US" b="1" dirty="0">
                <a:cs typeface="Arial" charset="0"/>
              </a:rPr>
              <a:t>reactions </a:t>
            </a:r>
          </a:p>
        </p:txBody>
      </p:sp>
      <p:cxnSp>
        <p:nvCxnSpPr>
          <p:cNvPr id="8" name="Straight Arrow Connector 7">
            <a:extLst>
              <a:ext uri="{FF2B5EF4-FFF2-40B4-BE49-F238E27FC236}">
                <a16:creationId xmlns:a16="http://schemas.microsoft.com/office/drawing/2014/main" id="{1AD7968A-0B42-45FC-92B8-3127B4DC24A4}"/>
              </a:ext>
            </a:extLst>
          </p:cNvPr>
          <p:cNvCxnSpPr>
            <a:stCxn id="6146" idx="2"/>
            <a:endCxn id="6147" idx="0"/>
          </p:cNvCxnSpPr>
          <p:nvPr/>
        </p:nvCxnSpPr>
        <p:spPr>
          <a:xfrm flipH="1">
            <a:off x="3238501" y="3406776"/>
            <a:ext cx="2778125" cy="917575"/>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599F7D-8506-48F8-949C-F95735352332}"/>
              </a:ext>
            </a:extLst>
          </p:cNvPr>
          <p:cNvCxnSpPr>
            <a:stCxn id="6146" idx="2"/>
          </p:cNvCxnSpPr>
          <p:nvPr/>
        </p:nvCxnSpPr>
        <p:spPr>
          <a:xfrm flipH="1">
            <a:off x="5105401" y="3406776"/>
            <a:ext cx="911225" cy="860425"/>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94CB7B-D6F4-4482-AD24-54C82BC8BEDE}"/>
              </a:ext>
            </a:extLst>
          </p:cNvPr>
          <p:cNvCxnSpPr/>
          <p:nvPr/>
        </p:nvCxnSpPr>
        <p:spPr>
          <a:xfrm>
            <a:off x="6019800" y="3406776"/>
            <a:ext cx="1066800" cy="936625"/>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0">
            <a:extLst>
              <a:ext uri="{FF2B5EF4-FFF2-40B4-BE49-F238E27FC236}">
                <a16:creationId xmlns:a16="http://schemas.microsoft.com/office/drawing/2014/main" id="{2CB37E46-B350-4846-9372-C9126AEA2D3C}"/>
              </a:ext>
            </a:extLst>
          </p:cNvPr>
          <p:cNvGrpSpPr>
            <a:grpSpLocks/>
          </p:cNvGrpSpPr>
          <p:nvPr/>
        </p:nvGrpSpPr>
        <p:grpSpPr bwMode="auto">
          <a:xfrm>
            <a:off x="4283076" y="42864"/>
            <a:ext cx="1889791" cy="2166937"/>
            <a:chOff x="5124450" y="652463"/>
            <a:chExt cx="1889791" cy="2166937"/>
          </a:xfrm>
        </p:grpSpPr>
        <p:pic>
          <p:nvPicPr>
            <p:cNvPr id="7189" name="Picture 3">
              <a:extLst>
                <a:ext uri="{FF2B5EF4-FFF2-40B4-BE49-F238E27FC236}">
                  <a16:creationId xmlns:a16="http://schemas.microsoft.com/office/drawing/2014/main" id="{2A827A47-F273-4115-836B-29005388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828675"/>
              <a:ext cx="18669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5979C4D-72BC-4D16-8248-D16E2B509DBA}"/>
                </a:ext>
              </a:extLst>
            </p:cNvPr>
            <p:cNvSpPr txBox="1"/>
            <p:nvPr/>
          </p:nvSpPr>
          <p:spPr>
            <a:xfrm>
              <a:off x="5638800" y="652463"/>
              <a:ext cx="1375441" cy="338554"/>
            </a:xfrm>
            <a:prstGeom prst="rect">
              <a:avLst/>
            </a:prstGeom>
            <a:noFill/>
          </p:spPr>
          <p:txBody>
            <a:bodyPr wrap="none">
              <a:spAutoFit/>
            </a:bodyPr>
            <a:lstStyle/>
            <a:p>
              <a:pPr>
                <a:defRPr/>
              </a:pPr>
              <a:r>
                <a:rPr lang="en-US" sz="1600" b="1" dirty="0">
                  <a:cs typeface="Arial" charset="0"/>
                </a:rPr>
                <a:t>Synovial fluid </a:t>
              </a:r>
            </a:p>
          </p:txBody>
        </p:sp>
      </p:grpSp>
      <p:grpSp>
        <p:nvGrpSpPr>
          <p:cNvPr id="3" name="Group 14">
            <a:extLst>
              <a:ext uri="{FF2B5EF4-FFF2-40B4-BE49-F238E27FC236}">
                <a16:creationId xmlns:a16="http://schemas.microsoft.com/office/drawing/2014/main" id="{EBE739D9-F8A4-48EB-9969-3815E794B07E}"/>
              </a:ext>
            </a:extLst>
          </p:cNvPr>
          <p:cNvGrpSpPr>
            <a:grpSpLocks/>
          </p:cNvGrpSpPr>
          <p:nvPr/>
        </p:nvGrpSpPr>
        <p:grpSpPr bwMode="auto">
          <a:xfrm>
            <a:off x="2438400" y="76200"/>
            <a:ext cx="2133600" cy="2133600"/>
            <a:chOff x="1371600" y="576263"/>
            <a:chExt cx="2297113" cy="2182812"/>
          </a:xfrm>
        </p:grpSpPr>
        <p:pic>
          <p:nvPicPr>
            <p:cNvPr id="7187" name="Picture 4">
              <a:extLst>
                <a:ext uri="{FF2B5EF4-FFF2-40B4-BE49-F238E27FC236}">
                  <a16:creationId xmlns:a16="http://schemas.microsoft.com/office/drawing/2014/main" id="{DF83AB2A-74C2-444A-9F64-EB9C9F743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62000"/>
              <a:ext cx="22971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CF92646-575D-4EA6-928C-BC77373309B7}"/>
                </a:ext>
              </a:extLst>
            </p:cNvPr>
            <p:cNvSpPr txBox="1"/>
            <p:nvPr/>
          </p:nvSpPr>
          <p:spPr>
            <a:xfrm>
              <a:off x="1677540" y="576263"/>
              <a:ext cx="523003" cy="345937"/>
            </a:xfrm>
            <a:prstGeom prst="rect">
              <a:avLst/>
            </a:prstGeom>
            <a:noFill/>
          </p:spPr>
          <p:txBody>
            <a:bodyPr wrap="none">
              <a:spAutoFit/>
            </a:bodyPr>
            <a:lstStyle/>
            <a:p>
              <a:pPr>
                <a:defRPr/>
              </a:pPr>
              <a:r>
                <a:rPr lang="en-US" sz="1600" b="1" dirty="0">
                  <a:cs typeface="Arial" charset="0"/>
                </a:rPr>
                <a:t>CSF</a:t>
              </a:r>
            </a:p>
          </p:txBody>
        </p:sp>
      </p:grpSp>
      <p:pic>
        <p:nvPicPr>
          <p:cNvPr id="6156" name="Picture 11" descr="http://blog.biocision.com/wp-content/uploads/2013/07/blood-sample.jpg">
            <a:extLst>
              <a:ext uri="{FF2B5EF4-FFF2-40B4-BE49-F238E27FC236}">
                <a16:creationId xmlns:a16="http://schemas.microsoft.com/office/drawing/2014/main" id="{52629C9C-9CD6-4E03-BF08-1C19D1D20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15240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Box 17">
            <a:extLst>
              <a:ext uri="{FF2B5EF4-FFF2-40B4-BE49-F238E27FC236}">
                <a16:creationId xmlns:a16="http://schemas.microsoft.com/office/drawing/2014/main" id="{63F76CF2-3BB4-4D50-BC78-74B692D2A425}"/>
              </a:ext>
            </a:extLst>
          </p:cNvPr>
          <p:cNvSpPr txBox="1">
            <a:spLocks noChangeArrowheads="1"/>
          </p:cNvSpPr>
          <p:nvPr/>
        </p:nvSpPr>
        <p:spPr bwMode="auto">
          <a:xfrm>
            <a:off x="4191000" y="4191001"/>
            <a:ext cx="1836738" cy="646113"/>
          </a:xfrm>
          <a:prstGeom prst="rect">
            <a:avLst/>
          </a:prstGeom>
          <a:noFill/>
          <a:ln w="9525">
            <a:noFill/>
            <a:miter lim="800000"/>
            <a:headEnd/>
            <a:tailEnd/>
          </a:ln>
        </p:spPr>
        <p:txBody>
          <a:bodyPr wrap="none">
            <a:spAutoFit/>
          </a:bodyPr>
          <a:lstStyle/>
          <a:p>
            <a:pPr algn="ctr">
              <a:defRPr/>
            </a:pPr>
            <a:r>
              <a:rPr lang="en-US" b="1" dirty="0">
                <a:cs typeface="Arial" charset="0"/>
              </a:rPr>
              <a:t>Growth pattern</a:t>
            </a:r>
          </a:p>
          <a:p>
            <a:pPr algn="ctr">
              <a:defRPr/>
            </a:pPr>
            <a:r>
              <a:rPr lang="en-US" b="1" dirty="0">
                <a:cs typeface="Arial" charset="0"/>
              </a:rPr>
              <a:t>on culture media</a:t>
            </a:r>
          </a:p>
        </p:txBody>
      </p:sp>
      <p:pic>
        <p:nvPicPr>
          <p:cNvPr id="6158" name="Picture 13" descr="https://sp.yimg.com/ib/th?id=HN.607986504062403010&amp;pid=15.1&amp;P=0">
            <a:extLst>
              <a:ext uri="{FF2B5EF4-FFF2-40B4-BE49-F238E27FC236}">
                <a16:creationId xmlns:a16="http://schemas.microsoft.com/office/drawing/2014/main" id="{AF891F0A-1502-42FD-8DD7-E795608CFF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762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63124478-72CF-4C72-BEAD-BE50F6D206CC}"/>
              </a:ext>
            </a:extLst>
          </p:cNvPr>
          <p:cNvCxnSpPr/>
          <p:nvPr/>
        </p:nvCxnSpPr>
        <p:spPr>
          <a:xfrm>
            <a:off x="6019800" y="5029201"/>
            <a:ext cx="0" cy="784225"/>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23">
            <a:extLst>
              <a:ext uri="{FF2B5EF4-FFF2-40B4-BE49-F238E27FC236}">
                <a16:creationId xmlns:a16="http://schemas.microsoft.com/office/drawing/2014/main" id="{A85CF27F-D09E-49B1-8BA6-DBE79C8CAD42}"/>
              </a:ext>
            </a:extLst>
          </p:cNvPr>
          <p:cNvSpPr txBox="1">
            <a:spLocks noChangeArrowheads="1"/>
          </p:cNvSpPr>
          <p:nvPr/>
        </p:nvSpPr>
        <p:spPr bwMode="auto">
          <a:xfrm>
            <a:off x="5105400" y="5715000"/>
            <a:ext cx="1981200" cy="954088"/>
          </a:xfrm>
          <a:prstGeom prst="rect">
            <a:avLst/>
          </a:prstGeom>
          <a:noFill/>
          <a:ln w="9525">
            <a:noFill/>
            <a:miter lim="800000"/>
            <a:headEnd/>
            <a:tailEnd/>
          </a:ln>
        </p:spPr>
        <p:txBody>
          <a:bodyPr>
            <a:spAutoFit/>
          </a:bodyPr>
          <a:lstStyle/>
          <a:p>
            <a:pPr>
              <a:defRPr/>
            </a:pPr>
            <a:r>
              <a:rPr lang="en-US" sz="2800" b="1" dirty="0">
                <a:solidFill>
                  <a:srgbClr val="FF0000"/>
                </a:solidFill>
                <a:cs typeface="Arial" charset="0"/>
              </a:rPr>
              <a:t>Diagnosis</a:t>
            </a:r>
          </a:p>
          <a:p>
            <a:pPr>
              <a:defRPr/>
            </a:pPr>
            <a:endParaRPr lang="en-US" sz="2800" b="1" dirty="0">
              <a:solidFill>
                <a:srgbClr val="FF0000"/>
              </a:solidFill>
              <a:cs typeface="Arial" charset="0"/>
            </a:endParaRPr>
          </a:p>
        </p:txBody>
      </p:sp>
      <p:cxnSp>
        <p:nvCxnSpPr>
          <p:cNvPr id="21" name="Straight Arrow Connector 20">
            <a:extLst>
              <a:ext uri="{FF2B5EF4-FFF2-40B4-BE49-F238E27FC236}">
                <a16:creationId xmlns:a16="http://schemas.microsoft.com/office/drawing/2014/main" id="{F44438C7-C9A5-43BC-821B-94577567223E}"/>
              </a:ext>
            </a:extLst>
          </p:cNvPr>
          <p:cNvCxnSpPr/>
          <p:nvPr/>
        </p:nvCxnSpPr>
        <p:spPr>
          <a:xfrm>
            <a:off x="5943600" y="2263776"/>
            <a:ext cx="0" cy="784225"/>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424BA6D-EE62-423C-B517-525A50524122}"/>
              </a:ext>
            </a:extLst>
          </p:cNvPr>
          <p:cNvCxnSpPr>
            <a:stCxn id="6146" idx="2"/>
            <a:endCxn id="34" idx="0"/>
          </p:cNvCxnSpPr>
          <p:nvPr/>
        </p:nvCxnSpPr>
        <p:spPr>
          <a:xfrm>
            <a:off x="6015833" y="3406775"/>
            <a:ext cx="2901333" cy="784226"/>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B5C7EE9-887C-46A6-97D5-DD762434905B}"/>
              </a:ext>
            </a:extLst>
          </p:cNvPr>
          <p:cNvSpPr txBox="1"/>
          <p:nvPr/>
        </p:nvSpPr>
        <p:spPr>
          <a:xfrm>
            <a:off x="8340726" y="4191001"/>
            <a:ext cx="1152880" cy="646331"/>
          </a:xfrm>
          <a:prstGeom prst="rect">
            <a:avLst/>
          </a:prstGeom>
          <a:noFill/>
        </p:spPr>
        <p:txBody>
          <a:bodyPr wrap="none">
            <a:spAutoFit/>
          </a:bodyPr>
          <a:lstStyle/>
          <a:p>
            <a:pPr>
              <a:defRPr/>
            </a:pPr>
            <a:r>
              <a:rPr lang="en-US" b="1" dirty="0">
                <a:cs typeface="Arial" charset="0"/>
              </a:rPr>
              <a:t>Antibiotic</a:t>
            </a:r>
          </a:p>
          <a:p>
            <a:pPr>
              <a:defRPr/>
            </a:pPr>
            <a:r>
              <a:rPr lang="en-US" b="1" dirty="0">
                <a:cs typeface="Arial" charset="0"/>
              </a:rPr>
              <a:t>sensitivity</a:t>
            </a:r>
          </a:p>
        </p:txBody>
      </p:sp>
      <p:sp>
        <p:nvSpPr>
          <p:cNvPr id="36" name="TextBox 35">
            <a:extLst>
              <a:ext uri="{FF2B5EF4-FFF2-40B4-BE49-F238E27FC236}">
                <a16:creationId xmlns:a16="http://schemas.microsoft.com/office/drawing/2014/main" id="{3C8176DC-F61B-4A94-9F08-2855CDD8A31B}"/>
              </a:ext>
            </a:extLst>
          </p:cNvPr>
          <p:cNvSpPr txBox="1"/>
          <p:nvPr/>
        </p:nvSpPr>
        <p:spPr>
          <a:xfrm>
            <a:off x="1425575" y="990601"/>
            <a:ext cx="1017588" cy="646113"/>
          </a:xfrm>
          <a:prstGeom prst="rect">
            <a:avLst/>
          </a:prstGeom>
          <a:noFill/>
        </p:spPr>
        <p:txBody>
          <a:bodyPr wrap="none">
            <a:spAutoFit/>
          </a:bodyPr>
          <a:lstStyle/>
          <a:p>
            <a:pPr algn="ctr">
              <a:defRPr/>
            </a:pPr>
            <a:r>
              <a:rPr lang="en-US" b="1" dirty="0">
                <a:solidFill>
                  <a:srgbClr val="FF0000"/>
                </a:solidFill>
                <a:cs typeface="Arial" charset="0"/>
              </a:rPr>
              <a:t>Clinical</a:t>
            </a:r>
          </a:p>
          <a:p>
            <a:pPr algn="ctr">
              <a:defRPr/>
            </a:pPr>
            <a:r>
              <a:rPr lang="en-US" b="1" dirty="0">
                <a:solidFill>
                  <a:srgbClr val="FF0000"/>
                </a:solidFill>
                <a:cs typeface="Arial" charset="0"/>
              </a:rPr>
              <a:t> 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6158"/>
                                        </p:tgtEl>
                                        <p:attrNameLst>
                                          <p:attrName>style.visibility</p:attrName>
                                        </p:attrNameLst>
                                      </p:cBhvr>
                                      <p:to>
                                        <p:strVal val="visible"/>
                                      </p:to>
                                    </p:set>
                                    <p:anim calcmode="lin" valueType="num">
                                      <p:cBhvr>
                                        <p:cTn id="28" dur="1000" fill="hold"/>
                                        <p:tgtEl>
                                          <p:spTgt spid="6158"/>
                                        </p:tgtEl>
                                        <p:attrNameLst>
                                          <p:attrName>ppt_w</p:attrName>
                                        </p:attrNameLst>
                                      </p:cBhvr>
                                      <p:tavLst>
                                        <p:tav tm="0">
                                          <p:val>
                                            <p:strVal val="#ppt_w*0.70"/>
                                          </p:val>
                                        </p:tav>
                                        <p:tav tm="100000">
                                          <p:val>
                                            <p:strVal val="#ppt_w"/>
                                          </p:val>
                                        </p:tav>
                                      </p:tavLst>
                                    </p:anim>
                                    <p:anim calcmode="lin" valueType="num">
                                      <p:cBhvr>
                                        <p:cTn id="29" dur="1000" fill="hold"/>
                                        <p:tgtEl>
                                          <p:spTgt spid="6158"/>
                                        </p:tgtEl>
                                        <p:attrNameLst>
                                          <p:attrName>ppt_h</p:attrName>
                                        </p:attrNameLst>
                                      </p:cBhvr>
                                      <p:tavLst>
                                        <p:tav tm="0">
                                          <p:val>
                                            <p:strVal val="#ppt_h"/>
                                          </p:val>
                                        </p:tav>
                                        <p:tav tm="100000">
                                          <p:val>
                                            <p:strVal val="#ppt_h"/>
                                          </p:val>
                                        </p:tav>
                                      </p:tavLst>
                                    </p:anim>
                                    <p:animEffect transition="in" filter="fade">
                                      <p:cBhvr>
                                        <p:cTn id="30" dur="1000"/>
                                        <p:tgtEl>
                                          <p:spTgt spid="615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anim calcmode="lin" valueType="num">
                                      <p:cBhvr>
                                        <p:cTn id="35" dur="1000" fill="hold"/>
                                        <p:tgtEl>
                                          <p:spTgt spid="6156"/>
                                        </p:tgtEl>
                                        <p:attrNameLst>
                                          <p:attrName>ppt_w</p:attrName>
                                        </p:attrNameLst>
                                      </p:cBhvr>
                                      <p:tavLst>
                                        <p:tav tm="0">
                                          <p:val>
                                            <p:strVal val="#ppt_w*0.70"/>
                                          </p:val>
                                        </p:tav>
                                        <p:tav tm="100000">
                                          <p:val>
                                            <p:strVal val="#ppt_w"/>
                                          </p:val>
                                        </p:tav>
                                      </p:tavLst>
                                    </p:anim>
                                    <p:anim calcmode="lin" valueType="num">
                                      <p:cBhvr>
                                        <p:cTn id="36" dur="1000" fill="hold"/>
                                        <p:tgtEl>
                                          <p:spTgt spid="6156"/>
                                        </p:tgtEl>
                                        <p:attrNameLst>
                                          <p:attrName>ppt_h</p:attrName>
                                        </p:attrNameLst>
                                      </p:cBhvr>
                                      <p:tavLst>
                                        <p:tav tm="0">
                                          <p:val>
                                            <p:strVal val="#ppt_h"/>
                                          </p:val>
                                        </p:tav>
                                        <p:tav tm="100000">
                                          <p:val>
                                            <p:strVal val="#ppt_h"/>
                                          </p:val>
                                        </p:tav>
                                      </p:tavLst>
                                    </p:anim>
                                    <p:animEffect transition="in" filter="fade">
                                      <p:cBhvr>
                                        <p:cTn id="37" dur="1000"/>
                                        <p:tgtEl>
                                          <p:spTgt spid="61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strVal val="#ppt_w*0.70"/>
                                          </p:val>
                                        </p:tav>
                                        <p:tav tm="100000">
                                          <p:val>
                                            <p:strVal val="#ppt_w"/>
                                          </p:val>
                                        </p:tav>
                                      </p:tavLst>
                                    </p:anim>
                                    <p:anim calcmode="lin" valueType="num">
                                      <p:cBhvr>
                                        <p:cTn id="43" dur="1000" fill="hold"/>
                                        <p:tgtEl>
                                          <p:spTgt spid="21"/>
                                        </p:tgtEl>
                                        <p:attrNameLst>
                                          <p:attrName>ppt_h</p:attrName>
                                        </p:attrNameLst>
                                      </p:cBhvr>
                                      <p:tavLst>
                                        <p:tav tm="0">
                                          <p:val>
                                            <p:strVal val="#ppt_h"/>
                                          </p:val>
                                        </p:tav>
                                        <p:tav tm="100000">
                                          <p:val>
                                            <p:strVal val="#ppt_h"/>
                                          </p:val>
                                        </p:tav>
                                      </p:tavLst>
                                    </p:anim>
                                    <p:animEffect transition="in" filter="fade">
                                      <p:cBhvr>
                                        <p:cTn id="44" dur="10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Effect transition="in" filter="blinds(horizontal)">
                                      <p:cBhvr>
                                        <p:cTn id="52" dur="500"/>
                                        <p:tgtEl>
                                          <p:spTgt spid="61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6"/>
                                        </p:tgtEl>
                                        <p:attrNameLst>
                                          <p:attrName>style.visibility</p:attrName>
                                        </p:attrNameLst>
                                      </p:cBhvr>
                                      <p:to>
                                        <p:strVal val="visible"/>
                                      </p:to>
                                    </p:set>
                                    <p:animEffect transition="in" filter="blinds(horizontal)">
                                      <p:cBhvr>
                                        <p:cTn id="57" dur="500"/>
                                        <p:tgtEl>
                                          <p:spTgt spid="61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147"/>
                                        </p:tgtEl>
                                        <p:attrNameLst>
                                          <p:attrName>style.visibility</p:attrName>
                                        </p:attrNameLst>
                                      </p:cBhvr>
                                      <p:to>
                                        <p:strVal val="visible"/>
                                      </p:to>
                                    </p:set>
                                    <p:animEffect transition="in" filter="blinds(horizontal)">
                                      <p:cBhvr>
                                        <p:cTn id="65" dur="500"/>
                                        <p:tgtEl>
                                          <p:spTgt spid="61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157"/>
                                        </p:tgtEl>
                                        <p:attrNameLst>
                                          <p:attrName>style.visibility</p:attrName>
                                        </p:attrNameLst>
                                      </p:cBhvr>
                                      <p:to>
                                        <p:strVal val="visible"/>
                                      </p:to>
                                    </p:set>
                                    <p:animEffect transition="in" filter="blinds(horizontal)">
                                      <p:cBhvr>
                                        <p:cTn id="73" dur="500"/>
                                        <p:tgtEl>
                                          <p:spTgt spid="615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149"/>
                                        </p:tgtEl>
                                        <p:attrNameLst>
                                          <p:attrName>style.visibility</p:attrName>
                                        </p:attrNameLst>
                                      </p:cBhvr>
                                      <p:to>
                                        <p:strVal val="visible"/>
                                      </p:to>
                                    </p:set>
                                    <p:animEffect transition="in" filter="blinds(horizontal)">
                                      <p:cBhvr>
                                        <p:cTn id="78" dur="500"/>
                                        <p:tgtEl>
                                          <p:spTgt spid="6149"/>
                                        </p:tgtEl>
                                      </p:cBhvr>
                                    </p:animEffect>
                                  </p:childTnLst>
                                </p:cTn>
                              </p:par>
                              <p:par>
                                <p:cTn id="79" presetID="3" presetClass="entr" presetSubtype="1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linds(horizontal)">
                                      <p:cBhvr>
                                        <p:cTn id="86" dur="500"/>
                                        <p:tgtEl>
                                          <p:spTgt spid="2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9" grpId="0"/>
      <p:bldP spid="6157" grpId="0"/>
      <p:bldP spid="6160" grpId="0"/>
      <p:bldP spid="34"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A582-8E6B-45A0-9479-B0078C674199}"/>
              </a:ext>
            </a:extLst>
          </p:cNvPr>
          <p:cNvSpPr>
            <a:spLocks noGrp="1"/>
          </p:cNvSpPr>
          <p:nvPr>
            <p:ph type="title"/>
          </p:nvPr>
        </p:nvSpPr>
        <p:spPr>
          <a:xfrm>
            <a:off x="2166938" y="0"/>
            <a:ext cx="7772400" cy="1143000"/>
          </a:xfrm>
        </p:spPr>
        <p:txBody>
          <a:bodyPr/>
          <a:lstStyle/>
          <a:p>
            <a:pPr>
              <a:defRPr/>
            </a:pPr>
            <a:r>
              <a:rPr lang="en-US" sz="6000" b="1" dirty="0">
                <a:latin typeface="+mn-lt"/>
                <a:ea typeface="+mn-ea"/>
                <a:cs typeface="+mn-cs"/>
              </a:rPr>
              <a:t>Principle</a:t>
            </a:r>
            <a:endParaRPr lang="en-US" sz="6000" dirty="0"/>
          </a:p>
        </p:txBody>
      </p:sp>
      <p:sp>
        <p:nvSpPr>
          <p:cNvPr id="12291" name="Content Placeholder 2">
            <a:extLst>
              <a:ext uri="{FF2B5EF4-FFF2-40B4-BE49-F238E27FC236}">
                <a16:creationId xmlns:a16="http://schemas.microsoft.com/office/drawing/2014/main" id="{18D4CE52-26ED-482F-A18F-1017151F2C05}"/>
              </a:ext>
            </a:extLst>
          </p:cNvPr>
          <p:cNvSpPr>
            <a:spLocks noGrp="1"/>
          </p:cNvSpPr>
          <p:nvPr>
            <p:ph idx="1"/>
          </p:nvPr>
        </p:nvSpPr>
        <p:spPr>
          <a:xfrm>
            <a:off x="1631951" y="1196975"/>
            <a:ext cx="8856663" cy="4114800"/>
          </a:xfrm>
        </p:spPr>
        <p:txBody>
          <a:bodyPr/>
          <a:lstStyle/>
          <a:p>
            <a:pPr algn="just">
              <a:buFontTx/>
              <a:buNone/>
            </a:pPr>
            <a:r>
              <a:rPr lang="en-US" altLang="en-US" b="1">
                <a:solidFill>
                  <a:srgbClr val="FF0000"/>
                </a:solidFill>
                <a:cs typeface="Arial" panose="020B0604020202020204" pitchFamily="34" charset="0"/>
              </a:rPr>
              <a:t>Why should be stain bacteria?</a:t>
            </a:r>
          </a:p>
          <a:p>
            <a:pPr algn="just">
              <a:buFontTx/>
              <a:buNone/>
            </a:pPr>
            <a:r>
              <a:rPr lang="en-US" altLang="en-US">
                <a:cs typeface="Arial" panose="020B0604020202020204" pitchFamily="34" charset="0"/>
              </a:rPr>
              <a:t>    </a:t>
            </a:r>
            <a:r>
              <a:rPr lang="en-US" altLang="en-US" sz="2600">
                <a:solidFill>
                  <a:srgbClr val="FF0000"/>
                </a:solidFill>
                <a:cs typeface="Arial" panose="020B0604020202020204" pitchFamily="34" charset="0"/>
              </a:rPr>
              <a:t>Bacteria</a:t>
            </a:r>
            <a:r>
              <a:rPr lang="en-US" altLang="en-US" sz="2600">
                <a:cs typeface="Arial" panose="020B0604020202020204" pitchFamily="34" charset="0"/>
              </a:rPr>
              <a:t> have nearly the </a:t>
            </a:r>
            <a:r>
              <a:rPr lang="en-US" altLang="en-US" sz="2600">
                <a:solidFill>
                  <a:srgbClr val="FF0000"/>
                </a:solidFill>
                <a:cs typeface="Arial" panose="020B0604020202020204" pitchFamily="34" charset="0"/>
              </a:rPr>
              <a:t>same</a:t>
            </a:r>
            <a:r>
              <a:rPr lang="en-US" altLang="en-US" sz="2600">
                <a:cs typeface="Arial" panose="020B0604020202020204" pitchFamily="34" charset="0"/>
              </a:rPr>
              <a:t> refractive </a:t>
            </a:r>
            <a:r>
              <a:rPr lang="en-US" altLang="en-US" sz="2600">
                <a:solidFill>
                  <a:srgbClr val="FF0000"/>
                </a:solidFill>
                <a:cs typeface="Arial" panose="020B0604020202020204" pitchFamily="34" charset="0"/>
              </a:rPr>
              <a:t>index</a:t>
            </a:r>
            <a:r>
              <a:rPr lang="en-US" altLang="en-US" sz="2600">
                <a:cs typeface="Arial" panose="020B0604020202020204" pitchFamily="34" charset="0"/>
              </a:rPr>
              <a:t> as </a:t>
            </a:r>
            <a:r>
              <a:rPr lang="en-US" altLang="en-US" sz="2600">
                <a:solidFill>
                  <a:srgbClr val="FF0000"/>
                </a:solidFill>
                <a:cs typeface="Arial" panose="020B0604020202020204" pitchFamily="34" charset="0"/>
              </a:rPr>
              <a:t>water</a:t>
            </a:r>
            <a:r>
              <a:rPr lang="en-US" altLang="en-US" sz="2600">
                <a:cs typeface="Arial" panose="020B0604020202020204" pitchFamily="34" charset="0"/>
              </a:rPr>
              <a:t>, therefore, when they are observed under a microscope they are opaque or nearly invisible to the naked eye. Different types of staining methods are used make cells visible under light microscope. </a:t>
            </a:r>
          </a:p>
          <a:p>
            <a:pPr algn="just">
              <a:buFontTx/>
              <a:buNone/>
            </a:pPr>
            <a:r>
              <a:rPr lang="en-US" altLang="en-US" b="1">
                <a:solidFill>
                  <a:srgbClr val="FF0000"/>
                </a:solidFill>
                <a:cs typeface="Arial" panose="020B0604020202020204" pitchFamily="34" charset="0"/>
              </a:rPr>
              <a:t>Source of samples for staining</a:t>
            </a:r>
          </a:p>
          <a:p>
            <a:pPr>
              <a:buFontTx/>
              <a:buAutoNum type="arabicPeriod"/>
            </a:pPr>
            <a:r>
              <a:rPr lang="en-US" altLang="en-US" sz="2600">
                <a:cs typeface="Arial" panose="020B0604020202020204" pitchFamily="34" charset="0"/>
              </a:rPr>
              <a:t>Direct body samples (Blood, CSF, synovial fluid, swabs, …etc).</a:t>
            </a:r>
          </a:p>
          <a:p>
            <a:pPr>
              <a:buFontTx/>
              <a:buAutoNum type="arabicPeriod"/>
            </a:pPr>
            <a:r>
              <a:rPr lang="en-US" altLang="en-US" sz="2600">
                <a:cs typeface="Arial" panose="020B0604020202020204" pitchFamily="34" charset="0"/>
              </a:rPr>
              <a:t>From cultured bacteria (Broth, agar). </a:t>
            </a:r>
            <a:endParaRPr lang="en-US" altLang="en-US">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strips(downLeft)">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trips(downLeft)">
                                      <p:cBhvr>
                                        <p:cTn id="17" dur="5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strips(downLeft)">
                                      <p:cBhvr>
                                        <p:cTn id="22" dur="5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strips(downLeft)">
                                      <p:cBhvr>
                                        <p:cTn id="27" dur="5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strips(downLeft)">
                                      <p:cBhvr>
                                        <p:cTn id="3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E45E9E8-BABE-49A3-8AAC-1EFA2229D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196975"/>
            <a:ext cx="1504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a:extLst>
              <a:ext uri="{FF2B5EF4-FFF2-40B4-BE49-F238E27FC236}">
                <a16:creationId xmlns:a16="http://schemas.microsoft.com/office/drawing/2014/main" id="{5C6A7B53-288F-4A19-8262-D2EA507A95E5}"/>
              </a:ext>
            </a:extLst>
          </p:cNvPr>
          <p:cNvSpPr>
            <a:spLocks noChangeArrowheads="1"/>
          </p:cNvSpPr>
          <p:nvPr/>
        </p:nvSpPr>
        <p:spPr bwMode="auto">
          <a:xfrm>
            <a:off x="1703388" y="5876925"/>
            <a:ext cx="252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lgn="ctr"/>
            <a:r>
              <a:rPr lang="de-DE" altLang="en-US" sz="1600"/>
              <a:t>German pathologist Carl</a:t>
            </a:r>
          </a:p>
          <a:p>
            <a:pPr algn="ctr"/>
            <a:r>
              <a:rPr lang="de-DE" altLang="en-US" sz="1600"/>
              <a:t> Weigert (1845- 1904) </a:t>
            </a:r>
            <a:endParaRPr lang="en-US" altLang="en-US" sz="1600"/>
          </a:p>
        </p:txBody>
      </p:sp>
      <p:pic>
        <p:nvPicPr>
          <p:cNvPr id="14340" name="Picture 2" descr="Image result for German pathologist Carl Weigert (1845- 1904)">
            <a:extLst>
              <a:ext uri="{FF2B5EF4-FFF2-40B4-BE49-F238E27FC236}">
                <a16:creationId xmlns:a16="http://schemas.microsoft.com/office/drawing/2014/main" id="{38A72EEB-307D-4E14-AB2F-82B6CF3EB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8" y="3957638"/>
            <a:ext cx="150971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90726A2-B83A-4081-A352-4285D0F8DC50}"/>
              </a:ext>
            </a:extLst>
          </p:cNvPr>
          <p:cNvSpPr/>
          <p:nvPr/>
        </p:nvSpPr>
        <p:spPr>
          <a:xfrm>
            <a:off x="4237524" y="216626"/>
            <a:ext cx="4338945" cy="584775"/>
          </a:xfrm>
          <a:prstGeom prst="rect">
            <a:avLst/>
          </a:prstGeom>
        </p:spPr>
        <p:txBody>
          <a:bodyPr wrap="none">
            <a:spAutoFit/>
          </a:bodyPr>
          <a:lstStyle/>
          <a:p>
            <a:pPr>
              <a:defRPr/>
            </a:pPr>
            <a:r>
              <a:rPr lang="en-US" sz="3200" b="1" dirty="0">
                <a:cs typeface="Arial" charset="0"/>
              </a:rPr>
              <a:t>History of Gram Staining</a:t>
            </a:r>
          </a:p>
        </p:txBody>
      </p:sp>
      <p:sp>
        <p:nvSpPr>
          <p:cNvPr id="8" name="Rectangle 7">
            <a:extLst>
              <a:ext uri="{FF2B5EF4-FFF2-40B4-BE49-F238E27FC236}">
                <a16:creationId xmlns:a16="http://schemas.microsoft.com/office/drawing/2014/main" id="{3EA21FFF-4F73-4FD3-9310-9855AD7E1CBF}"/>
              </a:ext>
            </a:extLst>
          </p:cNvPr>
          <p:cNvSpPr>
            <a:spLocks noChangeArrowheads="1"/>
          </p:cNvSpPr>
          <p:nvPr/>
        </p:nvSpPr>
        <p:spPr bwMode="auto">
          <a:xfrm>
            <a:off x="1487487" y="3276600"/>
            <a:ext cx="279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lgn="ctr"/>
            <a:r>
              <a:rPr lang="en-US" altLang="en-US" sz="1600"/>
              <a:t>Danish scientist Hans Christian Gram (1853–1938)</a:t>
            </a:r>
          </a:p>
        </p:txBody>
      </p:sp>
      <p:sp>
        <p:nvSpPr>
          <p:cNvPr id="16" name="Oval 15">
            <a:extLst>
              <a:ext uri="{FF2B5EF4-FFF2-40B4-BE49-F238E27FC236}">
                <a16:creationId xmlns:a16="http://schemas.microsoft.com/office/drawing/2014/main" id="{539EF8DD-6193-46CC-82FF-F052DE9EBC85}"/>
              </a:ext>
            </a:extLst>
          </p:cNvPr>
          <p:cNvSpPr/>
          <p:nvPr/>
        </p:nvSpPr>
        <p:spPr>
          <a:xfrm>
            <a:off x="5065714" y="2346326"/>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037D1BFD-6042-4B66-87D7-033537732A4F}"/>
              </a:ext>
            </a:extLst>
          </p:cNvPr>
          <p:cNvSpPr/>
          <p:nvPr/>
        </p:nvSpPr>
        <p:spPr>
          <a:xfrm>
            <a:off x="5591175" y="2489201"/>
            <a:ext cx="598488"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A8E916A6-5E2F-4C09-8819-576164B635B9}"/>
              </a:ext>
            </a:extLst>
          </p:cNvPr>
          <p:cNvSpPr/>
          <p:nvPr/>
        </p:nvSpPr>
        <p:spPr>
          <a:xfrm>
            <a:off x="5087939" y="1341439"/>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773473C6-7493-484B-BE8A-7EFE8C4E8FF3}"/>
              </a:ext>
            </a:extLst>
          </p:cNvPr>
          <p:cNvSpPr/>
          <p:nvPr/>
        </p:nvSpPr>
        <p:spPr>
          <a:xfrm>
            <a:off x="4583114" y="2130426"/>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a:extLst>
              <a:ext uri="{FF2B5EF4-FFF2-40B4-BE49-F238E27FC236}">
                <a16:creationId xmlns:a16="http://schemas.microsoft.com/office/drawing/2014/main" id="{032BE351-EF65-4C2C-80FB-CF4BD14208B8}"/>
              </a:ext>
            </a:extLst>
          </p:cNvPr>
          <p:cNvSpPr/>
          <p:nvPr/>
        </p:nvSpPr>
        <p:spPr>
          <a:xfrm>
            <a:off x="9191626" y="1484313"/>
            <a:ext cx="785813" cy="214312"/>
          </a:xfrm>
          <a:prstGeom prst="roundRect">
            <a:avLst/>
          </a:prstGeom>
          <a:solidFill>
            <a:schemeClr val="bg1"/>
          </a:solidFill>
          <a:ln w="34925">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a:extLst>
              <a:ext uri="{FF2B5EF4-FFF2-40B4-BE49-F238E27FC236}">
                <a16:creationId xmlns:a16="http://schemas.microsoft.com/office/drawing/2014/main" id="{B301FB85-CAC5-4060-BD7F-90930DBACDBF}"/>
              </a:ext>
            </a:extLst>
          </p:cNvPr>
          <p:cNvSpPr/>
          <p:nvPr/>
        </p:nvSpPr>
        <p:spPr>
          <a:xfrm>
            <a:off x="8256588" y="1484313"/>
            <a:ext cx="785812" cy="214312"/>
          </a:xfrm>
          <a:prstGeom prst="roundRect">
            <a:avLst/>
          </a:prstGeom>
          <a:solidFill>
            <a:schemeClr val="bg1"/>
          </a:solidFill>
          <a:ln w="34925">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ounded Rectangle 27">
            <a:extLst>
              <a:ext uri="{FF2B5EF4-FFF2-40B4-BE49-F238E27FC236}">
                <a16:creationId xmlns:a16="http://schemas.microsoft.com/office/drawing/2014/main" id="{DAFC7BA0-D2A8-47BD-957B-2622312D90BE}"/>
              </a:ext>
            </a:extLst>
          </p:cNvPr>
          <p:cNvSpPr/>
          <p:nvPr/>
        </p:nvSpPr>
        <p:spPr>
          <a:xfrm>
            <a:off x="7680326" y="2276476"/>
            <a:ext cx="785813" cy="214313"/>
          </a:xfrm>
          <a:prstGeom prst="roundRect">
            <a:avLst/>
          </a:prstGeom>
          <a:solidFill>
            <a:schemeClr val="bg1"/>
          </a:solidFill>
          <a:ln w="34925">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6705C712-2621-4B22-BCE1-294BCBCD22B2}"/>
              </a:ext>
            </a:extLst>
          </p:cNvPr>
          <p:cNvSpPr/>
          <p:nvPr/>
        </p:nvSpPr>
        <p:spPr>
          <a:xfrm>
            <a:off x="6024564" y="1557339"/>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7">
            <a:extLst>
              <a:ext uri="{FF2B5EF4-FFF2-40B4-BE49-F238E27FC236}">
                <a16:creationId xmlns:a16="http://schemas.microsoft.com/office/drawing/2014/main" id="{7E03EB48-1BAB-4F63-8328-47A96949CADE}"/>
              </a:ext>
            </a:extLst>
          </p:cNvPr>
          <p:cNvSpPr/>
          <p:nvPr/>
        </p:nvSpPr>
        <p:spPr>
          <a:xfrm>
            <a:off x="5519739" y="1916114"/>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ounded Rectangle 25">
            <a:extLst>
              <a:ext uri="{FF2B5EF4-FFF2-40B4-BE49-F238E27FC236}">
                <a16:creationId xmlns:a16="http://schemas.microsoft.com/office/drawing/2014/main" id="{62CEA3BE-B982-4F47-82CB-99F0E7F500C1}"/>
              </a:ext>
            </a:extLst>
          </p:cNvPr>
          <p:cNvSpPr/>
          <p:nvPr/>
        </p:nvSpPr>
        <p:spPr>
          <a:xfrm>
            <a:off x="8688388" y="2060576"/>
            <a:ext cx="785812" cy="214313"/>
          </a:xfrm>
          <a:prstGeom prst="roundRect">
            <a:avLst/>
          </a:prstGeom>
          <a:solidFill>
            <a:schemeClr val="bg1"/>
          </a:solidFill>
          <a:ln w="34925">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ounded Rectangle 25">
            <a:extLst>
              <a:ext uri="{FF2B5EF4-FFF2-40B4-BE49-F238E27FC236}">
                <a16:creationId xmlns:a16="http://schemas.microsoft.com/office/drawing/2014/main" id="{AF57EE97-1EA2-4036-89C9-D42EEE832E61}"/>
              </a:ext>
            </a:extLst>
          </p:cNvPr>
          <p:cNvSpPr/>
          <p:nvPr/>
        </p:nvSpPr>
        <p:spPr>
          <a:xfrm>
            <a:off x="7391401" y="1773238"/>
            <a:ext cx="785813" cy="214312"/>
          </a:xfrm>
          <a:prstGeom prst="roundRect">
            <a:avLst/>
          </a:prstGeom>
          <a:solidFill>
            <a:schemeClr val="bg1"/>
          </a:solidFill>
          <a:ln w="34925">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مستطيل 43">
            <a:extLst>
              <a:ext uri="{FF2B5EF4-FFF2-40B4-BE49-F238E27FC236}">
                <a16:creationId xmlns:a16="http://schemas.microsoft.com/office/drawing/2014/main" id="{45AACE88-5560-4410-ACD2-96FCD63DF124}"/>
              </a:ext>
            </a:extLst>
          </p:cNvPr>
          <p:cNvSpPr>
            <a:spLocks noChangeArrowheads="1"/>
          </p:cNvSpPr>
          <p:nvPr/>
        </p:nvSpPr>
        <p:spPr bwMode="auto">
          <a:xfrm>
            <a:off x="4872039" y="2997200"/>
            <a:ext cx="192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b="1">
                <a:solidFill>
                  <a:srgbClr val="0070C0"/>
                </a:solidFill>
              </a:rPr>
              <a:t>S. pneumoniae </a:t>
            </a:r>
            <a:endParaRPr lang="ar-SA" altLang="en-US" b="1">
              <a:solidFill>
                <a:srgbClr val="0070C0"/>
              </a:solidFill>
            </a:endParaRPr>
          </a:p>
        </p:txBody>
      </p:sp>
      <p:sp>
        <p:nvSpPr>
          <p:cNvPr id="45" name="مستطيل 44">
            <a:extLst>
              <a:ext uri="{FF2B5EF4-FFF2-40B4-BE49-F238E27FC236}">
                <a16:creationId xmlns:a16="http://schemas.microsoft.com/office/drawing/2014/main" id="{E4E620AB-CD94-454E-BC65-ACFB5D9A00DD}"/>
              </a:ext>
            </a:extLst>
          </p:cNvPr>
          <p:cNvSpPr/>
          <p:nvPr/>
        </p:nvSpPr>
        <p:spPr>
          <a:xfrm>
            <a:off x="7913688" y="2997200"/>
            <a:ext cx="2286000" cy="368300"/>
          </a:xfrm>
          <a:prstGeom prst="rect">
            <a:avLst/>
          </a:prstGeom>
        </p:spPr>
        <p:txBody>
          <a:bodyPr>
            <a:spAutoFit/>
          </a:bodyPr>
          <a:lstStyle/>
          <a:p>
            <a:pPr>
              <a:defRPr/>
            </a:pPr>
            <a:r>
              <a:rPr lang="en-US" b="1" dirty="0">
                <a:solidFill>
                  <a:schemeClr val="bg1">
                    <a:lumMod val="50000"/>
                  </a:schemeClr>
                </a:solidFill>
              </a:rPr>
              <a:t>K. pneumoniae </a:t>
            </a:r>
          </a:p>
        </p:txBody>
      </p:sp>
      <p:sp>
        <p:nvSpPr>
          <p:cNvPr id="47" name="Oval 15">
            <a:extLst>
              <a:ext uri="{FF2B5EF4-FFF2-40B4-BE49-F238E27FC236}">
                <a16:creationId xmlns:a16="http://schemas.microsoft.com/office/drawing/2014/main" id="{CA29D403-DA44-4766-ACC7-B647CA135C5E}"/>
              </a:ext>
            </a:extLst>
          </p:cNvPr>
          <p:cNvSpPr/>
          <p:nvPr/>
        </p:nvSpPr>
        <p:spPr>
          <a:xfrm>
            <a:off x="5119689" y="5010151"/>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18">
            <a:extLst>
              <a:ext uri="{FF2B5EF4-FFF2-40B4-BE49-F238E27FC236}">
                <a16:creationId xmlns:a16="http://schemas.microsoft.com/office/drawing/2014/main" id="{009909CC-58FD-410D-8F3D-2D5C223E3C1E}"/>
              </a:ext>
            </a:extLst>
          </p:cNvPr>
          <p:cNvSpPr/>
          <p:nvPr/>
        </p:nvSpPr>
        <p:spPr>
          <a:xfrm>
            <a:off x="5645150" y="5154614"/>
            <a:ext cx="598488"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20">
            <a:extLst>
              <a:ext uri="{FF2B5EF4-FFF2-40B4-BE49-F238E27FC236}">
                <a16:creationId xmlns:a16="http://schemas.microsoft.com/office/drawing/2014/main" id="{3A390DFB-E8FB-4E55-AC9C-57A5FD5B91BA}"/>
              </a:ext>
            </a:extLst>
          </p:cNvPr>
          <p:cNvSpPr/>
          <p:nvPr/>
        </p:nvSpPr>
        <p:spPr>
          <a:xfrm>
            <a:off x="5141914" y="4005264"/>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21">
            <a:extLst>
              <a:ext uri="{FF2B5EF4-FFF2-40B4-BE49-F238E27FC236}">
                <a16:creationId xmlns:a16="http://schemas.microsoft.com/office/drawing/2014/main" id="{177F4CB5-2222-45F4-8EF6-81893991C366}"/>
              </a:ext>
            </a:extLst>
          </p:cNvPr>
          <p:cNvSpPr/>
          <p:nvPr/>
        </p:nvSpPr>
        <p:spPr>
          <a:xfrm>
            <a:off x="4637089" y="4794251"/>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37">
            <a:extLst>
              <a:ext uri="{FF2B5EF4-FFF2-40B4-BE49-F238E27FC236}">
                <a16:creationId xmlns:a16="http://schemas.microsoft.com/office/drawing/2014/main" id="{CCFC5EEA-E48E-433A-8024-75757D1B4A90}"/>
              </a:ext>
            </a:extLst>
          </p:cNvPr>
          <p:cNvSpPr/>
          <p:nvPr/>
        </p:nvSpPr>
        <p:spPr>
          <a:xfrm>
            <a:off x="6078539" y="4221164"/>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37">
            <a:extLst>
              <a:ext uri="{FF2B5EF4-FFF2-40B4-BE49-F238E27FC236}">
                <a16:creationId xmlns:a16="http://schemas.microsoft.com/office/drawing/2014/main" id="{6FD01E95-73A9-49F5-9962-4E315849A03C}"/>
              </a:ext>
            </a:extLst>
          </p:cNvPr>
          <p:cNvSpPr/>
          <p:nvPr/>
        </p:nvSpPr>
        <p:spPr>
          <a:xfrm>
            <a:off x="5573714" y="4581526"/>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مستطيل 57">
            <a:extLst>
              <a:ext uri="{FF2B5EF4-FFF2-40B4-BE49-F238E27FC236}">
                <a16:creationId xmlns:a16="http://schemas.microsoft.com/office/drawing/2014/main" id="{6BD338E8-FD3C-453B-B7BC-6CCE54772969}"/>
              </a:ext>
            </a:extLst>
          </p:cNvPr>
          <p:cNvSpPr>
            <a:spLocks noChangeArrowheads="1"/>
          </p:cNvSpPr>
          <p:nvPr/>
        </p:nvSpPr>
        <p:spPr bwMode="auto">
          <a:xfrm>
            <a:off x="4926014" y="5589588"/>
            <a:ext cx="192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b="1">
                <a:solidFill>
                  <a:srgbClr val="0070C0"/>
                </a:solidFill>
              </a:rPr>
              <a:t>S. pneumoniae </a:t>
            </a:r>
            <a:endParaRPr lang="ar-SA" altLang="en-US" b="1">
              <a:solidFill>
                <a:srgbClr val="0070C0"/>
              </a:solidFill>
            </a:endParaRPr>
          </a:p>
        </p:txBody>
      </p:sp>
      <p:sp>
        <p:nvSpPr>
          <p:cNvPr id="59" name="مستطيل 58">
            <a:extLst>
              <a:ext uri="{FF2B5EF4-FFF2-40B4-BE49-F238E27FC236}">
                <a16:creationId xmlns:a16="http://schemas.microsoft.com/office/drawing/2014/main" id="{824741C3-48E9-491F-BA6A-FB57B7CE1E98}"/>
              </a:ext>
            </a:extLst>
          </p:cNvPr>
          <p:cNvSpPr/>
          <p:nvPr/>
        </p:nvSpPr>
        <p:spPr>
          <a:xfrm>
            <a:off x="7967663" y="5589588"/>
            <a:ext cx="2286000" cy="368300"/>
          </a:xfrm>
          <a:prstGeom prst="rect">
            <a:avLst/>
          </a:prstGeom>
        </p:spPr>
        <p:txBody>
          <a:bodyPr>
            <a:spAutoFit/>
          </a:bodyPr>
          <a:lstStyle/>
          <a:p>
            <a:pPr>
              <a:defRPr/>
            </a:pPr>
            <a:r>
              <a:rPr lang="en-US" b="1" dirty="0">
                <a:solidFill>
                  <a:schemeClr val="bg1">
                    <a:lumMod val="50000"/>
                  </a:schemeClr>
                </a:solidFill>
              </a:rPr>
              <a:t>K. pneumoniae </a:t>
            </a:r>
          </a:p>
        </p:txBody>
      </p:sp>
      <p:sp>
        <p:nvSpPr>
          <p:cNvPr id="60" name="Rounded Rectangle 35">
            <a:extLst>
              <a:ext uri="{FF2B5EF4-FFF2-40B4-BE49-F238E27FC236}">
                <a16:creationId xmlns:a16="http://schemas.microsoft.com/office/drawing/2014/main" id="{EA1AA845-3DC7-4DFB-9370-83DAE7EFCDBA}"/>
              </a:ext>
            </a:extLst>
          </p:cNvPr>
          <p:cNvSpPr/>
          <p:nvPr/>
        </p:nvSpPr>
        <p:spPr>
          <a:xfrm>
            <a:off x="9409113" y="4076701"/>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ounded Rectangle 35">
            <a:extLst>
              <a:ext uri="{FF2B5EF4-FFF2-40B4-BE49-F238E27FC236}">
                <a16:creationId xmlns:a16="http://schemas.microsoft.com/office/drawing/2014/main" id="{414865F8-9913-4566-8FBF-94EE54F32C02}"/>
              </a:ext>
            </a:extLst>
          </p:cNvPr>
          <p:cNvSpPr/>
          <p:nvPr/>
        </p:nvSpPr>
        <p:spPr>
          <a:xfrm>
            <a:off x="8183563" y="4292601"/>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ounded Rectangle 35">
            <a:extLst>
              <a:ext uri="{FF2B5EF4-FFF2-40B4-BE49-F238E27FC236}">
                <a16:creationId xmlns:a16="http://schemas.microsoft.com/office/drawing/2014/main" id="{EC0144A3-DCE8-46B9-81B4-C70441F50275}"/>
              </a:ext>
            </a:extLst>
          </p:cNvPr>
          <p:cNvSpPr/>
          <p:nvPr/>
        </p:nvSpPr>
        <p:spPr>
          <a:xfrm>
            <a:off x="9409113" y="4581526"/>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ounded Rectangle 35">
            <a:extLst>
              <a:ext uri="{FF2B5EF4-FFF2-40B4-BE49-F238E27FC236}">
                <a16:creationId xmlns:a16="http://schemas.microsoft.com/office/drawing/2014/main" id="{075EAF84-00FC-4DBD-B646-F26B9072D5A4}"/>
              </a:ext>
            </a:extLst>
          </p:cNvPr>
          <p:cNvSpPr/>
          <p:nvPr/>
        </p:nvSpPr>
        <p:spPr>
          <a:xfrm>
            <a:off x="9120188" y="5084763"/>
            <a:ext cx="785812" cy="2143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ounded Rectangle 35">
            <a:extLst>
              <a:ext uri="{FF2B5EF4-FFF2-40B4-BE49-F238E27FC236}">
                <a16:creationId xmlns:a16="http://schemas.microsoft.com/office/drawing/2014/main" id="{E82E49B4-729D-4076-81D3-AD3F1706513A}"/>
              </a:ext>
            </a:extLst>
          </p:cNvPr>
          <p:cNvSpPr/>
          <p:nvPr/>
        </p:nvSpPr>
        <p:spPr>
          <a:xfrm>
            <a:off x="8040688" y="4868863"/>
            <a:ext cx="785812" cy="2143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Left)">
                                      <p:cBhvr>
                                        <p:cTn id="20" dur="500"/>
                                        <p:tgtEl>
                                          <p:spTgt spid="16"/>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trips(downLeft)">
                                      <p:cBhvr>
                                        <p:cTn id="26" dur="500"/>
                                        <p:tgtEl>
                                          <p:spTgt spid="38"/>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Left)">
                                      <p:cBhvr>
                                        <p:cTn id="29" dur="500"/>
                                        <p:tgtEl>
                                          <p:spTgt spid="2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Left)">
                                      <p:cBhvr>
                                        <p:cTn id="32" dur="500"/>
                                        <p:tgtEl>
                                          <p:spTgt spid="1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trips(downLeft)">
                                      <p:cBhvr>
                                        <p:cTn id="35" dur="500"/>
                                        <p:tgtEl>
                                          <p:spTgt spid="3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strips(downLeft)">
                                      <p:cBhvr>
                                        <p:cTn id="40" dur="500"/>
                                        <p:tgtEl>
                                          <p:spTgt spid="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Left)">
                                      <p:cBhvr>
                                        <p:cTn id="45" dur="500"/>
                                        <p:tgtEl>
                                          <p:spTgt spid="26"/>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500"/>
                                        <p:tgtEl>
                                          <p:spTgt spid="2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Left)">
                                      <p:cBhvr>
                                        <p:cTn id="51" dur="500"/>
                                        <p:tgtEl>
                                          <p:spTgt spid="28"/>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strips(downLeft)">
                                      <p:cBhvr>
                                        <p:cTn id="54" dur="500"/>
                                        <p:tgtEl>
                                          <p:spTgt spid="42"/>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trips(downLeft)">
                                      <p:cBhvr>
                                        <p:cTn id="57" dur="500"/>
                                        <p:tgtEl>
                                          <p:spTgt spid="4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strips(downLeft)">
                                      <p:cBhvr>
                                        <p:cTn id="62" dur="500"/>
                                        <p:tgtEl>
                                          <p:spTgt spid="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14340"/>
                                        </p:tgtEl>
                                        <p:attrNameLst>
                                          <p:attrName>style.visibility</p:attrName>
                                        </p:attrNameLst>
                                      </p:cBhvr>
                                      <p:to>
                                        <p:strVal val="visible"/>
                                      </p:to>
                                    </p:set>
                                    <p:animEffect transition="in" filter="strips(downLeft)">
                                      <p:cBhvr>
                                        <p:cTn id="67" dur="500"/>
                                        <p:tgtEl>
                                          <p:spTgt spid="14340"/>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14339"/>
                                        </p:tgtEl>
                                        <p:attrNameLst>
                                          <p:attrName>style.visibility</p:attrName>
                                        </p:attrNameLst>
                                      </p:cBhvr>
                                      <p:to>
                                        <p:strVal val="visible"/>
                                      </p:to>
                                    </p:set>
                                    <p:animEffect transition="in" filter="strips(downLeft)">
                                      <p:cBhvr>
                                        <p:cTn id="70" dur="500"/>
                                        <p:tgtEl>
                                          <p:spTgt spid="143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trips(downLeft)">
                                      <p:cBhvr>
                                        <p:cTn id="75" dur="500"/>
                                        <p:tgtEl>
                                          <p:spTgt spid="47"/>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strips(downLeft)">
                                      <p:cBhvr>
                                        <p:cTn id="78" dur="500"/>
                                        <p:tgtEl>
                                          <p:spTgt spid="4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strips(downLeft)">
                                      <p:cBhvr>
                                        <p:cTn id="81" dur="500"/>
                                        <p:tgtEl>
                                          <p:spTgt spid="49"/>
                                        </p:tgtEl>
                                      </p:cBhvr>
                                    </p:animEffect>
                                  </p:childTnLst>
                                </p:cTn>
                              </p:par>
                              <p:par>
                                <p:cTn id="82" presetID="18" presetClass="entr" presetSubtype="12"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strips(downLeft)">
                                      <p:cBhvr>
                                        <p:cTn id="84" dur="500"/>
                                        <p:tgtEl>
                                          <p:spTgt spid="50"/>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strips(downLeft)">
                                      <p:cBhvr>
                                        <p:cTn id="87" dur="500"/>
                                        <p:tgtEl>
                                          <p:spTgt spid="54"/>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strips(downLeft)">
                                      <p:cBhvr>
                                        <p:cTn id="90" dur="500"/>
                                        <p:tgtEl>
                                          <p:spTgt spid="55"/>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strips(downLeft)">
                                      <p:cBhvr>
                                        <p:cTn id="93" dur="500"/>
                                        <p:tgtEl>
                                          <p:spTgt spid="5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strips(downLeft)">
                                      <p:cBhvr>
                                        <p:cTn id="98" dur="500"/>
                                        <p:tgtEl>
                                          <p:spTgt spid="5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strips(downLeft)">
                                      <p:cBhvr>
                                        <p:cTn id="103" dur="500"/>
                                        <p:tgtEl>
                                          <p:spTgt spid="60"/>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strips(downLeft)">
                                      <p:cBhvr>
                                        <p:cTn id="106" dur="500"/>
                                        <p:tgtEl>
                                          <p:spTgt spid="61"/>
                                        </p:tgtEl>
                                      </p:cBhvr>
                                    </p:animEffect>
                                  </p:childTnLst>
                                </p:cTn>
                              </p:par>
                              <p:par>
                                <p:cTn id="107" presetID="18" presetClass="entr" presetSubtype="12"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strips(downLeft)">
                                      <p:cBhvr>
                                        <p:cTn id="109" dur="500"/>
                                        <p:tgtEl>
                                          <p:spTgt spid="62"/>
                                        </p:tgtEl>
                                      </p:cBhvr>
                                    </p:animEffect>
                                  </p:childTnLst>
                                </p:cTn>
                              </p:par>
                              <p:par>
                                <p:cTn id="110" presetID="18" presetClass="entr" presetSubtype="12"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strips(downLeft)">
                                      <p:cBhvr>
                                        <p:cTn id="112" dur="500"/>
                                        <p:tgtEl>
                                          <p:spTgt spid="63"/>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strips(downLeft)">
                                      <p:cBhvr>
                                        <p:cTn id="1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7" grpId="0"/>
      <p:bldP spid="8" grpId="0"/>
      <p:bldP spid="16" grpId="0" animBg="1"/>
      <p:bldP spid="19" grpId="0" animBg="1"/>
      <p:bldP spid="21" grpId="0" animBg="1"/>
      <p:bldP spid="22" grpId="0" animBg="1"/>
      <p:bldP spid="26" grpId="0" animBg="1"/>
      <p:bldP spid="27" grpId="0" animBg="1"/>
      <p:bldP spid="28" grpId="0" animBg="1"/>
      <p:bldP spid="38" grpId="0" animBg="1"/>
      <p:bldP spid="37" grpId="0" animBg="1"/>
      <p:bldP spid="42" grpId="0" animBg="1"/>
      <p:bldP spid="43" grpId="0" animBg="1"/>
      <p:bldP spid="44" grpId="0"/>
      <p:bldP spid="45" grpId="0"/>
      <p:bldP spid="47" grpId="0" animBg="1"/>
      <p:bldP spid="48" grpId="0" animBg="1"/>
      <p:bldP spid="49" grpId="0" animBg="1"/>
      <p:bldP spid="50" grpId="0" animBg="1"/>
      <p:bldP spid="54" grpId="0" animBg="1"/>
      <p:bldP spid="55" grpId="0" animBg="1"/>
      <p:bldP spid="58" grpId="0"/>
      <p:bldP spid="59" grpId="0"/>
      <p:bldP spid="60" grpId="0" animBg="1"/>
      <p:bldP spid="61" grpId="0" animBg="1"/>
      <p:bldP spid="62" grpId="0" animBg="1"/>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0705D4DA-109C-4C08-9BBF-FA60251B1A6A}"/>
              </a:ext>
            </a:extLst>
          </p:cNvPr>
          <p:cNvSpPr>
            <a:spLocks noGrp="1"/>
          </p:cNvSpPr>
          <p:nvPr>
            <p:ph type="title"/>
          </p:nvPr>
        </p:nvSpPr>
        <p:spPr>
          <a:xfrm>
            <a:off x="1881189" y="0"/>
            <a:ext cx="8643937" cy="1143000"/>
          </a:xfrm>
        </p:spPr>
        <p:txBody>
          <a:bodyPr/>
          <a:lstStyle/>
          <a:p>
            <a:pPr eaLnBrk="1" hangingPunct="1"/>
            <a:r>
              <a:rPr lang="en-US" altLang="en-US" sz="3200" b="1" dirty="0"/>
              <a:t>Gram positive vs. Gram negative bacteria</a:t>
            </a:r>
          </a:p>
        </p:txBody>
      </p:sp>
      <p:pic>
        <p:nvPicPr>
          <p:cNvPr id="14339" name="Picture 2">
            <a:extLst>
              <a:ext uri="{FF2B5EF4-FFF2-40B4-BE49-F238E27FC236}">
                <a16:creationId xmlns:a16="http://schemas.microsoft.com/office/drawing/2014/main" id="{DEBF3357-5056-4A97-A1ED-F82A9F5DE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3584576"/>
            <a:ext cx="347503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id="{1BBAA96B-F0AD-414E-ACF9-220E0DD3B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1376363"/>
            <a:ext cx="23749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a:extLst>
              <a:ext uri="{FF2B5EF4-FFF2-40B4-BE49-F238E27FC236}">
                <a16:creationId xmlns:a16="http://schemas.microsoft.com/office/drawing/2014/main" id="{9B5183E9-0CAA-439B-8EEB-CF16BB405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1" y="1231900"/>
            <a:ext cx="269081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D744898-734F-4558-8EFF-8099C2EC9265}"/>
              </a:ext>
            </a:extLst>
          </p:cNvPr>
          <p:cNvCxnSpPr/>
          <p:nvPr/>
        </p:nvCxnSpPr>
        <p:spPr>
          <a:xfrm rot="16200000" flipH="1">
            <a:off x="3348038" y="4033838"/>
            <a:ext cx="5643562" cy="47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CCB39D7-AF4A-4B7F-BB71-BEEF6BC73005}"/>
              </a:ext>
            </a:extLst>
          </p:cNvPr>
          <p:cNvSpPr/>
          <p:nvPr/>
        </p:nvSpPr>
        <p:spPr>
          <a:xfrm>
            <a:off x="1524001" y="3143250"/>
            <a:ext cx="1725613" cy="400050"/>
          </a:xfrm>
          <a:prstGeom prst="rect">
            <a:avLst/>
          </a:prstGeom>
        </p:spPr>
        <p:txBody>
          <a:bodyPr wrap="none">
            <a:spAutoFit/>
          </a:bodyPr>
          <a:lstStyle/>
          <a:p>
            <a:pPr>
              <a:defRPr/>
            </a:pPr>
            <a:r>
              <a:rPr lang="en-US" sz="2000" b="1" dirty="0">
                <a:solidFill>
                  <a:srgbClr val="7030A0"/>
                </a:solidFill>
                <a:latin typeface="Calibri"/>
                <a:ea typeface="+mj-ea"/>
                <a:cs typeface="+mj-cs"/>
              </a:rPr>
              <a:t>Gram positive </a:t>
            </a:r>
            <a:endParaRPr lang="en-US" sz="2000" b="1" dirty="0">
              <a:solidFill>
                <a:srgbClr val="7030A0"/>
              </a:solidFill>
              <a:latin typeface="Arial" charset="0"/>
              <a:cs typeface="Arial" charset="0"/>
            </a:endParaRPr>
          </a:p>
        </p:txBody>
      </p:sp>
      <p:sp>
        <p:nvSpPr>
          <p:cNvPr id="19" name="Rectangle 18">
            <a:extLst>
              <a:ext uri="{FF2B5EF4-FFF2-40B4-BE49-F238E27FC236}">
                <a16:creationId xmlns:a16="http://schemas.microsoft.com/office/drawing/2014/main" id="{F5BC2606-D442-49C8-8CF5-5D226CCD687B}"/>
              </a:ext>
            </a:extLst>
          </p:cNvPr>
          <p:cNvSpPr/>
          <p:nvPr/>
        </p:nvSpPr>
        <p:spPr>
          <a:xfrm>
            <a:off x="6383339" y="3143250"/>
            <a:ext cx="1793875" cy="400050"/>
          </a:xfrm>
          <a:prstGeom prst="rect">
            <a:avLst/>
          </a:prstGeom>
        </p:spPr>
        <p:txBody>
          <a:bodyPr wrap="none">
            <a:spAutoFit/>
          </a:bodyPr>
          <a:lstStyle/>
          <a:p>
            <a:pPr>
              <a:defRPr/>
            </a:pPr>
            <a:r>
              <a:rPr lang="en-US" sz="2000" b="1" dirty="0">
                <a:solidFill>
                  <a:srgbClr val="FF0000"/>
                </a:solidFill>
                <a:latin typeface="Calibri"/>
                <a:ea typeface="+mj-ea"/>
                <a:cs typeface="+mj-cs"/>
              </a:rPr>
              <a:t>Gram negative </a:t>
            </a:r>
          </a:p>
        </p:txBody>
      </p:sp>
      <p:pic>
        <p:nvPicPr>
          <p:cNvPr id="14345" name="Picture 3">
            <a:extLst>
              <a:ext uri="{FF2B5EF4-FFF2-40B4-BE49-F238E27FC236}">
                <a16:creationId xmlns:a16="http://schemas.microsoft.com/office/drawing/2014/main" id="{656174B5-DDBB-4D13-A179-C53F7A7DA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3736976"/>
            <a:ext cx="40322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37F309D9-4296-4D09-9A39-CD84098661BF}"/>
              </a:ext>
            </a:extLst>
          </p:cNvPr>
          <p:cNvCxnSpPr/>
          <p:nvPr/>
        </p:nvCxnSpPr>
        <p:spPr>
          <a:xfrm flipV="1">
            <a:off x="4038600" y="3333750"/>
            <a:ext cx="304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2">
            <a:extLst>
              <a:ext uri="{FF2B5EF4-FFF2-40B4-BE49-F238E27FC236}">
                <a16:creationId xmlns:a16="http://schemas.microsoft.com/office/drawing/2014/main" id="{593E236D-7A6D-4D11-A751-52FEDA972D60}"/>
              </a:ext>
            </a:extLst>
          </p:cNvPr>
          <p:cNvCxnSpPr/>
          <p:nvPr/>
        </p:nvCxnSpPr>
        <p:spPr>
          <a:xfrm flipV="1">
            <a:off x="8763000" y="3333750"/>
            <a:ext cx="304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linds(horizontal)">
                                      <p:cBhvr>
                                        <p:cTn id="15" dur="500"/>
                                        <p:tgtEl>
                                          <p:spTgt spid="143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4340"/>
                                        </p:tgtEl>
                                        <p:attrNameLst>
                                          <p:attrName>style.visibility</p:attrName>
                                        </p:attrNameLst>
                                      </p:cBhvr>
                                      <p:to>
                                        <p:strVal val="visible"/>
                                      </p:to>
                                    </p:set>
                                    <p:anim calcmode="lin" valueType="num">
                                      <p:cBhvr>
                                        <p:cTn id="20" dur="1000" fill="hold"/>
                                        <p:tgtEl>
                                          <p:spTgt spid="14340"/>
                                        </p:tgtEl>
                                        <p:attrNameLst>
                                          <p:attrName>ppt_w</p:attrName>
                                        </p:attrNameLst>
                                      </p:cBhvr>
                                      <p:tavLst>
                                        <p:tav tm="0">
                                          <p:val>
                                            <p:strVal val="#ppt_w*0.70"/>
                                          </p:val>
                                        </p:tav>
                                        <p:tav tm="100000">
                                          <p:val>
                                            <p:strVal val="#ppt_w"/>
                                          </p:val>
                                        </p:tav>
                                      </p:tavLst>
                                    </p:anim>
                                    <p:anim calcmode="lin" valueType="num">
                                      <p:cBhvr>
                                        <p:cTn id="21" dur="1000" fill="hold"/>
                                        <p:tgtEl>
                                          <p:spTgt spid="14340"/>
                                        </p:tgtEl>
                                        <p:attrNameLst>
                                          <p:attrName>ppt_h</p:attrName>
                                        </p:attrNameLst>
                                      </p:cBhvr>
                                      <p:tavLst>
                                        <p:tav tm="0">
                                          <p:val>
                                            <p:strVal val="#ppt_h"/>
                                          </p:val>
                                        </p:tav>
                                        <p:tav tm="100000">
                                          <p:val>
                                            <p:strVal val="#ppt_h"/>
                                          </p:val>
                                        </p:tav>
                                      </p:tavLst>
                                    </p:anim>
                                    <p:animEffect transition="in" filter="fade">
                                      <p:cBhvr>
                                        <p:cTn id="22" dur="1000"/>
                                        <p:tgtEl>
                                          <p:spTgt spid="14340"/>
                                        </p:tgtEl>
                                      </p:cBhvr>
                                    </p:animEffect>
                                  </p:childTnLst>
                                </p:cTn>
                              </p:par>
                              <p:par>
                                <p:cTn id="23" presetID="55"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strVal val="#ppt_w*0.70"/>
                                          </p:val>
                                        </p:tav>
                                        <p:tav tm="100000">
                                          <p:val>
                                            <p:strVal val="#ppt_w"/>
                                          </p:val>
                                        </p:tav>
                                      </p:tavLst>
                                    </p:anim>
                                    <p:anim calcmode="lin" valueType="num">
                                      <p:cBhvr>
                                        <p:cTn id="26" dur="1000" fill="hold"/>
                                        <p:tgtEl>
                                          <p:spTgt spid="22"/>
                                        </p:tgtEl>
                                        <p:attrNameLst>
                                          <p:attrName>ppt_h</p:attrName>
                                        </p:attrNameLst>
                                      </p:cBhvr>
                                      <p:tavLst>
                                        <p:tav tm="0">
                                          <p:val>
                                            <p:strVal val="#ppt_h"/>
                                          </p:val>
                                        </p:tav>
                                        <p:tav tm="100000">
                                          <p:val>
                                            <p:strVal val="#ppt_h"/>
                                          </p:val>
                                        </p:tav>
                                      </p:tavLst>
                                    </p:anim>
                                    <p:animEffect transition="in" filter="fade">
                                      <p:cBhvr>
                                        <p:cTn id="27" dur="1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4345"/>
                                        </p:tgtEl>
                                        <p:attrNameLst>
                                          <p:attrName>style.visibility</p:attrName>
                                        </p:attrNameLst>
                                      </p:cBhvr>
                                      <p:to>
                                        <p:strVal val="visible"/>
                                      </p:to>
                                    </p:set>
                                    <p:anim calcmode="lin" valueType="num">
                                      <p:cBhvr>
                                        <p:cTn id="32" dur="1000" fill="hold"/>
                                        <p:tgtEl>
                                          <p:spTgt spid="14345"/>
                                        </p:tgtEl>
                                        <p:attrNameLst>
                                          <p:attrName>ppt_w</p:attrName>
                                        </p:attrNameLst>
                                      </p:cBhvr>
                                      <p:tavLst>
                                        <p:tav tm="0">
                                          <p:val>
                                            <p:strVal val="#ppt_w*0.70"/>
                                          </p:val>
                                        </p:tav>
                                        <p:tav tm="100000">
                                          <p:val>
                                            <p:strVal val="#ppt_w"/>
                                          </p:val>
                                        </p:tav>
                                      </p:tavLst>
                                    </p:anim>
                                    <p:anim calcmode="lin" valueType="num">
                                      <p:cBhvr>
                                        <p:cTn id="33" dur="1000" fill="hold"/>
                                        <p:tgtEl>
                                          <p:spTgt spid="14345"/>
                                        </p:tgtEl>
                                        <p:attrNameLst>
                                          <p:attrName>ppt_h</p:attrName>
                                        </p:attrNameLst>
                                      </p:cBhvr>
                                      <p:tavLst>
                                        <p:tav tm="0">
                                          <p:val>
                                            <p:strVal val="#ppt_h"/>
                                          </p:val>
                                        </p:tav>
                                        <p:tav tm="100000">
                                          <p:val>
                                            <p:strVal val="#ppt_h"/>
                                          </p:val>
                                        </p:tav>
                                      </p:tavLst>
                                    </p:anim>
                                    <p:animEffect transition="in" filter="fade">
                                      <p:cBhvr>
                                        <p:cTn id="34" dur="1000"/>
                                        <p:tgtEl>
                                          <p:spTgt spid="143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strVal val="#ppt_w*0.70"/>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Effect transition="in" filter="fade">
                                      <p:cBhvr>
                                        <p:cTn id="41" dur="10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4341"/>
                                        </p:tgtEl>
                                        <p:attrNameLst>
                                          <p:attrName>style.visibility</p:attrName>
                                        </p:attrNameLst>
                                      </p:cBhvr>
                                      <p:to>
                                        <p:strVal val="visible"/>
                                      </p:to>
                                    </p:set>
                                    <p:animEffect transition="in" filter="blinds(horizontal)">
                                      <p:cBhvr>
                                        <p:cTn id="46"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76A7E44-5D6F-4ADC-B50B-B9C4621CB295}"/>
              </a:ext>
            </a:extLst>
          </p:cNvPr>
          <p:cNvSpPr>
            <a:spLocks noGrp="1" noChangeArrowheads="1"/>
          </p:cNvSpPr>
          <p:nvPr>
            <p:ph type="title"/>
          </p:nvPr>
        </p:nvSpPr>
        <p:spPr>
          <a:xfrm>
            <a:off x="2648178" y="160336"/>
            <a:ext cx="8429625" cy="1143000"/>
          </a:xfrm>
        </p:spPr>
        <p:txBody>
          <a:bodyPr>
            <a:normAutofit/>
          </a:bodyPr>
          <a:lstStyle/>
          <a:p>
            <a:r>
              <a:rPr lang="en-US" altLang="en-US" b="1" dirty="0">
                <a:solidFill>
                  <a:srgbClr val="C00000"/>
                </a:solidFill>
                <a:latin typeface="Times New Roman" panose="02020603050405020304" pitchFamily="18" charset="0"/>
                <a:cs typeface="Times New Roman" panose="02020603050405020304" pitchFamily="18" charset="0"/>
              </a:rPr>
              <a:t>Types of Staining Procedures</a:t>
            </a:r>
          </a:p>
        </p:txBody>
      </p:sp>
      <p:sp>
        <p:nvSpPr>
          <p:cNvPr id="8195" name="Rectangle 3">
            <a:extLst>
              <a:ext uri="{FF2B5EF4-FFF2-40B4-BE49-F238E27FC236}">
                <a16:creationId xmlns:a16="http://schemas.microsoft.com/office/drawing/2014/main" id="{32604A61-084B-4742-A8A8-8F0EDA2B6C91}"/>
              </a:ext>
            </a:extLst>
          </p:cNvPr>
          <p:cNvSpPr>
            <a:spLocks noGrp="1" noChangeArrowheads="1"/>
          </p:cNvSpPr>
          <p:nvPr>
            <p:ph idx="1"/>
          </p:nvPr>
        </p:nvSpPr>
        <p:spPr>
          <a:xfrm>
            <a:off x="2024063" y="1600201"/>
            <a:ext cx="8686800" cy="4525963"/>
          </a:xfrm>
        </p:spPr>
        <p:txBody>
          <a:bodyPr/>
          <a:lstStyle/>
          <a:p>
            <a:r>
              <a:rPr lang="en-US" altLang="en-US">
                <a:latin typeface="Times New Roman" panose="02020603050405020304" pitchFamily="18" charset="0"/>
                <a:cs typeface="Times New Roman" panose="02020603050405020304" pitchFamily="18" charset="0"/>
              </a:rPr>
              <a:t>Simple Staining (shapes and arrangements).</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Differential Staining (Example, Gram staining).</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Special Staining (Capsule, flagella,  spores).</a:t>
            </a:r>
          </a:p>
        </p:txBody>
      </p:sp>
      <p:sp>
        <p:nvSpPr>
          <p:cNvPr id="4" name="Rectangle 3">
            <a:extLst>
              <a:ext uri="{FF2B5EF4-FFF2-40B4-BE49-F238E27FC236}">
                <a16:creationId xmlns:a16="http://schemas.microsoft.com/office/drawing/2014/main" id="{5139223B-E3FF-4698-B204-E3AF1CCB858B}"/>
              </a:ext>
            </a:extLst>
          </p:cNvPr>
          <p:cNvSpPr/>
          <p:nvPr/>
        </p:nvSpPr>
        <p:spPr>
          <a:xfrm>
            <a:off x="2024064" y="2447925"/>
            <a:ext cx="7858125" cy="838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A17A8C7-89E5-4EFF-B0F4-22327C73C582}"/>
              </a:ext>
            </a:extLst>
          </p:cNvPr>
          <p:cNvSpPr>
            <a:spLocks noGrp="1"/>
          </p:cNvSpPr>
          <p:nvPr>
            <p:ph type="title"/>
          </p:nvPr>
        </p:nvSpPr>
        <p:spPr>
          <a:xfrm>
            <a:off x="1524000" y="928688"/>
            <a:ext cx="7772400" cy="1143000"/>
          </a:xfrm>
        </p:spPr>
        <p:txBody>
          <a:bodyPr/>
          <a:lstStyle/>
          <a:p>
            <a:r>
              <a:rPr lang="en-US" altLang="en-US" sz="3600" b="1">
                <a:solidFill>
                  <a:srgbClr val="C00000"/>
                </a:solidFill>
              </a:rPr>
              <a:t>Requirements – Staining Reagents</a:t>
            </a:r>
            <a:endParaRPr lang="en-US" altLang="en-US" sz="3600">
              <a:solidFill>
                <a:srgbClr val="C00000"/>
              </a:solidFill>
            </a:endParaRPr>
          </a:p>
        </p:txBody>
      </p:sp>
      <p:sp>
        <p:nvSpPr>
          <p:cNvPr id="21507" name="Content Placeholder 2">
            <a:extLst>
              <a:ext uri="{FF2B5EF4-FFF2-40B4-BE49-F238E27FC236}">
                <a16:creationId xmlns:a16="http://schemas.microsoft.com/office/drawing/2014/main" id="{0B59542F-490B-40C2-885C-4EFC46FF7FED}"/>
              </a:ext>
            </a:extLst>
          </p:cNvPr>
          <p:cNvSpPr>
            <a:spLocks noGrp="1"/>
          </p:cNvSpPr>
          <p:nvPr>
            <p:ph idx="1"/>
          </p:nvPr>
        </p:nvSpPr>
        <p:spPr>
          <a:xfrm>
            <a:off x="2024063" y="1857375"/>
            <a:ext cx="8215312" cy="4114800"/>
          </a:xfrm>
        </p:spPr>
        <p:txBody>
          <a:bodyPr/>
          <a:lstStyle/>
          <a:p>
            <a:pPr marL="514350" indent="-514350">
              <a:buFontTx/>
              <a:buAutoNum type="arabicPeriod"/>
            </a:pPr>
            <a:r>
              <a:rPr lang="en-US" altLang="en-US" b="1">
                <a:solidFill>
                  <a:srgbClr val="7030A0"/>
                </a:solidFill>
              </a:rPr>
              <a:t>Crystal violet </a:t>
            </a:r>
            <a:r>
              <a:rPr lang="en-US" altLang="en-US" b="1"/>
              <a:t>– Primary stain.</a:t>
            </a:r>
          </a:p>
          <a:p>
            <a:pPr marL="514350" indent="-514350">
              <a:buFontTx/>
              <a:buAutoNum type="arabicPeriod"/>
            </a:pPr>
            <a:r>
              <a:rPr lang="en-US" altLang="en-US" b="1"/>
              <a:t>Gram’s iodine- mordant/fixative.</a:t>
            </a:r>
          </a:p>
          <a:p>
            <a:pPr marL="514350" indent="-514350">
              <a:buFontTx/>
              <a:buAutoNum type="arabicPeriod"/>
            </a:pPr>
            <a:r>
              <a:rPr lang="en-US" altLang="en-US" b="1"/>
              <a:t>Acetone (95%)- decoloriser.</a:t>
            </a:r>
          </a:p>
          <a:p>
            <a:pPr marL="514350" indent="-514350">
              <a:buFontTx/>
              <a:buAutoNum type="arabicPeriod"/>
            </a:pPr>
            <a:r>
              <a:rPr lang="en-US" altLang="en-US" b="1">
                <a:solidFill>
                  <a:srgbClr val="FF0000"/>
                </a:solidFill>
              </a:rPr>
              <a:t>Safranine-</a:t>
            </a:r>
            <a:r>
              <a:rPr lang="en-US" altLang="en-US" b="1"/>
              <a:t> counterstain.</a:t>
            </a:r>
          </a:p>
        </p:txBody>
      </p:sp>
      <p:sp>
        <p:nvSpPr>
          <p:cNvPr id="4" name="Rectangle 3">
            <a:extLst>
              <a:ext uri="{FF2B5EF4-FFF2-40B4-BE49-F238E27FC236}">
                <a16:creationId xmlns:a16="http://schemas.microsoft.com/office/drawing/2014/main" id="{A207DCE6-9226-4012-A10C-A0FE4127D808}"/>
              </a:ext>
            </a:extLst>
          </p:cNvPr>
          <p:cNvSpPr>
            <a:spLocks noChangeArrowheads="1"/>
          </p:cNvSpPr>
          <p:nvPr/>
        </p:nvSpPr>
        <p:spPr bwMode="auto">
          <a:xfrm>
            <a:off x="3095626" y="71438"/>
            <a:ext cx="5356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6000" b="1" dirty="0">
                <a:solidFill>
                  <a:srgbClr val="C00000"/>
                </a:solidFill>
              </a:rPr>
              <a:t>Gram staining</a:t>
            </a:r>
          </a:p>
        </p:txBody>
      </p:sp>
      <p:pic>
        <p:nvPicPr>
          <p:cNvPr id="21508" name="Picture 4">
            <a:extLst>
              <a:ext uri="{FF2B5EF4-FFF2-40B4-BE49-F238E27FC236}">
                <a16:creationId xmlns:a16="http://schemas.microsoft.com/office/drawing/2014/main" id="{8429BF3E-3640-403A-B320-010B8E1E6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8" y="3929063"/>
            <a:ext cx="42862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7" dur="500"/>
                                        <p:tgtEl>
                                          <p:spTgt spid="215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22" dur="500"/>
                                        <p:tgtEl>
                                          <p:spTgt spid="2150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27" dur="500"/>
                                        <p:tgtEl>
                                          <p:spTgt spid="2150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32" dur="500"/>
                                        <p:tgtEl>
                                          <p:spTgt spid="2150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508"/>
                                        </p:tgtEl>
                                        <p:attrNameLst>
                                          <p:attrName>style.visibility</p:attrName>
                                        </p:attrNameLst>
                                      </p:cBhvr>
                                      <p:to>
                                        <p:strVal val="visible"/>
                                      </p:to>
                                    </p:set>
                                    <p:animEffect transition="in" filter="blinds(horizontal)">
                                      <p:cBhvr>
                                        <p:cTn id="3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28124A2AB109B04D9394872AA5C4638C" ma:contentTypeVersion="6" ma:contentTypeDescription="إنشاء مستند جديد." ma:contentTypeScope="" ma:versionID="4d79232af452f8123e4d8d4b2058678e">
  <xsd:schema xmlns:xsd="http://www.w3.org/2001/XMLSchema" xmlns:xs="http://www.w3.org/2001/XMLSchema" xmlns:p="http://schemas.microsoft.com/office/2006/metadata/properties" xmlns:ns2="513c409d-95b3-4324-b1e7-64465f9ef705" targetNamespace="http://schemas.microsoft.com/office/2006/metadata/properties" ma:root="true" ma:fieldsID="5e18284008cb531065844c4ff656c1c7"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35792F-1033-4794-B497-5D51DBABC9CD}"/>
</file>

<file path=customXml/itemProps2.xml><?xml version="1.0" encoding="utf-8"?>
<ds:datastoreItem xmlns:ds="http://schemas.openxmlformats.org/officeDocument/2006/customXml" ds:itemID="{C924A32E-0745-4504-ACB0-14578F602B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360D01-ED13-494B-A769-7A9A05DA3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1457</Words>
  <Application>Microsoft Office PowerPoint</Application>
  <PresentationFormat>Widescreen</PresentationFormat>
  <Paragraphs>178</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Objectives</vt:lpstr>
      <vt:lpstr>Importance of Gram Stain </vt:lpstr>
      <vt:lpstr>PowerPoint Presentation</vt:lpstr>
      <vt:lpstr>Principle</vt:lpstr>
      <vt:lpstr>PowerPoint Presentation</vt:lpstr>
      <vt:lpstr>Gram positive vs. Gram negative bacteria</vt:lpstr>
      <vt:lpstr>Types of Staining Procedures</vt:lpstr>
      <vt:lpstr>Requirements – Staining Reagents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2021-11-01T04:31:32Z</dcterms:created>
  <dcterms:modified xsi:type="dcterms:W3CDTF">2021-11-01T04:53:31Z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