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3" r:id="rId6"/>
    <p:sldId id="260" r:id="rId7"/>
    <p:sldId id="266" r:id="rId8"/>
    <p:sldId id="262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70B3A-0908-4E70-ACE8-7F2D92C2B550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4B6F1-BB57-4DF8-9401-80659ABD9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4B6F1-BB57-4DF8-9401-80659ABD9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4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7964-32D6-47BC-B4B1-55D02FE244DF}" type="datetime1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25AD3-EC5D-4A05-A976-C5A44BA43CEA}" type="datetime1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1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C53F0-C653-4579-AF8C-B32C76B9F468}" type="datetime1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649-BB9A-48E0-9786-DAB65FDF9ACB}" type="datetime1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4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32C0-32B3-477E-84EF-D696DFEF3DB1}" type="datetime1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7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5C946-4623-4B3B-9EFB-6721E576EACC}" type="datetime1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20A3-68A1-41F6-B486-72064CDA86D3}" type="datetime1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6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D9AA8-C7A9-4ECD-977A-61DDCFE2A360}" type="datetime1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4444-0F36-4DB8-85AA-054BFAF9F23A}" type="datetime1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0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A2FBD-AB8B-41B7-8122-2EDA8C89FDAD}" type="datetime1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7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8E0B-B451-4AE3-A8AB-5E1F03D5D169}" type="datetime1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1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A0C8F-62E4-460B-8469-55EFBEBED6A0}" type="datetime1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8D7B7-1456-48F9-9EDA-3FBEA9344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6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9.wdp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7696200" cy="1470025"/>
          </a:xfrm>
        </p:spPr>
        <p:txBody>
          <a:bodyPr/>
          <a:lstStyle/>
          <a:p>
            <a:r>
              <a:rPr lang="en-US" b="1" dirty="0" smtClean="0"/>
              <a:t>Vascular system practical slides 1</a:t>
            </a:r>
            <a:r>
              <a:rPr lang="en-US" b="1" baseline="30000" dirty="0" smtClean="0"/>
              <a:t>st</a:t>
            </a:r>
            <a:r>
              <a:rPr lang="en-US" b="1" dirty="0" smtClean="0"/>
              <a:t> year</a:t>
            </a:r>
            <a:endParaRPr lang="en-US" b="1" dirty="0"/>
          </a:p>
        </p:txBody>
      </p:sp>
      <p:pic>
        <p:nvPicPr>
          <p:cNvPr id="4" name="Picture 3" descr="http://diabetestwo.weebly.com/uploads/1/2/1/3/12132317/4333303.gif?44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52328" y="2154382"/>
            <a:ext cx="4200872" cy="4170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1073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00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2"/>
    </mc:Choice>
    <mc:Fallback xmlns="">
      <p:transition spd="slow" advTm="9142"/>
    </mc:Fallback>
  </mc:AlternateContent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Vena cava</a:t>
            </a:r>
            <a:endParaRPr lang="en-US" sz="3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5867400"/>
            <a:ext cx="657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Longitudinal bundles of smooth muscles in tunica adventitia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1295400"/>
            <a:ext cx="7315200" cy="4384964"/>
            <a:chOff x="1143000" y="1295400"/>
            <a:chExt cx="7315200" cy="4384964"/>
          </a:xfrm>
        </p:grpSpPr>
        <p:pic>
          <p:nvPicPr>
            <p:cNvPr id="6150" name="Picture 6" descr="Vena cava of the horse with longitudinal smooth muscle bundl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1"/>
            <a:stretch/>
          </p:blipFill>
          <p:spPr bwMode="auto">
            <a:xfrm>
              <a:off x="1143000" y="1295400"/>
              <a:ext cx="6553200" cy="43849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7239000" y="2514600"/>
              <a:ext cx="1215736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553200" y="2514600"/>
              <a:ext cx="1905000" cy="16764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Left Brace 9"/>
          <p:cNvSpPr/>
          <p:nvPr/>
        </p:nvSpPr>
        <p:spPr>
          <a:xfrm>
            <a:off x="495300" y="2286000"/>
            <a:ext cx="495300" cy="3394364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74"/>
    </mc:Choice>
    <mc:Fallback xmlns="">
      <p:transition spd="slow" advTm="44074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dirty="0" smtClean="0"/>
          </a:p>
          <a:p>
            <a:pPr marL="0" indent="0">
              <a:buNone/>
            </a:pPr>
            <a:r>
              <a:rPr lang="en-US" sz="7200" b="1" dirty="0">
                <a:solidFill>
                  <a:srgbClr val="0070C0"/>
                </a:solidFill>
              </a:rPr>
              <a:t> </a:t>
            </a:r>
            <a:r>
              <a:rPr lang="en-US" sz="7200" b="1" dirty="0" smtClean="0">
                <a:solidFill>
                  <a:srgbClr val="0070C0"/>
                </a:solidFill>
              </a:rPr>
              <a:t>        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E84-4F79-484D-B862-356329CFE18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2" name="Picture 4" descr="http://images.clipartpanda.com/happy-face-clipart-y4T9gyji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50" y="2780928"/>
            <a:ext cx="37147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8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6"/>
    </mc:Choice>
    <mc:Fallback xmlns="">
      <p:transition spd="slow" advTm="50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Aorta / Large elastic arteries</a:t>
            </a:r>
            <a:endParaRPr lang="en-US" sz="3200" b="1" u="sng" dirty="0"/>
          </a:p>
        </p:txBody>
      </p:sp>
      <p:pic>
        <p:nvPicPr>
          <p:cNvPr id="1028" name="Picture 4" descr="http://undergraduate.vetmed.wsu.edu/images/librariesprovider8/VPh308/wsu_1_074_full.jpg?sfvrsn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220980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 rot="10800000">
            <a:off x="1828799" y="3581400"/>
            <a:ext cx="609601" cy="3017520"/>
          </a:xfrm>
          <a:prstGeom prst="rightBrace">
            <a:avLst>
              <a:gd name="adj1" fmla="val 8333"/>
              <a:gd name="adj2" fmla="val 5104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953000"/>
            <a:ext cx="1676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Tunica Media  contains </a:t>
            </a:r>
          </a:p>
          <a:p>
            <a:r>
              <a:rPr lang="en-US" sz="2000" b="1" dirty="0" smtClean="0"/>
              <a:t>elastic membranes</a:t>
            </a:r>
          </a:p>
          <a:p>
            <a:r>
              <a:rPr lang="en-US" sz="2000" b="1" dirty="0" smtClean="0"/>
              <a:t> &amp;fibers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0" y="1564213"/>
            <a:ext cx="6400800" cy="5029199"/>
            <a:chOff x="2362200" y="1600200"/>
            <a:chExt cx="6400800" cy="5029199"/>
          </a:xfrm>
        </p:grpSpPr>
        <p:pic>
          <p:nvPicPr>
            <p:cNvPr id="1026" name="Picture 2" descr="https://histologistics.files.wordpress.com/2013/07/porcine-aorta-vvg-10x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00200"/>
              <a:ext cx="6400800" cy="50291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19800" y="5768608"/>
              <a:ext cx="2003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Tunica adventitia</a:t>
              </a:r>
              <a:endParaRPr lang="en-US" sz="2000" b="1" dirty="0"/>
            </a:p>
          </p:txBody>
        </p:sp>
      </p:grpSp>
      <p:sp>
        <p:nvSpPr>
          <p:cNvPr id="8" name="Right Brace 7"/>
          <p:cNvSpPr/>
          <p:nvPr/>
        </p:nvSpPr>
        <p:spPr>
          <a:xfrm rot="18491183">
            <a:off x="7621049" y="4418595"/>
            <a:ext cx="609601" cy="1659491"/>
          </a:xfrm>
          <a:prstGeom prst="rightBrace">
            <a:avLst>
              <a:gd name="adj1" fmla="val 8333"/>
              <a:gd name="adj2" fmla="val 51044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26"/>
    </mc:Choice>
    <mc:Fallback xmlns="">
      <p:transition spd="slow" advTm="48426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Vasa </a:t>
            </a:r>
            <a:r>
              <a:rPr lang="en-US" sz="3200" b="1" u="sng" dirty="0" err="1" smtClean="0"/>
              <a:t>vasorum</a:t>
            </a:r>
            <a:endParaRPr lang="en-US" sz="3200" b="1" u="sng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1143000"/>
            <a:ext cx="7010400" cy="4869873"/>
            <a:chOff x="609600" y="1143000"/>
            <a:chExt cx="7010400" cy="4869873"/>
          </a:xfrm>
        </p:grpSpPr>
        <p:pic>
          <p:nvPicPr>
            <p:cNvPr id="2050" name="Picture 2" descr="http://www.edu.upmc.fr/histologie/A/artere/musculaire/images/armu0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67"/>
            <a:stretch/>
          </p:blipFill>
          <p:spPr bwMode="auto">
            <a:xfrm>
              <a:off x="609600" y="1143000"/>
              <a:ext cx="5867400" cy="48698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6172200" y="1905000"/>
              <a:ext cx="1447800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4724400" y="1905000"/>
              <a:ext cx="2895600" cy="167293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781800" y="1447800"/>
            <a:ext cx="1953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Vasa </a:t>
            </a:r>
            <a:r>
              <a:rPr lang="en-US" sz="2400" b="1" dirty="0" err="1" smtClean="0"/>
              <a:t>vasorum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67000" y="3048000"/>
            <a:ext cx="1371600" cy="23622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4936" y="4567535"/>
            <a:ext cx="2370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Tunica adventitia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8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21"/>
    </mc:Choice>
    <mc:Fallback xmlns="">
      <p:transition spd="slow" advTm="62621"/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Basilar artery/ muscular artery </a:t>
            </a:r>
            <a:endParaRPr lang="en-US" sz="3200" b="1" u="sng" dirty="0"/>
          </a:p>
        </p:txBody>
      </p:sp>
      <p:pic>
        <p:nvPicPr>
          <p:cNvPr id="3074" name="Picture 2" descr="http://peir.path.uab.edu/library/_data/i/upload/2013/08/01/20130801100627-c6736747-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21" r="4648" b="6292"/>
          <a:stretch/>
        </p:blipFill>
        <p:spPr bwMode="auto">
          <a:xfrm>
            <a:off x="152400" y="2182090"/>
            <a:ext cx="2548660" cy="2847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971800" y="1371600"/>
            <a:ext cx="5257800" cy="4953000"/>
            <a:chOff x="2971800" y="1371600"/>
            <a:chExt cx="5257800" cy="4953000"/>
          </a:xfrm>
        </p:grpSpPr>
        <p:pic>
          <p:nvPicPr>
            <p:cNvPr id="9" name="Picture 4" descr="http://www.iupui.edu/~anatd502/Labs.f04/connective%20lab/s164xar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71600"/>
              <a:ext cx="5257800" cy="4953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6248400" y="3962400"/>
              <a:ext cx="1066800" cy="1143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248400" y="1828800"/>
              <a:ext cx="14478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972300" y="5334000"/>
              <a:ext cx="5421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IEL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43800" y="1447800"/>
              <a:ext cx="615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EEL</a:t>
              </a:r>
              <a:endParaRPr lang="en-US" sz="240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09"/>
    </mc:Choice>
    <mc:Fallback xmlns="">
      <p:transition spd="slow" advTm="35409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Umbilical cord /umbilical artery</a:t>
            </a:r>
            <a:endParaRPr lang="en-US" sz="3200" b="1" u="sng" dirty="0"/>
          </a:p>
        </p:txBody>
      </p:sp>
      <p:pic>
        <p:nvPicPr>
          <p:cNvPr id="3" name="Picture 5" descr="placental-arte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06"/>
          <a:stretch>
            <a:fillRect/>
          </a:stretch>
        </p:blipFill>
        <p:spPr bwMode="auto">
          <a:xfrm>
            <a:off x="1524000" y="1295400"/>
            <a:ext cx="62484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867400" y="3886200"/>
            <a:ext cx="2438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2400" y="2971800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Adventitia formed of Mucoid C.T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00"/>
    </mc:Choice>
    <mc:Fallback xmlns="">
      <p:transition spd="slow" advTm="56500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Medium size artery and vein</a:t>
            </a:r>
            <a:endParaRPr lang="en-US" sz="3200" b="1" u="sng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95400" y="1295400"/>
            <a:ext cx="6629400" cy="4724400"/>
            <a:chOff x="1295400" y="1295400"/>
            <a:chExt cx="6629400" cy="4724400"/>
          </a:xfrm>
        </p:grpSpPr>
        <p:pic>
          <p:nvPicPr>
            <p:cNvPr id="4098" name="Picture 2" descr="http://www.columbia.edu/itc/hs/medical/sbpm_histology_old/slides/slide_11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7" r="18467" b="18691"/>
            <a:stretch/>
          </p:blipFill>
          <p:spPr bwMode="auto">
            <a:xfrm>
              <a:off x="1295400" y="1295400"/>
              <a:ext cx="6629400" cy="472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5562600" y="1939636"/>
              <a:ext cx="1253836" cy="3463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943600" y="3657600"/>
              <a:ext cx="1143000" cy="3810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58000" y="1676400"/>
              <a:ext cx="961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artery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2800" y="3352800"/>
              <a:ext cx="723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vein</a:t>
              </a:r>
              <a:endParaRPr lang="en-US" sz="2400" b="1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93"/>
    </mc:Choice>
    <mc:Fallback xmlns="">
      <p:transition spd="slow" advTm="36893"/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Arteriole / </a:t>
            </a:r>
            <a:r>
              <a:rPr lang="en-US" sz="3200" b="1" u="sng" dirty="0" err="1" smtClean="0"/>
              <a:t>venule</a:t>
            </a:r>
            <a:endParaRPr lang="en-US" sz="3200" b="1" u="sng" dirty="0"/>
          </a:p>
        </p:txBody>
      </p:sp>
      <p:pic>
        <p:nvPicPr>
          <p:cNvPr id="7170" name="Picture 2" descr="http://www.histology-world.com/photomicrographs/vessels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14"/>
          <a:stretch/>
        </p:blipFill>
        <p:spPr bwMode="auto">
          <a:xfrm>
            <a:off x="990600" y="1447800"/>
            <a:ext cx="6934200" cy="4038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334000" y="1295400"/>
            <a:ext cx="1828800" cy="1219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71600" y="1295400"/>
            <a:ext cx="114300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914400"/>
            <a:ext cx="1285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arteriole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926068"/>
            <a:ext cx="1044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venule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61"/>
    </mc:Choice>
    <mc:Fallback xmlns="">
      <p:transition spd="slow" advTm="29261"/>
    </mc:Fallback>
  </mc:AlternateContent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Capillary / sinusoids</a:t>
            </a:r>
            <a:endParaRPr lang="en-US" sz="3200" b="1" u="sng" dirty="0"/>
          </a:p>
        </p:txBody>
      </p:sp>
      <p:pic>
        <p:nvPicPr>
          <p:cNvPr id="5122" name="Picture 2" descr="http://www.pathpedia.com/education/eatlas/histology/liver_and_bile_ducts/liver-normal-histology-%5b4-li02-4h%5d.jpeg?Width=600&amp;Height=450&amp;Format=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97"/>
          <a:stretch/>
        </p:blipFill>
        <p:spPr bwMode="auto">
          <a:xfrm>
            <a:off x="4724400" y="1819275"/>
            <a:ext cx="4343400" cy="36766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.slidesharecdn.com/histology-lab-image-identification-1234127576440920-3/95/histology-lab-image-identification-18-728.jpg?cb=123410619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9" r="2706" b="21129"/>
          <a:stretch/>
        </p:blipFill>
        <p:spPr bwMode="auto">
          <a:xfrm>
            <a:off x="138545" y="1819275"/>
            <a:ext cx="4357255" cy="36766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990600" y="2590800"/>
            <a:ext cx="457200" cy="9144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162800" y="990600"/>
            <a:ext cx="710045" cy="11334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95501" y="5562600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Capillary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562600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sinusoids</a:t>
            </a:r>
            <a:endParaRPr lang="en-US" sz="28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70"/>
    </mc:Choice>
    <mc:Fallback xmlns="">
      <p:transition spd="slow" advTm="105970"/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Vein /valve</a:t>
            </a:r>
            <a:endParaRPr lang="en-US" sz="3200" b="1" u="sng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1600200"/>
            <a:ext cx="6705600" cy="4724399"/>
            <a:chOff x="1143000" y="1600200"/>
            <a:chExt cx="6705600" cy="4724399"/>
          </a:xfrm>
        </p:grpSpPr>
        <p:pic>
          <p:nvPicPr>
            <p:cNvPr id="3" name="Picture 2" descr="http://www.lab.anhb.uwa.edu.au/mb140/addons/quiz/Q238.jpg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600200"/>
              <a:ext cx="6705600" cy="47243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4" name="Right Arrow 3"/>
            <p:cNvSpPr/>
            <p:nvPr/>
          </p:nvSpPr>
          <p:spPr>
            <a:xfrm>
              <a:off x="4191000" y="2971800"/>
              <a:ext cx="6858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Prof Dr Hala El-mazar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D7B7-1456-48F9-9EDA-3FBEA93444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9"/>
    </mc:Choice>
    <mc:Fallback xmlns="">
      <p:transition spd="slow" advTm="62439"/>
    </mc:Fallback>
  </mc:AlternateContent>
  <p:timing>
    <p:tnLst>
      <p:par>
        <p:cTn id="1" dur="indefinite" restart="never" nodeType="tmRoot"/>
      </p:par>
    </p:tnLst>
  </p:timing>
  <p:extLst mod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3ED62D073E4A4DBD12BDD07142EF8F" ma:contentTypeVersion="14" ma:contentTypeDescription="Create a new document." ma:contentTypeScope="" ma:versionID="946e51b1eccc1f9b7c689f52bd6ad4ac">
  <xsd:schema xmlns:xsd="http://www.w3.org/2001/XMLSchema" xmlns:xs="http://www.w3.org/2001/XMLSchema" xmlns:p="http://schemas.microsoft.com/office/2006/metadata/properties" xmlns:ns2="9ca5220d-de9d-4d7e-8264-7f426759a3d1" xmlns:ns3="0fac0400-62dd-4d4b-9e1a-e3e75d439f69" targetNamespace="http://schemas.microsoft.com/office/2006/metadata/properties" ma:root="true" ma:fieldsID="89bba8aac9a127dbee1525a9ea67c7a3" ns2:_="" ns3:_="">
    <xsd:import namespace="9ca5220d-de9d-4d7e-8264-7f426759a3d1"/>
    <xsd:import namespace="0fac0400-62dd-4d4b-9e1a-e3e75d439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5220d-de9d-4d7e-8264-7f426759a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ff52f34-b351-492d-bd72-b80be8882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c0400-62dd-4d4b-9e1a-e3e75d439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70c288c-4458-46a2-88f2-2945177ba7ad}" ma:internalName="TaxCatchAll" ma:showField="CatchAllData" ma:web="0fac0400-62dd-4d4b-9e1a-e3e75d439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a5220d-de9d-4d7e-8264-7f426759a3d1">
      <Terms xmlns="http://schemas.microsoft.com/office/infopath/2007/PartnerControls"/>
    </lcf76f155ced4ddcb4097134ff3c332f>
    <TaxCatchAll xmlns="0fac0400-62dd-4d4b-9e1a-e3e75d439f69" xsi:nil="true"/>
  </documentManagement>
</p:properties>
</file>

<file path=customXml/itemProps1.xml><?xml version="1.0" encoding="utf-8"?>
<ds:datastoreItem xmlns:ds="http://schemas.openxmlformats.org/officeDocument/2006/customXml" ds:itemID="{92CAEB2F-46BB-4DA5-B214-606A8659BB48}"/>
</file>

<file path=customXml/itemProps2.xml><?xml version="1.0" encoding="utf-8"?>
<ds:datastoreItem xmlns:ds="http://schemas.openxmlformats.org/officeDocument/2006/customXml" ds:itemID="{9874A70B-CFD2-4CC4-A06B-D985105CD3CB}"/>
</file>

<file path=customXml/itemProps3.xml><?xml version="1.0" encoding="utf-8"?>
<ds:datastoreItem xmlns:ds="http://schemas.openxmlformats.org/officeDocument/2006/customXml" ds:itemID="{4A4EB1D5-48F3-4374-A174-461F8579EEAF}"/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133</Words>
  <Application>Microsoft Office PowerPoint</Application>
  <PresentationFormat>On-screen Show (4:3)</PresentationFormat>
  <Paragraphs>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Vascular system practical slides 1st year</vt:lpstr>
      <vt:lpstr>Aorta / Large elastic arteries</vt:lpstr>
      <vt:lpstr>Vasa vasorum</vt:lpstr>
      <vt:lpstr>Basilar artery/ muscular artery </vt:lpstr>
      <vt:lpstr>Umbilical cord /umbilical artery</vt:lpstr>
      <vt:lpstr>Medium size artery and vein</vt:lpstr>
      <vt:lpstr>Arteriole / venule</vt:lpstr>
      <vt:lpstr>Capillary / sinusoids</vt:lpstr>
      <vt:lpstr>Vein /valve</vt:lpstr>
      <vt:lpstr>Vena cava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 practical slides, 1st year</dc:title>
  <dc:creator>lion</dc:creator>
  <cp:lastModifiedBy>Adminِ</cp:lastModifiedBy>
  <cp:revision>59</cp:revision>
  <dcterms:created xsi:type="dcterms:W3CDTF">2016-04-24T17:24:28Z</dcterms:created>
  <dcterms:modified xsi:type="dcterms:W3CDTF">2022-05-07T20:48:50Z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0x010100833ED62D073E4A4DBD12BDD07142EF8F</vt:lpwstr>
  </property>
</Properties>
</file>