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6" r:id="rId2"/>
    <p:sldId id="287" r:id="rId3"/>
    <p:sldId id="310" r:id="rId4"/>
    <p:sldId id="311" r:id="rId5"/>
    <p:sldId id="288" r:id="rId6"/>
    <p:sldId id="289" r:id="rId7"/>
    <p:sldId id="290" r:id="rId8"/>
    <p:sldId id="294" r:id="rId9"/>
    <p:sldId id="291" r:id="rId10"/>
    <p:sldId id="292" r:id="rId11"/>
    <p:sldId id="304" r:id="rId12"/>
    <p:sldId id="305" r:id="rId13"/>
    <p:sldId id="312" r:id="rId14"/>
    <p:sldId id="293" r:id="rId15"/>
    <p:sldId id="295" r:id="rId16"/>
    <p:sldId id="296" r:id="rId17"/>
    <p:sldId id="297" r:id="rId18"/>
    <p:sldId id="298" r:id="rId19"/>
    <p:sldId id="299" r:id="rId20"/>
    <p:sldId id="300" r:id="rId21"/>
    <p:sldId id="301" r:id="rId22"/>
    <p:sldId id="302" r:id="rId23"/>
    <p:sldId id="303" r:id="rId24"/>
    <p:sldId id="306" r:id="rId25"/>
    <p:sldId id="308" r:id="rId26"/>
    <p:sldId id="309" r:id="rId27"/>
    <p:sldId id="30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80" autoAdjust="0"/>
  </p:normalViewPr>
  <p:slideViewPr>
    <p:cSldViewPr snapToGrid="0">
      <p:cViewPr varScale="1">
        <p:scale>
          <a:sx n="82" d="100"/>
          <a:sy n="82" d="100"/>
        </p:scale>
        <p:origin x="69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940E27-5D75-46E2-BEB7-4A16FCDA9670}" type="datetimeFigureOut">
              <a:rPr lang="en-US" smtClean="0"/>
              <a:t>5/10/2023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8D3CF6-D8A8-4AF3-9DB2-C8F09A1D0DAB}" type="slidenum">
              <a:rPr lang="en-US" smtClean="0"/>
              <a:t>‹#›</a:t>
            </a:fld>
            <a:endParaRPr lang="en-US"/>
          </a:p>
        </p:txBody>
      </p:sp>
    </p:spTree>
    <p:extLst>
      <p:ext uri="{BB962C8B-B14F-4D97-AF65-F5344CB8AC3E}">
        <p14:creationId xmlns:p14="http://schemas.microsoft.com/office/powerpoint/2010/main" val="4125488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984B9-986A-E51F-6E0D-E23B98BF85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1DFB67-310B-349F-F03A-B49136C677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CC4121-7298-25EC-F9B7-D0EA7ABA9E14}"/>
              </a:ext>
            </a:extLst>
          </p:cNvPr>
          <p:cNvSpPr>
            <a:spLocks noGrp="1"/>
          </p:cNvSpPr>
          <p:nvPr>
            <p:ph type="dt" sz="half" idx="10"/>
          </p:nvPr>
        </p:nvSpPr>
        <p:spPr/>
        <p:txBody>
          <a:bodyPr/>
          <a:lstStyle/>
          <a:p>
            <a:r>
              <a:rPr lang="en-US" smtClean="0"/>
              <a:t>Thursday 11 May 2023</a:t>
            </a:r>
            <a:endParaRPr lang="en-US"/>
          </a:p>
        </p:txBody>
      </p:sp>
      <p:sp>
        <p:nvSpPr>
          <p:cNvPr id="5" name="Footer Placeholder 4">
            <a:extLst>
              <a:ext uri="{FF2B5EF4-FFF2-40B4-BE49-F238E27FC236}">
                <a16:creationId xmlns:a16="http://schemas.microsoft.com/office/drawing/2014/main" id="{211BA674-ECF9-EE0E-8548-1EA28792980F}"/>
              </a:ext>
            </a:extLst>
          </p:cNvPr>
          <p:cNvSpPr>
            <a:spLocks noGrp="1"/>
          </p:cNvSpPr>
          <p:nvPr>
            <p:ph type="ftr" sz="quarter" idx="11"/>
          </p:nvPr>
        </p:nvSpPr>
        <p:spPr/>
        <p:txBody>
          <a:bodyPr/>
          <a:lstStyle/>
          <a:p>
            <a:r>
              <a:rPr lang="en-US"/>
              <a:t>Dr. Aiman AL Maathidy</a:t>
            </a:r>
          </a:p>
        </p:txBody>
      </p:sp>
      <p:sp>
        <p:nvSpPr>
          <p:cNvPr id="6" name="Slide Number Placeholder 5">
            <a:extLst>
              <a:ext uri="{FF2B5EF4-FFF2-40B4-BE49-F238E27FC236}">
                <a16:creationId xmlns:a16="http://schemas.microsoft.com/office/drawing/2014/main" id="{F35D31DC-A89D-FB3B-EF9E-F8B3EEAE67A3}"/>
              </a:ext>
            </a:extLst>
          </p:cNvPr>
          <p:cNvSpPr>
            <a:spLocks noGrp="1"/>
          </p:cNvSpPr>
          <p:nvPr>
            <p:ph type="sldNum" sz="quarter" idx="12"/>
          </p:nvPr>
        </p:nvSpPr>
        <p:spPr/>
        <p:txBody>
          <a:bodyPr/>
          <a:lstStyle/>
          <a:p>
            <a:fld id="{58D7CA03-F54C-4632-BDC7-113A4EF6E0A6}" type="slidenum">
              <a:rPr lang="en-US" smtClean="0"/>
              <a:t>‹#›</a:t>
            </a:fld>
            <a:endParaRPr lang="en-US"/>
          </a:p>
        </p:txBody>
      </p:sp>
    </p:spTree>
    <p:extLst>
      <p:ext uri="{BB962C8B-B14F-4D97-AF65-F5344CB8AC3E}">
        <p14:creationId xmlns:p14="http://schemas.microsoft.com/office/powerpoint/2010/main" val="676239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8B6E4-E9FF-1EC7-815C-FDEA949AED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00CADE-AC71-98E2-76C5-9469610560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F90437-AAD1-0EC1-12BD-BFB8790EC082}"/>
              </a:ext>
            </a:extLst>
          </p:cNvPr>
          <p:cNvSpPr>
            <a:spLocks noGrp="1"/>
          </p:cNvSpPr>
          <p:nvPr>
            <p:ph type="dt" sz="half" idx="10"/>
          </p:nvPr>
        </p:nvSpPr>
        <p:spPr/>
        <p:txBody>
          <a:bodyPr/>
          <a:lstStyle/>
          <a:p>
            <a:r>
              <a:rPr lang="en-US" smtClean="0"/>
              <a:t>Thursday 11 May 2023</a:t>
            </a:r>
            <a:endParaRPr lang="en-US"/>
          </a:p>
        </p:txBody>
      </p:sp>
      <p:sp>
        <p:nvSpPr>
          <p:cNvPr id="5" name="Footer Placeholder 4">
            <a:extLst>
              <a:ext uri="{FF2B5EF4-FFF2-40B4-BE49-F238E27FC236}">
                <a16:creationId xmlns:a16="http://schemas.microsoft.com/office/drawing/2014/main" id="{1E992DC7-0E44-A820-9C5C-69DFCDE05ADE}"/>
              </a:ext>
            </a:extLst>
          </p:cNvPr>
          <p:cNvSpPr>
            <a:spLocks noGrp="1"/>
          </p:cNvSpPr>
          <p:nvPr>
            <p:ph type="ftr" sz="quarter" idx="11"/>
          </p:nvPr>
        </p:nvSpPr>
        <p:spPr/>
        <p:txBody>
          <a:bodyPr/>
          <a:lstStyle/>
          <a:p>
            <a:r>
              <a:rPr lang="en-US"/>
              <a:t>Dr. Aiman AL Maathidy</a:t>
            </a:r>
          </a:p>
        </p:txBody>
      </p:sp>
      <p:sp>
        <p:nvSpPr>
          <p:cNvPr id="6" name="Slide Number Placeholder 5">
            <a:extLst>
              <a:ext uri="{FF2B5EF4-FFF2-40B4-BE49-F238E27FC236}">
                <a16:creationId xmlns:a16="http://schemas.microsoft.com/office/drawing/2014/main" id="{F8A55229-7478-967A-8A8C-9D2286002C2D}"/>
              </a:ext>
            </a:extLst>
          </p:cNvPr>
          <p:cNvSpPr>
            <a:spLocks noGrp="1"/>
          </p:cNvSpPr>
          <p:nvPr>
            <p:ph type="sldNum" sz="quarter" idx="12"/>
          </p:nvPr>
        </p:nvSpPr>
        <p:spPr/>
        <p:txBody>
          <a:bodyPr/>
          <a:lstStyle/>
          <a:p>
            <a:fld id="{58D7CA03-F54C-4632-BDC7-113A4EF6E0A6}" type="slidenum">
              <a:rPr lang="en-US" smtClean="0"/>
              <a:t>‹#›</a:t>
            </a:fld>
            <a:endParaRPr lang="en-US"/>
          </a:p>
        </p:txBody>
      </p:sp>
    </p:spTree>
    <p:extLst>
      <p:ext uri="{BB962C8B-B14F-4D97-AF65-F5344CB8AC3E}">
        <p14:creationId xmlns:p14="http://schemas.microsoft.com/office/powerpoint/2010/main" val="1092512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902DB6-6F0D-600A-172C-49B073CA60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C80E32-1ED9-4365-D5D5-0BFD21BB36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A4F85B-4D96-5342-3A91-A7105CCAEBFB}"/>
              </a:ext>
            </a:extLst>
          </p:cNvPr>
          <p:cNvSpPr>
            <a:spLocks noGrp="1"/>
          </p:cNvSpPr>
          <p:nvPr>
            <p:ph type="dt" sz="half" idx="10"/>
          </p:nvPr>
        </p:nvSpPr>
        <p:spPr/>
        <p:txBody>
          <a:bodyPr/>
          <a:lstStyle/>
          <a:p>
            <a:r>
              <a:rPr lang="en-US" smtClean="0"/>
              <a:t>Thursday 11 May 2023</a:t>
            </a:r>
            <a:endParaRPr lang="en-US"/>
          </a:p>
        </p:txBody>
      </p:sp>
      <p:sp>
        <p:nvSpPr>
          <p:cNvPr id="5" name="Footer Placeholder 4">
            <a:extLst>
              <a:ext uri="{FF2B5EF4-FFF2-40B4-BE49-F238E27FC236}">
                <a16:creationId xmlns:a16="http://schemas.microsoft.com/office/drawing/2014/main" id="{1CC18B8C-1336-F249-CAD8-ED91533C3881}"/>
              </a:ext>
            </a:extLst>
          </p:cNvPr>
          <p:cNvSpPr>
            <a:spLocks noGrp="1"/>
          </p:cNvSpPr>
          <p:nvPr>
            <p:ph type="ftr" sz="quarter" idx="11"/>
          </p:nvPr>
        </p:nvSpPr>
        <p:spPr/>
        <p:txBody>
          <a:bodyPr/>
          <a:lstStyle/>
          <a:p>
            <a:r>
              <a:rPr lang="en-US"/>
              <a:t>Dr. Aiman AL Maathidy</a:t>
            </a:r>
          </a:p>
        </p:txBody>
      </p:sp>
      <p:sp>
        <p:nvSpPr>
          <p:cNvPr id="6" name="Slide Number Placeholder 5">
            <a:extLst>
              <a:ext uri="{FF2B5EF4-FFF2-40B4-BE49-F238E27FC236}">
                <a16:creationId xmlns:a16="http://schemas.microsoft.com/office/drawing/2014/main" id="{DD9E017F-9E96-D34F-E2C6-18F12F3F6EFB}"/>
              </a:ext>
            </a:extLst>
          </p:cNvPr>
          <p:cNvSpPr>
            <a:spLocks noGrp="1"/>
          </p:cNvSpPr>
          <p:nvPr>
            <p:ph type="sldNum" sz="quarter" idx="12"/>
          </p:nvPr>
        </p:nvSpPr>
        <p:spPr/>
        <p:txBody>
          <a:bodyPr/>
          <a:lstStyle/>
          <a:p>
            <a:fld id="{58D7CA03-F54C-4632-BDC7-113A4EF6E0A6}" type="slidenum">
              <a:rPr lang="en-US" smtClean="0"/>
              <a:t>‹#›</a:t>
            </a:fld>
            <a:endParaRPr lang="en-US"/>
          </a:p>
        </p:txBody>
      </p:sp>
    </p:spTree>
    <p:extLst>
      <p:ext uri="{BB962C8B-B14F-4D97-AF65-F5344CB8AC3E}">
        <p14:creationId xmlns:p14="http://schemas.microsoft.com/office/powerpoint/2010/main" val="3356199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3B12E-4135-C983-26B2-26B0C04D65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100C32-5D4A-55D7-4B01-575210A97D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AF0332-0FFC-8C97-C024-A75498AF0692}"/>
              </a:ext>
            </a:extLst>
          </p:cNvPr>
          <p:cNvSpPr>
            <a:spLocks noGrp="1"/>
          </p:cNvSpPr>
          <p:nvPr>
            <p:ph type="dt" sz="half" idx="10"/>
          </p:nvPr>
        </p:nvSpPr>
        <p:spPr/>
        <p:txBody>
          <a:bodyPr/>
          <a:lstStyle/>
          <a:p>
            <a:r>
              <a:rPr lang="en-US" smtClean="0"/>
              <a:t>Thursday 11 May 2023</a:t>
            </a:r>
            <a:endParaRPr lang="en-US"/>
          </a:p>
        </p:txBody>
      </p:sp>
      <p:sp>
        <p:nvSpPr>
          <p:cNvPr id="5" name="Footer Placeholder 4">
            <a:extLst>
              <a:ext uri="{FF2B5EF4-FFF2-40B4-BE49-F238E27FC236}">
                <a16:creationId xmlns:a16="http://schemas.microsoft.com/office/drawing/2014/main" id="{558EAD89-1AF5-D011-3043-C5ACF5D61BC1}"/>
              </a:ext>
            </a:extLst>
          </p:cNvPr>
          <p:cNvSpPr>
            <a:spLocks noGrp="1"/>
          </p:cNvSpPr>
          <p:nvPr>
            <p:ph type="ftr" sz="quarter" idx="11"/>
          </p:nvPr>
        </p:nvSpPr>
        <p:spPr/>
        <p:txBody>
          <a:bodyPr/>
          <a:lstStyle/>
          <a:p>
            <a:r>
              <a:rPr lang="en-US"/>
              <a:t>Dr. Aiman AL Maathidy</a:t>
            </a:r>
          </a:p>
        </p:txBody>
      </p:sp>
      <p:sp>
        <p:nvSpPr>
          <p:cNvPr id="6" name="Slide Number Placeholder 5">
            <a:extLst>
              <a:ext uri="{FF2B5EF4-FFF2-40B4-BE49-F238E27FC236}">
                <a16:creationId xmlns:a16="http://schemas.microsoft.com/office/drawing/2014/main" id="{EB4B0259-CACB-F32A-8ABE-22A06222257B}"/>
              </a:ext>
            </a:extLst>
          </p:cNvPr>
          <p:cNvSpPr>
            <a:spLocks noGrp="1"/>
          </p:cNvSpPr>
          <p:nvPr>
            <p:ph type="sldNum" sz="quarter" idx="12"/>
          </p:nvPr>
        </p:nvSpPr>
        <p:spPr/>
        <p:txBody>
          <a:bodyPr/>
          <a:lstStyle/>
          <a:p>
            <a:fld id="{58D7CA03-F54C-4632-BDC7-113A4EF6E0A6}" type="slidenum">
              <a:rPr lang="en-US" smtClean="0"/>
              <a:t>‹#›</a:t>
            </a:fld>
            <a:endParaRPr lang="en-US"/>
          </a:p>
        </p:txBody>
      </p:sp>
    </p:spTree>
    <p:extLst>
      <p:ext uri="{BB962C8B-B14F-4D97-AF65-F5344CB8AC3E}">
        <p14:creationId xmlns:p14="http://schemas.microsoft.com/office/powerpoint/2010/main" val="138688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A3903-B7AF-76F5-DBDF-1BB6C4150D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56357A-A6B0-3565-2E5D-01C761F635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B5DA08-9BC4-5AF9-32DF-AFE3F48179CC}"/>
              </a:ext>
            </a:extLst>
          </p:cNvPr>
          <p:cNvSpPr>
            <a:spLocks noGrp="1"/>
          </p:cNvSpPr>
          <p:nvPr>
            <p:ph type="dt" sz="half" idx="10"/>
          </p:nvPr>
        </p:nvSpPr>
        <p:spPr/>
        <p:txBody>
          <a:bodyPr/>
          <a:lstStyle/>
          <a:p>
            <a:r>
              <a:rPr lang="en-US" smtClean="0"/>
              <a:t>Thursday 11 May 2023</a:t>
            </a:r>
            <a:endParaRPr lang="en-US"/>
          </a:p>
        </p:txBody>
      </p:sp>
      <p:sp>
        <p:nvSpPr>
          <p:cNvPr id="5" name="Footer Placeholder 4">
            <a:extLst>
              <a:ext uri="{FF2B5EF4-FFF2-40B4-BE49-F238E27FC236}">
                <a16:creationId xmlns:a16="http://schemas.microsoft.com/office/drawing/2014/main" id="{E6EB2DBE-5DB8-CEED-4B38-C046EEB08B23}"/>
              </a:ext>
            </a:extLst>
          </p:cNvPr>
          <p:cNvSpPr>
            <a:spLocks noGrp="1"/>
          </p:cNvSpPr>
          <p:nvPr>
            <p:ph type="ftr" sz="quarter" idx="11"/>
          </p:nvPr>
        </p:nvSpPr>
        <p:spPr/>
        <p:txBody>
          <a:bodyPr/>
          <a:lstStyle/>
          <a:p>
            <a:r>
              <a:rPr lang="en-US"/>
              <a:t>Dr. Aiman AL Maathidy</a:t>
            </a:r>
          </a:p>
        </p:txBody>
      </p:sp>
      <p:sp>
        <p:nvSpPr>
          <p:cNvPr id="6" name="Slide Number Placeholder 5">
            <a:extLst>
              <a:ext uri="{FF2B5EF4-FFF2-40B4-BE49-F238E27FC236}">
                <a16:creationId xmlns:a16="http://schemas.microsoft.com/office/drawing/2014/main" id="{7E5E3A8C-1A06-67AA-C319-C270C6FD5512}"/>
              </a:ext>
            </a:extLst>
          </p:cNvPr>
          <p:cNvSpPr>
            <a:spLocks noGrp="1"/>
          </p:cNvSpPr>
          <p:nvPr>
            <p:ph type="sldNum" sz="quarter" idx="12"/>
          </p:nvPr>
        </p:nvSpPr>
        <p:spPr/>
        <p:txBody>
          <a:bodyPr/>
          <a:lstStyle/>
          <a:p>
            <a:fld id="{58D7CA03-F54C-4632-BDC7-113A4EF6E0A6}" type="slidenum">
              <a:rPr lang="en-US" smtClean="0"/>
              <a:t>‹#›</a:t>
            </a:fld>
            <a:endParaRPr lang="en-US"/>
          </a:p>
        </p:txBody>
      </p:sp>
    </p:spTree>
    <p:extLst>
      <p:ext uri="{BB962C8B-B14F-4D97-AF65-F5344CB8AC3E}">
        <p14:creationId xmlns:p14="http://schemas.microsoft.com/office/powerpoint/2010/main" val="1386173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77E74-56FF-8440-70FD-8367A3CA3C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0664A9-CF23-BBD2-7708-0BA34B0D34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8A215F-BC9D-47C3-25B2-31924D64E9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CA7F45-8878-6312-0792-B3772BC624FD}"/>
              </a:ext>
            </a:extLst>
          </p:cNvPr>
          <p:cNvSpPr>
            <a:spLocks noGrp="1"/>
          </p:cNvSpPr>
          <p:nvPr>
            <p:ph type="dt" sz="half" idx="10"/>
          </p:nvPr>
        </p:nvSpPr>
        <p:spPr/>
        <p:txBody>
          <a:bodyPr/>
          <a:lstStyle/>
          <a:p>
            <a:r>
              <a:rPr lang="en-US" smtClean="0"/>
              <a:t>Thursday 11 May 2023</a:t>
            </a:r>
            <a:endParaRPr lang="en-US"/>
          </a:p>
        </p:txBody>
      </p:sp>
      <p:sp>
        <p:nvSpPr>
          <p:cNvPr id="6" name="Footer Placeholder 5">
            <a:extLst>
              <a:ext uri="{FF2B5EF4-FFF2-40B4-BE49-F238E27FC236}">
                <a16:creationId xmlns:a16="http://schemas.microsoft.com/office/drawing/2014/main" id="{4ECFEC4B-6EED-5EA6-1665-FC93CA1242A1}"/>
              </a:ext>
            </a:extLst>
          </p:cNvPr>
          <p:cNvSpPr>
            <a:spLocks noGrp="1"/>
          </p:cNvSpPr>
          <p:nvPr>
            <p:ph type="ftr" sz="quarter" idx="11"/>
          </p:nvPr>
        </p:nvSpPr>
        <p:spPr/>
        <p:txBody>
          <a:bodyPr/>
          <a:lstStyle/>
          <a:p>
            <a:r>
              <a:rPr lang="en-US"/>
              <a:t>Dr. Aiman AL Maathidy</a:t>
            </a:r>
          </a:p>
        </p:txBody>
      </p:sp>
      <p:sp>
        <p:nvSpPr>
          <p:cNvPr id="7" name="Slide Number Placeholder 6">
            <a:extLst>
              <a:ext uri="{FF2B5EF4-FFF2-40B4-BE49-F238E27FC236}">
                <a16:creationId xmlns:a16="http://schemas.microsoft.com/office/drawing/2014/main" id="{CC44B852-8B6B-FD4F-2181-3F64C0E934CE}"/>
              </a:ext>
            </a:extLst>
          </p:cNvPr>
          <p:cNvSpPr>
            <a:spLocks noGrp="1"/>
          </p:cNvSpPr>
          <p:nvPr>
            <p:ph type="sldNum" sz="quarter" idx="12"/>
          </p:nvPr>
        </p:nvSpPr>
        <p:spPr/>
        <p:txBody>
          <a:bodyPr/>
          <a:lstStyle/>
          <a:p>
            <a:fld id="{58D7CA03-F54C-4632-BDC7-113A4EF6E0A6}" type="slidenum">
              <a:rPr lang="en-US" smtClean="0"/>
              <a:t>‹#›</a:t>
            </a:fld>
            <a:endParaRPr lang="en-US"/>
          </a:p>
        </p:txBody>
      </p:sp>
    </p:spTree>
    <p:extLst>
      <p:ext uri="{BB962C8B-B14F-4D97-AF65-F5344CB8AC3E}">
        <p14:creationId xmlns:p14="http://schemas.microsoft.com/office/powerpoint/2010/main" val="287915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2E9F7-977F-5A69-D304-588201946F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326AEC-0626-7B81-DC41-D7E0893A8D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BFAC52-4353-4A4E-0C79-F297157791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86D1FF-E8F3-2B4C-91CB-12616EB5C7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3CE05B-B932-40F3-EF98-62676769C0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4A2D16-EBF6-652D-C186-C48BFF7C975D}"/>
              </a:ext>
            </a:extLst>
          </p:cNvPr>
          <p:cNvSpPr>
            <a:spLocks noGrp="1"/>
          </p:cNvSpPr>
          <p:nvPr>
            <p:ph type="dt" sz="half" idx="10"/>
          </p:nvPr>
        </p:nvSpPr>
        <p:spPr/>
        <p:txBody>
          <a:bodyPr/>
          <a:lstStyle/>
          <a:p>
            <a:r>
              <a:rPr lang="en-US" smtClean="0"/>
              <a:t>Thursday 11 May 2023</a:t>
            </a:r>
            <a:endParaRPr lang="en-US"/>
          </a:p>
        </p:txBody>
      </p:sp>
      <p:sp>
        <p:nvSpPr>
          <p:cNvPr id="8" name="Footer Placeholder 7">
            <a:extLst>
              <a:ext uri="{FF2B5EF4-FFF2-40B4-BE49-F238E27FC236}">
                <a16:creationId xmlns:a16="http://schemas.microsoft.com/office/drawing/2014/main" id="{07F53C9D-CB4A-D110-9107-60AFFB968DC2}"/>
              </a:ext>
            </a:extLst>
          </p:cNvPr>
          <p:cNvSpPr>
            <a:spLocks noGrp="1"/>
          </p:cNvSpPr>
          <p:nvPr>
            <p:ph type="ftr" sz="quarter" idx="11"/>
          </p:nvPr>
        </p:nvSpPr>
        <p:spPr/>
        <p:txBody>
          <a:bodyPr/>
          <a:lstStyle/>
          <a:p>
            <a:r>
              <a:rPr lang="en-US"/>
              <a:t>Dr. Aiman AL Maathidy</a:t>
            </a:r>
          </a:p>
        </p:txBody>
      </p:sp>
      <p:sp>
        <p:nvSpPr>
          <p:cNvPr id="9" name="Slide Number Placeholder 8">
            <a:extLst>
              <a:ext uri="{FF2B5EF4-FFF2-40B4-BE49-F238E27FC236}">
                <a16:creationId xmlns:a16="http://schemas.microsoft.com/office/drawing/2014/main" id="{1B764694-9470-04F1-128C-D20879DA5748}"/>
              </a:ext>
            </a:extLst>
          </p:cNvPr>
          <p:cNvSpPr>
            <a:spLocks noGrp="1"/>
          </p:cNvSpPr>
          <p:nvPr>
            <p:ph type="sldNum" sz="quarter" idx="12"/>
          </p:nvPr>
        </p:nvSpPr>
        <p:spPr/>
        <p:txBody>
          <a:bodyPr/>
          <a:lstStyle/>
          <a:p>
            <a:fld id="{58D7CA03-F54C-4632-BDC7-113A4EF6E0A6}" type="slidenum">
              <a:rPr lang="en-US" smtClean="0"/>
              <a:t>‹#›</a:t>
            </a:fld>
            <a:endParaRPr lang="en-US"/>
          </a:p>
        </p:txBody>
      </p:sp>
    </p:spTree>
    <p:extLst>
      <p:ext uri="{BB962C8B-B14F-4D97-AF65-F5344CB8AC3E}">
        <p14:creationId xmlns:p14="http://schemas.microsoft.com/office/powerpoint/2010/main" val="86642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6A2E9-1930-9594-2930-D94529FF1D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14C3CA-59CE-03AA-1D45-200C9AF05F9B}"/>
              </a:ext>
            </a:extLst>
          </p:cNvPr>
          <p:cNvSpPr>
            <a:spLocks noGrp="1"/>
          </p:cNvSpPr>
          <p:nvPr>
            <p:ph type="dt" sz="half" idx="10"/>
          </p:nvPr>
        </p:nvSpPr>
        <p:spPr/>
        <p:txBody>
          <a:bodyPr/>
          <a:lstStyle/>
          <a:p>
            <a:r>
              <a:rPr lang="en-US" smtClean="0"/>
              <a:t>Thursday 11 May 2023</a:t>
            </a:r>
            <a:endParaRPr lang="en-US"/>
          </a:p>
        </p:txBody>
      </p:sp>
      <p:sp>
        <p:nvSpPr>
          <p:cNvPr id="4" name="Footer Placeholder 3">
            <a:extLst>
              <a:ext uri="{FF2B5EF4-FFF2-40B4-BE49-F238E27FC236}">
                <a16:creationId xmlns:a16="http://schemas.microsoft.com/office/drawing/2014/main" id="{2C2477CF-699E-E2A3-1118-1E67D57811CE}"/>
              </a:ext>
            </a:extLst>
          </p:cNvPr>
          <p:cNvSpPr>
            <a:spLocks noGrp="1"/>
          </p:cNvSpPr>
          <p:nvPr>
            <p:ph type="ftr" sz="quarter" idx="11"/>
          </p:nvPr>
        </p:nvSpPr>
        <p:spPr/>
        <p:txBody>
          <a:bodyPr/>
          <a:lstStyle/>
          <a:p>
            <a:r>
              <a:rPr lang="en-US"/>
              <a:t>Dr. Aiman AL Maathidy</a:t>
            </a:r>
          </a:p>
        </p:txBody>
      </p:sp>
      <p:sp>
        <p:nvSpPr>
          <p:cNvPr id="5" name="Slide Number Placeholder 4">
            <a:extLst>
              <a:ext uri="{FF2B5EF4-FFF2-40B4-BE49-F238E27FC236}">
                <a16:creationId xmlns:a16="http://schemas.microsoft.com/office/drawing/2014/main" id="{AB008207-83D5-795C-6A27-DDD4CA775696}"/>
              </a:ext>
            </a:extLst>
          </p:cNvPr>
          <p:cNvSpPr>
            <a:spLocks noGrp="1"/>
          </p:cNvSpPr>
          <p:nvPr>
            <p:ph type="sldNum" sz="quarter" idx="12"/>
          </p:nvPr>
        </p:nvSpPr>
        <p:spPr/>
        <p:txBody>
          <a:bodyPr/>
          <a:lstStyle/>
          <a:p>
            <a:fld id="{58D7CA03-F54C-4632-BDC7-113A4EF6E0A6}" type="slidenum">
              <a:rPr lang="en-US" smtClean="0"/>
              <a:t>‹#›</a:t>
            </a:fld>
            <a:endParaRPr lang="en-US"/>
          </a:p>
        </p:txBody>
      </p:sp>
    </p:spTree>
    <p:extLst>
      <p:ext uri="{BB962C8B-B14F-4D97-AF65-F5344CB8AC3E}">
        <p14:creationId xmlns:p14="http://schemas.microsoft.com/office/powerpoint/2010/main" val="213531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EC0C00-F772-8004-1248-14868E7C2B4F}"/>
              </a:ext>
            </a:extLst>
          </p:cNvPr>
          <p:cNvSpPr>
            <a:spLocks noGrp="1"/>
          </p:cNvSpPr>
          <p:nvPr>
            <p:ph type="dt" sz="half" idx="10"/>
          </p:nvPr>
        </p:nvSpPr>
        <p:spPr/>
        <p:txBody>
          <a:bodyPr/>
          <a:lstStyle/>
          <a:p>
            <a:r>
              <a:rPr lang="en-US" smtClean="0"/>
              <a:t>Thursday 11 May 2023</a:t>
            </a:r>
            <a:endParaRPr lang="en-US"/>
          </a:p>
        </p:txBody>
      </p:sp>
      <p:sp>
        <p:nvSpPr>
          <p:cNvPr id="3" name="Footer Placeholder 2">
            <a:extLst>
              <a:ext uri="{FF2B5EF4-FFF2-40B4-BE49-F238E27FC236}">
                <a16:creationId xmlns:a16="http://schemas.microsoft.com/office/drawing/2014/main" id="{CAF31BDA-974B-0329-2FBF-FB1C9CD0AE28}"/>
              </a:ext>
            </a:extLst>
          </p:cNvPr>
          <p:cNvSpPr>
            <a:spLocks noGrp="1"/>
          </p:cNvSpPr>
          <p:nvPr>
            <p:ph type="ftr" sz="quarter" idx="11"/>
          </p:nvPr>
        </p:nvSpPr>
        <p:spPr/>
        <p:txBody>
          <a:bodyPr/>
          <a:lstStyle/>
          <a:p>
            <a:r>
              <a:rPr lang="en-US"/>
              <a:t>Dr. Aiman AL Maathidy</a:t>
            </a:r>
          </a:p>
        </p:txBody>
      </p:sp>
      <p:sp>
        <p:nvSpPr>
          <p:cNvPr id="4" name="Slide Number Placeholder 3">
            <a:extLst>
              <a:ext uri="{FF2B5EF4-FFF2-40B4-BE49-F238E27FC236}">
                <a16:creationId xmlns:a16="http://schemas.microsoft.com/office/drawing/2014/main" id="{E75F8A29-9DC3-714C-03CC-8B6D74E38541}"/>
              </a:ext>
            </a:extLst>
          </p:cNvPr>
          <p:cNvSpPr>
            <a:spLocks noGrp="1"/>
          </p:cNvSpPr>
          <p:nvPr>
            <p:ph type="sldNum" sz="quarter" idx="12"/>
          </p:nvPr>
        </p:nvSpPr>
        <p:spPr/>
        <p:txBody>
          <a:bodyPr/>
          <a:lstStyle/>
          <a:p>
            <a:fld id="{58D7CA03-F54C-4632-BDC7-113A4EF6E0A6}" type="slidenum">
              <a:rPr lang="en-US" smtClean="0"/>
              <a:t>‹#›</a:t>
            </a:fld>
            <a:endParaRPr lang="en-US"/>
          </a:p>
        </p:txBody>
      </p:sp>
    </p:spTree>
    <p:extLst>
      <p:ext uri="{BB962C8B-B14F-4D97-AF65-F5344CB8AC3E}">
        <p14:creationId xmlns:p14="http://schemas.microsoft.com/office/powerpoint/2010/main" val="2933075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52B57-B375-E09F-CFDE-0FA8976B93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9A020D-B4BE-1CD8-8A36-7C05FCC98B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AE41D5-C47E-DDBC-C387-B9E5B4B770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E48322-1BEA-ECDA-337A-A7EE8EF995FE}"/>
              </a:ext>
            </a:extLst>
          </p:cNvPr>
          <p:cNvSpPr>
            <a:spLocks noGrp="1"/>
          </p:cNvSpPr>
          <p:nvPr>
            <p:ph type="dt" sz="half" idx="10"/>
          </p:nvPr>
        </p:nvSpPr>
        <p:spPr/>
        <p:txBody>
          <a:bodyPr/>
          <a:lstStyle/>
          <a:p>
            <a:r>
              <a:rPr lang="en-US" smtClean="0"/>
              <a:t>Thursday 11 May 2023</a:t>
            </a:r>
            <a:endParaRPr lang="en-US"/>
          </a:p>
        </p:txBody>
      </p:sp>
      <p:sp>
        <p:nvSpPr>
          <p:cNvPr id="6" name="Footer Placeholder 5">
            <a:extLst>
              <a:ext uri="{FF2B5EF4-FFF2-40B4-BE49-F238E27FC236}">
                <a16:creationId xmlns:a16="http://schemas.microsoft.com/office/drawing/2014/main" id="{0B1D43A0-25CA-4665-48EC-DC4BE7172E8E}"/>
              </a:ext>
            </a:extLst>
          </p:cNvPr>
          <p:cNvSpPr>
            <a:spLocks noGrp="1"/>
          </p:cNvSpPr>
          <p:nvPr>
            <p:ph type="ftr" sz="quarter" idx="11"/>
          </p:nvPr>
        </p:nvSpPr>
        <p:spPr/>
        <p:txBody>
          <a:bodyPr/>
          <a:lstStyle/>
          <a:p>
            <a:r>
              <a:rPr lang="en-US"/>
              <a:t>Dr. Aiman AL Maathidy</a:t>
            </a:r>
          </a:p>
        </p:txBody>
      </p:sp>
      <p:sp>
        <p:nvSpPr>
          <p:cNvPr id="7" name="Slide Number Placeholder 6">
            <a:extLst>
              <a:ext uri="{FF2B5EF4-FFF2-40B4-BE49-F238E27FC236}">
                <a16:creationId xmlns:a16="http://schemas.microsoft.com/office/drawing/2014/main" id="{81D88184-5482-1598-CF06-91913E9F71CF}"/>
              </a:ext>
            </a:extLst>
          </p:cNvPr>
          <p:cNvSpPr>
            <a:spLocks noGrp="1"/>
          </p:cNvSpPr>
          <p:nvPr>
            <p:ph type="sldNum" sz="quarter" idx="12"/>
          </p:nvPr>
        </p:nvSpPr>
        <p:spPr/>
        <p:txBody>
          <a:bodyPr/>
          <a:lstStyle/>
          <a:p>
            <a:fld id="{58D7CA03-F54C-4632-BDC7-113A4EF6E0A6}" type="slidenum">
              <a:rPr lang="en-US" smtClean="0"/>
              <a:t>‹#›</a:t>
            </a:fld>
            <a:endParaRPr lang="en-US"/>
          </a:p>
        </p:txBody>
      </p:sp>
    </p:spTree>
    <p:extLst>
      <p:ext uri="{BB962C8B-B14F-4D97-AF65-F5344CB8AC3E}">
        <p14:creationId xmlns:p14="http://schemas.microsoft.com/office/powerpoint/2010/main" val="458663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6A90B-30B6-1D48-B4DC-25BCB92188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F0B818-4E9D-8767-7421-E34EDC7044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5E3AAB1-060C-4A74-9784-18A888E806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39CC33-8227-733D-6C94-CADF8196AED3}"/>
              </a:ext>
            </a:extLst>
          </p:cNvPr>
          <p:cNvSpPr>
            <a:spLocks noGrp="1"/>
          </p:cNvSpPr>
          <p:nvPr>
            <p:ph type="dt" sz="half" idx="10"/>
          </p:nvPr>
        </p:nvSpPr>
        <p:spPr/>
        <p:txBody>
          <a:bodyPr/>
          <a:lstStyle/>
          <a:p>
            <a:r>
              <a:rPr lang="en-US" smtClean="0"/>
              <a:t>Thursday 11 May 2023</a:t>
            </a:r>
            <a:endParaRPr lang="en-US"/>
          </a:p>
        </p:txBody>
      </p:sp>
      <p:sp>
        <p:nvSpPr>
          <p:cNvPr id="6" name="Footer Placeholder 5">
            <a:extLst>
              <a:ext uri="{FF2B5EF4-FFF2-40B4-BE49-F238E27FC236}">
                <a16:creationId xmlns:a16="http://schemas.microsoft.com/office/drawing/2014/main" id="{49553BF9-FFB7-9B81-B294-9F1F0B745C21}"/>
              </a:ext>
            </a:extLst>
          </p:cNvPr>
          <p:cNvSpPr>
            <a:spLocks noGrp="1"/>
          </p:cNvSpPr>
          <p:nvPr>
            <p:ph type="ftr" sz="quarter" idx="11"/>
          </p:nvPr>
        </p:nvSpPr>
        <p:spPr/>
        <p:txBody>
          <a:bodyPr/>
          <a:lstStyle/>
          <a:p>
            <a:r>
              <a:rPr lang="en-US"/>
              <a:t>Dr. Aiman AL Maathidy</a:t>
            </a:r>
          </a:p>
        </p:txBody>
      </p:sp>
      <p:sp>
        <p:nvSpPr>
          <p:cNvPr id="7" name="Slide Number Placeholder 6">
            <a:extLst>
              <a:ext uri="{FF2B5EF4-FFF2-40B4-BE49-F238E27FC236}">
                <a16:creationId xmlns:a16="http://schemas.microsoft.com/office/drawing/2014/main" id="{E59D2760-B9D5-4694-0444-08A65E49CBC9}"/>
              </a:ext>
            </a:extLst>
          </p:cNvPr>
          <p:cNvSpPr>
            <a:spLocks noGrp="1"/>
          </p:cNvSpPr>
          <p:nvPr>
            <p:ph type="sldNum" sz="quarter" idx="12"/>
          </p:nvPr>
        </p:nvSpPr>
        <p:spPr/>
        <p:txBody>
          <a:bodyPr/>
          <a:lstStyle/>
          <a:p>
            <a:fld id="{58D7CA03-F54C-4632-BDC7-113A4EF6E0A6}" type="slidenum">
              <a:rPr lang="en-US" smtClean="0"/>
              <a:t>‹#›</a:t>
            </a:fld>
            <a:endParaRPr lang="en-US"/>
          </a:p>
        </p:txBody>
      </p:sp>
    </p:spTree>
    <p:extLst>
      <p:ext uri="{BB962C8B-B14F-4D97-AF65-F5344CB8AC3E}">
        <p14:creationId xmlns:p14="http://schemas.microsoft.com/office/powerpoint/2010/main" val="4101122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EA6AFA-7EED-B529-F1DD-A702CBCECE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F2E788-6C68-248A-70E4-70F67E693E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22FB84-5103-6D6C-58B4-4E314A7082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Thursday 11 May 2023</a:t>
            </a:r>
            <a:endParaRPr lang="en-US"/>
          </a:p>
        </p:txBody>
      </p:sp>
      <p:sp>
        <p:nvSpPr>
          <p:cNvPr id="5" name="Footer Placeholder 4">
            <a:extLst>
              <a:ext uri="{FF2B5EF4-FFF2-40B4-BE49-F238E27FC236}">
                <a16:creationId xmlns:a16="http://schemas.microsoft.com/office/drawing/2014/main" id="{17320958-8000-C78D-7D39-3C9B22553D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Dr. Aiman AL Maathidy</a:t>
            </a:r>
          </a:p>
        </p:txBody>
      </p:sp>
      <p:sp>
        <p:nvSpPr>
          <p:cNvPr id="6" name="Slide Number Placeholder 5">
            <a:extLst>
              <a:ext uri="{FF2B5EF4-FFF2-40B4-BE49-F238E27FC236}">
                <a16:creationId xmlns:a16="http://schemas.microsoft.com/office/drawing/2014/main" id="{378519E5-DF24-B540-8314-4E329F6784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D7CA03-F54C-4632-BDC7-113A4EF6E0A6}" type="slidenum">
              <a:rPr lang="en-US" smtClean="0"/>
              <a:t>‹#›</a:t>
            </a:fld>
            <a:endParaRPr lang="en-US"/>
          </a:p>
        </p:txBody>
      </p:sp>
    </p:spTree>
    <p:extLst>
      <p:ext uri="{BB962C8B-B14F-4D97-AF65-F5344CB8AC3E}">
        <p14:creationId xmlns:p14="http://schemas.microsoft.com/office/powerpoint/2010/main" val="1273720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3CF8FD-9B84-7C41-29E4-E0250478D5E2}"/>
              </a:ext>
            </a:extLst>
          </p:cNvPr>
          <p:cNvSpPr txBox="1"/>
          <p:nvPr/>
        </p:nvSpPr>
        <p:spPr>
          <a:xfrm>
            <a:off x="277305" y="238750"/>
            <a:ext cx="11034074" cy="5632311"/>
          </a:xfrm>
          <a:prstGeom prst="rect">
            <a:avLst/>
          </a:prstGeom>
          <a:solidFill>
            <a:schemeClr val="bg1"/>
          </a:solidFill>
        </p:spPr>
        <p:txBody>
          <a:bodyPr wrap="square" rtlCol="1">
            <a:spAutoFit/>
          </a:bodyPr>
          <a:lstStyle/>
          <a:p>
            <a:pPr algn="ctr"/>
            <a:r>
              <a:rPr lang="en-US" sz="3600" b="1" dirty="0" smtClean="0">
                <a:solidFill>
                  <a:srgbClr val="FF0000"/>
                </a:solidFill>
                <a:latin typeface="Candara" panose="020E0502030303020204" pitchFamily="34" charset="0"/>
              </a:rPr>
              <a:t>UROGENITAL SYSTEM</a:t>
            </a:r>
          </a:p>
          <a:p>
            <a:pPr algn="ctr"/>
            <a:endParaRPr lang="en-US" sz="3600" b="1" dirty="0">
              <a:solidFill>
                <a:srgbClr val="FF0000"/>
              </a:solidFill>
              <a:latin typeface="Candara" panose="020E0502030303020204" pitchFamily="34" charset="0"/>
            </a:endParaRPr>
          </a:p>
          <a:p>
            <a:pPr algn="ctr" rtl="0"/>
            <a:r>
              <a:rPr lang="it-IT" sz="3600" b="1" dirty="0">
                <a:solidFill>
                  <a:srgbClr val="0000FF"/>
                </a:solidFill>
                <a:latin typeface="Candara" panose="020E0502030303020204" pitchFamily="34" charset="0"/>
              </a:rPr>
              <a:t> External Genitalia (Male &amp;Female)</a:t>
            </a:r>
          </a:p>
          <a:p>
            <a:pPr algn="ctr" rtl="0"/>
            <a:endParaRPr lang="en-US" sz="3600" b="1" dirty="0">
              <a:solidFill>
                <a:schemeClr val="tx2">
                  <a:lumMod val="60000"/>
                  <a:lumOff val="40000"/>
                </a:schemeClr>
              </a:solidFill>
              <a:latin typeface="Candara" panose="020E0502030303020204" pitchFamily="34" charset="0"/>
            </a:endParaRPr>
          </a:p>
          <a:p>
            <a:pPr algn="ctr"/>
            <a:r>
              <a:rPr lang="en-US" sz="3600" b="1" dirty="0">
                <a:solidFill>
                  <a:srgbClr val="FF0000"/>
                </a:solidFill>
                <a:latin typeface="Candara" panose="020E0502030303020204" pitchFamily="34" charset="0"/>
              </a:rPr>
              <a:t>Dr. Aiman Qais Afar AL-Maathidy</a:t>
            </a:r>
          </a:p>
          <a:p>
            <a:pPr algn="ctr"/>
            <a:r>
              <a:rPr lang="en-US" sz="3600" b="1" dirty="0">
                <a:solidFill>
                  <a:srgbClr val="00FF00"/>
                </a:solidFill>
                <a:latin typeface="Candara" panose="020E0502030303020204" pitchFamily="34" charset="0"/>
              </a:rPr>
              <a:t>Surgical Anatomist</a:t>
            </a:r>
          </a:p>
          <a:p>
            <a:pPr algn="ctr"/>
            <a:endParaRPr lang="en-US" sz="3600" b="1" dirty="0">
              <a:solidFill>
                <a:srgbClr val="FF0000"/>
              </a:solidFill>
              <a:latin typeface="Candara" panose="020E0502030303020204" pitchFamily="34" charset="0"/>
            </a:endParaRPr>
          </a:p>
          <a:p>
            <a:pPr lvl="0" algn="ctr"/>
            <a:r>
              <a:rPr lang="en-US" sz="3600" b="1" dirty="0">
                <a:solidFill>
                  <a:srgbClr val="0000FF"/>
                </a:solidFill>
                <a:latin typeface="Candara" panose="020E0502030303020204" pitchFamily="34" charset="0"/>
              </a:rPr>
              <a:t>College of Medicine /University Of  </a:t>
            </a:r>
            <a:r>
              <a:rPr lang="en-US" sz="3600" b="1" dirty="0" smtClean="0">
                <a:solidFill>
                  <a:srgbClr val="0000FF"/>
                </a:solidFill>
                <a:latin typeface="Candara" panose="020E0502030303020204" pitchFamily="34" charset="0"/>
              </a:rPr>
              <a:t>Mutah</a:t>
            </a:r>
            <a:endParaRPr lang="en-US" sz="3600" b="1" dirty="0">
              <a:solidFill>
                <a:srgbClr val="0000FF"/>
              </a:solidFill>
              <a:latin typeface="Candara" panose="020E0502030303020204" pitchFamily="34" charset="0"/>
            </a:endParaRPr>
          </a:p>
          <a:p>
            <a:pPr lvl="0" algn="ctr"/>
            <a:r>
              <a:rPr lang="en-US" sz="3600" b="1" dirty="0" smtClean="0">
                <a:solidFill>
                  <a:srgbClr val="0000FF"/>
                </a:solidFill>
                <a:latin typeface="Candara" panose="020E0502030303020204" pitchFamily="34" charset="0"/>
              </a:rPr>
              <a:t>2022-2023</a:t>
            </a:r>
          </a:p>
          <a:p>
            <a:pPr lvl="0" algn="ctr"/>
            <a:endParaRPr lang="en-US" sz="3600" b="1" dirty="0">
              <a:solidFill>
                <a:srgbClr val="0000FF"/>
              </a:solidFill>
              <a:latin typeface="Candara" panose="020E0502030303020204" pitchFamily="34" charset="0"/>
            </a:endParaRPr>
          </a:p>
        </p:txBody>
      </p:sp>
      <p:sp>
        <p:nvSpPr>
          <p:cNvPr id="3" name="Date Placeholder 2"/>
          <p:cNvSpPr>
            <a:spLocks noGrp="1"/>
          </p:cNvSpPr>
          <p:nvPr>
            <p:ph type="dt" sz="half" idx="10"/>
          </p:nvPr>
        </p:nvSpPr>
        <p:spPr>
          <a:xfrm>
            <a:off x="3867726" y="5556782"/>
            <a:ext cx="5488709" cy="365125"/>
          </a:xfrm>
        </p:spPr>
        <p:txBody>
          <a:bodyPr/>
          <a:lstStyle/>
          <a:p>
            <a:r>
              <a:rPr lang="en-US" sz="3600" b="1" dirty="0" smtClean="0">
                <a:solidFill>
                  <a:srgbClr val="00FF00"/>
                </a:solidFill>
                <a:latin typeface="Candara" panose="020E0502030303020204" pitchFamily="34" charset="0"/>
              </a:rPr>
              <a:t>Thursday 11 May 2023</a:t>
            </a:r>
            <a:endParaRPr lang="en-US" sz="3600" b="1" dirty="0">
              <a:solidFill>
                <a:srgbClr val="00FF00"/>
              </a:solidFill>
              <a:latin typeface="Candara" panose="020E0502030303020204" pitchFamily="34" charset="0"/>
            </a:endParaRPr>
          </a:p>
        </p:txBody>
      </p:sp>
      <p:sp>
        <p:nvSpPr>
          <p:cNvPr id="5" name="Slide Number Placeholder 4"/>
          <p:cNvSpPr>
            <a:spLocks noGrp="1"/>
          </p:cNvSpPr>
          <p:nvPr>
            <p:ph type="sldNum" sz="quarter" idx="12"/>
          </p:nvPr>
        </p:nvSpPr>
        <p:spPr/>
        <p:txBody>
          <a:bodyPr/>
          <a:lstStyle/>
          <a:p>
            <a:fld id="{58D7CA03-F54C-4632-BDC7-113A4EF6E0A6}" type="slidenum">
              <a:rPr lang="en-US" smtClean="0"/>
              <a:t>1</a:t>
            </a:fld>
            <a:endParaRPr lang="en-US"/>
          </a:p>
        </p:txBody>
      </p:sp>
    </p:spTree>
    <p:extLst>
      <p:ext uri="{BB962C8B-B14F-4D97-AF65-F5344CB8AC3E}">
        <p14:creationId xmlns:p14="http://schemas.microsoft.com/office/powerpoint/2010/main" val="22048515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D43B79-DDB3-AF3C-8E84-FCAF50ACF178}"/>
              </a:ext>
            </a:extLst>
          </p:cNvPr>
          <p:cNvSpPr>
            <a:spLocks noGrp="1"/>
          </p:cNvSpPr>
          <p:nvPr>
            <p:ph type="dt" sz="half" idx="10"/>
          </p:nvPr>
        </p:nvSpPr>
        <p:spPr>
          <a:xfrm>
            <a:off x="838200" y="6340180"/>
            <a:ext cx="2743200" cy="365125"/>
          </a:xfrm>
        </p:spPr>
        <p:txBody>
          <a:bodyPr/>
          <a:lstStyle/>
          <a:p>
            <a:r>
              <a:rPr lang="en-US" b="1" smtClean="0">
                <a:solidFill>
                  <a:srgbClr val="0033CC"/>
                </a:solidFill>
              </a:rPr>
              <a:t>Thursday 11 May 2023</a:t>
            </a:r>
            <a:endParaRPr lang="en-US" b="1">
              <a:solidFill>
                <a:srgbClr val="0033CC"/>
              </a:solidFill>
            </a:endParaRPr>
          </a:p>
        </p:txBody>
      </p:sp>
      <p:sp>
        <p:nvSpPr>
          <p:cNvPr id="3" name="Footer Placeholder 2">
            <a:extLst>
              <a:ext uri="{FF2B5EF4-FFF2-40B4-BE49-F238E27FC236}">
                <a16:creationId xmlns:a16="http://schemas.microsoft.com/office/drawing/2014/main" id="{8B0DF6DC-8681-D9D3-422E-4B1C253E2A44}"/>
              </a:ext>
            </a:extLst>
          </p:cNvPr>
          <p:cNvSpPr>
            <a:spLocks noGrp="1"/>
          </p:cNvSpPr>
          <p:nvPr>
            <p:ph type="ftr" sz="quarter" idx="11"/>
          </p:nvPr>
        </p:nvSpPr>
        <p:spPr>
          <a:xfrm>
            <a:off x="-382571" y="6505149"/>
            <a:ext cx="4114800" cy="365125"/>
          </a:xfrm>
        </p:spPr>
        <p:txBody>
          <a:bodyPr/>
          <a:lstStyle/>
          <a:p>
            <a:r>
              <a:rPr lang="en-US" b="1">
                <a:solidFill>
                  <a:srgbClr val="0033CC"/>
                </a:solidFill>
              </a:rPr>
              <a:t>Dr. Aiman AL Maathidy</a:t>
            </a:r>
          </a:p>
        </p:txBody>
      </p:sp>
      <p:sp>
        <p:nvSpPr>
          <p:cNvPr id="4" name="Slide Number Placeholder 3">
            <a:extLst>
              <a:ext uri="{FF2B5EF4-FFF2-40B4-BE49-F238E27FC236}">
                <a16:creationId xmlns:a16="http://schemas.microsoft.com/office/drawing/2014/main" id="{D4064B33-2196-52DE-888D-641D2B553F36}"/>
              </a:ext>
            </a:extLst>
          </p:cNvPr>
          <p:cNvSpPr>
            <a:spLocks noGrp="1"/>
          </p:cNvSpPr>
          <p:nvPr>
            <p:ph type="sldNum" sz="quarter" idx="12"/>
          </p:nvPr>
        </p:nvSpPr>
        <p:spPr/>
        <p:txBody>
          <a:bodyPr/>
          <a:lstStyle/>
          <a:p>
            <a:fld id="{58D7CA03-F54C-4632-BDC7-113A4EF6E0A6}" type="slidenum">
              <a:rPr lang="en-US" b="1" smtClean="0">
                <a:solidFill>
                  <a:srgbClr val="0033CC"/>
                </a:solidFill>
              </a:rPr>
              <a:t>10</a:t>
            </a:fld>
            <a:endParaRPr lang="en-US" b="1">
              <a:solidFill>
                <a:srgbClr val="0033CC"/>
              </a:solidFill>
            </a:endParaRPr>
          </a:p>
        </p:txBody>
      </p:sp>
      <p:sp>
        <p:nvSpPr>
          <p:cNvPr id="7" name="TextBox 6">
            <a:extLst>
              <a:ext uri="{FF2B5EF4-FFF2-40B4-BE49-F238E27FC236}">
                <a16:creationId xmlns:a16="http://schemas.microsoft.com/office/drawing/2014/main" id="{4F1A6D38-21BA-3DD8-6DE7-328F2065AC30}"/>
              </a:ext>
            </a:extLst>
          </p:cNvPr>
          <p:cNvSpPr txBox="1"/>
          <p:nvPr/>
        </p:nvSpPr>
        <p:spPr>
          <a:xfrm>
            <a:off x="99374" y="682957"/>
            <a:ext cx="10958267" cy="1815882"/>
          </a:xfrm>
          <a:prstGeom prst="rect">
            <a:avLst/>
          </a:prstGeom>
          <a:noFill/>
        </p:spPr>
        <p:txBody>
          <a:bodyPr wrap="square">
            <a:spAutoFit/>
          </a:bodyPr>
          <a:lstStyle/>
          <a:p>
            <a:pPr marL="0" marR="0" indent="0">
              <a:spcBef>
                <a:spcPts val="0"/>
              </a:spcBef>
              <a:spcAft>
                <a:spcPts val="0"/>
              </a:spcAft>
              <a:tabLst>
                <a:tab pos="283845" algn="l"/>
              </a:tabLst>
            </a:pPr>
            <a:r>
              <a:rPr lang="en-US" sz="2800" b="1" dirty="0">
                <a:solidFill>
                  <a:srgbClr val="0033CC"/>
                </a:solidFill>
                <a:effectLst/>
                <a:latin typeface="Candara" panose="020E0502030303020204" pitchFamily="34" charset="0"/>
                <a:ea typeface="Times New Roman" panose="02020603050405020304" pitchFamily="18" charset="0"/>
              </a:rPr>
              <a:t>** Vessels and nerves of the penis</a:t>
            </a:r>
          </a:p>
          <a:p>
            <a:pPr marL="0" marR="0">
              <a:spcBef>
                <a:spcPts val="0"/>
              </a:spcBef>
              <a:spcAft>
                <a:spcPts val="0"/>
              </a:spcAft>
              <a:tabLst>
                <a:tab pos="129540" algn="l"/>
                <a:tab pos="129540" algn="l"/>
                <a:tab pos="259080" algn="l"/>
              </a:tabLst>
            </a:pPr>
            <a:r>
              <a:rPr lang="en-US" sz="2800" b="1" dirty="0">
                <a:solidFill>
                  <a:srgbClr val="FF0000"/>
                </a:solidFill>
                <a:effectLst/>
                <a:latin typeface="Candara" panose="020E0502030303020204" pitchFamily="34" charset="0"/>
                <a:ea typeface="Times New Roman" panose="02020603050405020304" pitchFamily="18" charset="0"/>
              </a:rPr>
              <a:t>I-	Deep artery of the penis.</a:t>
            </a:r>
            <a:r>
              <a:rPr lang="en-US" sz="2800" b="1" dirty="0">
                <a:effectLst/>
                <a:latin typeface="Candara" panose="020E0502030303020204" pitchFamily="34" charset="0"/>
                <a:ea typeface="Times New Roman" panose="02020603050405020304" pitchFamily="18" charset="0"/>
              </a:rPr>
              <a:t>		</a:t>
            </a:r>
            <a:r>
              <a:rPr lang="en-US" sz="2800" b="1" dirty="0">
                <a:solidFill>
                  <a:srgbClr val="FF0000"/>
                </a:solidFill>
                <a:effectLst/>
                <a:latin typeface="Candara" panose="020E0502030303020204" pitchFamily="34" charset="0"/>
                <a:ea typeface="Times New Roman" panose="02020603050405020304" pitchFamily="18" charset="0"/>
              </a:rPr>
              <a:t>2- Dorsal artery of the penis.</a:t>
            </a:r>
          </a:p>
          <a:p>
            <a:pPr marL="0" marR="0">
              <a:spcBef>
                <a:spcPts val="0"/>
              </a:spcBef>
              <a:spcAft>
                <a:spcPts val="0"/>
              </a:spcAft>
              <a:tabLst>
                <a:tab pos="129540" algn="l"/>
              </a:tabLst>
            </a:pPr>
            <a:r>
              <a:rPr lang="en-US" sz="2800" b="1" dirty="0">
                <a:effectLst/>
                <a:latin typeface="Candara" panose="020E0502030303020204" pitchFamily="34" charset="0"/>
                <a:ea typeface="Times New Roman" panose="02020603050405020304" pitchFamily="18" charset="0"/>
              </a:rPr>
              <a:t>3- Urethral artery.</a:t>
            </a:r>
          </a:p>
          <a:p>
            <a:pPr marL="0" marR="0">
              <a:spcBef>
                <a:spcPts val="0"/>
              </a:spcBef>
              <a:spcAft>
                <a:spcPts val="0"/>
              </a:spcAft>
              <a:tabLst>
                <a:tab pos="129540" algn="l"/>
                <a:tab pos="129540" algn="l"/>
                <a:tab pos="259080" algn="l"/>
              </a:tabLst>
            </a:pPr>
            <a:r>
              <a:rPr lang="en-US" sz="2800" b="1" dirty="0">
                <a:solidFill>
                  <a:srgbClr val="0033CC"/>
                </a:solidFill>
                <a:effectLst/>
                <a:latin typeface="Candara" panose="020E0502030303020204" pitchFamily="34" charset="0"/>
                <a:ea typeface="Times New Roman" panose="02020603050405020304" pitchFamily="18" charset="0"/>
              </a:rPr>
              <a:t>4- Dorsal veins of the penis</a:t>
            </a:r>
            <a:r>
              <a:rPr lang="en-US" sz="2800" b="1" dirty="0">
                <a:effectLst/>
                <a:latin typeface="Candara" panose="020E0502030303020204" pitchFamily="34" charset="0"/>
                <a:ea typeface="Times New Roman" panose="02020603050405020304" pitchFamily="18" charset="0"/>
              </a:rPr>
              <a:t>.		</a:t>
            </a:r>
            <a:r>
              <a:rPr lang="en-US" sz="2800" b="1" dirty="0">
                <a:solidFill>
                  <a:srgbClr val="C00000"/>
                </a:solidFill>
                <a:effectLst/>
                <a:latin typeface="Candara" panose="020E0502030303020204" pitchFamily="34" charset="0"/>
                <a:ea typeface="Times New Roman" panose="02020603050405020304" pitchFamily="18" charset="0"/>
              </a:rPr>
              <a:t>5- Dorsal nerves of the penis.</a:t>
            </a:r>
          </a:p>
        </p:txBody>
      </p:sp>
      <p:pic>
        <p:nvPicPr>
          <p:cNvPr id="5122" name="Picture 2" descr="The Penis - Structure - Muscles - Innervation - TeachMeAnatomy">
            <a:extLst>
              <a:ext uri="{FF2B5EF4-FFF2-40B4-BE49-F238E27FC236}">
                <a16:creationId xmlns:a16="http://schemas.microsoft.com/office/drawing/2014/main" id="{FA8EF924-A919-6698-D18D-8B5EF7FBBA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0377" y="2479599"/>
            <a:ext cx="5686122" cy="2089319"/>
          </a:xfrm>
          <a:prstGeom prst="rect">
            <a:avLst/>
          </a:prstGeom>
          <a:noFill/>
          <a:ln w="57150">
            <a:solidFill>
              <a:srgbClr val="00FF00"/>
            </a:solidFill>
          </a:ln>
          <a:extLst>
            <a:ext uri="{909E8E84-426E-40DD-AFC4-6F175D3DCCD1}">
              <a14:hiddenFill xmlns:a14="http://schemas.microsoft.com/office/drawing/2010/main">
                <a:solidFill>
                  <a:srgbClr val="FFFFFF"/>
                </a:solidFill>
              </a14:hiddenFill>
            </a:ext>
          </a:extLst>
        </p:spPr>
      </p:pic>
      <p:pic>
        <p:nvPicPr>
          <p:cNvPr id="5124" name="Picture 4" descr="Penis Anatomy | Male Penis Anatomy &amp; Function | Reconstructive Urology">
            <a:extLst>
              <a:ext uri="{FF2B5EF4-FFF2-40B4-BE49-F238E27FC236}">
                <a16:creationId xmlns:a16="http://schemas.microsoft.com/office/drawing/2014/main" id="{3099A798-AD39-6EC0-2BAC-61AFF1D71A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397" y="2797656"/>
            <a:ext cx="5317110" cy="3542524"/>
          </a:xfrm>
          <a:prstGeom prst="rect">
            <a:avLst/>
          </a:prstGeom>
          <a:noFill/>
          <a:ln w="57150">
            <a:solidFill>
              <a:srgbClr val="00FF00"/>
            </a:solidFill>
          </a:ln>
          <a:extLst>
            <a:ext uri="{909E8E84-426E-40DD-AFC4-6F175D3DCCD1}">
              <a14:hiddenFill xmlns:a14="http://schemas.microsoft.com/office/drawing/2010/main">
                <a:solidFill>
                  <a:srgbClr val="FFFFFF"/>
                </a:solidFill>
              </a14:hiddenFill>
            </a:ext>
          </a:extLst>
        </p:spPr>
      </p:pic>
      <p:pic>
        <p:nvPicPr>
          <p:cNvPr id="5126" name="Picture 6" descr="Penis: Anatomy | Concise Medical Knowledge">
            <a:extLst>
              <a:ext uri="{FF2B5EF4-FFF2-40B4-BE49-F238E27FC236}">
                <a16:creationId xmlns:a16="http://schemas.microsoft.com/office/drawing/2014/main" id="{242BCA41-89DF-17B8-F21A-0BC569FD94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6397" y="4733645"/>
            <a:ext cx="4528405" cy="2058366"/>
          </a:xfrm>
          <a:prstGeom prst="rect">
            <a:avLst/>
          </a:prstGeom>
          <a:noFill/>
          <a:ln w="57150">
            <a:solidFill>
              <a:srgbClr val="00FF00"/>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171D9D1-F8C0-89BB-22AC-8666D1397685}"/>
              </a:ext>
            </a:extLst>
          </p:cNvPr>
          <p:cNvSpPr txBox="1"/>
          <p:nvPr/>
        </p:nvSpPr>
        <p:spPr>
          <a:xfrm>
            <a:off x="193642" y="110160"/>
            <a:ext cx="1154391" cy="651332"/>
          </a:xfrm>
          <a:prstGeom prst="rect">
            <a:avLst/>
          </a:prstGeom>
          <a:noFill/>
          <a:ln w="57150">
            <a:solidFill>
              <a:srgbClr val="00FF00"/>
            </a:solidFill>
          </a:ln>
        </p:spPr>
        <p:txBody>
          <a:bodyPr wrap="square">
            <a:spAutoFit/>
          </a:bodyPr>
          <a:lstStyle/>
          <a:p>
            <a:pPr marR="0" lvl="0">
              <a:lnSpc>
                <a:spcPct val="122000"/>
              </a:lnSpc>
              <a:spcBef>
                <a:spcPts val="0"/>
              </a:spcBef>
              <a:spcAft>
                <a:spcPts val="0"/>
              </a:spcAft>
              <a:tabLst>
                <a:tab pos="129540" algn="l"/>
                <a:tab pos="457200" algn="l"/>
              </a:tabLst>
            </a:pPr>
            <a:r>
              <a:rPr lang="en-US" sz="3200" b="1" dirty="0">
                <a:solidFill>
                  <a:srgbClr val="FF0000"/>
                </a:solidFill>
                <a:effectLst/>
                <a:latin typeface="Candara" panose="020E0502030303020204" pitchFamily="34" charset="0"/>
                <a:ea typeface="Times New Roman" panose="02020603050405020304" pitchFamily="18" charset="0"/>
              </a:rPr>
              <a:t>Penis</a:t>
            </a:r>
            <a:endParaRPr lang="en-US" sz="2800" dirty="0">
              <a:solidFill>
                <a:srgbClr val="FF0000"/>
              </a:solidFill>
              <a:effectLst/>
              <a:latin typeface="Candara" panose="020E0502030303020204" pitchFamily="34" charset="0"/>
              <a:ea typeface="Times New Roman" panose="02020603050405020304" pitchFamily="18" charset="0"/>
            </a:endParaRPr>
          </a:p>
        </p:txBody>
      </p:sp>
    </p:spTree>
    <p:extLst>
      <p:ext uri="{BB962C8B-B14F-4D97-AF65-F5344CB8AC3E}">
        <p14:creationId xmlns:p14="http://schemas.microsoft.com/office/powerpoint/2010/main" val="41193682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9DE29C-C94C-AC2B-DAE1-E3F73642C38D}"/>
              </a:ext>
            </a:extLst>
          </p:cNvPr>
          <p:cNvSpPr>
            <a:spLocks noGrp="1"/>
          </p:cNvSpPr>
          <p:nvPr>
            <p:ph type="dt" sz="half" idx="10"/>
          </p:nvPr>
        </p:nvSpPr>
        <p:spPr>
          <a:xfrm>
            <a:off x="6937342" y="423561"/>
            <a:ext cx="2743200" cy="365125"/>
          </a:xfrm>
        </p:spPr>
        <p:txBody>
          <a:bodyPr/>
          <a:lstStyle/>
          <a:p>
            <a:r>
              <a:rPr lang="en-US" b="1" smtClean="0">
                <a:solidFill>
                  <a:srgbClr val="7030A0"/>
                </a:solidFill>
              </a:rPr>
              <a:t>Thursday 11 May 2023</a:t>
            </a:r>
            <a:endParaRPr lang="en-US" b="1">
              <a:solidFill>
                <a:srgbClr val="7030A0"/>
              </a:solidFill>
            </a:endParaRPr>
          </a:p>
        </p:txBody>
      </p:sp>
      <p:sp>
        <p:nvSpPr>
          <p:cNvPr id="3" name="Footer Placeholder 2">
            <a:extLst>
              <a:ext uri="{FF2B5EF4-FFF2-40B4-BE49-F238E27FC236}">
                <a16:creationId xmlns:a16="http://schemas.microsoft.com/office/drawing/2014/main" id="{A16D483C-C74B-AE87-EBA3-CE296F1741B4}"/>
              </a:ext>
            </a:extLst>
          </p:cNvPr>
          <p:cNvSpPr>
            <a:spLocks noGrp="1"/>
          </p:cNvSpPr>
          <p:nvPr>
            <p:ph type="ftr" sz="quarter" idx="11"/>
          </p:nvPr>
        </p:nvSpPr>
        <p:spPr>
          <a:xfrm>
            <a:off x="5635539" y="207838"/>
            <a:ext cx="4114800" cy="365125"/>
          </a:xfrm>
        </p:spPr>
        <p:txBody>
          <a:bodyPr/>
          <a:lstStyle/>
          <a:p>
            <a:r>
              <a:rPr lang="en-US" b="1">
                <a:solidFill>
                  <a:srgbClr val="7030A0"/>
                </a:solidFill>
              </a:rPr>
              <a:t>Dr. Aiman AL Maathidy</a:t>
            </a:r>
          </a:p>
        </p:txBody>
      </p:sp>
      <p:sp>
        <p:nvSpPr>
          <p:cNvPr id="4" name="Slide Number Placeholder 3">
            <a:extLst>
              <a:ext uri="{FF2B5EF4-FFF2-40B4-BE49-F238E27FC236}">
                <a16:creationId xmlns:a16="http://schemas.microsoft.com/office/drawing/2014/main" id="{E52A6836-E62C-CD6F-48E5-6D3AE48FACA9}"/>
              </a:ext>
            </a:extLst>
          </p:cNvPr>
          <p:cNvSpPr>
            <a:spLocks noGrp="1"/>
          </p:cNvSpPr>
          <p:nvPr>
            <p:ph type="sldNum" sz="quarter" idx="12"/>
          </p:nvPr>
        </p:nvSpPr>
        <p:spPr>
          <a:xfrm>
            <a:off x="8083717" y="205607"/>
            <a:ext cx="2743200" cy="365125"/>
          </a:xfrm>
        </p:spPr>
        <p:txBody>
          <a:bodyPr/>
          <a:lstStyle/>
          <a:p>
            <a:fld id="{58D7CA03-F54C-4632-BDC7-113A4EF6E0A6}" type="slidenum">
              <a:rPr lang="en-US" b="1" smtClean="0">
                <a:solidFill>
                  <a:srgbClr val="7030A0"/>
                </a:solidFill>
              </a:rPr>
              <a:t>11</a:t>
            </a:fld>
            <a:endParaRPr lang="en-US" b="1">
              <a:solidFill>
                <a:srgbClr val="7030A0"/>
              </a:solidFill>
            </a:endParaRPr>
          </a:p>
        </p:txBody>
      </p:sp>
      <p:sp>
        <p:nvSpPr>
          <p:cNvPr id="6" name="TextBox 5">
            <a:extLst>
              <a:ext uri="{FF2B5EF4-FFF2-40B4-BE49-F238E27FC236}">
                <a16:creationId xmlns:a16="http://schemas.microsoft.com/office/drawing/2014/main" id="{13BF7E70-A249-529D-3EE1-610E13C40525}"/>
              </a:ext>
            </a:extLst>
          </p:cNvPr>
          <p:cNvSpPr txBox="1"/>
          <p:nvPr/>
        </p:nvSpPr>
        <p:spPr>
          <a:xfrm>
            <a:off x="2888" y="751344"/>
            <a:ext cx="11853814"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33CC"/>
                </a:solidFill>
                <a:effectLst/>
                <a:uLnTx/>
                <a:uFillTx/>
                <a:latin typeface="Candara" panose="020E0502030303020204" pitchFamily="34" charset="0"/>
                <a:ea typeface="+mn-ea"/>
                <a:cs typeface="+mn-cs"/>
              </a:rPr>
              <a:t>The corpora cavernosa </a:t>
            </a:r>
            <a:r>
              <a:rPr kumimoji="0" lang="en-US" sz="2800" b="1"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are supplied by the </a:t>
            </a:r>
            <a:r>
              <a:rPr kumimoji="0" lang="en-US" sz="2800" b="1" i="0" u="none" strike="noStrike" kern="1200" cap="none" spc="0" normalizeH="0" baseline="0" noProof="0" dirty="0">
                <a:ln>
                  <a:noFill/>
                </a:ln>
                <a:solidFill>
                  <a:srgbClr val="FF0000"/>
                </a:solidFill>
                <a:effectLst/>
                <a:uLnTx/>
                <a:uFillTx/>
                <a:latin typeface="Candara" panose="020E0502030303020204" pitchFamily="34" charset="0"/>
                <a:ea typeface="+mn-ea"/>
                <a:cs typeface="+mn-cs"/>
              </a:rPr>
              <a:t>deep arteries of the penis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33CC"/>
                </a:solidFill>
                <a:effectLst/>
                <a:uLnTx/>
                <a:uFillTx/>
                <a:latin typeface="Candara" panose="020E0502030303020204" pitchFamily="34" charset="0"/>
                <a:ea typeface="+mn-ea"/>
                <a:cs typeface="+mn-cs"/>
              </a:rPr>
              <a:t>The corpus spongiosum </a:t>
            </a:r>
            <a:r>
              <a:rPr kumimoji="0" lang="en-US" sz="2800" b="1"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is supplied by the </a:t>
            </a:r>
            <a:r>
              <a:rPr kumimoji="0" lang="en-US" sz="2800" b="1" i="0" u="none" strike="noStrike" kern="1200" cap="none" spc="0" normalizeH="0" baseline="0" noProof="0" dirty="0">
                <a:ln>
                  <a:noFill/>
                </a:ln>
                <a:solidFill>
                  <a:srgbClr val="FF0000"/>
                </a:solidFill>
                <a:effectLst/>
                <a:uLnTx/>
                <a:uFillTx/>
                <a:latin typeface="Candara" panose="020E0502030303020204" pitchFamily="34" charset="0"/>
                <a:ea typeface="+mn-ea"/>
                <a:cs typeface="+mn-cs"/>
              </a:rPr>
              <a:t>artery of the bulb </a:t>
            </a:r>
            <a:r>
              <a:rPr kumimoji="0" lang="en-US" sz="2800" b="1"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and </a:t>
            </a:r>
            <a:r>
              <a:rPr kumimoji="0" lang="en-US" sz="2800" b="1" i="0" u="none" strike="noStrike" kern="1200" cap="none" spc="0" normalizeH="0" baseline="0" noProof="0" dirty="0">
                <a:ln>
                  <a:noFill/>
                </a:ln>
                <a:solidFill>
                  <a:srgbClr val="FF0000"/>
                </a:solidFill>
                <a:effectLst/>
                <a:uLnTx/>
                <a:uFillTx/>
                <a:latin typeface="Candara" panose="020E0502030303020204" pitchFamily="34" charset="0"/>
                <a:ea typeface="+mn-ea"/>
                <a:cs typeface="+mn-cs"/>
              </a:rPr>
              <a:t>dorsal artery of the penis</a:t>
            </a:r>
            <a:r>
              <a:rPr kumimoji="0" lang="en-US" sz="2800" b="1"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 All the above arteries are branches of the </a:t>
            </a:r>
            <a:r>
              <a:rPr kumimoji="0" lang="en-US" sz="2800" b="1" i="0" u="none" strike="noStrike" kern="1200" cap="none" spc="0" normalizeH="0" baseline="0" noProof="0" dirty="0">
                <a:ln>
                  <a:noFill/>
                </a:ln>
                <a:solidFill>
                  <a:srgbClr val="FF0000"/>
                </a:solidFill>
                <a:effectLst/>
                <a:uLnTx/>
                <a:uFillTx/>
                <a:latin typeface="Candara" panose="020E0502030303020204" pitchFamily="34" charset="0"/>
                <a:ea typeface="+mn-ea"/>
                <a:cs typeface="+mn-cs"/>
              </a:rPr>
              <a:t>internal pudendal artery.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Candara" panose="020E0502030303020204" pitchFamily="34" charset="0"/>
                <a:ea typeface="+mn-ea"/>
                <a:cs typeface="+mn-cs"/>
              </a:rPr>
              <a:t>Veins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The veins drain into the </a:t>
            </a:r>
            <a:r>
              <a:rPr kumimoji="0" lang="en-US" sz="2800" b="1" i="0" u="none" strike="noStrike" kern="1200" cap="none" spc="0" normalizeH="0" baseline="0" noProof="0" dirty="0">
                <a:ln>
                  <a:noFill/>
                </a:ln>
                <a:solidFill>
                  <a:srgbClr val="0070C0"/>
                </a:solidFill>
                <a:effectLst/>
                <a:uLnTx/>
                <a:uFillTx/>
                <a:latin typeface="Candara" panose="020E0502030303020204" pitchFamily="34" charset="0"/>
                <a:ea typeface="+mn-ea"/>
                <a:cs typeface="+mn-cs"/>
              </a:rPr>
              <a:t>internal pudendal veins</a:t>
            </a:r>
            <a:r>
              <a:rPr kumimoji="0" lang="en-US" sz="2800" b="1"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a:t>
            </a:r>
            <a:endParaRPr lang="en-US" sz="2800" b="1" dirty="0"/>
          </a:p>
        </p:txBody>
      </p:sp>
      <p:pic>
        <p:nvPicPr>
          <p:cNvPr id="7" name="Picture 6">
            <a:extLst>
              <a:ext uri="{FF2B5EF4-FFF2-40B4-BE49-F238E27FC236}">
                <a16:creationId xmlns:a16="http://schemas.microsoft.com/office/drawing/2014/main" id="{D29D8B94-F53E-7614-3F8B-A8684B25EA60}"/>
              </a:ext>
            </a:extLst>
          </p:cNvPr>
          <p:cNvPicPr>
            <a:picLocks noChangeAspect="1"/>
          </p:cNvPicPr>
          <p:nvPr/>
        </p:nvPicPr>
        <p:blipFill rotWithShape="1">
          <a:blip r:embed="rId2"/>
          <a:srcRect l="52060" t="37908" r="28042" b="13929"/>
          <a:stretch/>
        </p:blipFill>
        <p:spPr>
          <a:xfrm>
            <a:off x="8880049" y="2637884"/>
            <a:ext cx="2964962" cy="4036910"/>
          </a:xfrm>
          <a:prstGeom prst="rect">
            <a:avLst/>
          </a:prstGeom>
          <a:ln w="57150">
            <a:solidFill>
              <a:srgbClr val="00FF00"/>
            </a:solidFill>
          </a:ln>
        </p:spPr>
      </p:pic>
      <p:pic>
        <p:nvPicPr>
          <p:cNvPr id="8" name="Picture 2">
            <a:extLst>
              <a:ext uri="{FF2B5EF4-FFF2-40B4-BE49-F238E27FC236}">
                <a16:creationId xmlns:a16="http://schemas.microsoft.com/office/drawing/2014/main" id="{0B0C7F0E-6C8C-378C-3860-8CF23969E40D}"/>
              </a:ext>
            </a:extLst>
          </p:cNvPr>
          <p:cNvPicPr>
            <a:picLocks noChangeAspect="1" noChangeArrowheads="1"/>
          </p:cNvPicPr>
          <p:nvPr/>
        </p:nvPicPr>
        <p:blipFill>
          <a:blip r:embed="rId3" cstate="print"/>
          <a:srcRect l="27539" t="26250" r="50195" b="39062"/>
          <a:stretch>
            <a:fillRect/>
          </a:stretch>
        </p:blipFill>
        <p:spPr bwMode="auto">
          <a:xfrm>
            <a:off x="542128" y="3482256"/>
            <a:ext cx="3335176" cy="3247408"/>
          </a:xfrm>
          <a:prstGeom prst="rect">
            <a:avLst/>
          </a:prstGeom>
          <a:noFill/>
          <a:ln w="57150">
            <a:solidFill>
              <a:srgbClr val="28F841"/>
            </a:solidFill>
            <a:miter lim="800000"/>
            <a:headEnd/>
            <a:tailEnd/>
          </a:ln>
          <a:effectLst/>
        </p:spPr>
      </p:pic>
      <p:sp>
        <p:nvSpPr>
          <p:cNvPr id="9" name="Rectangle 8">
            <a:extLst>
              <a:ext uri="{FF2B5EF4-FFF2-40B4-BE49-F238E27FC236}">
                <a16:creationId xmlns:a16="http://schemas.microsoft.com/office/drawing/2014/main" id="{68ADF776-C903-52E0-B294-C8CD80624A75}"/>
              </a:ext>
            </a:extLst>
          </p:cNvPr>
          <p:cNvSpPr/>
          <p:nvPr/>
        </p:nvSpPr>
        <p:spPr>
          <a:xfrm>
            <a:off x="1937657" y="216159"/>
            <a:ext cx="1372940" cy="523220"/>
          </a:xfrm>
          <a:prstGeom prst="rect">
            <a:avLst/>
          </a:prstGeom>
          <a:ln w="38100">
            <a:solidFill>
              <a:srgbClr val="0033CC"/>
            </a:solidFill>
          </a:ln>
        </p:spPr>
        <p:txBody>
          <a:bodyPr wrap="none">
            <a:spAutoFit/>
          </a:bodyPr>
          <a:lstStyle/>
          <a:p>
            <a:r>
              <a:rPr lang="en-US" sz="2800" b="1" dirty="0">
                <a:solidFill>
                  <a:srgbClr val="FF0000"/>
                </a:solidFill>
              </a:rPr>
              <a:t>Arteries</a:t>
            </a:r>
          </a:p>
        </p:txBody>
      </p:sp>
      <p:sp>
        <p:nvSpPr>
          <p:cNvPr id="10" name="TextBox 9">
            <a:extLst>
              <a:ext uri="{FF2B5EF4-FFF2-40B4-BE49-F238E27FC236}">
                <a16:creationId xmlns:a16="http://schemas.microsoft.com/office/drawing/2014/main" id="{656866E2-6BF7-D76E-AA0B-E928C4BF395F}"/>
              </a:ext>
            </a:extLst>
          </p:cNvPr>
          <p:cNvSpPr txBox="1"/>
          <p:nvPr/>
        </p:nvSpPr>
        <p:spPr>
          <a:xfrm>
            <a:off x="193642" y="110160"/>
            <a:ext cx="1154391" cy="651332"/>
          </a:xfrm>
          <a:prstGeom prst="rect">
            <a:avLst/>
          </a:prstGeom>
          <a:noFill/>
          <a:ln w="57150">
            <a:solidFill>
              <a:srgbClr val="00FF00"/>
            </a:solidFill>
          </a:ln>
        </p:spPr>
        <p:txBody>
          <a:bodyPr wrap="square">
            <a:spAutoFit/>
          </a:bodyPr>
          <a:lstStyle/>
          <a:p>
            <a:pPr marR="0" lvl="0">
              <a:lnSpc>
                <a:spcPct val="122000"/>
              </a:lnSpc>
              <a:spcBef>
                <a:spcPts val="0"/>
              </a:spcBef>
              <a:spcAft>
                <a:spcPts val="0"/>
              </a:spcAft>
              <a:tabLst>
                <a:tab pos="129540" algn="l"/>
                <a:tab pos="457200" algn="l"/>
              </a:tabLst>
            </a:pPr>
            <a:r>
              <a:rPr lang="en-US" sz="3200" b="1" dirty="0">
                <a:solidFill>
                  <a:srgbClr val="FF0000"/>
                </a:solidFill>
                <a:effectLst/>
                <a:latin typeface="Candara" panose="020E0502030303020204" pitchFamily="34" charset="0"/>
                <a:ea typeface="Times New Roman" panose="02020603050405020304" pitchFamily="18" charset="0"/>
              </a:rPr>
              <a:t>Penis</a:t>
            </a:r>
            <a:endParaRPr lang="en-US" sz="2800" dirty="0">
              <a:solidFill>
                <a:srgbClr val="FF0000"/>
              </a:solidFill>
              <a:effectLst/>
              <a:latin typeface="Candara" panose="020E0502030303020204" pitchFamily="34" charset="0"/>
              <a:ea typeface="Times New Roman" panose="02020603050405020304" pitchFamily="18" charset="0"/>
            </a:endParaRPr>
          </a:p>
        </p:txBody>
      </p:sp>
    </p:spTree>
    <p:extLst>
      <p:ext uri="{BB962C8B-B14F-4D97-AF65-F5344CB8AC3E}">
        <p14:creationId xmlns:p14="http://schemas.microsoft.com/office/powerpoint/2010/main" val="25228802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4769C3-C1E9-9475-B064-EC052F81FB9A}"/>
              </a:ext>
            </a:extLst>
          </p:cNvPr>
          <p:cNvSpPr>
            <a:spLocks noGrp="1"/>
          </p:cNvSpPr>
          <p:nvPr>
            <p:ph type="dt" sz="half" idx="10"/>
          </p:nvPr>
        </p:nvSpPr>
        <p:spPr>
          <a:xfrm>
            <a:off x="8492765" y="333955"/>
            <a:ext cx="2743200" cy="365125"/>
          </a:xfrm>
        </p:spPr>
        <p:txBody>
          <a:bodyPr/>
          <a:lstStyle/>
          <a:p>
            <a:r>
              <a:rPr lang="en-US" b="1" smtClean="0">
                <a:solidFill>
                  <a:schemeClr val="tx1"/>
                </a:solidFill>
              </a:rPr>
              <a:t>Thursday 11 May 2023</a:t>
            </a:r>
            <a:endParaRPr lang="en-US" b="1">
              <a:solidFill>
                <a:schemeClr val="tx1"/>
              </a:solidFill>
            </a:endParaRPr>
          </a:p>
        </p:txBody>
      </p:sp>
      <p:sp>
        <p:nvSpPr>
          <p:cNvPr id="3" name="Footer Placeholder 2">
            <a:extLst>
              <a:ext uri="{FF2B5EF4-FFF2-40B4-BE49-F238E27FC236}">
                <a16:creationId xmlns:a16="http://schemas.microsoft.com/office/drawing/2014/main" id="{57D4E3BF-00FF-F9CA-5222-93289BCE10D2}"/>
              </a:ext>
            </a:extLst>
          </p:cNvPr>
          <p:cNvSpPr>
            <a:spLocks noGrp="1"/>
          </p:cNvSpPr>
          <p:nvPr>
            <p:ph type="ftr" sz="quarter" idx="11"/>
          </p:nvPr>
        </p:nvSpPr>
        <p:spPr>
          <a:xfrm>
            <a:off x="7311122" y="63787"/>
            <a:ext cx="4114800" cy="365125"/>
          </a:xfrm>
        </p:spPr>
        <p:txBody>
          <a:bodyPr/>
          <a:lstStyle/>
          <a:p>
            <a:r>
              <a:rPr lang="en-US" b="1">
                <a:solidFill>
                  <a:schemeClr val="tx1"/>
                </a:solidFill>
              </a:rPr>
              <a:t>Dr. Aiman AL Maathidy</a:t>
            </a:r>
          </a:p>
        </p:txBody>
      </p:sp>
      <p:sp>
        <p:nvSpPr>
          <p:cNvPr id="4" name="Slide Number Placeholder 3">
            <a:extLst>
              <a:ext uri="{FF2B5EF4-FFF2-40B4-BE49-F238E27FC236}">
                <a16:creationId xmlns:a16="http://schemas.microsoft.com/office/drawing/2014/main" id="{E078F3F0-1039-15B8-B7D4-A6753EEEAD03}"/>
              </a:ext>
            </a:extLst>
          </p:cNvPr>
          <p:cNvSpPr>
            <a:spLocks noGrp="1"/>
          </p:cNvSpPr>
          <p:nvPr>
            <p:ph type="sldNum" sz="quarter" idx="12"/>
          </p:nvPr>
        </p:nvSpPr>
        <p:spPr>
          <a:xfrm>
            <a:off x="10628918" y="136525"/>
            <a:ext cx="417089" cy="365125"/>
          </a:xfrm>
        </p:spPr>
        <p:txBody>
          <a:bodyPr/>
          <a:lstStyle/>
          <a:p>
            <a:fld id="{58D7CA03-F54C-4632-BDC7-113A4EF6E0A6}" type="slidenum">
              <a:rPr lang="en-US" b="1" smtClean="0">
                <a:solidFill>
                  <a:schemeClr val="tx1"/>
                </a:solidFill>
              </a:rPr>
              <a:t>12</a:t>
            </a:fld>
            <a:endParaRPr lang="en-US" b="1" dirty="0">
              <a:solidFill>
                <a:schemeClr val="tx1"/>
              </a:solidFill>
            </a:endParaRPr>
          </a:p>
        </p:txBody>
      </p:sp>
      <p:sp>
        <p:nvSpPr>
          <p:cNvPr id="5" name="Rectangle 4">
            <a:extLst>
              <a:ext uri="{FF2B5EF4-FFF2-40B4-BE49-F238E27FC236}">
                <a16:creationId xmlns:a16="http://schemas.microsoft.com/office/drawing/2014/main" id="{0C7C4881-3177-C64A-2CE1-8EBBCC368718}"/>
              </a:ext>
            </a:extLst>
          </p:cNvPr>
          <p:cNvSpPr/>
          <p:nvPr/>
        </p:nvSpPr>
        <p:spPr>
          <a:xfrm>
            <a:off x="146958" y="136525"/>
            <a:ext cx="1122423" cy="584775"/>
          </a:xfrm>
          <a:prstGeom prst="rect">
            <a:avLst/>
          </a:prstGeom>
          <a:ln w="57150">
            <a:solidFill>
              <a:srgbClr val="3EFC24"/>
            </a:solidFill>
          </a:ln>
        </p:spPr>
        <p:txBody>
          <a:bodyPr wrap="none">
            <a:spAutoFit/>
          </a:bodyPr>
          <a:lstStyle/>
          <a:p>
            <a:r>
              <a:rPr lang="en-US" sz="3200" b="1" dirty="0">
                <a:solidFill>
                  <a:srgbClr val="FF0000"/>
                </a:solidFill>
                <a:latin typeface="Candara" panose="020E0502030303020204" pitchFamily="34" charset="0"/>
              </a:rPr>
              <a:t>Penis</a:t>
            </a:r>
          </a:p>
        </p:txBody>
      </p:sp>
      <p:sp>
        <p:nvSpPr>
          <p:cNvPr id="6" name="TextBox 5">
            <a:extLst>
              <a:ext uri="{FF2B5EF4-FFF2-40B4-BE49-F238E27FC236}">
                <a16:creationId xmlns:a16="http://schemas.microsoft.com/office/drawing/2014/main" id="{7812B71D-4687-AF8A-A414-F72C192EAA91}"/>
              </a:ext>
            </a:extLst>
          </p:cNvPr>
          <p:cNvSpPr txBox="1"/>
          <p:nvPr/>
        </p:nvSpPr>
        <p:spPr>
          <a:xfrm>
            <a:off x="146958" y="1780083"/>
            <a:ext cx="6040016"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ndara" panose="020E0502030303020204" pitchFamily="34" charset="0"/>
              </a:rPr>
              <a:t>The skin of the penis is drained into </a:t>
            </a:r>
            <a:r>
              <a:rPr kumimoji="0" lang="en-US" sz="2800" b="1" i="0" u="none" strike="noStrike" kern="1200" cap="none" spc="0" normalizeH="0" baseline="0" noProof="0" dirty="0">
                <a:ln>
                  <a:noFill/>
                </a:ln>
                <a:solidFill>
                  <a:schemeClr val="accent2"/>
                </a:solidFill>
                <a:effectLst/>
                <a:uLnTx/>
                <a:uFillTx/>
                <a:latin typeface="Candara" panose="020E0502030303020204" pitchFamily="34" charset="0"/>
              </a:rPr>
              <a:t>the medial group of superficial inguinal nodes</a:t>
            </a:r>
            <a:r>
              <a:rPr kumimoji="0" lang="en-US" sz="2800" b="1" i="0" u="none" strike="noStrike" kern="1200" cap="none" spc="0" normalizeH="0" baseline="0" noProof="0" dirty="0" smtClean="0">
                <a:ln>
                  <a:noFill/>
                </a:ln>
                <a:solidFill>
                  <a:schemeClr val="accent2"/>
                </a:solidFill>
                <a:effectLst/>
                <a:uLnTx/>
                <a:uFillTx/>
                <a:latin typeface="Candara" panose="020E0502030303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chemeClr val="accent2"/>
              </a:solidFill>
              <a:effectLst/>
              <a:uLnTx/>
              <a:uFillTx/>
              <a:latin typeface="Candara" panose="020E05020303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ndara" panose="020E0502030303020204" pitchFamily="34" charset="0"/>
              </a:rPr>
              <a:t>The deep structures of the penis are drained into </a:t>
            </a:r>
            <a:r>
              <a:rPr kumimoji="0" lang="en-US" sz="2800" b="1" i="0" u="none" strike="noStrike" kern="1200" cap="none" spc="0" normalizeH="0" baseline="0" noProof="0" dirty="0">
                <a:ln>
                  <a:noFill/>
                </a:ln>
                <a:solidFill>
                  <a:schemeClr val="accent2"/>
                </a:solidFill>
                <a:effectLst/>
                <a:uLnTx/>
                <a:uFillTx/>
                <a:latin typeface="Candara" panose="020E0502030303020204" pitchFamily="34" charset="0"/>
              </a:rPr>
              <a:t>the internal iliac nodes</a:t>
            </a:r>
            <a:r>
              <a:rPr kumimoji="0" lang="en-US" sz="2800" b="1" i="0" u="none" strike="noStrike" kern="1200" cap="none" spc="0" normalizeH="0" baseline="0" noProof="0" dirty="0" smtClean="0">
                <a:ln>
                  <a:noFill/>
                </a:ln>
                <a:solidFill>
                  <a:schemeClr val="accent6"/>
                </a:solidFill>
                <a:effectLst/>
                <a:uLnTx/>
                <a:uFillTx/>
                <a:latin typeface="Candara" panose="020E0502030303020204" pitchFamily="34" charset="0"/>
              </a:rPr>
              <a:t>.</a:t>
            </a:r>
            <a:endParaRPr kumimoji="0" lang="en-US" sz="2800" b="1" i="0" u="none" strike="noStrike" kern="1200" cap="none" spc="0" normalizeH="0" baseline="0" noProof="0" dirty="0">
              <a:ln>
                <a:noFill/>
              </a:ln>
              <a:solidFill>
                <a:schemeClr val="accent6"/>
              </a:solidFill>
              <a:effectLst/>
              <a:uLnTx/>
              <a:uFillTx/>
              <a:latin typeface="Candara" panose="020E0502030303020204" pitchFamily="34" charset="0"/>
            </a:endParaRPr>
          </a:p>
        </p:txBody>
      </p:sp>
      <p:pic>
        <p:nvPicPr>
          <p:cNvPr id="7" name="Picture 3">
            <a:extLst>
              <a:ext uri="{FF2B5EF4-FFF2-40B4-BE49-F238E27FC236}">
                <a16:creationId xmlns:a16="http://schemas.microsoft.com/office/drawing/2014/main" id="{881609C5-45A5-6D5B-3B8F-37B6A616644C}"/>
              </a:ext>
            </a:extLst>
          </p:cNvPr>
          <p:cNvPicPr>
            <a:picLocks noChangeAspect="1" noChangeArrowheads="1"/>
          </p:cNvPicPr>
          <p:nvPr/>
        </p:nvPicPr>
        <p:blipFill>
          <a:blip r:embed="rId2" cstate="print"/>
          <a:srcRect l="28125" t="6562" r="25000" b="19375"/>
          <a:stretch>
            <a:fillRect/>
          </a:stretch>
        </p:blipFill>
        <p:spPr bwMode="auto">
          <a:xfrm>
            <a:off x="6326156" y="1010158"/>
            <a:ext cx="5683472" cy="5612460"/>
          </a:xfrm>
          <a:prstGeom prst="rect">
            <a:avLst/>
          </a:prstGeom>
          <a:noFill/>
          <a:ln w="57150">
            <a:solidFill>
              <a:srgbClr val="28F841"/>
            </a:solidFill>
            <a:miter lim="800000"/>
            <a:headEnd/>
            <a:tailEnd/>
          </a:ln>
          <a:effectLst/>
        </p:spPr>
      </p:pic>
      <p:sp>
        <p:nvSpPr>
          <p:cNvPr id="10" name="TextBox 9">
            <a:extLst>
              <a:ext uri="{FF2B5EF4-FFF2-40B4-BE49-F238E27FC236}">
                <a16:creationId xmlns:a16="http://schemas.microsoft.com/office/drawing/2014/main" id="{C262E4EB-DD17-5C43-44EC-284A56E6C128}"/>
              </a:ext>
            </a:extLst>
          </p:cNvPr>
          <p:cNvSpPr txBox="1"/>
          <p:nvPr/>
        </p:nvSpPr>
        <p:spPr>
          <a:xfrm>
            <a:off x="0" y="773191"/>
            <a:ext cx="3696532" cy="58477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3200" b="1" i="0" u="none" strike="noStrike" kern="1200" cap="none" spc="0" normalizeH="0" baseline="0" noProof="0" dirty="0">
                <a:ln>
                  <a:noFill/>
                </a:ln>
                <a:solidFill>
                  <a:schemeClr val="accent2"/>
                </a:solidFill>
                <a:effectLst/>
                <a:uLnTx/>
                <a:uFillTx/>
                <a:latin typeface="Candara" panose="020E0502030303020204" pitchFamily="34" charset="0"/>
              </a:rPr>
              <a:t>Lymph Drainage:</a:t>
            </a:r>
          </a:p>
        </p:txBody>
      </p:sp>
    </p:spTree>
    <p:extLst>
      <p:ext uri="{BB962C8B-B14F-4D97-AF65-F5344CB8AC3E}">
        <p14:creationId xmlns:p14="http://schemas.microsoft.com/office/powerpoint/2010/main" val="18251619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66192" y="6356350"/>
            <a:ext cx="2743200" cy="365125"/>
          </a:xfrm>
        </p:spPr>
        <p:txBody>
          <a:bodyPr/>
          <a:lstStyle/>
          <a:p>
            <a:r>
              <a:rPr lang="en-US" b="1" smtClean="0">
                <a:solidFill>
                  <a:srgbClr val="FF0000"/>
                </a:solidFill>
              </a:rPr>
              <a:t>Thursday 11 May 2023</a:t>
            </a:r>
            <a:endParaRPr lang="en-US" b="1">
              <a:solidFill>
                <a:srgbClr val="FF0000"/>
              </a:solidFill>
            </a:endParaRPr>
          </a:p>
        </p:txBody>
      </p:sp>
      <p:sp>
        <p:nvSpPr>
          <p:cNvPr id="3" name="Footer Placeholder 2"/>
          <p:cNvSpPr>
            <a:spLocks noGrp="1"/>
          </p:cNvSpPr>
          <p:nvPr>
            <p:ph type="ftr" sz="quarter" idx="11"/>
          </p:nvPr>
        </p:nvSpPr>
        <p:spPr>
          <a:xfrm>
            <a:off x="4066592" y="6356350"/>
            <a:ext cx="4114800" cy="365125"/>
          </a:xfrm>
        </p:spPr>
        <p:txBody>
          <a:bodyPr/>
          <a:lstStyle/>
          <a:p>
            <a:r>
              <a:rPr lang="en-US" b="1" smtClean="0">
                <a:solidFill>
                  <a:srgbClr val="FF0000"/>
                </a:solidFill>
              </a:rPr>
              <a:t>Dr. Aiman AL Maathidy</a:t>
            </a:r>
            <a:endParaRPr lang="en-US" b="1">
              <a:solidFill>
                <a:srgbClr val="FF0000"/>
              </a:solidFill>
            </a:endParaRPr>
          </a:p>
        </p:txBody>
      </p:sp>
      <p:sp>
        <p:nvSpPr>
          <p:cNvPr id="4" name="Slide Number Placeholder 3"/>
          <p:cNvSpPr>
            <a:spLocks noGrp="1"/>
          </p:cNvSpPr>
          <p:nvPr>
            <p:ph type="sldNum" sz="quarter" idx="12"/>
          </p:nvPr>
        </p:nvSpPr>
        <p:spPr/>
        <p:txBody>
          <a:bodyPr/>
          <a:lstStyle/>
          <a:p>
            <a:fld id="{58D7CA03-F54C-4632-BDC7-113A4EF6E0A6}" type="slidenum">
              <a:rPr lang="en-US" b="1" smtClean="0">
                <a:solidFill>
                  <a:srgbClr val="FF0000"/>
                </a:solidFill>
              </a:rPr>
              <a:t>13</a:t>
            </a:fld>
            <a:endParaRPr lang="en-US" b="1" dirty="0">
              <a:solidFill>
                <a:srgbClr val="FF0000"/>
              </a:solidFill>
            </a:endParaRPr>
          </a:p>
        </p:txBody>
      </p:sp>
      <p:sp>
        <p:nvSpPr>
          <p:cNvPr id="5" name="Rectangle 4">
            <a:extLst>
              <a:ext uri="{FF2B5EF4-FFF2-40B4-BE49-F238E27FC236}">
                <a16:creationId xmlns:a16="http://schemas.microsoft.com/office/drawing/2014/main" id="{0C7C4881-3177-C64A-2CE1-8EBBCC368718}"/>
              </a:ext>
            </a:extLst>
          </p:cNvPr>
          <p:cNvSpPr/>
          <p:nvPr/>
        </p:nvSpPr>
        <p:spPr>
          <a:xfrm>
            <a:off x="146958" y="136525"/>
            <a:ext cx="1122423" cy="584775"/>
          </a:xfrm>
          <a:prstGeom prst="rect">
            <a:avLst/>
          </a:prstGeom>
          <a:ln w="57150">
            <a:solidFill>
              <a:srgbClr val="3EFC24"/>
            </a:solidFill>
          </a:ln>
        </p:spPr>
        <p:txBody>
          <a:bodyPr wrap="none">
            <a:spAutoFit/>
          </a:bodyPr>
          <a:lstStyle/>
          <a:p>
            <a:r>
              <a:rPr lang="en-US" sz="3200" b="1" dirty="0">
                <a:solidFill>
                  <a:srgbClr val="FF0000"/>
                </a:solidFill>
                <a:latin typeface="Candara" panose="020E0502030303020204" pitchFamily="34" charset="0"/>
              </a:rPr>
              <a:t>Penis</a:t>
            </a:r>
          </a:p>
        </p:txBody>
      </p:sp>
      <p:sp>
        <p:nvSpPr>
          <p:cNvPr id="6" name="Rectangle 5"/>
          <p:cNvSpPr/>
          <p:nvPr/>
        </p:nvSpPr>
        <p:spPr>
          <a:xfrm>
            <a:off x="146957" y="821610"/>
            <a:ext cx="6813679" cy="5632311"/>
          </a:xfrm>
          <a:prstGeom prst="rect">
            <a:avLst/>
          </a:prstGeom>
        </p:spPr>
        <p:txBody>
          <a:bodyPr wrap="square">
            <a:spAutoFit/>
          </a:bodyPr>
          <a:lstStyle/>
          <a:p>
            <a:r>
              <a:rPr lang="en-US" sz="2400" b="1" dirty="0" smtClean="0">
                <a:latin typeface="Candara" panose="020E0502030303020204" pitchFamily="34" charset="0"/>
              </a:rPr>
              <a:t>Sensory </a:t>
            </a:r>
            <a:r>
              <a:rPr lang="en-US" sz="2400" b="1" dirty="0">
                <a:latin typeface="Candara" panose="020E0502030303020204" pitchFamily="34" charset="0"/>
              </a:rPr>
              <a:t>and sympathetic innervation is provided primarily by </a:t>
            </a:r>
            <a:r>
              <a:rPr lang="en-US" sz="2400" b="1" dirty="0">
                <a:solidFill>
                  <a:srgbClr val="0033CC"/>
                </a:solidFill>
                <a:latin typeface="Candara" panose="020E0502030303020204" pitchFamily="34" charset="0"/>
              </a:rPr>
              <a:t>the dorsal nerve of the penis</a:t>
            </a:r>
            <a:r>
              <a:rPr lang="en-US" sz="2400" b="1" dirty="0">
                <a:latin typeface="Candara" panose="020E0502030303020204" pitchFamily="34" charset="0"/>
              </a:rPr>
              <a:t>, a terminal branch of </a:t>
            </a:r>
            <a:r>
              <a:rPr lang="en-US" sz="2400" b="1" dirty="0">
                <a:solidFill>
                  <a:srgbClr val="0033CC"/>
                </a:solidFill>
                <a:latin typeface="Candara" panose="020E0502030303020204" pitchFamily="34" charset="0"/>
              </a:rPr>
              <a:t>the pudendal nerve</a:t>
            </a:r>
            <a:r>
              <a:rPr lang="en-US" sz="2400" b="1" dirty="0">
                <a:latin typeface="Candara" panose="020E0502030303020204" pitchFamily="34" charset="0"/>
              </a:rPr>
              <a:t>, which arises in </a:t>
            </a:r>
            <a:r>
              <a:rPr lang="en-US" sz="2400" b="1" dirty="0">
                <a:solidFill>
                  <a:srgbClr val="FF0000"/>
                </a:solidFill>
                <a:latin typeface="Candara" panose="020E0502030303020204" pitchFamily="34" charset="0"/>
              </a:rPr>
              <a:t>the pudendal canal </a:t>
            </a:r>
            <a:r>
              <a:rPr lang="en-US" sz="2400" b="1" dirty="0">
                <a:latin typeface="Candara" panose="020E0502030303020204" pitchFamily="34" charset="0"/>
              </a:rPr>
              <a:t>and passes anteriorly into the deep perineal pouch. It then </a:t>
            </a:r>
            <a:r>
              <a:rPr lang="en-US" sz="2400" b="1" dirty="0">
                <a:solidFill>
                  <a:srgbClr val="7030A0"/>
                </a:solidFill>
                <a:latin typeface="Candara" panose="020E0502030303020204" pitchFamily="34" charset="0"/>
              </a:rPr>
              <a:t>runs to the dorsum of the penis, where it runs lateral to the dorsal artery </a:t>
            </a:r>
            <a:endParaRPr lang="en-US" sz="2400" b="1" dirty="0" smtClean="0">
              <a:solidFill>
                <a:srgbClr val="7030A0"/>
              </a:solidFill>
              <a:latin typeface="Candara" panose="020E0502030303020204" pitchFamily="34" charset="0"/>
            </a:endParaRPr>
          </a:p>
          <a:p>
            <a:r>
              <a:rPr lang="en-US" sz="2400" b="1" dirty="0">
                <a:latin typeface="Candara" panose="020E0502030303020204" pitchFamily="34" charset="0"/>
              </a:rPr>
              <a:t/>
            </a:r>
            <a:br>
              <a:rPr lang="en-US" sz="2400" b="1" dirty="0">
                <a:latin typeface="Candara" panose="020E0502030303020204" pitchFamily="34" charset="0"/>
              </a:rPr>
            </a:br>
            <a:r>
              <a:rPr lang="en-US" sz="2400" b="1" dirty="0">
                <a:latin typeface="Candara" panose="020E0502030303020204" pitchFamily="34" charset="0"/>
              </a:rPr>
              <a:t>Branches of </a:t>
            </a:r>
            <a:r>
              <a:rPr lang="en-US" sz="2400" b="1" dirty="0">
                <a:solidFill>
                  <a:srgbClr val="0033CC"/>
                </a:solidFill>
                <a:latin typeface="Candara" panose="020E0502030303020204" pitchFamily="34" charset="0"/>
              </a:rPr>
              <a:t>the </a:t>
            </a:r>
            <a:r>
              <a:rPr lang="en-US" sz="2400" b="1" dirty="0" err="1">
                <a:solidFill>
                  <a:srgbClr val="0033CC"/>
                </a:solidFill>
                <a:latin typeface="Candara" panose="020E0502030303020204" pitchFamily="34" charset="0"/>
              </a:rPr>
              <a:t>ilioinguinal</a:t>
            </a:r>
            <a:r>
              <a:rPr lang="en-US" sz="2400" b="1" dirty="0">
                <a:solidFill>
                  <a:srgbClr val="0033CC"/>
                </a:solidFill>
                <a:latin typeface="Candara" panose="020E0502030303020204" pitchFamily="34" charset="0"/>
              </a:rPr>
              <a:t> nerve </a:t>
            </a:r>
            <a:r>
              <a:rPr lang="en-US" sz="2400" b="1" dirty="0">
                <a:latin typeface="Candara" panose="020E0502030303020204" pitchFamily="34" charset="0"/>
              </a:rPr>
              <a:t>supply the skin at the root of the penis</a:t>
            </a:r>
            <a:r>
              <a:rPr lang="en-US" sz="2400" b="1" dirty="0" smtClean="0">
                <a:latin typeface="Candara" panose="020E0502030303020204" pitchFamily="34" charset="0"/>
              </a:rPr>
              <a:t>.</a:t>
            </a:r>
          </a:p>
          <a:p>
            <a:endParaRPr lang="en-US" sz="2400" b="1" dirty="0">
              <a:latin typeface="Candara" panose="020E0502030303020204" pitchFamily="34" charset="0"/>
            </a:endParaRPr>
          </a:p>
          <a:p>
            <a:r>
              <a:rPr lang="en-US" sz="2400" b="1" dirty="0" smtClean="0">
                <a:latin typeface="Candara" panose="020E0502030303020204" pitchFamily="34" charset="0"/>
              </a:rPr>
              <a:t> </a:t>
            </a:r>
            <a:r>
              <a:rPr lang="en-US" sz="2400" b="1" dirty="0">
                <a:solidFill>
                  <a:srgbClr val="0033CC"/>
                </a:solidFill>
                <a:latin typeface="Candara" panose="020E0502030303020204" pitchFamily="34" charset="0"/>
              </a:rPr>
              <a:t>Cavernous nerves</a:t>
            </a:r>
            <a:r>
              <a:rPr lang="en-US" sz="2400" b="1" dirty="0">
                <a:latin typeface="Candara" panose="020E0502030303020204" pitchFamily="34" charset="0"/>
              </a:rPr>
              <a:t>, conveying </a:t>
            </a:r>
            <a:r>
              <a:rPr lang="en-US" sz="2400" b="1" dirty="0">
                <a:solidFill>
                  <a:srgbClr val="0033CC"/>
                </a:solidFill>
                <a:latin typeface="Candara" panose="020E0502030303020204" pitchFamily="34" charset="0"/>
              </a:rPr>
              <a:t>parasympathetic fibers</a:t>
            </a:r>
            <a:r>
              <a:rPr lang="en-US" sz="2400" b="1" dirty="0">
                <a:latin typeface="Candara" panose="020E0502030303020204" pitchFamily="34" charset="0"/>
              </a:rPr>
              <a:t> independently from </a:t>
            </a:r>
            <a:r>
              <a:rPr lang="en-US" sz="2400" b="1" dirty="0">
                <a:solidFill>
                  <a:srgbClr val="C00000"/>
                </a:solidFill>
                <a:latin typeface="Candara" panose="020E0502030303020204" pitchFamily="34" charset="0"/>
              </a:rPr>
              <a:t>the prostatic nerve plexus</a:t>
            </a:r>
            <a:r>
              <a:rPr lang="en-US" sz="2400" b="1" dirty="0">
                <a:latin typeface="Candara" panose="020E0502030303020204" pitchFamily="34" charset="0"/>
              </a:rPr>
              <a:t>, innervate the </a:t>
            </a:r>
            <a:r>
              <a:rPr lang="en-US" sz="2400" b="1" dirty="0" err="1">
                <a:solidFill>
                  <a:srgbClr val="FF0000"/>
                </a:solidFill>
                <a:latin typeface="Candara" panose="020E0502030303020204" pitchFamily="34" charset="0"/>
              </a:rPr>
              <a:t>helicine</a:t>
            </a:r>
            <a:r>
              <a:rPr lang="en-US" sz="2400" b="1" dirty="0">
                <a:solidFill>
                  <a:srgbClr val="FF0000"/>
                </a:solidFill>
                <a:latin typeface="Candara" panose="020E0502030303020204" pitchFamily="34" charset="0"/>
              </a:rPr>
              <a:t> arteries </a:t>
            </a:r>
            <a:r>
              <a:rPr lang="en-US" sz="2400" b="1" dirty="0">
                <a:latin typeface="Candara" panose="020E0502030303020204" pitchFamily="34" charset="0"/>
              </a:rPr>
              <a:t>of the erectile tissue.</a:t>
            </a:r>
          </a:p>
        </p:txBody>
      </p:sp>
      <p:pic>
        <p:nvPicPr>
          <p:cNvPr id="8" name="Picture 7">
            <a:extLst>
              <a:ext uri="{FF2B5EF4-FFF2-40B4-BE49-F238E27FC236}">
                <a16:creationId xmlns:a16="http://schemas.microsoft.com/office/drawing/2014/main" id="{1593E80B-BDF4-1045-6C60-B9D359AF4BF0}"/>
              </a:ext>
            </a:extLst>
          </p:cNvPr>
          <p:cNvPicPr>
            <a:picLocks noChangeAspect="1"/>
          </p:cNvPicPr>
          <p:nvPr/>
        </p:nvPicPr>
        <p:blipFill rotWithShape="1">
          <a:blip r:embed="rId2"/>
          <a:srcRect l="37796" t="48707" r="38622" b="7347"/>
          <a:stretch/>
        </p:blipFill>
        <p:spPr>
          <a:xfrm>
            <a:off x="6874156" y="554056"/>
            <a:ext cx="5164099" cy="5413009"/>
          </a:xfrm>
          <a:prstGeom prst="rect">
            <a:avLst/>
          </a:prstGeom>
          <a:ln w="57150">
            <a:solidFill>
              <a:srgbClr val="00FF00"/>
            </a:solidFill>
          </a:ln>
        </p:spPr>
      </p:pic>
    </p:spTree>
    <p:extLst>
      <p:ext uri="{BB962C8B-B14F-4D97-AF65-F5344CB8AC3E}">
        <p14:creationId xmlns:p14="http://schemas.microsoft.com/office/powerpoint/2010/main" val="1144820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81A0E0-7C39-526D-FAB6-EABA8FD8A350}"/>
              </a:ext>
            </a:extLst>
          </p:cNvPr>
          <p:cNvSpPr>
            <a:spLocks noGrp="1"/>
          </p:cNvSpPr>
          <p:nvPr>
            <p:ph type="dt" sz="half" idx="10"/>
          </p:nvPr>
        </p:nvSpPr>
        <p:spPr>
          <a:xfrm>
            <a:off x="8002572" y="262853"/>
            <a:ext cx="2743200" cy="365125"/>
          </a:xfrm>
        </p:spPr>
        <p:txBody>
          <a:bodyPr/>
          <a:lstStyle/>
          <a:p>
            <a:r>
              <a:rPr lang="en-US" b="1" smtClean="0">
                <a:solidFill>
                  <a:srgbClr val="C00000"/>
                </a:solidFill>
              </a:rPr>
              <a:t>Thursday 11 May 2023</a:t>
            </a:r>
            <a:endParaRPr lang="en-US" b="1">
              <a:solidFill>
                <a:srgbClr val="C00000"/>
              </a:solidFill>
            </a:endParaRPr>
          </a:p>
        </p:txBody>
      </p:sp>
      <p:sp>
        <p:nvSpPr>
          <p:cNvPr id="3" name="Footer Placeholder 2">
            <a:extLst>
              <a:ext uri="{FF2B5EF4-FFF2-40B4-BE49-F238E27FC236}">
                <a16:creationId xmlns:a16="http://schemas.microsoft.com/office/drawing/2014/main" id="{B5AFE277-B232-4C01-81E4-454D64D5C629}"/>
              </a:ext>
            </a:extLst>
          </p:cNvPr>
          <p:cNvSpPr>
            <a:spLocks noGrp="1"/>
          </p:cNvSpPr>
          <p:nvPr>
            <p:ph type="ftr" sz="quarter" idx="11"/>
          </p:nvPr>
        </p:nvSpPr>
        <p:spPr>
          <a:xfrm>
            <a:off x="6894921" y="70701"/>
            <a:ext cx="4114800" cy="365125"/>
          </a:xfrm>
        </p:spPr>
        <p:txBody>
          <a:bodyPr/>
          <a:lstStyle/>
          <a:p>
            <a:r>
              <a:rPr lang="en-US" b="1">
                <a:solidFill>
                  <a:srgbClr val="C00000"/>
                </a:solidFill>
              </a:rPr>
              <a:t>Dr. Aiman AL Maathidy</a:t>
            </a:r>
          </a:p>
        </p:txBody>
      </p:sp>
      <p:sp>
        <p:nvSpPr>
          <p:cNvPr id="4" name="Slide Number Placeholder 3">
            <a:extLst>
              <a:ext uri="{FF2B5EF4-FFF2-40B4-BE49-F238E27FC236}">
                <a16:creationId xmlns:a16="http://schemas.microsoft.com/office/drawing/2014/main" id="{19EA6584-A2EB-A7CA-CCE3-DF69FC8571DA}"/>
              </a:ext>
            </a:extLst>
          </p:cNvPr>
          <p:cNvSpPr>
            <a:spLocks noGrp="1"/>
          </p:cNvSpPr>
          <p:nvPr>
            <p:ph type="sldNum" sz="quarter" idx="12"/>
          </p:nvPr>
        </p:nvSpPr>
        <p:spPr>
          <a:xfrm>
            <a:off x="11114201" y="172928"/>
            <a:ext cx="437561" cy="365125"/>
          </a:xfrm>
        </p:spPr>
        <p:txBody>
          <a:bodyPr/>
          <a:lstStyle/>
          <a:p>
            <a:fld id="{58D7CA03-F54C-4632-BDC7-113A4EF6E0A6}" type="slidenum">
              <a:rPr lang="en-US" b="1" smtClean="0">
                <a:solidFill>
                  <a:srgbClr val="C00000"/>
                </a:solidFill>
              </a:rPr>
              <a:t>14</a:t>
            </a:fld>
            <a:endParaRPr lang="en-US" b="1">
              <a:solidFill>
                <a:srgbClr val="C00000"/>
              </a:solidFill>
            </a:endParaRPr>
          </a:p>
        </p:txBody>
      </p:sp>
      <p:sp>
        <p:nvSpPr>
          <p:cNvPr id="6" name="TextBox 5">
            <a:extLst>
              <a:ext uri="{FF2B5EF4-FFF2-40B4-BE49-F238E27FC236}">
                <a16:creationId xmlns:a16="http://schemas.microsoft.com/office/drawing/2014/main" id="{69E13F3D-92BC-DE02-47B5-5109C405D1DF}"/>
              </a:ext>
            </a:extLst>
          </p:cNvPr>
          <p:cNvSpPr txBox="1"/>
          <p:nvPr/>
        </p:nvSpPr>
        <p:spPr>
          <a:xfrm>
            <a:off x="99374" y="717903"/>
            <a:ext cx="11790575" cy="2677656"/>
          </a:xfrm>
          <a:prstGeom prst="rect">
            <a:avLst/>
          </a:prstGeom>
          <a:noFill/>
        </p:spPr>
        <p:txBody>
          <a:bodyPr wrap="square">
            <a:spAutoFit/>
          </a:bodyPr>
          <a:lstStyle/>
          <a:p>
            <a:pPr marL="342900" marR="0" lvl="0" indent="-342900" rtl="0">
              <a:spcBef>
                <a:spcPts val="0"/>
              </a:spcBef>
              <a:spcAft>
                <a:spcPts val="0"/>
              </a:spcAft>
              <a:buFont typeface="Symbol" panose="05050102010706020507" pitchFamily="18" charset="2"/>
              <a:buChar char=""/>
              <a:tabLst>
                <a:tab pos="283845" algn="l"/>
                <a:tab pos="283845" algn="l"/>
                <a:tab pos="457200" algn="l"/>
              </a:tabLst>
            </a:pPr>
            <a:r>
              <a:rPr lang="en-US" sz="2800" b="1" dirty="0">
                <a:solidFill>
                  <a:srgbClr val="0033CC"/>
                </a:solidFill>
                <a:effectLst/>
                <a:latin typeface="Candara" panose="020E0502030303020204" pitchFamily="34" charset="0"/>
                <a:ea typeface="Times New Roman" panose="02020603050405020304" pitchFamily="18" charset="0"/>
              </a:rPr>
              <a:t>Erection of the penis</a:t>
            </a:r>
          </a:p>
          <a:p>
            <a:pPr marL="0" marR="0">
              <a:spcBef>
                <a:spcPts val="0"/>
              </a:spcBef>
              <a:spcAft>
                <a:spcPts val="0"/>
              </a:spcAft>
              <a:tabLst>
                <a:tab pos="770255" algn="l"/>
              </a:tabLst>
            </a:pPr>
            <a:r>
              <a:rPr lang="en-US" sz="2800" b="1" dirty="0">
                <a:effectLst/>
                <a:latin typeface="Candara" panose="020E0502030303020204" pitchFamily="34" charset="0"/>
                <a:ea typeface="Times New Roman" panose="02020603050405020304" pitchFamily="18" charset="0"/>
              </a:rPr>
              <a:t>- Erection of the penis (or clitoris) is a </a:t>
            </a:r>
            <a:r>
              <a:rPr lang="en-US" sz="2800" b="1" dirty="0">
                <a:solidFill>
                  <a:srgbClr val="0033CC"/>
                </a:solidFill>
                <a:effectLst/>
                <a:latin typeface="Candara" panose="020E0502030303020204" pitchFamily="34" charset="0"/>
                <a:ea typeface="Times New Roman" panose="02020603050405020304" pitchFamily="18" charset="0"/>
              </a:rPr>
              <a:t>purely vascular mechanism</a:t>
            </a:r>
            <a:r>
              <a:rPr lang="en-US" sz="2800" b="1" dirty="0">
                <a:effectLst/>
                <a:latin typeface="Candara" panose="020E0502030303020204" pitchFamily="34" charset="0"/>
                <a:ea typeface="Times New Roman" panose="02020603050405020304" pitchFamily="18" charset="0"/>
              </a:rPr>
              <a:t>. </a:t>
            </a:r>
          </a:p>
          <a:p>
            <a:pPr marL="0" marR="0">
              <a:spcBef>
                <a:spcPts val="0"/>
              </a:spcBef>
              <a:spcAft>
                <a:spcPts val="0"/>
              </a:spcAft>
              <a:tabLst>
                <a:tab pos="770255" algn="l"/>
              </a:tabLst>
            </a:pPr>
            <a:r>
              <a:rPr lang="en-US" sz="2800" b="1" dirty="0">
                <a:effectLst/>
                <a:latin typeface="Candara" panose="020E0502030303020204" pitchFamily="34" charset="0"/>
                <a:ea typeface="Times New Roman" panose="02020603050405020304" pitchFamily="18" charset="0"/>
              </a:rPr>
              <a:t>- </a:t>
            </a:r>
            <a:r>
              <a:rPr lang="en-US" sz="2800" b="1" dirty="0">
                <a:solidFill>
                  <a:srgbClr val="C00000"/>
                </a:solidFill>
                <a:effectLst/>
                <a:latin typeface="Candara" panose="020E0502030303020204" pitchFamily="34" charset="0"/>
                <a:ea typeface="Times New Roman" panose="02020603050405020304" pitchFamily="18" charset="0"/>
              </a:rPr>
              <a:t>Parasympathetic stimulation </a:t>
            </a:r>
            <a:r>
              <a:rPr lang="en-US" sz="2800" b="1" dirty="0">
                <a:effectLst/>
                <a:latin typeface="Candara" panose="020E0502030303020204" pitchFamily="34" charset="0"/>
                <a:ea typeface="Times New Roman" panose="02020603050405020304" pitchFamily="18" charset="0"/>
              </a:rPr>
              <a:t>leading to rapid inflow of blood and filling of the erectile tissue of the corpora cavernosa and thus pressure over the draining veins, leading to erection of the penis (or clitoris).</a:t>
            </a:r>
          </a:p>
          <a:p>
            <a:pPr marL="0" marR="0" indent="0">
              <a:spcBef>
                <a:spcPts val="0"/>
              </a:spcBef>
              <a:spcAft>
                <a:spcPts val="0"/>
              </a:spcAft>
              <a:tabLst>
                <a:tab pos="309245" algn="l"/>
                <a:tab pos="3088640" algn="l"/>
                <a:tab pos="259080" algn="l"/>
                <a:tab pos="309245" algn="l"/>
                <a:tab pos="3088640" algn="l"/>
              </a:tabLst>
            </a:pPr>
            <a:r>
              <a:rPr lang="en-US" sz="2800" b="1" dirty="0">
                <a:solidFill>
                  <a:srgbClr val="C00000"/>
                </a:solidFill>
                <a:effectLst/>
                <a:latin typeface="Candara" panose="020E0502030303020204" pitchFamily="34" charset="0"/>
                <a:ea typeface="Times New Roman" panose="02020603050405020304" pitchFamily="18" charset="0"/>
              </a:rPr>
              <a:t>- Ejaculation is sympathetic stimulation</a:t>
            </a:r>
            <a:r>
              <a:rPr lang="en-US" sz="2800" b="1" dirty="0">
                <a:effectLst/>
                <a:latin typeface="Candara" panose="020E0502030303020204" pitchFamily="34" charset="0"/>
                <a:ea typeface="Times New Roman" panose="02020603050405020304" pitchFamily="18" charset="0"/>
              </a:rPr>
              <a:t>. </a:t>
            </a:r>
          </a:p>
        </p:txBody>
      </p:sp>
      <p:sp>
        <p:nvSpPr>
          <p:cNvPr id="7" name="TextBox 6">
            <a:extLst>
              <a:ext uri="{FF2B5EF4-FFF2-40B4-BE49-F238E27FC236}">
                <a16:creationId xmlns:a16="http://schemas.microsoft.com/office/drawing/2014/main" id="{1D5A771B-331D-B055-AD34-C81D11B0EB26}"/>
              </a:ext>
            </a:extLst>
          </p:cNvPr>
          <p:cNvSpPr txBox="1"/>
          <p:nvPr/>
        </p:nvSpPr>
        <p:spPr>
          <a:xfrm>
            <a:off x="193642" y="110160"/>
            <a:ext cx="1154391" cy="651332"/>
          </a:xfrm>
          <a:prstGeom prst="rect">
            <a:avLst/>
          </a:prstGeom>
          <a:noFill/>
          <a:ln w="57150">
            <a:solidFill>
              <a:srgbClr val="00FF00"/>
            </a:solidFill>
          </a:ln>
        </p:spPr>
        <p:txBody>
          <a:bodyPr wrap="square">
            <a:spAutoFit/>
          </a:bodyPr>
          <a:lstStyle/>
          <a:p>
            <a:pPr marR="0" lvl="0">
              <a:lnSpc>
                <a:spcPct val="122000"/>
              </a:lnSpc>
              <a:spcBef>
                <a:spcPts val="0"/>
              </a:spcBef>
              <a:spcAft>
                <a:spcPts val="0"/>
              </a:spcAft>
              <a:tabLst>
                <a:tab pos="129540" algn="l"/>
                <a:tab pos="457200" algn="l"/>
              </a:tabLst>
            </a:pPr>
            <a:r>
              <a:rPr lang="en-US" sz="3200" b="1" dirty="0">
                <a:solidFill>
                  <a:srgbClr val="FF0000"/>
                </a:solidFill>
                <a:effectLst/>
                <a:latin typeface="Candara" panose="020E0502030303020204" pitchFamily="34" charset="0"/>
                <a:ea typeface="Times New Roman" panose="02020603050405020304" pitchFamily="18" charset="0"/>
              </a:rPr>
              <a:t>Penis</a:t>
            </a:r>
            <a:endParaRPr lang="en-US" sz="2800" dirty="0">
              <a:solidFill>
                <a:srgbClr val="FF0000"/>
              </a:solidFill>
              <a:effectLst/>
              <a:latin typeface="Candara" panose="020E0502030303020204" pitchFamily="34" charset="0"/>
              <a:ea typeface="Times New Roman" panose="02020603050405020304" pitchFamily="18" charset="0"/>
            </a:endParaRPr>
          </a:p>
        </p:txBody>
      </p:sp>
      <p:pic>
        <p:nvPicPr>
          <p:cNvPr id="6146" name="Picture 2" descr="What is erectile dysfunction, and what treatments are available?">
            <a:extLst>
              <a:ext uri="{FF2B5EF4-FFF2-40B4-BE49-F238E27FC236}">
                <a16:creationId xmlns:a16="http://schemas.microsoft.com/office/drawing/2014/main" id="{6400B7AC-1F3F-C917-294C-E3CA061267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1222" y="3485484"/>
            <a:ext cx="7590540" cy="3228812"/>
          </a:xfrm>
          <a:prstGeom prst="rect">
            <a:avLst/>
          </a:prstGeom>
          <a:noFill/>
          <a:ln w="57150">
            <a:solidFill>
              <a:srgbClr val="00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2556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2D1E3B-F16D-DE22-3A0F-FC04CABC2E1B}"/>
              </a:ext>
            </a:extLst>
          </p:cNvPr>
          <p:cNvSpPr>
            <a:spLocks noGrp="1"/>
          </p:cNvSpPr>
          <p:nvPr>
            <p:ph type="dt" sz="half" idx="10"/>
          </p:nvPr>
        </p:nvSpPr>
        <p:spPr/>
        <p:txBody>
          <a:bodyPr/>
          <a:lstStyle/>
          <a:p>
            <a:r>
              <a:rPr lang="en-US" b="1" smtClean="0">
                <a:solidFill>
                  <a:srgbClr val="FF0000"/>
                </a:solidFill>
              </a:rPr>
              <a:t>Thursday 11 May 2023</a:t>
            </a:r>
            <a:endParaRPr lang="en-US" b="1" dirty="0">
              <a:solidFill>
                <a:srgbClr val="FF0000"/>
              </a:solidFill>
            </a:endParaRPr>
          </a:p>
        </p:txBody>
      </p:sp>
      <p:sp>
        <p:nvSpPr>
          <p:cNvPr id="3" name="Footer Placeholder 2">
            <a:extLst>
              <a:ext uri="{FF2B5EF4-FFF2-40B4-BE49-F238E27FC236}">
                <a16:creationId xmlns:a16="http://schemas.microsoft.com/office/drawing/2014/main" id="{EA2C684D-25CD-8427-E8BC-18B69518A2F8}"/>
              </a:ext>
            </a:extLst>
          </p:cNvPr>
          <p:cNvSpPr>
            <a:spLocks noGrp="1"/>
          </p:cNvSpPr>
          <p:nvPr>
            <p:ph type="ftr" sz="quarter" idx="11"/>
          </p:nvPr>
        </p:nvSpPr>
        <p:spPr/>
        <p:txBody>
          <a:bodyPr/>
          <a:lstStyle/>
          <a:p>
            <a:r>
              <a:rPr lang="en-US" b="1">
                <a:solidFill>
                  <a:srgbClr val="FF0000"/>
                </a:solidFill>
              </a:rPr>
              <a:t>Dr. Aiman AL Maathidy</a:t>
            </a:r>
          </a:p>
        </p:txBody>
      </p:sp>
      <p:sp>
        <p:nvSpPr>
          <p:cNvPr id="4" name="Slide Number Placeholder 3">
            <a:extLst>
              <a:ext uri="{FF2B5EF4-FFF2-40B4-BE49-F238E27FC236}">
                <a16:creationId xmlns:a16="http://schemas.microsoft.com/office/drawing/2014/main" id="{FDA0B587-1109-0CDD-61FF-3452794ABE15}"/>
              </a:ext>
            </a:extLst>
          </p:cNvPr>
          <p:cNvSpPr>
            <a:spLocks noGrp="1"/>
          </p:cNvSpPr>
          <p:nvPr>
            <p:ph type="sldNum" sz="quarter" idx="12"/>
          </p:nvPr>
        </p:nvSpPr>
        <p:spPr/>
        <p:txBody>
          <a:bodyPr/>
          <a:lstStyle/>
          <a:p>
            <a:fld id="{58D7CA03-F54C-4632-BDC7-113A4EF6E0A6}" type="slidenum">
              <a:rPr lang="en-US" b="1" smtClean="0">
                <a:solidFill>
                  <a:srgbClr val="FF0000"/>
                </a:solidFill>
              </a:rPr>
              <a:t>15</a:t>
            </a:fld>
            <a:endParaRPr lang="en-US" b="1">
              <a:solidFill>
                <a:srgbClr val="FF0000"/>
              </a:solidFill>
            </a:endParaRPr>
          </a:p>
        </p:txBody>
      </p:sp>
      <p:sp>
        <p:nvSpPr>
          <p:cNvPr id="6" name="TextBox 5">
            <a:extLst>
              <a:ext uri="{FF2B5EF4-FFF2-40B4-BE49-F238E27FC236}">
                <a16:creationId xmlns:a16="http://schemas.microsoft.com/office/drawing/2014/main" id="{19DD66A3-450C-3E7E-3983-E44FB3F51F80}"/>
              </a:ext>
            </a:extLst>
          </p:cNvPr>
          <p:cNvSpPr txBox="1"/>
          <p:nvPr/>
        </p:nvSpPr>
        <p:spPr>
          <a:xfrm>
            <a:off x="91911" y="1672554"/>
            <a:ext cx="4772320" cy="4401205"/>
          </a:xfrm>
          <a:prstGeom prst="rect">
            <a:avLst/>
          </a:prstGeom>
          <a:noFill/>
        </p:spPr>
        <p:txBody>
          <a:bodyPr wrap="square">
            <a:spAutoFit/>
          </a:bodyPr>
          <a:lstStyle/>
          <a:p>
            <a:pPr marL="0" marR="0" indent="0">
              <a:spcBef>
                <a:spcPts val="0"/>
              </a:spcBef>
              <a:spcAft>
                <a:spcPts val="0"/>
              </a:spcAft>
              <a:tabLst>
                <a:tab pos="283845" algn="l"/>
                <a:tab pos="266065" algn="l"/>
                <a:tab pos="283845" algn="l"/>
              </a:tabLst>
            </a:pPr>
            <a:r>
              <a:rPr lang="en-US" sz="2800" b="1" dirty="0">
                <a:effectLst/>
                <a:latin typeface="Candara" panose="020E0502030303020204" pitchFamily="34" charset="0"/>
                <a:ea typeface="Times New Roman" panose="02020603050405020304" pitchFamily="18" charset="0"/>
              </a:rPr>
              <a:t>- The vulva is formed of the following parts.</a:t>
            </a:r>
          </a:p>
          <a:p>
            <a:pPr marL="0" marR="0" indent="0">
              <a:spcBef>
                <a:spcPts val="0"/>
              </a:spcBef>
              <a:spcAft>
                <a:spcPts val="0"/>
              </a:spcAft>
              <a:tabLst>
                <a:tab pos="244475" algn="l"/>
              </a:tabLst>
            </a:pPr>
            <a:r>
              <a:rPr lang="en-US" sz="2800" b="1" dirty="0">
                <a:solidFill>
                  <a:srgbClr val="FF0000"/>
                </a:solidFill>
                <a:effectLst/>
                <a:latin typeface="Candara" panose="020E0502030303020204" pitchFamily="34" charset="0"/>
                <a:ea typeface="Times New Roman" panose="02020603050405020304" pitchFamily="18" charset="0"/>
              </a:rPr>
              <a:t>1- Mons pubis</a:t>
            </a:r>
            <a:r>
              <a:rPr lang="en-US" sz="2800" b="1" dirty="0">
                <a:effectLst/>
                <a:latin typeface="Candara" panose="020E0502030303020204" pitchFamily="34" charset="0"/>
                <a:ea typeface="Times New Roman" panose="02020603050405020304" pitchFamily="18" charset="0"/>
              </a:rPr>
              <a:t>, collection of fat overlying the pubis. They are covered by hair after puberty. </a:t>
            </a:r>
          </a:p>
          <a:p>
            <a:pPr marL="0" marR="0" indent="0">
              <a:spcBef>
                <a:spcPts val="0"/>
              </a:spcBef>
              <a:spcAft>
                <a:spcPts val="0"/>
              </a:spcAft>
              <a:tabLst>
                <a:tab pos="244475" algn="l"/>
              </a:tabLst>
            </a:pPr>
            <a:endParaRPr lang="en-US" sz="2800" b="1" dirty="0">
              <a:effectLst/>
              <a:latin typeface="Candara" panose="020E0502030303020204" pitchFamily="34" charset="0"/>
              <a:ea typeface="Times New Roman" panose="02020603050405020304" pitchFamily="18" charset="0"/>
            </a:endParaRPr>
          </a:p>
          <a:p>
            <a:pPr marL="0" marR="0" indent="0">
              <a:spcBef>
                <a:spcPts val="0"/>
              </a:spcBef>
              <a:spcAft>
                <a:spcPts val="0"/>
              </a:spcAft>
              <a:tabLst>
                <a:tab pos="244475" algn="l"/>
              </a:tabLst>
            </a:pPr>
            <a:r>
              <a:rPr lang="en-US" sz="2800" b="1" dirty="0">
                <a:solidFill>
                  <a:srgbClr val="FF0000"/>
                </a:solidFill>
                <a:effectLst/>
                <a:latin typeface="Candara" panose="020E0502030303020204" pitchFamily="34" charset="0"/>
                <a:ea typeface="Times New Roman" panose="02020603050405020304" pitchFamily="18" charset="0"/>
              </a:rPr>
              <a:t>2- Labia majora </a:t>
            </a:r>
            <a:r>
              <a:rPr lang="en-US" sz="2800" b="1" dirty="0">
                <a:effectLst/>
                <a:latin typeface="Candara" panose="020E0502030303020204" pitchFamily="34" charset="0"/>
                <a:ea typeface="Times New Roman" panose="02020603050405020304" pitchFamily="18" charset="0"/>
              </a:rPr>
              <a:t>a pair of skin folds, they are covered by hair after puberty. </a:t>
            </a:r>
          </a:p>
        </p:txBody>
      </p:sp>
      <p:sp>
        <p:nvSpPr>
          <p:cNvPr id="8" name="TextBox 7">
            <a:extLst>
              <a:ext uri="{FF2B5EF4-FFF2-40B4-BE49-F238E27FC236}">
                <a16:creationId xmlns:a16="http://schemas.microsoft.com/office/drawing/2014/main" id="{170AE034-1DA7-69FB-C77C-35D3BBFBE152}"/>
              </a:ext>
            </a:extLst>
          </p:cNvPr>
          <p:cNvSpPr txBox="1"/>
          <p:nvPr/>
        </p:nvSpPr>
        <p:spPr>
          <a:xfrm>
            <a:off x="292231" y="150502"/>
            <a:ext cx="5957740" cy="651332"/>
          </a:xfrm>
          <a:prstGeom prst="rect">
            <a:avLst/>
          </a:prstGeom>
          <a:noFill/>
          <a:ln w="57150">
            <a:solidFill>
              <a:srgbClr val="00FF00"/>
            </a:solidFill>
          </a:ln>
        </p:spPr>
        <p:txBody>
          <a:bodyPr wrap="square">
            <a:spAutoFit/>
          </a:bodyPr>
          <a:lstStyle/>
          <a:p>
            <a:pPr marL="342900" marR="0" lvl="0" indent="-342900" algn="ctr" rtl="0">
              <a:lnSpc>
                <a:spcPct val="122000"/>
              </a:lnSpc>
              <a:spcBef>
                <a:spcPts val="0"/>
              </a:spcBef>
              <a:spcAft>
                <a:spcPts val="0"/>
              </a:spcAft>
              <a:buFont typeface="Symbol" panose="05050102010706020507" pitchFamily="18" charset="2"/>
              <a:buChar char=""/>
              <a:tabLst>
                <a:tab pos="129540" algn="l"/>
                <a:tab pos="457200" algn="l"/>
              </a:tabLst>
            </a:pPr>
            <a:r>
              <a:rPr lang="en-US" sz="3200" b="1" dirty="0">
                <a:solidFill>
                  <a:srgbClr val="FF0000"/>
                </a:solidFill>
                <a:effectLst/>
                <a:latin typeface="Candara" panose="020E0502030303020204" pitchFamily="34" charset="0"/>
                <a:ea typeface="Times New Roman" panose="02020603050405020304" pitchFamily="18" charset="0"/>
              </a:rPr>
              <a:t>Female External Genital Organ </a:t>
            </a:r>
            <a:endParaRPr lang="en-US" sz="2800" dirty="0">
              <a:solidFill>
                <a:srgbClr val="FF0000"/>
              </a:solidFill>
              <a:effectLst/>
              <a:latin typeface="Candara" panose="020E0502030303020204" pitchFamily="34" charset="0"/>
              <a:ea typeface="Times New Roman" panose="02020603050405020304" pitchFamily="18" charset="0"/>
            </a:endParaRPr>
          </a:p>
        </p:txBody>
      </p:sp>
      <p:sp>
        <p:nvSpPr>
          <p:cNvPr id="10" name="TextBox 9">
            <a:extLst>
              <a:ext uri="{FF2B5EF4-FFF2-40B4-BE49-F238E27FC236}">
                <a16:creationId xmlns:a16="http://schemas.microsoft.com/office/drawing/2014/main" id="{B9A4BCB3-EA0B-8951-EC79-6C1B4B170685}"/>
              </a:ext>
            </a:extLst>
          </p:cNvPr>
          <p:cNvSpPr txBox="1"/>
          <p:nvPr/>
        </p:nvSpPr>
        <p:spPr>
          <a:xfrm>
            <a:off x="292231" y="911528"/>
            <a:ext cx="1150070" cy="651332"/>
          </a:xfrm>
          <a:prstGeom prst="rect">
            <a:avLst/>
          </a:prstGeom>
          <a:noFill/>
          <a:ln w="57150">
            <a:solidFill>
              <a:srgbClr val="00FF00"/>
            </a:solidFill>
          </a:ln>
        </p:spPr>
        <p:txBody>
          <a:bodyPr wrap="square">
            <a:spAutoFit/>
          </a:bodyPr>
          <a:lstStyle/>
          <a:p>
            <a:pPr marL="0" marR="0">
              <a:lnSpc>
                <a:spcPct val="122000"/>
              </a:lnSpc>
              <a:spcBef>
                <a:spcPts val="0"/>
              </a:spcBef>
              <a:spcAft>
                <a:spcPts val="0"/>
              </a:spcAft>
              <a:tabLst>
                <a:tab pos="129540" algn="l"/>
              </a:tabLst>
            </a:pPr>
            <a:r>
              <a:rPr lang="en-US" sz="3200" b="1" dirty="0">
                <a:solidFill>
                  <a:srgbClr val="FF0000"/>
                </a:solidFill>
                <a:effectLst/>
                <a:latin typeface="Candara" panose="020E0502030303020204" pitchFamily="34" charset="0"/>
                <a:ea typeface="Times New Roman" panose="02020603050405020304" pitchFamily="18" charset="0"/>
              </a:rPr>
              <a:t>Vulva</a:t>
            </a:r>
            <a:endParaRPr lang="en-US" sz="2800" dirty="0">
              <a:solidFill>
                <a:srgbClr val="FF0000"/>
              </a:solidFill>
              <a:effectLst/>
              <a:latin typeface="Candara" panose="020E0502030303020204" pitchFamily="34" charset="0"/>
              <a:ea typeface="Times New Roman" panose="02020603050405020304" pitchFamily="18" charset="0"/>
            </a:endParaRPr>
          </a:p>
        </p:txBody>
      </p:sp>
      <p:pic>
        <p:nvPicPr>
          <p:cNvPr id="2050" name="Picture 2">
            <a:extLst>
              <a:ext uri="{FF2B5EF4-FFF2-40B4-BE49-F238E27FC236}">
                <a16:creationId xmlns:a16="http://schemas.microsoft.com/office/drawing/2014/main" id="{D2BD019B-922F-44F7-81FD-1AEAFAFA3C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6952" y="1303904"/>
            <a:ext cx="6312817" cy="5052446"/>
          </a:xfrm>
          <a:prstGeom prst="rect">
            <a:avLst/>
          </a:prstGeom>
          <a:noFill/>
          <a:ln w="57150">
            <a:solidFill>
              <a:srgbClr val="00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4054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2ED4F3-5870-6A06-C41F-4AC3DE3A116A}"/>
              </a:ext>
            </a:extLst>
          </p:cNvPr>
          <p:cNvSpPr>
            <a:spLocks noGrp="1"/>
          </p:cNvSpPr>
          <p:nvPr>
            <p:ph type="dt" sz="half" idx="10"/>
          </p:nvPr>
        </p:nvSpPr>
        <p:spPr>
          <a:xfrm>
            <a:off x="9539141" y="279628"/>
            <a:ext cx="2743200" cy="365125"/>
          </a:xfrm>
        </p:spPr>
        <p:txBody>
          <a:bodyPr/>
          <a:lstStyle/>
          <a:p>
            <a:r>
              <a:rPr lang="en-US" b="1" smtClean="0">
                <a:solidFill>
                  <a:srgbClr val="FF0000"/>
                </a:solidFill>
              </a:rPr>
              <a:t>Thursday 11 May 2023</a:t>
            </a:r>
            <a:endParaRPr lang="en-US" b="1">
              <a:solidFill>
                <a:srgbClr val="FF0000"/>
              </a:solidFill>
            </a:endParaRPr>
          </a:p>
        </p:txBody>
      </p:sp>
      <p:sp>
        <p:nvSpPr>
          <p:cNvPr id="3" name="Footer Placeholder 2">
            <a:extLst>
              <a:ext uri="{FF2B5EF4-FFF2-40B4-BE49-F238E27FC236}">
                <a16:creationId xmlns:a16="http://schemas.microsoft.com/office/drawing/2014/main" id="{934DCFED-1534-C1F4-2AC6-16DB1533A115}"/>
              </a:ext>
            </a:extLst>
          </p:cNvPr>
          <p:cNvSpPr>
            <a:spLocks noGrp="1"/>
          </p:cNvSpPr>
          <p:nvPr>
            <p:ph type="ftr" sz="quarter" idx="11"/>
          </p:nvPr>
        </p:nvSpPr>
        <p:spPr>
          <a:xfrm>
            <a:off x="8299516" y="0"/>
            <a:ext cx="4114800" cy="365125"/>
          </a:xfrm>
        </p:spPr>
        <p:txBody>
          <a:bodyPr/>
          <a:lstStyle/>
          <a:p>
            <a:r>
              <a:rPr lang="en-US" b="1">
                <a:solidFill>
                  <a:srgbClr val="FF0000"/>
                </a:solidFill>
              </a:rPr>
              <a:t>Dr. Aiman AL Maathidy</a:t>
            </a:r>
          </a:p>
        </p:txBody>
      </p:sp>
      <p:sp>
        <p:nvSpPr>
          <p:cNvPr id="4" name="Slide Number Placeholder 3">
            <a:extLst>
              <a:ext uri="{FF2B5EF4-FFF2-40B4-BE49-F238E27FC236}">
                <a16:creationId xmlns:a16="http://schemas.microsoft.com/office/drawing/2014/main" id="{89228356-3435-0B95-CE73-6C9D8CAA8FA4}"/>
              </a:ext>
            </a:extLst>
          </p:cNvPr>
          <p:cNvSpPr>
            <a:spLocks noGrp="1"/>
          </p:cNvSpPr>
          <p:nvPr>
            <p:ph type="sldNum" sz="quarter" idx="12"/>
          </p:nvPr>
        </p:nvSpPr>
        <p:spPr/>
        <p:txBody>
          <a:bodyPr/>
          <a:lstStyle/>
          <a:p>
            <a:fld id="{58D7CA03-F54C-4632-BDC7-113A4EF6E0A6}" type="slidenum">
              <a:rPr lang="en-US" b="1" smtClean="0">
                <a:solidFill>
                  <a:srgbClr val="FF0000"/>
                </a:solidFill>
              </a:rPr>
              <a:t>16</a:t>
            </a:fld>
            <a:endParaRPr lang="en-US" b="1">
              <a:solidFill>
                <a:srgbClr val="FF0000"/>
              </a:solidFill>
            </a:endParaRPr>
          </a:p>
        </p:txBody>
      </p:sp>
      <p:sp>
        <p:nvSpPr>
          <p:cNvPr id="6" name="TextBox 5">
            <a:extLst>
              <a:ext uri="{FF2B5EF4-FFF2-40B4-BE49-F238E27FC236}">
                <a16:creationId xmlns:a16="http://schemas.microsoft.com/office/drawing/2014/main" id="{D6BC69A5-2A5A-4C8C-E830-542BE2EA170E}"/>
              </a:ext>
            </a:extLst>
          </p:cNvPr>
          <p:cNvSpPr txBox="1"/>
          <p:nvPr/>
        </p:nvSpPr>
        <p:spPr>
          <a:xfrm>
            <a:off x="124905" y="966966"/>
            <a:ext cx="6747235" cy="5262979"/>
          </a:xfrm>
          <a:prstGeom prst="rect">
            <a:avLst/>
          </a:prstGeom>
          <a:noFill/>
        </p:spPr>
        <p:txBody>
          <a:bodyPr wrap="square">
            <a:spAutoFit/>
          </a:bodyPr>
          <a:lstStyle/>
          <a:p>
            <a:pPr marL="0" marR="0" indent="0">
              <a:spcBef>
                <a:spcPts val="0"/>
              </a:spcBef>
              <a:spcAft>
                <a:spcPts val="0"/>
              </a:spcAft>
              <a:tabLst>
                <a:tab pos="244475" algn="l"/>
              </a:tabLst>
            </a:pPr>
            <a:r>
              <a:rPr lang="en-US" sz="2800" b="1" dirty="0">
                <a:solidFill>
                  <a:srgbClr val="FF0000"/>
                </a:solidFill>
                <a:effectLst/>
                <a:latin typeface="Candara" panose="020E0502030303020204" pitchFamily="34" charset="0"/>
                <a:ea typeface="Times New Roman" panose="02020603050405020304" pitchFamily="18" charset="0"/>
              </a:rPr>
              <a:t>3- Labia minora </a:t>
            </a:r>
            <a:r>
              <a:rPr lang="en-US" sz="2800" b="1" dirty="0">
                <a:effectLst/>
                <a:latin typeface="Candara" panose="020E0502030303020204" pitchFamily="34" charset="0"/>
                <a:ea typeface="Times New Roman" panose="02020603050405020304" pitchFamily="18" charset="0"/>
              </a:rPr>
              <a:t>a pair of thin skin folds between the two labia majora. </a:t>
            </a:r>
          </a:p>
          <a:p>
            <a:pPr marL="0" marR="0" indent="0">
              <a:spcBef>
                <a:spcPts val="0"/>
              </a:spcBef>
              <a:spcAft>
                <a:spcPts val="0"/>
              </a:spcAft>
              <a:tabLst>
                <a:tab pos="244475" algn="l"/>
              </a:tabLst>
            </a:pPr>
            <a:r>
              <a:rPr lang="en-US" sz="2800" b="1" dirty="0">
                <a:solidFill>
                  <a:srgbClr val="0033CC"/>
                </a:solidFill>
                <a:effectLst/>
                <a:latin typeface="Candara" panose="020E0502030303020204" pitchFamily="34" charset="0"/>
                <a:ea typeface="Times New Roman" panose="02020603050405020304" pitchFamily="18" charset="0"/>
              </a:rPr>
              <a:t>a- Anteriorly: </a:t>
            </a:r>
            <a:r>
              <a:rPr lang="en-US" sz="2800" b="1" dirty="0">
                <a:effectLst/>
                <a:latin typeface="Candara" panose="020E0502030303020204" pitchFamily="34" charset="0"/>
                <a:ea typeface="Times New Roman" panose="02020603050405020304" pitchFamily="18" charset="0"/>
              </a:rPr>
              <a:t>each fold divides into two portions: </a:t>
            </a:r>
          </a:p>
          <a:p>
            <a:pPr marL="0" marR="0" indent="0">
              <a:spcBef>
                <a:spcPts val="0"/>
              </a:spcBef>
              <a:spcAft>
                <a:spcPts val="0"/>
              </a:spcAft>
              <a:tabLst>
                <a:tab pos="244475" algn="l"/>
              </a:tabLst>
            </a:pPr>
            <a:endParaRPr lang="en-US" sz="2800" b="1" dirty="0">
              <a:effectLst/>
              <a:latin typeface="Candara" panose="020E0502030303020204" pitchFamily="34" charset="0"/>
              <a:ea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tabLst>
                <a:tab pos="244475" algn="l"/>
                <a:tab pos="244475" algn="l"/>
                <a:tab pos="685800" algn="l"/>
              </a:tabLst>
            </a:pPr>
            <a:r>
              <a:rPr lang="en-US" sz="2800" b="1" dirty="0">
                <a:solidFill>
                  <a:srgbClr val="0033CC"/>
                </a:solidFill>
                <a:effectLst/>
                <a:latin typeface="Candara" panose="020E0502030303020204" pitchFamily="34" charset="0"/>
                <a:ea typeface="Times New Roman" panose="02020603050405020304" pitchFamily="18" charset="0"/>
              </a:rPr>
              <a:t>The upper division</a:t>
            </a:r>
            <a:r>
              <a:rPr lang="en-US" sz="2800" b="1" dirty="0">
                <a:effectLst/>
                <a:latin typeface="Candara" panose="020E0502030303020204" pitchFamily="34" charset="0"/>
                <a:ea typeface="Times New Roman" panose="02020603050405020304" pitchFamily="18" charset="0"/>
              </a:rPr>
              <a:t> passes above the clitoris to meet its fellow of the opposite side, forming </a:t>
            </a:r>
            <a:r>
              <a:rPr lang="en-US" sz="2800" b="1" dirty="0">
                <a:solidFill>
                  <a:srgbClr val="C00000"/>
                </a:solidFill>
                <a:effectLst/>
                <a:latin typeface="Candara" panose="020E0502030303020204" pitchFamily="34" charset="0"/>
                <a:ea typeface="Times New Roman" panose="02020603050405020304" pitchFamily="18" charset="0"/>
              </a:rPr>
              <a:t>the prepuce of the clitoris. </a:t>
            </a:r>
          </a:p>
          <a:p>
            <a:pPr marL="342900" marR="0" lvl="0" indent="-342900">
              <a:spcBef>
                <a:spcPts val="0"/>
              </a:spcBef>
              <a:spcAft>
                <a:spcPts val="0"/>
              </a:spcAft>
              <a:buFont typeface="Times New Roman" panose="02020603050405020304" pitchFamily="18" charset="0"/>
              <a:buChar char="-"/>
              <a:tabLst>
                <a:tab pos="244475" algn="l"/>
                <a:tab pos="244475" algn="l"/>
                <a:tab pos="685800" algn="l"/>
              </a:tabLst>
            </a:pPr>
            <a:endParaRPr lang="en-US" sz="2800" b="1" dirty="0">
              <a:solidFill>
                <a:srgbClr val="C00000"/>
              </a:solidFill>
              <a:effectLst/>
              <a:latin typeface="Candara" panose="020E0502030303020204" pitchFamily="34" charset="0"/>
              <a:ea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tabLst>
                <a:tab pos="244475" algn="l"/>
                <a:tab pos="244475" algn="l"/>
                <a:tab pos="685800" algn="l"/>
              </a:tabLst>
            </a:pPr>
            <a:r>
              <a:rPr lang="en-US" sz="2800" b="1" dirty="0">
                <a:solidFill>
                  <a:srgbClr val="0033CC"/>
                </a:solidFill>
                <a:effectLst/>
                <a:latin typeface="Candara" panose="020E0502030303020204" pitchFamily="34" charset="0"/>
                <a:ea typeface="Times New Roman" panose="02020603050405020304" pitchFamily="18" charset="0"/>
              </a:rPr>
              <a:t>The lower division </a:t>
            </a:r>
            <a:r>
              <a:rPr lang="en-US" sz="2800" b="1" dirty="0">
                <a:effectLst/>
                <a:latin typeface="Candara" panose="020E0502030303020204" pitchFamily="34" charset="0"/>
                <a:ea typeface="Times New Roman" panose="02020603050405020304" pitchFamily="18" charset="0"/>
              </a:rPr>
              <a:t>passes beneath the clitoris to meet its fellow of the opposite side forming </a:t>
            </a:r>
            <a:r>
              <a:rPr lang="en-US" sz="2800" b="1" dirty="0">
                <a:solidFill>
                  <a:srgbClr val="C00000"/>
                </a:solidFill>
                <a:effectLst/>
                <a:latin typeface="Candara" panose="020E0502030303020204" pitchFamily="34" charset="0"/>
                <a:ea typeface="Times New Roman" panose="02020603050405020304" pitchFamily="18" charset="0"/>
              </a:rPr>
              <a:t>the frenulum of the clitoris</a:t>
            </a:r>
            <a:r>
              <a:rPr lang="en-US" sz="2800" b="1" dirty="0">
                <a:effectLst/>
                <a:latin typeface="Candara" panose="020E0502030303020204" pitchFamily="34" charset="0"/>
                <a:ea typeface="Times New Roman" panose="02020603050405020304" pitchFamily="18" charset="0"/>
              </a:rPr>
              <a:t>. </a:t>
            </a:r>
          </a:p>
        </p:txBody>
      </p:sp>
      <p:sp>
        <p:nvSpPr>
          <p:cNvPr id="7" name="TextBox 6">
            <a:extLst>
              <a:ext uri="{FF2B5EF4-FFF2-40B4-BE49-F238E27FC236}">
                <a16:creationId xmlns:a16="http://schemas.microsoft.com/office/drawing/2014/main" id="{859FDEB0-D9A1-3F36-42A2-0EF2317E0937}"/>
              </a:ext>
            </a:extLst>
          </p:cNvPr>
          <p:cNvSpPr txBox="1"/>
          <p:nvPr/>
        </p:nvSpPr>
        <p:spPr>
          <a:xfrm>
            <a:off x="124905" y="136525"/>
            <a:ext cx="1150070" cy="651332"/>
          </a:xfrm>
          <a:prstGeom prst="rect">
            <a:avLst/>
          </a:prstGeom>
          <a:noFill/>
          <a:ln w="57150">
            <a:solidFill>
              <a:srgbClr val="00FF00"/>
            </a:solidFill>
          </a:ln>
        </p:spPr>
        <p:txBody>
          <a:bodyPr wrap="square">
            <a:spAutoFit/>
          </a:bodyPr>
          <a:lstStyle/>
          <a:p>
            <a:pPr marL="0" marR="0">
              <a:lnSpc>
                <a:spcPct val="122000"/>
              </a:lnSpc>
              <a:spcBef>
                <a:spcPts val="0"/>
              </a:spcBef>
              <a:spcAft>
                <a:spcPts val="0"/>
              </a:spcAft>
              <a:tabLst>
                <a:tab pos="129540" algn="l"/>
              </a:tabLst>
            </a:pPr>
            <a:r>
              <a:rPr lang="en-US" sz="3200" b="1" dirty="0">
                <a:solidFill>
                  <a:srgbClr val="FF0000"/>
                </a:solidFill>
                <a:effectLst/>
                <a:latin typeface="Candara" panose="020E0502030303020204" pitchFamily="34" charset="0"/>
                <a:ea typeface="Times New Roman" panose="02020603050405020304" pitchFamily="18" charset="0"/>
              </a:rPr>
              <a:t>Vulva</a:t>
            </a:r>
            <a:endParaRPr lang="en-US" sz="2800" dirty="0">
              <a:solidFill>
                <a:srgbClr val="FF0000"/>
              </a:solidFill>
              <a:effectLst/>
              <a:latin typeface="Candara" panose="020E0502030303020204" pitchFamily="34" charset="0"/>
              <a:ea typeface="Times New Roman" panose="02020603050405020304" pitchFamily="18" charset="0"/>
            </a:endParaRPr>
          </a:p>
        </p:txBody>
      </p:sp>
      <p:sp>
        <p:nvSpPr>
          <p:cNvPr id="8" name="AutoShape 2" descr="ERRATA - 2008 - The Journal of Sexual Medicine - Wiley Online Library">
            <a:extLst>
              <a:ext uri="{FF2B5EF4-FFF2-40B4-BE49-F238E27FC236}">
                <a16:creationId xmlns:a16="http://schemas.microsoft.com/office/drawing/2014/main" id="{2FD21836-EFE0-F48D-1CA7-2BBBAD70C61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0" descr="Anatomy of the clitoris and vulva (Illustrator: Sydney F Harris) | Download  Scientific Diagram">
            <a:extLst>
              <a:ext uri="{FF2B5EF4-FFF2-40B4-BE49-F238E27FC236}">
                <a16:creationId xmlns:a16="http://schemas.microsoft.com/office/drawing/2014/main" id="{CB37C513-A7C5-B1FC-C975-77256DC1A1C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6" name="Picture 14" descr="Thieme Atlas of Anatomy. Clitoral anatomy incorrect and… | by Jessica Pin |  Medium">
            <a:extLst>
              <a:ext uri="{FF2B5EF4-FFF2-40B4-BE49-F238E27FC236}">
                <a16:creationId xmlns:a16="http://schemas.microsoft.com/office/drawing/2014/main" id="{2E273FCD-62D4-216E-E784-652D13B90A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7812" y="1381328"/>
            <a:ext cx="5119283" cy="4695394"/>
          </a:xfrm>
          <a:prstGeom prst="rect">
            <a:avLst/>
          </a:prstGeom>
          <a:noFill/>
          <a:ln w="57150">
            <a:solidFill>
              <a:srgbClr val="00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9876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0E1672-C805-4221-D3B7-1F6516082489}"/>
              </a:ext>
            </a:extLst>
          </p:cNvPr>
          <p:cNvSpPr>
            <a:spLocks noGrp="1"/>
          </p:cNvSpPr>
          <p:nvPr>
            <p:ph type="dt" sz="half" idx="10"/>
          </p:nvPr>
        </p:nvSpPr>
        <p:spPr/>
        <p:txBody>
          <a:bodyPr/>
          <a:lstStyle/>
          <a:p>
            <a:r>
              <a:rPr lang="en-US" b="1" smtClean="0">
                <a:solidFill>
                  <a:srgbClr val="C00000"/>
                </a:solidFill>
              </a:rPr>
              <a:t>Thursday 11 May 2023</a:t>
            </a:r>
            <a:endParaRPr lang="en-US" b="1">
              <a:solidFill>
                <a:srgbClr val="C00000"/>
              </a:solidFill>
            </a:endParaRPr>
          </a:p>
        </p:txBody>
      </p:sp>
      <p:sp>
        <p:nvSpPr>
          <p:cNvPr id="3" name="Footer Placeholder 2">
            <a:extLst>
              <a:ext uri="{FF2B5EF4-FFF2-40B4-BE49-F238E27FC236}">
                <a16:creationId xmlns:a16="http://schemas.microsoft.com/office/drawing/2014/main" id="{6BCB6087-43FC-0414-0DA6-87D4BDAAB3D2}"/>
              </a:ext>
            </a:extLst>
          </p:cNvPr>
          <p:cNvSpPr>
            <a:spLocks noGrp="1"/>
          </p:cNvSpPr>
          <p:nvPr>
            <p:ph type="ftr" sz="quarter" idx="11"/>
          </p:nvPr>
        </p:nvSpPr>
        <p:spPr>
          <a:xfrm>
            <a:off x="-335437" y="6125393"/>
            <a:ext cx="4114800" cy="365125"/>
          </a:xfrm>
        </p:spPr>
        <p:txBody>
          <a:bodyPr/>
          <a:lstStyle/>
          <a:p>
            <a:r>
              <a:rPr lang="en-US" b="1">
                <a:solidFill>
                  <a:srgbClr val="C00000"/>
                </a:solidFill>
              </a:rPr>
              <a:t>Dr. Aiman AL Maathidy</a:t>
            </a:r>
          </a:p>
        </p:txBody>
      </p:sp>
      <p:sp>
        <p:nvSpPr>
          <p:cNvPr id="4" name="Slide Number Placeholder 3">
            <a:extLst>
              <a:ext uri="{FF2B5EF4-FFF2-40B4-BE49-F238E27FC236}">
                <a16:creationId xmlns:a16="http://schemas.microsoft.com/office/drawing/2014/main" id="{E47BEEB9-8543-292D-CD94-0E723C738E58}"/>
              </a:ext>
            </a:extLst>
          </p:cNvPr>
          <p:cNvSpPr>
            <a:spLocks noGrp="1"/>
          </p:cNvSpPr>
          <p:nvPr>
            <p:ph type="sldNum" sz="quarter" idx="12"/>
          </p:nvPr>
        </p:nvSpPr>
        <p:spPr/>
        <p:txBody>
          <a:bodyPr/>
          <a:lstStyle/>
          <a:p>
            <a:fld id="{58D7CA03-F54C-4632-BDC7-113A4EF6E0A6}" type="slidenum">
              <a:rPr lang="en-US" b="1" smtClean="0">
                <a:solidFill>
                  <a:srgbClr val="C00000"/>
                </a:solidFill>
              </a:rPr>
              <a:t>17</a:t>
            </a:fld>
            <a:endParaRPr lang="en-US" b="1">
              <a:solidFill>
                <a:srgbClr val="C00000"/>
              </a:solidFill>
            </a:endParaRPr>
          </a:p>
        </p:txBody>
      </p:sp>
      <p:sp>
        <p:nvSpPr>
          <p:cNvPr id="5" name="TextBox 4">
            <a:extLst>
              <a:ext uri="{FF2B5EF4-FFF2-40B4-BE49-F238E27FC236}">
                <a16:creationId xmlns:a16="http://schemas.microsoft.com/office/drawing/2014/main" id="{617B017D-D48A-B843-F013-2C0862876ABE}"/>
              </a:ext>
            </a:extLst>
          </p:cNvPr>
          <p:cNvSpPr txBox="1"/>
          <p:nvPr/>
        </p:nvSpPr>
        <p:spPr>
          <a:xfrm>
            <a:off x="124905" y="136525"/>
            <a:ext cx="1150070" cy="651332"/>
          </a:xfrm>
          <a:prstGeom prst="rect">
            <a:avLst/>
          </a:prstGeom>
          <a:noFill/>
          <a:ln w="57150">
            <a:solidFill>
              <a:srgbClr val="00FF00"/>
            </a:solidFill>
          </a:ln>
        </p:spPr>
        <p:txBody>
          <a:bodyPr wrap="square">
            <a:spAutoFit/>
          </a:bodyPr>
          <a:lstStyle/>
          <a:p>
            <a:pPr marL="0" marR="0">
              <a:lnSpc>
                <a:spcPct val="122000"/>
              </a:lnSpc>
              <a:spcBef>
                <a:spcPts val="0"/>
              </a:spcBef>
              <a:spcAft>
                <a:spcPts val="0"/>
              </a:spcAft>
              <a:tabLst>
                <a:tab pos="129540" algn="l"/>
              </a:tabLst>
            </a:pPr>
            <a:r>
              <a:rPr lang="en-US" sz="3200" b="1" dirty="0">
                <a:solidFill>
                  <a:srgbClr val="FF0000"/>
                </a:solidFill>
                <a:effectLst/>
                <a:latin typeface="Candara" panose="020E0502030303020204" pitchFamily="34" charset="0"/>
                <a:ea typeface="Times New Roman" panose="02020603050405020304" pitchFamily="18" charset="0"/>
              </a:rPr>
              <a:t>Vulva</a:t>
            </a:r>
            <a:endParaRPr lang="en-US" sz="2800" dirty="0">
              <a:solidFill>
                <a:srgbClr val="FF0000"/>
              </a:solidFill>
              <a:effectLst/>
              <a:latin typeface="Candara" panose="020E0502030303020204" pitchFamily="34" charset="0"/>
              <a:ea typeface="Times New Roman" panose="02020603050405020304" pitchFamily="18" charset="0"/>
            </a:endParaRPr>
          </a:p>
        </p:txBody>
      </p:sp>
      <p:sp>
        <p:nvSpPr>
          <p:cNvPr id="7" name="TextBox 6">
            <a:extLst>
              <a:ext uri="{FF2B5EF4-FFF2-40B4-BE49-F238E27FC236}">
                <a16:creationId xmlns:a16="http://schemas.microsoft.com/office/drawing/2014/main" id="{9CA2AE11-8667-A720-0E7F-FA8875019F3F}"/>
              </a:ext>
            </a:extLst>
          </p:cNvPr>
          <p:cNvSpPr txBox="1"/>
          <p:nvPr/>
        </p:nvSpPr>
        <p:spPr>
          <a:xfrm>
            <a:off x="124905" y="873982"/>
            <a:ext cx="11258746" cy="954107"/>
          </a:xfrm>
          <a:prstGeom prst="rect">
            <a:avLst/>
          </a:prstGeom>
          <a:noFill/>
        </p:spPr>
        <p:txBody>
          <a:bodyPr wrap="square">
            <a:spAutoFit/>
          </a:bodyPr>
          <a:lstStyle/>
          <a:p>
            <a:pPr>
              <a:tabLst>
                <a:tab pos="244475" algn="l"/>
              </a:tabLst>
            </a:pPr>
            <a:r>
              <a:rPr lang="en-US" sz="2800" b="1" dirty="0">
                <a:solidFill>
                  <a:srgbClr val="0033CC"/>
                </a:solidFill>
                <a:effectLst/>
                <a:latin typeface="Candara" panose="020E0502030303020204" pitchFamily="34" charset="0"/>
                <a:ea typeface="Times New Roman" panose="02020603050405020304" pitchFamily="18" charset="0"/>
              </a:rPr>
              <a:t>b- The posterior ends </a:t>
            </a:r>
            <a:r>
              <a:rPr lang="en-US" sz="2800" b="1" dirty="0">
                <a:effectLst/>
                <a:latin typeface="Candara" panose="020E0502030303020204" pitchFamily="34" charset="0"/>
                <a:ea typeface="Times New Roman" panose="02020603050405020304" pitchFamily="18" charset="0"/>
              </a:rPr>
              <a:t>of the labia minora are joined across the middle line by a fold of skin called</a:t>
            </a:r>
            <a:r>
              <a:rPr lang="en-US" sz="2800" dirty="0">
                <a:latin typeface="Candara" panose="020E0502030303020204" pitchFamily="34" charset="0"/>
              </a:rPr>
              <a:t> </a:t>
            </a:r>
            <a:r>
              <a:rPr lang="en-US" sz="2800" b="1" dirty="0">
                <a:solidFill>
                  <a:srgbClr val="FF0000"/>
                </a:solidFill>
                <a:latin typeface="Candara" panose="020E0502030303020204" pitchFamily="34" charset="0"/>
              </a:rPr>
              <a:t>the fourchette. </a:t>
            </a:r>
          </a:p>
        </p:txBody>
      </p:sp>
      <p:pic>
        <p:nvPicPr>
          <p:cNvPr id="8" name="Picture 2" descr="http://iahealth.net/wp-content/uploads/2009/01/vagina-diagram.jpg">
            <a:extLst>
              <a:ext uri="{FF2B5EF4-FFF2-40B4-BE49-F238E27FC236}">
                <a16:creationId xmlns:a16="http://schemas.microsoft.com/office/drawing/2014/main" id="{BCFC0678-9621-8ECA-C5B4-4C4779113777}"/>
              </a:ext>
            </a:extLst>
          </p:cNvPr>
          <p:cNvPicPr>
            <a:picLocks noChangeAspect="1" noChangeArrowheads="1"/>
          </p:cNvPicPr>
          <p:nvPr/>
        </p:nvPicPr>
        <p:blipFill>
          <a:blip r:embed="rId2" cstate="print"/>
          <a:srcRect/>
          <a:stretch>
            <a:fillRect/>
          </a:stretch>
        </p:blipFill>
        <p:spPr bwMode="auto">
          <a:xfrm>
            <a:off x="4654670" y="1937720"/>
            <a:ext cx="4564744" cy="4664793"/>
          </a:xfrm>
          <a:prstGeom prst="rect">
            <a:avLst/>
          </a:prstGeom>
          <a:noFill/>
          <a:ln w="57150">
            <a:solidFill>
              <a:srgbClr val="0033CC"/>
            </a:solidFill>
          </a:ln>
        </p:spPr>
      </p:pic>
    </p:spTree>
    <p:extLst>
      <p:ext uri="{BB962C8B-B14F-4D97-AF65-F5344CB8AC3E}">
        <p14:creationId xmlns:p14="http://schemas.microsoft.com/office/powerpoint/2010/main" val="10787096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10CFBC-24E5-FB94-BD0E-345AB174C0C7}"/>
              </a:ext>
            </a:extLst>
          </p:cNvPr>
          <p:cNvSpPr>
            <a:spLocks noGrp="1"/>
          </p:cNvSpPr>
          <p:nvPr>
            <p:ph type="dt" sz="half" idx="10"/>
          </p:nvPr>
        </p:nvSpPr>
        <p:spPr/>
        <p:txBody>
          <a:bodyPr/>
          <a:lstStyle/>
          <a:p>
            <a:r>
              <a:rPr lang="en-US" b="1" smtClean="0">
                <a:solidFill>
                  <a:srgbClr val="C00000"/>
                </a:solidFill>
              </a:rPr>
              <a:t>Thursday 11 May 2023</a:t>
            </a:r>
            <a:endParaRPr lang="en-US" b="1">
              <a:solidFill>
                <a:srgbClr val="C00000"/>
              </a:solidFill>
            </a:endParaRPr>
          </a:p>
        </p:txBody>
      </p:sp>
      <p:sp>
        <p:nvSpPr>
          <p:cNvPr id="3" name="Footer Placeholder 2">
            <a:extLst>
              <a:ext uri="{FF2B5EF4-FFF2-40B4-BE49-F238E27FC236}">
                <a16:creationId xmlns:a16="http://schemas.microsoft.com/office/drawing/2014/main" id="{8DA91227-92FB-C853-990A-E0428FCDBF6D}"/>
              </a:ext>
            </a:extLst>
          </p:cNvPr>
          <p:cNvSpPr>
            <a:spLocks noGrp="1"/>
          </p:cNvSpPr>
          <p:nvPr>
            <p:ph type="ftr" sz="quarter" idx="11"/>
          </p:nvPr>
        </p:nvSpPr>
        <p:spPr>
          <a:xfrm>
            <a:off x="-497770" y="6173787"/>
            <a:ext cx="4114800" cy="365125"/>
          </a:xfrm>
        </p:spPr>
        <p:txBody>
          <a:bodyPr/>
          <a:lstStyle/>
          <a:p>
            <a:r>
              <a:rPr lang="en-US" b="1">
                <a:solidFill>
                  <a:srgbClr val="C00000"/>
                </a:solidFill>
              </a:rPr>
              <a:t>Dr. Aiman AL Maathidy</a:t>
            </a:r>
          </a:p>
        </p:txBody>
      </p:sp>
      <p:sp>
        <p:nvSpPr>
          <p:cNvPr id="4" name="Slide Number Placeholder 3">
            <a:extLst>
              <a:ext uri="{FF2B5EF4-FFF2-40B4-BE49-F238E27FC236}">
                <a16:creationId xmlns:a16="http://schemas.microsoft.com/office/drawing/2014/main" id="{73EFA773-3006-39DC-6F05-15B3EC6F4A82}"/>
              </a:ext>
            </a:extLst>
          </p:cNvPr>
          <p:cNvSpPr>
            <a:spLocks noGrp="1"/>
          </p:cNvSpPr>
          <p:nvPr>
            <p:ph type="sldNum" sz="quarter" idx="12"/>
          </p:nvPr>
        </p:nvSpPr>
        <p:spPr/>
        <p:txBody>
          <a:bodyPr/>
          <a:lstStyle/>
          <a:p>
            <a:fld id="{58D7CA03-F54C-4632-BDC7-113A4EF6E0A6}" type="slidenum">
              <a:rPr lang="en-US" b="1" smtClean="0">
                <a:solidFill>
                  <a:srgbClr val="C00000"/>
                </a:solidFill>
              </a:rPr>
              <a:t>18</a:t>
            </a:fld>
            <a:endParaRPr lang="en-US" b="1">
              <a:solidFill>
                <a:srgbClr val="C00000"/>
              </a:solidFill>
            </a:endParaRPr>
          </a:p>
        </p:txBody>
      </p:sp>
      <p:sp>
        <p:nvSpPr>
          <p:cNvPr id="6" name="TextBox 5">
            <a:extLst>
              <a:ext uri="{FF2B5EF4-FFF2-40B4-BE49-F238E27FC236}">
                <a16:creationId xmlns:a16="http://schemas.microsoft.com/office/drawing/2014/main" id="{EF4E451A-A5A9-46D5-1235-5453CDF3195F}"/>
              </a:ext>
            </a:extLst>
          </p:cNvPr>
          <p:cNvSpPr txBox="1"/>
          <p:nvPr/>
        </p:nvSpPr>
        <p:spPr>
          <a:xfrm>
            <a:off x="124905" y="877761"/>
            <a:ext cx="11536051" cy="1815882"/>
          </a:xfrm>
          <a:prstGeom prst="rect">
            <a:avLst/>
          </a:prstGeom>
          <a:noFill/>
        </p:spPr>
        <p:txBody>
          <a:bodyPr wrap="square">
            <a:spAutoFit/>
          </a:bodyPr>
          <a:lstStyle/>
          <a:p>
            <a:pPr marL="0" marR="0" indent="0">
              <a:spcBef>
                <a:spcPts val="0"/>
              </a:spcBef>
              <a:spcAft>
                <a:spcPts val="0"/>
              </a:spcAft>
              <a:tabLst>
                <a:tab pos="244475" algn="l"/>
              </a:tabLst>
            </a:pPr>
            <a:r>
              <a:rPr lang="en-US" sz="2800" b="1" dirty="0">
                <a:solidFill>
                  <a:srgbClr val="FF0000"/>
                </a:solidFill>
                <a:effectLst/>
                <a:latin typeface="Candara" panose="020E0502030303020204" pitchFamily="34" charset="0"/>
                <a:ea typeface="Times New Roman" panose="02020603050405020304" pitchFamily="18" charset="0"/>
              </a:rPr>
              <a:t>4- Clitoris </a:t>
            </a:r>
            <a:r>
              <a:rPr lang="en-US" sz="2800" b="1" dirty="0">
                <a:effectLst/>
                <a:latin typeface="Candara" panose="020E0502030303020204" pitchFamily="34" charset="0"/>
                <a:ea typeface="Times New Roman" panose="02020603050405020304" pitchFamily="18" charset="0"/>
              </a:rPr>
              <a:t>is an erectile organ, similar to the penis but is not traversed by the urethra. </a:t>
            </a:r>
          </a:p>
          <a:p>
            <a:pPr marL="0" marR="0" indent="0">
              <a:spcBef>
                <a:spcPts val="0"/>
              </a:spcBef>
              <a:spcAft>
                <a:spcPts val="0"/>
              </a:spcAft>
              <a:tabLst>
                <a:tab pos="244475" algn="l"/>
              </a:tabLst>
            </a:pPr>
            <a:r>
              <a:rPr lang="en-US" sz="2800" b="1" dirty="0">
                <a:effectLst/>
                <a:latin typeface="Candara" panose="020E0502030303020204" pitchFamily="34" charset="0"/>
                <a:ea typeface="Times New Roman" panose="02020603050405020304" pitchFamily="18" charset="0"/>
              </a:rPr>
              <a:t>- Its free end </a:t>
            </a:r>
            <a:r>
              <a:rPr lang="en-US" sz="2800" b="1" dirty="0">
                <a:solidFill>
                  <a:srgbClr val="C00000"/>
                </a:solidFill>
                <a:effectLst/>
                <a:latin typeface="Candara" panose="020E0502030303020204" pitchFamily="34" charset="0"/>
                <a:ea typeface="Times New Roman" panose="02020603050405020304" pitchFamily="18" charset="0"/>
              </a:rPr>
              <a:t>(very sensitive, plays important role in sexual response). </a:t>
            </a:r>
          </a:p>
          <a:p>
            <a:pPr marL="0" marR="0" indent="0">
              <a:spcBef>
                <a:spcPts val="0"/>
              </a:spcBef>
              <a:spcAft>
                <a:spcPts val="0"/>
              </a:spcAft>
              <a:tabLst>
                <a:tab pos="244475" algn="l"/>
              </a:tabLst>
            </a:pPr>
            <a:r>
              <a:rPr lang="en-US" sz="2800" b="1" dirty="0">
                <a:effectLst/>
                <a:latin typeface="Candara" panose="020E0502030303020204" pitchFamily="34" charset="0"/>
                <a:ea typeface="Times New Roman" panose="02020603050405020304" pitchFamily="18" charset="0"/>
              </a:rPr>
              <a:t>- It consists of two corpora cavernosa.</a:t>
            </a:r>
          </a:p>
        </p:txBody>
      </p:sp>
      <p:sp>
        <p:nvSpPr>
          <p:cNvPr id="7" name="TextBox 6">
            <a:extLst>
              <a:ext uri="{FF2B5EF4-FFF2-40B4-BE49-F238E27FC236}">
                <a16:creationId xmlns:a16="http://schemas.microsoft.com/office/drawing/2014/main" id="{57D5CBF4-E9CA-D885-BD8C-15C8D8F9D45A}"/>
              </a:ext>
            </a:extLst>
          </p:cNvPr>
          <p:cNvSpPr txBox="1"/>
          <p:nvPr/>
        </p:nvSpPr>
        <p:spPr>
          <a:xfrm>
            <a:off x="124905" y="136525"/>
            <a:ext cx="1150070" cy="651332"/>
          </a:xfrm>
          <a:prstGeom prst="rect">
            <a:avLst/>
          </a:prstGeom>
          <a:noFill/>
          <a:ln w="57150">
            <a:solidFill>
              <a:srgbClr val="00FF00"/>
            </a:solidFill>
          </a:ln>
        </p:spPr>
        <p:txBody>
          <a:bodyPr wrap="square">
            <a:spAutoFit/>
          </a:bodyPr>
          <a:lstStyle/>
          <a:p>
            <a:pPr marL="0" marR="0">
              <a:lnSpc>
                <a:spcPct val="122000"/>
              </a:lnSpc>
              <a:spcBef>
                <a:spcPts val="0"/>
              </a:spcBef>
              <a:spcAft>
                <a:spcPts val="0"/>
              </a:spcAft>
              <a:tabLst>
                <a:tab pos="129540" algn="l"/>
              </a:tabLst>
            </a:pPr>
            <a:r>
              <a:rPr lang="en-US" sz="3200" b="1" dirty="0">
                <a:solidFill>
                  <a:srgbClr val="FF0000"/>
                </a:solidFill>
                <a:effectLst/>
                <a:latin typeface="Candara" panose="020E0502030303020204" pitchFamily="34" charset="0"/>
                <a:ea typeface="Times New Roman" panose="02020603050405020304" pitchFamily="18" charset="0"/>
              </a:rPr>
              <a:t>Vulva</a:t>
            </a:r>
            <a:endParaRPr lang="en-US" sz="2800" dirty="0">
              <a:solidFill>
                <a:srgbClr val="FF0000"/>
              </a:solidFill>
              <a:effectLst/>
              <a:latin typeface="Candara" panose="020E0502030303020204" pitchFamily="34" charset="0"/>
              <a:ea typeface="Times New Roman" panose="02020603050405020304" pitchFamily="18" charset="0"/>
            </a:endParaRPr>
          </a:p>
        </p:txBody>
      </p:sp>
      <p:sp>
        <p:nvSpPr>
          <p:cNvPr id="9" name="TextBox 8">
            <a:extLst>
              <a:ext uri="{FF2B5EF4-FFF2-40B4-BE49-F238E27FC236}">
                <a16:creationId xmlns:a16="http://schemas.microsoft.com/office/drawing/2014/main" id="{6315169C-2F7E-4168-6FF5-5FD9423A26F3}"/>
              </a:ext>
            </a:extLst>
          </p:cNvPr>
          <p:cNvSpPr txBox="1"/>
          <p:nvPr/>
        </p:nvSpPr>
        <p:spPr>
          <a:xfrm>
            <a:off x="124905" y="3040973"/>
            <a:ext cx="5003276" cy="2246769"/>
          </a:xfrm>
          <a:prstGeom prst="rect">
            <a:avLst/>
          </a:prstGeom>
          <a:noFill/>
        </p:spPr>
        <p:txBody>
          <a:bodyPr wrap="square">
            <a:spAutoFit/>
          </a:bodyPr>
          <a:lstStyle/>
          <a:p>
            <a:r>
              <a:rPr lang="en-US" sz="2800" b="1" dirty="0">
                <a:latin typeface="Candara" panose="020E0502030303020204" pitchFamily="34" charset="0"/>
              </a:rPr>
              <a:t>It is situated at </a:t>
            </a:r>
            <a:r>
              <a:rPr lang="en-US" sz="2800" b="1" dirty="0">
                <a:solidFill>
                  <a:srgbClr val="0033CC"/>
                </a:solidFill>
                <a:latin typeface="Candara" panose="020E0502030303020204" pitchFamily="34" charset="0"/>
              </a:rPr>
              <a:t>the apex of the vestibule </a:t>
            </a:r>
            <a:r>
              <a:rPr lang="en-US" sz="2800" b="1" dirty="0">
                <a:latin typeface="Candara" panose="020E0502030303020204" pitchFamily="34" charset="0"/>
              </a:rPr>
              <a:t>anteriorly . </a:t>
            </a:r>
          </a:p>
          <a:p>
            <a:endParaRPr lang="en-US" sz="2800" b="1" dirty="0">
              <a:latin typeface="Candara" panose="020E0502030303020204" pitchFamily="34" charset="0"/>
            </a:endParaRPr>
          </a:p>
          <a:p>
            <a:r>
              <a:rPr lang="en-US" sz="2800" b="1" dirty="0">
                <a:latin typeface="Candara" panose="020E0502030303020204" pitchFamily="34" charset="0"/>
              </a:rPr>
              <a:t>The glans of the clitoris is partly hidden by </a:t>
            </a:r>
            <a:r>
              <a:rPr lang="en-US" sz="2800" b="1" dirty="0">
                <a:solidFill>
                  <a:srgbClr val="0033CC"/>
                </a:solidFill>
                <a:latin typeface="Candara" panose="020E0502030303020204" pitchFamily="34" charset="0"/>
              </a:rPr>
              <a:t>the prepuce </a:t>
            </a:r>
            <a:endParaRPr lang="en-US" sz="2800" b="1" dirty="0">
              <a:solidFill>
                <a:srgbClr val="0033CC"/>
              </a:solidFill>
            </a:endParaRPr>
          </a:p>
        </p:txBody>
      </p:sp>
      <p:pic>
        <p:nvPicPr>
          <p:cNvPr id="10" name="Picture 2" descr="http://iahealth.net/wp-content/uploads/2009/01/vagina-diagram.jpg">
            <a:extLst>
              <a:ext uri="{FF2B5EF4-FFF2-40B4-BE49-F238E27FC236}">
                <a16:creationId xmlns:a16="http://schemas.microsoft.com/office/drawing/2014/main" id="{EF59A1A8-BE30-9FE4-0FFC-CDD6531DB564}"/>
              </a:ext>
            </a:extLst>
          </p:cNvPr>
          <p:cNvPicPr>
            <a:picLocks noChangeAspect="1" noChangeArrowheads="1"/>
          </p:cNvPicPr>
          <p:nvPr/>
        </p:nvPicPr>
        <p:blipFill>
          <a:blip r:embed="rId2" cstate="print"/>
          <a:srcRect/>
          <a:stretch>
            <a:fillRect/>
          </a:stretch>
        </p:blipFill>
        <p:spPr bwMode="auto">
          <a:xfrm>
            <a:off x="6628356" y="2372599"/>
            <a:ext cx="4212468" cy="4304796"/>
          </a:xfrm>
          <a:prstGeom prst="rect">
            <a:avLst/>
          </a:prstGeom>
          <a:noFill/>
          <a:ln w="57150">
            <a:solidFill>
              <a:srgbClr val="0033CC"/>
            </a:solidFill>
          </a:ln>
        </p:spPr>
      </p:pic>
    </p:spTree>
    <p:extLst>
      <p:ext uri="{BB962C8B-B14F-4D97-AF65-F5344CB8AC3E}">
        <p14:creationId xmlns:p14="http://schemas.microsoft.com/office/powerpoint/2010/main" val="37833652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4B3B72-53D2-F803-D448-284DE1960E61}"/>
              </a:ext>
            </a:extLst>
          </p:cNvPr>
          <p:cNvSpPr>
            <a:spLocks noGrp="1"/>
          </p:cNvSpPr>
          <p:nvPr>
            <p:ph type="dt" sz="half" idx="10"/>
          </p:nvPr>
        </p:nvSpPr>
        <p:spPr/>
        <p:txBody>
          <a:bodyPr/>
          <a:lstStyle/>
          <a:p>
            <a:r>
              <a:rPr lang="en-US" b="1" smtClean="0">
                <a:solidFill>
                  <a:srgbClr val="0033CC"/>
                </a:solidFill>
              </a:rPr>
              <a:t>Thursday 11 May 2023</a:t>
            </a:r>
            <a:endParaRPr lang="en-US" b="1">
              <a:solidFill>
                <a:srgbClr val="0033CC"/>
              </a:solidFill>
            </a:endParaRPr>
          </a:p>
        </p:txBody>
      </p:sp>
      <p:sp>
        <p:nvSpPr>
          <p:cNvPr id="3" name="Footer Placeholder 2">
            <a:extLst>
              <a:ext uri="{FF2B5EF4-FFF2-40B4-BE49-F238E27FC236}">
                <a16:creationId xmlns:a16="http://schemas.microsoft.com/office/drawing/2014/main" id="{CA41CAEE-0B8E-1046-CC1A-2E91A309E46A}"/>
              </a:ext>
            </a:extLst>
          </p:cNvPr>
          <p:cNvSpPr>
            <a:spLocks noGrp="1"/>
          </p:cNvSpPr>
          <p:nvPr>
            <p:ph type="ftr" sz="quarter" idx="11"/>
          </p:nvPr>
        </p:nvSpPr>
        <p:spPr>
          <a:xfrm>
            <a:off x="1898715" y="6337660"/>
            <a:ext cx="4114800" cy="365125"/>
          </a:xfrm>
        </p:spPr>
        <p:txBody>
          <a:bodyPr/>
          <a:lstStyle/>
          <a:p>
            <a:r>
              <a:rPr lang="en-US" b="1">
                <a:solidFill>
                  <a:srgbClr val="0033CC"/>
                </a:solidFill>
              </a:rPr>
              <a:t>Dr. Aiman AL Maathidy</a:t>
            </a:r>
          </a:p>
        </p:txBody>
      </p:sp>
      <p:sp>
        <p:nvSpPr>
          <p:cNvPr id="4" name="Slide Number Placeholder 3">
            <a:extLst>
              <a:ext uri="{FF2B5EF4-FFF2-40B4-BE49-F238E27FC236}">
                <a16:creationId xmlns:a16="http://schemas.microsoft.com/office/drawing/2014/main" id="{8013209D-3E8B-AD92-FCBF-23890F01ADC3}"/>
              </a:ext>
            </a:extLst>
          </p:cNvPr>
          <p:cNvSpPr>
            <a:spLocks noGrp="1"/>
          </p:cNvSpPr>
          <p:nvPr>
            <p:ph type="sldNum" sz="quarter" idx="12"/>
          </p:nvPr>
        </p:nvSpPr>
        <p:spPr/>
        <p:txBody>
          <a:bodyPr/>
          <a:lstStyle/>
          <a:p>
            <a:fld id="{58D7CA03-F54C-4632-BDC7-113A4EF6E0A6}" type="slidenum">
              <a:rPr lang="en-US" b="1" smtClean="0">
                <a:solidFill>
                  <a:srgbClr val="0033CC"/>
                </a:solidFill>
              </a:rPr>
              <a:t>19</a:t>
            </a:fld>
            <a:endParaRPr lang="en-US" b="1">
              <a:solidFill>
                <a:srgbClr val="0033CC"/>
              </a:solidFill>
            </a:endParaRPr>
          </a:p>
        </p:txBody>
      </p:sp>
      <p:sp>
        <p:nvSpPr>
          <p:cNvPr id="5" name="TextBox 4">
            <a:extLst>
              <a:ext uri="{FF2B5EF4-FFF2-40B4-BE49-F238E27FC236}">
                <a16:creationId xmlns:a16="http://schemas.microsoft.com/office/drawing/2014/main" id="{323FA325-4D1A-BE12-EB63-C2DBBE3CD73C}"/>
              </a:ext>
            </a:extLst>
          </p:cNvPr>
          <p:cNvSpPr txBox="1"/>
          <p:nvPr/>
        </p:nvSpPr>
        <p:spPr>
          <a:xfrm>
            <a:off x="124905" y="136525"/>
            <a:ext cx="1150070" cy="651332"/>
          </a:xfrm>
          <a:prstGeom prst="rect">
            <a:avLst/>
          </a:prstGeom>
          <a:noFill/>
          <a:ln w="57150">
            <a:solidFill>
              <a:srgbClr val="00FF00"/>
            </a:solidFill>
          </a:ln>
        </p:spPr>
        <p:txBody>
          <a:bodyPr wrap="square">
            <a:spAutoFit/>
          </a:bodyPr>
          <a:lstStyle/>
          <a:p>
            <a:pPr marL="0" marR="0">
              <a:lnSpc>
                <a:spcPct val="122000"/>
              </a:lnSpc>
              <a:spcBef>
                <a:spcPts val="0"/>
              </a:spcBef>
              <a:spcAft>
                <a:spcPts val="0"/>
              </a:spcAft>
              <a:tabLst>
                <a:tab pos="129540" algn="l"/>
              </a:tabLst>
            </a:pPr>
            <a:r>
              <a:rPr lang="en-US" sz="3200" b="1" dirty="0">
                <a:solidFill>
                  <a:srgbClr val="FF0000"/>
                </a:solidFill>
                <a:effectLst/>
                <a:latin typeface="Candara" panose="020E0502030303020204" pitchFamily="34" charset="0"/>
                <a:ea typeface="Times New Roman" panose="02020603050405020304" pitchFamily="18" charset="0"/>
              </a:rPr>
              <a:t>Vulva</a:t>
            </a:r>
            <a:endParaRPr lang="en-US" sz="2800" dirty="0">
              <a:solidFill>
                <a:srgbClr val="FF0000"/>
              </a:solidFill>
              <a:effectLst/>
              <a:latin typeface="Candara" panose="020E0502030303020204" pitchFamily="34" charset="0"/>
              <a:ea typeface="Times New Roman" panose="02020603050405020304" pitchFamily="18" charset="0"/>
            </a:endParaRPr>
          </a:p>
        </p:txBody>
      </p:sp>
      <p:sp>
        <p:nvSpPr>
          <p:cNvPr id="7" name="TextBox 6">
            <a:extLst>
              <a:ext uri="{FF2B5EF4-FFF2-40B4-BE49-F238E27FC236}">
                <a16:creationId xmlns:a16="http://schemas.microsoft.com/office/drawing/2014/main" id="{4700C522-2A44-E7C7-58C1-899F8BAB2A0B}"/>
              </a:ext>
            </a:extLst>
          </p:cNvPr>
          <p:cNvSpPr txBox="1"/>
          <p:nvPr/>
        </p:nvSpPr>
        <p:spPr>
          <a:xfrm>
            <a:off x="146114" y="888669"/>
            <a:ext cx="10628723" cy="1384995"/>
          </a:xfrm>
          <a:prstGeom prst="rect">
            <a:avLst/>
          </a:prstGeom>
          <a:noFill/>
        </p:spPr>
        <p:txBody>
          <a:bodyPr wrap="square">
            <a:spAutoFit/>
          </a:bodyPr>
          <a:lstStyle/>
          <a:p>
            <a:pPr marL="0" marR="0" indent="0">
              <a:spcBef>
                <a:spcPts val="0"/>
              </a:spcBef>
              <a:spcAft>
                <a:spcPts val="0"/>
              </a:spcAft>
              <a:tabLst>
                <a:tab pos="719455" algn="l"/>
                <a:tab pos="129540" algn="l"/>
                <a:tab pos="719455" algn="l"/>
              </a:tabLst>
            </a:pPr>
            <a:r>
              <a:rPr lang="en-US" sz="2800" b="1" dirty="0">
                <a:solidFill>
                  <a:srgbClr val="FF0000"/>
                </a:solidFill>
                <a:effectLst/>
                <a:latin typeface="Candara" panose="020E0502030303020204" pitchFamily="34" charset="0"/>
                <a:ea typeface="Times New Roman" panose="02020603050405020304" pitchFamily="18" charset="0"/>
              </a:rPr>
              <a:t>5- Vestibule </a:t>
            </a:r>
            <a:r>
              <a:rPr lang="en-US" sz="2800" b="1" dirty="0">
                <a:effectLst/>
                <a:latin typeface="Candara" panose="020E0502030303020204" pitchFamily="34" charset="0"/>
                <a:ea typeface="Times New Roman" panose="02020603050405020304" pitchFamily="18" charset="0"/>
              </a:rPr>
              <a:t>this is the interval between the two labia minora. </a:t>
            </a:r>
          </a:p>
          <a:p>
            <a:r>
              <a:rPr lang="en-US" sz="2800" b="1" dirty="0">
                <a:latin typeface="Candara" panose="020E0502030303020204" pitchFamily="34" charset="0"/>
              </a:rPr>
              <a:t>It is a smooth triangular area bounded laterally by </a:t>
            </a:r>
            <a:r>
              <a:rPr lang="en-US" sz="2800" b="1" dirty="0">
                <a:solidFill>
                  <a:srgbClr val="0033CC"/>
                </a:solidFill>
                <a:latin typeface="Candara" panose="020E0502030303020204" pitchFamily="34" charset="0"/>
              </a:rPr>
              <a:t>the labia minora</a:t>
            </a:r>
          </a:p>
          <a:p>
            <a:r>
              <a:rPr lang="en-US" sz="2800" b="1" dirty="0">
                <a:latin typeface="Candara" panose="020E0502030303020204" pitchFamily="34" charset="0"/>
              </a:rPr>
              <a:t> with </a:t>
            </a:r>
            <a:r>
              <a:rPr lang="en-US" sz="2800" b="1" dirty="0">
                <a:solidFill>
                  <a:srgbClr val="0033CC"/>
                </a:solidFill>
                <a:latin typeface="Candara" panose="020E0502030303020204" pitchFamily="34" charset="0"/>
              </a:rPr>
              <a:t>the clitoris </a:t>
            </a:r>
            <a:r>
              <a:rPr lang="en-US" sz="2800" b="1" dirty="0">
                <a:latin typeface="Candara" panose="020E0502030303020204" pitchFamily="34" charset="0"/>
              </a:rPr>
              <a:t>at its apex and  </a:t>
            </a:r>
            <a:r>
              <a:rPr lang="en-US" sz="2800" b="1" dirty="0">
                <a:solidFill>
                  <a:srgbClr val="0033CC"/>
                </a:solidFill>
                <a:latin typeface="Candara" panose="020E0502030303020204" pitchFamily="34" charset="0"/>
              </a:rPr>
              <a:t>the fourchette </a:t>
            </a:r>
            <a:r>
              <a:rPr lang="en-US" sz="2800" b="1" dirty="0">
                <a:latin typeface="Candara" panose="020E0502030303020204" pitchFamily="34" charset="0"/>
              </a:rPr>
              <a:t>at its base </a:t>
            </a:r>
          </a:p>
        </p:txBody>
      </p:sp>
      <p:sp>
        <p:nvSpPr>
          <p:cNvPr id="9" name="TextBox 8">
            <a:extLst>
              <a:ext uri="{FF2B5EF4-FFF2-40B4-BE49-F238E27FC236}">
                <a16:creationId xmlns:a16="http://schemas.microsoft.com/office/drawing/2014/main" id="{C17C846B-D01C-5235-4A97-990BA3C0A03D}"/>
              </a:ext>
            </a:extLst>
          </p:cNvPr>
          <p:cNvSpPr txBox="1"/>
          <p:nvPr/>
        </p:nvSpPr>
        <p:spPr>
          <a:xfrm>
            <a:off x="124905" y="2467608"/>
            <a:ext cx="4114800" cy="3539430"/>
          </a:xfrm>
          <a:prstGeom prst="rect">
            <a:avLst/>
          </a:prstGeom>
          <a:noFill/>
        </p:spPr>
        <p:txBody>
          <a:bodyPr wrap="square">
            <a:spAutoFit/>
          </a:bodyPr>
          <a:lstStyle/>
          <a:p>
            <a:pPr marL="457200" marR="0" indent="-457200">
              <a:spcBef>
                <a:spcPts val="0"/>
              </a:spcBef>
              <a:spcAft>
                <a:spcPts val="0"/>
              </a:spcAft>
              <a:buFont typeface="Wingdings" panose="05000000000000000000" pitchFamily="2" charset="2"/>
              <a:buChar char="ü"/>
              <a:tabLst>
                <a:tab pos="719455" algn="l"/>
                <a:tab pos="129540" algn="l"/>
                <a:tab pos="719455" algn="l"/>
              </a:tabLst>
            </a:pPr>
            <a:r>
              <a:rPr lang="en-US" sz="2800" b="1" dirty="0">
                <a:effectLst/>
                <a:latin typeface="Candara" panose="020E0502030303020204" pitchFamily="34" charset="0"/>
                <a:ea typeface="Times New Roman" panose="02020603050405020304" pitchFamily="18" charset="0"/>
              </a:rPr>
              <a:t>It receives </a:t>
            </a:r>
            <a:r>
              <a:rPr lang="en-US" sz="2800" b="1" dirty="0">
                <a:solidFill>
                  <a:srgbClr val="0033CC"/>
                </a:solidFill>
                <a:effectLst/>
                <a:latin typeface="Candara" panose="020E0502030303020204" pitchFamily="34" charset="0"/>
                <a:ea typeface="Times New Roman" panose="02020603050405020304" pitchFamily="18" charset="0"/>
              </a:rPr>
              <a:t>the urethral orifice </a:t>
            </a:r>
            <a:r>
              <a:rPr lang="en-US" sz="2800" b="1" dirty="0">
                <a:effectLst/>
                <a:latin typeface="Candara" panose="020E0502030303020204" pitchFamily="34" charset="0"/>
                <a:ea typeface="Times New Roman" panose="02020603050405020304" pitchFamily="18" charset="0"/>
              </a:rPr>
              <a:t>anteriorly and </a:t>
            </a:r>
            <a:r>
              <a:rPr lang="en-US" sz="2800" b="1" dirty="0">
                <a:solidFill>
                  <a:srgbClr val="0033CC"/>
                </a:solidFill>
                <a:effectLst/>
                <a:latin typeface="Candara" panose="020E0502030303020204" pitchFamily="34" charset="0"/>
                <a:ea typeface="Times New Roman" panose="02020603050405020304" pitchFamily="18" charset="0"/>
              </a:rPr>
              <a:t>vaginal orifice </a:t>
            </a:r>
            <a:r>
              <a:rPr lang="en-US" sz="2800" b="1" dirty="0">
                <a:effectLst/>
                <a:latin typeface="Candara" panose="020E0502030303020204" pitchFamily="34" charset="0"/>
                <a:ea typeface="Times New Roman" panose="02020603050405020304" pitchFamily="18" charset="0"/>
              </a:rPr>
              <a:t>posteriorly. </a:t>
            </a:r>
          </a:p>
          <a:p>
            <a:pPr marL="457200" marR="0" indent="-457200">
              <a:spcBef>
                <a:spcPts val="0"/>
              </a:spcBef>
              <a:spcAft>
                <a:spcPts val="0"/>
              </a:spcAft>
              <a:buFont typeface="Wingdings" panose="05000000000000000000" pitchFamily="2" charset="2"/>
              <a:buChar char="ü"/>
              <a:tabLst>
                <a:tab pos="719455" algn="l"/>
                <a:tab pos="129540" algn="l"/>
                <a:tab pos="719455" algn="l"/>
              </a:tabLst>
            </a:pPr>
            <a:endParaRPr lang="en-US" sz="2800" b="1" dirty="0">
              <a:effectLst/>
              <a:latin typeface="Candara" panose="020E0502030303020204" pitchFamily="34" charset="0"/>
              <a:ea typeface="Times New Roman" panose="02020603050405020304" pitchFamily="18" charset="0"/>
            </a:endParaRPr>
          </a:p>
          <a:p>
            <a:pPr marL="457200" marR="0" indent="-457200">
              <a:spcBef>
                <a:spcPts val="0"/>
              </a:spcBef>
              <a:spcAft>
                <a:spcPts val="0"/>
              </a:spcAft>
              <a:buFont typeface="Wingdings" panose="05000000000000000000" pitchFamily="2" charset="2"/>
              <a:buChar char="ü"/>
            </a:pPr>
            <a:r>
              <a:rPr lang="en-US" sz="2800" b="1" dirty="0">
                <a:effectLst/>
                <a:latin typeface="Candara" panose="020E0502030303020204" pitchFamily="34" charset="0"/>
                <a:ea typeface="Times New Roman" panose="02020603050405020304" pitchFamily="18" charset="0"/>
              </a:rPr>
              <a:t>The vaginal orifice is closed by the hymen in virgins.</a:t>
            </a:r>
          </a:p>
        </p:txBody>
      </p:sp>
      <p:pic>
        <p:nvPicPr>
          <p:cNvPr id="10" name="Picture 2" descr="http://iahealth.net/wp-content/uploads/2009/01/vagina-diagram.jpg">
            <a:extLst>
              <a:ext uri="{FF2B5EF4-FFF2-40B4-BE49-F238E27FC236}">
                <a16:creationId xmlns:a16="http://schemas.microsoft.com/office/drawing/2014/main" id="{CC769F68-F4F0-685E-59D2-486F3F536C93}"/>
              </a:ext>
            </a:extLst>
          </p:cNvPr>
          <p:cNvPicPr>
            <a:picLocks noChangeAspect="1" noChangeArrowheads="1"/>
          </p:cNvPicPr>
          <p:nvPr/>
        </p:nvPicPr>
        <p:blipFill>
          <a:blip r:embed="rId2" cstate="print"/>
          <a:srcRect/>
          <a:stretch>
            <a:fillRect/>
          </a:stretch>
        </p:blipFill>
        <p:spPr bwMode="auto">
          <a:xfrm>
            <a:off x="6288464" y="2374476"/>
            <a:ext cx="4235477" cy="4328309"/>
          </a:xfrm>
          <a:prstGeom prst="rect">
            <a:avLst/>
          </a:prstGeom>
          <a:noFill/>
          <a:ln w="57150">
            <a:solidFill>
              <a:srgbClr val="00FF00"/>
            </a:solidFill>
          </a:ln>
        </p:spPr>
      </p:pic>
    </p:spTree>
    <p:extLst>
      <p:ext uri="{BB962C8B-B14F-4D97-AF65-F5344CB8AC3E}">
        <p14:creationId xmlns:p14="http://schemas.microsoft.com/office/powerpoint/2010/main" val="10095799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39050F-B899-4B87-7604-083B2541B18F}"/>
              </a:ext>
            </a:extLst>
          </p:cNvPr>
          <p:cNvSpPr txBox="1"/>
          <p:nvPr/>
        </p:nvSpPr>
        <p:spPr>
          <a:xfrm>
            <a:off x="95446" y="1491229"/>
            <a:ext cx="11857741" cy="954107"/>
          </a:xfrm>
          <a:prstGeom prst="rect">
            <a:avLst/>
          </a:prstGeom>
          <a:noFill/>
        </p:spPr>
        <p:txBody>
          <a:bodyPr wrap="square">
            <a:spAutoFit/>
          </a:bodyPr>
          <a:lstStyle/>
          <a:p>
            <a:pPr marL="0" marR="0">
              <a:spcBef>
                <a:spcPts val="0"/>
              </a:spcBef>
              <a:spcAft>
                <a:spcPts val="0"/>
              </a:spcAft>
              <a:tabLst>
                <a:tab pos="770255" algn="l"/>
              </a:tabLst>
            </a:pPr>
            <a:r>
              <a:rPr lang="en-US" sz="2800" b="1" dirty="0">
                <a:effectLst/>
                <a:latin typeface="Candara" panose="020E0502030303020204" pitchFamily="34" charset="0"/>
                <a:ea typeface="Times New Roman" panose="02020603050405020304" pitchFamily="18" charset="0"/>
              </a:rPr>
              <a:t>- This is the male copulatory organ. It is formed of two main parts.</a:t>
            </a:r>
          </a:p>
          <a:p>
            <a:pPr marL="0" marR="0" indent="0">
              <a:spcBef>
                <a:spcPts val="0"/>
              </a:spcBef>
              <a:spcAft>
                <a:spcPts val="0"/>
              </a:spcAft>
              <a:tabLst>
                <a:tab pos="283845" algn="l"/>
              </a:tabLst>
            </a:pPr>
            <a:r>
              <a:rPr lang="en-US" sz="2800" b="1" dirty="0">
                <a:solidFill>
                  <a:srgbClr val="0033CC"/>
                </a:solidFill>
                <a:effectLst/>
                <a:latin typeface="Candara" panose="020E0502030303020204" pitchFamily="34" charset="0"/>
                <a:ea typeface="Times New Roman" panose="02020603050405020304" pitchFamily="18" charset="0"/>
              </a:rPr>
              <a:t>1- Root of the penis:</a:t>
            </a:r>
            <a:r>
              <a:rPr lang="en-US" sz="2800" b="1" dirty="0">
                <a:effectLst/>
                <a:latin typeface="Candara" panose="020E0502030303020204" pitchFamily="34" charset="0"/>
                <a:ea typeface="Times New Roman" panose="02020603050405020304" pitchFamily="18" charset="0"/>
              </a:rPr>
              <a:t> lies in the superficial perineal pouch. </a:t>
            </a:r>
          </a:p>
        </p:txBody>
      </p:sp>
      <p:sp>
        <p:nvSpPr>
          <p:cNvPr id="5" name="TextBox 4">
            <a:extLst>
              <a:ext uri="{FF2B5EF4-FFF2-40B4-BE49-F238E27FC236}">
                <a16:creationId xmlns:a16="http://schemas.microsoft.com/office/drawing/2014/main" id="{F8C4FE9A-F8DC-2EFD-0500-8C21146CDAAB}"/>
              </a:ext>
            </a:extLst>
          </p:cNvPr>
          <p:cNvSpPr txBox="1"/>
          <p:nvPr/>
        </p:nvSpPr>
        <p:spPr>
          <a:xfrm>
            <a:off x="95446" y="45297"/>
            <a:ext cx="5147036" cy="651332"/>
          </a:xfrm>
          <a:prstGeom prst="rect">
            <a:avLst/>
          </a:prstGeom>
          <a:noFill/>
          <a:ln w="57150">
            <a:solidFill>
              <a:srgbClr val="00FF00"/>
            </a:solidFill>
          </a:ln>
        </p:spPr>
        <p:txBody>
          <a:bodyPr wrap="square">
            <a:spAutoFit/>
          </a:bodyPr>
          <a:lstStyle/>
          <a:p>
            <a:pPr marL="0" marR="0" algn="ctr">
              <a:lnSpc>
                <a:spcPct val="122000"/>
              </a:lnSpc>
              <a:spcBef>
                <a:spcPts val="0"/>
              </a:spcBef>
              <a:spcAft>
                <a:spcPts val="0"/>
              </a:spcAft>
              <a:tabLst>
                <a:tab pos="129540" algn="l"/>
              </a:tabLst>
            </a:pPr>
            <a:r>
              <a:rPr lang="en-US" sz="3200" b="1" dirty="0">
                <a:solidFill>
                  <a:srgbClr val="FF0000"/>
                </a:solidFill>
                <a:effectLst/>
                <a:latin typeface="Candara" panose="020E0502030303020204" pitchFamily="34" charset="0"/>
                <a:ea typeface="Times New Roman" panose="02020603050405020304" pitchFamily="18" charset="0"/>
              </a:rPr>
              <a:t>External male genital organ</a:t>
            </a:r>
            <a:endParaRPr lang="en-US" sz="2800" dirty="0">
              <a:solidFill>
                <a:srgbClr val="FF0000"/>
              </a:solidFill>
              <a:effectLst/>
              <a:latin typeface="Candara" panose="020E0502030303020204" pitchFamily="34" charset="0"/>
              <a:ea typeface="Times New Roman" panose="02020603050405020304" pitchFamily="18" charset="0"/>
            </a:endParaRPr>
          </a:p>
        </p:txBody>
      </p:sp>
      <p:pic>
        <p:nvPicPr>
          <p:cNvPr id="8" name="Picture 2">
            <a:extLst>
              <a:ext uri="{FF2B5EF4-FFF2-40B4-BE49-F238E27FC236}">
                <a16:creationId xmlns:a16="http://schemas.microsoft.com/office/drawing/2014/main" id="{0A15E95E-DE4B-53CD-990D-A1F4A60FDCBA}"/>
              </a:ext>
            </a:extLst>
          </p:cNvPr>
          <p:cNvPicPr>
            <a:picLocks noChangeAspect="1" noChangeArrowheads="1"/>
          </p:cNvPicPr>
          <p:nvPr/>
        </p:nvPicPr>
        <p:blipFill>
          <a:blip r:embed="rId2" cstate="print"/>
          <a:srcRect l="31055" t="15937" r="23828" b="21250"/>
          <a:stretch>
            <a:fillRect/>
          </a:stretch>
        </p:blipFill>
        <p:spPr bwMode="auto">
          <a:xfrm>
            <a:off x="6833690" y="2479248"/>
            <a:ext cx="4899956" cy="4263599"/>
          </a:xfrm>
          <a:prstGeom prst="rect">
            <a:avLst/>
          </a:prstGeom>
          <a:noFill/>
          <a:ln w="76200">
            <a:solidFill>
              <a:srgbClr val="3EFC24"/>
            </a:solidFill>
            <a:miter lim="800000"/>
            <a:headEnd/>
            <a:tailEnd/>
          </a:ln>
          <a:effectLst/>
        </p:spPr>
      </p:pic>
      <p:sp>
        <p:nvSpPr>
          <p:cNvPr id="9" name="Date Placeholder 8">
            <a:extLst>
              <a:ext uri="{FF2B5EF4-FFF2-40B4-BE49-F238E27FC236}">
                <a16:creationId xmlns:a16="http://schemas.microsoft.com/office/drawing/2014/main" id="{BBEE8C58-D112-C6A2-8008-F05E6DE86BCD}"/>
              </a:ext>
            </a:extLst>
          </p:cNvPr>
          <p:cNvSpPr>
            <a:spLocks noGrp="1"/>
          </p:cNvSpPr>
          <p:nvPr>
            <p:ph type="dt" sz="half" idx="10"/>
          </p:nvPr>
        </p:nvSpPr>
        <p:spPr/>
        <p:txBody>
          <a:bodyPr/>
          <a:lstStyle/>
          <a:p>
            <a:r>
              <a:rPr lang="en-US" b="1" smtClean="0">
                <a:solidFill>
                  <a:srgbClr val="FF0000"/>
                </a:solidFill>
              </a:rPr>
              <a:t>Thursday 11 May 2023</a:t>
            </a:r>
            <a:endParaRPr lang="en-US" b="1">
              <a:solidFill>
                <a:srgbClr val="FF0000"/>
              </a:solidFill>
            </a:endParaRPr>
          </a:p>
        </p:txBody>
      </p:sp>
      <p:sp>
        <p:nvSpPr>
          <p:cNvPr id="10" name="Footer Placeholder 9">
            <a:extLst>
              <a:ext uri="{FF2B5EF4-FFF2-40B4-BE49-F238E27FC236}">
                <a16:creationId xmlns:a16="http://schemas.microsoft.com/office/drawing/2014/main" id="{AF876BE6-AFB1-BE65-B427-40AC39289096}"/>
              </a:ext>
            </a:extLst>
          </p:cNvPr>
          <p:cNvSpPr>
            <a:spLocks noGrp="1"/>
          </p:cNvSpPr>
          <p:nvPr>
            <p:ph type="ftr" sz="quarter" idx="11"/>
          </p:nvPr>
        </p:nvSpPr>
        <p:spPr>
          <a:xfrm>
            <a:off x="-263494" y="6094318"/>
            <a:ext cx="4114800" cy="365125"/>
          </a:xfrm>
        </p:spPr>
        <p:txBody>
          <a:bodyPr/>
          <a:lstStyle/>
          <a:p>
            <a:r>
              <a:rPr lang="en-US" b="1">
                <a:solidFill>
                  <a:srgbClr val="FF0000"/>
                </a:solidFill>
              </a:rPr>
              <a:t>Dr. Aiman AL Maathidy</a:t>
            </a:r>
          </a:p>
        </p:txBody>
      </p:sp>
      <p:sp>
        <p:nvSpPr>
          <p:cNvPr id="11" name="Slide Number Placeholder 10">
            <a:extLst>
              <a:ext uri="{FF2B5EF4-FFF2-40B4-BE49-F238E27FC236}">
                <a16:creationId xmlns:a16="http://schemas.microsoft.com/office/drawing/2014/main" id="{E9DE2DD8-6EF1-E889-F7CC-5EEB48DAAF76}"/>
              </a:ext>
            </a:extLst>
          </p:cNvPr>
          <p:cNvSpPr>
            <a:spLocks noGrp="1"/>
          </p:cNvSpPr>
          <p:nvPr>
            <p:ph type="sldNum" sz="quarter" idx="12"/>
          </p:nvPr>
        </p:nvSpPr>
        <p:spPr>
          <a:xfrm>
            <a:off x="-816204" y="5756870"/>
            <a:ext cx="2743200" cy="365125"/>
          </a:xfrm>
        </p:spPr>
        <p:txBody>
          <a:bodyPr/>
          <a:lstStyle/>
          <a:p>
            <a:fld id="{58D7CA03-F54C-4632-BDC7-113A4EF6E0A6}" type="slidenum">
              <a:rPr lang="en-US" b="1" smtClean="0">
                <a:solidFill>
                  <a:srgbClr val="FF0000"/>
                </a:solidFill>
              </a:rPr>
              <a:t>2</a:t>
            </a:fld>
            <a:endParaRPr lang="en-US" b="1">
              <a:solidFill>
                <a:srgbClr val="FF0000"/>
              </a:solidFill>
            </a:endParaRPr>
          </a:p>
        </p:txBody>
      </p:sp>
      <p:sp>
        <p:nvSpPr>
          <p:cNvPr id="2" name="TextBox 1">
            <a:extLst>
              <a:ext uri="{FF2B5EF4-FFF2-40B4-BE49-F238E27FC236}">
                <a16:creationId xmlns:a16="http://schemas.microsoft.com/office/drawing/2014/main" id="{B0A48529-27CB-0B75-C4F8-A166D89AE442}"/>
              </a:ext>
            </a:extLst>
          </p:cNvPr>
          <p:cNvSpPr txBox="1"/>
          <p:nvPr/>
        </p:nvSpPr>
        <p:spPr>
          <a:xfrm>
            <a:off x="95446" y="828115"/>
            <a:ext cx="1154391" cy="651332"/>
          </a:xfrm>
          <a:prstGeom prst="rect">
            <a:avLst/>
          </a:prstGeom>
          <a:noFill/>
          <a:ln w="57150">
            <a:solidFill>
              <a:srgbClr val="00FF00"/>
            </a:solidFill>
          </a:ln>
        </p:spPr>
        <p:txBody>
          <a:bodyPr wrap="square">
            <a:spAutoFit/>
          </a:bodyPr>
          <a:lstStyle/>
          <a:p>
            <a:pPr marR="0" lvl="0">
              <a:lnSpc>
                <a:spcPct val="122000"/>
              </a:lnSpc>
              <a:spcBef>
                <a:spcPts val="0"/>
              </a:spcBef>
              <a:spcAft>
                <a:spcPts val="0"/>
              </a:spcAft>
              <a:tabLst>
                <a:tab pos="129540" algn="l"/>
                <a:tab pos="457200" algn="l"/>
              </a:tabLst>
            </a:pPr>
            <a:r>
              <a:rPr lang="en-US" sz="3200" b="1" dirty="0">
                <a:solidFill>
                  <a:srgbClr val="FF0000"/>
                </a:solidFill>
                <a:effectLst/>
                <a:latin typeface="Candara" panose="020E0502030303020204" pitchFamily="34" charset="0"/>
                <a:ea typeface="Times New Roman" panose="02020603050405020304" pitchFamily="18" charset="0"/>
              </a:rPr>
              <a:t>Penis</a:t>
            </a:r>
            <a:endParaRPr lang="en-US" sz="2800" dirty="0">
              <a:solidFill>
                <a:srgbClr val="FF0000"/>
              </a:solidFill>
              <a:effectLst/>
              <a:latin typeface="Candara" panose="020E0502030303020204" pitchFamily="34" charset="0"/>
              <a:ea typeface="Times New Roman" panose="02020603050405020304" pitchFamily="18" charset="0"/>
            </a:endParaRPr>
          </a:p>
        </p:txBody>
      </p:sp>
      <p:sp>
        <p:nvSpPr>
          <p:cNvPr id="4" name="Rectangle 3"/>
          <p:cNvSpPr/>
          <p:nvPr/>
        </p:nvSpPr>
        <p:spPr>
          <a:xfrm>
            <a:off x="213368" y="2679691"/>
            <a:ext cx="6372159" cy="1815882"/>
          </a:xfrm>
          <a:prstGeom prst="rect">
            <a:avLst/>
          </a:prstGeom>
        </p:spPr>
        <p:txBody>
          <a:bodyPr wrap="square">
            <a:spAutoFit/>
          </a:bodyPr>
          <a:lstStyle/>
          <a:p>
            <a:pPr lvl="0"/>
            <a:r>
              <a:rPr lang="en-US" sz="2800" b="1" dirty="0">
                <a:solidFill>
                  <a:prstClr val="black"/>
                </a:solidFill>
                <a:latin typeface="Candara" panose="020E0502030303020204" pitchFamily="34" charset="0"/>
              </a:rPr>
              <a:t>Is made up of three masses of </a:t>
            </a:r>
            <a:r>
              <a:rPr lang="en-US" sz="2800" b="1" dirty="0">
                <a:solidFill>
                  <a:srgbClr val="FF0000"/>
                </a:solidFill>
                <a:latin typeface="Candara" panose="020E0502030303020204" pitchFamily="34" charset="0"/>
              </a:rPr>
              <a:t>erectile tissue</a:t>
            </a:r>
            <a:r>
              <a:rPr lang="en-US" sz="2800" b="1" dirty="0">
                <a:solidFill>
                  <a:prstClr val="black"/>
                </a:solidFill>
                <a:latin typeface="Candara" panose="020E0502030303020204" pitchFamily="34" charset="0"/>
              </a:rPr>
              <a:t> </a:t>
            </a:r>
            <a:r>
              <a:rPr lang="en-US" sz="2800" b="1" dirty="0" smtClean="0">
                <a:solidFill>
                  <a:prstClr val="black"/>
                </a:solidFill>
                <a:latin typeface="Candara" panose="020E0502030303020204" pitchFamily="34" charset="0"/>
              </a:rPr>
              <a:t>called:</a:t>
            </a:r>
          </a:p>
          <a:p>
            <a:pPr lvl="0"/>
            <a:r>
              <a:rPr lang="en-US" sz="2800" b="1" dirty="0" smtClean="0">
                <a:solidFill>
                  <a:srgbClr val="7030A0"/>
                </a:solidFill>
                <a:latin typeface="Candara" panose="020E0502030303020204" pitchFamily="34" charset="0"/>
              </a:rPr>
              <a:t>the </a:t>
            </a:r>
            <a:r>
              <a:rPr lang="en-US" sz="2800" b="1" dirty="0">
                <a:solidFill>
                  <a:srgbClr val="7030A0"/>
                </a:solidFill>
                <a:latin typeface="Candara" panose="020E0502030303020204" pitchFamily="34" charset="0"/>
              </a:rPr>
              <a:t>bulb of the penis </a:t>
            </a:r>
            <a:r>
              <a:rPr lang="en-US" sz="2800" b="1" dirty="0" smtClean="0">
                <a:solidFill>
                  <a:srgbClr val="7030A0"/>
                </a:solidFill>
                <a:latin typeface="Candara" panose="020E0502030303020204" pitchFamily="34" charset="0"/>
              </a:rPr>
              <a:t>and</a:t>
            </a:r>
          </a:p>
          <a:p>
            <a:pPr lvl="0"/>
            <a:r>
              <a:rPr lang="en-US" sz="2800" b="1" dirty="0" smtClean="0">
                <a:solidFill>
                  <a:srgbClr val="7030A0"/>
                </a:solidFill>
                <a:latin typeface="Candara" panose="020E0502030303020204" pitchFamily="34" charset="0"/>
              </a:rPr>
              <a:t>the </a:t>
            </a:r>
            <a:r>
              <a:rPr lang="en-US" sz="2800" b="1" dirty="0">
                <a:solidFill>
                  <a:srgbClr val="7030A0"/>
                </a:solidFill>
                <a:latin typeface="Candara" panose="020E0502030303020204" pitchFamily="34" charset="0"/>
              </a:rPr>
              <a:t>right and left </a:t>
            </a:r>
            <a:r>
              <a:rPr lang="en-US" sz="2800" b="1" dirty="0" err="1">
                <a:solidFill>
                  <a:srgbClr val="7030A0"/>
                </a:solidFill>
                <a:latin typeface="Candara" panose="020E0502030303020204" pitchFamily="34" charset="0"/>
              </a:rPr>
              <a:t>crura</a:t>
            </a:r>
            <a:r>
              <a:rPr lang="en-US" sz="2800" b="1" dirty="0">
                <a:solidFill>
                  <a:srgbClr val="7030A0"/>
                </a:solidFill>
                <a:latin typeface="Candara" panose="020E0502030303020204" pitchFamily="34" charset="0"/>
              </a:rPr>
              <a:t> of the penis </a:t>
            </a:r>
          </a:p>
        </p:txBody>
      </p:sp>
    </p:spTree>
    <p:extLst>
      <p:ext uri="{BB962C8B-B14F-4D97-AF65-F5344CB8AC3E}">
        <p14:creationId xmlns:p14="http://schemas.microsoft.com/office/powerpoint/2010/main" val="32908930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974347-E35D-E26A-69C3-71767296FC88}"/>
              </a:ext>
            </a:extLst>
          </p:cNvPr>
          <p:cNvSpPr>
            <a:spLocks noGrp="1"/>
          </p:cNvSpPr>
          <p:nvPr>
            <p:ph type="dt" sz="half" idx="10"/>
          </p:nvPr>
        </p:nvSpPr>
        <p:spPr/>
        <p:txBody>
          <a:bodyPr/>
          <a:lstStyle/>
          <a:p>
            <a:r>
              <a:rPr lang="en-US" b="1" smtClean="0">
                <a:solidFill>
                  <a:srgbClr val="0033CC"/>
                </a:solidFill>
              </a:rPr>
              <a:t>Thursday 11 May 2023</a:t>
            </a:r>
            <a:endParaRPr lang="en-US" b="1">
              <a:solidFill>
                <a:srgbClr val="0033CC"/>
              </a:solidFill>
            </a:endParaRPr>
          </a:p>
        </p:txBody>
      </p:sp>
      <p:sp>
        <p:nvSpPr>
          <p:cNvPr id="3" name="Footer Placeholder 2">
            <a:extLst>
              <a:ext uri="{FF2B5EF4-FFF2-40B4-BE49-F238E27FC236}">
                <a16:creationId xmlns:a16="http://schemas.microsoft.com/office/drawing/2014/main" id="{84491960-35CC-53AF-BF13-D33699CD578E}"/>
              </a:ext>
            </a:extLst>
          </p:cNvPr>
          <p:cNvSpPr>
            <a:spLocks noGrp="1"/>
          </p:cNvSpPr>
          <p:nvPr>
            <p:ph type="ftr" sz="quarter" idx="11"/>
          </p:nvPr>
        </p:nvSpPr>
        <p:spPr/>
        <p:txBody>
          <a:bodyPr/>
          <a:lstStyle/>
          <a:p>
            <a:r>
              <a:rPr lang="en-US" b="1">
                <a:solidFill>
                  <a:srgbClr val="0033CC"/>
                </a:solidFill>
              </a:rPr>
              <a:t>Dr. Aiman AL Maathidy</a:t>
            </a:r>
          </a:p>
        </p:txBody>
      </p:sp>
      <p:sp>
        <p:nvSpPr>
          <p:cNvPr id="4" name="Slide Number Placeholder 3">
            <a:extLst>
              <a:ext uri="{FF2B5EF4-FFF2-40B4-BE49-F238E27FC236}">
                <a16:creationId xmlns:a16="http://schemas.microsoft.com/office/drawing/2014/main" id="{C84631F9-A4B8-401B-82AF-F58D29541891}"/>
              </a:ext>
            </a:extLst>
          </p:cNvPr>
          <p:cNvSpPr>
            <a:spLocks noGrp="1"/>
          </p:cNvSpPr>
          <p:nvPr>
            <p:ph type="sldNum" sz="quarter" idx="12"/>
          </p:nvPr>
        </p:nvSpPr>
        <p:spPr/>
        <p:txBody>
          <a:bodyPr/>
          <a:lstStyle/>
          <a:p>
            <a:fld id="{58D7CA03-F54C-4632-BDC7-113A4EF6E0A6}" type="slidenum">
              <a:rPr lang="en-US" b="1" smtClean="0">
                <a:solidFill>
                  <a:srgbClr val="0033CC"/>
                </a:solidFill>
              </a:rPr>
              <a:t>20</a:t>
            </a:fld>
            <a:endParaRPr lang="en-US" b="1">
              <a:solidFill>
                <a:srgbClr val="0033CC"/>
              </a:solidFill>
            </a:endParaRPr>
          </a:p>
        </p:txBody>
      </p:sp>
      <p:sp>
        <p:nvSpPr>
          <p:cNvPr id="6" name="TextBox 5">
            <a:extLst>
              <a:ext uri="{FF2B5EF4-FFF2-40B4-BE49-F238E27FC236}">
                <a16:creationId xmlns:a16="http://schemas.microsoft.com/office/drawing/2014/main" id="{F2E9489F-203E-2912-A733-86C2D5137A8C}"/>
              </a:ext>
            </a:extLst>
          </p:cNvPr>
          <p:cNvSpPr txBox="1"/>
          <p:nvPr/>
        </p:nvSpPr>
        <p:spPr>
          <a:xfrm>
            <a:off x="124905" y="856740"/>
            <a:ext cx="11752868" cy="954107"/>
          </a:xfrm>
          <a:prstGeom prst="rect">
            <a:avLst/>
          </a:prstGeom>
          <a:noFill/>
        </p:spPr>
        <p:txBody>
          <a:bodyPr wrap="square">
            <a:spAutoFit/>
          </a:bodyPr>
          <a:lstStyle/>
          <a:p>
            <a:pPr algn="l">
              <a:buFont typeface="Wingdings" pitchFamily="2" charset="2"/>
              <a:buChar char="ü"/>
            </a:pPr>
            <a:r>
              <a:rPr lang="en-US" sz="2800" b="1" dirty="0">
                <a:latin typeface="Candara" panose="020E0502030303020204" pitchFamily="34" charset="0"/>
              </a:rPr>
              <a:t>The vaginal orifice is protected in virgins by </a:t>
            </a:r>
            <a:r>
              <a:rPr lang="en-US" sz="2800" b="1" dirty="0">
                <a:effectLst/>
                <a:latin typeface="Candara" panose="020E0502030303020204" pitchFamily="34" charset="0"/>
                <a:ea typeface="Times New Roman" panose="02020603050405020304" pitchFamily="18" charset="0"/>
              </a:rPr>
              <a:t>thin fold of mucous membrane </a:t>
            </a:r>
            <a:r>
              <a:rPr lang="en-US" sz="2800" b="1" dirty="0">
                <a:latin typeface="Candara" panose="020E0502030303020204" pitchFamily="34" charset="0"/>
              </a:rPr>
              <a:t>called </a:t>
            </a:r>
            <a:r>
              <a:rPr lang="en-US" sz="2800" b="1" dirty="0">
                <a:solidFill>
                  <a:srgbClr val="0033CC"/>
                </a:solidFill>
                <a:latin typeface="Candara" panose="020E0502030303020204" pitchFamily="34" charset="0"/>
              </a:rPr>
              <a:t>the hymen,</a:t>
            </a:r>
            <a:r>
              <a:rPr lang="en-US" sz="2800" b="1" dirty="0">
                <a:latin typeface="Candara" panose="020E0502030303020204" pitchFamily="34" charset="0"/>
              </a:rPr>
              <a:t> which is perforated at its center .</a:t>
            </a:r>
          </a:p>
        </p:txBody>
      </p:sp>
      <p:sp>
        <p:nvSpPr>
          <p:cNvPr id="7" name="TextBox 6">
            <a:extLst>
              <a:ext uri="{FF2B5EF4-FFF2-40B4-BE49-F238E27FC236}">
                <a16:creationId xmlns:a16="http://schemas.microsoft.com/office/drawing/2014/main" id="{ABA0EA54-5A22-244B-2913-9805F9EC6AD2}"/>
              </a:ext>
            </a:extLst>
          </p:cNvPr>
          <p:cNvSpPr txBox="1"/>
          <p:nvPr/>
        </p:nvSpPr>
        <p:spPr>
          <a:xfrm>
            <a:off x="124905" y="136525"/>
            <a:ext cx="1150070" cy="651332"/>
          </a:xfrm>
          <a:prstGeom prst="rect">
            <a:avLst/>
          </a:prstGeom>
          <a:noFill/>
          <a:ln w="57150">
            <a:solidFill>
              <a:srgbClr val="00FF00"/>
            </a:solidFill>
          </a:ln>
        </p:spPr>
        <p:txBody>
          <a:bodyPr wrap="square">
            <a:spAutoFit/>
          </a:bodyPr>
          <a:lstStyle/>
          <a:p>
            <a:pPr marL="0" marR="0">
              <a:lnSpc>
                <a:spcPct val="122000"/>
              </a:lnSpc>
              <a:spcBef>
                <a:spcPts val="0"/>
              </a:spcBef>
              <a:spcAft>
                <a:spcPts val="0"/>
              </a:spcAft>
              <a:tabLst>
                <a:tab pos="129540" algn="l"/>
              </a:tabLst>
            </a:pPr>
            <a:r>
              <a:rPr lang="en-US" sz="3200" b="1" dirty="0">
                <a:solidFill>
                  <a:srgbClr val="FF0000"/>
                </a:solidFill>
                <a:effectLst/>
                <a:latin typeface="Candara" panose="020E0502030303020204" pitchFamily="34" charset="0"/>
                <a:ea typeface="Times New Roman" panose="02020603050405020304" pitchFamily="18" charset="0"/>
              </a:rPr>
              <a:t>Vulva</a:t>
            </a:r>
            <a:endParaRPr lang="en-US" sz="2800" dirty="0">
              <a:solidFill>
                <a:srgbClr val="FF0000"/>
              </a:solidFill>
              <a:effectLst/>
              <a:latin typeface="Candara" panose="020E0502030303020204" pitchFamily="34" charset="0"/>
              <a:ea typeface="Times New Roman" panose="02020603050405020304" pitchFamily="18" charset="0"/>
            </a:endParaRPr>
          </a:p>
        </p:txBody>
      </p:sp>
      <p:pic>
        <p:nvPicPr>
          <p:cNvPr id="4098" name="Picture 2" descr="A friendly reminder that hymens come in many forms and can easily be broken  a number of ways, in no way representing virginity or “purity”. :  r/NotHowGirlsWork">
            <a:extLst>
              <a:ext uri="{FF2B5EF4-FFF2-40B4-BE49-F238E27FC236}">
                <a16:creationId xmlns:a16="http://schemas.microsoft.com/office/drawing/2014/main" id="{E88ACCFF-E8BB-C692-6606-4EBEEE4EFC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133" b="20859"/>
          <a:stretch/>
        </p:blipFill>
        <p:spPr bwMode="auto">
          <a:xfrm>
            <a:off x="1208987" y="1872644"/>
            <a:ext cx="9357112" cy="4502560"/>
          </a:xfrm>
          <a:prstGeom prst="rect">
            <a:avLst/>
          </a:prstGeom>
          <a:noFill/>
          <a:ln w="57150">
            <a:solidFill>
              <a:srgbClr val="00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8509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1DBF06-9778-56E6-709E-D29F0FBCE5CA}"/>
              </a:ext>
            </a:extLst>
          </p:cNvPr>
          <p:cNvSpPr>
            <a:spLocks noGrp="1"/>
          </p:cNvSpPr>
          <p:nvPr>
            <p:ph type="dt" sz="half" idx="10"/>
          </p:nvPr>
        </p:nvSpPr>
        <p:spPr/>
        <p:txBody>
          <a:bodyPr/>
          <a:lstStyle/>
          <a:p>
            <a:r>
              <a:rPr lang="en-US" b="1" smtClean="0">
                <a:solidFill>
                  <a:srgbClr val="0033CC"/>
                </a:solidFill>
              </a:rPr>
              <a:t>Thursday 11 May 2023</a:t>
            </a:r>
            <a:endParaRPr lang="en-US" b="1">
              <a:solidFill>
                <a:srgbClr val="0033CC"/>
              </a:solidFill>
            </a:endParaRPr>
          </a:p>
        </p:txBody>
      </p:sp>
      <p:sp>
        <p:nvSpPr>
          <p:cNvPr id="3" name="Footer Placeholder 2">
            <a:extLst>
              <a:ext uri="{FF2B5EF4-FFF2-40B4-BE49-F238E27FC236}">
                <a16:creationId xmlns:a16="http://schemas.microsoft.com/office/drawing/2014/main" id="{30A3F034-693A-9FE7-E175-2B7FEB3DF543}"/>
              </a:ext>
            </a:extLst>
          </p:cNvPr>
          <p:cNvSpPr>
            <a:spLocks noGrp="1"/>
          </p:cNvSpPr>
          <p:nvPr>
            <p:ph type="ftr" sz="quarter" idx="11"/>
          </p:nvPr>
        </p:nvSpPr>
        <p:spPr>
          <a:xfrm>
            <a:off x="-309908" y="6138170"/>
            <a:ext cx="4114800" cy="365125"/>
          </a:xfrm>
        </p:spPr>
        <p:txBody>
          <a:bodyPr/>
          <a:lstStyle/>
          <a:p>
            <a:r>
              <a:rPr lang="en-US" b="1">
                <a:solidFill>
                  <a:srgbClr val="0033CC"/>
                </a:solidFill>
              </a:rPr>
              <a:t>Dr. Aiman AL Maathidy</a:t>
            </a:r>
          </a:p>
        </p:txBody>
      </p:sp>
      <p:sp>
        <p:nvSpPr>
          <p:cNvPr id="4" name="Slide Number Placeholder 3">
            <a:extLst>
              <a:ext uri="{FF2B5EF4-FFF2-40B4-BE49-F238E27FC236}">
                <a16:creationId xmlns:a16="http://schemas.microsoft.com/office/drawing/2014/main" id="{61385640-11E4-010E-C6AC-6B83685929A5}"/>
              </a:ext>
            </a:extLst>
          </p:cNvPr>
          <p:cNvSpPr>
            <a:spLocks noGrp="1"/>
          </p:cNvSpPr>
          <p:nvPr>
            <p:ph type="sldNum" sz="quarter" idx="12"/>
          </p:nvPr>
        </p:nvSpPr>
        <p:spPr>
          <a:xfrm>
            <a:off x="-756892" y="6538912"/>
            <a:ext cx="2743200" cy="365125"/>
          </a:xfrm>
        </p:spPr>
        <p:txBody>
          <a:bodyPr/>
          <a:lstStyle/>
          <a:p>
            <a:fld id="{58D7CA03-F54C-4632-BDC7-113A4EF6E0A6}" type="slidenum">
              <a:rPr lang="en-US" b="1" smtClean="0">
                <a:solidFill>
                  <a:srgbClr val="0033CC"/>
                </a:solidFill>
              </a:rPr>
              <a:t>21</a:t>
            </a:fld>
            <a:endParaRPr lang="en-US" b="1">
              <a:solidFill>
                <a:srgbClr val="0033CC"/>
              </a:solidFill>
            </a:endParaRPr>
          </a:p>
        </p:txBody>
      </p:sp>
      <p:sp>
        <p:nvSpPr>
          <p:cNvPr id="5" name="TextBox 4">
            <a:extLst>
              <a:ext uri="{FF2B5EF4-FFF2-40B4-BE49-F238E27FC236}">
                <a16:creationId xmlns:a16="http://schemas.microsoft.com/office/drawing/2014/main" id="{A1C1E5FE-4B48-1794-F545-389A4B48048C}"/>
              </a:ext>
            </a:extLst>
          </p:cNvPr>
          <p:cNvSpPr txBox="1"/>
          <p:nvPr/>
        </p:nvSpPr>
        <p:spPr>
          <a:xfrm>
            <a:off x="-235670" y="706087"/>
            <a:ext cx="12180216" cy="2677656"/>
          </a:xfrm>
          <a:prstGeom prst="rect">
            <a:avLst/>
          </a:prstGeom>
          <a:noFill/>
        </p:spPr>
        <p:txBody>
          <a:bodyPr wrap="square">
            <a:spAutoFit/>
          </a:bodyPr>
          <a:lstStyle/>
          <a:p>
            <a:pPr marL="457200" marR="0">
              <a:spcBef>
                <a:spcPts val="0"/>
              </a:spcBef>
              <a:spcAft>
                <a:spcPts val="0"/>
              </a:spcAft>
            </a:pPr>
            <a:r>
              <a:rPr lang="en-US" sz="2800" b="1" dirty="0">
                <a:effectLst/>
                <a:latin typeface="Candara" panose="020E0502030303020204" pitchFamily="34" charset="0"/>
                <a:ea typeface="Times New Roman" panose="02020603050405020304" pitchFamily="18" charset="0"/>
              </a:rPr>
              <a:t>1- Ring shape (the commonest form).         </a:t>
            </a:r>
          </a:p>
          <a:p>
            <a:pPr marL="457200" marR="0">
              <a:spcBef>
                <a:spcPts val="0"/>
              </a:spcBef>
              <a:spcAft>
                <a:spcPts val="0"/>
              </a:spcAft>
            </a:pPr>
            <a:r>
              <a:rPr lang="en-US" sz="2800" b="1" dirty="0">
                <a:effectLst/>
                <a:latin typeface="Candara" panose="020E0502030303020204" pitchFamily="34" charset="0"/>
                <a:ea typeface="Times New Roman" panose="02020603050405020304" pitchFamily="18" charset="0"/>
              </a:rPr>
              <a:t>2- Semilunar fold. </a:t>
            </a:r>
          </a:p>
          <a:p>
            <a:pPr marL="457200" marR="0">
              <a:spcBef>
                <a:spcPts val="0"/>
              </a:spcBef>
              <a:spcAft>
                <a:spcPts val="0"/>
              </a:spcAft>
            </a:pPr>
            <a:r>
              <a:rPr lang="en-US" sz="2800" b="1" dirty="0">
                <a:effectLst/>
                <a:latin typeface="Candara" panose="020E0502030303020204" pitchFamily="34" charset="0"/>
                <a:ea typeface="Times New Roman" panose="02020603050405020304" pitchFamily="18" charset="0"/>
              </a:rPr>
              <a:t>3-  Cribriform.                                                  </a:t>
            </a:r>
          </a:p>
          <a:p>
            <a:pPr marL="457200" marR="0">
              <a:spcBef>
                <a:spcPts val="0"/>
              </a:spcBef>
              <a:spcAft>
                <a:spcPts val="0"/>
              </a:spcAft>
            </a:pPr>
            <a:r>
              <a:rPr lang="en-US" sz="2800" b="1" dirty="0">
                <a:effectLst/>
                <a:latin typeface="Candara" panose="020E0502030303020204" pitchFamily="34" charset="0"/>
                <a:ea typeface="Times New Roman" panose="02020603050405020304" pitchFamily="18" charset="0"/>
              </a:rPr>
              <a:t>4- It may be absent.  </a:t>
            </a:r>
          </a:p>
          <a:p>
            <a:pPr marL="0" marR="0" indent="0">
              <a:spcBef>
                <a:spcPts val="0"/>
              </a:spcBef>
              <a:spcAft>
                <a:spcPts val="0"/>
              </a:spcAft>
              <a:tabLst>
                <a:tab pos="719455" algn="l"/>
                <a:tab pos="129540" algn="l"/>
                <a:tab pos="719455" algn="l"/>
              </a:tabLst>
            </a:pPr>
            <a:r>
              <a:rPr lang="en-US" sz="2800" b="1" dirty="0">
                <a:effectLst/>
                <a:latin typeface="Candara" panose="020E0502030303020204" pitchFamily="34" charset="0"/>
                <a:ea typeface="Times New Roman" panose="02020603050405020304" pitchFamily="18" charset="0"/>
              </a:rPr>
              <a:t>      5- Complete septum called imperforate hymen.</a:t>
            </a:r>
          </a:p>
          <a:p>
            <a:pPr marL="0" marR="0" indent="0">
              <a:spcBef>
                <a:spcPts val="0"/>
              </a:spcBef>
              <a:spcAft>
                <a:spcPts val="0"/>
              </a:spcAft>
              <a:tabLst>
                <a:tab pos="719455" algn="l"/>
                <a:tab pos="129540" algn="l"/>
                <a:tab pos="719455" algn="l"/>
              </a:tabLst>
            </a:pPr>
            <a:r>
              <a:rPr lang="en-US" sz="2800" b="1" dirty="0">
                <a:effectLst/>
                <a:latin typeface="Candara" panose="020E0502030303020204" pitchFamily="34" charset="0"/>
                <a:ea typeface="Times New Roman" panose="02020603050405020304" pitchFamily="18" charset="0"/>
              </a:rPr>
              <a:t>      6- It may persist after copulation. </a:t>
            </a:r>
          </a:p>
        </p:txBody>
      </p:sp>
      <p:sp>
        <p:nvSpPr>
          <p:cNvPr id="7" name="TextBox 6">
            <a:extLst>
              <a:ext uri="{FF2B5EF4-FFF2-40B4-BE49-F238E27FC236}">
                <a16:creationId xmlns:a16="http://schemas.microsoft.com/office/drawing/2014/main" id="{32927564-5378-8849-B6DE-B9CEA04449D8}"/>
              </a:ext>
            </a:extLst>
          </p:cNvPr>
          <p:cNvSpPr txBox="1"/>
          <p:nvPr/>
        </p:nvSpPr>
        <p:spPr>
          <a:xfrm>
            <a:off x="134331" y="122151"/>
            <a:ext cx="7341123" cy="584775"/>
          </a:xfrm>
          <a:prstGeom prst="rect">
            <a:avLst/>
          </a:prstGeom>
          <a:noFill/>
        </p:spPr>
        <p:txBody>
          <a:bodyPr wrap="square">
            <a:spAutoFit/>
          </a:bodyPr>
          <a:lstStyle/>
          <a:p>
            <a:pPr marL="342900" marR="0" lvl="0" indent="-342900">
              <a:spcBef>
                <a:spcPts val="0"/>
              </a:spcBef>
              <a:spcAft>
                <a:spcPts val="0"/>
              </a:spcAft>
              <a:buFont typeface="Wingdings" panose="05000000000000000000" pitchFamily="2" charset="2"/>
              <a:buChar char="q"/>
              <a:tabLst>
                <a:tab pos="685800" algn="l"/>
              </a:tabLst>
            </a:pPr>
            <a:r>
              <a:rPr lang="en-US" sz="3200" b="1" dirty="0">
                <a:solidFill>
                  <a:srgbClr val="0033CC"/>
                </a:solidFill>
                <a:effectLst/>
                <a:latin typeface="Candara" panose="020E0502030303020204" pitchFamily="34" charset="0"/>
                <a:ea typeface="Times New Roman" panose="02020603050405020304" pitchFamily="18" charset="0"/>
              </a:rPr>
              <a:t>Variability in the shape of The hymen; </a:t>
            </a:r>
          </a:p>
        </p:txBody>
      </p:sp>
      <p:pic>
        <p:nvPicPr>
          <p:cNvPr id="8" name="Picture 2" descr="http://faculty.washington.edu/alexbert/MEDEX/Fall/hymen.jpg">
            <a:extLst>
              <a:ext uri="{FF2B5EF4-FFF2-40B4-BE49-F238E27FC236}">
                <a16:creationId xmlns:a16="http://schemas.microsoft.com/office/drawing/2014/main" id="{1D3C1555-76E5-BE7C-4B5E-4615BFED85EB}"/>
              </a:ext>
            </a:extLst>
          </p:cNvPr>
          <p:cNvPicPr>
            <a:picLocks noChangeAspect="1" noChangeArrowheads="1"/>
          </p:cNvPicPr>
          <p:nvPr/>
        </p:nvPicPr>
        <p:blipFill>
          <a:blip r:embed="rId2" cstate="print"/>
          <a:srcRect/>
          <a:stretch>
            <a:fillRect/>
          </a:stretch>
        </p:blipFill>
        <p:spPr bwMode="auto">
          <a:xfrm>
            <a:off x="5910606" y="2964636"/>
            <a:ext cx="6033940" cy="3771213"/>
          </a:xfrm>
          <a:prstGeom prst="rect">
            <a:avLst/>
          </a:prstGeom>
          <a:noFill/>
          <a:ln w="57150">
            <a:solidFill>
              <a:srgbClr val="00FF00"/>
            </a:solidFill>
          </a:ln>
        </p:spPr>
      </p:pic>
    </p:spTree>
    <p:extLst>
      <p:ext uri="{BB962C8B-B14F-4D97-AF65-F5344CB8AC3E}">
        <p14:creationId xmlns:p14="http://schemas.microsoft.com/office/powerpoint/2010/main" val="18895157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767F88-05C8-8E35-D85A-FC812816388A}"/>
              </a:ext>
            </a:extLst>
          </p:cNvPr>
          <p:cNvSpPr>
            <a:spLocks noGrp="1"/>
          </p:cNvSpPr>
          <p:nvPr>
            <p:ph type="dt" sz="half" idx="10"/>
          </p:nvPr>
        </p:nvSpPr>
        <p:spPr>
          <a:xfrm>
            <a:off x="9001811" y="360356"/>
            <a:ext cx="2743200" cy="365125"/>
          </a:xfrm>
        </p:spPr>
        <p:txBody>
          <a:bodyPr/>
          <a:lstStyle/>
          <a:p>
            <a:r>
              <a:rPr lang="en-US" b="1" smtClean="0">
                <a:solidFill>
                  <a:srgbClr val="0033CC"/>
                </a:solidFill>
              </a:rPr>
              <a:t>Thursday 11 May 2023</a:t>
            </a:r>
            <a:endParaRPr lang="en-US" b="1">
              <a:solidFill>
                <a:srgbClr val="0033CC"/>
              </a:solidFill>
            </a:endParaRPr>
          </a:p>
        </p:txBody>
      </p:sp>
      <p:sp>
        <p:nvSpPr>
          <p:cNvPr id="3" name="Footer Placeholder 2">
            <a:extLst>
              <a:ext uri="{FF2B5EF4-FFF2-40B4-BE49-F238E27FC236}">
                <a16:creationId xmlns:a16="http://schemas.microsoft.com/office/drawing/2014/main" id="{70251784-D471-EEDE-BD0E-B2CFA6E80A3F}"/>
              </a:ext>
            </a:extLst>
          </p:cNvPr>
          <p:cNvSpPr>
            <a:spLocks noGrp="1"/>
          </p:cNvSpPr>
          <p:nvPr>
            <p:ph type="ftr" sz="quarter" idx="11"/>
          </p:nvPr>
        </p:nvSpPr>
        <p:spPr>
          <a:xfrm>
            <a:off x="7791253" y="194116"/>
            <a:ext cx="4114800" cy="365125"/>
          </a:xfrm>
        </p:spPr>
        <p:txBody>
          <a:bodyPr/>
          <a:lstStyle/>
          <a:p>
            <a:r>
              <a:rPr lang="en-US" b="1">
                <a:solidFill>
                  <a:srgbClr val="0033CC"/>
                </a:solidFill>
              </a:rPr>
              <a:t>Dr. Aiman AL Maathidy</a:t>
            </a:r>
          </a:p>
        </p:txBody>
      </p:sp>
      <p:sp>
        <p:nvSpPr>
          <p:cNvPr id="4" name="Slide Number Placeholder 3">
            <a:extLst>
              <a:ext uri="{FF2B5EF4-FFF2-40B4-BE49-F238E27FC236}">
                <a16:creationId xmlns:a16="http://schemas.microsoft.com/office/drawing/2014/main" id="{37D0414C-AB8D-DC1E-66F6-2D74C250A8C4}"/>
              </a:ext>
            </a:extLst>
          </p:cNvPr>
          <p:cNvSpPr>
            <a:spLocks noGrp="1"/>
          </p:cNvSpPr>
          <p:nvPr>
            <p:ph type="sldNum" sz="quarter" idx="12"/>
          </p:nvPr>
        </p:nvSpPr>
        <p:spPr>
          <a:xfrm>
            <a:off x="7469169" y="621966"/>
            <a:ext cx="2743200" cy="365125"/>
          </a:xfrm>
        </p:spPr>
        <p:txBody>
          <a:bodyPr/>
          <a:lstStyle/>
          <a:p>
            <a:fld id="{58D7CA03-F54C-4632-BDC7-113A4EF6E0A6}" type="slidenum">
              <a:rPr lang="en-US" b="1" smtClean="0">
                <a:solidFill>
                  <a:srgbClr val="0033CC"/>
                </a:solidFill>
              </a:rPr>
              <a:t>22</a:t>
            </a:fld>
            <a:endParaRPr lang="en-US" b="1">
              <a:solidFill>
                <a:srgbClr val="0033CC"/>
              </a:solidFill>
            </a:endParaRPr>
          </a:p>
        </p:txBody>
      </p:sp>
      <p:sp>
        <p:nvSpPr>
          <p:cNvPr id="6" name="TextBox 5">
            <a:extLst>
              <a:ext uri="{FF2B5EF4-FFF2-40B4-BE49-F238E27FC236}">
                <a16:creationId xmlns:a16="http://schemas.microsoft.com/office/drawing/2014/main" id="{83581D04-5BBB-1311-1A77-0283C9973606}"/>
              </a:ext>
            </a:extLst>
          </p:cNvPr>
          <p:cNvSpPr txBox="1"/>
          <p:nvPr/>
        </p:nvSpPr>
        <p:spPr>
          <a:xfrm>
            <a:off x="172038" y="821200"/>
            <a:ext cx="11734015" cy="523220"/>
          </a:xfrm>
          <a:prstGeom prst="rect">
            <a:avLst/>
          </a:prstGeom>
          <a:noFill/>
        </p:spPr>
        <p:txBody>
          <a:bodyPr wrap="square">
            <a:spAutoFit/>
          </a:bodyPr>
          <a:lstStyle/>
          <a:p>
            <a:pPr marL="0" marR="0" indent="0">
              <a:spcBef>
                <a:spcPts val="0"/>
              </a:spcBef>
              <a:spcAft>
                <a:spcPts val="0"/>
              </a:spcAft>
              <a:tabLst>
                <a:tab pos="719455" algn="l"/>
                <a:tab pos="129540" algn="l"/>
                <a:tab pos="719455" algn="l"/>
              </a:tabLst>
            </a:pPr>
            <a:r>
              <a:rPr lang="en-US" sz="2800" b="1" dirty="0">
                <a:solidFill>
                  <a:srgbClr val="FF0000"/>
                </a:solidFill>
                <a:effectLst/>
                <a:latin typeface="Candara" panose="020E0502030303020204" pitchFamily="34" charset="0"/>
                <a:ea typeface="Times New Roman" panose="02020603050405020304" pitchFamily="18" charset="0"/>
              </a:rPr>
              <a:t>6- Greater vestibular glands (Bartholin glands);</a:t>
            </a:r>
          </a:p>
        </p:txBody>
      </p:sp>
      <p:sp>
        <p:nvSpPr>
          <p:cNvPr id="7" name="TextBox 6">
            <a:extLst>
              <a:ext uri="{FF2B5EF4-FFF2-40B4-BE49-F238E27FC236}">
                <a16:creationId xmlns:a16="http://schemas.microsoft.com/office/drawing/2014/main" id="{AD46AC01-8AD2-985B-15D8-02E5FF48566A}"/>
              </a:ext>
            </a:extLst>
          </p:cNvPr>
          <p:cNvSpPr txBox="1"/>
          <p:nvPr/>
        </p:nvSpPr>
        <p:spPr>
          <a:xfrm>
            <a:off x="124905" y="136525"/>
            <a:ext cx="1150070" cy="651332"/>
          </a:xfrm>
          <a:prstGeom prst="rect">
            <a:avLst/>
          </a:prstGeom>
          <a:noFill/>
          <a:ln w="57150">
            <a:solidFill>
              <a:srgbClr val="00FF00"/>
            </a:solidFill>
          </a:ln>
        </p:spPr>
        <p:txBody>
          <a:bodyPr wrap="square">
            <a:spAutoFit/>
          </a:bodyPr>
          <a:lstStyle/>
          <a:p>
            <a:pPr marL="0" marR="0">
              <a:lnSpc>
                <a:spcPct val="122000"/>
              </a:lnSpc>
              <a:spcBef>
                <a:spcPts val="0"/>
              </a:spcBef>
              <a:spcAft>
                <a:spcPts val="0"/>
              </a:spcAft>
              <a:tabLst>
                <a:tab pos="129540" algn="l"/>
              </a:tabLst>
            </a:pPr>
            <a:r>
              <a:rPr lang="en-US" sz="3200" b="1" dirty="0">
                <a:solidFill>
                  <a:srgbClr val="FF0000"/>
                </a:solidFill>
                <a:effectLst/>
                <a:latin typeface="Candara" panose="020E0502030303020204" pitchFamily="34" charset="0"/>
                <a:ea typeface="Times New Roman" panose="02020603050405020304" pitchFamily="18" charset="0"/>
              </a:rPr>
              <a:t>Vulva</a:t>
            </a:r>
            <a:endParaRPr lang="en-US" sz="2800" dirty="0">
              <a:solidFill>
                <a:srgbClr val="FF0000"/>
              </a:solidFill>
              <a:effectLst/>
              <a:latin typeface="Candara" panose="020E0502030303020204" pitchFamily="34" charset="0"/>
              <a:ea typeface="Times New Roman" panose="02020603050405020304" pitchFamily="18" charset="0"/>
            </a:endParaRPr>
          </a:p>
        </p:txBody>
      </p:sp>
      <p:sp>
        <p:nvSpPr>
          <p:cNvPr id="9" name="TextBox 8">
            <a:extLst>
              <a:ext uri="{FF2B5EF4-FFF2-40B4-BE49-F238E27FC236}">
                <a16:creationId xmlns:a16="http://schemas.microsoft.com/office/drawing/2014/main" id="{2D6B6D06-745C-8B0A-979B-4E9EA9C5E234}"/>
              </a:ext>
            </a:extLst>
          </p:cNvPr>
          <p:cNvSpPr txBox="1"/>
          <p:nvPr/>
        </p:nvSpPr>
        <p:spPr>
          <a:xfrm>
            <a:off x="124905" y="1344420"/>
            <a:ext cx="11620106" cy="954107"/>
          </a:xfrm>
          <a:prstGeom prst="rect">
            <a:avLst/>
          </a:prstGeom>
          <a:noFill/>
        </p:spPr>
        <p:txBody>
          <a:bodyPr wrap="square">
            <a:spAutoFit/>
          </a:bodyPr>
          <a:lstStyle/>
          <a:p>
            <a:pPr algn="l">
              <a:buFont typeface="Wingdings" pitchFamily="2" charset="2"/>
              <a:buChar char="ü"/>
            </a:pPr>
            <a:r>
              <a:rPr lang="en-US" sz="2800" b="1" dirty="0">
                <a:latin typeface="Candara" panose="020E0502030303020204" pitchFamily="34" charset="0"/>
              </a:rPr>
              <a:t>Are </a:t>
            </a:r>
            <a:r>
              <a:rPr lang="en-US" sz="2800" b="1" dirty="0">
                <a:effectLst/>
                <a:latin typeface="Candara" panose="020E0502030303020204" pitchFamily="34" charset="0"/>
                <a:ea typeface="Times New Roman" panose="02020603050405020304" pitchFamily="18" charset="0"/>
              </a:rPr>
              <a:t>2 small rounded </a:t>
            </a:r>
            <a:r>
              <a:rPr lang="en-US" sz="2800" b="1" dirty="0">
                <a:effectLst>
                  <a:outerShdw blurRad="38100" dist="38100" dir="2700000" algn="tl">
                    <a:srgbClr val="000000">
                      <a:alpha val="43137"/>
                    </a:srgbClr>
                  </a:outerShdw>
                </a:effectLst>
                <a:latin typeface="Candara" panose="020E0502030303020204" pitchFamily="34" charset="0"/>
              </a:rPr>
              <a:t>of small mucus-secreting glands </a:t>
            </a:r>
            <a:r>
              <a:rPr lang="en-US" sz="2800" b="1" dirty="0">
                <a:latin typeface="Candara" panose="020E0502030303020204" pitchFamily="34" charset="0"/>
              </a:rPr>
              <a:t>that lie under cover of the posterior parts of the bulb of the vestibule and the labia majora </a:t>
            </a:r>
          </a:p>
        </p:txBody>
      </p:sp>
      <p:pic>
        <p:nvPicPr>
          <p:cNvPr id="10" name="Picture 2">
            <a:extLst>
              <a:ext uri="{FF2B5EF4-FFF2-40B4-BE49-F238E27FC236}">
                <a16:creationId xmlns:a16="http://schemas.microsoft.com/office/drawing/2014/main" id="{F7F9F5C8-7F4B-C1D9-37B3-41639F940315}"/>
              </a:ext>
            </a:extLst>
          </p:cNvPr>
          <p:cNvPicPr>
            <a:picLocks noChangeAspect="1" noChangeArrowheads="1"/>
          </p:cNvPicPr>
          <p:nvPr/>
        </p:nvPicPr>
        <p:blipFill>
          <a:blip r:embed="rId2" cstate="print"/>
          <a:srcRect l="31055" t="8437" r="23242" b="22187"/>
          <a:stretch>
            <a:fillRect/>
          </a:stretch>
        </p:blipFill>
        <p:spPr bwMode="auto">
          <a:xfrm>
            <a:off x="7126664" y="2282376"/>
            <a:ext cx="4618347" cy="4381508"/>
          </a:xfrm>
          <a:prstGeom prst="rect">
            <a:avLst/>
          </a:prstGeom>
          <a:noFill/>
          <a:ln w="38100">
            <a:solidFill>
              <a:srgbClr val="00FF00"/>
            </a:solidFill>
            <a:miter lim="800000"/>
            <a:headEnd/>
            <a:tailEnd/>
          </a:ln>
          <a:effectLst/>
        </p:spPr>
      </p:pic>
      <p:pic>
        <p:nvPicPr>
          <p:cNvPr id="8194" name="Picture 2" descr="Bartholin Cyst - Causes, Prevention, Symptoms, Treatment">
            <a:extLst>
              <a:ext uri="{FF2B5EF4-FFF2-40B4-BE49-F238E27FC236}">
                <a16:creationId xmlns:a16="http://schemas.microsoft.com/office/drawing/2014/main" id="{B60C5564-48BD-45BB-A334-DBA7774695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293" y="2282376"/>
            <a:ext cx="5175481" cy="4375358"/>
          </a:xfrm>
          <a:prstGeom prst="rect">
            <a:avLst/>
          </a:prstGeom>
          <a:noFill/>
          <a:ln w="57150">
            <a:solidFill>
              <a:srgbClr val="00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8338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12615B-291B-CE9A-B5E8-2B1E640B5037}"/>
              </a:ext>
            </a:extLst>
          </p:cNvPr>
          <p:cNvSpPr>
            <a:spLocks noGrp="1"/>
          </p:cNvSpPr>
          <p:nvPr>
            <p:ph type="dt" sz="half" idx="10"/>
          </p:nvPr>
        </p:nvSpPr>
        <p:spPr/>
        <p:txBody>
          <a:bodyPr/>
          <a:lstStyle/>
          <a:p>
            <a:r>
              <a:rPr lang="en-US" b="1" smtClean="0">
                <a:solidFill>
                  <a:srgbClr val="0033CC"/>
                </a:solidFill>
              </a:rPr>
              <a:t>Thursday 11 May 2023</a:t>
            </a:r>
            <a:endParaRPr lang="en-US" b="1" dirty="0">
              <a:solidFill>
                <a:srgbClr val="0033CC"/>
              </a:solidFill>
            </a:endParaRPr>
          </a:p>
        </p:txBody>
      </p:sp>
      <p:sp>
        <p:nvSpPr>
          <p:cNvPr id="3" name="Footer Placeholder 2">
            <a:extLst>
              <a:ext uri="{FF2B5EF4-FFF2-40B4-BE49-F238E27FC236}">
                <a16:creationId xmlns:a16="http://schemas.microsoft.com/office/drawing/2014/main" id="{56B8A56E-DAF5-849B-AA23-7DDC3C8AD358}"/>
              </a:ext>
            </a:extLst>
          </p:cNvPr>
          <p:cNvSpPr>
            <a:spLocks noGrp="1"/>
          </p:cNvSpPr>
          <p:nvPr>
            <p:ph type="ftr" sz="quarter" idx="11"/>
          </p:nvPr>
        </p:nvSpPr>
        <p:spPr/>
        <p:txBody>
          <a:bodyPr/>
          <a:lstStyle/>
          <a:p>
            <a:r>
              <a:rPr lang="en-US" b="1">
                <a:solidFill>
                  <a:srgbClr val="0033CC"/>
                </a:solidFill>
              </a:rPr>
              <a:t>Dr. Aiman AL Maathidy</a:t>
            </a:r>
          </a:p>
        </p:txBody>
      </p:sp>
      <p:sp>
        <p:nvSpPr>
          <p:cNvPr id="4" name="Slide Number Placeholder 3">
            <a:extLst>
              <a:ext uri="{FF2B5EF4-FFF2-40B4-BE49-F238E27FC236}">
                <a16:creationId xmlns:a16="http://schemas.microsoft.com/office/drawing/2014/main" id="{E7922D3B-4DE9-C352-60F1-C97BECE85CBE}"/>
              </a:ext>
            </a:extLst>
          </p:cNvPr>
          <p:cNvSpPr>
            <a:spLocks noGrp="1"/>
          </p:cNvSpPr>
          <p:nvPr>
            <p:ph type="sldNum" sz="quarter" idx="12"/>
          </p:nvPr>
        </p:nvSpPr>
        <p:spPr/>
        <p:txBody>
          <a:bodyPr/>
          <a:lstStyle/>
          <a:p>
            <a:fld id="{58D7CA03-F54C-4632-BDC7-113A4EF6E0A6}" type="slidenum">
              <a:rPr lang="en-US" b="1" smtClean="0">
                <a:solidFill>
                  <a:srgbClr val="0033CC"/>
                </a:solidFill>
              </a:rPr>
              <a:t>23</a:t>
            </a:fld>
            <a:endParaRPr lang="en-US" b="1">
              <a:solidFill>
                <a:srgbClr val="0033CC"/>
              </a:solidFill>
            </a:endParaRPr>
          </a:p>
        </p:txBody>
      </p:sp>
      <p:sp>
        <p:nvSpPr>
          <p:cNvPr id="5" name="TextBox 4">
            <a:extLst>
              <a:ext uri="{FF2B5EF4-FFF2-40B4-BE49-F238E27FC236}">
                <a16:creationId xmlns:a16="http://schemas.microsoft.com/office/drawing/2014/main" id="{67C2FD87-6B52-CBB3-A203-CAF09D0B5F9C}"/>
              </a:ext>
            </a:extLst>
          </p:cNvPr>
          <p:cNvSpPr txBox="1"/>
          <p:nvPr/>
        </p:nvSpPr>
        <p:spPr>
          <a:xfrm>
            <a:off x="172038" y="821200"/>
            <a:ext cx="11734015" cy="523220"/>
          </a:xfrm>
          <a:prstGeom prst="rect">
            <a:avLst/>
          </a:prstGeom>
          <a:noFill/>
        </p:spPr>
        <p:txBody>
          <a:bodyPr wrap="square">
            <a:spAutoFit/>
          </a:bodyPr>
          <a:lstStyle/>
          <a:p>
            <a:pPr marL="0" marR="0" indent="0">
              <a:spcBef>
                <a:spcPts val="0"/>
              </a:spcBef>
              <a:spcAft>
                <a:spcPts val="0"/>
              </a:spcAft>
              <a:tabLst>
                <a:tab pos="719455" algn="l"/>
                <a:tab pos="129540" algn="l"/>
                <a:tab pos="719455" algn="l"/>
              </a:tabLst>
            </a:pPr>
            <a:r>
              <a:rPr lang="en-US" sz="2800" b="1" dirty="0">
                <a:solidFill>
                  <a:srgbClr val="FF0000"/>
                </a:solidFill>
                <a:effectLst/>
                <a:latin typeface="Candara" panose="020E0502030303020204" pitchFamily="34" charset="0"/>
                <a:ea typeface="Times New Roman" panose="02020603050405020304" pitchFamily="18" charset="0"/>
              </a:rPr>
              <a:t>6- Greater vestibular glands (Bartholin glands);</a:t>
            </a:r>
          </a:p>
        </p:txBody>
      </p:sp>
      <p:sp>
        <p:nvSpPr>
          <p:cNvPr id="6" name="TextBox 5">
            <a:extLst>
              <a:ext uri="{FF2B5EF4-FFF2-40B4-BE49-F238E27FC236}">
                <a16:creationId xmlns:a16="http://schemas.microsoft.com/office/drawing/2014/main" id="{9FB884C7-E489-8E21-EAAA-3A40131DD690}"/>
              </a:ext>
            </a:extLst>
          </p:cNvPr>
          <p:cNvSpPr txBox="1"/>
          <p:nvPr/>
        </p:nvSpPr>
        <p:spPr>
          <a:xfrm>
            <a:off x="124905" y="136525"/>
            <a:ext cx="1150070" cy="651332"/>
          </a:xfrm>
          <a:prstGeom prst="rect">
            <a:avLst/>
          </a:prstGeom>
          <a:noFill/>
          <a:ln w="57150">
            <a:solidFill>
              <a:srgbClr val="00FF00"/>
            </a:solidFill>
          </a:ln>
        </p:spPr>
        <p:txBody>
          <a:bodyPr wrap="square">
            <a:spAutoFit/>
          </a:bodyPr>
          <a:lstStyle/>
          <a:p>
            <a:pPr marL="0" marR="0">
              <a:lnSpc>
                <a:spcPct val="122000"/>
              </a:lnSpc>
              <a:spcBef>
                <a:spcPts val="0"/>
              </a:spcBef>
              <a:spcAft>
                <a:spcPts val="0"/>
              </a:spcAft>
              <a:tabLst>
                <a:tab pos="129540" algn="l"/>
              </a:tabLst>
            </a:pPr>
            <a:r>
              <a:rPr lang="en-US" sz="3200" b="1" dirty="0">
                <a:solidFill>
                  <a:srgbClr val="FF0000"/>
                </a:solidFill>
                <a:effectLst/>
                <a:latin typeface="Candara" panose="020E0502030303020204" pitchFamily="34" charset="0"/>
                <a:ea typeface="Times New Roman" panose="02020603050405020304" pitchFamily="18" charset="0"/>
              </a:rPr>
              <a:t>Vulva</a:t>
            </a:r>
            <a:endParaRPr lang="en-US" sz="2800" dirty="0">
              <a:solidFill>
                <a:srgbClr val="FF0000"/>
              </a:solidFill>
              <a:effectLst/>
              <a:latin typeface="Candara" panose="020E0502030303020204" pitchFamily="34" charset="0"/>
              <a:ea typeface="Times New Roman" panose="02020603050405020304" pitchFamily="18" charset="0"/>
            </a:endParaRPr>
          </a:p>
        </p:txBody>
      </p:sp>
      <p:sp>
        <p:nvSpPr>
          <p:cNvPr id="8" name="TextBox 7">
            <a:extLst>
              <a:ext uri="{FF2B5EF4-FFF2-40B4-BE49-F238E27FC236}">
                <a16:creationId xmlns:a16="http://schemas.microsoft.com/office/drawing/2014/main" id="{DE405052-CED5-370E-94E5-97763CC0B699}"/>
              </a:ext>
            </a:extLst>
          </p:cNvPr>
          <p:cNvSpPr txBox="1"/>
          <p:nvPr/>
        </p:nvSpPr>
        <p:spPr>
          <a:xfrm>
            <a:off x="124905" y="1612271"/>
            <a:ext cx="5446336" cy="4401205"/>
          </a:xfrm>
          <a:prstGeom prst="rect">
            <a:avLst/>
          </a:prstGeom>
          <a:noFill/>
        </p:spPr>
        <p:txBody>
          <a:bodyPr wrap="square">
            <a:spAutoFit/>
          </a:bodyPr>
          <a:lstStyle/>
          <a:p>
            <a:pPr algn="l">
              <a:buFont typeface="Wingdings" pitchFamily="2" charset="2"/>
              <a:buChar char="ü"/>
            </a:pPr>
            <a:r>
              <a:rPr lang="en-US" sz="2800" b="1" dirty="0">
                <a:latin typeface="Candara" panose="020E0502030303020204" pitchFamily="34" charset="0"/>
              </a:rPr>
              <a:t>Each drains its secretion into the vestibule by a small duct, which opens into the </a:t>
            </a:r>
            <a:r>
              <a:rPr lang="en-US" sz="2800" b="1" dirty="0">
                <a:solidFill>
                  <a:srgbClr val="0000FF"/>
                </a:solidFill>
                <a:latin typeface="Candara" panose="020E0502030303020204" pitchFamily="34" charset="0"/>
              </a:rPr>
              <a:t>groove between the hymen and the posterior part of the labium minus </a:t>
            </a:r>
            <a:endParaRPr lang="en-US" sz="2800" b="1" dirty="0">
              <a:latin typeface="Candara" panose="020E0502030303020204" pitchFamily="34" charset="0"/>
            </a:endParaRPr>
          </a:p>
          <a:p>
            <a:pPr algn="l">
              <a:buFont typeface="Wingdings" pitchFamily="2" charset="2"/>
              <a:buChar char="ü"/>
            </a:pPr>
            <a:endParaRPr lang="en-US" sz="2800" b="1" dirty="0">
              <a:latin typeface="Candara" panose="020E0502030303020204" pitchFamily="34" charset="0"/>
            </a:endParaRPr>
          </a:p>
          <a:p>
            <a:pPr algn="l">
              <a:buFont typeface="Wingdings" pitchFamily="2" charset="2"/>
              <a:buChar char="ü"/>
            </a:pPr>
            <a:endParaRPr lang="en-US" sz="2800" b="1" dirty="0">
              <a:latin typeface="Candara" panose="020E0502030303020204" pitchFamily="34" charset="0"/>
            </a:endParaRPr>
          </a:p>
          <a:p>
            <a:pPr algn="l">
              <a:buFont typeface="Wingdings" pitchFamily="2" charset="2"/>
              <a:buChar char="ü"/>
            </a:pPr>
            <a:r>
              <a:rPr lang="en-US" sz="2800" b="1" dirty="0">
                <a:solidFill>
                  <a:srgbClr val="7030A0"/>
                </a:solidFill>
                <a:latin typeface="Candara" panose="020E0502030303020204" pitchFamily="34" charset="0"/>
              </a:rPr>
              <a:t>These glands secrete a lubricating mucus during sexual intercourse</a:t>
            </a:r>
          </a:p>
        </p:txBody>
      </p:sp>
      <p:pic>
        <p:nvPicPr>
          <p:cNvPr id="10242" name="Picture 2" descr="JaypeeDigital | eBook Reader">
            <a:extLst>
              <a:ext uri="{FF2B5EF4-FFF2-40B4-BE49-F238E27FC236}">
                <a16:creationId xmlns:a16="http://schemas.microsoft.com/office/drawing/2014/main" id="{8F73571B-AE28-007C-B583-1A8271842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9716" y="2364356"/>
            <a:ext cx="6832284" cy="3771421"/>
          </a:xfrm>
          <a:prstGeom prst="rect">
            <a:avLst/>
          </a:prstGeom>
          <a:noFill/>
          <a:ln w="57150">
            <a:solidFill>
              <a:srgbClr val="00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3765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A8D9C7-8F88-774A-3F7D-37D807620ABA}"/>
              </a:ext>
            </a:extLst>
          </p:cNvPr>
          <p:cNvSpPr>
            <a:spLocks noGrp="1"/>
          </p:cNvSpPr>
          <p:nvPr>
            <p:ph type="dt" sz="half" idx="10"/>
          </p:nvPr>
        </p:nvSpPr>
        <p:spPr/>
        <p:txBody>
          <a:bodyPr/>
          <a:lstStyle/>
          <a:p>
            <a:r>
              <a:rPr lang="en-US" b="1" smtClean="0">
                <a:solidFill>
                  <a:schemeClr val="tx1"/>
                </a:solidFill>
              </a:rPr>
              <a:t>Thursday 11 May 2023</a:t>
            </a:r>
            <a:endParaRPr lang="en-US" b="1">
              <a:solidFill>
                <a:schemeClr val="tx1"/>
              </a:solidFill>
            </a:endParaRPr>
          </a:p>
        </p:txBody>
      </p:sp>
      <p:sp>
        <p:nvSpPr>
          <p:cNvPr id="3" name="Footer Placeholder 2">
            <a:extLst>
              <a:ext uri="{FF2B5EF4-FFF2-40B4-BE49-F238E27FC236}">
                <a16:creationId xmlns:a16="http://schemas.microsoft.com/office/drawing/2014/main" id="{22BBD798-3921-F6E1-ECE1-7141BAC5ADE5}"/>
              </a:ext>
            </a:extLst>
          </p:cNvPr>
          <p:cNvSpPr>
            <a:spLocks noGrp="1"/>
          </p:cNvSpPr>
          <p:nvPr>
            <p:ph type="ftr" sz="quarter" idx="11"/>
          </p:nvPr>
        </p:nvSpPr>
        <p:spPr/>
        <p:txBody>
          <a:bodyPr/>
          <a:lstStyle/>
          <a:p>
            <a:r>
              <a:rPr lang="en-US" b="1">
                <a:solidFill>
                  <a:schemeClr val="tx1"/>
                </a:solidFill>
              </a:rPr>
              <a:t>Dr. Aiman AL Maathidy</a:t>
            </a:r>
          </a:p>
        </p:txBody>
      </p:sp>
      <p:sp>
        <p:nvSpPr>
          <p:cNvPr id="4" name="Slide Number Placeholder 3">
            <a:extLst>
              <a:ext uri="{FF2B5EF4-FFF2-40B4-BE49-F238E27FC236}">
                <a16:creationId xmlns:a16="http://schemas.microsoft.com/office/drawing/2014/main" id="{AD0B062D-1D7D-25B6-95A3-D963D09D0691}"/>
              </a:ext>
            </a:extLst>
          </p:cNvPr>
          <p:cNvSpPr>
            <a:spLocks noGrp="1"/>
          </p:cNvSpPr>
          <p:nvPr>
            <p:ph type="sldNum" sz="quarter" idx="12"/>
          </p:nvPr>
        </p:nvSpPr>
        <p:spPr/>
        <p:txBody>
          <a:bodyPr/>
          <a:lstStyle/>
          <a:p>
            <a:fld id="{58D7CA03-F54C-4632-BDC7-113A4EF6E0A6}" type="slidenum">
              <a:rPr lang="en-US" b="1" smtClean="0">
                <a:solidFill>
                  <a:schemeClr val="tx1"/>
                </a:solidFill>
              </a:rPr>
              <a:t>24</a:t>
            </a:fld>
            <a:endParaRPr lang="en-US" b="1">
              <a:solidFill>
                <a:schemeClr val="tx1"/>
              </a:solidFill>
            </a:endParaRPr>
          </a:p>
        </p:txBody>
      </p:sp>
      <p:sp>
        <p:nvSpPr>
          <p:cNvPr id="5" name="مستطيل 1">
            <a:extLst>
              <a:ext uri="{FF2B5EF4-FFF2-40B4-BE49-F238E27FC236}">
                <a16:creationId xmlns:a16="http://schemas.microsoft.com/office/drawing/2014/main" id="{97675EAC-DD1A-06C9-F9E5-7AC37E0F99F8}"/>
              </a:ext>
            </a:extLst>
          </p:cNvPr>
          <p:cNvSpPr/>
          <p:nvPr/>
        </p:nvSpPr>
        <p:spPr>
          <a:xfrm>
            <a:off x="124905" y="917710"/>
            <a:ext cx="11876202" cy="1815882"/>
          </a:xfrm>
          <a:prstGeom prst="rect">
            <a:avLst/>
          </a:prstGeom>
        </p:spPr>
        <p:txBody>
          <a:bodyPr wrap="square">
            <a:spAutoFit/>
          </a:bodyPr>
          <a:lstStyle/>
          <a:p>
            <a:pPr algn="l">
              <a:buFont typeface="Wingdings" pitchFamily="2" charset="2"/>
              <a:buChar char="ü"/>
            </a:pPr>
            <a:r>
              <a:rPr lang="en-US" sz="2800" b="1" dirty="0">
                <a:latin typeface="Candara" panose="020E0502030303020204" pitchFamily="34" charset="0"/>
              </a:rPr>
              <a:t>The paraurethral glands, which correspond to </a:t>
            </a:r>
            <a:r>
              <a:rPr lang="en-US" sz="2800" b="1" dirty="0">
                <a:solidFill>
                  <a:srgbClr val="0033CC"/>
                </a:solidFill>
                <a:latin typeface="Candara" panose="020E0502030303020204" pitchFamily="34" charset="0"/>
              </a:rPr>
              <a:t>the prostate </a:t>
            </a:r>
            <a:r>
              <a:rPr lang="en-US" sz="2800" b="1" dirty="0">
                <a:latin typeface="Candara" panose="020E0502030303020204" pitchFamily="34" charset="0"/>
              </a:rPr>
              <a:t>in the male </a:t>
            </a:r>
          </a:p>
          <a:p>
            <a:pPr algn="l">
              <a:buFont typeface="Wingdings" pitchFamily="2" charset="2"/>
              <a:buChar char="ü"/>
            </a:pPr>
            <a:r>
              <a:rPr lang="en-US" sz="2800" b="1" dirty="0">
                <a:latin typeface="Candara" panose="020E0502030303020204" pitchFamily="34" charset="0"/>
              </a:rPr>
              <a:t>Open into the vestibule by small ducts on either side of </a:t>
            </a:r>
            <a:r>
              <a:rPr lang="en-US" sz="2800" b="1" dirty="0">
                <a:solidFill>
                  <a:srgbClr val="0033CC"/>
                </a:solidFill>
                <a:latin typeface="Candara" panose="020E0502030303020204" pitchFamily="34" charset="0"/>
              </a:rPr>
              <a:t>the urethral orifice</a:t>
            </a:r>
          </a:p>
          <a:p>
            <a:pPr algn="l">
              <a:buFont typeface="Wingdings" pitchFamily="2" charset="2"/>
              <a:buChar char="ü"/>
            </a:pPr>
            <a:r>
              <a:rPr lang="en-US" sz="2800" b="1" dirty="0">
                <a:latin typeface="Candara" panose="020E0502030303020204" pitchFamily="34" charset="0"/>
              </a:rPr>
              <a:t>Lie within the wall of the distal female urethra and </a:t>
            </a:r>
            <a:r>
              <a:rPr lang="en-US" sz="2800" b="1" dirty="0">
                <a:solidFill>
                  <a:srgbClr val="C00000"/>
                </a:solidFill>
                <a:latin typeface="Candara" panose="020E0502030303020204" pitchFamily="34" charset="0"/>
              </a:rPr>
              <a:t>secrete mucus during sexual activity. </a:t>
            </a:r>
            <a:r>
              <a:rPr lang="en-US" sz="2800" b="1" dirty="0">
                <a:latin typeface="Candara" panose="020E0502030303020204" pitchFamily="34" charset="0"/>
              </a:rPr>
              <a:t>Each gland is drained by a single paraurethral </a:t>
            </a:r>
            <a:r>
              <a:rPr lang="en-US" sz="2800" b="1" dirty="0">
                <a:solidFill>
                  <a:srgbClr val="0033CC"/>
                </a:solidFill>
                <a:latin typeface="Candara" panose="020E0502030303020204" pitchFamily="34" charset="0"/>
              </a:rPr>
              <a:t>(Skene) duct</a:t>
            </a:r>
            <a:r>
              <a:rPr lang="en-US" sz="2800" b="1" dirty="0">
                <a:latin typeface="Candara" panose="020E0502030303020204" pitchFamily="34" charset="0"/>
              </a:rPr>
              <a:t>.</a:t>
            </a:r>
          </a:p>
        </p:txBody>
      </p:sp>
      <p:sp>
        <p:nvSpPr>
          <p:cNvPr id="6" name="مستطيل 2">
            <a:extLst>
              <a:ext uri="{FF2B5EF4-FFF2-40B4-BE49-F238E27FC236}">
                <a16:creationId xmlns:a16="http://schemas.microsoft.com/office/drawing/2014/main" id="{749A1BFF-B26A-F709-92B1-5EF06DD4D2D7}"/>
              </a:ext>
            </a:extLst>
          </p:cNvPr>
          <p:cNvSpPr/>
          <p:nvPr/>
        </p:nvSpPr>
        <p:spPr>
          <a:xfrm>
            <a:off x="1764383" y="177158"/>
            <a:ext cx="3927807" cy="584775"/>
          </a:xfrm>
          <a:prstGeom prst="rect">
            <a:avLst/>
          </a:prstGeom>
          <a:ln w="57150">
            <a:solidFill>
              <a:srgbClr val="0033CC"/>
            </a:solidFill>
          </a:ln>
        </p:spPr>
        <p:txBody>
          <a:bodyPr wrap="none">
            <a:spAutoFit/>
          </a:bodyPr>
          <a:lstStyle/>
          <a:p>
            <a:pPr algn="l">
              <a:buFont typeface="Wingdings" pitchFamily="2" charset="2"/>
              <a:buChar char="v"/>
            </a:pPr>
            <a:r>
              <a:rPr lang="en-US" sz="3200" b="1" dirty="0">
                <a:solidFill>
                  <a:srgbClr val="FF0000"/>
                </a:solidFill>
              </a:rPr>
              <a:t>Paraurethral Glands</a:t>
            </a:r>
          </a:p>
        </p:txBody>
      </p:sp>
      <p:pic>
        <p:nvPicPr>
          <p:cNvPr id="7" name="Picture 2">
            <a:extLst>
              <a:ext uri="{FF2B5EF4-FFF2-40B4-BE49-F238E27FC236}">
                <a16:creationId xmlns:a16="http://schemas.microsoft.com/office/drawing/2014/main" id="{9AD8015D-A4F0-EED4-997F-239CF11EE0D7}"/>
              </a:ext>
            </a:extLst>
          </p:cNvPr>
          <p:cNvPicPr>
            <a:picLocks noChangeAspect="1" noChangeArrowheads="1"/>
          </p:cNvPicPr>
          <p:nvPr/>
        </p:nvPicPr>
        <p:blipFill>
          <a:blip r:embed="rId2" cstate="print"/>
          <a:srcRect l="31055" t="15000" r="22070" b="25937"/>
          <a:stretch>
            <a:fillRect/>
          </a:stretch>
        </p:blipFill>
        <p:spPr bwMode="auto">
          <a:xfrm>
            <a:off x="190893" y="2993338"/>
            <a:ext cx="4270491" cy="3363012"/>
          </a:xfrm>
          <a:prstGeom prst="rect">
            <a:avLst/>
          </a:prstGeom>
          <a:noFill/>
          <a:ln w="57150">
            <a:solidFill>
              <a:srgbClr val="00FF00"/>
            </a:solidFill>
            <a:miter lim="800000"/>
            <a:headEnd/>
            <a:tailEnd/>
          </a:ln>
          <a:effectLst/>
        </p:spPr>
      </p:pic>
      <p:pic>
        <p:nvPicPr>
          <p:cNvPr id="8" name="Picture 1">
            <a:extLst>
              <a:ext uri="{FF2B5EF4-FFF2-40B4-BE49-F238E27FC236}">
                <a16:creationId xmlns:a16="http://schemas.microsoft.com/office/drawing/2014/main" id="{CB6F3B8F-9AE2-8897-62D3-D37EACAFC76C}"/>
              </a:ext>
            </a:extLst>
          </p:cNvPr>
          <p:cNvPicPr>
            <a:picLocks noChangeAspect="1" noChangeArrowheads="1"/>
          </p:cNvPicPr>
          <p:nvPr/>
        </p:nvPicPr>
        <p:blipFill>
          <a:blip r:embed="rId3" cstate="print"/>
          <a:srcRect l="36310" t="46875" r="20937" b="20833"/>
          <a:stretch>
            <a:fillRect/>
          </a:stretch>
        </p:blipFill>
        <p:spPr bwMode="auto">
          <a:xfrm>
            <a:off x="4633743" y="2993338"/>
            <a:ext cx="7367364" cy="3128607"/>
          </a:xfrm>
          <a:prstGeom prst="rect">
            <a:avLst/>
          </a:prstGeom>
          <a:noFill/>
          <a:ln w="57150">
            <a:solidFill>
              <a:srgbClr val="00FF00"/>
            </a:solidFill>
            <a:miter lim="800000"/>
            <a:headEnd/>
            <a:tailEnd/>
          </a:ln>
        </p:spPr>
      </p:pic>
      <p:sp>
        <p:nvSpPr>
          <p:cNvPr id="9" name="TextBox 8">
            <a:extLst>
              <a:ext uri="{FF2B5EF4-FFF2-40B4-BE49-F238E27FC236}">
                <a16:creationId xmlns:a16="http://schemas.microsoft.com/office/drawing/2014/main" id="{A5793F81-9A82-D7CD-2077-F94F218CF4B6}"/>
              </a:ext>
            </a:extLst>
          </p:cNvPr>
          <p:cNvSpPr txBox="1"/>
          <p:nvPr/>
        </p:nvSpPr>
        <p:spPr>
          <a:xfrm>
            <a:off x="124905" y="136525"/>
            <a:ext cx="1150070" cy="651332"/>
          </a:xfrm>
          <a:prstGeom prst="rect">
            <a:avLst/>
          </a:prstGeom>
          <a:noFill/>
          <a:ln w="57150">
            <a:solidFill>
              <a:srgbClr val="00FF00"/>
            </a:solidFill>
          </a:ln>
        </p:spPr>
        <p:txBody>
          <a:bodyPr wrap="square">
            <a:spAutoFit/>
          </a:bodyPr>
          <a:lstStyle/>
          <a:p>
            <a:pPr marL="0" marR="0">
              <a:lnSpc>
                <a:spcPct val="122000"/>
              </a:lnSpc>
              <a:spcBef>
                <a:spcPts val="0"/>
              </a:spcBef>
              <a:spcAft>
                <a:spcPts val="0"/>
              </a:spcAft>
              <a:tabLst>
                <a:tab pos="129540" algn="l"/>
              </a:tabLst>
            </a:pPr>
            <a:r>
              <a:rPr lang="en-US" sz="3200" b="1" dirty="0">
                <a:solidFill>
                  <a:srgbClr val="FF0000"/>
                </a:solidFill>
                <a:effectLst/>
                <a:latin typeface="Candara" panose="020E0502030303020204" pitchFamily="34" charset="0"/>
                <a:ea typeface="Times New Roman" panose="02020603050405020304" pitchFamily="18" charset="0"/>
              </a:rPr>
              <a:t>Vulva</a:t>
            </a:r>
            <a:endParaRPr lang="en-US" sz="2800" dirty="0">
              <a:solidFill>
                <a:srgbClr val="FF0000"/>
              </a:solidFill>
              <a:effectLst/>
              <a:latin typeface="Candara" panose="020E0502030303020204" pitchFamily="34" charset="0"/>
              <a:ea typeface="Times New Roman" panose="02020603050405020304" pitchFamily="18" charset="0"/>
            </a:endParaRPr>
          </a:p>
        </p:txBody>
      </p:sp>
    </p:spTree>
    <p:extLst>
      <p:ext uri="{BB962C8B-B14F-4D97-AF65-F5344CB8AC3E}">
        <p14:creationId xmlns:p14="http://schemas.microsoft.com/office/powerpoint/2010/main" val="9821752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394811-05E5-E34D-AC20-A369509564BF}"/>
              </a:ext>
            </a:extLst>
          </p:cNvPr>
          <p:cNvSpPr>
            <a:spLocks noGrp="1"/>
          </p:cNvSpPr>
          <p:nvPr>
            <p:ph type="dt" sz="half" idx="10"/>
          </p:nvPr>
        </p:nvSpPr>
        <p:spPr/>
        <p:txBody>
          <a:bodyPr/>
          <a:lstStyle/>
          <a:p>
            <a:r>
              <a:rPr lang="en-US" b="1" smtClean="0">
                <a:solidFill>
                  <a:srgbClr val="0033CC"/>
                </a:solidFill>
              </a:rPr>
              <a:t>Thursday 11 May 2023</a:t>
            </a:r>
            <a:endParaRPr lang="en-US" b="1" dirty="0">
              <a:solidFill>
                <a:srgbClr val="0033CC"/>
              </a:solidFill>
            </a:endParaRPr>
          </a:p>
        </p:txBody>
      </p:sp>
      <p:sp>
        <p:nvSpPr>
          <p:cNvPr id="3" name="Footer Placeholder 2">
            <a:extLst>
              <a:ext uri="{FF2B5EF4-FFF2-40B4-BE49-F238E27FC236}">
                <a16:creationId xmlns:a16="http://schemas.microsoft.com/office/drawing/2014/main" id="{CC70CFAB-2A16-6817-7845-2867DCA5680E}"/>
              </a:ext>
            </a:extLst>
          </p:cNvPr>
          <p:cNvSpPr>
            <a:spLocks noGrp="1"/>
          </p:cNvSpPr>
          <p:nvPr>
            <p:ph type="ftr" sz="quarter" idx="11"/>
          </p:nvPr>
        </p:nvSpPr>
        <p:spPr/>
        <p:txBody>
          <a:bodyPr/>
          <a:lstStyle/>
          <a:p>
            <a:r>
              <a:rPr lang="en-US" b="1" dirty="0">
                <a:solidFill>
                  <a:srgbClr val="0033CC"/>
                </a:solidFill>
              </a:rPr>
              <a:t>Dr. Aiman AL Maathidy</a:t>
            </a:r>
          </a:p>
        </p:txBody>
      </p:sp>
      <p:sp>
        <p:nvSpPr>
          <p:cNvPr id="4" name="Slide Number Placeholder 3">
            <a:extLst>
              <a:ext uri="{FF2B5EF4-FFF2-40B4-BE49-F238E27FC236}">
                <a16:creationId xmlns:a16="http://schemas.microsoft.com/office/drawing/2014/main" id="{63CC51E6-8214-666F-78B3-2A861B022A8C}"/>
              </a:ext>
            </a:extLst>
          </p:cNvPr>
          <p:cNvSpPr>
            <a:spLocks noGrp="1"/>
          </p:cNvSpPr>
          <p:nvPr>
            <p:ph type="sldNum" sz="quarter" idx="12"/>
          </p:nvPr>
        </p:nvSpPr>
        <p:spPr/>
        <p:txBody>
          <a:bodyPr/>
          <a:lstStyle/>
          <a:p>
            <a:fld id="{58D7CA03-F54C-4632-BDC7-113A4EF6E0A6}" type="slidenum">
              <a:rPr lang="en-US" b="1" smtClean="0">
                <a:solidFill>
                  <a:srgbClr val="0033CC"/>
                </a:solidFill>
              </a:rPr>
              <a:t>25</a:t>
            </a:fld>
            <a:endParaRPr lang="en-US" b="1">
              <a:solidFill>
                <a:srgbClr val="0033CC"/>
              </a:solidFill>
            </a:endParaRPr>
          </a:p>
        </p:txBody>
      </p:sp>
      <p:sp>
        <p:nvSpPr>
          <p:cNvPr id="6" name="مستطيل 1">
            <a:extLst>
              <a:ext uri="{FF2B5EF4-FFF2-40B4-BE49-F238E27FC236}">
                <a16:creationId xmlns:a16="http://schemas.microsoft.com/office/drawing/2014/main" id="{AEB119C2-C1D6-A1F0-6D5A-02F8F83A8FED}"/>
              </a:ext>
            </a:extLst>
          </p:cNvPr>
          <p:cNvSpPr/>
          <p:nvPr/>
        </p:nvSpPr>
        <p:spPr>
          <a:xfrm>
            <a:off x="-33780" y="787857"/>
            <a:ext cx="5736995" cy="5262979"/>
          </a:xfrm>
          <a:prstGeom prst="rect">
            <a:avLst/>
          </a:prstGeom>
        </p:spPr>
        <p:txBody>
          <a:bodyPr wrap="square">
            <a:spAutoFit/>
          </a:bodyPr>
          <a:lstStyle/>
          <a:p>
            <a:pPr algn="l"/>
            <a:r>
              <a:rPr lang="en-US" sz="2400" b="1" dirty="0">
                <a:solidFill>
                  <a:srgbClr val="FF0000"/>
                </a:solidFill>
                <a:latin typeface="Candara" panose="020E0502030303020204" pitchFamily="34" charset="0"/>
              </a:rPr>
              <a:t>Lymph Drainage</a:t>
            </a:r>
          </a:p>
          <a:p>
            <a:pPr algn="l"/>
            <a:r>
              <a:rPr lang="en-US" sz="2400" b="1" dirty="0">
                <a:solidFill>
                  <a:srgbClr val="C00000"/>
                </a:solidFill>
                <a:latin typeface="Candara" panose="020E0502030303020204" pitchFamily="34" charset="0"/>
              </a:rPr>
              <a:t>Medial group of superficial inguinal nodes</a:t>
            </a:r>
          </a:p>
          <a:p>
            <a:pPr algn="l"/>
            <a:r>
              <a:rPr lang="en-US" sz="2400" b="1" dirty="0">
                <a:solidFill>
                  <a:srgbClr val="FF0000"/>
                </a:solidFill>
                <a:latin typeface="Candara" panose="020E0502030303020204" pitchFamily="34" charset="0"/>
              </a:rPr>
              <a:t>Nerve Supply</a:t>
            </a:r>
          </a:p>
          <a:p>
            <a:pPr algn="l">
              <a:buFont typeface="Wingdings" pitchFamily="2" charset="2"/>
              <a:buChar char="q"/>
            </a:pPr>
            <a:r>
              <a:rPr lang="en-US" sz="2400" b="1" dirty="0">
                <a:solidFill>
                  <a:srgbClr val="0033CC"/>
                </a:solidFill>
                <a:latin typeface="Candara" panose="020E0502030303020204" pitchFamily="34" charset="0"/>
              </a:rPr>
              <a:t>The anterior parts of the vulva</a:t>
            </a:r>
            <a:r>
              <a:rPr lang="en-US" sz="2400" b="1" dirty="0">
                <a:latin typeface="Candara" panose="020E0502030303020204" pitchFamily="34" charset="0"/>
              </a:rPr>
              <a:t> are supplied by:</a:t>
            </a:r>
          </a:p>
          <a:p>
            <a:pPr algn="l">
              <a:buFont typeface="Wingdings" pitchFamily="2" charset="2"/>
              <a:buChar char="ü"/>
            </a:pPr>
            <a:r>
              <a:rPr lang="en-US" sz="2400" b="1" dirty="0">
                <a:latin typeface="Candara" panose="020E0502030303020204" pitchFamily="34" charset="0"/>
              </a:rPr>
              <a:t>The </a:t>
            </a:r>
            <a:r>
              <a:rPr lang="en-US" sz="2400" b="1" dirty="0">
                <a:solidFill>
                  <a:srgbClr val="C00000"/>
                </a:solidFill>
                <a:latin typeface="Candara" panose="020E0502030303020204" pitchFamily="34" charset="0"/>
              </a:rPr>
              <a:t>ilioinguinal nerves </a:t>
            </a:r>
          </a:p>
          <a:p>
            <a:pPr algn="l">
              <a:buFont typeface="Wingdings" pitchFamily="2" charset="2"/>
              <a:buChar char="ü"/>
            </a:pPr>
            <a:r>
              <a:rPr lang="en-US" sz="2400" b="1" dirty="0">
                <a:latin typeface="Candara" panose="020E0502030303020204" pitchFamily="34" charset="0"/>
              </a:rPr>
              <a:t>The </a:t>
            </a:r>
            <a:r>
              <a:rPr lang="en-US" sz="2400" b="1" dirty="0">
                <a:solidFill>
                  <a:srgbClr val="C00000"/>
                </a:solidFill>
                <a:latin typeface="Candara" panose="020E0502030303020204" pitchFamily="34" charset="0"/>
              </a:rPr>
              <a:t>genital branch of the genitofemoral nerves. </a:t>
            </a:r>
          </a:p>
          <a:p>
            <a:pPr algn="l">
              <a:buFont typeface="Wingdings" pitchFamily="2" charset="2"/>
              <a:buChar char="ü"/>
            </a:pPr>
            <a:endParaRPr lang="en-US" sz="2400" b="1" dirty="0">
              <a:latin typeface="Candara" panose="020E0502030303020204" pitchFamily="34" charset="0"/>
            </a:endParaRPr>
          </a:p>
          <a:p>
            <a:pPr algn="l">
              <a:buFont typeface="Wingdings" pitchFamily="2" charset="2"/>
              <a:buChar char="q"/>
            </a:pPr>
            <a:r>
              <a:rPr lang="en-US" sz="2400" b="1" dirty="0">
                <a:solidFill>
                  <a:srgbClr val="0033CC"/>
                </a:solidFill>
                <a:latin typeface="Candara" panose="020E0502030303020204" pitchFamily="34" charset="0"/>
              </a:rPr>
              <a:t>The posterior parts of the vulva </a:t>
            </a:r>
            <a:r>
              <a:rPr lang="en-US" sz="2400" b="1" dirty="0">
                <a:latin typeface="Candara" panose="020E0502030303020204" pitchFamily="34" charset="0"/>
              </a:rPr>
              <a:t>are supplied by:</a:t>
            </a:r>
          </a:p>
          <a:p>
            <a:pPr algn="l">
              <a:buFont typeface="Wingdings" pitchFamily="2" charset="2"/>
              <a:buChar char="ü"/>
            </a:pPr>
            <a:r>
              <a:rPr lang="en-US" sz="2400" b="1" dirty="0">
                <a:latin typeface="Candara" panose="020E0502030303020204" pitchFamily="34" charset="0"/>
              </a:rPr>
              <a:t>The branches of the </a:t>
            </a:r>
            <a:r>
              <a:rPr lang="en-US" sz="2400" b="1" dirty="0">
                <a:solidFill>
                  <a:srgbClr val="C00000"/>
                </a:solidFill>
                <a:latin typeface="Candara" panose="020E0502030303020204" pitchFamily="34" charset="0"/>
              </a:rPr>
              <a:t>perineal nerves </a:t>
            </a:r>
            <a:r>
              <a:rPr lang="en-US" sz="2400" b="1" dirty="0">
                <a:latin typeface="Candara" panose="020E0502030303020204" pitchFamily="34" charset="0"/>
              </a:rPr>
              <a:t>and </a:t>
            </a:r>
          </a:p>
          <a:p>
            <a:pPr algn="l">
              <a:buFont typeface="Wingdings" pitchFamily="2" charset="2"/>
              <a:buChar char="ü"/>
            </a:pPr>
            <a:r>
              <a:rPr lang="en-US" sz="2400" b="1" dirty="0">
                <a:latin typeface="Candara" panose="020E0502030303020204" pitchFamily="34" charset="0"/>
              </a:rPr>
              <a:t>The </a:t>
            </a:r>
            <a:r>
              <a:rPr lang="en-US" sz="2400" b="1" dirty="0">
                <a:solidFill>
                  <a:srgbClr val="C00000"/>
                </a:solidFill>
                <a:latin typeface="Candara" panose="020E0502030303020204" pitchFamily="34" charset="0"/>
              </a:rPr>
              <a:t>posterior cutaneous nerves of the thigh</a:t>
            </a:r>
            <a:endParaRPr lang="ar-IQ" sz="2400" b="1" dirty="0">
              <a:solidFill>
                <a:srgbClr val="C00000"/>
              </a:solidFill>
              <a:latin typeface="Candara" panose="020E0502030303020204" pitchFamily="34" charset="0"/>
            </a:endParaRPr>
          </a:p>
        </p:txBody>
      </p:sp>
      <p:sp>
        <p:nvSpPr>
          <p:cNvPr id="8" name="TextBox 7">
            <a:extLst>
              <a:ext uri="{FF2B5EF4-FFF2-40B4-BE49-F238E27FC236}">
                <a16:creationId xmlns:a16="http://schemas.microsoft.com/office/drawing/2014/main" id="{3C812A5D-6056-1F75-CA3A-9814A626BA67}"/>
              </a:ext>
            </a:extLst>
          </p:cNvPr>
          <p:cNvSpPr txBox="1"/>
          <p:nvPr/>
        </p:nvSpPr>
        <p:spPr>
          <a:xfrm>
            <a:off x="124905" y="136525"/>
            <a:ext cx="1150070" cy="651332"/>
          </a:xfrm>
          <a:prstGeom prst="rect">
            <a:avLst/>
          </a:prstGeom>
          <a:noFill/>
          <a:ln w="57150">
            <a:solidFill>
              <a:srgbClr val="00FF00"/>
            </a:solidFill>
          </a:ln>
        </p:spPr>
        <p:txBody>
          <a:bodyPr wrap="square">
            <a:spAutoFit/>
          </a:bodyPr>
          <a:lstStyle/>
          <a:p>
            <a:pPr marL="0" marR="0">
              <a:lnSpc>
                <a:spcPct val="122000"/>
              </a:lnSpc>
              <a:spcBef>
                <a:spcPts val="0"/>
              </a:spcBef>
              <a:spcAft>
                <a:spcPts val="0"/>
              </a:spcAft>
              <a:tabLst>
                <a:tab pos="129540" algn="l"/>
              </a:tabLst>
            </a:pPr>
            <a:r>
              <a:rPr lang="en-US" sz="3200" b="1" dirty="0">
                <a:solidFill>
                  <a:srgbClr val="FF0000"/>
                </a:solidFill>
                <a:effectLst/>
                <a:latin typeface="Candara" panose="020E0502030303020204" pitchFamily="34" charset="0"/>
                <a:ea typeface="Times New Roman" panose="02020603050405020304" pitchFamily="18" charset="0"/>
              </a:rPr>
              <a:t>Vulva</a:t>
            </a:r>
            <a:endParaRPr lang="en-US" sz="2800" dirty="0">
              <a:solidFill>
                <a:srgbClr val="FF0000"/>
              </a:solidFill>
              <a:effectLst/>
              <a:latin typeface="Candara" panose="020E0502030303020204" pitchFamily="34" charset="0"/>
              <a:ea typeface="Times New Roman" panose="02020603050405020304" pitchFamily="18" charset="0"/>
            </a:endParaRPr>
          </a:p>
        </p:txBody>
      </p:sp>
      <p:pic>
        <p:nvPicPr>
          <p:cNvPr id="12290" name="Picture 2" descr="Surgical Anatomy of Female Genital Area to Achieve Safety in Fat Grafting |  SpringerLink">
            <a:extLst>
              <a:ext uri="{FF2B5EF4-FFF2-40B4-BE49-F238E27FC236}">
                <a16:creationId xmlns:a16="http://schemas.microsoft.com/office/drawing/2014/main" id="{DA1E2A89-791F-E60C-BFF7-956C2770E8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4620" y="1061155"/>
            <a:ext cx="6114368" cy="4989682"/>
          </a:xfrm>
          <a:prstGeom prst="rect">
            <a:avLst/>
          </a:prstGeom>
          <a:noFill/>
          <a:ln w="57150">
            <a:solidFill>
              <a:srgbClr val="00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4554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A3E24A-A201-060E-EA17-43683376C746}"/>
              </a:ext>
            </a:extLst>
          </p:cNvPr>
          <p:cNvSpPr>
            <a:spLocks noGrp="1"/>
          </p:cNvSpPr>
          <p:nvPr>
            <p:ph type="dt" sz="half" idx="10"/>
          </p:nvPr>
        </p:nvSpPr>
        <p:spPr/>
        <p:txBody>
          <a:bodyPr/>
          <a:lstStyle/>
          <a:p>
            <a:r>
              <a:rPr lang="en-US" b="1" smtClean="0">
                <a:solidFill>
                  <a:srgbClr val="0033CC"/>
                </a:solidFill>
              </a:rPr>
              <a:t>Thursday 11 May 2023</a:t>
            </a:r>
            <a:endParaRPr lang="en-US" b="1">
              <a:solidFill>
                <a:srgbClr val="0033CC"/>
              </a:solidFill>
            </a:endParaRPr>
          </a:p>
        </p:txBody>
      </p:sp>
      <p:sp>
        <p:nvSpPr>
          <p:cNvPr id="3" name="Footer Placeholder 2">
            <a:extLst>
              <a:ext uri="{FF2B5EF4-FFF2-40B4-BE49-F238E27FC236}">
                <a16:creationId xmlns:a16="http://schemas.microsoft.com/office/drawing/2014/main" id="{48505949-DA12-34A0-EBF4-F2F712B92B6E}"/>
              </a:ext>
            </a:extLst>
          </p:cNvPr>
          <p:cNvSpPr>
            <a:spLocks noGrp="1"/>
          </p:cNvSpPr>
          <p:nvPr>
            <p:ph type="ftr" sz="quarter" idx="11"/>
          </p:nvPr>
        </p:nvSpPr>
        <p:spPr/>
        <p:txBody>
          <a:bodyPr/>
          <a:lstStyle/>
          <a:p>
            <a:r>
              <a:rPr lang="en-US" b="1">
                <a:solidFill>
                  <a:srgbClr val="0033CC"/>
                </a:solidFill>
              </a:rPr>
              <a:t>Dr. Aiman AL Maathidy</a:t>
            </a:r>
          </a:p>
        </p:txBody>
      </p:sp>
      <p:sp>
        <p:nvSpPr>
          <p:cNvPr id="4" name="Slide Number Placeholder 3">
            <a:extLst>
              <a:ext uri="{FF2B5EF4-FFF2-40B4-BE49-F238E27FC236}">
                <a16:creationId xmlns:a16="http://schemas.microsoft.com/office/drawing/2014/main" id="{378F800F-AF18-12B4-CB73-AA50F5CC94CD}"/>
              </a:ext>
            </a:extLst>
          </p:cNvPr>
          <p:cNvSpPr>
            <a:spLocks noGrp="1"/>
          </p:cNvSpPr>
          <p:nvPr>
            <p:ph type="sldNum" sz="quarter" idx="12"/>
          </p:nvPr>
        </p:nvSpPr>
        <p:spPr/>
        <p:txBody>
          <a:bodyPr/>
          <a:lstStyle/>
          <a:p>
            <a:fld id="{58D7CA03-F54C-4632-BDC7-113A4EF6E0A6}" type="slidenum">
              <a:rPr lang="en-US" b="1" smtClean="0">
                <a:solidFill>
                  <a:srgbClr val="0033CC"/>
                </a:solidFill>
              </a:rPr>
              <a:t>26</a:t>
            </a:fld>
            <a:endParaRPr lang="en-US" b="1">
              <a:solidFill>
                <a:srgbClr val="0033CC"/>
              </a:solidFill>
            </a:endParaRPr>
          </a:p>
        </p:txBody>
      </p:sp>
      <p:sp>
        <p:nvSpPr>
          <p:cNvPr id="6" name="TextBox 5">
            <a:extLst>
              <a:ext uri="{FF2B5EF4-FFF2-40B4-BE49-F238E27FC236}">
                <a16:creationId xmlns:a16="http://schemas.microsoft.com/office/drawing/2014/main" id="{D498B156-4F72-AEBA-33AC-CC457864E956}"/>
              </a:ext>
            </a:extLst>
          </p:cNvPr>
          <p:cNvSpPr txBox="1"/>
          <p:nvPr/>
        </p:nvSpPr>
        <p:spPr>
          <a:xfrm>
            <a:off x="106051" y="320457"/>
            <a:ext cx="12224208" cy="3108543"/>
          </a:xfrm>
          <a:prstGeom prst="rect">
            <a:avLst/>
          </a:prstGeom>
          <a:noFill/>
        </p:spPr>
        <p:txBody>
          <a:bodyPr wrap="square">
            <a:spAutoFit/>
          </a:bodyPr>
          <a:lstStyle/>
          <a:p>
            <a:pPr marL="0" marR="0" indent="0">
              <a:spcBef>
                <a:spcPts val="0"/>
              </a:spcBef>
              <a:spcAft>
                <a:spcPts val="0"/>
              </a:spcAft>
              <a:tabLst>
                <a:tab pos="719455" algn="l"/>
                <a:tab pos="129540" algn="l"/>
                <a:tab pos="719455" algn="l"/>
              </a:tabLst>
            </a:pPr>
            <a:r>
              <a:rPr lang="en-US" sz="2800" b="1" dirty="0">
                <a:solidFill>
                  <a:srgbClr val="0033CC"/>
                </a:solidFill>
                <a:effectLst/>
                <a:latin typeface="Candara" panose="020E0502030303020204" pitchFamily="34" charset="0"/>
                <a:ea typeface="Times New Roman" panose="02020603050405020304" pitchFamily="18" charset="0"/>
              </a:rPr>
              <a:t>** Female orgasm</a:t>
            </a:r>
          </a:p>
          <a:p>
            <a:pPr marL="457200" marR="0" lvl="0" indent="-457200">
              <a:spcBef>
                <a:spcPts val="0"/>
              </a:spcBef>
              <a:spcAft>
                <a:spcPts val="0"/>
              </a:spcAft>
              <a:buFont typeface="Wingdings" panose="05000000000000000000" pitchFamily="2" charset="2"/>
              <a:buChar char="v"/>
              <a:tabLst>
                <a:tab pos="719455" algn="l"/>
                <a:tab pos="129540" algn="l"/>
                <a:tab pos="342900" algn="l"/>
              </a:tabLst>
            </a:pPr>
            <a:r>
              <a:rPr lang="en-US" sz="2800" b="1" dirty="0">
                <a:effectLst/>
                <a:latin typeface="Candara" panose="020E0502030303020204" pitchFamily="34" charset="0"/>
                <a:ea typeface="Times New Roman" panose="02020603050405020304" pitchFamily="18" charset="0"/>
              </a:rPr>
              <a:t>Sexual excitement induces </a:t>
            </a:r>
            <a:r>
              <a:rPr lang="en-US" sz="2800" b="1" dirty="0">
                <a:solidFill>
                  <a:srgbClr val="C00000"/>
                </a:solidFill>
                <a:effectLst/>
                <a:latin typeface="Candara" panose="020E0502030303020204" pitchFamily="34" charset="0"/>
                <a:ea typeface="Times New Roman" panose="02020603050405020304" pitchFamily="18" charset="0"/>
              </a:rPr>
              <a:t>vascular dilatation and engorgement of the vulva.</a:t>
            </a:r>
          </a:p>
          <a:p>
            <a:pPr marL="457200" marR="0" lvl="0" indent="-457200">
              <a:spcBef>
                <a:spcPts val="0"/>
              </a:spcBef>
              <a:spcAft>
                <a:spcPts val="0"/>
              </a:spcAft>
              <a:buFont typeface="Wingdings" panose="05000000000000000000" pitchFamily="2" charset="2"/>
              <a:buChar char="v"/>
              <a:tabLst>
                <a:tab pos="719455" algn="l"/>
                <a:tab pos="129540" algn="l"/>
                <a:tab pos="342900" algn="l"/>
              </a:tabLst>
            </a:pPr>
            <a:r>
              <a:rPr lang="en-US" sz="2800" b="1" dirty="0">
                <a:effectLst/>
                <a:latin typeface="Candara" panose="020E0502030303020204" pitchFamily="34" charset="0"/>
                <a:ea typeface="Times New Roman" panose="02020603050405020304" pitchFamily="18" charset="0"/>
              </a:rPr>
              <a:t>It is </a:t>
            </a:r>
            <a:r>
              <a:rPr lang="en-US" sz="2800" b="1" dirty="0">
                <a:solidFill>
                  <a:srgbClr val="C00000"/>
                </a:solidFill>
                <a:effectLst/>
                <a:latin typeface="Candara" panose="020E0502030303020204" pitchFamily="34" charset="0"/>
                <a:ea typeface="Times New Roman" panose="02020603050405020304" pitchFamily="18" charset="0"/>
              </a:rPr>
              <a:t>parasympathetic as male</a:t>
            </a:r>
            <a:r>
              <a:rPr lang="en-US" sz="2800" b="1" dirty="0">
                <a:effectLst/>
                <a:latin typeface="Candara" panose="020E0502030303020204" pitchFamily="34" charset="0"/>
                <a:ea typeface="Times New Roman" panose="02020603050405020304" pitchFamily="18" charset="0"/>
              </a:rPr>
              <a:t>.</a:t>
            </a:r>
          </a:p>
          <a:p>
            <a:pPr marL="457200" marR="0" lvl="0" indent="-457200">
              <a:spcBef>
                <a:spcPts val="0"/>
              </a:spcBef>
              <a:spcAft>
                <a:spcPts val="0"/>
              </a:spcAft>
              <a:buFont typeface="Wingdings" panose="05000000000000000000" pitchFamily="2" charset="2"/>
              <a:buChar char="v"/>
              <a:tabLst>
                <a:tab pos="719455" algn="l"/>
                <a:tab pos="129540" algn="l"/>
                <a:tab pos="342900" algn="l"/>
              </a:tabLst>
            </a:pPr>
            <a:r>
              <a:rPr lang="en-US" sz="2800" b="1" dirty="0">
                <a:effectLst/>
                <a:latin typeface="Candara" panose="020E0502030303020204" pitchFamily="34" charset="0"/>
                <a:ea typeface="Times New Roman" panose="02020603050405020304" pitchFamily="18" charset="0"/>
              </a:rPr>
              <a:t>The vagina becomes moistened by the mucus membrane. </a:t>
            </a:r>
          </a:p>
          <a:p>
            <a:pPr marL="457200" marR="0" lvl="0" indent="-457200">
              <a:spcBef>
                <a:spcPts val="0"/>
              </a:spcBef>
              <a:spcAft>
                <a:spcPts val="0"/>
              </a:spcAft>
              <a:buFont typeface="Wingdings" panose="05000000000000000000" pitchFamily="2" charset="2"/>
              <a:buChar char="v"/>
              <a:tabLst>
                <a:tab pos="719455" algn="l"/>
                <a:tab pos="129540" algn="l"/>
                <a:tab pos="342900" algn="l"/>
              </a:tabLst>
            </a:pPr>
            <a:r>
              <a:rPr lang="en-US" sz="2800" b="1" dirty="0">
                <a:effectLst/>
                <a:latin typeface="Candara" panose="020E0502030303020204" pitchFamily="34" charset="0"/>
                <a:ea typeface="Times New Roman" panose="02020603050405020304" pitchFamily="18" charset="0"/>
              </a:rPr>
              <a:t>The greater vestibular glands secret a small amount of fluid.</a:t>
            </a:r>
          </a:p>
          <a:p>
            <a:pPr marL="457200" marR="0" lvl="0" indent="-457200">
              <a:spcBef>
                <a:spcPts val="0"/>
              </a:spcBef>
              <a:spcAft>
                <a:spcPts val="0"/>
              </a:spcAft>
              <a:buFont typeface="Wingdings" panose="05000000000000000000" pitchFamily="2" charset="2"/>
              <a:buChar char="v"/>
              <a:tabLst>
                <a:tab pos="719455" algn="l"/>
                <a:tab pos="129540" algn="l"/>
                <a:tab pos="342900" algn="l"/>
                <a:tab pos="457200" algn="l"/>
              </a:tabLst>
            </a:pPr>
            <a:r>
              <a:rPr lang="en-US" sz="2800" b="1" dirty="0">
                <a:effectLst/>
                <a:latin typeface="Candara" panose="020E0502030303020204" pitchFamily="34" charset="0"/>
                <a:ea typeface="Times New Roman" panose="02020603050405020304" pitchFamily="18" charset="0"/>
              </a:rPr>
              <a:t>At </a:t>
            </a:r>
            <a:r>
              <a:rPr lang="en-US" sz="2800" b="1" dirty="0">
                <a:solidFill>
                  <a:srgbClr val="0033CC"/>
                </a:solidFill>
                <a:effectLst/>
                <a:latin typeface="Candara" panose="020E0502030303020204" pitchFamily="34" charset="0"/>
                <a:ea typeface="Times New Roman" panose="02020603050405020304" pitchFamily="18" charset="0"/>
              </a:rPr>
              <a:t>the climax</a:t>
            </a:r>
            <a:r>
              <a:rPr lang="en-US" sz="2800" b="1" dirty="0">
                <a:effectLst/>
                <a:latin typeface="Candara" panose="020E0502030303020204" pitchFamily="34" charset="0"/>
                <a:ea typeface="Times New Roman" panose="02020603050405020304" pitchFamily="18" charset="0"/>
              </a:rPr>
              <a:t>, there is </a:t>
            </a:r>
            <a:r>
              <a:rPr lang="en-US" sz="2800" b="1" dirty="0">
                <a:solidFill>
                  <a:srgbClr val="C00000"/>
                </a:solidFill>
                <a:effectLst/>
                <a:latin typeface="Candara" panose="020E0502030303020204" pitchFamily="34" charset="0"/>
                <a:ea typeface="Times New Roman" panose="02020603050405020304" pitchFamily="18" charset="0"/>
              </a:rPr>
              <a:t>series of involuntary muscle contraction</a:t>
            </a:r>
            <a:r>
              <a:rPr lang="en-US" sz="2800" b="1" dirty="0">
                <a:effectLst/>
                <a:latin typeface="Candara" panose="020E0502030303020204" pitchFamily="34" charset="0"/>
                <a:ea typeface="Times New Roman" panose="02020603050405020304" pitchFamily="18" charset="0"/>
              </a:rPr>
              <a:t>.</a:t>
            </a:r>
          </a:p>
        </p:txBody>
      </p:sp>
    </p:spTree>
    <p:extLst>
      <p:ext uri="{BB962C8B-B14F-4D97-AF65-F5344CB8AC3E}">
        <p14:creationId xmlns:p14="http://schemas.microsoft.com/office/powerpoint/2010/main" val="28783693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EBFDB7D-DD97-44CE-AFFB-458781A3DB9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H:\SALISBERY  UK 14. 10.2012\DSC02492.JPG">
            <a:extLst>
              <a:ext uri="{FF2B5EF4-FFF2-40B4-BE49-F238E27FC236}">
                <a16:creationId xmlns:a16="http://schemas.microsoft.com/office/drawing/2014/main" id="{A8DA5823-000B-B3AD-24DB-7FF79ABD6FDB}"/>
              </a:ext>
            </a:extLst>
          </p:cNvPr>
          <p:cNvPicPr>
            <a:picLocks noChangeAspect="1" noChangeArrowheads="1"/>
          </p:cNvPicPr>
          <p:nvPr/>
        </p:nvPicPr>
        <p:blipFill rotWithShape="1">
          <a:blip r:embed="rId2" cstate="print"/>
          <a:srcRect t="863" r="-1" b="526"/>
          <a:stretch/>
        </p:blipFill>
        <p:spPr bwMode="auto">
          <a:xfrm>
            <a:off x="0" y="10"/>
            <a:ext cx="9272902" cy="6857990"/>
          </a:xfrm>
          <a:custGeom>
            <a:avLst/>
            <a:gdLst/>
            <a:ahLst/>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noFill/>
        </p:spPr>
      </p:pic>
      <p:sp>
        <p:nvSpPr>
          <p:cNvPr id="12" name="Freeform 5">
            <a:extLst>
              <a:ext uri="{FF2B5EF4-FFF2-40B4-BE49-F238E27FC236}">
                <a16:creationId xmlns:a16="http://schemas.microsoft.com/office/drawing/2014/main" id="{50F864A1-23CF-4954-887F-3C4458622A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8D313E8C-7457-407E-BDA5-EACA44D382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4" name="Slide Number Placeholder 3">
            <a:extLst>
              <a:ext uri="{FF2B5EF4-FFF2-40B4-BE49-F238E27FC236}">
                <a16:creationId xmlns:a16="http://schemas.microsoft.com/office/drawing/2014/main" id="{6AE9CFB7-E25C-DA09-EDD5-505474855944}"/>
              </a:ext>
            </a:extLst>
          </p:cNvPr>
          <p:cNvSpPr>
            <a:spLocks noGrp="1"/>
          </p:cNvSpPr>
          <p:nvPr>
            <p:ph type="sldNum" sz="quarter" idx="12"/>
          </p:nvPr>
        </p:nvSpPr>
        <p:spPr>
          <a:xfrm>
            <a:off x="11146536" y="6035040"/>
            <a:ext cx="548640" cy="548640"/>
          </a:xfrm>
          <a:prstGeom prst="ellipse">
            <a:avLst/>
          </a:prstGeom>
          <a:solidFill>
            <a:schemeClr val="tx1">
              <a:alpha val="80000"/>
            </a:schemeClr>
          </a:solidFill>
        </p:spPr>
        <p:txBody>
          <a:bodyPr>
            <a:normAutofit/>
          </a:bodyPr>
          <a:lstStyle/>
          <a:p>
            <a:pPr algn="ctr">
              <a:spcAft>
                <a:spcPts val="600"/>
              </a:spcAft>
            </a:pPr>
            <a:fld id="{58D7CA03-F54C-4632-BDC7-113A4EF6E0A6}" type="slidenum">
              <a:rPr lang="en-US">
                <a:solidFill>
                  <a:schemeClr val="bg1"/>
                </a:solidFill>
              </a:rPr>
              <a:pPr algn="ctr">
                <a:spcAft>
                  <a:spcPts val="600"/>
                </a:spcAft>
              </a:pPr>
              <a:t>27</a:t>
            </a:fld>
            <a:endParaRPr lang="en-US">
              <a:solidFill>
                <a:schemeClr val="bg1"/>
              </a:solidFill>
            </a:endParaRPr>
          </a:p>
        </p:txBody>
      </p:sp>
      <p:sp>
        <p:nvSpPr>
          <p:cNvPr id="7" name="TextBox 6">
            <a:extLst>
              <a:ext uri="{FF2B5EF4-FFF2-40B4-BE49-F238E27FC236}">
                <a16:creationId xmlns:a16="http://schemas.microsoft.com/office/drawing/2014/main" id="{7E4BD12C-B617-B941-E99B-3429D144A39C}"/>
              </a:ext>
            </a:extLst>
          </p:cNvPr>
          <p:cNvSpPr txBox="1"/>
          <p:nvPr/>
        </p:nvSpPr>
        <p:spPr>
          <a:xfrm>
            <a:off x="8881613" y="5499110"/>
            <a:ext cx="2964473" cy="523220"/>
          </a:xfrm>
          <a:prstGeom prst="rect">
            <a:avLst/>
          </a:prstGeom>
          <a:noFill/>
        </p:spPr>
        <p:txBody>
          <a:bodyPr wrap="square">
            <a:spAutoFit/>
          </a:bodyPr>
          <a:lstStyle/>
          <a:p>
            <a:r>
              <a:rPr lang="en-US" sz="2800" b="1" dirty="0">
                <a:solidFill>
                  <a:srgbClr val="0033CC"/>
                </a:solidFill>
              </a:rPr>
              <a:t>Surgical Anatomist</a:t>
            </a:r>
          </a:p>
        </p:txBody>
      </p:sp>
      <p:sp>
        <p:nvSpPr>
          <p:cNvPr id="8" name="Footer Placeholder 2">
            <a:extLst>
              <a:ext uri="{FF2B5EF4-FFF2-40B4-BE49-F238E27FC236}">
                <a16:creationId xmlns:a16="http://schemas.microsoft.com/office/drawing/2014/main" id="{2CE54D58-F3AD-7606-AA43-098333675710}"/>
              </a:ext>
            </a:extLst>
          </p:cNvPr>
          <p:cNvSpPr txBox="1">
            <a:spLocks/>
          </p:cNvSpPr>
          <p:nvPr/>
        </p:nvSpPr>
        <p:spPr>
          <a:xfrm>
            <a:off x="8404109" y="5102837"/>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srgbClr val="0033CC"/>
                </a:solidFill>
              </a:rPr>
              <a:t>Dr. Aiman AL Maathidy</a:t>
            </a:r>
          </a:p>
        </p:txBody>
      </p:sp>
      <p:sp>
        <p:nvSpPr>
          <p:cNvPr id="20" name="Date Placeholder 1">
            <a:extLst>
              <a:ext uri="{FF2B5EF4-FFF2-40B4-BE49-F238E27FC236}">
                <a16:creationId xmlns:a16="http://schemas.microsoft.com/office/drawing/2014/main" id="{8BA7B8AB-4C15-B280-6601-93275BF627F8}"/>
              </a:ext>
            </a:extLst>
          </p:cNvPr>
          <p:cNvSpPr>
            <a:spLocks noGrp="1"/>
          </p:cNvSpPr>
          <p:nvPr>
            <p:ph type="dt" sz="half" idx="10"/>
          </p:nvPr>
        </p:nvSpPr>
        <p:spPr>
          <a:xfrm>
            <a:off x="8204308" y="164454"/>
            <a:ext cx="4319081" cy="365125"/>
          </a:xfrm>
        </p:spPr>
        <p:txBody>
          <a:bodyPr/>
          <a:lstStyle/>
          <a:p>
            <a:r>
              <a:rPr lang="en-US" sz="2400" b="1" smtClean="0">
                <a:solidFill>
                  <a:srgbClr val="0033CC"/>
                </a:solidFill>
                <a:latin typeface="Candara" panose="020E0502030303020204" pitchFamily="34" charset="0"/>
              </a:rPr>
              <a:t>Thursday 11 May 2023</a:t>
            </a:r>
            <a:endParaRPr lang="en-US" sz="2400" b="1" dirty="0">
              <a:solidFill>
                <a:srgbClr val="0033CC"/>
              </a:solidFill>
              <a:latin typeface="Candara" panose="020E0502030303020204" pitchFamily="34" charset="0"/>
            </a:endParaRPr>
          </a:p>
        </p:txBody>
      </p:sp>
      <p:sp>
        <p:nvSpPr>
          <p:cNvPr id="2" name="Footer Placeholder 1">
            <a:extLst>
              <a:ext uri="{FF2B5EF4-FFF2-40B4-BE49-F238E27FC236}">
                <a16:creationId xmlns:a16="http://schemas.microsoft.com/office/drawing/2014/main" id="{CD94E4A4-1417-FC6C-9ED9-2D5712A48793}"/>
              </a:ext>
            </a:extLst>
          </p:cNvPr>
          <p:cNvSpPr>
            <a:spLocks noGrp="1"/>
          </p:cNvSpPr>
          <p:nvPr>
            <p:ph type="ftr" sz="quarter" idx="11"/>
          </p:nvPr>
        </p:nvSpPr>
        <p:spPr/>
        <p:txBody>
          <a:bodyPr/>
          <a:lstStyle/>
          <a:p>
            <a:r>
              <a:rPr lang="en-US"/>
              <a:t>Dr. Aiman AL Maathidy</a:t>
            </a:r>
          </a:p>
        </p:txBody>
      </p:sp>
    </p:spTree>
    <p:extLst>
      <p:ext uri="{BB962C8B-B14F-4D97-AF65-F5344CB8AC3E}">
        <p14:creationId xmlns:p14="http://schemas.microsoft.com/office/powerpoint/2010/main" val="15649862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677400" y="479190"/>
            <a:ext cx="2743200" cy="365125"/>
          </a:xfrm>
        </p:spPr>
        <p:txBody>
          <a:bodyPr/>
          <a:lstStyle/>
          <a:p>
            <a:r>
              <a:rPr lang="en-US" b="1" smtClean="0">
                <a:solidFill>
                  <a:srgbClr val="FF0000"/>
                </a:solidFill>
              </a:rPr>
              <a:t>Thursday 11 May 2023</a:t>
            </a:r>
            <a:endParaRPr lang="en-US" b="1">
              <a:solidFill>
                <a:srgbClr val="FF0000"/>
              </a:solidFill>
            </a:endParaRPr>
          </a:p>
        </p:txBody>
      </p:sp>
      <p:sp>
        <p:nvSpPr>
          <p:cNvPr id="3" name="Footer Placeholder 2"/>
          <p:cNvSpPr>
            <a:spLocks noGrp="1"/>
          </p:cNvSpPr>
          <p:nvPr>
            <p:ph type="ftr" sz="quarter" idx="11"/>
          </p:nvPr>
        </p:nvSpPr>
        <p:spPr>
          <a:xfrm>
            <a:off x="8506691" y="222785"/>
            <a:ext cx="4114800" cy="365125"/>
          </a:xfrm>
        </p:spPr>
        <p:txBody>
          <a:bodyPr/>
          <a:lstStyle/>
          <a:p>
            <a:r>
              <a:rPr lang="en-US" b="1" smtClean="0">
                <a:solidFill>
                  <a:srgbClr val="FF0000"/>
                </a:solidFill>
              </a:rPr>
              <a:t>Dr. Aiman AL Maathidy</a:t>
            </a:r>
            <a:endParaRPr lang="en-US" b="1">
              <a:solidFill>
                <a:srgbClr val="FF0000"/>
              </a:solidFill>
            </a:endParaRPr>
          </a:p>
        </p:txBody>
      </p:sp>
      <p:sp>
        <p:nvSpPr>
          <p:cNvPr id="4" name="Slide Number Placeholder 3"/>
          <p:cNvSpPr>
            <a:spLocks noGrp="1"/>
          </p:cNvSpPr>
          <p:nvPr>
            <p:ph type="sldNum" sz="quarter" idx="12"/>
          </p:nvPr>
        </p:nvSpPr>
        <p:spPr>
          <a:xfrm>
            <a:off x="9192491" y="222785"/>
            <a:ext cx="2743200" cy="365125"/>
          </a:xfrm>
        </p:spPr>
        <p:txBody>
          <a:bodyPr/>
          <a:lstStyle/>
          <a:p>
            <a:fld id="{58D7CA03-F54C-4632-BDC7-113A4EF6E0A6}" type="slidenum">
              <a:rPr lang="en-US" b="1" smtClean="0">
                <a:solidFill>
                  <a:srgbClr val="FF0000"/>
                </a:solidFill>
              </a:rPr>
              <a:t>3</a:t>
            </a:fld>
            <a:endParaRPr lang="en-US" b="1">
              <a:solidFill>
                <a:srgbClr val="FF0000"/>
              </a:solidFill>
            </a:endParaRPr>
          </a:p>
        </p:txBody>
      </p:sp>
      <p:sp>
        <p:nvSpPr>
          <p:cNvPr id="5" name="TextBox 4">
            <a:extLst>
              <a:ext uri="{FF2B5EF4-FFF2-40B4-BE49-F238E27FC236}">
                <a16:creationId xmlns:a16="http://schemas.microsoft.com/office/drawing/2014/main" id="{F8C4FE9A-F8DC-2EFD-0500-8C21146CDAAB}"/>
              </a:ext>
            </a:extLst>
          </p:cNvPr>
          <p:cNvSpPr txBox="1"/>
          <p:nvPr/>
        </p:nvSpPr>
        <p:spPr>
          <a:xfrm>
            <a:off x="95446" y="45297"/>
            <a:ext cx="5147036" cy="651332"/>
          </a:xfrm>
          <a:prstGeom prst="rect">
            <a:avLst/>
          </a:prstGeom>
          <a:noFill/>
          <a:ln w="57150">
            <a:solidFill>
              <a:srgbClr val="00FF00"/>
            </a:solidFill>
          </a:ln>
        </p:spPr>
        <p:txBody>
          <a:bodyPr wrap="square">
            <a:spAutoFit/>
          </a:bodyPr>
          <a:lstStyle/>
          <a:p>
            <a:pPr marL="0" marR="0" algn="ctr">
              <a:lnSpc>
                <a:spcPct val="122000"/>
              </a:lnSpc>
              <a:spcBef>
                <a:spcPts val="0"/>
              </a:spcBef>
              <a:spcAft>
                <a:spcPts val="0"/>
              </a:spcAft>
              <a:tabLst>
                <a:tab pos="129540" algn="l"/>
              </a:tabLst>
            </a:pPr>
            <a:r>
              <a:rPr lang="en-US" sz="3200" b="1" dirty="0">
                <a:solidFill>
                  <a:srgbClr val="FF0000"/>
                </a:solidFill>
                <a:effectLst/>
                <a:latin typeface="Candara" panose="020E0502030303020204" pitchFamily="34" charset="0"/>
                <a:ea typeface="Times New Roman" panose="02020603050405020304" pitchFamily="18" charset="0"/>
              </a:rPr>
              <a:t>External male genital organ</a:t>
            </a:r>
            <a:endParaRPr lang="en-US" sz="2800" dirty="0">
              <a:solidFill>
                <a:srgbClr val="FF0000"/>
              </a:solidFill>
              <a:effectLst/>
              <a:latin typeface="Candara" panose="020E0502030303020204" pitchFamily="34" charset="0"/>
              <a:ea typeface="Times New Roman" panose="02020603050405020304" pitchFamily="18" charset="0"/>
            </a:endParaRPr>
          </a:p>
        </p:txBody>
      </p:sp>
      <p:sp>
        <p:nvSpPr>
          <p:cNvPr id="7" name="مستطيل 2"/>
          <p:cNvSpPr/>
          <p:nvPr/>
        </p:nvSpPr>
        <p:spPr>
          <a:xfrm>
            <a:off x="106029" y="779663"/>
            <a:ext cx="11716518" cy="2246769"/>
          </a:xfrm>
          <a:prstGeom prst="rect">
            <a:avLst/>
          </a:prstGeom>
        </p:spPr>
        <p:txBody>
          <a:bodyPr wrap="square">
            <a:spAutoFit/>
          </a:bodyPr>
          <a:lstStyle/>
          <a:p>
            <a:pPr algn="l"/>
            <a:r>
              <a:rPr lang="en-US" sz="2800" b="1" dirty="0" smtClean="0">
                <a:solidFill>
                  <a:srgbClr val="0033CC"/>
                </a:solidFill>
                <a:latin typeface="Candara" panose="020E0502030303020204" pitchFamily="34" charset="0"/>
              </a:rPr>
              <a:t>1. Root </a:t>
            </a:r>
            <a:r>
              <a:rPr lang="en-US" sz="2800" b="1" dirty="0" smtClean="0">
                <a:solidFill>
                  <a:srgbClr val="0033CC"/>
                </a:solidFill>
                <a:latin typeface="Candara" panose="020E0502030303020204" pitchFamily="34" charset="0"/>
              </a:rPr>
              <a:t>of the Penis</a:t>
            </a:r>
            <a:endParaRPr lang="en-US" sz="2800" b="1" dirty="0" smtClean="0">
              <a:latin typeface="Candara" panose="020E0502030303020204" pitchFamily="34" charset="0"/>
            </a:endParaRPr>
          </a:p>
          <a:p>
            <a:pPr algn="l">
              <a:buFont typeface="Wingdings" pitchFamily="2" charset="2"/>
              <a:buChar char="q"/>
            </a:pPr>
            <a:r>
              <a:rPr lang="en-US" sz="2800" b="1" dirty="0" smtClean="0">
                <a:latin typeface="Candara" panose="020E0502030303020204" pitchFamily="34" charset="0"/>
              </a:rPr>
              <a:t> </a:t>
            </a:r>
            <a:r>
              <a:rPr lang="en-US" sz="2800" b="1" dirty="0" smtClean="0">
                <a:solidFill>
                  <a:srgbClr val="0033CC"/>
                </a:solidFill>
                <a:latin typeface="Candara" panose="020E0502030303020204" pitchFamily="34" charset="0"/>
              </a:rPr>
              <a:t>The bulb </a:t>
            </a:r>
            <a:r>
              <a:rPr lang="en-US" sz="2800" b="1" dirty="0" smtClean="0">
                <a:latin typeface="Candara" panose="020E0502030303020204" pitchFamily="34" charset="0"/>
              </a:rPr>
              <a:t>is situated in the midline and is attached to the undersurface of the </a:t>
            </a:r>
            <a:r>
              <a:rPr lang="en-US" sz="2800" b="1" dirty="0" smtClean="0">
                <a:solidFill>
                  <a:srgbClr val="FF0000"/>
                </a:solidFill>
                <a:latin typeface="Candara" panose="020E0502030303020204" pitchFamily="34" charset="0"/>
              </a:rPr>
              <a:t>urogenital diaphragm</a:t>
            </a:r>
            <a:r>
              <a:rPr lang="en-US" sz="2800" b="1" dirty="0" smtClean="0">
                <a:latin typeface="Candara" panose="020E0502030303020204" pitchFamily="34" charset="0"/>
              </a:rPr>
              <a:t> </a:t>
            </a:r>
          </a:p>
          <a:p>
            <a:pPr algn="l">
              <a:buFont typeface="Wingdings" pitchFamily="2" charset="2"/>
              <a:buChar char="q"/>
            </a:pPr>
            <a:r>
              <a:rPr lang="en-US" sz="2800" b="1" dirty="0" smtClean="0">
                <a:latin typeface="Candara" panose="020E0502030303020204" pitchFamily="34" charset="0"/>
              </a:rPr>
              <a:t>It is traversed by </a:t>
            </a:r>
            <a:r>
              <a:rPr lang="en-US" sz="2800" b="1" dirty="0" smtClean="0">
                <a:solidFill>
                  <a:srgbClr val="0033CC"/>
                </a:solidFill>
                <a:latin typeface="Candara" panose="020E0502030303020204" pitchFamily="34" charset="0"/>
              </a:rPr>
              <a:t>the urethra </a:t>
            </a:r>
            <a:r>
              <a:rPr lang="en-US" sz="2800" b="1" dirty="0" smtClean="0">
                <a:latin typeface="Candara" panose="020E0502030303020204" pitchFamily="34" charset="0"/>
              </a:rPr>
              <a:t>and is covered on its outer surface by the </a:t>
            </a:r>
            <a:r>
              <a:rPr lang="en-US" sz="2800" b="1" dirty="0" smtClean="0">
                <a:solidFill>
                  <a:srgbClr val="FF0000"/>
                </a:solidFill>
                <a:latin typeface="Candara" panose="020E0502030303020204" pitchFamily="34" charset="0"/>
              </a:rPr>
              <a:t>bulbospongiosus muscles</a:t>
            </a:r>
            <a:endParaRPr lang="en-US" sz="2800" b="1" dirty="0">
              <a:latin typeface="Candara" panose="020E0502030303020204" pitchFamily="34" charset="0"/>
            </a:endParaRPr>
          </a:p>
        </p:txBody>
      </p:sp>
      <p:sp>
        <p:nvSpPr>
          <p:cNvPr id="8" name="AutoShape 2" descr="The Penis - Structure - Muscles - Innervation - TeachMeAnatom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The Penis - Structure - Muscles - Innervation - TeachMeAnatom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The Penis - Structure - Muscles - Innervation - TeachMeAnato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9757" y="2641506"/>
            <a:ext cx="3706091" cy="4026371"/>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
        <p:nvSpPr>
          <p:cNvPr id="10" name="Rectangle 9"/>
          <p:cNvSpPr/>
          <p:nvPr/>
        </p:nvSpPr>
        <p:spPr>
          <a:xfrm>
            <a:off x="155575" y="3109466"/>
            <a:ext cx="3722366" cy="2246769"/>
          </a:xfrm>
          <a:prstGeom prst="rect">
            <a:avLst/>
          </a:prstGeom>
        </p:spPr>
        <p:txBody>
          <a:bodyPr wrap="square">
            <a:spAutoFit/>
          </a:bodyPr>
          <a:lstStyle/>
          <a:p>
            <a:pPr>
              <a:buFont typeface="Wingdings" pitchFamily="2" charset="2"/>
              <a:buChar char="q"/>
            </a:pPr>
            <a:r>
              <a:rPr lang="en-US" sz="2800" b="1" dirty="0">
                <a:solidFill>
                  <a:srgbClr val="0033CC"/>
                </a:solidFill>
                <a:latin typeface="Candara" panose="020E0502030303020204" pitchFamily="34" charset="0"/>
              </a:rPr>
              <a:t>The bulb </a:t>
            </a:r>
            <a:r>
              <a:rPr lang="en-US" sz="2800" b="1" dirty="0">
                <a:latin typeface="Candara" panose="020E0502030303020204" pitchFamily="34" charset="0"/>
              </a:rPr>
              <a:t>is continued forward into the </a:t>
            </a:r>
            <a:r>
              <a:rPr lang="en-US" sz="2800" b="1" dirty="0">
                <a:solidFill>
                  <a:srgbClr val="0033CC"/>
                </a:solidFill>
                <a:latin typeface="Candara" panose="020E0502030303020204" pitchFamily="34" charset="0"/>
              </a:rPr>
              <a:t>body of the penis </a:t>
            </a:r>
            <a:r>
              <a:rPr lang="en-US" sz="2800" b="1" dirty="0">
                <a:latin typeface="Candara" panose="020E0502030303020204" pitchFamily="34" charset="0"/>
              </a:rPr>
              <a:t>and forms the </a:t>
            </a:r>
            <a:r>
              <a:rPr lang="en-US" sz="2800" b="1" dirty="0">
                <a:solidFill>
                  <a:srgbClr val="FF0000"/>
                </a:solidFill>
                <a:latin typeface="Candara" panose="020E0502030303020204" pitchFamily="34" charset="0"/>
              </a:rPr>
              <a:t>corpus </a:t>
            </a:r>
            <a:r>
              <a:rPr lang="en-US" sz="2800" b="1" dirty="0" err="1">
                <a:solidFill>
                  <a:srgbClr val="FF0000"/>
                </a:solidFill>
                <a:latin typeface="Candara" panose="020E0502030303020204" pitchFamily="34" charset="0"/>
              </a:rPr>
              <a:t>spongiosum</a:t>
            </a:r>
            <a:r>
              <a:rPr lang="en-US" sz="2800" b="1" dirty="0">
                <a:solidFill>
                  <a:srgbClr val="FF0000"/>
                </a:solidFill>
                <a:latin typeface="Candara" panose="020E0502030303020204" pitchFamily="34" charset="0"/>
              </a:rPr>
              <a:t> </a:t>
            </a:r>
            <a:r>
              <a:rPr lang="en-US" sz="2800" b="1" dirty="0">
                <a:latin typeface="Candara" panose="020E0502030303020204" pitchFamily="34" charset="0"/>
              </a:rPr>
              <a:t> </a:t>
            </a:r>
            <a:endParaRPr lang="en-US" sz="2800" b="1" dirty="0">
              <a:solidFill>
                <a:srgbClr val="FF0000"/>
              </a:solidFill>
              <a:latin typeface="Candara" panose="020E0502030303020204" pitchFamily="34" charset="0"/>
            </a:endParaRPr>
          </a:p>
        </p:txBody>
      </p:sp>
      <p:pic>
        <p:nvPicPr>
          <p:cNvPr id="1032" name="Picture 8" descr="Penis | Description, Anatomy, &amp; Physiology | Britannica"/>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943761" y="3016769"/>
            <a:ext cx="4172695" cy="3651108"/>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6964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585037" y="250458"/>
            <a:ext cx="2743200" cy="365125"/>
          </a:xfrm>
        </p:spPr>
        <p:txBody>
          <a:bodyPr/>
          <a:lstStyle/>
          <a:p>
            <a:r>
              <a:rPr lang="en-US" b="1" smtClean="0">
                <a:solidFill>
                  <a:srgbClr val="0033CC"/>
                </a:solidFill>
              </a:rPr>
              <a:t>Thursday 11 May 2023</a:t>
            </a:r>
            <a:endParaRPr lang="en-US" b="1">
              <a:solidFill>
                <a:srgbClr val="0033CC"/>
              </a:solidFill>
            </a:endParaRPr>
          </a:p>
        </p:txBody>
      </p:sp>
      <p:sp>
        <p:nvSpPr>
          <p:cNvPr id="3" name="Footer Placeholder 2"/>
          <p:cNvSpPr>
            <a:spLocks noGrp="1"/>
          </p:cNvSpPr>
          <p:nvPr>
            <p:ph type="ftr" sz="quarter" idx="11"/>
          </p:nvPr>
        </p:nvSpPr>
        <p:spPr>
          <a:xfrm>
            <a:off x="8610600" y="51936"/>
            <a:ext cx="4114800" cy="365125"/>
          </a:xfrm>
        </p:spPr>
        <p:txBody>
          <a:bodyPr/>
          <a:lstStyle/>
          <a:p>
            <a:r>
              <a:rPr lang="en-US" b="1" smtClean="0">
                <a:solidFill>
                  <a:srgbClr val="0033CC"/>
                </a:solidFill>
              </a:rPr>
              <a:t>Dr. Aiman AL Maathidy</a:t>
            </a:r>
            <a:endParaRPr lang="en-US" b="1">
              <a:solidFill>
                <a:srgbClr val="0033CC"/>
              </a:solidFill>
            </a:endParaRPr>
          </a:p>
        </p:txBody>
      </p:sp>
      <p:sp>
        <p:nvSpPr>
          <p:cNvPr id="4" name="Slide Number Placeholder 3"/>
          <p:cNvSpPr>
            <a:spLocks noGrp="1"/>
          </p:cNvSpPr>
          <p:nvPr>
            <p:ph type="sldNum" sz="quarter" idx="12"/>
          </p:nvPr>
        </p:nvSpPr>
        <p:spPr>
          <a:xfrm>
            <a:off x="8938727" y="160433"/>
            <a:ext cx="345396" cy="365125"/>
          </a:xfrm>
        </p:spPr>
        <p:txBody>
          <a:bodyPr/>
          <a:lstStyle/>
          <a:p>
            <a:fld id="{58D7CA03-F54C-4632-BDC7-113A4EF6E0A6}" type="slidenum">
              <a:rPr lang="en-US" b="1" smtClean="0">
                <a:solidFill>
                  <a:srgbClr val="0033CC"/>
                </a:solidFill>
              </a:rPr>
              <a:t>4</a:t>
            </a:fld>
            <a:endParaRPr lang="en-US" b="1">
              <a:solidFill>
                <a:srgbClr val="0033CC"/>
              </a:solidFill>
            </a:endParaRPr>
          </a:p>
        </p:txBody>
      </p:sp>
      <p:sp>
        <p:nvSpPr>
          <p:cNvPr id="5" name="مستطيل 1"/>
          <p:cNvSpPr/>
          <p:nvPr/>
        </p:nvSpPr>
        <p:spPr>
          <a:xfrm>
            <a:off x="95446" y="3028064"/>
            <a:ext cx="6677891" cy="3539430"/>
          </a:xfrm>
          <a:prstGeom prst="rect">
            <a:avLst/>
          </a:prstGeom>
        </p:spPr>
        <p:txBody>
          <a:bodyPr wrap="square">
            <a:spAutoFit/>
          </a:bodyPr>
          <a:lstStyle/>
          <a:p>
            <a:pPr algn="l">
              <a:buFont typeface="Wingdings" pitchFamily="2" charset="2"/>
              <a:buChar char="q"/>
            </a:pPr>
            <a:r>
              <a:rPr lang="en-US" sz="2800" b="1" dirty="0" smtClean="0">
                <a:solidFill>
                  <a:srgbClr val="0033CC"/>
                </a:solidFill>
                <a:latin typeface="Candara" panose="020E0502030303020204" pitchFamily="34" charset="0"/>
              </a:rPr>
              <a:t>Each </a:t>
            </a:r>
            <a:r>
              <a:rPr lang="en-US" sz="2800" b="1" dirty="0" smtClean="0">
                <a:solidFill>
                  <a:srgbClr val="0033CC"/>
                </a:solidFill>
                <a:latin typeface="Candara" panose="020E0502030303020204" pitchFamily="34" charset="0"/>
              </a:rPr>
              <a:t>crus </a:t>
            </a:r>
            <a:r>
              <a:rPr lang="en-US" sz="2800" b="1" dirty="0" smtClean="0">
                <a:latin typeface="Candara" panose="020E0502030303020204" pitchFamily="34" charset="0"/>
              </a:rPr>
              <a:t>is attached to the side of the pubic arch and is covered on its outer surface by </a:t>
            </a:r>
            <a:r>
              <a:rPr lang="en-US" sz="2800" b="1" dirty="0" smtClean="0">
                <a:solidFill>
                  <a:srgbClr val="FF0000"/>
                </a:solidFill>
                <a:latin typeface="Candara" panose="020E0502030303020204" pitchFamily="34" charset="0"/>
              </a:rPr>
              <a:t>the ischiocavernosus muscle</a:t>
            </a:r>
            <a:r>
              <a:rPr lang="en-US" sz="2800" b="1" dirty="0" smtClean="0">
                <a:latin typeface="Candara" panose="020E0502030303020204" pitchFamily="34" charset="0"/>
              </a:rPr>
              <a:t>. </a:t>
            </a:r>
          </a:p>
          <a:p>
            <a:pPr algn="l"/>
            <a:endParaRPr lang="en-US" sz="2800" b="1" dirty="0" smtClean="0">
              <a:solidFill>
                <a:srgbClr val="FF0000"/>
              </a:solidFill>
              <a:latin typeface="Candara" panose="020E0502030303020204" pitchFamily="34" charset="0"/>
            </a:endParaRPr>
          </a:p>
          <a:p>
            <a:pPr algn="l">
              <a:buFont typeface="Wingdings" pitchFamily="2" charset="2"/>
              <a:buChar char="q"/>
            </a:pPr>
            <a:r>
              <a:rPr lang="en-US" sz="2800" b="1" dirty="0" smtClean="0">
                <a:solidFill>
                  <a:srgbClr val="0033CC"/>
                </a:solidFill>
                <a:latin typeface="Candara" panose="020E0502030303020204" pitchFamily="34" charset="0"/>
              </a:rPr>
              <a:t>The two crura </a:t>
            </a:r>
            <a:r>
              <a:rPr lang="en-US" sz="2800" b="1" dirty="0" smtClean="0">
                <a:latin typeface="Candara" panose="020E0502030303020204" pitchFamily="34" charset="0"/>
              </a:rPr>
              <a:t>converge anteriorly and come to lie side by side in the dorsal part of </a:t>
            </a:r>
            <a:r>
              <a:rPr lang="en-US" sz="2800" b="1" dirty="0" smtClean="0">
                <a:solidFill>
                  <a:srgbClr val="0033CC"/>
                </a:solidFill>
                <a:latin typeface="Candara" panose="020E0502030303020204" pitchFamily="34" charset="0"/>
              </a:rPr>
              <a:t>the body of the penis</a:t>
            </a:r>
            <a:r>
              <a:rPr lang="en-US" sz="2800" b="1" dirty="0" smtClean="0">
                <a:latin typeface="Candara" panose="020E0502030303020204" pitchFamily="34" charset="0"/>
              </a:rPr>
              <a:t>, forming the </a:t>
            </a:r>
            <a:r>
              <a:rPr lang="en-US" sz="2800" b="1" dirty="0" smtClean="0">
                <a:solidFill>
                  <a:srgbClr val="FF0000"/>
                </a:solidFill>
                <a:latin typeface="Candara" panose="020E0502030303020204" pitchFamily="34" charset="0"/>
              </a:rPr>
              <a:t>corpora cavernosa </a:t>
            </a:r>
            <a:endParaRPr lang="ar-IQ" sz="2800" b="1" dirty="0">
              <a:latin typeface="Candara" panose="020E0502030303020204" pitchFamily="34" charset="0"/>
            </a:endParaRPr>
          </a:p>
        </p:txBody>
      </p:sp>
      <p:sp>
        <p:nvSpPr>
          <p:cNvPr id="6" name="TextBox 5">
            <a:extLst>
              <a:ext uri="{FF2B5EF4-FFF2-40B4-BE49-F238E27FC236}">
                <a16:creationId xmlns:a16="http://schemas.microsoft.com/office/drawing/2014/main" id="{F8C4FE9A-F8DC-2EFD-0500-8C21146CDAAB}"/>
              </a:ext>
            </a:extLst>
          </p:cNvPr>
          <p:cNvSpPr txBox="1"/>
          <p:nvPr/>
        </p:nvSpPr>
        <p:spPr>
          <a:xfrm>
            <a:off x="95446" y="45297"/>
            <a:ext cx="5147036" cy="651332"/>
          </a:xfrm>
          <a:prstGeom prst="rect">
            <a:avLst/>
          </a:prstGeom>
          <a:noFill/>
          <a:ln w="57150">
            <a:solidFill>
              <a:srgbClr val="00FF00"/>
            </a:solidFill>
          </a:ln>
        </p:spPr>
        <p:txBody>
          <a:bodyPr wrap="square">
            <a:spAutoFit/>
          </a:bodyPr>
          <a:lstStyle/>
          <a:p>
            <a:pPr marL="0" marR="0" algn="ctr">
              <a:lnSpc>
                <a:spcPct val="122000"/>
              </a:lnSpc>
              <a:spcBef>
                <a:spcPts val="0"/>
              </a:spcBef>
              <a:spcAft>
                <a:spcPts val="0"/>
              </a:spcAft>
              <a:tabLst>
                <a:tab pos="129540" algn="l"/>
              </a:tabLst>
            </a:pPr>
            <a:r>
              <a:rPr lang="en-US" sz="3200" b="1" dirty="0">
                <a:solidFill>
                  <a:srgbClr val="FF0000"/>
                </a:solidFill>
                <a:effectLst/>
                <a:latin typeface="Candara" panose="020E0502030303020204" pitchFamily="34" charset="0"/>
                <a:ea typeface="Times New Roman" panose="02020603050405020304" pitchFamily="18" charset="0"/>
              </a:rPr>
              <a:t>External male genital organ</a:t>
            </a:r>
            <a:endParaRPr lang="en-US" sz="2800" dirty="0">
              <a:solidFill>
                <a:srgbClr val="FF0000"/>
              </a:solidFill>
              <a:effectLst/>
              <a:latin typeface="Candara" panose="020E0502030303020204" pitchFamily="34" charset="0"/>
              <a:ea typeface="Times New Roman" panose="02020603050405020304" pitchFamily="18" charset="0"/>
            </a:endParaRPr>
          </a:p>
        </p:txBody>
      </p:sp>
      <p:pic>
        <p:nvPicPr>
          <p:cNvPr id="2050" name="Picture 2" descr="Penis: Anatomy, function, erection, ejaculation | Kenhu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8213" y="1348510"/>
            <a:ext cx="5389045" cy="5389046"/>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0" y="1443294"/>
            <a:ext cx="6096000" cy="1384995"/>
          </a:xfrm>
          <a:prstGeom prst="rect">
            <a:avLst/>
          </a:prstGeom>
        </p:spPr>
        <p:txBody>
          <a:bodyPr>
            <a:spAutoFit/>
          </a:bodyPr>
          <a:lstStyle/>
          <a:p>
            <a:pPr marL="457200" indent="-457200">
              <a:buFont typeface="Wingdings" panose="05000000000000000000" pitchFamily="2" charset="2"/>
              <a:buChar char="q"/>
            </a:pPr>
            <a:r>
              <a:rPr lang="en-US" sz="2800" b="1" dirty="0">
                <a:latin typeface="Candara" panose="020E0502030303020204" pitchFamily="34" charset="0"/>
              </a:rPr>
              <a:t>Distally, </a:t>
            </a:r>
            <a:r>
              <a:rPr lang="en-US" sz="2800" b="1" dirty="0">
                <a:solidFill>
                  <a:srgbClr val="FF0000"/>
                </a:solidFill>
                <a:latin typeface="Candara" panose="020E0502030303020204" pitchFamily="34" charset="0"/>
              </a:rPr>
              <a:t>the corpus </a:t>
            </a:r>
            <a:r>
              <a:rPr lang="en-US" sz="2800" b="1" dirty="0" err="1">
                <a:solidFill>
                  <a:srgbClr val="FF0000"/>
                </a:solidFill>
                <a:latin typeface="Candara" panose="020E0502030303020204" pitchFamily="34" charset="0"/>
              </a:rPr>
              <a:t>spongiosum</a:t>
            </a:r>
            <a:r>
              <a:rPr lang="en-US" sz="2800" b="1" dirty="0">
                <a:solidFill>
                  <a:srgbClr val="FF0000"/>
                </a:solidFill>
                <a:latin typeface="Candara" panose="020E0502030303020204" pitchFamily="34" charset="0"/>
              </a:rPr>
              <a:t> </a:t>
            </a:r>
            <a:r>
              <a:rPr lang="en-US" sz="2800" b="1" dirty="0">
                <a:latin typeface="Candara" panose="020E0502030303020204" pitchFamily="34" charset="0"/>
              </a:rPr>
              <a:t>expands to form the conical </a:t>
            </a:r>
            <a:r>
              <a:rPr lang="en-US" sz="2800" b="1" dirty="0">
                <a:solidFill>
                  <a:srgbClr val="FF0000"/>
                </a:solidFill>
                <a:latin typeface="Candara" panose="020E0502030303020204" pitchFamily="34" charset="0"/>
              </a:rPr>
              <a:t>glans of penis</a:t>
            </a:r>
            <a:r>
              <a:rPr lang="en-US" sz="2800" b="1" dirty="0">
                <a:latin typeface="Candara" panose="020E0502030303020204" pitchFamily="34" charset="0"/>
              </a:rPr>
              <a:t>, or head of the penis </a:t>
            </a:r>
          </a:p>
        </p:txBody>
      </p:sp>
      <p:sp>
        <p:nvSpPr>
          <p:cNvPr id="8" name="Rectangle 7"/>
          <p:cNvSpPr/>
          <p:nvPr/>
        </p:nvSpPr>
        <p:spPr>
          <a:xfrm>
            <a:off x="95446" y="720299"/>
            <a:ext cx="3114955" cy="523220"/>
          </a:xfrm>
          <a:prstGeom prst="rect">
            <a:avLst/>
          </a:prstGeom>
        </p:spPr>
        <p:txBody>
          <a:bodyPr wrap="none">
            <a:spAutoFit/>
          </a:bodyPr>
          <a:lstStyle/>
          <a:p>
            <a:pPr lvl="0"/>
            <a:r>
              <a:rPr lang="en-US" sz="2800" b="1" dirty="0" smtClean="0">
                <a:solidFill>
                  <a:srgbClr val="0033CC"/>
                </a:solidFill>
                <a:latin typeface="Candara" panose="020E0502030303020204" pitchFamily="34" charset="0"/>
              </a:rPr>
              <a:t>1. Root </a:t>
            </a:r>
            <a:r>
              <a:rPr lang="en-US" sz="2800" b="1" dirty="0">
                <a:solidFill>
                  <a:srgbClr val="0033CC"/>
                </a:solidFill>
                <a:latin typeface="Candara" panose="020E0502030303020204" pitchFamily="34" charset="0"/>
              </a:rPr>
              <a:t>of the Penis</a:t>
            </a:r>
          </a:p>
        </p:txBody>
      </p:sp>
    </p:spTree>
    <p:extLst>
      <p:ext uri="{BB962C8B-B14F-4D97-AF65-F5344CB8AC3E}">
        <p14:creationId xmlns:p14="http://schemas.microsoft.com/office/powerpoint/2010/main" val="41968115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592AA6-3BEC-5102-49D5-A1A4855D1E2A}"/>
              </a:ext>
            </a:extLst>
          </p:cNvPr>
          <p:cNvSpPr>
            <a:spLocks noGrp="1"/>
          </p:cNvSpPr>
          <p:nvPr>
            <p:ph type="dt" sz="half" idx="10"/>
          </p:nvPr>
        </p:nvSpPr>
        <p:spPr>
          <a:xfrm>
            <a:off x="9067800" y="278867"/>
            <a:ext cx="2743200" cy="365125"/>
          </a:xfrm>
        </p:spPr>
        <p:txBody>
          <a:bodyPr/>
          <a:lstStyle/>
          <a:p>
            <a:r>
              <a:rPr lang="en-US" b="1" smtClean="0">
                <a:solidFill>
                  <a:srgbClr val="0033CC"/>
                </a:solidFill>
              </a:rPr>
              <a:t>Thursday 11 May 2023</a:t>
            </a:r>
            <a:endParaRPr lang="en-US" b="1" dirty="0">
              <a:solidFill>
                <a:srgbClr val="0033CC"/>
              </a:solidFill>
            </a:endParaRPr>
          </a:p>
        </p:txBody>
      </p:sp>
      <p:sp>
        <p:nvSpPr>
          <p:cNvPr id="3" name="Footer Placeholder 2">
            <a:extLst>
              <a:ext uri="{FF2B5EF4-FFF2-40B4-BE49-F238E27FC236}">
                <a16:creationId xmlns:a16="http://schemas.microsoft.com/office/drawing/2014/main" id="{EBE2F81B-851B-4C08-BB51-ED7CE53E419F}"/>
              </a:ext>
            </a:extLst>
          </p:cNvPr>
          <p:cNvSpPr>
            <a:spLocks noGrp="1"/>
          </p:cNvSpPr>
          <p:nvPr>
            <p:ph type="ftr" sz="quarter" idx="11"/>
          </p:nvPr>
        </p:nvSpPr>
        <p:spPr>
          <a:xfrm>
            <a:off x="7974332" y="24871"/>
            <a:ext cx="4114800" cy="365125"/>
          </a:xfrm>
        </p:spPr>
        <p:txBody>
          <a:bodyPr/>
          <a:lstStyle/>
          <a:p>
            <a:r>
              <a:rPr lang="en-US" b="1">
                <a:solidFill>
                  <a:srgbClr val="0033CC"/>
                </a:solidFill>
              </a:rPr>
              <a:t>Dr. Aiman AL Maathidy</a:t>
            </a:r>
          </a:p>
        </p:txBody>
      </p:sp>
      <p:sp>
        <p:nvSpPr>
          <p:cNvPr id="4" name="Slide Number Placeholder 3">
            <a:extLst>
              <a:ext uri="{FF2B5EF4-FFF2-40B4-BE49-F238E27FC236}">
                <a16:creationId xmlns:a16="http://schemas.microsoft.com/office/drawing/2014/main" id="{287DE2E4-4E5D-79B9-CE6E-C86B893750D6}"/>
              </a:ext>
            </a:extLst>
          </p:cNvPr>
          <p:cNvSpPr>
            <a:spLocks noGrp="1"/>
          </p:cNvSpPr>
          <p:nvPr>
            <p:ph type="sldNum" sz="quarter" idx="12"/>
          </p:nvPr>
        </p:nvSpPr>
        <p:spPr>
          <a:xfrm>
            <a:off x="9345932" y="427214"/>
            <a:ext cx="2743200" cy="365125"/>
          </a:xfrm>
        </p:spPr>
        <p:txBody>
          <a:bodyPr/>
          <a:lstStyle/>
          <a:p>
            <a:fld id="{58D7CA03-F54C-4632-BDC7-113A4EF6E0A6}" type="slidenum">
              <a:rPr lang="en-US" b="1" smtClean="0">
                <a:solidFill>
                  <a:srgbClr val="0033CC"/>
                </a:solidFill>
              </a:rPr>
              <a:t>5</a:t>
            </a:fld>
            <a:endParaRPr lang="en-US" b="1">
              <a:solidFill>
                <a:srgbClr val="0033CC"/>
              </a:solidFill>
            </a:endParaRPr>
          </a:p>
        </p:txBody>
      </p:sp>
      <p:sp>
        <p:nvSpPr>
          <p:cNvPr id="7" name="TextBox 6">
            <a:extLst>
              <a:ext uri="{FF2B5EF4-FFF2-40B4-BE49-F238E27FC236}">
                <a16:creationId xmlns:a16="http://schemas.microsoft.com/office/drawing/2014/main" id="{64D0AF54-B507-1095-6EAE-1F79F97A5BFA}"/>
              </a:ext>
            </a:extLst>
          </p:cNvPr>
          <p:cNvSpPr txBox="1"/>
          <p:nvPr/>
        </p:nvSpPr>
        <p:spPr>
          <a:xfrm>
            <a:off x="99374" y="717903"/>
            <a:ext cx="11594969" cy="1815882"/>
          </a:xfrm>
          <a:prstGeom prst="rect">
            <a:avLst/>
          </a:prstGeom>
          <a:noFill/>
        </p:spPr>
        <p:txBody>
          <a:bodyPr wrap="square">
            <a:spAutoFit/>
          </a:bodyPr>
          <a:lstStyle/>
          <a:p>
            <a:pPr marL="0" marR="0" indent="0">
              <a:spcBef>
                <a:spcPts val="0"/>
              </a:spcBef>
              <a:spcAft>
                <a:spcPts val="0"/>
              </a:spcAft>
              <a:tabLst>
                <a:tab pos="283845" algn="l"/>
              </a:tabLst>
            </a:pPr>
            <a:r>
              <a:rPr lang="en-US" sz="2800" b="1" dirty="0">
                <a:solidFill>
                  <a:srgbClr val="0033CC"/>
                </a:solidFill>
                <a:effectLst/>
                <a:latin typeface="Candara" panose="020E0502030303020204" pitchFamily="34" charset="0"/>
                <a:ea typeface="Times New Roman" panose="02020603050405020304" pitchFamily="18" charset="0"/>
              </a:rPr>
              <a:t>2- Body of the penis </a:t>
            </a:r>
            <a:r>
              <a:rPr lang="en-US" sz="2800" b="1" dirty="0">
                <a:effectLst/>
                <a:latin typeface="Candara" panose="020E0502030303020204" pitchFamily="34" charset="0"/>
                <a:ea typeface="Times New Roman" panose="02020603050405020304" pitchFamily="18" charset="0"/>
              </a:rPr>
              <a:t>this is the free pendulous part. </a:t>
            </a:r>
          </a:p>
          <a:p>
            <a:pPr marL="0" marR="0" indent="0">
              <a:spcBef>
                <a:spcPts val="0"/>
              </a:spcBef>
              <a:spcAft>
                <a:spcPts val="0"/>
              </a:spcAft>
              <a:tabLst>
                <a:tab pos="283845" algn="l"/>
              </a:tabLst>
            </a:pPr>
            <a:r>
              <a:rPr lang="en-US" sz="2800" b="1" dirty="0">
                <a:effectLst/>
                <a:latin typeface="Candara" panose="020E0502030303020204" pitchFamily="34" charset="0"/>
                <a:ea typeface="Times New Roman" panose="02020603050405020304" pitchFamily="18" charset="0"/>
              </a:rPr>
              <a:t>- The end of the body is enlarged called </a:t>
            </a:r>
            <a:r>
              <a:rPr lang="en-US" sz="2800" b="1" dirty="0">
                <a:solidFill>
                  <a:srgbClr val="0033CC"/>
                </a:solidFill>
                <a:effectLst/>
                <a:latin typeface="Candara" panose="020E0502030303020204" pitchFamily="34" charset="0"/>
                <a:ea typeface="Times New Roman" panose="02020603050405020304" pitchFamily="18" charset="0"/>
              </a:rPr>
              <a:t>the glans penis</a:t>
            </a:r>
            <a:r>
              <a:rPr lang="en-US" sz="2800" b="1" dirty="0">
                <a:effectLst/>
                <a:latin typeface="Candara" panose="020E0502030303020204" pitchFamily="34" charset="0"/>
                <a:ea typeface="Times New Roman" panose="02020603050405020304" pitchFamily="18" charset="0"/>
              </a:rPr>
              <a:t>. </a:t>
            </a:r>
          </a:p>
          <a:p>
            <a:pPr marL="0" marR="0" indent="0">
              <a:spcBef>
                <a:spcPts val="0"/>
              </a:spcBef>
              <a:spcAft>
                <a:spcPts val="0"/>
              </a:spcAft>
              <a:tabLst>
                <a:tab pos="283845" algn="l"/>
              </a:tabLst>
            </a:pPr>
            <a:r>
              <a:rPr lang="en-US" sz="2800" b="1" dirty="0">
                <a:effectLst/>
                <a:latin typeface="Candara" panose="020E0502030303020204" pitchFamily="34" charset="0"/>
                <a:ea typeface="Times New Roman" panose="02020603050405020304" pitchFamily="18" charset="0"/>
              </a:rPr>
              <a:t>- The tip of the glans carries </a:t>
            </a:r>
            <a:r>
              <a:rPr lang="en-US" sz="2800" b="1" dirty="0">
                <a:solidFill>
                  <a:srgbClr val="0033CC"/>
                </a:solidFill>
                <a:effectLst/>
                <a:latin typeface="Candara" panose="020E0502030303020204" pitchFamily="34" charset="0"/>
                <a:ea typeface="Times New Roman" panose="02020603050405020304" pitchFamily="18" charset="0"/>
              </a:rPr>
              <a:t>the external urethral orifice</a:t>
            </a:r>
            <a:r>
              <a:rPr lang="en-US" sz="2800" b="1" dirty="0">
                <a:effectLst/>
                <a:latin typeface="Candara" panose="020E0502030303020204" pitchFamily="34" charset="0"/>
                <a:ea typeface="Times New Roman" panose="02020603050405020304" pitchFamily="18" charset="0"/>
              </a:rPr>
              <a:t>. </a:t>
            </a:r>
          </a:p>
          <a:p>
            <a:pPr marL="0" marR="0" indent="0">
              <a:spcBef>
                <a:spcPts val="0"/>
              </a:spcBef>
              <a:spcAft>
                <a:spcPts val="0"/>
              </a:spcAft>
              <a:tabLst>
                <a:tab pos="283845" algn="l"/>
              </a:tabLst>
            </a:pPr>
            <a:r>
              <a:rPr lang="en-US" sz="2800" b="1" dirty="0">
                <a:effectLst/>
                <a:latin typeface="Candara" panose="020E0502030303020204" pitchFamily="34" charset="0"/>
                <a:ea typeface="Times New Roman" panose="02020603050405020304" pitchFamily="18" charset="0"/>
              </a:rPr>
              <a:t>- The constriction between the body and the glans called </a:t>
            </a:r>
            <a:r>
              <a:rPr lang="en-US" sz="2800" b="1" dirty="0">
                <a:solidFill>
                  <a:srgbClr val="0033CC"/>
                </a:solidFill>
                <a:effectLst/>
                <a:latin typeface="Candara" panose="020E0502030303020204" pitchFamily="34" charset="0"/>
                <a:ea typeface="Times New Roman" panose="02020603050405020304" pitchFamily="18" charset="0"/>
              </a:rPr>
              <a:t>neck of the penis.</a:t>
            </a:r>
          </a:p>
        </p:txBody>
      </p:sp>
      <p:pic>
        <p:nvPicPr>
          <p:cNvPr id="1026" name="Picture 2" descr="The Penis - Structure - Muscles - Innervation - TeachMeAnatomy">
            <a:extLst>
              <a:ext uri="{FF2B5EF4-FFF2-40B4-BE49-F238E27FC236}">
                <a16:creationId xmlns:a16="http://schemas.microsoft.com/office/drawing/2014/main" id="{A6CD7537-B841-C2DA-82DF-CACBDD16B7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1859" y="2714920"/>
            <a:ext cx="5520142" cy="4006555"/>
          </a:xfrm>
          <a:prstGeom prst="rect">
            <a:avLst/>
          </a:prstGeom>
          <a:noFill/>
          <a:ln w="57150">
            <a:solidFill>
              <a:srgbClr val="00FF00"/>
            </a:solidFill>
          </a:ln>
          <a:extLst>
            <a:ext uri="{909E8E84-426E-40DD-AFC4-6F175D3DCCD1}">
              <a14:hiddenFill xmlns:a14="http://schemas.microsoft.com/office/drawing/2010/main">
                <a:solidFill>
                  <a:srgbClr val="FFFFFF"/>
                </a:solidFill>
              </a14:hiddenFill>
            </a:ext>
          </a:extLst>
        </p:spPr>
      </p:pic>
      <p:pic>
        <p:nvPicPr>
          <p:cNvPr id="11266" name="Picture 2" descr="Urinary meatus - Wikiwand">
            <a:extLst>
              <a:ext uri="{FF2B5EF4-FFF2-40B4-BE49-F238E27FC236}">
                <a16:creationId xmlns:a16="http://schemas.microsoft.com/office/drawing/2014/main" id="{1CE773C3-F816-66FA-91EB-55B6D0C961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907" y="3093953"/>
            <a:ext cx="6248436" cy="3606312"/>
          </a:xfrm>
          <a:prstGeom prst="rect">
            <a:avLst/>
          </a:prstGeom>
          <a:noFill/>
          <a:ln w="57150">
            <a:solidFill>
              <a:srgbClr val="00FF00"/>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38FA584-48F7-A3EE-717A-963C3DAFCB41}"/>
              </a:ext>
            </a:extLst>
          </p:cNvPr>
          <p:cNvSpPr txBox="1"/>
          <p:nvPr/>
        </p:nvSpPr>
        <p:spPr>
          <a:xfrm>
            <a:off x="193642" y="110160"/>
            <a:ext cx="1154391" cy="651332"/>
          </a:xfrm>
          <a:prstGeom prst="rect">
            <a:avLst/>
          </a:prstGeom>
          <a:noFill/>
          <a:ln w="57150">
            <a:solidFill>
              <a:srgbClr val="00FF00"/>
            </a:solidFill>
          </a:ln>
        </p:spPr>
        <p:txBody>
          <a:bodyPr wrap="square">
            <a:spAutoFit/>
          </a:bodyPr>
          <a:lstStyle/>
          <a:p>
            <a:pPr marR="0" lvl="0">
              <a:lnSpc>
                <a:spcPct val="122000"/>
              </a:lnSpc>
              <a:spcBef>
                <a:spcPts val="0"/>
              </a:spcBef>
              <a:spcAft>
                <a:spcPts val="0"/>
              </a:spcAft>
              <a:tabLst>
                <a:tab pos="129540" algn="l"/>
                <a:tab pos="457200" algn="l"/>
              </a:tabLst>
            </a:pPr>
            <a:r>
              <a:rPr lang="en-US" sz="3200" b="1" dirty="0">
                <a:solidFill>
                  <a:srgbClr val="FF0000"/>
                </a:solidFill>
                <a:effectLst/>
                <a:latin typeface="Candara" panose="020E0502030303020204" pitchFamily="34" charset="0"/>
                <a:ea typeface="Times New Roman" panose="02020603050405020304" pitchFamily="18" charset="0"/>
              </a:rPr>
              <a:t>Penis</a:t>
            </a:r>
            <a:endParaRPr lang="en-US" sz="2800" dirty="0">
              <a:solidFill>
                <a:srgbClr val="FF0000"/>
              </a:solidFill>
              <a:effectLst/>
              <a:latin typeface="Candara" panose="020E0502030303020204" pitchFamily="34" charset="0"/>
              <a:ea typeface="Times New Roman" panose="02020603050405020304" pitchFamily="18" charset="0"/>
            </a:endParaRPr>
          </a:p>
        </p:txBody>
      </p:sp>
    </p:spTree>
    <p:extLst>
      <p:ext uri="{BB962C8B-B14F-4D97-AF65-F5344CB8AC3E}">
        <p14:creationId xmlns:p14="http://schemas.microsoft.com/office/powerpoint/2010/main" val="38333755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558F58-7CC4-D93F-8FD0-9FEEC0397C02}"/>
              </a:ext>
            </a:extLst>
          </p:cNvPr>
          <p:cNvSpPr>
            <a:spLocks noGrp="1"/>
          </p:cNvSpPr>
          <p:nvPr>
            <p:ph type="dt" sz="half" idx="10"/>
          </p:nvPr>
        </p:nvSpPr>
        <p:spPr/>
        <p:txBody>
          <a:bodyPr/>
          <a:lstStyle/>
          <a:p>
            <a:r>
              <a:rPr lang="en-US" b="1" smtClean="0">
                <a:solidFill>
                  <a:srgbClr val="0033CC"/>
                </a:solidFill>
              </a:rPr>
              <a:t>Thursday 11 May 2023</a:t>
            </a:r>
            <a:endParaRPr lang="en-US" b="1">
              <a:solidFill>
                <a:srgbClr val="0033CC"/>
              </a:solidFill>
            </a:endParaRPr>
          </a:p>
        </p:txBody>
      </p:sp>
      <p:sp>
        <p:nvSpPr>
          <p:cNvPr id="3" name="Footer Placeholder 2">
            <a:extLst>
              <a:ext uri="{FF2B5EF4-FFF2-40B4-BE49-F238E27FC236}">
                <a16:creationId xmlns:a16="http://schemas.microsoft.com/office/drawing/2014/main" id="{EFBD0B11-46A9-59C3-9932-E3FCFB2BC8C2}"/>
              </a:ext>
            </a:extLst>
          </p:cNvPr>
          <p:cNvSpPr>
            <a:spLocks noGrp="1"/>
          </p:cNvSpPr>
          <p:nvPr>
            <p:ph type="ftr" sz="quarter" idx="11"/>
          </p:nvPr>
        </p:nvSpPr>
        <p:spPr/>
        <p:txBody>
          <a:bodyPr/>
          <a:lstStyle/>
          <a:p>
            <a:r>
              <a:rPr lang="en-US" b="1">
                <a:solidFill>
                  <a:srgbClr val="0033CC"/>
                </a:solidFill>
              </a:rPr>
              <a:t>Dr. Aiman AL Maathidy</a:t>
            </a:r>
          </a:p>
        </p:txBody>
      </p:sp>
      <p:sp>
        <p:nvSpPr>
          <p:cNvPr id="4" name="Slide Number Placeholder 3">
            <a:extLst>
              <a:ext uri="{FF2B5EF4-FFF2-40B4-BE49-F238E27FC236}">
                <a16:creationId xmlns:a16="http://schemas.microsoft.com/office/drawing/2014/main" id="{D979CF04-9ACC-E7A7-C533-29D145378D3F}"/>
              </a:ext>
            </a:extLst>
          </p:cNvPr>
          <p:cNvSpPr>
            <a:spLocks noGrp="1"/>
          </p:cNvSpPr>
          <p:nvPr>
            <p:ph type="sldNum" sz="quarter" idx="12"/>
          </p:nvPr>
        </p:nvSpPr>
        <p:spPr/>
        <p:txBody>
          <a:bodyPr/>
          <a:lstStyle/>
          <a:p>
            <a:fld id="{58D7CA03-F54C-4632-BDC7-113A4EF6E0A6}" type="slidenum">
              <a:rPr lang="en-US" b="1" smtClean="0">
                <a:solidFill>
                  <a:srgbClr val="0033CC"/>
                </a:solidFill>
              </a:rPr>
              <a:t>6</a:t>
            </a:fld>
            <a:endParaRPr lang="en-US" b="1">
              <a:solidFill>
                <a:srgbClr val="0033CC"/>
              </a:solidFill>
            </a:endParaRPr>
          </a:p>
        </p:txBody>
      </p:sp>
      <p:sp>
        <p:nvSpPr>
          <p:cNvPr id="7" name="TextBox 6">
            <a:extLst>
              <a:ext uri="{FF2B5EF4-FFF2-40B4-BE49-F238E27FC236}">
                <a16:creationId xmlns:a16="http://schemas.microsoft.com/office/drawing/2014/main" id="{B4D6C142-5A69-B46D-13AD-BD629BC9DC7A}"/>
              </a:ext>
            </a:extLst>
          </p:cNvPr>
          <p:cNvSpPr txBox="1"/>
          <p:nvPr/>
        </p:nvSpPr>
        <p:spPr>
          <a:xfrm>
            <a:off x="99374" y="740455"/>
            <a:ext cx="10463753" cy="1384995"/>
          </a:xfrm>
          <a:prstGeom prst="rect">
            <a:avLst/>
          </a:prstGeom>
          <a:noFill/>
        </p:spPr>
        <p:txBody>
          <a:bodyPr wrap="square">
            <a:spAutoFit/>
          </a:bodyPr>
          <a:lstStyle/>
          <a:p>
            <a:pPr>
              <a:tabLst>
                <a:tab pos="283845" algn="l"/>
              </a:tabLst>
            </a:pPr>
            <a:r>
              <a:rPr lang="en-US" sz="2800" b="1" dirty="0">
                <a:effectLst/>
                <a:latin typeface="Candara" panose="020E0502030303020204" pitchFamily="34" charset="0"/>
                <a:ea typeface="Times New Roman" panose="02020603050405020304" pitchFamily="18" charset="0"/>
              </a:rPr>
              <a:t>- </a:t>
            </a:r>
            <a:r>
              <a:rPr lang="en-US" sz="2800" b="1" dirty="0">
                <a:solidFill>
                  <a:srgbClr val="0033CC"/>
                </a:solidFill>
                <a:effectLst/>
                <a:latin typeface="Candara" panose="020E0502030303020204" pitchFamily="34" charset="0"/>
                <a:ea typeface="Times New Roman" panose="02020603050405020304" pitchFamily="18" charset="0"/>
              </a:rPr>
              <a:t>Prepuce (Foreskin), </a:t>
            </a:r>
            <a:r>
              <a:rPr lang="en-US" sz="2800" b="1" dirty="0">
                <a:effectLst/>
                <a:latin typeface="Candara" panose="020E0502030303020204" pitchFamily="34" charset="0"/>
                <a:ea typeface="Times New Roman" panose="02020603050405020304" pitchFamily="18" charset="0"/>
              </a:rPr>
              <a:t>skin folds cover the glans penis. </a:t>
            </a:r>
          </a:p>
          <a:p>
            <a:pPr marL="0" marR="0" indent="0">
              <a:spcBef>
                <a:spcPts val="0"/>
              </a:spcBef>
              <a:spcAft>
                <a:spcPts val="0"/>
              </a:spcAft>
              <a:tabLst>
                <a:tab pos="283845" algn="l"/>
              </a:tabLst>
            </a:pPr>
            <a:r>
              <a:rPr lang="en-US" sz="2800" b="1" dirty="0">
                <a:solidFill>
                  <a:srgbClr val="FF0000"/>
                </a:solidFill>
                <a:effectLst/>
                <a:latin typeface="Candara" panose="020E0502030303020204" pitchFamily="34" charset="0"/>
                <a:ea typeface="Times New Roman" panose="02020603050405020304" pitchFamily="18" charset="0"/>
              </a:rPr>
              <a:t>N.B; Circumcision </a:t>
            </a:r>
            <a:r>
              <a:rPr lang="en-US" sz="2800" b="1" dirty="0">
                <a:effectLst/>
                <a:latin typeface="Candara" panose="020E0502030303020204" pitchFamily="34" charset="0"/>
                <a:ea typeface="Times New Roman" panose="02020603050405020304" pitchFamily="18" charset="0"/>
              </a:rPr>
              <a:t>is the removal of </a:t>
            </a:r>
            <a:r>
              <a:rPr lang="en-US" sz="2800" b="1" dirty="0" smtClean="0">
                <a:effectLst/>
                <a:latin typeface="Candara" panose="020E0502030303020204" pitchFamily="34" charset="0"/>
                <a:ea typeface="Times New Roman" panose="02020603050405020304" pitchFamily="18" charset="0"/>
              </a:rPr>
              <a:t>the </a:t>
            </a:r>
            <a:r>
              <a:rPr lang="en-US" sz="2800" b="1" dirty="0">
                <a:effectLst/>
                <a:latin typeface="Candara" panose="020E0502030303020204" pitchFamily="34" charset="0"/>
                <a:ea typeface="Times New Roman" panose="02020603050405020304" pitchFamily="18" charset="0"/>
              </a:rPr>
              <a:t>greater part of the prepuce.</a:t>
            </a:r>
          </a:p>
          <a:p>
            <a:pPr marL="0" marR="0" indent="0">
              <a:spcBef>
                <a:spcPts val="0"/>
              </a:spcBef>
              <a:spcAft>
                <a:spcPts val="0"/>
              </a:spcAft>
              <a:tabLst>
                <a:tab pos="283845" algn="l"/>
              </a:tabLst>
            </a:pPr>
            <a:r>
              <a:rPr lang="en-US" sz="2800" b="1" dirty="0">
                <a:solidFill>
                  <a:schemeClr val="accent2">
                    <a:lumMod val="75000"/>
                  </a:schemeClr>
                </a:solidFill>
                <a:effectLst/>
                <a:latin typeface="Candara" panose="020E0502030303020204" pitchFamily="34" charset="0"/>
                <a:ea typeface="Times New Roman" panose="02020603050405020304" pitchFamily="18" charset="0"/>
              </a:rPr>
              <a:t>- The superficial fascia of the penis is devoid of fat. </a:t>
            </a:r>
          </a:p>
        </p:txBody>
      </p:sp>
      <p:pic>
        <p:nvPicPr>
          <p:cNvPr id="8" name="Picture 6" descr="Phimosis – Overview, Causes, Complications and Treatment -">
            <a:extLst>
              <a:ext uri="{FF2B5EF4-FFF2-40B4-BE49-F238E27FC236}">
                <a16:creationId xmlns:a16="http://schemas.microsoft.com/office/drawing/2014/main" id="{FA43FEFA-29AF-BC8E-DC8A-D50C7C2D6B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58684" y="3233394"/>
            <a:ext cx="1783700" cy="928252"/>
          </a:xfrm>
          <a:prstGeom prst="rect">
            <a:avLst/>
          </a:prstGeom>
          <a:noFill/>
          <a:ln w="57150">
            <a:solidFill>
              <a:srgbClr val="00FF00"/>
            </a:solidFill>
          </a:ln>
          <a:extLst>
            <a:ext uri="{909E8E84-426E-40DD-AFC4-6F175D3DCCD1}">
              <a14:hiddenFill xmlns:a14="http://schemas.microsoft.com/office/drawing/2010/main">
                <a:solidFill>
                  <a:srgbClr val="FFFFFF"/>
                </a:solidFill>
              </a14:hiddenFill>
            </a:ext>
          </a:extLst>
        </p:spPr>
      </p:pic>
      <p:pic>
        <p:nvPicPr>
          <p:cNvPr id="2050" name="Picture 2" descr="Foreskin: Purpose, Retraction, Care &amp; Conditions">
            <a:extLst>
              <a:ext uri="{FF2B5EF4-FFF2-40B4-BE49-F238E27FC236}">
                <a16:creationId xmlns:a16="http://schemas.microsoft.com/office/drawing/2014/main" id="{9D26B74B-53B9-25B0-B078-22E6A93272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8640" y="2344511"/>
            <a:ext cx="4007196" cy="4011839"/>
          </a:xfrm>
          <a:prstGeom prst="rect">
            <a:avLst/>
          </a:prstGeom>
          <a:noFill/>
          <a:ln w="57150">
            <a:solidFill>
              <a:srgbClr val="00FF00"/>
            </a:solidFill>
          </a:ln>
          <a:extLst>
            <a:ext uri="{909E8E84-426E-40DD-AFC4-6F175D3DCCD1}">
              <a14:hiddenFill xmlns:a14="http://schemas.microsoft.com/office/drawing/2010/main">
                <a:solidFill>
                  <a:srgbClr val="FFFFFF"/>
                </a:solidFill>
              </a14:hiddenFill>
            </a:ext>
          </a:extLst>
        </p:spPr>
      </p:pic>
      <p:pic>
        <p:nvPicPr>
          <p:cNvPr id="2052" name="Picture 4" descr="St George Urology | Circumcision">
            <a:extLst>
              <a:ext uri="{FF2B5EF4-FFF2-40B4-BE49-F238E27FC236}">
                <a16:creationId xmlns:a16="http://schemas.microsoft.com/office/drawing/2014/main" id="{0F15DFE8-18F7-2B62-36B7-868AB360D2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0731" y="3008959"/>
            <a:ext cx="5575737" cy="3232037"/>
          </a:xfrm>
          <a:prstGeom prst="rect">
            <a:avLst/>
          </a:prstGeom>
          <a:noFill/>
          <a:ln w="57150">
            <a:solidFill>
              <a:srgbClr val="00FF00"/>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5C3F632-C9B8-F8FC-7C43-0FE477A322E6}"/>
              </a:ext>
            </a:extLst>
          </p:cNvPr>
          <p:cNvSpPr txBox="1"/>
          <p:nvPr/>
        </p:nvSpPr>
        <p:spPr>
          <a:xfrm>
            <a:off x="193642" y="110160"/>
            <a:ext cx="1154391" cy="651332"/>
          </a:xfrm>
          <a:prstGeom prst="rect">
            <a:avLst/>
          </a:prstGeom>
          <a:noFill/>
          <a:ln w="57150">
            <a:solidFill>
              <a:srgbClr val="00FF00"/>
            </a:solidFill>
          </a:ln>
        </p:spPr>
        <p:txBody>
          <a:bodyPr wrap="square">
            <a:spAutoFit/>
          </a:bodyPr>
          <a:lstStyle/>
          <a:p>
            <a:pPr marR="0" lvl="0">
              <a:lnSpc>
                <a:spcPct val="122000"/>
              </a:lnSpc>
              <a:spcBef>
                <a:spcPts val="0"/>
              </a:spcBef>
              <a:spcAft>
                <a:spcPts val="0"/>
              </a:spcAft>
              <a:tabLst>
                <a:tab pos="129540" algn="l"/>
                <a:tab pos="457200" algn="l"/>
              </a:tabLst>
            </a:pPr>
            <a:r>
              <a:rPr lang="en-US" sz="3200" b="1" dirty="0">
                <a:solidFill>
                  <a:srgbClr val="FF0000"/>
                </a:solidFill>
                <a:effectLst/>
                <a:latin typeface="Candara" panose="020E0502030303020204" pitchFamily="34" charset="0"/>
                <a:ea typeface="Times New Roman" panose="02020603050405020304" pitchFamily="18" charset="0"/>
              </a:rPr>
              <a:t>Penis</a:t>
            </a:r>
            <a:endParaRPr lang="en-US" sz="2800" dirty="0">
              <a:solidFill>
                <a:srgbClr val="FF0000"/>
              </a:solidFill>
              <a:effectLst/>
              <a:latin typeface="Candara" panose="020E0502030303020204" pitchFamily="34" charset="0"/>
              <a:ea typeface="Times New Roman" panose="02020603050405020304" pitchFamily="18" charset="0"/>
            </a:endParaRPr>
          </a:p>
        </p:txBody>
      </p:sp>
    </p:spTree>
    <p:extLst>
      <p:ext uri="{BB962C8B-B14F-4D97-AF65-F5344CB8AC3E}">
        <p14:creationId xmlns:p14="http://schemas.microsoft.com/office/powerpoint/2010/main" val="33337807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025A05-4D46-0E90-18C6-BE831937609F}"/>
              </a:ext>
            </a:extLst>
          </p:cNvPr>
          <p:cNvSpPr>
            <a:spLocks noGrp="1"/>
          </p:cNvSpPr>
          <p:nvPr>
            <p:ph type="dt" sz="half" idx="10"/>
          </p:nvPr>
        </p:nvSpPr>
        <p:spPr>
          <a:xfrm>
            <a:off x="8982959" y="153369"/>
            <a:ext cx="2743200" cy="365125"/>
          </a:xfrm>
        </p:spPr>
        <p:txBody>
          <a:bodyPr/>
          <a:lstStyle/>
          <a:p>
            <a:r>
              <a:rPr lang="en-US" b="1" smtClean="0">
                <a:solidFill>
                  <a:schemeClr val="accent2">
                    <a:lumMod val="75000"/>
                  </a:schemeClr>
                </a:solidFill>
              </a:rPr>
              <a:t>Thursday 11 May 2023</a:t>
            </a:r>
            <a:endParaRPr lang="en-US" b="1" dirty="0">
              <a:solidFill>
                <a:schemeClr val="accent2">
                  <a:lumMod val="75000"/>
                </a:schemeClr>
              </a:solidFill>
            </a:endParaRPr>
          </a:p>
        </p:txBody>
      </p:sp>
      <p:sp>
        <p:nvSpPr>
          <p:cNvPr id="3" name="Footer Placeholder 2">
            <a:extLst>
              <a:ext uri="{FF2B5EF4-FFF2-40B4-BE49-F238E27FC236}">
                <a16:creationId xmlns:a16="http://schemas.microsoft.com/office/drawing/2014/main" id="{9B16BD9E-8562-7599-FA99-58527AEA1ED0}"/>
              </a:ext>
            </a:extLst>
          </p:cNvPr>
          <p:cNvSpPr>
            <a:spLocks noGrp="1"/>
          </p:cNvSpPr>
          <p:nvPr>
            <p:ph type="ftr" sz="quarter" idx="11"/>
          </p:nvPr>
        </p:nvSpPr>
        <p:spPr>
          <a:xfrm>
            <a:off x="7875194" y="-46038"/>
            <a:ext cx="4114800" cy="365125"/>
          </a:xfrm>
        </p:spPr>
        <p:txBody>
          <a:bodyPr/>
          <a:lstStyle/>
          <a:p>
            <a:r>
              <a:rPr lang="en-US" b="1">
                <a:solidFill>
                  <a:schemeClr val="accent2">
                    <a:lumMod val="75000"/>
                  </a:schemeClr>
                </a:solidFill>
              </a:rPr>
              <a:t>Dr. Aiman AL Maathidy</a:t>
            </a:r>
          </a:p>
        </p:txBody>
      </p:sp>
      <p:sp>
        <p:nvSpPr>
          <p:cNvPr id="4" name="Slide Number Placeholder 3">
            <a:extLst>
              <a:ext uri="{FF2B5EF4-FFF2-40B4-BE49-F238E27FC236}">
                <a16:creationId xmlns:a16="http://schemas.microsoft.com/office/drawing/2014/main" id="{58D48A76-740E-2AB8-07E0-60451F5B7FCC}"/>
              </a:ext>
            </a:extLst>
          </p:cNvPr>
          <p:cNvSpPr>
            <a:spLocks noGrp="1"/>
          </p:cNvSpPr>
          <p:nvPr>
            <p:ph type="sldNum" sz="quarter" idx="12"/>
          </p:nvPr>
        </p:nvSpPr>
        <p:spPr>
          <a:xfrm>
            <a:off x="9246794" y="-29193"/>
            <a:ext cx="2743200" cy="365125"/>
          </a:xfrm>
        </p:spPr>
        <p:txBody>
          <a:bodyPr/>
          <a:lstStyle/>
          <a:p>
            <a:fld id="{58D7CA03-F54C-4632-BDC7-113A4EF6E0A6}" type="slidenum">
              <a:rPr lang="en-US" b="1" smtClean="0">
                <a:solidFill>
                  <a:schemeClr val="accent2">
                    <a:lumMod val="75000"/>
                  </a:schemeClr>
                </a:solidFill>
              </a:rPr>
              <a:t>7</a:t>
            </a:fld>
            <a:endParaRPr lang="en-US" b="1">
              <a:solidFill>
                <a:schemeClr val="accent2">
                  <a:lumMod val="75000"/>
                </a:schemeClr>
              </a:solidFill>
            </a:endParaRPr>
          </a:p>
        </p:txBody>
      </p:sp>
      <p:sp>
        <p:nvSpPr>
          <p:cNvPr id="7" name="TextBox 6">
            <a:extLst>
              <a:ext uri="{FF2B5EF4-FFF2-40B4-BE49-F238E27FC236}">
                <a16:creationId xmlns:a16="http://schemas.microsoft.com/office/drawing/2014/main" id="{275B3924-F952-36EC-3EE6-59CC503AB800}"/>
              </a:ext>
            </a:extLst>
          </p:cNvPr>
          <p:cNvSpPr txBox="1"/>
          <p:nvPr/>
        </p:nvSpPr>
        <p:spPr>
          <a:xfrm>
            <a:off x="179110" y="708476"/>
            <a:ext cx="11913516" cy="2246769"/>
          </a:xfrm>
          <a:prstGeom prst="rect">
            <a:avLst/>
          </a:prstGeom>
          <a:noFill/>
        </p:spPr>
        <p:txBody>
          <a:bodyPr wrap="square">
            <a:spAutoFit/>
          </a:bodyPr>
          <a:lstStyle/>
          <a:p>
            <a:pPr marL="0" marR="0" indent="0">
              <a:spcBef>
                <a:spcPts val="0"/>
              </a:spcBef>
              <a:spcAft>
                <a:spcPts val="0"/>
              </a:spcAft>
              <a:tabLst>
                <a:tab pos="283845" algn="l"/>
              </a:tabLst>
            </a:pPr>
            <a:r>
              <a:rPr lang="en-US" sz="2800" b="1" dirty="0">
                <a:solidFill>
                  <a:srgbClr val="0033CC"/>
                </a:solidFill>
                <a:effectLst/>
                <a:latin typeface="Candara" panose="020E0502030303020204" pitchFamily="34" charset="0"/>
                <a:ea typeface="Times New Roman" panose="02020603050405020304" pitchFamily="18" charset="0"/>
              </a:rPr>
              <a:t>** Structures of the penis:</a:t>
            </a:r>
            <a:r>
              <a:rPr lang="en-US" sz="2800" b="1" dirty="0">
                <a:effectLst/>
                <a:latin typeface="Candara" panose="020E0502030303020204" pitchFamily="34" charset="0"/>
                <a:ea typeface="Times New Roman" panose="02020603050405020304" pitchFamily="18" charset="0"/>
              </a:rPr>
              <a:t> The penis is formed of three elongated bodies</a:t>
            </a:r>
          </a:p>
          <a:p>
            <a:pPr marL="0" marR="0" indent="0">
              <a:spcBef>
                <a:spcPts val="0"/>
              </a:spcBef>
              <a:spcAft>
                <a:spcPts val="0"/>
              </a:spcAft>
              <a:tabLst>
                <a:tab pos="283845" algn="l"/>
              </a:tabLst>
            </a:pPr>
            <a:r>
              <a:rPr lang="en-US" sz="2800" b="1" dirty="0">
                <a:solidFill>
                  <a:srgbClr val="FF0000"/>
                </a:solidFill>
                <a:latin typeface="Candara" panose="020E0502030303020204" pitchFamily="34" charset="0"/>
                <a:ea typeface="Times New Roman" panose="02020603050405020304" pitchFamily="18" charset="0"/>
              </a:rPr>
              <a:t>A</a:t>
            </a:r>
            <a:r>
              <a:rPr lang="en-US" sz="2800" b="1" dirty="0">
                <a:solidFill>
                  <a:srgbClr val="FF0000"/>
                </a:solidFill>
                <a:effectLst/>
                <a:latin typeface="Candara" panose="020E0502030303020204" pitchFamily="34" charset="0"/>
                <a:ea typeface="Times New Roman" panose="02020603050405020304" pitchFamily="18" charset="0"/>
              </a:rPr>
              <a:t>- 2 corpora cavernosa</a:t>
            </a:r>
            <a:r>
              <a:rPr lang="en-US" sz="2800" b="1" dirty="0">
                <a:solidFill>
                  <a:srgbClr val="FF0000"/>
                </a:solidFill>
                <a:latin typeface="Candara" panose="020E0502030303020204" pitchFamily="34" charset="0"/>
                <a:ea typeface="Times New Roman" panose="02020603050405020304" pitchFamily="18" charset="0"/>
              </a:rPr>
              <a:t>:</a:t>
            </a:r>
            <a:r>
              <a:rPr lang="en-US" sz="2800" b="1" dirty="0">
                <a:effectLst/>
                <a:latin typeface="Candara" panose="020E0502030303020204" pitchFamily="34" charset="0"/>
                <a:ea typeface="Times New Roman" panose="02020603050405020304" pitchFamily="18" charset="0"/>
              </a:rPr>
              <a:t> each one is continuous posteriorly with </a:t>
            </a:r>
            <a:r>
              <a:rPr lang="en-US" sz="2800" b="1" dirty="0">
                <a:solidFill>
                  <a:srgbClr val="0033CC"/>
                </a:solidFill>
                <a:effectLst/>
                <a:latin typeface="Candara" panose="020E0502030303020204" pitchFamily="34" charset="0"/>
                <a:ea typeface="Times New Roman" panose="02020603050405020304" pitchFamily="18" charset="0"/>
              </a:rPr>
              <a:t>the crus</a:t>
            </a:r>
            <a:r>
              <a:rPr lang="en-US" sz="2800" b="1" dirty="0">
                <a:effectLst/>
                <a:latin typeface="Candara" panose="020E0502030303020204" pitchFamily="34" charset="0"/>
                <a:ea typeface="Times New Roman" panose="02020603050405020304" pitchFamily="18" charset="0"/>
              </a:rPr>
              <a:t>. </a:t>
            </a:r>
          </a:p>
          <a:p>
            <a:pPr marL="0" marR="0">
              <a:spcBef>
                <a:spcPts val="0"/>
              </a:spcBef>
              <a:spcAft>
                <a:spcPts val="0"/>
              </a:spcAft>
              <a:tabLst>
                <a:tab pos="770255" algn="l"/>
              </a:tabLst>
            </a:pPr>
            <a:r>
              <a:rPr lang="en-US" sz="2800" b="1" dirty="0">
                <a:effectLst/>
                <a:latin typeface="Candara" panose="020E0502030303020204" pitchFamily="34" charset="0"/>
                <a:ea typeface="Times New Roman" panose="02020603050405020304" pitchFamily="18" charset="0"/>
              </a:rPr>
              <a:t>- The </a:t>
            </a:r>
            <a:r>
              <a:rPr lang="en-US" sz="2800" b="1" dirty="0">
                <a:solidFill>
                  <a:srgbClr val="FF0000"/>
                </a:solidFill>
                <a:effectLst/>
                <a:latin typeface="Candara" panose="020E0502030303020204" pitchFamily="34" charset="0"/>
                <a:ea typeface="Times New Roman" panose="02020603050405020304" pitchFamily="18" charset="0"/>
              </a:rPr>
              <a:t>deep artery of the penis </a:t>
            </a:r>
            <a:r>
              <a:rPr lang="en-US" sz="2800" b="1" dirty="0">
                <a:effectLst/>
                <a:latin typeface="Candara" panose="020E0502030303020204" pitchFamily="34" charset="0"/>
                <a:ea typeface="Times New Roman" panose="02020603050405020304" pitchFamily="18" charset="0"/>
              </a:rPr>
              <a:t>runs in the center of the corpus cavernosum.</a:t>
            </a:r>
          </a:p>
          <a:p>
            <a:pPr marL="0" marR="0" indent="0">
              <a:spcBef>
                <a:spcPts val="0"/>
              </a:spcBef>
              <a:spcAft>
                <a:spcPts val="0"/>
              </a:spcAft>
              <a:tabLst>
                <a:tab pos="283845" algn="l"/>
              </a:tabLst>
            </a:pPr>
            <a:r>
              <a:rPr lang="en-US" sz="2800" b="1" dirty="0">
                <a:solidFill>
                  <a:srgbClr val="FF0000"/>
                </a:solidFill>
                <a:latin typeface="Candara" panose="020E0502030303020204" pitchFamily="34" charset="0"/>
                <a:ea typeface="Times New Roman" panose="02020603050405020304" pitchFamily="18" charset="0"/>
              </a:rPr>
              <a:t>B</a:t>
            </a:r>
            <a:r>
              <a:rPr lang="en-US" sz="2800" b="1" dirty="0">
                <a:solidFill>
                  <a:srgbClr val="FF0000"/>
                </a:solidFill>
                <a:effectLst/>
                <a:latin typeface="Candara" panose="020E0502030303020204" pitchFamily="34" charset="0"/>
                <a:ea typeface="Times New Roman" panose="02020603050405020304" pitchFamily="18" charset="0"/>
              </a:rPr>
              <a:t>- One corpus spongiosum: </a:t>
            </a:r>
            <a:r>
              <a:rPr lang="en-US" sz="2800" b="1" dirty="0">
                <a:effectLst/>
                <a:latin typeface="Candara" panose="020E0502030303020204" pitchFamily="34" charset="0"/>
                <a:ea typeface="Times New Roman" panose="02020603050405020304" pitchFamily="18" charset="0"/>
              </a:rPr>
              <a:t>is continuous posteriorly with </a:t>
            </a:r>
            <a:r>
              <a:rPr lang="en-US" sz="2800" b="1" dirty="0">
                <a:solidFill>
                  <a:srgbClr val="0033CC"/>
                </a:solidFill>
                <a:effectLst/>
                <a:latin typeface="Candara" panose="020E0502030303020204" pitchFamily="34" charset="0"/>
                <a:ea typeface="Times New Roman" panose="02020603050405020304" pitchFamily="18" charset="0"/>
              </a:rPr>
              <a:t>the bulb</a:t>
            </a:r>
            <a:r>
              <a:rPr lang="en-US" sz="2800" b="1" dirty="0">
                <a:effectLst/>
                <a:latin typeface="Candara" panose="020E0502030303020204" pitchFamily="34" charset="0"/>
                <a:ea typeface="Times New Roman" panose="02020603050405020304" pitchFamily="18" charset="0"/>
              </a:rPr>
              <a:t>.</a:t>
            </a:r>
          </a:p>
          <a:p>
            <a:pPr marL="0" marR="0" indent="0">
              <a:spcBef>
                <a:spcPts val="0"/>
              </a:spcBef>
              <a:spcAft>
                <a:spcPts val="0"/>
              </a:spcAft>
              <a:tabLst>
                <a:tab pos="283845" algn="l"/>
              </a:tabLst>
            </a:pPr>
            <a:r>
              <a:rPr lang="en-US" sz="2800" b="1" dirty="0">
                <a:effectLst/>
                <a:latin typeface="Candara" panose="020E0502030303020204" pitchFamily="34" charset="0"/>
                <a:ea typeface="Times New Roman" panose="02020603050405020304" pitchFamily="18" charset="0"/>
              </a:rPr>
              <a:t>- It is traversed by </a:t>
            </a:r>
            <a:r>
              <a:rPr lang="en-US" sz="2800" b="1" dirty="0">
                <a:solidFill>
                  <a:srgbClr val="7030A0"/>
                </a:solidFill>
                <a:effectLst/>
                <a:latin typeface="Candara" panose="020E0502030303020204" pitchFamily="34" charset="0"/>
                <a:ea typeface="Times New Roman" panose="02020603050405020304" pitchFamily="18" charset="0"/>
              </a:rPr>
              <a:t>the penile (spongy) urethra</a:t>
            </a:r>
            <a:r>
              <a:rPr lang="en-US" sz="2800" b="1" dirty="0">
                <a:effectLst/>
                <a:latin typeface="Candara" panose="020E0502030303020204" pitchFamily="34" charset="0"/>
                <a:ea typeface="Times New Roman" panose="02020603050405020304" pitchFamily="18" charset="0"/>
              </a:rPr>
              <a:t>.</a:t>
            </a:r>
          </a:p>
        </p:txBody>
      </p:sp>
      <p:pic>
        <p:nvPicPr>
          <p:cNvPr id="3074" name="Picture 2" descr="The Penis - Structure - Muscles - Innervation - TeachMeAnatomy">
            <a:extLst>
              <a:ext uri="{FF2B5EF4-FFF2-40B4-BE49-F238E27FC236}">
                <a16:creationId xmlns:a16="http://schemas.microsoft.com/office/drawing/2014/main" id="{569227F2-F5A0-82E6-4B9B-2AAB808912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5649" y="2733773"/>
            <a:ext cx="3654994" cy="3970858"/>
          </a:xfrm>
          <a:prstGeom prst="rect">
            <a:avLst/>
          </a:prstGeom>
          <a:noFill/>
          <a:ln w="76200">
            <a:solidFill>
              <a:srgbClr val="00FF00"/>
            </a:solidFill>
          </a:ln>
          <a:extLst>
            <a:ext uri="{909E8E84-426E-40DD-AFC4-6F175D3DCCD1}">
              <a14:hiddenFill xmlns:a14="http://schemas.microsoft.com/office/drawing/2010/main">
                <a:solidFill>
                  <a:srgbClr val="FFFFFF"/>
                </a:solidFill>
              </a14:hiddenFill>
            </a:ext>
          </a:extLst>
        </p:spPr>
      </p:pic>
      <p:pic>
        <p:nvPicPr>
          <p:cNvPr id="3076" name="Picture 4" descr="Diagnostic Anatomy: Male Genitalia and Hernias Flashcards | Quizlet">
            <a:extLst>
              <a:ext uri="{FF2B5EF4-FFF2-40B4-BE49-F238E27FC236}">
                <a16:creationId xmlns:a16="http://schemas.microsoft.com/office/drawing/2014/main" id="{C3B6A754-1DE7-F8B9-7392-D1F9826926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282" y="3191967"/>
            <a:ext cx="5314913" cy="3512664"/>
          </a:xfrm>
          <a:prstGeom prst="rect">
            <a:avLst/>
          </a:prstGeom>
          <a:noFill/>
          <a:ln w="57150">
            <a:solidFill>
              <a:srgbClr val="00FF00"/>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1E31CD0-49E5-FBAD-9CEA-C5D300E30948}"/>
              </a:ext>
            </a:extLst>
          </p:cNvPr>
          <p:cNvSpPr txBox="1"/>
          <p:nvPr/>
        </p:nvSpPr>
        <p:spPr>
          <a:xfrm>
            <a:off x="193642" y="110160"/>
            <a:ext cx="1154391" cy="651332"/>
          </a:xfrm>
          <a:prstGeom prst="rect">
            <a:avLst/>
          </a:prstGeom>
          <a:noFill/>
          <a:ln w="57150">
            <a:solidFill>
              <a:srgbClr val="00FF00"/>
            </a:solidFill>
          </a:ln>
        </p:spPr>
        <p:txBody>
          <a:bodyPr wrap="square">
            <a:spAutoFit/>
          </a:bodyPr>
          <a:lstStyle/>
          <a:p>
            <a:pPr marR="0" lvl="0">
              <a:lnSpc>
                <a:spcPct val="122000"/>
              </a:lnSpc>
              <a:spcBef>
                <a:spcPts val="0"/>
              </a:spcBef>
              <a:spcAft>
                <a:spcPts val="0"/>
              </a:spcAft>
              <a:tabLst>
                <a:tab pos="129540" algn="l"/>
                <a:tab pos="457200" algn="l"/>
              </a:tabLst>
            </a:pPr>
            <a:r>
              <a:rPr lang="en-US" sz="3200" b="1" dirty="0">
                <a:solidFill>
                  <a:srgbClr val="FF0000"/>
                </a:solidFill>
                <a:effectLst/>
                <a:latin typeface="Candara" panose="020E0502030303020204" pitchFamily="34" charset="0"/>
                <a:ea typeface="Times New Roman" panose="02020603050405020304" pitchFamily="18" charset="0"/>
              </a:rPr>
              <a:t>Penis</a:t>
            </a:r>
            <a:endParaRPr lang="en-US" sz="2800" dirty="0">
              <a:solidFill>
                <a:srgbClr val="FF0000"/>
              </a:solidFill>
              <a:effectLst/>
              <a:latin typeface="Candara" panose="020E0502030303020204" pitchFamily="34" charset="0"/>
              <a:ea typeface="Times New Roman" panose="02020603050405020304" pitchFamily="18" charset="0"/>
            </a:endParaRPr>
          </a:p>
        </p:txBody>
      </p:sp>
    </p:spTree>
    <p:extLst>
      <p:ext uri="{BB962C8B-B14F-4D97-AF65-F5344CB8AC3E}">
        <p14:creationId xmlns:p14="http://schemas.microsoft.com/office/powerpoint/2010/main" val="6251989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1A9513-24BF-107A-3319-FA88B7E3401A}"/>
              </a:ext>
            </a:extLst>
          </p:cNvPr>
          <p:cNvSpPr>
            <a:spLocks noGrp="1"/>
          </p:cNvSpPr>
          <p:nvPr>
            <p:ph type="dt" sz="half" idx="10"/>
          </p:nvPr>
        </p:nvSpPr>
        <p:spPr/>
        <p:txBody>
          <a:bodyPr/>
          <a:lstStyle/>
          <a:p>
            <a:r>
              <a:rPr lang="en-US" b="1" smtClean="0">
                <a:solidFill>
                  <a:srgbClr val="C00000"/>
                </a:solidFill>
              </a:rPr>
              <a:t>Thursday 11 May 2023</a:t>
            </a:r>
            <a:endParaRPr lang="en-US" b="1">
              <a:solidFill>
                <a:srgbClr val="C00000"/>
              </a:solidFill>
            </a:endParaRPr>
          </a:p>
        </p:txBody>
      </p:sp>
      <p:sp>
        <p:nvSpPr>
          <p:cNvPr id="3" name="Footer Placeholder 2">
            <a:extLst>
              <a:ext uri="{FF2B5EF4-FFF2-40B4-BE49-F238E27FC236}">
                <a16:creationId xmlns:a16="http://schemas.microsoft.com/office/drawing/2014/main" id="{5F5D7E03-A9DC-D216-EBC8-705D4BEAF9F4}"/>
              </a:ext>
            </a:extLst>
          </p:cNvPr>
          <p:cNvSpPr>
            <a:spLocks noGrp="1"/>
          </p:cNvSpPr>
          <p:nvPr>
            <p:ph type="ftr" sz="quarter" idx="11"/>
          </p:nvPr>
        </p:nvSpPr>
        <p:spPr>
          <a:xfrm>
            <a:off x="-285162" y="6173787"/>
            <a:ext cx="4114800" cy="365125"/>
          </a:xfrm>
        </p:spPr>
        <p:txBody>
          <a:bodyPr/>
          <a:lstStyle/>
          <a:p>
            <a:r>
              <a:rPr lang="en-US" b="1">
                <a:solidFill>
                  <a:srgbClr val="C00000"/>
                </a:solidFill>
              </a:rPr>
              <a:t>Dr. Aiman AL Maathidy</a:t>
            </a:r>
          </a:p>
        </p:txBody>
      </p:sp>
      <p:sp>
        <p:nvSpPr>
          <p:cNvPr id="4" name="Slide Number Placeholder 3">
            <a:extLst>
              <a:ext uri="{FF2B5EF4-FFF2-40B4-BE49-F238E27FC236}">
                <a16:creationId xmlns:a16="http://schemas.microsoft.com/office/drawing/2014/main" id="{6A3AAEEF-76CA-EB3D-7384-E090DBF562B0}"/>
              </a:ext>
            </a:extLst>
          </p:cNvPr>
          <p:cNvSpPr>
            <a:spLocks noGrp="1"/>
          </p:cNvSpPr>
          <p:nvPr>
            <p:ph type="sldNum" sz="quarter" idx="12"/>
          </p:nvPr>
        </p:nvSpPr>
        <p:spPr/>
        <p:txBody>
          <a:bodyPr/>
          <a:lstStyle/>
          <a:p>
            <a:fld id="{58D7CA03-F54C-4632-BDC7-113A4EF6E0A6}" type="slidenum">
              <a:rPr lang="en-US" b="1" smtClean="0">
                <a:solidFill>
                  <a:srgbClr val="C00000"/>
                </a:solidFill>
              </a:rPr>
              <a:t>8</a:t>
            </a:fld>
            <a:endParaRPr lang="en-US" b="1">
              <a:solidFill>
                <a:srgbClr val="C00000"/>
              </a:solidFill>
            </a:endParaRPr>
          </a:p>
        </p:txBody>
      </p:sp>
      <p:sp>
        <p:nvSpPr>
          <p:cNvPr id="9" name="TextBox 8">
            <a:extLst>
              <a:ext uri="{FF2B5EF4-FFF2-40B4-BE49-F238E27FC236}">
                <a16:creationId xmlns:a16="http://schemas.microsoft.com/office/drawing/2014/main" id="{617AC2A8-A58B-5A26-92AF-A80DECB5C55A}"/>
              </a:ext>
            </a:extLst>
          </p:cNvPr>
          <p:cNvSpPr txBox="1"/>
          <p:nvPr/>
        </p:nvSpPr>
        <p:spPr>
          <a:xfrm>
            <a:off x="207391" y="805148"/>
            <a:ext cx="6108568" cy="523220"/>
          </a:xfrm>
          <a:prstGeom prst="rect">
            <a:avLst/>
          </a:prstGeom>
          <a:noFill/>
        </p:spPr>
        <p:txBody>
          <a:bodyPr wrap="square">
            <a:spAutoFit/>
          </a:bodyPr>
          <a:lstStyle/>
          <a:p>
            <a:r>
              <a:rPr lang="en-US" sz="2800" b="1" dirty="0">
                <a:solidFill>
                  <a:srgbClr val="0033CC"/>
                </a:solidFill>
                <a:effectLst/>
                <a:latin typeface="Candara" panose="020E0502030303020204" pitchFamily="34" charset="0"/>
                <a:ea typeface="Times New Roman" panose="02020603050405020304" pitchFamily="18" charset="0"/>
              </a:rPr>
              <a:t>** Structures of the penis:</a:t>
            </a:r>
            <a:r>
              <a:rPr lang="en-US" sz="2800" b="1" dirty="0">
                <a:effectLst/>
                <a:latin typeface="Candara" panose="020E0502030303020204" pitchFamily="34" charset="0"/>
                <a:ea typeface="Times New Roman" panose="02020603050405020304" pitchFamily="18" charset="0"/>
              </a:rPr>
              <a:t> </a:t>
            </a:r>
            <a:endParaRPr lang="en-US" sz="2800" dirty="0"/>
          </a:p>
        </p:txBody>
      </p:sp>
      <p:sp>
        <p:nvSpPr>
          <p:cNvPr id="10" name="TextBox 9">
            <a:extLst>
              <a:ext uri="{FF2B5EF4-FFF2-40B4-BE49-F238E27FC236}">
                <a16:creationId xmlns:a16="http://schemas.microsoft.com/office/drawing/2014/main" id="{4AA523B0-6851-E1A9-DA72-0C8489B482BE}"/>
              </a:ext>
            </a:extLst>
          </p:cNvPr>
          <p:cNvSpPr txBox="1"/>
          <p:nvPr/>
        </p:nvSpPr>
        <p:spPr>
          <a:xfrm>
            <a:off x="99373" y="1371720"/>
            <a:ext cx="5066516" cy="4401205"/>
          </a:xfrm>
          <a:prstGeom prst="rect">
            <a:avLst/>
          </a:prstGeom>
          <a:noFill/>
        </p:spPr>
        <p:txBody>
          <a:bodyPr wrap="square">
            <a:spAutoFit/>
          </a:bodyPr>
          <a:lstStyle/>
          <a:p>
            <a:pPr>
              <a:defRPr/>
            </a:pPr>
            <a:r>
              <a:rPr kumimoji="0" lang="en-US" sz="2800" b="1"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 </a:t>
            </a:r>
            <a:r>
              <a:rPr kumimoji="0" lang="en-US" sz="2800" b="1" i="0" u="none" strike="noStrike" kern="1200" cap="none" spc="0" normalizeH="0" baseline="0" noProof="0" dirty="0">
                <a:ln>
                  <a:noFill/>
                </a:ln>
                <a:solidFill>
                  <a:srgbClr val="0033CC"/>
                </a:solidFill>
                <a:effectLst/>
                <a:uLnTx/>
                <a:uFillTx/>
                <a:latin typeface="Candara" panose="020E0502030303020204" pitchFamily="34" charset="0"/>
                <a:ea typeface="+mn-ea"/>
                <a:cs typeface="+mn-cs"/>
              </a:rPr>
              <a:t>Body of the Penis </a:t>
            </a:r>
            <a:r>
              <a:rPr kumimoji="0" lang="en-US" sz="2800" b="1"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is essentially composed of three cylinders of erectile tissue</a:t>
            </a:r>
          </a:p>
          <a:p>
            <a:pPr>
              <a:defRPr/>
            </a:pPr>
            <a:endParaRPr kumimoji="0" lang="en-US" sz="2800" b="1"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2800" b="1"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The erectile tissue is made up of two </a:t>
            </a:r>
            <a:r>
              <a:rPr kumimoji="0" lang="en-US" sz="2800" b="1" i="0" u="none" strike="noStrike" kern="1200" cap="none" spc="0" normalizeH="0" baseline="0" noProof="0" dirty="0">
                <a:ln>
                  <a:noFill/>
                </a:ln>
                <a:solidFill>
                  <a:srgbClr val="C00000"/>
                </a:solidFill>
                <a:effectLst/>
                <a:uLnTx/>
                <a:uFillTx/>
                <a:latin typeface="Candara" panose="020E0502030303020204" pitchFamily="34" charset="0"/>
                <a:ea typeface="+mn-ea"/>
                <a:cs typeface="+mn-cs"/>
              </a:rPr>
              <a:t>dorsally placed </a:t>
            </a:r>
            <a:r>
              <a:rPr kumimoji="0" lang="en-US" sz="2800" b="1" i="0" u="none" strike="noStrike" kern="1200" cap="none" spc="0" normalizeH="0" baseline="0" noProof="0" dirty="0">
                <a:ln>
                  <a:noFill/>
                </a:ln>
                <a:solidFill>
                  <a:srgbClr val="0033CC"/>
                </a:solidFill>
                <a:effectLst/>
                <a:uLnTx/>
                <a:uFillTx/>
                <a:latin typeface="Candara" panose="020E0502030303020204" pitchFamily="34" charset="0"/>
                <a:ea typeface="+mn-ea"/>
                <a:cs typeface="+mn-cs"/>
              </a:rPr>
              <a:t>corpora cavernosa </a:t>
            </a:r>
            <a:r>
              <a:rPr kumimoji="0" lang="en-US" sz="2800" b="1"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and</a:t>
            </a:r>
          </a:p>
          <a:p>
            <a:pPr marL="0" marR="0" lvl="0" indent="0" algn="l" defTabSz="914400" rtl="0" eaLnBrk="1" fontAlgn="auto" latinLnBrk="0" hangingPunct="1">
              <a:lnSpc>
                <a:spcPct val="100000"/>
              </a:lnSpc>
              <a:spcBef>
                <a:spcPts val="0"/>
              </a:spcBef>
              <a:spcAft>
                <a:spcPts val="0"/>
              </a:spcAft>
              <a:buClrTx/>
              <a:buSzTx/>
              <a:tabLst/>
              <a:defRPr/>
            </a:pPr>
            <a:endParaRPr kumimoji="0" lang="en-US" sz="2800" b="1"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2800" b="1"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 A single </a:t>
            </a:r>
            <a:r>
              <a:rPr kumimoji="0" lang="en-US" sz="2800" b="1" i="0" u="none" strike="noStrike" kern="1200" cap="none" spc="0" normalizeH="0" baseline="0" noProof="0" dirty="0">
                <a:ln>
                  <a:noFill/>
                </a:ln>
                <a:solidFill>
                  <a:srgbClr val="0033CC"/>
                </a:solidFill>
                <a:effectLst/>
                <a:uLnTx/>
                <a:uFillTx/>
                <a:latin typeface="Candara" panose="020E0502030303020204" pitchFamily="34" charset="0"/>
                <a:ea typeface="+mn-ea"/>
                <a:cs typeface="+mn-cs"/>
              </a:rPr>
              <a:t>corpus spongiosum </a:t>
            </a:r>
            <a:r>
              <a:rPr kumimoji="0" lang="en-US" sz="2800" b="1"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applied to their </a:t>
            </a:r>
            <a:r>
              <a:rPr kumimoji="0" lang="en-US" sz="2800" b="1" i="0" u="none" strike="noStrike" kern="1200" cap="none" spc="0" normalizeH="0" baseline="0" noProof="0" dirty="0">
                <a:ln>
                  <a:noFill/>
                </a:ln>
                <a:solidFill>
                  <a:srgbClr val="C00000"/>
                </a:solidFill>
                <a:effectLst/>
                <a:uLnTx/>
                <a:uFillTx/>
                <a:latin typeface="Candara" panose="020E0502030303020204" pitchFamily="34" charset="0"/>
                <a:ea typeface="+mn-ea"/>
                <a:cs typeface="+mn-cs"/>
              </a:rPr>
              <a:t>ventral surface</a:t>
            </a:r>
          </a:p>
        </p:txBody>
      </p:sp>
      <p:pic>
        <p:nvPicPr>
          <p:cNvPr id="1026" name="Picture 2" descr="Avoiding complications: surgery for ischemic priapism. - Abstract - Europe  PMC">
            <a:extLst>
              <a:ext uri="{FF2B5EF4-FFF2-40B4-BE49-F238E27FC236}">
                <a16:creationId xmlns:a16="http://schemas.microsoft.com/office/drawing/2014/main" id="{35B6E393-C430-A929-60C8-A0F447695B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0586" y="136525"/>
            <a:ext cx="5778092" cy="3374196"/>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Dr HN on Twitter: &quot;sustain this.However,if an erection lasts more than  4hrs,the erectile tissue of the penis(corpora cavernosae)begins to 'die'  b/c no fresh blood is coming in and the stale blood that">
            <a:extLst>
              <a:ext uri="{FF2B5EF4-FFF2-40B4-BE49-F238E27FC236}">
                <a16:creationId xmlns:a16="http://schemas.microsoft.com/office/drawing/2014/main" id="{0001C8C1-7388-8798-817F-7C8DA238F2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2713" y="3697547"/>
            <a:ext cx="3720151" cy="295794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62196FAE-4F57-2C82-1891-8EE13EBE460A}"/>
              </a:ext>
            </a:extLst>
          </p:cNvPr>
          <p:cNvSpPr txBox="1"/>
          <p:nvPr/>
        </p:nvSpPr>
        <p:spPr>
          <a:xfrm>
            <a:off x="193642" y="110160"/>
            <a:ext cx="1154391" cy="651332"/>
          </a:xfrm>
          <a:prstGeom prst="rect">
            <a:avLst/>
          </a:prstGeom>
          <a:noFill/>
          <a:ln w="57150">
            <a:solidFill>
              <a:srgbClr val="00FF00"/>
            </a:solidFill>
          </a:ln>
        </p:spPr>
        <p:txBody>
          <a:bodyPr wrap="square">
            <a:spAutoFit/>
          </a:bodyPr>
          <a:lstStyle/>
          <a:p>
            <a:pPr marR="0" lvl="0">
              <a:lnSpc>
                <a:spcPct val="122000"/>
              </a:lnSpc>
              <a:spcBef>
                <a:spcPts val="0"/>
              </a:spcBef>
              <a:spcAft>
                <a:spcPts val="0"/>
              </a:spcAft>
              <a:tabLst>
                <a:tab pos="129540" algn="l"/>
                <a:tab pos="457200" algn="l"/>
              </a:tabLst>
            </a:pPr>
            <a:r>
              <a:rPr lang="en-US" sz="3200" b="1" dirty="0">
                <a:solidFill>
                  <a:srgbClr val="FF0000"/>
                </a:solidFill>
                <a:effectLst/>
                <a:latin typeface="Candara" panose="020E0502030303020204" pitchFamily="34" charset="0"/>
                <a:ea typeface="Times New Roman" panose="02020603050405020304" pitchFamily="18" charset="0"/>
              </a:rPr>
              <a:t>Penis</a:t>
            </a:r>
            <a:endParaRPr lang="en-US" sz="2800" dirty="0">
              <a:solidFill>
                <a:srgbClr val="FF0000"/>
              </a:solidFill>
              <a:effectLst/>
              <a:latin typeface="Candara" panose="020E0502030303020204" pitchFamily="34" charset="0"/>
              <a:ea typeface="Times New Roman" panose="02020603050405020304" pitchFamily="18" charset="0"/>
            </a:endParaRPr>
          </a:p>
        </p:txBody>
      </p:sp>
    </p:spTree>
    <p:extLst>
      <p:ext uri="{BB962C8B-B14F-4D97-AF65-F5344CB8AC3E}">
        <p14:creationId xmlns:p14="http://schemas.microsoft.com/office/powerpoint/2010/main" val="17146989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5FAB9D-91C5-CC62-113A-DF65C5D4E86F}"/>
              </a:ext>
            </a:extLst>
          </p:cNvPr>
          <p:cNvSpPr>
            <a:spLocks noGrp="1"/>
          </p:cNvSpPr>
          <p:nvPr>
            <p:ph type="dt" sz="half" idx="10"/>
          </p:nvPr>
        </p:nvSpPr>
        <p:spPr/>
        <p:txBody>
          <a:bodyPr/>
          <a:lstStyle/>
          <a:p>
            <a:r>
              <a:rPr lang="en-US" b="1" smtClean="0">
                <a:solidFill>
                  <a:srgbClr val="FF0000"/>
                </a:solidFill>
              </a:rPr>
              <a:t>Thursday 11 May 2023</a:t>
            </a:r>
            <a:endParaRPr lang="en-US" b="1">
              <a:solidFill>
                <a:srgbClr val="FF0000"/>
              </a:solidFill>
            </a:endParaRPr>
          </a:p>
        </p:txBody>
      </p:sp>
      <p:sp>
        <p:nvSpPr>
          <p:cNvPr id="3" name="Footer Placeholder 2">
            <a:extLst>
              <a:ext uri="{FF2B5EF4-FFF2-40B4-BE49-F238E27FC236}">
                <a16:creationId xmlns:a16="http://schemas.microsoft.com/office/drawing/2014/main" id="{B89029B9-4F90-6900-1DB0-C687142D5BE2}"/>
              </a:ext>
            </a:extLst>
          </p:cNvPr>
          <p:cNvSpPr>
            <a:spLocks noGrp="1"/>
          </p:cNvSpPr>
          <p:nvPr>
            <p:ph type="ftr" sz="quarter" idx="11"/>
          </p:nvPr>
        </p:nvSpPr>
        <p:spPr>
          <a:xfrm>
            <a:off x="-373144" y="6164523"/>
            <a:ext cx="4114800" cy="365125"/>
          </a:xfrm>
        </p:spPr>
        <p:txBody>
          <a:bodyPr/>
          <a:lstStyle/>
          <a:p>
            <a:r>
              <a:rPr lang="en-US" b="1">
                <a:solidFill>
                  <a:srgbClr val="FF0000"/>
                </a:solidFill>
              </a:rPr>
              <a:t>Dr. Aiman AL Maathidy</a:t>
            </a:r>
          </a:p>
        </p:txBody>
      </p:sp>
      <p:sp>
        <p:nvSpPr>
          <p:cNvPr id="4" name="Slide Number Placeholder 3">
            <a:extLst>
              <a:ext uri="{FF2B5EF4-FFF2-40B4-BE49-F238E27FC236}">
                <a16:creationId xmlns:a16="http://schemas.microsoft.com/office/drawing/2014/main" id="{350DC1B9-AC09-FA7C-3420-C03DDFE7D54B}"/>
              </a:ext>
            </a:extLst>
          </p:cNvPr>
          <p:cNvSpPr>
            <a:spLocks noGrp="1"/>
          </p:cNvSpPr>
          <p:nvPr>
            <p:ph type="sldNum" sz="quarter" idx="12"/>
          </p:nvPr>
        </p:nvSpPr>
        <p:spPr>
          <a:xfrm>
            <a:off x="838200" y="6356349"/>
            <a:ext cx="2743200" cy="365125"/>
          </a:xfrm>
        </p:spPr>
        <p:txBody>
          <a:bodyPr/>
          <a:lstStyle/>
          <a:p>
            <a:fld id="{58D7CA03-F54C-4632-BDC7-113A4EF6E0A6}" type="slidenum">
              <a:rPr lang="en-US" b="1" smtClean="0">
                <a:solidFill>
                  <a:srgbClr val="FF0000"/>
                </a:solidFill>
              </a:rPr>
              <a:t>9</a:t>
            </a:fld>
            <a:endParaRPr lang="en-US" b="1">
              <a:solidFill>
                <a:srgbClr val="FF0000"/>
              </a:solidFill>
            </a:endParaRPr>
          </a:p>
        </p:txBody>
      </p:sp>
      <p:sp>
        <p:nvSpPr>
          <p:cNvPr id="7" name="TextBox 6">
            <a:extLst>
              <a:ext uri="{FF2B5EF4-FFF2-40B4-BE49-F238E27FC236}">
                <a16:creationId xmlns:a16="http://schemas.microsoft.com/office/drawing/2014/main" id="{3EF5051B-8B63-9891-61F1-810783A4AAD2}"/>
              </a:ext>
            </a:extLst>
          </p:cNvPr>
          <p:cNvSpPr txBox="1"/>
          <p:nvPr/>
        </p:nvSpPr>
        <p:spPr>
          <a:xfrm>
            <a:off x="99374" y="787705"/>
            <a:ext cx="11576115" cy="1384995"/>
          </a:xfrm>
          <a:prstGeom prst="rect">
            <a:avLst/>
          </a:prstGeom>
          <a:noFill/>
        </p:spPr>
        <p:txBody>
          <a:bodyPr wrap="square">
            <a:spAutoFit/>
          </a:bodyPr>
          <a:lstStyle/>
          <a:p>
            <a:pPr marL="0" marR="0">
              <a:spcBef>
                <a:spcPts val="0"/>
              </a:spcBef>
              <a:spcAft>
                <a:spcPts val="0"/>
              </a:spcAft>
              <a:tabLst>
                <a:tab pos="770255" algn="l"/>
              </a:tabLst>
            </a:pPr>
            <a:r>
              <a:rPr lang="en-US" sz="2800" b="1" dirty="0">
                <a:solidFill>
                  <a:srgbClr val="0033CC"/>
                </a:solidFill>
                <a:effectLst/>
                <a:latin typeface="Candara" panose="020E0502030303020204" pitchFamily="34" charset="0"/>
                <a:ea typeface="Times New Roman" panose="02020603050405020304" pitchFamily="18" charset="0"/>
              </a:rPr>
              <a:t>** Ligaments of penis</a:t>
            </a:r>
            <a:r>
              <a:rPr lang="en-US" sz="2800" b="1" dirty="0">
                <a:effectLst/>
                <a:latin typeface="Candara" panose="020E0502030303020204" pitchFamily="34" charset="0"/>
                <a:ea typeface="Times New Roman" panose="02020603050405020304" pitchFamily="18" charset="0"/>
              </a:rPr>
              <a:t>, </a:t>
            </a:r>
          </a:p>
          <a:p>
            <a:pPr marL="0" marR="0" indent="0">
              <a:spcBef>
                <a:spcPts val="0"/>
              </a:spcBef>
              <a:spcAft>
                <a:spcPts val="0"/>
              </a:spcAft>
              <a:tabLst>
                <a:tab pos="283845" algn="l"/>
              </a:tabLst>
            </a:pPr>
            <a:r>
              <a:rPr lang="en-US" sz="2800" b="1" dirty="0">
                <a:effectLst/>
                <a:latin typeface="Candara" panose="020E0502030303020204" pitchFamily="34" charset="0"/>
                <a:ea typeface="Times New Roman" panose="02020603050405020304" pitchFamily="18" charset="0"/>
              </a:rPr>
              <a:t>	</a:t>
            </a:r>
            <a:r>
              <a:rPr lang="en-US" sz="2800" b="1" dirty="0">
                <a:solidFill>
                  <a:srgbClr val="FF0000"/>
                </a:solidFill>
                <a:effectLst/>
                <a:latin typeface="Candara" panose="020E0502030303020204" pitchFamily="34" charset="0"/>
                <a:ea typeface="Times New Roman" panose="02020603050405020304" pitchFamily="18" charset="0"/>
              </a:rPr>
              <a:t>1- Fundiform ligament </a:t>
            </a:r>
            <a:r>
              <a:rPr lang="en-US" sz="2800" b="1" dirty="0">
                <a:effectLst/>
                <a:latin typeface="Candara" panose="020E0502030303020204" pitchFamily="34" charset="0"/>
                <a:ea typeface="Times New Roman" panose="02020603050405020304" pitchFamily="18" charset="0"/>
              </a:rPr>
              <a:t>arises from the lower part of the linea Alba.</a:t>
            </a:r>
          </a:p>
          <a:p>
            <a:pPr marL="0" marR="0" indent="0">
              <a:spcBef>
                <a:spcPts val="0"/>
              </a:spcBef>
              <a:spcAft>
                <a:spcPts val="0"/>
              </a:spcAft>
              <a:tabLst>
                <a:tab pos="283845" algn="l"/>
              </a:tabLst>
            </a:pPr>
            <a:r>
              <a:rPr lang="en-US" sz="2800" b="1" dirty="0">
                <a:effectLst/>
                <a:latin typeface="Candara" panose="020E0502030303020204" pitchFamily="34" charset="0"/>
                <a:ea typeface="Times New Roman" panose="02020603050405020304" pitchFamily="18" charset="0"/>
              </a:rPr>
              <a:t>	</a:t>
            </a:r>
            <a:r>
              <a:rPr lang="en-US" sz="2800" b="1" dirty="0">
                <a:solidFill>
                  <a:srgbClr val="FF0000"/>
                </a:solidFill>
                <a:effectLst/>
                <a:latin typeface="Candara" panose="020E0502030303020204" pitchFamily="34" charset="0"/>
                <a:ea typeface="Times New Roman" panose="02020603050405020304" pitchFamily="18" charset="0"/>
              </a:rPr>
              <a:t>2- Suspensory ligament </a:t>
            </a:r>
            <a:r>
              <a:rPr lang="en-US" sz="2800" b="1" dirty="0">
                <a:effectLst/>
                <a:latin typeface="Candara" panose="020E0502030303020204" pitchFamily="34" charset="0"/>
                <a:ea typeface="Times New Roman" panose="02020603050405020304" pitchFamily="18" charset="0"/>
              </a:rPr>
              <a:t>arises from the symphysis pubis.</a:t>
            </a:r>
          </a:p>
        </p:txBody>
      </p:sp>
      <p:pic>
        <p:nvPicPr>
          <p:cNvPr id="4098" name="Picture 2" descr="Penis Lengthening Surgery · Ligamentolysis · Androfill">
            <a:extLst>
              <a:ext uri="{FF2B5EF4-FFF2-40B4-BE49-F238E27FC236}">
                <a16:creationId xmlns:a16="http://schemas.microsoft.com/office/drawing/2014/main" id="{8068AB0D-F15C-6EE4-D261-727C2198CD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4359" y="2242502"/>
            <a:ext cx="3881258" cy="4478972"/>
          </a:xfrm>
          <a:prstGeom prst="rect">
            <a:avLst/>
          </a:prstGeom>
          <a:noFill/>
          <a:ln w="57150">
            <a:solidFill>
              <a:srgbClr val="00FF00"/>
            </a:solidFill>
          </a:ln>
          <a:extLst>
            <a:ext uri="{909E8E84-426E-40DD-AFC4-6F175D3DCCD1}">
              <a14:hiddenFill xmlns:a14="http://schemas.microsoft.com/office/drawing/2010/main">
                <a:solidFill>
                  <a:srgbClr val="FFFFFF"/>
                </a:solidFill>
              </a14:hiddenFill>
            </a:ext>
          </a:extLst>
        </p:spPr>
      </p:pic>
      <p:pic>
        <p:nvPicPr>
          <p:cNvPr id="4100" name="Picture 4" descr="رباط فاندیفورم پنیس - اطلس الکترونیک آناتومی">
            <a:extLst>
              <a:ext uri="{FF2B5EF4-FFF2-40B4-BE49-F238E27FC236}">
                <a16:creationId xmlns:a16="http://schemas.microsoft.com/office/drawing/2014/main" id="{DA4C355E-200E-89A4-F80F-A727E2A67A2B}"/>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346515" y="2211592"/>
            <a:ext cx="4270817" cy="4509882"/>
          </a:xfrm>
          <a:prstGeom prst="rect">
            <a:avLst/>
          </a:prstGeom>
          <a:noFill/>
          <a:ln w="57150">
            <a:solidFill>
              <a:srgbClr val="00FF00"/>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CCEEDA2-0E0E-7401-43BE-B11E2B456AC0}"/>
              </a:ext>
            </a:extLst>
          </p:cNvPr>
          <p:cNvSpPr txBox="1"/>
          <p:nvPr/>
        </p:nvSpPr>
        <p:spPr>
          <a:xfrm>
            <a:off x="193642" y="110160"/>
            <a:ext cx="1154391" cy="651332"/>
          </a:xfrm>
          <a:prstGeom prst="rect">
            <a:avLst/>
          </a:prstGeom>
          <a:noFill/>
          <a:ln w="57150">
            <a:solidFill>
              <a:srgbClr val="00FF00"/>
            </a:solidFill>
          </a:ln>
        </p:spPr>
        <p:txBody>
          <a:bodyPr wrap="square">
            <a:spAutoFit/>
          </a:bodyPr>
          <a:lstStyle/>
          <a:p>
            <a:pPr marR="0" lvl="0">
              <a:lnSpc>
                <a:spcPct val="122000"/>
              </a:lnSpc>
              <a:spcBef>
                <a:spcPts val="0"/>
              </a:spcBef>
              <a:spcAft>
                <a:spcPts val="0"/>
              </a:spcAft>
              <a:tabLst>
                <a:tab pos="129540" algn="l"/>
                <a:tab pos="457200" algn="l"/>
              </a:tabLst>
            </a:pPr>
            <a:r>
              <a:rPr lang="en-US" sz="3200" b="1" dirty="0">
                <a:solidFill>
                  <a:srgbClr val="FF0000"/>
                </a:solidFill>
                <a:effectLst/>
                <a:latin typeface="Candara" panose="020E0502030303020204" pitchFamily="34" charset="0"/>
                <a:ea typeface="Times New Roman" panose="02020603050405020304" pitchFamily="18" charset="0"/>
              </a:rPr>
              <a:t>Penis</a:t>
            </a:r>
            <a:endParaRPr lang="en-US" sz="2800" dirty="0">
              <a:solidFill>
                <a:srgbClr val="FF0000"/>
              </a:solidFill>
              <a:effectLst/>
              <a:latin typeface="Candara" panose="020E0502030303020204" pitchFamily="34" charset="0"/>
              <a:ea typeface="Times New Roman" panose="02020603050405020304" pitchFamily="18" charset="0"/>
            </a:endParaRPr>
          </a:p>
        </p:txBody>
      </p:sp>
    </p:spTree>
    <p:extLst>
      <p:ext uri="{BB962C8B-B14F-4D97-AF65-F5344CB8AC3E}">
        <p14:creationId xmlns:p14="http://schemas.microsoft.com/office/powerpoint/2010/main" val="30582833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645</TotalTime>
  <Words>1613</Words>
  <Application>Microsoft Office PowerPoint</Application>
  <PresentationFormat>Widescreen</PresentationFormat>
  <Paragraphs>231</Paragraphs>
  <Slides>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Light</vt:lpstr>
      <vt:lpstr>Candara</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Aiman Afar</dc:creator>
  <cp:lastModifiedBy>Maher</cp:lastModifiedBy>
  <cp:revision>22</cp:revision>
  <dcterms:created xsi:type="dcterms:W3CDTF">2022-11-19T15:51:01Z</dcterms:created>
  <dcterms:modified xsi:type="dcterms:W3CDTF">2023-05-10T20:38:16Z</dcterms:modified>
</cp:coreProperties>
</file>