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80" r:id="rId23"/>
    <p:sldId id="282" r:id="rId24"/>
    <p:sldId id="284" r:id="rId25"/>
    <p:sldId id="286" r:id="rId26"/>
    <p:sldId id="288" r:id="rId27"/>
    <p:sldId id="290" r:id="rId28"/>
    <p:sldId id="292" r:id="rId29"/>
    <p:sldId id="294" r:id="rId30"/>
    <p:sldId id="296" r:id="rId31"/>
    <p:sldId id="298" r:id="rId32"/>
    <p:sldId id="300" r:id="rId33"/>
    <p:sldId id="302" r:id="rId34"/>
    <p:sldId id="304" r:id="rId35"/>
    <p:sldId id="306" r:id="rId36"/>
    <p:sldId id="307" r:id="rId37"/>
    <p:sldId id="308" r:id="rId38"/>
    <p:sldId id="309" r:id="rId39"/>
    <p:sldId id="310" r:id="rId40"/>
    <p:sldId id="313" r:id="rId41"/>
    <p:sldId id="314" r:id="rId42"/>
    <p:sldId id="315" r:id="rId43"/>
    <p:sldId id="316" r:id="rId44"/>
    <p:sldId id="318" r:id="rId4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6737E05-6180-4F51-962F-7971E079BF3E}" type="datetimeFigureOut">
              <a:rPr lang="en-US" smtClean="0"/>
              <a:pPr/>
              <a:t>7/18/2018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9FF33E4-7F99-4890-91C9-B4E670AB6F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8CC3AFDB-CFE0-4965-9550-D0A42894FDE0}" type="slidenum">
              <a:rPr lang="en-US" smtClean="0"/>
              <a:pPr/>
              <a:t>21</a:t>
            </a:fld>
            <a:endParaRPr lang="en-US" smtClean="0"/>
          </a:p>
        </p:txBody>
      </p:sp>
      <p:sp>
        <p:nvSpPr>
          <p:cNvPr id="100355" name="Rectangle 2"/>
          <p:cNvSpPr>
            <a:spLocks noGrp="1" noRot="1" noChangeAspect="1" noChangeArrowheads="1" noTextEdit="1"/>
          </p:cNvSpPr>
          <p:nvPr>
            <p:ph type="sldImg"/>
          </p:nvPr>
        </p:nvSpPr>
        <p:spPr>
          <a:xfrm>
            <a:off x="1517650" y="652463"/>
            <a:ext cx="4011613" cy="3009900"/>
          </a:xfrm>
          <a:ln/>
        </p:spPr>
      </p:sp>
      <p:sp>
        <p:nvSpPr>
          <p:cNvPr id="100356" name="Rectangle 3"/>
          <p:cNvSpPr>
            <a:spLocks noGrp="1" noChangeArrowheads="1"/>
          </p:cNvSpPr>
          <p:nvPr>
            <p:ph type="body" idx="1"/>
          </p:nvPr>
        </p:nvSpPr>
        <p:spPr>
          <a:xfrm>
            <a:off x="741136" y="3748341"/>
            <a:ext cx="5339007" cy="5297654"/>
          </a:xfrm>
          <a:noFill/>
          <a:ln/>
        </p:spPr>
        <p:txBody>
          <a:bodyPr lIns="90004" tIns="45002" rIns="90004" bIns="45002"/>
          <a:lstStyle/>
          <a:p>
            <a:r>
              <a:rPr lang="en-US" smtClean="0"/>
              <a:t>These figures illustrate the changes in bone architecture at the microscopic level that are characteristic of osteoporosis.</a:t>
            </a:r>
          </a:p>
          <a:p>
            <a:r>
              <a:rPr lang="en-US" smtClean="0"/>
              <a:t>Osteoporotic trabecular bone, on the left, shows clear loss of bone, with large spaces and perforation of the trabecular network (see arrows).  These perforations lead to weakened bone, and ultimately to fractures.</a:t>
            </a:r>
          </a:p>
          <a:p>
            <a:r>
              <a:rPr lang="en-US" smtClean="0"/>
              <a:t>Normal trabecular bone, as shown on the right, appears as a dense network of thick trabeculae with small spaces.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88B715A8-B935-41FD-99FC-3227EE5A0231}" type="slidenum">
              <a:rPr lang="en-US" smtClean="0"/>
              <a:pPr/>
              <a:t>24</a:t>
            </a:fld>
            <a:endParaRPr lang="en-US" smtClean="0"/>
          </a:p>
        </p:txBody>
      </p:sp>
      <p:sp>
        <p:nvSpPr>
          <p:cNvPr id="101379" name="Rectangle 1026"/>
          <p:cNvSpPr>
            <a:spLocks noGrp="1" noRot="1" noChangeAspect="1" noChangeArrowheads="1" noTextEdit="1"/>
          </p:cNvSpPr>
          <p:nvPr>
            <p:ph type="sldImg"/>
          </p:nvPr>
        </p:nvSpPr>
        <p:spPr>
          <a:xfrm>
            <a:off x="1100138" y="885825"/>
            <a:ext cx="4598987" cy="3451225"/>
          </a:xfrm>
          <a:ln w="12700" cap="flat">
            <a:solidFill>
              <a:schemeClr val="tx1"/>
            </a:solidFill>
          </a:ln>
        </p:spPr>
      </p:sp>
      <p:sp>
        <p:nvSpPr>
          <p:cNvPr id="101380" name="Rectangle 1027"/>
          <p:cNvSpPr>
            <a:spLocks noGrp="1" noChangeArrowheads="1"/>
          </p:cNvSpPr>
          <p:nvPr>
            <p:ph type="body" idx="1"/>
          </p:nvPr>
        </p:nvSpPr>
        <p:spPr>
          <a:xfrm>
            <a:off x="906357" y="4718600"/>
            <a:ext cx="4984962" cy="4177460"/>
          </a:xfrm>
          <a:noFill/>
          <a:ln/>
        </p:spPr>
        <p:txBody>
          <a:bodyPr lIns="92075" tIns="46038" rIns="92075" bIns="46038"/>
          <a:lstStyle/>
          <a:p>
            <a:pPr algn="just" defTabSz="917575">
              <a:spcBef>
                <a:spcPct val="20000"/>
              </a:spcBef>
            </a:pPr>
            <a:r>
              <a:rPr lang="en-US" smtClean="0">
                <a:latin typeface="Arial" pitchFamily="34" charset="0"/>
              </a:rPr>
              <a:t>This figure by Compston (1990), illustrates the changes in bone mass throughout life and shows the rapid bone loss that occurs at the menopause.  Bone mass in both men and women increases until a peak is attained at around age 30. In both sexes, a slow rate of bone loss starts at around age 40. However, in women, the accelerated postmenopausal phase of bone loss is superimposed on top of this slow loss phase.  Rates of bone loss in postmenopausal women can be as great as 5-6% per year. In women, oestrogen deficiency is the major determinant of bone loss after the menopause due to the removal of the ‘brakes’ from osteoclastic activity.  </a:t>
            </a:r>
          </a:p>
          <a:p>
            <a:pPr algn="just" defTabSz="917575">
              <a:spcBef>
                <a:spcPct val="20000"/>
              </a:spcBef>
            </a:pPr>
            <a:endParaRPr lang="en-US" smtClean="0">
              <a:latin typeface="Arial" pitchFamily="34" charset="0"/>
            </a:endParaRPr>
          </a:p>
          <a:p>
            <a:pPr algn="just" defTabSz="917575">
              <a:spcBef>
                <a:spcPct val="20000"/>
              </a:spcBef>
            </a:pPr>
            <a:r>
              <a:rPr lang="en-US" smtClean="0">
                <a:latin typeface="Arial" pitchFamily="34" charset="0"/>
              </a:rPr>
              <a:t>The accelerated bone loss is important to remember when looking at preventative therapies for osteoporosis. Unlike treatment for the established disease when relatively large increases in bone mass are observed in response to therapy, a preventative strategy may be said to have been effective if the bone mass is maintained.</a:t>
            </a:r>
          </a:p>
          <a:p>
            <a:pPr algn="just" defTabSz="917575">
              <a:spcBef>
                <a:spcPct val="20000"/>
              </a:spcBef>
            </a:pPr>
            <a:endParaRPr lang="en-US" smtClean="0">
              <a:latin typeface="Arial" pitchFamily="34" charset="0"/>
            </a:endParaRPr>
          </a:p>
          <a:p>
            <a:pPr defTabSz="917575">
              <a:spcBef>
                <a:spcPct val="20000"/>
              </a:spcBef>
            </a:pPr>
            <a:r>
              <a:rPr lang="en-US" smtClean="0">
                <a:latin typeface="Arial" pitchFamily="34" charset="0"/>
              </a:rPr>
              <a:t>National Osteoporosis Society, Menopause and osteoporosis therapy - GP manual 1993.</a:t>
            </a:r>
          </a:p>
          <a:p>
            <a:pPr defTabSz="917575">
              <a:spcBef>
                <a:spcPct val="20000"/>
              </a:spcBef>
            </a:pPr>
            <a:r>
              <a:rPr lang="en-US" smtClean="0">
                <a:latin typeface="Arial" pitchFamily="34" charset="0"/>
              </a:rPr>
              <a:t>National Osteoporosis Society, Priorities for Prevention.</a:t>
            </a:r>
          </a:p>
          <a:p>
            <a:pPr defTabSz="917575">
              <a:spcBef>
                <a:spcPct val="20000"/>
              </a:spcBef>
            </a:pPr>
            <a:r>
              <a:rPr lang="en-US" smtClean="0">
                <a:latin typeface="Arial" pitchFamily="34" charset="0"/>
              </a:rPr>
              <a:t>Hosking D J et al, J. Bone Miner. Res., 1996:  11 (1); S133, 153.</a:t>
            </a:r>
          </a:p>
          <a:p>
            <a:pPr defTabSz="917575">
              <a:spcBef>
                <a:spcPct val="20000"/>
              </a:spcBef>
            </a:pPr>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5EC9CF2C-BEC2-404B-A521-CE8AB64468C0}" type="slidenum">
              <a:rPr lang="en-US" smtClean="0"/>
              <a:pPr/>
              <a:t>32</a:t>
            </a:fld>
            <a:endParaRPr lang="en-US" smtClean="0"/>
          </a:p>
        </p:txBody>
      </p:sp>
      <p:sp>
        <p:nvSpPr>
          <p:cNvPr id="102403" name="Rectangle 2"/>
          <p:cNvSpPr>
            <a:spLocks noGrp="1" noRot="1" noChangeAspect="1" noChangeArrowheads="1" noTextEdit="1"/>
          </p:cNvSpPr>
          <p:nvPr>
            <p:ph type="sldImg"/>
          </p:nvPr>
        </p:nvSpPr>
        <p:spPr>
          <a:xfrm>
            <a:off x="1517650" y="652463"/>
            <a:ext cx="4011613" cy="3009900"/>
          </a:xfrm>
          <a:ln/>
        </p:spPr>
      </p:sp>
      <p:sp>
        <p:nvSpPr>
          <p:cNvPr id="102404" name="Rectangle 3"/>
          <p:cNvSpPr>
            <a:spLocks noGrp="1" noChangeArrowheads="1"/>
          </p:cNvSpPr>
          <p:nvPr>
            <p:ph type="body" idx="1"/>
          </p:nvPr>
        </p:nvSpPr>
        <p:spPr>
          <a:xfrm>
            <a:off x="741136" y="3748341"/>
            <a:ext cx="5339007" cy="5297654"/>
          </a:xfrm>
          <a:noFill/>
          <a:ln/>
        </p:spPr>
        <p:txBody>
          <a:bodyPr lIns="90004" tIns="45002" rIns="90004" bIns="45002"/>
          <a:lstStyle/>
          <a:p>
            <a:r>
              <a:rPr lang="en-US" smtClean="0"/>
              <a:t>Both the NOF and the World Health Organization (WHO) have developed an operational definition of osteoporosis based upon bone mineral density.  The T-score is the standard deviation above or below the average peak bone mass of a healthy 30-year-old woman.</a:t>
            </a:r>
          </a:p>
          <a:p>
            <a:r>
              <a:rPr lang="en-US" smtClean="0"/>
              <a:t>By these criteria, patients with BMD that is within 1 standard deviation below the young normal mean as measured by DEXA (T-score of &gt;-1) are considered to have normal BMD, while those more than 1 SD below  but less than 2.5 SD below are considered to have low bone mass (that is, to be osteopenic). </a:t>
            </a:r>
          </a:p>
          <a:p>
            <a:r>
              <a:rPr lang="en-US" smtClean="0"/>
              <a:t> Subjects with BMD more than or equal to 2.5 SD below the young normal mean (T-score of less or equal than -2.5) are considered osteoporotic.</a:t>
            </a:r>
          </a:p>
          <a:p>
            <a:r>
              <a:rPr lang="en-US" smtClean="0"/>
              <a:t>Subjects with T-scores of less than -2.5 and a history of osteoporotic fracture are considered to have severe or established osteoporosis.</a:t>
            </a:r>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FF33E4-7F99-4890-91C9-B4E670AB6FD0}" type="slidenum">
              <a:rPr lang="en-US" smtClean="0"/>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FAB78B-1990-41CD-8B93-FABC88B1170A}" type="datetimeFigureOut">
              <a:rPr lang="en-US" smtClean="0"/>
              <a:pPr/>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B6285-6580-4FB8-B2B1-93D0562A9DB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FAB78B-1990-41CD-8B93-FABC88B1170A}" type="datetimeFigureOut">
              <a:rPr lang="en-US" smtClean="0"/>
              <a:pPr/>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B6285-6580-4FB8-B2B1-93D0562A9DB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FAB78B-1990-41CD-8B93-FABC88B1170A}" type="datetimeFigureOut">
              <a:rPr lang="en-US" smtClean="0"/>
              <a:pPr/>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B6285-6580-4FB8-B2B1-93D0562A9DB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normAutofit/>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7CBBA61-2E33-4666-893A-7148B176376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FAB78B-1990-41CD-8B93-FABC88B1170A}" type="datetimeFigureOut">
              <a:rPr lang="en-US" smtClean="0"/>
              <a:pPr/>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B6285-6580-4FB8-B2B1-93D0562A9DB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FAB78B-1990-41CD-8B93-FABC88B1170A}" type="datetimeFigureOut">
              <a:rPr lang="en-US" smtClean="0"/>
              <a:pPr/>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B6285-6580-4FB8-B2B1-93D0562A9DB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FAB78B-1990-41CD-8B93-FABC88B1170A}" type="datetimeFigureOut">
              <a:rPr lang="en-US" smtClean="0"/>
              <a:pPr/>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B6285-6580-4FB8-B2B1-93D0562A9DB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FAB78B-1990-41CD-8B93-FABC88B1170A}" type="datetimeFigureOut">
              <a:rPr lang="en-US" smtClean="0"/>
              <a:pPr/>
              <a:t>7/18/2018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5B6285-6580-4FB8-B2B1-93D0562A9DB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FAB78B-1990-41CD-8B93-FABC88B1170A}" type="datetimeFigureOut">
              <a:rPr lang="en-US" smtClean="0"/>
              <a:pPr/>
              <a:t>7/18/2018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5B6285-6580-4FB8-B2B1-93D0562A9DB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FAB78B-1990-41CD-8B93-FABC88B1170A}" type="datetimeFigureOut">
              <a:rPr lang="en-US" smtClean="0"/>
              <a:pPr/>
              <a:t>7/18/2018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5B6285-6580-4FB8-B2B1-93D0562A9D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FAB78B-1990-41CD-8B93-FABC88B1170A}" type="datetimeFigureOut">
              <a:rPr lang="en-US" smtClean="0"/>
              <a:pPr/>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B6285-6580-4FB8-B2B1-93D0562A9DB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FAB78B-1990-41CD-8B93-FABC88B1170A}" type="datetimeFigureOut">
              <a:rPr lang="en-US" smtClean="0"/>
              <a:pPr/>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B6285-6580-4FB8-B2B1-93D0562A9DB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FAB78B-1990-41CD-8B93-FABC88B1170A}" type="datetimeFigureOut">
              <a:rPr lang="en-US" smtClean="0"/>
              <a:pPr/>
              <a:t>7/18/2018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B6285-6580-4FB8-B2B1-93D0562A9D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8"/>
            <a:ext cx="7772400" cy="1470025"/>
          </a:xfrm>
        </p:spPr>
        <p:txBody>
          <a:bodyPr>
            <a:normAutofit/>
          </a:bodyPr>
          <a:lstStyle/>
          <a:p>
            <a:r>
              <a:rPr lang="en-US" sz="7200" dirty="0" smtClean="0">
                <a:solidFill>
                  <a:srgbClr val="C00000"/>
                </a:solidFill>
                <a:effectLst>
                  <a:outerShdw blurRad="38100" dist="38100" dir="2700000" algn="tl">
                    <a:srgbClr val="000000">
                      <a:alpha val="43137"/>
                    </a:srgbClr>
                  </a:outerShdw>
                </a:effectLst>
                <a:latin typeface="Candara" pitchFamily="34" charset="0"/>
              </a:rPr>
              <a:t>Climacteric</a:t>
            </a:r>
            <a:endParaRPr lang="en-US" sz="7200" dirty="0">
              <a:solidFill>
                <a:srgbClr val="C00000"/>
              </a:solidFill>
              <a:effectLst>
                <a:outerShdw blurRad="38100" dist="38100" dir="2700000" algn="tl">
                  <a:srgbClr val="000000">
                    <a:alpha val="43137"/>
                  </a:srgbClr>
                </a:outerShdw>
              </a:effectLst>
              <a:latin typeface="Candara" pitchFamily="34" charset="0"/>
            </a:endParaRPr>
          </a:p>
        </p:txBody>
      </p:sp>
      <p:pic>
        <p:nvPicPr>
          <p:cNvPr id="5" name="Picture 2" descr="C:\Users\TOSHIBA\Desktop\@ccs.medbank.png"/>
          <p:cNvPicPr>
            <a:picLocks noChangeAspect="1" noChangeArrowheads="1"/>
          </p:cNvPicPr>
          <p:nvPr/>
        </p:nvPicPr>
        <p:blipFill>
          <a:blip r:embed="rId2"/>
          <a:srcRect/>
          <a:stretch>
            <a:fillRect/>
          </a:stretch>
        </p:blipFill>
        <p:spPr bwMode="auto">
          <a:xfrm>
            <a:off x="6248400" y="304800"/>
            <a:ext cx="2587625" cy="1472477"/>
          </a:xfrm>
          <a:prstGeom prst="rect">
            <a:avLst/>
          </a:prstGeom>
          <a:noFill/>
        </p:spPr>
      </p:pic>
      <p:sp>
        <p:nvSpPr>
          <p:cNvPr id="6" name="مربع نص 5"/>
          <p:cNvSpPr txBox="1"/>
          <p:nvPr/>
        </p:nvSpPr>
        <p:spPr>
          <a:xfrm rot="16200000">
            <a:off x="-607218" y="3198018"/>
            <a:ext cx="1676400" cy="461963"/>
          </a:xfrm>
          <a:prstGeom prst="rect">
            <a:avLst/>
          </a:prstGeom>
          <a:noFill/>
        </p:spPr>
        <p:txBody>
          <a:bodyPr rtlCol="1">
            <a:spAutoFit/>
          </a:bodyPr>
          <a:lstStyle/>
          <a:p>
            <a:pPr algn="ctr">
              <a:defRPr/>
            </a:pPr>
            <a:r>
              <a:rPr lang="en-US" sz="2400" b="1" dirty="0">
                <a:solidFill>
                  <a:schemeClr val="tx1">
                    <a:lumMod val="75000"/>
                    <a:lumOff val="25000"/>
                  </a:schemeClr>
                </a:solidFill>
                <a:effectLst>
                  <a:outerShdw blurRad="38100" dist="38100" dir="2700000" algn="tl">
                    <a:srgbClr val="000000">
                      <a:alpha val="43137"/>
                    </a:srgbClr>
                  </a:outerShdw>
                </a:effectLst>
                <a:latin typeface="Candara" pitchFamily="34" charset="0"/>
              </a:rPr>
              <a:t>|</a:t>
            </a:r>
            <a:r>
              <a:rPr lang="en-US" sz="2000" dirty="0">
                <a:latin typeface="Candara" pitchFamily="34" charset="0"/>
              </a:rPr>
              <a:t>PRICE: </a:t>
            </a:r>
            <a:r>
              <a:rPr lang="en-US" sz="2000" dirty="0" smtClean="0">
                <a:latin typeface="Candara" pitchFamily="34" charset="0"/>
              </a:rPr>
              <a:t>0.25 </a:t>
            </a:r>
            <a:r>
              <a:rPr lang="en-US" sz="2400" b="1" dirty="0">
                <a:solidFill>
                  <a:schemeClr val="tx1">
                    <a:lumMod val="75000"/>
                    <a:lumOff val="25000"/>
                  </a:schemeClr>
                </a:solidFill>
                <a:effectLst>
                  <a:outerShdw blurRad="38100" dist="38100" dir="2700000" algn="tl">
                    <a:srgbClr val="000000">
                      <a:alpha val="43137"/>
                    </a:srgbClr>
                  </a:outerShdw>
                </a:effectLst>
                <a:latin typeface="Candara" pitchFamily="34" charset="0"/>
              </a:rPr>
              <a:t>|</a:t>
            </a:r>
            <a:endParaRPr lang="ar-JO" sz="2400" b="1" dirty="0">
              <a:solidFill>
                <a:schemeClr val="tx1">
                  <a:lumMod val="75000"/>
                  <a:lumOff val="25000"/>
                </a:schemeClr>
              </a:solidFill>
              <a:effectLst>
                <a:outerShdw blurRad="38100" dist="38100" dir="2700000" algn="tl">
                  <a:srgbClr val="000000">
                    <a:alpha val="43137"/>
                  </a:srgbClr>
                </a:outerShdw>
              </a:effectLst>
              <a:latin typeface="Candara" pitchFamily="34" charset="0"/>
            </a:endParaRPr>
          </a:p>
        </p:txBody>
      </p:sp>
      <p:sp>
        <p:nvSpPr>
          <p:cNvPr id="7" name="Subtitle 2"/>
          <p:cNvSpPr txBox="1">
            <a:spLocks/>
          </p:cNvSpPr>
          <p:nvPr/>
        </p:nvSpPr>
        <p:spPr bwMode="auto">
          <a:xfrm>
            <a:off x="1335881" y="4191001"/>
            <a:ext cx="6472238" cy="914400"/>
          </a:xfrm>
          <a:prstGeom prst="rect">
            <a:avLst/>
          </a:prstGeom>
          <a:noFill/>
          <a:ln w="9525">
            <a:noFill/>
            <a:miter lim="800000"/>
            <a:headEnd/>
            <a:tailEnd/>
          </a:ln>
        </p:spPr>
        <p:txBody>
          <a:bodyPr>
            <a:normAutofit/>
          </a:bodyPr>
          <a:lstStyle/>
          <a:p>
            <a:pPr marL="342900" indent="-342900" algn="ctr">
              <a:spcBef>
                <a:spcPct val="20000"/>
              </a:spcBef>
              <a:buClr>
                <a:schemeClr val="accent1"/>
              </a:buClr>
              <a:buSzPct val="70000"/>
              <a:defRPr/>
            </a:pPr>
            <a:r>
              <a:rPr kumimoji="1" lang="en-GB" sz="2400" kern="0" dirty="0" err="1">
                <a:solidFill>
                  <a:srgbClr val="FF0000"/>
                </a:solidFill>
                <a:latin typeface="Candara" pitchFamily="34" charset="0"/>
                <a:cs typeface="+mn-cs"/>
              </a:rPr>
              <a:t>ASS.Prof</a:t>
            </a:r>
            <a:r>
              <a:rPr kumimoji="1" lang="en-GB" sz="2400" kern="0" dirty="0">
                <a:solidFill>
                  <a:srgbClr val="FF0000"/>
                </a:solidFill>
                <a:latin typeface="Candara" pitchFamily="34" charset="0"/>
                <a:cs typeface="+mn-cs"/>
              </a:rPr>
              <a:t> Dr. </a:t>
            </a:r>
            <a:r>
              <a:rPr kumimoji="1" lang="en-GB" sz="2400" kern="0" dirty="0" err="1">
                <a:solidFill>
                  <a:srgbClr val="FF0000"/>
                </a:solidFill>
                <a:latin typeface="Candara" pitchFamily="34" charset="0"/>
                <a:cs typeface="+mn-cs"/>
              </a:rPr>
              <a:t>Fahmi</a:t>
            </a:r>
            <a:r>
              <a:rPr kumimoji="1" lang="en-GB" sz="2400" kern="0" dirty="0">
                <a:solidFill>
                  <a:srgbClr val="FF0000"/>
                </a:solidFill>
                <a:latin typeface="Candara" pitchFamily="34" charset="0"/>
                <a:cs typeface="+mn-cs"/>
              </a:rPr>
              <a:t> I El Uri.</a:t>
            </a:r>
          </a:p>
          <a:p>
            <a:pPr marL="342900" indent="-342900" algn="ctr">
              <a:spcBef>
                <a:spcPct val="20000"/>
              </a:spcBef>
              <a:buClr>
                <a:schemeClr val="accent1"/>
              </a:buClr>
              <a:buSzPct val="70000"/>
              <a:defRPr/>
            </a:pPr>
            <a:r>
              <a:rPr kumimoji="1" lang="en-GB" sz="2000" kern="0" dirty="0" err="1" smtClean="0">
                <a:latin typeface="Candara" pitchFamily="34" charset="0"/>
                <a:cs typeface="+mn-cs"/>
              </a:rPr>
              <a:t>MB,ChB</a:t>
            </a:r>
            <a:r>
              <a:rPr kumimoji="1" lang="en-GB" sz="2000" kern="0" dirty="0" smtClean="0">
                <a:latin typeface="Candara" pitchFamily="34" charset="0"/>
                <a:cs typeface="+mn-cs"/>
              </a:rPr>
              <a:t>(</a:t>
            </a:r>
            <a:r>
              <a:rPr kumimoji="1" lang="en-GB" sz="2000" kern="0" dirty="0" err="1" smtClean="0">
                <a:latin typeface="Candara" pitchFamily="34" charset="0"/>
                <a:cs typeface="+mn-cs"/>
              </a:rPr>
              <a:t>Hons</a:t>
            </a:r>
            <a:r>
              <a:rPr kumimoji="1" lang="en-GB" sz="2000" kern="0" dirty="0">
                <a:latin typeface="Candara" pitchFamily="34" charset="0"/>
                <a:cs typeface="+mn-cs"/>
              </a:rPr>
              <a:t>),MRCOG,FRCOG.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ESTROGEN</a:t>
            </a:r>
            <a:endParaRPr lang="en-US" dirty="0"/>
          </a:p>
        </p:txBody>
      </p:sp>
      <p:sp>
        <p:nvSpPr>
          <p:cNvPr id="3" name="Content Placeholder 2"/>
          <p:cNvSpPr>
            <a:spLocks noGrp="1"/>
          </p:cNvSpPr>
          <p:nvPr>
            <p:ph idx="1"/>
          </p:nvPr>
        </p:nvSpPr>
        <p:spPr/>
        <p:txBody>
          <a:bodyPr/>
          <a:lstStyle/>
          <a:p>
            <a:r>
              <a:rPr lang="en-US" dirty="0" smtClean="0"/>
              <a:t>Following menopause , ovarian </a:t>
            </a:r>
            <a:r>
              <a:rPr lang="en-US" dirty="0" err="1" smtClean="0"/>
              <a:t>estradiol</a:t>
            </a:r>
            <a:r>
              <a:rPr lang="en-US" dirty="0" smtClean="0"/>
              <a:t> (E2) values decline ( only 10 to 50 pg/ml of E2 may be found ) , but </a:t>
            </a:r>
            <a:r>
              <a:rPr lang="en-US" dirty="0" err="1" smtClean="0"/>
              <a:t>estrone</a:t>
            </a:r>
            <a:r>
              <a:rPr lang="en-US" dirty="0" smtClean="0"/>
              <a:t> levels may be higher . </a:t>
            </a:r>
            <a:r>
              <a:rPr lang="en-US" dirty="0" err="1" smtClean="0"/>
              <a:t>Estone</a:t>
            </a:r>
            <a:r>
              <a:rPr lang="en-US" dirty="0" smtClean="0"/>
              <a:t> ( E1 ) can be produced by peripheral conversion of </a:t>
            </a:r>
            <a:r>
              <a:rPr lang="en-US" dirty="0" err="1" smtClean="0"/>
              <a:t>androstenedione</a:t>
            </a:r>
            <a:r>
              <a:rPr lang="en-US" dirty="0" smtClean="0"/>
              <a:t> from the ovary &amp; the adrenal gland . In some women , the amount of postmenopausal estrogen may </a:t>
            </a:r>
            <a:r>
              <a:rPr lang="en-US" smtClean="0"/>
              <a:t>be considerable .</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ANDROGENS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Women normally produce significant quantities of androgens during ‘ metabolic conversion of cholesterol to </a:t>
            </a:r>
            <a:r>
              <a:rPr lang="en-US" dirty="0" err="1" smtClean="0"/>
              <a:t>estradiol</a:t>
            </a:r>
            <a:r>
              <a:rPr lang="en-US" dirty="0" smtClean="0"/>
              <a:t> . In this process, both </a:t>
            </a:r>
            <a:r>
              <a:rPr lang="en-US" dirty="0" err="1" smtClean="0"/>
              <a:t>androstenedione</a:t>
            </a:r>
            <a:r>
              <a:rPr lang="en-US" dirty="0" smtClean="0"/>
              <a:t> &amp; testosterone are formed , and although ‘ major portion is aromatized to </a:t>
            </a:r>
            <a:r>
              <a:rPr lang="en-US" dirty="0" err="1" smtClean="0"/>
              <a:t>estradiol</a:t>
            </a:r>
            <a:r>
              <a:rPr lang="en-US" dirty="0" smtClean="0"/>
              <a:t>, some androgens circulate . After menopause , there is a decrease in ‘ level of circulating androgens, with </a:t>
            </a:r>
            <a:r>
              <a:rPr lang="en-US" dirty="0" err="1" smtClean="0"/>
              <a:t>androstenedione</a:t>
            </a:r>
            <a:r>
              <a:rPr lang="en-US" dirty="0" smtClean="0"/>
              <a:t> falling to less than half that found in normal menstruating young women , whereas testosterone gradually diminishes over 3 to 4 years.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 </a:t>
            </a:r>
            <a:endParaRPr lang="en-US" dirty="0"/>
          </a:p>
        </p:txBody>
      </p:sp>
      <p:sp>
        <p:nvSpPr>
          <p:cNvPr id="3" name="Content Placeholder 2"/>
          <p:cNvSpPr>
            <a:spLocks noGrp="1"/>
          </p:cNvSpPr>
          <p:nvPr>
            <p:ph idx="1"/>
          </p:nvPr>
        </p:nvSpPr>
        <p:spPr/>
        <p:txBody>
          <a:bodyPr/>
          <a:lstStyle/>
          <a:p>
            <a:r>
              <a:rPr lang="en-US" dirty="0" smtClean="0"/>
              <a:t>Even though postmenopausal women produce less androgens , they tend to be more sensitive to them because of the lost opposition of estrogen .  This sometimes results in unwelcome signs such as excessive facial hair growth &amp; decreased breast size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PROGESTERONE </a:t>
            </a:r>
            <a:endParaRPr lang="en-US" dirty="0"/>
          </a:p>
        </p:txBody>
      </p:sp>
      <p:sp>
        <p:nvSpPr>
          <p:cNvPr id="3" name="Content Placeholder 2"/>
          <p:cNvSpPr>
            <a:spLocks noGrp="1"/>
          </p:cNvSpPr>
          <p:nvPr>
            <p:ph idx="1"/>
          </p:nvPr>
        </p:nvSpPr>
        <p:spPr/>
        <p:txBody>
          <a:bodyPr/>
          <a:lstStyle/>
          <a:p>
            <a:r>
              <a:rPr lang="en-US" dirty="0" smtClean="0"/>
              <a:t>With </a:t>
            </a:r>
            <a:r>
              <a:rPr lang="en-US" dirty="0" err="1" smtClean="0"/>
              <a:t>anovulation</a:t>
            </a:r>
            <a:r>
              <a:rPr lang="en-US" dirty="0" smtClean="0"/>
              <a:t> before and ovarian failure during menopause , the production of progesterone declines to low levels that are insufficient progesterone to induce </a:t>
            </a:r>
            <a:r>
              <a:rPr lang="en-US" dirty="0" err="1" smtClean="0"/>
              <a:t>secretory</a:t>
            </a:r>
            <a:r>
              <a:rPr lang="en-US" dirty="0" smtClean="0"/>
              <a:t> activity in ‘ </a:t>
            </a:r>
            <a:r>
              <a:rPr lang="en-US" dirty="0" err="1" smtClean="0"/>
              <a:t>endometrium</a:t>
            </a:r>
            <a:r>
              <a:rPr lang="en-US" dirty="0" smtClean="0"/>
              <a:t> . As a consequence , </a:t>
            </a:r>
            <a:r>
              <a:rPr lang="en-US" dirty="0" err="1" smtClean="0"/>
              <a:t>perimenopausal</a:t>
            </a:r>
            <a:r>
              <a:rPr lang="en-US" dirty="0" smtClean="0"/>
              <a:t> is often associated with irregular vaginal bleeding , endometrial hyperplasia &amp; cellular </a:t>
            </a:r>
            <a:r>
              <a:rPr lang="en-US" dirty="0" err="1" smtClean="0"/>
              <a:t>atypia</a:t>
            </a:r>
            <a:r>
              <a:rPr lang="en-US" dirty="0" smtClean="0"/>
              <a:t> , and an increased incidence of endometrial cancer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GONADOTROPINS</a:t>
            </a:r>
            <a:endParaRPr lang="en-US" dirty="0"/>
          </a:p>
        </p:txBody>
      </p:sp>
      <p:sp>
        <p:nvSpPr>
          <p:cNvPr id="3" name="Content Placeholder 2"/>
          <p:cNvSpPr>
            <a:spLocks noGrp="1"/>
          </p:cNvSpPr>
          <p:nvPr>
            <p:ph idx="1"/>
          </p:nvPr>
        </p:nvSpPr>
        <p:spPr/>
        <p:txBody>
          <a:bodyPr/>
          <a:lstStyle/>
          <a:p>
            <a:r>
              <a:rPr lang="en-US" dirty="0" smtClean="0"/>
              <a:t>The two </a:t>
            </a:r>
            <a:r>
              <a:rPr lang="en-US" dirty="0" err="1" smtClean="0"/>
              <a:t>gonadotropins</a:t>
            </a:r>
            <a:r>
              <a:rPr lang="en-US" dirty="0" smtClean="0"/>
              <a:t> , LH and FSH, are produced in the anterior pituitary gland .   When levels of estrogen are low, the </a:t>
            </a:r>
            <a:r>
              <a:rPr lang="en-US" dirty="0" err="1" smtClean="0"/>
              <a:t>arcuate</a:t>
            </a:r>
            <a:r>
              <a:rPr lang="en-US" dirty="0" smtClean="0"/>
              <a:t> nucleus &amp; </a:t>
            </a:r>
            <a:r>
              <a:rPr lang="en-US" dirty="0" err="1" smtClean="0"/>
              <a:t>paraventricular</a:t>
            </a:r>
            <a:r>
              <a:rPr lang="en-US" dirty="0" smtClean="0"/>
              <a:t> nucleus in the hypothalamus are induced to secrete increasing amounts of </a:t>
            </a:r>
            <a:r>
              <a:rPr lang="en-US" dirty="0" err="1" smtClean="0"/>
              <a:t>gonadotropin</a:t>
            </a:r>
            <a:r>
              <a:rPr lang="en-US" dirty="0" smtClean="0"/>
              <a:t>-releasing hormone (</a:t>
            </a:r>
            <a:r>
              <a:rPr lang="en-US" dirty="0" err="1" smtClean="0"/>
              <a:t>GnRH</a:t>
            </a:r>
            <a:r>
              <a:rPr lang="en-US" dirty="0" smtClean="0"/>
              <a:t>) into’ pituitary portal circulation. This stimulates an increased release of LH and FSH into the circulation.</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 </a:t>
            </a:r>
            <a:endParaRPr lang="en-US" dirty="0"/>
          </a:p>
        </p:txBody>
      </p:sp>
      <p:sp>
        <p:nvSpPr>
          <p:cNvPr id="3" name="Content Placeholder 2"/>
          <p:cNvSpPr>
            <a:spLocks noGrp="1"/>
          </p:cNvSpPr>
          <p:nvPr>
            <p:ph idx="1"/>
          </p:nvPr>
        </p:nvSpPr>
        <p:spPr/>
        <p:txBody>
          <a:bodyPr/>
          <a:lstStyle/>
          <a:p>
            <a:r>
              <a:rPr lang="en-US" dirty="0" smtClean="0"/>
              <a:t>The mechanism responsible for the </a:t>
            </a:r>
            <a:r>
              <a:rPr lang="en-US" dirty="0" err="1" smtClean="0"/>
              <a:t>pulsatile</a:t>
            </a:r>
            <a:r>
              <a:rPr lang="en-US" dirty="0" smtClean="0"/>
              <a:t> release of </a:t>
            </a:r>
            <a:r>
              <a:rPr lang="en-US" dirty="0" err="1" smtClean="0"/>
              <a:t>GnRH</a:t>
            </a:r>
            <a:r>
              <a:rPr lang="en-US" dirty="0" smtClean="0"/>
              <a:t> ( and subsequent LH release) is also thought to be responsible for inducing the hot flashes, which so characterizes menopause . Typical levels of FSH in postmenopausal women are greater than 40IU/L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MANIFESTATIONS</a:t>
            </a:r>
            <a:endParaRPr lang="en-US" dirty="0"/>
          </a:p>
        </p:txBody>
      </p:sp>
      <p:sp>
        <p:nvSpPr>
          <p:cNvPr id="3" name="Content Placeholder 2"/>
          <p:cNvSpPr>
            <a:spLocks noGrp="1"/>
          </p:cNvSpPr>
          <p:nvPr>
            <p:ph idx="1"/>
          </p:nvPr>
        </p:nvSpPr>
        <p:spPr/>
        <p:txBody>
          <a:bodyPr/>
          <a:lstStyle/>
          <a:p>
            <a:r>
              <a:rPr lang="en-US" dirty="0" smtClean="0"/>
              <a:t>Loss of estrogen is associated with an increased risk of well-documented adverse effects such as </a:t>
            </a:r>
            <a:r>
              <a:rPr lang="en-US" dirty="0" err="1" smtClean="0"/>
              <a:t>urogenital</a:t>
            </a:r>
            <a:r>
              <a:rPr lang="en-US" dirty="0" smtClean="0"/>
              <a:t> atrophy and osteoporosis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 of Estrogen Loss</a:t>
            </a:r>
            <a:endParaRPr lang="en-US" dirty="0"/>
          </a:p>
        </p:txBody>
      </p:sp>
      <p:sp>
        <p:nvSpPr>
          <p:cNvPr id="3" name="Content Placeholder 2"/>
          <p:cNvSpPr>
            <a:spLocks noGrp="1"/>
          </p:cNvSpPr>
          <p:nvPr>
            <p:ph idx="1"/>
          </p:nvPr>
        </p:nvSpPr>
        <p:spPr/>
        <p:txBody>
          <a:bodyPr>
            <a:normAutofit lnSpcReduction="10000"/>
          </a:bodyPr>
          <a:lstStyle/>
          <a:p>
            <a:r>
              <a:rPr lang="en-US" dirty="0" smtClean="0"/>
              <a:t>Symptoms (early) :  Hot flashes, Insomnia, irritability , Mood disturbances </a:t>
            </a:r>
          </a:p>
          <a:p>
            <a:r>
              <a:rPr lang="en-US" dirty="0" smtClean="0"/>
              <a:t>Physical changes (intermediate) : </a:t>
            </a:r>
            <a:r>
              <a:rPr lang="en-US" dirty="0" err="1" smtClean="0"/>
              <a:t>Urogenital</a:t>
            </a:r>
            <a:r>
              <a:rPr lang="en-US" dirty="0" smtClean="0"/>
              <a:t> atrophy , Urinary stress incontinence, Skin collagen loss .</a:t>
            </a:r>
          </a:p>
          <a:p>
            <a:r>
              <a:rPr lang="en-US" dirty="0" smtClean="0"/>
              <a:t>Diseases ( Late) : Osteoporosis, Dementia of the Alzheimer’s type , Cardiovascular disease  (unclear relationship) , Cancer for example colon ( unclear relationship )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SYMPTOMS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About 85% of women experience hot flashes . Flashes may occur as frequently as every 30 to 40 minutes , but more often they occur about 8 t0 15 times daily . There may be associated sweating , dizziness, and palpitations . </a:t>
            </a:r>
          </a:p>
          <a:p>
            <a:r>
              <a:rPr lang="en-US" dirty="0" smtClean="0"/>
              <a:t>As a consequence of frequent flashes at night , insomnia , tiredness and irritability are common.</a:t>
            </a:r>
          </a:p>
          <a:p>
            <a:r>
              <a:rPr lang="en-US" dirty="0" smtClean="0"/>
              <a:t>Some complain of confusion , loss of memory , lethargy , inability to cope, as well mild depression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UROGENITAL SYMPTOMS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bladder &amp; vagina are derived from ‘ same embryologic tissue , so it is not surprising that some post menopausal women also complain of urinary frequency &amp; </a:t>
            </a:r>
            <a:r>
              <a:rPr lang="en-US" dirty="0" err="1" smtClean="0"/>
              <a:t>dysuria</a:t>
            </a:r>
            <a:r>
              <a:rPr lang="en-US" dirty="0" smtClean="0"/>
              <a:t> .</a:t>
            </a:r>
          </a:p>
          <a:p>
            <a:r>
              <a:rPr lang="en-US" dirty="0" smtClean="0"/>
              <a:t>The elastic capacity of ‘ bladder is decreased even though ‘ urinary output remains constant</a:t>
            </a:r>
          </a:p>
          <a:p>
            <a:r>
              <a:rPr lang="en-US" dirty="0" smtClean="0"/>
              <a:t>As a result , frequency, urgency , and </a:t>
            </a:r>
            <a:r>
              <a:rPr lang="en-US" dirty="0" err="1" smtClean="0"/>
              <a:t>nocturia</a:t>
            </a:r>
            <a:r>
              <a:rPr lang="en-US" dirty="0" smtClean="0"/>
              <a:t> occur . Some women may experience significant loss of urine in part because of hormonal decline during ‘ climacteric &amp; after menopause . Hormonal therapy may help this condition , but surgical intervention may necessary to correct </a:t>
            </a:r>
            <a:r>
              <a:rPr lang="en-US" smtClean="0"/>
              <a:t>urinary incontinence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t>
            </a:r>
            <a:endParaRPr lang="en-US" dirty="0"/>
          </a:p>
        </p:txBody>
      </p:sp>
      <p:sp>
        <p:nvSpPr>
          <p:cNvPr id="3" name="Content Placeholder 2"/>
          <p:cNvSpPr>
            <a:spLocks noGrp="1"/>
          </p:cNvSpPr>
          <p:nvPr>
            <p:ph idx="1"/>
          </p:nvPr>
        </p:nvSpPr>
        <p:spPr/>
        <p:txBody>
          <a:bodyPr/>
          <a:lstStyle/>
          <a:p>
            <a:r>
              <a:rPr lang="en-US" dirty="0" smtClean="0"/>
              <a:t>The climacteric refers to the phase in a woman’s reproductive life when a gradual decline in ovarian function results in decreased sex steroids production , and its </a:t>
            </a:r>
            <a:r>
              <a:rPr lang="en-US" dirty="0" err="1" smtClean="0"/>
              <a:t>sequelae</a:t>
            </a:r>
            <a:r>
              <a:rPr lang="en-US" dirty="0" smtClean="0"/>
              <a:t>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OSTEOPOROSIS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Remodeling of bone </a:t>
            </a:r>
            <a:r>
              <a:rPr lang="en-US" dirty="0" err="1" smtClean="0"/>
              <a:t>coutinues</a:t>
            </a:r>
            <a:r>
              <a:rPr lang="en-US" dirty="0" smtClean="0"/>
              <a:t> throughout life, but with estrogen deprivation , the </a:t>
            </a:r>
            <a:r>
              <a:rPr lang="en-US" dirty="0" err="1" smtClean="0"/>
              <a:t>osteoclastic</a:t>
            </a:r>
            <a:r>
              <a:rPr lang="en-US" dirty="0" smtClean="0"/>
              <a:t> activity far exceeds ‘ </a:t>
            </a:r>
            <a:r>
              <a:rPr lang="en-US" dirty="0" err="1" smtClean="0"/>
              <a:t>osteoblast’s</a:t>
            </a:r>
            <a:r>
              <a:rPr lang="en-US" dirty="0" smtClean="0"/>
              <a:t> ability to lay down bone .</a:t>
            </a:r>
          </a:p>
          <a:p>
            <a:r>
              <a:rPr lang="en-US" dirty="0" smtClean="0"/>
              <a:t>Under these conditions, </a:t>
            </a:r>
            <a:r>
              <a:rPr lang="en-US" dirty="0" err="1" smtClean="0"/>
              <a:t>osteopenia</a:t>
            </a:r>
            <a:r>
              <a:rPr lang="en-US" dirty="0" smtClean="0"/>
              <a:t> &amp; finally osteoporosis occur .</a:t>
            </a:r>
          </a:p>
          <a:p>
            <a:r>
              <a:rPr lang="en-US" dirty="0" smtClean="0"/>
              <a:t>Ten to 15 years after menopause has occurred, women begin to fracture their bones at a rate exceeding that of men by a factor of three-fold to five fold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050" descr="Slide7"/>
          <p:cNvPicPr>
            <a:picLocks noChangeAspect="1" noChangeArrowheads="1"/>
          </p:cNvPicPr>
          <p:nvPr/>
        </p:nvPicPr>
        <p:blipFill>
          <a:blip r:embed="rId3"/>
          <a:srcRect/>
          <a:stretch>
            <a:fillRect/>
          </a:stretch>
        </p:blipFill>
        <p:spPr bwMode="invGray">
          <a:xfrm>
            <a:off x="0" y="0"/>
            <a:ext cx="9144000" cy="68580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p:txBody>
          <a:bodyPr>
            <a:normAutofit/>
          </a:bodyPr>
          <a:lstStyle/>
          <a:p>
            <a:pPr marL="274320" indent="-274320" eaLnBrk="1" fontAlgn="auto" hangingPunct="1">
              <a:lnSpc>
                <a:spcPct val="90000"/>
              </a:lnSpc>
              <a:spcAft>
                <a:spcPts val="0"/>
              </a:spcAft>
              <a:buClr>
                <a:schemeClr val="accent3"/>
              </a:buClr>
              <a:buFont typeface="Wingdings 2"/>
              <a:buChar char=""/>
              <a:defRPr/>
            </a:pPr>
            <a:r>
              <a:rPr lang="en-US" b="1" dirty="0" smtClean="0">
                <a:effectLst>
                  <a:outerShdw blurRad="38100" dist="38100" dir="2700000" algn="tl">
                    <a:srgbClr val="000000"/>
                  </a:outerShdw>
                </a:effectLst>
              </a:rPr>
              <a:t>80% of human skeleton is cortical </a:t>
            </a:r>
            <a:r>
              <a:rPr lang="en-US" b="1" dirty="0" err="1" smtClean="0">
                <a:effectLst>
                  <a:outerShdw blurRad="38100" dist="38100" dir="2700000" algn="tl">
                    <a:srgbClr val="000000"/>
                  </a:outerShdw>
                </a:effectLst>
              </a:rPr>
              <a:t>bone,and</a:t>
            </a:r>
            <a:r>
              <a:rPr lang="en-US" b="1" dirty="0" smtClean="0">
                <a:effectLst>
                  <a:outerShdw blurRad="38100" dist="38100" dir="2700000" algn="tl">
                    <a:srgbClr val="000000"/>
                  </a:outerShdw>
                </a:effectLst>
              </a:rPr>
              <a:t> 20% </a:t>
            </a:r>
            <a:r>
              <a:rPr lang="en-US" b="1" dirty="0" err="1" smtClean="0">
                <a:effectLst>
                  <a:outerShdw blurRad="38100" dist="38100" dir="2700000" algn="tl">
                    <a:srgbClr val="000000"/>
                  </a:outerShdw>
                </a:effectLst>
              </a:rPr>
              <a:t>trabecular</a:t>
            </a:r>
            <a:r>
              <a:rPr lang="en-US" b="1" dirty="0" smtClean="0">
                <a:effectLst>
                  <a:outerShdw blurRad="38100" dist="38100" dir="2700000" algn="tl">
                    <a:srgbClr val="000000"/>
                  </a:outerShdw>
                </a:effectLst>
              </a:rPr>
              <a:t> bone.</a:t>
            </a:r>
          </a:p>
          <a:p>
            <a:pPr marL="274320" indent="-274320" eaLnBrk="1" fontAlgn="auto" hangingPunct="1">
              <a:lnSpc>
                <a:spcPct val="90000"/>
              </a:lnSpc>
              <a:spcAft>
                <a:spcPts val="0"/>
              </a:spcAft>
              <a:buClr>
                <a:schemeClr val="accent3"/>
              </a:buClr>
              <a:buFont typeface="Wingdings 2"/>
              <a:buChar char=""/>
              <a:defRPr/>
            </a:pPr>
            <a:r>
              <a:rPr lang="en-US" b="1" dirty="0" smtClean="0">
                <a:effectLst>
                  <a:outerShdw blurRad="38100" dist="38100" dir="2700000" algn="tl">
                    <a:srgbClr val="000000"/>
                  </a:outerShdw>
                </a:effectLst>
              </a:rPr>
              <a:t>10% of bone is </a:t>
            </a:r>
            <a:r>
              <a:rPr lang="en-US" b="1" dirty="0" err="1" smtClean="0">
                <a:effectLst>
                  <a:outerShdw blurRad="38100" dist="38100" dir="2700000" algn="tl">
                    <a:srgbClr val="000000"/>
                  </a:outerShdw>
                </a:effectLst>
              </a:rPr>
              <a:t>remodelled</a:t>
            </a:r>
            <a:r>
              <a:rPr lang="en-US" b="1" dirty="0" smtClean="0">
                <a:effectLst>
                  <a:outerShdw blurRad="38100" dist="38100" dir="2700000" algn="tl">
                    <a:srgbClr val="000000"/>
                  </a:outerShdw>
                </a:effectLst>
              </a:rPr>
              <a:t> annually.</a:t>
            </a:r>
          </a:p>
          <a:p>
            <a:pPr marL="274320" indent="-274320" eaLnBrk="1" fontAlgn="auto" hangingPunct="1">
              <a:lnSpc>
                <a:spcPct val="90000"/>
              </a:lnSpc>
              <a:spcAft>
                <a:spcPts val="0"/>
              </a:spcAft>
              <a:buClr>
                <a:schemeClr val="accent3"/>
              </a:buClr>
              <a:buFont typeface="Wingdings 2"/>
              <a:buChar char=""/>
              <a:defRPr/>
            </a:pPr>
            <a:r>
              <a:rPr lang="en-US" b="1" dirty="0" err="1" smtClean="0">
                <a:effectLst>
                  <a:outerShdw blurRad="38100" dist="38100" dir="2700000" algn="tl">
                    <a:srgbClr val="000000"/>
                  </a:outerShdw>
                </a:effectLst>
              </a:rPr>
              <a:t>Remodelling</a:t>
            </a:r>
            <a:r>
              <a:rPr lang="en-US" b="1" dirty="0" smtClean="0">
                <a:effectLst>
                  <a:outerShdw blurRad="38100" dist="38100" dir="2700000" algn="tl">
                    <a:srgbClr val="000000"/>
                  </a:outerShdw>
                </a:effectLst>
              </a:rPr>
              <a:t> prevents fatigue </a:t>
            </a:r>
            <a:r>
              <a:rPr lang="en-US" b="1" dirty="0" err="1" smtClean="0">
                <a:effectLst>
                  <a:outerShdw blurRad="38100" dist="38100" dir="2700000" algn="tl">
                    <a:srgbClr val="000000"/>
                  </a:outerShdw>
                </a:effectLst>
              </a:rPr>
              <a:t>damage,and</a:t>
            </a:r>
            <a:r>
              <a:rPr lang="en-US" b="1" dirty="0" smtClean="0">
                <a:effectLst>
                  <a:outerShdw blurRad="38100" dist="38100" dir="2700000" algn="tl">
                    <a:srgbClr val="000000"/>
                  </a:outerShdw>
                </a:effectLst>
              </a:rPr>
              <a:t> maintains calcium homeostasis.</a:t>
            </a:r>
          </a:p>
          <a:p>
            <a:pPr marL="274320" indent="-274320" eaLnBrk="1" fontAlgn="auto" hangingPunct="1">
              <a:lnSpc>
                <a:spcPct val="90000"/>
              </a:lnSpc>
              <a:spcAft>
                <a:spcPts val="0"/>
              </a:spcAft>
              <a:buClr>
                <a:schemeClr val="accent3"/>
              </a:buClr>
              <a:buFont typeface="Wingdings 2"/>
              <a:buChar char=""/>
              <a:defRPr/>
            </a:pPr>
            <a:r>
              <a:rPr lang="en-US" b="1" dirty="0" err="1" smtClean="0">
                <a:effectLst>
                  <a:outerShdw blurRad="38100" dist="38100" dir="2700000" algn="tl">
                    <a:srgbClr val="000000"/>
                  </a:outerShdw>
                </a:effectLst>
              </a:rPr>
              <a:t>Trabecular</a:t>
            </a:r>
            <a:r>
              <a:rPr lang="en-US" b="1" dirty="0" smtClean="0">
                <a:effectLst>
                  <a:outerShdw blurRad="38100" dist="38100" dir="2700000" algn="tl">
                    <a:srgbClr val="000000"/>
                  </a:outerShdw>
                </a:effectLst>
              </a:rPr>
              <a:t> bone is more metabolically active.</a:t>
            </a:r>
          </a:p>
          <a:p>
            <a:pPr marL="274320" indent="-274320" eaLnBrk="1" fontAlgn="auto" hangingPunct="1">
              <a:lnSpc>
                <a:spcPct val="90000"/>
              </a:lnSpc>
              <a:spcAft>
                <a:spcPts val="0"/>
              </a:spcAft>
              <a:buClr>
                <a:schemeClr val="accent3"/>
              </a:buClr>
              <a:buFont typeface="Wingdings 2"/>
              <a:buChar char=""/>
              <a:defRPr/>
            </a:pPr>
            <a:r>
              <a:rPr lang="en-US" b="1" dirty="0" smtClean="0">
                <a:effectLst>
                  <a:outerShdw blurRad="38100" dist="38100" dir="2700000" algn="tl">
                    <a:srgbClr val="000000"/>
                  </a:outerShdw>
                </a:effectLst>
              </a:rPr>
              <a:t>OP fractures tend to occur at sites of &gt;50% </a:t>
            </a:r>
            <a:r>
              <a:rPr lang="en-US" b="1" dirty="0" err="1" smtClean="0">
                <a:effectLst>
                  <a:outerShdw blurRad="38100" dist="38100" dir="2700000" algn="tl">
                    <a:srgbClr val="000000"/>
                  </a:outerShdw>
                </a:effectLst>
              </a:rPr>
              <a:t>trabecular</a:t>
            </a:r>
            <a:r>
              <a:rPr lang="en-US" b="1" dirty="0" smtClean="0">
                <a:effectLst>
                  <a:outerShdw blurRad="38100" dist="38100" dir="2700000" algn="tl">
                    <a:srgbClr val="000000"/>
                  </a:outerShdw>
                </a:effectLst>
              </a:rPr>
              <a:t> bone.</a:t>
            </a:r>
            <a:r>
              <a:rPr lang="en-US" dirty="0" smtClean="0"/>
              <a:t> </a:t>
            </a:r>
          </a:p>
        </p:txBody>
      </p:sp>
      <p:sp>
        <p:nvSpPr>
          <p:cNvPr id="24578" name="Rectangle 2"/>
          <p:cNvSpPr>
            <a:spLocks noGrp="1" noChangeArrowheads="1"/>
          </p:cNvSpPr>
          <p:nvPr>
            <p:ph type="title"/>
          </p:nvPr>
        </p:nvSpPr>
        <p:spPr/>
        <p:txBody>
          <a:bodyPr/>
          <a:lstStyle/>
          <a:p>
            <a:pPr eaLnBrk="1" fontAlgn="auto" hangingPunct="1">
              <a:spcAft>
                <a:spcPts val="0"/>
              </a:spcAft>
              <a:defRPr/>
            </a:pPr>
            <a:r>
              <a:rPr lang="en-US" sz="5400" u="sng" smtClean="0">
                <a:effectLst>
                  <a:outerShdw blurRad="38100" dist="38100" dir="2700000" algn="tl">
                    <a:srgbClr val="000000"/>
                  </a:outerShdw>
                </a:effectLst>
              </a:rPr>
              <a:t>Pathophysiology</a:t>
            </a:r>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075"/>
          <p:cNvSpPr>
            <a:spLocks noGrp="1" noChangeArrowheads="1"/>
          </p:cNvSpPr>
          <p:nvPr>
            <p:ph idx="1"/>
          </p:nvPr>
        </p:nvSpPr>
        <p:spPr/>
        <p:txBody>
          <a:bodyPr>
            <a:normAutofit/>
          </a:bodyPr>
          <a:lstStyle/>
          <a:p>
            <a:pPr marL="274320" indent="-274320" eaLnBrk="1" fontAlgn="auto" hangingPunct="1">
              <a:lnSpc>
                <a:spcPct val="90000"/>
              </a:lnSpc>
              <a:spcAft>
                <a:spcPts val="0"/>
              </a:spcAft>
              <a:buClr>
                <a:schemeClr val="accent3"/>
              </a:buClr>
              <a:buFont typeface="Wingdings 2"/>
              <a:buChar char=""/>
              <a:defRPr/>
            </a:pPr>
            <a:r>
              <a:rPr lang="en-US" b="1" smtClean="0">
                <a:effectLst>
                  <a:outerShdw blurRad="38100" dist="38100" dir="2700000" algn="tl">
                    <a:srgbClr val="000000"/>
                  </a:outerShdw>
                </a:effectLst>
              </a:rPr>
              <a:t>Bone loss results from an imbalance between rates of resorption and formation.</a:t>
            </a:r>
          </a:p>
          <a:p>
            <a:pPr marL="274320" indent="-274320" eaLnBrk="1" fontAlgn="auto" hangingPunct="1">
              <a:lnSpc>
                <a:spcPct val="90000"/>
              </a:lnSpc>
              <a:spcAft>
                <a:spcPts val="0"/>
              </a:spcAft>
              <a:buClr>
                <a:schemeClr val="accent3"/>
              </a:buClr>
              <a:buFont typeface="Wingdings 2"/>
              <a:buChar char=""/>
              <a:defRPr/>
            </a:pPr>
            <a:r>
              <a:rPr lang="en-US" b="1" smtClean="0">
                <a:effectLst>
                  <a:outerShdw blurRad="38100" dist="38100" dir="2700000" algn="tl">
                    <a:srgbClr val="000000"/>
                  </a:outerShdw>
                </a:effectLst>
              </a:rPr>
              <a:t>Peak bone mass is achieved by the age of 30.</a:t>
            </a:r>
          </a:p>
          <a:p>
            <a:pPr marL="274320" indent="-274320" eaLnBrk="1" fontAlgn="auto" hangingPunct="1">
              <a:lnSpc>
                <a:spcPct val="90000"/>
              </a:lnSpc>
              <a:spcAft>
                <a:spcPts val="0"/>
              </a:spcAft>
              <a:buClr>
                <a:schemeClr val="accent3"/>
              </a:buClr>
              <a:buFont typeface="Wingdings 2"/>
              <a:buChar char=""/>
              <a:defRPr/>
            </a:pPr>
            <a:r>
              <a:rPr lang="en-US" b="1" smtClean="0">
                <a:effectLst>
                  <a:outerShdw blurRad="38100" dist="38100" dir="2700000" algn="tl">
                    <a:srgbClr val="000000"/>
                  </a:outerShdw>
                </a:effectLst>
              </a:rPr>
              <a:t>After skeletal maturity,bone is lost at 0.5-1% a year.</a:t>
            </a:r>
          </a:p>
          <a:p>
            <a:pPr marL="274320" indent="-274320" eaLnBrk="1" fontAlgn="auto" hangingPunct="1">
              <a:lnSpc>
                <a:spcPct val="90000"/>
              </a:lnSpc>
              <a:spcAft>
                <a:spcPts val="0"/>
              </a:spcAft>
              <a:buClr>
                <a:schemeClr val="accent3"/>
              </a:buClr>
              <a:buFont typeface="Wingdings 2"/>
              <a:buChar char=""/>
              <a:defRPr/>
            </a:pPr>
            <a:r>
              <a:rPr lang="en-US" b="1" smtClean="0">
                <a:effectLst>
                  <a:outerShdw blurRad="38100" dist="38100" dir="2700000" algn="tl">
                    <a:srgbClr val="000000"/>
                  </a:outerShdw>
                </a:effectLst>
              </a:rPr>
              <a:t>Accelerated loss occurs for 3-5 years after menopause.</a:t>
            </a:r>
            <a:endParaRPr lang="en-US" smtClean="0"/>
          </a:p>
        </p:txBody>
      </p:sp>
      <p:sp>
        <p:nvSpPr>
          <p:cNvPr id="25602" name="Rectangle 3074"/>
          <p:cNvSpPr>
            <a:spLocks noGrp="1" noChangeArrowheads="1"/>
          </p:cNvSpPr>
          <p:nvPr>
            <p:ph type="title"/>
          </p:nvPr>
        </p:nvSpPr>
        <p:spPr/>
        <p:txBody>
          <a:bodyPr/>
          <a:lstStyle/>
          <a:p>
            <a:pPr eaLnBrk="1" fontAlgn="auto" hangingPunct="1">
              <a:spcAft>
                <a:spcPts val="0"/>
              </a:spcAft>
              <a:defRPr/>
            </a:pPr>
            <a:r>
              <a:rPr lang="en-US" sz="5400" u="sng" smtClean="0">
                <a:effectLst>
                  <a:outerShdw blurRad="38100" dist="38100" dir="2700000" algn="tl">
                    <a:srgbClr val="000000"/>
                  </a:outerShdw>
                </a:effectLst>
              </a:rPr>
              <a:t>Pathophysiology</a:t>
            </a:r>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2689225"/>
            <a:ext cx="860425" cy="641350"/>
          </a:xfrm>
          <a:prstGeom prst="rect">
            <a:avLst/>
          </a:prstGeom>
          <a:noFill/>
          <a:ln w="9525">
            <a:noFill/>
            <a:miter lim="800000"/>
            <a:headEnd/>
            <a:tailEnd/>
          </a:ln>
        </p:spPr>
        <p:txBody>
          <a:bodyPr lIns="92075" tIns="46038" rIns="92075" bIns="46038">
            <a:spAutoFit/>
          </a:bodyPr>
          <a:lstStyle/>
          <a:p>
            <a:r>
              <a:rPr lang="en-US" sz="1800">
                <a:latin typeface="Arial" pitchFamily="34" charset="0"/>
              </a:rPr>
              <a:t>Bone</a:t>
            </a:r>
          </a:p>
          <a:p>
            <a:r>
              <a:rPr lang="en-US" sz="1800">
                <a:latin typeface="Arial" pitchFamily="34" charset="0"/>
              </a:rPr>
              <a:t>Mass</a:t>
            </a:r>
          </a:p>
        </p:txBody>
      </p:sp>
      <p:grpSp>
        <p:nvGrpSpPr>
          <p:cNvPr id="2" name="Group 3"/>
          <p:cNvGrpSpPr>
            <a:grpSpLocks/>
          </p:cNvGrpSpPr>
          <p:nvPr/>
        </p:nvGrpSpPr>
        <p:grpSpPr bwMode="auto">
          <a:xfrm>
            <a:off x="471488" y="1600200"/>
            <a:ext cx="8670925" cy="4827588"/>
            <a:chOff x="297" y="1008"/>
            <a:chExt cx="5462" cy="3041"/>
          </a:xfrm>
        </p:grpSpPr>
        <p:sp>
          <p:nvSpPr>
            <p:cNvPr id="23559" name="Rectangle 4"/>
            <p:cNvSpPr>
              <a:spLocks noChangeArrowheads="1"/>
            </p:cNvSpPr>
            <p:nvPr/>
          </p:nvSpPr>
          <p:spPr bwMode="auto">
            <a:xfrm>
              <a:off x="4062" y="2276"/>
              <a:ext cx="424" cy="1274"/>
            </a:xfrm>
            <a:prstGeom prst="rect">
              <a:avLst/>
            </a:prstGeom>
            <a:solidFill>
              <a:schemeClr val="accent1"/>
            </a:solidFill>
            <a:ln w="12700">
              <a:solidFill>
                <a:schemeClr val="accent1"/>
              </a:solidFill>
              <a:miter lim="800000"/>
              <a:headEnd/>
              <a:tailEnd/>
            </a:ln>
          </p:spPr>
          <p:txBody>
            <a:bodyPr wrap="none" anchor="ctr"/>
            <a:lstStyle/>
            <a:p>
              <a:endParaRPr lang="en-US"/>
            </a:p>
          </p:txBody>
        </p:sp>
        <p:sp>
          <p:nvSpPr>
            <p:cNvPr id="23560" name="Rectangle 5"/>
            <p:cNvSpPr>
              <a:spLocks noChangeArrowheads="1"/>
            </p:cNvSpPr>
            <p:nvPr/>
          </p:nvSpPr>
          <p:spPr bwMode="auto">
            <a:xfrm>
              <a:off x="2492" y="3818"/>
              <a:ext cx="933" cy="231"/>
            </a:xfrm>
            <a:prstGeom prst="rect">
              <a:avLst/>
            </a:prstGeom>
            <a:noFill/>
            <a:ln w="9525">
              <a:noFill/>
              <a:miter lim="800000"/>
              <a:headEnd/>
              <a:tailEnd/>
            </a:ln>
          </p:spPr>
          <p:txBody>
            <a:bodyPr lIns="92075" tIns="46038" rIns="92075" bIns="46038">
              <a:spAutoFit/>
            </a:bodyPr>
            <a:lstStyle/>
            <a:p>
              <a:r>
                <a:rPr lang="en-US" sz="1800">
                  <a:latin typeface="Arial" pitchFamily="34" charset="0"/>
                </a:rPr>
                <a:t>Age (years)</a:t>
              </a:r>
            </a:p>
          </p:txBody>
        </p:sp>
        <p:sp>
          <p:nvSpPr>
            <p:cNvPr id="23561" name="Line 6"/>
            <p:cNvSpPr>
              <a:spLocks noChangeShapeType="1"/>
            </p:cNvSpPr>
            <p:nvPr/>
          </p:nvSpPr>
          <p:spPr bwMode="auto">
            <a:xfrm flipV="1">
              <a:off x="563" y="1729"/>
              <a:ext cx="2029" cy="1601"/>
            </a:xfrm>
            <a:prstGeom prst="line">
              <a:avLst/>
            </a:prstGeom>
            <a:noFill/>
            <a:ln w="50800">
              <a:solidFill>
                <a:srgbClr val="FAFD00"/>
              </a:solidFill>
              <a:round/>
              <a:headEnd type="none" w="sm" len="sm"/>
              <a:tailEnd type="none" w="sm" len="sm"/>
            </a:ln>
          </p:spPr>
          <p:txBody>
            <a:bodyPr wrap="none" anchor="ctr"/>
            <a:lstStyle/>
            <a:p>
              <a:endParaRPr lang="en-US"/>
            </a:p>
          </p:txBody>
        </p:sp>
        <p:sp>
          <p:nvSpPr>
            <p:cNvPr id="23562" name="Line 7"/>
            <p:cNvSpPr>
              <a:spLocks noChangeShapeType="1"/>
            </p:cNvSpPr>
            <p:nvPr/>
          </p:nvSpPr>
          <p:spPr bwMode="auto">
            <a:xfrm flipV="1">
              <a:off x="563" y="2257"/>
              <a:ext cx="2029" cy="1073"/>
            </a:xfrm>
            <a:prstGeom prst="line">
              <a:avLst/>
            </a:prstGeom>
            <a:noFill/>
            <a:ln w="50800">
              <a:solidFill>
                <a:srgbClr val="FF0033"/>
              </a:solidFill>
              <a:round/>
              <a:headEnd type="none" w="sm" len="sm"/>
              <a:tailEnd type="none" w="sm" len="sm"/>
            </a:ln>
          </p:spPr>
          <p:txBody>
            <a:bodyPr wrap="none" anchor="ctr"/>
            <a:lstStyle/>
            <a:p>
              <a:endParaRPr lang="en-US"/>
            </a:p>
          </p:txBody>
        </p:sp>
        <p:sp>
          <p:nvSpPr>
            <p:cNvPr id="23563" name="Line 8"/>
            <p:cNvSpPr>
              <a:spLocks noChangeShapeType="1"/>
            </p:cNvSpPr>
            <p:nvPr/>
          </p:nvSpPr>
          <p:spPr bwMode="auto">
            <a:xfrm>
              <a:off x="2593" y="2256"/>
              <a:ext cx="1055" cy="0"/>
            </a:xfrm>
            <a:prstGeom prst="line">
              <a:avLst/>
            </a:prstGeom>
            <a:noFill/>
            <a:ln w="50800">
              <a:solidFill>
                <a:srgbClr val="FF0033"/>
              </a:solidFill>
              <a:round/>
              <a:headEnd type="none" w="sm" len="sm"/>
              <a:tailEnd type="none" w="sm" len="sm"/>
            </a:ln>
          </p:spPr>
          <p:txBody>
            <a:bodyPr wrap="none" anchor="ctr"/>
            <a:lstStyle/>
            <a:p>
              <a:endParaRPr lang="en-US"/>
            </a:p>
          </p:txBody>
        </p:sp>
        <p:sp>
          <p:nvSpPr>
            <p:cNvPr id="23564" name="Line 9"/>
            <p:cNvSpPr>
              <a:spLocks noChangeShapeType="1"/>
            </p:cNvSpPr>
            <p:nvPr/>
          </p:nvSpPr>
          <p:spPr bwMode="auto">
            <a:xfrm>
              <a:off x="3649" y="1729"/>
              <a:ext cx="2110" cy="719"/>
            </a:xfrm>
            <a:prstGeom prst="line">
              <a:avLst/>
            </a:prstGeom>
            <a:noFill/>
            <a:ln w="50800">
              <a:solidFill>
                <a:srgbClr val="FAFD00"/>
              </a:solidFill>
              <a:round/>
              <a:headEnd type="none" w="sm" len="sm"/>
              <a:tailEnd type="none" w="sm" len="sm"/>
            </a:ln>
          </p:spPr>
          <p:txBody>
            <a:bodyPr wrap="none" anchor="ctr"/>
            <a:lstStyle/>
            <a:p>
              <a:endParaRPr lang="en-US"/>
            </a:p>
          </p:txBody>
        </p:sp>
        <p:sp>
          <p:nvSpPr>
            <p:cNvPr id="23565" name="Line 10"/>
            <p:cNvSpPr>
              <a:spLocks noChangeShapeType="1"/>
            </p:cNvSpPr>
            <p:nvPr/>
          </p:nvSpPr>
          <p:spPr bwMode="auto">
            <a:xfrm>
              <a:off x="4518" y="2828"/>
              <a:ext cx="1241" cy="196"/>
            </a:xfrm>
            <a:prstGeom prst="line">
              <a:avLst/>
            </a:prstGeom>
            <a:noFill/>
            <a:ln w="50800">
              <a:solidFill>
                <a:srgbClr val="FF0033"/>
              </a:solidFill>
              <a:round/>
              <a:headEnd type="none" w="sm" len="sm"/>
              <a:tailEnd type="none" w="sm" len="sm"/>
            </a:ln>
          </p:spPr>
          <p:txBody>
            <a:bodyPr wrap="none" anchor="ctr"/>
            <a:lstStyle/>
            <a:p>
              <a:endParaRPr lang="en-US"/>
            </a:p>
          </p:txBody>
        </p:sp>
        <p:sp>
          <p:nvSpPr>
            <p:cNvPr id="23566" name="Line 11"/>
            <p:cNvSpPr>
              <a:spLocks noChangeShapeType="1"/>
            </p:cNvSpPr>
            <p:nvPr/>
          </p:nvSpPr>
          <p:spPr bwMode="auto">
            <a:xfrm>
              <a:off x="3638" y="2254"/>
              <a:ext cx="394" cy="146"/>
            </a:xfrm>
            <a:prstGeom prst="line">
              <a:avLst/>
            </a:prstGeom>
            <a:noFill/>
            <a:ln w="50800">
              <a:solidFill>
                <a:srgbClr val="FF0033"/>
              </a:solidFill>
              <a:round/>
              <a:headEnd type="none" w="sm" len="sm"/>
              <a:tailEnd type="none" w="sm" len="sm"/>
            </a:ln>
          </p:spPr>
          <p:txBody>
            <a:bodyPr wrap="none" anchor="ctr"/>
            <a:lstStyle/>
            <a:p>
              <a:endParaRPr lang="en-US"/>
            </a:p>
          </p:txBody>
        </p:sp>
        <p:sp>
          <p:nvSpPr>
            <p:cNvPr id="23567" name="Rectangle 12"/>
            <p:cNvSpPr>
              <a:spLocks noChangeArrowheads="1"/>
            </p:cNvSpPr>
            <p:nvPr/>
          </p:nvSpPr>
          <p:spPr bwMode="auto">
            <a:xfrm>
              <a:off x="466" y="1008"/>
              <a:ext cx="1780" cy="404"/>
            </a:xfrm>
            <a:prstGeom prst="rect">
              <a:avLst/>
            </a:prstGeom>
            <a:noFill/>
            <a:ln w="9525">
              <a:noFill/>
              <a:miter lim="800000"/>
              <a:headEnd/>
              <a:tailEnd/>
            </a:ln>
          </p:spPr>
          <p:txBody>
            <a:bodyPr wrap="none" lIns="92075" tIns="46038" rIns="92075" bIns="46038">
              <a:spAutoFit/>
            </a:bodyPr>
            <a:lstStyle/>
            <a:p>
              <a:r>
                <a:rPr lang="en-US" sz="1800">
                  <a:latin typeface="Arial" pitchFamily="34" charset="0"/>
                </a:rPr>
                <a:t>         Attainment of Peak</a:t>
              </a:r>
            </a:p>
            <a:p>
              <a:r>
                <a:rPr lang="en-US" sz="1800">
                  <a:latin typeface="Arial" pitchFamily="34" charset="0"/>
                </a:rPr>
                <a:t>               Bone Mass</a:t>
              </a:r>
            </a:p>
          </p:txBody>
        </p:sp>
        <p:sp>
          <p:nvSpPr>
            <p:cNvPr id="23568" name="Rectangle 13"/>
            <p:cNvSpPr>
              <a:spLocks noChangeArrowheads="1"/>
            </p:cNvSpPr>
            <p:nvPr/>
          </p:nvSpPr>
          <p:spPr bwMode="auto">
            <a:xfrm>
              <a:off x="2582" y="1008"/>
              <a:ext cx="1076" cy="231"/>
            </a:xfrm>
            <a:prstGeom prst="rect">
              <a:avLst/>
            </a:prstGeom>
            <a:noFill/>
            <a:ln w="9525">
              <a:noFill/>
              <a:miter lim="800000"/>
              <a:headEnd/>
              <a:tailEnd/>
            </a:ln>
          </p:spPr>
          <p:txBody>
            <a:bodyPr wrap="none" lIns="92075" tIns="46038" rIns="92075" bIns="46038">
              <a:spAutoFit/>
            </a:bodyPr>
            <a:lstStyle/>
            <a:p>
              <a:r>
                <a:rPr lang="en-US" sz="1800">
                  <a:latin typeface="Arial" pitchFamily="34" charset="0"/>
                </a:rPr>
                <a:t>Consolidation</a:t>
              </a:r>
            </a:p>
          </p:txBody>
        </p:sp>
        <p:sp>
          <p:nvSpPr>
            <p:cNvPr id="23569" name="Rectangle 14"/>
            <p:cNvSpPr>
              <a:spLocks noChangeArrowheads="1"/>
            </p:cNvSpPr>
            <p:nvPr/>
          </p:nvSpPr>
          <p:spPr bwMode="auto">
            <a:xfrm>
              <a:off x="3953" y="1008"/>
              <a:ext cx="1724" cy="231"/>
            </a:xfrm>
            <a:prstGeom prst="rect">
              <a:avLst/>
            </a:prstGeom>
            <a:noFill/>
            <a:ln w="9525">
              <a:noFill/>
              <a:miter lim="800000"/>
              <a:headEnd/>
              <a:tailEnd/>
            </a:ln>
          </p:spPr>
          <p:txBody>
            <a:bodyPr wrap="none" lIns="92075" tIns="46038" rIns="92075" bIns="46038">
              <a:spAutoFit/>
            </a:bodyPr>
            <a:lstStyle/>
            <a:p>
              <a:r>
                <a:rPr lang="en-US" sz="1800">
                  <a:latin typeface="Arial" pitchFamily="34" charset="0"/>
                </a:rPr>
                <a:t>Age Related Bone Loss</a:t>
              </a:r>
            </a:p>
          </p:txBody>
        </p:sp>
        <p:sp>
          <p:nvSpPr>
            <p:cNvPr id="23570" name="Rectangle 15"/>
            <p:cNvSpPr>
              <a:spLocks noChangeArrowheads="1"/>
            </p:cNvSpPr>
            <p:nvPr/>
          </p:nvSpPr>
          <p:spPr bwMode="auto">
            <a:xfrm>
              <a:off x="1016" y="2420"/>
              <a:ext cx="404" cy="231"/>
            </a:xfrm>
            <a:prstGeom prst="rect">
              <a:avLst/>
            </a:prstGeom>
            <a:noFill/>
            <a:ln w="9525">
              <a:noFill/>
              <a:miter lim="800000"/>
              <a:headEnd/>
              <a:tailEnd/>
            </a:ln>
          </p:spPr>
          <p:txBody>
            <a:bodyPr wrap="none" lIns="92075" tIns="46038" rIns="92075" bIns="46038">
              <a:spAutoFit/>
            </a:bodyPr>
            <a:lstStyle/>
            <a:p>
              <a:r>
                <a:rPr lang="en-US" sz="1800">
                  <a:latin typeface="Arial" pitchFamily="34" charset="0"/>
                </a:rPr>
                <a:t>Men</a:t>
              </a:r>
            </a:p>
          </p:txBody>
        </p:sp>
        <p:sp>
          <p:nvSpPr>
            <p:cNvPr id="23571" name="Rectangle 16"/>
            <p:cNvSpPr>
              <a:spLocks noChangeArrowheads="1"/>
            </p:cNvSpPr>
            <p:nvPr/>
          </p:nvSpPr>
          <p:spPr bwMode="auto">
            <a:xfrm>
              <a:off x="931" y="3180"/>
              <a:ext cx="636" cy="231"/>
            </a:xfrm>
            <a:prstGeom prst="rect">
              <a:avLst/>
            </a:prstGeom>
            <a:noFill/>
            <a:ln w="9525">
              <a:noFill/>
              <a:miter lim="800000"/>
              <a:headEnd/>
              <a:tailEnd/>
            </a:ln>
          </p:spPr>
          <p:txBody>
            <a:bodyPr wrap="none" lIns="92075" tIns="46038" rIns="92075" bIns="46038">
              <a:spAutoFit/>
            </a:bodyPr>
            <a:lstStyle/>
            <a:p>
              <a:r>
                <a:rPr lang="en-US" sz="1800">
                  <a:latin typeface="Arial" pitchFamily="34" charset="0"/>
                </a:rPr>
                <a:t>Women</a:t>
              </a:r>
            </a:p>
          </p:txBody>
        </p:sp>
        <p:sp>
          <p:nvSpPr>
            <p:cNvPr id="23572" name="Rectangle 17"/>
            <p:cNvSpPr>
              <a:spLocks noChangeArrowheads="1"/>
            </p:cNvSpPr>
            <p:nvPr/>
          </p:nvSpPr>
          <p:spPr bwMode="auto">
            <a:xfrm>
              <a:off x="3832" y="2046"/>
              <a:ext cx="891" cy="212"/>
            </a:xfrm>
            <a:prstGeom prst="rect">
              <a:avLst/>
            </a:prstGeom>
            <a:noFill/>
            <a:ln w="9525">
              <a:noFill/>
              <a:miter lim="800000"/>
              <a:headEnd/>
              <a:tailEnd/>
            </a:ln>
          </p:spPr>
          <p:txBody>
            <a:bodyPr wrap="none" lIns="92075" tIns="46038" rIns="92075" bIns="46038">
              <a:spAutoFit/>
            </a:bodyPr>
            <a:lstStyle/>
            <a:p>
              <a:r>
                <a:rPr lang="en-US" sz="1600">
                  <a:latin typeface="Arial" pitchFamily="34" charset="0"/>
                </a:rPr>
                <a:t>  Menopause</a:t>
              </a:r>
            </a:p>
          </p:txBody>
        </p:sp>
        <p:sp>
          <p:nvSpPr>
            <p:cNvPr id="23573" name="Line 18"/>
            <p:cNvSpPr>
              <a:spLocks noChangeShapeType="1"/>
            </p:cNvSpPr>
            <p:nvPr/>
          </p:nvSpPr>
          <p:spPr bwMode="auto">
            <a:xfrm>
              <a:off x="4033" y="2401"/>
              <a:ext cx="479" cy="431"/>
            </a:xfrm>
            <a:prstGeom prst="line">
              <a:avLst/>
            </a:prstGeom>
            <a:noFill/>
            <a:ln w="50800">
              <a:solidFill>
                <a:srgbClr val="FF0033"/>
              </a:solidFill>
              <a:round/>
              <a:headEnd type="none" w="sm" len="sm"/>
              <a:tailEnd type="none" w="sm" len="sm"/>
            </a:ln>
          </p:spPr>
          <p:txBody>
            <a:bodyPr wrap="none" anchor="ctr"/>
            <a:lstStyle/>
            <a:p>
              <a:endParaRPr lang="en-US"/>
            </a:p>
          </p:txBody>
        </p:sp>
        <p:sp>
          <p:nvSpPr>
            <p:cNvPr id="23574" name="Line 19"/>
            <p:cNvSpPr>
              <a:spLocks noChangeShapeType="1"/>
            </p:cNvSpPr>
            <p:nvPr/>
          </p:nvSpPr>
          <p:spPr bwMode="auto">
            <a:xfrm>
              <a:off x="2593" y="1728"/>
              <a:ext cx="1055" cy="0"/>
            </a:xfrm>
            <a:prstGeom prst="line">
              <a:avLst/>
            </a:prstGeom>
            <a:noFill/>
            <a:ln w="50800">
              <a:solidFill>
                <a:srgbClr val="FAFD00"/>
              </a:solidFill>
              <a:round/>
              <a:headEnd type="none" w="sm" len="sm"/>
              <a:tailEnd type="none" w="sm" len="sm"/>
            </a:ln>
          </p:spPr>
          <p:txBody>
            <a:bodyPr wrap="none" anchor="ctr"/>
            <a:lstStyle/>
            <a:p>
              <a:endParaRPr lang="en-US"/>
            </a:p>
          </p:txBody>
        </p:sp>
        <p:sp>
          <p:nvSpPr>
            <p:cNvPr id="23575" name="Line 20"/>
            <p:cNvSpPr>
              <a:spLocks noChangeShapeType="1"/>
            </p:cNvSpPr>
            <p:nvPr/>
          </p:nvSpPr>
          <p:spPr bwMode="auto">
            <a:xfrm>
              <a:off x="2580" y="1229"/>
              <a:ext cx="0" cy="2346"/>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23576" name="Line 21"/>
            <p:cNvSpPr>
              <a:spLocks noChangeShapeType="1"/>
            </p:cNvSpPr>
            <p:nvPr/>
          </p:nvSpPr>
          <p:spPr bwMode="auto">
            <a:xfrm>
              <a:off x="3637" y="1229"/>
              <a:ext cx="0" cy="2346"/>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23577" name="Line 22"/>
            <p:cNvSpPr>
              <a:spLocks noChangeShapeType="1"/>
            </p:cNvSpPr>
            <p:nvPr/>
          </p:nvSpPr>
          <p:spPr bwMode="auto">
            <a:xfrm>
              <a:off x="520" y="3575"/>
              <a:ext cx="5037" cy="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23578" name="Rectangle 23"/>
            <p:cNvSpPr>
              <a:spLocks noChangeArrowheads="1"/>
            </p:cNvSpPr>
            <p:nvPr/>
          </p:nvSpPr>
          <p:spPr bwMode="auto">
            <a:xfrm>
              <a:off x="297" y="3600"/>
              <a:ext cx="5462" cy="231"/>
            </a:xfrm>
            <a:prstGeom prst="rect">
              <a:avLst/>
            </a:prstGeom>
            <a:noFill/>
            <a:ln w="9525">
              <a:noFill/>
              <a:miter lim="800000"/>
              <a:headEnd/>
              <a:tailEnd/>
            </a:ln>
          </p:spPr>
          <p:txBody>
            <a:bodyPr lIns="92075" tIns="46038" rIns="92075" bIns="46038">
              <a:spAutoFit/>
            </a:bodyPr>
            <a:lstStyle/>
            <a:p>
              <a:r>
                <a:rPr lang="en-US" sz="1800">
                  <a:latin typeface="Arial" pitchFamily="34" charset="0"/>
                </a:rPr>
                <a:t>   0               10               20               30               40               50               60</a:t>
              </a:r>
            </a:p>
          </p:txBody>
        </p:sp>
        <p:sp>
          <p:nvSpPr>
            <p:cNvPr id="23579" name="Line 24"/>
            <p:cNvSpPr>
              <a:spLocks noChangeShapeType="1"/>
            </p:cNvSpPr>
            <p:nvPr/>
          </p:nvSpPr>
          <p:spPr bwMode="auto">
            <a:xfrm flipV="1">
              <a:off x="520" y="2977"/>
              <a:ext cx="5239" cy="3"/>
            </a:xfrm>
            <a:prstGeom prst="line">
              <a:avLst/>
            </a:prstGeom>
            <a:noFill/>
            <a:ln w="25400">
              <a:solidFill>
                <a:srgbClr val="00DFCA"/>
              </a:solidFill>
              <a:round/>
              <a:headEnd type="none" w="sm" len="sm"/>
              <a:tailEnd type="none" w="sm" len="sm"/>
            </a:ln>
          </p:spPr>
          <p:txBody>
            <a:bodyPr wrap="none" anchor="ctr"/>
            <a:lstStyle/>
            <a:p>
              <a:endParaRPr lang="en-US"/>
            </a:p>
          </p:txBody>
        </p:sp>
        <p:sp>
          <p:nvSpPr>
            <p:cNvPr id="23580" name="Rectangle 25"/>
            <p:cNvSpPr>
              <a:spLocks noChangeArrowheads="1"/>
            </p:cNvSpPr>
            <p:nvPr/>
          </p:nvSpPr>
          <p:spPr bwMode="auto">
            <a:xfrm>
              <a:off x="4884" y="2620"/>
              <a:ext cx="699" cy="366"/>
            </a:xfrm>
            <a:prstGeom prst="rect">
              <a:avLst/>
            </a:prstGeom>
            <a:noFill/>
            <a:ln w="9525">
              <a:noFill/>
              <a:miter lim="800000"/>
              <a:headEnd/>
              <a:tailEnd/>
            </a:ln>
          </p:spPr>
          <p:txBody>
            <a:bodyPr wrap="none" lIns="92075" tIns="46038" rIns="92075" bIns="46038">
              <a:spAutoFit/>
            </a:bodyPr>
            <a:lstStyle/>
            <a:p>
              <a:pPr algn="ctr"/>
              <a:r>
                <a:rPr lang="en-US" sz="1600">
                  <a:latin typeface="Arial" pitchFamily="34" charset="0"/>
                </a:rPr>
                <a:t>Fracture</a:t>
              </a:r>
            </a:p>
            <a:p>
              <a:pPr algn="ctr"/>
              <a:r>
                <a:rPr lang="en-US" sz="1600">
                  <a:latin typeface="Arial" pitchFamily="34" charset="0"/>
                </a:rPr>
                <a:t>threshold</a:t>
              </a:r>
            </a:p>
          </p:txBody>
        </p:sp>
        <p:sp>
          <p:nvSpPr>
            <p:cNvPr id="23581" name="Line 26"/>
            <p:cNvSpPr>
              <a:spLocks noChangeShapeType="1"/>
            </p:cNvSpPr>
            <p:nvPr/>
          </p:nvSpPr>
          <p:spPr bwMode="auto">
            <a:xfrm>
              <a:off x="519" y="1264"/>
              <a:ext cx="0" cy="2311"/>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23556" name="Rectangle 27"/>
          <p:cNvSpPr>
            <a:spLocks noChangeArrowheads="1"/>
          </p:cNvSpPr>
          <p:nvPr/>
        </p:nvSpPr>
        <p:spPr bwMode="auto">
          <a:xfrm>
            <a:off x="2922588" y="6470650"/>
            <a:ext cx="3759200" cy="244475"/>
          </a:xfrm>
          <a:prstGeom prst="rect">
            <a:avLst/>
          </a:prstGeom>
          <a:noFill/>
          <a:ln w="9525">
            <a:noFill/>
            <a:miter lim="800000"/>
            <a:headEnd/>
            <a:tailEnd/>
          </a:ln>
        </p:spPr>
        <p:txBody>
          <a:bodyPr wrap="none" lIns="92075" tIns="46038" rIns="92075" bIns="46038">
            <a:spAutoFit/>
          </a:bodyPr>
          <a:lstStyle/>
          <a:p>
            <a:r>
              <a:rPr lang="en-US" sz="1000">
                <a:latin typeface="Arial" pitchFamily="34" charset="0"/>
              </a:rPr>
              <a:t>1.  Compston JE. Clinical Endocrinology 1990; 33:  653-682.</a:t>
            </a:r>
          </a:p>
        </p:txBody>
      </p:sp>
      <p:sp>
        <p:nvSpPr>
          <p:cNvPr id="23557" name="Rectangle 28"/>
          <p:cNvSpPr>
            <a:spLocks noChangeArrowheads="1"/>
          </p:cNvSpPr>
          <p:nvPr/>
        </p:nvSpPr>
        <p:spPr bwMode="auto">
          <a:xfrm>
            <a:off x="0" y="441325"/>
            <a:ext cx="9144000" cy="549275"/>
          </a:xfrm>
          <a:prstGeom prst="rect">
            <a:avLst/>
          </a:prstGeom>
          <a:noFill/>
          <a:ln w="9525">
            <a:noFill/>
            <a:miter lim="800000"/>
            <a:headEnd/>
            <a:tailEnd/>
          </a:ln>
        </p:spPr>
        <p:txBody>
          <a:bodyPr lIns="92075" tIns="46038" rIns="92075" bIns="46038">
            <a:spAutoFit/>
          </a:bodyPr>
          <a:lstStyle/>
          <a:p>
            <a:pPr algn="ctr"/>
            <a:r>
              <a:rPr lang="en-US" sz="3000">
                <a:solidFill>
                  <a:srgbClr val="000000"/>
                </a:solidFill>
                <a:latin typeface="Arial" pitchFamily="34" charset="0"/>
              </a:rPr>
              <a:t>Age Related Changes in Bone Mass</a:t>
            </a:r>
            <a:r>
              <a:rPr lang="en-US" sz="3000" baseline="30000">
                <a:solidFill>
                  <a:srgbClr val="000000"/>
                </a:solidFill>
                <a:latin typeface="Arial" pitchFamily="34" charset="0"/>
              </a:rPr>
              <a:t>1</a:t>
            </a:r>
          </a:p>
        </p:txBody>
      </p:sp>
      <p:sp>
        <p:nvSpPr>
          <p:cNvPr id="23558" name="Rectangle 29"/>
          <p:cNvSpPr>
            <a:spLocks noChangeArrowheads="1"/>
          </p:cNvSpPr>
          <p:nvPr/>
        </p:nvSpPr>
        <p:spPr bwMode="auto">
          <a:xfrm>
            <a:off x="8647113" y="6627813"/>
            <a:ext cx="520700" cy="228600"/>
          </a:xfrm>
          <a:prstGeom prst="rect">
            <a:avLst/>
          </a:prstGeom>
          <a:noFill/>
          <a:ln w="9525">
            <a:noFill/>
            <a:miter lim="800000"/>
            <a:headEnd/>
            <a:tailEnd/>
          </a:ln>
        </p:spPr>
        <p:txBody>
          <a:bodyPr wrap="none" lIns="92075" tIns="46038" rIns="92075" bIns="46038">
            <a:spAutoFit/>
          </a:bodyPr>
          <a:lstStyle/>
          <a:p>
            <a:pPr eaLnBrk="1" hangingPunct="1"/>
            <a:r>
              <a:rPr lang="en-US" sz="900" b="0">
                <a:latin typeface="Arial" pitchFamily="34" charset="0"/>
              </a:rPr>
              <a:t>D1202</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sz="2400" b="1" dirty="0" smtClean="0">
                <a:effectLst>
                  <a:outerShdw blurRad="38100" dist="38100" dir="2700000" algn="tl">
                    <a:srgbClr val="000000"/>
                  </a:outerShdw>
                </a:effectLst>
              </a:rPr>
              <a:t>Being female</a:t>
            </a:r>
          </a:p>
          <a:p>
            <a:pPr marL="274320" indent="-274320" eaLnBrk="1" fontAlgn="auto" hangingPunct="1">
              <a:spcAft>
                <a:spcPts val="0"/>
              </a:spcAft>
              <a:buClr>
                <a:schemeClr val="accent3"/>
              </a:buClr>
              <a:buFont typeface="Wingdings 2"/>
              <a:buChar char=""/>
              <a:defRPr/>
            </a:pPr>
            <a:r>
              <a:rPr lang="en-US" sz="2400" b="1" dirty="0" smtClean="0">
                <a:effectLst>
                  <a:outerShdw blurRad="38100" dist="38100" dir="2700000" algn="tl">
                    <a:srgbClr val="000000"/>
                  </a:outerShdw>
                </a:effectLst>
              </a:rPr>
              <a:t>Being elderly</a:t>
            </a:r>
          </a:p>
          <a:p>
            <a:pPr marL="274320" indent="-274320" eaLnBrk="1" fontAlgn="auto" hangingPunct="1">
              <a:spcAft>
                <a:spcPts val="0"/>
              </a:spcAft>
              <a:buClr>
                <a:schemeClr val="accent3"/>
              </a:buClr>
              <a:buFont typeface="Wingdings 2"/>
              <a:buChar char=""/>
              <a:defRPr/>
            </a:pPr>
            <a:r>
              <a:rPr lang="en-US" sz="2400" b="1" dirty="0" smtClean="0">
                <a:effectLst>
                  <a:outerShdw blurRad="38100" dist="38100" dir="2700000" algn="tl">
                    <a:srgbClr val="000000"/>
                  </a:outerShdw>
                </a:effectLst>
              </a:rPr>
              <a:t>Early menopause(age&lt;45)</a:t>
            </a:r>
          </a:p>
          <a:p>
            <a:pPr marL="274320" indent="-274320" eaLnBrk="1" fontAlgn="auto" hangingPunct="1">
              <a:spcAft>
                <a:spcPts val="0"/>
              </a:spcAft>
              <a:buClr>
                <a:schemeClr val="accent3"/>
              </a:buClr>
              <a:buFont typeface="Wingdings 2"/>
              <a:buChar char=""/>
              <a:defRPr/>
            </a:pPr>
            <a:r>
              <a:rPr lang="en-US" sz="2400" b="1" dirty="0" smtClean="0">
                <a:effectLst>
                  <a:outerShdw blurRad="38100" dist="38100" dir="2700000" algn="tl">
                    <a:srgbClr val="000000"/>
                  </a:outerShdw>
                </a:effectLst>
              </a:rPr>
              <a:t>Smoking</a:t>
            </a:r>
          </a:p>
          <a:p>
            <a:pPr marL="274320" indent="-274320" eaLnBrk="1" fontAlgn="auto" hangingPunct="1">
              <a:spcAft>
                <a:spcPts val="0"/>
              </a:spcAft>
              <a:buClr>
                <a:schemeClr val="accent3"/>
              </a:buClr>
              <a:buFont typeface="Wingdings 2"/>
              <a:buChar char=""/>
              <a:defRPr/>
            </a:pPr>
            <a:r>
              <a:rPr lang="en-US" sz="2400" b="1" dirty="0" smtClean="0">
                <a:effectLst>
                  <a:outerShdw blurRad="38100" dist="38100" dir="2700000" algn="tl">
                    <a:srgbClr val="000000"/>
                  </a:outerShdw>
                </a:effectLst>
              </a:rPr>
              <a:t>High alcohol intake</a:t>
            </a:r>
          </a:p>
          <a:p>
            <a:pPr marL="274320" indent="-274320" eaLnBrk="1" fontAlgn="auto" hangingPunct="1">
              <a:spcAft>
                <a:spcPts val="0"/>
              </a:spcAft>
              <a:buClr>
                <a:schemeClr val="accent3"/>
              </a:buClr>
              <a:buFont typeface="Wingdings 2"/>
              <a:buChar char=""/>
              <a:defRPr/>
            </a:pPr>
            <a:r>
              <a:rPr lang="en-US" sz="2400" b="1" dirty="0" smtClean="0">
                <a:effectLst>
                  <a:outerShdw blurRad="38100" dist="38100" dir="2700000" algn="tl">
                    <a:srgbClr val="000000"/>
                  </a:outerShdw>
                </a:effectLst>
              </a:rPr>
              <a:t>Physical inactivity</a:t>
            </a:r>
          </a:p>
          <a:p>
            <a:pPr marL="274320" indent="-274320" eaLnBrk="1" fontAlgn="auto" hangingPunct="1">
              <a:spcAft>
                <a:spcPts val="0"/>
              </a:spcAft>
              <a:buClr>
                <a:schemeClr val="accent3"/>
              </a:buClr>
              <a:buFont typeface="Wingdings 2"/>
              <a:buChar char=""/>
              <a:defRPr/>
            </a:pPr>
            <a:r>
              <a:rPr lang="en-US" sz="2400" b="1" dirty="0" smtClean="0">
                <a:effectLst>
                  <a:outerShdw blurRad="38100" dist="38100" dir="2700000" algn="tl">
                    <a:srgbClr val="000000"/>
                  </a:outerShdw>
                </a:effectLst>
              </a:rPr>
              <a:t>Thin body type</a:t>
            </a:r>
          </a:p>
          <a:p>
            <a:pPr marL="274320" indent="-274320" eaLnBrk="1" fontAlgn="auto" hangingPunct="1">
              <a:spcAft>
                <a:spcPts val="0"/>
              </a:spcAft>
              <a:buClr>
                <a:schemeClr val="accent3"/>
              </a:buClr>
              <a:buFont typeface="Wingdings 2"/>
              <a:buChar char=""/>
              <a:defRPr/>
            </a:pPr>
            <a:r>
              <a:rPr lang="en-US" sz="2400" b="1" dirty="0" smtClean="0">
                <a:effectLst>
                  <a:outerShdw blurRad="38100" dist="38100" dir="2700000" algn="tl">
                    <a:srgbClr val="000000"/>
                  </a:outerShdw>
                </a:effectLst>
              </a:rPr>
              <a:t>Family history</a:t>
            </a:r>
          </a:p>
          <a:p>
            <a:pPr marL="274320" indent="-274320" eaLnBrk="1" fontAlgn="auto" hangingPunct="1">
              <a:spcAft>
                <a:spcPts val="0"/>
              </a:spcAft>
              <a:buClr>
                <a:schemeClr val="accent3"/>
              </a:buClr>
              <a:buFont typeface="Wingdings 2"/>
              <a:buChar char=""/>
              <a:defRPr/>
            </a:pPr>
            <a:r>
              <a:rPr lang="en-US" sz="2400" b="1" dirty="0" smtClean="0">
                <a:effectLst>
                  <a:outerShdw blurRad="38100" dist="38100" dir="2700000" algn="tl">
                    <a:srgbClr val="000000"/>
                  </a:outerShdw>
                </a:effectLst>
              </a:rPr>
              <a:t>Racial variation: Caucasian and Asian</a:t>
            </a:r>
            <a:endParaRPr lang="en-US" dirty="0" smtClean="0"/>
          </a:p>
        </p:txBody>
      </p:sp>
      <p:sp>
        <p:nvSpPr>
          <p:cNvPr id="25603" name="Footer Placeholder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Peel N &amp; Eastell R 2000</a:t>
            </a:r>
          </a:p>
        </p:txBody>
      </p:sp>
      <p:sp>
        <p:nvSpPr>
          <p:cNvPr id="12290" name="Rectangle 2"/>
          <p:cNvSpPr>
            <a:spLocks noGrp="1" noChangeArrowheads="1"/>
          </p:cNvSpPr>
          <p:nvPr>
            <p:ph type="title"/>
          </p:nvPr>
        </p:nvSpPr>
        <p:spPr/>
        <p:txBody>
          <a:bodyPr/>
          <a:lstStyle/>
          <a:p>
            <a:pPr eaLnBrk="1" fontAlgn="auto" hangingPunct="1">
              <a:spcAft>
                <a:spcPts val="0"/>
              </a:spcAft>
              <a:defRPr/>
            </a:pPr>
            <a:r>
              <a:rPr lang="en-US" u="sng" smtClean="0">
                <a:effectLst>
                  <a:outerShdw blurRad="38100" dist="38100" dir="2700000" algn="tl">
                    <a:srgbClr val="000000"/>
                  </a:outerShdw>
                </a:effectLst>
              </a:rPr>
              <a:t>Risk Factors for Osteoporosis</a:t>
            </a:r>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a:xfrm>
            <a:off x="457200" y="1524000"/>
            <a:ext cx="8229600" cy="4483100"/>
          </a:xfrm>
        </p:spPr>
        <p:txBody>
          <a:bodyPr>
            <a:normAutofit fontScale="92500" lnSpcReduction="20000"/>
          </a:bodyPr>
          <a:lstStyle/>
          <a:p>
            <a:r>
              <a:rPr lang="en-US" smtClean="0"/>
              <a:t>Long term immobility</a:t>
            </a:r>
          </a:p>
          <a:p>
            <a:r>
              <a:rPr lang="en-US" smtClean="0"/>
              <a:t>Drugs: steroids, anticonvulsants, etc</a:t>
            </a:r>
          </a:p>
          <a:p>
            <a:r>
              <a:rPr lang="en-US" smtClean="0"/>
              <a:t>Hyperparathyroidism</a:t>
            </a:r>
          </a:p>
          <a:p>
            <a:r>
              <a:rPr lang="en-US" smtClean="0"/>
              <a:t>Hyperthyroidism</a:t>
            </a:r>
          </a:p>
          <a:p>
            <a:r>
              <a:rPr lang="en-US" smtClean="0"/>
              <a:t>Diabetes</a:t>
            </a:r>
          </a:p>
          <a:p>
            <a:r>
              <a:rPr lang="en-US" smtClean="0"/>
              <a:t>Rheumatoid arthritis</a:t>
            </a:r>
          </a:p>
          <a:p>
            <a:r>
              <a:rPr lang="en-US" smtClean="0"/>
              <a:t>Renal disease and liver disease</a:t>
            </a:r>
          </a:p>
          <a:p>
            <a:r>
              <a:rPr lang="en-US" smtClean="0"/>
              <a:t>Hypogonadism</a:t>
            </a:r>
          </a:p>
          <a:p>
            <a:r>
              <a:rPr lang="en-US" smtClean="0"/>
              <a:t>Premature menopause </a:t>
            </a:r>
          </a:p>
        </p:txBody>
      </p:sp>
      <p:sp>
        <p:nvSpPr>
          <p:cNvPr id="3" name="Title 2"/>
          <p:cNvSpPr>
            <a:spLocks noGrp="1"/>
          </p:cNvSpPr>
          <p:nvPr>
            <p:ph type="title"/>
          </p:nvPr>
        </p:nvSpPr>
        <p:spPr/>
        <p:txBody>
          <a:bodyPr>
            <a:normAutofit fontScale="90000"/>
          </a:bodyPr>
          <a:lstStyle/>
          <a:p>
            <a:pPr>
              <a:defRPr/>
            </a:pPr>
            <a:r>
              <a:rPr lang="en-US" dirty="0" smtClean="0"/>
              <a:t>Conditions associated with osteoporosis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838200" y="2514600"/>
            <a:ext cx="7239000" cy="2819400"/>
          </a:xfrm>
        </p:spPr>
        <p:txBody>
          <a:bodyPr/>
          <a:lstStyle/>
          <a:p>
            <a:pPr eaLnBrk="1" hangingPunct="1">
              <a:lnSpc>
                <a:spcPct val="130000"/>
              </a:lnSpc>
            </a:pPr>
            <a:r>
              <a:rPr lang="en-US" sz="3600" b="1" smtClean="0"/>
              <a:t>Type I      (postmenopausal)</a:t>
            </a:r>
          </a:p>
          <a:p>
            <a:pPr eaLnBrk="1" hangingPunct="1">
              <a:lnSpc>
                <a:spcPct val="130000"/>
              </a:lnSpc>
            </a:pPr>
            <a:r>
              <a:rPr lang="en-US" sz="3600" b="1" smtClean="0"/>
              <a:t>Type II     (senile)</a:t>
            </a:r>
          </a:p>
          <a:p>
            <a:pPr eaLnBrk="1" hangingPunct="1">
              <a:lnSpc>
                <a:spcPct val="130000"/>
              </a:lnSpc>
            </a:pPr>
            <a:r>
              <a:rPr lang="en-US" sz="3600" b="1" smtClean="0"/>
              <a:t>Idiopathic(at ages &lt;50)</a:t>
            </a:r>
            <a:endParaRPr lang="en-US" smtClean="0"/>
          </a:p>
        </p:txBody>
      </p:sp>
      <p:sp>
        <p:nvSpPr>
          <p:cNvPr id="27651" name="Footer Placeholder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Peel N &amp; Eastell R 2000</a:t>
            </a:r>
          </a:p>
        </p:txBody>
      </p:sp>
      <p:sp>
        <p:nvSpPr>
          <p:cNvPr id="14338" name="Rectangle 2"/>
          <p:cNvSpPr>
            <a:spLocks noGrp="1" noChangeArrowheads="1"/>
          </p:cNvSpPr>
          <p:nvPr>
            <p:ph type="title"/>
          </p:nvPr>
        </p:nvSpPr>
        <p:spPr/>
        <p:txBody>
          <a:bodyPr/>
          <a:lstStyle/>
          <a:p>
            <a:pPr eaLnBrk="1" fontAlgn="auto" hangingPunct="1">
              <a:spcAft>
                <a:spcPts val="0"/>
              </a:spcAft>
              <a:defRPr/>
            </a:pPr>
            <a:r>
              <a:rPr lang="en-US" u="sng" smtClean="0">
                <a:effectLst>
                  <a:outerShdw blurRad="38100" dist="38100" dir="2700000" algn="tl">
                    <a:srgbClr val="000000"/>
                  </a:outerShdw>
                </a:effectLst>
              </a:rPr>
              <a:t>Classification of Osteoporosis</a:t>
            </a:r>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b="1" smtClean="0">
                <a:effectLst>
                  <a:outerShdw blurRad="38100" dist="38100" dir="2700000" algn="tl">
                    <a:srgbClr val="000000"/>
                  </a:outerShdw>
                </a:effectLst>
              </a:rPr>
              <a:t>Colles’ fracture affects 15 % of women.</a:t>
            </a:r>
          </a:p>
          <a:p>
            <a:pPr marL="274320" indent="-274320" eaLnBrk="1" fontAlgn="auto" hangingPunct="1">
              <a:spcAft>
                <a:spcPts val="0"/>
              </a:spcAft>
              <a:buClr>
                <a:schemeClr val="accent3"/>
              </a:buClr>
              <a:buFont typeface="Wingdings 2"/>
              <a:buChar char=""/>
              <a:defRPr/>
            </a:pPr>
            <a:r>
              <a:rPr lang="en-US" b="1" smtClean="0">
                <a:effectLst>
                  <a:outerShdw blurRad="38100" dist="38100" dir="2700000" algn="tl">
                    <a:srgbClr val="000000"/>
                  </a:outerShdw>
                </a:effectLst>
              </a:rPr>
              <a:t>Vertebral fractures affect 20 % of women.</a:t>
            </a:r>
          </a:p>
          <a:p>
            <a:pPr marL="274320" indent="-274320" eaLnBrk="1" fontAlgn="auto" hangingPunct="1">
              <a:spcAft>
                <a:spcPts val="0"/>
              </a:spcAft>
              <a:buClr>
                <a:schemeClr val="accent3"/>
              </a:buClr>
              <a:buFont typeface="Wingdings 2"/>
              <a:buChar char=""/>
              <a:defRPr/>
            </a:pPr>
            <a:r>
              <a:rPr lang="en-US" b="1" smtClean="0">
                <a:effectLst>
                  <a:outerShdw blurRad="38100" dist="38100" dir="2700000" algn="tl">
                    <a:srgbClr val="000000"/>
                  </a:outerShdw>
                </a:effectLst>
              </a:rPr>
              <a:t>Most vertebral fractures are asymptomatic.</a:t>
            </a:r>
          </a:p>
          <a:p>
            <a:pPr marL="274320" indent="-274320" eaLnBrk="1" fontAlgn="auto" hangingPunct="1">
              <a:spcAft>
                <a:spcPts val="0"/>
              </a:spcAft>
              <a:buClr>
                <a:schemeClr val="accent3"/>
              </a:buClr>
              <a:buFont typeface="Wingdings 2"/>
              <a:buChar char=""/>
              <a:defRPr/>
            </a:pPr>
            <a:r>
              <a:rPr lang="en-US" b="1" smtClean="0">
                <a:effectLst>
                  <a:outerShdw blurRad="38100" dist="38100" dir="2700000" algn="tl">
                    <a:srgbClr val="000000"/>
                  </a:outerShdw>
                </a:effectLst>
              </a:rPr>
              <a:t>Hip fractures affect 25 % of women living to the age 85.</a:t>
            </a:r>
          </a:p>
          <a:p>
            <a:pPr marL="274320" indent="-274320" eaLnBrk="1" fontAlgn="auto" hangingPunct="1">
              <a:spcAft>
                <a:spcPts val="0"/>
              </a:spcAft>
              <a:buClr>
                <a:schemeClr val="accent3"/>
              </a:buClr>
              <a:buFont typeface="Wingdings 2"/>
              <a:buChar char=""/>
              <a:defRPr/>
            </a:pPr>
            <a:r>
              <a:rPr lang="en-US" b="1" smtClean="0">
                <a:effectLst>
                  <a:outerShdw blurRad="38100" dist="38100" dir="2700000" algn="tl">
                    <a:srgbClr val="000000"/>
                  </a:outerShdw>
                </a:effectLst>
              </a:rPr>
              <a:t>Lifetime risk of hip fracture is 15%.</a:t>
            </a:r>
            <a:r>
              <a:rPr lang="en-US" smtClean="0"/>
              <a:t> </a:t>
            </a:r>
          </a:p>
        </p:txBody>
      </p:sp>
      <p:sp>
        <p:nvSpPr>
          <p:cNvPr id="16386" name="Rectangle 2"/>
          <p:cNvSpPr>
            <a:spLocks noGrp="1" noChangeArrowheads="1"/>
          </p:cNvSpPr>
          <p:nvPr>
            <p:ph type="title"/>
          </p:nvPr>
        </p:nvSpPr>
        <p:spPr/>
        <p:txBody>
          <a:bodyPr/>
          <a:lstStyle/>
          <a:p>
            <a:pPr eaLnBrk="1" fontAlgn="auto" hangingPunct="1">
              <a:spcAft>
                <a:spcPts val="0"/>
              </a:spcAft>
              <a:defRPr/>
            </a:pPr>
            <a:r>
              <a:rPr lang="en-US" u="sng" smtClean="0">
                <a:effectLst>
                  <a:outerShdw blurRad="38100" dist="38100" dir="2700000" algn="tl">
                    <a:srgbClr val="000000"/>
                  </a:outerShdw>
                </a:effectLst>
              </a:rPr>
              <a:t>Epidemiology  of Osteoporosis</a:t>
            </a:r>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1066800" y="1981200"/>
            <a:ext cx="7315200" cy="3962400"/>
          </a:xfrm>
        </p:spPr>
        <p:txBody>
          <a:bodyPr>
            <a:normAutofit lnSpcReduction="10000"/>
          </a:bodyPr>
          <a:lstStyle/>
          <a:p>
            <a:pPr marL="274320" indent="-274320" eaLnBrk="1" fontAlgn="auto" hangingPunct="1">
              <a:lnSpc>
                <a:spcPct val="90000"/>
              </a:lnSpc>
              <a:spcAft>
                <a:spcPts val="0"/>
              </a:spcAft>
              <a:buClr>
                <a:schemeClr val="accent3"/>
              </a:buClr>
              <a:buFont typeface="Wingdings 2"/>
              <a:buChar char=""/>
              <a:defRPr/>
            </a:pPr>
            <a:r>
              <a:rPr lang="en-US" sz="3600" b="1" i="1" dirty="0" smtClean="0">
                <a:effectLst>
                  <a:outerShdw blurRad="38100" dist="38100" dir="2700000" algn="tl">
                    <a:srgbClr val="000000"/>
                  </a:outerShdw>
                </a:effectLst>
              </a:rPr>
              <a:t>Increased mortality</a:t>
            </a:r>
            <a:r>
              <a:rPr lang="en-US" b="1" i="1" dirty="0" smtClean="0">
                <a:effectLst>
                  <a:outerShdw blurRad="38100" dist="38100" dir="2700000" algn="tl">
                    <a:srgbClr val="000000"/>
                  </a:outerShdw>
                </a:effectLst>
              </a:rPr>
              <a:t>- </a:t>
            </a:r>
            <a:r>
              <a:rPr lang="en-US" sz="2800" dirty="0" smtClean="0"/>
              <a:t>20% in the first year after a hip fracture. 20% unable to walk</a:t>
            </a:r>
            <a:endParaRPr lang="en-US" b="1" i="1" dirty="0" smtClean="0">
              <a:effectLst>
                <a:outerShdw blurRad="38100" dist="38100" dir="2700000" algn="tl">
                  <a:srgbClr val="000000"/>
                </a:outerShdw>
              </a:effectLst>
            </a:endParaRPr>
          </a:p>
          <a:p>
            <a:pPr marL="274320" indent="-274320" eaLnBrk="1" fontAlgn="auto" hangingPunct="1">
              <a:lnSpc>
                <a:spcPct val="90000"/>
              </a:lnSpc>
              <a:spcAft>
                <a:spcPts val="0"/>
              </a:spcAft>
              <a:buClr>
                <a:schemeClr val="accent3"/>
              </a:buClr>
              <a:buFont typeface="Wingdings 2"/>
              <a:buChar char=""/>
              <a:defRPr/>
            </a:pPr>
            <a:r>
              <a:rPr lang="en-US" sz="3600" b="1" i="1" dirty="0" smtClean="0">
                <a:effectLst>
                  <a:outerShdw blurRad="38100" dist="38100" dir="2700000" algn="tl">
                    <a:srgbClr val="000000"/>
                  </a:outerShdw>
                </a:effectLst>
              </a:rPr>
              <a:t>Pain</a:t>
            </a:r>
            <a:r>
              <a:rPr lang="en-US" sz="3600" b="1" dirty="0" smtClean="0"/>
              <a:t>-</a:t>
            </a:r>
            <a:r>
              <a:rPr lang="en-US" dirty="0" smtClean="0"/>
              <a:t>early after fracture, prolonged pain due to secondary </a:t>
            </a:r>
            <a:r>
              <a:rPr lang="en-US" dirty="0" err="1" smtClean="0"/>
              <a:t>OA,costal</a:t>
            </a:r>
            <a:r>
              <a:rPr lang="en-US" dirty="0" smtClean="0"/>
              <a:t> margin impingement</a:t>
            </a:r>
            <a:endParaRPr lang="en-US" b="1" i="1" dirty="0" smtClean="0">
              <a:effectLst>
                <a:outerShdw blurRad="38100" dist="38100" dir="2700000" algn="tl">
                  <a:srgbClr val="000000"/>
                </a:outerShdw>
              </a:effectLst>
            </a:endParaRPr>
          </a:p>
          <a:p>
            <a:pPr marL="274320" indent="-274320" eaLnBrk="1" fontAlgn="auto" hangingPunct="1">
              <a:lnSpc>
                <a:spcPct val="90000"/>
              </a:lnSpc>
              <a:spcAft>
                <a:spcPts val="0"/>
              </a:spcAft>
              <a:buClr>
                <a:schemeClr val="accent3"/>
              </a:buClr>
              <a:buFont typeface="Wingdings 2"/>
              <a:buChar char=""/>
              <a:defRPr/>
            </a:pPr>
            <a:r>
              <a:rPr lang="en-US" sz="3600" b="1" i="1" dirty="0" smtClean="0">
                <a:effectLst>
                  <a:outerShdw blurRad="38100" dist="38100" dir="2700000" algn="tl">
                    <a:srgbClr val="000000"/>
                  </a:outerShdw>
                </a:effectLst>
              </a:rPr>
              <a:t>Deformities</a:t>
            </a:r>
            <a:r>
              <a:rPr lang="en-US" sz="3600" dirty="0" smtClean="0"/>
              <a:t>-</a:t>
            </a:r>
            <a:r>
              <a:rPr lang="en-US" dirty="0" err="1" smtClean="0"/>
              <a:t>kyphosis,loss</a:t>
            </a:r>
            <a:r>
              <a:rPr lang="en-US" dirty="0" smtClean="0"/>
              <a:t> of </a:t>
            </a:r>
            <a:r>
              <a:rPr lang="en-US" dirty="0" err="1" smtClean="0"/>
              <a:t>height,abdominal</a:t>
            </a:r>
            <a:r>
              <a:rPr lang="en-US" dirty="0" smtClean="0"/>
              <a:t> protrusion</a:t>
            </a:r>
            <a:endParaRPr lang="en-US" b="1" i="1" dirty="0" smtClean="0">
              <a:effectLst>
                <a:outerShdw blurRad="38100" dist="38100" dir="2700000" algn="tl">
                  <a:srgbClr val="000000"/>
                </a:outerShdw>
              </a:effectLst>
            </a:endParaRPr>
          </a:p>
          <a:p>
            <a:pPr marL="274320" indent="-274320" eaLnBrk="1" fontAlgn="auto" hangingPunct="1">
              <a:lnSpc>
                <a:spcPct val="90000"/>
              </a:lnSpc>
              <a:spcAft>
                <a:spcPts val="0"/>
              </a:spcAft>
              <a:buClr>
                <a:schemeClr val="accent3"/>
              </a:buClr>
              <a:buFont typeface="Wingdings 2"/>
              <a:buChar char=""/>
              <a:defRPr/>
            </a:pPr>
            <a:r>
              <a:rPr lang="en-US" sz="3600" b="1" i="1" dirty="0" smtClean="0">
                <a:effectLst>
                  <a:outerShdw blurRad="38100" dist="38100" dir="2700000" algn="tl">
                    <a:srgbClr val="000000"/>
                  </a:outerShdw>
                </a:effectLst>
              </a:rPr>
              <a:t>Loss of independence</a:t>
            </a:r>
            <a:endParaRPr lang="en-US" b="1" i="1" dirty="0" smtClean="0">
              <a:effectLst>
                <a:outerShdw blurRad="38100" dist="38100" dir="2700000" algn="tl">
                  <a:srgbClr val="000000"/>
                </a:outerShdw>
              </a:effectLst>
            </a:endParaRPr>
          </a:p>
        </p:txBody>
      </p:sp>
      <p:sp>
        <p:nvSpPr>
          <p:cNvPr id="15362" name="Rectangle 2"/>
          <p:cNvSpPr>
            <a:spLocks noGrp="1" noChangeArrowheads="1"/>
          </p:cNvSpPr>
          <p:nvPr>
            <p:ph type="title"/>
          </p:nvPr>
        </p:nvSpPr>
        <p:spPr/>
        <p:txBody>
          <a:bodyPr>
            <a:normAutofit fontScale="90000"/>
          </a:bodyPr>
          <a:lstStyle/>
          <a:p>
            <a:pPr eaLnBrk="1" fontAlgn="auto" hangingPunct="1">
              <a:spcAft>
                <a:spcPts val="0"/>
              </a:spcAft>
              <a:defRPr/>
            </a:pPr>
            <a:r>
              <a:rPr lang="en-US" u="sng" smtClean="0">
                <a:effectLst>
                  <a:outerShdw blurRad="38100" dist="38100" dir="2700000" algn="tl">
                    <a:srgbClr val="000000"/>
                  </a:outerShdw>
                </a:effectLst>
              </a:rPr>
              <a:t>Clinical Consequence of Osteoporosis</a:t>
            </a:r>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Menopause </a:t>
            </a:r>
            <a:endParaRPr lang="en-US" dirty="0"/>
          </a:p>
        </p:txBody>
      </p:sp>
      <p:sp>
        <p:nvSpPr>
          <p:cNvPr id="3" name="Content Placeholder 2"/>
          <p:cNvSpPr>
            <a:spLocks noGrp="1"/>
          </p:cNvSpPr>
          <p:nvPr>
            <p:ph idx="1"/>
          </p:nvPr>
        </p:nvSpPr>
        <p:spPr/>
        <p:txBody>
          <a:bodyPr>
            <a:normAutofit lnSpcReduction="10000"/>
          </a:bodyPr>
          <a:lstStyle/>
          <a:p>
            <a:r>
              <a:rPr lang="en-US" dirty="0" smtClean="0"/>
              <a:t>Menopause literally refers to the last menstrual period .</a:t>
            </a:r>
          </a:p>
          <a:p>
            <a:r>
              <a:rPr lang="en-US" dirty="0" smtClean="0"/>
              <a:t>It is usually made in retrospect , that is , one year without menses .</a:t>
            </a:r>
          </a:p>
          <a:p>
            <a:r>
              <a:rPr lang="en-US" dirty="0" smtClean="0"/>
              <a:t>In most women , menopause occurs between the ages of 50 and 55 years , with an average age of 51.5 years , but some have their menopause before the age of 40 ( premature menopause )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026" descr="~AUT0143"/>
          <p:cNvPicPr>
            <a:picLocks noChangeAspect="1" noChangeArrowheads="1"/>
          </p:cNvPicPr>
          <p:nvPr/>
        </p:nvPicPr>
        <p:blipFill>
          <a:blip r:embed="rId2"/>
          <a:srcRect/>
          <a:stretch>
            <a:fillRect/>
          </a:stretch>
        </p:blipFill>
        <p:spPr bwMode="auto">
          <a:xfrm>
            <a:off x="1752600" y="1371600"/>
            <a:ext cx="4800600" cy="4443413"/>
          </a:xfrm>
          <a:prstGeom prst="rect">
            <a:avLst/>
          </a:prstGeom>
          <a:noFill/>
          <a:ln w="12700">
            <a:noFill/>
            <a:miter lim="800000"/>
            <a:headEnd type="none" w="sm" len="sm"/>
            <a:tailEnd type="none" w="sm" len="sm"/>
          </a:ln>
        </p:spPr>
      </p:pic>
      <p:sp>
        <p:nvSpPr>
          <p:cNvPr id="30723" name="Rectangle 1029"/>
          <p:cNvSpPr>
            <a:spLocks noGrp="1" noChangeArrowheads="1"/>
          </p:cNvSpPr>
          <p:nvPr>
            <p:ph type="body" sz="half" idx="2"/>
          </p:nvPr>
        </p:nvSpPr>
        <p:spPr>
          <a:xfrm>
            <a:off x="6248400" y="3429000"/>
            <a:ext cx="2895600" cy="3429000"/>
          </a:xfrm>
        </p:spPr>
        <p:txBody>
          <a:bodyPr/>
          <a:lstStyle/>
          <a:p>
            <a:pPr eaLnBrk="1" hangingPunct="1"/>
            <a:r>
              <a:rPr lang="en-US" sz="2800" smtClean="0"/>
              <a:t>Progressive spinal deformity and loss of height in a postmenopausal woman.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685800" y="1981200"/>
            <a:ext cx="8458200" cy="4114800"/>
          </a:xfrm>
        </p:spPr>
        <p:txBody>
          <a:bodyPr>
            <a:normAutofit fontScale="92500" lnSpcReduction="10000"/>
          </a:bodyPr>
          <a:lstStyle/>
          <a:p>
            <a:pPr marL="274320" indent="-274320" eaLnBrk="1" fontAlgn="auto" hangingPunct="1">
              <a:lnSpc>
                <a:spcPct val="80000"/>
              </a:lnSpc>
              <a:spcAft>
                <a:spcPts val="0"/>
              </a:spcAft>
              <a:buClr>
                <a:schemeClr val="accent3"/>
              </a:buClr>
              <a:buFont typeface="Wingdings 2"/>
              <a:buChar char=""/>
              <a:defRPr/>
            </a:pPr>
            <a:r>
              <a:rPr lang="en-US" b="1" smtClean="0">
                <a:effectLst>
                  <a:outerShdw blurRad="38100" dist="38100" dir="2700000" algn="tl">
                    <a:srgbClr val="000000"/>
                  </a:outerShdw>
                </a:effectLst>
              </a:rPr>
              <a:t>Spinal radiographs</a:t>
            </a:r>
          </a:p>
          <a:p>
            <a:pPr marL="274320" indent="-274320" eaLnBrk="1" fontAlgn="auto" hangingPunct="1">
              <a:lnSpc>
                <a:spcPct val="80000"/>
              </a:lnSpc>
              <a:spcAft>
                <a:spcPts val="0"/>
              </a:spcAft>
              <a:buClr>
                <a:schemeClr val="accent3"/>
              </a:buClr>
              <a:buFont typeface="Wingdings 2"/>
              <a:buChar char=""/>
              <a:defRPr/>
            </a:pPr>
            <a:r>
              <a:rPr lang="en-US" b="1" smtClean="0">
                <a:effectLst>
                  <a:outerShdw blurRad="38100" dist="38100" dir="2700000" algn="tl">
                    <a:srgbClr val="000000"/>
                  </a:outerShdw>
                </a:effectLst>
              </a:rPr>
              <a:t>Bone densitometry</a:t>
            </a:r>
          </a:p>
          <a:p>
            <a:pPr marL="274320" indent="-274320" eaLnBrk="1" fontAlgn="auto" hangingPunct="1">
              <a:lnSpc>
                <a:spcPct val="80000"/>
              </a:lnSpc>
              <a:spcAft>
                <a:spcPts val="0"/>
              </a:spcAft>
              <a:buClr>
                <a:schemeClr val="accent3"/>
              </a:buClr>
              <a:buFont typeface="Wingdings 2"/>
              <a:buChar char=""/>
              <a:defRPr/>
            </a:pPr>
            <a:r>
              <a:rPr lang="en-US" b="1" smtClean="0">
                <a:effectLst>
                  <a:outerShdw blurRad="38100" dist="38100" dir="2700000" algn="tl">
                    <a:srgbClr val="000000"/>
                  </a:outerShdw>
                </a:effectLst>
              </a:rPr>
              <a:t>Screen for underlying causes:</a:t>
            </a:r>
          </a:p>
          <a:p>
            <a:pPr marL="274320" indent="-274320" eaLnBrk="1" fontAlgn="auto" hangingPunct="1">
              <a:lnSpc>
                <a:spcPct val="80000"/>
              </a:lnSpc>
              <a:spcAft>
                <a:spcPts val="0"/>
              </a:spcAft>
              <a:buClr>
                <a:schemeClr val="accent3"/>
              </a:buClr>
              <a:buFontTx/>
              <a:buNone/>
              <a:defRPr/>
            </a:pPr>
            <a:r>
              <a:rPr lang="en-US" b="1" smtClean="0">
                <a:effectLst>
                  <a:outerShdw blurRad="38100" dist="38100" dir="2700000" algn="tl">
                    <a:srgbClr val="000000"/>
                  </a:outerShdw>
                </a:effectLst>
              </a:rPr>
              <a:t>   - Serum Ca,phosphate,alkaline              phosphatase,and creatinine</a:t>
            </a:r>
          </a:p>
          <a:p>
            <a:pPr marL="274320" indent="-274320" eaLnBrk="1" fontAlgn="auto" hangingPunct="1">
              <a:lnSpc>
                <a:spcPct val="80000"/>
              </a:lnSpc>
              <a:spcAft>
                <a:spcPts val="0"/>
              </a:spcAft>
              <a:buClr>
                <a:schemeClr val="accent3"/>
              </a:buClr>
              <a:buFontTx/>
              <a:buNone/>
              <a:defRPr/>
            </a:pPr>
            <a:r>
              <a:rPr lang="en-US" b="1" smtClean="0">
                <a:effectLst>
                  <a:outerShdw blurRad="38100" dist="38100" dir="2700000" algn="tl">
                    <a:srgbClr val="000000"/>
                  </a:outerShdw>
                </a:effectLst>
              </a:rPr>
              <a:t>   -24 hr urinary Ca,creatinine clearance</a:t>
            </a:r>
          </a:p>
          <a:p>
            <a:pPr marL="274320" indent="-274320" eaLnBrk="1" fontAlgn="auto" hangingPunct="1">
              <a:lnSpc>
                <a:spcPct val="80000"/>
              </a:lnSpc>
              <a:spcAft>
                <a:spcPts val="0"/>
              </a:spcAft>
              <a:buClr>
                <a:schemeClr val="accent3"/>
              </a:buClr>
              <a:buFontTx/>
              <a:buNone/>
              <a:defRPr/>
            </a:pPr>
            <a:r>
              <a:rPr lang="en-US" b="1" smtClean="0">
                <a:effectLst>
                  <a:outerShdw blurRad="38100" dist="38100" dir="2700000" algn="tl">
                    <a:srgbClr val="000000"/>
                  </a:outerShdw>
                </a:effectLst>
              </a:rPr>
              <a:t>   -Urinary Bence-Jones protein</a:t>
            </a:r>
          </a:p>
          <a:p>
            <a:pPr marL="274320" indent="-274320" eaLnBrk="1" fontAlgn="auto" hangingPunct="1">
              <a:lnSpc>
                <a:spcPct val="80000"/>
              </a:lnSpc>
              <a:spcAft>
                <a:spcPts val="0"/>
              </a:spcAft>
              <a:buClr>
                <a:schemeClr val="accent3"/>
              </a:buClr>
              <a:buFontTx/>
              <a:buNone/>
              <a:defRPr/>
            </a:pPr>
            <a:r>
              <a:rPr lang="en-US" b="1" smtClean="0">
                <a:effectLst>
                  <a:outerShdw blurRad="38100" dist="38100" dir="2700000" algn="tl">
                    <a:srgbClr val="000000"/>
                  </a:outerShdw>
                </a:effectLst>
              </a:rPr>
              <a:t>   -TSH,T</a:t>
            </a:r>
            <a:r>
              <a:rPr lang="en-US" sz="2400" b="1" smtClean="0">
                <a:effectLst>
                  <a:outerShdw blurRad="38100" dist="38100" dir="2700000" algn="tl">
                    <a:srgbClr val="000000"/>
                  </a:outerShdw>
                </a:effectLst>
              </a:rPr>
              <a:t>4</a:t>
            </a:r>
          </a:p>
          <a:p>
            <a:pPr marL="274320" indent="-274320" eaLnBrk="1" fontAlgn="auto" hangingPunct="1">
              <a:lnSpc>
                <a:spcPct val="80000"/>
              </a:lnSpc>
              <a:spcAft>
                <a:spcPts val="0"/>
              </a:spcAft>
              <a:buClr>
                <a:schemeClr val="accent3"/>
              </a:buClr>
              <a:buFontTx/>
              <a:buNone/>
              <a:defRPr/>
            </a:pPr>
            <a:r>
              <a:rPr lang="en-US" sz="2400" b="1" smtClean="0">
                <a:effectLst>
                  <a:outerShdw blurRad="38100" dist="38100" dir="2700000" algn="tl">
                    <a:srgbClr val="000000"/>
                  </a:outerShdw>
                </a:effectLst>
              </a:rPr>
              <a:t>    </a:t>
            </a:r>
            <a:r>
              <a:rPr lang="en-US" b="1" smtClean="0">
                <a:effectLst>
                  <a:outerShdw blurRad="38100" dist="38100" dir="2700000" algn="tl">
                    <a:srgbClr val="000000"/>
                  </a:outerShdw>
                </a:effectLst>
              </a:rPr>
              <a:t>- S Testosterone(in men)</a:t>
            </a:r>
            <a:endParaRPr lang="en-US" sz="2400" smtClean="0"/>
          </a:p>
          <a:p>
            <a:pPr marL="274320" indent="-274320" eaLnBrk="1" fontAlgn="auto" hangingPunct="1">
              <a:spcAft>
                <a:spcPts val="0"/>
              </a:spcAft>
              <a:buClr>
                <a:schemeClr val="accent3"/>
              </a:buClr>
              <a:buFontTx/>
              <a:buNone/>
              <a:defRPr/>
            </a:pPr>
            <a:r>
              <a:rPr lang="en-US" sz="2400" smtClean="0"/>
              <a:t>    </a:t>
            </a:r>
            <a:endParaRPr lang="en-US" smtClean="0"/>
          </a:p>
        </p:txBody>
      </p:sp>
      <p:sp>
        <p:nvSpPr>
          <p:cNvPr id="21506" name="Rectangle 2"/>
          <p:cNvSpPr>
            <a:spLocks noGrp="1" noChangeArrowheads="1"/>
          </p:cNvSpPr>
          <p:nvPr>
            <p:ph type="title"/>
          </p:nvPr>
        </p:nvSpPr>
        <p:spPr/>
        <p:txBody>
          <a:bodyPr/>
          <a:lstStyle/>
          <a:p>
            <a:pPr eaLnBrk="1" fontAlgn="auto" hangingPunct="1">
              <a:spcAft>
                <a:spcPts val="0"/>
              </a:spcAft>
              <a:defRPr/>
            </a:pPr>
            <a:r>
              <a:rPr lang="en-US" u="sng" smtClean="0">
                <a:effectLst>
                  <a:outerShdw blurRad="38100" dist="38100" dir="2700000" algn="tl">
                    <a:srgbClr val="000000"/>
                  </a:outerShdw>
                </a:effectLst>
              </a:rPr>
              <a:t>Investigations for Osteoporosis</a:t>
            </a:r>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026" descr="Slide12"/>
          <p:cNvPicPr>
            <a:picLocks noChangeAspect="1" noChangeArrowheads="1"/>
          </p:cNvPicPr>
          <p:nvPr/>
        </p:nvPicPr>
        <p:blipFill>
          <a:blip r:embed="rId3"/>
          <a:srcRect/>
          <a:stretch>
            <a:fillRect/>
          </a:stretch>
        </p:blipFill>
        <p:spPr bwMode="invGray">
          <a:xfrm>
            <a:off x="0" y="0"/>
            <a:ext cx="9144000" cy="68580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b="1" dirty="0" smtClean="0">
                <a:effectLst>
                  <a:outerShdw blurRad="38100" dist="38100" dir="2700000" algn="tl">
                    <a:srgbClr val="000000"/>
                  </a:outerShdw>
                </a:effectLst>
              </a:rPr>
              <a:t>Early menopause(&lt;45yrs)</a:t>
            </a:r>
          </a:p>
          <a:p>
            <a:pPr marL="274320" indent="-274320" eaLnBrk="1" fontAlgn="auto" hangingPunct="1">
              <a:spcAft>
                <a:spcPts val="0"/>
              </a:spcAft>
              <a:buClr>
                <a:schemeClr val="accent3"/>
              </a:buClr>
              <a:buFont typeface="Wingdings 2"/>
              <a:buChar char=""/>
              <a:defRPr/>
            </a:pPr>
            <a:r>
              <a:rPr lang="en-US" b="1" dirty="0" smtClean="0">
                <a:effectLst>
                  <a:outerShdw blurRad="38100" dist="38100" dir="2700000" algn="tl">
                    <a:srgbClr val="000000"/>
                  </a:outerShdw>
                </a:effectLst>
              </a:rPr>
              <a:t>Premenopausal </a:t>
            </a:r>
            <a:r>
              <a:rPr lang="en-US" b="1" dirty="0" err="1" smtClean="0">
                <a:effectLst>
                  <a:outerShdw blurRad="38100" dist="38100" dir="2700000" algn="tl">
                    <a:srgbClr val="000000"/>
                  </a:outerShdw>
                </a:effectLst>
              </a:rPr>
              <a:t>amenorrhoea</a:t>
            </a:r>
            <a:r>
              <a:rPr lang="en-US" b="1" dirty="0" smtClean="0">
                <a:effectLst>
                  <a:outerShdw blurRad="38100" dist="38100" dir="2700000" algn="tl">
                    <a:srgbClr val="000000"/>
                  </a:outerShdw>
                </a:effectLst>
              </a:rPr>
              <a:t>(e.g. anorexia nervosa)</a:t>
            </a:r>
          </a:p>
          <a:p>
            <a:pPr marL="274320" indent="-274320" eaLnBrk="1" fontAlgn="auto" hangingPunct="1">
              <a:spcAft>
                <a:spcPts val="0"/>
              </a:spcAft>
              <a:buClr>
                <a:schemeClr val="accent3"/>
              </a:buClr>
              <a:buFont typeface="Wingdings 2"/>
              <a:buChar char=""/>
              <a:defRPr/>
            </a:pPr>
            <a:r>
              <a:rPr lang="en-US" b="1" dirty="0" err="1" smtClean="0">
                <a:effectLst>
                  <a:outerShdw blurRad="38100" dist="38100" dir="2700000" algn="tl">
                    <a:srgbClr val="000000"/>
                  </a:outerShdw>
                </a:effectLst>
              </a:rPr>
              <a:t>Perimenopausal</a:t>
            </a:r>
            <a:r>
              <a:rPr lang="en-US" b="1" dirty="0" smtClean="0">
                <a:effectLst>
                  <a:outerShdw blurRad="38100" dist="38100" dir="2700000" algn="tl">
                    <a:srgbClr val="000000"/>
                  </a:outerShdw>
                </a:effectLst>
              </a:rPr>
              <a:t> women in whom knowledge of low BMD would  affect the decision to use HRT</a:t>
            </a:r>
          </a:p>
          <a:p>
            <a:pPr marL="274320" indent="-274320" eaLnBrk="1" fontAlgn="auto" hangingPunct="1">
              <a:spcAft>
                <a:spcPts val="0"/>
              </a:spcAft>
              <a:buClr>
                <a:schemeClr val="accent3"/>
              </a:buClr>
              <a:buFont typeface="Wingdings 2"/>
              <a:buChar char=""/>
              <a:defRPr/>
            </a:pPr>
            <a:r>
              <a:rPr lang="en-US" b="1" dirty="0" smtClean="0">
                <a:effectLst>
                  <a:outerShdw blurRad="38100" dist="38100" dir="2700000" algn="tl">
                    <a:srgbClr val="000000"/>
                  </a:outerShdw>
                </a:effectLst>
              </a:rPr>
              <a:t>Radiological </a:t>
            </a:r>
            <a:r>
              <a:rPr lang="en-US" b="1" dirty="0" err="1" smtClean="0">
                <a:effectLst>
                  <a:outerShdw blurRad="38100" dist="38100" dir="2700000" algn="tl">
                    <a:srgbClr val="000000"/>
                  </a:outerShdw>
                </a:effectLst>
              </a:rPr>
              <a:t>osteopenia</a:t>
            </a:r>
            <a:endParaRPr lang="en-US" dirty="0" smtClean="0"/>
          </a:p>
          <a:p>
            <a:pPr marL="274320" indent="-274320" eaLnBrk="1" fontAlgn="auto" hangingPunct="1">
              <a:spcAft>
                <a:spcPts val="0"/>
              </a:spcAft>
              <a:buClr>
                <a:schemeClr val="accent3"/>
              </a:buClr>
              <a:buFont typeface="Wingdings 2"/>
              <a:buChar char=""/>
              <a:defRPr/>
            </a:pPr>
            <a:endParaRPr lang="en-US" dirty="0" smtClean="0"/>
          </a:p>
        </p:txBody>
      </p:sp>
      <p:sp>
        <p:nvSpPr>
          <p:cNvPr id="22530" name="Rectangle 2"/>
          <p:cNvSpPr>
            <a:spLocks noGrp="1" noChangeArrowheads="1"/>
          </p:cNvSpPr>
          <p:nvPr>
            <p:ph type="title"/>
          </p:nvPr>
        </p:nvSpPr>
        <p:spPr>
          <a:xfrm>
            <a:off x="533400" y="381000"/>
            <a:ext cx="8229600" cy="1143000"/>
          </a:xfrm>
        </p:spPr>
        <p:txBody>
          <a:bodyPr/>
          <a:lstStyle/>
          <a:p>
            <a:pPr eaLnBrk="1" fontAlgn="auto" hangingPunct="1">
              <a:spcAft>
                <a:spcPts val="0"/>
              </a:spcAft>
              <a:defRPr/>
            </a:pPr>
            <a:r>
              <a:rPr lang="en-US" sz="4000" u="sng" smtClean="0">
                <a:effectLst>
                  <a:outerShdw blurRad="38100" dist="38100" dir="2700000" algn="tl">
                    <a:srgbClr val="000000"/>
                  </a:outerShdw>
                </a:effectLst>
              </a:rPr>
              <a:t>Indications for measuring BMD:</a:t>
            </a:r>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685800" y="1981200"/>
            <a:ext cx="7848600" cy="4648200"/>
          </a:xfrm>
        </p:spPr>
        <p:txBody>
          <a:bodyPr>
            <a:normAutofit fontScale="92500" lnSpcReduction="10000"/>
          </a:bodyPr>
          <a:lstStyle/>
          <a:p>
            <a:pPr marL="274320" indent="-274320" eaLnBrk="1" fontAlgn="auto" hangingPunct="1">
              <a:lnSpc>
                <a:spcPct val="90000"/>
              </a:lnSpc>
              <a:spcAft>
                <a:spcPts val="0"/>
              </a:spcAft>
              <a:buClr>
                <a:schemeClr val="accent3"/>
              </a:buClr>
              <a:buFont typeface="Wingdings 2"/>
              <a:buChar char=""/>
              <a:defRPr/>
            </a:pPr>
            <a:r>
              <a:rPr lang="en-US" b="1" dirty="0" smtClean="0">
                <a:effectLst>
                  <a:outerShdw blurRad="38100" dist="38100" dir="2700000" algn="tl">
                    <a:srgbClr val="000000"/>
                  </a:outerShdw>
                </a:effectLst>
              </a:rPr>
              <a:t>HRT</a:t>
            </a:r>
          </a:p>
          <a:p>
            <a:pPr marL="274320" indent="-274320" eaLnBrk="1" fontAlgn="auto" hangingPunct="1">
              <a:lnSpc>
                <a:spcPct val="90000"/>
              </a:lnSpc>
              <a:spcAft>
                <a:spcPts val="0"/>
              </a:spcAft>
              <a:buClr>
                <a:schemeClr val="accent3"/>
              </a:buClr>
              <a:buFont typeface="Wingdings 2"/>
              <a:buChar char=""/>
              <a:defRPr/>
            </a:pPr>
            <a:r>
              <a:rPr lang="en-US" b="1" dirty="0" smtClean="0">
                <a:effectLst>
                  <a:outerShdw blurRad="38100" dist="38100" dir="2700000" algn="tl">
                    <a:srgbClr val="000000"/>
                  </a:outerShdw>
                </a:effectLst>
              </a:rPr>
              <a:t>Selective </a:t>
            </a:r>
            <a:r>
              <a:rPr lang="en-US" b="1" dirty="0" err="1" smtClean="0">
                <a:effectLst>
                  <a:outerShdw blurRad="38100" dist="38100" dir="2700000" algn="tl">
                    <a:srgbClr val="000000"/>
                  </a:outerShdw>
                </a:effectLst>
              </a:rPr>
              <a:t>oestrogen</a:t>
            </a:r>
            <a:r>
              <a:rPr lang="en-US" b="1" dirty="0" smtClean="0">
                <a:effectLst>
                  <a:outerShdw blurRad="38100" dist="38100" dir="2700000" algn="tl">
                    <a:srgbClr val="000000"/>
                  </a:outerShdw>
                </a:effectLst>
              </a:rPr>
              <a:t> receptor modulators -</a:t>
            </a:r>
            <a:r>
              <a:rPr lang="en-US" b="1" dirty="0" err="1" smtClean="0">
                <a:effectLst>
                  <a:outerShdw blurRad="38100" dist="38100" dir="2700000" algn="tl">
                    <a:srgbClr val="000000"/>
                  </a:outerShdw>
                </a:effectLst>
              </a:rPr>
              <a:t>raloxifene</a:t>
            </a:r>
            <a:endParaRPr lang="en-US" b="1" dirty="0" smtClean="0">
              <a:effectLst>
                <a:outerShdw blurRad="38100" dist="38100" dir="2700000" algn="tl">
                  <a:srgbClr val="000000"/>
                </a:outerShdw>
              </a:effectLst>
            </a:endParaRPr>
          </a:p>
          <a:p>
            <a:pPr marL="274320" indent="-274320" eaLnBrk="1" fontAlgn="auto" hangingPunct="1">
              <a:lnSpc>
                <a:spcPct val="90000"/>
              </a:lnSpc>
              <a:spcAft>
                <a:spcPts val="0"/>
              </a:spcAft>
              <a:buClr>
                <a:schemeClr val="accent3"/>
              </a:buClr>
              <a:buFont typeface="Wingdings 2"/>
              <a:buChar char=""/>
              <a:defRPr/>
            </a:pPr>
            <a:r>
              <a:rPr lang="en-US" b="1" dirty="0" err="1" smtClean="0">
                <a:effectLst>
                  <a:outerShdw blurRad="38100" dist="38100" dir="2700000" algn="tl">
                    <a:srgbClr val="000000"/>
                  </a:outerShdw>
                </a:effectLst>
              </a:rPr>
              <a:t>Bisphosphonates-etidronate,alendronate,risidronate</a:t>
            </a:r>
            <a:endParaRPr lang="en-US" b="1" dirty="0" smtClean="0">
              <a:effectLst>
                <a:outerShdw blurRad="38100" dist="38100" dir="2700000" algn="tl">
                  <a:srgbClr val="000000"/>
                </a:outerShdw>
              </a:effectLst>
            </a:endParaRPr>
          </a:p>
          <a:p>
            <a:pPr marL="274320" indent="-274320" eaLnBrk="1" fontAlgn="auto" hangingPunct="1">
              <a:lnSpc>
                <a:spcPct val="90000"/>
              </a:lnSpc>
              <a:spcAft>
                <a:spcPts val="0"/>
              </a:spcAft>
              <a:buClr>
                <a:schemeClr val="accent3"/>
              </a:buClr>
              <a:buFont typeface="Wingdings 2"/>
              <a:buChar char=""/>
              <a:defRPr/>
            </a:pPr>
            <a:r>
              <a:rPr lang="en-US" b="1" dirty="0" err="1" smtClean="0">
                <a:effectLst>
                  <a:outerShdw blurRad="38100" dist="38100" dir="2700000" algn="tl">
                    <a:srgbClr val="000000"/>
                  </a:outerShdw>
                </a:effectLst>
              </a:rPr>
              <a:t>Calcitonin</a:t>
            </a:r>
            <a:endParaRPr lang="en-US" b="1" dirty="0" smtClean="0">
              <a:effectLst>
                <a:outerShdw blurRad="38100" dist="38100" dir="2700000" algn="tl">
                  <a:srgbClr val="000000"/>
                </a:outerShdw>
              </a:effectLst>
            </a:endParaRPr>
          </a:p>
          <a:p>
            <a:pPr marL="274320" indent="-274320" eaLnBrk="1" fontAlgn="auto" hangingPunct="1">
              <a:lnSpc>
                <a:spcPct val="90000"/>
              </a:lnSpc>
              <a:spcAft>
                <a:spcPts val="0"/>
              </a:spcAft>
              <a:buClr>
                <a:schemeClr val="accent3"/>
              </a:buClr>
              <a:buFont typeface="Wingdings 2"/>
              <a:buChar char=""/>
              <a:defRPr/>
            </a:pPr>
            <a:r>
              <a:rPr lang="en-US" b="1" dirty="0" smtClean="0">
                <a:effectLst>
                  <a:outerShdw blurRad="38100" dist="38100" dir="2700000" algn="tl">
                    <a:srgbClr val="000000"/>
                  </a:outerShdw>
                </a:effectLst>
              </a:rPr>
              <a:t>Parathyroid hormone</a:t>
            </a:r>
          </a:p>
          <a:p>
            <a:pPr marL="274320" indent="-274320" eaLnBrk="1" fontAlgn="auto" hangingPunct="1">
              <a:lnSpc>
                <a:spcPct val="90000"/>
              </a:lnSpc>
              <a:spcAft>
                <a:spcPts val="0"/>
              </a:spcAft>
              <a:buClr>
                <a:schemeClr val="accent3"/>
              </a:buClr>
              <a:buFont typeface="Wingdings 2"/>
              <a:buChar char=""/>
              <a:defRPr/>
            </a:pPr>
            <a:r>
              <a:rPr lang="en-US" b="1" dirty="0" smtClean="0">
                <a:effectLst>
                  <a:outerShdw blurRad="38100" dist="38100" dir="2700000" algn="tl">
                    <a:srgbClr val="000000"/>
                  </a:outerShdw>
                </a:effectLst>
              </a:rPr>
              <a:t>Strontium </a:t>
            </a:r>
            <a:r>
              <a:rPr lang="en-US" b="1" smtClean="0">
                <a:effectLst>
                  <a:outerShdw blurRad="38100" dist="38100" dir="2700000" algn="tl">
                    <a:srgbClr val="000000"/>
                  </a:outerShdw>
                </a:effectLst>
              </a:rPr>
              <a:t>ranlate</a:t>
            </a:r>
            <a:endParaRPr lang="en-US" b="1" dirty="0" smtClean="0">
              <a:effectLst>
                <a:outerShdw blurRad="38100" dist="38100" dir="2700000" algn="tl">
                  <a:srgbClr val="000000"/>
                </a:outerShdw>
              </a:effectLst>
            </a:endParaRPr>
          </a:p>
          <a:p>
            <a:pPr marL="274320" indent="-274320" eaLnBrk="1" fontAlgn="auto" hangingPunct="1">
              <a:lnSpc>
                <a:spcPct val="90000"/>
              </a:lnSpc>
              <a:spcAft>
                <a:spcPts val="0"/>
              </a:spcAft>
              <a:buClr>
                <a:schemeClr val="accent3"/>
              </a:buClr>
              <a:buFont typeface="Wingdings 2"/>
              <a:buChar char=""/>
              <a:defRPr/>
            </a:pPr>
            <a:r>
              <a:rPr lang="en-US" b="1" dirty="0" smtClean="0">
                <a:effectLst>
                  <a:outerShdw blurRad="38100" dist="38100" dir="2700000" algn="tl">
                    <a:srgbClr val="000000"/>
                  </a:outerShdw>
                </a:effectLst>
              </a:rPr>
              <a:t>Calcium(1000 mg daily)</a:t>
            </a:r>
          </a:p>
          <a:p>
            <a:pPr marL="274320" indent="-274320" eaLnBrk="1" fontAlgn="auto" hangingPunct="1">
              <a:lnSpc>
                <a:spcPct val="90000"/>
              </a:lnSpc>
              <a:spcAft>
                <a:spcPts val="0"/>
              </a:spcAft>
              <a:buClr>
                <a:schemeClr val="accent3"/>
              </a:buClr>
              <a:buFont typeface="Wingdings 2"/>
              <a:buChar char=""/>
              <a:defRPr/>
            </a:pPr>
            <a:r>
              <a:rPr lang="en-US" b="1" dirty="0" smtClean="0">
                <a:effectLst>
                  <a:outerShdw blurRad="38100" dist="38100" dir="2700000" algn="tl">
                    <a:srgbClr val="000000"/>
                  </a:outerShdw>
                </a:effectLst>
              </a:rPr>
              <a:t>Vitamin D &amp; Calcium</a:t>
            </a:r>
          </a:p>
        </p:txBody>
      </p:sp>
      <p:sp>
        <p:nvSpPr>
          <p:cNvPr id="10242" name="Rectangle 2"/>
          <p:cNvSpPr>
            <a:spLocks noGrp="1" noChangeArrowheads="1"/>
          </p:cNvSpPr>
          <p:nvPr>
            <p:ph type="title"/>
          </p:nvPr>
        </p:nvSpPr>
        <p:spPr/>
        <p:txBody>
          <a:bodyPr>
            <a:normAutofit fontScale="90000"/>
          </a:bodyPr>
          <a:lstStyle/>
          <a:p>
            <a:pPr eaLnBrk="1" fontAlgn="auto" hangingPunct="1">
              <a:spcAft>
                <a:spcPts val="0"/>
              </a:spcAft>
              <a:defRPr/>
            </a:pPr>
            <a:r>
              <a:rPr lang="en-US" u="sng" smtClean="0">
                <a:effectLst>
                  <a:outerShdw blurRad="38100" dist="38100" dir="2700000" algn="tl">
                    <a:srgbClr val="000000"/>
                  </a:outerShdw>
                </a:effectLst>
              </a:rPr>
              <a:t>Anti-resorptive to improve BMD in OP patients</a:t>
            </a:r>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1"/>
          </p:nvPr>
        </p:nvSpPr>
        <p:spPr/>
        <p:txBody>
          <a:bodyPr/>
          <a:lstStyle/>
          <a:p>
            <a:r>
              <a:rPr lang="en-US" smtClean="0"/>
              <a:t>Osteoporosis is a silent disease, but the risk of fractures associated with it, has a large impact on morbidity and mortality</a:t>
            </a:r>
          </a:p>
          <a:p>
            <a:r>
              <a:rPr lang="en-US" smtClean="0"/>
              <a:t>It affects women more than men</a:t>
            </a:r>
          </a:p>
          <a:p>
            <a:r>
              <a:rPr lang="en-US" smtClean="0"/>
              <a:t>Prevention and early treatment is the aim to reduce bone fractures </a:t>
            </a:r>
          </a:p>
        </p:txBody>
      </p:sp>
      <p:sp>
        <p:nvSpPr>
          <p:cNvPr id="3" name="Title 2"/>
          <p:cNvSpPr>
            <a:spLocks noGrp="1"/>
          </p:cNvSpPr>
          <p:nvPr>
            <p:ph type="title"/>
          </p:nvPr>
        </p:nvSpPr>
        <p:spPr/>
        <p:txBody>
          <a:bodyPr/>
          <a:lstStyle/>
          <a:p>
            <a:pPr>
              <a:defRPr/>
            </a:pPr>
            <a:r>
              <a:rPr lang="en-US" dirty="0" smtClean="0"/>
              <a:t>Conclusion</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OVARIAN HORMONE THERAPY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Initially , hormone therapy was provided for the treatment of hot flashes &amp; symptoms of genitourinary atrophy . Later , increasing evidence revealed that prevention of osteoporosis was a specific benefit of ovarian hormone therapy . It has been advocated for ‘ prevention or delay of arteriosclerotic heart disease &amp; Alzheimer’s disease .</a:t>
            </a:r>
          </a:p>
          <a:p>
            <a:r>
              <a:rPr lang="en-US" dirty="0" smtClean="0"/>
              <a:t>The WHI study is attempting to sort out ‘ risks &amp; benefits of ovarian hormone therapy .</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previously reported protection from osteoporotic fracture was confirmed by the WHI study .In addition a 37 % reduction in the rate of colorectal cancer was found .</a:t>
            </a:r>
          </a:p>
          <a:p>
            <a:r>
              <a:rPr lang="en-US" dirty="0" smtClean="0"/>
              <a:t>On ‘ basis of the WHI study , a consensus is developing that combined that combined ovarian hormone therapy is indicated primarily for ‘ relief of significant menopausal symptoms such as frequent hot flashes , genitourinary discomfort &amp; other quality-of-life issues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MANAGEMENT of Ovarian hormonal therapy </a:t>
            </a:r>
            <a:endParaRPr lang="en-US" dirty="0"/>
          </a:p>
        </p:txBody>
      </p:sp>
      <p:sp>
        <p:nvSpPr>
          <p:cNvPr id="3" name="Content Placeholder 2"/>
          <p:cNvSpPr>
            <a:spLocks noGrp="1"/>
          </p:cNvSpPr>
          <p:nvPr>
            <p:ph idx="1"/>
          </p:nvPr>
        </p:nvSpPr>
        <p:spPr/>
        <p:txBody>
          <a:bodyPr/>
          <a:lstStyle/>
          <a:p>
            <a:r>
              <a:rPr lang="en-US" dirty="0" smtClean="0"/>
              <a:t>Women who still have a uterus &amp; elect to use unopposed estrogen for ‘ treatment of menopausal symptoms are at significant risk of developing endometrial hyperplasia &amp; endometrial </a:t>
            </a:r>
            <a:r>
              <a:rPr lang="en-US" dirty="0" err="1" smtClean="0"/>
              <a:t>adenocarcinoma</a:t>
            </a:r>
            <a:r>
              <a:rPr lang="en-US" dirty="0" smtClean="0"/>
              <a:t> .</a:t>
            </a:r>
          </a:p>
          <a:p>
            <a:r>
              <a:rPr lang="en-US" dirty="0" smtClean="0"/>
              <a:t>Progestin is protective for endometrial disease and may be given for 12 days per month with predictable uterine bleeding on withdrawal .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HRT</a:t>
            </a:r>
            <a:endParaRPr lang="en-US" b="1" dirty="0"/>
          </a:p>
        </p:txBody>
      </p:sp>
      <p:sp>
        <p:nvSpPr>
          <p:cNvPr id="3" name="Content Placeholder 2"/>
          <p:cNvSpPr>
            <a:spLocks noGrp="1"/>
          </p:cNvSpPr>
          <p:nvPr>
            <p:ph idx="1"/>
          </p:nvPr>
        </p:nvSpPr>
        <p:spPr>
          <a:xfrm>
            <a:off x="457200" y="990601"/>
            <a:ext cx="8229600" cy="2514600"/>
          </a:xfrm>
        </p:spPr>
        <p:txBody>
          <a:bodyPr>
            <a:normAutofit lnSpcReduction="10000"/>
          </a:bodyPr>
          <a:lstStyle/>
          <a:p>
            <a:pPr>
              <a:spcBef>
                <a:spcPts val="0"/>
              </a:spcBef>
            </a:pPr>
            <a:r>
              <a:rPr lang="en-US" dirty="0" smtClean="0"/>
              <a:t>Types </a:t>
            </a:r>
          </a:p>
          <a:p>
            <a:pPr>
              <a:spcBef>
                <a:spcPts val="0"/>
              </a:spcBef>
            </a:pPr>
            <a:r>
              <a:rPr lang="en-US" dirty="0" smtClean="0"/>
              <a:t>Routes </a:t>
            </a:r>
          </a:p>
          <a:p>
            <a:pPr>
              <a:spcBef>
                <a:spcPts val="0"/>
              </a:spcBef>
            </a:pPr>
            <a:r>
              <a:rPr lang="en-US" dirty="0" smtClean="0"/>
              <a:t>Benefits </a:t>
            </a:r>
          </a:p>
          <a:p>
            <a:pPr>
              <a:spcBef>
                <a:spcPts val="0"/>
              </a:spcBef>
            </a:pPr>
            <a:r>
              <a:rPr lang="en-US" dirty="0" smtClean="0"/>
              <a:t>Side effects </a:t>
            </a:r>
          </a:p>
          <a:p>
            <a:pPr>
              <a:spcBef>
                <a:spcPts val="0"/>
              </a:spcBef>
            </a:pPr>
            <a:r>
              <a:rPr lang="en-US" dirty="0" smtClean="0"/>
              <a:t>Risks </a:t>
            </a:r>
            <a:endParaRPr lang="en-US" dirty="0"/>
          </a:p>
        </p:txBody>
      </p:sp>
      <p:sp>
        <p:nvSpPr>
          <p:cNvPr id="4" name="Title 1"/>
          <p:cNvSpPr txBox="1">
            <a:spLocks/>
          </p:cNvSpPr>
          <p:nvPr/>
        </p:nvSpPr>
        <p:spPr>
          <a:xfrm>
            <a:off x="457200" y="3962400"/>
            <a:ext cx="8229600" cy="6096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1"/>
                </a:solidFill>
                <a:effectLst/>
                <a:uLnTx/>
                <a:uFillTx/>
                <a:latin typeface="+mj-lt"/>
                <a:ea typeface="+mj-ea"/>
                <a:cs typeface="+mj-cs"/>
              </a:rPr>
              <a:t>Types </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457200" y="4572000"/>
            <a:ext cx="8229600" cy="2057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Estrogen only </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Estrogen + progestogins </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Tibolone ( Livial ) </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SERM ( Raloxifene )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Women are born with about 1.5 million </a:t>
            </a:r>
            <a:r>
              <a:rPr lang="en-US" dirty="0" err="1" smtClean="0"/>
              <a:t>oocytes</a:t>
            </a:r>
            <a:r>
              <a:rPr lang="en-US" dirty="0" smtClean="0"/>
              <a:t> ( primary ovarian follicles ) and reach menarche ( first menstruation ) with about 400,000 potentially responsive eggs. Most women ovulate about 400 times between menarche and menopause . When all the </a:t>
            </a:r>
            <a:r>
              <a:rPr lang="en-US" dirty="0" err="1" smtClean="0"/>
              <a:t>oocytes</a:t>
            </a:r>
            <a:r>
              <a:rPr lang="en-US" dirty="0" smtClean="0"/>
              <a:t> either have ovulated or become </a:t>
            </a:r>
            <a:r>
              <a:rPr lang="en-US" dirty="0" err="1" smtClean="0"/>
              <a:t>atretic</a:t>
            </a:r>
            <a:r>
              <a:rPr lang="en-US" dirty="0"/>
              <a:t> </a:t>
            </a:r>
            <a:r>
              <a:rPr lang="en-US" dirty="0" smtClean="0"/>
              <a:t>,the ovary is no longer capable of responding to pituitary </a:t>
            </a:r>
            <a:r>
              <a:rPr lang="en-US" dirty="0" err="1" smtClean="0"/>
              <a:t>gonadotropins</a:t>
            </a:r>
            <a:r>
              <a:rPr lang="en-US" dirty="0" smtClean="0"/>
              <a:t>, and the production of estrogen, progesterone, is reduced . These result in </a:t>
            </a:r>
            <a:r>
              <a:rPr lang="en-US" dirty="0" err="1" smtClean="0"/>
              <a:t>unpleasent</a:t>
            </a:r>
            <a:r>
              <a:rPr lang="en-US" dirty="0" smtClean="0"/>
              <a:t> &amp; even harmful physical ,psychological , and sexual changes in </a:t>
            </a:r>
            <a:r>
              <a:rPr lang="en-US" smtClean="0"/>
              <a:t>postmenopausal women .</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TIBOLONE </a:t>
            </a:r>
            <a:endParaRPr lang="en-US" dirty="0"/>
          </a:p>
        </p:txBody>
      </p:sp>
      <p:sp>
        <p:nvSpPr>
          <p:cNvPr id="3" name="Content Placeholder 2"/>
          <p:cNvSpPr>
            <a:spLocks noGrp="1"/>
          </p:cNvSpPr>
          <p:nvPr>
            <p:ph idx="1"/>
          </p:nvPr>
        </p:nvSpPr>
        <p:spPr/>
        <p:txBody>
          <a:bodyPr/>
          <a:lstStyle/>
          <a:p>
            <a:r>
              <a:rPr lang="en-US" dirty="0" smtClean="0"/>
              <a:t>Has estrogenic , </a:t>
            </a:r>
            <a:r>
              <a:rPr lang="en-US" dirty="0" err="1" smtClean="0"/>
              <a:t>progestogenic</a:t>
            </a:r>
            <a:r>
              <a:rPr lang="en-US" dirty="0" smtClean="0"/>
              <a:t> &amp; androgenic properties .</a:t>
            </a:r>
          </a:p>
          <a:p>
            <a:r>
              <a:rPr lang="en-US" dirty="0" smtClean="0"/>
              <a:t>It is effective in the treatment of vasomotor symptoms </a:t>
            </a:r>
          </a:p>
          <a:p>
            <a:r>
              <a:rPr lang="en-US" dirty="0" smtClean="0"/>
              <a:t>Less risk of </a:t>
            </a:r>
            <a:r>
              <a:rPr lang="en-US" dirty="0" err="1" smtClean="0"/>
              <a:t>of</a:t>
            </a:r>
            <a:r>
              <a:rPr lang="en-US" dirty="0" smtClean="0"/>
              <a:t> breast cancer than combined preparation.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SERMS ( </a:t>
            </a:r>
            <a:r>
              <a:rPr lang="en-US" dirty="0" err="1" smtClean="0"/>
              <a:t>Raloxifene</a:t>
            </a:r>
            <a:r>
              <a:rPr lang="en-US" dirty="0" smtClean="0"/>
              <a:t> )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SERMs in current use , </a:t>
            </a:r>
            <a:r>
              <a:rPr lang="en-US" dirty="0" err="1" smtClean="0"/>
              <a:t>raloxifene</a:t>
            </a:r>
            <a:r>
              <a:rPr lang="en-US" dirty="0" smtClean="0"/>
              <a:t> does not stimulate endometrial or breast duct epithelial proliferation .</a:t>
            </a:r>
          </a:p>
          <a:p>
            <a:r>
              <a:rPr lang="en-US" dirty="0" err="1" smtClean="0"/>
              <a:t>Raloxifene</a:t>
            </a:r>
            <a:r>
              <a:rPr lang="en-US" dirty="0" smtClean="0"/>
              <a:t> does seem to reduce </a:t>
            </a:r>
            <a:r>
              <a:rPr lang="en-US" dirty="0" err="1" smtClean="0"/>
              <a:t>osteoclast</a:t>
            </a:r>
            <a:r>
              <a:rPr lang="en-US" dirty="0" smtClean="0"/>
              <a:t> activity &amp; prevent osteoporosis ( at least in the spine ).</a:t>
            </a:r>
          </a:p>
          <a:p>
            <a:r>
              <a:rPr lang="en-US" dirty="0" err="1" smtClean="0"/>
              <a:t>Raloxifene</a:t>
            </a:r>
            <a:r>
              <a:rPr lang="en-US" dirty="0" smtClean="0"/>
              <a:t> has ‘ bone-sparing effect of </a:t>
            </a:r>
            <a:r>
              <a:rPr lang="en-US" dirty="0" err="1" smtClean="0"/>
              <a:t>estradiol</a:t>
            </a:r>
            <a:r>
              <a:rPr lang="en-US" dirty="0" smtClean="0"/>
              <a:t> without the risk of endometrial hyperplasia / carcinoma , it may prove to be protective of breast cancer in the same way of </a:t>
            </a:r>
            <a:r>
              <a:rPr lang="en-US" dirty="0" err="1" smtClean="0"/>
              <a:t>tamoxifen</a:t>
            </a:r>
            <a:r>
              <a:rPr lang="en-US" dirty="0" smtClean="0"/>
              <a:t> .</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 </a:t>
            </a:r>
            <a:endParaRPr lang="en-US" dirty="0"/>
          </a:p>
        </p:txBody>
      </p:sp>
      <p:sp>
        <p:nvSpPr>
          <p:cNvPr id="3" name="Content Placeholder 2"/>
          <p:cNvSpPr>
            <a:spLocks noGrp="1"/>
          </p:cNvSpPr>
          <p:nvPr>
            <p:ph idx="1"/>
          </p:nvPr>
        </p:nvSpPr>
        <p:spPr/>
        <p:txBody>
          <a:bodyPr/>
          <a:lstStyle/>
          <a:p>
            <a:r>
              <a:rPr lang="en-US" dirty="0" err="1" smtClean="0"/>
              <a:t>Raloxifene</a:t>
            </a:r>
            <a:r>
              <a:rPr lang="en-US" dirty="0" smtClean="0"/>
              <a:t> appears to worsen rather than ameliorate vasomotor symptoms .</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Lifestyle changes </a:t>
            </a:r>
            <a:endParaRPr lang="en-US" dirty="0"/>
          </a:p>
        </p:txBody>
      </p:sp>
      <p:sp>
        <p:nvSpPr>
          <p:cNvPr id="3" name="Content Placeholder 2"/>
          <p:cNvSpPr>
            <a:spLocks noGrp="1"/>
          </p:cNvSpPr>
          <p:nvPr>
            <p:ph idx="1"/>
          </p:nvPr>
        </p:nvSpPr>
        <p:spPr/>
        <p:txBody>
          <a:bodyPr/>
          <a:lstStyle/>
          <a:p>
            <a:r>
              <a:rPr lang="en-US" dirty="0" smtClean="0"/>
              <a:t>The most important change that anyone can make overall to increase longevity , reduce heart disease , and reduce calcium loss from bone is to stop smoking . Controlling weight , engaging in regular exercise , and eating a healthier , low fat , and well balanced diet should be strongly recommended .</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idx="1"/>
          </p:nvPr>
        </p:nvSpPr>
        <p:spPr>
          <a:xfrm>
            <a:off x="257175" y="1828800"/>
            <a:ext cx="8629650" cy="5029200"/>
          </a:xfrm>
        </p:spPr>
        <p:txBody>
          <a:bodyPr/>
          <a:lstStyle/>
          <a:p>
            <a:pPr eaLnBrk="1" hangingPunct="1"/>
            <a:r>
              <a:rPr lang="en-GB" sz="2800" dirty="0" smtClean="0"/>
              <a:t>HRT is safe in  women below age of 60 years when used for less than 10 years . </a:t>
            </a:r>
          </a:p>
          <a:p>
            <a:pPr eaLnBrk="1" hangingPunct="1"/>
            <a:r>
              <a:rPr lang="en-GB" sz="2800" dirty="0" smtClean="0"/>
              <a:t>HRT reduces bone fractures by 25% after 5 years of use. </a:t>
            </a:r>
          </a:p>
          <a:p>
            <a:pPr eaLnBrk="1" hangingPunct="1"/>
            <a:r>
              <a:rPr lang="en-GB" sz="2800" dirty="0" smtClean="0"/>
              <a:t>It should be prescribed in premature ovarian failure</a:t>
            </a:r>
          </a:p>
          <a:p>
            <a:pPr eaLnBrk="1" hangingPunct="1"/>
            <a:r>
              <a:rPr lang="en-GB" sz="2800" dirty="0" smtClean="0"/>
              <a:t> A healthy lifestyle should be encouraged.</a:t>
            </a:r>
          </a:p>
          <a:p>
            <a:pPr eaLnBrk="1" hangingPunct="1"/>
            <a:endParaRPr lang="en-GB" sz="2800" dirty="0" smtClean="0"/>
          </a:p>
          <a:p>
            <a:pPr eaLnBrk="1" hangingPunct="1"/>
            <a:endParaRPr lang="en-GB" sz="2000" dirty="0" smtClean="0"/>
          </a:p>
        </p:txBody>
      </p:sp>
      <p:sp>
        <p:nvSpPr>
          <p:cNvPr id="66562" name="Rectangle 2"/>
          <p:cNvSpPr>
            <a:spLocks noGrp="1" noChangeArrowheads="1"/>
          </p:cNvSpPr>
          <p:nvPr>
            <p:ph type="title"/>
          </p:nvPr>
        </p:nvSpPr>
        <p:spPr>
          <a:xfrm>
            <a:off x="2133600" y="0"/>
            <a:ext cx="7010400" cy="1143000"/>
          </a:xfrm>
        </p:spPr>
        <p:txBody>
          <a:bodyPr/>
          <a:lstStyle/>
          <a:p>
            <a:pPr eaLnBrk="1" fontAlgn="auto" hangingPunct="1">
              <a:spcAft>
                <a:spcPts val="0"/>
              </a:spcAft>
              <a:defRPr/>
            </a:pPr>
            <a:r>
              <a:rPr lang="en-GB" smtClean="0"/>
              <a:t>Conclusions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 </a:t>
            </a:r>
            <a:endParaRPr lang="en-US" dirty="0"/>
          </a:p>
        </p:txBody>
      </p:sp>
      <p:sp>
        <p:nvSpPr>
          <p:cNvPr id="3" name="Content Placeholder 2"/>
          <p:cNvSpPr>
            <a:spLocks noGrp="1"/>
          </p:cNvSpPr>
          <p:nvPr>
            <p:ph idx="1"/>
          </p:nvPr>
        </p:nvSpPr>
        <p:spPr/>
        <p:txBody>
          <a:bodyPr/>
          <a:lstStyle/>
          <a:p>
            <a:r>
              <a:rPr lang="en-US" dirty="0" smtClean="0"/>
              <a:t>The climacteric phase and </a:t>
            </a:r>
            <a:r>
              <a:rPr lang="en-US" dirty="0" err="1" smtClean="0"/>
              <a:t>postmenopause</a:t>
            </a:r>
            <a:r>
              <a:rPr lang="en-US" dirty="0" smtClean="0"/>
              <a:t> is now recognized as a time of decreased hormonal production with associated problems that may reduce the quality and even the quantity of life for </a:t>
            </a:r>
            <a:r>
              <a:rPr lang="en-US" smtClean="0"/>
              <a:t>many women .</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Hormonal changes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For some years before  menopause , the ovary begins to show signs of impending failure .</a:t>
            </a:r>
          </a:p>
          <a:p>
            <a:r>
              <a:rPr lang="en-US" dirty="0" err="1" smtClean="0"/>
              <a:t>Anovulation</a:t>
            </a:r>
            <a:r>
              <a:rPr lang="en-US" dirty="0" smtClean="0"/>
              <a:t> becomes common with resulting unopposed estrogen production &amp; irregular menstrual cycles .</a:t>
            </a:r>
          </a:p>
          <a:p>
            <a:r>
              <a:rPr lang="en-US" dirty="0" smtClean="0"/>
              <a:t>In some women , hot flashes &amp; night-sweats begin well before menopause is reached .</a:t>
            </a:r>
          </a:p>
          <a:p>
            <a:r>
              <a:rPr lang="en-US" dirty="0" smtClean="0"/>
              <a:t>These </a:t>
            </a:r>
            <a:r>
              <a:rPr lang="en-US" dirty="0" err="1" smtClean="0"/>
              <a:t>perimenopausal</a:t>
            </a:r>
            <a:r>
              <a:rPr lang="en-US" dirty="0" smtClean="0"/>
              <a:t> symptoms may last 3 to 5 years before there is complete loss of menses &amp; postmenopausal levels of hormones are reached.</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Some women may suffer a more dramatic loss of estrogen . This results following a surgical removal or damages ‘ ovaries or their blood supply . Women have an early (artificial) menopause following chemotherapy or radiotherapy for cancer .</a:t>
            </a:r>
          </a:p>
          <a:p>
            <a:r>
              <a:rPr lang="en-US" dirty="0" smtClean="0"/>
              <a:t>Women who reach menopause before ‘ age of 40 years are said to have premature menopause or premature ovarian failure . </a:t>
            </a:r>
          </a:p>
          <a:p>
            <a:r>
              <a:rPr lang="en-US" dirty="0" smtClean="0"/>
              <a:t>Some women continue to produce estrogen in substantial amounts for many years after menopause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 </a:t>
            </a:r>
            <a:endParaRPr lang="en-US" dirty="0"/>
          </a:p>
        </p:txBody>
      </p:sp>
      <p:sp>
        <p:nvSpPr>
          <p:cNvPr id="3" name="Content Placeholder 2"/>
          <p:cNvSpPr>
            <a:spLocks noGrp="1"/>
          </p:cNvSpPr>
          <p:nvPr>
            <p:ph idx="1"/>
          </p:nvPr>
        </p:nvSpPr>
        <p:spPr/>
        <p:txBody>
          <a:bodyPr>
            <a:normAutofit lnSpcReduction="10000"/>
          </a:bodyPr>
          <a:lstStyle/>
          <a:p>
            <a:r>
              <a:rPr lang="en-US" dirty="0" err="1" smtClean="0"/>
              <a:t>Androstenedione</a:t>
            </a:r>
            <a:r>
              <a:rPr lang="en-US" dirty="0" smtClean="0"/>
              <a:t> from ‘ ovary &amp; the adrenal gland is converted in peripheral fat tissues to </a:t>
            </a:r>
            <a:r>
              <a:rPr lang="en-US" dirty="0" err="1" smtClean="0"/>
              <a:t>estrone</a:t>
            </a:r>
            <a:r>
              <a:rPr lang="en-US" dirty="0" smtClean="0"/>
              <a:t> , which is then capable of maintaining the vagina , skin, &amp; bone in reasonable cellular tone &amp; reduce ‘ incidence of hot flashes . Although this unopposed estrogen may be beneficial to women it may also be responsible for ‘ increased incidence of endometrial or breast cancer among obese women.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OVARIAN SENESCENCE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ovary produces a sequence of hormones induced by </a:t>
            </a:r>
            <a:r>
              <a:rPr lang="en-US" dirty="0" err="1" smtClean="0"/>
              <a:t>gonadotropic</a:t>
            </a:r>
            <a:r>
              <a:rPr lang="en-US" dirty="0" smtClean="0"/>
              <a:t> hormones from ‘ pituitary . Under ‘ influence of Luteinizing hormone (LH) , cholesterol from ‘ liver is converted in theca cells of ‘ ovarian follicle to </a:t>
            </a:r>
            <a:r>
              <a:rPr lang="en-US" dirty="0" err="1" smtClean="0"/>
              <a:t>pregnenolone</a:t>
            </a:r>
            <a:r>
              <a:rPr lang="en-US" dirty="0" smtClean="0"/>
              <a:t> which becomes ‘ substrate for all further ovarian sex steroid production, under ‘ influence of enzymes within ‘ theca, </a:t>
            </a:r>
            <a:r>
              <a:rPr lang="en-US" dirty="0" err="1" smtClean="0"/>
              <a:t>granulosa</a:t>
            </a:r>
            <a:r>
              <a:rPr lang="en-US" dirty="0" smtClean="0"/>
              <a:t>&amp; </a:t>
            </a:r>
            <a:r>
              <a:rPr lang="en-US" dirty="0" err="1" smtClean="0"/>
              <a:t>luteal</a:t>
            </a:r>
            <a:r>
              <a:rPr lang="en-US" dirty="0" smtClean="0"/>
              <a:t> cells, androgen , estrogen &amp; progesterone are produced .This depends on ‘presence of viable </a:t>
            </a:r>
            <a:r>
              <a:rPr lang="en-US" dirty="0" err="1" smtClean="0"/>
              <a:t>oocytes</a:t>
            </a:r>
            <a:r>
              <a:rPr lang="en-US" dirty="0" smtClean="0"/>
              <a:t> &amp; normal ovarian </a:t>
            </a:r>
            <a:r>
              <a:rPr lang="en-US" dirty="0" err="1" smtClean="0"/>
              <a:t>stroma</a:t>
            </a:r>
            <a:r>
              <a:rPr lang="en-US" dirty="0" smtClean="0"/>
              <a:t> &amp; the production of FSH &amp; LH in adequate amounts. When ‘ ovary becomes depleted of </a:t>
            </a:r>
            <a:r>
              <a:rPr lang="en-US" dirty="0" err="1" smtClean="0"/>
              <a:t>oocytes</a:t>
            </a:r>
            <a:r>
              <a:rPr lang="en-US" dirty="0" smtClean="0"/>
              <a:t>, the ability to produce sex hormones is diminished.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TotalTime>
  <Words>2632</Words>
  <Application>Microsoft Office PowerPoint</Application>
  <PresentationFormat>عرض على الشاشة (3:4)‏</PresentationFormat>
  <Paragraphs>205</Paragraphs>
  <Slides>44</Slides>
  <Notes>4</Notes>
  <HiddenSlides>0</HiddenSlides>
  <MMClips>0</MMClips>
  <ScaleCrop>false</ScaleCrop>
  <HeadingPairs>
    <vt:vector size="4" baseType="variant">
      <vt:variant>
        <vt:lpstr>سمة</vt:lpstr>
      </vt:variant>
      <vt:variant>
        <vt:i4>1</vt:i4>
      </vt:variant>
      <vt:variant>
        <vt:lpstr>عناوين الشرائح</vt:lpstr>
      </vt:variant>
      <vt:variant>
        <vt:i4>44</vt:i4>
      </vt:variant>
    </vt:vector>
  </HeadingPairs>
  <TitlesOfParts>
    <vt:vector size="45" baseType="lpstr">
      <vt:lpstr>Office Theme</vt:lpstr>
      <vt:lpstr>Climacteric</vt:lpstr>
      <vt:lpstr>Definition </vt:lpstr>
      <vt:lpstr>Menopause </vt:lpstr>
      <vt:lpstr>Continue </vt:lpstr>
      <vt:lpstr>Continue </vt:lpstr>
      <vt:lpstr>Hormonal changes </vt:lpstr>
      <vt:lpstr>Continue </vt:lpstr>
      <vt:lpstr>Continue </vt:lpstr>
      <vt:lpstr>OVARIAN SENESCENCE</vt:lpstr>
      <vt:lpstr>ESTROGEN</vt:lpstr>
      <vt:lpstr>ANDROGENS</vt:lpstr>
      <vt:lpstr>Continue </vt:lpstr>
      <vt:lpstr>PROGESTERONE </vt:lpstr>
      <vt:lpstr>GONADOTROPINS</vt:lpstr>
      <vt:lpstr>Continue </vt:lpstr>
      <vt:lpstr>CLINICAL MANIFESTATIONS</vt:lpstr>
      <vt:lpstr>CONSEQUENCE of Estrogen Loss</vt:lpstr>
      <vt:lpstr>GENERAL SYMPTOMS</vt:lpstr>
      <vt:lpstr>UROGENITAL SYMPTOMS </vt:lpstr>
      <vt:lpstr>OSTEOPOROSIS</vt:lpstr>
      <vt:lpstr>الشريحة 21</vt:lpstr>
      <vt:lpstr>Pathophysiology</vt:lpstr>
      <vt:lpstr>Pathophysiology</vt:lpstr>
      <vt:lpstr>الشريحة 24</vt:lpstr>
      <vt:lpstr>Risk Factors for Osteoporosis</vt:lpstr>
      <vt:lpstr>Conditions associated with osteoporosis  </vt:lpstr>
      <vt:lpstr>Classification of Osteoporosis</vt:lpstr>
      <vt:lpstr>Epidemiology  of Osteoporosis</vt:lpstr>
      <vt:lpstr>Clinical Consequence of Osteoporosis</vt:lpstr>
      <vt:lpstr>الشريحة 30</vt:lpstr>
      <vt:lpstr>Investigations for Osteoporosis</vt:lpstr>
      <vt:lpstr>الشريحة 32</vt:lpstr>
      <vt:lpstr>Indications for measuring BMD:</vt:lpstr>
      <vt:lpstr>Anti-resorptive to improve BMD in OP patients</vt:lpstr>
      <vt:lpstr>Conclusion</vt:lpstr>
      <vt:lpstr>OVARIAN HORMONE THERAPY </vt:lpstr>
      <vt:lpstr>Continue </vt:lpstr>
      <vt:lpstr>MANAGEMENT of Ovarian hormonal therapy </vt:lpstr>
      <vt:lpstr>HRT</vt:lpstr>
      <vt:lpstr>TIBOLONE </vt:lpstr>
      <vt:lpstr>SERMS ( Raloxifene ) </vt:lpstr>
      <vt:lpstr>Continue </vt:lpstr>
      <vt:lpstr>Lifestyle changes </vt:lpstr>
      <vt:lpstr>Conclusions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Climacteric</dc:title>
  <dc:creator>user</dc:creator>
  <cp:lastModifiedBy>TOSHIBA</cp:lastModifiedBy>
  <cp:revision>98</cp:revision>
  <dcterms:created xsi:type="dcterms:W3CDTF">2018-06-07T14:08:46Z</dcterms:created>
  <dcterms:modified xsi:type="dcterms:W3CDTF">2018-07-18T09:59:03Z</dcterms:modified>
</cp:coreProperties>
</file>