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sldIdLst>
    <p:sldId id="256" r:id="rId2"/>
    <p:sldId id="257" r:id="rId3"/>
    <p:sldId id="258" r:id="rId4"/>
    <p:sldId id="259" r:id="rId5"/>
    <p:sldId id="260" r:id="rId6"/>
    <p:sldId id="263" r:id="rId7"/>
    <p:sldId id="264" r:id="rId8"/>
    <p:sldId id="262" r:id="rId9"/>
    <p:sldId id="261" r:id="rId10"/>
    <p:sldId id="278" r:id="rId11"/>
    <p:sldId id="265" r:id="rId12"/>
    <p:sldId id="266" r:id="rId13"/>
    <p:sldId id="267" r:id="rId14"/>
    <p:sldId id="274" r:id="rId15"/>
    <p:sldId id="275" r:id="rId16"/>
    <p:sldId id="276" r:id="rId17"/>
    <p:sldId id="272" r:id="rId18"/>
    <p:sldId id="271" r:id="rId19"/>
    <p:sldId id="273" r:id="rId20"/>
    <p:sldId id="270" r:id="rId21"/>
    <p:sldId id="269" r:id="rId22"/>
    <p:sldId id="277" r:id="rId23"/>
    <p:sldId id="290" r:id="rId24"/>
    <p:sldId id="305" r:id="rId25"/>
    <p:sldId id="292" r:id="rId26"/>
    <p:sldId id="280" r:id="rId27"/>
    <p:sldId id="281" r:id="rId28"/>
    <p:sldId id="282" r:id="rId29"/>
    <p:sldId id="283" r:id="rId30"/>
    <p:sldId id="284" r:id="rId31"/>
    <p:sldId id="285" r:id="rId32"/>
    <p:sldId id="286" r:id="rId33"/>
    <p:sldId id="331" r:id="rId34"/>
    <p:sldId id="287" r:id="rId35"/>
    <p:sldId id="288" r:id="rId36"/>
    <p:sldId id="289" r:id="rId37"/>
    <p:sldId id="293" r:id="rId38"/>
    <p:sldId id="294" r:id="rId39"/>
    <p:sldId id="332" r:id="rId40"/>
    <p:sldId id="296" r:id="rId41"/>
    <p:sldId id="297" r:id="rId42"/>
    <p:sldId id="333" r:id="rId43"/>
    <p:sldId id="298" r:id="rId44"/>
    <p:sldId id="299" r:id="rId45"/>
    <p:sldId id="300" r:id="rId46"/>
    <p:sldId id="301" r:id="rId47"/>
    <p:sldId id="302" r:id="rId48"/>
    <p:sldId id="303" r:id="rId49"/>
    <p:sldId id="304" r:id="rId50"/>
    <p:sldId id="279" r:id="rId51"/>
    <p:sldId id="306"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娣辫壊鏍峰紡 1 - 寮鸿皟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涓害鏍峰紡 2 - 寮鸿皟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63" autoAdjust="0"/>
    <p:restoredTop sz="94249" autoAdjust="0"/>
  </p:normalViewPr>
  <p:slideViewPr>
    <p:cSldViewPr snapToGrid="0" showGuides="1">
      <p:cViewPr varScale="1">
        <p:scale>
          <a:sx n="64" d="100"/>
          <a:sy n="64" d="100"/>
        </p:scale>
        <p:origin x="900"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1483AD-AD95-4B17-B048-228300464264}" type="datetimeFigureOut">
              <a:rPr lang="en-US" smtClean="0"/>
              <a:t>12/7/2023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80FAFD-AF80-41B7-BD87-6C8FEF125D15}"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next.amboss.com/us/article/US0b_2#Zf2e68250567d154567b7e1d5a1d5bdea" TargetMode="External"/><Relationship Id="rId2" Type="http://schemas.openxmlformats.org/officeDocument/2006/relationships/slide" Target="../slides/slide17.xml"/><Relationship Id="rId1" Type="http://schemas.openxmlformats.org/officeDocument/2006/relationships/notesMaster" Target="../notesMasters/notesMaster1.xml"/><Relationship Id="rId5" Type="http://schemas.openxmlformats.org/officeDocument/2006/relationships/hyperlink" Target="https://next.amboss.com/us/article/H50Klg#Z3b9c799d448ef438a81b631330d57ef5" TargetMode="External"/><Relationship Id="rId4" Type="http://schemas.openxmlformats.org/officeDocument/2006/relationships/hyperlink" Target="https://next.amboss.com/us/article/H50Klg#Zd1d827339fe27f2c22ea5827f5f0e60c"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dirty="0"/>
              <a:t>Distinguished by having fat-filled peritoneal tags known as </a:t>
            </a:r>
            <a:r>
              <a:rPr lang="en-US" b="1" dirty="0"/>
              <a:t>appendices </a:t>
            </a:r>
            <a:r>
              <a:rPr lang="en-US" b="1" dirty="0" err="1"/>
              <a:t>epiploicae</a:t>
            </a:r>
            <a:r>
              <a:rPr lang="en-US" b="1" dirty="0"/>
              <a:t> </a:t>
            </a:r>
            <a:r>
              <a:rPr lang="en-US" dirty="0"/>
              <a:t>and the presence of </a:t>
            </a:r>
            <a:r>
              <a:rPr lang="en-US" b="1" dirty="0"/>
              <a:t>taeniae. </a:t>
            </a:r>
          </a:p>
          <a:p>
            <a:pPr algn="l" rtl="0"/>
            <a:r>
              <a:rPr lang="en-US" b="1" dirty="0"/>
              <a:t>The taenia coli are three flat </a:t>
            </a:r>
            <a:r>
              <a:rPr lang="en-US" dirty="0"/>
              <a:t>bands of longitudinal muscle that run the length of the large intestine from the appendix base to the rectosigmoid junction and they act to pull the colon into its typical sacculated state, producing a series of </a:t>
            </a:r>
            <a:r>
              <a:rPr lang="en-US" b="1" dirty="0"/>
              <a:t>haustrations.</a:t>
            </a:r>
            <a:endParaRPr lang="ar-JO" dirty="0"/>
          </a:p>
          <a:p>
            <a:endParaRPr lang="en-US" dirty="0"/>
          </a:p>
          <a:p>
            <a:pPr algn="l" rtl="0"/>
            <a:r>
              <a:rPr lang="en-US" dirty="0"/>
              <a:t>The neurovascular supply to the colon is closely </a:t>
            </a:r>
            <a:r>
              <a:rPr lang="en-US" dirty="0">
                <a:solidFill>
                  <a:srgbClr val="FF0000"/>
                </a:solidFill>
              </a:rPr>
              <a:t>linked to its embryological origin</a:t>
            </a:r>
            <a:r>
              <a:rPr lang="en-US" dirty="0"/>
              <a:t>:</a:t>
            </a:r>
          </a:p>
          <a:p>
            <a:pPr algn="l" rtl="0"/>
            <a:endParaRPr lang="en-US" dirty="0"/>
          </a:p>
          <a:p>
            <a:pPr algn="l" rtl="0"/>
            <a:r>
              <a:rPr lang="en-US" dirty="0"/>
              <a:t>Ascending colon and proximal 2/3 of the transverse colon – derived from the </a:t>
            </a:r>
            <a:r>
              <a:rPr lang="en-US" b="1" dirty="0"/>
              <a:t>midgut</a:t>
            </a:r>
            <a:r>
              <a:rPr lang="en-US" dirty="0"/>
              <a:t>., are supplied by the </a:t>
            </a:r>
            <a:r>
              <a:rPr lang="en-US" dirty="0">
                <a:solidFill>
                  <a:srgbClr val="FF0000"/>
                </a:solidFill>
              </a:rPr>
              <a:t>superior mesenteric artery, </a:t>
            </a:r>
          </a:p>
          <a:p>
            <a:pPr algn="l" rtl="0"/>
            <a:endParaRPr lang="en-US" dirty="0"/>
          </a:p>
          <a:p>
            <a:pPr algn="l" rtl="0"/>
            <a:r>
              <a:rPr lang="en-US" dirty="0"/>
              <a:t>Distal 1/3 of the transverse colon, descending colon and sigmoid colon – derived from the </a:t>
            </a:r>
            <a:r>
              <a:rPr lang="en-US" b="1" dirty="0"/>
              <a:t>hindgut,</a:t>
            </a:r>
            <a:r>
              <a:rPr lang="en-US" dirty="0">
                <a:solidFill>
                  <a:srgbClr val="FF0000"/>
                </a:solidFill>
              </a:rPr>
              <a:t> </a:t>
            </a:r>
            <a:r>
              <a:rPr lang="en-US" dirty="0"/>
              <a:t>-derived structures by the </a:t>
            </a:r>
            <a:r>
              <a:rPr lang="en-US" dirty="0">
                <a:solidFill>
                  <a:srgbClr val="FF0000"/>
                </a:solidFill>
              </a:rPr>
              <a:t>inferior mesenteric artery</a:t>
            </a:r>
            <a:r>
              <a:rPr lang="en-US" dirty="0"/>
              <a:t>.</a:t>
            </a:r>
          </a:p>
          <a:p>
            <a:endParaRPr lang="en-US" dirty="0"/>
          </a:p>
        </p:txBody>
      </p:sp>
      <p:sp>
        <p:nvSpPr>
          <p:cNvPr id="4" name="Slide Number Placeholder 3"/>
          <p:cNvSpPr>
            <a:spLocks noGrp="1"/>
          </p:cNvSpPr>
          <p:nvPr>
            <p:ph type="sldNum" sz="quarter" idx="5"/>
          </p:nvPr>
        </p:nvSpPr>
        <p:spPr/>
        <p:txBody>
          <a:bodyPr/>
          <a:lstStyle/>
          <a:p>
            <a:fld id="{2A80FAFD-AF80-41B7-BD87-6C8FEF125D15}" type="slidenum">
              <a:rPr lang="en-US" smtClean="0"/>
              <a:t>3</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b="0" i="0" dirty="0">
                <a:solidFill>
                  <a:srgbClr val="000000"/>
                </a:solidFill>
                <a:effectLst/>
                <a:latin typeface="Arial" charset="0"/>
              </a:rPr>
              <a:t>For colon cancer, the average age at the time of diagnosis for men is 68 and for women is 72. For rectal cancer, it is age 63 for both men and women.</a:t>
            </a:r>
          </a:p>
        </p:txBody>
      </p:sp>
      <p:sp>
        <p:nvSpPr>
          <p:cNvPr id="4" name="Slide Number Placeholder 3"/>
          <p:cNvSpPr>
            <a:spLocks noGrp="1"/>
          </p:cNvSpPr>
          <p:nvPr>
            <p:ph type="sldNum" sz="quarter" idx="5"/>
          </p:nvPr>
        </p:nvSpPr>
        <p:spPr/>
        <p:txBody>
          <a:bodyPr/>
          <a:lstStyle/>
          <a:p>
            <a:fld id="{2A80FAFD-AF80-41B7-BD87-6C8FEF125D15}" type="slidenum">
              <a:rPr lang="en-US" smtClean="0"/>
              <a:t>11</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80FAFD-AF80-41B7-BD87-6C8FEF125D15}" type="slidenum">
              <a:rPr lang="en-US" smtClean="0"/>
              <a:t>12</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Sporadic CRC is much more common than inherited CRC.</a:t>
            </a:r>
          </a:p>
        </p:txBody>
      </p:sp>
      <p:sp>
        <p:nvSpPr>
          <p:cNvPr id="4" name="Slide Number Placeholder 3"/>
          <p:cNvSpPr>
            <a:spLocks noGrp="1"/>
          </p:cNvSpPr>
          <p:nvPr>
            <p:ph type="sldNum" sz="quarter" idx="5"/>
          </p:nvPr>
        </p:nvSpPr>
        <p:spPr/>
        <p:txBody>
          <a:bodyPr/>
          <a:lstStyle/>
          <a:p>
            <a:fld id="{2A80FAFD-AF80-41B7-BD87-6C8FEF125D15}" type="slidenum">
              <a:rPr lang="en-US" smtClean="0"/>
              <a:t>14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Lynch syndrome type 1: </a:t>
            </a:r>
            <a:r>
              <a:rPr lang="en-US" dirty="0"/>
              <a:t>colorectal cancer</a:t>
            </a:r>
          </a:p>
          <a:p>
            <a:r>
              <a:rPr lang="en-US" b="1" dirty="0"/>
              <a:t>Lynch syndrome type 2: CEO; C</a:t>
            </a:r>
            <a:r>
              <a:rPr lang="en-US" b="0" dirty="0"/>
              <a:t>olorectal, </a:t>
            </a:r>
            <a:r>
              <a:rPr lang="en-US" b="1" dirty="0"/>
              <a:t>E</a:t>
            </a:r>
            <a:r>
              <a:rPr lang="en-US" b="0" dirty="0"/>
              <a:t>ndometrial, </a:t>
            </a:r>
            <a:r>
              <a:rPr lang="en-US" b="1" dirty="0"/>
              <a:t>O</a:t>
            </a:r>
            <a:r>
              <a:rPr lang="en-US" b="0" dirty="0"/>
              <a:t>varian/</a:t>
            </a:r>
            <a:r>
              <a:rPr lang="en-US" b="1" dirty="0"/>
              <a:t>O</a:t>
            </a:r>
            <a:r>
              <a:rPr lang="en-US" b="0" dirty="0"/>
              <a:t>thers.</a:t>
            </a:r>
          </a:p>
          <a:p>
            <a:endParaRPr lang="en-US" b="0" dirty="0"/>
          </a:p>
          <a:p>
            <a:pPr algn="l">
              <a:buFont typeface="Arial" panose="020B0604020202020204" pitchFamily="34" charset="0"/>
              <a:buChar char="•"/>
            </a:pPr>
            <a:r>
              <a:rPr lang="en-US" b="1" i="0" u="none" dirty="0">
                <a:solidFill>
                  <a:schemeClr val="tx1"/>
                </a:solidFill>
                <a:effectLst/>
                <a:latin typeface="Lato" panose="020F0502020204030203" pitchFamily="34" charset="0"/>
                <a:hlinkClick r:id="rId3">
                  <a:extLst>
                    <a:ext uri="{A12FA001-AC4F-418D-AE19-62706E023703}">
                      <ahyp:hlinkClr xmlns:ahyp="http://schemas.microsoft.com/office/drawing/2018/hyperlinkcolor" val="tx"/>
                    </a:ext>
                  </a:extLst>
                </a:hlinkClick>
              </a:rPr>
              <a:t> Turcot syndrome</a:t>
            </a:r>
            <a:r>
              <a:rPr lang="en-US" b="0" i="0" u="none" dirty="0">
                <a:solidFill>
                  <a:schemeClr val="tx1"/>
                </a:solidFill>
                <a:effectLst/>
                <a:latin typeface="Lato" panose="020F0502020204030203" pitchFamily="34" charset="0"/>
              </a:rPr>
              <a:t>: presence of Lynch syndrome-related CRC and </a:t>
            </a:r>
            <a:r>
              <a:rPr lang="en-US" b="0" i="0" u="none" dirty="0">
                <a:solidFill>
                  <a:schemeClr val="tx1"/>
                </a:solidFill>
                <a:effectLst/>
                <a:latin typeface="Lato" panose="020F0502020204030203" pitchFamily="34" charset="0"/>
                <a:hlinkClick r:id="rId4">
                  <a:extLst>
                    <a:ext uri="{A12FA001-AC4F-418D-AE19-62706E023703}">
                      <ahyp:hlinkClr xmlns:ahyp="http://schemas.microsoft.com/office/drawing/2018/hyperlinkcolor" val="tx"/>
                    </a:ext>
                  </a:extLst>
                </a:hlinkClick>
              </a:rPr>
              <a:t>brain tumors</a:t>
            </a:r>
            <a:r>
              <a:rPr lang="en-US" b="0" i="0" u="none" dirty="0">
                <a:solidFill>
                  <a:schemeClr val="tx1"/>
                </a:solidFill>
                <a:effectLst/>
                <a:latin typeface="Lato" panose="020F0502020204030203" pitchFamily="34" charset="0"/>
              </a:rPr>
              <a:t> (especially </a:t>
            </a:r>
            <a:r>
              <a:rPr lang="en-US" b="0" i="0" u="none" dirty="0">
                <a:solidFill>
                  <a:schemeClr val="tx1"/>
                </a:solidFill>
                <a:effectLst/>
                <a:latin typeface="Lato" panose="020F0502020204030203" pitchFamily="34" charset="0"/>
                <a:hlinkClick r:id="rId5">
                  <a:extLst>
                    <a:ext uri="{A12FA001-AC4F-418D-AE19-62706E023703}">
                      <ahyp:hlinkClr xmlns:ahyp="http://schemas.microsoft.com/office/drawing/2018/hyperlinkcolor" val="tx"/>
                    </a:ext>
                  </a:extLst>
                </a:hlinkClick>
              </a:rPr>
              <a:t>gliomas</a:t>
            </a:r>
            <a:r>
              <a:rPr lang="en-US" b="0" i="0" u="none" dirty="0">
                <a:solidFill>
                  <a:schemeClr val="tx1"/>
                </a:solidFill>
                <a:effectLst/>
                <a:latin typeface="Lato" panose="020F0502020204030203" pitchFamily="34" charset="0"/>
              </a:rPr>
              <a:t>)</a:t>
            </a:r>
          </a:p>
          <a:p>
            <a:endParaRPr lang="en-US" b="1" dirty="0"/>
          </a:p>
        </p:txBody>
      </p:sp>
      <p:sp>
        <p:nvSpPr>
          <p:cNvPr id="4" name="Slide Number Placeholder 3"/>
          <p:cNvSpPr>
            <a:spLocks noGrp="1"/>
          </p:cNvSpPr>
          <p:nvPr>
            <p:ph type="sldNum" sz="quarter" idx="5"/>
          </p:nvPr>
        </p:nvSpPr>
        <p:spPr/>
        <p:txBody>
          <a:bodyPr/>
          <a:lstStyle/>
          <a:p>
            <a:fld id="{2A80FAFD-AF80-41B7-BD87-6C8FEF125D15}" type="slidenum">
              <a:rPr lang="en-US" smtClean="0"/>
              <a:t>17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exophytic mass: </a:t>
            </a:r>
            <a:r>
              <a:rPr lang="en-US" b="0" i="0" dirty="0">
                <a:solidFill>
                  <a:srgbClr val="40515E"/>
                </a:solidFill>
                <a:effectLst/>
                <a:latin typeface="Lato" pitchFamily="34" charset="0"/>
              </a:rPr>
              <a:t>A descriptor for a structure that is growing outward (e.g., a tumor growing outward from the surface epithelium).</a:t>
            </a:r>
            <a:endParaRPr lang="en-US" dirty="0"/>
          </a:p>
        </p:txBody>
      </p:sp>
      <p:sp>
        <p:nvSpPr>
          <p:cNvPr id="4" name="Slide Number Placeholder 3"/>
          <p:cNvSpPr>
            <a:spLocks noGrp="1"/>
          </p:cNvSpPr>
          <p:nvPr>
            <p:ph type="sldNum" sz="quarter" idx="5"/>
          </p:nvPr>
        </p:nvSpPr>
        <p:spPr/>
        <p:txBody>
          <a:bodyPr/>
          <a:lstStyle/>
          <a:p>
            <a:fld id="{2A80FAFD-AF80-41B7-BD87-6C8FEF125D15}" type="slidenum">
              <a:rPr lang="en-US" smtClean="0"/>
              <a:t>20</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D1D5DB"/>
                </a:solidFill>
                <a:effectLst/>
                <a:latin typeface="Söhne"/>
              </a:rPr>
              <a:t>The liver is the most common site for colorectal cancer metastasis. </a:t>
            </a:r>
            <a:endParaRPr lang="en-US" dirty="0"/>
          </a:p>
        </p:txBody>
      </p:sp>
      <p:sp>
        <p:nvSpPr>
          <p:cNvPr id="4" name="Slide Number Placeholder 3"/>
          <p:cNvSpPr>
            <a:spLocks noGrp="1"/>
          </p:cNvSpPr>
          <p:nvPr>
            <p:ph type="sldNum" sz="quarter" idx="5"/>
          </p:nvPr>
        </p:nvSpPr>
        <p:spPr/>
        <p:txBody>
          <a:bodyPr/>
          <a:lstStyle/>
          <a:p>
            <a:fld id="{2A80FAFD-AF80-41B7-BD87-6C8FEF125D15}" type="slidenum">
              <a:rPr lang="en-US" smtClean="0"/>
              <a:t>24</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80FAFD-AF80-41B7-BD87-6C8FEF125D15}" type="slidenum">
              <a:rPr lang="en-US" smtClean="0"/>
              <a:t>50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22ADCDE-A204-40D0-A747-07D034A77440}" type="datetime1">
              <a:rPr lang="en-US" smtClean="0"/>
              <a:t>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1B880D-A98D-45B6-AE52-302E5B1F1BC5}" type="slidenum">
              <a:rPr lang="en-US" smtClean="0"/>
              <a:t>‹#›</a:t>
            </a:fld>
            <a:endParaRPr lang="en-US"/>
          </a:p>
        </p:txBody>
      </p:sp>
    </p:spTree>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2ADCDE-A204-40D0-A747-07D034A77440}" type="datetime1">
              <a:rPr lang="en-US" smtClean="0"/>
              <a:t>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1B880D-A98D-45B6-AE52-302E5B1F1BC5}" type="slidenum">
              <a:rPr lang="en-US" smtClean="0"/>
              <a:t>‹#›</a:t>
            </a:fld>
            <a:endParaRPr lang="en-US"/>
          </a:p>
        </p:txBody>
      </p:sp>
    </p:spTree>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2ADCDE-A204-40D0-A747-07D034A77440}" type="datetime1">
              <a:rPr lang="en-US" smtClean="0"/>
              <a:t>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1B880D-A98D-45B6-AE52-302E5B1F1BC5}" type="slidenum">
              <a:rPr lang="en-US" smtClean="0"/>
              <a:t>‹#›</a:t>
            </a:fld>
            <a:endParaRPr lang="en-US"/>
          </a:p>
        </p:txBody>
      </p:sp>
    </p:spTree>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AndTx">
  <p:cSld name="标题，两项内容与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quarter" idx="1"/>
          </p:nvPr>
        </p:nvSpPr>
        <p:spPr>
          <a:xfrm>
            <a:off x="838200" y="1825626"/>
            <a:ext cx="5181600" cy="209867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838200" y="4076701"/>
            <a:ext cx="5181600" cy="210026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half" idx="3"/>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日期占位符 5"/>
          <p:cNvSpPr>
            <a:spLocks noGrp="1"/>
          </p:cNvSpPr>
          <p:nvPr>
            <p:ph type="dt" sz="half" idx="10"/>
          </p:nvPr>
        </p:nvSpPr>
        <p:spPr/>
        <p:txBody>
          <a:bodyPr/>
          <a:lstStyle/>
          <a:p>
            <a:pPr lvl="0"/>
            <a:fld id="{BB962C8B-B14F-4D97-AF65-F5344CB8AC3E}" type="datetime1">
              <a:rPr lang="zh-CN" altLang="en-US"/>
              <a:t>2023/12/7</a:t>
            </a:fld>
            <a:endParaRPr lang="zh-CN" altLang="en-US"/>
          </a:p>
        </p:txBody>
      </p:sp>
      <p:sp>
        <p:nvSpPr>
          <p:cNvPr id="7" name="页脚占位符 6"/>
          <p:cNvSpPr>
            <a:spLocks noGrp="1"/>
          </p:cNvSpPr>
          <p:nvPr>
            <p:ph type="ftr" sz="quarter" idx="11"/>
          </p:nvPr>
        </p:nvSpPr>
        <p:spPr/>
        <p:txBody>
          <a:bodyPr/>
          <a:lstStyle/>
          <a:p>
            <a:pPr lvl="0"/>
            <a:endParaRPr lang="zh-CN"/>
          </a:p>
        </p:txBody>
      </p:sp>
      <p:sp>
        <p:nvSpPr>
          <p:cNvPr id="8" name="灯片编号占位符 7"/>
          <p:cNvSpPr>
            <a:spLocks noGrp="1"/>
          </p:cNvSpPr>
          <p:nvPr>
            <p:ph type="sldNum" sz="quarter" idx="12"/>
          </p:nvPr>
        </p:nvSpPr>
        <p:spPr/>
        <p:txBody>
          <a:bodyPr/>
          <a:lstStyle/>
          <a:p>
            <a:pPr lvl="0"/>
            <a:fld id="{9A0DB2DC-4C9A-4742-B13C-FB6460FD3503}" type="slidenum">
              <a:rPr lang="en-US" altLang="zh-CN"/>
              <a:t>‹#›</a:t>
            </a:fld>
            <a:endParaRPr lang="zh-CN"/>
          </a:p>
        </p:txBody>
      </p:sp>
    </p:spTree>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2ADCDE-A204-40D0-A747-07D034A77440}" type="datetime1">
              <a:rPr lang="en-US" smtClean="0"/>
              <a:t>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1B880D-A98D-45B6-AE52-302E5B1F1BC5}" type="slidenum">
              <a:rPr lang="en-US" smtClean="0"/>
              <a:t>‹#›</a:t>
            </a:fld>
            <a:endParaRPr lang="en-US"/>
          </a:p>
        </p:txBody>
      </p:sp>
    </p:spTree>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22ADCDE-A204-40D0-A747-07D034A77440}" type="datetime1">
              <a:rPr lang="en-US" smtClean="0"/>
              <a:t>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1B880D-A98D-45B6-AE52-302E5B1F1BC5}" type="slidenum">
              <a:rPr lang="en-US" smtClean="0"/>
              <a:t>‹#›</a:t>
            </a:fld>
            <a:endParaRPr lang="en-US"/>
          </a:p>
        </p:txBody>
      </p:sp>
    </p:spTree>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22ADCDE-A204-40D0-A747-07D034A77440}" type="datetime1">
              <a:rPr lang="en-US" smtClean="0"/>
              <a:t>12/7/2023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1B880D-A98D-45B6-AE52-302E5B1F1BC5}" type="slidenum">
              <a:rPr lang="en-US" smtClean="0"/>
              <a:t>‹#›</a:t>
            </a:fld>
            <a:endParaRPr lang="en-US"/>
          </a:p>
        </p:txBody>
      </p:sp>
    </p:spTree>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22ADCDE-A204-40D0-A747-07D034A77440}" type="datetime1">
              <a:rPr lang="en-US" smtClean="0"/>
              <a:t>12/7/2023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31B880D-A98D-45B6-AE52-302E5B1F1BC5}" type="slidenum">
              <a:rPr lang="en-US" smtClean="0"/>
              <a:t>‹#›</a:t>
            </a:fld>
            <a:endParaRPr lang="en-US"/>
          </a:p>
        </p:txBody>
      </p:sp>
    </p:spTree>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22ADCDE-A204-40D0-A747-07D034A77440}" type="datetime1">
              <a:rPr lang="en-US" smtClean="0"/>
              <a:t>12/7/2023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31B880D-A98D-45B6-AE52-302E5B1F1BC5}" type="slidenum">
              <a:rPr lang="en-US" smtClean="0"/>
              <a:t>‹#›</a:t>
            </a:fld>
            <a:endParaRPr lang="en-US"/>
          </a:p>
        </p:txBody>
      </p:sp>
    </p:spTree>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2ADCDE-A204-40D0-A747-07D034A77440}" type="datetime1">
              <a:rPr lang="en-US" smtClean="0"/>
              <a:t>12/7/2023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31B880D-A98D-45B6-AE52-302E5B1F1BC5}" type="slidenum">
              <a:rPr lang="en-US" smtClean="0"/>
              <a:t>‹#›</a:t>
            </a:fld>
            <a:endParaRPr lang="en-US"/>
          </a:p>
        </p:txBody>
      </p:sp>
    </p:spTree>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22ADCDE-A204-40D0-A747-07D034A77440}" type="datetime1">
              <a:rPr lang="en-US" smtClean="0"/>
              <a:t>12/7/2023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1B880D-A98D-45B6-AE52-302E5B1F1BC5}" type="slidenum">
              <a:rPr lang="en-US" smtClean="0"/>
              <a:t>‹#›</a:t>
            </a:fld>
            <a:endParaRPr lang="en-US"/>
          </a:p>
        </p:txBody>
      </p:sp>
    </p:spTree>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22ADCDE-A204-40D0-A747-07D034A77440}" type="datetime1">
              <a:rPr lang="en-US" smtClean="0"/>
              <a:t>12/7/2023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1B880D-A98D-45B6-AE52-302E5B1F1BC5}" type="slidenum">
              <a:rPr lang="en-US" smtClean="0"/>
              <a:t>‹#›</a:t>
            </a:fld>
            <a:endParaRPr lang="en-US"/>
          </a:p>
        </p:txBody>
      </p:sp>
    </p:spTree>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2ADCDE-A204-40D0-A747-07D034A77440}" type="datetime1">
              <a:rPr lang="en-US" smtClean="0"/>
              <a:t>12/7/2023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1B880D-A98D-45B6-AE52-302E5B1F1BC5}"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1.tiff"/><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javascript:dynPopWindow('/Common/PopUps/popImage.aspx?imageName=/images/cdr/live/CDR415504-750.jpg&amp;caption=Colonoscopy.%20%20A%20thin,%20lighted%20tube%20is%20inserted%20through%20the%20anus%20and%20rectum%20and%20into%20the%20colon%20to%20look%20for%20abnormal%20areas.','popup','width=780,height=630,scrollbars=1,resizable=1,menubar=0,location=0,status=0,toolbar=0')"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2.xml"/><Relationship Id="rId5" Type="http://schemas.openxmlformats.org/officeDocument/2006/relationships/image" Target="../media/image20.png"/><Relationship Id="rId4" Type="http://schemas.openxmlformats.org/officeDocument/2006/relationships/image" Target="../media/image1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Colorectal Cancer</a:t>
            </a:r>
          </a:p>
        </p:txBody>
      </p:sp>
      <p:sp>
        <p:nvSpPr>
          <p:cNvPr id="3" name="Subtitle 2"/>
          <p:cNvSpPr>
            <a:spLocks noGrp="1"/>
          </p:cNvSpPr>
          <p:nvPr>
            <p:ph type="subTitle" idx="1"/>
          </p:nvPr>
        </p:nvSpPr>
        <p:spPr/>
        <p:txBody>
          <a:bodyPr>
            <a:normAutofit lnSpcReduction="10000"/>
          </a:bodyPr>
          <a:lstStyle/>
          <a:p>
            <a:r>
              <a:rPr lang="en-US" b="1" dirty="0"/>
              <a:t>Presented by: </a:t>
            </a:r>
          </a:p>
          <a:p>
            <a:r>
              <a:rPr lang="en-US" dirty="0"/>
              <a:t>Monther Al-Qatawneh, Amin Al-Qatawneh</a:t>
            </a:r>
          </a:p>
          <a:p>
            <a:r>
              <a:rPr lang="en-US" b="1" dirty="0"/>
              <a:t>Supervised by: </a:t>
            </a:r>
          </a:p>
          <a:p>
            <a:r>
              <a:rPr lang="en-US" dirty="0"/>
              <a:t>Dr. Emad Aborajooh</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Colorectal Cancer</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Epidemiology</a:t>
            </a:r>
          </a:p>
        </p:txBody>
      </p:sp>
      <p:sp>
        <p:nvSpPr>
          <p:cNvPr id="3" name="Content Placeholder 2"/>
          <p:cNvSpPr>
            <a:spLocks noGrp="1"/>
          </p:cNvSpPr>
          <p:nvPr>
            <p:ph idx="1"/>
          </p:nvPr>
        </p:nvSpPr>
        <p:spPr/>
        <p:txBody>
          <a:bodyPr>
            <a:normAutofit/>
          </a:bodyPr>
          <a:lstStyle/>
          <a:p>
            <a:r>
              <a:rPr lang="en-US" dirty="0"/>
              <a:t>Worldwide:</a:t>
            </a:r>
          </a:p>
          <a:p>
            <a:pPr lvl="1"/>
            <a:r>
              <a:rPr lang="en-US" dirty="0"/>
              <a:t>Colorectal cancer is the third most diagnosed cancer in male and second in female.</a:t>
            </a:r>
          </a:p>
          <a:p>
            <a:pPr lvl="1"/>
            <a:r>
              <a:rPr lang="en-US" dirty="0"/>
              <a:t>Colorectal cancer is the second leading cause of cancer death.</a:t>
            </a:r>
          </a:p>
          <a:p>
            <a:r>
              <a:rPr lang="en-US" dirty="0"/>
              <a:t>Incidence and mortality: male &gt; female (UpToDate).</a:t>
            </a:r>
          </a:p>
          <a:p>
            <a:r>
              <a:rPr lang="en-US" dirty="0"/>
              <a:t>It predominantly affects older individuals, with the majority of cases occurring in people aged 40-50 and above.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Risk factors</a:t>
            </a:r>
          </a:p>
        </p:txBody>
      </p:sp>
      <p:sp>
        <p:nvSpPr>
          <p:cNvPr id="3" name="Content Placeholder 2"/>
          <p:cNvSpPr>
            <a:spLocks noGrp="1"/>
          </p:cNvSpPr>
          <p:nvPr>
            <p:ph idx="1"/>
          </p:nvPr>
        </p:nvSpPr>
        <p:spPr>
          <a:xfrm>
            <a:off x="838200" y="1825624"/>
            <a:ext cx="10515600" cy="4792889"/>
          </a:xfrm>
        </p:spPr>
        <p:txBody>
          <a:bodyPr>
            <a:noAutofit/>
          </a:bodyPr>
          <a:lstStyle/>
          <a:p>
            <a:pPr>
              <a:lnSpc>
                <a:spcPct val="100000"/>
              </a:lnSpc>
              <a:spcBef>
                <a:spcPts val="0"/>
              </a:spcBef>
            </a:pPr>
            <a:r>
              <a:rPr lang="en-US" sz="1800" b="1" dirty="0"/>
              <a:t>Age</a:t>
            </a:r>
            <a:r>
              <a:rPr lang="en-US" sz="1800" dirty="0"/>
              <a:t>: older age (&gt; 40 years) </a:t>
            </a:r>
          </a:p>
          <a:p>
            <a:pPr>
              <a:lnSpc>
                <a:spcPct val="100000"/>
              </a:lnSpc>
              <a:spcBef>
                <a:spcPts val="0"/>
              </a:spcBef>
            </a:pPr>
            <a:r>
              <a:rPr lang="en-US" sz="1800" b="1" dirty="0"/>
              <a:t>Race</a:t>
            </a:r>
            <a:r>
              <a:rPr lang="en-US" sz="1800" dirty="0"/>
              <a:t>: more in black people.</a:t>
            </a:r>
          </a:p>
          <a:p>
            <a:pPr>
              <a:lnSpc>
                <a:spcPct val="100000"/>
              </a:lnSpc>
              <a:spcBef>
                <a:spcPts val="0"/>
              </a:spcBef>
            </a:pPr>
            <a:r>
              <a:rPr lang="en-US" sz="1800" b="1" dirty="0"/>
              <a:t>Gender</a:t>
            </a:r>
            <a:r>
              <a:rPr lang="en-US" sz="1800" dirty="0"/>
              <a:t>: male&gt;female (UpToDate).</a:t>
            </a:r>
          </a:p>
          <a:p>
            <a:pPr>
              <a:lnSpc>
                <a:spcPct val="100000"/>
              </a:lnSpc>
              <a:spcBef>
                <a:spcPts val="0"/>
              </a:spcBef>
            </a:pPr>
            <a:r>
              <a:rPr lang="en-US" sz="1800" b="1" dirty="0"/>
              <a:t>Hereditary syndromes</a:t>
            </a:r>
          </a:p>
          <a:p>
            <a:pPr lvl="1">
              <a:lnSpc>
                <a:spcPct val="100000"/>
              </a:lnSpc>
              <a:spcBef>
                <a:spcPts val="0"/>
              </a:spcBef>
            </a:pPr>
            <a:r>
              <a:rPr lang="en-US" sz="1800" dirty="0"/>
              <a:t>Family history: Approx. 25% of individuals with colorectal cancer (CRC) have a positive family history.</a:t>
            </a:r>
          </a:p>
          <a:p>
            <a:pPr lvl="1">
              <a:lnSpc>
                <a:spcPct val="100000"/>
              </a:lnSpc>
              <a:spcBef>
                <a:spcPts val="0"/>
              </a:spcBef>
            </a:pPr>
            <a:r>
              <a:rPr lang="en-US" sz="1800" dirty="0"/>
              <a:t>Familial adenomatous polyposis</a:t>
            </a:r>
          </a:p>
          <a:p>
            <a:pPr lvl="1">
              <a:lnSpc>
                <a:spcPct val="100000"/>
              </a:lnSpc>
              <a:spcBef>
                <a:spcPts val="0"/>
              </a:spcBef>
            </a:pPr>
            <a:r>
              <a:rPr lang="en-US" sz="1800" dirty="0"/>
              <a:t>Hereditary nonpolyposis colorectal cancer</a:t>
            </a:r>
          </a:p>
          <a:p>
            <a:pPr>
              <a:lnSpc>
                <a:spcPct val="100000"/>
              </a:lnSpc>
              <a:spcBef>
                <a:spcPts val="0"/>
              </a:spcBef>
            </a:pPr>
            <a:r>
              <a:rPr lang="en-US" sz="1800" b="1" dirty="0"/>
              <a:t>Associated conditions</a:t>
            </a:r>
          </a:p>
          <a:p>
            <a:pPr lvl="1">
              <a:lnSpc>
                <a:spcPct val="100000"/>
              </a:lnSpc>
              <a:spcBef>
                <a:spcPts val="0"/>
              </a:spcBef>
            </a:pPr>
            <a:r>
              <a:rPr lang="en-US" sz="1800" dirty="0"/>
              <a:t>Colorectal adenomas and serrated polyps, Inflammatory bowel disease, Endocarditis and bacteremia due to S. </a:t>
            </a:r>
            <a:r>
              <a:rPr lang="en-US" sz="1800" dirty="0" err="1"/>
              <a:t>gallolyticus</a:t>
            </a:r>
            <a:r>
              <a:rPr lang="en-US" sz="1800" dirty="0"/>
              <a:t> and DM type 2.</a:t>
            </a:r>
          </a:p>
          <a:p>
            <a:pPr>
              <a:lnSpc>
                <a:spcPct val="100000"/>
              </a:lnSpc>
              <a:spcBef>
                <a:spcPts val="0"/>
              </a:spcBef>
            </a:pPr>
            <a:r>
              <a:rPr lang="en-US" sz="1800" b="1" dirty="0"/>
              <a:t>Lifestyle</a:t>
            </a:r>
            <a:r>
              <a:rPr lang="en-US" sz="1800" dirty="0"/>
              <a:t>: Alcohol and Tobacco</a:t>
            </a:r>
          </a:p>
          <a:p>
            <a:pPr>
              <a:lnSpc>
                <a:spcPct val="100000"/>
              </a:lnSpc>
              <a:spcBef>
                <a:spcPts val="0"/>
              </a:spcBef>
            </a:pPr>
            <a:r>
              <a:rPr lang="en-US" sz="1800" b="1" dirty="0"/>
              <a:t>Cholecystectomy</a:t>
            </a:r>
            <a:r>
              <a:rPr lang="en-US" sz="1800" dirty="0"/>
              <a:t>: slight increase in the risk of right-sided colon cancer, possibly as a consequence of increased bile acid exposure. </a:t>
            </a:r>
          </a:p>
          <a:p>
            <a:pPr>
              <a:lnSpc>
                <a:spcPct val="100000"/>
              </a:lnSpc>
              <a:spcBef>
                <a:spcPts val="0"/>
              </a:spcBef>
            </a:pPr>
            <a:r>
              <a:rPr lang="en-US" sz="1800" b="1" dirty="0"/>
              <a:t>Diet</a:t>
            </a:r>
            <a:r>
              <a:rPr lang="en-US" sz="1800" dirty="0"/>
              <a:t>: Obesity, Processed meat and High-fat and low-fiber</a:t>
            </a:r>
          </a:p>
          <a:p>
            <a:pPr>
              <a:lnSpc>
                <a:spcPct val="100000"/>
              </a:lnSpc>
              <a:spcBef>
                <a:spcPts val="0"/>
              </a:spcBef>
            </a:pPr>
            <a:r>
              <a:rPr lang="en-US" sz="1800" b="1" dirty="0"/>
              <a:t>Pathogens</a:t>
            </a:r>
            <a:r>
              <a:rPr lang="en-US" sz="1800" dirty="0"/>
              <a:t>: Streptococcus </a:t>
            </a:r>
            <a:r>
              <a:rPr lang="en-US" sz="1800" dirty="0" err="1"/>
              <a:t>bovis</a:t>
            </a:r>
            <a:r>
              <a:rPr lang="en-US" sz="1800" dirty="0"/>
              <a:t>, Clostridium </a:t>
            </a:r>
            <a:r>
              <a:rPr lang="en-US" sz="1800" dirty="0" err="1"/>
              <a:t>septicum</a:t>
            </a:r>
            <a:r>
              <a:rPr lang="en-US" sz="1800" dirty="0"/>
              <a: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Protective factors</a:t>
            </a:r>
          </a:p>
        </p:txBody>
      </p:sp>
      <p:sp>
        <p:nvSpPr>
          <p:cNvPr id="3" name="Content Placeholder 2"/>
          <p:cNvSpPr>
            <a:spLocks noGrp="1"/>
          </p:cNvSpPr>
          <p:nvPr>
            <p:ph idx="1"/>
          </p:nvPr>
        </p:nvSpPr>
        <p:spPr/>
        <p:txBody>
          <a:bodyPr>
            <a:normAutofit/>
          </a:bodyPr>
          <a:lstStyle/>
          <a:p>
            <a:r>
              <a:rPr lang="en-US" dirty="0"/>
              <a:t>High fiber diet </a:t>
            </a:r>
          </a:p>
          <a:p>
            <a:r>
              <a:rPr lang="en-US" dirty="0"/>
              <a:t>Folic acid and folate</a:t>
            </a:r>
          </a:p>
          <a:p>
            <a:r>
              <a:rPr lang="en-US" dirty="0"/>
              <a:t>Aspirin</a:t>
            </a:r>
          </a:p>
          <a:p>
            <a:pPr lvl="1"/>
            <a:r>
              <a:rPr lang="en-US" dirty="0"/>
              <a:t>Low-dose aspirin can reduce the risk of colorectal cancer by 40% for people who meet specific criteria.</a:t>
            </a:r>
          </a:p>
          <a:p>
            <a:r>
              <a:rPr lang="en-US" dirty="0"/>
              <a:t>Combined oral contraceptive pills</a:t>
            </a:r>
          </a:p>
          <a:p>
            <a:r>
              <a:rPr lang="en-US" dirty="0"/>
              <a:t> It is not clear if the following affect the risk of colorectal cancer:</a:t>
            </a:r>
          </a:p>
          <a:p>
            <a:pPr lvl="1"/>
            <a:r>
              <a:rPr lang="en-US" dirty="0"/>
              <a:t>NSAIDs other than aspirin</a:t>
            </a:r>
          </a:p>
          <a:p>
            <a:pPr lvl="1"/>
            <a:r>
              <a:rPr lang="en-US" dirty="0"/>
              <a:t>Calcium</a:t>
            </a:r>
          </a:p>
          <a:p>
            <a:pPr lvl="1"/>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Etiology</a:t>
            </a:r>
          </a:p>
        </p:txBody>
      </p:sp>
      <p:sp>
        <p:nvSpPr>
          <p:cNvPr id="3" name="Content Placeholder 2"/>
          <p:cNvSpPr>
            <a:spLocks noGrp="1"/>
          </p:cNvSpPr>
          <p:nvPr>
            <p:ph idx="1"/>
          </p:nvPr>
        </p:nvSpPr>
        <p:spPr/>
        <p:txBody>
          <a:bodyPr>
            <a:normAutofit/>
          </a:bodyPr>
          <a:lstStyle/>
          <a:p>
            <a:r>
              <a:rPr lang="en-US" b="1" dirty="0"/>
              <a:t>Chromosomal instability pathway in colon cancer: </a:t>
            </a:r>
            <a:r>
              <a:rPr lang="en-US" dirty="0"/>
              <a:t>The adenoma-carcinoma sequence is the progressive accumulation of mutations in oncogenes (e.g., KRAS) and tumor suppressor genes (e.g., APC, TP53) that results in the slow transformation of adenomas into carcinomas.</a:t>
            </a:r>
          </a:p>
          <a:p>
            <a:pPr lvl="1"/>
            <a:r>
              <a:rPr lang="en-US" dirty="0"/>
              <a:t>APC gene mutation (loss of cellular adhesion and increased cellular proliferation) → KRAS gene mutation (unregulated cellular signaling and cellular proliferation) → TP53 and DCC gene mutation</a:t>
            </a:r>
          </a:p>
          <a:p>
            <a:pPr lvl="1"/>
            <a:r>
              <a:rPr lang="en-US" dirty="0"/>
              <a:t>Most cases of sporadic CRC develop via this pathway.</a:t>
            </a:r>
          </a:p>
          <a:p>
            <a:r>
              <a:rPr lang="en-US" b="1" dirty="0"/>
              <a:t>Microsatellite instability pathway in colon cancer: </a:t>
            </a:r>
            <a:r>
              <a:rPr lang="en-US" dirty="0"/>
              <a:t>due to methylation or mutations in mismatch repair genes (MMR genes, e.g., MLH1 or MSH2)</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Etiology</a:t>
            </a:r>
          </a:p>
        </p:txBody>
      </p:sp>
      <p:pic>
        <p:nvPicPr>
          <p:cNvPr id="5" name="Picture 4" descr="A diagram of the structure of the skin&#10;&#10;Description automatically generated with medium confidence"/>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524867" y="1434084"/>
            <a:ext cx="9142266" cy="5393936"/>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Intestinal Polyps</a:t>
            </a:r>
          </a:p>
        </p:txBody>
      </p:sp>
      <p:sp>
        <p:nvSpPr>
          <p:cNvPr id="3" name="Content Placeholder 2"/>
          <p:cNvSpPr>
            <a:spLocks noGrp="1"/>
          </p:cNvSpPr>
          <p:nvPr>
            <p:ph idx="1"/>
          </p:nvPr>
        </p:nvSpPr>
        <p:spPr>
          <a:xfrm>
            <a:off x="838199" y="1825625"/>
            <a:ext cx="5417457" cy="4351338"/>
          </a:xfrm>
        </p:spPr>
        <p:txBody>
          <a:bodyPr/>
          <a:lstStyle/>
          <a:p>
            <a:r>
              <a:rPr lang="en-US" dirty="0"/>
              <a:t>Adenomatous polyps:</a:t>
            </a:r>
          </a:p>
          <a:p>
            <a:pPr lvl="1"/>
            <a:r>
              <a:rPr lang="en-US" dirty="0"/>
              <a:t>The most common type (70%).</a:t>
            </a:r>
          </a:p>
          <a:p>
            <a:pPr lvl="1"/>
            <a:r>
              <a:rPr lang="en-US" dirty="0"/>
              <a:t>High malignant potential.</a:t>
            </a:r>
          </a:p>
          <a:p>
            <a:r>
              <a:rPr lang="en-US" dirty="0"/>
              <a:t>More risk of malignancy in:</a:t>
            </a:r>
          </a:p>
          <a:p>
            <a:pPr lvl="1"/>
            <a:r>
              <a:rPr lang="en-US" b="1" dirty="0"/>
              <a:t>Histology</a:t>
            </a:r>
            <a:r>
              <a:rPr lang="en-US" dirty="0"/>
              <a:t>: Villous &gt; tubular</a:t>
            </a:r>
          </a:p>
          <a:p>
            <a:pPr lvl="1"/>
            <a:r>
              <a:rPr lang="en-US" b="1" dirty="0"/>
              <a:t>Size</a:t>
            </a:r>
            <a:r>
              <a:rPr lang="en-US" dirty="0"/>
              <a:t>: more size will increase risk</a:t>
            </a:r>
          </a:p>
          <a:p>
            <a:pPr lvl="1"/>
            <a:r>
              <a:rPr lang="en-US" b="1" dirty="0"/>
              <a:t>Morphology</a:t>
            </a:r>
            <a:r>
              <a:rPr lang="en-US" dirty="0"/>
              <a:t>: Sessile &gt; Pediculated</a:t>
            </a:r>
          </a:p>
        </p:txBody>
      </p:sp>
      <p:pic>
        <p:nvPicPr>
          <p:cNvPr id="14" name="Picture 13"/>
          <p:cNvPicPr>
            <a:picLocks noChangeAspect="1"/>
          </p:cNvPicPr>
          <p:nvPr/>
        </p:nvPicPr>
        <p:blipFill>
          <a:blip r:embed="rId2"/>
          <a:stretch>
            <a:fillRect/>
          </a:stretch>
        </p:blipFill>
        <p:spPr>
          <a:xfrm>
            <a:off x="6059214" y="1474404"/>
            <a:ext cx="5991225" cy="4476750"/>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Hereditary non-polyposis colorectal cancer (Lynch syndrome)</a:t>
            </a:r>
          </a:p>
        </p:txBody>
      </p:sp>
      <p:sp>
        <p:nvSpPr>
          <p:cNvPr id="3" name="Content Placeholder 2"/>
          <p:cNvSpPr>
            <a:spLocks noGrp="1"/>
          </p:cNvSpPr>
          <p:nvPr>
            <p:ph idx="1"/>
          </p:nvPr>
        </p:nvSpPr>
        <p:spPr/>
        <p:txBody>
          <a:bodyPr>
            <a:normAutofit lnSpcReduction="10000"/>
          </a:bodyPr>
          <a:lstStyle/>
          <a:p>
            <a:r>
              <a:rPr lang="en-US" dirty="0"/>
              <a:t>caused by an </a:t>
            </a:r>
            <a:r>
              <a:rPr lang="en-US" b="1" dirty="0"/>
              <a:t>autosomal dominant </a:t>
            </a:r>
            <a:r>
              <a:rPr lang="en-US" dirty="0"/>
              <a:t>mutation in DNA mismatch repair (MMR) genes.</a:t>
            </a:r>
          </a:p>
          <a:p>
            <a:pPr lvl="1"/>
            <a:r>
              <a:rPr lang="en-US" dirty="0"/>
              <a:t>The most affected genes are MLH1 and MSH2.</a:t>
            </a:r>
          </a:p>
          <a:p>
            <a:r>
              <a:rPr lang="en-US" dirty="0"/>
              <a:t>increased risk of colorectal cancer and cancers of the endometrium, ovary, stomach and small intestines.</a:t>
            </a:r>
          </a:p>
          <a:p>
            <a:r>
              <a:rPr lang="en-US" dirty="0"/>
              <a:t>Colon cancer and lynch syndrome:</a:t>
            </a:r>
          </a:p>
          <a:p>
            <a:pPr lvl="1"/>
            <a:r>
              <a:rPr lang="en-US" dirty="0"/>
              <a:t>Most common cause of inherited CRC.</a:t>
            </a:r>
          </a:p>
          <a:p>
            <a:pPr lvl="1"/>
            <a:r>
              <a:rPr lang="en-US" dirty="0"/>
              <a:t>Accounts for approx. 3–8% of all new cases of CRC.</a:t>
            </a:r>
          </a:p>
          <a:p>
            <a:pPr lvl="1"/>
            <a:r>
              <a:rPr lang="en-US" dirty="0"/>
              <a:t>The lifetime risk of developing colorectal cancer in Lynch syndrome is 80%.</a:t>
            </a:r>
          </a:p>
          <a:p>
            <a:pPr lvl="1"/>
            <a:r>
              <a:rPr lang="en-US" dirty="0"/>
              <a:t>The mean age of diagnosis is 45 years. </a:t>
            </a:r>
          </a:p>
          <a:p>
            <a:pPr lvl="1"/>
            <a:r>
              <a:rPr lang="en-US" dirty="0"/>
              <a:t>Most cancers develop in the proximal colon.</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Hereditary non-polyposis colorectal cancer (Lynch syndrome)</a:t>
            </a:r>
          </a:p>
        </p:txBody>
      </p:sp>
      <p:sp>
        <p:nvSpPr>
          <p:cNvPr id="3" name="Content Placeholder 2"/>
          <p:cNvSpPr>
            <a:spLocks noGrp="1"/>
          </p:cNvSpPr>
          <p:nvPr>
            <p:ph idx="1"/>
          </p:nvPr>
        </p:nvSpPr>
        <p:spPr/>
        <p:txBody>
          <a:bodyPr/>
          <a:lstStyle/>
          <a:p>
            <a:r>
              <a:rPr lang="en-US" dirty="0"/>
              <a:t>Diagnosed by Amsterdam criteria II:</a:t>
            </a:r>
          </a:p>
          <a:p>
            <a:pPr lvl="1"/>
            <a:r>
              <a:rPr lang="en-US" dirty="0"/>
              <a:t>Presence of at least three relatives with a Lynch syndrome-associated cancer; all the following criteria should be present:</a:t>
            </a:r>
          </a:p>
          <a:p>
            <a:pPr lvl="2"/>
            <a:r>
              <a:rPr lang="en-US" dirty="0"/>
              <a:t>One should be a first-degree relative of the other two</a:t>
            </a:r>
          </a:p>
          <a:p>
            <a:pPr lvl="2"/>
            <a:r>
              <a:rPr lang="en-US" dirty="0"/>
              <a:t>At least two consecutive generations affected</a:t>
            </a:r>
          </a:p>
          <a:p>
            <a:pPr lvl="2"/>
            <a:r>
              <a:rPr lang="en-US" dirty="0"/>
              <a:t>At least one relative with a diagnosis before 50 years of age</a:t>
            </a:r>
          </a:p>
          <a:p>
            <a:pPr lvl="2"/>
            <a:r>
              <a:rPr lang="en-US" dirty="0"/>
              <a:t>Exclude cases of familial adenomatous polyposis.</a:t>
            </a:r>
          </a:p>
          <a:p>
            <a:pPr lvl="2"/>
            <a:r>
              <a:rPr lang="en-US" dirty="0"/>
              <a:t>Verify tumors with pathological examination.</a:t>
            </a:r>
          </a:p>
          <a:p>
            <a:endParaRPr lang="en-US" dirty="0"/>
          </a:p>
          <a:p>
            <a:r>
              <a:rPr lang="en-US" dirty="0"/>
              <a:t>Patients with HNPCC are subjected to regular (every one to two years) </a:t>
            </a:r>
            <a:r>
              <a:rPr lang="en-US" dirty="0" err="1"/>
              <a:t>colonoscopic</a:t>
            </a:r>
            <a:r>
              <a:rPr lang="en-US" dirty="0"/>
              <a:t> surveillance.</a:t>
            </a:r>
          </a:p>
        </p:txBody>
      </p:sp>
      <p:grpSp>
        <p:nvGrpSpPr>
          <p:cNvPr id="9" name="Group 8"/>
          <p:cNvGrpSpPr/>
          <p:nvPr/>
        </p:nvGrpSpPr>
        <p:grpSpPr>
          <a:xfrm>
            <a:off x="1362528" y="4762891"/>
            <a:ext cx="9466944" cy="369332"/>
            <a:chOff x="1582055" y="6051244"/>
            <a:chExt cx="9466944" cy="369332"/>
          </a:xfrm>
        </p:grpSpPr>
        <p:sp>
          <p:nvSpPr>
            <p:cNvPr id="4" name="TextBox 3"/>
            <p:cNvSpPr txBox="1"/>
            <p:nvPr/>
          </p:nvSpPr>
          <p:spPr>
            <a:xfrm>
              <a:off x="1582055" y="6051244"/>
              <a:ext cx="9466944" cy="369332"/>
            </a:xfrm>
            <a:prstGeom prst="rect">
              <a:avLst/>
            </a:prstGeom>
            <a:solidFill>
              <a:schemeClr val="accent1">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0" i="0" dirty="0">
                  <a:solidFill>
                    <a:schemeClr val="tx1"/>
                  </a:solidFill>
                  <a:effectLst/>
                  <a:latin typeface="Lato" pitchFamily="34" charset="0"/>
                </a:rPr>
                <a:t>       3-2-1 rule: (3 affected family members, 2 generations, 1 relative under 50 years of age).</a:t>
              </a:r>
              <a:endParaRPr lang="en-US" dirty="0">
                <a:solidFill>
                  <a:schemeClr val="tx1"/>
                </a:solidFill>
              </a:endParaRPr>
            </a:p>
          </p:txBody>
        </p:sp>
        <p:pic>
          <p:nvPicPr>
            <p:cNvPr id="8" name="Graphic 7" descr="Lightbulb and gear with solid fill"/>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64126" y="6080290"/>
              <a:ext cx="320492" cy="320492"/>
            </a:xfrm>
            <a:prstGeom prst="rect">
              <a:avLst/>
            </a:prstGeom>
          </p:spPr>
        </p:pic>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Pathology - Macroscopically</a:t>
            </a:r>
          </a:p>
        </p:txBody>
      </p:sp>
      <p:sp>
        <p:nvSpPr>
          <p:cNvPr id="3" name="Content Placeholder 2"/>
          <p:cNvSpPr>
            <a:spLocks noGrp="1"/>
          </p:cNvSpPr>
          <p:nvPr>
            <p:ph idx="1"/>
          </p:nvPr>
        </p:nvSpPr>
        <p:spPr>
          <a:xfrm>
            <a:off x="838200" y="1825625"/>
            <a:ext cx="6651171" cy="4351338"/>
          </a:xfrm>
        </p:spPr>
        <p:txBody>
          <a:bodyPr/>
          <a:lstStyle/>
          <a:p>
            <a:pPr marL="514350" indent="-514350">
              <a:buFont typeface="+mj-lt"/>
              <a:buAutoNum type="arabicPeriod"/>
            </a:pPr>
            <a:r>
              <a:rPr lang="en-US" dirty="0"/>
              <a:t>Annular.</a:t>
            </a:r>
          </a:p>
          <a:p>
            <a:pPr marL="514350" indent="-514350">
              <a:buFont typeface="+mj-lt"/>
              <a:buAutoNum type="arabicPeriod"/>
            </a:pPr>
            <a:r>
              <a:rPr lang="en-US" dirty="0"/>
              <a:t>Tubular.</a:t>
            </a:r>
          </a:p>
          <a:p>
            <a:pPr marL="514350" indent="-514350">
              <a:buFont typeface="+mj-lt"/>
              <a:buAutoNum type="arabicPeriod"/>
            </a:pPr>
            <a:r>
              <a:rPr lang="en-US" dirty="0"/>
              <a:t>Ulcerative.</a:t>
            </a:r>
          </a:p>
          <a:p>
            <a:pPr marL="514350" indent="-514350">
              <a:buFont typeface="+mj-lt"/>
              <a:buAutoNum type="arabicPeriod"/>
            </a:pPr>
            <a:r>
              <a:rPr lang="en-US" dirty="0"/>
              <a:t>Cauliflower.</a:t>
            </a:r>
          </a:p>
          <a:p>
            <a:r>
              <a:rPr lang="en-US" dirty="0"/>
              <a:t>The annular variety tends to give rise to </a:t>
            </a:r>
            <a:r>
              <a:rPr lang="en-US" b="1" dirty="0"/>
              <a:t>obstructive symptoms</a:t>
            </a:r>
            <a:r>
              <a:rPr lang="en-US" dirty="0"/>
              <a:t>, whereas the others will present more commonly with </a:t>
            </a:r>
            <a:r>
              <a:rPr lang="en-US" b="1" dirty="0"/>
              <a:t>bleeding</a:t>
            </a:r>
            <a:r>
              <a:rPr lang="en-US" dirty="0"/>
              <a:t>.</a:t>
            </a:r>
            <a:endParaRPr lang="en-US" b="1" dirty="0"/>
          </a:p>
        </p:txBody>
      </p:sp>
      <p:pic>
        <p:nvPicPr>
          <p:cNvPr id="7" name="Picture 6"/>
          <p:cNvPicPr>
            <a:picLocks noChangeAspect="1"/>
          </p:cNvPicPr>
          <p:nvPr/>
        </p:nvPicPr>
        <p:blipFill>
          <a:blip r:embed="rId2"/>
          <a:stretch>
            <a:fillRect/>
          </a:stretch>
        </p:blipFill>
        <p:spPr>
          <a:xfrm>
            <a:off x="7848877" y="1477494"/>
            <a:ext cx="4096380" cy="50476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Outlines</a:t>
            </a:r>
          </a:p>
        </p:txBody>
      </p:sp>
      <p:sp>
        <p:nvSpPr>
          <p:cNvPr id="3" name="Content Placeholder 2"/>
          <p:cNvSpPr>
            <a:spLocks noGrp="1"/>
          </p:cNvSpPr>
          <p:nvPr>
            <p:ph idx="1"/>
          </p:nvPr>
        </p:nvSpPr>
        <p:spPr/>
        <p:txBody>
          <a:bodyPr>
            <a:normAutofit fontScale="85000" lnSpcReduction="20000"/>
          </a:bodyPr>
          <a:lstStyle/>
          <a:p>
            <a:r>
              <a:rPr lang="en-US" dirty="0"/>
              <a:t>Anatomy</a:t>
            </a:r>
          </a:p>
          <a:p>
            <a:r>
              <a:rPr lang="en-US" dirty="0"/>
              <a:t>Epidemiology</a:t>
            </a:r>
          </a:p>
          <a:p>
            <a:r>
              <a:rPr lang="en-US" dirty="0"/>
              <a:t>Risk and Protective factors</a:t>
            </a:r>
          </a:p>
          <a:p>
            <a:r>
              <a:rPr lang="en-US" dirty="0"/>
              <a:t>Etiology</a:t>
            </a:r>
          </a:p>
          <a:p>
            <a:r>
              <a:rPr lang="en-US" dirty="0"/>
              <a:t>Polyps and Lynch syndrome</a:t>
            </a:r>
          </a:p>
          <a:p>
            <a:r>
              <a:rPr lang="en-US" dirty="0"/>
              <a:t>Pathology</a:t>
            </a:r>
          </a:p>
          <a:p>
            <a:r>
              <a:rPr lang="en-US" dirty="0"/>
              <a:t>Screening</a:t>
            </a:r>
          </a:p>
          <a:p>
            <a:r>
              <a:rPr lang="en-US" dirty="0"/>
              <a:t>Staging systems</a:t>
            </a:r>
          </a:p>
          <a:p>
            <a:r>
              <a:rPr lang="en-US" dirty="0"/>
              <a:t>Clinical Presentation and Diagnosis</a:t>
            </a:r>
          </a:p>
          <a:p>
            <a:r>
              <a:rPr lang="en-US" dirty="0"/>
              <a:t>Treatment </a:t>
            </a:r>
          </a:p>
          <a:p>
            <a:r>
              <a:rPr lang="en-US" dirty="0"/>
              <a:t>Follow Up</a:t>
            </a:r>
          </a:p>
          <a:p>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Pathology - Macroscopically </a:t>
            </a:r>
          </a:p>
        </p:txBody>
      </p:sp>
      <p:sp>
        <p:nvSpPr>
          <p:cNvPr id="3" name="Content Placeholder 2"/>
          <p:cNvSpPr>
            <a:spLocks noGrp="1"/>
          </p:cNvSpPr>
          <p:nvPr>
            <p:ph idx="1"/>
          </p:nvPr>
        </p:nvSpPr>
        <p:spPr>
          <a:xfrm>
            <a:off x="838200" y="1825625"/>
            <a:ext cx="6651171" cy="4351338"/>
          </a:xfrm>
        </p:spPr>
        <p:txBody>
          <a:bodyPr/>
          <a:lstStyle/>
          <a:p>
            <a:r>
              <a:rPr lang="en-US" b="1" dirty="0">
                <a:solidFill>
                  <a:srgbClr val="FFC000"/>
                </a:solidFill>
              </a:rPr>
              <a:t>Right-sided colon carcinomas</a:t>
            </a:r>
            <a:r>
              <a:rPr lang="en-US" dirty="0"/>
              <a:t>: mostly exophytic mass (polypoid or fungating); </a:t>
            </a:r>
            <a:r>
              <a:rPr lang="en-US" b="1" dirty="0">
                <a:solidFill>
                  <a:srgbClr val="FF0000"/>
                </a:solidFill>
              </a:rPr>
              <a:t>tend to bleed</a:t>
            </a:r>
            <a:r>
              <a:rPr lang="en-US" dirty="0"/>
              <a:t>.</a:t>
            </a:r>
          </a:p>
          <a:p>
            <a:r>
              <a:rPr lang="en-US" b="1" dirty="0">
                <a:solidFill>
                  <a:srgbClr val="FFC000"/>
                </a:solidFill>
              </a:rPr>
              <a:t>Left-sided colon carcinomas</a:t>
            </a:r>
            <a:r>
              <a:rPr lang="en-US" dirty="0"/>
              <a:t>: mostly infiltrating mass (annular or encircling) produce ‘apple-core or napkin-ring’ appearance; </a:t>
            </a:r>
            <a:r>
              <a:rPr lang="en-US" b="1" dirty="0">
                <a:solidFill>
                  <a:srgbClr val="FF0000"/>
                </a:solidFill>
              </a:rPr>
              <a:t>tends to obstructive</a:t>
            </a:r>
            <a:r>
              <a:rPr lang="en-US" dirty="0"/>
              <a:t>.</a:t>
            </a:r>
            <a:endParaRPr lang="en-US" b="1" dirty="0"/>
          </a:p>
        </p:txBody>
      </p:sp>
      <p:pic>
        <p:nvPicPr>
          <p:cNvPr id="5" name="Picture 4"/>
          <p:cNvPicPr>
            <a:picLocks noChangeAspect="1"/>
          </p:cNvPicPr>
          <p:nvPr/>
        </p:nvPicPr>
        <p:blipFill>
          <a:blip r:embed="rId3"/>
          <a:stretch>
            <a:fillRect/>
          </a:stretch>
        </p:blipFill>
        <p:spPr>
          <a:xfrm>
            <a:off x="6985546" y="1928935"/>
            <a:ext cx="2459525" cy="3420818"/>
          </a:xfrm>
          <a:prstGeom prst="rect">
            <a:avLst/>
          </a:prstGeom>
        </p:spPr>
      </p:pic>
      <p:pic>
        <p:nvPicPr>
          <p:cNvPr id="8" name="Picture 7"/>
          <p:cNvPicPr>
            <a:picLocks noChangeAspect="1"/>
          </p:cNvPicPr>
          <p:nvPr/>
        </p:nvPicPr>
        <p:blipFill>
          <a:blip r:embed="rId4"/>
          <a:stretch>
            <a:fillRect/>
          </a:stretch>
        </p:blipFill>
        <p:spPr>
          <a:xfrm rot="5400000">
            <a:off x="9059810" y="2507794"/>
            <a:ext cx="3420819" cy="2234045"/>
          </a:xfrm>
          <a:prstGeom prst="rect">
            <a:avLst/>
          </a:prstGeom>
        </p:spPr>
      </p:pic>
      <p:sp>
        <p:nvSpPr>
          <p:cNvPr id="9" name="TextBox 8"/>
          <p:cNvSpPr txBox="1"/>
          <p:nvPr/>
        </p:nvSpPr>
        <p:spPr>
          <a:xfrm>
            <a:off x="7035539" y="5335226"/>
            <a:ext cx="2359537" cy="369332"/>
          </a:xfrm>
          <a:prstGeom prst="rect">
            <a:avLst/>
          </a:prstGeom>
          <a:noFill/>
        </p:spPr>
        <p:txBody>
          <a:bodyPr wrap="none" rtlCol="0">
            <a:spAutoFit/>
          </a:bodyPr>
          <a:lstStyle/>
          <a:p>
            <a:pPr algn="ctr"/>
            <a:r>
              <a:rPr lang="en-US" dirty="0"/>
              <a:t>Exophytic mass</a:t>
            </a:r>
          </a:p>
        </p:txBody>
      </p:sp>
      <p:sp>
        <p:nvSpPr>
          <p:cNvPr id="10" name="TextBox 9"/>
          <p:cNvSpPr txBox="1"/>
          <p:nvPr/>
        </p:nvSpPr>
        <p:spPr>
          <a:xfrm>
            <a:off x="9866767" y="5335226"/>
            <a:ext cx="1806906" cy="369332"/>
          </a:xfrm>
          <a:prstGeom prst="rect">
            <a:avLst/>
          </a:prstGeom>
          <a:noFill/>
        </p:spPr>
        <p:txBody>
          <a:bodyPr wrap="none" rtlCol="0">
            <a:spAutoFit/>
          </a:bodyPr>
          <a:lstStyle/>
          <a:p>
            <a:pPr algn="ctr"/>
            <a:r>
              <a:rPr lang="en-US" dirty="0"/>
              <a:t>Napkin-ring mass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Pathology - Microscopically</a:t>
            </a:r>
          </a:p>
        </p:txBody>
      </p:sp>
      <p:sp>
        <p:nvSpPr>
          <p:cNvPr id="3" name="Content Placeholder 2"/>
          <p:cNvSpPr>
            <a:spLocks noGrp="1"/>
          </p:cNvSpPr>
          <p:nvPr>
            <p:ph idx="1"/>
          </p:nvPr>
        </p:nvSpPr>
        <p:spPr/>
        <p:txBody>
          <a:bodyPr/>
          <a:lstStyle/>
          <a:p>
            <a:r>
              <a:rPr lang="en-US" dirty="0"/>
              <a:t>Most common: adenocarcinoma (95%) </a:t>
            </a:r>
          </a:p>
          <a:p>
            <a:r>
              <a:rPr lang="en-US" dirty="0"/>
              <a:t>Less common (5%)</a:t>
            </a:r>
          </a:p>
          <a:p>
            <a:pPr lvl="1"/>
            <a:r>
              <a:rPr lang="en-US" dirty="0"/>
              <a:t>Mucinous adenocarcinoma  </a:t>
            </a:r>
          </a:p>
          <a:p>
            <a:pPr lvl="1"/>
            <a:r>
              <a:rPr lang="en-US" dirty="0"/>
              <a:t>Signet ring cell carcinoma</a:t>
            </a:r>
          </a:p>
          <a:p>
            <a:pPr lvl="1"/>
            <a:r>
              <a:rPr lang="en-US" dirty="0"/>
              <a:t>Small cell carcinoma</a:t>
            </a:r>
          </a:p>
          <a:p>
            <a:pPr lvl="1"/>
            <a:r>
              <a:rPr lang="en-US" dirty="0" err="1"/>
              <a:t>Adenosquamous</a:t>
            </a:r>
            <a:r>
              <a:rPr lang="en-US" dirty="0"/>
              <a:t> carcinoma (rare)</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Screening</a:t>
            </a:r>
          </a:p>
        </p:txBody>
      </p:sp>
      <p:sp>
        <p:nvSpPr>
          <p:cNvPr id="3" name="Content Placeholder 2"/>
          <p:cNvSpPr>
            <a:spLocks noGrp="1"/>
          </p:cNvSpPr>
          <p:nvPr>
            <p:ph idx="1"/>
          </p:nvPr>
        </p:nvSpPr>
        <p:spPr>
          <a:xfrm>
            <a:off x="838198" y="1825625"/>
            <a:ext cx="8753950" cy="4351338"/>
          </a:xfrm>
        </p:spPr>
        <p:txBody>
          <a:bodyPr>
            <a:normAutofit fontScale="77500" lnSpcReduction="20000"/>
          </a:bodyPr>
          <a:lstStyle/>
          <a:p>
            <a:r>
              <a:rPr lang="en-US" b="1" dirty="0"/>
              <a:t>Criteria for average risk of CRC include</a:t>
            </a:r>
            <a:r>
              <a:rPr lang="en-US" dirty="0"/>
              <a:t>:</a:t>
            </a:r>
          </a:p>
          <a:p>
            <a:pPr lvl="1"/>
            <a:r>
              <a:rPr lang="en-US" dirty="0"/>
              <a:t>No history of CRC, IBD, or adenomatous polyps</a:t>
            </a:r>
          </a:p>
          <a:p>
            <a:pPr lvl="1"/>
            <a:r>
              <a:rPr lang="en-US" dirty="0"/>
              <a:t>No family history of hereditary colon cancer syndromes (e.g., HNPCC, familial adenomatous polyposis).</a:t>
            </a:r>
          </a:p>
          <a:p>
            <a:r>
              <a:rPr lang="en-US" b="1" dirty="0"/>
              <a:t>Recommended screening age</a:t>
            </a:r>
            <a:r>
              <a:rPr lang="en-US" dirty="0"/>
              <a:t>:</a:t>
            </a:r>
          </a:p>
          <a:p>
            <a:pPr lvl="1"/>
            <a:r>
              <a:rPr lang="en-US" dirty="0"/>
              <a:t>All individuals aged &gt; 50 years; recent guidelines at 45 years of age.</a:t>
            </a:r>
          </a:p>
          <a:p>
            <a:r>
              <a:rPr lang="en-US" b="1" dirty="0"/>
              <a:t>With risk factors (family history):</a:t>
            </a:r>
          </a:p>
          <a:p>
            <a:pPr lvl="1"/>
            <a:r>
              <a:rPr lang="en-US" b="1" dirty="0"/>
              <a:t> </a:t>
            </a:r>
            <a:r>
              <a:rPr lang="en-US" dirty="0"/>
              <a:t>At age 40 or 10 years earlier than the index patients age of diagnosis.</a:t>
            </a:r>
          </a:p>
          <a:p>
            <a:r>
              <a:rPr lang="en-US" b="1" dirty="0"/>
              <a:t>Screening modalities:</a:t>
            </a:r>
            <a:r>
              <a:rPr lang="en-US" dirty="0"/>
              <a:t> Consider individual risk factors and patient preference when choosing a screening method.</a:t>
            </a:r>
          </a:p>
          <a:p>
            <a:pPr lvl="1"/>
            <a:r>
              <a:rPr lang="en-US" dirty="0"/>
              <a:t>Direct visualization</a:t>
            </a:r>
          </a:p>
          <a:p>
            <a:pPr lvl="2"/>
            <a:r>
              <a:rPr lang="en-US" dirty="0"/>
              <a:t>Gold standard: Complete colonoscopy every 10 years if no polyps or carcinomas are detected</a:t>
            </a:r>
          </a:p>
          <a:p>
            <a:pPr lvl="2"/>
            <a:r>
              <a:rPr lang="en-US" dirty="0"/>
              <a:t>Alternative: FSIG every 5 years, CT colonography every 5 years.</a:t>
            </a:r>
          </a:p>
          <a:p>
            <a:pPr lvl="1"/>
            <a:r>
              <a:rPr lang="en-US" dirty="0"/>
              <a:t>Stool-based testing</a:t>
            </a:r>
          </a:p>
          <a:p>
            <a:pPr lvl="2"/>
            <a:r>
              <a:rPr lang="en-US" dirty="0"/>
              <a:t>Annual fecal occult blood test</a:t>
            </a:r>
          </a:p>
        </p:txBody>
      </p:sp>
      <p:pic>
        <p:nvPicPr>
          <p:cNvPr id="4" name="Picture 5" descr="Colonoscopy; shows colonoscope inserted through the anus and rectum and into the colon.  Inset shows patient on table having a colonoscopy.">
            <a:hlinkClick r:id="rId2"/>
          </p:cNvPr>
          <p:cNvPicPr>
            <a:picLocks noChangeAspect="1" noChangeArrowheads="1"/>
          </p:cNvPicPr>
          <p:nvPr/>
        </p:nvPicPr>
        <p:blipFill>
          <a:blip r:embed="rId3"/>
          <a:srcRect l="10001"/>
          <a:stretch>
            <a:fillRect/>
          </a:stretch>
        </p:blipFill>
        <p:spPr bwMode="auto">
          <a:xfrm>
            <a:off x="9757040" y="2050555"/>
            <a:ext cx="2064620" cy="3570071"/>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Staging</a:t>
            </a:r>
            <a:endParaRPr lang="ar-JO" dirty="0"/>
          </a:p>
        </p:txBody>
      </p:sp>
      <p:sp>
        <p:nvSpPr>
          <p:cNvPr id="3" name="Content Placeholder 2"/>
          <p:cNvSpPr>
            <a:spLocks noGrp="1"/>
          </p:cNvSpPr>
          <p:nvPr>
            <p:ph idx="1"/>
          </p:nvPr>
        </p:nvSpPr>
        <p:spPr/>
        <p:txBody>
          <a:bodyPr>
            <a:normAutofit/>
          </a:bodyPr>
          <a:lstStyle/>
          <a:p>
            <a:pPr algn="l" rtl="0"/>
            <a:r>
              <a:rPr lang="en-US" dirty="0"/>
              <a:t>Once the diagnosis of CRC is established the local and distant extent of disease is determined via staging to provide a framework for discussing therapy and prognosis. </a:t>
            </a:r>
          </a:p>
          <a:p>
            <a:pPr algn="l" rtl="0"/>
            <a:r>
              <a:rPr lang="en-US" b="1" dirty="0"/>
              <a:t>The most important prognostic factor is Lymph node status.</a:t>
            </a:r>
          </a:p>
          <a:p>
            <a:pPr algn="l" rtl="0"/>
            <a:r>
              <a:rPr lang="en-US" dirty="0"/>
              <a:t>The American Joint committee for cancer (AJCC) TNM classification is the standard staging system and the Dukes classification is a simplified approach to staging for academic purposes</a:t>
            </a:r>
            <a:endParaRPr lang="ar-JO"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340942462"/>
              </p:ext>
            </p:extLst>
          </p:nvPr>
        </p:nvGraphicFramePr>
        <p:xfrm>
          <a:off x="196970" y="980493"/>
          <a:ext cx="6273904" cy="5440680"/>
        </p:xfrm>
        <a:graphic>
          <a:graphicData uri="http://schemas.openxmlformats.org/drawingml/2006/table">
            <a:tbl>
              <a:tblPr firstRow="1" bandRow="1">
                <a:tableStyleId>{5C22544A-7EE6-4342-B048-85BDC9FD1C3A}</a:tableStyleId>
              </a:tblPr>
              <a:tblGrid>
                <a:gridCol w="786329">
                  <a:extLst>
                    <a:ext uri="{9D8B030D-6E8A-4147-A177-3AD203B41FA5}">
                      <a16:colId xmlns:a16="http://schemas.microsoft.com/office/drawing/2014/main" val="20000"/>
                    </a:ext>
                  </a:extLst>
                </a:gridCol>
                <a:gridCol w="702677">
                  <a:extLst>
                    <a:ext uri="{9D8B030D-6E8A-4147-A177-3AD203B41FA5}">
                      <a16:colId xmlns:a16="http://schemas.microsoft.com/office/drawing/2014/main" val="20001"/>
                    </a:ext>
                  </a:extLst>
                </a:gridCol>
                <a:gridCol w="4784898">
                  <a:extLst>
                    <a:ext uri="{9D8B030D-6E8A-4147-A177-3AD203B41FA5}">
                      <a16:colId xmlns:a16="http://schemas.microsoft.com/office/drawing/2014/main" val="20002"/>
                    </a:ext>
                  </a:extLst>
                </a:gridCol>
              </a:tblGrid>
              <a:tr h="370840">
                <a:tc gridSpan="3">
                  <a:txBody>
                    <a:bodyPr/>
                    <a:lstStyle/>
                    <a:p>
                      <a:pPr algn="ctr"/>
                      <a:r>
                        <a:rPr lang="en-US" sz="2400" b="1" dirty="0">
                          <a:latin typeface="+mn-lt"/>
                        </a:rPr>
                        <a:t>TNM classification for colorectal cancer</a:t>
                      </a:r>
                    </a:p>
                  </a:txBody>
                  <a:tcPr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70840">
                <a:tc rowSpan="5">
                  <a:txBody>
                    <a:bodyPr/>
                    <a:lstStyle/>
                    <a:p>
                      <a:pPr algn="ctr"/>
                      <a:r>
                        <a:rPr lang="en-US" sz="1800" b="1" dirty="0">
                          <a:latin typeface="+mn-lt"/>
                        </a:rPr>
                        <a:t>T</a:t>
                      </a:r>
                    </a:p>
                  </a:txBody>
                  <a:tcPr anchor="ctr"/>
                </a:tc>
                <a:tc>
                  <a:txBody>
                    <a:bodyPr/>
                    <a:lstStyle/>
                    <a:p>
                      <a:pPr algn="ctr"/>
                      <a:r>
                        <a:rPr lang="en-US" sz="1800" b="1" dirty="0">
                          <a:latin typeface="+mn-lt"/>
                        </a:rPr>
                        <a:t>T1</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srgbClr val="242021"/>
                          </a:solidFill>
                          <a:effectLst/>
                          <a:uLnTx/>
                          <a:uFillTx/>
                          <a:latin typeface="+mn-lt"/>
                          <a:ea typeface="+mn-ea"/>
                          <a:cs typeface="+mn-cs"/>
                        </a:rPr>
                        <a:t>Tumor invades into submucosa</a:t>
                      </a:r>
                      <a:endParaRPr kumimoji="0" lang="en-US" sz="1800" b="1" i="0" u="none" strike="noStrike" kern="1200" cap="none" spc="0" normalizeH="0" baseline="0" noProof="0" dirty="0">
                        <a:ln>
                          <a:noFill/>
                        </a:ln>
                        <a:solidFill>
                          <a:prstClr val="black"/>
                        </a:solidFill>
                        <a:effectLst/>
                        <a:uLnTx/>
                        <a:uFillTx/>
                        <a:latin typeface="+mn-lt"/>
                        <a:ea typeface="+mn-ea"/>
                        <a:cs typeface="+mn-cs"/>
                      </a:endParaRPr>
                    </a:p>
                  </a:txBody>
                  <a:tcPr anchor="ctr"/>
                </a:tc>
                <a:extLst>
                  <a:ext uri="{0D108BD9-81ED-4DB2-BD59-A6C34878D82A}">
                    <a16:rowId xmlns:a16="http://schemas.microsoft.com/office/drawing/2014/main" val="10001"/>
                  </a:ext>
                </a:extLst>
              </a:tr>
              <a:tr h="370840">
                <a:tc vMerge="1">
                  <a:txBody>
                    <a:bodyPr/>
                    <a:lstStyle/>
                    <a:p>
                      <a:endParaRPr lang="en-US"/>
                    </a:p>
                  </a:txBody>
                  <a:tcPr/>
                </a:tc>
                <a:tc>
                  <a:txBody>
                    <a:bodyPr/>
                    <a:lstStyle/>
                    <a:p>
                      <a:pPr algn="ctr"/>
                      <a:r>
                        <a:rPr lang="en-US" sz="1800" b="1" dirty="0">
                          <a:latin typeface="+mn-lt"/>
                        </a:rPr>
                        <a:t>T2</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srgbClr val="242021"/>
                          </a:solidFill>
                          <a:effectLst/>
                          <a:uLnTx/>
                          <a:uFillTx/>
                          <a:latin typeface="+mn-lt"/>
                          <a:ea typeface="+mn-ea"/>
                          <a:cs typeface="+mn-cs"/>
                        </a:rPr>
                        <a:t>Tumor invades into musculars propria</a:t>
                      </a:r>
                      <a:endParaRPr kumimoji="0" lang="en-US" sz="1800" b="1" i="0" u="none" strike="noStrike" kern="1200" cap="none" spc="0" normalizeH="0" baseline="0" noProof="0" dirty="0">
                        <a:ln>
                          <a:noFill/>
                        </a:ln>
                        <a:solidFill>
                          <a:prstClr val="black"/>
                        </a:solidFill>
                        <a:effectLst/>
                        <a:uLnTx/>
                        <a:uFillTx/>
                        <a:latin typeface="+mn-lt"/>
                        <a:ea typeface="+mn-ea"/>
                        <a:cs typeface="+mn-cs"/>
                      </a:endParaRPr>
                    </a:p>
                  </a:txBody>
                  <a:tcPr/>
                </a:tc>
                <a:extLst>
                  <a:ext uri="{0D108BD9-81ED-4DB2-BD59-A6C34878D82A}">
                    <a16:rowId xmlns:a16="http://schemas.microsoft.com/office/drawing/2014/main" val="10002"/>
                  </a:ext>
                </a:extLst>
              </a:tr>
              <a:tr h="370840">
                <a:tc vMerge="1">
                  <a:txBody>
                    <a:bodyPr/>
                    <a:lstStyle/>
                    <a:p>
                      <a:endParaRPr lang="en-US"/>
                    </a:p>
                  </a:txBody>
                  <a:tcPr/>
                </a:tc>
                <a:tc>
                  <a:txBody>
                    <a:bodyPr/>
                    <a:lstStyle/>
                    <a:p>
                      <a:pPr algn="ctr"/>
                      <a:r>
                        <a:rPr lang="en-US" sz="1800" b="1" dirty="0">
                          <a:latin typeface="+mn-lt"/>
                        </a:rPr>
                        <a:t>T3</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srgbClr val="242021"/>
                          </a:solidFill>
                          <a:effectLst/>
                          <a:uLnTx/>
                          <a:uFillTx/>
                          <a:latin typeface="+mn-lt"/>
                          <a:ea typeface="+mn-ea"/>
                          <a:cs typeface="+mn-cs"/>
                        </a:rPr>
                        <a:t>Tumor invades into subserosa</a:t>
                      </a:r>
                      <a:endParaRPr kumimoji="0" lang="en-US" sz="1800" b="1" i="0" u="none" strike="noStrike" kern="1200" cap="none" spc="0" normalizeH="0" baseline="0" noProof="0" dirty="0">
                        <a:ln>
                          <a:noFill/>
                        </a:ln>
                        <a:solidFill>
                          <a:prstClr val="black"/>
                        </a:solidFill>
                        <a:effectLst/>
                        <a:uLnTx/>
                        <a:uFillTx/>
                        <a:latin typeface="+mn-lt"/>
                        <a:ea typeface="+mn-ea"/>
                        <a:cs typeface="+mn-cs"/>
                      </a:endParaRPr>
                    </a:p>
                  </a:txBody>
                  <a:tcPr/>
                </a:tc>
                <a:extLst>
                  <a:ext uri="{0D108BD9-81ED-4DB2-BD59-A6C34878D82A}">
                    <a16:rowId xmlns:a16="http://schemas.microsoft.com/office/drawing/2014/main" val="10003"/>
                  </a:ext>
                </a:extLst>
              </a:tr>
              <a:tr h="0">
                <a:tc vMerge="1">
                  <a:txBody>
                    <a:bodyPr/>
                    <a:lstStyle/>
                    <a:p>
                      <a:endParaRPr lang="en-US"/>
                    </a:p>
                  </a:txBody>
                  <a:tcPr/>
                </a:tc>
                <a:tc>
                  <a:txBody>
                    <a:bodyPr/>
                    <a:lstStyle/>
                    <a:p>
                      <a:pPr algn="ctr"/>
                      <a:r>
                        <a:rPr lang="en-US" sz="1800" b="1" dirty="0">
                          <a:latin typeface="+mn-lt"/>
                        </a:rPr>
                        <a:t>T4a</a:t>
                      </a:r>
                    </a:p>
                  </a:txBody>
                  <a:tcPr anchor="ctr"/>
                </a:tc>
                <a:tc>
                  <a:txBody>
                    <a:bodyPr/>
                    <a:lstStyle/>
                    <a:p>
                      <a:r>
                        <a:rPr lang="en-US" sz="1800" b="1" dirty="0">
                          <a:latin typeface="+mn-lt"/>
                        </a:rPr>
                        <a:t>Tumor breach visceral peritoneum</a:t>
                      </a:r>
                    </a:p>
                  </a:txBody>
                  <a:tcPr/>
                </a:tc>
                <a:extLst>
                  <a:ext uri="{0D108BD9-81ED-4DB2-BD59-A6C34878D82A}">
                    <a16:rowId xmlns:a16="http://schemas.microsoft.com/office/drawing/2014/main" val="10004"/>
                  </a:ext>
                </a:extLst>
              </a:tr>
              <a:tr h="370840">
                <a:tc vMerge="1">
                  <a:txBody>
                    <a:bodyPr/>
                    <a:lstStyle/>
                    <a:p>
                      <a:endParaRPr lang="en-US"/>
                    </a:p>
                  </a:txBody>
                  <a:tcPr/>
                </a:tc>
                <a:tc>
                  <a:txBody>
                    <a:bodyPr/>
                    <a:lstStyle/>
                    <a:p>
                      <a:pPr algn="ctr"/>
                      <a:r>
                        <a:rPr lang="en-US" sz="1800" b="1" dirty="0">
                          <a:latin typeface="+mn-lt"/>
                        </a:rPr>
                        <a:t>T4b</a:t>
                      </a:r>
                    </a:p>
                  </a:txBody>
                  <a:tcPr anchor="ctr"/>
                </a:tc>
                <a:tc>
                  <a:txBody>
                    <a:bodyPr/>
                    <a:lstStyle/>
                    <a:p>
                      <a:r>
                        <a:rPr lang="en-US" sz="1800" b="1" i="0" kern="1200" dirty="0">
                          <a:solidFill>
                            <a:schemeClr val="dk1"/>
                          </a:solidFill>
                          <a:effectLst/>
                          <a:latin typeface="+mn-lt"/>
                          <a:ea typeface="+mn-ea"/>
                          <a:cs typeface="+mn-cs"/>
                        </a:rPr>
                        <a:t>Tumor directly invades adjacent tissue or organs</a:t>
                      </a:r>
                      <a:endParaRPr lang="en-US" sz="1800" b="1" dirty="0">
                        <a:latin typeface="+mn-lt"/>
                      </a:endParaRPr>
                    </a:p>
                  </a:txBody>
                  <a:tcPr/>
                </a:tc>
                <a:extLst>
                  <a:ext uri="{0D108BD9-81ED-4DB2-BD59-A6C34878D82A}">
                    <a16:rowId xmlns:a16="http://schemas.microsoft.com/office/drawing/2014/main" val="10005"/>
                  </a:ext>
                </a:extLst>
              </a:tr>
              <a:tr h="370840">
                <a:tc rowSpan="3">
                  <a:txBody>
                    <a:bodyPr/>
                    <a:lstStyle/>
                    <a:p>
                      <a:pPr algn="ctr"/>
                      <a:r>
                        <a:rPr lang="en-US" sz="1800" b="1" dirty="0">
                          <a:latin typeface="+mn-lt"/>
                        </a:rPr>
                        <a:t>N</a:t>
                      </a:r>
                    </a:p>
                  </a:txBody>
                  <a:tcPr anchor="ctr"/>
                </a:tc>
                <a:tc>
                  <a:txBody>
                    <a:bodyPr/>
                    <a:lstStyle/>
                    <a:p>
                      <a:pPr algn="ctr"/>
                      <a:r>
                        <a:rPr lang="en-US" sz="1800" b="1" dirty="0">
                          <a:latin typeface="+mn-lt"/>
                        </a:rPr>
                        <a:t>N0</a:t>
                      </a:r>
                    </a:p>
                  </a:txBody>
                  <a:tcPr anchor="ctr"/>
                </a:tc>
                <a:tc>
                  <a:txBody>
                    <a:bodyPr/>
                    <a:lstStyle/>
                    <a:p>
                      <a:r>
                        <a:rPr lang="en-US" sz="1800" b="1" dirty="0">
                          <a:latin typeface="+mn-lt"/>
                        </a:rPr>
                        <a:t>No nodes involved</a:t>
                      </a:r>
                    </a:p>
                  </a:txBody>
                  <a:tcPr/>
                </a:tc>
                <a:extLst>
                  <a:ext uri="{0D108BD9-81ED-4DB2-BD59-A6C34878D82A}">
                    <a16:rowId xmlns:a16="http://schemas.microsoft.com/office/drawing/2014/main" val="10006"/>
                  </a:ext>
                </a:extLst>
              </a:tr>
              <a:tr h="370840">
                <a:tc vMerge="1">
                  <a:txBody>
                    <a:bodyPr/>
                    <a:lstStyle/>
                    <a:p>
                      <a:endParaRPr lang="en-US"/>
                    </a:p>
                  </a:txBody>
                  <a:tcPr/>
                </a:tc>
                <a:tc>
                  <a:txBody>
                    <a:bodyPr/>
                    <a:lstStyle/>
                    <a:p>
                      <a:pPr algn="ctr"/>
                      <a:r>
                        <a:rPr lang="en-US" sz="1800" b="1" dirty="0">
                          <a:latin typeface="+mn-lt"/>
                        </a:rPr>
                        <a:t>N1</a:t>
                      </a:r>
                    </a:p>
                  </a:txBody>
                  <a:tcPr anchor="ctr"/>
                </a:tc>
                <a:tc>
                  <a:txBody>
                    <a:bodyPr/>
                    <a:lstStyle/>
                    <a:p>
                      <a:r>
                        <a:rPr lang="en-US" sz="1800" b="1" dirty="0">
                          <a:latin typeface="+mn-lt"/>
                        </a:rPr>
                        <a:t>N1a: 1 regional LN involved</a:t>
                      </a:r>
                    </a:p>
                    <a:p>
                      <a:pPr marL="0" marR="0" lvl="0" indent="0" algn="l" defTabSz="914400" rtl="0" eaLnBrk="1" fontAlgn="auto" latinLnBrk="0" hangingPunct="1">
                        <a:lnSpc>
                          <a:spcPct val="100000"/>
                        </a:lnSpc>
                        <a:spcBef>
                          <a:spcPts val="0"/>
                        </a:spcBef>
                        <a:spcAft>
                          <a:spcPts val="0"/>
                        </a:spcAft>
                        <a:buClrTx/>
                        <a:buSzTx/>
                        <a:buFontTx/>
                        <a:buNone/>
                        <a:defRPr/>
                      </a:pPr>
                      <a:r>
                        <a:rPr lang="en-US" sz="1800" b="1" dirty="0">
                          <a:latin typeface="+mn-lt"/>
                        </a:rPr>
                        <a:t>N1b: 2-3 regional LNs involved</a:t>
                      </a:r>
                    </a:p>
                  </a:txBody>
                  <a:tcPr/>
                </a:tc>
                <a:extLst>
                  <a:ext uri="{0D108BD9-81ED-4DB2-BD59-A6C34878D82A}">
                    <a16:rowId xmlns:a16="http://schemas.microsoft.com/office/drawing/2014/main" val="10007"/>
                  </a:ext>
                </a:extLst>
              </a:tr>
              <a:tr h="370840">
                <a:tc vMerge="1">
                  <a:txBody>
                    <a:bodyPr/>
                    <a:lstStyle/>
                    <a:p>
                      <a:endParaRPr lang="en-US"/>
                    </a:p>
                  </a:txBody>
                  <a:tcPr/>
                </a:tc>
                <a:tc>
                  <a:txBody>
                    <a:bodyPr/>
                    <a:lstStyle/>
                    <a:p>
                      <a:pPr algn="ctr"/>
                      <a:r>
                        <a:rPr lang="en-US" sz="1800" b="1" dirty="0">
                          <a:latin typeface="+mn-lt"/>
                        </a:rPr>
                        <a:t>N2</a:t>
                      </a:r>
                    </a:p>
                  </a:txBody>
                  <a:tcPr anchor="ctr"/>
                </a:tc>
                <a:tc>
                  <a:txBody>
                    <a:bodyPr/>
                    <a:lstStyle/>
                    <a:p>
                      <a:r>
                        <a:rPr lang="en-US" sz="1800" b="1" dirty="0">
                          <a:latin typeface="+mn-lt"/>
                        </a:rPr>
                        <a:t>N2a:4-6 LNs involved</a:t>
                      </a:r>
                    </a:p>
                    <a:p>
                      <a:r>
                        <a:rPr lang="en-US" sz="1800" b="1" dirty="0">
                          <a:latin typeface="+mn-lt"/>
                        </a:rPr>
                        <a:t>N2b: 7 or more LNs involved</a:t>
                      </a:r>
                    </a:p>
                  </a:txBody>
                  <a:tcPr/>
                </a:tc>
                <a:extLst>
                  <a:ext uri="{0D108BD9-81ED-4DB2-BD59-A6C34878D82A}">
                    <a16:rowId xmlns:a16="http://schemas.microsoft.com/office/drawing/2014/main" val="10008"/>
                  </a:ext>
                </a:extLst>
              </a:tr>
              <a:tr h="370840">
                <a:tc rowSpan="4">
                  <a:txBody>
                    <a:bodyPr/>
                    <a:lstStyle/>
                    <a:p>
                      <a:pPr algn="ctr"/>
                      <a:r>
                        <a:rPr lang="en-US" sz="1800" b="1" dirty="0">
                          <a:latin typeface="+mn-lt"/>
                        </a:rPr>
                        <a:t>M</a:t>
                      </a:r>
                    </a:p>
                  </a:txBody>
                  <a:tcPr anchor="ctr"/>
                </a:tc>
                <a:tc>
                  <a:txBody>
                    <a:bodyPr/>
                    <a:lstStyle/>
                    <a:p>
                      <a:pPr algn="ctr"/>
                      <a:r>
                        <a:rPr lang="en-US" sz="1800" b="1" dirty="0">
                          <a:latin typeface="+mn-lt"/>
                        </a:rPr>
                        <a:t>M0</a:t>
                      </a:r>
                    </a:p>
                  </a:txBody>
                  <a:tcPr anchor="ctr"/>
                </a:tc>
                <a:tc>
                  <a:txBody>
                    <a:bodyPr/>
                    <a:lstStyle/>
                    <a:p>
                      <a:r>
                        <a:rPr lang="en-US" sz="1800" b="1" dirty="0">
                          <a:latin typeface="+mn-lt"/>
                        </a:rPr>
                        <a:t>No metastases</a:t>
                      </a:r>
                    </a:p>
                  </a:txBody>
                  <a:tcPr/>
                </a:tc>
                <a:extLst>
                  <a:ext uri="{0D108BD9-81ED-4DB2-BD59-A6C34878D82A}">
                    <a16:rowId xmlns:a16="http://schemas.microsoft.com/office/drawing/2014/main" val="10009"/>
                  </a:ext>
                </a:extLst>
              </a:tr>
              <a:tr h="370840">
                <a:tc vMerge="1">
                  <a:txBody>
                    <a:bodyPr/>
                    <a:lstStyle/>
                    <a:p>
                      <a:endParaRPr lang="en-US"/>
                    </a:p>
                  </a:txBody>
                  <a:tcPr/>
                </a:tc>
                <a:tc>
                  <a:txBody>
                    <a:bodyPr/>
                    <a:lstStyle/>
                    <a:p>
                      <a:pPr algn="ctr"/>
                      <a:r>
                        <a:rPr lang="en-US" sz="1800" b="1" dirty="0">
                          <a:latin typeface="+mn-lt"/>
                        </a:rPr>
                        <a:t>M1a</a:t>
                      </a:r>
                    </a:p>
                  </a:txBody>
                  <a:tcPr anchor="ctr"/>
                </a:tc>
                <a:tc>
                  <a:txBody>
                    <a:bodyPr/>
                    <a:lstStyle/>
                    <a:p>
                      <a:r>
                        <a:rPr lang="en-US" sz="1800" b="1" dirty="0">
                          <a:latin typeface="+mn-lt"/>
                        </a:rPr>
                        <a:t>Confined to one organ </a:t>
                      </a:r>
                    </a:p>
                  </a:txBody>
                  <a:tcPr/>
                </a:tc>
                <a:extLst>
                  <a:ext uri="{0D108BD9-81ED-4DB2-BD59-A6C34878D82A}">
                    <a16:rowId xmlns:a16="http://schemas.microsoft.com/office/drawing/2014/main" val="10010"/>
                  </a:ext>
                </a:extLst>
              </a:tr>
              <a:tr h="370840">
                <a:tc vMerge="1">
                  <a:txBody>
                    <a:bodyPr/>
                    <a:lstStyle/>
                    <a:p>
                      <a:endParaRPr lang="en-US"/>
                    </a:p>
                  </a:txBody>
                  <a:tcPr/>
                </a:tc>
                <a:tc>
                  <a:txBody>
                    <a:bodyPr/>
                    <a:lstStyle/>
                    <a:p>
                      <a:pPr algn="ctr"/>
                      <a:r>
                        <a:rPr lang="en-US" sz="1800" b="1" dirty="0">
                          <a:latin typeface="+mn-lt"/>
                        </a:rPr>
                        <a:t>M1b</a:t>
                      </a:r>
                    </a:p>
                  </a:txBody>
                  <a:tcPr anchor="ctr"/>
                </a:tc>
                <a:tc>
                  <a:txBody>
                    <a:bodyPr/>
                    <a:lstStyle/>
                    <a:p>
                      <a:r>
                        <a:rPr lang="en-US" sz="1800" b="1" dirty="0">
                          <a:latin typeface="+mn-lt"/>
                        </a:rPr>
                        <a:t>More than one organ</a:t>
                      </a:r>
                    </a:p>
                  </a:txBody>
                  <a:tcPr/>
                </a:tc>
                <a:extLst>
                  <a:ext uri="{0D108BD9-81ED-4DB2-BD59-A6C34878D82A}">
                    <a16:rowId xmlns:a16="http://schemas.microsoft.com/office/drawing/2014/main" val="10011"/>
                  </a:ext>
                </a:extLst>
              </a:tr>
              <a:tr h="370840">
                <a:tc vMerge="1">
                  <a:txBody>
                    <a:bodyPr/>
                    <a:lstStyle/>
                    <a:p>
                      <a:endParaRPr lang="en-US"/>
                    </a:p>
                  </a:txBody>
                  <a:tcPr/>
                </a:tc>
                <a:tc>
                  <a:txBody>
                    <a:bodyPr/>
                    <a:lstStyle/>
                    <a:p>
                      <a:pPr algn="ctr"/>
                      <a:r>
                        <a:rPr lang="en-US" sz="1800" b="1" dirty="0">
                          <a:latin typeface="+mn-lt"/>
                        </a:rPr>
                        <a:t>M1c</a:t>
                      </a:r>
                    </a:p>
                  </a:txBody>
                  <a:tcPr anchor="ctr"/>
                </a:tc>
                <a:tc>
                  <a:txBody>
                    <a:bodyPr/>
                    <a:lstStyle/>
                    <a:p>
                      <a:r>
                        <a:rPr lang="en-US" sz="1800" b="1" dirty="0">
                          <a:latin typeface="+mn-lt"/>
                        </a:rPr>
                        <a:t>Metastasis to the peritoneum</a:t>
                      </a:r>
                    </a:p>
                  </a:txBody>
                  <a:tcPr/>
                </a:tc>
                <a:extLst>
                  <a:ext uri="{0D108BD9-81ED-4DB2-BD59-A6C34878D82A}">
                    <a16:rowId xmlns:a16="http://schemas.microsoft.com/office/drawing/2014/main" val="10012"/>
                  </a:ext>
                </a:extLst>
              </a:tr>
            </a:tbl>
          </a:graphicData>
        </a:graphic>
      </p:graphicFrame>
      <p:pic>
        <p:nvPicPr>
          <p:cNvPr id="5" name="Picture 4" descr="Diagram_showing_T_stages_of_bowel_cancer_CRUK_276.svg.png"/>
          <p:cNvPicPr>
            <a:picLocks noChangeAspect="1"/>
          </p:cNvPicPr>
          <p:nvPr/>
        </p:nvPicPr>
        <p:blipFill>
          <a:blip r:embed="rId3"/>
          <a:stretch>
            <a:fillRect/>
          </a:stretch>
        </p:blipFill>
        <p:spPr>
          <a:xfrm>
            <a:off x="7283555" y="657752"/>
            <a:ext cx="4095764" cy="3667570"/>
          </a:xfrm>
          <a:prstGeom prst="rect">
            <a:avLst/>
          </a:prstGeom>
        </p:spPr>
      </p:pic>
      <p:pic>
        <p:nvPicPr>
          <p:cNvPr id="7" name="Picture 6"/>
          <p:cNvPicPr>
            <a:picLocks noChangeAspect="1"/>
          </p:cNvPicPr>
          <p:nvPr/>
        </p:nvPicPr>
        <p:blipFill>
          <a:blip r:embed="rId4"/>
          <a:stretch>
            <a:fillRect/>
          </a:stretch>
        </p:blipFill>
        <p:spPr>
          <a:xfrm>
            <a:off x="6470874" y="4366463"/>
            <a:ext cx="5721126" cy="2109559"/>
          </a:xfrm>
          <a:prstGeom prst="rect">
            <a:avLst/>
          </a:prstGeom>
        </p:spPr>
      </p:pic>
      <p:sp>
        <p:nvSpPr>
          <p:cNvPr id="8" name="TextBox 7"/>
          <p:cNvSpPr txBox="1"/>
          <p:nvPr/>
        </p:nvSpPr>
        <p:spPr>
          <a:xfrm>
            <a:off x="6336956" y="6421173"/>
            <a:ext cx="5765104" cy="369332"/>
          </a:xfrm>
          <a:prstGeom prst="rect">
            <a:avLst/>
          </a:prstGeom>
          <a:noFill/>
        </p:spPr>
        <p:txBody>
          <a:bodyPr wrap="none" rtlCol="0">
            <a:spAutoFit/>
          </a:bodyPr>
          <a:lstStyle/>
          <a:p>
            <a:r>
              <a:rPr lang="en-US" b="1" dirty="0"/>
              <a:t>Source</a:t>
            </a:r>
            <a:r>
              <a:rPr lang="en-US" dirty="0"/>
              <a:t>: Bailey And Love's Short Practice of Surgery 28th Ed</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Staging - AJCC staging 8th edition (simplified)</a:t>
            </a:r>
            <a:endParaRPr lang="ar-JO" dirty="0"/>
          </a:p>
        </p:txBody>
      </p:sp>
      <p:graphicFrame>
        <p:nvGraphicFramePr>
          <p:cNvPr id="6" name="Content Placeholder 5"/>
          <p:cNvGraphicFramePr>
            <a:graphicFrameLocks noGrp="1"/>
          </p:cNvGraphicFramePr>
          <p:nvPr>
            <p:ph idx="1"/>
          </p:nvPr>
        </p:nvGraphicFramePr>
        <p:xfrm>
          <a:off x="838203" y="2873375"/>
          <a:ext cx="10515597" cy="2956560"/>
        </p:xfrm>
        <a:graphic>
          <a:graphicData uri="http://schemas.openxmlformats.org/drawingml/2006/table">
            <a:tbl>
              <a:tblPr firstRow="1" bandRow="1">
                <a:tableStyleId>{5C22544A-7EE6-4342-B048-85BDC9FD1C3A}</a:tableStyleId>
              </a:tblPr>
              <a:tblGrid>
                <a:gridCol w="3505199">
                  <a:extLst>
                    <a:ext uri="{9D8B030D-6E8A-4147-A177-3AD203B41FA5}">
                      <a16:colId xmlns:a16="http://schemas.microsoft.com/office/drawing/2014/main" val="20000"/>
                    </a:ext>
                  </a:extLst>
                </a:gridCol>
                <a:gridCol w="3505199">
                  <a:extLst>
                    <a:ext uri="{9D8B030D-6E8A-4147-A177-3AD203B41FA5}">
                      <a16:colId xmlns:a16="http://schemas.microsoft.com/office/drawing/2014/main" val="20001"/>
                    </a:ext>
                  </a:extLst>
                </a:gridCol>
                <a:gridCol w="3505199">
                  <a:extLst>
                    <a:ext uri="{9D8B030D-6E8A-4147-A177-3AD203B41FA5}">
                      <a16:colId xmlns:a16="http://schemas.microsoft.com/office/drawing/2014/main" val="20002"/>
                    </a:ext>
                  </a:extLst>
                </a:gridCol>
              </a:tblGrid>
              <a:tr h="370840">
                <a:tc>
                  <a:txBody>
                    <a:bodyPr/>
                    <a:lstStyle/>
                    <a:p>
                      <a:pPr algn="ctr"/>
                      <a:r>
                        <a:rPr lang="en-US" sz="3200" b="1" i="0" kern="1200" dirty="0">
                          <a:solidFill>
                            <a:schemeClr val="lt1"/>
                          </a:solidFill>
                          <a:effectLst/>
                          <a:latin typeface="+mn-lt"/>
                          <a:ea typeface="+mn-ea"/>
                          <a:cs typeface="+mn-cs"/>
                        </a:rPr>
                        <a:t>AJCC staging </a:t>
                      </a:r>
                      <a:endParaRPr lang="en-US" sz="3200" dirty="0"/>
                    </a:p>
                  </a:txBody>
                  <a:tcPr/>
                </a:tc>
                <a:tc>
                  <a:txBody>
                    <a:bodyPr/>
                    <a:lstStyle/>
                    <a:p>
                      <a:pPr algn="ctr"/>
                      <a:r>
                        <a:rPr lang="en-US" sz="3200" dirty="0"/>
                        <a:t>TNM classification</a:t>
                      </a:r>
                    </a:p>
                  </a:txBody>
                  <a:tcPr/>
                </a:tc>
                <a:tc>
                  <a:txBody>
                    <a:bodyPr/>
                    <a:lstStyle/>
                    <a:p>
                      <a:pPr algn="ctr"/>
                      <a:r>
                        <a:rPr lang="en-US" sz="3200" dirty="0"/>
                        <a:t>Dukes stage</a:t>
                      </a:r>
                    </a:p>
                  </a:txBody>
                  <a:tcPr/>
                </a:tc>
                <a:extLst>
                  <a:ext uri="{0D108BD9-81ED-4DB2-BD59-A6C34878D82A}">
                    <a16:rowId xmlns:a16="http://schemas.microsoft.com/office/drawing/2014/main" val="10000"/>
                  </a:ext>
                </a:extLst>
              </a:tr>
              <a:tr h="370840">
                <a:tc>
                  <a:txBody>
                    <a:bodyPr/>
                    <a:lstStyle/>
                    <a:p>
                      <a:pPr algn="ctr"/>
                      <a:r>
                        <a:rPr lang="en-US" sz="3200" dirty="0"/>
                        <a:t>I</a:t>
                      </a:r>
                    </a:p>
                  </a:txBody>
                  <a:tcPr/>
                </a:tc>
                <a:tc>
                  <a:txBody>
                    <a:bodyPr/>
                    <a:lstStyle/>
                    <a:p>
                      <a:pPr>
                        <a:buFont typeface="Arial" charset="0"/>
                        <a:buNone/>
                      </a:pPr>
                      <a:r>
                        <a:rPr lang="en-US" sz="3200" dirty="0">
                          <a:effectLst/>
                        </a:rPr>
                        <a:t>Up to </a:t>
                      </a:r>
                      <a:r>
                        <a:rPr lang="en-US" sz="3200" b="1" dirty="0">
                          <a:solidFill>
                            <a:srgbClr val="C00000"/>
                          </a:solidFill>
                          <a:effectLst/>
                        </a:rPr>
                        <a:t>T2</a:t>
                      </a:r>
                      <a:r>
                        <a:rPr lang="en-US" sz="3200" dirty="0">
                          <a:effectLst/>
                        </a:rPr>
                        <a:t>, N0, M0</a:t>
                      </a:r>
                    </a:p>
                  </a:txBody>
                  <a:tcPr marL="114300" marR="114300" marT="76200" marB="76200" anchor="ctr"/>
                </a:tc>
                <a:tc>
                  <a:txBody>
                    <a:bodyPr/>
                    <a:lstStyle/>
                    <a:p>
                      <a:pPr algn="ctr"/>
                      <a:r>
                        <a:rPr lang="en-US" sz="3200" dirty="0">
                          <a:effectLst/>
                        </a:rPr>
                        <a:t>A</a:t>
                      </a:r>
                    </a:p>
                  </a:txBody>
                  <a:tcPr marL="114300" marR="114300" marT="76200" marB="76200" anchor="ctr"/>
                </a:tc>
                <a:extLst>
                  <a:ext uri="{0D108BD9-81ED-4DB2-BD59-A6C34878D82A}">
                    <a16:rowId xmlns:a16="http://schemas.microsoft.com/office/drawing/2014/main" val="10001"/>
                  </a:ext>
                </a:extLst>
              </a:tr>
              <a:tr h="370840">
                <a:tc>
                  <a:txBody>
                    <a:bodyPr/>
                    <a:lstStyle/>
                    <a:p>
                      <a:pPr algn="ctr"/>
                      <a:r>
                        <a:rPr lang="en-US" sz="3200" dirty="0"/>
                        <a:t>II</a:t>
                      </a:r>
                    </a:p>
                  </a:txBody>
                  <a:tcPr/>
                </a:tc>
                <a:tc>
                  <a:txBody>
                    <a:bodyPr/>
                    <a:lstStyle/>
                    <a:p>
                      <a:r>
                        <a:rPr lang="en-US" sz="3200" b="0" i="0" kern="1200" dirty="0">
                          <a:solidFill>
                            <a:schemeClr val="dk1"/>
                          </a:solidFill>
                          <a:effectLst/>
                          <a:latin typeface="+mn-lt"/>
                          <a:ea typeface="+mn-ea"/>
                          <a:cs typeface="+mn-cs"/>
                        </a:rPr>
                        <a:t>Up to </a:t>
                      </a:r>
                      <a:r>
                        <a:rPr lang="en-US" sz="3200" b="1" i="0" kern="1200" dirty="0">
                          <a:solidFill>
                            <a:srgbClr val="C00000"/>
                          </a:solidFill>
                          <a:effectLst/>
                          <a:latin typeface="+mn-lt"/>
                          <a:ea typeface="+mn-ea"/>
                          <a:cs typeface="+mn-cs"/>
                        </a:rPr>
                        <a:t>T4</a:t>
                      </a:r>
                      <a:r>
                        <a:rPr lang="en-US" sz="3200" b="0" i="0" kern="1200" dirty="0">
                          <a:solidFill>
                            <a:schemeClr val="dk1"/>
                          </a:solidFill>
                          <a:effectLst/>
                          <a:latin typeface="+mn-lt"/>
                          <a:ea typeface="+mn-ea"/>
                          <a:cs typeface="+mn-cs"/>
                        </a:rPr>
                        <a:t>, N0, M0</a:t>
                      </a:r>
                      <a:endParaRPr lang="en-US" sz="3200" dirty="0"/>
                    </a:p>
                  </a:txBody>
                  <a:tcPr/>
                </a:tc>
                <a:tc>
                  <a:txBody>
                    <a:bodyPr/>
                    <a:lstStyle/>
                    <a:p>
                      <a:pPr algn="ctr"/>
                      <a:r>
                        <a:rPr lang="en-US" sz="3200" dirty="0"/>
                        <a:t>B</a:t>
                      </a:r>
                    </a:p>
                  </a:txBody>
                  <a:tcPr/>
                </a:tc>
                <a:extLst>
                  <a:ext uri="{0D108BD9-81ED-4DB2-BD59-A6C34878D82A}">
                    <a16:rowId xmlns:a16="http://schemas.microsoft.com/office/drawing/2014/main" val="10002"/>
                  </a:ext>
                </a:extLst>
              </a:tr>
              <a:tr h="370840">
                <a:tc>
                  <a:txBody>
                    <a:bodyPr/>
                    <a:lstStyle/>
                    <a:p>
                      <a:pPr algn="ctr"/>
                      <a:r>
                        <a:rPr lang="en-US" sz="3200" dirty="0"/>
                        <a:t>III</a:t>
                      </a:r>
                    </a:p>
                  </a:txBody>
                  <a:tcPr/>
                </a:tc>
                <a:tc>
                  <a:txBody>
                    <a:bodyPr/>
                    <a:lstStyle/>
                    <a:p>
                      <a:r>
                        <a:rPr lang="pt-BR" sz="3200" dirty="0"/>
                        <a:t>Any T, </a:t>
                      </a:r>
                      <a:r>
                        <a:rPr lang="pt-BR" sz="3200" b="1" dirty="0">
                          <a:solidFill>
                            <a:srgbClr val="C00000"/>
                          </a:solidFill>
                        </a:rPr>
                        <a:t>N1/N2</a:t>
                      </a:r>
                      <a:r>
                        <a:rPr lang="pt-BR" sz="3200" dirty="0"/>
                        <a:t>, M0</a:t>
                      </a:r>
                      <a:endParaRPr lang="en-US" sz="3200" dirty="0"/>
                    </a:p>
                  </a:txBody>
                  <a:tcPr/>
                </a:tc>
                <a:tc>
                  <a:txBody>
                    <a:bodyPr/>
                    <a:lstStyle/>
                    <a:p>
                      <a:pPr algn="ctr"/>
                      <a:r>
                        <a:rPr lang="en-US" sz="3200" dirty="0"/>
                        <a:t>C</a:t>
                      </a:r>
                    </a:p>
                  </a:txBody>
                  <a:tcPr/>
                </a:tc>
                <a:extLst>
                  <a:ext uri="{0D108BD9-81ED-4DB2-BD59-A6C34878D82A}">
                    <a16:rowId xmlns:a16="http://schemas.microsoft.com/office/drawing/2014/main" val="10003"/>
                  </a:ext>
                </a:extLst>
              </a:tr>
              <a:tr h="370840">
                <a:tc>
                  <a:txBody>
                    <a:bodyPr/>
                    <a:lstStyle/>
                    <a:p>
                      <a:pPr algn="ctr"/>
                      <a:r>
                        <a:rPr lang="en-US" sz="3200" dirty="0"/>
                        <a:t>IV</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3200" b="0" i="0" kern="1200" dirty="0">
                          <a:solidFill>
                            <a:schemeClr val="dk1"/>
                          </a:solidFill>
                          <a:effectLst/>
                          <a:latin typeface="+mn-lt"/>
                          <a:ea typeface="+mn-ea"/>
                          <a:cs typeface="+mn-cs"/>
                        </a:rPr>
                        <a:t>Any T, any N, </a:t>
                      </a:r>
                      <a:r>
                        <a:rPr lang="en-US" sz="3200" b="1" i="0" kern="1200" dirty="0">
                          <a:solidFill>
                            <a:srgbClr val="C00000"/>
                          </a:solidFill>
                          <a:effectLst/>
                          <a:latin typeface="+mn-lt"/>
                          <a:ea typeface="+mn-ea"/>
                          <a:cs typeface="+mn-cs"/>
                        </a:rPr>
                        <a:t>M1</a:t>
                      </a:r>
                    </a:p>
                  </a:txBody>
                  <a:tcPr/>
                </a:tc>
                <a:tc>
                  <a:txBody>
                    <a:bodyPr/>
                    <a:lstStyle/>
                    <a:p>
                      <a:pPr algn="ctr"/>
                      <a:r>
                        <a:rPr lang="en-US" sz="3200" dirty="0"/>
                        <a:t>D</a:t>
                      </a:r>
                    </a:p>
                  </a:txBody>
                  <a:tcPr/>
                </a:tc>
                <a:extLst>
                  <a:ext uri="{0D108BD9-81ED-4DB2-BD59-A6C34878D82A}">
                    <a16:rowId xmlns:a16="http://schemas.microsoft.com/office/drawing/2014/main" val="10004"/>
                  </a:ext>
                </a:extLst>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Clinical presentation</a:t>
            </a:r>
            <a:endParaRPr lang="ar-JO" dirty="0"/>
          </a:p>
        </p:txBody>
      </p:sp>
      <p:sp>
        <p:nvSpPr>
          <p:cNvPr id="3" name="Content Placeholder 2"/>
          <p:cNvSpPr>
            <a:spLocks noGrp="1"/>
          </p:cNvSpPr>
          <p:nvPr>
            <p:ph idx="1"/>
          </p:nvPr>
        </p:nvSpPr>
        <p:spPr/>
        <p:txBody>
          <a:bodyPr/>
          <a:lstStyle/>
          <a:p>
            <a:pPr algn="l" rtl="0"/>
            <a:r>
              <a:rPr lang="en-US" dirty="0"/>
              <a:t>Patients with CRC may present in three ways:</a:t>
            </a:r>
          </a:p>
          <a:p>
            <a:pPr marL="514350" indent="-514350">
              <a:buFont typeface="+mj-lt"/>
              <a:buAutoNum type="arabicPeriod"/>
            </a:pPr>
            <a:r>
              <a:rPr lang="en-US" dirty="0"/>
              <a:t>Those with suspicious symptoms and signs</a:t>
            </a:r>
          </a:p>
          <a:p>
            <a:pPr marL="514350" indent="-514350">
              <a:buFont typeface="+mj-lt"/>
              <a:buAutoNum type="arabicPeriod"/>
            </a:pPr>
            <a:r>
              <a:rPr lang="en-US" dirty="0"/>
              <a:t>Asymptomatic patients discovered by routine screening which account for 10%</a:t>
            </a:r>
          </a:p>
          <a:p>
            <a:pPr marL="514350" indent="-514350">
              <a:buFont typeface="+mj-lt"/>
              <a:buAutoNum type="arabicPeriod"/>
            </a:pPr>
            <a:r>
              <a:rPr lang="en-US" dirty="0"/>
              <a:t>Emergency admission with intestinal obstruction, perforation or an acute GI bleed which account for 20-30% of CRC diagnosis</a:t>
            </a:r>
            <a:endParaRPr lang="ar-JO"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Signs and symptoms</a:t>
            </a:r>
            <a:endParaRPr lang="ar-JO" dirty="0"/>
          </a:p>
        </p:txBody>
      </p:sp>
      <p:sp>
        <p:nvSpPr>
          <p:cNvPr id="3" name="Content Placeholder 2"/>
          <p:cNvSpPr>
            <a:spLocks noGrp="1"/>
          </p:cNvSpPr>
          <p:nvPr>
            <p:ph idx="1"/>
          </p:nvPr>
        </p:nvSpPr>
        <p:spPr/>
        <p:txBody>
          <a:bodyPr>
            <a:normAutofit/>
          </a:bodyPr>
          <a:lstStyle/>
          <a:p>
            <a:pPr algn="l" rtl="0"/>
            <a:r>
              <a:rPr lang="en-US" dirty="0"/>
              <a:t>Change in bowel habits (the most common symptom) </a:t>
            </a:r>
          </a:p>
          <a:p>
            <a:pPr algn="l" rtl="0"/>
            <a:r>
              <a:rPr lang="en-US" dirty="0"/>
              <a:t>Rectal bleeding</a:t>
            </a:r>
          </a:p>
          <a:p>
            <a:pPr algn="l" rtl="0"/>
            <a:r>
              <a:rPr lang="en-US" dirty="0"/>
              <a:t>Iron deficiency anemia </a:t>
            </a:r>
          </a:p>
          <a:p>
            <a:pPr algn="l" rtl="0"/>
            <a:r>
              <a:rPr lang="en-US" dirty="0"/>
              <a:t>Rectal or abdominal mass </a:t>
            </a:r>
          </a:p>
          <a:p>
            <a:pPr algn="l" rtl="0"/>
            <a:r>
              <a:rPr lang="en-US" dirty="0"/>
              <a:t>Abdominal pain</a:t>
            </a:r>
          </a:p>
          <a:p>
            <a:pPr algn="l" rtl="0"/>
            <a:r>
              <a:rPr lang="en-US" dirty="0"/>
              <a:t>Constitutional symptoms like: weight loss, fever, night sweats, fatigue and abdominal discomfort</a:t>
            </a:r>
            <a:endParaRPr lang="ar-JO"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Distribution of colorectal cancer by site</a:t>
            </a:r>
            <a:endParaRPr lang="ar-JO" dirty="0"/>
          </a:p>
        </p:txBody>
      </p:sp>
      <p:sp>
        <p:nvSpPr>
          <p:cNvPr id="3" name="Content Placeholder 2"/>
          <p:cNvSpPr>
            <a:spLocks noGrp="1"/>
          </p:cNvSpPr>
          <p:nvPr>
            <p:ph idx="1"/>
          </p:nvPr>
        </p:nvSpPr>
        <p:spPr>
          <a:xfrm>
            <a:off x="838200" y="1925327"/>
            <a:ext cx="5514948" cy="4000762"/>
          </a:xfrm>
        </p:spPr>
        <p:txBody>
          <a:bodyPr>
            <a:normAutofit fontScale="92500"/>
          </a:bodyPr>
          <a:lstStyle/>
          <a:p>
            <a:pPr algn="l" rtl="0"/>
            <a:r>
              <a:rPr lang="en-US" dirty="0"/>
              <a:t>Based on sites of onset, rectal cancer approximately accounts for 38% and colon cancer  approximately accounts for 62%, and both sites combined account for 1.25%. Among colon cancers, the most common sites are the sigmoid colon (21%), followed by the ascending colon (5%), transverse colon (5.5%), descending colon (4%) and the cecum (12%)</a:t>
            </a:r>
            <a:endParaRPr lang="ar-JO" dirty="0"/>
          </a:p>
        </p:txBody>
      </p:sp>
      <p:pic>
        <p:nvPicPr>
          <p:cNvPr id="6" name="Picture 5">
            <a:extLst>
              <a:ext uri="{FF2B5EF4-FFF2-40B4-BE49-F238E27FC236}">
                <a16:creationId xmlns:a16="http://schemas.microsoft.com/office/drawing/2014/main" id="{64CD3203-EAC0-76CE-0F6F-AAF55AEF67F6}"/>
              </a:ext>
            </a:extLst>
          </p:cNvPr>
          <p:cNvPicPr>
            <a:picLocks noChangeAspect="1"/>
          </p:cNvPicPr>
          <p:nvPr/>
        </p:nvPicPr>
        <p:blipFill rotWithShape="1">
          <a:blip r:embed="rId2"/>
          <a:srcRect l="7148"/>
          <a:stretch/>
        </p:blipFill>
        <p:spPr>
          <a:xfrm>
            <a:off x="6353148" y="1925327"/>
            <a:ext cx="5307245" cy="3716055"/>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Right-sided colon cancer</a:t>
            </a:r>
            <a:endParaRPr lang="ar-JO" dirty="0"/>
          </a:p>
        </p:txBody>
      </p:sp>
      <p:sp>
        <p:nvSpPr>
          <p:cNvPr id="3" name="Content Placeholder 2"/>
          <p:cNvSpPr>
            <a:spLocks noGrp="1"/>
          </p:cNvSpPr>
          <p:nvPr>
            <p:ph idx="1"/>
          </p:nvPr>
        </p:nvSpPr>
        <p:spPr/>
        <p:txBody>
          <a:bodyPr>
            <a:normAutofit/>
          </a:bodyPr>
          <a:lstStyle/>
          <a:p>
            <a:pPr algn="l" rtl="0"/>
            <a:r>
              <a:rPr lang="en-US" dirty="0"/>
              <a:t>Large bowel malignancies arising in cecum, ascending colon or transverse colon.</a:t>
            </a:r>
          </a:p>
          <a:p>
            <a:pPr algn="l" rtl="0"/>
            <a:r>
              <a:rPr lang="en-US" dirty="0"/>
              <a:t>Clinical features include:</a:t>
            </a:r>
          </a:p>
          <a:p>
            <a:pPr lvl="1"/>
            <a:r>
              <a:rPr lang="en-US" dirty="0"/>
              <a:t>Occult bleeding or melena </a:t>
            </a:r>
          </a:p>
          <a:p>
            <a:pPr lvl="1"/>
            <a:r>
              <a:rPr lang="en-US" dirty="0"/>
              <a:t>Iron deficiency anemia  </a:t>
            </a:r>
          </a:p>
          <a:p>
            <a:pPr lvl="1"/>
            <a:r>
              <a:rPr lang="en-US" dirty="0"/>
              <a:t>Diarrhea</a:t>
            </a:r>
            <a:endParaRPr lang="ar-JO"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Anatomy</a:t>
            </a:r>
          </a:p>
        </p:txBody>
      </p:sp>
      <p:sp>
        <p:nvSpPr>
          <p:cNvPr id="3" name="Content Placeholder 2"/>
          <p:cNvSpPr>
            <a:spLocks noGrp="1"/>
          </p:cNvSpPr>
          <p:nvPr>
            <p:ph idx="1"/>
          </p:nvPr>
        </p:nvSpPr>
        <p:spPr/>
        <p:txBody>
          <a:bodyPr>
            <a:normAutofit/>
          </a:bodyPr>
          <a:lstStyle/>
          <a:p>
            <a:r>
              <a:rPr lang="en-US" dirty="0"/>
              <a:t>The large intestine is the terminal portion of the gastrointestinal tract and is derived from the midgut, hindgut, and cloaca.</a:t>
            </a:r>
          </a:p>
          <a:p>
            <a:r>
              <a:rPr lang="en-US" dirty="0"/>
              <a:t>The large intestine length is approx. 1.5 m (5 ft) long. </a:t>
            </a:r>
          </a:p>
          <a:p>
            <a:r>
              <a:rPr lang="en-US" dirty="0"/>
              <a:t>The large intestine is divided into the cecum and appendix, the ascending colon, transverse colon, descending colon, sigmoid colon, rectum, and anal canal.</a:t>
            </a:r>
          </a:p>
          <a:p>
            <a:r>
              <a:rPr lang="en-US" dirty="0"/>
              <a:t>The large intestine is </a:t>
            </a:r>
            <a:r>
              <a:rPr lang="en-US" b="1" dirty="0"/>
              <a:t>less mobile </a:t>
            </a:r>
            <a:r>
              <a:rPr lang="en-US" dirty="0"/>
              <a:t>than the small bowel as the ascending and descending colon are fixed to the retroperitoneum.</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Left-sided colon cancer</a:t>
            </a:r>
            <a:endParaRPr lang="ar-JO" dirty="0"/>
          </a:p>
        </p:txBody>
      </p:sp>
      <p:sp>
        <p:nvSpPr>
          <p:cNvPr id="3" name="Content Placeholder 2"/>
          <p:cNvSpPr>
            <a:spLocks noGrp="1"/>
          </p:cNvSpPr>
          <p:nvPr>
            <p:ph idx="1"/>
          </p:nvPr>
        </p:nvSpPr>
        <p:spPr/>
        <p:txBody>
          <a:bodyPr/>
          <a:lstStyle/>
          <a:p>
            <a:pPr algn="l" rtl="0"/>
            <a:r>
              <a:rPr lang="en-US" dirty="0"/>
              <a:t>Arising from the splenic flexure, descending colon, sigmoid colon or the rectosigmoid junction.</a:t>
            </a:r>
          </a:p>
          <a:p>
            <a:pPr algn="l" rtl="0"/>
            <a:r>
              <a:rPr lang="en-US" dirty="0"/>
              <a:t>Clinical features include: </a:t>
            </a:r>
          </a:p>
          <a:p>
            <a:pPr lvl="1"/>
            <a:r>
              <a:rPr lang="en-US" dirty="0"/>
              <a:t>Change in bowel habits (size, consistency and frequency)</a:t>
            </a:r>
          </a:p>
          <a:p>
            <a:pPr lvl="1"/>
            <a:r>
              <a:rPr lang="en-US" dirty="0"/>
              <a:t>Blood-streaked stool</a:t>
            </a:r>
          </a:p>
          <a:p>
            <a:pPr lvl="1"/>
            <a:r>
              <a:rPr lang="en-US" dirty="0"/>
              <a:t>Colicky abdominal pain (due to obstruction)</a:t>
            </a:r>
            <a:endParaRPr lang="ar-JO"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Rectal carcinoma </a:t>
            </a:r>
            <a:endParaRPr lang="ar-JO" dirty="0"/>
          </a:p>
        </p:txBody>
      </p:sp>
      <p:sp>
        <p:nvSpPr>
          <p:cNvPr id="3" name="Content Placeholder 2"/>
          <p:cNvSpPr>
            <a:spLocks noGrp="1"/>
          </p:cNvSpPr>
          <p:nvPr>
            <p:ph idx="1"/>
          </p:nvPr>
        </p:nvSpPr>
        <p:spPr/>
        <p:txBody>
          <a:bodyPr>
            <a:normAutofit/>
          </a:bodyPr>
          <a:lstStyle/>
          <a:p>
            <a:pPr algn="l" rtl="0"/>
            <a:r>
              <a:rPr lang="en-US" dirty="0"/>
              <a:t>Large bowel malignancies located within 15 cm from the anal verge.</a:t>
            </a:r>
          </a:p>
          <a:p>
            <a:pPr algn="l" rtl="0"/>
            <a:r>
              <a:rPr lang="en-US" dirty="0"/>
              <a:t>Clinical features include: </a:t>
            </a:r>
          </a:p>
          <a:p>
            <a:pPr lvl="1"/>
            <a:r>
              <a:rPr lang="en-US" dirty="0"/>
              <a:t>Hematochezia</a:t>
            </a:r>
          </a:p>
          <a:p>
            <a:pPr lvl="1"/>
            <a:r>
              <a:rPr lang="en-US" dirty="0"/>
              <a:t>Decrease in stool caliber (pencil shaped stool)</a:t>
            </a:r>
          </a:p>
          <a:p>
            <a:pPr lvl="1"/>
            <a:r>
              <a:rPr lang="en-US" dirty="0"/>
              <a:t>Rectal pain</a:t>
            </a:r>
          </a:p>
          <a:p>
            <a:pPr lvl="1"/>
            <a:r>
              <a:rPr lang="en-US" dirty="0"/>
              <a:t>Tenesmus </a:t>
            </a:r>
          </a:p>
          <a:p>
            <a:pPr lvl="1"/>
            <a:r>
              <a:rPr lang="en-US" dirty="0"/>
              <a:t>Flatulence </a:t>
            </a:r>
          </a:p>
          <a:p>
            <a:pPr lvl="1"/>
            <a:r>
              <a:rPr lang="en-US" dirty="0"/>
              <a:t>Fecal incontinence</a:t>
            </a:r>
          </a:p>
          <a:p>
            <a:pPr algn="l" rtl="0">
              <a:buNone/>
            </a:pPr>
            <a:endParaRPr lang="ar-JO"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Diagnosis - History</a:t>
            </a:r>
            <a:endParaRPr lang="ar-JO" dirty="0"/>
          </a:p>
        </p:txBody>
      </p:sp>
      <p:sp>
        <p:nvSpPr>
          <p:cNvPr id="3" name="Content Placeholder 2"/>
          <p:cNvSpPr>
            <a:spLocks noGrp="1"/>
          </p:cNvSpPr>
          <p:nvPr>
            <p:ph idx="1"/>
          </p:nvPr>
        </p:nvSpPr>
        <p:spPr/>
        <p:txBody>
          <a:bodyPr>
            <a:normAutofit/>
          </a:bodyPr>
          <a:lstStyle/>
          <a:p>
            <a:pPr algn="l" rtl="0"/>
            <a:r>
              <a:rPr lang="en-US" dirty="0"/>
              <a:t>We ask the patient about his presenting symptom’s onset, timing, severity </a:t>
            </a:r>
          </a:p>
          <a:p>
            <a:pPr algn="l" rtl="0"/>
            <a:r>
              <a:rPr lang="en-US" dirty="0"/>
              <a:t>And then ask about the presence of other associating symptoms that could help us in diagnosis and give us a hint of the location of the tumor, we would also ask about the predisposing factors.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Diagnosis - Physical examination</a:t>
            </a:r>
            <a:endParaRPr lang="ar-JO" dirty="0"/>
          </a:p>
        </p:txBody>
      </p:sp>
      <p:sp>
        <p:nvSpPr>
          <p:cNvPr id="3" name="Content Placeholder 2"/>
          <p:cNvSpPr>
            <a:spLocks noGrp="1"/>
          </p:cNvSpPr>
          <p:nvPr>
            <p:ph idx="1"/>
          </p:nvPr>
        </p:nvSpPr>
        <p:spPr/>
        <p:txBody>
          <a:bodyPr>
            <a:normAutofit fontScale="92500" lnSpcReduction="10000"/>
          </a:bodyPr>
          <a:lstStyle/>
          <a:p>
            <a:pPr algn="l" rtl="0"/>
            <a:r>
              <a:rPr lang="en-US" dirty="0"/>
              <a:t>Start with the vital signs especially in emergency symptoms</a:t>
            </a:r>
          </a:p>
          <a:p>
            <a:pPr algn="l" rtl="0"/>
            <a:r>
              <a:rPr lang="en-US" dirty="0"/>
              <a:t>General look: look for pallor, weight loss, signs of cachexia and jaundice</a:t>
            </a:r>
          </a:p>
          <a:p>
            <a:pPr algn="l" rtl="0"/>
            <a:r>
              <a:rPr lang="en-US" dirty="0"/>
              <a:t>Abdomen: </a:t>
            </a:r>
          </a:p>
          <a:p>
            <a:pPr marL="852488" lvl="1" indent="-395288">
              <a:buFont typeface="+mj-lt"/>
              <a:buAutoNum type="arabicPeriod"/>
              <a:tabLst>
                <a:tab pos="744538" algn="l"/>
              </a:tabLst>
            </a:pPr>
            <a:r>
              <a:rPr lang="en-US" dirty="0"/>
              <a:t>Inspection for distention, visible masses and scars indicative of prior surgery</a:t>
            </a:r>
          </a:p>
          <a:p>
            <a:pPr marL="852488" lvl="1" indent="-395288">
              <a:buFont typeface="+mj-lt"/>
              <a:buAutoNum type="arabicPeriod"/>
              <a:tabLst>
                <a:tab pos="744538" algn="l"/>
              </a:tabLst>
            </a:pPr>
            <a:r>
              <a:rPr lang="en-US" dirty="0"/>
              <a:t>Palpation for masses, tenderness and liver palpation (which may be enlarged with rough edges</a:t>
            </a:r>
          </a:p>
          <a:p>
            <a:pPr marL="852488" lvl="1" indent="-395288">
              <a:buFont typeface="+mj-lt"/>
              <a:buAutoNum type="arabicPeriod"/>
              <a:tabLst>
                <a:tab pos="744538" algn="l"/>
              </a:tabLst>
            </a:pPr>
            <a:r>
              <a:rPr lang="en-US" dirty="0"/>
              <a:t>Percussion which may be dull on masses , liver span for hepatosplenomegaly </a:t>
            </a:r>
          </a:p>
          <a:p>
            <a:pPr marL="852488" lvl="1" indent="-395288">
              <a:buFont typeface="+mj-lt"/>
              <a:buAutoNum type="arabicPeriod"/>
              <a:tabLst>
                <a:tab pos="744538" algn="l"/>
              </a:tabLst>
            </a:pPr>
            <a:r>
              <a:rPr lang="en-US" dirty="0"/>
              <a:t>Auscultation bowel sounds are hyperactive initially which then become hypoactive and eventually diminished when obstruction occurs</a:t>
            </a:r>
          </a:p>
          <a:p>
            <a:pPr marL="852488" lvl="1" indent="-395288">
              <a:buFont typeface="+mj-lt"/>
              <a:buAutoNum type="arabicPeriod"/>
              <a:tabLst>
                <a:tab pos="744538" algn="l"/>
              </a:tabLst>
            </a:pPr>
            <a:r>
              <a:rPr lang="en-US" dirty="0"/>
              <a:t>Digital rectal examination which should be done for all patients who present with LGIB where distal rectal cancers may be palpable </a:t>
            </a:r>
            <a:r>
              <a:rPr lang="en-US" dirty="0" err="1"/>
              <a:t>nad</a:t>
            </a:r>
            <a:r>
              <a:rPr lang="en-US" dirty="0"/>
              <a:t> evidence of blood may be seen</a:t>
            </a:r>
          </a:p>
        </p:txBody>
      </p:sp>
    </p:spTree>
    <p:extLst>
      <p:ext uri="{BB962C8B-B14F-4D97-AF65-F5344CB8AC3E}">
        <p14:creationId xmlns:p14="http://schemas.microsoft.com/office/powerpoint/2010/main" val="15106834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Diagnosis - Laboratory studies</a:t>
            </a:r>
            <a:endParaRPr lang="ar-JO" dirty="0"/>
          </a:p>
        </p:txBody>
      </p:sp>
      <p:sp>
        <p:nvSpPr>
          <p:cNvPr id="3" name="Content Placeholder 2"/>
          <p:cNvSpPr>
            <a:spLocks noGrp="1"/>
          </p:cNvSpPr>
          <p:nvPr>
            <p:ph idx="1"/>
          </p:nvPr>
        </p:nvSpPr>
        <p:spPr/>
        <p:txBody>
          <a:bodyPr>
            <a:normAutofit/>
          </a:bodyPr>
          <a:lstStyle/>
          <a:p>
            <a:pPr algn="l" rtl="0"/>
            <a:r>
              <a:rPr lang="en-US" dirty="0"/>
              <a:t>Carcinoembryonic antigen (CEA) baseline may be obtained in all patients before initiating treatment for follow up, assessing response to treatment and to evaluate recurrence and should not be used for screening</a:t>
            </a:r>
          </a:p>
          <a:p>
            <a:pPr algn="l" rtl="0"/>
            <a:r>
              <a:rPr lang="en-US" dirty="0"/>
              <a:t>CBC may show microcytic anemia</a:t>
            </a:r>
          </a:p>
          <a:p>
            <a:pPr algn="l" rtl="0"/>
            <a:r>
              <a:rPr lang="en-US" dirty="0"/>
              <a:t>Liver chemistries and coagulation which may be abnormal in multiple hepatic </a:t>
            </a:r>
            <a:r>
              <a:rPr lang="en-US" dirty="0" err="1"/>
              <a:t>metz</a:t>
            </a:r>
            <a:r>
              <a:rPr lang="en-US" dirty="0"/>
              <a:t>.</a:t>
            </a:r>
          </a:p>
          <a:p>
            <a:pPr algn="l" rtl="0"/>
            <a:endParaRPr lang="ar-JO"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Diagnosis - Imaging</a:t>
            </a:r>
            <a:endParaRPr lang="ar-JO" dirty="0"/>
          </a:p>
        </p:txBody>
      </p:sp>
      <p:sp>
        <p:nvSpPr>
          <p:cNvPr id="3" name="Content Placeholder 2"/>
          <p:cNvSpPr>
            <a:spLocks noGrp="1"/>
          </p:cNvSpPr>
          <p:nvPr>
            <p:ph idx="1"/>
          </p:nvPr>
        </p:nvSpPr>
        <p:spPr/>
        <p:txBody>
          <a:bodyPr>
            <a:normAutofit fontScale="90000" lnSpcReduction="10000"/>
          </a:bodyPr>
          <a:lstStyle/>
          <a:p>
            <a:pPr algn="l" rtl="0"/>
            <a:r>
              <a:rPr lang="en-US" b="1" dirty="0"/>
              <a:t>Flexible sigmoidoscopy </a:t>
            </a:r>
          </a:p>
          <a:p>
            <a:pPr algn="l" rtl="0"/>
            <a:r>
              <a:rPr lang="en-US" dirty="0"/>
              <a:t>An </a:t>
            </a:r>
            <a:r>
              <a:rPr lang="en-US" b="1" dirty="0"/>
              <a:t>endoscopic evaluation</a:t>
            </a:r>
            <a:r>
              <a:rPr lang="en-US" dirty="0"/>
              <a:t> of the lower gastrointestinal tract from the anus to the sigmoid colon. Can be performed using a flexible or rigid endoscope. Consider in patients with scanty intermittent hematochezia and age&lt;40 years, no red flags and no risk factors</a:t>
            </a:r>
          </a:p>
          <a:p>
            <a:pPr algn="l" rtl="0"/>
            <a:r>
              <a:rPr lang="en-US" b="1" dirty="0"/>
              <a:t>Complete colonoscopy</a:t>
            </a:r>
            <a:r>
              <a:rPr lang="en-US" dirty="0"/>
              <a:t>: which is an indication for all patients with suspected CRC with the findings being an ulcer proliferative friable mass, and biopsy is required to confirm the diagnosis. CRC cannot be diagnosed without biopsy</a:t>
            </a:r>
          </a:p>
          <a:p>
            <a:pPr algn="l" rtl="0"/>
            <a:r>
              <a:rPr lang="en-US" b="1" dirty="0"/>
              <a:t>Double contrast barium enema</a:t>
            </a:r>
            <a:r>
              <a:rPr lang="en-US" dirty="0"/>
              <a:t>: which is an alternative to colonoscopy when it can’t be preformed; findings include endoluminal filling defect with irregular margins and an apple core lesion (napkin ring sign) which is a sharply defined circumferential narrowing of the bowel.</a:t>
            </a:r>
            <a:endParaRPr lang="ar-JO"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ksoSlideStyle" descr="#wm#_a_01_210_112" hidden="1"/>
          <p:cNvSpPr/>
          <p:nvPr/>
        </p:nvSpPr>
        <p:spPr>
          <a:xfrm>
            <a:off x="1524000" y="0"/>
            <a:ext cx="12700" cy="12700"/>
          </a:xfrm>
          <a:prstGeom prst="rect">
            <a:avLst/>
          </a:prstGeom>
          <a:solidFill>
            <a:schemeClr val="accent1"/>
          </a:solidFill>
          <a:ln w="9525" cap="flat" cmpd="sng">
            <a:solidFill>
              <a:schemeClr val="tx1"/>
            </a:solidFill>
            <a:prstDash val="solid"/>
            <a:miter/>
            <a:headEnd type="none" w="med" len="med"/>
            <a:tailEnd type="none" w="med" len="med"/>
          </a:ln>
        </p:spPr>
        <p:txBody>
          <a:bodyPr/>
          <a:lstStyle/>
          <a:p>
            <a:endParaRPr lang="en-AU" altLang="en-US"/>
          </a:p>
        </p:txBody>
      </p:sp>
      <p:pic>
        <p:nvPicPr>
          <p:cNvPr id="2" name="Picture 1" descr="2023-12-01 00:17:49.481000"/>
          <p:cNvPicPr>
            <a:picLocks noChangeAspect="1"/>
          </p:cNvPicPr>
          <p:nvPr/>
        </p:nvPicPr>
        <p:blipFill>
          <a:blip r:embed="rId2"/>
          <a:stretch>
            <a:fillRect/>
          </a:stretch>
        </p:blipFill>
        <p:spPr>
          <a:xfrm>
            <a:off x="1863726" y="215265"/>
            <a:ext cx="3674745" cy="2753360"/>
          </a:xfrm>
          <a:prstGeom prst="rect">
            <a:avLst/>
          </a:prstGeom>
        </p:spPr>
      </p:pic>
      <p:pic>
        <p:nvPicPr>
          <p:cNvPr id="3" name="Picture 2" descr="2023-12-01 00:18:06.557000"/>
          <p:cNvPicPr>
            <a:picLocks noChangeAspect="1"/>
          </p:cNvPicPr>
          <p:nvPr/>
        </p:nvPicPr>
        <p:blipFill>
          <a:blip r:embed="rId3"/>
          <a:stretch>
            <a:fillRect/>
          </a:stretch>
        </p:blipFill>
        <p:spPr>
          <a:xfrm>
            <a:off x="6685916" y="215265"/>
            <a:ext cx="3580765" cy="2722880"/>
          </a:xfrm>
          <a:prstGeom prst="rect">
            <a:avLst/>
          </a:prstGeom>
        </p:spPr>
      </p:pic>
      <p:pic>
        <p:nvPicPr>
          <p:cNvPr id="4" name="Picture 3" descr="2023-12-01 00:20:06.703000"/>
          <p:cNvPicPr>
            <a:picLocks noChangeAspect="1"/>
          </p:cNvPicPr>
          <p:nvPr/>
        </p:nvPicPr>
        <p:blipFill>
          <a:blip r:embed="rId4"/>
          <a:stretch>
            <a:fillRect/>
          </a:stretch>
        </p:blipFill>
        <p:spPr>
          <a:xfrm>
            <a:off x="1863725" y="3418206"/>
            <a:ext cx="3811270" cy="3141345"/>
          </a:xfrm>
          <a:prstGeom prst="rect">
            <a:avLst/>
          </a:prstGeom>
        </p:spPr>
      </p:pic>
      <p:pic>
        <p:nvPicPr>
          <p:cNvPr id="5" name="Picture 4" descr="2023-12-01 00:20:06.835000"/>
          <p:cNvPicPr>
            <a:picLocks noChangeAspect="1"/>
          </p:cNvPicPr>
          <p:nvPr/>
        </p:nvPicPr>
        <p:blipFill>
          <a:blip r:embed="rId5"/>
          <a:stretch>
            <a:fillRect/>
          </a:stretch>
        </p:blipFill>
        <p:spPr>
          <a:xfrm>
            <a:off x="6685916" y="3418205"/>
            <a:ext cx="3592195" cy="3070860"/>
          </a:xfrm>
          <a:prstGeom prst="rect">
            <a:avLst/>
          </a:prstGeom>
        </p:spPr>
      </p:pic>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Treatment</a:t>
            </a:r>
            <a:endParaRPr lang="ar-JO" dirty="0"/>
          </a:p>
        </p:txBody>
      </p:sp>
      <p:sp>
        <p:nvSpPr>
          <p:cNvPr id="3" name="Content Placeholder 2"/>
          <p:cNvSpPr>
            <a:spLocks noGrp="1"/>
          </p:cNvSpPr>
          <p:nvPr>
            <p:ph idx="1"/>
          </p:nvPr>
        </p:nvSpPr>
        <p:spPr/>
        <p:txBody>
          <a:bodyPr/>
          <a:lstStyle/>
          <a:p>
            <a:pPr algn="l" rtl="0"/>
            <a:r>
              <a:rPr lang="en-US" dirty="0"/>
              <a:t>A multidisciplinary approach is recommended for the treatment of CRC which primarily depends on the location of the tumor and the TNM staging. </a:t>
            </a:r>
          </a:p>
          <a:p>
            <a:pPr algn="l" rtl="0"/>
            <a:r>
              <a:rPr lang="en-US" dirty="0"/>
              <a:t>Curative treatment is primarily surgical which is the gold standard and principal therapy for primary and non metastatic tumors and may involve neoadjuvant chemotherapy, adjuvant chemotherapy and radiotherapy. </a:t>
            </a:r>
            <a:endParaRPr lang="ar-JO"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Colon cancer treatment</a:t>
            </a:r>
            <a:endParaRPr lang="ar-JO" dirty="0"/>
          </a:p>
        </p:txBody>
      </p:sp>
      <p:sp>
        <p:nvSpPr>
          <p:cNvPr id="3" name="Content Placeholder 2"/>
          <p:cNvSpPr>
            <a:spLocks noGrp="1"/>
          </p:cNvSpPr>
          <p:nvPr>
            <p:ph idx="1"/>
          </p:nvPr>
        </p:nvSpPr>
        <p:spPr/>
        <p:txBody>
          <a:bodyPr>
            <a:normAutofit lnSpcReduction="10000"/>
          </a:bodyPr>
          <a:lstStyle/>
          <a:p>
            <a:pPr algn="l" rtl="0"/>
            <a:r>
              <a:rPr lang="en-US" dirty="0"/>
              <a:t>Colectomy with lymph node dissection is indicated in all resectable tumors with the extent of resection depending on the location of the tumor, blood supply and lymphatic drainage. </a:t>
            </a:r>
          </a:p>
          <a:p>
            <a:pPr algn="l" rtl="0"/>
            <a:r>
              <a:rPr lang="en-US" dirty="0"/>
              <a:t>According to the AJCC staging, stage 1 colon cancer requires curative surgery only, stage 2 and 3 require curative surgery and adjuvant chemotherapy  to destroy al the remaining malignant cells and prevent recurrence, and in stage 4 a multidisciplinary approach is taken and neoadjuvant treatment may be used to downstage the tumor and enable resection with adjuvant chemotherapy, while palliative surgery and palliative chemotherapy is used when there is untestable metastatic disease or sever comorbidities.</a:t>
            </a:r>
          </a:p>
          <a:p>
            <a:pPr algn="l" rtl="0"/>
            <a:endParaRPr lang="en-US"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021DB-4375-F182-459C-35F4FCFE8DB1}"/>
              </a:ext>
            </a:extLst>
          </p:cNvPr>
          <p:cNvSpPr>
            <a:spLocks noGrp="1"/>
          </p:cNvSpPr>
          <p:nvPr>
            <p:ph type="title"/>
          </p:nvPr>
        </p:nvSpPr>
        <p:spPr/>
        <p:txBody>
          <a:bodyPr/>
          <a:lstStyle/>
          <a:p>
            <a:r>
              <a:rPr lang="en-US" dirty="0"/>
              <a:t>Types of resection - Hemicolectomy</a:t>
            </a:r>
          </a:p>
        </p:txBody>
      </p:sp>
      <p:sp>
        <p:nvSpPr>
          <p:cNvPr id="3" name="Content Placeholder 2">
            <a:extLst>
              <a:ext uri="{FF2B5EF4-FFF2-40B4-BE49-F238E27FC236}">
                <a16:creationId xmlns:a16="http://schemas.microsoft.com/office/drawing/2014/main" id="{4A992A9F-4FCF-A3C3-772C-426E2CC7B1EA}"/>
              </a:ext>
            </a:extLst>
          </p:cNvPr>
          <p:cNvSpPr>
            <a:spLocks noGrp="1"/>
          </p:cNvSpPr>
          <p:nvPr>
            <p:ph idx="1"/>
          </p:nvPr>
        </p:nvSpPr>
        <p:spPr/>
        <p:txBody>
          <a:bodyPr>
            <a:normAutofit/>
          </a:bodyPr>
          <a:lstStyle/>
          <a:p>
            <a:r>
              <a:rPr lang="en-US" b="1" dirty="0"/>
              <a:t>Right hemicolectomy</a:t>
            </a:r>
            <a:r>
              <a:rPr lang="en-US" dirty="0"/>
              <a:t>: resection of part of the distal ileum, ileocecal valve, cecum, ascending colon, hepatic flexure and proximal third of transverse colon indicated when the tumor is in the cecum or ascending colon</a:t>
            </a:r>
          </a:p>
          <a:p>
            <a:r>
              <a:rPr lang="en-US" b="1" dirty="0"/>
              <a:t>Extended right hemicolectomy</a:t>
            </a:r>
            <a:r>
              <a:rPr lang="en-US" dirty="0"/>
              <a:t>: Right hemicolectomy and resection of the transverse colon indicated when the tumor is near the hepatic flexure or in the proximal or middle transverse colon</a:t>
            </a:r>
          </a:p>
          <a:p>
            <a:r>
              <a:rPr lang="en-US" b="1" dirty="0"/>
              <a:t>Left hemicolectomy</a:t>
            </a:r>
            <a:r>
              <a:rPr lang="en-US" dirty="0"/>
              <a:t>: resection of the distal third of the transverse colon, the splenic flexure, descending colon and sigmoid colon indicated when the tumor is in the descending colon</a:t>
            </a:r>
          </a:p>
          <a:p>
            <a:endParaRPr lang="en-US" dirty="0"/>
          </a:p>
        </p:txBody>
      </p:sp>
    </p:spTree>
    <p:extLst>
      <p:ext uri="{BB962C8B-B14F-4D97-AF65-F5344CB8AC3E}">
        <p14:creationId xmlns:p14="http://schemas.microsoft.com/office/powerpoint/2010/main" val="19185049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Anatomy</a:t>
            </a:r>
          </a:p>
        </p:txBody>
      </p:sp>
      <p:pic>
        <p:nvPicPr>
          <p:cNvPr id="1026" name="Picture 2" descr="Epiploic appendage | Radiology Reference Article | Radiopaedia.or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6159" y="1690687"/>
            <a:ext cx="4684105" cy="468410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arge intesti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1690688"/>
            <a:ext cx="5924526" cy="468410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resection</a:t>
            </a:r>
            <a:endParaRPr lang="ar-JO" dirty="0"/>
          </a:p>
        </p:txBody>
      </p:sp>
      <p:sp>
        <p:nvSpPr>
          <p:cNvPr id="3" name="Content Placeholder 2"/>
          <p:cNvSpPr>
            <a:spLocks noGrp="1"/>
          </p:cNvSpPr>
          <p:nvPr>
            <p:ph idx="1"/>
          </p:nvPr>
        </p:nvSpPr>
        <p:spPr/>
        <p:txBody>
          <a:bodyPr/>
          <a:lstStyle/>
          <a:p>
            <a:r>
              <a:rPr lang="en-US" b="1" dirty="0"/>
              <a:t>Sigmoid colectomy </a:t>
            </a:r>
            <a:r>
              <a:rPr lang="en-US" dirty="0"/>
              <a:t>which is the resection of the sigmoid colon indicated when the tumor is found in the sigmoid colon.</a:t>
            </a:r>
          </a:p>
          <a:p>
            <a:r>
              <a:rPr lang="en-US" b="1" dirty="0"/>
              <a:t>Subtotal</a:t>
            </a:r>
            <a:r>
              <a:rPr lang="en-US" dirty="0"/>
              <a:t> or </a:t>
            </a:r>
            <a:r>
              <a:rPr lang="en-US" b="1" dirty="0"/>
              <a:t>total abdominal colectomy </a:t>
            </a:r>
            <a:r>
              <a:rPr lang="en-US" dirty="0"/>
              <a:t>which is the resection of most of or the entire colon respectively used when there are multifocal carcinomas or when there is an underlying colonic disease.</a:t>
            </a:r>
            <a:endParaRPr lang="ar-JO"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ksoSlideStyle" descr="#wm#_a_01_210_112" hidden="1"/>
          <p:cNvSpPr/>
          <p:nvPr/>
        </p:nvSpPr>
        <p:spPr>
          <a:xfrm>
            <a:off x="1524000" y="0"/>
            <a:ext cx="12700" cy="12700"/>
          </a:xfrm>
          <a:prstGeom prst="rect">
            <a:avLst/>
          </a:prstGeom>
          <a:solidFill>
            <a:schemeClr val="accent1"/>
          </a:solidFill>
          <a:ln w="9525" cap="flat" cmpd="sng">
            <a:solidFill>
              <a:schemeClr val="tx1"/>
            </a:solidFill>
            <a:prstDash val="solid"/>
            <a:miter/>
            <a:headEnd type="none" w="med" len="med"/>
            <a:tailEnd type="none" w="med" len="med"/>
          </a:ln>
        </p:spPr>
        <p:txBody>
          <a:bodyPr/>
          <a:lstStyle/>
          <a:p>
            <a:endParaRPr lang="en-AU" altLang="en-US"/>
          </a:p>
        </p:txBody>
      </p:sp>
      <p:pic>
        <p:nvPicPr>
          <p:cNvPr id="2" name="Picture 1" descr="2023-12-01 00:21:51.834000"/>
          <p:cNvPicPr>
            <a:picLocks noChangeAspect="1"/>
          </p:cNvPicPr>
          <p:nvPr/>
        </p:nvPicPr>
        <p:blipFill rotWithShape="1">
          <a:blip r:embed="rId2"/>
          <a:srcRect t="-1" r="1322" b="1415"/>
          <a:stretch>
            <a:fillRect/>
          </a:stretch>
        </p:blipFill>
        <p:spPr>
          <a:xfrm>
            <a:off x="1524000" y="142876"/>
            <a:ext cx="9023131" cy="6478641"/>
          </a:xfrm>
          <a:prstGeom prst="rect">
            <a:avLst/>
          </a:prstGeom>
        </p:spPr>
      </p:pic>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F750F-AC3B-CF89-D44D-328182E9EFD1}"/>
              </a:ext>
            </a:extLst>
          </p:cNvPr>
          <p:cNvSpPr>
            <a:spLocks noGrp="1"/>
          </p:cNvSpPr>
          <p:nvPr>
            <p:ph type="title"/>
          </p:nvPr>
        </p:nvSpPr>
        <p:spPr/>
        <p:txBody>
          <a:bodyPr/>
          <a:lstStyle/>
          <a:p>
            <a:r>
              <a:rPr lang="en-AU" dirty="0"/>
              <a:t>Emergency resection</a:t>
            </a:r>
            <a:endParaRPr lang="en-US" dirty="0"/>
          </a:p>
        </p:txBody>
      </p:sp>
      <p:sp>
        <p:nvSpPr>
          <p:cNvPr id="3" name="Content Placeholder 2">
            <a:extLst>
              <a:ext uri="{FF2B5EF4-FFF2-40B4-BE49-F238E27FC236}">
                <a16:creationId xmlns:a16="http://schemas.microsoft.com/office/drawing/2014/main" id="{35461865-9582-78C0-D1D8-9AD8110DA5F2}"/>
              </a:ext>
            </a:extLst>
          </p:cNvPr>
          <p:cNvSpPr>
            <a:spLocks noGrp="1"/>
          </p:cNvSpPr>
          <p:nvPr>
            <p:ph idx="1"/>
          </p:nvPr>
        </p:nvSpPr>
        <p:spPr/>
        <p:txBody>
          <a:bodyPr>
            <a:normAutofit fontScale="92500"/>
          </a:bodyPr>
          <a:lstStyle/>
          <a:p>
            <a:r>
              <a:rPr lang="en-US" dirty="0"/>
              <a:t>20% of patients with colonic cancer will present as an emergency, the majority with obstruction, but occasionally with hemorrhage or perforation. </a:t>
            </a:r>
          </a:p>
          <a:p>
            <a:r>
              <a:rPr lang="en-US" dirty="0"/>
              <a:t>If the lesion is </a:t>
            </a:r>
            <a:r>
              <a:rPr lang="en-US" b="1" dirty="0"/>
              <a:t>right-sided</a:t>
            </a:r>
            <a:r>
              <a:rPr lang="en-US" dirty="0"/>
              <a:t>, it is usually possible to perform a right hemicolectomy and anastomosis in the usual manner. If there has been perforation with substantial contamination or if the patient is unstable, it may be advisable to bring out an ileocolostomy following resection of the lesion rather than forming an anastomosis. </a:t>
            </a:r>
          </a:p>
          <a:p>
            <a:r>
              <a:rPr lang="en-US" dirty="0"/>
              <a:t>For a </a:t>
            </a:r>
            <a:r>
              <a:rPr lang="en-US" b="1" dirty="0"/>
              <a:t>left-sided</a:t>
            </a:r>
            <a:r>
              <a:rPr lang="en-US" dirty="0"/>
              <a:t> lesion the decision lies between a Hartmann’s procedure and a resection and anastomosis. An on-table washout may be necessary to remove residual fecal content in the proximally obstructed bowel. </a:t>
            </a:r>
          </a:p>
          <a:p>
            <a:endParaRPr lang="en-US" dirty="0"/>
          </a:p>
        </p:txBody>
      </p:sp>
    </p:spTree>
    <p:extLst>
      <p:ext uri="{BB962C8B-B14F-4D97-AF65-F5344CB8AC3E}">
        <p14:creationId xmlns:p14="http://schemas.microsoft.com/office/powerpoint/2010/main" val="32224691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Rectal cancer treatment</a:t>
            </a:r>
            <a:endParaRPr lang="ar-JO" dirty="0"/>
          </a:p>
        </p:txBody>
      </p:sp>
      <p:sp>
        <p:nvSpPr>
          <p:cNvPr id="3" name="Content Placeholder 2"/>
          <p:cNvSpPr>
            <a:spLocks noGrp="1"/>
          </p:cNvSpPr>
          <p:nvPr>
            <p:ph idx="1"/>
          </p:nvPr>
        </p:nvSpPr>
        <p:spPr/>
        <p:txBody>
          <a:bodyPr>
            <a:normAutofit/>
          </a:bodyPr>
          <a:lstStyle/>
          <a:p>
            <a:pPr algn="l" rtl="0"/>
            <a:r>
              <a:rPr lang="en-US" dirty="0"/>
              <a:t>The extent of the resection depends on the location of the tumor, the TNM staging, the sphincter’s tone and the distance of the tumor from the anal verge (which should be assessed preoperatively to plan the most appropriate surgical resection. Unlike colon cancer, both adjuvant and neoadjuvant radiotherapy can be used in stages 2,3 and 4 of rectal cancer.</a:t>
            </a:r>
          </a:p>
          <a:p>
            <a:pPr algn="l" rtl="0"/>
            <a:r>
              <a:rPr lang="en-US" dirty="0"/>
              <a:t>Gynecologic and urologic consultation must be taken into account if there is evidence of regional spread past the rectum.</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Rectal cancer treatment</a:t>
            </a:r>
            <a:endParaRPr lang="ar-JO" dirty="0"/>
          </a:p>
        </p:txBody>
      </p:sp>
      <p:sp>
        <p:nvSpPr>
          <p:cNvPr id="3" name="Content Placeholder 2"/>
          <p:cNvSpPr>
            <a:spLocks noGrp="1"/>
          </p:cNvSpPr>
          <p:nvPr>
            <p:ph idx="1"/>
          </p:nvPr>
        </p:nvSpPr>
        <p:spPr/>
        <p:txBody>
          <a:bodyPr>
            <a:normAutofit/>
          </a:bodyPr>
          <a:lstStyle/>
          <a:p>
            <a:pPr algn="l" rtl="0"/>
            <a:r>
              <a:rPr lang="en-US" b="1" dirty="0"/>
              <a:t>Transanal excision</a:t>
            </a:r>
            <a:r>
              <a:rPr lang="en-US" dirty="0"/>
              <a:t>: which involves minimally invasive excision of small superficial tumors endoscopically that are small (&lt;3cm in size), T1 tumors with no risk factors.</a:t>
            </a:r>
          </a:p>
          <a:p>
            <a:pPr algn="l" rtl="0"/>
            <a:r>
              <a:rPr lang="en-US" b="1" dirty="0"/>
              <a:t>Low anterior resection</a:t>
            </a:r>
            <a:r>
              <a:rPr lang="en-US" dirty="0"/>
              <a:t>: a sphincter preserving res</a:t>
            </a:r>
            <a:r>
              <a:rPr lang="en-AU" dirty="0"/>
              <a:t>e</a:t>
            </a:r>
            <a:r>
              <a:rPr lang="en-US" dirty="0" err="1"/>
              <a:t>ction</a:t>
            </a:r>
            <a:r>
              <a:rPr lang="en-US" dirty="0"/>
              <a:t> of the rectum and sigmoid with optimal diverting ostomy</a:t>
            </a:r>
          </a:p>
          <a:p>
            <a:pPr algn="l" rtl="0"/>
            <a:r>
              <a:rPr lang="en-US" dirty="0"/>
              <a:t> </a:t>
            </a:r>
            <a:r>
              <a:rPr lang="en-US" b="1" dirty="0"/>
              <a:t>Abdominoperineal resection</a:t>
            </a:r>
            <a:r>
              <a:rPr lang="en-US" dirty="0"/>
              <a:t>: resection of the rectum, sigmoid and anus with total </a:t>
            </a:r>
            <a:r>
              <a:rPr lang="en-US" dirty="0" err="1"/>
              <a:t>mesorectal</a:t>
            </a:r>
            <a:r>
              <a:rPr lang="en-US" dirty="0"/>
              <a:t> excision  and a permanent colostomy indicated when the tumor is close to the sphincter or when the cancer has invaded the sphincter and the patient already has loss of sphincter tone.</a:t>
            </a:r>
            <a:endParaRPr lang="en-AU" altLang="en-US"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ksoSlideStyle" descr="#wm#_a_01_210_112" hidden="1"/>
          <p:cNvSpPr/>
          <p:nvPr/>
        </p:nvSpPr>
        <p:spPr>
          <a:xfrm>
            <a:off x="1524000" y="0"/>
            <a:ext cx="12700" cy="12700"/>
          </a:xfrm>
          <a:prstGeom prst="rect">
            <a:avLst/>
          </a:prstGeom>
          <a:solidFill>
            <a:schemeClr val="accent1"/>
          </a:solidFill>
          <a:ln w="9525" cap="flat" cmpd="sng">
            <a:solidFill>
              <a:schemeClr val="tx1"/>
            </a:solidFill>
            <a:prstDash val="solid"/>
            <a:miter/>
            <a:headEnd type="none" w="med" len="med"/>
            <a:tailEnd type="none" w="med" len="med"/>
          </a:ln>
        </p:spPr>
        <p:txBody>
          <a:bodyPr/>
          <a:lstStyle/>
          <a:p>
            <a:endParaRPr lang="en-AU" altLang="en-US"/>
          </a:p>
        </p:txBody>
      </p:sp>
      <p:pic>
        <p:nvPicPr>
          <p:cNvPr id="2" name="Picture 1" descr="2023-12-01 00:23:26.120000"/>
          <p:cNvPicPr>
            <a:picLocks noChangeAspect="1"/>
          </p:cNvPicPr>
          <p:nvPr/>
        </p:nvPicPr>
        <p:blipFill>
          <a:blip r:embed="rId2"/>
          <a:stretch>
            <a:fillRect/>
          </a:stretch>
        </p:blipFill>
        <p:spPr>
          <a:xfrm>
            <a:off x="1524001" y="861060"/>
            <a:ext cx="4853305" cy="2725420"/>
          </a:xfrm>
          <a:prstGeom prst="rect">
            <a:avLst/>
          </a:prstGeom>
        </p:spPr>
      </p:pic>
      <p:pic>
        <p:nvPicPr>
          <p:cNvPr id="3" name="Picture 2" descr="2023-12-01 00:24:09.700000"/>
          <p:cNvPicPr>
            <a:picLocks noChangeAspect="1"/>
          </p:cNvPicPr>
          <p:nvPr/>
        </p:nvPicPr>
        <p:blipFill>
          <a:blip r:embed="rId3"/>
          <a:stretch>
            <a:fillRect/>
          </a:stretch>
        </p:blipFill>
        <p:spPr>
          <a:xfrm>
            <a:off x="4384041" y="3586481"/>
            <a:ext cx="6249035" cy="2834005"/>
          </a:xfrm>
          <a:prstGeom prst="rect">
            <a:avLst/>
          </a:prstGeom>
        </p:spPr>
      </p:pic>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Metastasis</a:t>
            </a:r>
            <a:endParaRPr lang="ar-JO" dirty="0"/>
          </a:p>
        </p:txBody>
      </p:sp>
      <p:sp>
        <p:nvSpPr>
          <p:cNvPr id="3" name="Content Placeholder 2"/>
          <p:cNvSpPr>
            <a:spLocks noGrp="1"/>
          </p:cNvSpPr>
          <p:nvPr>
            <p:ph idx="1"/>
          </p:nvPr>
        </p:nvSpPr>
        <p:spPr/>
        <p:txBody>
          <a:bodyPr>
            <a:normAutofit/>
          </a:bodyPr>
          <a:lstStyle/>
          <a:p>
            <a:pPr algn="l" rtl="0"/>
            <a:r>
              <a:rPr lang="en-US" dirty="0"/>
              <a:t>Approximately 20% of patients who present with colon cancer have distant metastasis at the time of presentation. CRC spreads by lymphatic, hematogenous, contiguous and transperitoneal dissemination. </a:t>
            </a:r>
          </a:p>
          <a:p>
            <a:pPr algn="l" rtl="0"/>
            <a:r>
              <a:rPr lang="en-US" dirty="0"/>
              <a:t>Since the venous drainage of the intestinal tract is via the portal system, the first site of hematogenous spread is the liver, followed by lungs, bone and the brain. Tumors arising in the distal rectum may metastasize to the lungs before the liver because the inferior rectal vein drains into the inferior vena cava.</a:t>
            </a:r>
          </a:p>
          <a:p>
            <a:pPr algn="l" rtl="0"/>
            <a:endParaRPr lang="ar-JO"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JO"/>
          </a:p>
        </p:txBody>
      </p:sp>
      <p:sp>
        <p:nvSpPr>
          <p:cNvPr id="3" name="Content Placeholder 2"/>
          <p:cNvSpPr>
            <a:spLocks noGrp="1"/>
          </p:cNvSpPr>
          <p:nvPr>
            <p:ph idx="1"/>
          </p:nvPr>
        </p:nvSpPr>
        <p:spPr/>
        <p:txBody>
          <a:bodyPr>
            <a:normAutofit/>
          </a:bodyPr>
          <a:lstStyle/>
          <a:p>
            <a:pPr algn="l" rtl="0"/>
            <a:r>
              <a:rPr lang="en-US" dirty="0"/>
              <a:t>Abdomen, pelvis and chest CT scans is used in most institutions for all patients with satge2,3 and 4 colorectal cancer prior to or following resection which may demonstrate regional tumor extension, regional lymphatic and distant metastasis and tumor related complications. </a:t>
            </a:r>
          </a:p>
          <a:p>
            <a:pPr algn="l" rtl="0"/>
            <a:r>
              <a:rPr lang="en-US" dirty="0"/>
              <a:t>Liver contrast-enhanced MRI is the preferred first-line imaging study for evaluating CRC liver metastasis.</a:t>
            </a:r>
          </a:p>
          <a:p>
            <a:pPr algn="l" rtl="0"/>
            <a:r>
              <a:rPr lang="en-US" dirty="0"/>
              <a:t>PET scans can be used to localize disease recurrence in patients who have elevated CEA serum levels</a:t>
            </a:r>
          </a:p>
          <a:p>
            <a:pPr marL="0" indent="0" algn="l" rtl="0">
              <a:buNone/>
            </a:pPr>
            <a:endParaRPr lang="ar-JO"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23-12-01 00:27:24.582000"/>
          <p:cNvPicPr>
            <a:picLocks noChangeAspect="1"/>
          </p:cNvPicPr>
          <p:nvPr/>
        </p:nvPicPr>
        <p:blipFill>
          <a:blip r:embed="rId2"/>
          <a:stretch>
            <a:fillRect/>
          </a:stretch>
        </p:blipFill>
        <p:spPr>
          <a:xfrm>
            <a:off x="6291580" y="490221"/>
            <a:ext cx="4409440" cy="5605145"/>
          </a:xfrm>
          <a:prstGeom prst="rect">
            <a:avLst/>
          </a:prstGeom>
        </p:spPr>
      </p:pic>
      <p:pic>
        <p:nvPicPr>
          <p:cNvPr id="3" name="Picture 2" descr="2023-12-01 00:27:24.653000"/>
          <p:cNvPicPr>
            <a:picLocks noChangeAspect="1"/>
          </p:cNvPicPr>
          <p:nvPr/>
        </p:nvPicPr>
        <p:blipFill>
          <a:blip r:embed="rId3"/>
          <a:stretch>
            <a:fillRect/>
          </a:stretch>
        </p:blipFill>
        <p:spPr>
          <a:xfrm>
            <a:off x="1816100" y="444501"/>
            <a:ext cx="4104640" cy="5650865"/>
          </a:xfrm>
          <a:prstGeom prst="rect">
            <a:avLst/>
          </a:prstGeom>
        </p:spPr>
      </p:pic>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Follow up</a:t>
            </a:r>
            <a:endParaRPr lang="ar-JO" dirty="0"/>
          </a:p>
        </p:txBody>
      </p:sp>
      <p:sp>
        <p:nvSpPr>
          <p:cNvPr id="3" name="Content Placeholder 2"/>
          <p:cNvSpPr>
            <a:spLocks noGrp="1"/>
          </p:cNvSpPr>
          <p:nvPr>
            <p:ph idx="1"/>
          </p:nvPr>
        </p:nvSpPr>
        <p:spPr/>
        <p:txBody>
          <a:bodyPr>
            <a:noAutofit/>
          </a:bodyPr>
          <a:lstStyle/>
          <a:p>
            <a:pPr algn="l" rtl="0"/>
            <a:r>
              <a:rPr lang="en-US" dirty="0"/>
              <a:t>All patient with CRC should be followed up closely after curative treatment to ensure early identification and management of recurrence via:</a:t>
            </a:r>
          </a:p>
          <a:p>
            <a:pPr lvl="1"/>
            <a:r>
              <a:rPr lang="en-US" sz="2000" dirty="0"/>
              <a:t>Patient history, physical examination and CEA levels every 3-6 months in the first 2 years and then every 6 months for 3 years</a:t>
            </a:r>
          </a:p>
          <a:p>
            <a:pPr lvl="1"/>
            <a:r>
              <a:rPr lang="en-US" sz="2000" dirty="0"/>
              <a:t>CT chest/abdomen/pelvis annually for 5 years</a:t>
            </a:r>
          </a:p>
          <a:p>
            <a:pPr lvl="1"/>
            <a:r>
              <a:rPr lang="en-US" sz="2000" dirty="0"/>
              <a:t>Colonoscopy 1 year after preoperative colonoscopy then every 3-5 years.</a:t>
            </a:r>
          </a:p>
          <a:p>
            <a:pPr lvl="1"/>
            <a:r>
              <a:rPr lang="en-US" sz="2000" dirty="0"/>
              <a:t>Proctoscopy/sigmoidoscopy every 6-12 months for 5 years after treatment of rectal cancer which may be combined with endorectal ultrasound.</a:t>
            </a:r>
          </a:p>
          <a:p>
            <a:pPr algn="l" rtl="0"/>
            <a:r>
              <a:rPr lang="en-US" dirty="0"/>
              <a:t>90% of recurrences occur within the first 5 years following treatment.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Anatomy</a:t>
            </a:r>
          </a:p>
        </p:txBody>
      </p:sp>
      <p:graphicFrame>
        <p:nvGraphicFramePr>
          <p:cNvPr id="11" name="Content Placeholder 3"/>
          <p:cNvGraphicFramePr/>
          <p:nvPr/>
        </p:nvGraphicFramePr>
        <p:xfrm>
          <a:off x="312419" y="1690687"/>
          <a:ext cx="11525213" cy="4544666"/>
        </p:xfrm>
        <a:graphic>
          <a:graphicData uri="http://schemas.openxmlformats.org/drawingml/2006/table">
            <a:tbl>
              <a:tblPr firstRow="1" firstCol="1" bandRow="1">
                <a:tableStyleId>{5C22544A-7EE6-4342-B048-85BDC9FD1C3A}</a:tableStyleId>
              </a:tblPr>
              <a:tblGrid>
                <a:gridCol w="1561351">
                  <a:extLst>
                    <a:ext uri="{9D8B030D-6E8A-4147-A177-3AD203B41FA5}">
                      <a16:colId xmlns:a16="http://schemas.microsoft.com/office/drawing/2014/main" val="20000"/>
                    </a:ext>
                  </a:extLst>
                </a:gridCol>
                <a:gridCol w="9963862">
                  <a:extLst>
                    <a:ext uri="{9D8B030D-6E8A-4147-A177-3AD203B41FA5}">
                      <a16:colId xmlns:a16="http://schemas.microsoft.com/office/drawing/2014/main" val="20001"/>
                    </a:ext>
                  </a:extLst>
                </a:gridCol>
              </a:tblGrid>
              <a:tr h="859243">
                <a:tc>
                  <a:txBody>
                    <a:bodyPr/>
                    <a:lstStyle/>
                    <a:p>
                      <a:endParaRPr lang="en-US" sz="2000" dirty="0"/>
                    </a:p>
                  </a:txBody>
                  <a:tcPr marL="100584" marR="100584">
                    <a:solidFill>
                      <a:schemeClr val="bg1"/>
                    </a:solidFill>
                  </a:tcPr>
                </a:tc>
                <a:tc>
                  <a:txBody>
                    <a:bodyPr/>
                    <a:lstStyle/>
                    <a:p>
                      <a:r>
                        <a:rPr lang="en-US" sz="3600" dirty="0"/>
                        <a:t>Midgut derivatives</a:t>
                      </a:r>
                    </a:p>
                    <a:p>
                      <a:r>
                        <a:rPr lang="en-US" sz="2000" dirty="0"/>
                        <a:t>Cecum, appendix, ascending colon, proximal 2/3 of the transverse colon</a:t>
                      </a:r>
                    </a:p>
                  </a:txBody>
                  <a:tcPr marL="100584" marR="100584"/>
                </a:tc>
                <a:extLst>
                  <a:ext uri="{0D108BD9-81ED-4DB2-BD59-A6C34878D82A}">
                    <a16:rowId xmlns:a16="http://schemas.microsoft.com/office/drawing/2014/main" val="10000"/>
                  </a:ext>
                </a:extLst>
              </a:tr>
              <a:tr h="368247">
                <a:tc rowSpan="4">
                  <a:txBody>
                    <a:bodyPr/>
                    <a:lstStyle/>
                    <a:p>
                      <a:pPr algn="ctr"/>
                      <a:r>
                        <a:rPr lang="en-US" sz="2000" dirty="0"/>
                        <a:t>Arterial blood supply</a:t>
                      </a:r>
                    </a:p>
                  </a:txBody>
                  <a:tcPr marL="100584" marR="100584" anchor="ctr"/>
                </a:tc>
                <a:tc>
                  <a:txBody>
                    <a:bodyPr/>
                    <a:lstStyle/>
                    <a:p>
                      <a:pPr algn="ctr"/>
                      <a:r>
                        <a:rPr lang="en-US" sz="2000" b="1" dirty="0"/>
                        <a:t>Branches of the superior mesenteric artery (SMA) </a:t>
                      </a:r>
                    </a:p>
                  </a:txBody>
                  <a:tcPr marL="100584" marR="100584" anchor="ctr"/>
                </a:tc>
                <a:extLst>
                  <a:ext uri="{0D108BD9-81ED-4DB2-BD59-A6C34878D82A}">
                    <a16:rowId xmlns:a16="http://schemas.microsoft.com/office/drawing/2014/main" val="10001"/>
                  </a:ext>
                </a:extLst>
              </a:tr>
              <a:tr h="368247">
                <a:tc vMerge="1">
                  <a:txBody>
                    <a:bodyPr/>
                    <a:lstStyle/>
                    <a:p>
                      <a:endParaRPr lang="en-US"/>
                    </a:p>
                  </a:txBody>
                  <a:tcPr/>
                </a:tc>
                <a:tc>
                  <a:txBody>
                    <a:bodyPr/>
                    <a:lstStyle/>
                    <a:p>
                      <a:r>
                        <a:rPr lang="en-US" sz="2000" b="1" dirty="0"/>
                        <a:t>Ileocolic artery: </a:t>
                      </a:r>
                      <a:r>
                        <a:rPr lang="en-US" sz="2000" dirty="0"/>
                        <a:t>Ileocolic region, cecum and appendix.</a:t>
                      </a:r>
                    </a:p>
                  </a:txBody>
                  <a:tcPr marL="100584" marR="100584" anchor="ctr"/>
                </a:tc>
                <a:extLst>
                  <a:ext uri="{0D108BD9-81ED-4DB2-BD59-A6C34878D82A}">
                    <a16:rowId xmlns:a16="http://schemas.microsoft.com/office/drawing/2014/main" val="10002"/>
                  </a:ext>
                </a:extLst>
              </a:tr>
              <a:tr h="368247">
                <a:tc vMerge="1">
                  <a:txBody>
                    <a:bodyPr/>
                    <a:lstStyle/>
                    <a:p>
                      <a:endParaRPr lang="en-US"/>
                    </a:p>
                  </a:txBody>
                  <a:tcPr/>
                </a:tc>
                <a:tc>
                  <a:txBody>
                    <a:bodyPr/>
                    <a:lstStyle/>
                    <a:p>
                      <a:r>
                        <a:rPr lang="en-US" sz="2000" b="1" dirty="0"/>
                        <a:t>Rt colic artery</a:t>
                      </a:r>
                      <a:r>
                        <a:rPr lang="en-US" sz="2000" dirty="0"/>
                        <a:t>: Ascending colon and hepatic flexure.</a:t>
                      </a:r>
                    </a:p>
                  </a:txBody>
                  <a:tcPr marL="100584" marR="100584" anchor="ctr"/>
                </a:tc>
                <a:extLst>
                  <a:ext uri="{0D108BD9-81ED-4DB2-BD59-A6C34878D82A}">
                    <a16:rowId xmlns:a16="http://schemas.microsoft.com/office/drawing/2014/main" val="10003"/>
                  </a:ext>
                </a:extLst>
              </a:tr>
              <a:tr h="368247">
                <a:tc vMerge="1">
                  <a:txBody>
                    <a:bodyPr/>
                    <a:lstStyle/>
                    <a:p>
                      <a:endParaRPr lang="en-US"/>
                    </a:p>
                  </a:txBody>
                  <a:tcPr/>
                </a:tc>
                <a:tc>
                  <a:txBody>
                    <a:bodyPr/>
                    <a:lstStyle/>
                    <a:p>
                      <a:r>
                        <a:rPr lang="en-US" sz="2000" b="1" dirty="0"/>
                        <a:t>Middle colic artery: </a:t>
                      </a:r>
                      <a:r>
                        <a:rPr lang="en-US" sz="2000" dirty="0"/>
                        <a:t>Proximal 2/3rd of transverse colon</a:t>
                      </a:r>
                    </a:p>
                  </a:txBody>
                  <a:tcPr marL="100584" marR="100584" anchor="ctr"/>
                </a:tc>
                <a:extLst>
                  <a:ext uri="{0D108BD9-81ED-4DB2-BD59-A6C34878D82A}">
                    <a16:rowId xmlns:a16="http://schemas.microsoft.com/office/drawing/2014/main" val="10004"/>
                  </a:ext>
                </a:extLst>
              </a:tr>
              <a:tr h="612746">
                <a:tc>
                  <a:txBody>
                    <a:bodyPr/>
                    <a:lstStyle/>
                    <a:p>
                      <a:pPr algn="ctr"/>
                      <a:r>
                        <a:rPr lang="en-US" sz="2000" dirty="0"/>
                        <a:t>Venous drainage</a:t>
                      </a:r>
                    </a:p>
                  </a:txBody>
                  <a:tcPr marL="100584" marR="100584" anchor="ctr"/>
                </a:tc>
                <a:tc>
                  <a:txBody>
                    <a:bodyPr/>
                    <a:lstStyle/>
                    <a:p>
                      <a:r>
                        <a:rPr lang="en-US" sz="2000" dirty="0"/>
                        <a:t>Branches of the superior mesenteric vein → portal vein</a:t>
                      </a:r>
                    </a:p>
                  </a:txBody>
                  <a:tcPr marL="100584" marR="100584" anchor="ctr"/>
                </a:tc>
                <a:extLst>
                  <a:ext uri="{0D108BD9-81ED-4DB2-BD59-A6C34878D82A}">
                    <a16:rowId xmlns:a16="http://schemas.microsoft.com/office/drawing/2014/main" val="10005"/>
                  </a:ext>
                </a:extLst>
              </a:tr>
              <a:tr h="612746">
                <a:tc>
                  <a:txBody>
                    <a:bodyPr/>
                    <a:lstStyle/>
                    <a:p>
                      <a:pPr algn="ctr"/>
                      <a:r>
                        <a:rPr lang="en-US" sz="2000" dirty="0"/>
                        <a:t>Lymphatic drainage</a:t>
                      </a:r>
                    </a:p>
                  </a:txBody>
                  <a:tcPr marL="100584" marR="100584" anchor="ctr"/>
                </a:tc>
                <a:tc>
                  <a:txBody>
                    <a:bodyPr/>
                    <a:lstStyle/>
                    <a:p>
                      <a:r>
                        <a:rPr lang="en-US" sz="2000" dirty="0"/>
                        <a:t>Superior mesenteric lymph nodes: colon to splenic flexure</a:t>
                      </a:r>
                    </a:p>
                  </a:txBody>
                  <a:tcPr marL="100584" marR="100584" anchor="ctr"/>
                </a:tc>
                <a:extLst>
                  <a:ext uri="{0D108BD9-81ED-4DB2-BD59-A6C34878D82A}">
                    <a16:rowId xmlns:a16="http://schemas.microsoft.com/office/drawing/2014/main" val="10006"/>
                  </a:ext>
                </a:extLst>
              </a:tr>
              <a:tr h="612746">
                <a:tc>
                  <a:txBody>
                    <a:bodyPr/>
                    <a:lstStyle/>
                    <a:p>
                      <a:pPr algn="ctr"/>
                      <a:r>
                        <a:rPr lang="en-US" sz="2000" dirty="0"/>
                        <a:t>innervations</a:t>
                      </a:r>
                    </a:p>
                  </a:txBody>
                  <a:tcPr marL="100584" marR="100584" anchor="ctr"/>
                </a:tc>
                <a:tc>
                  <a:txBody>
                    <a:bodyPr/>
                    <a:lstStyle/>
                    <a:p>
                      <a:r>
                        <a:rPr lang="en-US" sz="2000" dirty="0"/>
                        <a:t>Visceral: superior mesenteric plexus</a:t>
                      </a:r>
                    </a:p>
                  </a:txBody>
                  <a:tcPr marL="100584" marR="100584" anchor="ctr"/>
                </a:tc>
                <a:extLst>
                  <a:ext uri="{0D108BD9-81ED-4DB2-BD59-A6C34878D82A}">
                    <a16:rowId xmlns:a16="http://schemas.microsoft.com/office/drawing/2014/main" val="10007"/>
                  </a:ext>
                </a:extLst>
              </a:tr>
            </a:tbl>
          </a:graphicData>
        </a:graphic>
      </p:graphicFrame>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00"/>
                </a:solidFill>
              </a:rPr>
              <a:t>Prognosis </a:t>
            </a:r>
            <a:endParaRPr lang="en-US" dirty="0"/>
          </a:p>
        </p:txBody>
      </p:sp>
      <p:sp>
        <p:nvSpPr>
          <p:cNvPr id="3" name="Content Placeholder 2"/>
          <p:cNvSpPr>
            <a:spLocks noGrp="1"/>
          </p:cNvSpPr>
          <p:nvPr>
            <p:ph idx="1"/>
          </p:nvPr>
        </p:nvSpPr>
        <p:spPr>
          <a:xfrm>
            <a:off x="838199" y="1825625"/>
            <a:ext cx="10515599" cy="4351338"/>
          </a:xfrm>
        </p:spPr>
        <p:txBody>
          <a:bodyPr/>
          <a:lstStyle/>
          <a:p>
            <a:r>
              <a:rPr lang="en-US" dirty="0">
                <a:solidFill>
                  <a:srgbClr val="000000"/>
                </a:solidFill>
                <a:latin typeface="Arial" charset="0"/>
              </a:rPr>
              <a:t>Overall, 5-year survival for CRC is approximately 58%.</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3927700724"/>
              </p:ext>
            </p:extLst>
          </p:nvPr>
        </p:nvGraphicFramePr>
        <p:xfrm>
          <a:off x="617580" y="2958614"/>
          <a:ext cx="10956836" cy="2511450"/>
        </p:xfrm>
        <a:graphic>
          <a:graphicData uri="http://schemas.openxmlformats.org/drawingml/2006/table">
            <a:tbl>
              <a:tblPr firstRow="1" firstCol="1" bandRow="1">
                <a:tableStyleId>{5C22544A-7EE6-4342-B048-85BDC9FD1C3A}</a:tableStyleId>
              </a:tblPr>
              <a:tblGrid>
                <a:gridCol w="6822895">
                  <a:extLst>
                    <a:ext uri="{9D8B030D-6E8A-4147-A177-3AD203B41FA5}">
                      <a16:colId xmlns:a16="http://schemas.microsoft.com/office/drawing/2014/main" val="20000"/>
                    </a:ext>
                  </a:extLst>
                </a:gridCol>
                <a:gridCol w="4133941">
                  <a:extLst>
                    <a:ext uri="{9D8B030D-6E8A-4147-A177-3AD203B41FA5}">
                      <a16:colId xmlns:a16="http://schemas.microsoft.com/office/drawing/2014/main" val="20001"/>
                    </a:ext>
                  </a:extLst>
                </a:gridCol>
              </a:tblGrid>
              <a:tr h="469232">
                <a:tc>
                  <a:txBody>
                    <a:bodyPr/>
                    <a:lstStyle/>
                    <a:p>
                      <a:pPr algn="ctr"/>
                      <a:endParaRPr lang="en-US" sz="2800" dirty="0"/>
                    </a:p>
                  </a:txBody>
                  <a:tcPr marL="75570" marR="75570" marT="37785" marB="37785">
                    <a:solidFill>
                      <a:schemeClr val="bg1"/>
                    </a:solidFill>
                  </a:tcPr>
                </a:tc>
                <a:tc>
                  <a:txBody>
                    <a:bodyPr/>
                    <a:lstStyle/>
                    <a:p>
                      <a:pPr algn="ctr"/>
                      <a:r>
                        <a:rPr lang="en-US" sz="2800" dirty="0"/>
                        <a:t>5-Year Survival</a:t>
                      </a:r>
                    </a:p>
                  </a:txBody>
                  <a:tcPr marL="75570" marR="75570" marT="37785" marB="37785" anchor="ctr"/>
                </a:tc>
                <a:extLst>
                  <a:ext uri="{0D108BD9-81ED-4DB2-BD59-A6C34878D82A}">
                    <a16:rowId xmlns:a16="http://schemas.microsoft.com/office/drawing/2014/main" val="10000"/>
                  </a:ext>
                </a:extLst>
              </a:tr>
              <a:tr h="380371">
                <a:tc>
                  <a:txBody>
                    <a:bodyPr/>
                    <a:lstStyle/>
                    <a:p>
                      <a:pPr algn="ctr"/>
                      <a:r>
                        <a:rPr lang="en-US" sz="2800" dirty="0">
                          <a:solidFill>
                            <a:schemeClr val="bg1"/>
                          </a:solidFill>
                        </a:rPr>
                        <a:t>TNM stage 1, Dukes’ stage A</a:t>
                      </a:r>
                    </a:p>
                  </a:txBody>
                  <a:tcPr marL="75570" marR="75570" marT="37785" marB="37785"/>
                </a:tc>
                <a:tc>
                  <a:txBody>
                    <a:bodyPr/>
                    <a:lstStyle/>
                    <a:p>
                      <a:pPr algn="ctr"/>
                      <a:r>
                        <a:rPr lang="en-US" sz="2800" b="1" dirty="0"/>
                        <a:t>95%</a:t>
                      </a:r>
                    </a:p>
                  </a:txBody>
                  <a:tcPr marL="75570" marR="75570" marT="37785" marB="37785"/>
                </a:tc>
                <a:extLst>
                  <a:ext uri="{0D108BD9-81ED-4DB2-BD59-A6C34878D82A}">
                    <a16:rowId xmlns:a16="http://schemas.microsoft.com/office/drawing/2014/main" val="10001"/>
                  </a:ext>
                </a:extLst>
              </a:tr>
              <a:tr h="380371">
                <a:tc>
                  <a:txBody>
                    <a:bodyPr/>
                    <a:lstStyle/>
                    <a:p>
                      <a:pPr algn="ctr"/>
                      <a:r>
                        <a:rPr lang="en-US" sz="2800" b="1" i="0" kern="1200" dirty="0">
                          <a:solidFill>
                            <a:schemeClr val="bg1"/>
                          </a:solidFill>
                          <a:effectLst/>
                          <a:latin typeface="+mn-lt"/>
                          <a:ea typeface="+mn-ea"/>
                          <a:cs typeface="+mn-cs"/>
                        </a:rPr>
                        <a:t>TNM stage 2, Dukes’ </a:t>
                      </a:r>
                      <a:r>
                        <a:rPr lang="en-US" sz="2800" dirty="0">
                          <a:solidFill>
                            <a:schemeClr val="bg1"/>
                          </a:solidFill>
                        </a:rPr>
                        <a:t>stage </a:t>
                      </a:r>
                      <a:r>
                        <a:rPr lang="en-US" sz="2800" b="1" i="0" kern="1200" dirty="0">
                          <a:solidFill>
                            <a:schemeClr val="bg1"/>
                          </a:solidFill>
                          <a:effectLst/>
                          <a:latin typeface="+mn-lt"/>
                          <a:ea typeface="+mn-ea"/>
                          <a:cs typeface="+mn-cs"/>
                        </a:rPr>
                        <a:t>B</a:t>
                      </a:r>
                      <a:endParaRPr lang="en-US" sz="2800" dirty="0">
                        <a:solidFill>
                          <a:schemeClr val="bg1"/>
                        </a:solidFill>
                      </a:endParaRPr>
                    </a:p>
                  </a:txBody>
                  <a:tcPr marL="75570" marR="75570" marT="37785" marB="37785"/>
                </a:tc>
                <a:tc>
                  <a:txBody>
                    <a:bodyPr/>
                    <a:lstStyle/>
                    <a:p>
                      <a:pPr algn="ctr"/>
                      <a:r>
                        <a:rPr lang="en-US" sz="2800" b="1" dirty="0"/>
                        <a:t>85%</a:t>
                      </a:r>
                    </a:p>
                  </a:txBody>
                  <a:tcPr marL="75570" marR="75570" marT="37785" marB="37785"/>
                </a:tc>
                <a:extLst>
                  <a:ext uri="{0D108BD9-81ED-4DB2-BD59-A6C34878D82A}">
                    <a16:rowId xmlns:a16="http://schemas.microsoft.com/office/drawing/2014/main" val="10002"/>
                  </a:ext>
                </a:extLst>
              </a:tr>
              <a:tr h="380371">
                <a:tc>
                  <a:txBody>
                    <a:bodyPr/>
                    <a:lstStyle/>
                    <a:p>
                      <a:pPr algn="ctr"/>
                      <a:r>
                        <a:rPr lang="en-US" sz="2800" dirty="0">
                          <a:solidFill>
                            <a:schemeClr val="bg1"/>
                          </a:solidFill>
                        </a:rPr>
                        <a:t>TNM stage 3, Dukes’ stage C </a:t>
                      </a:r>
                    </a:p>
                  </a:txBody>
                  <a:tcPr marL="75570" marR="75570" marT="37785" marB="37785"/>
                </a:tc>
                <a:tc>
                  <a:txBody>
                    <a:bodyPr/>
                    <a:lstStyle/>
                    <a:p>
                      <a:pPr algn="ctr"/>
                      <a:r>
                        <a:rPr lang="en-US" sz="2800" b="1" i="0" kern="1200" dirty="0">
                          <a:solidFill>
                            <a:schemeClr val="dk1"/>
                          </a:solidFill>
                          <a:effectLst/>
                          <a:latin typeface="+mn-lt"/>
                          <a:ea typeface="+mn-ea"/>
                          <a:cs typeface="+mn-cs"/>
                        </a:rPr>
                        <a:t>45–50%</a:t>
                      </a:r>
                      <a:r>
                        <a:rPr lang="en-US" sz="2800" b="1" dirty="0"/>
                        <a:t> </a:t>
                      </a:r>
                    </a:p>
                  </a:txBody>
                  <a:tcPr marL="75570" marR="75570" marT="37785" marB="37785"/>
                </a:tc>
                <a:extLst>
                  <a:ext uri="{0D108BD9-81ED-4DB2-BD59-A6C34878D82A}">
                    <a16:rowId xmlns:a16="http://schemas.microsoft.com/office/drawing/2014/main" val="10003"/>
                  </a:ext>
                </a:extLst>
              </a:tr>
              <a:tr h="380371">
                <a:tc>
                  <a:txBody>
                    <a:bodyPr/>
                    <a:lstStyle/>
                    <a:p>
                      <a:pPr algn="ctr"/>
                      <a:r>
                        <a:rPr lang="en-US" sz="2800" dirty="0">
                          <a:solidFill>
                            <a:schemeClr val="bg1"/>
                          </a:solidFill>
                        </a:rPr>
                        <a:t>Unresectable metastatic disease at diagnosis</a:t>
                      </a:r>
                    </a:p>
                  </a:txBody>
                  <a:tcPr marL="75570" marR="75570" marT="37785" marB="37785"/>
                </a:tc>
                <a:tc>
                  <a:txBody>
                    <a:bodyPr/>
                    <a:lstStyle/>
                    <a:p>
                      <a:pPr algn="ctr"/>
                      <a:r>
                        <a:rPr lang="en-US" sz="2800" b="1" dirty="0"/>
                        <a:t>10%</a:t>
                      </a:r>
                    </a:p>
                  </a:txBody>
                  <a:tcPr marL="75570" marR="75570" marT="37785" marB="37785"/>
                </a:tc>
                <a:extLst>
                  <a:ext uri="{0D108BD9-81ED-4DB2-BD59-A6C34878D82A}">
                    <a16:rowId xmlns:a16="http://schemas.microsoft.com/office/drawing/2014/main" val="10004"/>
                  </a:ext>
                </a:extLst>
              </a:tr>
            </a:tbl>
          </a:graphicData>
        </a:graphic>
      </p:graphicFrame>
      <p:sp>
        <p:nvSpPr>
          <p:cNvPr id="5" name="TextBox 4"/>
          <p:cNvSpPr txBox="1"/>
          <p:nvPr/>
        </p:nvSpPr>
        <p:spPr>
          <a:xfrm>
            <a:off x="6336956" y="6421173"/>
            <a:ext cx="5765104" cy="369332"/>
          </a:xfrm>
          <a:prstGeom prst="rect">
            <a:avLst/>
          </a:prstGeom>
          <a:noFill/>
        </p:spPr>
        <p:txBody>
          <a:bodyPr wrap="none" rtlCol="0">
            <a:spAutoFit/>
          </a:bodyPr>
          <a:lstStyle/>
          <a:p>
            <a:r>
              <a:rPr lang="en-US" b="1" dirty="0"/>
              <a:t>Source</a:t>
            </a:r>
            <a:r>
              <a:rPr lang="en-US" dirty="0"/>
              <a:t>: Bailey And Love's Short Practice of Surgery 28th Ed</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8EAAF-937E-FA35-57A2-AE609D8B494D}"/>
              </a:ext>
            </a:extLst>
          </p:cNvPr>
          <p:cNvSpPr>
            <a:spLocks noGrp="1"/>
          </p:cNvSpPr>
          <p:nvPr>
            <p:ph type="ctrTitle"/>
          </p:nvPr>
        </p:nvSpPr>
        <p:spPr>
          <a:xfrm>
            <a:off x="1241488" y="963740"/>
            <a:ext cx="9709025" cy="2888996"/>
          </a:xfrm>
        </p:spPr>
        <p:txBody>
          <a:bodyPr>
            <a:normAutofit/>
          </a:bodyPr>
          <a:lstStyle/>
          <a:p>
            <a:r>
              <a:rPr lang="en-US" sz="11500" dirty="0">
                <a:ln w="19050">
                  <a:noFill/>
                </a:ln>
              </a:rPr>
              <a:t>Free</a:t>
            </a:r>
            <a:r>
              <a:rPr lang="en-US" sz="11500" dirty="0">
                <a:ln w="19050">
                  <a:solidFill>
                    <a:schemeClr val="tx1"/>
                  </a:solidFill>
                </a:ln>
                <a:effectLst>
                  <a:outerShdw blurRad="38100" dist="38100" dir="2700000" algn="tl">
                    <a:srgbClr val="000000">
                      <a:alpha val="43137"/>
                    </a:srgbClr>
                  </a:outerShdw>
                </a:effectLst>
              </a:rPr>
              <a:t> </a:t>
            </a:r>
            <a:r>
              <a:rPr lang="en-US" sz="11500" dirty="0">
                <a:ln w="19050">
                  <a:solidFill>
                    <a:schemeClr val="tx1"/>
                  </a:solidFill>
                </a:ln>
                <a:solidFill>
                  <a:srgbClr val="FF0000"/>
                </a:solidFill>
                <a:effectLst>
                  <a:outerShdw blurRad="38100" dist="38100" dir="2700000" algn="tl">
                    <a:srgbClr val="000000">
                      <a:alpha val="43137"/>
                    </a:srgbClr>
                  </a:outerShdw>
                </a:effectLst>
              </a:rPr>
              <a:t>Pal</a:t>
            </a:r>
            <a:r>
              <a:rPr lang="en-US" sz="11500" dirty="0">
                <a:ln w="19050">
                  <a:solidFill>
                    <a:schemeClr val="tx1"/>
                  </a:solidFill>
                </a:ln>
                <a:effectLst>
                  <a:outerShdw blurRad="38100" dist="38100" dir="2700000" algn="tl">
                    <a:srgbClr val="000000">
                      <a:alpha val="43137"/>
                    </a:srgbClr>
                  </a:outerShdw>
                </a:effectLst>
              </a:rPr>
              <a:t>es</a:t>
            </a:r>
            <a:r>
              <a:rPr lang="en-US" sz="11500" dirty="0">
                <a:ln w="19050">
                  <a:solidFill>
                    <a:schemeClr val="tx1"/>
                  </a:solidFill>
                </a:ln>
                <a:solidFill>
                  <a:schemeClr val="bg1"/>
                </a:solidFill>
                <a:effectLst>
                  <a:outerShdw blurRad="38100" dist="38100" dir="2700000" algn="tl">
                    <a:srgbClr val="000000">
                      <a:alpha val="43137"/>
                    </a:srgbClr>
                  </a:outerShdw>
                </a:effectLst>
              </a:rPr>
              <a:t>ti</a:t>
            </a:r>
            <a:r>
              <a:rPr lang="en-US" sz="11500" dirty="0">
                <a:ln w="19050">
                  <a:solidFill>
                    <a:schemeClr val="tx1"/>
                  </a:solidFill>
                </a:ln>
                <a:solidFill>
                  <a:srgbClr val="00B050"/>
                </a:solidFill>
                <a:effectLst>
                  <a:outerShdw blurRad="38100" dist="38100" dir="2700000" algn="tl">
                    <a:srgbClr val="000000">
                      <a:alpha val="43137"/>
                    </a:srgbClr>
                  </a:outerShdw>
                </a:effectLst>
              </a:rPr>
              <a:t>ne</a:t>
            </a:r>
            <a:br>
              <a:rPr lang="en-US" sz="11500" dirty="0"/>
            </a:br>
            <a:r>
              <a:rPr lang="en-US" sz="8800" dirty="0"/>
              <a:t>Thank You </a:t>
            </a:r>
            <a:endParaRPr lang="en-US" sz="11500" dirty="0"/>
          </a:p>
        </p:txBody>
      </p:sp>
      <p:sp>
        <p:nvSpPr>
          <p:cNvPr id="3" name="Subtitle 2">
            <a:extLst>
              <a:ext uri="{FF2B5EF4-FFF2-40B4-BE49-F238E27FC236}">
                <a16:creationId xmlns:a16="http://schemas.microsoft.com/office/drawing/2014/main" id="{037BF744-C20A-392E-E831-2BF019DE1D4B}"/>
              </a:ext>
            </a:extLst>
          </p:cNvPr>
          <p:cNvSpPr>
            <a:spLocks noGrp="1"/>
          </p:cNvSpPr>
          <p:nvPr>
            <p:ph type="subTitle" idx="1"/>
          </p:nvPr>
        </p:nvSpPr>
        <p:spPr>
          <a:xfrm>
            <a:off x="1524000" y="4815681"/>
            <a:ext cx="9144000" cy="1655762"/>
          </a:xfrm>
        </p:spPr>
        <p:txBody>
          <a:bodyPr>
            <a:normAutofit fontScale="92500" lnSpcReduction="10000"/>
          </a:bodyPr>
          <a:lstStyle/>
          <a:p>
            <a:pPr algn="l"/>
            <a:r>
              <a:rPr lang="en-US" b="1" dirty="0"/>
              <a:t>Sources: </a:t>
            </a:r>
          </a:p>
          <a:p>
            <a:pPr marL="573088" indent="-341313" algn="l">
              <a:buFont typeface="Wingdings" panose="05000000000000000000" pitchFamily="2" charset="2"/>
              <a:buChar char="§"/>
            </a:pPr>
            <a:r>
              <a:rPr lang="en-US" dirty="0"/>
              <a:t>Bailey And Love's Short Practice of Surgery 28th Ed</a:t>
            </a:r>
          </a:p>
          <a:p>
            <a:pPr marL="573088" indent="-341313" algn="l">
              <a:buFont typeface="Wingdings" panose="05000000000000000000" pitchFamily="2" charset="2"/>
              <a:buChar char="§"/>
            </a:pPr>
            <a:r>
              <a:rPr lang="en-US" dirty="0"/>
              <a:t>UpToDate</a:t>
            </a:r>
          </a:p>
          <a:p>
            <a:pPr marL="573088" indent="-341313" algn="l">
              <a:buFont typeface="Wingdings" panose="05000000000000000000" pitchFamily="2" charset="2"/>
              <a:buChar char="§"/>
            </a:pPr>
            <a:r>
              <a:rPr lang="en-US" dirty="0"/>
              <a:t>Amboss</a:t>
            </a:r>
          </a:p>
          <a:p>
            <a:pPr algn="l"/>
            <a:endParaRPr lang="en-US" dirty="0"/>
          </a:p>
          <a:p>
            <a:pPr marL="342900" indent="-342900" algn="l">
              <a:buFont typeface="Arial" panose="020B0604020202020204" pitchFamily="34" charset="0"/>
              <a:buChar char="•"/>
            </a:pPr>
            <a:endParaRPr lang="en-US" dirty="0"/>
          </a:p>
        </p:txBody>
      </p:sp>
    </p:spTree>
    <p:extLst>
      <p:ext uri="{BB962C8B-B14F-4D97-AF65-F5344CB8AC3E}">
        <p14:creationId xmlns:p14="http://schemas.microsoft.com/office/powerpoint/2010/main" val="6515966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Anatomy</a:t>
            </a:r>
          </a:p>
        </p:txBody>
      </p:sp>
      <p:graphicFrame>
        <p:nvGraphicFramePr>
          <p:cNvPr id="4" name="Content Placeholder 3"/>
          <p:cNvGraphicFramePr>
            <a:graphicFrameLocks noGrp="1"/>
          </p:cNvGraphicFramePr>
          <p:nvPr>
            <p:ph idx="1"/>
          </p:nvPr>
        </p:nvGraphicFramePr>
        <p:xfrm>
          <a:off x="312420" y="1690687"/>
          <a:ext cx="11525213" cy="4390717"/>
        </p:xfrm>
        <a:graphic>
          <a:graphicData uri="http://schemas.openxmlformats.org/drawingml/2006/table">
            <a:tbl>
              <a:tblPr firstRow="1" firstCol="1" bandRow="1">
                <a:tableStyleId>{5C22544A-7EE6-4342-B048-85BDC9FD1C3A}</a:tableStyleId>
              </a:tblPr>
              <a:tblGrid>
                <a:gridCol w="1563624">
                  <a:extLst>
                    <a:ext uri="{9D8B030D-6E8A-4147-A177-3AD203B41FA5}">
                      <a16:colId xmlns:a16="http://schemas.microsoft.com/office/drawing/2014/main" val="20000"/>
                    </a:ext>
                  </a:extLst>
                </a:gridCol>
                <a:gridCol w="9961589">
                  <a:extLst>
                    <a:ext uri="{9D8B030D-6E8A-4147-A177-3AD203B41FA5}">
                      <a16:colId xmlns:a16="http://schemas.microsoft.com/office/drawing/2014/main" val="20001"/>
                    </a:ext>
                  </a:extLst>
                </a:gridCol>
              </a:tblGrid>
              <a:tr h="872631">
                <a:tc>
                  <a:txBody>
                    <a:bodyPr/>
                    <a:lstStyle/>
                    <a:p>
                      <a:endParaRPr lang="en-US" sz="2000" dirty="0"/>
                    </a:p>
                  </a:txBody>
                  <a:tcPr marL="100584" marR="100584">
                    <a:solidFill>
                      <a:schemeClr val="bg1"/>
                    </a:solidFill>
                  </a:tcPr>
                </a:tc>
                <a:tc>
                  <a:txBody>
                    <a:bodyPr/>
                    <a:lstStyle/>
                    <a:p>
                      <a:r>
                        <a:rPr lang="en-US" sz="3600" dirty="0"/>
                        <a:t>Hindgut derivatives</a:t>
                      </a:r>
                    </a:p>
                    <a:p>
                      <a:r>
                        <a:rPr lang="en-US" sz="2000" dirty="0"/>
                        <a:t>Distal 1/3 of the transverse colon, descending colon, and sigmoid colon</a:t>
                      </a:r>
                    </a:p>
                  </a:txBody>
                  <a:tcPr marL="100584" marR="100584"/>
                </a:tc>
                <a:extLst>
                  <a:ext uri="{0D108BD9-81ED-4DB2-BD59-A6C34878D82A}">
                    <a16:rowId xmlns:a16="http://schemas.microsoft.com/office/drawing/2014/main" val="10000"/>
                  </a:ext>
                </a:extLst>
              </a:tr>
              <a:tr h="424027">
                <a:tc rowSpan="3">
                  <a:txBody>
                    <a:bodyPr/>
                    <a:lstStyle/>
                    <a:p>
                      <a:pPr algn="ctr"/>
                      <a:r>
                        <a:rPr lang="en-US" sz="2000" dirty="0"/>
                        <a:t>Arterial blood supply</a:t>
                      </a:r>
                    </a:p>
                  </a:txBody>
                  <a:tcPr marL="100584" marR="100584" anchor="ctr"/>
                </a:tc>
                <a:tc>
                  <a:txBody>
                    <a:bodyPr/>
                    <a:lstStyle/>
                    <a:p>
                      <a:pPr algn="ctr"/>
                      <a:r>
                        <a:rPr lang="en-US" sz="2000" b="1" dirty="0"/>
                        <a:t>Branches of the Inferior mesenteric artery (IMA) </a:t>
                      </a:r>
                    </a:p>
                  </a:txBody>
                  <a:tcPr marL="100584" marR="100584" anchor="ctr"/>
                </a:tc>
                <a:extLst>
                  <a:ext uri="{0D108BD9-81ED-4DB2-BD59-A6C34878D82A}">
                    <a16:rowId xmlns:a16="http://schemas.microsoft.com/office/drawing/2014/main" val="10001"/>
                  </a:ext>
                </a:extLst>
              </a:tr>
              <a:tr h="424027">
                <a:tc vMerge="1">
                  <a:txBody>
                    <a:bodyPr/>
                    <a:lstStyle/>
                    <a:p>
                      <a:endParaRPr lang="en-US"/>
                    </a:p>
                  </a:txBody>
                  <a:tcPr anchor="ctr"/>
                </a:tc>
                <a:tc>
                  <a:txBody>
                    <a:bodyPr/>
                    <a:lstStyle/>
                    <a:p>
                      <a:r>
                        <a:rPr lang="en-US" sz="2000" b="1" dirty="0"/>
                        <a:t>Lt colic artery: </a:t>
                      </a:r>
                      <a:r>
                        <a:rPr lang="en-US" sz="2000" dirty="0"/>
                        <a:t>distal 1/3</a:t>
                      </a:r>
                      <a:r>
                        <a:rPr lang="en-US" sz="2000" baseline="30000" dirty="0"/>
                        <a:t>rd</a:t>
                      </a:r>
                      <a:r>
                        <a:rPr lang="en-US" sz="2000" dirty="0"/>
                        <a:t> of transverse colon, Splenic flexure and descending colon.</a:t>
                      </a:r>
                    </a:p>
                  </a:txBody>
                  <a:tcPr marL="100584" marR="100584" anchor="ctr"/>
                </a:tc>
                <a:extLst>
                  <a:ext uri="{0D108BD9-81ED-4DB2-BD59-A6C34878D82A}">
                    <a16:rowId xmlns:a16="http://schemas.microsoft.com/office/drawing/2014/main" val="10002"/>
                  </a:ext>
                </a:extLst>
              </a:tr>
              <a:tr h="481100">
                <a:tc vMerge="1">
                  <a:txBody>
                    <a:bodyPr/>
                    <a:lstStyle/>
                    <a:p>
                      <a:endParaRPr lang="en-US"/>
                    </a:p>
                  </a:txBody>
                  <a:tcPr anchor="ctr"/>
                </a:tc>
                <a:tc>
                  <a:txBody>
                    <a:bodyPr/>
                    <a:lstStyle/>
                    <a:p>
                      <a:r>
                        <a:rPr lang="en-US" sz="2000" b="1" dirty="0"/>
                        <a:t>Sigmoidal arteries</a:t>
                      </a:r>
                      <a:r>
                        <a:rPr lang="en-US" sz="2000" dirty="0"/>
                        <a:t>: Sigmoid colon.</a:t>
                      </a:r>
                    </a:p>
                  </a:txBody>
                  <a:tcPr marL="100584" marR="100584" anchor="ctr"/>
                </a:tc>
                <a:extLst>
                  <a:ext uri="{0D108BD9-81ED-4DB2-BD59-A6C34878D82A}">
                    <a16:rowId xmlns:a16="http://schemas.microsoft.com/office/drawing/2014/main" val="10003"/>
                  </a:ext>
                </a:extLst>
              </a:tr>
              <a:tr h="705561">
                <a:tc>
                  <a:txBody>
                    <a:bodyPr/>
                    <a:lstStyle/>
                    <a:p>
                      <a:pPr algn="ctr"/>
                      <a:r>
                        <a:rPr lang="en-US" sz="2000" dirty="0"/>
                        <a:t>Venous drainage</a:t>
                      </a:r>
                    </a:p>
                  </a:txBody>
                  <a:tcPr marL="100584" marR="100584" anchor="ctr"/>
                </a:tc>
                <a:tc>
                  <a:txBody>
                    <a:bodyPr/>
                    <a:lstStyle/>
                    <a:p>
                      <a:r>
                        <a:rPr lang="en-US" sz="2000" dirty="0"/>
                        <a:t>Left colic vein and sigmoid veins drain into the </a:t>
                      </a:r>
                      <a:r>
                        <a:rPr lang="en-US" sz="2000" b="1" dirty="0"/>
                        <a:t>inferior mesenteric vein </a:t>
                      </a:r>
                      <a:r>
                        <a:rPr lang="en-US" sz="2000" dirty="0"/>
                        <a:t>→ splenic vein → portal vein</a:t>
                      </a:r>
                    </a:p>
                  </a:txBody>
                  <a:tcPr marL="100584" marR="100584" anchor="ctr"/>
                </a:tc>
                <a:extLst>
                  <a:ext uri="{0D108BD9-81ED-4DB2-BD59-A6C34878D82A}">
                    <a16:rowId xmlns:a16="http://schemas.microsoft.com/office/drawing/2014/main" val="10004"/>
                  </a:ext>
                </a:extLst>
              </a:tr>
              <a:tr h="705561">
                <a:tc>
                  <a:txBody>
                    <a:bodyPr/>
                    <a:lstStyle/>
                    <a:p>
                      <a:pPr algn="ctr"/>
                      <a:r>
                        <a:rPr lang="en-US" sz="2000" dirty="0"/>
                        <a:t>Lymphatic drainage</a:t>
                      </a:r>
                    </a:p>
                  </a:txBody>
                  <a:tcPr marL="100584" marR="100584" anchor="ctr"/>
                </a:tc>
                <a:tc>
                  <a:txBody>
                    <a:bodyPr/>
                    <a:lstStyle/>
                    <a:p>
                      <a:r>
                        <a:rPr lang="en-US" sz="2000" dirty="0"/>
                        <a:t>Inferior mesenteric lymph nodes: colon from splenic flexure to upper and middle rectum</a:t>
                      </a:r>
                    </a:p>
                  </a:txBody>
                  <a:tcPr marL="100584" marR="100584" anchor="ctr"/>
                </a:tc>
                <a:extLst>
                  <a:ext uri="{0D108BD9-81ED-4DB2-BD59-A6C34878D82A}">
                    <a16:rowId xmlns:a16="http://schemas.microsoft.com/office/drawing/2014/main" val="10005"/>
                  </a:ext>
                </a:extLst>
              </a:tr>
              <a:tr h="705561">
                <a:tc>
                  <a:txBody>
                    <a:bodyPr/>
                    <a:lstStyle/>
                    <a:p>
                      <a:pPr algn="ctr"/>
                      <a:r>
                        <a:rPr lang="en-US" sz="2000" dirty="0"/>
                        <a:t>innervations</a:t>
                      </a:r>
                    </a:p>
                  </a:txBody>
                  <a:tcPr marL="100584" marR="100584" anchor="ctr"/>
                </a:tc>
                <a:tc>
                  <a:txBody>
                    <a:bodyPr/>
                    <a:lstStyle/>
                    <a:p>
                      <a:r>
                        <a:rPr lang="en-US" sz="2000" dirty="0"/>
                        <a:t>Visceral: Inferior mesenteric plexus</a:t>
                      </a:r>
                    </a:p>
                  </a:txBody>
                  <a:tcPr marL="100584" marR="100584" anchor="ctr"/>
                </a:tc>
                <a:extLst>
                  <a:ext uri="{0D108BD9-81ED-4DB2-BD59-A6C34878D82A}">
                    <a16:rowId xmlns:a16="http://schemas.microsoft.com/office/drawing/2014/main" val="10006"/>
                  </a:ext>
                </a:extLst>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Anatomy</a:t>
            </a:r>
          </a:p>
        </p:txBody>
      </p:sp>
      <p:graphicFrame>
        <p:nvGraphicFramePr>
          <p:cNvPr id="7" name="Content Placeholder 3"/>
          <p:cNvGraphicFramePr/>
          <p:nvPr>
            <p:extLst>
              <p:ext uri="{D42A27DB-BD31-4B8C-83A1-F6EECF244321}">
                <p14:modId xmlns:p14="http://schemas.microsoft.com/office/powerpoint/2010/main" val="170406749"/>
              </p:ext>
            </p:extLst>
          </p:nvPr>
        </p:nvGraphicFramePr>
        <p:xfrm>
          <a:off x="312420" y="1690686"/>
          <a:ext cx="11612880" cy="4634320"/>
        </p:xfrm>
        <a:graphic>
          <a:graphicData uri="http://schemas.openxmlformats.org/drawingml/2006/table">
            <a:tbl>
              <a:tblPr firstRow="1" firstCol="1" bandRow="1">
                <a:tableStyleId>{5C22544A-7EE6-4342-B048-85BDC9FD1C3A}</a:tableStyleId>
              </a:tblPr>
              <a:tblGrid>
                <a:gridCol w="1567521">
                  <a:extLst>
                    <a:ext uri="{9D8B030D-6E8A-4147-A177-3AD203B41FA5}">
                      <a16:colId xmlns:a16="http://schemas.microsoft.com/office/drawing/2014/main" val="20000"/>
                    </a:ext>
                  </a:extLst>
                </a:gridCol>
                <a:gridCol w="5290810">
                  <a:extLst>
                    <a:ext uri="{9D8B030D-6E8A-4147-A177-3AD203B41FA5}">
                      <a16:colId xmlns:a16="http://schemas.microsoft.com/office/drawing/2014/main" val="20001"/>
                    </a:ext>
                  </a:extLst>
                </a:gridCol>
                <a:gridCol w="4754549">
                  <a:extLst>
                    <a:ext uri="{9D8B030D-6E8A-4147-A177-3AD203B41FA5}">
                      <a16:colId xmlns:a16="http://schemas.microsoft.com/office/drawing/2014/main" val="20002"/>
                    </a:ext>
                  </a:extLst>
                </a:gridCol>
              </a:tblGrid>
              <a:tr h="536545">
                <a:tc>
                  <a:txBody>
                    <a:bodyPr/>
                    <a:lstStyle/>
                    <a:p>
                      <a:endParaRPr lang="en-US" sz="2000" dirty="0"/>
                    </a:p>
                  </a:txBody>
                  <a:tcPr marL="100584" marR="100584">
                    <a:solidFill>
                      <a:schemeClr val="bg1"/>
                    </a:solidFill>
                  </a:tcPr>
                </a:tc>
                <a:tc gridSpan="2">
                  <a:txBody>
                    <a:bodyPr/>
                    <a:lstStyle/>
                    <a:p>
                      <a:r>
                        <a:rPr lang="en-US" sz="3600" dirty="0"/>
                        <a:t>Rectum and anal canal</a:t>
                      </a:r>
                    </a:p>
                  </a:txBody>
                  <a:tcPr marL="100584" marR="100584"/>
                </a:tc>
                <a:tc hMerge="1">
                  <a:txBody>
                    <a:bodyPr/>
                    <a:lstStyle/>
                    <a:p>
                      <a:endParaRPr lang="en-US"/>
                    </a:p>
                  </a:txBody>
                  <a:tcPr/>
                </a:tc>
                <a:extLst>
                  <a:ext uri="{0D108BD9-81ED-4DB2-BD59-A6C34878D82A}">
                    <a16:rowId xmlns:a16="http://schemas.microsoft.com/office/drawing/2014/main" val="10000"/>
                  </a:ext>
                </a:extLst>
              </a:tr>
              <a:tr h="332147">
                <a:tc>
                  <a:txBody>
                    <a:bodyPr/>
                    <a:lstStyle/>
                    <a:p>
                      <a:endParaRPr lang="en-US" sz="2000" dirty="0"/>
                    </a:p>
                  </a:txBody>
                  <a:tcPr marL="100584" marR="100584">
                    <a:solidFill>
                      <a:schemeClr val="bg1"/>
                    </a:solidFill>
                  </a:tcPr>
                </a:tc>
                <a:tc>
                  <a:txBody>
                    <a:bodyPr/>
                    <a:lstStyle/>
                    <a:p>
                      <a:pPr algn="ctr"/>
                      <a:r>
                        <a:rPr lang="en-US" sz="2000" b="1" dirty="0">
                          <a:solidFill>
                            <a:schemeClr val="bg1"/>
                          </a:solidFill>
                        </a:rPr>
                        <a:t>Above pectinate line</a:t>
                      </a:r>
                    </a:p>
                  </a:txBody>
                  <a:tcPr marL="100584" marR="100584">
                    <a:solidFill>
                      <a:srgbClr val="0070C0"/>
                    </a:solidFill>
                  </a:tcPr>
                </a:tc>
                <a:tc>
                  <a:txBody>
                    <a:bodyPr/>
                    <a:lstStyle/>
                    <a:p>
                      <a:pPr algn="ctr"/>
                      <a:r>
                        <a:rPr lang="en-US" sz="2000" b="1" dirty="0">
                          <a:solidFill>
                            <a:schemeClr val="bg1"/>
                          </a:solidFill>
                        </a:rPr>
                        <a:t>Below pectinate line </a:t>
                      </a:r>
                    </a:p>
                  </a:txBody>
                  <a:tcPr marL="100584" marR="100584">
                    <a:solidFill>
                      <a:srgbClr val="0070C0"/>
                    </a:solidFill>
                  </a:tcPr>
                </a:tc>
                <a:extLst>
                  <a:ext uri="{0D108BD9-81ED-4DB2-BD59-A6C34878D82A}">
                    <a16:rowId xmlns:a16="http://schemas.microsoft.com/office/drawing/2014/main" val="10001"/>
                  </a:ext>
                </a:extLst>
              </a:tr>
              <a:tr h="332147">
                <a:tc rowSpan="2">
                  <a:txBody>
                    <a:bodyPr/>
                    <a:lstStyle/>
                    <a:p>
                      <a:pPr algn="ctr"/>
                      <a:r>
                        <a:rPr lang="en-US" sz="2000" dirty="0"/>
                        <a:t>Arterial blood supply</a:t>
                      </a:r>
                    </a:p>
                  </a:txBody>
                  <a:tcPr marL="100584" marR="100584" anchor="ctr"/>
                </a:tc>
                <a:tc rowSpan="2">
                  <a:txBody>
                    <a:bodyPr/>
                    <a:lstStyle/>
                    <a:p>
                      <a:pPr algn="ctr"/>
                      <a:r>
                        <a:rPr lang="en-US" sz="2000" b="1" dirty="0"/>
                        <a:t>Superior rectal artery </a:t>
                      </a:r>
                      <a:r>
                        <a:rPr lang="en-US" sz="2000" b="0" dirty="0"/>
                        <a:t>(IMA)</a:t>
                      </a:r>
                    </a:p>
                  </a:txBody>
                  <a:tcPr marL="100584" marR="100584" anchor="ctr"/>
                </a:tc>
                <a:tc>
                  <a:txBody>
                    <a:bodyPr/>
                    <a:lstStyle/>
                    <a:p>
                      <a:pPr algn="l"/>
                      <a:r>
                        <a:rPr lang="en-US" sz="2000" b="1" dirty="0"/>
                        <a:t>Middle rectal artery </a:t>
                      </a:r>
                      <a:r>
                        <a:rPr lang="en-US" sz="2000" b="0" dirty="0"/>
                        <a:t>(Internal iliac)</a:t>
                      </a:r>
                    </a:p>
                  </a:txBody>
                  <a:tcPr marL="100584" marR="100584" anchor="ctr"/>
                </a:tc>
                <a:extLst>
                  <a:ext uri="{0D108BD9-81ED-4DB2-BD59-A6C34878D82A}">
                    <a16:rowId xmlns:a16="http://schemas.microsoft.com/office/drawing/2014/main" val="10002"/>
                  </a:ext>
                </a:extLst>
              </a:tr>
              <a:tr h="249509">
                <a:tc vMerge="1">
                  <a:txBody>
                    <a:bodyPr/>
                    <a:lstStyle/>
                    <a:p>
                      <a:endParaRPr lang="en-US"/>
                    </a:p>
                  </a:txBody>
                  <a:tcPr anchor="ctr"/>
                </a:tc>
                <a:tc vMerge="1">
                  <a:txBody>
                    <a:bodyPr/>
                    <a:lstStyle/>
                    <a:p>
                      <a:endParaRPr lang="en-US"/>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2000" b="1" dirty="0"/>
                        <a:t>Inferior rectal artery </a:t>
                      </a:r>
                      <a:r>
                        <a:rPr lang="en-US" sz="2000" b="0" dirty="0"/>
                        <a:t>(Internal pudendal)</a:t>
                      </a:r>
                    </a:p>
                  </a:txBody>
                  <a:tcPr marL="100584" marR="100584" anchor="ctr"/>
                </a:tc>
                <a:extLst>
                  <a:ext uri="{0D108BD9-81ED-4DB2-BD59-A6C34878D82A}">
                    <a16:rowId xmlns:a16="http://schemas.microsoft.com/office/drawing/2014/main" val="10003"/>
                  </a:ext>
                </a:extLst>
              </a:tr>
              <a:tr h="1098640">
                <a:tc>
                  <a:txBody>
                    <a:bodyPr/>
                    <a:lstStyle/>
                    <a:p>
                      <a:pPr algn="ctr"/>
                      <a:r>
                        <a:rPr lang="en-US" sz="2000" dirty="0"/>
                        <a:t>Venous drainage</a:t>
                      </a:r>
                    </a:p>
                  </a:txBody>
                  <a:tcPr marL="100584" marR="100584" anchor="ctr"/>
                </a:tc>
                <a:tc>
                  <a:txBody>
                    <a:bodyPr/>
                    <a:lstStyle/>
                    <a:p>
                      <a:r>
                        <a:rPr lang="en-US" sz="2000" dirty="0"/>
                        <a:t>Superior rectal vein →</a:t>
                      </a:r>
                      <a:r>
                        <a:rPr lang="en-US" sz="2000" b="1" dirty="0"/>
                        <a:t> inferior mesenteric vein </a:t>
                      </a:r>
                      <a:r>
                        <a:rPr lang="en-US" sz="2000" dirty="0"/>
                        <a:t>→ splenic vein → </a:t>
                      </a:r>
                      <a:r>
                        <a:rPr lang="en-US" sz="2000" b="1" dirty="0"/>
                        <a:t>portal vein</a:t>
                      </a:r>
                    </a:p>
                  </a:txBody>
                  <a:tcPr marL="100584" marR="100584" anchor="ctr"/>
                </a:tc>
                <a:tc>
                  <a:txBody>
                    <a:bodyPr/>
                    <a:lstStyle/>
                    <a:p>
                      <a:r>
                        <a:rPr lang="en-US" sz="2000" dirty="0"/>
                        <a:t>Middle and inferior rectal vein → internal pudendal vein → internal iliac vein → common iliac vein →</a:t>
                      </a:r>
                      <a:r>
                        <a:rPr lang="en-US" sz="2000" b="1" dirty="0"/>
                        <a:t> inferior vena cava</a:t>
                      </a:r>
                    </a:p>
                  </a:txBody>
                  <a:tcPr marL="100584" marR="100584" anchor="ctr"/>
                </a:tc>
                <a:extLst>
                  <a:ext uri="{0D108BD9-81ED-4DB2-BD59-A6C34878D82A}">
                    <a16:rowId xmlns:a16="http://schemas.microsoft.com/office/drawing/2014/main" val="10004"/>
                  </a:ext>
                </a:extLst>
              </a:tr>
              <a:tr h="587645">
                <a:tc>
                  <a:txBody>
                    <a:bodyPr/>
                    <a:lstStyle/>
                    <a:p>
                      <a:pPr algn="ctr"/>
                      <a:r>
                        <a:rPr lang="en-US" sz="2000" dirty="0"/>
                        <a:t>Lymphatic drainage</a:t>
                      </a:r>
                    </a:p>
                  </a:txBody>
                  <a:tcPr marL="100584" marR="100584" anchor="ctr"/>
                </a:tc>
                <a:tc>
                  <a:txBody>
                    <a:bodyPr/>
                    <a:lstStyle/>
                    <a:p>
                      <a:r>
                        <a:rPr lang="en-US" sz="2000" b="0" dirty="0"/>
                        <a:t>1) Upper and middle rectum: </a:t>
                      </a:r>
                      <a:r>
                        <a:rPr lang="en-US" sz="2000" b="1" dirty="0"/>
                        <a:t>pararectal lymph nodes </a:t>
                      </a:r>
                      <a:r>
                        <a:rPr lang="en-US" sz="2000" dirty="0"/>
                        <a:t>→ inferior mesenteric lymph nodes </a:t>
                      </a:r>
                    </a:p>
                    <a:p>
                      <a:r>
                        <a:rPr lang="en-US" sz="2000" b="0" dirty="0"/>
                        <a:t>2) Direct to </a:t>
                      </a:r>
                      <a:r>
                        <a:rPr lang="en-US" sz="2000" b="1" dirty="0"/>
                        <a:t>Internal iliac lymph nodes</a:t>
                      </a:r>
                    </a:p>
                  </a:txBody>
                  <a:tcPr marL="100584" marR="100584" anchor="ctr"/>
                </a:tc>
                <a:tc>
                  <a:txBody>
                    <a:bodyPr/>
                    <a:lstStyle/>
                    <a:p>
                      <a:r>
                        <a:rPr lang="en-US" sz="2000" dirty="0"/>
                        <a:t>Superficial inguinal lymph nodes</a:t>
                      </a:r>
                    </a:p>
                  </a:txBody>
                  <a:tcPr marL="100584" marR="100584" anchor="ctr"/>
                </a:tc>
                <a:extLst>
                  <a:ext uri="{0D108BD9-81ED-4DB2-BD59-A6C34878D82A}">
                    <a16:rowId xmlns:a16="http://schemas.microsoft.com/office/drawing/2014/main" val="10005"/>
                  </a:ext>
                </a:extLst>
              </a:tr>
              <a:tr h="587645">
                <a:tc>
                  <a:txBody>
                    <a:bodyPr/>
                    <a:lstStyle/>
                    <a:p>
                      <a:pPr algn="ctr"/>
                      <a:r>
                        <a:rPr lang="en-US" sz="2000" dirty="0"/>
                        <a:t>innervations</a:t>
                      </a:r>
                    </a:p>
                  </a:txBody>
                  <a:tcPr marL="100584" marR="100584" anchor="ctr"/>
                </a:tc>
                <a:tc>
                  <a:txBody>
                    <a:bodyPr/>
                    <a:lstStyle/>
                    <a:p>
                      <a:r>
                        <a:rPr lang="en-US" sz="2000" dirty="0"/>
                        <a:t>Visceral: Inferior mesenteric plexus</a:t>
                      </a:r>
                    </a:p>
                  </a:txBody>
                  <a:tcPr marL="100584" marR="100584" anchor="ctr"/>
                </a:tc>
                <a:tc>
                  <a:txBody>
                    <a:bodyPr/>
                    <a:lstStyle/>
                    <a:p>
                      <a:r>
                        <a:rPr lang="en-US" sz="2000" dirty="0"/>
                        <a:t>Somatic: inferior rectal branch of the pudendal nerve (S2–S4) </a:t>
                      </a:r>
                    </a:p>
                  </a:txBody>
                  <a:tcPr marL="100584" marR="100584" anchor="ctr"/>
                </a:tc>
                <a:extLst>
                  <a:ext uri="{0D108BD9-81ED-4DB2-BD59-A6C34878D82A}">
                    <a16:rowId xmlns:a16="http://schemas.microsoft.com/office/drawing/2014/main" val="10006"/>
                  </a:ext>
                </a:extLst>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p:cNvSpPr/>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diagram of the internal organs&#10;&#10;Description automatically generated"/>
          <p:cNvPicPr>
            <a:picLocks noChangeAspect="1"/>
          </p:cNvPicPr>
          <p:nvPr/>
        </p:nvPicPr>
        <p:blipFill>
          <a:blip r:embed="rId2"/>
          <a:stretch>
            <a:fillRect/>
          </a:stretch>
        </p:blipFill>
        <p:spPr>
          <a:xfrm>
            <a:off x="456645" y="2790346"/>
            <a:ext cx="5277438" cy="3681014"/>
          </a:xfrm>
          <a:prstGeom prst="rect">
            <a:avLst/>
          </a:prstGeom>
        </p:spPr>
      </p:pic>
      <p:pic>
        <p:nvPicPr>
          <p:cNvPr id="5" name="Picture 4" descr="A diagram of the internal organs&#10;&#10;Description automatically generated"/>
          <p:cNvPicPr>
            <a:picLocks noChangeAspect="1"/>
          </p:cNvPicPr>
          <p:nvPr/>
        </p:nvPicPr>
        <p:blipFill>
          <a:blip r:embed="rId3"/>
          <a:stretch>
            <a:fillRect/>
          </a:stretch>
        </p:blipFill>
        <p:spPr>
          <a:xfrm>
            <a:off x="5915345" y="2790346"/>
            <a:ext cx="6212681" cy="3681014"/>
          </a:xfrm>
          <a:prstGeom prst="rect">
            <a:avLst/>
          </a:prstGeom>
        </p:spPr>
      </p:pic>
      <p:sp>
        <p:nvSpPr>
          <p:cNvPr id="11" name="Title 1"/>
          <p:cNvSpPr>
            <a:spLocks noGrp="1"/>
          </p:cNvSpPr>
          <p:nvPr>
            <p:ph type="title"/>
          </p:nvPr>
        </p:nvSpPr>
        <p:spPr>
          <a:xfrm>
            <a:off x="838200" y="365125"/>
            <a:ext cx="10515600" cy="1325563"/>
          </a:xfrm>
        </p:spPr>
        <p:txBody>
          <a:bodyPr/>
          <a:lstStyle/>
          <a:p>
            <a:r>
              <a:rPr lang="en-US" dirty="0"/>
              <a:t>Anatomy</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Anatomy</a:t>
            </a:r>
            <a:r>
              <a:rPr lang="en-US" sz="2800" i="1" dirty="0"/>
              <a:t> </a:t>
            </a:r>
            <a:r>
              <a:rPr lang="en-US" dirty="0"/>
              <a:t>and Functions </a:t>
            </a:r>
          </a:p>
        </p:txBody>
      </p:sp>
      <p:sp>
        <p:nvSpPr>
          <p:cNvPr id="3" name="Content Placeholder 2"/>
          <p:cNvSpPr>
            <a:spLocks noGrp="1"/>
          </p:cNvSpPr>
          <p:nvPr>
            <p:ph idx="1"/>
          </p:nvPr>
        </p:nvSpPr>
        <p:spPr>
          <a:xfrm>
            <a:off x="838200" y="1825625"/>
            <a:ext cx="7574626" cy="4351338"/>
          </a:xfrm>
        </p:spPr>
        <p:txBody>
          <a:bodyPr>
            <a:normAutofit fontScale="85000" lnSpcReduction="20000"/>
          </a:bodyPr>
          <a:lstStyle/>
          <a:p>
            <a:pPr algn="l" rtl="0"/>
            <a:r>
              <a:rPr lang="en-US" b="1" dirty="0"/>
              <a:t>Innervations</a:t>
            </a:r>
            <a:r>
              <a:rPr lang="en-US" dirty="0"/>
              <a:t>:</a:t>
            </a:r>
            <a:endParaRPr lang="en-US" dirty="0">
              <a:solidFill>
                <a:srgbClr val="FF0000"/>
              </a:solidFill>
            </a:endParaRPr>
          </a:p>
          <a:p>
            <a:pPr lvl="1"/>
            <a:r>
              <a:rPr lang="en-US" b="1" dirty="0">
                <a:solidFill>
                  <a:srgbClr val="FFC000"/>
                </a:solidFill>
              </a:rPr>
              <a:t>The parasympathetic nerve </a:t>
            </a:r>
          </a:p>
          <a:p>
            <a:pPr lvl="2"/>
            <a:r>
              <a:rPr lang="en-US" dirty="0"/>
              <a:t>Right and transverse colon  is through the </a:t>
            </a:r>
            <a:r>
              <a:rPr lang="en-US" b="1" dirty="0" err="1"/>
              <a:t>vagus</a:t>
            </a:r>
            <a:r>
              <a:rPr lang="en-US" b="1" dirty="0"/>
              <a:t> nerve.</a:t>
            </a:r>
          </a:p>
          <a:p>
            <a:pPr lvl="2"/>
            <a:r>
              <a:rPr lang="en-US" dirty="0"/>
              <a:t>Distal colon and the rectum are supplied by (</a:t>
            </a:r>
            <a:r>
              <a:rPr lang="en-US" b="1" dirty="0"/>
              <a:t>the pelvic splanchnic nerves)  </a:t>
            </a:r>
            <a:r>
              <a:rPr lang="en-US" dirty="0"/>
              <a:t>from S2,3,4.</a:t>
            </a:r>
          </a:p>
          <a:p>
            <a:pPr lvl="1"/>
            <a:r>
              <a:rPr lang="en-US" b="1" dirty="0">
                <a:solidFill>
                  <a:srgbClr val="FFC000"/>
                </a:solidFill>
              </a:rPr>
              <a:t>The sympathetic system </a:t>
            </a:r>
          </a:p>
          <a:p>
            <a:pPr lvl="2"/>
            <a:r>
              <a:rPr lang="en-US" dirty="0"/>
              <a:t>supplies the blood vessels through the </a:t>
            </a:r>
            <a:r>
              <a:rPr lang="en-US" b="1" dirty="0"/>
              <a:t>greater and lesser splanchnic nerve.</a:t>
            </a:r>
            <a:endParaRPr lang="ar-JO" b="1" dirty="0"/>
          </a:p>
          <a:p>
            <a:pPr algn="l" rtl="0"/>
            <a:r>
              <a:rPr lang="en-US" b="1" dirty="0"/>
              <a:t>Lymphatic drainage:</a:t>
            </a:r>
          </a:p>
          <a:p>
            <a:pPr lvl="1"/>
            <a:r>
              <a:rPr lang="en-US" dirty="0"/>
              <a:t>Most of the lymph nodes passes into the intestinal lymph trunks, and on to the </a:t>
            </a:r>
            <a:r>
              <a:rPr lang="en-US" b="1" dirty="0"/>
              <a:t>cisterna chyli </a:t>
            </a:r>
            <a:r>
              <a:rPr lang="en-US" dirty="0"/>
              <a:t>– where it ultimately empties into the </a:t>
            </a:r>
            <a:r>
              <a:rPr lang="en-US" b="1" dirty="0">
                <a:solidFill>
                  <a:srgbClr val="FF0000"/>
                </a:solidFill>
              </a:rPr>
              <a:t>thoracic duct</a:t>
            </a:r>
            <a:r>
              <a:rPr lang="en-US" dirty="0">
                <a:solidFill>
                  <a:srgbClr val="FF0000"/>
                </a:solidFill>
              </a:rPr>
              <a:t>.</a:t>
            </a:r>
          </a:p>
          <a:p>
            <a:r>
              <a:rPr lang="en-US" b="1" dirty="0"/>
              <a:t>Functions: </a:t>
            </a:r>
          </a:p>
          <a:p>
            <a:pPr lvl="1"/>
            <a:r>
              <a:rPr lang="en-US" dirty="0"/>
              <a:t>Absorbs water and electrolytes</a:t>
            </a:r>
          </a:p>
          <a:p>
            <a:pPr lvl="1"/>
            <a:r>
              <a:rPr lang="en-US" dirty="0"/>
              <a:t>Absorbs vitamins</a:t>
            </a:r>
          </a:p>
          <a:p>
            <a:pPr lvl="1"/>
            <a:r>
              <a:rPr lang="en-US" dirty="0"/>
              <a:t>Eliminates feces</a:t>
            </a:r>
            <a:endParaRPr lang="ar-JO" dirty="0"/>
          </a:p>
        </p:txBody>
      </p:sp>
      <p:pic>
        <p:nvPicPr>
          <p:cNvPr id="4" name="Picture 2" descr="C:\Users\mmc\Desktop\B9781437715606000524_f052-012-9781437715606.jpg"/>
          <p:cNvPicPr>
            <a:picLocks noChangeAspect="1" noChangeArrowheads="1"/>
          </p:cNvPicPr>
          <p:nvPr/>
        </p:nvPicPr>
        <p:blipFill>
          <a:blip r:embed="rId2"/>
          <a:stretch>
            <a:fillRect/>
          </a:stretch>
        </p:blipFill>
        <p:spPr bwMode="auto">
          <a:xfrm>
            <a:off x="8412826" y="68197"/>
            <a:ext cx="3658244" cy="3514855"/>
          </a:xfrm>
          <a:prstGeom prst="rect">
            <a:avLst/>
          </a:prstGeom>
          <a:noFill/>
        </p:spPr>
      </p:pic>
      <p:pic>
        <p:nvPicPr>
          <p:cNvPr id="6" name="Picture 5"/>
          <p:cNvPicPr>
            <a:picLocks noChangeAspect="1"/>
          </p:cNvPicPr>
          <p:nvPr/>
        </p:nvPicPr>
        <p:blipFill>
          <a:blip r:embed="rId3"/>
          <a:stretch>
            <a:fillRect/>
          </a:stretch>
        </p:blipFill>
        <p:spPr>
          <a:xfrm>
            <a:off x="8642297" y="3583052"/>
            <a:ext cx="3428773" cy="3170672"/>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Frame</Template>
  <TotalTime>218</TotalTime>
  <Words>3453</Words>
  <Application>Microsoft Office PowerPoint</Application>
  <PresentationFormat>Widescreen</PresentationFormat>
  <Paragraphs>364</Paragraphs>
  <Slides>51</Slides>
  <Notes>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51</vt:i4>
      </vt:variant>
    </vt:vector>
  </HeadingPairs>
  <TitlesOfParts>
    <vt:vector size="58" baseType="lpstr">
      <vt:lpstr>Arial</vt:lpstr>
      <vt:lpstr>Calibri</vt:lpstr>
      <vt:lpstr>Calibri Light</vt:lpstr>
      <vt:lpstr>Lato</vt:lpstr>
      <vt:lpstr>Söhne</vt:lpstr>
      <vt:lpstr>Wingdings</vt:lpstr>
      <vt:lpstr>Office Theme</vt:lpstr>
      <vt:lpstr>Colorectal Cancer</vt:lpstr>
      <vt:lpstr>Outlines</vt:lpstr>
      <vt:lpstr>Anatomy</vt:lpstr>
      <vt:lpstr>Anatomy</vt:lpstr>
      <vt:lpstr>Anatomy</vt:lpstr>
      <vt:lpstr>Anatomy</vt:lpstr>
      <vt:lpstr>Anatomy</vt:lpstr>
      <vt:lpstr>Anatomy</vt:lpstr>
      <vt:lpstr>Anatomy and Functions </vt:lpstr>
      <vt:lpstr>Colorectal Cancer</vt:lpstr>
      <vt:lpstr>Epidemiology</vt:lpstr>
      <vt:lpstr>Risk factors</vt:lpstr>
      <vt:lpstr>Protective factors</vt:lpstr>
      <vt:lpstr>Etiology</vt:lpstr>
      <vt:lpstr>Etiology</vt:lpstr>
      <vt:lpstr>Intestinal Polyps</vt:lpstr>
      <vt:lpstr>Hereditary non-polyposis colorectal cancer (Lynch syndrome)</vt:lpstr>
      <vt:lpstr>Hereditary non-polyposis colorectal cancer (Lynch syndrome)</vt:lpstr>
      <vt:lpstr>Pathology - Macroscopically</vt:lpstr>
      <vt:lpstr>Pathology - Macroscopically </vt:lpstr>
      <vt:lpstr>Pathology - Microscopically</vt:lpstr>
      <vt:lpstr>Screening</vt:lpstr>
      <vt:lpstr>Staging</vt:lpstr>
      <vt:lpstr>PowerPoint Presentation</vt:lpstr>
      <vt:lpstr>Staging - AJCC staging 8th edition (simplified)</vt:lpstr>
      <vt:lpstr>Clinical presentation</vt:lpstr>
      <vt:lpstr>Signs and symptoms</vt:lpstr>
      <vt:lpstr>Distribution of colorectal cancer by site</vt:lpstr>
      <vt:lpstr>Right-sided colon cancer</vt:lpstr>
      <vt:lpstr>Left-sided colon cancer</vt:lpstr>
      <vt:lpstr>Rectal carcinoma </vt:lpstr>
      <vt:lpstr>Diagnosis - History</vt:lpstr>
      <vt:lpstr>Diagnosis - Physical examination</vt:lpstr>
      <vt:lpstr>Diagnosis - Laboratory studies</vt:lpstr>
      <vt:lpstr>Diagnosis - Imaging</vt:lpstr>
      <vt:lpstr>PowerPoint Presentation</vt:lpstr>
      <vt:lpstr>Treatment</vt:lpstr>
      <vt:lpstr>Colon cancer treatment</vt:lpstr>
      <vt:lpstr>Types of resection - Hemicolectomy</vt:lpstr>
      <vt:lpstr>Types of resection</vt:lpstr>
      <vt:lpstr>PowerPoint Presentation</vt:lpstr>
      <vt:lpstr>Emergency resection</vt:lpstr>
      <vt:lpstr>Rectal cancer treatment</vt:lpstr>
      <vt:lpstr>Rectal cancer treatment</vt:lpstr>
      <vt:lpstr>PowerPoint Presentation</vt:lpstr>
      <vt:lpstr>Metastasis</vt:lpstr>
      <vt:lpstr>PowerPoint Presentation</vt:lpstr>
      <vt:lpstr>PowerPoint Presentation</vt:lpstr>
      <vt:lpstr>Follow up</vt:lpstr>
      <vt:lpstr>Prognosis </vt:lpstr>
      <vt:lpstr>Free Palestine 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Colorectal Cancer</dc:title>
  <dc:creator>Monther Qatawneh</dc:creator>
  <cp:lastModifiedBy>Monther Qatawneh</cp:lastModifiedBy>
  <cp:revision>57</cp:revision>
  <dcterms:created xsi:type="dcterms:W3CDTF">1900-01-01T00:00:00Z</dcterms:created>
  <dcterms:modified xsi:type="dcterms:W3CDTF">2023-12-07T07:56:35Z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9AB2FB006A4E0B8C89866C65C1C212AF_33</vt:lpwstr>
  </property>
  <property fmtid="{D5CDD505-2E9C-101B-9397-08002B2CF9AE}" pid="3" name="KSOProductBuildVer">
    <vt:lpwstr>3081-11.33.60</vt:lpwstr>
  </property>
</Properties>
</file>