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554" r:id="rId2"/>
    <p:sldId id="568" r:id="rId3"/>
    <p:sldId id="555" r:id="rId4"/>
    <p:sldId id="556" r:id="rId5"/>
    <p:sldId id="569" r:id="rId6"/>
    <p:sldId id="558" r:id="rId7"/>
    <p:sldId id="559" r:id="rId8"/>
    <p:sldId id="560" r:id="rId9"/>
    <p:sldId id="561" r:id="rId10"/>
    <p:sldId id="562" r:id="rId11"/>
    <p:sldId id="563" r:id="rId12"/>
    <p:sldId id="564" r:id="rId13"/>
    <p:sldId id="557" r:id="rId14"/>
    <p:sldId id="565" r:id="rId15"/>
    <p:sldId id="566" r:id="rId16"/>
    <p:sldId id="571" r:id="rId17"/>
    <p:sldId id="570" r:id="rId1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44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5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64B1D0-CEA0-49E1-8334-C81A9CA88885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9A121E4-AC3C-4352-8D9D-74193A2C725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831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657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8962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613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3985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135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87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194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0592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00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55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783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06ED-968D-4BFC-88CA-91833CF83861}" type="datetimeFigureOut">
              <a:rPr lang="ar-EG" smtClean="0"/>
              <a:t>02/04/1400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04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Arial Black" pitchFamily="34" charset="0"/>
              </a:rPr>
              <a:t>Pseudostratified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cs typeface="+mj-cs"/>
              </a:rPr>
              <a:t>Type of simple </a:t>
            </a:r>
            <a:r>
              <a:rPr lang="en-US" dirty="0" err="1" smtClean="0">
                <a:cs typeface="+mj-cs"/>
              </a:rPr>
              <a:t>epith</a:t>
            </a:r>
            <a:r>
              <a:rPr lang="en-US" dirty="0">
                <a:cs typeface="+mj-cs"/>
              </a:rPr>
              <a:t>.</a:t>
            </a:r>
            <a:endParaRPr lang="en-US" dirty="0" smtClean="0">
              <a:cs typeface="+mj-cs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cs typeface="+mj-cs"/>
              </a:rPr>
              <a:t>Confined to resp.  System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cs typeface="+mj-cs"/>
              </a:rPr>
              <a:t>All cells resting on the basement membrane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cs typeface="+mj-cs"/>
              </a:rPr>
              <a:t>2 types ciliated &amp; non ciliated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cs typeface="+mj-cs"/>
              </a:rPr>
              <a:t>Associated with goblet cell  </a:t>
            </a:r>
            <a:endParaRPr lang="ar-JO" dirty="0">
              <a:cs typeface="+mj-cs"/>
            </a:endParaRPr>
          </a:p>
        </p:txBody>
      </p:sp>
      <p:pic>
        <p:nvPicPr>
          <p:cNvPr id="5" name="Picture 3" descr="C:\Users\Home\AppData\Local\Temp\Rar$DI10.3177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6792"/>
            <a:ext cx="4388296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82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Reticular CT </a:t>
            </a:r>
            <a:endParaRPr lang="ar-JO" sz="2800" dirty="0">
              <a:latin typeface="Arial Black" pitchFamily="34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dirty="0" smtClean="0"/>
              <a:t>Not stained with H&amp;E </a:t>
            </a:r>
          </a:p>
          <a:p>
            <a:pPr algn="l" rtl="0"/>
            <a:r>
              <a:rPr lang="en-US" dirty="0" smtClean="0"/>
              <a:t>Stained brawn with silver </a:t>
            </a:r>
          </a:p>
          <a:p>
            <a:pPr algn="l" rtl="0"/>
            <a:r>
              <a:rPr lang="en-US" dirty="0" smtClean="0"/>
              <a:t>In highly cellular organs </a:t>
            </a:r>
            <a:endParaRPr lang="ar-JO" dirty="0"/>
          </a:p>
        </p:txBody>
      </p:sp>
      <p:pic>
        <p:nvPicPr>
          <p:cNvPr id="5" name="Picture 3" descr=" reticular fibers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1556792"/>
            <a:ext cx="4320480" cy="453650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548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Mast cell </a:t>
            </a:r>
            <a:endParaRPr lang="ar-JO" sz="2800" dirty="0"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pPr algn="l" rtl="0"/>
            <a:r>
              <a:rPr lang="en-US" dirty="0" smtClean="0"/>
              <a:t>Free cells </a:t>
            </a:r>
          </a:p>
          <a:p>
            <a:pPr algn="l" rtl="0"/>
            <a:r>
              <a:rPr lang="en-US" dirty="0" smtClean="0"/>
              <a:t>Metachromatic staining </a:t>
            </a:r>
          </a:p>
          <a:p>
            <a:pPr algn="l" rtl="0"/>
            <a:r>
              <a:rPr lang="en-US" dirty="0" smtClean="0"/>
              <a:t>Secrete histamine &amp; heparin </a:t>
            </a:r>
            <a:endParaRPr lang="ar-JO" dirty="0"/>
          </a:p>
        </p:txBody>
      </p:sp>
      <p:pic>
        <p:nvPicPr>
          <p:cNvPr id="5" name="Picture 2" descr="C:\Users\Home\AppData\Local\Temp\Rar$DI29.511\mast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56792"/>
            <a:ext cx="4316288" cy="4464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94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Plasma cell </a:t>
            </a:r>
            <a:endParaRPr lang="ar-JO" sz="2800" dirty="0">
              <a:latin typeface="Arial Black" pitchFamily="34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pPr algn="l" rtl="0"/>
            <a:r>
              <a:rPr lang="en-US" dirty="0" smtClean="0"/>
              <a:t>Activated B – lymphocytes </a:t>
            </a:r>
          </a:p>
          <a:p>
            <a:pPr algn="l" rtl="0"/>
            <a:r>
              <a:rPr lang="en-US" dirty="0" smtClean="0"/>
              <a:t>Produce antibodies </a:t>
            </a:r>
          </a:p>
          <a:p>
            <a:pPr algn="l" rtl="0"/>
            <a:r>
              <a:rPr lang="en-US" dirty="0" smtClean="0"/>
              <a:t>Basophilic cytoplasm</a:t>
            </a:r>
          </a:p>
          <a:p>
            <a:pPr algn="l" rtl="0"/>
            <a:r>
              <a:rPr lang="en-US" dirty="0" smtClean="0"/>
              <a:t>-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golgi</a:t>
            </a:r>
            <a:r>
              <a:rPr lang="en-US" dirty="0" smtClean="0"/>
              <a:t> image </a:t>
            </a:r>
          </a:p>
          <a:p>
            <a:pPr algn="l" rtl="0"/>
            <a:r>
              <a:rPr lang="en-US" dirty="0" smtClean="0"/>
              <a:t>By EM protein secreting cell  </a:t>
            </a:r>
          </a:p>
          <a:p>
            <a:pPr marL="0" indent="0" algn="l" rtl="0">
              <a:buNone/>
            </a:pPr>
            <a:r>
              <a:rPr lang="en-US" dirty="0" smtClean="0"/>
              <a:t>-</a:t>
            </a:r>
            <a:endParaRPr lang="ar-JO" dirty="0"/>
          </a:p>
        </p:txBody>
      </p:sp>
      <p:pic>
        <p:nvPicPr>
          <p:cNvPr id="5" name="Picture 2" descr="C:\Users\Home\AppData\Local\Temp\Rar$DI14.852\plasma 8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56792"/>
            <a:ext cx="4316288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726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latin typeface="Arial Black" pitchFamily="34" charset="0"/>
                <a:cs typeface="Times New Roman" pitchFamily="18" charset="0"/>
              </a:rPr>
              <a:t>EM: Plasma Cell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7" b="5518"/>
          <a:stretch>
            <a:fillRect/>
          </a:stretch>
        </p:blipFill>
        <p:spPr bwMode="auto">
          <a:xfrm>
            <a:off x="1476375" y="1412875"/>
            <a:ext cx="59753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" y="1194141"/>
            <a:ext cx="7669213" cy="55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968715"/>
            <a:ext cx="8613775" cy="57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32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Arial Black" pitchFamily="34" charset="0"/>
              </a:rPr>
              <a:t>Eosinophils</a:t>
            </a:r>
            <a:r>
              <a:rPr lang="en-US" sz="2800" dirty="0" smtClean="0">
                <a:latin typeface="Arial Black" pitchFamily="34" charset="0"/>
              </a:rPr>
              <a:t> </a:t>
            </a:r>
            <a:endParaRPr lang="ar-JO" sz="2800" dirty="0">
              <a:latin typeface="Arial Black" pitchFamily="34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dirty="0" smtClean="0"/>
              <a:t>Differential count 1-4% </a:t>
            </a:r>
          </a:p>
          <a:p>
            <a:pPr algn="l" rtl="0"/>
            <a:r>
              <a:rPr lang="en-US" dirty="0" smtClean="0"/>
              <a:t>12- 15 Micron </a:t>
            </a:r>
          </a:p>
          <a:p>
            <a:pPr algn="l" rtl="0"/>
            <a:r>
              <a:rPr lang="en-US" dirty="0" smtClean="0"/>
              <a:t>Increase with allergy &amp; parasitic infection </a:t>
            </a:r>
            <a:endParaRPr lang="ar-JO" dirty="0"/>
          </a:p>
        </p:txBody>
      </p:sp>
      <p:pic>
        <p:nvPicPr>
          <p:cNvPr id="1026" name="Picture 2" descr="C:\Users\MCC\Desktop\صورة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162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1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Black" pitchFamily="34" charset="0"/>
              </a:rPr>
              <a:t>Monocytes </a:t>
            </a:r>
            <a:endParaRPr lang="ar-JO" sz="2800" dirty="0"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Largest blood cell 20 micron </a:t>
            </a:r>
          </a:p>
          <a:p>
            <a:pPr algn="l" rtl="0"/>
            <a:r>
              <a:rPr lang="en-US" dirty="0"/>
              <a:t>Differential count </a:t>
            </a:r>
            <a:r>
              <a:rPr lang="en-US" dirty="0" smtClean="0"/>
              <a:t>3-8 %</a:t>
            </a:r>
          </a:p>
          <a:p>
            <a:pPr algn="l" rtl="0"/>
            <a:r>
              <a:rPr lang="en-US" dirty="0" smtClean="0"/>
              <a:t>It is macrophages in the tissue </a:t>
            </a:r>
          </a:p>
          <a:p>
            <a:pPr algn="l" rtl="0"/>
            <a:r>
              <a:rPr lang="en-US" dirty="0" smtClean="0"/>
              <a:t>Function phagocytosis  </a:t>
            </a:r>
            <a:endParaRPr lang="ar-JO" dirty="0"/>
          </a:p>
        </p:txBody>
      </p:sp>
      <p:pic>
        <p:nvPicPr>
          <p:cNvPr id="2050" name="Picture 2" descr="C:\Users\MCC\Desktop\صورة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2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Black" pitchFamily="34" charset="0"/>
              </a:rPr>
              <a:t>Lymphocytes </a:t>
            </a:r>
            <a:endParaRPr lang="ar-JO" sz="2800" dirty="0">
              <a:latin typeface="Arial Black" pitchFamily="34" charset="0"/>
            </a:endParaRPr>
          </a:p>
        </p:txBody>
      </p:sp>
      <p:pic>
        <p:nvPicPr>
          <p:cNvPr id="4" name="Picture 2" descr="C:\Users\AL-YARMOUK\Desktop\Picture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0200"/>
            <a:ext cx="8136904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2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 smtClean="0">
                <a:latin typeface="Arial Black" pitchFamily="34" charset="0"/>
              </a:rPr>
              <a:t>Platelets </a:t>
            </a:r>
            <a:endParaRPr lang="ar-JO" sz="2800" dirty="0"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9512" y="1235075"/>
            <a:ext cx="8424644" cy="5216822"/>
            <a:chOff x="303" y="210"/>
            <a:chExt cx="5072" cy="3900"/>
          </a:xfrm>
        </p:grpSpPr>
        <p:pic>
          <p:nvPicPr>
            <p:cNvPr id="5" name="Picture 6" descr="normalRB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" y="210"/>
              <a:ext cx="5072" cy="3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2644" y="391"/>
              <a:ext cx="195" cy="10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818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Keratinized stratified </a:t>
            </a:r>
            <a:r>
              <a:rPr lang="en-US" sz="2800" dirty="0" err="1" smtClean="0">
                <a:latin typeface="Arial Black" pitchFamily="34" charset="0"/>
              </a:rPr>
              <a:t>epith</a:t>
            </a:r>
            <a:r>
              <a:rPr lang="en-US" sz="2800" dirty="0" smtClean="0">
                <a:latin typeface="Arial Black" pitchFamily="34" charset="0"/>
              </a:rPr>
              <a:t>. in skin </a:t>
            </a:r>
            <a:endParaRPr lang="ar-JO" sz="2800" dirty="0">
              <a:latin typeface="Arial Black" pitchFamily="34" charset="0"/>
            </a:endParaRPr>
          </a:p>
        </p:txBody>
      </p:sp>
      <p:pic>
        <p:nvPicPr>
          <p:cNvPr id="4" name="Picture 19" descr="2509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72430"/>
            <a:ext cx="7776864" cy="470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6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Transitional </a:t>
            </a:r>
            <a:r>
              <a:rPr lang="en-US" sz="2800" dirty="0" err="1" smtClean="0">
                <a:latin typeface="Arial Black" pitchFamily="34" charset="0"/>
              </a:rPr>
              <a:t>epith</a:t>
            </a:r>
            <a:endParaRPr lang="ar-JO" sz="2800" dirty="0">
              <a:latin typeface="Arial Black" pitchFamily="34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637112"/>
          </a:xfrm>
        </p:spPr>
        <p:txBody>
          <a:bodyPr/>
          <a:lstStyle/>
          <a:p>
            <a:pPr algn="l" rtl="0"/>
            <a:r>
              <a:rPr lang="en-US" dirty="0" smtClean="0"/>
              <a:t>Special type of stratified </a:t>
            </a:r>
            <a:r>
              <a:rPr lang="en-US" dirty="0" err="1" smtClean="0"/>
              <a:t>epith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Present in the urinary system </a:t>
            </a:r>
          </a:p>
          <a:p>
            <a:pPr algn="l" rtl="0"/>
            <a:r>
              <a:rPr lang="en-US" dirty="0" smtClean="0"/>
              <a:t>10 layers in empty bladder </a:t>
            </a:r>
          </a:p>
          <a:p>
            <a:pPr algn="l" rtl="0"/>
            <a:r>
              <a:rPr lang="en-US" dirty="0" smtClean="0"/>
              <a:t>2-3 layers in fully bladder </a:t>
            </a:r>
            <a:endParaRPr lang="ar-JO" dirty="0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398640" cy="489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5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Goblet cell </a:t>
            </a:r>
            <a:endParaRPr lang="ar-JO" sz="2800" dirty="0"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Unicellular gland </a:t>
            </a:r>
          </a:p>
          <a:p>
            <a:pPr algn="l" rtl="0"/>
            <a:r>
              <a:rPr lang="en-US" dirty="0" smtClean="0"/>
              <a:t>Exocrine , </a:t>
            </a:r>
            <a:r>
              <a:rPr lang="en-US" dirty="0" err="1" smtClean="0"/>
              <a:t>merocrine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Mucus secreting </a:t>
            </a:r>
          </a:p>
          <a:p>
            <a:pPr marL="0" indent="0" algn="l" rtl="0">
              <a:buNone/>
            </a:pPr>
            <a:r>
              <a:rPr lang="en-US" dirty="0" smtClean="0"/>
              <a:t>Most common in Respiratory &amp; GIT </a:t>
            </a:r>
            <a:endParaRPr lang="ar-JO" dirty="0"/>
          </a:p>
        </p:txBody>
      </p:sp>
      <p:pic>
        <p:nvPicPr>
          <p:cNvPr id="5" name="Picture 9" descr="gobl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600200"/>
            <a:ext cx="4176464" cy="4525963"/>
          </a:xfrm>
        </p:spPr>
      </p:pic>
    </p:spTree>
    <p:extLst>
      <p:ext uri="{BB962C8B-B14F-4D97-AF65-F5344CB8AC3E}">
        <p14:creationId xmlns:p14="http://schemas.microsoft.com/office/powerpoint/2010/main" val="396220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Sebaceous gland </a:t>
            </a:r>
            <a:endParaRPr lang="ar-JO" sz="2800" dirty="0">
              <a:latin typeface="Arial Black" pitchFamily="34" charset="0"/>
            </a:endParaRPr>
          </a:p>
        </p:txBody>
      </p:sp>
      <p:pic>
        <p:nvPicPr>
          <p:cNvPr id="4" name="Picture 2" descr="C:\Users\اليرموكـ\Deskto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1682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0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Neuroepith</a:t>
            </a:r>
            <a:r>
              <a:rPr lang="en-US" sz="2800" dirty="0" smtClean="0">
                <a:latin typeface="Arial Black" pitchFamily="34" charset="0"/>
              </a:rPr>
              <a:t> </a:t>
            </a:r>
            <a:endParaRPr lang="ar-JO" sz="2800" dirty="0">
              <a:latin typeface="Arial Black" pitchFamily="34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special sense organ </a:t>
            </a:r>
          </a:p>
          <a:p>
            <a:pPr algn="l" rtl="0"/>
            <a:r>
              <a:rPr lang="en-US" dirty="0" smtClean="0"/>
              <a:t>Function sensation </a:t>
            </a:r>
            <a:endParaRPr lang="ar-JO" dirty="0"/>
          </a:p>
        </p:txBody>
      </p:sp>
      <p:pic>
        <p:nvPicPr>
          <p:cNvPr id="5" name="Picture 5" descr="npo0000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556792"/>
            <a:ext cx="4392488" cy="44644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45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Germinal </a:t>
            </a:r>
            <a:r>
              <a:rPr lang="en-US" sz="2800" dirty="0" err="1" smtClean="0">
                <a:latin typeface="Arial Black" pitchFamily="34" charset="0"/>
              </a:rPr>
              <a:t>epith</a:t>
            </a:r>
            <a:r>
              <a:rPr lang="en-US" sz="2800" dirty="0" smtClean="0">
                <a:latin typeface="Arial Black" pitchFamily="34" charset="0"/>
              </a:rPr>
              <a:t> </a:t>
            </a:r>
            <a:endParaRPr lang="ar-JO" sz="2800" dirty="0">
              <a:latin typeface="Arial Black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testis &amp; ovary </a:t>
            </a:r>
          </a:p>
          <a:p>
            <a:pPr algn="l" rtl="0"/>
            <a:r>
              <a:rPr lang="en-US" dirty="0" smtClean="0"/>
              <a:t>Function Reproduction </a:t>
            </a:r>
            <a:endParaRPr lang="ar-JO" dirty="0"/>
          </a:p>
        </p:txBody>
      </p:sp>
      <p:pic>
        <p:nvPicPr>
          <p:cNvPr id="5" name="Picture 2" descr="C:\Users\اليرموكـ\Desktop\Picture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3882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9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Desmosomes </a:t>
            </a:r>
            <a:endParaRPr lang="ar-JO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dirty="0" smtClean="0"/>
              <a:t>Adhering junction </a:t>
            </a:r>
          </a:p>
          <a:p>
            <a:pPr algn="l" rtl="0"/>
            <a:r>
              <a:rPr lang="en-US" dirty="0" smtClean="0"/>
              <a:t>Called desmosomes = Macula </a:t>
            </a:r>
            <a:r>
              <a:rPr lang="en-US" dirty="0" err="1" smtClean="0"/>
              <a:t>adherans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Keratin intermediate filament attached to it </a:t>
            </a:r>
            <a:endParaRPr lang="ar-JO" dirty="0"/>
          </a:p>
        </p:txBody>
      </p:sp>
      <p:pic>
        <p:nvPicPr>
          <p:cNvPr id="5" name="Picture 2" descr="C:\Users\Yasmine\Downloads\1\1\newScaan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4847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16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Black" pitchFamily="34" charset="0"/>
              </a:rPr>
              <a:t>Loose Areolar CT</a:t>
            </a:r>
            <a:endParaRPr lang="ar-JO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All CT fibers specially Collagen </a:t>
            </a:r>
          </a:p>
          <a:p>
            <a:pPr algn="l" rtl="0"/>
            <a:r>
              <a:rPr lang="en-US" dirty="0" smtClean="0"/>
              <a:t>All cells specially Fibroblast &amp; macrophages </a:t>
            </a:r>
          </a:p>
          <a:p>
            <a:pPr algn="l" rtl="0"/>
            <a:r>
              <a:rPr lang="en-US" dirty="0" smtClean="0"/>
              <a:t>Highly vascular </a:t>
            </a:r>
          </a:p>
          <a:p>
            <a:pPr algn="l" rtl="0"/>
            <a:r>
              <a:rPr lang="en-US" dirty="0" smtClean="0"/>
              <a:t>Under the </a:t>
            </a:r>
            <a:r>
              <a:rPr lang="en-US" dirty="0" err="1" smtClean="0"/>
              <a:t>epith</a:t>
            </a:r>
            <a:r>
              <a:rPr lang="en-US" dirty="0" smtClean="0"/>
              <a:t> </a:t>
            </a:r>
            <a:endParaRPr lang="ar-J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56792"/>
            <a:ext cx="4392488" cy="4608512"/>
          </a:xfrm>
        </p:spPr>
      </p:pic>
    </p:spTree>
    <p:extLst>
      <p:ext uri="{BB962C8B-B14F-4D97-AF65-F5344CB8AC3E}">
        <p14:creationId xmlns:p14="http://schemas.microsoft.com/office/powerpoint/2010/main" val="120204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203</Words>
  <Application>Microsoft Office PowerPoint</Application>
  <PresentationFormat>عرض على الشاشة (3:4)‏</PresentationFormat>
  <Paragraphs>60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Office Theme</vt:lpstr>
      <vt:lpstr>Pseudostratified </vt:lpstr>
      <vt:lpstr>Keratinized stratified epith. in skin </vt:lpstr>
      <vt:lpstr>Transitional epith</vt:lpstr>
      <vt:lpstr>Goblet cell </vt:lpstr>
      <vt:lpstr>Sebaceous gland </vt:lpstr>
      <vt:lpstr>Neuroepith </vt:lpstr>
      <vt:lpstr>Germinal epith </vt:lpstr>
      <vt:lpstr>Desmosomes </vt:lpstr>
      <vt:lpstr>Loose Areolar CT</vt:lpstr>
      <vt:lpstr>Reticular CT </vt:lpstr>
      <vt:lpstr>Mast cell </vt:lpstr>
      <vt:lpstr>Plasma cell </vt:lpstr>
      <vt:lpstr>EM: Plasma Cell</vt:lpstr>
      <vt:lpstr>Eosinophils </vt:lpstr>
      <vt:lpstr>Monocytes </vt:lpstr>
      <vt:lpstr>Lymphocytes </vt:lpstr>
      <vt:lpstr>Platelets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AL-YARMOUK</dc:creator>
  <cp:lastModifiedBy>MCC</cp:lastModifiedBy>
  <cp:revision>81</cp:revision>
  <dcterms:created xsi:type="dcterms:W3CDTF">2015-02-15T20:59:46Z</dcterms:created>
  <dcterms:modified xsi:type="dcterms:W3CDTF">1980-02-18T05:59:41Z</dcterms:modified>
</cp:coreProperties>
</file>