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3"/>
  </p:sldMasterIdLst>
  <p:sldIdLst>
    <p:sldId id="256" r:id="rId4"/>
    <p:sldId id="261" r:id="rId5"/>
    <p:sldId id="263" r:id="rId6"/>
    <p:sldId id="264" r:id="rId7"/>
    <p:sldId id="262" r:id="rId8"/>
    <p:sldId id="265" r:id="rId9"/>
    <p:sldId id="266" r:id="rId10"/>
    <p:sldId id="267" r:id="rId11"/>
    <p:sldId id="268" r:id="rId12"/>
    <p:sldId id="269" r:id="rId13"/>
    <p:sldId id="270" r:id="rId14"/>
  </p:sldIdLst>
  <p:sldSz cx="9144000" cy="6858000" type="screen4x3"/>
  <p:notesSz cx="6858000" cy="9144000"/>
  <p:defaultTextStyle>
    <a:defPPr>
      <a:defRPr lang="ar-SA"/>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4" d="100"/>
          <a:sy n="84" d="100"/>
        </p:scale>
        <p:origin x="1506" y="-1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 /><Relationship Id="rId13" Type="http://schemas.openxmlformats.org/officeDocument/2006/relationships/slide" Target="slides/slide10.xml" /><Relationship Id="rId18" Type="http://schemas.openxmlformats.org/officeDocument/2006/relationships/tableStyles" Target="tableStyles.xml" /><Relationship Id="rId3" Type="http://schemas.openxmlformats.org/officeDocument/2006/relationships/slideMaster" Target="slideMasters/slideMaster1.xml" /><Relationship Id="rId7" Type="http://schemas.openxmlformats.org/officeDocument/2006/relationships/slide" Target="slides/slide4.xml" /><Relationship Id="rId12" Type="http://schemas.openxmlformats.org/officeDocument/2006/relationships/slide" Target="slides/slide9.xml" /><Relationship Id="rId17" Type="http://schemas.openxmlformats.org/officeDocument/2006/relationships/theme" Target="theme/theme1.xml" /><Relationship Id="rId2" Type="http://schemas.openxmlformats.org/officeDocument/2006/relationships/customXml" Target="../customXml/item2.xml" /><Relationship Id="rId16" Type="http://schemas.openxmlformats.org/officeDocument/2006/relationships/viewProps" Target="viewProps.xml" /><Relationship Id="rId1" Type="http://schemas.openxmlformats.org/officeDocument/2006/relationships/customXml" Target="../customXml/item1.xml" /><Relationship Id="rId6" Type="http://schemas.openxmlformats.org/officeDocument/2006/relationships/slide" Target="slides/slide3.xml" /><Relationship Id="rId11" Type="http://schemas.openxmlformats.org/officeDocument/2006/relationships/slide" Target="slides/slide8.xml" /><Relationship Id="rId5" Type="http://schemas.openxmlformats.org/officeDocument/2006/relationships/slide" Target="slides/slide2.xml" /><Relationship Id="rId15" Type="http://schemas.openxmlformats.org/officeDocument/2006/relationships/presProps" Target="presProps.xml" /><Relationship Id="rId10" Type="http://schemas.openxmlformats.org/officeDocument/2006/relationships/slide" Target="slides/slide7.xml" /><Relationship Id="rId4" Type="http://schemas.openxmlformats.org/officeDocument/2006/relationships/slide" Target="slides/slide1.xml" /><Relationship Id="rId9" Type="http://schemas.openxmlformats.org/officeDocument/2006/relationships/slide" Target="slides/slide6.xml" /><Relationship Id="rId14" Type="http://schemas.openxmlformats.org/officeDocument/2006/relationships/slide" Target="slides/slide1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4" name="شكل حر 10">
            <a:extLst>
              <a:ext uri="{FF2B5EF4-FFF2-40B4-BE49-F238E27FC236}">
                <a16:creationId xmlns:a16="http://schemas.microsoft.com/office/drawing/2014/main" id="{CA7F6E26-7CC8-428D-A243-80469F0829C6}"/>
              </a:ext>
            </a:extLst>
          </p:cNvPr>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5" name="شكل حر 12">
            <a:extLst>
              <a:ext uri="{FF2B5EF4-FFF2-40B4-BE49-F238E27FC236}">
                <a16:creationId xmlns:a16="http://schemas.microsoft.com/office/drawing/2014/main" id="{70C49E30-FD78-4FFE-BE16-6F2A5799A321}"/>
              </a:ext>
            </a:extLst>
          </p:cNvPr>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9" name="عنوان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ar-SA"/>
              <a:t>انقر لتحرير نمط العنوان الرئيسي</a:t>
            </a:r>
            <a:endParaRPr lang="en-US"/>
          </a:p>
        </p:txBody>
      </p:sp>
      <p:sp>
        <p:nvSpPr>
          <p:cNvPr id="17" name="عنوان فرعي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ar-SA"/>
              <a:t>انقر لتحرير نمط العنوان الثانوي الرئيسي</a:t>
            </a:r>
            <a:endParaRPr lang="en-US"/>
          </a:p>
        </p:txBody>
      </p:sp>
      <p:sp>
        <p:nvSpPr>
          <p:cNvPr id="6" name="عنصر نائب للتاريخ 29">
            <a:extLst>
              <a:ext uri="{FF2B5EF4-FFF2-40B4-BE49-F238E27FC236}">
                <a16:creationId xmlns:a16="http://schemas.microsoft.com/office/drawing/2014/main" id="{E54C7D35-49DD-4D70-9887-B02C6A5F7CBE}"/>
              </a:ext>
            </a:extLst>
          </p:cNvPr>
          <p:cNvSpPr>
            <a:spLocks noGrp="1"/>
          </p:cNvSpPr>
          <p:nvPr>
            <p:ph type="dt" sz="half" idx="10"/>
          </p:nvPr>
        </p:nvSpPr>
        <p:spPr/>
        <p:txBody>
          <a:bodyPr/>
          <a:lstStyle>
            <a:lvl1pPr>
              <a:defRPr/>
            </a:lvl1pPr>
          </a:lstStyle>
          <a:p>
            <a:pPr>
              <a:defRPr/>
            </a:pPr>
            <a:fld id="{030BFA76-1A2B-4F10-A338-CCBE7BDAA46E}" type="datetimeFigureOut">
              <a:rPr lang="ar-SA"/>
              <a:pPr>
                <a:defRPr/>
              </a:pPr>
              <a:t>03/04/1443</a:t>
            </a:fld>
            <a:endParaRPr lang="ar-SA"/>
          </a:p>
        </p:txBody>
      </p:sp>
      <p:sp>
        <p:nvSpPr>
          <p:cNvPr id="7" name="عنصر نائب للتذييل 18">
            <a:extLst>
              <a:ext uri="{FF2B5EF4-FFF2-40B4-BE49-F238E27FC236}">
                <a16:creationId xmlns:a16="http://schemas.microsoft.com/office/drawing/2014/main" id="{39BA3CEB-D3D5-446F-A576-EF50999B42F8}"/>
              </a:ext>
            </a:extLst>
          </p:cNvPr>
          <p:cNvSpPr>
            <a:spLocks noGrp="1"/>
          </p:cNvSpPr>
          <p:nvPr>
            <p:ph type="ftr" sz="quarter" idx="11"/>
          </p:nvPr>
        </p:nvSpPr>
        <p:spPr/>
        <p:txBody>
          <a:bodyPr/>
          <a:lstStyle>
            <a:lvl1pPr>
              <a:defRPr/>
            </a:lvl1pPr>
          </a:lstStyle>
          <a:p>
            <a:pPr>
              <a:defRPr/>
            </a:pPr>
            <a:endParaRPr lang="ar-SA"/>
          </a:p>
        </p:txBody>
      </p:sp>
      <p:sp>
        <p:nvSpPr>
          <p:cNvPr id="8" name="عنصر نائب لرقم الشريحة 26">
            <a:extLst>
              <a:ext uri="{FF2B5EF4-FFF2-40B4-BE49-F238E27FC236}">
                <a16:creationId xmlns:a16="http://schemas.microsoft.com/office/drawing/2014/main" id="{C98F86B1-6A08-4A79-A511-6DAF52203175}"/>
              </a:ext>
            </a:extLst>
          </p:cNvPr>
          <p:cNvSpPr>
            <a:spLocks noGrp="1"/>
          </p:cNvSpPr>
          <p:nvPr>
            <p:ph type="sldNum" sz="quarter" idx="12"/>
          </p:nvPr>
        </p:nvSpPr>
        <p:spPr/>
        <p:txBody>
          <a:bodyPr/>
          <a:lstStyle>
            <a:lvl1pPr>
              <a:defRPr/>
            </a:lvl1pPr>
          </a:lstStyle>
          <a:p>
            <a:fld id="{335DD168-AD99-4D86-AA43-9452E826ADAF}" type="slidenum">
              <a:rPr lang="ar-SA" altLang="en-US"/>
              <a:pPr/>
              <a:t>‹#›</a:t>
            </a:fld>
            <a:endParaRPr lang="ar-SA" altLang="en-US"/>
          </a:p>
        </p:txBody>
      </p:sp>
    </p:spTree>
    <p:extLst>
      <p:ext uri="{BB962C8B-B14F-4D97-AF65-F5344CB8AC3E}">
        <p14:creationId xmlns:p14="http://schemas.microsoft.com/office/powerpoint/2010/main" val="326333452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9">
            <a:extLst>
              <a:ext uri="{FF2B5EF4-FFF2-40B4-BE49-F238E27FC236}">
                <a16:creationId xmlns:a16="http://schemas.microsoft.com/office/drawing/2014/main" id="{07882D86-B84D-42EF-999D-FF729C815181}"/>
              </a:ext>
            </a:extLst>
          </p:cNvPr>
          <p:cNvSpPr>
            <a:spLocks noGrp="1"/>
          </p:cNvSpPr>
          <p:nvPr>
            <p:ph type="dt" sz="half" idx="10"/>
          </p:nvPr>
        </p:nvSpPr>
        <p:spPr/>
        <p:txBody>
          <a:bodyPr/>
          <a:lstStyle>
            <a:lvl1pPr>
              <a:defRPr/>
            </a:lvl1pPr>
          </a:lstStyle>
          <a:p>
            <a:pPr>
              <a:defRPr/>
            </a:pPr>
            <a:fld id="{ADCCC569-B015-44CF-A5B4-F094D1050268}" type="datetimeFigureOut">
              <a:rPr lang="ar-SA"/>
              <a:pPr>
                <a:defRPr/>
              </a:pPr>
              <a:t>03/04/1443</a:t>
            </a:fld>
            <a:endParaRPr lang="ar-SA"/>
          </a:p>
        </p:txBody>
      </p:sp>
      <p:sp>
        <p:nvSpPr>
          <p:cNvPr id="5" name="عنصر نائب للتذييل 21">
            <a:extLst>
              <a:ext uri="{FF2B5EF4-FFF2-40B4-BE49-F238E27FC236}">
                <a16:creationId xmlns:a16="http://schemas.microsoft.com/office/drawing/2014/main" id="{FBE1BA28-AD20-45B5-9A70-EFD30C635B1A}"/>
              </a:ext>
            </a:extLst>
          </p:cNvPr>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a:extLst>
              <a:ext uri="{FF2B5EF4-FFF2-40B4-BE49-F238E27FC236}">
                <a16:creationId xmlns:a16="http://schemas.microsoft.com/office/drawing/2014/main" id="{C7C82B73-08CE-4AF3-924E-8907F99AFFAA}"/>
              </a:ext>
            </a:extLst>
          </p:cNvPr>
          <p:cNvSpPr>
            <a:spLocks noGrp="1"/>
          </p:cNvSpPr>
          <p:nvPr>
            <p:ph type="sldNum" sz="quarter" idx="12"/>
          </p:nvPr>
        </p:nvSpPr>
        <p:spPr/>
        <p:txBody>
          <a:bodyPr/>
          <a:lstStyle>
            <a:lvl1pPr>
              <a:defRPr/>
            </a:lvl1pPr>
          </a:lstStyle>
          <a:p>
            <a:fld id="{E8C4CC1C-4EF0-4E8B-85C9-FDB28FBE4A8A}" type="slidenum">
              <a:rPr lang="ar-SA" altLang="en-US"/>
              <a:pPr/>
              <a:t>‹#›</a:t>
            </a:fld>
            <a:endParaRPr lang="ar-SA" altLang="en-US"/>
          </a:p>
        </p:txBody>
      </p:sp>
    </p:spTree>
    <p:extLst>
      <p:ext uri="{BB962C8B-B14F-4D97-AF65-F5344CB8AC3E}">
        <p14:creationId xmlns:p14="http://schemas.microsoft.com/office/powerpoint/2010/main" val="3767178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9">
            <a:extLst>
              <a:ext uri="{FF2B5EF4-FFF2-40B4-BE49-F238E27FC236}">
                <a16:creationId xmlns:a16="http://schemas.microsoft.com/office/drawing/2014/main" id="{5A652986-025B-4DA7-9AB6-1AC1755F0EDC}"/>
              </a:ext>
            </a:extLst>
          </p:cNvPr>
          <p:cNvSpPr>
            <a:spLocks noGrp="1"/>
          </p:cNvSpPr>
          <p:nvPr>
            <p:ph type="dt" sz="half" idx="10"/>
          </p:nvPr>
        </p:nvSpPr>
        <p:spPr/>
        <p:txBody>
          <a:bodyPr/>
          <a:lstStyle>
            <a:lvl1pPr>
              <a:defRPr/>
            </a:lvl1pPr>
          </a:lstStyle>
          <a:p>
            <a:pPr>
              <a:defRPr/>
            </a:pPr>
            <a:fld id="{23CCBAA0-D7CB-4953-881A-16CB627F0550}" type="datetimeFigureOut">
              <a:rPr lang="ar-SA"/>
              <a:pPr>
                <a:defRPr/>
              </a:pPr>
              <a:t>03/04/1443</a:t>
            </a:fld>
            <a:endParaRPr lang="ar-SA"/>
          </a:p>
        </p:txBody>
      </p:sp>
      <p:sp>
        <p:nvSpPr>
          <p:cNvPr id="5" name="عنصر نائب للتذييل 21">
            <a:extLst>
              <a:ext uri="{FF2B5EF4-FFF2-40B4-BE49-F238E27FC236}">
                <a16:creationId xmlns:a16="http://schemas.microsoft.com/office/drawing/2014/main" id="{B43E9BBC-D0A1-4677-AD01-CFBA4574464E}"/>
              </a:ext>
            </a:extLst>
          </p:cNvPr>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a:extLst>
              <a:ext uri="{FF2B5EF4-FFF2-40B4-BE49-F238E27FC236}">
                <a16:creationId xmlns:a16="http://schemas.microsoft.com/office/drawing/2014/main" id="{134F0265-AFF6-4CD4-95B7-95512E495DA4}"/>
              </a:ext>
            </a:extLst>
          </p:cNvPr>
          <p:cNvSpPr>
            <a:spLocks noGrp="1"/>
          </p:cNvSpPr>
          <p:nvPr>
            <p:ph type="sldNum" sz="quarter" idx="12"/>
          </p:nvPr>
        </p:nvSpPr>
        <p:spPr/>
        <p:txBody>
          <a:bodyPr/>
          <a:lstStyle>
            <a:lvl1pPr>
              <a:defRPr/>
            </a:lvl1pPr>
          </a:lstStyle>
          <a:p>
            <a:fld id="{681E85DA-4293-4F45-B0A5-635015CF6BD1}" type="slidenum">
              <a:rPr lang="ar-SA" altLang="en-US"/>
              <a:pPr/>
              <a:t>‹#›</a:t>
            </a:fld>
            <a:endParaRPr lang="ar-SA" altLang="en-US"/>
          </a:p>
        </p:txBody>
      </p:sp>
    </p:spTree>
    <p:extLst>
      <p:ext uri="{BB962C8B-B14F-4D97-AF65-F5344CB8AC3E}">
        <p14:creationId xmlns:p14="http://schemas.microsoft.com/office/powerpoint/2010/main" val="674011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lang="ar-SA"/>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9">
            <a:extLst>
              <a:ext uri="{FF2B5EF4-FFF2-40B4-BE49-F238E27FC236}">
                <a16:creationId xmlns:a16="http://schemas.microsoft.com/office/drawing/2014/main" id="{D1D0A02E-946A-40BC-AD49-0254C2B40105}"/>
              </a:ext>
            </a:extLst>
          </p:cNvPr>
          <p:cNvSpPr>
            <a:spLocks noGrp="1"/>
          </p:cNvSpPr>
          <p:nvPr>
            <p:ph type="dt" sz="half" idx="10"/>
          </p:nvPr>
        </p:nvSpPr>
        <p:spPr/>
        <p:txBody>
          <a:bodyPr/>
          <a:lstStyle>
            <a:lvl1pPr>
              <a:defRPr/>
            </a:lvl1pPr>
          </a:lstStyle>
          <a:p>
            <a:pPr>
              <a:defRPr/>
            </a:pPr>
            <a:fld id="{57CB20B6-734B-4F74-8320-431D55934B1C}" type="datetimeFigureOut">
              <a:rPr lang="ar-SA"/>
              <a:pPr>
                <a:defRPr/>
              </a:pPr>
              <a:t>03/04/1443</a:t>
            </a:fld>
            <a:endParaRPr lang="ar-SA"/>
          </a:p>
        </p:txBody>
      </p:sp>
      <p:sp>
        <p:nvSpPr>
          <p:cNvPr id="5" name="عنصر نائب للتذييل 21">
            <a:extLst>
              <a:ext uri="{FF2B5EF4-FFF2-40B4-BE49-F238E27FC236}">
                <a16:creationId xmlns:a16="http://schemas.microsoft.com/office/drawing/2014/main" id="{EB609D5E-8C67-4C2C-9DC6-402C2435FCD8}"/>
              </a:ext>
            </a:extLst>
          </p:cNvPr>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a:extLst>
              <a:ext uri="{FF2B5EF4-FFF2-40B4-BE49-F238E27FC236}">
                <a16:creationId xmlns:a16="http://schemas.microsoft.com/office/drawing/2014/main" id="{D8A19E9B-A667-42DD-8D52-4018E9EF93F9}"/>
              </a:ext>
            </a:extLst>
          </p:cNvPr>
          <p:cNvSpPr>
            <a:spLocks noGrp="1"/>
          </p:cNvSpPr>
          <p:nvPr>
            <p:ph type="sldNum" sz="quarter" idx="12"/>
          </p:nvPr>
        </p:nvSpPr>
        <p:spPr/>
        <p:txBody>
          <a:bodyPr/>
          <a:lstStyle>
            <a:lvl1pPr>
              <a:defRPr/>
            </a:lvl1pPr>
          </a:lstStyle>
          <a:p>
            <a:fld id="{EB7A182A-55DE-4D45-A256-8776FE2D8883}" type="slidenum">
              <a:rPr lang="ar-SA" altLang="en-US"/>
              <a:pPr/>
              <a:t>‹#›</a:t>
            </a:fld>
            <a:endParaRPr lang="ar-SA" altLang="en-US"/>
          </a:p>
        </p:txBody>
      </p:sp>
    </p:spTree>
    <p:extLst>
      <p:ext uri="{BB962C8B-B14F-4D97-AF65-F5344CB8AC3E}">
        <p14:creationId xmlns:p14="http://schemas.microsoft.com/office/powerpoint/2010/main" val="675603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4" name="شكل حر 10">
            <a:extLst>
              <a:ext uri="{FF2B5EF4-FFF2-40B4-BE49-F238E27FC236}">
                <a16:creationId xmlns:a16="http://schemas.microsoft.com/office/drawing/2014/main" id="{213314D3-D066-4CE6-832C-15195CC7997D}"/>
              </a:ext>
            </a:extLst>
          </p:cNvPr>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5" name="شكل حر 12">
            <a:extLst>
              <a:ext uri="{FF2B5EF4-FFF2-40B4-BE49-F238E27FC236}">
                <a16:creationId xmlns:a16="http://schemas.microsoft.com/office/drawing/2014/main" id="{F7D31374-AB9B-4337-B5D2-BBF7AC90AAE1}"/>
              </a:ext>
            </a:extLst>
          </p:cNvPr>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2" name="عنوان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ar-SA"/>
              <a:t>انقر لتحرير أنماط النص الرئيسي</a:t>
            </a:r>
          </a:p>
        </p:txBody>
      </p:sp>
      <p:sp>
        <p:nvSpPr>
          <p:cNvPr id="6" name="عنصر نائب للتاريخ 3">
            <a:extLst>
              <a:ext uri="{FF2B5EF4-FFF2-40B4-BE49-F238E27FC236}">
                <a16:creationId xmlns:a16="http://schemas.microsoft.com/office/drawing/2014/main" id="{81291467-29F2-40DA-9E10-656B6EA412C4}"/>
              </a:ext>
            </a:extLst>
          </p:cNvPr>
          <p:cNvSpPr>
            <a:spLocks noGrp="1"/>
          </p:cNvSpPr>
          <p:nvPr>
            <p:ph type="dt" sz="half" idx="10"/>
          </p:nvPr>
        </p:nvSpPr>
        <p:spPr/>
        <p:txBody>
          <a:bodyPr/>
          <a:lstStyle>
            <a:lvl1pPr>
              <a:defRPr/>
            </a:lvl1pPr>
          </a:lstStyle>
          <a:p>
            <a:pPr>
              <a:defRPr/>
            </a:pPr>
            <a:fld id="{F21D81C3-8A0E-4553-91D3-57C1CA4239C1}" type="datetimeFigureOut">
              <a:rPr lang="ar-SA"/>
              <a:pPr>
                <a:defRPr/>
              </a:pPr>
              <a:t>03/04/1443</a:t>
            </a:fld>
            <a:endParaRPr lang="ar-SA"/>
          </a:p>
        </p:txBody>
      </p:sp>
      <p:sp>
        <p:nvSpPr>
          <p:cNvPr id="7" name="عنصر نائب للتذييل 4">
            <a:extLst>
              <a:ext uri="{FF2B5EF4-FFF2-40B4-BE49-F238E27FC236}">
                <a16:creationId xmlns:a16="http://schemas.microsoft.com/office/drawing/2014/main" id="{EB20940F-0390-4F73-BE8A-F7C474EBD406}"/>
              </a:ext>
            </a:extLst>
          </p:cNvPr>
          <p:cNvSpPr>
            <a:spLocks noGrp="1"/>
          </p:cNvSpPr>
          <p:nvPr>
            <p:ph type="ftr" sz="quarter" idx="11"/>
          </p:nvPr>
        </p:nvSpPr>
        <p:spPr/>
        <p:txBody>
          <a:bodyPr/>
          <a:lstStyle>
            <a:lvl1pPr>
              <a:defRPr/>
            </a:lvl1pPr>
          </a:lstStyle>
          <a:p>
            <a:pPr>
              <a:defRPr/>
            </a:pPr>
            <a:endParaRPr lang="ar-SA"/>
          </a:p>
        </p:txBody>
      </p:sp>
      <p:sp>
        <p:nvSpPr>
          <p:cNvPr id="8" name="عنصر نائب لرقم الشريحة 5">
            <a:extLst>
              <a:ext uri="{FF2B5EF4-FFF2-40B4-BE49-F238E27FC236}">
                <a16:creationId xmlns:a16="http://schemas.microsoft.com/office/drawing/2014/main" id="{3B73E5DF-BC72-4485-80AE-EDEFABE97E78}"/>
              </a:ext>
            </a:extLst>
          </p:cNvPr>
          <p:cNvSpPr>
            <a:spLocks noGrp="1"/>
          </p:cNvSpPr>
          <p:nvPr>
            <p:ph type="sldNum" sz="quarter" idx="12"/>
          </p:nvPr>
        </p:nvSpPr>
        <p:spPr/>
        <p:txBody>
          <a:bodyPr/>
          <a:lstStyle>
            <a:lvl1pPr>
              <a:defRPr/>
            </a:lvl1pPr>
          </a:lstStyle>
          <a:p>
            <a:fld id="{1420CF8A-9A1C-4D6B-85EF-586579523316}" type="slidenum">
              <a:rPr lang="ar-SA" altLang="en-US"/>
              <a:pPr/>
              <a:t>‹#›</a:t>
            </a:fld>
            <a:endParaRPr lang="ar-SA" altLang="en-US"/>
          </a:p>
        </p:txBody>
      </p:sp>
    </p:spTree>
    <p:extLst>
      <p:ext uri="{BB962C8B-B14F-4D97-AF65-F5344CB8AC3E}">
        <p14:creationId xmlns:p14="http://schemas.microsoft.com/office/powerpoint/2010/main" val="368730264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143000"/>
          </a:xfrm>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9">
            <a:extLst>
              <a:ext uri="{FF2B5EF4-FFF2-40B4-BE49-F238E27FC236}">
                <a16:creationId xmlns:a16="http://schemas.microsoft.com/office/drawing/2014/main" id="{5756F5E9-60CB-499E-AF18-E67034E14EAA}"/>
              </a:ext>
            </a:extLst>
          </p:cNvPr>
          <p:cNvSpPr>
            <a:spLocks noGrp="1"/>
          </p:cNvSpPr>
          <p:nvPr>
            <p:ph type="dt" sz="half" idx="10"/>
          </p:nvPr>
        </p:nvSpPr>
        <p:spPr/>
        <p:txBody>
          <a:bodyPr/>
          <a:lstStyle>
            <a:lvl1pPr>
              <a:defRPr/>
            </a:lvl1pPr>
          </a:lstStyle>
          <a:p>
            <a:pPr>
              <a:defRPr/>
            </a:pPr>
            <a:fld id="{A75EBAEF-39D6-4D00-AB59-14C90D164BA9}" type="datetimeFigureOut">
              <a:rPr lang="ar-SA"/>
              <a:pPr>
                <a:defRPr/>
              </a:pPr>
              <a:t>03/04/1443</a:t>
            </a:fld>
            <a:endParaRPr lang="ar-SA"/>
          </a:p>
        </p:txBody>
      </p:sp>
      <p:sp>
        <p:nvSpPr>
          <p:cNvPr id="6" name="عنصر نائب للتذييل 21">
            <a:extLst>
              <a:ext uri="{FF2B5EF4-FFF2-40B4-BE49-F238E27FC236}">
                <a16:creationId xmlns:a16="http://schemas.microsoft.com/office/drawing/2014/main" id="{48E3149E-463A-483B-918F-E280B09F4A40}"/>
              </a:ext>
            </a:extLst>
          </p:cNvPr>
          <p:cNvSpPr>
            <a:spLocks noGrp="1"/>
          </p:cNvSpPr>
          <p:nvPr>
            <p:ph type="ftr" sz="quarter" idx="11"/>
          </p:nvPr>
        </p:nvSpPr>
        <p:spPr/>
        <p:txBody>
          <a:bodyPr/>
          <a:lstStyle>
            <a:lvl1pPr>
              <a:defRPr/>
            </a:lvl1pPr>
          </a:lstStyle>
          <a:p>
            <a:pPr>
              <a:defRPr/>
            </a:pPr>
            <a:endParaRPr lang="ar-SA"/>
          </a:p>
        </p:txBody>
      </p:sp>
      <p:sp>
        <p:nvSpPr>
          <p:cNvPr id="7" name="عنصر نائب لرقم الشريحة 17">
            <a:extLst>
              <a:ext uri="{FF2B5EF4-FFF2-40B4-BE49-F238E27FC236}">
                <a16:creationId xmlns:a16="http://schemas.microsoft.com/office/drawing/2014/main" id="{CAB0A763-1FB7-4340-B522-A76A97CDDF5C}"/>
              </a:ext>
            </a:extLst>
          </p:cNvPr>
          <p:cNvSpPr>
            <a:spLocks noGrp="1"/>
          </p:cNvSpPr>
          <p:nvPr>
            <p:ph type="sldNum" sz="quarter" idx="12"/>
          </p:nvPr>
        </p:nvSpPr>
        <p:spPr/>
        <p:txBody>
          <a:bodyPr/>
          <a:lstStyle>
            <a:lvl1pPr>
              <a:defRPr/>
            </a:lvl1pPr>
          </a:lstStyle>
          <a:p>
            <a:fld id="{4A2F5218-8CC0-4332-9454-369993A37E3D}" type="slidenum">
              <a:rPr lang="ar-SA" altLang="en-US"/>
              <a:pPr/>
              <a:t>‹#›</a:t>
            </a:fld>
            <a:endParaRPr lang="ar-SA" altLang="en-US"/>
          </a:p>
        </p:txBody>
      </p:sp>
    </p:spTree>
    <p:extLst>
      <p:ext uri="{BB962C8B-B14F-4D97-AF65-F5344CB8AC3E}">
        <p14:creationId xmlns:p14="http://schemas.microsoft.com/office/powerpoint/2010/main" val="3738606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lstStyle>
            <a:lvl1pPr>
              <a:defRPr/>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ar-SA"/>
              <a:t>انقر لتحرير أنماط النص الرئيسي</a:t>
            </a:r>
          </a:p>
        </p:txBody>
      </p:sp>
      <p:sp>
        <p:nvSpPr>
          <p:cNvPr id="4" name="عنصر نائب للنص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ar-SA"/>
              <a:t>انقر لتحرير أنماط النص الرئيسي</a:t>
            </a:r>
          </a:p>
        </p:txBody>
      </p:sp>
      <p:sp>
        <p:nvSpPr>
          <p:cNvPr id="5" name="عنصر نائب للمحتوى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6" name="عنصر نائب للمحتوى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9">
            <a:extLst>
              <a:ext uri="{FF2B5EF4-FFF2-40B4-BE49-F238E27FC236}">
                <a16:creationId xmlns:a16="http://schemas.microsoft.com/office/drawing/2014/main" id="{CBB806F5-CA58-419A-835C-4BB9CCFC5FC9}"/>
              </a:ext>
            </a:extLst>
          </p:cNvPr>
          <p:cNvSpPr>
            <a:spLocks noGrp="1"/>
          </p:cNvSpPr>
          <p:nvPr>
            <p:ph type="dt" sz="half" idx="10"/>
          </p:nvPr>
        </p:nvSpPr>
        <p:spPr/>
        <p:txBody>
          <a:bodyPr/>
          <a:lstStyle>
            <a:lvl1pPr>
              <a:defRPr/>
            </a:lvl1pPr>
          </a:lstStyle>
          <a:p>
            <a:pPr>
              <a:defRPr/>
            </a:pPr>
            <a:fld id="{64C8E83C-850F-46BE-8751-2496A5B9B418}" type="datetimeFigureOut">
              <a:rPr lang="ar-SA"/>
              <a:pPr>
                <a:defRPr/>
              </a:pPr>
              <a:t>03/04/1443</a:t>
            </a:fld>
            <a:endParaRPr lang="ar-SA"/>
          </a:p>
        </p:txBody>
      </p:sp>
      <p:sp>
        <p:nvSpPr>
          <p:cNvPr id="8" name="عنصر نائب للتذييل 21">
            <a:extLst>
              <a:ext uri="{FF2B5EF4-FFF2-40B4-BE49-F238E27FC236}">
                <a16:creationId xmlns:a16="http://schemas.microsoft.com/office/drawing/2014/main" id="{FEBDB2F4-2C1C-4F5A-A7D4-F07E6804EC61}"/>
              </a:ext>
            </a:extLst>
          </p:cNvPr>
          <p:cNvSpPr>
            <a:spLocks noGrp="1"/>
          </p:cNvSpPr>
          <p:nvPr>
            <p:ph type="ftr" sz="quarter" idx="11"/>
          </p:nvPr>
        </p:nvSpPr>
        <p:spPr/>
        <p:txBody>
          <a:bodyPr/>
          <a:lstStyle>
            <a:lvl1pPr>
              <a:defRPr/>
            </a:lvl1pPr>
          </a:lstStyle>
          <a:p>
            <a:pPr>
              <a:defRPr/>
            </a:pPr>
            <a:endParaRPr lang="ar-SA"/>
          </a:p>
        </p:txBody>
      </p:sp>
      <p:sp>
        <p:nvSpPr>
          <p:cNvPr id="9" name="عنصر نائب لرقم الشريحة 17">
            <a:extLst>
              <a:ext uri="{FF2B5EF4-FFF2-40B4-BE49-F238E27FC236}">
                <a16:creationId xmlns:a16="http://schemas.microsoft.com/office/drawing/2014/main" id="{5B8F99F7-E095-462B-8B21-9D4241014478}"/>
              </a:ext>
            </a:extLst>
          </p:cNvPr>
          <p:cNvSpPr>
            <a:spLocks noGrp="1"/>
          </p:cNvSpPr>
          <p:nvPr>
            <p:ph type="sldNum" sz="quarter" idx="12"/>
          </p:nvPr>
        </p:nvSpPr>
        <p:spPr/>
        <p:txBody>
          <a:bodyPr/>
          <a:lstStyle>
            <a:lvl1pPr>
              <a:defRPr/>
            </a:lvl1pPr>
          </a:lstStyle>
          <a:p>
            <a:fld id="{930057B2-C8AB-4B09-A584-59F86365E666}" type="slidenum">
              <a:rPr lang="ar-SA" altLang="en-US"/>
              <a:pPr/>
              <a:t>‹#›</a:t>
            </a:fld>
            <a:endParaRPr lang="ar-SA" altLang="en-US"/>
          </a:p>
        </p:txBody>
      </p:sp>
    </p:spTree>
    <p:extLst>
      <p:ext uri="{BB962C8B-B14F-4D97-AF65-F5344CB8AC3E}">
        <p14:creationId xmlns:p14="http://schemas.microsoft.com/office/powerpoint/2010/main" val="3542724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7470648" cy="1143000"/>
          </a:xfrm>
        </p:spPr>
        <p:txBody>
          <a:bodyPr/>
          <a:lstStyle>
            <a:lvl1pPr algn="l">
              <a:defRPr sz="4600"/>
            </a:lvl1pPr>
          </a:lstStyle>
          <a:p>
            <a:r>
              <a:rPr lang="ar-SA"/>
              <a:t>انقر لتحرير نمط العنوان الرئيسي</a:t>
            </a:r>
            <a:endParaRPr lang="en-US"/>
          </a:p>
        </p:txBody>
      </p:sp>
      <p:sp>
        <p:nvSpPr>
          <p:cNvPr id="3" name="عنصر نائب للتاريخ 9">
            <a:extLst>
              <a:ext uri="{FF2B5EF4-FFF2-40B4-BE49-F238E27FC236}">
                <a16:creationId xmlns:a16="http://schemas.microsoft.com/office/drawing/2014/main" id="{A2DF7BD8-27BE-47E2-955D-CBAE00C345C2}"/>
              </a:ext>
            </a:extLst>
          </p:cNvPr>
          <p:cNvSpPr>
            <a:spLocks noGrp="1"/>
          </p:cNvSpPr>
          <p:nvPr>
            <p:ph type="dt" sz="half" idx="10"/>
          </p:nvPr>
        </p:nvSpPr>
        <p:spPr/>
        <p:txBody>
          <a:bodyPr/>
          <a:lstStyle>
            <a:lvl1pPr>
              <a:defRPr/>
            </a:lvl1pPr>
          </a:lstStyle>
          <a:p>
            <a:pPr>
              <a:defRPr/>
            </a:pPr>
            <a:fld id="{A3FD8C83-3996-4A76-9E3F-88BC8140900C}" type="datetimeFigureOut">
              <a:rPr lang="ar-SA"/>
              <a:pPr>
                <a:defRPr/>
              </a:pPr>
              <a:t>03/04/1443</a:t>
            </a:fld>
            <a:endParaRPr lang="ar-SA"/>
          </a:p>
        </p:txBody>
      </p:sp>
      <p:sp>
        <p:nvSpPr>
          <p:cNvPr id="4" name="عنصر نائب للتذييل 21">
            <a:extLst>
              <a:ext uri="{FF2B5EF4-FFF2-40B4-BE49-F238E27FC236}">
                <a16:creationId xmlns:a16="http://schemas.microsoft.com/office/drawing/2014/main" id="{286C9B67-F7DC-49FB-AEEE-7E23162F5342}"/>
              </a:ext>
            </a:extLst>
          </p:cNvPr>
          <p:cNvSpPr>
            <a:spLocks noGrp="1"/>
          </p:cNvSpPr>
          <p:nvPr>
            <p:ph type="ftr" sz="quarter" idx="11"/>
          </p:nvPr>
        </p:nvSpPr>
        <p:spPr/>
        <p:txBody>
          <a:bodyPr/>
          <a:lstStyle>
            <a:lvl1pPr>
              <a:defRPr/>
            </a:lvl1pPr>
          </a:lstStyle>
          <a:p>
            <a:pPr>
              <a:defRPr/>
            </a:pPr>
            <a:endParaRPr lang="ar-SA"/>
          </a:p>
        </p:txBody>
      </p:sp>
      <p:sp>
        <p:nvSpPr>
          <p:cNvPr id="5" name="عنصر نائب لرقم الشريحة 17">
            <a:extLst>
              <a:ext uri="{FF2B5EF4-FFF2-40B4-BE49-F238E27FC236}">
                <a16:creationId xmlns:a16="http://schemas.microsoft.com/office/drawing/2014/main" id="{B4379F40-3610-4020-86AB-7FCF7129BA35}"/>
              </a:ext>
            </a:extLst>
          </p:cNvPr>
          <p:cNvSpPr>
            <a:spLocks noGrp="1"/>
          </p:cNvSpPr>
          <p:nvPr>
            <p:ph type="sldNum" sz="quarter" idx="12"/>
          </p:nvPr>
        </p:nvSpPr>
        <p:spPr/>
        <p:txBody>
          <a:bodyPr/>
          <a:lstStyle>
            <a:lvl1pPr>
              <a:defRPr/>
            </a:lvl1pPr>
          </a:lstStyle>
          <a:p>
            <a:fld id="{8418AC6B-F98F-4316-88B7-CC92F50DBE72}" type="slidenum">
              <a:rPr lang="ar-SA" altLang="en-US"/>
              <a:pPr/>
              <a:t>‹#›</a:t>
            </a:fld>
            <a:endParaRPr lang="ar-SA" altLang="en-US"/>
          </a:p>
        </p:txBody>
      </p:sp>
    </p:spTree>
    <p:extLst>
      <p:ext uri="{BB962C8B-B14F-4D97-AF65-F5344CB8AC3E}">
        <p14:creationId xmlns:p14="http://schemas.microsoft.com/office/powerpoint/2010/main" val="2681527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9">
            <a:extLst>
              <a:ext uri="{FF2B5EF4-FFF2-40B4-BE49-F238E27FC236}">
                <a16:creationId xmlns:a16="http://schemas.microsoft.com/office/drawing/2014/main" id="{E480700C-2D4B-4AFE-A94F-DCB6EB7DBC49}"/>
              </a:ext>
            </a:extLst>
          </p:cNvPr>
          <p:cNvSpPr>
            <a:spLocks noGrp="1"/>
          </p:cNvSpPr>
          <p:nvPr>
            <p:ph type="dt" sz="half" idx="10"/>
          </p:nvPr>
        </p:nvSpPr>
        <p:spPr/>
        <p:txBody>
          <a:bodyPr/>
          <a:lstStyle>
            <a:lvl1pPr>
              <a:defRPr/>
            </a:lvl1pPr>
          </a:lstStyle>
          <a:p>
            <a:pPr>
              <a:defRPr/>
            </a:pPr>
            <a:fld id="{627B252F-A33B-4DEA-9AE2-F8D7A576D2B9}" type="datetimeFigureOut">
              <a:rPr lang="ar-SA"/>
              <a:pPr>
                <a:defRPr/>
              </a:pPr>
              <a:t>03/04/1443</a:t>
            </a:fld>
            <a:endParaRPr lang="ar-SA"/>
          </a:p>
        </p:txBody>
      </p:sp>
      <p:sp>
        <p:nvSpPr>
          <p:cNvPr id="3" name="عنصر نائب للتذييل 21">
            <a:extLst>
              <a:ext uri="{FF2B5EF4-FFF2-40B4-BE49-F238E27FC236}">
                <a16:creationId xmlns:a16="http://schemas.microsoft.com/office/drawing/2014/main" id="{C66C16C3-831F-476F-B0A6-FAF86A225DC7}"/>
              </a:ext>
            </a:extLst>
          </p:cNvPr>
          <p:cNvSpPr>
            <a:spLocks noGrp="1"/>
          </p:cNvSpPr>
          <p:nvPr>
            <p:ph type="ftr" sz="quarter" idx="11"/>
          </p:nvPr>
        </p:nvSpPr>
        <p:spPr/>
        <p:txBody>
          <a:bodyPr/>
          <a:lstStyle>
            <a:lvl1pPr>
              <a:defRPr/>
            </a:lvl1pPr>
          </a:lstStyle>
          <a:p>
            <a:pPr>
              <a:defRPr/>
            </a:pPr>
            <a:endParaRPr lang="ar-SA"/>
          </a:p>
        </p:txBody>
      </p:sp>
      <p:sp>
        <p:nvSpPr>
          <p:cNvPr id="4" name="عنصر نائب لرقم الشريحة 17">
            <a:extLst>
              <a:ext uri="{FF2B5EF4-FFF2-40B4-BE49-F238E27FC236}">
                <a16:creationId xmlns:a16="http://schemas.microsoft.com/office/drawing/2014/main" id="{76B006FB-D253-4930-9BBB-673565005F54}"/>
              </a:ext>
            </a:extLst>
          </p:cNvPr>
          <p:cNvSpPr>
            <a:spLocks noGrp="1"/>
          </p:cNvSpPr>
          <p:nvPr>
            <p:ph type="sldNum" sz="quarter" idx="12"/>
          </p:nvPr>
        </p:nvSpPr>
        <p:spPr/>
        <p:txBody>
          <a:bodyPr/>
          <a:lstStyle>
            <a:lvl1pPr>
              <a:defRPr/>
            </a:lvl1pPr>
          </a:lstStyle>
          <a:p>
            <a:fld id="{B4142849-5E77-4E7C-B560-E6D84703A518}" type="slidenum">
              <a:rPr lang="ar-SA" altLang="en-US"/>
              <a:pPr/>
              <a:t>‹#›</a:t>
            </a:fld>
            <a:endParaRPr lang="ar-SA" altLang="en-US"/>
          </a:p>
        </p:txBody>
      </p:sp>
    </p:spTree>
    <p:extLst>
      <p:ext uri="{BB962C8B-B14F-4D97-AF65-F5344CB8AC3E}">
        <p14:creationId xmlns:p14="http://schemas.microsoft.com/office/powerpoint/2010/main" val="1583199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ar-SA"/>
              <a:t>انقر لتحرير نمط العنوان الرئيسي</a:t>
            </a:r>
            <a:endParaRPr lang="en-US"/>
          </a:p>
        </p:txBody>
      </p:sp>
      <p:sp>
        <p:nvSpPr>
          <p:cNvPr id="3" name="عنصر نائب للنص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ar-SA"/>
              <a:t>انقر لتحرير أنماط النص الرئيسي</a:t>
            </a:r>
          </a:p>
        </p:txBody>
      </p:sp>
      <p:sp>
        <p:nvSpPr>
          <p:cNvPr id="4" name="عنصر نائب للمحتوى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a:extLst>
              <a:ext uri="{FF2B5EF4-FFF2-40B4-BE49-F238E27FC236}">
                <a16:creationId xmlns:a16="http://schemas.microsoft.com/office/drawing/2014/main" id="{A492FCB2-D883-401D-8B1E-4542584E3015}"/>
              </a:ext>
            </a:extLst>
          </p:cNvPr>
          <p:cNvSpPr>
            <a:spLocks noGrp="1"/>
          </p:cNvSpPr>
          <p:nvPr>
            <p:ph type="dt" sz="half" idx="10"/>
          </p:nvPr>
        </p:nvSpPr>
        <p:spPr/>
        <p:txBody>
          <a:bodyPr/>
          <a:lstStyle>
            <a:lvl1pPr>
              <a:defRPr/>
            </a:lvl1pPr>
          </a:lstStyle>
          <a:p>
            <a:pPr>
              <a:defRPr/>
            </a:pPr>
            <a:fld id="{BA649BAA-A399-4FC7-9442-D455F33C2E33}" type="datetimeFigureOut">
              <a:rPr lang="ar-SA"/>
              <a:pPr>
                <a:defRPr/>
              </a:pPr>
              <a:t>03/04/1443</a:t>
            </a:fld>
            <a:endParaRPr lang="ar-SA"/>
          </a:p>
        </p:txBody>
      </p:sp>
      <p:sp>
        <p:nvSpPr>
          <p:cNvPr id="6" name="عنصر نائب للتذييل 5">
            <a:extLst>
              <a:ext uri="{FF2B5EF4-FFF2-40B4-BE49-F238E27FC236}">
                <a16:creationId xmlns:a16="http://schemas.microsoft.com/office/drawing/2014/main" id="{E32B3347-1CFB-4178-A984-4654482C2475}"/>
              </a:ext>
            </a:extLst>
          </p:cNvPr>
          <p:cNvSpPr>
            <a:spLocks noGrp="1"/>
          </p:cNvSpPr>
          <p:nvPr>
            <p:ph type="ftr" sz="quarter" idx="11"/>
          </p:nvPr>
        </p:nvSpPr>
        <p:spPr/>
        <p:txBody>
          <a:bodyPr/>
          <a:lstStyle>
            <a:lvl1pPr>
              <a:defRPr/>
            </a:lvl1pPr>
          </a:lstStyle>
          <a:p>
            <a:pPr>
              <a:defRPr/>
            </a:pPr>
            <a:endParaRPr lang="ar-SA"/>
          </a:p>
        </p:txBody>
      </p:sp>
      <p:sp>
        <p:nvSpPr>
          <p:cNvPr id="7" name="عنصر نائب لرقم الشريحة 6">
            <a:extLst>
              <a:ext uri="{FF2B5EF4-FFF2-40B4-BE49-F238E27FC236}">
                <a16:creationId xmlns:a16="http://schemas.microsoft.com/office/drawing/2014/main" id="{C532B1F3-2BB5-4457-A6D7-BD3CAB3ECE44}"/>
              </a:ext>
            </a:extLst>
          </p:cNvPr>
          <p:cNvSpPr>
            <a:spLocks noGrp="1"/>
          </p:cNvSpPr>
          <p:nvPr>
            <p:ph type="sldNum" sz="quarter" idx="12"/>
          </p:nvPr>
        </p:nvSpPr>
        <p:spPr>
          <a:xfrm>
            <a:off x="8156575" y="6421438"/>
            <a:ext cx="762000" cy="365125"/>
          </a:xfrm>
        </p:spPr>
        <p:txBody>
          <a:bodyPr/>
          <a:lstStyle>
            <a:lvl1pPr>
              <a:defRPr/>
            </a:lvl1pPr>
          </a:lstStyle>
          <a:p>
            <a:fld id="{F3AFBFC0-A791-449D-93F0-DF2E2B0C7E4A}" type="slidenum">
              <a:rPr lang="ar-SA" altLang="en-US"/>
              <a:pPr/>
              <a:t>‹#›</a:t>
            </a:fld>
            <a:endParaRPr lang="ar-SA" altLang="en-US"/>
          </a:p>
        </p:txBody>
      </p:sp>
    </p:spTree>
    <p:extLst>
      <p:ext uri="{BB962C8B-B14F-4D97-AF65-F5344CB8AC3E}">
        <p14:creationId xmlns:p14="http://schemas.microsoft.com/office/powerpoint/2010/main" val="86437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ar-SA" noProof="0"/>
              <a:t>انقر فوق الرمز لإضافة صورة</a:t>
            </a:r>
            <a:endParaRPr lang="en-US" noProof="0" dirty="0"/>
          </a:p>
        </p:txBody>
      </p:sp>
      <p:sp>
        <p:nvSpPr>
          <p:cNvPr id="4" name="عنصر نائب للنص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ar-SA"/>
              <a:t>انقر لتحرير أنماط النص الرئيسي</a:t>
            </a:r>
          </a:p>
        </p:txBody>
      </p:sp>
      <p:sp>
        <p:nvSpPr>
          <p:cNvPr id="5" name="عنصر نائب للتاريخ 9">
            <a:extLst>
              <a:ext uri="{FF2B5EF4-FFF2-40B4-BE49-F238E27FC236}">
                <a16:creationId xmlns:a16="http://schemas.microsoft.com/office/drawing/2014/main" id="{F1548023-D883-4A91-979C-21BF33DBA78E}"/>
              </a:ext>
            </a:extLst>
          </p:cNvPr>
          <p:cNvSpPr>
            <a:spLocks noGrp="1"/>
          </p:cNvSpPr>
          <p:nvPr>
            <p:ph type="dt" sz="half" idx="10"/>
          </p:nvPr>
        </p:nvSpPr>
        <p:spPr/>
        <p:txBody>
          <a:bodyPr/>
          <a:lstStyle>
            <a:lvl1pPr>
              <a:defRPr/>
            </a:lvl1pPr>
          </a:lstStyle>
          <a:p>
            <a:pPr>
              <a:defRPr/>
            </a:pPr>
            <a:fld id="{00901011-FA9F-4D49-994F-84EABCB91F5F}" type="datetimeFigureOut">
              <a:rPr lang="ar-SA"/>
              <a:pPr>
                <a:defRPr/>
              </a:pPr>
              <a:t>03/04/1443</a:t>
            </a:fld>
            <a:endParaRPr lang="ar-SA"/>
          </a:p>
        </p:txBody>
      </p:sp>
      <p:sp>
        <p:nvSpPr>
          <p:cNvPr id="6" name="عنصر نائب للتذييل 21">
            <a:extLst>
              <a:ext uri="{FF2B5EF4-FFF2-40B4-BE49-F238E27FC236}">
                <a16:creationId xmlns:a16="http://schemas.microsoft.com/office/drawing/2014/main" id="{CCB02F5B-9B5D-4F53-AC9D-4704458C42E3}"/>
              </a:ext>
            </a:extLst>
          </p:cNvPr>
          <p:cNvSpPr>
            <a:spLocks noGrp="1"/>
          </p:cNvSpPr>
          <p:nvPr>
            <p:ph type="ftr" sz="quarter" idx="11"/>
          </p:nvPr>
        </p:nvSpPr>
        <p:spPr/>
        <p:txBody>
          <a:bodyPr/>
          <a:lstStyle>
            <a:lvl1pPr>
              <a:defRPr/>
            </a:lvl1pPr>
          </a:lstStyle>
          <a:p>
            <a:pPr>
              <a:defRPr/>
            </a:pPr>
            <a:endParaRPr lang="ar-SA"/>
          </a:p>
        </p:txBody>
      </p:sp>
      <p:sp>
        <p:nvSpPr>
          <p:cNvPr id="7" name="عنصر نائب لرقم الشريحة 17">
            <a:extLst>
              <a:ext uri="{FF2B5EF4-FFF2-40B4-BE49-F238E27FC236}">
                <a16:creationId xmlns:a16="http://schemas.microsoft.com/office/drawing/2014/main" id="{ACAFDD04-39A1-497A-9BC4-70CBD2648A83}"/>
              </a:ext>
            </a:extLst>
          </p:cNvPr>
          <p:cNvSpPr>
            <a:spLocks noGrp="1"/>
          </p:cNvSpPr>
          <p:nvPr>
            <p:ph type="sldNum" sz="quarter" idx="12"/>
          </p:nvPr>
        </p:nvSpPr>
        <p:spPr/>
        <p:txBody>
          <a:bodyPr/>
          <a:lstStyle>
            <a:lvl1pPr>
              <a:defRPr/>
            </a:lvl1pPr>
          </a:lstStyle>
          <a:p>
            <a:fld id="{495023F6-AD59-4301-BB39-3E328FE877C6}" type="slidenum">
              <a:rPr lang="ar-SA" altLang="en-US"/>
              <a:pPr/>
              <a:t>‹#›</a:t>
            </a:fld>
            <a:endParaRPr lang="ar-SA" altLang="en-US"/>
          </a:p>
        </p:txBody>
      </p:sp>
    </p:spTree>
    <p:extLst>
      <p:ext uri="{BB962C8B-B14F-4D97-AF65-F5344CB8AC3E}">
        <p14:creationId xmlns:p14="http://schemas.microsoft.com/office/powerpoint/2010/main" val="750963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e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2" name="شكل حر 11">
            <a:extLst>
              <a:ext uri="{FF2B5EF4-FFF2-40B4-BE49-F238E27FC236}">
                <a16:creationId xmlns:a16="http://schemas.microsoft.com/office/drawing/2014/main" id="{A11D19F2-7C63-4CC4-882A-7ED36803BE9D}"/>
              </a:ext>
            </a:extLst>
          </p:cNvPr>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16" name="شكل حر 15">
            <a:extLst>
              <a:ext uri="{FF2B5EF4-FFF2-40B4-BE49-F238E27FC236}">
                <a16:creationId xmlns:a16="http://schemas.microsoft.com/office/drawing/2014/main" id="{6A01F920-F122-4F61-A1BF-30C2701232CF}"/>
              </a:ext>
            </a:extLst>
          </p:cNvPr>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1028" name="عنصر نائب للعنوان 8">
            <a:extLst>
              <a:ext uri="{FF2B5EF4-FFF2-40B4-BE49-F238E27FC236}">
                <a16:creationId xmlns:a16="http://schemas.microsoft.com/office/drawing/2014/main" id="{AA30202E-4466-4D0F-BFAE-48A4F4C965A8}"/>
              </a:ext>
            </a:extLst>
          </p:cNvPr>
          <p:cNvSpPr>
            <a:spLocks noGrp="1"/>
          </p:cNvSpPr>
          <p:nvPr>
            <p:ph type="title"/>
          </p:nvPr>
        </p:nvSpPr>
        <p:spPr bwMode="auto">
          <a:xfrm>
            <a:off x="457200" y="274638"/>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ar-SA" altLang="en-US"/>
              <a:t>انقر لتحرير نمط العنوان الرئيسي</a:t>
            </a:r>
          </a:p>
        </p:txBody>
      </p:sp>
      <p:sp>
        <p:nvSpPr>
          <p:cNvPr id="1029" name="عنصر نائب للنص 29">
            <a:extLst>
              <a:ext uri="{FF2B5EF4-FFF2-40B4-BE49-F238E27FC236}">
                <a16:creationId xmlns:a16="http://schemas.microsoft.com/office/drawing/2014/main" id="{1D8983BE-F6D1-44AC-BAE6-ECC585786D0E}"/>
              </a:ext>
            </a:extLst>
          </p:cNvPr>
          <p:cNvSpPr>
            <a:spLocks noGrp="1"/>
          </p:cNvSpPr>
          <p:nvPr>
            <p:ph type="body" idx="1"/>
          </p:nvPr>
        </p:nvSpPr>
        <p:spPr bwMode="auto">
          <a:xfrm>
            <a:off x="457200" y="1600200"/>
            <a:ext cx="7467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altLang="en-US"/>
              <a:t>انقر لتحرير أنماط النص الرئيسي</a:t>
            </a:r>
          </a:p>
          <a:p>
            <a:pPr lvl="1"/>
            <a:r>
              <a:rPr lang="ar-SA" altLang="en-US"/>
              <a:t>المستوى الثاني</a:t>
            </a:r>
          </a:p>
          <a:p>
            <a:pPr lvl="2"/>
            <a:r>
              <a:rPr lang="ar-SA" altLang="en-US"/>
              <a:t>المستوى الثالث</a:t>
            </a:r>
          </a:p>
          <a:p>
            <a:pPr lvl="3"/>
            <a:r>
              <a:rPr lang="ar-SA" altLang="en-US"/>
              <a:t>المستوى الرابع</a:t>
            </a:r>
          </a:p>
          <a:p>
            <a:pPr lvl="4"/>
            <a:r>
              <a:rPr lang="ar-SA" altLang="en-US"/>
              <a:t>المستوى الخامس</a:t>
            </a:r>
          </a:p>
        </p:txBody>
      </p:sp>
      <p:sp>
        <p:nvSpPr>
          <p:cNvPr id="10" name="عنصر نائب للتاريخ 9">
            <a:extLst>
              <a:ext uri="{FF2B5EF4-FFF2-40B4-BE49-F238E27FC236}">
                <a16:creationId xmlns:a16="http://schemas.microsoft.com/office/drawing/2014/main" id="{71D61EF4-7F6D-431A-B60F-AAA7E645A794}"/>
              </a:ext>
            </a:extLst>
          </p:cNvPr>
          <p:cNvSpPr>
            <a:spLocks noGrp="1"/>
          </p:cNvSpPr>
          <p:nvPr>
            <p:ph type="dt" sz="half" idx="2"/>
          </p:nvPr>
        </p:nvSpPr>
        <p:spPr>
          <a:xfrm>
            <a:off x="457200" y="6421438"/>
            <a:ext cx="2133600" cy="365125"/>
          </a:xfrm>
          <a:prstGeom prst="rect">
            <a:avLst/>
          </a:prstGeom>
        </p:spPr>
        <p:txBody>
          <a:bodyPr vert="horz" bIns="0" anchor="b"/>
          <a:lstStyle>
            <a:lvl1pPr algn="l" rtl="1"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fld id="{7C40EC3B-2EC0-4344-9D83-B71EF36E5B43}" type="datetimeFigureOut">
              <a:rPr lang="ar-SA"/>
              <a:pPr>
                <a:defRPr/>
              </a:pPr>
              <a:t>03/04/1443</a:t>
            </a:fld>
            <a:endParaRPr lang="ar-SA"/>
          </a:p>
        </p:txBody>
      </p:sp>
      <p:sp>
        <p:nvSpPr>
          <p:cNvPr id="22" name="عنصر نائب للتذييل 21">
            <a:extLst>
              <a:ext uri="{FF2B5EF4-FFF2-40B4-BE49-F238E27FC236}">
                <a16:creationId xmlns:a16="http://schemas.microsoft.com/office/drawing/2014/main" id="{F98605A9-F312-4348-BAF5-D17FBF1C06C5}"/>
              </a:ext>
            </a:extLst>
          </p:cNvPr>
          <p:cNvSpPr>
            <a:spLocks noGrp="1"/>
          </p:cNvSpPr>
          <p:nvPr>
            <p:ph type="ftr" sz="quarter" idx="3"/>
          </p:nvPr>
        </p:nvSpPr>
        <p:spPr>
          <a:xfrm>
            <a:off x="3124200" y="6421438"/>
            <a:ext cx="2895600" cy="365125"/>
          </a:xfrm>
          <a:prstGeom prst="rect">
            <a:avLst/>
          </a:prstGeom>
        </p:spPr>
        <p:txBody>
          <a:bodyPr vert="horz" lIns="0" rIns="0" bIns="0" anchor="b"/>
          <a:lstStyle>
            <a:lvl1pPr algn="ctr" rtl="1"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endParaRPr lang="ar-SA"/>
          </a:p>
        </p:txBody>
      </p:sp>
      <p:sp>
        <p:nvSpPr>
          <p:cNvPr id="18" name="عنصر نائب لرقم الشريحة 17">
            <a:extLst>
              <a:ext uri="{FF2B5EF4-FFF2-40B4-BE49-F238E27FC236}">
                <a16:creationId xmlns:a16="http://schemas.microsoft.com/office/drawing/2014/main" id="{B5406341-2BC6-46A6-B223-A098F286C5CD}"/>
              </a:ext>
            </a:extLst>
          </p:cNvPr>
          <p:cNvSpPr>
            <a:spLocks noGrp="1"/>
          </p:cNvSpPr>
          <p:nvPr>
            <p:ph type="sldNum" sz="quarter" idx="4"/>
          </p:nvPr>
        </p:nvSpPr>
        <p:spPr>
          <a:xfrm>
            <a:off x="8153400" y="6421438"/>
            <a:ext cx="762000" cy="365125"/>
          </a:xfrm>
          <a:prstGeom prst="rect">
            <a:avLst/>
          </a:prstGeom>
        </p:spPr>
        <p:txBody>
          <a:bodyPr vert="horz" wrap="square" lIns="0" tIns="0" rIns="0" bIns="0" numCol="1" anchor="b" anchorCtr="0" compatLnSpc="1">
            <a:prstTxWarp prst="textNoShape">
              <a:avLst/>
            </a:prstTxWarp>
          </a:bodyPr>
          <a:lstStyle>
            <a:lvl1pPr algn="r" rtl="1" eaLnBrk="1" hangingPunct="1">
              <a:defRPr sz="1000">
                <a:solidFill>
                  <a:srgbClr val="9B9A98"/>
                </a:solidFill>
                <a:cs typeface="Tahoma" panose="020B0604030504040204" pitchFamily="34" charset="0"/>
              </a:defRPr>
            </a:lvl1pPr>
          </a:lstStyle>
          <a:p>
            <a:fld id="{9C377769-27FE-4A79-B9C6-F9C77FA2B044}" type="slidenum">
              <a:rPr lang="ar-SA" altLang="en-US"/>
              <a:pPr/>
              <a:t>‹#›</a:t>
            </a:fld>
            <a:endParaRPr lang="ar-SA" altLang="en-US"/>
          </a:p>
        </p:txBody>
      </p:sp>
    </p:spTree>
  </p:cSld>
  <p:clrMap bg1="dk1" tx1="lt1" bg2="dk2" tx2="lt2" accent1="accent1" accent2="accent2" accent3="accent3" accent4="accent4" accent5="accent5" accent6="accent6" hlink="hlink" folHlink="folHlink"/>
  <p:sldLayoutIdLst>
    <p:sldLayoutId id="2147483753" r:id="rId1"/>
    <p:sldLayoutId id="2147483745" r:id="rId2"/>
    <p:sldLayoutId id="2147483754" r:id="rId3"/>
    <p:sldLayoutId id="2147483746" r:id="rId4"/>
    <p:sldLayoutId id="2147483747" r:id="rId5"/>
    <p:sldLayoutId id="2147483748" r:id="rId6"/>
    <p:sldLayoutId id="2147483749" r:id="rId7"/>
    <p:sldLayoutId id="2147483755" r:id="rId8"/>
    <p:sldLayoutId id="2147483750" r:id="rId9"/>
    <p:sldLayoutId id="2147483751" r:id="rId10"/>
    <p:sldLayoutId id="2147483752" r:id="rId11"/>
  </p:sldLayoutIdLst>
  <p:txStyles>
    <p:titleStyle>
      <a:lvl1pPr algn="l" rtl="1" eaLnBrk="0" fontAlgn="base" hangingPunct="0">
        <a:spcBef>
          <a:spcPct val="0"/>
        </a:spcBef>
        <a:spcAft>
          <a:spcPct val="0"/>
        </a:spcAft>
        <a:defRPr sz="4600" kern="1200">
          <a:solidFill>
            <a:schemeClr val="tx1"/>
          </a:solidFill>
          <a:latin typeface="+mj-lt"/>
          <a:ea typeface="+mj-ea"/>
          <a:cs typeface="+mj-cs"/>
        </a:defRPr>
      </a:lvl1pPr>
      <a:lvl2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2pPr>
      <a:lvl3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3pPr>
      <a:lvl4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4pPr>
      <a:lvl5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5pPr>
      <a:lvl6pPr marL="4572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6pPr>
      <a:lvl7pPr marL="9144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7pPr>
      <a:lvl8pPr marL="13716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8pPr>
      <a:lvl9pPr marL="18288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9pPr>
    </p:titleStyle>
    <p:bodyStyle>
      <a:lvl1pPr marL="419100" indent="-382588" algn="r" rtl="1" eaLnBrk="0" fontAlgn="base" hangingPunct="0">
        <a:spcBef>
          <a:spcPct val="20000"/>
        </a:spcBef>
        <a:spcAft>
          <a:spcPct val="0"/>
        </a:spcAft>
        <a:buClr>
          <a:schemeClr val="accent1"/>
        </a:buClr>
        <a:buSzPct val="80000"/>
        <a:buFont typeface="Wingdings 2" panose="05020102010507070707" pitchFamily="18" charset="2"/>
        <a:buChar char=""/>
        <a:defRPr sz="3000" kern="1200">
          <a:solidFill>
            <a:schemeClr val="tx1"/>
          </a:solidFill>
          <a:latin typeface="+mn-lt"/>
          <a:ea typeface="+mn-ea"/>
          <a:cs typeface="+mn-cs"/>
        </a:defRPr>
      </a:lvl1pPr>
      <a:lvl2pPr marL="722313" indent="-273050" algn="r" rtl="1" eaLnBrk="0" fontAlgn="base" hangingPunct="0">
        <a:spcBef>
          <a:spcPct val="20000"/>
        </a:spcBef>
        <a:spcAft>
          <a:spcPct val="0"/>
        </a:spcAft>
        <a:buClr>
          <a:schemeClr val="accent1"/>
        </a:buClr>
        <a:buSzPct val="90000"/>
        <a:buFont typeface="Wingdings 2" panose="05020102010507070707" pitchFamily="18" charset="2"/>
        <a:buChar char=""/>
        <a:defRPr sz="2600" kern="1200">
          <a:solidFill>
            <a:schemeClr val="tx1"/>
          </a:solidFill>
          <a:latin typeface="+mn-lt"/>
          <a:ea typeface="+mn-ea"/>
          <a:cs typeface="+mn-cs"/>
        </a:defRPr>
      </a:lvl2pPr>
      <a:lvl3pPr marL="1004888" indent="-255588" algn="r" rtl="1" eaLnBrk="0" fontAlgn="base" hangingPunct="0">
        <a:spcBef>
          <a:spcPct val="20000"/>
        </a:spcBef>
        <a:spcAft>
          <a:spcPct val="0"/>
        </a:spcAft>
        <a:buClr>
          <a:schemeClr val="accent2"/>
        </a:buClr>
        <a:buSzPct val="85000"/>
        <a:buFont typeface="Arial" panose="020B0604020202020204" pitchFamily="34" charset="0"/>
        <a:buChar char="○"/>
        <a:defRPr sz="2400" kern="1200">
          <a:solidFill>
            <a:schemeClr val="tx1"/>
          </a:solidFill>
          <a:latin typeface="+mn-lt"/>
          <a:ea typeface="+mn-ea"/>
          <a:cs typeface="+mn-cs"/>
        </a:defRPr>
      </a:lvl3pPr>
      <a:lvl4pPr marL="1279525" indent="-236538" algn="r" rtl="1" eaLnBrk="0" fontAlgn="base" hangingPunct="0">
        <a:spcBef>
          <a:spcPct val="20000"/>
        </a:spcBef>
        <a:spcAft>
          <a:spcPct val="0"/>
        </a:spcAft>
        <a:buClr>
          <a:srgbClr val="8D89A4"/>
        </a:buClr>
        <a:buSzPct val="90000"/>
        <a:buFont typeface="Wingdings 2" panose="05020102010507070707" pitchFamily="18" charset="2"/>
        <a:buChar char=""/>
        <a:defRPr sz="2000" kern="1200">
          <a:solidFill>
            <a:schemeClr val="tx1"/>
          </a:solidFill>
          <a:latin typeface="+mn-lt"/>
          <a:ea typeface="+mn-ea"/>
          <a:cs typeface="+mn-cs"/>
        </a:defRPr>
      </a:lvl4pPr>
      <a:lvl5pPr marL="1489075" indent="-182563" algn="r" rtl="1" eaLnBrk="0" fontAlgn="base" hangingPunct="0">
        <a:spcBef>
          <a:spcPct val="20000"/>
        </a:spcBef>
        <a:spcAft>
          <a:spcPct val="0"/>
        </a:spcAft>
        <a:buClr>
          <a:srgbClr val="748560"/>
        </a:buClr>
        <a:buSzPct val="100000"/>
        <a:buFont typeface="Arial" panose="020B0604020202020204" pitchFamily="34" charset="0"/>
        <a:buChar char="-"/>
        <a:defRPr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6F0E79C-625E-4100-BD09-CF674E8E5482}"/>
              </a:ext>
            </a:extLst>
          </p:cNvPr>
          <p:cNvSpPr>
            <a:spLocks noGrp="1"/>
          </p:cNvSpPr>
          <p:nvPr>
            <p:ph type="ctrTitle"/>
          </p:nvPr>
        </p:nvSpPr>
        <p:spPr>
          <a:xfrm>
            <a:off x="429064" y="1847840"/>
            <a:ext cx="8103376" cy="2301240"/>
          </a:xfrm>
        </p:spPr>
        <p:txBody>
          <a:bodyPr>
            <a:normAutofit/>
          </a:bodyPr>
          <a:lstStyle/>
          <a:p>
            <a:pPr algn="ctr" rtl="0" eaLnBrk="1" fontAlgn="auto" hangingPunct="1">
              <a:spcAft>
                <a:spcPts val="0"/>
              </a:spcAft>
              <a:defRPr/>
            </a:pPr>
            <a:r>
              <a:rPr>
                <a:solidFill>
                  <a:srgbClr val="002060"/>
                </a:solidFill>
              </a:rPr>
              <a:t>4- CARDIAC OUTPUT and its regulation</a:t>
            </a:r>
            <a:endParaRPr lang="ar-SA">
              <a:solidFill>
                <a:srgbClr val="002060"/>
              </a:solidFill>
            </a:endParaRPr>
          </a:p>
        </p:txBody>
      </p:sp>
      <p:sp>
        <p:nvSpPr>
          <p:cNvPr id="3" name="عنوان فرعي 2">
            <a:extLst>
              <a:ext uri="{FF2B5EF4-FFF2-40B4-BE49-F238E27FC236}">
                <a16:creationId xmlns:a16="http://schemas.microsoft.com/office/drawing/2014/main" id="{D23EB312-6CEE-46D7-BFAB-A4343F144966}"/>
              </a:ext>
            </a:extLst>
          </p:cNvPr>
          <p:cNvSpPr>
            <a:spLocks noGrp="1"/>
          </p:cNvSpPr>
          <p:nvPr>
            <p:ph type="subTitle" idx="1"/>
          </p:nvPr>
        </p:nvSpPr>
        <p:spPr>
          <a:xfrm>
            <a:off x="971550" y="4533900"/>
            <a:ext cx="6400800" cy="839788"/>
          </a:xfrm>
        </p:spPr>
        <p:txBody>
          <a:bodyPr>
            <a:normAutofit fontScale="70000" lnSpcReduction="20000"/>
          </a:bodyPr>
          <a:lstStyle/>
          <a:p>
            <a:pPr algn="ctr" rtl="0" eaLnBrk="1" hangingPunct="1">
              <a:defRPr/>
            </a:pPr>
            <a:r>
              <a:rPr lang="en-US" altLang="en-US" sz="3200" b="1" dirty="0">
                <a:solidFill>
                  <a:srgbClr val="002060"/>
                </a:solidFill>
                <a:effectLst>
                  <a:outerShdw blurRad="38100" dist="38100" dir="2700000" algn="tl">
                    <a:srgbClr val="FFFFFF"/>
                  </a:outerShdw>
                </a:effectLst>
                <a:cs typeface="Tahoma" panose="020B0604030504040204" pitchFamily="34" charset="0"/>
              </a:rPr>
              <a:t>Prof. Sherif W. Mansour</a:t>
            </a:r>
          </a:p>
          <a:p>
            <a:pPr algn="ctr" rtl="0" eaLnBrk="1" hangingPunct="1">
              <a:defRPr/>
            </a:pPr>
            <a:r>
              <a:rPr lang="en-US" altLang="en-US" sz="3200" b="1" dirty="0">
                <a:solidFill>
                  <a:srgbClr val="002060"/>
                </a:solidFill>
                <a:effectLst>
                  <a:outerShdw blurRad="38100" dist="38100" dir="2700000" algn="tl">
                    <a:srgbClr val="FFFFFF"/>
                  </a:outerShdw>
                </a:effectLst>
                <a:cs typeface="Tahoma" panose="020B0604030504040204" pitchFamily="34" charset="0"/>
              </a:rPr>
              <a:t>Physiology dpt., Mutah school of medicine</a:t>
            </a:r>
            <a:endParaRPr lang="ar-SA" altLang="en-US" sz="3200" b="1" dirty="0">
              <a:solidFill>
                <a:srgbClr val="002060"/>
              </a:solidFill>
              <a:effectLst>
                <a:outerShdw blurRad="38100" dist="38100" dir="2700000" algn="tl">
                  <a:srgbClr val="FFFFFF"/>
                </a:outerShdw>
              </a:effectLst>
            </a:endParaRPr>
          </a:p>
        </p:txBody>
      </p:sp>
      <p:pic>
        <p:nvPicPr>
          <p:cNvPr id="5124" name="Picture 2" descr="C:\Users\Dr Sherif\Desktop\مؤتة.jpg">
            <a:extLst>
              <a:ext uri="{FF2B5EF4-FFF2-40B4-BE49-F238E27FC236}">
                <a16:creationId xmlns:a16="http://schemas.microsoft.com/office/drawing/2014/main" id="{9A7AD447-ED4F-4876-8A79-77EDE5DF3E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275" y="357188"/>
            <a:ext cx="1085850" cy="110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a:extLst>
              <a:ext uri="{FF2B5EF4-FFF2-40B4-BE49-F238E27FC236}">
                <a16:creationId xmlns:a16="http://schemas.microsoft.com/office/drawing/2014/main" id="{B76C1075-1FDD-4FB5-8C27-10D1BC49AA04}"/>
              </a:ext>
            </a:extLst>
          </p:cNvPr>
          <p:cNvSpPr>
            <a:spLocks noGrp="1"/>
          </p:cNvSpPr>
          <p:nvPr>
            <p:ph idx="1"/>
          </p:nvPr>
        </p:nvSpPr>
        <p:spPr>
          <a:xfrm>
            <a:off x="468313" y="765175"/>
            <a:ext cx="8135937" cy="4525963"/>
          </a:xfrm>
        </p:spPr>
        <p:txBody>
          <a:bodyPr/>
          <a:lstStyle/>
          <a:p>
            <a:pPr marL="34925" indent="0" algn="l" rtl="0" eaLnBrk="1" hangingPunct="1">
              <a:buFont typeface="Wingdings 2" panose="05020102010507070707" pitchFamily="18" charset="2"/>
              <a:buNone/>
            </a:pPr>
            <a:r>
              <a:rPr lang="en-US" altLang="en-US" sz="2400" b="1">
                <a:solidFill>
                  <a:srgbClr val="002060"/>
                </a:solidFill>
                <a:latin typeface="Times New Roman" panose="02020603050405020304" pitchFamily="18" charset="0"/>
                <a:cs typeface="Times New Roman" panose="02020603050405020304" pitchFamily="18" charset="0"/>
              </a:rPr>
              <a:t>IV. Venous Return (VR) or Preload:</a:t>
            </a:r>
          </a:p>
          <a:p>
            <a:pPr marL="34925" indent="0" algn="l" rtl="0" eaLnBrk="1" hangingPunct="1">
              <a:buFont typeface="Wingdings 2" panose="05020102010507070707" pitchFamily="18" charset="2"/>
              <a:buNone/>
            </a:pPr>
            <a:r>
              <a:rPr lang="en-US" altLang="en-US" sz="2000">
                <a:solidFill>
                  <a:srgbClr val="002060"/>
                </a:solidFill>
                <a:latin typeface="Times New Roman" panose="02020603050405020304" pitchFamily="18" charset="0"/>
                <a:cs typeface="Times New Roman" panose="02020603050405020304" pitchFamily="18" charset="0"/>
              </a:rPr>
              <a:t>It is the most important factor controlling the COP as the heart adjust it self in order to keep COP equal to venous return. </a:t>
            </a:r>
          </a:p>
          <a:p>
            <a:pPr marL="34925" indent="0" algn="l" rtl="0" eaLnBrk="1" hangingPunct="1">
              <a:buFont typeface="Wingdings 2" panose="05020102010507070707" pitchFamily="18" charset="2"/>
              <a:buNone/>
            </a:pPr>
            <a:r>
              <a:rPr lang="en-US" altLang="en-US" sz="2000">
                <a:solidFill>
                  <a:srgbClr val="002060"/>
                </a:solidFill>
                <a:latin typeface="Times New Roman" panose="02020603050405020304" pitchFamily="18" charset="0"/>
                <a:cs typeface="Times New Roman" panose="02020603050405020304" pitchFamily="18" charset="0"/>
              </a:rPr>
              <a:t>● Increase VR increases EDV that increase SV (Heterometric autoregulation)</a:t>
            </a:r>
          </a:p>
          <a:p>
            <a:pPr marL="34925" indent="0" algn="l" rtl="0" eaLnBrk="1" hangingPunct="1">
              <a:buFont typeface="Wingdings 2" panose="05020102010507070707" pitchFamily="18" charset="2"/>
              <a:buNone/>
            </a:pPr>
            <a:r>
              <a:rPr lang="en-US" altLang="en-US" sz="2000">
                <a:solidFill>
                  <a:srgbClr val="002060"/>
                </a:solidFill>
                <a:latin typeface="Times New Roman" panose="02020603050405020304" pitchFamily="18" charset="0"/>
                <a:cs typeface="Times New Roman" panose="02020603050405020304" pitchFamily="18" charset="0"/>
              </a:rPr>
              <a:t>● Increase VR increases HR .</a:t>
            </a:r>
          </a:p>
          <a:p>
            <a:pPr marL="34925" indent="0" algn="l" rtl="0" eaLnBrk="1" hangingPunct="1">
              <a:buFont typeface="Wingdings 2" panose="05020102010507070707" pitchFamily="18" charset="2"/>
              <a:buNone/>
            </a:pPr>
            <a:r>
              <a:rPr lang="en-US" altLang="en-US" sz="2000">
                <a:solidFill>
                  <a:srgbClr val="002060"/>
                </a:solidFill>
                <a:latin typeface="Times New Roman" panose="02020603050405020304" pitchFamily="18" charset="0"/>
                <a:cs typeface="Times New Roman" panose="02020603050405020304" pitchFamily="18" charset="0"/>
              </a:rPr>
              <a:t>So increase in both SV and HR leads to increase CO in order to maintain balance between VR and CO.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5E34A-7354-40AF-BDE9-FFC82B247B18}"/>
              </a:ext>
            </a:extLst>
          </p:cNvPr>
          <p:cNvSpPr>
            <a:spLocks noGrp="1"/>
          </p:cNvSpPr>
          <p:nvPr>
            <p:ph type="title"/>
          </p:nvPr>
        </p:nvSpPr>
        <p:spPr>
          <a:xfrm>
            <a:off x="468313" y="2060575"/>
            <a:ext cx="7467600" cy="1143000"/>
          </a:xfrm>
        </p:spPr>
        <p:txBody>
          <a:bodyPr/>
          <a:lstStyle/>
          <a:p>
            <a:pPr algn="ctr" eaLnBrk="1" hangingPunct="1">
              <a:defRPr/>
            </a:pPr>
            <a:r>
              <a:rPr lang="en-US" dirty="0">
                <a:solidFill>
                  <a:srgbClr val="002060"/>
                </a:solidFill>
                <a:effectLst>
                  <a:outerShdw blurRad="38100" dist="38100" dir="2700000" algn="tl">
                    <a:srgbClr val="000000">
                      <a:alpha val="43137"/>
                    </a:srgbClr>
                  </a:outerShdw>
                </a:effectLst>
              </a:rPr>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عنوان 1">
            <a:extLst>
              <a:ext uri="{FF2B5EF4-FFF2-40B4-BE49-F238E27FC236}">
                <a16:creationId xmlns:a16="http://schemas.microsoft.com/office/drawing/2014/main" id="{DEE20060-474D-43F9-819F-CC4EC2D6E12C}"/>
              </a:ext>
            </a:extLst>
          </p:cNvPr>
          <p:cNvSpPr>
            <a:spLocks noGrp="1"/>
          </p:cNvSpPr>
          <p:nvPr>
            <p:ph type="title"/>
          </p:nvPr>
        </p:nvSpPr>
        <p:spPr>
          <a:xfrm>
            <a:off x="2627313" y="-134938"/>
            <a:ext cx="3683000" cy="777876"/>
          </a:xfrm>
        </p:spPr>
        <p:txBody>
          <a:bodyPr/>
          <a:lstStyle/>
          <a:p>
            <a:pPr rtl="0" eaLnBrk="1" hangingPunct="1"/>
            <a:r>
              <a:rPr lang="en-US" altLang="en-US" sz="3600" b="1">
                <a:solidFill>
                  <a:srgbClr val="002060"/>
                </a:solidFill>
                <a:latin typeface="Times New Roman" panose="02020603050405020304" pitchFamily="18" charset="0"/>
                <a:cs typeface="Times New Roman" panose="02020603050405020304" pitchFamily="18" charset="0"/>
              </a:rPr>
              <a:t>Cardiac output</a:t>
            </a:r>
            <a:endParaRPr lang="ar-SA" altLang="en-US" sz="3600">
              <a:solidFill>
                <a:srgbClr val="002060"/>
              </a:solidFill>
              <a:latin typeface="Times New Roman" panose="02020603050405020304" pitchFamily="18" charset="0"/>
              <a:cs typeface="Times New Roman" panose="02020603050405020304" pitchFamily="18" charset="0"/>
            </a:endParaRPr>
          </a:p>
        </p:txBody>
      </p:sp>
      <p:sp>
        <p:nvSpPr>
          <p:cNvPr id="3" name="عنصر نائب للمحتوى 2">
            <a:extLst>
              <a:ext uri="{FF2B5EF4-FFF2-40B4-BE49-F238E27FC236}">
                <a16:creationId xmlns:a16="http://schemas.microsoft.com/office/drawing/2014/main" id="{B2D58BDA-950A-48BF-9477-4F1D9ADBF8FC}"/>
              </a:ext>
            </a:extLst>
          </p:cNvPr>
          <p:cNvSpPr>
            <a:spLocks noGrp="1"/>
          </p:cNvSpPr>
          <p:nvPr>
            <p:ph idx="1"/>
          </p:nvPr>
        </p:nvSpPr>
        <p:spPr>
          <a:xfrm>
            <a:off x="76200" y="620713"/>
            <a:ext cx="8785225" cy="5343525"/>
          </a:xfrm>
        </p:spPr>
        <p:txBody>
          <a:bodyPr>
            <a:noAutofit/>
          </a:bodyPr>
          <a:lstStyle/>
          <a:p>
            <a:pPr algn="l" rtl="0" eaLnBrk="1" hangingPunct="1">
              <a:lnSpc>
                <a:spcPct val="110000"/>
              </a:lnSpc>
              <a:defRPr/>
            </a:pPr>
            <a:r>
              <a:rPr lang="en-US" altLang="en-US" sz="1800" dirty="0">
                <a:solidFill>
                  <a:srgbClr val="002060"/>
                </a:solidFill>
                <a:latin typeface="Times New Roman" panose="02020603050405020304" pitchFamily="18" charset="0"/>
                <a:cs typeface="Times New Roman" panose="02020603050405020304" pitchFamily="18" charset="0"/>
              </a:rPr>
              <a:t>It is the volume of blood ejected from each ventricle per minute.</a:t>
            </a:r>
          </a:p>
          <a:p>
            <a:pPr algn="l" rtl="0" eaLnBrk="1" hangingPunct="1">
              <a:lnSpc>
                <a:spcPct val="110000"/>
              </a:lnSpc>
              <a:defRPr/>
            </a:pPr>
            <a:r>
              <a:rPr lang="en-US" altLang="en-US" sz="1800" dirty="0">
                <a:solidFill>
                  <a:srgbClr val="002060"/>
                </a:solidFill>
                <a:latin typeface="Times New Roman" panose="02020603050405020304" pitchFamily="18" charset="0"/>
                <a:cs typeface="Times New Roman" panose="02020603050405020304" pitchFamily="18" charset="0"/>
              </a:rPr>
              <a:t>The usual resting values for adults are 5 L/min, or approximately 8% of body weight per minute.</a:t>
            </a:r>
          </a:p>
          <a:p>
            <a:pPr algn="l" rtl="0" eaLnBrk="1" hangingPunct="1">
              <a:lnSpc>
                <a:spcPct val="110000"/>
              </a:lnSpc>
              <a:defRPr/>
            </a:pPr>
            <a:r>
              <a:rPr lang="en-US" altLang="en-US" sz="1800" dirty="0">
                <a:solidFill>
                  <a:srgbClr val="002060"/>
                </a:solidFill>
                <a:latin typeface="Times New Roman" panose="02020603050405020304" pitchFamily="18" charset="0"/>
                <a:cs typeface="Times New Roman" panose="02020603050405020304" pitchFamily="18" charset="0"/>
              </a:rPr>
              <a:t>Cardiac output varies with the body’s state of activity. Vigorous exercise increases CO to as much as 21 L/min in a person in good condition and up to 35 L/min in athletes.</a:t>
            </a:r>
          </a:p>
          <a:p>
            <a:pPr algn="l" rtl="0" eaLnBrk="1" hangingPunct="1">
              <a:lnSpc>
                <a:spcPct val="110000"/>
              </a:lnSpc>
              <a:defRPr/>
            </a:pPr>
            <a:r>
              <a:rPr lang="en-US" altLang="en-US" sz="1800" dirty="0">
                <a:solidFill>
                  <a:srgbClr val="002060"/>
                </a:solidFill>
                <a:latin typeface="Times New Roman" panose="02020603050405020304" pitchFamily="18" charset="0"/>
                <a:cs typeface="Times New Roman" panose="02020603050405020304" pitchFamily="18" charset="0"/>
              </a:rPr>
              <a:t>Cardiac output / body surface area = </a:t>
            </a:r>
            <a:r>
              <a:rPr lang="en-US" altLang="en-US" sz="1800" b="1" dirty="0">
                <a:solidFill>
                  <a:srgbClr val="002060"/>
                </a:solidFill>
                <a:latin typeface="Times New Roman" panose="02020603050405020304" pitchFamily="18" charset="0"/>
                <a:cs typeface="Times New Roman" panose="02020603050405020304" pitchFamily="18" charset="0"/>
              </a:rPr>
              <a:t>cardiac index (CI).</a:t>
            </a:r>
          </a:p>
          <a:p>
            <a:pPr marL="36512" indent="0" algn="l" rtl="0" eaLnBrk="1" hangingPunct="1">
              <a:lnSpc>
                <a:spcPct val="110000"/>
              </a:lnSpc>
              <a:buFont typeface="Wingdings 2" panose="05020102010507070707" pitchFamily="18" charset="2"/>
              <a:buNone/>
              <a:defRPr/>
            </a:pPr>
            <a:r>
              <a:rPr lang="en-US" altLang="en-US" sz="1800" dirty="0">
                <a:solidFill>
                  <a:srgbClr val="002060"/>
                </a:solidFill>
                <a:latin typeface="Times New Roman" panose="02020603050405020304" pitchFamily="18" charset="0"/>
                <a:cs typeface="Times New Roman" panose="02020603050405020304" pitchFamily="18" charset="0"/>
              </a:rPr>
              <a:t>                       </a:t>
            </a:r>
            <a:r>
              <a:rPr lang="en-US" altLang="en-US" sz="1800" b="1" dirty="0">
                <a:solidFill>
                  <a:srgbClr val="002060"/>
                </a:solidFill>
                <a:latin typeface="Times New Roman" panose="02020603050405020304" pitchFamily="18" charset="0"/>
                <a:cs typeface="Times New Roman" panose="02020603050405020304" pitchFamily="18" charset="0"/>
              </a:rPr>
              <a:t>CI = COP/m2 = 5L / 1.73m = 3.2 L/min/m2</a:t>
            </a:r>
            <a:r>
              <a:rPr lang="en-US" altLang="en-US" sz="1800" dirty="0">
                <a:solidFill>
                  <a:srgbClr val="002060"/>
                </a:solidFill>
                <a:latin typeface="Times New Roman" panose="02020603050405020304" pitchFamily="18" charset="0"/>
                <a:cs typeface="Times New Roman" panose="02020603050405020304" pitchFamily="18" charset="0"/>
              </a:rPr>
              <a:t>. </a:t>
            </a:r>
          </a:p>
          <a:p>
            <a:pPr marL="36512" indent="0" algn="l" rtl="0" eaLnBrk="1" hangingPunct="1">
              <a:lnSpc>
                <a:spcPct val="110000"/>
              </a:lnSpc>
              <a:buFont typeface="Wingdings 2" panose="05020102010507070707" pitchFamily="18" charset="2"/>
              <a:buNone/>
              <a:defRPr/>
            </a:pPr>
            <a:r>
              <a:rPr lang="en-US" altLang="en-US" sz="1800" dirty="0">
                <a:solidFill>
                  <a:srgbClr val="002060"/>
                </a:solidFill>
                <a:latin typeface="Times New Roman" panose="02020603050405020304" pitchFamily="18" charset="0"/>
                <a:cs typeface="Times New Roman" panose="02020603050405020304" pitchFamily="18" charset="0"/>
              </a:rPr>
              <a:t>       If we consider the surface area of adult male weighted 70 Kg = 1.73 m2. </a:t>
            </a:r>
          </a:p>
          <a:p>
            <a:pPr algn="l" rtl="0" eaLnBrk="1" hangingPunct="1">
              <a:lnSpc>
                <a:spcPct val="110000"/>
              </a:lnSpc>
              <a:defRPr/>
            </a:pPr>
            <a:r>
              <a:rPr lang="en-US" altLang="en-US" sz="1800" dirty="0">
                <a:solidFill>
                  <a:srgbClr val="002060"/>
                </a:solidFill>
                <a:latin typeface="Times New Roman" panose="02020603050405020304" pitchFamily="18" charset="0"/>
                <a:cs typeface="Times New Roman" panose="02020603050405020304" pitchFamily="18" charset="0"/>
              </a:rPr>
              <a:t>Cardiac output is the product of </a:t>
            </a:r>
            <a:r>
              <a:rPr lang="en-US" altLang="en-US" sz="1800" b="1" dirty="0">
                <a:solidFill>
                  <a:srgbClr val="002060"/>
                </a:solidFill>
                <a:latin typeface="Times New Roman" panose="02020603050405020304" pitchFamily="18" charset="0"/>
                <a:cs typeface="Times New Roman" panose="02020603050405020304" pitchFamily="18" charset="0"/>
              </a:rPr>
              <a:t>heart rate </a:t>
            </a:r>
            <a:r>
              <a:rPr lang="en-US" altLang="en-US" sz="1800" dirty="0">
                <a:solidFill>
                  <a:srgbClr val="002060"/>
                </a:solidFill>
                <a:latin typeface="Times New Roman" panose="02020603050405020304" pitchFamily="18" charset="0"/>
                <a:cs typeface="Times New Roman" panose="02020603050405020304" pitchFamily="18" charset="0"/>
              </a:rPr>
              <a:t>(HR) and </a:t>
            </a:r>
            <a:r>
              <a:rPr lang="en-US" altLang="en-US" sz="1800" b="1" dirty="0">
                <a:solidFill>
                  <a:srgbClr val="002060"/>
                </a:solidFill>
                <a:latin typeface="Times New Roman" panose="02020603050405020304" pitchFamily="18" charset="0"/>
                <a:cs typeface="Times New Roman" panose="02020603050405020304" pitchFamily="18" charset="0"/>
              </a:rPr>
              <a:t>stroke volume </a:t>
            </a:r>
            <a:r>
              <a:rPr lang="en-US" altLang="en-US" sz="1800" dirty="0">
                <a:solidFill>
                  <a:srgbClr val="002060"/>
                </a:solidFill>
                <a:latin typeface="Times New Roman" panose="02020603050405020304" pitchFamily="18" charset="0"/>
                <a:cs typeface="Times New Roman" panose="02020603050405020304" pitchFamily="18" charset="0"/>
              </a:rPr>
              <a:t>(SV), the volume of blood ejected with each beat:</a:t>
            </a:r>
          </a:p>
          <a:p>
            <a:pPr algn="ctr" rtl="0" eaLnBrk="1" hangingPunct="1">
              <a:lnSpc>
                <a:spcPct val="110000"/>
              </a:lnSpc>
              <a:buFont typeface="Wingdings 2" panose="05020102010507070707" pitchFamily="18" charset="2"/>
              <a:buNone/>
              <a:defRPr/>
            </a:pPr>
            <a:r>
              <a:rPr lang="en-US" altLang="en-US" sz="1800" b="1" dirty="0">
                <a:solidFill>
                  <a:srgbClr val="002060"/>
                </a:solidFill>
                <a:latin typeface="Times New Roman" panose="02020603050405020304" pitchFamily="18" charset="0"/>
                <a:cs typeface="Times New Roman" panose="02020603050405020304" pitchFamily="18" charset="0"/>
              </a:rPr>
              <a:t>CO = SV Х HR</a:t>
            </a:r>
          </a:p>
          <a:p>
            <a:pPr algn="ctr" rtl="0" eaLnBrk="1" hangingPunct="1">
              <a:lnSpc>
                <a:spcPct val="110000"/>
              </a:lnSpc>
              <a:buFont typeface="Wingdings 2" panose="05020102010507070707" pitchFamily="18" charset="2"/>
              <a:buNone/>
              <a:defRPr/>
            </a:pPr>
            <a:r>
              <a:rPr lang="en-US" altLang="en-US" sz="1800" b="1" dirty="0">
                <a:solidFill>
                  <a:srgbClr val="002060"/>
                </a:solidFill>
                <a:latin typeface="Times New Roman" panose="02020603050405020304" pitchFamily="18" charset="0"/>
                <a:cs typeface="Times New Roman" panose="02020603050405020304" pitchFamily="18" charset="0"/>
              </a:rPr>
              <a:t>CO = 70 x 70 = about 5000 ml/min (5 l/min).</a:t>
            </a:r>
          </a:p>
          <a:p>
            <a:pPr algn="l" rtl="0" eaLnBrk="1" hangingPunct="1">
              <a:lnSpc>
                <a:spcPct val="110000"/>
              </a:lnSpc>
              <a:defRPr/>
            </a:pPr>
            <a:r>
              <a:rPr lang="en-US" altLang="en-US" sz="1800" dirty="0">
                <a:solidFill>
                  <a:srgbClr val="002060"/>
                </a:solidFill>
                <a:latin typeface="Times New Roman" panose="02020603050405020304" pitchFamily="18" charset="0"/>
                <a:cs typeface="Times New Roman" panose="02020603050405020304" pitchFamily="18" charset="0"/>
              </a:rPr>
              <a:t>The difference between the maximum and resting cardiac output is called </a:t>
            </a:r>
            <a:r>
              <a:rPr lang="en-US" altLang="en-US" sz="1800" b="1" dirty="0">
                <a:solidFill>
                  <a:srgbClr val="002060"/>
                </a:solidFill>
                <a:latin typeface="Times New Roman" panose="02020603050405020304" pitchFamily="18" charset="0"/>
                <a:cs typeface="Times New Roman" panose="02020603050405020304" pitchFamily="18" charset="0"/>
              </a:rPr>
              <a:t>cardiac reserve.</a:t>
            </a:r>
          </a:p>
          <a:p>
            <a:pPr algn="l" rtl="0" eaLnBrk="1" hangingPunct="1">
              <a:lnSpc>
                <a:spcPct val="110000"/>
              </a:lnSpc>
              <a:defRPr/>
            </a:pPr>
            <a:r>
              <a:rPr lang="en-US" altLang="en-US" sz="1800" b="1" dirty="0">
                <a:solidFill>
                  <a:srgbClr val="002060"/>
                </a:solidFill>
                <a:latin typeface="Times New Roman" panose="02020603050405020304" pitchFamily="18" charset="0"/>
                <a:cs typeface="Times New Roman" panose="02020603050405020304" pitchFamily="18" charset="0"/>
              </a:rPr>
              <a:t>Ejection fraction (EF) </a:t>
            </a:r>
            <a:r>
              <a:rPr lang="en-US" altLang="en-US" sz="1800" dirty="0">
                <a:solidFill>
                  <a:srgbClr val="002060"/>
                </a:solidFill>
                <a:latin typeface="Times New Roman" panose="02020603050405020304" pitchFamily="18" charset="0"/>
                <a:cs typeface="Times New Roman" panose="02020603050405020304" pitchFamily="18" charset="0"/>
              </a:rPr>
              <a:t>is a commonly used measure of cardiac performance. It is the ratio of stroke volume to end diastolic volume (EDV), expressed as %:</a:t>
            </a:r>
          </a:p>
          <a:p>
            <a:pPr algn="ctr" rtl="0" eaLnBrk="1" hangingPunct="1">
              <a:lnSpc>
                <a:spcPct val="110000"/>
              </a:lnSpc>
              <a:buFont typeface="Wingdings 2" panose="05020102010507070707" pitchFamily="18" charset="2"/>
              <a:buNone/>
              <a:defRPr/>
            </a:pPr>
            <a:r>
              <a:rPr lang="en-US" altLang="en-US" sz="1800" b="1" dirty="0">
                <a:solidFill>
                  <a:srgbClr val="002060"/>
                </a:solidFill>
                <a:latin typeface="Times New Roman" panose="02020603050405020304" pitchFamily="18" charset="0"/>
                <a:cs typeface="Times New Roman" panose="02020603050405020304" pitchFamily="18" charset="0"/>
              </a:rPr>
              <a:t>EF = (SV/EDV) %</a:t>
            </a:r>
          </a:p>
          <a:p>
            <a:pPr algn="l" rtl="0" eaLnBrk="1" hangingPunct="1">
              <a:lnSpc>
                <a:spcPct val="110000"/>
              </a:lnSpc>
              <a:defRPr/>
            </a:pPr>
            <a:r>
              <a:rPr lang="en-US" altLang="en-US" sz="1800" dirty="0">
                <a:solidFill>
                  <a:srgbClr val="002060"/>
                </a:solidFill>
                <a:latin typeface="Times New Roman" panose="02020603050405020304" pitchFamily="18" charset="0"/>
                <a:cs typeface="Times New Roman" panose="02020603050405020304" pitchFamily="18" charset="0"/>
              </a:rPr>
              <a:t>Ejection fraction is normally more than 55%.</a:t>
            </a:r>
          </a:p>
          <a:p>
            <a:pPr algn="l" rtl="0" eaLnBrk="1" hangingPunct="1">
              <a:lnSpc>
                <a:spcPct val="80000"/>
              </a:lnSpc>
              <a:defRPr/>
            </a:pPr>
            <a:endParaRPr lang="en-US" altLang="en-US" sz="1800" dirty="0">
              <a:cs typeface="Tahoma" panose="020B0604030504040204" pitchFamily="34" charset="0"/>
            </a:endParaRPr>
          </a:p>
          <a:p>
            <a:pPr algn="l" rtl="0" eaLnBrk="1" hangingPunct="1">
              <a:lnSpc>
                <a:spcPct val="80000"/>
              </a:lnSpc>
              <a:defRPr/>
            </a:pPr>
            <a:endParaRPr lang="en-US" altLang="en-US" sz="1800" dirty="0">
              <a:cs typeface="Tahoma" panose="020B060403050404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A9681E24-6586-4A70-BBF1-148FAD567D47}"/>
              </a:ext>
            </a:extLst>
          </p:cNvPr>
          <p:cNvSpPr>
            <a:spLocks noGrp="1"/>
          </p:cNvSpPr>
          <p:nvPr>
            <p:ph type="title"/>
          </p:nvPr>
        </p:nvSpPr>
        <p:spPr>
          <a:xfrm>
            <a:off x="468313" y="125413"/>
            <a:ext cx="7467600" cy="1143000"/>
          </a:xfrm>
        </p:spPr>
        <p:txBody>
          <a:bodyPr/>
          <a:lstStyle/>
          <a:p>
            <a:pPr algn="ctr" eaLnBrk="1" hangingPunct="1"/>
            <a:r>
              <a:rPr lang="en-US" altLang="en-US" sz="3200">
                <a:solidFill>
                  <a:srgbClr val="002060"/>
                </a:solidFill>
                <a:latin typeface="Times New Roman" panose="02020603050405020304" pitchFamily="18" charset="0"/>
                <a:cs typeface="Times New Roman" panose="02020603050405020304" pitchFamily="18" charset="0"/>
              </a:rPr>
              <a:t>Cardiac output in various conditions</a:t>
            </a:r>
          </a:p>
        </p:txBody>
      </p:sp>
      <p:sp>
        <p:nvSpPr>
          <p:cNvPr id="7171" name="Content Placeholder 2">
            <a:extLst>
              <a:ext uri="{FF2B5EF4-FFF2-40B4-BE49-F238E27FC236}">
                <a16:creationId xmlns:a16="http://schemas.microsoft.com/office/drawing/2014/main" id="{4794F000-2344-4788-B030-1A1EB5A61D6A}"/>
              </a:ext>
            </a:extLst>
          </p:cNvPr>
          <p:cNvSpPr>
            <a:spLocks noGrp="1"/>
          </p:cNvSpPr>
          <p:nvPr>
            <p:ph idx="1"/>
          </p:nvPr>
        </p:nvSpPr>
        <p:spPr>
          <a:xfrm>
            <a:off x="179388" y="1268413"/>
            <a:ext cx="8713787" cy="4525962"/>
          </a:xfrm>
        </p:spPr>
        <p:txBody>
          <a:bodyPr/>
          <a:lstStyle/>
          <a:p>
            <a:pPr marL="36512" indent="0" algn="l" rtl="0" eaLnBrk="1" hangingPunct="1">
              <a:buFont typeface="Wingdings 2" panose="05020102010507070707" pitchFamily="18" charset="2"/>
              <a:buNone/>
              <a:defRPr/>
            </a:pPr>
            <a:r>
              <a:rPr lang="en-US" altLang="en-US" sz="2000" b="1" dirty="0">
                <a:solidFill>
                  <a:srgbClr val="002060"/>
                </a:solidFill>
                <a:latin typeface="Times New Roman" panose="02020603050405020304" pitchFamily="18" charset="0"/>
                <a:cs typeface="Times New Roman" panose="02020603050405020304" pitchFamily="18" charset="0"/>
              </a:rPr>
              <a:t>A- Cardiac output is not changed during:</a:t>
            </a:r>
          </a:p>
          <a:p>
            <a:pPr marL="36512" indent="0" algn="l" rtl="0" eaLnBrk="1" hangingPunct="1">
              <a:buFont typeface="Wingdings 2" panose="05020102010507070707" pitchFamily="18" charset="2"/>
              <a:buNone/>
              <a:defRPr/>
            </a:pPr>
            <a:r>
              <a:rPr lang="en-US" altLang="en-US" sz="2000" dirty="0">
                <a:solidFill>
                  <a:srgbClr val="002060"/>
                </a:solidFill>
                <a:latin typeface="Times New Roman" panose="02020603050405020304" pitchFamily="18" charset="0"/>
                <a:cs typeface="Times New Roman" panose="02020603050405020304" pitchFamily="18" charset="0"/>
              </a:rPr>
              <a:t>            - Sleep </a:t>
            </a:r>
          </a:p>
          <a:p>
            <a:pPr marL="36512" indent="0" algn="l" rtl="0" eaLnBrk="1" hangingPunct="1">
              <a:buFont typeface="Wingdings 2" panose="05020102010507070707" pitchFamily="18" charset="2"/>
              <a:buNone/>
              <a:defRPr/>
            </a:pPr>
            <a:r>
              <a:rPr lang="en-US" altLang="en-US" sz="2000" dirty="0">
                <a:solidFill>
                  <a:srgbClr val="002060"/>
                </a:solidFill>
                <a:latin typeface="Times New Roman" panose="02020603050405020304" pitchFamily="18" charset="0"/>
                <a:cs typeface="Times New Roman" panose="02020603050405020304" pitchFamily="18" charset="0"/>
              </a:rPr>
              <a:t>            - Moderate changes in environmental temperature. </a:t>
            </a:r>
          </a:p>
          <a:p>
            <a:pPr marL="36512" indent="0" algn="l" rtl="0" eaLnBrk="1" hangingPunct="1">
              <a:buFont typeface="Wingdings 2" panose="05020102010507070707" pitchFamily="18" charset="2"/>
              <a:buNone/>
              <a:defRPr/>
            </a:pPr>
            <a:r>
              <a:rPr lang="en-US" altLang="en-US" sz="2000" b="1" dirty="0">
                <a:solidFill>
                  <a:srgbClr val="002060"/>
                </a:solidFill>
                <a:latin typeface="Times New Roman" panose="02020603050405020304" pitchFamily="18" charset="0"/>
                <a:cs typeface="Times New Roman" panose="02020603050405020304" pitchFamily="18" charset="0"/>
              </a:rPr>
              <a:t>B-Cardiac output is increased in:</a:t>
            </a:r>
          </a:p>
          <a:p>
            <a:pPr marL="36512" indent="0" algn="l" rtl="0" eaLnBrk="1" hangingPunct="1">
              <a:buFont typeface="Wingdings 2" panose="05020102010507070707" pitchFamily="18" charset="2"/>
              <a:buNone/>
              <a:defRPr/>
            </a:pPr>
            <a:r>
              <a:rPr lang="en-US" altLang="en-US" sz="2000" dirty="0">
                <a:solidFill>
                  <a:srgbClr val="002060"/>
                </a:solidFill>
                <a:latin typeface="Times New Roman" panose="02020603050405020304" pitchFamily="18" charset="0"/>
                <a:cs typeface="Times New Roman" panose="02020603050405020304" pitchFamily="18" charset="0"/>
              </a:rPr>
              <a:t>       1-	Excitement: increase COP by about 50 -100% due to sympathetic stimulation.</a:t>
            </a:r>
          </a:p>
          <a:p>
            <a:pPr marL="36512" indent="0" algn="l" rtl="0" eaLnBrk="1" hangingPunct="1">
              <a:buFont typeface="Wingdings 2" panose="05020102010507070707" pitchFamily="18" charset="2"/>
              <a:buNone/>
              <a:defRPr/>
            </a:pPr>
            <a:r>
              <a:rPr lang="en-US" altLang="en-US" sz="2000" dirty="0">
                <a:solidFill>
                  <a:srgbClr val="002060"/>
                </a:solidFill>
                <a:latin typeface="Times New Roman" panose="02020603050405020304" pitchFamily="18" charset="0"/>
                <a:cs typeface="Times New Roman" panose="02020603050405020304" pitchFamily="18" charset="0"/>
              </a:rPr>
              <a:t>       2-	Exposure to extremes of temperature: </a:t>
            </a:r>
          </a:p>
          <a:p>
            <a:pPr marL="36512" indent="0" algn="l" rtl="0" eaLnBrk="1" hangingPunct="1">
              <a:buFont typeface="Wingdings 2" panose="05020102010507070707" pitchFamily="18" charset="2"/>
              <a:buNone/>
              <a:defRPr/>
            </a:pPr>
            <a:r>
              <a:rPr lang="en-US" altLang="en-US" sz="2000" dirty="0">
                <a:solidFill>
                  <a:srgbClr val="002060"/>
                </a:solidFill>
                <a:latin typeface="Times New Roman" panose="02020603050405020304" pitchFamily="18" charset="0"/>
                <a:cs typeface="Times New Roman" panose="02020603050405020304" pitchFamily="18" charset="0"/>
              </a:rPr>
              <a:t>           -In high temperature due to skin vasodilatation.  </a:t>
            </a:r>
          </a:p>
          <a:p>
            <a:pPr marL="36512" indent="0" algn="l" rtl="0" eaLnBrk="1" hangingPunct="1">
              <a:buFont typeface="Wingdings 2" panose="05020102010507070707" pitchFamily="18" charset="2"/>
              <a:buNone/>
              <a:defRPr/>
            </a:pPr>
            <a:r>
              <a:rPr lang="en-US" altLang="en-US" sz="2000" dirty="0">
                <a:solidFill>
                  <a:srgbClr val="002060"/>
                </a:solidFill>
                <a:latin typeface="Times New Roman" panose="02020603050405020304" pitchFamily="18" charset="0"/>
                <a:cs typeface="Times New Roman" panose="02020603050405020304" pitchFamily="18" charset="0"/>
              </a:rPr>
              <a:t>          -In very low temperature also COP increased due to increase muscle tone which increases venous return → ↑COP. </a:t>
            </a:r>
          </a:p>
          <a:p>
            <a:pPr marL="36512" indent="0" algn="l" rtl="0" eaLnBrk="1" hangingPunct="1">
              <a:buFont typeface="Wingdings 2" panose="05020102010507070707" pitchFamily="18" charset="2"/>
              <a:buNone/>
              <a:defRPr/>
            </a:pPr>
            <a:r>
              <a:rPr lang="en-US" altLang="en-US" sz="2000" dirty="0">
                <a:solidFill>
                  <a:srgbClr val="002060"/>
                </a:solidFill>
                <a:latin typeface="Times New Roman" panose="02020603050405020304" pitchFamily="18" charset="0"/>
                <a:cs typeface="Times New Roman" panose="02020603050405020304" pitchFamily="18" charset="0"/>
              </a:rPr>
              <a:t>       3-	Eating: in the first few hours after eating due to increase GIT blood flow. </a:t>
            </a:r>
          </a:p>
          <a:p>
            <a:pPr marL="36512" indent="0" algn="l" rtl="0" eaLnBrk="1" hangingPunct="1">
              <a:buFont typeface="Wingdings 2" panose="05020102010507070707" pitchFamily="18" charset="2"/>
              <a:buNone/>
              <a:defRPr/>
            </a:pPr>
            <a:r>
              <a:rPr lang="en-US" altLang="en-US" sz="2000" dirty="0">
                <a:solidFill>
                  <a:srgbClr val="002060"/>
                </a:solidFill>
                <a:latin typeface="Times New Roman" panose="02020603050405020304" pitchFamily="18" charset="0"/>
                <a:cs typeface="Times New Roman" panose="02020603050405020304" pitchFamily="18" charset="0"/>
              </a:rPr>
              <a:t>        4-	Exercise: exercise can increase COP up to 700% in trained athletes</a:t>
            </a:r>
          </a:p>
          <a:p>
            <a:pPr marL="36512" indent="0" algn="l" rtl="0" eaLnBrk="1" hangingPunct="1">
              <a:buFont typeface="Wingdings 2" panose="05020102010507070707" pitchFamily="18" charset="2"/>
              <a:buNone/>
              <a:defRPr/>
            </a:pPr>
            <a:r>
              <a:rPr lang="en-US" altLang="en-US" sz="2000" dirty="0">
                <a:solidFill>
                  <a:srgbClr val="002060"/>
                </a:solidFill>
                <a:latin typeface="Times New Roman" panose="02020603050405020304" pitchFamily="18" charset="0"/>
                <a:cs typeface="Times New Roman" panose="02020603050405020304" pitchFamily="18" charset="0"/>
              </a:rPr>
              <a:t>        5-	Pregnancy: due to increase uterine blood flow and placental </a:t>
            </a:r>
            <a:r>
              <a:rPr lang="en-US" altLang="en-US" sz="2000" dirty="0" err="1">
                <a:solidFill>
                  <a:srgbClr val="002060"/>
                </a:solidFill>
                <a:latin typeface="Times New Roman" panose="02020603050405020304" pitchFamily="18" charset="0"/>
                <a:cs typeface="Times New Roman" panose="02020603050405020304" pitchFamily="18" charset="0"/>
              </a:rPr>
              <a:t>arterio</a:t>
            </a:r>
            <a:r>
              <a:rPr lang="en-US" altLang="en-US" sz="2000" dirty="0">
                <a:solidFill>
                  <a:srgbClr val="002060"/>
                </a:solidFill>
                <a:latin typeface="Times New Roman" panose="02020603050405020304" pitchFamily="18" charset="0"/>
                <a:cs typeface="Times New Roman" panose="02020603050405020304" pitchFamily="18" charset="0"/>
              </a:rPr>
              <a:t>-venous shunt.</a:t>
            </a:r>
          </a:p>
          <a:p>
            <a:pPr algn="l" rtl="0" eaLnBrk="1" hangingPunct="1">
              <a:defRPr/>
            </a:pPr>
            <a:endParaRPr lang="en-US" altLang="en-US" dirty="0">
              <a:cs typeface="Tahoma" panose="020B060403050404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7FC3B463-4EF7-4514-8B6A-213174586A59}"/>
              </a:ext>
            </a:extLst>
          </p:cNvPr>
          <p:cNvSpPr>
            <a:spLocks noGrp="1"/>
          </p:cNvSpPr>
          <p:nvPr>
            <p:ph type="title"/>
          </p:nvPr>
        </p:nvSpPr>
        <p:spPr/>
        <p:txBody>
          <a:bodyPr/>
          <a:lstStyle/>
          <a:p>
            <a:pPr rtl="0" eaLnBrk="1" hangingPunct="1"/>
            <a:r>
              <a:rPr lang="en-US" altLang="en-US" sz="2800">
                <a:solidFill>
                  <a:srgbClr val="002060"/>
                </a:solidFill>
                <a:cs typeface="Tahoma" panose="020B0604030504040204" pitchFamily="34" charset="0"/>
              </a:rPr>
              <a:t>     </a:t>
            </a:r>
            <a:r>
              <a:rPr lang="en-US" altLang="en-US" sz="2800">
                <a:solidFill>
                  <a:srgbClr val="002060"/>
                </a:solidFill>
                <a:latin typeface="Times New Roman" panose="02020603050405020304" pitchFamily="18" charset="0"/>
                <a:cs typeface="Times New Roman" panose="02020603050405020304" pitchFamily="18" charset="0"/>
              </a:rPr>
              <a:t>C- Cardiac output is </a:t>
            </a:r>
            <a:r>
              <a:rPr lang="en-US" altLang="en-US" sz="2800" b="1">
                <a:solidFill>
                  <a:srgbClr val="002060"/>
                </a:solidFill>
                <a:latin typeface="Times New Roman" panose="02020603050405020304" pitchFamily="18" charset="0"/>
                <a:cs typeface="Times New Roman" panose="02020603050405020304" pitchFamily="18" charset="0"/>
              </a:rPr>
              <a:t>decreased</a:t>
            </a:r>
            <a:r>
              <a:rPr lang="en-US" altLang="en-US" sz="2800">
                <a:solidFill>
                  <a:srgbClr val="002060"/>
                </a:solidFill>
                <a:latin typeface="Times New Roman" panose="02020603050405020304" pitchFamily="18" charset="0"/>
                <a:cs typeface="Times New Roman" panose="02020603050405020304" pitchFamily="18" charset="0"/>
              </a:rPr>
              <a:t> in:</a:t>
            </a:r>
            <a:br>
              <a:rPr lang="en-US" altLang="en-US" sz="2800">
                <a:solidFill>
                  <a:srgbClr val="002060"/>
                </a:solidFill>
                <a:latin typeface="Times New Roman" panose="02020603050405020304" pitchFamily="18" charset="0"/>
                <a:cs typeface="Times New Roman" panose="02020603050405020304" pitchFamily="18" charset="0"/>
              </a:rPr>
            </a:br>
            <a:endParaRPr lang="en-US" altLang="en-US" sz="2800">
              <a:solidFill>
                <a:srgbClr val="002060"/>
              </a:solidFill>
              <a:latin typeface="Times New Roman" panose="02020603050405020304" pitchFamily="18" charset="0"/>
              <a:cs typeface="Times New Roman" panose="02020603050405020304" pitchFamily="18" charset="0"/>
            </a:endParaRPr>
          </a:p>
        </p:txBody>
      </p:sp>
      <p:sp>
        <p:nvSpPr>
          <p:cNvPr id="8195" name="Content Placeholder 2">
            <a:extLst>
              <a:ext uri="{FF2B5EF4-FFF2-40B4-BE49-F238E27FC236}">
                <a16:creationId xmlns:a16="http://schemas.microsoft.com/office/drawing/2014/main" id="{8E035583-8863-43A5-B828-4DDD75F0BB23}"/>
              </a:ext>
            </a:extLst>
          </p:cNvPr>
          <p:cNvSpPr>
            <a:spLocks noGrp="1"/>
          </p:cNvSpPr>
          <p:nvPr>
            <p:ph idx="1"/>
          </p:nvPr>
        </p:nvSpPr>
        <p:spPr>
          <a:xfrm>
            <a:off x="457200" y="1600200"/>
            <a:ext cx="7931150" cy="4525963"/>
          </a:xfrm>
        </p:spPr>
        <p:txBody>
          <a:bodyPr/>
          <a:lstStyle/>
          <a:p>
            <a:pPr marL="36512" indent="0" algn="l" rtl="0" eaLnBrk="1" hangingPunct="1">
              <a:buFont typeface="Wingdings 2" panose="05020102010507070707" pitchFamily="18" charset="2"/>
              <a:buNone/>
              <a:defRPr/>
            </a:pPr>
            <a:r>
              <a:rPr lang="en-US" altLang="en-US" sz="2000" dirty="0">
                <a:solidFill>
                  <a:srgbClr val="002060"/>
                </a:solidFill>
                <a:latin typeface="Times New Roman" panose="02020603050405020304" pitchFamily="18" charset="0"/>
                <a:cs typeface="Times New Roman" panose="02020603050405020304" pitchFamily="18" charset="0"/>
              </a:rPr>
              <a:t>1- Sitting or standing from lying down decrease COP by 20 -30%. However under normal condition immediate compensation occurs by constriction of veins→ increase venous return→ increase COP. </a:t>
            </a:r>
          </a:p>
          <a:p>
            <a:pPr marL="36512" indent="0" algn="l" rtl="0" eaLnBrk="1" hangingPunct="1">
              <a:buFont typeface="Wingdings 2" panose="05020102010507070707" pitchFamily="18" charset="2"/>
              <a:buNone/>
              <a:defRPr/>
            </a:pPr>
            <a:r>
              <a:rPr lang="en-US" altLang="en-US" sz="2000" dirty="0">
                <a:solidFill>
                  <a:srgbClr val="002060"/>
                </a:solidFill>
                <a:latin typeface="Times New Roman" panose="02020603050405020304" pitchFamily="18" charset="0"/>
                <a:cs typeface="Times New Roman" panose="02020603050405020304" pitchFamily="18" charset="0"/>
              </a:rPr>
              <a:t>2- Marked arrhythmia (tachycardia or bradycardia).</a:t>
            </a:r>
          </a:p>
          <a:p>
            <a:pPr marL="36512" indent="0" algn="l" rtl="0" eaLnBrk="1" hangingPunct="1">
              <a:buFont typeface="Wingdings 2" panose="05020102010507070707" pitchFamily="18" charset="2"/>
              <a:buNone/>
              <a:defRPr/>
            </a:pPr>
            <a:r>
              <a:rPr lang="en-US" altLang="en-US" sz="2000" dirty="0">
                <a:solidFill>
                  <a:srgbClr val="002060"/>
                </a:solidFill>
                <a:latin typeface="Times New Roman" panose="02020603050405020304" pitchFamily="18" charset="0"/>
                <a:cs typeface="Times New Roman" panose="02020603050405020304" pitchFamily="18" charset="0"/>
              </a:rPr>
              <a:t>       </a:t>
            </a:r>
          </a:p>
          <a:p>
            <a:pPr marL="36512" indent="0" algn="l" rtl="0" eaLnBrk="1" hangingPunct="1">
              <a:buFont typeface="Wingdings 2" panose="05020102010507070707" pitchFamily="18" charset="2"/>
              <a:buNone/>
              <a:defRPr/>
            </a:pPr>
            <a:r>
              <a:rPr lang="en-US" altLang="en-US" sz="2000" dirty="0">
                <a:solidFill>
                  <a:srgbClr val="002060"/>
                </a:solidFill>
                <a:latin typeface="Times New Roman" panose="02020603050405020304" pitchFamily="18" charset="0"/>
                <a:cs typeface="Times New Roman" panose="02020603050405020304" pitchFamily="18" charset="0"/>
              </a:rPr>
              <a:t> -In </a:t>
            </a:r>
            <a:r>
              <a:rPr lang="en-US" altLang="en-US" sz="2000" b="1" dirty="0">
                <a:solidFill>
                  <a:srgbClr val="002060"/>
                </a:solidFill>
                <a:latin typeface="Times New Roman" panose="02020603050405020304" pitchFamily="18" charset="0"/>
                <a:cs typeface="Times New Roman" panose="02020603050405020304" pitchFamily="18" charset="0"/>
              </a:rPr>
              <a:t>tachycardia</a:t>
            </a:r>
            <a:r>
              <a:rPr lang="en-US" altLang="en-US" sz="2000" dirty="0">
                <a:solidFill>
                  <a:srgbClr val="002060"/>
                </a:solidFill>
                <a:latin typeface="Times New Roman" panose="02020603050405020304" pitchFamily="18" charset="0"/>
                <a:cs typeface="Times New Roman" panose="02020603050405020304" pitchFamily="18" charset="0"/>
              </a:rPr>
              <a:t>: COP is decreased due to shortening of the diastolic period in which cardiac filling occur. </a:t>
            </a:r>
          </a:p>
          <a:p>
            <a:pPr marL="36512" indent="0" algn="l" rtl="0" eaLnBrk="1" hangingPunct="1">
              <a:buFont typeface="Wingdings 2" panose="05020102010507070707" pitchFamily="18" charset="2"/>
              <a:buNone/>
              <a:defRPr/>
            </a:pPr>
            <a:r>
              <a:rPr lang="en-US" altLang="en-US" sz="2000" dirty="0">
                <a:solidFill>
                  <a:srgbClr val="002060"/>
                </a:solidFill>
                <a:latin typeface="Times New Roman" panose="02020603050405020304" pitchFamily="18" charset="0"/>
                <a:cs typeface="Times New Roman" panose="02020603050405020304" pitchFamily="18" charset="0"/>
              </a:rPr>
              <a:t>       </a:t>
            </a:r>
          </a:p>
          <a:p>
            <a:pPr marL="36512" indent="0" algn="l" rtl="0" eaLnBrk="1" hangingPunct="1">
              <a:buFont typeface="Wingdings 2" panose="05020102010507070707" pitchFamily="18" charset="2"/>
              <a:buNone/>
              <a:defRPr/>
            </a:pPr>
            <a:r>
              <a:rPr lang="en-US" altLang="en-US" sz="2000" dirty="0">
                <a:solidFill>
                  <a:srgbClr val="002060"/>
                </a:solidFill>
                <a:latin typeface="Times New Roman" panose="02020603050405020304" pitchFamily="18" charset="0"/>
                <a:cs typeface="Times New Roman" panose="02020603050405020304" pitchFamily="18" charset="0"/>
              </a:rPr>
              <a:t> -In </a:t>
            </a:r>
            <a:r>
              <a:rPr lang="en-US" altLang="en-US" sz="2000" b="1" dirty="0">
                <a:solidFill>
                  <a:srgbClr val="002060"/>
                </a:solidFill>
                <a:latin typeface="Times New Roman" panose="02020603050405020304" pitchFamily="18" charset="0"/>
                <a:cs typeface="Times New Roman" panose="02020603050405020304" pitchFamily="18" charset="0"/>
              </a:rPr>
              <a:t>bradycardia</a:t>
            </a:r>
            <a:r>
              <a:rPr lang="en-US" altLang="en-US" sz="2000" dirty="0">
                <a:solidFill>
                  <a:srgbClr val="002060"/>
                </a:solidFill>
                <a:latin typeface="Times New Roman" panose="02020603050405020304" pitchFamily="18" charset="0"/>
                <a:cs typeface="Times New Roman" panose="02020603050405020304" pitchFamily="18" charset="0"/>
              </a:rPr>
              <a:t>: although the SV is increased it  cannot compensate for the decreased HR.</a:t>
            </a:r>
          </a:p>
          <a:p>
            <a:pPr marL="36512" indent="0" algn="l" rtl="0" eaLnBrk="1" hangingPunct="1">
              <a:buFont typeface="Wingdings 2" panose="05020102010507070707" pitchFamily="18" charset="2"/>
              <a:buNone/>
              <a:defRPr/>
            </a:pPr>
            <a:endParaRPr lang="en-US" altLang="en-US" sz="2000" dirty="0">
              <a:solidFill>
                <a:srgbClr val="002060"/>
              </a:solidFill>
              <a:latin typeface="Times New Roman" panose="02020603050405020304" pitchFamily="18" charset="0"/>
              <a:cs typeface="Times New Roman" panose="02020603050405020304" pitchFamily="18" charset="0"/>
            </a:endParaRPr>
          </a:p>
          <a:p>
            <a:pPr marL="36512" indent="0" algn="l" rtl="0" eaLnBrk="1" hangingPunct="1">
              <a:buFont typeface="Wingdings 2" panose="05020102010507070707" pitchFamily="18" charset="2"/>
              <a:buNone/>
              <a:defRPr/>
            </a:pPr>
            <a:r>
              <a:rPr lang="en-US" altLang="en-US" sz="2000" dirty="0">
                <a:solidFill>
                  <a:srgbClr val="002060"/>
                </a:solidFill>
                <a:latin typeface="Times New Roman" panose="02020603050405020304" pitchFamily="18" charset="0"/>
                <a:cs typeface="Times New Roman" panose="02020603050405020304" pitchFamily="18" charset="0"/>
              </a:rPr>
              <a:t>3- In all conditions which destroy the cardiac muscle fibers. </a:t>
            </a:r>
          </a:p>
          <a:p>
            <a:pPr algn="l" rtl="0" eaLnBrk="1" hangingPunct="1">
              <a:defRPr/>
            </a:pPr>
            <a:endParaRPr lang="en-US" altLang="en-US"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150A941A-93D8-4692-AF83-5292F6B9AA26}"/>
              </a:ext>
            </a:extLst>
          </p:cNvPr>
          <p:cNvSpPr>
            <a:spLocks noGrp="1"/>
          </p:cNvSpPr>
          <p:nvPr>
            <p:ph type="title"/>
          </p:nvPr>
        </p:nvSpPr>
        <p:spPr>
          <a:xfrm>
            <a:off x="457200" y="173038"/>
            <a:ext cx="7467600" cy="850900"/>
          </a:xfrm>
        </p:spPr>
        <p:txBody>
          <a:bodyPr/>
          <a:lstStyle/>
          <a:p>
            <a:pPr algn="ctr" eaLnBrk="1" hangingPunct="1"/>
            <a:r>
              <a:rPr lang="en-US" altLang="en-US" sz="2800" b="1">
                <a:solidFill>
                  <a:srgbClr val="002060"/>
                </a:solidFill>
                <a:latin typeface="Times New Roman" panose="02020603050405020304" pitchFamily="18" charset="0"/>
                <a:cs typeface="Times New Roman" panose="02020603050405020304" pitchFamily="18" charset="0"/>
              </a:rPr>
              <a:t>REGULATION OF CARDIAC OUTPUT</a:t>
            </a:r>
            <a:br>
              <a:rPr lang="en-US" altLang="en-US">
                <a:cs typeface="Tahoma" panose="020B0604030504040204" pitchFamily="34" charset="0"/>
              </a:rPr>
            </a:br>
            <a:endParaRPr lang="en-US" altLang="en-US">
              <a:cs typeface="Tahoma" panose="020B0604030504040204" pitchFamily="34" charset="0"/>
            </a:endParaRPr>
          </a:p>
        </p:txBody>
      </p:sp>
      <p:sp>
        <p:nvSpPr>
          <p:cNvPr id="3" name="Content Placeholder 2">
            <a:extLst>
              <a:ext uri="{FF2B5EF4-FFF2-40B4-BE49-F238E27FC236}">
                <a16:creationId xmlns:a16="http://schemas.microsoft.com/office/drawing/2014/main" id="{DD69011A-C79A-43BC-9836-92EBF37C9FDF}"/>
              </a:ext>
            </a:extLst>
          </p:cNvPr>
          <p:cNvSpPr>
            <a:spLocks noGrp="1"/>
          </p:cNvSpPr>
          <p:nvPr>
            <p:ph idx="1"/>
          </p:nvPr>
        </p:nvSpPr>
        <p:spPr>
          <a:xfrm>
            <a:off x="179388" y="476250"/>
            <a:ext cx="8640762" cy="4525963"/>
          </a:xfrm>
        </p:spPr>
        <p:txBody>
          <a:bodyPr/>
          <a:lstStyle/>
          <a:p>
            <a:pPr marL="36512" indent="0" algn="l" rtl="0" eaLnBrk="1" hangingPunct="1">
              <a:buFont typeface="Wingdings 2" panose="05020102010507070707" pitchFamily="18" charset="2"/>
              <a:buNone/>
              <a:defRPr/>
            </a:pPr>
            <a:r>
              <a:rPr lang="en-US" sz="2000" dirty="0">
                <a:solidFill>
                  <a:srgbClr val="002060"/>
                </a:solidFill>
                <a:latin typeface="Times New Roman" panose="02020603050405020304" pitchFamily="18" charset="0"/>
                <a:cs typeface="Times New Roman" panose="02020603050405020304" pitchFamily="18" charset="0"/>
              </a:rPr>
              <a:t>-This is carried out through the modification of either the SV or heart rate or both . </a:t>
            </a:r>
          </a:p>
          <a:p>
            <a:pPr marL="36512" indent="0" algn="l" rtl="0" eaLnBrk="1" hangingPunct="1">
              <a:buFont typeface="Wingdings 2" panose="05020102010507070707" pitchFamily="18" charset="2"/>
              <a:buNone/>
              <a:defRPr/>
            </a:pPr>
            <a:r>
              <a:rPr lang="en-US" sz="2000" b="1" dirty="0">
                <a:solidFill>
                  <a:srgbClr val="002060"/>
                </a:solidFill>
                <a:latin typeface="Times New Roman" panose="02020603050405020304" pitchFamily="18" charset="0"/>
                <a:cs typeface="Times New Roman" panose="02020603050405020304" pitchFamily="18" charset="0"/>
              </a:rPr>
              <a:t>I-Contractility:</a:t>
            </a:r>
            <a:r>
              <a:rPr lang="en-US" sz="2000" dirty="0">
                <a:solidFill>
                  <a:srgbClr val="002060"/>
                </a:solidFill>
                <a:latin typeface="Times New Roman" panose="02020603050405020304" pitchFamily="18" charset="0"/>
                <a:cs typeface="Times New Roman" panose="02020603050405020304" pitchFamily="18" charset="0"/>
              </a:rPr>
              <a:t> </a:t>
            </a:r>
          </a:p>
          <a:p>
            <a:pPr marL="36512" indent="0" algn="l" rtl="0" eaLnBrk="1" hangingPunct="1">
              <a:buFont typeface="Wingdings 2" panose="05020102010507070707" pitchFamily="18" charset="2"/>
              <a:buNone/>
              <a:defRPr/>
            </a:pPr>
            <a:r>
              <a:rPr lang="en-US" sz="2000" dirty="0">
                <a:solidFill>
                  <a:srgbClr val="002060"/>
                </a:solidFill>
                <a:latin typeface="Times New Roman" panose="02020603050405020304" pitchFamily="18" charset="0"/>
                <a:cs typeface="Times New Roman" panose="02020603050405020304" pitchFamily="18" charset="0"/>
              </a:rPr>
              <a:t>Increase the force of cardiac muscle contractility depends on two independent mechanisms (intrinsic and extrinsic)</a:t>
            </a:r>
          </a:p>
          <a:p>
            <a:pPr marL="36512" indent="0" algn="l" rtl="0" eaLnBrk="1" hangingPunct="1">
              <a:buFont typeface="Wingdings 2" panose="05020102010507070707" pitchFamily="18" charset="2"/>
              <a:buNone/>
              <a:defRPr/>
            </a:pPr>
            <a:r>
              <a:rPr lang="en-US" sz="2000" b="1" dirty="0">
                <a:solidFill>
                  <a:srgbClr val="002060"/>
                </a:solidFill>
                <a:latin typeface="Times New Roman" panose="02020603050405020304" pitchFamily="18" charset="0"/>
                <a:cs typeface="Times New Roman" panose="02020603050405020304" pitchFamily="18" charset="0"/>
              </a:rPr>
              <a:t>1- Intrinsic regulation:</a:t>
            </a:r>
          </a:p>
          <a:p>
            <a:pPr marL="36512" indent="0" algn="l" rtl="0" eaLnBrk="1" hangingPunct="1">
              <a:buFont typeface="Wingdings 2" panose="05020102010507070707" pitchFamily="18" charset="2"/>
              <a:buNone/>
              <a:defRPr/>
            </a:pPr>
            <a:r>
              <a:rPr lang="en-US" sz="2000" dirty="0">
                <a:solidFill>
                  <a:srgbClr val="002060"/>
                </a:solidFill>
                <a:latin typeface="Times New Roman" panose="02020603050405020304" pitchFamily="18" charset="0"/>
                <a:cs typeface="Times New Roman" panose="02020603050405020304" pitchFamily="18" charset="0"/>
              </a:rPr>
              <a:t> -This mechanism affects only the SV by affecting contractility and include hetero-metric and </a:t>
            </a:r>
            <a:r>
              <a:rPr lang="en-US" sz="2000" dirty="0" err="1">
                <a:solidFill>
                  <a:srgbClr val="002060"/>
                </a:solidFill>
                <a:latin typeface="Times New Roman" panose="02020603050405020304" pitchFamily="18" charset="0"/>
                <a:cs typeface="Times New Roman" panose="02020603050405020304" pitchFamily="18" charset="0"/>
              </a:rPr>
              <a:t>homeo</a:t>
            </a:r>
            <a:r>
              <a:rPr lang="en-US" sz="2000" dirty="0">
                <a:solidFill>
                  <a:srgbClr val="002060"/>
                </a:solidFill>
                <a:latin typeface="Times New Roman" panose="02020603050405020304" pitchFamily="18" charset="0"/>
                <a:cs typeface="Times New Roman" panose="02020603050405020304" pitchFamily="18" charset="0"/>
              </a:rPr>
              <a:t>-metric autoregulation.</a:t>
            </a:r>
          </a:p>
          <a:p>
            <a:pPr marL="36512" indent="0" algn="l" rtl="0" eaLnBrk="1" hangingPunct="1">
              <a:buFont typeface="Wingdings 2" panose="05020102010507070707" pitchFamily="18" charset="2"/>
              <a:buNone/>
              <a:defRPr/>
            </a:pPr>
            <a:r>
              <a:rPr lang="en-US" sz="2000" dirty="0">
                <a:solidFill>
                  <a:srgbClr val="002060"/>
                </a:solidFill>
                <a:latin typeface="Times New Roman" panose="02020603050405020304" pitchFamily="18" charset="0"/>
                <a:cs typeface="Times New Roman" panose="02020603050405020304" pitchFamily="18" charset="0"/>
              </a:rPr>
              <a:t> </a:t>
            </a:r>
            <a:r>
              <a:rPr lang="en-US" sz="2000" b="1" dirty="0">
                <a:solidFill>
                  <a:srgbClr val="002060"/>
                </a:solidFill>
                <a:latin typeface="Times New Roman" panose="02020603050405020304" pitchFamily="18" charset="0"/>
                <a:cs typeface="Times New Roman" panose="02020603050405020304" pitchFamily="18" charset="0"/>
              </a:rPr>
              <a:t>(a) </a:t>
            </a:r>
            <a:r>
              <a:rPr lang="en-US" sz="2000" b="1" dirty="0" err="1">
                <a:solidFill>
                  <a:srgbClr val="002060"/>
                </a:solidFill>
                <a:latin typeface="Times New Roman" panose="02020603050405020304" pitchFamily="18" charset="0"/>
                <a:cs typeface="Times New Roman" panose="02020603050405020304" pitchFamily="18" charset="0"/>
              </a:rPr>
              <a:t>Heterometric</a:t>
            </a:r>
            <a:r>
              <a:rPr lang="en-US" sz="2000" b="1" dirty="0">
                <a:solidFill>
                  <a:srgbClr val="002060"/>
                </a:solidFill>
                <a:latin typeface="Times New Roman" panose="02020603050405020304" pitchFamily="18" charset="0"/>
                <a:cs typeface="Times New Roman" panose="02020603050405020304" pitchFamily="18" charset="0"/>
              </a:rPr>
              <a:t> autoregulation (Starling law):</a:t>
            </a:r>
          </a:p>
          <a:p>
            <a:pPr marL="36512" indent="0" algn="l" rtl="0" eaLnBrk="1" hangingPunct="1">
              <a:buFont typeface="Wingdings 2" panose="05020102010507070707" pitchFamily="18" charset="2"/>
              <a:buNone/>
              <a:defRPr/>
            </a:pPr>
            <a:r>
              <a:rPr lang="en-US" sz="2000" dirty="0">
                <a:solidFill>
                  <a:srgbClr val="002060"/>
                </a:solidFill>
                <a:latin typeface="Times New Roman" panose="02020603050405020304" pitchFamily="18" charset="0"/>
                <a:cs typeface="Times New Roman" panose="02020603050405020304" pitchFamily="18" charset="0"/>
              </a:rPr>
              <a:t>•It is the ability of the cardiac muscle to increase its force of contraction secondary to increase in the EDV (preload). Increased contraction leads to increase in SV and COP. </a:t>
            </a:r>
          </a:p>
          <a:p>
            <a:pPr marL="36512" indent="0" algn="l" rtl="0" eaLnBrk="1" hangingPunct="1">
              <a:buFont typeface="Wingdings 2" panose="05020102010507070707" pitchFamily="18" charset="2"/>
              <a:buNone/>
              <a:defRPr/>
            </a:pPr>
            <a:r>
              <a:rPr lang="en-US" sz="2000" dirty="0">
                <a:solidFill>
                  <a:srgbClr val="002060"/>
                </a:solidFill>
                <a:latin typeface="Times New Roman" panose="02020603050405020304" pitchFamily="18" charset="0"/>
                <a:cs typeface="Times New Roman" panose="02020603050405020304" pitchFamily="18" charset="0"/>
              </a:rPr>
              <a:t>•This mechanism starts about 30 seconds after increase in venous return (for example in muscular exercise) i.e. At the beginning of exercise there is increase in venous return but the COP is not increased so the heart is dilated to accommodate excess venous return  →  EDV is increased   →  ↑ force of contraction   →    ↑ SV and COP.</a:t>
            </a:r>
          </a:p>
          <a:p>
            <a:pPr marL="36512" indent="0" algn="l" rtl="0" eaLnBrk="1" hangingPunct="1">
              <a:buFont typeface="Wingdings 2" panose="05020102010507070707" pitchFamily="18" charset="2"/>
              <a:buNone/>
              <a:defRPr/>
            </a:pPr>
            <a:r>
              <a:rPr lang="en-US" sz="2000" dirty="0">
                <a:solidFill>
                  <a:srgbClr val="002060"/>
                </a:solidFill>
                <a:latin typeface="Times New Roman" panose="02020603050405020304" pitchFamily="18" charset="0"/>
                <a:cs typeface="Times New Roman" panose="02020603050405020304" pitchFamily="18" charset="0"/>
              </a:rPr>
              <a:t>•This mechanism has physiological limitations because overstretch of the myocardial fibers leads to weakening of the contraction and decrease in SV and COP. </a:t>
            </a:r>
          </a:p>
          <a:p>
            <a:pPr algn="l" rtl="0" eaLnBrk="1" hangingPunct="1">
              <a:defRPr/>
            </a:pPr>
            <a:endParaRPr lang="en-US" sz="2000" dirty="0">
              <a:solidFill>
                <a:srgbClr val="002060"/>
              </a:solidFill>
              <a:latin typeface="Times New Roman" panose="02020603050405020304" pitchFamily="18" charset="0"/>
              <a:cs typeface="Times New Roman" panose="02020603050405020304" pitchFamily="18" charset="0"/>
            </a:endParaRPr>
          </a:p>
        </p:txBody>
      </p:sp>
      <p:cxnSp>
        <p:nvCxnSpPr>
          <p:cNvPr id="5" name="Straight Arrow Connector 4">
            <a:extLst>
              <a:ext uri="{FF2B5EF4-FFF2-40B4-BE49-F238E27FC236}">
                <a16:creationId xmlns:a16="http://schemas.microsoft.com/office/drawing/2014/main" id="{93552FFF-C601-442F-A6B5-B70E777BA014}"/>
              </a:ext>
            </a:extLst>
          </p:cNvPr>
          <p:cNvCxnSpPr/>
          <p:nvPr/>
        </p:nvCxnSpPr>
        <p:spPr>
          <a:xfrm>
            <a:off x="7780338" y="14517688"/>
            <a:ext cx="28892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13F409-AD29-41A2-9C73-A9D9355DBF6B}"/>
              </a:ext>
            </a:extLst>
          </p:cNvPr>
          <p:cNvSpPr>
            <a:spLocks noGrp="1"/>
          </p:cNvSpPr>
          <p:nvPr>
            <p:ph idx="1"/>
          </p:nvPr>
        </p:nvSpPr>
        <p:spPr>
          <a:xfrm>
            <a:off x="179388" y="188913"/>
            <a:ext cx="8640762" cy="4525962"/>
          </a:xfrm>
        </p:spPr>
        <p:txBody>
          <a:bodyPr/>
          <a:lstStyle/>
          <a:p>
            <a:pPr marL="36512" indent="0" algn="l" rtl="0" eaLnBrk="1" hangingPunct="1">
              <a:buFont typeface="Wingdings 2" panose="05020102010507070707" pitchFamily="18" charset="2"/>
              <a:buNone/>
              <a:defRPr/>
            </a:pPr>
            <a:r>
              <a:rPr lang="en-US" sz="2000" b="1" dirty="0">
                <a:solidFill>
                  <a:srgbClr val="002060"/>
                </a:solidFill>
                <a:latin typeface="Times New Roman" panose="02020603050405020304" pitchFamily="18" charset="0"/>
                <a:cs typeface="Times New Roman" panose="02020603050405020304" pitchFamily="18" charset="0"/>
              </a:rPr>
              <a:t>b) </a:t>
            </a:r>
            <a:r>
              <a:rPr lang="en-US" sz="2000" b="1" dirty="0" err="1">
                <a:solidFill>
                  <a:srgbClr val="002060"/>
                </a:solidFill>
                <a:latin typeface="Times New Roman" panose="02020603050405020304" pitchFamily="18" charset="0"/>
                <a:cs typeface="Times New Roman" panose="02020603050405020304" pitchFamily="18" charset="0"/>
              </a:rPr>
              <a:t>Homeometric</a:t>
            </a:r>
            <a:r>
              <a:rPr lang="en-US" sz="2000" b="1" dirty="0">
                <a:solidFill>
                  <a:srgbClr val="002060"/>
                </a:solidFill>
                <a:latin typeface="Times New Roman" panose="02020603050405020304" pitchFamily="18" charset="0"/>
                <a:cs typeface="Times New Roman" panose="02020603050405020304" pitchFamily="18" charset="0"/>
              </a:rPr>
              <a:t> autoregulation: </a:t>
            </a:r>
          </a:p>
          <a:p>
            <a:pPr marL="36512" indent="0" algn="just" rtl="0" eaLnBrk="1" hangingPunct="1">
              <a:buFont typeface="Wingdings 2" panose="05020102010507070707" pitchFamily="18" charset="2"/>
              <a:buNone/>
              <a:defRPr/>
            </a:pPr>
            <a:r>
              <a:rPr lang="en-US" sz="2000" dirty="0">
                <a:solidFill>
                  <a:srgbClr val="002060"/>
                </a:solidFill>
                <a:latin typeface="Times New Roman" panose="02020603050405020304" pitchFamily="18" charset="0"/>
                <a:cs typeface="Times New Roman" panose="02020603050405020304" pitchFamily="18" charset="0"/>
              </a:rPr>
              <a:t>•Means increase the force of contraction </a:t>
            </a:r>
            <a:r>
              <a:rPr lang="en-US" sz="2000" b="1" dirty="0">
                <a:solidFill>
                  <a:srgbClr val="002060"/>
                </a:solidFill>
                <a:latin typeface="Times New Roman" panose="02020603050405020304" pitchFamily="18" charset="0"/>
                <a:cs typeface="Times New Roman" panose="02020603050405020304" pitchFamily="18" charset="0"/>
              </a:rPr>
              <a:t>without</a:t>
            </a:r>
            <a:r>
              <a:rPr lang="en-US" sz="2000" dirty="0">
                <a:solidFill>
                  <a:srgbClr val="002060"/>
                </a:solidFill>
                <a:latin typeface="Times New Roman" panose="02020603050405020304" pitchFamily="18" charset="0"/>
                <a:cs typeface="Times New Roman" panose="02020603050405020304" pitchFamily="18" charset="0"/>
              </a:rPr>
              <a:t> increase in </a:t>
            </a:r>
            <a:r>
              <a:rPr lang="en-US" sz="2000" b="1" dirty="0">
                <a:solidFill>
                  <a:srgbClr val="002060"/>
                </a:solidFill>
                <a:latin typeface="Times New Roman" panose="02020603050405020304" pitchFamily="18" charset="0"/>
                <a:cs typeface="Times New Roman" panose="02020603050405020304" pitchFamily="18" charset="0"/>
              </a:rPr>
              <a:t>EDV</a:t>
            </a:r>
            <a:r>
              <a:rPr lang="en-US" sz="2000" dirty="0">
                <a:solidFill>
                  <a:srgbClr val="002060"/>
                </a:solidFill>
                <a:latin typeface="Times New Roman" panose="02020603050405020304" pitchFamily="18" charset="0"/>
                <a:cs typeface="Times New Roman" panose="02020603050405020304" pitchFamily="18" charset="0"/>
              </a:rPr>
              <a:t>. </a:t>
            </a:r>
          </a:p>
          <a:p>
            <a:pPr marL="36512" indent="0" algn="just" rtl="0" eaLnBrk="1" hangingPunct="1">
              <a:buFont typeface="Wingdings 2" panose="05020102010507070707" pitchFamily="18" charset="2"/>
              <a:buNone/>
              <a:defRPr/>
            </a:pPr>
            <a:r>
              <a:rPr lang="en-US" sz="2000" dirty="0">
                <a:solidFill>
                  <a:srgbClr val="002060"/>
                </a:solidFill>
                <a:latin typeface="Times New Roman" panose="02020603050405020304" pitchFamily="18" charset="0"/>
                <a:cs typeface="Times New Roman" panose="02020603050405020304" pitchFamily="18" charset="0"/>
              </a:rPr>
              <a:t>•It starts </a:t>
            </a:r>
            <a:r>
              <a:rPr lang="en-US" sz="2000" b="1" dirty="0">
                <a:solidFill>
                  <a:srgbClr val="002060"/>
                </a:solidFill>
                <a:latin typeface="Times New Roman" panose="02020603050405020304" pitchFamily="18" charset="0"/>
                <a:cs typeface="Times New Roman" panose="02020603050405020304" pitchFamily="18" charset="0"/>
              </a:rPr>
              <a:t>2-5 minutes </a:t>
            </a:r>
            <a:r>
              <a:rPr lang="en-US" sz="2000" dirty="0">
                <a:solidFill>
                  <a:srgbClr val="002060"/>
                </a:solidFill>
                <a:latin typeface="Times New Roman" panose="02020603050405020304" pitchFamily="18" charset="0"/>
                <a:cs typeface="Times New Roman" panose="02020603050405020304" pitchFamily="18" charset="0"/>
              </a:rPr>
              <a:t>after increase in the venous return after </a:t>
            </a:r>
            <a:r>
              <a:rPr lang="en-US" sz="2000" dirty="0" err="1">
                <a:solidFill>
                  <a:srgbClr val="002060"/>
                </a:solidFill>
                <a:latin typeface="Times New Roman" panose="02020603050405020304" pitchFamily="18" charset="0"/>
                <a:cs typeface="Times New Roman" panose="02020603050405020304" pitchFamily="18" charset="0"/>
              </a:rPr>
              <a:t>heterometric</a:t>
            </a:r>
            <a:r>
              <a:rPr lang="en-US" sz="2000" dirty="0">
                <a:solidFill>
                  <a:srgbClr val="002060"/>
                </a:solidFill>
                <a:latin typeface="Times New Roman" panose="02020603050405020304" pitchFamily="18" charset="0"/>
                <a:cs typeface="Times New Roman" panose="02020603050405020304" pitchFamily="18" charset="0"/>
              </a:rPr>
              <a:t> autoregulation, the EDV starts to return gradually to its normal level due to rapid pumping of the blood , however, the force of contraction is still high and so the SV is still elevated in spite of normal or slightly decreased EDV so the SV is elevated at the expense of ESV. </a:t>
            </a:r>
          </a:p>
          <a:p>
            <a:pPr marL="36512" indent="0" algn="just" rtl="0" eaLnBrk="1" hangingPunct="1">
              <a:buFont typeface="Wingdings 2" panose="05020102010507070707" pitchFamily="18" charset="2"/>
              <a:buNone/>
              <a:defRPr/>
            </a:pPr>
            <a:r>
              <a:rPr lang="en-US" sz="2000" dirty="0">
                <a:solidFill>
                  <a:srgbClr val="002060"/>
                </a:solidFill>
                <a:latin typeface="Times New Roman" panose="02020603050405020304" pitchFamily="18" charset="0"/>
                <a:cs typeface="Times New Roman" panose="02020603050405020304" pitchFamily="18" charset="0"/>
              </a:rPr>
              <a:t>•This mechanism occurs in </a:t>
            </a:r>
            <a:r>
              <a:rPr lang="en-US" sz="2000" b="1" dirty="0">
                <a:solidFill>
                  <a:srgbClr val="002060"/>
                </a:solidFill>
                <a:latin typeface="Times New Roman" panose="02020603050405020304" pitchFamily="18" charset="0"/>
                <a:cs typeface="Times New Roman" panose="02020603050405020304" pitchFamily="18" charset="0"/>
              </a:rPr>
              <a:t>prolonged exercise</a:t>
            </a:r>
            <a:r>
              <a:rPr lang="en-US" sz="2000" dirty="0">
                <a:solidFill>
                  <a:srgbClr val="002060"/>
                </a:solidFill>
                <a:latin typeface="Times New Roman" panose="02020603050405020304" pitchFamily="18" charset="0"/>
                <a:cs typeface="Times New Roman" panose="02020603050405020304" pitchFamily="18" charset="0"/>
              </a:rPr>
              <a:t>.</a:t>
            </a:r>
          </a:p>
          <a:p>
            <a:pPr marL="36512" indent="0" algn="just" rtl="0" eaLnBrk="1" hangingPunct="1">
              <a:buFont typeface="Wingdings 2" panose="05020102010507070707" pitchFamily="18" charset="2"/>
              <a:buNone/>
              <a:defRPr/>
            </a:pPr>
            <a:r>
              <a:rPr lang="en-US" sz="2000" dirty="0">
                <a:solidFill>
                  <a:srgbClr val="002060"/>
                </a:solidFill>
                <a:latin typeface="Times New Roman" panose="02020603050405020304" pitchFamily="18" charset="0"/>
                <a:cs typeface="Times New Roman" panose="02020603050405020304" pitchFamily="18" charset="0"/>
              </a:rPr>
              <a:t>•This mechanism of increased contractility in </a:t>
            </a:r>
            <a:r>
              <a:rPr lang="en-US" sz="2000" dirty="0" err="1">
                <a:solidFill>
                  <a:srgbClr val="002060"/>
                </a:solidFill>
                <a:latin typeface="Times New Roman" panose="02020603050405020304" pitchFamily="18" charset="0"/>
                <a:cs typeface="Times New Roman" panose="02020603050405020304" pitchFamily="18" charset="0"/>
              </a:rPr>
              <a:t>homeometric</a:t>
            </a:r>
            <a:r>
              <a:rPr lang="en-US" sz="2000" dirty="0">
                <a:solidFill>
                  <a:srgbClr val="002060"/>
                </a:solidFill>
                <a:latin typeface="Times New Roman" panose="02020603050405020304" pitchFamily="18" charset="0"/>
                <a:cs typeface="Times New Roman" panose="02020603050405020304" pitchFamily="18" charset="0"/>
              </a:rPr>
              <a:t> autoregulation is the increase in intra-ventricular pressure and aortic pressure (increasing coronary flow) produced by increase in EDV and increased contractility during </a:t>
            </a:r>
            <a:r>
              <a:rPr lang="en-US" sz="2000" dirty="0" err="1">
                <a:solidFill>
                  <a:srgbClr val="002060"/>
                </a:solidFill>
                <a:latin typeface="Times New Roman" panose="02020603050405020304" pitchFamily="18" charset="0"/>
                <a:cs typeface="Times New Roman" panose="02020603050405020304" pitchFamily="18" charset="0"/>
              </a:rPr>
              <a:t>heterometric</a:t>
            </a:r>
            <a:r>
              <a:rPr lang="en-US" sz="2000" dirty="0">
                <a:solidFill>
                  <a:srgbClr val="002060"/>
                </a:solidFill>
                <a:latin typeface="Times New Roman" panose="02020603050405020304" pitchFamily="18" charset="0"/>
                <a:cs typeface="Times New Roman" panose="02020603050405020304" pitchFamily="18" charset="0"/>
              </a:rPr>
              <a:t> auto-</a:t>
            </a:r>
            <a:r>
              <a:rPr lang="en-US" sz="2000" dirty="0" err="1">
                <a:solidFill>
                  <a:srgbClr val="002060"/>
                </a:solidFill>
                <a:latin typeface="Times New Roman" panose="02020603050405020304" pitchFamily="18" charset="0"/>
                <a:cs typeface="Times New Roman" panose="02020603050405020304" pitchFamily="18" charset="0"/>
              </a:rPr>
              <a:t>rgulation</a:t>
            </a:r>
            <a:r>
              <a:rPr lang="en-US" sz="2000" dirty="0">
                <a:solidFill>
                  <a:srgbClr val="002060"/>
                </a:solidFill>
                <a:latin typeface="Times New Roman" panose="02020603050405020304" pitchFamily="18" charset="0"/>
                <a:cs typeface="Times New Roman" panose="02020603050405020304" pitchFamily="18" charset="0"/>
              </a:rPr>
              <a:t>.</a:t>
            </a:r>
          </a:p>
          <a:p>
            <a:pPr marL="36512" indent="0" algn="just" rtl="0" eaLnBrk="1" hangingPunct="1">
              <a:buFont typeface="Wingdings 2" panose="05020102010507070707" pitchFamily="18" charset="2"/>
              <a:buNone/>
              <a:defRPr/>
            </a:pPr>
            <a:r>
              <a:rPr lang="en-US" sz="2000" dirty="0">
                <a:solidFill>
                  <a:srgbClr val="002060"/>
                </a:solidFill>
                <a:latin typeface="Times New Roman" panose="02020603050405020304" pitchFamily="18" charset="0"/>
                <a:cs typeface="Times New Roman" panose="02020603050405020304" pitchFamily="18" charset="0"/>
              </a:rPr>
              <a:t>•The </a:t>
            </a:r>
            <a:r>
              <a:rPr lang="en-US" sz="2000" dirty="0" err="1">
                <a:solidFill>
                  <a:srgbClr val="002060"/>
                </a:solidFill>
                <a:latin typeface="Times New Roman" panose="02020603050405020304" pitchFamily="18" charset="0"/>
                <a:cs typeface="Times New Roman" panose="02020603050405020304" pitchFamily="18" charset="0"/>
              </a:rPr>
              <a:t>homeometric</a:t>
            </a:r>
            <a:r>
              <a:rPr lang="en-US" sz="2000" dirty="0">
                <a:solidFill>
                  <a:srgbClr val="002060"/>
                </a:solidFill>
                <a:latin typeface="Times New Roman" panose="02020603050405020304" pitchFamily="18" charset="0"/>
                <a:cs typeface="Times New Roman" panose="02020603050405020304" pitchFamily="18" charset="0"/>
              </a:rPr>
              <a:t> autoregulation is present as long as the venous return is elevated.</a:t>
            </a:r>
          </a:p>
          <a:p>
            <a:pPr marL="36512" indent="0" algn="just" rtl="0" eaLnBrk="1" hangingPunct="1">
              <a:buFont typeface="Wingdings 2" panose="05020102010507070707" pitchFamily="18" charset="2"/>
              <a:buNone/>
              <a:defRPr/>
            </a:pPr>
            <a:r>
              <a:rPr lang="en-US" sz="2000" dirty="0">
                <a:solidFill>
                  <a:srgbClr val="002060"/>
                </a:solidFill>
                <a:latin typeface="Times New Roman" panose="02020603050405020304" pitchFamily="18" charset="0"/>
                <a:cs typeface="Times New Roman" panose="02020603050405020304" pitchFamily="18" charset="0"/>
              </a:rPr>
              <a:t>•This mechanism is </a:t>
            </a:r>
            <a:r>
              <a:rPr lang="en-US" sz="2000" b="1" dirty="0">
                <a:solidFill>
                  <a:srgbClr val="002060"/>
                </a:solidFill>
                <a:latin typeface="Times New Roman" panose="02020603050405020304" pitchFamily="18" charset="0"/>
                <a:cs typeface="Times New Roman" panose="02020603050405020304" pitchFamily="18" charset="0"/>
              </a:rPr>
              <a:t>lost</a:t>
            </a:r>
            <a:r>
              <a:rPr lang="en-US" sz="2000" dirty="0">
                <a:solidFill>
                  <a:srgbClr val="002060"/>
                </a:solidFill>
                <a:latin typeface="Times New Roman" panose="02020603050405020304" pitchFamily="18" charset="0"/>
                <a:cs typeface="Times New Roman" panose="02020603050405020304" pitchFamily="18" charset="0"/>
              </a:rPr>
              <a:t> in </a:t>
            </a:r>
            <a:r>
              <a:rPr lang="en-US" sz="2000" b="1" dirty="0">
                <a:solidFill>
                  <a:srgbClr val="002060"/>
                </a:solidFill>
                <a:latin typeface="Times New Roman" panose="02020603050405020304" pitchFamily="18" charset="0"/>
                <a:cs typeface="Times New Roman" panose="02020603050405020304" pitchFamily="18" charset="0"/>
              </a:rPr>
              <a:t>cardiac failure </a:t>
            </a:r>
            <a:r>
              <a:rPr lang="en-US" sz="2000" dirty="0">
                <a:solidFill>
                  <a:srgbClr val="002060"/>
                </a:solidFill>
                <a:latin typeface="Times New Roman" panose="02020603050405020304" pitchFamily="18" charset="0"/>
                <a:cs typeface="Times New Roman" panose="02020603050405020304" pitchFamily="18" charset="0"/>
              </a:rPr>
              <a:t>and the </a:t>
            </a:r>
            <a:r>
              <a:rPr lang="en-US" sz="2000" dirty="0" err="1">
                <a:solidFill>
                  <a:srgbClr val="002060"/>
                </a:solidFill>
                <a:latin typeface="Times New Roman" panose="02020603050405020304" pitchFamily="18" charset="0"/>
                <a:cs typeface="Times New Roman" panose="02020603050405020304" pitchFamily="18" charset="0"/>
              </a:rPr>
              <a:t>heterometric</a:t>
            </a:r>
            <a:r>
              <a:rPr lang="en-US" sz="2000" dirty="0">
                <a:solidFill>
                  <a:srgbClr val="002060"/>
                </a:solidFill>
                <a:latin typeface="Times New Roman" panose="02020603050405020304" pitchFamily="18" charset="0"/>
                <a:cs typeface="Times New Roman" panose="02020603050405020304" pitchFamily="18" charset="0"/>
              </a:rPr>
              <a:t> autoregulation becomes the only mechanism controlling the CO in cardiac failure (cardiac failure: failure of the heart to pump enough blood to satisfy the body needs) </a:t>
            </a:r>
          </a:p>
          <a:p>
            <a:pPr marL="36512" indent="0" algn="just" rtl="0" eaLnBrk="1" hangingPunct="1">
              <a:buFont typeface="Wingdings 2" panose="05020102010507070707" pitchFamily="18" charset="2"/>
              <a:buNone/>
              <a:defRPr/>
            </a:pPr>
            <a:r>
              <a:rPr lang="en-US" sz="2000" dirty="0">
                <a:solidFill>
                  <a:srgbClr val="002060"/>
                </a:solidFill>
                <a:latin typeface="Times New Roman" panose="02020603050405020304" pitchFamily="18" charset="0"/>
                <a:cs typeface="Times New Roman" panose="02020603050405020304" pitchFamily="18" charset="0"/>
              </a:rPr>
              <a:t>However, in certain situation </a:t>
            </a:r>
            <a:r>
              <a:rPr lang="en-US" sz="2000" dirty="0" err="1">
                <a:solidFill>
                  <a:srgbClr val="002060"/>
                </a:solidFill>
                <a:latin typeface="Times New Roman" panose="02020603050405020304" pitchFamily="18" charset="0"/>
                <a:cs typeface="Times New Roman" panose="02020603050405020304" pitchFamily="18" charset="0"/>
              </a:rPr>
              <a:t>e.g</a:t>
            </a:r>
            <a:r>
              <a:rPr lang="en-US" sz="2000" dirty="0">
                <a:solidFill>
                  <a:srgbClr val="002060"/>
                </a:solidFill>
                <a:latin typeface="Times New Roman" panose="02020603050405020304" pitchFamily="18" charset="0"/>
                <a:cs typeface="Times New Roman" panose="02020603050405020304" pitchFamily="18" charset="0"/>
              </a:rPr>
              <a:t> muscular exercise, the </a:t>
            </a:r>
            <a:r>
              <a:rPr lang="en-US" sz="2000" dirty="0" err="1">
                <a:solidFill>
                  <a:srgbClr val="002060"/>
                </a:solidFill>
                <a:latin typeface="Times New Roman" panose="02020603050405020304" pitchFamily="18" charset="0"/>
                <a:cs typeface="Times New Roman" panose="02020603050405020304" pitchFamily="18" charset="0"/>
              </a:rPr>
              <a:t>heterometric</a:t>
            </a:r>
            <a:r>
              <a:rPr lang="en-US" sz="2000" dirty="0">
                <a:solidFill>
                  <a:srgbClr val="002060"/>
                </a:solidFill>
                <a:latin typeface="Times New Roman" panose="02020603050405020304" pitchFamily="18" charset="0"/>
                <a:cs typeface="Times New Roman" panose="02020603050405020304" pitchFamily="18" charset="0"/>
              </a:rPr>
              <a:t> and </a:t>
            </a:r>
            <a:r>
              <a:rPr lang="en-US" sz="2000" dirty="0" err="1">
                <a:solidFill>
                  <a:srgbClr val="002060"/>
                </a:solidFill>
                <a:latin typeface="Times New Roman" panose="02020603050405020304" pitchFamily="18" charset="0"/>
                <a:cs typeface="Times New Roman" panose="02020603050405020304" pitchFamily="18" charset="0"/>
              </a:rPr>
              <a:t>homeometric</a:t>
            </a:r>
            <a:r>
              <a:rPr lang="en-US" sz="2000" dirty="0">
                <a:solidFill>
                  <a:srgbClr val="002060"/>
                </a:solidFill>
                <a:latin typeface="Times New Roman" panose="02020603050405020304" pitchFamily="18" charset="0"/>
                <a:cs typeface="Times New Roman" panose="02020603050405020304" pitchFamily="18" charset="0"/>
              </a:rPr>
              <a:t> auto-regulations operate at the same time for a long time to maintain marked increase in SV although the </a:t>
            </a:r>
            <a:r>
              <a:rPr lang="en-US" sz="2000" dirty="0" err="1">
                <a:solidFill>
                  <a:srgbClr val="002060"/>
                </a:solidFill>
                <a:latin typeface="Times New Roman" panose="02020603050405020304" pitchFamily="18" charset="0"/>
                <a:cs typeface="Times New Roman" panose="02020603050405020304" pitchFamily="18" charset="0"/>
              </a:rPr>
              <a:t>heterometric</a:t>
            </a:r>
            <a:r>
              <a:rPr lang="en-US" sz="2000" dirty="0">
                <a:solidFill>
                  <a:srgbClr val="002060"/>
                </a:solidFill>
                <a:latin typeface="Times New Roman" panose="02020603050405020304" pitchFamily="18" charset="0"/>
                <a:cs typeface="Times New Roman" panose="02020603050405020304" pitchFamily="18" charset="0"/>
              </a:rPr>
              <a:t>  mechanism starts first. </a:t>
            </a:r>
          </a:p>
          <a:p>
            <a:pPr algn="l" rtl="0" eaLnBrk="1" hangingPunct="1">
              <a:defRPr/>
            </a:pPr>
            <a:endParaRPr lang="en-US" sz="1800" dirty="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F0511C20-6823-4F2F-862A-C57E2610FF68}"/>
              </a:ext>
            </a:extLst>
          </p:cNvPr>
          <p:cNvSpPr>
            <a:spLocks noGrp="1"/>
          </p:cNvSpPr>
          <p:nvPr>
            <p:ph type="title"/>
          </p:nvPr>
        </p:nvSpPr>
        <p:spPr>
          <a:xfrm>
            <a:off x="457200" y="274638"/>
            <a:ext cx="7467600" cy="706437"/>
          </a:xfrm>
        </p:spPr>
        <p:txBody>
          <a:bodyPr/>
          <a:lstStyle/>
          <a:p>
            <a:pPr eaLnBrk="1" hangingPunct="1"/>
            <a:r>
              <a:rPr lang="en-US" altLang="en-US" sz="2800" b="1">
                <a:solidFill>
                  <a:srgbClr val="002060"/>
                </a:solidFill>
                <a:latin typeface="Times New Roman" panose="02020603050405020304" pitchFamily="18" charset="0"/>
                <a:cs typeface="Times New Roman" panose="02020603050405020304" pitchFamily="18" charset="0"/>
              </a:rPr>
              <a:t>2-Extrinsic regulation: </a:t>
            </a:r>
            <a:br>
              <a:rPr lang="en-US" altLang="en-US">
                <a:latin typeface="Times New Roman" panose="02020603050405020304" pitchFamily="18" charset="0"/>
                <a:cs typeface="Times New Roman" panose="02020603050405020304" pitchFamily="18" charset="0"/>
              </a:rPr>
            </a:br>
            <a:endParaRPr lang="en-US" altLang="en-US">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21EEB08-7153-4EE1-A9AF-A3789A701E5A}"/>
              </a:ext>
            </a:extLst>
          </p:cNvPr>
          <p:cNvSpPr>
            <a:spLocks noGrp="1"/>
          </p:cNvSpPr>
          <p:nvPr>
            <p:ph idx="1"/>
          </p:nvPr>
        </p:nvSpPr>
        <p:spPr>
          <a:xfrm>
            <a:off x="323850" y="476250"/>
            <a:ext cx="8569325" cy="4525963"/>
          </a:xfrm>
        </p:spPr>
        <p:txBody>
          <a:bodyPr/>
          <a:lstStyle/>
          <a:p>
            <a:pPr marL="36512" indent="0" algn="l" rtl="0" eaLnBrk="1" hangingPunct="1">
              <a:buFont typeface="Wingdings 2" panose="05020102010507070707" pitchFamily="18" charset="2"/>
              <a:buNone/>
              <a:defRPr/>
            </a:pPr>
            <a:r>
              <a:rPr lang="en-US" sz="2000" dirty="0">
                <a:solidFill>
                  <a:srgbClr val="002060"/>
                </a:solidFill>
                <a:latin typeface="Times New Roman" panose="02020603050405020304" pitchFamily="18" charset="0"/>
                <a:cs typeface="Times New Roman" panose="02020603050405020304" pitchFamily="18" charset="0"/>
              </a:rPr>
              <a:t>This mechanism affect both SV and HR through:</a:t>
            </a:r>
          </a:p>
          <a:p>
            <a:pPr marL="36512" indent="0" algn="l" rtl="0" eaLnBrk="1" hangingPunct="1">
              <a:buFont typeface="Wingdings 2" panose="05020102010507070707" pitchFamily="18" charset="2"/>
              <a:buNone/>
              <a:defRPr/>
            </a:pPr>
            <a:r>
              <a:rPr lang="en-US" sz="2000" b="1" dirty="0">
                <a:solidFill>
                  <a:srgbClr val="002060"/>
                </a:solidFill>
                <a:latin typeface="Times New Roman" panose="02020603050405020304" pitchFamily="18" charset="0"/>
                <a:cs typeface="Times New Roman" panose="02020603050405020304" pitchFamily="18" charset="0"/>
              </a:rPr>
              <a:t>A- Autonomic nervous system:  </a:t>
            </a:r>
          </a:p>
          <a:p>
            <a:pPr marL="36512" indent="0" algn="l" rtl="0" eaLnBrk="1" hangingPunct="1">
              <a:buFont typeface="Wingdings 2" panose="05020102010507070707" pitchFamily="18" charset="2"/>
              <a:buNone/>
              <a:defRPr/>
            </a:pPr>
            <a:r>
              <a:rPr lang="en-US" sz="2000" dirty="0">
                <a:solidFill>
                  <a:srgbClr val="002060"/>
                </a:solidFill>
                <a:latin typeface="Times New Roman" panose="02020603050405020304" pitchFamily="18" charset="0"/>
                <a:cs typeface="Times New Roman" panose="02020603050405020304" pitchFamily="18" charset="0"/>
              </a:rPr>
              <a:t>●</a:t>
            </a:r>
            <a:r>
              <a:rPr lang="en-US" sz="2000" b="1" dirty="0">
                <a:solidFill>
                  <a:srgbClr val="002060"/>
                </a:solidFill>
                <a:latin typeface="Times New Roman" panose="02020603050405020304" pitchFamily="18" charset="0"/>
                <a:cs typeface="Times New Roman" panose="02020603050405020304" pitchFamily="18" charset="0"/>
              </a:rPr>
              <a:t>Sympathetic nervous system </a:t>
            </a:r>
            <a:r>
              <a:rPr lang="en-US" sz="2000" dirty="0">
                <a:solidFill>
                  <a:srgbClr val="002060"/>
                </a:solidFill>
                <a:latin typeface="Times New Roman" panose="02020603050405020304" pitchFamily="18" charset="0"/>
                <a:cs typeface="Times New Roman" panose="02020603050405020304" pitchFamily="18" charset="0"/>
              </a:rPr>
              <a:t>increases CO due to:</a:t>
            </a:r>
          </a:p>
          <a:p>
            <a:pPr marL="36512" indent="0" algn="l" rtl="0" eaLnBrk="1" hangingPunct="1">
              <a:buFont typeface="Wingdings 2" panose="05020102010507070707" pitchFamily="18" charset="2"/>
              <a:buNone/>
              <a:defRPr/>
            </a:pPr>
            <a:r>
              <a:rPr lang="en-US" sz="2000" dirty="0">
                <a:solidFill>
                  <a:srgbClr val="002060"/>
                </a:solidFill>
                <a:latin typeface="Times New Roman" panose="02020603050405020304" pitchFamily="18" charset="0"/>
                <a:cs typeface="Times New Roman" panose="02020603050405020304" pitchFamily="18" charset="0"/>
              </a:rPr>
              <a:t>1-Increase HR (positive chronotropic effect )</a:t>
            </a:r>
          </a:p>
          <a:p>
            <a:pPr marL="36512" indent="0" algn="l" rtl="0" eaLnBrk="1" hangingPunct="1">
              <a:buFont typeface="Wingdings 2" panose="05020102010507070707" pitchFamily="18" charset="2"/>
              <a:buNone/>
              <a:defRPr/>
            </a:pPr>
            <a:r>
              <a:rPr lang="en-US" sz="2000" dirty="0">
                <a:solidFill>
                  <a:srgbClr val="002060"/>
                </a:solidFill>
                <a:latin typeface="Times New Roman" panose="02020603050405020304" pitchFamily="18" charset="0"/>
                <a:cs typeface="Times New Roman" panose="02020603050405020304" pitchFamily="18" charset="0"/>
              </a:rPr>
              <a:t>2-Increased contractility (positive inotropic effect)</a:t>
            </a:r>
          </a:p>
          <a:p>
            <a:pPr marL="36512" indent="0" algn="l" rtl="0" eaLnBrk="1" hangingPunct="1">
              <a:buFont typeface="Wingdings 2" panose="05020102010507070707" pitchFamily="18" charset="2"/>
              <a:buNone/>
              <a:defRPr/>
            </a:pPr>
            <a:r>
              <a:rPr lang="en-US" sz="2000" dirty="0">
                <a:solidFill>
                  <a:srgbClr val="002060"/>
                </a:solidFill>
                <a:latin typeface="Times New Roman" panose="02020603050405020304" pitchFamily="18" charset="0"/>
                <a:cs typeface="Times New Roman" panose="02020603050405020304" pitchFamily="18" charset="0"/>
              </a:rPr>
              <a:t>3-Venoconstriction which increases venous return and filling of the heart. </a:t>
            </a:r>
          </a:p>
          <a:p>
            <a:pPr marL="36512" indent="0" algn="l" rtl="0" eaLnBrk="1" hangingPunct="1">
              <a:buFont typeface="Wingdings 2" panose="05020102010507070707" pitchFamily="18" charset="2"/>
              <a:buNone/>
              <a:defRPr/>
            </a:pPr>
            <a:r>
              <a:rPr lang="en-US" sz="2000" dirty="0">
                <a:solidFill>
                  <a:srgbClr val="002060"/>
                </a:solidFill>
                <a:latin typeface="Times New Roman" panose="02020603050405020304" pitchFamily="18" charset="0"/>
                <a:cs typeface="Times New Roman" panose="02020603050405020304" pitchFamily="18" charset="0"/>
              </a:rPr>
              <a:t>●</a:t>
            </a:r>
            <a:r>
              <a:rPr lang="en-US" sz="2000" b="1" dirty="0">
                <a:solidFill>
                  <a:srgbClr val="002060"/>
                </a:solidFill>
                <a:latin typeface="Times New Roman" panose="02020603050405020304" pitchFamily="18" charset="0"/>
                <a:cs typeface="Times New Roman" panose="02020603050405020304" pitchFamily="18" charset="0"/>
              </a:rPr>
              <a:t>Parasympathetic N.S. </a:t>
            </a:r>
            <a:r>
              <a:rPr lang="en-US" sz="2000" dirty="0">
                <a:solidFill>
                  <a:srgbClr val="002060"/>
                </a:solidFill>
                <a:latin typeface="Times New Roman" panose="02020603050405020304" pitchFamily="18" charset="0"/>
                <a:cs typeface="Times New Roman" panose="02020603050405020304" pitchFamily="18" charset="0"/>
              </a:rPr>
              <a:t>decreases CO through decreasing HR and minimal effect on myocardial contractility.</a:t>
            </a:r>
          </a:p>
          <a:p>
            <a:pPr marL="36512" indent="0" algn="l" rtl="0" eaLnBrk="1" hangingPunct="1">
              <a:buFont typeface="Wingdings 2" panose="05020102010507070707" pitchFamily="18" charset="2"/>
              <a:buNone/>
              <a:defRPr/>
            </a:pPr>
            <a:r>
              <a:rPr lang="en-US" sz="2000" b="1" dirty="0">
                <a:solidFill>
                  <a:srgbClr val="002060"/>
                </a:solidFill>
                <a:latin typeface="Times New Roman" panose="02020603050405020304" pitchFamily="18" charset="0"/>
                <a:cs typeface="Times New Roman" panose="02020603050405020304" pitchFamily="18" charset="0"/>
              </a:rPr>
              <a:t>B- Chemical Factors:</a:t>
            </a:r>
          </a:p>
          <a:p>
            <a:pPr marL="36512" indent="0" algn="l" rtl="0" eaLnBrk="1" hangingPunct="1">
              <a:buFont typeface="Wingdings 2" panose="05020102010507070707" pitchFamily="18" charset="2"/>
              <a:buNone/>
              <a:defRPr/>
            </a:pPr>
            <a:r>
              <a:rPr lang="en-US" sz="2000" dirty="0">
                <a:solidFill>
                  <a:srgbClr val="002060"/>
                </a:solidFill>
                <a:latin typeface="Times New Roman" panose="02020603050405020304" pitchFamily="18" charset="0"/>
                <a:cs typeface="Times New Roman" panose="02020603050405020304" pitchFamily="18" charset="0"/>
              </a:rPr>
              <a:t>- Chemicals: Increase C.O. leads to </a:t>
            </a:r>
            <a:r>
              <a:rPr lang="en-US" sz="2000" b="1" dirty="0">
                <a:solidFill>
                  <a:srgbClr val="002060"/>
                </a:solidFill>
                <a:latin typeface="Times New Roman" panose="02020603050405020304" pitchFamily="18" charset="0"/>
                <a:cs typeface="Times New Roman" panose="02020603050405020304" pitchFamily="18" charset="0"/>
              </a:rPr>
              <a:t>Hyper-effective heart</a:t>
            </a:r>
            <a:r>
              <a:rPr lang="en-US" sz="2000" dirty="0">
                <a:solidFill>
                  <a:srgbClr val="002060"/>
                </a:solidFill>
                <a:latin typeface="Times New Roman" panose="02020603050405020304" pitchFamily="18" charset="0"/>
                <a:cs typeface="Times New Roman" panose="02020603050405020304" pitchFamily="18" charset="0"/>
              </a:rPr>
              <a:t>:</a:t>
            </a:r>
          </a:p>
          <a:p>
            <a:pPr marL="36512" indent="0" algn="l" rtl="0" eaLnBrk="1" hangingPunct="1">
              <a:buFont typeface="Wingdings 2" panose="05020102010507070707" pitchFamily="18" charset="2"/>
              <a:buNone/>
              <a:defRPr/>
            </a:pPr>
            <a:r>
              <a:rPr lang="en-US" sz="2000" dirty="0">
                <a:solidFill>
                  <a:srgbClr val="002060"/>
                </a:solidFill>
                <a:latin typeface="Times New Roman" panose="02020603050405020304" pitchFamily="18" charset="0"/>
                <a:cs typeface="Times New Roman" panose="02020603050405020304" pitchFamily="18" charset="0"/>
              </a:rPr>
              <a:t> • </a:t>
            </a:r>
            <a:r>
              <a:rPr lang="en-US" sz="2000" dirty="0" err="1">
                <a:solidFill>
                  <a:srgbClr val="002060"/>
                </a:solidFill>
                <a:latin typeface="Times New Roman" panose="02020603050405020304" pitchFamily="18" charset="0"/>
                <a:cs typeface="Times New Roman" panose="02020603050405020304" pitchFamily="18" charset="0"/>
              </a:rPr>
              <a:t>Catecholamines</a:t>
            </a:r>
            <a:r>
              <a:rPr lang="en-US" sz="2000" dirty="0">
                <a:solidFill>
                  <a:srgbClr val="002060"/>
                </a:solidFill>
                <a:latin typeface="Times New Roman" panose="02020603050405020304" pitchFamily="18" charset="0"/>
                <a:cs typeface="Times New Roman" panose="02020603050405020304" pitchFamily="18" charset="0"/>
              </a:rPr>
              <a:t> increases </a:t>
            </a:r>
            <a:r>
              <a:rPr lang="en-US" sz="2000" dirty="0" err="1">
                <a:solidFill>
                  <a:srgbClr val="002060"/>
                </a:solidFill>
                <a:latin typeface="Times New Roman" panose="02020603050405020304" pitchFamily="18" charset="0"/>
                <a:cs typeface="Times New Roman" panose="02020603050405020304" pitchFamily="18" charset="0"/>
              </a:rPr>
              <a:t>cAMP</a:t>
            </a:r>
            <a:r>
              <a:rPr lang="en-US" sz="2000" dirty="0">
                <a:solidFill>
                  <a:srgbClr val="002060"/>
                </a:solidFill>
                <a:latin typeface="Times New Roman" panose="02020603050405020304" pitchFamily="18" charset="0"/>
                <a:cs typeface="Times New Roman" panose="02020603050405020304" pitchFamily="18" charset="0"/>
              </a:rPr>
              <a:t> that increase Ca++influx.</a:t>
            </a:r>
          </a:p>
          <a:p>
            <a:pPr marL="36512" indent="0" algn="l" rtl="0" eaLnBrk="1" hangingPunct="1">
              <a:buFont typeface="Wingdings 2" panose="05020102010507070707" pitchFamily="18" charset="2"/>
              <a:buNone/>
              <a:defRPr/>
            </a:pPr>
            <a:r>
              <a:rPr lang="en-US" sz="2000" dirty="0">
                <a:solidFill>
                  <a:srgbClr val="002060"/>
                </a:solidFill>
                <a:latin typeface="Times New Roman" panose="02020603050405020304" pitchFamily="18" charset="0"/>
                <a:cs typeface="Times New Roman" panose="02020603050405020304" pitchFamily="18" charset="0"/>
              </a:rPr>
              <a:t>• Digitalis (</a:t>
            </a:r>
            <a:r>
              <a:rPr lang="en-US" sz="2000" dirty="0" err="1">
                <a:solidFill>
                  <a:srgbClr val="002060"/>
                </a:solidFill>
                <a:latin typeface="Times New Roman" panose="02020603050405020304" pitchFamily="18" charset="0"/>
                <a:cs typeface="Times New Roman" panose="02020603050405020304" pitchFamily="18" charset="0"/>
              </a:rPr>
              <a:t>Digoxine</a:t>
            </a:r>
            <a:r>
              <a:rPr lang="en-US" sz="2000" dirty="0">
                <a:solidFill>
                  <a:srgbClr val="002060"/>
                </a:solidFill>
                <a:latin typeface="Times New Roman" panose="02020603050405020304" pitchFamily="18" charset="0"/>
                <a:cs typeface="Times New Roman" panose="02020603050405020304" pitchFamily="18" charset="0"/>
              </a:rPr>
              <a:t>) increases C.O.P in heart failure by increase release of Ca++ and force of contraction.</a:t>
            </a:r>
          </a:p>
          <a:p>
            <a:pPr marL="36512" indent="0" algn="l" rtl="0" eaLnBrk="1" hangingPunct="1">
              <a:buFont typeface="Wingdings 2" panose="05020102010507070707" pitchFamily="18" charset="2"/>
              <a:buNone/>
              <a:defRPr/>
            </a:pPr>
            <a:r>
              <a:rPr lang="en-US" sz="2000" dirty="0">
                <a:solidFill>
                  <a:srgbClr val="002060"/>
                </a:solidFill>
                <a:latin typeface="Times New Roman" panose="02020603050405020304" pitchFamily="18" charset="0"/>
                <a:cs typeface="Times New Roman" panose="02020603050405020304" pitchFamily="18" charset="0"/>
              </a:rPr>
              <a:t> • Thyroxin increases HR and force of contraction via stimulation of the metabolic rate of SAN and cardiac muscle and enhances sympathetic effect on the heart.</a:t>
            </a:r>
          </a:p>
          <a:p>
            <a:pPr marL="36512" indent="0" algn="l" rtl="0" eaLnBrk="1" hangingPunct="1">
              <a:buFont typeface="Wingdings 2" panose="05020102010507070707" pitchFamily="18" charset="2"/>
              <a:buNone/>
              <a:defRPr/>
            </a:pPr>
            <a:r>
              <a:rPr lang="en-US" sz="2000" dirty="0">
                <a:solidFill>
                  <a:srgbClr val="002060"/>
                </a:solidFill>
                <a:latin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cs typeface="Times New Roman" panose="02020603050405020304" pitchFamily="18" charset="0"/>
              </a:rPr>
              <a:t>Xanthines</a:t>
            </a:r>
            <a:r>
              <a:rPr lang="en-US" sz="2000" dirty="0">
                <a:solidFill>
                  <a:srgbClr val="002060"/>
                </a:solidFill>
                <a:latin typeface="Times New Roman" panose="02020603050405020304" pitchFamily="18" charset="0"/>
                <a:cs typeface="Times New Roman" panose="02020603050405020304" pitchFamily="18" charset="0"/>
              </a:rPr>
              <a:t> (caffeine) inhibits </a:t>
            </a:r>
            <a:r>
              <a:rPr lang="en-US" sz="2000" dirty="0" err="1">
                <a:solidFill>
                  <a:srgbClr val="002060"/>
                </a:solidFill>
                <a:latin typeface="Times New Roman" panose="02020603050405020304" pitchFamily="18" charset="0"/>
                <a:cs typeface="Times New Roman" panose="02020603050405020304" pitchFamily="18" charset="0"/>
              </a:rPr>
              <a:t>phosphodiestrase</a:t>
            </a:r>
            <a:r>
              <a:rPr lang="en-US" sz="2000" dirty="0">
                <a:solidFill>
                  <a:srgbClr val="002060"/>
                </a:solidFill>
                <a:latin typeface="Times New Roman" panose="02020603050405020304" pitchFamily="18" charset="0"/>
                <a:cs typeface="Times New Roman" panose="02020603050405020304" pitchFamily="18" charset="0"/>
              </a:rPr>
              <a:t> enzyme which hydrolyze </a:t>
            </a:r>
            <a:r>
              <a:rPr lang="en-US" sz="2000" dirty="0" err="1">
                <a:solidFill>
                  <a:srgbClr val="002060"/>
                </a:solidFill>
                <a:latin typeface="Times New Roman" panose="02020603050405020304" pitchFamily="18" charset="0"/>
                <a:cs typeface="Times New Roman" panose="02020603050405020304" pitchFamily="18" charset="0"/>
              </a:rPr>
              <a:t>cAMP</a:t>
            </a:r>
            <a:r>
              <a:rPr lang="en-US" sz="2000" dirty="0">
                <a:solidFill>
                  <a:srgbClr val="002060"/>
                </a:solidFill>
                <a:latin typeface="Times New Roman" panose="02020603050405020304" pitchFamily="18" charset="0"/>
                <a:cs typeface="Times New Roman" panose="02020603050405020304" pitchFamily="18" charset="0"/>
              </a:rPr>
              <a:t> increase </a:t>
            </a:r>
            <a:r>
              <a:rPr lang="en-US" sz="2000" dirty="0" err="1">
                <a:solidFill>
                  <a:srgbClr val="002060"/>
                </a:solidFill>
                <a:latin typeface="Times New Roman" panose="02020603050405020304" pitchFamily="18" charset="0"/>
                <a:cs typeface="Times New Roman" panose="02020603050405020304" pitchFamily="18" charset="0"/>
              </a:rPr>
              <a:t>cAMP</a:t>
            </a:r>
            <a:r>
              <a:rPr lang="en-US" sz="2000" dirty="0">
                <a:solidFill>
                  <a:srgbClr val="002060"/>
                </a:solidFill>
                <a:latin typeface="Times New Roman" panose="02020603050405020304" pitchFamily="18" charset="0"/>
                <a:cs typeface="Times New Roman" panose="02020603050405020304" pitchFamily="18" charset="0"/>
              </a:rPr>
              <a:t> increasing Ca++influx </a:t>
            </a:r>
          </a:p>
          <a:p>
            <a:pPr marL="36512" indent="0" algn="l" rtl="0" eaLnBrk="1" hangingPunct="1">
              <a:buFont typeface="Wingdings 2" panose="05020102010507070707" pitchFamily="18" charset="2"/>
              <a:buNone/>
              <a:defRPr/>
            </a:pPr>
            <a:r>
              <a:rPr lang="en-US" sz="2000" dirty="0">
                <a:solidFill>
                  <a:srgbClr val="002060"/>
                </a:solidFill>
                <a:latin typeface="Times New Roman" panose="02020603050405020304" pitchFamily="18" charset="0"/>
                <a:cs typeface="Times New Roman" panose="02020603050405020304" pitchFamily="18" charset="0"/>
              </a:rPr>
              <a:t> </a:t>
            </a:r>
          </a:p>
          <a:p>
            <a:pPr algn="l" rtl="0" eaLnBrk="1" hangingPunct="1">
              <a:defRPr/>
            </a:pPr>
            <a:endParaRPr lang="en-US" sz="2000" dirty="0">
              <a:solidFill>
                <a:srgbClr val="002060"/>
              </a:solidFill>
              <a:latin typeface="Times New Roman" panose="02020603050405020304" pitchFamily="18" charset="0"/>
              <a:cs typeface="Times New Roman" panose="02020603050405020304" pitchFamily="18" charset="0"/>
            </a:endParaRPr>
          </a:p>
          <a:p>
            <a:pPr algn="l" rtl="0" eaLnBrk="1" hangingPunct="1">
              <a:defRPr/>
            </a:pPr>
            <a:endParaRPr lang="en-US" sz="2000" dirty="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E8C349-BFE4-43E6-AB17-C9A3AB90C49A}"/>
              </a:ext>
            </a:extLst>
          </p:cNvPr>
          <p:cNvSpPr>
            <a:spLocks noGrp="1"/>
          </p:cNvSpPr>
          <p:nvPr>
            <p:ph idx="1"/>
          </p:nvPr>
        </p:nvSpPr>
        <p:spPr>
          <a:xfrm>
            <a:off x="468313" y="404813"/>
            <a:ext cx="7931150" cy="4525962"/>
          </a:xfrm>
        </p:spPr>
        <p:txBody>
          <a:bodyPr/>
          <a:lstStyle/>
          <a:p>
            <a:pPr marL="36512" indent="0" algn="l" rtl="0" eaLnBrk="1" hangingPunct="1">
              <a:buFont typeface="Wingdings 2" panose="05020102010507070707" pitchFamily="18" charset="2"/>
              <a:buNone/>
              <a:defRPr/>
            </a:pPr>
            <a:r>
              <a:rPr lang="en-US" sz="2000" dirty="0">
                <a:solidFill>
                  <a:srgbClr val="002060"/>
                </a:solidFill>
                <a:latin typeface="Times New Roman" panose="02020603050405020304" pitchFamily="18" charset="0"/>
                <a:cs typeface="Times New Roman" panose="02020603050405020304" pitchFamily="18" charset="0"/>
              </a:rPr>
              <a:t>- Chemicals that Decrease C.O leading to </a:t>
            </a:r>
            <a:r>
              <a:rPr lang="en-US" sz="2000" b="1" dirty="0">
                <a:solidFill>
                  <a:srgbClr val="002060"/>
                </a:solidFill>
                <a:latin typeface="Times New Roman" panose="02020603050405020304" pitchFamily="18" charset="0"/>
                <a:cs typeface="Times New Roman" panose="02020603050405020304" pitchFamily="18" charset="0"/>
              </a:rPr>
              <a:t>Hypo-effective heart</a:t>
            </a:r>
            <a:r>
              <a:rPr lang="en-US" sz="2000" dirty="0">
                <a:solidFill>
                  <a:srgbClr val="002060"/>
                </a:solidFill>
                <a:latin typeface="Times New Roman" panose="02020603050405020304" pitchFamily="18" charset="0"/>
                <a:cs typeface="Times New Roman" panose="02020603050405020304" pitchFamily="18" charset="0"/>
              </a:rPr>
              <a:t>:</a:t>
            </a:r>
          </a:p>
          <a:p>
            <a:pPr marL="36512" indent="0" algn="l" rtl="0" eaLnBrk="1" hangingPunct="1">
              <a:buFont typeface="Wingdings 2" panose="05020102010507070707" pitchFamily="18" charset="2"/>
              <a:buNone/>
              <a:defRPr/>
            </a:pPr>
            <a:r>
              <a:rPr lang="en-US" sz="2000" dirty="0">
                <a:solidFill>
                  <a:srgbClr val="002060"/>
                </a:solidFill>
                <a:latin typeface="Times New Roman" panose="02020603050405020304" pitchFamily="18" charset="0"/>
                <a:cs typeface="Times New Roman" panose="02020603050405020304" pitchFamily="18" charset="0"/>
              </a:rPr>
              <a:t> •Hypoxia, hypercapnia (increased CO2), acidosis, electrolytes imbalance .</a:t>
            </a:r>
          </a:p>
          <a:p>
            <a:pPr marL="36512" indent="0" algn="l" rtl="0" eaLnBrk="1" hangingPunct="1">
              <a:buFont typeface="Wingdings 2" panose="05020102010507070707" pitchFamily="18" charset="2"/>
              <a:buNone/>
              <a:defRPr/>
            </a:pPr>
            <a:r>
              <a:rPr lang="en-US" sz="2000" dirty="0">
                <a:solidFill>
                  <a:srgbClr val="002060"/>
                </a:solidFill>
                <a:latin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cs typeface="Times New Roman" panose="02020603050405020304" pitchFamily="18" charset="0"/>
              </a:rPr>
              <a:t>Ischaemia</a:t>
            </a:r>
            <a:r>
              <a:rPr lang="en-US" sz="2000" dirty="0">
                <a:solidFill>
                  <a:srgbClr val="002060"/>
                </a:solidFill>
                <a:latin typeface="Times New Roman" panose="02020603050405020304" pitchFamily="18" charset="0"/>
                <a:cs typeface="Times New Roman" panose="02020603050405020304" pitchFamily="18" charset="0"/>
              </a:rPr>
              <a:t> and bacterial toxins (as typhoid).</a:t>
            </a:r>
          </a:p>
          <a:p>
            <a:pPr marL="36512" indent="0" algn="l" rtl="0" eaLnBrk="1" hangingPunct="1">
              <a:buFont typeface="Wingdings 2" panose="05020102010507070707" pitchFamily="18" charset="2"/>
              <a:buNone/>
              <a:defRPr/>
            </a:pPr>
            <a:r>
              <a:rPr lang="en-US" sz="2000" dirty="0">
                <a:solidFill>
                  <a:srgbClr val="002060"/>
                </a:solidFill>
                <a:latin typeface="Times New Roman" panose="02020603050405020304" pitchFamily="18" charset="0"/>
                <a:cs typeface="Times New Roman" panose="02020603050405020304" pitchFamily="18" charset="0"/>
              </a:rPr>
              <a:t> •Quinidine (cardiac depressant drug) &amp; chloroform.</a:t>
            </a:r>
          </a:p>
          <a:p>
            <a:pPr marL="36512" indent="0" algn="l" rtl="0" eaLnBrk="1" hangingPunct="1">
              <a:buFont typeface="Wingdings 2" panose="05020102010507070707" pitchFamily="18" charset="2"/>
              <a:buNone/>
              <a:defRPr/>
            </a:pPr>
            <a:r>
              <a:rPr lang="en-US" sz="2000" dirty="0">
                <a:solidFill>
                  <a:srgbClr val="002060"/>
                </a:solidFill>
                <a:latin typeface="Times New Roman" panose="02020603050405020304" pitchFamily="18" charset="0"/>
                <a:cs typeface="Times New Roman" panose="02020603050405020304" pitchFamily="18" charset="0"/>
              </a:rPr>
              <a:t>  •Severe malnutrition as anemia and vitamin B deficiency (</a:t>
            </a:r>
            <a:r>
              <a:rPr lang="en-US" sz="2000" dirty="0" err="1">
                <a:solidFill>
                  <a:srgbClr val="002060"/>
                </a:solidFill>
                <a:latin typeface="Times New Roman" panose="02020603050405020304" pitchFamily="18" charset="0"/>
                <a:cs typeface="Times New Roman" panose="02020603050405020304" pitchFamily="18" charset="0"/>
              </a:rPr>
              <a:t>Beri</a:t>
            </a:r>
            <a:r>
              <a:rPr lang="en-US" sz="2000" dirty="0">
                <a:solidFill>
                  <a:srgbClr val="002060"/>
                </a:solidFill>
                <a:latin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cs typeface="Times New Roman" panose="02020603050405020304" pitchFamily="18" charset="0"/>
              </a:rPr>
              <a:t>Beri</a:t>
            </a:r>
            <a:r>
              <a:rPr lang="en-US" sz="2000" dirty="0">
                <a:solidFill>
                  <a:srgbClr val="002060"/>
                </a:solidFill>
                <a:latin typeface="Times New Roman" panose="02020603050405020304" pitchFamily="18" charset="0"/>
                <a:cs typeface="Times New Roman" panose="02020603050405020304" pitchFamily="18" charset="0"/>
              </a:rPr>
              <a:t>). </a:t>
            </a:r>
          </a:p>
          <a:p>
            <a:pPr marL="36512" indent="0" algn="l" rtl="0" eaLnBrk="1" hangingPunct="1">
              <a:buFont typeface="Wingdings 2" panose="05020102010507070707" pitchFamily="18" charset="2"/>
              <a:buNone/>
              <a:defRPr/>
            </a:pPr>
            <a:r>
              <a:rPr lang="en-US" sz="2400" b="1" dirty="0">
                <a:solidFill>
                  <a:srgbClr val="002060"/>
                </a:solidFill>
                <a:latin typeface="Times New Roman" panose="02020603050405020304" pitchFamily="18" charset="0"/>
                <a:cs typeface="Times New Roman" panose="02020603050405020304" pitchFamily="18" charset="0"/>
              </a:rPr>
              <a:t>II. Heart Rate (HR): </a:t>
            </a:r>
          </a:p>
          <a:p>
            <a:pPr marL="36512" indent="0" algn="l" rtl="0" eaLnBrk="1" hangingPunct="1">
              <a:buFont typeface="Wingdings 2" panose="05020102010507070707" pitchFamily="18" charset="2"/>
              <a:buNone/>
              <a:defRPr/>
            </a:pPr>
            <a:r>
              <a:rPr lang="en-US" sz="2000" dirty="0">
                <a:solidFill>
                  <a:srgbClr val="002060"/>
                </a:solidFill>
                <a:latin typeface="Times New Roman" panose="02020603050405020304" pitchFamily="18" charset="0"/>
                <a:cs typeface="Times New Roman" panose="02020603050405020304" pitchFamily="18" charset="0"/>
              </a:rPr>
              <a:t>Provided that venous return is kept constant:</a:t>
            </a:r>
          </a:p>
          <a:p>
            <a:pPr marL="36512" indent="0" algn="l" rtl="0" eaLnBrk="1" hangingPunct="1">
              <a:buFont typeface="Wingdings 2" panose="05020102010507070707" pitchFamily="18" charset="2"/>
              <a:buNone/>
              <a:defRPr/>
            </a:pPr>
            <a:r>
              <a:rPr lang="en-US" sz="2000" dirty="0">
                <a:solidFill>
                  <a:srgbClr val="002060"/>
                </a:solidFill>
                <a:latin typeface="Times New Roman" panose="02020603050405020304" pitchFamily="18" charset="0"/>
                <a:cs typeface="Times New Roman" panose="02020603050405020304" pitchFamily="18" charset="0"/>
              </a:rPr>
              <a:t>•</a:t>
            </a:r>
            <a:r>
              <a:rPr lang="en-US" sz="2000" b="1" dirty="0">
                <a:solidFill>
                  <a:srgbClr val="002060"/>
                </a:solidFill>
                <a:latin typeface="Times New Roman" panose="02020603050405020304" pitchFamily="18" charset="0"/>
                <a:cs typeface="Times New Roman" panose="02020603050405020304" pitchFamily="18" charset="0"/>
              </a:rPr>
              <a:t>Mild and moderate </a:t>
            </a:r>
            <a:r>
              <a:rPr lang="en-US" sz="2000" dirty="0">
                <a:solidFill>
                  <a:srgbClr val="002060"/>
                </a:solidFill>
                <a:latin typeface="Times New Roman" panose="02020603050405020304" pitchFamily="18" charset="0"/>
                <a:cs typeface="Times New Roman" panose="02020603050405020304" pitchFamily="18" charset="0"/>
              </a:rPr>
              <a:t>change in heart rate (60- 160 beat/ minute) does not affect the CO but affect SV inversely. e.g. increase HR produces shortening of the diastolic period decreasing the filling of the ventricle, and decreases SV and vice versa. </a:t>
            </a:r>
          </a:p>
          <a:p>
            <a:pPr marL="36512" indent="0" algn="l" rtl="0" eaLnBrk="1" hangingPunct="1">
              <a:buFont typeface="Wingdings 2" panose="05020102010507070707" pitchFamily="18" charset="2"/>
              <a:buNone/>
              <a:defRPr/>
            </a:pPr>
            <a:r>
              <a:rPr lang="en-US" sz="2000" dirty="0">
                <a:solidFill>
                  <a:srgbClr val="002060"/>
                </a:solidFill>
                <a:latin typeface="Times New Roman" panose="02020603050405020304" pitchFamily="18" charset="0"/>
                <a:cs typeface="Times New Roman" panose="02020603050405020304" pitchFamily="18" charset="0"/>
              </a:rPr>
              <a:t>•</a:t>
            </a:r>
            <a:r>
              <a:rPr lang="en-US" sz="2000" b="1" dirty="0">
                <a:solidFill>
                  <a:srgbClr val="002060"/>
                </a:solidFill>
                <a:latin typeface="Times New Roman" panose="02020603050405020304" pitchFamily="18" charset="0"/>
                <a:cs typeface="Times New Roman" panose="02020603050405020304" pitchFamily="18" charset="0"/>
              </a:rPr>
              <a:t>Marked increase </a:t>
            </a:r>
            <a:r>
              <a:rPr lang="en-US" sz="2000" dirty="0">
                <a:solidFill>
                  <a:srgbClr val="002060"/>
                </a:solidFill>
                <a:latin typeface="Times New Roman" panose="02020603050405020304" pitchFamily="18" charset="0"/>
                <a:cs typeface="Times New Roman" panose="02020603050405020304" pitchFamily="18" charset="0"/>
              </a:rPr>
              <a:t>in HR decreases the CO due to marked shortening of the diastolic period leading to:  </a:t>
            </a:r>
          </a:p>
          <a:p>
            <a:pPr marL="36512" indent="0" algn="l" rtl="0" eaLnBrk="1" hangingPunct="1">
              <a:buFont typeface="Wingdings 2" panose="05020102010507070707" pitchFamily="18" charset="2"/>
              <a:buNone/>
              <a:defRPr/>
            </a:pPr>
            <a:r>
              <a:rPr lang="en-US" sz="2000" dirty="0">
                <a:solidFill>
                  <a:srgbClr val="002060"/>
                </a:solidFill>
                <a:latin typeface="Times New Roman" panose="02020603050405020304" pitchFamily="18" charset="0"/>
                <a:cs typeface="Times New Roman" panose="02020603050405020304" pitchFamily="18" charset="0"/>
              </a:rPr>
              <a:t>1-Decrease filling of the ventricle, decrease EDV that decreases SV and COP. </a:t>
            </a:r>
          </a:p>
          <a:p>
            <a:pPr marL="36512" indent="0" algn="l" rtl="0" eaLnBrk="1" hangingPunct="1">
              <a:buFont typeface="Wingdings 2" panose="05020102010507070707" pitchFamily="18" charset="2"/>
              <a:buNone/>
              <a:defRPr/>
            </a:pPr>
            <a:endParaRPr lang="en-US" sz="2000" dirty="0">
              <a:solidFill>
                <a:srgbClr val="002060"/>
              </a:solidFill>
              <a:latin typeface="Times New Roman" panose="02020603050405020304" pitchFamily="18" charset="0"/>
              <a:cs typeface="Times New Roman" panose="02020603050405020304" pitchFamily="18" charset="0"/>
            </a:endParaRPr>
          </a:p>
          <a:p>
            <a:pPr algn="l" rtl="0" eaLnBrk="1" hangingPunct="1">
              <a:defRPr/>
            </a:pPr>
            <a:endParaRPr lang="en-US" sz="2000" dirty="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F0961F-314A-45D2-8126-654B45DC3E4A}"/>
              </a:ext>
            </a:extLst>
          </p:cNvPr>
          <p:cNvSpPr>
            <a:spLocks noGrp="1"/>
          </p:cNvSpPr>
          <p:nvPr>
            <p:ph idx="1"/>
          </p:nvPr>
        </p:nvSpPr>
        <p:spPr>
          <a:xfrm>
            <a:off x="468313" y="333375"/>
            <a:ext cx="8351837" cy="4525963"/>
          </a:xfrm>
        </p:spPr>
        <p:txBody>
          <a:bodyPr/>
          <a:lstStyle/>
          <a:p>
            <a:pPr marL="36512" indent="0" algn="l" rtl="0" eaLnBrk="1" hangingPunct="1">
              <a:buFont typeface="Wingdings 2" panose="05020102010507070707" pitchFamily="18" charset="2"/>
              <a:buNone/>
              <a:defRPr/>
            </a:pPr>
            <a:r>
              <a:rPr lang="en-US" sz="2000" dirty="0">
                <a:solidFill>
                  <a:srgbClr val="002060"/>
                </a:solidFill>
                <a:latin typeface="Times New Roman" panose="02020603050405020304" pitchFamily="18" charset="0"/>
                <a:cs typeface="Times New Roman" panose="02020603050405020304" pitchFamily="18" charset="0"/>
              </a:rPr>
              <a:t>2- Decrease the time of main coronary flow causes decrease in the force of contraction and consequently decrease SV and COP. </a:t>
            </a:r>
          </a:p>
          <a:p>
            <a:pPr marL="36512" indent="0" algn="l" rtl="0" eaLnBrk="1" hangingPunct="1">
              <a:buFont typeface="Wingdings 2" panose="05020102010507070707" pitchFamily="18" charset="2"/>
              <a:buNone/>
              <a:defRPr/>
            </a:pPr>
            <a:r>
              <a:rPr lang="en-US" sz="2000" dirty="0">
                <a:solidFill>
                  <a:srgbClr val="002060"/>
                </a:solidFill>
                <a:latin typeface="Times New Roman" panose="02020603050405020304" pitchFamily="18" charset="0"/>
                <a:cs typeface="Times New Roman" panose="02020603050405020304" pitchFamily="18" charset="0"/>
              </a:rPr>
              <a:t>- The increase in the heart rate can not compensate for the marked decrease in stroke volume. </a:t>
            </a:r>
          </a:p>
          <a:p>
            <a:pPr marL="36512" indent="0" algn="l" rtl="0" eaLnBrk="1" hangingPunct="1">
              <a:buFont typeface="Wingdings 2" panose="05020102010507070707" pitchFamily="18" charset="2"/>
              <a:buNone/>
              <a:defRPr/>
            </a:pPr>
            <a:r>
              <a:rPr lang="en-US" sz="2000" dirty="0">
                <a:solidFill>
                  <a:srgbClr val="002060"/>
                </a:solidFill>
                <a:latin typeface="Times New Roman" panose="02020603050405020304" pitchFamily="18" charset="0"/>
                <a:cs typeface="Times New Roman" panose="02020603050405020304" pitchFamily="18" charset="0"/>
              </a:rPr>
              <a:t>•</a:t>
            </a:r>
            <a:r>
              <a:rPr lang="en-US" sz="2000" b="1" dirty="0">
                <a:solidFill>
                  <a:srgbClr val="002060"/>
                </a:solidFill>
                <a:latin typeface="Times New Roman" panose="02020603050405020304" pitchFamily="18" charset="0"/>
                <a:cs typeface="Times New Roman" panose="02020603050405020304" pitchFamily="18" charset="0"/>
              </a:rPr>
              <a:t>Marked decrease in heart rate </a:t>
            </a:r>
            <a:r>
              <a:rPr lang="en-US" sz="2000" dirty="0">
                <a:solidFill>
                  <a:srgbClr val="002060"/>
                </a:solidFill>
                <a:latin typeface="Times New Roman" panose="02020603050405020304" pitchFamily="18" charset="0"/>
                <a:cs typeface="Times New Roman" panose="02020603050405020304" pitchFamily="18" charset="0"/>
              </a:rPr>
              <a:t>(&lt; 60 beat/min), although increases the time of diastole and increases the filling of ventricle and SV; the increased SV cannot compensate for marked decrease in HR. This occurs when the ventricle beats by its </a:t>
            </a:r>
            <a:r>
              <a:rPr lang="en-US" sz="2000" dirty="0" err="1">
                <a:solidFill>
                  <a:srgbClr val="002060"/>
                </a:solidFill>
                <a:latin typeface="Times New Roman" panose="02020603050405020304" pitchFamily="18" charset="0"/>
                <a:cs typeface="Times New Roman" panose="02020603050405020304" pitchFamily="18" charset="0"/>
              </a:rPr>
              <a:t>idioventricular</a:t>
            </a:r>
            <a:r>
              <a:rPr lang="en-US" sz="2000" dirty="0">
                <a:solidFill>
                  <a:srgbClr val="002060"/>
                </a:solidFill>
                <a:latin typeface="Times New Roman" panose="02020603050405020304" pitchFamily="18" charset="0"/>
                <a:cs typeface="Times New Roman" panose="02020603050405020304" pitchFamily="18" charset="0"/>
              </a:rPr>
              <a:t> rhythm (25 -40 heart/minute).</a:t>
            </a:r>
          </a:p>
          <a:p>
            <a:pPr marL="36512" indent="0" algn="l" rtl="0" eaLnBrk="1" hangingPunct="1">
              <a:buFont typeface="Wingdings 2" panose="05020102010507070707" pitchFamily="18" charset="2"/>
              <a:buNone/>
              <a:defRPr/>
            </a:pPr>
            <a:endParaRPr lang="en-US" sz="2000" dirty="0">
              <a:solidFill>
                <a:srgbClr val="002060"/>
              </a:solidFill>
              <a:latin typeface="Times New Roman" panose="02020603050405020304" pitchFamily="18" charset="0"/>
              <a:cs typeface="Times New Roman" panose="02020603050405020304" pitchFamily="18" charset="0"/>
            </a:endParaRPr>
          </a:p>
          <a:p>
            <a:pPr marL="36512" indent="0" algn="l" rtl="0" eaLnBrk="1" hangingPunct="1">
              <a:buFont typeface="Wingdings 2" panose="05020102010507070707" pitchFamily="18" charset="2"/>
              <a:buNone/>
              <a:defRPr/>
            </a:pPr>
            <a:r>
              <a:rPr lang="en-US" sz="2400" b="1" dirty="0">
                <a:solidFill>
                  <a:srgbClr val="002060"/>
                </a:solidFill>
                <a:latin typeface="Times New Roman" panose="02020603050405020304" pitchFamily="18" charset="0"/>
                <a:cs typeface="Times New Roman" panose="02020603050405020304" pitchFamily="18" charset="0"/>
              </a:rPr>
              <a:t>III. Mean Arterial Blood Pressure (Afterload):  </a:t>
            </a:r>
          </a:p>
          <a:p>
            <a:pPr marL="36512" indent="0" algn="l" rtl="0" eaLnBrk="1" hangingPunct="1">
              <a:buFont typeface="Wingdings 2" panose="05020102010507070707" pitchFamily="18" charset="2"/>
              <a:buNone/>
              <a:defRPr/>
            </a:pPr>
            <a:r>
              <a:rPr lang="en-US" sz="2000" dirty="0">
                <a:solidFill>
                  <a:srgbClr val="002060"/>
                </a:solidFill>
                <a:latin typeface="Times New Roman" panose="02020603050405020304" pitchFamily="18" charset="0"/>
                <a:cs typeface="Times New Roman" panose="02020603050405020304" pitchFamily="18" charset="0"/>
              </a:rPr>
              <a:t>After-load is the force against which the heart is contracting </a:t>
            </a:r>
            <a:r>
              <a:rPr lang="en-US" sz="2000" b="1" dirty="0">
                <a:solidFill>
                  <a:srgbClr val="002060"/>
                </a:solidFill>
                <a:latin typeface="Times New Roman" panose="02020603050405020304" pitchFamily="18" charset="0"/>
                <a:cs typeface="Times New Roman" panose="02020603050405020304" pitchFamily="18" charset="0"/>
              </a:rPr>
              <a:t>(aortic pressure</a:t>
            </a:r>
            <a:r>
              <a:rPr lang="en-US" sz="2000" dirty="0">
                <a:solidFill>
                  <a:srgbClr val="002060"/>
                </a:solidFill>
                <a:latin typeface="Times New Roman" panose="02020603050405020304" pitchFamily="18" charset="0"/>
                <a:cs typeface="Times New Roman" panose="02020603050405020304" pitchFamily="18" charset="0"/>
              </a:rPr>
              <a:t>).</a:t>
            </a:r>
          </a:p>
          <a:p>
            <a:pPr marL="36512" indent="0" algn="l" rtl="0" eaLnBrk="1" hangingPunct="1">
              <a:buFont typeface="Wingdings 2" panose="05020102010507070707" pitchFamily="18" charset="2"/>
              <a:buNone/>
              <a:defRPr/>
            </a:pPr>
            <a:r>
              <a:rPr lang="en-US" sz="2000" dirty="0">
                <a:solidFill>
                  <a:srgbClr val="002060"/>
                </a:solidFill>
                <a:latin typeface="Times New Roman" panose="02020603050405020304" pitchFamily="18" charset="0"/>
                <a:cs typeface="Times New Roman" panose="02020603050405020304" pitchFamily="18" charset="0"/>
              </a:rPr>
              <a:t>When the mean arterial blood pressure is raised, the heart pumps less amount of blood than it receives for several beats so blood accumulates in the ventricles and the size of the heart increases. </a:t>
            </a:r>
          </a:p>
          <a:p>
            <a:pPr marL="36512" indent="0" algn="l" rtl="0" eaLnBrk="1" hangingPunct="1">
              <a:buFont typeface="Wingdings 2" panose="05020102010507070707" pitchFamily="18" charset="2"/>
              <a:buNone/>
              <a:defRPr/>
            </a:pPr>
            <a:r>
              <a:rPr lang="en-US" sz="2000" dirty="0">
                <a:solidFill>
                  <a:srgbClr val="002060"/>
                </a:solidFill>
                <a:latin typeface="Times New Roman" panose="02020603050405020304" pitchFamily="18" charset="0"/>
                <a:cs typeface="Times New Roman" panose="02020603050405020304" pitchFamily="18" charset="0"/>
              </a:rPr>
              <a:t>The distended heart contracts more forcefully and the CO returns to its previous level. </a:t>
            </a:r>
          </a:p>
          <a:p>
            <a:pPr marL="36512" indent="0" algn="l" rtl="0" eaLnBrk="1" hangingPunct="1">
              <a:buFont typeface="Wingdings 2" panose="05020102010507070707" pitchFamily="18" charset="2"/>
              <a:buNone/>
              <a:defRPr/>
            </a:pPr>
            <a:r>
              <a:rPr lang="en-US" sz="2000" b="1" dirty="0">
                <a:solidFill>
                  <a:srgbClr val="002060"/>
                </a:solidFill>
                <a:latin typeface="Times New Roman" panose="02020603050405020304" pitchFamily="18" charset="0"/>
                <a:cs typeface="Times New Roman" panose="02020603050405020304" pitchFamily="18" charset="0"/>
              </a:rPr>
              <a:t>Conversely</a:t>
            </a:r>
            <a:r>
              <a:rPr lang="en-US" sz="2000" dirty="0">
                <a:solidFill>
                  <a:srgbClr val="002060"/>
                </a:solidFill>
                <a:latin typeface="Times New Roman" panose="02020603050405020304" pitchFamily="18" charset="0"/>
                <a:cs typeface="Times New Roman" panose="02020603050405020304" pitchFamily="18" charset="0"/>
              </a:rPr>
              <a:t>, when the mean arterial blood pressure is reduced, CO rises transiently but the size of the heart decreases so the CO fall to its previous constant level. </a:t>
            </a:r>
          </a:p>
          <a:p>
            <a:pPr marL="36512" indent="0" algn="l" rtl="0" eaLnBrk="1" hangingPunct="1">
              <a:buFont typeface="Wingdings 2" panose="05020102010507070707" pitchFamily="18" charset="2"/>
              <a:buNone/>
              <a:defRPr/>
            </a:pPr>
            <a:endParaRPr lang="en-US" sz="2000" dirty="0">
              <a:solidFill>
                <a:srgbClr val="002060"/>
              </a:solidFill>
              <a:latin typeface="Times New Roman" panose="02020603050405020304" pitchFamily="18" charset="0"/>
              <a:cs typeface="Times New Roman" panose="02020603050405020304" pitchFamily="18" charset="0"/>
            </a:endParaRPr>
          </a:p>
          <a:p>
            <a:pPr algn="l" rtl="0" eaLnBrk="1" hangingPunct="1">
              <a:defRPr/>
            </a:pPr>
            <a:endParaRPr lang="en-US" sz="2000" dirty="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 /></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 /></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DA8B54F045A074CA01257B5EBC94D5C" ma:contentTypeVersion="0" ma:contentTypeDescription="Create a new document." ma:contentTypeScope="" ma:versionID="465aa9d5ba3889cad1ce4411c0ae9a24">
  <xsd:schema xmlns:xsd="http://www.w3.org/2001/XMLSchema" xmlns:xs="http://www.w3.org/2001/XMLSchema" xmlns:p="http://schemas.microsoft.com/office/2006/metadata/properties" targetNamespace="http://schemas.microsoft.com/office/2006/metadata/properties" ma:root="true" ma:fieldsID="0967b7be50301903c78f9c39c6fd9af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A2064BC-BEF1-4F14-B5EF-7DF5BE6B4F71}">
  <ds:schemaRefs>
    <ds:schemaRef ds:uri="http://schemas.microsoft.com/sharepoint/v3/contenttype/forms"/>
  </ds:schemaRefs>
</ds:datastoreItem>
</file>

<file path=customXml/itemProps2.xml><?xml version="1.0" encoding="utf-8"?>
<ds:datastoreItem xmlns:ds="http://schemas.openxmlformats.org/officeDocument/2006/customXml" ds:itemID="{449D6016-2829-4122-B2D0-4A567F903A04}">
  <ds:schemaRefs>
    <ds:schemaRef ds:uri="http://schemas.microsoft.com/office/2006/metadata/contentType"/>
    <ds:schemaRef ds:uri="http://schemas.microsoft.com/office/2006/metadata/properties/metaAttributes"/>
    <ds:schemaRef ds:uri="http://www.w3.org/2000/xmln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Technic</Template>
  <TotalTime>301</TotalTime>
  <Words>1368</Words>
  <Application>Microsoft Office PowerPoint</Application>
  <PresentationFormat>On-screen Show (4:3)</PresentationFormat>
  <Paragraphs>96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تقنية</vt:lpstr>
      <vt:lpstr>4- CARDIAC OUTPUT and its regulation</vt:lpstr>
      <vt:lpstr>Cardiac output</vt:lpstr>
      <vt:lpstr>Cardiac output in various conditions</vt:lpstr>
      <vt:lpstr>     C- Cardiac output is decreased in: </vt:lpstr>
      <vt:lpstr>REGULATION OF CARDIAC OUTPUT </vt:lpstr>
      <vt:lpstr>PowerPoint Presentation</vt:lpstr>
      <vt:lpstr>2-Extrinsic regulation:  </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CARDIAC CYCLE</dc:title>
  <dc:creator>Dr.Waleed R. Ezzat</dc:creator>
  <cp:lastModifiedBy>Sanabil Hassanat</cp:lastModifiedBy>
  <cp:revision>50</cp:revision>
  <dcterms:created xsi:type="dcterms:W3CDTF">2018-04-21T22:12:54Z</dcterms:created>
  <dcterms:modified xsi:type="dcterms:W3CDTF">2021-11-08T09:36:48Z</dcterms:modified>
</cp:coreProperties>
</file>