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4"/>
    <p:sldMasterId id="2147483708" r:id="rId5"/>
  </p:sldMasterIdLst>
  <p:notesMasterIdLst>
    <p:notesMasterId r:id="rId31"/>
  </p:notesMasterIdLst>
  <p:sldIdLst>
    <p:sldId id="256" r:id="rId6"/>
    <p:sldId id="272" r:id="rId7"/>
    <p:sldId id="282" r:id="rId8"/>
    <p:sldId id="283" r:id="rId9"/>
    <p:sldId id="284" r:id="rId10"/>
    <p:sldId id="285" r:id="rId11"/>
    <p:sldId id="286" r:id="rId12"/>
    <p:sldId id="288" r:id="rId13"/>
    <p:sldId id="287" r:id="rId14"/>
    <p:sldId id="289" r:id="rId15"/>
    <p:sldId id="292" r:id="rId16"/>
    <p:sldId id="293" r:id="rId17"/>
    <p:sldId id="291" r:id="rId18"/>
    <p:sldId id="290" r:id="rId19"/>
    <p:sldId id="297" r:id="rId20"/>
    <p:sldId id="296" r:id="rId21"/>
    <p:sldId id="295" r:id="rId22"/>
    <p:sldId id="294" r:id="rId23"/>
    <p:sldId id="301" r:id="rId24"/>
    <p:sldId id="300" r:id="rId25"/>
    <p:sldId id="299" r:id="rId26"/>
    <p:sldId id="298" r:id="rId27"/>
    <p:sldId id="303" r:id="rId28"/>
    <p:sldId id="302" r:id="rId29"/>
    <p:sldId id="276" r:id="rId3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2" autoAdjust="0"/>
    <p:restoredTop sz="94671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slide" Target="slides/slide13.xml" /><Relationship Id="rId26" Type="http://schemas.openxmlformats.org/officeDocument/2006/relationships/slide" Target="slides/slide21.xml" /><Relationship Id="rId3" Type="http://schemas.openxmlformats.org/officeDocument/2006/relationships/customXml" Target="../customXml/item3.xml" /><Relationship Id="rId21" Type="http://schemas.openxmlformats.org/officeDocument/2006/relationships/slide" Target="slides/slide16.xml" /><Relationship Id="rId34" Type="http://schemas.openxmlformats.org/officeDocument/2006/relationships/theme" Target="theme/theme1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slide" Target="slides/slide12.xml" /><Relationship Id="rId25" Type="http://schemas.openxmlformats.org/officeDocument/2006/relationships/slide" Target="slides/slide20.xml" /><Relationship Id="rId33" Type="http://schemas.openxmlformats.org/officeDocument/2006/relationships/viewProps" Target="view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1.xml" /><Relationship Id="rId20" Type="http://schemas.openxmlformats.org/officeDocument/2006/relationships/slide" Target="slides/slide15.xml" /><Relationship Id="rId29" Type="http://schemas.openxmlformats.org/officeDocument/2006/relationships/slide" Target="slides/slide24.xml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24" Type="http://schemas.openxmlformats.org/officeDocument/2006/relationships/slide" Target="slides/slide19.xml" /><Relationship Id="rId32" Type="http://schemas.openxmlformats.org/officeDocument/2006/relationships/presProps" Target="presProps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10.xml" /><Relationship Id="rId23" Type="http://schemas.openxmlformats.org/officeDocument/2006/relationships/slide" Target="slides/slide18.xml" /><Relationship Id="rId28" Type="http://schemas.openxmlformats.org/officeDocument/2006/relationships/slide" Target="slides/slide23.xml" /><Relationship Id="rId10" Type="http://schemas.openxmlformats.org/officeDocument/2006/relationships/slide" Target="slides/slide5.xml" /><Relationship Id="rId19" Type="http://schemas.openxmlformats.org/officeDocument/2006/relationships/slide" Target="slides/slide14.xml" /><Relationship Id="rId31" Type="http://schemas.openxmlformats.org/officeDocument/2006/relationships/notesMaster" Target="notesMasters/notesMaster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slide" Target="slides/slide17.xml" /><Relationship Id="rId27" Type="http://schemas.openxmlformats.org/officeDocument/2006/relationships/slide" Target="slides/slide22.xml" /><Relationship Id="rId30" Type="http://schemas.openxmlformats.org/officeDocument/2006/relationships/slide" Target="slides/slide25.xml" /><Relationship Id="rId35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C178EE6-E036-405C-A3B3-9C552B922447}" type="datetimeFigureOut">
              <a:rPr lang="ar-EG" smtClean="0"/>
              <a:t>09/04/1443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59AE1B0-CE5E-4E41-9F93-2B5AF85E7D5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86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AE1B0-CE5E-4E41-9F93-2B5AF85E7D59}" type="slidenum">
              <a:rPr lang="ar-EG" smtClean="0"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9922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AE1B0-CE5E-4E41-9F93-2B5AF85E7D59}" type="slidenum">
              <a:rPr lang="ar-EG" smtClean="0"/>
              <a:t>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5593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09/04/1443</a:t>
            </a:fld>
            <a:endParaRPr lang="ar-S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09/04/1443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39481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09/04/1443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84984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09/04/1443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92752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09/04/1443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26185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09/04/1443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8940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09/04/1443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50907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09/04/1443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03242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09/04/1443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9844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09/04/1443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97922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09/04/1443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04631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09/04/1443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33502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09/04/1443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2506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theme" Target="../theme/theme2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23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09/04/1443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63735-2C0D-4807-AEF9-A79C6298696D}" type="datetimeFigureOut">
              <a:rPr lang="ar-EG" smtClean="0"/>
              <a:t>09/04/1443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5854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4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16824" cy="1296144"/>
          </a:xfrm>
        </p:spPr>
        <p:txBody>
          <a:bodyPr>
            <a:normAutofit/>
          </a:bodyPr>
          <a:lstStyle/>
          <a:p>
            <a:pPr rtl="0"/>
            <a:r>
              <a:rPr lang="en-US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sz="3200" dirty="0">
                <a:solidFill>
                  <a:schemeClr val="tx1"/>
                </a:solidFill>
                <a:effectLst/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Heart internal features  </a:t>
            </a:r>
            <a:endParaRPr lang="ar-SA" sz="3200" dirty="0">
              <a:solidFill>
                <a:schemeClr val="tx1"/>
              </a:solidFill>
              <a:effectLst/>
              <a:latin typeface="Algerian" panose="04020705040A02060702" pitchFamily="82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5076056" y="1838018"/>
            <a:ext cx="4248472" cy="5023480"/>
          </a:xfrm>
        </p:spPr>
        <p:txBody>
          <a:bodyPr>
            <a:normAutofit/>
          </a:bodyPr>
          <a:lstStyle/>
          <a:p>
            <a:pPr marL="82296" indent="0" algn="ctr" rtl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" indent="0" algn="ctr" rtl="0"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" indent="0" algn="ctr" rtl="0"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" indent="0" algn="ctr" rtl="0"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" indent="0" algn="ctr" rtl="0">
              <a:buNone/>
            </a:pPr>
            <a:r>
              <a:rPr lang="en-US" sz="2200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</a:p>
          <a:p>
            <a:pPr marL="82296" indent="0" algn="ctr" rtl="0">
              <a:buNone/>
            </a:pPr>
            <a:r>
              <a:rPr lang="en-US" sz="2200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Dr Abulmaaty Mohamed</a:t>
            </a:r>
            <a:br>
              <a:rPr lang="en-US" sz="2200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200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Assistant professor Anatomy &amp; Embryology </a:t>
            </a:r>
            <a:br>
              <a:rPr lang="en-US" sz="2200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200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Mutah University</a:t>
            </a:r>
            <a:endParaRPr lang="ar-SA" sz="2200" dirty="0">
              <a:latin typeface="Algerian" panose="04020705040A02060702" pitchFamily="82" charset="0"/>
              <a:ea typeface="Verdana" panose="020B0604030504040204" pitchFamily="34" charset="0"/>
              <a:cs typeface="Andalus" panose="02020603050405020304" pitchFamily="18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4464495" cy="5661248"/>
          </a:xfrm>
        </p:spPr>
      </p:pic>
    </p:spTree>
    <p:extLst>
      <p:ext uri="{BB962C8B-B14F-4D97-AF65-F5344CB8AC3E}">
        <p14:creationId xmlns:p14="http://schemas.microsoft.com/office/powerpoint/2010/main" val="1172515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40466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lT Atrium</a:t>
            </a:r>
            <a:endParaRPr lang="ar-E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404664"/>
            <a:ext cx="8100392" cy="6453336"/>
          </a:xfrm>
        </p:spPr>
        <p:txBody>
          <a:bodyPr/>
          <a:lstStyle/>
          <a:p>
            <a:pPr marL="82296" indent="0" algn="l" rtl="0">
              <a:buNone/>
            </a:pPr>
            <a:r>
              <a:rPr lang="en-US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A-Mitral opening :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-Guarded by mitral valve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-admit 2 fingers</a:t>
            </a:r>
          </a:p>
          <a:p>
            <a:pPr marL="82296" indent="0" algn="l" rtl="0">
              <a:buNone/>
            </a:pPr>
            <a:r>
              <a:rPr lang="en-US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 Rough anterior Part :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the auricle that has musculi pectinati</a:t>
            </a:r>
          </a:p>
          <a:p>
            <a:pPr marL="82296" indent="0" algn="l" rtl="0">
              <a:buNone/>
            </a:pPr>
            <a:r>
              <a:rPr lang="en-US" sz="2800" u="db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C-Smooth posterior part: -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openings of </a:t>
            </a:r>
          </a:p>
          <a:p>
            <a:pPr marL="82296" lvl="0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 pulmonary veins(near to upper part) with no valves</a:t>
            </a:r>
          </a:p>
          <a:p>
            <a:pPr marL="82296" lvl="0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-vena cordis minimi</a:t>
            </a:r>
          </a:p>
          <a:p>
            <a:pPr marL="82296" indent="0" algn="l" rtl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429000"/>
            <a:ext cx="486003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69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54868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rT ventricle</a:t>
            </a:r>
            <a:endParaRPr lang="ar-E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476672"/>
            <a:ext cx="8100392" cy="6381328"/>
          </a:xfrm>
        </p:spPr>
        <p:txBody>
          <a:bodyPr>
            <a:normAutofit/>
          </a:bodyPr>
          <a:lstStyle/>
          <a:p>
            <a:pPr marL="82296" indent="0" algn="l" rtl="0">
              <a:buNone/>
            </a:pP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Semilunar- 1</a:t>
            </a:r>
            <a:r>
              <a:rPr lang="ar-E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thickness of the lt ventricle</a:t>
            </a:r>
          </a:p>
          <a:p>
            <a:pPr marL="82296" indent="0" algn="l" rtl="0">
              <a:buNone/>
            </a:pPr>
            <a:endParaRPr lang="ar-E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7848872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60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47667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rT ventricle</a:t>
            </a:r>
            <a:endParaRPr lang="ar-E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548680"/>
            <a:ext cx="8100392" cy="6309320"/>
          </a:xfrm>
        </p:spPr>
        <p:txBody>
          <a:bodyPr/>
          <a:lstStyle/>
          <a:p>
            <a:pPr marL="82296" indent="0" algn="l" rtl="0">
              <a:buNone/>
            </a:pP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A- 2 openings: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tricuspid -pulmonary </a:t>
            </a:r>
          </a:p>
          <a:p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268760"/>
            <a:ext cx="6228184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28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54868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rT ventricle</a:t>
            </a:r>
            <a:endParaRPr lang="ar-E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548680"/>
            <a:ext cx="8100392" cy="6309320"/>
          </a:xfrm>
        </p:spPr>
        <p:txBody>
          <a:bodyPr/>
          <a:lstStyle/>
          <a:p>
            <a:pPr marL="82296" indent="0" algn="l" rtl="0">
              <a:buNone/>
            </a:pPr>
            <a:r>
              <a:rPr lang="en-US" sz="3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 rough (inflow) part :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shows</a:t>
            </a:r>
          </a:p>
          <a:p>
            <a:pPr marL="82296" lvl="0" indent="0" algn="l" rtl="0">
              <a:buNone/>
            </a:pP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1-Trabeculae carneae: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Muscular ridges that freely intercross forming sponge meshwork</a:t>
            </a:r>
          </a:p>
          <a:p>
            <a:pPr marL="82296" indent="0" algn="l" rtl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060848"/>
            <a:ext cx="6516217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0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332656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rT ventricle</a:t>
            </a:r>
            <a:endParaRPr lang="ar-E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32656"/>
            <a:ext cx="8100392" cy="6525344"/>
          </a:xfrm>
        </p:spPr>
        <p:txBody>
          <a:bodyPr/>
          <a:lstStyle/>
          <a:p>
            <a:pPr marL="82296" indent="0" algn="l" rtl="0">
              <a:buNone/>
            </a:pPr>
            <a:r>
              <a:rPr lang="en-US" sz="3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 rough (inflow) part :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shows</a:t>
            </a:r>
          </a:p>
          <a:p>
            <a:pPr marL="82296" indent="0" algn="l" rtl="0">
              <a:buNone/>
            </a:pP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2-papillary muscles : 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no.:-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 Ant.(constant), post. &amp; septal</a:t>
            </a:r>
          </a:p>
          <a:p>
            <a:pPr marL="82296" indent="0" algn="l" rtl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shape:-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conical  has  base:- attached to ventricular wall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apex:- give chordae tendinae to margins &amp; ventricular surface of cusps of the tricuspid valve each muscle attach to  2 adjacent  cusps 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function:-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 valve regurge</a:t>
            </a:r>
          </a:p>
          <a:p>
            <a:pPr marL="82296" indent="0" algn="l" rtl="0">
              <a:buNone/>
            </a:pP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96952"/>
            <a:ext cx="8100392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5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6206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rT ventricle</a:t>
            </a:r>
            <a:endParaRPr lang="ar-E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548680"/>
            <a:ext cx="8100392" cy="6192688"/>
          </a:xfrm>
        </p:spPr>
        <p:txBody>
          <a:bodyPr>
            <a:normAutofit/>
          </a:bodyPr>
          <a:lstStyle/>
          <a:p>
            <a:pPr marL="82296" indent="0" algn="l" rtl="0">
              <a:buNone/>
            </a:pPr>
            <a:r>
              <a:rPr lang="en-US" sz="3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 rough (inflow) part :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shows</a:t>
            </a:r>
          </a:p>
          <a:p>
            <a:pPr marL="82296" indent="0" algn="l" rtl="0">
              <a:buNone/>
            </a:pP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3-moderator band :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(septomarginal trabecula) :</a:t>
            </a:r>
          </a:p>
          <a:p>
            <a:pPr marL="82296" indent="0" algn="l" rtl="0">
              <a:buNone/>
            </a:pPr>
            <a:r>
              <a:rPr lang="en-US" sz="2600" u="dotted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trabecula from septum to base of ant. papillary muscle.</a:t>
            </a:r>
          </a:p>
          <a:p>
            <a:pPr marL="82296" indent="0" algn="l" rtl="0">
              <a:buNone/>
            </a:pPr>
            <a:r>
              <a:rPr lang="en-US" sz="2600" u="dotted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Function:-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Transmit Rt bundle br.</a:t>
            </a:r>
          </a:p>
          <a:p>
            <a:pPr marL="82296" indent="0" algn="l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Prevent over distention of Rt.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E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96952"/>
            <a:ext cx="5436096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62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69269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rT ventricle</a:t>
            </a:r>
            <a:endParaRPr lang="ar-E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620688"/>
            <a:ext cx="7890080" cy="5627712"/>
          </a:xfrm>
        </p:spPr>
        <p:txBody>
          <a:bodyPr/>
          <a:lstStyle/>
          <a:p>
            <a:pPr marL="82296" indent="0" algn="l" rtl="0">
              <a:buNone/>
            </a:pPr>
            <a:r>
              <a:rPr lang="en-US" sz="3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C- smooth (outflow) part :=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Infundibulum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separated from inflow part by supraventricular crest </a:t>
            </a:r>
          </a:p>
          <a:p>
            <a:pPr marL="82296" indent="0" algn="l" rtl="0">
              <a:buNone/>
            </a:pPr>
            <a:endParaRPr lang="en-US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56792"/>
            <a:ext cx="6241519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23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6206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lT ventricle</a:t>
            </a:r>
            <a:endParaRPr lang="ar-E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548680"/>
            <a:ext cx="8100392" cy="6309320"/>
          </a:xfrm>
        </p:spPr>
        <p:txBody>
          <a:bodyPr/>
          <a:lstStyle/>
          <a:p>
            <a:pPr marL="82296" indent="0" algn="l" rtl="0">
              <a:buNone/>
            </a:pP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</a:t>
            </a:r>
          </a:p>
          <a:p>
            <a:pPr marL="82296" indent="0" algn="l" rtl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circular- 3 times thickness of the rt ventricle</a:t>
            </a:r>
          </a:p>
          <a:p>
            <a:pPr marL="82296" indent="0" algn="l" rtl="0">
              <a:buNone/>
            </a:pPr>
            <a:endParaRPr lang="ar-E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8100392" cy="506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53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890080" cy="40466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lT ventricle</a:t>
            </a:r>
            <a:endParaRPr lang="ar-E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404664"/>
            <a:ext cx="8100392" cy="6453336"/>
          </a:xfrm>
        </p:spPr>
        <p:txBody>
          <a:bodyPr/>
          <a:lstStyle/>
          <a:p>
            <a:pPr marL="82296" indent="0" algn="l">
              <a:buNone/>
            </a:pP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A- 2 openings: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mitral - aortic </a:t>
            </a:r>
          </a:p>
          <a:p>
            <a:pPr marL="82296" indent="0" algn="l">
              <a:buNone/>
            </a:pPr>
            <a:endParaRPr lang="ar-E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8100392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37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58120" cy="47667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lT ventricle</a:t>
            </a:r>
            <a:endParaRPr lang="ar-E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548680"/>
            <a:ext cx="8100392" cy="6309320"/>
          </a:xfrm>
        </p:spPr>
        <p:txBody>
          <a:bodyPr/>
          <a:lstStyle/>
          <a:p>
            <a:pPr marL="82296" indent="0" algn="l" rtl="0">
              <a:buNone/>
            </a:pPr>
            <a:r>
              <a:rPr lang="en-US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 rough (inflow) part :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shows</a:t>
            </a:r>
          </a:p>
          <a:p>
            <a:pPr marL="82296" indent="0" algn="l" rtl="0">
              <a:buNone/>
            </a:pPr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1-Trabeculae carneae: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finer , multiple than that of the rt vent.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2-papillary muscles : 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no.:-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Ant., post.</a:t>
            </a:r>
          </a:p>
          <a:p>
            <a:pPr marL="82296" indent="0" algn="l" rtl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shape:-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larger than that of rt vent. ,  chordae tendinae are thicker &amp; fewer ,attach to margins &amp; ventricular surface of  both cusps of the mitral valve</a:t>
            </a:r>
          </a:p>
          <a:p>
            <a:pPr marL="82296" indent="0" algn="l" rtl="0">
              <a:buNone/>
            </a:pPr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has no moderator band</a:t>
            </a:r>
          </a:p>
          <a:p>
            <a:pPr marL="82296" indent="0" algn="l" rtl="0">
              <a:buNone/>
            </a:pPr>
            <a:r>
              <a:rPr lang="en-US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C-smooth(outflow)part:</a:t>
            </a:r>
          </a:p>
          <a:p>
            <a:pPr marL="82296" indent="0" algn="l" rtl="0">
              <a:buNone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aortic vestibule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08920"/>
            <a:ext cx="4328898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1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620688"/>
          </a:xfrm>
        </p:spPr>
        <p:txBody>
          <a:bodyPr>
            <a:normAutofit/>
          </a:bodyPr>
          <a:lstStyle/>
          <a:p>
            <a:pPr rtl="0"/>
            <a:r>
              <a:rPr lang="en-US" sz="3200" dirty="0">
                <a:solidFill>
                  <a:schemeClr val="tx1"/>
                </a:solidFill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Rev.  </a:t>
            </a:r>
            <a:endParaRPr lang="ar-SA" sz="3200" dirty="0">
              <a:solidFill>
                <a:schemeClr val="tx1"/>
              </a:solidFill>
              <a:latin typeface="Algerian" panose="04020705040A02060702" pitchFamily="82" charset="0"/>
              <a:ea typeface="Verdana" panose="020B0604030504040204" pitchFamily="34" charset="0"/>
              <a:cs typeface="Andalus" panose="02020603050405020304" pitchFamily="18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7992888" cy="6264696"/>
          </a:xfrm>
        </p:spPr>
      </p:pic>
    </p:spTree>
    <p:extLst>
      <p:ext uri="{BB962C8B-B14F-4D97-AF65-F5344CB8AC3E}">
        <p14:creationId xmlns:p14="http://schemas.microsoft.com/office/powerpoint/2010/main" val="2901165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548680"/>
          </a:xfrm>
        </p:spPr>
        <p:txBody>
          <a:bodyPr>
            <a:noAutofit/>
          </a:bodyPr>
          <a:lstStyle/>
          <a:p>
            <a:pPr rtl="0"/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Interventricular septum</a:t>
            </a:r>
            <a:r>
              <a:rPr lang="ar-EG" sz="3200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endParaRPr lang="ar-E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476672"/>
            <a:ext cx="8172400" cy="6381328"/>
          </a:xfrm>
        </p:spPr>
        <p:txBody>
          <a:bodyPr>
            <a:normAutofit/>
          </a:bodyPr>
          <a:lstStyle/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-Oblique septum between rt vent. ant to it, lt vent. behind it 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-Convex towards the rt ventricle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-Its ant border corresponds to ant interventricular groove &amp;its post border corresponds to post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interventricu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groove 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-Consists of 2 parts (Lower muscular &amp; upper membranous parts)</a:t>
            </a:r>
          </a:p>
          <a:p>
            <a:pPr marL="82296" indent="0" algn="l" rtl="0">
              <a:buNone/>
            </a:pPr>
            <a:r>
              <a:rPr lang="en-US" sz="2600" u="db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852936"/>
            <a:ext cx="493204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17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54868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Atrioventricular valves</a:t>
            </a:r>
            <a:endParaRPr lang="ar-E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476672"/>
            <a:ext cx="8100392" cy="6381328"/>
          </a:xfrm>
        </p:spPr>
        <p:txBody>
          <a:bodyPr/>
          <a:lstStyle/>
          <a:p>
            <a:pPr marL="82296" indent="0" algn="l" rtl="0">
              <a:buNone/>
            </a:pP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Tricuspid valve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-Formed of 3 cusps ant, post &amp;septal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-each cusp is triangular has a base that attached to fibrous ring &amp;margin  that attach to chordae tendinae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-The cusps has 2 surfaces; Smooth atrial surface &amp; rough ventricular surface as it gives attachment to chordae tendinae </a:t>
            </a:r>
            <a:endParaRPr lang="ar-E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140968"/>
            <a:ext cx="4283968" cy="3717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01009"/>
            <a:ext cx="360039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42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76470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Atrioventricular valves</a:t>
            </a:r>
            <a:endParaRPr lang="ar-E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692696"/>
            <a:ext cx="8100392" cy="6165304"/>
          </a:xfrm>
        </p:spPr>
        <p:txBody>
          <a:bodyPr/>
          <a:lstStyle/>
          <a:p>
            <a:pPr marL="82296" indent="0" algn="l" rtl="0">
              <a:buNone/>
            </a:pP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mitral valve</a:t>
            </a:r>
          </a:p>
          <a:p>
            <a:pPr algn="l" rtl="0">
              <a:buFontTx/>
              <a:buChar char="-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tricuspid valve but formed of 2 cusps(ant &amp; post)</a:t>
            </a:r>
          </a:p>
          <a:p>
            <a:pPr algn="l" rtl="0">
              <a:buFontTx/>
              <a:buChar char="-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ant cusp lies ant &amp; to the right while post cusp lies post &amp; to the left</a:t>
            </a:r>
            <a:endParaRPr lang="ar-E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>
              <a:buNone/>
            </a:pPr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132856"/>
            <a:ext cx="5364088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98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54868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semilunar valves</a:t>
            </a:r>
            <a:endParaRPr lang="ar-E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476672"/>
            <a:ext cx="8100392" cy="6381328"/>
          </a:xfrm>
        </p:spPr>
        <p:txBody>
          <a:bodyPr/>
          <a:lstStyle/>
          <a:p>
            <a:pPr marL="82296" indent="0" algn="l" rtl="0">
              <a:buNone/>
            </a:pP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aortic valve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-Formed of 3 cusps  1 ant&amp; 2 post 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-The cusps are semilunar has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margin (free) shows thickened nodule in the middle &amp; thin lunule  on the sides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margin &amp; sides (attached to  arterial wall) 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-The cusps has 2 surfaces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surface concave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surface convex  </a:t>
            </a:r>
            <a:endParaRPr lang="ar-E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84984"/>
            <a:ext cx="4067944" cy="3573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725144"/>
            <a:ext cx="3672408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22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54868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semilunar valves</a:t>
            </a:r>
            <a:endParaRPr lang="ar-E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476672"/>
            <a:ext cx="8100392" cy="6381328"/>
          </a:xfrm>
        </p:spPr>
        <p:txBody>
          <a:bodyPr/>
          <a:lstStyle/>
          <a:p>
            <a:pPr marL="82296" indent="0" algn="l" rtl="0">
              <a:buNone/>
            </a:pP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pulmonary valve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-Formed of 3 cusps  1 post &amp; 2 ant 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-The cusps are semilunar has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margin (free) shows thickened nodule in the middle &amp; thin lunule  on the sides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margin &amp; sides (attached to  arterial wall) 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-The cusps has 2 surfaces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surface concave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surface convex  </a:t>
            </a:r>
            <a:endParaRPr lang="ar-E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140236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" dirty="0"/>
              <a:t>.</a:t>
            </a:r>
            <a:endParaRPr lang="ar-SA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en-US" sz="9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82296" indent="0" algn="ctr">
              <a:buNone/>
            </a:pPr>
            <a:r>
              <a:rPr lang="en-US" sz="9600" dirty="0">
                <a:latin typeface="Andalus" panose="02020603050405020304" pitchFamily="18" charset="-78"/>
                <a:cs typeface="Andalus" panose="02020603050405020304" pitchFamily="18" charset="-78"/>
              </a:rPr>
              <a:t> THANQ</a:t>
            </a:r>
            <a:endParaRPr lang="ar-SA" sz="9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689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6206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Rev. </a:t>
            </a:r>
            <a:endParaRPr lang="ar-EG" sz="3200" dirty="0"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8100392" cy="6381328"/>
          </a:xfrm>
        </p:spPr>
      </p:pic>
    </p:spTree>
    <p:extLst>
      <p:ext uri="{BB962C8B-B14F-4D97-AF65-F5344CB8AC3E}">
        <p14:creationId xmlns:p14="http://schemas.microsoft.com/office/powerpoint/2010/main" val="2157590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90872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RT. Atrium</a:t>
            </a:r>
            <a:endParaRPr lang="ar-EG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709826"/>
            <a:ext cx="7890080" cy="1783070"/>
          </a:xfrm>
        </p:spPr>
        <p:txBody>
          <a:bodyPr>
            <a:normAutofit fontScale="92500" lnSpcReduction="20000"/>
          </a:bodyPr>
          <a:lstStyle/>
          <a:p>
            <a:pPr marL="82296" indent="0" algn="l" rtl="0">
              <a:buNone/>
            </a:pPr>
            <a:r>
              <a:rPr lang="en-US" sz="3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A-Tricuspid opening :- </a:t>
            </a:r>
          </a:p>
          <a:p>
            <a:pPr marL="82296" indent="0" algn="l" rtl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 lower anterior part of rt atrium </a:t>
            </a:r>
          </a:p>
          <a:p>
            <a:pPr marL="82296" indent="0" algn="l" rtl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-Guarded by tricuspid valve</a:t>
            </a:r>
          </a:p>
          <a:p>
            <a:pPr marL="82296" indent="0" algn="l" rtl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-admit 3 fingers </a:t>
            </a:r>
          </a:p>
          <a:p>
            <a:pPr marL="82296" indent="0" algn="l" rtl="0">
              <a:buNone/>
            </a:pPr>
            <a:endParaRPr lang="en-US" dirty="0"/>
          </a:p>
          <a:p>
            <a:pPr marL="82296" indent="0" algn="l" rtl="0">
              <a:buNone/>
            </a:pPr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177" y="1916832"/>
            <a:ext cx="5552823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86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6206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RT. Atrium</a:t>
            </a:r>
            <a:endParaRPr lang="ar-E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548680"/>
            <a:ext cx="8100392" cy="5699720"/>
          </a:xfrm>
        </p:spPr>
        <p:txBody>
          <a:bodyPr>
            <a:normAutofit/>
          </a:bodyPr>
          <a:lstStyle/>
          <a:p>
            <a:pPr marL="0" lvl="0" indent="0" algn="just" rtl="0">
              <a:spcAft>
                <a:spcPts val="0"/>
              </a:spcAft>
              <a:buClr>
                <a:srgbClr val="00B050"/>
              </a:buClr>
              <a:buNone/>
            </a:pPr>
            <a:r>
              <a:rPr lang="en-US" sz="30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B. Rough anterior Part: 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shows</a:t>
            </a:r>
          </a:p>
          <a:p>
            <a:pPr marL="0" lvl="0" indent="0" algn="just" rtl="0">
              <a:spcAft>
                <a:spcPts val="0"/>
              </a:spcAft>
              <a:buClr>
                <a:srgbClr val="F79646"/>
              </a:buClr>
              <a:buNone/>
            </a:pP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1.Openings of anterior cardiac veins.</a:t>
            </a:r>
          </a:p>
          <a:p>
            <a:pPr marL="0" lvl="0" indent="0" algn="just" rtl="0">
              <a:spcAft>
                <a:spcPts val="0"/>
              </a:spcAft>
              <a:buClr>
                <a:srgbClr val="F79646"/>
              </a:buClr>
              <a:buNone/>
            </a:pPr>
            <a:endParaRPr lang="en-US" sz="2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628800"/>
            <a:ext cx="5652121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6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54868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RT. Atrium</a:t>
            </a:r>
            <a:endParaRPr lang="ar-E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476672"/>
            <a:ext cx="8100392" cy="6381328"/>
          </a:xfrm>
        </p:spPr>
        <p:txBody>
          <a:bodyPr>
            <a:normAutofit/>
          </a:bodyPr>
          <a:lstStyle/>
          <a:p>
            <a:pPr marL="0" lvl="0" indent="0" algn="just" rtl="0">
              <a:spcAft>
                <a:spcPts val="0"/>
              </a:spcAft>
              <a:buClr>
                <a:srgbClr val="00B050"/>
              </a:buClr>
              <a:buNone/>
            </a:pPr>
            <a:r>
              <a:rPr lang="en-US" sz="30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B. Rough anterior Part: 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shows</a:t>
            </a:r>
          </a:p>
          <a:p>
            <a:pPr marL="0" lvl="0" indent="0" algn="just" rtl="0">
              <a:spcAft>
                <a:spcPts val="0"/>
              </a:spcAft>
              <a:buClr>
                <a:srgbClr val="F79646"/>
              </a:buClr>
              <a:buNone/>
            </a:pP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2.Crista terminalis:</a:t>
            </a:r>
          </a:p>
          <a:p>
            <a:pPr algn="l" rtl="0">
              <a:spcAft>
                <a:spcPts val="0"/>
              </a:spcAft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Vertical muscular ridge between openings of SVC &amp;IVC</a:t>
            </a:r>
            <a:endParaRPr lang="en-US" sz="2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 rtl="0">
              <a:spcAft>
                <a:spcPts val="0"/>
              </a:spcAft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Represented externally by sulcus terminalis </a:t>
            </a:r>
            <a:endParaRPr lang="en-US" sz="2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 rtl="0">
              <a:spcAft>
                <a:spcPts val="0"/>
              </a:spcAft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Separate ant part from post part.</a:t>
            </a:r>
            <a:endParaRPr lang="en-US" sz="2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82296" indent="0" algn="just" rtl="0">
              <a:spcAft>
                <a:spcPts val="0"/>
              </a:spcAft>
              <a:buNone/>
            </a:pPr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24944"/>
            <a:ext cx="5796136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4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90872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RT. Atrium</a:t>
            </a:r>
            <a:endParaRPr lang="ar-E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692696"/>
            <a:ext cx="8100392" cy="6165304"/>
          </a:xfrm>
        </p:spPr>
        <p:txBody>
          <a:bodyPr/>
          <a:lstStyle/>
          <a:p>
            <a:pPr marL="82296" lvl="0" indent="0" algn="l" rtl="0">
              <a:buNone/>
            </a:pPr>
            <a:r>
              <a:rPr lang="en-US" sz="30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B. Rough anterior Part: 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shows</a:t>
            </a:r>
          </a:p>
          <a:p>
            <a:pPr marL="82296" indent="0" algn="l" rtl="0">
              <a:buNone/>
            </a:pP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Musculae pectinati: 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Transverse muscular ridges from crista terminalis to anterior  wall of rt atrium</a:t>
            </a:r>
          </a:p>
          <a:p>
            <a:pPr marL="82296" indent="0" algn="l" rtl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4864"/>
            <a:ext cx="4572000" cy="4653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510" y="2996950"/>
            <a:ext cx="1360750" cy="359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76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54868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RT. Atrium</a:t>
            </a:r>
            <a:endParaRPr lang="ar-E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548680"/>
            <a:ext cx="8100392" cy="6309320"/>
          </a:xfrm>
        </p:spPr>
        <p:txBody>
          <a:bodyPr>
            <a:normAutofit/>
          </a:bodyPr>
          <a:lstStyle/>
          <a:p>
            <a:pPr marL="82296" lvl="0" indent="0" algn="l" rtl="0">
              <a:buNone/>
            </a:pPr>
            <a:r>
              <a:rPr lang="en-US" sz="3000" u="db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Smooth Posterior part :- 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shows</a:t>
            </a:r>
          </a:p>
          <a:p>
            <a:pPr marL="82296" lvl="0" indent="0" algn="l" rtl="0">
              <a:buNone/>
            </a:pPr>
            <a:r>
              <a:rPr lang="fr-FR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1-Fossa ovalis :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depression on the interatrial septum  above the opening of IVC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indent="0" algn="l" rtl="0">
              <a:buNone/>
            </a:pPr>
            <a:r>
              <a:rPr lang="fr-FR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2-Anulus ovalis :-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curved ridge above &amp; in front of fossa ovalis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92896"/>
            <a:ext cx="6300192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21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6206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RT. Atrium</a:t>
            </a:r>
            <a:endParaRPr lang="ar-E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548680"/>
            <a:ext cx="8100392" cy="6309320"/>
          </a:xfrm>
        </p:spPr>
        <p:txBody>
          <a:bodyPr>
            <a:normAutofit/>
          </a:bodyPr>
          <a:lstStyle/>
          <a:p>
            <a:pPr marL="82296" lvl="0" indent="0" algn="l" rtl="0">
              <a:buNone/>
            </a:pPr>
            <a:r>
              <a:rPr lang="en-US" sz="3000" u="db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Smooth Posterior part :- 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shows</a:t>
            </a:r>
          </a:p>
          <a:p>
            <a:pPr marL="82296" lvl="0" indent="0" algn="l" rtl="0">
              <a:buNone/>
            </a:pP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3-openings of S.V.C: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opposite rt 3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c.c. -has no valve</a:t>
            </a:r>
          </a:p>
          <a:p>
            <a:pPr marL="82296" indent="0" algn="l" rtl="0">
              <a:buNone/>
            </a:pP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4-opening of I.V.C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opposite rt 6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c.c.– has </a:t>
            </a: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nonfunctioning valve </a:t>
            </a:r>
          </a:p>
          <a:p>
            <a:pPr marL="82296" indent="0" algn="l" rtl="0">
              <a:buNone/>
            </a:pP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5-opening of coronary sinus:-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tricuspid opening &amp; valve of IVC – has </a:t>
            </a: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nonfunctioning valve             </a:t>
            </a:r>
          </a:p>
          <a:p>
            <a:pPr marL="82296" indent="0" algn="l" rtl="0">
              <a:buNone/>
            </a:pP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6-venae cordis minimi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6992"/>
            <a:ext cx="4572000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19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90B7EE4A072340A8AF29CDF2D63DB9" ma:contentTypeVersion="4" ma:contentTypeDescription="Create a new document." ma:contentTypeScope="" ma:versionID="bd8c9646e57c0bf5e4ef4c06fce7f36c">
  <xsd:schema xmlns:xsd="http://www.w3.org/2001/XMLSchema" xmlns:xs="http://www.w3.org/2001/XMLSchema" xmlns:p="http://schemas.microsoft.com/office/2006/metadata/properties" xmlns:ns2="95f9922e-945e-4224-a2c5-ede192cd6fb5" targetNamespace="http://schemas.microsoft.com/office/2006/metadata/properties" ma:root="true" ma:fieldsID="0fadccd9975ed73bc6cfeab7c4b0846e" ns2:_="">
    <xsd:import namespace="95f9922e-945e-4224-a2c5-ede192cd6f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9922e-945e-4224-a2c5-ede192cd6f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F08106-4AFC-4949-B91D-D66E729494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61EA29-DDFF-4EA0-9476-6909C7049EC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5f9922e-945e-4224-a2c5-ede192cd6fb5"/>
  </ds:schemaRefs>
</ds:datastoreItem>
</file>

<file path=customXml/itemProps3.xml><?xml version="1.0" encoding="utf-8"?>
<ds:datastoreItem xmlns:ds="http://schemas.openxmlformats.org/officeDocument/2006/customXml" ds:itemID="{C7ECC493-C2BC-4C00-A581-06AB1154176F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2345</TotalTime>
  <Words>663</Words>
  <Application>Microsoft Office PowerPoint</Application>
  <PresentationFormat>On-screen Show (4:3)</PresentationFormat>
  <Paragraphs>117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Solstice</vt:lpstr>
      <vt:lpstr>Custom Design</vt:lpstr>
      <vt:lpstr>   Heart internal features  </vt:lpstr>
      <vt:lpstr>Rev.  </vt:lpstr>
      <vt:lpstr>Rev. </vt:lpstr>
      <vt:lpstr>RT. Atrium</vt:lpstr>
      <vt:lpstr>RT. Atrium</vt:lpstr>
      <vt:lpstr>RT. Atrium</vt:lpstr>
      <vt:lpstr>RT. Atrium</vt:lpstr>
      <vt:lpstr>RT. Atrium</vt:lpstr>
      <vt:lpstr>RT. Atrium</vt:lpstr>
      <vt:lpstr>lT Atrium</vt:lpstr>
      <vt:lpstr>rT ventricle</vt:lpstr>
      <vt:lpstr>rT ventricle</vt:lpstr>
      <vt:lpstr>rT ventricle</vt:lpstr>
      <vt:lpstr>rT ventricle</vt:lpstr>
      <vt:lpstr>rT ventricle</vt:lpstr>
      <vt:lpstr>rT ventricle</vt:lpstr>
      <vt:lpstr>lT ventricle</vt:lpstr>
      <vt:lpstr>lT ventricle</vt:lpstr>
      <vt:lpstr>lT ventricle</vt:lpstr>
      <vt:lpstr>Interventricular septum </vt:lpstr>
      <vt:lpstr>Atrioventricular valves</vt:lpstr>
      <vt:lpstr>Atrioventricular valves</vt:lpstr>
      <vt:lpstr>semilunar valves</vt:lpstr>
      <vt:lpstr>semilunar valves</vt:lpstr>
      <vt:lpstr>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PBASSSESSMENT</dc:title>
  <dc:creator>Lenovo</dc:creator>
  <cp:lastModifiedBy>Sanabil Hassanat</cp:lastModifiedBy>
  <cp:revision>93</cp:revision>
  <dcterms:created xsi:type="dcterms:W3CDTF">2014-04-13T18:13:04Z</dcterms:created>
  <dcterms:modified xsi:type="dcterms:W3CDTF">2021-11-14T07:19:11Z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0x0101005A90B7EE4A072340A8AF29CDF2D63DB9</vt:lpwstr>
  </property>
</Properties>
</file>