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75" r:id="rId8"/>
    <p:sldId id="276" r:id="rId9"/>
    <p:sldId id="277" r:id="rId10"/>
    <p:sldId id="261" r:id="rId11"/>
    <p:sldId id="264" r:id="rId12"/>
    <p:sldId id="265" r:id="rId13"/>
    <p:sldId id="267" r:id="rId14"/>
    <p:sldId id="281" r:id="rId15"/>
    <p:sldId id="278" r:id="rId16"/>
    <p:sldId id="266" r:id="rId17"/>
    <p:sldId id="280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5234F5-9A20-4A0A-A134-47E45BECDF9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ORAL </a:t>
            </a:r>
            <a:r>
              <a:rPr lang="en-US" dirty="0" smtClean="0"/>
              <a:t>CAVITY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Dr. </a:t>
            </a:r>
            <a:r>
              <a:rPr lang="en-US" dirty="0" err="1" smtClean="0"/>
              <a:t>Bushra</a:t>
            </a:r>
            <a:r>
              <a:rPr lang="en-US" dirty="0" smtClean="0"/>
              <a:t> Al-</a:t>
            </a:r>
            <a:r>
              <a:rPr lang="en-US" dirty="0" err="1" smtClean="0"/>
              <a:t>Tarawneh</a:t>
            </a:r>
            <a:r>
              <a:rPr lang="en-US" dirty="0" smtClean="0"/>
              <a:t>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6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DISEASES OF SALIVARY GLANDS.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0" y="476672"/>
            <a:ext cx="8964488" cy="6120680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/>
              <a:t>1- </a:t>
            </a:r>
            <a:r>
              <a:rPr lang="en-US" sz="2000" dirty="0" err="1" smtClean="0">
                <a:solidFill>
                  <a:srgbClr val="0070C0"/>
                </a:solidFill>
              </a:rPr>
              <a:t>Xerostomia</a:t>
            </a:r>
            <a:r>
              <a:rPr lang="en-US" sz="2000" dirty="0" smtClean="0"/>
              <a:t>: is </a:t>
            </a:r>
            <a:r>
              <a:rPr lang="en-US" sz="2000" dirty="0"/>
              <a:t>defined as a dry mouth resulting from </a:t>
            </a:r>
            <a:r>
              <a:rPr lang="en-US" sz="2000" dirty="0" smtClean="0"/>
              <a:t>a decrease </a:t>
            </a:r>
            <a:r>
              <a:rPr lang="en-US" sz="2000" dirty="0"/>
              <a:t>in the production of </a:t>
            </a:r>
            <a:r>
              <a:rPr lang="en-US" sz="2000" dirty="0" smtClean="0"/>
              <a:t>saliva. It is caused by: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is a </a:t>
            </a:r>
            <a:r>
              <a:rPr lang="en-US" sz="2000" dirty="0" smtClean="0"/>
              <a:t>major feature </a:t>
            </a:r>
            <a:r>
              <a:rPr lang="en-US" sz="2000" dirty="0"/>
              <a:t>of the autoimmune disorder </a:t>
            </a:r>
            <a:r>
              <a:rPr lang="en-US" sz="2000" dirty="0" err="1"/>
              <a:t>Sjögren</a:t>
            </a:r>
            <a:r>
              <a:rPr lang="en-US" sz="2000" dirty="0"/>
              <a:t> syndrome, </a:t>
            </a:r>
            <a:r>
              <a:rPr lang="en-US" sz="2000" dirty="0" smtClean="0"/>
              <a:t>in which </a:t>
            </a:r>
            <a:r>
              <a:rPr lang="en-US" sz="2000" dirty="0"/>
              <a:t>it usually is accompanied by dry </a:t>
            </a:r>
            <a:r>
              <a:rPr lang="en-US" sz="2000" dirty="0" smtClean="0"/>
              <a:t>eyes. Radiation </a:t>
            </a:r>
            <a:r>
              <a:rPr lang="en-US" sz="2000" dirty="0"/>
              <a:t>therapy. </a:t>
            </a:r>
            <a:r>
              <a:rPr lang="en-US" sz="2000" dirty="0" smtClean="0"/>
              <a:t> Medications</a:t>
            </a:r>
            <a:r>
              <a:rPr lang="en-US" sz="2000" dirty="0" smtClean="0"/>
              <a:t>. Complications </a:t>
            </a:r>
            <a:r>
              <a:rPr lang="en-US" sz="2000" dirty="0" smtClean="0"/>
              <a:t>of </a:t>
            </a:r>
            <a:r>
              <a:rPr lang="en-US" sz="2000" dirty="0" err="1" smtClean="0"/>
              <a:t>xerostomia</a:t>
            </a:r>
            <a:r>
              <a:rPr lang="en-US" sz="2000" dirty="0" smtClean="0"/>
              <a:t> </a:t>
            </a:r>
            <a:r>
              <a:rPr lang="en-US" sz="2000" dirty="0"/>
              <a:t>include increased rates of dental caries </a:t>
            </a:r>
            <a:r>
              <a:rPr lang="en-US" sz="2000" dirty="0" smtClean="0"/>
              <a:t>and candidiasis</a:t>
            </a:r>
            <a:r>
              <a:rPr lang="en-US" sz="2000" dirty="0"/>
              <a:t>, as well as difficulty in swallowing </a:t>
            </a:r>
            <a:r>
              <a:rPr lang="en-US" sz="2000" dirty="0" smtClean="0"/>
              <a:t>and speaking.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/>
              <a:t>2- </a:t>
            </a:r>
            <a:r>
              <a:rPr lang="en-US" sz="2000" dirty="0" err="1" smtClean="0">
                <a:solidFill>
                  <a:srgbClr val="0070C0"/>
                </a:solidFill>
              </a:rPr>
              <a:t>Sialadenitis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/>
              <a:t>or inflammation of the salivary glands, </a:t>
            </a:r>
            <a:r>
              <a:rPr lang="en-US" sz="2000" dirty="0" smtClean="0"/>
              <a:t>may be </a:t>
            </a:r>
            <a:r>
              <a:rPr lang="en-US" sz="2000" dirty="0"/>
              <a:t>induced by trauma, viral or bacterial infection, or </a:t>
            </a:r>
            <a:r>
              <a:rPr lang="en-US" sz="2000" dirty="0" smtClean="0"/>
              <a:t>autoimmune disease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most common form of </a:t>
            </a:r>
            <a:r>
              <a:rPr lang="en-US" sz="2000" i="1" dirty="0"/>
              <a:t>viral </a:t>
            </a:r>
            <a:r>
              <a:rPr lang="en-US" sz="2000" i="1" dirty="0" err="1" smtClean="0"/>
              <a:t>sialadenitis</a:t>
            </a:r>
            <a:r>
              <a:rPr lang="en-US" sz="2000" i="1" dirty="0" smtClean="0"/>
              <a:t> is </a:t>
            </a:r>
            <a:r>
              <a:rPr lang="en-US" sz="2000" i="1" dirty="0"/>
              <a:t>mumps, </a:t>
            </a:r>
            <a:r>
              <a:rPr lang="en-US" sz="2000" dirty="0"/>
              <a:t>which may produce enlargement of all </a:t>
            </a:r>
            <a:r>
              <a:rPr lang="en-US" sz="2000" dirty="0" smtClean="0"/>
              <a:t>salivary glands </a:t>
            </a:r>
            <a:r>
              <a:rPr lang="en-US" sz="2000" dirty="0"/>
              <a:t>but predominantly involves the parotids</a:t>
            </a:r>
            <a:r>
              <a:rPr lang="en-US" sz="2000" dirty="0" smtClean="0"/>
              <a:t>. . </a:t>
            </a:r>
            <a:r>
              <a:rPr lang="en-US" sz="2000" dirty="0"/>
              <a:t>While mumps in children is most often a </a:t>
            </a:r>
            <a:r>
              <a:rPr lang="en-US" sz="2000" dirty="0" err="1" smtClean="0"/>
              <a:t>selflimited</a:t>
            </a:r>
            <a:r>
              <a:rPr lang="en-US" sz="2000" dirty="0" smtClean="0"/>
              <a:t> benign </a:t>
            </a:r>
            <a:r>
              <a:rPr lang="en-US" sz="2000" dirty="0"/>
              <a:t>condition, in adults it can cause </a:t>
            </a:r>
            <a:r>
              <a:rPr lang="en-US" sz="2000" dirty="0" smtClean="0"/>
              <a:t>pancreatitis or </a:t>
            </a:r>
            <a:r>
              <a:rPr lang="en-US" sz="2000" dirty="0" err="1"/>
              <a:t>orchitis</a:t>
            </a:r>
            <a:r>
              <a:rPr lang="en-US" sz="2000" dirty="0"/>
              <a:t>; the latter sometimes causes sterility</a:t>
            </a:r>
            <a:r>
              <a:rPr lang="en-US" sz="2000" dirty="0" smtClean="0"/>
              <a:t>.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/>
              <a:t>3- Duct obstruction </a:t>
            </a:r>
            <a:r>
              <a:rPr lang="en-US" sz="2000" dirty="0"/>
              <a:t>by stones (</a:t>
            </a:r>
            <a:r>
              <a:rPr lang="en-US" sz="2000" dirty="0" err="1" smtClean="0">
                <a:solidFill>
                  <a:srgbClr val="0070C0"/>
                </a:solidFill>
              </a:rPr>
              <a:t>sialolithiasis</a:t>
            </a:r>
            <a:r>
              <a:rPr lang="en-US" sz="2000" dirty="0" smtClean="0"/>
              <a:t>)is </a:t>
            </a:r>
            <a:r>
              <a:rPr lang="en-US" sz="2000" dirty="0"/>
              <a:t>a common </a:t>
            </a:r>
            <a:r>
              <a:rPr lang="en-US" sz="2000" dirty="0" smtClean="0"/>
              <a:t>antecedent to infection.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/>
              <a:t>4-The </a:t>
            </a:r>
            <a:r>
              <a:rPr lang="en-US" sz="2000" dirty="0" err="1">
                <a:solidFill>
                  <a:srgbClr val="0070C0"/>
                </a:solidFill>
              </a:rPr>
              <a:t>mucocele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is the most common inflammatory lesion of the salivary glands, and results from either blockage or rupture of a salivary gland duct.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err="1"/>
              <a:t>Mucocele</a:t>
            </a:r>
            <a:r>
              <a:rPr lang="en-US" sz="2000" dirty="0"/>
              <a:t> </a:t>
            </a:r>
            <a:r>
              <a:rPr lang="en-US" sz="2000" dirty="0" smtClean="0"/>
              <a:t>typically </a:t>
            </a:r>
            <a:r>
              <a:rPr lang="en-US" sz="2000" dirty="0"/>
              <a:t>manifests as a fluctuant swelling of the lower lip.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6899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363272" cy="589065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4725144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Histologic examination demonstrates a </a:t>
            </a:r>
            <a:r>
              <a:rPr lang="en-US" dirty="0" err="1" smtClean="0"/>
              <a:t>cystlike</a:t>
            </a:r>
            <a:r>
              <a:rPr lang="en-US" dirty="0" smtClean="0"/>
              <a:t> space lined by inflammatory granulation tissue or fibrous connective tissue that is filled with </a:t>
            </a:r>
            <a:r>
              <a:rPr lang="en-US" dirty="0" err="1" smtClean="0"/>
              <a:t>mucin</a:t>
            </a:r>
            <a:r>
              <a:rPr lang="en-US" dirty="0" smtClean="0"/>
              <a:t> and inflammatory cells, particularly macrophages.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27" y="749437"/>
            <a:ext cx="3312583" cy="267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60" y="181759"/>
            <a:ext cx="6395746" cy="454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6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06" y="260648"/>
            <a:ext cx="5660346" cy="576064"/>
          </a:xfrm>
        </p:spPr>
        <p:txBody>
          <a:bodyPr/>
          <a:lstStyle/>
          <a:p>
            <a:r>
              <a:rPr lang="en-US" dirty="0"/>
              <a:t>Salivary gland tumors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6512" y="764704"/>
            <a:ext cx="9217024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Salivary </a:t>
            </a:r>
            <a:r>
              <a:rPr lang="en-US" dirty="0"/>
              <a:t>gland tumors are relatively uncommon and </a:t>
            </a:r>
            <a:r>
              <a:rPr lang="en-US" dirty="0" smtClean="0"/>
              <a:t>represent less </a:t>
            </a:r>
            <a:r>
              <a:rPr lang="en-US" dirty="0"/>
              <a:t>than 2% of all human tumors. </a:t>
            </a:r>
            <a:endParaRPr lang="en-US" dirty="0" smtClean="0"/>
          </a:p>
          <a:p>
            <a:r>
              <a:rPr lang="en-US" dirty="0" smtClean="0"/>
              <a:t>Approximately </a:t>
            </a:r>
            <a:r>
              <a:rPr lang="en-US" dirty="0"/>
              <a:t>65</a:t>
            </a:r>
            <a:r>
              <a:rPr lang="en-US" dirty="0" smtClean="0"/>
              <a:t>% to </a:t>
            </a:r>
            <a:r>
              <a:rPr lang="en-US" dirty="0"/>
              <a:t>80% arise within the parotid, 10% in the </a:t>
            </a:r>
            <a:r>
              <a:rPr lang="en-US" dirty="0" smtClean="0"/>
              <a:t>submandibular gland.  </a:t>
            </a:r>
            <a:r>
              <a:rPr lang="en-US" dirty="0"/>
              <a:t>Approximately 15% </a:t>
            </a:r>
            <a:r>
              <a:rPr lang="en-US" dirty="0" smtClean="0"/>
              <a:t>to 30</a:t>
            </a:r>
            <a:r>
              <a:rPr lang="en-US" dirty="0"/>
              <a:t>% of tumors in the parotid glands are malignant. </a:t>
            </a:r>
            <a:r>
              <a:rPr lang="en-US" dirty="0" smtClean="0"/>
              <a:t>70</a:t>
            </a:r>
            <a:r>
              <a:rPr lang="en-US" dirty="0"/>
              <a:t>% to 90% of sublingual </a:t>
            </a:r>
            <a:r>
              <a:rPr lang="en-US" dirty="0" smtClean="0"/>
              <a:t>tumors are </a:t>
            </a:r>
            <a:r>
              <a:rPr lang="en-US" dirty="0"/>
              <a:t>cancerous. </a:t>
            </a:r>
            <a:endParaRPr lang="en-US" dirty="0" smtClean="0"/>
          </a:p>
          <a:p>
            <a:r>
              <a:rPr lang="en-US" dirty="0" smtClean="0"/>
              <a:t>Salivary </a:t>
            </a:r>
            <a:r>
              <a:rPr lang="en-US" dirty="0"/>
              <a:t>gland </a:t>
            </a:r>
            <a:r>
              <a:rPr lang="en-US" dirty="0" smtClean="0"/>
              <a:t>tumor is </a:t>
            </a:r>
            <a:r>
              <a:rPr lang="en-US" dirty="0"/>
              <a:t>malignant is inversely proportional, roughly, to the size of </a:t>
            </a:r>
            <a:r>
              <a:rPr lang="en-US" dirty="0" smtClean="0"/>
              <a:t>the gland.</a:t>
            </a:r>
          </a:p>
          <a:p>
            <a:r>
              <a:rPr lang="en-US" dirty="0"/>
              <a:t>Salivary gland tumors usually occur in adults, with </a:t>
            </a:r>
            <a:r>
              <a:rPr lang="en-US" dirty="0" smtClean="0"/>
              <a:t>a slight </a:t>
            </a:r>
            <a:r>
              <a:rPr lang="en-US" dirty="0"/>
              <a:t>female </a:t>
            </a:r>
            <a:r>
              <a:rPr lang="en-US" dirty="0" smtClean="0"/>
              <a:t>predominance.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25144"/>
            <a:ext cx="647201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26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Pleomorphic 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Pleomorphic adenomas present as painless, slow-growing</a:t>
            </a:r>
            <a:r>
              <a:rPr lang="en-US" sz="2400" dirty="0" smtClean="0"/>
              <a:t>, mobile </a:t>
            </a:r>
            <a:r>
              <a:rPr lang="en-US" sz="2400" dirty="0"/>
              <a:t>discrete masses.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They </a:t>
            </a:r>
            <a:r>
              <a:rPr lang="en-US" sz="2400" dirty="0"/>
              <a:t>represent about </a:t>
            </a:r>
            <a:r>
              <a:rPr lang="en-US" sz="2400" i="1" dirty="0"/>
              <a:t>60% of </a:t>
            </a:r>
            <a:r>
              <a:rPr lang="en-US" sz="2400" i="1" dirty="0" smtClean="0"/>
              <a:t>tumors in </a:t>
            </a:r>
            <a:r>
              <a:rPr lang="en-US" sz="2400" i="1" dirty="0"/>
              <a:t>the </a:t>
            </a:r>
            <a:r>
              <a:rPr lang="en-US" sz="2400" i="1" dirty="0" smtClean="0"/>
              <a:t>parotid.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Pleomorphic adenomas recur if incompletely excised</a:t>
            </a:r>
            <a:r>
              <a:rPr lang="en-US" sz="2400" dirty="0" smtClean="0"/>
              <a:t>: </a:t>
            </a:r>
            <a:endParaRPr lang="en-US" sz="2400" dirty="0"/>
          </a:p>
          <a:p>
            <a:r>
              <a:rPr lang="en-US" sz="2400" dirty="0"/>
              <a:t>Recurrence rates approach 25% after simple </a:t>
            </a:r>
            <a:r>
              <a:rPr lang="en-US" sz="2400" dirty="0" err="1"/>
              <a:t>enucleation</a:t>
            </a:r>
            <a:r>
              <a:rPr lang="en-US" sz="2400" dirty="0"/>
              <a:t> </a:t>
            </a:r>
            <a:r>
              <a:rPr lang="en-US" sz="2400" dirty="0" smtClean="0"/>
              <a:t>of the </a:t>
            </a:r>
            <a:r>
              <a:rPr lang="en-US" sz="2400" dirty="0"/>
              <a:t>tumor, but are only 4% after wider resection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Carcinoma arising in a pleomorphic adenoma is </a:t>
            </a:r>
            <a:r>
              <a:rPr lang="en-US" sz="2400" dirty="0" smtClean="0"/>
              <a:t>referred to </a:t>
            </a:r>
            <a:r>
              <a:rPr lang="en-US" sz="2400" dirty="0"/>
              <a:t>variously as a </a:t>
            </a:r>
            <a:r>
              <a:rPr lang="en-US" sz="2400" i="1" dirty="0"/>
              <a:t>carcinoma ex pleomorphic adenoma </a:t>
            </a:r>
            <a:r>
              <a:rPr lang="en-US" sz="2400" dirty="0"/>
              <a:t>or </a:t>
            </a:r>
            <a:r>
              <a:rPr lang="en-US" sz="2400" i="1" dirty="0" smtClean="0"/>
              <a:t>malignant mixed </a:t>
            </a:r>
            <a:r>
              <a:rPr lang="en-US" sz="2400" i="1" dirty="0"/>
              <a:t>tumor.</a:t>
            </a:r>
            <a:endParaRPr lang="en-US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79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58352"/>
            <a:ext cx="8686800" cy="614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Macroscopically: </a:t>
            </a:r>
            <a:r>
              <a:rPr lang="en-US" dirty="0" smtClean="0"/>
              <a:t>Pleomorphic </a:t>
            </a:r>
            <a:r>
              <a:rPr lang="en-US" dirty="0"/>
              <a:t>adenomas typically manifest as rounded, </a:t>
            </a:r>
            <a:r>
              <a:rPr lang="en-US" dirty="0" err="1" smtClean="0"/>
              <a:t>welldemarcated</a:t>
            </a:r>
            <a:r>
              <a:rPr lang="en-US" dirty="0" smtClean="0"/>
              <a:t> masses </a:t>
            </a:r>
            <a:r>
              <a:rPr lang="en-US" dirty="0"/>
              <a:t>rarely exceeding 6 cm in the </a:t>
            </a:r>
            <a:r>
              <a:rPr lang="en-US" dirty="0" smtClean="0"/>
              <a:t>greatest dimension. </a:t>
            </a:r>
            <a:r>
              <a:rPr lang="en-US" dirty="0"/>
              <a:t>The cut surface is gray-white and </a:t>
            </a:r>
            <a:r>
              <a:rPr lang="en-US" dirty="0" smtClean="0"/>
              <a:t>typically contains </a:t>
            </a:r>
            <a:r>
              <a:rPr lang="en-US" dirty="0" err="1"/>
              <a:t>myxoid</a:t>
            </a:r>
            <a:r>
              <a:rPr lang="en-US" dirty="0"/>
              <a:t> and blue translucent </a:t>
            </a:r>
            <a:r>
              <a:rPr lang="en-US" dirty="0" err="1"/>
              <a:t>chondroid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(cartilage-like) areas.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Microscopically</a:t>
            </a:r>
            <a:r>
              <a:rPr lang="en-US" dirty="0" smtClean="0"/>
              <a:t>: The </a:t>
            </a:r>
            <a:r>
              <a:rPr lang="en-US" dirty="0"/>
              <a:t>most striking </a:t>
            </a:r>
            <a:r>
              <a:rPr lang="en-US" dirty="0" smtClean="0"/>
              <a:t>histologic feature </a:t>
            </a:r>
            <a:r>
              <a:rPr lang="en-US" dirty="0"/>
              <a:t>is their characteristic heterogeneity. </a:t>
            </a:r>
            <a:r>
              <a:rPr lang="en-US" dirty="0" smtClean="0"/>
              <a:t>Epithelial elements </a:t>
            </a:r>
            <a:r>
              <a:rPr lang="en-US" dirty="0"/>
              <a:t>resembling ductal or </a:t>
            </a:r>
            <a:r>
              <a:rPr lang="en-US" dirty="0" err="1"/>
              <a:t>myoepithelial</a:t>
            </a:r>
            <a:r>
              <a:rPr lang="en-US" dirty="0"/>
              <a:t> cells are </a:t>
            </a:r>
            <a:r>
              <a:rPr lang="en-US" dirty="0" smtClean="0"/>
              <a:t>arranged in </a:t>
            </a:r>
            <a:r>
              <a:rPr lang="en-US" dirty="0"/>
              <a:t>ducts, </a:t>
            </a:r>
            <a:r>
              <a:rPr lang="en-US" dirty="0" err="1"/>
              <a:t>acini</a:t>
            </a:r>
            <a:r>
              <a:rPr lang="en-US" dirty="0"/>
              <a:t>, irregular tubules, strands, or </a:t>
            </a:r>
            <a:r>
              <a:rPr lang="en-US" dirty="0" smtClean="0"/>
              <a:t>even sheets</a:t>
            </a:r>
            <a:r>
              <a:rPr lang="en-US" dirty="0"/>
              <a:t>. These typically are dispersed within a </a:t>
            </a:r>
            <a:r>
              <a:rPr lang="en-US" dirty="0" smtClean="0"/>
              <a:t>mesenchyme-like background </a:t>
            </a:r>
            <a:r>
              <a:rPr lang="en-US" dirty="0"/>
              <a:t>of loose </a:t>
            </a:r>
            <a:r>
              <a:rPr lang="en-US" dirty="0" err="1"/>
              <a:t>myxoid</a:t>
            </a:r>
            <a:r>
              <a:rPr lang="en-US" dirty="0"/>
              <a:t> tissue </a:t>
            </a:r>
            <a:r>
              <a:rPr lang="en-US" dirty="0" smtClean="0"/>
              <a:t>containing islands </a:t>
            </a:r>
            <a:r>
              <a:rPr lang="en-US" dirty="0"/>
              <a:t>of </a:t>
            </a:r>
            <a:r>
              <a:rPr lang="en-US" dirty="0" err="1"/>
              <a:t>chondroid</a:t>
            </a:r>
            <a:r>
              <a:rPr lang="en-US" dirty="0"/>
              <a:t> and, rarely, foci of </a:t>
            </a:r>
            <a:r>
              <a:rPr lang="en-US" dirty="0" smtClean="0"/>
              <a:t>bone.. </a:t>
            </a:r>
            <a:r>
              <a:rPr lang="en-US" dirty="0"/>
              <a:t>In </a:t>
            </a:r>
            <a:r>
              <a:rPr lang="en-US" dirty="0" smtClean="0"/>
              <a:t>other instances </a:t>
            </a:r>
            <a:r>
              <a:rPr lang="en-US" dirty="0"/>
              <a:t>there may be strands or sheets of </a:t>
            </a:r>
            <a:r>
              <a:rPr lang="en-US" dirty="0" err="1" smtClean="0"/>
              <a:t>myoepithelial</a:t>
            </a:r>
            <a:r>
              <a:rPr lang="en-US" dirty="0" smtClean="0"/>
              <a:t> cells..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53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/>
          <a:lstStyle/>
          <a:p>
            <a:r>
              <a:rPr lang="en-US" dirty="0"/>
              <a:t>Low-power view showing </a:t>
            </a:r>
            <a:r>
              <a:rPr lang="en-US" dirty="0" err="1" smtClean="0"/>
              <a:t>awell</a:t>
            </a:r>
            <a:r>
              <a:rPr lang="en-US" dirty="0" smtClean="0"/>
              <a:t>-demarcated </a:t>
            </a:r>
            <a:r>
              <a:rPr lang="en-US" dirty="0"/>
              <a:t>tumor with adjacent normal salivary gland parenchyma</a:t>
            </a:r>
            <a:r>
              <a:rPr lang="en-US" dirty="0" smtClean="0"/>
              <a:t>. </a:t>
            </a:r>
            <a:r>
              <a:rPr lang="en-US" b="1" dirty="0" smtClean="0"/>
              <a:t>B</a:t>
            </a:r>
            <a:r>
              <a:rPr lang="en-US" b="1" dirty="0"/>
              <a:t>, </a:t>
            </a:r>
            <a:r>
              <a:rPr lang="en-US" dirty="0"/>
              <a:t>High-power view showing epithelial cells as well as </a:t>
            </a:r>
            <a:r>
              <a:rPr lang="en-US" dirty="0" err="1"/>
              <a:t>myoepithelial</a:t>
            </a:r>
            <a:r>
              <a:rPr lang="en-US" dirty="0"/>
              <a:t> </a:t>
            </a:r>
            <a:r>
              <a:rPr lang="en-US" dirty="0" smtClean="0"/>
              <a:t>cells within </a:t>
            </a:r>
            <a:r>
              <a:rPr lang="en-US" dirty="0" err="1"/>
              <a:t>chondroid</a:t>
            </a:r>
            <a:r>
              <a:rPr lang="en-US" dirty="0"/>
              <a:t> matrix material.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200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52" y="3419475"/>
            <a:ext cx="3219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69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Mucoepidermoid</a:t>
            </a:r>
            <a:r>
              <a:rPr lang="en-US" dirty="0"/>
              <a:t> Carcinoma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36496" cy="48737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These </a:t>
            </a:r>
            <a:r>
              <a:rPr lang="en-US" dirty="0"/>
              <a:t>neoplasms represent about 15</a:t>
            </a:r>
            <a:r>
              <a:rPr lang="en-US" dirty="0" smtClean="0"/>
              <a:t>% of </a:t>
            </a:r>
            <a:r>
              <a:rPr lang="en-US" dirty="0"/>
              <a:t>all salivary gland tumors, and while they </a:t>
            </a:r>
            <a:r>
              <a:rPr lang="en-US" dirty="0" smtClean="0"/>
              <a:t>occur mainly </a:t>
            </a:r>
            <a:r>
              <a:rPr lang="en-US" dirty="0"/>
              <a:t>(60% to 70%) in the </a:t>
            </a:r>
            <a:r>
              <a:rPr lang="en-US" dirty="0" smtClean="0"/>
              <a:t>parotids.</a:t>
            </a:r>
            <a:endParaRPr lang="en-US" dirty="0"/>
          </a:p>
          <a:p>
            <a:r>
              <a:rPr lang="en-US" dirty="0" err="1" smtClean="0"/>
              <a:t>Mucoepidermoid</a:t>
            </a:r>
            <a:r>
              <a:rPr lang="en-US" dirty="0" smtClean="0"/>
              <a:t> </a:t>
            </a:r>
            <a:r>
              <a:rPr lang="en-US" dirty="0"/>
              <a:t>carcinoma is the most common form</a:t>
            </a:r>
          </a:p>
          <a:p>
            <a:pPr marL="0" indent="0">
              <a:buNone/>
            </a:pPr>
            <a:r>
              <a:rPr lang="en-US" dirty="0"/>
              <a:t>of primary </a:t>
            </a:r>
            <a:r>
              <a:rPr lang="en-US" i="1" dirty="0"/>
              <a:t>malignant </a:t>
            </a:r>
            <a:r>
              <a:rPr lang="en-US" dirty="0"/>
              <a:t>tumor of the salivary glands.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Macroscopically</a:t>
            </a:r>
            <a:r>
              <a:rPr lang="en-US" dirty="0"/>
              <a:t>: </a:t>
            </a:r>
            <a:r>
              <a:rPr lang="en-US" dirty="0" smtClean="0"/>
              <a:t>they </a:t>
            </a:r>
            <a:r>
              <a:rPr lang="en-US" dirty="0"/>
              <a:t>lack well-defined capsules and often are </a:t>
            </a:r>
            <a:r>
              <a:rPr lang="en-US" dirty="0" err="1"/>
              <a:t>infiltrative.The</a:t>
            </a:r>
            <a:r>
              <a:rPr lang="en-US" dirty="0"/>
              <a:t> </a:t>
            </a:r>
            <a:r>
              <a:rPr lang="en-US" dirty="0" smtClean="0"/>
              <a:t>cut </a:t>
            </a:r>
            <a:r>
              <a:rPr lang="en-US" dirty="0"/>
              <a:t>surface is pale gray to white and frequently </a:t>
            </a:r>
            <a:r>
              <a:rPr lang="en-US" dirty="0" smtClean="0"/>
              <a:t>demonstrates small</a:t>
            </a:r>
            <a:r>
              <a:rPr lang="en-US" dirty="0"/>
              <a:t>, mucinous cysts.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histologic examination, </a:t>
            </a:r>
            <a:r>
              <a:rPr lang="en-US" dirty="0" smtClean="0"/>
              <a:t>these tumors </a:t>
            </a:r>
            <a:r>
              <a:rPr lang="en-US" dirty="0"/>
              <a:t>contain </a:t>
            </a:r>
            <a:r>
              <a:rPr lang="en-US" b="1" dirty="0"/>
              <a:t>cords, sheets, or cysts lined by squamous</a:t>
            </a:r>
            <a:r>
              <a:rPr lang="en-US" b="1" dirty="0" smtClean="0"/>
              <a:t>, mucous</a:t>
            </a:r>
            <a:r>
              <a:rPr lang="en-US" b="1" dirty="0"/>
              <a:t>, or intermediate cells. </a:t>
            </a:r>
            <a:r>
              <a:rPr lang="en-US" dirty="0"/>
              <a:t>The latter is </a:t>
            </a:r>
            <a:r>
              <a:rPr lang="en-US" dirty="0" smtClean="0"/>
              <a:t>a hybrid </a:t>
            </a:r>
            <a:r>
              <a:rPr lang="en-US" dirty="0"/>
              <a:t>cell type with both squamous features and </a:t>
            </a:r>
            <a:r>
              <a:rPr lang="en-US" dirty="0" smtClean="0"/>
              <a:t>mucus-filled vacuoles</a:t>
            </a:r>
            <a:r>
              <a:rPr lang="en-US" dirty="0"/>
              <a:t>, which are most easily detected with </a:t>
            </a:r>
            <a:r>
              <a:rPr lang="en-US" dirty="0" err="1"/>
              <a:t>mucin</a:t>
            </a:r>
            <a:r>
              <a:rPr lang="en-US" dirty="0"/>
              <a:t> stains.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3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jaws are a common site of epithelium-lined </a:t>
            </a:r>
            <a:r>
              <a:rPr lang="en-US" dirty="0" smtClean="0"/>
              <a:t>cysts derived </a:t>
            </a:r>
            <a:r>
              <a:rPr lang="en-US" dirty="0"/>
              <a:t>from </a:t>
            </a:r>
            <a:r>
              <a:rPr lang="en-US" dirty="0" err="1"/>
              <a:t>odontogenic</a:t>
            </a:r>
            <a:r>
              <a:rPr lang="en-US" dirty="0"/>
              <a:t> remnants.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err="1">
                <a:solidFill>
                  <a:srgbClr val="FF0000"/>
                </a:solidFill>
              </a:rPr>
              <a:t>odontogenic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keratocyst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locally aggressive, with a </a:t>
            </a:r>
            <a:r>
              <a:rPr lang="en-US" dirty="0" smtClean="0"/>
              <a:t>high recurrence </a:t>
            </a:r>
            <a:r>
              <a:rPr lang="en-US" dirty="0"/>
              <a:t>rate.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err="1">
                <a:solidFill>
                  <a:srgbClr val="FF0000"/>
                </a:solidFill>
              </a:rPr>
              <a:t>periapical</a:t>
            </a:r>
            <a:r>
              <a:rPr lang="en-US" dirty="0">
                <a:solidFill>
                  <a:srgbClr val="FF0000"/>
                </a:solidFill>
              </a:rPr>
              <a:t> cyst </a:t>
            </a:r>
            <a:r>
              <a:rPr lang="en-US" dirty="0"/>
              <a:t>is a reactive, inflammatory lesion </a:t>
            </a:r>
            <a:r>
              <a:rPr lang="en-US" dirty="0" smtClean="0"/>
              <a:t>associated with </a:t>
            </a:r>
            <a:r>
              <a:rPr lang="en-US" dirty="0"/>
              <a:t>caries or dental trauma.</a:t>
            </a:r>
          </a:p>
          <a:p>
            <a:r>
              <a:rPr lang="en-US" dirty="0" smtClean="0"/>
              <a:t>The </a:t>
            </a:r>
            <a:r>
              <a:rPr lang="en-US" dirty="0"/>
              <a:t>most common </a:t>
            </a:r>
            <a:r>
              <a:rPr lang="en-US" dirty="0" err="1"/>
              <a:t>odontogenic</a:t>
            </a:r>
            <a:r>
              <a:rPr lang="en-US" dirty="0"/>
              <a:t> tumors are </a:t>
            </a:r>
            <a:r>
              <a:rPr lang="en-US" dirty="0" err="1" smtClean="0">
                <a:solidFill>
                  <a:srgbClr val="FF0000"/>
                </a:solidFill>
              </a:rPr>
              <a:t>ameloblastoma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>
                <a:solidFill>
                  <a:srgbClr val="FF0000"/>
                </a:solidFill>
              </a:rPr>
              <a:t>odontoma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61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3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gastrointestinal tract is a hollow tube consisting </a:t>
            </a:r>
            <a:r>
              <a:rPr lang="en-US" dirty="0" smtClean="0"/>
              <a:t>of:</a:t>
            </a:r>
            <a:endParaRPr lang="en-US" dirty="0"/>
          </a:p>
          <a:p>
            <a:r>
              <a:rPr lang="en-US" dirty="0" smtClean="0"/>
              <a:t>The esophagus.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stomach.</a:t>
            </a:r>
          </a:p>
          <a:p>
            <a:r>
              <a:rPr lang="en-US" dirty="0"/>
              <a:t>The</a:t>
            </a:r>
            <a:r>
              <a:rPr lang="en-US" dirty="0" smtClean="0"/>
              <a:t> </a:t>
            </a:r>
            <a:r>
              <a:rPr lang="en-US" dirty="0"/>
              <a:t>small </a:t>
            </a:r>
            <a:r>
              <a:rPr lang="en-US" dirty="0" smtClean="0"/>
              <a:t>intestine.</a:t>
            </a:r>
          </a:p>
          <a:p>
            <a:r>
              <a:rPr lang="en-US" dirty="0" smtClean="0"/>
              <a:t>Colon.</a:t>
            </a:r>
          </a:p>
          <a:p>
            <a:r>
              <a:rPr lang="en-US" dirty="0" smtClean="0"/>
              <a:t>Rectum.</a:t>
            </a:r>
            <a:endParaRPr lang="en-US" dirty="0"/>
          </a:p>
          <a:p>
            <a:r>
              <a:rPr lang="en-US" dirty="0" smtClean="0"/>
              <a:t>Anus.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8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CAVITY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Pathologic conditions of the oral cavity can be </a:t>
            </a:r>
            <a:r>
              <a:rPr lang="en-US" dirty="0" smtClean="0"/>
              <a:t>broadly divided </a:t>
            </a:r>
            <a:r>
              <a:rPr lang="en-US" dirty="0"/>
              <a:t>into diseases affecting the oral mucosa, </a:t>
            </a:r>
            <a:r>
              <a:rPr lang="en-US" dirty="0" smtClean="0"/>
              <a:t>salivary glands</a:t>
            </a:r>
            <a:r>
              <a:rPr lang="en-US" dirty="0"/>
              <a:t>, and </a:t>
            </a:r>
            <a:r>
              <a:rPr lang="en-US" dirty="0" smtClean="0"/>
              <a:t>jaws.</a:t>
            </a:r>
          </a:p>
          <a:p>
            <a:r>
              <a:rPr lang="en-US" dirty="0" smtClean="0"/>
              <a:t>We will discuss: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ORAL INFLAMMATORY </a:t>
            </a:r>
            <a:r>
              <a:rPr lang="en-US" dirty="0" smtClean="0"/>
              <a:t>LESIONS.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PROLIFERATIVE AND </a:t>
            </a:r>
            <a:r>
              <a:rPr lang="en-US" dirty="0" smtClean="0"/>
              <a:t>NEOPLASTIC LESIONS </a:t>
            </a:r>
            <a:r>
              <a:rPr lang="en-US" dirty="0"/>
              <a:t>OF THE ORAL </a:t>
            </a:r>
            <a:r>
              <a:rPr lang="en-US" dirty="0" smtClean="0"/>
              <a:t>CAVITY.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DISEASES OF SALIVARY </a:t>
            </a:r>
            <a:r>
              <a:rPr lang="en-US" dirty="0" smtClean="0"/>
              <a:t>GLANDS.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ODONTOGENIC CYSTS </a:t>
            </a:r>
            <a:r>
              <a:rPr lang="en-US" dirty="0" smtClean="0"/>
              <a:t>AND TUMORS.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4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ORAL INFLAMMATORY LESIONS.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640960" cy="549322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Aphthous</a:t>
            </a:r>
            <a:r>
              <a:rPr lang="en-US" dirty="0">
                <a:solidFill>
                  <a:srgbClr val="FF0000"/>
                </a:solidFill>
              </a:rPr>
              <a:t> Ulcers (Canker Sores)</a:t>
            </a:r>
          </a:p>
          <a:p>
            <a:pPr marL="0" indent="0">
              <a:buNone/>
            </a:pPr>
            <a:r>
              <a:rPr lang="en-US" dirty="0"/>
              <a:t>These common superficial mucosal ulcerations affect up </a:t>
            </a:r>
            <a:r>
              <a:rPr lang="en-US" dirty="0" smtClean="0"/>
              <a:t>to 40</a:t>
            </a:r>
            <a:r>
              <a:rPr lang="en-US" dirty="0"/>
              <a:t>% of the </a:t>
            </a:r>
            <a:r>
              <a:rPr lang="en-US" dirty="0" smtClean="0"/>
              <a:t>population</a:t>
            </a:r>
            <a:r>
              <a:rPr lang="en-US" dirty="0" smtClean="0"/>
              <a:t>. It </a:t>
            </a:r>
            <a:r>
              <a:rPr lang="en-US" dirty="0" smtClean="0"/>
              <a:t>may be </a:t>
            </a:r>
            <a:r>
              <a:rPr lang="en-US" dirty="0"/>
              <a:t>associated</a:t>
            </a:r>
            <a:r>
              <a:rPr lang="en-US" dirty="0" smtClean="0"/>
              <a:t> disease </a:t>
            </a:r>
            <a:r>
              <a:rPr lang="en-US" dirty="0"/>
              <a:t>(IBD), and </a:t>
            </a:r>
            <a:r>
              <a:rPr lang="en-US" dirty="0" err="1"/>
              <a:t>Behçet</a:t>
            </a:r>
            <a:r>
              <a:rPr lang="en-US" dirty="0"/>
              <a:t> disease. Lesions can be </a:t>
            </a:r>
            <a:r>
              <a:rPr lang="en-US" dirty="0" smtClean="0"/>
              <a:t>solitary or </a:t>
            </a:r>
            <a:r>
              <a:rPr lang="en-US" dirty="0"/>
              <a:t>multiple; typically, they are shallow, hyperemic </a:t>
            </a:r>
            <a:r>
              <a:rPr lang="en-US" dirty="0" smtClean="0"/>
              <a:t>ulcerations covered </a:t>
            </a:r>
            <a:r>
              <a:rPr lang="en-US" dirty="0"/>
              <a:t>by a thin exudate and rimmed by a </a:t>
            </a:r>
            <a:r>
              <a:rPr lang="en-US" dirty="0" smtClean="0"/>
              <a:t>narrow zone </a:t>
            </a:r>
            <a:r>
              <a:rPr lang="en-US" dirty="0"/>
              <a:t>of erythema </a:t>
            </a:r>
            <a:r>
              <a:rPr lang="en-US" dirty="0" smtClean="0"/>
              <a:t>.In </a:t>
            </a:r>
            <a:r>
              <a:rPr lang="en-US" dirty="0"/>
              <a:t>most cases they </a:t>
            </a:r>
            <a:r>
              <a:rPr lang="en-US" dirty="0" smtClean="0"/>
              <a:t>resolve spontaneously </a:t>
            </a:r>
            <a:r>
              <a:rPr lang="en-US" dirty="0"/>
              <a:t>in 7 to 10 days but can recur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Herpes </a:t>
            </a:r>
            <a:r>
              <a:rPr lang="en-US" dirty="0">
                <a:solidFill>
                  <a:srgbClr val="FF0000"/>
                </a:solidFill>
              </a:rPr>
              <a:t>Simplex Virus </a:t>
            </a:r>
            <a:r>
              <a:rPr lang="en-US" dirty="0" smtClean="0">
                <a:solidFill>
                  <a:srgbClr val="FF0000"/>
                </a:solidFill>
              </a:rPr>
              <a:t>Infections.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464619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9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Candidiasis (Thrush).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45288" cy="54212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Candidiasis is the most common fungal infection of the oral</a:t>
            </a:r>
          </a:p>
          <a:p>
            <a:pPr marL="0" indent="0">
              <a:buNone/>
            </a:pPr>
            <a:r>
              <a:rPr lang="en-US" dirty="0"/>
              <a:t>cavity. </a:t>
            </a:r>
            <a:endParaRPr lang="en-US" dirty="0" smtClean="0"/>
          </a:p>
          <a:p>
            <a:r>
              <a:rPr lang="en-US" dirty="0" smtClean="0"/>
              <a:t>Candida </a:t>
            </a:r>
            <a:r>
              <a:rPr lang="en-US" dirty="0" err="1"/>
              <a:t>albicans</a:t>
            </a:r>
            <a:r>
              <a:rPr lang="en-US" dirty="0"/>
              <a:t> is a normal component of the </a:t>
            </a:r>
            <a:r>
              <a:rPr lang="en-US" dirty="0" smtClean="0"/>
              <a:t>oral flora </a:t>
            </a:r>
            <a:r>
              <a:rPr lang="en-US" dirty="0"/>
              <a:t>and only produces disease under unusual circumstances.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three </a:t>
            </a:r>
            <a:r>
              <a:rPr lang="en-US" dirty="0" smtClean="0"/>
              <a:t>major clinical </a:t>
            </a:r>
            <a:r>
              <a:rPr lang="en-US" dirty="0"/>
              <a:t>forms of oral candidiasis are pseudomembranous</a:t>
            </a:r>
            <a:r>
              <a:rPr lang="en-US" dirty="0" smtClean="0"/>
              <a:t>, erythematous</a:t>
            </a:r>
            <a:r>
              <a:rPr lang="en-US" dirty="0"/>
              <a:t>, and hyperplastic. The </a:t>
            </a:r>
            <a:r>
              <a:rPr lang="en-US" dirty="0" smtClean="0"/>
              <a:t>pseudomembranous form </a:t>
            </a:r>
            <a:r>
              <a:rPr lang="en-US" dirty="0"/>
              <a:t>is most common and is known as thrush. 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This condition is </a:t>
            </a:r>
            <a:r>
              <a:rPr lang="en-US" dirty="0"/>
              <a:t>characterized by a superficial, </a:t>
            </a:r>
            <a:r>
              <a:rPr lang="en-US" dirty="0" err="1"/>
              <a:t>curdlike</a:t>
            </a:r>
            <a:r>
              <a:rPr lang="en-US" dirty="0"/>
              <a:t>, gray to</a:t>
            </a:r>
          </a:p>
          <a:p>
            <a:pPr marL="0" indent="0">
              <a:buNone/>
            </a:pPr>
            <a:r>
              <a:rPr lang="en-US" dirty="0"/>
              <a:t>white inflammatory membrane composed of matted organisms</a:t>
            </a:r>
          </a:p>
          <a:p>
            <a:pPr marL="0" indent="0">
              <a:buNone/>
            </a:pPr>
            <a:r>
              <a:rPr lang="en-US" dirty="0"/>
              <a:t>enmeshed in a </a:t>
            </a:r>
            <a:r>
              <a:rPr lang="en-US" dirty="0" err="1"/>
              <a:t>fibrinosuppurative</a:t>
            </a:r>
            <a:r>
              <a:rPr lang="en-US" dirty="0"/>
              <a:t> exudate </a:t>
            </a:r>
            <a:r>
              <a:rPr lang="en-US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In </a:t>
            </a:r>
            <a:r>
              <a:rPr lang="en-US" dirty="0"/>
              <a:t>mildly immunosuppressed or debilitated individuals</a:t>
            </a:r>
            <a:r>
              <a:rPr lang="en-US" dirty="0" smtClean="0"/>
              <a:t>, such </a:t>
            </a:r>
            <a:r>
              <a:rPr lang="en-US" dirty="0"/>
              <a:t>as diabetics, the infection usually remains superficial,</a:t>
            </a:r>
          </a:p>
          <a:p>
            <a:pPr marL="0" indent="0">
              <a:buNone/>
            </a:pPr>
            <a:r>
              <a:rPr lang="en-US" dirty="0"/>
              <a:t>but can spread to deep sites in association with </a:t>
            </a:r>
            <a:r>
              <a:rPr lang="en-US" dirty="0" smtClean="0"/>
              <a:t>more severe </a:t>
            </a:r>
            <a:r>
              <a:rPr lang="en-US" dirty="0"/>
              <a:t>immunosuppression, including that seen in </a:t>
            </a:r>
            <a:r>
              <a:rPr lang="en-US" dirty="0" smtClean="0"/>
              <a:t>organ or </a:t>
            </a:r>
            <a:r>
              <a:rPr lang="en-US" dirty="0"/>
              <a:t>hematopoietic stem cell transplant recipients, as well </a:t>
            </a:r>
            <a:r>
              <a:rPr lang="en-US" dirty="0" smtClean="0"/>
              <a:t>as patients </a:t>
            </a:r>
            <a:r>
              <a:rPr lang="en-US" dirty="0"/>
              <a:t>with neutropenia, chemotherapy-induced immunosuppression,</a:t>
            </a:r>
          </a:p>
          <a:p>
            <a:pPr marL="0" indent="0">
              <a:buNone/>
            </a:pPr>
            <a:r>
              <a:rPr lang="en-US" dirty="0"/>
              <a:t>or AIDS.</a:t>
            </a:r>
          </a:p>
        </p:txBody>
      </p:sp>
    </p:spTree>
    <p:extLst>
      <p:ext uri="{BB962C8B-B14F-4D97-AF65-F5344CB8AC3E}">
        <p14:creationId xmlns:p14="http://schemas.microsoft.com/office/powerpoint/2010/main" val="238526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PROLIFERATIVE </a:t>
            </a:r>
            <a:r>
              <a:rPr lang="en-US" dirty="0" smtClean="0">
                <a:solidFill>
                  <a:srgbClr val="FF0000"/>
                </a:solidFill>
              </a:rPr>
              <a:t>LESIONS </a:t>
            </a:r>
            <a:r>
              <a:rPr lang="en-US" dirty="0">
                <a:solidFill>
                  <a:srgbClr val="FF0000"/>
                </a:solidFill>
              </a:rPr>
              <a:t>OF THE ORAL CAVITY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r>
              <a:rPr lang="en-US" i="1" dirty="0"/>
              <a:t>Pyogenic granulomas </a:t>
            </a:r>
            <a:r>
              <a:rPr lang="en-US" dirty="0" smtClean="0"/>
              <a:t>are </a:t>
            </a:r>
            <a:r>
              <a:rPr lang="en-US" dirty="0" err="1" smtClean="0"/>
              <a:t>pedunculated</a:t>
            </a:r>
            <a:r>
              <a:rPr lang="en-US" dirty="0" smtClean="0"/>
              <a:t> masses </a:t>
            </a:r>
            <a:r>
              <a:rPr lang="en-US" dirty="0"/>
              <a:t>usually found on the gingiva of children, </a:t>
            </a:r>
            <a:r>
              <a:rPr lang="en-US" dirty="0" smtClean="0"/>
              <a:t>young adults</a:t>
            </a:r>
            <a:r>
              <a:rPr lang="en-US" dirty="0"/>
              <a:t>, and pregnant women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These lesions are richly </a:t>
            </a:r>
            <a:r>
              <a:rPr lang="en-US" dirty="0" smtClean="0"/>
              <a:t>vascular and </a:t>
            </a:r>
            <a:r>
              <a:rPr lang="en-US" dirty="0"/>
              <a:t>typically are ulcerated, which gives them a </a:t>
            </a:r>
            <a:r>
              <a:rPr lang="en-US" dirty="0" smtClean="0"/>
              <a:t>red to </a:t>
            </a:r>
            <a:r>
              <a:rPr lang="en-US" dirty="0"/>
              <a:t>purple color</a:t>
            </a:r>
            <a:r>
              <a:rPr lang="en-US" dirty="0" smtClean="0"/>
              <a:t>.. </a:t>
            </a:r>
            <a:r>
              <a:rPr lang="en-US" dirty="0"/>
              <a:t>However, </a:t>
            </a:r>
            <a:r>
              <a:rPr lang="en-US" dirty="0" smtClean="0"/>
              <a:t>histologic examination </a:t>
            </a:r>
            <a:r>
              <a:rPr lang="en-US" dirty="0"/>
              <a:t>demonstrates a dense proliferation of </a:t>
            </a:r>
            <a:r>
              <a:rPr lang="en-US" dirty="0" smtClean="0"/>
              <a:t>immature vessels </a:t>
            </a:r>
            <a:r>
              <a:rPr lang="en-US" dirty="0"/>
              <a:t>similar to that seen in granulation tissue. </a:t>
            </a:r>
            <a:endParaRPr lang="en-US" dirty="0" smtClean="0"/>
          </a:p>
          <a:p>
            <a:r>
              <a:rPr lang="en-US" dirty="0" smtClean="0"/>
              <a:t>Pyogenic granulomas </a:t>
            </a:r>
            <a:r>
              <a:rPr lang="en-US" dirty="0"/>
              <a:t>can regress, mature into dense </a:t>
            </a:r>
            <a:r>
              <a:rPr lang="en-US" dirty="0" smtClean="0"/>
              <a:t>fibrous masses</a:t>
            </a:r>
            <a:r>
              <a:rPr lang="en-US" dirty="0"/>
              <a:t>, or develop into a peripheral ossifying fibroma.</a:t>
            </a:r>
          </a:p>
          <a:p>
            <a:r>
              <a:rPr lang="en-US" dirty="0"/>
              <a:t>Complete surgical excision is definitive treatment</a:t>
            </a:r>
          </a:p>
        </p:txBody>
      </p:sp>
    </p:spTree>
    <p:extLst>
      <p:ext uri="{BB962C8B-B14F-4D97-AF65-F5344CB8AC3E}">
        <p14:creationId xmlns:p14="http://schemas.microsoft.com/office/powerpoint/2010/main" val="69750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856984" cy="520519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Leukoplakia</a:t>
            </a:r>
            <a:r>
              <a:rPr lang="en-US" dirty="0"/>
              <a:t> is defined by the World Health Organization </a:t>
            </a:r>
            <a:r>
              <a:rPr lang="en-US" dirty="0" smtClean="0"/>
              <a:t>as “</a:t>
            </a:r>
            <a:r>
              <a:rPr lang="en-US" dirty="0"/>
              <a:t>a white patch or plaque that cannot be scraped off </a:t>
            </a:r>
            <a:r>
              <a:rPr lang="en-US" dirty="0" smtClean="0"/>
              <a:t>and cannot </a:t>
            </a:r>
            <a:r>
              <a:rPr lang="en-US" dirty="0"/>
              <a:t>be characterized clinically or pathologically as </a:t>
            </a:r>
            <a:r>
              <a:rPr lang="en-US" dirty="0" smtClean="0"/>
              <a:t>any other </a:t>
            </a:r>
            <a:r>
              <a:rPr lang="en-US" dirty="0"/>
              <a:t>disease.”</a:t>
            </a:r>
          </a:p>
          <a:p>
            <a:r>
              <a:rPr lang="en-US" dirty="0" smtClean="0"/>
              <a:t>Leukoplakia </a:t>
            </a:r>
            <a:r>
              <a:rPr lang="en-US" dirty="0"/>
              <a:t>includes a spectrum of histologic </a:t>
            </a:r>
            <a:r>
              <a:rPr lang="en-US" dirty="0" smtClean="0"/>
              <a:t>features ranging </a:t>
            </a:r>
            <a:r>
              <a:rPr lang="en-US" dirty="0"/>
              <a:t>from hyperkeratosis overlying a thickened, </a:t>
            </a:r>
            <a:r>
              <a:rPr lang="en-US" dirty="0" err="1"/>
              <a:t>acanthotic</a:t>
            </a:r>
            <a:r>
              <a:rPr lang="en-US" dirty="0" smtClean="0"/>
              <a:t>, but </a:t>
            </a:r>
            <a:r>
              <a:rPr lang="en-US" dirty="0"/>
              <a:t>orderly mucosal lesions with marked </a:t>
            </a:r>
            <a:r>
              <a:rPr lang="en-US" dirty="0" smtClean="0"/>
              <a:t>dysplasia that </a:t>
            </a:r>
            <a:r>
              <a:rPr lang="en-US" dirty="0"/>
              <a:t>sometimes merges with carcinoma in </a:t>
            </a:r>
            <a:r>
              <a:rPr lang="en-US" dirty="0" smtClean="0"/>
              <a:t>situ.</a:t>
            </a:r>
          </a:p>
          <a:p>
            <a:r>
              <a:rPr lang="en-US" dirty="0" smtClean="0"/>
              <a:t>The </a:t>
            </a:r>
            <a:r>
              <a:rPr lang="en-US" dirty="0"/>
              <a:t>most severe dysplastic changes are associated </a:t>
            </a:r>
            <a:r>
              <a:rPr lang="en-US" dirty="0" smtClean="0"/>
              <a:t>with </a:t>
            </a:r>
            <a:r>
              <a:rPr lang="en-US" dirty="0" err="1" smtClean="0">
                <a:solidFill>
                  <a:srgbClr val="FF0000"/>
                </a:solidFill>
              </a:rPr>
              <a:t>erythroplakia</a:t>
            </a:r>
            <a:r>
              <a:rPr lang="en-US" dirty="0"/>
              <a:t>, and more than 50% of these cases </a:t>
            </a:r>
            <a:r>
              <a:rPr lang="en-US" dirty="0" smtClean="0"/>
              <a:t>undergo malignant </a:t>
            </a:r>
            <a:r>
              <a:rPr lang="en-US" dirty="0"/>
              <a:t>transformation. With increasing dysplasia and </a:t>
            </a:r>
            <a:r>
              <a:rPr lang="en-US" dirty="0" err="1" smtClean="0"/>
              <a:t>anaplasia</a:t>
            </a:r>
            <a:r>
              <a:rPr lang="en-US" dirty="0" smtClean="0"/>
              <a:t>.</a:t>
            </a:r>
          </a:p>
          <a:p>
            <a:r>
              <a:rPr lang="en-US" dirty="0"/>
              <a:t>A majority of oral cavity cancers are </a:t>
            </a:r>
            <a:r>
              <a:rPr lang="en-US" i="1" dirty="0"/>
              <a:t>squamous </a:t>
            </a:r>
            <a:r>
              <a:rPr lang="en-US" i="1" dirty="0" smtClean="0"/>
              <a:t>cell carcinomas</a:t>
            </a:r>
            <a:r>
              <a:rPr lang="en-US" i="1" dirty="0"/>
              <a:t>.</a:t>
            </a:r>
          </a:p>
          <a:p>
            <a:r>
              <a:rPr lang="en-US" dirty="0" smtClean="0"/>
              <a:t>Oral </a:t>
            </a:r>
            <a:r>
              <a:rPr lang="en-US" dirty="0"/>
              <a:t>squamous cell carcinomas are classically linked</a:t>
            </a:r>
          </a:p>
          <a:p>
            <a:pPr marL="0" indent="0">
              <a:buNone/>
            </a:pPr>
            <a:r>
              <a:rPr lang="en-US" dirty="0"/>
              <a:t>to tobacco and alcohol use, but the incidence of </a:t>
            </a:r>
            <a:r>
              <a:rPr lang="en-US" dirty="0" err="1"/>
              <a:t>HPVassociated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lesions is rising.</a:t>
            </a:r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1520" y="1886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NEOPLASTIC LESIONS OF THE ORAL CAVITY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410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Leukoplakia. </a:t>
            </a:r>
            <a:r>
              <a:rPr lang="en-US" dirty="0" smtClean="0"/>
              <a:t>the </a:t>
            </a:r>
            <a:r>
              <a:rPr lang="en-US" dirty="0"/>
              <a:t>lesion is smooth with </a:t>
            </a:r>
            <a:r>
              <a:rPr lang="en-US" dirty="0" smtClean="0"/>
              <a:t>well-demarcated borders </a:t>
            </a:r>
            <a:r>
              <a:rPr lang="en-US" dirty="0"/>
              <a:t>and minimal elevation. B, Histologic appearance of </a:t>
            </a:r>
            <a:r>
              <a:rPr lang="en-US" dirty="0" smtClean="0"/>
              <a:t>leukoplakia showing </a:t>
            </a:r>
            <a:r>
              <a:rPr lang="en-US" dirty="0"/>
              <a:t>dysplasia, characterized by nuclear and cellular </a:t>
            </a:r>
            <a:r>
              <a:rPr lang="en-US" dirty="0" err="1" smtClean="0"/>
              <a:t>pleomorphism</a:t>
            </a:r>
            <a:r>
              <a:rPr lang="en-US" dirty="0" smtClean="0"/>
              <a:t> and </a:t>
            </a:r>
            <a:r>
              <a:rPr lang="en-US" dirty="0"/>
              <a:t>loss of normal maturation.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7" y="3645024"/>
            <a:ext cx="3634780" cy="273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70" y="3512247"/>
            <a:ext cx="3782132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66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364187"/>
            <a:ext cx="824767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Clinical </a:t>
            </a:r>
            <a:r>
              <a:rPr lang="en-US" dirty="0" smtClean="0"/>
              <a:t>appearance demonstrating </a:t>
            </a:r>
            <a:r>
              <a:rPr lang="en-US" dirty="0"/>
              <a:t>ulceration and induration of the oral mucosa. </a:t>
            </a:r>
            <a:r>
              <a:rPr lang="en-US" dirty="0" smtClean="0"/>
              <a:t>Histologic appearance </a:t>
            </a:r>
            <a:r>
              <a:rPr lang="en-US" dirty="0"/>
              <a:t>demonstrating numerous nests and islands of malignant </a:t>
            </a:r>
            <a:r>
              <a:rPr lang="en-US" dirty="0" smtClean="0"/>
              <a:t>keratinocytes invading </a:t>
            </a:r>
            <a:r>
              <a:rPr lang="en-US" dirty="0"/>
              <a:t>the underlying connective tissue stroma.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2" y="2899988"/>
            <a:ext cx="3993777" cy="32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79" y="2924944"/>
            <a:ext cx="4225411" cy="343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459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</TotalTime>
  <Words>1315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ORAL CAVITY</vt:lpstr>
      <vt:lpstr>PowerPoint Presentation</vt:lpstr>
      <vt:lpstr>ORAL CAVITY</vt:lpstr>
      <vt:lpstr>ORAL INFLAMMATORY LESIONS. </vt:lpstr>
      <vt:lpstr>Oral Candidiasis (Thrush). </vt:lpstr>
      <vt:lpstr>PROLIFERATIVE LESIONS OF THE ORAL CAVITY</vt:lpstr>
      <vt:lpstr>PowerPoint Presentation</vt:lpstr>
      <vt:lpstr>PowerPoint Presentation</vt:lpstr>
      <vt:lpstr>PowerPoint Presentation</vt:lpstr>
      <vt:lpstr>DISEASES OF SALIVARY GLANDS. </vt:lpstr>
      <vt:lpstr>PowerPoint Presentation</vt:lpstr>
      <vt:lpstr>Salivary gland tumors </vt:lpstr>
      <vt:lpstr>Pleomorphic Adenoma</vt:lpstr>
      <vt:lpstr>PowerPoint Presentation</vt:lpstr>
      <vt:lpstr>PowerPoint Presentation</vt:lpstr>
      <vt:lpstr>Mucoepidermoid Carcinoma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15</cp:revision>
  <dcterms:created xsi:type="dcterms:W3CDTF">2020-02-12T20:15:40Z</dcterms:created>
  <dcterms:modified xsi:type="dcterms:W3CDTF">2020-02-24T09:03:49Z</dcterms:modified>
</cp:coreProperties>
</file>