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6.jpg" ContentType="image/jpg"/>
  <Override PartName="/ppt/media/image5.jpg" ContentType="image/jpg"/>
  <Override PartName="/ppt/theme/theme1.xml" ContentType="application/vnd.openxmlformats-officedocument.theme+xml"/>
  <Override PartName="/ppt/media/image10.jpg" ContentType="image/jpg"/>
  <Override PartName="/ppt/media/image19.jpg" ContentType="image/jpg"/>
  <Override PartName="/ppt/media/image9.jpg" ContentType="image/jpg"/>
  <Override PartName="/ppt/media/image22.jpg" ContentType="image/jpg"/>
  <Override PartName="/ppt/media/image23.jpg" ContentType="image/jpg"/>
  <Override PartName="/ppt/media/image18.jpg" ContentType="image/jpg"/>
  <Override PartName="/ppt/media/image16.jpg" ContentType="image/jpg"/>
  <Override PartName="/ppt/media/image17.jpg" ContentType="image/jpg"/>
  <Override PartName="/ppt/media/image11.jpg" ContentType="image/jpg"/>
  <Override PartName="/ppt/media/image14.jpg" ContentType="image/jpg"/>
  <Override PartName="/ppt/media/image13.jpg" ContentType="image/jpg"/>
  <Override PartName="/ppt/media/image15.jpg" ContentType="image/jpg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7" r:id="rId13"/>
    <p:sldId id="309" r:id="rId14"/>
    <p:sldId id="310" r:id="rId15"/>
    <p:sldId id="312" r:id="rId16"/>
    <p:sldId id="313" r:id="rId17"/>
    <p:sldId id="314" r:id="rId18"/>
    <p:sldId id="316" r:id="rId19"/>
    <p:sldId id="318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257" r:id="rId28"/>
    <p:sldId id="258" r:id="rId29"/>
    <p:sldId id="260" r:id="rId30"/>
    <p:sldId id="261" r:id="rId31"/>
    <p:sldId id="262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5" r:id="rId42"/>
    <p:sldId id="274" r:id="rId43"/>
    <p:sldId id="277" r:id="rId44"/>
    <p:sldId id="280" r:id="rId45"/>
    <p:sldId id="281" r:id="rId46"/>
    <p:sldId id="282" r:id="rId47"/>
    <p:sldId id="283" r:id="rId48"/>
    <p:sldId id="284" r:id="rId49"/>
    <p:sldId id="285" r:id="rId50"/>
    <p:sldId id="287" r:id="rId51"/>
    <p:sldId id="289" r:id="rId52"/>
    <p:sldId id="290" r:id="rId53"/>
    <p:sldId id="29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5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7958-F432-46F5-A87E-CE5E7BB286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C08-1CCE-4217-B3A4-AEA4B02D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Neoplasia </a:t>
            </a:r>
            <a:r>
              <a:rPr lang="en-US" dirty="0"/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" b="1" dirty="0" smtClean="0"/>
              <a:t>Dr. Omar Hamdan MD</a:t>
            </a:r>
          </a:p>
          <a:p>
            <a:r>
              <a:rPr lang="en" sz="2000" b="1" dirty="0" smtClean="0"/>
              <a:t>Anatomical pathology </a:t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 Department of Histopathology</a:t>
            </a:r>
            <a:br>
              <a:rPr lang="en" dirty="0" smtClean="0"/>
            </a:br>
            <a:r>
              <a:rPr lang="en" dirty="0" smtClean="0"/>
              <a:t>General pathology lectures 2020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523677" y="5349875"/>
            <a:ext cx="1216633" cy="125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5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889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GF</a:t>
            </a:r>
            <a:r>
              <a:rPr b="1" spc="-65" dirty="0"/>
              <a:t> </a:t>
            </a:r>
            <a:r>
              <a:rPr b="1" spc="-30" dirty="0"/>
              <a:t>receptors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2788"/>
            <a:ext cx="10347325" cy="2110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GF </a:t>
            </a:r>
            <a:r>
              <a:rPr sz="2600" spc="-15" dirty="0">
                <a:latin typeface="Calibri"/>
                <a:cs typeface="Calibri"/>
              </a:rPr>
              <a:t>receptors </a:t>
            </a:r>
            <a:r>
              <a:rPr sz="2600" spc="-10" dirty="0">
                <a:latin typeface="Calibri"/>
                <a:cs typeface="Calibri"/>
              </a:rPr>
              <a:t>can increase </a:t>
            </a:r>
            <a:r>
              <a:rPr sz="2600" spc="-5" dirty="0">
                <a:latin typeface="Calibri"/>
                <a:cs typeface="Calibri"/>
              </a:rPr>
              <a:t>cell </a:t>
            </a:r>
            <a:r>
              <a:rPr sz="2600" spc="-20" dirty="0">
                <a:latin typeface="Calibri"/>
                <a:cs typeface="Calibri"/>
              </a:rPr>
              <a:t>proliferation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two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situations:</a:t>
            </a:r>
            <a:endParaRPr sz="2600" dirty="0">
              <a:latin typeface="Calibri"/>
              <a:cs typeface="Calibri"/>
            </a:endParaRPr>
          </a:p>
          <a:p>
            <a:pPr marL="241300" marR="173990" indent="-228600">
              <a:lnSpc>
                <a:spcPct val="708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1.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Overexpression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receptor </a:t>
            </a:r>
            <a:r>
              <a:rPr sz="2600" dirty="0">
                <a:latin typeface="Calibri"/>
                <a:cs typeface="Calibri"/>
              </a:rPr>
              <a:t>.. </a:t>
            </a:r>
            <a:r>
              <a:rPr sz="2600" spc="-15" dirty="0">
                <a:latin typeface="Calibri"/>
                <a:cs typeface="Calibri"/>
              </a:rPr>
              <a:t>So, Receptor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5" dirty="0">
                <a:latin typeface="Calibri"/>
                <a:cs typeface="Calibri"/>
              </a:rPr>
              <a:t>hyper </a:t>
            </a:r>
            <a:r>
              <a:rPr sz="2600" spc="-10" dirty="0">
                <a:latin typeface="Calibri"/>
                <a:cs typeface="Calibri"/>
              </a:rPr>
              <a:t>responsive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GF  </a:t>
            </a:r>
            <a:r>
              <a:rPr sz="2600" spc="-15" dirty="0">
                <a:latin typeface="Calibri"/>
                <a:cs typeface="Calibri"/>
              </a:rPr>
              <a:t>even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levels that </a:t>
            </a:r>
            <a:r>
              <a:rPr sz="2600" spc="-5" dirty="0">
                <a:latin typeface="Calibri"/>
                <a:cs typeface="Calibri"/>
              </a:rPr>
              <a:t>don’t normally trigger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proliferation.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665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2.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Mutant receptor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proteins</a:t>
            </a:r>
            <a:r>
              <a:rPr sz="2600" spc="-10" dirty="0">
                <a:latin typeface="Calibri"/>
                <a:cs typeface="Calibri"/>
              </a:rPr>
              <a:t>. </a:t>
            </a:r>
            <a:r>
              <a:rPr sz="2600" dirty="0">
                <a:latin typeface="Calibri"/>
                <a:cs typeface="Calibri"/>
              </a:rPr>
              <a:t>So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receptor </a:t>
            </a:r>
            <a:r>
              <a:rPr sz="2600" spc="-5" dirty="0">
                <a:latin typeface="Calibri"/>
                <a:cs typeface="Calibri"/>
              </a:rPr>
              <a:t>itself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5" dirty="0">
                <a:latin typeface="Calibri"/>
                <a:cs typeface="Calibri"/>
              </a:rPr>
              <a:t>mutated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acquires</a:t>
            </a:r>
            <a:endParaRPr sz="2600" dirty="0">
              <a:latin typeface="Calibri"/>
              <a:cs typeface="Calibri"/>
            </a:endParaRPr>
          </a:p>
          <a:p>
            <a:pPr marL="241300" marR="73660">
              <a:lnSpc>
                <a:spcPct val="70000"/>
              </a:lnSpc>
              <a:spcBef>
                <a:spcPts val="480"/>
              </a:spcBef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configuration that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20" dirty="0">
                <a:latin typeface="Calibri"/>
                <a:cs typeface="Calibri"/>
              </a:rPr>
              <a:t>always </a:t>
            </a:r>
            <a:r>
              <a:rPr sz="2600" spc="-10" dirty="0">
                <a:latin typeface="Calibri"/>
                <a:cs typeface="Calibri"/>
              </a:rPr>
              <a:t>stimulated. </a:t>
            </a: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spc="-10" dirty="0">
                <a:latin typeface="Calibri"/>
                <a:cs typeface="Calibri"/>
              </a:rPr>
              <a:t>causes continuous mitogenic  </a:t>
            </a:r>
            <a:r>
              <a:rPr sz="2600" spc="-5" dirty="0">
                <a:latin typeface="Calibri"/>
                <a:cs typeface="Calibri"/>
              </a:rPr>
              <a:t>signal </a:t>
            </a:r>
            <a:r>
              <a:rPr sz="2600" spc="-15" dirty="0">
                <a:latin typeface="Calibri"/>
                <a:cs typeface="Calibri"/>
              </a:rPr>
              <a:t>even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absence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85" dirty="0">
                <a:latin typeface="Calibri"/>
                <a:cs typeface="Calibri"/>
              </a:rPr>
              <a:t>GF</a:t>
            </a:r>
            <a:r>
              <a:rPr sz="2600" spc="-85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37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/>
              <a:t>Notice the </a:t>
            </a:r>
            <a:r>
              <a:rPr spc="-5" dirty="0"/>
              <a:t>shape </a:t>
            </a:r>
            <a:r>
              <a:rPr spc="-10" dirty="0"/>
              <a:t>change </a:t>
            </a:r>
            <a:r>
              <a:rPr dirty="0"/>
              <a:t>and </a:t>
            </a:r>
            <a:r>
              <a:rPr spc="-15" dirty="0"/>
              <a:t>dimerization </a:t>
            </a:r>
            <a:r>
              <a:rPr dirty="0"/>
              <a:t>of  </a:t>
            </a:r>
            <a:r>
              <a:rPr spc="-5" dirty="0"/>
              <a:t>this </a:t>
            </a:r>
            <a:r>
              <a:rPr spc="-20" dirty="0"/>
              <a:t>receptor </a:t>
            </a:r>
            <a:r>
              <a:rPr spc="-5" dirty="0"/>
              <a:t>when </a:t>
            </a:r>
            <a:r>
              <a:rPr spc="-25" dirty="0"/>
              <a:t>attached to </a:t>
            </a:r>
            <a:r>
              <a:rPr dirty="0"/>
              <a:t>its</a:t>
            </a:r>
            <a:r>
              <a:rPr spc="95" dirty="0"/>
              <a:t> </a:t>
            </a:r>
            <a:r>
              <a:rPr spc="-15" dirty="0"/>
              <a:t>ligand.</a:t>
            </a:r>
          </a:p>
        </p:txBody>
      </p:sp>
      <p:sp>
        <p:nvSpPr>
          <p:cNvPr id="3" name="object 3"/>
          <p:cNvSpPr/>
          <p:nvPr/>
        </p:nvSpPr>
        <p:spPr>
          <a:xfrm>
            <a:off x="2060092" y="1690688"/>
            <a:ext cx="5952464" cy="489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40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82377"/>
            <a:ext cx="915510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/>
              <a:t>Signal </a:t>
            </a:r>
            <a:r>
              <a:rPr lang="en-US" b="1" spc="-10" dirty="0"/>
              <a:t>transducing</a:t>
            </a:r>
            <a:r>
              <a:rPr lang="en-US" b="1" spc="-20" dirty="0"/>
              <a:t> proteins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8559800" cy="104387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Main signal </a:t>
            </a:r>
            <a:r>
              <a:rPr lang="en-US" sz="2800" spc="-10" dirty="0">
                <a:cs typeface="Calibri"/>
              </a:rPr>
              <a:t>transducing </a:t>
            </a:r>
            <a:r>
              <a:rPr lang="en-US" sz="2800" spc="-15" dirty="0">
                <a:cs typeface="Calibri"/>
              </a:rPr>
              <a:t>proteins involved: </a:t>
            </a:r>
            <a:r>
              <a:rPr lang="en-US" sz="2800" dirty="0">
                <a:cs typeface="Calibri"/>
              </a:rPr>
              <a:t>RAS </a:t>
            </a:r>
            <a:r>
              <a:rPr lang="en-US" sz="2800" spc="-5" dirty="0">
                <a:cs typeface="Calibri"/>
              </a:rPr>
              <a:t>and</a:t>
            </a:r>
            <a:r>
              <a:rPr lang="en-US" sz="2800" spc="65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ABL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41300" algn="l"/>
              </a:tabLst>
            </a:pPr>
            <a:endParaRPr lang="en-US" sz="2800" i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92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8903335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/>
              <a:t>G </a:t>
            </a:r>
            <a:r>
              <a:rPr spc="-5" dirty="0"/>
              <a:t>coupled </a:t>
            </a:r>
            <a:r>
              <a:rPr spc="-15" dirty="0"/>
              <a:t>proteins, </a:t>
            </a:r>
            <a:r>
              <a:rPr dirty="0"/>
              <a:t>which </a:t>
            </a:r>
            <a:r>
              <a:rPr spc="-5" dirty="0"/>
              <a:t>RAS </a:t>
            </a:r>
            <a:r>
              <a:rPr dirty="0"/>
              <a:t>is one of  </a:t>
            </a:r>
            <a:r>
              <a:rPr spc="-5" dirty="0"/>
              <a:t>them.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6955"/>
            <a:ext cx="9402445" cy="11658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marR="55880" indent="-228600">
              <a:lnSpc>
                <a:spcPts val="2620"/>
              </a:lnSpc>
              <a:spcBef>
                <a:spcPts val="4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Seven transmembrane </a:t>
            </a:r>
            <a:r>
              <a:rPr sz="2400" spc="-5" dirty="0">
                <a:latin typeface="Calibri"/>
                <a:cs typeface="Calibri"/>
              </a:rPr>
              <a:t>alpha helices, coupled with 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15" dirty="0">
                <a:latin typeface="Calibri"/>
                <a:cs typeface="Calibri"/>
              </a:rPr>
              <a:t>protein </a:t>
            </a:r>
            <a:r>
              <a:rPr sz="2400" spc="-5" dirty="0">
                <a:latin typeface="Calibri"/>
                <a:cs typeface="Calibri"/>
              </a:rPr>
              <a:t>(GTP binding  </a:t>
            </a:r>
            <a:r>
              <a:rPr sz="2400" spc="-10" dirty="0">
                <a:latin typeface="Calibri"/>
                <a:cs typeface="Calibri"/>
              </a:rPr>
              <a:t>protein).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41300" algn="l"/>
                <a:tab pos="4870450" algn="l"/>
              </a:tabLst>
            </a:pPr>
            <a:r>
              <a:rPr sz="2400" spc="-10" dirty="0">
                <a:latin typeface="Calibri"/>
                <a:cs typeface="Calibri"/>
              </a:rPr>
              <a:t>Ligand </a:t>
            </a:r>
            <a:r>
              <a:rPr sz="2400" spc="-5" dirty="0">
                <a:latin typeface="Calibri"/>
                <a:cs typeface="Calibri"/>
              </a:rPr>
              <a:t>binding: GDP in the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15" dirty="0">
                <a:latin typeface="Calibri"/>
                <a:cs typeface="Calibri"/>
              </a:rPr>
              <a:t>protein	</a:t>
            </a:r>
            <a:r>
              <a:rPr sz="2400" spc="-5" dirty="0">
                <a:latin typeface="Calibri"/>
                <a:cs typeface="Calibri"/>
              </a:rPr>
              <a:t>changes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GTP… </a:t>
            </a:r>
            <a:r>
              <a:rPr sz="2400" spc="-10" dirty="0">
                <a:latin typeface="Calibri"/>
                <a:cs typeface="Calibri"/>
              </a:rPr>
              <a:t>receptor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activated.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6173" y="3038611"/>
            <a:ext cx="6172199" cy="364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84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4154" y="1027710"/>
            <a:ext cx="8016287" cy="490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52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4304" y="774495"/>
            <a:ext cx="5213935" cy="5645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7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9182" y="0"/>
            <a:ext cx="11682483" cy="6840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9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184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How </a:t>
            </a:r>
            <a:r>
              <a:rPr spc="-5" dirty="0"/>
              <a:t>RAS </a:t>
            </a:r>
            <a:r>
              <a:rPr dirty="0"/>
              <a:t>is </a:t>
            </a:r>
            <a:r>
              <a:rPr spc="-20" dirty="0"/>
              <a:t>activated </a:t>
            </a:r>
            <a:r>
              <a:rPr dirty="0"/>
              <a:t>(</a:t>
            </a:r>
            <a:r>
              <a:rPr spc="-20" dirty="0"/>
              <a:t> mutated)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021570" cy="160300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7559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latin typeface="Calibri"/>
                <a:cs typeface="Calibri"/>
              </a:rPr>
              <a:t>Point </a:t>
            </a:r>
            <a:r>
              <a:rPr sz="2800" b="1" spc="-10" dirty="0">
                <a:latin typeface="Calibri"/>
                <a:cs typeface="Calibri"/>
              </a:rPr>
              <a:t>mutation </a:t>
            </a:r>
            <a:r>
              <a:rPr sz="2800" b="1" spc="-5" dirty="0">
                <a:latin typeface="Calibri"/>
                <a:cs typeface="Calibri"/>
              </a:rPr>
              <a:t>in </a:t>
            </a:r>
            <a:r>
              <a:rPr sz="2800" b="1" dirty="0">
                <a:latin typeface="Calibri"/>
                <a:cs typeface="Calibri"/>
              </a:rPr>
              <a:t>an </a:t>
            </a:r>
            <a:r>
              <a:rPr sz="2800" b="1" spc="-5" dirty="0">
                <a:latin typeface="Calibri"/>
                <a:cs typeface="Calibri"/>
              </a:rPr>
              <a:t>amino acid </a:t>
            </a:r>
            <a:r>
              <a:rPr sz="2800" b="1" spc="-10" dirty="0">
                <a:latin typeface="Calibri"/>
                <a:cs typeface="Calibri"/>
              </a:rPr>
              <a:t>residues </a:t>
            </a:r>
            <a:r>
              <a:rPr sz="2800" b="1" spc="-5" dirty="0">
                <a:latin typeface="Calibri"/>
                <a:cs typeface="Calibri"/>
              </a:rPr>
              <a:t>within the GTP binding  </a:t>
            </a:r>
            <a:r>
              <a:rPr sz="2800" b="1" spc="-20" dirty="0">
                <a:latin typeface="Calibri"/>
                <a:cs typeface="Calibri"/>
              </a:rPr>
              <a:t>pocket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800" b="1" spc="-5" dirty="0">
                <a:latin typeface="Calibri"/>
                <a:cs typeface="Calibri"/>
              </a:rPr>
              <a:t>in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enzymatic region </a:t>
            </a:r>
            <a:r>
              <a:rPr sz="2800" b="1" spc="-5" dirty="0">
                <a:latin typeface="Calibri"/>
                <a:cs typeface="Calibri"/>
              </a:rPr>
              <a:t>of GTP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20" dirty="0" smtClean="0">
                <a:latin typeface="Calibri"/>
                <a:cs typeface="Calibri"/>
              </a:rPr>
              <a:t>hydrolysis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b</a:t>
            </a:r>
            <a:r>
              <a:rPr sz="2800" spc="-5" dirty="0" smtClean="0">
                <a:latin typeface="Calibri"/>
                <a:cs typeface="Calibri"/>
              </a:rPr>
              <a:t>oth </a:t>
            </a:r>
            <a:r>
              <a:rPr sz="2800" spc="-10" dirty="0">
                <a:latin typeface="Calibri"/>
                <a:cs typeface="Calibri"/>
              </a:rPr>
              <a:t>result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defective hydrolysis.. </a:t>
            </a:r>
            <a:r>
              <a:rPr sz="2800" spc="-5" dirty="0">
                <a:latin typeface="Calibri"/>
                <a:cs typeface="Calibri"/>
              </a:rPr>
              <a:t>Leading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trapped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RAS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active  phosphorylated GTP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bound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RAS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2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856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Philadelphia</a:t>
            </a:r>
            <a:r>
              <a:rPr spc="-15" dirty="0"/>
              <a:t> chromosome</a:t>
            </a:r>
          </a:p>
        </p:txBody>
      </p:sp>
      <p:sp>
        <p:nvSpPr>
          <p:cNvPr id="3" name="object 3"/>
          <p:cNvSpPr/>
          <p:nvPr/>
        </p:nvSpPr>
        <p:spPr>
          <a:xfrm>
            <a:off x="1479861" y="1888434"/>
            <a:ext cx="8130035" cy="3756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61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048" y="655093"/>
            <a:ext cx="3764497" cy="5882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2545" y="655092"/>
            <a:ext cx="5920976" cy="5991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72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Hallmarks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Hallmarks of cancer: changes in cell physiology resulting from genetic changes that result in cancer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SO: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FOR CANCER TO DEVELOP: we need the 8 characteristics (hallmarks) plus the 2 enabling characteristics and the correct microenvironment.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All the above are acquired as mutations or epigenetic alterations accumulating </a:t>
            </a:r>
            <a:r>
              <a:rPr lang="en-US" dirty="0" smtClean="0"/>
              <a:t>overtime.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So: no single mutation is enough to cause </a:t>
            </a:r>
            <a:r>
              <a:rPr lang="en-US" dirty="0" smtClean="0"/>
              <a:t>cancer.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6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39" y="1716532"/>
            <a:ext cx="9820275" cy="42729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cs typeface="Calibri"/>
              </a:rPr>
              <a:t>Most </a:t>
            </a:r>
            <a:r>
              <a:rPr lang="en-US" sz="2800" spc="-5" dirty="0">
                <a:cs typeface="Calibri"/>
              </a:rPr>
              <a:t>commonly </a:t>
            </a:r>
            <a:r>
              <a:rPr lang="en-US" sz="2800" spc="-20" dirty="0">
                <a:cs typeface="Calibri"/>
              </a:rPr>
              <a:t>involved </a:t>
            </a:r>
            <a:r>
              <a:rPr lang="en-US" sz="2800" spc="-5" dirty="0">
                <a:cs typeface="Calibri"/>
              </a:rPr>
              <a:t>in human </a:t>
            </a:r>
            <a:r>
              <a:rPr lang="en-US" sz="2800" spc="-10" dirty="0">
                <a:cs typeface="Calibri"/>
              </a:rPr>
              <a:t>cancers:</a:t>
            </a:r>
            <a:r>
              <a:rPr lang="en-US" sz="2800" spc="40" dirty="0">
                <a:cs typeface="Calibri"/>
              </a:rPr>
              <a:t> </a:t>
            </a:r>
            <a:r>
              <a:rPr lang="en-US" sz="2800" spc="-30" dirty="0">
                <a:cs typeface="Calibri"/>
              </a:rPr>
              <a:t>MYC</a:t>
            </a:r>
            <a:endParaRPr lang="en-US" sz="2800" dirty="0"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endParaRPr lang="en-US" sz="2800" b="1" spc="-5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en-US" sz="2800" b="1" spc="-5" dirty="0" smtClean="0">
                <a:latin typeface="Calibri"/>
                <a:cs typeface="Calibri"/>
              </a:rPr>
              <a:t>MYC: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 smtClean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activate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repress expression </a:t>
            </a:r>
            <a:r>
              <a:rPr sz="2800" spc="-5" dirty="0">
                <a:latin typeface="Calibri"/>
                <a:cs typeface="Calibri"/>
              </a:rPr>
              <a:t>of other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genes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  <a:tab pos="3365500" algn="l"/>
              </a:tabLst>
            </a:pPr>
            <a:r>
              <a:rPr sz="2800" spc="-15" dirty="0">
                <a:latin typeface="Calibri"/>
                <a:cs typeface="Calibri"/>
              </a:rPr>
              <a:t>Activates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cyclins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	</a:t>
            </a:r>
            <a:r>
              <a:rPr sz="2800" spc="-10" dirty="0">
                <a:latin typeface="Calibri"/>
                <a:cs typeface="Calibri"/>
              </a:rPr>
              <a:t>cyclin dependent </a:t>
            </a:r>
            <a:r>
              <a:rPr sz="2800" spc="-5" dirty="0">
                <a:latin typeface="Calibri"/>
                <a:cs typeface="Calibri"/>
              </a:rPr>
              <a:t>kinases CDK </a:t>
            </a:r>
            <a:r>
              <a:rPr sz="2800" dirty="0">
                <a:latin typeface="Calibri"/>
                <a:cs typeface="Calibri"/>
              </a:rPr>
              <a:t>( so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enter 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cycle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divide)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  <a:tab pos="1673225" algn="l"/>
              </a:tabLst>
            </a:pPr>
            <a:r>
              <a:rPr sz="2800" spc="-15" dirty="0">
                <a:latin typeface="Calibri"/>
                <a:cs typeface="Calibri"/>
              </a:rPr>
              <a:t>Myc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	inhibits </a:t>
            </a:r>
            <a:r>
              <a:rPr sz="2800" spc="-10" dirty="0">
                <a:latin typeface="Calibri"/>
                <a:cs typeface="Calibri"/>
              </a:rPr>
              <a:t>cyclin dependent </a:t>
            </a:r>
            <a:r>
              <a:rPr sz="2800" spc="-5" dirty="0">
                <a:latin typeface="Calibri"/>
                <a:cs typeface="Calibri"/>
              </a:rPr>
              <a:t>kinase </a:t>
            </a:r>
            <a:r>
              <a:rPr sz="2800" spc="-15" dirty="0">
                <a:latin typeface="Calibri"/>
                <a:cs typeface="Calibri"/>
              </a:rPr>
              <a:t>inhibitors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(CDKI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r>
              <a:rPr lang="en-US" sz="2800" dirty="0">
                <a:latin typeface="Calibri"/>
                <a:cs typeface="Calibri"/>
              </a:rPr>
              <a:t>.</a:t>
            </a:r>
            <a:endParaRPr sz="4100" dirty="0">
              <a:latin typeface="Calibri"/>
              <a:cs typeface="Calibri"/>
            </a:endParaRPr>
          </a:p>
          <a:p>
            <a:pPr marL="241300" marR="2667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0" dirty="0">
                <a:latin typeface="Calibri"/>
                <a:cs typeface="Calibri"/>
              </a:rPr>
              <a:t>cyclins, </a:t>
            </a:r>
            <a:r>
              <a:rPr sz="2800" spc="-5" dirty="0">
                <a:latin typeface="Calibri"/>
                <a:cs typeface="Calibri"/>
              </a:rPr>
              <a:t>CDK, CDKI </a:t>
            </a:r>
            <a:r>
              <a:rPr sz="2800" spc="-20" dirty="0">
                <a:latin typeface="Calibri"/>
                <a:cs typeface="Calibri"/>
              </a:rPr>
              <a:t>play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role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entry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cycle,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5" dirty="0">
                <a:latin typeface="Calibri"/>
                <a:cs typeface="Calibri"/>
              </a:rPr>
              <a:t>we 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dirty="0">
                <a:latin typeface="Calibri"/>
                <a:cs typeface="Calibri"/>
              </a:rPr>
              <a:t>discuss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detail </a:t>
            </a:r>
            <a:r>
              <a:rPr sz="2800" spc="-5" dirty="0">
                <a:latin typeface="Calibri"/>
                <a:cs typeface="Calibri"/>
              </a:rPr>
              <a:t>in this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lecture.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/>
              <a:t>Nuclear </a:t>
            </a:r>
            <a:r>
              <a:rPr lang="en-US" b="1" spc="-10" dirty="0"/>
              <a:t>transcription</a:t>
            </a:r>
            <a:r>
              <a:rPr lang="en-US" b="1" spc="-40" dirty="0"/>
              <a:t> </a:t>
            </a:r>
            <a:r>
              <a:rPr lang="en-US" b="1" spc="-35" dirty="0"/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5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347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Entry </a:t>
            </a:r>
            <a:r>
              <a:rPr spc="-25" dirty="0"/>
              <a:t>into </a:t>
            </a:r>
            <a:r>
              <a:rPr dirty="0"/>
              <a:t>cell </a:t>
            </a:r>
            <a:r>
              <a:rPr spc="-10" dirty="0"/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51745" cy="2241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All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stimuli mentioned till </a:t>
            </a:r>
            <a:r>
              <a:rPr sz="2800" spc="-5" dirty="0">
                <a:latin typeface="Calibri"/>
                <a:cs typeface="Calibri"/>
              </a:rPr>
              <a:t>now aim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quiescent cells </a:t>
            </a:r>
            <a:r>
              <a:rPr sz="2800" spc="-15" dirty="0">
                <a:latin typeface="Calibri"/>
                <a:cs typeface="Calibri"/>
              </a:rPr>
              <a:t>to enter </a:t>
            </a:r>
            <a:r>
              <a:rPr sz="2800" spc="-5" dirty="0">
                <a:latin typeface="Calibri"/>
                <a:cs typeface="Calibri"/>
              </a:rPr>
              <a:t>the  cell </a:t>
            </a:r>
            <a:r>
              <a:rPr sz="2800" spc="-10" dirty="0">
                <a:latin typeface="Calibri"/>
                <a:cs typeface="Calibri"/>
              </a:rPr>
              <a:t>cycle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27940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Each </a:t>
            </a:r>
            <a:r>
              <a:rPr sz="2800" dirty="0">
                <a:latin typeface="Calibri"/>
                <a:cs typeface="Calibri"/>
              </a:rPr>
              <a:t>phase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cycle </a:t>
            </a:r>
            <a:r>
              <a:rPr sz="2800" spc="-5" dirty="0">
                <a:latin typeface="Calibri"/>
                <a:cs typeface="Calibri"/>
              </a:rPr>
              <a:t>depends on successful </a:t>
            </a:r>
            <a:r>
              <a:rPr sz="2800" spc="-10" dirty="0">
                <a:latin typeface="Calibri"/>
                <a:cs typeface="Calibri"/>
              </a:rPr>
              <a:t>completion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previous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Cycle stops </a:t>
            </a:r>
            <a:r>
              <a:rPr sz="2800" spc="-5" dirty="0">
                <a:latin typeface="Calibri"/>
                <a:cs typeface="Calibri"/>
              </a:rPr>
              <a:t>when essential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5" dirty="0">
                <a:latin typeface="Calibri"/>
                <a:cs typeface="Calibri"/>
              </a:rPr>
              <a:t>function is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lost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82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494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spc="-60" dirty="0"/>
              <a:t>y</a:t>
            </a:r>
            <a:r>
              <a:rPr dirty="0"/>
              <a:t>c</a:t>
            </a:r>
            <a:r>
              <a:rPr spc="-5" dirty="0"/>
              <a:t>l</a:t>
            </a:r>
            <a:r>
              <a:rPr dirty="0"/>
              <a:t>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30180" cy="2750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Progression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cycle, </a:t>
            </a:r>
            <a:r>
              <a:rPr sz="2800" spc="-5" dirty="0">
                <a:latin typeface="Calibri"/>
                <a:cs typeface="Calibri"/>
              </a:rPr>
              <a:t>especially </a:t>
            </a:r>
            <a:r>
              <a:rPr sz="2800" dirty="0">
                <a:latin typeface="Calibri"/>
                <a:cs typeface="Calibri"/>
              </a:rPr>
              <a:t>G1-S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regulated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15" dirty="0">
                <a:latin typeface="Calibri"/>
                <a:cs typeface="Calibri"/>
              </a:rPr>
              <a:t>proteins  </a:t>
            </a:r>
            <a:r>
              <a:rPr sz="2800" spc="-10" dirty="0">
                <a:latin typeface="Calibri"/>
                <a:cs typeface="Calibri"/>
              </a:rPr>
              <a:t>called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cyclins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Cyclins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activate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kinases CDK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(cyclin dependent</a:t>
            </a:r>
            <a:r>
              <a:rPr sz="2800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kinases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241300" marR="422909" indent="-228600">
              <a:lnSpc>
                <a:spcPts val="3000"/>
              </a:lnSpc>
              <a:spcBef>
                <a:spcPts val="114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5" dirty="0">
                <a:latin typeface="Calibri"/>
                <a:cs typeface="Calibri"/>
              </a:rPr>
              <a:t>Cyclin </a:t>
            </a:r>
            <a:r>
              <a:rPr sz="2800" spc="-5" dirty="0">
                <a:latin typeface="Calibri"/>
                <a:cs typeface="Calibri"/>
              </a:rPr>
              <a:t>and CDK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form complexes </a:t>
            </a:r>
            <a:r>
              <a:rPr sz="2800" spc="-10" dirty="0">
                <a:latin typeface="Calibri"/>
                <a:cs typeface="Calibri"/>
              </a:rPr>
              <a:t>that phosphorylate </a:t>
            </a:r>
            <a:r>
              <a:rPr sz="2800" spc="-25" dirty="0">
                <a:latin typeface="Calibri"/>
                <a:cs typeface="Calibri"/>
              </a:rPr>
              <a:t>target </a:t>
            </a:r>
            <a:r>
              <a:rPr sz="2800" spc="-15" dirty="0">
                <a:latin typeface="Calibri"/>
                <a:cs typeface="Calibri"/>
              </a:rPr>
              <a:t>proteins  </a:t>
            </a:r>
            <a:r>
              <a:rPr sz="2800" spc="-10" dirty="0">
                <a:latin typeface="Calibri"/>
                <a:cs typeface="Calibri"/>
              </a:rPr>
              <a:t>that drive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cell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  <a:tab pos="1563370" algn="l"/>
                <a:tab pos="3180080" algn="l"/>
              </a:tabLst>
            </a:pPr>
            <a:r>
              <a:rPr sz="2800" spc="-10" dirty="0">
                <a:latin typeface="Calibri"/>
                <a:cs typeface="Calibri"/>
              </a:rPr>
              <a:t>Cyclins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	</a:t>
            </a:r>
            <a:r>
              <a:rPr sz="2800" spc="-40" dirty="0">
                <a:latin typeface="Calibri"/>
                <a:cs typeface="Calibri"/>
              </a:rPr>
              <a:t>D, </a:t>
            </a:r>
            <a:r>
              <a:rPr sz="2800" spc="-5" dirty="0">
                <a:latin typeface="Calibri"/>
                <a:cs typeface="Calibri"/>
              </a:rPr>
              <a:t>E,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	</a:t>
            </a:r>
            <a:r>
              <a:rPr sz="2800" spc="-10" dirty="0">
                <a:latin typeface="Calibri"/>
                <a:cs typeface="Calibri"/>
              </a:rPr>
              <a:t>(they </a:t>
            </a:r>
            <a:r>
              <a:rPr sz="2800" spc="-5" dirty="0">
                <a:latin typeface="Calibri"/>
                <a:cs typeface="Calibri"/>
              </a:rPr>
              <a:t>appear in 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sequence)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949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420" y="1332537"/>
            <a:ext cx="7024480" cy="4048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743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3802" y="1524000"/>
            <a:ext cx="6987933" cy="4116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95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981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15" dirty="0"/>
              <a:t>DEAB </a:t>
            </a:r>
            <a:r>
              <a:rPr spc="-5" dirty="0"/>
              <a:t>sequence </a:t>
            </a:r>
            <a:r>
              <a:rPr dirty="0"/>
              <a:t>of </a:t>
            </a:r>
            <a:r>
              <a:rPr spc="-10" dirty="0"/>
              <a:t>cyclins</a:t>
            </a:r>
            <a:r>
              <a:rPr spc="10" dirty="0"/>
              <a:t> </a:t>
            </a:r>
            <a:r>
              <a:rPr dirty="0"/>
              <a:t>!</a:t>
            </a:r>
          </a:p>
        </p:txBody>
      </p:sp>
      <p:sp>
        <p:nvSpPr>
          <p:cNvPr id="3" name="object 3"/>
          <p:cNvSpPr/>
          <p:nvPr/>
        </p:nvSpPr>
        <p:spPr>
          <a:xfrm>
            <a:off x="2356832" y="1983346"/>
            <a:ext cx="7686249" cy="3332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83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6532"/>
            <a:ext cx="10135870" cy="444993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SO: </a:t>
            </a:r>
            <a:r>
              <a:rPr sz="2800" spc="-10" dirty="0">
                <a:latin typeface="Calibri"/>
                <a:cs typeface="Calibri"/>
              </a:rPr>
              <a:t>cyclin/CDK </a:t>
            </a:r>
            <a:r>
              <a:rPr sz="2800" spc="-20" dirty="0">
                <a:latin typeface="Calibri"/>
                <a:cs typeface="Calibri"/>
              </a:rPr>
              <a:t>complexes </a:t>
            </a:r>
            <a:r>
              <a:rPr sz="2800" spc="-10" dirty="0">
                <a:latin typeface="Calibri"/>
                <a:cs typeface="Calibri"/>
              </a:rPr>
              <a:t>cause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proliferation.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inhibited by cyclin dependent </a:t>
            </a:r>
            <a:r>
              <a:rPr sz="2800" spc="-5" dirty="0">
                <a:latin typeface="Calibri"/>
                <a:cs typeface="Calibri"/>
              </a:rPr>
              <a:t>kinase </a:t>
            </a:r>
            <a:r>
              <a:rPr sz="2800" spc="-10" dirty="0">
                <a:latin typeface="Calibri"/>
                <a:cs typeface="Calibri"/>
              </a:rPr>
              <a:t>inhibitors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(CDKI)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CDKI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enforcing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checkpoints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delaying </a:t>
            </a:r>
            <a:r>
              <a:rPr sz="2800" spc="-5" dirty="0">
                <a:latin typeface="Calibri"/>
                <a:cs typeface="Calibri"/>
              </a:rPr>
              <a:t>cell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cycle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lang="en-US" sz="2800" spc="-10" dirty="0" smtClean="0">
              <a:latin typeface="Calibri"/>
              <a:cs typeface="Calibri"/>
            </a:endParaRPr>
          </a:p>
          <a:p>
            <a:pPr marL="241300" marR="15811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cs typeface="Calibri"/>
              </a:rPr>
              <a:t>Mutations </a:t>
            </a:r>
            <a:r>
              <a:rPr lang="en-US" sz="2800" spc="-5" dirty="0">
                <a:cs typeface="Calibri"/>
              </a:rPr>
              <a:t>causing </a:t>
            </a:r>
            <a:r>
              <a:rPr lang="en-US" sz="2800" spc="-10" dirty="0">
                <a:cs typeface="Calibri"/>
              </a:rPr>
              <a:t>increased cyclins </a:t>
            </a:r>
            <a:r>
              <a:rPr lang="en-US" sz="2800" spc="-5" dirty="0">
                <a:cs typeface="Calibri"/>
              </a:rPr>
              <a:t>or CDK cause self sufficiency in  </a:t>
            </a:r>
            <a:r>
              <a:rPr lang="en-US" sz="2800" spc="-15" dirty="0">
                <a:cs typeface="Calibri"/>
              </a:rPr>
              <a:t>growth</a:t>
            </a:r>
            <a:r>
              <a:rPr lang="en-US" sz="280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signals.</a:t>
            </a:r>
            <a:endParaRPr lang="en-US" sz="2800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cs typeface="Calibri"/>
              </a:rPr>
              <a:t>Mutations </a:t>
            </a:r>
            <a:r>
              <a:rPr lang="en-US" sz="2800" spc="-5" dirty="0">
                <a:cs typeface="Calibri"/>
              </a:rPr>
              <a:t>inhibiting CDKI will cause </a:t>
            </a:r>
            <a:r>
              <a:rPr lang="en-US" sz="2800" spc="-10" dirty="0">
                <a:cs typeface="Calibri"/>
              </a:rPr>
              <a:t>increased</a:t>
            </a:r>
            <a:r>
              <a:rPr lang="en-US" sz="2800" spc="2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growth.</a:t>
            </a:r>
            <a:endParaRPr lang="en-US" sz="28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lang="en-US" sz="3850" dirty="0"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cs typeface="Calibri"/>
              </a:rPr>
              <a:t>Examples: cyclin </a:t>
            </a:r>
            <a:r>
              <a:rPr lang="en-US" sz="2800" dirty="0">
                <a:cs typeface="Calibri"/>
              </a:rPr>
              <a:t>D </a:t>
            </a:r>
            <a:r>
              <a:rPr lang="en-US" sz="2800" spc="-5" dirty="0">
                <a:cs typeface="Calibri"/>
              </a:rPr>
              <a:t>is </a:t>
            </a:r>
            <a:r>
              <a:rPr lang="en-US" sz="2800" spc="-15" dirty="0">
                <a:cs typeface="Calibri"/>
              </a:rPr>
              <a:t>activated </a:t>
            </a:r>
            <a:r>
              <a:rPr lang="en-US" sz="2800" spc="-5" dirty="0">
                <a:cs typeface="Calibri"/>
              </a:rPr>
              <a:t>in </a:t>
            </a:r>
            <a:r>
              <a:rPr lang="en-US" sz="2800" spc="-20" dirty="0">
                <a:cs typeface="Calibri"/>
              </a:rPr>
              <a:t>several </a:t>
            </a:r>
            <a:r>
              <a:rPr lang="en-US" sz="2800" spc="-10" dirty="0">
                <a:cs typeface="Calibri"/>
              </a:rPr>
              <a:t>tumors </a:t>
            </a:r>
            <a:r>
              <a:rPr lang="en-US" sz="2800" spc="-5" dirty="0">
                <a:cs typeface="Calibri"/>
              </a:rPr>
              <a:t>mainly</a:t>
            </a:r>
            <a:r>
              <a:rPr lang="en-US" sz="2800" spc="13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lymphomas.</a:t>
            </a:r>
            <a:endParaRPr lang="en-US" sz="28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73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933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580"/>
              </a:spcBef>
            </a:pPr>
            <a:r>
              <a:rPr sz="3900" spc="35" dirty="0"/>
              <a:t>Second </a:t>
            </a:r>
            <a:r>
              <a:rPr sz="3900" spc="40" dirty="0"/>
              <a:t>hallmark of </a:t>
            </a:r>
            <a:r>
              <a:rPr sz="3900" spc="30" dirty="0"/>
              <a:t>cancer: insensitivity </a:t>
            </a:r>
            <a:r>
              <a:rPr sz="3900" spc="20" dirty="0"/>
              <a:t>to </a:t>
            </a:r>
            <a:r>
              <a:rPr sz="3900" spc="30" dirty="0"/>
              <a:t>growth  </a:t>
            </a:r>
            <a:r>
              <a:rPr sz="3900" spc="20" dirty="0"/>
              <a:t>inhibitors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916939" y="1793748"/>
            <a:ext cx="10222865" cy="335604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  <a:tabLst>
                <a:tab pos="241300" algn="l"/>
                <a:tab pos="1791970" algn="l"/>
              </a:tabLst>
            </a:pPr>
            <a:endParaRPr sz="260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mtClean="0">
                <a:latin typeface="Calibri"/>
                <a:cs typeface="Calibri"/>
              </a:rPr>
              <a:t>Main </a:t>
            </a:r>
            <a:r>
              <a:rPr sz="2600" spc="-10" dirty="0">
                <a:latin typeface="Calibri"/>
                <a:cs typeface="Calibri"/>
              </a:rPr>
              <a:t>genes/ </a:t>
            </a:r>
            <a:r>
              <a:rPr sz="2600" spc="-20" dirty="0">
                <a:latin typeface="Calibri"/>
                <a:cs typeface="Calibri"/>
              </a:rPr>
              <a:t>pathways </a:t>
            </a:r>
            <a:r>
              <a:rPr sz="2600" spc="-15" dirty="0">
                <a:latin typeface="Calibri"/>
                <a:cs typeface="Calibri"/>
              </a:rPr>
              <a:t>mutated to </a:t>
            </a:r>
            <a:r>
              <a:rPr sz="2600" spc="-10" dirty="0">
                <a:latin typeface="Calibri"/>
                <a:cs typeface="Calibri"/>
              </a:rPr>
              <a:t>cause </a:t>
            </a:r>
            <a:r>
              <a:rPr sz="2600" spc="-5" dirty="0">
                <a:latin typeface="Calibri"/>
                <a:cs typeface="Calibri"/>
              </a:rPr>
              <a:t>insensitivity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growth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inhibition:</a:t>
            </a:r>
            <a:endParaRPr sz="2600" dirty="0">
              <a:latin typeface="Calibri"/>
              <a:cs typeface="Calibri"/>
            </a:endParaRPr>
          </a:p>
          <a:p>
            <a:pPr marL="337820" indent="-32575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38455" algn="l"/>
              </a:tabLst>
            </a:pPr>
            <a:r>
              <a:rPr sz="2600" dirty="0">
                <a:latin typeface="Calibri"/>
                <a:cs typeface="Calibri"/>
              </a:rPr>
              <a:t>RB</a:t>
            </a:r>
            <a:r>
              <a:rPr sz="2600" spc="-10" dirty="0">
                <a:latin typeface="Calibri"/>
                <a:cs typeface="Calibri"/>
              </a:rPr>
              <a:t> gene</a:t>
            </a:r>
            <a:endParaRPr sz="2600" dirty="0">
              <a:latin typeface="Calibri"/>
              <a:cs typeface="Calibri"/>
            </a:endParaRPr>
          </a:p>
          <a:p>
            <a:pPr marL="337820" indent="-32575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38455" algn="l"/>
              </a:tabLst>
            </a:pPr>
            <a:r>
              <a:rPr sz="2600" spc="-10" dirty="0">
                <a:latin typeface="Calibri"/>
                <a:cs typeface="Calibri"/>
              </a:rPr>
              <a:t>TP53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gene</a:t>
            </a:r>
            <a:endParaRPr sz="2600" dirty="0">
              <a:latin typeface="Calibri"/>
              <a:cs typeface="Calibri"/>
            </a:endParaRPr>
          </a:p>
          <a:p>
            <a:pPr marL="337820" indent="-32575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38455" algn="l"/>
              </a:tabLst>
            </a:pPr>
            <a:r>
              <a:rPr sz="2600" spc="-30" dirty="0">
                <a:latin typeface="Calibri"/>
                <a:cs typeface="Calibri"/>
              </a:rPr>
              <a:t>TGF </a:t>
            </a:r>
            <a:r>
              <a:rPr sz="2600" spc="-15" dirty="0">
                <a:latin typeface="Calibri"/>
                <a:cs typeface="Calibri"/>
              </a:rPr>
              <a:t>beta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pathway</a:t>
            </a:r>
            <a:endParaRPr sz="2600" dirty="0">
              <a:latin typeface="Calibri"/>
              <a:cs typeface="Calibri"/>
            </a:endParaRPr>
          </a:p>
          <a:p>
            <a:pPr marL="337820" indent="-32575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338455" algn="l"/>
              </a:tabLst>
            </a:pPr>
            <a:r>
              <a:rPr sz="2600" spc="-10" dirty="0">
                <a:latin typeface="Calibri"/>
                <a:cs typeface="Calibri"/>
              </a:rPr>
              <a:t>Contact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inhibition</a:t>
            </a:r>
            <a:endParaRPr sz="2600" dirty="0">
              <a:latin typeface="Calibri"/>
              <a:cs typeface="Calibri"/>
            </a:endParaRPr>
          </a:p>
          <a:p>
            <a:pPr marL="337820" indent="-32575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38455" algn="l"/>
              </a:tabLst>
            </a:pPr>
            <a:r>
              <a:rPr sz="2600" spc="-5" dirty="0">
                <a:latin typeface="Calibri"/>
                <a:cs typeface="Calibri"/>
              </a:rPr>
              <a:t>APC </a:t>
            </a:r>
            <a:r>
              <a:rPr sz="2600" spc="-10" dirty="0">
                <a:latin typeface="Calibri"/>
                <a:cs typeface="Calibri"/>
              </a:rPr>
              <a:t>gene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853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848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RB</a:t>
            </a:r>
            <a:r>
              <a:rPr spc="-90" dirty="0"/>
              <a:t> </a:t>
            </a:r>
            <a:r>
              <a:rPr spc="-10" dirty="0"/>
              <a:t>gene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8053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RB </a:t>
            </a:r>
            <a:r>
              <a:rPr sz="2800" spc="-10" dirty="0">
                <a:latin typeface="Calibri"/>
                <a:cs typeface="Calibri"/>
              </a:rPr>
              <a:t>gene= </a:t>
            </a:r>
            <a:r>
              <a:rPr sz="2800" spc="-15" dirty="0">
                <a:latin typeface="Calibri"/>
                <a:cs typeface="Calibri"/>
              </a:rPr>
              <a:t>retinoblastoma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dirty="0">
                <a:latin typeface="Calibri"/>
                <a:cs typeface="Calibri"/>
              </a:rPr>
              <a:t>= </a:t>
            </a:r>
            <a:r>
              <a:rPr sz="2800" spc="-15" dirty="0">
                <a:latin typeface="Calibri"/>
                <a:cs typeface="Calibri"/>
              </a:rPr>
              <a:t>governor </a:t>
            </a:r>
            <a:r>
              <a:rPr sz="2800" spc="-5" dirty="0">
                <a:latin typeface="Calibri"/>
                <a:cs typeface="Calibri"/>
              </a:rPr>
              <a:t>of cell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331971"/>
            <a:ext cx="10346055" cy="172338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35699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RB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key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negative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regulator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the cell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cycle,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 is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directly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indirectly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inactivated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most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sz="2800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cancers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function of the </a:t>
            </a:r>
            <a:r>
              <a:rPr sz="2800" dirty="0">
                <a:latin typeface="Calibri"/>
                <a:cs typeface="Calibri"/>
              </a:rPr>
              <a:t>RB </a:t>
            </a:r>
            <a:r>
              <a:rPr sz="2800" spc="-20" dirty="0">
                <a:latin typeface="Calibri"/>
                <a:cs typeface="Calibri"/>
              </a:rPr>
              <a:t>protein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b="1" spc="-15" dirty="0">
                <a:latin typeface="Calibri"/>
                <a:cs typeface="Calibri"/>
              </a:rPr>
              <a:t>regulate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G1/S </a:t>
            </a:r>
            <a:r>
              <a:rPr sz="2800" b="1" spc="-5" dirty="0">
                <a:latin typeface="Calibri"/>
                <a:cs typeface="Calibri"/>
              </a:rPr>
              <a:t>checkpoint</a:t>
            </a:r>
            <a:r>
              <a:rPr sz="2800" spc="-5" dirty="0">
                <a:latin typeface="Calibri"/>
                <a:cs typeface="Calibri"/>
              </a:rPr>
              <a:t>, the  </a:t>
            </a:r>
            <a:r>
              <a:rPr sz="2800" spc="-10" dirty="0">
                <a:latin typeface="Calibri"/>
                <a:cs typeface="Calibri"/>
              </a:rPr>
              <a:t>portal through </a:t>
            </a:r>
            <a:r>
              <a:rPr sz="2800" spc="-5" dirty="0">
                <a:latin typeface="Calibri"/>
                <a:cs typeface="Calibri"/>
              </a:rPr>
              <a:t>which cells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pass </a:t>
            </a:r>
            <a:r>
              <a:rPr sz="2800" spc="-25" dirty="0">
                <a:latin typeface="Calibri"/>
                <a:cs typeface="Calibri"/>
              </a:rPr>
              <a:t>before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15" dirty="0">
                <a:latin typeface="Calibri"/>
                <a:cs typeface="Calibri"/>
              </a:rPr>
              <a:t>replication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starts.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207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186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How </a:t>
            </a:r>
            <a:r>
              <a:rPr dirty="0"/>
              <a:t>does </a:t>
            </a:r>
            <a:r>
              <a:rPr spc="-5" dirty="0"/>
              <a:t>RB </a:t>
            </a:r>
            <a:r>
              <a:rPr dirty="0"/>
              <a:t>act? </a:t>
            </a:r>
            <a:r>
              <a:rPr spc="-5" dirty="0"/>
              <a:t>.. The</a:t>
            </a:r>
            <a:r>
              <a:rPr spc="-15" dirty="0"/>
              <a:t> details!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2947"/>
            <a:ext cx="1005141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RB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active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beginning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 G1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phase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5" dirty="0">
                <a:latin typeface="Calibri"/>
                <a:cs typeface="Calibri"/>
              </a:rPr>
              <a:t>activity of RB </a:t>
            </a:r>
            <a:r>
              <a:rPr sz="2400" dirty="0">
                <a:latin typeface="Calibri"/>
                <a:cs typeface="Calibri"/>
              </a:rPr>
              <a:t>depends </a:t>
            </a:r>
            <a:r>
              <a:rPr sz="2400" spc="-5" dirty="0">
                <a:latin typeface="Calibri"/>
                <a:cs typeface="Calibri"/>
              </a:rPr>
              <a:t>on its phosphorylation </a:t>
            </a:r>
            <a:r>
              <a:rPr sz="2400" spc="-20" dirty="0">
                <a:latin typeface="Calibri"/>
                <a:cs typeface="Calibri"/>
              </a:rPr>
              <a:t>state. </a:t>
            </a:r>
            <a:r>
              <a:rPr sz="2400" spc="-10" dirty="0">
                <a:latin typeface="Calibri"/>
                <a:cs typeface="Calibri"/>
              </a:rPr>
              <a:t>Strangely </a:t>
            </a:r>
            <a:r>
              <a:rPr sz="2400" spc="-5" dirty="0">
                <a:latin typeface="Calibri"/>
                <a:cs typeface="Calibri"/>
              </a:rPr>
              <a:t>RB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active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2500"/>
              </a:lnSpc>
              <a:spcBef>
                <a:spcPts val="36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when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it’s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hypo-phosphorylated</a:t>
            </a:r>
            <a:r>
              <a:rPr sz="2400" spc="-10" dirty="0">
                <a:latin typeface="Calibri"/>
                <a:cs typeface="Calibri"/>
              </a:rPr>
              <a:t>. </a:t>
            </a:r>
            <a:r>
              <a:rPr sz="2400" i="1" spc="-10" dirty="0">
                <a:latin typeface="Calibri"/>
                <a:cs typeface="Calibri"/>
              </a:rPr>
              <a:t>Note </a:t>
            </a:r>
            <a:r>
              <a:rPr sz="2400" i="1" spc="-5" dirty="0">
                <a:latin typeface="Calibri"/>
                <a:cs typeface="Calibri"/>
              </a:rPr>
              <a:t>that most </a:t>
            </a:r>
            <a:r>
              <a:rPr sz="2400" i="1" dirty="0">
                <a:latin typeface="Calibri"/>
                <a:cs typeface="Calibri"/>
              </a:rPr>
              <a:t>of our </a:t>
            </a:r>
            <a:r>
              <a:rPr sz="2400" i="1" spc="-5" dirty="0">
                <a:latin typeface="Calibri"/>
                <a:cs typeface="Calibri"/>
              </a:rPr>
              <a:t>proteins </a:t>
            </a:r>
            <a:r>
              <a:rPr sz="2400" i="1" dirty="0">
                <a:latin typeface="Calibri"/>
                <a:cs typeface="Calibri"/>
              </a:rPr>
              <a:t>are </a:t>
            </a:r>
            <a:r>
              <a:rPr sz="2400" i="1" spc="-5" dirty="0">
                <a:latin typeface="Calibri"/>
                <a:cs typeface="Calibri"/>
              </a:rPr>
              <a:t>activated by  </a:t>
            </a:r>
            <a:r>
              <a:rPr sz="2400" i="1" dirty="0">
                <a:latin typeface="Calibri"/>
                <a:cs typeface="Calibri"/>
              </a:rPr>
              <a:t>gaining </a:t>
            </a:r>
            <a:r>
              <a:rPr sz="2400" i="1" spc="-5" dirty="0">
                <a:latin typeface="Calibri"/>
                <a:cs typeface="Calibri"/>
              </a:rPr>
              <a:t>phosphate groups. RB </a:t>
            </a:r>
            <a:r>
              <a:rPr sz="2400" i="1" dirty="0">
                <a:latin typeface="Calibri"/>
                <a:cs typeface="Calibri"/>
              </a:rPr>
              <a:t>is an </a:t>
            </a:r>
            <a:r>
              <a:rPr sz="2400" i="1" spc="-15" dirty="0">
                <a:latin typeface="Calibri"/>
                <a:cs typeface="Calibri"/>
              </a:rPr>
              <a:t>exception </a:t>
            </a:r>
            <a:r>
              <a:rPr sz="2400" i="1" spc="-20" dirty="0">
                <a:latin typeface="Calibri"/>
                <a:cs typeface="Calibri"/>
              </a:rPr>
              <a:t>to </a:t>
            </a:r>
            <a:r>
              <a:rPr sz="2400" i="1" spc="-5" dirty="0">
                <a:latin typeface="Calibri"/>
                <a:cs typeface="Calibri"/>
              </a:rPr>
              <a:t>this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rule.</a:t>
            </a:r>
            <a:endParaRPr sz="2400">
              <a:latin typeface="Calibri"/>
              <a:cs typeface="Calibri"/>
            </a:endParaRPr>
          </a:p>
          <a:p>
            <a:pPr marL="241300" marR="138430" indent="-228600">
              <a:lnSpc>
                <a:spcPct val="70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So: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the beginning of G1 </a:t>
            </a:r>
            <a:r>
              <a:rPr sz="2400" dirty="0">
                <a:latin typeface="Calibri"/>
                <a:cs typeface="Calibri"/>
              </a:rPr>
              <a:t>phase, </a:t>
            </a:r>
            <a:r>
              <a:rPr sz="2400" spc="-5" dirty="0">
                <a:latin typeface="Calibri"/>
                <a:cs typeface="Calibri"/>
              </a:rPr>
              <a:t>active, </a:t>
            </a:r>
            <a:r>
              <a:rPr sz="2400" spc="-10" dirty="0">
                <a:latin typeface="Calibri"/>
                <a:cs typeface="Calibri"/>
              </a:rPr>
              <a:t>hypo-phosphorylated </a:t>
            </a:r>
            <a:r>
              <a:rPr sz="2400" spc="-5" dirty="0">
                <a:latin typeface="Calibri"/>
                <a:cs typeface="Calibri"/>
              </a:rPr>
              <a:t>RB binds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E2F  </a:t>
            </a:r>
            <a:r>
              <a:rPr sz="2400" spc="-10" dirty="0">
                <a:latin typeface="Calibri"/>
                <a:cs typeface="Calibri"/>
              </a:rPr>
              <a:t>transcription </a:t>
            </a:r>
            <a:r>
              <a:rPr sz="2400" spc="-15" dirty="0">
                <a:latin typeface="Calibri"/>
                <a:cs typeface="Calibri"/>
              </a:rPr>
              <a:t>factor </a:t>
            </a:r>
            <a:r>
              <a:rPr sz="2400" spc="-35" dirty="0">
                <a:latin typeface="Calibri"/>
                <a:cs typeface="Calibri"/>
              </a:rPr>
              <a:t>family, </a:t>
            </a:r>
            <a:r>
              <a:rPr sz="2400" spc="-10" dirty="0">
                <a:latin typeface="Calibri"/>
                <a:cs typeface="Calibri"/>
              </a:rPr>
              <a:t>preventing cyclin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663188"/>
            <a:ext cx="1030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Cyclin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E/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CDK2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complex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important for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initiation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DNA replication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4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916171"/>
            <a:ext cx="974407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phase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As long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cyclin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E/CDK2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complex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is not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formed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cells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trapped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G1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39" y="4562347"/>
            <a:ext cx="9762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phase and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cannot move to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 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phase.. In other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words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they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cannot cross</a:t>
            </a:r>
            <a:r>
              <a:rPr sz="24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4818379"/>
            <a:ext cx="218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G1/S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checkpoint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539" y="5199379"/>
            <a:ext cx="997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latin typeface="Calibri"/>
                <a:cs typeface="Calibri"/>
              </a:rPr>
              <a:t>Some cells </a:t>
            </a:r>
            <a:r>
              <a:rPr sz="2400" spc="-15" dirty="0">
                <a:latin typeface="Calibri"/>
                <a:cs typeface="Calibri"/>
              </a:rPr>
              <a:t>leave </a:t>
            </a:r>
            <a:r>
              <a:rPr sz="2400" spc="-5" dirty="0">
                <a:latin typeface="Calibri"/>
                <a:cs typeface="Calibri"/>
              </a:rPr>
              <a:t>cell </a:t>
            </a:r>
            <a:r>
              <a:rPr sz="2400" spc="-10" dirty="0">
                <a:latin typeface="Calibri"/>
                <a:cs typeface="Calibri"/>
              </a:rPr>
              <a:t>cycle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15" baseline="-17361" dirty="0">
                <a:latin typeface="Calibri"/>
                <a:cs typeface="Calibri"/>
              </a:rPr>
              <a:t>0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go into </a:t>
            </a:r>
            <a:r>
              <a:rPr sz="2400" spc="-5" dirty="0">
                <a:latin typeface="Calibri"/>
                <a:cs typeface="Calibri"/>
              </a:rPr>
              <a:t>senescence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5" dirty="0">
                <a:latin typeface="Calibri"/>
                <a:cs typeface="Calibri"/>
              </a:rPr>
              <a:t>stage.. </a:t>
            </a:r>
            <a:r>
              <a:rPr sz="2400" spc="-5" dirty="0">
                <a:latin typeface="Calibri"/>
                <a:cs typeface="Calibri"/>
              </a:rPr>
              <a:t>But if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39" y="5452364"/>
            <a:ext cx="9737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cross </a:t>
            </a:r>
            <a:r>
              <a:rPr sz="2400" spc="-5" dirty="0">
                <a:latin typeface="Calibri"/>
                <a:cs typeface="Calibri"/>
              </a:rPr>
              <a:t>the G1/S they </a:t>
            </a:r>
            <a:r>
              <a:rPr sz="2400" spc="-15" dirty="0">
                <a:latin typeface="Calibri"/>
                <a:cs typeface="Calibri"/>
              </a:rPr>
              <a:t>are committed to </a:t>
            </a:r>
            <a:r>
              <a:rPr sz="2400" spc="-10" dirty="0">
                <a:latin typeface="Calibri"/>
                <a:cs typeface="Calibri"/>
              </a:rPr>
              <a:t>undergo mitosis </a:t>
            </a:r>
            <a:r>
              <a:rPr sz="2400" spc="-5" dirty="0">
                <a:latin typeface="Calibri"/>
                <a:cs typeface="Calibri"/>
              </a:rPr>
              <a:t>without the </a:t>
            </a:r>
            <a:r>
              <a:rPr sz="2400" dirty="0">
                <a:latin typeface="Calibri"/>
                <a:cs typeface="Calibri"/>
              </a:rPr>
              <a:t>need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539" y="5705347"/>
            <a:ext cx="755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extra </a:t>
            </a:r>
            <a:r>
              <a:rPr sz="2400" spc="-15" dirty="0">
                <a:latin typeface="Calibri"/>
                <a:cs typeface="Calibri"/>
              </a:rPr>
              <a:t>growth </a:t>
            </a:r>
            <a:r>
              <a:rPr sz="2400" spc="-5" dirty="0">
                <a:latin typeface="Calibri"/>
                <a:cs typeface="Calibri"/>
              </a:rPr>
              <a:t>signals. </a:t>
            </a:r>
            <a:r>
              <a:rPr sz="2400" spc="-20" dirty="0">
                <a:latin typeface="Calibri"/>
                <a:cs typeface="Calibri"/>
              </a:rPr>
              <a:t>That’s why </a:t>
            </a:r>
            <a:r>
              <a:rPr sz="2400" spc="-5" dirty="0">
                <a:latin typeface="Calibri"/>
                <a:cs typeface="Calibri"/>
              </a:rPr>
              <a:t>this checkpoint is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important.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05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Carcinogenesis is a multistep process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Each step results from a genetic </a:t>
            </a:r>
            <a:r>
              <a:rPr lang="en-US" dirty="0" smtClean="0"/>
              <a:t>change.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Each genetic change results in acquiring a certain phenotype ( one of the hallmarks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There is no specific sequence of acquiring these phenotypes… the main issue is to acquire them </a:t>
            </a:r>
            <a:r>
              <a:rPr lang="en-US" dirty="0" smtClean="0"/>
              <a:t>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76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476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How </a:t>
            </a:r>
            <a:r>
              <a:rPr dirty="0"/>
              <a:t>does </a:t>
            </a:r>
            <a:r>
              <a:rPr spc="-5" dirty="0"/>
              <a:t>RB </a:t>
            </a:r>
            <a:r>
              <a:rPr spc="-15" dirty="0"/>
              <a:t>inactivate</a:t>
            </a:r>
            <a:r>
              <a:rPr spc="-50" dirty="0"/>
              <a:t> </a:t>
            </a:r>
            <a:r>
              <a:rPr spc="-5" dirty="0"/>
              <a:t>E2F?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539" y="1716532"/>
            <a:ext cx="9944735" cy="33388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inactivation occurs </a:t>
            </a:r>
            <a:r>
              <a:rPr sz="2800" spc="-5" dirty="0">
                <a:latin typeface="Calibri"/>
                <a:cs typeface="Calibri"/>
              </a:rPr>
              <a:t>via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mechanisms</a:t>
            </a:r>
            <a:endParaRPr sz="2800" dirty="0">
              <a:latin typeface="Calibri"/>
              <a:cs typeface="Calibri"/>
            </a:endParaRPr>
          </a:p>
          <a:p>
            <a:pPr marL="266700" marR="304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66700" algn="l"/>
                <a:tab pos="3828415" algn="l"/>
              </a:tabLst>
            </a:pPr>
            <a:r>
              <a:rPr sz="2800" dirty="0">
                <a:latin typeface="Calibri"/>
                <a:cs typeface="Calibri"/>
              </a:rPr>
              <a:t>1. RB </a:t>
            </a:r>
            <a:r>
              <a:rPr sz="2800" b="1" spc="-15" dirty="0" smtClean="0">
                <a:latin typeface="Calibri"/>
                <a:cs typeface="Calibri"/>
              </a:rPr>
              <a:t>sequesters</a:t>
            </a:r>
            <a:r>
              <a:rPr lang="en-US" sz="2800" b="1" spc="-15" dirty="0" smtClean="0">
                <a:latin typeface="Calibri"/>
                <a:cs typeface="Calibri"/>
              </a:rPr>
              <a:t>: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E2F which </a:t>
            </a:r>
            <a:r>
              <a:rPr sz="2800" spc="-20" dirty="0">
                <a:latin typeface="Calibri"/>
                <a:cs typeface="Calibri"/>
              </a:rPr>
              <a:t>prevents </a:t>
            </a:r>
            <a:r>
              <a:rPr sz="2800" spc="-5" dirty="0">
                <a:latin typeface="Calibri"/>
                <a:cs typeface="Calibri"/>
              </a:rPr>
              <a:t>E2F </a:t>
            </a:r>
            <a:r>
              <a:rPr sz="2800" spc="-15" dirty="0">
                <a:latin typeface="Calibri"/>
                <a:cs typeface="Calibri"/>
              </a:rPr>
              <a:t>from interacting  </a:t>
            </a:r>
            <a:r>
              <a:rPr sz="2800" spc="-5" dirty="0">
                <a:latin typeface="Calibri"/>
                <a:cs typeface="Calibri"/>
              </a:rPr>
              <a:t>with other </a:t>
            </a:r>
            <a:r>
              <a:rPr sz="2800" spc="-10" dirty="0">
                <a:latin typeface="Calibri"/>
                <a:cs typeface="Calibri"/>
              </a:rPr>
              <a:t>transcription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factors.</a:t>
            </a:r>
            <a:endParaRPr sz="2800" dirty="0">
              <a:latin typeface="Calibri"/>
              <a:cs typeface="Calibri"/>
            </a:endParaRPr>
          </a:p>
          <a:p>
            <a:pPr marL="266700" marR="20891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66700" algn="l"/>
              </a:tabLst>
            </a:pPr>
            <a:r>
              <a:rPr sz="2800" dirty="0">
                <a:latin typeface="Calibri"/>
                <a:cs typeface="Calibri"/>
              </a:rPr>
              <a:t>2. RB </a:t>
            </a:r>
            <a:r>
              <a:rPr sz="2800" spc="-10" dirty="0">
                <a:latin typeface="Calibri"/>
                <a:cs typeface="Calibri"/>
              </a:rPr>
              <a:t>recruits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bind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b="1" spc="-5" dirty="0">
                <a:latin typeface="Calibri"/>
                <a:cs typeface="Calibri"/>
              </a:rPr>
              <a:t>inhibit E2F </a:t>
            </a:r>
            <a:r>
              <a:rPr sz="2800" b="1" spc="-40" dirty="0">
                <a:latin typeface="Calibri"/>
                <a:cs typeface="Calibri"/>
              </a:rPr>
              <a:t>promotor. </a:t>
            </a:r>
            <a:r>
              <a:rPr sz="2800" spc="-5" dirty="0">
                <a:latin typeface="Calibri"/>
                <a:cs typeface="Calibri"/>
              </a:rPr>
              <a:t>This  </a:t>
            </a:r>
            <a:r>
              <a:rPr sz="2800" spc="-25" dirty="0">
                <a:latin typeface="Calibri"/>
                <a:cs typeface="Calibri"/>
              </a:rPr>
              <a:t>makes </a:t>
            </a:r>
            <a:r>
              <a:rPr sz="2800" spc="-5" dirty="0">
                <a:latin typeface="Calibri"/>
                <a:cs typeface="Calibri"/>
              </a:rPr>
              <a:t>E2F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5" dirty="0">
                <a:latin typeface="Calibri"/>
                <a:cs typeface="Calibri"/>
              </a:rPr>
              <a:t>insensitive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transcription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factors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750" dirty="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net result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preventing </a:t>
            </a:r>
            <a:r>
              <a:rPr sz="2800" spc="-10" dirty="0">
                <a:latin typeface="Calibri"/>
                <a:cs typeface="Calibri"/>
              </a:rPr>
              <a:t>transcription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E2F.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235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1242" y="96997"/>
            <a:ext cx="6350758" cy="6761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239749"/>
            <a:ext cx="5377218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This pause is </a:t>
            </a:r>
            <a:r>
              <a:rPr lang="en-US" sz="2800" spc="-10" dirty="0">
                <a:cs typeface="Calibri"/>
              </a:rPr>
              <a:t>important because cells that </a:t>
            </a:r>
            <a:r>
              <a:rPr lang="en-US" sz="2800" spc="-15" dirty="0">
                <a:cs typeface="Calibri"/>
              </a:rPr>
              <a:t>cross </a:t>
            </a:r>
            <a:r>
              <a:rPr lang="en-US" sz="2800" spc="-5" dirty="0">
                <a:cs typeface="Calibri"/>
              </a:rPr>
              <a:t>the </a:t>
            </a:r>
            <a:r>
              <a:rPr lang="en-US" sz="2800" dirty="0">
                <a:cs typeface="Calibri"/>
              </a:rPr>
              <a:t>G1/S </a:t>
            </a:r>
            <a:r>
              <a:rPr lang="en-US" sz="2800" spc="-15" dirty="0">
                <a:cs typeface="Calibri"/>
              </a:rPr>
              <a:t>are  committed to </a:t>
            </a:r>
            <a:r>
              <a:rPr lang="en-US" sz="2800" dirty="0">
                <a:cs typeface="Calibri"/>
              </a:rPr>
              <a:t>DNA </a:t>
            </a:r>
            <a:r>
              <a:rPr lang="en-US" sz="2800" spc="-10" dirty="0">
                <a:cs typeface="Calibri"/>
              </a:rPr>
              <a:t>replication.. </a:t>
            </a:r>
            <a:r>
              <a:rPr lang="en-US" sz="2800" spc="-55" dirty="0">
                <a:cs typeface="Calibri"/>
              </a:rPr>
              <a:t>We </a:t>
            </a:r>
            <a:r>
              <a:rPr lang="en-US" sz="2800" spc="-5" dirty="0">
                <a:cs typeface="Calibri"/>
              </a:rPr>
              <a:t>don’t </a:t>
            </a:r>
            <a:r>
              <a:rPr lang="en-US" sz="2800" spc="-20" dirty="0">
                <a:cs typeface="Calibri"/>
              </a:rPr>
              <a:t>want </a:t>
            </a:r>
            <a:r>
              <a:rPr lang="en-US" sz="2800" spc="-5" dirty="0">
                <a:cs typeface="Calibri"/>
              </a:rPr>
              <a:t>this </a:t>
            </a:r>
            <a:r>
              <a:rPr lang="en-US" sz="2800" spc="-15" dirty="0">
                <a:cs typeface="Calibri"/>
              </a:rPr>
              <a:t>to </a:t>
            </a:r>
            <a:r>
              <a:rPr lang="en-US" sz="2800" spc="-5" dirty="0">
                <a:cs typeface="Calibri"/>
              </a:rPr>
              <a:t>happen unless  cells </a:t>
            </a:r>
            <a:r>
              <a:rPr lang="en-US" sz="2800" spc="-25" dirty="0">
                <a:cs typeface="Calibri"/>
              </a:rPr>
              <a:t>have </a:t>
            </a:r>
            <a:r>
              <a:rPr lang="en-US" sz="2800" spc="-5" dirty="0">
                <a:cs typeface="Calibri"/>
              </a:rPr>
              <a:t>normal </a:t>
            </a:r>
            <a:r>
              <a:rPr lang="en-US" sz="2800" spc="-15" dirty="0">
                <a:cs typeface="Calibri"/>
              </a:rPr>
              <a:t>protein </a:t>
            </a:r>
            <a:r>
              <a:rPr lang="en-US" sz="2800" spc="-20" dirty="0">
                <a:cs typeface="Calibri"/>
              </a:rPr>
              <a:t>content </a:t>
            </a:r>
            <a:r>
              <a:rPr lang="en-US" sz="2800" spc="-5" dirty="0">
                <a:cs typeface="Calibri"/>
              </a:rPr>
              <a:t>and </a:t>
            </a:r>
            <a:r>
              <a:rPr lang="en-US" sz="2800" spc="-15" dirty="0">
                <a:cs typeface="Calibri"/>
              </a:rPr>
              <a:t>are really ready to</a:t>
            </a:r>
            <a:r>
              <a:rPr lang="en-US" sz="2800" spc="16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divide.</a:t>
            </a:r>
            <a:endParaRPr lang="en-US" sz="2800" dirty="0">
              <a:cs typeface="Calibri"/>
            </a:endParaRPr>
          </a:p>
          <a:p>
            <a:pPr marL="241300" marR="340360" indent="-228600">
              <a:lnSpc>
                <a:spcPts val="3100"/>
              </a:lnSpc>
              <a:spcBef>
                <a:spcPts val="9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45" dirty="0">
                <a:cs typeface="Calibri"/>
              </a:rPr>
              <a:t>However, </a:t>
            </a:r>
            <a:r>
              <a:rPr lang="en-US" sz="2800" spc="-5" dirty="0">
                <a:cs typeface="Calibri"/>
              </a:rPr>
              <a:t>this </a:t>
            </a:r>
            <a:r>
              <a:rPr lang="en-US" sz="2800" spc="-10" dirty="0">
                <a:cs typeface="Calibri"/>
              </a:rPr>
              <a:t>inactivation </a:t>
            </a:r>
            <a:r>
              <a:rPr lang="en-US" sz="2800" spc="-5" dirty="0">
                <a:cs typeface="Calibri"/>
              </a:rPr>
              <a:t>cannot </a:t>
            </a:r>
            <a:r>
              <a:rPr lang="en-US" sz="2800" spc="-10" dirty="0">
                <a:cs typeface="Calibri"/>
              </a:rPr>
              <a:t>continue </a:t>
            </a:r>
            <a:r>
              <a:rPr lang="en-US" sz="2800" spc="-50" dirty="0">
                <a:cs typeface="Calibri"/>
              </a:rPr>
              <a:t>forever.. </a:t>
            </a:r>
            <a:r>
              <a:rPr lang="en-US" sz="2800" spc="-55" dirty="0">
                <a:cs typeface="Calibri"/>
              </a:rPr>
              <a:t>We </a:t>
            </a:r>
            <a:r>
              <a:rPr lang="en-US" sz="2800" spc="-5" dirty="0">
                <a:cs typeface="Calibri"/>
              </a:rPr>
              <a:t>need </a:t>
            </a:r>
            <a:r>
              <a:rPr lang="en-US" sz="2800" spc="-15" dirty="0">
                <a:cs typeface="Calibri"/>
              </a:rPr>
              <a:t>to  deactivate </a:t>
            </a:r>
            <a:r>
              <a:rPr lang="en-US" sz="2800" dirty="0">
                <a:cs typeface="Calibri"/>
              </a:rPr>
              <a:t>RB </a:t>
            </a:r>
            <a:r>
              <a:rPr lang="en-US" sz="2800" spc="-15" dirty="0">
                <a:cs typeface="Calibri"/>
              </a:rPr>
              <a:t>at </a:t>
            </a:r>
            <a:r>
              <a:rPr lang="en-US" sz="2800" dirty="0">
                <a:cs typeface="Calibri"/>
              </a:rPr>
              <a:t>a </a:t>
            </a:r>
            <a:r>
              <a:rPr lang="en-US" sz="2800" spc="-10" dirty="0">
                <a:cs typeface="Calibri"/>
              </a:rPr>
              <a:t>certain point </a:t>
            </a:r>
            <a:r>
              <a:rPr lang="en-US" sz="2800" spc="-15" dirty="0">
                <a:cs typeface="Calibri"/>
              </a:rPr>
              <a:t>to </a:t>
            </a:r>
            <a:r>
              <a:rPr lang="en-US" sz="2800" spc="-10" dirty="0">
                <a:cs typeface="Calibri"/>
              </a:rPr>
              <a:t>allow </a:t>
            </a:r>
            <a:r>
              <a:rPr lang="en-US" sz="2800" spc="-5" dirty="0">
                <a:cs typeface="Calibri"/>
              </a:rPr>
              <a:t>cells </a:t>
            </a:r>
            <a:r>
              <a:rPr lang="en-US" sz="2800" spc="-15" dirty="0">
                <a:cs typeface="Calibri"/>
              </a:rPr>
              <a:t>to enter </a:t>
            </a:r>
            <a:r>
              <a:rPr lang="en-US" sz="2800" spc="-5" dirty="0">
                <a:cs typeface="Calibri"/>
              </a:rPr>
              <a:t>the </a:t>
            </a:r>
            <a:r>
              <a:rPr lang="en-US" sz="2800" dirty="0">
                <a:cs typeface="Calibri"/>
              </a:rPr>
              <a:t>S</a:t>
            </a:r>
            <a:r>
              <a:rPr lang="en-US" sz="2800" spc="13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phase.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219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9630410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0" dirty="0"/>
              <a:t>How </a:t>
            </a:r>
            <a:r>
              <a:rPr spc="-5" dirty="0"/>
              <a:t>RB </a:t>
            </a:r>
            <a:r>
              <a:rPr dirty="0"/>
              <a:t>is </a:t>
            </a:r>
            <a:r>
              <a:rPr spc="-15" dirty="0"/>
              <a:t>deactivated/ </a:t>
            </a:r>
            <a:r>
              <a:rPr spc="-10" dirty="0"/>
              <a:t>How </a:t>
            </a:r>
            <a:r>
              <a:rPr dirty="0"/>
              <a:t>cells </a:t>
            </a:r>
            <a:r>
              <a:rPr spc="-15" dirty="0"/>
              <a:t>can </a:t>
            </a:r>
            <a:r>
              <a:rPr spc="-20" dirty="0"/>
              <a:t>cross  </a:t>
            </a:r>
            <a:r>
              <a:rPr spc="-5" dirty="0"/>
              <a:t>the G1/S</a:t>
            </a:r>
            <a:r>
              <a:rPr spc="5" dirty="0"/>
              <a:t> </a:t>
            </a:r>
            <a:r>
              <a:rPr spc="-5" dirty="0"/>
              <a:t>checkpoint?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3484"/>
            <a:ext cx="10183495" cy="43326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RB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deactivated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phosphorylation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happens when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subject </a:t>
            </a:r>
            <a:r>
              <a:rPr sz="2800" spc="-15" dirty="0">
                <a:latin typeface="Calibri"/>
                <a:cs typeface="Calibri"/>
              </a:rPr>
              <a:t>to mitogenic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5" dirty="0">
                <a:latin typeface="Calibri"/>
                <a:cs typeface="Calibri"/>
              </a:rPr>
              <a:t>growth)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signals.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Growth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signals</a:t>
            </a:r>
            <a:r>
              <a:rPr sz="2800" spc="-5" dirty="0">
                <a:latin typeface="Calibri"/>
                <a:cs typeface="Calibri"/>
              </a:rPr>
              <a:t> cause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cyclin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8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expression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132080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Cyclin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 </a:t>
            </a:r>
            <a:r>
              <a:rPr sz="28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complexes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with </a:t>
            </a:r>
            <a:r>
              <a:rPr sz="2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CDKs…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these </a:t>
            </a:r>
            <a:r>
              <a:rPr sz="28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complexes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phosphorylate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and  </a:t>
            </a:r>
            <a:r>
              <a:rPr sz="28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inactivate</a:t>
            </a:r>
            <a:r>
              <a:rPr sz="2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RB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marR="511175" indent="-228600">
              <a:lnSpc>
                <a:spcPct val="779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dirty="0">
                <a:latin typeface="Calibri"/>
                <a:cs typeface="Calibri"/>
              </a:rPr>
              <a:t>RB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deactivated, </a:t>
            </a:r>
            <a:r>
              <a:rPr sz="2800" dirty="0">
                <a:latin typeface="Calibri"/>
                <a:cs typeface="Calibri"/>
              </a:rPr>
              <a:t>E2F </a:t>
            </a:r>
            <a:r>
              <a:rPr sz="2800" spc="-10" dirty="0">
                <a:latin typeface="Calibri"/>
                <a:cs typeface="Calibri"/>
              </a:rPr>
              <a:t>genes 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transcribed, resulting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cyclin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formation.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Cyclin </a:t>
            </a:r>
            <a:r>
              <a:rPr sz="2800" spc="-5" dirty="0">
                <a:latin typeface="Calibri"/>
                <a:cs typeface="Calibri"/>
              </a:rPr>
              <a:t>E/ CDK </a:t>
            </a:r>
            <a:r>
              <a:rPr sz="2800" spc="-20" dirty="0">
                <a:latin typeface="Calibri"/>
                <a:cs typeface="Calibri"/>
              </a:rPr>
              <a:t>complexes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start </a:t>
            </a:r>
            <a:r>
              <a:rPr sz="2800" dirty="0">
                <a:latin typeface="Calibri"/>
                <a:cs typeface="Calibri"/>
              </a:rPr>
              <a:t>the S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phase.</a:t>
            </a:r>
          </a:p>
          <a:p>
            <a:pPr marL="241300" marR="5080" indent="-228600">
              <a:lnSpc>
                <a:spcPts val="271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Remember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DEAB </a:t>
            </a:r>
            <a:r>
              <a:rPr sz="2800" spc="-5" dirty="0">
                <a:latin typeface="Calibri"/>
                <a:cs typeface="Calibri"/>
              </a:rPr>
              <a:t>sequence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25" dirty="0">
                <a:latin typeface="Calibri"/>
                <a:cs typeface="Calibri"/>
              </a:rPr>
              <a:t>talked </a:t>
            </a:r>
            <a:r>
              <a:rPr sz="2800" spc="-5" dirty="0">
                <a:latin typeface="Calibri"/>
                <a:cs typeface="Calibri"/>
              </a:rPr>
              <a:t>about </a:t>
            </a:r>
            <a:r>
              <a:rPr sz="2800" spc="-10" dirty="0">
                <a:latin typeface="Calibri"/>
                <a:cs typeface="Calibri"/>
              </a:rPr>
              <a:t>last </a:t>
            </a:r>
            <a:r>
              <a:rPr sz="2800" spc="-5" dirty="0">
                <a:latin typeface="Calibri"/>
                <a:cs typeface="Calibri"/>
              </a:rPr>
              <a:t>time.. </a:t>
            </a:r>
            <a:r>
              <a:rPr sz="2800" spc="-15" dirty="0">
                <a:latin typeface="Calibri"/>
                <a:cs typeface="Calibri"/>
              </a:rPr>
              <a:t>Cyclin </a:t>
            </a:r>
            <a:r>
              <a:rPr sz="2800" dirty="0">
                <a:latin typeface="Calibri"/>
                <a:cs typeface="Calibri"/>
              </a:rPr>
              <a:t>D </a:t>
            </a:r>
            <a:r>
              <a:rPr sz="2800" spc="-5" dirty="0">
                <a:latin typeface="Calibri"/>
                <a:cs typeface="Calibri"/>
              </a:rPr>
              <a:t>is  the </a:t>
            </a:r>
            <a:r>
              <a:rPr sz="2800" spc="-20" dirty="0">
                <a:latin typeface="Calibri"/>
                <a:cs typeface="Calibri"/>
              </a:rPr>
              <a:t>first </a:t>
            </a:r>
            <a:r>
              <a:rPr sz="2800" spc="-5" dirty="0">
                <a:latin typeface="Calibri"/>
                <a:cs typeface="Calibri"/>
              </a:rPr>
              <a:t>needed, then </a:t>
            </a:r>
            <a:r>
              <a:rPr sz="2800" dirty="0">
                <a:latin typeface="Calibri"/>
                <a:cs typeface="Calibri"/>
              </a:rPr>
              <a:t>E.. </a:t>
            </a:r>
            <a:r>
              <a:rPr sz="2800" spc="-20" dirty="0">
                <a:latin typeface="Calibri"/>
                <a:cs typeface="Calibri"/>
              </a:rPr>
              <a:t>Makes </a:t>
            </a:r>
            <a:r>
              <a:rPr sz="2800" dirty="0">
                <a:latin typeface="Calibri"/>
                <a:cs typeface="Calibri"/>
              </a:rPr>
              <a:t>sense </a:t>
            </a:r>
            <a:r>
              <a:rPr sz="2800" spc="-5" dirty="0">
                <a:latin typeface="Calibri"/>
                <a:cs typeface="Calibri"/>
              </a:rPr>
              <a:t>now?? 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639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6444" y="136476"/>
            <a:ext cx="6148744" cy="6721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8528" y="2051811"/>
            <a:ext cx="3562985" cy="386682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365125">
              <a:lnSpc>
                <a:spcPct val="91300"/>
              </a:lnSpc>
              <a:spcBef>
                <a:spcPts val="265"/>
              </a:spcBef>
            </a:pPr>
            <a:r>
              <a:rPr sz="2000" spc="-5" dirty="0">
                <a:latin typeface="Calibri"/>
                <a:cs typeface="Calibri"/>
              </a:rPr>
              <a:t>Note </a:t>
            </a:r>
            <a:r>
              <a:rPr sz="2000" spc="-10" dirty="0">
                <a:latin typeface="Calibri"/>
                <a:cs typeface="Calibri"/>
              </a:rPr>
              <a:t>that </a:t>
            </a:r>
            <a:r>
              <a:rPr sz="2000" spc="-5" dirty="0">
                <a:latin typeface="Calibri"/>
                <a:cs typeface="Calibri"/>
              </a:rPr>
              <a:t>in the presence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growth  inhibitory signals, </a:t>
            </a:r>
            <a:r>
              <a:rPr sz="2000" dirty="0">
                <a:latin typeface="Calibri"/>
                <a:cs typeface="Calibri"/>
              </a:rPr>
              <a:t>RB </a:t>
            </a:r>
            <a:r>
              <a:rPr sz="2000" spc="-5" dirty="0">
                <a:latin typeface="Calibri"/>
                <a:cs typeface="Calibri"/>
              </a:rPr>
              <a:t>is active and cells  cannot </a:t>
            </a:r>
            <a:r>
              <a:rPr sz="2000" spc="-5" dirty="0" smtClean="0">
                <a:latin typeface="Calibri"/>
                <a:cs typeface="Calibri"/>
              </a:rPr>
              <a:t>divide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growth </a:t>
            </a:r>
            <a:r>
              <a:rPr sz="2000" spc="-10" dirty="0">
                <a:latin typeface="Calibri"/>
                <a:cs typeface="Calibri"/>
              </a:rPr>
              <a:t>stimulatory </a:t>
            </a:r>
            <a:r>
              <a:rPr sz="2000" spc="-5" dirty="0">
                <a:latin typeface="Calibri"/>
                <a:cs typeface="Calibri"/>
              </a:rPr>
              <a:t>signals </a:t>
            </a:r>
            <a:r>
              <a:rPr sz="2000" dirty="0">
                <a:latin typeface="Calibri"/>
                <a:cs typeface="Calibri"/>
              </a:rPr>
              <a:t>RB </a:t>
            </a:r>
            <a:r>
              <a:rPr sz="2000" spc="-5" dirty="0">
                <a:latin typeface="Calibri"/>
                <a:cs typeface="Calibri"/>
              </a:rPr>
              <a:t>is  </a:t>
            </a:r>
            <a:r>
              <a:rPr sz="2000" spc="-10" dirty="0">
                <a:latin typeface="Calibri"/>
                <a:cs typeface="Calibri"/>
              </a:rPr>
              <a:t>deactivated </a:t>
            </a:r>
            <a:r>
              <a:rPr sz="2000" spc="-5" dirty="0">
                <a:latin typeface="Calibri"/>
                <a:cs typeface="Calibri"/>
              </a:rPr>
              <a:t>via </a:t>
            </a:r>
            <a:r>
              <a:rPr sz="2000" spc="-10" dirty="0">
                <a:latin typeface="Calibri"/>
                <a:cs typeface="Calibri"/>
              </a:rPr>
              <a:t>cyclin </a:t>
            </a:r>
            <a:r>
              <a:rPr sz="2000" dirty="0">
                <a:latin typeface="Calibri"/>
                <a:cs typeface="Calibri"/>
              </a:rPr>
              <a:t>D/ </a:t>
            </a:r>
            <a:r>
              <a:rPr sz="2000" spc="-5" dirty="0">
                <a:latin typeface="Calibri"/>
                <a:cs typeface="Calibri"/>
              </a:rPr>
              <a:t>CDKs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complexes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90400"/>
              </a:lnSpc>
              <a:spcBef>
                <a:spcPts val="1425"/>
              </a:spcBef>
            </a:pPr>
            <a:r>
              <a:rPr sz="2000" spc="-5" dirty="0">
                <a:latin typeface="Calibri"/>
                <a:cs typeface="Calibri"/>
              </a:rPr>
              <a:t>Note </a:t>
            </a:r>
            <a:r>
              <a:rPr sz="2000" spc="-10" dirty="0">
                <a:latin typeface="Calibri"/>
                <a:cs typeface="Calibri"/>
              </a:rPr>
              <a:t>that </a:t>
            </a:r>
            <a:r>
              <a:rPr sz="2000" spc="-5" dirty="0">
                <a:latin typeface="Calibri"/>
                <a:cs typeface="Calibri"/>
              </a:rPr>
              <a:t>certain viruses </a:t>
            </a:r>
            <a:r>
              <a:rPr sz="2000" spc="-10" dirty="0">
                <a:latin typeface="Calibri"/>
                <a:cs typeface="Calibri"/>
              </a:rPr>
              <a:t>can deactivate </a:t>
            </a:r>
            <a:r>
              <a:rPr sz="2000" dirty="0">
                <a:latin typeface="Calibri"/>
                <a:cs typeface="Calibri"/>
              </a:rPr>
              <a:t>RB  </a:t>
            </a:r>
            <a:r>
              <a:rPr sz="2000" spc="-10" dirty="0">
                <a:latin typeface="Calibri"/>
                <a:cs typeface="Calibri"/>
              </a:rPr>
              <a:t>by hyper-phosphorylating </a:t>
            </a:r>
            <a:r>
              <a:rPr sz="2000" spc="-5" dirty="0">
                <a:latin typeface="Calibri"/>
                <a:cs typeface="Calibri"/>
              </a:rPr>
              <a:t>it.. This is how  these viruses </a:t>
            </a:r>
            <a:r>
              <a:rPr sz="2000" spc="-10" dirty="0">
                <a:latin typeface="Calibri"/>
                <a:cs typeface="Calibri"/>
              </a:rPr>
              <a:t>cause cancer </a:t>
            </a:r>
            <a:r>
              <a:rPr sz="2000" dirty="0">
                <a:latin typeface="Calibri"/>
                <a:cs typeface="Calibri"/>
              </a:rPr>
              <a:t>( </a:t>
            </a:r>
            <a:r>
              <a:rPr sz="2000" spc="-5" dirty="0">
                <a:latin typeface="Calibri"/>
                <a:cs typeface="Calibri"/>
              </a:rPr>
              <a:t>become  </a:t>
            </a:r>
            <a:r>
              <a:rPr sz="2000" spc="-10" dirty="0">
                <a:latin typeface="Calibri"/>
                <a:cs typeface="Calibri"/>
              </a:rPr>
              <a:t>oncogenic)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35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63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</a:t>
            </a:r>
            <a:r>
              <a:rPr spc="10" dirty="0"/>
              <a:t>o</a:t>
            </a:r>
            <a:r>
              <a:rPr spc="-40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638030" cy="1735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Once in </a:t>
            </a:r>
            <a:r>
              <a:rPr sz="2800" dirty="0">
                <a:latin typeface="Calibri"/>
                <a:cs typeface="Calibri"/>
              </a:rPr>
              <a:t>S phase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are committed to </a:t>
            </a:r>
            <a:r>
              <a:rPr sz="2800" spc="-5" dirty="0">
                <a:latin typeface="Calibri"/>
                <a:cs typeface="Calibri"/>
              </a:rPr>
              <a:t>division..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don’t need  additional </a:t>
            </a:r>
            <a:r>
              <a:rPr sz="2800" spc="-15" dirty="0">
                <a:latin typeface="Calibri"/>
                <a:cs typeface="Calibri"/>
              </a:rPr>
              <a:t>growth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signals</a:t>
            </a:r>
            <a:endParaRPr sz="2800">
              <a:latin typeface="Calibri"/>
              <a:cs typeface="Calibri"/>
            </a:endParaRPr>
          </a:p>
          <a:p>
            <a:pPr marL="241300" marR="474980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M phase </a:t>
            </a:r>
            <a:r>
              <a:rPr sz="2800" spc="-10" dirty="0">
                <a:latin typeface="Calibri"/>
                <a:cs typeface="Calibri"/>
              </a:rPr>
              <a:t>phosphate </a:t>
            </a:r>
            <a:r>
              <a:rPr sz="2800" spc="-15" dirty="0">
                <a:latin typeface="Calibri"/>
                <a:cs typeface="Calibri"/>
              </a:rPr>
              <a:t>removed from </a:t>
            </a:r>
            <a:r>
              <a:rPr sz="2800" dirty="0">
                <a:latin typeface="Calibri"/>
                <a:cs typeface="Calibri"/>
              </a:rPr>
              <a:t>RB ,so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goes </a:t>
            </a:r>
            <a:r>
              <a:rPr sz="2800" spc="-5" dirty="0">
                <a:latin typeface="Calibri"/>
                <a:cs typeface="Calibri"/>
              </a:rPr>
              <a:t>back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its  </a:t>
            </a:r>
            <a:r>
              <a:rPr sz="2800" spc="-10" dirty="0">
                <a:latin typeface="Calibri"/>
                <a:cs typeface="Calibri"/>
              </a:rPr>
              <a:t>inactive </a:t>
            </a:r>
            <a:r>
              <a:rPr sz="2800" spc="-30" dirty="0">
                <a:latin typeface="Calibri"/>
                <a:cs typeface="Calibri"/>
              </a:rPr>
              <a:t>state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13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138" y="191069"/>
            <a:ext cx="11204812" cy="6178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738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5" dirty="0"/>
              <a:t>RB </a:t>
            </a:r>
            <a:r>
              <a:rPr dirty="0"/>
              <a:t>is </a:t>
            </a:r>
            <a:r>
              <a:rPr spc="-5" dirty="0"/>
              <a:t>named </a:t>
            </a:r>
            <a:r>
              <a:rPr spc="-15" dirty="0"/>
              <a:t>after </a:t>
            </a:r>
            <a:r>
              <a:rPr dirty="0"/>
              <a:t>a tumor </a:t>
            </a:r>
            <a:r>
              <a:rPr spc="-10" dirty="0"/>
              <a:t>called:  </a:t>
            </a:r>
            <a:r>
              <a:rPr spc="-15" dirty="0"/>
              <a:t>Retinoblastoma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885680" cy="327525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Retinoblastoma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rare </a:t>
            </a:r>
            <a:r>
              <a:rPr sz="2800" spc="-5" dirty="0">
                <a:latin typeface="Calibri"/>
                <a:cs typeface="Calibri"/>
              </a:rPr>
              <a:t>childhood tumor </a:t>
            </a:r>
            <a:r>
              <a:rPr sz="2800" spc="-20" dirty="0">
                <a:latin typeface="Calibri"/>
                <a:cs typeface="Calibri"/>
              </a:rPr>
              <a:t>affecting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eye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(retino)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RB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20" dirty="0">
                <a:latin typeface="Calibri"/>
                <a:cs typeface="Calibri"/>
              </a:rPr>
              <a:t>first </a:t>
            </a:r>
            <a:r>
              <a:rPr sz="2800" spc="-15" dirty="0">
                <a:latin typeface="Calibri"/>
                <a:cs typeface="Calibri"/>
              </a:rPr>
              <a:t>discovered </a:t>
            </a:r>
            <a:r>
              <a:rPr sz="2800" spc="-5" dirty="0">
                <a:latin typeface="Calibri"/>
                <a:cs typeface="Calibri"/>
              </a:rPr>
              <a:t>in this tumor and </a:t>
            </a:r>
            <a:r>
              <a:rPr sz="2800" spc="-25" dirty="0">
                <a:latin typeface="Calibri"/>
                <a:cs typeface="Calibri"/>
              </a:rPr>
              <a:t>it’s </a:t>
            </a:r>
            <a:r>
              <a:rPr sz="2800" spc="-5" dirty="0">
                <a:latin typeface="Calibri"/>
                <a:cs typeface="Calibri"/>
              </a:rPr>
              <a:t>named </a:t>
            </a: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endParaRPr sz="2800" dirty="0">
              <a:latin typeface="Calibri"/>
              <a:cs typeface="Calibri"/>
            </a:endParaRPr>
          </a:p>
          <a:p>
            <a:pPr marL="241300" marR="1508125" indent="-228600">
              <a:lnSpc>
                <a:spcPts val="3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However, </a:t>
            </a:r>
            <a:r>
              <a:rPr sz="2800" dirty="0">
                <a:latin typeface="Calibri"/>
                <a:cs typeface="Calibri"/>
              </a:rPr>
              <a:t>RB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most </a:t>
            </a:r>
            <a:r>
              <a:rPr sz="2800" spc="-5" dirty="0">
                <a:latin typeface="Calibri"/>
                <a:cs typeface="Calibri"/>
              </a:rPr>
              <a:t>human </a:t>
            </a:r>
            <a:r>
              <a:rPr sz="2800" spc="-10" dirty="0">
                <a:latin typeface="Calibri"/>
                <a:cs typeface="Calibri"/>
              </a:rPr>
              <a:t>cancers,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10" dirty="0">
                <a:latin typeface="Calibri"/>
                <a:cs typeface="Calibri"/>
              </a:rPr>
              <a:t>just  </a:t>
            </a:r>
            <a:r>
              <a:rPr sz="2800" spc="-15" dirty="0">
                <a:latin typeface="Calibri"/>
                <a:cs typeface="Calibri"/>
              </a:rPr>
              <a:t>retinoblastoma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tumor</a:t>
            </a:r>
            <a:r>
              <a:rPr sz="2800" spc="-50" dirty="0" smtClean="0">
                <a:latin typeface="Calibri"/>
                <a:cs typeface="Calibri"/>
              </a:rPr>
              <a:t>.</a:t>
            </a:r>
            <a:r>
              <a:rPr lang="en-US" sz="2800" spc="-15" dirty="0">
                <a:cs typeface="Calibri"/>
              </a:rPr>
              <a:t> People </a:t>
            </a:r>
            <a:r>
              <a:rPr lang="en-US" sz="2800" spc="-5" dirty="0">
                <a:cs typeface="Calibri"/>
              </a:rPr>
              <a:t>with </a:t>
            </a:r>
            <a:r>
              <a:rPr lang="en-US" sz="2800" spc="-10" dirty="0">
                <a:cs typeface="Calibri"/>
              </a:rPr>
              <a:t>inherited </a:t>
            </a:r>
            <a:r>
              <a:rPr lang="en-US" sz="2800" dirty="0">
                <a:cs typeface="Calibri"/>
              </a:rPr>
              <a:t>RB </a:t>
            </a:r>
            <a:r>
              <a:rPr lang="en-US" sz="2800" spc="-25" dirty="0">
                <a:cs typeface="Calibri"/>
              </a:rPr>
              <a:t>have </a:t>
            </a:r>
            <a:r>
              <a:rPr lang="en-US" sz="2800" spc="-10" dirty="0">
                <a:cs typeface="Calibri"/>
              </a:rPr>
              <a:t>increased </a:t>
            </a:r>
            <a:r>
              <a:rPr lang="en-US" sz="2800" spc="-5" dirty="0">
                <a:cs typeface="Calibri"/>
              </a:rPr>
              <a:t>risk of other </a:t>
            </a:r>
            <a:r>
              <a:rPr lang="en-US" sz="2800" spc="-10" dirty="0">
                <a:cs typeface="Calibri"/>
              </a:rPr>
              <a:t>cancers.. </a:t>
            </a:r>
            <a:r>
              <a:rPr lang="en-US" sz="2800" spc="-5" dirty="0">
                <a:cs typeface="Calibri"/>
              </a:rPr>
              <a:t>Mainly  </a:t>
            </a:r>
            <a:r>
              <a:rPr lang="en-US" sz="2800" spc="-15" dirty="0">
                <a:cs typeface="Calibri"/>
              </a:rPr>
              <a:t>osteosarcomas </a:t>
            </a:r>
            <a:r>
              <a:rPr lang="en-US" sz="2800" spc="-5" dirty="0">
                <a:cs typeface="Calibri"/>
              </a:rPr>
              <a:t>and soft tissue</a:t>
            </a:r>
            <a:r>
              <a:rPr lang="en-US" sz="2800" spc="30" dirty="0">
                <a:cs typeface="Calibri"/>
              </a:rPr>
              <a:t> </a:t>
            </a:r>
            <a:r>
              <a:rPr lang="en-US" sz="2800" spc="-15" dirty="0" smtClean="0">
                <a:cs typeface="Calibri"/>
              </a:rPr>
              <a:t>sarcomas.</a:t>
            </a:r>
            <a:endParaRPr lang="en-US" sz="2800" dirty="0">
              <a:cs typeface="Calibri"/>
            </a:endParaRPr>
          </a:p>
          <a:p>
            <a:pPr marL="241300" marR="1508125" indent="-228600">
              <a:lnSpc>
                <a:spcPts val="3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2679" y="4384880"/>
            <a:ext cx="4699321" cy="247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Retinoblastoma - Pediatrics - MSD Manual Professional Ed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13" y="4384880"/>
            <a:ext cx="4291666" cy="24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47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538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R</a:t>
            </a:r>
            <a:r>
              <a:rPr spc="-20" dirty="0"/>
              <a:t>e</a:t>
            </a:r>
            <a:r>
              <a:rPr dirty="0"/>
              <a:t>tin</a:t>
            </a:r>
            <a:r>
              <a:rPr spc="5" dirty="0"/>
              <a:t>o</a:t>
            </a:r>
            <a:r>
              <a:rPr dirty="0"/>
              <a:t>bla</a:t>
            </a:r>
            <a:r>
              <a:rPr spc="-55" dirty="0"/>
              <a:t>s</a:t>
            </a:r>
            <a:r>
              <a:rPr spc="-40" dirty="0"/>
              <a:t>t</a:t>
            </a:r>
            <a:r>
              <a:rPr spc="5" dirty="0"/>
              <a:t>o</a:t>
            </a:r>
            <a:r>
              <a:rPr spc="-10" dirty="0"/>
              <a:t>m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96211"/>
            <a:ext cx="10212070" cy="36099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770"/>
              </a:spcBef>
              <a:buChar char="-"/>
              <a:tabLst>
                <a:tab pos="228600" algn="l"/>
              </a:tabLst>
            </a:pPr>
            <a:r>
              <a:rPr sz="3200" dirty="0">
                <a:latin typeface="Calibri"/>
                <a:cs typeface="Calibri"/>
              </a:rPr>
              <a:t>60 %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cases </a:t>
            </a:r>
            <a:r>
              <a:rPr sz="3200" spc="-20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sporadic, </a:t>
            </a:r>
            <a:r>
              <a:rPr sz="3200" dirty="0">
                <a:latin typeface="Calibri"/>
                <a:cs typeface="Calibri"/>
              </a:rPr>
              <a:t>40%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familial</a:t>
            </a:r>
            <a:endParaRPr sz="3200">
              <a:latin typeface="Calibri"/>
              <a:cs typeface="Calibri"/>
            </a:endParaRPr>
          </a:p>
          <a:p>
            <a:pPr marL="12700" marR="327025">
              <a:lnSpc>
                <a:spcPts val="3379"/>
              </a:lnSpc>
              <a:spcBef>
                <a:spcPts val="1170"/>
              </a:spcBef>
              <a:buChar char="-"/>
              <a:tabLst>
                <a:tab pos="228600" algn="l"/>
              </a:tabLst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familial </a:t>
            </a:r>
            <a:r>
              <a:rPr sz="3200" spc="-10" dirty="0">
                <a:latin typeface="Calibri"/>
                <a:cs typeface="Calibri"/>
              </a:rPr>
              <a:t>cases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predisposition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develop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tumor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inherited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as an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autosomal dominant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trait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89700"/>
              </a:lnSpc>
              <a:spcBef>
                <a:spcPts val="1035"/>
              </a:spcBef>
              <a:tabLst>
                <a:tab pos="1282065" algn="l"/>
              </a:tabLst>
            </a:pPr>
            <a:r>
              <a:rPr sz="3200" spc="-45" dirty="0">
                <a:latin typeface="Calibri"/>
                <a:cs typeface="Calibri"/>
              </a:rPr>
              <a:t>-However,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develop retinoblastoma: </a:t>
            </a:r>
            <a:r>
              <a:rPr sz="3200" spc="-15" dirty="0">
                <a:latin typeface="Calibri"/>
                <a:cs typeface="Calibri"/>
              </a:rPr>
              <a:t>we </a:t>
            </a:r>
            <a:r>
              <a:rPr sz="3200" spc="-5" dirty="0">
                <a:latin typeface="Calibri"/>
                <a:cs typeface="Calibri"/>
              </a:rPr>
              <a:t>need </a:t>
            </a:r>
            <a:r>
              <a:rPr sz="3200" dirty="0">
                <a:latin typeface="Calibri"/>
                <a:cs typeface="Calibri"/>
              </a:rPr>
              <a:t>both </a:t>
            </a:r>
            <a:r>
              <a:rPr sz="3200" spc="-10" dirty="0">
                <a:latin typeface="Calibri"/>
                <a:cs typeface="Calibri"/>
              </a:rPr>
              <a:t>copies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RB	</a:t>
            </a:r>
            <a:r>
              <a:rPr sz="3200" spc="-10" dirty="0">
                <a:latin typeface="Calibri"/>
                <a:cs typeface="Calibri"/>
              </a:rPr>
              <a:t>gene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mutated </a:t>
            </a:r>
            <a:r>
              <a:rPr sz="3200" dirty="0">
                <a:latin typeface="Calibri"/>
                <a:cs typeface="Calibri"/>
              </a:rPr>
              <a:t>( </a:t>
            </a:r>
            <a:r>
              <a:rPr sz="3200" spc="-10" dirty="0">
                <a:latin typeface="Calibri"/>
                <a:cs typeface="Calibri"/>
              </a:rPr>
              <a:t>remember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tumor  </a:t>
            </a:r>
            <a:r>
              <a:rPr sz="3200" spc="-10" dirty="0">
                <a:latin typeface="Calibri"/>
                <a:cs typeface="Calibri"/>
              </a:rPr>
              <a:t>suppressor genes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recessive)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-Loss of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two genes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called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two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hit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hypothesis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699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4169" y="1150620"/>
            <a:ext cx="4212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Two </a:t>
            </a:r>
            <a:r>
              <a:rPr dirty="0"/>
              <a:t>hit</a:t>
            </a:r>
            <a:r>
              <a:rPr spc="20" dirty="0"/>
              <a:t> </a:t>
            </a:r>
            <a:r>
              <a:rPr spc="-10" dirty="0"/>
              <a:t>hypothesis</a:t>
            </a:r>
          </a:p>
        </p:txBody>
      </p:sp>
      <p:sp>
        <p:nvSpPr>
          <p:cNvPr id="3" name="object 3"/>
          <p:cNvSpPr/>
          <p:nvPr/>
        </p:nvSpPr>
        <p:spPr>
          <a:xfrm>
            <a:off x="19" y="10"/>
            <a:ext cx="4635571" cy="6857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44170" y="2321051"/>
            <a:ext cx="6367780" cy="27412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There are two </a:t>
            </a:r>
            <a:r>
              <a:rPr sz="2000" dirty="0">
                <a:latin typeface="Calibri"/>
                <a:cs typeface="Calibri"/>
              </a:rPr>
              <a:t>alleles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RB</a:t>
            </a:r>
            <a:endParaRPr sz="2000">
              <a:latin typeface="Calibri"/>
              <a:cs typeface="Calibri"/>
            </a:endParaRPr>
          </a:p>
          <a:p>
            <a:pPr marL="12700" marR="245110">
              <a:lnSpc>
                <a:spcPts val="221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BOTH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be deleted or functionally </a:t>
            </a:r>
            <a:r>
              <a:rPr sz="2000" spc="-10" dirty="0">
                <a:latin typeface="Calibri"/>
                <a:cs typeface="Calibri"/>
              </a:rPr>
              <a:t>deactivated </a:t>
            </a:r>
            <a:r>
              <a:rPr sz="2000" spc="-15" dirty="0">
                <a:latin typeface="Calibri"/>
                <a:cs typeface="Calibri"/>
              </a:rPr>
              <a:t>before  </a:t>
            </a:r>
            <a:r>
              <a:rPr sz="2000" spc="-10" dirty="0">
                <a:latin typeface="Calibri"/>
                <a:cs typeface="Calibri"/>
              </a:rPr>
              <a:t>developing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tumor.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89500"/>
              </a:lnSpc>
              <a:spcBef>
                <a:spcPts val="9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In familial cases there </a:t>
            </a:r>
            <a:r>
              <a:rPr sz="2000" dirty="0">
                <a:latin typeface="Calibri"/>
                <a:cs typeface="Calibri"/>
              </a:rPr>
              <a:t>is an </a:t>
            </a:r>
            <a:r>
              <a:rPr sz="2000" spc="-5" dirty="0">
                <a:latin typeface="Calibri"/>
                <a:cs typeface="Calibri"/>
              </a:rPr>
              <a:t>inherited, </a:t>
            </a:r>
            <a:r>
              <a:rPr sz="2000" spc="-10" dirty="0">
                <a:latin typeface="Calibri"/>
                <a:cs typeface="Calibri"/>
              </a:rPr>
              <a:t>germ </a:t>
            </a:r>
            <a:r>
              <a:rPr sz="2000" spc="-5" dirty="0">
                <a:latin typeface="Calibri"/>
                <a:cs typeface="Calibri"/>
              </a:rPr>
              <a:t>line </a:t>
            </a:r>
            <a:r>
              <a:rPr sz="2000" spc="-10" dirty="0">
                <a:latin typeface="Calibri"/>
                <a:cs typeface="Calibri"/>
              </a:rPr>
              <a:t>mutation </a:t>
            </a:r>
            <a:r>
              <a:rPr sz="2000" dirty="0">
                <a:latin typeface="Calibri"/>
                <a:cs typeface="Calibri"/>
              </a:rPr>
              <a:t>in  </a:t>
            </a:r>
            <a:r>
              <a:rPr sz="2000" spc="-5" dirty="0">
                <a:latin typeface="Calibri"/>
                <a:cs typeface="Calibri"/>
              </a:rPr>
              <a:t>one of </a:t>
            </a:r>
            <a:r>
              <a:rPr sz="2000" dirty="0">
                <a:latin typeface="Calibri"/>
                <a:cs typeface="Calibri"/>
              </a:rPr>
              <a:t>the alleles. </a:t>
            </a:r>
            <a:r>
              <a:rPr sz="2000" spc="-5" dirty="0">
                <a:latin typeface="Calibri"/>
                <a:cs typeface="Calibri"/>
              </a:rPr>
              <a:t>The second </a:t>
            </a:r>
            <a:r>
              <a:rPr sz="2000" dirty="0">
                <a:latin typeface="Calibri"/>
                <a:cs typeface="Calibri"/>
              </a:rPr>
              <a:t>allele is </a:t>
            </a:r>
            <a:r>
              <a:rPr sz="2000" spc="-10" dirty="0">
                <a:latin typeface="Calibri"/>
                <a:cs typeface="Calibri"/>
              </a:rPr>
              <a:t>mutated </a:t>
            </a:r>
            <a:r>
              <a:rPr sz="2000" spc="-5" dirty="0">
                <a:latin typeface="Calibri"/>
                <a:cs typeface="Calibri"/>
              </a:rPr>
              <a:t>or deleted  </a:t>
            </a:r>
            <a:r>
              <a:rPr sz="2000" spc="-10" dirty="0">
                <a:latin typeface="Calibri"/>
                <a:cs typeface="Calibri"/>
              </a:rPr>
              <a:t>later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somatic</a:t>
            </a:r>
            <a:r>
              <a:rPr sz="2000" dirty="0">
                <a:latin typeface="Calibri"/>
                <a:cs typeface="Calibri"/>
              </a:rPr>
              <a:t> cells.</a:t>
            </a:r>
            <a:endParaRPr sz="2000">
              <a:latin typeface="Calibri"/>
              <a:cs typeface="Calibri"/>
            </a:endParaRPr>
          </a:p>
          <a:p>
            <a:pPr marL="12700" marR="257175">
              <a:lnSpc>
                <a:spcPts val="221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sporadic </a:t>
            </a:r>
            <a:r>
              <a:rPr sz="2000" spc="-5" dirty="0">
                <a:latin typeface="Calibri"/>
                <a:cs typeface="Calibri"/>
              </a:rPr>
              <a:t>cases both </a:t>
            </a:r>
            <a:r>
              <a:rPr sz="2000" dirty="0">
                <a:latin typeface="Calibri"/>
                <a:cs typeface="Calibri"/>
              </a:rPr>
              <a:t>alleles </a:t>
            </a:r>
            <a:r>
              <a:rPr sz="2000" spc="-5" dirty="0">
                <a:latin typeface="Calibri"/>
                <a:cs typeface="Calibri"/>
              </a:rPr>
              <a:t>need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mutated and/or  </a:t>
            </a:r>
            <a:r>
              <a:rPr sz="2000" spc="-5" dirty="0">
                <a:latin typeface="Calibri"/>
                <a:cs typeface="Calibri"/>
              </a:rPr>
              <a:t>deleted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have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cancer.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699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212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Two </a:t>
            </a:r>
            <a:r>
              <a:rPr dirty="0"/>
              <a:t>hit</a:t>
            </a:r>
            <a:r>
              <a:rPr spc="20" dirty="0"/>
              <a:t> </a:t>
            </a:r>
            <a:r>
              <a:rPr spc="-10" dirty="0"/>
              <a:t>hypothesis</a:t>
            </a:r>
          </a:p>
        </p:txBody>
      </p:sp>
      <p:sp>
        <p:nvSpPr>
          <p:cNvPr id="3" name="object 3"/>
          <p:cNvSpPr/>
          <p:nvPr/>
        </p:nvSpPr>
        <p:spPr>
          <a:xfrm>
            <a:off x="2685327" y="1263659"/>
            <a:ext cx="8901622" cy="5594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5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64" t="20483" r="62500" b="20383"/>
          <a:stretch/>
        </p:blipFill>
        <p:spPr>
          <a:xfrm>
            <a:off x="0" y="95534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25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212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Two </a:t>
            </a:r>
            <a:r>
              <a:rPr dirty="0"/>
              <a:t>hit</a:t>
            </a:r>
            <a:r>
              <a:rPr spc="20" dirty="0"/>
              <a:t> </a:t>
            </a:r>
            <a:r>
              <a:rPr spc="-10" dirty="0"/>
              <a:t>hypothesis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352405" cy="3463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Two </a:t>
            </a: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5" dirty="0">
                <a:latin typeface="Calibri"/>
                <a:cs typeface="Calibri"/>
              </a:rPr>
              <a:t>(hits) </a:t>
            </a:r>
            <a:r>
              <a:rPr sz="2800" spc="-15" dirty="0">
                <a:latin typeface="Calibri"/>
                <a:cs typeface="Calibri"/>
              </a:rPr>
              <a:t>required to develop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retinoblastoma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20" dirty="0">
                <a:latin typeface="Calibri"/>
                <a:cs typeface="Calibri"/>
              </a:rPr>
              <a:t>involve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RB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chromosome </a:t>
            </a:r>
            <a:r>
              <a:rPr sz="2800" dirty="0">
                <a:latin typeface="Calibri"/>
                <a:cs typeface="Calibri"/>
              </a:rPr>
              <a:t>13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(13q14)locus</a:t>
            </a:r>
            <a:endParaRPr sz="2800">
              <a:latin typeface="Calibri"/>
              <a:cs typeface="Calibri"/>
            </a:endParaRPr>
          </a:p>
          <a:p>
            <a:pPr marL="241300" marR="1594485" indent="-228600">
              <a:lnSpc>
                <a:spcPts val="3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Both </a:t>
            </a:r>
            <a:r>
              <a:rPr sz="2800" b="1" spc="-10" dirty="0">
                <a:latin typeface="Calibri"/>
                <a:cs typeface="Calibri"/>
              </a:rPr>
              <a:t>copies </a:t>
            </a:r>
            <a:r>
              <a:rPr sz="2800" b="1" spc="-5" dirty="0">
                <a:latin typeface="Calibri"/>
                <a:cs typeface="Calibri"/>
              </a:rPr>
              <a:t>of RB </a:t>
            </a:r>
            <a:r>
              <a:rPr sz="2800" b="1" spc="-15" dirty="0">
                <a:latin typeface="Calibri"/>
                <a:cs typeface="Calibri"/>
              </a:rPr>
              <a:t>gene </a:t>
            </a:r>
            <a:r>
              <a:rPr sz="2800" b="1" spc="-5" dirty="0">
                <a:latin typeface="Calibri"/>
                <a:cs typeface="Calibri"/>
              </a:rPr>
              <a:t>need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10" dirty="0">
                <a:latin typeface="Calibri"/>
                <a:cs typeface="Calibri"/>
              </a:rPr>
              <a:t>deactivated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develop  retinoblastoma</a:t>
            </a:r>
            <a:endParaRPr sz="2800">
              <a:latin typeface="Calibri"/>
              <a:cs typeface="Calibri"/>
            </a:endParaRPr>
          </a:p>
          <a:p>
            <a:pPr marL="12700" marR="1894205">
              <a:lnSpc>
                <a:spcPts val="4010"/>
              </a:lnSpc>
              <a:spcBef>
                <a:spcPts val="1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familial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cases, one hit is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inherited (germ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line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mutation) 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other is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acquired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spc="-5" dirty="0">
                <a:latin typeface="Calibri"/>
                <a:cs typeface="Calibri"/>
              </a:rPr>
              <a:t>-In </a:t>
            </a:r>
            <a:r>
              <a:rPr sz="2800" spc="-10" dirty="0">
                <a:latin typeface="Calibri"/>
                <a:cs typeface="Calibri"/>
              </a:rPr>
              <a:t>sporadic </a:t>
            </a:r>
            <a:r>
              <a:rPr sz="2800" spc="-5" dirty="0">
                <a:latin typeface="Calibri"/>
                <a:cs typeface="Calibri"/>
              </a:rPr>
              <a:t>cases, both </a:t>
            </a: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acquired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028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835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Don’t be </a:t>
            </a:r>
            <a:r>
              <a:rPr spc="-15" dirty="0"/>
              <a:t>lost </a:t>
            </a:r>
            <a:r>
              <a:rPr dirty="0"/>
              <a:t>in </a:t>
            </a:r>
            <a:r>
              <a:rPr spc="-5" dirty="0"/>
              <a:t>terminology!!!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9364"/>
            <a:ext cx="10339705" cy="40919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Homozygous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loss </a:t>
            </a:r>
            <a:r>
              <a:rPr sz="2600" spc="-5" dirty="0">
                <a:latin typeface="Calibri"/>
                <a:cs typeface="Calibri"/>
              </a:rPr>
              <a:t>(both </a:t>
            </a:r>
            <a:r>
              <a:rPr sz="2600" spc="-10" dirty="0">
                <a:latin typeface="Calibri"/>
                <a:cs typeface="Calibri"/>
              </a:rPr>
              <a:t>copies lost) </a:t>
            </a:r>
            <a:r>
              <a:rPr sz="2600" dirty="0">
                <a:latin typeface="Calibri"/>
                <a:cs typeface="Calibri"/>
              </a:rPr>
              <a:t>of RB </a:t>
            </a:r>
            <a:r>
              <a:rPr sz="2600" spc="-10" dirty="0">
                <a:latin typeface="Calibri"/>
                <a:cs typeface="Calibri"/>
              </a:rPr>
              <a:t>gene can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0" dirty="0">
                <a:latin typeface="Calibri"/>
                <a:cs typeface="Calibri"/>
              </a:rPr>
              <a:t>seen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5" dirty="0">
                <a:latin typeface="Calibri"/>
                <a:cs typeface="Calibri"/>
              </a:rPr>
              <a:t>many cancers  </a:t>
            </a:r>
            <a:r>
              <a:rPr sz="2600" spc="-20" dirty="0">
                <a:latin typeface="Calibri"/>
                <a:cs typeface="Calibri"/>
              </a:rPr>
              <a:t>like </a:t>
            </a:r>
            <a:r>
              <a:rPr sz="2600" spc="-15" dirty="0">
                <a:latin typeface="Calibri"/>
                <a:cs typeface="Calibri"/>
              </a:rPr>
              <a:t>breast,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bladder…</a:t>
            </a:r>
            <a:endParaRPr sz="2600">
              <a:latin typeface="Calibri"/>
              <a:cs typeface="Calibri"/>
            </a:endParaRPr>
          </a:p>
          <a:p>
            <a:pPr marL="241300" marR="54419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cell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heterozygous </a:t>
            </a:r>
            <a:r>
              <a:rPr sz="2600" b="1" spc="-5" dirty="0">
                <a:latin typeface="Calibri"/>
                <a:cs typeface="Calibri"/>
              </a:rPr>
              <a:t>in RB locus is </a:t>
            </a:r>
            <a:r>
              <a:rPr sz="2600" b="1" dirty="0">
                <a:latin typeface="Calibri"/>
                <a:cs typeface="Calibri"/>
              </a:rPr>
              <a:t>not </a:t>
            </a:r>
            <a:r>
              <a:rPr sz="2600" b="1" spc="-5" dirty="0">
                <a:latin typeface="Calibri"/>
                <a:cs typeface="Calibri"/>
              </a:rPr>
              <a:t>neoplastic </a:t>
            </a:r>
            <a:r>
              <a:rPr sz="2600" b="1" dirty="0">
                <a:latin typeface="Calibri"/>
                <a:cs typeface="Calibri"/>
              </a:rPr>
              <a:t>( one </a:t>
            </a:r>
            <a:r>
              <a:rPr sz="2600" b="1" spc="-5" dirty="0">
                <a:latin typeface="Calibri"/>
                <a:cs typeface="Calibri"/>
              </a:rPr>
              <a:t>normal </a:t>
            </a:r>
            <a:r>
              <a:rPr sz="2600" b="1" dirty="0">
                <a:latin typeface="Calibri"/>
                <a:cs typeface="Calibri"/>
              </a:rPr>
              <a:t>and one  </a:t>
            </a:r>
            <a:r>
              <a:rPr sz="2600" b="1" spc="-5" dirty="0">
                <a:latin typeface="Calibri"/>
                <a:cs typeface="Calibri"/>
              </a:rPr>
              <a:t>abnormal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allele)</a:t>
            </a:r>
            <a:endParaRPr sz="2600">
              <a:latin typeface="Calibri"/>
              <a:cs typeface="Calibri"/>
            </a:endParaRPr>
          </a:p>
          <a:p>
            <a:pPr marL="241300" marR="26543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two </a:t>
            </a:r>
            <a:r>
              <a:rPr sz="2600" spc="-5" dirty="0">
                <a:latin typeface="Calibri"/>
                <a:cs typeface="Calibri"/>
              </a:rPr>
              <a:t>hits </a:t>
            </a:r>
            <a:r>
              <a:rPr sz="2600" spc="-10" dirty="0">
                <a:latin typeface="Calibri"/>
                <a:cs typeface="Calibri"/>
              </a:rPr>
              <a:t>are essential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neoplastic </a:t>
            </a:r>
            <a:r>
              <a:rPr sz="2600" spc="-15" dirty="0">
                <a:latin typeface="Calibri"/>
                <a:cs typeface="Calibri"/>
              </a:rPr>
              <a:t>transformation.. </a:t>
            </a: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spc="-20" dirty="0">
                <a:latin typeface="Calibri"/>
                <a:cs typeface="Calibri"/>
              </a:rPr>
              <a:t>makes </a:t>
            </a:r>
            <a:r>
              <a:rPr sz="2600" spc="-5" dirty="0">
                <a:latin typeface="Calibri"/>
                <a:cs typeface="Calibri"/>
              </a:rPr>
              <a:t>both  </a:t>
            </a:r>
            <a:r>
              <a:rPr sz="2600" spc="-10" dirty="0">
                <a:latin typeface="Calibri"/>
                <a:cs typeface="Calibri"/>
              </a:rPr>
              <a:t>copies </a:t>
            </a:r>
            <a:r>
              <a:rPr sz="2600" spc="-5" dirty="0">
                <a:latin typeface="Calibri"/>
                <a:cs typeface="Calibri"/>
              </a:rPr>
              <a:t>abnormal, and this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called </a:t>
            </a:r>
            <a:r>
              <a:rPr sz="2600" spc="-15" dirty="0">
                <a:latin typeface="Calibri"/>
                <a:cs typeface="Calibri"/>
              </a:rPr>
              <a:t>homozygous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loss.</a:t>
            </a:r>
            <a:endParaRPr sz="2600">
              <a:latin typeface="Calibri"/>
              <a:cs typeface="Calibri"/>
            </a:endParaRPr>
          </a:p>
          <a:p>
            <a:pPr marL="241300" marR="178435" indent="-228600">
              <a:lnSpc>
                <a:spcPct val="80000"/>
              </a:lnSpc>
              <a:spcBef>
                <a:spcPts val="9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Note that </a:t>
            </a:r>
            <a:r>
              <a:rPr sz="2600" spc="-5" dirty="0">
                <a:latin typeface="Calibri"/>
                <a:cs typeface="Calibri"/>
              </a:rPr>
              <a:t>people who inherit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germline </a:t>
            </a:r>
            <a:r>
              <a:rPr sz="2600" spc="-10" dirty="0">
                <a:latin typeface="Calibri"/>
                <a:cs typeface="Calibri"/>
              </a:rPr>
              <a:t>mutation are </a:t>
            </a:r>
            <a:r>
              <a:rPr sz="2600" dirty="0">
                <a:latin typeface="Calibri"/>
                <a:cs typeface="Calibri"/>
              </a:rPr>
              <a:t>born with a  </a:t>
            </a:r>
            <a:r>
              <a:rPr sz="2600" spc="-20" dirty="0">
                <a:latin typeface="Calibri"/>
                <a:cs typeface="Calibri"/>
              </a:rPr>
              <a:t>heterozygous </a:t>
            </a:r>
            <a:r>
              <a:rPr sz="2600" dirty="0">
                <a:latin typeface="Calibri"/>
                <a:cs typeface="Calibri"/>
              </a:rPr>
              <a:t>RB ( </a:t>
            </a:r>
            <a:r>
              <a:rPr sz="2600" spc="-5" dirty="0">
                <a:latin typeface="Calibri"/>
                <a:cs typeface="Calibri"/>
              </a:rPr>
              <a:t>one normal </a:t>
            </a:r>
            <a:r>
              <a:rPr sz="2600" spc="-15" dirty="0">
                <a:latin typeface="Calibri"/>
                <a:cs typeface="Calibri"/>
              </a:rPr>
              <a:t>copy </a:t>
            </a:r>
            <a:r>
              <a:rPr sz="2600" spc="-5" dirty="0">
                <a:latin typeface="Calibri"/>
                <a:cs typeface="Calibri"/>
              </a:rPr>
              <a:t>and one </a:t>
            </a:r>
            <a:r>
              <a:rPr sz="2600" spc="-15" dirty="0">
                <a:latin typeface="Calibri"/>
                <a:cs typeface="Calibri"/>
              </a:rPr>
              <a:t>mutated). </a:t>
            </a:r>
            <a:r>
              <a:rPr sz="2600" spc="-5" dirty="0">
                <a:latin typeface="Calibri"/>
                <a:cs typeface="Calibri"/>
              </a:rPr>
              <a:t>When </a:t>
            </a:r>
            <a:r>
              <a:rPr sz="2600" spc="-10" dirty="0">
                <a:latin typeface="Calibri"/>
                <a:cs typeface="Calibri"/>
              </a:rPr>
              <a:t>they acquire  anther mutation, </a:t>
            </a:r>
            <a:r>
              <a:rPr sz="2600" spc="-5" dirty="0">
                <a:latin typeface="Calibri"/>
                <a:cs typeface="Calibri"/>
              </a:rPr>
              <a:t>both </a:t>
            </a:r>
            <a:r>
              <a:rPr sz="2600" spc="-10" dirty="0">
                <a:latin typeface="Calibri"/>
                <a:cs typeface="Calibri"/>
              </a:rPr>
              <a:t>copies become </a:t>
            </a:r>
            <a:r>
              <a:rPr sz="2600" spc="-5" dirty="0">
                <a:latin typeface="Calibri"/>
                <a:cs typeface="Calibri"/>
              </a:rPr>
              <a:t>abnormal.. </a:t>
            </a:r>
            <a:r>
              <a:rPr sz="2600" spc="-10" dirty="0">
                <a:latin typeface="Calibri"/>
                <a:cs typeface="Calibri"/>
              </a:rPr>
              <a:t>They </a:t>
            </a:r>
            <a:r>
              <a:rPr sz="2600" spc="-5" dirty="0">
                <a:latin typeface="Calibri"/>
                <a:cs typeface="Calibri"/>
              </a:rPr>
              <a:t>loose the  </a:t>
            </a:r>
            <a:r>
              <a:rPr sz="2600" spc="-20" dirty="0">
                <a:latin typeface="Calibri"/>
                <a:cs typeface="Calibri"/>
              </a:rPr>
              <a:t>heterozygosity! </a:t>
            </a: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called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loss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heterozygosity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(LOH)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So </a:t>
            </a:r>
            <a:r>
              <a:rPr sz="2600" spc="-25" dirty="0">
                <a:latin typeface="Calibri"/>
                <a:cs typeface="Calibri"/>
              </a:rPr>
              <a:t>LOH </a:t>
            </a:r>
            <a:r>
              <a:rPr sz="2600" spc="-5" dirty="0">
                <a:latin typeface="Calibri"/>
                <a:cs typeface="Calibri"/>
              </a:rPr>
              <a:t>means: </a:t>
            </a:r>
            <a:r>
              <a:rPr sz="2600" spc="-15" dirty="0">
                <a:latin typeface="Calibri"/>
                <a:cs typeface="Calibri"/>
              </a:rPr>
              <a:t>homozygous </a:t>
            </a:r>
            <a:r>
              <a:rPr sz="2600" spc="-5" dirty="0">
                <a:latin typeface="Calibri"/>
                <a:cs typeface="Calibri"/>
              </a:rPr>
              <a:t>abnormality; both </a:t>
            </a:r>
            <a:r>
              <a:rPr sz="2600" spc="-10" dirty="0">
                <a:latin typeface="Calibri"/>
                <a:cs typeface="Calibri"/>
              </a:rPr>
              <a:t>copies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abnormal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115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922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 of </a:t>
            </a:r>
            <a:r>
              <a:rPr spc="-10" dirty="0"/>
              <a:t>inheritance </a:t>
            </a:r>
            <a:r>
              <a:rPr dirty="0"/>
              <a:t>of</a:t>
            </a:r>
            <a:r>
              <a:rPr spc="-5" dirty="0"/>
              <a:t> RB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9364"/>
            <a:ext cx="10241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Let’s </a:t>
            </a:r>
            <a:r>
              <a:rPr sz="2000" spc="-5" dirty="0">
                <a:latin typeface="Calibri"/>
                <a:cs typeface="Calibri"/>
              </a:rPr>
              <a:t>come back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5" dirty="0">
                <a:latin typeface="Calibri"/>
                <a:cs typeface="Calibri"/>
              </a:rPr>
              <a:t>point: </a:t>
            </a:r>
            <a:r>
              <a:rPr sz="2000" spc="-15" dirty="0">
                <a:latin typeface="Calibri"/>
                <a:cs typeface="Calibri"/>
              </a:rPr>
              <a:t>we </a:t>
            </a:r>
            <a:r>
              <a:rPr sz="2000" dirty="0">
                <a:latin typeface="Calibri"/>
                <a:cs typeface="Calibri"/>
              </a:rPr>
              <a:t>said </a:t>
            </a:r>
            <a:r>
              <a:rPr sz="2000" spc="-10" dirty="0">
                <a:latin typeface="Calibri"/>
                <a:cs typeface="Calibri"/>
              </a:rPr>
              <a:t>retinoblastoma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inherited </a:t>
            </a:r>
            <a:r>
              <a:rPr sz="2000" dirty="0">
                <a:latin typeface="Calibri"/>
                <a:cs typeface="Calibri"/>
              </a:rPr>
              <a:t>as an </a:t>
            </a:r>
            <a:r>
              <a:rPr sz="2000" spc="-5" dirty="0">
                <a:latin typeface="Calibri"/>
                <a:cs typeface="Calibri"/>
              </a:rPr>
              <a:t>autosomal dominant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8" y="1937002"/>
            <a:ext cx="9155109" cy="35714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85"/>
              </a:spcBef>
            </a:pPr>
            <a:r>
              <a:rPr sz="2000" spc="-5" dirty="0">
                <a:latin typeface="Calibri"/>
                <a:cs typeface="Calibri"/>
              </a:rPr>
              <a:t>In familial </a:t>
            </a:r>
            <a:r>
              <a:rPr sz="2000" spc="-5" dirty="0" smtClean="0">
                <a:latin typeface="Calibri"/>
                <a:cs typeface="Calibri"/>
              </a:rPr>
              <a:t>cases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sz="2000" spc="-35" dirty="0" smtClean="0">
                <a:latin typeface="Calibri"/>
                <a:cs typeface="Calibri"/>
              </a:rPr>
              <a:t>However</a:t>
            </a:r>
            <a:r>
              <a:rPr sz="2000" spc="-35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know that </a:t>
            </a:r>
            <a:r>
              <a:rPr sz="2000" dirty="0">
                <a:latin typeface="Calibri"/>
                <a:cs typeface="Calibri"/>
              </a:rPr>
              <a:t>RB </a:t>
            </a:r>
            <a:r>
              <a:rPr sz="2000" spc="-10" dirty="0">
                <a:latin typeface="Calibri"/>
                <a:cs typeface="Calibri"/>
              </a:rPr>
              <a:t>gene </a:t>
            </a:r>
            <a:r>
              <a:rPr sz="2000" dirty="0" smtClean="0">
                <a:latin typeface="Calibri"/>
                <a:cs typeface="Calibri"/>
              </a:rPr>
              <a:t>is</a:t>
            </a:r>
            <a:r>
              <a:rPr lang="en-US" sz="2000" spc="10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recessive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345179"/>
            <a:ext cx="96285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In familial cases </a:t>
            </a:r>
            <a:r>
              <a:rPr sz="2000" spc="-15" dirty="0">
                <a:latin typeface="Calibri"/>
                <a:cs typeface="Calibri"/>
              </a:rPr>
              <a:t>affected </a:t>
            </a:r>
            <a:r>
              <a:rPr sz="2000" spc="-5" dirty="0">
                <a:latin typeface="Calibri"/>
                <a:cs typeface="Calibri"/>
              </a:rPr>
              <a:t>individuals inherit one abnormal </a:t>
            </a:r>
            <a:r>
              <a:rPr sz="2000" dirty="0">
                <a:latin typeface="Calibri"/>
                <a:cs typeface="Calibri"/>
              </a:rPr>
              <a:t>allele, this </a:t>
            </a:r>
            <a:r>
              <a:rPr sz="2000" spc="-10" dirty="0">
                <a:latin typeface="Calibri"/>
                <a:cs typeface="Calibri"/>
              </a:rPr>
              <a:t>mutation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enough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39" y="3546348"/>
            <a:ext cx="9908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transmit </a:t>
            </a:r>
            <a:r>
              <a:rPr sz="2000" dirty="0">
                <a:latin typeface="Calibri"/>
                <a:cs typeface="Calibri"/>
              </a:rPr>
              <a:t>the risk </a:t>
            </a:r>
            <a:r>
              <a:rPr sz="2000" spc="-5" dirty="0">
                <a:latin typeface="Calibri"/>
                <a:cs typeface="Calibri"/>
              </a:rPr>
              <a:t>of malignant </a:t>
            </a:r>
            <a:r>
              <a:rPr sz="2000" spc="-10" dirty="0">
                <a:latin typeface="Calibri"/>
                <a:cs typeface="Calibri"/>
              </a:rPr>
              <a:t>transformation </a:t>
            </a:r>
            <a:r>
              <a:rPr sz="2000" spc="-5" dirty="0">
                <a:latin typeface="Calibri"/>
                <a:cs typeface="Calibri"/>
              </a:rPr>
              <a:t>because almost </a:t>
            </a:r>
            <a:r>
              <a:rPr sz="2000" dirty="0">
                <a:latin typeface="Calibri"/>
                <a:cs typeface="Calibri"/>
              </a:rPr>
              <a:t>all those </a:t>
            </a:r>
            <a:r>
              <a:rPr sz="2000" spc="-5" dirty="0">
                <a:latin typeface="Calibri"/>
                <a:cs typeface="Calibri"/>
              </a:rPr>
              <a:t>born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abnormal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3762755"/>
            <a:ext cx="9446895" cy="5467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ct val="71000"/>
              </a:lnSpc>
              <a:spcBef>
                <a:spcPts val="795"/>
              </a:spcBef>
            </a:pPr>
            <a:r>
              <a:rPr sz="2000" spc="-10" dirty="0">
                <a:latin typeface="Calibri"/>
                <a:cs typeface="Calibri"/>
              </a:rPr>
              <a:t>gene </a:t>
            </a:r>
            <a:r>
              <a:rPr sz="2000" spc="-5" dirty="0">
                <a:latin typeface="Calibri"/>
                <a:cs typeface="Calibri"/>
              </a:rPr>
              <a:t>will acquire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second somatic </a:t>
            </a:r>
            <a:r>
              <a:rPr sz="2000" spc="-10" dirty="0">
                <a:latin typeface="Calibri"/>
                <a:cs typeface="Calibri"/>
              </a:rPr>
              <a:t>mutation. </a:t>
            </a:r>
            <a:r>
              <a:rPr sz="2000" spc="-5" dirty="0">
                <a:latin typeface="Calibri"/>
                <a:cs typeface="Calibri"/>
              </a:rPr>
              <a:t>This means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all those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born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one abnormal  chromosome will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have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4323588"/>
            <a:ext cx="101072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In other </a:t>
            </a:r>
            <a:r>
              <a:rPr sz="2000" spc="-10" dirty="0">
                <a:latin typeface="Calibri"/>
                <a:cs typeface="Calibri"/>
              </a:rPr>
              <a:t>words,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one abnormal inherited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mutation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will result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 the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phenotype </a:t>
            </a:r>
            <a:r>
              <a:rPr sz="2000" dirty="0">
                <a:latin typeface="Calibri"/>
                <a:cs typeface="Calibri"/>
              </a:rPr>
              <a:t>( </a:t>
            </a:r>
            <a:r>
              <a:rPr sz="2000" spc="-5" dirty="0">
                <a:latin typeface="Calibri"/>
                <a:cs typeface="Calibri"/>
              </a:rPr>
              <a:t>increased </a:t>
            </a:r>
            <a:r>
              <a:rPr sz="2000" dirty="0">
                <a:latin typeface="Calibri"/>
                <a:cs typeface="Calibri"/>
              </a:rPr>
              <a:t>risk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4509516"/>
            <a:ext cx="9594850" cy="6902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15"/>
              </a:spcBef>
            </a:pPr>
            <a:r>
              <a:rPr sz="2000" spc="-10" dirty="0">
                <a:latin typeface="Calibri"/>
                <a:cs typeface="Calibri"/>
              </a:rPr>
              <a:t>developing </a:t>
            </a:r>
            <a:r>
              <a:rPr sz="2000" spc="-5" dirty="0">
                <a:latin typeface="Calibri"/>
                <a:cs typeface="Calibri"/>
              </a:rPr>
              <a:t>cancer)..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definition, </a:t>
            </a:r>
            <a:r>
              <a:rPr sz="2000" dirty="0">
                <a:latin typeface="Calibri"/>
                <a:cs typeface="Calibri"/>
              </a:rPr>
              <a:t>this is a </a:t>
            </a:r>
            <a:r>
              <a:rPr sz="2000" spc="-5" dirty="0">
                <a:latin typeface="Calibri"/>
                <a:cs typeface="Calibri"/>
              </a:rPr>
              <a:t>dominant trait.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But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know that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phenotype needs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second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mutation..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Because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gene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recessive.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39" y="5210555"/>
            <a:ext cx="10126980" cy="5467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marR="5080" indent="-228600">
              <a:lnSpc>
                <a:spcPct val="71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This concept applies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" dirty="0">
                <a:latin typeface="Calibri"/>
                <a:cs typeface="Calibri"/>
              </a:rPr>
              <a:t>inherited </a:t>
            </a:r>
            <a:r>
              <a:rPr sz="2000" spc="-15" dirty="0">
                <a:latin typeface="Calibri"/>
                <a:cs typeface="Calibri"/>
              </a:rPr>
              <a:t>syndromes </a:t>
            </a:r>
            <a:r>
              <a:rPr sz="2000" spc="-5" dirty="0">
                <a:latin typeface="Calibri"/>
                <a:cs typeface="Calibri"/>
              </a:rPr>
              <a:t>that cause </a:t>
            </a:r>
            <a:r>
              <a:rPr sz="2000" spc="-10" dirty="0">
                <a:latin typeface="Calibri"/>
                <a:cs typeface="Calibri"/>
              </a:rPr>
              <a:t>tumors by </a:t>
            </a:r>
            <a:r>
              <a:rPr sz="2000" spc="-5" dirty="0">
                <a:latin typeface="Calibri"/>
                <a:cs typeface="Calibri"/>
              </a:rPr>
              <a:t>tumor suppressor genes..  </a:t>
            </a:r>
            <a:r>
              <a:rPr sz="2000" spc="-4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will discuss </a:t>
            </a:r>
            <a:r>
              <a:rPr sz="2000" dirty="0">
                <a:latin typeface="Calibri"/>
                <a:cs typeface="Calibri"/>
              </a:rPr>
              <a:t>these in the </a:t>
            </a:r>
            <a:r>
              <a:rPr sz="2000" spc="-15" dirty="0">
                <a:latin typeface="Calibri"/>
                <a:cs typeface="Calibri"/>
              </a:rPr>
              <a:t>relevant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lectures.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344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2744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</a:t>
            </a:r>
            <a:r>
              <a:rPr spc="-135" dirty="0"/>
              <a:t>O</a:t>
            </a:r>
            <a:r>
              <a:rPr spc="-5" dirty="0"/>
              <a:t>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247505" cy="25006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Loss of nomal cell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cycle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control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is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found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 all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tumors through  mutations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RB,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cyclin </a:t>
            </a:r>
            <a:r>
              <a:rPr sz="28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D,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CDK4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CDKN2A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(which is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CDKI</a:t>
            </a:r>
            <a:r>
              <a:rPr sz="2800" b="1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)</a:t>
            </a:r>
            <a:r>
              <a:rPr lang="en-US" sz="2800" b="1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Some viruses </a:t>
            </a:r>
            <a:r>
              <a:rPr lang="en-US" sz="2800" spc="-25" dirty="0">
                <a:cs typeface="Calibri"/>
              </a:rPr>
              <a:t>like </a:t>
            </a:r>
            <a:r>
              <a:rPr lang="en-US" sz="2800" spc="-5" dirty="0">
                <a:cs typeface="Calibri"/>
              </a:rPr>
              <a:t>HPV </a:t>
            </a:r>
            <a:r>
              <a:rPr lang="en-US" sz="2800" spc="-25" dirty="0">
                <a:cs typeface="Calibri"/>
              </a:rPr>
              <a:t>have </a:t>
            </a:r>
            <a:r>
              <a:rPr lang="en-US" sz="2800" spc="-15" dirty="0">
                <a:cs typeface="Calibri"/>
              </a:rPr>
              <a:t>protein </a:t>
            </a:r>
            <a:r>
              <a:rPr lang="en-US" sz="2800" dirty="0">
                <a:cs typeface="Calibri"/>
              </a:rPr>
              <a:t>(E7) </a:t>
            </a:r>
            <a:r>
              <a:rPr lang="en-US" sz="2800" spc="-5" dirty="0">
                <a:cs typeface="Calibri"/>
              </a:rPr>
              <a:t>which binds </a:t>
            </a:r>
            <a:r>
              <a:rPr lang="en-US" sz="2800" spc="-15" dirty="0">
                <a:cs typeface="Calibri"/>
              </a:rPr>
              <a:t>to </a:t>
            </a:r>
            <a:r>
              <a:rPr lang="en-US" sz="2800" spc="-5" dirty="0">
                <a:cs typeface="Calibri"/>
              </a:rPr>
              <a:t>the  </a:t>
            </a:r>
            <a:r>
              <a:rPr lang="en-US" sz="2800" spc="-10" dirty="0" err="1">
                <a:cs typeface="Calibri"/>
              </a:rPr>
              <a:t>hypophsphorylated</a:t>
            </a:r>
            <a:r>
              <a:rPr lang="en-US" sz="2800" spc="-1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RB </a:t>
            </a:r>
            <a:r>
              <a:rPr lang="en-US" sz="2800" spc="-5" dirty="0">
                <a:cs typeface="Calibri"/>
              </a:rPr>
              <a:t>and </a:t>
            </a:r>
            <a:r>
              <a:rPr lang="en-US" sz="2800" spc="-20" dirty="0">
                <a:cs typeface="Calibri"/>
              </a:rPr>
              <a:t>prevents </a:t>
            </a:r>
            <a:r>
              <a:rPr lang="en-US" sz="2800" spc="-5" dirty="0">
                <a:cs typeface="Calibri"/>
              </a:rPr>
              <a:t>it </a:t>
            </a:r>
            <a:r>
              <a:rPr lang="en-US" sz="2800" spc="-15" dirty="0">
                <a:cs typeface="Calibri"/>
              </a:rPr>
              <a:t>from </a:t>
            </a:r>
            <a:r>
              <a:rPr lang="en-US" sz="2800" spc="-5">
                <a:cs typeface="Calibri"/>
              </a:rPr>
              <a:t>inhibiting</a:t>
            </a:r>
            <a:r>
              <a:rPr lang="en-US" sz="2800" spc="60">
                <a:cs typeface="Calibri"/>
              </a:rPr>
              <a:t> </a:t>
            </a:r>
            <a:r>
              <a:rPr lang="en-US" sz="2800" spc="-5" smtClean="0">
                <a:cs typeface="Calibri"/>
              </a:rPr>
              <a:t>E2F</a:t>
            </a:r>
            <a:r>
              <a:rPr lang="en-US" sz="2800">
                <a:cs typeface="Calibri"/>
              </a:rPr>
              <a:t> </a:t>
            </a:r>
            <a:r>
              <a:rPr lang="en-US" sz="2800" smtClean="0">
                <a:cs typeface="Calibri"/>
              </a:rPr>
              <a:t>s</a:t>
            </a:r>
            <a:r>
              <a:rPr lang="en-US" sz="2800" smtClean="0">
                <a:cs typeface="Calibri"/>
              </a:rPr>
              <a:t>o </a:t>
            </a:r>
            <a:r>
              <a:rPr lang="en-US" sz="2800" dirty="0">
                <a:cs typeface="Calibri"/>
              </a:rPr>
              <a:t>RB </a:t>
            </a:r>
            <a:r>
              <a:rPr lang="en-US" sz="2800" spc="-5" dirty="0">
                <a:cs typeface="Calibri"/>
              </a:rPr>
              <a:t>is functionally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15" dirty="0">
                <a:cs typeface="Calibri"/>
              </a:rPr>
              <a:t>deleted</a:t>
            </a:r>
            <a:endParaRPr lang="en-US" sz="2800" dirty="0"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500"/>
              </a:spcBef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928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941" y="2409444"/>
            <a:ext cx="3324225" cy="3336426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804545">
              <a:lnSpc>
                <a:spcPct val="90000"/>
              </a:lnSpc>
              <a:spcBef>
                <a:spcPts val="625"/>
              </a:spcBef>
            </a:pPr>
            <a:r>
              <a:rPr sz="3200" b="0" spc="-5" dirty="0">
                <a:solidFill>
                  <a:srgbClr val="4472C4"/>
                </a:solidFill>
                <a:latin typeface="Calibri Light"/>
                <a:cs typeface="Calibri Light"/>
              </a:rPr>
              <a:t>TP53</a:t>
            </a:r>
            <a:r>
              <a:rPr sz="3200" b="0" spc="-75" dirty="0">
                <a:solidFill>
                  <a:srgbClr val="4472C4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4472C4"/>
                </a:solidFill>
                <a:latin typeface="Calibri Light"/>
                <a:cs typeface="Calibri Light"/>
              </a:rPr>
              <a:t>gene: </a:t>
            </a:r>
            <a:r>
              <a:rPr sz="3200" b="0" dirty="0">
                <a:solidFill>
                  <a:srgbClr val="4472C4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4472C4"/>
                </a:solidFill>
                <a:latin typeface="Calibri Light"/>
                <a:cs typeface="Calibri Light"/>
              </a:rPr>
              <a:t>the</a:t>
            </a:r>
            <a:r>
              <a:rPr sz="3200" b="0" spc="-50" dirty="0">
                <a:solidFill>
                  <a:srgbClr val="4472C4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4472C4"/>
                </a:solidFill>
                <a:latin typeface="Calibri Light"/>
                <a:cs typeface="Calibri Light"/>
              </a:rPr>
              <a:t>guardian </a:t>
            </a:r>
            <a:r>
              <a:rPr sz="3200" b="0" dirty="0">
                <a:solidFill>
                  <a:srgbClr val="4472C4"/>
                </a:solidFill>
                <a:latin typeface="Calibri Light"/>
                <a:cs typeface="Calibri Light"/>
              </a:rPr>
              <a:t> of the</a:t>
            </a:r>
            <a:r>
              <a:rPr sz="3200" b="0" spc="-70" dirty="0">
                <a:solidFill>
                  <a:srgbClr val="4472C4"/>
                </a:solidFill>
                <a:latin typeface="Calibri Light"/>
                <a:cs typeface="Calibri Light"/>
              </a:rPr>
              <a:t> </a:t>
            </a:r>
            <a:r>
              <a:rPr sz="3200" b="0" spc="-10" dirty="0" smtClean="0">
                <a:solidFill>
                  <a:srgbClr val="4472C4"/>
                </a:solidFill>
                <a:latin typeface="Calibri Light"/>
                <a:cs typeface="Calibri Light"/>
              </a:rPr>
              <a:t>genome</a:t>
            </a:r>
            <a:endParaRPr lang="en-US" sz="3200" b="0" spc="-10" dirty="0" smtClean="0">
              <a:solidFill>
                <a:srgbClr val="4472C4"/>
              </a:solidFill>
              <a:latin typeface="Calibri Light"/>
              <a:cs typeface="Calibri Light"/>
            </a:endParaRPr>
          </a:p>
          <a:p>
            <a:pPr marL="12700" marR="5080" indent="804545">
              <a:lnSpc>
                <a:spcPct val="90000"/>
              </a:lnSpc>
              <a:spcBef>
                <a:spcPts val="625"/>
              </a:spcBef>
            </a:pPr>
            <a:r>
              <a:rPr lang="en-US" sz="3200" spc="-5" dirty="0" smtClean="0">
                <a:cs typeface="Calibri"/>
              </a:rPr>
              <a:t>This </a:t>
            </a:r>
            <a:r>
              <a:rPr lang="en-US" sz="3200" spc="-5" dirty="0">
                <a:cs typeface="Calibri"/>
              </a:rPr>
              <a:t>is also an </a:t>
            </a:r>
            <a:r>
              <a:rPr lang="en-US" sz="3200" spc="-10" dirty="0">
                <a:cs typeface="Calibri"/>
              </a:rPr>
              <a:t>important </a:t>
            </a:r>
            <a:r>
              <a:rPr lang="en-US" sz="3200" spc="-15" dirty="0">
                <a:cs typeface="Calibri"/>
              </a:rPr>
              <a:t>regulator </a:t>
            </a:r>
            <a:r>
              <a:rPr lang="en-US" sz="3200" spc="-5" dirty="0">
                <a:cs typeface="Calibri"/>
              </a:rPr>
              <a:t>of cell</a:t>
            </a:r>
            <a:r>
              <a:rPr lang="en-US" sz="3200" spc="-25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cycle.</a:t>
            </a:r>
            <a:endParaRPr lang="en-US" sz="3200" dirty="0">
              <a:cs typeface="Calibri"/>
            </a:endParaRPr>
          </a:p>
          <a:p>
            <a:pPr marL="12700" marR="5080" indent="804545">
              <a:lnSpc>
                <a:spcPct val="90000"/>
              </a:lnSpc>
              <a:spcBef>
                <a:spcPts val="625"/>
              </a:spcBef>
            </a:pP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771" y="1502155"/>
            <a:ext cx="5640705" cy="11658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marR="5080" indent="-228600">
              <a:lnSpc>
                <a:spcPts val="2620"/>
              </a:lnSpc>
              <a:spcBef>
                <a:spcPts val="4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 smtClean="0">
                <a:latin typeface="Calibri"/>
                <a:cs typeface="Calibri"/>
              </a:rPr>
              <a:t>T</a:t>
            </a:r>
            <a:r>
              <a:rPr lang="en-US" sz="2400" spc="-40" dirty="0" smtClean="0">
                <a:latin typeface="Calibri"/>
                <a:cs typeface="Calibri"/>
              </a:rPr>
              <a:t>P</a:t>
            </a:r>
            <a:r>
              <a:rPr sz="2400" spc="-40" dirty="0" smtClean="0">
                <a:latin typeface="Calibri"/>
                <a:cs typeface="Calibri"/>
              </a:rPr>
              <a:t>53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one of the </a:t>
            </a:r>
            <a:r>
              <a:rPr sz="2400" spc="-15" dirty="0">
                <a:latin typeface="Calibri"/>
                <a:cs typeface="Calibri"/>
              </a:rPr>
              <a:t>most </a:t>
            </a:r>
            <a:r>
              <a:rPr sz="2400" spc="-10" dirty="0">
                <a:latin typeface="Calibri"/>
                <a:cs typeface="Calibri"/>
              </a:rPr>
              <a:t>commonly </a:t>
            </a:r>
            <a:r>
              <a:rPr sz="2400" spc="-15" dirty="0">
                <a:latin typeface="Calibri"/>
                <a:cs typeface="Calibri"/>
              </a:rPr>
              <a:t>mutated  </a:t>
            </a:r>
            <a:r>
              <a:rPr sz="2400" spc="-5" dirty="0">
                <a:latin typeface="Calibri"/>
                <a:cs typeface="Calibri"/>
              </a:rPr>
              <a:t>genes 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cancer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It encodes p53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protein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4771" y="3190747"/>
            <a:ext cx="5309870" cy="20955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628015">
              <a:lnSpc>
                <a:spcPts val="2620"/>
              </a:lnSpc>
              <a:spcBef>
                <a:spcPts val="405"/>
              </a:spcBef>
            </a:pPr>
            <a:r>
              <a:rPr sz="2400" spc="-5" dirty="0">
                <a:latin typeface="Calibri"/>
                <a:cs typeface="Calibri"/>
              </a:rPr>
              <a:t>P53 causes </a:t>
            </a:r>
            <a:r>
              <a:rPr sz="2400" spc="-15" dirty="0">
                <a:latin typeface="Calibri"/>
                <a:cs typeface="Calibri"/>
              </a:rPr>
              <a:t>growth </a:t>
            </a:r>
            <a:r>
              <a:rPr sz="2400" spc="-5" dirty="0">
                <a:latin typeface="Calibri"/>
                <a:cs typeface="Calibri"/>
              </a:rPr>
              <a:t>inhibition by </a:t>
            </a:r>
            <a:r>
              <a:rPr sz="2400" spc="-10" dirty="0">
                <a:latin typeface="Calibri"/>
                <a:cs typeface="Calibri"/>
              </a:rPr>
              <a:t>three  </a:t>
            </a:r>
            <a:r>
              <a:rPr sz="2400" spc="-5" dirty="0">
                <a:latin typeface="Calibri"/>
                <a:cs typeface="Calibri"/>
              </a:rPr>
              <a:t>mechanisms</a:t>
            </a:r>
            <a:endParaRPr sz="24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11785" algn="l"/>
              </a:tabLst>
            </a:pPr>
            <a:r>
              <a:rPr sz="2400" spc="-30" dirty="0">
                <a:latin typeface="Calibri"/>
                <a:cs typeface="Calibri"/>
              </a:rPr>
              <a:t>Temporary </a:t>
            </a:r>
            <a:r>
              <a:rPr sz="2400" spc="-5" dirty="0">
                <a:latin typeface="Calibri"/>
                <a:cs typeface="Calibri"/>
              </a:rPr>
              <a:t>cell </a:t>
            </a:r>
            <a:r>
              <a:rPr sz="2400" spc="-10" dirty="0">
                <a:latin typeface="Calibri"/>
                <a:cs typeface="Calibri"/>
              </a:rPr>
              <a:t>cycle arrest: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quiescence</a:t>
            </a:r>
            <a:endParaRPr sz="24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11785" algn="l"/>
                <a:tab pos="1827530" algn="l"/>
              </a:tabLst>
            </a:pPr>
            <a:r>
              <a:rPr sz="2400" spc="-5" dirty="0">
                <a:latin typeface="Calibri"/>
                <a:cs typeface="Calibri"/>
              </a:rPr>
              <a:t>permanent	cell </a:t>
            </a:r>
            <a:r>
              <a:rPr sz="2400" spc="-10" dirty="0">
                <a:latin typeface="Calibri"/>
                <a:cs typeface="Calibri"/>
              </a:rPr>
              <a:t>cycle arrest: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senescence</a:t>
            </a:r>
            <a:endParaRPr sz="24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11785" algn="l"/>
              </a:tabLst>
            </a:pPr>
            <a:r>
              <a:rPr sz="2400" spc="-15" dirty="0">
                <a:latin typeface="Calibri"/>
                <a:cs typeface="Calibri"/>
              </a:rPr>
              <a:t>Triggering </a:t>
            </a:r>
            <a:r>
              <a:rPr sz="2400" spc="-10" dirty="0">
                <a:latin typeface="Calibri"/>
                <a:cs typeface="Calibri"/>
              </a:rPr>
              <a:t>apoptosis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364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6532"/>
            <a:ext cx="10000615" cy="14185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P53 </a:t>
            </a:r>
            <a:r>
              <a:rPr sz="2800" spc="-15" dirty="0">
                <a:latin typeface="Calibri"/>
                <a:cs typeface="Calibri"/>
              </a:rPr>
              <a:t>monitors </a:t>
            </a:r>
            <a:r>
              <a:rPr sz="2800" spc="-10" dirty="0">
                <a:latin typeface="Calibri"/>
                <a:cs typeface="Calibri"/>
              </a:rPr>
              <a:t>internal </a:t>
            </a:r>
            <a:r>
              <a:rPr sz="2800" spc="-15" dirty="0">
                <a:latin typeface="Calibri"/>
                <a:cs typeface="Calibri"/>
              </a:rPr>
              <a:t>stress </a:t>
            </a:r>
            <a:r>
              <a:rPr sz="2800" spc="-10" dirty="0">
                <a:latin typeface="Calibri"/>
                <a:cs typeface="Calibri"/>
              </a:rPr>
              <a:t>whereas </a:t>
            </a:r>
            <a:r>
              <a:rPr sz="2800" dirty="0">
                <a:latin typeface="Calibri"/>
                <a:cs typeface="Calibri"/>
              </a:rPr>
              <a:t>RB senses </a:t>
            </a:r>
            <a:r>
              <a:rPr sz="2800" spc="-15" dirty="0">
                <a:latin typeface="Calibri"/>
                <a:cs typeface="Calibri"/>
              </a:rPr>
              <a:t>external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signals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P53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triggered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spc="-20" dirty="0">
                <a:latin typeface="Calibri"/>
                <a:cs typeface="Calibri"/>
              </a:rPr>
              <a:t>several </a:t>
            </a:r>
            <a:r>
              <a:rPr sz="2800" spc="-10" dirty="0">
                <a:latin typeface="Calibri"/>
                <a:cs typeface="Calibri"/>
              </a:rPr>
              <a:t>stresses: </a:t>
            </a:r>
            <a:r>
              <a:rPr sz="2800" spc="-15" dirty="0">
                <a:latin typeface="Calibri"/>
                <a:cs typeface="Calibri"/>
              </a:rPr>
              <a:t>anoxia, inappropriate </a:t>
            </a:r>
            <a:r>
              <a:rPr sz="2800" spc="-10" dirty="0">
                <a:latin typeface="Calibri"/>
                <a:cs typeface="Calibri"/>
              </a:rPr>
              <a:t>oncogene  </a:t>
            </a:r>
            <a:r>
              <a:rPr sz="2800" spc="-5" dirty="0">
                <a:latin typeface="Calibri"/>
                <a:cs typeface="Calibri"/>
              </a:rPr>
              <a:t>activity </a:t>
            </a:r>
            <a:r>
              <a:rPr sz="2800" spc="-25" dirty="0">
                <a:latin typeface="Calibri"/>
                <a:cs typeface="Calibri"/>
              </a:rPr>
              <a:t>(MYC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RAS)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DNA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damage.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98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7249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HOW </a:t>
            </a:r>
            <a:r>
              <a:rPr spc="-5" dirty="0"/>
              <a:t>p53</a:t>
            </a:r>
            <a:r>
              <a:rPr spc="-65" dirty="0"/>
              <a:t> </a:t>
            </a:r>
            <a:r>
              <a:rPr spc="-20" dirty="0"/>
              <a:t>woks?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00335" cy="39058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non-stressed </a:t>
            </a:r>
            <a:r>
              <a:rPr sz="2800" spc="-15" dirty="0">
                <a:latin typeface="Calibri"/>
                <a:cs typeface="Calibri"/>
              </a:rPr>
              <a:t>healthy </a:t>
            </a:r>
            <a:r>
              <a:rPr sz="2800" spc="-5" dirty="0">
                <a:latin typeface="Calibri"/>
                <a:cs typeface="Calibri"/>
              </a:rPr>
              <a:t>cells, </a:t>
            </a:r>
            <a:r>
              <a:rPr sz="2800" dirty="0">
                <a:latin typeface="Calibri"/>
                <a:cs typeface="Calibri"/>
              </a:rPr>
              <a:t>p53 </a:t>
            </a:r>
            <a:r>
              <a:rPr sz="2800" spc="-5" dirty="0">
                <a:latin typeface="Calibri"/>
                <a:cs typeface="Calibri"/>
              </a:rPr>
              <a:t>is short </a:t>
            </a:r>
            <a:r>
              <a:rPr sz="2800" spc="-10" dirty="0">
                <a:latin typeface="Calibri"/>
                <a:cs typeface="Calibri"/>
              </a:rPr>
              <a:t>lived: </a:t>
            </a:r>
            <a:r>
              <a:rPr sz="2800" dirty="0">
                <a:latin typeface="Calibri"/>
                <a:cs typeface="Calibri"/>
              </a:rPr>
              <a:t>20 </a:t>
            </a:r>
            <a:r>
              <a:rPr sz="2800" spc="-10" dirty="0">
                <a:latin typeface="Calibri"/>
                <a:cs typeface="Calibri"/>
              </a:rPr>
              <a:t>minutes </a:t>
            </a:r>
            <a:r>
              <a:rPr sz="2800" spc="-5" dirty="0">
                <a:latin typeface="Calibri"/>
                <a:cs typeface="Calibri"/>
              </a:rPr>
              <a:t>because it  binds </a:t>
            </a:r>
            <a:r>
              <a:rPr sz="2800" dirty="0">
                <a:latin typeface="Calibri"/>
                <a:cs typeface="Calibri"/>
              </a:rPr>
              <a:t>MDM2 </a:t>
            </a:r>
            <a:r>
              <a:rPr sz="2800" spc="-5" dirty="0">
                <a:latin typeface="Calibri"/>
                <a:cs typeface="Calibri"/>
              </a:rPr>
              <a:t>which 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protein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targets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destruction </a:t>
            </a:r>
            <a:r>
              <a:rPr sz="2800" spc="-5" dirty="0">
                <a:latin typeface="Calibri"/>
                <a:cs typeface="Calibri"/>
              </a:rPr>
              <a:t>via  ubiquitin </a:t>
            </a:r>
            <a:r>
              <a:rPr sz="2800" spc="-15" dirty="0">
                <a:latin typeface="Calibri"/>
                <a:cs typeface="Calibri"/>
              </a:rPr>
              <a:t>proteasome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pathway.</a:t>
            </a:r>
            <a:endParaRPr sz="2800">
              <a:latin typeface="Calibri"/>
              <a:cs typeface="Calibri"/>
            </a:endParaRPr>
          </a:p>
          <a:p>
            <a:pPr marL="241300" marR="68516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are stressed </a:t>
            </a:r>
            <a:r>
              <a:rPr sz="2800" spc="-5" dirty="0">
                <a:latin typeface="Calibri"/>
                <a:cs typeface="Calibri"/>
              </a:rPr>
              <a:t>..sensors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include </a:t>
            </a:r>
            <a:r>
              <a:rPr sz="2800" spc="-15" dirty="0">
                <a:latin typeface="Calibri"/>
                <a:cs typeface="Calibri"/>
              </a:rPr>
              <a:t>protein </a:t>
            </a:r>
            <a:r>
              <a:rPr sz="2800" spc="-5" dirty="0">
                <a:latin typeface="Calibri"/>
                <a:cs typeface="Calibri"/>
              </a:rPr>
              <a:t>kinases </a:t>
            </a:r>
            <a:r>
              <a:rPr sz="2800" spc="-15" dirty="0">
                <a:latin typeface="Calibri"/>
                <a:cs typeface="Calibri"/>
              </a:rPr>
              <a:t>are  </a:t>
            </a:r>
            <a:r>
              <a:rPr sz="2800" spc="-20" dirty="0">
                <a:latin typeface="Calibri"/>
                <a:cs typeface="Calibri"/>
              </a:rPr>
              <a:t>activated </a:t>
            </a:r>
            <a:r>
              <a:rPr sz="2800" spc="-60" dirty="0">
                <a:latin typeface="Calibri"/>
                <a:cs typeface="Calibri"/>
              </a:rPr>
              <a:t>(ATM </a:t>
            </a:r>
            <a:r>
              <a:rPr sz="2800" spc="-5" dirty="0">
                <a:latin typeface="Calibri"/>
                <a:cs typeface="Calibri"/>
              </a:rPr>
              <a:t>is one of these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kinases)</a:t>
            </a:r>
            <a:endParaRPr sz="2800">
              <a:latin typeface="Calibri"/>
              <a:cs typeface="Calibri"/>
            </a:endParaRPr>
          </a:p>
          <a:p>
            <a:pPr marL="241300" marR="422275" indent="-228600">
              <a:lnSpc>
                <a:spcPts val="30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activated </a:t>
            </a:r>
            <a:r>
              <a:rPr sz="2800" spc="-5" dirty="0">
                <a:latin typeface="Calibri"/>
                <a:cs typeface="Calibri"/>
              </a:rPr>
              <a:t>kinases </a:t>
            </a:r>
            <a:r>
              <a:rPr sz="2800" spc="-30" dirty="0">
                <a:latin typeface="Calibri"/>
                <a:cs typeface="Calibri"/>
              </a:rPr>
              <a:t>catalyze </a:t>
            </a:r>
            <a:r>
              <a:rPr sz="2800" spc="-10" dirty="0">
                <a:latin typeface="Calibri"/>
                <a:cs typeface="Calibri"/>
              </a:rPr>
              <a:t>post translational modifications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dirty="0">
                <a:latin typeface="Calibri"/>
                <a:cs typeface="Calibri"/>
              </a:rPr>
              <a:t>p53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release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5" dirty="0">
                <a:latin typeface="Calibri"/>
                <a:cs typeface="Calibri"/>
              </a:rPr>
              <a:t>from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MDM2</a:t>
            </a:r>
            <a:endParaRPr sz="2800">
              <a:latin typeface="Calibri"/>
              <a:cs typeface="Calibri"/>
            </a:endParaRPr>
          </a:p>
          <a:p>
            <a:pPr marL="241300" marR="48260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Now </a:t>
            </a:r>
            <a:r>
              <a:rPr sz="2800" dirty="0">
                <a:latin typeface="Calibri"/>
                <a:cs typeface="Calibri"/>
              </a:rPr>
              <a:t>p53 has </a:t>
            </a:r>
            <a:r>
              <a:rPr sz="2800" spc="-10" dirty="0">
                <a:latin typeface="Calibri"/>
                <a:cs typeface="Calibri"/>
              </a:rPr>
              <a:t>longer </a:t>
            </a:r>
            <a:r>
              <a:rPr sz="2800" spc="-25" dirty="0">
                <a:latin typeface="Calibri"/>
                <a:cs typeface="Calibri"/>
              </a:rPr>
              <a:t>life </a:t>
            </a:r>
            <a:r>
              <a:rPr sz="2800" dirty="0">
                <a:latin typeface="Calibri"/>
                <a:cs typeface="Calibri"/>
              </a:rPr>
              <a:t>span and </a:t>
            </a:r>
            <a:r>
              <a:rPr sz="2800" spc="-10" dirty="0">
                <a:latin typeface="Calibri"/>
                <a:cs typeface="Calibri"/>
              </a:rPr>
              <a:t>can drive transcription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certain  genes.. hundreds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them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420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04139"/>
            <a:ext cx="991235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z="4000" spc="-5" dirty="0"/>
              <a:t>Once </a:t>
            </a:r>
            <a:r>
              <a:rPr sz="4000" spc="-20" dirty="0"/>
              <a:t>activated </a:t>
            </a:r>
            <a:r>
              <a:rPr sz="4000" spc="-5" dirty="0"/>
              <a:t>p53 </a:t>
            </a:r>
            <a:r>
              <a:rPr sz="4000" spc="-10" dirty="0"/>
              <a:t>causes </a:t>
            </a:r>
            <a:r>
              <a:rPr sz="4000" spc="-15" dirty="0"/>
              <a:t>transcription </a:t>
            </a:r>
            <a:r>
              <a:rPr sz="4000" dirty="0"/>
              <a:t>of </a:t>
            </a:r>
            <a:r>
              <a:rPr sz="4000" spc="-25" dirty="0"/>
              <a:t>many  </a:t>
            </a:r>
            <a:r>
              <a:rPr sz="4000" spc="-10" dirty="0"/>
              <a:t>genes </a:t>
            </a:r>
            <a:r>
              <a:rPr sz="4000" spc="-5" dirty="0"/>
              <a:t>including: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7198359" cy="2067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sz="2800" spc="-10" dirty="0">
                <a:latin typeface="Calibri"/>
                <a:cs typeface="Calibri"/>
              </a:rPr>
              <a:t>genes mediating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cycle </a:t>
            </a:r>
            <a:r>
              <a:rPr sz="2800" spc="-15" dirty="0">
                <a:latin typeface="Calibri"/>
                <a:cs typeface="Calibri"/>
              </a:rPr>
              <a:t>arrest, </a:t>
            </a:r>
            <a:r>
              <a:rPr sz="2800" spc="-25" dirty="0">
                <a:latin typeface="Calibri"/>
                <a:cs typeface="Calibri"/>
              </a:rPr>
              <a:t>like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p21.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DNA </a:t>
            </a:r>
            <a:r>
              <a:rPr sz="2800" spc="-10" dirty="0">
                <a:latin typeface="Calibri"/>
                <a:cs typeface="Calibri"/>
              </a:rPr>
              <a:t>repair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3. </a:t>
            </a:r>
            <a:r>
              <a:rPr sz="2800" spc="-10" dirty="0">
                <a:latin typeface="Calibri"/>
                <a:cs typeface="Calibri"/>
              </a:rPr>
              <a:t>genes </a:t>
            </a:r>
            <a:r>
              <a:rPr sz="2800" spc="-20" dirty="0">
                <a:latin typeface="Calibri"/>
                <a:cs typeface="Calibri"/>
              </a:rPr>
              <a:t>involved </a:t>
            </a:r>
            <a:r>
              <a:rPr sz="2800" spc="-5" dirty="0">
                <a:latin typeface="Calibri"/>
                <a:cs typeface="Calibri"/>
              </a:rPr>
              <a:t>in senescence </a:t>
            </a:r>
            <a:r>
              <a:rPr sz="2800" spc="-25" dirty="0">
                <a:latin typeface="Calibri"/>
                <a:cs typeface="Calibri"/>
              </a:rPr>
              <a:t>like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CDKI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4. </a:t>
            </a:r>
            <a:r>
              <a:rPr sz="2800" spc="-10" dirty="0">
                <a:latin typeface="Calibri"/>
                <a:cs typeface="Calibri"/>
              </a:rPr>
              <a:t>pro-apoptotic genes </a:t>
            </a:r>
            <a:r>
              <a:rPr sz="2800" spc="-5" dirty="0">
                <a:latin typeface="Calibri"/>
                <a:cs typeface="Calibri"/>
              </a:rPr>
              <a:t>including </a:t>
            </a:r>
            <a:r>
              <a:rPr sz="2800" spc="-10" dirty="0">
                <a:latin typeface="Calibri"/>
                <a:cs typeface="Calibri"/>
              </a:rPr>
              <a:t>BAX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PUMA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051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526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Cell </a:t>
            </a:r>
            <a:r>
              <a:rPr spc="-15" dirty="0"/>
              <a:t>cycle</a:t>
            </a:r>
            <a:r>
              <a:rPr spc="-35" dirty="0"/>
              <a:t> </a:t>
            </a:r>
            <a:r>
              <a:rPr spc="-25" dirty="0"/>
              <a:t>arrest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01747"/>
            <a:ext cx="10182860" cy="212878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  <a:tabLst>
                <a:tab pos="321945" algn="l"/>
                <a:tab pos="322580" algn="l"/>
              </a:tabLst>
            </a:pPr>
            <a:r>
              <a:rPr sz="2800" b="1" dirty="0" smtClean="0">
                <a:latin typeface="Calibri"/>
                <a:cs typeface="Calibri"/>
              </a:rPr>
              <a:t>1</a:t>
            </a:r>
            <a:r>
              <a:rPr sz="2800" b="1" dirty="0">
                <a:latin typeface="Calibri"/>
                <a:cs typeface="Calibri"/>
              </a:rPr>
              <a:t>. </a:t>
            </a:r>
            <a:r>
              <a:rPr sz="2800" b="1" spc="-10" dirty="0">
                <a:latin typeface="Calibri"/>
                <a:cs typeface="Calibri"/>
              </a:rPr>
              <a:t>genes mediating </a:t>
            </a:r>
            <a:r>
              <a:rPr sz="2800" b="1" spc="-5" dirty="0">
                <a:latin typeface="Calibri"/>
                <a:cs typeface="Calibri"/>
              </a:rPr>
              <a:t>cell </a:t>
            </a:r>
            <a:r>
              <a:rPr sz="2800" b="1" spc="-10" dirty="0">
                <a:latin typeface="Calibri"/>
                <a:cs typeface="Calibri"/>
              </a:rPr>
              <a:t>cycle </a:t>
            </a:r>
            <a:r>
              <a:rPr sz="2800" b="1" spc="-15" dirty="0">
                <a:latin typeface="Calibri"/>
                <a:cs typeface="Calibri"/>
              </a:rPr>
              <a:t>arrest. </a:t>
            </a:r>
            <a:r>
              <a:rPr sz="2800" b="1" spc="-5" dirty="0">
                <a:latin typeface="Calibri"/>
                <a:cs typeface="Calibri"/>
              </a:rPr>
              <a:t>This </a:t>
            </a:r>
            <a:r>
              <a:rPr sz="2800" b="1" spc="-10" dirty="0">
                <a:latin typeface="Calibri"/>
                <a:cs typeface="Calibri"/>
              </a:rPr>
              <a:t>occurs </a:t>
            </a:r>
            <a:r>
              <a:rPr sz="2800" b="1" spc="-20" dirty="0">
                <a:latin typeface="Calibri"/>
                <a:cs typeface="Calibri"/>
              </a:rPr>
              <a:t>late </a:t>
            </a:r>
            <a:r>
              <a:rPr sz="2800" b="1" spc="-5" dirty="0">
                <a:latin typeface="Calibri"/>
                <a:cs typeface="Calibri"/>
              </a:rPr>
              <a:t>in </a:t>
            </a:r>
            <a:r>
              <a:rPr sz="2800" b="1" dirty="0">
                <a:latin typeface="Calibri"/>
                <a:cs typeface="Calibri"/>
              </a:rPr>
              <a:t>G1. </a:t>
            </a:r>
            <a:r>
              <a:rPr sz="2800" b="1" spc="-10" dirty="0">
                <a:latin typeface="Calibri"/>
                <a:cs typeface="Calibri"/>
              </a:rPr>
              <a:t>caused </a:t>
            </a:r>
            <a:r>
              <a:rPr sz="2800" b="1" spc="-5" dirty="0">
                <a:latin typeface="Calibri"/>
                <a:cs typeface="Calibri"/>
              </a:rPr>
              <a:t>by  </a:t>
            </a:r>
            <a:r>
              <a:rPr sz="2800" b="1" dirty="0">
                <a:latin typeface="Calibri"/>
                <a:cs typeface="Calibri"/>
              </a:rPr>
              <a:t>p53 </a:t>
            </a:r>
            <a:r>
              <a:rPr sz="2800" b="1" spc="-10" dirty="0">
                <a:latin typeface="Calibri"/>
                <a:cs typeface="Calibri"/>
              </a:rPr>
              <a:t>dependent transcription </a:t>
            </a:r>
            <a:r>
              <a:rPr sz="2800" b="1" spc="-5" dirty="0">
                <a:latin typeface="Calibri"/>
                <a:cs typeface="Calibri"/>
              </a:rPr>
              <a:t>of CDKI </a:t>
            </a:r>
            <a:r>
              <a:rPr sz="2800" b="1" spc="-10" dirty="0">
                <a:latin typeface="Calibri"/>
                <a:cs typeface="Calibri"/>
              </a:rPr>
              <a:t>gene=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p21</a:t>
            </a:r>
            <a:r>
              <a:rPr lang="en-US" sz="2800" b="1" dirty="0" smtClean="0">
                <a:latin typeface="Calibri"/>
                <a:cs typeface="Calibri"/>
              </a:rPr>
              <a:t>:</a:t>
            </a:r>
            <a:endParaRPr sz="2800" b="1" dirty="0">
              <a:latin typeface="Calibri"/>
              <a:cs typeface="Calibri"/>
            </a:endParaRPr>
          </a:p>
          <a:p>
            <a:pPr marL="469900" marR="2066925" indent="-457200">
              <a:lnSpc>
                <a:spcPts val="3000"/>
              </a:lnSpc>
              <a:spcBef>
                <a:spcPts val="1105"/>
              </a:spcBef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P21 </a:t>
            </a:r>
            <a:r>
              <a:rPr sz="2800" spc="-15" dirty="0">
                <a:latin typeface="Calibri"/>
                <a:cs typeface="Calibri"/>
              </a:rPr>
              <a:t>protein </a:t>
            </a:r>
            <a:r>
              <a:rPr sz="2800" spc="-5" dirty="0">
                <a:latin typeface="Calibri"/>
                <a:cs typeface="Calibri"/>
              </a:rPr>
              <a:t>inhibit </a:t>
            </a:r>
            <a:r>
              <a:rPr sz="2800" spc="-10" dirty="0">
                <a:latin typeface="Calibri"/>
                <a:cs typeface="Calibri"/>
              </a:rPr>
              <a:t>cyclin/CDK </a:t>
            </a:r>
            <a:r>
              <a:rPr sz="2800" spc="-20" dirty="0">
                <a:latin typeface="Calibri"/>
                <a:cs typeface="Calibri"/>
              </a:rPr>
              <a:t>complexes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prevents  </a:t>
            </a:r>
            <a:r>
              <a:rPr sz="2800" spc="-5" dirty="0">
                <a:latin typeface="Calibri"/>
                <a:cs typeface="Calibri"/>
              </a:rPr>
              <a:t>phosphorylation 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5" dirty="0" smtClean="0">
                <a:latin typeface="Calibri"/>
                <a:cs typeface="Calibri"/>
              </a:rPr>
              <a:t>RB</a:t>
            </a:r>
            <a:r>
              <a:rPr lang="en-US" sz="2800" spc="5" dirty="0" smtClean="0">
                <a:latin typeface="Calibri"/>
                <a:cs typeface="Calibri"/>
              </a:rPr>
              <a:t>….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So </a:t>
            </a:r>
            <a:r>
              <a:rPr sz="2800" spc="-5" dirty="0">
                <a:latin typeface="Calibri"/>
                <a:cs typeface="Calibri"/>
              </a:rPr>
              <a:t>cell is </a:t>
            </a:r>
            <a:r>
              <a:rPr sz="2800" spc="-20" dirty="0">
                <a:latin typeface="Calibri"/>
                <a:cs typeface="Calibri"/>
              </a:rPr>
              <a:t>arrested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G1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…. </a:t>
            </a:r>
            <a:r>
              <a:rPr sz="2800" spc="-15" dirty="0" smtClean="0">
                <a:latin typeface="Calibri"/>
                <a:cs typeface="Calibri"/>
              </a:rPr>
              <a:t>Pause </a:t>
            </a:r>
            <a:r>
              <a:rPr sz="2800" spc="-15" dirty="0">
                <a:latin typeface="Calibri"/>
                <a:cs typeface="Calibri"/>
              </a:rPr>
              <a:t>to repair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dirty="0">
                <a:latin typeface="Calibri"/>
                <a:cs typeface="Calibri"/>
              </a:rPr>
              <a:t>DNA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damage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584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6532"/>
            <a:ext cx="9866630" cy="541943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2. </a:t>
            </a:r>
            <a:r>
              <a:rPr sz="2800" b="1" spc="-15" dirty="0">
                <a:latin typeface="Calibri"/>
                <a:cs typeface="Calibri"/>
              </a:rPr>
              <a:t>expression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DNA </a:t>
            </a:r>
            <a:r>
              <a:rPr sz="2800" b="1" spc="-10" dirty="0">
                <a:latin typeface="Calibri"/>
                <a:cs typeface="Calibri"/>
              </a:rPr>
              <a:t>damage repair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 smtClean="0">
                <a:latin typeface="Calibri"/>
                <a:cs typeface="Calibri"/>
              </a:rPr>
              <a:t>genes</a:t>
            </a:r>
            <a:r>
              <a:rPr lang="en-US" sz="2800" b="1" spc="-10" dirty="0" smtClean="0">
                <a:latin typeface="Calibri"/>
                <a:cs typeface="Calibri"/>
              </a:rPr>
              <a:t>:</a:t>
            </a:r>
            <a:endParaRPr sz="2800" b="1" dirty="0">
              <a:latin typeface="Calibri"/>
              <a:cs typeface="Calibri"/>
            </a:endParaRPr>
          </a:p>
          <a:p>
            <a:pPr marL="469900" marR="450215" indent="-457200">
              <a:lnSpc>
                <a:spcPts val="3000"/>
              </a:lnSpc>
              <a:spcBef>
                <a:spcPts val="1025"/>
              </a:spcBef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repaired </a:t>
            </a:r>
            <a:r>
              <a:rPr sz="2800" spc="-5" dirty="0">
                <a:latin typeface="Calibri"/>
                <a:cs typeface="Calibri"/>
              </a:rPr>
              <a:t>successfully </a:t>
            </a:r>
            <a:r>
              <a:rPr sz="2800" dirty="0">
                <a:latin typeface="Calibri"/>
                <a:cs typeface="Calibri"/>
              </a:rPr>
              <a:t>,p53 </a:t>
            </a:r>
            <a:r>
              <a:rPr sz="2800" spc="-15" dirty="0">
                <a:latin typeface="Calibri"/>
                <a:cs typeface="Calibri"/>
              </a:rPr>
              <a:t>upregulates </a:t>
            </a:r>
            <a:r>
              <a:rPr sz="2800" spc="-10" dirty="0">
                <a:latin typeface="Calibri"/>
                <a:cs typeface="Calibri"/>
              </a:rPr>
              <a:t>transcription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dirty="0">
                <a:latin typeface="Calibri"/>
                <a:cs typeface="Calibri"/>
              </a:rPr>
              <a:t>MDM2.. </a:t>
            </a:r>
            <a:r>
              <a:rPr sz="2800" spc="-5" dirty="0">
                <a:latin typeface="Calibri"/>
                <a:cs typeface="Calibri"/>
              </a:rPr>
              <a:t>Destruction of </a:t>
            </a:r>
            <a:r>
              <a:rPr sz="2800" dirty="0">
                <a:latin typeface="Calibri"/>
                <a:cs typeface="Calibri"/>
              </a:rPr>
              <a:t>p53.. </a:t>
            </a: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block on cell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cycle.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05"/>
              </a:spcBef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15" dirty="0">
                <a:latin typeface="Calibri"/>
                <a:cs typeface="Calibri"/>
              </a:rPr>
              <a:t>repaired </a:t>
            </a:r>
            <a:r>
              <a:rPr sz="2800" dirty="0">
                <a:latin typeface="Calibri"/>
                <a:cs typeface="Calibri"/>
              </a:rPr>
              <a:t>p53 </a:t>
            </a:r>
            <a:r>
              <a:rPr sz="2800" spc="-25" dirty="0">
                <a:latin typeface="Calibri"/>
                <a:cs typeface="Calibri"/>
              </a:rPr>
              <a:t>makes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20" dirty="0">
                <a:latin typeface="Calibri"/>
                <a:cs typeface="Calibri"/>
              </a:rPr>
              <a:t>enter </a:t>
            </a:r>
            <a:r>
              <a:rPr sz="2800" spc="-10" dirty="0">
                <a:latin typeface="Calibri"/>
                <a:cs typeface="Calibri"/>
              </a:rPr>
              <a:t>apoptosis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senescence</a:t>
            </a:r>
            <a:endParaRPr lang="en-US" sz="2800" spc="-5" dirty="0" smtClean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500"/>
              </a:spcBef>
              <a:tabLst>
                <a:tab pos="241300" algn="l"/>
              </a:tabLst>
            </a:pPr>
            <a:r>
              <a:rPr lang="en-US" sz="2800" b="1" dirty="0">
                <a:cs typeface="Calibri"/>
              </a:rPr>
              <a:t>3. </a:t>
            </a:r>
            <a:r>
              <a:rPr lang="en-US" sz="2800" b="1" spc="-5" dirty="0">
                <a:cs typeface="Calibri"/>
              </a:rPr>
              <a:t>Senescence needs </a:t>
            </a:r>
            <a:r>
              <a:rPr lang="en-US" sz="2800" b="1" spc="-15" dirty="0" smtClean="0">
                <a:cs typeface="Calibri"/>
              </a:rPr>
              <a:t>activation </a:t>
            </a:r>
            <a:r>
              <a:rPr lang="en-US" sz="2800" b="1" spc="-5" dirty="0">
                <a:cs typeface="Calibri"/>
              </a:rPr>
              <a:t>of </a:t>
            </a:r>
            <a:r>
              <a:rPr lang="en-US" sz="2800" b="1" dirty="0">
                <a:cs typeface="Calibri"/>
              </a:rPr>
              <a:t>p53 </a:t>
            </a:r>
            <a:r>
              <a:rPr lang="en-US" sz="2800" b="1" spc="-5" dirty="0">
                <a:cs typeface="Calibri"/>
              </a:rPr>
              <a:t>and or </a:t>
            </a:r>
            <a:r>
              <a:rPr lang="en-US" sz="2800" b="1" dirty="0">
                <a:cs typeface="Calibri"/>
              </a:rPr>
              <a:t>RB </a:t>
            </a:r>
            <a:r>
              <a:rPr lang="en-US" sz="2800" b="1" spc="-5" dirty="0">
                <a:cs typeface="Calibri"/>
              </a:rPr>
              <a:t>and </a:t>
            </a:r>
            <a:r>
              <a:rPr lang="en-US" sz="2800" b="1" spc="-15" dirty="0">
                <a:cs typeface="Calibri"/>
              </a:rPr>
              <a:t>expression </a:t>
            </a:r>
            <a:r>
              <a:rPr lang="en-US" sz="2800" b="1" spc="-5" dirty="0">
                <a:cs typeface="Calibri"/>
              </a:rPr>
              <a:t>of  their </a:t>
            </a:r>
            <a:r>
              <a:rPr lang="en-US" sz="2800" b="1" spc="-20" dirty="0">
                <a:cs typeface="Calibri"/>
              </a:rPr>
              <a:t>mediators </a:t>
            </a:r>
            <a:r>
              <a:rPr lang="en-US" sz="2800" b="1" spc="-25" dirty="0">
                <a:cs typeface="Calibri"/>
              </a:rPr>
              <a:t>like</a:t>
            </a:r>
            <a:r>
              <a:rPr lang="en-US" sz="2800" b="1" spc="20" dirty="0">
                <a:cs typeface="Calibri"/>
              </a:rPr>
              <a:t> </a:t>
            </a:r>
            <a:r>
              <a:rPr lang="en-US" sz="2800" b="1" spc="-5" dirty="0" smtClean="0">
                <a:cs typeface="Calibri"/>
              </a:rPr>
              <a:t>CDKI:</a:t>
            </a:r>
            <a:endParaRPr lang="en-US" sz="2800" b="1" dirty="0">
              <a:cs typeface="Calibri"/>
            </a:endParaRPr>
          </a:p>
          <a:p>
            <a:pPr marL="469900" marR="636905" indent="-457200">
              <a:lnSpc>
                <a:spcPts val="3120"/>
              </a:lnSpc>
              <a:spcBef>
                <a:spcPts val="885"/>
              </a:spcBef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Mechanisms of senescence unclear </a:t>
            </a:r>
            <a:r>
              <a:rPr lang="en-US" sz="2800" dirty="0">
                <a:cs typeface="Calibri"/>
              </a:rPr>
              <a:t>but </a:t>
            </a:r>
            <a:r>
              <a:rPr lang="en-US" sz="2800" spc="-5" dirty="0">
                <a:cs typeface="Calibri"/>
              </a:rPr>
              <a:t>seem </a:t>
            </a:r>
            <a:r>
              <a:rPr lang="en-US" sz="2800" spc="-15" dirty="0">
                <a:cs typeface="Calibri"/>
              </a:rPr>
              <a:t>to </a:t>
            </a:r>
            <a:r>
              <a:rPr lang="en-US" sz="2800" spc="-20" dirty="0">
                <a:cs typeface="Calibri"/>
              </a:rPr>
              <a:t>involve </a:t>
            </a:r>
            <a:r>
              <a:rPr lang="en-US" sz="2800" spc="-5" dirty="0">
                <a:cs typeface="Calibri"/>
              </a:rPr>
              <a:t>global  </a:t>
            </a:r>
            <a:r>
              <a:rPr lang="en-US" sz="2800" spc="-15" dirty="0">
                <a:cs typeface="Calibri"/>
              </a:rPr>
              <a:t>chromatin </a:t>
            </a:r>
            <a:r>
              <a:rPr lang="en-US" sz="2800" spc="-10" dirty="0">
                <a:cs typeface="Calibri"/>
              </a:rPr>
              <a:t>change, </a:t>
            </a:r>
            <a:r>
              <a:rPr lang="en-US" sz="2800" spc="-5" dirty="0">
                <a:cs typeface="Calibri"/>
              </a:rPr>
              <a:t>with </a:t>
            </a:r>
            <a:r>
              <a:rPr lang="en-US" sz="2800" spc="-10" dirty="0">
                <a:cs typeface="Calibri"/>
              </a:rPr>
              <a:t>permanent change gene</a:t>
            </a:r>
            <a:r>
              <a:rPr lang="en-US" sz="2800" spc="95" dirty="0">
                <a:cs typeface="Calibri"/>
              </a:rPr>
              <a:t> </a:t>
            </a:r>
            <a:r>
              <a:rPr lang="en-US" sz="2800" spc="-15" dirty="0">
                <a:cs typeface="Calibri"/>
              </a:rPr>
              <a:t>expression</a:t>
            </a:r>
            <a:endParaRPr lang="en-US" sz="2800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38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1. Self sufficiency in growth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Tumors proliferate regardless of the normal regulatory mechanisms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This is achieved by mutations in </a:t>
            </a:r>
            <a:r>
              <a:rPr lang="en-US" dirty="0" smtClean="0"/>
              <a:t>proto-oncogenes.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Oncogenes cause increased growth by increasing </a:t>
            </a:r>
            <a:r>
              <a:rPr lang="en-US" dirty="0" err="1"/>
              <a:t>oncoproteins</a:t>
            </a:r>
            <a:r>
              <a:rPr lang="en-US" dirty="0"/>
              <a:t> which act as growth factors, growth factor receptors, transcription factors..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72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636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 P53 </a:t>
            </a:r>
            <a:r>
              <a:rPr dirty="0"/>
              <a:t>induced</a:t>
            </a:r>
            <a:r>
              <a:rPr spc="-35" dirty="0"/>
              <a:t> </a:t>
            </a:r>
            <a:r>
              <a:rPr spc="-10" dirty="0"/>
              <a:t>apoptosis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8519160" cy="4031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Induced by </a:t>
            </a:r>
            <a:r>
              <a:rPr sz="2800" spc="-10" dirty="0">
                <a:latin typeface="Calibri"/>
                <a:cs typeface="Calibri"/>
              </a:rPr>
              <a:t>pro-apoptotic genes </a:t>
            </a:r>
            <a:r>
              <a:rPr sz="2800" spc="-5" dirty="0">
                <a:latin typeface="Calibri"/>
                <a:cs typeface="Calibri"/>
              </a:rPr>
              <a:t>including </a:t>
            </a:r>
            <a:r>
              <a:rPr sz="2800" spc="-10" dirty="0">
                <a:latin typeface="Calibri"/>
                <a:cs typeface="Calibri"/>
              </a:rPr>
              <a:t>BAX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PUMA</a:t>
            </a:r>
            <a:endParaRPr lang="en-US" sz="280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cs typeface="Calibri"/>
              </a:rPr>
              <a:t>P53 </a:t>
            </a:r>
            <a:r>
              <a:rPr lang="en-US" sz="2800" spc="-5" dirty="0">
                <a:cs typeface="Calibri"/>
              </a:rPr>
              <a:t>also </a:t>
            </a:r>
            <a:r>
              <a:rPr lang="en-US" sz="2800" b="1" spc="-10" dirty="0">
                <a:cs typeface="Calibri"/>
              </a:rPr>
              <a:t>represses </a:t>
            </a:r>
            <a:r>
              <a:rPr lang="en-US" sz="2800" spc="-25" dirty="0">
                <a:cs typeface="Calibri"/>
              </a:rPr>
              <a:t>proliferative </a:t>
            </a:r>
            <a:r>
              <a:rPr lang="en-US" sz="2800" spc="-5" dirty="0">
                <a:cs typeface="Calibri"/>
              </a:rPr>
              <a:t>and </a:t>
            </a:r>
            <a:r>
              <a:rPr lang="en-US" sz="2800" spc="-10" dirty="0">
                <a:cs typeface="Calibri"/>
              </a:rPr>
              <a:t>anti-apoptotic genes</a:t>
            </a:r>
            <a:r>
              <a:rPr lang="en-US" sz="2800" spc="8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(bcl2)</a:t>
            </a:r>
            <a:endParaRPr lang="en-US" sz="2800" dirty="0">
              <a:cs typeface="Calibri"/>
            </a:endParaRPr>
          </a:p>
          <a:p>
            <a:pPr marL="241300" marR="306705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 smtClean="0">
                <a:cs typeface="Calibri"/>
              </a:rPr>
              <a:t> </a:t>
            </a:r>
            <a:r>
              <a:rPr lang="en-US" sz="2800" dirty="0">
                <a:cs typeface="Calibri"/>
              </a:rPr>
              <a:t>P53 </a:t>
            </a:r>
            <a:r>
              <a:rPr lang="en-US" sz="2800" spc="-5" dirty="0">
                <a:cs typeface="Calibri"/>
              </a:rPr>
              <a:t>is </a:t>
            </a:r>
            <a:r>
              <a:rPr lang="en-US" sz="2800" dirty="0">
                <a:cs typeface="Calibri"/>
              </a:rPr>
              <a:t>a </a:t>
            </a:r>
            <a:r>
              <a:rPr lang="en-US" sz="2800" spc="-10" dirty="0">
                <a:cs typeface="Calibri"/>
              </a:rPr>
              <a:t>transcriptional </a:t>
            </a:r>
            <a:r>
              <a:rPr lang="en-US" sz="2800" spc="-15" dirty="0">
                <a:cs typeface="Calibri"/>
              </a:rPr>
              <a:t>activator </a:t>
            </a:r>
            <a:r>
              <a:rPr lang="en-US" sz="2800" dirty="0">
                <a:cs typeface="Calibri"/>
              </a:rPr>
              <a:t>so </a:t>
            </a:r>
            <a:r>
              <a:rPr lang="en-US" sz="2800" spc="-5" dirty="0">
                <a:cs typeface="Calibri"/>
              </a:rPr>
              <a:t>how </a:t>
            </a:r>
            <a:r>
              <a:rPr lang="en-US" sz="2800" spc="-10" dirty="0">
                <a:cs typeface="Calibri"/>
              </a:rPr>
              <a:t>could </a:t>
            </a:r>
            <a:r>
              <a:rPr lang="en-US" sz="2800" spc="-5" dirty="0">
                <a:cs typeface="Calibri"/>
              </a:rPr>
              <a:t>it </a:t>
            </a:r>
            <a:r>
              <a:rPr lang="en-US" sz="2800" spc="-15" dirty="0">
                <a:cs typeface="Calibri"/>
              </a:rPr>
              <a:t>repress </a:t>
            </a:r>
            <a:r>
              <a:rPr lang="en-US" sz="2800" spc="-10" dirty="0">
                <a:cs typeface="Calibri"/>
              </a:rPr>
              <a:t>certain  gene </a:t>
            </a:r>
            <a:r>
              <a:rPr lang="en-US" sz="2800" spc="-15" dirty="0">
                <a:cs typeface="Calibri"/>
              </a:rPr>
              <a:t>expression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cs typeface="Calibri"/>
              </a:rPr>
              <a:t>Answer </a:t>
            </a:r>
            <a:r>
              <a:rPr lang="en-US" sz="2800" spc="-5" dirty="0">
                <a:cs typeface="Calibri"/>
              </a:rPr>
              <a:t>by </a:t>
            </a:r>
            <a:r>
              <a:rPr lang="en-US" sz="2800" dirty="0">
                <a:solidFill>
                  <a:srgbClr val="FF0000"/>
                </a:solidFill>
                <a:cs typeface="Calibri"/>
              </a:rPr>
              <a:t>miRNAs.. </a:t>
            </a:r>
            <a:r>
              <a:rPr lang="en-US" sz="2800" dirty="0">
                <a:cs typeface="Calibri"/>
              </a:rPr>
              <a:t>P53 </a:t>
            </a:r>
            <a:r>
              <a:rPr lang="en-US" sz="2800" spc="-15" dirty="0">
                <a:cs typeface="Calibri"/>
              </a:rPr>
              <a:t>stimulates expression </a:t>
            </a:r>
            <a:r>
              <a:rPr lang="en-US" sz="2800" spc="-5" dirty="0">
                <a:cs typeface="Calibri"/>
              </a:rPr>
              <a:t>of </a:t>
            </a:r>
            <a:r>
              <a:rPr lang="en-US" sz="2800" spc="-5" dirty="0" err="1">
                <a:cs typeface="Calibri"/>
              </a:rPr>
              <a:t>micrRNAs</a:t>
            </a:r>
            <a:r>
              <a:rPr lang="en-US" sz="2800" spc="-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that  result </a:t>
            </a:r>
            <a:r>
              <a:rPr lang="en-US" sz="2800" spc="-5" dirty="0">
                <a:cs typeface="Calibri"/>
              </a:rPr>
              <a:t>in </a:t>
            </a:r>
            <a:r>
              <a:rPr lang="en-US" sz="2800" spc="-10" dirty="0">
                <a:cs typeface="Calibri"/>
              </a:rPr>
              <a:t>inactivation </a:t>
            </a:r>
            <a:r>
              <a:rPr lang="en-US" sz="2800" spc="-5" dirty="0">
                <a:cs typeface="Calibri"/>
              </a:rPr>
              <a:t>of </a:t>
            </a:r>
            <a:r>
              <a:rPr lang="en-US" sz="2800" spc="-10" dirty="0">
                <a:cs typeface="Calibri"/>
              </a:rPr>
              <a:t>certain genes, </a:t>
            </a:r>
            <a:r>
              <a:rPr lang="en-US" sz="2800" spc="-25" dirty="0">
                <a:cs typeface="Calibri"/>
              </a:rPr>
              <a:t>like </a:t>
            </a:r>
            <a:r>
              <a:rPr lang="en-US" sz="2800" spc="-5" dirty="0">
                <a:cs typeface="Calibri"/>
              </a:rPr>
              <a:t>the </a:t>
            </a:r>
            <a:r>
              <a:rPr lang="en-US" sz="2800" spc="-20" dirty="0">
                <a:cs typeface="Calibri"/>
              </a:rPr>
              <a:t>example </a:t>
            </a:r>
            <a:r>
              <a:rPr lang="en-US" sz="2800" spc="-10" dirty="0">
                <a:cs typeface="Calibri"/>
              </a:rPr>
              <a:t>above:</a:t>
            </a:r>
            <a:r>
              <a:rPr lang="en-US" sz="2800" spc="1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bcl2.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993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4293" y="66048"/>
            <a:ext cx="7516977" cy="675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533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040" y="1020497"/>
            <a:ext cx="10084435" cy="552458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More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dirty="0">
                <a:latin typeface="Calibri"/>
                <a:cs typeface="Calibri"/>
              </a:rPr>
              <a:t>70% </a:t>
            </a:r>
            <a:r>
              <a:rPr sz="2800" spc="-5" dirty="0">
                <a:latin typeface="Calibri"/>
                <a:cs typeface="Calibri"/>
              </a:rPr>
              <a:t>of human </a:t>
            </a:r>
            <a:r>
              <a:rPr sz="2800" spc="-15" dirty="0">
                <a:latin typeface="Calibri"/>
                <a:cs typeface="Calibri"/>
              </a:rPr>
              <a:t>cancers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20" dirty="0">
                <a:latin typeface="Calibri"/>
                <a:cs typeface="Calibri"/>
              </a:rPr>
              <a:t>mutated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TP53</a:t>
            </a: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Both </a:t>
            </a:r>
            <a:r>
              <a:rPr sz="2800" spc="-10" dirty="0">
                <a:latin typeface="Calibri"/>
                <a:cs typeface="Calibri"/>
              </a:rPr>
              <a:t>copies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5" dirty="0">
                <a:latin typeface="Calibri"/>
                <a:cs typeface="Calibri"/>
              </a:rPr>
              <a:t>need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lost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develop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Mostly somatic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Rare </a:t>
            </a:r>
            <a:r>
              <a:rPr lang="en-US" sz="2800" spc="-5" dirty="0">
                <a:latin typeface="Calibri"/>
                <a:cs typeface="Calibri"/>
              </a:rPr>
              <a:t>L</a:t>
            </a:r>
            <a:r>
              <a:rPr sz="2800" spc="-5" dirty="0" smtClean="0">
                <a:latin typeface="Calibri"/>
                <a:cs typeface="Calibri"/>
              </a:rPr>
              <a:t>i </a:t>
            </a:r>
            <a:r>
              <a:rPr sz="2800" spc="-10" dirty="0">
                <a:latin typeface="Calibri"/>
                <a:cs typeface="Calibri"/>
              </a:rPr>
              <a:t>Fraumeni </a:t>
            </a:r>
            <a:r>
              <a:rPr sz="2800" spc="-15" dirty="0">
                <a:latin typeface="Calibri"/>
                <a:cs typeface="Calibri"/>
              </a:rPr>
              <a:t>syndrome: </a:t>
            </a:r>
            <a:r>
              <a:rPr sz="2800" spc="-5" dirty="0">
                <a:latin typeface="Calibri"/>
                <a:cs typeface="Calibri"/>
              </a:rPr>
              <a:t>inherit </a:t>
            </a:r>
            <a:r>
              <a:rPr sz="2800" spc="-20" dirty="0">
                <a:latin typeface="Calibri"/>
                <a:cs typeface="Calibri"/>
              </a:rPr>
              <a:t>defect </a:t>
            </a:r>
            <a:r>
              <a:rPr sz="2800" spc="-5" dirty="0">
                <a:latin typeface="Calibri"/>
                <a:cs typeface="Calibri"/>
              </a:rPr>
              <a:t>in one </a:t>
            </a:r>
            <a:r>
              <a:rPr sz="2800" spc="-10" dirty="0">
                <a:latin typeface="Calibri"/>
                <a:cs typeface="Calibri"/>
              </a:rPr>
              <a:t>allele.. More  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itio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 (S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ma 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90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a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nd  </a:t>
            </a:r>
            <a:r>
              <a:rPr sz="2800" spc="-15" dirty="0">
                <a:latin typeface="Calibri"/>
                <a:cs typeface="Calibri"/>
              </a:rPr>
              <a:t>brain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tumor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 smtClean="0">
                <a:cs typeface="Calibri"/>
              </a:rPr>
              <a:t> </a:t>
            </a:r>
            <a:r>
              <a:rPr lang="en-US" sz="2800" dirty="0">
                <a:cs typeface="Calibri"/>
              </a:rPr>
              <a:t>P53 </a:t>
            </a:r>
            <a:r>
              <a:rPr lang="en-US" sz="2800" spc="-10" dirty="0">
                <a:cs typeface="Calibri"/>
              </a:rPr>
              <a:t>can </a:t>
            </a:r>
            <a:r>
              <a:rPr lang="en-US" sz="2800" spc="-5" dirty="0">
                <a:cs typeface="Calibri"/>
              </a:rPr>
              <a:t>become nonfunctional by </a:t>
            </a:r>
            <a:r>
              <a:rPr lang="en-US" sz="2800" dirty="0">
                <a:cs typeface="Calibri"/>
              </a:rPr>
              <a:t>some DNA</a:t>
            </a:r>
            <a:r>
              <a:rPr lang="en-US" sz="2800" spc="25" dirty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viruses</a:t>
            </a:r>
            <a:r>
              <a:rPr lang="en-US" sz="2800" dirty="0" smtClean="0">
                <a:cs typeface="Calibri"/>
              </a:rPr>
              <a:t> (</a:t>
            </a:r>
            <a:r>
              <a:rPr lang="en-US" sz="2800" spc="-60" dirty="0" smtClean="0">
                <a:cs typeface="Calibri"/>
              </a:rPr>
              <a:t>HPV</a:t>
            </a:r>
            <a:r>
              <a:rPr lang="en-US" sz="2800" spc="-60" dirty="0">
                <a:cs typeface="Calibri"/>
              </a:rPr>
              <a:t>, </a:t>
            </a:r>
            <a:r>
              <a:rPr lang="en-US" sz="2800" spc="-5" dirty="0" err="1">
                <a:cs typeface="Calibri"/>
              </a:rPr>
              <a:t>Hep</a:t>
            </a:r>
            <a:r>
              <a:rPr lang="en-US" sz="2800" spc="-5" dirty="0">
                <a:cs typeface="Calibri"/>
              </a:rPr>
              <a:t> </a:t>
            </a:r>
            <a:r>
              <a:rPr lang="en-US" sz="2800" spc="-20" dirty="0">
                <a:cs typeface="Calibri"/>
              </a:rPr>
              <a:t>B, </a:t>
            </a:r>
            <a:r>
              <a:rPr lang="en-US" sz="2800" spc="-65" dirty="0" smtClean="0">
                <a:cs typeface="Calibri"/>
              </a:rPr>
              <a:t>EBV)</a:t>
            </a:r>
            <a:r>
              <a:rPr lang="en-US" sz="2800" spc="-15" dirty="0" smtClean="0">
                <a:cs typeface="Calibri"/>
              </a:rPr>
              <a:t>Proteins </a:t>
            </a:r>
            <a:r>
              <a:rPr lang="en-US" sz="2800" spc="-10" dirty="0">
                <a:cs typeface="Calibri"/>
              </a:rPr>
              <a:t>can </a:t>
            </a:r>
            <a:r>
              <a:rPr lang="en-US" sz="2800" spc="-5" dirty="0">
                <a:cs typeface="Calibri"/>
              </a:rPr>
              <a:t>bind </a:t>
            </a:r>
            <a:r>
              <a:rPr lang="en-US" sz="2800" spc="-15" dirty="0">
                <a:cs typeface="Calibri"/>
              </a:rPr>
              <a:t>to </a:t>
            </a:r>
            <a:r>
              <a:rPr lang="en-US" sz="2800" dirty="0">
                <a:cs typeface="Calibri"/>
              </a:rPr>
              <a:t>p53 </a:t>
            </a:r>
            <a:r>
              <a:rPr lang="en-US" sz="2800" spc="-5" dirty="0">
                <a:cs typeface="Calibri"/>
              </a:rPr>
              <a:t>and </a:t>
            </a:r>
            <a:r>
              <a:rPr lang="en-US" sz="2800" spc="-15" dirty="0">
                <a:cs typeface="Calibri"/>
              </a:rPr>
              <a:t>deactivate</a:t>
            </a:r>
            <a:r>
              <a:rPr lang="en-US" sz="2800" spc="240" dirty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it.</a:t>
            </a:r>
            <a:endParaRPr lang="en-US" sz="28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lang="en-US" sz="3850" dirty="0"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solidFill>
                  <a:srgbClr val="FF0000"/>
                </a:solidFill>
                <a:cs typeface="Calibri"/>
              </a:rPr>
              <a:t>Note </a:t>
            </a:r>
            <a:r>
              <a:rPr lang="en-US" sz="2800" dirty="0">
                <a:solidFill>
                  <a:srgbClr val="FF0000"/>
                </a:solidFill>
                <a:cs typeface="Calibri"/>
              </a:rPr>
              <a:t>p53 </a:t>
            </a:r>
            <a:r>
              <a:rPr lang="en-US" sz="2800" spc="-15" dirty="0">
                <a:solidFill>
                  <a:srgbClr val="FF0000"/>
                </a:solidFill>
                <a:cs typeface="Calibri"/>
              </a:rPr>
              <a:t>activated </a:t>
            </a:r>
            <a:r>
              <a:rPr lang="en-US" sz="2800" spc="-5" dirty="0">
                <a:solidFill>
                  <a:srgbClr val="FF0000"/>
                </a:solidFill>
                <a:cs typeface="Calibri"/>
              </a:rPr>
              <a:t>by</a:t>
            </a:r>
            <a:r>
              <a:rPr lang="en-US" sz="2800" spc="2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800" spc="-5" dirty="0">
                <a:solidFill>
                  <a:srgbClr val="FF0000"/>
                </a:solidFill>
                <a:cs typeface="Calibri"/>
              </a:rPr>
              <a:t>phosphorylation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  <a:tab pos="9526905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44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Reference: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Robin Basic Pathology, 10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edition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775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Self-Sufficiency in Growth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Normal cell proliferation involves the following steps:</a:t>
            </a:r>
          </a:p>
          <a:p>
            <a:pPr marL="0" indent="0">
              <a:buNone/>
            </a:pPr>
            <a:r>
              <a:rPr lang="en-US" dirty="0"/>
              <a:t>• Growth factor binding to cell surface receptor</a:t>
            </a:r>
          </a:p>
          <a:p>
            <a:pPr marL="0" indent="0">
              <a:buNone/>
            </a:pPr>
            <a:r>
              <a:rPr lang="en-US" dirty="0"/>
              <a:t>• Transient and limited activation of the receptor and </a:t>
            </a:r>
            <a:r>
              <a:rPr lang="en-US" dirty="0" smtClean="0"/>
              <a:t>associated membrane </a:t>
            </a:r>
            <a:r>
              <a:rPr lang="en-US" dirty="0"/>
              <a:t>or cytoplasmic signal-transduction </a:t>
            </a:r>
            <a:r>
              <a:rPr lang="en-US" dirty="0" smtClean="0"/>
              <a:t>proteins.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Nuclear transmission via second </a:t>
            </a:r>
            <a:r>
              <a:rPr lang="en-US" dirty="0" smtClean="0"/>
              <a:t>messengers.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Induction and activation of nuclear regulatory factors that </a:t>
            </a:r>
            <a:r>
              <a:rPr lang="en-US" dirty="0" smtClean="0"/>
              <a:t>initiate DNA transcription.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Entry into and progression through the cell </a:t>
            </a:r>
            <a:r>
              <a:rPr lang="en-US" dirty="0" smtClean="0"/>
              <a:t>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6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5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Increased growth can happen if there is interference with any of the 5 steps in the previous slide.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17" t="12933" r="7973" b="6147"/>
          <a:stretch/>
        </p:blipFill>
        <p:spPr>
          <a:xfrm>
            <a:off x="0" y="1173707"/>
            <a:ext cx="12064621" cy="56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6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363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/>
              <a:t>Growth</a:t>
            </a:r>
            <a:r>
              <a:rPr b="1" spc="-70" dirty="0"/>
              <a:t> </a:t>
            </a:r>
            <a:r>
              <a:rPr b="1" spc="-35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322435" cy="147732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Some </a:t>
            </a:r>
            <a:r>
              <a:rPr sz="2800" spc="-10" dirty="0">
                <a:latin typeface="Calibri"/>
                <a:cs typeface="Calibri"/>
              </a:rPr>
              <a:t>tumors produce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own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20" dirty="0" smtClean="0">
                <a:latin typeface="Calibri"/>
                <a:cs typeface="Calibri"/>
              </a:rPr>
              <a:t>factors</a:t>
            </a:r>
            <a:r>
              <a:rPr lang="en-US" sz="2800" spc="-2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20" dirty="0">
                <a:latin typeface="Calibri"/>
                <a:cs typeface="Calibri"/>
              </a:rPr>
              <a:t>creates </a:t>
            </a:r>
            <a:r>
              <a:rPr sz="2800" spc="-5" dirty="0">
                <a:latin typeface="Calibri"/>
                <a:cs typeface="Calibri"/>
              </a:rPr>
              <a:t>an autocrine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loop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 err="1" smtClean="0">
                <a:latin typeface="Calibri"/>
                <a:cs typeface="Calibri"/>
              </a:rPr>
              <a:t>Eg</a:t>
            </a:r>
            <a:r>
              <a:rPr lang="en-US" sz="2800" spc="-5" dirty="0" smtClean="0">
                <a:latin typeface="Calibri"/>
                <a:cs typeface="Calibri"/>
              </a:rPr>
              <a:t>: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glioblastomas produce </a:t>
            </a:r>
            <a:r>
              <a:rPr sz="2800" spc="-5" dirty="0">
                <a:latin typeface="Calibri"/>
                <a:cs typeface="Calibri"/>
              </a:rPr>
              <a:t>PDGF and </a:t>
            </a:r>
            <a:r>
              <a:rPr sz="2800" spc="-15" dirty="0">
                <a:latin typeface="Calibri"/>
                <a:cs typeface="Calibri"/>
              </a:rPr>
              <a:t>express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receptor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77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363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/>
              <a:t>Growth</a:t>
            </a:r>
            <a:r>
              <a:rPr b="1" spc="-70" dirty="0"/>
              <a:t> </a:t>
            </a:r>
            <a:r>
              <a:rPr b="1" spc="-35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87940" cy="14185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10" dirty="0">
                <a:latin typeface="Calibri"/>
                <a:cs typeface="Calibri"/>
              </a:rPr>
              <a:t>cells can </a:t>
            </a:r>
            <a:r>
              <a:rPr sz="2800" spc="-20" dirty="0">
                <a:latin typeface="Calibri"/>
                <a:cs typeface="Calibri"/>
              </a:rPr>
              <a:t>interact </a:t>
            </a:r>
            <a:r>
              <a:rPr sz="2800" spc="-5" dirty="0">
                <a:latin typeface="Calibri"/>
                <a:cs typeface="Calibri"/>
              </a:rPr>
              <a:t>with their </a:t>
            </a:r>
            <a:r>
              <a:rPr sz="2800" spc="-15" dirty="0">
                <a:latin typeface="Calibri"/>
                <a:cs typeface="Calibri"/>
              </a:rPr>
              <a:t>stroma to </a:t>
            </a:r>
            <a:r>
              <a:rPr sz="2800" spc="-10" dirty="0">
                <a:latin typeface="Calibri"/>
                <a:cs typeface="Calibri"/>
              </a:rPr>
              <a:t>produce </a:t>
            </a:r>
            <a:r>
              <a:rPr sz="2800" spc="-15" dirty="0">
                <a:latin typeface="Calibri"/>
                <a:cs typeface="Calibri"/>
              </a:rPr>
              <a:t>growth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factors.</a:t>
            </a:r>
            <a:endParaRPr sz="2800">
              <a:latin typeface="Calibri"/>
              <a:cs typeface="Calibri"/>
            </a:endParaRPr>
          </a:p>
          <a:p>
            <a:pPr marL="241300" marR="208279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is an </a:t>
            </a:r>
            <a:r>
              <a:rPr sz="2800" spc="-20" dirty="0">
                <a:latin typeface="Calibri"/>
                <a:cs typeface="Calibri"/>
              </a:rPr>
              <a:t>example </a:t>
            </a:r>
            <a:r>
              <a:rPr sz="2800" spc="-5" dirty="0">
                <a:latin typeface="Calibri"/>
                <a:cs typeface="Calibri"/>
              </a:rPr>
              <a:t>of how </a:t>
            </a:r>
            <a:r>
              <a:rPr sz="2800" spc="-15" dirty="0">
                <a:latin typeface="Calibri"/>
                <a:cs typeface="Calibri"/>
              </a:rPr>
              <a:t>microenvironment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5" dirty="0">
                <a:latin typeface="Calibri"/>
                <a:cs typeface="Calibri"/>
              </a:rPr>
              <a:t>interaction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host  </a:t>
            </a:r>
            <a:r>
              <a:rPr sz="2800" spc="-5" dirty="0">
                <a:latin typeface="Calibri"/>
                <a:cs typeface="Calibri"/>
              </a:rPr>
              <a:t>cells including </a:t>
            </a:r>
            <a:r>
              <a:rPr sz="2800" spc="-15" dirty="0">
                <a:latin typeface="Calibri"/>
                <a:cs typeface="Calibri"/>
              </a:rPr>
              <a:t>stromal </a:t>
            </a:r>
            <a:r>
              <a:rPr sz="2800" spc="-5" dirty="0">
                <a:latin typeface="Calibri"/>
                <a:cs typeface="Calibri"/>
              </a:rPr>
              <a:t>cells)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help </a:t>
            </a:r>
            <a:r>
              <a:rPr sz="2800" spc="-10" dirty="0">
                <a:latin typeface="Calibri"/>
                <a:cs typeface="Calibri"/>
              </a:rPr>
              <a:t>tumors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grow.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12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6A318B-B795-4A86-A2E2-34FB76022FE3}"/>
</file>

<file path=customXml/itemProps2.xml><?xml version="1.0" encoding="utf-8"?>
<ds:datastoreItem xmlns:ds="http://schemas.openxmlformats.org/officeDocument/2006/customXml" ds:itemID="{837ABC7A-FDB6-475F-AD36-5DAFA49F19AD}"/>
</file>

<file path=customXml/itemProps3.xml><?xml version="1.0" encoding="utf-8"?>
<ds:datastoreItem xmlns:ds="http://schemas.openxmlformats.org/officeDocument/2006/customXml" ds:itemID="{037CCB69-E13E-48E9-8FDE-EC0BBE4AF792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2273</Words>
  <Application>Microsoft Office PowerPoint</Application>
  <PresentationFormat>Widescreen</PresentationFormat>
  <Paragraphs>200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Office Theme</vt:lpstr>
      <vt:lpstr>Neoplasia 4</vt:lpstr>
      <vt:lpstr>Hallmarks of Cancer</vt:lpstr>
      <vt:lpstr>PowerPoint Presentation</vt:lpstr>
      <vt:lpstr>PowerPoint Presentation</vt:lpstr>
      <vt:lpstr>1. Self sufficiency in growth signals</vt:lpstr>
      <vt:lpstr>Self-Sufficiency in Growth Signals</vt:lpstr>
      <vt:lpstr>Increased growth can happen if there is interference with any of the 5 steps in the previous slide.</vt:lpstr>
      <vt:lpstr>Growth factors</vt:lpstr>
      <vt:lpstr>Growth factors</vt:lpstr>
      <vt:lpstr>GF receptors</vt:lpstr>
      <vt:lpstr>Notice the shape change and dimerization of  this receptor when attached to its ligand.</vt:lpstr>
      <vt:lpstr>Signal transducing proteins</vt:lpstr>
      <vt:lpstr>G coupled proteins, which RAS is one of  them.</vt:lpstr>
      <vt:lpstr>PowerPoint Presentation</vt:lpstr>
      <vt:lpstr>PowerPoint Presentation</vt:lpstr>
      <vt:lpstr>PowerPoint Presentation</vt:lpstr>
      <vt:lpstr>How RAS is activated ( mutated)</vt:lpstr>
      <vt:lpstr>Philadelphia chromosome</vt:lpstr>
      <vt:lpstr>PowerPoint Presentation</vt:lpstr>
      <vt:lpstr>Nuclear transcription factors</vt:lpstr>
      <vt:lpstr>Entry into cell cycle</vt:lpstr>
      <vt:lpstr>cyclins</vt:lpstr>
      <vt:lpstr>PowerPoint Presentation</vt:lpstr>
      <vt:lpstr>PowerPoint Presentation</vt:lpstr>
      <vt:lpstr>The DEAB sequence of cyclins !</vt:lpstr>
      <vt:lpstr>PowerPoint Presentation</vt:lpstr>
      <vt:lpstr>Second hallmark of cancer: insensitivity to growth  inhibitors</vt:lpstr>
      <vt:lpstr>RB gene</vt:lpstr>
      <vt:lpstr>How does RB act? .. The details!</vt:lpstr>
      <vt:lpstr>How does RB inactivate E2F?</vt:lpstr>
      <vt:lpstr>PowerPoint Presentation</vt:lpstr>
      <vt:lpstr>How RB is deactivated/ How cells can cross  the G1/S checkpoint?</vt:lpstr>
      <vt:lpstr>PowerPoint Presentation</vt:lpstr>
      <vt:lpstr>note</vt:lpstr>
      <vt:lpstr>PowerPoint Presentation</vt:lpstr>
      <vt:lpstr>RB is named after a tumor called:  Retinoblastoma</vt:lpstr>
      <vt:lpstr>Retinoblastoma</vt:lpstr>
      <vt:lpstr>Two hit hypothesis</vt:lpstr>
      <vt:lpstr>Two hit hypothesis</vt:lpstr>
      <vt:lpstr>Two hit hypothesis</vt:lpstr>
      <vt:lpstr>Don’t be lost in terminology!!!</vt:lpstr>
      <vt:lpstr>Mode of inheritance of RB</vt:lpstr>
      <vt:lpstr>NOTE</vt:lpstr>
      <vt:lpstr>PowerPoint Presentation</vt:lpstr>
      <vt:lpstr>PowerPoint Presentation</vt:lpstr>
      <vt:lpstr>HOW p53 woks?</vt:lpstr>
      <vt:lpstr>Once activated p53 causes transcription of many  genes including:</vt:lpstr>
      <vt:lpstr>Cell cycle arrest</vt:lpstr>
      <vt:lpstr>PowerPoint Presentation</vt:lpstr>
      <vt:lpstr>4. P53 induced apoptosis</vt:lpstr>
      <vt:lpstr>PowerPoint Presentation</vt:lpstr>
      <vt:lpstr>PowerPoint Presentation</vt:lpstr>
      <vt:lpstr>Reference: Robin Basic Pathology, 10th edition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 4</dc:title>
  <dc:creator>User</dc:creator>
  <cp:lastModifiedBy>User</cp:lastModifiedBy>
  <cp:revision>30</cp:revision>
  <dcterms:created xsi:type="dcterms:W3CDTF">2020-11-27T10:12:35Z</dcterms:created>
  <dcterms:modified xsi:type="dcterms:W3CDTF">2020-12-07T05:55:54Z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