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95" r:id="rId17"/>
    <p:sldId id="272" r:id="rId18"/>
    <p:sldId id="273" r:id="rId19"/>
    <p:sldId id="293" r:id="rId20"/>
    <p:sldId id="274" r:id="rId21"/>
    <p:sldId id="275" r:id="rId22"/>
    <p:sldId id="276" r:id="rId23"/>
    <p:sldId id="278" r:id="rId24"/>
    <p:sldId id="279" r:id="rId25"/>
    <p:sldId id="281" r:id="rId26"/>
    <p:sldId id="282" r:id="rId27"/>
    <p:sldId id="277" r:id="rId28"/>
    <p:sldId id="294" r:id="rId29"/>
    <p:sldId id="283" r:id="rId30"/>
    <p:sldId id="285" r:id="rId31"/>
    <p:sldId id="288" r:id="rId32"/>
    <p:sldId id="287" r:id="rId33"/>
    <p:sldId id="289" r:id="rId34"/>
    <p:sldId id="290" r:id="rId35"/>
    <p:sldId id="292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419" autoAdjust="0"/>
  </p:normalViewPr>
  <p:slideViewPr>
    <p:cSldViewPr>
      <p:cViewPr varScale="1">
        <p:scale>
          <a:sx n="56" d="100"/>
          <a:sy n="56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326DD-2704-4E10-87A1-B30023700D66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EE0B-39DE-49DC-B54F-A45911B2B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normal laminar blood flow, platelets (and other blood cells) are found mainly in the center of the vessel lumen, separated from the endothelium by a slower-moving layer of plasma.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Ulcerated </a:t>
            </a:r>
            <a:r>
              <a:rPr lang="en-US" dirty="0" err="1" smtClean="0"/>
              <a:t>atherosclerotic</a:t>
            </a:r>
            <a:r>
              <a:rPr lang="en-US" dirty="0" smtClean="0"/>
              <a:t> plaques not only expose </a:t>
            </a:r>
            <a:r>
              <a:rPr lang="en-US" dirty="0" err="1" smtClean="0"/>
              <a:t>subendothelial</a:t>
            </a:r>
            <a:r>
              <a:rPr lang="en-US" dirty="0" smtClean="0"/>
              <a:t> ECM but also cause 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*The </a:t>
            </a:r>
            <a:r>
              <a:rPr lang="en-US" dirty="0" err="1" smtClean="0"/>
              <a:t>prothrombotic</a:t>
            </a:r>
            <a:r>
              <a:rPr lang="en-US" dirty="0" smtClean="0"/>
              <a:t> effects of </a:t>
            </a:r>
            <a:r>
              <a:rPr lang="en-US" dirty="0" err="1" smtClean="0"/>
              <a:t>homocysteine</a:t>
            </a:r>
            <a:r>
              <a:rPr lang="en-US" dirty="0" smtClean="0"/>
              <a:t> may be due to </a:t>
            </a:r>
            <a:r>
              <a:rPr lang="en-US" dirty="0" err="1" smtClean="0"/>
              <a:t>thioester</a:t>
            </a:r>
            <a:r>
              <a:rPr lang="en-US" dirty="0" smtClean="0"/>
              <a:t> linkages formed between </a:t>
            </a:r>
            <a:r>
              <a:rPr lang="en-US" dirty="0" err="1" smtClean="0"/>
              <a:t>homocysteine</a:t>
            </a:r>
            <a:r>
              <a:rPr lang="en-US" dirty="0" smtClean="0"/>
              <a:t> metabolites and a variety of proteins, including fibrinogen</a:t>
            </a:r>
          </a:p>
          <a:p>
            <a:r>
              <a:rPr lang="en-US" dirty="0" smtClean="0"/>
              <a:t>**</a:t>
            </a:r>
            <a:r>
              <a:rPr lang="en-US" dirty="0" err="1" smtClean="0"/>
              <a:t>hyperestrogenic</a:t>
            </a:r>
            <a:r>
              <a:rPr lang="en-US" dirty="0" smtClean="0"/>
              <a:t> state of pregnancy may be related to increased hepatic synthesis of coagulation factors and reduced synthesis of anti-thrombin III</a:t>
            </a:r>
          </a:p>
          <a:p>
            <a:r>
              <a:rPr lang="en-US" dirty="0" smtClean="0"/>
              <a:t>***release of </a:t>
            </a:r>
            <a:r>
              <a:rPr lang="en-US" dirty="0" err="1" smtClean="0"/>
              <a:t>procoagulant</a:t>
            </a:r>
            <a:r>
              <a:rPr lang="en-US" dirty="0" smtClean="0"/>
              <a:t> tumor products (e.g., </a:t>
            </a:r>
            <a:r>
              <a:rPr lang="en-US" dirty="0" err="1" smtClean="0"/>
              <a:t>mucin</a:t>
            </a:r>
            <a:r>
              <a:rPr lang="en-US" dirty="0" smtClean="0"/>
              <a:t> from </a:t>
            </a:r>
            <a:r>
              <a:rPr lang="en-US" dirty="0" err="1" smtClean="0"/>
              <a:t>adenocarcinoma</a:t>
            </a:r>
            <a:r>
              <a:rPr lang="en-US" smtClean="0"/>
              <a:t>) predisposes to thrombosis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12/7/2021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12/7/2021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Thrombosis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6172200" cy="1371600"/>
          </a:xfrm>
        </p:spPr>
        <p:txBody>
          <a:bodyPr/>
          <a:lstStyle/>
          <a:p>
            <a:pPr algn="r"/>
            <a:r>
              <a:rPr lang="en-US" dirty="0" err="1" smtClean="0"/>
              <a:t>Eman</a:t>
            </a:r>
            <a:r>
              <a:rPr lang="en-US" dirty="0" smtClean="0"/>
              <a:t> </a:t>
            </a:r>
            <a:r>
              <a:rPr lang="en-US" dirty="0" err="1" smtClean="0"/>
              <a:t>kreishan</a:t>
            </a:r>
            <a:r>
              <a:rPr lang="en-US" dirty="0" smtClean="0"/>
              <a:t>, M.D</a:t>
            </a:r>
          </a:p>
          <a:p>
            <a:pPr algn="r"/>
            <a:r>
              <a:rPr lang="en-US" dirty="0" smtClean="0"/>
              <a:t>8-12-2021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3714750"/>
            <a:ext cx="4991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19841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75" y="609600"/>
            <a:ext cx="8284176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69152"/>
          </a:xfrm>
        </p:spPr>
        <p:txBody>
          <a:bodyPr/>
          <a:lstStyle/>
          <a:p>
            <a:r>
              <a:rPr lang="en-US" u="sng" dirty="0" smtClean="0"/>
              <a:t>Turbulent and static blood flow contributes to thrombosis in a number of clinical setting:</a:t>
            </a:r>
          </a:p>
          <a:p>
            <a:r>
              <a:rPr lang="en-US" dirty="0" smtClean="0"/>
              <a:t>1</a:t>
            </a:r>
            <a:r>
              <a:rPr lang="en-US" sz="2800" dirty="0" smtClean="0"/>
              <a:t>. </a:t>
            </a:r>
            <a:r>
              <a:rPr lang="en-US" dirty="0" smtClean="0"/>
              <a:t>Ulcerated atherosclerotic plaques.</a:t>
            </a:r>
          </a:p>
          <a:p>
            <a:r>
              <a:rPr lang="en-US" dirty="0" smtClean="0"/>
              <a:t>2. aortic aneurysms create local stasis and consequently are fertile sites for thrombosis</a:t>
            </a:r>
            <a:endParaRPr lang="en-US" dirty="0"/>
          </a:p>
        </p:txBody>
      </p:sp>
      <p:pic>
        <p:nvPicPr>
          <p:cNvPr id="4" name="Picture 2" descr="The role of shear stress in the pathogenesis of atherosclerosis |  Laboratory Investigation"/>
          <p:cNvPicPr>
            <a:picLocks noChangeAspect="1" noChangeArrowheads="1"/>
          </p:cNvPicPr>
          <p:nvPr/>
        </p:nvPicPr>
        <p:blipFill>
          <a:blip r:embed="rId3"/>
          <a:srcRect l="65401"/>
          <a:stretch>
            <a:fillRect/>
          </a:stretch>
        </p:blipFill>
        <p:spPr bwMode="auto">
          <a:xfrm>
            <a:off x="381000" y="3388287"/>
            <a:ext cx="2181225" cy="3469713"/>
          </a:xfrm>
          <a:prstGeom prst="rect">
            <a:avLst/>
          </a:prstGeom>
          <a:noFill/>
        </p:spPr>
      </p:pic>
      <p:pic>
        <p:nvPicPr>
          <p:cNvPr id="3074" name="Picture 2" descr="Abdominal aortic aneurysm: MedlinePlus Medical Encyclopedia"/>
          <p:cNvPicPr>
            <a:picLocks noChangeAspect="1" noChangeArrowheads="1"/>
          </p:cNvPicPr>
          <p:nvPr/>
        </p:nvPicPr>
        <p:blipFill>
          <a:blip r:embed="rId4"/>
          <a:srcRect l="62000" b="10000"/>
          <a:stretch>
            <a:fillRect/>
          </a:stretch>
        </p:blipFill>
        <p:spPr bwMode="auto">
          <a:xfrm>
            <a:off x="5334000" y="3276600"/>
            <a:ext cx="1447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01000" cy="6016752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Hyperviscosity</a:t>
            </a:r>
            <a:r>
              <a:rPr lang="en-US" dirty="0" smtClean="0"/>
              <a:t> syndromes (such as </a:t>
            </a:r>
            <a:r>
              <a:rPr lang="en-US" dirty="0" err="1" smtClean="0"/>
              <a:t>polycythemia</a:t>
            </a:r>
            <a:r>
              <a:rPr lang="en-US" dirty="0" smtClean="0"/>
              <a:t> </a:t>
            </a:r>
            <a:r>
              <a:rPr lang="en-US" dirty="0" err="1" smtClean="0"/>
              <a:t>vera</a:t>
            </a:r>
            <a:r>
              <a:rPr lang="en-US" dirty="0" smtClean="0"/>
              <a:t> )increase resistance to flow and cause small vessel stasis.</a:t>
            </a:r>
          </a:p>
          <a:p>
            <a:endParaRPr lang="en-US" dirty="0" smtClean="0"/>
          </a:p>
          <a:p>
            <a:r>
              <a:rPr lang="en-US" dirty="0" smtClean="0"/>
              <a:t>4. sickle cell anemia:</a:t>
            </a:r>
          </a:p>
          <a:p>
            <a:r>
              <a:rPr lang="en-US" dirty="0" smtClean="0"/>
              <a:t>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deformed red cells in cause vascular occlusions.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56483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Hypercoagulability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Hypercoagulability</a:t>
            </a:r>
            <a:r>
              <a:rPr lang="en-US" dirty="0" smtClean="0"/>
              <a:t> refers to an abnormally high tendency of the blood to clot, and is typically caused by alterations in coagulation factors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s </a:t>
            </a:r>
            <a:r>
              <a:rPr lang="en-US" dirty="0" smtClean="0"/>
              <a:t>an important underlying risk factor for venous thrombosis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305800" cy="6092952"/>
          </a:xfrm>
        </p:spPr>
        <p:txBody>
          <a:bodyPr>
            <a:normAutofit/>
          </a:bodyPr>
          <a:lstStyle/>
          <a:p>
            <a:r>
              <a:rPr lang="en-US" dirty="0" smtClean="0"/>
              <a:t>The alterations of the coagulation pathways that predispose affected persons to thrombosis can be divided into: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Primary </a:t>
            </a:r>
            <a:r>
              <a:rPr lang="en-US" dirty="0" smtClean="0"/>
              <a:t>(genetic</a:t>
            </a:r>
            <a:r>
              <a:rPr lang="en-US" dirty="0" smtClean="0"/>
              <a:t>):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mutations in the factor V 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ele</a:t>
            </a:r>
            <a:r>
              <a:rPr lang="en-US" dirty="0" smtClean="0"/>
              <a:t>vated </a:t>
            </a:r>
            <a:r>
              <a:rPr lang="en-US" dirty="0" smtClean="0"/>
              <a:t>levels of </a:t>
            </a:r>
            <a:r>
              <a:rPr lang="en-US" dirty="0" err="1" smtClean="0"/>
              <a:t>homocysteine</a:t>
            </a:r>
            <a:r>
              <a:rPr lang="en-US" dirty="0" smtClean="0"/>
              <a:t> *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secondary (acquired) disorders: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oral contraceptive.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Pregnancy**.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Cancers***.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nticoagulant factor V: Factors affecting the integration of novel  scientific discoveries into the broader framework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00750" cy="546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Among the acquired </a:t>
            </a:r>
            <a:r>
              <a:rPr lang="en-US" sz="2800" dirty="0" err="1" smtClean="0"/>
              <a:t>thrombophilic</a:t>
            </a:r>
            <a:r>
              <a:rPr lang="en-US" sz="2800" dirty="0" smtClean="0"/>
              <a:t> states, two are </a:t>
            </a:r>
            <a:r>
              <a:rPr lang="en-US" sz="2800" dirty="0" smtClean="0"/>
              <a:t>particularly </a:t>
            </a:r>
            <a:r>
              <a:rPr lang="en-US" sz="2800" dirty="0" smtClean="0"/>
              <a:t>important clinical problems and deserve special mention: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077200" cy="5864352"/>
          </a:xfrm>
        </p:spPr>
        <p:txBody>
          <a:bodyPr/>
          <a:lstStyle/>
          <a:p>
            <a:r>
              <a:rPr lang="en-US" dirty="0" smtClean="0"/>
              <a:t>1. Heparin-induced thrombocytopenia (HIT) </a:t>
            </a:r>
            <a:r>
              <a:rPr lang="en-US" dirty="0" smtClean="0"/>
              <a:t>syndrome:</a:t>
            </a:r>
          </a:p>
          <a:p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 smtClean="0"/>
              <a:t>in </a:t>
            </a:r>
            <a:r>
              <a:rPr lang="en-US" dirty="0" smtClean="0"/>
              <a:t>patients </a:t>
            </a:r>
            <a:r>
              <a:rPr lang="en-US" dirty="0" smtClean="0"/>
              <a:t>treated with </a:t>
            </a:r>
            <a:r>
              <a:rPr lang="en-US" dirty="0" err="1" smtClean="0"/>
              <a:t>unfractionated</a:t>
            </a:r>
            <a:r>
              <a:rPr lang="en-US" dirty="0" smtClean="0"/>
              <a:t> </a:t>
            </a:r>
            <a:r>
              <a:rPr lang="en-US" dirty="0" smtClean="0"/>
              <a:t>heparin.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is marked by the development of </a:t>
            </a:r>
            <a:r>
              <a:rPr lang="en-US" dirty="0" err="1" smtClean="0"/>
              <a:t>autoantibodies</a:t>
            </a:r>
            <a:r>
              <a:rPr lang="en-US" dirty="0" smtClean="0"/>
              <a:t> that bind complexes of heparin and platelet membrane protein (platelet factor-4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Its resulting </a:t>
            </a:r>
            <a:r>
              <a:rPr lang="en-US" dirty="0" smtClean="0"/>
              <a:t>in platelet </a:t>
            </a:r>
            <a:r>
              <a:rPr lang="en-US" dirty="0" smtClean="0"/>
              <a:t>activation</a:t>
            </a:r>
            <a:r>
              <a:rPr lang="en-US" dirty="0" smtClean="0"/>
              <a:t>, aggregation, and consumption (hence </a:t>
            </a:r>
            <a:r>
              <a:rPr lang="en-US" dirty="0" smtClean="0"/>
              <a:t>thrombocytopenia</a:t>
            </a:r>
            <a:r>
              <a:rPr lang="en-US" dirty="0" smtClean="0"/>
              <a:t>), as well as causing endothelial cell </a:t>
            </a:r>
            <a:r>
              <a:rPr lang="en-US" dirty="0" smtClean="0"/>
              <a:t>injury.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699" y="838200"/>
            <a:ext cx="7012151" cy="536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mostasis &amp;amp; haemostasis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009825" cy="45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77200" cy="6169152"/>
          </a:xfrm>
        </p:spPr>
        <p:txBody>
          <a:bodyPr/>
          <a:lstStyle/>
          <a:p>
            <a:r>
              <a:rPr lang="en-US" dirty="0" smtClean="0"/>
              <a:t>2. Anti-</a:t>
            </a:r>
            <a:r>
              <a:rPr lang="en-US" dirty="0" err="1" smtClean="0"/>
              <a:t>phospholipid</a:t>
            </a:r>
            <a:r>
              <a:rPr lang="en-US" dirty="0" smtClean="0"/>
              <a:t> antibody </a:t>
            </a:r>
            <a:r>
              <a:rPr lang="en-US" dirty="0" smtClean="0"/>
              <a:t>syndrome:</a:t>
            </a:r>
          </a:p>
          <a:p>
            <a:endParaRPr lang="en-US" dirty="0" smtClean="0"/>
          </a:p>
          <a:p>
            <a:r>
              <a:rPr lang="en-US" dirty="0" smtClean="0"/>
              <a:t>Acquired antibodies against </a:t>
            </a:r>
            <a:r>
              <a:rPr lang="en-US" dirty="0" err="1" smtClean="0"/>
              <a:t>phospholipid</a:t>
            </a:r>
            <a:r>
              <a:rPr lang="en-US" dirty="0" smtClean="0"/>
              <a:t> - protein </a:t>
            </a:r>
            <a:r>
              <a:rPr lang="en-US" dirty="0" smtClean="0"/>
              <a:t>complexes.</a:t>
            </a:r>
          </a:p>
          <a:p>
            <a:r>
              <a:rPr lang="en-US" dirty="0" smtClean="0"/>
              <a:t>Suspected antibody targets include β2-glycoprotein I, a plasma protein that associates with the surfaces of </a:t>
            </a:r>
            <a:r>
              <a:rPr lang="en-US" dirty="0" smtClean="0"/>
              <a:t>endothelial cells,  </a:t>
            </a:r>
            <a:r>
              <a:rPr lang="en-US" dirty="0" err="1" smtClean="0"/>
              <a:t>trophoblasts</a:t>
            </a:r>
            <a:r>
              <a:rPr lang="en-US" dirty="0" smtClean="0"/>
              <a:t>, and </a:t>
            </a:r>
            <a:r>
              <a:rPr lang="en-US" dirty="0" err="1" smtClean="0"/>
              <a:t>prothrombin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clinical manifestations, including 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recurrent thromboses.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repeated miscarriages.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cardiac valve </a:t>
            </a:r>
            <a:r>
              <a:rPr lang="en-US" dirty="0" smtClean="0"/>
              <a:t>vegetations.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thrombocytopenia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77200" cy="6016752"/>
          </a:xfrm>
        </p:spPr>
        <p:txBody>
          <a:bodyPr/>
          <a:lstStyle/>
          <a:p>
            <a:r>
              <a:rPr lang="en-US" dirty="0" smtClean="0"/>
              <a:t>Depending on the </a:t>
            </a:r>
            <a:r>
              <a:rPr lang="en-US" dirty="0" smtClean="0"/>
              <a:t>vascular </a:t>
            </a:r>
            <a:r>
              <a:rPr lang="en-US" dirty="0" smtClean="0"/>
              <a:t>bed involved, the clinical presentations can </a:t>
            </a:r>
            <a:r>
              <a:rPr lang="en-US" dirty="0" smtClean="0"/>
              <a:t>include: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pulmonary embolism (following lower extremity venous thrombosis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smtClean="0"/>
              <a:t>pulmonary hypertension (from recurrent subclinical pulmonary emboli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Stroke.</a:t>
            </a:r>
          </a:p>
          <a:p>
            <a:r>
              <a:rPr lang="en-US" dirty="0" smtClean="0"/>
              <a:t>bowel infarction.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renovascular hypertension.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Thrombi can develop anywhere in the cardiovascular system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Arterial or cardiac thrombi typically arise at sites of endothelial injury or </a:t>
            </a:r>
            <a:r>
              <a:rPr lang="en-US" dirty="0" smtClean="0"/>
              <a:t>turbulence.</a:t>
            </a:r>
          </a:p>
          <a:p>
            <a:r>
              <a:rPr lang="en-US" dirty="0" smtClean="0"/>
              <a:t>venous </a:t>
            </a:r>
            <a:r>
              <a:rPr lang="en-US" dirty="0" smtClean="0"/>
              <a:t>thrombi characteristically occur at sites of stasis.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077200" cy="5940552"/>
          </a:xfrm>
        </p:spPr>
        <p:txBody>
          <a:bodyPr/>
          <a:lstStyle/>
          <a:p>
            <a:r>
              <a:rPr lang="en-US" dirty="0" smtClean="0"/>
              <a:t>Mural thrombi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Thrombi occurring in heart chambers or in the aortic lumen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6705600" cy="29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*Arterial </a:t>
            </a:r>
            <a:r>
              <a:rPr lang="en-US" sz="2400" dirty="0" smtClean="0"/>
              <a:t>thrombi are frequently occlusive</a:t>
            </a:r>
            <a:r>
              <a:rPr lang="en-US" sz="2400" dirty="0" smtClean="0"/>
              <a:t>. They </a:t>
            </a:r>
            <a:r>
              <a:rPr lang="en-US" sz="2400" dirty="0" smtClean="0"/>
              <a:t>are typically rich in platelets</a:t>
            </a:r>
            <a:endParaRPr lang="en-US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95600"/>
            <a:ext cx="383608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3695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Venous thrombi (</a:t>
            </a:r>
            <a:r>
              <a:rPr lang="en-US" dirty="0" err="1" smtClean="0"/>
              <a:t>phlebothrombosis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4873752"/>
          </a:xfrm>
        </p:spPr>
        <p:txBody>
          <a:bodyPr/>
          <a:lstStyle/>
          <a:p>
            <a:r>
              <a:rPr lang="en-US" dirty="0" smtClean="0"/>
              <a:t>they frequently propagate some distance toward the heart, forming a long cast within the vessel lumen that is prone to give rise to </a:t>
            </a:r>
            <a:r>
              <a:rPr lang="en-US" dirty="0" smtClean="0"/>
              <a:t>emboli.</a:t>
            </a:r>
          </a:p>
          <a:p>
            <a:r>
              <a:rPr lang="en-US" dirty="0" smtClean="0"/>
              <a:t>they tend to contain more </a:t>
            </a:r>
            <a:r>
              <a:rPr lang="en-US" dirty="0" smtClean="0"/>
              <a:t>red cells.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86200"/>
            <a:ext cx="4991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05800" cy="6092952"/>
          </a:xfrm>
        </p:spPr>
        <p:txBody>
          <a:bodyPr/>
          <a:lstStyle/>
          <a:p>
            <a:r>
              <a:rPr lang="en-US" dirty="0" smtClean="0"/>
              <a:t>Vegetations: Thrombi </a:t>
            </a:r>
            <a:r>
              <a:rPr lang="en-US" dirty="0" smtClean="0"/>
              <a:t>on heart valves </a:t>
            </a:r>
            <a:r>
              <a:rPr lang="en-US" dirty="0" smtClean="0"/>
              <a:t>, divided into 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r>
              <a:rPr lang="en-US" dirty="0" smtClean="0"/>
              <a:t>: </a:t>
            </a:r>
            <a:r>
              <a:rPr lang="en-US" dirty="0" smtClean="0"/>
              <a:t>Infective thrombotic masses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nonbacterial thrombotic </a:t>
            </a:r>
            <a:r>
              <a:rPr lang="en-US" dirty="0" err="1" smtClean="0"/>
              <a:t>endocarditis</a:t>
            </a:r>
            <a:r>
              <a:rPr lang="en-US" dirty="0" smtClean="0"/>
              <a:t>:  Sterile vegetations.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LibmanSacks</a:t>
            </a:r>
            <a:r>
              <a:rPr lang="en-US" dirty="0" smtClean="0"/>
              <a:t> </a:t>
            </a:r>
            <a:r>
              <a:rPr lang="en-US" dirty="0" err="1" smtClean="0"/>
              <a:t>endocarditis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Sterile, occur </a:t>
            </a:r>
            <a:r>
              <a:rPr lang="en-US" dirty="0" smtClean="0"/>
              <a:t>in the </a:t>
            </a:r>
            <a:r>
              <a:rPr lang="en-US" dirty="0" smtClean="0"/>
              <a:t>systemic </a:t>
            </a:r>
            <a:r>
              <a:rPr lang="en-US" dirty="0" smtClean="0"/>
              <a:t>lupus </a:t>
            </a:r>
            <a:r>
              <a:rPr lang="en-US" dirty="0" err="1" smtClean="0"/>
              <a:t>erythematosus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4581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467600" cy="4873752"/>
          </a:xfrm>
        </p:spPr>
        <p:txBody>
          <a:bodyPr/>
          <a:lstStyle/>
          <a:p>
            <a:r>
              <a:rPr lang="en-US" dirty="0" smtClean="0"/>
              <a:t>Thrombi can have grossly (and microscopically) apparent laminations called lines of </a:t>
            </a:r>
            <a:r>
              <a:rPr lang="en-US" dirty="0" err="1" smtClean="0"/>
              <a:t>Zahn</a:t>
            </a:r>
            <a:r>
              <a:rPr lang="en-US" dirty="0" smtClean="0"/>
              <a:t>; these </a:t>
            </a:r>
            <a:r>
              <a:rPr lang="en-US" dirty="0" smtClean="0"/>
              <a:t>represent</a:t>
            </a:r>
          </a:p>
          <a:p>
            <a:r>
              <a:rPr lang="en-US" dirty="0" smtClean="0"/>
              <a:t> </a:t>
            </a:r>
            <a:r>
              <a:rPr lang="en-US" dirty="0" smtClean="0"/>
              <a:t>pale platelet and fibrin layers alternating with darker red cell–rich layers. </a:t>
            </a:r>
            <a:endParaRPr lang="en-US" dirty="0"/>
          </a:p>
        </p:txBody>
      </p:sp>
      <p:pic>
        <p:nvPicPr>
          <p:cNvPr id="1026" name="Picture 2" descr="57P - Morphology of Thrombi and blood clots, Review of heart blood flow  path, embolus - YouTube"/>
          <p:cNvPicPr>
            <a:picLocks noChangeAspect="1" noChangeArrowheads="1"/>
          </p:cNvPicPr>
          <p:nvPr/>
        </p:nvPicPr>
        <p:blipFill>
          <a:blip r:embed="rId2"/>
          <a:srcRect t="10256" r="26442" b="5128"/>
          <a:stretch>
            <a:fillRect/>
          </a:stretch>
        </p:blipFill>
        <p:spPr bwMode="auto">
          <a:xfrm>
            <a:off x="228600" y="3733800"/>
            <a:ext cx="3886200" cy="2514600"/>
          </a:xfrm>
          <a:prstGeom prst="rect">
            <a:avLst/>
          </a:prstGeom>
          <a:noFill/>
        </p:spPr>
      </p:pic>
      <p:sp>
        <p:nvSpPr>
          <p:cNvPr id="1028" name="AutoShape 4" descr="Pathology Discussion Forum - Lines of Zahn: This beautiful picture showing &amp;quot; lines of Zahn&amp;quot; which are the alternating pale pink bands of platelets with  fibrin and red bands of RBC&amp;#39;s forming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Pathology Discussion Forum - Lines of Zahn: This beautiful picture showing &amp;quot; lines of Zahn&amp;quot; which are the alternating pale pink bands of platelets with  fibrin and red bands of RBC&amp;#39;s forming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Pathology Discussion Forum - Lines of Zahn: This beautiful picture showing &amp;quot; lines of Zahn&amp;quot; which are the alternating pale pink bands of platelets with  fibrin and red bands of RBC&amp;#39;s forming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3733800"/>
            <a:ext cx="4781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15913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of the Thrombus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Propagation: The </a:t>
            </a:r>
            <a:r>
              <a:rPr lang="en-US" dirty="0" smtClean="0"/>
              <a:t>thrombus </a:t>
            </a:r>
            <a:r>
              <a:rPr lang="en-US" dirty="0" err="1" smtClean="0"/>
              <a:t>enlargment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2. </a:t>
            </a:r>
            <a:r>
              <a:rPr lang="en-US" dirty="0" smtClean="0"/>
              <a:t>Embolization: transported  </a:t>
            </a:r>
            <a:r>
              <a:rPr lang="en-US" dirty="0" smtClean="0"/>
              <a:t>in the vasculature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smtClean="0"/>
              <a:t>Dissolution: shrinkage </a:t>
            </a:r>
            <a:r>
              <a:rPr lang="en-US" dirty="0" smtClean="0"/>
              <a:t>and complete dissolution. </a:t>
            </a:r>
            <a:endParaRPr lang="en-US" dirty="0" smtClean="0"/>
          </a:p>
          <a:p>
            <a:r>
              <a:rPr lang="en-US" dirty="0" smtClean="0"/>
              <a:t>4. Organization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ingrowth</a:t>
            </a:r>
            <a:r>
              <a:rPr lang="en-US" dirty="0" smtClean="0"/>
              <a:t> of endothelial cells, smooth muscle cells, and </a:t>
            </a:r>
            <a:r>
              <a:rPr lang="en-US" dirty="0" smtClean="0"/>
              <a:t>fibroblasts.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Recanalization</a:t>
            </a:r>
            <a:r>
              <a:rPr lang="en-US" dirty="0" smtClean="0"/>
              <a:t>: capillary </a:t>
            </a:r>
            <a:r>
              <a:rPr lang="en-US" dirty="0" smtClean="0"/>
              <a:t>channels are formed </a:t>
            </a:r>
            <a:r>
              <a:rPr lang="en-US" dirty="0" smtClean="0"/>
              <a:t>create canal </a:t>
            </a:r>
            <a:r>
              <a:rPr lang="en-US" dirty="0" smtClean="0"/>
              <a:t>along the length of the thrombus, thereby </a:t>
            </a:r>
            <a:r>
              <a:rPr lang="en-US" dirty="0" smtClean="0"/>
              <a:t>reestablishing </a:t>
            </a:r>
            <a:r>
              <a:rPr lang="en-US" dirty="0" smtClean="0"/>
              <a:t>the continuity of the original lumen.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/>
          <a:lstStyle/>
          <a:p>
            <a:r>
              <a:rPr lang="en-US" dirty="0" smtClean="0"/>
              <a:t>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Thrombosis</a:t>
            </a:r>
            <a:r>
              <a:rPr lang="en-US" dirty="0" smtClean="0"/>
              <a:t> is the formation of a blood clot, known as a thrombus, within a blood vessel.</a:t>
            </a:r>
          </a:p>
          <a:p>
            <a:endParaRPr lang="en-US" dirty="0" smtClean="0"/>
          </a:p>
          <a:p>
            <a:r>
              <a:rPr lang="en-US" dirty="0" smtClean="0"/>
              <a:t>The primary abnormalities that lead to intravascular thrombosis are: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(1) endothelial injury.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(2) stasis or turbulent blood flow.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(3) </a:t>
            </a:r>
            <a:r>
              <a:rPr lang="en-US" dirty="0" err="1" smtClean="0"/>
              <a:t>hypercoagulability</a:t>
            </a:r>
            <a:r>
              <a:rPr lang="en-US" dirty="0" smtClean="0"/>
              <a:t> of the blood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7467600" cy="4873752"/>
          </a:xfrm>
        </p:spPr>
        <p:txBody>
          <a:bodyPr/>
          <a:lstStyle/>
          <a:p>
            <a:r>
              <a:rPr lang="en-US" dirty="0" smtClean="0"/>
              <a:t>1. Venous Thrombosis (</a:t>
            </a:r>
            <a:r>
              <a:rPr lang="en-US" dirty="0" err="1" smtClean="0"/>
              <a:t>Phlebothrombosis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Pain.</a:t>
            </a:r>
          </a:p>
          <a:p>
            <a:r>
              <a:rPr lang="en-US" dirty="0" smtClean="0"/>
              <a:t>local </a:t>
            </a:r>
            <a:r>
              <a:rPr lang="en-US" dirty="0" smtClean="0"/>
              <a:t>congestion and swelling from impaired venous </a:t>
            </a:r>
            <a:r>
              <a:rPr lang="en-US" dirty="0" smtClean="0"/>
              <a:t>outflow.</a:t>
            </a:r>
          </a:p>
          <a:p>
            <a:r>
              <a:rPr lang="en-US" dirty="0" smtClean="0"/>
              <a:t>varicose </a:t>
            </a:r>
            <a:r>
              <a:rPr lang="en-US" dirty="0" smtClean="0"/>
              <a:t>ulcers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rarely </a:t>
            </a:r>
            <a:r>
              <a:rPr lang="en-US" dirty="0" err="1" smtClean="0"/>
              <a:t>embolize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14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3762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079984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5788152"/>
          </a:xfrm>
        </p:spPr>
        <p:txBody>
          <a:bodyPr/>
          <a:lstStyle/>
          <a:p>
            <a:r>
              <a:rPr lang="en-US" dirty="0" smtClean="0"/>
              <a:t>2. Arterial and Cardiac </a:t>
            </a:r>
            <a:r>
              <a:rPr lang="en-US" dirty="0" smtClean="0"/>
              <a:t>Thrombosis;</a:t>
            </a:r>
          </a:p>
          <a:p>
            <a:endParaRPr lang="en-US" dirty="0" smtClean="0"/>
          </a:p>
          <a:p>
            <a:r>
              <a:rPr lang="en-US" dirty="0" smtClean="0"/>
              <a:t>Atherosclerosis </a:t>
            </a:r>
            <a:r>
              <a:rPr lang="en-US" dirty="0" smtClean="0"/>
              <a:t>is a major cause of arterial thromboses because it is associated with the loss of endothelial </a:t>
            </a:r>
            <a:r>
              <a:rPr lang="en-US" dirty="0" smtClean="0"/>
              <a:t>integrity </a:t>
            </a:r>
            <a:r>
              <a:rPr lang="en-US" dirty="0" smtClean="0"/>
              <a:t>and with abnormal blood </a:t>
            </a:r>
            <a:r>
              <a:rPr lang="en-US" dirty="0" smtClean="0"/>
              <a:t>flow.</a:t>
            </a:r>
          </a:p>
          <a:p>
            <a:endParaRPr lang="en-US" dirty="0" smtClean="0"/>
          </a:p>
          <a:p>
            <a:r>
              <a:rPr lang="en-US" dirty="0" smtClean="0"/>
              <a:t>Both cardiac and aortic mural thrombi are prone to embolization. </a:t>
            </a:r>
            <a:r>
              <a:rPr lang="en-US" dirty="0" smtClean="0"/>
              <a:t>. The </a:t>
            </a:r>
            <a:r>
              <a:rPr lang="en-US" dirty="0" smtClean="0"/>
              <a:t>brain, kidneys, and spleen are particularly likely targets because of their rich blood supply.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3200400" cy="41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11360"/>
          <a:stretch>
            <a:fillRect/>
          </a:stretch>
        </p:blipFill>
        <p:spPr bwMode="auto">
          <a:xfrm>
            <a:off x="3886200" y="762000"/>
            <a:ext cx="47196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3733800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thrombosis</a:t>
            </a:r>
            <a:r>
              <a:rPr lang="en-US" dirty="0" smtClean="0"/>
              <a:t> of a coronary artery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Massive thrombosis (</a:t>
            </a:r>
            <a:r>
              <a:rPr lang="en-US" i="1" dirty="0" smtClean="0"/>
              <a:t>arrows</a:t>
            </a:r>
            <a:r>
              <a:rPr lang="en-US" dirty="0" smtClean="0"/>
              <a:t>) from distal portion of left main coronary artery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Disseminated Intravascular Coagulation (DIC)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DIC is widespread thrombosis within the microcirculation that may be of sudden or insidious </a:t>
            </a:r>
            <a:r>
              <a:rPr lang="en-US" dirty="0" smtClean="0"/>
              <a:t>onset.</a:t>
            </a:r>
          </a:p>
          <a:p>
            <a:endParaRPr lang="en-US" dirty="0" smtClean="0"/>
          </a:p>
          <a:p>
            <a:r>
              <a:rPr lang="en-US" dirty="0" smtClean="0"/>
              <a:t>DVT = widespread </a:t>
            </a:r>
            <a:r>
              <a:rPr lang="en-US" dirty="0" err="1" smtClean="0"/>
              <a:t>microvascular</a:t>
            </a:r>
            <a:r>
              <a:rPr lang="en-US" dirty="0" smtClean="0"/>
              <a:t> </a:t>
            </a:r>
            <a:r>
              <a:rPr lang="en-US" dirty="0" smtClean="0"/>
              <a:t>thrombosis </a:t>
            </a:r>
            <a:r>
              <a:rPr lang="en-US" dirty="0" smtClean="0"/>
              <a:t>+ </a:t>
            </a:r>
            <a:r>
              <a:rPr lang="en-US" dirty="0" err="1" smtClean="0"/>
              <a:t>fibrinolytic</a:t>
            </a:r>
            <a:r>
              <a:rPr lang="en-US" dirty="0" smtClean="0"/>
              <a:t> mechanisms activation.</a:t>
            </a:r>
          </a:p>
          <a:p>
            <a:endParaRPr lang="en-US" dirty="0" smtClean="0"/>
          </a:p>
          <a:p>
            <a:r>
              <a:rPr lang="en-US" dirty="0" smtClean="0"/>
              <a:t>DVT </a:t>
            </a:r>
            <a:r>
              <a:rPr lang="en-US" dirty="0" smtClean="0"/>
              <a:t>consumes platelets and coagulation proteins (hence the synonym consumptive </a:t>
            </a:r>
            <a:r>
              <a:rPr lang="en-US" dirty="0" err="1" smtClean="0"/>
              <a:t>coagulopathy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21483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938321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Excessive hemorrhage (Bruising, </a:t>
            </a:r>
            <a:r>
              <a:rPr lang="en-US" dirty="0" err="1" smtClean="0"/>
              <a:t>petechiae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3866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304800"/>
            <a:ext cx="469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(the so-called “Virchow triad”)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Endothelial Injury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Endothelial injury leading to platelet </a:t>
            </a:r>
            <a:r>
              <a:rPr lang="en-US" dirty="0" smtClean="0"/>
              <a:t>activation.</a:t>
            </a:r>
          </a:p>
          <a:p>
            <a:endParaRPr lang="en-US" dirty="0" smtClean="0"/>
          </a:p>
          <a:p>
            <a:r>
              <a:rPr lang="en-US" dirty="0" smtClean="0"/>
              <a:t>cardiac and arterial clots are typically rich in platelets.</a:t>
            </a:r>
          </a:p>
          <a:p>
            <a:endParaRPr lang="en-US" dirty="0" smtClean="0"/>
          </a:p>
          <a:p>
            <a:r>
              <a:rPr lang="en-US" dirty="0" smtClean="0"/>
              <a:t>Endothelial injury  may be caused </a:t>
            </a:r>
            <a:r>
              <a:rPr lang="en-US" dirty="0" smtClean="0"/>
              <a:t>by: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physical injury.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infectious agents.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inflammatory mediators.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metabolic abnormalities, such as hypercholesterolemia or </a:t>
            </a:r>
            <a:r>
              <a:rPr lang="en-US" dirty="0" err="1" smtClean="0"/>
              <a:t>homocystinemia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toxins absorbed from cigarette smoking.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dvances in Anticoagulation for Venous Thromboembolism"/>
          <p:cNvPicPr>
            <a:picLocks noChangeAspect="1" noChangeArrowheads="1"/>
          </p:cNvPicPr>
          <p:nvPr/>
        </p:nvPicPr>
        <p:blipFill>
          <a:blip r:embed="rId2"/>
          <a:srcRect t="28431" b="8627"/>
          <a:stretch>
            <a:fillRect/>
          </a:stretch>
        </p:blipFill>
        <p:spPr bwMode="auto">
          <a:xfrm>
            <a:off x="304800" y="1828800"/>
            <a:ext cx="8088312" cy="38181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severe endothelial injury may trigger thrombosis by exposing VWF and tissue factor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169152"/>
          </a:xfrm>
        </p:spPr>
        <p:txBody>
          <a:bodyPr/>
          <a:lstStyle/>
          <a:p>
            <a:r>
              <a:rPr lang="en-US" dirty="0" smtClean="0"/>
              <a:t>Endothelial injury …..that’s mean: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platelet activation: exposed VWF, TF.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Endothelial  dysfunction : </a:t>
            </a:r>
            <a:r>
              <a:rPr lang="en-US" u="sng" dirty="0" smtClean="0"/>
              <a:t>prothrombotic endothelium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Procoagulant</a:t>
            </a:r>
            <a:r>
              <a:rPr lang="en-US" dirty="0" smtClean="0"/>
              <a:t> changes: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thrombomodulin</a:t>
            </a:r>
            <a:r>
              <a:rPr lang="en-US" dirty="0" smtClean="0"/>
              <a:t>,   thrombin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Anti-</a:t>
            </a:r>
            <a:r>
              <a:rPr lang="en-US" dirty="0" err="1" smtClean="0"/>
              <a:t>fibrinolytic</a:t>
            </a:r>
            <a:r>
              <a:rPr lang="en-US" dirty="0" smtClean="0"/>
              <a:t> effects: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Plasminogen</a:t>
            </a:r>
            <a:r>
              <a:rPr lang="en-US" dirty="0" smtClean="0"/>
              <a:t> activator inhibitors (PAI).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t-PA.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09600" y="3124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>
            <a:off x="533400" y="47244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3400" y="5257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3352800" y="30480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 from Structure and activity of plasmin and other direct  thrombolytic agents. | Semantic Sch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9916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Abnormal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Stasis is a major factor in the development of venous </a:t>
            </a:r>
            <a:r>
              <a:rPr lang="en-US" dirty="0" smtClean="0"/>
              <a:t>thrombus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stasis and turbulence have the following  </a:t>
            </a:r>
            <a:r>
              <a:rPr lang="en-US" dirty="0" smtClean="0"/>
              <a:t>effects: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Stasis </a:t>
            </a:r>
            <a:r>
              <a:rPr lang="en-US" dirty="0" smtClean="0"/>
              <a:t>allows platelets and leukocytes to come into contact with the endothelium when the flow is sluggish.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Stasis also slows the washout of activated clotting factors and impedes the inflow of clotting factor inhibitors.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10" ma:contentTypeDescription="Create a new document." ma:contentTypeScope="" ma:versionID="a9c98db4493c17e4d6f4e58d686d3312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e9f11b206bf7f7ff91d65733ff588c3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28A316-31A7-4A9A-8C9C-BA06700849D4}"/>
</file>

<file path=customXml/itemProps2.xml><?xml version="1.0" encoding="utf-8"?>
<ds:datastoreItem xmlns:ds="http://schemas.openxmlformats.org/officeDocument/2006/customXml" ds:itemID="{F29E2F28-9988-45DC-8786-BD645F3A1762}"/>
</file>

<file path=customXml/itemProps3.xml><?xml version="1.0" encoding="utf-8"?>
<ds:datastoreItem xmlns:ds="http://schemas.openxmlformats.org/officeDocument/2006/customXml" ds:itemID="{73A897D9-2501-4E5E-9AFC-762CC8EAB6E6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366</TotalTime>
  <Words>979</Words>
  <Application>Microsoft Office PowerPoint</Application>
  <PresentationFormat>On-screen Show (4:3)</PresentationFormat>
  <Paragraphs>138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Thrombosis</vt:lpstr>
      <vt:lpstr>Slide 2</vt:lpstr>
      <vt:lpstr>Thrombosis</vt:lpstr>
      <vt:lpstr>Slide 4</vt:lpstr>
      <vt:lpstr>1. Endothelial Injury </vt:lpstr>
      <vt:lpstr>Slide 6</vt:lpstr>
      <vt:lpstr>Slide 7</vt:lpstr>
      <vt:lpstr>Slide 8</vt:lpstr>
      <vt:lpstr>2. Abnormal Blood Flow</vt:lpstr>
      <vt:lpstr>Slide 10</vt:lpstr>
      <vt:lpstr>Slide 11</vt:lpstr>
      <vt:lpstr>Slide 12</vt:lpstr>
      <vt:lpstr>Slide 13</vt:lpstr>
      <vt:lpstr>3. Hypercoagulability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MORPHOLOGY</vt:lpstr>
      <vt:lpstr>Slide 23</vt:lpstr>
      <vt:lpstr>Slide 24</vt:lpstr>
      <vt:lpstr>Venous thrombi (phlebothrombosis): </vt:lpstr>
      <vt:lpstr>Slide 26</vt:lpstr>
      <vt:lpstr>Slide 27</vt:lpstr>
      <vt:lpstr>Slide 28</vt:lpstr>
      <vt:lpstr>Fate of the Thrombus</vt:lpstr>
      <vt:lpstr>Clinical Features</vt:lpstr>
      <vt:lpstr>Slide 31</vt:lpstr>
      <vt:lpstr>Slide 32</vt:lpstr>
      <vt:lpstr>Slide 33</vt:lpstr>
      <vt:lpstr>Disseminated Intravascular Coagulation (DIC)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41</cp:revision>
  <dcterms:created xsi:type="dcterms:W3CDTF">2021-12-02T08:17:16Z</dcterms:created>
  <dcterms:modified xsi:type="dcterms:W3CDTF">2021-12-07T22:02:07Z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