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85" r:id="rId11"/>
    <p:sldId id="28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727" autoAdjust="0"/>
  </p:normalViewPr>
  <p:slideViewPr>
    <p:cSldViewPr snapToGrid="0">
      <p:cViewPr>
        <p:scale>
          <a:sx n="57" d="100"/>
          <a:sy n="57" d="100"/>
        </p:scale>
        <p:origin x="126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2E858B-FC08-4E80-ABE4-1343D12BC83B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9FB070-8780-41F5-88A9-5726608D2B53}">
      <dgm:prSet phldrT="[Text]"/>
      <dgm:spPr/>
      <dgm:t>
        <a:bodyPr/>
        <a:lstStyle/>
        <a:p>
          <a:endParaRPr lang="en-US" dirty="0"/>
        </a:p>
      </dgm:t>
    </dgm:pt>
    <dgm:pt modelId="{7C082783-3810-4300-BD02-A0739D12E10E}" type="parTrans" cxnId="{2B4DBC26-B3C6-48D4-B25C-B34447C7479D}">
      <dgm:prSet/>
      <dgm:spPr/>
      <dgm:t>
        <a:bodyPr/>
        <a:lstStyle/>
        <a:p>
          <a:endParaRPr lang="en-US"/>
        </a:p>
      </dgm:t>
    </dgm:pt>
    <dgm:pt modelId="{3B475C4F-FA47-449D-A752-0281F1690C0D}" type="sibTrans" cxnId="{2B4DBC26-B3C6-48D4-B25C-B34447C7479D}">
      <dgm:prSet/>
      <dgm:spPr/>
      <dgm:t>
        <a:bodyPr/>
        <a:lstStyle/>
        <a:p>
          <a:endParaRPr lang="en-US"/>
        </a:p>
      </dgm:t>
    </dgm:pt>
    <dgm:pt modelId="{3CA980E3-4946-40CD-8607-E678CC256DDB}">
      <dgm:prSet phldrT="[Text]"/>
      <dgm:spPr/>
      <dgm:t>
        <a:bodyPr/>
        <a:lstStyle/>
        <a:p>
          <a:endParaRPr lang="en-US" dirty="0"/>
        </a:p>
      </dgm:t>
    </dgm:pt>
    <dgm:pt modelId="{82467818-FA5B-406D-A228-8ED3957CD42E}" type="parTrans" cxnId="{D63E439B-6A6E-4086-896A-9826598707BF}">
      <dgm:prSet/>
      <dgm:spPr/>
      <dgm:t>
        <a:bodyPr/>
        <a:lstStyle/>
        <a:p>
          <a:endParaRPr lang="en-US"/>
        </a:p>
      </dgm:t>
    </dgm:pt>
    <dgm:pt modelId="{AC2A69C7-4F8F-42A0-ACAF-ED3FEC4D4F71}" type="sibTrans" cxnId="{D63E439B-6A6E-4086-896A-9826598707BF}">
      <dgm:prSet/>
      <dgm:spPr/>
      <dgm:t>
        <a:bodyPr/>
        <a:lstStyle/>
        <a:p>
          <a:endParaRPr lang="en-US"/>
        </a:p>
      </dgm:t>
    </dgm:pt>
    <dgm:pt modelId="{1C09DECD-351D-45E9-ADF2-5642BEEEA7F8}">
      <dgm:prSet phldrT="[Text]"/>
      <dgm:spPr/>
      <dgm:t>
        <a:bodyPr/>
        <a:lstStyle/>
        <a:p>
          <a:endParaRPr lang="en-US" dirty="0"/>
        </a:p>
      </dgm:t>
    </dgm:pt>
    <dgm:pt modelId="{2E4FB0FA-6C9D-4C32-B974-1568C35EA0B9}" type="sibTrans" cxnId="{93E4C730-CCC9-4E0D-85B3-EA316032A826}">
      <dgm:prSet/>
      <dgm:spPr/>
      <dgm:t>
        <a:bodyPr/>
        <a:lstStyle/>
        <a:p>
          <a:endParaRPr lang="en-US"/>
        </a:p>
      </dgm:t>
    </dgm:pt>
    <dgm:pt modelId="{2F6054A2-EB4F-4689-99F7-A0E6506B0292}" type="parTrans" cxnId="{93E4C730-CCC9-4E0D-85B3-EA316032A826}">
      <dgm:prSet/>
      <dgm:spPr/>
      <dgm:t>
        <a:bodyPr/>
        <a:lstStyle/>
        <a:p>
          <a:endParaRPr lang="en-US"/>
        </a:p>
      </dgm:t>
    </dgm:pt>
    <dgm:pt modelId="{4780721E-8A21-401F-9711-BCC9BCF3B486}" type="pres">
      <dgm:prSet presAssocID="{8D2E858B-FC08-4E80-ABE4-1343D12BC83B}" presName="Name0" presStyleCnt="0">
        <dgm:presLayoutVars>
          <dgm:dir/>
          <dgm:animLvl val="lvl"/>
          <dgm:resizeHandles val="exact"/>
        </dgm:presLayoutVars>
      </dgm:prSet>
      <dgm:spPr/>
    </dgm:pt>
    <dgm:pt modelId="{45B68862-D632-4219-823C-13F654A7CA57}" type="pres">
      <dgm:prSet presAssocID="{6C9FB070-8780-41F5-88A9-5726608D2B53}" presName="compositeNode" presStyleCnt="0">
        <dgm:presLayoutVars>
          <dgm:bulletEnabled val="1"/>
        </dgm:presLayoutVars>
      </dgm:prSet>
      <dgm:spPr/>
    </dgm:pt>
    <dgm:pt modelId="{31889444-A577-4E75-B78A-55A0095144E4}" type="pres">
      <dgm:prSet presAssocID="{6C9FB070-8780-41F5-88A9-5726608D2B53}" presName="bgRect" presStyleLbl="node1" presStyleIdx="0" presStyleCnt="3"/>
      <dgm:spPr/>
    </dgm:pt>
    <dgm:pt modelId="{F700D147-8D6F-4E28-8349-AF03999FB657}" type="pres">
      <dgm:prSet presAssocID="{6C9FB070-8780-41F5-88A9-5726608D2B53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58B73803-930C-4EBF-B0A1-47BDF4242EC0}" type="pres">
      <dgm:prSet presAssocID="{3B475C4F-FA47-449D-A752-0281F1690C0D}" presName="hSp" presStyleCnt="0"/>
      <dgm:spPr/>
    </dgm:pt>
    <dgm:pt modelId="{7420597B-F539-4A91-8565-2637044EE4D3}" type="pres">
      <dgm:prSet presAssocID="{3B475C4F-FA47-449D-A752-0281F1690C0D}" presName="vProcSp" presStyleCnt="0"/>
      <dgm:spPr/>
    </dgm:pt>
    <dgm:pt modelId="{D7741D59-1F52-4C88-B3FD-F276354305B1}" type="pres">
      <dgm:prSet presAssocID="{3B475C4F-FA47-449D-A752-0281F1690C0D}" presName="vSp1" presStyleCnt="0"/>
      <dgm:spPr/>
    </dgm:pt>
    <dgm:pt modelId="{11A620AB-427C-4424-918A-7CD397E7964C}" type="pres">
      <dgm:prSet presAssocID="{3B475C4F-FA47-449D-A752-0281F1690C0D}" presName="simulatedConn" presStyleLbl="solidFgAcc1" presStyleIdx="0" presStyleCnt="2"/>
      <dgm:spPr/>
    </dgm:pt>
    <dgm:pt modelId="{E3AECF77-501B-4CBC-9E49-15A86B2CDE39}" type="pres">
      <dgm:prSet presAssocID="{3B475C4F-FA47-449D-A752-0281F1690C0D}" presName="vSp2" presStyleCnt="0"/>
      <dgm:spPr/>
    </dgm:pt>
    <dgm:pt modelId="{171C2846-1AD6-433E-94A6-C6298E218752}" type="pres">
      <dgm:prSet presAssocID="{3B475C4F-FA47-449D-A752-0281F1690C0D}" presName="sibTrans" presStyleCnt="0"/>
      <dgm:spPr/>
    </dgm:pt>
    <dgm:pt modelId="{C3B200E4-1ED7-47E9-8F2B-D6E33B2655B2}" type="pres">
      <dgm:prSet presAssocID="{1C09DECD-351D-45E9-ADF2-5642BEEEA7F8}" presName="compositeNode" presStyleCnt="0">
        <dgm:presLayoutVars>
          <dgm:bulletEnabled val="1"/>
        </dgm:presLayoutVars>
      </dgm:prSet>
      <dgm:spPr/>
    </dgm:pt>
    <dgm:pt modelId="{26681A4E-1239-4A4E-A5E9-DD93613CC718}" type="pres">
      <dgm:prSet presAssocID="{1C09DECD-351D-45E9-ADF2-5642BEEEA7F8}" presName="bgRect" presStyleLbl="node1" presStyleIdx="1" presStyleCnt="3"/>
      <dgm:spPr/>
      <dgm:t>
        <a:bodyPr/>
        <a:lstStyle/>
        <a:p>
          <a:endParaRPr lang="en-US"/>
        </a:p>
      </dgm:t>
    </dgm:pt>
    <dgm:pt modelId="{3B804C15-35E8-441D-98F0-BC80AC0248A5}" type="pres">
      <dgm:prSet presAssocID="{1C09DECD-351D-45E9-ADF2-5642BEEEA7F8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C5290-3F26-4655-A3EB-F9D74E3DAFE4}" type="pres">
      <dgm:prSet presAssocID="{2E4FB0FA-6C9D-4C32-B974-1568C35EA0B9}" presName="hSp" presStyleCnt="0"/>
      <dgm:spPr/>
    </dgm:pt>
    <dgm:pt modelId="{0EB6AA47-60CC-43B2-B53B-0E32863ED6F8}" type="pres">
      <dgm:prSet presAssocID="{2E4FB0FA-6C9D-4C32-B974-1568C35EA0B9}" presName="vProcSp" presStyleCnt="0"/>
      <dgm:spPr/>
    </dgm:pt>
    <dgm:pt modelId="{7E10EA91-A2BE-4677-BE59-613115A24A74}" type="pres">
      <dgm:prSet presAssocID="{2E4FB0FA-6C9D-4C32-B974-1568C35EA0B9}" presName="vSp1" presStyleCnt="0"/>
      <dgm:spPr/>
    </dgm:pt>
    <dgm:pt modelId="{3AD25038-A1C9-4C1F-845E-3FA37B02B460}" type="pres">
      <dgm:prSet presAssocID="{2E4FB0FA-6C9D-4C32-B974-1568C35EA0B9}" presName="simulatedConn" presStyleLbl="solidFgAcc1" presStyleIdx="1" presStyleCnt="2"/>
      <dgm:spPr/>
    </dgm:pt>
    <dgm:pt modelId="{8446A886-7FCD-4C2B-A090-335E54946588}" type="pres">
      <dgm:prSet presAssocID="{2E4FB0FA-6C9D-4C32-B974-1568C35EA0B9}" presName="vSp2" presStyleCnt="0"/>
      <dgm:spPr/>
    </dgm:pt>
    <dgm:pt modelId="{69380DAD-FA5F-4F83-BBC6-D58484F7E6ED}" type="pres">
      <dgm:prSet presAssocID="{2E4FB0FA-6C9D-4C32-B974-1568C35EA0B9}" presName="sibTrans" presStyleCnt="0"/>
      <dgm:spPr/>
    </dgm:pt>
    <dgm:pt modelId="{D5CBDD03-C4C9-44D0-8CE5-DD2C7703A950}" type="pres">
      <dgm:prSet presAssocID="{3CA980E3-4946-40CD-8607-E678CC256DDB}" presName="compositeNode" presStyleCnt="0">
        <dgm:presLayoutVars>
          <dgm:bulletEnabled val="1"/>
        </dgm:presLayoutVars>
      </dgm:prSet>
      <dgm:spPr/>
    </dgm:pt>
    <dgm:pt modelId="{6741E42F-CADA-4DC3-ADB5-E9DAA5B1231F}" type="pres">
      <dgm:prSet presAssocID="{3CA980E3-4946-40CD-8607-E678CC256DDB}" presName="bgRect" presStyleLbl="node1" presStyleIdx="2" presStyleCnt="3"/>
      <dgm:spPr/>
    </dgm:pt>
    <dgm:pt modelId="{CCB3A03F-C541-48CC-9F03-861B3415F383}" type="pres">
      <dgm:prSet presAssocID="{3CA980E3-4946-40CD-8607-E678CC256DDB}" presName="parentNode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4DBC26-B3C6-48D4-B25C-B34447C7479D}" srcId="{8D2E858B-FC08-4E80-ABE4-1343D12BC83B}" destId="{6C9FB070-8780-41F5-88A9-5726608D2B53}" srcOrd="0" destOrd="0" parTransId="{7C082783-3810-4300-BD02-A0739D12E10E}" sibTransId="{3B475C4F-FA47-449D-A752-0281F1690C0D}"/>
    <dgm:cxn modelId="{BF6E457C-5035-432E-9F43-937FB748C335}" type="presOf" srcId="{1C09DECD-351D-45E9-ADF2-5642BEEEA7F8}" destId="{26681A4E-1239-4A4E-A5E9-DD93613CC718}" srcOrd="0" destOrd="0" presId="urn:microsoft.com/office/officeart/2005/8/layout/hProcess7"/>
    <dgm:cxn modelId="{8D9BDA71-07CC-4C59-8B2E-0A41C6DB95F9}" type="presOf" srcId="{3CA980E3-4946-40CD-8607-E678CC256DDB}" destId="{6741E42F-CADA-4DC3-ADB5-E9DAA5B1231F}" srcOrd="0" destOrd="0" presId="urn:microsoft.com/office/officeart/2005/8/layout/hProcess7"/>
    <dgm:cxn modelId="{93E4C730-CCC9-4E0D-85B3-EA316032A826}" srcId="{8D2E858B-FC08-4E80-ABE4-1343D12BC83B}" destId="{1C09DECD-351D-45E9-ADF2-5642BEEEA7F8}" srcOrd="1" destOrd="0" parTransId="{2F6054A2-EB4F-4689-99F7-A0E6506B0292}" sibTransId="{2E4FB0FA-6C9D-4C32-B974-1568C35EA0B9}"/>
    <dgm:cxn modelId="{A1CCD921-F32B-48F4-A597-6ABE9562767D}" type="presOf" srcId="{6C9FB070-8780-41F5-88A9-5726608D2B53}" destId="{F700D147-8D6F-4E28-8349-AF03999FB657}" srcOrd="1" destOrd="0" presId="urn:microsoft.com/office/officeart/2005/8/layout/hProcess7"/>
    <dgm:cxn modelId="{30671FDD-6D05-4BED-9844-65310E670696}" type="presOf" srcId="{8D2E858B-FC08-4E80-ABE4-1343D12BC83B}" destId="{4780721E-8A21-401F-9711-BCC9BCF3B486}" srcOrd="0" destOrd="0" presId="urn:microsoft.com/office/officeart/2005/8/layout/hProcess7"/>
    <dgm:cxn modelId="{D63E439B-6A6E-4086-896A-9826598707BF}" srcId="{8D2E858B-FC08-4E80-ABE4-1343D12BC83B}" destId="{3CA980E3-4946-40CD-8607-E678CC256DDB}" srcOrd="2" destOrd="0" parTransId="{82467818-FA5B-406D-A228-8ED3957CD42E}" sibTransId="{AC2A69C7-4F8F-42A0-ACAF-ED3FEC4D4F71}"/>
    <dgm:cxn modelId="{A551BDFF-D46E-4C50-BB7B-175BABD3607C}" type="presOf" srcId="{1C09DECD-351D-45E9-ADF2-5642BEEEA7F8}" destId="{3B804C15-35E8-441D-98F0-BC80AC0248A5}" srcOrd="1" destOrd="0" presId="urn:microsoft.com/office/officeart/2005/8/layout/hProcess7"/>
    <dgm:cxn modelId="{FB420F0A-B824-46EB-A724-88683BB52CF9}" type="presOf" srcId="{3CA980E3-4946-40CD-8607-E678CC256DDB}" destId="{CCB3A03F-C541-48CC-9F03-861B3415F383}" srcOrd="1" destOrd="0" presId="urn:microsoft.com/office/officeart/2005/8/layout/hProcess7"/>
    <dgm:cxn modelId="{BCB3A369-0F7C-4A34-82E6-843188A12286}" type="presOf" srcId="{6C9FB070-8780-41F5-88A9-5726608D2B53}" destId="{31889444-A577-4E75-B78A-55A0095144E4}" srcOrd="0" destOrd="0" presId="urn:microsoft.com/office/officeart/2005/8/layout/hProcess7"/>
    <dgm:cxn modelId="{339D6A2D-5C0E-42C6-8FD1-AE63A4570291}" type="presParOf" srcId="{4780721E-8A21-401F-9711-BCC9BCF3B486}" destId="{45B68862-D632-4219-823C-13F654A7CA57}" srcOrd="0" destOrd="0" presId="urn:microsoft.com/office/officeart/2005/8/layout/hProcess7"/>
    <dgm:cxn modelId="{2FF5D3AF-BF6E-4DC3-ABFB-CE942E75724A}" type="presParOf" srcId="{45B68862-D632-4219-823C-13F654A7CA57}" destId="{31889444-A577-4E75-B78A-55A0095144E4}" srcOrd="0" destOrd="0" presId="urn:microsoft.com/office/officeart/2005/8/layout/hProcess7"/>
    <dgm:cxn modelId="{C2DF4DD6-588B-441F-A643-D801FEB7BB57}" type="presParOf" srcId="{45B68862-D632-4219-823C-13F654A7CA57}" destId="{F700D147-8D6F-4E28-8349-AF03999FB657}" srcOrd="1" destOrd="0" presId="urn:microsoft.com/office/officeart/2005/8/layout/hProcess7"/>
    <dgm:cxn modelId="{37CD994D-90F4-44C2-B6A9-31B0771422D8}" type="presParOf" srcId="{4780721E-8A21-401F-9711-BCC9BCF3B486}" destId="{58B73803-930C-4EBF-B0A1-47BDF4242EC0}" srcOrd="1" destOrd="0" presId="urn:microsoft.com/office/officeart/2005/8/layout/hProcess7"/>
    <dgm:cxn modelId="{5B661C35-9284-4964-B82D-77FB6F9E1814}" type="presParOf" srcId="{4780721E-8A21-401F-9711-BCC9BCF3B486}" destId="{7420597B-F539-4A91-8565-2637044EE4D3}" srcOrd="2" destOrd="0" presId="urn:microsoft.com/office/officeart/2005/8/layout/hProcess7"/>
    <dgm:cxn modelId="{231C257E-C0B2-477D-B112-DEB43F5B39E7}" type="presParOf" srcId="{7420597B-F539-4A91-8565-2637044EE4D3}" destId="{D7741D59-1F52-4C88-B3FD-F276354305B1}" srcOrd="0" destOrd="0" presId="urn:microsoft.com/office/officeart/2005/8/layout/hProcess7"/>
    <dgm:cxn modelId="{C8B45A41-0150-4D2A-9421-B1380DB8706C}" type="presParOf" srcId="{7420597B-F539-4A91-8565-2637044EE4D3}" destId="{11A620AB-427C-4424-918A-7CD397E7964C}" srcOrd="1" destOrd="0" presId="urn:microsoft.com/office/officeart/2005/8/layout/hProcess7"/>
    <dgm:cxn modelId="{7DBCC83A-0519-4F22-9971-6925BCEEB7D3}" type="presParOf" srcId="{7420597B-F539-4A91-8565-2637044EE4D3}" destId="{E3AECF77-501B-4CBC-9E49-15A86B2CDE39}" srcOrd="2" destOrd="0" presId="urn:microsoft.com/office/officeart/2005/8/layout/hProcess7"/>
    <dgm:cxn modelId="{8972832D-C58A-4068-9A10-61554C73CE08}" type="presParOf" srcId="{4780721E-8A21-401F-9711-BCC9BCF3B486}" destId="{171C2846-1AD6-433E-94A6-C6298E218752}" srcOrd="3" destOrd="0" presId="urn:microsoft.com/office/officeart/2005/8/layout/hProcess7"/>
    <dgm:cxn modelId="{D5252BBB-697D-45EF-9E61-40DB6B93543F}" type="presParOf" srcId="{4780721E-8A21-401F-9711-BCC9BCF3B486}" destId="{C3B200E4-1ED7-47E9-8F2B-D6E33B2655B2}" srcOrd="4" destOrd="0" presId="urn:microsoft.com/office/officeart/2005/8/layout/hProcess7"/>
    <dgm:cxn modelId="{1C0CF4CB-875E-4D02-A218-4C04936FE497}" type="presParOf" srcId="{C3B200E4-1ED7-47E9-8F2B-D6E33B2655B2}" destId="{26681A4E-1239-4A4E-A5E9-DD93613CC718}" srcOrd="0" destOrd="0" presId="urn:microsoft.com/office/officeart/2005/8/layout/hProcess7"/>
    <dgm:cxn modelId="{28E90728-E17F-4C30-8A29-F01F58DC9462}" type="presParOf" srcId="{C3B200E4-1ED7-47E9-8F2B-D6E33B2655B2}" destId="{3B804C15-35E8-441D-98F0-BC80AC0248A5}" srcOrd="1" destOrd="0" presId="urn:microsoft.com/office/officeart/2005/8/layout/hProcess7"/>
    <dgm:cxn modelId="{CE7F4948-C250-4D6B-8522-BC42FCECFB0C}" type="presParOf" srcId="{4780721E-8A21-401F-9711-BCC9BCF3B486}" destId="{EDBC5290-3F26-4655-A3EB-F9D74E3DAFE4}" srcOrd="5" destOrd="0" presId="urn:microsoft.com/office/officeart/2005/8/layout/hProcess7"/>
    <dgm:cxn modelId="{516D8D34-EB06-44AA-AFB0-D9A783A7E2A9}" type="presParOf" srcId="{4780721E-8A21-401F-9711-BCC9BCF3B486}" destId="{0EB6AA47-60CC-43B2-B53B-0E32863ED6F8}" srcOrd="6" destOrd="0" presId="urn:microsoft.com/office/officeart/2005/8/layout/hProcess7"/>
    <dgm:cxn modelId="{4D7EBDCE-D57E-49C6-8037-46EAEBF3A060}" type="presParOf" srcId="{0EB6AA47-60CC-43B2-B53B-0E32863ED6F8}" destId="{7E10EA91-A2BE-4677-BE59-613115A24A74}" srcOrd="0" destOrd="0" presId="urn:microsoft.com/office/officeart/2005/8/layout/hProcess7"/>
    <dgm:cxn modelId="{508BE37C-0B53-4FDB-A7A5-366116E09AD0}" type="presParOf" srcId="{0EB6AA47-60CC-43B2-B53B-0E32863ED6F8}" destId="{3AD25038-A1C9-4C1F-845E-3FA37B02B460}" srcOrd="1" destOrd="0" presId="urn:microsoft.com/office/officeart/2005/8/layout/hProcess7"/>
    <dgm:cxn modelId="{CF3FC23E-2F80-4732-92C0-797EEB2E8A48}" type="presParOf" srcId="{0EB6AA47-60CC-43B2-B53B-0E32863ED6F8}" destId="{8446A886-7FCD-4C2B-A090-335E54946588}" srcOrd="2" destOrd="0" presId="urn:microsoft.com/office/officeart/2005/8/layout/hProcess7"/>
    <dgm:cxn modelId="{A1F89D02-9C94-4AA1-B406-B7CE86A739F8}" type="presParOf" srcId="{4780721E-8A21-401F-9711-BCC9BCF3B486}" destId="{69380DAD-FA5F-4F83-BBC6-D58484F7E6ED}" srcOrd="7" destOrd="0" presId="urn:microsoft.com/office/officeart/2005/8/layout/hProcess7"/>
    <dgm:cxn modelId="{590F43B9-3123-4D15-BBA9-456F0FCE8992}" type="presParOf" srcId="{4780721E-8A21-401F-9711-BCC9BCF3B486}" destId="{D5CBDD03-C4C9-44D0-8CE5-DD2C7703A950}" srcOrd="8" destOrd="0" presId="urn:microsoft.com/office/officeart/2005/8/layout/hProcess7"/>
    <dgm:cxn modelId="{D45F6D56-4D81-499F-BFE5-A9EC00833A35}" type="presParOf" srcId="{D5CBDD03-C4C9-44D0-8CE5-DD2C7703A950}" destId="{6741E42F-CADA-4DC3-ADB5-E9DAA5B1231F}" srcOrd="0" destOrd="0" presId="urn:microsoft.com/office/officeart/2005/8/layout/hProcess7"/>
    <dgm:cxn modelId="{AE08975E-D5B2-4C2A-8C2B-3D3B21631F2C}" type="presParOf" srcId="{D5CBDD03-C4C9-44D0-8CE5-DD2C7703A950}" destId="{CCB3A03F-C541-48CC-9F03-861B3415F383}" srcOrd="1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89444-A577-4E75-B78A-55A0095144E4}">
      <dsp:nvSpPr>
        <dsp:cNvPr id="0" name=""/>
        <dsp:cNvSpPr/>
      </dsp:nvSpPr>
      <dsp:spPr>
        <a:xfrm>
          <a:off x="615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16200000">
        <a:off x="-1037070" y="2158725"/>
        <a:ext cx="2604801" cy="529431"/>
      </dsp:txXfrm>
    </dsp:sp>
    <dsp:sp modelId="{26681A4E-1239-4A4E-A5E9-DD93613CC718}">
      <dsp:nvSpPr>
        <dsp:cNvPr id="0" name=""/>
        <dsp:cNvSpPr/>
      </dsp:nvSpPr>
      <dsp:spPr>
        <a:xfrm>
          <a:off x="2740421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16200000">
        <a:off x="1702736" y="2158725"/>
        <a:ext cx="2604801" cy="529431"/>
      </dsp:txXfrm>
    </dsp:sp>
    <dsp:sp modelId="{11A620AB-427C-4424-918A-7CD397E7964C}">
      <dsp:nvSpPr>
        <dsp:cNvPr id="0" name=""/>
        <dsp:cNvSpPr/>
      </dsp:nvSpPr>
      <dsp:spPr>
        <a:xfrm rot="5400000">
          <a:off x="2520299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1E42F-CADA-4DC3-ADB5-E9DAA5B1231F}">
      <dsp:nvSpPr>
        <dsp:cNvPr id="0" name=""/>
        <dsp:cNvSpPr/>
      </dsp:nvSpPr>
      <dsp:spPr>
        <a:xfrm>
          <a:off x="5480228" y="1121039"/>
          <a:ext cx="2647156" cy="31765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2870" rIns="133350" bIns="0" numCol="1" spcCol="1270" anchor="t" anchorCtr="0">
          <a:noAutofit/>
        </a:bodyPr>
        <a:lstStyle/>
        <a:p>
          <a:pPr lvl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 rot="16200000">
        <a:off x="4442543" y="2158725"/>
        <a:ext cx="2604801" cy="529431"/>
      </dsp:txXfrm>
    </dsp:sp>
    <dsp:sp modelId="{3AD25038-A1C9-4C1F-845E-3FA37B02B460}">
      <dsp:nvSpPr>
        <dsp:cNvPr id="0" name=""/>
        <dsp:cNvSpPr/>
      </dsp:nvSpPr>
      <dsp:spPr>
        <a:xfrm rot="5400000">
          <a:off x="5260106" y="3645011"/>
          <a:ext cx="466715" cy="39707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2EEEA-7733-4686-A513-56A88E6F26A8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19EAB-97B6-4A84-9ED1-0AA3B1B2D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1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Lung defense mechanisms. (A) Innate defenses against infection: 1, In the normal lung, removal of microbial organisms depends on entrapment in the mucous blanket and removal by means of the mucociliary elevator; 2, Phagocytosis by alveolar macrophages can kill and degrade organisms and remove them from the air spaces by migrating onto the mucociliary elevator; or 3, phagocytosis and killing by neutrophils recruited by macrophage factors; 4, </a:t>
            </a:r>
            <a:r>
              <a:rPr lang="en-US" dirty="0" err="1" smtClean="0"/>
              <a:t>Complement</a:t>
            </a:r>
            <a:r>
              <a:rPr lang="en-US" dirty="0" smtClean="0"/>
              <a:t> may enter the alveoli and be activated by the alternative pathway to produce the </a:t>
            </a:r>
            <a:r>
              <a:rPr lang="en-US" dirty="0" err="1" smtClean="0"/>
              <a:t>opsonin</a:t>
            </a:r>
            <a:r>
              <a:rPr lang="en-US" dirty="0" smtClean="0"/>
              <a:t> C3b, which enhances phagocytosis; 5, Organisms, including those ingested by phagocytes, may reach the draining lymph nodes to initiate immune responses. (B) Additional mechanisms operate after development of adaptive immunity: 1, Secreted IgA can block attachment of the microorganism to epithelium in the upper-respiratory tract; 2, In the lower-respiratory tract, serum antibodies (IgM, IgG) are present in the alveolar lining fluid and activate complement more efficiently by the classic pathway, yielding C3b (not shown); In addition, IgG is an </a:t>
            </a:r>
            <a:r>
              <a:rPr lang="en-US" dirty="0" err="1" smtClean="0"/>
              <a:t>opsonin</a:t>
            </a:r>
            <a:r>
              <a:rPr lang="en-US" dirty="0" smtClean="0"/>
              <a:t>; 3, The accumulation of immune T cells is important for controlling infections by viruses and other intracellular microorganisms. PMN, neutrophil.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9EAB-97B6-4A84-9ED1-0AA3B1B2D2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5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spleen </a:t>
            </a:r>
            <a:r>
              <a:rPr lang="en-US" dirty="0" err="1" smtClean="0"/>
              <a:t>contains</a:t>
            </a:r>
            <a:r>
              <a:rPr lang="en-US" dirty="0" smtClean="0"/>
              <a:t> the largest collection of phagocytes in the body and is the major organ responsible for removing pneumococci from the blood.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9EAB-97B6-4A84-9ED1-0AA3B1B2D2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94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*reveals organisms invading the walls of necrotic blood vessels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9EAB-97B6-4A84-9ED1-0AA3B1B2D2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2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cooling towers and within the tubing system of domestic (potable) water supplies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9EAB-97B6-4A84-9ED1-0AA3B1B2D2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12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D19EAB-97B6-4A84-9ED1-0AA3B1B2D2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97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108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7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81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0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282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18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7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0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74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8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2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80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RSM-2</a:t>
            </a:r>
            <a:br>
              <a:rPr lang="en-US" dirty="0" smtClean="0"/>
            </a:br>
            <a:r>
              <a:rPr lang="en-US" dirty="0"/>
              <a:t>PULMONARY INFECTIONS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0393" y="5251612"/>
            <a:ext cx="9144000" cy="1309255"/>
          </a:xfrm>
        </p:spPr>
        <p:txBody>
          <a:bodyPr/>
          <a:lstStyle/>
          <a:p>
            <a:pPr algn="r"/>
            <a:r>
              <a:rPr lang="en-US" dirty="0" smtClean="0"/>
              <a:t>Dr. Eman Kreishan, M.D</a:t>
            </a:r>
          </a:p>
          <a:p>
            <a:pPr algn="r"/>
            <a:r>
              <a:rPr lang="en-US" dirty="0" smtClean="0"/>
              <a:t>13-10-2022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0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323557" y="1671711"/>
            <a:ext cx="5584874" cy="4290646"/>
          </a:xfrm>
          <a:prstGeom prst="flowChartAlternateProcess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C. Moraxella </a:t>
            </a:r>
            <a:r>
              <a:rPr lang="en-US" sz="2000" b="1" u="sng" dirty="0" err="1">
                <a:solidFill>
                  <a:schemeClr val="tx2">
                    <a:lumMod val="10000"/>
                  </a:schemeClr>
                </a:solidFill>
              </a:rPr>
              <a:t>catarrhalis</a:t>
            </a:r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It is the second most common bacterial cause of acute exacerbation of COPD in adults , especially in older adults.</a:t>
            </a:r>
          </a:p>
          <a:p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Is one of the three most frequent causes of otitis media.</a:t>
            </a:r>
          </a:p>
          <a:p>
            <a:pPr algn="ctr"/>
            <a:endParaRPr lang="en-US" sz="2000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6260123" y="1671711"/>
            <a:ext cx="5638800" cy="4377397"/>
          </a:xfrm>
          <a:prstGeom prst="flowChartAlternateProcess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D. Staphylococcus aureus: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is an important cause of secondary bacterial pneumonia in children and healthy adults after viral respiratory illnesses (e.g., measles in children and influenza in both children and adults).</a:t>
            </a:r>
            <a:endParaRPr lang="en-US" sz="2000" b="1" u="sng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associated with a high incidence of complications, such as 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lung abscess and empyema.</a:t>
            </a:r>
            <a:endParaRPr lang="en-US" sz="2000" b="1" u="sng" dirty="0">
              <a:solidFill>
                <a:schemeClr val="tx2">
                  <a:lumMod val="1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right-sided staphylococcal endocarditis</a:t>
            </a:r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nosocomial pneumonia.</a:t>
            </a:r>
            <a:endParaRPr lang="en-US" sz="2000" b="1" u="sng" dirty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98474" y="1955410"/>
            <a:ext cx="5795889" cy="4121834"/>
          </a:xfrm>
          <a:prstGeom prst="flowChartAlternateProcess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E. Klebsiella pneumonia: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is the most frequent cause of gram-negative bacterial pneumonia.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frequently afflicts debilitated and malnourished individuals, particularly chronic alcoholics.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Thick and gelatinous sputum is characteristic, because the organism produces an abundant viscid capsular polysaccharide.</a:t>
            </a:r>
          </a:p>
          <a:p>
            <a:pPr algn="ctr"/>
            <a:endParaRPr lang="en-US" sz="20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6241367" y="1962445"/>
            <a:ext cx="5795889" cy="4121834"/>
          </a:xfrm>
          <a:prstGeom prst="flowChartAlternateProcess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F. Mycoplasma </a:t>
            </a:r>
            <a:r>
              <a:rPr lang="en-US" sz="2000" b="1" u="sng" dirty="0" err="1">
                <a:solidFill>
                  <a:schemeClr val="tx2">
                    <a:lumMod val="10000"/>
                  </a:schemeClr>
                </a:solidFill>
              </a:rPr>
              <a:t>pneumoniae</a:t>
            </a:r>
            <a:r>
              <a:rPr lang="en-US" sz="2000" b="1" u="sng" dirty="0">
                <a:solidFill>
                  <a:schemeClr val="tx2">
                    <a:lumMod val="10000"/>
                  </a:schemeClr>
                </a:solidFill>
              </a:rPr>
              <a:t> :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common among children and young adults.</a:t>
            </a:r>
          </a:p>
          <a:p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 They occur sporadically or as local epidemics in closed communities (schools, military camps, prisons).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2">
                    <a:lumMod val="10000"/>
                  </a:schemeClr>
                </a:solidFill>
              </a:rPr>
              <a:t>Tests for Mycoplasma antigens and polymerase chain reaction (PCR) testing for Mycoplasma DNA are available.</a:t>
            </a:r>
          </a:p>
          <a:p>
            <a:endParaRPr lang="en-US" sz="2000" dirty="0">
              <a:solidFill>
                <a:schemeClr val="tx2">
                  <a:lumMod val="10000"/>
                </a:schemeClr>
              </a:solidFill>
            </a:endParaRP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76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G. </a:t>
            </a:r>
            <a:r>
              <a:rPr lang="en-US" dirty="0"/>
              <a:t>Pseudomonas aeruginosa: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2510" y="2011679"/>
            <a:ext cx="10214489" cy="456254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is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most commonly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seen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nosocomial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settings.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cystic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fibrosis.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Neutropenic patient,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usually secondary to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chemotherapy.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victims of extensive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burns.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in patients requiring mechanical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ventilation.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has a propensity to invade blood vessels at the site of infection, with consequent extrapulmonary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spread.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Histologic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examination: Pseudomonas vasculitis*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074" name="Picture 2" descr="Pathology Outlines - Vasculitis (includes leukocytoclastic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837" y="1792936"/>
            <a:ext cx="3877163" cy="290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H. </a:t>
            </a:r>
            <a:r>
              <a:rPr lang="en-US" dirty="0"/>
              <a:t>Legionella pneumophila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8" y="2011680"/>
            <a:ext cx="10729251" cy="420624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is the agent of Legionnaire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disease.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flourishes in artificial aquatic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environments.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Mode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of transmission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either inhalation of aerosolized organisms or aspiration of contaminated drinking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water.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Risk factor includes: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condition such as cardiac, renal, immunologic, or hematologic disease</a:t>
            </a:r>
          </a:p>
        </p:txBody>
      </p:sp>
      <p:pic>
        <p:nvPicPr>
          <p:cNvPr id="3074" name="Picture 2" descr="What Is a Cooling Tower Water Treatment System and How Does It Work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486" y="4465481"/>
            <a:ext cx="3200850" cy="21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terials for potable water – CIBSE Jour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93" y="4465481"/>
            <a:ext cx="3082300" cy="21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279" y="2651760"/>
            <a:ext cx="9784080" cy="420624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Legionella pneumonia may be quite severe, frequently requiring hospitalization and producing a fatality rate of 30% to 50% in immunosuppressed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individuals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Rapid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diagnosis is facilitated by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demonstration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of Legionella antigens in the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urine.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positive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fluorescent antibody test on sputum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samples.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chemeClr val="tx2">
                    <a:lumMod val="10000"/>
                  </a:schemeClr>
                </a:solidFill>
              </a:rPr>
              <a:t>But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culture remains the </a:t>
            </a:r>
            <a:r>
              <a:rPr lang="en-US" u="sng" dirty="0" smtClean="0">
                <a:solidFill>
                  <a:schemeClr val="tx2">
                    <a:lumMod val="10000"/>
                  </a:schemeClr>
                </a:solidFill>
              </a:rPr>
              <a:t>standard </a:t>
            </a:r>
            <a:r>
              <a:rPr lang="en-US" u="sng" dirty="0">
                <a:solidFill>
                  <a:schemeClr val="tx2">
                    <a:lumMod val="10000"/>
                  </a:schemeClr>
                </a:solidFill>
              </a:rPr>
              <a:t>diagnostic modality. </a:t>
            </a:r>
            <a:endParaRPr lang="en-US" u="sng" dirty="0" smtClean="0">
              <a:solidFill>
                <a:schemeClr val="tx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PCR-based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tests can be used on bronchial secretions in atypical cases</a:t>
            </a:r>
          </a:p>
        </p:txBody>
      </p:sp>
      <p:pic>
        <p:nvPicPr>
          <p:cNvPr id="4098" name="Picture 2" descr="Legionella - Jer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613" y="-16933"/>
            <a:ext cx="4824387" cy="224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6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of pneumonia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548" y="1792936"/>
            <a:ext cx="10117569" cy="469480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consolidation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,”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refers to “solidification” of the lung due to replacement of the air by exudate in the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alveoli</a:t>
            </a:r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9" t="10093" r="62520" b="46260"/>
          <a:stretch/>
        </p:blipFill>
        <p:spPr>
          <a:xfrm>
            <a:off x="6206571" y="2801570"/>
            <a:ext cx="5884034" cy="3953624"/>
          </a:xfrm>
          <a:prstGeom prst="rect">
            <a:avLst/>
          </a:prstGeom>
        </p:spPr>
      </p:pic>
      <p:pic>
        <p:nvPicPr>
          <p:cNvPr id="4098" name="Picture 2" descr="Lung Lobar Pneumonia – NUS Pathweb :: NUS Path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82"/>
          <a:stretch/>
        </p:blipFill>
        <p:spPr bwMode="auto">
          <a:xfrm>
            <a:off x="159299" y="3565389"/>
            <a:ext cx="5935660" cy="242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0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0874457" cy="1508760"/>
          </a:xfrm>
        </p:spPr>
        <p:txBody>
          <a:bodyPr/>
          <a:lstStyle/>
          <a:p>
            <a:r>
              <a:rPr lang="en-US" cap="none" dirty="0"/>
              <a:t>B</a:t>
            </a:r>
            <a:r>
              <a:rPr lang="en-US" cap="none" dirty="0" smtClean="0"/>
              <a:t>acterial pneumonia has two patterns of anatomic distribution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" y="2011680"/>
            <a:ext cx="10874457" cy="42062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lobular bronchopneumonia: Patchy consolidation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lobar pneumonia: consolidation 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of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 large portion of a lobe or of an entire lobe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12" t="44108" r="52612" b="6711"/>
          <a:stretch/>
        </p:blipFill>
        <p:spPr>
          <a:xfrm>
            <a:off x="7105340" y="2352076"/>
            <a:ext cx="4523084" cy="40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1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3" y="-180057"/>
            <a:ext cx="9784080" cy="1508760"/>
          </a:xfrm>
        </p:spPr>
        <p:txBody>
          <a:bodyPr/>
          <a:lstStyle/>
          <a:p>
            <a:r>
              <a:rPr lang="en-US" dirty="0"/>
              <a:t>lobar </a:t>
            </a:r>
            <a:r>
              <a:rPr lang="en-US" dirty="0" smtClean="0"/>
              <a:t>pneumonia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46" y="1328703"/>
            <a:ext cx="9784080" cy="420624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four stages of the inflammatory response have classically been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described: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A.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congestion: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characterized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by vascular engorgement, intraalveolar fluid with few neutrophils,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and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numerous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bacteria.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B. red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hepatization: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characterized by massive confluent exudation, as neutrophils, red cells, and fibrin fill the alveolar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spaces.</a:t>
            </a:r>
          </a:p>
          <a:p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5122" name="Picture 2" descr="Pathology Outlines - Acute pneumo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265" y="4122609"/>
            <a:ext cx="3849273" cy="273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Pneumon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9154" t="23713" r="10762" b="44183"/>
          <a:stretch/>
        </p:blipFill>
        <p:spPr>
          <a:xfrm>
            <a:off x="7525701" y="4122609"/>
            <a:ext cx="4559224" cy="27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2365"/>
            <a:ext cx="11818822" cy="420624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C.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Gray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hepatization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marked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by progressive disintegration of red cells and the persistence of a fibrinosuppurative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exudate.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D.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Resolution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the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exudate within the alveolar spaces is broken down by enzymatic digestion to produce granular, semifluid debris that is resorbed, ingested by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macrophages,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or organized by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fibroblasts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growing into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it.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Pleuritis: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Pleural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fibrinous reaction to the underlying inflammation is often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if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the consolidation extends to the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surface.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6146" name="Picture 2" descr="Lobar Pneumonia Grey Hepatisation Model India, Lobar Pneumonia Grey  Hepatisation Model Manufacturer, Lobar Pneumonia Grey Hepatisation Model  Suppliers and Exporters in Indi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13784" r="1799" b="11630"/>
          <a:stretch/>
        </p:blipFill>
        <p:spPr bwMode="auto">
          <a:xfrm>
            <a:off x="956603" y="4337749"/>
            <a:ext cx="3235569" cy="25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8826" t="29471" r="51225" b="34952"/>
          <a:stretch/>
        </p:blipFill>
        <p:spPr>
          <a:xfrm>
            <a:off x="4611100" y="4337749"/>
            <a:ext cx="3679257" cy="2457265"/>
          </a:xfrm>
          <a:prstGeom prst="rect">
            <a:avLst/>
          </a:prstGeom>
        </p:spPr>
      </p:pic>
      <p:pic>
        <p:nvPicPr>
          <p:cNvPr id="1026" name="Picture 2" descr="Fibrinous pleuritis – hor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285" y="4337749"/>
            <a:ext cx="3284273" cy="24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6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bronchopneumonia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813" y="2023672"/>
            <a:ext cx="10702186" cy="41942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Foci of bronchopneumonia are consolidated areas of acute suppurative </a:t>
            </a:r>
            <a:r>
              <a:rPr lang="en-US" dirty="0" smtClean="0">
                <a:solidFill>
                  <a:schemeClr val="bg1"/>
                </a:solidFill>
              </a:rPr>
              <a:t>inflammation.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consolidation </a:t>
            </a:r>
            <a:r>
              <a:rPr lang="en-US" dirty="0" smtClean="0">
                <a:solidFill>
                  <a:schemeClr val="bg1"/>
                </a:solidFill>
              </a:rPr>
              <a:t>frequently </a:t>
            </a:r>
            <a:r>
              <a:rPr lang="en-US" dirty="0">
                <a:solidFill>
                  <a:schemeClr val="bg1"/>
                </a:solidFill>
              </a:rPr>
              <a:t>bilateral and basal because of the tendency of secretions to gravitate to the lower </a:t>
            </a:r>
            <a:r>
              <a:rPr lang="en-US" dirty="0" smtClean="0">
                <a:solidFill>
                  <a:schemeClr val="bg1"/>
                </a:solidFill>
              </a:rPr>
              <a:t>lobes.</a:t>
            </a:r>
          </a:p>
          <a:p>
            <a:r>
              <a:rPr lang="en-US" dirty="0">
                <a:solidFill>
                  <a:schemeClr val="bg1"/>
                </a:solidFill>
              </a:rPr>
              <a:t>Histologically, a neutrophil-rich exudate fills the bronchi, </a:t>
            </a:r>
            <a:r>
              <a:rPr lang="en-US" dirty="0" smtClean="0">
                <a:solidFill>
                  <a:schemeClr val="bg1"/>
                </a:solidFill>
              </a:rPr>
              <a:t>bronchioles</a:t>
            </a:r>
            <a:r>
              <a:rPr lang="en-US" dirty="0">
                <a:solidFill>
                  <a:schemeClr val="bg1"/>
                </a:solidFill>
              </a:rPr>
              <a:t>, and adjacent alveolar </a:t>
            </a:r>
            <a:r>
              <a:rPr lang="en-US" dirty="0" smtClean="0">
                <a:solidFill>
                  <a:schemeClr val="bg1"/>
                </a:solidFill>
              </a:rPr>
              <a:t>space.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 descr="IPLab:Lab 3:Bronchopneumonia - Pathology Education Instructional Re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64" y="4244126"/>
            <a:ext cx="3889694" cy="261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thology Outlines - Acute pneumon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997" y="4093975"/>
            <a:ext cx="3685366" cy="276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8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42" y="326379"/>
            <a:ext cx="9784080" cy="1508760"/>
          </a:xfrm>
        </p:spPr>
        <p:txBody>
          <a:bodyPr/>
          <a:lstStyle/>
          <a:p>
            <a:r>
              <a:rPr lang="en-US" dirty="0"/>
              <a:t>PULMONARY INFECTIONS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842" y="1934308"/>
            <a:ext cx="9784080" cy="42062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Pneumonia can be broadly defined as any infection in the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lung.</a:t>
            </a:r>
          </a:p>
          <a:p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The vulnerability of the lung to infection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is high because:</a:t>
            </a:r>
          </a:p>
          <a:p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(1) many microbes are airborne and readily inhaled into the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lungs.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(2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) nasopharyngeal flora are regularly aspirated during sleep, even by healthy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individuals.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</a:rPr>
              <a:t>(3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) lung diseases often lower local immune defenses.</a:t>
            </a:r>
            <a:endParaRPr lang="en-US" sz="2400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en-US" sz="2400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026" name="Picture 2" descr="Pneumonia Class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329" y="4731123"/>
            <a:ext cx="3220671" cy="212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137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08" y="1792936"/>
            <a:ext cx="9784080" cy="42062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major symptoms of typical community-acquired acute bacterial pneumonia </a:t>
            </a:r>
            <a:r>
              <a:rPr lang="en-US" dirty="0" smtClean="0">
                <a:solidFill>
                  <a:schemeClr val="bg1"/>
                </a:solidFill>
              </a:rPr>
              <a:t>are: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abrupt onset of high </a:t>
            </a:r>
            <a:r>
              <a:rPr lang="en-US" dirty="0" smtClean="0">
                <a:solidFill>
                  <a:schemeClr val="bg1"/>
                </a:solidFill>
              </a:rPr>
              <a:t>fever and shaking chills.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cough </a:t>
            </a:r>
            <a:r>
              <a:rPr lang="en-US" dirty="0">
                <a:solidFill>
                  <a:schemeClr val="bg1"/>
                </a:solidFill>
              </a:rPr>
              <a:t>producing mucopurulent </a:t>
            </a:r>
            <a:r>
              <a:rPr lang="en-US" dirty="0" smtClean="0">
                <a:solidFill>
                  <a:schemeClr val="bg1"/>
                </a:solidFill>
              </a:rPr>
              <a:t>sputum.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When pleuritis is present, it is accompanied by pleuritic </a:t>
            </a:r>
            <a:r>
              <a:rPr lang="en-US" dirty="0" smtClean="0">
                <a:solidFill>
                  <a:schemeClr val="bg1"/>
                </a:solidFill>
              </a:rPr>
              <a:t>pain.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Radiology: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lobar pneumonia 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whole lobe is radiopaque 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bronchopneumonia: </a:t>
            </a:r>
            <a:r>
              <a:rPr lang="en-US" dirty="0">
                <a:solidFill>
                  <a:schemeClr val="bg1"/>
                </a:solidFill>
              </a:rPr>
              <a:t>focal opacities 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Treatment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smtClean="0">
                <a:solidFill>
                  <a:schemeClr val="bg1"/>
                </a:solidFill>
              </a:rPr>
              <a:t>antibiotics.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559" t="58894" r="24195" b="7451"/>
          <a:stretch/>
        </p:blipFill>
        <p:spPr>
          <a:xfrm>
            <a:off x="9551962" y="4248442"/>
            <a:ext cx="2504049" cy="2461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37" t="58317" r="76201" b="9567"/>
          <a:stretch/>
        </p:blipFill>
        <p:spPr>
          <a:xfrm>
            <a:off x="6372665" y="4311748"/>
            <a:ext cx="2532184" cy="234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5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8" y="284176"/>
            <a:ext cx="10989081" cy="1508760"/>
          </a:xfrm>
        </p:spPr>
        <p:txBody>
          <a:bodyPr/>
          <a:lstStyle/>
          <a:p>
            <a:r>
              <a:rPr lang="en-US" dirty="0"/>
              <a:t>2. Community-Acquired Viral </a:t>
            </a:r>
            <a:r>
              <a:rPr lang="en-US" dirty="0" smtClean="0"/>
              <a:t>Pneumonias.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993" y="2067951"/>
            <a:ext cx="9784080" cy="42062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most common causes of community-acquired viral pneumonias </a:t>
            </a:r>
            <a:r>
              <a:rPr lang="en-US" dirty="0" smtClean="0">
                <a:solidFill>
                  <a:schemeClr val="bg1"/>
                </a:solidFill>
              </a:rPr>
              <a:t>are: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influenza types A and </a:t>
            </a:r>
            <a:r>
              <a:rPr lang="en-US" dirty="0" smtClean="0">
                <a:solidFill>
                  <a:schemeClr val="bg1"/>
                </a:solidFill>
              </a:rPr>
              <a:t>B.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respiratory syncytial </a:t>
            </a:r>
            <a:r>
              <a:rPr lang="en-US" dirty="0" smtClean="0">
                <a:solidFill>
                  <a:schemeClr val="bg1"/>
                </a:solidFill>
              </a:rPr>
              <a:t>viruses.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human </a:t>
            </a:r>
            <a:r>
              <a:rPr lang="en-US" dirty="0" smtClean="0">
                <a:solidFill>
                  <a:schemeClr val="bg1"/>
                </a:solidFill>
              </a:rPr>
              <a:t>metapneumovirus.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Adenovirus and rhinoviruses.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rubeola </a:t>
            </a:r>
            <a:r>
              <a:rPr lang="en-US" dirty="0" smtClean="0">
                <a:solidFill>
                  <a:schemeClr val="bg1"/>
                </a:solidFill>
              </a:rPr>
              <a:t>virus </a:t>
            </a:r>
            <a:r>
              <a:rPr lang="en-US" dirty="0">
                <a:solidFill>
                  <a:schemeClr val="bg1"/>
                </a:solidFill>
              </a:rPr>
              <a:t>and varicella </a:t>
            </a:r>
            <a:r>
              <a:rPr lang="en-US" dirty="0" smtClean="0">
                <a:solidFill>
                  <a:schemeClr val="bg1"/>
                </a:solidFill>
              </a:rPr>
              <a:t>virus.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Nearly all of these agents also cause upper-respiratory tract infections (“common cold”).</a:t>
            </a:r>
          </a:p>
        </p:txBody>
      </p:sp>
    </p:spTree>
    <p:extLst>
      <p:ext uri="{BB962C8B-B14F-4D97-AF65-F5344CB8AC3E}">
        <p14:creationId xmlns:p14="http://schemas.microsoft.com/office/powerpoint/2010/main" val="26105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938435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2166425" y="2095138"/>
            <a:ext cx="21804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These pathologic viruses share a propensity to infect and damage </a:t>
            </a:r>
            <a:r>
              <a:rPr lang="en-US" u="sng" dirty="0">
                <a:solidFill>
                  <a:schemeClr val="bg1"/>
                </a:solidFill>
              </a:rPr>
              <a:t>respiratory epithelium</a:t>
            </a:r>
            <a:r>
              <a:rPr lang="en-US" dirty="0">
                <a:solidFill>
                  <a:schemeClr val="bg1"/>
                </a:solidFill>
              </a:rPr>
              <a:t>, producing an inflammatory response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03409" y="2332112"/>
            <a:ext cx="194603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the process extends to </a:t>
            </a:r>
            <a:r>
              <a:rPr lang="en-US" u="sng" dirty="0">
                <a:solidFill>
                  <a:schemeClr val="bg1"/>
                </a:solidFill>
              </a:rPr>
              <a:t>alveoli,</a:t>
            </a:r>
            <a:r>
              <a:rPr lang="en-US" dirty="0">
                <a:solidFill>
                  <a:schemeClr val="bg1"/>
                </a:solidFill>
              </a:rPr>
              <a:t> there is usually interstitial inflammation.</a:t>
            </a:r>
          </a:p>
        </p:txBody>
      </p:sp>
      <p:sp>
        <p:nvSpPr>
          <p:cNvPr id="7" name="Rectangle 6"/>
          <p:cNvSpPr/>
          <p:nvPr/>
        </p:nvSpPr>
        <p:spPr>
          <a:xfrm>
            <a:off x="7605933" y="2274837"/>
            <a:ext cx="24759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damage leading to necrosis of the respiratory epithelium inhibits mucociliary clearance and predisposes to </a:t>
            </a:r>
            <a:r>
              <a:rPr lang="en-US" u="sng" dirty="0">
                <a:solidFill>
                  <a:schemeClr val="bg1"/>
                </a:solidFill>
              </a:rPr>
              <a:t>secondary bacterial infections</a:t>
            </a:r>
            <a:endParaRPr lang="en-US" u="sng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02919" y="256040"/>
            <a:ext cx="9784080" cy="150876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3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31" y="1792936"/>
            <a:ext cx="9784080" cy="42062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inflammatory reaction is largely confined to the walls of the </a:t>
            </a:r>
            <a:r>
              <a:rPr lang="en-US" dirty="0" smtClean="0">
                <a:solidFill>
                  <a:schemeClr val="bg1"/>
                </a:solidFill>
              </a:rPr>
              <a:t>alveoli.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septa are widened and edematous; they usually contain a mononuclear inflammatory infiltrate of lymphocytes, macrophages and, occasionally, plasma cells.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the classic case, alveolar spaces in viral pneumonias are free of </a:t>
            </a:r>
            <a:r>
              <a:rPr lang="en-US" dirty="0" smtClean="0">
                <a:solidFill>
                  <a:schemeClr val="bg1"/>
                </a:solidFill>
              </a:rPr>
              <a:t>cellular </a:t>
            </a:r>
            <a:r>
              <a:rPr lang="en-US" dirty="0">
                <a:solidFill>
                  <a:schemeClr val="bg1"/>
                </a:solidFill>
              </a:rPr>
              <a:t>exudate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75" t="22977" r="52617" b="35184"/>
          <a:stretch/>
        </p:blipFill>
        <p:spPr>
          <a:xfrm>
            <a:off x="8144435" y="3734692"/>
            <a:ext cx="4047565" cy="30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clinical course of viral pneumonia is extremely </a:t>
            </a:r>
            <a:r>
              <a:rPr lang="en-US" dirty="0" smtClean="0">
                <a:solidFill>
                  <a:schemeClr val="bg1"/>
                </a:solidFill>
              </a:rPr>
              <a:t>varied, it </a:t>
            </a:r>
            <a:r>
              <a:rPr lang="en-US" dirty="0">
                <a:solidFill>
                  <a:schemeClr val="bg1"/>
                </a:solidFill>
              </a:rPr>
              <a:t>may </a:t>
            </a:r>
            <a:r>
              <a:rPr lang="en-US" dirty="0" smtClean="0">
                <a:solidFill>
                  <a:schemeClr val="bg1"/>
                </a:solidFill>
              </a:rPr>
              <a:t>manifested </a:t>
            </a:r>
            <a:r>
              <a:rPr lang="en-US" dirty="0">
                <a:solidFill>
                  <a:schemeClr val="bg1"/>
                </a:solidFill>
              </a:rPr>
              <a:t>as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severe upper-respiratory tract infection or “chest cold” that goes </a:t>
            </a:r>
            <a:r>
              <a:rPr lang="en-US" dirty="0" smtClean="0">
                <a:solidFill>
                  <a:schemeClr val="bg1"/>
                </a:solidFill>
              </a:rPr>
              <a:t>undiagnosed.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manifest </a:t>
            </a:r>
            <a:r>
              <a:rPr lang="en-US" dirty="0">
                <a:solidFill>
                  <a:schemeClr val="bg1"/>
                </a:solidFill>
              </a:rPr>
              <a:t>as a fulminant, life-threatening infection in </a:t>
            </a:r>
            <a:r>
              <a:rPr lang="en-US" dirty="0" smtClean="0">
                <a:solidFill>
                  <a:schemeClr val="bg1"/>
                </a:solidFill>
              </a:rPr>
              <a:t>immunocompromised patient.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Generally the patient presented with: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Fever.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headache.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Malaise.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cough </a:t>
            </a:r>
            <a:r>
              <a:rPr lang="en-US" dirty="0">
                <a:solidFill>
                  <a:schemeClr val="bg1"/>
                </a:solidFill>
              </a:rPr>
              <a:t>with minimal sputum</a:t>
            </a:r>
          </a:p>
        </p:txBody>
      </p:sp>
    </p:spTree>
    <p:extLst>
      <p:ext uri="{BB962C8B-B14F-4D97-AF65-F5344CB8AC3E}">
        <p14:creationId xmlns:p14="http://schemas.microsoft.com/office/powerpoint/2010/main" val="37240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Hospital-Acquired Pneumonias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948" y="1909481"/>
            <a:ext cx="10790051" cy="480080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Nosocomial, or hospital-acquired, pneumonias are defined as pulmonary infections acquired in </a:t>
            </a:r>
            <a:r>
              <a:rPr lang="en-US" u="sng" dirty="0">
                <a:solidFill>
                  <a:schemeClr val="bg1"/>
                </a:solidFill>
              </a:rPr>
              <a:t>the course of a hospital </a:t>
            </a:r>
            <a:r>
              <a:rPr lang="en-US" u="sng" dirty="0" smtClean="0">
                <a:solidFill>
                  <a:schemeClr val="bg1"/>
                </a:solidFill>
              </a:rPr>
              <a:t>stay</a:t>
            </a:r>
            <a:r>
              <a:rPr lang="en-US" u="sng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u="sng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Nosocomial infections are common </a:t>
            </a:r>
            <a:r>
              <a:rPr lang="en-US" dirty="0" smtClean="0">
                <a:solidFill>
                  <a:schemeClr val="bg1"/>
                </a:solidFill>
              </a:rPr>
              <a:t>in: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hospitalized individuals with severe underlying </a:t>
            </a:r>
            <a:r>
              <a:rPr lang="en-US" dirty="0" smtClean="0">
                <a:solidFill>
                  <a:schemeClr val="bg1"/>
                </a:solidFill>
              </a:rPr>
              <a:t>disease.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Immunosuppressed.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those </a:t>
            </a:r>
            <a:r>
              <a:rPr lang="en-US" dirty="0">
                <a:solidFill>
                  <a:schemeClr val="bg1"/>
                </a:solidFill>
              </a:rPr>
              <a:t>on prolonged antibiotic regimens.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Patients </a:t>
            </a:r>
            <a:r>
              <a:rPr lang="en-US" dirty="0">
                <a:solidFill>
                  <a:schemeClr val="bg1"/>
                </a:solidFill>
              </a:rPr>
              <a:t>on mechanical ventilation 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Most common organisms: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Gram-negative rods (members of Enterobacteriaceae and Pseudomonas spp.) and S. aureus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 descr="HOSPITAL ACQUIRED PNEUMONIA on Top of Yellow Background Stock Photo - Image  of blackboard, close: 1305901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542" y="2623267"/>
            <a:ext cx="4061964" cy="30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93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Aspiration Pneumonia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09" y="1955410"/>
            <a:ext cx="10593104" cy="41921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Aspiration pneumonia occurs in debilitated patients or those who aspirate gastric contents while unconscious (e.g., after a stroke) or during repeated vomiting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The resultant pneumonia is partly chemical, due to the extremely irritating effects of the gastric acid, and partly bacterial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 smtClean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 Complication of Aspiration pneumonia </a:t>
            </a:r>
            <a:r>
              <a:rPr lang="en-US" dirty="0">
                <a:solidFill>
                  <a:schemeClr val="bg1"/>
                </a:solidFill>
              </a:rPr>
              <a:t>is 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death </a:t>
            </a:r>
            <a:r>
              <a:rPr lang="en-US" dirty="0">
                <a:solidFill>
                  <a:schemeClr val="bg1"/>
                </a:solidFill>
              </a:rPr>
              <a:t>in individuals predisposed to aspiration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 those who survive, abscess formation is a common complication.</a:t>
            </a:r>
          </a:p>
        </p:txBody>
      </p:sp>
      <p:pic>
        <p:nvPicPr>
          <p:cNvPr id="4098" name="Picture 2" descr="Aspiration Pneumonia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1292" y="4149968"/>
            <a:ext cx="3610708" cy="270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6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Lung Abscess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572" y="2025748"/>
            <a:ext cx="10452427" cy="41921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Lung abscess refers to a localized area of suppurative necrosis within the pulmonary parenchyma, resulting in the formation of one or more large </a:t>
            </a:r>
            <a:r>
              <a:rPr lang="en-US" dirty="0" smtClean="0">
                <a:solidFill>
                  <a:schemeClr val="bg1"/>
                </a:solidFill>
              </a:rPr>
              <a:t>cavities.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 causative organism may be introduced into the lung by any of the following mechanisms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1. </a:t>
            </a:r>
            <a:r>
              <a:rPr lang="en-US" dirty="0">
                <a:solidFill>
                  <a:schemeClr val="bg1"/>
                </a:solidFill>
              </a:rPr>
              <a:t>Aspiration of infective material from carious teeth or infected sinuses or </a:t>
            </a:r>
            <a:r>
              <a:rPr lang="en-US" dirty="0" smtClean="0">
                <a:solidFill>
                  <a:schemeClr val="bg1"/>
                </a:solidFill>
              </a:rPr>
              <a:t>tonsils</a:t>
            </a:r>
          </a:p>
          <a:p>
            <a:r>
              <a:rPr lang="en-US" dirty="0">
                <a:solidFill>
                  <a:schemeClr val="bg1"/>
                </a:solidFill>
              </a:rPr>
              <a:t>2. Aspiration of gastric </a:t>
            </a:r>
            <a:r>
              <a:rPr lang="en-US" dirty="0" smtClean="0">
                <a:solidFill>
                  <a:schemeClr val="bg1"/>
                </a:solidFill>
              </a:rPr>
              <a:t>contents.</a:t>
            </a:r>
          </a:p>
          <a:p>
            <a:r>
              <a:rPr lang="en-US" dirty="0">
                <a:solidFill>
                  <a:schemeClr val="bg1"/>
                </a:solidFill>
              </a:rPr>
              <a:t>3. As a complication of necrotizing bacterial </a:t>
            </a:r>
            <a:r>
              <a:rPr lang="en-US" dirty="0" smtClean="0">
                <a:solidFill>
                  <a:schemeClr val="bg1"/>
                </a:solidFill>
              </a:rPr>
              <a:t>pneumonias.</a:t>
            </a:r>
          </a:p>
          <a:p>
            <a:r>
              <a:rPr lang="en-US" dirty="0">
                <a:solidFill>
                  <a:schemeClr val="bg1"/>
                </a:solidFill>
              </a:rPr>
              <a:t>4. Bronchial </a:t>
            </a:r>
            <a:r>
              <a:rPr lang="en-US" dirty="0" smtClean="0">
                <a:solidFill>
                  <a:schemeClr val="bg1"/>
                </a:solidFill>
              </a:rPr>
              <a:t>obstruction.</a:t>
            </a:r>
          </a:p>
          <a:p>
            <a:r>
              <a:rPr lang="en-US" dirty="0">
                <a:solidFill>
                  <a:schemeClr val="bg1"/>
                </a:solidFill>
              </a:rPr>
              <a:t>5. Septic </a:t>
            </a:r>
            <a:r>
              <a:rPr lang="en-US" dirty="0" smtClean="0">
                <a:solidFill>
                  <a:schemeClr val="bg1"/>
                </a:solidFill>
              </a:rPr>
              <a:t>embolism.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AutoShape 2" descr="LUNG ABSCESS - Nursing Le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641" t="20240" r="3868" b="44760"/>
          <a:stretch/>
        </p:blipFill>
        <p:spPr>
          <a:xfrm>
            <a:off x="7441808" y="4549105"/>
            <a:ext cx="4750191" cy="24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9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63" y="2082018"/>
            <a:ext cx="10579036" cy="413590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Abscesses range in diameter from a few millimeters to large cavities 5 to 6 cm </a:t>
            </a:r>
            <a:r>
              <a:rPr lang="en-US" dirty="0" smtClean="0">
                <a:solidFill>
                  <a:schemeClr val="bg1"/>
                </a:solidFill>
              </a:rPr>
              <a:t>across.</a:t>
            </a:r>
          </a:p>
          <a:p>
            <a:r>
              <a:rPr lang="en-US" dirty="0">
                <a:solidFill>
                  <a:schemeClr val="bg1"/>
                </a:solidFill>
              </a:rPr>
              <a:t>On histologic </a:t>
            </a:r>
            <a:r>
              <a:rPr lang="en-US" dirty="0" smtClean="0">
                <a:solidFill>
                  <a:schemeClr val="bg1"/>
                </a:solidFill>
              </a:rPr>
              <a:t>examination: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suppurative focus is surrounded by variable amounts of fibrous scarring and mononuclear </a:t>
            </a:r>
            <a:r>
              <a:rPr lang="en-US" dirty="0" smtClean="0">
                <a:solidFill>
                  <a:schemeClr val="bg1"/>
                </a:solidFill>
              </a:rPr>
              <a:t>infiltration </a:t>
            </a:r>
            <a:r>
              <a:rPr lang="en-US" dirty="0">
                <a:solidFill>
                  <a:schemeClr val="bg1"/>
                </a:solidFill>
              </a:rPr>
              <a:t>(lymphocytes, plasma cells, macrophages), depending on the chronicity of the lesion.</a:t>
            </a:r>
          </a:p>
        </p:txBody>
      </p:sp>
      <p:pic>
        <p:nvPicPr>
          <p:cNvPr id="6146" name="Picture 2" descr="IPLab:Lab 1:Lung Abscess - Pathology Education Instructional Re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180" y="4178104"/>
            <a:ext cx="4011819" cy="267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66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182" y="2011680"/>
            <a:ext cx="10325817" cy="44031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prominent cough that usually yields copious amounts of foul-smelling, purulent, or sanguineous </a:t>
            </a:r>
            <a:r>
              <a:rPr lang="en-US" dirty="0" smtClean="0">
                <a:solidFill>
                  <a:schemeClr val="bg1"/>
                </a:solidFill>
              </a:rPr>
              <a:t>sputum.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Spiking fever and </a:t>
            </a:r>
            <a:r>
              <a:rPr lang="en-US" dirty="0" smtClean="0">
                <a:solidFill>
                  <a:schemeClr val="bg1"/>
                </a:solidFill>
              </a:rPr>
              <a:t>malaise.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Clubbing of the fingers, weight loss, and </a:t>
            </a:r>
            <a:r>
              <a:rPr lang="en-US" dirty="0" smtClean="0">
                <a:solidFill>
                  <a:schemeClr val="bg1"/>
                </a:solidFill>
              </a:rPr>
              <a:t>anemia.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Abscesses occur in 10% to 15% of patients with bronchogenic </a:t>
            </a:r>
            <a:r>
              <a:rPr lang="en-US" dirty="0" smtClean="0">
                <a:solidFill>
                  <a:schemeClr val="bg1"/>
                </a:solidFill>
              </a:rPr>
              <a:t>carcinoma.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Nail clubbing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738" y="4167553"/>
            <a:ext cx="3587262" cy="269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39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037" t="20335" r="21277" b="13723"/>
          <a:stretch/>
        </p:blipFill>
        <p:spPr>
          <a:xfrm>
            <a:off x="2570717" y="1551276"/>
            <a:ext cx="7130076" cy="44289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399" y="271166"/>
            <a:ext cx="10442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Normally, the lung parenchyma remains sterile because of a number of highly effective immune and non-immune defense mechanisms that extend throughout the respiratory system from the nasopharynx to the alveolar air spaces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055" y="2263950"/>
            <a:ext cx="2635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mutations in MYD88,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protein required for signaling by Toll-like receptors,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lead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to severe necrotizing pneumococcal infections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9700793" y="2402449"/>
            <a:ext cx="24912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congenital defects in IgA production can increased risk for pneumonias caused by encapsulated organisms such as pneumococcus and H. influenzae. </a:t>
            </a:r>
          </a:p>
        </p:txBody>
      </p:sp>
    </p:spTree>
    <p:extLst>
      <p:ext uri="{BB962C8B-B14F-4D97-AF65-F5344CB8AC3E}">
        <p14:creationId xmlns:p14="http://schemas.microsoft.com/office/powerpoint/2010/main" val="404943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3249637"/>
            <a:ext cx="9784080" cy="420624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innate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immunity (including neutrophil and complement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defects).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adaptive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immunity (e.g., humoral immunodeficiency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).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91903" y="641811"/>
            <a:ext cx="7167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So any patients with inherited or acquired defects in:</a:t>
            </a:r>
          </a:p>
        </p:txBody>
      </p:sp>
      <p:sp>
        <p:nvSpPr>
          <p:cNvPr id="5" name="Right Brace 4"/>
          <p:cNvSpPr/>
          <p:nvPr/>
        </p:nvSpPr>
        <p:spPr>
          <a:xfrm>
            <a:off x="9073662" y="3249637"/>
            <a:ext cx="323557" cy="94253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397219" y="3387189"/>
            <a:ext cx="25228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increased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incidence of infections with pyogenic bacteria .</a:t>
            </a:r>
          </a:p>
        </p:txBody>
      </p:sp>
    </p:spTree>
    <p:extLst>
      <p:ext uri="{BB962C8B-B14F-4D97-AF65-F5344CB8AC3E}">
        <p14:creationId xmlns:p14="http://schemas.microsoft.com/office/powerpoint/2010/main" val="50857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SMOKING…..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29767" y="2366976"/>
            <a:ext cx="9784080" cy="294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lifestyle choices interfere with host immune defense mechanisms and facilitate infections. 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For example: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cigarette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smoke compromises mucociliary clearance and pulmonary macrophage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activity.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alcohol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impairs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neutrophils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function as well as cough and </a:t>
            </a:r>
            <a:r>
              <a:rPr lang="en-US" dirty="0" err="1">
                <a:solidFill>
                  <a:schemeClr val="tx2">
                    <a:lumMod val="10000"/>
                  </a:schemeClr>
                </a:solidFill>
              </a:rPr>
              <a:t>epiglottic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 reflex</a:t>
            </a:r>
          </a:p>
        </p:txBody>
      </p:sp>
      <p:pic>
        <p:nvPicPr>
          <p:cNvPr id="1026" name="Picture 2" descr="10 Self-Help Tips to Quit Smoking | Redlam Surg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200" y="-30979"/>
            <a:ext cx="208280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07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918" t="15201" r="50873" b="11917"/>
          <a:stretch/>
        </p:blipFill>
        <p:spPr>
          <a:xfrm>
            <a:off x="1038385" y="201478"/>
            <a:ext cx="4695987" cy="6165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62" t="44650" r="50634" b="25265"/>
          <a:stretch/>
        </p:blipFill>
        <p:spPr>
          <a:xfrm>
            <a:off x="6106332" y="2648909"/>
            <a:ext cx="5801542" cy="30854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06332" y="1123627"/>
            <a:ext cx="5486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Classification of </a:t>
            </a:r>
            <a:r>
              <a:rPr lang="en-US" sz="3200" b="1" spc="50" dirty="0" smtClean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pneumonia</a:t>
            </a:r>
            <a:endParaRPr lang="en-US" sz="32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3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Community-Acquired Bacterial Pneumonias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135667"/>
            <a:ext cx="9784080" cy="4206240"/>
          </a:xfrm>
        </p:spPr>
        <p:txBody>
          <a:bodyPr/>
          <a:lstStyle/>
          <a:p>
            <a:r>
              <a:rPr lang="en-US" sz="2400" b="1" u="sng" dirty="0">
                <a:solidFill>
                  <a:schemeClr val="tx2">
                    <a:lumMod val="10000"/>
                  </a:schemeClr>
                </a:solidFill>
              </a:rPr>
              <a:t>A. Streptococcus </a:t>
            </a:r>
            <a:r>
              <a:rPr lang="en-US" sz="2400" b="1" u="sng" dirty="0" smtClean="0">
                <a:solidFill>
                  <a:schemeClr val="tx2">
                    <a:lumMod val="10000"/>
                  </a:schemeClr>
                </a:solidFill>
              </a:rPr>
              <a:t>pneumonia: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is the most common cause of community-acquired acute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pneumonia.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Risk factors: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(1) chronic diseases such as CHF, COPD, or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diabetes.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(2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) congenital or acquired defects in immunoglobulin production (e.g., acquired immune deficiency syndrome [AIDS]). </a:t>
            </a: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(3) decreased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or absent splenic function (e.g., sickle cell disease or after splenectomy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).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2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56040"/>
            <a:ext cx="9784080" cy="1508760"/>
          </a:xfrm>
        </p:spPr>
        <p:txBody>
          <a:bodyPr/>
          <a:lstStyle/>
          <a:p>
            <a:r>
              <a:rPr lang="en-US" dirty="0" smtClean="0"/>
              <a:t>Diagnosis??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presence of numerous neutrophils in sputum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containing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the typical gram-positive, lancet-shaped diplococci supports the diagnosis of pneumococcal pneumonia,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but????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Isolation of pneumococci from blood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cultures.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Prevention:</a:t>
            </a: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Pneumococcal vaccines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containing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capsular polysaccharides from the common serotypes are used in individuals at high risk for pneumococcal sepsis.</a:t>
            </a:r>
          </a:p>
        </p:txBody>
      </p:sp>
      <p:pic>
        <p:nvPicPr>
          <p:cNvPr id="2050" name="Picture 2" descr="Biochemical Test and Identification of Streptococcus pneumonia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756" y="-28135"/>
            <a:ext cx="3237244" cy="179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75" y="1381337"/>
            <a:ext cx="10553046" cy="5985445"/>
          </a:xfrm>
        </p:spPr>
        <p:txBody>
          <a:bodyPr/>
          <a:lstStyle/>
          <a:p>
            <a:r>
              <a:rPr lang="en-US" sz="2400" b="1" u="sng" dirty="0">
                <a:solidFill>
                  <a:srgbClr val="00B0F0"/>
                </a:solidFill>
              </a:rPr>
              <a:t>B. </a:t>
            </a:r>
            <a:r>
              <a:rPr lang="en-US" sz="2400" b="1" u="sng" dirty="0" err="1">
                <a:solidFill>
                  <a:srgbClr val="00B0F0"/>
                </a:solidFill>
              </a:rPr>
              <a:t>Haemophilus</a:t>
            </a:r>
            <a:r>
              <a:rPr lang="en-US" sz="2400" b="1" u="sng" dirty="0">
                <a:solidFill>
                  <a:srgbClr val="00B0F0"/>
                </a:solidFill>
              </a:rPr>
              <a:t> </a:t>
            </a:r>
            <a:r>
              <a:rPr lang="en-US" sz="2400" b="1" u="sng" dirty="0" smtClean="0">
                <a:solidFill>
                  <a:srgbClr val="00B0F0"/>
                </a:solidFill>
              </a:rPr>
              <a:t>influenza: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Both encapsulated and unencapsulated forms of H. influenzae are important causes of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community-acquired pneumonia. 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Encapsulated: can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cause life 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threatening  pneumonia, epiglottitis and suppurative meningitis in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children.</a:t>
            </a: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Adults at risk for developing infections include those with chronic pulmonary diseases such as chronic bronchitis, cystic fibrosis, and 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bronchiectasis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. 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H</a:t>
            </a:r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. influenzae is the most common bacterial cause of acute exacerbations of COPD.</a:t>
            </a:r>
            <a:endParaRPr lang="en-US" dirty="0" smtClean="0">
              <a:solidFill>
                <a:schemeClr val="tx2">
                  <a:lumMod val="1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8194" name="Picture 2" descr="Haemophilus Microbiology: Morphology, Pathogenesis, Diagnosis, Treatment - 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310" y="-16935"/>
            <a:ext cx="3973690" cy="223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93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1797</TotalTime>
  <Words>1918</Words>
  <Application>Microsoft Office PowerPoint</Application>
  <PresentationFormat>Widescreen</PresentationFormat>
  <Paragraphs>193</Paragraphs>
  <Slides>29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Corbel</vt:lpstr>
      <vt:lpstr>Wingdings</vt:lpstr>
      <vt:lpstr>Banded</vt:lpstr>
      <vt:lpstr>RSM-2 PULMONARY INFECTIONS</vt:lpstr>
      <vt:lpstr>PULMONARY INFECTIONS</vt:lpstr>
      <vt:lpstr>PowerPoint Presentation</vt:lpstr>
      <vt:lpstr>PowerPoint Presentation</vt:lpstr>
      <vt:lpstr>STOP SMOKING…..</vt:lpstr>
      <vt:lpstr>PowerPoint Presentation</vt:lpstr>
      <vt:lpstr>1. Community-Acquired Bacterial Pneumonias</vt:lpstr>
      <vt:lpstr>Diagnosis??</vt:lpstr>
      <vt:lpstr>PowerPoint Presentation</vt:lpstr>
      <vt:lpstr>PowerPoint Presentation</vt:lpstr>
      <vt:lpstr>PowerPoint Presentation</vt:lpstr>
      <vt:lpstr>G. Pseudomonas aeruginosa:</vt:lpstr>
      <vt:lpstr>H. Legionella pneumophila</vt:lpstr>
      <vt:lpstr>PowerPoint Presentation</vt:lpstr>
      <vt:lpstr>MORPHOLOGY of pneumonia </vt:lpstr>
      <vt:lpstr>Bacterial pneumonia has two patterns of anatomic distribution:</vt:lpstr>
      <vt:lpstr>lobar pneumonia</vt:lpstr>
      <vt:lpstr>PowerPoint Presentation</vt:lpstr>
      <vt:lpstr>bronchopneumonia</vt:lpstr>
      <vt:lpstr>Clinical Features</vt:lpstr>
      <vt:lpstr>2. Community-Acquired Viral Pneumonias.</vt:lpstr>
      <vt:lpstr>PowerPoint Presentation</vt:lpstr>
      <vt:lpstr>MORPHOLOGY</vt:lpstr>
      <vt:lpstr>Clinical Features</vt:lpstr>
      <vt:lpstr>Hospital-Acquired Pneumonias</vt:lpstr>
      <vt:lpstr>Aspiration Pneumonia</vt:lpstr>
      <vt:lpstr>Lung Abscess</vt:lpstr>
      <vt:lpstr>MORPHOLOGY</vt:lpstr>
      <vt:lpstr>Clinical Features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27</cp:revision>
  <dcterms:created xsi:type="dcterms:W3CDTF">2022-10-08T09:06:12Z</dcterms:created>
  <dcterms:modified xsi:type="dcterms:W3CDTF">2022-10-12T18:29:01Z</dcterms:modified>
</cp:coreProperties>
</file>