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4" r:id="rId1"/>
  </p:sldMasterIdLst>
  <p:notesMasterIdLst>
    <p:notesMasterId r:id="rId37"/>
  </p:notesMasterIdLst>
  <p:sldIdLst>
    <p:sldId id="256" r:id="rId2"/>
    <p:sldId id="360" r:id="rId3"/>
    <p:sldId id="259" r:id="rId4"/>
    <p:sldId id="361" r:id="rId5"/>
    <p:sldId id="362" r:id="rId6"/>
    <p:sldId id="366" r:id="rId7"/>
    <p:sldId id="278" r:id="rId8"/>
    <p:sldId id="365" r:id="rId9"/>
    <p:sldId id="363" r:id="rId10"/>
    <p:sldId id="364" r:id="rId11"/>
    <p:sldId id="367" r:id="rId12"/>
    <p:sldId id="368" r:id="rId13"/>
    <p:sldId id="369" r:id="rId14"/>
    <p:sldId id="371" r:id="rId15"/>
    <p:sldId id="333" r:id="rId16"/>
    <p:sldId id="335" r:id="rId17"/>
    <p:sldId id="314" r:id="rId18"/>
    <p:sldId id="337" r:id="rId19"/>
    <p:sldId id="312" r:id="rId20"/>
    <p:sldId id="358" r:id="rId21"/>
    <p:sldId id="353" r:id="rId22"/>
    <p:sldId id="354" r:id="rId23"/>
    <p:sldId id="338" r:id="rId24"/>
    <p:sldId id="339" r:id="rId25"/>
    <p:sldId id="359" r:id="rId26"/>
    <p:sldId id="343" r:id="rId27"/>
    <p:sldId id="344" r:id="rId28"/>
    <p:sldId id="347" r:id="rId29"/>
    <p:sldId id="346" r:id="rId30"/>
    <p:sldId id="348" r:id="rId31"/>
    <p:sldId id="349" r:id="rId32"/>
    <p:sldId id="350" r:id="rId33"/>
    <p:sldId id="351" r:id="rId34"/>
    <p:sldId id="352" r:id="rId35"/>
    <p:sldId id="355" r:id="rId36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9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A28CC-3AC1-4565-9B7B-49507C45310A}" type="datetimeFigureOut">
              <a:rPr lang="en-US" smtClean="0"/>
              <a:t>20/9/2023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533AA-73AC-4BDC-A54E-356992EF1A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20/9/2023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20/9/2023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20/9/2023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20/9/2023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20/9/2023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https://riantosagala.files.wordpress.com/2017/08/wp-image-646606072.png?w=1140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219075"/>
            <a:ext cx="11951335" cy="6638925"/>
            <a:chOff x="120395" y="109726"/>
            <a:chExt cx="11951335" cy="66389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3963" y="1057655"/>
              <a:ext cx="5917692" cy="474268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26491" y="115822"/>
              <a:ext cx="11939270" cy="6626859"/>
            </a:xfrm>
            <a:custGeom>
              <a:avLst/>
              <a:gdLst/>
              <a:ahLst/>
              <a:cxnLst/>
              <a:rect l="l" t="t" r="r" b="b"/>
              <a:pathLst>
                <a:path w="11939270" h="6626859">
                  <a:moveTo>
                    <a:pt x="475488" y="5544313"/>
                  </a:moveTo>
                  <a:lnTo>
                    <a:pt x="11463528" y="5544313"/>
                  </a:lnTo>
                  <a:lnTo>
                    <a:pt x="11463528" y="1082041"/>
                  </a:lnTo>
                  <a:lnTo>
                    <a:pt x="475488" y="1082041"/>
                  </a:lnTo>
                  <a:lnTo>
                    <a:pt x="475488" y="5544313"/>
                  </a:lnTo>
                  <a:close/>
                </a:path>
                <a:path w="11939270" h="6626859">
                  <a:moveTo>
                    <a:pt x="0" y="6626352"/>
                  </a:moveTo>
                  <a:lnTo>
                    <a:pt x="11939016" y="6626352"/>
                  </a:lnTo>
                  <a:lnTo>
                    <a:pt x="11939016" y="0"/>
                  </a:lnTo>
                  <a:lnTo>
                    <a:pt x="0" y="0"/>
                  </a:lnTo>
                  <a:lnTo>
                    <a:pt x="0" y="6626352"/>
                  </a:lnTo>
                  <a:close/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Rectangle 6"/>
          <p:cNvSpPr/>
          <p:nvPr/>
        </p:nvSpPr>
        <p:spPr>
          <a:xfrm>
            <a:off x="7162800" y="2057400"/>
            <a:ext cx="4038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sz="5400" b="1" cap="none" spc="0">
                <a:ln/>
                <a:solidFill>
                  <a:schemeClr val="accent3"/>
                </a:solidFill>
                <a:effectLst/>
                <a:latin typeface="Andalus" pitchFamily="18" charset="-78"/>
                <a:cs typeface="Andalus" pitchFamily="18" charset="-78"/>
              </a:rPr>
              <a:t>Hernias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781800" y="3429000"/>
            <a:ext cx="6400800" cy="17526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hawatmeh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Dina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obeidat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baninaser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0"/>
            <a:ext cx="10439400" cy="6297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00000"/>
              </a:lnSpc>
              <a:spcBef>
                <a:spcPts val="50"/>
              </a:spcBef>
              <a:buFont typeface="Arial MT"/>
              <a:buChar char="-"/>
            </a:pPr>
            <a:endParaRPr lang="en-US" sz="2300" dirty="0" smtClean="0">
              <a:latin typeface="Arial MT"/>
              <a:cs typeface="Arial MT"/>
            </a:endParaRPr>
          </a:p>
          <a:p>
            <a:pPr marR="2674620" algn="ctr">
              <a:lnSpc>
                <a:spcPct val="100000"/>
              </a:lnSpc>
              <a:spcBef>
                <a:spcPts val="5"/>
              </a:spcBef>
            </a:pPr>
            <a:r>
              <a:rPr lang="en-US" sz="2800" b="1" u="heavy" spc="-5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Pathological</a:t>
            </a:r>
            <a:r>
              <a:rPr lang="en-US" sz="2800" b="1" u="heavy" spc="5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lang="en-US" sz="2800" b="1" u="heavy" spc="-5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variants of</a:t>
            </a:r>
            <a:r>
              <a:rPr lang="en-US" sz="2800" b="1" u="heavy" spc="-2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lang="en-US" sz="2800" b="1" u="heavy" spc="-5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hernia</a:t>
            </a:r>
            <a:endParaRPr lang="en-US" sz="2800" dirty="0" smtClean="0">
              <a:latin typeface="Arial"/>
              <a:cs typeface="Arial"/>
            </a:endParaRPr>
          </a:p>
          <a:p>
            <a:pPr marL="12700" marR="156845" indent="495300">
              <a:lnSpc>
                <a:spcPct val="110100"/>
              </a:lnSpc>
              <a:spcBef>
                <a:spcPts val="1000"/>
              </a:spcBef>
              <a:buChar char="*"/>
              <a:tabLst>
                <a:tab pos="676275" algn="l"/>
              </a:tabLst>
            </a:pPr>
            <a:r>
              <a:rPr lang="en-US" sz="2800" spc="-5" dirty="0" smtClean="0">
                <a:latin typeface="Arial MT"/>
                <a:cs typeface="Arial MT"/>
              </a:rPr>
              <a:t>Incarcerated</a:t>
            </a:r>
            <a:r>
              <a:rPr lang="en-US" sz="2800" dirty="0" smtClean="0">
                <a:latin typeface="Arial MT"/>
                <a:cs typeface="Arial MT"/>
              </a:rPr>
              <a:t> </a:t>
            </a:r>
            <a:r>
              <a:rPr lang="en-US" sz="2800" spc="-5" dirty="0" smtClean="0">
                <a:latin typeface="Arial MT"/>
                <a:cs typeface="Arial MT"/>
              </a:rPr>
              <a:t>hernia</a:t>
            </a:r>
            <a:r>
              <a:rPr lang="en-US" sz="2800" spc="25" dirty="0" smtClean="0">
                <a:latin typeface="Arial MT"/>
                <a:cs typeface="Arial MT"/>
              </a:rPr>
              <a:t> </a:t>
            </a:r>
            <a:r>
              <a:rPr lang="en-US" sz="2800" dirty="0" smtClean="0">
                <a:latin typeface="Arial MT"/>
                <a:cs typeface="Arial MT"/>
              </a:rPr>
              <a:t>(</a:t>
            </a:r>
            <a:r>
              <a:rPr lang="en-US" sz="2800" spc="15" dirty="0" smtClean="0">
                <a:latin typeface="Arial MT"/>
                <a:cs typeface="Arial MT"/>
              </a:rPr>
              <a:t> </a:t>
            </a:r>
            <a:r>
              <a:rPr lang="en-US" sz="2800" spc="-5" dirty="0" smtClean="0">
                <a:latin typeface="Arial MT"/>
                <a:cs typeface="Arial MT"/>
              </a:rPr>
              <a:t>contents</a:t>
            </a:r>
            <a:r>
              <a:rPr lang="en-US" sz="2800" spc="10" dirty="0" smtClean="0">
                <a:latin typeface="Arial MT"/>
                <a:cs typeface="Arial MT"/>
              </a:rPr>
              <a:t> </a:t>
            </a:r>
            <a:r>
              <a:rPr lang="en-US" sz="2800" spc="-5" dirty="0" smtClean="0">
                <a:latin typeface="Arial MT"/>
                <a:cs typeface="Arial MT"/>
              </a:rPr>
              <a:t>enters</a:t>
            </a:r>
            <a:r>
              <a:rPr lang="en-US" sz="2800" spc="10" dirty="0" smtClean="0">
                <a:latin typeface="Arial MT"/>
                <a:cs typeface="Arial MT"/>
              </a:rPr>
              <a:t> </a:t>
            </a:r>
            <a:r>
              <a:rPr lang="en-US" sz="2800" dirty="0" smtClean="0">
                <a:latin typeface="Arial MT"/>
                <a:cs typeface="Arial MT"/>
              </a:rPr>
              <a:t>the</a:t>
            </a:r>
            <a:r>
              <a:rPr lang="en-US" sz="2800" spc="-25" dirty="0" smtClean="0">
                <a:latin typeface="Arial MT"/>
                <a:cs typeface="Arial MT"/>
              </a:rPr>
              <a:t> </a:t>
            </a:r>
            <a:r>
              <a:rPr lang="en-US" sz="2800" spc="-5" dirty="0" smtClean="0">
                <a:latin typeface="Arial MT"/>
                <a:cs typeface="Arial MT"/>
              </a:rPr>
              <a:t>defect</a:t>
            </a:r>
            <a:r>
              <a:rPr lang="en-US" sz="2800" spc="15" dirty="0" smtClean="0">
                <a:latin typeface="Arial MT"/>
                <a:cs typeface="Arial MT"/>
              </a:rPr>
              <a:t> </a:t>
            </a:r>
            <a:r>
              <a:rPr lang="en-US" sz="2800" spc="-5" dirty="0" smtClean="0">
                <a:latin typeface="Arial MT"/>
                <a:cs typeface="Arial MT"/>
              </a:rPr>
              <a:t>and</a:t>
            </a:r>
            <a:r>
              <a:rPr lang="en-US" sz="2800" spc="5" dirty="0" smtClean="0">
                <a:latin typeface="Arial MT"/>
                <a:cs typeface="Arial MT"/>
              </a:rPr>
              <a:t> </a:t>
            </a:r>
            <a:r>
              <a:rPr lang="en-US" sz="2800" spc="-10" dirty="0" smtClean="0">
                <a:latin typeface="Arial MT"/>
                <a:cs typeface="Arial MT"/>
              </a:rPr>
              <a:t>stay </a:t>
            </a:r>
            <a:r>
              <a:rPr lang="en-US" sz="2800" spc="-375" dirty="0" smtClean="0">
                <a:latin typeface="Arial MT"/>
                <a:cs typeface="Arial MT"/>
              </a:rPr>
              <a:t> </a:t>
            </a:r>
            <a:r>
              <a:rPr lang="en-US" sz="2800" dirty="0" smtClean="0">
                <a:latin typeface="Arial MT"/>
                <a:cs typeface="Arial MT"/>
              </a:rPr>
              <a:t>there,</a:t>
            </a:r>
            <a:r>
              <a:rPr lang="en-US" sz="2800" spc="15" dirty="0" smtClean="0">
                <a:latin typeface="Arial MT"/>
                <a:cs typeface="Arial MT"/>
              </a:rPr>
              <a:t> </a:t>
            </a:r>
            <a:r>
              <a:rPr lang="en-US" sz="2800" spc="-5" dirty="0" smtClean="0">
                <a:latin typeface="Arial MT"/>
                <a:cs typeface="Arial MT"/>
              </a:rPr>
              <a:t>not</a:t>
            </a:r>
            <a:r>
              <a:rPr lang="en-US" sz="2800" dirty="0" smtClean="0">
                <a:latin typeface="Arial MT"/>
                <a:cs typeface="Arial MT"/>
              </a:rPr>
              <a:t> </a:t>
            </a:r>
            <a:r>
              <a:rPr lang="en-US" sz="2800" spc="-5" dirty="0" smtClean="0">
                <a:latin typeface="Arial MT"/>
                <a:cs typeface="Arial MT"/>
              </a:rPr>
              <a:t>reducible,</a:t>
            </a:r>
            <a:r>
              <a:rPr lang="en-US" sz="2800" spc="20" dirty="0" smtClean="0">
                <a:latin typeface="Arial MT"/>
                <a:cs typeface="Arial MT"/>
              </a:rPr>
              <a:t> </a:t>
            </a:r>
            <a:r>
              <a:rPr lang="en-US" sz="2800" spc="-5" dirty="0" smtClean="0">
                <a:latin typeface="Arial MT"/>
                <a:cs typeface="Arial MT"/>
              </a:rPr>
              <a:t>neither</a:t>
            </a:r>
            <a:r>
              <a:rPr lang="en-US" sz="2800" spc="20" dirty="0" smtClean="0">
                <a:latin typeface="Arial MT"/>
                <a:cs typeface="Arial MT"/>
              </a:rPr>
              <a:t> </a:t>
            </a:r>
            <a:r>
              <a:rPr lang="en-US" sz="2800" spc="-5" dirty="0" smtClean="0">
                <a:latin typeface="Arial MT"/>
                <a:cs typeface="Arial MT"/>
              </a:rPr>
              <a:t>interference</a:t>
            </a:r>
            <a:r>
              <a:rPr lang="en-US" sz="2800" spc="-15" dirty="0" smtClean="0">
                <a:latin typeface="Arial MT"/>
                <a:cs typeface="Arial MT"/>
              </a:rPr>
              <a:t> </a:t>
            </a:r>
            <a:r>
              <a:rPr lang="en-US" sz="2800" spc="-10" dirty="0" smtClean="0">
                <a:latin typeface="Arial MT"/>
                <a:cs typeface="Arial MT"/>
              </a:rPr>
              <a:t>with</a:t>
            </a:r>
            <a:r>
              <a:rPr lang="en-US" sz="2800" spc="5" dirty="0" smtClean="0">
                <a:latin typeface="Arial MT"/>
                <a:cs typeface="Arial MT"/>
              </a:rPr>
              <a:t> </a:t>
            </a:r>
            <a:r>
              <a:rPr lang="en-US" sz="2800" spc="-10" dirty="0" smtClean="0">
                <a:latin typeface="Arial MT"/>
                <a:cs typeface="Arial MT"/>
              </a:rPr>
              <a:t>blood</a:t>
            </a:r>
            <a:r>
              <a:rPr lang="en-US" sz="2800" spc="10" dirty="0" smtClean="0">
                <a:latin typeface="Arial MT"/>
                <a:cs typeface="Arial MT"/>
              </a:rPr>
              <a:t> </a:t>
            </a:r>
            <a:r>
              <a:rPr lang="en-US" sz="2800" spc="-5" dirty="0" smtClean="0">
                <a:latin typeface="Arial MT"/>
                <a:cs typeface="Arial MT"/>
              </a:rPr>
              <a:t>supply,</a:t>
            </a:r>
            <a:r>
              <a:rPr lang="en-US" sz="2800" spc="20" dirty="0" smtClean="0">
                <a:latin typeface="Arial MT"/>
                <a:cs typeface="Arial MT"/>
              </a:rPr>
              <a:t> </a:t>
            </a:r>
            <a:r>
              <a:rPr lang="en-US" sz="2800" spc="-10" dirty="0" smtClean="0">
                <a:latin typeface="Arial MT"/>
                <a:cs typeface="Arial MT"/>
              </a:rPr>
              <a:t>long </a:t>
            </a:r>
            <a:r>
              <a:rPr lang="en-US" sz="2800" spc="-5" dirty="0" smtClean="0">
                <a:latin typeface="Arial MT"/>
                <a:cs typeface="Arial MT"/>
              </a:rPr>
              <a:t> standing hernia</a:t>
            </a:r>
            <a:r>
              <a:rPr lang="en-US" sz="2800" spc="5" dirty="0" smtClean="0">
                <a:latin typeface="Arial MT"/>
                <a:cs typeface="Arial MT"/>
              </a:rPr>
              <a:t> </a:t>
            </a:r>
            <a:r>
              <a:rPr lang="en-US" sz="2800" spc="-10" dirty="0" smtClean="0">
                <a:latin typeface="Arial MT"/>
                <a:cs typeface="Arial MT"/>
              </a:rPr>
              <a:t>leads</a:t>
            </a:r>
            <a:r>
              <a:rPr lang="en-US" sz="2800" spc="5" dirty="0" smtClean="0">
                <a:latin typeface="Arial MT"/>
                <a:cs typeface="Arial MT"/>
              </a:rPr>
              <a:t> </a:t>
            </a:r>
            <a:r>
              <a:rPr lang="en-US" sz="2800" dirty="0" smtClean="0">
                <a:latin typeface="Arial MT"/>
                <a:cs typeface="Arial MT"/>
              </a:rPr>
              <a:t>to</a:t>
            </a:r>
            <a:r>
              <a:rPr lang="en-US" sz="2800" spc="5" dirty="0" smtClean="0">
                <a:latin typeface="Arial MT"/>
                <a:cs typeface="Arial MT"/>
              </a:rPr>
              <a:t> </a:t>
            </a:r>
            <a:r>
              <a:rPr lang="en-US" sz="2800" spc="-5" dirty="0" smtClean="0">
                <a:latin typeface="Arial MT"/>
                <a:cs typeface="Arial MT"/>
              </a:rPr>
              <a:t>edema</a:t>
            </a:r>
            <a:r>
              <a:rPr lang="en-US" sz="2800" spc="5" dirty="0" smtClean="0">
                <a:latin typeface="Arial MT"/>
                <a:cs typeface="Arial MT"/>
              </a:rPr>
              <a:t> </a:t>
            </a:r>
            <a:r>
              <a:rPr lang="en-US" sz="2800" spc="-5" dirty="0" smtClean="0">
                <a:latin typeface="Arial MT"/>
                <a:cs typeface="Arial MT"/>
              </a:rPr>
              <a:t>and</a:t>
            </a:r>
            <a:r>
              <a:rPr lang="en-US" sz="2800" spc="5" dirty="0" smtClean="0">
                <a:latin typeface="Arial MT"/>
                <a:cs typeface="Arial MT"/>
              </a:rPr>
              <a:t> </a:t>
            </a:r>
            <a:r>
              <a:rPr lang="en-US" sz="2800" spc="-5" dirty="0" smtClean="0">
                <a:latin typeface="Arial MT"/>
                <a:cs typeface="Arial MT"/>
              </a:rPr>
              <a:t>fibrosis)</a:t>
            </a:r>
            <a:endParaRPr lang="en-US" sz="2800" dirty="0" smtClean="0">
              <a:latin typeface="Arial MT"/>
              <a:cs typeface="Arial MT"/>
            </a:endParaRPr>
          </a:p>
          <a:p>
            <a:pPr marL="875665" indent="-168275">
              <a:lnSpc>
                <a:spcPct val="100000"/>
              </a:lnSpc>
              <a:spcBef>
                <a:spcPts val="1170"/>
              </a:spcBef>
              <a:buChar char="*"/>
              <a:tabLst>
                <a:tab pos="876300" algn="l"/>
              </a:tabLst>
            </a:pPr>
            <a:r>
              <a:rPr lang="en-US" sz="2800" spc="-5" dirty="0" smtClean="0">
                <a:latin typeface="Arial MT"/>
                <a:cs typeface="Arial MT"/>
              </a:rPr>
              <a:t>Strangulated</a:t>
            </a:r>
            <a:r>
              <a:rPr lang="en-US" sz="2800" dirty="0" smtClean="0">
                <a:latin typeface="Arial MT"/>
                <a:cs typeface="Arial MT"/>
              </a:rPr>
              <a:t> </a:t>
            </a:r>
            <a:r>
              <a:rPr lang="en-US" sz="2800" spc="-5" dirty="0" smtClean="0">
                <a:latin typeface="Arial MT"/>
                <a:cs typeface="Arial MT"/>
              </a:rPr>
              <a:t>hernia</a:t>
            </a:r>
            <a:r>
              <a:rPr lang="en-US" sz="2800" spc="20" dirty="0" smtClean="0">
                <a:latin typeface="Arial MT"/>
                <a:cs typeface="Arial MT"/>
              </a:rPr>
              <a:t> </a:t>
            </a:r>
            <a:r>
              <a:rPr lang="en-US" sz="2800" dirty="0" smtClean="0">
                <a:latin typeface="Arial MT"/>
                <a:cs typeface="Arial MT"/>
              </a:rPr>
              <a:t>(</a:t>
            </a:r>
            <a:r>
              <a:rPr lang="en-US" sz="2800" spc="15" dirty="0" smtClean="0">
                <a:latin typeface="Arial MT"/>
                <a:cs typeface="Arial MT"/>
              </a:rPr>
              <a:t> </a:t>
            </a:r>
            <a:r>
              <a:rPr lang="en-US" sz="2800" spc="-5" dirty="0" smtClean="0">
                <a:latin typeface="Arial MT"/>
                <a:cs typeface="Arial MT"/>
              </a:rPr>
              <a:t>interfere</a:t>
            </a:r>
            <a:r>
              <a:rPr lang="en-US" sz="2800" spc="-20" dirty="0" smtClean="0">
                <a:latin typeface="Arial MT"/>
                <a:cs typeface="Arial MT"/>
              </a:rPr>
              <a:t> </a:t>
            </a:r>
            <a:r>
              <a:rPr lang="en-US" sz="2800" spc="-10" dirty="0" smtClean="0">
                <a:latin typeface="Arial MT"/>
                <a:cs typeface="Arial MT"/>
              </a:rPr>
              <a:t>with</a:t>
            </a:r>
            <a:r>
              <a:rPr lang="en-US" sz="2800" spc="5" dirty="0" smtClean="0">
                <a:latin typeface="Arial MT"/>
                <a:cs typeface="Arial MT"/>
              </a:rPr>
              <a:t> </a:t>
            </a:r>
            <a:r>
              <a:rPr lang="en-US" sz="2800" spc="-10" dirty="0" smtClean="0">
                <a:latin typeface="Arial MT"/>
                <a:cs typeface="Arial MT"/>
              </a:rPr>
              <a:t>blood</a:t>
            </a:r>
            <a:r>
              <a:rPr lang="en-US" sz="2800" spc="5" dirty="0" smtClean="0">
                <a:latin typeface="Arial MT"/>
                <a:cs typeface="Arial MT"/>
              </a:rPr>
              <a:t> </a:t>
            </a:r>
            <a:r>
              <a:rPr lang="en-US" sz="2800" spc="-5" dirty="0" smtClean="0">
                <a:latin typeface="Arial MT"/>
                <a:cs typeface="Arial MT"/>
              </a:rPr>
              <a:t>supply)</a:t>
            </a:r>
            <a:endParaRPr lang="en-US" sz="2800" dirty="0" smtClean="0">
              <a:latin typeface="Arial MT"/>
              <a:cs typeface="Arial MT"/>
            </a:endParaRPr>
          </a:p>
          <a:p>
            <a:pPr marL="974725" lvl="1" indent="-168910">
              <a:lnSpc>
                <a:spcPct val="100000"/>
              </a:lnSpc>
              <a:spcBef>
                <a:spcPts val="1170"/>
              </a:spcBef>
              <a:buChar char="*"/>
              <a:tabLst>
                <a:tab pos="975360" algn="l"/>
              </a:tabLst>
            </a:pPr>
            <a:r>
              <a:rPr lang="en-US" sz="2800" spc="-5" dirty="0" err="1" smtClean="0">
                <a:latin typeface="Arial MT"/>
                <a:cs typeface="Arial MT"/>
              </a:rPr>
              <a:t>Epigastric</a:t>
            </a:r>
            <a:r>
              <a:rPr lang="en-US" sz="2800" spc="-30" dirty="0" smtClean="0">
                <a:latin typeface="Arial MT"/>
                <a:cs typeface="Arial MT"/>
              </a:rPr>
              <a:t> </a:t>
            </a:r>
            <a:r>
              <a:rPr lang="en-US" sz="2800" spc="-5" dirty="0" smtClean="0">
                <a:latin typeface="Arial MT"/>
                <a:cs typeface="Arial MT"/>
              </a:rPr>
              <a:t>hernia</a:t>
            </a:r>
            <a:endParaRPr lang="en-US" sz="2800" dirty="0" smtClean="0">
              <a:latin typeface="Arial MT"/>
              <a:cs typeface="Arial MT"/>
            </a:endParaRPr>
          </a:p>
          <a:p>
            <a:pPr marL="12700" marR="593090" lvl="1" indent="793750">
              <a:lnSpc>
                <a:spcPct val="110300"/>
              </a:lnSpc>
              <a:spcBef>
                <a:spcPts val="994"/>
              </a:spcBef>
              <a:buChar char="*"/>
              <a:tabLst>
                <a:tab pos="975360" algn="l"/>
              </a:tabLst>
            </a:pPr>
            <a:r>
              <a:rPr lang="en-US" sz="2800" spc="-5" dirty="0" smtClean="0">
                <a:latin typeface="Arial MT"/>
                <a:cs typeface="Arial MT"/>
              </a:rPr>
              <a:t>Richter’s hernia </a:t>
            </a:r>
            <a:r>
              <a:rPr lang="en-US" sz="2800" dirty="0" smtClean="0">
                <a:latin typeface="Arial MT"/>
                <a:cs typeface="Arial MT"/>
              </a:rPr>
              <a:t>(part of </a:t>
            </a:r>
            <a:r>
              <a:rPr lang="en-US" sz="2800" spc="-5" dirty="0" smtClean="0">
                <a:latin typeface="Arial MT"/>
                <a:cs typeface="Arial MT"/>
              </a:rPr>
              <a:t>circumference </a:t>
            </a:r>
            <a:r>
              <a:rPr lang="en-US" sz="2800" dirty="0" smtClean="0">
                <a:latin typeface="Arial MT"/>
                <a:cs typeface="Arial MT"/>
              </a:rPr>
              <a:t>of </a:t>
            </a:r>
            <a:r>
              <a:rPr lang="en-US" sz="2800" spc="-10" dirty="0" smtClean="0">
                <a:latin typeface="Arial MT"/>
                <a:cs typeface="Arial MT"/>
              </a:rPr>
              <a:t>bowel </a:t>
            </a:r>
            <a:r>
              <a:rPr lang="en-US" sz="2800" spc="-375" dirty="0" smtClean="0">
                <a:latin typeface="Arial MT"/>
                <a:cs typeface="Arial MT"/>
              </a:rPr>
              <a:t> </a:t>
            </a:r>
            <a:r>
              <a:rPr lang="en-US" sz="2800" spc="-5" dirty="0" smtClean="0">
                <a:latin typeface="Arial MT"/>
                <a:cs typeface="Arial MT"/>
              </a:rPr>
              <a:t>entered </a:t>
            </a:r>
            <a:r>
              <a:rPr lang="en-US" sz="2800" dirty="0" smtClean="0">
                <a:latin typeface="Arial MT"/>
                <a:cs typeface="Arial MT"/>
              </a:rPr>
              <a:t>the </a:t>
            </a:r>
            <a:r>
              <a:rPr lang="en-US" sz="2800" spc="-5" dirty="0" smtClean="0">
                <a:latin typeface="Arial MT"/>
                <a:cs typeface="Arial MT"/>
              </a:rPr>
              <a:t>lumen)</a:t>
            </a:r>
            <a:endParaRPr lang="en-US" sz="2800" dirty="0" smtClean="0">
              <a:latin typeface="Arial MT"/>
              <a:cs typeface="Arial MT"/>
            </a:endParaRPr>
          </a:p>
          <a:p>
            <a:pPr marL="974725" lvl="1" indent="-168910">
              <a:lnSpc>
                <a:spcPct val="100000"/>
              </a:lnSpc>
              <a:spcBef>
                <a:spcPts val="1170"/>
              </a:spcBef>
              <a:buChar char="*"/>
              <a:tabLst>
                <a:tab pos="975360" algn="l"/>
              </a:tabLst>
            </a:pPr>
            <a:r>
              <a:rPr lang="en-US" sz="2800" spc="-5" dirty="0" smtClean="0">
                <a:latin typeface="Arial MT"/>
                <a:cs typeface="Arial MT"/>
              </a:rPr>
              <a:t>Littre’s hernia</a:t>
            </a:r>
            <a:r>
              <a:rPr lang="en-US" sz="2800" dirty="0" smtClean="0">
                <a:latin typeface="Arial MT"/>
                <a:cs typeface="Arial MT"/>
              </a:rPr>
              <a:t> (</a:t>
            </a:r>
            <a:r>
              <a:rPr lang="en-US" sz="2800" spc="-20" dirty="0" smtClean="0">
                <a:latin typeface="Arial MT"/>
                <a:cs typeface="Arial MT"/>
              </a:rPr>
              <a:t> </a:t>
            </a:r>
            <a:r>
              <a:rPr lang="en-US" sz="2800" spc="-5" dirty="0" err="1" smtClean="0">
                <a:latin typeface="Arial MT"/>
                <a:cs typeface="Arial MT"/>
              </a:rPr>
              <a:t>mickels</a:t>
            </a:r>
            <a:r>
              <a:rPr lang="en-US" sz="2800" spc="-5" dirty="0" smtClean="0">
                <a:latin typeface="Arial MT"/>
                <a:cs typeface="Arial MT"/>
              </a:rPr>
              <a:t> </a:t>
            </a:r>
            <a:r>
              <a:rPr lang="en-US" sz="2800" spc="-5" dirty="0" err="1" smtClean="0">
                <a:latin typeface="Arial MT"/>
                <a:cs typeface="Arial MT"/>
              </a:rPr>
              <a:t>diverticulum</a:t>
            </a:r>
            <a:r>
              <a:rPr lang="en-US" sz="2800" spc="-5" dirty="0" smtClean="0">
                <a:latin typeface="Arial MT"/>
                <a:cs typeface="Arial MT"/>
              </a:rPr>
              <a:t>)</a:t>
            </a:r>
            <a:endParaRPr lang="en-US" sz="2800" dirty="0" smtClean="0">
              <a:latin typeface="Arial MT"/>
              <a:cs typeface="Arial MT"/>
            </a:endParaRPr>
          </a:p>
          <a:p>
            <a:pPr marL="898525" marR="5080" indent="-829310">
              <a:lnSpc>
                <a:spcPct val="110100"/>
              </a:lnSpc>
              <a:spcBef>
                <a:spcPts val="1000"/>
              </a:spcBef>
              <a:tabLst>
                <a:tab pos="288290" algn="l"/>
              </a:tabLst>
            </a:pPr>
            <a:r>
              <a:rPr lang="en-US" sz="2800" spc="-5" dirty="0" smtClean="0">
                <a:latin typeface="Arial MT"/>
                <a:cs typeface="Arial MT"/>
              </a:rPr>
              <a:t>*	</a:t>
            </a:r>
            <a:r>
              <a:rPr lang="en-US" sz="2800" spc="-5" dirty="0" err="1" smtClean="0">
                <a:latin typeface="Arial MT"/>
                <a:cs typeface="Arial MT"/>
              </a:rPr>
              <a:t>maydl</a:t>
            </a:r>
            <a:r>
              <a:rPr lang="en-US" sz="2800" spc="5" dirty="0" smtClean="0">
                <a:latin typeface="Arial MT"/>
                <a:cs typeface="Arial MT"/>
              </a:rPr>
              <a:t> </a:t>
            </a:r>
            <a:r>
              <a:rPr lang="en-US" sz="2800" spc="-5" dirty="0" smtClean="0">
                <a:latin typeface="Arial MT"/>
                <a:cs typeface="Arial MT"/>
              </a:rPr>
              <a:t>known</a:t>
            </a:r>
            <a:r>
              <a:rPr lang="en-US" sz="2800" spc="5" dirty="0" smtClean="0">
                <a:latin typeface="Arial MT"/>
                <a:cs typeface="Arial MT"/>
              </a:rPr>
              <a:t> </a:t>
            </a:r>
            <a:r>
              <a:rPr lang="en-US" sz="2800" spc="-5" dirty="0" smtClean="0">
                <a:latin typeface="Arial MT"/>
                <a:cs typeface="Arial MT"/>
              </a:rPr>
              <a:t>as</a:t>
            </a:r>
            <a:r>
              <a:rPr lang="en-US" sz="2800" spc="5" dirty="0" smtClean="0">
                <a:latin typeface="Arial MT"/>
                <a:cs typeface="Arial MT"/>
              </a:rPr>
              <a:t> </a:t>
            </a:r>
            <a:r>
              <a:rPr lang="en-US" sz="2800" dirty="0" smtClean="0">
                <a:latin typeface="Arial MT"/>
                <a:cs typeface="Arial MT"/>
              </a:rPr>
              <a:t>a</a:t>
            </a:r>
            <a:r>
              <a:rPr lang="en-US" sz="2800" spc="5" dirty="0" smtClean="0">
                <a:latin typeface="Arial MT"/>
                <a:cs typeface="Arial MT"/>
              </a:rPr>
              <a:t> </a:t>
            </a:r>
            <a:r>
              <a:rPr lang="en-US" sz="2800" spc="-5" dirty="0" smtClean="0">
                <a:latin typeface="Arial MT"/>
                <a:cs typeface="Arial MT"/>
              </a:rPr>
              <a:t>hernia</a:t>
            </a:r>
            <a:r>
              <a:rPr lang="en-US" sz="2800" spc="5" dirty="0" smtClean="0">
                <a:latin typeface="Arial MT"/>
                <a:cs typeface="Arial MT"/>
              </a:rPr>
              <a:t> </a:t>
            </a:r>
            <a:r>
              <a:rPr lang="en-US" sz="2800" spc="-10" dirty="0" smtClean="0">
                <a:latin typeface="Arial MT"/>
                <a:cs typeface="Arial MT"/>
              </a:rPr>
              <a:t>in</a:t>
            </a:r>
            <a:r>
              <a:rPr lang="en-US" sz="2800" spc="5" dirty="0" smtClean="0">
                <a:latin typeface="Arial MT"/>
                <a:cs typeface="Arial MT"/>
              </a:rPr>
              <a:t> </a:t>
            </a:r>
            <a:r>
              <a:rPr lang="en-US" sz="2800" spc="-10" dirty="0" smtClean="0">
                <a:latin typeface="Arial MT"/>
                <a:cs typeface="Arial MT"/>
              </a:rPr>
              <a:t>“W”</a:t>
            </a:r>
            <a:r>
              <a:rPr lang="en-US" sz="2800" spc="35" dirty="0" smtClean="0">
                <a:latin typeface="Arial MT"/>
                <a:cs typeface="Arial MT"/>
              </a:rPr>
              <a:t> </a:t>
            </a:r>
            <a:r>
              <a:rPr lang="en-US" sz="2800" dirty="0" smtClean="0">
                <a:latin typeface="Arial MT"/>
                <a:cs typeface="Arial MT"/>
              </a:rPr>
              <a:t>(</a:t>
            </a:r>
            <a:r>
              <a:rPr lang="en-US" sz="2800" spc="-10" dirty="0" smtClean="0">
                <a:latin typeface="Arial MT"/>
                <a:cs typeface="Arial MT"/>
              </a:rPr>
              <a:t> hernia</a:t>
            </a:r>
            <a:r>
              <a:rPr lang="en-US" sz="2800" spc="5" dirty="0" smtClean="0">
                <a:latin typeface="Arial MT"/>
                <a:cs typeface="Arial MT"/>
              </a:rPr>
              <a:t> </a:t>
            </a:r>
            <a:r>
              <a:rPr lang="en-US" sz="2800" dirty="0" smtClean="0">
                <a:latin typeface="Arial MT"/>
                <a:cs typeface="Arial MT"/>
              </a:rPr>
              <a:t>sac</a:t>
            </a:r>
            <a:r>
              <a:rPr lang="en-US" sz="2800" spc="5" dirty="0" smtClean="0">
                <a:latin typeface="Arial MT"/>
                <a:cs typeface="Arial MT"/>
              </a:rPr>
              <a:t> </a:t>
            </a:r>
            <a:r>
              <a:rPr lang="en-US" sz="2800" spc="-5" dirty="0" smtClean="0">
                <a:latin typeface="Arial MT"/>
                <a:cs typeface="Arial MT"/>
              </a:rPr>
              <a:t>contains</a:t>
            </a:r>
            <a:r>
              <a:rPr lang="en-US" sz="2800" spc="5" dirty="0" smtClean="0">
                <a:latin typeface="Arial MT"/>
                <a:cs typeface="Arial MT"/>
              </a:rPr>
              <a:t> </a:t>
            </a:r>
            <a:r>
              <a:rPr lang="en-US" sz="2800" spc="-5" dirty="0" smtClean="0">
                <a:latin typeface="Arial MT"/>
                <a:cs typeface="Arial MT"/>
              </a:rPr>
              <a:t>2</a:t>
            </a:r>
            <a:r>
              <a:rPr lang="en-US" sz="2800" spc="5" dirty="0" smtClean="0">
                <a:latin typeface="Arial MT"/>
                <a:cs typeface="Arial MT"/>
              </a:rPr>
              <a:t> </a:t>
            </a:r>
            <a:r>
              <a:rPr lang="en-US" sz="2800" spc="-10" dirty="0" smtClean="0">
                <a:latin typeface="Arial MT"/>
                <a:cs typeface="Arial MT"/>
              </a:rPr>
              <a:t>loops</a:t>
            </a:r>
            <a:r>
              <a:rPr lang="en-US" sz="2800" spc="5" dirty="0" smtClean="0">
                <a:latin typeface="Arial MT"/>
                <a:cs typeface="Arial MT"/>
              </a:rPr>
              <a:t> </a:t>
            </a:r>
            <a:r>
              <a:rPr lang="en-US" sz="2800" dirty="0" smtClean="0">
                <a:latin typeface="Arial MT"/>
                <a:cs typeface="Arial MT"/>
              </a:rPr>
              <a:t>of </a:t>
            </a:r>
            <a:r>
              <a:rPr lang="en-US" sz="2800" spc="-375" dirty="0" smtClean="0">
                <a:latin typeface="Arial MT"/>
                <a:cs typeface="Arial MT"/>
              </a:rPr>
              <a:t> </a:t>
            </a:r>
            <a:r>
              <a:rPr lang="en-US" sz="2800" spc="-10" dirty="0" smtClean="0">
                <a:latin typeface="Arial MT"/>
                <a:cs typeface="Arial MT"/>
              </a:rPr>
              <a:t>bowel</a:t>
            </a:r>
            <a:r>
              <a:rPr lang="en-US" sz="2800" dirty="0" smtClean="0">
                <a:latin typeface="Arial MT"/>
                <a:cs typeface="Arial MT"/>
              </a:rPr>
              <a:t> </a:t>
            </a:r>
            <a:r>
              <a:rPr lang="en-US" sz="2800" spc="-5" dirty="0" smtClean="0">
                <a:latin typeface="Arial MT"/>
                <a:cs typeface="Arial MT"/>
              </a:rPr>
              <a:t>with</a:t>
            </a:r>
            <a:r>
              <a:rPr lang="en-US" sz="2800" spc="15" dirty="0" smtClean="0">
                <a:latin typeface="Arial MT"/>
                <a:cs typeface="Arial MT"/>
              </a:rPr>
              <a:t> </a:t>
            </a:r>
            <a:r>
              <a:rPr lang="en-US" sz="2800" spc="-5" dirty="0" smtClean="0">
                <a:latin typeface="Arial MT"/>
                <a:cs typeface="Arial MT"/>
              </a:rPr>
              <a:t>another</a:t>
            </a:r>
            <a:r>
              <a:rPr lang="en-US" sz="2800" spc="25" dirty="0" smtClean="0">
                <a:latin typeface="Arial MT"/>
                <a:cs typeface="Arial MT"/>
              </a:rPr>
              <a:t> </a:t>
            </a:r>
            <a:r>
              <a:rPr lang="en-US" sz="2800" spc="-10" dirty="0" smtClean="0">
                <a:latin typeface="Arial MT"/>
                <a:cs typeface="Arial MT"/>
              </a:rPr>
              <a:t>loop</a:t>
            </a:r>
            <a:r>
              <a:rPr lang="en-US" sz="2800" spc="15" dirty="0" smtClean="0">
                <a:latin typeface="Arial MT"/>
                <a:cs typeface="Arial MT"/>
              </a:rPr>
              <a:t> </a:t>
            </a:r>
            <a:r>
              <a:rPr lang="en-US" sz="2800" dirty="0" smtClean="0">
                <a:latin typeface="Arial MT"/>
                <a:cs typeface="Arial MT"/>
              </a:rPr>
              <a:t>of</a:t>
            </a:r>
            <a:r>
              <a:rPr lang="en-US" sz="2800" spc="25" dirty="0" smtClean="0">
                <a:latin typeface="Arial MT"/>
                <a:cs typeface="Arial MT"/>
              </a:rPr>
              <a:t> </a:t>
            </a:r>
            <a:r>
              <a:rPr lang="en-US" sz="2800" spc="-10" dirty="0" smtClean="0">
                <a:latin typeface="Arial MT"/>
                <a:cs typeface="Arial MT"/>
              </a:rPr>
              <a:t>bowel</a:t>
            </a:r>
            <a:r>
              <a:rPr lang="en-US" sz="2800" spc="5" dirty="0" smtClean="0">
                <a:latin typeface="Arial MT"/>
                <a:cs typeface="Arial MT"/>
              </a:rPr>
              <a:t> </a:t>
            </a:r>
            <a:r>
              <a:rPr lang="en-US" sz="2800" spc="-10" dirty="0" smtClean="0">
                <a:latin typeface="Arial MT"/>
                <a:cs typeface="Arial MT"/>
              </a:rPr>
              <a:t>being</a:t>
            </a:r>
            <a:r>
              <a:rPr lang="en-US" sz="2800" spc="10" dirty="0" smtClean="0">
                <a:latin typeface="Arial MT"/>
                <a:cs typeface="Arial MT"/>
              </a:rPr>
              <a:t> </a:t>
            </a:r>
            <a:r>
              <a:rPr lang="en-US" sz="2800" dirty="0" smtClean="0">
                <a:latin typeface="Arial MT"/>
                <a:cs typeface="Arial MT"/>
              </a:rPr>
              <a:t>intra</a:t>
            </a:r>
            <a:r>
              <a:rPr lang="en-US" sz="2800" spc="15" dirty="0" smtClean="0">
                <a:latin typeface="Arial MT"/>
                <a:cs typeface="Arial MT"/>
              </a:rPr>
              <a:t> </a:t>
            </a:r>
            <a:r>
              <a:rPr lang="en-US" sz="2800" spc="-10" dirty="0" smtClean="0">
                <a:latin typeface="Arial MT"/>
                <a:cs typeface="Arial MT"/>
              </a:rPr>
              <a:t>abdominal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0"/>
            <a:ext cx="9525000" cy="3331474"/>
          </a:xfrm>
          <a:prstGeom prst="rect">
            <a:avLst/>
          </a:prstGeom>
        </p:spPr>
      </p:pic>
      <p:sp>
        <p:nvSpPr>
          <p:cNvPr id="4" name="object 2"/>
          <p:cNvSpPr txBox="1"/>
          <p:nvPr/>
        </p:nvSpPr>
        <p:spPr>
          <a:xfrm>
            <a:off x="914400" y="3657600"/>
            <a:ext cx="9982200" cy="27923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81355">
              <a:lnSpc>
                <a:spcPct val="110100"/>
              </a:lnSpc>
              <a:spcBef>
                <a:spcPts val="100"/>
              </a:spcBef>
              <a:buSzPct val="92857"/>
              <a:buAutoNum type="arabicPeriod"/>
              <a:tabLst>
                <a:tab pos="161925" algn="l"/>
              </a:tabLst>
            </a:pPr>
            <a:r>
              <a:rPr sz="2400" spc="-5" dirty="0">
                <a:latin typeface="Arial MT"/>
                <a:cs typeface="Arial MT"/>
              </a:rPr>
              <a:t>inguinal hernias representing </a:t>
            </a:r>
            <a:r>
              <a:rPr sz="2400" dirty="0">
                <a:latin typeface="Arial MT"/>
                <a:cs typeface="Arial MT"/>
              </a:rPr>
              <a:t>the most common type </a:t>
            </a:r>
            <a:r>
              <a:rPr sz="2400" spc="-15" dirty="0">
                <a:latin typeface="Arial MT"/>
                <a:cs typeface="Arial MT"/>
              </a:rPr>
              <a:t>of </a:t>
            </a:r>
            <a:r>
              <a:rPr sz="2400" spc="-37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hernia</a:t>
            </a:r>
            <a:endParaRPr sz="2400">
              <a:latin typeface="Arial MT"/>
              <a:cs typeface="Arial MT"/>
            </a:endParaRPr>
          </a:p>
          <a:p>
            <a:pPr marL="12700" marR="543560">
              <a:lnSpc>
                <a:spcPct val="110200"/>
              </a:lnSpc>
              <a:spcBef>
                <a:spcPts val="1000"/>
              </a:spcBef>
              <a:buSzPct val="92857"/>
              <a:buAutoNum type="arabicPeriod"/>
              <a:tabLst>
                <a:tab pos="161925" algn="l"/>
              </a:tabLst>
            </a:pPr>
            <a:r>
              <a:rPr sz="2400" spc="-5" dirty="0">
                <a:latin typeface="Arial MT"/>
                <a:cs typeface="Arial MT"/>
              </a:rPr>
              <a:t>Indirect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inguinal</a:t>
            </a:r>
            <a:r>
              <a:rPr sz="2400" spc="-5" dirty="0">
                <a:latin typeface="Arial MT"/>
                <a:cs typeface="Arial MT"/>
              </a:rPr>
              <a:t> hernias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are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 most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common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hernias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in </a:t>
            </a:r>
            <a:r>
              <a:rPr sz="2400" spc="-37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both</a:t>
            </a:r>
            <a:r>
              <a:rPr sz="2400" dirty="0">
                <a:latin typeface="Arial MT"/>
                <a:cs typeface="Arial MT"/>
              </a:rPr>
              <a:t> men </a:t>
            </a:r>
            <a:r>
              <a:rPr sz="2400" spc="-5" dirty="0">
                <a:latin typeface="Arial MT"/>
                <a:cs typeface="Arial MT"/>
              </a:rPr>
              <a:t>and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women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in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groin.</a:t>
            </a:r>
            <a:endParaRPr sz="2400">
              <a:latin typeface="Arial MT"/>
              <a:cs typeface="Arial MT"/>
            </a:endParaRPr>
          </a:p>
          <a:p>
            <a:pPr marL="63500">
              <a:lnSpc>
                <a:spcPct val="100000"/>
              </a:lnSpc>
              <a:spcBef>
                <a:spcPts val="1170"/>
              </a:spcBef>
            </a:pPr>
            <a:r>
              <a:rPr sz="2400" dirty="0">
                <a:latin typeface="Arial MT"/>
                <a:cs typeface="Arial MT"/>
              </a:rPr>
              <a:t>In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about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10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percent</a:t>
            </a:r>
            <a:r>
              <a:rPr sz="2400" spc="4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they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occur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on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both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sides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.</a:t>
            </a:r>
            <a:endParaRPr sz="2400">
              <a:latin typeface="Arial MT"/>
              <a:cs typeface="Arial MT"/>
            </a:endParaRPr>
          </a:p>
          <a:p>
            <a:pPr marL="12700" marR="5080">
              <a:lnSpc>
                <a:spcPct val="110200"/>
              </a:lnSpc>
              <a:spcBef>
                <a:spcPts val="994"/>
              </a:spcBef>
              <a:buSzPct val="92857"/>
              <a:buAutoNum type="arabicPeriod" startAt="3"/>
              <a:tabLst>
                <a:tab pos="161925" algn="l"/>
              </a:tabLst>
            </a:pPr>
            <a:r>
              <a:rPr sz="2400" spc="-10" dirty="0">
                <a:latin typeface="Arial MT"/>
                <a:cs typeface="Arial MT"/>
              </a:rPr>
              <a:t>it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is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more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frequently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on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 </a:t>
            </a:r>
            <a:r>
              <a:rPr sz="2400" spc="-5" dirty="0">
                <a:latin typeface="Arial MT"/>
                <a:cs typeface="Arial MT"/>
              </a:rPr>
              <a:t>right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side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as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</a:t>
            </a:r>
            <a:r>
              <a:rPr sz="2400" spc="4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result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15" dirty="0">
                <a:latin typeface="Arial MT"/>
                <a:cs typeface="Arial MT"/>
              </a:rPr>
              <a:t>of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later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descent </a:t>
            </a:r>
            <a:r>
              <a:rPr sz="2400" spc="-3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right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testis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and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delayed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obliteration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 </a:t>
            </a:r>
            <a:r>
              <a:rPr sz="2400" spc="-5" dirty="0">
                <a:latin typeface="Arial MT"/>
                <a:cs typeface="Arial MT"/>
              </a:rPr>
              <a:t>processus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vaginalis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vaginalis.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 txBox="1"/>
          <p:nvPr/>
        </p:nvSpPr>
        <p:spPr>
          <a:xfrm>
            <a:off x="381000" y="304800"/>
            <a:ext cx="11049000" cy="16809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100"/>
              </a:spcBef>
            </a:pPr>
            <a:r>
              <a:rPr sz="2800" spc="-5" dirty="0">
                <a:latin typeface="Arial MT"/>
                <a:cs typeface="Arial MT"/>
              </a:rPr>
              <a:t>4.An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indirect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hernia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occurs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when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hernia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sac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3600" spc="-5" dirty="0">
                <a:latin typeface="Arial MT"/>
                <a:cs typeface="Arial MT"/>
              </a:rPr>
              <a:t>enters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10" dirty="0">
                <a:latin typeface="Arial MT"/>
                <a:cs typeface="Arial MT"/>
              </a:rPr>
              <a:t>the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deep </a:t>
            </a:r>
            <a:r>
              <a:rPr sz="2800" spc="-37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inguinal ring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lateral </a:t>
            </a:r>
            <a:r>
              <a:rPr sz="2800" dirty="0">
                <a:latin typeface="Arial MT"/>
                <a:cs typeface="Arial MT"/>
              </a:rPr>
              <a:t>to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the </a:t>
            </a:r>
            <a:r>
              <a:rPr sz="2800" spc="-5" dirty="0">
                <a:latin typeface="Arial MT"/>
                <a:cs typeface="Arial MT"/>
              </a:rPr>
              <a:t>inferior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epigastric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artery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and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passes</a:t>
            </a:r>
            <a:endParaRPr sz="2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sz="2800" spc="5" dirty="0">
                <a:latin typeface="Arial MT"/>
                <a:cs typeface="Arial MT"/>
              </a:rPr>
              <a:t>to </a:t>
            </a:r>
            <a:r>
              <a:rPr sz="2800" dirty="0">
                <a:latin typeface="Arial MT"/>
                <a:cs typeface="Arial MT"/>
              </a:rPr>
              <a:t>the </a:t>
            </a:r>
            <a:r>
              <a:rPr sz="2800" spc="-10" dirty="0">
                <a:latin typeface="Arial MT"/>
                <a:cs typeface="Arial MT"/>
              </a:rPr>
              <a:t>superficial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ring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through</a:t>
            </a:r>
            <a:r>
              <a:rPr sz="2800" spc="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the </a:t>
            </a:r>
            <a:r>
              <a:rPr sz="2800" spc="-5" dirty="0">
                <a:latin typeface="Arial MT"/>
                <a:cs typeface="Arial MT"/>
              </a:rPr>
              <a:t>inguinal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canal.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2379054"/>
            <a:ext cx="8182222" cy="447894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 txBox="1">
            <a:spLocks noGrp="1"/>
          </p:cNvSpPr>
          <p:nvPr>
            <p:ph type="title"/>
          </p:nvPr>
        </p:nvSpPr>
        <p:spPr>
          <a:xfrm>
            <a:off x="533400" y="0"/>
            <a:ext cx="99568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Indirect</a:t>
            </a:r>
            <a:r>
              <a:rPr sz="3200" b="1"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inguinal</a:t>
            </a:r>
            <a:r>
              <a:rPr sz="32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Hernia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609600"/>
            <a:ext cx="8914765" cy="5410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 txBox="1"/>
          <p:nvPr/>
        </p:nvSpPr>
        <p:spPr>
          <a:xfrm>
            <a:off x="228600" y="1"/>
            <a:ext cx="11506200" cy="7462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Direct Inguinal</a:t>
            </a:r>
            <a:r>
              <a:rPr sz="2800" b="1"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Hernia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10200"/>
              </a:lnSpc>
              <a:spcBef>
                <a:spcPts val="994"/>
              </a:spcBef>
            </a:pPr>
            <a:r>
              <a:rPr sz="2800" dirty="0">
                <a:latin typeface="Arial MT"/>
                <a:cs typeface="Arial MT"/>
              </a:rPr>
              <a:t>A </a:t>
            </a:r>
            <a:r>
              <a:rPr sz="2800" spc="-5" dirty="0">
                <a:latin typeface="Arial MT"/>
                <a:cs typeface="Arial MT"/>
              </a:rPr>
              <a:t>direct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hernia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occurs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when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hernial</a:t>
            </a:r>
            <a:r>
              <a:rPr sz="2800" dirty="0">
                <a:latin typeface="Arial MT"/>
                <a:cs typeface="Arial MT"/>
              </a:rPr>
              <a:t> sac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is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pushed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through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the </a:t>
            </a:r>
            <a:r>
              <a:rPr sz="2800" spc="-37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floor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of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the </a:t>
            </a:r>
            <a:r>
              <a:rPr sz="2800" spc="-10" dirty="0">
                <a:latin typeface="Arial MT"/>
                <a:cs typeface="Arial MT"/>
              </a:rPr>
              <a:t>inguinal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canal</a:t>
            </a:r>
            <a:endParaRPr sz="2800">
              <a:latin typeface="Arial MT"/>
              <a:cs typeface="Arial MT"/>
            </a:endParaRPr>
          </a:p>
          <a:p>
            <a:pPr marL="12700" marR="100330">
              <a:lnSpc>
                <a:spcPct val="169600"/>
              </a:lnSpc>
              <a:spcBef>
                <a:spcPts val="5"/>
              </a:spcBef>
            </a:pPr>
            <a:r>
              <a:rPr sz="2800" spc="-5" dirty="0">
                <a:latin typeface="Arial MT"/>
                <a:cs typeface="Arial MT"/>
              </a:rPr>
              <a:t>medial </a:t>
            </a:r>
            <a:r>
              <a:rPr sz="2800" dirty="0">
                <a:latin typeface="Arial MT"/>
                <a:cs typeface="Arial MT"/>
              </a:rPr>
              <a:t>to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the </a:t>
            </a:r>
            <a:r>
              <a:rPr sz="2800" spc="-5" dirty="0">
                <a:latin typeface="Arial MT"/>
                <a:cs typeface="Arial MT"/>
              </a:rPr>
              <a:t>inferior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epigastric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vessels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in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Hasselbach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Triangle </a:t>
            </a:r>
            <a:r>
              <a:rPr sz="2800" spc="-37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Direct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hernias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is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acquired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tend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to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occur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25" dirty="0">
                <a:latin typeface="Arial MT"/>
                <a:cs typeface="Arial MT"/>
              </a:rPr>
              <a:t>in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older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patients</a:t>
            </a:r>
            <a:endParaRPr sz="2800">
              <a:latin typeface="Arial MT"/>
              <a:cs typeface="Arial MT"/>
            </a:endParaRPr>
          </a:p>
          <a:p>
            <a:pPr marL="12700" marR="365760">
              <a:lnSpc>
                <a:spcPct val="110100"/>
              </a:lnSpc>
              <a:spcBef>
                <a:spcPts val="1000"/>
              </a:spcBef>
            </a:pPr>
            <a:r>
              <a:rPr sz="2800" spc="-5" dirty="0">
                <a:latin typeface="Arial MT"/>
                <a:cs typeface="Arial MT"/>
              </a:rPr>
              <a:t>These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hernias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rarely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move </a:t>
            </a:r>
            <a:r>
              <a:rPr sz="2800" spc="-5" dirty="0">
                <a:latin typeface="Arial MT"/>
                <a:cs typeface="Arial MT"/>
              </a:rPr>
              <a:t>into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the </a:t>
            </a:r>
            <a:r>
              <a:rPr sz="2800" spc="-10" dirty="0">
                <a:latin typeface="Arial MT"/>
                <a:cs typeface="Arial MT"/>
              </a:rPr>
              <a:t>scrotum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like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the </a:t>
            </a:r>
            <a:r>
              <a:rPr sz="2800" spc="-5" dirty="0">
                <a:latin typeface="Arial MT"/>
                <a:cs typeface="Arial MT"/>
              </a:rPr>
              <a:t>indirect </a:t>
            </a:r>
            <a:r>
              <a:rPr sz="2800" spc="-37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inguinal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ones.</a:t>
            </a:r>
            <a:endParaRPr sz="2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70"/>
              </a:spcBef>
              <a:buFont typeface="Arial" pitchFamily="34" charset="0"/>
              <a:buChar char="•"/>
            </a:pPr>
            <a:r>
              <a:rPr sz="3200" spc="-5" dirty="0">
                <a:latin typeface="Arial MT"/>
                <a:cs typeface="Arial MT"/>
              </a:rPr>
              <a:t>Differential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diagnosis</a:t>
            </a:r>
            <a:endParaRPr sz="3200">
              <a:latin typeface="Arial MT"/>
              <a:cs typeface="Arial MT"/>
            </a:endParaRPr>
          </a:p>
          <a:p>
            <a:pPr marL="12700" marR="2426335">
              <a:lnSpc>
                <a:spcPts val="2850"/>
              </a:lnSpc>
              <a:spcBef>
                <a:spcPts val="290"/>
              </a:spcBef>
              <a:buFont typeface="Arial" pitchFamily="34" charset="0"/>
              <a:buChar char="•"/>
            </a:pPr>
            <a:r>
              <a:rPr sz="2400" spc="-5" smtClean="0">
                <a:latin typeface="Arial MT"/>
                <a:cs typeface="Arial MT"/>
              </a:rPr>
              <a:t>Spermatocele</a:t>
            </a:r>
            <a:endParaRPr sz="2400">
              <a:latin typeface="Arial MT"/>
              <a:cs typeface="Arial MT"/>
            </a:endParaRPr>
          </a:p>
          <a:p>
            <a:pPr marL="161290" indent="-149225">
              <a:lnSpc>
                <a:spcPct val="100000"/>
              </a:lnSpc>
              <a:spcBef>
                <a:spcPts val="910"/>
              </a:spcBef>
              <a:buSzPct val="92857"/>
              <a:buFont typeface="Arial" pitchFamily="34" charset="0"/>
              <a:buChar char="•"/>
              <a:tabLst>
                <a:tab pos="161925" algn="l"/>
              </a:tabLst>
            </a:pPr>
            <a:r>
              <a:rPr sz="2400" spc="-5" dirty="0">
                <a:latin typeface="Arial MT"/>
                <a:cs typeface="Arial MT"/>
              </a:rPr>
              <a:t>Femoral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hernia</a:t>
            </a:r>
            <a:endParaRPr sz="2400">
              <a:latin typeface="Arial MT"/>
              <a:cs typeface="Arial MT"/>
            </a:endParaRPr>
          </a:p>
          <a:p>
            <a:pPr marL="12700" marR="914400">
              <a:lnSpc>
                <a:spcPts val="2850"/>
              </a:lnSpc>
              <a:spcBef>
                <a:spcPts val="290"/>
              </a:spcBef>
              <a:buSzPct val="92857"/>
              <a:buFont typeface="Arial" pitchFamily="34" charset="0"/>
              <a:buChar char="•"/>
              <a:tabLst>
                <a:tab pos="161925" algn="l"/>
              </a:tabLst>
            </a:pPr>
            <a:r>
              <a:rPr sz="2400" spc="-5" dirty="0">
                <a:latin typeface="Arial MT"/>
                <a:cs typeface="Arial MT"/>
              </a:rPr>
              <a:t>Incomletely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decended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testicle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in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inguinal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>
                <a:latin typeface="Arial MT"/>
                <a:cs typeface="Arial MT"/>
              </a:rPr>
              <a:t>canal </a:t>
            </a:r>
            <a:r>
              <a:rPr sz="2400" spc="-375">
                <a:latin typeface="Arial MT"/>
                <a:cs typeface="Arial MT"/>
              </a:rPr>
              <a:t> </a:t>
            </a:r>
            <a:endParaRPr lang="en-US" sz="2400" spc="-375" dirty="0" smtClean="0">
              <a:latin typeface="Arial MT"/>
              <a:cs typeface="Arial MT"/>
            </a:endParaRPr>
          </a:p>
          <a:p>
            <a:pPr marL="12700" marR="914400">
              <a:lnSpc>
                <a:spcPts val="2850"/>
              </a:lnSpc>
              <a:spcBef>
                <a:spcPts val="290"/>
              </a:spcBef>
              <a:buSzPct val="92857"/>
              <a:buFont typeface="Arial" pitchFamily="34" charset="0"/>
              <a:buChar char="•"/>
              <a:tabLst>
                <a:tab pos="161925" algn="l"/>
              </a:tabLst>
            </a:pPr>
            <a:r>
              <a:rPr sz="2400" spc="-5" smtClean="0">
                <a:latin typeface="Arial MT"/>
                <a:cs typeface="Arial MT"/>
              </a:rPr>
              <a:t>Lipoma</a:t>
            </a:r>
            <a:r>
              <a:rPr sz="2400" smtClean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 </a:t>
            </a:r>
            <a:r>
              <a:rPr sz="2400" spc="-10" dirty="0">
                <a:latin typeface="Arial MT"/>
                <a:cs typeface="Arial MT"/>
              </a:rPr>
              <a:t>cord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  <a:buFont typeface="Arial" pitchFamily="34" charset="0"/>
              <a:buChar char="•"/>
            </a:pPr>
            <a:r>
              <a:rPr sz="2400" spc="-10" smtClean="0">
                <a:latin typeface="Arial MT"/>
                <a:cs typeface="Arial MT"/>
              </a:rPr>
              <a:t> </a:t>
            </a:r>
            <a:r>
              <a:rPr sz="2400" spc="-5">
                <a:latin typeface="Arial MT"/>
                <a:cs typeface="Arial MT"/>
              </a:rPr>
              <a:t>Inguinal</a:t>
            </a:r>
            <a:r>
              <a:rPr sz="2400" spc="-20">
                <a:latin typeface="Arial MT"/>
                <a:cs typeface="Arial MT"/>
              </a:rPr>
              <a:t> </a:t>
            </a:r>
            <a:r>
              <a:rPr sz="2400" spc="-5" smtClean="0">
                <a:latin typeface="Arial MT"/>
                <a:cs typeface="Arial MT"/>
              </a:rPr>
              <a:t>lymphadenopathy</a:t>
            </a:r>
            <a:endParaRPr sz="3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152400" y="1326698"/>
            <a:ext cx="1136884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269875" algn="l"/>
                <a:tab pos="514350" algn="l"/>
                <a:tab pos="685800" algn="l"/>
              </a:tabLst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hruti" pitchFamily="34" charset="0"/>
                <a:ea typeface="Calibri" pitchFamily="34" charset="0"/>
                <a:cs typeface="Shruti" pitchFamily="34" charset="0"/>
              </a:rPr>
              <a:t>FEMORAL HERNIA</a:t>
            </a:r>
            <a:endParaRPr lang="en-US" sz="2400" dirty="0">
              <a:latin typeface="Shruti" pitchFamily="34" charset="0"/>
              <a:ea typeface="Calibri" pitchFamily="34" charset="0"/>
              <a:cs typeface="Shruti" pitchFamily="34" charset="0"/>
            </a:endParaRP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269875" algn="l"/>
                <a:tab pos="514350" algn="l"/>
                <a:tab pos="685800" algn="l"/>
              </a:tabLst>
            </a:pPr>
            <a:endParaRPr lang="en-US" sz="2400" dirty="0">
              <a:latin typeface="Shruti" pitchFamily="34" charset="0"/>
              <a:cs typeface="Shruti" pitchFamily="34" charset="0"/>
            </a:endParaRP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269875" algn="l"/>
                <a:tab pos="514350" algn="l"/>
                <a:tab pos="685800" algn="l"/>
              </a:tabLst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hruti" pitchFamily="34" charset="0"/>
                <a:ea typeface="Calibri" pitchFamily="34" charset="0"/>
                <a:cs typeface="Shruti" pitchFamily="34" charset="0"/>
                <a:sym typeface="Wingdings 2" pitchFamily="18" charset="2"/>
              </a:rPr>
              <a:t>Incidence: 3%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hruti" pitchFamily="34" charset="0"/>
                <a:ea typeface="Calibri" pitchFamily="34" charset="0"/>
                <a:cs typeface="Shruti" pitchFamily="34" charset="0"/>
                <a:sym typeface="Wingdings 2" pitchFamily="18" charset="2"/>
              </a:rPr>
              <a:t> of external abdominal hernia. 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269875" algn="l"/>
                <a:tab pos="514350" algn="l"/>
                <a:tab pos="685800" algn="l"/>
              </a:tabLst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hruti" pitchFamily="34" charset="0"/>
              <a:cs typeface="Shruti" pitchFamily="34" charset="0"/>
              <a:sym typeface="Wingdings 2" pitchFamily="18" charset="2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  <a:tab pos="269875" algn="l"/>
                <a:tab pos="514350" algn="l"/>
                <a:tab pos="685800" algn="l"/>
              </a:tabLst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hruti" pitchFamily="34" charset="0"/>
                <a:ea typeface="Calibri" pitchFamily="34" charset="0"/>
                <a:cs typeface="Shruti" pitchFamily="34" charset="0"/>
                <a:sym typeface="Wingdings 2" pitchFamily="18" charset="2"/>
              </a:rPr>
              <a:t>More in females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hruti" pitchFamily="34" charset="0"/>
                <a:ea typeface="Calibri" pitchFamily="34" charset="0"/>
                <a:cs typeface="Shruti" pitchFamily="34" charset="0"/>
                <a:sym typeface="Wingdings 2" pitchFamily="18" charset="2"/>
              </a:rPr>
              <a:t> because: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hruti" pitchFamily="34" charset="0"/>
              <a:cs typeface="Shruti" pitchFamily="34" charset="0"/>
              <a:sym typeface="Wingdings 2" pitchFamily="18" charset="2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269875" algn="l"/>
                <a:tab pos="514350" algn="l"/>
                <a:tab pos="685800" algn="l"/>
              </a:tabLst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hruti" pitchFamily="34" charset="0"/>
                <a:ea typeface="Calibri" pitchFamily="34" charset="0"/>
                <a:cs typeface="Shruti" pitchFamily="34" charset="0"/>
                <a:sym typeface="Wingdings 2" pitchFamily="18" charset="2"/>
              </a:rPr>
              <a:t>1. 	Wide pelvis 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hruti" pitchFamily="34" charset="0"/>
                <a:ea typeface="Calibri" pitchFamily="34" charset="0"/>
                <a:cs typeface="Shruti" pitchFamily="34" charset="0"/>
                <a:sym typeface="Symbol" pitchFamily="18" charset="2"/>
              </a:rPr>
              <a:t>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hruti" pitchFamily="34" charset="0"/>
                <a:ea typeface="Calibri" pitchFamily="34" charset="0"/>
                <a:cs typeface="Shruti" pitchFamily="34" charset="0"/>
              </a:rPr>
              <a:t>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hruti" pitchFamily="34" charset="0"/>
                <a:ea typeface="Calibri" pitchFamily="34" charset="0"/>
                <a:cs typeface="Shruti" pitchFamily="34" charset="0"/>
                <a:sym typeface="Symbol" pitchFamily="18" charset="2"/>
              </a:rPr>
              <a:t>wide femoral ring 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hruti" pitchFamily="34" charset="0"/>
              <a:cs typeface="Shruti" pitchFamily="34" charset="0"/>
              <a:sym typeface="Symbol" pitchFamily="18" charset="2"/>
            </a:endParaRPr>
          </a:p>
          <a:p>
            <a:pPr marL="457200" marR="0" lvl="0" indent="-45720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>
                <a:tab pos="180975" algn="l"/>
                <a:tab pos="269875" algn="l"/>
                <a:tab pos="514350" algn="l"/>
                <a:tab pos="685800" algn="l"/>
              </a:tabLst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hruti" pitchFamily="34" charset="0"/>
                <a:ea typeface="Calibri" pitchFamily="34" charset="0"/>
                <a:cs typeface="Shruti" pitchFamily="34" charset="0"/>
                <a:sym typeface="Symbol" pitchFamily="18" charset="2"/>
              </a:rPr>
              <a:t>Repeated pregnancies ,labor </a:t>
            </a:r>
            <a:endParaRPr lang="en-US" sz="2400" b="1" dirty="0">
              <a:latin typeface="Shruti" pitchFamily="34" charset="0"/>
              <a:ea typeface="Calibri" pitchFamily="34" charset="0"/>
              <a:cs typeface="Shruti" pitchFamily="34" charset="0"/>
              <a:sym typeface="Symbol" pitchFamily="18" charset="2"/>
            </a:endParaRPr>
          </a:p>
          <a:p>
            <a:pPr marR="0" lvl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  <a:tab pos="269875" algn="l"/>
                <a:tab pos="514350" algn="l"/>
                <a:tab pos="685800" algn="l"/>
              </a:tabLst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hruti" pitchFamily="34" charset="0"/>
                <a:ea typeface="Calibri" pitchFamily="34" charset="0"/>
                <a:cs typeface="Shruti" pitchFamily="34" charset="0"/>
                <a:sym typeface="Symbol" pitchFamily="18" charset="2"/>
              </a:rPr>
              <a:t>and raised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hruti" pitchFamily="34" charset="0"/>
                <a:ea typeface="Calibri" pitchFamily="34" charset="0"/>
                <a:cs typeface="Shruti" pitchFamily="34" charset="0"/>
                <a:sym typeface="Symbol" pitchFamily="18" charset="2"/>
              </a:rPr>
              <a:t>intra-abdominal pressure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hruti" pitchFamily="34" charset="0"/>
                <a:ea typeface="Calibri" pitchFamily="34" charset="0"/>
                <a:cs typeface="Shruti" pitchFamily="34" charset="0"/>
                <a:sym typeface="Symbol" pitchFamily="18" charset="2"/>
              </a:rPr>
              <a:t>.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hruti" pitchFamily="34" charset="0"/>
              <a:cs typeface="Shruti" pitchFamily="34" charset="0"/>
              <a:sym typeface="Symbol" pitchFamily="18" charset="2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269875" algn="l"/>
                <a:tab pos="514350" algn="l"/>
                <a:tab pos="685800" algn="l"/>
              </a:tabLst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hruti" pitchFamily="34" charset="0"/>
                <a:ea typeface="Calibri" pitchFamily="34" charset="0"/>
                <a:cs typeface="Shruti" pitchFamily="34" charset="0"/>
                <a:sym typeface="Symbol" pitchFamily="18" charset="2"/>
              </a:rPr>
              <a:t>3. 	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hruti" pitchFamily="34" charset="0"/>
                <a:ea typeface="Calibri" pitchFamily="34" charset="0"/>
                <a:cs typeface="Shruti" pitchFamily="34" charset="0"/>
                <a:sym typeface="Symbol" pitchFamily="18" charset="2"/>
              </a:rPr>
              <a:t>Weak muscles and ligaments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hruti" pitchFamily="34" charset="0"/>
                <a:ea typeface="Calibri" pitchFamily="34" charset="0"/>
                <a:cs typeface="Shruti" pitchFamily="34" charset="0"/>
                <a:sym typeface="Symbol" pitchFamily="18" charset="2"/>
              </a:rPr>
              <a:t>.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hruti" pitchFamily="34" charset="0"/>
              <a:cs typeface="Shruti" pitchFamily="34" charset="0"/>
              <a:sym typeface="Symbol" pitchFamily="18" charset="2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269875" algn="l"/>
                <a:tab pos="514350" algn="l"/>
                <a:tab pos="685800" algn="l"/>
              </a:tabLst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hruti" pitchFamily="34" charset="0"/>
              <a:cs typeface="Shruti" pitchFamily="34" charset="0"/>
              <a:sym typeface="Wingdings 2" pitchFamily="18" charset="2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269875" algn="l"/>
                <a:tab pos="514350" algn="l"/>
                <a:tab pos="685800" algn="l"/>
              </a:tabLst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hruti" pitchFamily="34" charset="0"/>
              <a:cs typeface="Shruti" pitchFamily="34" charset="0"/>
              <a:sym typeface="Wingdings 2" pitchFamily="18" charset="2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269875" algn="l"/>
                <a:tab pos="514350" algn="l"/>
                <a:tab pos="685800" algn="l"/>
              </a:tabLst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hruti" pitchFamily="34" charset="0"/>
                <a:ea typeface="Calibri" pitchFamily="34" charset="0"/>
                <a:cs typeface="Shruti" pitchFamily="34" charset="0"/>
                <a:sym typeface="Wingdings 2" pitchFamily="18" charset="2"/>
              </a:rPr>
              <a:t> 	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hruti" pitchFamily="34" charset="0"/>
              <a:ea typeface="Calibri" pitchFamily="34" charset="0"/>
              <a:cs typeface="Shruti" pitchFamily="34" charset="0"/>
              <a:sym typeface="Symbol" pitchFamily="18" charset="2"/>
            </a:endParaRPr>
          </a:p>
        </p:txBody>
      </p:sp>
      <p:pic>
        <p:nvPicPr>
          <p:cNvPr id="3" name="Grafik 2" descr="Ein Bild, das Text, Screenshot, Design enthält.&#10;&#10;Automatisch generierte Beschreibung">
            <a:extLst>
              <a:ext uri="{FF2B5EF4-FFF2-40B4-BE49-F238E27FC236}">
                <a16:creationId xmlns="" xmlns:a16="http://schemas.microsoft.com/office/drawing/2014/main" id="{06E345BE-5D34-E882-EDCB-7FEE2B823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684231"/>
            <a:ext cx="4510848" cy="3157177"/>
          </a:xfrm>
          <a:prstGeom prst="rect">
            <a:avLst/>
          </a:prstGeom>
        </p:spPr>
      </p:pic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="" xmlns:a16="http://schemas.microsoft.com/office/drawing/2014/main" id="{BF990932-637A-1FDF-C7F9-78CAFC648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0" y="0"/>
            <a:ext cx="4739448" cy="37073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381000" y="533400"/>
            <a:ext cx="11049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hruti" pitchFamily="34" charset="0"/>
                <a:ea typeface="Calibri" pitchFamily="34" charset="0"/>
                <a:cs typeface="Shruti" pitchFamily="34" charset="0"/>
              </a:rPr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hruti" pitchFamily="34" charset="0"/>
              <a:ea typeface="Calibri" pitchFamily="34" charset="0"/>
              <a:cs typeface="Shruti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269875" algn="l"/>
                <a:tab pos="514350" algn="l"/>
                <a:tab pos="685800" algn="l"/>
              </a:tabLst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hruti" pitchFamily="34" charset="0"/>
                <a:ea typeface="Calibri" pitchFamily="34" charset="0"/>
                <a:cs typeface="Shruti" pitchFamily="34" charset="0"/>
                <a:sym typeface="Wingdings 2" pitchFamily="18" charset="2"/>
              </a:rPr>
              <a:t>Defect: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hruti" pitchFamily="34" charset="0"/>
                <a:ea typeface="Calibri" pitchFamily="34" charset="0"/>
                <a:cs typeface="Shruti" pitchFamily="34" charset="0"/>
                <a:sym typeface="Wingdings 2" pitchFamily="18" charset="2"/>
              </a:rPr>
              <a:t> Femoral ring.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hruti" pitchFamily="34" charset="0"/>
              <a:cs typeface="Shruti" pitchFamily="34" charset="0"/>
              <a:sym typeface="Wingdings 2" pitchFamily="18" charset="2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269875" algn="l"/>
                <a:tab pos="514350" algn="l"/>
                <a:tab pos="685800" algn="l"/>
              </a:tabLst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hruti" pitchFamily="34" charset="0"/>
                <a:ea typeface="Calibri" pitchFamily="34" charset="0"/>
                <a:cs typeface="Shruti" pitchFamily="34" charset="0"/>
                <a:sym typeface="Wingdings 2" pitchFamily="18" charset="2"/>
              </a:rPr>
              <a:t> 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hruti" pitchFamily="34" charset="0"/>
                <a:ea typeface="Calibri" pitchFamily="34" charset="0"/>
                <a:cs typeface="Shruti" pitchFamily="34" charset="0"/>
                <a:sym typeface="Wingdings 2" pitchFamily="18" charset="2"/>
              </a:rPr>
              <a:t>Sac: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hruti" pitchFamily="34" charset="0"/>
                <a:ea typeface="Calibri" pitchFamily="34" charset="0"/>
                <a:cs typeface="Shruti" pitchFamily="34" charset="0"/>
                <a:sym typeface="Wingdings 2" pitchFamily="18" charset="2"/>
              </a:rPr>
              <a:t> It descends downwards through the femoral ring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hruti" pitchFamily="34" charset="0"/>
                <a:ea typeface="Calibri" pitchFamily="34" charset="0"/>
                <a:cs typeface="Shruti" pitchFamily="34" charset="0"/>
                <a:sym typeface="Symbol" pitchFamily="18" charset="2"/>
              </a:rPr>
              <a:t>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hruti" pitchFamily="34" charset="0"/>
                <a:ea typeface="Calibri" pitchFamily="34" charset="0"/>
                <a:cs typeface="Shruti" pitchFamily="34" charset="0"/>
              </a:rPr>
              <a:t> femoral canal, then it passes forwards through the saphenous opening. The hernia enlarges upwards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hruti" pitchFamily="34" charset="0"/>
                <a:ea typeface="Calibri" pitchFamily="34" charset="0"/>
                <a:cs typeface="Shruti" pitchFamily="34" charset="0"/>
                <a:sym typeface="Symbol" pitchFamily="18" charset="2"/>
              </a:rPr>
              <a:t>&amp;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hruti" pitchFamily="34" charset="0"/>
                <a:ea typeface="Calibri" pitchFamily="34" charset="0"/>
                <a:cs typeface="Shruti" pitchFamily="34" charset="0"/>
                <a:sym typeface="Symbol" pitchFamily="18" charset="2"/>
              </a:rPr>
              <a:t> lateral towards the </a:t>
            </a:r>
            <a:r>
              <a:rPr lang="en-US" sz="2400" b="1" dirty="0">
                <a:latin typeface="Shruti" pitchFamily="34" charset="0"/>
                <a:ea typeface="Calibri" pitchFamily="34" charset="0"/>
                <a:cs typeface="Shruti" pitchFamily="34" charset="0"/>
                <a:sym typeface="Symbol" pitchFamily="18" charset="2"/>
              </a:rPr>
              <a:t>Asis guided by attachment of scarps fascia to fascia Lata </a:t>
            </a:r>
            <a:endParaRPr lang="en-US" sz="2400" dirty="0">
              <a:latin typeface="Shruti" pitchFamily="34" charset="0"/>
              <a:ea typeface="Calibri" pitchFamily="34" charset="0"/>
              <a:cs typeface="Shruti" pitchFamily="34" charset="0"/>
            </a:endParaRP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Shruti" pitchFamily="34" charset="0"/>
              <a:ea typeface="Calibri" pitchFamily="34" charset="0"/>
              <a:cs typeface="Shruti" pitchFamily="34" charset="0"/>
            </a:endParaRP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hruti" pitchFamily="34" charset="0"/>
                <a:ea typeface="Calibri" pitchFamily="34" charset="0"/>
                <a:cs typeface="Shruti" pitchFamily="34" charset="0"/>
              </a:rPr>
              <a:t>complications are very common because </a:t>
            </a:r>
            <a:r>
              <a:rPr lang="en-US" sz="2400" dirty="0">
                <a:latin typeface="Shruti" pitchFamily="34" charset="0"/>
                <a:ea typeface="Calibri" pitchFamily="34" charset="0"/>
                <a:cs typeface="Shruti" pitchFamily="34" charset="0"/>
              </a:rPr>
              <a:t>the narrow ring 1.25 cm and sharp edge of lacunar ligament which located medially to it .</a:t>
            </a:r>
            <a:endParaRPr lang="en-US" sz="2400" dirty="0">
              <a:latin typeface="Shruti" pitchFamily="34" charset="0"/>
              <a:ea typeface="Calibri" pitchFamily="34" charset="0"/>
              <a:cs typeface="Shruti" pitchFamily="34" charset="0"/>
              <a:sym typeface="Symbol" pitchFamily="18" charset="2"/>
            </a:endParaRP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hruti" pitchFamily="34" charset="0"/>
              <a:ea typeface="Calibri" pitchFamily="34" charset="0"/>
              <a:cs typeface="Shruti" pitchFamily="34" charset="0"/>
              <a:sym typeface="Symbol" pitchFamily="18" charset="2"/>
            </a:endParaRP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hruti" pitchFamily="34" charset="0"/>
                <a:ea typeface="Calibri" pitchFamily="34" charset="0"/>
                <a:cs typeface="Shruti" pitchFamily="34" charset="0"/>
                <a:sym typeface="Symbol" pitchFamily="18" charset="2"/>
              </a:rPr>
              <a:t>There is no alternative to surg</a:t>
            </a:r>
            <a:r>
              <a:rPr lang="en-US" sz="2400" dirty="0">
                <a:latin typeface="Shruti" pitchFamily="34" charset="0"/>
                <a:ea typeface="Calibri" pitchFamily="34" charset="0"/>
                <a:cs typeface="Shruti" pitchFamily="34" charset="0"/>
                <a:sym typeface="Symbol" pitchFamily="18" charset="2"/>
              </a:rPr>
              <a:t>ery for this hernia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hruti" pitchFamily="34" charset="0"/>
              <a:ea typeface="Calibri" pitchFamily="34" charset="0"/>
              <a:cs typeface="Shruti" pitchFamily="34" charset="0"/>
            </a:endParaRPr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228600" y="4876800"/>
            <a:ext cx="6553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1" i="0" u="none" strike="noStrike" cap="none" normalizeH="0" baseline="0" dirty="0" err="1">
                <a:ln>
                  <a:noFill/>
                </a:ln>
                <a:effectLst/>
                <a:latin typeface="Shruti" pitchFamily="34" charset="0"/>
                <a:ea typeface="Calibri" pitchFamily="34" charset="0"/>
                <a:cs typeface="Shruti" pitchFamily="34" charset="0"/>
              </a:rPr>
              <a:t>Ddx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effectLst/>
                <a:latin typeface="Shruti" pitchFamily="34" charset="0"/>
                <a:ea typeface="Calibri" pitchFamily="34" charset="0"/>
                <a:cs typeface="Shruti" pitchFamily="34" charset="0"/>
              </a:rPr>
              <a:t>: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Shruti" pitchFamily="34" charset="0"/>
                <a:ea typeface="Calibri" pitchFamily="34" charset="0"/>
                <a:cs typeface="Shruti" pitchFamily="34" charset="0"/>
              </a:rPr>
              <a:t>Inguinal hernia , obturator hernia 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effectLst/>
                <a:latin typeface="Shruti" pitchFamily="34" charset="0"/>
                <a:ea typeface="Calibri" pitchFamily="34" charset="0"/>
                <a:cs typeface="Shruti" pitchFamily="34" charset="0"/>
              </a:rPr>
              <a:t>saphena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Shruti" pitchFamily="34" charset="0"/>
                <a:ea typeface="Calibri" pitchFamily="34" charset="0"/>
                <a:cs typeface="Shruti" pitchFamily="34" charset="0"/>
              </a:rPr>
              <a:t> varix</a:t>
            </a:r>
            <a:r>
              <a:rPr lang="en-US" sz="2400" dirty="0">
                <a:latin typeface="Shruti" pitchFamily="34" charset="0"/>
                <a:ea typeface="Calibri" pitchFamily="34" charset="0"/>
                <a:cs typeface="Shruti" pitchFamily="34" charset="0"/>
              </a:rPr>
              <a:t>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Shruti" pitchFamily="34" charset="0"/>
                <a:ea typeface="Calibri" pitchFamily="34" charset="0"/>
                <a:cs typeface="Shruti" pitchFamily="34" charset="0"/>
              </a:rPr>
              <a:t>, femoral aneurysm, enlarged inguinal L.Ns , ectopic femoral testis, , lipoma &amp; sarcoma.</a:t>
            </a:r>
            <a:endParaRPr kumimoji="0" lang="en-US" sz="2400" b="0" i="0" u="none" strike="noStrike" cap="none" normalizeH="0" baseline="0" dirty="0">
              <a:ln>
                <a:noFill/>
              </a:ln>
              <a:effectLst/>
              <a:latin typeface="Shruti" pitchFamily="34" charset="0"/>
              <a:cs typeface="Shrut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600" y="-381000"/>
            <a:ext cx="2514600" cy="1084912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12700" marR="5080">
              <a:lnSpc>
                <a:spcPts val="8640"/>
              </a:lnSpc>
              <a:spcBef>
                <a:spcPts val="1170"/>
              </a:spcBef>
            </a:pPr>
            <a:r>
              <a:rPr sz="2800" spc="-145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Ventral </a:t>
            </a:r>
            <a:r>
              <a:rPr sz="2800" spc="-1795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sz="2800" spc="-85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H</a:t>
            </a:r>
            <a:r>
              <a:rPr sz="2800" spc="-7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</a:t>
            </a:r>
            <a:r>
              <a:rPr sz="2800" spc="-5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r</a:t>
            </a:r>
            <a:r>
              <a:rPr sz="2800" spc="-7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n</a:t>
            </a:r>
            <a:r>
              <a:rPr sz="2800" spc="-3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</a:t>
            </a:r>
            <a:r>
              <a:rPr sz="2800" spc="-7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</a:t>
            </a:r>
            <a:r>
              <a:rPr sz="280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</a:t>
            </a:r>
            <a:r>
              <a:rPr lang="en-US" sz="28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:</a:t>
            </a:r>
            <a:endParaRPr sz="280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4800" y="838200"/>
            <a:ext cx="8412098" cy="830997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80"/>
              </a:spcBef>
            </a:pPr>
            <a:r>
              <a:rPr sz="2800" spc="15" dirty="0">
                <a:latin typeface="Courier New"/>
                <a:cs typeface="Courier New"/>
              </a:rPr>
              <a:t>o</a:t>
            </a:r>
            <a:r>
              <a:rPr sz="2800" b="1" spc="15" dirty="0">
                <a:latin typeface="Calibri"/>
                <a:cs typeface="Calibri"/>
              </a:rPr>
              <a:t>Occur </a:t>
            </a:r>
            <a:r>
              <a:rPr sz="2800" b="1" spc="-5" dirty="0">
                <a:latin typeface="Calibri"/>
                <a:cs typeface="Calibri"/>
              </a:rPr>
              <a:t>in the abdominal </a:t>
            </a:r>
            <a:r>
              <a:rPr sz="2800" b="1" spc="-10" dirty="0">
                <a:latin typeface="Calibri"/>
                <a:cs typeface="Calibri"/>
              </a:rPr>
              <a:t>wall </a:t>
            </a:r>
            <a:r>
              <a:rPr sz="2800" b="1" spc="-5" dirty="0">
                <a:latin typeface="Calibri"/>
                <a:cs typeface="Calibri"/>
              </a:rPr>
              <a:t>in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areas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other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than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inguinal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region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1905000"/>
            <a:ext cx="29309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pc="-5" dirty="0"/>
              <a:t>I</a:t>
            </a:r>
            <a:r>
              <a:rPr lang="en-US" sz="2800" spc="-100" dirty="0"/>
              <a:t>n</a:t>
            </a:r>
            <a:r>
              <a:rPr lang="en-US" sz="2800" spc="-70" dirty="0"/>
              <a:t>c</a:t>
            </a:r>
            <a:r>
              <a:rPr lang="en-US" sz="2800" spc="-30" dirty="0"/>
              <a:t>i</a:t>
            </a:r>
            <a:r>
              <a:rPr lang="en-US" sz="2800" spc="-65" dirty="0"/>
              <a:t>s</a:t>
            </a:r>
            <a:r>
              <a:rPr lang="en-US" sz="2800" spc="-30" dirty="0"/>
              <a:t>i</a:t>
            </a:r>
            <a:r>
              <a:rPr lang="en-US" sz="2800" spc="-85" dirty="0"/>
              <a:t>o</a:t>
            </a:r>
            <a:r>
              <a:rPr lang="en-US" sz="2800" spc="-80" dirty="0"/>
              <a:t>n</a:t>
            </a:r>
            <a:r>
              <a:rPr lang="en-US" sz="2800" spc="-70" dirty="0"/>
              <a:t>a</a:t>
            </a:r>
            <a:r>
              <a:rPr lang="en-US" sz="2800" dirty="0"/>
              <a:t>l  </a:t>
            </a:r>
            <a:r>
              <a:rPr lang="en-US" sz="2800" spc="-50" dirty="0"/>
              <a:t>Hernia: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304800" y="2590800"/>
            <a:ext cx="9144000" cy="1771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300" marR="525145" indent="-228600">
              <a:lnSpc>
                <a:spcPts val="3020"/>
              </a:lnSpc>
              <a:spcBef>
                <a:spcPts val="480"/>
              </a:spcBef>
            </a:pPr>
            <a:r>
              <a:rPr lang="en-US" sz="2400" spc="25" dirty="0">
                <a:latin typeface="Courier New"/>
                <a:cs typeface="Courier New"/>
              </a:rPr>
              <a:t>O </a:t>
            </a:r>
            <a:r>
              <a:rPr lang="en-US" sz="2400" b="1" spc="25" dirty="0">
                <a:latin typeface="Calibri"/>
                <a:cs typeface="Calibri"/>
              </a:rPr>
              <a:t>The</a:t>
            </a:r>
            <a:r>
              <a:rPr lang="en-US" sz="2400" b="1" spc="-20" dirty="0">
                <a:latin typeface="Calibri"/>
                <a:cs typeface="Calibri"/>
              </a:rPr>
              <a:t> </a:t>
            </a:r>
            <a:r>
              <a:rPr lang="en-US" sz="2400" b="1" spc="-15" dirty="0">
                <a:latin typeface="Calibri"/>
                <a:cs typeface="Calibri"/>
              </a:rPr>
              <a:t>most </a:t>
            </a:r>
            <a:r>
              <a:rPr lang="en-US" sz="2400" b="1" spc="-5" dirty="0">
                <a:latin typeface="Calibri"/>
                <a:cs typeface="Calibri"/>
              </a:rPr>
              <a:t>common</a:t>
            </a:r>
            <a:r>
              <a:rPr lang="en-US" sz="2400" b="1" spc="-15" dirty="0">
                <a:latin typeface="Calibri"/>
                <a:cs typeface="Calibri"/>
              </a:rPr>
              <a:t> </a:t>
            </a:r>
            <a:r>
              <a:rPr lang="en-US" sz="2400" b="1" spc="-5" dirty="0">
                <a:latin typeface="Calibri"/>
                <a:cs typeface="Calibri"/>
              </a:rPr>
              <a:t>type</a:t>
            </a:r>
            <a:r>
              <a:rPr lang="en-US" sz="2400" b="1" spc="-10" dirty="0">
                <a:latin typeface="Calibri"/>
                <a:cs typeface="Calibri"/>
              </a:rPr>
              <a:t> </a:t>
            </a:r>
            <a:r>
              <a:rPr lang="en-US" sz="2400" b="1" spc="-5" dirty="0">
                <a:latin typeface="Calibri"/>
                <a:cs typeface="Calibri"/>
              </a:rPr>
              <a:t>of </a:t>
            </a:r>
            <a:r>
              <a:rPr lang="en-US" sz="2400" b="1" spc="-615" dirty="0">
                <a:latin typeface="Calibri"/>
                <a:cs typeface="Calibri"/>
              </a:rPr>
              <a:t> </a:t>
            </a:r>
            <a:r>
              <a:rPr lang="en-US" sz="2400" b="1" spc="-20" dirty="0">
                <a:latin typeface="Calibri"/>
                <a:cs typeface="Calibri"/>
              </a:rPr>
              <a:t>ventral</a:t>
            </a:r>
            <a:r>
              <a:rPr lang="en-US" sz="2400" b="1" spc="15" dirty="0">
                <a:latin typeface="Calibri"/>
                <a:cs typeface="Calibri"/>
              </a:rPr>
              <a:t> </a:t>
            </a:r>
            <a:r>
              <a:rPr lang="en-US" sz="2400" b="1" spc="-5" dirty="0">
                <a:latin typeface="Calibri"/>
                <a:cs typeface="Calibri"/>
              </a:rPr>
              <a:t>hernia</a:t>
            </a:r>
          </a:p>
          <a:p>
            <a:pPr marL="241300" marR="525145" indent="-228600">
              <a:lnSpc>
                <a:spcPts val="3020"/>
              </a:lnSpc>
              <a:spcBef>
                <a:spcPts val="480"/>
              </a:spcBef>
            </a:pPr>
            <a:r>
              <a:rPr lang="en-US" sz="2400" b="1" spc="-5" dirty="0">
                <a:latin typeface="Calibri"/>
                <a:cs typeface="Calibri"/>
              </a:rPr>
              <a:t>These arise through a defect in the musculofascial layers of the abdominal wall in the region of a postoperative scar</a:t>
            </a:r>
            <a:endParaRPr lang="en-US" sz="2400" dirty="0">
              <a:latin typeface="Calibri"/>
              <a:cs typeface="Calibri"/>
            </a:endParaRPr>
          </a:p>
          <a:p>
            <a:pPr marL="241300" marR="5080" indent="-228600">
              <a:lnSpc>
                <a:spcPct val="90000"/>
              </a:lnSpc>
              <a:spcBef>
                <a:spcPts val="965"/>
              </a:spcBef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11" name="Picture 1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3835857"/>
            <a:ext cx="4804064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609600" y="4572000"/>
            <a:ext cx="6019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smtClean="0">
                <a:latin typeface="Angsana New" pitchFamily="18" charset="-34"/>
                <a:cs typeface="Angsana New" pitchFamily="18" charset="-34"/>
              </a:rPr>
              <a:t>Most </a:t>
            </a:r>
            <a:r>
              <a:rPr lang="fr-FR" sz="3600" b="1" dirty="0" err="1" smtClean="0">
                <a:latin typeface="Angsana New" pitchFamily="18" charset="-34"/>
                <a:cs typeface="Angsana New" pitchFamily="18" charset="-34"/>
              </a:rPr>
              <a:t>present</a:t>
            </a:r>
            <a:r>
              <a:rPr lang="fr-FR" sz="3600" b="1" dirty="0" smtClean="0">
                <a:latin typeface="Angsana New" pitchFamily="18" charset="-34"/>
                <a:cs typeface="Angsana New" pitchFamily="18" charset="-34"/>
              </a:rPr>
              <a:t> within12 </a:t>
            </a:r>
            <a:r>
              <a:rPr lang="fr-FR" sz="3600" b="1" dirty="0" err="1" smtClean="0">
                <a:latin typeface="Angsana New" pitchFamily="18" charset="-34"/>
                <a:cs typeface="Angsana New" pitchFamily="18" charset="-34"/>
              </a:rPr>
              <a:t>month</a:t>
            </a:r>
            <a:r>
              <a:rPr lang="fr-FR" sz="3600" b="1" dirty="0" smtClean="0">
                <a:latin typeface="Angsana New" pitchFamily="18" charset="-34"/>
                <a:cs typeface="Angsana New" pitchFamily="18" charset="-34"/>
              </a:rPr>
              <a:t> post </a:t>
            </a:r>
            <a:r>
              <a:rPr lang="fr-FR" sz="3600" b="1" dirty="0" err="1" smtClean="0">
                <a:latin typeface="Angsana New" pitchFamily="18" charset="-34"/>
                <a:cs typeface="Angsana New" pitchFamily="18" charset="-34"/>
              </a:rPr>
              <a:t>laparotomy</a:t>
            </a:r>
            <a:r>
              <a:rPr lang="fr-FR" sz="36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fr-FR" sz="3600" b="1" dirty="0" err="1" smtClean="0">
                <a:latin typeface="Angsana New" pitchFamily="18" charset="-34"/>
                <a:cs typeface="Angsana New" pitchFamily="18" charset="-34"/>
              </a:rPr>
              <a:t>although</a:t>
            </a:r>
            <a:r>
              <a:rPr lang="fr-FR" sz="3600" b="1" dirty="0" smtClean="0">
                <a:latin typeface="Angsana New" pitchFamily="18" charset="-34"/>
                <a:cs typeface="Angsana New" pitchFamily="18" charset="-34"/>
              </a:rPr>
              <a:t> as </a:t>
            </a:r>
            <a:r>
              <a:rPr lang="fr-FR" sz="3600" b="1" dirty="0" err="1" smtClean="0">
                <a:latin typeface="Angsana New" pitchFamily="18" charset="-34"/>
                <a:cs typeface="Angsana New" pitchFamily="18" charset="-34"/>
              </a:rPr>
              <a:t>many</a:t>
            </a:r>
            <a:r>
              <a:rPr lang="fr-FR" sz="3600" b="1" dirty="0" smtClean="0">
                <a:latin typeface="Angsana New" pitchFamily="18" charset="-34"/>
                <a:cs typeface="Angsana New" pitchFamily="18" charset="-34"/>
              </a:rPr>
              <a:t> as 1\3 May </a:t>
            </a:r>
            <a:r>
              <a:rPr lang="fr-FR" sz="3600" b="1" dirty="0" err="1" smtClean="0">
                <a:latin typeface="Angsana New" pitchFamily="18" charset="-34"/>
                <a:cs typeface="Angsana New" pitchFamily="18" charset="-34"/>
              </a:rPr>
              <a:t>present</a:t>
            </a:r>
            <a:r>
              <a:rPr lang="fr-FR" sz="3600" b="1" dirty="0" smtClean="0">
                <a:latin typeface="Angsana New" pitchFamily="18" charset="-34"/>
                <a:cs typeface="Angsana New" pitchFamily="18" charset="-34"/>
              </a:rPr>
              <a:t> 5-10Y </a:t>
            </a:r>
            <a:r>
              <a:rPr lang="fr-FR" sz="3600" b="1" dirty="0" err="1" smtClean="0">
                <a:latin typeface="Angsana New" pitchFamily="18" charset="-34"/>
                <a:cs typeface="Angsana New" pitchFamily="18" charset="-34"/>
              </a:rPr>
              <a:t>later</a:t>
            </a:r>
            <a:endParaRPr lang="en-US" sz="3600" dirty="0" smtClean="0">
              <a:latin typeface="Angsana New" pitchFamily="18" charset="-34"/>
              <a:cs typeface="Angsana New" pitchFamily="18" charset="-34"/>
            </a:endParaRPr>
          </a:p>
          <a:p>
            <a:pPr lvl="0"/>
            <a:endParaRPr lang="en-US" dirty="0">
              <a:solidFill>
                <a:prstClr val="black"/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85800" y="1365884"/>
            <a:ext cx="9906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Char char="ê"/>
              <a:tabLst/>
            </a:pPr>
            <a:r>
              <a:rPr lang="en-US" sz="2800" b="1" dirty="0">
                <a:latin typeface="Tahoma" pitchFamily="34" charset="0"/>
                <a:ea typeface="Times New Roman" pitchFamily="18" charset="0"/>
                <a:cs typeface="Tahoma" pitchFamily="34" charset="0"/>
                <a:sym typeface="Wingdings 2" pitchFamily="18" charset="2"/>
              </a:rPr>
              <a:t>E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Wingdings 2" pitchFamily="18" charset="2"/>
              </a:rPr>
              <a:t>tiology</a:t>
            </a:r>
          </a:p>
          <a:p>
            <a:pPr marL="342900" marR="0" lvl="0" indent="-34290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400" b="1" i="1" dirty="0">
                <a:latin typeface="Arial" pitchFamily="34" charset="0"/>
                <a:cs typeface="Arial" pitchFamily="34" charset="0"/>
                <a:sym typeface="Wingdings 2" pitchFamily="18" charset="2"/>
              </a:rPr>
              <a:t>patient poor healing conditions like obesity DM cirrhosis anemia immune suppression condition </a:t>
            </a:r>
          </a:p>
          <a:p>
            <a:pPr marL="342900" marR="0" lvl="0" indent="-34290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400" b="1" i="1" dirty="0">
                <a:latin typeface="Arial" pitchFamily="34" charset="0"/>
                <a:cs typeface="Arial" pitchFamily="34" charset="0"/>
                <a:sym typeface="Wingdings 2" pitchFamily="18" charset="2"/>
              </a:rPr>
              <a:t>Contaminated and dirty surgery : peritonitis </a:t>
            </a:r>
            <a:r>
              <a:rPr lang="en-US" sz="2400" b="1" i="1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pacreatitis</a:t>
            </a:r>
            <a:endParaRPr lang="en-US" sz="2400" b="1" i="1" dirty="0"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marL="342900" marR="0" lvl="0" indent="-34290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400" b="1" i="1" dirty="0">
                <a:latin typeface="Arial" pitchFamily="34" charset="0"/>
                <a:cs typeface="Arial" pitchFamily="34" charset="0"/>
                <a:sym typeface="Wingdings 2" pitchFamily="18" charset="2"/>
              </a:rPr>
              <a:t>Muscle splitting surgery</a:t>
            </a:r>
          </a:p>
          <a:p>
            <a:pPr marL="342900" marR="0" lvl="0" indent="-34290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400" b="1" i="1" dirty="0">
                <a:latin typeface="Arial" pitchFamily="34" charset="0"/>
                <a:cs typeface="Arial" pitchFamily="34" charset="0"/>
                <a:sym typeface="Wingdings 2" pitchFamily="18" charset="2"/>
              </a:rPr>
              <a:t>Inappropriate suture material </a:t>
            </a:r>
          </a:p>
          <a:p>
            <a:pPr marL="342900" marR="0" lvl="0" indent="-34290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400" b="1" i="1" dirty="0">
                <a:latin typeface="Arial" pitchFamily="34" charset="0"/>
                <a:cs typeface="Arial" pitchFamily="34" charset="0"/>
                <a:sym typeface="Wingdings 2" pitchFamily="18" charset="2"/>
              </a:rPr>
              <a:t>Post op causes :wound infection increase intraabdominal pressure  </a:t>
            </a:r>
          </a:p>
          <a:p>
            <a:pPr marR="0" lvl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i="1" dirty="0">
              <a:latin typeface="Tahoma" pitchFamily="34" charset="0"/>
              <a:cs typeface="Tahoma" pitchFamily="34" charset="0"/>
              <a:sym typeface="Wingdings 2" pitchFamily="18" charset="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5410199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0" dirty="0"/>
              <a:t>Epigastric</a:t>
            </a:r>
            <a:r>
              <a:rPr sz="4400" spc="-155" dirty="0"/>
              <a:t> </a:t>
            </a:r>
            <a:r>
              <a:rPr sz="4400" spc="-30" dirty="0"/>
              <a:t>Hernias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0" y="1851660"/>
            <a:ext cx="5448300" cy="0"/>
          </a:xfrm>
          <a:custGeom>
            <a:avLst/>
            <a:gdLst/>
            <a:ahLst/>
            <a:cxnLst/>
            <a:rect l="l" t="t" r="r" b="b"/>
            <a:pathLst>
              <a:path w="5448300">
                <a:moveTo>
                  <a:pt x="5448300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8600" y="2403147"/>
            <a:ext cx="10668000" cy="5019323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192405" indent="-229235">
              <a:lnSpc>
                <a:spcPts val="3020"/>
              </a:lnSpc>
              <a:spcBef>
                <a:spcPts val="480"/>
              </a:spcBef>
              <a:buClr>
                <a:srgbClr val="FF0000"/>
              </a:buClr>
              <a:buFont typeface="Arial MT"/>
              <a:buChar char="•"/>
              <a:tabLst>
                <a:tab pos="241935" algn="l"/>
              </a:tabLst>
            </a:pPr>
            <a:r>
              <a:rPr lang="en-US" sz="2800" dirty="0"/>
              <a:t>	</a:t>
            </a:r>
            <a:r>
              <a:rPr lang="en-US" sz="2800" b="1" dirty="0"/>
              <a:t>Definition</a:t>
            </a:r>
            <a:r>
              <a:rPr lang="en-US" sz="2800" dirty="0"/>
              <a:t> </a:t>
            </a:r>
            <a:r>
              <a:rPr lang="en-US" sz="2400" b="1" dirty="0"/>
              <a:t>: </a:t>
            </a:r>
            <a:r>
              <a:rPr lang="en-US" sz="2400" dirty="0"/>
              <a:t>Hernia through a </a:t>
            </a:r>
            <a:r>
              <a:rPr lang="en-US" sz="2400" dirty="0" err="1"/>
              <a:t>defectin</a:t>
            </a:r>
            <a:r>
              <a:rPr lang="en-US" sz="2400" dirty="0"/>
              <a:t> the </a:t>
            </a:r>
            <a:r>
              <a:rPr lang="en-US" sz="2400" dirty="0" err="1"/>
              <a:t>linea</a:t>
            </a:r>
            <a:endParaRPr lang="en-US" sz="2400" dirty="0"/>
          </a:p>
          <a:p>
            <a:pPr marL="12065" marR="192405">
              <a:lnSpc>
                <a:spcPts val="3020"/>
              </a:lnSpc>
              <a:spcBef>
                <a:spcPts val="480"/>
              </a:spcBef>
              <a:buClr>
                <a:srgbClr val="FF0000"/>
              </a:buClr>
              <a:tabLst>
                <a:tab pos="241935" algn="l"/>
              </a:tabLst>
            </a:pPr>
            <a:r>
              <a:rPr lang="en-US" sz="2400" dirty="0"/>
              <a:t> alba between the umbilicus and xiphoid process, </a:t>
            </a:r>
          </a:p>
          <a:p>
            <a:pPr marL="12065" marR="192405">
              <a:lnSpc>
                <a:spcPts val="3020"/>
              </a:lnSpc>
              <a:spcBef>
                <a:spcPts val="480"/>
              </a:spcBef>
              <a:buClr>
                <a:srgbClr val="FF0000"/>
              </a:buClr>
              <a:tabLst>
                <a:tab pos="241935" algn="l"/>
              </a:tabLst>
            </a:pPr>
            <a:r>
              <a:rPr lang="en-US" sz="2400" dirty="0"/>
              <a:t>(usually midway between these 2 structures).</a:t>
            </a:r>
          </a:p>
          <a:p>
            <a:pPr marL="241300" marR="192405" indent="-229235">
              <a:lnSpc>
                <a:spcPts val="3020"/>
              </a:lnSpc>
              <a:spcBef>
                <a:spcPts val="480"/>
              </a:spcBef>
              <a:buClr>
                <a:srgbClr val="FF0000"/>
              </a:buClr>
              <a:buFont typeface="Arial MT"/>
              <a:buChar char="•"/>
              <a:tabLst>
                <a:tab pos="241935" algn="l"/>
              </a:tabLst>
            </a:pPr>
            <a:endParaRPr lang="en-US" sz="2800" b="1" spc="-20" dirty="0">
              <a:latin typeface="Calibri"/>
              <a:cs typeface="Calibri"/>
            </a:endParaRPr>
          </a:p>
          <a:p>
            <a:pPr marL="241300" marR="192405" indent="-229235">
              <a:lnSpc>
                <a:spcPts val="3020"/>
              </a:lnSpc>
              <a:spcBef>
                <a:spcPts val="480"/>
              </a:spcBef>
              <a:buClr>
                <a:srgbClr val="FF0000"/>
              </a:buClr>
              <a:buFont typeface="Arial MT"/>
              <a:buChar char="•"/>
              <a:tabLst>
                <a:tab pos="241935" algn="l"/>
              </a:tabLst>
            </a:pPr>
            <a:r>
              <a:rPr lang="en-US" sz="2800" b="1" spc="-20" dirty="0">
                <a:latin typeface="Calibri"/>
                <a:cs typeface="Calibri"/>
              </a:rPr>
              <a:t>Pathology</a:t>
            </a:r>
          </a:p>
          <a:p>
            <a:endParaRPr lang="en-US" i="1" dirty="0"/>
          </a:p>
          <a:p>
            <a:r>
              <a:rPr lang="en-US" sz="2000" i="1" dirty="0"/>
              <a:t>1.</a:t>
            </a:r>
            <a:r>
              <a:rPr lang="en-US" sz="2000" dirty="0"/>
              <a:t> </a:t>
            </a:r>
            <a:r>
              <a:rPr lang="en-US" sz="2000" b="1" i="1" dirty="0"/>
              <a:t>Fatty</a:t>
            </a:r>
            <a:r>
              <a:rPr lang="en-US" sz="2000" b="1" dirty="0"/>
              <a:t> </a:t>
            </a:r>
            <a:r>
              <a:rPr lang="en-US" sz="2000" b="1" i="1" dirty="0"/>
              <a:t>hernia</a:t>
            </a:r>
            <a:r>
              <a:rPr lang="en-US" sz="2000" b="1" dirty="0"/>
              <a:t> </a:t>
            </a:r>
            <a:r>
              <a:rPr lang="en-US" sz="2000" b="1" i="1" dirty="0"/>
              <a:t>of </a:t>
            </a:r>
            <a:r>
              <a:rPr lang="en-US" sz="2000" b="1" i="1" dirty="0" err="1"/>
              <a:t>linea</a:t>
            </a:r>
            <a:r>
              <a:rPr lang="en-US" sz="2000" b="1" dirty="0"/>
              <a:t> </a:t>
            </a:r>
            <a:r>
              <a:rPr lang="en-US" sz="2000" b="1" i="1" dirty="0"/>
              <a:t>alba:</a:t>
            </a:r>
            <a:r>
              <a:rPr lang="en-US" sz="2000" dirty="0"/>
              <a:t> Early , there is only herniation of extraperitoneal fat without a peritoneal sac, through the </a:t>
            </a:r>
            <a:r>
              <a:rPr lang="en-US" sz="2000" dirty="0" err="1"/>
              <a:t>linea</a:t>
            </a:r>
            <a:r>
              <a:rPr lang="en-US" sz="2000" dirty="0"/>
              <a:t> alba.</a:t>
            </a:r>
          </a:p>
          <a:p>
            <a:r>
              <a:rPr lang="en-US" sz="2000" i="1" dirty="0"/>
              <a:t>2.	</a:t>
            </a:r>
            <a:r>
              <a:rPr lang="en-US" sz="2000" b="1" i="1" dirty="0"/>
              <a:t>True</a:t>
            </a:r>
            <a:r>
              <a:rPr lang="en-US" sz="2000" b="1" dirty="0"/>
              <a:t> </a:t>
            </a:r>
            <a:r>
              <a:rPr lang="en-US" sz="2000" b="1" i="1" dirty="0"/>
              <a:t>epigastric</a:t>
            </a:r>
            <a:r>
              <a:rPr lang="en-US" sz="2000" b="1" dirty="0"/>
              <a:t> </a:t>
            </a:r>
            <a:r>
              <a:rPr lang="en-US" sz="2000" b="1" i="1" dirty="0"/>
              <a:t>hernia:</a:t>
            </a:r>
            <a:r>
              <a:rPr lang="en-US" sz="2000" dirty="0"/>
              <a:t> Later on , there is herniation of a peritoneal sac containing stomach , omentum or intestine.</a:t>
            </a:r>
          </a:p>
          <a:p>
            <a:pPr lvl="0"/>
            <a:r>
              <a:rPr lang="en-US" sz="2000" dirty="0"/>
              <a:t>The </a:t>
            </a:r>
            <a:r>
              <a:rPr lang="en-US" sz="2000" b="1" dirty="0"/>
              <a:t>defect</a:t>
            </a:r>
            <a:r>
              <a:rPr lang="en-US" sz="2000" dirty="0"/>
              <a:t> is narrow &amp; sharp , therefore complications are very common .</a:t>
            </a:r>
          </a:p>
          <a:p>
            <a:pPr marL="12065" marR="192405">
              <a:lnSpc>
                <a:spcPts val="3020"/>
              </a:lnSpc>
              <a:spcBef>
                <a:spcPts val="480"/>
              </a:spcBef>
              <a:buClr>
                <a:srgbClr val="FF0000"/>
              </a:buClr>
              <a:tabLst>
                <a:tab pos="241935" algn="l"/>
              </a:tabLst>
            </a:pPr>
            <a:endParaRPr lang="en-US" sz="2800" b="1" spc="-20" dirty="0">
              <a:latin typeface="Calibri"/>
              <a:cs typeface="Calibri"/>
            </a:endParaRPr>
          </a:p>
          <a:p>
            <a:pPr marL="241300" marR="5080" indent="-229235">
              <a:lnSpc>
                <a:spcPts val="3030"/>
              </a:lnSpc>
              <a:spcBef>
                <a:spcPts val="1010"/>
              </a:spcBef>
              <a:buClr>
                <a:srgbClr val="FF0000"/>
              </a:buClr>
              <a:buFont typeface="Arial MT"/>
              <a:buChar char="•"/>
              <a:tabLst>
                <a:tab pos="241935" algn="l"/>
              </a:tabLst>
            </a:pPr>
            <a:endParaRPr sz="2800" dirty="0">
              <a:latin typeface="Calibri"/>
              <a:cs typeface="Calibri"/>
            </a:endParaRPr>
          </a:p>
        </p:txBody>
      </p:sp>
      <p:pic>
        <p:nvPicPr>
          <p:cNvPr id="1026" name="Picture 1" descr="Image result for epigastric hern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195943"/>
            <a:ext cx="3584575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 txBox="1"/>
          <p:nvPr/>
        </p:nvSpPr>
        <p:spPr>
          <a:xfrm>
            <a:off x="685800" y="889381"/>
            <a:ext cx="5450205" cy="3218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Abdominal</a:t>
            </a:r>
            <a:r>
              <a:rPr sz="32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wall hernia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800" dirty="0">
                <a:latin typeface="Arial MT"/>
                <a:cs typeface="Arial MT"/>
              </a:rPr>
              <a:t>What </a:t>
            </a:r>
            <a:r>
              <a:rPr sz="2800" spc="-10" dirty="0">
                <a:latin typeface="Arial MT"/>
                <a:cs typeface="Arial MT"/>
              </a:rPr>
              <a:t>is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 </a:t>
            </a:r>
            <a:r>
              <a:rPr sz="2800" spc="-10" dirty="0">
                <a:latin typeface="Arial MT"/>
                <a:cs typeface="Arial MT"/>
              </a:rPr>
              <a:t>Hernia</a:t>
            </a:r>
            <a:r>
              <a:rPr sz="2800" spc="-5" dirty="0">
                <a:latin typeface="Arial MT"/>
                <a:cs typeface="Arial MT"/>
              </a:rPr>
              <a:t> ?</a:t>
            </a:r>
            <a:endParaRPr sz="2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sz="2800" spc="-5" dirty="0">
                <a:latin typeface="Arial MT"/>
                <a:cs typeface="Arial MT"/>
              </a:rPr>
              <a:t>Abnormal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protrusion </a:t>
            </a:r>
            <a:r>
              <a:rPr sz="2800" dirty="0">
                <a:latin typeface="Arial MT"/>
                <a:cs typeface="Arial MT"/>
              </a:rPr>
              <a:t>of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an</a:t>
            </a:r>
            <a:endParaRPr sz="2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2800" spc="-5" dirty="0">
                <a:latin typeface="Arial MT"/>
                <a:cs typeface="Arial MT"/>
              </a:rPr>
              <a:t>intra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abdominal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contents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through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defect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in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the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abdominal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wall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4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91400" y="1524000"/>
            <a:ext cx="4114800" cy="3429000"/>
          </a:xfrm>
          <a:prstGeom prst="rect">
            <a:avLst/>
          </a:prstGeom>
        </p:spPr>
      </p:pic>
      <p:sp>
        <p:nvSpPr>
          <p:cNvPr id="5" name="object 6"/>
          <p:cNvSpPr txBox="1"/>
          <p:nvPr/>
        </p:nvSpPr>
        <p:spPr>
          <a:xfrm>
            <a:off x="1752600" y="4572000"/>
            <a:ext cx="2790190" cy="156019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spc="5" dirty="0">
                <a:latin typeface="Courier New"/>
                <a:cs typeface="Courier New"/>
              </a:rPr>
              <a:t>o</a:t>
            </a:r>
            <a:r>
              <a:rPr sz="2800" b="1" spc="5" dirty="0">
                <a:latin typeface="Calibri"/>
                <a:cs typeface="Calibri"/>
              </a:rPr>
              <a:t>Inguinal: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75- </a:t>
            </a:r>
            <a:r>
              <a:rPr sz="2800" b="1" spc="-10" dirty="0">
                <a:latin typeface="Calibri"/>
                <a:cs typeface="Calibri"/>
              </a:rPr>
              <a:t>80%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5" dirty="0">
                <a:latin typeface="Courier New"/>
                <a:cs typeface="Courier New"/>
              </a:rPr>
              <a:t>o</a:t>
            </a:r>
            <a:r>
              <a:rPr sz="2800" spc="5" dirty="0">
                <a:latin typeface="Calibri"/>
                <a:cs typeface="Calibri"/>
              </a:rPr>
              <a:t>Incisional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: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8-10%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800" spc="5" dirty="0">
                <a:latin typeface="Courier New"/>
                <a:cs typeface="Courier New"/>
              </a:rPr>
              <a:t>o</a:t>
            </a:r>
            <a:r>
              <a:rPr sz="2800" spc="5" dirty="0">
                <a:latin typeface="Calibri"/>
                <a:cs typeface="Calibri"/>
              </a:rPr>
              <a:t>Umbilical: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3-8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8D75908-1102-C80F-2382-4310ECCD7BE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381000"/>
            <a:ext cx="9956800" cy="609295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Clinically the hernia maybe symptomless and usually irreducible ..and its resemble lipoma .</a:t>
            </a:r>
          </a:p>
          <a:p>
            <a:pPr marL="0" indent="0">
              <a:buNone/>
            </a:pPr>
            <a:r>
              <a:rPr lang="en-US" dirty="0"/>
              <a:t>The patient may has dyspepsia or epigastric pain 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Very small hernias have been known to disappear spontaneously probably due to infarction of the fat ..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small defect </a:t>
            </a:r>
            <a:r>
              <a:rPr lang="en-US" sz="2400" b="1" dirty="0"/>
              <a:t>: </a:t>
            </a:r>
            <a:r>
              <a:rPr lang="en-US" dirty="0"/>
              <a:t>excision of fat and repair defect </a:t>
            </a:r>
          </a:p>
          <a:p>
            <a:pPr marL="0" indent="0">
              <a:buNone/>
            </a:pPr>
            <a:r>
              <a:rPr lang="en-US" dirty="0"/>
              <a:t>large defect</a:t>
            </a:r>
            <a:r>
              <a:rPr lang="en-US" sz="2400" b="1" dirty="0"/>
              <a:t> :</a:t>
            </a:r>
            <a:r>
              <a:rPr lang="en-US" dirty="0"/>
              <a:t>  hernioplasty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52904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69026"/>
            <a:ext cx="76962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  <a:tab pos="450850" algn="l"/>
              </a:tabLst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Internal hernia :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(not appear on the surface of the abdomen )</a:t>
            </a:r>
            <a:endParaRPr kumimoji="0" lang="en-US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  <a:tab pos="450850" algn="l"/>
              </a:tabLst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The commonest is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diaphragmatic hernia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which may be congenital or acquired as hiatus hernia 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  <a:tab pos="450850" algn="l"/>
              </a:tabLst>
            </a:pPr>
            <a:endParaRPr lang="en-US" sz="2000" dirty="0"/>
          </a:p>
          <a:p>
            <a:r>
              <a:rPr lang="en-US" sz="2000" b="1" dirty="0"/>
              <a:t>CONGENITAL DIAPHRAGMATIC HERNIA</a:t>
            </a:r>
          </a:p>
          <a:p>
            <a:r>
              <a:rPr lang="en-US" sz="2000" dirty="0"/>
              <a:t>-Cause:</a:t>
            </a:r>
          </a:p>
          <a:p>
            <a:r>
              <a:rPr lang="en-US" sz="2000" dirty="0"/>
              <a:t>Failure of closure of the pleuroperitoneal canals.</a:t>
            </a:r>
          </a:p>
          <a:p>
            <a:endParaRPr lang="en-US" sz="2000" dirty="0"/>
          </a:p>
          <a:p>
            <a:r>
              <a:rPr lang="en-US" sz="2000" dirty="0"/>
              <a:t>The bowel loops herniated through this defect into the chest</a:t>
            </a:r>
          </a:p>
          <a:p>
            <a:r>
              <a:rPr lang="en-US" sz="2000" dirty="0"/>
              <a:t>Impairing development of the lung.</a:t>
            </a:r>
          </a:p>
          <a:p>
            <a:endParaRPr lang="en-US" sz="2000" dirty="0"/>
          </a:p>
          <a:p>
            <a:r>
              <a:rPr lang="en-US" sz="2000" dirty="0"/>
              <a:t>-Types:</a:t>
            </a:r>
          </a:p>
          <a:p>
            <a:r>
              <a:rPr lang="en-US" sz="2000" dirty="0"/>
              <a:t>1.Bochdalek hernia; posterolateral defect</a:t>
            </a:r>
          </a:p>
          <a:p>
            <a:r>
              <a:rPr lang="en-US" sz="2000" dirty="0"/>
              <a:t>2.Morgagni hernia; anteromedial defect</a:t>
            </a:r>
          </a:p>
          <a:p>
            <a:r>
              <a:rPr lang="en-US" sz="2000" dirty="0"/>
              <a:t>3.Diaphragmatic eventration; a central weakening of the diaphragm.</a:t>
            </a:r>
          </a:p>
          <a:p>
            <a:r>
              <a:rPr lang="en-US" sz="2000" dirty="0"/>
              <a:t>4.Hiatus hernia; dorsal crura defect</a:t>
            </a:r>
          </a:p>
          <a:p>
            <a:endParaRPr lang="en-US" sz="2000" dirty="0"/>
          </a:p>
          <a:p>
            <a:r>
              <a:rPr lang="en-US" sz="2000" dirty="0"/>
              <a:t>-Presentation : RDS cyanosis intestinal gurgling in the chest scaphoid or flat abdomen ..</a:t>
            </a:r>
          </a:p>
          <a:p>
            <a:r>
              <a:rPr lang="en-US" sz="2000" dirty="0"/>
              <a:t>-we should do Immediate ETT ,NG tube for stomach deflation </a:t>
            </a:r>
          </a:p>
          <a:p>
            <a:endParaRPr lang="en-US" sz="2000" dirty="0"/>
          </a:p>
        </p:txBody>
      </p:sp>
      <p:pic>
        <p:nvPicPr>
          <p:cNvPr id="6" name="Picture 5" descr="A child's internal organs&#10;&#10;Description automatically generated">
            <a:extLst>
              <a:ext uri="{FF2B5EF4-FFF2-40B4-BE49-F238E27FC236}">
                <a16:creationId xmlns="" xmlns:a16="http://schemas.microsoft.com/office/drawing/2014/main" id="{5324C976-6E71-0F9C-3320-F69AB5AA7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2743200"/>
            <a:ext cx="3906433" cy="388146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D77EF57-17C4-BB3E-FD98-D75DF483CB5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8600" y="76200"/>
            <a:ext cx="7315200" cy="4873752"/>
          </a:xfrm>
        </p:spPr>
        <p:txBody>
          <a:bodyPr/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HIATUS HERNIA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Definition: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A part of the stomach protrudes through the esophageal hiatus of the diaphragm into the chest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Types:</a:t>
            </a:r>
          </a:p>
          <a:p>
            <a:pPr marL="0" indent="0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1- Sliding (esophageal); cardia protrudes</a:t>
            </a:r>
          </a:p>
          <a:p>
            <a:pPr marL="0" indent="0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2- Para-esophageal; part of fundus protrudes </a:t>
            </a:r>
          </a:p>
          <a:p>
            <a:endParaRPr lang="en-US" dirty="0"/>
          </a:p>
        </p:txBody>
      </p:sp>
      <p:pic>
        <p:nvPicPr>
          <p:cNvPr id="8" name="Picture 7" descr="A diagram of a human body&#10;&#10;Description automatically generated">
            <a:extLst>
              <a:ext uri="{FF2B5EF4-FFF2-40B4-BE49-F238E27FC236}">
                <a16:creationId xmlns="" xmlns:a16="http://schemas.microsoft.com/office/drawing/2014/main" id="{3506A899-70BF-F3A7-8DEB-08B5C5666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505200"/>
            <a:ext cx="7696200" cy="279730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Lumbar Hernia:</a:t>
            </a:r>
            <a:endParaRPr lang="en-US" dirty="0"/>
          </a:p>
        </p:txBody>
      </p:sp>
      <p:pic>
        <p:nvPicPr>
          <p:cNvPr id="5" name="Picture 4" descr="A diagram of the muscles of the back&#10;&#10;Description automatically generated">
            <a:extLst>
              <a:ext uri="{FF2B5EF4-FFF2-40B4-BE49-F238E27FC236}">
                <a16:creationId xmlns="" xmlns:a16="http://schemas.microsoft.com/office/drawing/2014/main" id="{4D6F7D24-B440-69F6-1798-806966CBB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143000"/>
            <a:ext cx="4648200" cy="4626076"/>
          </a:xfrm>
          <a:prstGeom prst="rect">
            <a:avLst/>
          </a:prstGeom>
        </p:spPr>
      </p:pic>
      <p:pic>
        <p:nvPicPr>
          <p:cNvPr id="7" name="Picture 6" descr="A diagram of a human body&#10;&#10;Description automatically generated">
            <a:extLst>
              <a:ext uri="{FF2B5EF4-FFF2-40B4-BE49-F238E27FC236}">
                <a16:creationId xmlns="" xmlns:a16="http://schemas.microsoft.com/office/drawing/2014/main" id="{AB9F1420-EE5C-C2DD-D2C9-D2C3CC29FA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3" y="1546124"/>
            <a:ext cx="3127332" cy="4626076"/>
          </a:xfrm>
          <a:prstGeom prst="rect">
            <a:avLst/>
          </a:prstGeom>
        </p:spPr>
      </p:pic>
      <p:pic>
        <p:nvPicPr>
          <p:cNvPr id="9" name="Picture 8" descr="A diagram of the back muscles&#10;&#10;Description automatically generated">
            <a:extLst>
              <a:ext uri="{FF2B5EF4-FFF2-40B4-BE49-F238E27FC236}">
                <a16:creationId xmlns="" xmlns:a16="http://schemas.microsoft.com/office/drawing/2014/main" id="{CFE82AA7-7FE0-ECC3-43F2-9EC33E183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546124"/>
            <a:ext cx="3034847" cy="424507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0" y="914400"/>
            <a:ext cx="115062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Inferior lumbar hernia: 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The commonest, passes through the 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inferior lumbar triangle of Petit 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which is bounded by iliac crest, the external oblique and latissimus dorsi.</a:t>
            </a:r>
            <a:endParaRPr kumimoji="0" lang="en-US" sz="32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Superior lumbar hernia: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passes through the 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superior lumbar triangle 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bounded by 12</a:t>
            </a:r>
            <a:r>
              <a:rPr kumimoji="0" lang="en-US" sz="3200" b="0" i="0" u="sng" strike="noStrike" cap="none" normalizeH="0" baseline="30000" dirty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th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rib, erector spinae and posterior border of internal oblique.</a:t>
            </a:r>
            <a:endParaRPr kumimoji="0" lang="en-US" sz="32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Incisional lumbar hernia 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following renal operation.</a:t>
            </a:r>
            <a:endParaRPr kumimoji="0" lang="en-US" sz="32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0"/>
            <a:ext cx="20104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may be: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Umbilical Hernia</a:t>
            </a:r>
            <a:r>
              <a:rPr lang="en-US" sz="3600" i="1" dirty="0" smtClean="0"/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0" y="1676400"/>
            <a:ext cx="8991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/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1. It may be congenital or acquired</a:t>
            </a:r>
          </a:p>
          <a:p>
            <a:pPr marL="609600" indent="-609600"/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2. Umbilical hernias are most common in infants, but  they can affect adults as well.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</a:t>
            </a:r>
            <a:endParaRPr lang="en-US" sz="2400" b="1" dirty="0" smtClean="0">
              <a:latin typeface="Andalus" pitchFamily="18" charset="-78"/>
              <a:cs typeface="Andalus" pitchFamily="18" charset="-78"/>
            </a:endParaRPr>
          </a:p>
          <a:p>
            <a:pPr marL="609600" indent="-609600"/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3.The umbilical hernia occurs through the umbilical           </a:t>
            </a:r>
            <a:r>
              <a:rPr lang="en-US" sz="2400" b="1" dirty="0" err="1" smtClean="0">
                <a:latin typeface="Andalus" pitchFamily="18" charset="-78"/>
                <a:cs typeface="Andalus" pitchFamily="18" charset="-78"/>
              </a:rPr>
              <a:t>fibromuscular</a:t>
            </a:r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 ring, which usually obliterates by     2 years of age and are repaired if they persist in   children older than age 2-4</a:t>
            </a:r>
          </a:p>
          <a:p>
            <a:pPr marL="609600" indent="-609600"/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 4.Mothers had several pregnancies are prone to    umbilical hernias 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0" y="4389122"/>
            <a:ext cx="3988308" cy="246887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95400"/>
            <a:ext cx="6858000" cy="563562"/>
          </a:xfrm>
        </p:spPr>
        <p:txBody>
          <a:bodyPr>
            <a:noAutofit/>
          </a:bodyPr>
          <a:lstStyle/>
          <a:p>
            <a:r>
              <a:rPr lang="en-US" sz="4800" dirty="0">
                <a:sym typeface="Wingdings 2"/>
              </a:rPr>
              <a:t></a:t>
            </a:r>
            <a:r>
              <a:rPr lang="en-US" sz="4800" dirty="0"/>
              <a:t>	</a:t>
            </a:r>
            <a:r>
              <a:rPr lang="en-US" sz="4800" b="1" dirty="0"/>
              <a:t>Complications:</a:t>
            </a:r>
            <a:r>
              <a:rPr lang="en-US" sz="4800" dirty="0"/>
              <a:t/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381000" y="1143000"/>
            <a:ext cx="11201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0850" algn="l"/>
                <a:tab pos="571500" algn="l"/>
                <a:tab pos="628650" algn="l"/>
              </a:tabLst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Irreducible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hernia: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0850" algn="l"/>
                <a:tab pos="571500" algn="l"/>
                <a:tab pos="628650" algn="l"/>
              </a:tabLst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The contents can not be returned to the abdomen </a:t>
            </a:r>
            <a:endParaRPr kumimoji="0" lang="en-US" sz="24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0850" algn="l"/>
                <a:tab pos="571500" algn="l"/>
                <a:tab pos="628650" algn="l"/>
              </a:tabLst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There is no evidence of other complications. </a:t>
            </a:r>
            <a:endParaRPr kumimoji="0" lang="en-US" sz="24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0850" algn="l"/>
                <a:tab pos="571500" algn="l"/>
                <a:tab pos="628650" algn="l"/>
              </a:tabLst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It is due to adhesions between the sac &amp; its contents overcrowding of the contents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505200"/>
            <a:ext cx="10896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0850" algn="l"/>
                <a:tab pos="571500" algn="l"/>
                <a:tab pos="628650" algn="l"/>
              </a:tabLst>
            </a:pPr>
            <a:r>
              <a:rPr lang="en-US" sz="2400" b="1" i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Obstructed</a:t>
            </a:r>
            <a:r>
              <a:rPr lang="en-US" sz="2400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b="1" i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hernia:</a:t>
            </a:r>
            <a:r>
              <a:rPr lang="en-US" sz="24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0850" algn="l"/>
                <a:tab pos="571500" algn="l"/>
                <a:tab pos="628650" algn="l"/>
              </a:tabLst>
            </a:pPr>
            <a:r>
              <a:rPr lang="en-US" sz="24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This is an irreducible hernia containing obstructed intestine.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0850" algn="l"/>
                <a:tab pos="571500" algn="l"/>
                <a:tab pos="628650" algn="l"/>
              </a:tabLst>
            </a:pPr>
            <a:r>
              <a:rPr lang="en-US" sz="24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The blood supply is not affected.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0850" algn="l"/>
                <a:tab pos="571500" algn="l"/>
                <a:tab pos="628650" algn="l"/>
              </a:tabLst>
            </a:pPr>
            <a:r>
              <a:rPr lang="en-US" sz="24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The condition is less severe than </a:t>
            </a:r>
            <a:r>
              <a:rPr lang="en-US" sz="2400" b="1" i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strangulated hernia</a:t>
            </a:r>
            <a:r>
              <a:rPr lang="en-US" sz="2400" i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,</a:t>
            </a:r>
            <a:r>
              <a:rPr lang="en-US" sz="2400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soft with impulse on cough.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0850" algn="l"/>
                <a:tab pos="571500" algn="l"/>
                <a:tab pos="628650" algn="l"/>
              </a:tabLst>
            </a:pPr>
            <a:r>
              <a:rPr lang="en-US" sz="2400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Treatment:</a:t>
            </a:r>
            <a:r>
              <a:rPr lang="en-US" sz="24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b="1" i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urgent</a:t>
            </a:r>
            <a:r>
              <a:rPr lang="en-US" sz="24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surgery because differentiation between obstruction </a:t>
            </a:r>
            <a:r>
              <a:rPr lang="en-US" sz="2400" i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&amp; </a:t>
            </a:r>
            <a:r>
              <a:rPr lang="en-US" sz="24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strangulation is very difficult.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981200"/>
            <a:ext cx="40318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/>
              <a:t>Strangulated</a:t>
            </a:r>
            <a:r>
              <a:rPr lang="en-US" sz="3200" b="1" dirty="0"/>
              <a:t> </a:t>
            </a:r>
            <a:r>
              <a:rPr lang="en-US" sz="3200" b="1" i="1" dirty="0"/>
              <a:t>hernia</a:t>
            </a:r>
            <a:endParaRPr lang="en-US" sz="3200" dirty="0"/>
          </a:p>
        </p:txBody>
      </p:sp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228600" y="228600"/>
            <a:ext cx="11201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Inflamed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hernia: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Inflammation can occur from irritation or sepsis of the contents within the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sac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78" name="Picture 45" descr="Related image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8229600" y="2667000"/>
            <a:ext cx="3562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8600" y="266700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Interruption of the </a:t>
            </a:r>
            <a:r>
              <a:rPr lang="en-US" sz="2400" b="1" dirty="0"/>
              <a:t>blood supply</a:t>
            </a:r>
            <a:r>
              <a:rPr lang="en-US" sz="2400" dirty="0"/>
              <a:t> of the contents of hernia</a:t>
            </a: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304800" y="3276600"/>
            <a:ext cx="7543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the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most serious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complication of hernia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Strangulated hernia is the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2</a:t>
            </a:r>
            <a:r>
              <a:rPr kumimoji="0" lang="en-US" sz="24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nd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 Common cause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for acute mechanical intestinal obstruction in developed countries ( after adhesive IO 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>
                <a:solidFill>
                  <a:schemeClr val="tx1"/>
                </a:solidFill>
              </a:rPr>
              <a:t>The signs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  <a:r>
              <a:rPr lang="en-US" sz="2800" b="1" u="sng" dirty="0">
                <a:solidFill>
                  <a:schemeClr val="tx1"/>
                </a:solidFill>
              </a:rPr>
              <a:t>in strangulated hernia</a:t>
            </a:r>
            <a:r>
              <a:rPr lang="en-US" sz="2800" dirty="0">
                <a:solidFill>
                  <a:schemeClr val="accent2"/>
                </a:solidFill>
              </a:rPr>
              <a:t/>
            </a:r>
            <a:br>
              <a:rPr lang="en-US" sz="2800" dirty="0">
                <a:solidFill>
                  <a:schemeClr val="accent2"/>
                </a:solidFill>
              </a:rPr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0" y="1371600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 b="1" dirty="0"/>
              <a:t>1.Absence of cough impulse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b="1" dirty="0"/>
              <a:t>2.change color of skin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b="1" dirty="0"/>
              <a:t>3.non reducible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b="1" dirty="0"/>
              <a:t>4.Tense 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b="1" dirty="0"/>
              <a:t>5.Tender</a:t>
            </a:r>
          </a:p>
        </p:txBody>
      </p:sp>
      <p:pic>
        <p:nvPicPr>
          <p:cNvPr id="4" name="Picture 2" descr="hernia2[1]strangulat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315200" y="1295400"/>
            <a:ext cx="3500438" cy="40005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792162"/>
          </a:xfrm>
        </p:spPr>
        <p:txBody>
          <a:bodyPr>
            <a:normAutofit fontScale="90000"/>
          </a:bodyPr>
          <a:lstStyle/>
          <a:p>
            <a:r>
              <a:rPr lang="en-US" sz="2800" u="sng" dirty="0">
                <a:solidFill>
                  <a:schemeClr val="tx1"/>
                </a:solidFill>
              </a:rPr>
              <a:t>On examining a hernia</a:t>
            </a:r>
            <a:br>
              <a:rPr lang="en-US" sz="2800" u="sng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838200"/>
            <a:ext cx="9448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u="sng" dirty="0"/>
              <a:t>The signs</a:t>
            </a:r>
            <a:r>
              <a:rPr lang="ar-JO" sz="2400" dirty="0"/>
              <a:t>   </a:t>
            </a:r>
            <a:r>
              <a:rPr lang="en-US" sz="2400" dirty="0"/>
              <a:t>: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   -</a:t>
            </a:r>
            <a:r>
              <a:rPr lang="en-US" sz="2400" b="1" dirty="0"/>
              <a:t>     </a:t>
            </a:r>
            <a:r>
              <a:rPr lang="en-US" sz="2400" dirty="0"/>
              <a:t>Presence of swelling </a:t>
            </a:r>
          </a:p>
          <a:p>
            <a:pPr>
              <a:defRPr/>
            </a:pPr>
            <a:r>
              <a:rPr lang="en-US" sz="2400" dirty="0"/>
              <a:t>   -     the side : left or </a:t>
            </a:r>
            <a:r>
              <a:rPr lang="en-US" sz="2400" dirty="0" smtClean="0"/>
              <a:t>right</a:t>
            </a:r>
          </a:p>
          <a:p>
            <a:pPr>
              <a:defRPr/>
            </a:pPr>
            <a:r>
              <a:rPr lang="en-US" sz="2400" dirty="0" smtClean="0"/>
              <a:t>   -    </a:t>
            </a:r>
            <a:r>
              <a:rPr lang="en-US" sz="2400" dirty="0"/>
              <a:t>Site </a:t>
            </a:r>
            <a:r>
              <a:rPr lang="en-US" sz="2400" dirty="0" smtClean="0"/>
              <a:t>of </a:t>
            </a:r>
            <a:r>
              <a:rPr lang="en-US" sz="2400" dirty="0" err="1" smtClean="0"/>
              <a:t>swelling:inguinal</a:t>
            </a:r>
            <a:r>
              <a:rPr lang="en-US" sz="2400" dirty="0" smtClean="0"/>
              <a:t> , scrotal , </a:t>
            </a:r>
            <a:r>
              <a:rPr lang="en-US" sz="2400" dirty="0" err="1" smtClean="0"/>
              <a:t>inguinoscrotal</a:t>
            </a:r>
            <a:endParaRPr lang="en-US" sz="2400" dirty="0"/>
          </a:p>
          <a:p>
            <a:pPr>
              <a:defRPr/>
            </a:pPr>
            <a:r>
              <a:rPr lang="en-US" sz="2400" dirty="0"/>
              <a:t>   -    size of swelling</a:t>
            </a:r>
          </a:p>
          <a:p>
            <a:pPr>
              <a:defRPr/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dirty="0"/>
              <a:t>-   Shape :</a:t>
            </a:r>
            <a:r>
              <a:rPr lang="ar-JO" sz="2400" dirty="0"/>
              <a:t> </a:t>
            </a:r>
            <a:r>
              <a:rPr lang="en-US" sz="2400" dirty="0"/>
              <a:t> </a:t>
            </a:r>
          </a:p>
          <a:p>
            <a:pPr>
              <a:defRPr/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dirty="0"/>
              <a:t>-   skin color,  </a:t>
            </a:r>
          </a:p>
          <a:p>
            <a:pPr>
              <a:defRPr/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dirty="0"/>
              <a:t>-   scar</a:t>
            </a:r>
          </a:p>
          <a:p>
            <a:pPr>
              <a:defRPr/>
            </a:pPr>
            <a:r>
              <a:rPr lang="en-US" sz="2400" dirty="0"/>
              <a:t>  </a:t>
            </a:r>
            <a:r>
              <a:rPr lang="en-US" sz="2400" dirty="0" smtClean="0"/>
              <a:t> </a:t>
            </a:r>
            <a:r>
              <a:rPr lang="en-US" sz="2400" dirty="0"/>
              <a:t>-   Positive visible </a:t>
            </a:r>
            <a:r>
              <a:rPr lang="en-US" sz="2400" dirty="0" smtClean="0"/>
              <a:t>cough </a:t>
            </a:r>
            <a:r>
              <a:rPr lang="en-US" sz="2400" dirty="0"/>
              <a:t>impulse</a:t>
            </a:r>
          </a:p>
          <a:p>
            <a:pPr>
              <a:defRPr/>
            </a:pPr>
            <a:r>
              <a:rPr lang="en-US" sz="2400" dirty="0"/>
              <a:t>  </a:t>
            </a:r>
          </a:p>
          <a:p>
            <a:pPr>
              <a:defRPr/>
            </a:pPr>
            <a:r>
              <a:rPr lang="en-US" sz="2400" dirty="0"/>
              <a:t>On palpation :</a:t>
            </a:r>
          </a:p>
          <a:p>
            <a:pPr>
              <a:defRPr/>
            </a:pPr>
            <a:r>
              <a:rPr lang="en-US" sz="2400" dirty="0"/>
              <a:t>    -   presence of tenderness</a:t>
            </a:r>
          </a:p>
          <a:p>
            <a:pPr>
              <a:defRPr/>
            </a:pPr>
            <a:r>
              <a:rPr lang="en-US" sz="2400" dirty="0"/>
              <a:t>    -   skin temp.</a:t>
            </a:r>
          </a:p>
          <a:p>
            <a:pPr>
              <a:defRPr/>
            </a:pPr>
            <a:r>
              <a:rPr lang="en-US" sz="2400" dirty="0"/>
              <a:t>    -   Positive palpable cough impulse</a:t>
            </a:r>
            <a:r>
              <a:rPr lang="ar-SA" sz="2400" dirty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6226" y="1279042"/>
            <a:ext cx="4140200" cy="4030591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1.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Skin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b="1" spc="-5" dirty="0">
                <a:latin typeface="Calibri"/>
                <a:cs typeface="Calibri"/>
              </a:rPr>
              <a:t>2.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Subcutaneous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tissue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b="1" spc="-5" dirty="0">
                <a:latin typeface="Calibri"/>
                <a:cs typeface="Calibri"/>
              </a:rPr>
              <a:t>3.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External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oblique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muscle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b="1" spc="-5" dirty="0">
                <a:latin typeface="Calibri"/>
                <a:cs typeface="Calibri"/>
              </a:rPr>
              <a:t>4.</a:t>
            </a:r>
            <a:r>
              <a:rPr sz="2800" b="1" spc="-15" dirty="0">
                <a:latin typeface="Calibri"/>
                <a:cs typeface="Calibri"/>
              </a:rPr>
              <a:t> Internal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oblique muscle</a:t>
            </a:r>
            <a:endParaRPr sz="2800">
              <a:latin typeface="Calibri"/>
              <a:cs typeface="Calibri"/>
            </a:endParaRPr>
          </a:p>
          <a:p>
            <a:pPr marL="241300" marR="85090" indent="-228600">
              <a:lnSpc>
                <a:spcPts val="3020"/>
              </a:lnSpc>
              <a:spcBef>
                <a:spcPts val="105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b="1" spc="-5" dirty="0">
                <a:latin typeface="Calibri"/>
                <a:cs typeface="Calibri"/>
              </a:rPr>
              <a:t>5.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Transversus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abdominus </a:t>
            </a:r>
            <a:r>
              <a:rPr sz="2800" b="1" spc="-6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muscle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b="1" spc="-5" dirty="0">
                <a:latin typeface="Calibri"/>
                <a:cs typeface="Calibri"/>
              </a:rPr>
              <a:t>6.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Transversalis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Fascia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b="1" spc="-5" dirty="0">
                <a:latin typeface="Calibri"/>
                <a:cs typeface="Calibri"/>
              </a:rPr>
              <a:t>7.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Peritoneum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0395" y="109726"/>
            <a:ext cx="11951335" cy="6638925"/>
            <a:chOff x="120395" y="109726"/>
            <a:chExt cx="11951335" cy="66389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61431" y="1203960"/>
              <a:ext cx="6228588" cy="441807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26491" y="115822"/>
              <a:ext cx="11939270" cy="6626859"/>
            </a:xfrm>
            <a:custGeom>
              <a:avLst/>
              <a:gdLst/>
              <a:ahLst/>
              <a:cxnLst/>
              <a:rect l="l" t="t" r="r" b="b"/>
              <a:pathLst>
                <a:path w="11939270" h="6626859">
                  <a:moveTo>
                    <a:pt x="0" y="6626352"/>
                  </a:moveTo>
                  <a:lnTo>
                    <a:pt x="11939016" y="6626352"/>
                  </a:lnTo>
                  <a:lnTo>
                    <a:pt x="11939016" y="0"/>
                  </a:lnTo>
                  <a:lnTo>
                    <a:pt x="0" y="0"/>
                  </a:lnTo>
                  <a:lnTo>
                    <a:pt x="0" y="6626352"/>
                  </a:lnTo>
                  <a:close/>
                </a:path>
                <a:path w="11939270" h="6626859">
                  <a:moveTo>
                    <a:pt x="475488" y="5506213"/>
                  </a:moveTo>
                  <a:lnTo>
                    <a:pt x="11463528" y="5506213"/>
                  </a:lnTo>
                  <a:lnTo>
                    <a:pt x="11463528" y="1043941"/>
                  </a:lnTo>
                  <a:lnTo>
                    <a:pt x="475488" y="1043941"/>
                  </a:lnTo>
                  <a:lnTo>
                    <a:pt x="475488" y="5506213"/>
                  </a:lnTo>
                  <a:close/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9956800" cy="639762"/>
          </a:xfrm>
        </p:spPr>
        <p:txBody>
          <a:bodyPr/>
          <a:lstStyle/>
          <a:p>
            <a:pPr algn="l" eaLnBrk="1" hangingPunct="1"/>
            <a:r>
              <a:rPr lang="en-US" sz="3200" b="1" dirty="0">
                <a:solidFill>
                  <a:srgbClr val="CC3300"/>
                </a:solidFill>
              </a:rPr>
              <a:t>Occlusive test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1905000"/>
            <a:ext cx="5029200" cy="4648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838200" y="1828800"/>
            <a:ext cx="4495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Occlude the deep inguinal ring with thumb and ask the patient to cough. If hernia comes out while the deep ring is occluded, it is direct inguinal hernia. 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1219200"/>
            <a:ext cx="5750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to distinguish between direct and indirect</a:t>
            </a:r>
            <a:endParaRPr lang="en-US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INVESTIGATIONS&#10;ï¨ Routine investigations&#10;ï¨ Chest xray&#10;ï¨ USG abdomen &amp; pelvis&#10; 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4800" y="0"/>
            <a:ext cx="112014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9956800" cy="1143000"/>
          </a:xfrm>
        </p:spPr>
        <p:txBody>
          <a:bodyPr>
            <a:normAutofit/>
          </a:bodyPr>
          <a:lstStyle/>
          <a:p>
            <a:r>
              <a:rPr lang="en-US" sz="4000" u="sng" dirty="0">
                <a:solidFill>
                  <a:schemeClr val="tx1"/>
                </a:solidFill>
              </a:rPr>
              <a:t>Hernia </a:t>
            </a:r>
            <a:r>
              <a:rPr lang="en-US" sz="4000" u="sng" dirty="0" smtClean="0">
                <a:solidFill>
                  <a:schemeClr val="tx1"/>
                </a:solidFill>
              </a:rPr>
              <a:t> management </a:t>
            </a:r>
            <a:r>
              <a:rPr lang="en-US" sz="4000" u="sng" dirty="0">
                <a:solidFill>
                  <a:schemeClr val="tx1"/>
                </a:solidFill>
              </a:rPr>
              <a:t>in general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2209800"/>
            <a:ext cx="9753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1.The complicated hernia “strangulated” :</a:t>
            </a:r>
          </a:p>
          <a:p>
            <a:r>
              <a:rPr lang="en-US" sz="3200" dirty="0"/>
              <a:t>     N</a:t>
            </a:r>
            <a:r>
              <a:rPr lang="en-US" sz="3200" b="1" dirty="0"/>
              <a:t>eeds</a:t>
            </a:r>
            <a:r>
              <a:rPr lang="en-US" sz="3200" dirty="0"/>
              <a:t> </a:t>
            </a:r>
            <a:r>
              <a:rPr lang="en-US" sz="3200" b="1" dirty="0"/>
              <a:t>Ergent Operation</a:t>
            </a:r>
          </a:p>
          <a:p>
            <a:r>
              <a:rPr lang="en-US" sz="3200" b="1" dirty="0"/>
              <a:t>             a. resuscitation of the patient</a:t>
            </a:r>
          </a:p>
          <a:p>
            <a:r>
              <a:rPr lang="en-US" sz="3200" b="1" dirty="0"/>
              <a:t>            b. relieve the obstruction, if not gangrenous reduce the content back.</a:t>
            </a:r>
          </a:p>
          <a:p>
            <a:r>
              <a:rPr lang="en-US" sz="3200" b="1" dirty="0"/>
              <a:t>            c. repair of the defect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304800"/>
            <a:ext cx="9956800" cy="1143000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2. </a:t>
            </a:r>
            <a:r>
              <a:rPr lang="en-US" sz="3200" u="sng" dirty="0">
                <a:solidFill>
                  <a:schemeClr val="tx1"/>
                </a:solidFill>
              </a:rPr>
              <a:t>Elective hernia management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219200"/>
            <a:ext cx="10820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/>
              <a:t>Pre operative</a:t>
            </a:r>
            <a:r>
              <a:rPr lang="en-US" sz="2800" dirty="0"/>
              <a:t>:</a:t>
            </a:r>
          </a:p>
          <a:p>
            <a:r>
              <a:rPr lang="en-US" sz="2800" dirty="0"/>
              <a:t>The precipitating factors should be managed</a:t>
            </a:r>
          </a:p>
          <a:p>
            <a:r>
              <a:rPr lang="en-US" sz="2800" b="1" u="sng" dirty="0"/>
              <a:t>Operative Treatment </a:t>
            </a:r>
          </a:p>
          <a:p>
            <a:r>
              <a:rPr lang="en-US" sz="2800" dirty="0"/>
              <a:t>a. Herniotomy</a:t>
            </a:r>
          </a:p>
          <a:p>
            <a:r>
              <a:rPr lang="en-US" sz="2800" dirty="0"/>
              <a:t>b. Herniorrhaphy is achieved by closing the defect in the strong    layer of the abdominal wall</a:t>
            </a:r>
          </a:p>
          <a:p>
            <a:r>
              <a:rPr lang="en-US" sz="2800" dirty="0"/>
              <a:t>c. hernioplasty</a:t>
            </a:r>
          </a:p>
          <a:p>
            <a:r>
              <a:rPr lang="en-US" sz="2800" dirty="0"/>
              <a:t>  A special synthetic material called a “mesh” is    commonly utilized in repairing the defect in order to add extra strength. </a:t>
            </a:r>
          </a:p>
          <a:p>
            <a:r>
              <a:rPr lang="en-US" sz="2800" b="1" u="sng" dirty="0"/>
              <a:t>Post operative care</a:t>
            </a:r>
            <a:r>
              <a:rPr lang="en-US" sz="2800" b="1" dirty="0"/>
              <a:t>:</a:t>
            </a:r>
          </a:p>
          <a:p>
            <a:r>
              <a:rPr lang="en-US" sz="2800" dirty="0"/>
              <a:t>avoidance factors lead to hernial recurrence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Hernia Repair Complications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582340"/>
            <a:ext cx="8534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/>
              <a:t>1.Wound: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      - Hematoma: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      - Infection:  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      - Seroma </a:t>
            </a:r>
          </a:p>
          <a:p>
            <a:pPr>
              <a:lnSpc>
                <a:spcPct val="90000"/>
              </a:lnSpc>
            </a:pPr>
            <a:r>
              <a:rPr lang="en-US" sz="2800" b="1" dirty="0"/>
              <a:t>2.Vascular </a:t>
            </a:r>
            <a:r>
              <a:rPr lang="en-US" sz="2800" b="1" dirty="0" smtClean="0"/>
              <a:t>injury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b="1" dirty="0"/>
              <a:t>3.Nerve injury:</a:t>
            </a:r>
            <a:r>
              <a:rPr lang="en-US" sz="2800" dirty="0"/>
              <a:t> </a:t>
            </a:r>
          </a:p>
          <a:p>
            <a:pPr>
              <a:lnSpc>
                <a:spcPct val="90000"/>
              </a:lnSpc>
            </a:pPr>
            <a:r>
              <a:rPr lang="en-US" sz="2800" b="1" dirty="0"/>
              <a:t>4.Visceral injury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    - Injury to vas deferens 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     - bowel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     -urinary bladder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971800"/>
            <a:ext cx="9956800" cy="1143000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Thank you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/>
          <p:nvPr/>
        </p:nvSpPr>
        <p:spPr>
          <a:xfrm>
            <a:off x="990600" y="609600"/>
            <a:ext cx="8001000" cy="1274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 marR="2322195" indent="-50800">
              <a:lnSpc>
                <a:spcPct val="110100"/>
              </a:lnSpc>
              <a:spcBef>
                <a:spcPts val="100"/>
              </a:spcBef>
            </a:pPr>
            <a:r>
              <a:rPr sz="2000" dirty="0">
                <a:latin typeface="Arial MT"/>
                <a:cs typeface="Arial MT"/>
              </a:rPr>
              <a:t>Why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Do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Hernias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Occur? </a:t>
            </a:r>
            <a:r>
              <a:rPr sz="2000" spc="-37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“ETIOLOGY”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sz="2000" b="1" spc="5" dirty="0">
                <a:latin typeface="Arial"/>
                <a:cs typeface="Arial"/>
              </a:rPr>
              <a:t>I.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Congenital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developmental</a:t>
            </a:r>
            <a:r>
              <a:rPr sz="2000" b="1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defect</a:t>
            </a:r>
            <a:endParaRPr sz="2000">
              <a:latin typeface="Arial"/>
              <a:cs typeface="Arial"/>
            </a:endParaRPr>
          </a:p>
          <a:p>
            <a:pPr marL="212725">
              <a:lnSpc>
                <a:spcPct val="100000"/>
              </a:lnSpc>
              <a:spcBef>
                <a:spcPts val="1170"/>
              </a:spcBef>
            </a:pPr>
            <a:r>
              <a:rPr sz="2000" spc="-5" dirty="0">
                <a:latin typeface="Arial MT"/>
                <a:cs typeface="Arial MT"/>
              </a:rPr>
              <a:t>a.Failure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5" dirty="0">
                <a:latin typeface="Arial MT"/>
                <a:cs typeface="Arial MT"/>
              </a:rPr>
              <a:t> fascial opening</a:t>
            </a:r>
            <a:r>
              <a:rPr sz="2000" spc="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to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close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(e.g.,</a:t>
            </a:r>
            <a:r>
              <a:rPr sz="2000" spc="1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umbilical</a:t>
            </a:r>
            <a:r>
              <a:rPr spc="-10" dirty="0">
                <a:latin typeface="Arial MT"/>
                <a:cs typeface="Arial MT"/>
              </a:rPr>
              <a:t>)</a:t>
            </a:r>
            <a:endParaRPr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9200" y="2209800"/>
            <a:ext cx="84582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Arial MT"/>
                <a:cs typeface="Arial MT"/>
              </a:rPr>
              <a:t>b.Failure</a:t>
            </a:r>
            <a:r>
              <a:rPr dirty="0">
                <a:latin typeface="Arial MT"/>
                <a:cs typeface="Arial MT"/>
              </a:rPr>
              <a:t> of</a:t>
            </a:r>
            <a:r>
              <a:rPr spc="15" dirty="0">
                <a:latin typeface="Arial MT"/>
                <a:cs typeface="Arial MT"/>
              </a:rPr>
              <a:t> </a:t>
            </a:r>
            <a:r>
              <a:rPr spc="-5" dirty="0">
                <a:latin typeface="Arial MT"/>
                <a:cs typeface="Arial MT"/>
              </a:rPr>
              <a:t>process</a:t>
            </a:r>
            <a:r>
              <a:rPr spc="-1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to </a:t>
            </a:r>
            <a:r>
              <a:rPr spc="-5" dirty="0">
                <a:latin typeface="Arial MT"/>
                <a:cs typeface="Arial MT"/>
              </a:rPr>
              <a:t>obliterate</a:t>
            </a:r>
            <a:r>
              <a:rPr spc="5" dirty="0">
                <a:latin typeface="Arial MT"/>
                <a:cs typeface="Arial MT"/>
              </a:rPr>
              <a:t> </a:t>
            </a:r>
            <a:r>
              <a:rPr spc="-10" dirty="0">
                <a:latin typeface="Arial MT"/>
                <a:cs typeface="Arial MT"/>
              </a:rPr>
              <a:t>e.g.</a:t>
            </a:r>
            <a:r>
              <a:rPr spc="15" dirty="0">
                <a:latin typeface="Arial MT"/>
                <a:cs typeface="Arial MT"/>
              </a:rPr>
              <a:t> </a:t>
            </a:r>
            <a:r>
              <a:rPr spc="-5" dirty="0">
                <a:latin typeface="Arial MT"/>
                <a:cs typeface="Arial MT"/>
              </a:rPr>
              <a:t>processus</a:t>
            </a:r>
            <a:r>
              <a:rPr spc="5" dirty="0">
                <a:latin typeface="Arial MT"/>
                <a:cs typeface="Arial MT"/>
              </a:rPr>
              <a:t> </a:t>
            </a:r>
            <a:r>
              <a:rPr spc="-5" dirty="0">
                <a:latin typeface="Arial MT"/>
                <a:cs typeface="Arial MT"/>
              </a:rPr>
              <a:t>vaginalis</a:t>
            </a:r>
            <a:r>
              <a:rPr sz="1400" spc="-5" dirty="0">
                <a:latin typeface="Arial MT"/>
                <a:cs typeface="Arial MT"/>
              </a:rPr>
              <a:t>)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5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2895600"/>
            <a:ext cx="4351044" cy="27426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19200" y="5791200"/>
            <a:ext cx="9829800" cy="743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" marR="363855" indent="200025">
              <a:lnSpc>
                <a:spcPct val="110100"/>
              </a:lnSpc>
              <a:spcBef>
                <a:spcPts val="100"/>
              </a:spcBef>
            </a:pPr>
            <a:r>
              <a:rPr lang="en-US" sz="2000" spc="-5" dirty="0" err="1" smtClean="0">
                <a:latin typeface="Arial MT"/>
                <a:cs typeface="Arial MT"/>
              </a:rPr>
              <a:t>c.Abnormal</a:t>
            </a:r>
            <a:r>
              <a:rPr lang="en-US" sz="2000" spc="-5" dirty="0" smtClean="0">
                <a:latin typeface="Arial MT"/>
                <a:cs typeface="Arial MT"/>
              </a:rPr>
              <a:t> </a:t>
            </a:r>
            <a:r>
              <a:rPr lang="en-US" sz="2000" spc="-10" dirty="0" smtClean="0">
                <a:latin typeface="Arial MT"/>
                <a:cs typeface="Arial MT"/>
              </a:rPr>
              <a:t>collagen</a:t>
            </a:r>
            <a:r>
              <a:rPr lang="en-US" sz="2000" dirty="0" smtClean="0">
                <a:latin typeface="Arial MT"/>
                <a:cs typeface="Arial MT"/>
              </a:rPr>
              <a:t> </a:t>
            </a:r>
            <a:r>
              <a:rPr lang="en-US" sz="2000" spc="-5" dirty="0" smtClean="0">
                <a:latin typeface="Arial MT"/>
                <a:cs typeface="Arial MT"/>
              </a:rPr>
              <a:t>metabolism</a:t>
            </a:r>
            <a:r>
              <a:rPr lang="en-US" sz="2000" spc="20" dirty="0" smtClean="0">
                <a:latin typeface="Arial MT"/>
                <a:cs typeface="Arial MT"/>
              </a:rPr>
              <a:t> </a:t>
            </a:r>
            <a:r>
              <a:rPr lang="en-US" sz="2000" spc="-5" dirty="0" smtClean="0">
                <a:latin typeface="Arial MT"/>
                <a:cs typeface="Arial MT"/>
              </a:rPr>
              <a:t>,genetic</a:t>
            </a:r>
            <a:r>
              <a:rPr lang="en-US" sz="2000" spc="10" dirty="0" smtClean="0">
                <a:latin typeface="Arial MT"/>
                <a:cs typeface="Arial MT"/>
              </a:rPr>
              <a:t> </a:t>
            </a:r>
            <a:r>
              <a:rPr lang="en-US" sz="2000" dirty="0" smtClean="0">
                <a:latin typeface="Arial MT"/>
                <a:cs typeface="Arial MT"/>
              </a:rPr>
              <a:t>defects</a:t>
            </a:r>
            <a:r>
              <a:rPr lang="en-US" sz="2000" spc="15" dirty="0" smtClean="0">
                <a:latin typeface="Arial MT"/>
                <a:cs typeface="Arial MT"/>
              </a:rPr>
              <a:t> </a:t>
            </a:r>
            <a:r>
              <a:rPr lang="en-US" sz="2000" dirty="0" smtClean="0">
                <a:latin typeface="Arial MT"/>
                <a:cs typeface="Arial MT"/>
              </a:rPr>
              <a:t>of</a:t>
            </a:r>
            <a:r>
              <a:rPr lang="en-US" sz="2000" spc="-10" dirty="0" smtClean="0">
                <a:latin typeface="Arial MT"/>
                <a:cs typeface="Arial MT"/>
              </a:rPr>
              <a:t> </a:t>
            </a:r>
            <a:r>
              <a:rPr lang="en-US" sz="2000" dirty="0" smtClean="0">
                <a:latin typeface="Arial MT"/>
                <a:cs typeface="Arial MT"/>
              </a:rPr>
              <a:t>the </a:t>
            </a:r>
            <a:r>
              <a:rPr lang="en-US" sz="2000" spc="-370" dirty="0" smtClean="0">
                <a:latin typeface="Arial MT"/>
                <a:cs typeface="Arial MT"/>
              </a:rPr>
              <a:t> </a:t>
            </a:r>
            <a:r>
              <a:rPr lang="en-US" sz="2000" spc="-5" dirty="0" smtClean="0">
                <a:latin typeface="Arial MT"/>
                <a:cs typeface="Arial MT"/>
              </a:rPr>
              <a:t>elastic</a:t>
            </a:r>
            <a:r>
              <a:rPr lang="en-US" sz="2000" spc="5" dirty="0" smtClean="0">
                <a:latin typeface="Arial MT"/>
                <a:cs typeface="Arial MT"/>
              </a:rPr>
              <a:t> </a:t>
            </a:r>
            <a:r>
              <a:rPr lang="en-US" sz="2000" spc="-5" dirty="0" smtClean="0">
                <a:latin typeface="Arial MT"/>
                <a:cs typeface="Arial MT"/>
              </a:rPr>
              <a:t>fiber</a:t>
            </a:r>
            <a:r>
              <a:rPr lang="en-US" sz="2000" spc="15" dirty="0" smtClean="0">
                <a:latin typeface="Arial MT"/>
                <a:cs typeface="Arial MT"/>
              </a:rPr>
              <a:t> </a:t>
            </a:r>
            <a:r>
              <a:rPr lang="en-US" sz="2000" spc="-5" dirty="0" smtClean="0">
                <a:latin typeface="Arial MT"/>
                <a:cs typeface="Arial MT"/>
              </a:rPr>
              <a:t>and</a:t>
            </a:r>
            <a:r>
              <a:rPr lang="en-US" sz="2000" spc="5" dirty="0" smtClean="0">
                <a:latin typeface="Arial MT"/>
                <a:cs typeface="Arial MT"/>
              </a:rPr>
              <a:t>  </a:t>
            </a:r>
            <a:r>
              <a:rPr lang="en-US" sz="2000" spc="-10" dirty="0" smtClean="0">
                <a:latin typeface="Arial MT"/>
                <a:cs typeface="Arial MT"/>
              </a:rPr>
              <a:t>collagen </a:t>
            </a:r>
            <a:r>
              <a:rPr lang="en-US" sz="2000" spc="-5" dirty="0" smtClean="0">
                <a:latin typeface="Arial MT"/>
                <a:cs typeface="Arial MT"/>
              </a:rPr>
              <a:t>synthesis</a:t>
            </a:r>
            <a:r>
              <a:rPr lang="en-US" spc="-5" dirty="0" smtClean="0">
                <a:latin typeface="Arial MT"/>
                <a:cs typeface="Arial MT"/>
              </a:rPr>
              <a:t>,</a:t>
            </a:r>
            <a:endParaRPr lang="en-US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457200"/>
            <a:ext cx="10515600" cy="5138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3600" b="1" dirty="0" err="1" smtClean="0">
                <a:latin typeface="Arial"/>
                <a:cs typeface="Arial"/>
              </a:rPr>
              <a:t>II.</a:t>
            </a:r>
            <a:r>
              <a:rPr lang="en-US" sz="3600" b="1" u="heavy" dirty="0" err="1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There</a:t>
            </a:r>
            <a:r>
              <a:rPr lang="en-US" sz="3600" b="1" u="heavy" spc="-3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3600" b="1" u="heavy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is</a:t>
            </a:r>
            <a:r>
              <a:rPr lang="en-US" sz="3600" b="1" u="heavy" spc="-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3600" b="1" u="heavy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</a:t>
            </a:r>
            <a:r>
              <a:rPr lang="en-US" sz="3600" b="1" u="heavy" spc="-10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3600" b="1" u="heavy" spc="-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acquired</a:t>
            </a:r>
            <a:r>
              <a:rPr lang="en-US" sz="3600" b="1" u="heavy" spc="-3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3600" b="1" u="heavy" spc="-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weakness</a:t>
            </a:r>
            <a:endParaRPr lang="en-US" sz="3600" dirty="0" smtClean="0">
              <a:latin typeface="Arial"/>
              <a:cs typeface="Arial"/>
            </a:endParaRPr>
          </a:p>
          <a:p>
            <a:pPr marL="904875" marR="244475" indent="-594360">
              <a:lnSpc>
                <a:spcPct val="169600"/>
              </a:lnSpc>
            </a:pPr>
            <a:r>
              <a:rPr lang="en-US" sz="3600" spc="-5" dirty="0" err="1" smtClean="0">
                <a:latin typeface="Arial MT"/>
                <a:cs typeface="Arial MT"/>
              </a:rPr>
              <a:t>a.Fascial</a:t>
            </a:r>
            <a:r>
              <a:rPr lang="en-US" sz="3600" spc="-5" dirty="0" smtClean="0">
                <a:latin typeface="Arial MT"/>
                <a:cs typeface="Arial MT"/>
              </a:rPr>
              <a:t> thinning</a:t>
            </a:r>
            <a:r>
              <a:rPr lang="en-US" sz="3600" dirty="0" smtClean="0">
                <a:latin typeface="Arial MT"/>
                <a:cs typeface="Arial MT"/>
              </a:rPr>
              <a:t> ,</a:t>
            </a:r>
            <a:r>
              <a:rPr lang="en-US" sz="3600" spc="15" dirty="0" smtClean="0">
                <a:latin typeface="Arial MT"/>
                <a:cs typeface="Arial MT"/>
              </a:rPr>
              <a:t> </a:t>
            </a:r>
            <a:r>
              <a:rPr lang="en-US" sz="3600" spc="-5" dirty="0" smtClean="0">
                <a:latin typeface="Arial MT"/>
                <a:cs typeface="Arial MT"/>
              </a:rPr>
              <a:t>Loss</a:t>
            </a:r>
            <a:r>
              <a:rPr lang="en-US" sz="3600" spc="10" dirty="0" smtClean="0">
                <a:latin typeface="Arial MT"/>
                <a:cs typeface="Arial MT"/>
              </a:rPr>
              <a:t> </a:t>
            </a:r>
            <a:r>
              <a:rPr lang="en-US" sz="3600" dirty="0" smtClean="0">
                <a:latin typeface="Arial MT"/>
                <a:cs typeface="Arial MT"/>
              </a:rPr>
              <a:t>of</a:t>
            </a:r>
            <a:r>
              <a:rPr lang="en-US" sz="3600" spc="15" dirty="0" smtClean="0">
                <a:latin typeface="Arial MT"/>
                <a:cs typeface="Arial MT"/>
              </a:rPr>
              <a:t> </a:t>
            </a:r>
            <a:r>
              <a:rPr lang="en-US" sz="3600" spc="-5" dirty="0" smtClean="0">
                <a:latin typeface="Arial MT"/>
                <a:cs typeface="Arial MT"/>
              </a:rPr>
              <a:t>tissue</a:t>
            </a:r>
            <a:r>
              <a:rPr lang="en-US" sz="3600" dirty="0" smtClean="0">
                <a:latin typeface="Arial MT"/>
                <a:cs typeface="Arial MT"/>
              </a:rPr>
              <a:t> </a:t>
            </a:r>
            <a:r>
              <a:rPr lang="en-US" sz="3600" spc="-10" dirty="0" smtClean="0">
                <a:latin typeface="Arial MT"/>
                <a:cs typeface="Arial MT"/>
              </a:rPr>
              <a:t>strength</a:t>
            </a:r>
            <a:r>
              <a:rPr lang="en-US" sz="3600" spc="5" dirty="0" smtClean="0">
                <a:latin typeface="Arial MT"/>
                <a:cs typeface="Arial MT"/>
              </a:rPr>
              <a:t> </a:t>
            </a:r>
            <a:r>
              <a:rPr lang="en-US" sz="3600" spc="-5" dirty="0" smtClean="0">
                <a:latin typeface="Arial MT"/>
                <a:cs typeface="Arial MT"/>
              </a:rPr>
              <a:t>and</a:t>
            </a:r>
            <a:r>
              <a:rPr lang="en-US" sz="3600" spc="10" dirty="0" smtClean="0">
                <a:latin typeface="Arial MT"/>
                <a:cs typeface="Arial MT"/>
              </a:rPr>
              <a:t> </a:t>
            </a:r>
            <a:r>
              <a:rPr lang="en-US" sz="3600" spc="-5" dirty="0" smtClean="0">
                <a:latin typeface="Arial MT"/>
                <a:cs typeface="Arial MT"/>
              </a:rPr>
              <a:t>elasticity </a:t>
            </a:r>
            <a:r>
              <a:rPr lang="en-US" sz="3600" spc="-375" dirty="0" smtClean="0">
                <a:latin typeface="Arial MT"/>
                <a:cs typeface="Arial MT"/>
              </a:rPr>
              <a:t> </a:t>
            </a:r>
            <a:r>
              <a:rPr lang="en-US" sz="3600" spc="-5" dirty="0" smtClean="0">
                <a:latin typeface="Arial MT"/>
                <a:cs typeface="Arial MT"/>
              </a:rPr>
              <a:t>(from</a:t>
            </a:r>
            <a:r>
              <a:rPr lang="en-US" sz="3600" spc="-10" dirty="0" smtClean="0">
                <a:latin typeface="Arial MT"/>
                <a:cs typeface="Arial MT"/>
              </a:rPr>
              <a:t> aging</a:t>
            </a:r>
            <a:r>
              <a:rPr lang="en-US" sz="3600" dirty="0" smtClean="0">
                <a:latin typeface="Arial MT"/>
                <a:cs typeface="Arial MT"/>
              </a:rPr>
              <a:t> </a:t>
            </a:r>
            <a:r>
              <a:rPr lang="en-US" sz="3600" spc="-5" dirty="0" smtClean="0">
                <a:latin typeface="Arial MT"/>
                <a:cs typeface="Arial MT"/>
              </a:rPr>
              <a:t>or</a:t>
            </a:r>
            <a:r>
              <a:rPr lang="en-US" sz="3600" spc="10" dirty="0" smtClean="0">
                <a:latin typeface="Arial MT"/>
                <a:cs typeface="Arial MT"/>
              </a:rPr>
              <a:t> </a:t>
            </a:r>
            <a:r>
              <a:rPr lang="en-US" sz="3600" spc="-5" dirty="0" smtClean="0">
                <a:latin typeface="Arial MT"/>
                <a:cs typeface="Arial MT"/>
              </a:rPr>
              <a:t>repetitive</a:t>
            </a:r>
            <a:r>
              <a:rPr lang="en-US" sz="3600" spc="5" dirty="0" smtClean="0">
                <a:latin typeface="Arial MT"/>
                <a:cs typeface="Arial MT"/>
              </a:rPr>
              <a:t> </a:t>
            </a:r>
            <a:r>
              <a:rPr lang="en-US" sz="3600" spc="-10" dirty="0" smtClean="0">
                <a:latin typeface="Arial MT"/>
                <a:cs typeface="Arial MT"/>
              </a:rPr>
              <a:t>stress)</a:t>
            </a:r>
            <a:endParaRPr lang="en-US" sz="3600" dirty="0" smtClean="0">
              <a:latin typeface="Arial MT"/>
              <a:cs typeface="Arial MT"/>
            </a:endParaRPr>
          </a:p>
          <a:p>
            <a:pPr marL="311150">
              <a:lnSpc>
                <a:spcPct val="100000"/>
              </a:lnSpc>
              <a:spcBef>
                <a:spcPts val="1170"/>
              </a:spcBef>
            </a:pPr>
            <a:r>
              <a:rPr lang="en-US" sz="3600" spc="-5" dirty="0" err="1" smtClean="0">
                <a:latin typeface="Arial MT"/>
                <a:cs typeface="Arial MT"/>
              </a:rPr>
              <a:t>b.Loss</a:t>
            </a:r>
            <a:r>
              <a:rPr lang="en-US" sz="3600" spc="15" dirty="0" smtClean="0">
                <a:latin typeface="Arial MT"/>
                <a:cs typeface="Arial MT"/>
              </a:rPr>
              <a:t> </a:t>
            </a:r>
            <a:r>
              <a:rPr lang="en-US" sz="3600" dirty="0" smtClean="0">
                <a:latin typeface="Arial MT"/>
                <a:cs typeface="Arial MT"/>
              </a:rPr>
              <a:t>of </a:t>
            </a:r>
            <a:r>
              <a:rPr lang="en-US" sz="3600" spc="-5" dirty="0" smtClean="0">
                <a:latin typeface="Arial MT"/>
                <a:cs typeface="Arial MT"/>
              </a:rPr>
              <a:t>tissue</a:t>
            </a:r>
            <a:r>
              <a:rPr lang="en-US" sz="3600" spc="5" dirty="0" smtClean="0">
                <a:latin typeface="Arial MT"/>
                <a:cs typeface="Arial MT"/>
              </a:rPr>
              <a:t> </a:t>
            </a:r>
            <a:r>
              <a:rPr lang="en-US" sz="3600" spc="-5" dirty="0" smtClean="0">
                <a:latin typeface="Arial MT"/>
                <a:cs typeface="Arial MT"/>
              </a:rPr>
              <a:t>(injury,</a:t>
            </a:r>
            <a:r>
              <a:rPr lang="en-US" sz="3600" spc="25" dirty="0" smtClean="0">
                <a:latin typeface="Arial MT"/>
                <a:cs typeface="Arial MT"/>
              </a:rPr>
              <a:t> </a:t>
            </a:r>
            <a:r>
              <a:rPr lang="en-US" sz="3600" spc="-10" dirty="0" smtClean="0">
                <a:latin typeface="Arial MT"/>
                <a:cs typeface="Arial MT"/>
              </a:rPr>
              <a:t>infection,</a:t>
            </a:r>
            <a:r>
              <a:rPr lang="en-US" sz="3600" spc="20" dirty="0" smtClean="0">
                <a:latin typeface="Arial MT"/>
                <a:cs typeface="Arial MT"/>
              </a:rPr>
              <a:t> </a:t>
            </a:r>
            <a:r>
              <a:rPr lang="en-US" sz="3600" spc="-5" dirty="0" smtClean="0">
                <a:latin typeface="Arial MT"/>
                <a:cs typeface="Arial MT"/>
              </a:rPr>
              <a:t>poor</a:t>
            </a:r>
            <a:r>
              <a:rPr lang="en-US" sz="3600" spc="20" dirty="0" smtClean="0">
                <a:latin typeface="Arial MT"/>
                <a:cs typeface="Arial MT"/>
              </a:rPr>
              <a:t> </a:t>
            </a:r>
            <a:r>
              <a:rPr lang="en-US" sz="3600" spc="-10" dirty="0" smtClean="0">
                <a:latin typeface="Arial MT"/>
                <a:cs typeface="Arial MT"/>
              </a:rPr>
              <a:t>wound</a:t>
            </a:r>
            <a:r>
              <a:rPr lang="en-US" sz="3600" spc="5" dirty="0" smtClean="0">
                <a:latin typeface="Arial MT"/>
                <a:cs typeface="Arial MT"/>
              </a:rPr>
              <a:t> </a:t>
            </a:r>
            <a:r>
              <a:rPr lang="en-US" sz="3600" spc="-10" dirty="0" smtClean="0">
                <a:latin typeface="Arial MT"/>
                <a:cs typeface="Arial MT"/>
              </a:rPr>
              <a:t>healing,</a:t>
            </a:r>
            <a:r>
              <a:rPr lang="en-US" sz="3600" spc="25" dirty="0" smtClean="0">
                <a:latin typeface="Arial MT"/>
                <a:cs typeface="Arial MT"/>
              </a:rPr>
              <a:t> </a:t>
            </a:r>
            <a:r>
              <a:rPr lang="en-US" sz="3600" dirty="0" smtClean="0">
                <a:latin typeface="Arial MT"/>
                <a:cs typeface="Arial MT"/>
              </a:rPr>
              <a:t>etc.)</a:t>
            </a:r>
          </a:p>
          <a:p>
            <a:pPr marL="12700" marR="575945" indent="200025">
              <a:lnSpc>
                <a:spcPct val="110100"/>
              </a:lnSpc>
              <a:spcBef>
                <a:spcPts val="1005"/>
              </a:spcBef>
            </a:pPr>
            <a:r>
              <a:rPr lang="en-US" sz="3600" dirty="0" smtClean="0">
                <a:latin typeface="Arial MT"/>
                <a:cs typeface="Arial MT"/>
              </a:rPr>
              <a:t>c.</a:t>
            </a:r>
            <a:r>
              <a:rPr lang="en-US" sz="3600" spc="-5" dirty="0" smtClean="0">
                <a:latin typeface="Arial MT"/>
                <a:cs typeface="Arial MT"/>
              </a:rPr>
              <a:t> prolonged</a:t>
            </a:r>
            <a:r>
              <a:rPr lang="en-US" sz="3600" spc="5" dirty="0" smtClean="0">
                <a:latin typeface="Arial MT"/>
                <a:cs typeface="Arial MT"/>
              </a:rPr>
              <a:t> </a:t>
            </a:r>
            <a:r>
              <a:rPr lang="en-US" sz="3600" spc="-5" dirty="0" smtClean="0">
                <a:latin typeface="Arial MT"/>
                <a:cs typeface="Arial MT"/>
              </a:rPr>
              <a:t>or</a:t>
            </a:r>
            <a:r>
              <a:rPr lang="en-US" sz="3600" spc="10" dirty="0" smtClean="0">
                <a:latin typeface="Arial MT"/>
                <a:cs typeface="Arial MT"/>
              </a:rPr>
              <a:t> </a:t>
            </a:r>
            <a:r>
              <a:rPr lang="en-US" sz="3600" spc="-5" dirty="0" smtClean="0">
                <a:latin typeface="Arial MT"/>
                <a:cs typeface="Arial MT"/>
              </a:rPr>
              <a:t>sever</a:t>
            </a:r>
            <a:r>
              <a:rPr lang="en-US" sz="3600" spc="20" dirty="0" smtClean="0">
                <a:latin typeface="Arial MT"/>
                <a:cs typeface="Arial MT"/>
              </a:rPr>
              <a:t> </a:t>
            </a:r>
            <a:r>
              <a:rPr lang="en-US" sz="3600" spc="-5" dirty="0" smtClean="0">
                <a:latin typeface="Arial MT"/>
                <a:cs typeface="Arial MT"/>
              </a:rPr>
              <a:t>increased</a:t>
            </a:r>
            <a:r>
              <a:rPr lang="en-US" sz="3600" dirty="0" smtClean="0">
                <a:latin typeface="Arial MT"/>
                <a:cs typeface="Arial MT"/>
              </a:rPr>
              <a:t> </a:t>
            </a:r>
            <a:r>
              <a:rPr lang="en-US" sz="3600" spc="-5" dirty="0" smtClean="0">
                <a:latin typeface="Arial MT"/>
                <a:cs typeface="Arial MT"/>
              </a:rPr>
              <a:t>abdominal pressure: </a:t>
            </a:r>
            <a:r>
              <a:rPr lang="en-US" sz="3600" spc="-375" dirty="0" smtClean="0">
                <a:latin typeface="Arial MT"/>
                <a:cs typeface="Arial MT"/>
              </a:rPr>
              <a:t> </a:t>
            </a:r>
            <a:r>
              <a:rPr lang="en-US" sz="3600" spc="-5" dirty="0" smtClean="0">
                <a:latin typeface="Arial MT"/>
                <a:cs typeface="Arial MT"/>
              </a:rPr>
              <a:t>(heavy</a:t>
            </a:r>
            <a:r>
              <a:rPr lang="en-US" sz="3600" dirty="0" smtClean="0">
                <a:latin typeface="Arial MT"/>
                <a:cs typeface="Arial MT"/>
              </a:rPr>
              <a:t> </a:t>
            </a:r>
            <a:r>
              <a:rPr lang="en-US" sz="3600" spc="-10" dirty="0" smtClean="0">
                <a:latin typeface="Arial MT"/>
                <a:cs typeface="Arial MT"/>
              </a:rPr>
              <a:t>lifting,</a:t>
            </a:r>
            <a:r>
              <a:rPr lang="en-US" sz="3600" spc="15" dirty="0" smtClean="0">
                <a:latin typeface="Arial MT"/>
                <a:cs typeface="Arial MT"/>
              </a:rPr>
              <a:t> </a:t>
            </a:r>
            <a:r>
              <a:rPr lang="en-US" sz="3600" spc="-10" dirty="0" smtClean="0">
                <a:latin typeface="Arial MT"/>
                <a:cs typeface="Arial MT"/>
              </a:rPr>
              <a:t>COPD,</a:t>
            </a:r>
            <a:r>
              <a:rPr lang="en-US" sz="3600" spc="15" dirty="0" smtClean="0">
                <a:latin typeface="Arial MT"/>
                <a:cs typeface="Arial MT"/>
              </a:rPr>
              <a:t> </a:t>
            </a:r>
            <a:r>
              <a:rPr lang="en-US" sz="3600" spc="-10" dirty="0" smtClean="0">
                <a:latin typeface="Arial MT"/>
                <a:cs typeface="Arial MT"/>
              </a:rPr>
              <a:t>BPH,</a:t>
            </a:r>
            <a:r>
              <a:rPr lang="en-US" sz="3600" spc="15" dirty="0" smtClean="0">
                <a:latin typeface="Arial MT"/>
                <a:cs typeface="Arial MT"/>
              </a:rPr>
              <a:t> </a:t>
            </a:r>
            <a:r>
              <a:rPr lang="en-US" sz="3600" dirty="0" err="1" smtClean="0">
                <a:latin typeface="Arial MT"/>
                <a:cs typeface="Arial MT"/>
              </a:rPr>
              <a:t>ascitis</a:t>
            </a:r>
            <a:r>
              <a:rPr lang="en-US" sz="3600" dirty="0" smtClean="0">
                <a:latin typeface="Arial MT"/>
                <a:cs typeface="Arial MT"/>
              </a:rPr>
              <a:t>).</a:t>
            </a:r>
            <a:endParaRPr lang="en-US" sz="36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228600"/>
            <a:ext cx="8991600" cy="2787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u="heavy" spc="-5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Clinical</a:t>
            </a:r>
            <a:r>
              <a:rPr lang="en-US" sz="2400" b="1" u="heavy" spc="-15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lang="en-US" sz="2400" b="1" u="heavy" spc="-5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features of</a:t>
            </a:r>
            <a:r>
              <a:rPr lang="en-US" sz="2400" b="1" u="heavy" spc="1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lang="en-US" sz="2400" b="1" u="heavy" spc="-1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hernia</a:t>
            </a:r>
            <a:endParaRPr lang="en-US" sz="2400" dirty="0" smtClean="0">
              <a:latin typeface="Arial"/>
              <a:cs typeface="Arial"/>
            </a:endParaRPr>
          </a:p>
          <a:p>
            <a:pPr marL="15875">
              <a:lnSpc>
                <a:spcPct val="100000"/>
              </a:lnSpc>
              <a:spcBef>
                <a:spcPts val="1170"/>
              </a:spcBef>
            </a:pPr>
            <a:r>
              <a:rPr lang="en-US" sz="2400" b="1" u="heavy" spc="-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symptoms</a:t>
            </a:r>
            <a:endParaRPr lang="en-US" sz="2400" dirty="0" smtClean="0">
              <a:latin typeface="Arial"/>
              <a:cs typeface="Arial"/>
            </a:endParaRPr>
          </a:p>
          <a:p>
            <a:pPr marL="15875">
              <a:lnSpc>
                <a:spcPct val="100000"/>
              </a:lnSpc>
              <a:spcBef>
                <a:spcPts val="1170"/>
              </a:spcBef>
            </a:pPr>
            <a:r>
              <a:rPr lang="en-US" sz="2400" b="1" dirty="0" smtClean="0">
                <a:latin typeface="Arial"/>
                <a:cs typeface="Arial"/>
              </a:rPr>
              <a:t>1.</a:t>
            </a:r>
            <a:r>
              <a:rPr lang="en-US" sz="2400" b="1" spc="-15" dirty="0" smtClean="0">
                <a:latin typeface="Arial"/>
                <a:cs typeface="Arial"/>
              </a:rPr>
              <a:t> </a:t>
            </a:r>
            <a:r>
              <a:rPr lang="en-US" sz="2400" b="1" spc="-5" dirty="0" smtClean="0">
                <a:latin typeface="Arial"/>
                <a:cs typeface="Arial"/>
              </a:rPr>
              <a:t>A</a:t>
            </a:r>
            <a:r>
              <a:rPr lang="en-US" sz="2400" b="1" spc="-30" dirty="0" smtClean="0">
                <a:latin typeface="Arial"/>
                <a:cs typeface="Arial"/>
              </a:rPr>
              <a:t> </a:t>
            </a:r>
            <a:r>
              <a:rPr lang="en-US" sz="2400" b="1" spc="-5" dirty="0" smtClean="0">
                <a:latin typeface="Arial"/>
                <a:cs typeface="Arial"/>
              </a:rPr>
              <a:t>lump</a:t>
            </a:r>
            <a:endParaRPr lang="en-US" sz="2400" dirty="0" smtClean="0">
              <a:latin typeface="Arial"/>
              <a:cs typeface="Arial"/>
            </a:endParaRPr>
          </a:p>
          <a:p>
            <a:pPr marL="314325">
              <a:lnSpc>
                <a:spcPct val="100000"/>
              </a:lnSpc>
              <a:spcBef>
                <a:spcPts val="1170"/>
              </a:spcBef>
            </a:pPr>
            <a:r>
              <a:rPr lang="en-US" sz="2400" dirty="0" err="1" smtClean="0">
                <a:latin typeface="Arial MT"/>
                <a:cs typeface="Arial MT"/>
              </a:rPr>
              <a:t>a.comes</a:t>
            </a:r>
            <a:r>
              <a:rPr lang="en-US" sz="2400" spc="-25" dirty="0" smtClean="0">
                <a:latin typeface="Arial MT"/>
                <a:cs typeface="Arial MT"/>
              </a:rPr>
              <a:t> </a:t>
            </a:r>
            <a:r>
              <a:rPr lang="en-US" sz="2400" spc="-5" dirty="0" smtClean="0">
                <a:latin typeface="Arial MT"/>
                <a:cs typeface="Arial MT"/>
              </a:rPr>
              <a:t>and</a:t>
            </a:r>
            <a:r>
              <a:rPr lang="en-US" sz="2400" spc="-20" dirty="0" smtClean="0">
                <a:latin typeface="Arial MT"/>
                <a:cs typeface="Arial MT"/>
              </a:rPr>
              <a:t> </a:t>
            </a:r>
            <a:r>
              <a:rPr lang="en-US" sz="2400" spc="-5" dirty="0" smtClean="0">
                <a:latin typeface="Arial MT"/>
                <a:cs typeface="Arial MT"/>
              </a:rPr>
              <a:t>goes</a:t>
            </a:r>
            <a:endParaRPr lang="en-US" sz="2400" dirty="0" smtClean="0">
              <a:latin typeface="Arial MT"/>
              <a:cs typeface="Arial MT"/>
            </a:endParaRPr>
          </a:p>
          <a:p>
            <a:pPr marL="314325" marR="5080" indent="50800">
              <a:lnSpc>
                <a:spcPts val="2850"/>
              </a:lnSpc>
              <a:spcBef>
                <a:spcPts val="105"/>
              </a:spcBef>
            </a:pPr>
            <a:r>
              <a:rPr lang="en-US" sz="2400" spc="-5" dirty="0" err="1" smtClean="0">
                <a:latin typeface="Arial MT"/>
                <a:cs typeface="Arial MT"/>
              </a:rPr>
              <a:t>b.appears</a:t>
            </a:r>
            <a:r>
              <a:rPr lang="en-US" sz="2400" spc="10" dirty="0" smtClean="0">
                <a:latin typeface="Arial MT"/>
                <a:cs typeface="Arial MT"/>
              </a:rPr>
              <a:t> </a:t>
            </a:r>
            <a:r>
              <a:rPr lang="en-US" sz="2400" spc="-5" dirty="0" smtClean="0">
                <a:latin typeface="Arial MT"/>
                <a:cs typeface="Arial MT"/>
              </a:rPr>
              <a:t>on</a:t>
            </a:r>
            <a:r>
              <a:rPr lang="en-US" sz="2400" spc="-20" dirty="0" smtClean="0">
                <a:latin typeface="Arial MT"/>
                <a:cs typeface="Arial MT"/>
              </a:rPr>
              <a:t> </a:t>
            </a:r>
            <a:r>
              <a:rPr lang="en-US" sz="2400" spc="-5" dirty="0" smtClean="0">
                <a:latin typeface="Arial MT"/>
                <a:cs typeface="Arial MT"/>
              </a:rPr>
              <a:t>standing/straining</a:t>
            </a:r>
            <a:r>
              <a:rPr lang="en-US" sz="2400" spc="5" dirty="0" smtClean="0">
                <a:latin typeface="Arial MT"/>
                <a:cs typeface="Arial MT"/>
              </a:rPr>
              <a:t> </a:t>
            </a:r>
            <a:r>
              <a:rPr lang="en-US" sz="2400" dirty="0" smtClean="0">
                <a:latin typeface="Arial MT"/>
                <a:cs typeface="Arial MT"/>
              </a:rPr>
              <a:t>&amp;</a:t>
            </a:r>
            <a:r>
              <a:rPr lang="en-US" sz="2400" spc="5" dirty="0" smtClean="0">
                <a:latin typeface="Arial MT"/>
                <a:cs typeface="Arial MT"/>
              </a:rPr>
              <a:t> </a:t>
            </a:r>
            <a:r>
              <a:rPr lang="en-US" sz="2400" spc="-5" dirty="0" smtClean="0">
                <a:latin typeface="Arial MT"/>
                <a:cs typeface="Arial MT"/>
              </a:rPr>
              <a:t>disappears</a:t>
            </a:r>
            <a:r>
              <a:rPr lang="en-US" sz="2400" spc="15" dirty="0" smtClean="0">
                <a:latin typeface="Arial MT"/>
                <a:cs typeface="Arial MT"/>
              </a:rPr>
              <a:t> </a:t>
            </a:r>
            <a:r>
              <a:rPr lang="en-US" sz="2400" spc="-10" dirty="0" smtClean="0">
                <a:latin typeface="Arial MT"/>
                <a:cs typeface="Arial MT"/>
              </a:rPr>
              <a:t>when</a:t>
            </a:r>
            <a:r>
              <a:rPr lang="en-US" sz="2400" spc="10" dirty="0" smtClean="0">
                <a:latin typeface="Arial MT"/>
                <a:cs typeface="Arial MT"/>
              </a:rPr>
              <a:t> </a:t>
            </a:r>
            <a:r>
              <a:rPr lang="en-US" sz="2400" spc="-5" dirty="0" smtClean="0">
                <a:latin typeface="Arial MT"/>
                <a:cs typeface="Arial MT"/>
              </a:rPr>
              <a:t>reclining </a:t>
            </a:r>
            <a:r>
              <a:rPr lang="en-US" sz="2400" spc="-375" dirty="0" smtClean="0">
                <a:latin typeface="Arial MT"/>
                <a:cs typeface="Arial MT"/>
              </a:rPr>
              <a:t> </a:t>
            </a:r>
            <a:r>
              <a:rPr lang="en-US" sz="2400" spc="-5" dirty="0" err="1" smtClean="0">
                <a:latin typeface="Arial MT"/>
                <a:cs typeface="Arial MT"/>
              </a:rPr>
              <a:t>c.size</a:t>
            </a:r>
            <a:r>
              <a:rPr lang="en-US" sz="2400" dirty="0" smtClean="0">
                <a:latin typeface="Arial MT"/>
                <a:cs typeface="Arial MT"/>
              </a:rPr>
              <a:t> </a:t>
            </a:r>
            <a:r>
              <a:rPr lang="en-US" sz="2400" spc="-10" dirty="0" smtClean="0">
                <a:latin typeface="Arial MT"/>
                <a:cs typeface="Arial MT"/>
              </a:rPr>
              <a:t>usually</a:t>
            </a:r>
            <a:r>
              <a:rPr lang="en-US" sz="2400" spc="10" dirty="0" smtClean="0">
                <a:latin typeface="Arial MT"/>
                <a:cs typeface="Arial MT"/>
              </a:rPr>
              <a:t> </a:t>
            </a:r>
            <a:r>
              <a:rPr lang="en-US" sz="2400" spc="-5" dirty="0" smtClean="0">
                <a:latin typeface="Arial MT"/>
                <a:cs typeface="Arial MT"/>
              </a:rPr>
              <a:t>increase</a:t>
            </a:r>
            <a:r>
              <a:rPr lang="en-US" sz="2400" spc="5" dirty="0" smtClean="0">
                <a:latin typeface="Arial MT"/>
                <a:cs typeface="Arial MT"/>
              </a:rPr>
              <a:t> </a:t>
            </a:r>
            <a:r>
              <a:rPr lang="en-US" sz="2400" spc="-5" dirty="0" smtClean="0">
                <a:latin typeface="Arial MT"/>
                <a:cs typeface="Arial MT"/>
              </a:rPr>
              <a:t>by</a:t>
            </a:r>
            <a:r>
              <a:rPr lang="en-US" sz="2400" spc="5" dirty="0" smtClean="0">
                <a:latin typeface="Arial MT"/>
                <a:cs typeface="Arial MT"/>
              </a:rPr>
              <a:t> </a:t>
            </a:r>
            <a:r>
              <a:rPr lang="en-US" sz="2400" spc="-5" dirty="0" smtClean="0">
                <a:latin typeface="Arial MT"/>
                <a:cs typeface="Arial MT"/>
              </a:rPr>
              <a:t>time</a:t>
            </a:r>
            <a:endParaRPr lang="en-US" sz="2400" dirty="0">
              <a:latin typeface="Arial MT"/>
              <a:cs typeface="Arial M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2971800"/>
            <a:ext cx="1178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 smtClean="0">
                <a:latin typeface="Arial"/>
                <a:cs typeface="Arial"/>
              </a:rPr>
              <a:t>2.</a:t>
            </a:r>
            <a:r>
              <a:rPr lang="en-US" sz="2400" b="1" spc="-55" dirty="0" smtClean="0">
                <a:latin typeface="Arial"/>
                <a:cs typeface="Arial"/>
              </a:rPr>
              <a:t> </a:t>
            </a:r>
            <a:r>
              <a:rPr lang="en-US" sz="2400" b="1" spc="-5" dirty="0" smtClean="0">
                <a:latin typeface="Arial"/>
                <a:cs typeface="Arial"/>
              </a:rPr>
              <a:t>Pain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838200" y="3505200"/>
            <a:ext cx="3429000" cy="9053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 MT"/>
                <a:cs typeface="Arial MT"/>
              </a:rPr>
              <a:t>a.dragging in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nature</a:t>
            </a:r>
            <a:endParaRPr sz="2400">
              <a:latin typeface="Arial MT"/>
              <a:cs typeface="Arial MT"/>
            </a:endParaRPr>
          </a:p>
          <a:p>
            <a:pPr marL="31750">
              <a:lnSpc>
                <a:spcPct val="100000"/>
              </a:lnSpc>
              <a:spcBef>
                <a:spcPts val="1170"/>
              </a:spcBef>
            </a:pPr>
            <a:r>
              <a:rPr sz="2400" spc="-10" dirty="0">
                <a:latin typeface="Arial MT"/>
                <a:cs typeface="Arial MT"/>
              </a:rPr>
              <a:t>b.appears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on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exertion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4724400"/>
            <a:ext cx="9525000" cy="1925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2090" indent="-200025">
              <a:lnSpc>
                <a:spcPct val="100000"/>
              </a:lnSpc>
              <a:spcBef>
                <a:spcPts val="100"/>
              </a:spcBef>
              <a:buAutoNum type="arabicPeriod" startAt="3"/>
              <a:tabLst>
                <a:tab pos="212725" algn="l"/>
              </a:tabLst>
            </a:pPr>
            <a:r>
              <a:rPr lang="en-US" sz="2400" b="1" spc="-5" dirty="0" smtClean="0">
                <a:latin typeface="Arial"/>
                <a:cs typeface="Arial"/>
              </a:rPr>
              <a:t>associated</a:t>
            </a:r>
            <a:r>
              <a:rPr lang="en-US" sz="2400" b="1" spc="-10" dirty="0" smtClean="0">
                <a:latin typeface="Arial"/>
                <a:cs typeface="Arial"/>
              </a:rPr>
              <a:t> </a:t>
            </a:r>
            <a:r>
              <a:rPr lang="en-US" sz="2400" b="1" spc="-5" dirty="0" smtClean="0">
                <a:latin typeface="Arial"/>
                <a:cs typeface="Arial"/>
              </a:rPr>
              <a:t>symptoms</a:t>
            </a:r>
            <a:r>
              <a:rPr lang="en-US" sz="2400" b="1" spc="15" dirty="0" smtClean="0">
                <a:latin typeface="Arial"/>
                <a:cs typeface="Arial"/>
              </a:rPr>
              <a:t> </a:t>
            </a:r>
            <a:r>
              <a:rPr lang="en-US" sz="2400" spc="-5" dirty="0" smtClean="0">
                <a:latin typeface="Arial MT"/>
                <a:cs typeface="Arial MT"/>
              </a:rPr>
              <a:t>:</a:t>
            </a:r>
            <a:r>
              <a:rPr lang="en-US" sz="2400" spc="-5" dirty="0" err="1" smtClean="0">
                <a:latin typeface="Arial MT"/>
                <a:cs typeface="Arial MT"/>
              </a:rPr>
              <a:t>nausia,sweating</a:t>
            </a:r>
            <a:endParaRPr lang="en-US" sz="2400" dirty="0" smtClean="0">
              <a:latin typeface="Arial MT"/>
              <a:cs typeface="Arial MT"/>
            </a:endParaRPr>
          </a:p>
          <a:p>
            <a:pPr marL="212090" indent="-200025">
              <a:lnSpc>
                <a:spcPct val="100000"/>
              </a:lnSpc>
              <a:spcBef>
                <a:spcPts val="1195"/>
              </a:spcBef>
              <a:buAutoNum type="arabicPeriod" startAt="3"/>
              <a:tabLst>
                <a:tab pos="212725" algn="l"/>
              </a:tabLst>
            </a:pPr>
            <a:r>
              <a:rPr lang="en-US" sz="2400" b="1" spc="-5" dirty="0" smtClean="0">
                <a:latin typeface="Arial"/>
                <a:cs typeface="Arial"/>
              </a:rPr>
              <a:t>Features</a:t>
            </a:r>
            <a:r>
              <a:rPr lang="en-US" sz="2400" b="1" spc="-15" dirty="0" smtClean="0">
                <a:latin typeface="Arial"/>
                <a:cs typeface="Arial"/>
              </a:rPr>
              <a:t> </a:t>
            </a:r>
            <a:r>
              <a:rPr lang="en-US" sz="2400" b="1" spc="-5" dirty="0" smtClean="0">
                <a:latin typeface="Arial"/>
                <a:cs typeface="Arial"/>
              </a:rPr>
              <a:t>of</a:t>
            </a:r>
            <a:r>
              <a:rPr lang="en-US" sz="2400" b="1" spc="5" dirty="0" smtClean="0">
                <a:latin typeface="Arial"/>
                <a:cs typeface="Arial"/>
              </a:rPr>
              <a:t> </a:t>
            </a:r>
            <a:r>
              <a:rPr lang="en-US" sz="2400" b="1" spc="-5" dirty="0" smtClean="0">
                <a:latin typeface="Arial"/>
                <a:cs typeface="Arial"/>
              </a:rPr>
              <a:t>hernia</a:t>
            </a:r>
            <a:r>
              <a:rPr lang="en-US" sz="2400" b="1" spc="-30" dirty="0" smtClean="0">
                <a:latin typeface="Arial"/>
                <a:cs typeface="Arial"/>
              </a:rPr>
              <a:t> </a:t>
            </a:r>
            <a:r>
              <a:rPr lang="en-US" sz="2400" b="1" spc="-5" dirty="0" smtClean="0">
                <a:latin typeface="Arial"/>
                <a:cs typeface="Arial"/>
              </a:rPr>
              <a:t>complication</a:t>
            </a:r>
            <a:endParaRPr lang="en-US" sz="2400" dirty="0" smtClean="0">
              <a:latin typeface="Arial"/>
              <a:cs typeface="Arial"/>
            </a:endParaRPr>
          </a:p>
          <a:p>
            <a:pPr marL="12700" marR="5080" indent="644525">
              <a:lnSpc>
                <a:spcPct val="110100"/>
              </a:lnSpc>
              <a:spcBef>
                <a:spcPts val="1000"/>
              </a:spcBef>
            </a:pPr>
            <a:r>
              <a:rPr lang="en-US" sz="2400" spc="-5" dirty="0" smtClean="0">
                <a:latin typeface="Arial MT"/>
                <a:cs typeface="Arial MT"/>
              </a:rPr>
              <a:t>Sever</a:t>
            </a:r>
            <a:r>
              <a:rPr lang="en-US" sz="2400" spc="15" dirty="0" smtClean="0">
                <a:latin typeface="Arial MT"/>
                <a:cs typeface="Arial MT"/>
              </a:rPr>
              <a:t> </a:t>
            </a:r>
            <a:r>
              <a:rPr lang="en-US" sz="2400" spc="-5" dirty="0" smtClean="0">
                <a:latin typeface="Arial MT"/>
                <a:cs typeface="Arial MT"/>
              </a:rPr>
              <a:t>and</a:t>
            </a:r>
            <a:r>
              <a:rPr lang="en-US" sz="2400" spc="5" dirty="0" smtClean="0">
                <a:latin typeface="Arial MT"/>
                <a:cs typeface="Arial MT"/>
              </a:rPr>
              <a:t> </a:t>
            </a:r>
            <a:r>
              <a:rPr lang="en-US" sz="2400" spc="-5" dirty="0" smtClean="0">
                <a:latin typeface="Arial MT"/>
                <a:cs typeface="Arial MT"/>
              </a:rPr>
              <a:t>constant </a:t>
            </a:r>
            <a:r>
              <a:rPr lang="en-US" sz="2400" spc="-10" dirty="0" smtClean="0">
                <a:latin typeface="Arial MT"/>
                <a:cs typeface="Arial MT"/>
              </a:rPr>
              <a:t>pain</a:t>
            </a:r>
            <a:r>
              <a:rPr lang="en-US" sz="2400" spc="30" dirty="0" smtClean="0">
                <a:latin typeface="Arial MT"/>
                <a:cs typeface="Arial MT"/>
              </a:rPr>
              <a:t> </a:t>
            </a:r>
            <a:r>
              <a:rPr lang="en-US" sz="2400" spc="-10" dirty="0" smtClean="0">
                <a:latin typeface="Arial MT"/>
                <a:cs typeface="Arial MT"/>
              </a:rPr>
              <a:t>,Vomiting</a:t>
            </a:r>
            <a:r>
              <a:rPr lang="en-US" sz="2400" dirty="0" smtClean="0">
                <a:latin typeface="Arial MT"/>
                <a:cs typeface="Arial MT"/>
              </a:rPr>
              <a:t> ,</a:t>
            </a:r>
            <a:r>
              <a:rPr lang="en-US" sz="2400" spc="15" dirty="0" smtClean="0">
                <a:latin typeface="Arial MT"/>
                <a:cs typeface="Arial MT"/>
              </a:rPr>
              <a:t> </a:t>
            </a:r>
            <a:r>
              <a:rPr lang="en-US" sz="2400" spc="-5" dirty="0" smtClean="0">
                <a:latin typeface="Arial MT"/>
                <a:cs typeface="Arial MT"/>
              </a:rPr>
              <a:t>constipation </a:t>
            </a:r>
            <a:r>
              <a:rPr lang="en-US" sz="2400" spc="-375" dirty="0" smtClean="0">
                <a:latin typeface="Arial MT"/>
                <a:cs typeface="Arial MT"/>
              </a:rPr>
              <a:t> </a:t>
            </a:r>
            <a:r>
              <a:rPr lang="en-US" sz="2400" spc="-5" dirty="0" smtClean="0">
                <a:latin typeface="Arial MT"/>
                <a:cs typeface="Arial MT"/>
              </a:rPr>
              <a:t>abdominal</a:t>
            </a:r>
            <a:r>
              <a:rPr lang="en-US" sz="2400" spc="-10" dirty="0" smtClean="0">
                <a:latin typeface="Arial MT"/>
                <a:cs typeface="Arial MT"/>
              </a:rPr>
              <a:t> </a:t>
            </a:r>
            <a:r>
              <a:rPr lang="en-US" sz="2400" spc="-5" dirty="0" smtClean="0">
                <a:latin typeface="Arial MT"/>
                <a:cs typeface="Arial MT"/>
              </a:rPr>
              <a:t>distension</a:t>
            </a:r>
            <a:endParaRPr lang="en-US" sz="2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3400" y="762000"/>
            <a:ext cx="4164686" cy="1675459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 marR="5080">
              <a:lnSpc>
                <a:spcPts val="6050"/>
              </a:lnSpc>
              <a:spcBef>
                <a:spcPts val="865"/>
              </a:spcBef>
            </a:pPr>
            <a:r>
              <a:rPr sz="5600" spc="-40" dirty="0"/>
              <a:t>Hernia </a:t>
            </a:r>
            <a:r>
              <a:rPr sz="5600" spc="-35" dirty="0"/>
              <a:t> </a:t>
            </a:r>
            <a:r>
              <a:rPr sz="5600" spc="-50" dirty="0"/>
              <a:t>C</a:t>
            </a:r>
            <a:r>
              <a:rPr sz="5600" spc="-45" dirty="0"/>
              <a:t>o</a:t>
            </a:r>
            <a:r>
              <a:rPr sz="5600" spc="-90" dirty="0"/>
              <a:t>m</a:t>
            </a:r>
            <a:r>
              <a:rPr sz="5600" spc="-55" dirty="0"/>
              <a:t>po</a:t>
            </a:r>
            <a:r>
              <a:rPr sz="5600" spc="-45" dirty="0"/>
              <a:t>s</a:t>
            </a:r>
            <a:r>
              <a:rPr sz="5600" spc="-30" dirty="0"/>
              <a:t>i</a:t>
            </a:r>
            <a:r>
              <a:rPr sz="5600" spc="-35" dirty="0"/>
              <a:t>t</a:t>
            </a:r>
            <a:r>
              <a:rPr sz="5600" spc="-30" dirty="0"/>
              <a:t>i</a:t>
            </a:r>
            <a:r>
              <a:rPr sz="5600" spc="-55" dirty="0"/>
              <a:t>o</a:t>
            </a:r>
            <a:r>
              <a:rPr sz="5600" dirty="0"/>
              <a:t>n</a:t>
            </a:r>
            <a:endParaRPr sz="5600"/>
          </a:p>
        </p:txBody>
      </p:sp>
      <p:sp>
        <p:nvSpPr>
          <p:cNvPr id="6" name="object 6"/>
          <p:cNvSpPr/>
          <p:nvPr/>
        </p:nvSpPr>
        <p:spPr>
          <a:xfrm>
            <a:off x="457200" y="304800"/>
            <a:ext cx="3932554" cy="0"/>
          </a:xfrm>
          <a:custGeom>
            <a:avLst/>
            <a:gdLst/>
            <a:ahLst/>
            <a:cxnLst/>
            <a:rect l="l" t="t" r="r" b="b"/>
            <a:pathLst>
              <a:path w="3932554">
                <a:moveTo>
                  <a:pt x="3932047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1000" y="2667000"/>
            <a:ext cx="3932554" cy="0"/>
          </a:xfrm>
          <a:custGeom>
            <a:avLst/>
            <a:gdLst/>
            <a:ahLst/>
            <a:cxnLst/>
            <a:rect l="l" t="t" r="r" b="b"/>
            <a:pathLst>
              <a:path w="3932554">
                <a:moveTo>
                  <a:pt x="3932047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248400" y="228600"/>
            <a:ext cx="5715000" cy="738279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770"/>
              </a:spcBef>
              <a:buClr>
                <a:srgbClr val="FF0000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800" spc="-10" dirty="0">
                <a:latin typeface="Shruti" pitchFamily="34" charset="0"/>
                <a:cs typeface="Shruti" pitchFamily="34" charset="0"/>
              </a:rPr>
              <a:t>The</a:t>
            </a:r>
            <a:r>
              <a:rPr sz="2800" spc="-25" dirty="0">
                <a:latin typeface="Shruti" pitchFamily="34" charset="0"/>
                <a:cs typeface="Shruti" pitchFamily="34" charset="0"/>
              </a:rPr>
              <a:t> </a:t>
            </a:r>
            <a:r>
              <a:rPr sz="2800" b="1" spc="-5" dirty="0">
                <a:latin typeface="Shruti" pitchFamily="34" charset="0"/>
                <a:cs typeface="Shruti" pitchFamily="34" charset="0"/>
              </a:rPr>
              <a:t>sac</a:t>
            </a:r>
            <a:r>
              <a:rPr lang="en-US" sz="2800" b="1" spc="-5" dirty="0">
                <a:latin typeface="Shruti" pitchFamily="34" charset="0"/>
                <a:cs typeface="Shruti" pitchFamily="34" charset="0"/>
              </a:rPr>
              <a:t>: </a:t>
            </a:r>
            <a:r>
              <a:rPr lang="en-US" sz="2800" dirty="0">
                <a:latin typeface="Shruti" pitchFamily="34" charset="0"/>
                <a:cs typeface="Shruti" pitchFamily="34" charset="0"/>
              </a:rPr>
              <a:t>is a diverticulum of peritoneum </a:t>
            </a:r>
          </a:p>
          <a:p>
            <a:pPr marL="527685" indent="-515620">
              <a:lnSpc>
                <a:spcPct val="100000"/>
              </a:lnSpc>
              <a:spcBef>
                <a:spcPts val="770"/>
              </a:spcBef>
              <a:buClr>
                <a:srgbClr val="FF0000"/>
              </a:buClr>
              <a:buAutoNum type="arabicPeriod"/>
              <a:tabLst>
                <a:tab pos="527685" algn="l"/>
                <a:tab pos="528320" algn="l"/>
              </a:tabLst>
            </a:pPr>
            <a:endParaRPr sz="2800" dirty="0">
              <a:latin typeface="Shruti" pitchFamily="34" charset="0"/>
              <a:cs typeface="Shruti" pitchFamily="34" charset="0"/>
            </a:endParaRPr>
          </a:p>
          <a:p>
            <a:pPr marL="527685" indent="-515620">
              <a:lnSpc>
                <a:spcPct val="100000"/>
              </a:lnSpc>
              <a:spcBef>
                <a:spcPts val="675"/>
              </a:spcBef>
              <a:buClr>
                <a:srgbClr val="FF0000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800" spc="-10" dirty="0">
                <a:latin typeface="Shruti" pitchFamily="34" charset="0"/>
                <a:cs typeface="Shruti" pitchFamily="34" charset="0"/>
              </a:rPr>
              <a:t>The</a:t>
            </a:r>
            <a:r>
              <a:rPr sz="2800" spc="-5" dirty="0">
                <a:latin typeface="Shruti" pitchFamily="34" charset="0"/>
                <a:cs typeface="Shruti" pitchFamily="34" charset="0"/>
              </a:rPr>
              <a:t> </a:t>
            </a:r>
            <a:r>
              <a:rPr sz="2800" b="1" spc="-15" dirty="0">
                <a:latin typeface="Shruti" pitchFamily="34" charset="0"/>
                <a:cs typeface="Shruti" pitchFamily="34" charset="0"/>
              </a:rPr>
              <a:t>coverings</a:t>
            </a:r>
            <a:r>
              <a:rPr sz="2800" b="1" spc="25" dirty="0">
                <a:latin typeface="Shruti" pitchFamily="34" charset="0"/>
                <a:cs typeface="Shruti" pitchFamily="34" charset="0"/>
              </a:rPr>
              <a:t> </a:t>
            </a:r>
            <a:r>
              <a:rPr lang="en-US" sz="2800" spc="-5" dirty="0">
                <a:latin typeface="Shruti" pitchFamily="34" charset="0"/>
                <a:cs typeface="Shruti" pitchFamily="34" charset="0"/>
              </a:rPr>
              <a:t>:</a:t>
            </a:r>
            <a:r>
              <a:rPr lang="en-US" sz="2800" dirty="0">
                <a:latin typeface="Shruti" pitchFamily="34" charset="0"/>
                <a:cs typeface="Shruti" pitchFamily="34" charset="0"/>
              </a:rPr>
              <a:t> Derived from the layers of the abdominal wall through which the sac passes </a:t>
            </a:r>
            <a:endParaRPr sz="2800" dirty="0">
              <a:latin typeface="Shruti" pitchFamily="34" charset="0"/>
              <a:cs typeface="Shruti" pitchFamily="34" charset="0"/>
            </a:endParaRPr>
          </a:p>
          <a:p>
            <a:pPr marL="527685" indent="-515620">
              <a:lnSpc>
                <a:spcPct val="100000"/>
              </a:lnSpc>
              <a:spcBef>
                <a:spcPts val="660"/>
              </a:spcBef>
              <a:buClr>
                <a:srgbClr val="FF0000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Shruti" pitchFamily="34" charset="0"/>
                <a:cs typeface="Shruti" pitchFamily="34" charset="0"/>
              </a:rPr>
              <a:t>The</a:t>
            </a:r>
            <a:r>
              <a:rPr sz="2800" spc="-10" dirty="0">
                <a:latin typeface="Shruti" pitchFamily="34" charset="0"/>
                <a:cs typeface="Shruti" pitchFamily="34" charset="0"/>
              </a:rPr>
              <a:t> </a:t>
            </a:r>
            <a:r>
              <a:rPr sz="2800" b="1" spc="-20" dirty="0">
                <a:latin typeface="Shruti" pitchFamily="34" charset="0"/>
                <a:cs typeface="Shruti" pitchFamily="34" charset="0"/>
              </a:rPr>
              <a:t>contents</a:t>
            </a:r>
            <a:r>
              <a:rPr sz="2800" b="1" spc="15" dirty="0">
                <a:latin typeface="Shruti" pitchFamily="34" charset="0"/>
                <a:cs typeface="Shruti" pitchFamily="34" charset="0"/>
              </a:rPr>
              <a:t> </a:t>
            </a:r>
            <a:r>
              <a:rPr lang="en-US" sz="2800" spc="-5" dirty="0">
                <a:latin typeface="Shruti" pitchFamily="34" charset="0"/>
                <a:cs typeface="Shruti" pitchFamily="34" charset="0"/>
              </a:rPr>
              <a:t>:</a:t>
            </a:r>
          </a:p>
          <a:p>
            <a:pPr marL="527685" indent="-515620">
              <a:lnSpc>
                <a:spcPct val="100000"/>
              </a:lnSpc>
              <a:spcBef>
                <a:spcPts val="660"/>
              </a:spcBef>
              <a:buClr>
                <a:srgbClr val="FF0000"/>
              </a:buClr>
              <a:tabLst>
                <a:tab pos="527685" algn="l"/>
                <a:tab pos="528320" algn="l"/>
              </a:tabLst>
            </a:pPr>
            <a:r>
              <a:rPr lang="en-US" sz="2800" dirty="0">
                <a:latin typeface="Shruti" pitchFamily="34" charset="0"/>
                <a:cs typeface="Shruti" pitchFamily="34" charset="0"/>
              </a:rPr>
              <a:t> Omentum = </a:t>
            </a:r>
            <a:r>
              <a:rPr lang="en-US" sz="2800" dirty="0" err="1">
                <a:latin typeface="Shruti" pitchFamily="34" charset="0"/>
                <a:cs typeface="Shruti" pitchFamily="34" charset="0"/>
              </a:rPr>
              <a:t>omentocele</a:t>
            </a:r>
            <a:r>
              <a:rPr lang="en-US" sz="2800" dirty="0">
                <a:latin typeface="Shruti" pitchFamily="34" charset="0"/>
                <a:cs typeface="Shruti" pitchFamily="34" charset="0"/>
              </a:rPr>
              <a:t> :</a:t>
            </a:r>
          </a:p>
          <a:p>
            <a:pPr marL="527685" indent="-515620">
              <a:lnSpc>
                <a:spcPct val="100000"/>
              </a:lnSpc>
              <a:spcBef>
                <a:spcPts val="660"/>
              </a:spcBef>
              <a:buClr>
                <a:srgbClr val="FF0000"/>
              </a:buClr>
              <a:tabLst>
                <a:tab pos="527685" algn="l"/>
                <a:tab pos="528320" algn="l"/>
              </a:tabLst>
            </a:pPr>
            <a:r>
              <a:rPr lang="en-US" sz="2800" dirty="0">
                <a:latin typeface="Shruti" pitchFamily="34" charset="0"/>
                <a:cs typeface="Shruti" pitchFamily="34" charset="0"/>
              </a:rPr>
              <a:t> Intestine = </a:t>
            </a:r>
            <a:r>
              <a:rPr lang="en-US" sz="2800" dirty="0" err="1">
                <a:latin typeface="Shruti" pitchFamily="34" charset="0"/>
                <a:cs typeface="Shruti" pitchFamily="34" charset="0"/>
              </a:rPr>
              <a:t>enterocele</a:t>
            </a:r>
            <a:endParaRPr lang="en-US" sz="2800" dirty="0">
              <a:latin typeface="Shruti" pitchFamily="34" charset="0"/>
              <a:cs typeface="Shruti" pitchFamily="34" charset="0"/>
            </a:endParaRPr>
          </a:p>
          <a:p>
            <a:pPr marL="527685" indent="-515620">
              <a:lnSpc>
                <a:spcPct val="100000"/>
              </a:lnSpc>
              <a:spcBef>
                <a:spcPts val="660"/>
              </a:spcBef>
              <a:buClr>
                <a:srgbClr val="FF0000"/>
              </a:buClr>
              <a:tabLst>
                <a:tab pos="527685" algn="l"/>
                <a:tab pos="528320" algn="l"/>
              </a:tabLst>
            </a:pPr>
            <a:r>
              <a:rPr lang="en-US" sz="2800" dirty="0">
                <a:latin typeface="Shruti" pitchFamily="34" charset="0"/>
                <a:cs typeface="Shruti" pitchFamily="34" charset="0"/>
              </a:rPr>
              <a:t>A portion of the circumference of the intestine = Richter's hernia </a:t>
            </a:r>
          </a:p>
          <a:p>
            <a:pPr marL="527685" indent="-515620">
              <a:lnSpc>
                <a:spcPct val="100000"/>
              </a:lnSpc>
              <a:spcBef>
                <a:spcPts val="660"/>
              </a:spcBef>
              <a:buClr>
                <a:srgbClr val="FF0000"/>
              </a:buClr>
              <a:tabLst>
                <a:tab pos="527685" algn="l"/>
                <a:tab pos="528320" algn="l"/>
              </a:tabLst>
            </a:pPr>
            <a:r>
              <a:rPr lang="en-US" sz="2800" dirty="0">
                <a:latin typeface="Shruti" pitchFamily="34" charset="0"/>
                <a:cs typeface="Shruti" pitchFamily="34" charset="0"/>
              </a:rPr>
              <a:t>A </a:t>
            </a:r>
            <a:r>
              <a:rPr lang="en-US" sz="2800" dirty="0" err="1">
                <a:latin typeface="Shruti" pitchFamily="34" charset="0"/>
                <a:cs typeface="Shruti" pitchFamily="34" charset="0"/>
              </a:rPr>
              <a:t>Meckel’s</a:t>
            </a:r>
            <a:r>
              <a:rPr lang="en-US" sz="2800" dirty="0">
                <a:latin typeface="Shruti" pitchFamily="34" charset="0"/>
                <a:cs typeface="Shruti" pitchFamily="34" charset="0"/>
              </a:rPr>
              <a:t> </a:t>
            </a:r>
            <a:r>
              <a:rPr lang="en-US" sz="2800" dirty="0" err="1">
                <a:latin typeface="Shruti" pitchFamily="34" charset="0"/>
                <a:cs typeface="Shruti" pitchFamily="34" charset="0"/>
              </a:rPr>
              <a:t>diverticulum</a:t>
            </a:r>
            <a:r>
              <a:rPr lang="en-US" sz="2800" dirty="0">
                <a:latin typeface="Shruti" pitchFamily="34" charset="0"/>
                <a:cs typeface="Shruti" pitchFamily="34" charset="0"/>
              </a:rPr>
              <a:t> = a Littre’s hernia </a:t>
            </a:r>
          </a:p>
          <a:p>
            <a:pPr marL="527685" indent="-515620">
              <a:lnSpc>
                <a:spcPct val="100000"/>
              </a:lnSpc>
              <a:spcBef>
                <a:spcPts val="660"/>
              </a:spcBef>
              <a:buClr>
                <a:srgbClr val="FF0000"/>
              </a:buClr>
              <a:tabLst>
                <a:tab pos="527685" algn="l"/>
                <a:tab pos="528320" algn="l"/>
              </a:tabLst>
            </a:pPr>
            <a:endParaRPr lang="en-US" sz="2800" dirty="0"/>
          </a:p>
          <a:p>
            <a:pPr marL="527685" indent="-515620">
              <a:lnSpc>
                <a:spcPct val="100000"/>
              </a:lnSpc>
              <a:spcBef>
                <a:spcPts val="660"/>
              </a:spcBef>
              <a:buClr>
                <a:srgbClr val="FF0000"/>
              </a:buClr>
              <a:tabLst>
                <a:tab pos="527685" algn="l"/>
                <a:tab pos="528320" algn="l"/>
              </a:tabLst>
            </a:pPr>
            <a:endParaRPr sz="2800" dirty="0">
              <a:latin typeface="Calibri"/>
              <a:cs typeface="Calibri"/>
            </a:endParaRPr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0" y="3200400"/>
            <a:ext cx="5943600" cy="3276600"/>
            <a:chOff x="2100" y="1605"/>
            <a:chExt cx="8398" cy="2651"/>
          </a:xfrm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2100" y="1605"/>
              <a:ext cx="8398" cy="2651"/>
              <a:chOff x="2100" y="1605"/>
              <a:chExt cx="8398" cy="2351"/>
            </a:xfrm>
          </p:grpSpPr>
          <p:sp>
            <p:nvSpPr>
              <p:cNvPr id="15" name="Text Box 9"/>
              <p:cNvSpPr txBox="1">
                <a:spLocks noChangeArrowheads="1"/>
              </p:cNvSpPr>
              <p:nvPr/>
            </p:nvSpPr>
            <p:spPr bwMode="auto">
              <a:xfrm>
                <a:off x="2100" y="1605"/>
                <a:ext cx="8398" cy="2351"/>
              </a:xfrm>
              <a:prstGeom prst="rect">
                <a:avLst/>
              </a:prstGeom>
              <a:solidFill>
                <a:srgbClr val="FFFFFF"/>
              </a:solidFill>
              <a:ln w="57150" cmpd="thickThin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             </a:t>
                </a: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Text Box 10"/>
              <p:cNvSpPr txBox="1">
                <a:spLocks noChangeArrowheads="1"/>
              </p:cNvSpPr>
              <p:nvPr/>
            </p:nvSpPr>
            <p:spPr bwMode="auto">
              <a:xfrm>
                <a:off x="6765" y="1605"/>
                <a:ext cx="3593" cy="2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2100" y="3570"/>
              <a:ext cx="156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Enterocele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3607" y="3570"/>
              <a:ext cx="183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Omentocele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5430" y="3570"/>
              <a:ext cx="1515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W hernia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7160" y="3516"/>
              <a:ext cx="1480" cy="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Richter’s hernia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8991" y="3516"/>
              <a:ext cx="1260" cy="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Littre’s hernia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60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52800"/>
            <a:ext cx="3429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657600"/>
            <a:ext cx="24225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9000" y="3124200"/>
            <a:ext cx="4107189" cy="2441934"/>
          </a:xfrm>
          <a:prstGeom prst="rect">
            <a:avLst/>
          </a:prstGeom>
        </p:spPr>
      </p:pic>
      <p:pic>
        <p:nvPicPr>
          <p:cNvPr id="4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91000" y="457200"/>
            <a:ext cx="3769758" cy="2892163"/>
          </a:xfrm>
          <a:prstGeom prst="rect">
            <a:avLst/>
          </a:prstGeom>
        </p:spPr>
      </p:pic>
      <p:pic>
        <p:nvPicPr>
          <p:cNvPr id="6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3400" y="3657600"/>
            <a:ext cx="4419600" cy="2819400"/>
          </a:xfrm>
          <a:prstGeom prst="rect">
            <a:avLst/>
          </a:prstGeom>
        </p:spPr>
      </p:pic>
      <p:sp>
        <p:nvSpPr>
          <p:cNvPr id="7" name="object 9"/>
          <p:cNvSpPr txBox="1"/>
          <p:nvPr/>
        </p:nvSpPr>
        <p:spPr>
          <a:xfrm>
            <a:off x="8534400" y="5791200"/>
            <a:ext cx="281940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u="sng" spc="-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maydl</a:t>
            </a:r>
            <a:r>
              <a:rPr sz="2400" b="1" u="sng" spc="-3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hernia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6"/>
          <p:cNvSpPr txBox="1"/>
          <p:nvPr/>
        </p:nvSpPr>
        <p:spPr>
          <a:xfrm>
            <a:off x="4572000" y="228600"/>
            <a:ext cx="240217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u="sng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 MT"/>
                <a:cs typeface="Arial MT"/>
              </a:rPr>
              <a:t>L</a:t>
            </a:r>
            <a:r>
              <a:rPr sz="2000" u="sng" spc="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 MT"/>
                <a:cs typeface="Arial MT"/>
              </a:rPr>
              <a:t>i</a:t>
            </a:r>
            <a:r>
              <a:rPr sz="2000" u="sng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 MT"/>
                <a:cs typeface="Arial MT"/>
              </a:rPr>
              <a:t>ttre</a:t>
            </a:r>
            <a:r>
              <a:rPr sz="2000" u="sng" spc="-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 MT"/>
                <a:cs typeface="Arial MT"/>
              </a:rPr>
              <a:t>’</a:t>
            </a:r>
            <a:r>
              <a:rPr sz="2000" u="sng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 MT"/>
                <a:cs typeface="Arial MT"/>
              </a:rPr>
              <a:t>s</a:t>
            </a:r>
            <a:r>
              <a:rPr sz="2000" u="sng" spc="-4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 MT"/>
                <a:cs typeface="Arial MT"/>
              </a:rPr>
              <a:t> </a:t>
            </a:r>
            <a:r>
              <a:rPr sz="2000" u="sng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 MT"/>
                <a:cs typeface="Arial MT"/>
              </a:rPr>
              <a:t>h</a:t>
            </a:r>
            <a:r>
              <a:rPr sz="2000" u="sng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 MT"/>
                <a:cs typeface="Arial MT"/>
              </a:rPr>
              <a:t>ernia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 txBox="1"/>
          <p:nvPr/>
        </p:nvSpPr>
        <p:spPr>
          <a:xfrm>
            <a:off x="533400" y="304800"/>
            <a:ext cx="5715000" cy="16132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Classifications of</a:t>
            </a:r>
            <a:r>
              <a:rPr sz="2800" b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hernia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sz="2800" spc="-5" dirty="0">
                <a:latin typeface="Arial MT"/>
                <a:cs typeface="Arial MT"/>
              </a:rPr>
              <a:t>1</a:t>
            </a:r>
            <a:r>
              <a:rPr sz="2800" u="sng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.Anatomical</a:t>
            </a:r>
            <a:endParaRPr sz="2800">
              <a:latin typeface="Arial MT"/>
              <a:cs typeface="Arial MT"/>
            </a:endParaRPr>
          </a:p>
          <a:p>
            <a:pPr marL="311150">
              <a:lnSpc>
                <a:spcPct val="100000"/>
              </a:lnSpc>
              <a:spcBef>
                <a:spcPts val="1170"/>
              </a:spcBef>
              <a:tabLst>
                <a:tab pos="1753870" algn="l"/>
              </a:tabLst>
            </a:pPr>
            <a:r>
              <a:rPr sz="2800" spc="-5" dirty="0">
                <a:latin typeface="Arial MT"/>
                <a:cs typeface="Arial MT"/>
              </a:rPr>
              <a:t>* Groin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hernia:	</a:t>
            </a:r>
            <a:r>
              <a:rPr sz="2800" spc="-10" dirty="0">
                <a:latin typeface="Arial MT"/>
                <a:cs typeface="Arial MT"/>
              </a:rPr>
              <a:t>inguinal</a:t>
            </a:r>
            <a:r>
              <a:rPr sz="1400" spc="-10" dirty="0">
                <a:latin typeface="Arial MT"/>
                <a:cs typeface="Arial MT"/>
              </a:rPr>
              <a:t>,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4648200" y="1447800"/>
            <a:ext cx="26670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5" dirty="0">
                <a:latin typeface="Arial MT"/>
                <a:cs typeface="Arial MT"/>
              </a:rPr>
              <a:t>f</a:t>
            </a:r>
            <a:r>
              <a:rPr sz="2800" spc="-35" dirty="0">
                <a:latin typeface="Arial MT"/>
                <a:cs typeface="Arial MT"/>
              </a:rPr>
              <a:t>e</a:t>
            </a:r>
            <a:r>
              <a:rPr sz="2800" spc="5" dirty="0">
                <a:latin typeface="Arial MT"/>
                <a:cs typeface="Arial MT"/>
              </a:rPr>
              <a:t>m</a:t>
            </a:r>
            <a:r>
              <a:rPr sz="2800" spc="-5" dirty="0">
                <a:latin typeface="Arial MT"/>
                <a:cs typeface="Arial MT"/>
              </a:rPr>
              <a:t>oral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533400" y="2057400"/>
            <a:ext cx="701040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Arial MT"/>
                <a:cs typeface="Arial MT"/>
              </a:rPr>
              <a:t>Umbilical,paraumbilical,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epigastric,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incisional</a:t>
            </a:r>
            <a:endParaRPr sz="2800">
              <a:latin typeface="Arial MT"/>
              <a:cs typeface="Arial MT"/>
            </a:endParaRPr>
          </a:p>
          <a:p>
            <a:pPr marL="1905" algn="ctr">
              <a:lnSpc>
                <a:spcPct val="100000"/>
              </a:lnSpc>
              <a:spcBef>
                <a:spcPts val="1170"/>
              </a:spcBef>
            </a:pPr>
            <a:r>
              <a:rPr sz="2800" spc="-5" dirty="0">
                <a:latin typeface="Arial MT"/>
                <a:cs typeface="Arial MT"/>
              </a:rPr>
              <a:t>*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Posterior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wall </a:t>
            </a:r>
            <a:r>
              <a:rPr sz="2800" spc="-5" dirty="0">
                <a:latin typeface="Arial MT"/>
                <a:cs typeface="Arial MT"/>
              </a:rPr>
              <a:t>hernia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:lumber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hernia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6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0" y="685800"/>
            <a:ext cx="3697604" cy="295643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62000" y="3124200"/>
            <a:ext cx="3048000" cy="9053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2.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Clinical</a:t>
            </a:r>
            <a:endParaRPr sz="2400">
              <a:latin typeface="Arial MT"/>
              <a:cs typeface="Arial MT"/>
            </a:endParaRPr>
          </a:p>
          <a:p>
            <a:pPr marL="358775">
              <a:lnSpc>
                <a:spcPct val="100000"/>
              </a:lnSpc>
              <a:spcBef>
                <a:spcPts val="1170"/>
              </a:spcBef>
            </a:pPr>
            <a:r>
              <a:rPr sz="2400" spc="-5" dirty="0">
                <a:latin typeface="Arial MT"/>
                <a:cs typeface="Arial MT"/>
              </a:rPr>
              <a:t>*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simple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hernia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4191000"/>
            <a:ext cx="6781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7215" marR="2713355" indent="-577850">
              <a:lnSpc>
                <a:spcPct val="100000"/>
              </a:lnSpc>
              <a:spcBef>
                <a:spcPts val="100"/>
              </a:spcBef>
              <a:buChar char="*"/>
              <a:tabLst>
                <a:tab pos="577850" algn="l"/>
              </a:tabLst>
            </a:pPr>
            <a:r>
              <a:rPr lang="en-US" sz="2800" spc="-5" dirty="0" smtClean="0">
                <a:latin typeface="Arial MT"/>
                <a:cs typeface="Arial MT"/>
              </a:rPr>
              <a:t>complicated</a:t>
            </a:r>
            <a:r>
              <a:rPr lang="en-US" sz="2800" spc="-30" dirty="0" smtClean="0">
                <a:latin typeface="Arial MT"/>
                <a:cs typeface="Arial MT"/>
              </a:rPr>
              <a:t> </a:t>
            </a:r>
            <a:r>
              <a:rPr lang="en-US" sz="2800" spc="-5" dirty="0" smtClean="0">
                <a:latin typeface="Arial MT"/>
                <a:cs typeface="Arial MT"/>
              </a:rPr>
              <a:t>hernia:</a:t>
            </a:r>
            <a:endParaRPr lang="en-US" sz="2800" dirty="0" smtClean="0">
              <a:latin typeface="Arial MT"/>
              <a:cs typeface="Arial MT"/>
            </a:endParaRPr>
          </a:p>
          <a:p>
            <a:pPr marL="1756410" lvl="1" indent="-111125">
              <a:lnSpc>
                <a:spcPct val="100000"/>
              </a:lnSpc>
              <a:spcBef>
                <a:spcPts val="1170"/>
              </a:spcBef>
              <a:buChar char="-"/>
              <a:tabLst>
                <a:tab pos="1756410" algn="l"/>
              </a:tabLst>
            </a:pPr>
            <a:r>
              <a:rPr lang="en-US" sz="2800" spc="-5" dirty="0" smtClean="0">
                <a:latin typeface="Arial MT"/>
                <a:cs typeface="Arial MT"/>
              </a:rPr>
              <a:t>obstructed,</a:t>
            </a:r>
            <a:endParaRPr lang="en-US" sz="2800" dirty="0" smtClean="0">
              <a:latin typeface="Arial MT"/>
              <a:cs typeface="Arial MT"/>
            </a:endParaRPr>
          </a:p>
          <a:p>
            <a:pPr marL="1756410" lvl="1" indent="-111125">
              <a:lnSpc>
                <a:spcPct val="100000"/>
              </a:lnSpc>
              <a:spcBef>
                <a:spcPts val="1170"/>
              </a:spcBef>
              <a:buChar char="-"/>
              <a:tabLst>
                <a:tab pos="1756410" algn="l"/>
              </a:tabLst>
            </a:pPr>
            <a:r>
              <a:rPr lang="en-US" sz="2800" spc="-5" dirty="0" smtClean="0">
                <a:latin typeface="Arial MT"/>
                <a:cs typeface="Arial MT"/>
              </a:rPr>
              <a:t>strangulated</a:t>
            </a:r>
            <a:endParaRPr lang="en-US" sz="2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403</TotalTime>
  <Words>1482</Words>
  <Application>Microsoft Office PowerPoint</Application>
  <PresentationFormat>Custom</PresentationFormat>
  <Paragraphs>250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Oriel</vt:lpstr>
      <vt:lpstr>Slide 1</vt:lpstr>
      <vt:lpstr>Slide 2</vt:lpstr>
      <vt:lpstr>Slide 3</vt:lpstr>
      <vt:lpstr>Slide 4</vt:lpstr>
      <vt:lpstr>Slide 5</vt:lpstr>
      <vt:lpstr>Slide 6</vt:lpstr>
      <vt:lpstr>Hernia  Composition</vt:lpstr>
      <vt:lpstr>Slide 8</vt:lpstr>
      <vt:lpstr>Slide 9</vt:lpstr>
      <vt:lpstr>Slide 10</vt:lpstr>
      <vt:lpstr>Slide 11</vt:lpstr>
      <vt:lpstr>Slide 12</vt:lpstr>
      <vt:lpstr>Indirect inguinal Hernia</vt:lpstr>
      <vt:lpstr>Slide 14</vt:lpstr>
      <vt:lpstr>Slide 15</vt:lpstr>
      <vt:lpstr>Slide 16</vt:lpstr>
      <vt:lpstr>Ventral  Hernias:</vt:lpstr>
      <vt:lpstr>Slide 18</vt:lpstr>
      <vt:lpstr>Epigastric Hernias</vt:lpstr>
      <vt:lpstr>Slide 20</vt:lpstr>
      <vt:lpstr>Slide 21</vt:lpstr>
      <vt:lpstr>Slide 22</vt:lpstr>
      <vt:lpstr>Lumbar Hernia:</vt:lpstr>
      <vt:lpstr>Slide 24</vt:lpstr>
      <vt:lpstr>Umbilical Hernia  </vt:lpstr>
      <vt:lpstr> Complications: </vt:lpstr>
      <vt:lpstr>Slide 27</vt:lpstr>
      <vt:lpstr>The signs in strangulated hernia </vt:lpstr>
      <vt:lpstr>On examining a hernia </vt:lpstr>
      <vt:lpstr>Occlusive test</vt:lpstr>
      <vt:lpstr>Slide 31</vt:lpstr>
      <vt:lpstr>Hernia  management in general </vt:lpstr>
      <vt:lpstr>2. Elective hernia management</vt:lpstr>
      <vt:lpstr>Hernia Repair Complications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Abdominal Wall Hernias</dc:title>
  <dc:creator>Ali Abdel Wahab</dc:creator>
  <cp:lastModifiedBy>HP</cp:lastModifiedBy>
  <cp:revision>19</cp:revision>
  <dcterms:created xsi:type="dcterms:W3CDTF">2023-09-17T10:48:43Z</dcterms:created>
  <dcterms:modified xsi:type="dcterms:W3CDTF">2023-09-20T19:48:56Z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2023-09-17T00:00:00Z</vt:filetime>
  </property>
</Properties>
</file>