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86" r:id="rId10"/>
    <p:sldId id="264" r:id="rId11"/>
    <p:sldId id="265" r:id="rId12"/>
    <p:sldId id="266" r:id="rId13"/>
    <p:sldId id="267" r:id="rId14"/>
    <p:sldId id="287" r:id="rId15"/>
    <p:sldId id="268" r:id="rId16"/>
    <p:sldId id="269" r:id="rId17"/>
    <p:sldId id="270" r:id="rId18"/>
    <p:sldId id="271" r:id="rId19"/>
    <p:sldId id="272" r:id="rId20"/>
    <p:sldId id="273" r:id="rId21"/>
    <p:sldId id="274" r:id="rId22"/>
    <p:sldId id="275" r:id="rId23"/>
    <p:sldId id="279" r:id="rId24"/>
    <p:sldId id="276" r:id="rId25"/>
    <p:sldId id="278" r:id="rId26"/>
    <p:sldId id="277" r:id="rId27"/>
    <p:sldId id="280" r:id="rId28"/>
    <p:sldId id="285" r:id="rId29"/>
    <p:sldId id="281" r:id="rId30"/>
    <p:sldId id="284" r:id="rId31"/>
    <p:sldId id="282" r:id="rId32"/>
    <p:sldId id="283"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94BFD30-514D-4A3D-874D-4202F4F7A271}" v="68" dt="2020-10-05T17:43:57.33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9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82EE2-4FBB-4FED-9DF4-D0352F82E64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B255F91-775F-4A11-AD90-8F885D8867F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5345209-E5B5-484E-90A2-20A2158EAA27}"/>
              </a:ext>
            </a:extLst>
          </p:cNvPr>
          <p:cNvSpPr>
            <a:spLocks noGrp="1"/>
          </p:cNvSpPr>
          <p:nvPr>
            <p:ph type="dt" sz="half" idx="10"/>
          </p:nvPr>
        </p:nvSpPr>
        <p:spPr/>
        <p:txBody>
          <a:bodyPr/>
          <a:lstStyle/>
          <a:p>
            <a:fld id="{0A5DFF1C-BF89-462F-A88A-FEB2535A127F}" type="datetimeFigureOut">
              <a:rPr lang="en-US" smtClean="0"/>
              <a:t>11/29/2020</a:t>
            </a:fld>
            <a:endParaRPr lang="en-US"/>
          </a:p>
        </p:txBody>
      </p:sp>
      <p:sp>
        <p:nvSpPr>
          <p:cNvPr id="5" name="Footer Placeholder 4">
            <a:extLst>
              <a:ext uri="{FF2B5EF4-FFF2-40B4-BE49-F238E27FC236}">
                <a16:creationId xmlns:a16="http://schemas.microsoft.com/office/drawing/2014/main" id="{544445C7-22F5-4AD6-8943-AABEBAFA9D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7AD418-E3AF-4977-8558-D806FC42DDBA}"/>
              </a:ext>
            </a:extLst>
          </p:cNvPr>
          <p:cNvSpPr>
            <a:spLocks noGrp="1"/>
          </p:cNvSpPr>
          <p:nvPr>
            <p:ph type="sldNum" sz="quarter" idx="12"/>
          </p:nvPr>
        </p:nvSpPr>
        <p:spPr/>
        <p:txBody>
          <a:bodyPr/>
          <a:lstStyle/>
          <a:p>
            <a:fld id="{64076CC4-4CC8-4241-84C2-AA55F546C0FF}" type="slidenum">
              <a:rPr lang="en-US" smtClean="0"/>
              <a:t>‹#›</a:t>
            </a:fld>
            <a:endParaRPr lang="en-US"/>
          </a:p>
        </p:txBody>
      </p:sp>
    </p:spTree>
    <p:extLst>
      <p:ext uri="{BB962C8B-B14F-4D97-AF65-F5344CB8AC3E}">
        <p14:creationId xmlns:p14="http://schemas.microsoft.com/office/powerpoint/2010/main" val="37518015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AFF15-E8FD-4526-82C6-F86AAE1BCB9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B7DB2AD-77CB-44C4-AA6D-64A11CFEFAF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389DE7-6667-4837-BDCB-F0F7B944B3DF}"/>
              </a:ext>
            </a:extLst>
          </p:cNvPr>
          <p:cNvSpPr>
            <a:spLocks noGrp="1"/>
          </p:cNvSpPr>
          <p:nvPr>
            <p:ph type="dt" sz="half" idx="10"/>
          </p:nvPr>
        </p:nvSpPr>
        <p:spPr/>
        <p:txBody>
          <a:bodyPr/>
          <a:lstStyle/>
          <a:p>
            <a:fld id="{0A5DFF1C-BF89-462F-A88A-FEB2535A127F}" type="datetimeFigureOut">
              <a:rPr lang="en-US" smtClean="0"/>
              <a:t>11/29/2020</a:t>
            </a:fld>
            <a:endParaRPr lang="en-US"/>
          </a:p>
        </p:txBody>
      </p:sp>
      <p:sp>
        <p:nvSpPr>
          <p:cNvPr id="5" name="Footer Placeholder 4">
            <a:extLst>
              <a:ext uri="{FF2B5EF4-FFF2-40B4-BE49-F238E27FC236}">
                <a16:creationId xmlns:a16="http://schemas.microsoft.com/office/drawing/2014/main" id="{24F86F26-052E-448A-AF2B-01732CD150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E7AAE3-6086-429F-8F75-6E973C18FE99}"/>
              </a:ext>
            </a:extLst>
          </p:cNvPr>
          <p:cNvSpPr>
            <a:spLocks noGrp="1"/>
          </p:cNvSpPr>
          <p:nvPr>
            <p:ph type="sldNum" sz="quarter" idx="12"/>
          </p:nvPr>
        </p:nvSpPr>
        <p:spPr/>
        <p:txBody>
          <a:bodyPr/>
          <a:lstStyle/>
          <a:p>
            <a:fld id="{64076CC4-4CC8-4241-84C2-AA55F546C0FF}" type="slidenum">
              <a:rPr lang="en-US" smtClean="0"/>
              <a:t>‹#›</a:t>
            </a:fld>
            <a:endParaRPr lang="en-US"/>
          </a:p>
        </p:txBody>
      </p:sp>
    </p:spTree>
    <p:extLst>
      <p:ext uri="{BB962C8B-B14F-4D97-AF65-F5344CB8AC3E}">
        <p14:creationId xmlns:p14="http://schemas.microsoft.com/office/powerpoint/2010/main" val="26034760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3C31BDF-65D5-4D6B-97F1-9C18AD35870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3B7BC2B-D120-48EA-B276-C36021DE268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1572C7-97BB-4F66-B1AC-9A38D59711B0}"/>
              </a:ext>
            </a:extLst>
          </p:cNvPr>
          <p:cNvSpPr>
            <a:spLocks noGrp="1"/>
          </p:cNvSpPr>
          <p:nvPr>
            <p:ph type="dt" sz="half" idx="10"/>
          </p:nvPr>
        </p:nvSpPr>
        <p:spPr/>
        <p:txBody>
          <a:bodyPr/>
          <a:lstStyle/>
          <a:p>
            <a:fld id="{0A5DFF1C-BF89-462F-A88A-FEB2535A127F}" type="datetimeFigureOut">
              <a:rPr lang="en-US" smtClean="0"/>
              <a:t>11/29/2020</a:t>
            </a:fld>
            <a:endParaRPr lang="en-US"/>
          </a:p>
        </p:txBody>
      </p:sp>
      <p:sp>
        <p:nvSpPr>
          <p:cNvPr id="5" name="Footer Placeholder 4">
            <a:extLst>
              <a:ext uri="{FF2B5EF4-FFF2-40B4-BE49-F238E27FC236}">
                <a16:creationId xmlns:a16="http://schemas.microsoft.com/office/drawing/2014/main" id="{EAA23670-B25D-4F12-8463-AF60F17074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9BABEB-345E-42CC-8C48-4E99EA625D80}"/>
              </a:ext>
            </a:extLst>
          </p:cNvPr>
          <p:cNvSpPr>
            <a:spLocks noGrp="1"/>
          </p:cNvSpPr>
          <p:nvPr>
            <p:ph type="sldNum" sz="quarter" idx="12"/>
          </p:nvPr>
        </p:nvSpPr>
        <p:spPr/>
        <p:txBody>
          <a:bodyPr/>
          <a:lstStyle/>
          <a:p>
            <a:fld id="{64076CC4-4CC8-4241-84C2-AA55F546C0FF}" type="slidenum">
              <a:rPr lang="en-US" smtClean="0"/>
              <a:t>‹#›</a:t>
            </a:fld>
            <a:endParaRPr lang="en-US"/>
          </a:p>
        </p:txBody>
      </p:sp>
    </p:spTree>
    <p:extLst>
      <p:ext uri="{BB962C8B-B14F-4D97-AF65-F5344CB8AC3E}">
        <p14:creationId xmlns:p14="http://schemas.microsoft.com/office/powerpoint/2010/main" val="16670744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9B927C-1855-4BC5-9B85-64FF85D4DEB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4185B57-94D0-46F1-A4C0-A64D255E273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E27937-A9CC-407F-A91E-B3729495D5FD}"/>
              </a:ext>
            </a:extLst>
          </p:cNvPr>
          <p:cNvSpPr>
            <a:spLocks noGrp="1"/>
          </p:cNvSpPr>
          <p:nvPr>
            <p:ph type="dt" sz="half" idx="10"/>
          </p:nvPr>
        </p:nvSpPr>
        <p:spPr/>
        <p:txBody>
          <a:bodyPr/>
          <a:lstStyle/>
          <a:p>
            <a:fld id="{0A5DFF1C-BF89-462F-A88A-FEB2535A127F}" type="datetimeFigureOut">
              <a:rPr lang="en-US" smtClean="0"/>
              <a:t>11/29/2020</a:t>
            </a:fld>
            <a:endParaRPr lang="en-US"/>
          </a:p>
        </p:txBody>
      </p:sp>
      <p:sp>
        <p:nvSpPr>
          <p:cNvPr id="5" name="Footer Placeholder 4">
            <a:extLst>
              <a:ext uri="{FF2B5EF4-FFF2-40B4-BE49-F238E27FC236}">
                <a16:creationId xmlns:a16="http://schemas.microsoft.com/office/drawing/2014/main" id="{BC7EA7DE-6A85-45AE-8008-3ABDFEECAE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224E9F-F485-4D61-AD8F-DDB56CBDAEAA}"/>
              </a:ext>
            </a:extLst>
          </p:cNvPr>
          <p:cNvSpPr>
            <a:spLocks noGrp="1"/>
          </p:cNvSpPr>
          <p:nvPr>
            <p:ph type="sldNum" sz="quarter" idx="12"/>
          </p:nvPr>
        </p:nvSpPr>
        <p:spPr/>
        <p:txBody>
          <a:bodyPr/>
          <a:lstStyle/>
          <a:p>
            <a:fld id="{64076CC4-4CC8-4241-84C2-AA55F546C0FF}" type="slidenum">
              <a:rPr lang="en-US" smtClean="0"/>
              <a:t>‹#›</a:t>
            </a:fld>
            <a:endParaRPr lang="en-US"/>
          </a:p>
        </p:txBody>
      </p:sp>
    </p:spTree>
    <p:extLst>
      <p:ext uri="{BB962C8B-B14F-4D97-AF65-F5344CB8AC3E}">
        <p14:creationId xmlns:p14="http://schemas.microsoft.com/office/powerpoint/2010/main" val="16643324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7063C-5153-4A23-99C7-10FF3B163D3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F8F262A-C0B8-468E-AFCA-48059B98217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6D02A9A-DB7E-4943-A1D7-E7C8EDAE8E96}"/>
              </a:ext>
            </a:extLst>
          </p:cNvPr>
          <p:cNvSpPr>
            <a:spLocks noGrp="1"/>
          </p:cNvSpPr>
          <p:nvPr>
            <p:ph type="dt" sz="half" idx="10"/>
          </p:nvPr>
        </p:nvSpPr>
        <p:spPr/>
        <p:txBody>
          <a:bodyPr/>
          <a:lstStyle/>
          <a:p>
            <a:fld id="{0A5DFF1C-BF89-462F-A88A-FEB2535A127F}" type="datetimeFigureOut">
              <a:rPr lang="en-US" smtClean="0"/>
              <a:t>11/29/2020</a:t>
            </a:fld>
            <a:endParaRPr lang="en-US"/>
          </a:p>
        </p:txBody>
      </p:sp>
      <p:sp>
        <p:nvSpPr>
          <p:cNvPr id="5" name="Footer Placeholder 4">
            <a:extLst>
              <a:ext uri="{FF2B5EF4-FFF2-40B4-BE49-F238E27FC236}">
                <a16:creationId xmlns:a16="http://schemas.microsoft.com/office/drawing/2014/main" id="{BEA676FC-DCCE-4A85-85E4-A8738B652F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55446F-2511-4AB3-928D-F5D889E13BD9}"/>
              </a:ext>
            </a:extLst>
          </p:cNvPr>
          <p:cNvSpPr>
            <a:spLocks noGrp="1"/>
          </p:cNvSpPr>
          <p:nvPr>
            <p:ph type="sldNum" sz="quarter" idx="12"/>
          </p:nvPr>
        </p:nvSpPr>
        <p:spPr/>
        <p:txBody>
          <a:bodyPr/>
          <a:lstStyle/>
          <a:p>
            <a:fld id="{64076CC4-4CC8-4241-84C2-AA55F546C0FF}" type="slidenum">
              <a:rPr lang="en-US" smtClean="0"/>
              <a:t>‹#›</a:t>
            </a:fld>
            <a:endParaRPr lang="en-US"/>
          </a:p>
        </p:txBody>
      </p:sp>
    </p:spTree>
    <p:extLst>
      <p:ext uri="{BB962C8B-B14F-4D97-AF65-F5344CB8AC3E}">
        <p14:creationId xmlns:p14="http://schemas.microsoft.com/office/powerpoint/2010/main" val="7014455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2AFB04-2C61-442E-ACBD-D7703F06BB0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133FDEC-3C28-471C-AB5E-4A3837120A6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C4BCB71-A9E2-4CC2-A7C2-8B781A5AA29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8B35F77-6E8A-4472-9F00-65D16C55FD9B}"/>
              </a:ext>
            </a:extLst>
          </p:cNvPr>
          <p:cNvSpPr>
            <a:spLocks noGrp="1"/>
          </p:cNvSpPr>
          <p:nvPr>
            <p:ph type="dt" sz="half" idx="10"/>
          </p:nvPr>
        </p:nvSpPr>
        <p:spPr/>
        <p:txBody>
          <a:bodyPr/>
          <a:lstStyle/>
          <a:p>
            <a:fld id="{0A5DFF1C-BF89-462F-A88A-FEB2535A127F}" type="datetimeFigureOut">
              <a:rPr lang="en-US" smtClean="0"/>
              <a:t>11/29/2020</a:t>
            </a:fld>
            <a:endParaRPr lang="en-US"/>
          </a:p>
        </p:txBody>
      </p:sp>
      <p:sp>
        <p:nvSpPr>
          <p:cNvPr id="6" name="Footer Placeholder 5">
            <a:extLst>
              <a:ext uri="{FF2B5EF4-FFF2-40B4-BE49-F238E27FC236}">
                <a16:creationId xmlns:a16="http://schemas.microsoft.com/office/drawing/2014/main" id="{DDBABE5B-E440-4C1E-9B37-79B9B23DD6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CBCDF5A-9A06-4586-8875-6CC0ED7D9302}"/>
              </a:ext>
            </a:extLst>
          </p:cNvPr>
          <p:cNvSpPr>
            <a:spLocks noGrp="1"/>
          </p:cNvSpPr>
          <p:nvPr>
            <p:ph type="sldNum" sz="quarter" idx="12"/>
          </p:nvPr>
        </p:nvSpPr>
        <p:spPr/>
        <p:txBody>
          <a:bodyPr/>
          <a:lstStyle/>
          <a:p>
            <a:fld id="{64076CC4-4CC8-4241-84C2-AA55F546C0FF}" type="slidenum">
              <a:rPr lang="en-US" smtClean="0"/>
              <a:t>‹#›</a:t>
            </a:fld>
            <a:endParaRPr lang="en-US"/>
          </a:p>
        </p:txBody>
      </p:sp>
    </p:spTree>
    <p:extLst>
      <p:ext uri="{BB962C8B-B14F-4D97-AF65-F5344CB8AC3E}">
        <p14:creationId xmlns:p14="http://schemas.microsoft.com/office/powerpoint/2010/main" val="29941728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BDFCE-E2EF-421E-8431-0F4442D18B1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81766BC-38E2-4E1C-9B75-B9B8A3D66BE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72D2C4C-C4B5-482A-B9C1-3A49CFFB07D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372C5C5-D587-4465-B903-B844AF977F7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8184FB0-0A5A-4772-880A-AE692981068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B159488-3D8F-43A3-B8BC-EC30C51AD9E0}"/>
              </a:ext>
            </a:extLst>
          </p:cNvPr>
          <p:cNvSpPr>
            <a:spLocks noGrp="1"/>
          </p:cNvSpPr>
          <p:nvPr>
            <p:ph type="dt" sz="half" idx="10"/>
          </p:nvPr>
        </p:nvSpPr>
        <p:spPr/>
        <p:txBody>
          <a:bodyPr/>
          <a:lstStyle/>
          <a:p>
            <a:fld id="{0A5DFF1C-BF89-462F-A88A-FEB2535A127F}" type="datetimeFigureOut">
              <a:rPr lang="en-US" smtClean="0"/>
              <a:t>11/29/2020</a:t>
            </a:fld>
            <a:endParaRPr lang="en-US"/>
          </a:p>
        </p:txBody>
      </p:sp>
      <p:sp>
        <p:nvSpPr>
          <p:cNvPr id="8" name="Footer Placeholder 7">
            <a:extLst>
              <a:ext uri="{FF2B5EF4-FFF2-40B4-BE49-F238E27FC236}">
                <a16:creationId xmlns:a16="http://schemas.microsoft.com/office/drawing/2014/main" id="{BC0091E3-D5D6-4035-A84E-BCF557D5969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E8213E9-3F26-4621-8672-D2D856D79568}"/>
              </a:ext>
            </a:extLst>
          </p:cNvPr>
          <p:cNvSpPr>
            <a:spLocks noGrp="1"/>
          </p:cNvSpPr>
          <p:nvPr>
            <p:ph type="sldNum" sz="quarter" idx="12"/>
          </p:nvPr>
        </p:nvSpPr>
        <p:spPr/>
        <p:txBody>
          <a:bodyPr/>
          <a:lstStyle/>
          <a:p>
            <a:fld id="{64076CC4-4CC8-4241-84C2-AA55F546C0FF}" type="slidenum">
              <a:rPr lang="en-US" smtClean="0"/>
              <a:t>‹#›</a:t>
            </a:fld>
            <a:endParaRPr lang="en-US"/>
          </a:p>
        </p:txBody>
      </p:sp>
    </p:spTree>
    <p:extLst>
      <p:ext uri="{BB962C8B-B14F-4D97-AF65-F5344CB8AC3E}">
        <p14:creationId xmlns:p14="http://schemas.microsoft.com/office/powerpoint/2010/main" val="3085542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E8BC58-138C-4090-8D07-8469514F7F1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3651F7B-5D86-4E28-98D4-164CB3A36FF3}"/>
              </a:ext>
            </a:extLst>
          </p:cNvPr>
          <p:cNvSpPr>
            <a:spLocks noGrp="1"/>
          </p:cNvSpPr>
          <p:nvPr>
            <p:ph type="dt" sz="half" idx="10"/>
          </p:nvPr>
        </p:nvSpPr>
        <p:spPr/>
        <p:txBody>
          <a:bodyPr/>
          <a:lstStyle/>
          <a:p>
            <a:fld id="{0A5DFF1C-BF89-462F-A88A-FEB2535A127F}" type="datetimeFigureOut">
              <a:rPr lang="en-US" smtClean="0"/>
              <a:t>11/29/2020</a:t>
            </a:fld>
            <a:endParaRPr lang="en-US"/>
          </a:p>
        </p:txBody>
      </p:sp>
      <p:sp>
        <p:nvSpPr>
          <p:cNvPr id="4" name="Footer Placeholder 3">
            <a:extLst>
              <a:ext uri="{FF2B5EF4-FFF2-40B4-BE49-F238E27FC236}">
                <a16:creationId xmlns:a16="http://schemas.microsoft.com/office/drawing/2014/main" id="{87D44525-553F-4B72-A503-3744CE054A3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0307054-1341-47E7-9D20-B4156CA64C8F}"/>
              </a:ext>
            </a:extLst>
          </p:cNvPr>
          <p:cNvSpPr>
            <a:spLocks noGrp="1"/>
          </p:cNvSpPr>
          <p:nvPr>
            <p:ph type="sldNum" sz="quarter" idx="12"/>
          </p:nvPr>
        </p:nvSpPr>
        <p:spPr/>
        <p:txBody>
          <a:bodyPr/>
          <a:lstStyle/>
          <a:p>
            <a:fld id="{64076CC4-4CC8-4241-84C2-AA55F546C0FF}" type="slidenum">
              <a:rPr lang="en-US" smtClean="0"/>
              <a:t>‹#›</a:t>
            </a:fld>
            <a:endParaRPr lang="en-US"/>
          </a:p>
        </p:txBody>
      </p:sp>
    </p:spTree>
    <p:extLst>
      <p:ext uri="{BB962C8B-B14F-4D97-AF65-F5344CB8AC3E}">
        <p14:creationId xmlns:p14="http://schemas.microsoft.com/office/powerpoint/2010/main" val="41516814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A308C71-D0C0-4487-8463-D78681B2346B}"/>
              </a:ext>
            </a:extLst>
          </p:cNvPr>
          <p:cNvSpPr>
            <a:spLocks noGrp="1"/>
          </p:cNvSpPr>
          <p:nvPr>
            <p:ph type="dt" sz="half" idx="10"/>
          </p:nvPr>
        </p:nvSpPr>
        <p:spPr/>
        <p:txBody>
          <a:bodyPr/>
          <a:lstStyle/>
          <a:p>
            <a:fld id="{0A5DFF1C-BF89-462F-A88A-FEB2535A127F}" type="datetimeFigureOut">
              <a:rPr lang="en-US" smtClean="0"/>
              <a:t>11/29/2020</a:t>
            </a:fld>
            <a:endParaRPr lang="en-US"/>
          </a:p>
        </p:txBody>
      </p:sp>
      <p:sp>
        <p:nvSpPr>
          <p:cNvPr id="3" name="Footer Placeholder 2">
            <a:extLst>
              <a:ext uri="{FF2B5EF4-FFF2-40B4-BE49-F238E27FC236}">
                <a16:creationId xmlns:a16="http://schemas.microsoft.com/office/drawing/2014/main" id="{2A360769-45B9-48E1-B8AE-27D02FCE370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C59D70B-E555-492A-9BBD-C3BEFF54959F}"/>
              </a:ext>
            </a:extLst>
          </p:cNvPr>
          <p:cNvSpPr>
            <a:spLocks noGrp="1"/>
          </p:cNvSpPr>
          <p:nvPr>
            <p:ph type="sldNum" sz="quarter" idx="12"/>
          </p:nvPr>
        </p:nvSpPr>
        <p:spPr/>
        <p:txBody>
          <a:bodyPr/>
          <a:lstStyle/>
          <a:p>
            <a:fld id="{64076CC4-4CC8-4241-84C2-AA55F546C0FF}" type="slidenum">
              <a:rPr lang="en-US" smtClean="0"/>
              <a:t>‹#›</a:t>
            </a:fld>
            <a:endParaRPr lang="en-US"/>
          </a:p>
        </p:txBody>
      </p:sp>
    </p:spTree>
    <p:extLst>
      <p:ext uri="{BB962C8B-B14F-4D97-AF65-F5344CB8AC3E}">
        <p14:creationId xmlns:p14="http://schemas.microsoft.com/office/powerpoint/2010/main" val="20031743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27EAB-0C89-4464-B0FE-616392F2DD8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8966381-8C83-4F70-812D-939344FBA32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C3277AE-B073-4AAE-BC39-BE841884DE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474309C-2FED-4101-A3AA-592B0F4045B0}"/>
              </a:ext>
            </a:extLst>
          </p:cNvPr>
          <p:cNvSpPr>
            <a:spLocks noGrp="1"/>
          </p:cNvSpPr>
          <p:nvPr>
            <p:ph type="dt" sz="half" idx="10"/>
          </p:nvPr>
        </p:nvSpPr>
        <p:spPr/>
        <p:txBody>
          <a:bodyPr/>
          <a:lstStyle/>
          <a:p>
            <a:fld id="{0A5DFF1C-BF89-462F-A88A-FEB2535A127F}" type="datetimeFigureOut">
              <a:rPr lang="en-US" smtClean="0"/>
              <a:t>11/29/2020</a:t>
            </a:fld>
            <a:endParaRPr lang="en-US"/>
          </a:p>
        </p:txBody>
      </p:sp>
      <p:sp>
        <p:nvSpPr>
          <p:cNvPr id="6" name="Footer Placeholder 5">
            <a:extLst>
              <a:ext uri="{FF2B5EF4-FFF2-40B4-BE49-F238E27FC236}">
                <a16:creationId xmlns:a16="http://schemas.microsoft.com/office/drawing/2014/main" id="{B2ABAAC6-BC2D-4D61-A9E0-2E2E007D4A7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4BDA7B0-D016-49E0-B382-E5FF0EDA1744}"/>
              </a:ext>
            </a:extLst>
          </p:cNvPr>
          <p:cNvSpPr>
            <a:spLocks noGrp="1"/>
          </p:cNvSpPr>
          <p:nvPr>
            <p:ph type="sldNum" sz="quarter" idx="12"/>
          </p:nvPr>
        </p:nvSpPr>
        <p:spPr/>
        <p:txBody>
          <a:bodyPr/>
          <a:lstStyle/>
          <a:p>
            <a:fld id="{64076CC4-4CC8-4241-84C2-AA55F546C0FF}" type="slidenum">
              <a:rPr lang="en-US" smtClean="0"/>
              <a:t>‹#›</a:t>
            </a:fld>
            <a:endParaRPr lang="en-US"/>
          </a:p>
        </p:txBody>
      </p:sp>
    </p:spTree>
    <p:extLst>
      <p:ext uri="{BB962C8B-B14F-4D97-AF65-F5344CB8AC3E}">
        <p14:creationId xmlns:p14="http://schemas.microsoft.com/office/powerpoint/2010/main" val="29638729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DFF12-3925-465C-8452-EC1BA32E2DB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BCD04B6-CCD9-44D2-B701-DB057BF9BFD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A9C2615-8C7A-47A3-A50B-AA87304C4A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E013FBC-4181-4453-ADAE-501B14E6F631}"/>
              </a:ext>
            </a:extLst>
          </p:cNvPr>
          <p:cNvSpPr>
            <a:spLocks noGrp="1"/>
          </p:cNvSpPr>
          <p:nvPr>
            <p:ph type="dt" sz="half" idx="10"/>
          </p:nvPr>
        </p:nvSpPr>
        <p:spPr/>
        <p:txBody>
          <a:bodyPr/>
          <a:lstStyle/>
          <a:p>
            <a:fld id="{0A5DFF1C-BF89-462F-A88A-FEB2535A127F}" type="datetimeFigureOut">
              <a:rPr lang="en-US" smtClean="0"/>
              <a:t>11/29/2020</a:t>
            </a:fld>
            <a:endParaRPr lang="en-US"/>
          </a:p>
        </p:txBody>
      </p:sp>
      <p:sp>
        <p:nvSpPr>
          <p:cNvPr id="6" name="Footer Placeholder 5">
            <a:extLst>
              <a:ext uri="{FF2B5EF4-FFF2-40B4-BE49-F238E27FC236}">
                <a16:creationId xmlns:a16="http://schemas.microsoft.com/office/drawing/2014/main" id="{0DFB4F01-16FC-4129-B7CB-2B065185AE0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0CA8BA0-7E0B-4D28-A2BB-60208224333C}"/>
              </a:ext>
            </a:extLst>
          </p:cNvPr>
          <p:cNvSpPr>
            <a:spLocks noGrp="1"/>
          </p:cNvSpPr>
          <p:nvPr>
            <p:ph type="sldNum" sz="quarter" idx="12"/>
          </p:nvPr>
        </p:nvSpPr>
        <p:spPr/>
        <p:txBody>
          <a:bodyPr/>
          <a:lstStyle/>
          <a:p>
            <a:fld id="{64076CC4-4CC8-4241-84C2-AA55F546C0FF}" type="slidenum">
              <a:rPr lang="en-US" smtClean="0"/>
              <a:t>‹#›</a:t>
            </a:fld>
            <a:endParaRPr lang="en-US"/>
          </a:p>
        </p:txBody>
      </p:sp>
    </p:spTree>
    <p:extLst>
      <p:ext uri="{BB962C8B-B14F-4D97-AF65-F5344CB8AC3E}">
        <p14:creationId xmlns:p14="http://schemas.microsoft.com/office/powerpoint/2010/main" val="5032132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486AB14-7388-4AB3-B9CB-4516A99EC06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0B2ED8C-D3A2-4BAA-BD2F-A610FADA3A8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3B94B9-A02C-4F75-B6B3-DC849BF4341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5DFF1C-BF89-462F-A88A-FEB2535A127F}" type="datetimeFigureOut">
              <a:rPr lang="en-US" smtClean="0"/>
              <a:t>11/29/2020</a:t>
            </a:fld>
            <a:endParaRPr lang="en-US"/>
          </a:p>
        </p:txBody>
      </p:sp>
      <p:sp>
        <p:nvSpPr>
          <p:cNvPr id="5" name="Footer Placeholder 4">
            <a:extLst>
              <a:ext uri="{FF2B5EF4-FFF2-40B4-BE49-F238E27FC236}">
                <a16:creationId xmlns:a16="http://schemas.microsoft.com/office/drawing/2014/main" id="{F19B8F9F-B058-40BC-9608-76A8C2F9931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244B076-C6A1-4C8C-8BE8-552880F473B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076CC4-4CC8-4241-84C2-AA55F546C0FF}" type="slidenum">
              <a:rPr lang="en-US" smtClean="0"/>
              <a:t>‹#›</a:t>
            </a:fld>
            <a:endParaRPr lang="en-US"/>
          </a:p>
        </p:txBody>
      </p:sp>
    </p:spTree>
    <p:extLst>
      <p:ext uri="{BB962C8B-B14F-4D97-AF65-F5344CB8AC3E}">
        <p14:creationId xmlns:p14="http://schemas.microsoft.com/office/powerpoint/2010/main" val="8328799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3490D-1757-4F48-90AA-552D4331503B}"/>
              </a:ext>
            </a:extLst>
          </p:cNvPr>
          <p:cNvSpPr>
            <a:spLocks noGrp="1"/>
          </p:cNvSpPr>
          <p:nvPr>
            <p:ph type="ctrTitle"/>
          </p:nvPr>
        </p:nvSpPr>
        <p:spPr/>
        <p:txBody>
          <a:bodyPr/>
          <a:lstStyle/>
          <a:p>
            <a:r>
              <a:rPr lang="en-US" dirty="0"/>
              <a:t>Inguinal </a:t>
            </a:r>
            <a:r>
              <a:rPr lang="en-US" dirty="0" err="1"/>
              <a:t>Hernias,Hydroceles</a:t>
            </a:r>
            <a:r>
              <a:rPr lang="en-US" dirty="0"/>
              <a:t> and undescended testes </a:t>
            </a:r>
          </a:p>
        </p:txBody>
      </p:sp>
      <p:sp>
        <p:nvSpPr>
          <p:cNvPr id="3" name="Subtitle 2">
            <a:extLst>
              <a:ext uri="{FF2B5EF4-FFF2-40B4-BE49-F238E27FC236}">
                <a16:creationId xmlns:a16="http://schemas.microsoft.com/office/drawing/2014/main" id="{A4D2D35F-E6C9-4772-96B5-58EC665B2816}"/>
              </a:ext>
            </a:extLst>
          </p:cNvPr>
          <p:cNvSpPr>
            <a:spLocks noGrp="1"/>
          </p:cNvSpPr>
          <p:nvPr>
            <p:ph type="subTitle" idx="1"/>
          </p:nvPr>
        </p:nvSpPr>
        <p:spPr/>
        <p:txBody>
          <a:bodyPr/>
          <a:lstStyle/>
          <a:p>
            <a:r>
              <a:rPr lang="en-US" dirty="0"/>
              <a:t>Dr. Ibrahim Alsbou</a:t>
            </a:r>
          </a:p>
        </p:txBody>
      </p:sp>
    </p:spTree>
    <p:extLst>
      <p:ext uri="{BB962C8B-B14F-4D97-AF65-F5344CB8AC3E}">
        <p14:creationId xmlns:p14="http://schemas.microsoft.com/office/powerpoint/2010/main" val="7718620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B340D-F178-490B-8FE3-FB66EC3AADF3}"/>
              </a:ext>
            </a:extLst>
          </p:cNvPr>
          <p:cNvSpPr>
            <a:spLocks noGrp="1"/>
          </p:cNvSpPr>
          <p:nvPr>
            <p:ph type="title"/>
          </p:nvPr>
        </p:nvSpPr>
        <p:spPr/>
        <p:txBody>
          <a:bodyPr/>
          <a:lstStyle/>
          <a:p>
            <a:r>
              <a:rPr lang="en-US" dirty="0"/>
              <a:t>Outcome</a:t>
            </a:r>
            <a:br>
              <a:rPr lang="en-US" dirty="0"/>
            </a:br>
            <a:endParaRPr lang="en-US" dirty="0"/>
          </a:p>
        </p:txBody>
      </p:sp>
      <p:sp>
        <p:nvSpPr>
          <p:cNvPr id="3" name="Content Placeholder 2">
            <a:extLst>
              <a:ext uri="{FF2B5EF4-FFF2-40B4-BE49-F238E27FC236}">
                <a16:creationId xmlns:a16="http://schemas.microsoft.com/office/drawing/2014/main" id="{62963D71-8056-4C6B-AFDB-2417CF5542AF}"/>
              </a:ext>
            </a:extLst>
          </p:cNvPr>
          <p:cNvSpPr>
            <a:spLocks noGrp="1"/>
          </p:cNvSpPr>
          <p:nvPr>
            <p:ph idx="1"/>
          </p:nvPr>
        </p:nvSpPr>
        <p:spPr/>
        <p:txBody>
          <a:bodyPr/>
          <a:lstStyle/>
          <a:p>
            <a:pPr marL="0" indent="0">
              <a:buNone/>
            </a:pPr>
            <a:r>
              <a:rPr lang="en-US" dirty="0"/>
              <a:t>• Complication rate should be &lt;1%</a:t>
            </a:r>
          </a:p>
          <a:p>
            <a:pPr marL="0" indent="0">
              <a:buNone/>
            </a:pPr>
            <a:r>
              <a:rPr lang="en-US" dirty="0"/>
              <a:t>– Risk of damage to vas or vessels, recurrence, atrophy, or iatrogenic ascent of the testis.</a:t>
            </a:r>
          </a:p>
          <a:p>
            <a:pPr marL="0" indent="0">
              <a:buNone/>
            </a:pPr>
            <a:r>
              <a:rPr lang="en-US" dirty="0"/>
              <a:t>• ↑↑ Risk following an episode of incarceration.</a:t>
            </a:r>
          </a:p>
          <a:p>
            <a:endParaRPr lang="en-US" dirty="0"/>
          </a:p>
        </p:txBody>
      </p:sp>
    </p:spTree>
    <p:extLst>
      <p:ext uri="{BB962C8B-B14F-4D97-AF65-F5344CB8AC3E}">
        <p14:creationId xmlns:p14="http://schemas.microsoft.com/office/powerpoint/2010/main" val="1104498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B11FC8-D940-425A-9259-21EE4817FCB1}"/>
              </a:ext>
            </a:extLst>
          </p:cNvPr>
          <p:cNvSpPr>
            <a:spLocks noGrp="1"/>
          </p:cNvSpPr>
          <p:nvPr>
            <p:ph type="title"/>
          </p:nvPr>
        </p:nvSpPr>
        <p:spPr/>
        <p:txBody>
          <a:bodyPr/>
          <a:lstStyle/>
          <a:p>
            <a:r>
              <a:rPr lang="en-US" dirty="0"/>
              <a:t>Hydrocele</a:t>
            </a:r>
            <a:br>
              <a:rPr lang="en-US" dirty="0"/>
            </a:br>
            <a:endParaRPr lang="en-US" dirty="0"/>
          </a:p>
        </p:txBody>
      </p:sp>
      <p:sp>
        <p:nvSpPr>
          <p:cNvPr id="3" name="Content Placeholder 2">
            <a:extLst>
              <a:ext uri="{FF2B5EF4-FFF2-40B4-BE49-F238E27FC236}">
                <a16:creationId xmlns:a16="http://schemas.microsoft.com/office/drawing/2014/main" id="{81F29804-0990-411B-B60D-C334A1E910E9}"/>
              </a:ext>
            </a:extLst>
          </p:cNvPr>
          <p:cNvSpPr>
            <a:spLocks noGrp="1"/>
          </p:cNvSpPr>
          <p:nvPr>
            <p:ph idx="1"/>
          </p:nvPr>
        </p:nvSpPr>
        <p:spPr/>
        <p:txBody>
          <a:bodyPr/>
          <a:lstStyle/>
          <a:p>
            <a:pPr marL="0" indent="0">
              <a:buNone/>
            </a:pPr>
            <a:r>
              <a:rPr lang="en-US" dirty="0"/>
              <a:t>• A collection of fluid in the space surrounding the testicle between the layers of the tunica vaginalis.</a:t>
            </a:r>
          </a:p>
        </p:txBody>
      </p:sp>
    </p:spTree>
    <p:extLst>
      <p:ext uri="{BB962C8B-B14F-4D97-AF65-F5344CB8AC3E}">
        <p14:creationId xmlns:p14="http://schemas.microsoft.com/office/powerpoint/2010/main" val="12151744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90AFE-6800-48C2-B311-4C451FAC397B}"/>
              </a:ext>
            </a:extLst>
          </p:cNvPr>
          <p:cNvSpPr>
            <a:spLocks noGrp="1"/>
          </p:cNvSpPr>
          <p:nvPr>
            <p:ph type="title"/>
          </p:nvPr>
        </p:nvSpPr>
        <p:spPr>
          <a:xfrm>
            <a:off x="289560" y="140043"/>
            <a:ext cx="10515600" cy="844696"/>
          </a:xfrm>
        </p:spPr>
        <p:txBody>
          <a:bodyPr>
            <a:normAutofit fontScale="90000"/>
          </a:bodyPr>
          <a:lstStyle/>
          <a:p>
            <a:r>
              <a:rPr lang="en-US" dirty="0"/>
              <a:t>Classification</a:t>
            </a:r>
            <a:br>
              <a:rPr lang="en-US" dirty="0"/>
            </a:br>
            <a:endParaRPr lang="en-US" dirty="0"/>
          </a:p>
        </p:txBody>
      </p:sp>
      <p:sp>
        <p:nvSpPr>
          <p:cNvPr id="3" name="Content Placeholder 2">
            <a:extLst>
              <a:ext uri="{FF2B5EF4-FFF2-40B4-BE49-F238E27FC236}">
                <a16:creationId xmlns:a16="http://schemas.microsoft.com/office/drawing/2014/main" id="{CE924135-C4B7-4757-9B44-5A6F51246810}"/>
              </a:ext>
            </a:extLst>
          </p:cNvPr>
          <p:cNvSpPr>
            <a:spLocks noGrp="1"/>
          </p:cNvSpPr>
          <p:nvPr>
            <p:ph idx="1"/>
          </p:nvPr>
        </p:nvSpPr>
        <p:spPr>
          <a:xfrm>
            <a:off x="289560" y="984739"/>
            <a:ext cx="11064240" cy="5192224"/>
          </a:xfrm>
        </p:spPr>
        <p:txBody>
          <a:bodyPr>
            <a:normAutofit fontScale="77500" lnSpcReduction="20000"/>
          </a:bodyPr>
          <a:lstStyle/>
          <a:p>
            <a:pPr marL="0" indent="0">
              <a:buNone/>
            </a:pPr>
            <a:r>
              <a:rPr lang="en-US" dirty="0"/>
              <a:t>• Congenital – due to patency of </a:t>
            </a:r>
            <a:r>
              <a:rPr lang="en-US" dirty="0" err="1"/>
              <a:t>processus</a:t>
            </a:r>
            <a:r>
              <a:rPr lang="en-US" dirty="0"/>
              <a:t> vaginalis (usually children)</a:t>
            </a:r>
          </a:p>
          <a:p>
            <a:pPr marL="0" indent="0">
              <a:buNone/>
            </a:pPr>
            <a:r>
              <a:rPr lang="en-US" dirty="0"/>
              <a:t>• Acquired (usually adults)</a:t>
            </a:r>
          </a:p>
          <a:p>
            <a:pPr marL="0" indent="0">
              <a:buNone/>
            </a:pPr>
            <a:r>
              <a:rPr lang="en-US" dirty="0"/>
              <a:t>– Idiopathic</a:t>
            </a:r>
          </a:p>
          <a:p>
            <a:pPr marL="0" indent="0">
              <a:buNone/>
            </a:pPr>
            <a:r>
              <a:rPr lang="en-US" dirty="0"/>
              <a:t>– Secondary (e.g., post-trauma, tumor, lymphatic infiltration (W. </a:t>
            </a:r>
            <a:r>
              <a:rPr lang="en-US" dirty="0" err="1"/>
              <a:t>bancrofti</a:t>
            </a:r>
            <a:r>
              <a:rPr lang="en-US" dirty="0"/>
              <a:t>, scrotal filariasis))</a:t>
            </a:r>
          </a:p>
          <a:p>
            <a:pPr marL="0" indent="0">
              <a:buNone/>
            </a:pPr>
            <a:endParaRPr lang="en-US" dirty="0"/>
          </a:p>
          <a:p>
            <a:pPr>
              <a:buFont typeface="Wingdings" panose="05000000000000000000" pitchFamily="2" charset="2"/>
              <a:buChar char="Ø"/>
            </a:pPr>
            <a:r>
              <a:rPr lang="en-US" dirty="0"/>
              <a:t>The </a:t>
            </a:r>
            <a:r>
              <a:rPr lang="en-US" dirty="0" err="1"/>
              <a:t>processus</a:t>
            </a:r>
            <a:r>
              <a:rPr lang="en-US" dirty="0"/>
              <a:t> vaginalis should obliterate by the time of birth (some studies suggest 80%</a:t>
            </a:r>
          </a:p>
          <a:p>
            <a:pPr marL="0" indent="0">
              <a:buNone/>
            </a:pPr>
            <a:r>
              <a:rPr lang="en-US" dirty="0"/>
              <a:t>are actually patent). Failure results in ingress of fluid from peritoneal cavity to fill tunica</a:t>
            </a:r>
          </a:p>
          <a:p>
            <a:pPr marL="0" indent="0">
              <a:buNone/>
            </a:pPr>
            <a:r>
              <a:rPr lang="en-US" dirty="0"/>
              <a:t>vaginalis.</a:t>
            </a:r>
          </a:p>
          <a:p>
            <a:pPr>
              <a:buFont typeface="Wingdings" panose="05000000000000000000" pitchFamily="2" charset="2"/>
              <a:buChar char="Ø"/>
            </a:pPr>
            <a:r>
              <a:rPr lang="en-US" dirty="0"/>
              <a:t>An abdominal-scrotal hydrocele is a variant where there is a large sac extending from</a:t>
            </a:r>
          </a:p>
          <a:p>
            <a:pPr marL="0" indent="0">
              <a:buNone/>
            </a:pPr>
            <a:r>
              <a:rPr lang="en-US" dirty="0"/>
              <a:t>scrotum to retroperitoneum – this tends not to have an obvious connection with the peritoneal cavity.</a:t>
            </a:r>
          </a:p>
          <a:p>
            <a:pPr>
              <a:buFont typeface="Wingdings" panose="05000000000000000000" pitchFamily="2" charset="2"/>
              <a:buChar char="Ø"/>
            </a:pPr>
            <a:r>
              <a:rPr lang="en-US" dirty="0"/>
              <a:t>A hydrocele of the cord is a fluid-filled cavity within the </a:t>
            </a:r>
            <a:r>
              <a:rPr lang="en-US" dirty="0" err="1"/>
              <a:t>processus</a:t>
            </a:r>
            <a:r>
              <a:rPr lang="en-US" dirty="0"/>
              <a:t> and palpable</a:t>
            </a:r>
          </a:p>
          <a:p>
            <a:pPr marL="0" indent="0">
              <a:buNone/>
            </a:pPr>
            <a:r>
              <a:rPr lang="en-US" dirty="0"/>
              <a:t>between superficial inguinal ring and upper scrotum. This may feel like a third testicle</a:t>
            </a:r>
          </a:p>
        </p:txBody>
      </p:sp>
    </p:spTree>
    <p:extLst>
      <p:ext uri="{BB962C8B-B14F-4D97-AF65-F5344CB8AC3E}">
        <p14:creationId xmlns:p14="http://schemas.microsoft.com/office/powerpoint/2010/main" val="37203577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93B056-56FE-4415-ADC6-1B5366AD135F}"/>
              </a:ext>
            </a:extLst>
          </p:cNvPr>
          <p:cNvSpPr>
            <a:spLocks noGrp="1"/>
          </p:cNvSpPr>
          <p:nvPr>
            <p:ph type="title"/>
          </p:nvPr>
        </p:nvSpPr>
        <p:spPr>
          <a:xfrm>
            <a:off x="838200" y="365126"/>
            <a:ext cx="10515600" cy="577410"/>
          </a:xfrm>
        </p:spPr>
        <p:txBody>
          <a:bodyPr>
            <a:normAutofit fontScale="90000"/>
          </a:bodyPr>
          <a:lstStyle/>
          <a:p>
            <a:r>
              <a:rPr lang="en-US" dirty="0"/>
              <a:t>Clinical Features</a:t>
            </a:r>
            <a:br>
              <a:rPr lang="en-US" dirty="0"/>
            </a:br>
            <a:endParaRPr lang="en-US" dirty="0"/>
          </a:p>
        </p:txBody>
      </p:sp>
      <p:sp>
        <p:nvSpPr>
          <p:cNvPr id="3" name="Content Placeholder 2">
            <a:extLst>
              <a:ext uri="{FF2B5EF4-FFF2-40B4-BE49-F238E27FC236}">
                <a16:creationId xmlns:a16="http://schemas.microsoft.com/office/drawing/2014/main" id="{9CE6EEEE-9C37-4361-BBC7-73A008B0994B}"/>
              </a:ext>
            </a:extLst>
          </p:cNvPr>
          <p:cNvSpPr>
            <a:spLocks noGrp="1"/>
          </p:cNvSpPr>
          <p:nvPr>
            <p:ph idx="1"/>
          </p:nvPr>
        </p:nvSpPr>
        <p:spPr>
          <a:xfrm>
            <a:off x="506437" y="1871003"/>
            <a:ext cx="10847363" cy="4305960"/>
          </a:xfrm>
        </p:spPr>
        <p:txBody>
          <a:bodyPr>
            <a:normAutofit/>
          </a:bodyPr>
          <a:lstStyle/>
          <a:p>
            <a:r>
              <a:rPr lang="en-US" dirty="0"/>
              <a:t>Hydroceles are usually seen as asymptomatic swellings with diurnal variation (absent in morning). They may also be present only intermittently. </a:t>
            </a:r>
          </a:p>
          <a:p>
            <a:r>
              <a:rPr lang="en-US" dirty="0"/>
              <a:t>The key sign on examination is the ability to get above (i.e. differentiates from hernia) and </a:t>
            </a:r>
            <a:r>
              <a:rPr lang="en-US" dirty="0" err="1"/>
              <a:t>transilluminate</a:t>
            </a:r>
            <a:r>
              <a:rPr lang="en-US" dirty="0"/>
              <a:t> (showing fluid nature). </a:t>
            </a:r>
          </a:p>
          <a:p>
            <a:r>
              <a:rPr lang="en-US" dirty="0"/>
              <a:t>Sometimes, if communicating, the swelling can be reduced slowly by sustained pressure.</a:t>
            </a:r>
          </a:p>
        </p:txBody>
      </p:sp>
    </p:spTree>
    <p:extLst>
      <p:ext uri="{BB962C8B-B14F-4D97-AF65-F5344CB8AC3E}">
        <p14:creationId xmlns:p14="http://schemas.microsoft.com/office/powerpoint/2010/main" val="40022827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C11CC116-E0A1-45FD-B02E-1F59641956D0}"/>
              </a:ext>
            </a:extLst>
          </p:cNvPr>
          <p:cNvPicPr>
            <a:picLocks noGrp="1" noChangeAspect="1"/>
          </p:cNvPicPr>
          <p:nvPr>
            <p:ph idx="1"/>
          </p:nvPr>
        </p:nvPicPr>
        <p:blipFill rotWithShape="1">
          <a:blip r:embed="rId2"/>
          <a:srcRect l="10336" r="1" b="1"/>
          <a:stretch/>
        </p:blipFill>
        <p:spPr>
          <a:xfrm>
            <a:off x="321733" y="321733"/>
            <a:ext cx="11548534" cy="6214534"/>
          </a:xfrm>
          <a:prstGeom prst="rect">
            <a:avLst/>
          </a:prstGeom>
        </p:spPr>
      </p:pic>
    </p:spTree>
    <p:extLst>
      <p:ext uri="{BB962C8B-B14F-4D97-AF65-F5344CB8AC3E}">
        <p14:creationId xmlns:p14="http://schemas.microsoft.com/office/powerpoint/2010/main" val="1424193195"/>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8C7A7-57E9-4B90-AAF5-63ECE9E4115F}"/>
              </a:ext>
            </a:extLst>
          </p:cNvPr>
          <p:cNvSpPr>
            <a:spLocks noGrp="1"/>
          </p:cNvSpPr>
          <p:nvPr>
            <p:ph type="title"/>
          </p:nvPr>
        </p:nvSpPr>
        <p:spPr/>
        <p:txBody>
          <a:bodyPr/>
          <a:lstStyle/>
          <a:p>
            <a:r>
              <a:rPr lang="en-US" dirty="0"/>
              <a:t>Management</a:t>
            </a:r>
            <a:br>
              <a:rPr lang="en-US" dirty="0"/>
            </a:br>
            <a:endParaRPr lang="en-US" dirty="0"/>
          </a:p>
        </p:txBody>
      </p:sp>
      <p:sp>
        <p:nvSpPr>
          <p:cNvPr id="3" name="Content Placeholder 2">
            <a:extLst>
              <a:ext uri="{FF2B5EF4-FFF2-40B4-BE49-F238E27FC236}">
                <a16:creationId xmlns:a16="http://schemas.microsoft.com/office/drawing/2014/main" id="{C7C463FB-DEFD-4459-A539-2C495D49A1C0}"/>
              </a:ext>
            </a:extLst>
          </p:cNvPr>
          <p:cNvSpPr>
            <a:spLocks noGrp="1"/>
          </p:cNvSpPr>
          <p:nvPr>
            <p:ph idx="1"/>
          </p:nvPr>
        </p:nvSpPr>
        <p:spPr/>
        <p:txBody>
          <a:bodyPr/>
          <a:lstStyle/>
          <a:p>
            <a:r>
              <a:rPr lang="en-US" dirty="0"/>
              <a:t>Management is predominantly noninterventional, as most will resolve spontaneously by 1–2 years of age. </a:t>
            </a:r>
          </a:p>
          <a:p>
            <a:r>
              <a:rPr lang="en-US" dirty="0"/>
              <a:t>Some giant examples do need surgery even in infancy, as they tend to</a:t>
            </a:r>
          </a:p>
          <a:p>
            <a:pPr marL="0" indent="0">
              <a:buNone/>
            </a:pPr>
            <a:r>
              <a:rPr lang="en-US" dirty="0"/>
              <a:t>bury the penis.</a:t>
            </a:r>
          </a:p>
        </p:txBody>
      </p:sp>
    </p:spTree>
    <p:extLst>
      <p:ext uri="{BB962C8B-B14F-4D97-AF65-F5344CB8AC3E}">
        <p14:creationId xmlns:p14="http://schemas.microsoft.com/office/powerpoint/2010/main" val="20656403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37A439-71AD-44C2-A664-896CCC16FD4D}"/>
              </a:ext>
            </a:extLst>
          </p:cNvPr>
          <p:cNvSpPr>
            <a:spLocks noGrp="1"/>
          </p:cNvSpPr>
          <p:nvPr>
            <p:ph type="title"/>
          </p:nvPr>
        </p:nvSpPr>
        <p:spPr>
          <a:xfrm>
            <a:off x="838200" y="365125"/>
            <a:ext cx="10515600" cy="450801"/>
          </a:xfrm>
        </p:spPr>
        <p:txBody>
          <a:bodyPr>
            <a:normAutofit fontScale="90000"/>
          </a:bodyPr>
          <a:lstStyle/>
          <a:p>
            <a:r>
              <a:rPr lang="en-US" dirty="0"/>
              <a:t>Surgery: Hydrocele</a:t>
            </a:r>
            <a:br>
              <a:rPr lang="en-US" dirty="0"/>
            </a:br>
            <a:endParaRPr lang="en-US" dirty="0"/>
          </a:p>
        </p:txBody>
      </p:sp>
      <p:sp>
        <p:nvSpPr>
          <p:cNvPr id="3" name="Content Placeholder 2">
            <a:extLst>
              <a:ext uri="{FF2B5EF4-FFF2-40B4-BE49-F238E27FC236}">
                <a16:creationId xmlns:a16="http://schemas.microsoft.com/office/drawing/2014/main" id="{CAD67B7E-36E1-4D48-B105-C5D360608B25}"/>
              </a:ext>
            </a:extLst>
          </p:cNvPr>
          <p:cNvSpPr>
            <a:spLocks noGrp="1"/>
          </p:cNvSpPr>
          <p:nvPr>
            <p:ph idx="1"/>
          </p:nvPr>
        </p:nvSpPr>
        <p:spPr>
          <a:xfrm>
            <a:off x="520505" y="815926"/>
            <a:ext cx="10833295" cy="5361037"/>
          </a:xfrm>
        </p:spPr>
        <p:txBody>
          <a:bodyPr>
            <a:normAutofit/>
          </a:bodyPr>
          <a:lstStyle/>
          <a:p>
            <a:pPr marL="0" indent="0">
              <a:buNone/>
            </a:pPr>
            <a:r>
              <a:rPr lang="en-US" dirty="0"/>
              <a:t>Skin-crease groin incision</a:t>
            </a:r>
          </a:p>
          <a:p>
            <a:pPr marL="0" indent="0">
              <a:buNone/>
            </a:pPr>
            <a:r>
              <a:rPr lang="en-US" dirty="0"/>
              <a:t>1. Canal usually left intact, with separation of cremaster fibers at the level of superficial inguinal ring to identify deeper </a:t>
            </a:r>
            <a:r>
              <a:rPr lang="en-US" dirty="0" err="1"/>
              <a:t>processus</a:t>
            </a:r>
            <a:r>
              <a:rPr lang="en-US" dirty="0"/>
              <a:t> vaginalis.</a:t>
            </a:r>
          </a:p>
          <a:p>
            <a:pPr marL="0" indent="0">
              <a:buNone/>
            </a:pPr>
            <a:r>
              <a:rPr lang="en-US" dirty="0"/>
              <a:t>2. Separation from vas and vessels.</a:t>
            </a:r>
          </a:p>
          <a:p>
            <a:pPr marL="0" indent="0">
              <a:buNone/>
            </a:pPr>
            <a:r>
              <a:rPr lang="en-US" dirty="0"/>
              <a:t>3. Ligation – usually combined with the opening of distal sac to drain all the fluid.</a:t>
            </a:r>
          </a:p>
          <a:p>
            <a:pPr>
              <a:buFont typeface="Wingdings" panose="05000000000000000000" pitchFamily="2" charset="2"/>
              <a:buChar char="Ø"/>
            </a:pPr>
            <a:r>
              <a:rPr lang="en-US" dirty="0"/>
              <a:t>do not perform office aspiration of hydrocele either as diagnostic process or even as an attempt at treatment (unless postoperative).</a:t>
            </a:r>
          </a:p>
          <a:p>
            <a:pPr>
              <a:buFont typeface="Wingdings" panose="05000000000000000000" pitchFamily="2" charset="2"/>
              <a:buChar char="Ø"/>
            </a:pPr>
            <a:r>
              <a:rPr lang="en-US" dirty="0"/>
              <a:t>Recurrence (&lt;5%) is uncommon, but its risk is increased if it is long-standing and its sac is thick-walled. If confident that previous surgery did indeed ligate the PPV, then redo surgery should aim to obliterate tunica vaginalis by excision or eversion (</a:t>
            </a:r>
            <a:r>
              <a:rPr lang="en-US" dirty="0" err="1"/>
              <a:t>Jaboulay</a:t>
            </a:r>
            <a:r>
              <a:rPr lang="en-US" dirty="0"/>
              <a:t>) or plication (Lord).</a:t>
            </a:r>
          </a:p>
        </p:txBody>
      </p:sp>
    </p:spTree>
    <p:extLst>
      <p:ext uri="{BB962C8B-B14F-4D97-AF65-F5344CB8AC3E}">
        <p14:creationId xmlns:p14="http://schemas.microsoft.com/office/powerpoint/2010/main" val="5383791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A00A4-64D7-44C9-A6A2-8EF90640C229}"/>
              </a:ext>
            </a:extLst>
          </p:cNvPr>
          <p:cNvSpPr>
            <a:spLocks noGrp="1"/>
          </p:cNvSpPr>
          <p:nvPr>
            <p:ph type="title"/>
          </p:nvPr>
        </p:nvSpPr>
        <p:spPr/>
        <p:txBody>
          <a:bodyPr/>
          <a:lstStyle/>
          <a:p>
            <a:r>
              <a:rPr lang="en-US" dirty="0"/>
              <a:t>The Undescended Testes </a:t>
            </a:r>
          </a:p>
        </p:txBody>
      </p:sp>
      <p:sp>
        <p:nvSpPr>
          <p:cNvPr id="3" name="Content Placeholder 2">
            <a:extLst>
              <a:ext uri="{FF2B5EF4-FFF2-40B4-BE49-F238E27FC236}">
                <a16:creationId xmlns:a16="http://schemas.microsoft.com/office/drawing/2014/main" id="{248429BC-7965-41C9-91D6-2672BA37E553}"/>
              </a:ext>
            </a:extLst>
          </p:cNvPr>
          <p:cNvSpPr>
            <a:spLocks noGrp="1"/>
          </p:cNvSpPr>
          <p:nvPr>
            <p:ph idx="1"/>
          </p:nvPr>
        </p:nvSpPr>
        <p:spPr>
          <a:xfrm>
            <a:off x="458372" y="2866634"/>
            <a:ext cx="10515600" cy="4351338"/>
          </a:xfrm>
        </p:spPr>
        <p:txBody>
          <a:bodyPr/>
          <a:lstStyle/>
          <a:p>
            <a:pPr marL="0" indent="0">
              <a:buNone/>
            </a:pPr>
            <a:r>
              <a:rPr lang="en-US" dirty="0"/>
              <a:t>Failure of the testis is to descend along its normal pathway into the scrotum is the commonest endocrine disorder in the male. </a:t>
            </a:r>
          </a:p>
        </p:txBody>
      </p:sp>
    </p:spTree>
    <p:extLst>
      <p:ext uri="{BB962C8B-B14F-4D97-AF65-F5344CB8AC3E}">
        <p14:creationId xmlns:p14="http://schemas.microsoft.com/office/powerpoint/2010/main" val="32946199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CD3FB6-245F-4352-B148-9CB2FD222A79}"/>
              </a:ext>
            </a:extLst>
          </p:cNvPr>
          <p:cNvSpPr>
            <a:spLocks noGrp="1"/>
          </p:cNvSpPr>
          <p:nvPr>
            <p:ph type="title"/>
          </p:nvPr>
        </p:nvSpPr>
        <p:spPr/>
        <p:txBody>
          <a:bodyPr/>
          <a:lstStyle/>
          <a:p>
            <a:r>
              <a:rPr lang="en-US" dirty="0"/>
              <a:t>Epidemiology</a:t>
            </a:r>
            <a:br>
              <a:rPr lang="en-US" dirty="0"/>
            </a:br>
            <a:endParaRPr lang="en-US" dirty="0"/>
          </a:p>
        </p:txBody>
      </p:sp>
      <p:sp>
        <p:nvSpPr>
          <p:cNvPr id="3" name="Content Placeholder 2">
            <a:extLst>
              <a:ext uri="{FF2B5EF4-FFF2-40B4-BE49-F238E27FC236}">
                <a16:creationId xmlns:a16="http://schemas.microsoft.com/office/drawing/2014/main" id="{84B7EC67-212A-4D6D-879E-6A8674D3034E}"/>
              </a:ext>
            </a:extLst>
          </p:cNvPr>
          <p:cNvSpPr>
            <a:spLocks noGrp="1"/>
          </p:cNvSpPr>
          <p:nvPr>
            <p:ph idx="1"/>
          </p:nvPr>
        </p:nvSpPr>
        <p:spPr/>
        <p:txBody>
          <a:bodyPr/>
          <a:lstStyle/>
          <a:p>
            <a:pPr marL="0" indent="0">
              <a:buNone/>
            </a:pPr>
            <a:r>
              <a:rPr lang="en-US" dirty="0"/>
              <a:t>Incidence</a:t>
            </a:r>
          </a:p>
          <a:p>
            <a:pPr marL="0" indent="0">
              <a:buNone/>
            </a:pPr>
            <a:r>
              <a:rPr lang="en-US" dirty="0"/>
              <a:t>• Preterm boys − ~30%.</a:t>
            </a:r>
          </a:p>
          <a:p>
            <a:pPr marL="0" indent="0">
              <a:buNone/>
            </a:pPr>
            <a:r>
              <a:rPr lang="en-US" dirty="0"/>
              <a:t>• Term 3–5%.</a:t>
            </a:r>
          </a:p>
          <a:p>
            <a:pPr marL="0" indent="0">
              <a:buNone/>
            </a:pPr>
            <a:r>
              <a:rPr lang="en-US" dirty="0"/>
              <a:t>– Falling to &lt;1% at 6 months</a:t>
            </a:r>
          </a:p>
          <a:p>
            <a:pPr marL="0" indent="0">
              <a:buNone/>
            </a:pPr>
            <a:r>
              <a:rPr lang="en-US" dirty="0"/>
              <a:t>• An undescended testis (UDT) is associated with 4–5-fold increased risk of cancer and a risk of infertility.</a:t>
            </a:r>
          </a:p>
        </p:txBody>
      </p:sp>
    </p:spTree>
    <p:extLst>
      <p:ext uri="{BB962C8B-B14F-4D97-AF65-F5344CB8AC3E}">
        <p14:creationId xmlns:p14="http://schemas.microsoft.com/office/powerpoint/2010/main" val="22469533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34CAD9-BF07-40DA-99CA-B365EA0D68FB}"/>
              </a:ext>
            </a:extLst>
          </p:cNvPr>
          <p:cNvSpPr>
            <a:spLocks noGrp="1"/>
          </p:cNvSpPr>
          <p:nvPr>
            <p:ph type="title"/>
          </p:nvPr>
        </p:nvSpPr>
        <p:spPr/>
        <p:txBody>
          <a:bodyPr/>
          <a:lstStyle/>
          <a:p>
            <a:r>
              <a:rPr lang="en-US" dirty="0"/>
              <a:t>Associated Anomalies</a:t>
            </a:r>
            <a:br>
              <a:rPr lang="en-US" dirty="0"/>
            </a:br>
            <a:endParaRPr lang="en-US" dirty="0"/>
          </a:p>
        </p:txBody>
      </p:sp>
      <p:sp>
        <p:nvSpPr>
          <p:cNvPr id="3" name="Content Placeholder 2">
            <a:extLst>
              <a:ext uri="{FF2B5EF4-FFF2-40B4-BE49-F238E27FC236}">
                <a16:creationId xmlns:a16="http://schemas.microsoft.com/office/drawing/2014/main" id="{487EC08F-E2B1-49D6-A510-6B43FCE0FCB0}"/>
              </a:ext>
            </a:extLst>
          </p:cNvPr>
          <p:cNvSpPr>
            <a:spLocks noGrp="1"/>
          </p:cNvSpPr>
          <p:nvPr>
            <p:ph idx="1"/>
          </p:nvPr>
        </p:nvSpPr>
        <p:spPr/>
        <p:txBody>
          <a:bodyPr/>
          <a:lstStyle/>
          <a:p>
            <a:pPr marL="0" indent="0">
              <a:buNone/>
            </a:pPr>
            <a:r>
              <a:rPr lang="en-US" dirty="0"/>
              <a:t>• Patent </a:t>
            </a:r>
            <a:r>
              <a:rPr lang="en-US" dirty="0" err="1"/>
              <a:t>processus</a:t>
            </a:r>
            <a:r>
              <a:rPr lang="en-US" dirty="0"/>
              <a:t> vaginalis, inguinal hernia, and abnormal epididymis</a:t>
            </a:r>
          </a:p>
          <a:p>
            <a:pPr marL="0" indent="0">
              <a:buNone/>
            </a:pPr>
            <a:r>
              <a:rPr lang="en-US" dirty="0"/>
              <a:t>• Hypospadias</a:t>
            </a:r>
          </a:p>
          <a:p>
            <a:pPr marL="0" indent="0">
              <a:buNone/>
            </a:pPr>
            <a:r>
              <a:rPr lang="en-US" dirty="0"/>
              <a:t>• Abdominal wall defects, e.g., gastroschisis, exomphalos</a:t>
            </a:r>
          </a:p>
          <a:p>
            <a:pPr marL="0" indent="0">
              <a:buNone/>
            </a:pPr>
            <a:r>
              <a:rPr lang="en-US" dirty="0"/>
              <a:t>• Cerebral palsy, mental retardation</a:t>
            </a:r>
          </a:p>
          <a:p>
            <a:pPr marL="0" indent="0">
              <a:buNone/>
            </a:pPr>
            <a:r>
              <a:rPr lang="en-US" dirty="0"/>
              <a:t>• Prune belly syndrome</a:t>
            </a:r>
          </a:p>
          <a:p>
            <a:pPr marL="0" indent="0">
              <a:buNone/>
            </a:pPr>
            <a:r>
              <a:rPr lang="en-US" dirty="0"/>
              <a:t>• Wilms’ tumor </a:t>
            </a:r>
          </a:p>
        </p:txBody>
      </p:sp>
    </p:spTree>
    <p:extLst>
      <p:ext uri="{BB962C8B-B14F-4D97-AF65-F5344CB8AC3E}">
        <p14:creationId xmlns:p14="http://schemas.microsoft.com/office/powerpoint/2010/main" val="26742982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EE92C7-F31D-492A-A8EF-BABD42397169}"/>
              </a:ext>
            </a:extLst>
          </p:cNvPr>
          <p:cNvSpPr>
            <a:spLocks noGrp="1"/>
          </p:cNvSpPr>
          <p:nvPr>
            <p:ph type="title"/>
          </p:nvPr>
        </p:nvSpPr>
        <p:spPr/>
        <p:txBody>
          <a:bodyPr/>
          <a:lstStyle/>
          <a:p>
            <a:r>
              <a:rPr lang="en-US" dirty="0"/>
              <a:t>Inguinal Hernias</a:t>
            </a:r>
          </a:p>
        </p:txBody>
      </p:sp>
      <p:sp>
        <p:nvSpPr>
          <p:cNvPr id="3" name="Content Placeholder 2">
            <a:extLst>
              <a:ext uri="{FF2B5EF4-FFF2-40B4-BE49-F238E27FC236}">
                <a16:creationId xmlns:a16="http://schemas.microsoft.com/office/drawing/2014/main" id="{A807CE79-DD72-4E92-AFF4-C437AA8E2C7A}"/>
              </a:ext>
            </a:extLst>
          </p:cNvPr>
          <p:cNvSpPr>
            <a:spLocks noGrp="1"/>
          </p:cNvSpPr>
          <p:nvPr>
            <p:ph idx="1"/>
          </p:nvPr>
        </p:nvSpPr>
        <p:spPr/>
        <p:txBody>
          <a:bodyPr>
            <a:normAutofit/>
          </a:bodyPr>
          <a:lstStyle/>
          <a:p>
            <a:r>
              <a:rPr lang="en-US" dirty="0"/>
              <a:t>A hernia may be defined as a protrusion of a portion or whole of an organ or tissue, through an abnormal opening. </a:t>
            </a:r>
          </a:p>
          <a:p>
            <a:pPr marL="0" indent="0">
              <a:buNone/>
            </a:pPr>
            <a:r>
              <a:rPr lang="en-US" dirty="0"/>
              <a:t> </a:t>
            </a:r>
            <a:r>
              <a:rPr lang="en-US" dirty="0">
                <a:highlight>
                  <a:srgbClr val="FFFF00"/>
                </a:highlight>
              </a:rPr>
              <a:t>Groin Hernia</a:t>
            </a:r>
          </a:p>
          <a:p>
            <a:pPr marL="0" indent="0">
              <a:buNone/>
            </a:pPr>
            <a:r>
              <a:rPr lang="en-US" dirty="0"/>
              <a:t> Three types</a:t>
            </a:r>
          </a:p>
          <a:p>
            <a:pPr marL="0" indent="0">
              <a:buNone/>
            </a:pPr>
            <a:r>
              <a:rPr lang="en-US" dirty="0"/>
              <a:t>• Inguinal</a:t>
            </a:r>
          </a:p>
          <a:p>
            <a:pPr marL="0" indent="0">
              <a:buNone/>
            </a:pPr>
            <a:r>
              <a:rPr lang="en-US" dirty="0"/>
              <a:t>– Indirect (only common one in childhood)</a:t>
            </a:r>
          </a:p>
          <a:p>
            <a:pPr marL="0" indent="0">
              <a:buNone/>
            </a:pPr>
            <a:r>
              <a:rPr lang="en-US" dirty="0"/>
              <a:t>– Direct</a:t>
            </a:r>
          </a:p>
          <a:p>
            <a:pPr marL="0" indent="0">
              <a:buNone/>
            </a:pPr>
            <a:r>
              <a:rPr lang="en-US" dirty="0"/>
              <a:t>• Femoral </a:t>
            </a:r>
          </a:p>
        </p:txBody>
      </p:sp>
    </p:spTree>
    <p:extLst>
      <p:ext uri="{BB962C8B-B14F-4D97-AF65-F5344CB8AC3E}">
        <p14:creationId xmlns:p14="http://schemas.microsoft.com/office/powerpoint/2010/main" val="13759499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D09D2-2887-4FD4-A9BB-A90940A75CA6}"/>
              </a:ext>
            </a:extLst>
          </p:cNvPr>
          <p:cNvSpPr>
            <a:spLocks noGrp="1"/>
          </p:cNvSpPr>
          <p:nvPr>
            <p:ph type="title"/>
          </p:nvPr>
        </p:nvSpPr>
        <p:spPr>
          <a:xfrm>
            <a:off x="838200" y="365126"/>
            <a:ext cx="10515600" cy="422666"/>
          </a:xfrm>
        </p:spPr>
        <p:txBody>
          <a:bodyPr>
            <a:normAutofit fontScale="90000"/>
          </a:bodyPr>
          <a:lstStyle/>
          <a:p>
            <a:r>
              <a:rPr lang="en-US" dirty="0"/>
              <a:t>Embryology</a:t>
            </a:r>
            <a:br>
              <a:rPr lang="en-US" dirty="0"/>
            </a:br>
            <a:endParaRPr lang="en-US" dirty="0"/>
          </a:p>
        </p:txBody>
      </p:sp>
      <p:sp>
        <p:nvSpPr>
          <p:cNvPr id="3" name="Content Placeholder 2">
            <a:extLst>
              <a:ext uri="{FF2B5EF4-FFF2-40B4-BE49-F238E27FC236}">
                <a16:creationId xmlns:a16="http://schemas.microsoft.com/office/drawing/2014/main" id="{D9D13E15-540B-4775-B8C5-CA5AA5499B11}"/>
              </a:ext>
            </a:extLst>
          </p:cNvPr>
          <p:cNvSpPr>
            <a:spLocks noGrp="1"/>
          </p:cNvSpPr>
          <p:nvPr>
            <p:ph idx="1"/>
          </p:nvPr>
        </p:nvSpPr>
        <p:spPr>
          <a:xfrm>
            <a:off x="520505" y="787792"/>
            <a:ext cx="10833295" cy="5389171"/>
          </a:xfrm>
        </p:spPr>
        <p:txBody>
          <a:bodyPr>
            <a:normAutofit fontScale="70000" lnSpcReduction="20000"/>
          </a:bodyPr>
          <a:lstStyle/>
          <a:p>
            <a:pPr marL="0" indent="0">
              <a:buNone/>
            </a:pPr>
            <a:r>
              <a:rPr lang="en-US" dirty="0"/>
              <a:t>Testes develop from the gonadal ridge (antero-medial to the mesonephros) and within the coelomic cavity behind the peritoneum and below the developing kidneys.</a:t>
            </a:r>
          </a:p>
          <a:p>
            <a:pPr marL="0" indent="0">
              <a:buNone/>
            </a:pPr>
            <a:r>
              <a:rPr lang="en-US" dirty="0">
                <a:highlight>
                  <a:srgbClr val="FFFF00"/>
                </a:highlight>
              </a:rPr>
              <a:t>1.</a:t>
            </a:r>
            <a:r>
              <a:rPr lang="en-US" dirty="0"/>
              <a:t> 3–5 weeks – undifferentiated gonad develops along gonadal ridge.</a:t>
            </a:r>
          </a:p>
          <a:p>
            <a:pPr marL="0" indent="0">
              <a:buNone/>
            </a:pPr>
            <a:r>
              <a:rPr lang="en-US" dirty="0">
                <a:highlight>
                  <a:srgbClr val="FFFF00"/>
                </a:highlight>
              </a:rPr>
              <a:t>2</a:t>
            </a:r>
            <a:r>
              <a:rPr lang="en-US" dirty="0"/>
              <a:t>. 6 weeks – </a:t>
            </a:r>
            <a:r>
              <a:rPr lang="en-US" dirty="0" err="1"/>
              <a:t>primodial</a:t>
            </a:r>
            <a:r>
              <a:rPr lang="en-US" dirty="0"/>
              <a:t> germ cells migrate from the yolk sac into the gonadal ridges and differentiate into </a:t>
            </a:r>
            <a:r>
              <a:rPr lang="en-US" dirty="0" err="1"/>
              <a:t>gonocytes</a:t>
            </a:r>
            <a:r>
              <a:rPr lang="en-US" dirty="0"/>
              <a:t>.</a:t>
            </a:r>
          </a:p>
          <a:p>
            <a:pPr marL="0" indent="0">
              <a:buNone/>
            </a:pPr>
            <a:r>
              <a:rPr lang="en-US" dirty="0"/>
              <a:t> Determination of a testis is controlled by the SRY gene (together with WT-1, SF-1, SOX9).</a:t>
            </a:r>
          </a:p>
          <a:p>
            <a:pPr marL="0" indent="0">
              <a:buNone/>
            </a:pPr>
            <a:r>
              <a:rPr lang="en-US" dirty="0">
                <a:highlight>
                  <a:srgbClr val="FFFF00"/>
                </a:highlight>
              </a:rPr>
              <a:t>3</a:t>
            </a:r>
            <a:r>
              <a:rPr lang="en-US" dirty="0"/>
              <a:t>. 7–8 weeks – Sertoli  cells develops and start secreting MIS (Mullerian Inhibiting Substance) or </a:t>
            </a:r>
            <a:r>
              <a:rPr lang="en-US" dirty="0" err="1"/>
              <a:t>antimullerian</a:t>
            </a:r>
            <a:r>
              <a:rPr lang="en-US" dirty="0"/>
              <a:t> hormones, which causes regression of Mullerian derivatives.</a:t>
            </a:r>
          </a:p>
          <a:p>
            <a:pPr marL="0" indent="0">
              <a:buNone/>
            </a:pPr>
            <a:r>
              <a:rPr lang="en-US" dirty="0">
                <a:highlight>
                  <a:srgbClr val="FFFF00"/>
                </a:highlight>
              </a:rPr>
              <a:t>4</a:t>
            </a:r>
            <a:r>
              <a:rPr lang="en-US" dirty="0"/>
              <a:t>. 9 weeks – Leydig cells form and start secreting testosterone, which induces both the differentiation of the Wolffian  ducts into male internal accessory reproductive organs and masculinization of the external genitalia.</a:t>
            </a:r>
          </a:p>
          <a:p>
            <a:pPr>
              <a:buFont typeface="Wingdings" panose="05000000000000000000" pitchFamily="2" charset="2"/>
              <a:buChar char="v"/>
            </a:pPr>
            <a:r>
              <a:rPr lang="en-US" dirty="0"/>
              <a:t>Testicular descent then occurs in two phases.</a:t>
            </a:r>
          </a:p>
          <a:p>
            <a:pPr marL="0" indent="0">
              <a:buNone/>
            </a:pPr>
            <a:r>
              <a:rPr lang="en-US" dirty="0">
                <a:highlight>
                  <a:srgbClr val="FFFF00"/>
                </a:highlight>
              </a:rPr>
              <a:t>5</a:t>
            </a:r>
            <a:r>
              <a:rPr lang="en-US" dirty="0"/>
              <a:t>. 10–15 weeks – Transabdominal phase – controlled by the Leydig cell hormone (insulin-like hormone [INS]).</a:t>
            </a:r>
          </a:p>
          <a:p>
            <a:pPr marL="0" indent="0">
              <a:buNone/>
            </a:pPr>
            <a:r>
              <a:rPr lang="en-US" dirty="0"/>
              <a:t>By the third month, testes occupy a position immediately above the internal inguinal ring.</a:t>
            </a:r>
          </a:p>
          <a:p>
            <a:pPr marL="0" indent="0">
              <a:buNone/>
            </a:pPr>
            <a:r>
              <a:rPr lang="en-US" dirty="0">
                <a:highlight>
                  <a:srgbClr val="FFFF00"/>
                </a:highlight>
              </a:rPr>
              <a:t>6</a:t>
            </a:r>
            <a:r>
              <a:rPr lang="en-US" dirty="0"/>
              <a:t>. 24–35 weeks – </a:t>
            </a:r>
            <a:r>
              <a:rPr lang="en-US" dirty="0" err="1"/>
              <a:t>Inguino</a:t>
            </a:r>
            <a:r>
              <a:rPr lang="en-US" dirty="0"/>
              <a:t>-scrotal phase – regulated by androgens and the genitofemoral nerve.</a:t>
            </a:r>
          </a:p>
          <a:p>
            <a:pPr marL="0" indent="0">
              <a:buNone/>
            </a:pPr>
            <a:r>
              <a:rPr lang="en-US" dirty="0"/>
              <a:t>Most (75%) infants born with UDT will have spontaneous descent by 4–6 months postnatally (corrected for term), thought to be due to a postnatal surge of testosterone.</a:t>
            </a:r>
          </a:p>
        </p:txBody>
      </p:sp>
    </p:spTree>
    <p:extLst>
      <p:ext uri="{BB962C8B-B14F-4D97-AF65-F5344CB8AC3E}">
        <p14:creationId xmlns:p14="http://schemas.microsoft.com/office/powerpoint/2010/main" val="36581735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2FD91B-A5D8-4893-A823-70C5E2E467FD}"/>
              </a:ext>
            </a:extLst>
          </p:cNvPr>
          <p:cNvSpPr>
            <a:spLocks noGrp="1"/>
          </p:cNvSpPr>
          <p:nvPr>
            <p:ph type="title"/>
          </p:nvPr>
        </p:nvSpPr>
        <p:spPr>
          <a:xfrm>
            <a:off x="838200" y="365125"/>
            <a:ext cx="10515600" cy="549275"/>
          </a:xfrm>
        </p:spPr>
        <p:txBody>
          <a:bodyPr>
            <a:normAutofit fontScale="90000"/>
          </a:bodyPr>
          <a:lstStyle/>
          <a:p>
            <a:r>
              <a:rPr lang="en-US" dirty="0"/>
              <a:t>Etiology</a:t>
            </a:r>
            <a:br>
              <a:rPr lang="en-US" dirty="0"/>
            </a:br>
            <a:endParaRPr lang="en-US" dirty="0"/>
          </a:p>
        </p:txBody>
      </p:sp>
      <p:sp>
        <p:nvSpPr>
          <p:cNvPr id="3" name="Content Placeholder 2">
            <a:extLst>
              <a:ext uri="{FF2B5EF4-FFF2-40B4-BE49-F238E27FC236}">
                <a16:creationId xmlns:a16="http://schemas.microsoft.com/office/drawing/2014/main" id="{4F75959C-F78B-4B35-A48A-912D13E9238B}"/>
              </a:ext>
            </a:extLst>
          </p:cNvPr>
          <p:cNvSpPr>
            <a:spLocks noGrp="1"/>
          </p:cNvSpPr>
          <p:nvPr>
            <p:ph idx="1"/>
          </p:nvPr>
        </p:nvSpPr>
        <p:spPr>
          <a:xfrm>
            <a:off x="464234" y="1012874"/>
            <a:ext cx="10889566" cy="5164089"/>
          </a:xfrm>
        </p:spPr>
        <p:txBody>
          <a:bodyPr>
            <a:normAutofit lnSpcReduction="10000"/>
          </a:bodyPr>
          <a:lstStyle/>
          <a:p>
            <a:pPr marL="0" indent="0">
              <a:buNone/>
            </a:pPr>
            <a:r>
              <a:rPr lang="en-US" dirty="0"/>
              <a:t>The precise cause is unknown but possible causes include:</a:t>
            </a:r>
          </a:p>
          <a:p>
            <a:pPr marL="0" indent="0">
              <a:buNone/>
            </a:pPr>
            <a:r>
              <a:rPr lang="en-US" dirty="0"/>
              <a:t>• Defects in testosterone, INS, and MIS.</a:t>
            </a:r>
          </a:p>
          <a:p>
            <a:pPr marL="0" indent="0">
              <a:buNone/>
            </a:pPr>
            <a:r>
              <a:rPr lang="en-US" dirty="0"/>
              <a:t>• HOXA106 and HOXA11 (developmental genes) may have some role.</a:t>
            </a:r>
          </a:p>
          <a:p>
            <a:pPr marL="0" indent="0">
              <a:buNone/>
            </a:pPr>
            <a:r>
              <a:rPr lang="en-US" dirty="0" err="1"/>
              <a:t>Hypogonadotrophic</a:t>
            </a:r>
            <a:r>
              <a:rPr lang="en-US" dirty="0"/>
              <a:t> hypogonadism: Absence of gonadotrophin surge, which is normally seen at 60–90 days after birth, is an important sign of abnormal testicular function. This surge is called mini-puberty. If this surge is absent, Leydig cells do not proliferate and germ cells do not mature, leading to infertility.</a:t>
            </a:r>
          </a:p>
          <a:p>
            <a:pPr marL="0" indent="0">
              <a:buNone/>
            </a:pPr>
            <a:r>
              <a:rPr lang="en-US" dirty="0"/>
              <a:t>• Differential body growth in relation to spermatic cord/gubernaculum.</a:t>
            </a:r>
          </a:p>
          <a:p>
            <a:pPr marL="0" indent="0">
              <a:buNone/>
            </a:pPr>
            <a:r>
              <a:rPr lang="en-US" dirty="0"/>
              <a:t>• ↓ Intra-abdominal pressure – UDT is seen in a number of conditions with this feature (e.g., prune belly syndrome, exstrophy, exomphalos, gastroschisis).</a:t>
            </a:r>
          </a:p>
        </p:txBody>
      </p:sp>
    </p:spTree>
    <p:extLst>
      <p:ext uri="{BB962C8B-B14F-4D97-AF65-F5344CB8AC3E}">
        <p14:creationId xmlns:p14="http://schemas.microsoft.com/office/powerpoint/2010/main" val="38002399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646B54-AD66-4496-A997-31A9A03062CC}"/>
              </a:ext>
            </a:extLst>
          </p:cNvPr>
          <p:cNvSpPr>
            <a:spLocks noGrp="1"/>
          </p:cNvSpPr>
          <p:nvPr>
            <p:ph type="title"/>
          </p:nvPr>
        </p:nvSpPr>
        <p:spPr/>
        <p:txBody>
          <a:bodyPr/>
          <a:lstStyle/>
          <a:p>
            <a:r>
              <a:rPr lang="en-US" dirty="0"/>
              <a:t>Clinical Features</a:t>
            </a:r>
            <a:br>
              <a:rPr lang="en-US" dirty="0"/>
            </a:br>
            <a:endParaRPr lang="en-US" dirty="0"/>
          </a:p>
        </p:txBody>
      </p:sp>
      <p:sp>
        <p:nvSpPr>
          <p:cNvPr id="3" name="Content Placeholder 2">
            <a:extLst>
              <a:ext uri="{FF2B5EF4-FFF2-40B4-BE49-F238E27FC236}">
                <a16:creationId xmlns:a16="http://schemas.microsoft.com/office/drawing/2014/main" id="{FE2DB246-851B-4469-9AB3-F1DA262217F7}"/>
              </a:ext>
            </a:extLst>
          </p:cNvPr>
          <p:cNvSpPr>
            <a:spLocks noGrp="1"/>
          </p:cNvSpPr>
          <p:nvPr>
            <p:ph idx="1"/>
          </p:nvPr>
        </p:nvSpPr>
        <p:spPr/>
        <p:txBody>
          <a:bodyPr>
            <a:normAutofit lnSpcReduction="10000"/>
          </a:bodyPr>
          <a:lstStyle/>
          <a:p>
            <a:pPr marL="0" indent="0">
              <a:buNone/>
            </a:pPr>
            <a:r>
              <a:rPr lang="en-US" dirty="0"/>
              <a:t>• Unilateral ~75% right&gt;left</a:t>
            </a:r>
          </a:p>
          <a:p>
            <a:pPr marL="0" indent="0">
              <a:buNone/>
            </a:pPr>
            <a:r>
              <a:rPr lang="en-US" dirty="0"/>
              <a:t>• Nonpalpable testes ~20%</a:t>
            </a:r>
          </a:p>
          <a:p>
            <a:pPr marL="0" indent="0">
              <a:buNone/>
            </a:pPr>
            <a:r>
              <a:rPr lang="en-US" dirty="0"/>
              <a:t>• About 10% of total UDT have blind-ending vessels above the internal ring</a:t>
            </a:r>
          </a:p>
          <a:p>
            <a:pPr marL="0" indent="0">
              <a:buNone/>
            </a:pPr>
            <a:r>
              <a:rPr lang="en-US" dirty="0"/>
              <a:t>Palpable testes may be found:</a:t>
            </a:r>
          </a:p>
          <a:p>
            <a:pPr marL="0" indent="0">
              <a:buNone/>
            </a:pPr>
            <a:r>
              <a:rPr lang="en-US" dirty="0"/>
              <a:t>• Above tubercle 10–15%</a:t>
            </a:r>
          </a:p>
          <a:p>
            <a:pPr marL="0" indent="0">
              <a:buNone/>
            </a:pPr>
            <a:r>
              <a:rPr lang="en-US" dirty="0"/>
              <a:t>• At the pubic tubercle 35–40%</a:t>
            </a:r>
          </a:p>
          <a:p>
            <a:pPr marL="0" indent="0">
              <a:buNone/>
            </a:pPr>
            <a:r>
              <a:rPr lang="en-US" dirty="0"/>
              <a:t>• Upper scrotum 15–20%</a:t>
            </a:r>
          </a:p>
          <a:p>
            <a:pPr marL="0" indent="0">
              <a:buNone/>
            </a:pPr>
            <a:r>
              <a:rPr lang="en-US" dirty="0"/>
              <a:t>• Ectopic 5–8%</a:t>
            </a:r>
          </a:p>
        </p:txBody>
      </p:sp>
    </p:spTree>
    <p:extLst>
      <p:ext uri="{BB962C8B-B14F-4D97-AF65-F5344CB8AC3E}">
        <p14:creationId xmlns:p14="http://schemas.microsoft.com/office/powerpoint/2010/main" val="25599410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BBCA2-5347-4DBE-8EF2-0D078C1EBBD7}"/>
              </a:ext>
            </a:extLst>
          </p:cNvPr>
          <p:cNvSpPr>
            <a:spLocks noGrp="1"/>
          </p:cNvSpPr>
          <p:nvPr>
            <p:ph type="title"/>
          </p:nvPr>
        </p:nvSpPr>
        <p:spPr>
          <a:xfrm>
            <a:off x="838200" y="365126"/>
            <a:ext cx="10515600" cy="507072"/>
          </a:xfrm>
        </p:spPr>
        <p:txBody>
          <a:bodyPr>
            <a:normAutofit fontScale="90000"/>
          </a:bodyPr>
          <a:lstStyle/>
          <a:p>
            <a:r>
              <a:rPr lang="en-US" dirty="0"/>
              <a:t>Examination</a:t>
            </a:r>
            <a:br>
              <a:rPr lang="en-US" dirty="0"/>
            </a:br>
            <a:endParaRPr lang="en-US" dirty="0"/>
          </a:p>
        </p:txBody>
      </p:sp>
      <p:sp>
        <p:nvSpPr>
          <p:cNvPr id="3" name="Content Placeholder 2">
            <a:extLst>
              <a:ext uri="{FF2B5EF4-FFF2-40B4-BE49-F238E27FC236}">
                <a16:creationId xmlns:a16="http://schemas.microsoft.com/office/drawing/2014/main" id="{F3E04520-6878-4060-BF9E-35162260FC30}"/>
              </a:ext>
            </a:extLst>
          </p:cNvPr>
          <p:cNvSpPr>
            <a:spLocks noGrp="1"/>
          </p:cNvSpPr>
          <p:nvPr>
            <p:ph idx="1"/>
          </p:nvPr>
        </p:nvSpPr>
        <p:spPr>
          <a:xfrm>
            <a:off x="351692" y="872198"/>
            <a:ext cx="11002108" cy="5304765"/>
          </a:xfrm>
        </p:spPr>
        <p:txBody>
          <a:bodyPr>
            <a:normAutofit fontScale="92500"/>
          </a:bodyPr>
          <a:lstStyle/>
          <a:p>
            <a:r>
              <a:rPr lang="en-US" dirty="0"/>
              <a:t>Examine supine, and with crossed legs and if required in the upright position.</a:t>
            </a:r>
          </a:p>
          <a:p>
            <a:r>
              <a:rPr lang="en-US" dirty="0"/>
              <a:t>Asymmetry of the scrotum suggests unilateral UDT, whereas a bilateral hypoplastic scrotum suggests bilateral UDT. </a:t>
            </a:r>
          </a:p>
          <a:p>
            <a:r>
              <a:rPr lang="en-US" dirty="0"/>
              <a:t>If the testis is not obviously palpable, the fingers should be kept near the iliac crest and gently milked toward the scrotum.</a:t>
            </a:r>
          </a:p>
          <a:p>
            <a:r>
              <a:rPr lang="en-US" dirty="0"/>
              <a:t> The fingers of one hand feel the testis while the other hand keeps the testis in that position. </a:t>
            </a:r>
          </a:p>
          <a:p>
            <a:r>
              <a:rPr lang="en-US" dirty="0"/>
              <a:t>Even if it comes down to the bottom of the scrotum, it is important to assess whether it remains over there for some time after release to differentiate it from a retractile testis. </a:t>
            </a:r>
          </a:p>
          <a:p>
            <a:r>
              <a:rPr lang="en-US" dirty="0"/>
              <a:t>An enlarged contralateral testis suggests either ipsilateral atrophy or absence. Perineal, penile, and femoral regions should be examined for ectopic testes.</a:t>
            </a:r>
          </a:p>
        </p:txBody>
      </p:sp>
    </p:spTree>
    <p:extLst>
      <p:ext uri="{BB962C8B-B14F-4D97-AF65-F5344CB8AC3E}">
        <p14:creationId xmlns:p14="http://schemas.microsoft.com/office/powerpoint/2010/main" val="3117481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E96E71-3BC9-4438-9372-6D35571D799C}"/>
              </a:ext>
            </a:extLst>
          </p:cNvPr>
          <p:cNvSpPr>
            <a:spLocks noGrp="1"/>
          </p:cNvSpPr>
          <p:nvPr>
            <p:ph type="title"/>
          </p:nvPr>
        </p:nvSpPr>
        <p:spPr>
          <a:xfrm>
            <a:off x="838200" y="365125"/>
            <a:ext cx="10515600" cy="464869"/>
          </a:xfrm>
        </p:spPr>
        <p:txBody>
          <a:bodyPr>
            <a:normAutofit fontScale="90000"/>
          </a:bodyPr>
          <a:lstStyle/>
          <a:p>
            <a:r>
              <a:rPr lang="en-US" dirty="0"/>
              <a:t>Investigations</a:t>
            </a:r>
            <a:br>
              <a:rPr lang="en-US" dirty="0"/>
            </a:br>
            <a:endParaRPr lang="en-US" dirty="0"/>
          </a:p>
        </p:txBody>
      </p:sp>
      <p:sp>
        <p:nvSpPr>
          <p:cNvPr id="3" name="Content Placeholder 2">
            <a:extLst>
              <a:ext uri="{FF2B5EF4-FFF2-40B4-BE49-F238E27FC236}">
                <a16:creationId xmlns:a16="http://schemas.microsoft.com/office/drawing/2014/main" id="{BBDB15C4-4532-499F-84CD-35551CF0F942}"/>
              </a:ext>
            </a:extLst>
          </p:cNvPr>
          <p:cNvSpPr>
            <a:spLocks noGrp="1"/>
          </p:cNvSpPr>
          <p:nvPr>
            <p:ph idx="1"/>
          </p:nvPr>
        </p:nvSpPr>
        <p:spPr>
          <a:xfrm>
            <a:off x="478302" y="829994"/>
            <a:ext cx="10875498" cy="5346969"/>
          </a:xfrm>
        </p:spPr>
        <p:txBody>
          <a:bodyPr>
            <a:normAutofit fontScale="77500" lnSpcReduction="20000"/>
          </a:bodyPr>
          <a:lstStyle/>
          <a:p>
            <a:pPr marL="0" indent="0">
              <a:buNone/>
            </a:pPr>
            <a:r>
              <a:rPr lang="en-US" dirty="0"/>
              <a:t>• For unilateral UDT without hypospadias, no further investigations are required.</a:t>
            </a:r>
          </a:p>
          <a:p>
            <a:pPr marL="0" indent="0">
              <a:buNone/>
            </a:pPr>
            <a:r>
              <a:rPr lang="en-US" dirty="0"/>
              <a:t>• For unilateral UDT with hypospadias or bilateral nonpalpable UDT, investigation to</a:t>
            </a:r>
          </a:p>
          <a:p>
            <a:pPr marL="0" indent="0">
              <a:buNone/>
            </a:pPr>
            <a:r>
              <a:rPr lang="en-US" dirty="0"/>
              <a:t>rule out a disorder of sex development (DSD) is necessary.</a:t>
            </a:r>
          </a:p>
          <a:p>
            <a:pPr marL="0" indent="0">
              <a:buNone/>
            </a:pPr>
            <a:r>
              <a:rPr lang="en-US" dirty="0"/>
              <a:t>– LH (</a:t>
            </a:r>
            <a:r>
              <a:rPr lang="en-US" dirty="0" err="1"/>
              <a:t>lutinizing</a:t>
            </a:r>
            <a:r>
              <a:rPr lang="en-US" dirty="0"/>
              <a:t> hormone)</a:t>
            </a:r>
          </a:p>
          <a:p>
            <a:pPr marL="0" indent="0">
              <a:buNone/>
            </a:pPr>
            <a:r>
              <a:rPr lang="en-US" dirty="0"/>
              <a:t>– FSH (follicle-stimulating hormone)</a:t>
            </a:r>
          </a:p>
          <a:p>
            <a:pPr marL="0" indent="0">
              <a:buNone/>
            </a:pPr>
            <a:r>
              <a:rPr lang="en-US" dirty="0"/>
              <a:t>– </a:t>
            </a:r>
            <a:r>
              <a:rPr lang="en-US" dirty="0" err="1"/>
              <a:t>hCG</a:t>
            </a:r>
            <a:r>
              <a:rPr lang="en-US" dirty="0"/>
              <a:t> (human chorionic gonadotrophin) stimulation test</a:t>
            </a:r>
          </a:p>
          <a:p>
            <a:pPr marL="0" indent="0">
              <a:buNone/>
            </a:pPr>
            <a:r>
              <a:rPr lang="en-US" dirty="0"/>
              <a:t>A negative testosterone response after </a:t>
            </a:r>
            <a:r>
              <a:rPr lang="en-US" dirty="0" err="1"/>
              <a:t>hCG</a:t>
            </a:r>
            <a:r>
              <a:rPr lang="en-US" dirty="0"/>
              <a:t> stimulation, in the presence of ↑LH and ↑FSH,</a:t>
            </a:r>
          </a:p>
          <a:p>
            <a:pPr marL="0" indent="0">
              <a:buNone/>
            </a:pPr>
            <a:r>
              <a:rPr lang="en-US" dirty="0"/>
              <a:t>is suggestive of bilateral absent testes (anorchia).</a:t>
            </a:r>
          </a:p>
          <a:p>
            <a:pPr marL="0" indent="0">
              <a:buNone/>
            </a:pPr>
            <a:r>
              <a:rPr lang="en-US" dirty="0"/>
              <a:t>(NB: MIS can also be assayed for the presence of </a:t>
            </a:r>
            <a:r>
              <a:rPr lang="en-US" dirty="0" err="1"/>
              <a:t>sertoli</a:t>
            </a:r>
            <a:r>
              <a:rPr lang="en-US" dirty="0"/>
              <a:t> cells.)</a:t>
            </a:r>
          </a:p>
          <a:p>
            <a:pPr marL="0" indent="0">
              <a:buNone/>
            </a:pPr>
            <a:r>
              <a:rPr lang="en-US" dirty="0"/>
              <a:t>• US, CT, and MRI have high false-negative results, so should be done only in difficult</a:t>
            </a:r>
          </a:p>
          <a:p>
            <a:pPr marL="0" indent="0">
              <a:buNone/>
            </a:pPr>
            <a:r>
              <a:rPr lang="en-US" dirty="0"/>
              <a:t>situations.</a:t>
            </a:r>
          </a:p>
          <a:p>
            <a:pPr marL="0" indent="0">
              <a:buNone/>
            </a:pPr>
            <a:r>
              <a:rPr lang="en-US" dirty="0"/>
              <a:t>• Abnormalities of the upper renal tract may be ruled out by US if associated with hypospadias or bilateral UDT.</a:t>
            </a:r>
          </a:p>
          <a:p>
            <a:pPr marL="0" indent="0">
              <a:buNone/>
            </a:pPr>
            <a:r>
              <a:rPr lang="en-US" dirty="0"/>
              <a:t>• A </a:t>
            </a:r>
            <a:r>
              <a:rPr lang="en-US" dirty="0" err="1"/>
              <a:t>genitogram</a:t>
            </a:r>
            <a:r>
              <a:rPr lang="en-US" dirty="0"/>
              <a:t> is helpful if an intersex problem is suspected.</a:t>
            </a:r>
          </a:p>
        </p:txBody>
      </p:sp>
    </p:spTree>
    <p:extLst>
      <p:ext uri="{BB962C8B-B14F-4D97-AF65-F5344CB8AC3E}">
        <p14:creationId xmlns:p14="http://schemas.microsoft.com/office/powerpoint/2010/main" val="23427700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58214-481D-4FEC-B07D-4087AC7DB64E}"/>
              </a:ext>
            </a:extLst>
          </p:cNvPr>
          <p:cNvSpPr>
            <a:spLocks noGrp="1"/>
          </p:cNvSpPr>
          <p:nvPr>
            <p:ph type="title"/>
          </p:nvPr>
        </p:nvSpPr>
        <p:spPr/>
        <p:txBody>
          <a:bodyPr/>
          <a:lstStyle/>
          <a:p>
            <a:r>
              <a:rPr lang="en-US" dirty="0"/>
              <a:t>Management</a:t>
            </a:r>
          </a:p>
        </p:txBody>
      </p:sp>
      <p:sp>
        <p:nvSpPr>
          <p:cNvPr id="3" name="Content Placeholder 2">
            <a:extLst>
              <a:ext uri="{FF2B5EF4-FFF2-40B4-BE49-F238E27FC236}">
                <a16:creationId xmlns:a16="http://schemas.microsoft.com/office/drawing/2014/main" id="{00E638F1-6FF1-4724-960B-33A3139BD140}"/>
              </a:ext>
            </a:extLst>
          </p:cNvPr>
          <p:cNvSpPr>
            <a:spLocks noGrp="1"/>
          </p:cNvSpPr>
          <p:nvPr>
            <p:ph idx="1"/>
          </p:nvPr>
        </p:nvSpPr>
        <p:spPr/>
        <p:txBody>
          <a:bodyPr>
            <a:normAutofit/>
          </a:bodyPr>
          <a:lstStyle/>
          <a:p>
            <a:pPr marL="0" indent="0">
              <a:buNone/>
            </a:pPr>
            <a:r>
              <a:rPr lang="en-US" dirty="0">
                <a:highlight>
                  <a:srgbClr val="FFFF00"/>
                </a:highlight>
              </a:rPr>
              <a:t>Role of Hormone Therapy</a:t>
            </a:r>
          </a:p>
          <a:p>
            <a:pPr marL="0" indent="0">
              <a:buNone/>
            </a:pPr>
            <a:r>
              <a:rPr lang="en-US" dirty="0"/>
              <a:t>Hormonal (</a:t>
            </a:r>
            <a:r>
              <a:rPr lang="en-US" dirty="0" err="1"/>
              <a:t>hCG</a:t>
            </a:r>
            <a:r>
              <a:rPr lang="en-US" dirty="0"/>
              <a:t>, GnRH) treatment has been practiced in Europe for about 40 years. </a:t>
            </a:r>
          </a:p>
          <a:p>
            <a:pPr marL="0" indent="0">
              <a:buNone/>
            </a:pPr>
            <a:r>
              <a:rPr lang="en-US" dirty="0"/>
              <a:t>On the basis of some recent studies, the “Nordic consensus,” however, has recommended against the use of hormones, considering the poor immediate benefits and the possible long-term adverse effects on spermatogenesis (hormones induce increased apoptosis of the </a:t>
            </a:r>
            <a:r>
              <a:rPr lang="en-US" dirty="0" err="1"/>
              <a:t>germcells</a:t>
            </a:r>
            <a:r>
              <a:rPr lang="en-US" dirty="0"/>
              <a:t>). </a:t>
            </a:r>
          </a:p>
          <a:p>
            <a:pPr marL="0" indent="0">
              <a:buNone/>
            </a:pPr>
            <a:r>
              <a:rPr lang="en-US" dirty="0"/>
              <a:t>This recommendation remains controversial.</a:t>
            </a:r>
          </a:p>
        </p:txBody>
      </p:sp>
    </p:spTree>
    <p:extLst>
      <p:ext uri="{BB962C8B-B14F-4D97-AF65-F5344CB8AC3E}">
        <p14:creationId xmlns:p14="http://schemas.microsoft.com/office/powerpoint/2010/main" val="41772246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F3B31-3A6C-41E1-A865-9402084A39E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E44C96D-333D-43E7-895D-FAE4898B6760}"/>
              </a:ext>
            </a:extLst>
          </p:cNvPr>
          <p:cNvSpPr>
            <a:spLocks noGrp="1"/>
          </p:cNvSpPr>
          <p:nvPr>
            <p:ph idx="1"/>
          </p:nvPr>
        </p:nvSpPr>
        <p:spPr/>
        <p:txBody>
          <a:bodyPr/>
          <a:lstStyle/>
          <a:p>
            <a:pPr marL="0" indent="0">
              <a:buNone/>
            </a:pPr>
            <a:r>
              <a:rPr lang="en-US" dirty="0"/>
              <a:t>Orchidopexy</a:t>
            </a:r>
          </a:p>
          <a:p>
            <a:pPr marL="0" indent="0">
              <a:buNone/>
            </a:pPr>
            <a:r>
              <a:rPr lang="en-US" dirty="0"/>
              <a:t>As descent is uncommon after 6 months, according to the Nordic consensus on treatment of UDT, orchidopexy is recommended soon after 6 months of age (corrected for term) or upon diagnosis, if it occurs late.</a:t>
            </a:r>
          </a:p>
          <a:p>
            <a:pPr marL="0" indent="0">
              <a:buNone/>
            </a:pPr>
            <a:r>
              <a:rPr lang="en-US" dirty="0"/>
              <a:t>Operative intervention is not required for normally retractile testes.</a:t>
            </a:r>
          </a:p>
        </p:txBody>
      </p:sp>
    </p:spTree>
    <p:extLst>
      <p:ext uri="{BB962C8B-B14F-4D97-AF65-F5344CB8AC3E}">
        <p14:creationId xmlns:p14="http://schemas.microsoft.com/office/powerpoint/2010/main" val="2876018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71AE2-9101-403C-AD50-9B20122A5AF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8C2B7B2-0226-4131-B5A9-9F508AC5AFFB}"/>
              </a:ext>
            </a:extLst>
          </p:cNvPr>
          <p:cNvSpPr>
            <a:spLocks noGrp="1"/>
          </p:cNvSpPr>
          <p:nvPr>
            <p:ph idx="1"/>
          </p:nvPr>
        </p:nvSpPr>
        <p:spPr/>
        <p:txBody>
          <a:bodyPr/>
          <a:lstStyle/>
          <a:p>
            <a:pPr marL="0" indent="0">
              <a:buNone/>
            </a:pPr>
            <a:r>
              <a:rPr lang="en-US" dirty="0"/>
              <a:t>Palpable UDT</a:t>
            </a:r>
          </a:p>
          <a:p>
            <a:pPr marL="0" indent="0">
              <a:buNone/>
            </a:pPr>
            <a:r>
              <a:rPr lang="en-US" dirty="0"/>
              <a:t>1. Skin-crease groin incision</a:t>
            </a:r>
          </a:p>
          <a:p>
            <a:pPr marL="0" indent="0">
              <a:buNone/>
            </a:pPr>
            <a:r>
              <a:rPr lang="en-US" dirty="0"/>
              <a:t>2. Mobilization of testis</a:t>
            </a:r>
          </a:p>
          <a:p>
            <a:pPr marL="0" indent="0">
              <a:buNone/>
            </a:pPr>
            <a:r>
              <a:rPr lang="en-US" dirty="0"/>
              <a:t>3. Opening of inguinal canal</a:t>
            </a:r>
          </a:p>
          <a:p>
            <a:pPr marL="0" indent="0">
              <a:buNone/>
            </a:pPr>
            <a:r>
              <a:rPr lang="en-US" dirty="0"/>
              <a:t>4. Hernial sac or </a:t>
            </a:r>
            <a:r>
              <a:rPr lang="en-US" dirty="0" err="1"/>
              <a:t>processus</a:t>
            </a:r>
            <a:r>
              <a:rPr lang="en-US" dirty="0"/>
              <a:t> vaginalis dissected free and transfixed at its neck</a:t>
            </a:r>
          </a:p>
          <a:p>
            <a:pPr marL="0" indent="0">
              <a:buNone/>
            </a:pPr>
            <a:r>
              <a:rPr lang="en-US" dirty="0"/>
              <a:t>5. Mobilization of testis on vas and vessels up to and beyond the level of deep ring</a:t>
            </a:r>
          </a:p>
          <a:p>
            <a:pPr marL="0" indent="0">
              <a:buNone/>
            </a:pPr>
            <a:r>
              <a:rPr lang="en-US" dirty="0"/>
              <a:t>6. Tension-free placement in dartos pouch</a:t>
            </a:r>
          </a:p>
        </p:txBody>
      </p:sp>
    </p:spTree>
    <p:extLst>
      <p:ext uri="{BB962C8B-B14F-4D97-AF65-F5344CB8AC3E}">
        <p14:creationId xmlns:p14="http://schemas.microsoft.com/office/powerpoint/2010/main" val="4149516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2A397E7-BF60-45B2-84C7-B074B76C37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890DEF05-784E-4B61-89E4-04C4ECF4E5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36000">
                <a:schemeClr val="tx1">
                  <a:lumMod val="95000"/>
                  <a:lumOff val="5000"/>
                </a:schemeClr>
              </a:gs>
              <a:gs pos="81000">
                <a:schemeClr val="tx1">
                  <a:lumMod val="95000"/>
                  <a:lumOff val="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F921E518-73AD-48AE-AD0B-73ACC1F9B689}"/>
              </a:ext>
            </a:extLst>
          </p:cNvPr>
          <p:cNvPicPr>
            <a:picLocks noGrp="1" noChangeAspect="1"/>
          </p:cNvPicPr>
          <p:nvPr>
            <p:ph idx="1"/>
          </p:nvPr>
        </p:nvPicPr>
        <p:blipFill rotWithShape="1">
          <a:blip r:embed="rId2">
            <a:alphaModFix/>
          </a:blip>
          <a:srcRect r="-1" b="13278"/>
          <a:stretch/>
        </p:blipFill>
        <p:spPr>
          <a:xfrm>
            <a:off x="4283902" y="10"/>
            <a:ext cx="7908098" cy="6857992"/>
          </a:xfrm>
          <a:prstGeom prst="rect">
            <a:avLst/>
          </a:prstGeom>
        </p:spPr>
      </p:pic>
      <p:sp>
        <p:nvSpPr>
          <p:cNvPr id="2" name="Title 1">
            <a:extLst>
              <a:ext uri="{FF2B5EF4-FFF2-40B4-BE49-F238E27FC236}">
                <a16:creationId xmlns:a16="http://schemas.microsoft.com/office/drawing/2014/main" id="{76285D09-CF28-43CC-937C-12A36970EC19}"/>
              </a:ext>
            </a:extLst>
          </p:cNvPr>
          <p:cNvSpPr>
            <a:spLocks noGrp="1"/>
          </p:cNvSpPr>
          <p:nvPr>
            <p:ph type="title"/>
          </p:nvPr>
        </p:nvSpPr>
        <p:spPr>
          <a:xfrm>
            <a:off x="728663" y="1115219"/>
            <a:ext cx="5505449" cy="2387600"/>
          </a:xfrm>
        </p:spPr>
        <p:txBody>
          <a:bodyPr vert="horz" lIns="91440" tIns="45720" rIns="91440" bIns="45720" rtlCol="0" anchor="b">
            <a:normAutofit/>
          </a:bodyPr>
          <a:lstStyle/>
          <a:p>
            <a:endParaRPr lang="en-US" sz="5000">
              <a:solidFill>
                <a:schemeClr val="bg1"/>
              </a:solidFill>
            </a:endParaRPr>
          </a:p>
        </p:txBody>
      </p:sp>
      <p:cxnSp>
        <p:nvCxnSpPr>
          <p:cNvPr id="13" name="Straight Connector 12">
            <a:extLst>
              <a:ext uri="{FF2B5EF4-FFF2-40B4-BE49-F238E27FC236}">
                <a16:creationId xmlns:a16="http://schemas.microsoft.com/office/drawing/2014/main" id="{C41BAEC7-F7B0-4224-8B18-8F74B7D87F0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28585" y="3681408"/>
            <a:ext cx="1193482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52382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CA0697-1EF7-4F58-890D-3F69EB86DCE7}"/>
              </a:ext>
            </a:extLst>
          </p:cNvPr>
          <p:cNvSpPr>
            <a:spLocks noGrp="1"/>
          </p:cNvSpPr>
          <p:nvPr>
            <p:ph type="title"/>
          </p:nvPr>
        </p:nvSpPr>
        <p:spPr>
          <a:xfrm>
            <a:off x="838200" y="365126"/>
            <a:ext cx="10515600" cy="315912"/>
          </a:xfrm>
        </p:spPr>
        <p:txBody>
          <a:bodyPr>
            <a:normAutofit fontScale="90000"/>
          </a:bodyPr>
          <a:lstStyle/>
          <a:p>
            <a:r>
              <a:rPr lang="en-US" dirty="0"/>
              <a:t>Nonpalpable Testis</a:t>
            </a:r>
            <a:br>
              <a:rPr lang="en-US" dirty="0"/>
            </a:br>
            <a:endParaRPr lang="en-US" dirty="0"/>
          </a:p>
        </p:txBody>
      </p:sp>
      <p:sp>
        <p:nvSpPr>
          <p:cNvPr id="3" name="Content Placeholder 2">
            <a:extLst>
              <a:ext uri="{FF2B5EF4-FFF2-40B4-BE49-F238E27FC236}">
                <a16:creationId xmlns:a16="http://schemas.microsoft.com/office/drawing/2014/main" id="{0E8B3C7D-299D-4732-A604-85E0B185F70B}"/>
              </a:ext>
            </a:extLst>
          </p:cNvPr>
          <p:cNvSpPr>
            <a:spLocks noGrp="1"/>
          </p:cNvSpPr>
          <p:nvPr>
            <p:ph idx="1"/>
          </p:nvPr>
        </p:nvSpPr>
        <p:spPr>
          <a:xfrm>
            <a:off x="267286" y="998806"/>
            <a:ext cx="11086514" cy="5178157"/>
          </a:xfrm>
        </p:spPr>
        <p:txBody>
          <a:bodyPr>
            <a:normAutofit fontScale="85000" lnSpcReduction="20000"/>
          </a:bodyPr>
          <a:lstStyle/>
          <a:p>
            <a:pPr marL="0" indent="0">
              <a:buNone/>
            </a:pPr>
            <a:r>
              <a:rPr lang="en-US" dirty="0"/>
              <a:t>Studies have suggested that even abdominal testes are histologically normal up to 6</a:t>
            </a:r>
          </a:p>
          <a:p>
            <a:pPr marL="0" indent="0">
              <a:buNone/>
            </a:pPr>
            <a:r>
              <a:rPr lang="en-US" dirty="0"/>
              <a:t>months, but then show a sharp decrease in spermatogonia with age.</a:t>
            </a:r>
          </a:p>
          <a:p>
            <a:pPr marL="0" indent="0">
              <a:buNone/>
            </a:pPr>
            <a:r>
              <a:rPr lang="en-US" dirty="0"/>
              <a:t>• EUA and diagnostic laparoscopy – if actually palpable convert to simple orchidopexy.</a:t>
            </a:r>
          </a:p>
          <a:p>
            <a:pPr marL="0" indent="0">
              <a:buNone/>
            </a:pPr>
            <a:r>
              <a:rPr lang="en-US" dirty="0"/>
              <a:t>• Two-stage Fowler–Stephens operation.</a:t>
            </a:r>
          </a:p>
          <a:p>
            <a:pPr marL="0" indent="0">
              <a:buNone/>
            </a:pPr>
            <a:r>
              <a:rPr lang="en-US" dirty="0"/>
              <a:t>This is indicated for high or intra-abdominal testis and can be performed open or laparoscopically (latter now more popular). Early decision is needed to avoid unnecessary devascularization of the blood supply coming along the vas deferens and cremaster muscles.</a:t>
            </a:r>
          </a:p>
          <a:p>
            <a:pPr marL="0" indent="0">
              <a:buNone/>
            </a:pPr>
            <a:r>
              <a:rPr lang="en-US" dirty="0"/>
              <a:t>1. First stage – the testicular blood vessels are ligated or clipped, so that the testis develops its blood supply from vessels along the vas and cremaster muscle.</a:t>
            </a:r>
          </a:p>
          <a:p>
            <a:pPr marL="0" indent="0">
              <a:buNone/>
            </a:pPr>
            <a:r>
              <a:rPr lang="en-US" dirty="0"/>
              <a:t>2. Second stage (&gt;6 months after) – division of ablated testicular vessel pedicle and mobilization entirely on vas overlying peritoneum.</a:t>
            </a:r>
          </a:p>
          <a:p>
            <a:pPr marL="0" indent="0">
              <a:buNone/>
            </a:pPr>
            <a:r>
              <a:rPr lang="en-US" dirty="0"/>
              <a:t>All children should be followed up at 3 months and after 1 year to check the testes for</a:t>
            </a:r>
          </a:p>
          <a:p>
            <a:pPr marL="0" indent="0">
              <a:buNone/>
            </a:pPr>
            <a:r>
              <a:rPr lang="en-US" dirty="0"/>
              <a:t>viability, size, and location.</a:t>
            </a:r>
          </a:p>
        </p:txBody>
      </p:sp>
    </p:spTree>
    <p:extLst>
      <p:ext uri="{BB962C8B-B14F-4D97-AF65-F5344CB8AC3E}">
        <p14:creationId xmlns:p14="http://schemas.microsoft.com/office/powerpoint/2010/main" val="25399070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EAE7D-1D43-46BC-8A41-9AD250660A32}"/>
              </a:ext>
            </a:extLst>
          </p:cNvPr>
          <p:cNvSpPr>
            <a:spLocks noGrp="1"/>
          </p:cNvSpPr>
          <p:nvPr>
            <p:ph type="title"/>
          </p:nvPr>
        </p:nvSpPr>
        <p:spPr/>
        <p:txBody>
          <a:bodyPr/>
          <a:lstStyle/>
          <a:p>
            <a:r>
              <a:rPr lang="en-US" dirty="0"/>
              <a:t>Epidemiology</a:t>
            </a:r>
            <a:br>
              <a:rPr lang="en-US" dirty="0"/>
            </a:br>
            <a:endParaRPr lang="en-US" dirty="0"/>
          </a:p>
        </p:txBody>
      </p:sp>
      <p:sp>
        <p:nvSpPr>
          <p:cNvPr id="3" name="Content Placeholder 2">
            <a:extLst>
              <a:ext uri="{FF2B5EF4-FFF2-40B4-BE49-F238E27FC236}">
                <a16:creationId xmlns:a16="http://schemas.microsoft.com/office/drawing/2014/main" id="{B7E3F845-62C7-4BFD-BF78-00743EF8FCBA}"/>
              </a:ext>
            </a:extLst>
          </p:cNvPr>
          <p:cNvSpPr>
            <a:spLocks noGrp="1"/>
          </p:cNvSpPr>
          <p:nvPr>
            <p:ph idx="1"/>
          </p:nvPr>
        </p:nvSpPr>
        <p:spPr/>
        <p:txBody>
          <a:bodyPr>
            <a:normAutofit/>
          </a:bodyPr>
          <a:lstStyle/>
          <a:p>
            <a:pPr marL="0" indent="0">
              <a:buNone/>
            </a:pPr>
            <a:r>
              <a:rPr lang="en-US" dirty="0"/>
              <a:t>• 1–5% of term males</a:t>
            </a:r>
          </a:p>
          <a:p>
            <a:pPr marL="0" indent="0">
              <a:buNone/>
            </a:pPr>
            <a:r>
              <a:rPr lang="en-US" dirty="0"/>
              <a:t>• Male (80%) indirect type (99%)</a:t>
            </a:r>
          </a:p>
          <a:p>
            <a:pPr marL="0" indent="0">
              <a:buNone/>
            </a:pPr>
            <a:r>
              <a:rPr lang="en-US" dirty="0"/>
              <a:t>• Right (60%), Left (30%), bilateral (10%)</a:t>
            </a:r>
          </a:p>
          <a:p>
            <a:pPr marL="0" indent="0">
              <a:buNone/>
            </a:pPr>
            <a:r>
              <a:rPr lang="en-US" dirty="0"/>
              <a:t>• ↑ Incidence in preterm infants (e.g., 12% at 32 weeks)</a:t>
            </a:r>
          </a:p>
          <a:p>
            <a:pPr marL="0" indent="0">
              <a:buNone/>
            </a:pPr>
            <a:r>
              <a:rPr lang="en-US" dirty="0"/>
              <a:t>• ↑ Incidence in conditions of increased intra-abdominal pressure</a:t>
            </a:r>
          </a:p>
          <a:p>
            <a:pPr marL="0" indent="0">
              <a:buNone/>
            </a:pPr>
            <a:r>
              <a:rPr lang="en-US" dirty="0"/>
              <a:t>– Abnormal content (e.g., ascites, peritoneal dialysis)</a:t>
            </a:r>
          </a:p>
          <a:p>
            <a:pPr marL="0" indent="0">
              <a:buNone/>
            </a:pPr>
            <a:r>
              <a:rPr lang="en-US" dirty="0"/>
              <a:t>– Abnormal abdominal wall configuration (e.g., exomphalos, gastroschisis, bladder </a:t>
            </a:r>
            <a:r>
              <a:rPr lang="en-US" dirty="0" err="1"/>
              <a:t>extrophy</a:t>
            </a:r>
            <a:r>
              <a:rPr lang="en-US" dirty="0"/>
              <a:t>) </a:t>
            </a:r>
          </a:p>
          <a:p>
            <a:pPr marL="0" indent="0">
              <a:buNone/>
            </a:pPr>
            <a:endParaRPr lang="en-US" dirty="0"/>
          </a:p>
        </p:txBody>
      </p:sp>
    </p:spTree>
    <p:extLst>
      <p:ext uri="{BB962C8B-B14F-4D97-AF65-F5344CB8AC3E}">
        <p14:creationId xmlns:p14="http://schemas.microsoft.com/office/powerpoint/2010/main" val="11754292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8">
            <a:extLst>
              <a:ext uri="{FF2B5EF4-FFF2-40B4-BE49-F238E27FC236}">
                <a16:creationId xmlns:a16="http://schemas.microsoft.com/office/drawing/2014/main" id="{FB5B0058-AF13-4859-B429-4EDDE2A26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0648866-D44D-4EBC-8D94-FFC59B771CDB}"/>
              </a:ext>
            </a:extLst>
          </p:cNvPr>
          <p:cNvSpPr>
            <a:spLocks noGrp="1"/>
          </p:cNvSpPr>
          <p:nvPr>
            <p:ph type="title"/>
          </p:nvPr>
        </p:nvSpPr>
        <p:spPr>
          <a:xfrm>
            <a:off x="908454" y="1360481"/>
            <a:ext cx="4605340" cy="2387600"/>
          </a:xfrm>
        </p:spPr>
        <p:txBody>
          <a:bodyPr vert="horz" lIns="91440" tIns="45720" rIns="91440" bIns="45720" rtlCol="0" anchor="b">
            <a:normAutofit/>
          </a:bodyPr>
          <a:lstStyle/>
          <a:p>
            <a:endParaRPr lang="en-US" sz="5000">
              <a:solidFill>
                <a:schemeClr val="bg1"/>
              </a:solidFill>
            </a:endParaRPr>
          </a:p>
        </p:txBody>
      </p:sp>
      <p:pic>
        <p:nvPicPr>
          <p:cNvPr id="4" name="Content Placeholder 3">
            <a:extLst>
              <a:ext uri="{FF2B5EF4-FFF2-40B4-BE49-F238E27FC236}">
                <a16:creationId xmlns:a16="http://schemas.microsoft.com/office/drawing/2014/main" id="{4D382B91-B240-4D31-8F36-3C8B916149A8}"/>
              </a:ext>
            </a:extLst>
          </p:cNvPr>
          <p:cNvPicPr>
            <a:picLocks noGrp="1" noChangeAspect="1"/>
          </p:cNvPicPr>
          <p:nvPr>
            <p:ph idx="1"/>
          </p:nvPr>
        </p:nvPicPr>
        <p:blipFill rotWithShape="1">
          <a:blip r:embed="rId2">
            <a:alphaModFix/>
          </a:blip>
          <a:srcRect l="6438" r="3" b="3"/>
          <a:stretch/>
        </p:blipFill>
        <p:spPr>
          <a:xfrm>
            <a:off x="5800734" y="1057275"/>
            <a:ext cx="5917401" cy="4743450"/>
          </a:xfrm>
          <a:prstGeom prst="rect">
            <a:avLst/>
          </a:prstGeom>
        </p:spPr>
      </p:pic>
      <p:sp>
        <p:nvSpPr>
          <p:cNvPr id="16" name="Rectangle 10">
            <a:extLst>
              <a:ext uri="{FF2B5EF4-FFF2-40B4-BE49-F238E27FC236}">
                <a16:creationId xmlns:a16="http://schemas.microsoft.com/office/drawing/2014/main" id="{D84C2E9E-0B5D-4B5F-9A1F-70EBDCE390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2461" y="1197769"/>
            <a:ext cx="10987078" cy="4462463"/>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433707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D01F6F-884D-4677-9799-488035122F4B}"/>
              </a:ext>
            </a:extLst>
          </p:cNvPr>
          <p:cNvSpPr>
            <a:spLocks noGrp="1"/>
          </p:cNvSpPr>
          <p:nvPr>
            <p:ph type="title"/>
          </p:nvPr>
        </p:nvSpPr>
        <p:spPr>
          <a:xfrm>
            <a:off x="838200" y="365125"/>
            <a:ext cx="10515600" cy="450801"/>
          </a:xfrm>
        </p:spPr>
        <p:txBody>
          <a:bodyPr>
            <a:normAutofit fontScale="90000"/>
          </a:bodyPr>
          <a:lstStyle/>
          <a:p>
            <a:r>
              <a:rPr lang="en-US" dirty="0"/>
              <a:t>Complications</a:t>
            </a:r>
            <a:br>
              <a:rPr lang="en-US" dirty="0"/>
            </a:br>
            <a:endParaRPr lang="en-US" dirty="0"/>
          </a:p>
        </p:txBody>
      </p:sp>
      <p:sp>
        <p:nvSpPr>
          <p:cNvPr id="3" name="Content Placeholder 2">
            <a:extLst>
              <a:ext uri="{FF2B5EF4-FFF2-40B4-BE49-F238E27FC236}">
                <a16:creationId xmlns:a16="http://schemas.microsoft.com/office/drawing/2014/main" id="{33532F9D-C0D6-47D7-A6E0-59698F6EDD72}"/>
              </a:ext>
            </a:extLst>
          </p:cNvPr>
          <p:cNvSpPr>
            <a:spLocks noGrp="1"/>
          </p:cNvSpPr>
          <p:nvPr>
            <p:ph idx="1"/>
          </p:nvPr>
        </p:nvSpPr>
        <p:spPr>
          <a:xfrm>
            <a:off x="450166" y="970671"/>
            <a:ext cx="10903634" cy="5206292"/>
          </a:xfrm>
        </p:spPr>
        <p:txBody>
          <a:bodyPr>
            <a:normAutofit lnSpcReduction="10000"/>
          </a:bodyPr>
          <a:lstStyle/>
          <a:p>
            <a:pPr marL="0" indent="0">
              <a:buNone/>
            </a:pPr>
            <a:r>
              <a:rPr lang="en-US" dirty="0"/>
              <a:t>• Testicular atrophy</a:t>
            </a:r>
          </a:p>
          <a:p>
            <a:pPr marL="0" indent="0">
              <a:buNone/>
            </a:pPr>
            <a:r>
              <a:rPr lang="en-US" dirty="0"/>
              <a:t>– 1–5% cases after open orchidopexy</a:t>
            </a:r>
          </a:p>
          <a:p>
            <a:pPr marL="0" indent="0">
              <a:buNone/>
            </a:pPr>
            <a:r>
              <a:rPr lang="en-US" dirty="0"/>
              <a:t>– 20–30% after FS orchidopexy</a:t>
            </a:r>
          </a:p>
          <a:p>
            <a:pPr marL="0" indent="0">
              <a:buNone/>
            </a:pPr>
            <a:r>
              <a:rPr lang="en-US" dirty="0"/>
              <a:t>• Vas injury-1–5%</a:t>
            </a:r>
          </a:p>
          <a:p>
            <a:pPr marL="0" indent="0">
              <a:buNone/>
            </a:pPr>
            <a:r>
              <a:rPr lang="en-US" dirty="0"/>
              <a:t>• Recurrence, renascent – Up to 10% is usually due to inadequate mobilization and inadequate hernial sac dissection. Revision orchidopexy is indicated.</a:t>
            </a:r>
          </a:p>
          <a:p>
            <a:pPr marL="0" indent="0">
              <a:buNone/>
            </a:pPr>
            <a:r>
              <a:rPr lang="en-US" dirty="0"/>
              <a:t>• About half of acquired (previously not operated) UDT may come down on their own; hence, a conservative approach until puberty is indicated by some authors, although there is a risk to fertility, with lower sperm counts being reported in this group. Many authors would recommend orchidopexy in this situation.</a:t>
            </a:r>
          </a:p>
        </p:txBody>
      </p:sp>
    </p:spTree>
    <p:extLst>
      <p:ext uri="{BB962C8B-B14F-4D97-AF65-F5344CB8AC3E}">
        <p14:creationId xmlns:p14="http://schemas.microsoft.com/office/powerpoint/2010/main" val="14820076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0F182-6DC1-4F13-900F-8023A5504DAF}"/>
              </a:ext>
            </a:extLst>
          </p:cNvPr>
          <p:cNvSpPr>
            <a:spLocks noGrp="1"/>
          </p:cNvSpPr>
          <p:nvPr>
            <p:ph type="title"/>
          </p:nvPr>
        </p:nvSpPr>
        <p:spPr>
          <a:xfrm>
            <a:off x="838200" y="365125"/>
            <a:ext cx="10515600" cy="549275"/>
          </a:xfrm>
        </p:spPr>
        <p:txBody>
          <a:bodyPr>
            <a:normAutofit fontScale="90000"/>
          </a:bodyPr>
          <a:lstStyle/>
          <a:p>
            <a:r>
              <a:rPr lang="en-US" dirty="0"/>
              <a:t>Outcome</a:t>
            </a:r>
            <a:br>
              <a:rPr lang="en-US" dirty="0"/>
            </a:br>
            <a:endParaRPr lang="en-US" dirty="0"/>
          </a:p>
        </p:txBody>
      </p:sp>
      <p:sp>
        <p:nvSpPr>
          <p:cNvPr id="3" name="Content Placeholder 2">
            <a:extLst>
              <a:ext uri="{FF2B5EF4-FFF2-40B4-BE49-F238E27FC236}">
                <a16:creationId xmlns:a16="http://schemas.microsoft.com/office/drawing/2014/main" id="{F2A0FF52-599D-432A-A212-C1302FDDA25C}"/>
              </a:ext>
            </a:extLst>
          </p:cNvPr>
          <p:cNvSpPr>
            <a:spLocks noGrp="1"/>
          </p:cNvSpPr>
          <p:nvPr>
            <p:ph idx="1"/>
          </p:nvPr>
        </p:nvSpPr>
        <p:spPr>
          <a:xfrm>
            <a:off x="464234" y="914400"/>
            <a:ext cx="10889566" cy="5262563"/>
          </a:xfrm>
        </p:spPr>
        <p:txBody>
          <a:bodyPr>
            <a:normAutofit/>
          </a:bodyPr>
          <a:lstStyle/>
          <a:p>
            <a:pPr marL="0" indent="0">
              <a:buNone/>
            </a:pPr>
            <a:r>
              <a:rPr lang="en-US" dirty="0"/>
              <a:t>Fertility (difficult to predict).</a:t>
            </a:r>
          </a:p>
          <a:p>
            <a:pPr marL="0" indent="0">
              <a:buNone/>
            </a:pPr>
            <a:r>
              <a:rPr lang="en-US" dirty="0"/>
              <a:t>• Bilateral UDT – ↓↓ fertility (~25% have adequate sperm counts).</a:t>
            </a:r>
          </a:p>
          <a:p>
            <a:pPr marL="0" indent="0">
              <a:buNone/>
            </a:pPr>
            <a:r>
              <a:rPr lang="en-US" dirty="0"/>
              <a:t>• Unilateral UDT: ↓ fertility (~ 90% with ~ 75% have normal sperm counts </a:t>
            </a:r>
            <a:r>
              <a:rPr lang="en-US"/>
              <a:t>after surgery at </a:t>
            </a:r>
            <a:r>
              <a:rPr lang="en-US" dirty="0"/>
              <a:t>a mean age of 10 years).</a:t>
            </a:r>
          </a:p>
          <a:p>
            <a:pPr marL="0" indent="0">
              <a:buNone/>
            </a:pPr>
            <a:r>
              <a:rPr lang="en-US" dirty="0"/>
              <a:t>• Subfertility – waiting time to pregnancy is longer in bilateral UDT.</a:t>
            </a:r>
          </a:p>
          <a:p>
            <a:pPr marL="0" indent="0">
              <a:buNone/>
            </a:pPr>
            <a:r>
              <a:rPr lang="en-US" dirty="0"/>
              <a:t>• Fertility according to the preoperative site of the testis is difficult to predict.</a:t>
            </a:r>
          </a:p>
          <a:p>
            <a:pPr marL="0" indent="0">
              <a:buNone/>
            </a:pPr>
            <a:r>
              <a:rPr lang="en-US" dirty="0"/>
              <a:t>– Bilateral – ↑ position of the testes ↓ lower the fertility.</a:t>
            </a:r>
          </a:p>
          <a:p>
            <a:pPr marL="0" indent="0">
              <a:buNone/>
            </a:pPr>
            <a:r>
              <a:rPr lang="en-US" dirty="0"/>
              <a:t>– Unilateral – preoperative site is not a major determinant.</a:t>
            </a:r>
          </a:p>
          <a:p>
            <a:pPr marL="0" indent="0">
              <a:buNone/>
            </a:pPr>
            <a:endParaRPr lang="en-US" dirty="0"/>
          </a:p>
        </p:txBody>
      </p:sp>
    </p:spTree>
    <p:extLst>
      <p:ext uri="{BB962C8B-B14F-4D97-AF65-F5344CB8AC3E}">
        <p14:creationId xmlns:p14="http://schemas.microsoft.com/office/powerpoint/2010/main" val="19089360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E7EA88-07A0-4BA6-AFB5-9CA4560267D0}"/>
              </a:ext>
            </a:extLst>
          </p:cNvPr>
          <p:cNvSpPr>
            <a:spLocks noGrp="1"/>
          </p:cNvSpPr>
          <p:nvPr>
            <p:ph type="title"/>
          </p:nvPr>
        </p:nvSpPr>
        <p:spPr>
          <a:xfrm>
            <a:off x="838200" y="365125"/>
            <a:ext cx="10515600" cy="816561"/>
          </a:xfrm>
        </p:spPr>
        <p:txBody>
          <a:bodyPr>
            <a:normAutofit fontScale="90000"/>
          </a:bodyPr>
          <a:lstStyle/>
          <a:p>
            <a:r>
              <a:rPr lang="en-US" dirty="0"/>
              <a:t>Embryology</a:t>
            </a:r>
            <a:br>
              <a:rPr lang="en-US" dirty="0"/>
            </a:br>
            <a:endParaRPr lang="en-US" dirty="0"/>
          </a:p>
        </p:txBody>
      </p:sp>
      <p:sp>
        <p:nvSpPr>
          <p:cNvPr id="3" name="Content Placeholder 2">
            <a:extLst>
              <a:ext uri="{FF2B5EF4-FFF2-40B4-BE49-F238E27FC236}">
                <a16:creationId xmlns:a16="http://schemas.microsoft.com/office/drawing/2014/main" id="{22A80707-760E-4245-9A84-3F2D6539A683}"/>
              </a:ext>
            </a:extLst>
          </p:cNvPr>
          <p:cNvSpPr>
            <a:spLocks noGrp="1"/>
          </p:cNvSpPr>
          <p:nvPr>
            <p:ph idx="1"/>
          </p:nvPr>
        </p:nvSpPr>
        <p:spPr>
          <a:xfrm>
            <a:off x="599049" y="1065969"/>
            <a:ext cx="10515600" cy="5426905"/>
          </a:xfrm>
        </p:spPr>
        <p:txBody>
          <a:bodyPr>
            <a:normAutofit fontScale="92500" lnSpcReduction="10000"/>
          </a:bodyPr>
          <a:lstStyle/>
          <a:p>
            <a:pPr>
              <a:buFont typeface="Wingdings" panose="05000000000000000000" pitchFamily="2" charset="2"/>
              <a:buChar char="§"/>
            </a:pPr>
            <a:r>
              <a:rPr lang="en-US" dirty="0"/>
              <a:t>The embryonic testis descends from the region of the deep inguinal ring through the anterior abdominal wall muscles to its final destination in the scrotum. It is preceded by a tongue of parietal peritoneum, which becomes the tunica and </a:t>
            </a:r>
            <a:r>
              <a:rPr lang="en-US" dirty="0" err="1"/>
              <a:t>processus</a:t>
            </a:r>
            <a:r>
              <a:rPr lang="en-US" dirty="0"/>
              <a:t> vaginalis. </a:t>
            </a:r>
          </a:p>
          <a:p>
            <a:pPr>
              <a:buFont typeface="Wingdings" panose="05000000000000000000" pitchFamily="2" charset="2"/>
              <a:buChar char="§"/>
            </a:pPr>
            <a:r>
              <a:rPr lang="en-US" dirty="0"/>
              <a:t>The </a:t>
            </a:r>
            <a:r>
              <a:rPr lang="en-US" dirty="0" err="1"/>
              <a:t>processus</a:t>
            </a:r>
            <a:r>
              <a:rPr lang="en-US" dirty="0"/>
              <a:t> normally obliterates at ~35 weeks of gestation, but failure is common and results either in a hydrocele or an inguinal hernia depending on the degree of patency.</a:t>
            </a:r>
          </a:p>
          <a:p>
            <a:pPr>
              <a:buFont typeface="Wingdings" panose="05000000000000000000" pitchFamily="2" charset="2"/>
              <a:buChar char="§"/>
            </a:pPr>
            <a:r>
              <a:rPr lang="en-US" dirty="0"/>
              <a:t> In girls, the canal is occupied by the round ligament, but sac formation from a putative </a:t>
            </a:r>
            <a:r>
              <a:rPr lang="en-US" dirty="0" err="1"/>
              <a:t>processus</a:t>
            </a:r>
            <a:r>
              <a:rPr lang="en-US" dirty="0"/>
              <a:t> may occur in the same way.</a:t>
            </a:r>
          </a:p>
          <a:p>
            <a:pPr>
              <a:buFont typeface="Wingdings" panose="05000000000000000000" pitchFamily="2" charset="2"/>
              <a:buChar char="§"/>
            </a:pPr>
            <a:r>
              <a:rPr lang="en-US" dirty="0"/>
              <a:t>Contents of the sac may commonly include </a:t>
            </a:r>
            <a:r>
              <a:rPr lang="en-US" dirty="0" err="1"/>
              <a:t>omentum</a:t>
            </a:r>
            <a:r>
              <a:rPr lang="en-US" dirty="0"/>
              <a:t>, small and large bowel intestine, and lateral corner of bladder, and in girls the ovary. </a:t>
            </a:r>
          </a:p>
          <a:p>
            <a:pPr>
              <a:buFont typeface="Wingdings" panose="05000000000000000000" pitchFamily="2" charset="2"/>
              <a:buChar char="§"/>
            </a:pPr>
            <a:r>
              <a:rPr lang="en-US" dirty="0"/>
              <a:t>Rare contents include the appendix (</a:t>
            </a:r>
            <a:r>
              <a:rPr lang="en-US" dirty="0" err="1"/>
              <a:t>Amyand</a:t>
            </a:r>
            <a:r>
              <a:rPr lang="en-US" dirty="0"/>
              <a:t> hernia), Meckel’s diverticulum (Littre hernia), or only part of the small bowel(Richter  hernia).</a:t>
            </a:r>
          </a:p>
        </p:txBody>
      </p:sp>
    </p:spTree>
    <p:extLst>
      <p:ext uri="{BB962C8B-B14F-4D97-AF65-F5344CB8AC3E}">
        <p14:creationId xmlns:p14="http://schemas.microsoft.com/office/powerpoint/2010/main" val="17078072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90336-C2FE-4048-AE6F-7A09EB3DC223}"/>
              </a:ext>
            </a:extLst>
          </p:cNvPr>
          <p:cNvSpPr>
            <a:spLocks noGrp="1"/>
          </p:cNvSpPr>
          <p:nvPr>
            <p:ph type="title"/>
          </p:nvPr>
        </p:nvSpPr>
        <p:spPr>
          <a:xfrm>
            <a:off x="838200" y="365125"/>
            <a:ext cx="10515600" cy="563343"/>
          </a:xfrm>
        </p:spPr>
        <p:txBody>
          <a:bodyPr>
            <a:normAutofit fontScale="90000"/>
          </a:bodyPr>
          <a:lstStyle/>
          <a:p>
            <a:r>
              <a:rPr lang="en-US" dirty="0"/>
              <a:t>Anatomy of Inguinal Canal</a:t>
            </a:r>
            <a:br>
              <a:rPr lang="en-US" dirty="0"/>
            </a:br>
            <a:endParaRPr lang="en-US" dirty="0"/>
          </a:p>
        </p:txBody>
      </p:sp>
      <p:sp>
        <p:nvSpPr>
          <p:cNvPr id="3" name="Content Placeholder 2">
            <a:extLst>
              <a:ext uri="{FF2B5EF4-FFF2-40B4-BE49-F238E27FC236}">
                <a16:creationId xmlns:a16="http://schemas.microsoft.com/office/drawing/2014/main" id="{BEDF0828-D1A6-416C-AA63-4A32AFC4C6F2}"/>
              </a:ext>
            </a:extLst>
          </p:cNvPr>
          <p:cNvSpPr>
            <a:spLocks noGrp="1"/>
          </p:cNvSpPr>
          <p:nvPr>
            <p:ph idx="1"/>
          </p:nvPr>
        </p:nvSpPr>
        <p:spPr>
          <a:xfrm>
            <a:off x="675249" y="745588"/>
            <a:ext cx="10678551" cy="5431375"/>
          </a:xfrm>
        </p:spPr>
        <p:txBody>
          <a:bodyPr>
            <a:normAutofit fontScale="92500" lnSpcReduction="20000"/>
          </a:bodyPr>
          <a:lstStyle/>
          <a:p>
            <a:pPr marL="0" indent="0">
              <a:buNone/>
            </a:pPr>
            <a:r>
              <a:rPr lang="en-US" dirty="0"/>
              <a:t>• Entry – deep inguinal ring (defect in transversalis fascia; medial border contains</a:t>
            </a:r>
          </a:p>
          <a:p>
            <a:pPr marL="0" indent="0">
              <a:buNone/>
            </a:pPr>
            <a:r>
              <a:rPr lang="en-US" dirty="0"/>
              <a:t>epigastric vessels).</a:t>
            </a:r>
          </a:p>
          <a:p>
            <a:pPr marL="0" indent="0">
              <a:buNone/>
            </a:pPr>
            <a:r>
              <a:rPr lang="en-US" dirty="0"/>
              <a:t>• Exit – superficial inguinal ring (triangular defect in external oblique: base is body of pubis. Cord structures can be felt on underlying bone.)</a:t>
            </a:r>
          </a:p>
          <a:p>
            <a:pPr marL="0" indent="0">
              <a:buNone/>
            </a:pPr>
            <a:r>
              <a:rPr lang="en-US" dirty="0"/>
              <a:t>• Contents – spermatic cord has three layers (external and internal spermatic fascia, sandwiching a layer of muscle – cremaster), three nerves (ileo-inguinal, genital branch of </a:t>
            </a:r>
            <a:r>
              <a:rPr lang="en-US" dirty="0" err="1"/>
              <a:t>genito</a:t>
            </a:r>
            <a:r>
              <a:rPr lang="en-US" dirty="0"/>
              <a:t>-femoral, and </a:t>
            </a:r>
            <a:r>
              <a:rPr lang="en-US" dirty="0" err="1"/>
              <a:t>sympathetics</a:t>
            </a:r>
            <a:r>
              <a:rPr lang="en-US" dirty="0"/>
              <a:t>), and three other structures (vas, vessels, and lymphatics).</a:t>
            </a:r>
          </a:p>
          <a:p>
            <a:pPr marL="0" indent="0">
              <a:buNone/>
            </a:pPr>
            <a:r>
              <a:rPr lang="en-US" dirty="0"/>
              <a:t>• The </a:t>
            </a:r>
            <a:r>
              <a:rPr lang="en-US" dirty="0" err="1"/>
              <a:t>processus</a:t>
            </a:r>
            <a:r>
              <a:rPr lang="en-US" dirty="0"/>
              <a:t> envelopes the central structures (vas/vessels) anteriorly and is enveloped by the fascial layers. </a:t>
            </a:r>
          </a:p>
          <a:p>
            <a:pPr marL="0" indent="0">
              <a:buNone/>
            </a:pPr>
            <a:r>
              <a:rPr lang="en-US" sz="4800" dirty="0"/>
              <a:t>.</a:t>
            </a:r>
            <a:r>
              <a:rPr lang="en-US" dirty="0"/>
              <a:t>During open surgery, the fascial layers are teased off the anterior aspect</a:t>
            </a:r>
          </a:p>
          <a:p>
            <a:pPr marL="0" indent="0">
              <a:buNone/>
            </a:pPr>
            <a:r>
              <a:rPr lang="en-US" dirty="0"/>
              <a:t>and </a:t>
            </a:r>
            <a:r>
              <a:rPr lang="en-US" dirty="0" err="1"/>
              <a:t>processus</a:t>
            </a:r>
            <a:r>
              <a:rPr lang="en-US" dirty="0"/>
              <a:t>/sac unrolled to expose the posterior aspect – the route to the vas/vessels.</a:t>
            </a:r>
          </a:p>
        </p:txBody>
      </p:sp>
    </p:spTree>
    <p:extLst>
      <p:ext uri="{BB962C8B-B14F-4D97-AF65-F5344CB8AC3E}">
        <p14:creationId xmlns:p14="http://schemas.microsoft.com/office/powerpoint/2010/main" val="32674683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0CE6C0-6F80-4D1F-80BD-96CED30E2B81}"/>
              </a:ext>
            </a:extLst>
          </p:cNvPr>
          <p:cNvSpPr>
            <a:spLocks noGrp="1"/>
          </p:cNvSpPr>
          <p:nvPr>
            <p:ph type="title"/>
          </p:nvPr>
        </p:nvSpPr>
        <p:spPr/>
        <p:txBody>
          <a:bodyPr/>
          <a:lstStyle/>
          <a:p>
            <a:r>
              <a:rPr lang="en-US" dirty="0"/>
              <a:t>Clinical Features</a:t>
            </a:r>
            <a:br>
              <a:rPr lang="en-US" dirty="0"/>
            </a:br>
            <a:endParaRPr lang="en-US" dirty="0"/>
          </a:p>
        </p:txBody>
      </p:sp>
      <p:sp>
        <p:nvSpPr>
          <p:cNvPr id="3" name="Content Placeholder 2">
            <a:extLst>
              <a:ext uri="{FF2B5EF4-FFF2-40B4-BE49-F238E27FC236}">
                <a16:creationId xmlns:a16="http://schemas.microsoft.com/office/drawing/2014/main" id="{5889D9CD-A58F-4806-87FB-806F287E3E37}"/>
              </a:ext>
            </a:extLst>
          </p:cNvPr>
          <p:cNvSpPr>
            <a:spLocks noGrp="1"/>
          </p:cNvSpPr>
          <p:nvPr>
            <p:ph idx="1"/>
          </p:nvPr>
        </p:nvSpPr>
        <p:spPr/>
        <p:txBody>
          <a:bodyPr>
            <a:normAutofit lnSpcReduction="10000"/>
          </a:bodyPr>
          <a:lstStyle/>
          <a:p>
            <a:r>
              <a:rPr lang="en-US" dirty="0"/>
              <a:t>Intermittent swelling, noted during crying and descending toward the scrotum/labia.</a:t>
            </a:r>
          </a:p>
          <a:p>
            <a:r>
              <a:rPr lang="en-US" dirty="0"/>
              <a:t> This may reduce either spontaneously or on gentle, lateral pressure. </a:t>
            </a:r>
          </a:p>
          <a:p>
            <a:r>
              <a:rPr lang="en-US" dirty="0"/>
              <a:t>The bulge may be difficult to elicit in the outpatient setting, but examination should reveal unilateral thickening and slipperiness − the “silken cord sign.” This, in conjunction with a good history, is adequate to proceed with surgery. </a:t>
            </a:r>
          </a:p>
          <a:p>
            <a:r>
              <a:rPr lang="en-US" dirty="0"/>
              <a:t>The irreducible hernia presents as a firm, tender mass occupying the inguinal canal and possibly extending to the scrotum. </a:t>
            </a:r>
          </a:p>
          <a:p>
            <a:r>
              <a:rPr lang="en-US" dirty="0"/>
              <a:t>Defining the testis as separate confirms the diagnosis.</a:t>
            </a:r>
          </a:p>
        </p:txBody>
      </p:sp>
    </p:spTree>
    <p:extLst>
      <p:ext uri="{BB962C8B-B14F-4D97-AF65-F5344CB8AC3E}">
        <p14:creationId xmlns:p14="http://schemas.microsoft.com/office/powerpoint/2010/main" val="26197661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B3E9A-9B87-49CE-96BC-833B09901BFD}"/>
              </a:ext>
            </a:extLst>
          </p:cNvPr>
          <p:cNvSpPr>
            <a:spLocks noGrp="1"/>
          </p:cNvSpPr>
          <p:nvPr>
            <p:ph type="title"/>
          </p:nvPr>
        </p:nvSpPr>
        <p:spPr>
          <a:xfrm>
            <a:off x="838200" y="365125"/>
            <a:ext cx="10515600" cy="478937"/>
          </a:xfrm>
        </p:spPr>
        <p:txBody>
          <a:bodyPr>
            <a:normAutofit fontScale="90000"/>
          </a:bodyPr>
          <a:lstStyle/>
          <a:p>
            <a:r>
              <a:rPr lang="en-US" dirty="0"/>
              <a:t>Management</a:t>
            </a:r>
            <a:br>
              <a:rPr lang="en-US" dirty="0"/>
            </a:br>
            <a:endParaRPr lang="en-US" dirty="0"/>
          </a:p>
        </p:txBody>
      </p:sp>
      <p:sp>
        <p:nvSpPr>
          <p:cNvPr id="3" name="Content Placeholder 2">
            <a:extLst>
              <a:ext uri="{FF2B5EF4-FFF2-40B4-BE49-F238E27FC236}">
                <a16:creationId xmlns:a16="http://schemas.microsoft.com/office/drawing/2014/main" id="{B18FACF3-A7D8-482B-8042-60E8F4AE4E22}"/>
              </a:ext>
            </a:extLst>
          </p:cNvPr>
          <p:cNvSpPr>
            <a:spLocks noGrp="1"/>
          </p:cNvSpPr>
          <p:nvPr>
            <p:ph idx="1"/>
          </p:nvPr>
        </p:nvSpPr>
        <p:spPr>
          <a:xfrm>
            <a:off x="604911" y="675249"/>
            <a:ext cx="10748889" cy="5501714"/>
          </a:xfrm>
        </p:spPr>
        <p:txBody>
          <a:bodyPr>
            <a:normAutofit fontScale="77500" lnSpcReduction="20000"/>
          </a:bodyPr>
          <a:lstStyle/>
          <a:p>
            <a:pPr marL="0" indent="0">
              <a:buNone/>
            </a:pPr>
            <a:r>
              <a:rPr lang="en-US" dirty="0"/>
              <a:t>An acute obstructed hernia should be reduced manually. If this fails, then emergency surgery is warranted.</a:t>
            </a:r>
          </a:p>
          <a:p>
            <a:pPr marL="0" indent="0">
              <a:buNone/>
            </a:pPr>
            <a:r>
              <a:rPr lang="en-US" dirty="0">
                <a:highlight>
                  <a:srgbClr val="FFFF00"/>
                </a:highlight>
              </a:rPr>
              <a:t>Surgery: Inguinal Hernia</a:t>
            </a:r>
          </a:p>
          <a:p>
            <a:pPr marL="0" indent="0">
              <a:buNone/>
            </a:pPr>
            <a:r>
              <a:rPr lang="en-US" dirty="0"/>
              <a:t>Skin-crease groin incision</a:t>
            </a:r>
          </a:p>
          <a:p>
            <a:pPr marL="0" indent="0">
              <a:buNone/>
            </a:pPr>
            <a:r>
              <a:rPr lang="en-US" dirty="0"/>
              <a:t>1. Incise external oblique (to open canal).</a:t>
            </a:r>
          </a:p>
          <a:p>
            <a:pPr marL="0" indent="0">
              <a:buNone/>
            </a:pPr>
            <a:r>
              <a:rPr lang="en-US" dirty="0"/>
              <a:t>2. Identify sac and separate from vas and vessels. This is often difficult with a flimsy sac</a:t>
            </a:r>
          </a:p>
          <a:p>
            <a:pPr marL="0" indent="0">
              <a:buNone/>
            </a:pPr>
            <a:r>
              <a:rPr lang="en-US" dirty="0"/>
              <a:t>in infants, but it is important to keep proximal parts together if possible.</a:t>
            </a:r>
          </a:p>
          <a:p>
            <a:pPr marL="0" indent="0">
              <a:buNone/>
            </a:pPr>
            <a:r>
              <a:rPr lang="en-US" dirty="0"/>
              <a:t>3. Ligation of the sac at the deep inguinal ring (herniotomy).</a:t>
            </a:r>
          </a:p>
          <a:p>
            <a:pPr marL="0" indent="0">
              <a:buNone/>
            </a:pPr>
            <a:r>
              <a:rPr lang="en-US" dirty="0"/>
              <a:t>Caveats</a:t>
            </a:r>
          </a:p>
          <a:p>
            <a:pPr marL="0" indent="0">
              <a:buNone/>
            </a:pPr>
            <a:r>
              <a:rPr lang="en-US" dirty="0"/>
              <a:t>1. The bladder or the ovaries are the usual internal structures, which can form part of a</a:t>
            </a:r>
          </a:p>
          <a:p>
            <a:pPr marL="0" indent="0">
              <a:buNone/>
            </a:pPr>
            <a:r>
              <a:rPr lang="en-US" dirty="0"/>
              <a:t>sliding hernia. These need careful separation and probably a purse-string under vision</a:t>
            </a:r>
          </a:p>
          <a:p>
            <a:pPr marL="0" indent="0">
              <a:buNone/>
            </a:pPr>
            <a:r>
              <a:rPr lang="en-US" dirty="0"/>
              <a:t>to control neck of sac.</a:t>
            </a:r>
          </a:p>
          <a:p>
            <a:pPr marL="0" indent="0">
              <a:buNone/>
            </a:pPr>
            <a:r>
              <a:rPr lang="en-US" dirty="0"/>
              <a:t>2. Sometimes, in small infants, there is a definite posterior wall weakness predisposing to</a:t>
            </a:r>
          </a:p>
          <a:p>
            <a:pPr marL="0" indent="0">
              <a:buNone/>
            </a:pPr>
            <a:r>
              <a:rPr lang="en-US" dirty="0"/>
              <a:t>recurrence. Perform </a:t>
            </a:r>
            <a:r>
              <a:rPr lang="en-US" dirty="0" err="1"/>
              <a:t>Bassini</a:t>
            </a:r>
            <a:r>
              <a:rPr lang="en-US" dirty="0"/>
              <a:t>  repair (suture conjoint tendon down to inguinal ligament).</a:t>
            </a:r>
          </a:p>
        </p:txBody>
      </p:sp>
    </p:spTree>
    <p:extLst>
      <p:ext uri="{BB962C8B-B14F-4D97-AF65-F5344CB8AC3E}">
        <p14:creationId xmlns:p14="http://schemas.microsoft.com/office/powerpoint/2010/main" val="2413445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C75AA-3DBB-45F6-9D89-F22D7FA57AD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8C28FB5-42D9-47A9-8F35-42C475F7483A}"/>
              </a:ext>
            </a:extLst>
          </p:cNvPr>
          <p:cNvSpPr>
            <a:spLocks noGrp="1"/>
          </p:cNvSpPr>
          <p:nvPr>
            <p:ph idx="1"/>
          </p:nvPr>
        </p:nvSpPr>
        <p:spPr/>
        <p:txBody>
          <a:bodyPr/>
          <a:lstStyle/>
          <a:p>
            <a:pPr marL="0" indent="0">
              <a:buNone/>
            </a:pPr>
            <a:r>
              <a:rPr lang="en-US" dirty="0"/>
              <a:t>There has been much recent debate around the value of exploration of the contralateral side(to prevent a metachronous hernia becoming symptomatic). Thus, factors increasing the chances of this have included gender (female&gt;male), laterality (right&gt;left), and age (preterm&gt;term). </a:t>
            </a:r>
          </a:p>
          <a:p>
            <a:pPr marL="0" indent="0">
              <a:buNone/>
            </a:pPr>
            <a:r>
              <a:rPr lang="en-US" dirty="0"/>
              <a:t>Some will insert a telescope via the hernial sac to assess the contralateral deep ring, although even this has problems. Despite this,  policy remains that of leaving surgery to the affected side only</a:t>
            </a:r>
          </a:p>
          <a:p>
            <a:endParaRPr lang="en-US" dirty="0"/>
          </a:p>
        </p:txBody>
      </p:sp>
    </p:spTree>
    <p:extLst>
      <p:ext uri="{BB962C8B-B14F-4D97-AF65-F5344CB8AC3E}">
        <p14:creationId xmlns:p14="http://schemas.microsoft.com/office/powerpoint/2010/main" val="760476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022BDE4A-8A20-4A69-9C5A-581C82036A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03CCC50-AD92-4367-9335-725C5283101D}"/>
              </a:ext>
            </a:extLst>
          </p:cNvPr>
          <p:cNvSpPr>
            <a:spLocks noGrp="1"/>
          </p:cNvSpPr>
          <p:nvPr>
            <p:ph type="title"/>
          </p:nvPr>
        </p:nvSpPr>
        <p:spPr>
          <a:xfrm>
            <a:off x="1001684" y="170412"/>
            <a:ext cx="10178934" cy="1328730"/>
          </a:xfrm>
        </p:spPr>
        <p:txBody>
          <a:bodyPr vert="horz" lIns="91440" tIns="45720" rIns="91440" bIns="45720" rtlCol="0" anchor="b">
            <a:normAutofit/>
          </a:bodyPr>
          <a:lstStyle/>
          <a:p>
            <a:pPr algn="ctr"/>
            <a:endParaRPr lang="en-US" sz="5200" kern="1200">
              <a:solidFill>
                <a:schemeClr val="tx1"/>
              </a:solidFill>
              <a:latin typeface="+mj-lt"/>
              <a:ea typeface="+mj-ea"/>
              <a:cs typeface="+mj-cs"/>
            </a:endParaRPr>
          </a:p>
        </p:txBody>
      </p:sp>
      <p:pic>
        <p:nvPicPr>
          <p:cNvPr id="4" name="Content Placeholder 3">
            <a:extLst>
              <a:ext uri="{FF2B5EF4-FFF2-40B4-BE49-F238E27FC236}">
                <a16:creationId xmlns:a16="http://schemas.microsoft.com/office/drawing/2014/main" id="{428669CE-917A-4567-8711-7F9D03318BE7}"/>
              </a:ext>
            </a:extLst>
          </p:cNvPr>
          <p:cNvPicPr>
            <a:picLocks noGrp="1" noChangeAspect="1"/>
          </p:cNvPicPr>
          <p:nvPr>
            <p:ph idx="1"/>
          </p:nvPr>
        </p:nvPicPr>
        <p:blipFill rotWithShape="1">
          <a:blip r:embed="rId2"/>
          <a:srcRect l="6298" r="9791" b="-3"/>
          <a:stretch/>
        </p:blipFill>
        <p:spPr>
          <a:xfrm>
            <a:off x="198741" y="2410448"/>
            <a:ext cx="5803323" cy="3890357"/>
          </a:xfrm>
          <a:prstGeom prst="rect">
            <a:avLst/>
          </a:prstGeom>
        </p:spPr>
      </p:pic>
      <p:pic>
        <p:nvPicPr>
          <p:cNvPr id="5" name="Picture 4">
            <a:extLst>
              <a:ext uri="{FF2B5EF4-FFF2-40B4-BE49-F238E27FC236}">
                <a16:creationId xmlns:a16="http://schemas.microsoft.com/office/drawing/2014/main" id="{AD39195C-EB03-4F2B-BC52-F31112049B5F}"/>
              </a:ext>
            </a:extLst>
          </p:cNvPr>
          <p:cNvPicPr>
            <a:picLocks noChangeAspect="1"/>
          </p:cNvPicPr>
          <p:nvPr/>
        </p:nvPicPr>
        <p:blipFill rotWithShape="1">
          <a:blip r:embed="rId3"/>
          <a:srcRect l="16091" r="-3" b="-3"/>
          <a:stretch/>
        </p:blipFill>
        <p:spPr>
          <a:xfrm>
            <a:off x="6189934" y="2410448"/>
            <a:ext cx="5803323" cy="3890357"/>
          </a:xfrm>
          <a:prstGeom prst="rect">
            <a:avLst/>
          </a:prstGeom>
        </p:spPr>
      </p:pic>
    </p:spTree>
    <p:extLst>
      <p:ext uri="{BB962C8B-B14F-4D97-AF65-F5344CB8AC3E}">
        <p14:creationId xmlns:p14="http://schemas.microsoft.com/office/powerpoint/2010/main" val="34631270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TotalTime>
  <Words>2636</Words>
  <Application>Microsoft Office PowerPoint</Application>
  <PresentationFormat>Widescreen</PresentationFormat>
  <Paragraphs>192</Paragraphs>
  <Slides>32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Arial</vt:lpstr>
      <vt:lpstr>Calibri</vt:lpstr>
      <vt:lpstr>Calibri Light</vt:lpstr>
      <vt:lpstr>Wingdings</vt:lpstr>
      <vt:lpstr>Office Theme</vt:lpstr>
      <vt:lpstr>Inguinal Hernias,Hydroceles and undescended testes </vt:lpstr>
      <vt:lpstr>Inguinal Hernias</vt:lpstr>
      <vt:lpstr>Epidemiology </vt:lpstr>
      <vt:lpstr>Embryology </vt:lpstr>
      <vt:lpstr>Anatomy of Inguinal Canal </vt:lpstr>
      <vt:lpstr>Clinical Features </vt:lpstr>
      <vt:lpstr>Management </vt:lpstr>
      <vt:lpstr>PowerPoint Presentation</vt:lpstr>
      <vt:lpstr>PowerPoint Presentation</vt:lpstr>
      <vt:lpstr>Outcome </vt:lpstr>
      <vt:lpstr>Hydrocele </vt:lpstr>
      <vt:lpstr>Classification </vt:lpstr>
      <vt:lpstr>Clinical Features </vt:lpstr>
      <vt:lpstr>PowerPoint Presentation</vt:lpstr>
      <vt:lpstr>Management </vt:lpstr>
      <vt:lpstr>Surgery: Hydrocele </vt:lpstr>
      <vt:lpstr>The Undescended Testes </vt:lpstr>
      <vt:lpstr>Epidemiology </vt:lpstr>
      <vt:lpstr>Associated Anomalies </vt:lpstr>
      <vt:lpstr>Embryology </vt:lpstr>
      <vt:lpstr>Etiology </vt:lpstr>
      <vt:lpstr>Clinical Features </vt:lpstr>
      <vt:lpstr>Examination </vt:lpstr>
      <vt:lpstr>Investigations </vt:lpstr>
      <vt:lpstr>Management</vt:lpstr>
      <vt:lpstr>PowerPoint Presentation</vt:lpstr>
      <vt:lpstr>PowerPoint Presentation</vt:lpstr>
      <vt:lpstr>PowerPoint Presentation</vt:lpstr>
      <vt:lpstr>Nonpalpable Testis </vt:lpstr>
      <vt:lpstr>PowerPoint Presentation</vt:lpstr>
      <vt:lpstr>Complications </vt:lpstr>
      <vt:lpstr>Outcome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Inguinal Hernias,Hydroceles and undescended testes </dc:title>
  <dc:creator>Ibrahim Alsbou</dc:creator>
  <cp:lastModifiedBy>Ibrahim Alsbou</cp:lastModifiedBy>
  <cp:revision>4</cp:revision>
  <dcterms:created xsi:type="dcterms:W3CDTF">2020-10-06T09:17:17Z</dcterms:created>
  <dcterms:modified xsi:type="dcterms:W3CDTF">2020-11-29T08:58:54Z</dcterms:modified>
</cp:coreProperties>
</file>