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3" r:id="rId11"/>
    <p:sldId id="278" r:id="rId12"/>
    <p:sldId id="264" r:id="rId13"/>
    <p:sldId id="279" r:id="rId14"/>
    <p:sldId id="265" r:id="rId15"/>
    <p:sldId id="266" r:id="rId16"/>
    <p:sldId id="267" r:id="rId17"/>
    <p:sldId id="268" r:id="rId18"/>
    <p:sldId id="275" r:id="rId19"/>
    <p:sldId id="280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66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A46437-6892-4FCF-9D24-8CF980F55D4B}" type="datetimeFigureOut">
              <a:rPr lang="ar-JO" smtClean="0"/>
              <a:t>29/07/1441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14E8E0-1BA4-4E70-8838-BB9E55F6DBC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1821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E8E0-1BA4-4E70-8838-BB9E55F6DBC7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379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F80A-4E6B-4EE4-AC54-339D52F73AB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5E11-51E5-495E-B6A5-EDCCFB31F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Diabetic ketoacidosis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047"/>
            <a:ext cx="10515600" cy="4999916"/>
          </a:xfrm>
        </p:spPr>
        <p:txBody>
          <a:bodyPr>
            <a:normAutofit/>
          </a:bodyPr>
          <a:lstStyle/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General look : -Level of consciousness </a:t>
            </a:r>
            <a:r>
              <a:rPr lang="en-US" dirty="0" smtClean="0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 smtClean="0">
                <a:ea typeface="Calibri"/>
                <a:cs typeface="Calibri"/>
                <a:sym typeface="Calibri"/>
              </a:rPr>
              <a:t> GCS </a:t>
            </a: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                           - signs of dehydration </a:t>
            </a: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                           -  respiratory distress (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kussmaul</a:t>
            </a:r>
            <a:r>
              <a:rPr lang="en-US" dirty="0" smtClean="0">
                <a:ea typeface="Calibri"/>
                <a:cs typeface="Calibri"/>
                <a:sym typeface="Calibri"/>
              </a:rPr>
              <a:t> ) .</a:t>
            </a: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ea typeface="Calibri"/>
                <a:cs typeface="Calibri"/>
                <a:sym typeface="Calibri"/>
              </a:rPr>
              <a:t>                           - fruity odor (acetone odor )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endParaRPr lang="en-US" dirty="0" smtClean="0">
              <a:ea typeface="Calibri"/>
              <a:cs typeface="Calibri"/>
              <a:sym typeface="Calibri"/>
            </a:endParaRP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Vital signs : HR , RR , BP , TEMPRATURE ,pulse oximetry  </a:t>
            </a: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endParaRPr lang="en-US" dirty="0" smtClean="0">
              <a:ea typeface="Calibri"/>
              <a:cs typeface="Calibri"/>
              <a:sym typeface="Calibri"/>
            </a:endParaRP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Growth parameter : weight , height , HC .</a:t>
            </a: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Generalized examination trying to identify the cause of stress ( source of infection )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624078" lvl="0" indent="-514350"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dirty="0" smtClean="0">
                <a:ea typeface="Calibri"/>
                <a:cs typeface="Calibri"/>
                <a:sym typeface="Calibri"/>
              </a:rPr>
              <a:t>Endocrine examination (type 1 vs type 2 DM ) tanner stage for puberty </a:t>
            </a:r>
          </a:p>
          <a:p>
            <a:pPr marL="624078" lvl="0" indent="-514350"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Growth parameters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 failure to gain weight or morbid obese(type 2 DM)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Short statue in autoimmune disease like celiac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Increase head circumference)</a:t>
            </a:r>
          </a:p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tanner stage for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puberty to adjust the dose of insulin </a:t>
            </a:r>
          </a:p>
          <a:p>
            <a:r>
              <a:rPr lang="en-US" dirty="0" smtClean="0">
                <a:solidFill>
                  <a:srgbClr val="FF0000"/>
                </a:solidFill>
                <a:cs typeface="Calibri"/>
                <a:sym typeface="Calibri"/>
              </a:rPr>
              <a:t>Examine the site of insulin injection  (risk of fatty accumulation due to repetitive injection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9753600" y="685800"/>
            <a:ext cx="762000" cy="609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CBC , CRP , septic work up as needed ( CXR , </a:t>
            </a:r>
            <a:r>
              <a:rPr lang="en-US" dirty="0" err="1" smtClean="0"/>
              <a:t>urin</a:t>
            </a:r>
            <a:r>
              <a:rPr lang="en-US" dirty="0" smtClean="0"/>
              <a:t> analysis , stool analysis , LP …..)</a:t>
            </a:r>
          </a:p>
          <a:p>
            <a:r>
              <a:rPr lang="en-US" dirty="0" smtClean="0"/>
              <a:t>KFT(urea , </a:t>
            </a:r>
            <a:r>
              <a:rPr lang="en-US" dirty="0" err="1" smtClean="0"/>
              <a:t>cr</a:t>
            </a:r>
            <a:r>
              <a:rPr lang="en-US" dirty="0" smtClean="0"/>
              <a:t> , glucose ) and electrolytes ( Na , K , Phosphate , Mg , </a:t>
            </a:r>
            <a:r>
              <a:rPr lang="en-US" dirty="0" err="1" smtClean="0"/>
              <a:t>chlorid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VBG OR ABG ( PH , bicarbonate ).</a:t>
            </a:r>
          </a:p>
          <a:p>
            <a:r>
              <a:rPr lang="en-US" dirty="0" smtClean="0"/>
              <a:t>Calculate the </a:t>
            </a:r>
            <a:r>
              <a:rPr lang="en-US" dirty="0" err="1" smtClean="0"/>
              <a:t>ananion</a:t>
            </a:r>
            <a:r>
              <a:rPr lang="en-US" dirty="0" smtClean="0"/>
              <a:t> </a:t>
            </a:r>
            <a:r>
              <a:rPr lang="en-US" dirty="0"/>
              <a:t>gap </a:t>
            </a:r>
            <a:r>
              <a:rPr lang="en-US" dirty="0" smtClean="0"/>
              <a:t>(Anion </a:t>
            </a:r>
            <a:r>
              <a:rPr lang="en-US" dirty="0"/>
              <a:t>gap = Na − (Cl + HCO3):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* normal </a:t>
            </a:r>
            <a:r>
              <a:rPr lang="en-US" dirty="0"/>
              <a:t>is 12  2 </a:t>
            </a:r>
            <a:r>
              <a:rPr lang="en-US" dirty="0" err="1"/>
              <a:t>mmol</a:t>
            </a:r>
            <a:r>
              <a:rPr lang="en-US" dirty="0"/>
              <a:t>/L </a:t>
            </a:r>
            <a:r>
              <a:rPr lang="en-US" dirty="0" smtClean="0"/>
              <a:t>•</a:t>
            </a:r>
          </a:p>
          <a:p>
            <a:pPr marL="0" indent="0">
              <a:buNone/>
            </a:pPr>
            <a:r>
              <a:rPr lang="en-US" dirty="0" smtClean="0"/>
              <a:t>          *  In </a:t>
            </a:r>
            <a:r>
              <a:rPr lang="en-US" dirty="0"/>
              <a:t>DKA the anion gap is typically 20 to 30 </a:t>
            </a:r>
            <a:r>
              <a:rPr lang="en-US" dirty="0" err="1"/>
              <a:t>mmol</a:t>
            </a:r>
            <a:r>
              <a:rPr lang="en-US" dirty="0"/>
              <a:t>/L;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*  an </a:t>
            </a:r>
            <a:r>
              <a:rPr lang="en-US" dirty="0"/>
              <a:t>anion gap &gt;35 </a:t>
            </a:r>
            <a:r>
              <a:rPr lang="en-US" dirty="0" err="1"/>
              <a:t>mmol</a:t>
            </a:r>
            <a:r>
              <a:rPr lang="en-US" dirty="0"/>
              <a:t>/L suggests concomitant lactic acidosis</a:t>
            </a:r>
            <a:endParaRPr lang="en-US" dirty="0" smtClean="0"/>
          </a:p>
          <a:p>
            <a:r>
              <a:rPr lang="en-US" dirty="0" smtClean="0"/>
              <a:t>Serum or </a:t>
            </a:r>
            <a:r>
              <a:rPr lang="en-US" dirty="0" err="1" smtClean="0"/>
              <a:t>urin</a:t>
            </a:r>
            <a:r>
              <a:rPr lang="en-US" dirty="0" smtClean="0"/>
              <a:t> looking for </a:t>
            </a:r>
            <a:r>
              <a:rPr lang="en-US" dirty="0" err="1" smtClean="0"/>
              <a:t>keton</a:t>
            </a:r>
            <a:r>
              <a:rPr lang="en-US" dirty="0" smtClean="0"/>
              <a:t> bodies .</a:t>
            </a:r>
          </a:p>
          <a:p>
            <a:r>
              <a:rPr lang="en-US" dirty="0" smtClean="0"/>
              <a:t>ECG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According to CBC ( Leukocytosis may be due to infection or stress …</a:t>
            </a:r>
            <a:r>
              <a:rPr lang="en-US" dirty="0" err="1" smtClean="0">
                <a:solidFill>
                  <a:srgbClr val="FF0000"/>
                </a:solidFill>
              </a:rPr>
              <a:t>Hemconcentration</a:t>
            </a:r>
            <a:r>
              <a:rPr lang="en-US" dirty="0" smtClean="0">
                <a:solidFill>
                  <a:srgbClr val="FF0000"/>
                </a:solidFill>
              </a:rPr>
              <a:t> (due to dehydration risk for </a:t>
            </a:r>
            <a:r>
              <a:rPr lang="en-US" dirty="0" err="1" smtClean="0">
                <a:solidFill>
                  <a:srgbClr val="FF0000"/>
                </a:solidFill>
              </a:rPr>
              <a:t>hyperviscosity</a:t>
            </a:r>
            <a:r>
              <a:rPr lang="en-US" dirty="0" smtClean="0">
                <a:solidFill>
                  <a:srgbClr val="FF0000"/>
                </a:solidFill>
              </a:rPr>
              <a:t>  and stork 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detect acidosis(level of bicarbonate) we prefer the venous blood  </a:t>
            </a:r>
            <a:r>
              <a:rPr lang="en-US" dirty="0" err="1" smtClean="0">
                <a:solidFill>
                  <a:srgbClr val="FF0000"/>
                </a:solidFill>
              </a:rPr>
              <a:t>gases..less</a:t>
            </a:r>
            <a:r>
              <a:rPr lang="en-US" dirty="0" smtClean="0">
                <a:solidFill>
                  <a:srgbClr val="FF0000"/>
                </a:solidFill>
              </a:rPr>
              <a:t> invasive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0363200" y="609600"/>
            <a:ext cx="838200" cy="609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8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biochemical criteria for the diagnosis of diabetic </a:t>
            </a:r>
            <a:r>
              <a:rPr lang="en-US" dirty="0" err="1" smtClean="0"/>
              <a:t>ketoacidosi</a:t>
            </a:r>
            <a:r>
              <a:rPr lang="en-US" dirty="0" smtClean="0"/>
              <a:t>(DKA</a:t>
            </a:r>
            <a:r>
              <a:rPr lang="en-US" dirty="0"/>
              <a:t>) are: </a:t>
            </a:r>
            <a:endParaRPr lang="en-US" dirty="0" smtClean="0"/>
          </a:p>
          <a:p>
            <a:r>
              <a:rPr lang="en-US" dirty="0" smtClean="0"/>
              <a:t>Hyperglycemia </a:t>
            </a:r>
            <a:r>
              <a:rPr lang="en-US" dirty="0"/>
              <a:t>(blood glucose &gt;11 </a:t>
            </a:r>
            <a:r>
              <a:rPr lang="en-US" dirty="0" err="1"/>
              <a:t>mmol</a:t>
            </a:r>
            <a:r>
              <a:rPr lang="en-US" dirty="0"/>
              <a:t>/L [≈200 mg/</a:t>
            </a:r>
            <a:r>
              <a:rPr lang="en-US" dirty="0" err="1"/>
              <a:t>dL</a:t>
            </a:r>
            <a:r>
              <a:rPr lang="en-US" dirty="0" smtClean="0"/>
              <a:t>])</a:t>
            </a:r>
          </a:p>
          <a:p>
            <a:r>
              <a:rPr lang="en-US" dirty="0" smtClean="0"/>
              <a:t>Venous </a:t>
            </a:r>
            <a:r>
              <a:rPr lang="en-US" dirty="0"/>
              <a:t>pH &lt;7.3 or serum bicarbonate &lt;15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r>
              <a:rPr lang="en-US" dirty="0" smtClean="0"/>
              <a:t> </a:t>
            </a:r>
            <a:r>
              <a:rPr lang="en-US" dirty="0" err="1"/>
              <a:t>Ketonemia</a:t>
            </a:r>
            <a:r>
              <a:rPr lang="en-US" dirty="0"/>
              <a:t> (blood ß-</a:t>
            </a:r>
            <a:r>
              <a:rPr lang="en-US" dirty="0" err="1"/>
              <a:t>hydroxybuyrate</a:t>
            </a:r>
            <a:r>
              <a:rPr lang="en-US" dirty="0"/>
              <a:t> ≥3 </a:t>
            </a:r>
            <a:r>
              <a:rPr lang="en-US" dirty="0" err="1"/>
              <a:t>mmol</a:t>
            </a:r>
            <a:r>
              <a:rPr lang="en-US" dirty="0"/>
              <a:t>/L) or moderate or large </a:t>
            </a:r>
            <a:r>
              <a:rPr lang="en-US" dirty="0" err="1" smtClean="0"/>
              <a:t>ketonuria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 classification of DKA </a:t>
            </a:r>
            <a:endParaRPr lang="en-US" dirty="0"/>
          </a:p>
        </p:txBody>
      </p:sp>
      <p:pic>
        <p:nvPicPr>
          <p:cNvPr id="4" name="Google Shape;1116;p176" descr="C:\Users\admin\Downloads\43762998_2324302674469627_7344281994693443584_n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36958" y="1369675"/>
            <a:ext cx="9767887" cy="34059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21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Goals of therapy are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 </a:t>
            </a:r>
            <a:r>
              <a:rPr lang="en-US" dirty="0"/>
              <a:t>correct </a:t>
            </a:r>
            <a:r>
              <a:rPr lang="en-US" dirty="0" smtClean="0"/>
              <a:t>dehydration</a:t>
            </a:r>
            <a:r>
              <a:rPr lang="en-US" dirty="0"/>
              <a:t> 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correct acidosis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reverse </a:t>
            </a:r>
            <a:r>
              <a:rPr lang="en-US" dirty="0" smtClean="0"/>
              <a:t>ketosis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gradually </a:t>
            </a:r>
            <a:r>
              <a:rPr lang="en-US" dirty="0"/>
              <a:t>restore </a:t>
            </a:r>
            <a:r>
              <a:rPr lang="en-US" dirty="0" err="1"/>
              <a:t>hyperosmolality</a:t>
            </a:r>
            <a:r>
              <a:rPr lang="en-US" dirty="0"/>
              <a:t> and blood glucose concentration to near </a:t>
            </a:r>
            <a:r>
              <a:rPr lang="en-US" dirty="0" smtClean="0"/>
              <a:t>normal.</a:t>
            </a:r>
          </a:p>
          <a:p>
            <a:r>
              <a:rPr lang="en-US" dirty="0" smtClean="0"/>
              <a:t> </a:t>
            </a:r>
            <a:r>
              <a:rPr lang="en-US" dirty="0"/>
              <a:t>monitor for complications of DKA and its </a:t>
            </a:r>
            <a:r>
              <a:rPr lang="en-US" dirty="0" smtClean="0"/>
              <a:t>treatment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</a:t>
            </a:r>
            <a:r>
              <a:rPr lang="en-US" dirty="0"/>
              <a:t>identify and treat any precipitating event.</a:t>
            </a:r>
          </a:p>
        </p:txBody>
      </p:sp>
    </p:spTree>
    <p:extLst>
      <p:ext uri="{BB962C8B-B14F-4D97-AF65-F5344CB8AC3E}">
        <p14:creationId xmlns:p14="http://schemas.microsoft.com/office/powerpoint/2010/main" val="235385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Fluid replacement </a:t>
            </a:r>
            <a:endParaRPr lang="en-US" b="1" dirty="0" smtClean="0"/>
          </a:p>
          <a:p>
            <a:r>
              <a:rPr lang="en-US" dirty="0" smtClean="0"/>
              <a:t>should </a:t>
            </a:r>
            <a:r>
              <a:rPr lang="en-US" dirty="0"/>
              <a:t>begin before starting insulin therapy. </a:t>
            </a:r>
            <a:endParaRPr lang="en-US" dirty="0" smtClean="0"/>
          </a:p>
          <a:p>
            <a:r>
              <a:rPr lang="en-US" dirty="0" smtClean="0"/>
              <a:t>Expand </a:t>
            </a:r>
            <a:r>
              <a:rPr lang="en-US" dirty="0"/>
              <a:t>volume using crystalloids, as required, to restore peripheral circulation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Calculate </a:t>
            </a:r>
            <a:r>
              <a:rPr lang="en-US" dirty="0"/>
              <a:t>the subsequent rate of fluid administration, including the provision of maintenance fluid requirements, aiming to replace the estimated fluid deficit over 24 to 48 hours </a:t>
            </a:r>
            <a:r>
              <a:rPr lang="en-US" dirty="0" smtClean="0"/>
              <a:t>.</a:t>
            </a:r>
          </a:p>
          <a:p>
            <a:r>
              <a:rPr lang="en-US" b="1" dirty="0"/>
              <a:t>Insulin therapy: </a:t>
            </a:r>
            <a:r>
              <a:rPr lang="en-US" dirty="0"/>
              <a:t>begin with 0.05 to 0.1 U/kg/h at least 1 hour AFTER starting fluid replacement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4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11305784" cy="6553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any type of dehydration we give the maintenance over 24 hours and we give the deficit (the first half over 8 hours then the second half over 16 hours) But in DKA we give the total fluid (maintenance and deficit)over 24 to 48 hours to prevent fluid overload…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any type of sever dehydration we give (20 ml/kg) bolus of normal saline but in DKA </a:t>
            </a:r>
            <a:r>
              <a:rPr lang="en-US" dirty="0">
                <a:solidFill>
                  <a:srgbClr val="FF0000"/>
                </a:solidFill>
              </a:rPr>
              <a:t>we give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(10 ml/kg first 30 minutes…if its not </a:t>
            </a:r>
            <a:r>
              <a:rPr lang="en-US" dirty="0" smtClean="0">
                <a:solidFill>
                  <a:srgbClr val="FF0000"/>
                </a:solidFill>
              </a:rPr>
              <a:t>sufficient </a:t>
            </a:r>
            <a:r>
              <a:rPr lang="en-US" dirty="0">
                <a:solidFill>
                  <a:srgbClr val="FF0000"/>
                </a:solidFill>
              </a:rPr>
              <a:t>give another 10 ml /kg in the second 30 </a:t>
            </a:r>
            <a:r>
              <a:rPr lang="en-US" dirty="0" smtClean="0">
                <a:solidFill>
                  <a:srgbClr val="FF0000"/>
                </a:solidFill>
              </a:rPr>
              <a:t>minutes to avoid volume overload)..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first bolus not subtract from the deficit but If we use more than one </a:t>
            </a:r>
            <a:r>
              <a:rPr lang="en-US" dirty="0" err="1" smtClean="0">
                <a:solidFill>
                  <a:srgbClr val="FF0000"/>
                </a:solidFill>
              </a:rPr>
              <a:t>bolus..we</a:t>
            </a:r>
            <a:r>
              <a:rPr lang="en-US" dirty="0" smtClean="0">
                <a:solidFill>
                  <a:srgbClr val="FF0000"/>
                </a:solidFill>
              </a:rPr>
              <a:t> should subtract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extra one  from the deficit…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lso to prevent volume overload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in DKA we use the .9% normal saline in first 4 hours then shift to .45%  but its not role (you should monitor the vital sign and electrolyte then shift according to it)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1277600" y="304800"/>
            <a:ext cx="685800" cy="685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6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generally in dehydration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e calculate the sodium deficit to determine the type of fluid so in DKA we don’t need to calculate  it.</a:t>
            </a:r>
          </a:p>
          <a:p>
            <a:r>
              <a:rPr lang="en-US" dirty="0">
                <a:solidFill>
                  <a:srgbClr val="FF0000"/>
                </a:solidFill>
              </a:rPr>
              <a:t>Never ever to give insulin bolus because the risk of cerebral edema so we use continuous infusion  of insulin to correct the metabolic acidosis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the patient become stable don’t stop IV insulin suddenly so there's a time of </a:t>
            </a:r>
            <a:r>
              <a:rPr lang="en-US" dirty="0" err="1" smtClean="0">
                <a:solidFill>
                  <a:srgbClr val="FF0000"/>
                </a:solidFill>
              </a:rPr>
              <a:t>overlaping</a:t>
            </a:r>
            <a:r>
              <a:rPr lang="en-US" dirty="0" smtClean="0">
                <a:solidFill>
                  <a:srgbClr val="FF0000"/>
                </a:solidFill>
              </a:rPr>
              <a:t> between  IV and SC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replace the potassium use potassium chloride or potassium phosphate(if </a:t>
            </a:r>
            <a:r>
              <a:rPr lang="en-US" dirty="0" err="1" smtClean="0">
                <a:solidFill>
                  <a:srgbClr val="FF0000"/>
                </a:solidFill>
              </a:rPr>
              <a:t>theres</a:t>
            </a:r>
            <a:r>
              <a:rPr lang="en-US" dirty="0" smtClean="0">
                <a:solidFill>
                  <a:srgbClr val="FF0000"/>
                </a:solidFill>
              </a:rPr>
              <a:t> hypophosphatemia)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0210800" y="533400"/>
            <a:ext cx="685800" cy="609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42026"/>
            <a:ext cx="10515600" cy="5534937"/>
          </a:xfrm>
        </p:spPr>
        <p:txBody>
          <a:bodyPr/>
          <a:lstStyle/>
          <a:p>
            <a:r>
              <a:rPr lang="en-US" dirty="0" smtClean="0"/>
              <a:t>Diabetic ketoacidosis (DKA) is a complex metabolic state of hyperglycemia, ketosis, and acidosis.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Incidence and risk factor :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At disease onset </a:t>
            </a:r>
            <a:endParaRPr lang="ar-JO" b="1" dirty="0"/>
          </a:p>
          <a:p>
            <a:r>
              <a:rPr lang="en-US" dirty="0"/>
              <a:t>There is wide geographic variation in the frequency of DKA at onset of diabetes</a:t>
            </a:r>
            <a:r>
              <a:rPr lang="ar-JO" dirty="0"/>
              <a:t>  </a:t>
            </a:r>
            <a:r>
              <a:rPr lang="en-US" dirty="0"/>
              <a:t>, its range from approximately 15% to 70% in Europe and North America .</a:t>
            </a:r>
          </a:p>
          <a:p>
            <a:pPr marL="0" indent="0">
              <a:buNone/>
            </a:pPr>
            <a:r>
              <a:rPr lang="en-US" b="1" dirty="0"/>
              <a:t>Patient at risk :</a:t>
            </a:r>
          </a:p>
          <a:p>
            <a:r>
              <a:rPr lang="en-US" dirty="0"/>
              <a:t>Infant &lt;2 years of age </a:t>
            </a:r>
          </a:p>
          <a:p>
            <a:r>
              <a:rPr lang="en-US" dirty="0"/>
              <a:t>History  of transient or </a:t>
            </a:r>
            <a:r>
              <a:rPr lang="en-US" dirty="0" smtClean="0"/>
              <a:t>permanent  </a:t>
            </a:r>
            <a:r>
              <a:rPr lang="en-US" dirty="0"/>
              <a:t>neonatal diabetes </a:t>
            </a:r>
          </a:p>
          <a:p>
            <a:r>
              <a:rPr lang="en-US" dirty="0"/>
              <a:t>low social or economic status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Potassium: </a:t>
            </a:r>
            <a:r>
              <a:rPr lang="en-US" dirty="0"/>
              <a:t>If the patient is hyperkalemic, defer potassium replacement therapy until urine output is documented. </a:t>
            </a:r>
            <a:endParaRPr lang="en-US" dirty="0" smtClean="0"/>
          </a:p>
          <a:p>
            <a:r>
              <a:rPr lang="en-US" dirty="0" smtClean="0"/>
              <a:t>Otherwise</a:t>
            </a:r>
            <a:r>
              <a:rPr lang="en-US" dirty="0"/>
              <a:t>, begin with 40 </a:t>
            </a:r>
            <a:r>
              <a:rPr lang="en-US" dirty="0" err="1"/>
              <a:t>mmol</a:t>
            </a:r>
            <a:r>
              <a:rPr lang="en-US" dirty="0"/>
              <a:t> potassium/L (or 20 </a:t>
            </a:r>
            <a:r>
              <a:rPr lang="en-US" dirty="0" err="1"/>
              <a:t>mmol</a:t>
            </a:r>
            <a:r>
              <a:rPr lang="en-US" dirty="0"/>
              <a:t> potassium/L if the patient is receiving fluid at a rate ≥10 mL/kg/h</a:t>
            </a:r>
            <a:r>
              <a:rPr lang="en-US" dirty="0" smtClean="0"/>
              <a:t>).</a:t>
            </a:r>
          </a:p>
          <a:p>
            <a:r>
              <a:rPr lang="en-US" b="1" dirty="0"/>
              <a:t>Bicarbonate</a:t>
            </a:r>
            <a:r>
              <a:rPr lang="en-US" dirty="0"/>
              <a:t> administration is not recommended except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1- treatment </a:t>
            </a:r>
            <a:r>
              <a:rPr lang="en-US" dirty="0"/>
              <a:t>of life-threatening </a:t>
            </a:r>
            <a:r>
              <a:rPr lang="en-US" dirty="0" smtClean="0"/>
              <a:t>hyperkalemia</a:t>
            </a:r>
          </a:p>
          <a:p>
            <a:pPr marL="0" indent="0">
              <a:buNone/>
            </a:pPr>
            <a:r>
              <a:rPr lang="en-US" dirty="0" smtClean="0"/>
              <a:t>       2- </a:t>
            </a:r>
            <a:r>
              <a:rPr lang="en-US" dirty="0"/>
              <a:t>unusually severe acidosis (</a:t>
            </a:r>
            <a:r>
              <a:rPr lang="en-US" dirty="0" err="1"/>
              <a:t>vpH</a:t>
            </a:r>
            <a:r>
              <a:rPr lang="en-US" dirty="0"/>
              <a:t> </a:t>
            </a:r>
            <a:r>
              <a:rPr lang="en-US" dirty="0" smtClean="0"/>
              <a:t>&lt;6.9) 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3-evidence </a:t>
            </a:r>
            <a:r>
              <a:rPr lang="en-US" dirty="0"/>
              <a:t>of compromised cardiac </a:t>
            </a:r>
            <a:r>
              <a:rPr lang="en-US" dirty="0" smtClean="0"/>
              <a:t>contractility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7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45" y="1322963"/>
            <a:ext cx="9435829" cy="4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Warning signs and symptoms of cerebral edema 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Onset of headache after beginning treatment or progressively worsening or severe headache, </a:t>
            </a:r>
            <a:endParaRPr lang="en-US" dirty="0" smtClean="0"/>
          </a:p>
          <a:p>
            <a:r>
              <a:rPr lang="en-US" dirty="0" smtClean="0"/>
              <a:t>slowing </a:t>
            </a:r>
            <a:r>
              <a:rPr lang="en-US" dirty="0"/>
              <a:t>of heart rate not related to sleep or improved intravascular volume, </a:t>
            </a: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in neurological status (restlessness, irritability, increased drowsiness, confusion, incontinence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</a:t>
            </a:r>
            <a:r>
              <a:rPr lang="en-US" dirty="0"/>
              <a:t>specific neurological signs (</a:t>
            </a:r>
            <a:r>
              <a:rPr lang="en-US" dirty="0" err="1"/>
              <a:t>eg</a:t>
            </a:r>
            <a:r>
              <a:rPr lang="en-US" dirty="0"/>
              <a:t>, cranial nerve palsies), </a:t>
            </a:r>
            <a:endParaRPr lang="en-US" dirty="0" smtClean="0"/>
          </a:p>
          <a:p>
            <a:r>
              <a:rPr lang="en-US" dirty="0" smtClean="0"/>
              <a:t>rising </a:t>
            </a:r>
            <a:r>
              <a:rPr lang="en-US" dirty="0"/>
              <a:t>blood pressure,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decreased oxygen </a:t>
            </a:r>
            <a:r>
              <a:rPr lang="en-US" dirty="0" smtClean="0"/>
              <a:t>saturation.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risk </a:t>
            </a:r>
            <a:r>
              <a:rPr lang="en-US" b="1" dirty="0"/>
              <a:t>factors for cerebral edema </a:t>
            </a:r>
            <a:r>
              <a:rPr lang="en-US" dirty="0" smtClean="0"/>
              <a:t>:</a:t>
            </a:r>
          </a:p>
          <a:p>
            <a:r>
              <a:rPr lang="en-US" dirty="0" smtClean="0"/>
              <a:t>elevated </a:t>
            </a:r>
            <a:r>
              <a:rPr lang="en-US" dirty="0"/>
              <a:t>serum urea nitrogen </a:t>
            </a:r>
            <a:r>
              <a:rPr lang="en-US" dirty="0" smtClean="0"/>
              <a:t>concentration .</a:t>
            </a:r>
          </a:p>
          <a:p>
            <a:r>
              <a:rPr lang="en-US" dirty="0" smtClean="0"/>
              <a:t> </a:t>
            </a:r>
            <a:r>
              <a:rPr lang="en-US" dirty="0"/>
              <a:t>severe </a:t>
            </a:r>
            <a:r>
              <a:rPr lang="en-US" dirty="0" smtClean="0"/>
              <a:t>acidosis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lower </a:t>
            </a:r>
            <a:r>
              <a:rPr lang="en-US" b="1" dirty="0"/>
              <a:t>initial Pco</a:t>
            </a:r>
            <a:r>
              <a:rPr lang="en-US" b="1" baseline="-25000" dirty="0"/>
              <a:t>2</a:t>
            </a:r>
          </a:p>
          <a:p>
            <a:r>
              <a:rPr lang="en-US" b="1" dirty="0" smtClean="0"/>
              <a:t>failure </a:t>
            </a:r>
            <a:r>
              <a:rPr lang="en-US" b="1" dirty="0"/>
              <a:t>of the serum sodium concentration to increase as glucose concentration decreases during treatment</a:t>
            </a:r>
          </a:p>
          <a:p>
            <a:r>
              <a:rPr lang="en-US" b="1" dirty="0"/>
              <a:t>treatment with bicarbonate. </a:t>
            </a:r>
            <a:r>
              <a:rPr lang="en-GB" dirty="0"/>
              <a:t>There is no evidence that bicarbonate is either Necessary or safe in DKA.</a:t>
            </a:r>
          </a:p>
          <a:p>
            <a:r>
              <a:rPr lang="en-US" b="1" dirty="0"/>
              <a:t>N</a:t>
            </a:r>
            <a:r>
              <a:rPr lang="en-GB" b="1" dirty="0" err="1"/>
              <a:t>ew</a:t>
            </a:r>
            <a:r>
              <a:rPr lang="en-GB" b="1" dirty="0"/>
              <a:t> onset DM</a:t>
            </a:r>
          </a:p>
          <a:p>
            <a:r>
              <a:rPr lang="en-US" b="1" dirty="0"/>
              <a:t>Y</a:t>
            </a:r>
            <a:r>
              <a:rPr lang="en-GB" b="1" dirty="0" err="1"/>
              <a:t>ounger</a:t>
            </a:r>
            <a:r>
              <a:rPr lang="en-GB" b="1" dirty="0"/>
              <a:t> than 5 years 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328612"/>
            <a:ext cx="96297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5294"/>
            <a:ext cx="10056779" cy="5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In children with established diabetes </a:t>
            </a:r>
          </a:p>
          <a:p>
            <a:pPr marL="0" indent="0">
              <a:buNone/>
            </a:pPr>
            <a:r>
              <a:rPr lang="en-US" dirty="0" smtClean="0"/>
              <a:t>    The </a:t>
            </a:r>
            <a:r>
              <a:rPr lang="en-US" dirty="0"/>
              <a:t>risk of DKA in established type 1 diabetes is 1% to 10% per patient per year </a:t>
            </a:r>
            <a:r>
              <a:rPr lang="en-US" dirty="0" smtClean="0"/>
              <a:t>.</a:t>
            </a:r>
          </a:p>
          <a:p>
            <a:r>
              <a:rPr lang="en-US" sz="3600" b="1" dirty="0" smtClean="0"/>
              <a:t>Risk is increased in: </a:t>
            </a:r>
          </a:p>
          <a:p>
            <a:r>
              <a:rPr lang="en-US" dirty="0" smtClean="0"/>
              <a:t>Children </a:t>
            </a:r>
            <a:r>
              <a:rPr lang="en-US" dirty="0"/>
              <a:t>who omit </a:t>
            </a:r>
            <a:r>
              <a:rPr lang="en-US" dirty="0" smtClean="0"/>
              <a:t>insulin</a:t>
            </a:r>
          </a:p>
          <a:p>
            <a:r>
              <a:rPr lang="en-US" dirty="0" smtClean="0"/>
              <a:t>Children </a:t>
            </a:r>
            <a:r>
              <a:rPr lang="en-US" dirty="0"/>
              <a:t>with poor metabolic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 </a:t>
            </a:r>
            <a:r>
              <a:rPr lang="en-US" dirty="0"/>
              <a:t>previous episodes of DKA </a:t>
            </a:r>
            <a:r>
              <a:rPr lang="en-US" dirty="0" smtClean="0"/>
              <a:t>•</a:t>
            </a:r>
          </a:p>
          <a:p>
            <a:r>
              <a:rPr lang="en-US" dirty="0"/>
              <a:t>during an </a:t>
            </a:r>
            <a:r>
              <a:rPr lang="en-US" dirty="0" err="1"/>
              <a:t>intercurrent</a:t>
            </a:r>
            <a:r>
              <a:rPr lang="en-US" dirty="0"/>
              <a:t> illness when greater insulin requirements are needed in the presence of elevated concentrations of the counter-regulatory and stress hormones (glucagon, growth hormone [GH], cortisol, and </a:t>
            </a:r>
            <a:r>
              <a:rPr lang="en-US" dirty="0" err="1"/>
              <a:t>catecholamines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Gastroenteritis with persistent vomiting and inability to maintain hydration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Children with psychiatric disorders, including those with eating disorders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Children with difficult or unstable family circumstances (</a:t>
            </a:r>
            <a:r>
              <a:rPr lang="en-US" dirty="0" err="1"/>
              <a:t>eg</a:t>
            </a:r>
            <a:r>
              <a:rPr lang="en-US" dirty="0"/>
              <a:t>, parental abuse)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Peripubertal</a:t>
            </a:r>
            <a:r>
              <a:rPr lang="en-US" dirty="0"/>
              <a:t> and adolescent girls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Binge </a:t>
            </a:r>
            <a:r>
              <a:rPr lang="en-US" dirty="0"/>
              <a:t>alcohol </a:t>
            </a:r>
            <a:r>
              <a:rPr lang="en-US" dirty="0" smtClean="0"/>
              <a:t>consumption .</a:t>
            </a:r>
          </a:p>
          <a:p>
            <a:r>
              <a:rPr lang="en-US" dirty="0" smtClean="0"/>
              <a:t> Children </a:t>
            </a:r>
            <a:r>
              <a:rPr lang="en-US" dirty="0"/>
              <a:t>with limited access to medical </a:t>
            </a:r>
            <a:r>
              <a:rPr lang="en-US" dirty="0" smtClean="0"/>
              <a:t>services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047;p1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02368" y="1600206"/>
            <a:ext cx="7387200" cy="452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60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absence </a:t>
            </a:r>
            <a:r>
              <a:rPr lang="en-US" dirty="0"/>
              <a:t>of adequate insulin </a:t>
            </a:r>
            <a:r>
              <a:rPr lang="en-US" dirty="0" smtClean="0"/>
              <a:t>secretion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persistent partial</a:t>
            </a:r>
          </a:p>
          <a:p>
            <a:pPr marL="0" indent="0">
              <a:buNone/>
            </a:pPr>
            <a:r>
              <a:rPr lang="en-US" dirty="0" smtClean="0"/>
              <a:t>    hepatic </a:t>
            </a:r>
            <a:r>
              <a:rPr lang="en-US" dirty="0"/>
              <a:t>oxidation of fatty acids to ketone bodies </a:t>
            </a:r>
            <a:r>
              <a:rPr lang="en-US" dirty="0" smtClean="0">
                <a:sym typeface="Wingdings" panose="05000000000000000000" pitchFamily="2" charset="2"/>
              </a:rPr>
              <a:t> leads to metabolic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acidosis (high </a:t>
            </a:r>
            <a:r>
              <a:rPr lang="en-US" dirty="0" err="1" smtClean="0">
                <a:sym typeface="Wingdings" panose="05000000000000000000" pitchFamily="2" charset="2"/>
              </a:rPr>
              <a:t>anaion</a:t>
            </a:r>
            <a:r>
              <a:rPr lang="en-US" dirty="0" smtClean="0">
                <a:sym typeface="Wingdings" panose="05000000000000000000" pitchFamily="2" charset="2"/>
              </a:rPr>
              <a:t> gap )</a:t>
            </a:r>
            <a:endParaRPr lang="en-US" dirty="0" smtClean="0"/>
          </a:p>
          <a:p>
            <a:r>
              <a:rPr lang="en-US" dirty="0" smtClean="0"/>
              <a:t>Hyperglycemia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causes an </a:t>
            </a:r>
            <a:r>
              <a:rPr lang="en-US" dirty="0" smtClean="0"/>
              <a:t>osmotic diuresis </a:t>
            </a:r>
            <a:r>
              <a:rPr lang="en-US" dirty="0" smtClean="0">
                <a:sym typeface="Wingdings" panose="05000000000000000000" pitchFamily="2" charset="2"/>
              </a:rPr>
              <a:t> compensated by </a:t>
            </a:r>
            <a:r>
              <a:rPr lang="en-US" dirty="0" smtClean="0"/>
              <a:t> </a:t>
            </a:r>
            <a:r>
              <a:rPr lang="en-US" dirty="0"/>
              <a:t>increased </a:t>
            </a:r>
            <a:r>
              <a:rPr lang="en-US" dirty="0" smtClean="0"/>
              <a:t>fluid intake </a:t>
            </a:r>
            <a:r>
              <a:rPr lang="en-US" dirty="0" smtClean="0">
                <a:sym typeface="Wingdings" panose="05000000000000000000" pitchFamily="2" charset="2"/>
              </a:rPr>
              <a:t> eventually leads to dehydration .</a:t>
            </a:r>
          </a:p>
          <a:p>
            <a:r>
              <a:rPr lang="en-US" dirty="0"/>
              <a:t>Electrolyte abnormalities </a:t>
            </a:r>
            <a:r>
              <a:rPr lang="en-US" dirty="0" smtClean="0"/>
              <a:t>occur through </a:t>
            </a:r>
            <a:r>
              <a:rPr lang="en-US" dirty="0"/>
              <a:t>a loss of electrolytes in the urine and </a:t>
            </a:r>
            <a:r>
              <a:rPr lang="en-US" dirty="0" smtClean="0"/>
              <a:t>transmembrane alterations  resulting </a:t>
            </a:r>
            <a:r>
              <a:rPr lang="en-US" dirty="0"/>
              <a:t>from acidosis.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the duration </a:t>
            </a:r>
            <a:r>
              <a:rPr lang="en-US" dirty="0"/>
              <a:t>of ketoacidosis, serum potassium concentrations </a:t>
            </a:r>
            <a:r>
              <a:rPr lang="en-US" dirty="0" smtClean="0"/>
              <a:t>at diagnosis </a:t>
            </a:r>
            <a:r>
              <a:rPr lang="en-US" dirty="0"/>
              <a:t>may be increased, normal, or </a:t>
            </a:r>
            <a:r>
              <a:rPr lang="en-US" dirty="0" smtClean="0"/>
              <a:t>decreased(</a:t>
            </a:r>
            <a:r>
              <a:rPr lang="en-US" dirty="0"/>
              <a:t>ominous </a:t>
            </a:r>
            <a:r>
              <a:rPr lang="en-US" dirty="0" smtClean="0"/>
              <a:t>sign), </a:t>
            </a:r>
            <a:r>
              <a:rPr lang="en-US" dirty="0"/>
              <a:t>but </a:t>
            </a:r>
            <a:r>
              <a:rPr lang="en-US" dirty="0" smtClean="0"/>
              <a:t>intracellular potassium </a:t>
            </a:r>
            <a:r>
              <a:rPr lang="en-US" dirty="0"/>
              <a:t>concentrations are </a:t>
            </a:r>
            <a:r>
              <a:rPr lang="en-US" dirty="0" smtClean="0"/>
              <a:t>depleted.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Phosphate depletion also </a:t>
            </a:r>
            <a:r>
              <a:rPr lang="en-US" dirty="0" smtClean="0"/>
              <a:t>can occur </a:t>
            </a:r>
            <a:r>
              <a:rPr lang="en-US" dirty="0"/>
              <a:t>as a result of the increased renal phosphate </a:t>
            </a:r>
            <a:r>
              <a:rPr lang="en-US" dirty="0" smtClean="0"/>
              <a:t>excretion required </a:t>
            </a:r>
            <a:r>
              <a:rPr lang="en-US" dirty="0"/>
              <a:t>for elimination of excess hydrogen 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Sodium depletion </a:t>
            </a:r>
            <a:r>
              <a:rPr lang="en-US" dirty="0"/>
              <a:t>is also common ketoacidosis, resulting from </a:t>
            </a:r>
            <a:r>
              <a:rPr lang="en-US" dirty="0" smtClean="0"/>
              <a:t>renal losses </a:t>
            </a:r>
            <a:r>
              <a:rPr lang="en-US" dirty="0"/>
              <a:t>of sodium caused by osmotic diuresis and from </a:t>
            </a:r>
            <a:r>
              <a:rPr lang="en-US" dirty="0" smtClean="0"/>
              <a:t>gastrointestinal losses </a:t>
            </a:r>
            <a:r>
              <a:rPr lang="en-US" dirty="0"/>
              <a:t>from </a:t>
            </a:r>
            <a:r>
              <a:rPr lang="en-US" dirty="0" smtClean="0"/>
              <a:t>vomiting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According to </a:t>
            </a:r>
            <a:r>
              <a:rPr lang="en-US" dirty="0" err="1" smtClean="0">
                <a:solidFill>
                  <a:srgbClr val="FF0000"/>
                </a:solidFill>
              </a:rPr>
              <a:t>hyponatremia</a:t>
            </a:r>
            <a:r>
              <a:rPr lang="en-US" dirty="0" smtClean="0">
                <a:solidFill>
                  <a:srgbClr val="FF0000"/>
                </a:solidFill>
              </a:rPr>
              <a:t>: its occur due to osmotic diuresis but with time if there's sever dehydration (the loss of water will exceed the loos of sodium and hypernatremia may be present)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10134600" y="838200"/>
            <a:ext cx="914400" cy="609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2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828"/>
          </a:xfrm>
        </p:spPr>
        <p:txBody>
          <a:bodyPr/>
          <a:lstStyle/>
          <a:p>
            <a:r>
              <a:rPr lang="en-US" sz="2000" dirty="0" smtClean="0"/>
              <a:t>Approach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954"/>
            <a:ext cx="10515600" cy="5068009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>
                <a:ea typeface="Calibri"/>
                <a:cs typeface="Calibri"/>
                <a:sym typeface="Calibri"/>
              </a:rPr>
              <a:t>History 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endParaRPr lang="en-US" sz="1800" b="1" dirty="0" smtClean="0"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>
                <a:ea typeface="Calibri"/>
                <a:cs typeface="Calibri"/>
                <a:sym typeface="Calibri"/>
              </a:rPr>
              <a:t>Patient usually complain of  :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b="1" dirty="0" smtClean="0">
              <a:ea typeface="Calibri"/>
              <a:cs typeface="Calibri"/>
              <a:sym typeface="Calibri"/>
            </a:endParaRP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dirty="0" smtClean="0">
                <a:ea typeface="Calibri"/>
                <a:cs typeface="Calibri"/>
                <a:sym typeface="Calibri"/>
              </a:rPr>
              <a:t>             Polyuria  Polydipsia  Polyphagia Nocturnal enuresis </a:t>
            </a:r>
            <a:r>
              <a:rPr lang="en-US" sz="1800" dirty="0"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ea typeface="Calibri"/>
                <a:cs typeface="Calibri"/>
                <a:sym typeface="Calibri"/>
              </a:rPr>
              <a:t> Nausea/vomiting ,   Abdominal pain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dirty="0" smtClean="0">
                <a:cs typeface="Calibri"/>
                <a:sym typeface="Calibri"/>
              </a:rPr>
              <a:t>            Headache , altered  level of </a:t>
            </a:r>
            <a:r>
              <a:rPr lang="en-US" sz="1800" dirty="0" err="1" smtClean="0">
                <a:cs typeface="Calibri"/>
                <a:sym typeface="Calibri"/>
              </a:rPr>
              <a:t>consusioness</a:t>
            </a:r>
            <a:r>
              <a:rPr lang="en-US" sz="1800" dirty="0" smtClean="0">
                <a:cs typeface="Calibri"/>
                <a:sym typeface="Calibri"/>
              </a:rPr>
              <a:t>  </a:t>
            </a:r>
            <a:r>
              <a:rPr lang="en-US" sz="1800" dirty="0">
                <a:sym typeface="Calibri"/>
              </a:rPr>
              <a:t> </a:t>
            </a:r>
            <a:r>
              <a:rPr lang="en-US" sz="18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ea typeface="Calibri"/>
                <a:cs typeface="Calibri"/>
                <a:sym typeface="Calibri"/>
              </a:rPr>
              <a:t>Weight </a:t>
            </a:r>
            <a:r>
              <a:rPr lang="en-US" sz="1800" dirty="0" smtClean="0">
                <a:ea typeface="Calibri"/>
                <a:cs typeface="Calibri"/>
                <a:sym typeface="Calibri"/>
              </a:rPr>
              <a:t>loss ,</a:t>
            </a:r>
            <a:r>
              <a:rPr lang="en-US" sz="1800" dirty="0" smtClean="0">
                <a:sym typeface="Calibri"/>
              </a:rPr>
              <a:t> </a:t>
            </a:r>
            <a:r>
              <a:rPr lang="en-US" sz="1800" dirty="0" smtClean="0">
                <a:ea typeface="Calibri"/>
                <a:cs typeface="Calibri"/>
                <a:sym typeface="Calibri"/>
              </a:rPr>
              <a:t>Fatigue </a:t>
            </a:r>
            <a:r>
              <a:rPr lang="en-US" sz="1800" dirty="0">
                <a:ea typeface="Calibri"/>
                <a:cs typeface="Calibri"/>
                <a:sym typeface="Calibri"/>
              </a:rPr>
              <a:t>and </a:t>
            </a:r>
            <a:r>
              <a:rPr lang="en-US" sz="1800" dirty="0" smtClean="0">
                <a:ea typeface="Calibri"/>
                <a:cs typeface="Calibri"/>
                <a:sym typeface="Calibri"/>
              </a:rPr>
              <a:t>   malaise ,Fever .</a:t>
            </a:r>
          </a:p>
          <a:p>
            <a:pPr marL="109728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>
              <a:cs typeface="Calibri"/>
              <a:sym typeface="Calibri"/>
            </a:endParaRPr>
          </a:p>
          <a:p>
            <a:pPr marL="109728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/>
              <a:t>Past medical history </a:t>
            </a:r>
            <a:r>
              <a:rPr lang="en-US" sz="1800" dirty="0" smtClean="0"/>
              <a:t>:  known case of DM , previous attack od DKA ,History of </a:t>
            </a:r>
          </a:p>
          <a:p>
            <a:pPr marL="109728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dirty="0" smtClean="0"/>
              <a:t>neonatal diabetes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err="1" smtClean="0"/>
              <a:t>Nutrisional</a:t>
            </a:r>
            <a:r>
              <a:rPr lang="en-US" sz="1800" b="1" dirty="0" smtClean="0"/>
              <a:t> history </a:t>
            </a:r>
            <a:r>
              <a:rPr lang="en-US" sz="1800" dirty="0" smtClean="0"/>
              <a:t>: compliant to diet or not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 smtClean="0"/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/>
              <a:t>Past </a:t>
            </a:r>
            <a:r>
              <a:rPr lang="en-US" sz="1800" b="1" dirty="0" err="1" smtClean="0"/>
              <a:t>surgergical</a:t>
            </a:r>
            <a:r>
              <a:rPr lang="en-US" sz="1800" b="1" dirty="0" smtClean="0"/>
              <a:t> history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b="1" dirty="0" smtClean="0"/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/>
              <a:t>Drug history </a:t>
            </a:r>
            <a:r>
              <a:rPr lang="en-US" sz="1800" dirty="0" smtClean="0"/>
              <a:t>: complaint on  medication or not , received new drugs like steroid …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 smtClean="0"/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/>
              <a:t>Family history </a:t>
            </a:r>
            <a:r>
              <a:rPr lang="en-US" sz="1800" dirty="0" smtClean="0"/>
              <a:t>: type 1 or type 2 DM ,autoimmune diseases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 smtClean="0"/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r>
              <a:rPr lang="en-US" sz="1800" b="1" dirty="0" smtClean="0"/>
              <a:t>Social history </a:t>
            </a:r>
            <a:r>
              <a:rPr lang="en-US" sz="1800" dirty="0" smtClean="0"/>
              <a:t>: parents education , socioeconomic status , </a:t>
            </a:r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 smtClean="0"/>
          </a:p>
          <a:p>
            <a:pPr marL="109728" lvl="0" indent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None/>
            </a:pPr>
            <a:endParaRPr lang="en-US" sz="1800" dirty="0" smtClean="0"/>
          </a:p>
          <a:p>
            <a:pPr marL="624078" lvl="0" indent="-51435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FontTx/>
              <a:buChar char="-"/>
            </a:pPr>
            <a:endParaRPr lang="en-US" sz="1800" dirty="0" smtClean="0"/>
          </a:p>
          <a:p>
            <a:pPr marL="624078" lvl="0" indent="-51435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960"/>
              <a:buFontTx/>
              <a:buChar char="-"/>
            </a:pP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69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Failure to gain weight is more common than weight loss in pediatrics age group</a:t>
            </a:r>
          </a:p>
          <a:p>
            <a:r>
              <a:rPr lang="en-US" dirty="0">
                <a:solidFill>
                  <a:srgbClr val="FF0000"/>
                </a:solidFill>
              </a:rPr>
              <a:t>Fever may be due to infection or dehydration it self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0079277" y="398745"/>
            <a:ext cx="914400" cy="609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1420</Words>
  <Application>Microsoft Office PowerPoint</Application>
  <PresentationFormat>مخصص</PresentationFormat>
  <Paragraphs>136</Paragraphs>
  <Slides>25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Diabetic ketoacidosis </vt:lpstr>
      <vt:lpstr>عرض تقديمي في PowerPoint</vt:lpstr>
      <vt:lpstr>عرض تقديمي في PowerPoint</vt:lpstr>
      <vt:lpstr>Pathophysiology</vt:lpstr>
      <vt:lpstr>عرض تقديمي في PowerPoint</vt:lpstr>
      <vt:lpstr>عرض تقديمي في PowerPoint</vt:lpstr>
      <vt:lpstr>عرض تقديمي في PowerPoint</vt:lpstr>
      <vt:lpstr>Approach </vt:lpstr>
      <vt:lpstr>عرض تقديمي في PowerPoint</vt:lpstr>
      <vt:lpstr>Physical examination </vt:lpstr>
      <vt:lpstr>عرض تقديمي في PowerPoint</vt:lpstr>
      <vt:lpstr>Laboratory test</vt:lpstr>
      <vt:lpstr>عرض تقديمي في PowerPoint</vt:lpstr>
      <vt:lpstr>عرض تقديمي في PowerPoint</vt:lpstr>
      <vt:lpstr>Severity  classification of DKA </vt:lpstr>
      <vt:lpstr>Treatment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Cerebral edema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ketoacidosis </dc:title>
  <cp:lastModifiedBy>user</cp:lastModifiedBy>
  <cp:revision>10</cp:revision>
  <dcterms:modified xsi:type="dcterms:W3CDTF">2020-03-23T18:36:58Z</dcterms:modified>
</cp:coreProperties>
</file>