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309" r:id="rId12"/>
    <p:sldId id="310" r:id="rId13"/>
    <p:sldId id="311" r:id="rId14"/>
    <p:sldId id="313" r:id="rId15"/>
    <p:sldId id="314" r:id="rId16"/>
    <p:sldId id="312" r:id="rId17"/>
    <p:sldId id="315" r:id="rId18"/>
    <p:sldId id="316" r:id="rId19"/>
    <p:sldId id="266" r:id="rId20"/>
    <p:sldId id="267" r:id="rId21"/>
    <p:sldId id="268" r:id="rId22"/>
    <p:sldId id="269" r:id="rId23"/>
    <p:sldId id="270" r:id="rId24"/>
    <p:sldId id="271" r:id="rId25"/>
    <p:sldId id="317" r:id="rId26"/>
    <p:sldId id="272" r:id="rId27"/>
    <p:sldId id="273" r:id="rId28"/>
    <p:sldId id="274" r:id="rId29"/>
    <p:sldId id="275" r:id="rId30"/>
    <p:sldId id="276" r:id="rId31"/>
    <p:sldId id="307" r:id="rId32"/>
    <p:sldId id="308"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1CB557-73A2-4CA3-86BE-21DAB8E843A6}"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F2C8433F-50E7-4068-98C8-A3979A9EE401}">
      <dgm:prSet/>
      <dgm:spPr/>
      <dgm:t>
        <a:bodyPr/>
        <a:lstStyle/>
        <a:p>
          <a:r>
            <a:rPr lang="en-US"/>
            <a:t>• Definition of Gynecomastia </a:t>
          </a:r>
        </a:p>
      </dgm:t>
    </dgm:pt>
    <dgm:pt modelId="{42CCA0C5-AAF8-49F6-A1AD-D373370B8571}" type="parTrans" cxnId="{5A2FC637-CDE5-4649-9334-FD3B218689EA}">
      <dgm:prSet/>
      <dgm:spPr/>
      <dgm:t>
        <a:bodyPr/>
        <a:lstStyle/>
        <a:p>
          <a:endParaRPr lang="en-US"/>
        </a:p>
      </dgm:t>
    </dgm:pt>
    <dgm:pt modelId="{9A5AEF39-6CE6-442C-A35D-31E2B255C1B2}" type="sibTrans" cxnId="{5A2FC637-CDE5-4649-9334-FD3B218689EA}">
      <dgm:prSet/>
      <dgm:spPr/>
      <dgm:t>
        <a:bodyPr/>
        <a:lstStyle/>
        <a:p>
          <a:endParaRPr lang="en-US"/>
        </a:p>
      </dgm:t>
    </dgm:pt>
    <dgm:pt modelId="{ECF94EE8-44DC-49AB-9C6B-C79DF8846795}">
      <dgm:prSet/>
      <dgm:spPr/>
      <dgm:t>
        <a:bodyPr/>
        <a:lstStyle/>
        <a:p>
          <a:r>
            <a:rPr lang="en-US"/>
            <a:t>• Signs and symptoms </a:t>
          </a:r>
        </a:p>
      </dgm:t>
    </dgm:pt>
    <dgm:pt modelId="{895083CA-451F-473A-B59E-4EB99903A1C3}" type="parTrans" cxnId="{40EF90E8-7561-4CE0-9276-C9D7FD7D06D2}">
      <dgm:prSet/>
      <dgm:spPr/>
      <dgm:t>
        <a:bodyPr/>
        <a:lstStyle/>
        <a:p>
          <a:endParaRPr lang="en-US"/>
        </a:p>
      </dgm:t>
    </dgm:pt>
    <dgm:pt modelId="{D14D2579-B4E7-4716-A4C4-2EAC48E0384E}" type="sibTrans" cxnId="{40EF90E8-7561-4CE0-9276-C9D7FD7D06D2}">
      <dgm:prSet/>
      <dgm:spPr/>
      <dgm:t>
        <a:bodyPr/>
        <a:lstStyle/>
        <a:p>
          <a:endParaRPr lang="en-US"/>
        </a:p>
      </dgm:t>
    </dgm:pt>
    <dgm:pt modelId="{B9845227-A529-45F4-9D06-D317B8E1B1E4}">
      <dgm:prSet/>
      <dgm:spPr/>
      <dgm:t>
        <a:bodyPr/>
        <a:lstStyle/>
        <a:p>
          <a:r>
            <a:rPr lang="en-US"/>
            <a:t>• Causes </a:t>
          </a:r>
        </a:p>
      </dgm:t>
    </dgm:pt>
    <dgm:pt modelId="{EEBD8417-FFE9-4470-B7DF-CC3943D1EC5A}" type="parTrans" cxnId="{D45CE4D6-D50E-4B6B-A29F-F08C04E01C55}">
      <dgm:prSet/>
      <dgm:spPr/>
      <dgm:t>
        <a:bodyPr/>
        <a:lstStyle/>
        <a:p>
          <a:endParaRPr lang="en-US"/>
        </a:p>
      </dgm:t>
    </dgm:pt>
    <dgm:pt modelId="{D8720C7F-1607-486E-AC04-113ED832DAC3}" type="sibTrans" cxnId="{D45CE4D6-D50E-4B6B-A29F-F08C04E01C55}">
      <dgm:prSet/>
      <dgm:spPr/>
      <dgm:t>
        <a:bodyPr/>
        <a:lstStyle/>
        <a:p>
          <a:endParaRPr lang="en-US"/>
        </a:p>
      </dgm:t>
    </dgm:pt>
    <dgm:pt modelId="{66B4EBA2-C238-4AE0-81C6-D4A047DE8A7D}">
      <dgm:prSet/>
      <dgm:spPr/>
      <dgm:t>
        <a:bodyPr/>
        <a:lstStyle/>
        <a:p>
          <a:r>
            <a:rPr lang="en-US"/>
            <a:t>• Diagnosis </a:t>
          </a:r>
        </a:p>
      </dgm:t>
    </dgm:pt>
    <dgm:pt modelId="{E9D01BCA-D87E-453E-A6D4-4290352BE72A}" type="parTrans" cxnId="{1F64D00A-8B26-4FF5-9E3D-D62E567C3538}">
      <dgm:prSet/>
      <dgm:spPr/>
      <dgm:t>
        <a:bodyPr/>
        <a:lstStyle/>
        <a:p>
          <a:endParaRPr lang="en-US"/>
        </a:p>
      </dgm:t>
    </dgm:pt>
    <dgm:pt modelId="{E7B5E508-9D9D-4920-939A-2D4FC7C5646F}" type="sibTrans" cxnId="{1F64D00A-8B26-4FF5-9E3D-D62E567C3538}">
      <dgm:prSet/>
      <dgm:spPr/>
      <dgm:t>
        <a:bodyPr/>
        <a:lstStyle/>
        <a:p>
          <a:endParaRPr lang="en-US"/>
        </a:p>
      </dgm:t>
    </dgm:pt>
    <dgm:pt modelId="{B3E8B783-6B6F-4AEA-A3F3-220A013107EB}">
      <dgm:prSet/>
      <dgm:spPr/>
      <dgm:t>
        <a:bodyPr/>
        <a:lstStyle/>
        <a:p>
          <a:r>
            <a:rPr lang="en-US"/>
            <a:t>• Treatment by surgery </a:t>
          </a:r>
        </a:p>
      </dgm:t>
    </dgm:pt>
    <dgm:pt modelId="{6477E67F-F924-49ED-979E-F1878A6CFB46}" type="parTrans" cxnId="{629CA079-8D97-4964-8DBC-5E08AB40720B}">
      <dgm:prSet/>
      <dgm:spPr/>
      <dgm:t>
        <a:bodyPr/>
        <a:lstStyle/>
        <a:p>
          <a:endParaRPr lang="en-US"/>
        </a:p>
      </dgm:t>
    </dgm:pt>
    <dgm:pt modelId="{107627CE-4D8E-4AA9-8CD3-61D3A21AD69F}" type="sibTrans" cxnId="{629CA079-8D97-4964-8DBC-5E08AB40720B}">
      <dgm:prSet/>
      <dgm:spPr/>
      <dgm:t>
        <a:bodyPr/>
        <a:lstStyle/>
        <a:p>
          <a:endParaRPr lang="en-US"/>
        </a:p>
      </dgm:t>
    </dgm:pt>
    <dgm:pt modelId="{C786EF50-E44B-4D23-BA0A-7999BA6BCDD1}">
      <dgm:prSet/>
      <dgm:spPr/>
      <dgm:t>
        <a:bodyPr/>
        <a:lstStyle/>
        <a:p>
          <a:r>
            <a:rPr lang="en-US"/>
            <a:t>• Prognosis </a:t>
          </a:r>
        </a:p>
      </dgm:t>
    </dgm:pt>
    <dgm:pt modelId="{4A14EEB1-F1E4-4805-A863-E40C5F6DE251}" type="parTrans" cxnId="{DA0F8C10-7727-414A-BADF-38E5F1FF6065}">
      <dgm:prSet/>
      <dgm:spPr/>
      <dgm:t>
        <a:bodyPr/>
        <a:lstStyle/>
        <a:p>
          <a:endParaRPr lang="en-US"/>
        </a:p>
      </dgm:t>
    </dgm:pt>
    <dgm:pt modelId="{5FE5B7FA-11A4-4247-8F12-DDACA224948C}" type="sibTrans" cxnId="{DA0F8C10-7727-414A-BADF-38E5F1FF6065}">
      <dgm:prSet/>
      <dgm:spPr/>
      <dgm:t>
        <a:bodyPr/>
        <a:lstStyle/>
        <a:p>
          <a:endParaRPr lang="en-US"/>
        </a:p>
      </dgm:t>
    </dgm:pt>
    <dgm:pt modelId="{1A18E5BA-E872-44B4-84C3-87D235A5028F}">
      <dgm:prSet/>
      <dgm:spPr/>
      <dgm:t>
        <a:bodyPr/>
        <a:lstStyle/>
        <a:p>
          <a:r>
            <a:rPr lang="en-US"/>
            <a:t>• Epidemiology </a:t>
          </a:r>
        </a:p>
      </dgm:t>
    </dgm:pt>
    <dgm:pt modelId="{8AC8C9A3-2617-452C-8B97-63BFC57B4647}" type="parTrans" cxnId="{060DF361-05E5-4947-9170-BE7B43A078DF}">
      <dgm:prSet/>
      <dgm:spPr/>
      <dgm:t>
        <a:bodyPr/>
        <a:lstStyle/>
        <a:p>
          <a:endParaRPr lang="en-US"/>
        </a:p>
      </dgm:t>
    </dgm:pt>
    <dgm:pt modelId="{0F4AC3B2-C213-42ED-B19D-D73A047C42BC}" type="sibTrans" cxnId="{060DF361-05E5-4947-9170-BE7B43A078DF}">
      <dgm:prSet/>
      <dgm:spPr/>
      <dgm:t>
        <a:bodyPr/>
        <a:lstStyle/>
        <a:p>
          <a:endParaRPr lang="en-US"/>
        </a:p>
      </dgm:t>
    </dgm:pt>
    <dgm:pt modelId="{2DC8FDFE-60A1-4303-A416-98BF8E11DD94}" type="pres">
      <dgm:prSet presAssocID="{271CB557-73A2-4CA3-86BE-21DAB8E843A6}" presName="linear" presStyleCnt="0">
        <dgm:presLayoutVars>
          <dgm:dir/>
          <dgm:animLvl val="lvl"/>
          <dgm:resizeHandles val="exact"/>
        </dgm:presLayoutVars>
      </dgm:prSet>
      <dgm:spPr/>
    </dgm:pt>
    <dgm:pt modelId="{949668B4-43AC-443E-9DE5-229EE2912F21}" type="pres">
      <dgm:prSet presAssocID="{F2C8433F-50E7-4068-98C8-A3979A9EE401}" presName="parentLin" presStyleCnt="0"/>
      <dgm:spPr/>
    </dgm:pt>
    <dgm:pt modelId="{B1948935-FB35-4278-A1EC-F227D084BA8D}" type="pres">
      <dgm:prSet presAssocID="{F2C8433F-50E7-4068-98C8-A3979A9EE401}" presName="parentLeftMargin" presStyleLbl="node1" presStyleIdx="0" presStyleCnt="7"/>
      <dgm:spPr/>
    </dgm:pt>
    <dgm:pt modelId="{99055588-5C0A-4B87-99F1-FE89163B3F01}" type="pres">
      <dgm:prSet presAssocID="{F2C8433F-50E7-4068-98C8-A3979A9EE401}" presName="parentText" presStyleLbl="node1" presStyleIdx="0" presStyleCnt="7">
        <dgm:presLayoutVars>
          <dgm:chMax val="0"/>
          <dgm:bulletEnabled val="1"/>
        </dgm:presLayoutVars>
      </dgm:prSet>
      <dgm:spPr/>
    </dgm:pt>
    <dgm:pt modelId="{0CA9FE20-95A0-4948-A63F-DE4573A18CBB}" type="pres">
      <dgm:prSet presAssocID="{F2C8433F-50E7-4068-98C8-A3979A9EE401}" presName="negativeSpace" presStyleCnt="0"/>
      <dgm:spPr/>
    </dgm:pt>
    <dgm:pt modelId="{D0CB1E1C-9CDC-41F5-AC7D-88E7882D32B2}" type="pres">
      <dgm:prSet presAssocID="{F2C8433F-50E7-4068-98C8-A3979A9EE401}" presName="childText" presStyleLbl="conFgAcc1" presStyleIdx="0" presStyleCnt="7">
        <dgm:presLayoutVars>
          <dgm:bulletEnabled val="1"/>
        </dgm:presLayoutVars>
      </dgm:prSet>
      <dgm:spPr/>
    </dgm:pt>
    <dgm:pt modelId="{3E96476F-5902-45F5-98C3-9C552E75D311}" type="pres">
      <dgm:prSet presAssocID="{9A5AEF39-6CE6-442C-A35D-31E2B255C1B2}" presName="spaceBetweenRectangles" presStyleCnt="0"/>
      <dgm:spPr/>
    </dgm:pt>
    <dgm:pt modelId="{3DA9B8B0-06B0-4F42-823B-5BA2BB33D7CB}" type="pres">
      <dgm:prSet presAssocID="{ECF94EE8-44DC-49AB-9C6B-C79DF8846795}" presName="parentLin" presStyleCnt="0"/>
      <dgm:spPr/>
    </dgm:pt>
    <dgm:pt modelId="{2926193B-04CA-4D88-96C5-4A0E26D8826C}" type="pres">
      <dgm:prSet presAssocID="{ECF94EE8-44DC-49AB-9C6B-C79DF8846795}" presName="parentLeftMargin" presStyleLbl="node1" presStyleIdx="0" presStyleCnt="7"/>
      <dgm:spPr/>
    </dgm:pt>
    <dgm:pt modelId="{E640609C-7AB2-4C79-8011-4FC6EE1EBF18}" type="pres">
      <dgm:prSet presAssocID="{ECF94EE8-44DC-49AB-9C6B-C79DF8846795}" presName="parentText" presStyleLbl="node1" presStyleIdx="1" presStyleCnt="7">
        <dgm:presLayoutVars>
          <dgm:chMax val="0"/>
          <dgm:bulletEnabled val="1"/>
        </dgm:presLayoutVars>
      </dgm:prSet>
      <dgm:spPr/>
    </dgm:pt>
    <dgm:pt modelId="{EF19F718-C33D-4E1B-AB29-23BE05AEEF7A}" type="pres">
      <dgm:prSet presAssocID="{ECF94EE8-44DC-49AB-9C6B-C79DF8846795}" presName="negativeSpace" presStyleCnt="0"/>
      <dgm:spPr/>
    </dgm:pt>
    <dgm:pt modelId="{EC7F250D-2569-4A5F-A9F4-A78370B81D04}" type="pres">
      <dgm:prSet presAssocID="{ECF94EE8-44DC-49AB-9C6B-C79DF8846795}" presName="childText" presStyleLbl="conFgAcc1" presStyleIdx="1" presStyleCnt="7">
        <dgm:presLayoutVars>
          <dgm:bulletEnabled val="1"/>
        </dgm:presLayoutVars>
      </dgm:prSet>
      <dgm:spPr/>
    </dgm:pt>
    <dgm:pt modelId="{B27D129A-F0B0-4AE4-99E2-B7349DC0B988}" type="pres">
      <dgm:prSet presAssocID="{D14D2579-B4E7-4716-A4C4-2EAC48E0384E}" presName="spaceBetweenRectangles" presStyleCnt="0"/>
      <dgm:spPr/>
    </dgm:pt>
    <dgm:pt modelId="{B82ECA44-EBEA-44BF-8BD2-70E5CD1182E3}" type="pres">
      <dgm:prSet presAssocID="{B9845227-A529-45F4-9D06-D317B8E1B1E4}" presName="parentLin" presStyleCnt="0"/>
      <dgm:spPr/>
    </dgm:pt>
    <dgm:pt modelId="{2AA0205F-1494-4A33-A7D7-B58903C8139D}" type="pres">
      <dgm:prSet presAssocID="{B9845227-A529-45F4-9D06-D317B8E1B1E4}" presName="parentLeftMargin" presStyleLbl="node1" presStyleIdx="1" presStyleCnt="7"/>
      <dgm:spPr/>
    </dgm:pt>
    <dgm:pt modelId="{62CC6AB1-AF52-4720-BD5E-72E6C3D832B7}" type="pres">
      <dgm:prSet presAssocID="{B9845227-A529-45F4-9D06-D317B8E1B1E4}" presName="parentText" presStyleLbl="node1" presStyleIdx="2" presStyleCnt="7">
        <dgm:presLayoutVars>
          <dgm:chMax val="0"/>
          <dgm:bulletEnabled val="1"/>
        </dgm:presLayoutVars>
      </dgm:prSet>
      <dgm:spPr/>
    </dgm:pt>
    <dgm:pt modelId="{53DC6F2C-0948-40B0-A3E5-1B6A851F27C8}" type="pres">
      <dgm:prSet presAssocID="{B9845227-A529-45F4-9D06-D317B8E1B1E4}" presName="negativeSpace" presStyleCnt="0"/>
      <dgm:spPr/>
    </dgm:pt>
    <dgm:pt modelId="{2E14D35F-F25A-4420-91A4-7DF19EAB065C}" type="pres">
      <dgm:prSet presAssocID="{B9845227-A529-45F4-9D06-D317B8E1B1E4}" presName="childText" presStyleLbl="conFgAcc1" presStyleIdx="2" presStyleCnt="7">
        <dgm:presLayoutVars>
          <dgm:bulletEnabled val="1"/>
        </dgm:presLayoutVars>
      </dgm:prSet>
      <dgm:spPr/>
    </dgm:pt>
    <dgm:pt modelId="{C6030D63-6885-4CA6-BB9C-EDC646866154}" type="pres">
      <dgm:prSet presAssocID="{D8720C7F-1607-486E-AC04-113ED832DAC3}" presName="spaceBetweenRectangles" presStyleCnt="0"/>
      <dgm:spPr/>
    </dgm:pt>
    <dgm:pt modelId="{F520B370-46EA-427F-A044-51DBF3C111E4}" type="pres">
      <dgm:prSet presAssocID="{66B4EBA2-C238-4AE0-81C6-D4A047DE8A7D}" presName="parentLin" presStyleCnt="0"/>
      <dgm:spPr/>
    </dgm:pt>
    <dgm:pt modelId="{9160A6AE-ED66-4F2A-9329-72853DA0B88D}" type="pres">
      <dgm:prSet presAssocID="{66B4EBA2-C238-4AE0-81C6-D4A047DE8A7D}" presName="parentLeftMargin" presStyleLbl="node1" presStyleIdx="2" presStyleCnt="7"/>
      <dgm:spPr/>
    </dgm:pt>
    <dgm:pt modelId="{47947920-825B-4B5B-A0F5-8A1E60A9E97E}" type="pres">
      <dgm:prSet presAssocID="{66B4EBA2-C238-4AE0-81C6-D4A047DE8A7D}" presName="parentText" presStyleLbl="node1" presStyleIdx="3" presStyleCnt="7">
        <dgm:presLayoutVars>
          <dgm:chMax val="0"/>
          <dgm:bulletEnabled val="1"/>
        </dgm:presLayoutVars>
      </dgm:prSet>
      <dgm:spPr/>
    </dgm:pt>
    <dgm:pt modelId="{0D4B59D6-1946-4ABB-ADD3-FE4B18E58CD3}" type="pres">
      <dgm:prSet presAssocID="{66B4EBA2-C238-4AE0-81C6-D4A047DE8A7D}" presName="negativeSpace" presStyleCnt="0"/>
      <dgm:spPr/>
    </dgm:pt>
    <dgm:pt modelId="{9C30090D-FF87-4E55-A0D3-913ED5C6A73D}" type="pres">
      <dgm:prSet presAssocID="{66B4EBA2-C238-4AE0-81C6-D4A047DE8A7D}" presName="childText" presStyleLbl="conFgAcc1" presStyleIdx="3" presStyleCnt="7">
        <dgm:presLayoutVars>
          <dgm:bulletEnabled val="1"/>
        </dgm:presLayoutVars>
      </dgm:prSet>
      <dgm:spPr/>
    </dgm:pt>
    <dgm:pt modelId="{D3CEB0F2-3C6D-4AD8-9348-86C9097B5DE5}" type="pres">
      <dgm:prSet presAssocID="{E7B5E508-9D9D-4920-939A-2D4FC7C5646F}" presName="spaceBetweenRectangles" presStyleCnt="0"/>
      <dgm:spPr/>
    </dgm:pt>
    <dgm:pt modelId="{83BF0CAD-C302-4041-A5F3-6B3FF4D7D131}" type="pres">
      <dgm:prSet presAssocID="{B3E8B783-6B6F-4AEA-A3F3-220A013107EB}" presName="parentLin" presStyleCnt="0"/>
      <dgm:spPr/>
    </dgm:pt>
    <dgm:pt modelId="{99B3E3B8-B5F3-4AE5-AEC2-0FB92AD21E7B}" type="pres">
      <dgm:prSet presAssocID="{B3E8B783-6B6F-4AEA-A3F3-220A013107EB}" presName="parentLeftMargin" presStyleLbl="node1" presStyleIdx="3" presStyleCnt="7"/>
      <dgm:spPr/>
    </dgm:pt>
    <dgm:pt modelId="{E702CCAE-BA56-4EBD-A838-D853D0B7B393}" type="pres">
      <dgm:prSet presAssocID="{B3E8B783-6B6F-4AEA-A3F3-220A013107EB}" presName="parentText" presStyleLbl="node1" presStyleIdx="4" presStyleCnt="7">
        <dgm:presLayoutVars>
          <dgm:chMax val="0"/>
          <dgm:bulletEnabled val="1"/>
        </dgm:presLayoutVars>
      </dgm:prSet>
      <dgm:spPr/>
    </dgm:pt>
    <dgm:pt modelId="{FAAD2C7A-E12D-4ADB-A812-68194E693EAE}" type="pres">
      <dgm:prSet presAssocID="{B3E8B783-6B6F-4AEA-A3F3-220A013107EB}" presName="negativeSpace" presStyleCnt="0"/>
      <dgm:spPr/>
    </dgm:pt>
    <dgm:pt modelId="{4E841F24-F3F0-4C59-9569-53CEF5F0CC02}" type="pres">
      <dgm:prSet presAssocID="{B3E8B783-6B6F-4AEA-A3F3-220A013107EB}" presName="childText" presStyleLbl="conFgAcc1" presStyleIdx="4" presStyleCnt="7">
        <dgm:presLayoutVars>
          <dgm:bulletEnabled val="1"/>
        </dgm:presLayoutVars>
      </dgm:prSet>
      <dgm:spPr/>
    </dgm:pt>
    <dgm:pt modelId="{61BD0F3E-33C4-4C68-88AF-1B906EE22D8E}" type="pres">
      <dgm:prSet presAssocID="{107627CE-4D8E-4AA9-8CD3-61D3A21AD69F}" presName="spaceBetweenRectangles" presStyleCnt="0"/>
      <dgm:spPr/>
    </dgm:pt>
    <dgm:pt modelId="{1E206DBC-7D3B-484E-918A-501F45DA0969}" type="pres">
      <dgm:prSet presAssocID="{C786EF50-E44B-4D23-BA0A-7999BA6BCDD1}" presName="parentLin" presStyleCnt="0"/>
      <dgm:spPr/>
    </dgm:pt>
    <dgm:pt modelId="{BB87BCAF-AC97-4641-B1D7-532D57FAD68D}" type="pres">
      <dgm:prSet presAssocID="{C786EF50-E44B-4D23-BA0A-7999BA6BCDD1}" presName="parentLeftMargin" presStyleLbl="node1" presStyleIdx="4" presStyleCnt="7"/>
      <dgm:spPr/>
    </dgm:pt>
    <dgm:pt modelId="{D6680F96-AAF2-49D0-9D69-A2ABCE8B3632}" type="pres">
      <dgm:prSet presAssocID="{C786EF50-E44B-4D23-BA0A-7999BA6BCDD1}" presName="parentText" presStyleLbl="node1" presStyleIdx="5" presStyleCnt="7">
        <dgm:presLayoutVars>
          <dgm:chMax val="0"/>
          <dgm:bulletEnabled val="1"/>
        </dgm:presLayoutVars>
      </dgm:prSet>
      <dgm:spPr/>
    </dgm:pt>
    <dgm:pt modelId="{6A5A0152-37A0-4DD1-8389-0B65876D9526}" type="pres">
      <dgm:prSet presAssocID="{C786EF50-E44B-4D23-BA0A-7999BA6BCDD1}" presName="negativeSpace" presStyleCnt="0"/>
      <dgm:spPr/>
    </dgm:pt>
    <dgm:pt modelId="{2FA20852-B4DD-410F-A6D2-82BF3751777C}" type="pres">
      <dgm:prSet presAssocID="{C786EF50-E44B-4D23-BA0A-7999BA6BCDD1}" presName="childText" presStyleLbl="conFgAcc1" presStyleIdx="5" presStyleCnt="7">
        <dgm:presLayoutVars>
          <dgm:bulletEnabled val="1"/>
        </dgm:presLayoutVars>
      </dgm:prSet>
      <dgm:spPr/>
    </dgm:pt>
    <dgm:pt modelId="{C1D42C57-5FFB-4A8D-82DC-41DE3D6A2BEF}" type="pres">
      <dgm:prSet presAssocID="{5FE5B7FA-11A4-4247-8F12-DDACA224948C}" presName="spaceBetweenRectangles" presStyleCnt="0"/>
      <dgm:spPr/>
    </dgm:pt>
    <dgm:pt modelId="{A3DC407D-C420-4C76-9D15-EEF1451E1E31}" type="pres">
      <dgm:prSet presAssocID="{1A18E5BA-E872-44B4-84C3-87D235A5028F}" presName="parentLin" presStyleCnt="0"/>
      <dgm:spPr/>
    </dgm:pt>
    <dgm:pt modelId="{6967F2FC-F44E-4253-9B3D-3B084667DEC7}" type="pres">
      <dgm:prSet presAssocID="{1A18E5BA-E872-44B4-84C3-87D235A5028F}" presName="parentLeftMargin" presStyleLbl="node1" presStyleIdx="5" presStyleCnt="7"/>
      <dgm:spPr/>
    </dgm:pt>
    <dgm:pt modelId="{2E0B6712-CC2D-45F5-B0A8-AC813276199C}" type="pres">
      <dgm:prSet presAssocID="{1A18E5BA-E872-44B4-84C3-87D235A5028F}" presName="parentText" presStyleLbl="node1" presStyleIdx="6" presStyleCnt="7">
        <dgm:presLayoutVars>
          <dgm:chMax val="0"/>
          <dgm:bulletEnabled val="1"/>
        </dgm:presLayoutVars>
      </dgm:prSet>
      <dgm:spPr/>
    </dgm:pt>
    <dgm:pt modelId="{85799F37-8D9D-4694-88DD-FD78E59877A4}" type="pres">
      <dgm:prSet presAssocID="{1A18E5BA-E872-44B4-84C3-87D235A5028F}" presName="negativeSpace" presStyleCnt="0"/>
      <dgm:spPr/>
    </dgm:pt>
    <dgm:pt modelId="{95D92884-BD98-4D49-8F3E-55A0FD3B2F91}" type="pres">
      <dgm:prSet presAssocID="{1A18E5BA-E872-44B4-84C3-87D235A5028F}" presName="childText" presStyleLbl="conFgAcc1" presStyleIdx="6" presStyleCnt="7">
        <dgm:presLayoutVars>
          <dgm:bulletEnabled val="1"/>
        </dgm:presLayoutVars>
      </dgm:prSet>
      <dgm:spPr/>
    </dgm:pt>
  </dgm:ptLst>
  <dgm:cxnLst>
    <dgm:cxn modelId="{1F64D00A-8B26-4FF5-9E3D-D62E567C3538}" srcId="{271CB557-73A2-4CA3-86BE-21DAB8E843A6}" destId="{66B4EBA2-C238-4AE0-81C6-D4A047DE8A7D}" srcOrd="3" destOrd="0" parTransId="{E9D01BCA-D87E-453E-A6D4-4290352BE72A}" sibTransId="{E7B5E508-9D9D-4920-939A-2D4FC7C5646F}"/>
    <dgm:cxn modelId="{DA0F8C10-7727-414A-BADF-38E5F1FF6065}" srcId="{271CB557-73A2-4CA3-86BE-21DAB8E843A6}" destId="{C786EF50-E44B-4D23-BA0A-7999BA6BCDD1}" srcOrd="5" destOrd="0" parTransId="{4A14EEB1-F1E4-4805-A863-E40C5F6DE251}" sibTransId="{5FE5B7FA-11A4-4247-8F12-DDACA224948C}"/>
    <dgm:cxn modelId="{F8163214-B498-4522-97E8-60EB0958493C}" type="presOf" srcId="{C786EF50-E44B-4D23-BA0A-7999BA6BCDD1}" destId="{BB87BCAF-AC97-4641-B1D7-532D57FAD68D}" srcOrd="0" destOrd="0" presId="urn:microsoft.com/office/officeart/2005/8/layout/list1"/>
    <dgm:cxn modelId="{57BFBE2D-EFBE-4FCB-BE7F-0D2E8155FD67}" type="presOf" srcId="{1A18E5BA-E872-44B4-84C3-87D235A5028F}" destId="{6967F2FC-F44E-4253-9B3D-3B084667DEC7}" srcOrd="0" destOrd="0" presId="urn:microsoft.com/office/officeart/2005/8/layout/list1"/>
    <dgm:cxn modelId="{5A2FC637-CDE5-4649-9334-FD3B218689EA}" srcId="{271CB557-73A2-4CA3-86BE-21DAB8E843A6}" destId="{F2C8433F-50E7-4068-98C8-A3979A9EE401}" srcOrd="0" destOrd="0" parTransId="{42CCA0C5-AAF8-49F6-A1AD-D373370B8571}" sibTransId="{9A5AEF39-6CE6-442C-A35D-31E2B255C1B2}"/>
    <dgm:cxn modelId="{057DC937-85EE-4ADD-8AD5-1F3A4925F5F9}" type="presOf" srcId="{B9845227-A529-45F4-9D06-D317B8E1B1E4}" destId="{62CC6AB1-AF52-4720-BD5E-72E6C3D832B7}" srcOrd="1" destOrd="0" presId="urn:microsoft.com/office/officeart/2005/8/layout/list1"/>
    <dgm:cxn modelId="{060DF361-05E5-4947-9170-BE7B43A078DF}" srcId="{271CB557-73A2-4CA3-86BE-21DAB8E843A6}" destId="{1A18E5BA-E872-44B4-84C3-87D235A5028F}" srcOrd="6" destOrd="0" parTransId="{8AC8C9A3-2617-452C-8B97-63BFC57B4647}" sibTransId="{0F4AC3B2-C213-42ED-B19D-D73A047C42BC}"/>
    <dgm:cxn modelId="{69BE0044-D948-4F4B-A0F2-FE1CA7E1F683}" type="presOf" srcId="{B9845227-A529-45F4-9D06-D317B8E1B1E4}" destId="{2AA0205F-1494-4A33-A7D7-B58903C8139D}" srcOrd="0" destOrd="0" presId="urn:microsoft.com/office/officeart/2005/8/layout/list1"/>
    <dgm:cxn modelId="{D9DE8B4B-A8E1-4633-BA1B-3349EC590325}" type="presOf" srcId="{ECF94EE8-44DC-49AB-9C6B-C79DF8846795}" destId="{2926193B-04CA-4D88-96C5-4A0E26D8826C}" srcOrd="0" destOrd="0" presId="urn:microsoft.com/office/officeart/2005/8/layout/list1"/>
    <dgm:cxn modelId="{FA56D06C-C3F7-427D-B234-9177DEAF06AF}" type="presOf" srcId="{B3E8B783-6B6F-4AEA-A3F3-220A013107EB}" destId="{99B3E3B8-B5F3-4AE5-AEC2-0FB92AD21E7B}" srcOrd="0" destOrd="0" presId="urn:microsoft.com/office/officeart/2005/8/layout/list1"/>
    <dgm:cxn modelId="{91B8BD6F-02CE-48F7-87D2-4BAA24A6A86C}" type="presOf" srcId="{ECF94EE8-44DC-49AB-9C6B-C79DF8846795}" destId="{E640609C-7AB2-4C79-8011-4FC6EE1EBF18}" srcOrd="1" destOrd="0" presId="urn:microsoft.com/office/officeart/2005/8/layout/list1"/>
    <dgm:cxn modelId="{5710AA77-F10E-4325-9A08-3E82A2D0DD37}" type="presOf" srcId="{66B4EBA2-C238-4AE0-81C6-D4A047DE8A7D}" destId="{47947920-825B-4B5B-A0F5-8A1E60A9E97E}" srcOrd="1" destOrd="0" presId="urn:microsoft.com/office/officeart/2005/8/layout/list1"/>
    <dgm:cxn modelId="{629CA079-8D97-4964-8DBC-5E08AB40720B}" srcId="{271CB557-73A2-4CA3-86BE-21DAB8E843A6}" destId="{B3E8B783-6B6F-4AEA-A3F3-220A013107EB}" srcOrd="4" destOrd="0" parTransId="{6477E67F-F924-49ED-979E-F1878A6CFB46}" sibTransId="{107627CE-4D8E-4AA9-8CD3-61D3A21AD69F}"/>
    <dgm:cxn modelId="{73D7CF89-ECD1-4E75-9CD5-949E10F3C171}" type="presOf" srcId="{F2C8433F-50E7-4068-98C8-A3979A9EE401}" destId="{B1948935-FB35-4278-A1EC-F227D084BA8D}" srcOrd="0" destOrd="0" presId="urn:microsoft.com/office/officeart/2005/8/layout/list1"/>
    <dgm:cxn modelId="{365DAB8D-D0B5-4612-B247-534752C84967}" type="presOf" srcId="{1A18E5BA-E872-44B4-84C3-87D235A5028F}" destId="{2E0B6712-CC2D-45F5-B0A8-AC813276199C}" srcOrd="1" destOrd="0" presId="urn:microsoft.com/office/officeart/2005/8/layout/list1"/>
    <dgm:cxn modelId="{DB64439A-E17C-43FC-8708-D932CD01ABE9}" type="presOf" srcId="{271CB557-73A2-4CA3-86BE-21DAB8E843A6}" destId="{2DC8FDFE-60A1-4303-A416-98BF8E11DD94}" srcOrd="0" destOrd="0" presId="urn:microsoft.com/office/officeart/2005/8/layout/list1"/>
    <dgm:cxn modelId="{5E559FA9-0BE5-4662-A047-3BCFAD91E2E4}" type="presOf" srcId="{B3E8B783-6B6F-4AEA-A3F3-220A013107EB}" destId="{E702CCAE-BA56-4EBD-A838-D853D0B7B393}" srcOrd="1" destOrd="0" presId="urn:microsoft.com/office/officeart/2005/8/layout/list1"/>
    <dgm:cxn modelId="{7CAA7CAB-FEA8-43DC-B48C-7CD934B401E2}" type="presOf" srcId="{66B4EBA2-C238-4AE0-81C6-D4A047DE8A7D}" destId="{9160A6AE-ED66-4F2A-9329-72853DA0B88D}" srcOrd="0" destOrd="0" presId="urn:microsoft.com/office/officeart/2005/8/layout/list1"/>
    <dgm:cxn modelId="{42CEEAC9-A7D1-4133-8342-1E979E96EE77}" type="presOf" srcId="{F2C8433F-50E7-4068-98C8-A3979A9EE401}" destId="{99055588-5C0A-4B87-99F1-FE89163B3F01}" srcOrd="1" destOrd="0" presId="urn:microsoft.com/office/officeart/2005/8/layout/list1"/>
    <dgm:cxn modelId="{D45CE4D6-D50E-4B6B-A29F-F08C04E01C55}" srcId="{271CB557-73A2-4CA3-86BE-21DAB8E843A6}" destId="{B9845227-A529-45F4-9D06-D317B8E1B1E4}" srcOrd="2" destOrd="0" parTransId="{EEBD8417-FFE9-4470-B7DF-CC3943D1EC5A}" sibTransId="{D8720C7F-1607-486E-AC04-113ED832DAC3}"/>
    <dgm:cxn modelId="{BE1279E4-C13A-40AC-AF71-DCA1AEC736F0}" type="presOf" srcId="{C786EF50-E44B-4D23-BA0A-7999BA6BCDD1}" destId="{D6680F96-AAF2-49D0-9D69-A2ABCE8B3632}" srcOrd="1" destOrd="0" presId="urn:microsoft.com/office/officeart/2005/8/layout/list1"/>
    <dgm:cxn modelId="{40EF90E8-7561-4CE0-9276-C9D7FD7D06D2}" srcId="{271CB557-73A2-4CA3-86BE-21DAB8E843A6}" destId="{ECF94EE8-44DC-49AB-9C6B-C79DF8846795}" srcOrd="1" destOrd="0" parTransId="{895083CA-451F-473A-B59E-4EB99903A1C3}" sibTransId="{D14D2579-B4E7-4716-A4C4-2EAC48E0384E}"/>
    <dgm:cxn modelId="{B463F2E9-FDA7-4CD7-A9BD-A6D8993365C5}" type="presParOf" srcId="{2DC8FDFE-60A1-4303-A416-98BF8E11DD94}" destId="{949668B4-43AC-443E-9DE5-229EE2912F21}" srcOrd="0" destOrd="0" presId="urn:microsoft.com/office/officeart/2005/8/layout/list1"/>
    <dgm:cxn modelId="{4BFC6638-193B-49D5-BCE4-FBAD64A5A9DC}" type="presParOf" srcId="{949668B4-43AC-443E-9DE5-229EE2912F21}" destId="{B1948935-FB35-4278-A1EC-F227D084BA8D}" srcOrd="0" destOrd="0" presId="urn:microsoft.com/office/officeart/2005/8/layout/list1"/>
    <dgm:cxn modelId="{1301DCF3-5CAB-4916-A15C-CE6BBB2ABE4C}" type="presParOf" srcId="{949668B4-43AC-443E-9DE5-229EE2912F21}" destId="{99055588-5C0A-4B87-99F1-FE89163B3F01}" srcOrd="1" destOrd="0" presId="urn:microsoft.com/office/officeart/2005/8/layout/list1"/>
    <dgm:cxn modelId="{8EC443C9-4A57-4F04-91E3-B1934DD16619}" type="presParOf" srcId="{2DC8FDFE-60A1-4303-A416-98BF8E11DD94}" destId="{0CA9FE20-95A0-4948-A63F-DE4573A18CBB}" srcOrd="1" destOrd="0" presId="urn:microsoft.com/office/officeart/2005/8/layout/list1"/>
    <dgm:cxn modelId="{E36C4981-A147-4CD7-B596-65384A520FB7}" type="presParOf" srcId="{2DC8FDFE-60A1-4303-A416-98BF8E11DD94}" destId="{D0CB1E1C-9CDC-41F5-AC7D-88E7882D32B2}" srcOrd="2" destOrd="0" presId="urn:microsoft.com/office/officeart/2005/8/layout/list1"/>
    <dgm:cxn modelId="{5E2F3D29-A90F-44B4-87A3-FD77A4D308CA}" type="presParOf" srcId="{2DC8FDFE-60A1-4303-A416-98BF8E11DD94}" destId="{3E96476F-5902-45F5-98C3-9C552E75D311}" srcOrd="3" destOrd="0" presId="urn:microsoft.com/office/officeart/2005/8/layout/list1"/>
    <dgm:cxn modelId="{C8F4FDD3-94EE-4BE9-92E5-420D8927D285}" type="presParOf" srcId="{2DC8FDFE-60A1-4303-A416-98BF8E11DD94}" destId="{3DA9B8B0-06B0-4F42-823B-5BA2BB33D7CB}" srcOrd="4" destOrd="0" presId="urn:microsoft.com/office/officeart/2005/8/layout/list1"/>
    <dgm:cxn modelId="{DE7D35E2-71EB-4EE1-8BBE-9077204F9E33}" type="presParOf" srcId="{3DA9B8B0-06B0-4F42-823B-5BA2BB33D7CB}" destId="{2926193B-04CA-4D88-96C5-4A0E26D8826C}" srcOrd="0" destOrd="0" presId="urn:microsoft.com/office/officeart/2005/8/layout/list1"/>
    <dgm:cxn modelId="{5A89B8E9-699F-4062-ABAE-0BCCA79509FE}" type="presParOf" srcId="{3DA9B8B0-06B0-4F42-823B-5BA2BB33D7CB}" destId="{E640609C-7AB2-4C79-8011-4FC6EE1EBF18}" srcOrd="1" destOrd="0" presId="urn:microsoft.com/office/officeart/2005/8/layout/list1"/>
    <dgm:cxn modelId="{08F6DCBE-03F8-44F1-B32B-175C2B337B2E}" type="presParOf" srcId="{2DC8FDFE-60A1-4303-A416-98BF8E11DD94}" destId="{EF19F718-C33D-4E1B-AB29-23BE05AEEF7A}" srcOrd="5" destOrd="0" presId="urn:microsoft.com/office/officeart/2005/8/layout/list1"/>
    <dgm:cxn modelId="{2127D23D-0028-4E52-A3AB-AF8699AE4897}" type="presParOf" srcId="{2DC8FDFE-60A1-4303-A416-98BF8E11DD94}" destId="{EC7F250D-2569-4A5F-A9F4-A78370B81D04}" srcOrd="6" destOrd="0" presId="urn:microsoft.com/office/officeart/2005/8/layout/list1"/>
    <dgm:cxn modelId="{71AA4DE0-2A0C-4342-AEC1-678BC40A803C}" type="presParOf" srcId="{2DC8FDFE-60A1-4303-A416-98BF8E11DD94}" destId="{B27D129A-F0B0-4AE4-99E2-B7349DC0B988}" srcOrd="7" destOrd="0" presId="urn:microsoft.com/office/officeart/2005/8/layout/list1"/>
    <dgm:cxn modelId="{6318B87A-3563-4ADD-A8F8-7EDB9F78B35D}" type="presParOf" srcId="{2DC8FDFE-60A1-4303-A416-98BF8E11DD94}" destId="{B82ECA44-EBEA-44BF-8BD2-70E5CD1182E3}" srcOrd="8" destOrd="0" presId="urn:microsoft.com/office/officeart/2005/8/layout/list1"/>
    <dgm:cxn modelId="{FD09C626-AAC6-49B5-87C7-6CADBF823B38}" type="presParOf" srcId="{B82ECA44-EBEA-44BF-8BD2-70E5CD1182E3}" destId="{2AA0205F-1494-4A33-A7D7-B58903C8139D}" srcOrd="0" destOrd="0" presId="urn:microsoft.com/office/officeart/2005/8/layout/list1"/>
    <dgm:cxn modelId="{9B933E3D-61DB-49BD-9999-DCD28C44C460}" type="presParOf" srcId="{B82ECA44-EBEA-44BF-8BD2-70E5CD1182E3}" destId="{62CC6AB1-AF52-4720-BD5E-72E6C3D832B7}" srcOrd="1" destOrd="0" presId="urn:microsoft.com/office/officeart/2005/8/layout/list1"/>
    <dgm:cxn modelId="{99A5C88D-CFC9-4C06-B744-631F9C5CEF95}" type="presParOf" srcId="{2DC8FDFE-60A1-4303-A416-98BF8E11DD94}" destId="{53DC6F2C-0948-40B0-A3E5-1B6A851F27C8}" srcOrd="9" destOrd="0" presId="urn:microsoft.com/office/officeart/2005/8/layout/list1"/>
    <dgm:cxn modelId="{DCA28060-34D9-4736-8528-FD3D7E181209}" type="presParOf" srcId="{2DC8FDFE-60A1-4303-A416-98BF8E11DD94}" destId="{2E14D35F-F25A-4420-91A4-7DF19EAB065C}" srcOrd="10" destOrd="0" presId="urn:microsoft.com/office/officeart/2005/8/layout/list1"/>
    <dgm:cxn modelId="{9AECF02D-4ADB-4E07-AECD-F45872DBC5A1}" type="presParOf" srcId="{2DC8FDFE-60A1-4303-A416-98BF8E11DD94}" destId="{C6030D63-6885-4CA6-BB9C-EDC646866154}" srcOrd="11" destOrd="0" presId="urn:microsoft.com/office/officeart/2005/8/layout/list1"/>
    <dgm:cxn modelId="{FE579225-5929-420B-8D12-DA943682D28D}" type="presParOf" srcId="{2DC8FDFE-60A1-4303-A416-98BF8E11DD94}" destId="{F520B370-46EA-427F-A044-51DBF3C111E4}" srcOrd="12" destOrd="0" presId="urn:microsoft.com/office/officeart/2005/8/layout/list1"/>
    <dgm:cxn modelId="{0CA2E25A-A176-4E74-99C4-1F5E80843C70}" type="presParOf" srcId="{F520B370-46EA-427F-A044-51DBF3C111E4}" destId="{9160A6AE-ED66-4F2A-9329-72853DA0B88D}" srcOrd="0" destOrd="0" presId="urn:microsoft.com/office/officeart/2005/8/layout/list1"/>
    <dgm:cxn modelId="{E2B23500-91D6-432E-8D4B-AF92D0A764F1}" type="presParOf" srcId="{F520B370-46EA-427F-A044-51DBF3C111E4}" destId="{47947920-825B-4B5B-A0F5-8A1E60A9E97E}" srcOrd="1" destOrd="0" presId="urn:microsoft.com/office/officeart/2005/8/layout/list1"/>
    <dgm:cxn modelId="{F2A2C4BC-DDC8-4EFE-8071-B33DC63D6338}" type="presParOf" srcId="{2DC8FDFE-60A1-4303-A416-98BF8E11DD94}" destId="{0D4B59D6-1946-4ABB-ADD3-FE4B18E58CD3}" srcOrd="13" destOrd="0" presId="urn:microsoft.com/office/officeart/2005/8/layout/list1"/>
    <dgm:cxn modelId="{FAB840EC-29D0-47EB-B416-FD77DB7EF364}" type="presParOf" srcId="{2DC8FDFE-60A1-4303-A416-98BF8E11DD94}" destId="{9C30090D-FF87-4E55-A0D3-913ED5C6A73D}" srcOrd="14" destOrd="0" presId="urn:microsoft.com/office/officeart/2005/8/layout/list1"/>
    <dgm:cxn modelId="{14AC2C8C-0D81-46E6-BE2F-28C924994A04}" type="presParOf" srcId="{2DC8FDFE-60A1-4303-A416-98BF8E11DD94}" destId="{D3CEB0F2-3C6D-4AD8-9348-86C9097B5DE5}" srcOrd="15" destOrd="0" presId="urn:microsoft.com/office/officeart/2005/8/layout/list1"/>
    <dgm:cxn modelId="{72E4F42D-76C2-42A5-99F5-F4D000965AFC}" type="presParOf" srcId="{2DC8FDFE-60A1-4303-A416-98BF8E11DD94}" destId="{83BF0CAD-C302-4041-A5F3-6B3FF4D7D131}" srcOrd="16" destOrd="0" presId="urn:microsoft.com/office/officeart/2005/8/layout/list1"/>
    <dgm:cxn modelId="{92B2982D-91A7-4707-A1AE-EA434DC65C2E}" type="presParOf" srcId="{83BF0CAD-C302-4041-A5F3-6B3FF4D7D131}" destId="{99B3E3B8-B5F3-4AE5-AEC2-0FB92AD21E7B}" srcOrd="0" destOrd="0" presId="urn:microsoft.com/office/officeart/2005/8/layout/list1"/>
    <dgm:cxn modelId="{3F30A72E-5191-4F13-A2FF-984F5E49F890}" type="presParOf" srcId="{83BF0CAD-C302-4041-A5F3-6B3FF4D7D131}" destId="{E702CCAE-BA56-4EBD-A838-D853D0B7B393}" srcOrd="1" destOrd="0" presId="urn:microsoft.com/office/officeart/2005/8/layout/list1"/>
    <dgm:cxn modelId="{734C9B2A-2CA8-40F2-B5AC-8BAA032EFB2C}" type="presParOf" srcId="{2DC8FDFE-60A1-4303-A416-98BF8E11DD94}" destId="{FAAD2C7A-E12D-4ADB-A812-68194E693EAE}" srcOrd="17" destOrd="0" presId="urn:microsoft.com/office/officeart/2005/8/layout/list1"/>
    <dgm:cxn modelId="{2617988A-631E-480D-A390-26A4EA812BC1}" type="presParOf" srcId="{2DC8FDFE-60A1-4303-A416-98BF8E11DD94}" destId="{4E841F24-F3F0-4C59-9569-53CEF5F0CC02}" srcOrd="18" destOrd="0" presId="urn:microsoft.com/office/officeart/2005/8/layout/list1"/>
    <dgm:cxn modelId="{24FBB62A-A49F-4255-B27B-EBAEE66458DB}" type="presParOf" srcId="{2DC8FDFE-60A1-4303-A416-98BF8E11DD94}" destId="{61BD0F3E-33C4-4C68-88AF-1B906EE22D8E}" srcOrd="19" destOrd="0" presId="urn:microsoft.com/office/officeart/2005/8/layout/list1"/>
    <dgm:cxn modelId="{0F7BC72E-F48B-4BEA-9FB3-FE55CA366B74}" type="presParOf" srcId="{2DC8FDFE-60A1-4303-A416-98BF8E11DD94}" destId="{1E206DBC-7D3B-484E-918A-501F45DA0969}" srcOrd="20" destOrd="0" presId="urn:microsoft.com/office/officeart/2005/8/layout/list1"/>
    <dgm:cxn modelId="{EAD7A0D1-45D6-4F3B-A18E-122789C974C9}" type="presParOf" srcId="{1E206DBC-7D3B-484E-918A-501F45DA0969}" destId="{BB87BCAF-AC97-4641-B1D7-532D57FAD68D}" srcOrd="0" destOrd="0" presId="urn:microsoft.com/office/officeart/2005/8/layout/list1"/>
    <dgm:cxn modelId="{39BB8D6F-5BC6-4565-9F68-DDD76253C38B}" type="presParOf" srcId="{1E206DBC-7D3B-484E-918A-501F45DA0969}" destId="{D6680F96-AAF2-49D0-9D69-A2ABCE8B3632}" srcOrd="1" destOrd="0" presId="urn:microsoft.com/office/officeart/2005/8/layout/list1"/>
    <dgm:cxn modelId="{EF911448-FE5F-498F-AD0F-41FA5E8CBDE2}" type="presParOf" srcId="{2DC8FDFE-60A1-4303-A416-98BF8E11DD94}" destId="{6A5A0152-37A0-4DD1-8389-0B65876D9526}" srcOrd="21" destOrd="0" presId="urn:microsoft.com/office/officeart/2005/8/layout/list1"/>
    <dgm:cxn modelId="{19D69B9F-C371-4F43-891A-3CBAB143F2B6}" type="presParOf" srcId="{2DC8FDFE-60A1-4303-A416-98BF8E11DD94}" destId="{2FA20852-B4DD-410F-A6D2-82BF3751777C}" srcOrd="22" destOrd="0" presId="urn:microsoft.com/office/officeart/2005/8/layout/list1"/>
    <dgm:cxn modelId="{DBF929DB-37FB-4117-9D71-A40956E97DFC}" type="presParOf" srcId="{2DC8FDFE-60A1-4303-A416-98BF8E11DD94}" destId="{C1D42C57-5FFB-4A8D-82DC-41DE3D6A2BEF}" srcOrd="23" destOrd="0" presId="urn:microsoft.com/office/officeart/2005/8/layout/list1"/>
    <dgm:cxn modelId="{B4634954-F065-473B-A63C-5A3BEB6325AF}" type="presParOf" srcId="{2DC8FDFE-60A1-4303-A416-98BF8E11DD94}" destId="{A3DC407D-C420-4C76-9D15-EEF1451E1E31}" srcOrd="24" destOrd="0" presId="urn:microsoft.com/office/officeart/2005/8/layout/list1"/>
    <dgm:cxn modelId="{BFF25F3B-75AA-4F1F-9F96-3CAED1D92098}" type="presParOf" srcId="{A3DC407D-C420-4C76-9D15-EEF1451E1E31}" destId="{6967F2FC-F44E-4253-9B3D-3B084667DEC7}" srcOrd="0" destOrd="0" presId="urn:microsoft.com/office/officeart/2005/8/layout/list1"/>
    <dgm:cxn modelId="{29F2B2C3-7090-445E-8364-DFC78E59009F}" type="presParOf" srcId="{A3DC407D-C420-4C76-9D15-EEF1451E1E31}" destId="{2E0B6712-CC2D-45F5-B0A8-AC813276199C}" srcOrd="1" destOrd="0" presId="urn:microsoft.com/office/officeart/2005/8/layout/list1"/>
    <dgm:cxn modelId="{728DAA0D-0DC0-48EE-B004-6AC992A03063}" type="presParOf" srcId="{2DC8FDFE-60A1-4303-A416-98BF8E11DD94}" destId="{85799F37-8D9D-4694-88DD-FD78E59877A4}" srcOrd="25" destOrd="0" presId="urn:microsoft.com/office/officeart/2005/8/layout/list1"/>
    <dgm:cxn modelId="{9286B852-D1A0-4C6F-B319-E3D0B05E68E6}" type="presParOf" srcId="{2DC8FDFE-60A1-4303-A416-98BF8E11DD94}" destId="{95D92884-BD98-4D49-8F3E-55A0FD3B2F91}"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CB50B0-7B8B-4C27-BEC7-8CD19FD2718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EFEA4DC-E631-40C2-882F-44D63D1857A4}">
      <dgm:prSet/>
      <dgm:spPr/>
      <dgm:t>
        <a:bodyPr/>
        <a:lstStyle/>
        <a:p>
          <a:r>
            <a:rPr lang="en-US"/>
            <a:t>A thorough history and physical examination are obtained by a physician. </a:t>
          </a:r>
        </a:p>
      </dgm:t>
    </dgm:pt>
    <dgm:pt modelId="{E5E69D5A-8790-4978-AA3F-E06CD2BDBF38}" type="parTrans" cxnId="{38A0E5FD-80B5-4336-B8C6-1E9A1338508B}">
      <dgm:prSet/>
      <dgm:spPr/>
      <dgm:t>
        <a:bodyPr/>
        <a:lstStyle/>
        <a:p>
          <a:endParaRPr lang="en-US"/>
        </a:p>
      </dgm:t>
    </dgm:pt>
    <dgm:pt modelId="{59584FD2-1B8C-457C-9F80-FA4CAEBC42AB}" type="sibTrans" cxnId="{38A0E5FD-80B5-4336-B8C6-1E9A1338508B}">
      <dgm:prSet/>
      <dgm:spPr/>
      <dgm:t>
        <a:bodyPr/>
        <a:lstStyle/>
        <a:p>
          <a:endParaRPr lang="en-US"/>
        </a:p>
      </dgm:t>
    </dgm:pt>
    <dgm:pt modelId="{1DA21F77-78ED-46DF-99FC-94BB80C4AE0A}">
      <dgm:prSet/>
      <dgm:spPr/>
      <dgm:t>
        <a:bodyPr/>
        <a:lstStyle/>
        <a:p>
          <a:r>
            <a:rPr lang="en-US" dirty="0"/>
            <a:t>Examination includes evaluation of male breast tissue, evaluation of penile size and development, evaluation of testicular development and proper development of secondary sexual characteristics such as the amount and distribution of pubic and underarm hair.</a:t>
          </a:r>
        </a:p>
        <a:p>
          <a:endParaRPr lang="en-US" dirty="0"/>
        </a:p>
      </dgm:t>
    </dgm:pt>
    <dgm:pt modelId="{BA7953BD-4A14-40B6-85CA-D441A4AD787A}" type="parTrans" cxnId="{5BCA83CC-DEF0-4AE3-BFC7-7FE0E7E5F0AC}">
      <dgm:prSet/>
      <dgm:spPr/>
      <dgm:t>
        <a:bodyPr/>
        <a:lstStyle/>
        <a:p>
          <a:endParaRPr lang="en-US"/>
        </a:p>
      </dgm:t>
    </dgm:pt>
    <dgm:pt modelId="{78E526BE-A4FB-4559-831E-1472C43336E6}" type="sibTrans" cxnId="{5BCA83CC-DEF0-4AE3-BFC7-7FE0E7E5F0AC}">
      <dgm:prSet/>
      <dgm:spPr/>
      <dgm:t>
        <a:bodyPr/>
        <a:lstStyle/>
        <a:p>
          <a:pPr rtl="1"/>
          <a:endParaRPr lang="ar-JO"/>
        </a:p>
      </dgm:t>
    </dgm:pt>
    <dgm:pt modelId="{B72D9C7F-A54E-498B-8928-0355FA9612D0}">
      <dgm:prSet/>
      <dgm:spPr/>
      <dgm:t>
        <a:bodyPr/>
        <a:lstStyle/>
        <a:p>
          <a:r>
            <a:rPr lang="en-US"/>
            <a:t>Mammography is the method of choice for radiologic examination of male breast tissue in the diagnosis of gynecomastia when breast cancer is suspected. </a:t>
          </a:r>
        </a:p>
      </dgm:t>
    </dgm:pt>
    <dgm:pt modelId="{96015970-2669-4FE5-9D3F-62F09F5EBB10}" type="parTrans" cxnId="{801917E7-467A-456E-9A5B-EBAB9099B908}">
      <dgm:prSet/>
      <dgm:spPr/>
      <dgm:t>
        <a:bodyPr/>
        <a:lstStyle/>
        <a:p>
          <a:endParaRPr lang="en-US"/>
        </a:p>
      </dgm:t>
    </dgm:pt>
    <dgm:pt modelId="{93DCC0E0-CE2B-4953-92A3-22D7AAC6025B}" type="sibTrans" cxnId="{801917E7-467A-456E-9A5B-EBAB9099B908}">
      <dgm:prSet/>
      <dgm:spPr/>
      <dgm:t>
        <a:bodyPr/>
        <a:lstStyle/>
        <a:p>
          <a:endParaRPr lang="en-US"/>
        </a:p>
      </dgm:t>
    </dgm:pt>
    <dgm:pt modelId="{FCAD7AF2-A120-4C10-9C41-797786F1677D}" type="pres">
      <dgm:prSet presAssocID="{E0CB50B0-7B8B-4C27-BEC7-8CD19FD27189}" presName="linear" presStyleCnt="0">
        <dgm:presLayoutVars>
          <dgm:animLvl val="lvl"/>
          <dgm:resizeHandles val="exact"/>
        </dgm:presLayoutVars>
      </dgm:prSet>
      <dgm:spPr/>
    </dgm:pt>
    <dgm:pt modelId="{70971E1C-F92E-4046-BB1C-268EDAF4D3FC}" type="pres">
      <dgm:prSet presAssocID="{DEFEA4DC-E631-40C2-882F-44D63D1857A4}" presName="parentText" presStyleLbl="node1" presStyleIdx="0" presStyleCnt="3">
        <dgm:presLayoutVars>
          <dgm:chMax val="0"/>
          <dgm:bulletEnabled val="1"/>
        </dgm:presLayoutVars>
      </dgm:prSet>
      <dgm:spPr/>
    </dgm:pt>
    <dgm:pt modelId="{FB925B92-CA55-4140-8BA8-6E5021E9FFAC}" type="pres">
      <dgm:prSet presAssocID="{59584FD2-1B8C-457C-9F80-FA4CAEBC42AB}" presName="spacer" presStyleCnt="0"/>
      <dgm:spPr/>
    </dgm:pt>
    <dgm:pt modelId="{2FAB67E5-6E25-4AC4-A2B4-5A789687FA6C}" type="pres">
      <dgm:prSet presAssocID="{1DA21F77-78ED-46DF-99FC-94BB80C4AE0A}" presName="parentText" presStyleLbl="node1" presStyleIdx="1" presStyleCnt="3">
        <dgm:presLayoutVars>
          <dgm:chMax val="0"/>
          <dgm:bulletEnabled val="1"/>
        </dgm:presLayoutVars>
      </dgm:prSet>
      <dgm:spPr/>
    </dgm:pt>
    <dgm:pt modelId="{A3DDE993-5E8C-4A58-B074-2B0E249C67F3}" type="pres">
      <dgm:prSet presAssocID="{78E526BE-A4FB-4559-831E-1472C43336E6}" presName="spacer" presStyleCnt="0"/>
      <dgm:spPr/>
    </dgm:pt>
    <dgm:pt modelId="{F6F5BBC1-6B0A-404C-8EA2-F0B665A11D3B}" type="pres">
      <dgm:prSet presAssocID="{B72D9C7F-A54E-498B-8928-0355FA9612D0}" presName="parentText" presStyleLbl="node1" presStyleIdx="2" presStyleCnt="3">
        <dgm:presLayoutVars>
          <dgm:chMax val="0"/>
          <dgm:bulletEnabled val="1"/>
        </dgm:presLayoutVars>
      </dgm:prSet>
      <dgm:spPr/>
    </dgm:pt>
  </dgm:ptLst>
  <dgm:cxnLst>
    <dgm:cxn modelId="{BD16430A-E4CE-480A-87CB-F4A15856B663}" type="presOf" srcId="{B72D9C7F-A54E-498B-8928-0355FA9612D0}" destId="{F6F5BBC1-6B0A-404C-8EA2-F0B665A11D3B}" srcOrd="0" destOrd="0" presId="urn:microsoft.com/office/officeart/2005/8/layout/vList2"/>
    <dgm:cxn modelId="{D144AF20-38DD-4C7C-969A-3499DD9F7892}" type="presOf" srcId="{E0CB50B0-7B8B-4C27-BEC7-8CD19FD27189}" destId="{FCAD7AF2-A120-4C10-9C41-797786F1677D}" srcOrd="0" destOrd="0" presId="urn:microsoft.com/office/officeart/2005/8/layout/vList2"/>
    <dgm:cxn modelId="{2AF0DD3F-02BB-4782-AA83-74F62F25074A}" type="presOf" srcId="{1DA21F77-78ED-46DF-99FC-94BB80C4AE0A}" destId="{2FAB67E5-6E25-4AC4-A2B4-5A789687FA6C}" srcOrd="0" destOrd="0" presId="urn:microsoft.com/office/officeart/2005/8/layout/vList2"/>
    <dgm:cxn modelId="{04D2F1B7-5DB9-4EE0-A507-F7110E309ADA}" type="presOf" srcId="{DEFEA4DC-E631-40C2-882F-44D63D1857A4}" destId="{70971E1C-F92E-4046-BB1C-268EDAF4D3FC}" srcOrd="0" destOrd="0" presId="urn:microsoft.com/office/officeart/2005/8/layout/vList2"/>
    <dgm:cxn modelId="{5BCA83CC-DEF0-4AE3-BFC7-7FE0E7E5F0AC}" srcId="{E0CB50B0-7B8B-4C27-BEC7-8CD19FD27189}" destId="{1DA21F77-78ED-46DF-99FC-94BB80C4AE0A}" srcOrd="1" destOrd="0" parTransId="{BA7953BD-4A14-40B6-85CA-D441A4AD787A}" sibTransId="{78E526BE-A4FB-4559-831E-1472C43336E6}"/>
    <dgm:cxn modelId="{801917E7-467A-456E-9A5B-EBAB9099B908}" srcId="{E0CB50B0-7B8B-4C27-BEC7-8CD19FD27189}" destId="{B72D9C7F-A54E-498B-8928-0355FA9612D0}" srcOrd="2" destOrd="0" parTransId="{96015970-2669-4FE5-9D3F-62F09F5EBB10}" sibTransId="{93DCC0E0-CE2B-4953-92A3-22D7AAC6025B}"/>
    <dgm:cxn modelId="{38A0E5FD-80B5-4336-B8C6-1E9A1338508B}" srcId="{E0CB50B0-7B8B-4C27-BEC7-8CD19FD27189}" destId="{DEFEA4DC-E631-40C2-882F-44D63D1857A4}" srcOrd="0" destOrd="0" parTransId="{E5E69D5A-8790-4978-AA3F-E06CD2BDBF38}" sibTransId="{59584FD2-1B8C-457C-9F80-FA4CAEBC42AB}"/>
    <dgm:cxn modelId="{B678FFF5-FAFB-46B4-959B-B8349A10AC63}" type="presParOf" srcId="{FCAD7AF2-A120-4C10-9C41-797786F1677D}" destId="{70971E1C-F92E-4046-BB1C-268EDAF4D3FC}" srcOrd="0" destOrd="0" presId="urn:microsoft.com/office/officeart/2005/8/layout/vList2"/>
    <dgm:cxn modelId="{8A7D3EC2-1F28-45B7-B625-BB9C08FA6D2D}" type="presParOf" srcId="{FCAD7AF2-A120-4C10-9C41-797786F1677D}" destId="{FB925B92-CA55-4140-8BA8-6E5021E9FFAC}" srcOrd="1" destOrd="0" presId="urn:microsoft.com/office/officeart/2005/8/layout/vList2"/>
    <dgm:cxn modelId="{F7F02C62-C414-44E5-BDD7-E610F8B5D944}" type="presParOf" srcId="{FCAD7AF2-A120-4C10-9C41-797786F1677D}" destId="{2FAB67E5-6E25-4AC4-A2B4-5A789687FA6C}" srcOrd="2" destOrd="0" presId="urn:microsoft.com/office/officeart/2005/8/layout/vList2"/>
    <dgm:cxn modelId="{D59DDA08-7FC3-4D28-89B5-819741D51609}" type="presParOf" srcId="{FCAD7AF2-A120-4C10-9C41-797786F1677D}" destId="{A3DDE993-5E8C-4A58-B074-2B0E249C67F3}" srcOrd="3" destOrd="0" presId="urn:microsoft.com/office/officeart/2005/8/layout/vList2"/>
    <dgm:cxn modelId="{FCB44124-5FA8-41CD-8DFA-AC8A70BDEC13}" type="presParOf" srcId="{FCAD7AF2-A120-4C10-9C41-797786F1677D}" destId="{F6F5BBC1-6B0A-404C-8EA2-F0B665A11D3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F5F5DE-9E6B-440F-B128-DAB920AFEE4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D8513F5-A088-470E-9213-16601030D7C1}">
      <dgm:prSet/>
      <dgm:spPr/>
      <dgm:t>
        <a:bodyPr/>
        <a:lstStyle/>
        <a:p>
          <a:r>
            <a:rPr lang="en-US" b="0" i="0" baseline="0"/>
            <a:t>Gynecomastia is not physically harmful, but in some cases it may be an indicator of other more serious underlying conditions, such as testicular cancer. </a:t>
          </a:r>
          <a:endParaRPr lang="en-US"/>
        </a:p>
      </dgm:t>
    </dgm:pt>
    <dgm:pt modelId="{95A71B8E-B670-4B4B-B8AD-B73D3671EEA1}" type="parTrans" cxnId="{EEEFE533-2B63-4E6C-8441-F86ACE79A6A7}">
      <dgm:prSet/>
      <dgm:spPr/>
      <dgm:t>
        <a:bodyPr/>
        <a:lstStyle/>
        <a:p>
          <a:endParaRPr lang="en-US"/>
        </a:p>
      </dgm:t>
    </dgm:pt>
    <dgm:pt modelId="{10E3D44A-3D63-4D60-AAA6-5EC78CA1A71C}" type="sibTrans" cxnId="{EEEFE533-2B63-4E6C-8441-F86ACE79A6A7}">
      <dgm:prSet/>
      <dgm:spPr/>
      <dgm:t>
        <a:bodyPr/>
        <a:lstStyle/>
        <a:p>
          <a:endParaRPr lang="en-US"/>
        </a:p>
      </dgm:t>
    </dgm:pt>
    <dgm:pt modelId="{5F510413-2F13-42CE-AE6F-40F3ECD3D402}">
      <dgm:prSet/>
      <dgm:spPr/>
      <dgm:t>
        <a:bodyPr/>
        <a:lstStyle/>
        <a:p>
          <a:r>
            <a:rPr lang="en-US" b="0" i="0" baseline="0"/>
            <a:t>The glandular tissue typically grows under the influence of hormonal stimulation and is often tender or painful. </a:t>
          </a:r>
          <a:endParaRPr lang="en-US"/>
        </a:p>
      </dgm:t>
    </dgm:pt>
    <dgm:pt modelId="{D3F5D663-F53D-4820-AC33-413977DE32C3}" type="parTrans" cxnId="{600C4A05-0C9D-4929-8EEB-2062EDB51202}">
      <dgm:prSet/>
      <dgm:spPr/>
      <dgm:t>
        <a:bodyPr/>
        <a:lstStyle/>
        <a:p>
          <a:endParaRPr lang="en-US"/>
        </a:p>
      </dgm:t>
    </dgm:pt>
    <dgm:pt modelId="{D2942757-0E88-45C2-B066-CCE80D078BEB}" type="sibTrans" cxnId="{600C4A05-0C9D-4929-8EEB-2062EDB51202}">
      <dgm:prSet/>
      <dgm:spPr/>
      <dgm:t>
        <a:bodyPr/>
        <a:lstStyle/>
        <a:p>
          <a:endParaRPr lang="en-US"/>
        </a:p>
      </dgm:t>
    </dgm:pt>
    <dgm:pt modelId="{E5C964D4-4618-46A7-A5B5-9C3FA4C24A17}">
      <dgm:prSet/>
      <dgm:spPr/>
      <dgm:t>
        <a:bodyPr/>
        <a:lstStyle/>
        <a:p>
          <a:r>
            <a:rPr lang="en-US" b="0" i="0" baseline="0"/>
            <a:t>Losing weight will not reduce the glandular component . </a:t>
          </a:r>
          <a:endParaRPr lang="en-US"/>
        </a:p>
      </dgm:t>
    </dgm:pt>
    <dgm:pt modelId="{82CA50B9-97EC-4CCD-ABEC-B32D8626BC59}" type="parTrans" cxnId="{316940F5-4CA9-41FA-8182-EA1E8D53EB4F}">
      <dgm:prSet/>
      <dgm:spPr/>
      <dgm:t>
        <a:bodyPr/>
        <a:lstStyle/>
        <a:p>
          <a:endParaRPr lang="en-US"/>
        </a:p>
      </dgm:t>
    </dgm:pt>
    <dgm:pt modelId="{41932C0A-61EF-4AD5-9AA0-3F837B52DBB9}" type="sibTrans" cxnId="{316940F5-4CA9-41FA-8182-EA1E8D53EB4F}">
      <dgm:prSet/>
      <dgm:spPr/>
      <dgm:t>
        <a:bodyPr/>
        <a:lstStyle/>
        <a:p>
          <a:endParaRPr lang="en-US"/>
        </a:p>
      </dgm:t>
    </dgm:pt>
    <dgm:pt modelId="{B0B4A28B-5F82-4CAD-91F8-71455154CDF1}" type="pres">
      <dgm:prSet presAssocID="{1CF5F5DE-9E6B-440F-B128-DAB920AFEE41}" presName="linear" presStyleCnt="0">
        <dgm:presLayoutVars>
          <dgm:animLvl val="lvl"/>
          <dgm:resizeHandles val="exact"/>
        </dgm:presLayoutVars>
      </dgm:prSet>
      <dgm:spPr/>
    </dgm:pt>
    <dgm:pt modelId="{40A2B6A5-25AD-4B18-8062-02436108B14F}" type="pres">
      <dgm:prSet presAssocID="{6D8513F5-A088-470E-9213-16601030D7C1}" presName="parentText" presStyleLbl="node1" presStyleIdx="0" presStyleCnt="3">
        <dgm:presLayoutVars>
          <dgm:chMax val="0"/>
          <dgm:bulletEnabled val="1"/>
        </dgm:presLayoutVars>
      </dgm:prSet>
      <dgm:spPr/>
    </dgm:pt>
    <dgm:pt modelId="{2B64C51F-C505-4776-9BA1-B977B13A20AB}" type="pres">
      <dgm:prSet presAssocID="{10E3D44A-3D63-4D60-AAA6-5EC78CA1A71C}" presName="spacer" presStyleCnt="0"/>
      <dgm:spPr/>
    </dgm:pt>
    <dgm:pt modelId="{3DB3287E-78FA-47FF-9050-5E8367DDB8D7}" type="pres">
      <dgm:prSet presAssocID="{5F510413-2F13-42CE-AE6F-40F3ECD3D402}" presName="parentText" presStyleLbl="node1" presStyleIdx="1" presStyleCnt="3">
        <dgm:presLayoutVars>
          <dgm:chMax val="0"/>
          <dgm:bulletEnabled val="1"/>
        </dgm:presLayoutVars>
      </dgm:prSet>
      <dgm:spPr/>
    </dgm:pt>
    <dgm:pt modelId="{4884D8D5-DFB0-4207-A94C-72BD8AE3F4F1}" type="pres">
      <dgm:prSet presAssocID="{D2942757-0E88-45C2-B066-CCE80D078BEB}" presName="spacer" presStyleCnt="0"/>
      <dgm:spPr/>
    </dgm:pt>
    <dgm:pt modelId="{9D5D9743-959D-403F-A6C2-29D1DA3C85C5}" type="pres">
      <dgm:prSet presAssocID="{E5C964D4-4618-46A7-A5B5-9C3FA4C24A17}" presName="parentText" presStyleLbl="node1" presStyleIdx="2" presStyleCnt="3">
        <dgm:presLayoutVars>
          <dgm:chMax val="0"/>
          <dgm:bulletEnabled val="1"/>
        </dgm:presLayoutVars>
      </dgm:prSet>
      <dgm:spPr/>
    </dgm:pt>
  </dgm:ptLst>
  <dgm:cxnLst>
    <dgm:cxn modelId="{600C4A05-0C9D-4929-8EEB-2062EDB51202}" srcId="{1CF5F5DE-9E6B-440F-B128-DAB920AFEE41}" destId="{5F510413-2F13-42CE-AE6F-40F3ECD3D402}" srcOrd="1" destOrd="0" parTransId="{D3F5D663-F53D-4820-AC33-413977DE32C3}" sibTransId="{D2942757-0E88-45C2-B066-CCE80D078BEB}"/>
    <dgm:cxn modelId="{17771512-6D00-47D7-ADB8-3BAC35C3588F}" type="presOf" srcId="{1CF5F5DE-9E6B-440F-B128-DAB920AFEE41}" destId="{B0B4A28B-5F82-4CAD-91F8-71455154CDF1}" srcOrd="0" destOrd="0" presId="urn:microsoft.com/office/officeart/2005/8/layout/vList2"/>
    <dgm:cxn modelId="{890A6F31-4F30-4831-95A7-8455968810CB}" type="presOf" srcId="{5F510413-2F13-42CE-AE6F-40F3ECD3D402}" destId="{3DB3287E-78FA-47FF-9050-5E8367DDB8D7}" srcOrd="0" destOrd="0" presId="urn:microsoft.com/office/officeart/2005/8/layout/vList2"/>
    <dgm:cxn modelId="{EEEFE533-2B63-4E6C-8441-F86ACE79A6A7}" srcId="{1CF5F5DE-9E6B-440F-B128-DAB920AFEE41}" destId="{6D8513F5-A088-470E-9213-16601030D7C1}" srcOrd="0" destOrd="0" parTransId="{95A71B8E-B670-4B4B-B8AD-B73D3671EEA1}" sibTransId="{10E3D44A-3D63-4D60-AAA6-5EC78CA1A71C}"/>
    <dgm:cxn modelId="{4F81194A-4AE4-4756-88D6-3FC6B83A0FDD}" type="presOf" srcId="{6D8513F5-A088-470E-9213-16601030D7C1}" destId="{40A2B6A5-25AD-4B18-8062-02436108B14F}" srcOrd="0" destOrd="0" presId="urn:microsoft.com/office/officeart/2005/8/layout/vList2"/>
    <dgm:cxn modelId="{1ACE7A95-0923-473D-9648-12773D39262F}" type="presOf" srcId="{E5C964D4-4618-46A7-A5B5-9C3FA4C24A17}" destId="{9D5D9743-959D-403F-A6C2-29D1DA3C85C5}" srcOrd="0" destOrd="0" presId="urn:microsoft.com/office/officeart/2005/8/layout/vList2"/>
    <dgm:cxn modelId="{316940F5-4CA9-41FA-8182-EA1E8D53EB4F}" srcId="{1CF5F5DE-9E6B-440F-B128-DAB920AFEE41}" destId="{E5C964D4-4618-46A7-A5B5-9C3FA4C24A17}" srcOrd="2" destOrd="0" parTransId="{82CA50B9-97EC-4CCD-ABEC-B32D8626BC59}" sibTransId="{41932C0A-61EF-4AD5-9AA0-3F837B52DBB9}"/>
    <dgm:cxn modelId="{D98D2FDA-884A-4536-977E-AE57598D21B6}" type="presParOf" srcId="{B0B4A28B-5F82-4CAD-91F8-71455154CDF1}" destId="{40A2B6A5-25AD-4B18-8062-02436108B14F}" srcOrd="0" destOrd="0" presId="urn:microsoft.com/office/officeart/2005/8/layout/vList2"/>
    <dgm:cxn modelId="{2A386E14-2F5F-4008-A4B2-09A868793C2F}" type="presParOf" srcId="{B0B4A28B-5F82-4CAD-91F8-71455154CDF1}" destId="{2B64C51F-C505-4776-9BA1-B977B13A20AB}" srcOrd="1" destOrd="0" presId="urn:microsoft.com/office/officeart/2005/8/layout/vList2"/>
    <dgm:cxn modelId="{E0161565-B641-4CEE-B710-527741BAD51B}" type="presParOf" srcId="{B0B4A28B-5F82-4CAD-91F8-71455154CDF1}" destId="{3DB3287E-78FA-47FF-9050-5E8367DDB8D7}" srcOrd="2" destOrd="0" presId="urn:microsoft.com/office/officeart/2005/8/layout/vList2"/>
    <dgm:cxn modelId="{4E7A17CA-2DB3-4B76-BE6F-53E90F4F03B4}" type="presParOf" srcId="{B0B4A28B-5F82-4CAD-91F8-71455154CDF1}" destId="{4884D8D5-DFB0-4207-A94C-72BD8AE3F4F1}" srcOrd="3" destOrd="0" presId="urn:microsoft.com/office/officeart/2005/8/layout/vList2"/>
    <dgm:cxn modelId="{58AD7CAF-9E1A-44C7-A45B-82C565C9E31D}" type="presParOf" srcId="{B0B4A28B-5F82-4CAD-91F8-71455154CDF1}" destId="{9D5D9743-959D-403F-A6C2-29D1DA3C85C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115759-E007-465D-BDC0-187CCD36016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79EDAAF-AFDD-4EF6-93F1-C6F77C8510FD}">
      <dgm:prSet/>
      <dgm:spPr/>
      <dgm:t>
        <a:bodyPr/>
        <a:lstStyle/>
        <a:p>
          <a:r>
            <a:rPr lang="en-US" b="0" i="0"/>
            <a:t>2.) Breast Reduction </a:t>
          </a:r>
          <a:endParaRPr lang="en-US"/>
        </a:p>
      </dgm:t>
    </dgm:pt>
    <dgm:pt modelId="{2C75585E-F8E7-4FEB-9B42-DD858A45C89A}" type="parTrans" cxnId="{D34B6C14-A389-4A30-BF01-A65CF8D27D97}">
      <dgm:prSet/>
      <dgm:spPr/>
      <dgm:t>
        <a:bodyPr/>
        <a:lstStyle/>
        <a:p>
          <a:endParaRPr lang="en-US"/>
        </a:p>
      </dgm:t>
    </dgm:pt>
    <dgm:pt modelId="{100CC897-0089-4D48-A3AF-4A74D79B4870}" type="sibTrans" cxnId="{D34B6C14-A389-4A30-BF01-A65CF8D27D97}">
      <dgm:prSet/>
      <dgm:spPr/>
      <dgm:t>
        <a:bodyPr/>
        <a:lstStyle/>
        <a:p>
          <a:endParaRPr lang="en-US"/>
        </a:p>
      </dgm:t>
    </dgm:pt>
    <dgm:pt modelId="{D846F61B-094D-4A88-B677-73C179641F0D}">
      <dgm:prSet/>
      <dgm:spPr/>
      <dgm:t>
        <a:bodyPr/>
        <a:lstStyle/>
        <a:p>
          <a:r>
            <a:rPr lang="en-US" b="0" i="0"/>
            <a:t>1.) Breast Augmentation</a:t>
          </a:r>
          <a:endParaRPr lang="en-US"/>
        </a:p>
      </dgm:t>
    </dgm:pt>
    <dgm:pt modelId="{F26960B5-3EBE-42CF-90D5-E964EA731392}" type="parTrans" cxnId="{8798EB95-C3C1-4F17-8D33-0325A40E0A5F}">
      <dgm:prSet/>
      <dgm:spPr/>
      <dgm:t>
        <a:bodyPr/>
        <a:lstStyle/>
        <a:p>
          <a:endParaRPr lang="en-US"/>
        </a:p>
      </dgm:t>
    </dgm:pt>
    <dgm:pt modelId="{730C5BE8-0D39-4335-85C4-3C65A75CFA96}" type="sibTrans" cxnId="{8798EB95-C3C1-4F17-8D33-0325A40E0A5F}">
      <dgm:prSet/>
      <dgm:spPr/>
      <dgm:t>
        <a:bodyPr/>
        <a:lstStyle/>
        <a:p>
          <a:endParaRPr lang="en-US"/>
        </a:p>
      </dgm:t>
    </dgm:pt>
    <dgm:pt modelId="{95A6EBAE-F695-49B3-88FB-E981040ACC23}">
      <dgm:prSet/>
      <dgm:spPr/>
      <dgm:t>
        <a:bodyPr/>
        <a:lstStyle/>
        <a:p>
          <a:r>
            <a:rPr lang="en-US" b="0" i="0"/>
            <a:t>3.) Breast Reconstruction </a:t>
          </a:r>
          <a:endParaRPr lang="en-US"/>
        </a:p>
      </dgm:t>
    </dgm:pt>
    <dgm:pt modelId="{873079BF-3ED8-40FF-A551-888F5E2D39A8}" type="parTrans" cxnId="{E44AFB8D-DAB7-41B2-9E09-D6E34A712AB9}">
      <dgm:prSet/>
      <dgm:spPr/>
      <dgm:t>
        <a:bodyPr/>
        <a:lstStyle/>
        <a:p>
          <a:endParaRPr lang="en-US"/>
        </a:p>
      </dgm:t>
    </dgm:pt>
    <dgm:pt modelId="{2A2FF5FA-2DDC-4264-ADCE-61F1AC49878A}" type="sibTrans" cxnId="{E44AFB8D-DAB7-41B2-9E09-D6E34A712AB9}">
      <dgm:prSet/>
      <dgm:spPr/>
      <dgm:t>
        <a:bodyPr/>
        <a:lstStyle/>
        <a:p>
          <a:endParaRPr lang="en-US"/>
        </a:p>
      </dgm:t>
    </dgm:pt>
    <dgm:pt modelId="{34C87FFE-B9B2-45FF-A5D7-77AFC1B3A0AC}">
      <dgm:prSet/>
      <dgm:spPr/>
      <dgm:t>
        <a:bodyPr/>
        <a:lstStyle/>
        <a:p>
          <a:r>
            <a:rPr lang="en-US" b="0" i="0"/>
            <a:t>4.) Breasts Lifts (Mastopexy)</a:t>
          </a:r>
          <a:endParaRPr lang="en-US"/>
        </a:p>
      </dgm:t>
    </dgm:pt>
    <dgm:pt modelId="{B91E064C-1C66-41D3-A4D3-EB3F16ACE4B5}" type="parTrans" cxnId="{569E8E62-BC54-4C9A-8B33-602ABC9023EE}">
      <dgm:prSet/>
      <dgm:spPr/>
      <dgm:t>
        <a:bodyPr/>
        <a:lstStyle/>
        <a:p>
          <a:endParaRPr lang="en-US"/>
        </a:p>
      </dgm:t>
    </dgm:pt>
    <dgm:pt modelId="{AC4865D5-EC3C-4A63-9764-20D602EC22B7}" type="sibTrans" cxnId="{569E8E62-BC54-4C9A-8B33-602ABC9023EE}">
      <dgm:prSet/>
      <dgm:spPr/>
      <dgm:t>
        <a:bodyPr/>
        <a:lstStyle/>
        <a:p>
          <a:endParaRPr lang="en-US"/>
        </a:p>
      </dgm:t>
    </dgm:pt>
    <dgm:pt modelId="{596CE7A1-1417-4689-B1F5-78E8C008FFFA}" type="pres">
      <dgm:prSet presAssocID="{E2115759-E007-465D-BDC0-187CCD360162}" presName="linear" presStyleCnt="0">
        <dgm:presLayoutVars>
          <dgm:animLvl val="lvl"/>
          <dgm:resizeHandles val="exact"/>
        </dgm:presLayoutVars>
      </dgm:prSet>
      <dgm:spPr/>
    </dgm:pt>
    <dgm:pt modelId="{97F6976E-CC5A-4C4A-ADD0-0F4EC05A1468}" type="pres">
      <dgm:prSet presAssocID="{379EDAAF-AFDD-4EF6-93F1-C6F77C8510FD}" presName="parentText" presStyleLbl="node1" presStyleIdx="0" presStyleCnt="4" custLinFactY="100000" custLinFactNeighborX="561" custLinFactNeighborY="151513">
        <dgm:presLayoutVars>
          <dgm:chMax val="0"/>
          <dgm:bulletEnabled val="1"/>
        </dgm:presLayoutVars>
      </dgm:prSet>
      <dgm:spPr/>
    </dgm:pt>
    <dgm:pt modelId="{3D201F51-7DFF-4216-ABCE-4ADEBC992F75}" type="pres">
      <dgm:prSet presAssocID="{100CC897-0089-4D48-A3AF-4A74D79B4870}" presName="spacer" presStyleCnt="0"/>
      <dgm:spPr/>
    </dgm:pt>
    <dgm:pt modelId="{6185C67D-8EA6-4D8E-9EA5-C85CE23B0DAB}" type="pres">
      <dgm:prSet presAssocID="{D846F61B-094D-4A88-B677-73C179641F0D}" presName="parentText" presStyleLbl="node1" presStyleIdx="1" presStyleCnt="4" custLinFactY="-84815" custLinFactNeighborX="561" custLinFactNeighborY="-100000">
        <dgm:presLayoutVars>
          <dgm:chMax val="0"/>
          <dgm:bulletEnabled val="1"/>
        </dgm:presLayoutVars>
      </dgm:prSet>
      <dgm:spPr/>
    </dgm:pt>
    <dgm:pt modelId="{5D191F9F-F4DB-4C67-9545-25A8C5E13107}" type="pres">
      <dgm:prSet presAssocID="{730C5BE8-0D39-4335-85C4-3C65A75CFA96}" presName="spacer" presStyleCnt="0"/>
      <dgm:spPr/>
    </dgm:pt>
    <dgm:pt modelId="{77E45E10-1264-46F7-B439-DA8C09E17254}" type="pres">
      <dgm:prSet presAssocID="{95A6EBAE-F695-49B3-88FB-E981040ACC23}" presName="parentText" presStyleLbl="node1" presStyleIdx="2" presStyleCnt="4">
        <dgm:presLayoutVars>
          <dgm:chMax val="0"/>
          <dgm:bulletEnabled val="1"/>
        </dgm:presLayoutVars>
      </dgm:prSet>
      <dgm:spPr/>
    </dgm:pt>
    <dgm:pt modelId="{C716AAA6-7C4B-45EB-B72A-EEFA3F634C7F}" type="pres">
      <dgm:prSet presAssocID="{2A2FF5FA-2DDC-4264-ADCE-61F1AC49878A}" presName="spacer" presStyleCnt="0"/>
      <dgm:spPr/>
    </dgm:pt>
    <dgm:pt modelId="{36DB4C28-E387-459D-B7A2-C93AE1CB88CD}" type="pres">
      <dgm:prSet presAssocID="{34C87FFE-B9B2-45FF-A5D7-77AFC1B3A0AC}" presName="parentText" presStyleLbl="node1" presStyleIdx="3" presStyleCnt="4">
        <dgm:presLayoutVars>
          <dgm:chMax val="0"/>
          <dgm:bulletEnabled val="1"/>
        </dgm:presLayoutVars>
      </dgm:prSet>
      <dgm:spPr/>
    </dgm:pt>
  </dgm:ptLst>
  <dgm:cxnLst>
    <dgm:cxn modelId="{D34B6C14-A389-4A30-BF01-A65CF8D27D97}" srcId="{E2115759-E007-465D-BDC0-187CCD360162}" destId="{379EDAAF-AFDD-4EF6-93F1-C6F77C8510FD}" srcOrd="0" destOrd="0" parTransId="{2C75585E-F8E7-4FEB-9B42-DD858A45C89A}" sibTransId="{100CC897-0089-4D48-A3AF-4A74D79B4870}"/>
    <dgm:cxn modelId="{501B5725-73C7-4D70-99A4-3B47A23FA3CC}" type="presOf" srcId="{E2115759-E007-465D-BDC0-187CCD360162}" destId="{596CE7A1-1417-4689-B1F5-78E8C008FFFA}" srcOrd="0" destOrd="0" presId="urn:microsoft.com/office/officeart/2005/8/layout/vList2"/>
    <dgm:cxn modelId="{3FE3072C-D175-4159-BA7A-FFE29BC723B7}" type="presOf" srcId="{379EDAAF-AFDD-4EF6-93F1-C6F77C8510FD}" destId="{97F6976E-CC5A-4C4A-ADD0-0F4EC05A1468}" srcOrd="0" destOrd="0" presId="urn:microsoft.com/office/officeart/2005/8/layout/vList2"/>
    <dgm:cxn modelId="{569E8E62-BC54-4C9A-8B33-602ABC9023EE}" srcId="{E2115759-E007-465D-BDC0-187CCD360162}" destId="{34C87FFE-B9B2-45FF-A5D7-77AFC1B3A0AC}" srcOrd="3" destOrd="0" parTransId="{B91E064C-1C66-41D3-A4D3-EB3F16ACE4B5}" sibTransId="{AC4865D5-EC3C-4A63-9764-20D602EC22B7}"/>
    <dgm:cxn modelId="{3AD9A546-ADE9-40AD-BC48-F9AA7CCEC295}" type="presOf" srcId="{34C87FFE-B9B2-45FF-A5D7-77AFC1B3A0AC}" destId="{36DB4C28-E387-459D-B7A2-C93AE1CB88CD}" srcOrd="0" destOrd="0" presId="urn:microsoft.com/office/officeart/2005/8/layout/vList2"/>
    <dgm:cxn modelId="{DD31647A-03CD-464D-8303-8F36C5E644D8}" type="presOf" srcId="{D846F61B-094D-4A88-B677-73C179641F0D}" destId="{6185C67D-8EA6-4D8E-9EA5-C85CE23B0DAB}" srcOrd="0" destOrd="0" presId="urn:microsoft.com/office/officeart/2005/8/layout/vList2"/>
    <dgm:cxn modelId="{E44AFB8D-DAB7-41B2-9E09-D6E34A712AB9}" srcId="{E2115759-E007-465D-BDC0-187CCD360162}" destId="{95A6EBAE-F695-49B3-88FB-E981040ACC23}" srcOrd="2" destOrd="0" parTransId="{873079BF-3ED8-40FF-A551-888F5E2D39A8}" sibTransId="{2A2FF5FA-2DDC-4264-ADCE-61F1AC49878A}"/>
    <dgm:cxn modelId="{8798EB95-C3C1-4F17-8D33-0325A40E0A5F}" srcId="{E2115759-E007-465D-BDC0-187CCD360162}" destId="{D846F61B-094D-4A88-B677-73C179641F0D}" srcOrd="1" destOrd="0" parTransId="{F26960B5-3EBE-42CF-90D5-E964EA731392}" sibTransId="{730C5BE8-0D39-4335-85C4-3C65A75CFA96}"/>
    <dgm:cxn modelId="{54FD87F3-6A1A-4594-BF63-0640021303B3}" type="presOf" srcId="{95A6EBAE-F695-49B3-88FB-E981040ACC23}" destId="{77E45E10-1264-46F7-B439-DA8C09E17254}" srcOrd="0" destOrd="0" presId="urn:microsoft.com/office/officeart/2005/8/layout/vList2"/>
    <dgm:cxn modelId="{B52EFC97-8D78-41EA-A946-73ABA4F40A8F}" type="presParOf" srcId="{596CE7A1-1417-4689-B1F5-78E8C008FFFA}" destId="{97F6976E-CC5A-4C4A-ADD0-0F4EC05A1468}" srcOrd="0" destOrd="0" presId="urn:microsoft.com/office/officeart/2005/8/layout/vList2"/>
    <dgm:cxn modelId="{F1D8F9E1-563A-4923-ABFC-60235BC5BFD2}" type="presParOf" srcId="{596CE7A1-1417-4689-B1F5-78E8C008FFFA}" destId="{3D201F51-7DFF-4216-ABCE-4ADEBC992F75}" srcOrd="1" destOrd="0" presId="urn:microsoft.com/office/officeart/2005/8/layout/vList2"/>
    <dgm:cxn modelId="{72C084BB-DE1F-44AB-BE37-20FB3CEDDF08}" type="presParOf" srcId="{596CE7A1-1417-4689-B1F5-78E8C008FFFA}" destId="{6185C67D-8EA6-4D8E-9EA5-C85CE23B0DAB}" srcOrd="2" destOrd="0" presId="urn:microsoft.com/office/officeart/2005/8/layout/vList2"/>
    <dgm:cxn modelId="{611E8C8D-03E5-4646-A794-78C6B9D26BBB}" type="presParOf" srcId="{596CE7A1-1417-4689-B1F5-78E8C008FFFA}" destId="{5D191F9F-F4DB-4C67-9545-25A8C5E13107}" srcOrd="3" destOrd="0" presId="urn:microsoft.com/office/officeart/2005/8/layout/vList2"/>
    <dgm:cxn modelId="{6C303A14-1CD7-418E-B54A-9BD5E930A32E}" type="presParOf" srcId="{596CE7A1-1417-4689-B1F5-78E8C008FFFA}" destId="{77E45E10-1264-46F7-B439-DA8C09E17254}" srcOrd="4" destOrd="0" presId="urn:microsoft.com/office/officeart/2005/8/layout/vList2"/>
    <dgm:cxn modelId="{DD2ECF9E-BD28-4135-B0B4-EF48923AD363}" type="presParOf" srcId="{596CE7A1-1417-4689-B1F5-78E8C008FFFA}" destId="{C716AAA6-7C4B-45EB-B72A-EEFA3F634C7F}" srcOrd="5" destOrd="0" presId="urn:microsoft.com/office/officeart/2005/8/layout/vList2"/>
    <dgm:cxn modelId="{8EEB5FD6-782F-4611-9113-9DA7864CA282}" type="presParOf" srcId="{596CE7A1-1417-4689-B1F5-78E8C008FFFA}" destId="{36DB4C28-E387-459D-B7A2-C93AE1CB88C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546397-58A9-4DDC-A13D-5E2656FE34C6}"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1C12FB2B-4757-4131-8ABB-B100517734B4}">
      <dgm:prSet/>
      <dgm:spPr/>
      <dgm:t>
        <a:bodyPr/>
        <a:lstStyle/>
        <a:p>
          <a:r>
            <a:rPr lang="en-US" b="1"/>
            <a:t>Scarring.</a:t>
          </a:r>
          <a:r>
            <a:rPr lang="en-US"/>
            <a:t> </a:t>
          </a:r>
        </a:p>
      </dgm:t>
    </dgm:pt>
    <dgm:pt modelId="{75D0ECBC-ACC7-4E4E-8288-C722081030E7}" type="parTrans" cxnId="{1D52BBD9-07C4-45C6-BA45-9F2B217841C2}">
      <dgm:prSet/>
      <dgm:spPr/>
      <dgm:t>
        <a:bodyPr/>
        <a:lstStyle/>
        <a:p>
          <a:endParaRPr lang="en-US"/>
        </a:p>
      </dgm:t>
    </dgm:pt>
    <dgm:pt modelId="{84DDCE6D-A87B-46A2-9A3B-DD3177279DB5}" type="sibTrans" cxnId="{1D52BBD9-07C4-45C6-BA45-9F2B217841C2}">
      <dgm:prSet/>
      <dgm:spPr/>
      <dgm:t>
        <a:bodyPr/>
        <a:lstStyle/>
        <a:p>
          <a:endParaRPr lang="en-US"/>
        </a:p>
      </dgm:t>
    </dgm:pt>
    <dgm:pt modelId="{055C4CA8-41BC-4CEF-9F40-2E68B9E06B19}">
      <dgm:prSet/>
      <dgm:spPr/>
      <dgm:t>
        <a:bodyPr/>
        <a:lstStyle/>
        <a:p>
          <a:r>
            <a:rPr lang="en-US" b="1"/>
            <a:t>Asymmetry in ear placement.</a:t>
          </a:r>
          <a:r>
            <a:rPr lang="en-US"/>
            <a:t> This could occur as a result of changes during the healing process. Also, surgery might not successfully correct preexisting asymmetry.</a:t>
          </a:r>
        </a:p>
      </dgm:t>
    </dgm:pt>
    <dgm:pt modelId="{B1578B98-875F-43C6-A61E-B8E544688263}" type="parTrans" cxnId="{5C28FEC8-B4D6-444B-BB50-B5F16E887A72}">
      <dgm:prSet/>
      <dgm:spPr/>
      <dgm:t>
        <a:bodyPr/>
        <a:lstStyle/>
        <a:p>
          <a:endParaRPr lang="en-US"/>
        </a:p>
      </dgm:t>
    </dgm:pt>
    <dgm:pt modelId="{D3BCE25D-417A-4F50-A1A4-19F8C8BE4449}" type="sibTrans" cxnId="{5C28FEC8-B4D6-444B-BB50-B5F16E887A72}">
      <dgm:prSet/>
      <dgm:spPr/>
      <dgm:t>
        <a:bodyPr/>
        <a:lstStyle/>
        <a:p>
          <a:endParaRPr lang="en-US"/>
        </a:p>
      </dgm:t>
    </dgm:pt>
    <dgm:pt modelId="{A4D49A2E-76E6-4AD5-B61A-75BA26DF2951}">
      <dgm:prSet/>
      <dgm:spPr/>
      <dgm:t>
        <a:bodyPr/>
        <a:lstStyle/>
        <a:p>
          <a:r>
            <a:rPr lang="en-US" b="1"/>
            <a:t>Changes in skin sensation.</a:t>
          </a:r>
          <a:endParaRPr lang="en-US"/>
        </a:p>
      </dgm:t>
    </dgm:pt>
    <dgm:pt modelId="{05BA7C71-BEE5-40AA-9A1C-A4D7BCDD2A8E}" type="parTrans" cxnId="{394ECFC6-BEA0-4662-A3CD-5368C9031484}">
      <dgm:prSet/>
      <dgm:spPr/>
      <dgm:t>
        <a:bodyPr/>
        <a:lstStyle/>
        <a:p>
          <a:endParaRPr lang="en-US"/>
        </a:p>
      </dgm:t>
    </dgm:pt>
    <dgm:pt modelId="{3380468D-B504-415E-9ECC-521267F55966}" type="sibTrans" cxnId="{394ECFC6-BEA0-4662-A3CD-5368C9031484}">
      <dgm:prSet/>
      <dgm:spPr/>
      <dgm:t>
        <a:bodyPr/>
        <a:lstStyle/>
        <a:p>
          <a:endParaRPr lang="en-US"/>
        </a:p>
      </dgm:t>
    </dgm:pt>
    <dgm:pt modelId="{58B110CE-C850-4142-A5DF-C0500F546941}">
      <dgm:prSet/>
      <dgm:spPr/>
      <dgm:t>
        <a:bodyPr/>
        <a:lstStyle/>
        <a:p>
          <a:r>
            <a:rPr lang="en-US" b="1"/>
            <a:t>Allergic reaction.</a:t>
          </a:r>
          <a:r>
            <a:rPr lang="en-US"/>
            <a:t> </a:t>
          </a:r>
        </a:p>
      </dgm:t>
    </dgm:pt>
    <dgm:pt modelId="{4FA4EF03-D199-4041-8EF6-3B6B7D195731}" type="parTrans" cxnId="{BA25DC41-D13D-4DF8-BB73-16865B842725}">
      <dgm:prSet/>
      <dgm:spPr/>
      <dgm:t>
        <a:bodyPr/>
        <a:lstStyle/>
        <a:p>
          <a:endParaRPr lang="en-US"/>
        </a:p>
      </dgm:t>
    </dgm:pt>
    <dgm:pt modelId="{331DF63D-FEEE-4E3C-8D2A-A191AECD7275}" type="sibTrans" cxnId="{BA25DC41-D13D-4DF8-BB73-16865B842725}">
      <dgm:prSet/>
      <dgm:spPr/>
      <dgm:t>
        <a:bodyPr/>
        <a:lstStyle/>
        <a:p>
          <a:endParaRPr lang="en-US"/>
        </a:p>
      </dgm:t>
    </dgm:pt>
    <dgm:pt modelId="{A4AAE468-CC71-40CD-850B-42F2DA6D82C3}">
      <dgm:prSet/>
      <dgm:spPr/>
      <dgm:t>
        <a:bodyPr/>
        <a:lstStyle/>
        <a:p>
          <a:r>
            <a:rPr lang="en-US" b="1"/>
            <a:t>Problems with stitches.</a:t>
          </a:r>
          <a:r>
            <a:rPr lang="en-US"/>
            <a:t> Stitches used to secure the ear's new shape might work their way to the surface of the skin and need to be removed. This can cause inflammation of the affected skin.</a:t>
          </a:r>
        </a:p>
      </dgm:t>
    </dgm:pt>
    <dgm:pt modelId="{60D84DA0-9A89-4503-923C-8E6DDC01D777}" type="parTrans" cxnId="{4CF511B8-77D7-4C62-B13E-DEA51E087296}">
      <dgm:prSet/>
      <dgm:spPr/>
      <dgm:t>
        <a:bodyPr/>
        <a:lstStyle/>
        <a:p>
          <a:endParaRPr lang="en-US"/>
        </a:p>
      </dgm:t>
    </dgm:pt>
    <dgm:pt modelId="{DBE78450-D0E2-4512-998C-B35CDB3EA330}" type="sibTrans" cxnId="{4CF511B8-77D7-4C62-B13E-DEA51E087296}">
      <dgm:prSet/>
      <dgm:spPr/>
      <dgm:t>
        <a:bodyPr/>
        <a:lstStyle/>
        <a:p>
          <a:endParaRPr lang="en-US"/>
        </a:p>
      </dgm:t>
    </dgm:pt>
    <dgm:pt modelId="{20BE6F2C-814B-4642-AF8E-7B27170F09F3}">
      <dgm:prSet/>
      <dgm:spPr/>
      <dgm:t>
        <a:bodyPr/>
        <a:lstStyle/>
        <a:p>
          <a:r>
            <a:rPr lang="en-US" b="1" dirty="0"/>
            <a:t>Overcorrection.</a:t>
          </a:r>
          <a:r>
            <a:rPr lang="en-US" dirty="0"/>
            <a:t> Otoplasty can create unnatural contours that make ears appear to be pinned back.</a:t>
          </a:r>
        </a:p>
      </dgm:t>
    </dgm:pt>
    <dgm:pt modelId="{3C31F71A-3E4E-4868-87D5-5565A4E2FAEF}" type="parTrans" cxnId="{18526431-C896-4175-8C2B-3AE70EDA0779}">
      <dgm:prSet/>
      <dgm:spPr/>
      <dgm:t>
        <a:bodyPr/>
        <a:lstStyle/>
        <a:p>
          <a:endParaRPr lang="en-US"/>
        </a:p>
      </dgm:t>
    </dgm:pt>
    <dgm:pt modelId="{B70AEB44-967A-49D3-BCAD-793F5D618FFA}" type="sibTrans" cxnId="{18526431-C896-4175-8C2B-3AE70EDA0779}">
      <dgm:prSet/>
      <dgm:spPr/>
      <dgm:t>
        <a:bodyPr/>
        <a:lstStyle/>
        <a:p>
          <a:endParaRPr lang="en-US"/>
        </a:p>
      </dgm:t>
    </dgm:pt>
    <dgm:pt modelId="{1A129B8E-DA2E-44A6-ABA2-23AFCCB5C6F6}" type="pres">
      <dgm:prSet presAssocID="{B3546397-58A9-4DDC-A13D-5E2656FE34C6}" presName="vert0" presStyleCnt="0">
        <dgm:presLayoutVars>
          <dgm:dir/>
          <dgm:animOne val="branch"/>
          <dgm:animLvl val="lvl"/>
        </dgm:presLayoutVars>
      </dgm:prSet>
      <dgm:spPr/>
    </dgm:pt>
    <dgm:pt modelId="{24F7C256-FB0C-40F2-A5C7-54873DE6C017}" type="pres">
      <dgm:prSet presAssocID="{1C12FB2B-4757-4131-8ABB-B100517734B4}" presName="thickLine" presStyleLbl="alignNode1" presStyleIdx="0" presStyleCnt="6"/>
      <dgm:spPr/>
    </dgm:pt>
    <dgm:pt modelId="{4C277946-A8C4-49A2-B098-5E9D732A2F87}" type="pres">
      <dgm:prSet presAssocID="{1C12FB2B-4757-4131-8ABB-B100517734B4}" presName="horz1" presStyleCnt="0"/>
      <dgm:spPr/>
    </dgm:pt>
    <dgm:pt modelId="{E3788C2D-1598-45D0-A162-5C6CED378248}" type="pres">
      <dgm:prSet presAssocID="{1C12FB2B-4757-4131-8ABB-B100517734B4}" presName="tx1" presStyleLbl="revTx" presStyleIdx="0" presStyleCnt="6"/>
      <dgm:spPr/>
    </dgm:pt>
    <dgm:pt modelId="{BF994798-B978-4517-9F48-872C56EFAB3A}" type="pres">
      <dgm:prSet presAssocID="{1C12FB2B-4757-4131-8ABB-B100517734B4}" presName="vert1" presStyleCnt="0"/>
      <dgm:spPr/>
    </dgm:pt>
    <dgm:pt modelId="{4831D217-72C1-4D01-A169-8C8C198A508C}" type="pres">
      <dgm:prSet presAssocID="{055C4CA8-41BC-4CEF-9F40-2E68B9E06B19}" presName="thickLine" presStyleLbl="alignNode1" presStyleIdx="1" presStyleCnt="6"/>
      <dgm:spPr/>
    </dgm:pt>
    <dgm:pt modelId="{B7DBFB66-53F7-4CDD-AE7C-B69CC8C816BD}" type="pres">
      <dgm:prSet presAssocID="{055C4CA8-41BC-4CEF-9F40-2E68B9E06B19}" presName="horz1" presStyleCnt="0"/>
      <dgm:spPr/>
    </dgm:pt>
    <dgm:pt modelId="{637A8D6E-9BCF-445D-9AA8-0A9AA0FD32DD}" type="pres">
      <dgm:prSet presAssocID="{055C4CA8-41BC-4CEF-9F40-2E68B9E06B19}" presName="tx1" presStyleLbl="revTx" presStyleIdx="1" presStyleCnt="6"/>
      <dgm:spPr/>
    </dgm:pt>
    <dgm:pt modelId="{F8D4764A-4F90-4A8C-88D6-49B3E9A78403}" type="pres">
      <dgm:prSet presAssocID="{055C4CA8-41BC-4CEF-9F40-2E68B9E06B19}" presName="vert1" presStyleCnt="0"/>
      <dgm:spPr/>
    </dgm:pt>
    <dgm:pt modelId="{3CD2E403-1EBF-498F-8EF5-6BFAD622D080}" type="pres">
      <dgm:prSet presAssocID="{A4D49A2E-76E6-4AD5-B61A-75BA26DF2951}" presName="thickLine" presStyleLbl="alignNode1" presStyleIdx="2" presStyleCnt="6"/>
      <dgm:spPr/>
    </dgm:pt>
    <dgm:pt modelId="{1C32AFB5-C083-43C5-A72E-1BD31FEDF661}" type="pres">
      <dgm:prSet presAssocID="{A4D49A2E-76E6-4AD5-B61A-75BA26DF2951}" presName="horz1" presStyleCnt="0"/>
      <dgm:spPr/>
    </dgm:pt>
    <dgm:pt modelId="{53B1392C-046B-4BDF-A926-6798E80FD2A8}" type="pres">
      <dgm:prSet presAssocID="{A4D49A2E-76E6-4AD5-B61A-75BA26DF2951}" presName="tx1" presStyleLbl="revTx" presStyleIdx="2" presStyleCnt="6"/>
      <dgm:spPr/>
    </dgm:pt>
    <dgm:pt modelId="{C21E8A45-60F6-4853-95EA-B021E241FDA8}" type="pres">
      <dgm:prSet presAssocID="{A4D49A2E-76E6-4AD5-B61A-75BA26DF2951}" presName="vert1" presStyleCnt="0"/>
      <dgm:spPr/>
    </dgm:pt>
    <dgm:pt modelId="{47A0FDDA-50D6-486E-A4B3-4C2E72CB410F}" type="pres">
      <dgm:prSet presAssocID="{58B110CE-C850-4142-A5DF-C0500F546941}" presName="thickLine" presStyleLbl="alignNode1" presStyleIdx="3" presStyleCnt="6"/>
      <dgm:spPr/>
    </dgm:pt>
    <dgm:pt modelId="{C31751D3-CAE3-426A-97E0-8C55AB5610EB}" type="pres">
      <dgm:prSet presAssocID="{58B110CE-C850-4142-A5DF-C0500F546941}" presName="horz1" presStyleCnt="0"/>
      <dgm:spPr/>
    </dgm:pt>
    <dgm:pt modelId="{A93A8CF1-1A70-4333-A9BF-0336740D806E}" type="pres">
      <dgm:prSet presAssocID="{58B110CE-C850-4142-A5DF-C0500F546941}" presName="tx1" presStyleLbl="revTx" presStyleIdx="3" presStyleCnt="6"/>
      <dgm:spPr/>
    </dgm:pt>
    <dgm:pt modelId="{14C70C36-9C70-445D-868B-2A237A54ECE0}" type="pres">
      <dgm:prSet presAssocID="{58B110CE-C850-4142-A5DF-C0500F546941}" presName="vert1" presStyleCnt="0"/>
      <dgm:spPr/>
    </dgm:pt>
    <dgm:pt modelId="{6ED1E11B-22C5-4640-A433-10857FD2BE83}" type="pres">
      <dgm:prSet presAssocID="{A4AAE468-CC71-40CD-850B-42F2DA6D82C3}" presName="thickLine" presStyleLbl="alignNode1" presStyleIdx="4" presStyleCnt="6"/>
      <dgm:spPr/>
    </dgm:pt>
    <dgm:pt modelId="{D4189E68-9B3B-423F-8846-2AE78ABAC468}" type="pres">
      <dgm:prSet presAssocID="{A4AAE468-CC71-40CD-850B-42F2DA6D82C3}" presName="horz1" presStyleCnt="0"/>
      <dgm:spPr/>
    </dgm:pt>
    <dgm:pt modelId="{67432A6F-2850-49C4-82E9-8D249C087CBD}" type="pres">
      <dgm:prSet presAssocID="{A4AAE468-CC71-40CD-850B-42F2DA6D82C3}" presName="tx1" presStyleLbl="revTx" presStyleIdx="4" presStyleCnt="6"/>
      <dgm:spPr/>
    </dgm:pt>
    <dgm:pt modelId="{FBBF67C1-1979-4081-9DA5-19EA160B6B4D}" type="pres">
      <dgm:prSet presAssocID="{A4AAE468-CC71-40CD-850B-42F2DA6D82C3}" presName="vert1" presStyleCnt="0"/>
      <dgm:spPr/>
    </dgm:pt>
    <dgm:pt modelId="{4310C8D6-EC4F-4CFE-B638-CA644EFEEF28}" type="pres">
      <dgm:prSet presAssocID="{20BE6F2C-814B-4642-AF8E-7B27170F09F3}" presName="thickLine" presStyleLbl="alignNode1" presStyleIdx="5" presStyleCnt="6"/>
      <dgm:spPr/>
    </dgm:pt>
    <dgm:pt modelId="{EE9EF7DD-8AAF-4CD2-ACD3-F4BA270B6132}" type="pres">
      <dgm:prSet presAssocID="{20BE6F2C-814B-4642-AF8E-7B27170F09F3}" presName="horz1" presStyleCnt="0"/>
      <dgm:spPr/>
    </dgm:pt>
    <dgm:pt modelId="{7795F6D4-7A75-49C8-82F2-C3D82346CE4D}" type="pres">
      <dgm:prSet presAssocID="{20BE6F2C-814B-4642-AF8E-7B27170F09F3}" presName="tx1" presStyleLbl="revTx" presStyleIdx="5" presStyleCnt="6"/>
      <dgm:spPr/>
    </dgm:pt>
    <dgm:pt modelId="{EA9DCB44-601C-43A5-8B4D-9BBD3E7068EB}" type="pres">
      <dgm:prSet presAssocID="{20BE6F2C-814B-4642-AF8E-7B27170F09F3}" presName="vert1" presStyleCnt="0"/>
      <dgm:spPr/>
    </dgm:pt>
  </dgm:ptLst>
  <dgm:cxnLst>
    <dgm:cxn modelId="{9D3D4803-2681-432D-8F9C-078D542C10C0}" type="presOf" srcId="{1C12FB2B-4757-4131-8ABB-B100517734B4}" destId="{E3788C2D-1598-45D0-A162-5C6CED378248}" srcOrd="0" destOrd="0" presId="urn:microsoft.com/office/officeart/2008/layout/LinedList"/>
    <dgm:cxn modelId="{18526431-C896-4175-8C2B-3AE70EDA0779}" srcId="{B3546397-58A9-4DDC-A13D-5E2656FE34C6}" destId="{20BE6F2C-814B-4642-AF8E-7B27170F09F3}" srcOrd="5" destOrd="0" parTransId="{3C31F71A-3E4E-4868-87D5-5565A4E2FAEF}" sibTransId="{B70AEB44-967A-49D3-BCAD-793F5D618FFA}"/>
    <dgm:cxn modelId="{BF0F5A3B-E9D0-46AD-A444-9699C21AD513}" type="presOf" srcId="{055C4CA8-41BC-4CEF-9F40-2E68B9E06B19}" destId="{637A8D6E-9BCF-445D-9AA8-0A9AA0FD32DD}" srcOrd="0" destOrd="0" presId="urn:microsoft.com/office/officeart/2008/layout/LinedList"/>
    <dgm:cxn modelId="{BA25DC41-D13D-4DF8-BB73-16865B842725}" srcId="{B3546397-58A9-4DDC-A13D-5E2656FE34C6}" destId="{58B110CE-C850-4142-A5DF-C0500F546941}" srcOrd="3" destOrd="0" parTransId="{4FA4EF03-D199-4041-8EF6-3B6B7D195731}" sibTransId="{331DF63D-FEEE-4E3C-8D2A-A191AECD7275}"/>
    <dgm:cxn modelId="{A4B71853-3480-47F3-980B-3C9379336C5A}" type="presOf" srcId="{A4AAE468-CC71-40CD-850B-42F2DA6D82C3}" destId="{67432A6F-2850-49C4-82E9-8D249C087CBD}" srcOrd="0" destOrd="0" presId="urn:microsoft.com/office/officeart/2008/layout/LinedList"/>
    <dgm:cxn modelId="{30326E75-B4B2-4399-AC78-419C4B7AA60D}" type="presOf" srcId="{58B110CE-C850-4142-A5DF-C0500F546941}" destId="{A93A8CF1-1A70-4333-A9BF-0336740D806E}" srcOrd="0" destOrd="0" presId="urn:microsoft.com/office/officeart/2008/layout/LinedList"/>
    <dgm:cxn modelId="{61D5A576-C7C1-45D8-B553-1B6EC6F8DFD7}" type="presOf" srcId="{B3546397-58A9-4DDC-A13D-5E2656FE34C6}" destId="{1A129B8E-DA2E-44A6-ABA2-23AFCCB5C6F6}" srcOrd="0" destOrd="0" presId="urn:microsoft.com/office/officeart/2008/layout/LinedList"/>
    <dgm:cxn modelId="{3221ABA8-3FFF-4AA3-B51C-F5B291803286}" type="presOf" srcId="{A4D49A2E-76E6-4AD5-B61A-75BA26DF2951}" destId="{53B1392C-046B-4BDF-A926-6798E80FD2A8}" srcOrd="0" destOrd="0" presId="urn:microsoft.com/office/officeart/2008/layout/LinedList"/>
    <dgm:cxn modelId="{4CF511B8-77D7-4C62-B13E-DEA51E087296}" srcId="{B3546397-58A9-4DDC-A13D-5E2656FE34C6}" destId="{A4AAE468-CC71-40CD-850B-42F2DA6D82C3}" srcOrd="4" destOrd="0" parTransId="{60D84DA0-9A89-4503-923C-8E6DDC01D777}" sibTransId="{DBE78450-D0E2-4512-998C-B35CDB3EA330}"/>
    <dgm:cxn modelId="{394ECFC6-BEA0-4662-A3CD-5368C9031484}" srcId="{B3546397-58A9-4DDC-A13D-5E2656FE34C6}" destId="{A4D49A2E-76E6-4AD5-B61A-75BA26DF2951}" srcOrd="2" destOrd="0" parTransId="{05BA7C71-BEE5-40AA-9A1C-A4D7BCDD2A8E}" sibTransId="{3380468D-B504-415E-9ECC-521267F55966}"/>
    <dgm:cxn modelId="{5C28FEC8-B4D6-444B-BB50-B5F16E887A72}" srcId="{B3546397-58A9-4DDC-A13D-5E2656FE34C6}" destId="{055C4CA8-41BC-4CEF-9F40-2E68B9E06B19}" srcOrd="1" destOrd="0" parTransId="{B1578B98-875F-43C6-A61E-B8E544688263}" sibTransId="{D3BCE25D-417A-4F50-A1A4-19F8C8BE4449}"/>
    <dgm:cxn modelId="{1D52BBD9-07C4-45C6-BA45-9F2B217841C2}" srcId="{B3546397-58A9-4DDC-A13D-5E2656FE34C6}" destId="{1C12FB2B-4757-4131-8ABB-B100517734B4}" srcOrd="0" destOrd="0" parTransId="{75D0ECBC-ACC7-4E4E-8288-C722081030E7}" sibTransId="{84DDCE6D-A87B-46A2-9A3B-DD3177279DB5}"/>
    <dgm:cxn modelId="{7406F7EB-05E5-4201-B969-C8D2507D3F0E}" type="presOf" srcId="{20BE6F2C-814B-4642-AF8E-7B27170F09F3}" destId="{7795F6D4-7A75-49C8-82F2-C3D82346CE4D}" srcOrd="0" destOrd="0" presId="urn:microsoft.com/office/officeart/2008/layout/LinedList"/>
    <dgm:cxn modelId="{A0AE1AB4-9825-4000-AE4C-B58AC3C2A9B0}" type="presParOf" srcId="{1A129B8E-DA2E-44A6-ABA2-23AFCCB5C6F6}" destId="{24F7C256-FB0C-40F2-A5C7-54873DE6C017}" srcOrd="0" destOrd="0" presId="urn:microsoft.com/office/officeart/2008/layout/LinedList"/>
    <dgm:cxn modelId="{D3640CA8-04F2-4D65-81E4-0BAEBBB3BCCD}" type="presParOf" srcId="{1A129B8E-DA2E-44A6-ABA2-23AFCCB5C6F6}" destId="{4C277946-A8C4-49A2-B098-5E9D732A2F87}" srcOrd="1" destOrd="0" presId="urn:microsoft.com/office/officeart/2008/layout/LinedList"/>
    <dgm:cxn modelId="{C73EB281-D4DF-40A0-83D3-F4B1809C9D28}" type="presParOf" srcId="{4C277946-A8C4-49A2-B098-5E9D732A2F87}" destId="{E3788C2D-1598-45D0-A162-5C6CED378248}" srcOrd="0" destOrd="0" presId="urn:microsoft.com/office/officeart/2008/layout/LinedList"/>
    <dgm:cxn modelId="{9595AADE-60CA-4257-B5C6-5CD532A19AA0}" type="presParOf" srcId="{4C277946-A8C4-49A2-B098-5E9D732A2F87}" destId="{BF994798-B978-4517-9F48-872C56EFAB3A}" srcOrd="1" destOrd="0" presId="urn:microsoft.com/office/officeart/2008/layout/LinedList"/>
    <dgm:cxn modelId="{017EFF6D-DF6A-42F0-B762-38FF6AD09DE7}" type="presParOf" srcId="{1A129B8E-DA2E-44A6-ABA2-23AFCCB5C6F6}" destId="{4831D217-72C1-4D01-A169-8C8C198A508C}" srcOrd="2" destOrd="0" presId="urn:microsoft.com/office/officeart/2008/layout/LinedList"/>
    <dgm:cxn modelId="{AD0EC60E-0544-40CC-9C54-C3C483BA387B}" type="presParOf" srcId="{1A129B8E-DA2E-44A6-ABA2-23AFCCB5C6F6}" destId="{B7DBFB66-53F7-4CDD-AE7C-B69CC8C816BD}" srcOrd="3" destOrd="0" presId="urn:microsoft.com/office/officeart/2008/layout/LinedList"/>
    <dgm:cxn modelId="{EA6FBAB1-B6FA-4F27-B430-D69A634E5F0D}" type="presParOf" srcId="{B7DBFB66-53F7-4CDD-AE7C-B69CC8C816BD}" destId="{637A8D6E-9BCF-445D-9AA8-0A9AA0FD32DD}" srcOrd="0" destOrd="0" presId="urn:microsoft.com/office/officeart/2008/layout/LinedList"/>
    <dgm:cxn modelId="{1B34098A-916D-4D2A-AA40-19D95AE9D702}" type="presParOf" srcId="{B7DBFB66-53F7-4CDD-AE7C-B69CC8C816BD}" destId="{F8D4764A-4F90-4A8C-88D6-49B3E9A78403}" srcOrd="1" destOrd="0" presId="urn:microsoft.com/office/officeart/2008/layout/LinedList"/>
    <dgm:cxn modelId="{B37FAE5E-8456-42F5-8B4A-DC51E56B0DB1}" type="presParOf" srcId="{1A129B8E-DA2E-44A6-ABA2-23AFCCB5C6F6}" destId="{3CD2E403-1EBF-498F-8EF5-6BFAD622D080}" srcOrd="4" destOrd="0" presId="urn:microsoft.com/office/officeart/2008/layout/LinedList"/>
    <dgm:cxn modelId="{7114363A-A99C-42BD-BE80-9526B6813D26}" type="presParOf" srcId="{1A129B8E-DA2E-44A6-ABA2-23AFCCB5C6F6}" destId="{1C32AFB5-C083-43C5-A72E-1BD31FEDF661}" srcOrd="5" destOrd="0" presId="urn:microsoft.com/office/officeart/2008/layout/LinedList"/>
    <dgm:cxn modelId="{127ADF0E-4902-4F21-911D-C8303EAF98B4}" type="presParOf" srcId="{1C32AFB5-C083-43C5-A72E-1BD31FEDF661}" destId="{53B1392C-046B-4BDF-A926-6798E80FD2A8}" srcOrd="0" destOrd="0" presId="urn:microsoft.com/office/officeart/2008/layout/LinedList"/>
    <dgm:cxn modelId="{C4A25D99-8A03-4A93-BFCE-F885FC22B218}" type="presParOf" srcId="{1C32AFB5-C083-43C5-A72E-1BD31FEDF661}" destId="{C21E8A45-60F6-4853-95EA-B021E241FDA8}" srcOrd="1" destOrd="0" presId="urn:microsoft.com/office/officeart/2008/layout/LinedList"/>
    <dgm:cxn modelId="{7B617707-E80D-452D-8376-8D778903C0F6}" type="presParOf" srcId="{1A129B8E-DA2E-44A6-ABA2-23AFCCB5C6F6}" destId="{47A0FDDA-50D6-486E-A4B3-4C2E72CB410F}" srcOrd="6" destOrd="0" presId="urn:microsoft.com/office/officeart/2008/layout/LinedList"/>
    <dgm:cxn modelId="{E933B07C-DC00-44A8-A401-C82799227B83}" type="presParOf" srcId="{1A129B8E-DA2E-44A6-ABA2-23AFCCB5C6F6}" destId="{C31751D3-CAE3-426A-97E0-8C55AB5610EB}" srcOrd="7" destOrd="0" presId="urn:microsoft.com/office/officeart/2008/layout/LinedList"/>
    <dgm:cxn modelId="{383FC636-2D86-4073-ADB2-BFC4528B37E8}" type="presParOf" srcId="{C31751D3-CAE3-426A-97E0-8C55AB5610EB}" destId="{A93A8CF1-1A70-4333-A9BF-0336740D806E}" srcOrd="0" destOrd="0" presId="urn:microsoft.com/office/officeart/2008/layout/LinedList"/>
    <dgm:cxn modelId="{3C2FDE5A-63AE-4885-8A0E-51260BE543FF}" type="presParOf" srcId="{C31751D3-CAE3-426A-97E0-8C55AB5610EB}" destId="{14C70C36-9C70-445D-868B-2A237A54ECE0}" srcOrd="1" destOrd="0" presId="urn:microsoft.com/office/officeart/2008/layout/LinedList"/>
    <dgm:cxn modelId="{51F19F86-58F8-4505-9249-91E4434288AC}" type="presParOf" srcId="{1A129B8E-DA2E-44A6-ABA2-23AFCCB5C6F6}" destId="{6ED1E11B-22C5-4640-A433-10857FD2BE83}" srcOrd="8" destOrd="0" presId="urn:microsoft.com/office/officeart/2008/layout/LinedList"/>
    <dgm:cxn modelId="{46E9D866-82B5-495B-A10A-CF957969379B}" type="presParOf" srcId="{1A129B8E-DA2E-44A6-ABA2-23AFCCB5C6F6}" destId="{D4189E68-9B3B-423F-8846-2AE78ABAC468}" srcOrd="9" destOrd="0" presId="urn:microsoft.com/office/officeart/2008/layout/LinedList"/>
    <dgm:cxn modelId="{AE2396EB-D96A-4066-9EA6-A24B73758E21}" type="presParOf" srcId="{D4189E68-9B3B-423F-8846-2AE78ABAC468}" destId="{67432A6F-2850-49C4-82E9-8D249C087CBD}" srcOrd="0" destOrd="0" presId="urn:microsoft.com/office/officeart/2008/layout/LinedList"/>
    <dgm:cxn modelId="{9CF335D9-7BAD-47AB-96E0-57DFF6ADEC53}" type="presParOf" srcId="{D4189E68-9B3B-423F-8846-2AE78ABAC468}" destId="{FBBF67C1-1979-4081-9DA5-19EA160B6B4D}" srcOrd="1" destOrd="0" presId="urn:microsoft.com/office/officeart/2008/layout/LinedList"/>
    <dgm:cxn modelId="{5C30A084-A63E-4765-B1C0-AA5EC4F7584A}" type="presParOf" srcId="{1A129B8E-DA2E-44A6-ABA2-23AFCCB5C6F6}" destId="{4310C8D6-EC4F-4CFE-B638-CA644EFEEF28}" srcOrd="10" destOrd="0" presId="urn:microsoft.com/office/officeart/2008/layout/LinedList"/>
    <dgm:cxn modelId="{3526C5A6-5BAE-4FF3-92E8-153125DF3133}" type="presParOf" srcId="{1A129B8E-DA2E-44A6-ABA2-23AFCCB5C6F6}" destId="{EE9EF7DD-8AAF-4CD2-ACD3-F4BA270B6132}" srcOrd="11" destOrd="0" presId="urn:microsoft.com/office/officeart/2008/layout/LinedList"/>
    <dgm:cxn modelId="{72A4CBEE-A28E-441C-BFEB-8C7CC073141B}" type="presParOf" srcId="{EE9EF7DD-8AAF-4CD2-ACD3-F4BA270B6132}" destId="{7795F6D4-7A75-49C8-82F2-C3D82346CE4D}" srcOrd="0" destOrd="0" presId="urn:microsoft.com/office/officeart/2008/layout/LinedList"/>
    <dgm:cxn modelId="{09806EF9-C487-4F1F-9487-0A0EB95DDB15}" type="presParOf" srcId="{EE9EF7DD-8AAF-4CD2-ACD3-F4BA270B6132}" destId="{EA9DCB44-601C-43A5-8B4D-9BBD3E7068E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5F8857-6E53-4798-8DE9-0168DDD3BD6D}"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6EF574C8-1B6D-4C3D-B063-287E84F23429}">
      <dgm:prSet/>
      <dgm:spPr/>
      <dgm:t>
        <a:bodyPr/>
        <a:lstStyle/>
        <a:p>
          <a:r>
            <a:rPr lang="en-US"/>
            <a:t>In open rhinoplasty, the surgeon makes a small, irregular incision to the Columella, the fleshy, exterior-end of the nasal septum; this columellar incision is additional to the usual set of incisions for a nasal correction. </a:t>
          </a:r>
        </a:p>
      </dgm:t>
    </dgm:pt>
    <dgm:pt modelId="{FCB09D72-F7EC-4170-A730-716D20C10111}" type="parTrans" cxnId="{D05F1D66-315B-4384-9F8D-B81E3E13FFBA}">
      <dgm:prSet/>
      <dgm:spPr/>
      <dgm:t>
        <a:bodyPr/>
        <a:lstStyle/>
        <a:p>
          <a:endParaRPr lang="en-US"/>
        </a:p>
      </dgm:t>
    </dgm:pt>
    <dgm:pt modelId="{C65E3170-8567-4229-9831-93E244BE7D53}" type="sibTrans" cxnId="{D05F1D66-315B-4384-9F8D-B81E3E13FFBA}">
      <dgm:prSet/>
      <dgm:spPr/>
      <dgm:t>
        <a:bodyPr/>
        <a:lstStyle/>
        <a:p>
          <a:endParaRPr lang="en-US"/>
        </a:p>
      </dgm:t>
    </dgm:pt>
    <dgm:pt modelId="{C781BC62-8361-4EDC-A51A-7E345CB0FBA5}">
      <dgm:prSet/>
      <dgm:spPr/>
      <dgm:t>
        <a:bodyPr/>
        <a:lstStyle/>
        <a:p>
          <a:r>
            <a:rPr lang="en-US"/>
            <a:t>In closed rhinoplasty, the surgeon performs every procedural incision endonasally (exclusively within the nose), and does not cut the columella.</a:t>
          </a:r>
        </a:p>
      </dgm:t>
    </dgm:pt>
    <dgm:pt modelId="{FC4A9122-A27B-48F8-BB6C-04712EDED172}" type="parTrans" cxnId="{1C1B2D61-78D9-435F-BB76-E85D89E1674E}">
      <dgm:prSet/>
      <dgm:spPr/>
      <dgm:t>
        <a:bodyPr/>
        <a:lstStyle/>
        <a:p>
          <a:endParaRPr lang="en-US"/>
        </a:p>
      </dgm:t>
    </dgm:pt>
    <dgm:pt modelId="{4F64BB6E-8BF3-4921-A014-112CE7914080}" type="sibTrans" cxnId="{1C1B2D61-78D9-435F-BB76-E85D89E1674E}">
      <dgm:prSet/>
      <dgm:spPr/>
      <dgm:t>
        <a:bodyPr/>
        <a:lstStyle/>
        <a:p>
          <a:endParaRPr lang="en-US"/>
        </a:p>
      </dgm:t>
    </dgm:pt>
    <dgm:pt modelId="{ADE44963-5931-41C6-81F4-E65832E96894}" type="pres">
      <dgm:prSet presAssocID="{3D5F8857-6E53-4798-8DE9-0168DDD3BD6D}" presName="vert0" presStyleCnt="0">
        <dgm:presLayoutVars>
          <dgm:dir/>
          <dgm:animOne val="branch"/>
          <dgm:animLvl val="lvl"/>
        </dgm:presLayoutVars>
      </dgm:prSet>
      <dgm:spPr/>
    </dgm:pt>
    <dgm:pt modelId="{5ACD9159-5AD6-4E62-8014-E2E152D22818}" type="pres">
      <dgm:prSet presAssocID="{6EF574C8-1B6D-4C3D-B063-287E84F23429}" presName="thickLine" presStyleLbl="alignNode1" presStyleIdx="0" presStyleCnt="2"/>
      <dgm:spPr/>
    </dgm:pt>
    <dgm:pt modelId="{248F7FEC-C408-4714-AB40-64D9A36F1D8D}" type="pres">
      <dgm:prSet presAssocID="{6EF574C8-1B6D-4C3D-B063-287E84F23429}" presName="horz1" presStyleCnt="0"/>
      <dgm:spPr/>
    </dgm:pt>
    <dgm:pt modelId="{A26D4D6E-27A5-46B8-8D25-935957C751D5}" type="pres">
      <dgm:prSet presAssocID="{6EF574C8-1B6D-4C3D-B063-287E84F23429}" presName="tx1" presStyleLbl="revTx" presStyleIdx="0" presStyleCnt="2"/>
      <dgm:spPr/>
    </dgm:pt>
    <dgm:pt modelId="{64289952-76F3-43B1-B7F0-5DD2F9FC1488}" type="pres">
      <dgm:prSet presAssocID="{6EF574C8-1B6D-4C3D-B063-287E84F23429}" presName="vert1" presStyleCnt="0"/>
      <dgm:spPr/>
    </dgm:pt>
    <dgm:pt modelId="{93FAD473-5A02-4374-862A-C37232E412F7}" type="pres">
      <dgm:prSet presAssocID="{C781BC62-8361-4EDC-A51A-7E345CB0FBA5}" presName="thickLine" presStyleLbl="alignNode1" presStyleIdx="1" presStyleCnt="2"/>
      <dgm:spPr/>
    </dgm:pt>
    <dgm:pt modelId="{7EA79BA4-3E3E-4471-B5EE-492E8B2FE9EE}" type="pres">
      <dgm:prSet presAssocID="{C781BC62-8361-4EDC-A51A-7E345CB0FBA5}" presName="horz1" presStyleCnt="0"/>
      <dgm:spPr/>
    </dgm:pt>
    <dgm:pt modelId="{03BE99C1-2060-4E23-81A2-75CD8B0EEC76}" type="pres">
      <dgm:prSet presAssocID="{C781BC62-8361-4EDC-A51A-7E345CB0FBA5}" presName="tx1" presStyleLbl="revTx" presStyleIdx="1" presStyleCnt="2"/>
      <dgm:spPr/>
    </dgm:pt>
    <dgm:pt modelId="{798125DE-C427-491E-B2F4-A1844BB909D9}" type="pres">
      <dgm:prSet presAssocID="{C781BC62-8361-4EDC-A51A-7E345CB0FBA5}" presName="vert1" presStyleCnt="0"/>
      <dgm:spPr/>
    </dgm:pt>
  </dgm:ptLst>
  <dgm:cxnLst>
    <dgm:cxn modelId="{55C81A36-5E29-4FC8-9E2E-C83CB46A55E5}" type="presOf" srcId="{C781BC62-8361-4EDC-A51A-7E345CB0FBA5}" destId="{03BE99C1-2060-4E23-81A2-75CD8B0EEC76}" srcOrd="0" destOrd="0" presId="urn:microsoft.com/office/officeart/2008/layout/LinedList"/>
    <dgm:cxn modelId="{1C1B2D61-78D9-435F-BB76-E85D89E1674E}" srcId="{3D5F8857-6E53-4798-8DE9-0168DDD3BD6D}" destId="{C781BC62-8361-4EDC-A51A-7E345CB0FBA5}" srcOrd="1" destOrd="0" parTransId="{FC4A9122-A27B-48F8-BB6C-04712EDED172}" sibTransId="{4F64BB6E-8BF3-4921-A014-112CE7914080}"/>
    <dgm:cxn modelId="{D05F1D66-315B-4384-9F8D-B81E3E13FFBA}" srcId="{3D5F8857-6E53-4798-8DE9-0168DDD3BD6D}" destId="{6EF574C8-1B6D-4C3D-B063-287E84F23429}" srcOrd="0" destOrd="0" parTransId="{FCB09D72-F7EC-4170-A730-716D20C10111}" sibTransId="{C65E3170-8567-4229-9831-93E244BE7D53}"/>
    <dgm:cxn modelId="{0B687992-CF7B-4723-8EE8-0469BA7D5DF1}" type="presOf" srcId="{6EF574C8-1B6D-4C3D-B063-287E84F23429}" destId="{A26D4D6E-27A5-46B8-8D25-935957C751D5}" srcOrd="0" destOrd="0" presId="urn:microsoft.com/office/officeart/2008/layout/LinedList"/>
    <dgm:cxn modelId="{5CEFE5C3-9E29-4B48-8F65-337C3EE0A72B}" type="presOf" srcId="{3D5F8857-6E53-4798-8DE9-0168DDD3BD6D}" destId="{ADE44963-5931-41C6-81F4-E65832E96894}" srcOrd="0" destOrd="0" presId="urn:microsoft.com/office/officeart/2008/layout/LinedList"/>
    <dgm:cxn modelId="{8BA8DF67-DED0-4881-A3B2-F8DC93A23BD8}" type="presParOf" srcId="{ADE44963-5931-41C6-81F4-E65832E96894}" destId="{5ACD9159-5AD6-4E62-8014-E2E152D22818}" srcOrd="0" destOrd="0" presId="urn:microsoft.com/office/officeart/2008/layout/LinedList"/>
    <dgm:cxn modelId="{338673AC-E836-4107-AA38-AEB6868FE7E0}" type="presParOf" srcId="{ADE44963-5931-41C6-81F4-E65832E96894}" destId="{248F7FEC-C408-4714-AB40-64D9A36F1D8D}" srcOrd="1" destOrd="0" presId="urn:microsoft.com/office/officeart/2008/layout/LinedList"/>
    <dgm:cxn modelId="{630A8329-E619-4AB9-902D-6860532421F3}" type="presParOf" srcId="{248F7FEC-C408-4714-AB40-64D9A36F1D8D}" destId="{A26D4D6E-27A5-46B8-8D25-935957C751D5}" srcOrd="0" destOrd="0" presId="urn:microsoft.com/office/officeart/2008/layout/LinedList"/>
    <dgm:cxn modelId="{124BA66E-90A5-44C9-931E-44E41815D08F}" type="presParOf" srcId="{248F7FEC-C408-4714-AB40-64D9A36F1D8D}" destId="{64289952-76F3-43B1-B7F0-5DD2F9FC1488}" srcOrd="1" destOrd="0" presId="urn:microsoft.com/office/officeart/2008/layout/LinedList"/>
    <dgm:cxn modelId="{71B7D135-C9E0-4361-9AC7-BFCF5714BCCB}" type="presParOf" srcId="{ADE44963-5931-41C6-81F4-E65832E96894}" destId="{93FAD473-5A02-4374-862A-C37232E412F7}" srcOrd="2" destOrd="0" presId="urn:microsoft.com/office/officeart/2008/layout/LinedList"/>
    <dgm:cxn modelId="{F489E614-B742-4983-80CF-34CE93C882C0}" type="presParOf" srcId="{ADE44963-5931-41C6-81F4-E65832E96894}" destId="{7EA79BA4-3E3E-4471-B5EE-492E8B2FE9EE}" srcOrd="3" destOrd="0" presId="urn:microsoft.com/office/officeart/2008/layout/LinedList"/>
    <dgm:cxn modelId="{18820BF6-07D0-492E-97B0-C06A0E9F4C21}" type="presParOf" srcId="{7EA79BA4-3E3E-4471-B5EE-492E8B2FE9EE}" destId="{03BE99C1-2060-4E23-81A2-75CD8B0EEC76}" srcOrd="0" destOrd="0" presId="urn:microsoft.com/office/officeart/2008/layout/LinedList"/>
    <dgm:cxn modelId="{1586EFB2-B0E8-43F5-907B-CE898BDFDC67}" type="presParOf" srcId="{7EA79BA4-3E3E-4471-B5EE-492E8B2FE9EE}" destId="{798125DE-C427-491E-B2F4-A1844BB909D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0BD7B7-BF33-4287-AF3D-46F96333550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A2641F6-6299-4674-81D5-35CBABFFCDA6}">
      <dgm:prSet/>
      <dgm:spPr/>
      <dgm:t>
        <a:bodyPr/>
        <a:lstStyle/>
        <a:p>
          <a:r>
            <a:rPr lang="en-US"/>
            <a:t>An adverse reaction to the anesthesia</a:t>
          </a:r>
        </a:p>
      </dgm:t>
    </dgm:pt>
    <dgm:pt modelId="{2BED7822-DAB6-4CEB-9DDE-1C696B136CDB}" type="parTrans" cxnId="{F0E1D539-AF49-4959-B386-55D2EFB99499}">
      <dgm:prSet/>
      <dgm:spPr/>
      <dgm:t>
        <a:bodyPr/>
        <a:lstStyle/>
        <a:p>
          <a:endParaRPr lang="en-US"/>
        </a:p>
      </dgm:t>
    </dgm:pt>
    <dgm:pt modelId="{0DD44787-01CF-4D8E-B4D0-259C1969B760}" type="sibTrans" cxnId="{F0E1D539-AF49-4959-B386-55D2EFB99499}">
      <dgm:prSet/>
      <dgm:spPr/>
      <dgm:t>
        <a:bodyPr/>
        <a:lstStyle/>
        <a:p>
          <a:endParaRPr lang="en-US"/>
        </a:p>
      </dgm:t>
    </dgm:pt>
    <dgm:pt modelId="{CE324041-CDF8-45EA-B226-4F1781D0734D}">
      <dgm:prSet/>
      <dgm:spPr/>
      <dgm:t>
        <a:bodyPr/>
        <a:lstStyle/>
        <a:p>
          <a:r>
            <a:rPr lang="en-US"/>
            <a:t>Difficulty breathing through the nose</a:t>
          </a:r>
        </a:p>
      </dgm:t>
    </dgm:pt>
    <dgm:pt modelId="{87024792-FE04-45E7-A501-41E7F2D29DBC}" type="parTrans" cxnId="{7DA4AB1D-F75D-4C87-981C-531061CDB829}">
      <dgm:prSet/>
      <dgm:spPr/>
      <dgm:t>
        <a:bodyPr/>
        <a:lstStyle/>
        <a:p>
          <a:endParaRPr lang="en-US"/>
        </a:p>
      </dgm:t>
    </dgm:pt>
    <dgm:pt modelId="{DE294728-6F80-4287-A9CE-70D5E498CB92}" type="sibTrans" cxnId="{7DA4AB1D-F75D-4C87-981C-531061CDB829}">
      <dgm:prSet/>
      <dgm:spPr/>
      <dgm:t>
        <a:bodyPr/>
        <a:lstStyle/>
        <a:p>
          <a:endParaRPr lang="en-US"/>
        </a:p>
      </dgm:t>
    </dgm:pt>
    <dgm:pt modelId="{43FC8431-9294-4BE9-B059-26B7871B383A}">
      <dgm:prSet/>
      <dgm:spPr/>
      <dgm:t>
        <a:bodyPr/>
        <a:lstStyle/>
        <a:p>
          <a:r>
            <a:rPr lang="en-US"/>
            <a:t>Permanent numbness in and around the nose</a:t>
          </a:r>
        </a:p>
      </dgm:t>
    </dgm:pt>
    <dgm:pt modelId="{A6261A05-60D9-4907-89FD-1228C9726515}" type="parTrans" cxnId="{EABE7198-F641-4391-B518-3EF7822DF3C5}">
      <dgm:prSet/>
      <dgm:spPr/>
      <dgm:t>
        <a:bodyPr/>
        <a:lstStyle/>
        <a:p>
          <a:endParaRPr lang="en-US"/>
        </a:p>
      </dgm:t>
    </dgm:pt>
    <dgm:pt modelId="{4BBCDC39-D091-40E1-9B4A-A28CAA99512C}" type="sibTrans" cxnId="{EABE7198-F641-4391-B518-3EF7822DF3C5}">
      <dgm:prSet/>
      <dgm:spPr/>
      <dgm:t>
        <a:bodyPr/>
        <a:lstStyle/>
        <a:p>
          <a:endParaRPr lang="en-US"/>
        </a:p>
      </dgm:t>
    </dgm:pt>
    <dgm:pt modelId="{ECED5E22-FE0C-4BF2-AF52-9CC9C0BB94E6}">
      <dgm:prSet/>
      <dgm:spPr/>
      <dgm:t>
        <a:bodyPr/>
        <a:lstStyle/>
        <a:p>
          <a:r>
            <a:rPr lang="en-US"/>
            <a:t>The possibility of an uneven-looking nose</a:t>
          </a:r>
        </a:p>
      </dgm:t>
    </dgm:pt>
    <dgm:pt modelId="{B320FAFF-0BA8-4C43-8A8D-B3BB1E9B4DCA}" type="parTrans" cxnId="{5F714916-A808-4C7F-ADB5-0766D2CA45F6}">
      <dgm:prSet/>
      <dgm:spPr/>
      <dgm:t>
        <a:bodyPr/>
        <a:lstStyle/>
        <a:p>
          <a:endParaRPr lang="en-US"/>
        </a:p>
      </dgm:t>
    </dgm:pt>
    <dgm:pt modelId="{23C306F2-3A00-4B20-ABCD-57B747031F55}" type="sibTrans" cxnId="{5F714916-A808-4C7F-ADB5-0766D2CA45F6}">
      <dgm:prSet/>
      <dgm:spPr/>
      <dgm:t>
        <a:bodyPr/>
        <a:lstStyle/>
        <a:p>
          <a:endParaRPr lang="en-US"/>
        </a:p>
      </dgm:t>
    </dgm:pt>
    <dgm:pt modelId="{72C0D3F7-6BC1-4DCA-8ED9-F33FA8F5B672}">
      <dgm:prSet/>
      <dgm:spPr/>
      <dgm:t>
        <a:bodyPr/>
        <a:lstStyle/>
        <a:p>
          <a:r>
            <a:rPr lang="en-US"/>
            <a:t>Pain, discoloration or swelling that may persist</a:t>
          </a:r>
        </a:p>
      </dgm:t>
    </dgm:pt>
    <dgm:pt modelId="{9C477A64-23C1-45EF-B04B-1CA1028F78FB}" type="parTrans" cxnId="{696039A8-C369-4275-94CA-25AFA980D44E}">
      <dgm:prSet/>
      <dgm:spPr/>
      <dgm:t>
        <a:bodyPr/>
        <a:lstStyle/>
        <a:p>
          <a:endParaRPr lang="en-US"/>
        </a:p>
      </dgm:t>
    </dgm:pt>
    <dgm:pt modelId="{E7F94B29-5A09-44B3-90AE-6EB6388A66BD}" type="sibTrans" cxnId="{696039A8-C369-4275-94CA-25AFA980D44E}">
      <dgm:prSet/>
      <dgm:spPr/>
      <dgm:t>
        <a:bodyPr/>
        <a:lstStyle/>
        <a:p>
          <a:endParaRPr lang="en-US"/>
        </a:p>
      </dgm:t>
    </dgm:pt>
    <dgm:pt modelId="{F27514CA-9597-4FC8-BA9B-1CC7B8131016}">
      <dgm:prSet/>
      <dgm:spPr/>
      <dgm:t>
        <a:bodyPr/>
        <a:lstStyle/>
        <a:p>
          <a:r>
            <a:rPr lang="en-US"/>
            <a:t>Scarring</a:t>
          </a:r>
        </a:p>
      </dgm:t>
    </dgm:pt>
    <dgm:pt modelId="{F82A5E2A-6578-42DA-83D4-506E073932F6}" type="parTrans" cxnId="{27CAA5DE-83E6-46AA-B705-689006C8BD42}">
      <dgm:prSet/>
      <dgm:spPr/>
      <dgm:t>
        <a:bodyPr/>
        <a:lstStyle/>
        <a:p>
          <a:endParaRPr lang="en-US"/>
        </a:p>
      </dgm:t>
    </dgm:pt>
    <dgm:pt modelId="{9215549B-B2E4-4F98-B95C-ED4DCADD7B2D}" type="sibTrans" cxnId="{27CAA5DE-83E6-46AA-B705-689006C8BD42}">
      <dgm:prSet/>
      <dgm:spPr/>
      <dgm:t>
        <a:bodyPr/>
        <a:lstStyle/>
        <a:p>
          <a:endParaRPr lang="en-US"/>
        </a:p>
      </dgm:t>
    </dgm:pt>
    <dgm:pt modelId="{7CD90E0D-6437-4910-AAA1-A5D27DA40FEA}">
      <dgm:prSet/>
      <dgm:spPr/>
      <dgm:t>
        <a:bodyPr/>
        <a:lstStyle/>
        <a:p>
          <a:r>
            <a:rPr lang="en-US"/>
            <a:t>A hole in the septum (septal perforation)</a:t>
          </a:r>
        </a:p>
      </dgm:t>
    </dgm:pt>
    <dgm:pt modelId="{734DE2E0-7942-4332-806A-EC2AF12C7E63}" type="parTrans" cxnId="{5B6DD7AE-2DB0-445F-8B48-E120881A85A5}">
      <dgm:prSet/>
      <dgm:spPr/>
      <dgm:t>
        <a:bodyPr/>
        <a:lstStyle/>
        <a:p>
          <a:endParaRPr lang="en-US"/>
        </a:p>
      </dgm:t>
    </dgm:pt>
    <dgm:pt modelId="{256DD9B4-8853-4139-9D77-CA0D164CD0B8}" type="sibTrans" cxnId="{5B6DD7AE-2DB0-445F-8B48-E120881A85A5}">
      <dgm:prSet/>
      <dgm:spPr/>
      <dgm:t>
        <a:bodyPr/>
        <a:lstStyle/>
        <a:p>
          <a:endParaRPr lang="en-US"/>
        </a:p>
      </dgm:t>
    </dgm:pt>
    <dgm:pt modelId="{75733F8C-3709-4258-B66F-2DA964F9CAC7}">
      <dgm:prSet/>
      <dgm:spPr/>
      <dgm:t>
        <a:bodyPr/>
        <a:lstStyle/>
        <a:p>
          <a:r>
            <a:rPr lang="en-US"/>
            <a:t>A need for additional surgery</a:t>
          </a:r>
        </a:p>
      </dgm:t>
    </dgm:pt>
    <dgm:pt modelId="{241CA9EA-9278-457D-8F37-894E1370D181}" type="parTrans" cxnId="{423183B9-15E7-45AE-B9B6-1E2ACB08770D}">
      <dgm:prSet/>
      <dgm:spPr/>
      <dgm:t>
        <a:bodyPr/>
        <a:lstStyle/>
        <a:p>
          <a:endParaRPr lang="en-US"/>
        </a:p>
      </dgm:t>
    </dgm:pt>
    <dgm:pt modelId="{655CD834-B521-451C-B649-3EF6A1EE3699}" type="sibTrans" cxnId="{423183B9-15E7-45AE-B9B6-1E2ACB08770D}">
      <dgm:prSet/>
      <dgm:spPr/>
      <dgm:t>
        <a:bodyPr/>
        <a:lstStyle/>
        <a:p>
          <a:endParaRPr lang="en-US"/>
        </a:p>
      </dgm:t>
    </dgm:pt>
    <dgm:pt modelId="{9CA7072C-F7E1-49AB-A81D-6D7186C87EB7}" type="pres">
      <dgm:prSet presAssocID="{A40BD7B7-BF33-4287-AF3D-46F963335503}" presName="linear" presStyleCnt="0">
        <dgm:presLayoutVars>
          <dgm:animLvl val="lvl"/>
          <dgm:resizeHandles val="exact"/>
        </dgm:presLayoutVars>
      </dgm:prSet>
      <dgm:spPr/>
    </dgm:pt>
    <dgm:pt modelId="{97D8C6DD-3526-43FB-A3FF-9D23381F6691}" type="pres">
      <dgm:prSet presAssocID="{7A2641F6-6299-4674-81D5-35CBABFFCDA6}" presName="parentText" presStyleLbl="node1" presStyleIdx="0" presStyleCnt="8">
        <dgm:presLayoutVars>
          <dgm:chMax val="0"/>
          <dgm:bulletEnabled val="1"/>
        </dgm:presLayoutVars>
      </dgm:prSet>
      <dgm:spPr/>
    </dgm:pt>
    <dgm:pt modelId="{F51C3BA1-C24F-4595-A7A7-FC810EFEAC9E}" type="pres">
      <dgm:prSet presAssocID="{0DD44787-01CF-4D8E-B4D0-259C1969B760}" presName="spacer" presStyleCnt="0"/>
      <dgm:spPr/>
    </dgm:pt>
    <dgm:pt modelId="{2F5219BE-7E36-4929-B33C-2219AED65A70}" type="pres">
      <dgm:prSet presAssocID="{CE324041-CDF8-45EA-B226-4F1781D0734D}" presName="parentText" presStyleLbl="node1" presStyleIdx="1" presStyleCnt="8">
        <dgm:presLayoutVars>
          <dgm:chMax val="0"/>
          <dgm:bulletEnabled val="1"/>
        </dgm:presLayoutVars>
      </dgm:prSet>
      <dgm:spPr/>
    </dgm:pt>
    <dgm:pt modelId="{6540CCD2-D739-4364-A10F-3141B431C655}" type="pres">
      <dgm:prSet presAssocID="{DE294728-6F80-4287-A9CE-70D5E498CB92}" presName="spacer" presStyleCnt="0"/>
      <dgm:spPr/>
    </dgm:pt>
    <dgm:pt modelId="{4FF818FA-A338-4543-B967-8F18E079BF74}" type="pres">
      <dgm:prSet presAssocID="{43FC8431-9294-4BE9-B059-26B7871B383A}" presName="parentText" presStyleLbl="node1" presStyleIdx="2" presStyleCnt="8">
        <dgm:presLayoutVars>
          <dgm:chMax val="0"/>
          <dgm:bulletEnabled val="1"/>
        </dgm:presLayoutVars>
      </dgm:prSet>
      <dgm:spPr/>
    </dgm:pt>
    <dgm:pt modelId="{583BD27B-0EA1-4615-8362-F6593B36EDD5}" type="pres">
      <dgm:prSet presAssocID="{4BBCDC39-D091-40E1-9B4A-A28CAA99512C}" presName="spacer" presStyleCnt="0"/>
      <dgm:spPr/>
    </dgm:pt>
    <dgm:pt modelId="{177990A2-B262-4B44-9792-4193943C861B}" type="pres">
      <dgm:prSet presAssocID="{ECED5E22-FE0C-4BF2-AF52-9CC9C0BB94E6}" presName="parentText" presStyleLbl="node1" presStyleIdx="3" presStyleCnt="8">
        <dgm:presLayoutVars>
          <dgm:chMax val="0"/>
          <dgm:bulletEnabled val="1"/>
        </dgm:presLayoutVars>
      </dgm:prSet>
      <dgm:spPr/>
    </dgm:pt>
    <dgm:pt modelId="{05F27315-B7CE-40BE-A2E2-C0834B1567AC}" type="pres">
      <dgm:prSet presAssocID="{23C306F2-3A00-4B20-ABCD-57B747031F55}" presName="spacer" presStyleCnt="0"/>
      <dgm:spPr/>
    </dgm:pt>
    <dgm:pt modelId="{B4D864E8-8025-4D60-B61C-82D6D3D351B2}" type="pres">
      <dgm:prSet presAssocID="{72C0D3F7-6BC1-4DCA-8ED9-F33FA8F5B672}" presName="parentText" presStyleLbl="node1" presStyleIdx="4" presStyleCnt="8">
        <dgm:presLayoutVars>
          <dgm:chMax val="0"/>
          <dgm:bulletEnabled val="1"/>
        </dgm:presLayoutVars>
      </dgm:prSet>
      <dgm:spPr/>
    </dgm:pt>
    <dgm:pt modelId="{A1F5B5D6-0BBA-45FE-ABF6-083EEC610CB8}" type="pres">
      <dgm:prSet presAssocID="{E7F94B29-5A09-44B3-90AE-6EB6388A66BD}" presName="spacer" presStyleCnt="0"/>
      <dgm:spPr/>
    </dgm:pt>
    <dgm:pt modelId="{24D9C9B9-2827-4B6C-A05B-DA7D55862427}" type="pres">
      <dgm:prSet presAssocID="{F27514CA-9597-4FC8-BA9B-1CC7B8131016}" presName="parentText" presStyleLbl="node1" presStyleIdx="5" presStyleCnt="8" custLinFactNeighborX="279" custLinFactNeighborY="-41997">
        <dgm:presLayoutVars>
          <dgm:chMax val="0"/>
          <dgm:bulletEnabled val="1"/>
        </dgm:presLayoutVars>
      </dgm:prSet>
      <dgm:spPr/>
    </dgm:pt>
    <dgm:pt modelId="{FBD61296-067F-4BC6-A1EB-FC9FBBBE5258}" type="pres">
      <dgm:prSet presAssocID="{9215549B-B2E4-4F98-B95C-ED4DCADD7B2D}" presName="spacer" presStyleCnt="0"/>
      <dgm:spPr/>
    </dgm:pt>
    <dgm:pt modelId="{7586AB63-75F9-438A-9D6C-8378B64F5BA7}" type="pres">
      <dgm:prSet presAssocID="{7CD90E0D-6437-4910-AAA1-A5D27DA40FEA}" presName="parentText" presStyleLbl="node1" presStyleIdx="6" presStyleCnt="8">
        <dgm:presLayoutVars>
          <dgm:chMax val="0"/>
          <dgm:bulletEnabled val="1"/>
        </dgm:presLayoutVars>
      </dgm:prSet>
      <dgm:spPr/>
    </dgm:pt>
    <dgm:pt modelId="{50A8862B-93C5-4D60-98FA-9A56F5DC7CC9}" type="pres">
      <dgm:prSet presAssocID="{256DD9B4-8853-4139-9D77-CA0D164CD0B8}" presName="spacer" presStyleCnt="0"/>
      <dgm:spPr/>
    </dgm:pt>
    <dgm:pt modelId="{E4A03A36-6694-40B2-B192-359B3D069B44}" type="pres">
      <dgm:prSet presAssocID="{75733F8C-3709-4258-B66F-2DA964F9CAC7}" presName="parentText" presStyleLbl="node1" presStyleIdx="7" presStyleCnt="8">
        <dgm:presLayoutVars>
          <dgm:chMax val="0"/>
          <dgm:bulletEnabled val="1"/>
        </dgm:presLayoutVars>
      </dgm:prSet>
      <dgm:spPr/>
    </dgm:pt>
  </dgm:ptLst>
  <dgm:cxnLst>
    <dgm:cxn modelId="{A652FD08-A622-4F5F-AA1F-87B02DF27038}" type="presOf" srcId="{7CD90E0D-6437-4910-AAA1-A5D27DA40FEA}" destId="{7586AB63-75F9-438A-9D6C-8378B64F5BA7}" srcOrd="0" destOrd="0" presId="urn:microsoft.com/office/officeart/2005/8/layout/vList2"/>
    <dgm:cxn modelId="{5F714916-A808-4C7F-ADB5-0766D2CA45F6}" srcId="{A40BD7B7-BF33-4287-AF3D-46F963335503}" destId="{ECED5E22-FE0C-4BF2-AF52-9CC9C0BB94E6}" srcOrd="3" destOrd="0" parTransId="{B320FAFF-0BA8-4C43-8A8D-B3BB1E9B4DCA}" sibTransId="{23C306F2-3A00-4B20-ABCD-57B747031F55}"/>
    <dgm:cxn modelId="{7DA4AB1D-F75D-4C87-981C-531061CDB829}" srcId="{A40BD7B7-BF33-4287-AF3D-46F963335503}" destId="{CE324041-CDF8-45EA-B226-4F1781D0734D}" srcOrd="1" destOrd="0" parTransId="{87024792-FE04-45E7-A501-41E7F2D29DBC}" sibTransId="{DE294728-6F80-4287-A9CE-70D5E498CB92}"/>
    <dgm:cxn modelId="{C192A838-DA6A-41A4-AA83-7F5652C89731}" type="presOf" srcId="{F27514CA-9597-4FC8-BA9B-1CC7B8131016}" destId="{24D9C9B9-2827-4B6C-A05B-DA7D55862427}" srcOrd="0" destOrd="0" presId="urn:microsoft.com/office/officeart/2005/8/layout/vList2"/>
    <dgm:cxn modelId="{F0E1D539-AF49-4959-B386-55D2EFB99499}" srcId="{A40BD7B7-BF33-4287-AF3D-46F963335503}" destId="{7A2641F6-6299-4674-81D5-35CBABFFCDA6}" srcOrd="0" destOrd="0" parTransId="{2BED7822-DAB6-4CEB-9DDE-1C696B136CDB}" sibTransId="{0DD44787-01CF-4D8E-B4D0-259C1969B760}"/>
    <dgm:cxn modelId="{209BAB3B-C817-44AA-A9AC-837C6170E9BC}" type="presOf" srcId="{7A2641F6-6299-4674-81D5-35CBABFFCDA6}" destId="{97D8C6DD-3526-43FB-A3FF-9D23381F6691}" srcOrd="0" destOrd="0" presId="urn:microsoft.com/office/officeart/2005/8/layout/vList2"/>
    <dgm:cxn modelId="{7E9B716D-8A29-44B7-B833-445F0A4FAE93}" type="presOf" srcId="{43FC8431-9294-4BE9-B059-26B7871B383A}" destId="{4FF818FA-A338-4543-B967-8F18E079BF74}" srcOrd="0" destOrd="0" presId="urn:microsoft.com/office/officeart/2005/8/layout/vList2"/>
    <dgm:cxn modelId="{8E662E94-66FD-4964-BDAA-80D014E69549}" type="presOf" srcId="{72C0D3F7-6BC1-4DCA-8ED9-F33FA8F5B672}" destId="{B4D864E8-8025-4D60-B61C-82D6D3D351B2}" srcOrd="0" destOrd="0" presId="urn:microsoft.com/office/officeart/2005/8/layout/vList2"/>
    <dgm:cxn modelId="{0CBA3094-47C5-4E54-8174-BDB78A16A5FA}" type="presOf" srcId="{ECED5E22-FE0C-4BF2-AF52-9CC9C0BB94E6}" destId="{177990A2-B262-4B44-9792-4193943C861B}" srcOrd="0" destOrd="0" presId="urn:microsoft.com/office/officeart/2005/8/layout/vList2"/>
    <dgm:cxn modelId="{EABE7198-F641-4391-B518-3EF7822DF3C5}" srcId="{A40BD7B7-BF33-4287-AF3D-46F963335503}" destId="{43FC8431-9294-4BE9-B059-26B7871B383A}" srcOrd="2" destOrd="0" parTransId="{A6261A05-60D9-4907-89FD-1228C9726515}" sibTransId="{4BBCDC39-D091-40E1-9B4A-A28CAA99512C}"/>
    <dgm:cxn modelId="{BBE337A4-953A-4F73-A317-D3FB5527EDA0}" type="presOf" srcId="{75733F8C-3709-4258-B66F-2DA964F9CAC7}" destId="{E4A03A36-6694-40B2-B192-359B3D069B44}" srcOrd="0" destOrd="0" presId="urn:microsoft.com/office/officeart/2005/8/layout/vList2"/>
    <dgm:cxn modelId="{696039A8-C369-4275-94CA-25AFA980D44E}" srcId="{A40BD7B7-BF33-4287-AF3D-46F963335503}" destId="{72C0D3F7-6BC1-4DCA-8ED9-F33FA8F5B672}" srcOrd="4" destOrd="0" parTransId="{9C477A64-23C1-45EF-B04B-1CA1028F78FB}" sibTransId="{E7F94B29-5A09-44B3-90AE-6EB6388A66BD}"/>
    <dgm:cxn modelId="{10D603AB-D4BD-4260-81C4-35D139CE4A60}" type="presOf" srcId="{CE324041-CDF8-45EA-B226-4F1781D0734D}" destId="{2F5219BE-7E36-4929-B33C-2219AED65A70}" srcOrd="0" destOrd="0" presId="urn:microsoft.com/office/officeart/2005/8/layout/vList2"/>
    <dgm:cxn modelId="{5B6DD7AE-2DB0-445F-8B48-E120881A85A5}" srcId="{A40BD7B7-BF33-4287-AF3D-46F963335503}" destId="{7CD90E0D-6437-4910-AAA1-A5D27DA40FEA}" srcOrd="6" destOrd="0" parTransId="{734DE2E0-7942-4332-806A-EC2AF12C7E63}" sibTransId="{256DD9B4-8853-4139-9D77-CA0D164CD0B8}"/>
    <dgm:cxn modelId="{423183B9-15E7-45AE-B9B6-1E2ACB08770D}" srcId="{A40BD7B7-BF33-4287-AF3D-46F963335503}" destId="{75733F8C-3709-4258-B66F-2DA964F9CAC7}" srcOrd="7" destOrd="0" parTransId="{241CA9EA-9278-457D-8F37-894E1370D181}" sibTransId="{655CD834-B521-451C-B649-3EF6A1EE3699}"/>
    <dgm:cxn modelId="{5A0C71BC-607E-4054-8A8C-8E19DFB2C95E}" type="presOf" srcId="{A40BD7B7-BF33-4287-AF3D-46F963335503}" destId="{9CA7072C-F7E1-49AB-A81D-6D7186C87EB7}" srcOrd="0" destOrd="0" presId="urn:microsoft.com/office/officeart/2005/8/layout/vList2"/>
    <dgm:cxn modelId="{27CAA5DE-83E6-46AA-B705-689006C8BD42}" srcId="{A40BD7B7-BF33-4287-AF3D-46F963335503}" destId="{F27514CA-9597-4FC8-BA9B-1CC7B8131016}" srcOrd="5" destOrd="0" parTransId="{F82A5E2A-6578-42DA-83D4-506E073932F6}" sibTransId="{9215549B-B2E4-4F98-B95C-ED4DCADD7B2D}"/>
    <dgm:cxn modelId="{68279236-AFF7-437B-9B6A-16258035A51E}" type="presParOf" srcId="{9CA7072C-F7E1-49AB-A81D-6D7186C87EB7}" destId="{97D8C6DD-3526-43FB-A3FF-9D23381F6691}" srcOrd="0" destOrd="0" presId="urn:microsoft.com/office/officeart/2005/8/layout/vList2"/>
    <dgm:cxn modelId="{D4F6814F-688A-4079-8EAA-1C10269BED23}" type="presParOf" srcId="{9CA7072C-F7E1-49AB-A81D-6D7186C87EB7}" destId="{F51C3BA1-C24F-4595-A7A7-FC810EFEAC9E}" srcOrd="1" destOrd="0" presId="urn:microsoft.com/office/officeart/2005/8/layout/vList2"/>
    <dgm:cxn modelId="{F236C553-BECD-46BD-BDA7-B29C6F5938F8}" type="presParOf" srcId="{9CA7072C-F7E1-49AB-A81D-6D7186C87EB7}" destId="{2F5219BE-7E36-4929-B33C-2219AED65A70}" srcOrd="2" destOrd="0" presId="urn:microsoft.com/office/officeart/2005/8/layout/vList2"/>
    <dgm:cxn modelId="{EF31390E-6FC3-4AC0-BCDB-9FD4154B5335}" type="presParOf" srcId="{9CA7072C-F7E1-49AB-A81D-6D7186C87EB7}" destId="{6540CCD2-D739-4364-A10F-3141B431C655}" srcOrd="3" destOrd="0" presId="urn:microsoft.com/office/officeart/2005/8/layout/vList2"/>
    <dgm:cxn modelId="{03063CF8-64DC-4E58-A8C9-CC1EC500B49E}" type="presParOf" srcId="{9CA7072C-F7E1-49AB-A81D-6D7186C87EB7}" destId="{4FF818FA-A338-4543-B967-8F18E079BF74}" srcOrd="4" destOrd="0" presId="urn:microsoft.com/office/officeart/2005/8/layout/vList2"/>
    <dgm:cxn modelId="{F736814F-C312-4BBF-8625-0337C4776A84}" type="presParOf" srcId="{9CA7072C-F7E1-49AB-A81D-6D7186C87EB7}" destId="{583BD27B-0EA1-4615-8362-F6593B36EDD5}" srcOrd="5" destOrd="0" presId="urn:microsoft.com/office/officeart/2005/8/layout/vList2"/>
    <dgm:cxn modelId="{DAEA824B-1E92-47A8-BD82-E1C0E8F2205D}" type="presParOf" srcId="{9CA7072C-F7E1-49AB-A81D-6D7186C87EB7}" destId="{177990A2-B262-4B44-9792-4193943C861B}" srcOrd="6" destOrd="0" presId="urn:microsoft.com/office/officeart/2005/8/layout/vList2"/>
    <dgm:cxn modelId="{34035CA3-39A9-4F00-84FF-6B7B86FE3182}" type="presParOf" srcId="{9CA7072C-F7E1-49AB-A81D-6D7186C87EB7}" destId="{05F27315-B7CE-40BE-A2E2-C0834B1567AC}" srcOrd="7" destOrd="0" presId="urn:microsoft.com/office/officeart/2005/8/layout/vList2"/>
    <dgm:cxn modelId="{ADABA6C6-FA9C-42E6-9DE3-892527F9058E}" type="presParOf" srcId="{9CA7072C-F7E1-49AB-A81D-6D7186C87EB7}" destId="{B4D864E8-8025-4D60-B61C-82D6D3D351B2}" srcOrd="8" destOrd="0" presId="urn:microsoft.com/office/officeart/2005/8/layout/vList2"/>
    <dgm:cxn modelId="{9D75F604-D8C0-425E-97DB-EA89055DBB80}" type="presParOf" srcId="{9CA7072C-F7E1-49AB-A81D-6D7186C87EB7}" destId="{A1F5B5D6-0BBA-45FE-ABF6-083EEC610CB8}" srcOrd="9" destOrd="0" presId="urn:microsoft.com/office/officeart/2005/8/layout/vList2"/>
    <dgm:cxn modelId="{2D70BC29-4443-49D7-9843-8F932C22CE00}" type="presParOf" srcId="{9CA7072C-F7E1-49AB-A81D-6D7186C87EB7}" destId="{24D9C9B9-2827-4B6C-A05B-DA7D55862427}" srcOrd="10" destOrd="0" presId="urn:microsoft.com/office/officeart/2005/8/layout/vList2"/>
    <dgm:cxn modelId="{C7238CC7-D20C-4DBD-B265-3837DC19BE0F}" type="presParOf" srcId="{9CA7072C-F7E1-49AB-A81D-6D7186C87EB7}" destId="{FBD61296-067F-4BC6-A1EB-FC9FBBBE5258}" srcOrd="11" destOrd="0" presId="urn:microsoft.com/office/officeart/2005/8/layout/vList2"/>
    <dgm:cxn modelId="{5A46A805-6E52-49CB-9FA1-48276EEB18F3}" type="presParOf" srcId="{9CA7072C-F7E1-49AB-A81D-6D7186C87EB7}" destId="{7586AB63-75F9-438A-9D6C-8378B64F5BA7}" srcOrd="12" destOrd="0" presId="urn:microsoft.com/office/officeart/2005/8/layout/vList2"/>
    <dgm:cxn modelId="{E6E55EF9-91FC-455B-8C74-4AA2703E26B5}" type="presParOf" srcId="{9CA7072C-F7E1-49AB-A81D-6D7186C87EB7}" destId="{50A8862B-93C5-4D60-98FA-9A56F5DC7CC9}" srcOrd="13" destOrd="0" presId="urn:microsoft.com/office/officeart/2005/8/layout/vList2"/>
    <dgm:cxn modelId="{584ABCE7-D3D0-470A-BF12-98DA52BF753C}" type="presParOf" srcId="{9CA7072C-F7E1-49AB-A81D-6D7186C87EB7}" destId="{E4A03A36-6694-40B2-B192-359B3D069B44}"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B1E1C-9CDC-41F5-AC7D-88E7882D32B2}">
      <dsp:nvSpPr>
        <dsp:cNvPr id="0" name=""/>
        <dsp:cNvSpPr/>
      </dsp:nvSpPr>
      <dsp:spPr>
        <a:xfrm>
          <a:off x="0" y="242749"/>
          <a:ext cx="10179050" cy="277200"/>
        </a:xfrm>
        <a:prstGeom prst="rect">
          <a:avLst/>
        </a:prstGeom>
        <a:solidFill>
          <a:schemeClr val="lt1">
            <a:alpha val="90000"/>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055588-5C0A-4B87-99F1-FE89163B3F01}">
      <dsp:nvSpPr>
        <dsp:cNvPr id="0" name=""/>
        <dsp:cNvSpPr/>
      </dsp:nvSpPr>
      <dsp:spPr>
        <a:xfrm>
          <a:off x="508952" y="80389"/>
          <a:ext cx="7125335" cy="324720"/>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321" tIns="0" rIns="269321" bIns="0" numCol="1" spcCol="1270" anchor="ctr" anchorCtr="0">
          <a:noAutofit/>
        </a:bodyPr>
        <a:lstStyle/>
        <a:p>
          <a:pPr marL="0" lvl="0" indent="0" algn="l" defTabSz="488950">
            <a:lnSpc>
              <a:spcPct val="90000"/>
            </a:lnSpc>
            <a:spcBef>
              <a:spcPct val="0"/>
            </a:spcBef>
            <a:spcAft>
              <a:spcPct val="35000"/>
            </a:spcAft>
            <a:buNone/>
          </a:pPr>
          <a:r>
            <a:rPr lang="en-US" sz="1100" kern="1200"/>
            <a:t>• Definition of Gynecomastia </a:t>
          </a:r>
        </a:p>
      </dsp:txBody>
      <dsp:txXfrm>
        <a:off x="524804" y="96241"/>
        <a:ext cx="7093631" cy="293016"/>
      </dsp:txXfrm>
    </dsp:sp>
    <dsp:sp modelId="{EC7F250D-2569-4A5F-A9F4-A78370B81D04}">
      <dsp:nvSpPr>
        <dsp:cNvPr id="0" name=""/>
        <dsp:cNvSpPr/>
      </dsp:nvSpPr>
      <dsp:spPr>
        <a:xfrm>
          <a:off x="0" y="741709"/>
          <a:ext cx="10179050" cy="277200"/>
        </a:xfrm>
        <a:prstGeom prst="rect">
          <a:avLst/>
        </a:prstGeom>
        <a:solidFill>
          <a:schemeClr val="lt1">
            <a:alpha val="90000"/>
            <a:hueOff val="0"/>
            <a:satOff val="0"/>
            <a:lumOff val="0"/>
            <a:alphaOff val="0"/>
          </a:schemeClr>
        </a:solidFill>
        <a:ln w="12700" cap="flat" cmpd="sng" algn="in">
          <a:solidFill>
            <a:schemeClr val="accent2">
              <a:hueOff val="1039777"/>
              <a:satOff val="5917"/>
              <a:lumOff val="1830"/>
              <a:alphaOff val="0"/>
            </a:schemeClr>
          </a:solidFill>
          <a:prstDash val="solid"/>
        </a:ln>
        <a:effectLst/>
      </dsp:spPr>
      <dsp:style>
        <a:lnRef idx="2">
          <a:scrgbClr r="0" g="0" b="0"/>
        </a:lnRef>
        <a:fillRef idx="1">
          <a:scrgbClr r="0" g="0" b="0"/>
        </a:fillRef>
        <a:effectRef idx="0">
          <a:scrgbClr r="0" g="0" b="0"/>
        </a:effectRef>
        <a:fontRef idx="minor"/>
      </dsp:style>
    </dsp:sp>
    <dsp:sp modelId="{E640609C-7AB2-4C79-8011-4FC6EE1EBF18}">
      <dsp:nvSpPr>
        <dsp:cNvPr id="0" name=""/>
        <dsp:cNvSpPr/>
      </dsp:nvSpPr>
      <dsp:spPr>
        <a:xfrm>
          <a:off x="508952" y="579350"/>
          <a:ext cx="7125335" cy="324720"/>
        </a:xfrm>
        <a:prstGeom prst="roundRect">
          <a:avLst/>
        </a:prstGeom>
        <a:solidFill>
          <a:schemeClr val="accent2">
            <a:hueOff val="1039777"/>
            <a:satOff val="5917"/>
            <a:lumOff val="183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321" tIns="0" rIns="269321" bIns="0" numCol="1" spcCol="1270" anchor="ctr" anchorCtr="0">
          <a:noAutofit/>
        </a:bodyPr>
        <a:lstStyle/>
        <a:p>
          <a:pPr marL="0" lvl="0" indent="0" algn="l" defTabSz="488950">
            <a:lnSpc>
              <a:spcPct val="90000"/>
            </a:lnSpc>
            <a:spcBef>
              <a:spcPct val="0"/>
            </a:spcBef>
            <a:spcAft>
              <a:spcPct val="35000"/>
            </a:spcAft>
            <a:buNone/>
          </a:pPr>
          <a:r>
            <a:rPr lang="en-US" sz="1100" kern="1200"/>
            <a:t>• Signs and symptoms </a:t>
          </a:r>
        </a:p>
      </dsp:txBody>
      <dsp:txXfrm>
        <a:off x="524804" y="595202"/>
        <a:ext cx="7093631" cy="293016"/>
      </dsp:txXfrm>
    </dsp:sp>
    <dsp:sp modelId="{2E14D35F-F25A-4420-91A4-7DF19EAB065C}">
      <dsp:nvSpPr>
        <dsp:cNvPr id="0" name=""/>
        <dsp:cNvSpPr/>
      </dsp:nvSpPr>
      <dsp:spPr>
        <a:xfrm>
          <a:off x="0" y="1240670"/>
          <a:ext cx="10179050" cy="277200"/>
        </a:xfrm>
        <a:prstGeom prst="rect">
          <a:avLst/>
        </a:prstGeom>
        <a:solidFill>
          <a:schemeClr val="lt1">
            <a:alpha val="90000"/>
            <a:hueOff val="0"/>
            <a:satOff val="0"/>
            <a:lumOff val="0"/>
            <a:alphaOff val="0"/>
          </a:schemeClr>
        </a:solidFill>
        <a:ln w="12700" cap="flat" cmpd="sng" algn="in">
          <a:solidFill>
            <a:schemeClr val="accent2">
              <a:hueOff val="2079554"/>
              <a:satOff val="11835"/>
              <a:lumOff val="3660"/>
              <a:alphaOff val="0"/>
            </a:schemeClr>
          </a:solidFill>
          <a:prstDash val="solid"/>
        </a:ln>
        <a:effectLst/>
      </dsp:spPr>
      <dsp:style>
        <a:lnRef idx="2">
          <a:scrgbClr r="0" g="0" b="0"/>
        </a:lnRef>
        <a:fillRef idx="1">
          <a:scrgbClr r="0" g="0" b="0"/>
        </a:fillRef>
        <a:effectRef idx="0">
          <a:scrgbClr r="0" g="0" b="0"/>
        </a:effectRef>
        <a:fontRef idx="minor"/>
      </dsp:style>
    </dsp:sp>
    <dsp:sp modelId="{62CC6AB1-AF52-4720-BD5E-72E6C3D832B7}">
      <dsp:nvSpPr>
        <dsp:cNvPr id="0" name=""/>
        <dsp:cNvSpPr/>
      </dsp:nvSpPr>
      <dsp:spPr>
        <a:xfrm>
          <a:off x="508952" y="1078310"/>
          <a:ext cx="7125335" cy="324720"/>
        </a:xfrm>
        <a:prstGeom prst="roundRect">
          <a:avLst/>
        </a:prstGeom>
        <a:solidFill>
          <a:schemeClr val="accent2">
            <a:hueOff val="2079554"/>
            <a:satOff val="11835"/>
            <a:lumOff val="366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321" tIns="0" rIns="269321" bIns="0" numCol="1" spcCol="1270" anchor="ctr" anchorCtr="0">
          <a:noAutofit/>
        </a:bodyPr>
        <a:lstStyle/>
        <a:p>
          <a:pPr marL="0" lvl="0" indent="0" algn="l" defTabSz="488950">
            <a:lnSpc>
              <a:spcPct val="90000"/>
            </a:lnSpc>
            <a:spcBef>
              <a:spcPct val="0"/>
            </a:spcBef>
            <a:spcAft>
              <a:spcPct val="35000"/>
            </a:spcAft>
            <a:buNone/>
          </a:pPr>
          <a:r>
            <a:rPr lang="en-US" sz="1100" kern="1200"/>
            <a:t>• Causes </a:t>
          </a:r>
        </a:p>
      </dsp:txBody>
      <dsp:txXfrm>
        <a:off x="524804" y="1094162"/>
        <a:ext cx="7093631" cy="293016"/>
      </dsp:txXfrm>
    </dsp:sp>
    <dsp:sp modelId="{9C30090D-FF87-4E55-A0D3-913ED5C6A73D}">
      <dsp:nvSpPr>
        <dsp:cNvPr id="0" name=""/>
        <dsp:cNvSpPr/>
      </dsp:nvSpPr>
      <dsp:spPr>
        <a:xfrm>
          <a:off x="0" y="1739630"/>
          <a:ext cx="10179050" cy="277200"/>
        </a:xfrm>
        <a:prstGeom prst="rect">
          <a:avLst/>
        </a:prstGeom>
        <a:solidFill>
          <a:schemeClr val="lt1">
            <a:alpha val="90000"/>
            <a:hueOff val="0"/>
            <a:satOff val="0"/>
            <a:lumOff val="0"/>
            <a:alphaOff val="0"/>
          </a:schemeClr>
        </a:solidFill>
        <a:ln w="12700" cap="flat" cmpd="sng" algn="in">
          <a:solidFill>
            <a:schemeClr val="accent2">
              <a:hueOff val="3119331"/>
              <a:satOff val="17752"/>
              <a:lumOff val="5490"/>
              <a:alphaOff val="0"/>
            </a:schemeClr>
          </a:solidFill>
          <a:prstDash val="solid"/>
        </a:ln>
        <a:effectLst/>
      </dsp:spPr>
      <dsp:style>
        <a:lnRef idx="2">
          <a:scrgbClr r="0" g="0" b="0"/>
        </a:lnRef>
        <a:fillRef idx="1">
          <a:scrgbClr r="0" g="0" b="0"/>
        </a:fillRef>
        <a:effectRef idx="0">
          <a:scrgbClr r="0" g="0" b="0"/>
        </a:effectRef>
        <a:fontRef idx="minor"/>
      </dsp:style>
    </dsp:sp>
    <dsp:sp modelId="{47947920-825B-4B5B-A0F5-8A1E60A9E97E}">
      <dsp:nvSpPr>
        <dsp:cNvPr id="0" name=""/>
        <dsp:cNvSpPr/>
      </dsp:nvSpPr>
      <dsp:spPr>
        <a:xfrm>
          <a:off x="508952" y="1577270"/>
          <a:ext cx="7125335" cy="324720"/>
        </a:xfrm>
        <a:prstGeom prst="roundRect">
          <a:avLst/>
        </a:prstGeom>
        <a:solidFill>
          <a:schemeClr val="accent2">
            <a:hueOff val="3119331"/>
            <a:satOff val="17752"/>
            <a:lumOff val="549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321" tIns="0" rIns="269321" bIns="0" numCol="1" spcCol="1270" anchor="ctr" anchorCtr="0">
          <a:noAutofit/>
        </a:bodyPr>
        <a:lstStyle/>
        <a:p>
          <a:pPr marL="0" lvl="0" indent="0" algn="l" defTabSz="488950">
            <a:lnSpc>
              <a:spcPct val="90000"/>
            </a:lnSpc>
            <a:spcBef>
              <a:spcPct val="0"/>
            </a:spcBef>
            <a:spcAft>
              <a:spcPct val="35000"/>
            </a:spcAft>
            <a:buNone/>
          </a:pPr>
          <a:r>
            <a:rPr lang="en-US" sz="1100" kern="1200"/>
            <a:t>• Diagnosis </a:t>
          </a:r>
        </a:p>
      </dsp:txBody>
      <dsp:txXfrm>
        <a:off x="524804" y="1593122"/>
        <a:ext cx="7093631" cy="293016"/>
      </dsp:txXfrm>
    </dsp:sp>
    <dsp:sp modelId="{4E841F24-F3F0-4C59-9569-53CEF5F0CC02}">
      <dsp:nvSpPr>
        <dsp:cNvPr id="0" name=""/>
        <dsp:cNvSpPr/>
      </dsp:nvSpPr>
      <dsp:spPr>
        <a:xfrm>
          <a:off x="0" y="2238590"/>
          <a:ext cx="10179050" cy="277200"/>
        </a:xfrm>
        <a:prstGeom prst="rect">
          <a:avLst/>
        </a:prstGeom>
        <a:solidFill>
          <a:schemeClr val="lt1">
            <a:alpha val="90000"/>
            <a:hueOff val="0"/>
            <a:satOff val="0"/>
            <a:lumOff val="0"/>
            <a:alphaOff val="0"/>
          </a:schemeClr>
        </a:solidFill>
        <a:ln w="12700" cap="flat" cmpd="sng" algn="in">
          <a:solidFill>
            <a:schemeClr val="accent2">
              <a:hueOff val="4159108"/>
              <a:satOff val="23669"/>
              <a:lumOff val="7320"/>
              <a:alphaOff val="0"/>
            </a:schemeClr>
          </a:solidFill>
          <a:prstDash val="solid"/>
        </a:ln>
        <a:effectLst/>
      </dsp:spPr>
      <dsp:style>
        <a:lnRef idx="2">
          <a:scrgbClr r="0" g="0" b="0"/>
        </a:lnRef>
        <a:fillRef idx="1">
          <a:scrgbClr r="0" g="0" b="0"/>
        </a:fillRef>
        <a:effectRef idx="0">
          <a:scrgbClr r="0" g="0" b="0"/>
        </a:effectRef>
        <a:fontRef idx="minor"/>
      </dsp:style>
    </dsp:sp>
    <dsp:sp modelId="{E702CCAE-BA56-4EBD-A838-D853D0B7B393}">
      <dsp:nvSpPr>
        <dsp:cNvPr id="0" name=""/>
        <dsp:cNvSpPr/>
      </dsp:nvSpPr>
      <dsp:spPr>
        <a:xfrm>
          <a:off x="508952" y="2076230"/>
          <a:ext cx="7125335" cy="324720"/>
        </a:xfrm>
        <a:prstGeom prst="roundRect">
          <a:avLst/>
        </a:prstGeom>
        <a:solidFill>
          <a:schemeClr val="accent2">
            <a:hueOff val="4159108"/>
            <a:satOff val="23669"/>
            <a:lumOff val="732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321" tIns="0" rIns="269321" bIns="0" numCol="1" spcCol="1270" anchor="ctr" anchorCtr="0">
          <a:noAutofit/>
        </a:bodyPr>
        <a:lstStyle/>
        <a:p>
          <a:pPr marL="0" lvl="0" indent="0" algn="l" defTabSz="488950">
            <a:lnSpc>
              <a:spcPct val="90000"/>
            </a:lnSpc>
            <a:spcBef>
              <a:spcPct val="0"/>
            </a:spcBef>
            <a:spcAft>
              <a:spcPct val="35000"/>
            </a:spcAft>
            <a:buNone/>
          </a:pPr>
          <a:r>
            <a:rPr lang="en-US" sz="1100" kern="1200"/>
            <a:t>• Treatment by surgery </a:t>
          </a:r>
        </a:p>
      </dsp:txBody>
      <dsp:txXfrm>
        <a:off x="524804" y="2092082"/>
        <a:ext cx="7093631" cy="293016"/>
      </dsp:txXfrm>
    </dsp:sp>
    <dsp:sp modelId="{2FA20852-B4DD-410F-A6D2-82BF3751777C}">
      <dsp:nvSpPr>
        <dsp:cNvPr id="0" name=""/>
        <dsp:cNvSpPr/>
      </dsp:nvSpPr>
      <dsp:spPr>
        <a:xfrm>
          <a:off x="0" y="2737550"/>
          <a:ext cx="10179050" cy="277200"/>
        </a:xfrm>
        <a:prstGeom prst="rect">
          <a:avLst/>
        </a:prstGeom>
        <a:solidFill>
          <a:schemeClr val="lt1">
            <a:alpha val="90000"/>
            <a:hueOff val="0"/>
            <a:satOff val="0"/>
            <a:lumOff val="0"/>
            <a:alphaOff val="0"/>
          </a:schemeClr>
        </a:solidFill>
        <a:ln w="12700" cap="flat" cmpd="sng" algn="in">
          <a:solidFill>
            <a:schemeClr val="accent2">
              <a:hueOff val="5198884"/>
              <a:satOff val="29587"/>
              <a:lumOff val="9150"/>
              <a:alphaOff val="0"/>
            </a:schemeClr>
          </a:solidFill>
          <a:prstDash val="solid"/>
        </a:ln>
        <a:effectLst/>
      </dsp:spPr>
      <dsp:style>
        <a:lnRef idx="2">
          <a:scrgbClr r="0" g="0" b="0"/>
        </a:lnRef>
        <a:fillRef idx="1">
          <a:scrgbClr r="0" g="0" b="0"/>
        </a:fillRef>
        <a:effectRef idx="0">
          <a:scrgbClr r="0" g="0" b="0"/>
        </a:effectRef>
        <a:fontRef idx="minor"/>
      </dsp:style>
    </dsp:sp>
    <dsp:sp modelId="{D6680F96-AAF2-49D0-9D69-A2ABCE8B3632}">
      <dsp:nvSpPr>
        <dsp:cNvPr id="0" name=""/>
        <dsp:cNvSpPr/>
      </dsp:nvSpPr>
      <dsp:spPr>
        <a:xfrm>
          <a:off x="508952" y="2575190"/>
          <a:ext cx="7125335" cy="324720"/>
        </a:xfrm>
        <a:prstGeom prst="roundRect">
          <a:avLst/>
        </a:prstGeom>
        <a:solidFill>
          <a:schemeClr val="accent2">
            <a:hueOff val="5198884"/>
            <a:satOff val="29587"/>
            <a:lumOff val="915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321" tIns="0" rIns="269321" bIns="0" numCol="1" spcCol="1270" anchor="ctr" anchorCtr="0">
          <a:noAutofit/>
        </a:bodyPr>
        <a:lstStyle/>
        <a:p>
          <a:pPr marL="0" lvl="0" indent="0" algn="l" defTabSz="488950">
            <a:lnSpc>
              <a:spcPct val="90000"/>
            </a:lnSpc>
            <a:spcBef>
              <a:spcPct val="0"/>
            </a:spcBef>
            <a:spcAft>
              <a:spcPct val="35000"/>
            </a:spcAft>
            <a:buNone/>
          </a:pPr>
          <a:r>
            <a:rPr lang="en-US" sz="1100" kern="1200"/>
            <a:t>• Prognosis </a:t>
          </a:r>
        </a:p>
      </dsp:txBody>
      <dsp:txXfrm>
        <a:off x="524804" y="2591042"/>
        <a:ext cx="7093631" cy="293016"/>
      </dsp:txXfrm>
    </dsp:sp>
    <dsp:sp modelId="{95D92884-BD98-4D49-8F3E-55A0FD3B2F91}">
      <dsp:nvSpPr>
        <dsp:cNvPr id="0" name=""/>
        <dsp:cNvSpPr/>
      </dsp:nvSpPr>
      <dsp:spPr>
        <a:xfrm>
          <a:off x="0" y="3236510"/>
          <a:ext cx="10179050" cy="277200"/>
        </a:xfrm>
        <a:prstGeom prst="rect">
          <a:avLst/>
        </a:prstGeom>
        <a:solidFill>
          <a:schemeClr val="lt1">
            <a:alpha val="90000"/>
            <a:hueOff val="0"/>
            <a:satOff val="0"/>
            <a:lumOff val="0"/>
            <a:alphaOff val="0"/>
          </a:schemeClr>
        </a:solidFill>
        <a:ln w="12700" cap="flat" cmpd="sng" algn="in">
          <a:solidFill>
            <a:schemeClr val="accent2">
              <a:hueOff val="6238661"/>
              <a:satOff val="35504"/>
              <a:lumOff val="10980"/>
              <a:alphaOff val="0"/>
            </a:schemeClr>
          </a:solidFill>
          <a:prstDash val="solid"/>
        </a:ln>
        <a:effectLst/>
      </dsp:spPr>
      <dsp:style>
        <a:lnRef idx="2">
          <a:scrgbClr r="0" g="0" b="0"/>
        </a:lnRef>
        <a:fillRef idx="1">
          <a:scrgbClr r="0" g="0" b="0"/>
        </a:fillRef>
        <a:effectRef idx="0">
          <a:scrgbClr r="0" g="0" b="0"/>
        </a:effectRef>
        <a:fontRef idx="minor"/>
      </dsp:style>
    </dsp:sp>
    <dsp:sp modelId="{2E0B6712-CC2D-45F5-B0A8-AC813276199C}">
      <dsp:nvSpPr>
        <dsp:cNvPr id="0" name=""/>
        <dsp:cNvSpPr/>
      </dsp:nvSpPr>
      <dsp:spPr>
        <a:xfrm>
          <a:off x="508952" y="3074150"/>
          <a:ext cx="7125335" cy="324720"/>
        </a:xfrm>
        <a:prstGeom prst="roundRect">
          <a:avLst/>
        </a:prstGeom>
        <a:solidFill>
          <a:schemeClr val="accent2">
            <a:hueOff val="6238661"/>
            <a:satOff val="35504"/>
            <a:lumOff val="1098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321" tIns="0" rIns="269321" bIns="0" numCol="1" spcCol="1270" anchor="ctr" anchorCtr="0">
          <a:noAutofit/>
        </a:bodyPr>
        <a:lstStyle/>
        <a:p>
          <a:pPr marL="0" lvl="0" indent="0" algn="l" defTabSz="488950">
            <a:lnSpc>
              <a:spcPct val="90000"/>
            </a:lnSpc>
            <a:spcBef>
              <a:spcPct val="0"/>
            </a:spcBef>
            <a:spcAft>
              <a:spcPct val="35000"/>
            </a:spcAft>
            <a:buNone/>
          </a:pPr>
          <a:r>
            <a:rPr lang="en-US" sz="1100" kern="1200"/>
            <a:t>• Epidemiology </a:t>
          </a:r>
        </a:p>
      </dsp:txBody>
      <dsp:txXfrm>
        <a:off x="524804" y="3090002"/>
        <a:ext cx="7093631" cy="293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71E1C-F92E-4046-BB1C-268EDAF4D3FC}">
      <dsp:nvSpPr>
        <dsp:cNvPr id="0" name=""/>
        <dsp:cNvSpPr/>
      </dsp:nvSpPr>
      <dsp:spPr>
        <a:xfrm>
          <a:off x="0" y="108537"/>
          <a:ext cx="10179050" cy="1096875"/>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A thorough history and physical examination are obtained by a physician. </a:t>
          </a:r>
        </a:p>
      </dsp:txBody>
      <dsp:txXfrm>
        <a:off x="53545" y="162082"/>
        <a:ext cx="10071960" cy="989785"/>
      </dsp:txXfrm>
    </dsp:sp>
    <dsp:sp modelId="{2FAB67E5-6E25-4AC4-A2B4-5A789687FA6C}">
      <dsp:nvSpPr>
        <dsp:cNvPr id="0" name=""/>
        <dsp:cNvSpPr/>
      </dsp:nvSpPr>
      <dsp:spPr>
        <a:xfrm>
          <a:off x="0" y="1248612"/>
          <a:ext cx="10179050" cy="1096875"/>
        </a:xfrm>
        <a:prstGeom prst="round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Examination includes evaluation of male breast tissue, evaluation of penile size and development, evaluation of testicular development and proper development of secondary sexual characteristics such as the amount and distribution of pubic and underarm hair.</a:t>
          </a:r>
        </a:p>
        <a:p>
          <a:pPr marL="0" lvl="0" indent="0" algn="l" defTabSz="666750">
            <a:lnSpc>
              <a:spcPct val="90000"/>
            </a:lnSpc>
            <a:spcBef>
              <a:spcPct val="0"/>
            </a:spcBef>
            <a:spcAft>
              <a:spcPct val="35000"/>
            </a:spcAft>
            <a:buNone/>
          </a:pPr>
          <a:endParaRPr lang="en-US" sz="1500" kern="1200" dirty="0"/>
        </a:p>
      </dsp:txBody>
      <dsp:txXfrm>
        <a:off x="53545" y="1302157"/>
        <a:ext cx="10071960" cy="989785"/>
      </dsp:txXfrm>
    </dsp:sp>
    <dsp:sp modelId="{F6F5BBC1-6B0A-404C-8EA2-F0B665A11D3B}">
      <dsp:nvSpPr>
        <dsp:cNvPr id="0" name=""/>
        <dsp:cNvSpPr/>
      </dsp:nvSpPr>
      <dsp:spPr>
        <a:xfrm>
          <a:off x="0" y="2388687"/>
          <a:ext cx="10179050" cy="1096875"/>
        </a:xfrm>
        <a:prstGeom prst="roundRect">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Mammography is the method of choice for radiologic examination of male breast tissue in the diagnosis of gynecomastia when breast cancer is suspected. </a:t>
          </a:r>
        </a:p>
      </dsp:txBody>
      <dsp:txXfrm>
        <a:off x="53545" y="2442232"/>
        <a:ext cx="10071960" cy="9897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2B6A5-25AD-4B18-8062-02436108B14F}">
      <dsp:nvSpPr>
        <dsp:cNvPr id="0" name=""/>
        <dsp:cNvSpPr/>
      </dsp:nvSpPr>
      <dsp:spPr>
        <a:xfrm>
          <a:off x="0" y="87682"/>
          <a:ext cx="6254749" cy="1696500"/>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baseline="0"/>
            <a:t>Gynecomastia is not physically harmful, but in some cases it may be an indicator of other more serious underlying conditions, such as testicular cancer. </a:t>
          </a:r>
          <a:endParaRPr lang="en-US" sz="2500" kern="1200"/>
        </a:p>
      </dsp:txBody>
      <dsp:txXfrm>
        <a:off x="82816" y="170498"/>
        <a:ext cx="6089117" cy="1530868"/>
      </dsp:txXfrm>
    </dsp:sp>
    <dsp:sp modelId="{3DB3287E-78FA-47FF-9050-5E8367DDB8D7}">
      <dsp:nvSpPr>
        <dsp:cNvPr id="0" name=""/>
        <dsp:cNvSpPr/>
      </dsp:nvSpPr>
      <dsp:spPr>
        <a:xfrm>
          <a:off x="0" y="1856182"/>
          <a:ext cx="6254749" cy="1696500"/>
        </a:xfrm>
        <a:prstGeom prst="roundRect">
          <a:avLst/>
        </a:prstGeom>
        <a:solidFill>
          <a:schemeClr val="accent2">
            <a:hueOff val="3119331"/>
            <a:satOff val="17752"/>
            <a:lumOff val="549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baseline="0"/>
            <a:t>The glandular tissue typically grows under the influence of hormonal stimulation and is often tender or painful. </a:t>
          </a:r>
          <a:endParaRPr lang="en-US" sz="2500" kern="1200"/>
        </a:p>
      </dsp:txBody>
      <dsp:txXfrm>
        <a:off x="82816" y="1938998"/>
        <a:ext cx="6089117" cy="1530868"/>
      </dsp:txXfrm>
    </dsp:sp>
    <dsp:sp modelId="{9D5D9743-959D-403F-A6C2-29D1DA3C85C5}">
      <dsp:nvSpPr>
        <dsp:cNvPr id="0" name=""/>
        <dsp:cNvSpPr/>
      </dsp:nvSpPr>
      <dsp:spPr>
        <a:xfrm>
          <a:off x="0" y="3624682"/>
          <a:ext cx="6254749" cy="1696500"/>
        </a:xfrm>
        <a:prstGeom prst="roundRect">
          <a:avLst/>
        </a:prstGeom>
        <a:solidFill>
          <a:schemeClr val="accent2">
            <a:hueOff val="6238661"/>
            <a:satOff val="35504"/>
            <a:lumOff val="1098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baseline="0"/>
            <a:t>Losing weight will not reduce the glandular component . </a:t>
          </a:r>
          <a:endParaRPr lang="en-US" sz="2500" kern="1200"/>
        </a:p>
      </dsp:txBody>
      <dsp:txXfrm>
        <a:off x="82816" y="3707498"/>
        <a:ext cx="6089117" cy="15308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6976E-CC5A-4C4A-ADD0-0F4EC05A1468}">
      <dsp:nvSpPr>
        <dsp:cNvPr id="0" name=""/>
        <dsp:cNvSpPr/>
      </dsp:nvSpPr>
      <dsp:spPr>
        <a:xfrm>
          <a:off x="0" y="979575"/>
          <a:ext cx="10179050" cy="818999"/>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0" i="0" kern="1200"/>
            <a:t>2.) Breast Reduction </a:t>
          </a:r>
          <a:endParaRPr lang="en-US" sz="3500" kern="1200"/>
        </a:p>
      </dsp:txBody>
      <dsp:txXfrm>
        <a:off x="39980" y="1019555"/>
        <a:ext cx="10099090" cy="739039"/>
      </dsp:txXfrm>
    </dsp:sp>
    <dsp:sp modelId="{6185C67D-8EA6-4D8E-9EA5-C85CE23B0DAB}">
      <dsp:nvSpPr>
        <dsp:cNvPr id="0" name=""/>
        <dsp:cNvSpPr/>
      </dsp:nvSpPr>
      <dsp:spPr>
        <a:xfrm>
          <a:off x="0" y="132215"/>
          <a:ext cx="10179050" cy="818999"/>
        </a:xfrm>
        <a:prstGeom prst="roundRect">
          <a:avLst/>
        </a:prstGeom>
        <a:solidFill>
          <a:schemeClr val="accent2">
            <a:hueOff val="2079554"/>
            <a:satOff val="11835"/>
            <a:lumOff val="366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0" i="0" kern="1200"/>
            <a:t>1.) Breast Augmentation</a:t>
          </a:r>
          <a:endParaRPr lang="en-US" sz="3500" kern="1200"/>
        </a:p>
      </dsp:txBody>
      <dsp:txXfrm>
        <a:off x="39980" y="172195"/>
        <a:ext cx="10099090" cy="739039"/>
      </dsp:txXfrm>
    </dsp:sp>
    <dsp:sp modelId="{77E45E10-1264-46F7-B439-DA8C09E17254}">
      <dsp:nvSpPr>
        <dsp:cNvPr id="0" name=""/>
        <dsp:cNvSpPr/>
      </dsp:nvSpPr>
      <dsp:spPr>
        <a:xfrm>
          <a:off x="0" y="1847450"/>
          <a:ext cx="10179050" cy="818999"/>
        </a:xfrm>
        <a:prstGeom prst="roundRect">
          <a:avLst/>
        </a:prstGeom>
        <a:solidFill>
          <a:schemeClr val="accent2">
            <a:hueOff val="4159108"/>
            <a:satOff val="23669"/>
            <a:lumOff val="732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0" i="0" kern="1200"/>
            <a:t>3.) Breast Reconstruction </a:t>
          </a:r>
          <a:endParaRPr lang="en-US" sz="3500" kern="1200"/>
        </a:p>
      </dsp:txBody>
      <dsp:txXfrm>
        <a:off x="39980" y="1887430"/>
        <a:ext cx="10099090" cy="739039"/>
      </dsp:txXfrm>
    </dsp:sp>
    <dsp:sp modelId="{36DB4C28-E387-459D-B7A2-C93AE1CB88CD}">
      <dsp:nvSpPr>
        <dsp:cNvPr id="0" name=""/>
        <dsp:cNvSpPr/>
      </dsp:nvSpPr>
      <dsp:spPr>
        <a:xfrm>
          <a:off x="0" y="2767249"/>
          <a:ext cx="10179050" cy="818999"/>
        </a:xfrm>
        <a:prstGeom prst="roundRect">
          <a:avLst/>
        </a:prstGeom>
        <a:solidFill>
          <a:schemeClr val="accent2">
            <a:hueOff val="6238661"/>
            <a:satOff val="35504"/>
            <a:lumOff val="1098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0" i="0" kern="1200"/>
            <a:t>4.) Breasts Lifts (Mastopexy)</a:t>
          </a:r>
          <a:endParaRPr lang="en-US" sz="3500" kern="1200"/>
        </a:p>
      </dsp:txBody>
      <dsp:txXfrm>
        <a:off x="39980" y="2807229"/>
        <a:ext cx="10099090" cy="7390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7C256-FB0C-40F2-A5C7-54873DE6C017}">
      <dsp:nvSpPr>
        <dsp:cNvPr id="0" name=""/>
        <dsp:cNvSpPr/>
      </dsp:nvSpPr>
      <dsp:spPr>
        <a:xfrm>
          <a:off x="0" y="1968"/>
          <a:ext cx="10668000" cy="0"/>
        </a:xfrm>
        <a:prstGeom prst="line">
          <a:avLst/>
        </a:prstGeom>
        <a:solidFill>
          <a:schemeClr val="dk2">
            <a:hueOff val="0"/>
            <a:satOff val="0"/>
            <a:lumOff val="0"/>
            <a:alphaOff val="0"/>
          </a:schemeClr>
        </a:solidFill>
        <a:ln w="12700" cap="flat" cmpd="sng" algn="in">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788C2D-1598-45D0-A162-5C6CED378248}">
      <dsp:nvSpPr>
        <dsp:cNvPr id="0" name=""/>
        <dsp:cNvSpPr/>
      </dsp:nvSpPr>
      <dsp:spPr>
        <a:xfrm>
          <a:off x="0" y="1968"/>
          <a:ext cx="10668000" cy="67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t>Scarring.</a:t>
          </a:r>
          <a:r>
            <a:rPr lang="en-US" sz="1900" kern="1200"/>
            <a:t> </a:t>
          </a:r>
        </a:p>
      </dsp:txBody>
      <dsp:txXfrm>
        <a:off x="0" y="1968"/>
        <a:ext cx="10668000" cy="671304"/>
      </dsp:txXfrm>
    </dsp:sp>
    <dsp:sp modelId="{4831D217-72C1-4D01-A169-8C8C198A508C}">
      <dsp:nvSpPr>
        <dsp:cNvPr id="0" name=""/>
        <dsp:cNvSpPr/>
      </dsp:nvSpPr>
      <dsp:spPr>
        <a:xfrm>
          <a:off x="0" y="673273"/>
          <a:ext cx="10668000" cy="0"/>
        </a:xfrm>
        <a:prstGeom prst="line">
          <a:avLst/>
        </a:prstGeom>
        <a:solidFill>
          <a:schemeClr val="dk2">
            <a:hueOff val="0"/>
            <a:satOff val="0"/>
            <a:lumOff val="0"/>
            <a:alphaOff val="0"/>
          </a:schemeClr>
        </a:solidFill>
        <a:ln w="12700" cap="flat" cmpd="sng" algn="in">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7A8D6E-9BCF-445D-9AA8-0A9AA0FD32DD}">
      <dsp:nvSpPr>
        <dsp:cNvPr id="0" name=""/>
        <dsp:cNvSpPr/>
      </dsp:nvSpPr>
      <dsp:spPr>
        <a:xfrm>
          <a:off x="0" y="673273"/>
          <a:ext cx="10668000" cy="67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t>Asymmetry in ear placement.</a:t>
          </a:r>
          <a:r>
            <a:rPr lang="en-US" sz="1900" kern="1200"/>
            <a:t> This could occur as a result of changes during the healing process. Also, surgery might not successfully correct preexisting asymmetry.</a:t>
          </a:r>
        </a:p>
      </dsp:txBody>
      <dsp:txXfrm>
        <a:off x="0" y="673273"/>
        <a:ext cx="10668000" cy="671304"/>
      </dsp:txXfrm>
    </dsp:sp>
    <dsp:sp modelId="{3CD2E403-1EBF-498F-8EF5-6BFAD622D080}">
      <dsp:nvSpPr>
        <dsp:cNvPr id="0" name=""/>
        <dsp:cNvSpPr/>
      </dsp:nvSpPr>
      <dsp:spPr>
        <a:xfrm>
          <a:off x="0" y="1344578"/>
          <a:ext cx="10668000" cy="0"/>
        </a:xfrm>
        <a:prstGeom prst="line">
          <a:avLst/>
        </a:prstGeom>
        <a:solidFill>
          <a:schemeClr val="dk2">
            <a:hueOff val="0"/>
            <a:satOff val="0"/>
            <a:lumOff val="0"/>
            <a:alphaOff val="0"/>
          </a:schemeClr>
        </a:solidFill>
        <a:ln w="12700" cap="flat" cmpd="sng" algn="in">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B1392C-046B-4BDF-A926-6798E80FD2A8}">
      <dsp:nvSpPr>
        <dsp:cNvPr id="0" name=""/>
        <dsp:cNvSpPr/>
      </dsp:nvSpPr>
      <dsp:spPr>
        <a:xfrm>
          <a:off x="0" y="1344578"/>
          <a:ext cx="10668000" cy="67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t>Changes in skin sensation.</a:t>
          </a:r>
          <a:endParaRPr lang="en-US" sz="1900" kern="1200"/>
        </a:p>
      </dsp:txBody>
      <dsp:txXfrm>
        <a:off x="0" y="1344578"/>
        <a:ext cx="10668000" cy="671304"/>
      </dsp:txXfrm>
    </dsp:sp>
    <dsp:sp modelId="{47A0FDDA-50D6-486E-A4B3-4C2E72CB410F}">
      <dsp:nvSpPr>
        <dsp:cNvPr id="0" name=""/>
        <dsp:cNvSpPr/>
      </dsp:nvSpPr>
      <dsp:spPr>
        <a:xfrm>
          <a:off x="0" y="2015883"/>
          <a:ext cx="10668000" cy="0"/>
        </a:xfrm>
        <a:prstGeom prst="line">
          <a:avLst/>
        </a:prstGeom>
        <a:solidFill>
          <a:schemeClr val="dk2">
            <a:hueOff val="0"/>
            <a:satOff val="0"/>
            <a:lumOff val="0"/>
            <a:alphaOff val="0"/>
          </a:schemeClr>
        </a:solidFill>
        <a:ln w="12700" cap="flat" cmpd="sng" algn="in">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3A8CF1-1A70-4333-A9BF-0336740D806E}">
      <dsp:nvSpPr>
        <dsp:cNvPr id="0" name=""/>
        <dsp:cNvSpPr/>
      </dsp:nvSpPr>
      <dsp:spPr>
        <a:xfrm>
          <a:off x="0" y="2015883"/>
          <a:ext cx="10668000" cy="67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t>Allergic reaction.</a:t>
          </a:r>
          <a:r>
            <a:rPr lang="en-US" sz="1900" kern="1200"/>
            <a:t> </a:t>
          </a:r>
        </a:p>
      </dsp:txBody>
      <dsp:txXfrm>
        <a:off x="0" y="2015883"/>
        <a:ext cx="10668000" cy="671304"/>
      </dsp:txXfrm>
    </dsp:sp>
    <dsp:sp modelId="{6ED1E11B-22C5-4640-A433-10857FD2BE83}">
      <dsp:nvSpPr>
        <dsp:cNvPr id="0" name=""/>
        <dsp:cNvSpPr/>
      </dsp:nvSpPr>
      <dsp:spPr>
        <a:xfrm>
          <a:off x="0" y="2687187"/>
          <a:ext cx="10668000" cy="0"/>
        </a:xfrm>
        <a:prstGeom prst="line">
          <a:avLst/>
        </a:prstGeom>
        <a:solidFill>
          <a:schemeClr val="dk2">
            <a:hueOff val="0"/>
            <a:satOff val="0"/>
            <a:lumOff val="0"/>
            <a:alphaOff val="0"/>
          </a:schemeClr>
        </a:solidFill>
        <a:ln w="12700" cap="flat" cmpd="sng" algn="in">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432A6F-2850-49C4-82E9-8D249C087CBD}">
      <dsp:nvSpPr>
        <dsp:cNvPr id="0" name=""/>
        <dsp:cNvSpPr/>
      </dsp:nvSpPr>
      <dsp:spPr>
        <a:xfrm>
          <a:off x="0" y="2687187"/>
          <a:ext cx="10668000" cy="67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t>Problems with stitches.</a:t>
          </a:r>
          <a:r>
            <a:rPr lang="en-US" sz="1900" kern="1200"/>
            <a:t> Stitches used to secure the ear's new shape might work their way to the surface of the skin and need to be removed. This can cause inflammation of the affected skin.</a:t>
          </a:r>
        </a:p>
      </dsp:txBody>
      <dsp:txXfrm>
        <a:off x="0" y="2687187"/>
        <a:ext cx="10668000" cy="671304"/>
      </dsp:txXfrm>
    </dsp:sp>
    <dsp:sp modelId="{4310C8D6-EC4F-4CFE-B638-CA644EFEEF28}">
      <dsp:nvSpPr>
        <dsp:cNvPr id="0" name=""/>
        <dsp:cNvSpPr/>
      </dsp:nvSpPr>
      <dsp:spPr>
        <a:xfrm>
          <a:off x="0" y="3358492"/>
          <a:ext cx="10668000" cy="0"/>
        </a:xfrm>
        <a:prstGeom prst="line">
          <a:avLst/>
        </a:prstGeom>
        <a:solidFill>
          <a:schemeClr val="dk2">
            <a:hueOff val="0"/>
            <a:satOff val="0"/>
            <a:lumOff val="0"/>
            <a:alphaOff val="0"/>
          </a:schemeClr>
        </a:solidFill>
        <a:ln w="12700" cap="flat" cmpd="sng" algn="in">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95F6D4-7A75-49C8-82F2-C3D82346CE4D}">
      <dsp:nvSpPr>
        <dsp:cNvPr id="0" name=""/>
        <dsp:cNvSpPr/>
      </dsp:nvSpPr>
      <dsp:spPr>
        <a:xfrm>
          <a:off x="0" y="3358492"/>
          <a:ext cx="10668000" cy="67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t>Overcorrection.</a:t>
          </a:r>
          <a:r>
            <a:rPr lang="en-US" sz="1900" kern="1200" dirty="0"/>
            <a:t> Otoplasty can create unnatural contours that make ears appear to be pinned back.</a:t>
          </a:r>
        </a:p>
      </dsp:txBody>
      <dsp:txXfrm>
        <a:off x="0" y="3358492"/>
        <a:ext cx="10668000" cy="6713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D9159-5AD6-4E62-8014-E2E152D22818}">
      <dsp:nvSpPr>
        <dsp:cNvPr id="0" name=""/>
        <dsp:cNvSpPr/>
      </dsp:nvSpPr>
      <dsp:spPr>
        <a:xfrm>
          <a:off x="0" y="0"/>
          <a:ext cx="10179050" cy="0"/>
        </a:xfrm>
        <a:prstGeom prst="line">
          <a:avLst/>
        </a:prstGeom>
        <a:solidFill>
          <a:schemeClr val="accent2">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6D4D6E-27A5-46B8-8D25-935957C751D5}">
      <dsp:nvSpPr>
        <dsp:cNvPr id="0" name=""/>
        <dsp:cNvSpPr/>
      </dsp:nvSpPr>
      <dsp:spPr>
        <a:xfrm>
          <a:off x="0" y="0"/>
          <a:ext cx="10179050" cy="1797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In open rhinoplasty, the surgeon makes a small, irregular incision to the Columella, the fleshy, exterior-end of the nasal septum; this columellar incision is additional to the usual set of incisions for a nasal correction. </a:t>
          </a:r>
        </a:p>
      </dsp:txBody>
      <dsp:txXfrm>
        <a:off x="0" y="0"/>
        <a:ext cx="10179050" cy="1797049"/>
      </dsp:txXfrm>
    </dsp:sp>
    <dsp:sp modelId="{93FAD473-5A02-4374-862A-C37232E412F7}">
      <dsp:nvSpPr>
        <dsp:cNvPr id="0" name=""/>
        <dsp:cNvSpPr/>
      </dsp:nvSpPr>
      <dsp:spPr>
        <a:xfrm>
          <a:off x="0" y="1797049"/>
          <a:ext cx="10179050" cy="0"/>
        </a:xfrm>
        <a:prstGeom prst="line">
          <a:avLst/>
        </a:prstGeom>
        <a:solidFill>
          <a:schemeClr val="accent2">
            <a:hueOff val="6238661"/>
            <a:satOff val="35504"/>
            <a:lumOff val="10980"/>
            <a:alphaOff val="0"/>
          </a:schemeClr>
        </a:solidFill>
        <a:ln w="12700" cap="flat" cmpd="sng" algn="in">
          <a:solidFill>
            <a:schemeClr val="accent2">
              <a:hueOff val="6238661"/>
              <a:satOff val="35504"/>
              <a:lumOff val="109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BE99C1-2060-4E23-81A2-75CD8B0EEC76}">
      <dsp:nvSpPr>
        <dsp:cNvPr id="0" name=""/>
        <dsp:cNvSpPr/>
      </dsp:nvSpPr>
      <dsp:spPr>
        <a:xfrm>
          <a:off x="0" y="1797049"/>
          <a:ext cx="10179050" cy="1797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In closed rhinoplasty, the surgeon performs every procedural incision endonasally (exclusively within the nose), and does not cut the columella.</a:t>
          </a:r>
        </a:p>
      </dsp:txBody>
      <dsp:txXfrm>
        <a:off x="0" y="1797049"/>
        <a:ext cx="10179050" cy="17970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8C6DD-3526-43FB-A3FF-9D23381F6691}">
      <dsp:nvSpPr>
        <dsp:cNvPr id="0" name=""/>
        <dsp:cNvSpPr/>
      </dsp:nvSpPr>
      <dsp:spPr>
        <a:xfrm>
          <a:off x="0" y="34490"/>
          <a:ext cx="10179050" cy="397800"/>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An adverse reaction to the anesthesia</a:t>
          </a:r>
        </a:p>
      </dsp:txBody>
      <dsp:txXfrm>
        <a:off x="19419" y="53909"/>
        <a:ext cx="10140212" cy="358962"/>
      </dsp:txXfrm>
    </dsp:sp>
    <dsp:sp modelId="{2F5219BE-7E36-4929-B33C-2219AED65A70}">
      <dsp:nvSpPr>
        <dsp:cNvPr id="0" name=""/>
        <dsp:cNvSpPr/>
      </dsp:nvSpPr>
      <dsp:spPr>
        <a:xfrm>
          <a:off x="0" y="481250"/>
          <a:ext cx="10179050" cy="397800"/>
        </a:xfrm>
        <a:prstGeom prst="roundRect">
          <a:avLst/>
        </a:prstGeom>
        <a:solidFill>
          <a:schemeClr val="accent2">
            <a:hueOff val="891237"/>
            <a:satOff val="5072"/>
            <a:lumOff val="156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Difficulty breathing through the nose</a:t>
          </a:r>
        </a:p>
      </dsp:txBody>
      <dsp:txXfrm>
        <a:off x="19419" y="500669"/>
        <a:ext cx="10140212" cy="358962"/>
      </dsp:txXfrm>
    </dsp:sp>
    <dsp:sp modelId="{4FF818FA-A338-4543-B967-8F18E079BF74}">
      <dsp:nvSpPr>
        <dsp:cNvPr id="0" name=""/>
        <dsp:cNvSpPr/>
      </dsp:nvSpPr>
      <dsp:spPr>
        <a:xfrm>
          <a:off x="0" y="928010"/>
          <a:ext cx="10179050" cy="397800"/>
        </a:xfrm>
        <a:prstGeom prst="roundRect">
          <a:avLst/>
        </a:prstGeom>
        <a:solidFill>
          <a:schemeClr val="accent2">
            <a:hueOff val="1782475"/>
            <a:satOff val="10144"/>
            <a:lumOff val="3137"/>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Permanent numbness in and around the nose</a:t>
          </a:r>
        </a:p>
      </dsp:txBody>
      <dsp:txXfrm>
        <a:off x="19419" y="947429"/>
        <a:ext cx="10140212" cy="358962"/>
      </dsp:txXfrm>
    </dsp:sp>
    <dsp:sp modelId="{177990A2-B262-4B44-9792-4193943C861B}">
      <dsp:nvSpPr>
        <dsp:cNvPr id="0" name=""/>
        <dsp:cNvSpPr/>
      </dsp:nvSpPr>
      <dsp:spPr>
        <a:xfrm>
          <a:off x="0" y="1374770"/>
          <a:ext cx="10179050" cy="397800"/>
        </a:xfrm>
        <a:prstGeom prst="roundRect">
          <a:avLst/>
        </a:prstGeom>
        <a:solidFill>
          <a:schemeClr val="accent2">
            <a:hueOff val="2673712"/>
            <a:satOff val="15216"/>
            <a:lumOff val="4706"/>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The possibility of an uneven-looking nose</a:t>
          </a:r>
        </a:p>
      </dsp:txBody>
      <dsp:txXfrm>
        <a:off x="19419" y="1394189"/>
        <a:ext cx="10140212" cy="358962"/>
      </dsp:txXfrm>
    </dsp:sp>
    <dsp:sp modelId="{B4D864E8-8025-4D60-B61C-82D6D3D351B2}">
      <dsp:nvSpPr>
        <dsp:cNvPr id="0" name=""/>
        <dsp:cNvSpPr/>
      </dsp:nvSpPr>
      <dsp:spPr>
        <a:xfrm>
          <a:off x="0" y="1821530"/>
          <a:ext cx="10179050" cy="397800"/>
        </a:xfrm>
        <a:prstGeom prst="roundRect">
          <a:avLst/>
        </a:prstGeom>
        <a:solidFill>
          <a:schemeClr val="accent2">
            <a:hueOff val="3564949"/>
            <a:satOff val="20288"/>
            <a:lumOff val="6274"/>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Pain, discoloration or swelling that may persist</a:t>
          </a:r>
        </a:p>
      </dsp:txBody>
      <dsp:txXfrm>
        <a:off x="19419" y="1840949"/>
        <a:ext cx="10140212" cy="358962"/>
      </dsp:txXfrm>
    </dsp:sp>
    <dsp:sp modelId="{24D9C9B9-2827-4B6C-A05B-DA7D55862427}">
      <dsp:nvSpPr>
        <dsp:cNvPr id="0" name=""/>
        <dsp:cNvSpPr/>
      </dsp:nvSpPr>
      <dsp:spPr>
        <a:xfrm>
          <a:off x="0" y="2247728"/>
          <a:ext cx="10179050" cy="397800"/>
        </a:xfrm>
        <a:prstGeom prst="roundRect">
          <a:avLst/>
        </a:prstGeom>
        <a:solidFill>
          <a:schemeClr val="accent2">
            <a:hueOff val="4456187"/>
            <a:satOff val="25360"/>
            <a:lumOff val="784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Scarring</a:t>
          </a:r>
        </a:p>
      </dsp:txBody>
      <dsp:txXfrm>
        <a:off x="19419" y="2267147"/>
        <a:ext cx="10140212" cy="358962"/>
      </dsp:txXfrm>
    </dsp:sp>
    <dsp:sp modelId="{7586AB63-75F9-438A-9D6C-8378B64F5BA7}">
      <dsp:nvSpPr>
        <dsp:cNvPr id="0" name=""/>
        <dsp:cNvSpPr/>
      </dsp:nvSpPr>
      <dsp:spPr>
        <a:xfrm>
          <a:off x="0" y="2715050"/>
          <a:ext cx="10179050" cy="397800"/>
        </a:xfrm>
        <a:prstGeom prst="roundRect">
          <a:avLst/>
        </a:prstGeom>
        <a:solidFill>
          <a:schemeClr val="accent2">
            <a:hueOff val="5347424"/>
            <a:satOff val="30432"/>
            <a:lumOff val="9411"/>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 hole in the septum (septal perforation)</a:t>
          </a:r>
        </a:p>
      </dsp:txBody>
      <dsp:txXfrm>
        <a:off x="19419" y="2734469"/>
        <a:ext cx="10140212" cy="358962"/>
      </dsp:txXfrm>
    </dsp:sp>
    <dsp:sp modelId="{E4A03A36-6694-40B2-B192-359B3D069B44}">
      <dsp:nvSpPr>
        <dsp:cNvPr id="0" name=""/>
        <dsp:cNvSpPr/>
      </dsp:nvSpPr>
      <dsp:spPr>
        <a:xfrm>
          <a:off x="0" y="3161810"/>
          <a:ext cx="10179050" cy="397800"/>
        </a:xfrm>
        <a:prstGeom prst="roundRect">
          <a:avLst/>
        </a:prstGeom>
        <a:solidFill>
          <a:schemeClr val="accent2">
            <a:hueOff val="6238661"/>
            <a:satOff val="35504"/>
            <a:lumOff val="1098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 need for additional surgery</a:t>
          </a:r>
        </a:p>
      </dsp:txBody>
      <dsp:txXfrm>
        <a:off x="19419" y="3181229"/>
        <a:ext cx="10140212" cy="35896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32BB42C9-164A-4107-8098-EA06B1C87CC3}" type="datetimeFigureOut">
              <a:rPr lang="ar-JO" smtClean="0"/>
              <a:t>29/04/1443</a:t>
            </a:fld>
            <a:endParaRPr lang="ar-JO"/>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ar-JO"/>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15B500C9-225B-4A8E-B330-150A374E9997}" type="slidenum">
              <a:rPr lang="ar-JO" smtClean="0"/>
              <a:t>‹#›</a:t>
            </a:fld>
            <a:endParaRPr lang="ar-JO"/>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75682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32BB42C9-164A-4107-8098-EA06B1C87CC3}" type="datetimeFigureOut">
              <a:rPr lang="ar-JO" smtClean="0"/>
              <a:t>29/04/1443</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15B500C9-225B-4A8E-B330-150A374E9997}" type="slidenum">
              <a:rPr lang="ar-JO" smtClean="0"/>
              <a:t>‹#›</a:t>
            </a:fld>
            <a:endParaRPr lang="ar-JO"/>
          </a:p>
        </p:txBody>
      </p:sp>
    </p:spTree>
    <p:extLst>
      <p:ext uri="{BB962C8B-B14F-4D97-AF65-F5344CB8AC3E}">
        <p14:creationId xmlns:p14="http://schemas.microsoft.com/office/powerpoint/2010/main" val="3777923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32BB42C9-164A-4107-8098-EA06B1C87CC3}" type="datetimeFigureOut">
              <a:rPr lang="ar-JO" smtClean="0"/>
              <a:t>29/04/1443</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15B500C9-225B-4A8E-B330-150A374E9997}" type="slidenum">
              <a:rPr lang="ar-JO" smtClean="0"/>
              <a:t>‹#›</a:t>
            </a:fld>
            <a:endParaRPr lang="ar-JO"/>
          </a:p>
        </p:txBody>
      </p:sp>
    </p:spTree>
    <p:extLst>
      <p:ext uri="{BB962C8B-B14F-4D97-AF65-F5344CB8AC3E}">
        <p14:creationId xmlns:p14="http://schemas.microsoft.com/office/powerpoint/2010/main" val="3888705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32BB42C9-164A-4107-8098-EA06B1C87CC3}" type="datetimeFigureOut">
              <a:rPr lang="ar-JO" smtClean="0"/>
              <a:t>29/04/1443</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15B500C9-225B-4A8E-B330-150A374E9997}" type="slidenum">
              <a:rPr lang="ar-JO" smtClean="0"/>
              <a:t>‹#›</a:t>
            </a:fld>
            <a:endParaRPr lang="ar-JO"/>
          </a:p>
        </p:txBody>
      </p:sp>
    </p:spTree>
    <p:extLst>
      <p:ext uri="{BB962C8B-B14F-4D97-AF65-F5344CB8AC3E}">
        <p14:creationId xmlns:p14="http://schemas.microsoft.com/office/powerpoint/2010/main" val="972939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32BB42C9-164A-4107-8098-EA06B1C87CC3}" type="datetimeFigureOut">
              <a:rPr lang="ar-JO" smtClean="0"/>
              <a:t>29/04/1443</a:t>
            </a:fld>
            <a:endParaRPr lang="ar-JO"/>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ar-JO"/>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15B500C9-225B-4A8E-B330-150A374E9997}" type="slidenum">
              <a:rPr lang="ar-JO" smtClean="0"/>
              <a:t>‹#›</a:t>
            </a:fld>
            <a:endParaRPr lang="ar-JO"/>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92483066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32BB42C9-164A-4107-8098-EA06B1C87CC3}" type="datetimeFigureOut">
              <a:rPr lang="ar-JO" smtClean="0"/>
              <a:t>29/04/1443</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15B500C9-225B-4A8E-B330-150A374E9997}" type="slidenum">
              <a:rPr lang="ar-JO" smtClean="0"/>
              <a:t>‹#›</a:t>
            </a:fld>
            <a:endParaRPr lang="ar-JO"/>
          </a:p>
        </p:txBody>
      </p:sp>
    </p:spTree>
    <p:extLst>
      <p:ext uri="{BB962C8B-B14F-4D97-AF65-F5344CB8AC3E}">
        <p14:creationId xmlns:p14="http://schemas.microsoft.com/office/powerpoint/2010/main" val="46836138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257300" y="2909102"/>
            <a:ext cx="4800600" cy="299639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633864" y="2909102"/>
            <a:ext cx="4800600" cy="299639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32BB42C9-164A-4107-8098-EA06B1C87CC3}" type="datetimeFigureOut">
              <a:rPr lang="ar-JO" smtClean="0"/>
              <a:t>29/04/1443</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15B500C9-225B-4A8E-B330-150A374E9997}" type="slidenum">
              <a:rPr lang="ar-JO" smtClean="0"/>
              <a:t>‹#›</a:t>
            </a:fld>
            <a:endParaRPr lang="ar-JO"/>
          </a:p>
        </p:txBody>
      </p:sp>
    </p:spTree>
    <p:extLst>
      <p:ext uri="{BB962C8B-B14F-4D97-AF65-F5344CB8AC3E}">
        <p14:creationId xmlns:p14="http://schemas.microsoft.com/office/powerpoint/2010/main" val="64705961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32BB42C9-164A-4107-8098-EA06B1C87CC3}" type="datetimeFigureOut">
              <a:rPr lang="ar-JO" smtClean="0"/>
              <a:t>29/04/1443</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15B500C9-225B-4A8E-B330-150A374E9997}" type="slidenum">
              <a:rPr lang="ar-JO" smtClean="0"/>
              <a:t>‹#›</a:t>
            </a:fld>
            <a:endParaRPr lang="ar-JO"/>
          </a:p>
        </p:txBody>
      </p:sp>
    </p:spTree>
    <p:extLst>
      <p:ext uri="{BB962C8B-B14F-4D97-AF65-F5344CB8AC3E}">
        <p14:creationId xmlns:p14="http://schemas.microsoft.com/office/powerpoint/2010/main" val="148370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B42C9-164A-4107-8098-EA06B1C87CC3}" type="datetimeFigureOut">
              <a:rPr lang="ar-JO" smtClean="0"/>
              <a:t>29/04/1443</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15B500C9-225B-4A8E-B330-150A374E9997}" type="slidenum">
              <a:rPr lang="ar-JO" smtClean="0"/>
              <a:t>‹#›</a:t>
            </a:fld>
            <a:endParaRPr lang="ar-JO"/>
          </a:p>
        </p:txBody>
      </p:sp>
    </p:spTree>
    <p:extLst>
      <p:ext uri="{BB962C8B-B14F-4D97-AF65-F5344CB8AC3E}">
        <p14:creationId xmlns:p14="http://schemas.microsoft.com/office/powerpoint/2010/main" val="3328309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مع تسمية توضيحية">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65051" y="6375679"/>
            <a:ext cx="1233355" cy="348462"/>
          </a:xfrm>
        </p:spPr>
        <p:txBody>
          <a:bodyPr/>
          <a:lstStyle/>
          <a:p>
            <a:fld id="{32BB42C9-164A-4107-8098-EA06B1C87CC3}" type="datetimeFigureOut">
              <a:rPr lang="ar-JO" smtClean="0"/>
              <a:t>29/04/1443</a:t>
            </a:fld>
            <a:endParaRPr lang="ar-JO"/>
          </a:p>
        </p:txBody>
      </p:sp>
      <p:sp>
        <p:nvSpPr>
          <p:cNvPr id="6" name="Footer Placeholder 5"/>
          <p:cNvSpPr>
            <a:spLocks noGrp="1"/>
          </p:cNvSpPr>
          <p:nvPr>
            <p:ph type="ftr" sz="quarter" idx="11"/>
          </p:nvPr>
        </p:nvSpPr>
        <p:spPr>
          <a:xfrm>
            <a:off x="2103620" y="6375679"/>
            <a:ext cx="3482179" cy="345796"/>
          </a:xfrm>
        </p:spPr>
        <p:txBody>
          <a:bodyPr/>
          <a:lstStyle/>
          <a:p>
            <a:endParaRPr lang="ar-JO"/>
          </a:p>
        </p:txBody>
      </p:sp>
      <p:sp>
        <p:nvSpPr>
          <p:cNvPr id="7" name="Slide Number Placeholder 6"/>
          <p:cNvSpPr>
            <a:spLocks noGrp="1"/>
          </p:cNvSpPr>
          <p:nvPr>
            <p:ph type="sldNum" sz="quarter" idx="12"/>
          </p:nvPr>
        </p:nvSpPr>
        <p:spPr>
          <a:xfrm>
            <a:off x="5691014" y="6375679"/>
            <a:ext cx="1232456" cy="345796"/>
          </a:xfrm>
        </p:spPr>
        <p:txBody>
          <a:bodyPr/>
          <a:lstStyle/>
          <a:p>
            <a:fld id="{15B500C9-225B-4A8E-B330-150A374E9997}" type="slidenum">
              <a:rPr lang="ar-JO" smtClean="0"/>
              <a:t>‹#›</a:t>
            </a:fld>
            <a:endParaRPr lang="ar-JO"/>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78486379"/>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65950" y="6375679"/>
            <a:ext cx="1232456" cy="348462"/>
          </a:xfrm>
        </p:spPr>
        <p:txBody>
          <a:bodyPr/>
          <a:lstStyle/>
          <a:p>
            <a:fld id="{32BB42C9-164A-4107-8098-EA06B1C87CC3}" type="datetimeFigureOut">
              <a:rPr lang="ar-JO" smtClean="0"/>
              <a:t>29/04/1443</a:t>
            </a:fld>
            <a:endParaRPr lang="ar-JO"/>
          </a:p>
        </p:txBody>
      </p:sp>
      <p:sp>
        <p:nvSpPr>
          <p:cNvPr id="6" name="Footer Placeholder 5"/>
          <p:cNvSpPr>
            <a:spLocks noGrp="1"/>
          </p:cNvSpPr>
          <p:nvPr>
            <p:ph type="ftr" sz="quarter" idx="11"/>
          </p:nvPr>
        </p:nvSpPr>
        <p:spPr>
          <a:xfrm>
            <a:off x="2103621" y="6375679"/>
            <a:ext cx="3482178" cy="345796"/>
          </a:xfrm>
        </p:spPr>
        <p:txBody>
          <a:bodyPr/>
          <a:lstStyle/>
          <a:p>
            <a:endParaRPr lang="ar-JO"/>
          </a:p>
        </p:txBody>
      </p:sp>
      <p:sp>
        <p:nvSpPr>
          <p:cNvPr id="7" name="Slide Number Placeholder 6"/>
          <p:cNvSpPr>
            <a:spLocks noGrp="1"/>
          </p:cNvSpPr>
          <p:nvPr>
            <p:ph type="sldNum" sz="quarter" idx="12"/>
          </p:nvPr>
        </p:nvSpPr>
        <p:spPr>
          <a:xfrm>
            <a:off x="5687568" y="6375679"/>
            <a:ext cx="1234440" cy="345796"/>
          </a:xfrm>
        </p:spPr>
        <p:txBody>
          <a:bodyPr/>
          <a:lstStyle/>
          <a:p>
            <a:fld id="{15B500C9-225B-4A8E-B330-150A374E9997}" type="slidenum">
              <a:rPr lang="ar-JO" smtClean="0"/>
              <a:t>‹#›</a:t>
            </a:fld>
            <a:endParaRPr lang="ar-JO"/>
          </a:p>
        </p:txBody>
      </p:sp>
    </p:spTree>
    <p:extLst>
      <p:ext uri="{BB962C8B-B14F-4D97-AF65-F5344CB8AC3E}">
        <p14:creationId xmlns:p14="http://schemas.microsoft.com/office/powerpoint/2010/main" val="1508261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32BB42C9-164A-4107-8098-EA06B1C87CC3}" type="datetimeFigureOut">
              <a:rPr lang="ar-JO" smtClean="0"/>
              <a:t>29/04/1443</a:t>
            </a:fld>
            <a:endParaRPr lang="ar-JO"/>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ar-JO"/>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15B500C9-225B-4A8E-B330-150A374E9997}" type="slidenum">
              <a:rPr lang="ar-JO" smtClean="0"/>
              <a:t>‹#›</a:t>
            </a:fld>
            <a:endParaRPr lang="ar-JO"/>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730801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1"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r" defTabSz="914400" rtl="1"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r" defTabSz="914400" rtl="1"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r" defTabSz="914400" rtl="1"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C0F0C1F-FF6E-4FE1-9A1C-894772CF4DCB}"/>
              </a:ext>
            </a:extLst>
          </p:cNvPr>
          <p:cNvSpPr>
            <a:spLocks noGrp="1"/>
          </p:cNvSpPr>
          <p:nvPr>
            <p:ph type="ctrTitle"/>
          </p:nvPr>
        </p:nvSpPr>
        <p:spPr>
          <a:xfrm>
            <a:off x="1078523" y="1098388"/>
            <a:ext cx="10318418" cy="2214655"/>
          </a:xfrm>
        </p:spPr>
        <p:txBody>
          <a:bodyPr/>
          <a:lstStyle/>
          <a:p>
            <a:r>
              <a:rPr lang="en-US" dirty="0"/>
              <a:t>Aesthetic </a:t>
            </a:r>
            <a:r>
              <a:rPr lang="en-US" dirty="0" err="1"/>
              <a:t>suegery</a:t>
            </a:r>
            <a:endParaRPr lang="ar-JO" dirty="0"/>
          </a:p>
        </p:txBody>
      </p:sp>
      <p:sp>
        <p:nvSpPr>
          <p:cNvPr id="3" name="عنوان فرعي 2">
            <a:extLst>
              <a:ext uri="{FF2B5EF4-FFF2-40B4-BE49-F238E27FC236}">
                <a16:creationId xmlns:a16="http://schemas.microsoft.com/office/drawing/2014/main" id="{F4B2EEDB-AF43-42E3-B254-F37CF8ECE520}"/>
              </a:ext>
            </a:extLst>
          </p:cNvPr>
          <p:cNvSpPr>
            <a:spLocks noGrp="1"/>
          </p:cNvSpPr>
          <p:nvPr>
            <p:ph type="subTitle" idx="1"/>
          </p:nvPr>
        </p:nvSpPr>
        <p:spPr>
          <a:xfrm>
            <a:off x="2215045" y="3723862"/>
            <a:ext cx="8045373" cy="1669774"/>
          </a:xfrm>
        </p:spPr>
        <p:txBody>
          <a:bodyPr>
            <a:normAutofit fontScale="92500" lnSpcReduction="20000"/>
          </a:bodyPr>
          <a:lstStyle/>
          <a:p>
            <a:r>
              <a:rPr lang="en-US" dirty="0"/>
              <a:t>Supervised </a:t>
            </a:r>
            <a:r>
              <a:rPr lang="en-US" dirty="0" err="1"/>
              <a:t>by:dr.saleh</a:t>
            </a:r>
            <a:r>
              <a:rPr lang="en-US" dirty="0"/>
              <a:t> </a:t>
            </a:r>
            <a:r>
              <a:rPr lang="en-US" dirty="0" err="1"/>
              <a:t>abualhaj</a:t>
            </a:r>
            <a:endParaRPr lang="ar-JO" dirty="0"/>
          </a:p>
          <a:p>
            <a:r>
              <a:rPr lang="en-US" dirty="0"/>
              <a:t>Done by :</a:t>
            </a:r>
          </a:p>
          <a:p>
            <a:r>
              <a:rPr lang="en-US" dirty="0"/>
              <a:t> </a:t>
            </a:r>
            <a:r>
              <a:rPr lang="en-US" dirty="0" err="1"/>
              <a:t>sanad</a:t>
            </a:r>
            <a:r>
              <a:rPr lang="en-US" dirty="0"/>
              <a:t> </a:t>
            </a:r>
            <a:r>
              <a:rPr lang="en-US" dirty="0" err="1"/>
              <a:t>hashki</a:t>
            </a:r>
            <a:endParaRPr lang="en-US" dirty="0"/>
          </a:p>
          <a:p>
            <a:r>
              <a:rPr lang="en-US" dirty="0"/>
              <a:t>Sadeem </a:t>
            </a:r>
            <a:r>
              <a:rPr lang="en-US" dirty="0" err="1"/>
              <a:t>sabaylah</a:t>
            </a:r>
            <a:endParaRPr lang="en-US" dirty="0"/>
          </a:p>
          <a:p>
            <a:pPr marL="0" marR="0" lvl="0" indent="0" algn="ctr" defTabSz="914400" rtl="1" eaLnBrk="1" fontAlgn="auto" latinLnBrk="0" hangingPunct="1">
              <a:lnSpc>
                <a:spcPct val="100000"/>
              </a:lnSpc>
              <a:spcBef>
                <a:spcPts val="700"/>
              </a:spcBef>
              <a:spcAft>
                <a:spcPts val="0"/>
              </a:spcAft>
              <a:buClr>
                <a:srgbClr val="2A1A00"/>
              </a:buClr>
              <a:buSzTx/>
              <a:buFont typeface="Arial" panose="020B0604020202020204" pitchFamily="34" charset="0"/>
              <a:buNone/>
              <a:tabLst/>
              <a:defRPr/>
            </a:pPr>
            <a:r>
              <a:rPr kumimoji="0" lang="en-US" sz="1900" b="1" i="0" u="none" strike="noStrike" kern="1200" cap="all" spc="400" normalizeH="0" baseline="0" noProof="0" dirty="0">
                <a:ln>
                  <a:noFill/>
                </a:ln>
                <a:solidFill>
                  <a:srgbClr val="2A1A00"/>
                </a:solidFill>
                <a:effectLst/>
                <a:uLnTx/>
                <a:uFillTx/>
                <a:latin typeface="Gill Sans MT" panose="020B0502020104020203"/>
                <a:ea typeface="+mn-ea"/>
                <a:cs typeface="+mn-cs"/>
              </a:rPr>
              <a:t>Rama </a:t>
            </a:r>
            <a:r>
              <a:rPr kumimoji="0" lang="en-US" sz="1900" b="1" i="0" u="none" strike="noStrike" kern="1200" cap="all" spc="400" normalizeH="0" baseline="0" noProof="0" dirty="0" err="1">
                <a:ln>
                  <a:noFill/>
                </a:ln>
                <a:solidFill>
                  <a:srgbClr val="2A1A00"/>
                </a:solidFill>
                <a:effectLst/>
                <a:uLnTx/>
                <a:uFillTx/>
                <a:latin typeface="Gill Sans MT" panose="020B0502020104020203"/>
                <a:ea typeface="+mn-ea"/>
                <a:cs typeface="+mn-cs"/>
              </a:rPr>
              <a:t>bitoni</a:t>
            </a:r>
            <a:r>
              <a:rPr kumimoji="0" lang="en-US" sz="1900" b="1" i="0" u="none" strike="noStrike" kern="1200" cap="all" spc="400" normalizeH="0" baseline="0" noProof="0" dirty="0">
                <a:ln>
                  <a:noFill/>
                </a:ln>
                <a:solidFill>
                  <a:srgbClr val="2A1A00"/>
                </a:solidFill>
                <a:effectLst/>
                <a:uLnTx/>
                <a:uFillTx/>
                <a:latin typeface="Gill Sans MT" panose="020B0502020104020203"/>
                <a:ea typeface="+mn-ea"/>
                <a:cs typeface="+mn-cs"/>
              </a:rPr>
              <a:t> </a:t>
            </a:r>
          </a:p>
          <a:p>
            <a:endParaRPr lang="en-US" dirty="0"/>
          </a:p>
        </p:txBody>
      </p:sp>
    </p:spTree>
    <p:extLst>
      <p:ext uri="{BB962C8B-B14F-4D97-AF65-F5344CB8AC3E}">
        <p14:creationId xmlns:p14="http://schemas.microsoft.com/office/powerpoint/2010/main" val="2634928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805736-925B-4E6B-9FAB-73BA23E1E9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عنوان 1">
            <a:extLst>
              <a:ext uri="{FF2B5EF4-FFF2-40B4-BE49-F238E27FC236}">
                <a16:creationId xmlns:a16="http://schemas.microsoft.com/office/drawing/2014/main" id="{F13743F2-BB10-40A2-AE13-3700A195EA7A}"/>
              </a:ext>
            </a:extLst>
          </p:cNvPr>
          <p:cNvSpPr>
            <a:spLocks noGrp="1"/>
          </p:cNvSpPr>
          <p:nvPr>
            <p:ph type="title"/>
          </p:nvPr>
        </p:nvSpPr>
        <p:spPr>
          <a:xfrm>
            <a:off x="605197" y="382385"/>
            <a:ext cx="3111669" cy="899780"/>
          </a:xfrm>
        </p:spPr>
        <p:txBody>
          <a:bodyPr anchor="b">
            <a:normAutofit/>
          </a:bodyPr>
          <a:lstStyle/>
          <a:p>
            <a:r>
              <a:rPr lang="en-US" sz="2000"/>
              <a:t>TREATMENT BY SURGERY </a:t>
            </a:r>
            <a:endParaRPr lang="ar-JO" sz="2000"/>
          </a:p>
        </p:txBody>
      </p:sp>
      <p:sp>
        <p:nvSpPr>
          <p:cNvPr id="11" name="Rectangle 10">
            <a:extLst>
              <a:ext uri="{FF2B5EF4-FFF2-40B4-BE49-F238E27FC236}">
                <a16:creationId xmlns:a16="http://schemas.microsoft.com/office/drawing/2014/main" id="{E9EA2B43-8884-423C-B0EB-8949B0462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عنصر نائب للمحتوى 2">
            <a:extLst>
              <a:ext uri="{FF2B5EF4-FFF2-40B4-BE49-F238E27FC236}">
                <a16:creationId xmlns:a16="http://schemas.microsoft.com/office/drawing/2014/main" id="{48D9EC7E-8B08-4EC5-8FED-68202661D43A}"/>
              </a:ext>
            </a:extLst>
          </p:cNvPr>
          <p:cNvSpPr>
            <a:spLocks noGrp="1"/>
          </p:cNvSpPr>
          <p:nvPr>
            <p:ph idx="1"/>
          </p:nvPr>
        </p:nvSpPr>
        <p:spPr>
          <a:xfrm>
            <a:off x="605197" y="1613434"/>
            <a:ext cx="3111668" cy="4594953"/>
          </a:xfrm>
        </p:spPr>
        <p:txBody>
          <a:bodyPr>
            <a:normAutofit/>
          </a:bodyPr>
          <a:lstStyle/>
          <a:p>
            <a:r>
              <a:rPr lang="en-US" sz="1600"/>
              <a:t> Complications of mastectomy may include hematoma, surgical wound infection, breast asymmetry, changes in sensation of the breast, necrosis of the areola or nipple, seroma, noticeable or painful scars and contour deformities.</a:t>
            </a:r>
          </a:p>
          <a:p>
            <a:endParaRPr lang="ar-JO" sz="1600"/>
          </a:p>
        </p:txBody>
      </p:sp>
      <p:sp>
        <p:nvSpPr>
          <p:cNvPr id="13" name="Rectangle 12">
            <a:extLst>
              <a:ext uri="{FF2B5EF4-FFF2-40B4-BE49-F238E27FC236}">
                <a16:creationId xmlns:a16="http://schemas.microsoft.com/office/drawing/2014/main" id="{F884A938-C405-4F09-AA12-590BEE1DE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1" y="643467"/>
            <a:ext cx="7391400" cy="5564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60E580CE-6723-4D26-A9A4-9DE853344FCF}"/>
              </a:ext>
            </a:extLst>
          </p:cNvPr>
          <p:cNvPicPr>
            <a:picLocks noChangeAspect="1" noChangeArrowheads="1"/>
          </p:cNvPicPr>
          <p:nvPr/>
        </p:nvPicPr>
        <p:blipFill>
          <a:blip r:embed="rId2" cstate="print"/>
          <a:srcRect l="1558" t="2988" r="7792" b="23900"/>
          <a:stretch>
            <a:fillRect/>
          </a:stretch>
        </p:blipFill>
        <p:spPr bwMode="auto">
          <a:xfrm>
            <a:off x="4711748" y="2145932"/>
            <a:ext cx="6074784" cy="2559988"/>
          </a:xfrm>
          <a:prstGeom prst="rect">
            <a:avLst/>
          </a:prstGeom>
          <a:noFill/>
        </p:spPr>
      </p:pic>
    </p:spTree>
    <p:extLst>
      <p:ext uri="{BB962C8B-B14F-4D97-AF65-F5344CB8AC3E}">
        <p14:creationId xmlns:p14="http://schemas.microsoft.com/office/powerpoint/2010/main" val="1662600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82E366A-F7BE-4F25-8D15-61D3EEFEEEF4}"/>
              </a:ext>
            </a:extLst>
          </p:cNvPr>
          <p:cNvSpPr>
            <a:spLocks noGrp="1"/>
          </p:cNvSpPr>
          <p:nvPr>
            <p:ph type="title"/>
          </p:nvPr>
        </p:nvSpPr>
        <p:spPr/>
        <p:txBody>
          <a:bodyPr/>
          <a:lstStyle/>
          <a:p>
            <a:r>
              <a:rPr lang="en-US" dirty="0"/>
              <a:t>Hopeless with wrinkles ?</a:t>
            </a:r>
            <a:endParaRPr lang="ar-JO" dirty="0"/>
          </a:p>
        </p:txBody>
      </p:sp>
      <p:sp>
        <p:nvSpPr>
          <p:cNvPr id="3" name="عنصر نائب للنص 2">
            <a:extLst>
              <a:ext uri="{FF2B5EF4-FFF2-40B4-BE49-F238E27FC236}">
                <a16:creationId xmlns:a16="http://schemas.microsoft.com/office/drawing/2014/main" id="{722999C3-5E50-42CE-8378-B6B1D0E22628}"/>
              </a:ext>
            </a:extLst>
          </p:cNvPr>
          <p:cNvSpPr>
            <a:spLocks noGrp="1"/>
          </p:cNvSpPr>
          <p:nvPr>
            <p:ph type="body" idx="1"/>
          </p:nvPr>
        </p:nvSpPr>
        <p:spPr/>
        <p:txBody>
          <a:bodyPr>
            <a:normAutofit fontScale="70000" lnSpcReduction="20000"/>
          </a:bodyPr>
          <a:lstStyle/>
          <a:p>
            <a:r>
              <a:rPr lang="en-US" sz="2000" dirty="0"/>
              <a:t>As we age, the fat, muscles, bone, and skin in our face begins to thin. This loss of volume leads to either a sunken or sagging appearance of the face, fine lines, wrinkles, folds, and thin lips.</a:t>
            </a:r>
          </a:p>
          <a:p>
            <a:endParaRPr lang="ar-JO" dirty="0"/>
          </a:p>
        </p:txBody>
      </p:sp>
    </p:spTree>
    <p:extLst>
      <p:ext uri="{BB962C8B-B14F-4D97-AF65-F5344CB8AC3E}">
        <p14:creationId xmlns:p14="http://schemas.microsoft.com/office/powerpoint/2010/main" val="2513436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3B3D315-2706-4149-873C-331EDFAFE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17248524-F729-4F05-AEAD-BC2C435C40DA}"/>
              </a:ext>
            </a:extLst>
          </p:cNvPr>
          <p:cNvSpPr>
            <a:spLocks noGrp="1"/>
          </p:cNvSpPr>
          <p:nvPr>
            <p:ph type="title"/>
          </p:nvPr>
        </p:nvSpPr>
        <p:spPr>
          <a:xfrm>
            <a:off x="1251678" y="949642"/>
            <a:ext cx="4882422" cy="1492132"/>
          </a:xfrm>
        </p:spPr>
        <p:txBody>
          <a:bodyPr>
            <a:normAutofit/>
          </a:bodyPr>
          <a:lstStyle/>
          <a:p>
            <a:r>
              <a:rPr lang="en-US" dirty="0"/>
              <a:t>Injectable fillers</a:t>
            </a:r>
            <a:endParaRPr lang="ar-JO" dirty="0"/>
          </a:p>
        </p:txBody>
      </p:sp>
      <p:sp>
        <p:nvSpPr>
          <p:cNvPr id="11" name="Rectangle 10">
            <a:extLst>
              <a:ext uri="{FF2B5EF4-FFF2-40B4-BE49-F238E27FC236}">
                <a16:creationId xmlns:a16="http://schemas.microsoft.com/office/drawing/2014/main" id="{8D04E398-086D-467C-B390-9F9079FA7A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عنصر نائب للمحتوى 2">
            <a:extLst>
              <a:ext uri="{FF2B5EF4-FFF2-40B4-BE49-F238E27FC236}">
                <a16:creationId xmlns:a16="http://schemas.microsoft.com/office/drawing/2014/main" id="{A5AE512D-A9FB-4972-92CE-C6714E6270CD}"/>
              </a:ext>
            </a:extLst>
          </p:cNvPr>
          <p:cNvSpPr>
            <a:spLocks noGrp="1"/>
          </p:cNvSpPr>
          <p:nvPr>
            <p:ph idx="1"/>
          </p:nvPr>
        </p:nvSpPr>
        <p:spPr>
          <a:xfrm>
            <a:off x="1251678" y="2667000"/>
            <a:ext cx="4964065" cy="3212592"/>
          </a:xfrm>
        </p:spPr>
        <p:txBody>
          <a:bodyPr>
            <a:normAutofit/>
          </a:bodyPr>
          <a:lstStyle/>
          <a:p>
            <a:r>
              <a:rPr lang="en-US">
                <a:solidFill>
                  <a:schemeClr val="tx1">
                    <a:lumMod val="85000"/>
                    <a:lumOff val="15000"/>
                  </a:schemeClr>
                </a:solidFill>
              </a:rPr>
              <a:t>Dermal fillers are gel-like substances that are injected beneath the skin to restore lost volume, smooth lines and soften creases, or enhance facial contours , and get a radiant skin at any age without undergoing any surgery</a:t>
            </a:r>
          </a:p>
          <a:p>
            <a:endParaRPr lang="ar-JO">
              <a:solidFill>
                <a:schemeClr val="tx1">
                  <a:lumMod val="85000"/>
                  <a:lumOff val="15000"/>
                </a:schemeClr>
              </a:solidFill>
            </a:endParaRPr>
          </a:p>
        </p:txBody>
      </p:sp>
      <p:sp>
        <p:nvSpPr>
          <p:cNvPr id="13" name="Freeform 6">
            <a:extLst>
              <a:ext uri="{FF2B5EF4-FFF2-40B4-BE49-F238E27FC236}">
                <a16:creationId xmlns:a16="http://schemas.microsoft.com/office/drawing/2014/main" id="{20E344BB-E23E-4198-B2C7-8E752C6A9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90140"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pic>
        <p:nvPicPr>
          <p:cNvPr id="4" name="Picture 3">
            <a:extLst>
              <a:ext uri="{FF2B5EF4-FFF2-40B4-BE49-F238E27FC236}">
                <a16:creationId xmlns:a16="http://schemas.microsoft.com/office/drawing/2014/main" id="{0A143B0E-3EE3-4BCC-A519-04B92BCF0D1B}"/>
              </a:ext>
            </a:extLst>
          </p:cNvPr>
          <p:cNvPicPr>
            <a:picLocks noChangeAspect="1"/>
          </p:cNvPicPr>
          <p:nvPr/>
        </p:nvPicPr>
        <p:blipFill>
          <a:blip r:embed="rId2"/>
          <a:stretch>
            <a:fillRect/>
          </a:stretch>
        </p:blipFill>
        <p:spPr>
          <a:xfrm>
            <a:off x="7399261" y="1619392"/>
            <a:ext cx="3217333" cy="3217333"/>
          </a:xfrm>
          <a:prstGeom prst="rect">
            <a:avLst/>
          </a:prstGeom>
        </p:spPr>
      </p:pic>
    </p:spTree>
    <p:extLst>
      <p:ext uri="{BB962C8B-B14F-4D97-AF65-F5344CB8AC3E}">
        <p14:creationId xmlns:p14="http://schemas.microsoft.com/office/powerpoint/2010/main" val="2979495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B6AC151-080A-4965-8CCF-D80AF4F26EDE}"/>
              </a:ext>
            </a:extLst>
          </p:cNvPr>
          <p:cNvSpPr>
            <a:spLocks noGrp="1"/>
          </p:cNvSpPr>
          <p:nvPr>
            <p:ph type="title"/>
          </p:nvPr>
        </p:nvSpPr>
        <p:spPr/>
        <p:txBody>
          <a:bodyPr/>
          <a:lstStyle/>
          <a:p>
            <a:r>
              <a:rPr lang="en-US" dirty="0"/>
              <a:t>Types of dermal fillers :</a:t>
            </a:r>
            <a:endParaRPr lang="ar-JO" dirty="0"/>
          </a:p>
        </p:txBody>
      </p:sp>
      <p:sp>
        <p:nvSpPr>
          <p:cNvPr id="3" name="عنصر نائب للمحتوى 2">
            <a:extLst>
              <a:ext uri="{FF2B5EF4-FFF2-40B4-BE49-F238E27FC236}">
                <a16:creationId xmlns:a16="http://schemas.microsoft.com/office/drawing/2014/main" id="{18449423-F56E-46B8-BAD2-C25129EFEAF7}"/>
              </a:ext>
            </a:extLst>
          </p:cNvPr>
          <p:cNvSpPr>
            <a:spLocks noGrp="1"/>
          </p:cNvSpPr>
          <p:nvPr>
            <p:ph idx="1"/>
          </p:nvPr>
        </p:nvSpPr>
        <p:spPr/>
        <p:txBody>
          <a:bodyPr/>
          <a:lstStyle/>
          <a:p>
            <a:pPr marL="0" indent="0">
              <a:lnSpc>
                <a:spcPct val="95000"/>
              </a:lnSpc>
              <a:buNone/>
            </a:pPr>
            <a:r>
              <a:rPr lang="en-US" sz="2000" dirty="0"/>
              <a:t>1) Hyaluronic Acid (HA)</a:t>
            </a:r>
          </a:p>
          <a:p>
            <a:pPr marL="0" indent="0">
              <a:lnSpc>
                <a:spcPct val="95000"/>
              </a:lnSpc>
              <a:buNone/>
            </a:pPr>
            <a:r>
              <a:rPr lang="en-US" sz="2000" dirty="0"/>
              <a:t>2) Calcium </a:t>
            </a:r>
            <a:r>
              <a:rPr lang="en-US" sz="2000" dirty="0" err="1"/>
              <a:t>Hydroxylapatite</a:t>
            </a:r>
            <a:r>
              <a:rPr lang="en-US" sz="2000" dirty="0"/>
              <a:t> (</a:t>
            </a:r>
            <a:r>
              <a:rPr lang="en-US" sz="2000" dirty="0" err="1"/>
              <a:t>CaHA</a:t>
            </a:r>
            <a:r>
              <a:rPr lang="en-US" sz="2000" dirty="0"/>
              <a:t>)</a:t>
            </a:r>
          </a:p>
          <a:p>
            <a:pPr marL="0" indent="0">
              <a:lnSpc>
                <a:spcPct val="95000"/>
              </a:lnSpc>
              <a:buNone/>
            </a:pPr>
            <a:r>
              <a:rPr lang="en-US" sz="2000" dirty="0"/>
              <a:t>3) Poly-L-lactic Acid</a:t>
            </a:r>
          </a:p>
          <a:p>
            <a:pPr marL="0" indent="0">
              <a:lnSpc>
                <a:spcPct val="95000"/>
              </a:lnSpc>
              <a:buNone/>
            </a:pPr>
            <a:r>
              <a:rPr lang="en-US" sz="2000" dirty="0"/>
              <a:t>4) Polymethylmethacrylate (PMMA)</a:t>
            </a:r>
          </a:p>
          <a:p>
            <a:pPr marL="0" indent="0">
              <a:lnSpc>
                <a:spcPct val="95000"/>
              </a:lnSpc>
              <a:buNone/>
            </a:pPr>
            <a:r>
              <a:rPr lang="en-US" sz="2000" dirty="0"/>
              <a:t>5) Autologous fat injections</a:t>
            </a:r>
            <a:endParaRPr lang="ar-JO" dirty="0"/>
          </a:p>
        </p:txBody>
      </p:sp>
      <p:pic>
        <p:nvPicPr>
          <p:cNvPr id="4" name="Picture 3">
            <a:extLst>
              <a:ext uri="{FF2B5EF4-FFF2-40B4-BE49-F238E27FC236}">
                <a16:creationId xmlns:a16="http://schemas.microsoft.com/office/drawing/2014/main" id="{8CA7546C-AE1E-4595-A086-73E50E760FDD}"/>
              </a:ext>
            </a:extLst>
          </p:cNvPr>
          <p:cNvPicPr>
            <a:picLocks noChangeAspect="1"/>
          </p:cNvPicPr>
          <p:nvPr/>
        </p:nvPicPr>
        <p:blipFill>
          <a:blip r:embed="rId2"/>
          <a:stretch>
            <a:fillRect/>
          </a:stretch>
        </p:blipFill>
        <p:spPr>
          <a:xfrm>
            <a:off x="1753738" y="2144901"/>
            <a:ext cx="5026924" cy="3703039"/>
          </a:xfrm>
          <a:prstGeom prst="rect">
            <a:avLst/>
          </a:prstGeom>
        </p:spPr>
      </p:pic>
    </p:spTree>
    <p:extLst>
      <p:ext uri="{BB962C8B-B14F-4D97-AF65-F5344CB8AC3E}">
        <p14:creationId xmlns:p14="http://schemas.microsoft.com/office/powerpoint/2010/main" val="1648435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35474AD-BCDF-41AF-8D9F-D1C6DC4A033E}"/>
              </a:ext>
            </a:extLst>
          </p:cNvPr>
          <p:cNvSpPr>
            <a:spLocks noGrp="1"/>
          </p:cNvSpPr>
          <p:nvPr>
            <p:ph type="title"/>
          </p:nvPr>
        </p:nvSpPr>
        <p:spPr/>
        <p:txBody>
          <a:bodyPr/>
          <a:lstStyle/>
          <a:p>
            <a:r>
              <a:rPr lang="en-US" dirty="0"/>
              <a:t>Types of dermal fillers:</a:t>
            </a:r>
            <a:endParaRPr lang="ar-JO" dirty="0"/>
          </a:p>
        </p:txBody>
      </p:sp>
      <p:sp>
        <p:nvSpPr>
          <p:cNvPr id="3" name="عنصر نائب للمحتوى 2">
            <a:extLst>
              <a:ext uri="{FF2B5EF4-FFF2-40B4-BE49-F238E27FC236}">
                <a16:creationId xmlns:a16="http://schemas.microsoft.com/office/drawing/2014/main" id="{1A42C9E3-CAC6-46D8-A2EE-F1D7ECECA4FA}"/>
              </a:ext>
            </a:extLst>
          </p:cNvPr>
          <p:cNvSpPr>
            <a:spLocks noGrp="1"/>
          </p:cNvSpPr>
          <p:nvPr>
            <p:ph idx="1"/>
          </p:nvPr>
        </p:nvSpPr>
        <p:spPr/>
        <p:txBody>
          <a:bodyPr>
            <a:normAutofit lnSpcReduction="10000"/>
          </a:bodyPr>
          <a:lstStyle/>
          <a:p>
            <a:pPr marL="0" indent="0">
              <a:buNone/>
            </a:pPr>
            <a:r>
              <a:rPr lang="en-US" sz="2000" dirty="0"/>
              <a:t> </a:t>
            </a:r>
            <a:r>
              <a:rPr lang="en-US" dirty="0"/>
              <a:t>Hyaluronic acid : </a:t>
            </a:r>
            <a:r>
              <a:rPr lang="en-US" sz="2000" dirty="0"/>
              <a:t>is a naturally occurring substance that is already found in your skin. It helps keep skin plump and hydrated. HA fillers are typically soft and gel-like. The results are temporary, lasting 6 to 12 months or longer before the body gradually and naturally absorbs the particles</a:t>
            </a:r>
            <a:endParaRPr lang="ar-JO" sz="2000" dirty="0"/>
          </a:p>
          <a:p>
            <a:r>
              <a:rPr lang="en-US" dirty="0"/>
              <a:t>Calcium </a:t>
            </a:r>
            <a:r>
              <a:rPr lang="en-US" dirty="0" err="1"/>
              <a:t>Hydroxylapatite</a:t>
            </a:r>
            <a:r>
              <a:rPr lang="en-US" dirty="0"/>
              <a:t> (</a:t>
            </a:r>
            <a:r>
              <a:rPr lang="en-US" dirty="0" err="1"/>
              <a:t>CaHA</a:t>
            </a:r>
            <a:r>
              <a:rPr lang="en-US" dirty="0"/>
              <a:t>): </a:t>
            </a:r>
            <a:r>
              <a:rPr lang="en-US" sz="2000" dirty="0"/>
              <a:t>is also a naturally occurring substance, found primarily in our bones. </a:t>
            </a:r>
            <a:r>
              <a:rPr lang="en-US" sz="2000" dirty="0" err="1"/>
              <a:t>CaHA</a:t>
            </a:r>
            <a:r>
              <a:rPr lang="en-US" sz="2000" dirty="0"/>
              <a:t> filler is typically thicker than that of a hyaluronic acid filler and typically last longer as well, about 12 months for most patients.</a:t>
            </a:r>
            <a:endParaRPr lang="ar-JO" sz="2000" dirty="0"/>
          </a:p>
          <a:p>
            <a:r>
              <a:rPr lang="en-US" sz="2000" dirty="0"/>
              <a:t>Poly-L-lactic Acid : is a biocompatible (meaning it is safe to use in the body), biodegradable synthetic substance . Poly-L-lactic acid is typically used to treat deeper facial wrinkles, and results can last more than 2 years</a:t>
            </a:r>
          </a:p>
          <a:p>
            <a:r>
              <a:rPr lang="en-US" sz="2000" dirty="0"/>
              <a:t>.</a:t>
            </a:r>
          </a:p>
          <a:p>
            <a:endParaRPr lang="ar-JO" dirty="0"/>
          </a:p>
        </p:txBody>
      </p:sp>
    </p:spTree>
    <p:extLst>
      <p:ext uri="{BB962C8B-B14F-4D97-AF65-F5344CB8AC3E}">
        <p14:creationId xmlns:p14="http://schemas.microsoft.com/office/powerpoint/2010/main" val="3682563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CF9D4C8-558E-4263-BD99-8BFBA7C755F5}"/>
              </a:ext>
            </a:extLst>
          </p:cNvPr>
          <p:cNvSpPr>
            <a:spLocks noGrp="1"/>
          </p:cNvSpPr>
          <p:nvPr>
            <p:ph type="title"/>
          </p:nvPr>
        </p:nvSpPr>
        <p:spPr/>
        <p:txBody>
          <a:bodyPr/>
          <a:lstStyle/>
          <a:p>
            <a:r>
              <a:rPr lang="en-US" dirty="0"/>
              <a:t>Types of dermal fillers :</a:t>
            </a:r>
            <a:endParaRPr lang="ar-JO" dirty="0"/>
          </a:p>
        </p:txBody>
      </p:sp>
      <p:sp>
        <p:nvSpPr>
          <p:cNvPr id="3" name="عنصر نائب للمحتوى 2">
            <a:extLst>
              <a:ext uri="{FF2B5EF4-FFF2-40B4-BE49-F238E27FC236}">
                <a16:creationId xmlns:a16="http://schemas.microsoft.com/office/drawing/2014/main" id="{1C2F7B36-37B6-4CB8-964F-465DFF84D038}"/>
              </a:ext>
            </a:extLst>
          </p:cNvPr>
          <p:cNvSpPr>
            <a:spLocks noGrp="1"/>
          </p:cNvSpPr>
          <p:nvPr>
            <p:ph idx="1"/>
          </p:nvPr>
        </p:nvSpPr>
        <p:spPr/>
        <p:txBody>
          <a:bodyPr/>
          <a:lstStyle/>
          <a:p>
            <a:r>
              <a:rPr lang="en-US" sz="2000" dirty="0"/>
              <a:t>Polymethylmethacrylate (PMMA) :</a:t>
            </a:r>
            <a:r>
              <a:rPr lang="en-US" dirty="0"/>
              <a:t>is a synthetic, biocompatible substance . In dermal fillers, PMMA takes the form of a “microsphere” or tiny ball, that remains beneath the skin indefinitely to provide continued support. </a:t>
            </a:r>
            <a:endParaRPr lang="en-US" sz="2000" dirty="0"/>
          </a:p>
          <a:p>
            <a:r>
              <a:rPr lang="en-US" sz="2000" dirty="0"/>
              <a:t>Autologous fat injections: are the only injectable filler treatment that requires surgery, but results can last for many years. Your own fat is harvested from another area (autologous means “from the same person”), typically using liposuction.</a:t>
            </a:r>
            <a:endParaRPr lang="ar-JO" dirty="0"/>
          </a:p>
        </p:txBody>
      </p:sp>
    </p:spTree>
    <p:extLst>
      <p:ext uri="{BB962C8B-B14F-4D97-AF65-F5344CB8AC3E}">
        <p14:creationId xmlns:p14="http://schemas.microsoft.com/office/powerpoint/2010/main" val="2666051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F5FCA98-E569-46DA-85AB-2BC5AF5EB43C}"/>
              </a:ext>
            </a:extLst>
          </p:cNvPr>
          <p:cNvSpPr>
            <a:spLocks noGrp="1"/>
          </p:cNvSpPr>
          <p:nvPr>
            <p:ph type="title"/>
          </p:nvPr>
        </p:nvSpPr>
        <p:spPr/>
        <p:txBody>
          <a:bodyPr/>
          <a:lstStyle/>
          <a:p>
            <a:r>
              <a:rPr kumimoji="0" lang="en-US" sz="2500" b="0" i="0" u="none" strike="noStrike" kern="1200" cap="none" spc="-50" normalizeH="0" baseline="0" noProof="0" dirty="0">
                <a:ln>
                  <a:noFill/>
                </a:ln>
                <a:solidFill>
                  <a:srgbClr val="000000"/>
                </a:solidFill>
                <a:effectLst/>
                <a:uLnTx/>
                <a:uFillTx/>
                <a:latin typeface="Aharoni"/>
                <a:ea typeface="+mj-ea"/>
                <a:cs typeface="+mj-cs"/>
              </a:rPr>
              <a:t>Note : Patients should be tested for allergies before using fillers made with certain materials, especially animal materials</a:t>
            </a:r>
            <a:endParaRPr lang="ar-JO" dirty="0"/>
          </a:p>
        </p:txBody>
      </p:sp>
      <p:sp>
        <p:nvSpPr>
          <p:cNvPr id="3" name="عنصر نائب للنص 2">
            <a:extLst>
              <a:ext uri="{FF2B5EF4-FFF2-40B4-BE49-F238E27FC236}">
                <a16:creationId xmlns:a16="http://schemas.microsoft.com/office/drawing/2014/main" id="{C0B6CFBF-0548-4F57-B142-F08C57DE0F03}"/>
              </a:ext>
            </a:extLst>
          </p:cNvPr>
          <p:cNvSpPr>
            <a:spLocks noGrp="1"/>
          </p:cNvSpPr>
          <p:nvPr>
            <p:ph type="body" idx="1"/>
          </p:nvPr>
        </p:nvSpPr>
        <p:spPr/>
        <p:txBody>
          <a:bodyPr/>
          <a:lstStyle/>
          <a:p>
            <a:r>
              <a:rPr lang="en-US" dirty="0"/>
              <a:t>Common side effects :</a:t>
            </a:r>
          </a:p>
          <a:p>
            <a:endParaRPr lang="ar-JO" dirty="0"/>
          </a:p>
        </p:txBody>
      </p:sp>
      <p:sp>
        <p:nvSpPr>
          <p:cNvPr id="4" name="عنصر نائب للمحتوى 3">
            <a:extLst>
              <a:ext uri="{FF2B5EF4-FFF2-40B4-BE49-F238E27FC236}">
                <a16:creationId xmlns:a16="http://schemas.microsoft.com/office/drawing/2014/main" id="{2CF61BC6-ACB3-45EC-9580-50BAE2069761}"/>
              </a:ext>
            </a:extLst>
          </p:cNvPr>
          <p:cNvSpPr>
            <a:spLocks noGrp="1"/>
          </p:cNvSpPr>
          <p:nvPr>
            <p:ph sz="half" idx="2"/>
          </p:nvPr>
        </p:nvSpPr>
        <p:spPr/>
        <p:txBody>
          <a:bodyPr/>
          <a:lstStyle/>
          <a:p>
            <a:r>
              <a:rPr lang="en-US" dirty="0"/>
              <a:t>Bruising </a:t>
            </a:r>
          </a:p>
          <a:p>
            <a:r>
              <a:rPr lang="en-US" dirty="0"/>
              <a:t>Redness</a:t>
            </a:r>
          </a:p>
          <a:p>
            <a:r>
              <a:rPr lang="en-US" dirty="0"/>
              <a:t>Pain</a:t>
            </a:r>
          </a:p>
          <a:p>
            <a:r>
              <a:rPr lang="en-US" dirty="0"/>
              <a:t>Swelling</a:t>
            </a:r>
          </a:p>
          <a:p>
            <a:r>
              <a:rPr lang="en-US" dirty="0"/>
              <a:t>Itching and rash</a:t>
            </a:r>
            <a:endParaRPr lang="ar-JO" dirty="0"/>
          </a:p>
        </p:txBody>
      </p:sp>
      <p:sp>
        <p:nvSpPr>
          <p:cNvPr id="5" name="عنصر نائب للنص 4">
            <a:extLst>
              <a:ext uri="{FF2B5EF4-FFF2-40B4-BE49-F238E27FC236}">
                <a16:creationId xmlns:a16="http://schemas.microsoft.com/office/drawing/2014/main" id="{A98D8DD5-31C9-4CD8-8AF5-226867E1690A}"/>
              </a:ext>
            </a:extLst>
          </p:cNvPr>
          <p:cNvSpPr>
            <a:spLocks noGrp="1"/>
          </p:cNvSpPr>
          <p:nvPr>
            <p:ph type="body" sz="quarter" idx="3"/>
          </p:nvPr>
        </p:nvSpPr>
        <p:spPr/>
        <p:txBody>
          <a:bodyPr/>
          <a:lstStyle/>
          <a:p>
            <a:r>
              <a:rPr lang="en-US" dirty="0"/>
              <a:t>Less common side effects :</a:t>
            </a:r>
          </a:p>
          <a:p>
            <a:endParaRPr lang="ar-JO" dirty="0"/>
          </a:p>
        </p:txBody>
      </p:sp>
      <p:sp>
        <p:nvSpPr>
          <p:cNvPr id="6" name="عنصر نائب للمحتوى 5">
            <a:extLst>
              <a:ext uri="{FF2B5EF4-FFF2-40B4-BE49-F238E27FC236}">
                <a16:creationId xmlns:a16="http://schemas.microsoft.com/office/drawing/2014/main" id="{79071252-6D2F-4B08-8E4B-0F2C044C956B}"/>
              </a:ext>
            </a:extLst>
          </p:cNvPr>
          <p:cNvSpPr>
            <a:spLocks noGrp="1"/>
          </p:cNvSpPr>
          <p:nvPr>
            <p:ph sz="quarter" idx="4"/>
          </p:nvPr>
        </p:nvSpPr>
        <p:spPr/>
        <p:txBody>
          <a:bodyPr/>
          <a:lstStyle/>
          <a:p>
            <a:r>
              <a:rPr lang="en-US" dirty="0"/>
              <a:t>Necrosis </a:t>
            </a:r>
          </a:p>
          <a:p>
            <a:r>
              <a:rPr lang="en-US" dirty="0"/>
              <a:t>Allergic reaction</a:t>
            </a:r>
          </a:p>
          <a:p>
            <a:r>
              <a:rPr lang="en-US" dirty="0"/>
              <a:t>Sore at site of injection</a:t>
            </a:r>
          </a:p>
          <a:p>
            <a:r>
              <a:rPr lang="en-US" dirty="0"/>
              <a:t>Raised bump (needed to be surgically removed)</a:t>
            </a:r>
          </a:p>
          <a:p>
            <a:r>
              <a:rPr lang="en-US" dirty="0"/>
              <a:t>Difficulty in performing activity (back of hands)</a:t>
            </a:r>
          </a:p>
          <a:p>
            <a:endParaRPr lang="ar-JO" dirty="0"/>
          </a:p>
        </p:txBody>
      </p:sp>
      <p:sp>
        <p:nvSpPr>
          <p:cNvPr id="8" name="مربع نص 7">
            <a:extLst>
              <a:ext uri="{FF2B5EF4-FFF2-40B4-BE49-F238E27FC236}">
                <a16:creationId xmlns:a16="http://schemas.microsoft.com/office/drawing/2014/main" id="{C84BA765-6B77-4F4F-B61E-3EC0E74D254D}"/>
              </a:ext>
            </a:extLst>
          </p:cNvPr>
          <p:cNvSpPr txBox="1"/>
          <p:nvPr/>
        </p:nvSpPr>
        <p:spPr>
          <a:xfrm>
            <a:off x="1356261" y="5905500"/>
            <a:ext cx="9965634" cy="923330"/>
          </a:xfrm>
          <a:prstGeom prst="rect">
            <a:avLst/>
          </a:prstGeom>
          <a:noFill/>
        </p:spPr>
        <p:txBody>
          <a:bodyPr wrap="square">
            <a:spAutoFit/>
          </a:bodyPr>
          <a:lstStyle/>
          <a:p>
            <a:r>
              <a:rPr lang="en-US" dirty="0"/>
              <a:t>most side effects associated with dermal fillers occur shortly after injection and most go away in less than two weeks. Swelling and pain after hand treatment may last a month or more. In some cases, side effects may appear weeks, months or years after injection.</a:t>
            </a:r>
          </a:p>
        </p:txBody>
      </p:sp>
    </p:spTree>
    <p:extLst>
      <p:ext uri="{BB962C8B-B14F-4D97-AF65-F5344CB8AC3E}">
        <p14:creationId xmlns:p14="http://schemas.microsoft.com/office/powerpoint/2010/main" val="1032447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079F42-5C7A-44DD-9E9F-A34795A48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9091" y="0"/>
            <a:ext cx="114729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6">
            <a:extLst>
              <a:ext uri="{FF2B5EF4-FFF2-40B4-BE49-F238E27FC236}">
                <a16:creationId xmlns:a16="http://schemas.microsoft.com/office/drawing/2014/main" id="{09777E15-6D68-4808-AD20-82EA7377F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3285"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1" name="Freeform 6">
            <a:extLst>
              <a:ext uri="{FF2B5EF4-FFF2-40B4-BE49-F238E27FC236}">
                <a16:creationId xmlns:a16="http://schemas.microsoft.com/office/drawing/2014/main" id="{CE79CAD8-9F7F-4756-BD12-8463CA4C6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3" name="Rectangle 12">
            <a:extLst>
              <a:ext uri="{FF2B5EF4-FFF2-40B4-BE49-F238E27FC236}">
                <a16:creationId xmlns:a16="http://schemas.microsoft.com/office/drawing/2014/main" id="{A9923A21-5790-4667-B5C7-ADA793B49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4448" y="643466"/>
            <a:ext cx="9600802" cy="55710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3">
            <a:extLst>
              <a:ext uri="{FF2B5EF4-FFF2-40B4-BE49-F238E27FC236}">
                <a16:creationId xmlns:a16="http://schemas.microsoft.com/office/drawing/2014/main" id="{0ADA4A27-D080-4103-9D8E-F94BAC87554C}"/>
              </a:ext>
            </a:extLst>
          </p:cNvPr>
          <p:cNvPicPr>
            <a:picLocks noGrp="1" noChangeAspect="1"/>
          </p:cNvPicPr>
          <p:nvPr/>
        </p:nvPicPr>
        <p:blipFill>
          <a:blip r:embed="rId2"/>
          <a:stretch>
            <a:fillRect/>
          </a:stretch>
        </p:blipFill>
        <p:spPr>
          <a:xfrm>
            <a:off x="3404226" y="965199"/>
            <a:ext cx="6121243" cy="4927601"/>
          </a:xfrm>
          <a:prstGeom prst="rect">
            <a:avLst/>
          </a:prstGeom>
        </p:spPr>
      </p:pic>
    </p:spTree>
    <p:extLst>
      <p:ext uri="{BB962C8B-B14F-4D97-AF65-F5344CB8AC3E}">
        <p14:creationId xmlns:p14="http://schemas.microsoft.com/office/powerpoint/2010/main" val="2026502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06F0F283-C8B6-4598-89C9-C404C98A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9">
            <a:extLst>
              <a:ext uri="{FF2B5EF4-FFF2-40B4-BE49-F238E27FC236}">
                <a16:creationId xmlns:a16="http://schemas.microsoft.com/office/drawing/2014/main" id="{E473B0C0-761B-443F-97A0-9D6E01FBB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2"/>
            <a:ext cx="6300250" cy="6858002"/>
          </a:xfrm>
          <a:custGeom>
            <a:avLst/>
            <a:gdLst>
              <a:gd name="connsiteX0" fmla="*/ 0 w 6300250"/>
              <a:gd name="connsiteY0" fmla="*/ 0 h 6858002"/>
              <a:gd name="connsiteX1" fmla="*/ 3149600 w 6300250"/>
              <a:gd name="connsiteY1" fmla="*/ 0 h 6858002"/>
              <a:gd name="connsiteX2" fmla="*/ 3149600 w 6300250"/>
              <a:gd name="connsiteY2" fmla="*/ 2 h 6858002"/>
              <a:gd name="connsiteX3" fmla="*/ 6110455 w 6300250"/>
              <a:gd name="connsiteY3" fmla="*/ 2 h 6858002"/>
              <a:gd name="connsiteX4" fmla="*/ 6115495 w 6300250"/>
              <a:gd name="connsiteY4" fmla="*/ 66677 h 6858002"/>
              <a:gd name="connsiteX5" fmla="*/ 6123892 w 6300250"/>
              <a:gd name="connsiteY5" fmla="*/ 122239 h 6858002"/>
              <a:gd name="connsiteX6" fmla="*/ 6133970 w 6300250"/>
              <a:gd name="connsiteY6" fmla="*/ 174627 h 6858002"/>
              <a:gd name="connsiteX7" fmla="*/ 6150766 w 6300250"/>
              <a:gd name="connsiteY7" fmla="*/ 217489 h 6858002"/>
              <a:gd name="connsiteX8" fmla="*/ 6167562 w 6300250"/>
              <a:gd name="connsiteY8" fmla="*/ 260352 h 6858002"/>
              <a:gd name="connsiteX9" fmla="*/ 6187717 w 6300250"/>
              <a:gd name="connsiteY9" fmla="*/ 296864 h 6858002"/>
              <a:gd name="connsiteX10" fmla="*/ 6207872 w 6300250"/>
              <a:gd name="connsiteY10" fmla="*/ 334964 h 6858002"/>
              <a:gd name="connsiteX11" fmla="*/ 6226348 w 6300250"/>
              <a:gd name="connsiteY11" fmla="*/ 369889 h 6858002"/>
              <a:gd name="connsiteX12" fmla="*/ 6244823 w 6300250"/>
              <a:gd name="connsiteY12" fmla="*/ 409577 h 6858002"/>
              <a:gd name="connsiteX13" fmla="*/ 6261619 w 6300250"/>
              <a:gd name="connsiteY13" fmla="*/ 450852 h 6858002"/>
              <a:gd name="connsiteX14" fmla="*/ 6276736 w 6300250"/>
              <a:gd name="connsiteY14" fmla="*/ 496889 h 6858002"/>
              <a:gd name="connsiteX15" fmla="*/ 6288493 w 6300250"/>
              <a:gd name="connsiteY15" fmla="*/ 546102 h 6858002"/>
              <a:gd name="connsiteX16" fmla="*/ 6296891 w 6300250"/>
              <a:gd name="connsiteY16" fmla="*/ 606427 h 6858002"/>
              <a:gd name="connsiteX17" fmla="*/ 6300250 w 6300250"/>
              <a:gd name="connsiteY17" fmla="*/ 673102 h 6858002"/>
              <a:gd name="connsiteX18" fmla="*/ 6296891 w 6300250"/>
              <a:gd name="connsiteY18" fmla="*/ 744539 h 6858002"/>
              <a:gd name="connsiteX19" fmla="*/ 6288493 w 6300250"/>
              <a:gd name="connsiteY19" fmla="*/ 801689 h 6858002"/>
              <a:gd name="connsiteX20" fmla="*/ 6276736 w 6300250"/>
              <a:gd name="connsiteY20" fmla="*/ 854077 h 6858002"/>
              <a:gd name="connsiteX21" fmla="*/ 6261619 w 6300250"/>
              <a:gd name="connsiteY21" fmla="*/ 901702 h 6858002"/>
              <a:gd name="connsiteX22" fmla="*/ 6244823 w 6300250"/>
              <a:gd name="connsiteY22" fmla="*/ 942977 h 6858002"/>
              <a:gd name="connsiteX23" fmla="*/ 6224668 w 6300250"/>
              <a:gd name="connsiteY23" fmla="*/ 981077 h 6858002"/>
              <a:gd name="connsiteX24" fmla="*/ 6204513 w 6300250"/>
              <a:gd name="connsiteY24" fmla="*/ 1017589 h 6858002"/>
              <a:gd name="connsiteX25" fmla="*/ 6184358 w 6300250"/>
              <a:gd name="connsiteY25" fmla="*/ 1055689 h 6858002"/>
              <a:gd name="connsiteX26" fmla="*/ 6165882 w 6300250"/>
              <a:gd name="connsiteY26" fmla="*/ 1095377 h 6858002"/>
              <a:gd name="connsiteX27" fmla="*/ 6147406 w 6300250"/>
              <a:gd name="connsiteY27" fmla="*/ 1136652 h 6858002"/>
              <a:gd name="connsiteX28" fmla="*/ 6132291 w 6300250"/>
              <a:gd name="connsiteY28" fmla="*/ 1182689 h 6858002"/>
              <a:gd name="connsiteX29" fmla="*/ 6122213 w 6300250"/>
              <a:gd name="connsiteY29" fmla="*/ 1235077 h 6858002"/>
              <a:gd name="connsiteX30" fmla="*/ 6112135 w 6300250"/>
              <a:gd name="connsiteY30" fmla="*/ 1295402 h 6858002"/>
              <a:gd name="connsiteX31" fmla="*/ 6110455 w 6300250"/>
              <a:gd name="connsiteY31" fmla="*/ 1363664 h 6858002"/>
              <a:gd name="connsiteX32" fmla="*/ 6112135 w 6300250"/>
              <a:gd name="connsiteY32" fmla="*/ 1431927 h 6858002"/>
              <a:gd name="connsiteX33" fmla="*/ 6122213 w 6300250"/>
              <a:gd name="connsiteY33" fmla="*/ 1492252 h 6858002"/>
              <a:gd name="connsiteX34" fmla="*/ 6132291 w 6300250"/>
              <a:gd name="connsiteY34" fmla="*/ 1544639 h 6858002"/>
              <a:gd name="connsiteX35" fmla="*/ 6147406 w 6300250"/>
              <a:gd name="connsiteY35" fmla="*/ 1589089 h 6858002"/>
              <a:gd name="connsiteX36" fmla="*/ 6165882 w 6300250"/>
              <a:gd name="connsiteY36" fmla="*/ 1631952 h 6858002"/>
              <a:gd name="connsiteX37" fmla="*/ 6184358 w 6300250"/>
              <a:gd name="connsiteY37" fmla="*/ 1671639 h 6858002"/>
              <a:gd name="connsiteX38" fmla="*/ 6204513 w 6300250"/>
              <a:gd name="connsiteY38" fmla="*/ 1708152 h 6858002"/>
              <a:gd name="connsiteX39" fmla="*/ 6224668 w 6300250"/>
              <a:gd name="connsiteY39" fmla="*/ 1743077 h 6858002"/>
              <a:gd name="connsiteX40" fmla="*/ 6244823 w 6300250"/>
              <a:gd name="connsiteY40" fmla="*/ 1782764 h 6858002"/>
              <a:gd name="connsiteX41" fmla="*/ 6261619 w 6300250"/>
              <a:gd name="connsiteY41" fmla="*/ 1824039 h 6858002"/>
              <a:gd name="connsiteX42" fmla="*/ 6276736 w 6300250"/>
              <a:gd name="connsiteY42" fmla="*/ 1870077 h 6858002"/>
              <a:gd name="connsiteX43" fmla="*/ 6288493 w 6300250"/>
              <a:gd name="connsiteY43" fmla="*/ 1922464 h 6858002"/>
              <a:gd name="connsiteX44" fmla="*/ 6296891 w 6300250"/>
              <a:gd name="connsiteY44" fmla="*/ 1982789 h 6858002"/>
              <a:gd name="connsiteX45" fmla="*/ 6300250 w 6300250"/>
              <a:gd name="connsiteY45" fmla="*/ 2051052 h 6858002"/>
              <a:gd name="connsiteX46" fmla="*/ 6296891 w 6300250"/>
              <a:gd name="connsiteY46" fmla="*/ 2119314 h 6858002"/>
              <a:gd name="connsiteX47" fmla="*/ 6288493 w 6300250"/>
              <a:gd name="connsiteY47" fmla="*/ 2179639 h 6858002"/>
              <a:gd name="connsiteX48" fmla="*/ 6276736 w 6300250"/>
              <a:gd name="connsiteY48" fmla="*/ 2232027 h 6858002"/>
              <a:gd name="connsiteX49" fmla="*/ 6261619 w 6300250"/>
              <a:gd name="connsiteY49" fmla="*/ 2278064 h 6858002"/>
              <a:gd name="connsiteX50" fmla="*/ 6244823 w 6300250"/>
              <a:gd name="connsiteY50" fmla="*/ 2319339 h 6858002"/>
              <a:gd name="connsiteX51" fmla="*/ 6224668 w 6300250"/>
              <a:gd name="connsiteY51" fmla="*/ 2359027 h 6858002"/>
              <a:gd name="connsiteX52" fmla="*/ 6204513 w 6300250"/>
              <a:gd name="connsiteY52" fmla="*/ 2395539 h 6858002"/>
              <a:gd name="connsiteX53" fmla="*/ 6184358 w 6300250"/>
              <a:gd name="connsiteY53" fmla="*/ 2433639 h 6858002"/>
              <a:gd name="connsiteX54" fmla="*/ 6165882 w 6300250"/>
              <a:gd name="connsiteY54" fmla="*/ 2471739 h 6858002"/>
              <a:gd name="connsiteX55" fmla="*/ 6147406 w 6300250"/>
              <a:gd name="connsiteY55" fmla="*/ 2513014 h 6858002"/>
              <a:gd name="connsiteX56" fmla="*/ 6132291 w 6300250"/>
              <a:gd name="connsiteY56" fmla="*/ 2560639 h 6858002"/>
              <a:gd name="connsiteX57" fmla="*/ 6122213 w 6300250"/>
              <a:gd name="connsiteY57" fmla="*/ 2613027 h 6858002"/>
              <a:gd name="connsiteX58" fmla="*/ 6112135 w 6300250"/>
              <a:gd name="connsiteY58" fmla="*/ 2671764 h 6858002"/>
              <a:gd name="connsiteX59" fmla="*/ 6110455 w 6300250"/>
              <a:gd name="connsiteY59" fmla="*/ 2741614 h 6858002"/>
              <a:gd name="connsiteX60" fmla="*/ 6112135 w 6300250"/>
              <a:gd name="connsiteY60" fmla="*/ 2809877 h 6858002"/>
              <a:gd name="connsiteX61" fmla="*/ 6122213 w 6300250"/>
              <a:gd name="connsiteY61" fmla="*/ 2868614 h 6858002"/>
              <a:gd name="connsiteX62" fmla="*/ 6132291 w 6300250"/>
              <a:gd name="connsiteY62" fmla="*/ 2922589 h 6858002"/>
              <a:gd name="connsiteX63" fmla="*/ 6147406 w 6300250"/>
              <a:gd name="connsiteY63" fmla="*/ 2967039 h 6858002"/>
              <a:gd name="connsiteX64" fmla="*/ 6165882 w 6300250"/>
              <a:gd name="connsiteY64" fmla="*/ 3009902 h 6858002"/>
              <a:gd name="connsiteX65" fmla="*/ 6184358 w 6300250"/>
              <a:gd name="connsiteY65" fmla="*/ 3046414 h 6858002"/>
              <a:gd name="connsiteX66" fmla="*/ 6204513 w 6300250"/>
              <a:gd name="connsiteY66" fmla="*/ 3084514 h 6858002"/>
              <a:gd name="connsiteX67" fmla="*/ 6224668 w 6300250"/>
              <a:gd name="connsiteY67" fmla="*/ 3121027 h 6858002"/>
              <a:gd name="connsiteX68" fmla="*/ 6244823 w 6300250"/>
              <a:gd name="connsiteY68" fmla="*/ 3160714 h 6858002"/>
              <a:gd name="connsiteX69" fmla="*/ 6261619 w 6300250"/>
              <a:gd name="connsiteY69" fmla="*/ 3201989 h 6858002"/>
              <a:gd name="connsiteX70" fmla="*/ 6276736 w 6300250"/>
              <a:gd name="connsiteY70" fmla="*/ 3248027 h 6858002"/>
              <a:gd name="connsiteX71" fmla="*/ 6288493 w 6300250"/>
              <a:gd name="connsiteY71" fmla="*/ 3300414 h 6858002"/>
              <a:gd name="connsiteX72" fmla="*/ 6296891 w 6300250"/>
              <a:gd name="connsiteY72" fmla="*/ 3360739 h 6858002"/>
              <a:gd name="connsiteX73" fmla="*/ 6300250 w 6300250"/>
              <a:gd name="connsiteY73" fmla="*/ 3427414 h 6858002"/>
              <a:gd name="connsiteX74" fmla="*/ 6296891 w 6300250"/>
              <a:gd name="connsiteY74" fmla="*/ 3497264 h 6858002"/>
              <a:gd name="connsiteX75" fmla="*/ 6288493 w 6300250"/>
              <a:gd name="connsiteY75" fmla="*/ 3557589 h 6858002"/>
              <a:gd name="connsiteX76" fmla="*/ 6276736 w 6300250"/>
              <a:gd name="connsiteY76" fmla="*/ 3609977 h 6858002"/>
              <a:gd name="connsiteX77" fmla="*/ 6261619 w 6300250"/>
              <a:gd name="connsiteY77" fmla="*/ 3656014 h 6858002"/>
              <a:gd name="connsiteX78" fmla="*/ 6244823 w 6300250"/>
              <a:gd name="connsiteY78" fmla="*/ 3697289 h 6858002"/>
              <a:gd name="connsiteX79" fmla="*/ 6224668 w 6300250"/>
              <a:gd name="connsiteY79" fmla="*/ 3736977 h 6858002"/>
              <a:gd name="connsiteX80" fmla="*/ 6184358 w 6300250"/>
              <a:gd name="connsiteY80" fmla="*/ 3811589 h 6858002"/>
              <a:gd name="connsiteX81" fmla="*/ 6165882 w 6300250"/>
              <a:gd name="connsiteY81" fmla="*/ 3848102 h 6858002"/>
              <a:gd name="connsiteX82" fmla="*/ 6147406 w 6300250"/>
              <a:gd name="connsiteY82" fmla="*/ 3890964 h 6858002"/>
              <a:gd name="connsiteX83" fmla="*/ 6132291 w 6300250"/>
              <a:gd name="connsiteY83" fmla="*/ 3935414 h 6858002"/>
              <a:gd name="connsiteX84" fmla="*/ 6122213 w 6300250"/>
              <a:gd name="connsiteY84" fmla="*/ 3987802 h 6858002"/>
              <a:gd name="connsiteX85" fmla="*/ 6112135 w 6300250"/>
              <a:gd name="connsiteY85" fmla="*/ 4048127 h 6858002"/>
              <a:gd name="connsiteX86" fmla="*/ 6110455 w 6300250"/>
              <a:gd name="connsiteY86" fmla="*/ 4116389 h 6858002"/>
              <a:gd name="connsiteX87" fmla="*/ 6112135 w 6300250"/>
              <a:gd name="connsiteY87" fmla="*/ 4186239 h 6858002"/>
              <a:gd name="connsiteX88" fmla="*/ 6122213 w 6300250"/>
              <a:gd name="connsiteY88" fmla="*/ 4244977 h 6858002"/>
              <a:gd name="connsiteX89" fmla="*/ 6132291 w 6300250"/>
              <a:gd name="connsiteY89" fmla="*/ 4297364 h 6858002"/>
              <a:gd name="connsiteX90" fmla="*/ 6147406 w 6300250"/>
              <a:gd name="connsiteY90" fmla="*/ 4343402 h 6858002"/>
              <a:gd name="connsiteX91" fmla="*/ 6165882 w 6300250"/>
              <a:gd name="connsiteY91" fmla="*/ 4386264 h 6858002"/>
              <a:gd name="connsiteX92" fmla="*/ 6184358 w 6300250"/>
              <a:gd name="connsiteY92" fmla="*/ 4424364 h 6858002"/>
              <a:gd name="connsiteX93" fmla="*/ 6224668 w 6300250"/>
              <a:gd name="connsiteY93" fmla="*/ 4498977 h 6858002"/>
              <a:gd name="connsiteX94" fmla="*/ 6244823 w 6300250"/>
              <a:gd name="connsiteY94" fmla="*/ 4537077 h 6858002"/>
              <a:gd name="connsiteX95" fmla="*/ 6261619 w 6300250"/>
              <a:gd name="connsiteY95" fmla="*/ 4579939 h 6858002"/>
              <a:gd name="connsiteX96" fmla="*/ 6276736 w 6300250"/>
              <a:gd name="connsiteY96" fmla="*/ 4625977 h 6858002"/>
              <a:gd name="connsiteX97" fmla="*/ 6288493 w 6300250"/>
              <a:gd name="connsiteY97" fmla="*/ 4678364 h 6858002"/>
              <a:gd name="connsiteX98" fmla="*/ 6296891 w 6300250"/>
              <a:gd name="connsiteY98" fmla="*/ 4738689 h 6858002"/>
              <a:gd name="connsiteX99" fmla="*/ 6300250 w 6300250"/>
              <a:gd name="connsiteY99" fmla="*/ 4806952 h 6858002"/>
              <a:gd name="connsiteX100" fmla="*/ 6296891 w 6300250"/>
              <a:gd name="connsiteY100" fmla="*/ 4875214 h 6858002"/>
              <a:gd name="connsiteX101" fmla="*/ 6288493 w 6300250"/>
              <a:gd name="connsiteY101" fmla="*/ 4935539 h 6858002"/>
              <a:gd name="connsiteX102" fmla="*/ 6276736 w 6300250"/>
              <a:gd name="connsiteY102" fmla="*/ 4987927 h 6858002"/>
              <a:gd name="connsiteX103" fmla="*/ 6261619 w 6300250"/>
              <a:gd name="connsiteY103" fmla="*/ 5033964 h 6858002"/>
              <a:gd name="connsiteX104" fmla="*/ 6244823 w 6300250"/>
              <a:gd name="connsiteY104" fmla="*/ 5075239 h 6858002"/>
              <a:gd name="connsiteX105" fmla="*/ 6224668 w 6300250"/>
              <a:gd name="connsiteY105" fmla="*/ 5114927 h 6858002"/>
              <a:gd name="connsiteX106" fmla="*/ 6204513 w 6300250"/>
              <a:gd name="connsiteY106" fmla="*/ 5149852 h 6858002"/>
              <a:gd name="connsiteX107" fmla="*/ 6184358 w 6300250"/>
              <a:gd name="connsiteY107" fmla="*/ 5186364 h 6858002"/>
              <a:gd name="connsiteX108" fmla="*/ 6165882 w 6300250"/>
              <a:gd name="connsiteY108" fmla="*/ 5226052 h 6858002"/>
              <a:gd name="connsiteX109" fmla="*/ 6147406 w 6300250"/>
              <a:gd name="connsiteY109" fmla="*/ 5268914 h 6858002"/>
              <a:gd name="connsiteX110" fmla="*/ 6132291 w 6300250"/>
              <a:gd name="connsiteY110" fmla="*/ 5313364 h 6858002"/>
              <a:gd name="connsiteX111" fmla="*/ 6122213 w 6300250"/>
              <a:gd name="connsiteY111" fmla="*/ 5365752 h 6858002"/>
              <a:gd name="connsiteX112" fmla="*/ 6112135 w 6300250"/>
              <a:gd name="connsiteY112" fmla="*/ 5426077 h 6858002"/>
              <a:gd name="connsiteX113" fmla="*/ 6110455 w 6300250"/>
              <a:gd name="connsiteY113" fmla="*/ 5494339 h 6858002"/>
              <a:gd name="connsiteX114" fmla="*/ 6112135 w 6300250"/>
              <a:gd name="connsiteY114" fmla="*/ 5562602 h 6858002"/>
              <a:gd name="connsiteX115" fmla="*/ 6122213 w 6300250"/>
              <a:gd name="connsiteY115" fmla="*/ 5622927 h 6858002"/>
              <a:gd name="connsiteX116" fmla="*/ 6132291 w 6300250"/>
              <a:gd name="connsiteY116" fmla="*/ 5675314 h 6858002"/>
              <a:gd name="connsiteX117" fmla="*/ 6147406 w 6300250"/>
              <a:gd name="connsiteY117" fmla="*/ 5721352 h 6858002"/>
              <a:gd name="connsiteX118" fmla="*/ 6165882 w 6300250"/>
              <a:gd name="connsiteY118" fmla="*/ 5762627 h 6858002"/>
              <a:gd name="connsiteX119" fmla="*/ 6184358 w 6300250"/>
              <a:gd name="connsiteY119" fmla="*/ 5802314 h 6858002"/>
              <a:gd name="connsiteX120" fmla="*/ 6204513 w 6300250"/>
              <a:gd name="connsiteY120" fmla="*/ 5840414 h 6858002"/>
              <a:gd name="connsiteX121" fmla="*/ 6224668 w 6300250"/>
              <a:gd name="connsiteY121" fmla="*/ 5876927 h 6858002"/>
              <a:gd name="connsiteX122" fmla="*/ 6244823 w 6300250"/>
              <a:gd name="connsiteY122" fmla="*/ 5915027 h 6858002"/>
              <a:gd name="connsiteX123" fmla="*/ 6261619 w 6300250"/>
              <a:gd name="connsiteY123" fmla="*/ 5956302 h 6858002"/>
              <a:gd name="connsiteX124" fmla="*/ 6276736 w 6300250"/>
              <a:gd name="connsiteY124" fmla="*/ 6003927 h 6858002"/>
              <a:gd name="connsiteX125" fmla="*/ 6288493 w 6300250"/>
              <a:gd name="connsiteY125" fmla="*/ 6056314 h 6858002"/>
              <a:gd name="connsiteX126" fmla="*/ 6296891 w 6300250"/>
              <a:gd name="connsiteY126" fmla="*/ 6113464 h 6858002"/>
              <a:gd name="connsiteX127" fmla="*/ 6300250 w 6300250"/>
              <a:gd name="connsiteY127" fmla="*/ 6183314 h 6858002"/>
              <a:gd name="connsiteX128" fmla="*/ 6296891 w 6300250"/>
              <a:gd name="connsiteY128" fmla="*/ 6251577 h 6858002"/>
              <a:gd name="connsiteX129" fmla="*/ 6288493 w 6300250"/>
              <a:gd name="connsiteY129" fmla="*/ 6311902 h 6858002"/>
              <a:gd name="connsiteX130" fmla="*/ 6276736 w 6300250"/>
              <a:gd name="connsiteY130" fmla="*/ 6361114 h 6858002"/>
              <a:gd name="connsiteX131" fmla="*/ 6261619 w 6300250"/>
              <a:gd name="connsiteY131" fmla="*/ 6407152 h 6858002"/>
              <a:gd name="connsiteX132" fmla="*/ 6244823 w 6300250"/>
              <a:gd name="connsiteY132" fmla="*/ 6448427 h 6858002"/>
              <a:gd name="connsiteX133" fmla="*/ 6226348 w 6300250"/>
              <a:gd name="connsiteY133" fmla="*/ 6488114 h 6858002"/>
              <a:gd name="connsiteX134" fmla="*/ 6207872 w 6300250"/>
              <a:gd name="connsiteY134" fmla="*/ 6523039 h 6858002"/>
              <a:gd name="connsiteX135" fmla="*/ 6187717 w 6300250"/>
              <a:gd name="connsiteY135" fmla="*/ 6561139 h 6858002"/>
              <a:gd name="connsiteX136" fmla="*/ 6167562 w 6300250"/>
              <a:gd name="connsiteY136" fmla="*/ 6597652 h 6858002"/>
              <a:gd name="connsiteX137" fmla="*/ 6150766 w 6300250"/>
              <a:gd name="connsiteY137" fmla="*/ 6640514 h 6858002"/>
              <a:gd name="connsiteX138" fmla="*/ 6133970 w 6300250"/>
              <a:gd name="connsiteY138" fmla="*/ 6683377 h 6858002"/>
              <a:gd name="connsiteX139" fmla="*/ 6123892 w 6300250"/>
              <a:gd name="connsiteY139" fmla="*/ 6735764 h 6858002"/>
              <a:gd name="connsiteX140" fmla="*/ 6115495 w 6300250"/>
              <a:gd name="connsiteY140" fmla="*/ 6791327 h 6858002"/>
              <a:gd name="connsiteX141" fmla="*/ 6110455 w 6300250"/>
              <a:gd name="connsiteY141" fmla="*/ 6858002 h 6858002"/>
              <a:gd name="connsiteX142" fmla="*/ 3149600 w 6300250"/>
              <a:gd name="connsiteY142" fmla="*/ 6858002 h 6858002"/>
              <a:gd name="connsiteX143" fmla="*/ 2707087 w 6300250"/>
              <a:gd name="connsiteY143" fmla="*/ 6858002 h 6858002"/>
              <a:gd name="connsiteX144" fmla="*/ 0 w 6300250"/>
              <a:gd name="connsiteY144"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300250" h="6858002">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w="0">
            <a:noFill/>
            <a:prstDash val="solid"/>
            <a:round/>
            <a:headEnd/>
            <a:tailEnd/>
          </a:ln>
        </p:spPr>
      </p:sp>
      <p:sp>
        <p:nvSpPr>
          <p:cNvPr id="2" name="عنوان 1">
            <a:extLst>
              <a:ext uri="{FF2B5EF4-FFF2-40B4-BE49-F238E27FC236}">
                <a16:creationId xmlns:a16="http://schemas.microsoft.com/office/drawing/2014/main" id="{1B66E7C5-7136-4C12-B3EB-8F5108EAA669}"/>
              </a:ext>
            </a:extLst>
          </p:cNvPr>
          <p:cNvSpPr>
            <a:spLocks noGrp="1"/>
          </p:cNvSpPr>
          <p:nvPr>
            <p:ph type="title"/>
          </p:nvPr>
        </p:nvSpPr>
        <p:spPr>
          <a:xfrm>
            <a:off x="931933" y="1162940"/>
            <a:ext cx="4515598" cy="4532120"/>
          </a:xfrm>
        </p:spPr>
        <p:txBody>
          <a:bodyPr anchor="ctr">
            <a:normAutofit/>
          </a:bodyPr>
          <a:lstStyle/>
          <a:p>
            <a:r>
              <a:rPr lang="en-US" sz="4400" dirty="0">
                <a:solidFill>
                  <a:srgbClr val="2A1A00"/>
                </a:solidFill>
              </a:rPr>
              <a:t>Botox </a:t>
            </a:r>
            <a:endParaRPr lang="ar-JO" sz="4400" dirty="0">
              <a:solidFill>
                <a:srgbClr val="2A1A00"/>
              </a:solidFill>
            </a:endParaRPr>
          </a:p>
        </p:txBody>
      </p:sp>
      <p:sp>
        <p:nvSpPr>
          <p:cNvPr id="12" name="Rectangle 11">
            <a:extLst>
              <a:ext uri="{FF2B5EF4-FFF2-40B4-BE49-F238E27FC236}">
                <a16:creationId xmlns:a16="http://schemas.microsoft.com/office/drawing/2014/main" id="{E3B475C6-1445-41C7-9360-49FD7C1C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عنصر نائب للمحتوى 2">
            <a:extLst>
              <a:ext uri="{FF2B5EF4-FFF2-40B4-BE49-F238E27FC236}">
                <a16:creationId xmlns:a16="http://schemas.microsoft.com/office/drawing/2014/main" id="{5B51ED96-C1F5-4C6A-980C-B1A66749B2EE}"/>
              </a:ext>
            </a:extLst>
          </p:cNvPr>
          <p:cNvSpPr>
            <a:spLocks noGrp="1"/>
          </p:cNvSpPr>
          <p:nvPr>
            <p:ph idx="1"/>
          </p:nvPr>
        </p:nvSpPr>
        <p:spPr>
          <a:xfrm>
            <a:off x="6749271" y="1128451"/>
            <a:ext cx="4680729" cy="4566609"/>
          </a:xfrm>
        </p:spPr>
        <p:txBody>
          <a:bodyPr anchor="ctr">
            <a:normAutofit/>
          </a:bodyPr>
          <a:lstStyle/>
          <a:p>
            <a:r>
              <a:rPr lang="en-US" sz="2000" dirty="0"/>
              <a:t>A drug made from a bacterial toxin called botulinum toxin made by the bacteria clostridium botulinum , in large amounts, this toxin can cause botulism, an illness that affects the nerves . </a:t>
            </a:r>
          </a:p>
          <a:p>
            <a:pPr>
              <a:lnSpc>
                <a:spcPct val="95000"/>
              </a:lnSpc>
            </a:pPr>
            <a:r>
              <a:rPr lang="en-US" sz="2000" dirty="0"/>
              <a:t>There are 7 main types of botulinum toxin</a:t>
            </a:r>
          </a:p>
          <a:p>
            <a:pPr>
              <a:lnSpc>
                <a:spcPct val="95000"/>
              </a:lnSpc>
            </a:pPr>
            <a:r>
              <a:rPr lang="en-US" sz="2000" dirty="0"/>
              <a:t>Only type A and B are used clinically in medicine</a:t>
            </a:r>
          </a:p>
          <a:p>
            <a:endParaRPr lang="ar-JO" dirty="0"/>
          </a:p>
        </p:txBody>
      </p:sp>
    </p:spTree>
    <p:extLst>
      <p:ext uri="{BB962C8B-B14F-4D97-AF65-F5344CB8AC3E}">
        <p14:creationId xmlns:p14="http://schemas.microsoft.com/office/powerpoint/2010/main" val="1962296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743E379-CEE5-48A2-92E6-AC10CE6E877A}"/>
              </a:ext>
            </a:extLst>
          </p:cNvPr>
          <p:cNvSpPr>
            <a:spLocks noGrp="1"/>
          </p:cNvSpPr>
          <p:nvPr>
            <p:ph type="title"/>
          </p:nvPr>
        </p:nvSpPr>
        <p:spPr>
          <a:xfrm>
            <a:off x="1251678" y="382385"/>
            <a:ext cx="10178322" cy="1492132"/>
          </a:xfrm>
        </p:spPr>
        <p:txBody>
          <a:bodyPr>
            <a:normAutofit/>
          </a:bodyPr>
          <a:lstStyle/>
          <a:p>
            <a:r>
              <a:rPr lang="en-US"/>
              <a:t>Mammoplasty</a:t>
            </a:r>
            <a:endParaRPr lang="ar-JO" dirty="0"/>
          </a:p>
        </p:txBody>
      </p:sp>
      <p:sp>
        <p:nvSpPr>
          <p:cNvPr id="11" name="Freeform 6">
            <a:extLst>
              <a:ext uri="{FF2B5EF4-FFF2-40B4-BE49-F238E27FC236}">
                <a16:creationId xmlns:a16="http://schemas.microsoft.com/office/drawing/2014/main" id="{CBA85B1C-8413-4C7D-98D0-7956747EA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8" name="Content Placeholder 7">
            <a:extLst>
              <a:ext uri="{FF2B5EF4-FFF2-40B4-BE49-F238E27FC236}">
                <a16:creationId xmlns:a16="http://schemas.microsoft.com/office/drawing/2014/main" id="{B5D22A61-A6D5-4C5C-98AB-25C76F062E34}"/>
              </a:ext>
            </a:extLst>
          </p:cNvPr>
          <p:cNvSpPr>
            <a:spLocks noGrp="1"/>
          </p:cNvSpPr>
          <p:nvPr>
            <p:ph idx="1"/>
          </p:nvPr>
        </p:nvSpPr>
        <p:spPr>
          <a:xfrm>
            <a:off x="1251678" y="2286001"/>
            <a:ext cx="6015897" cy="3593591"/>
          </a:xfrm>
        </p:spPr>
        <p:txBody>
          <a:bodyPr>
            <a:normAutofit/>
          </a:bodyPr>
          <a:lstStyle/>
          <a:p>
            <a:endParaRPr lang="en-US" dirty="0"/>
          </a:p>
        </p:txBody>
      </p:sp>
      <p:pic>
        <p:nvPicPr>
          <p:cNvPr id="4" name="Content Placeholder 3" descr="Scan of a human brain in a neurology clinic">
            <a:extLst>
              <a:ext uri="{FF2B5EF4-FFF2-40B4-BE49-F238E27FC236}">
                <a16:creationId xmlns:a16="http://schemas.microsoft.com/office/drawing/2014/main" id="{5108E3DA-3D6A-4BD8-BCA0-7A00E7684886}"/>
              </a:ext>
            </a:extLst>
          </p:cNvPr>
          <p:cNvPicPr>
            <a:picLocks noChangeAspect="1"/>
          </p:cNvPicPr>
          <p:nvPr/>
        </p:nvPicPr>
        <p:blipFill rotWithShape="1">
          <a:blip r:embed="rId2"/>
          <a:srcRect l="24908" r="3" b="3"/>
          <a:stretch/>
        </p:blipFill>
        <p:spPr>
          <a:xfrm>
            <a:off x="885825" y="1682387"/>
            <a:ext cx="10473833" cy="4800817"/>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p:spPr>
      </p:pic>
      <p:sp>
        <p:nvSpPr>
          <p:cNvPr id="13" name="Rectangle 12">
            <a:extLst>
              <a:ext uri="{FF2B5EF4-FFF2-40B4-BE49-F238E27FC236}">
                <a16:creationId xmlns:a16="http://schemas.microsoft.com/office/drawing/2014/main" id="{A649C214-D583-4DF7-88CA-1EE5EA0DD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04193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759A3DB-8A0E-4112-A84B-2140512DA55A}"/>
              </a:ext>
            </a:extLst>
          </p:cNvPr>
          <p:cNvSpPr>
            <a:spLocks noGrp="1"/>
          </p:cNvSpPr>
          <p:nvPr>
            <p:ph type="title"/>
          </p:nvPr>
        </p:nvSpPr>
        <p:spPr/>
        <p:txBody>
          <a:bodyPr/>
          <a:lstStyle/>
          <a:p>
            <a:r>
              <a:rPr lang="en-US"/>
              <a:t>gyanecomastia</a:t>
            </a:r>
            <a:endParaRPr lang="ar-JO" dirty="0"/>
          </a:p>
        </p:txBody>
      </p:sp>
      <p:graphicFrame>
        <p:nvGraphicFramePr>
          <p:cNvPr id="5" name="Content Placeholder 2">
            <a:extLst>
              <a:ext uri="{FF2B5EF4-FFF2-40B4-BE49-F238E27FC236}">
                <a16:creationId xmlns:a16="http://schemas.microsoft.com/office/drawing/2014/main" id="{6D97F1B0-2E7C-4D1D-8C62-05CBAC8DEC9D}"/>
              </a:ext>
            </a:extLst>
          </p:cNvPr>
          <p:cNvGraphicFramePr>
            <a:graphicFrameLocks noGrp="1"/>
          </p:cNvGraphicFramePr>
          <p:nvPr>
            <p:ph idx="1"/>
            <p:extLst>
              <p:ext uri="{D42A27DB-BD31-4B8C-83A1-F6EECF244321}">
                <p14:modId xmlns:p14="http://schemas.microsoft.com/office/powerpoint/2010/main" val="142606578"/>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2457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83D469B-E774-478E-B123-A47C05C7A5BE}"/>
              </a:ext>
            </a:extLst>
          </p:cNvPr>
          <p:cNvSpPr>
            <a:spLocks noGrp="1"/>
          </p:cNvSpPr>
          <p:nvPr>
            <p:ph type="title"/>
          </p:nvPr>
        </p:nvSpPr>
        <p:spPr/>
        <p:txBody>
          <a:bodyPr/>
          <a:lstStyle/>
          <a:p>
            <a:r>
              <a:rPr lang="en-US" dirty="0"/>
              <a:t>What is Mammoplasty?</a:t>
            </a:r>
            <a:endParaRPr lang="ar-JO" dirty="0"/>
          </a:p>
        </p:txBody>
      </p:sp>
      <p:sp>
        <p:nvSpPr>
          <p:cNvPr id="3" name="عنصر نائب للمحتوى 2">
            <a:extLst>
              <a:ext uri="{FF2B5EF4-FFF2-40B4-BE49-F238E27FC236}">
                <a16:creationId xmlns:a16="http://schemas.microsoft.com/office/drawing/2014/main" id="{928ABEAC-BA08-4CD3-B37C-8521528F9A58}"/>
              </a:ext>
            </a:extLst>
          </p:cNvPr>
          <p:cNvSpPr>
            <a:spLocks noGrp="1"/>
          </p:cNvSpPr>
          <p:nvPr>
            <p:ph idx="1"/>
          </p:nvPr>
        </p:nvSpPr>
        <p:spPr/>
        <p:txBody>
          <a:bodyPr/>
          <a:lstStyle/>
          <a:p>
            <a:r>
              <a:rPr lang="en-US" b="0" i="0" dirty="0">
                <a:effectLst/>
                <a:latin typeface="Segoe UI Historic" panose="020B0502040204020203" pitchFamily="34" charset="0"/>
              </a:rPr>
              <a:t> Mammoplasty is a surgical procedure to alter the size of breasts by the removal of fat, skin, glandular tissue or breast implants.</a:t>
            </a:r>
          </a:p>
          <a:p>
            <a:r>
              <a:rPr lang="en-US" b="0" i="0" dirty="0">
                <a:effectLst/>
                <a:latin typeface="Segoe UI Historic" panose="020B0502040204020203" pitchFamily="34" charset="0"/>
              </a:rPr>
              <a:t>It improves the shape of the breasts, it is also a solution to counteract drooping of the breasts.</a:t>
            </a:r>
          </a:p>
          <a:p>
            <a:r>
              <a:rPr lang="en-US" b="0" i="0" dirty="0">
                <a:effectLst/>
                <a:latin typeface="Segoe UI Historic" panose="020B0502040204020203" pitchFamily="34" charset="0"/>
              </a:rPr>
              <a:t>It is typically performed on women, the surgery is also performed on men with troubled gynecomastia</a:t>
            </a:r>
            <a:endParaRPr lang="en-US" dirty="0"/>
          </a:p>
          <a:p>
            <a:endParaRPr lang="ar-JO" dirty="0"/>
          </a:p>
        </p:txBody>
      </p:sp>
    </p:spTree>
    <p:extLst>
      <p:ext uri="{BB962C8B-B14F-4D97-AF65-F5344CB8AC3E}">
        <p14:creationId xmlns:p14="http://schemas.microsoft.com/office/powerpoint/2010/main" val="3368654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4161CC4-2D99-4E50-A377-3EE9DF8E963E}"/>
              </a:ext>
            </a:extLst>
          </p:cNvPr>
          <p:cNvSpPr>
            <a:spLocks noGrp="1"/>
          </p:cNvSpPr>
          <p:nvPr>
            <p:ph type="title"/>
          </p:nvPr>
        </p:nvSpPr>
        <p:spPr/>
        <p:txBody>
          <a:bodyPr/>
          <a:lstStyle/>
          <a:p>
            <a:r>
              <a:rPr lang="en-US" b="1" dirty="0"/>
              <a:t>Types Of Mammoplasty</a:t>
            </a:r>
            <a:br>
              <a:rPr lang="en-US" b="1" dirty="0"/>
            </a:br>
            <a:endParaRPr lang="ar-JO" dirty="0"/>
          </a:p>
        </p:txBody>
      </p:sp>
      <p:graphicFrame>
        <p:nvGraphicFramePr>
          <p:cNvPr id="4" name="Content Placeholder 2">
            <a:extLst>
              <a:ext uri="{FF2B5EF4-FFF2-40B4-BE49-F238E27FC236}">
                <a16:creationId xmlns:a16="http://schemas.microsoft.com/office/drawing/2014/main" id="{BF532B18-5E85-4FC5-AC73-EDC9AA5D026A}"/>
              </a:ext>
            </a:extLst>
          </p:cNvPr>
          <p:cNvGraphicFramePr>
            <a:graphicFrameLocks noGrp="1"/>
          </p:cNvGraphicFramePr>
          <p:nvPr>
            <p:ph idx="1"/>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6463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93B3D315-2706-4149-873C-331EDFAFE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49007F22-E157-4FCB-AA61-254F588D5792}"/>
              </a:ext>
            </a:extLst>
          </p:cNvPr>
          <p:cNvSpPr>
            <a:spLocks noGrp="1"/>
          </p:cNvSpPr>
          <p:nvPr>
            <p:ph type="title"/>
          </p:nvPr>
        </p:nvSpPr>
        <p:spPr>
          <a:xfrm>
            <a:off x="1251678" y="949642"/>
            <a:ext cx="4882422" cy="1492132"/>
          </a:xfrm>
        </p:spPr>
        <p:txBody>
          <a:bodyPr>
            <a:normAutofit/>
          </a:bodyPr>
          <a:lstStyle/>
          <a:p>
            <a:r>
              <a:rPr kumimoji="0" lang="en-US" sz="2000" b="0" i="0" u="none" strike="noStrike" kern="1200" cap="none" spc="-50" normalizeH="0" baseline="0" noProof="0" dirty="0">
                <a:ln>
                  <a:noFill/>
                </a:ln>
                <a:effectLst/>
                <a:uLnTx/>
                <a:uFillTx/>
                <a:latin typeface="Aharoni"/>
                <a:ea typeface="+mj-ea"/>
                <a:cs typeface="+mj-cs"/>
              </a:rPr>
              <a:t>Breast Augmentation</a:t>
            </a:r>
            <a:br>
              <a:rPr kumimoji="0" lang="en-US" sz="2000" b="0" i="0" u="none" strike="noStrike" kern="1200" cap="none" spc="-50" normalizeH="0" baseline="0" noProof="0" dirty="0">
                <a:ln>
                  <a:noFill/>
                </a:ln>
                <a:effectLst/>
                <a:uLnTx/>
                <a:uFillTx/>
                <a:latin typeface="Aharoni"/>
                <a:ea typeface="+mj-ea"/>
                <a:cs typeface="+mj-cs"/>
              </a:rPr>
            </a:br>
            <a:r>
              <a:rPr kumimoji="0" lang="en-US" sz="2000" b="0" i="0" u="none" strike="noStrike" kern="1200" cap="none" spc="-50" normalizeH="0" baseline="0" noProof="0" dirty="0">
                <a:ln>
                  <a:noFill/>
                </a:ln>
                <a:effectLst/>
                <a:uLnTx/>
                <a:uFillTx/>
                <a:latin typeface="Segoe UI Historic" panose="020B0502040204020203" pitchFamily="34" charset="0"/>
                <a:ea typeface="+mj-ea"/>
                <a:cs typeface="+mj-cs"/>
              </a:rPr>
              <a:t>It is the procedure to make the breast larger. It is performed with implants that can be placed under a chest muscle or over a chest muscle. </a:t>
            </a:r>
            <a:endParaRPr lang="ar-JO" sz="2000" dirty="0"/>
          </a:p>
        </p:txBody>
      </p:sp>
      <p:sp>
        <p:nvSpPr>
          <p:cNvPr id="17" name="Rectangle 11">
            <a:extLst>
              <a:ext uri="{FF2B5EF4-FFF2-40B4-BE49-F238E27FC236}">
                <a16:creationId xmlns:a16="http://schemas.microsoft.com/office/drawing/2014/main" id="{8D04E398-086D-467C-B390-9F9079FA7A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ontent Placeholder 2">
            <a:extLst>
              <a:ext uri="{FF2B5EF4-FFF2-40B4-BE49-F238E27FC236}">
                <a16:creationId xmlns:a16="http://schemas.microsoft.com/office/drawing/2014/main" id="{27439B7C-0613-46A2-863D-21545C774825}"/>
              </a:ext>
            </a:extLst>
          </p:cNvPr>
          <p:cNvSpPr>
            <a:spLocks noGrp="1"/>
          </p:cNvSpPr>
          <p:nvPr>
            <p:ph idx="1"/>
          </p:nvPr>
        </p:nvSpPr>
        <p:spPr>
          <a:xfrm>
            <a:off x="1251678" y="2667000"/>
            <a:ext cx="4964065" cy="3212592"/>
          </a:xfrm>
          <a:prstGeom prst="rect">
            <a:avLst/>
          </a:prstGeom>
        </p:spPr>
        <p:txBody>
          <a:bodyPr vert="horz" lIns="91440" tIns="45720" rIns="91440" bIns="45720" rtlCol="0">
            <a:normAutofit/>
          </a:bodyPr>
          <a:lst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5000"/>
              </a:lnSpc>
              <a:buNone/>
            </a:pPr>
            <a:r>
              <a:rPr lang="en-US" sz="2000" b="1">
                <a:solidFill>
                  <a:schemeClr val="tx1">
                    <a:lumMod val="85000"/>
                    <a:lumOff val="15000"/>
                  </a:schemeClr>
                </a:solidFill>
              </a:rPr>
              <a:t>Types of Implant :</a:t>
            </a:r>
          </a:p>
          <a:p>
            <a:pPr>
              <a:lnSpc>
                <a:spcPct val="95000"/>
              </a:lnSpc>
            </a:pPr>
            <a:r>
              <a:rPr lang="en-US" sz="2000">
                <a:solidFill>
                  <a:schemeClr val="tx1">
                    <a:lumMod val="85000"/>
                    <a:lumOff val="15000"/>
                  </a:schemeClr>
                </a:solidFill>
              </a:rPr>
              <a:t>Saline (Sterile solution filled implants) </a:t>
            </a:r>
          </a:p>
          <a:p>
            <a:pPr>
              <a:lnSpc>
                <a:spcPct val="95000"/>
              </a:lnSpc>
            </a:pPr>
            <a:r>
              <a:rPr lang="en-US" sz="2000">
                <a:solidFill>
                  <a:schemeClr val="tx1">
                    <a:lumMod val="85000"/>
                    <a:lumOff val="15000"/>
                  </a:schemeClr>
                </a:solidFill>
              </a:rPr>
              <a:t>Silicone (Viscous silicone gel implants) highly advised for women with very little breast tissue and for post mastectomy breast reconstruction patients. </a:t>
            </a:r>
          </a:p>
          <a:p>
            <a:pPr>
              <a:lnSpc>
                <a:spcPct val="95000"/>
              </a:lnSpc>
            </a:pPr>
            <a:r>
              <a:rPr lang="en-US" sz="2000">
                <a:solidFill>
                  <a:schemeClr val="tx1">
                    <a:lumMod val="85000"/>
                    <a:lumOff val="15000"/>
                  </a:schemeClr>
                </a:solidFill>
              </a:rPr>
              <a:t>Pectoral Implants (Reconstructive procedure for cosmetic enhancement of a mans chest wall).</a:t>
            </a:r>
          </a:p>
        </p:txBody>
      </p:sp>
      <p:sp>
        <p:nvSpPr>
          <p:cNvPr id="18" name="Freeform 6">
            <a:extLst>
              <a:ext uri="{FF2B5EF4-FFF2-40B4-BE49-F238E27FC236}">
                <a16:creationId xmlns:a16="http://schemas.microsoft.com/office/drawing/2014/main" id="{20E344BB-E23E-4198-B2C7-8E752C6A9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90140"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pic>
        <p:nvPicPr>
          <p:cNvPr id="5" name="Picture 4" descr="Diagram&#10;&#10;Description automatically generated">
            <a:extLst>
              <a:ext uri="{FF2B5EF4-FFF2-40B4-BE49-F238E27FC236}">
                <a16:creationId xmlns:a16="http://schemas.microsoft.com/office/drawing/2014/main" id="{26BAC4DC-FC61-4271-9E1A-B2F6DC87C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9261" y="2222642"/>
            <a:ext cx="3217333" cy="2010833"/>
          </a:xfrm>
          <a:prstGeom prst="rect">
            <a:avLst/>
          </a:prstGeom>
        </p:spPr>
      </p:pic>
    </p:spTree>
    <p:extLst>
      <p:ext uri="{BB962C8B-B14F-4D97-AF65-F5344CB8AC3E}">
        <p14:creationId xmlns:p14="http://schemas.microsoft.com/office/powerpoint/2010/main" val="3277505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06F0F283-C8B6-4598-89C9-C404C98A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9">
            <a:extLst>
              <a:ext uri="{FF2B5EF4-FFF2-40B4-BE49-F238E27FC236}">
                <a16:creationId xmlns:a16="http://schemas.microsoft.com/office/drawing/2014/main" id="{E473B0C0-761B-443F-97A0-9D6E01FBB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2"/>
            <a:ext cx="6300250" cy="6858002"/>
          </a:xfrm>
          <a:custGeom>
            <a:avLst/>
            <a:gdLst>
              <a:gd name="connsiteX0" fmla="*/ 0 w 6300250"/>
              <a:gd name="connsiteY0" fmla="*/ 0 h 6858002"/>
              <a:gd name="connsiteX1" fmla="*/ 3149600 w 6300250"/>
              <a:gd name="connsiteY1" fmla="*/ 0 h 6858002"/>
              <a:gd name="connsiteX2" fmla="*/ 3149600 w 6300250"/>
              <a:gd name="connsiteY2" fmla="*/ 2 h 6858002"/>
              <a:gd name="connsiteX3" fmla="*/ 6110455 w 6300250"/>
              <a:gd name="connsiteY3" fmla="*/ 2 h 6858002"/>
              <a:gd name="connsiteX4" fmla="*/ 6115495 w 6300250"/>
              <a:gd name="connsiteY4" fmla="*/ 66677 h 6858002"/>
              <a:gd name="connsiteX5" fmla="*/ 6123892 w 6300250"/>
              <a:gd name="connsiteY5" fmla="*/ 122239 h 6858002"/>
              <a:gd name="connsiteX6" fmla="*/ 6133970 w 6300250"/>
              <a:gd name="connsiteY6" fmla="*/ 174627 h 6858002"/>
              <a:gd name="connsiteX7" fmla="*/ 6150766 w 6300250"/>
              <a:gd name="connsiteY7" fmla="*/ 217489 h 6858002"/>
              <a:gd name="connsiteX8" fmla="*/ 6167562 w 6300250"/>
              <a:gd name="connsiteY8" fmla="*/ 260352 h 6858002"/>
              <a:gd name="connsiteX9" fmla="*/ 6187717 w 6300250"/>
              <a:gd name="connsiteY9" fmla="*/ 296864 h 6858002"/>
              <a:gd name="connsiteX10" fmla="*/ 6207872 w 6300250"/>
              <a:gd name="connsiteY10" fmla="*/ 334964 h 6858002"/>
              <a:gd name="connsiteX11" fmla="*/ 6226348 w 6300250"/>
              <a:gd name="connsiteY11" fmla="*/ 369889 h 6858002"/>
              <a:gd name="connsiteX12" fmla="*/ 6244823 w 6300250"/>
              <a:gd name="connsiteY12" fmla="*/ 409577 h 6858002"/>
              <a:gd name="connsiteX13" fmla="*/ 6261619 w 6300250"/>
              <a:gd name="connsiteY13" fmla="*/ 450852 h 6858002"/>
              <a:gd name="connsiteX14" fmla="*/ 6276736 w 6300250"/>
              <a:gd name="connsiteY14" fmla="*/ 496889 h 6858002"/>
              <a:gd name="connsiteX15" fmla="*/ 6288493 w 6300250"/>
              <a:gd name="connsiteY15" fmla="*/ 546102 h 6858002"/>
              <a:gd name="connsiteX16" fmla="*/ 6296891 w 6300250"/>
              <a:gd name="connsiteY16" fmla="*/ 606427 h 6858002"/>
              <a:gd name="connsiteX17" fmla="*/ 6300250 w 6300250"/>
              <a:gd name="connsiteY17" fmla="*/ 673102 h 6858002"/>
              <a:gd name="connsiteX18" fmla="*/ 6296891 w 6300250"/>
              <a:gd name="connsiteY18" fmla="*/ 744539 h 6858002"/>
              <a:gd name="connsiteX19" fmla="*/ 6288493 w 6300250"/>
              <a:gd name="connsiteY19" fmla="*/ 801689 h 6858002"/>
              <a:gd name="connsiteX20" fmla="*/ 6276736 w 6300250"/>
              <a:gd name="connsiteY20" fmla="*/ 854077 h 6858002"/>
              <a:gd name="connsiteX21" fmla="*/ 6261619 w 6300250"/>
              <a:gd name="connsiteY21" fmla="*/ 901702 h 6858002"/>
              <a:gd name="connsiteX22" fmla="*/ 6244823 w 6300250"/>
              <a:gd name="connsiteY22" fmla="*/ 942977 h 6858002"/>
              <a:gd name="connsiteX23" fmla="*/ 6224668 w 6300250"/>
              <a:gd name="connsiteY23" fmla="*/ 981077 h 6858002"/>
              <a:gd name="connsiteX24" fmla="*/ 6204513 w 6300250"/>
              <a:gd name="connsiteY24" fmla="*/ 1017589 h 6858002"/>
              <a:gd name="connsiteX25" fmla="*/ 6184358 w 6300250"/>
              <a:gd name="connsiteY25" fmla="*/ 1055689 h 6858002"/>
              <a:gd name="connsiteX26" fmla="*/ 6165882 w 6300250"/>
              <a:gd name="connsiteY26" fmla="*/ 1095377 h 6858002"/>
              <a:gd name="connsiteX27" fmla="*/ 6147406 w 6300250"/>
              <a:gd name="connsiteY27" fmla="*/ 1136652 h 6858002"/>
              <a:gd name="connsiteX28" fmla="*/ 6132291 w 6300250"/>
              <a:gd name="connsiteY28" fmla="*/ 1182689 h 6858002"/>
              <a:gd name="connsiteX29" fmla="*/ 6122213 w 6300250"/>
              <a:gd name="connsiteY29" fmla="*/ 1235077 h 6858002"/>
              <a:gd name="connsiteX30" fmla="*/ 6112135 w 6300250"/>
              <a:gd name="connsiteY30" fmla="*/ 1295402 h 6858002"/>
              <a:gd name="connsiteX31" fmla="*/ 6110455 w 6300250"/>
              <a:gd name="connsiteY31" fmla="*/ 1363664 h 6858002"/>
              <a:gd name="connsiteX32" fmla="*/ 6112135 w 6300250"/>
              <a:gd name="connsiteY32" fmla="*/ 1431927 h 6858002"/>
              <a:gd name="connsiteX33" fmla="*/ 6122213 w 6300250"/>
              <a:gd name="connsiteY33" fmla="*/ 1492252 h 6858002"/>
              <a:gd name="connsiteX34" fmla="*/ 6132291 w 6300250"/>
              <a:gd name="connsiteY34" fmla="*/ 1544639 h 6858002"/>
              <a:gd name="connsiteX35" fmla="*/ 6147406 w 6300250"/>
              <a:gd name="connsiteY35" fmla="*/ 1589089 h 6858002"/>
              <a:gd name="connsiteX36" fmla="*/ 6165882 w 6300250"/>
              <a:gd name="connsiteY36" fmla="*/ 1631952 h 6858002"/>
              <a:gd name="connsiteX37" fmla="*/ 6184358 w 6300250"/>
              <a:gd name="connsiteY37" fmla="*/ 1671639 h 6858002"/>
              <a:gd name="connsiteX38" fmla="*/ 6204513 w 6300250"/>
              <a:gd name="connsiteY38" fmla="*/ 1708152 h 6858002"/>
              <a:gd name="connsiteX39" fmla="*/ 6224668 w 6300250"/>
              <a:gd name="connsiteY39" fmla="*/ 1743077 h 6858002"/>
              <a:gd name="connsiteX40" fmla="*/ 6244823 w 6300250"/>
              <a:gd name="connsiteY40" fmla="*/ 1782764 h 6858002"/>
              <a:gd name="connsiteX41" fmla="*/ 6261619 w 6300250"/>
              <a:gd name="connsiteY41" fmla="*/ 1824039 h 6858002"/>
              <a:gd name="connsiteX42" fmla="*/ 6276736 w 6300250"/>
              <a:gd name="connsiteY42" fmla="*/ 1870077 h 6858002"/>
              <a:gd name="connsiteX43" fmla="*/ 6288493 w 6300250"/>
              <a:gd name="connsiteY43" fmla="*/ 1922464 h 6858002"/>
              <a:gd name="connsiteX44" fmla="*/ 6296891 w 6300250"/>
              <a:gd name="connsiteY44" fmla="*/ 1982789 h 6858002"/>
              <a:gd name="connsiteX45" fmla="*/ 6300250 w 6300250"/>
              <a:gd name="connsiteY45" fmla="*/ 2051052 h 6858002"/>
              <a:gd name="connsiteX46" fmla="*/ 6296891 w 6300250"/>
              <a:gd name="connsiteY46" fmla="*/ 2119314 h 6858002"/>
              <a:gd name="connsiteX47" fmla="*/ 6288493 w 6300250"/>
              <a:gd name="connsiteY47" fmla="*/ 2179639 h 6858002"/>
              <a:gd name="connsiteX48" fmla="*/ 6276736 w 6300250"/>
              <a:gd name="connsiteY48" fmla="*/ 2232027 h 6858002"/>
              <a:gd name="connsiteX49" fmla="*/ 6261619 w 6300250"/>
              <a:gd name="connsiteY49" fmla="*/ 2278064 h 6858002"/>
              <a:gd name="connsiteX50" fmla="*/ 6244823 w 6300250"/>
              <a:gd name="connsiteY50" fmla="*/ 2319339 h 6858002"/>
              <a:gd name="connsiteX51" fmla="*/ 6224668 w 6300250"/>
              <a:gd name="connsiteY51" fmla="*/ 2359027 h 6858002"/>
              <a:gd name="connsiteX52" fmla="*/ 6204513 w 6300250"/>
              <a:gd name="connsiteY52" fmla="*/ 2395539 h 6858002"/>
              <a:gd name="connsiteX53" fmla="*/ 6184358 w 6300250"/>
              <a:gd name="connsiteY53" fmla="*/ 2433639 h 6858002"/>
              <a:gd name="connsiteX54" fmla="*/ 6165882 w 6300250"/>
              <a:gd name="connsiteY54" fmla="*/ 2471739 h 6858002"/>
              <a:gd name="connsiteX55" fmla="*/ 6147406 w 6300250"/>
              <a:gd name="connsiteY55" fmla="*/ 2513014 h 6858002"/>
              <a:gd name="connsiteX56" fmla="*/ 6132291 w 6300250"/>
              <a:gd name="connsiteY56" fmla="*/ 2560639 h 6858002"/>
              <a:gd name="connsiteX57" fmla="*/ 6122213 w 6300250"/>
              <a:gd name="connsiteY57" fmla="*/ 2613027 h 6858002"/>
              <a:gd name="connsiteX58" fmla="*/ 6112135 w 6300250"/>
              <a:gd name="connsiteY58" fmla="*/ 2671764 h 6858002"/>
              <a:gd name="connsiteX59" fmla="*/ 6110455 w 6300250"/>
              <a:gd name="connsiteY59" fmla="*/ 2741614 h 6858002"/>
              <a:gd name="connsiteX60" fmla="*/ 6112135 w 6300250"/>
              <a:gd name="connsiteY60" fmla="*/ 2809877 h 6858002"/>
              <a:gd name="connsiteX61" fmla="*/ 6122213 w 6300250"/>
              <a:gd name="connsiteY61" fmla="*/ 2868614 h 6858002"/>
              <a:gd name="connsiteX62" fmla="*/ 6132291 w 6300250"/>
              <a:gd name="connsiteY62" fmla="*/ 2922589 h 6858002"/>
              <a:gd name="connsiteX63" fmla="*/ 6147406 w 6300250"/>
              <a:gd name="connsiteY63" fmla="*/ 2967039 h 6858002"/>
              <a:gd name="connsiteX64" fmla="*/ 6165882 w 6300250"/>
              <a:gd name="connsiteY64" fmla="*/ 3009902 h 6858002"/>
              <a:gd name="connsiteX65" fmla="*/ 6184358 w 6300250"/>
              <a:gd name="connsiteY65" fmla="*/ 3046414 h 6858002"/>
              <a:gd name="connsiteX66" fmla="*/ 6204513 w 6300250"/>
              <a:gd name="connsiteY66" fmla="*/ 3084514 h 6858002"/>
              <a:gd name="connsiteX67" fmla="*/ 6224668 w 6300250"/>
              <a:gd name="connsiteY67" fmla="*/ 3121027 h 6858002"/>
              <a:gd name="connsiteX68" fmla="*/ 6244823 w 6300250"/>
              <a:gd name="connsiteY68" fmla="*/ 3160714 h 6858002"/>
              <a:gd name="connsiteX69" fmla="*/ 6261619 w 6300250"/>
              <a:gd name="connsiteY69" fmla="*/ 3201989 h 6858002"/>
              <a:gd name="connsiteX70" fmla="*/ 6276736 w 6300250"/>
              <a:gd name="connsiteY70" fmla="*/ 3248027 h 6858002"/>
              <a:gd name="connsiteX71" fmla="*/ 6288493 w 6300250"/>
              <a:gd name="connsiteY71" fmla="*/ 3300414 h 6858002"/>
              <a:gd name="connsiteX72" fmla="*/ 6296891 w 6300250"/>
              <a:gd name="connsiteY72" fmla="*/ 3360739 h 6858002"/>
              <a:gd name="connsiteX73" fmla="*/ 6300250 w 6300250"/>
              <a:gd name="connsiteY73" fmla="*/ 3427414 h 6858002"/>
              <a:gd name="connsiteX74" fmla="*/ 6296891 w 6300250"/>
              <a:gd name="connsiteY74" fmla="*/ 3497264 h 6858002"/>
              <a:gd name="connsiteX75" fmla="*/ 6288493 w 6300250"/>
              <a:gd name="connsiteY75" fmla="*/ 3557589 h 6858002"/>
              <a:gd name="connsiteX76" fmla="*/ 6276736 w 6300250"/>
              <a:gd name="connsiteY76" fmla="*/ 3609977 h 6858002"/>
              <a:gd name="connsiteX77" fmla="*/ 6261619 w 6300250"/>
              <a:gd name="connsiteY77" fmla="*/ 3656014 h 6858002"/>
              <a:gd name="connsiteX78" fmla="*/ 6244823 w 6300250"/>
              <a:gd name="connsiteY78" fmla="*/ 3697289 h 6858002"/>
              <a:gd name="connsiteX79" fmla="*/ 6224668 w 6300250"/>
              <a:gd name="connsiteY79" fmla="*/ 3736977 h 6858002"/>
              <a:gd name="connsiteX80" fmla="*/ 6184358 w 6300250"/>
              <a:gd name="connsiteY80" fmla="*/ 3811589 h 6858002"/>
              <a:gd name="connsiteX81" fmla="*/ 6165882 w 6300250"/>
              <a:gd name="connsiteY81" fmla="*/ 3848102 h 6858002"/>
              <a:gd name="connsiteX82" fmla="*/ 6147406 w 6300250"/>
              <a:gd name="connsiteY82" fmla="*/ 3890964 h 6858002"/>
              <a:gd name="connsiteX83" fmla="*/ 6132291 w 6300250"/>
              <a:gd name="connsiteY83" fmla="*/ 3935414 h 6858002"/>
              <a:gd name="connsiteX84" fmla="*/ 6122213 w 6300250"/>
              <a:gd name="connsiteY84" fmla="*/ 3987802 h 6858002"/>
              <a:gd name="connsiteX85" fmla="*/ 6112135 w 6300250"/>
              <a:gd name="connsiteY85" fmla="*/ 4048127 h 6858002"/>
              <a:gd name="connsiteX86" fmla="*/ 6110455 w 6300250"/>
              <a:gd name="connsiteY86" fmla="*/ 4116389 h 6858002"/>
              <a:gd name="connsiteX87" fmla="*/ 6112135 w 6300250"/>
              <a:gd name="connsiteY87" fmla="*/ 4186239 h 6858002"/>
              <a:gd name="connsiteX88" fmla="*/ 6122213 w 6300250"/>
              <a:gd name="connsiteY88" fmla="*/ 4244977 h 6858002"/>
              <a:gd name="connsiteX89" fmla="*/ 6132291 w 6300250"/>
              <a:gd name="connsiteY89" fmla="*/ 4297364 h 6858002"/>
              <a:gd name="connsiteX90" fmla="*/ 6147406 w 6300250"/>
              <a:gd name="connsiteY90" fmla="*/ 4343402 h 6858002"/>
              <a:gd name="connsiteX91" fmla="*/ 6165882 w 6300250"/>
              <a:gd name="connsiteY91" fmla="*/ 4386264 h 6858002"/>
              <a:gd name="connsiteX92" fmla="*/ 6184358 w 6300250"/>
              <a:gd name="connsiteY92" fmla="*/ 4424364 h 6858002"/>
              <a:gd name="connsiteX93" fmla="*/ 6224668 w 6300250"/>
              <a:gd name="connsiteY93" fmla="*/ 4498977 h 6858002"/>
              <a:gd name="connsiteX94" fmla="*/ 6244823 w 6300250"/>
              <a:gd name="connsiteY94" fmla="*/ 4537077 h 6858002"/>
              <a:gd name="connsiteX95" fmla="*/ 6261619 w 6300250"/>
              <a:gd name="connsiteY95" fmla="*/ 4579939 h 6858002"/>
              <a:gd name="connsiteX96" fmla="*/ 6276736 w 6300250"/>
              <a:gd name="connsiteY96" fmla="*/ 4625977 h 6858002"/>
              <a:gd name="connsiteX97" fmla="*/ 6288493 w 6300250"/>
              <a:gd name="connsiteY97" fmla="*/ 4678364 h 6858002"/>
              <a:gd name="connsiteX98" fmla="*/ 6296891 w 6300250"/>
              <a:gd name="connsiteY98" fmla="*/ 4738689 h 6858002"/>
              <a:gd name="connsiteX99" fmla="*/ 6300250 w 6300250"/>
              <a:gd name="connsiteY99" fmla="*/ 4806952 h 6858002"/>
              <a:gd name="connsiteX100" fmla="*/ 6296891 w 6300250"/>
              <a:gd name="connsiteY100" fmla="*/ 4875214 h 6858002"/>
              <a:gd name="connsiteX101" fmla="*/ 6288493 w 6300250"/>
              <a:gd name="connsiteY101" fmla="*/ 4935539 h 6858002"/>
              <a:gd name="connsiteX102" fmla="*/ 6276736 w 6300250"/>
              <a:gd name="connsiteY102" fmla="*/ 4987927 h 6858002"/>
              <a:gd name="connsiteX103" fmla="*/ 6261619 w 6300250"/>
              <a:gd name="connsiteY103" fmla="*/ 5033964 h 6858002"/>
              <a:gd name="connsiteX104" fmla="*/ 6244823 w 6300250"/>
              <a:gd name="connsiteY104" fmla="*/ 5075239 h 6858002"/>
              <a:gd name="connsiteX105" fmla="*/ 6224668 w 6300250"/>
              <a:gd name="connsiteY105" fmla="*/ 5114927 h 6858002"/>
              <a:gd name="connsiteX106" fmla="*/ 6204513 w 6300250"/>
              <a:gd name="connsiteY106" fmla="*/ 5149852 h 6858002"/>
              <a:gd name="connsiteX107" fmla="*/ 6184358 w 6300250"/>
              <a:gd name="connsiteY107" fmla="*/ 5186364 h 6858002"/>
              <a:gd name="connsiteX108" fmla="*/ 6165882 w 6300250"/>
              <a:gd name="connsiteY108" fmla="*/ 5226052 h 6858002"/>
              <a:gd name="connsiteX109" fmla="*/ 6147406 w 6300250"/>
              <a:gd name="connsiteY109" fmla="*/ 5268914 h 6858002"/>
              <a:gd name="connsiteX110" fmla="*/ 6132291 w 6300250"/>
              <a:gd name="connsiteY110" fmla="*/ 5313364 h 6858002"/>
              <a:gd name="connsiteX111" fmla="*/ 6122213 w 6300250"/>
              <a:gd name="connsiteY111" fmla="*/ 5365752 h 6858002"/>
              <a:gd name="connsiteX112" fmla="*/ 6112135 w 6300250"/>
              <a:gd name="connsiteY112" fmla="*/ 5426077 h 6858002"/>
              <a:gd name="connsiteX113" fmla="*/ 6110455 w 6300250"/>
              <a:gd name="connsiteY113" fmla="*/ 5494339 h 6858002"/>
              <a:gd name="connsiteX114" fmla="*/ 6112135 w 6300250"/>
              <a:gd name="connsiteY114" fmla="*/ 5562602 h 6858002"/>
              <a:gd name="connsiteX115" fmla="*/ 6122213 w 6300250"/>
              <a:gd name="connsiteY115" fmla="*/ 5622927 h 6858002"/>
              <a:gd name="connsiteX116" fmla="*/ 6132291 w 6300250"/>
              <a:gd name="connsiteY116" fmla="*/ 5675314 h 6858002"/>
              <a:gd name="connsiteX117" fmla="*/ 6147406 w 6300250"/>
              <a:gd name="connsiteY117" fmla="*/ 5721352 h 6858002"/>
              <a:gd name="connsiteX118" fmla="*/ 6165882 w 6300250"/>
              <a:gd name="connsiteY118" fmla="*/ 5762627 h 6858002"/>
              <a:gd name="connsiteX119" fmla="*/ 6184358 w 6300250"/>
              <a:gd name="connsiteY119" fmla="*/ 5802314 h 6858002"/>
              <a:gd name="connsiteX120" fmla="*/ 6204513 w 6300250"/>
              <a:gd name="connsiteY120" fmla="*/ 5840414 h 6858002"/>
              <a:gd name="connsiteX121" fmla="*/ 6224668 w 6300250"/>
              <a:gd name="connsiteY121" fmla="*/ 5876927 h 6858002"/>
              <a:gd name="connsiteX122" fmla="*/ 6244823 w 6300250"/>
              <a:gd name="connsiteY122" fmla="*/ 5915027 h 6858002"/>
              <a:gd name="connsiteX123" fmla="*/ 6261619 w 6300250"/>
              <a:gd name="connsiteY123" fmla="*/ 5956302 h 6858002"/>
              <a:gd name="connsiteX124" fmla="*/ 6276736 w 6300250"/>
              <a:gd name="connsiteY124" fmla="*/ 6003927 h 6858002"/>
              <a:gd name="connsiteX125" fmla="*/ 6288493 w 6300250"/>
              <a:gd name="connsiteY125" fmla="*/ 6056314 h 6858002"/>
              <a:gd name="connsiteX126" fmla="*/ 6296891 w 6300250"/>
              <a:gd name="connsiteY126" fmla="*/ 6113464 h 6858002"/>
              <a:gd name="connsiteX127" fmla="*/ 6300250 w 6300250"/>
              <a:gd name="connsiteY127" fmla="*/ 6183314 h 6858002"/>
              <a:gd name="connsiteX128" fmla="*/ 6296891 w 6300250"/>
              <a:gd name="connsiteY128" fmla="*/ 6251577 h 6858002"/>
              <a:gd name="connsiteX129" fmla="*/ 6288493 w 6300250"/>
              <a:gd name="connsiteY129" fmla="*/ 6311902 h 6858002"/>
              <a:gd name="connsiteX130" fmla="*/ 6276736 w 6300250"/>
              <a:gd name="connsiteY130" fmla="*/ 6361114 h 6858002"/>
              <a:gd name="connsiteX131" fmla="*/ 6261619 w 6300250"/>
              <a:gd name="connsiteY131" fmla="*/ 6407152 h 6858002"/>
              <a:gd name="connsiteX132" fmla="*/ 6244823 w 6300250"/>
              <a:gd name="connsiteY132" fmla="*/ 6448427 h 6858002"/>
              <a:gd name="connsiteX133" fmla="*/ 6226348 w 6300250"/>
              <a:gd name="connsiteY133" fmla="*/ 6488114 h 6858002"/>
              <a:gd name="connsiteX134" fmla="*/ 6207872 w 6300250"/>
              <a:gd name="connsiteY134" fmla="*/ 6523039 h 6858002"/>
              <a:gd name="connsiteX135" fmla="*/ 6187717 w 6300250"/>
              <a:gd name="connsiteY135" fmla="*/ 6561139 h 6858002"/>
              <a:gd name="connsiteX136" fmla="*/ 6167562 w 6300250"/>
              <a:gd name="connsiteY136" fmla="*/ 6597652 h 6858002"/>
              <a:gd name="connsiteX137" fmla="*/ 6150766 w 6300250"/>
              <a:gd name="connsiteY137" fmla="*/ 6640514 h 6858002"/>
              <a:gd name="connsiteX138" fmla="*/ 6133970 w 6300250"/>
              <a:gd name="connsiteY138" fmla="*/ 6683377 h 6858002"/>
              <a:gd name="connsiteX139" fmla="*/ 6123892 w 6300250"/>
              <a:gd name="connsiteY139" fmla="*/ 6735764 h 6858002"/>
              <a:gd name="connsiteX140" fmla="*/ 6115495 w 6300250"/>
              <a:gd name="connsiteY140" fmla="*/ 6791327 h 6858002"/>
              <a:gd name="connsiteX141" fmla="*/ 6110455 w 6300250"/>
              <a:gd name="connsiteY141" fmla="*/ 6858002 h 6858002"/>
              <a:gd name="connsiteX142" fmla="*/ 3149600 w 6300250"/>
              <a:gd name="connsiteY142" fmla="*/ 6858002 h 6858002"/>
              <a:gd name="connsiteX143" fmla="*/ 2707087 w 6300250"/>
              <a:gd name="connsiteY143" fmla="*/ 6858002 h 6858002"/>
              <a:gd name="connsiteX144" fmla="*/ 0 w 6300250"/>
              <a:gd name="connsiteY144"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300250" h="6858002">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w="0">
            <a:noFill/>
            <a:prstDash val="solid"/>
            <a:round/>
            <a:headEnd/>
            <a:tailEnd/>
          </a:ln>
        </p:spPr>
      </p:sp>
      <p:sp>
        <p:nvSpPr>
          <p:cNvPr id="12" name="Rectangle 11">
            <a:extLst>
              <a:ext uri="{FF2B5EF4-FFF2-40B4-BE49-F238E27FC236}">
                <a16:creationId xmlns:a16="http://schemas.microsoft.com/office/drawing/2014/main" id="{E3B475C6-1445-41C7-9360-49FD7C1C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عنصر نائب للمحتوى 2">
            <a:extLst>
              <a:ext uri="{FF2B5EF4-FFF2-40B4-BE49-F238E27FC236}">
                <a16:creationId xmlns:a16="http://schemas.microsoft.com/office/drawing/2014/main" id="{F130694E-51E0-4F3F-A213-AE37F8832032}"/>
              </a:ext>
            </a:extLst>
          </p:cNvPr>
          <p:cNvSpPr>
            <a:spLocks noGrp="1"/>
          </p:cNvSpPr>
          <p:nvPr>
            <p:ph idx="1"/>
          </p:nvPr>
        </p:nvSpPr>
        <p:spPr>
          <a:xfrm>
            <a:off x="6749271" y="1128451"/>
            <a:ext cx="4680729" cy="4566609"/>
          </a:xfrm>
        </p:spPr>
        <p:txBody>
          <a:bodyPr anchor="ctr">
            <a:normAutofit fontScale="92500"/>
          </a:bodyPr>
          <a:lstStyle/>
          <a:p>
            <a:pPr marL="365760" marR="0" lvl="0" indent="-365760" algn="l" defTabSz="914400" rtl="0" eaLnBrk="1" fontAlgn="auto" latinLnBrk="0" hangingPunct="1">
              <a:lnSpc>
                <a:spcPct val="105000"/>
              </a:lnSpc>
              <a:spcBef>
                <a:spcPts val="900"/>
              </a:spcBef>
              <a:spcAft>
                <a:spcPts val="0"/>
              </a:spcAft>
              <a:buClr>
                <a:srgbClr val="4D65C3"/>
              </a:buClr>
              <a:buSzTx/>
              <a:buFont typeface="Wingdings" panose="05000000000000000000" pitchFamily="2" charset="2"/>
              <a:buChar char="q"/>
              <a:tabLst/>
              <a:defRPr/>
            </a:pPr>
            <a:r>
              <a:rPr kumimoji="0" lang="en-US" sz="2600" b="1" i="0" u="none" strike="noStrike" kern="1200" cap="none" spc="0" normalizeH="0" baseline="0" noProof="0" dirty="0">
                <a:ln>
                  <a:noFill/>
                </a:ln>
                <a:solidFill>
                  <a:srgbClr val="050505"/>
                </a:solidFill>
                <a:effectLst/>
                <a:uLnTx/>
                <a:uFillTx/>
                <a:latin typeface="Segoe UI Historic" panose="020B0502040204020203" pitchFamily="34" charset="0"/>
                <a:ea typeface="+mn-ea"/>
                <a:cs typeface="+mn-cs"/>
              </a:rPr>
              <a:t>How is Breast Reduction Performed?</a:t>
            </a:r>
          </a:p>
          <a:p>
            <a:pPr marL="365760" marR="0" lvl="0" indent="-365760" algn="l" defTabSz="914400" rtl="0" eaLnBrk="1" fontAlgn="auto" latinLnBrk="0" hangingPunct="1">
              <a:lnSpc>
                <a:spcPct val="105000"/>
              </a:lnSpc>
              <a:spcBef>
                <a:spcPts val="900"/>
              </a:spcBef>
              <a:spcAft>
                <a:spcPts val="0"/>
              </a:spcAft>
              <a:buClr>
                <a:srgbClr val="4D65C3"/>
              </a:buClr>
              <a:buSzTx/>
              <a:buFont typeface="Avenir Next LT Pro" panose="020B0504020202020204" pitchFamily="34" charset="0"/>
              <a:buChar char="+"/>
              <a:tabLst/>
              <a:defRPr/>
            </a:pPr>
            <a:r>
              <a:rPr kumimoji="0" lang="en-US" sz="2200" b="0" i="0" u="none" strike="noStrike" kern="1200" cap="none" spc="0" normalizeH="0" baseline="0" noProof="0" dirty="0">
                <a:ln>
                  <a:noFill/>
                </a:ln>
                <a:solidFill>
                  <a:srgbClr val="050505"/>
                </a:solidFill>
                <a:effectLst/>
                <a:uLnTx/>
                <a:uFillTx/>
                <a:latin typeface="Segoe UI Historic" panose="020B0502040204020203" pitchFamily="34" charset="0"/>
                <a:ea typeface="+mn-ea"/>
                <a:cs typeface="+mn-cs"/>
              </a:rPr>
              <a:t>To remove tissue and skin from the breast, the surgeon first makes one or more cuts in the breast. </a:t>
            </a:r>
          </a:p>
          <a:p>
            <a:pPr marL="365760" marR="0" lvl="0" indent="-365760" algn="l" defTabSz="914400" rtl="0" eaLnBrk="1" fontAlgn="auto" latinLnBrk="0" hangingPunct="1">
              <a:lnSpc>
                <a:spcPct val="105000"/>
              </a:lnSpc>
              <a:spcBef>
                <a:spcPts val="900"/>
              </a:spcBef>
              <a:spcAft>
                <a:spcPts val="0"/>
              </a:spcAft>
              <a:buClr>
                <a:srgbClr val="4D65C3"/>
              </a:buClr>
              <a:buSzTx/>
              <a:buFont typeface="Avenir Next LT Pro" panose="020B0504020202020204" pitchFamily="34" charset="0"/>
              <a:buChar char="+"/>
              <a:tabLst/>
              <a:defRPr/>
            </a:pPr>
            <a:r>
              <a:rPr kumimoji="0" lang="en-US" sz="2200" b="0" i="0" u="none" strike="noStrike" kern="1200" cap="none" spc="0" normalizeH="0" baseline="0" noProof="0" dirty="0">
                <a:ln>
                  <a:noFill/>
                </a:ln>
                <a:solidFill>
                  <a:srgbClr val="050505"/>
                </a:solidFill>
                <a:effectLst/>
                <a:uLnTx/>
                <a:uFillTx/>
                <a:latin typeface="Segoe UI Historic" panose="020B0502040204020203" pitchFamily="34" charset="0"/>
                <a:ea typeface="+mn-ea"/>
                <a:cs typeface="+mn-cs"/>
              </a:rPr>
              <a:t>After the excess tissue and skin have been removed, the skin is closed with stitches.</a:t>
            </a:r>
          </a:p>
          <a:p>
            <a:pPr marL="365760" marR="0" lvl="0" indent="-365760" algn="l" defTabSz="914400" rtl="0" eaLnBrk="1" fontAlgn="auto" latinLnBrk="0" hangingPunct="1">
              <a:lnSpc>
                <a:spcPct val="105000"/>
              </a:lnSpc>
              <a:spcBef>
                <a:spcPts val="900"/>
              </a:spcBef>
              <a:spcAft>
                <a:spcPts val="0"/>
              </a:spcAft>
              <a:buClr>
                <a:srgbClr val="4D65C3"/>
              </a:buClr>
              <a:buSzTx/>
              <a:buFont typeface="Avenir Next LT Pro" panose="020B0504020202020204" pitchFamily="34" charset="0"/>
              <a:buChar char="+"/>
              <a:tabLst/>
              <a:defRPr/>
            </a:pPr>
            <a:r>
              <a:rPr kumimoji="0" lang="en-US" sz="2200" b="0" i="0" u="none" strike="noStrike" kern="1200" cap="none" spc="0" normalizeH="0" baseline="0" noProof="0" dirty="0">
                <a:ln>
                  <a:noFill/>
                </a:ln>
                <a:solidFill>
                  <a:srgbClr val="050505"/>
                </a:solidFill>
                <a:effectLst/>
                <a:uLnTx/>
                <a:uFillTx/>
                <a:latin typeface="Segoe UI Historic" panose="020B0502040204020203" pitchFamily="34" charset="0"/>
                <a:ea typeface="+mn-ea"/>
                <a:cs typeface="+mn-cs"/>
              </a:rPr>
              <a:t>It is done usually using general anesthesia.</a:t>
            </a:r>
          </a:p>
          <a:p>
            <a:pPr marL="365760" marR="0" lvl="0" indent="-365760" algn="l" defTabSz="914400" rtl="0" eaLnBrk="1" fontAlgn="auto" latinLnBrk="0" hangingPunct="1">
              <a:lnSpc>
                <a:spcPct val="105000"/>
              </a:lnSpc>
              <a:spcBef>
                <a:spcPts val="900"/>
              </a:spcBef>
              <a:spcAft>
                <a:spcPts val="0"/>
              </a:spcAft>
              <a:buClr>
                <a:srgbClr val="4D65C3"/>
              </a:buClr>
              <a:buSzTx/>
              <a:buFont typeface="Avenir Next LT Pro" panose="020B0504020202020204" pitchFamily="34" charset="0"/>
              <a:buChar char="+"/>
              <a:tabLst/>
              <a:defRPr/>
            </a:pPr>
            <a:r>
              <a:rPr kumimoji="0" lang="en-US" sz="2200" b="0" i="0" u="none" strike="noStrike" kern="1200" cap="none" spc="0" normalizeH="0" baseline="0" noProof="0" dirty="0">
                <a:ln>
                  <a:noFill/>
                </a:ln>
                <a:solidFill>
                  <a:srgbClr val="050505"/>
                </a:solidFill>
                <a:effectLst/>
                <a:uLnTx/>
                <a:uFillTx/>
                <a:latin typeface="Segoe UI Historic" panose="020B0502040204020203" pitchFamily="34" charset="0"/>
                <a:ea typeface="+mn-ea"/>
                <a:cs typeface="+mn-cs"/>
              </a:rPr>
              <a:t>The surgery usually takes 3 to 5 hours.</a:t>
            </a:r>
            <a:endParaRPr kumimoji="0" lang="en-US" sz="2200" b="0" i="0" u="none" strike="noStrike" kern="1200" cap="none" spc="0" normalizeH="0" baseline="0" noProof="0" dirty="0">
              <a:ln>
                <a:noFill/>
              </a:ln>
              <a:solidFill>
                <a:srgbClr val="000000"/>
              </a:solidFill>
              <a:effectLst/>
              <a:uLnTx/>
              <a:uFillTx/>
              <a:latin typeface="Avenir Next LT Pro"/>
              <a:ea typeface="+mn-ea"/>
              <a:cs typeface="+mn-cs"/>
            </a:endParaRPr>
          </a:p>
          <a:p>
            <a:endParaRPr lang="ar-JO" dirty="0"/>
          </a:p>
        </p:txBody>
      </p:sp>
      <p:sp>
        <p:nvSpPr>
          <p:cNvPr id="9" name="Title 1">
            <a:extLst>
              <a:ext uri="{FF2B5EF4-FFF2-40B4-BE49-F238E27FC236}">
                <a16:creationId xmlns:a16="http://schemas.microsoft.com/office/drawing/2014/main" id="{CAF79FC6-E6A6-4423-91DB-A230809EFEF5}"/>
              </a:ext>
            </a:extLst>
          </p:cNvPr>
          <p:cNvSpPr>
            <a:spLocks noGrp="1"/>
          </p:cNvSpPr>
          <p:nvPr>
            <p:ph type="title"/>
          </p:nvPr>
        </p:nvSpPr>
        <p:spPr>
          <a:xfrm>
            <a:off x="931863" y="1163638"/>
            <a:ext cx="4516437" cy="4530725"/>
          </a:xfrm>
          <a:prstGeom prst="rect">
            <a:avLst/>
          </a:prstGeom>
        </p:spPr>
        <p:txBody>
          <a:bodyPr vert="horz" lIns="91440" tIns="45720" rIns="91440" bIns="45720" rtlCol="0" anchor="t">
            <a:normAutofit/>
          </a:bodyPr>
          <a:lst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a:lstStyle>
          <a:p>
            <a:r>
              <a:rPr lang="en-US" dirty="0"/>
              <a:t>Breast Reduction</a:t>
            </a:r>
            <a:br>
              <a:rPr lang="en-US" dirty="0"/>
            </a:br>
            <a:r>
              <a:rPr lang="en-US" sz="2700" b="0" i="0" dirty="0">
                <a:solidFill>
                  <a:srgbClr val="050505"/>
                </a:solidFill>
                <a:effectLst/>
                <a:latin typeface="Segoe UI Historic" panose="020B0502040204020203" pitchFamily="34" charset="0"/>
              </a:rPr>
              <a:t>This technique is a surgical procedure to reduce the size of breasts by the removal of fat, skin, glandular tissue </a:t>
            </a:r>
            <a:r>
              <a:rPr lang="en-US" sz="2700" dirty="0">
                <a:solidFill>
                  <a:srgbClr val="050505"/>
                </a:solidFill>
                <a:latin typeface="Segoe UI Historic" panose="020B0502040204020203" pitchFamily="34" charset="0"/>
              </a:rPr>
              <a:t>.</a:t>
            </a:r>
            <a:endParaRPr lang="en-US" sz="2700" dirty="0"/>
          </a:p>
        </p:txBody>
      </p:sp>
    </p:spTree>
    <p:extLst>
      <p:ext uri="{BB962C8B-B14F-4D97-AF65-F5344CB8AC3E}">
        <p14:creationId xmlns:p14="http://schemas.microsoft.com/office/powerpoint/2010/main" val="1966675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0D8D91E-6F2C-4446-8A90-DB46F5507FDE}"/>
              </a:ext>
            </a:extLst>
          </p:cNvPr>
          <p:cNvSpPr>
            <a:spLocks noGrp="1"/>
          </p:cNvSpPr>
          <p:nvPr>
            <p:ph type="title"/>
          </p:nvPr>
        </p:nvSpPr>
        <p:spPr/>
        <p:txBody>
          <a:bodyPr/>
          <a:lstStyle/>
          <a:p>
            <a:r>
              <a:rPr lang="en-US" dirty="0"/>
              <a:t>Breast reduction</a:t>
            </a:r>
            <a:endParaRPr lang="ar-JO" dirty="0"/>
          </a:p>
        </p:txBody>
      </p:sp>
      <p:pic>
        <p:nvPicPr>
          <p:cNvPr id="4" name="Content Placeholder 4" descr="Diagram&#10;&#10;Description automatically generated">
            <a:extLst>
              <a:ext uri="{FF2B5EF4-FFF2-40B4-BE49-F238E27FC236}">
                <a16:creationId xmlns:a16="http://schemas.microsoft.com/office/drawing/2014/main" id="{AD2DD74A-7717-4045-9498-8B7D62E2A2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4054" y="2286000"/>
            <a:ext cx="9383151" cy="3594100"/>
          </a:xfrm>
          <a:prstGeom prst="rect">
            <a:avLst/>
          </a:prstGeom>
        </p:spPr>
      </p:pic>
    </p:spTree>
    <p:extLst>
      <p:ext uri="{BB962C8B-B14F-4D97-AF65-F5344CB8AC3E}">
        <p14:creationId xmlns:p14="http://schemas.microsoft.com/office/powerpoint/2010/main" val="2574321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CE30DF2-B6FD-4DCB-AC47-1F76EBCA3A63}"/>
              </a:ext>
            </a:extLst>
          </p:cNvPr>
          <p:cNvSpPr>
            <a:spLocks noGrp="1"/>
          </p:cNvSpPr>
          <p:nvPr>
            <p:ph type="title"/>
          </p:nvPr>
        </p:nvSpPr>
        <p:spPr/>
        <p:txBody>
          <a:bodyPr/>
          <a:lstStyle/>
          <a:p>
            <a:r>
              <a:rPr lang="en-US" dirty="0"/>
              <a:t>Breast reduction </a:t>
            </a:r>
            <a:endParaRPr lang="ar-JO" dirty="0"/>
          </a:p>
        </p:txBody>
      </p:sp>
      <p:sp>
        <p:nvSpPr>
          <p:cNvPr id="3" name="عنصر نائب للمحتوى 2">
            <a:extLst>
              <a:ext uri="{FF2B5EF4-FFF2-40B4-BE49-F238E27FC236}">
                <a16:creationId xmlns:a16="http://schemas.microsoft.com/office/drawing/2014/main" id="{1052FFC8-8FAE-46F4-A48E-11BDA0F98A03}"/>
              </a:ext>
            </a:extLst>
          </p:cNvPr>
          <p:cNvSpPr>
            <a:spLocks noGrp="1"/>
          </p:cNvSpPr>
          <p:nvPr>
            <p:ph idx="1"/>
          </p:nvPr>
        </p:nvSpPr>
        <p:spPr/>
        <p:txBody>
          <a:bodyPr>
            <a:normAutofit lnSpcReduction="10000"/>
          </a:bodyPr>
          <a:lstStyle/>
          <a:p>
            <a:pPr>
              <a:buFont typeface="Wingdings" panose="05000000000000000000" pitchFamily="2" charset="2"/>
              <a:buChar char="q"/>
            </a:pPr>
            <a:r>
              <a:rPr lang="en-US" b="1" i="0">
                <a:solidFill>
                  <a:srgbClr val="050505"/>
                </a:solidFill>
                <a:effectLst/>
                <a:latin typeface="Segoe UI Historic" panose="020B0502040204020203" pitchFamily="34" charset="0"/>
              </a:rPr>
              <a:t>Risks:-</a:t>
            </a:r>
          </a:p>
          <a:p>
            <a:r>
              <a:rPr lang="en-US" b="0" i="0">
                <a:solidFill>
                  <a:srgbClr val="050505"/>
                </a:solidFill>
                <a:effectLst/>
                <a:latin typeface="Segoe UI Historic" panose="020B0502040204020203" pitchFamily="34" charset="0"/>
              </a:rPr>
              <a:t> Scars Unevenly positioned nipples, or breasts that are not the same size or shape.</a:t>
            </a:r>
          </a:p>
          <a:p>
            <a:r>
              <a:rPr lang="en-US" b="0" i="0">
                <a:solidFill>
                  <a:srgbClr val="050505"/>
                </a:solidFill>
                <a:effectLst/>
                <a:latin typeface="Segoe UI Historic" panose="020B0502040204020203" pitchFamily="34" charset="0"/>
              </a:rPr>
              <a:t>Inability to breast-feed after surgery.</a:t>
            </a:r>
          </a:p>
          <a:p>
            <a:r>
              <a:rPr lang="en-US" b="0" i="0">
                <a:solidFill>
                  <a:srgbClr val="050505"/>
                </a:solidFill>
                <a:effectLst/>
                <a:latin typeface="Segoe UI Historic" panose="020B0502040204020203" pitchFamily="34" charset="0"/>
              </a:rPr>
              <a:t>Excessive bleeding during surgery.</a:t>
            </a:r>
          </a:p>
          <a:p>
            <a:pPr>
              <a:buFont typeface="Wingdings" panose="05000000000000000000" pitchFamily="2" charset="2"/>
              <a:buChar char="q"/>
            </a:pPr>
            <a:r>
              <a:rPr lang="en-US" b="1" i="0">
                <a:solidFill>
                  <a:srgbClr val="050505"/>
                </a:solidFill>
                <a:effectLst/>
                <a:latin typeface="Segoe UI Historic" panose="020B0502040204020203" pitchFamily="34" charset="0"/>
              </a:rPr>
              <a:t>Recovery:-</a:t>
            </a:r>
          </a:p>
          <a:p>
            <a:r>
              <a:rPr lang="en-US" b="0" i="0">
                <a:solidFill>
                  <a:srgbClr val="050505"/>
                </a:solidFill>
                <a:effectLst/>
                <a:latin typeface="Segoe UI Historic" panose="020B0502040204020203" pitchFamily="34" charset="0"/>
              </a:rPr>
              <a:t>Patient will take one week to resume their normal lives.</a:t>
            </a:r>
          </a:p>
          <a:p>
            <a:r>
              <a:rPr lang="en-US" b="0" i="0">
                <a:solidFill>
                  <a:srgbClr val="050505"/>
                </a:solidFill>
                <a:effectLst/>
                <a:latin typeface="Segoe UI Historic" panose="020B0502040204020203" pitchFamily="34" charset="0"/>
              </a:rPr>
              <a:t>The patients whose breast implants were emplaced under the chest wall, shall take a longer time of recovery, due to incision.</a:t>
            </a:r>
          </a:p>
          <a:p>
            <a:r>
              <a:rPr lang="en-US" b="0" i="0">
                <a:solidFill>
                  <a:srgbClr val="050505"/>
                </a:solidFill>
                <a:effectLst/>
                <a:latin typeface="Segoe UI Historic" panose="020B0502040204020203" pitchFamily="34" charset="0"/>
              </a:rPr>
              <a:t>To reduce pain and discomfort, exercise is suggestive.</a:t>
            </a:r>
            <a:endParaRPr lang="ar-JO" dirty="0"/>
          </a:p>
        </p:txBody>
      </p:sp>
    </p:spTree>
    <p:extLst>
      <p:ext uri="{BB962C8B-B14F-4D97-AF65-F5344CB8AC3E}">
        <p14:creationId xmlns:p14="http://schemas.microsoft.com/office/powerpoint/2010/main" val="1969110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8C2AFF05-B53B-4256-86CA-8269312E9AF2}"/>
              </a:ext>
            </a:extLst>
          </p:cNvPr>
          <p:cNvSpPr>
            <a:spLocks noGrp="1"/>
          </p:cNvSpPr>
          <p:nvPr>
            <p:ph type="title"/>
          </p:nvPr>
        </p:nvSpPr>
        <p:spPr>
          <a:xfrm>
            <a:off x="761996" y="382385"/>
            <a:ext cx="10668004" cy="1113295"/>
          </a:xfrm>
        </p:spPr>
        <p:txBody>
          <a:bodyPr anchor="b">
            <a:normAutofit/>
          </a:bodyPr>
          <a:lstStyle/>
          <a:p>
            <a:pPr algn="ctr"/>
            <a:r>
              <a:rPr lang="en-US" dirty="0"/>
              <a:t>Other Types of Mammoplasty</a:t>
            </a:r>
            <a:endParaRPr lang="ar-JO" dirty="0"/>
          </a:p>
        </p:txBody>
      </p:sp>
      <p:sp>
        <p:nvSpPr>
          <p:cNvPr id="3" name="عنصر نائب للمحتوى 2">
            <a:extLst>
              <a:ext uri="{FF2B5EF4-FFF2-40B4-BE49-F238E27FC236}">
                <a16:creationId xmlns:a16="http://schemas.microsoft.com/office/drawing/2014/main" id="{EED70320-2A56-4921-9451-E5026A25001D}"/>
              </a:ext>
            </a:extLst>
          </p:cNvPr>
          <p:cNvSpPr>
            <a:spLocks noGrp="1"/>
          </p:cNvSpPr>
          <p:nvPr>
            <p:ph idx="1"/>
          </p:nvPr>
        </p:nvSpPr>
        <p:spPr>
          <a:xfrm>
            <a:off x="761996" y="1785257"/>
            <a:ext cx="10668004" cy="3440539"/>
          </a:xfrm>
        </p:spPr>
        <p:txBody>
          <a:bodyPr>
            <a:normAutofit/>
          </a:bodyPr>
          <a:lstStyle/>
          <a:p>
            <a:pPr marL="365760" marR="0" lvl="0" indent="-365760" algn="l" defTabSz="914400" rtl="0" eaLnBrk="1" fontAlgn="auto" latinLnBrk="0" hangingPunct="1">
              <a:lnSpc>
                <a:spcPct val="105000"/>
              </a:lnSpc>
              <a:spcBef>
                <a:spcPts val="900"/>
              </a:spcBef>
              <a:spcAft>
                <a:spcPts val="0"/>
              </a:spcAft>
              <a:buClr>
                <a:srgbClr val="4D65C3"/>
              </a:buClr>
              <a:buSzTx/>
              <a:buFont typeface="Wingdings" panose="05000000000000000000" pitchFamily="2" charset="2"/>
              <a:buChar char="q"/>
              <a:tabLst/>
              <a:defRPr/>
            </a:pPr>
            <a:r>
              <a:rPr kumimoji="0" lang="en-US" sz="2400" b="1" i="0" u="none" strike="noStrike" kern="1200" cap="none" spc="0" normalizeH="0" baseline="0" noProof="0" dirty="0">
                <a:ln>
                  <a:noFill/>
                </a:ln>
                <a:solidFill>
                  <a:srgbClr val="050505"/>
                </a:solidFill>
                <a:effectLst/>
                <a:uLnTx/>
                <a:uFillTx/>
                <a:latin typeface="Segoe UI Historic" panose="020B0502040204020203" pitchFamily="34" charset="0"/>
                <a:ea typeface="+mn-ea"/>
                <a:cs typeface="+mn-cs"/>
              </a:rPr>
              <a:t>Breast Reconstruction</a:t>
            </a:r>
          </a:p>
          <a:p>
            <a:pPr marL="365760" marR="0" lvl="0" indent="-365760" algn="l" defTabSz="914400" rtl="0" eaLnBrk="1" fontAlgn="auto" latinLnBrk="0" hangingPunct="1">
              <a:lnSpc>
                <a:spcPct val="105000"/>
              </a:lnSpc>
              <a:spcBef>
                <a:spcPts val="900"/>
              </a:spcBef>
              <a:spcAft>
                <a:spcPts val="0"/>
              </a:spcAft>
              <a:buClr>
                <a:srgbClr val="4D65C3"/>
              </a:buClr>
              <a:buSzTx/>
              <a:buFont typeface="Avenir Next LT Pro" panose="020B0504020202020204" pitchFamily="34" charset="0"/>
              <a:buChar char="+"/>
              <a:tabLst/>
              <a:defRPr/>
            </a:pPr>
            <a:r>
              <a:rPr kumimoji="0" lang="en-US" sz="2400" b="0" i="0" u="none" strike="noStrike" kern="1200" cap="none" spc="0" normalizeH="0" baseline="0" noProof="0" dirty="0">
                <a:ln>
                  <a:noFill/>
                </a:ln>
                <a:solidFill>
                  <a:srgbClr val="050505"/>
                </a:solidFill>
                <a:effectLst/>
                <a:uLnTx/>
                <a:uFillTx/>
                <a:latin typeface="Segoe UI Historic" panose="020B0502040204020203" pitchFamily="34" charset="0"/>
                <a:ea typeface="+mn-ea"/>
                <a:cs typeface="+mn-cs"/>
              </a:rPr>
              <a:t> </a:t>
            </a:r>
            <a:r>
              <a:rPr kumimoji="0" lang="en-US" sz="1900" b="0" i="0" u="none" strike="noStrike" kern="1200" cap="none" spc="0" normalizeH="0" baseline="0" noProof="0" dirty="0">
                <a:ln>
                  <a:noFill/>
                </a:ln>
                <a:solidFill>
                  <a:srgbClr val="050505"/>
                </a:solidFill>
                <a:effectLst/>
                <a:uLnTx/>
                <a:uFillTx/>
                <a:latin typeface="Segoe UI Historic" panose="020B0502040204020203" pitchFamily="34" charset="0"/>
                <a:ea typeface="+mn-ea"/>
                <a:cs typeface="+mn-cs"/>
              </a:rPr>
              <a:t>The procedure recreates a breast with the desired appearance, contour and volume. The nipple and areola also is recreated. </a:t>
            </a:r>
          </a:p>
          <a:p>
            <a:pPr marL="365760" marR="0" lvl="0" indent="-365760" algn="l" defTabSz="914400" rtl="0" eaLnBrk="1" fontAlgn="auto" latinLnBrk="0" hangingPunct="1">
              <a:lnSpc>
                <a:spcPct val="105000"/>
              </a:lnSpc>
              <a:spcBef>
                <a:spcPts val="900"/>
              </a:spcBef>
              <a:spcAft>
                <a:spcPts val="0"/>
              </a:spcAft>
              <a:buClr>
                <a:srgbClr val="4D65C3"/>
              </a:buClr>
              <a:buSzTx/>
              <a:buFont typeface="Avenir Next LT Pro" panose="020B0504020202020204" pitchFamily="34" charset="0"/>
              <a:buChar char="+"/>
              <a:tabLst/>
              <a:defRPr/>
            </a:pPr>
            <a:r>
              <a:rPr kumimoji="0" lang="en-US" sz="1900" b="0" i="0" u="none" strike="noStrike" kern="1200" cap="none" spc="0" normalizeH="0" baseline="0" noProof="0" dirty="0">
                <a:ln>
                  <a:noFill/>
                </a:ln>
                <a:solidFill>
                  <a:srgbClr val="050505"/>
                </a:solidFill>
                <a:effectLst/>
                <a:uLnTx/>
                <a:uFillTx/>
                <a:latin typeface="Segoe UI Historic" panose="020B0502040204020203" pitchFamily="34" charset="0"/>
                <a:ea typeface="+mn-ea"/>
                <a:cs typeface="+mn-cs"/>
              </a:rPr>
              <a:t>The appearance, contour and volume of the breast can be recreated with implants or with a woman's own tissue.</a:t>
            </a:r>
          </a:p>
          <a:p>
            <a:pPr marL="365760" marR="0" lvl="0" indent="-365760" algn="l" defTabSz="914400" rtl="0" eaLnBrk="1" fontAlgn="auto" latinLnBrk="0" hangingPunct="1">
              <a:lnSpc>
                <a:spcPct val="105000"/>
              </a:lnSpc>
              <a:spcBef>
                <a:spcPts val="900"/>
              </a:spcBef>
              <a:spcAft>
                <a:spcPts val="0"/>
              </a:spcAft>
              <a:buClr>
                <a:srgbClr val="4D65C3"/>
              </a:buClr>
              <a:buSzTx/>
              <a:buFont typeface="Wingdings" panose="05000000000000000000" pitchFamily="2" charset="2"/>
              <a:buChar char="q"/>
              <a:tabLst/>
              <a:defRPr/>
            </a:pPr>
            <a:r>
              <a:rPr kumimoji="0" lang="en-US" sz="2600" b="1" i="0" u="none" strike="noStrike" kern="1200" cap="none" spc="0" normalizeH="0" baseline="0" noProof="0" dirty="0">
                <a:ln>
                  <a:noFill/>
                </a:ln>
                <a:solidFill>
                  <a:srgbClr val="050505"/>
                </a:solidFill>
                <a:effectLst/>
                <a:uLnTx/>
                <a:uFillTx/>
                <a:latin typeface="Segoe UI Historic" panose="020B0502040204020203" pitchFamily="34" charset="0"/>
                <a:ea typeface="+mn-ea"/>
                <a:cs typeface="+mn-cs"/>
              </a:rPr>
              <a:t>Breasts Lifts (Mastopexy)</a:t>
            </a:r>
          </a:p>
          <a:p>
            <a:pPr marL="365760" marR="0" lvl="0" indent="-365760" algn="l" defTabSz="914400" rtl="0" eaLnBrk="1" fontAlgn="auto" latinLnBrk="0" hangingPunct="1">
              <a:lnSpc>
                <a:spcPct val="105000"/>
              </a:lnSpc>
              <a:spcBef>
                <a:spcPts val="900"/>
              </a:spcBef>
              <a:spcAft>
                <a:spcPts val="0"/>
              </a:spcAft>
              <a:buClr>
                <a:srgbClr val="4D65C3"/>
              </a:buClr>
              <a:buSzTx/>
              <a:buFont typeface="Avenir Next LT Pro" panose="020B0504020202020204" pitchFamily="34" charset="0"/>
              <a:buChar char="+"/>
              <a:tabLst/>
              <a:defRPr/>
            </a:pPr>
            <a:r>
              <a:rPr kumimoji="0" lang="en-US" sz="1900" b="0" i="0" u="none" strike="noStrike" kern="1200" cap="none" spc="0" normalizeH="0" baseline="0" noProof="0" dirty="0">
                <a:ln>
                  <a:noFill/>
                </a:ln>
                <a:solidFill>
                  <a:srgbClr val="050505"/>
                </a:solidFill>
                <a:effectLst/>
                <a:uLnTx/>
                <a:uFillTx/>
                <a:latin typeface="Segoe UI Historic" panose="020B0502040204020203" pitchFamily="34" charset="0"/>
                <a:ea typeface="+mn-ea"/>
                <a:cs typeface="+mn-cs"/>
              </a:rPr>
              <a:t>This procedure helps in lifting of breast tissue, to give the desired breast shape. Mastopexy is the most widely used technique, as it allows maximum changes to breast.</a:t>
            </a:r>
          </a:p>
          <a:p>
            <a:endParaRPr lang="ar-JO" sz="2400" dirty="0"/>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95249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4673F44-C0E7-447F-A262-1162FFFF34FE}"/>
              </a:ext>
            </a:extLst>
          </p:cNvPr>
          <p:cNvSpPr>
            <a:spLocks noGrp="1"/>
          </p:cNvSpPr>
          <p:nvPr>
            <p:ph type="title"/>
          </p:nvPr>
        </p:nvSpPr>
        <p:spPr/>
        <p:txBody>
          <a:bodyPr/>
          <a:lstStyle/>
          <a:p>
            <a:r>
              <a:rPr lang="en-US" dirty="0"/>
              <a:t>Liposuction</a:t>
            </a:r>
            <a:endParaRPr lang="ar-JO" dirty="0"/>
          </a:p>
        </p:txBody>
      </p:sp>
      <p:sp>
        <p:nvSpPr>
          <p:cNvPr id="3" name="عنصر نائب للمحتوى 2">
            <a:extLst>
              <a:ext uri="{FF2B5EF4-FFF2-40B4-BE49-F238E27FC236}">
                <a16:creationId xmlns:a16="http://schemas.microsoft.com/office/drawing/2014/main" id="{F911AB86-4630-480B-B61D-DB4C594A9D32}"/>
              </a:ext>
            </a:extLst>
          </p:cNvPr>
          <p:cNvSpPr>
            <a:spLocks noGrp="1"/>
          </p:cNvSpPr>
          <p:nvPr>
            <p:ph idx="1"/>
          </p:nvPr>
        </p:nvSpPr>
        <p:spPr/>
        <p:txBody>
          <a:bodyPr/>
          <a:lstStyle/>
          <a:p>
            <a:pPr>
              <a:lnSpc>
                <a:spcPct val="95000"/>
              </a:lnSpc>
            </a:pPr>
            <a:r>
              <a:rPr lang="en-US" sz="2000" dirty="0"/>
              <a:t>It is the aspiration of subcutaneous fat using a cannula attached to a vacuum pump.</a:t>
            </a:r>
          </a:p>
          <a:p>
            <a:pPr>
              <a:lnSpc>
                <a:spcPct val="95000"/>
              </a:lnSpc>
              <a:buClr>
                <a:srgbClr val="8AD0D6"/>
              </a:buClr>
            </a:pPr>
            <a:r>
              <a:rPr lang="en-US" sz="2000" dirty="0"/>
              <a:t>It is one of the most popular ways of body contouring used today.</a:t>
            </a:r>
          </a:p>
          <a:p>
            <a:pPr>
              <a:lnSpc>
                <a:spcPct val="95000"/>
              </a:lnSpc>
              <a:buClr>
                <a:srgbClr val="8AD0D6"/>
              </a:buClr>
            </a:pPr>
            <a:r>
              <a:rPr lang="en-US" sz="2000" dirty="0"/>
              <a:t>Areas where liposuction is most commonly used are:</a:t>
            </a:r>
          </a:p>
          <a:p>
            <a:pPr marL="457200" indent="-457200">
              <a:lnSpc>
                <a:spcPct val="95000"/>
              </a:lnSpc>
              <a:buClr>
                <a:srgbClr val="8AD0D6"/>
              </a:buClr>
              <a:buAutoNum type="arabicPeriod"/>
            </a:pPr>
            <a:r>
              <a:rPr lang="en-US" sz="2000" dirty="0"/>
              <a:t>Abdomen.</a:t>
            </a:r>
          </a:p>
          <a:p>
            <a:pPr marL="457200" indent="-457200">
              <a:lnSpc>
                <a:spcPct val="95000"/>
              </a:lnSpc>
              <a:buClr>
                <a:srgbClr val="8AD0D6"/>
              </a:buClr>
              <a:buAutoNum type="arabicPeriod"/>
            </a:pPr>
            <a:r>
              <a:rPr lang="en-US" sz="2000" dirty="0"/>
              <a:t>Hips.</a:t>
            </a:r>
          </a:p>
          <a:p>
            <a:pPr marL="457200" indent="-457200">
              <a:lnSpc>
                <a:spcPct val="95000"/>
              </a:lnSpc>
              <a:buClr>
                <a:srgbClr val="8AD0D6"/>
              </a:buClr>
              <a:buAutoNum type="arabicPeriod"/>
            </a:pPr>
            <a:r>
              <a:rPr lang="en-US" sz="2000" dirty="0"/>
              <a:t>Thighs.</a:t>
            </a:r>
          </a:p>
          <a:p>
            <a:pPr marL="457200" indent="-457200">
              <a:lnSpc>
                <a:spcPct val="95000"/>
              </a:lnSpc>
              <a:buClr>
                <a:srgbClr val="8AD0D6"/>
              </a:buClr>
              <a:buAutoNum type="arabicPeriod"/>
            </a:pPr>
            <a:r>
              <a:rPr lang="en-US" sz="2000" dirty="0"/>
              <a:t>Neck.</a:t>
            </a:r>
          </a:p>
          <a:p>
            <a:pPr>
              <a:lnSpc>
                <a:spcPct val="95000"/>
              </a:lnSpc>
              <a:buClr>
                <a:srgbClr val="8AD0D6"/>
              </a:buClr>
            </a:pPr>
            <a:r>
              <a:rPr lang="en-US" sz="2000" dirty="0"/>
              <a:t>Note that it is NOT a definitive treatment for Obesity &amp; is not a replacement for a good diet &amp; </a:t>
            </a:r>
            <a:r>
              <a:rPr lang="en-US" sz="2000" dirty="0" err="1"/>
              <a:t>excersice</a:t>
            </a:r>
            <a:r>
              <a:rPr lang="en-US" sz="2000" dirty="0"/>
              <a:t>.</a:t>
            </a:r>
          </a:p>
          <a:p>
            <a:endParaRPr lang="ar-JO" dirty="0"/>
          </a:p>
        </p:txBody>
      </p:sp>
    </p:spTree>
    <p:extLst>
      <p:ext uri="{BB962C8B-B14F-4D97-AF65-F5344CB8AC3E}">
        <p14:creationId xmlns:p14="http://schemas.microsoft.com/office/powerpoint/2010/main" val="2472828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10">
            <a:extLst>
              <a:ext uri="{FF2B5EF4-FFF2-40B4-BE49-F238E27FC236}">
                <a16:creationId xmlns:a16="http://schemas.microsoft.com/office/drawing/2014/main" id="{B2993EF1-19E1-473A-8A3F-1D7B24951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accent1"/>
          </a:solidFill>
          <a:ln w="0">
            <a:noFill/>
            <a:prstDash val="solid"/>
            <a:round/>
            <a:headEnd/>
            <a:tailEnd/>
          </a:ln>
        </p:spPr>
      </p:sp>
      <p:sp>
        <p:nvSpPr>
          <p:cNvPr id="2" name="عنوان 1">
            <a:extLst>
              <a:ext uri="{FF2B5EF4-FFF2-40B4-BE49-F238E27FC236}">
                <a16:creationId xmlns:a16="http://schemas.microsoft.com/office/drawing/2014/main" id="{9C6ADD7B-78DA-4E80-B6C7-D987357243A8}"/>
              </a:ext>
            </a:extLst>
          </p:cNvPr>
          <p:cNvSpPr>
            <a:spLocks noGrp="1"/>
          </p:cNvSpPr>
          <p:nvPr>
            <p:ph type="title"/>
          </p:nvPr>
        </p:nvSpPr>
        <p:spPr>
          <a:xfrm>
            <a:off x="765051" y="382385"/>
            <a:ext cx="5527033" cy="1492132"/>
          </a:xfrm>
        </p:spPr>
        <p:txBody>
          <a:bodyPr>
            <a:normAutofit/>
          </a:bodyPr>
          <a:lstStyle/>
          <a:p>
            <a:r>
              <a:rPr lang="en-US"/>
              <a:t> Liposuction</a:t>
            </a:r>
            <a:endParaRPr lang="ar-JO" dirty="0"/>
          </a:p>
        </p:txBody>
      </p:sp>
      <p:sp>
        <p:nvSpPr>
          <p:cNvPr id="14" name="Rectangle 13">
            <a:extLst>
              <a:ext uri="{FF2B5EF4-FFF2-40B4-BE49-F238E27FC236}">
                <a16:creationId xmlns:a16="http://schemas.microsoft.com/office/drawing/2014/main" id="{F50C5101-CD9E-4E96-A827-ACA768C31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Content Placeholder 8">
            <a:extLst>
              <a:ext uri="{FF2B5EF4-FFF2-40B4-BE49-F238E27FC236}">
                <a16:creationId xmlns:a16="http://schemas.microsoft.com/office/drawing/2014/main" id="{4985AB17-19A6-49E9-BD3F-A7AC1B901F86}"/>
              </a:ext>
            </a:extLst>
          </p:cNvPr>
          <p:cNvSpPr>
            <a:spLocks noGrp="1"/>
          </p:cNvSpPr>
          <p:nvPr>
            <p:ph idx="1"/>
          </p:nvPr>
        </p:nvSpPr>
        <p:spPr>
          <a:xfrm>
            <a:off x="765051" y="2286001"/>
            <a:ext cx="5527033" cy="3593591"/>
          </a:xfrm>
        </p:spPr>
        <p:txBody>
          <a:bodyPr>
            <a:normAutofit/>
          </a:bodyPr>
          <a:lstStyle/>
          <a:p>
            <a:pPr>
              <a:lnSpc>
                <a:spcPct val="95000"/>
              </a:lnSpc>
            </a:pPr>
            <a:r>
              <a:rPr lang="en-US" sz="2000" dirty="0"/>
              <a:t>Liposuction encompasses 5 different mechanisms:</a:t>
            </a:r>
          </a:p>
          <a:p>
            <a:pPr marL="0" indent="0">
              <a:lnSpc>
                <a:spcPct val="95000"/>
              </a:lnSpc>
              <a:buClr>
                <a:srgbClr val="8AD0D6"/>
              </a:buClr>
              <a:buNone/>
            </a:pPr>
            <a:endParaRPr lang="en-US" sz="2000" dirty="0"/>
          </a:p>
          <a:p>
            <a:pPr marL="457200" indent="-457200">
              <a:lnSpc>
                <a:spcPct val="95000"/>
              </a:lnSpc>
              <a:buClr>
                <a:srgbClr val="8AD0D6"/>
              </a:buClr>
              <a:buAutoNum type="arabicPeriod"/>
            </a:pPr>
            <a:r>
              <a:rPr lang="en-US" sz="2000" dirty="0"/>
              <a:t>Suction assisted.</a:t>
            </a:r>
          </a:p>
          <a:p>
            <a:pPr marL="457200" indent="-457200">
              <a:lnSpc>
                <a:spcPct val="95000"/>
              </a:lnSpc>
              <a:buClr>
                <a:srgbClr val="8AD0D6"/>
              </a:buClr>
              <a:buAutoNum type="arabicPeriod"/>
            </a:pPr>
            <a:r>
              <a:rPr lang="en-US" sz="2000" dirty="0"/>
              <a:t>Ultrasound assisted.</a:t>
            </a:r>
          </a:p>
          <a:p>
            <a:pPr marL="457200" indent="-457200">
              <a:lnSpc>
                <a:spcPct val="95000"/>
              </a:lnSpc>
              <a:buClr>
                <a:srgbClr val="8AD0D6"/>
              </a:buClr>
              <a:buAutoNum type="arabicPeriod"/>
            </a:pPr>
            <a:r>
              <a:rPr lang="en-US" sz="2000" dirty="0"/>
              <a:t>Power assisted.</a:t>
            </a:r>
          </a:p>
          <a:p>
            <a:pPr marL="457200" indent="-457200">
              <a:lnSpc>
                <a:spcPct val="95000"/>
              </a:lnSpc>
              <a:buClr>
                <a:srgbClr val="8AD0D6"/>
              </a:buClr>
              <a:buAutoNum type="arabicPeriod"/>
            </a:pPr>
            <a:r>
              <a:rPr lang="en-US" sz="2000" dirty="0"/>
              <a:t>External Ultrasound assisted.</a:t>
            </a:r>
          </a:p>
          <a:p>
            <a:pPr marL="457200" indent="-457200">
              <a:lnSpc>
                <a:spcPct val="95000"/>
              </a:lnSpc>
              <a:buClr>
                <a:srgbClr val="8AD0D6"/>
              </a:buClr>
              <a:buAutoNum type="arabicPeriod"/>
            </a:pPr>
            <a:r>
              <a:rPr lang="en-US" sz="2000" dirty="0"/>
              <a:t>Laser assisted.</a:t>
            </a:r>
            <a:br>
              <a:rPr lang="en-US" sz="2000" dirty="0"/>
            </a:br>
            <a:endParaRPr lang="en-US" sz="2000" dirty="0"/>
          </a:p>
          <a:p>
            <a:endParaRPr lang="en-US" dirty="0">
              <a:solidFill>
                <a:schemeClr val="tx1"/>
              </a:solidFill>
            </a:endParaRPr>
          </a:p>
        </p:txBody>
      </p:sp>
      <p:sp>
        <p:nvSpPr>
          <p:cNvPr id="16" name="Freeform 22">
            <a:extLst>
              <a:ext uri="{FF2B5EF4-FFF2-40B4-BE49-F238E27FC236}">
                <a16:creationId xmlns:a16="http://schemas.microsoft.com/office/drawing/2014/main" id="{588FC0EF-FB5A-4AF3-A7C1-57F4582BFB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flipH="1">
            <a:off x="6909478" y="0"/>
            <a:ext cx="5282519"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bg2"/>
          </a:solidFill>
          <a:ln w="0">
            <a:noFill/>
            <a:prstDash val="solid"/>
            <a:round/>
            <a:headEnd/>
            <a:tailEnd/>
          </a:ln>
        </p:spPr>
      </p:sp>
      <p:sp>
        <p:nvSpPr>
          <p:cNvPr id="18" name="Freeform: Shape 17">
            <a:extLst>
              <a:ext uri="{FF2B5EF4-FFF2-40B4-BE49-F238E27FC236}">
                <a16:creationId xmlns:a16="http://schemas.microsoft.com/office/drawing/2014/main" id="{FDB19D2F-9F08-47D1-A104-0BE7E30113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46365" y="2"/>
            <a:ext cx="5149751" cy="3402351"/>
          </a:xfrm>
          <a:custGeom>
            <a:avLst/>
            <a:gdLst>
              <a:gd name="connsiteX0" fmla="*/ 189795 w 5149751"/>
              <a:gd name="connsiteY0" fmla="*/ 0 h 3402351"/>
              <a:gd name="connsiteX1" fmla="*/ 5149751 w 5149751"/>
              <a:gd name="connsiteY1" fmla="*/ 0 h 3402351"/>
              <a:gd name="connsiteX2" fmla="*/ 5149751 w 5149751"/>
              <a:gd name="connsiteY2" fmla="*/ 3402351 h 3402351"/>
              <a:gd name="connsiteX3" fmla="*/ 1262 w 5149751"/>
              <a:gd name="connsiteY3" fmla="*/ 3402351 h 3402351"/>
              <a:gd name="connsiteX4" fmla="*/ 3359 w 5149751"/>
              <a:gd name="connsiteY4" fmla="*/ 3360737 h 3402351"/>
              <a:gd name="connsiteX5" fmla="*/ 11757 w 5149751"/>
              <a:gd name="connsiteY5" fmla="*/ 3300412 h 3402351"/>
              <a:gd name="connsiteX6" fmla="*/ 23514 w 5149751"/>
              <a:gd name="connsiteY6" fmla="*/ 3248025 h 3402351"/>
              <a:gd name="connsiteX7" fmla="*/ 38631 w 5149751"/>
              <a:gd name="connsiteY7" fmla="*/ 3201987 h 3402351"/>
              <a:gd name="connsiteX8" fmla="*/ 55427 w 5149751"/>
              <a:gd name="connsiteY8" fmla="*/ 3160712 h 3402351"/>
              <a:gd name="connsiteX9" fmla="*/ 75582 w 5149751"/>
              <a:gd name="connsiteY9" fmla="*/ 3121025 h 3402351"/>
              <a:gd name="connsiteX10" fmla="*/ 95737 w 5149751"/>
              <a:gd name="connsiteY10" fmla="*/ 3084512 h 3402351"/>
              <a:gd name="connsiteX11" fmla="*/ 115892 w 5149751"/>
              <a:gd name="connsiteY11" fmla="*/ 3046412 h 3402351"/>
              <a:gd name="connsiteX12" fmla="*/ 134368 w 5149751"/>
              <a:gd name="connsiteY12" fmla="*/ 3009900 h 3402351"/>
              <a:gd name="connsiteX13" fmla="*/ 152844 w 5149751"/>
              <a:gd name="connsiteY13" fmla="*/ 2967037 h 3402351"/>
              <a:gd name="connsiteX14" fmla="*/ 167959 w 5149751"/>
              <a:gd name="connsiteY14" fmla="*/ 2922587 h 3402351"/>
              <a:gd name="connsiteX15" fmla="*/ 178037 w 5149751"/>
              <a:gd name="connsiteY15" fmla="*/ 2868612 h 3402351"/>
              <a:gd name="connsiteX16" fmla="*/ 188115 w 5149751"/>
              <a:gd name="connsiteY16" fmla="*/ 2809875 h 3402351"/>
              <a:gd name="connsiteX17" fmla="*/ 189795 w 5149751"/>
              <a:gd name="connsiteY17" fmla="*/ 2741612 h 3402351"/>
              <a:gd name="connsiteX18" fmla="*/ 188115 w 5149751"/>
              <a:gd name="connsiteY18" fmla="*/ 2671762 h 3402351"/>
              <a:gd name="connsiteX19" fmla="*/ 178037 w 5149751"/>
              <a:gd name="connsiteY19" fmla="*/ 2613025 h 3402351"/>
              <a:gd name="connsiteX20" fmla="*/ 167959 w 5149751"/>
              <a:gd name="connsiteY20" fmla="*/ 2560637 h 3402351"/>
              <a:gd name="connsiteX21" fmla="*/ 152844 w 5149751"/>
              <a:gd name="connsiteY21" fmla="*/ 2513012 h 3402351"/>
              <a:gd name="connsiteX22" fmla="*/ 134368 w 5149751"/>
              <a:gd name="connsiteY22" fmla="*/ 2471737 h 3402351"/>
              <a:gd name="connsiteX23" fmla="*/ 115892 w 5149751"/>
              <a:gd name="connsiteY23" fmla="*/ 2433637 h 3402351"/>
              <a:gd name="connsiteX24" fmla="*/ 95737 w 5149751"/>
              <a:gd name="connsiteY24" fmla="*/ 2395537 h 3402351"/>
              <a:gd name="connsiteX25" fmla="*/ 75582 w 5149751"/>
              <a:gd name="connsiteY25" fmla="*/ 2359025 h 3402351"/>
              <a:gd name="connsiteX26" fmla="*/ 55427 w 5149751"/>
              <a:gd name="connsiteY26" fmla="*/ 2319337 h 3402351"/>
              <a:gd name="connsiteX27" fmla="*/ 38631 w 5149751"/>
              <a:gd name="connsiteY27" fmla="*/ 2278062 h 3402351"/>
              <a:gd name="connsiteX28" fmla="*/ 23514 w 5149751"/>
              <a:gd name="connsiteY28" fmla="*/ 2232025 h 3402351"/>
              <a:gd name="connsiteX29" fmla="*/ 11757 w 5149751"/>
              <a:gd name="connsiteY29" fmla="*/ 2179637 h 3402351"/>
              <a:gd name="connsiteX30" fmla="*/ 3359 w 5149751"/>
              <a:gd name="connsiteY30" fmla="*/ 2119312 h 3402351"/>
              <a:gd name="connsiteX31" fmla="*/ 0 w 5149751"/>
              <a:gd name="connsiteY31" fmla="*/ 2051050 h 3402351"/>
              <a:gd name="connsiteX32" fmla="*/ 3359 w 5149751"/>
              <a:gd name="connsiteY32" fmla="*/ 1982787 h 3402351"/>
              <a:gd name="connsiteX33" fmla="*/ 11757 w 5149751"/>
              <a:gd name="connsiteY33" fmla="*/ 1922462 h 3402351"/>
              <a:gd name="connsiteX34" fmla="*/ 23514 w 5149751"/>
              <a:gd name="connsiteY34" fmla="*/ 1870075 h 3402351"/>
              <a:gd name="connsiteX35" fmla="*/ 38631 w 5149751"/>
              <a:gd name="connsiteY35" fmla="*/ 1824037 h 3402351"/>
              <a:gd name="connsiteX36" fmla="*/ 55427 w 5149751"/>
              <a:gd name="connsiteY36" fmla="*/ 1782762 h 3402351"/>
              <a:gd name="connsiteX37" fmla="*/ 75582 w 5149751"/>
              <a:gd name="connsiteY37" fmla="*/ 1743075 h 3402351"/>
              <a:gd name="connsiteX38" fmla="*/ 95737 w 5149751"/>
              <a:gd name="connsiteY38" fmla="*/ 1708150 h 3402351"/>
              <a:gd name="connsiteX39" fmla="*/ 115892 w 5149751"/>
              <a:gd name="connsiteY39" fmla="*/ 1671637 h 3402351"/>
              <a:gd name="connsiteX40" fmla="*/ 134368 w 5149751"/>
              <a:gd name="connsiteY40" fmla="*/ 1631950 h 3402351"/>
              <a:gd name="connsiteX41" fmla="*/ 152844 w 5149751"/>
              <a:gd name="connsiteY41" fmla="*/ 1589087 h 3402351"/>
              <a:gd name="connsiteX42" fmla="*/ 167959 w 5149751"/>
              <a:gd name="connsiteY42" fmla="*/ 1544637 h 3402351"/>
              <a:gd name="connsiteX43" fmla="*/ 178037 w 5149751"/>
              <a:gd name="connsiteY43" fmla="*/ 1492250 h 3402351"/>
              <a:gd name="connsiteX44" fmla="*/ 188115 w 5149751"/>
              <a:gd name="connsiteY44" fmla="*/ 1431925 h 3402351"/>
              <a:gd name="connsiteX45" fmla="*/ 189795 w 5149751"/>
              <a:gd name="connsiteY45" fmla="*/ 1363662 h 3402351"/>
              <a:gd name="connsiteX46" fmla="*/ 188115 w 5149751"/>
              <a:gd name="connsiteY46" fmla="*/ 1295400 h 3402351"/>
              <a:gd name="connsiteX47" fmla="*/ 178037 w 5149751"/>
              <a:gd name="connsiteY47" fmla="*/ 1235075 h 3402351"/>
              <a:gd name="connsiteX48" fmla="*/ 167959 w 5149751"/>
              <a:gd name="connsiteY48" fmla="*/ 1182687 h 3402351"/>
              <a:gd name="connsiteX49" fmla="*/ 152844 w 5149751"/>
              <a:gd name="connsiteY49" fmla="*/ 1136650 h 3402351"/>
              <a:gd name="connsiteX50" fmla="*/ 134368 w 5149751"/>
              <a:gd name="connsiteY50" fmla="*/ 1095375 h 3402351"/>
              <a:gd name="connsiteX51" fmla="*/ 115892 w 5149751"/>
              <a:gd name="connsiteY51" fmla="*/ 1055687 h 3402351"/>
              <a:gd name="connsiteX52" fmla="*/ 95737 w 5149751"/>
              <a:gd name="connsiteY52" fmla="*/ 1017587 h 3402351"/>
              <a:gd name="connsiteX53" fmla="*/ 75582 w 5149751"/>
              <a:gd name="connsiteY53" fmla="*/ 981075 h 3402351"/>
              <a:gd name="connsiteX54" fmla="*/ 55427 w 5149751"/>
              <a:gd name="connsiteY54" fmla="*/ 942975 h 3402351"/>
              <a:gd name="connsiteX55" fmla="*/ 38631 w 5149751"/>
              <a:gd name="connsiteY55" fmla="*/ 901700 h 3402351"/>
              <a:gd name="connsiteX56" fmla="*/ 23514 w 5149751"/>
              <a:gd name="connsiteY56" fmla="*/ 854075 h 3402351"/>
              <a:gd name="connsiteX57" fmla="*/ 11757 w 5149751"/>
              <a:gd name="connsiteY57" fmla="*/ 801687 h 3402351"/>
              <a:gd name="connsiteX58" fmla="*/ 3359 w 5149751"/>
              <a:gd name="connsiteY58" fmla="*/ 744537 h 3402351"/>
              <a:gd name="connsiteX59" fmla="*/ 0 w 5149751"/>
              <a:gd name="connsiteY59" fmla="*/ 673100 h 3402351"/>
              <a:gd name="connsiteX60" fmla="*/ 3359 w 5149751"/>
              <a:gd name="connsiteY60" fmla="*/ 606425 h 3402351"/>
              <a:gd name="connsiteX61" fmla="*/ 11757 w 5149751"/>
              <a:gd name="connsiteY61" fmla="*/ 546100 h 3402351"/>
              <a:gd name="connsiteX62" fmla="*/ 23514 w 5149751"/>
              <a:gd name="connsiteY62" fmla="*/ 496887 h 3402351"/>
              <a:gd name="connsiteX63" fmla="*/ 38631 w 5149751"/>
              <a:gd name="connsiteY63" fmla="*/ 450850 h 3402351"/>
              <a:gd name="connsiteX64" fmla="*/ 55427 w 5149751"/>
              <a:gd name="connsiteY64" fmla="*/ 409575 h 3402351"/>
              <a:gd name="connsiteX65" fmla="*/ 73902 w 5149751"/>
              <a:gd name="connsiteY65" fmla="*/ 369887 h 3402351"/>
              <a:gd name="connsiteX66" fmla="*/ 92378 w 5149751"/>
              <a:gd name="connsiteY66" fmla="*/ 334962 h 3402351"/>
              <a:gd name="connsiteX67" fmla="*/ 112533 w 5149751"/>
              <a:gd name="connsiteY67" fmla="*/ 296862 h 3402351"/>
              <a:gd name="connsiteX68" fmla="*/ 132688 w 5149751"/>
              <a:gd name="connsiteY68" fmla="*/ 260350 h 3402351"/>
              <a:gd name="connsiteX69" fmla="*/ 149484 w 5149751"/>
              <a:gd name="connsiteY69" fmla="*/ 217487 h 3402351"/>
              <a:gd name="connsiteX70" fmla="*/ 166280 w 5149751"/>
              <a:gd name="connsiteY70" fmla="*/ 174625 h 3402351"/>
              <a:gd name="connsiteX71" fmla="*/ 176358 w 5149751"/>
              <a:gd name="connsiteY71" fmla="*/ 122237 h 3402351"/>
              <a:gd name="connsiteX72" fmla="*/ 184755 w 5149751"/>
              <a:gd name="connsiteY72" fmla="*/ 66675 h 340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149751" h="3402351">
                <a:moveTo>
                  <a:pt x="189795" y="0"/>
                </a:moveTo>
                <a:lnTo>
                  <a:pt x="5149751" y="0"/>
                </a:lnTo>
                <a:lnTo>
                  <a:pt x="5149751" y="3402351"/>
                </a:lnTo>
                <a:lnTo>
                  <a:pt x="1262" y="3402351"/>
                </a:lnTo>
                <a:lnTo>
                  <a:pt x="3359" y="3360737"/>
                </a:lnTo>
                <a:lnTo>
                  <a:pt x="11757" y="3300412"/>
                </a:lnTo>
                <a:lnTo>
                  <a:pt x="23514" y="3248025"/>
                </a:lnTo>
                <a:lnTo>
                  <a:pt x="38631" y="3201987"/>
                </a:lnTo>
                <a:lnTo>
                  <a:pt x="55427" y="3160712"/>
                </a:lnTo>
                <a:lnTo>
                  <a:pt x="75582" y="3121025"/>
                </a:lnTo>
                <a:lnTo>
                  <a:pt x="95737" y="3084512"/>
                </a:lnTo>
                <a:lnTo>
                  <a:pt x="115892" y="3046412"/>
                </a:lnTo>
                <a:lnTo>
                  <a:pt x="134368" y="3009900"/>
                </a:lnTo>
                <a:lnTo>
                  <a:pt x="152844" y="2967037"/>
                </a:lnTo>
                <a:lnTo>
                  <a:pt x="167959" y="2922587"/>
                </a:lnTo>
                <a:lnTo>
                  <a:pt x="178037" y="2868612"/>
                </a:lnTo>
                <a:lnTo>
                  <a:pt x="188115" y="2809875"/>
                </a:lnTo>
                <a:lnTo>
                  <a:pt x="189795" y="2741612"/>
                </a:lnTo>
                <a:lnTo>
                  <a:pt x="188115" y="2671762"/>
                </a:lnTo>
                <a:lnTo>
                  <a:pt x="178037" y="2613025"/>
                </a:lnTo>
                <a:lnTo>
                  <a:pt x="167959" y="2560637"/>
                </a:lnTo>
                <a:lnTo>
                  <a:pt x="152844" y="2513012"/>
                </a:lnTo>
                <a:lnTo>
                  <a:pt x="134368" y="2471737"/>
                </a:lnTo>
                <a:lnTo>
                  <a:pt x="115892" y="2433637"/>
                </a:lnTo>
                <a:lnTo>
                  <a:pt x="95737" y="2395537"/>
                </a:lnTo>
                <a:lnTo>
                  <a:pt x="75582" y="2359025"/>
                </a:lnTo>
                <a:lnTo>
                  <a:pt x="55427" y="2319337"/>
                </a:lnTo>
                <a:lnTo>
                  <a:pt x="38631" y="2278062"/>
                </a:lnTo>
                <a:lnTo>
                  <a:pt x="23514" y="2232025"/>
                </a:lnTo>
                <a:lnTo>
                  <a:pt x="11757" y="2179637"/>
                </a:lnTo>
                <a:lnTo>
                  <a:pt x="3359" y="2119312"/>
                </a:lnTo>
                <a:lnTo>
                  <a:pt x="0" y="2051050"/>
                </a:lnTo>
                <a:lnTo>
                  <a:pt x="3359" y="1982787"/>
                </a:lnTo>
                <a:lnTo>
                  <a:pt x="11757" y="1922462"/>
                </a:lnTo>
                <a:lnTo>
                  <a:pt x="23514" y="1870075"/>
                </a:lnTo>
                <a:lnTo>
                  <a:pt x="38631" y="1824037"/>
                </a:lnTo>
                <a:lnTo>
                  <a:pt x="55427" y="1782762"/>
                </a:lnTo>
                <a:lnTo>
                  <a:pt x="75582" y="1743075"/>
                </a:lnTo>
                <a:lnTo>
                  <a:pt x="95737" y="1708150"/>
                </a:lnTo>
                <a:lnTo>
                  <a:pt x="115892" y="1671637"/>
                </a:lnTo>
                <a:lnTo>
                  <a:pt x="134368" y="1631950"/>
                </a:lnTo>
                <a:lnTo>
                  <a:pt x="152844" y="1589087"/>
                </a:lnTo>
                <a:lnTo>
                  <a:pt x="167959" y="1544637"/>
                </a:lnTo>
                <a:lnTo>
                  <a:pt x="178037" y="1492250"/>
                </a:lnTo>
                <a:lnTo>
                  <a:pt x="188115" y="1431925"/>
                </a:lnTo>
                <a:lnTo>
                  <a:pt x="189795" y="1363662"/>
                </a:lnTo>
                <a:lnTo>
                  <a:pt x="188115" y="1295400"/>
                </a:lnTo>
                <a:lnTo>
                  <a:pt x="178037" y="1235075"/>
                </a:lnTo>
                <a:lnTo>
                  <a:pt x="167959" y="1182687"/>
                </a:lnTo>
                <a:lnTo>
                  <a:pt x="152844" y="1136650"/>
                </a:lnTo>
                <a:lnTo>
                  <a:pt x="134368" y="1095375"/>
                </a:lnTo>
                <a:lnTo>
                  <a:pt x="115892" y="1055687"/>
                </a:lnTo>
                <a:lnTo>
                  <a:pt x="95737" y="1017587"/>
                </a:lnTo>
                <a:lnTo>
                  <a:pt x="75582" y="981075"/>
                </a:lnTo>
                <a:lnTo>
                  <a:pt x="55427" y="942975"/>
                </a:lnTo>
                <a:lnTo>
                  <a:pt x="38631" y="901700"/>
                </a:lnTo>
                <a:lnTo>
                  <a:pt x="23514" y="854075"/>
                </a:lnTo>
                <a:lnTo>
                  <a:pt x="11757" y="801687"/>
                </a:lnTo>
                <a:lnTo>
                  <a:pt x="3359" y="744537"/>
                </a:lnTo>
                <a:lnTo>
                  <a:pt x="0" y="673100"/>
                </a:lnTo>
                <a:lnTo>
                  <a:pt x="3359" y="606425"/>
                </a:lnTo>
                <a:lnTo>
                  <a:pt x="11757" y="546100"/>
                </a:lnTo>
                <a:lnTo>
                  <a:pt x="23514" y="496887"/>
                </a:lnTo>
                <a:lnTo>
                  <a:pt x="38631" y="450850"/>
                </a:lnTo>
                <a:lnTo>
                  <a:pt x="55427" y="409575"/>
                </a:lnTo>
                <a:lnTo>
                  <a:pt x="73902" y="369887"/>
                </a:lnTo>
                <a:lnTo>
                  <a:pt x="92378" y="334962"/>
                </a:lnTo>
                <a:lnTo>
                  <a:pt x="112533" y="296862"/>
                </a:lnTo>
                <a:lnTo>
                  <a:pt x="132688" y="260350"/>
                </a:lnTo>
                <a:lnTo>
                  <a:pt x="149484" y="217487"/>
                </a:lnTo>
                <a:lnTo>
                  <a:pt x="166280" y="174625"/>
                </a:lnTo>
                <a:lnTo>
                  <a:pt x="176358" y="122237"/>
                </a:lnTo>
                <a:lnTo>
                  <a:pt x="184755" y="666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A picture containing graphical user interface&#10;&#10;Description automatically generated">
            <a:extLst>
              <a:ext uri="{FF2B5EF4-FFF2-40B4-BE49-F238E27FC236}">
                <a16:creationId xmlns:a16="http://schemas.microsoft.com/office/drawing/2014/main" id="{06C55997-DF3C-4107-AF7C-83B07254F710}"/>
              </a:ext>
            </a:extLst>
          </p:cNvPr>
          <p:cNvPicPr>
            <a:picLocks noChangeAspect="1"/>
          </p:cNvPicPr>
          <p:nvPr/>
        </p:nvPicPr>
        <p:blipFill rotWithShape="1">
          <a:blip r:embed="rId2"/>
          <a:srcRect t="6756" r="2" b="1312"/>
          <a:stretch/>
        </p:blipFill>
        <p:spPr>
          <a:xfrm>
            <a:off x="7609827" y="348030"/>
            <a:ext cx="3938170" cy="2715383"/>
          </a:xfrm>
          <a:prstGeom prst="rect">
            <a:avLst/>
          </a:prstGeom>
        </p:spPr>
      </p:pic>
      <p:sp>
        <p:nvSpPr>
          <p:cNvPr id="20" name="Freeform: Shape 19">
            <a:extLst>
              <a:ext uri="{FF2B5EF4-FFF2-40B4-BE49-F238E27FC236}">
                <a16:creationId xmlns:a16="http://schemas.microsoft.com/office/drawing/2014/main" id="{EDDC619B-7F37-4A93-ADCA-7EAE09EE9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46364" y="3511830"/>
            <a:ext cx="5149751" cy="3346171"/>
          </a:xfrm>
          <a:custGeom>
            <a:avLst/>
            <a:gdLst>
              <a:gd name="connsiteX0" fmla="*/ 5387 w 5149751"/>
              <a:gd name="connsiteY0" fmla="*/ 0 h 3346171"/>
              <a:gd name="connsiteX1" fmla="*/ 5149751 w 5149751"/>
              <a:gd name="connsiteY1" fmla="*/ 0 h 3346171"/>
              <a:gd name="connsiteX2" fmla="*/ 5149751 w 5149751"/>
              <a:gd name="connsiteY2" fmla="*/ 3346171 h 3346171"/>
              <a:gd name="connsiteX3" fmla="*/ 189795 w 5149751"/>
              <a:gd name="connsiteY3" fmla="*/ 3346171 h 3346171"/>
              <a:gd name="connsiteX4" fmla="*/ 184755 w 5149751"/>
              <a:gd name="connsiteY4" fmla="*/ 3279496 h 3346171"/>
              <a:gd name="connsiteX5" fmla="*/ 176358 w 5149751"/>
              <a:gd name="connsiteY5" fmla="*/ 3223933 h 3346171"/>
              <a:gd name="connsiteX6" fmla="*/ 166280 w 5149751"/>
              <a:gd name="connsiteY6" fmla="*/ 3171546 h 3346171"/>
              <a:gd name="connsiteX7" fmla="*/ 149484 w 5149751"/>
              <a:gd name="connsiteY7" fmla="*/ 3128683 h 3346171"/>
              <a:gd name="connsiteX8" fmla="*/ 132688 w 5149751"/>
              <a:gd name="connsiteY8" fmla="*/ 3085821 h 3346171"/>
              <a:gd name="connsiteX9" fmla="*/ 112533 w 5149751"/>
              <a:gd name="connsiteY9" fmla="*/ 3049308 h 3346171"/>
              <a:gd name="connsiteX10" fmla="*/ 92378 w 5149751"/>
              <a:gd name="connsiteY10" fmla="*/ 3011208 h 3346171"/>
              <a:gd name="connsiteX11" fmla="*/ 73902 w 5149751"/>
              <a:gd name="connsiteY11" fmla="*/ 2976283 h 3346171"/>
              <a:gd name="connsiteX12" fmla="*/ 55427 w 5149751"/>
              <a:gd name="connsiteY12" fmla="*/ 2936596 h 3346171"/>
              <a:gd name="connsiteX13" fmla="*/ 38631 w 5149751"/>
              <a:gd name="connsiteY13" fmla="*/ 2895321 h 3346171"/>
              <a:gd name="connsiteX14" fmla="*/ 23514 w 5149751"/>
              <a:gd name="connsiteY14" fmla="*/ 2849283 h 3346171"/>
              <a:gd name="connsiteX15" fmla="*/ 11757 w 5149751"/>
              <a:gd name="connsiteY15" fmla="*/ 2800071 h 3346171"/>
              <a:gd name="connsiteX16" fmla="*/ 3359 w 5149751"/>
              <a:gd name="connsiteY16" fmla="*/ 2739746 h 3346171"/>
              <a:gd name="connsiteX17" fmla="*/ 0 w 5149751"/>
              <a:gd name="connsiteY17" fmla="*/ 2671483 h 3346171"/>
              <a:gd name="connsiteX18" fmla="*/ 3359 w 5149751"/>
              <a:gd name="connsiteY18" fmla="*/ 2601633 h 3346171"/>
              <a:gd name="connsiteX19" fmla="*/ 11757 w 5149751"/>
              <a:gd name="connsiteY19" fmla="*/ 2544483 h 3346171"/>
              <a:gd name="connsiteX20" fmla="*/ 23514 w 5149751"/>
              <a:gd name="connsiteY20" fmla="*/ 2492096 h 3346171"/>
              <a:gd name="connsiteX21" fmla="*/ 38631 w 5149751"/>
              <a:gd name="connsiteY21" fmla="*/ 2444471 h 3346171"/>
              <a:gd name="connsiteX22" fmla="*/ 55427 w 5149751"/>
              <a:gd name="connsiteY22" fmla="*/ 2403196 h 3346171"/>
              <a:gd name="connsiteX23" fmla="*/ 75582 w 5149751"/>
              <a:gd name="connsiteY23" fmla="*/ 2365096 h 3346171"/>
              <a:gd name="connsiteX24" fmla="*/ 95737 w 5149751"/>
              <a:gd name="connsiteY24" fmla="*/ 2328583 h 3346171"/>
              <a:gd name="connsiteX25" fmla="*/ 115892 w 5149751"/>
              <a:gd name="connsiteY25" fmla="*/ 2290483 h 3346171"/>
              <a:gd name="connsiteX26" fmla="*/ 134368 w 5149751"/>
              <a:gd name="connsiteY26" fmla="*/ 2250796 h 3346171"/>
              <a:gd name="connsiteX27" fmla="*/ 152844 w 5149751"/>
              <a:gd name="connsiteY27" fmla="*/ 2209521 h 3346171"/>
              <a:gd name="connsiteX28" fmla="*/ 167959 w 5149751"/>
              <a:gd name="connsiteY28" fmla="*/ 2163483 h 3346171"/>
              <a:gd name="connsiteX29" fmla="*/ 178037 w 5149751"/>
              <a:gd name="connsiteY29" fmla="*/ 2111096 h 3346171"/>
              <a:gd name="connsiteX30" fmla="*/ 188115 w 5149751"/>
              <a:gd name="connsiteY30" fmla="*/ 2050771 h 3346171"/>
              <a:gd name="connsiteX31" fmla="*/ 189795 w 5149751"/>
              <a:gd name="connsiteY31" fmla="*/ 1982508 h 3346171"/>
              <a:gd name="connsiteX32" fmla="*/ 188115 w 5149751"/>
              <a:gd name="connsiteY32" fmla="*/ 1914246 h 3346171"/>
              <a:gd name="connsiteX33" fmla="*/ 178037 w 5149751"/>
              <a:gd name="connsiteY33" fmla="*/ 1853921 h 3346171"/>
              <a:gd name="connsiteX34" fmla="*/ 167959 w 5149751"/>
              <a:gd name="connsiteY34" fmla="*/ 1801533 h 3346171"/>
              <a:gd name="connsiteX35" fmla="*/ 152844 w 5149751"/>
              <a:gd name="connsiteY35" fmla="*/ 1757083 h 3346171"/>
              <a:gd name="connsiteX36" fmla="*/ 134368 w 5149751"/>
              <a:gd name="connsiteY36" fmla="*/ 1714221 h 3346171"/>
              <a:gd name="connsiteX37" fmla="*/ 115892 w 5149751"/>
              <a:gd name="connsiteY37" fmla="*/ 1674533 h 3346171"/>
              <a:gd name="connsiteX38" fmla="*/ 95737 w 5149751"/>
              <a:gd name="connsiteY38" fmla="*/ 1638021 h 3346171"/>
              <a:gd name="connsiteX39" fmla="*/ 75582 w 5149751"/>
              <a:gd name="connsiteY39" fmla="*/ 1603096 h 3346171"/>
              <a:gd name="connsiteX40" fmla="*/ 55427 w 5149751"/>
              <a:gd name="connsiteY40" fmla="*/ 1563408 h 3346171"/>
              <a:gd name="connsiteX41" fmla="*/ 38631 w 5149751"/>
              <a:gd name="connsiteY41" fmla="*/ 1522133 h 3346171"/>
              <a:gd name="connsiteX42" fmla="*/ 23514 w 5149751"/>
              <a:gd name="connsiteY42" fmla="*/ 1476096 h 3346171"/>
              <a:gd name="connsiteX43" fmla="*/ 11757 w 5149751"/>
              <a:gd name="connsiteY43" fmla="*/ 1423708 h 3346171"/>
              <a:gd name="connsiteX44" fmla="*/ 3359 w 5149751"/>
              <a:gd name="connsiteY44" fmla="*/ 1363383 h 3346171"/>
              <a:gd name="connsiteX45" fmla="*/ 0 w 5149751"/>
              <a:gd name="connsiteY45" fmla="*/ 1295121 h 3346171"/>
              <a:gd name="connsiteX46" fmla="*/ 3359 w 5149751"/>
              <a:gd name="connsiteY46" fmla="*/ 1226858 h 3346171"/>
              <a:gd name="connsiteX47" fmla="*/ 11757 w 5149751"/>
              <a:gd name="connsiteY47" fmla="*/ 1166533 h 3346171"/>
              <a:gd name="connsiteX48" fmla="*/ 23514 w 5149751"/>
              <a:gd name="connsiteY48" fmla="*/ 1114146 h 3346171"/>
              <a:gd name="connsiteX49" fmla="*/ 38631 w 5149751"/>
              <a:gd name="connsiteY49" fmla="*/ 1068108 h 3346171"/>
              <a:gd name="connsiteX50" fmla="*/ 55427 w 5149751"/>
              <a:gd name="connsiteY50" fmla="*/ 1025246 h 3346171"/>
              <a:gd name="connsiteX51" fmla="*/ 75582 w 5149751"/>
              <a:gd name="connsiteY51" fmla="*/ 987146 h 3346171"/>
              <a:gd name="connsiteX52" fmla="*/ 115892 w 5149751"/>
              <a:gd name="connsiteY52" fmla="*/ 912533 h 3346171"/>
              <a:gd name="connsiteX53" fmla="*/ 134368 w 5149751"/>
              <a:gd name="connsiteY53" fmla="*/ 874433 h 3346171"/>
              <a:gd name="connsiteX54" fmla="*/ 152844 w 5149751"/>
              <a:gd name="connsiteY54" fmla="*/ 831571 h 3346171"/>
              <a:gd name="connsiteX55" fmla="*/ 167959 w 5149751"/>
              <a:gd name="connsiteY55" fmla="*/ 785533 h 3346171"/>
              <a:gd name="connsiteX56" fmla="*/ 178037 w 5149751"/>
              <a:gd name="connsiteY56" fmla="*/ 733146 h 3346171"/>
              <a:gd name="connsiteX57" fmla="*/ 188115 w 5149751"/>
              <a:gd name="connsiteY57" fmla="*/ 674408 h 3346171"/>
              <a:gd name="connsiteX58" fmla="*/ 189795 w 5149751"/>
              <a:gd name="connsiteY58" fmla="*/ 604558 h 3346171"/>
              <a:gd name="connsiteX59" fmla="*/ 188115 w 5149751"/>
              <a:gd name="connsiteY59" fmla="*/ 536296 h 3346171"/>
              <a:gd name="connsiteX60" fmla="*/ 178037 w 5149751"/>
              <a:gd name="connsiteY60" fmla="*/ 475971 h 3346171"/>
              <a:gd name="connsiteX61" fmla="*/ 167959 w 5149751"/>
              <a:gd name="connsiteY61" fmla="*/ 423583 h 3346171"/>
              <a:gd name="connsiteX62" fmla="*/ 152844 w 5149751"/>
              <a:gd name="connsiteY62" fmla="*/ 379133 h 3346171"/>
              <a:gd name="connsiteX63" fmla="*/ 134368 w 5149751"/>
              <a:gd name="connsiteY63" fmla="*/ 336271 h 3346171"/>
              <a:gd name="connsiteX64" fmla="*/ 115892 w 5149751"/>
              <a:gd name="connsiteY64" fmla="*/ 299758 h 3346171"/>
              <a:gd name="connsiteX65" fmla="*/ 75582 w 5149751"/>
              <a:gd name="connsiteY65" fmla="*/ 225146 h 3346171"/>
              <a:gd name="connsiteX66" fmla="*/ 55427 w 5149751"/>
              <a:gd name="connsiteY66" fmla="*/ 185458 h 3346171"/>
              <a:gd name="connsiteX67" fmla="*/ 38631 w 5149751"/>
              <a:gd name="connsiteY67" fmla="*/ 144183 h 3346171"/>
              <a:gd name="connsiteX68" fmla="*/ 23514 w 5149751"/>
              <a:gd name="connsiteY68" fmla="*/ 98146 h 3346171"/>
              <a:gd name="connsiteX69" fmla="*/ 11757 w 5149751"/>
              <a:gd name="connsiteY69" fmla="*/ 45758 h 334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149751" h="3346171">
                <a:moveTo>
                  <a:pt x="5387" y="0"/>
                </a:moveTo>
                <a:lnTo>
                  <a:pt x="5149751" y="0"/>
                </a:lnTo>
                <a:lnTo>
                  <a:pt x="5149751" y="3346171"/>
                </a:lnTo>
                <a:lnTo>
                  <a:pt x="189795" y="3346171"/>
                </a:lnTo>
                <a:lnTo>
                  <a:pt x="184755" y="3279496"/>
                </a:lnTo>
                <a:lnTo>
                  <a:pt x="176358" y="3223933"/>
                </a:lnTo>
                <a:lnTo>
                  <a:pt x="166280" y="3171546"/>
                </a:lnTo>
                <a:lnTo>
                  <a:pt x="149484" y="3128683"/>
                </a:lnTo>
                <a:lnTo>
                  <a:pt x="132688" y="3085821"/>
                </a:lnTo>
                <a:lnTo>
                  <a:pt x="112533" y="3049308"/>
                </a:lnTo>
                <a:lnTo>
                  <a:pt x="92378" y="3011208"/>
                </a:lnTo>
                <a:lnTo>
                  <a:pt x="73902" y="2976283"/>
                </a:lnTo>
                <a:lnTo>
                  <a:pt x="55427" y="2936596"/>
                </a:lnTo>
                <a:lnTo>
                  <a:pt x="38631" y="2895321"/>
                </a:lnTo>
                <a:lnTo>
                  <a:pt x="23514" y="2849283"/>
                </a:lnTo>
                <a:lnTo>
                  <a:pt x="11757" y="2800071"/>
                </a:lnTo>
                <a:lnTo>
                  <a:pt x="3359" y="2739746"/>
                </a:lnTo>
                <a:lnTo>
                  <a:pt x="0" y="2671483"/>
                </a:lnTo>
                <a:lnTo>
                  <a:pt x="3359" y="2601633"/>
                </a:lnTo>
                <a:lnTo>
                  <a:pt x="11757" y="2544483"/>
                </a:lnTo>
                <a:lnTo>
                  <a:pt x="23514" y="2492096"/>
                </a:lnTo>
                <a:lnTo>
                  <a:pt x="38631" y="2444471"/>
                </a:lnTo>
                <a:lnTo>
                  <a:pt x="55427" y="2403196"/>
                </a:lnTo>
                <a:lnTo>
                  <a:pt x="75582" y="2365096"/>
                </a:lnTo>
                <a:lnTo>
                  <a:pt x="95737" y="2328583"/>
                </a:lnTo>
                <a:lnTo>
                  <a:pt x="115892" y="2290483"/>
                </a:lnTo>
                <a:lnTo>
                  <a:pt x="134368" y="2250796"/>
                </a:lnTo>
                <a:lnTo>
                  <a:pt x="152844" y="2209521"/>
                </a:lnTo>
                <a:lnTo>
                  <a:pt x="167959" y="2163483"/>
                </a:lnTo>
                <a:lnTo>
                  <a:pt x="178037" y="2111096"/>
                </a:lnTo>
                <a:lnTo>
                  <a:pt x="188115" y="2050771"/>
                </a:lnTo>
                <a:lnTo>
                  <a:pt x="189795" y="1982508"/>
                </a:lnTo>
                <a:lnTo>
                  <a:pt x="188115" y="1914246"/>
                </a:lnTo>
                <a:lnTo>
                  <a:pt x="178037" y="1853921"/>
                </a:lnTo>
                <a:lnTo>
                  <a:pt x="167959" y="1801533"/>
                </a:lnTo>
                <a:lnTo>
                  <a:pt x="152844" y="1757083"/>
                </a:lnTo>
                <a:lnTo>
                  <a:pt x="134368" y="1714221"/>
                </a:lnTo>
                <a:lnTo>
                  <a:pt x="115892" y="1674533"/>
                </a:lnTo>
                <a:lnTo>
                  <a:pt x="95737" y="1638021"/>
                </a:lnTo>
                <a:lnTo>
                  <a:pt x="75582" y="1603096"/>
                </a:lnTo>
                <a:lnTo>
                  <a:pt x="55427" y="1563408"/>
                </a:lnTo>
                <a:lnTo>
                  <a:pt x="38631" y="1522133"/>
                </a:lnTo>
                <a:lnTo>
                  <a:pt x="23514" y="1476096"/>
                </a:lnTo>
                <a:lnTo>
                  <a:pt x="11757" y="1423708"/>
                </a:lnTo>
                <a:lnTo>
                  <a:pt x="3359" y="1363383"/>
                </a:lnTo>
                <a:lnTo>
                  <a:pt x="0" y="1295121"/>
                </a:lnTo>
                <a:lnTo>
                  <a:pt x="3359" y="1226858"/>
                </a:lnTo>
                <a:lnTo>
                  <a:pt x="11757" y="1166533"/>
                </a:lnTo>
                <a:lnTo>
                  <a:pt x="23514" y="1114146"/>
                </a:lnTo>
                <a:lnTo>
                  <a:pt x="38631" y="1068108"/>
                </a:lnTo>
                <a:lnTo>
                  <a:pt x="55427" y="1025246"/>
                </a:lnTo>
                <a:lnTo>
                  <a:pt x="75582" y="987146"/>
                </a:lnTo>
                <a:lnTo>
                  <a:pt x="115892" y="912533"/>
                </a:lnTo>
                <a:lnTo>
                  <a:pt x="134368" y="874433"/>
                </a:lnTo>
                <a:lnTo>
                  <a:pt x="152844" y="831571"/>
                </a:lnTo>
                <a:lnTo>
                  <a:pt x="167959" y="785533"/>
                </a:lnTo>
                <a:lnTo>
                  <a:pt x="178037" y="733146"/>
                </a:lnTo>
                <a:lnTo>
                  <a:pt x="188115" y="674408"/>
                </a:lnTo>
                <a:lnTo>
                  <a:pt x="189795" y="604558"/>
                </a:lnTo>
                <a:lnTo>
                  <a:pt x="188115" y="536296"/>
                </a:lnTo>
                <a:lnTo>
                  <a:pt x="178037" y="475971"/>
                </a:lnTo>
                <a:lnTo>
                  <a:pt x="167959" y="423583"/>
                </a:lnTo>
                <a:lnTo>
                  <a:pt x="152844" y="379133"/>
                </a:lnTo>
                <a:lnTo>
                  <a:pt x="134368" y="336271"/>
                </a:lnTo>
                <a:lnTo>
                  <a:pt x="115892" y="299758"/>
                </a:lnTo>
                <a:lnTo>
                  <a:pt x="75582" y="225146"/>
                </a:lnTo>
                <a:lnTo>
                  <a:pt x="55427" y="185458"/>
                </a:lnTo>
                <a:lnTo>
                  <a:pt x="38631" y="144183"/>
                </a:lnTo>
                <a:lnTo>
                  <a:pt x="23514" y="98146"/>
                </a:lnTo>
                <a:lnTo>
                  <a:pt x="11757" y="457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A picture containing person, indoor&#10;&#10;Description automatically generated">
            <a:extLst>
              <a:ext uri="{FF2B5EF4-FFF2-40B4-BE49-F238E27FC236}">
                <a16:creationId xmlns:a16="http://schemas.microsoft.com/office/drawing/2014/main" id="{B8B1127D-E08E-4A01-A5FF-F819C01381B4}"/>
              </a:ext>
            </a:extLst>
          </p:cNvPr>
          <p:cNvPicPr>
            <a:picLocks noChangeAspect="1"/>
          </p:cNvPicPr>
          <p:nvPr/>
        </p:nvPicPr>
        <p:blipFill rotWithShape="1">
          <a:blip r:embed="rId3"/>
          <a:srcRect l="3215" r="3" b="3"/>
          <a:stretch/>
        </p:blipFill>
        <p:spPr>
          <a:xfrm>
            <a:off x="7751662" y="3750734"/>
            <a:ext cx="3654500" cy="2520412"/>
          </a:xfrm>
          <a:prstGeom prst="rect">
            <a:avLst/>
          </a:prstGeom>
        </p:spPr>
      </p:pic>
    </p:spTree>
    <p:extLst>
      <p:ext uri="{BB962C8B-B14F-4D97-AF65-F5344CB8AC3E}">
        <p14:creationId xmlns:p14="http://schemas.microsoft.com/office/powerpoint/2010/main" val="3664614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3B3D315-2706-4149-873C-331EDFAFE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8F9AF890-6E3B-4BCE-AA3E-D3F8C3A53405}"/>
              </a:ext>
            </a:extLst>
          </p:cNvPr>
          <p:cNvSpPr>
            <a:spLocks noGrp="1"/>
          </p:cNvSpPr>
          <p:nvPr>
            <p:ph type="title"/>
          </p:nvPr>
        </p:nvSpPr>
        <p:spPr>
          <a:xfrm>
            <a:off x="1251678" y="949642"/>
            <a:ext cx="4882422" cy="1492132"/>
          </a:xfrm>
        </p:spPr>
        <p:txBody>
          <a:bodyPr>
            <a:normAutofit/>
          </a:bodyPr>
          <a:lstStyle/>
          <a:p>
            <a:r>
              <a:rPr lang="en-US" sz="4000" dirty="0"/>
              <a:t>Suction assisted Liposuction (SAP)</a:t>
            </a:r>
            <a:endParaRPr lang="ar-JO" sz="4000" dirty="0"/>
          </a:p>
        </p:txBody>
      </p:sp>
      <p:sp>
        <p:nvSpPr>
          <p:cNvPr id="11" name="Rectangle 10">
            <a:extLst>
              <a:ext uri="{FF2B5EF4-FFF2-40B4-BE49-F238E27FC236}">
                <a16:creationId xmlns:a16="http://schemas.microsoft.com/office/drawing/2014/main" id="{8D04E398-086D-467C-B390-9F9079FA7A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عنصر نائب للمحتوى 2">
            <a:extLst>
              <a:ext uri="{FF2B5EF4-FFF2-40B4-BE49-F238E27FC236}">
                <a16:creationId xmlns:a16="http://schemas.microsoft.com/office/drawing/2014/main" id="{7140FE98-A765-4C7A-ACB4-762B7006D424}"/>
              </a:ext>
            </a:extLst>
          </p:cNvPr>
          <p:cNvSpPr>
            <a:spLocks noGrp="1"/>
          </p:cNvSpPr>
          <p:nvPr>
            <p:ph idx="1"/>
          </p:nvPr>
        </p:nvSpPr>
        <p:spPr>
          <a:xfrm>
            <a:off x="1251678" y="2667000"/>
            <a:ext cx="4964065" cy="3212592"/>
          </a:xfrm>
        </p:spPr>
        <p:txBody>
          <a:bodyPr>
            <a:normAutofit/>
          </a:bodyPr>
          <a:lstStyle/>
          <a:p>
            <a:pPr>
              <a:buClr>
                <a:srgbClr val="8AD0D6"/>
              </a:buClr>
            </a:pPr>
            <a:endParaRPr lang="en-US" dirty="0">
              <a:solidFill>
                <a:schemeClr val="tx1">
                  <a:lumMod val="85000"/>
                  <a:lumOff val="15000"/>
                </a:schemeClr>
              </a:solidFill>
            </a:endParaRPr>
          </a:p>
          <a:p>
            <a:pPr marL="285750" indent="-285750">
              <a:buClr>
                <a:srgbClr val="8AD0D6"/>
              </a:buClr>
              <a:buFont typeface="Wingdings" charset="2"/>
              <a:buChar char="Ø"/>
            </a:pPr>
            <a:r>
              <a:rPr lang="en-US" dirty="0">
                <a:solidFill>
                  <a:schemeClr val="tx1">
                    <a:lumMod val="85000"/>
                    <a:lumOff val="15000"/>
                  </a:schemeClr>
                </a:solidFill>
              </a:rPr>
              <a:t>It is simply a cannula attached to a suction vacuum that sucks the fat out.</a:t>
            </a:r>
          </a:p>
          <a:p>
            <a:endParaRPr lang="ar-JO" dirty="0">
              <a:solidFill>
                <a:schemeClr val="tx1">
                  <a:lumMod val="85000"/>
                  <a:lumOff val="15000"/>
                </a:schemeClr>
              </a:solidFill>
            </a:endParaRPr>
          </a:p>
        </p:txBody>
      </p:sp>
      <p:sp>
        <p:nvSpPr>
          <p:cNvPr id="13" name="Freeform 6">
            <a:extLst>
              <a:ext uri="{FF2B5EF4-FFF2-40B4-BE49-F238E27FC236}">
                <a16:creationId xmlns:a16="http://schemas.microsoft.com/office/drawing/2014/main" id="{20E344BB-E23E-4198-B2C7-8E752C6A9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90140"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pic>
        <p:nvPicPr>
          <p:cNvPr id="4" name="Picture 5" descr="Diagram&#10;&#10;Description automatically generated">
            <a:extLst>
              <a:ext uri="{FF2B5EF4-FFF2-40B4-BE49-F238E27FC236}">
                <a16:creationId xmlns:a16="http://schemas.microsoft.com/office/drawing/2014/main" id="{ED876458-3D18-4E36-BAC3-03323CB347A3}"/>
              </a:ext>
            </a:extLst>
          </p:cNvPr>
          <p:cNvPicPr>
            <a:picLocks noGrp="1" noChangeAspect="1"/>
          </p:cNvPicPr>
          <p:nvPr/>
        </p:nvPicPr>
        <p:blipFill>
          <a:blip r:embed="rId2"/>
          <a:stretch>
            <a:fillRect/>
          </a:stretch>
        </p:blipFill>
        <p:spPr>
          <a:xfrm>
            <a:off x="7399261" y="2162317"/>
            <a:ext cx="3217333" cy="2131483"/>
          </a:xfrm>
          <a:prstGeom prst="rect">
            <a:avLst/>
          </a:prstGeom>
        </p:spPr>
      </p:pic>
    </p:spTree>
    <p:extLst>
      <p:ext uri="{BB962C8B-B14F-4D97-AF65-F5344CB8AC3E}">
        <p14:creationId xmlns:p14="http://schemas.microsoft.com/office/powerpoint/2010/main" val="3067369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2D6CE9D5-28BB-4329-B5E2-B06131F27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10">
            <a:extLst>
              <a:ext uri="{FF2B5EF4-FFF2-40B4-BE49-F238E27FC236}">
                <a16:creationId xmlns:a16="http://schemas.microsoft.com/office/drawing/2014/main" id="{8D9F7D40-5D59-4F59-A331-D8F7710A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Freeform 11">
            <a:extLst>
              <a:ext uri="{FF2B5EF4-FFF2-40B4-BE49-F238E27FC236}">
                <a16:creationId xmlns:a16="http://schemas.microsoft.com/office/drawing/2014/main" id="{E2B1BC2F-AEBF-4990-A7F9-197AAF28B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عنوان 1">
            <a:extLst>
              <a:ext uri="{FF2B5EF4-FFF2-40B4-BE49-F238E27FC236}">
                <a16:creationId xmlns:a16="http://schemas.microsoft.com/office/drawing/2014/main" id="{056CBC03-2C8D-4EBF-B803-27324E62CEF7}"/>
              </a:ext>
            </a:extLst>
          </p:cNvPr>
          <p:cNvSpPr>
            <a:spLocks noGrp="1"/>
          </p:cNvSpPr>
          <p:nvPr>
            <p:ph type="title"/>
          </p:nvPr>
        </p:nvSpPr>
        <p:spPr>
          <a:xfrm>
            <a:off x="8339328" y="457200"/>
            <a:ext cx="3090672" cy="1197864"/>
          </a:xfrm>
        </p:spPr>
        <p:txBody>
          <a:bodyPr anchor="b">
            <a:normAutofit/>
          </a:bodyPr>
          <a:lstStyle/>
          <a:p>
            <a:r>
              <a:rPr lang="en-US" sz="1900">
                <a:solidFill>
                  <a:schemeClr val="accent1"/>
                </a:solidFill>
              </a:rPr>
              <a:t>DEFINITION OF GYNECOMASTIA </a:t>
            </a:r>
            <a:endParaRPr lang="ar-JO" sz="1900">
              <a:solidFill>
                <a:schemeClr val="accent1"/>
              </a:solidFill>
            </a:endParaRPr>
          </a:p>
        </p:txBody>
      </p:sp>
      <p:pic>
        <p:nvPicPr>
          <p:cNvPr id="4" name="Picture 2">
            <a:extLst>
              <a:ext uri="{FF2B5EF4-FFF2-40B4-BE49-F238E27FC236}">
                <a16:creationId xmlns:a16="http://schemas.microsoft.com/office/drawing/2014/main" id="{8BF1131C-53D8-457D-9705-718EF895050D}"/>
              </a:ext>
            </a:extLst>
          </p:cNvPr>
          <p:cNvPicPr>
            <a:picLocks noChangeAspect="1" noChangeArrowheads="1"/>
          </p:cNvPicPr>
          <p:nvPr/>
        </p:nvPicPr>
        <p:blipFill>
          <a:blip r:embed="rId2" cstate="print"/>
          <a:srcRect b="8471"/>
          <a:stretch>
            <a:fillRect/>
          </a:stretch>
        </p:blipFill>
        <p:spPr bwMode="auto">
          <a:xfrm>
            <a:off x="926927" y="948122"/>
            <a:ext cx="5978273" cy="4651074"/>
          </a:xfrm>
          <a:prstGeom prst="rect">
            <a:avLst/>
          </a:prstGeom>
          <a:noFill/>
        </p:spPr>
      </p:pic>
      <p:sp>
        <p:nvSpPr>
          <p:cNvPr id="3" name="عنصر نائب للمحتوى 2">
            <a:extLst>
              <a:ext uri="{FF2B5EF4-FFF2-40B4-BE49-F238E27FC236}">
                <a16:creationId xmlns:a16="http://schemas.microsoft.com/office/drawing/2014/main" id="{25489A4D-C4EC-40EB-ABFF-4254A61617FA}"/>
              </a:ext>
            </a:extLst>
          </p:cNvPr>
          <p:cNvSpPr>
            <a:spLocks noGrp="1"/>
          </p:cNvSpPr>
          <p:nvPr>
            <p:ph idx="1"/>
          </p:nvPr>
        </p:nvSpPr>
        <p:spPr>
          <a:xfrm>
            <a:off x="8339328" y="1655065"/>
            <a:ext cx="3090672" cy="4224528"/>
          </a:xfrm>
        </p:spPr>
        <p:txBody>
          <a:bodyPr>
            <a:normAutofit/>
          </a:bodyPr>
          <a:lstStyle/>
          <a:p>
            <a:pPr>
              <a:buNone/>
            </a:pPr>
            <a:r>
              <a:rPr lang="en-US" sz="1600" dirty="0">
                <a:solidFill>
                  <a:schemeClr val="bg1"/>
                </a:solidFill>
              </a:rPr>
              <a:t>• It is a common endocrine disorder in which there is a benign enlargement of breast tissue in males. </a:t>
            </a:r>
          </a:p>
          <a:p>
            <a:pPr>
              <a:buNone/>
            </a:pPr>
            <a:r>
              <a:rPr lang="en-US" sz="1600" dirty="0">
                <a:solidFill>
                  <a:schemeClr val="bg1"/>
                </a:solidFill>
              </a:rPr>
              <a:t>• The development of Gynecomastia is usually associated with benign pubertal changes, but in rare cases may be seen in association with certain disease states.</a:t>
            </a:r>
          </a:p>
          <a:p>
            <a:endParaRPr lang="ar-JO" sz="1600" dirty="0">
              <a:solidFill>
                <a:schemeClr val="bg1"/>
              </a:solidFill>
            </a:endParaRPr>
          </a:p>
        </p:txBody>
      </p:sp>
    </p:spTree>
    <p:extLst>
      <p:ext uri="{BB962C8B-B14F-4D97-AF65-F5344CB8AC3E}">
        <p14:creationId xmlns:p14="http://schemas.microsoft.com/office/powerpoint/2010/main" val="2885397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A3FA33C-046B-40C5-8D38-1C3C4BC48792}"/>
              </a:ext>
            </a:extLst>
          </p:cNvPr>
          <p:cNvSpPr>
            <a:spLocks noGrp="1"/>
          </p:cNvSpPr>
          <p:nvPr>
            <p:ph type="title"/>
          </p:nvPr>
        </p:nvSpPr>
        <p:spPr>
          <a:xfrm>
            <a:off x="1251679" y="645107"/>
            <a:ext cx="3384329" cy="1640894"/>
          </a:xfrm>
        </p:spPr>
        <p:txBody>
          <a:bodyPr anchor="t">
            <a:normAutofit/>
          </a:bodyPr>
          <a:lstStyle/>
          <a:p>
            <a:r>
              <a:rPr lang="en-US" sz="3400" b="0" i="0" kern="1200" spc="-50" baseline="0" dirty="0">
                <a:latin typeface="+mj-lt"/>
                <a:ea typeface="+mj-ea"/>
                <a:cs typeface="+mj-cs"/>
              </a:rPr>
              <a:t>Ultrasound assisted Liposuction (UAL)</a:t>
            </a:r>
            <a:endParaRPr lang="ar-JO" sz="3400" dirty="0"/>
          </a:p>
        </p:txBody>
      </p:sp>
      <p:sp>
        <p:nvSpPr>
          <p:cNvPr id="3" name="عنصر نائب للمحتوى 2">
            <a:extLst>
              <a:ext uri="{FF2B5EF4-FFF2-40B4-BE49-F238E27FC236}">
                <a16:creationId xmlns:a16="http://schemas.microsoft.com/office/drawing/2014/main" id="{6738596E-6680-4F6E-8E40-DA228EAE4441}"/>
              </a:ext>
            </a:extLst>
          </p:cNvPr>
          <p:cNvSpPr>
            <a:spLocks noGrp="1"/>
          </p:cNvSpPr>
          <p:nvPr>
            <p:ph idx="1"/>
          </p:nvPr>
        </p:nvSpPr>
        <p:spPr>
          <a:xfrm>
            <a:off x="1251679" y="2286001"/>
            <a:ext cx="3384330" cy="3940844"/>
          </a:xfrm>
        </p:spPr>
        <p:txBody>
          <a:bodyPr>
            <a:normAutofit/>
          </a:bodyPr>
          <a:lstStyle/>
          <a:p>
            <a:pPr marL="285750" indent="-285750">
              <a:lnSpc>
                <a:spcPct val="100000"/>
              </a:lnSpc>
              <a:spcBef>
                <a:spcPts val="1000"/>
              </a:spcBef>
              <a:buClr>
                <a:schemeClr val="bg2">
                  <a:lumMod val="40000"/>
                  <a:lumOff val="60000"/>
                </a:schemeClr>
              </a:buClr>
              <a:buSzPct val="80000"/>
              <a:buFont typeface="Wingdings 3" charset="2"/>
              <a:buChar char=""/>
            </a:pPr>
            <a:r>
              <a:rPr lang="en-US" sz="1700" dirty="0"/>
              <a:t>Can be either an internal UAL or an External UAL.</a:t>
            </a:r>
          </a:p>
          <a:p>
            <a:pPr marL="285750" indent="-285750">
              <a:lnSpc>
                <a:spcPct val="100000"/>
              </a:lnSpc>
              <a:spcBef>
                <a:spcPts val="1000"/>
              </a:spcBef>
              <a:buClr>
                <a:schemeClr val="bg2">
                  <a:lumMod val="40000"/>
                  <a:lumOff val="60000"/>
                </a:schemeClr>
              </a:buClr>
              <a:buSzPct val="80000"/>
              <a:buFont typeface="Wingdings 3" charset="2"/>
              <a:buChar char=""/>
            </a:pPr>
            <a:endParaRPr lang="en-US" sz="1700" dirty="0"/>
          </a:p>
          <a:p>
            <a:pPr marL="285750" indent="-285750">
              <a:lnSpc>
                <a:spcPct val="100000"/>
              </a:lnSpc>
              <a:spcBef>
                <a:spcPts val="1000"/>
              </a:spcBef>
              <a:buClr>
                <a:schemeClr val="bg2">
                  <a:lumMod val="40000"/>
                  <a:lumOff val="60000"/>
                </a:schemeClr>
              </a:buClr>
              <a:buSzPct val="80000"/>
              <a:buFont typeface="Wingdings 3" charset="2"/>
              <a:buChar char=""/>
            </a:pPr>
            <a:r>
              <a:rPr lang="en-US" sz="1700" dirty="0"/>
              <a:t>Can remove great amounts of fat tissue &amp; the ability to breakdown fibrous fats.</a:t>
            </a:r>
          </a:p>
          <a:p>
            <a:pPr marL="285750" indent="-285750">
              <a:lnSpc>
                <a:spcPct val="100000"/>
              </a:lnSpc>
              <a:spcBef>
                <a:spcPts val="1000"/>
              </a:spcBef>
              <a:buClr>
                <a:schemeClr val="bg2">
                  <a:lumMod val="40000"/>
                  <a:lumOff val="60000"/>
                </a:schemeClr>
              </a:buClr>
              <a:buSzPct val="80000"/>
              <a:buFont typeface="Wingdings 3" charset="2"/>
              <a:buChar char=""/>
            </a:pPr>
            <a:endParaRPr lang="en-US" sz="1700" dirty="0"/>
          </a:p>
          <a:p>
            <a:pPr marL="285750" indent="-285750">
              <a:lnSpc>
                <a:spcPct val="100000"/>
              </a:lnSpc>
              <a:spcBef>
                <a:spcPts val="1000"/>
              </a:spcBef>
              <a:buClr>
                <a:schemeClr val="bg2">
                  <a:lumMod val="40000"/>
                  <a:lumOff val="60000"/>
                </a:schemeClr>
              </a:buClr>
              <a:buSzPct val="80000"/>
              <a:buFont typeface="Wingdings 3" charset="2"/>
              <a:buChar char=""/>
            </a:pPr>
            <a:r>
              <a:rPr lang="en-US" sz="1700" dirty="0"/>
              <a:t>However, this </a:t>
            </a:r>
            <a:r>
              <a:rPr lang="en-US" sz="1700" dirty="0" err="1"/>
              <a:t>MoA</a:t>
            </a:r>
            <a:r>
              <a:rPr lang="en-US" sz="1700" dirty="0"/>
              <a:t> takes longer times to complete, can cause burns in patients &amp; can result in formation of a Stroma.</a:t>
            </a:r>
          </a:p>
          <a:p>
            <a:pPr marL="285750" indent="-285750">
              <a:lnSpc>
                <a:spcPct val="100000"/>
              </a:lnSpc>
              <a:spcBef>
                <a:spcPts val="1000"/>
              </a:spcBef>
              <a:buClr>
                <a:schemeClr val="bg2">
                  <a:lumMod val="40000"/>
                  <a:lumOff val="60000"/>
                </a:schemeClr>
              </a:buClr>
              <a:buSzPct val="80000"/>
              <a:buFont typeface="Wingdings 3" charset="2"/>
              <a:buChar char=""/>
            </a:pPr>
            <a:endParaRPr lang="en-US" sz="1700" dirty="0"/>
          </a:p>
          <a:p>
            <a:pPr>
              <a:lnSpc>
                <a:spcPct val="100000"/>
              </a:lnSpc>
            </a:pPr>
            <a:endParaRPr lang="ar-JO" sz="1700" dirty="0"/>
          </a:p>
        </p:txBody>
      </p:sp>
      <p:pic>
        <p:nvPicPr>
          <p:cNvPr id="4" name="Picture 4" descr="Diagram&#10;&#10;Description automatically generated">
            <a:extLst>
              <a:ext uri="{FF2B5EF4-FFF2-40B4-BE49-F238E27FC236}">
                <a16:creationId xmlns:a16="http://schemas.microsoft.com/office/drawing/2014/main" id="{D27931B8-460A-4038-8F37-F7F1FD1FF172}"/>
              </a:ext>
            </a:extLst>
          </p:cNvPr>
          <p:cNvPicPr>
            <a:picLocks noGrp="1" noChangeAspect="1"/>
          </p:cNvPicPr>
          <p:nvPr/>
        </p:nvPicPr>
        <p:blipFill>
          <a:blip r:embed="rId2"/>
          <a:stretch>
            <a:fillRect/>
          </a:stretch>
        </p:blipFill>
        <p:spPr>
          <a:xfrm>
            <a:off x="5279472" y="1477390"/>
            <a:ext cx="5995465" cy="3929481"/>
          </a:xfrm>
          <a:prstGeom prst="rect">
            <a:avLst/>
          </a:prstGeom>
        </p:spPr>
      </p:pic>
    </p:spTree>
    <p:extLst>
      <p:ext uri="{BB962C8B-B14F-4D97-AF65-F5344CB8AC3E}">
        <p14:creationId xmlns:p14="http://schemas.microsoft.com/office/powerpoint/2010/main" val="1489338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2533CDB-13C2-46D6-B323-1A14C1353586}"/>
              </a:ext>
            </a:extLst>
          </p:cNvPr>
          <p:cNvSpPr>
            <a:spLocks noGrp="1"/>
          </p:cNvSpPr>
          <p:nvPr>
            <p:ph type="title"/>
          </p:nvPr>
        </p:nvSpPr>
        <p:spPr/>
        <p:txBody>
          <a:bodyPr/>
          <a:lstStyle/>
          <a:p>
            <a:r>
              <a:rPr lang="en-US" dirty="0"/>
              <a:t>Difference between IUAL &amp; EUAL</a:t>
            </a:r>
            <a:endParaRPr lang="ar-JO" dirty="0"/>
          </a:p>
        </p:txBody>
      </p:sp>
      <p:sp>
        <p:nvSpPr>
          <p:cNvPr id="3" name="عنصر نائب للنص 2">
            <a:extLst>
              <a:ext uri="{FF2B5EF4-FFF2-40B4-BE49-F238E27FC236}">
                <a16:creationId xmlns:a16="http://schemas.microsoft.com/office/drawing/2014/main" id="{CA32768C-197D-4E80-B346-B675BB1663C8}"/>
              </a:ext>
            </a:extLst>
          </p:cNvPr>
          <p:cNvSpPr>
            <a:spLocks noGrp="1"/>
          </p:cNvSpPr>
          <p:nvPr>
            <p:ph type="body" idx="1"/>
          </p:nvPr>
        </p:nvSpPr>
        <p:spPr/>
        <p:txBody>
          <a:bodyPr/>
          <a:lstStyle/>
          <a:p>
            <a:r>
              <a:rPr lang="en-US" dirty="0"/>
              <a:t>Internal UAL</a:t>
            </a:r>
          </a:p>
          <a:p>
            <a:endParaRPr lang="ar-JO" dirty="0"/>
          </a:p>
        </p:txBody>
      </p:sp>
      <p:sp>
        <p:nvSpPr>
          <p:cNvPr id="4" name="عنصر نائب للمحتوى 3">
            <a:extLst>
              <a:ext uri="{FF2B5EF4-FFF2-40B4-BE49-F238E27FC236}">
                <a16:creationId xmlns:a16="http://schemas.microsoft.com/office/drawing/2014/main" id="{6219CAC9-AFCD-491B-8058-FB6149CF564D}"/>
              </a:ext>
            </a:extLst>
          </p:cNvPr>
          <p:cNvSpPr>
            <a:spLocks noGrp="1"/>
          </p:cNvSpPr>
          <p:nvPr>
            <p:ph sz="half" idx="2"/>
          </p:nvPr>
        </p:nvSpPr>
        <p:spPr/>
        <p:txBody>
          <a:bodyPr/>
          <a:lstStyle/>
          <a:p>
            <a:r>
              <a:rPr lang="en-US" sz="2000" dirty="0"/>
              <a:t>The source of the ultrasound energy is inside the body (The </a:t>
            </a:r>
            <a:r>
              <a:rPr lang="en-US" sz="2000" dirty="0" err="1"/>
              <a:t>canulla</a:t>
            </a:r>
            <a:r>
              <a:rPr lang="en-US" sz="2000" dirty="0"/>
              <a:t> itself).</a:t>
            </a:r>
          </a:p>
          <a:p>
            <a:pPr>
              <a:buClr>
                <a:srgbClr val="8AD0D6"/>
              </a:buClr>
            </a:pPr>
            <a:r>
              <a:rPr lang="en-US" sz="2000" dirty="0"/>
              <a:t>More risk of burns.</a:t>
            </a:r>
          </a:p>
          <a:p>
            <a:endParaRPr lang="ar-JO" dirty="0"/>
          </a:p>
        </p:txBody>
      </p:sp>
      <p:sp>
        <p:nvSpPr>
          <p:cNvPr id="5" name="عنصر نائب للنص 4">
            <a:extLst>
              <a:ext uri="{FF2B5EF4-FFF2-40B4-BE49-F238E27FC236}">
                <a16:creationId xmlns:a16="http://schemas.microsoft.com/office/drawing/2014/main" id="{D27C2625-1165-410B-ADCF-814322BCD566}"/>
              </a:ext>
            </a:extLst>
          </p:cNvPr>
          <p:cNvSpPr>
            <a:spLocks noGrp="1"/>
          </p:cNvSpPr>
          <p:nvPr>
            <p:ph type="body" sz="quarter" idx="3"/>
          </p:nvPr>
        </p:nvSpPr>
        <p:spPr/>
        <p:txBody>
          <a:bodyPr/>
          <a:lstStyle/>
          <a:p>
            <a:r>
              <a:rPr lang="en-US" dirty="0"/>
              <a:t>External UAL</a:t>
            </a:r>
          </a:p>
          <a:p>
            <a:endParaRPr lang="ar-JO" dirty="0"/>
          </a:p>
        </p:txBody>
      </p:sp>
      <p:sp>
        <p:nvSpPr>
          <p:cNvPr id="6" name="عنصر نائب للمحتوى 5">
            <a:extLst>
              <a:ext uri="{FF2B5EF4-FFF2-40B4-BE49-F238E27FC236}">
                <a16:creationId xmlns:a16="http://schemas.microsoft.com/office/drawing/2014/main" id="{441C4225-2FE0-457F-8569-B84E00ACBBF3}"/>
              </a:ext>
            </a:extLst>
          </p:cNvPr>
          <p:cNvSpPr>
            <a:spLocks noGrp="1"/>
          </p:cNvSpPr>
          <p:nvPr>
            <p:ph sz="quarter" idx="4"/>
          </p:nvPr>
        </p:nvSpPr>
        <p:spPr/>
        <p:txBody>
          <a:bodyPr/>
          <a:lstStyle/>
          <a:p>
            <a:r>
              <a:rPr lang="en-US" sz="2000" dirty="0"/>
              <a:t>The source is found outside the body &amp; the energy has to travel through the skin.</a:t>
            </a:r>
          </a:p>
          <a:p>
            <a:pPr>
              <a:buClr>
                <a:srgbClr val="8AD0D6"/>
              </a:buClr>
            </a:pPr>
            <a:r>
              <a:rPr lang="en-US" sz="2000" dirty="0"/>
              <a:t>Allows for the treatment of larger areas &amp; causes less pain &amp; discomfort for the patient.</a:t>
            </a:r>
          </a:p>
          <a:p>
            <a:endParaRPr lang="ar-JO" dirty="0"/>
          </a:p>
        </p:txBody>
      </p:sp>
      <p:pic>
        <p:nvPicPr>
          <p:cNvPr id="7" name="Picture 7" descr="Diagram&#10;&#10;Description automatically generated">
            <a:extLst>
              <a:ext uri="{FF2B5EF4-FFF2-40B4-BE49-F238E27FC236}">
                <a16:creationId xmlns:a16="http://schemas.microsoft.com/office/drawing/2014/main" id="{FB211FF2-62BF-4E6C-A619-778D1DDBA14C}"/>
              </a:ext>
            </a:extLst>
          </p:cNvPr>
          <p:cNvPicPr>
            <a:picLocks noChangeAspect="1"/>
          </p:cNvPicPr>
          <p:nvPr/>
        </p:nvPicPr>
        <p:blipFill>
          <a:blip r:embed="rId2"/>
          <a:stretch>
            <a:fillRect/>
          </a:stretch>
        </p:blipFill>
        <p:spPr>
          <a:xfrm>
            <a:off x="2705338" y="4806634"/>
            <a:ext cx="7576456" cy="1776976"/>
          </a:xfrm>
          <a:prstGeom prst="rect">
            <a:avLst/>
          </a:prstGeom>
        </p:spPr>
      </p:pic>
    </p:spTree>
    <p:extLst>
      <p:ext uri="{BB962C8B-B14F-4D97-AF65-F5344CB8AC3E}">
        <p14:creationId xmlns:p14="http://schemas.microsoft.com/office/powerpoint/2010/main" val="3625194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16F7352-6F0B-4CB3-B5F4-1892DC4E301C}"/>
              </a:ext>
            </a:extLst>
          </p:cNvPr>
          <p:cNvSpPr>
            <a:spLocks noGrp="1"/>
          </p:cNvSpPr>
          <p:nvPr>
            <p:ph type="title"/>
          </p:nvPr>
        </p:nvSpPr>
        <p:spPr/>
        <p:txBody>
          <a:bodyPr/>
          <a:lstStyle/>
          <a:p>
            <a:r>
              <a:rPr lang="en-US" dirty="0"/>
              <a:t>Power &amp; Laser assisted Liposuction (PAL &amp; LAL)</a:t>
            </a:r>
            <a:endParaRPr lang="ar-JO" dirty="0"/>
          </a:p>
        </p:txBody>
      </p:sp>
      <p:sp>
        <p:nvSpPr>
          <p:cNvPr id="3" name="عنصر نائب للنص 2">
            <a:extLst>
              <a:ext uri="{FF2B5EF4-FFF2-40B4-BE49-F238E27FC236}">
                <a16:creationId xmlns:a16="http://schemas.microsoft.com/office/drawing/2014/main" id="{773E5884-F3F4-4F5E-A2BB-B1157978A2DD}"/>
              </a:ext>
            </a:extLst>
          </p:cNvPr>
          <p:cNvSpPr>
            <a:spLocks noGrp="1"/>
          </p:cNvSpPr>
          <p:nvPr>
            <p:ph type="body" idx="1"/>
          </p:nvPr>
        </p:nvSpPr>
        <p:spPr/>
        <p:txBody>
          <a:bodyPr/>
          <a:lstStyle/>
          <a:p>
            <a:r>
              <a:rPr lang="en-US" dirty="0"/>
              <a:t>Power assisted</a:t>
            </a:r>
          </a:p>
          <a:p>
            <a:endParaRPr lang="ar-JO" dirty="0"/>
          </a:p>
        </p:txBody>
      </p:sp>
      <p:sp>
        <p:nvSpPr>
          <p:cNvPr id="4" name="عنصر نائب للمحتوى 3">
            <a:extLst>
              <a:ext uri="{FF2B5EF4-FFF2-40B4-BE49-F238E27FC236}">
                <a16:creationId xmlns:a16="http://schemas.microsoft.com/office/drawing/2014/main" id="{46B41455-8EA6-4FB1-9B47-BCF37B85A2E8}"/>
              </a:ext>
            </a:extLst>
          </p:cNvPr>
          <p:cNvSpPr>
            <a:spLocks noGrp="1"/>
          </p:cNvSpPr>
          <p:nvPr>
            <p:ph sz="half" idx="2"/>
          </p:nvPr>
        </p:nvSpPr>
        <p:spPr/>
        <p:txBody>
          <a:bodyPr/>
          <a:lstStyle/>
          <a:p>
            <a:r>
              <a:rPr lang="en-US" dirty="0"/>
              <a:t>Uses a </a:t>
            </a:r>
            <a:r>
              <a:rPr lang="en-US" dirty="0" err="1"/>
              <a:t>powerized</a:t>
            </a:r>
            <a:r>
              <a:rPr lang="en-US" dirty="0"/>
              <a:t> </a:t>
            </a:r>
            <a:r>
              <a:rPr lang="en-US" dirty="0" err="1"/>
              <a:t>canulla</a:t>
            </a:r>
            <a:r>
              <a:rPr lang="en-US" dirty="0"/>
              <a:t> that moves through the fat tissue.</a:t>
            </a:r>
          </a:p>
          <a:p>
            <a:pPr>
              <a:buClr>
                <a:srgbClr val="8AD0D6"/>
              </a:buClr>
            </a:pPr>
            <a:r>
              <a:rPr lang="en-US" dirty="0"/>
              <a:t>Contains no risk of burning unlike UAL.</a:t>
            </a:r>
          </a:p>
          <a:p>
            <a:pPr>
              <a:buClr>
                <a:srgbClr val="8AD0D6"/>
              </a:buClr>
            </a:pPr>
            <a:r>
              <a:rPr lang="en-US" dirty="0"/>
              <a:t>Can easily treat fibrous fat tissue.</a:t>
            </a:r>
          </a:p>
          <a:p>
            <a:endParaRPr lang="ar-JO" dirty="0"/>
          </a:p>
        </p:txBody>
      </p:sp>
      <p:sp>
        <p:nvSpPr>
          <p:cNvPr id="5" name="عنصر نائب للنص 4">
            <a:extLst>
              <a:ext uri="{FF2B5EF4-FFF2-40B4-BE49-F238E27FC236}">
                <a16:creationId xmlns:a16="http://schemas.microsoft.com/office/drawing/2014/main" id="{4C126962-4114-4EBA-8808-3AB5DB48E460}"/>
              </a:ext>
            </a:extLst>
          </p:cNvPr>
          <p:cNvSpPr>
            <a:spLocks noGrp="1"/>
          </p:cNvSpPr>
          <p:nvPr>
            <p:ph type="body" sz="quarter" idx="3"/>
          </p:nvPr>
        </p:nvSpPr>
        <p:spPr/>
        <p:txBody>
          <a:bodyPr/>
          <a:lstStyle/>
          <a:p>
            <a:r>
              <a:rPr lang="en-US" dirty="0"/>
              <a:t>Laser assisted</a:t>
            </a:r>
          </a:p>
          <a:p>
            <a:endParaRPr lang="ar-JO" dirty="0"/>
          </a:p>
        </p:txBody>
      </p:sp>
      <p:sp>
        <p:nvSpPr>
          <p:cNvPr id="6" name="عنصر نائب للمحتوى 5">
            <a:extLst>
              <a:ext uri="{FF2B5EF4-FFF2-40B4-BE49-F238E27FC236}">
                <a16:creationId xmlns:a16="http://schemas.microsoft.com/office/drawing/2014/main" id="{2062D372-48F9-4542-932C-8D7A2DFED79A}"/>
              </a:ext>
            </a:extLst>
          </p:cNvPr>
          <p:cNvSpPr>
            <a:spLocks noGrp="1"/>
          </p:cNvSpPr>
          <p:nvPr>
            <p:ph sz="quarter" idx="4"/>
          </p:nvPr>
        </p:nvSpPr>
        <p:spPr/>
        <p:txBody>
          <a:bodyPr/>
          <a:lstStyle/>
          <a:p>
            <a:r>
              <a:rPr lang="en-US" dirty="0"/>
              <a:t>It increases the safety standards of the operation.</a:t>
            </a:r>
          </a:p>
          <a:p>
            <a:pPr>
              <a:buClr>
                <a:srgbClr val="8AD0D6"/>
              </a:buClr>
            </a:pPr>
            <a:r>
              <a:rPr lang="en-US" dirty="0"/>
              <a:t>Decreases the time of the operation and the healing time.</a:t>
            </a:r>
          </a:p>
          <a:p>
            <a:pPr>
              <a:buClr>
                <a:srgbClr val="8AD0D6"/>
              </a:buClr>
            </a:pPr>
            <a:r>
              <a:rPr lang="en-US" dirty="0"/>
              <a:t>Painless.</a:t>
            </a:r>
          </a:p>
          <a:p>
            <a:pPr>
              <a:buClr>
                <a:srgbClr val="8AD0D6"/>
              </a:buClr>
            </a:pPr>
            <a:r>
              <a:rPr lang="en-US" dirty="0"/>
              <a:t>More expensive.</a:t>
            </a:r>
            <a:endParaRPr lang="ar-JO" dirty="0"/>
          </a:p>
        </p:txBody>
      </p:sp>
    </p:spTree>
    <p:extLst>
      <p:ext uri="{BB962C8B-B14F-4D97-AF65-F5344CB8AC3E}">
        <p14:creationId xmlns:p14="http://schemas.microsoft.com/office/powerpoint/2010/main" val="25146796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04279B7-069A-4266-A181-EF70875E3A51}"/>
              </a:ext>
            </a:extLst>
          </p:cNvPr>
          <p:cNvSpPr>
            <a:spLocks noGrp="1"/>
          </p:cNvSpPr>
          <p:nvPr>
            <p:ph type="title"/>
          </p:nvPr>
        </p:nvSpPr>
        <p:spPr/>
        <p:txBody>
          <a:bodyPr/>
          <a:lstStyle/>
          <a:p>
            <a:r>
              <a:rPr lang="en-US" dirty="0"/>
              <a:t>Risks of Liposuction.</a:t>
            </a:r>
            <a:endParaRPr lang="ar-JO" dirty="0"/>
          </a:p>
        </p:txBody>
      </p:sp>
      <p:sp>
        <p:nvSpPr>
          <p:cNvPr id="3" name="عنصر نائب للمحتوى 2">
            <a:extLst>
              <a:ext uri="{FF2B5EF4-FFF2-40B4-BE49-F238E27FC236}">
                <a16:creationId xmlns:a16="http://schemas.microsoft.com/office/drawing/2014/main" id="{847BC63C-5612-443F-94C0-2A9525BA884B}"/>
              </a:ext>
            </a:extLst>
          </p:cNvPr>
          <p:cNvSpPr>
            <a:spLocks noGrp="1"/>
          </p:cNvSpPr>
          <p:nvPr>
            <p:ph idx="1"/>
          </p:nvPr>
        </p:nvSpPr>
        <p:spPr>
          <a:xfrm>
            <a:off x="1251678" y="1205949"/>
            <a:ext cx="10178322" cy="5393634"/>
          </a:xfrm>
        </p:spPr>
        <p:txBody>
          <a:bodyPr>
            <a:normAutofit/>
          </a:bodyPr>
          <a:lstStyle/>
          <a:p>
            <a:pPr marL="365760" marR="0" lvl="0" indent="-365760" algn="l" defTabSz="914400" rtl="0" eaLnBrk="1" fontAlgn="auto" latinLnBrk="0" hangingPunct="1">
              <a:lnSpc>
                <a:spcPct val="105000"/>
              </a:lnSpc>
              <a:spcBef>
                <a:spcPts val="900"/>
              </a:spcBef>
              <a:spcAft>
                <a:spcPts val="0"/>
              </a:spcAft>
              <a:buClr>
                <a:srgbClr val="4D65C3"/>
              </a:buClr>
              <a:buSzTx/>
              <a:buFont typeface="Avenir Next LT Pro" panose="020B05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venir Next LT Pro"/>
                <a:ea typeface="+mj-lt"/>
                <a:cs typeface="Aharoni"/>
              </a:rPr>
              <a:t>Severe bruising: This can last for several weeks.</a:t>
            </a:r>
            <a:endParaRPr kumimoji="0" lang="en-US" sz="2000" b="0" i="0" u="none" strike="noStrike" kern="1200" cap="none" spc="0" normalizeH="0" baseline="0" noProof="0" dirty="0">
              <a:ln>
                <a:noFill/>
              </a:ln>
              <a:solidFill>
                <a:srgbClr val="000000"/>
              </a:solidFill>
              <a:effectLst/>
              <a:uLnTx/>
              <a:uFillTx/>
              <a:latin typeface="Avenir Next LT Pro"/>
              <a:ea typeface="+mn-ea"/>
              <a:cs typeface="+mn-cs"/>
            </a:endParaRPr>
          </a:p>
          <a:p>
            <a:pPr marL="365760" marR="0" lvl="0" indent="-365760" algn="l" defTabSz="914400" rtl="0" eaLnBrk="1" fontAlgn="auto" latinLnBrk="0" hangingPunct="1">
              <a:lnSpc>
                <a:spcPct val="105000"/>
              </a:lnSpc>
              <a:spcBef>
                <a:spcPts val="900"/>
              </a:spcBef>
              <a:spcAft>
                <a:spcPts val="0"/>
              </a:spcAft>
              <a:buClr>
                <a:srgbClr val="8AD0D6"/>
              </a:buClr>
              <a:buSzTx/>
              <a:buFont typeface="Avenir Next LT Pro" panose="020B05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venir Next LT Pro"/>
                <a:ea typeface="+mj-lt"/>
                <a:cs typeface="Aharoni"/>
              </a:rPr>
              <a:t>Inflammation</a:t>
            </a:r>
            <a:endParaRPr kumimoji="0" lang="en-US" sz="2000" b="0" i="0" u="none" strike="noStrike" kern="1200" cap="none" spc="0" normalizeH="0" baseline="0" noProof="0" dirty="0">
              <a:ln>
                <a:noFill/>
              </a:ln>
              <a:solidFill>
                <a:srgbClr val="000000"/>
              </a:solidFill>
              <a:effectLst/>
              <a:uLnTx/>
              <a:uFillTx/>
              <a:latin typeface="Avenir Next LT Pro"/>
              <a:ea typeface="+mn-ea"/>
              <a:cs typeface="+mn-cs"/>
            </a:endParaRPr>
          </a:p>
          <a:p>
            <a:pPr marL="365760" marR="0" lvl="0" indent="-365760" algn="l" defTabSz="914400" rtl="0" eaLnBrk="1" fontAlgn="auto" latinLnBrk="0" hangingPunct="1">
              <a:lnSpc>
                <a:spcPct val="105000"/>
              </a:lnSpc>
              <a:spcBef>
                <a:spcPts val="900"/>
              </a:spcBef>
              <a:spcAft>
                <a:spcPts val="0"/>
              </a:spcAft>
              <a:buClr>
                <a:srgbClr val="8AD0D6"/>
              </a:buClr>
              <a:buSzTx/>
              <a:buFont typeface="Avenir Next LT Pro" panose="020B05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venir Next LT Pro"/>
                <a:ea typeface="+mj-lt"/>
                <a:cs typeface="Aharoni"/>
              </a:rPr>
              <a:t>Thrombophlebitis</a:t>
            </a:r>
            <a:endParaRPr kumimoji="0" lang="en-US" sz="2000" b="0" i="0" u="none" strike="noStrike" kern="1200" cap="none" spc="0" normalizeH="0" baseline="0" noProof="0" dirty="0">
              <a:ln>
                <a:noFill/>
              </a:ln>
              <a:solidFill>
                <a:srgbClr val="000000"/>
              </a:solidFill>
              <a:effectLst/>
              <a:uLnTx/>
              <a:uFillTx/>
              <a:latin typeface="Avenir Next LT Pro"/>
              <a:ea typeface="+mn-ea"/>
              <a:cs typeface="+mn-cs"/>
            </a:endParaRPr>
          </a:p>
          <a:p>
            <a:pPr marL="365760" marR="0" lvl="0" indent="-365760" algn="l" defTabSz="914400" rtl="0" eaLnBrk="1" fontAlgn="auto" latinLnBrk="0" hangingPunct="1">
              <a:lnSpc>
                <a:spcPct val="105000"/>
              </a:lnSpc>
              <a:spcBef>
                <a:spcPts val="900"/>
              </a:spcBef>
              <a:spcAft>
                <a:spcPts val="0"/>
              </a:spcAft>
              <a:buClr>
                <a:srgbClr val="8AD0D6"/>
              </a:buClr>
              <a:buSzTx/>
              <a:buFont typeface="Avenir Next LT Pro" panose="020B05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venir Next LT Pro"/>
                <a:ea typeface="+mj-lt"/>
                <a:cs typeface="Aharoni"/>
              </a:rPr>
              <a:t>Contour irregularities</a:t>
            </a:r>
            <a:endParaRPr kumimoji="0" lang="en-US" sz="2000" b="0" i="0" u="none" strike="noStrike" kern="1200" cap="none" spc="0" normalizeH="0" baseline="0" noProof="0" dirty="0">
              <a:ln>
                <a:noFill/>
              </a:ln>
              <a:solidFill>
                <a:srgbClr val="000000"/>
              </a:solidFill>
              <a:effectLst/>
              <a:uLnTx/>
              <a:uFillTx/>
              <a:latin typeface="Avenir Next LT Pro"/>
              <a:ea typeface="+mn-ea"/>
              <a:cs typeface="+mn-cs"/>
            </a:endParaRPr>
          </a:p>
          <a:p>
            <a:pPr marL="365760" marR="0" lvl="0" indent="-365760" algn="l" defTabSz="914400" rtl="0" eaLnBrk="1" fontAlgn="auto" latinLnBrk="0" hangingPunct="1">
              <a:lnSpc>
                <a:spcPct val="105000"/>
              </a:lnSpc>
              <a:spcBef>
                <a:spcPts val="900"/>
              </a:spcBef>
              <a:spcAft>
                <a:spcPts val="0"/>
              </a:spcAft>
              <a:buClr>
                <a:srgbClr val="8AD0D6"/>
              </a:buClr>
              <a:buSzTx/>
              <a:buFont typeface="Avenir Next LT Pro" panose="020B05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venir Next LT Pro"/>
                <a:ea typeface="+mj-lt"/>
                <a:cs typeface="Aharoni"/>
              </a:rPr>
              <a:t>Numbness</a:t>
            </a:r>
            <a:endParaRPr kumimoji="0" lang="en-US" sz="2000" b="0" i="0" u="none" strike="noStrike" kern="1200" cap="none" spc="0" normalizeH="0" baseline="0" noProof="0" dirty="0">
              <a:ln>
                <a:noFill/>
              </a:ln>
              <a:solidFill>
                <a:srgbClr val="000000"/>
              </a:solidFill>
              <a:effectLst/>
              <a:uLnTx/>
              <a:uFillTx/>
              <a:latin typeface="Avenir Next LT Pro"/>
              <a:ea typeface="+mn-ea"/>
              <a:cs typeface="+mn-cs"/>
            </a:endParaRPr>
          </a:p>
          <a:p>
            <a:pPr marL="365760" marR="0" lvl="0" indent="-365760" algn="l" defTabSz="914400" rtl="0" eaLnBrk="1" fontAlgn="auto" latinLnBrk="0" hangingPunct="1">
              <a:lnSpc>
                <a:spcPct val="105000"/>
              </a:lnSpc>
              <a:spcBef>
                <a:spcPts val="900"/>
              </a:spcBef>
              <a:spcAft>
                <a:spcPts val="0"/>
              </a:spcAft>
              <a:buClr>
                <a:srgbClr val="8AD0D6"/>
              </a:buClr>
              <a:buSzTx/>
              <a:buFont typeface="Avenir Next LT Pro" panose="020B05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venir Next LT Pro"/>
                <a:ea typeface="+mj-lt"/>
                <a:cs typeface="Aharoni"/>
              </a:rPr>
              <a:t>Infections: Rarely, a skin infection may occur after liposuction surgery. Sometimes this needs to be treated surgically, with the risk of scarring.</a:t>
            </a:r>
            <a:endParaRPr kumimoji="0" lang="en-US" sz="2000" b="0" i="0" u="none" strike="noStrike" kern="1200" cap="none" spc="0" normalizeH="0" baseline="0" noProof="0" dirty="0">
              <a:ln>
                <a:noFill/>
              </a:ln>
              <a:solidFill>
                <a:srgbClr val="000000"/>
              </a:solidFill>
              <a:effectLst/>
              <a:uLnTx/>
              <a:uFillTx/>
              <a:latin typeface="Avenir Next LT Pro"/>
              <a:ea typeface="+mn-ea"/>
              <a:cs typeface="+mn-cs"/>
            </a:endParaRPr>
          </a:p>
          <a:p>
            <a:pPr marL="365760" marR="0" lvl="0" indent="-365760" algn="l" defTabSz="914400" rtl="0" eaLnBrk="1" fontAlgn="auto" latinLnBrk="0" hangingPunct="1">
              <a:lnSpc>
                <a:spcPct val="105000"/>
              </a:lnSpc>
              <a:spcBef>
                <a:spcPts val="900"/>
              </a:spcBef>
              <a:spcAft>
                <a:spcPts val="0"/>
              </a:spcAft>
              <a:buClr>
                <a:srgbClr val="8AD0D6"/>
              </a:buClr>
              <a:buSzTx/>
              <a:buFont typeface="Avenir Next LT Pro" panose="020B05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venir Next LT Pro"/>
                <a:ea typeface="+mj-lt"/>
                <a:cs typeface="Aharoni"/>
              </a:rPr>
              <a:t>Internal organ punctures: This is very rare.</a:t>
            </a:r>
            <a:endParaRPr kumimoji="0" lang="en-US" sz="2000" b="0" i="0" u="none" strike="noStrike" kern="1200" cap="none" spc="0" normalizeH="0" baseline="0" noProof="0" dirty="0">
              <a:ln>
                <a:noFill/>
              </a:ln>
              <a:solidFill>
                <a:srgbClr val="000000"/>
              </a:solidFill>
              <a:effectLst/>
              <a:uLnTx/>
              <a:uFillTx/>
              <a:latin typeface="Avenir Next LT Pro"/>
              <a:ea typeface="+mn-ea"/>
              <a:cs typeface="+mn-cs"/>
            </a:endParaRPr>
          </a:p>
          <a:p>
            <a:pPr marL="365760" marR="0" lvl="0" indent="-365760" algn="l" defTabSz="914400" rtl="0" eaLnBrk="1" fontAlgn="auto" latinLnBrk="0" hangingPunct="1">
              <a:lnSpc>
                <a:spcPct val="105000"/>
              </a:lnSpc>
              <a:spcBef>
                <a:spcPts val="900"/>
              </a:spcBef>
              <a:spcAft>
                <a:spcPts val="0"/>
              </a:spcAft>
              <a:buClr>
                <a:srgbClr val="8AD0D6"/>
              </a:buClr>
              <a:buSzTx/>
              <a:buFont typeface="Avenir Next LT Pro" panose="020B05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venir Next LT Pro"/>
                <a:ea typeface="+mj-lt"/>
                <a:cs typeface="Aharoni"/>
              </a:rPr>
              <a:t>Kidney or heart problems</a:t>
            </a:r>
            <a:endParaRPr kumimoji="0" lang="en-US" sz="2000" b="0" i="0" u="none" strike="noStrike" kern="1200" cap="none" spc="0" normalizeH="0" baseline="0" noProof="0" dirty="0">
              <a:ln>
                <a:noFill/>
              </a:ln>
              <a:solidFill>
                <a:srgbClr val="000000"/>
              </a:solidFill>
              <a:effectLst/>
              <a:uLnTx/>
              <a:uFillTx/>
              <a:latin typeface="Avenir Next LT Pro"/>
              <a:ea typeface="+mn-ea"/>
              <a:cs typeface="+mn-cs"/>
            </a:endParaRPr>
          </a:p>
          <a:p>
            <a:pPr marL="365760" marR="0" lvl="0" indent="-365760" algn="l" defTabSz="914400" rtl="0" eaLnBrk="1" fontAlgn="auto" latinLnBrk="0" hangingPunct="1">
              <a:lnSpc>
                <a:spcPct val="105000"/>
              </a:lnSpc>
              <a:spcBef>
                <a:spcPts val="900"/>
              </a:spcBef>
              <a:spcAft>
                <a:spcPts val="0"/>
              </a:spcAft>
              <a:buClr>
                <a:srgbClr val="8AD0D6"/>
              </a:buClr>
              <a:buSzTx/>
              <a:buFont typeface="Avenir Next LT Pro" panose="020B05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venir Next LT Pro"/>
                <a:ea typeface="+mj-lt"/>
                <a:cs typeface="Aharoni"/>
              </a:rPr>
              <a:t>Pulmonary embolism: Fat gets into the blood vessels and travels to the lungs, blocking the circulation in the lungs. This can be life-threatening.</a:t>
            </a:r>
            <a:endParaRPr kumimoji="0" lang="en-US" sz="2000" b="0" i="0" u="none" strike="noStrike" kern="1200" cap="none" spc="0" normalizeH="0" baseline="0" noProof="0" dirty="0">
              <a:ln>
                <a:noFill/>
              </a:ln>
              <a:solidFill>
                <a:srgbClr val="000000"/>
              </a:solidFill>
              <a:effectLst/>
              <a:uLnTx/>
              <a:uFillTx/>
              <a:latin typeface="Avenir Next LT Pro"/>
              <a:ea typeface="+mn-ea"/>
              <a:cs typeface="+mn-cs"/>
            </a:endParaRPr>
          </a:p>
          <a:p>
            <a:pPr marL="365760" marR="0" lvl="0" indent="-365760" algn="l" defTabSz="914400" rtl="0" eaLnBrk="1" fontAlgn="auto" latinLnBrk="0" hangingPunct="1">
              <a:lnSpc>
                <a:spcPct val="105000"/>
              </a:lnSpc>
              <a:spcBef>
                <a:spcPts val="900"/>
              </a:spcBef>
              <a:spcAft>
                <a:spcPts val="0"/>
              </a:spcAft>
              <a:buClr>
                <a:srgbClr val="8AD0D6"/>
              </a:buClr>
              <a:buSzTx/>
              <a:buFont typeface="Avenir Next LT Pro" panose="020B05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venir Next LT Pro"/>
                <a:ea typeface="+mj-lt"/>
                <a:cs typeface="Aharoni"/>
              </a:rPr>
              <a:t>Skin burns: The cannula movement may cause friction burns to the skin or nerves.</a:t>
            </a:r>
            <a:endParaRPr kumimoji="0" lang="en-US" sz="2000" b="0" i="0" u="none" strike="noStrike" kern="1200" cap="none" spc="0" normalizeH="0" baseline="0" noProof="0" dirty="0">
              <a:ln>
                <a:noFill/>
              </a:ln>
              <a:solidFill>
                <a:srgbClr val="000000"/>
              </a:solidFill>
              <a:effectLst/>
              <a:uLnTx/>
              <a:uFillTx/>
              <a:latin typeface="Avenir Next LT Pro"/>
              <a:ea typeface="+mn-ea"/>
              <a:cs typeface="+mn-cs"/>
            </a:endParaRPr>
          </a:p>
          <a:p>
            <a:endParaRPr lang="ar-JO" dirty="0"/>
          </a:p>
        </p:txBody>
      </p:sp>
    </p:spTree>
    <p:extLst>
      <p:ext uri="{BB962C8B-B14F-4D97-AF65-F5344CB8AC3E}">
        <p14:creationId xmlns:p14="http://schemas.microsoft.com/office/powerpoint/2010/main" val="2414648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E00FB2C-0E58-4A94-A8EF-548933FE5997}"/>
              </a:ext>
            </a:extLst>
          </p:cNvPr>
          <p:cNvSpPr>
            <a:spLocks noGrp="1"/>
          </p:cNvSpPr>
          <p:nvPr>
            <p:ph type="title"/>
          </p:nvPr>
        </p:nvSpPr>
        <p:spPr>
          <a:xfrm>
            <a:off x="1251677" y="645105"/>
            <a:ext cx="4357499" cy="1320855"/>
          </a:xfrm>
        </p:spPr>
        <p:txBody>
          <a:bodyPr>
            <a:normAutofit/>
          </a:bodyPr>
          <a:lstStyle/>
          <a:p>
            <a:r>
              <a:rPr lang="en-US" sz="4400"/>
              <a:t> Bat Ears</a:t>
            </a:r>
            <a:endParaRPr lang="ar-JO" sz="4400"/>
          </a:p>
        </p:txBody>
      </p:sp>
      <p:sp>
        <p:nvSpPr>
          <p:cNvPr id="3" name="عنصر نائب للمحتوى 2">
            <a:extLst>
              <a:ext uri="{FF2B5EF4-FFF2-40B4-BE49-F238E27FC236}">
                <a16:creationId xmlns:a16="http://schemas.microsoft.com/office/drawing/2014/main" id="{18AFCA0E-99E3-419D-B130-53551E63EB15}"/>
              </a:ext>
            </a:extLst>
          </p:cNvPr>
          <p:cNvSpPr>
            <a:spLocks noGrp="1"/>
          </p:cNvSpPr>
          <p:nvPr>
            <p:ph idx="1"/>
          </p:nvPr>
        </p:nvSpPr>
        <p:spPr>
          <a:xfrm>
            <a:off x="1251678" y="2286001"/>
            <a:ext cx="4363595" cy="3593591"/>
          </a:xfrm>
        </p:spPr>
        <p:txBody>
          <a:bodyPr>
            <a:normAutofit/>
          </a:bodyPr>
          <a:lstStyle/>
          <a:p>
            <a:r>
              <a:rPr lang="en-US">
                <a:ea typeface="+mj-lt"/>
                <a:cs typeface="+mj-lt"/>
              </a:rPr>
              <a:t>Some people’s ears stick out more than normal. This condition is sometimes referred to as “bat ears”. Ears that stick out do not cause any physical problems.</a:t>
            </a:r>
            <a:endParaRPr lang="en-US"/>
          </a:p>
          <a:p>
            <a:pPr>
              <a:buClr>
                <a:srgbClr val="8AD0D6"/>
              </a:buClr>
            </a:pPr>
            <a:r>
              <a:rPr lang="en-US">
                <a:ea typeface="+mj-lt"/>
                <a:cs typeface="+mj-lt"/>
              </a:rPr>
              <a:t>The main treatment for prominent ears is an operation called </a:t>
            </a:r>
            <a:r>
              <a:rPr lang="en-US" err="1">
                <a:ea typeface="+mj-lt"/>
                <a:cs typeface="+mj-lt"/>
              </a:rPr>
              <a:t>pinnaplasty</a:t>
            </a:r>
            <a:r>
              <a:rPr lang="en-US">
                <a:ea typeface="+mj-lt"/>
                <a:cs typeface="+mj-lt"/>
              </a:rPr>
              <a:t> or otoplasty</a:t>
            </a:r>
            <a:endParaRPr lang="ar-JO"/>
          </a:p>
        </p:txBody>
      </p:sp>
      <p:pic>
        <p:nvPicPr>
          <p:cNvPr id="4" name="Picture 4" descr="A picture containing person, indoor, wall, close&#10;&#10;Description automatically generated">
            <a:extLst>
              <a:ext uri="{FF2B5EF4-FFF2-40B4-BE49-F238E27FC236}">
                <a16:creationId xmlns:a16="http://schemas.microsoft.com/office/drawing/2014/main" id="{1D9379B8-DDC3-48B0-9C96-B92A4CF98310}"/>
              </a:ext>
            </a:extLst>
          </p:cNvPr>
          <p:cNvPicPr>
            <a:picLocks noChangeAspect="1"/>
          </p:cNvPicPr>
          <p:nvPr/>
        </p:nvPicPr>
        <p:blipFill rotWithShape="1">
          <a:blip r:embed="rId2"/>
          <a:srcRect l="10953" r="10702" b="-1"/>
          <a:stretch/>
        </p:blipFill>
        <p:spPr>
          <a:xfrm>
            <a:off x="6096000" y="580713"/>
            <a:ext cx="5414304" cy="5407737"/>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p:spPr>
      </p:pic>
    </p:spTree>
    <p:extLst>
      <p:ext uri="{BB962C8B-B14F-4D97-AF65-F5344CB8AC3E}">
        <p14:creationId xmlns:p14="http://schemas.microsoft.com/office/powerpoint/2010/main" val="4129570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Rectangle 14">
            <a:extLst>
              <a:ext uri="{FF2B5EF4-FFF2-40B4-BE49-F238E27FC236}">
                <a16:creationId xmlns:a16="http://schemas.microsoft.com/office/drawing/2014/main" id="{287D9197-4A85-4276-8FC4-67873E207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Freeform 10">
            <a:extLst>
              <a:ext uri="{FF2B5EF4-FFF2-40B4-BE49-F238E27FC236}">
                <a16:creationId xmlns:a16="http://schemas.microsoft.com/office/drawing/2014/main" id="{01B5B487-A1DE-47E1-B06D-F13BBCCA7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عنوان 1">
            <a:extLst>
              <a:ext uri="{FF2B5EF4-FFF2-40B4-BE49-F238E27FC236}">
                <a16:creationId xmlns:a16="http://schemas.microsoft.com/office/drawing/2014/main" id="{80BE033E-70FA-4170-9D98-2F8D775C38B5}"/>
              </a:ext>
            </a:extLst>
          </p:cNvPr>
          <p:cNvSpPr>
            <a:spLocks noGrp="1"/>
          </p:cNvSpPr>
          <p:nvPr>
            <p:ph type="title"/>
          </p:nvPr>
        </p:nvSpPr>
        <p:spPr>
          <a:xfrm>
            <a:off x="754144" y="484631"/>
            <a:ext cx="6340519" cy="1638469"/>
          </a:xfrm>
        </p:spPr>
        <p:txBody>
          <a:bodyPr>
            <a:normAutofit/>
          </a:bodyPr>
          <a:lstStyle/>
          <a:p>
            <a:r>
              <a:rPr lang="en-US"/>
              <a:t>Operation</a:t>
            </a:r>
            <a:endParaRPr lang="ar-JO"/>
          </a:p>
        </p:txBody>
      </p:sp>
      <p:sp>
        <p:nvSpPr>
          <p:cNvPr id="19" name="Rectangle 18">
            <a:extLst>
              <a:ext uri="{FF2B5EF4-FFF2-40B4-BE49-F238E27FC236}">
                <a16:creationId xmlns:a16="http://schemas.microsoft.com/office/drawing/2014/main" id="{2E45AF6B-4F42-45F1-A22C-AF0FCA898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عنصر نائب للمحتوى 2">
            <a:extLst>
              <a:ext uri="{FF2B5EF4-FFF2-40B4-BE49-F238E27FC236}">
                <a16:creationId xmlns:a16="http://schemas.microsoft.com/office/drawing/2014/main" id="{CAC7A739-080B-4E73-8A81-FD4984D68A10}"/>
              </a:ext>
            </a:extLst>
          </p:cNvPr>
          <p:cNvSpPr>
            <a:spLocks noGrp="1"/>
          </p:cNvSpPr>
          <p:nvPr>
            <p:ph idx="1"/>
          </p:nvPr>
        </p:nvSpPr>
        <p:spPr>
          <a:xfrm>
            <a:off x="765051" y="2443140"/>
            <a:ext cx="6306309" cy="3930227"/>
          </a:xfrm>
        </p:spPr>
        <p:txBody>
          <a:bodyPr>
            <a:normAutofit/>
          </a:bodyPr>
          <a:lstStyle/>
          <a:p>
            <a:pPr>
              <a:buClr>
                <a:srgbClr val="8AD0D6"/>
              </a:buClr>
            </a:pPr>
            <a:r>
              <a:rPr lang="en-US">
                <a:solidFill>
                  <a:srgbClr val="000000"/>
                </a:solidFill>
              </a:rPr>
              <a:t>Treating Bat ears is done by a vertical incision on the back of both ears, thus exposing the cartlage which gives the ear its shape &amp; degree of protrusion.</a:t>
            </a:r>
          </a:p>
          <a:p>
            <a:pPr>
              <a:buClr>
                <a:srgbClr val="8AD0D6"/>
              </a:buClr>
            </a:pPr>
            <a:endParaRPr lang="en-US">
              <a:solidFill>
                <a:srgbClr val="000000"/>
              </a:solidFill>
            </a:endParaRPr>
          </a:p>
          <a:p>
            <a:pPr>
              <a:buClr>
                <a:srgbClr val="8AD0D6"/>
              </a:buClr>
            </a:pPr>
            <a:r>
              <a:rPr lang="en-US">
                <a:solidFill>
                  <a:srgbClr val="000000"/>
                </a:solidFill>
              </a:rPr>
              <a:t>Then we sculpt said cartilage to a satisfactory degree and fold the ear before suturing it in place this will lessen the degree of which the ear is protruding thus pulling the ear to head.</a:t>
            </a:r>
          </a:p>
          <a:p>
            <a:endParaRPr lang="ar-JO">
              <a:solidFill>
                <a:srgbClr val="000000"/>
              </a:solidFill>
            </a:endParaRPr>
          </a:p>
        </p:txBody>
      </p:sp>
      <p:pic>
        <p:nvPicPr>
          <p:cNvPr id="6" name="Picture 4" descr="A picture containing person, person, young, posing&#10;&#10;Description automatically generated">
            <a:extLst>
              <a:ext uri="{FF2B5EF4-FFF2-40B4-BE49-F238E27FC236}">
                <a16:creationId xmlns:a16="http://schemas.microsoft.com/office/drawing/2014/main" id="{458B9B70-346E-41CA-9163-A90FFA40211C}"/>
              </a:ext>
            </a:extLst>
          </p:cNvPr>
          <p:cNvPicPr>
            <a:picLocks noChangeAspect="1"/>
          </p:cNvPicPr>
          <p:nvPr/>
        </p:nvPicPr>
        <p:blipFill rotWithShape="1">
          <a:blip r:embed="rId2"/>
          <a:srcRect l="4426" r="2069" b="-1"/>
          <a:stretch/>
        </p:blipFill>
        <p:spPr>
          <a:xfrm>
            <a:off x="8039879" y="659959"/>
            <a:ext cx="3667489" cy="2608313"/>
          </a:xfrm>
          <a:prstGeom prst="rect">
            <a:avLst/>
          </a:prstGeom>
        </p:spPr>
      </p:pic>
      <p:pic>
        <p:nvPicPr>
          <p:cNvPr id="7" name="Picture 5" descr="A picture containing person, person, close&#10;&#10;Description automatically generated">
            <a:extLst>
              <a:ext uri="{FF2B5EF4-FFF2-40B4-BE49-F238E27FC236}">
                <a16:creationId xmlns:a16="http://schemas.microsoft.com/office/drawing/2014/main" id="{B08D7201-A9CB-4766-9291-4F2C9A4A40F7}"/>
              </a:ext>
            </a:extLst>
          </p:cNvPr>
          <p:cNvPicPr>
            <a:picLocks noChangeAspect="1"/>
          </p:cNvPicPr>
          <p:nvPr/>
        </p:nvPicPr>
        <p:blipFill rotWithShape="1">
          <a:blip r:embed="rId3"/>
          <a:srcRect l="5658" r="-3" b="-3"/>
          <a:stretch/>
        </p:blipFill>
        <p:spPr>
          <a:xfrm>
            <a:off x="8039879" y="3429000"/>
            <a:ext cx="3667489" cy="2818387"/>
          </a:xfrm>
          <a:prstGeom prst="rect">
            <a:avLst/>
          </a:prstGeom>
        </p:spPr>
      </p:pic>
    </p:spTree>
    <p:extLst>
      <p:ext uri="{BB962C8B-B14F-4D97-AF65-F5344CB8AC3E}">
        <p14:creationId xmlns:p14="http://schemas.microsoft.com/office/powerpoint/2010/main" val="20670853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6A52DE73-A523-4548-A16A-CF671038D75E}"/>
              </a:ext>
            </a:extLst>
          </p:cNvPr>
          <p:cNvSpPr>
            <a:spLocks noGrp="1"/>
          </p:cNvSpPr>
          <p:nvPr>
            <p:ph type="title"/>
          </p:nvPr>
        </p:nvSpPr>
        <p:spPr>
          <a:xfrm>
            <a:off x="761996" y="382385"/>
            <a:ext cx="10668004" cy="1113295"/>
          </a:xfrm>
        </p:spPr>
        <p:txBody>
          <a:bodyPr anchor="b">
            <a:normAutofit/>
          </a:bodyPr>
          <a:lstStyle/>
          <a:p>
            <a:pPr algn="ctr"/>
            <a:r>
              <a:rPr lang="en-US" dirty="0"/>
              <a:t>Risks</a:t>
            </a:r>
            <a:endParaRPr lang="ar-JO" dirty="0"/>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6" name="Content Placeholder 2">
            <a:extLst>
              <a:ext uri="{FF2B5EF4-FFF2-40B4-BE49-F238E27FC236}">
                <a16:creationId xmlns:a16="http://schemas.microsoft.com/office/drawing/2014/main" id="{68944238-25A6-4A55-A4FB-1AF776B2E911}"/>
              </a:ext>
            </a:extLst>
          </p:cNvPr>
          <p:cNvGraphicFramePr>
            <a:graphicFrameLocks noGrp="1"/>
          </p:cNvGraphicFramePr>
          <p:nvPr>
            <p:ph idx="1"/>
            <p:extLst>
              <p:ext uri="{D42A27DB-BD31-4B8C-83A1-F6EECF244321}">
                <p14:modId xmlns:p14="http://schemas.microsoft.com/office/powerpoint/2010/main" val="730086985"/>
              </p:ext>
            </p:extLst>
          </p:nvPr>
        </p:nvGraphicFramePr>
        <p:xfrm>
          <a:off x="762000" y="1785938"/>
          <a:ext cx="10668000" cy="40317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5578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close&#10;&#10;Description automatically generated">
            <a:extLst>
              <a:ext uri="{FF2B5EF4-FFF2-40B4-BE49-F238E27FC236}">
                <a16:creationId xmlns:a16="http://schemas.microsoft.com/office/drawing/2014/main" id="{B0E06C30-F0EF-4318-BD55-41808BD86C33}"/>
              </a:ext>
            </a:extLst>
          </p:cNvPr>
          <p:cNvPicPr>
            <a:picLocks noChangeAspect="1"/>
          </p:cNvPicPr>
          <p:nvPr/>
        </p:nvPicPr>
        <p:blipFill rotWithShape="1">
          <a:blip r:embed="rId2"/>
          <a:srcRect/>
          <a:stretch/>
        </p:blipFill>
        <p:spPr>
          <a:xfrm>
            <a:off x="20" y="10"/>
            <a:ext cx="12191980" cy="6857990"/>
          </a:xfrm>
          <a:prstGeom prst="rect">
            <a:avLst/>
          </a:prstGeom>
        </p:spPr>
      </p:pic>
      <p:sp>
        <p:nvSpPr>
          <p:cNvPr id="20" name="Freeform: Shape 13">
            <a:extLst>
              <a:ext uri="{FF2B5EF4-FFF2-40B4-BE49-F238E27FC236}">
                <a16:creationId xmlns:a16="http://schemas.microsoft.com/office/drawing/2014/main" id="{0151AADE-3190-40C1-806A-ED3744263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9613" y="0"/>
            <a:ext cx="11482387" cy="6858000"/>
          </a:xfrm>
          <a:custGeom>
            <a:avLst/>
            <a:gdLst>
              <a:gd name="connsiteX0" fmla="*/ 0 w 11482387"/>
              <a:gd name="connsiteY0" fmla="*/ 0 h 6858000"/>
              <a:gd name="connsiteX1" fmla="*/ 11482387 w 11482387"/>
              <a:gd name="connsiteY1" fmla="*/ 0 h 6858000"/>
              <a:gd name="connsiteX2" fmla="*/ 11482387 w 11482387"/>
              <a:gd name="connsiteY2" fmla="*/ 6858000 h 6858000"/>
              <a:gd name="connsiteX3" fmla="*/ 0 w 11482387"/>
              <a:gd name="connsiteY3" fmla="*/ 6858000 h 6858000"/>
              <a:gd name="connsiteX4" fmla="*/ 1587 w 11482387"/>
              <a:gd name="connsiteY4" fmla="*/ 6789738 h 6858000"/>
              <a:gd name="connsiteX5" fmla="*/ 9525 w 11482387"/>
              <a:gd name="connsiteY5" fmla="*/ 6729413 h 6858000"/>
              <a:gd name="connsiteX6" fmla="*/ 20637 w 11482387"/>
              <a:gd name="connsiteY6" fmla="*/ 6677025 h 6858000"/>
              <a:gd name="connsiteX7" fmla="*/ 34925 w 11482387"/>
              <a:gd name="connsiteY7" fmla="*/ 6630988 h 6858000"/>
              <a:gd name="connsiteX8" fmla="*/ 50800 w 11482387"/>
              <a:gd name="connsiteY8" fmla="*/ 6589713 h 6858000"/>
              <a:gd name="connsiteX9" fmla="*/ 69850 w 11482387"/>
              <a:gd name="connsiteY9" fmla="*/ 6553200 h 6858000"/>
              <a:gd name="connsiteX10" fmla="*/ 88900 w 11482387"/>
              <a:gd name="connsiteY10" fmla="*/ 6515100 h 6858000"/>
              <a:gd name="connsiteX11" fmla="*/ 107950 w 11482387"/>
              <a:gd name="connsiteY11" fmla="*/ 6477000 h 6858000"/>
              <a:gd name="connsiteX12" fmla="*/ 123825 w 11482387"/>
              <a:gd name="connsiteY12" fmla="*/ 6440488 h 6858000"/>
              <a:gd name="connsiteX13" fmla="*/ 139700 w 11482387"/>
              <a:gd name="connsiteY13" fmla="*/ 6399213 h 6858000"/>
              <a:gd name="connsiteX14" fmla="*/ 155575 w 11482387"/>
              <a:gd name="connsiteY14" fmla="*/ 6353175 h 6858000"/>
              <a:gd name="connsiteX15" fmla="*/ 166687 w 11482387"/>
              <a:gd name="connsiteY15" fmla="*/ 6300788 h 6858000"/>
              <a:gd name="connsiteX16" fmla="*/ 173037 w 11482387"/>
              <a:gd name="connsiteY16" fmla="*/ 6240463 h 6858000"/>
              <a:gd name="connsiteX17" fmla="*/ 176212 w 11482387"/>
              <a:gd name="connsiteY17" fmla="*/ 6172200 h 6858000"/>
              <a:gd name="connsiteX18" fmla="*/ 173037 w 11482387"/>
              <a:gd name="connsiteY18" fmla="*/ 6103938 h 6858000"/>
              <a:gd name="connsiteX19" fmla="*/ 166687 w 11482387"/>
              <a:gd name="connsiteY19" fmla="*/ 6043613 h 6858000"/>
              <a:gd name="connsiteX20" fmla="*/ 155575 w 11482387"/>
              <a:gd name="connsiteY20" fmla="*/ 5991225 h 6858000"/>
              <a:gd name="connsiteX21" fmla="*/ 139700 w 11482387"/>
              <a:gd name="connsiteY21" fmla="*/ 5945188 h 6858000"/>
              <a:gd name="connsiteX22" fmla="*/ 123825 w 11482387"/>
              <a:gd name="connsiteY22" fmla="*/ 5903913 h 6858000"/>
              <a:gd name="connsiteX23" fmla="*/ 107950 w 11482387"/>
              <a:gd name="connsiteY23" fmla="*/ 5867400 h 6858000"/>
              <a:gd name="connsiteX24" fmla="*/ 88900 w 11482387"/>
              <a:gd name="connsiteY24" fmla="*/ 5829300 h 6858000"/>
              <a:gd name="connsiteX25" fmla="*/ 69850 w 11482387"/>
              <a:gd name="connsiteY25" fmla="*/ 5791200 h 6858000"/>
              <a:gd name="connsiteX26" fmla="*/ 50800 w 11482387"/>
              <a:gd name="connsiteY26" fmla="*/ 5754688 h 6858000"/>
              <a:gd name="connsiteX27" fmla="*/ 34925 w 11482387"/>
              <a:gd name="connsiteY27" fmla="*/ 5713413 h 6858000"/>
              <a:gd name="connsiteX28" fmla="*/ 20637 w 11482387"/>
              <a:gd name="connsiteY28" fmla="*/ 5667375 h 6858000"/>
              <a:gd name="connsiteX29" fmla="*/ 9525 w 11482387"/>
              <a:gd name="connsiteY29" fmla="*/ 5614988 h 6858000"/>
              <a:gd name="connsiteX30" fmla="*/ 1587 w 11482387"/>
              <a:gd name="connsiteY30" fmla="*/ 5554663 h 6858000"/>
              <a:gd name="connsiteX31" fmla="*/ 0 w 11482387"/>
              <a:gd name="connsiteY31" fmla="*/ 5486400 h 6858000"/>
              <a:gd name="connsiteX32" fmla="*/ 1587 w 11482387"/>
              <a:gd name="connsiteY32" fmla="*/ 5418138 h 6858000"/>
              <a:gd name="connsiteX33" fmla="*/ 9525 w 11482387"/>
              <a:gd name="connsiteY33" fmla="*/ 5357813 h 6858000"/>
              <a:gd name="connsiteX34" fmla="*/ 20637 w 11482387"/>
              <a:gd name="connsiteY34" fmla="*/ 5305425 h 6858000"/>
              <a:gd name="connsiteX35" fmla="*/ 34925 w 11482387"/>
              <a:gd name="connsiteY35" fmla="*/ 5259388 h 6858000"/>
              <a:gd name="connsiteX36" fmla="*/ 50800 w 11482387"/>
              <a:gd name="connsiteY36" fmla="*/ 5218113 h 6858000"/>
              <a:gd name="connsiteX37" fmla="*/ 69850 w 11482387"/>
              <a:gd name="connsiteY37" fmla="*/ 5181600 h 6858000"/>
              <a:gd name="connsiteX38" fmla="*/ 88900 w 11482387"/>
              <a:gd name="connsiteY38" fmla="*/ 5143500 h 6858000"/>
              <a:gd name="connsiteX39" fmla="*/ 107950 w 11482387"/>
              <a:gd name="connsiteY39" fmla="*/ 5105400 h 6858000"/>
              <a:gd name="connsiteX40" fmla="*/ 123825 w 11482387"/>
              <a:gd name="connsiteY40" fmla="*/ 5068888 h 6858000"/>
              <a:gd name="connsiteX41" fmla="*/ 139700 w 11482387"/>
              <a:gd name="connsiteY41" fmla="*/ 5027613 h 6858000"/>
              <a:gd name="connsiteX42" fmla="*/ 155575 w 11482387"/>
              <a:gd name="connsiteY42" fmla="*/ 4981575 h 6858000"/>
              <a:gd name="connsiteX43" fmla="*/ 166687 w 11482387"/>
              <a:gd name="connsiteY43" fmla="*/ 4929188 h 6858000"/>
              <a:gd name="connsiteX44" fmla="*/ 173037 w 11482387"/>
              <a:gd name="connsiteY44" fmla="*/ 4868863 h 6858000"/>
              <a:gd name="connsiteX45" fmla="*/ 176212 w 11482387"/>
              <a:gd name="connsiteY45" fmla="*/ 4800600 h 6858000"/>
              <a:gd name="connsiteX46" fmla="*/ 173037 w 11482387"/>
              <a:gd name="connsiteY46" fmla="*/ 4732338 h 6858000"/>
              <a:gd name="connsiteX47" fmla="*/ 166687 w 11482387"/>
              <a:gd name="connsiteY47" fmla="*/ 4672013 h 6858000"/>
              <a:gd name="connsiteX48" fmla="*/ 155575 w 11482387"/>
              <a:gd name="connsiteY48" fmla="*/ 4619625 h 6858000"/>
              <a:gd name="connsiteX49" fmla="*/ 139700 w 11482387"/>
              <a:gd name="connsiteY49" fmla="*/ 4573588 h 6858000"/>
              <a:gd name="connsiteX50" fmla="*/ 123825 w 11482387"/>
              <a:gd name="connsiteY50" fmla="*/ 4532313 h 6858000"/>
              <a:gd name="connsiteX51" fmla="*/ 107950 w 11482387"/>
              <a:gd name="connsiteY51" fmla="*/ 4495800 h 6858000"/>
              <a:gd name="connsiteX52" fmla="*/ 69850 w 11482387"/>
              <a:gd name="connsiteY52" fmla="*/ 4419600 h 6858000"/>
              <a:gd name="connsiteX53" fmla="*/ 50800 w 11482387"/>
              <a:gd name="connsiteY53" fmla="*/ 4383088 h 6858000"/>
              <a:gd name="connsiteX54" fmla="*/ 34925 w 11482387"/>
              <a:gd name="connsiteY54" fmla="*/ 4341813 h 6858000"/>
              <a:gd name="connsiteX55" fmla="*/ 20637 w 11482387"/>
              <a:gd name="connsiteY55" fmla="*/ 4295775 h 6858000"/>
              <a:gd name="connsiteX56" fmla="*/ 9525 w 11482387"/>
              <a:gd name="connsiteY56" fmla="*/ 4243388 h 6858000"/>
              <a:gd name="connsiteX57" fmla="*/ 1587 w 11482387"/>
              <a:gd name="connsiteY57" fmla="*/ 4183063 h 6858000"/>
              <a:gd name="connsiteX58" fmla="*/ 0 w 11482387"/>
              <a:gd name="connsiteY58" fmla="*/ 4114800 h 6858000"/>
              <a:gd name="connsiteX59" fmla="*/ 1587 w 11482387"/>
              <a:gd name="connsiteY59" fmla="*/ 4046538 h 6858000"/>
              <a:gd name="connsiteX60" fmla="*/ 9525 w 11482387"/>
              <a:gd name="connsiteY60" fmla="*/ 3986213 h 6858000"/>
              <a:gd name="connsiteX61" fmla="*/ 20637 w 11482387"/>
              <a:gd name="connsiteY61" fmla="*/ 3933825 h 6858000"/>
              <a:gd name="connsiteX62" fmla="*/ 34925 w 11482387"/>
              <a:gd name="connsiteY62" fmla="*/ 3887788 h 6858000"/>
              <a:gd name="connsiteX63" fmla="*/ 50800 w 11482387"/>
              <a:gd name="connsiteY63" fmla="*/ 3846513 h 6858000"/>
              <a:gd name="connsiteX64" fmla="*/ 69850 w 11482387"/>
              <a:gd name="connsiteY64" fmla="*/ 3810000 h 6858000"/>
              <a:gd name="connsiteX65" fmla="*/ 88900 w 11482387"/>
              <a:gd name="connsiteY65" fmla="*/ 3771900 h 6858000"/>
              <a:gd name="connsiteX66" fmla="*/ 107950 w 11482387"/>
              <a:gd name="connsiteY66" fmla="*/ 3733800 h 6858000"/>
              <a:gd name="connsiteX67" fmla="*/ 123825 w 11482387"/>
              <a:gd name="connsiteY67" fmla="*/ 3697288 h 6858000"/>
              <a:gd name="connsiteX68" fmla="*/ 139700 w 11482387"/>
              <a:gd name="connsiteY68" fmla="*/ 3656013 h 6858000"/>
              <a:gd name="connsiteX69" fmla="*/ 155575 w 11482387"/>
              <a:gd name="connsiteY69" fmla="*/ 3609975 h 6858000"/>
              <a:gd name="connsiteX70" fmla="*/ 166687 w 11482387"/>
              <a:gd name="connsiteY70" fmla="*/ 3557588 h 6858000"/>
              <a:gd name="connsiteX71" fmla="*/ 173037 w 11482387"/>
              <a:gd name="connsiteY71" fmla="*/ 3497263 h 6858000"/>
              <a:gd name="connsiteX72" fmla="*/ 176212 w 11482387"/>
              <a:gd name="connsiteY72" fmla="*/ 3427413 h 6858000"/>
              <a:gd name="connsiteX73" fmla="*/ 173037 w 11482387"/>
              <a:gd name="connsiteY73" fmla="*/ 3360738 h 6858000"/>
              <a:gd name="connsiteX74" fmla="*/ 166687 w 11482387"/>
              <a:gd name="connsiteY74" fmla="*/ 3300413 h 6858000"/>
              <a:gd name="connsiteX75" fmla="*/ 155575 w 11482387"/>
              <a:gd name="connsiteY75" fmla="*/ 3248025 h 6858000"/>
              <a:gd name="connsiteX76" fmla="*/ 139700 w 11482387"/>
              <a:gd name="connsiteY76" fmla="*/ 3201988 h 6858000"/>
              <a:gd name="connsiteX77" fmla="*/ 123825 w 11482387"/>
              <a:gd name="connsiteY77" fmla="*/ 3160713 h 6858000"/>
              <a:gd name="connsiteX78" fmla="*/ 107950 w 11482387"/>
              <a:gd name="connsiteY78" fmla="*/ 3124200 h 6858000"/>
              <a:gd name="connsiteX79" fmla="*/ 88900 w 11482387"/>
              <a:gd name="connsiteY79" fmla="*/ 3086100 h 6858000"/>
              <a:gd name="connsiteX80" fmla="*/ 69850 w 11482387"/>
              <a:gd name="connsiteY80" fmla="*/ 3048000 h 6858000"/>
              <a:gd name="connsiteX81" fmla="*/ 50800 w 11482387"/>
              <a:gd name="connsiteY81" fmla="*/ 3011488 h 6858000"/>
              <a:gd name="connsiteX82" fmla="*/ 34925 w 11482387"/>
              <a:gd name="connsiteY82" fmla="*/ 2970213 h 6858000"/>
              <a:gd name="connsiteX83" fmla="*/ 20637 w 11482387"/>
              <a:gd name="connsiteY83" fmla="*/ 2924175 h 6858000"/>
              <a:gd name="connsiteX84" fmla="*/ 9525 w 11482387"/>
              <a:gd name="connsiteY84" fmla="*/ 2871788 h 6858000"/>
              <a:gd name="connsiteX85" fmla="*/ 1587 w 11482387"/>
              <a:gd name="connsiteY85" fmla="*/ 2811463 h 6858000"/>
              <a:gd name="connsiteX86" fmla="*/ 0 w 11482387"/>
              <a:gd name="connsiteY86" fmla="*/ 2743200 h 6858000"/>
              <a:gd name="connsiteX87" fmla="*/ 1587 w 11482387"/>
              <a:gd name="connsiteY87" fmla="*/ 2674938 h 6858000"/>
              <a:gd name="connsiteX88" fmla="*/ 9525 w 11482387"/>
              <a:gd name="connsiteY88" fmla="*/ 2614613 h 6858000"/>
              <a:gd name="connsiteX89" fmla="*/ 20637 w 11482387"/>
              <a:gd name="connsiteY89" fmla="*/ 2562225 h 6858000"/>
              <a:gd name="connsiteX90" fmla="*/ 34925 w 11482387"/>
              <a:gd name="connsiteY90" fmla="*/ 2516188 h 6858000"/>
              <a:gd name="connsiteX91" fmla="*/ 50800 w 11482387"/>
              <a:gd name="connsiteY91" fmla="*/ 2474913 h 6858000"/>
              <a:gd name="connsiteX92" fmla="*/ 69850 w 11482387"/>
              <a:gd name="connsiteY92" fmla="*/ 2438400 h 6858000"/>
              <a:gd name="connsiteX93" fmla="*/ 88900 w 11482387"/>
              <a:gd name="connsiteY93" fmla="*/ 2400300 h 6858000"/>
              <a:gd name="connsiteX94" fmla="*/ 107950 w 11482387"/>
              <a:gd name="connsiteY94" fmla="*/ 2362200 h 6858000"/>
              <a:gd name="connsiteX95" fmla="*/ 123825 w 11482387"/>
              <a:gd name="connsiteY95" fmla="*/ 2325688 h 6858000"/>
              <a:gd name="connsiteX96" fmla="*/ 139700 w 11482387"/>
              <a:gd name="connsiteY96" fmla="*/ 2284413 h 6858000"/>
              <a:gd name="connsiteX97" fmla="*/ 155575 w 11482387"/>
              <a:gd name="connsiteY97" fmla="*/ 2238375 h 6858000"/>
              <a:gd name="connsiteX98" fmla="*/ 166687 w 11482387"/>
              <a:gd name="connsiteY98" fmla="*/ 2185988 h 6858000"/>
              <a:gd name="connsiteX99" fmla="*/ 173037 w 11482387"/>
              <a:gd name="connsiteY99" fmla="*/ 2125663 h 6858000"/>
              <a:gd name="connsiteX100" fmla="*/ 176212 w 11482387"/>
              <a:gd name="connsiteY100" fmla="*/ 2057400 h 6858000"/>
              <a:gd name="connsiteX101" fmla="*/ 173037 w 11482387"/>
              <a:gd name="connsiteY101" fmla="*/ 1989138 h 6858000"/>
              <a:gd name="connsiteX102" fmla="*/ 166687 w 11482387"/>
              <a:gd name="connsiteY102" fmla="*/ 1928813 h 6858000"/>
              <a:gd name="connsiteX103" fmla="*/ 155575 w 11482387"/>
              <a:gd name="connsiteY103" fmla="*/ 1876425 h 6858000"/>
              <a:gd name="connsiteX104" fmla="*/ 139700 w 11482387"/>
              <a:gd name="connsiteY104" fmla="*/ 1830388 h 6858000"/>
              <a:gd name="connsiteX105" fmla="*/ 123825 w 11482387"/>
              <a:gd name="connsiteY105" fmla="*/ 1789113 h 6858000"/>
              <a:gd name="connsiteX106" fmla="*/ 107950 w 11482387"/>
              <a:gd name="connsiteY106" fmla="*/ 1752600 h 6858000"/>
              <a:gd name="connsiteX107" fmla="*/ 88900 w 11482387"/>
              <a:gd name="connsiteY107" fmla="*/ 1714500 h 6858000"/>
              <a:gd name="connsiteX108" fmla="*/ 69850 w 11482387"/>
              <a:gd name="connsiteY108" fmla="*/ 1676400 h 6858000"/>
              <a:gd name="connsiteX109" fmla="*/ 50800 w 11482387"/>
              <a:gd name="connsiteY109" fmla="*/ 1639888 h 6858000"/>
              <a:gd name="connsiteX110" fmla="*/ 34925 w 11482387"/>
              <a:gd name="connsiteY110" fmla="*/ 1598613 h 6858000"/>
              <a:gd name="connsiteX111" fmla="*/ 20637 w 11482387"/>
              <a:gd name="connsiteY111" fmla="*/ 1552575 h 6858000"/>
              <a:gd name="connsiteX112" fmla="*/ 9525 w 11482387"/>
              <a:gd name="connsiteY112" fmla="*/ 1500188 h 6858000"/>
              <a:gd name="connsiteX113" fmla="*/ 1587 w 11482387"/>
              <a:gd name="connsiteY113" fmla="*/ 1439863 h 6858000"/>
              <a:gd name="connsiteX114" fmla="*/ 0 w 11482387"/>
              <a:gd name="connsiteY114" fmla="*/ 1371600 h 6858000"/>
              <a:gd name="connsiteX115" fmla="*/ 1587 w 11482387"/>
              <a:gd name="connsiteY115" fmla="*/ 1303338 h 6858000"/>
              <a:gd name="connsiteX116" fmla="*/ 9525 w 11482387"/>
              <a:gd name="connsiteY116" fmla="*/ 1243013 h 6858000"/>
              <a:gd name="connsiteX117" fmla="*/ 20637 w 11482387"/>
              <a:gd name="connsiteY117" fmla="*/ 1190625 h 6858000"/>
              <a:gd name="connsiteX118" fmla="*/ 34925 w 11482387"/>
              <a:gd name="connsiteY118" fmla="*/ 1144588 h 6858000"/>
              <a:gd name="connsiteX119" fmla="*/ 50800 w 11482387"/>
              <a:gd name="connsiteY119" fmla="*/ 1103313 h 6858000"/>
              <a:gd name="connsiteX120" fmla="*/ 69850 w 11482387"/>
              <a:gd name="connsiteY120" fmla="*/ 1066800 h 6858000"/>
              <a:gd name="connsiteX121" fmla="*/ 88900 w 11482387"/>
              <a:gd name="connsiteY121" fmla="*/ 1028700 h 6858000"/>
              <a:gd name="connsiteX122" fmla="*/ 107950 w 11482387"/>
              <a:gd name="connsiteY122" fmla="*/ 990600 h 6858000"/>
              <a:gd name="connsiteX123" fmla="*/ 123825 w 11482387"/>
              <a:gd name="connsiteY123" fmla="*/ 954088 h 6858000"/>
              <a:gd name="connsiteX124" fmla="*/ 139700 w 11482387"/>
              <a:gd name="connsiteY124" fmla="*/ 912813 h 6858000"/>
              <a:gd name="connsiteX125" fmla="*/ 155575 w 11482387"/>
              <a:gd name="connsiteY125" fmla="*/ 866775 h 6858000"/>
              <a:gd name="connsiteX126" fmla="*/ 166687 w 11482387"/>
              <a:gd name="connsiteY126" fmla="*/ 814388 h 6858000"/>
              <a:gd name="connsiteX127" fmla="*/ 173037 w 11482387"/>
              <a:gd name="connsiteY127" fmla="*/ 754063 h 6858000"/>
              <a:gd name="connsiteX128" fmla="*/ 176212 w 11482387"/>
              <a:gd name="connsiteY128" fmla="*/ 685800 h 6858000"/>
              <a:gd name="connsiteX129" fmla="*/ 173037 w 11482387"/>
              <a:gd name="connsiteY129" fmla="*/ 617538 h 6858000"/>
              <a:gd name="connsiteX130" fmla="*/ 166687 w 11482387"/>
              <a:gd name="connsiteY130" fmla="*/ 557213 h 6858000"/>
              <a:gd name="connsiteX131" fmla="*/ 155575 w 11482387"/>
              <a:gd name="connsiteY131" fmla="*/ 504825 h 6858000"/>
              <a:gd name="connsiteX132" fmla="*/ 139700 w 11482387"/>
              <a:gd name="connsiteY132" fmla="*/ 458788 h 6858000"/>
              <a:gd name="connsiteX133" fmla="*/ 123825 w 11482387"/>
              <a:gd name="connsiteY133" fmla="*/ 417513 h 6858000"/>
              <a:gd name="connsiteX134" fmla="*/ 107950 w 11482387"/>
              <a:gd name="connsiteY134" fmla="*/ 381000 h 6858000"/>
              <a:gd name="connsiteX135" fmla="*/ 88900 w 11482387"/>
              <a:gd name="connsiteY135" fmla="*/ 342900 h 6858000"/>
              <a:gd name="connsiteX136" fmla="*/ 69850 w 11482387"/>
              <a:gd name="connsiteY136" fmla="*/ 304800 h 6858000"/>
              <a:gd name="connsiteX137" fmla="*/ 50800 w 11482387"/>
              <a:gd name="connsiteY137" fmla="*/ 268288 h 6858000"/>
              <a:gd name="connsiteX138" fmla="*/ 34925 w 11482387"/>
              <a:gd name="connsiteY138" fmla="*/ 227013 h 6858000"/>
              <a:gd name="connsiteX139" fmla="*/ 20637 w 11482387"/>
              <a:gd name="connsiteY139" fmla="*/ 180975 h 6858000"/>
              <a:gd name="connsiteX140" fmla="*/ 9525 w 11482387"/>
              <a:gd name="connsiteY140" fmla="*/ 128588 h 6858000"/>
              <a:gd name="connsiteX141" fmla="*/ 1587 w 11482387"/>
              <a:gd name="connsiteY141" fmla="*/ 682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1482387" h="6858000">
                <a:moveTo>
                  <a:pt x="0" y="0"/>
                </a:moveTo>
                <a:lnTo>
                  <a:pt x="11482387" y="0"/>
                </a:lnTo>
                <a:lnTo>
                  <a:pt x="11482387" y="6858000"/>
                </a:lnTo>
                <a:lnTo>
                  <a:pt x="0" y="6858000"/>
                </a:lnTo>
                <a:lnTo>
                  <a:pt x="1587" y="6789738"/>
                </a:lnTo>
                <a:lnTo>
                  <a:pt x="9525" y="6729413"/>
                </a:lnTo>
                <a:lnTo>
                  <a:pt x="20637" y="6677025"/>
                </a:lnTo>
                <a:lnTo>
                  <a:pt x="34925" y="6630988"/>
                </a:lnTo>
                <a:lnTo>
                  <a:pt x="50800" y="6589713"/>
                </a:lnTo>
                <a:lnTo>
                  <a:pt x="69850" y="6553200"/>
                </a:lnTo>
                <a:lnTo>
                  <a:pt x="88900" y="6515100"/>
                </a:lnTo>
                <a:lnTo>
                  <a:pt x="107950" y="6477000"/>
                </a:lnTo>
                <a:lnTo>
                  <a:pt x="123825" y="6440488"/>
                </a:lnTo>
                <a:lnTo>
                  <a:pt x="139700" y="6399213"/>
                </a:lnTo>
                <a:lnTo>
                  <a:pt x="155575" y="6353175"/>
                </a:lnTo>
                <a:lnTo>
                  <a:pt x="166687" y="6300788"/>
                </a:lnTo>
                <a:lnTo>
                  <a:pt x="173037" y="6240463"/>
                </a:lnTo>
                <a:lnTo>
                  <a:pt x="176212" y="6172200"/>
                </a:lnTo>
                <a:lnTo>
                  <a:pt x="173037" y="6103938"/>
                </a:lnTo>
                <a:lnTo>
                  <a:pt x="166687" y="6043613"/>
                </a:lnTo>
                <a:lnTo>
                  <a:pt x="155575" y="5991225"/>
                </a:lnTo>
                <a:lnTo>
                  <a:pt x="139700" y="5945188"/>
                </a:lnTo>
                <a:lnTo>
                  <a:pt x="123825" y="5903913"/>
                </a:lnTo>
                <a:lnTo>
                  <a:pt x="107950" y="5867400"/>
                </a:lnTo>
                <a:lnTo>
                  <a:pt x="88900" y="5829300"/>
                </a:lnTo>
                <a:lnTo>
                  <a:pt x="69850" y="5791200"/>
                </a:lnTo>
                <a:lnTo>
                  <a:pt x="50800" y="5754688"/>
                </a:lnTo>
                <a:lnTo>
                  <a:pt x="34925" y="5713413"/>
                </a:lnTo>
                <a:lnTo>
                  <a:pt x="20637" y="5667375"/>
                </a:lnTo>
                <a:lnTo>
                  <a:pt x="9525" y="5614988"/>
                </a:lnTo>
                <a:lnTo>
                  <a:pt x="1587" y="5554663"/>
                </a:lnTo>
                <a:lnTo>
                  <a:pt x="0" y="5486400"/>
                </a:lnTo>
                <a:lnTo>
                  <a:pt x="1587" y="5418138"/>
                </a:lnTo>
                <a:lnTo>
                  <a:pt x="9525" y="5357813"/>
                </a:lnTo>
                <a:lnTo>
                  <a:pt x="20637" y="5305425"/>
                </a:lnTo>
                <a:lnTo>
                  <a:pt x="34925" y="5259388"/>
                </a:lnTo>
                <a:lnTo>
                  <a:pt x="50800" y="5218113"/>
                </a:lnTo>
                <a:lnTo>
                  <a:pt x="69850" y="5181600"/>
                </a:lnTo>
                <a:lnTo>
                  <a:pt x="88900" y="5143500"/>
                </a:lnTo>
                <a:lnTo>
                  <a:pt x="107950" y="5105400"/>
                </a:lnTo>
                <a:lnTo>
                  <a:pt x="123825" y="5068888"/>
                </a:lnTo>
                <a:lnTo>
                  <a:pt x="139700" y="5027613"/>
                </a:lnTo>
                <a:lnTo>
                  <a:pt x="155575" y="4981575"/>
                </a:lnTo>
                <a:lnTo>
                  <a:pt x="166687" y="4929188"/>
                </a:lnTo>
                <a:lnTo>
                  <a:pt x="173037" y="4868863"/>
                </a:lnTo>
                <a:lnTo>
                  <a:pt x="176212" y="4800600"/>
                </a:lnTo>
                <a:lnTo>
                  <a:pt x="173037" y="4732338"/>
                </a:lnTo>
                <a:lnTo>
                  <a:pt x="166687" y="4672013"/>
                </a:lnTo>
                <a:lnTo>
                  <a:pt x="155575" y="4619625"/>
                </a:lnTo>
                <a:lnTo>
                  <a:pt x="139700" y="4573588"/>
                </a:lnTo>
                <a:lnTo>
                  <a:pt x="123825" y="4532313"/>
                </a:lnTo>
                <a:lnTo>
                  <a:pt x="107950" y="4495800"/>
                </a:lnTo>
                <a:lnTo>
                  <a:pt x="69850" y="4419600"/>
                </a:lnTo>
                <a:lnTo>
                  <a:pt x="50800" y="4383088"/>
                </a:lnTo>
                <a:lnTo>
                  <a:pt x="34925" y="4341813"/>
                </a:lnTo>
                <a:lnTo>
                  <a:pt x="20637" y="4295775"/>
                </a:lnTo>
                <a:lnTo>
                  <a:pt x="9525" y="4243388"/>
                </a:lnTo>
                <a:lnTo>
                  <a:pt x="1587" y="4183063"/>
                </a:lnTo>
                <a:lnTo>
                  <a:pt x="0" y="4114800"/>
                </a:lnTo>
                <a:lnTo>
                  <a:pt x="1587" y="4046538"/>
                </a:lnTo>
                <a:lnTo>
                  <a:pt x="9525" y="3986213"/>
                </a:lnTo>
                <a:lnTo>
                  <a:pt x="20637" y="3933825"/>
                </a:lnTo>
                <a:lnTo>
                  <a:pt x="34925" y="3887788"/>
                </a:lnTo>
                <a:lnTo>
                  <a:pt x="50800" y="3846513"/>
                </a:lnTo>
                <a:lnTo>
                  <a:pt x="69850" y="3810000"/>
                </a:lnTo>
                <a:lnTo>
                  <a:pt x="88900" y="3771900"/>
                </a:lnTo>
                <a:lnTo>
                  <a:pt x="107950" y="3733800"/>
                </a:lnTo>
                <a:lnTo>
                  <a:pt x="123825" y="3697288"/>
                </a:lnTo>
                <a:lnTo>
                  <a:pt x="139700" y="3656013"/>
                </a:lnTo>
                <a:lnTo>
                  <a:pt x="155575" y="3609975"/>
                </a:lnTo>
                <a:lnTo>
                  <a:pt x="166687" y="3557588"/>
                </a:lnTo>
                <a:lnTo>
                  <a:pt x="173037" y="3497263"/>
                </a:lnTo>
                <a:lnTo>
                  <a:pt x="176212" y="3427413"/>
                </a:lnTo>
                <a:lnTo>
                  <a:pt x="173037" y="3360738"/>
                </a:lnTo>
                <a:lnTo>
                  <a:pt x="166687" y="3300413"/>
                </a:lnTo>
                <a:lnTo>
                  <a:pt x="155575" y="3248025"/>
                </a:lnTo>
                <a:lnTo>
                  <a:pt x="139700" y="3201988"/>
                </a:lnTo>
                <a:lnTo>
                  <a:pt x="123825" y="3160713"/>
                </a:lnTo>
                <a:lnTo>
                  <a:pt x="107950" y="3124200"/>
                </a:lnTo>
                <a:lnTo>
                  <a:pt x="88900" y="3086100"/>
                </a:lnTo>
                <a:lnTo>
                  <a:pt x="69850" y="3048000"/>
                </a:lnTo>
                <a:lnTo>
                  <a:pt x="50800" y="3011488"/>
                </a:lnTo>
                <a:lnTo>
                  <a:pt x="34925" y="2970213"/>
                </a:lnTo>
                <a:lnTo>
                  <a:pt x="20637" y="2924175"/>
                </a:lnTo>
                <a:lnTo>
                  <a:pt x="9525" y="2871788"/>
                </a:lnTo>
                <a:lnTo>
                  <a:pt x="1587" y="2811463"/>
                </a:lnTo>
                <a:lnTo>
                  <a:pt x="0" y="2743200"/>
                </a:lnTo>
                <a:lnTo>
                  <a:pt x="1587" y="2674938"/>
                </a:lnTo>
                <a:lnTo>
                  <a:pt x="9525" y="2614613"/>
                </a:lnTo>
                <a:lnTo>
                  <a:pt x="20637" y="2562225"/>
                </a:lnTo>
                <a:lnTo>
                  <a:pt x="34925" y="2516188"/>
                </a:lnTo>
                <a:lnTo>
                  <a:pt x="50800" y="2474913"/>
                </a:lnTo>
                <a:lnTo>
                  <a:pt x="69850" y="2438400"/>
                </a:lnTo>
                <a:lnTo>
                  <a:pt x="88900" y="2400300"/>
                </a:lnTo>
                <a:lnTo>
                  <a:pt x="107950" y="2362200"/>
                </a:lnTo>
                <a:lnTo>
                  <a:pt x="123825" y="2325688"/>
                </a:lnTo>
                <a:lnTo>
                  <a:pt x="139700" y="2284413"/>
                </a:lnTo>
                <a:lnTo>
                  <a:pt x="155575" y="2238375"/>
                </a:lnTo>
                <a:lnTo>
                  <a:pt x="166687" y="2185988"/>
                </a:lnTo>
                <a:lnTo>
                  <a:pt x="173037" y="2125663"/>
                </a:lnTo>
                <a:lnTo>
                  <a:pt x="176212" y="2057400"/>
                </a:lnTo>
                <a:lnTo>
                  <a:pt x="173037" y="1989138"/>
                </a:lnTo>
                <a:lnTo>
                  <a:pt x="166687" y="1928813"/>
                </a:lnTo>
                <a:lnTo>
                  <a:pt x="155575" y="1876425"/>
                </a:lnTo>
                <a:lnTo>
                  <a:pt x="139700" y="1830388"/>
                </a:lnTo>
                <a:lnTo>
                  <a:pt x="123825" y="1789113"/>
                </a:lnTo>
                <a:lnTo>
                  <a:pt x="107950" y="1752600"/>
                </a:lnTo>
                <a:lnTo>
                  <a:pt x="88900" y="1714500"/>
                </a:lnTo>
                <a:lnTo>
                  <a:pt x="69850" y="1676400"/>
                </a:lnTo>
                <a:lnTo>
                  <a:pt x="50800" y="1639888"/>
                </a:lnTo>
                <a:lnTo>
                  <a:pt x="34925" y="1598613"/>
                </a:lnTo>
                <a:lnTo>
                  <a:pt x="20637" y="1552575"/>
                </a:lnTo>
                <a:lnTo>
                  <a:pt x="9525" y="1500188"/>
                </a:lnTo>
                <a:lnTo>
                  <a:pt x="1587" y="1439863"/>
                </a:lnTo>
                <a:lnTo>
                  <a:pt x="0" y="1371600"/>
                </a:lnTo>
                <a:lnTo>
                  <a:pt x="1587" y="1303338"/>
                </a:lnTo>
                <a:lnTo>
                  <a:pt x="9525" y="1243013"/>
                </a:lnTo>
                <a:lnTo>
                  <a:pt x="20637" y="1190625"/>
                </a:lnTo>
                <a:lnTo>
                  <a:pt x="34925" y="1144588"/>
                </a:lnTo>
                <a:lnTo>
                  <a:pt x="50800" y="1103313"/>
                </a:lnTo>
                <a:lnTo>
                  <a:pt x="69850" y="1066800"/>
                </a:lnTo>
                <a:lnTo>
                  <a:pt x="88900" y="1028700"/>
                </a:lnTo>
                <a:lnTo>
                  <a:pt x="107950" y="990600"/>
                </a:lnTo>
                <a:lnTo>
                  <a:pt x="123825" y="954088"/>
                </a:lnTo>
                <a:lnTo>
                  <a:pt x="139700" y="912813"/>
                </a:lnTo>
                <a:lnTo>
                  <a:pt x="155575" y="866775"/>
                </a:lnTo>
                <a:lnTo>
                  <a:pt x="166687" y="814388"/>
                </a:lnTo>
                <a:lnTo>
                  <a:pt x="173037" y="754063"/>
                </a:lnTo>
                <a:lnTo>
                  <a:pt x="176212" y="685800"/>
                </a:lnTo>
                <a:lnTo>
                  <a:pt x="173037" y="617538"/>
                </a:lnTo>
                <a:lnTo>
                  <a:pt x="166687" y="557213"/>
                </a:lnTo>
                <a:lnTo>
                  <a:pt x="155575" y="504825"/>
                </a:lnTo>
                <a:lnTo>
                  <a:pt x="139700" y="458788"/>
                </a:lnTo>
                <a:lnTo>
                  <a:pt x="123825" y="417513"/>
                </a:lnTo>
                <a:lnTo>
                  <a:pt x="107950" y="381000"/>
                </a:lnTo>
                <a:lnTo>
                  <a:pt x="88900" y="342900"/>
                </a:lnTo>
                <a:lnTo>
                  <a:pt x="69850" y="304800"/>
                </a:lnTo>
                <a:lnTo>
                  <a:pt x="50800" y="268288"/>
                </a:lnTo>
                <a:lnTo>
                  <a:pt x="34925" y="227013"/>
                </a:lnTo>
                <a:lnTo>
                  <a:pt x="20637" y="180975"/>
                </a:lnTo>
                <a:lnTo>
                  <a:pt x="9525" y="128588"/>
                </a:lnTo>
                <a:lnTo>
                  <a:pt x="1587" y="68263"/>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عنوان 1">
            <a:extLst>
              <a:ext uri="{FF2B5EF4-FFF2-40B4-BE49-F238E27FC236}">
                <a16:creationId xmlns:a16="http://schemas.microsoft.com/office/drawing/2014/main" id="{34931664-988A-45C6-BBE2-7570CF4F3D01}"/>
              </a:ext>
            </a:extLst>
          </p:cNvPr>
          <p:cNvSpPr>
            <a:spLocks noGrp="1"/>
          </p:cNvSpPr>
          <p:nvPr>
            <p:ph type="title"/>
          </p:nvPr>
        </p:nvSpPr>
        <p:spPr>
          <a:xfrm>
            <a:off x="1251678" y="382385"/>
            <a:ext cx="10178322" cy="1492132"/>
          </a:xfrm>
        </p:spPr>
        <p:txBody>
          <a:bodyPr>
            <a:normAutofit/>
          </a:bodyPr>
          <a:lstStyle/>
          <a:p>
            <a:r>
              <a:rPr lang="en-US" dirty="0"/>
              <a:t>Rhinoplasty</a:t>
            </a:r>
            <a:endParaRPr lang="ar-JO" dirty="0"/>
          </a:p>
        </p:txBody>
      </p:sp>
      <p:sp>
        <p:nvSpPr>
          <p:cNvPr id="3" name="عنصر نائب للمحتوى 2">
            <a:extLst>
              <a:ext uri="{FF2B5EF4-FFF2-40B4-BE49-F238E27FC236}">
                <a16:creationId xmlns:a16="http://schemas.microsoft.com/office/drawing/2014/main" id="{DA3100B2-25A3-4966-970B-053D7587493A}"/>
              </a:ext>
            </a:extLst>
          </p:cNvPr>
          <p:cNvSpPr>
            <a:spLocks noGrp="1"/>
          </p:cNvSpPr>
          <p:nvPr>
            <p:ph idx="1"/>
          </p:nvPr>
        </p:nvSpPr>
        <p:spPr>
          <a:xfrm>
            <a:off x="1251678" y="2286001"/>
            <a:ext cx="10178322" cy="3593591"/>
          </a:xfrm>
        </p:spPr>
        <p:txBody>
          <a:bodyPr>
            <a:normAutofit/>
          </a:bodyPr>
          <a:lstStyle/>
          <a:p>
            <a:r>
              <a:rPr lang="en-US"/>
              <a:t>More commonly know as a Nose job, it is a reconstruction or altering of the nose either for treating a defect or for purely cosmetic reasons</a:t>
            </a:r>
            <a:endParaRPr lang="ar-JO" dirty="0"/>
          </a:p>
        </p:txBody>
      </p:sp>
    </p:spTree>
    <p:extLst>
      <p:ext uri="{BB962C8B-B14F-4D97-AF65-F5344CB8AC3E}">
        <p14:creationId xmlns:p14="http://schemas.microsoft.com/office/powerpoint/2010/main" val="3646426038"/>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2805736-925B-4E6B-9FAB-73BA23E1E9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عنوان 1">
            <a:extLst>
              <a:ext uri="{FF2B5EF4-FFF2-40B4-BE49-F238E27FC236}">
                <a16:creationId xmlns:a16="http://schemas.microsoft.com/office/drawing/2014/main" id="{B34F43EB-BC62-4FBF-BE20-B1005D8AADF5}"/>
              </a:ext>
            </a:extLst>
          </p:cNvPr>
          <p:cNvSpPr>
            <a:spLocks noGrp="1"/>
          </p:cNvSpPr>
          <p:nvPr>
            <p:ph type="title"/>
          </p:nvPr>
        </p:nvSpPr>
        <p:spPr>
          <a:xfrm>
            <a:off x="605197" y="382385"/>
            <a:ext cx="3111669" cy="899780"/>
          </a:xfrm>
        </p:spPr>
        <p:txBody>
          <a:bodyPr anchor="b">
            <a:normAutofit/>
          </a:bodyPr>
          <a:lstStyle/>
          <a:p>
            <a:r>
              <a:rPr lang="en-US" sz="2000"/>
              <a:t>Types of Rhinoplasty</a:t>
            </a:r>
            <a:endParaRPr lang="ar-JO" sz="2000"/>
          </a:p>
        </p:txBody>
      </p:sp>
      <p:sp>
        <p:nvSpPr>
          <p:cNvPr id="19" name="Rectangle 18">
            <a:extLst>
              <a:ext uri="{FF2B5EF4-FFF2-40B4-BE49-F238E27FC236}">
                <a16:creationId xmlns:a16="http://schemas.microsoft.com/office/drawing/2014/main" id="{E9EA2B43-8884-423C-B0EB-8949B0462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عنصر نائب للمحتوى 2">
            <a:extLst>
              <a:ext uri="{FF2B5EF4-FFF2-40B4-BE49-F238E27FC236}">
                <a16:creationId xmlns:a16="http://schemas.microsoft.com/office/drawing/2014/main" id="{EB78CDD2-0605-4C6E-9AFB-222917B94FC8}"/>
              </a:ext>
            </a:extLst>
          </p:cNvPr>
          <p:cNvSpPr>
            <a:spLocks noGrp="1"/>
          </p:cNvSpPr>
          <p:nvPr>
            <p:ph idx="1"/>
          </p:nvPr>
        </p:nvSpPr>
        <p:spPr>
          <a:xfrm>
            <a:off x="605197" y="1613434"/>
            <a:ext cx="3111668" cy="4594953"/>
          </a:xfrm>
        </p:spPr>
        <p:txBody>
          <a:bodyPr>
            <a:normAutofit/>
          </a:bodyPr>
          <a:lstStyle/>
          <a:p>
            <a:r>
              <a:rPr lang="en-US" sz="1600"/>
              <a:t>Rhinoplasty can be either OPEN or CLOSED</a:t>
            </a:r>
          </a:p>
          <a:p>
            <a:endParaRPr lang="ar-JO" sz="1600"/>
          </a:p>
        </p:txBody>
      </p:sp>
      <p:sp>
        <p:nvSpPr>
          <p:cNvPr id="21" name="Rectangle 20">
            <a:extLst>
              <a:ext uri="{FF2B5EF4-FFF2-40B4-BE49-F238E27FC236}">
                <a16:creationId xmlns:a16="http://schemas.microsoft.com/office/drawing/2014/main" id="{F884A938-C405-4F09-AA12-590BEE1DE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1" y="643467"/>
            <a:ext cx="7391400" cy="5564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A picture containing diagram&#10;&#10;Description automatically generated">
            <a:extLst>
              <a:ext uri="{FF2B5EF4-FFF2-40B4-BE49-F238E27FC236}">
                <a16:creationId xmlns:a16="http://schemas.microsoft.com/office/drawing/2014/main" id="{91013891-66D1-4968-B99B-78A7366BC3C4}"/>
              </a:ext>
            </a:extLst>
          </p:cNvPr>
          <p:cNvPicPr>
            <a:picLocks noChangeAspect="1"/>
          </p:cNvPicPr>
          <p:nvPr/>
        </p:nvPicPr>
        <p:blipFill rotWithShape="1">
          <a:blip r:embed="rId2"/>
          <a:srcRect l="12294" r="12680"/>
          <a:stretch/>
        </p:blipFill>
        <p:spPr>
          <a:xfrm>
            <a:off x="5308378" y="1286933"/>
            <a:ext cx="4881524" cy="4277987"/>
          </a:xfrm>
          <a:prstGeom prst="rect">
            <a:avLst/>
          </a:prstGeom>
        </p:spPr>
      </p:pic>
    </p:spTree>
    <p:extLst>
      <p:ext uri="{BB962C8B-B14F-4D97-AF65-F5344CB8AC3E}">
        <p14:creationId xmlns:p14="http://schemas.microsoft.com/office/powerpoint/2010/main" val="36514686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EA0A19E-661F-4554-86B2-5C6B1AF2D747}"/>
              </a:ext>
            </a:extLst>
          </p:cNvPr>
          <p:cNvSpPr>
            <a:spLocks noGrp="1"/>
          </p:cNvSpPr>
          <p:nvPr>
            <p:ph type="title"/>
          </p:nvPr>
        </p:nvSpPr>
        <p:spPr/>
        <p:txBody>
          <a:bodyPr/>
          <a:lstStyle/>
          <a:p>
            <a:r>
              <a:rPr lang="en-US" dirty="0"/>
              <a:t>Open vs Closed </a:t>
            </a:r>
            <a:r>
              <a:rPr lang="en-US" dirty="0" err="1"/>
              <a:t>Rhinplasty</a:t>
            </a:r>
            <a:endParaRPr lang="ar-JO" dirty="0"/>
          </a:p>
        </p:txBody>
      </p:sp>
      <p:graphicFrame>
        <p:nvGraphicFramePr>
          <p:cNvPr id="4" name="Content Placeholder 2">
            <a:extLst>
              <a:ext uri="{FF2B5EF4-FFF2-40B4-BE49-F238E27FC236}">
                <a16:creationId xmlns:a16="http://schemas.microsoft.com/office/drawing/2014/main" id="{EABF7DA2-4FB3-484A-AA18-5D946E67A2D9}"/>
              </a:ext>
            </a:extLst>
          </p:cNvPr>
          <p:cNvGraphicFramePr>
            <a:graphicFrameLocks noGrp="1"/>
          </p:cNvGraphicFramePr>
          <p:nvPr>
            <p:ph idx="1"/>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9240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66B9BA8C-C356-4877-926F-AC0D6C559ED0}"/>
              </a:ext>
            </a:extLst>
          </p:cNvPr>
          <p:cNvSpPr>
            <a:spLocks noGrp="1"/>
          </p:cNvSpPr>
          <p:nvPr>
            <p:ph type="title"/>
          </p:nvPr>
        </p:nvSpPr>
        <p:spPr>
          <a:xfrm>
            <a:off x="761996" y="382385"/>
            <a:ext cx="10668004" cy="1113295"/>
          </a:xfrm>
        </p:spPr>
        <p:txBody>
          <a:bodyPr anchor="b">
            <a:normAutofit/>
          </a:bodyPr>
          <a:lstStyle/>
          <a:p>
            <a:pPr algn="ctr"/>
            <a:r>
              <a:rPr lang="en-US" sz="5400" dirty="0"/>
              <a:t>EPIDEMIOLOGY</a:t>
            </a:r>
            <a:endParaRPr lang="ar-JO" dirty="0"/>
          </a:p>
        </p:txBody>
      </p:sp>
      <p:sp>
        <p:nvSpPr>
          <p:cNvPr id="3" name="عنصر نائب للمحتوى 2">
            <a:extLst>
              <a:ext uri="{FF2B5EF4-FFF2-40B4-BE49-F238E27FC236}">
                <a16:creationId xmlns:a16="http://schemas.microsoft.com/office/drawing/2014/main" id="{48895E71-B266-4ED6-B16C-4B95103B9395}"/>
              </a:ext>
            </a:extLst>
          </p:cNvPr>
          <p:cNvSpPr>
            <a:spLocks noGrp="1"/>
          </p:cNvSpPr>
          <p:nvPr>
            <p:ph idx="1"/>
          </p:nvPr>
        </p:nvSpPr>
        <p:spPr>
          <a:xfrm>
            <a:off x="761996" y="1785257"/>
            <a:ext cx="10668004" cy="3440539"/>
          </a:xfrm>
        </p:spPr>
        <p:txBody>
          <a:bodyPr>
            <a:normAutofit/>
          </a:bodyPr>
          <a:lstStyle/>
          <a:p>
            <a:pPr>
              <a:lnSpc>
                <a:spcPct val="95000"/>
              </a:lnSpc>
              <a:buFont typeface="Wingdings" panose="05000000000000000000" pitchFamily="2" charset="2"/>
              <a:buChar char="q"/>
            </a:pPr>
            <a:r>
              <a:rPr lang="en-US" sz="2400" dirty="0"/>
              <a:t> New CASES of gynecomastia are common in 3 different age populations: newborns, adolescents and men older than 50 years of age. </a:t>
            </a:r>
          </a:p>
          <a:p>
            <a:pPr>
              <a:lnSpc>
                <a:spcPct val="95000"/>
              </a:lnSpc>
              <a:buFont typeface="Wingdings" panose="05000000000000000000" pitchFamily="2" charset="2"/>
              <a:buChar char="q"/>
            </a:pPr>
            <a:r>
              <a:rPr lang="en-US" sz="2400" dirty="0"/>
              <a:t>   Newborn gynecomastia occurs in about 60-90% of male babies and most cases resolve on their own.</a:t>
            </a:r>
          </a:p>
          <a:p>
            <a:pPr>
              <a:lnSpc>
                <a:spcPct val="95000"/>
              </a:lnSpc>
              <a:buFont typeface="Wingdings" panose="05000000000000000000" pitchFamily="2" charset="2"/>
              <a:buChar char="q"/>
            </a:pPr>
            <a:r>
              <a:rPr lang="en-US" sz="2400" dirty="0"/>
              <a:t> During adolescence, up to 70% of males are estimated to exhibit signs of gynecomastia during their adolescence. </a:t>
            </a:r>
          </a:p>
          <a:p>
            <a:pPr>
              <a:lnSpc>
                <a:spcPct val="95000"/>
              </a:lnSpc>
              <a:buFont typeface="Wingdings" panose="05000000000000000000" pitchFamily="2" charset="2"/>
              <a:buChar char="q"/>
            </a:pPr>
            <a:r>
              <a:rPr lang="en-US" sz="2400" dirty="0"/>
              <a:t>    Senile gynecomastia is estimated to be present in 24-65% of men between the ages of fifty and eighty. </a:t>
            </a:r>
            <a:endParaRPr lang="ar-JO" sz="2400" dirty="0"/>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729475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B6B04B4-0DE6-4757-9395-263BF8CBB250}"/>
              </a:ext>
            </a:extLst>
          </p:cNvPr>
          <p:cNvSpPr>
            <a:spLocks noGrp="1"/>
          </p:cNvSpPr>
          <p:nvPr>
            <p:ph type="title"/>
          </p:nvPr>
        </p:nvSpPr>
        <p:spPr/>
        <p:txBody>
          <a:bodyPr/>
          <a:lstStyle/>
          <a:p>
            <a:r>
              <a:rPr lang="en-US" dirty="0"/>
              <a:t>Cont.</a:t>
            </a:r>
            <a:endParaRPr lang="ar-JO" dirty="0"/>
          </a:p>
        </p:txBody>
      </p:sp>
      <p:sp>
        <p:nvSpPr>
          <p:cNvPr id="3" name="عنصر نائب للمحتوى 2">
            <a:extLst>
              <a:ext uri="{FF2B5EF4-FFF2-40B4-BE49-F238E27FC236}">
                <a16:creationId xmlns:a16="http://schemas.microsoft.com/office/drawing/2014/main" id="{446820EB-88EE-46C1-B8E5-55F01F62841D}"/>
              </a:ext>
            </a:extLst>
          </p:cNvPr>
          <p:cNvSpPr>
            <a:spLocks noGrp="1"/>
          </p:cNvSpPr>
          <p:nvPr>
            <p:ph idx="1"/>
          </p:nvPr>
        </p:nvSpPr>
        <p:spPr/>
        <p:txBody>
          <a:bodyPr/>
          <a:lstStyle/>
          <a:p>
            <a:pPr>
              <a:lnSpc>
                <a:spcPct val="95000"/>
              </a:lnSpc>
            </a:pPr>
            <a:r>
              <a:rPr lang="en-US" sz="2000" dirty="0">
                <a:ea typeface="+mj-lt"/>
                <a:cs typeface="+mj-lt"/>
              </a:rPr>
              <a:t>Closed rhinoplasty procedure also features:</a:t>
            </a:r>
            <a:endParaRPr lang="en-US" sz="2000" dirty="0"/>
          </a:p>
          <a:p>
            <a:pPr marL="457200" indent="-457200">
              <a:lnSpc>
                <a:spcPct val="95000"/>
              </a:lnSpc>
              <a:buClr>
                <a:srgbClr val="8AD0D6"/>
              </a:buClr>
              <a:buAutoNum type="arabicPeriod"/>
            </a:pPr>
            <a:r>
              <a:rPr lang="en-US" sz="2000" dirty="0">
                <a:ea typeface="+mj-lt"/>
                <a:cs typeface="+mj-lt"/>
              </a:rPr>
              <a:t>Decreased potential for the excessive reduction (cutting) of the nasal-tip support</a:t>
            </a:r>
            <a:endParaRPr lang="en-US" sz="2000" dirty="0"/>
          </a:p>
          <a:p>
            <a:pPr marL="457200" indent="-457200">
              <a:lnSpc>
                <a:spcPct val="95000"/>
              </a:lnSpc>
              <a:buClr>
                <a:srgbClr val="8AD0D6"/>
              </a:buClr>
              <a:buAutoNum type="arabicPeriod"/>
            </a:pPr>
            <a:r>
              <a:rPr lang="en-US" sz="2000" dirty="0">
                <a:ea typeface="+mj-lt"/>
                <a:cs typeface="+mj-lt"/>
              </a:rPr>
              <a:t>Reduced post-operative edema</a:t>
            </a:r>
            <a:endParaRPr lang="en-US" sz="2000" dirty="0"/>
          </a:p>
          <a:p>
            <a:pPr marL="457200" indent="-457200">
              <a:lnSpc>
                <a:spcPct val="95000"/>
              </a:lnSpc>
              <a:buClr>
                <a:srgbClr val="8AD0D6"/>
              </a:buClr>
              <a:buAutoNum type="arabicPeriod"/>
            </a:pPr>
            <a:r>
              <a:rPr lang="en-US" sz="2000" dirty="0">
                <a:ea typeface="+mj-lt"/>
                <a:cs typeface="+mj-lt"/>
              </a:rPr>
              <a:t>Decreased visible scarring</a:t>
            </a:r>
            <a:endParaRPr lang="en-US" sz="2000" dirty="0"/>
          </a:p>
          <a:p>
            <a:pPr marL="457200" indent="-457200">
              <a:lnSpc>
                <a:spcPct val="95000"/>
              </a:lnSpc>
              <a:buClr>
                <a:srgbClr val="8AD0D6"/>
              </a:buClr>
              <a:buAutoNum type="arabicPeriod"/>
            </a:pPr>
            <a:r>
              <a:rPr lang="en-US" sz="2000" dirty="0">
                <a:ea typeface="+mj-lt"/>
                <a:cs typeface="+mj-lt"/>
              </a:rPr>
              <a:t>Decreased iatrogenic damage to the nose</a:t>
            </a:r>
            <a:endParaRPr lang="en-US" sz="2000" dirty="0"/>
          </a:p>
          <a:p>
            <a:pPr marL="457200" indent="-457200">
              <a:lnSpc>
                <a:spcPct val="95000"/>
              </a:lnSpc>
              <a:buClr>
                <a:srgbClr val="8AD0D6"/>
              </a:buClr>
              <a:buAutoNum type="arabicPeriod"/>
            </a:pPr>
            <a:r>
              <a:rPr lang="en-US" sz="2000" dirty="0">
                <a:ea typeface="+mj-lt"/>
                <a:cs typeface="+mj-lt"/>
              </a:rPr>
              <a:t>Increased availability for effecting </a:t>
            </a:r>
            <a:r>
              <a:rPr lang="en-US" sz="2000" i="1" dirty="0">
                <a:ea typeface="+mj-lt"/>
                <a:cs typeface="+mj-lt"/>
              </a:rPr>
              <a:t>in situ</a:t>
            </a:r>
            <a:r>
              <a:rPr lang="en-US" sz="2000" dirty="0">
                <a:ea typeface="+mj-lt"/>
                <a:cs typeface="+mj-lt"/>
              </a:rPr>
              <a:t> procedural and technical changes</a:t>
            </a:r>
            <a:endParaRPr lang="en-US" sz="2000" dirty="0"/>
          </a:p>
          <a:p>
            <a:pPr marL="457200" indent="-457200">
              <a:lnSpc>
                <a:spcPct val="95000"/>
              </a:lnSpc>
              <a:buClr>
                <a:srgbClr val="8AD0D6"/>
              </a:buClr>
              <a:buAutoNum type="arabicPeriod"/>
            </a:pPr>
            <a:r>
              <a:rPr lang="en-US" sz="2000" dirty="0">
                <a:ea typeface="+mj-lt"/>
                <a:cs typeface="+mj-lt"/>
              </a:rPr>
              <a:t>Palpation that allows the surgeon to </a:t>
            </a:r>
            <a:r>
              <a:rPr lang="en-US" sz="2000" i="1" dirty="0">
                <a:ea typeface="+mj-lt"/>
                <a:cs typeface="+mj-lt"/>
              </a:rPr>
              <a:t>feel</a:t>
            </a:r>
            <a:r>
              <a:rPr lang="en-US" sz="2000" dirty="0">
                <a:ea typeface="+mj-lt"/>
                <a:cs typeface="+mj-lt"/>
              </a:rPr>
              <a:t> the interior changes effected to the nose</a:t>
            </a:r>
            <a:endParaRPr lang="en-US" sz="2000" dirty="0"/>
          </a:p>
          <a:p>
            <a:pPr marL="457200" indent="-457200">
              <a:lnSpc>
                <a:spcPct val="95000"/>
              </a:lnSpc>
              <a:buClr>
                <a:srgbClr val="8AD0D6"/>
              </a:buClr>
              <a:buAutoNum type="arabicPeriod"/>
            </a:pPr>
            <a:r>
              <a:rPr lang="en-US" sz="2000" dirty="0">
                <a:ea typeface="+mj-lt"/>
                <a:cs typeface="+mj-lt"/>
              </a:rPr>
              <a:t>Shorter operating room time</a:t>
            </a:r>
            <a:endParaRPr lang="en-US" sz="2000" dirty="0"/>
          </a:p>
          <a:p>
            <a:pPr marL="457200" indent="-457200">
              <a:lnSpc>
                <a:spcPct val="95000"/>
              </a:lnSpc>
              <a:buClr>
                <a:srgbClr val="8AD0D6"/>
              </a:buClr>
              <a:buAutoNum type="arabicPeriod"/>
            </a:pPr>
            <a:r>
              <a:rPr lang="en-US" sz="2000" dirty="0">
                <a:ea typeface="+mj-lt"/>
                <a:cs typeface="+mj-lt"/>
              </a:rPr>
              <a:t>Quicker post-surgical recovery and convalescence for the patient</a:t>
            </a:r>
            <a:endParaRPr lang="en-US" sz="2000" baseline="30000" dirty="0"/>
          </a:p>
          <a:p>
            <a:endParaRPr lang="ar-JO" dirty="0"/>
          </a:p>
        </p:txBody>
      </p:sp>
    </p:spTree>
    <p:extLst>
      <p:ext uri="{BB962C8B-B14F-4D97-AF65-F5344CB8AC3E}">
        <p14:creationId xmlns:p14="http://schemas.microsoft.com/office/powerpoint/2010/main" val="8072585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4" descr="A picture containing blur&#10;&#10;Description automatically generated">
            <a:extLst>
              <a:ext uri="{FF2B5EF4-FFF2-40B4-BE49-F238E27FC236}">
                <a16:creationId xmlns:a16="http://schemas.microsoft.com/office/drawing/2014/main" id="{FA01137D-8B54-4126-A3AC-3FAEF750A75A}"/>
              </a:ext>
            </a:extLst>
          </p:cNvPr>
          <p:cNvPicPr>
            <a:picLocks noChangeAspect="1"/>
          </p:cNvPicPr>
          <p:nvPr/>
        </p:nvPicPr>
        <p:blipFill rotWithShape="1">
          <a:blip r:embed="rId2"/>
          <a:srcRect l="32494" r="12130" b="2"/>
          <a:stretch/>
        </p:blipFill>
        <p:spPr>
          <a:xfrm>
            <a:off x="7338646" y="10"/>
            <a:ext cx="4853354" cy="6857990"/>
          </a:xfrm>
          <a:prstGeom prst="rect">
            <a:avLst/>
          </a:prstGeom>
        </p:spPr>
      </p:pic>
      <p:sp>
        <p:nvSpPr>
          <p:cNvPr id="9" name="Freeform 10">
            <a:extLst>
              <a:ext uri="{FF2B5EF4-FFF2-40B4-BE49-F238E27FC236}">
                <a16:creationId xmlns:a16="http://schemas.microsoft.com/office/drawing/2014/main" id="{E1CE536E-134A-4A35-900B-30F927D5B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عنوان 1">
            <a:extLst>
              <a:ext uri="{FF2B5EF4-FFF2-40B4-BE49-F238E27FC236}">
                <a16:creationId xmlns:a16="http://schemas.microsoft.com/office/drawing/2014/main" id="{12E801AF-F54C-49D7-B042-9182C4D3F062}"/>
              </a:ext>
            </a:extLst>
          </p:cNvPr>
          <p:cNvSpPr>
            <a:spLocks noGrp="1"/>
          </p:cNvSpPr>
          <p:nvPr>
            <p:ph type="title"/>
          </p:nvPr>
        </p:nvSpPr>
        <p:spPr>
          <a:xfrm>
            <a:off x="765051" y="382385"/>
            <a:ext cx="6015897" cy="1492132"/>
          </a:xfrm>
        </p:spPr>
        <p:txBody>
          <a:bodyPr>
            <a:normAutofit/>
          </a:bodyPr>
          <a:lstStyle/>
          <a:p>
            <a:r>
              <a:rPr lang="en-US" dirty="0"/>
              <a:t>Uses of Rhinoplasty</a:t>
            </a:r>
            <a:endParaRPr lang="ar-JO" dirty="0"/>
          </a:p>
        </p:txBody>
      </p:sp>
      <p:sp>
        <p:nvSpPr>
          <p:cNvPr id="11" name="Rectangle 10">
            <a:extLst>
              <a:ext uri="{FF2B5EF4-FFF2-40B4-BE49-F238E27FC236}">
                <a16:creationId xmlns:a16="http://schemas.microsoft.com/office/drawing/2014/main" id="{FA0382D1-1594-4E3D-842E-04E1E5E75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عنصر نائب للمحتوى 2">
            <a:extLst>
              <a:ext uri="{FF2B5EF4-FFF2-40B4-BE49-F238E27FC236}">
                <a16:creationId xmlns:a16="http://schemas.microsoft.com/office/drawing/2014/main" id="{1BDFFAB9-8C0C-4507-B09D-4AED7637FE9D}"/>
              </a:ext>
            </a:extLst>
          </p:cNvPr>
          <p:cNvSpPr>
            <a:spLocks noGrp="1"/>
          </p:cNvSpPr>
          <p:nvPr>
            <p:ph idx="1"/>
          </p:nvPr>
        </p:nvSpPr>
        <p:spPr>
          <a:xfrm>
            <a:off x="765051" y="2286001"/>
            <a:ext cx="6015897" cy="3593591"/>
          </a:xfrm>
        </p:spPr>
        <p:txBody>
          <a:bodyPr>
            <a:normAutofit/>
          </a:bodyPr>
          <a:lstStyle/>
          <a:p>
            <a:pPr marL="365760" marR="0" lvl="0" indent="-365760" defTabSz="914400" rtl="0" eaLnBrk="1" fontAlgn="auto" latinLnBrk="0" hangingPunct="1">
              <a:lnSpc>
                <a:spcPct val="100000"/>
              </a:lnSpc>
              <a:spcBef>
                <a:spcPts val="900"/>
              </a:spcBef>
              <a:spcAft>
                <a:spcPts val="0"/>
              </a:spcAft>
              <a:buClr>
                <a:srgbClr val="4D65C3"/>
              </a:buClr>
              <a:buSzTx/>
              <a:buFont typeface="Avenir Next LT Pro" panose="020B0504020202020204" pitchFamily="34" charset="0"/>
              <a:buChar char="+"/>
              <a:tabLst/>
              <a:defRPr/>
            </a:pPr>
            <a:r>
              <a:rPr kumimoji="0" lang="en-US" b="0" i="0" u="none" strike="noStrike" kern="1200" cap="none" spc="0" normalizeH="0" baseline="0" noProof="0">
                <a:ln>
                  <a:noFill/>
                </a:ln>
                <a:effectLst/>
                <a:uLnTx/>
                <a:uFillTx/>
                <a:latin typeface="Avenir Next LT Pro"/>
                <a:ea typeface="+mn-ea"/>
                <a:cs typeface="+mn-cs"/>
              </a:rPr>
              <a:t>Both types are used for handling these conditions:</a:t>
            </a:r>
          </a:p>
          <a:p>
            <a:pPr marL="457200" marR="0" lvl="0" indent="-457200" defTabSz="914400" rtl="0" eaLnBrk="1" fontAlgn="auto" latinLnBrk="0" hangingPunct="1">
              <a:lnSpc>
                <a:spcPct val="100000"/>
              </a:lnSpc>
              <a:spcBef>
                <a:spcPts val="900"/>
              </a:spcBef>
              <a:spcAft>
                <a:spcPts val="0"/>
              </a:spcAft>
              <a:buClr>
                <a:srgbClr val="8AD0D6"/>
              </a:buClr>
              <a:buSzTx/>
              <a:buFont typeface="Avenir Next LT Pro" panose="020B0504020202020204" pitchFamily="34" charset="0"/>
              <a:buAutoNum type="arabicPeriod"/>
              <a:tabLst/>
              <a:defRPr/>
            </a:pPr>
            <a:r>
              <a:rPr kumimoji="0" lang="en-US" b="0" i="0" u="none" strike="noStrike" kern="1200" cap="none" spc="0" normalizeH="0" baseline="0" noProof="0">
                <a:ln>
                  <a:noFill/>
                </a:ln>
                <a:effectLst/>
                <a:uLnTx/>
                <a:uFillTx/>
                <a:latin typeface="Avenir Next LT Pro"/>
                <a:ea typeface="+mj-lt"/>
                <a:cs typeface="Aharoni"/>
              </a:rPr>
              <a:t>nasal pathologies </a:t>
            </a:r>
          </a:p>
          <a:p>
            <a:pPr marL="457200" marR="0" lvl="0" indent="-457200" defTabSz="914400" rtl="0" eaLnBrk="1" fontAlgn="auto" latinLnBrk="0" hangingPunct="1">
              <a:lnSpc>
                <a:spcPct val="100000"/>
              </a:lnSpc>
              <a:spcBef>
                <a:spcPts val="900"/>
              </a:spcBef>
              <a:spcAft>
                <a:spcPts val="0"/>
              </a:spcAft>
              <a:buClr>
                <a:srgbClr val="8AD0D6"/>
              </a:buClr>
              <a:buSzTx/>
              <a:buFont typeface="Avenir Next LT Pro" panose="020B0504020202020204" pitchFamily="34" charset="0"/>
              <a:buAutoNum type="arabicPeriod"/>
              <a:tabLst/>
              <a:defRPr/>
            </a:pPr>
            <a:r>
              <a:rPr kumimoji="0" lang="en-US" b="0" i="0" u="none" strike="noStrike" kern="1200" cap="none" spc="0" normalizeH="0" baseline="0" noProof="0">
                <a:ln>
                  <a:noFill/>
                </a:ln>
                <a:effectLst/>
                <a:uLnTx/>
                <a:uFillTx/>
                <a:latin typeface="Avenir Next LT Pro"/>
                <a:ea typeface="+mj-lt"/>
                <a:cs typeface="Aharoni"/>
              </a:rPr>
              <a:t>an unsatisfactory aesthetic appearance (Cosmetic Rhinoplasty)</a:t>
            </a:r>
          </a:p>
          <a:p>
            <a:pPr marL="457200" marR="0" lvl="0" indent="-457200" defTabSz="914400" rtl="0" eaLnBrk="1" fontAlgn="auto" latinLnBrk="0" hangingPunct="1">
              <a:lnSpc>
                <a:spcPct val="100000"/>
              </a:lnSpc>
              <a:spcBef>
                <a:spcPts val="900"/>
              </a:spcBef>
              <a:spcAft>
                <a:spcPts val="0"/>
              </a:spcAft>
              <a:buClr>
                <a:srgbClr val="8AD0D6"/>
              </a:buClr>
              <a:buSzTx/>
              <a:buFont typeface="Avenir Next LT Pro" panose="020B0504020202020204" pitchFamily="34" charset="0"/>
              <a:buAutoNum type="arabicPeriod"/>
              <a:tabLst/>
              <a:defRPr/>
            </a:pPr>
            <a:r>
              <a:rPr kumimoji="0" lang="en-US" b="0" i="0" u="none" strike="noStrike" kern="1200" cap="none" spc="0" normalizeH="0" baseline="0" noProof="0">
                <a:ln>
                  <a:noFill/>
                </a:ln>
                <a:effectLst/>
                <a:uLnTx/>
                <a:uFillTx/>
                <a:latin typeface="Avenir Next LT Pro"/>
                <a:ea typeface="+mj-lt"/>
                <a:cs typeface="Aharoni"/>
              </a:rPr>
              <a:t>a failed primary rhinoplasty</a:t>
            </a:r>
          </a:p>
          <a:p>
            <a:pPr marL="457200" marR="0" lvl="0" indent="-457200" defTabSz="914400" rtl="0" eaLnBrk="1" fontAlgn="auto" latinLnBrk="0" hangingPunct="1">
              <a:lnSpc>
                <a:spcPct val="100000"/>
              </a:lnSpc>
              <a:spcBef>
                <a:spcPts val="900"/>
              </a:spcBef>
              <a:spcAft>
                <a:spcPts val="0"/>
              </a:spcAft>
              <a:buClr>
                <a:srgbClr val="8AD0D6"/>
              </a:buClr>
              <a:buSzTx/>
              <a:buFont typeface="Avenir Next LT Pro" panose="020B0504020202020204" pitchFamily="34" charset="0"/>
              <a:buAutoNum type="arabicPeriod"/>
              <a:tabLst/>
              <a:defRPr/>
            </a:pPr>
            <a:r>
              <a:rPr kumimoji="0" lang="en-US" b="0" i="0" u="none" strike="noStrike" kern="1200" cap="none" spc="0" normalizeH="0" baseline="0" noProof="0">
                <a:ln>
                  <a:noFill/>
                </a:ln>
                <a:effectLst/>
                <a:uLnTx/>
                <a:uFillTx/>
                <a:latin typeface="Avenir Next LT Pro"/>
                <a:ea typeface="+mj-lt"/>
                <a:cs typeface="Aharoni"/>
              </a:rPr>
              <a:t>an obstructed airway</a:t>
            </a:r>
          </a:p>
          <a:p>
            <a:pPr marL="457200" marR="0" lvl="0" indent="-457200" defTabSz="914400" rtl="0" eaLnBrk="1" fontAlgn="auto" latinLnBrk="0" hangingPunct="1">
              <a:lnSpc>
                <a:spcPct val="100000"/>
              </a:lnSpc>
              <a:spcBef>
                <a:spcPts val="900"/>
              </a:spcBef>
              <a:spcAft>
                <a:spcPts val="0"/>
              </a:spcAft>
              <a:buClr>
                <a:srgbClr val="8AD0D6"/>
              </a:buClr>
              <a:buSzTx/>
              <a:buFont typeface="Avenir Next LT Pro" panose="020B0504020202020204" pitchFamily="34" charset="0"/>
              <a:buAutoNum type="arabicPeriod"/>
              <a:tabLst/>
              <a:defRPr/>
            </a:pPr>
            <a:r>
              <a:rPr kumimoji="0" lang="en-US" b="0" i="0" u="none" strike="noStrike" kern="1200" cap="none" spc="0" normalizeH="0" baseline="0" noProof="0">
                <a:ln>
                  <a:noFill/>
                </a:ln>
                <a:effectLst/>
                <a:uLnTx/>
                <a:uFillTx/>
                <a:latin typeface="Avenir Next LT Pro"/>
                <a:ea typeface="+mj-lt"/>
                <a:cs typeface="Aharoni"/>
              </a:rPr>
              <a:t>congenital nose defects and deformities (Cleft lip &amp; palate)</a:t>
            </a:r>
            <a:endParaRPr kumimoji="0" lang="en-US" b="0" i="0" u="none" strike="noStrike" kern="1200" cap="none" spc="0" normalizeH="0" baseline="0" noProof="0">
              <a:ln>
                <a:noFill/>
              </a:ln>
              <a:effectLst/>
              <a:uLnTx/>
              <a:uFillTx/>
              <a:latin typeface="Avenir Next LT Pro"/>
              <a:ea typeface="+mn-ea"/>
              <a:cs typeface="+mn-cs"/>
            </a:endParaRPr>
          </a:p>
          <a:p>
            <a:pPr>
              <a:lnSpc>
                <a:spcPct val="100000"/>
              </a:lnSpc>
            </a:pPr>
            <a:endParaRPr lang="ar-JO"/>
          </a:p>
        </p:txBody>
      </p:sp>
    </p:spTree>
    <p:extLst>
      <p:ext uri="{BB962C8B-B14F-4D97-AF65-F5344CB8AC3E}">
        <p14:creationId xmlns:p14="http://schemas.microsoft.com/office/powerpoint/2010/main" val="15471283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06F0F283-C8B6-4598-89C9-C404C98A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9">
            <a:extLst>
              <a:ext uri="{FF2B5EF4-FFF2-40B4-BE49-F238E27FC236}">
                <a16:creationId xmlns:a16="http://schemas.microsoft.com/office/drawing/2014/main" id="{E473B0C0-761B-443F-97A0-9D6E01FBB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2"/>
            <a:ext cx="6300250" cy="6858002"/>
          </a:xfrm>
          <a:custGeom>
            <a:avLst/>
            <a:gdLst>
              <a:gd name="connsiteX0" fmla="*/ 0 w 6300250"/>
              <a:gd name="connsiteY0" fmla="*/ 0 h 6858002"/>
              <a:gd name="connsiteX1" fmla="*/ 3149600 w 6300250"/>
              <a:gd name="connsiteY1" fmla="*/ 0 h 6858002"/>
              <a:gd name="connsiteX2" fmla="*/ 3149600 w 6300250"/>
              <a:gd name="connsiteY2" fmla="*/ 2 h 6858002"/>
              <a:gd name="connsiteX3" fmla="*/ 6110455 w 6300250"/>
              <a:gd name="connsiteY3" fmla="*/ 2 h 6858002"/>
              <a:gd name="connsiteX4" fmla="*/ 6115495 w 6300250"/>
              <a:gd name="connsiteY4" fmla="*/ 66677 h 6858002"/>
              <a:gd name="connsiteX5" fmla="*/ 6123892 w 6300250"/>
              <a:gd name="connsiteY5" fmla="*/ 122239 h 6858002"/>
              <a:gd name="connsiteX6" fmla="*/ 6133970 w 6300250"/>
              <a:gd name="connsiteY6" fmla="*/ 174627 h 6858002"/>
              <a:gd name="connsiteX7" fmla="*/ 6150766 w 6300250"/>
              <a:gd name="connsiteY7" fmla="*/ 217489 h 6858002"/>
              <a:gd name="connsiteX8" fmla="*/ 6167562 w 6300250"/>
              <a:gd name="connsiteY8" fmla="*/ 260352 h 6858002"/>
              <a:gd name="connsiteX9" fmla="*/ 6187717 w 6300250"/>
              <a:gd name="connsiteY9" fmla="*/ 296864 h 6858002"/>
              <a:gd name="connsiteX10" fmla="*/ 6207872 w 6300250"/>
              <a:gd name="connsiteY10" fmla="*/ 334964 h 6858002"/>
              <a:gd name="connsiteX11" fmla="*/ 6226348 w 6300250"/>
              <a:gd name="connsiteY11" fmla="*/ 369889 h 6858002"/>
              <a:gd name="connsiteX12" fmla="*/ 6244823 w 6300250"/>
              <a:gd name="connsiteY12" fmla="*/ 409577 h 6858002"/>
              <a:gd name="connsiteX13" fmla="*/ 6261619 w 6300250"/>
              <a:gd name="connsiteY13" fmla="*/ 450852 h 6858002"/>
              <a:gd name="connsiteX14" fmla="*/ 6276736 w 6300250"/>
              <a:gd name="connsiteY14" fmla="*/ 496889 h 6858002"/>
              <a:gd name="connsiteX15" fmla="*/ 6288493 w 6300250"/>
              <a:gd name="connsiteY15" fmla="*/ 546102 h 6858002"/>
              <a:gd name="connsiteX16" fmla="*/ 6296891 w 6300250"/>
              <a:gd name="connsiteY16" fmla="*/ 606427 h 6858002"/>
              <a:gd name="connsiteX17" fmla="*/ 6300250 w 6300250"/>
              <a:gd name="connsiteY17" fmla="*/ 673102 h 6858002"/>
              <a:gd name="connsiteX18" fmla="*/ 6296891 w 6300250"/>
              <a:gd name="connsiteY18" fmla="*/ 744539 h 6858002"/>
              <a:gd name="connsiteX19" fmla="*/ 6288493 w 6300250"/>
              <a:gd name="connsiteY19" fmla="*/ 801689 h 6858002"/>
              <a:gd name="connsiteX20" fmla="*/ 6276736 w 6300250"/>
              <a:gd name="connsiteY20" fmla="*/ 854077 h 6858002"/>
              <a:gd name="connsiteX21" fmla="*/ 6261619 w 6300250"/>
              <a:gd name="connsiteY21" fmla="*/ 901702 h 6858002"/>
              <a:gd name="connsiteX22" fmla="*/ 6244823 w 6300250"/>
              <a:gd name="connsiteY22" fmla="*/ 942977 h 6858002"/>
              <a:gd name="connsiteX23" fmla="*/ 6224668 w 6300250"/>
              <a:gd name="connsiteY23" fmla="*/ 981077 h 6858002"/>
              <a:gd name="connsiteX24" fmla="*/ 6204513 w 6300250"/>
              <a:gd name="connsiteY24" fmla="*/ 1017589 h 6858002"/>
              <a:gd name="connsiteX25" fmla="*/ 6184358 w 6300250"/>
              <a:gd name="connsiteY25" fmla="*/ 1055689 h 6858002"/>
              <a:gd name="connsiteX26" fmla="*/ 6165882 w 6300250"/>
              <a:gd name="connsiteY26" fmla="*/ 1095377 h 6858002"/>
              <a:gd name="connsiteX27" fmla="*/ 6147406 w 6300250"/>
              <a:gd name="connsiteY27" fmla="*/ 1136652 h 6858002"/>
              <a:gd name="connsiteX28" fmla="*/ 6132291 w 6300250"/>
              <a:gd name="connsiteY28" fmla="*/ 1182689 h 6858002"/>
              <a:gd name="connsiteX29" fmla="*/ 6122213 w 6300250"/>
              <a:gd name="connsiteY29" fmla="*/ 1235077 h 6858002"/>
              <a:gd name="connsiteX30" fmla="*/ 6112135 w 6300250"/>
              <a:gd name="connsiteY30" fmla="*/ 1295402 h 6858002"/>
              <a:gd name="connsiteX31" fmla="*/ 6110455 w 6300250"/>
              <a:gd name="connsiteY31" fmla="*/ 1363664 h 6858002"/>
              <a:gd name="connsiteX32" fmla="*/ 6112135 w 6300250"/>
              <a:gd name="connsiteY32" fmla="*/ 1431927 h 6858002"/>
              <a:gd name="connsiteX33" fmla="*/ 6122213 w 6300250"/>
              <a:gd name="connsiteY33" fmla="*/ 1492252 h 6858002"/>
              <a:gd name="connsiteX34" fmla="*/ 6132291 w 6300250"/>
              <a:gd name="connsiteY34" fmla="*/ 1544639 h 6858002"/>
              <a:gd name="connsiteX35" fmla="*/ 6147406 w 6300250"/>
              <a:gd name="connsiteY35" fmla="*/ 1589089 h 6858002"/>
              <a:gd name="connsiteX36" fmla="*/ 6165882 w 6300250"/>
              <a:gd name="connsiteY36" fmla="*/ 1631952 h 6858002"/>
              <a:gd name="connsiteX37" fmla="*/ 6184358 w 6300250"/>
              <a:gd name="connsiteY37" fmla="*/ 1671639 h 6858002"/>
              <a:gd name="connsiteX38" fmla="*/ 6204513 w 6300250"/>
              <a:gd name="connsiteY38" fmla="*/ 1708152 h 6858002"/>
              <a:gd name="connsiteX39" fmla="*/ 6224668 w 6300250"/>
              <a:gd name="connsiteY39" fmla="*/ 1743077 h 6858002"/>
              <a:gd name="connsiteX40" fmla="*/ 6244823 w 6300250"/>
              <a:gd name="connsiteY40" fmla="*/ 1782764 h 6858002"/>
              <a:gd name="connsiteX41" fmla="*/ 6261619 w 6300250"/>
              <a:gd name="connsiteY41" fmla="*/ 1824039 h 6858002"/>
              <a:gd name="connsiteX42" fmla="*/ 6276736 w 6300250"/>
              <a:gd name="connsiteY42" fmla="*/ 1870077 h 6858002"/>
              <a:gd name="connsiteX43" fmla="*/ 6288493 w 6300250"/>
              <a:gd name="connsiteY43" fmla="*/ 1922464 h 6858002"/>
              <a:gd name="connsiteX44" fmla="*/ 6296891 w 6300250"/>
              <a:gd name="connsiteY44" fmla="*/ 1982789 h 6858002"/>
              <a:gd name="connsiteX45" fmla="*/ 6300250 w 6300250"/>
              <a:gd name="connsiteY45" fmla="*/ 2051052 h 6858002"/>
              <a:gd name="connsiteX46" fmla="*/ 6296891 w 6300250"/>
              <a:gd name="connsiteY46" fmla="*/ 2119314 h 6858002"/>
              <a:gd name="connsiteX47" fmla="*/ 6288493 w 6300250"/>
              <a:gd name="connsiteY47" fmla="*/ 2179639 h 6858002"/>
              <a:gd name="connsiteX48" fmla="*/ 6276736 w 6300250"/>
              <a:gd name="connsiteY48" fmla="*/ 2232027 h 6858002"/>
              <a:gd name="connsiteX49" fmla="*/ 6261619 w 6300250"/>
              <a:gd name="connsiteY49" fmla="*/ 2278064 h 6858002"/>
              <a:gd name="connsiteX50" fmla="*/ 6244823 w 6300250"/>
              <a:gd name="connsiteY50" fmla="*/ 2319339 h 6858002"/>
              <a:gd name="connsiteX51" fmla="*/ 6224668 w 6300250"/>
              <a:gd name="connsiteY51" fmla="*/ 2359027 h 6858002"/>
              <a:gd name="connsiteX52" fmla="*/ 6204513 w 6300250"/>
              <a:gd name="connsiteY52" fmla="*/ 2395539 h 6858002"/>
              <a:gd name="connsiteX53" fmla="*/ 6184358 w 6300250"/>
              <a:gd name="connsiteY53" fmla="*/ 2433639 h 6858002"/>
              <a:gd name="connsiteX54" fmla="*/ 6165882 w 6300250"/>
              <a:gd name="connsiteY54" fmla="*/ 2471739 h 6858002"/>
              <a:gd name="connsiteX55" fmla="*/ 6147406 w 6300250"/>
              <a:gd name="connsiteY55" fmla="*/ 2513014 h 6858002"/>
              <a:gd name="connsiteX56" fmla="*/ 6132291 w 6300250"/>
              <a:gd name="connsiteY56" fmla="*/ 2560639 h 6858002"/>
              <a:gd name="connsiteX57" fmla="*/ 6122213 w 6300250"/>
              <a:gd name="connsiteY57" fmla="*/ 2613027 h 6858002"/>
              <a:gd name="connsiteX58" fmla="*/ 6112135 w 6300250"/>
              <a:gd name="connsiteY58" fmla="*/ 2671764 h 6858002"/>
              <a:gd name="connsiteX59" fmla="*/ 6110455 w 6300250"/>
              <a:gd name="connsiteY59" fmla="*/ 2741614 h 6858002"/>
              <a:gd name="connsiteX60" fmla="*/ 6112135 w 6300250"/>
              <a:gd name="connsiteY60" fmla="*/ 2809877 h 6858002"/>
              <a:gd name="connsiteX61" fmla="*/ 6122213 w 6300250"/>
              <a:gd name="connsiteY61" fmla="*/ 2868614 h 6858002"/>
              <a:gd name="connsiteX62" fmla="*/ 6132291 w 6300250"/>
              <a:gd name="connsiteY62" fmla="*/ 2922589 h 6858002"/>
              <a:gd name="connsiteX63" fmla="*/ 6147406 w 6300250"/>
              <a:gd name="connsiteY63" fmla="*/ 2967039 h 6858002"/>
              <a:gd name="connsiteX64" fmla="*/ 6165882 w 6300250"/>
              <a:gd name="connsiteY64" fmla="*/ 3009902 h 6858002"/>
              <a:gd name="connsiteX65" fmla="*/ 6184358 w 6300250"/>
              <a:gd name="connsiteY65" fmla="*/ 3046414 h 6858002"/>
              <a:gd name="connsiteX66" fmla="*/ 6204513 w 6300250"/>
              <a:gd name="connsiteY66" fmla="*/ 3084514 h 6858002"/>
              <a:gd name="connsiteX67" fmla="*/ 6224668 w 6300250"/>
              <a:gd name="connsiteY67" fmla="*/ 3121027 h 6858002"/>
              <a:gd name="connsiteX68" fmla="*/ 6244823 w 6300250"/>
              <a:gd name="connsiteY68" fmla="*/ 3160714 h 6858002"/>
              <a:gd name="connsiteX69" fmla="*/ 6261619 w 6300250"/>
              <a:gd name="connsiteY69" fmla="*/ 3201989 h 6858002"/>
              <a:gd name="connsiteX70" fmla="*/ 6276736 w 6300250"/>
              <a:gd name="connsiteY70" fmla="*/ 3248027 h 6858002"/>
              <a:gd name="connsiteX71" fmla="*/ 6288493 w 6300250"/>
              <a:gd name="connsiteY71" fmla="*/ 3300414 h 6858002"/>
              <a:gd name="connsiteX72" fmla="*/ 6296891 w 6300250"/>
              <a:gd name="connsiteY72" fmla="*/ 3360739 h 6858002"/>
              <a:gd name="connsiteX73" fmla="*/ 6300250 w 6300250"/>
              <a:gd name="connsiteY73" fmla="*/ 3427414 h 6858002"/>
              <a:gd name="connsiteX74" fmla="*/ 6296891 w 6300250"/>
              <a:gd name="connsiteY74" fmla="*/ 3497264 h 6858002"/>
              <a:gd name="connsiteX75" fmla="*/ 6288493 w 6300250"/>
              <a:gd name="connsiteY75" fmla="*/ 3557589 h 6858002"/>
              <a:gd name="connsiteX76" fmla="*/ 6276736 w 6300250"/>
              <a:gd name="connsiteY76" fmla="*/ 3609977 h 6858002"/>
              <a:gd name="connsiteX77" fmla="*/ 6261619 w 6300250"/>
              <a:gd name="connsiteY77" fmla="*/ 3656014 h 6858002"/>
              <a:gd name="connsiteX78" fmla="*/ 6244823 w 6300250"/>
              <a:gd name="connsiteY78" fmla="*/ 3697289 h 6858002"/>
              <a:gd name="connsiteX79" fmla="*/ 6224668 w 6300250"/>
              <a:gd name="connsiteY79" fmla="*/ 3736977 h 6858002"/>
              <a:gd name="connsiteX80" fmla="*/ 6184358 w 6300250"/>
              <a:gd name="connsiteY80" fmla="*/ 3811589 h 6858002"/>
              <a:gd name="connsiteX81" fmla="*/ 6165882 w 6300250"/>
              <a:gd name="connsiteY81" fmla="*/ 3848102 h 6858002"/>
              <a:gd name="connsiteX82" fmla="*/ 6147406 w 6300250"/>
              <a:gd name="connsiteY82" fmla="*/ 3890964 h 6858002"/>
              <a:gd name="connsiteX83" fmla="*/ 6132291 w 6300250"/>
              <a:gd name="connsiteY83" fmla="*/ 3935414 h 6858002"/>
              <a:gd name="connsiteX84" fmla="*/ 6122213 w 6300250"/>
              <a:gd name="connsiteY84" fmla="*/ 3987802 h 6858002"/>
              <a:gd name="connsiteX85" fmla="*/ 6112135 w 6300250"/>
              <a:gd name="connsiteY85" fmla="*/ 4048127 h 6858002"/>
              <a:gd name="connsiteX86" fmla="*/ 6110455 w 6300250"/>
              <a:gd name="connsiteY86" fmla="*/ 4116389 h 6858002"/>
              <a:gd name="connsiteX87" fmla="*/ 6112135 w 6300250"/>
              <a:gd name="connsiteY87" fmla="*/ 4186239 h 6858002"/>
              <a:gd name="connsiteX88" fmla="*/ 6122213 w 6300250"/>
              <a:gd name="connsiteY88" fmla="*/ 4244977 h 6858002"/>
              <a:gd name="connsiteX89" fmla="*/ 6132291 w 6300250"/>
              <a:gd name="connsiteY89" fmla="*/ 4297364 h 6858002"/>
              <a:gd name="connsiteX90" fmla="*/ 6147406 w 6300250"/>
              <a:gd name="connsiteY90" fmla="*/ 4343402 h 6858002"/>
              <a:gd name="connsiteX91" fmla="*/ 6165882 w 6300250"/>
              <a:gd name="connsiteY91" fmla="*/ 4386264 h 6858002"/>
              <a:gd name="connsiteX92" fmla="*/ 6184358 w 6300250"/>
              <a:gd name="connsiteY92" fmla="*/ 4424364 h 6858002"/>
              <a:gd name="connsiteX93" fmla="*/ 6224668 w 6300250"/>
              <a:gd name="connsiteY93" fmla="*/ 4498977 h 6858002"/>
              <a:gd name="connsiteX94" fmla="*/ 6244823 w 6300250"/>
              <a:gd name="connsiteY94" fmla="*/ 4537077 h 6858002"/>
              <a:gd name="connsiteX95" fmla="*/ 6261619 w 6300250"/>
              <a:gd name="connsiteY95" fmla="*/ 4579939 h 6858002"/>
              <a:gd name="connsiteX96" fmla="*/ 6276736 w 6300250"/>
              <a:gd name="connsiteY96" fmla="*/ 4625977 h 6858002"/>
              <a:gd name="connsiteX97" fmla="*/ 6288493 w 6300250"/>
              <a:gd name="connsiteY97" fmla="*/ 4678364 h 6858002"/>
              <a:gd name="connsiteX98" fmla="*/ 6296891 w 6300250"/>
              <a:gd name="connsiteY98" fmla="*/ 4738689 h 6858002"/>
              <a:gd name="connsiteX99" fmla="*/ 6300250 w 6300250"/>
              <a:gd name="connsiteY99" fmla="*/ 4806952 h 6858002"/>
              <a:gd name="connsiteX100" fmla="*/ 6296891 w 6300250"/>
              <a:gd name="connsiteY100" fmla="*/ 4875214 h 6858002"/>
              <a:gd name="connsiteX101" fmla="*/ 6288493 w 6300250"/>
              <a:gd name="connsiteY101" fmla="*/ 4935539 h 6858002"/>
              <a:gd name="connsiteX102" fmla="*/ 6276736 w 6300250"/>
              <a:gd name="connsiteY102" fmla="*/ 4987927 h 6858002"/>
              <a:gd name="connsiteX103" fmla="*/ 6261619 w 6300250"/>
              <a:gd name="connsiteY103" fmla="*/ 5033964 h 6858002"/>
              <a:gd name="connsiteX104" fmla="*/ 6244823 w 6300250"/>
              <a:gd name="connsiteY104" fmla="*/ 5075239 h 6858002"/>
              <a:gd name="connsiteX105" fmla="*/ 6224668 w 6300250"/>
              <a:gd name="connsiteY105" fmla="*/ 5114927 h 6858002"/>
              <a:gd name="connsiteX106" fmla="*/ 6204513 w 6300250"/>
              <a:gd name="connsiteY106" fmla="*/ 5149852 h 6858002"/>
              <a:gd name="connsiteX107" fmla="*/ 6184358 w 6300250"/>
              <a:gd name="connsiteY107" fmla="*/ 5186364 h 6858002"/>
              <a:gd name="connsiteX108" fmla="*/ 6165882 w 6300250"/>
              <a:gd name="connsiteY108" fmla="*/ 5226052 h 6858002"/>
              <a:gd name="connsiteX109" fmla="*/ 6147406 w 6300250"/>
              <a:gd name="connsiteY109" fmla="*/ 5268914 h 6858002"/>
              <a:gd name="connsiteX110" fmla="*/ 6132291 w 6300250"/>
              <a:gd name="connsiteY110" fmla="*/ 5313364 h 6858002"/>
              <a:gd name="connsiteX111" fmla="*/ 6122213 w 6300250"/>
              <a:gd name="connsiteY111" fmla="*/ 5365752 h 6858002"/>
              <a:gd name="connsiteX112" fmla="*/ 6112135 w 6300250"/>
              <a:gd name="connsiteY112" fmla="*/ 5426077 h 6858002"/>
              <a:gd name="connsiteX113" fmla="*/ 6110455 w 6300250"/>
              <a:gd name="connsiteY113" fmla="*/ 5494339 h 6858002"/>
              <a:gd name="connsiteX114" fmla="*/ 6112135 w 6300250"/>
              <a:gd name="connsiteY114" fmla="*/ 5562602 h 6858002"/>
              <a:gd name="connsiteX115" fmla="*/ 6122213 w 6300250"/>
              <a:gd name="connsiteY115" fmla="*/ 5622927 h 6858002"/>
              <a:gd name="connsiteX116" fmla="*/ 6132291 w 6300250"/>
              <a:gd name="connsiteY116" fmla="*/ 5675314 h 6858002"/>
              <a:gd name="connsiteX117" fmla="*/ 6147406 w 6300250"/>
              <a:gd name="connsiteY117" fmla="*/ 5721352 h 6858002"/>
              <a:gd name="connsiteX118" fmla="*/ 6165882 w 6300250"/>
              <a:gd name="connsiteY118" fmla="*/ 5762627 h 6858002"/>
              <a:gd name="connsiteX119" fmla="*/ 6184358 w 6300250"/>
              <a:gd name="connsiteY119" fmla="*/ 5802314 h 6858002"/>
              <a:gd name="connsiteX120" fmla="*/ 6204513 w 6300250"/>
              <a:gd name="connsiteY120" fmla="*/ 5840414 h 6858002"/>
              <a:gd name="connsiteX121" fmla="*/ 6224668 w 6300250"/>
              <a:gd name="connsiteY121" fmla="*/ 5876927 h 6858002"/>
              <a:gd name="connsiteX122" fmla="*/ 6244823 w 6300250"/>
              <a:gd name="connsiteY122" fmla="*/ 5915027 h 6858002"/>
              <a:gd name="connsiteX123" fmla="*/ 6261619 w 6300250"/>
              <a:gd name="connsiteY123" fmla="*/ 5956302 h 6858002"/>
              <a:gd name="connsiteX124" fmla="*/ 6276736 w 6300250"/>
              <a:gd name="connsiteY124" fmla="*/ 6003927 h 6858002"/>
              <a:gd name="connsiteX125" fmla="*/ 6288493 w 6300250"/>
              <a:gd name="connsiteY125" fmla="*/ 6056314 h 6858002"/>
              <a:gd name="connsiteX126" fmla="*/ 6296891 w 6300250"/>
              <a:gd name="connsiteY126" fmla="*/ 6113464 h 6858002"/>
              <a:gd name="connsiteX127" fmla="*/ 6300250 w 6300250"/>
              <a:gd name="connsiteY127" fmla="*/ 6183314 h 6858002"/>
              <a:gd name="connsiteX128" fmla="*/ 6296891 w 6300250"/>
              <a:gd name="connsiteY128" fmla="*/ 6251577 h 6858002"/>
              <a:gd name="connsiteX129" fmla="*/ 6288493 w 6300250"/>
              <a:gd name="connsiteY129" fmla="*/ 6311902 h 6858002"/>
              <a:gd name="connsiteX130" fmla="*/ 6276736 w 6300250"/>
              <a:gd name="connsiteY130" fmla="*/ 6361114 h 6858002"/>
              <a:gd name="connsiteX131" fmla="*/ 6261619 w 6300250"/>
              <a:gd name="connsiteY131" fmla="*/ 6407152 h 6858002"/>
              <a:gd name="connsiteX132" fmla="*/ 6244823 w 6300250"/>
              <a:gd name="connsiteY132" fmla="*/ 6448427 h 6858002"/>
              <a:gd name="connsiteX133" fmla="*/ 6226348 w 6300250"/>
              <a:gd name="connsiteY133" fmla="*/ 6488114 h 6858002"/>
              <a:gd name="connsiteX134" fmla="*/ 6207872 w 6300250"/>
              <a:gd name="connsiteY134" fmla="*/ 6523039 h 6858002"/>
              <a:gd name="connsiteX135" fmla="*/ 6187717 w 6300250"/>
              <a:gd name="connsiteY135" fmla="*/ 6561139 h 6858002"/>
              <a:gd name="connsiteX136" fmla="*/ 6167562 w 6300250"/>
              <a:gd name="connsiteY136" fmla="*/ 6597652 h 6858002"/>
              <a:gd name="connsiteX137" fmla="*/ 6150766 w 6300250"/>
              <a:gd name="connsiteY137" fmla="*/ 6640514 h 6858002"/>
              <a:gd name="connsiteX138" fmla="*/ 6133970 w 6300250"/>
              <a:gd name="connsiteY138" fmla="*/ 6683377 h 6858002"/>
              <a:gd name="connsiteX139" fmla="*/ 6123892 w 6300250"/>
              <a:gd name="connsiteY139" fmla="*/ 6735764 h 6858002"/>
              <a:gd name="connsiteX140" fmla="*/ 6115495 w 6300250"/>
              <a:gd name="connsiteY140" fmla="*/ 6791327 h 6858002"/>
              <a:gd name="connsiteX141" fmla="*/ 6110455 w 6300250"/>
              <a:gd name="connsiteY141" fmla="*/ 6858002 h 6858002"/>
              <a:gd name="connsiteX142" fmla="*/ 3149600 w 6300250"/>
              <a:gd name="connsiteY142" fmla="*/ 6858002 h 6858002"/>
              <a:gd name="connsiteX143" fmla="*/ 2707087 w 6300250"/>
              <a:gd name="connsiteY143" fmla="*/ 6858002 h 6858002"/>
              <a:gd name="connsiteX144" fmla="*/ 0 w 6300250"/>
              <a:gd name="connsiteY144"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300250" h="6858002">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w="0">
            <a:noFill/>
            <a:prstDash val="solid"/>
            <a:round/>
            <a:headEnd/>
            <a:tailEnd/>
          </a:ln>
        </p:spPr>
      </p:sp>
      <p:sp>
        <p:nvSpPr>
          <p:cNvPr id="2" name="عنوان 1">
            <a:extLst>
              <a:ext uri="{FF2B5EF4-FFF2-40B4-BE49-F238E27FC236}">
                <a16:creationId xmlns:a16="http://schemas.microsoft.com/office/drawing/2014/main" id="{E24157DE-3526-48AB-834E-77891506B0FE}"/>
              </a:ext>
            </a:extLst>
          </p:cNvPr>
          <p:cNvSpPr>
            <a:spLocks noGrp="1"/>
          </p:cNvSpPr>
          <p:nvPr>
            <p:ph type="title"/>
          </p:nvPr>
        </p:nvSpPr>
        <p:spPr>
          <a:xfrm>
            <a:off x="931933" y="1162940"/>
            <a:ext cx="4515598" cy="4532120"/>
          </a:xfrm>
        </p:spPr>
        <p:txBody>
          <a:bodyPr anchor="ctr">
            <a:normAutofit/>
          </a:bodyPr>
          <a:lstStyle/>
          <a:p>
            <a:r>
              <a:rPr lang="en-US" sz="3600" dirty="0"/>
              <a:t>Procedure</a:t>
            </a:r>
            <a:endParaRPr lang="ar-JO" sz="4400" dirty="0">
              <a:solidFill>
                <a:srgbClr val="2A1A00"/>
              </a:solidFill>
            </a:endParaRPr>
          </a:p>
        </p:txBody>
      </p:sp>
      <p:sp>
        <p:nvSpPr>
          <p:cNvPr id="12" name="Rectangle 11">
            <a:extLst>
              <a:ext uri="{FF2B5EF4-FFF2-40B4-BE49-F238E27FC236}">
                <a16:creationId xmlns:a16="http://schemas.microsoft.com/office/drawing/2014/main" id="{E3B475C6-1445-41C7-9360-49FD7C1C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عنصر نائب للمحتوى 2">
            <a:extLst>
              <a:ext uri="{FF2B5EF4-FFF2-40B4-BE49-F238E27FC236}">
                <a16:creationId xmlns:a16="http://schemas.microsoft.com/office/drawing/2014/main" id="{8C5EFC0C-C22F-4AD4-8C9C-61F6ED265CF0}"/>
              </a:ext>
            </a:extLst>
          </p:cNvPr>
          <p:cNvSpPr>
            <a:spLocks noGrp="1"/>
          </p:cNvSpPr>
          <p:nvPr>
            <p:ph idx="1"/>
          </p:nvPr>
        </p:nvSpPr>
        <p:spPr>
          <a:xfrm>
            <a:off x="6749271" y="185530"/>
            <a:ext cx="4680729" cy="6672469"/>
          </a:xfrm>
        </p:spPr>
        <p:txBody>
          <a:bodyPr anchor="ctr">
            <a:normAutofit/>
          </a:bodyPr>
          <a:lstStyle/>
          <a:p>
            <a:pPr>
              <a:lnSpc>
                <a:spcPct val="95000"/>
              </a:lnSpc>
            </a:pPr>
            <a:r>
              <a:rPr lang="en-US" sz="2000" dirty="0">
                <a:ea typeface="+mj-lt"/>
                <a:cs typeface="+mj-lt"/>
              </a:rPr>
              <a:t>Generally, the surgeon first separates the nasal skin and the soft tissue from the </a:t>
            </a:r>
            <a:r>
              <a:rPr lang="en-US" sz="2000" dirty="0" err="1">
                <a:ea typeface="+mj-lt"/>
                <a:cs typeface="+mj-lt"/>
              </a:rPr>
              <a:t>osseo-cartilagenous</a:t>
            </a:r>
            <a:r>
              <a:rPr lang="en-US" sz="2000" dirty="0">
                <a:ea typeface="+mj-lt"/>
                <a:cs typeface="+mj-lt"/>
              </a:rPr>
              <a:t> nasal framework, and then reshapes them, sutures the incisions, and applies either an external or an internal stent, and tape, to immobilize the newly reconstructed nose, and so facilitate the healing of the surgical cuts.</a:t>
            </a:r>
          </a:p>
          <a:p>
            <a:pPr>
              <a:lnSpc>
                <a:spcPct val="95000"/>
              </a:lnSpc>
              <a:buClr>
                <a:srgbClr val="8AD0D6"/>
              </a:buClr>
            </a:pPr>
            <a:r>
              <a:rPr lang="en-US" sz="2000" dirty="0">
                <a:ea typeface="+mj-lt"/>
                <a:cs typeface="+mj-lt"/>
              </a:rPr>
              <a:t>Occasionally, the surgeon uses either an </a:t>
            </a:r>
            <a:r>
              <a:rPr lang="en-US" sz="2000" dirty="0" err="1">
                <a:ea typeface="+mj-lt"/>
                <a:cs typeface="+mj-lt"/>
              </a:rPr>
              <a:t>autologus</a:t>
            </a:r>
            <a:r>
              <a:rPr lang="en-US" sz="2000" dirty="0">
                <a:ea typeface="+mj-lt"/>
                <a:cs typeface="+mj-lt"/>
              </a:rPr>
              <a:t> cartilage graft or a bone graft, or both, in order to strengthen or to alter the nasal contour(s). The autologous grafts usually are harvested from the nasal septum, but, if it has insufficient cartilage, then either a costal cartilage graft or an auricular cartilage graft is harvested from the patient's body</a:t>
            </a:r>
            <a:endParaRPr lang="en-US" sz="2000" dirty="0"/>
          </a:p>
          <a:p>
            <a:endParaRPr lang="ar-JO" dirty="0"/>
          </a:p>
        </p:txBody>
      </p:sp>
    </p:spTree>
    <p:extLst>
      <p:ext uri="{BB962C8B-B14F-4D97-AF65-F5344CB8AC3E}">
        <p14:creationId xmlns:p14="http://schemas.microsoft.com/office/powerpoint/2010/main" val="36977356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87AED6B-B30D-42CA-B7F8-70A41E573246}"/>
              </a:ext>
            </a:extLst>
          </p:cNvPr>
          <p:cNvSpPr>
            <a:spLocks noGrp="1"/>
          </p:cNvSpPr>
          <p:nvPr>
            <p:ph type="title"/>
          </p:nvPr>
        </p:nvSpPr>
        <p:spPr/>
        <p:txBody>
          <a:bodyPr/>
          <a:lstStyle/>
          <a:p>
            <a:r>
              <a:rPr lang="en-US" dirty="0"/>
              <a:t>Risks</a:t>
            </a:r>
            <a:endParaRPr lang="ar-JO" dirty="0"/>
          </a:p>
        </p:txBody>
      </p:sp>
      <p:graphicFrame>
        <p:nvGraphicFramePr>
          <p:cNvPr id="4" name="Content Placeholder 2">
            <a:extLst>
              <a:ext uri="{FF2B5EF4-FFF2-40B4-BE49-F238E27FC236}">
                <a16:creationId xmlns:a16="http://schemas.microsoft.com/office/drawing/2014/main" id="{4EFA7C6D-5B53-4E13-99F0-ABDB0DBE8EB4}"/>
              </a:ext>
            </a:extLst>
          </p:cNvPr>
          <p:cNvGraphicFramePr>
            <a:graphicFrameLocks noGrp="1"/>
          </p:cNvGraphicFramePr>
          <p:nvPr>
            <p:ph idx="1"/>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92054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3B3D315-2706-4149-873C-331EDFAFE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3F74BD30-73A1-4DA2-8A09-480A9D7344DA}"/>
              </a:ext>
            </a:extLst>
          </p:cNvPr>
          <p:cNvSpPr>
            <a:spLocks noGrp="1"/>
          </p:cNvSpPr>
          <p:nvPr>
            <p:ph type="title"/>
          </p:nvPr>
        </p:nvSpPr>
        <p:spPr>
          <a:xfrm>
            <a:off x="1251678" y="949642"/>
            <a:ext cx="4882422" cy="1492132"/>
          </a:xfrm>
        </p:spPr>
        <p:txBody>
          <a:bodyPr>
            <a:normAutofit/>
          </a:bodyPr>
          <a:lstStyle/>
          <a:p>
            <a:endParaRPr lang="ar-JO"/>
          </a:p>
        </p:txBody>
      </p:sp>
      <p:sp>
        <p:nvSpPr>
          <p:cNvPr id="13" name="Rectangle 12">
            <a:extLst>
              <a:ext uri="{FF2B5EF4-FFF2-40B4-BE49-F238E27FC236}">
                <a16:creationId xmlns:a16="http://schemas.microsoft.com/office/drawing/2014/main" id="{8D04E398-086D-467C-B390-9F9079FA7A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Content Placeholder 7">
            <a:extLst>
              <a:ext uri="{FF2B5EF4-FFF2-40B4-BE49-F238E27FC236}">
                <a16:creationId xmlns:a16="http://schemas.microsoft.com/office/drawing/2014/main" id="{18E7D9B8-822C-49C0-A275-961C23D84D89}"/>
              </a:ext>
            </a:extLst>
          </p:cNvPr>
          <p:cNvSpPr>
            <a:spLocks noGrp="1"/>
          </p:cNvSpPr>
          <p:nvPr>
            <p:ph idx="1"/>
          </p:nvPr>
        </p:nvSpPr>
        <p:spPr>
          <a:xfrm>
            <a:off x="1251678" y="2667000"/>
            <a:ext cx="4964065" cy="3212592"/>
          </a:xfrm>
        </p:spPr>
        <p:txBody>
          <a:bodyPr>
            <a:normAutofit/>
          </a:bodyPr>
          <a:lstStyle/>
          <a:p>
            <a:r>
              <a:rPr lang="en-US" sz="8000" dirty="0">
                <a:solidFill>
                  <a:schemeClr val="tx1">
                    <a:lumMod val="85000"/>
                    <a:lumOff val="15000"/>
                  </a:schemeClr>
                </a:solidFill>
              </a:rPr>
              <a:t>Thank you</a:t>
            </a:r>
          </a:p>
        </p:txBody>
      </p:sp>
      <p:sp>
        <p:nvSpPr>
          <p:cNvPr id="15" name="Freeform 6">
            <a:extLst>
              <a:ext uri="{FF2B5EF4-FFF2-40B4-BE49-F238E27FC236}">
                <a16:creationId xmlns:a16="http://schemas.microsoft.com/office/drawing/2014/main" id="{20E344BB-E23E-4198-B2C7-8E752C6A9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90140"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pic>
        <p:nvPicPr>
          <p:cNvPr id="4" name="Graphic 5" descr="Smiling Face with No Fill">
            <a:extLst>
              <a:ext uri="{FF2B5EF4-FFF2-40B4-BE49-F238E27FC236}">
                <a16:creationId xmlns:a16="http://schemas.microsoft.com/office/drawing/2014/main" id="{250FF4B3-E7FC-4368-B33E-08560B8388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99261" y="1619392"/>
            <a:ext cx="3217333" cy="3217333"/>
          </a:xfrm>
          <a:prstGeom prst="rect">
            <a:avLst/>
          </a:prstGeom>
        </p:spPr>
      </p:pic>
    </p:spTree>
    <p:extLst>
      <p:ext uri="{BB962C8B-B14F-4D97-AF65-F5344CB8AC3E}">
        <p14:creationId xmlns:p14="http://schemas.microsoft.com/office/powerpoint/2010/main" val="1903660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3B3D315-2706-4149-873C-331EDFAFE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A271030D-1579-4922-BB3F-D30C09C28386}"/>
              </a:ext>
            </a:extLst>
          </p:cNvPr>
          <p:cNvSpPr>
            <a:spLocks noGrp="1"/>
          </p:cNvSpPr>
          <p:nvPr>
            <p:ph type="title"/>
          </p:nvPr>
        </p:nvSpPr>
        <p:spPr>
          <a:xfrm>
            <a:off x="1251678" y="949642"/>
            <a:ext cx="4882422" cy="1492132"/>
          </a:xfrm>
        </p:spPr>
        <p:txBody>
          <a:bodyPr>
            <a:normAutofit/>
          </a:bodyPr>
          <a:lstStyle/>
          <a:p>
            <a:r>
              <a:rPr lang="en-US" dirty="0"/>
              <a:t>SIGNS AND SYMPTOMS </a:t>
            </a:r>
            <a:endParaRPr lang="ar-JO" dirty="0"/>
          </a:p>
        </p:txBody>
      </p:sp>
      <p:sp>
        <p:nvSpPr>
          <p:cNvPr id="11" name="Rectangle 10">
            <a:extLst>
              <a:ext uri="{FF2B5EF4-FFF2-40B4-BE49-F238E27FC236}">
                <a16:creationId xmlns:a16="http://schemas.microsoft.com/office/drawing/2014/main" id="{8D04E398-086D-467C-B390-9F9079FA7A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عنصر نائب للمحتوى 2">
            <a:extLst>
              <a:ext uri="{FF2B5EF4-FFF2-40B4-BE49-F238E27FC236}">
                <a16:creationId xmlns:a16="http://schemas.microsoft.com/office/drawing/2014/main" id="{12CB4147-2AD2-40DF-B5AA-7AF86BC2CFFD}"/>
              </a:ext>
            </a:extLst>
          </p:cNvPr>
          <p:cNvSpPr>
            <a:spLocks noGrp="1"/>
          </p:cNvSpPr>
          <p:nvPr>
            <p:ph idx="1"/>
          </p:nvPr>
        </p:nvSpPr>
        <p:spPr>
          <a:xfrm>
            <a:off x="980168" y="2666999"/>
            <a:ext cx="5235575" cy="3691598"/>
          </a:xfrm>
        </p:spPr>
        <p:txBody>
          <a:bodyPr>
            <a:normAutofit/>
          </a:bodyPr>
          <a:lstStyle/>
          <a:p>
            <a:pPr>
              <a:lnSpc>
                <a:spcPct val="100000"/>
              </a:lnSpc>
              <a:buNone/>
            </a:pPr>
            <a:r>
              <a:rPr lang="en-US" sz="1600" dirty="0">
                <a:solidFill>
                  <a:schemeClr val="tx1">
                    <a:lumMod val="85000"/>
                    <a:lumOff val="15000"/>
                  </a:schemeClr>
                </a:solidFill>
              </a:rPr>
              <a:t>o Male breast enlargement with rubbery or firm glandular subcutaneous chest tissue palpated under the areola of the nipple in contrast to softer fatty tissue. </a:t>
            </a:r>
          </a:p>
          <a:p>
            <a:pPr>
              <a:lnSpc>
                <a:spcPct val="100000"/>
              </a:lnSpc>
              <a:buNone/>
            </a:pPr>
            <a:r>
              <a:rPr lang="en-US" sz="1600" dirty="0">
                <a:solidFill>
                  <a:schemeClr val="tx1">
                    <a:lumMod val="85000"/>
                    <a:lumOff val="15000"/>
                  </a:schemeClr>
                </a:solidFill>
              </a:rPr>
              <a:t>o Milky discharge from the nipple is not a typical finding but may be seen in </a:t>
            </a:r>
            <a:r>
              <a:rPr lang="en-US" sz="1600" dirty="0" err="1">
                <a:solidFill>
                  <a:schemeClr val="tx1">
                    <a:lumMod val="85000"/>
                    <a:lumOff val="15000"/>
                  </a:schemeClr>
                </a:solidFill>
              </a:rPr>
              <a:t>gynecomastic</a:t>
            </a:r>
            <a:r>
              <a:rPr lang="en-US" sz="1600" dirty="0">
                <a:solidFill>
                  <a:schemeClr val="tx1">
                    <a:lumMod val="85000"/>
                    <a:lumOff val="15000"/>
                  </a:schemeClr>
                </a:solidFill>
              </a:rPr>
              <a:t> individual with a prolactin secreting tumor.</a:t>
            </a:r>
          </a:p>
          <a:p>
            <a:pPr>
              <a:lnSpc>
                <a:spcPct val="100000"/>
              </a:lnSpc>
              <a:buNone/>
            </a:pPr>
            <a:r>
              <a:rPr lang="en-US" sz="1600" dirty="0">
                <a:solidFill>
                  <a:schemeClr val="tx1">
                    <a:lumMod val="85000"/>
                    <a:lumOff val="15000"/>
                  </a:schemeClr>
                </a:solidFill>
              </a:rPr>
              <a:t> o The enlargement may occur on one side or both. </a:t>
            </a:r>
          </a:p>
          <a:p>
            <a:pPr>
              <a:lnSpc>
                <a:spcPct val="100000"/>
              </a:lnSpc>
              <a:buNone/>
            </a:pPr>
            <a:r>
              <a:rPr lang="en-US" sz="1600" dirty="0">
                <a:solidFill>
                  <a:schemeClr val="tx1">
                    <a:lumMod val="85000"/>
                    <a:lumOff val="15000"/>
                  </a:schemeClr>
                </a:solidFill>
              </a:rPr>
              <a:t>o Males with gynecomastia may appear anxious or stressed due to concerns about the possibility of having breast cancer. </a:t>
            </a:r>
          </a:p>
          <a:p>
            <a:pPr>
              <a:lnSpc>
                <a:spcPct val="100000"/>
              </a:lnSpc>
              <a:buNone/>
            </a:pPr>
            <a:r>
              <a:rPr lang="en-US" sz="1600" dirty="0">
                <a:solidFill>
                  <a:schemeClr val="tx1">
                    <a:lumMod val="85000"/>
                    <a:lumOff val="15000"/>
                  </a:schemeClr>
                </a:solidFill>
              </a:rPr>
              <a:t>o An increase in the diameter of the areola and asymmetry of the chest tissue.</a:t>
            </a:r>
          </a:p>
          <a:p>
            <a:pPr>
              <a:lnSpc>
                <a:spcPct val="100000"/>
              </a:lnSpc>
            </a:pPr>
            <a:endParaRPr lang="ar-JO" sz="1400" dirty="0">
              <a:solidFill>
                <a:schemeClr val="tx1">
                  <a:lumMod val="85000"/>
                  <a:lumOff val="15000"/>
                </a:schemeClr>
              </a:solidFill>
            </a:endParaRPr>
          </a:p>
        </p:txBody>
      </p:sp>
      <p:sp>
        <p:nvSpPr>
          <p:cNvPr id="13" name="Freeform 6">
            <a:extLst>
              <a:ext uri="{FF2B5EF4-FFF2-40B4-BE49-F238E27FC236}">
                <a16:creationId xmlns:a16="http://schemas.microsoft.com/office/drawing/2014/main" id="{20E344BB-E23E-4198-B2C7-8E752C6A9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90140"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pic>
        <p:nvPicPr>
          <p:cNvPr id="4" name="Picture 2">
            <a:extLst>
              <a:ext uri="{FF2B5EF4-FFF2-40B4-BE49-F238E27FC236}">
                <a16:creationId xmlns:a16="http://schemas.microsoft.com/office/drawing/2014/main" id="{0D025D49-61E2-45CE-A946-F41307531A76}"/>
              </a:ext>
            </a:extLst>
          </p:cNvPr>
          <p:cNvPicPr>
            <a:picLocks noChangeAspect="1" noChangeArrowheads="1"/>
          </p:cNvPicPr>
          <p:nvPr/>
        </p:nvPicPr>
        <p:blipFill>
          <a:blip r:embed="rId2" cstate="print"/>
          <a:srcRect b="9366"/>
          <a:stretch>
            <a:fillRect/>
          </a:stretch>
        </p:blipFill>
        <p:spPr bwMode="auto">
          <a:xfrm>
            <a:off x="7399261" y="2630279"/>
            <a:ext cx="3217333" cy="1195558"/>
          </a:xfrm>
          <a:prstGeom prst="rect">
            <a:avLst/>
          </a:prstGeom>
          <a:noFill/>
        </p:spPr>
      </p:pic>
    </p:spTree>
    <p:extLst>
      <p:ext uri="{BB962C8B-B14F-4D97-AF65-F5344CB8AC3E}">
        <p14:creationId xmlns:p14="http://schemas.microsoft.com/office/powerpoint/2010/main" val="1378250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A061FD0-EC1F-4C8C-9896-318491623AF3}"/>
              </a:ext>
            </a:extLst>
          </p:cNvPr>
          <p:cNvSpPr>
            <a:spLocks noGrp="1"/>
          </p:cNvSpPr>
          <p:nvPr>
            <p:ph type="title"/>
          </p:nvPr>
        </p:nvSpPr>
        <p:spPr/>
        <p:txBody>
          <a:bodyPr/>
          <a:lstStyle/>
          <a:p>
            <a:r>
              <a:rPr lang="en-US" dirty="0"/>
              <a:t>CAUSES</a:t>
            </a:r>
            <a:endParaRPr lang="ar-JO" dirty="0"/>
          </a:p>
        </p:txBody>
      </p:sp>
      <p:sp>
        <p:nvSpPr>
          <p:cNvPr id="3" name="عنصر نائب للمحتوى 2">
            <a:extLst>
              <a:ext uri="{FF2B5EF4-FFF2-40B4-BE49-F238E27FC236}">
                <a16:creationId xmlns:a16="http://schemas.microsoft.com/office/drawing/2014/main" id="{4A2A51DD-36D6-47EB-841C-D286F58D87ED}"/>
              </a:ext>
            </a:extLst>
          </p:cNvPr>
          <p:cNvSpPr>
            <a:spLocks noGrp="1"/>
          </p:cNvSpPr>
          <p:nvPr>
            <p:ph idx="1"/>
          </p:nvPr>
        </p:nvSpPr>
        <p:spPr/>
        <p:txBody>
          <a:bodyPr/>
          <a:lstStyle/>
          <a:p>
            <a:pPr marL="365760" marR="0" lvl="0" indent="-365760" algn="l" defTabSz="914400" rtl="0" eaLnBrk="1" fontAlgn="auto" latinLnBrk="0" hangingPunct="1">
              <a:lnSpc>
                <a:spcPct val="95000"/>
              </a:lnSpc>
              <a:spcBef>
                <a:spcPts val="900"/>
              </a:spcBef>
              <a:spcAft>
                <a:spcPts val="0"/>
              </a:spcAft>
              <a:buClr>
                <a:srgbClr val="4D65C3"/>
              </a:buClr>
              <a:buSzTx/>
              <a:buFont typeface="Wingdings" pitchFamily="2" charset="2"/>
              <a:buChar char="Ø"/>
              <a:tabLst/>
              <a:defRPr/>
            </a:pPr>
            <a:r>
              <a:rPr kumimoji="0" lang="en-US" sz="2200" b="0" i="0" u="none" strike="noStrike" kern="1200" cap="none" spc="0" normalizeH="0" baseline="0" noProof="0" dirty="0">
                <a:ln>
                  <a:noFill/>
                </a:ln>
                <a:solidFill>
                  <a:srgbClr val="000000"/>
                </a:solidFill>
                <a:effectLst/>
                <a:uLnTx/>
                <a:uFillTx/>
                <a:latin typeface="Avenir Next LT Pro"/>
                <a:ea typeface="+mn-ea"/>
                <a:cs typeface="+mn-cs"/>
              </a:rPr>
              <a:t>An altered ratio of estrogens to androgens mediated by:</a:t>
            </a:r>
          </a:p>
          <a:p>
            <a:pPr marL="365760" marR="0" lvl="0" indent="-365760" algn="l" defTabSz="914400" rtl="0" eaLnBrk="1" fontAlgn="auto" latinLnBrk="0" hangingPunct="1">
              <a:lnSpc>
                <a:spcPct val="95000"/>
              </a:lnSpc>
              <a:spcBef>
                <a:spcPts val="900"/>
              </a:spcBef>
              <a:spcAft>
                <a:spcPts val="0"/>
              </a:spcAft>
              <a:buClr>
                <a:srgbClr val="4D65C3"/>
              </a:buClr>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00000"/>
                </a:solidFill>
                <a:effectLst/>
                <a:uLnTx/>
                <a:uFillTx/>
                <a:latin typeface="Avenir Next LT Pro"/>
                <a:ea typeface="+mn-ea"/>
                <a:cs typeface="+mn-cs"/>
              </a:rPr>
              <a:t> an increase in estrogen production. </a:t>
            </a:r>
          </a:p>
          <a:p>
            <a:pPr marL="365760" marR="0" lvl="0" indent="-365760" algn="l" defTabSz="914400" rtl="0" eaLnBrk="1" fontAlgn="auto" latinLnBrk="0" hangingPunct="1">
              <a:lnSpc>
                <a:spcPct val="95000"/>
              </a:lnSpc>
              <a:spcBef>
                <a:spcPts val="900"/>
              </a:spcBef>
              <a:spcAft>
                <a:spcPts val="0"/>
              </a:spcAft>
              <a:buClr>
                <a:srgbClr val="4D65C3"/>
              </a:buClr>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00000"/>
                </a:solidFill>
                <a:effectLst/>
                <a:uLnTx/>
                <a:uFillTx/>
                <a:latin typeface="Avenir Next LT Pro"/>
                <a:ea typeface="+mn-ea"/>
                <a:cs typeface="+mn-cs"/>
              </a:rPr>
              <a:t> a decrease in androgen production. </a:t>
            </a:r>
          </a:p>
          <a:p>
            <a:pPr marL="365760" marR="0" lvl="0" indent="-365760" algn="l" defTabSz="914400" rtl="0" eaLnBrk="1" fontAlgn="auto" latinLnBrk="0" hangingPunct="1">
              <a:lnSpc>
                <a:spcPct val="95000"/>
              </a:lnSpc>
              <a:spcBef>
                <a:spcPts val="900"/>
              </a:spcBef>
              <a:spcAft>
                <a:spcPts val="0"/>
              </a:spcAft>
              <a:buClr>
                <a:srgbClr val="4D65C3"/>
              </a:buClr>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00000"/>
                </a:solidFill>
                <a:effectLst/>
                <a:uLnTx/>
                <a:uFillTx/>
                <a:latin typeface="Avenir Next LT Pro"/>
                <a:ea typeface="+mn-ea"/>
                <a:cs typeface="+mn-cs"/>
              </a:rPr>
              <a:t> combination of these two factors. </a:t>
            </a:r>
          </a:p>
          <a:p>
            <a:pPr marL="365760" marR="0" lvl="0" indent="-365760" algn="l" defTabSz="914400" rtl="0" eaLnBrk="1" fontAlgn="auto" latinLnBrk="0" hangingPunct="1">
              <a:lnSpc>
                <a:spcPct val="95000"/>
              </a:lnSpc>
              <a:spcBef>
                <a:spcPts val="900"/>
              </a:spcBef>
              <a:spcAft>
                <a:spcPts val="0"/>
              </a:spcAft>
              <a:buClr>
                <a:srgbClr val="4D65C3"/>
              </a:buClr>
              <a:buSzTx/>
              <a:buFont typeface="Wingdings"/>
              <a:buChar char="Ø"/>
              <a:tabLst/>
              <a:defRPr/>
            </a:pPr>
            <a:r>
              <a:rPr kumimoji="0" lang="en-US" sz="2200" b="0" i="0" u="none" strike="noStrike" kern="1200" cap="none" spc="0" normalizeH="0" baseline="0" noProof="0" dirty="0">
                <a:ln>
                  <a:noFill/>
                </a:ln>
                <a:solidFill>
                  <a:srgbClr val="000000"/>
                </a:solidFill>
                <a:effectLst/>
                <a:uLnTx/>
                <a:uFillTx/>
                <a:latin typeface="Avenir Next LT Pro"/>
                <a:ea typeface="+mn-ea"/>
                <a:cs typeface="+mn-cs"/>
              </a:rPr>
              <a:t> Estrogen acts as a growth hormone to increase the size of male breast tissue. </a:t>
            </a:r>
          </a:p>
          <a:p>
            <a:pPr marL="365760" marR="0" lvl="0" indent="-365760" algn="l" defTabSz="914400" rtl="0" eaLnBrk="1" fontAlgn="auto" latinLnBrk="0" hangingPunct="1">
              <a:lnSpc>
                <a:spcPct val="95000"/>
              </a:lnSpc>
              <a:spcBef>
                <a:spcPts val="900"/>
              </a:spcBef>
              <a:spcAft>
                <a:spcPts val="0"/>
              </a:spcAft>
              <a:buClr>
                <a:srgbClr val="4D65C3"/>
              </a:buClr>
              <a:buSzTx/>
              <a:buFont typeface="Wingdings"/>
              <a:buChar char="Ø"/>
              <a:tabLst/>
              <a:defRPr/>
            </a:pPr>
            <a:r>
              <a:rPr kumimoji="0" lang="en-US" sz="2200" b="0" i="0" u="none" strike="noStrike" kern="1200" cap="none" spc="0" normalizeH="0" baseline="0" noProof="0" dirty="0">
                <a:ln>
                  <a:noFill/>
                </a:ln>
                <a:solidFill>
                  <a:srgbClr val="000000"/>
                </a:solidFill>
                <a:effectLst/>
                <a:uLnTx/>
                <a:uFillTx/>
                <a:latin typeface="Avenir Next LT Pro"/>
                <a:ea typeface="+mn-ea"/>
                <a:cs typeface="+mn-cs"/>
              </a:rPr>
              <a:t> The cause of gynecomastia is unknown in around 25% of cases. </a:t>
            </a:r>
          </a:p>
          <a:p>
            <a:pPr marL="365760" marR="0" lvl="0" indent="-365760" algn="l" defTabSz="914400" rtl="0" eaLnBrk="1" fontAlgn="auto" latinLnBrk="0" hangingPunct="1">
              <a:lnSpc>
                <a:spcPct val="95000"/>
              </a:lnSpc>
              <a:spcBef>
                <a:spcPts val="900"/>
              </a:spcBef>
              <a:spcAft>
                <a:spcPts val="0"/>
              </a:spcAft>
              <a:buClr>
                <a:srgbClr val="4D65C3"/>
              </a:buClr>
              <a:buSzTx/>
              <a:buFont typeface="Wingdings"/>
              <a:buChar char="Ø"/>
              <a:tabLst/>
              <a:defRPr/>
            </a:pPr>
            <a:endParaRPr kumimoji="0" lang="en-US" sz="2200" b="0" i="0" u="none" strike="noStrike" kern="1200" cap="none" spc="0" normalizeH="0" baseline="0" noProof="0" dirty="0">
              <a:ln>
                <a:noFill/>
              </a:ln>
              <a:solidFill>
                <a:srgbClr val="000000"/>
              </a:solidFill>
              <a:effectLst/>
              <a:uLnTx/>
              <a:uFillTx/>
              <a:latin typeface="Avenir Next LT Pro"/>
              <a:ea typeface="+mn-ea"/>
              <a:cs typeface="+mn-cs"/>
            </a:endParaRPr>
          </a:p>
          <a:p>
            <a:endParaRPr lang="ar-JO" dirty="0"/>
          </a:p>
        </p:txBody>
      </p:sp>
    </p:spTree>
    <p:extLst>
      <p:ext uri="{BB962C8B-B14F-4D97-AF65-F5344CB8AC3E}">
        <p14:creationId xmlns:p14="http://schemas.microsoft.com/office/powerpoint/2010/main" val="3474624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7606194-764D-4DB8-A0AF-B02994B44DCB}"/>
              </a:ext>
            </a:extLst>
          </p:cNvPr>
          <p:cNvSpPr>
            <a:spLocks noGrp="1"/>
          </p:cNvSpPr>
          <p:nvPr>
            <p:ph type="title"/>
          </p:nvPr>
        </p:nvSpPr>
        <p:spPr>
          <a:xfrm>
            <a:off x="1251678" y="382385"/>
            <a:ext cx="10178322" cy="1492132"/>
          </a:xfrm>
        </p:spPr>
        <p:txBody>
          <a:bodyPr anchor="ctr">
            <a:normAutofit/>
          </a:bodyPr>
          <a:lstStyle/>
          <a:p>
            <a:r>
              <a:rPr lang="en-US" dirty="0"/>
              <a:t>DIAGNOSIS</a:t>
            </a:r>
            <a:endParaRPr lang="ar-JO" dirty="0"/>
          </a:p>
        </p:txBody>
      </p:sp>
      <p:graphicFrame>
        <p:nvGraphicFramePr>
          <p:cNvPr id="4" name="Content Placeholder 2">
            <a:extLst>
              <a:ext uri="{FF2B5EF4-FFF2-40B4-BE49-F238E27FC236}">
                <a16:creationId xmlns:a16="http://schemas.microsoft.com/office/drawing/2014/main" id="{F4A7DC78-09A8-44A5-A564-74F4078C71A4}"/>
              </a:ext>
            </a:extLst>
          </p:cNvPr>
          <p:cNvGraphicFramePr>
            <a:graphicFrameLocks noGrp="1"/>
          </p:cNvGraphicFramePr>
          <p:nvPr>
            <p:ph idx="1"/>
            <p:extLst>
              <p:ext uri="{D42A27DB-BD31-4B8C-83A1-F6EECF244321}">
                <p14:modId xmlns:p14="http://schemas.microsoft.com/office/powerpoint/2010/main" val="3640839162"/>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760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EF5EC23-8EA8-4DA2-87A6-81A129FCE108}"/>
              </a:ext>
            </a:extLst>
          </p:cNvPr>
          <p:cNvSpPr>
            <a:spLocks noGrp="1"/>
          </p:cNvSpPr>
          <p:nvPr>
            <p:ph type="title"/>
          </p:nvPr>
        </p:nvSpPr>
        <p:spPr>
          <a:xfrm>
            <a:off x="1251679" y="644525"/>
            <a:ext cx="3384329" cy="5408866"/>
          </a:xfrm>
        </p:spPr>
        <p:txBody>
          <a:bodyPr anchor="ctr">
            <a:normAutofit/>
          </a:bodyPr>
          <a:lstStyle/>
          <a:p>
            <a:r>
              <a:rPr lang="en-US" sz="4000"/>
              <a:t>PROGNOSIS</a:t>
            </a:r>
            <a:endParaRPr lang="ar-JO" sz="4000"/>
          </a:p>
        </p:txBody>
      </p:sp>
      <p:graphicFrame>
        <p:nvGraphicFramePr>
          <p:cNvPr id="5" name="عنصر نائب للمحتوى 2">
            <a:extLst>
              <a:ext uri="{FF2B5EF4-FFF2-40B4-BE49-F238E27FC236}">
                <a16:creationId xmlns:a16="http://schemas.microsoft.com/office/drawing/2014/main" id="{206855E3-16D3-4064-B0E3-861CB2281D9A}"/>
              </a:ext>
            </a:extLst>
          </p:cNvPr>
          <p:cNvGraphicFramePr>
            <a:graphicFrameLocks noGrp="1"/>
          </p:cNvGraphicFramePr>
          <p:nvPr>
            <p:ph idx="1"/>
            <p:extLst>
              <p:ext uri="{D42A27DB-BD31-4B8C-83A1-F6EECF244321}">
                <p14:modId xmlns:p14="http://schemas.microsoft.com/office/powerpoint/2010/main" val="1017647128"/>
              </p:ext>
            </p:extLst>
          </p:nvPr>
        </p:nvGraphicFramePr>
        <p:xfrm>
          <a:off x="5175250" y="644525"/>
          <a:ext cx="6254750" cy="5408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9746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3B1BA1EA-E6BD-4B6B-B1AC-14DB75E1DEAB}"/>
              </a:ext>
            </a:extLst>
          </p:cNvPr>
          <p:cNvSpPr>
            <a:spLocks noGrp="1"/>
          </p:cNvSpPr>
          <p:nvPr>
            <p:ph type="title"/>
          </p:nvPr>
        </p:nvSpPr>
        <p:spPr>
          <a:xfrm>
            <a:off x="761996" y="382385"/>
            <a:ext cx="10668004" cy="1113295"/>
          </a:xfrm>
        </p:spPr>
        <p:txBody>
          <a:bodyPr anchor="b">
            <a:normAutofit/>
          </a:bodyPr>
          <a:lstStyle/>
          <a:p>
            <a:pPr algn="ctr"/>
            <a:r>
              <a:rPr lang="en-US" dirty="0"/>
              <a:t>TREATMENT BY SURGERY </a:t>
            </a:r>
            <a:endParaRPr lang="ar-JO"/>
          </a:p>
        </p:txBody>
      </p:sp>
      <p:sp>
        <p:nvSpPr>
          <p:cNvPr id="3" name="عنصر نائب للمحتوى 2">
            <a:extLst>
              <a:ext uri="{FF2B5EF4-FFF2-40B4-BE49-F238E27FC236}">
                <a16:creationId xmlns:a16="http://schemas.microsoft.com/office/drawing/2014/main" id="{D201FEC1-E759-4229-9542-A703AE5C4F1D}"/>
              </a:ext>
            </a:extLst>
          </p:cNvPr>
          <p:cNvSpPr>
            <a:spLocks noGrp="1"/>
          </p:cNvSpPr>
          <p:nvPr>
            <p:ph idx="1"/>
          </p:nvPr>
        </p:nvSpPr>
        <p:spPr>
          <a:xfrm>
            <a:off x="761996" y="1785257"/>
            <a:ext cx="10668004" cy="3440539"/>
          </a:xfrm>
        </p:spPr>
        <p:txBody>
          <a:bodyPr>
            <a:normAutofit/>
          </a:bodyPr>
          <a:lstStyle/>
          <a:p>
            <a:pPr marL="365760" marR="0" lvl="0" indent="-365760" defTabSz="914400" rtl="0" eaLnBrk="1" fontAlgn="auto" latinLnBrk="0" hangingPunct="1">
              <a:spcBef>
                <a:spcPts val="900"/>
              </a:spcBef>
              <a:spcAft>
                <a:spcPts val="0"/>
              </a:spcAft>
              <a:buClr>
                <a:srgbClr val="4D65C3"/>
              </a:buClr>
              <a:buSzTx/>
              <a:buFont typeface="Wingdings" pitchFamily="2" charset="2"/>
              <a:buChar char="ü"/>
              <a:tabLst/>
              <a:defRPr/>
            </a:pPr>
            <a:r>
              <a:rPr kumimoji="0" lang="en-US" sz="2400" b="0" i="0" u="none" strike="noStrike" kern="1200" cap="none" spc="0" normalizeH="0" baseline="0" noProof="0">
                <a:ln>
                  <a:noFill/>
                </a:ln>
                <a:effectLst/>
                <a:uLnTx/>
                <a:uFillTx/>
                <a:latin typeface="Avenir Next LT Pro"/>
                <a:ea typeface="+mn-ea"/>
                <a:cs typeface="+mn-cs"/>
              </a:rPr>
              <a:t>If chronical gynecomastia is treated then surgical removal of glandular breast tissue is usually required. </a:t>
            </a:r>
          </a:p>
          <a:p>
            <a:pPr marL="365760" marR="0" lvl="0" indent="-365760" defTabSz="914400" rtl="0" eaLnBrk="1" fontAlgn="auto" latinLnBrk="0" hangingPunct="1">
              <a:spcBef>
                <a:spcPts val="900"/>
              </a:spcBef>
              <a:spcAft>
                <a:spcPts val="0"/>
              </a:spcAft>
              <a:buClr>
                <a:srgbClr val="4D65C3"/>
              </a:buClr>
              <a:buSzTx/>
              <a:buFont typeface="Wingdings" pitchFamily="2" charset="2"/>
              <a:buChar char="ü"/>
              <a:tabLst/>
              <a:defRPr/>
            </a:pPr>
            <a:r>
              <a:rPr kumimoji="0" lang="en-US" sz="2400" b="0" i="0" u="none" strike="noStrike" kern="1200" cap="none" spc="0" normalizeH="0" baseline="0" noProof="0">
                <a:ln>
                  <a:noFill/>
                </a:ln>
                <a:effectLst/>
                <a:uLnTx/>
                <a:uFillTx/>
                <a:latin typeface="Avenir Next LT Pro"/>
                <a:ea typeface="+mn-ea"/>
                <a:cs typeface="+mn-cs"/>
              </a:rPr>
              <a:t> Surgical approaches to the treatment of gynecomastia include subcutaneous mastectomy, assisted liposuction mastectomy, laser assisted liposuction and laser-lipolysis without liposuction</a:t>
            </a:r>
            <a:endParaRPr lang="ar-JO" sz="2400"/>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29200906"/>
      </p:ext>
    </p:extLst>
  </p:cSld>
  <p:clrMapOvr>
    <a:masterClrMapping/>
  </p:clrMapOvr>
</p:sld>
</file>

<file path=ppt/theme/theme1.xml><?xml version="1.0" encoding="utf-8"?>
<a:theme xmlns:a="http://schemas.openxmlformats.org/drawingml/2006/main" name="الشارة">
  <a:themeElements>
    <a:clrScheme name="الشارة">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الشارة">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لشارة">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TM10001106[[fn=الشارة]]</Template>
  <TotalTime>1000</TotalTime>
  <Words>2505</Words>
  <Application>Microsoft Office PowerPoint</Application>
  <PresentationFormat>شاشة عريضة</PresentationFormat>
  <Paragraphs>226</Paragraphs>
  <Slides>44</Slides>
  <Notes>0</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44</vt:i4>
      </vt:variant>
    </vt:vector>
  </HeadingPairs>
  <TitlesOfParts>
    <vt:vector size="54" baseType="lpstr">
      <vt:lpstr>Aharoni</vt:lpstr>
      <vt:lpstr>Arial</vt:lpstr>
      <vt:lpstr>Avenir Next LT Pro</vt:lpstr>
      <vt:lpstr>Courier New</vt:lpstr>
      <vt:lpstr>Gill Sans MT</vt:lpstr>
      <vt:lpstr>Impact</vt:lpstr>
      <vt:lpstr>Segoe UI Historic</vt:lpstr>
      <vt:lpstr>Wingdings</vt:lpstr>
      <vt:lpstr>Wingdings 3</vt:lpstr>
      <vt:lpstr>الشارة</vt:lpstr>
      <vt:lpstr>Aesthetic suegery</vt:lpstr>
      <vt:lpstr>gyanecomastia</vt:lpstr>
      <vt:lpstr>DEFINITION OF GYNECOMASTIA </vt:lpstr>
      <vt:lpstr>EPIDEMIOLOGY</vt:lpstr>
      <vt:lpstr>SIGNS AND SYMPTOMS </vt:lpstr>
      <vt:lpstr>CAUSES</vt:lpstr>
      <vt:lpstr>DIAGNOSIS</vt:lpstr>
      <vt:lpstr>PROGNOSIS</vt:lpstr>
      <vt:lpstr>TREATMENT BY SURGERY </vt:lpstr>
      <vt:lpstr>TREATMENT BY SURGERY </vt:lpstr>
      <vt:lpstr>Hopeless with wrinkles ?</vt:lpstr>
      <vt:lpstr>Injectable fillers</vt:lpstr>
      <vt:lpstr>Types of dermal fillers :</vt:lpstr>
      <vt:lpstr>Types of dermal fillers:</vt:lpstr>
      <vt:lpstr>Types of dermal fillers :</vt:lpstr>
      <vt:lpstr>Note : Patients should be tested for allergies before using fillers made with certain materials, especially animal materials</vt:lpstr>
      <vt:lpstr>عرض تقديمي في PowerPoint</vt:lpstr>
      <vt:lpstr>Botox </vt:lpstr>
      <vt:lpstr>Mammoplasty</vt:lpstr>
      <vt:lpstr>What is Mammoplasty?</vt:lpstr>
      <vt:lpstr>Types Of Mammoplasty </vt:lpstr>
      <vt:lpstr>Breast Augmentation It is the procedure to make the breast larger. It is performed with implants that can be placed under a chest muscle or over a chest muscle. </vt:lpstr>
      <vt:lpstr>Breast Reduction This technique is a surgical procedure to reduce the size of breasts by the removal of fat, skin, glandular tissue .</vt:lpstr>
      <vt:lpstr>Breast reduction</vt:lpstr>
      <vt:lpstr>Breast reduction </vt:lpstr>
      <vt:lpstr>Other Types of Mammoplasty</vt:lpstr>
      <vt:lpstr>Liposuction</vt:lpstr>
      <vt:lpstr> Liposuction</vt:lpstr>
      <vt:lpstr>Suction assisted Liposuction (SAP)</vt:lpstr>
      <vt:lpstr>Ultrasound assisted Liposuction (UAL)</vt:lpstr>
      <vt:lpstr>Difference between IUAL &amp; EUAL</vt:lpstr>
      <vt:lpstr>Power &amp; Laser assisted Liposuction (PAL &amp; LAL)</vt:lpstr>
      <vt:lpstr>Risks of Liposuction.</vt:lpstr>
      <vt:lpstr> Bat Ears</vt:lpstr>
      <vt:lpstr>Operation</vt:lpstr>
      <vt:lpstr>Risks</vt:lpstr>
      <vt:lpstr>Rhinoplasty</vt:lpstr>
      <vt:lpstr>Types of Rhinoplasty</vt:lpstr>
      <vt:lpstr>Open vs Closed Rhinplasty</vt:lpstr>
      <vt:lpstr>Cont.</vt:lpstr>
      <vt:lpstr>Uses of Rhinoplasty</vt:lpstr>
      <vt:lpstr>Procedure</vt:lpstr>
      <vt:lpstr>Risks</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Aesthetic suegery</dc:title>
  <dc:creator>راما البيتوني</dc:creator>
  <cp:lastModifiedBy>راما البيتوني</cp:lastModifiedBy>
  <cp:revision>3</cp:revision>
  <dcterms:created xsi:type="dcterms:W3CDTF">2021-11-19T08:55:44Z</dcterms:created>
  <dcterms:modified xsi:type="dcterms:W3CDTF">2021-12-04T15:29:26Z</dcterms:modified>
</cp:coreProperties>
</file>