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257" r:id="rId3"/>
    <p:sldId id="258" r:id="rId4"/>
    <p:sldId id="290" r:id="rId5"/>
    <p:sldId id="259" r:id="rId6"/>
    <p:sldId id="291" r:id="rId7"/>
    <p:sldId id="292" r:id="rId8"/>
    <p:sldId id="261" r:id="rId9"/>
    <p:sldId id="293" r:id="rId10"/>
    <p:sldId id="262" r:id="rId11"/>
    <p:sldId id="295" r:id="rId12"/>
    <p:sldId id="263" r:id="rId13"/>
    <p:sldId id="264" r:id="rId14"/>
    <p:sldId id="265" r:id="rId15"/>
    <p:sldId id="266" r:id="rId16"/>
    <p:sldId id="297" r:id="rId17"/>
    <p:sldId id="298" r:id="rId18"/>
    <p:sldId id="299" r:id="rId19"/>
    <p:sldId id="267" r:id="rId20"/>
    <p:sldId id="300" r:id="rId21"/>
    <p:sldId id="268" r:id="rId22"/>
    <p:sldId id="269" r:id="rId23"/>
    <p:sldId id="270" r:id="rId24"/>
    <p:sldId id="271" r:id="rId25"/>
    <p:sldId id="301" r:id="rId26"/>
    <p:sldId id="302" r:id="rId27"/>
    <p:sldId id="306" r:id="rId28"/>
    <p:sldId id="283" r:id="rId29"/>
    <p:sldId id="284" r:id="rId30"/>
    <p:sldId id="285" r:id="rId31"/>
    <p:sldId id="308" r:id="rId32"/>
    <p:sldId id="287" r:id="rId33"/>
    <p:sldId id="288" r:id="rId34"/>
    <p:sldId id="309" r:id="rId35"/>
    <p:sldId id="310" r:id="rId36"/>
    <p:sldId id="311" r:id="rId37"/>
    <p:sldId id="312" r:id="rId38"/>
    <p:sldId id="313" r:id="rId39"/>
    <p:sldId id="314" r:id="rId40"/>
    <p:sldId id="315" r:id="rId41"/>
    <p:sldId id="317" r:id="rId42"/>
    <p:sldId id="318" r:id="rId43"/>
    <p:sldId id="322" r:id="rId44"/>
    <p:sldId id="326" r:id="rId45"/>
    <p:sldId id="327" r:id="rId46"/>
    <p:sldId id="273" r:id="rId47"/>
    <p:sldId id="274" r:id="rId48"/>
    <p:sldId id="328" r:id="rId49"/>
    <p:sldId id="277" r:id="rId50"/>
    <p:sldId id="278" r:id="rId51"/>
    <p:sldId id="279" r:id="rId52"/>
    <p:sldId id="282" r:id="rId53"/>
    <p:sldId id="329" r:id="rId54"/>
    <p:sldId id="330" r:id="rId55"/>
    <p:sldId id="331" r:id="rId56"/>
    <p:sldId id="332" r:id="rId57"/>
    <p:sldId id="334"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3"/>
  </p:normalViewPr>
  <p:slideViewPr>
    <p:cSldViewPr snapToGrid="0" snapToObjects="1">
      <p:cViewPr varScale="1">
        <p:scale>
          <a:sx n="101" d="100"/>
          <a:sy n="101" d="100"/>
        </p:scale>
        <p:origin x="100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B787E-035D-124A-BF67-B4CCDC2E605B}" type="datetimeFigureOut">
              <a:rPr lang="en-US" smtClean="0"/>
              <a:t>9/13/20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610B4B-6614-3545-9885-F31CE1FC8B3C}" type="slidenum">
              <a:rPr lang="en-US" smtClean="0"/>
              <a:t>‹#›</a:t>
            </a:fld>
            <a:endParaRPr lang="en-US"/>
          </a:p>
        </p:txBody>
      </p:sp>
    </p:spTree>
    <p:extLst>
      <p:ext uri="{BB962C8B-B14F-4D97-AF65-F5344CB8AC3E}">
        <p14:creationId xmlns:p14="http://schemas.microsoft.com/office/powerpoint/2010/main" val="322095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5BEAFDF5-A533-49F1-BB3F-B5796F8EB2DE}" type="slidenum">
              <a:rPr lang="en-US"/>
              <a:pPr/>
              <a:t>50</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a:t>First finger has evidence of a secondary bacterial infection.</a:t>
            </a:r>
          </a:p>
        </p:txBody>
      </p:sp>
    </p:spTree>
    <p:extLst>
      <p:ext uri="{BB962C8B-B14F-4D97-AF65-F5344CB8AC3E}">
        <p14:creationId xmlns:p14="http://schemas.microsoft.com/office/powerpoint/2010/main" val="1918360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4F6D8-0E28-FC43-83C2-68E2AFA160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B8E2E2-08A4-6C47-8D9E-DFD0B8C868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0A8C80-197C-0D49-AE1B-B7F8D0105BCC}"/>
              </a:ext>
            </a:extLst>
          </p:cNvPr>
          <p:cNvSpPr>
            <a:spLocks noGrp="1"/>
          </p:cNvSpPr>
          <p:nvPr>
            <p:ph type="dt" sz="half" idx="10"/>
          </p:nvPr>
        </p:nvSpPr>
        <p:spPr/>
        <p:txBody>
          <a:bodyPr/>
          <a:lstStyle/>
          <a:p>
            <a:fld id="{5169FED2-91D2-714A-AE6D-82682D5C1CD4}" type="datetimeFigureOut">
              <a:rPr lang="en-US" smtClean="0"/>
              <a:t>9/13/20</a:t>
            </a:fld>
            <a:endParaRPr lang="en-US"/>
          </a:p>
        </p:txBody>
      </p:sp>
      <p:sp>
        <p:nvSpPr>
          <p:cNvPr id="5" name="Footer Placeholder 4">
            <a:extLst>
              <a:ext uri="{FF2B5EF4-FFF2-40B4-BE49-F238E27FC236}">
                <a16:creationId xmlns:a16="http://schemas.microsoft.com/office/drawing/2014/main" id="{0A77DDD9-5442-9F48-B1F8-DE9F16227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C56804-7548-0D45-9E7D-7A50D7A63B2B}"/>
              </a:ext>
            </a:extLst>
          </p:cNvPr>
          <p:cNvSpPr>
            <a:spLocks noGrp="1"/>
          </p:cNvSpPr>
          <p:nvPr>
            <p:ph type="sldNum" sz="quarter" idx="12"/>
          </p:nvPr>
        </p:nvSpPr>
        <p:spPr/>
        <p:txBody>
          <a:bodyPr/>
          <a:lstStyle/>
          <a:p>
            <a:fld id="{1416E05B-6A88-F045-A52B-5524ADFACFEE}" type="slidenum">
              <a:rPr lang="en-US" smtClean="0"/>
              <a:t>‹#›</a:t>
            </a:fld>
            <a:endParaRPr lang="en-US"/>
          </a:p>
        </p:txBody>
      </p:sp>
    </p:spTree>
    <p:extLst>
      <p:ext uri="{BB962C8B-B14F-4D97-AF65-F5344CB8AC3E}">
        <p14:creationId xmlns:p14="http://schemas.microsoft.com/office/powerpoint/2010/main" val="2379135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0BEF-5B18-1843-ABAA-6E202D4FA6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D0C3FF-3DF9-CA49-8B22-67675982E8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66C07-4F87-BD43-902D-9A61A78D8B29}"/>
              </a:ext>
            </a:extLst>
          </p:cNvPr>
          <p:cNvSpPr>
            <a:spLocks noGrp="1"/>
          </p:cNvSpPr>
          <p:nvPr>
            <p:ph type="dt" sz="half" idx="10"/>
          </p:nvPr>
        </p:nvSpPr>
        <p:spPr/>
        <p:txBody>
          <a:bodyPr/>
          <a:lstStyle/>
          <a:p>
            <a:fld id="{5169FED2-91D2-714A-AE6D-82682D5C1CD4}" type="datetimeFigureOut">
              <a:rPr lang="en-US" smtClean="0"/>
              <a:t>9/13/20</a:t>
            </a:fld>
            <a:endParaRPr lang="en-US"/>
          </a:p>
        </p:txBody>
      </p:sp>
      <p:sp>
        <p:nvSpPr>
          <p:cNvPr id="5" name="Footer Placeholder 4">
            <a:extLst>
              <a:ext uri="{FF2B5EF4-FFF2-40B4-BE49-F238E27FC236}">
                <a16:creationId xmlns:a16="http://schemas.microsoft.com/office/drawing/2014/main" id="{DFEE5FBD-9ECC-E34D-B06F-7C8DFFCDD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0D21B3-DB96-7240-80D6-5BAB45E417AE}"/>
              </a:ext>
            </a:extLst>
          </p:cNvPr>
          <p:cNvSpPr>
            <a:spLocks noGrp="1"/>
          </p:cNvSpPr>
          <p:nvPr>
            <p:ph type="sldNum" sz="quarter" idx="12"/>
          </p:nvPr>
        </p:nvSpPr>
        <p:spPr/>
        <p:txBody>
          <a:bodyPr/>
          <a:lstStyle/>
          <a:p>
            <a:fld id="{1416E05B-6A88-F045-A52B-5524ADFACFEE}" type="slidenum">
              <a:rPr lang="en-US" smtClean="0"/>
              <a:t>‹#›</a:t>
            </a:fld>
            <a:endParaRPr lang="en-US"/>
          </a:p>
        </p:txBody>
      </p:sp>
    </p:spTree>
    <p:extLst>
      <p:ext uri="{BB962C8B-B14F-4D97-AF65-F5344CB8AC3E}">
        <p14:creationId xmlns:p14="http://schemas.microsoft.com/office/powerpoint/2010/main" val="672986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56D535-A700-934D-BEE0-8A68C47CDE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34013D-FDA5-F64C-8E5F-C9738B028C5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075FE-943E-2C44-8998-64DEEA2D8436}"/>
              </a:ext>
            </a:extLst>
          </p:cNvPr>
          <p:cNvSpPr>
            <a:spLocks noGrp="1"/>
          </p:cNvSpPr>
          <p:nvPr>
            <p:ph type="dt" sz="half" idx="10"/>
          </p:nvPr>
        </p:nvSpPr>
        <p:spPr/>
        <p:txBody>
          <a:bodyPr/>
          <a:lstStyle/>
          <a:p>
            <a:fld id="{5169FED2-91D2-714A-AE6D-82682D5C1CD4}" type="datetimeFigureOut">
              <a:rPr lang="en-US" smtClean="0"/>
              <a:t>9/13/20</a:t>
            </a:fld>
            <a:endParaRPr lang="en-US"/>
          </a:p>
        </p:txBody>
      </p:sp>
      <p:sp>
        <p:nvSpPr>
          <p:cNvPr id="5" name="Footer Placeholder 4">
            <a:extLst>
              <a:ext uri="{FF2B5EF4-FFF2-40B4-BE49-F238E27FC236}">
                <a16:creationId xmlns:a16="http://schemas.microsoft.com/office/drawing/2014/main" id="{93D29BCD-C253-BB40-A747-BCA537C71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353B1-E1E2-F546-A86F-A32DB893F0F0}"/>
              </a:ext>
            </a:extLst>
          </p:cNvPr>
          <p:cNvSpPr>
            <a:spLocks noGrp="1"/>
          </p:cNvSpPr>
          <p:nvPr>
            <p:ph type="sldNum" sz="quarter" idx="12"/>
          </p:nvPr>
        </p:nvSpPr>
        <p:spPr/>
        <p:txBody>
          <a:bodyPr/>
          <a:lstStyle/>
          <a:p>
            <a:fld id="{1416E05B-6A88-F045-A52B-5524ADFACFEE}" type="slidenum">
              <a:rPr lang="en-US" smtClean="0"/>
              <a:t>‹#›</a:t>
            </a:fld>
            <a:endParaRPr lang="en-US"/>
          </a:p>
        </p:txBody>
      </p:sp>
    </p:spTree>
    <p:extLst>
      <p:ext uri="{BB962C8B-B14F-4D97-AF65-F5344CB8AC3E}">
        <p14:creationId xmlns:p14="http://schemas.microsoft.com/office/powerpoint/2010/main" val="3917732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F9E2A-BBA7-FF45-8E7E-36C5B4754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002EF3-27D0-1C4F-9BF5-DD06784209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0024A-FB6C-194E-841C-E0A6A8310E1F}"/>
              </a:ext>
            </a:extLst>
          </p:cNvPr>
          <p:cNvSpPr>
            <a:spLocks noGrp="1"/>
          </p:cNvSpPr>
          <p:nvPr>
            <p:ph type="dt" sz="half" idx="10"/>
          </p:nvPr>
        </p:nvSpPr>
        <p:spPr/>
        <p:txBody>
          <a:bodyPr/>
          <a:lstStyle/>
          <a:p>
            <a:fld id="{5169FED2-91D2-714A-AE6D-82682D5C1CD4}" type="datetimeFigureOut">
              <a:rPr lang="en-US" smtClean="0"/>
              <a:t>9/13/20</a:t>
            </a:fld>
            <a:endParaRPr lang="en-US"/>
          </a:p>
        </p:txBody>
      </p:sp>
      <p:sp>
        <p:nvSpPr>
          <p:cNvPr id="5" name="Footer Placeholder 4">
            <a:extLst>
              <a:ext uri="{FF2B5EF4-FFF2-40B4-BE49-F238E27FC236}">
                <a16:creationId xmlns:a16="http://schemas.microsoft.com/office/drawing/2014/main" id="{3D5F9B91-93EF-6243-A0DD-533FF5E88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B693D-9B64-C144-BA3D-A5922AFBF568}"/>
              </a:ext>
            </a:extLst>
          </p:cNvPr>
          <p:cNvSpPr>
            <a:spLocks noGrp="1"/>
          </p:cNvSpPr>
          <p:nvPr>
            <p:ph type="sldNum" sz="quarter" idx="12"/>
          </p:nvPr>
        </p:nvSpPr>
        <p:spPr/>
        <p:txBody>
          <a:bodyPr/>
          <a:lstStyle/>
          <a:p>
            <a:fld id="{1416E05B-6A88-F045-A52B-5524ADFACFEE}" type="slidenum">
              <a:rPr lang="en-US" smtClean="0"/>
              <a:t>‹#›</a:t>
            </a:fld>
            <a:endParaRPr lang="en-US"/>
          </a:p>
        </p:txBody>
      </p:sp>
    </p:spTree>
    <p:extLst>
      <p:ext uri="{BB962C8B-B14F-4D97-AF65-F5344CB8AC3E}">
        <p14:creationId xmlns:p14="http://schemas.microsoft.com/office/powerpoint/2010/main" val="3002356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BDEFF-CFA4-AD47-B944-88243B557F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12661A-EA95-3E4B-82AD-3E3A57C399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199E8F-74AB-F84B-86C4-80A8E2EAE72B}"/>
              </a:ext>
            </a:extLst>
          </p:cNvPr>
          <p:cNvSpPr>
            <a:spLocks noGrp="1"/>
          </p:cNvSpPr>
          <p:nvPr>
            <p:ph type="dt" sz="half" idx="10"/>
          </p:nvPr>
        </p:nvSpPr>
        <p:spPr/>
        <p:txBody>
          <a:bodyPr/>
          <a:lstStyle/>
          <a:p>
            <a:fld id="{5169FED2-91D2-714A-AE6D-82682D5C1CD4}" type="datetimeFigureOut">
              <a:rPr lang="en-US" smtClean="0"/>
              <a:t>9/13/20</a:t>
            </a:fld>
            <a:endParaRPr lang="en-US"/>
          </a:p>
        </p:txBody>
      </p:sp>
      <p:sp>
        <p:nvSpPr>
          <p:cNvPr id="5" name="Footer Placeholder 4">
            <a:extLst>
              <a:ext uri="{FF2B5EF4-FFF2-40B4-BE49-F238E27FC236}">
                <a16:creationId xmlns:a16="http://schemas.microsoft.com/office/drawing/2014/main" id="{EAF50709-A4DD-5F4F-9CBF-85FE53E663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2052E-559F-B544-A955-B063CE9980ED}"/>
              </a:ext>
            </a:extLst>
          </p:cNvPr>
          <p:cNvSpPr>
            <a:spLocks noGrp="1"/>
          </p:cNvSpPr>
          <p:nvPr>
            <p:ph type="sldNum" sz="quarter" idx="12"/>
          </p:nvPr>
        </p:nvSpPr>
        <p:spPr/>
        <p:txBody>
          <a:bodyPr/>
          <a:lstStyle/>
          <a:p>
            <a:fld id="{1416E05B-6A88-F045-A52B-5524ADFACFEE}" type="slidenum">
              <a:rPr lang="en-US" smtClean="0"/>
              <a:t>‹#›</a:t>
            </a:fld>
            <a:endParaRPr lang="en-US"/>
          </a:p>
        </p:txBody>
      </p:sp>
    </p:spTree>
    <p:extLst>
      <p:ext uri="{BB962C8B-B14F-4D97-AF65-F5344CB8AC3E}">
        <p14:creationId xmlns:p14="http://schemas.microsoft.com/office/powerpoint/2010/main" val="1395753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B2F3-7F68-7148-8A3C-6E0D85B6A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3AA7E0-6956-0B4B-B400-64EDBF259A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8CC8C-1B1E-E146-98A9-BB01451835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DDF455-CACE-1E45-BCD1-EDCA1670D2EC}"/>
              </a:ext>
            </a:extLst>
          </p:cNvPr>
          <p:cNvSpPr>
            <a:spLocks noGrp="1"/>
          </p:cNvSpPr>
          <p:nvPr>
            <p:ph type="dt" sz="half" idx="10"/>
          </p:nvPr>
        </p:nvSpPr>
        <p:spPr/>
        <p:txBody>
          <a:bodyPr/>
          <a:lstStyle/>
          <a:p>
            <a:fld id="{5169FED2-91D2-714A-AE6D-82682D5C1CD4}" type="datetimeFigureOut">
              <a:rPr lang="en-US" smtClean="0"/>
              <a:t>9/13/20</a:t>
            </a:fld>
            <a:endParaRPr lang="en-US"/>
          </a:p>
        </p:txBody>
      </p:sp>
      <p:sp>
        <p:nvSpPr>
          <p:cNvPr id="6" name="Footer Placeholder 5">
            <a:extLst>
              <a:ext uri="{FF2B5EF4-FFF2-40B4-BE49-F238E27FC236}">
                <a16:creationId xmlns:a16="http://schemas.microsoft.com/office/drawing/2014/main" id="{D9EC30D1-7B7A-A443-ADB9-CC91BB5E1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D0000-9C77-334E-A8E7-4BE1418C4071}"/>
              </a:ext>
            </a:extLst>
          </p:cNvPr>
          <p:cNvSpPr>
            <a:spLocks noGrp="1"/>
          </p:cNvSpPr>
          <p:nvPr>
            <p:ph type="sldNum" sz="quarter" idx="12"/>
          </p:nvPr>
        </p:nvSpPr>
        <p:spPr/>
        <p:txBody>
          <a:bodyPr/>
          <a:lstStyle/>
          <a:p>
            <a:fld id="{1416E05B-6A88-F045-A52B-5524ADFACFEE}" type="slidenum">
              <a:rPr lang="en-US" smtClean="0"/>
              <a:t>‹#›</a:t>
            </a:fld>
            <a:endParaRPr lang="en-US"/>
          </a:p>
        </p:txBody>
      </p:sp>
    </p:spTree>
    <p:extLst>
      <p:ext uri="{BB962C8B-B14F-4D97-AF65-F5344CB8AC3E}">
        <p14:creationId xmlns:p14="http://schemas.microsoft.com/office/powerpoint/2010/main" val="1042094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B100-E0AB-5A41-B54B-119416B94B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9DF8E3-D6B7-0B42-81B9-3FA29AB7B8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0F5FF1-5D1D-7045-BD55-44D5B53DE1E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65C71A-D9E2-4645-9190-3DF8291388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A5A67FE-C014-1143-A602-F369DCE828C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EAFD0B-2429-F54A-A3B7-78AEDEFAA8DE}"/>
              </a:ext>
            </a:extLst>
          </p:cNvPr>
          <p:cNvSpPr>
            <a:spLocks noGrp="1"/>
          </p:cNvSpPr>
          <p:nvPr>
            <p:ph type="dt" sz="half" idx="10"/>
          </p:nvPr>
        </p:nvSpPr>
        <p:spPr/>
        <p:txBody>
          <a:bodyPr/>
          <a:lstStyle/>
          <a:p>
            <a:fld id="{5169FED2-91D2-714A-AE6D-82682D5C1CD4}" type="datetimeFigureOut">
              <a:rPr lang="en-US" smtClean="0"/>
              <a:t>9/13/20</a:t>
            </a:fld>
            <a:endParaRPr lang="en-US"/>
          </a:p>
        </p:txBody>
      </p:sp>
      <p:sp>
        <p:nvSpPr>
          <p:cNvPr id="8" name="Footer Placeholder 7">
            <a:extLst>
              <a:ext uri="{FF2B5EF4-FFF2-40B4-BE49-F238E27FC236}">
                <a16:creationId xmlns:a16="http://schemas.microsoft.com/office/drawing/2014/main" id="{376C98EA-8887-E644-8877-7F222F9E68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DA1EA8-F612-7345-90A8-C7F54FDEDEB6}"/>
              </a:ext>
            </a:extLst>
          </p:cNvPr>
          <p:cNvSpPr>
            <a:spLocks noGrp="1"/>
          </p:cNvSpPr>
          <p:nvPr>
            <p:ph type="sldNum" sz="quarter" idx="12"/>
          </p:nvPr>
        </p:nvSpPr>
        <p:spPr/>
        <p:txBody>
          <a:bodyPr/>
          <a:lstStyle/>
          <a:p>
            <a:fld id="{1416E05B-6A88-F045-A52B-5524ADFACFEE}" type="slidenum">
              <a:rPr lang="en-US" smtClean="0"/>
              <a:t>‹#›</a:t>
            </a:fld>
            <a:endParaRPr lang="en-US"/>
          </a:p>
        </p:txBody>
      </p:sp>
    </p:spTree>
    <p:extLst>
      <p:ext uri="{BB962C8B-B14F-4D97-AF65-F5344CB8AC3E}">
        <p14:creationId xmlns:p14="http://schemas.microsoft.com/office/powerpoint/2010/main" val="1843923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76D0C-C96F-8A43-BAC5-1ACFF554FE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9A867C-8AFD-014B-903B-339342CEE821}"/>
              </a:ext>
            </a:extLst>
          </p:cNvPr>
          <p:cNvSpPr>
            <a:spLocks noGrp="1"/>
          </p:cNvSpPr>
          <p:nvPr>
            <p:ph type="dt" sz="half" idx="10"/>
          </p:nvPr>
        </p:nvSpPr>
        <p:spPr/>
        <p:txBody>
          <a:bodyPr/>
          <a:lstStyle/>
          <a:p>
            <a:fld id="{5169FED2-91D2-714A-AE6D-82682D5C1CD4}" type="datetimeFigureOut">
              <a:rPr lang="en-US" smtClean="0"/>
              <a:t>9/13/20</a:t>
            </a:fld>
            <a:endParaRPr lang="en-US"/>
          </a:p>
        </p:txBody>
      </p:sp>
      <p:sp>
        <p:nvSpPr>
          <p:cNvPr id="4" name="Footer Placeholder 3">
            <a:extLst>
              <a:ext uri="{FF2B5EF4-FFF2-40B4-BE49-F238E27FC236}">
                <a16:creationId xmlns:a16="http://schemas.microsoft.com/office/drawing/2014/main" id="{2868BD2C-39D6-5748-BED2-33F2506F8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9815DA-B72E-DB40-AE5F-B670ACCE650F}"/>
              </a:ext>
            </a:extLst>
          </p:cNvPr>
          <p:cNvSpPr>
            <a:spLocks noGrp="1"/>
          </p:cNvSpPr>
          <p:nvPr>
            <p:ph type="sldNum" sz="quarter" idx="12"/>
          </p:nvPr>
        </p:nvSpPr>
        <p:spPr/>
        <p:txBody>
          <a:bodyPr/>
          <a:lstStyle/>
          <a:p>
            <a:fld id="{1416E05B-6A88-F045-A52B-5524ADFACFEE}" type="slidenum">
              <a:rPr lang="en-US" smtClean="0"/>
              <a:t>‹#›</a:t>
            </a:fld>
            <a:endParaRPr lang="en-US"/>
          </a:p>
        </p:txBody>
      </p:sp>
    </p:spTree>
    <p:extLst>
      <p:ext uri="{BB962C8B-B14F-4D97-AF65-F5344CB8AC3E}">
        <p14:creationId xmlns:p14="http://schemas.microsoft.com/office/powerpoint/2010/main" val="452709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39FC37-7B7C-5449-8AFB-6D040CC6D445}"/>
              </a:ext>
            </a:extLst>
          </p:cNvPr>
          <p:cNvSpPr>
            <a:spLocks noGrp="1"/>
          </p:cNvSpPr>
          <p:nvPr>
            <p:ph type="dt" sz="half" idx="10"/>
          </p:nvPr>
        </p:nvSpPr>
        <p:spPr/>
        <p:txBody>
          <a:bodyPr/>
          <a:lstStyle/>
          <a:p>
            <a:fld id="{5169FED2-91D2-714A-AE6D-82682D5C1CD4}" type="datetimeFigureOut">
              <a:rPr lang="en-US" smtClean="0"/>
              <a:t>9/13/20</a:t>
            </a:fld>
            <a:endParaRPr lang="en-US"/>
          </a:p>
        </p:txBody>
      </p:sp>
      <p:sp>
        <p:nvSpPr>
          <p:cNvPr id="3" name="Footer Placeholder 2">
            <a:extLst>
              <a:ext uri="{FF2B5EF4-FFF2-40B4-BE49-F238E27FC236}">
                <a16:creationId xmlns:a16="http://schemas.microsoft.com/office/drawing/2014/main" id="{38B4FD42-6D20-8D44-BA11-F7E6D5687C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D09D6A-5410-2245-9C3A-7FEF491FC4A5}"/>
              </a:ext>
            </a:extLst>
          </p:cNvPr>
          <p:cNvSpPr>
            <a:spLocks noGrp="1"/>
          </p:cNvSpPr>
          <p:nvPr>
            <p:ph type="sldNum" sz="quarter" idx="12"/>
          </p:nvPr>
        </p:nvSpPr>
        <p:spPr/>
        <p:txBody>
          <a:bodyPr/>
          <a:lstStyle/>
          <a:p>
            <a:fld id="{1416E05B-6A88-F045-A52B-5524ADFACFEE}" type="slidenum">
              <a:rPr lang="en-US" smtClean="0"/>
              <a:t>‹#›</a:t>
            </a:fld>
            <a:endParaRPr lang="en-US"/>
          </a:p>
        </p:txBody>
      </p:sp>
    </p:spTree>
    <p:extLst>
      <p:ext uri="{BB962C8B-B14F-4D97-AF65-F5344CB8AC3E}">
        <p14:creationId xmlns:p14="http://schemas.microsoft.com/office/powerpoint/2010/main" val="3987898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9F3E5-06F9-6D40-8E5F-0858C1F4B1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54B63-5643-D444-BD07-E7E8C6E14C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C703C6-641F-A049-89F9-956136DFA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7154E9-B7E5-944D-BF78-0C9B81464E03}"/>
              </a:ext>
            </a:extLst>
          </p:cNvPr>
          <p:cNvSpPr>
            <a:spLocks noGrp="1"/>
          </p:cNvSpPr>
          <p:nvPr>
            <p:ph type="dt" sz="half" idx="10"/>
          </p:nvPr>
        </p:nvSpPr>
        <p:spPr/>
        <p:txBody>
          <a:bodyPr/>
          <a:lstStyle/>
          <a:p>
            <a:fld id="{5169FED2-91D2-714A-AE6D-82682D5C1CD4}" type="datetimeFigureOut">
              <a:rPr lang="en-US" smtClean="0"/>
              <a:t>9/13/20</a:t>
            </a:fld>
            <a:endParaRPr lang="en-US"/>
          </a:p>
        </p:txBody>
      </p:sp>
      <p:sp>
        <p:nvSpPr>
          <p:cNvPr id="6" name="Footer Placeholder 5">
            <a:extLst>
              <a:ext uri="{FF2B5EF4-FFF2-40B4-BE49-F238E27FC236}">
                <a16:creationId xmlns:a16="http://schemas.microsoft.com/office/drawing/2014/main" id="{2300C5DA-C898-F042-937D-CB2E1BED15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082C24-8C1F-6346-A616-DF1F6BF783DB}"/>
              </a:ext>
            </a:extLst>
          </p:cNvPr>
          <p:cNvSpPr>
            <a:spLocks noGrp="1"/>
          </p:cNvSpPr>
          <p:nvPr>
            <p:ph type="sldNum" sz="quarter" idx="12"/>
          </p:nvPr>
        </p:nvSpPr>
        <p:spPr/>
        <p:txBody>
          <a:bodyPr/>
          <a:lstStyle/>
          <a:p>
            <a:fld id="{1416E05B-6A88-F045-A52B-5524ADFACFEE}" type="slidenum">
              <a:rPr lang="en-US" smtClean="0"/>
              <a:t>‹#›</a:t>
            </a:fld>
            <a:endParaRPr lang="en-US"/>
          </a:p>
        </p:txBody>
      </p:sp>
    </p:spTree>
    <p:extLst>
      <p:ext uri="{BB962C8B-B14F-4D97-AF65-F5344CB8AC3E}">
        <p14:creationId xmlns:p14="http://schemas.microsoft.com/office/powerpoint/2010/main" val="3748584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E13B8-CB87-4D47-919D-79643ADFA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741A71-1797-3E48-9A33-35D2B83BCE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602134-13E4-0146-9B3C-85C32DB4D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64807BB-458D-9E4D-B138-14A25036768A}"/>
              </a:ext>
            </a:extLst>
          </p:cNvPr>
          <p:cNvSpPr>
            <a:spLocks noGrp="1"/>
          </p:cNvSpPr>
          <p:nvPr>
            <p:ph type="dt" sz="half" idx="10"/>
          </p:nvPr>
        </p:nvSpPr>
        <p:spPr/>
        <p:txBody>
          <a:bodyPr/>
          <a:lstStyle/>
          <a:p>
            <a:fld id="{5169FED2-91D2-714A-AE6D-82682D5C1CD4}" type="datetimeFigureOut">
              <a:rPr lang="en-US" smtClean="0"/>
              <a:t>9/13/20</a:t>
            </a:fld>
            <a:endParaRPr lang="en-US"/>
          </a:p>
        </p:txBody>
      </p:sp>
      <p:sp>
        <p:nvSpPr>
          <p:cNvPr id="6" name="Footer Placeholder 5">
            <a:extLst>
              <a:ext uri="{FF2B5EF4-FFF2-40B4-BE49-F238E27FC236}">
                <a16:creationId xmlns:a16="http://schemas.microsoft.com/office/drawing/2014/main" id="{8763E0CF-0495-974B-A679-4F1737F062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81EE67-6D2A-E649-8431-DB0E0438B3BC}"/>
              </a:ext>
            </a:extLst>
          </p:cNvPr>
          <p:cNvSpPr>
            <a:spLocks noGrp="1"/>
          </p:cNvSpPr>
          <p:nvPr>
            <p:ph type="sldNum" sz="quarter" idx="12"/>
          </p:nvPr>
        </p:nvSpPr>
        <p:spPr/>
        <p:txBody>
          <a:bodyPr/>
          <a:lstStyle/>
          <a:p>
            <a:fld id="{1416E05B-6A88-F045-A52B-5524ADFACFEE}" type="slidenum">
              <a:rPr lang="en-US" smtClean="0"/>
              <a:t>‹#›</a:t>
            </a:fld>
            <a:endParaRPr lang="en-US"/>
          </a:p>
        </p:txBody>
      </p:sp>
    </p:spTree>
    <p:extLst>
      <p:ext uri="{BB962C8B-B14F-4D97-AF65-F5344CB8AC3E}">
        <p14:creationId xmlns:p14="http://schemas.microsoft.com/office/powerpoint/2010/main" val="1092455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84000"/>
              </a:schemeClr>
            </a:gs>
            <a:gs pos="4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56F16E-510D-454A-AA0C-DE52F3D707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842CCC-BE9A-BF4F-9B2B-85EC46389B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0BBE1C-F36B-C648-AC88-345D74ED27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9FED2-91D2-714A-AE6D-82682D5C1CD4}" type="datetimeFigureOut">
              <a:rPr lang="en-US" smtClean="0"/>
              <a:t>9/13/20</a:t>
            </a:fld>
            <a:endParaRPr lang="en-US"/>
          </a:p>
        </p:txBody>
      </p:sp>
      <p:sp>
        <p:nvSpPr>
          <p:cNvPr id="5" name="Footer Placeholder 4">
            <a:extLst>
              <a:ext uri="{FF2B5EF4-FFF2-40B4-BE49-F238E27FC236}">
                <a16:creationId xmlns:a16="http://schemas.microsoft.com/office/drawing/2014/main" id="{33E4AF9E-C932-B64F-925E-5F6291BD2D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B7F081-F4C5-4445-9658-A0CEDD07B8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6E05B-6A88-F045-A52B-5524ADFACFEE}" type="slidenum">
              <a:rPr lang="en-US" smtClean="0"/>
              <a:t>‹#›</a:t>
            </a:fld>
            <a:endParaRPr lang="en-US"/>
          </a:p>
        </p:txBody>
      </p:sp>
    </p:spTree>
    <p:extLst>
      <p:ext uri="{BB962C8B-B14F-4D97-AF65-F5344CB8AC3E}">
        <p14:creationId xmlns:p14="http://schemas.microsoft.com/office/powerpoint/2010/main" val="2370647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C16-CA4E-C447-A572-F0AC06B10C72}"/>
              </a:ext>
            </a:extLst>
          </p:cNvPr>
          <p:cNvSpPr>
            <a:spLocks noGrp="1"/>
          </p:cNvSpPr>
          <p:nvPr>
            <p:ph type="ctrTitle"/>
          </p:nvPr>
        </p:nvSpPr>
        <p:spPr/>
        <p:txBody>
          <a:bodyPr/>
          <a:lstStyle/>
          <a:p>
            <a:r>
              <a:rPr lang="en-US" dirty="0"/>
              <a:t>Hair Disorders</a:t>
            </a:r>
          </a:p>
        </p:txBody>
      </p:sp>
      <p:sp>
        <p:nvSpPr>
          <p:cNvPr id="3" name="Subtitle 2">
            <a:extLst>
              <a:ext uri="{FF2B5EF4-FFF2-40B4-BE49-F238E27FC236}">
                <a16:creationId xmlns:a16="http://schemas.microsoft.com/office/drawing/2014/main" id="{A7E67A0A-1ED9-1D42-998C-ACE8462E2F52}"/>
              </a:ext>
            </a:extLst>
          </p:cNvPr>
          <p:cNvSpPr>
            <a:spLocks noGrp="1"/>
          </p:cNvSpPr>
          <p:nvPr>
            <p:ph type="subTitle" idx="1"/>
          </p:nvPr>
        </p:nvSpPr>
        <p:spPr/>
        <p:txBody>
          <a:bodyPr/>
          <a:lstStyle/>
          <a:p>
            <a:r>
              <a:rPr lang="en-US" dirty="0"/>
              <a:t>Prof Khitam Al-Refu</a:t>
            </a:r>
          </a:p>
          <a:p>
            <a:r>
              <a:rPr lang="en-US" dirty="0" err="1"/>
              <a:t>Muta</a:t>
            </a:r>
            <a:r>
              <a:rPr lang="en-US" dirty="0"/>
              <a:t> University</a:t>
            </a:r>
          </a:p>
        </p:txBody>
      </p:sp>
    </p:spTree>
    <p:extLst>
      <p:ext uri="{BB962C8B-B14F-4D97-AF65-F5344CB8AC3E}">
        <p14:creationId xmlns:p14="http://schemas.microsoft.com/office/powerpoint/2010/main" val="1209699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D049C-91D6-0B4A-87B1-F2C9ED739A5F}"/>
              </a:ext>
            </a:extLst>
          </p:cNvPr>
          <p:cNvSpPr>
            <a:spLocks noGrp="1"/>
          </p:cNvSpPr>
          <p:nvPr>
            <p:ph type="title"/>
          </p:nvPr>
        </p:nvSpPr>
        <p:spPr/>
        <p:txBody>
          <a:bodyPr/>
          <a:lstStyle/>
          <a:p>
            <a:r>
              <a:rPr lang="en-US" dirty="0"/>
              <a:t>Androgenetic alopecia</a:t>
            </a:r>
            <a:br>
              <a:rPr lang="en-US" dirty="0"/>
            </a:br>
            <a:endParaRPr lang="en-US" dirty="0"/>
          </a:p>
        </p:txBody>
      </p:sp>
      <p:sp>
        <p:nvSpPr>
          <p:cNvPr id="3" name="Content Placeholder 2">
            <a:extLst>
              <a:ext uri="{FF2B5EF4-FFF2-40B4-BE49-F238E27FC236}">
                <a16:creationId xmlns:a16="http://schemas.microsoft.com/office/drawing/2014/main" id="{BDF7139A-F74F-984C-9872-C3304845FE04}"/>
              </a:ext>
            </a:extLst>
          </p:cNvPr>
          <p:cNvSpPr>
            <a:spLocks noGrp="1"/>
          </p:cNvSpPr>
          <p:nvPr>
            <p:ph idx="1"/>
          </p:nvPr>
        </p:nvSpPr>
        <p:spPr/>
        <p:txBody>
          <a:bodyPr>
            <a:normAutofit/>
          </a:bodyPr>
          <a:lstStyle/>
          <a:p>
            <a:r>
              <a:rPr lang="en-US" dirty="0"/>
              <a:t>Androgenetic alopecia (AGA) is synonymous with male-pattern baldness and is the most prevalent form of hair loss, affecting about 50% of Caucasian males to some extent by the age of 50.</a:t>
            </a:r>
          </a:p>
          <a:p>
            <a:r>
              <a:rPr lang="en-US" dirty="0"/>
              <a:t>It also affects a significant number of women and is synonymous with female pattern hair loss (FPHL). </a:t>
            </a:r>
          </a:p>
          <a:p>
            <a:endParaRPr lang="en-US" dirty="0"/>
          </a:p>
        </p:txBody>
      </p:sp>
      <p:pic>
        <p:nvPicPr>
          <p:cNvPr id="5" name="Picture 4">
            <a:extLst>
              <a:ext uri="{FF2B5EF4-FFF2-40B4-BE49-F238E27FC236}">
                <a16:creationId xmlns:a16="http://schemas.microsoft.com/office/drawing/2014/main" id="{24DE230D-9B4B-9E4E-9C38-498D21AB2CF7}"/>
              </a:ext>
            </a:extLst>
          </p:cNvPr>
          <p:cNvPicPr>
            <a:picLocks noChangeAspect="1"/>
          </p:cNvPicPr>
          <p:nvPr/>
        </p:nvPicPr>
        <p:blipFill>
          <a:blip r:embed="rId2"/>
          <a:stretch>
            <a:fillRect/>
          </a:stretch>
        </p:blipFill>
        <p:spPr>
          <a:xfrm>
            <a:off x="5963886" y="3849419"/>
            <a:ext cx="4200071" cy="2197265"/>
          </a:xfrm>
          <a:prstGeom prst="rect">
            <a:avLst/>
          </a:prstGeom>
        </p:spPr>
      </p:pic>
    </p:spTree>
    <p:extLst>
      <p:ext uri="{BB962C8B-B14F-4D97-AF65-F5344CB8AC3E}">
        <p14:creationId xmlns:p14="http://schemas.microsoft.com/office/powerpoint/2010/main" val="1698388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132C5-FB46-DC4B-AAE3-0756EBCCA4C7}"/>
              </a:ext>
            </a:extLst>
          </p:cNvPr>
          <p:cNvSpPr>
            <a:spLocks noGrp="1"/>
          </p:cNvSpPr>
          <p:nvPr>
            <p:ph idx="1"/>
          </p:nvPr>
        </p:nvSpPr>
        <p:spPr/>
        <p:txBody>
          <a:bodyPr/>
          <a:lstStyle/>
          <a:p>
            <a:r>
              <a:rPr lang="en-US" dirty="0"/>
              <a:t>It causes hair loss over the temples (</a:t>
            </a:r>
            <a:r>
              <a:rPr lang="en-US" dirty="0" err="1"/>
              <a:t>fronto</a:t>
            </a:r>
            <a:r>
              <a:rPr lang="en-US" dirty="0"/>
              <a:t>-temporal recession) or vertex in men and may progress to leave a horse-shoe distribution of hair over the ears and occipital scalp. </a:t>
            </a:r>
          </a:p>
          <a:p>
            <a:r>
              <a:rPr lang="en-US" dirty="0"/>
              <a:t>Women experience thinning over the central scalp. In contrast to men, there is usually preservation of the frontal margin.</a:t>
            </a:r>
          </a:p>
          <a:p>
            <a:r>
              <a:rPr lang="en-US" dirty="0"/>
              <a:t> Over time, the follicles become smaller, producing shorter and finer hairs.</a:t>
            </a:r>
          </a:p>
          <a:p>
            <a:endParaRPr lang="en-US" dirty="0"/>
          </a:p>
        </p:txBody>
      </p:sp>
    </p:spTree>
    <p:extLst>
      <p:ext uri="{BB962C8B-B14F-4D97-AF65-F5344CB8AC3E}">
        <p14:creationId xmlns:p14="http://schemas.microsoft.com/office/powerpoint/2010/main" val="3930811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12B8E-F684-F64F-9AF5-7FC8B53F2494}"/>
              </a:ext>
            </a:extLst>
          </p:cNvPr>
          <p:cNvSpPr>
            <a:spLocks noGrp="1"/>
          </p:cNvSpPr>
          <p:nvPr>
            <p:ph idx="1"/>
          </p:nvPr>
        </p:nvSpPr>
        <p:spPr/>
        <p:txBody>
          <a:bodyPr/>
          <a:lstStyle/>
          <a:p>
            <a:r>
              <a:rPr lang="en-US" dirty="0"/>
              <a:t>However In some premenopausal women, there may be other signs of </a:t>
            </a:r>
            <a:r>
              <a:rPr lang="en-US" dirty="0" err="1"/>
              <a:t>androgenisation</a:t>
            </a:r>
            <a:r>
              <a:rPr lang="en-US" dirty="0"/>
              <a:t> suggesting gonadal (e.g. polycystic ovarian syndrome) or rarely adrenal disorders and elevated circulating androgens maybe present. </a:t>
            </a:r>
          </a:p>
          <a:p>
            <a:r>
              <a:rPr lang="en-US" dirty="0"/>
              <a:t>The diagnosis particularly in men is straightforward;</a:t>
            </a:r>
          </a:p>
          <a:p>
            <a:endParaRPr lang="en-US" dirty="0"/>
          </a:p>
        </p:txBody>
      </p:sp>
    </p:spTree>
    <p:extLst>
      <p:ext uri="{BB962C8B-B14F-4D97-AF65-F5344CB8AC3E}">
        <p14:creationId xmlns:p14="http://schemas.microsoft.com/office/powerpoint/2010/main" val="1319694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28B02-D5F3-D54E-872C-19170C66FD94}"/>
              </a:ext>
            </a:extLst>
          </p:cNvPr>
          <p:cNvSpPr>
            <a:spLocks noGrp="1"/>
          </p:cNvSpPr>
          <p:nvPr>
            <p:ph idx="1"/>
          </p:nvPr>
        </p:nvSpPr>
        <p:spPr/>
        <p:txBody>
          <a:bodyPr>
            <a:normAutofit fontScale="92500" lnSpcReduction="10000"/>
          </a:bodyPr>
          <a:lstStyle/>
          <a:p>
            <a:r>
              <a:rPr lang="en-US" dirty="0"/>
              <a:t>However, chronic telogen effluvium and rarely diffuse alopecia areata (AA) may be considered.</a:t>
            </a:r>
          </a:p>
          <a:p>
            <a:r>
              <a:rPr lang="en-US" dirty="0"/>
              <a:t>There is currently no cure for AGA and few treatments have been shown to be effective. Two drugs which are currently licensed to promote hair growth in men with AGA are oral finasteride and topical minoxidil. </a:t>
            </a:r>
          </a:p>
          <a:p>
            <a:r>
              <a:rPr lang="en-US" dirty="0"/>
              <a:t>Minoxidil provides improvement in around 60% of men after use for at least 3–6 months. Benefit may be sustained from continued use, but is lost on cessation.</a:t>
            </a:r>
          </a:p>
          <a:p>
            <a:r>
              <a:rPr lang="en-US" dirty="0"/>
              <a:t> Finasteride is a 5𝛼-reductase inhibitor and reduces circulating DHT levels. Daily dosing with 1mg orally may slow hair loss and improve growth. There is a small increased incidence of sexual dysfunction, for example, impotence in men.</a:t>
            </a:r>
          </a:p>
          <a:p>
            <a:endParaRPr lang="en-US" dirty="0"/>
          </a:p>
        </p:txBody>
      </p:sp>
    </p:spTree>
    <p:extLst>
      <p:ext uri="{BB962C8B-B14F-4D97-AF65-F5344CB8AC3E}">
        <p14:creationId xmlns:p14="http://schemas.microsoft.com/office/powerpoint/2010/main" val="881754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89FE9-BF8A-314E-8A5E-5868E2385303}"/>
              </a:ext>
            </a:extLst>
          </p:cNvPr>
          <p:cNvSpPr>
            <a:spLocks noGrp="1"/>
          </p:cNvSpPr>
          <p:nvPr>
            <p:ph idx="1"/>
          </p:nvPr>
        </p:nvSpPr>
        <p:spPr/>
        <p:txBody>
          <a:bodyPr>
            <a:normAutofit/>
          </a:bodyPr>
          <a:lstStyle/>
          <a:p>
            <a:r>
              <a:rPr lang="en-US" dirty="0"/>
              <a:t>Minoxidil also provides benefit. </a:t>
            </a:r>
          </a:p>
          <a:p>
            <a:r>
              <a:rPr lang="en-US" dirty="0"/>
              <a:t>Anti-androgens such as spironolactone, flutamide and cyproterone acetate are most useful in women with hyperandrogenism,</a:t>
            </a:r>
          </a:p>
          <a:p>
            <a:r>
              <a:rPr lang="en-US" dirty="0"/>
              <a:t>Finasteride may also be beneficial; </a:t>
            </a:r>
          </a:p>
          <a:p>
            <a:r>
              <a:rPr lang="en-US" dirty="0"/>
              <a:t>Hair transplantation is an option where medical therapy fails. </a:t>
            </a:r>
          </a:p>
        </p:txBody>
      </p:sp>
    </p:spTree>
    <p:extLst>
      <p:ext uri="{BB962C8B-B14F-4D97-AF65-F5344CB8AC3E}">
        <p14:creationId xmlns:p14="http://schemas.microsoft.com/office/powerpoint/2010/main" val="2472539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14837-C7A1-2D4F-A8EE-D55E3FA94CB7}"/>
              </a:ext>
            </a:extLst>
          </p:cNvPr>
          <p:cNvSpPr>
            <a:spLocks noGrp="1"/>
          </p:cNvSpPr>
          <p:nvPr>
            <p:ph type="title"/>
          </p:nvPr>
        </p:nvSpPr>
        <p:spPr/>
        <p:txBody>
          <a:bodyPr/>
          <a:lstStyle/>
          <a:p>
            <a:r>
              <a:rPr lang="en-US" dirty="0"/>
              <a:t>Alopecia areata</a:t>
            </a:r>
            <a:br>
              <a:rPr lang="en-US" dirty="0"/>
            </a:br>
            <a:endParaRPr lang="en-US" dirty="0"/>
          </a:p>
        </p:txBody>
      </p:sp>
      <p:sp>
        <p:nvSpPr>
          <p:cNvPr id="3" name="Content Placeholder 2">
            <a:extLst>
              <a:ext uri="{FF2B5EF4-FFF2-40B4-BE49-F238E27FC236}">
                <a16:creationId xmlns:a16="http://schemas.microsoft.com/office/drawing/2014/main" id="{8B21B38D-F70A-1A4F-89A6-E02A1118D95E}"/>
              </a:ext>
            </a:extLst>
          </p:cNvPr>
          <p:cNvSpPr>
            <a:spLocks noGrp="1"/>
          </p:cNvSpPr>
          <p:nvPr>
            <p:ph idx="1"/>
          </p:nvPr>
        </p:nvSpPr>
        <p:spPr/>
        <p:txBody>
          <a:bodyPr/>
          <a:lstStyle/>
          <a:p>
            <a:r>
              <a:rPr lang="en-US" dirty="0"/>
              <a:t>AA is an organ-specific autoimmune disease, which leads to non-scarring alopecia. </a:t>
            </a:r>
          </a:p>
          <a:p>
            <a:r>
              <a:rPr lang="en-US" dirty="0"/>
              <a:t>It affects 0.15% of the population and can affect any hair-bearing part of the body. </a:t>
            </a:r>
          </a:p>
          <a:p>
            <a:r>
              <a:rPr lang="en-US" dirty="0"/>
              <a:t>Extensive involvement may lead to total scalp hair loss (alopecia </a:t>
            </a:r>
            <a:r>
              <a:rPr lang="en-US" dirty="0" err="1"/>
              <a:t>totalis</a:t>
            </a:r>
            <a:r>
              <a:rPr lang="en-US" dirty="0"/>
              <a:t>), total body hair loss (alopecia universalis) or </a:t>
            </a:r>
            <a:r>
              <a:rPr lang="en-US" dirty="0" err="1"/>
              <a:t>localised</a:t>
            </a:r>
            <a:r>
              <a:rPr lang="en-US" dirty="0"/>
              <a:t> hair loss along the scalp margin (</a:t>
            </a:r>
            <a:r>
              <a:rPr lang="en-US" dirty="0" err="1"/>
              <a:t>ophiasis</a:t>
            </a:r>
            <a:r>
              <a:rPr lang="en-US" dirty="0"/>
              <a:t>).</a:t>
            </a:r>
          </a:p>
          <a:p>
            <a:endParaRPr lang="en-US" dirty="0"/>
          </a:p>
        </p:txBody>
      </p:sp>
    </p:spTree>
    <p:extLst>
      <p:ext uri="{BB962C8B-B14F-4D97-AF65-F5344CB8AC3E}">
        <p14:creationId xmlns:p14="http://schemas.microsoft.com/office/powerpoint/2010/main" val="2530306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A8B3-0A49-CB4B-A436-F579830801D5}"/>
              </a:ext>
            </a:extLst>
          </p:cNvPr>
          <p:cNvSpPr>
            <a:spLocks noGrp="1"/>
          </p:cNvSpPr>
          <p:nvPr>
            <p:ph type="title"/>
          </p:nvPr>
        </p:nvSpPr>
        <p:spPr/>
        <p:txBody>
          <a:bodyPr/>
          <a:lstStyle/>
          <a:p>
            <a:r>
              <a:rPr lang="en-US" dirty="0"/>
              <a:t>Alopecia areata (patchy)</a:t>
            </a:r>
          </a:p>
        </p:txBody>
      </p:sp>
      <p:pic>
        <p:nvPicPr>
          <p:cNvPr id="5" name="Content Placeholder 4">
            <a:extLst>
              <a:ext uri="{FF2B5EF4-FFF2-40B4-BE49-F238E27FC236}">
                <a16:creationId xmlns:a16="http://schemas.microsoft.com/office/drawing/2014/main" id="{4BB19D91-E8FB-924D-BA59-78D946D640BC}"/>
              </a:ext>
            </a:extLst>
          </p:cNvPr>
          <p:cNvPicPr>
            <a:picLocks noGrp="1" noChangeAspect="1"/>
          </p:cNvPicPr>
          <p:nvPr>
            <p:ph idx="1"/>
          </p:nvPr>
        </p:nvPicPr>
        <p:blipFill>
          <a:blip r:embed="rId2"/>
          <a:stretch>
            <a:fillRect/>
          </a:stretch>
        </p:blipFill>
        <p:spPr>
          <a:xfrm>
            <a:off x="3453358" y="1825625"/>
            <a:ext cx="5285283" cy="4351338"/>
          </a:xfrm>
        </p:spPr>
      </p:pic>
    </p:spTree>
    <p:extLst>
      <p:ext uri="{BB962C8B-B14F-4D97-AF65-F5344CB8AC3E}">
        <p14:creationId xmlns:p14="http://schemas.microsoft.com/office/powerpoint/2010/main" val="4269652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C0BA-97DB-E94B-9250-F512D818161C}"/>
              </a:ext>
            </a:extLst>
          </p:cNvPr>
          <p:cNvSpPr>
            <a:spLocks noGrp="1"/>
          </p:cNvSpPr>
          <p:nvPr>
            <p:ph type="title"/>
          </p:nvPr>
        </p:nvSpPr>
        <p:spPr/>
        <p:txBody>
          <a:bodyPr/>
          <a:lstStyle/>
          <a:p>
            <a:r>
              <a:rPr lang="en-US" dirty="0"/>
              <a:t>Alopecia </a:t>
            </a:r>
            <a:r>
              <a:rPr lang="en-US" dirty="0" err="1"/>
              <a:t>Totalis</a:t>
            </a:r>
            <a:endParaRPr lang="en-US" dirty="0"/>
          </a:p>
        </p:txBody>
      </p:sp>
      <p:pic>
        <p:nvPicPr>
          <p:cNvPr id="5" name="Content Placeholder 4">
            <a:extLst>
              <a:ext uri="{FF2B5EF4-FFF2-40B4-BE49-F238E27FC236}">
                <a16:creationId xmlns:a16="http://schemas.microsoft.com/office/drawing/2014/main" id="{A66DEFB9-442E-B44C-A0F4-4301071CB7DD}"/>
              </a:ext>
            </a:extLst>
          </p:cNvPr>
          <p:cNvPicPr>
            <a:picLocks noGrp="1" noChangeAspect="1"/>
          </p:cNvPicPr>
          <p:nvPr>
            <p:ph idx="1"/>
          </p:nvPr>
        </p:nvPicPr>
        <p:blipFill>
          <a:blip r:embed="rId2"/>
          <a:stretch>
            <a:fillRect/>
          </a:stretch>
        </p:blipFill>
        <p:spPr>
          <a:xfrm>
            <a:off x="4356100" y="2242344"/>
            <a:ext cx="3479800" cy="3517900"/>
          </a:xfrm>
        </p:spPr>
      </p:pic>
    </p:spTree>
    <p:extLst>
      <p:ext uri="{BB962C8B-B14F-4D97-AF65-F5344CB8AC3E}">
        <p14:creationId xmlns:p14="http://schemas.microsoft.com/office/powerpoint/2010/main" val="30232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B30D3-478E-E74B-B154-923A1BAF648D}"/>
              </a:ext>
            </a:extLst>
          </p:cNvPr>
          <p:cNvSpPr>
            <a:spLocks noGrp="1"/>
          </p:cNvSpPr>
          <p:nvPr>
            <p:ph type="title"/>
          </p:nvPr>
        </p:nvSpPr>
        <p:spPr/>
        <p:txBody>
          <a:bodyPr/>
          <a:lstStyle/>
          <a:p>
            <a:r>
              <a:rPr lang="en-US" dirty="0"/>
              <a:t>Alopecia Universalis</a:t>
            </a:r>
          </a:p>
        </p:txBody>
      </p:sp>
      <p:pic>
        <p:nvPicPr>
          <p:cNvPr id="5" name="Content Placeholder 4">
            <a:extLst>
              <a:ext uri="{FF2B5EF4-FFF2-40B4-BE49-F238E27FC236}">
                <a16:creationId xmlns:a16="http://schemas.microsoft.com/office/drawing/2014/main" id="{ABFA6B47-00D2-704E-8979-F47700728C17}"/>
              </a:ext>
            </a:extLst>
          </p:cNvPr>
          <p:cNvPicPr>
            <a:picLocks noGrp="1" noChangeAspect="1"/>
          </p:cNvPicPr>
          <p:nvPr>
            <p:ph idx="1"/>
          </p:nvPr>
        </p:nvPicPr>
        <p:blipFill>
          <a:blip r:embed="rId2"/>
          <a:stretch>
            <a:fillRect/>
          </a:stretch>
        </p:blipFill>
        <p:spPr>
          <a:xfrm>
            <a:off x="3105150" y="2299494"/>
            <a:ext cx="5981700" cy="3403600"/>
          </a:xfrm>
        </p:spPr>
      </p:pic>
    </p:spTree>
    <p:extLst>
      <p:ext uri="{BB962C8B-B14F-4D97-AF65-F5344CB8AC3E}">
        <p14:creationId xmlns:p14="http://schemas.microsoft.com/office/powerpoint/2010/main" val="2163077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58CEF-4A09-7440-B90C-97A28FFE1C08}"/>
              </a:ext>
            </a:extLst>
          </p:cNvPr>
          <p:cNvSpPr>
            <a:spLocks noGrp="1"/>
          </p:cNvSpPr>
          <p:nvPr>
            <p:ph idx="1"/>
          </p:nvPr>
        </p:nvSpPr>
        <p:spPr/>
        <p:txBody>
          <a:bodyPr>
            <a:normAutofit/>
          </a:bodyPr>
          <a:lstStyle/>
          <a:p>
            <a:r>
              <a:rPr lang="en-US" dirty="0"/>
              <a:t>AA typically presents with smooth round or oval patches of non-scarring hair loss on the scalp. </a:t>
            </a:r>
          </a:p>
          <a:p>
            <a:r>
              <a:rPr lang="en-US" dirty="0"/>
              <a:t>Exclamation mark hairs, when present, are diagnostic of AA. </a:t>
            </a:r>
          </a:p>
          <a:p>
            <a:r>
              <a:rPr lang="en-US" dirty="0"/>
              <a:t>These characteristic hairs break at their distal point as they taper and lose pigment proximally, giving them the appearance of an exclamation mark and occur at the periphery of patches of alopecia. </a:t>
            </a:r>
          </a:p>
          <a:p>
            <a:endParaRPr lang="en-US" dirty="0"/>
          </a:p>
        </p:txBody>
      </p:sp>
      <p:pic>
        <p:nvPicPr>
          <p:cNvPr id="5" name="Picture 4">
            <a:extLst>
              <a:ext uri="{FF2B5EF4-FFF2-40B4-BE49-F238E27FC236}">
                <a16:creationId xmlns:a16="http://schemas.microsoft.com/office/drawing/2014/main" id="{C340C59E-B3A9-1745-80D1-C4F9A1C1A6B1}"/>
              </a:ext>
            </a:extLst>
          </p:cNvPr>
          <p:cNvPicPr>
            <a:picLocks noChangeAspect="1"/>
          </p:cNvPicPr>
          <p:nvPr/>
        </p:nvPicPr>
        <p:blipFill>
          <a:blip r:embed="rId2"/>
          <a:stretch>
            <a:fillRect/>
          </a:stretch>
        </p:blipFill>
        <p:spPr>
          <a:xfrm>
            <a:off x="4468421" y="4491181"/>
            <a:ext cx="2946400" cy="2032000"/>
          </a:xfrm>
          <a:prstGeom prst="rect">
            <a:avLst/>
          </a:prstGeom>
        </p:spPr>
      </p:pic>
    </p:spTree>
    <p:extLst>
      <p:ext uri="{BB962C8B-B14F-4D97-AF65-F5344CB8AC3E}">
        <p14:creationId xmlns:p14="http://schemas.microsoft.com/office/powerpoint/2010/main" val="2202744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595F-55DB-6847-A510-EBC69DABAFE0}"/>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168D5D2C-3BCD-C148-8E55-6DDA2D15441B}"/>
              </a:ext>
            </a:extLst>
          </p:cNvPr>
          <p:cNvSpPr>
            <a:spLocks noGrp="1"/>
          </p:cNvSpPr>
          <p:nvPr>
            <p:ph idx="1"/>
          </p:nvPr>
        </p:nvSpPr>
        <p:spPr/>
        <p:txBody>
          <a:bodyPr/>
          <a:lstStyle/>
          <a:p>
            <a:r>
              <a:rPr lang="en-US" dirty="0"/>
              <a:t>Human hair plays a significant role in the self-image of individuals and the image they present to the world. </a:t>
            </a:r>
          </a:p>
          <a:p>
            <a:r>
              <a:rPr lang="en-US" dirty="0"/>
              <a:t>Healthy hair conveys a sense of well-being, vitality and youthfulness. </a:t>
            </a:r>
          </a:p>
          <a:p>
            <a:r>
              <a:rPr lang="en-US" dirty="0"/>
              <a:t>Excess hair growth in females, particularly in prominent sites such as the face, is not only an embarrassment but may indicate underlying systemic disease.</a:t>
            </a:r>
          </a:p>
          <a:p>
            <a:endParaRPr lang="en-US" dirty="0"/>
          </a:p>
        </p:txBody>
      </p:sp>
    </p:spTree>
    <p:extLst>
      <p:ext uri="{BB962C8B-B14F-4D97-AF65-F5344CB8AC3E}">
        <p14:creationId xmlns:p14="http://schemas.microsoft.com/office/powerpoint/2010/main" val="1059685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0AAA3D-ABFE-4045-8236-ADDCC1C5BB7D}"/>
              </a:ext>
            </a:extLst>
          </p:cNvPr>
          <p:cNvSpPr>
            <a:spLocks noGrp="1"/>
          </p:cNvSpPr>
          <p:nvPr>
            <p:ph idx="1"/>
          </p:nvPr>
        </p:nvSpPr>
        <p:spPr/>
        <p:txBody>
          <a:bodyPr/>
          <a:lstStyle/>
          <a:p>
            <a:r>
              <a:rPr lang="en-US" dirty="0"/>
              <a:t>Nail abnormalities, predominantly pitting or roughening, may occur in association with this condition. </a:t>
            </a:r>
          </a:p>
          <a:p>
            <a:r>
              <a:rPr lang="en-US" dirty="0"/>
              <a:t>Other organ-specific autoimmune disorders such as vitiligo and thyroiditis are occasionally associated with AA. </a:t>
            </a:r>
          </a:p>
          <a:p>
            <a:r>
              <a:rPr lang="en-US" dirty="0"/>
              <a:t>Investigation of associated diseases is usually indicated if symptomatic.</a:t>
            </a:r>
          </a:p>
          <a:p>
            <a:endParaRPr lang="en-US" dirty="0"/>
          </a:p>
        </p:txBody>
      </p:sp>
    </p:spTree>
    <p:extLst>
      <p:ext uri="{BB962C8B-B14F-4D97-AF65-F5344CB8AC3E}">
        <p14:creationId xmlns:p14="http://schemas.microsoft.com/office/powerpoint/2010/main" val="3136670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CB07E1-A08E-D940-8E43-3B1F8BDF3F7A}"/>
              </a:ext>
            </a:extLst>
          </p:cNvPr>
          <p:cNvSpPr>
            <a:spLocks noGrp="1"/>
          </p:cNvSpPr>
          <p:nvPr>
            <p:ph idx="1"/>
          </p:nvPr>
        </p:nvSpPr>
        <p:spPr/>
        <p:txBody>
          <a:bodyPr>
            <a:normAutofit lnSpcReduction="10000"/>
          </a:bodyPr>
          <a:lstStyle/>
          <a:p>
            <a:r>
              <a:rPr lang="en-US" dirty="0"/>
              <a:t>The age of onset is usually in the first two decades. The course of AA is difficult to predict. </a:t>
            </a:r>
          </a:p>
          <a:p>
            <a:r>
              <a:rPr lang="en-US" dirty="0"/>
              <a:t>Poor prognostic markers include</a:t>
            </a:r>
          </a:p>
          <a:p>
            <a:pPr>
              <a:buFont typeface="Wingdings" pitchFamily="2" charset="2"/>
              <a:buChar char="Ø"/>
            </a:pPr>
            <a:r>
              <a:rPr lang="en-US" dirty="0"/>
              <a:t>childhood onset of disease</a:t>
            </a:r>
          </a:p>
          <a:p>
            <a:pPr>
              <a:buFont typeface="Wingdings" pitchFamily="2" charset="2"/>
              <a:buChar char="Ø"/>
            </a:pPr>
            <a:r>
              <a:rPr lang="en-US" dirty="0"/>
              <a:t>atopy</a:t>
            </a:r>
          </a:p>
          <a:p>
            <a:pPr>
              <a:buFont typeface="Wingdings" pitchFamily="2" charset="2"/>
              <a:buChar char="Ø"/>
            </a:pPr>
            <a:r>
              <a:rPr lang="en-US" dirty="0" err="1"/>
              <a:t>ophiasis</a:t>
            </a:r>
            <a:r>
              <a:rPr lang="en-US" dirty="0"/>
              <a:t> (band of alopecia in occipital region)</a:t>
            </a:r>
          </a:p>
          <a:p>
            <a:pPr>
              <a:buFont typeface="Wingdings" pitchFamily="2" charset="2"/>
              <a:buChar char="Ø"/>
            </a:pPr>
            <a:r>
              <a:rPr lang="en-US" dirty="0"/>
              <a:t>nail dystrophy</a:t>
            </a:r>
          </a:p>
          <a:p>
            <a:pPr>
              <a:buFont typeface="Wingdings" pitchFamily="2" charset="2"/>
              <a:buChar char="Ø"/>
            </a:pPr>
            <a:r>
              <a:rPr lang="en-US" dirty="0"/>
              <a:t>family history of other autoimmune disorders</a:t>
            </a:r>
          </a:p>
          <a:p>
            <a:pPr>
              <a:buFont typeface="Wingdings" pitchFamily="2" charset="2"/>
              <a:buChar char="Ø"/>
            </a:pPr>
            <a:r>
              <a:rPr lang="en-US" dirty="0"/>
              <a:t>presence of autoantibodies.</a:t>
            </a:r>
          </a:p>
          <a:p>
            <a:endParaRPr lang="en-US" dirty="0"/>
          </a:p>
        </p:txBody>
      </p:sp>
    </p:spTree>
    <p:extLst>
      <p:ext uri="{BB962C8B-B14F-4D97-AF65-F5344CB8AC3E}">
        <p14:creationId xmlns:p14="http://schemas.microsoft.com/office/powerpoint/2010/main" val="138189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C37D2D-E30C-AE4F-A38D-5834084CAB5B}"/>
              </a:ext>
            </a:extLst>
          </p:cNvPr>
          <p:cNvSpPr>
            <a:spLocks noGrp="1"/>
          </p:cNvSpPr>
          <p:nvPr>
            <p:ph idx="1"/>
          </p:nvPr>
        </p:nvSpPr>
        <p:spPr/>
        <p:txBody>
          <a:bodyPr>
            <a:normAutofit fontScale="92500" lnSpcReduction="10000"/>
          </a:bodyPr>
          <a:lstStyle/>
          <a:p>
            <a:r>
              <a:rPr lang="en-US" dirty="0"/>
              <a:t>Trichotillomania, traction alopecia, telogen effluvium, AGA and tinea capitis should all be excluded by clinical examination, appropriate mycology and skin biopsy where there is diagnostic difficulty.</a:t>
            </a:r>
          </a:p>
          <a:p>
            <a:r>
              <a:rPr lang="en-US" dirty="0"/>
              <a:t>In AA, the hair follicle is not injured and maintains the potential to regrow hair should the disease go into remission. </a:t>
            </a:r>
          </a:p>
          <a:p>
            <a:r>
              <a:rPr lang="en-US" dirty="0"/>
              <a:t>There is, however, no cure for AA and no universally proven treatment to stimulate hair regrowth and sustain remission. </a:t>
            </a:r>
          </a:p>
          <a:p>
            <a:r>
              <a:rPr lang="en-US" dirty="0"/>
              <a:t>It is unclear if any of the treatment options available alter the course of the disease. </a:t>
            </a:r>
          </a:p>
          <a:p>
            <a:r>
              <a:rPr lang="en-US" dirty="0"/>
              <a:t>Treatment is therefore guided by the extent of the disease and the age of the person being treated.</a:t>
            </a:r>
          </a:p>
          <a:p>
            <a:endParaRPr lang="en-US" dirty="0"/>
          </a:p>
        </p:txBody>
      </p:sp>
    </p:spTree>
    <p:extLst>
      <p:ext uri="{BB962C8B-B14F-4D97-AF65-F5344CB8AC3E}">
        <p14:creationId xmlns:p14="http://schemas.microsoft.com/office/powerpoint/2010/main" val="582831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8687D4-3180-E34F-9C9B-3F6A723873CB}"/>
              </a:ext>
            </a:extLst>
          </p:cNvPr>
          <p:cNvSpPr>
            <a:spLocks noGrp="1"/>
          </p:cNvSpPr>
          <p:nvPr>
            <p:ph idx="1"/>
          </p:nvPr>
        </p:nvSpPr>
        <p:spPr/>
        <p:txBody>
          <a:bodyPr>
            <a:normAutofit fontScale="92500" lnSpcReduction="20000"/>
          </a:bodyPr>
          <a:lstStyle/>
          <a:p>
            <a:pPr marL="0" indent="0">
              <a:buNone/>
            </a:pPr>
            <a:r>
              <a:rPr lang="en-US" dirty="0"/>
              <a:t>Current treatments include the following.</a:t>
            </a:r>
          </a:p>
          <a:p>
            <a:pPr>
              <a:buFont typeface="Wingdings" pitchFamily="2" charset="2"/>
              <a:buChar char="Ø"/>
            </a:pPr>
            <a:r>
              <a:rPr lang="en-US" dirty="0"/>
              <a:t>Topical/intralesional corticosteroids. </a:t>
            </a:r>
          </a:p>
          <a:p>
            <a:pPr>
              <a:buFont typeface="Wingdings" pitchFamily="2" charset="2"/>
              <a:buChar char="Ø"/>
            </a:pPr>
            <a:r>
              <a:rPr lang="en-US" dirty="0"/>
              <a:t>Potent topical corticosteroids can be used on the scalp for 2–3 months on </a:t>
            </a:r>
            <a:r>
              <a:rPr lang="en-US" dirty="0" err="1"/>
              <a:t>localised</a:t>
            </a:r>
            <a:r>
              <a:rPr lang="en-US" dirty="0"/>
              <a:t> patches of alopecia.</a:t>
            </a:r>
          </a:p>
          <a:p>
            <a:pPr>
              <a:buFont typeface="Wingdings" pitchFamily="2" charset="2"/>
              <a:buChar char="Ø"/>
            </a:pPr>
            <a:r>
              <a:rPr lang="en-US" dirty="0"/>
              <a:t> Intradermal injection of triamcinolone diluted with local </a:t>
            </a:r>
            <a:r>
              <a:rPr lang="en-US" dirty="0" err="1"/>
              <a:t>anaesthetic</a:t>
            </a:r>
            <a:r>
              <a:rPr lang="en-US" dirty="0"/>
              <a:t> can be used. there is a risk of causing atrophy. </a:t>
            </a:r>
          </a:p>
          <a:p>
            <a:pPr>
              <a:buFont typeface="Wingdings" pitchFamily="2" charset="2"/>
              <a:buChar char="Ø"/>
            </a:pPr>
            <a:r>
              <a:rPr lang="en-US" dirty="0"/>
              <a:t>Systemic immunosuppression. This includes short-term systemic corticosteroids and oral psoralens with exposure to ultraviolet light A (PUVA).</a:t>
            </a:r>
          </a:p>
          <a:p>
            <a:pPr>
              <a:buFont typeface="Wingdings" pitchFamily="2" charset="2"/>
              <a:buChar char="Ø"/>
            </a:pPr>
            <a:r>
              <a:rPr lang="en-US" dirty="0"/>
              <a:t>Contact </a:t>
            </a:r>
            <a:r>
              <a:rPr lang="en-US" dirty="0" err="1"/>
              <a:t>sensitisation</a:t>
            </a:r>
            <a:r>
              <a:rPr lang="en-US" dirty="0"/>
              <a:t> using either irritants (dithranol or retinoids) or allergens (</a:t>
            </a:r>
            <a:r>
              <a:rPr lang="en-US" dirty="0" err="1"/>
              <a:t>diphencyprone</a:t>
            </a:r>
            <a:r>
              <a:rPr lang="en-US" dirty="0"/>
              <a:t>).</a:t>
            </a:r>
          </a:p>
          <a:p>
            <a:pPr>
              <a:buFont typeface="Wingdings" pitchFamily="2" charset="2"/>
              <a:buChar char="Ø"/>
            </a:pPr>
            <a:r>
              <a:rPr lang="en-US" dirty="0"/>
              <a:t>Topical minoxidil (also used in combination with corticosteroids).</a:t>
            </a:r>
          </a:p>
          <a:p>
            <a:endParaRPr lang="en-US" dirty="0"/>
          </a:p>
        </p:txBody>
      </p:sp>
    </p:spTree>
    <p:extLst>
      <p:ext uri="{BB962C8B-B14F-4D97-AF65-F5344CB8AC3E}">
        <p14:creationId xmlns:p14="http://schemas.microsoft.com/office/powerpoint/2010/main" val="1182315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55AB-818E-7A4A-A0EB-8399FE43007B}"/>
              </a:ext>
            </a:extLst>
          </p:cNvPr>
          <p:cNvSpPr>
            <a:spLocks noGrp="1"/>
          </p:cNvSpPr>
          <p:nvPr>
            <p:ph type="title"/>
          </p:nvPr>
        </p:nvSpPr>
        <p:spPr/>
        <p:txBody>
          <a:bodyPr/>
          <a:lstStyle/>
          <a:p>
            <a:r>
              <a:rPr lang="en-US" dirty="0"/>
              <a:t>Telogen effluvium</a:t>
            </a:r>
            <a:br>
              <a:rPr lang="en-US" dirty="0"/>
            </a:br>
            <a:endParaRPr lang="en-US" dirty="0"/>
          </a:p>
        </p:txBody>
      </p:sp>
      <p:sp>
        <p:nvSpPr>
          <p:cNvPr id="3" name="Content Placeholder 2">
            <a:extLst>
              <a:ext uri="{FF2B5EF4-FFF2-40B4-BE49-F238E27FC236}">
                <a16:creationId xmlns:a16="http://schemas.microsoft.com/office/drawing/2014/main" id="{1B8F0953-EEC4-6242-A271-27A7AEC88685}"/>
              </a:ext>
            </a:extLst>
          </p:cNvPr>
          <p:cNvSpPr>
            <a:spLocks noGrp="1"/>
          </p:cNvSpPr>
          <p:nvPr>
            <p:ph idx="1"/>
          </p:nvPr>
        </p:nvSpPr>
        <p:spPr/>
        <p:txBody>
          <a:bodyPr>
            <a:normAutofit/>
          </a:bodyPr>
          <a:lstStyle/>
          <a:p>
            <a:r>
              <a:rPr lang="en-US" dirty="0"/>
              <a:t>However, following a number of stimuli the majority of hair follicles may enter the resting phase (telogen) at the same time (synchronously) resulting in diffuse shedding approximately 2 months after the triggering event, often described as the hair ‘falling out by the roots’. </a:t>
            </a:r>
          </a:p>
          <a:p>
            <a:r>
              <a:rPr lang="en-US" dirty="0"/>
              <a:t>This is usually an acute self-limiting phenomenon, usually resolving within 6months; however, chronic telogen effluvium may occur. </a:t>
            </a:r>
          </a:p>
        </p:txBody>
      </p:sp>
    </p:spTree>
    <p:extLst>
      <p:ext uri="{BB962C8B-B14F-4D97-AF65-F5344CB8AC3E}">
        <p14:creationId xmlns:p14="http://schemas.microsoft.com/office/powerpoint/2010/main" val="13763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7E726D2-F609-A946-B3A4-85165396985F}"/>
              </a:ext>
            </a:extLst>
          </p:cNvPr>
          <p:cNvPicPr>
            <a:picLocks noGrp="1" noChangeAspect="1"/>
          </p:cNvPicPr>
          <p:nvPr>
            <p:ph idx="1"/>
          </p:nvPr>
        </p:nvPicPr>
        <p:blipFill>
          <a:blip r:embed="rId2"/>
          <a:stretch>
            <a:fillRect/>
          </a:stretch>
        </p:blipFill>
        <p:spPr>
          <a:xfrm>
            <a:off x="3184036" y="1825625"/>
            <a:ext cx="5823928" cy="4351338"/>
          </a:xfrm>
        </p:spPr>
      </p:pic>
    </p:spTree>
    <p:extLst>
      <p:ext uri="{BB962C8B-B14F-4D97-AF65-F5344CB8AC3E}">
        <p14:creationId xmlns:p14="http://schemas.microsoft.com/office/powerpoint/2010/main" val="3834646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F9DA3-602C-9246-8A2A-BD726E69D67E}"/>
              </a:ext>
            </a:extLst>
          </p:cNvPr>
          <p:cNvSpPr>
            <a:spLocks noGrp="1"/>
          </p:cNvSpPr>
          <p:nvPr>
            <p:ph type="title"/>
          </p:nvPr>
        </p:nvSpPr>
        <p:spPr/>
        <p:txBody>
          <a:bodyPr/>
          <a:lstStyle/>
          <a:p>
            <a:r>
              <a:rPr lang="en-US" dirty="0"/>
              <a:t>Telogen Effluvium causes</a:t>
            </a:r>
          </a:p>
        </p:txBody>
      </p:sp>
      <p:pic>
        <p:nvPicPr>
          <p:cNvPr id="5" name="Content Placeholder 4">
            <a:extLst>
              <a:ext uri="{FF2B5EF4-FFF2-40B4-BE49-F238E27FC236}">
                <a16:creationId xmlns:a16="http://schemas.microsoft.com/office/drawing/2014/main" id="{0EC23257-6285-A24B-9815-1F6719DCA2BF}"/>
              </a:ext>
            </a:extLst>
          </p:cNvPr>
          <p:cNvPicPr>
            <a:picLocks noGrp="1" noChangeAspect="1"/>
          </p:cNvPicPr>
          <p:nvPr>
            <p:ph idx="1"/>
          </p:nvPr>
        </p:nvPicPr>
        <p:blipFill>
          <a:blip r:embed="rId2"/>
          <a:stretch>
            <a:fillRect/>
          </a:stretch>
        </p:blipFill>
        <p:spPr>
          <a:xfrm>
            <a:off x="3453742" y="1825625"/>
            <a:ext cx="5284516" cy="4351338"/>
          </a:xfrm>
        </p:spPr>
      </p:pic>
    </p:spTree>
    <p:extLst>
      <p:ext uri="{BB962C8B-B14F-4D97-AF65-F5344CB8AC3E}">
        <p14:creationId xmlns:p14="http://schemas.microsoft.com/office/powerpoint/2010/main" val="3759048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90B9473-E73F-5A46-B149-7F2DE2C24B97}"/>
              </a:ext>
            </a:extLst>
          </p:cNvPr>
          <p:cNvPicPr>
            <a:picLocks noGrp="1" noChangeAspect="1"/>
          </p:cNvPicPr>
          <p:nvPr>
            <p:ph sz="half" idx="1"/>
          </p:nvPr>
        </p:nvPicPr>
        <p:blipFill>
          <a:blip r:embed="rId2"/>
          <a:stretch>
            <a:fillRect/>
          </a:stretch>
        </p:blipFill>
        <p:spPr>
          <a:xfrm>
            <a:off x="838200" y="1825625"/>
            <a:ext cx="5181600" cy="4351337"/>
          </a:xfrm>
        </p:spPr>
      </p:pic>
      <p:pic>
        <p:nvPicPr>
          <p:cNvPr id="8" name="Content Placeholder 7">
            <a:extLst>
              <a:ext uri="{FF2B5EF4-FFF2-40B4-BE49-F238E27FC236}">
                <a16:creationId xmlns:a16="http://schemas.microsoft.com/office/drawing/2014/main" id="{F4E9A5F5-3D9C-B649-85D2-D7CA944B7464}"/>
              </a:ext>
            </a:extLst>
          </p:cNvPr>
          <p:cNvPicPr>
            <a:picLocks noGrp="1" noChangeAspect="1"/>
          </p:cNvPicPr>
          <p:nvPr>
            <p:ph sz="half" idx="2"/>
          </p:nvPr>
        </p:nvPicPr>
        <p:blipFill>
          <a:blip r:embed="rId3"/>
          <a:stretch>
            <a:fillRect/>
          </a:stretch>
        </p:blipFill>
        <p:spPr>
          <a:xfrm>
            <a:off x="6292880" y="1825625"/>
            <a:ext cx="4940240" cy="4351338"/>
          </a:xfrm>
        </p:spPr>
      </p:pic>
    </p:spTree>
    <p:extLst>
      <p:ext uri="{BB962C8B-B14F-4D97-AF65-F5344CB8AC3E}">
        <p14:creationId xmlns:p14="http://schemas.microsoft.com/office/powerpoint/2010/main" val="3817203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735FD-1BA4-4F4F-A039-3025A299FF4A}"/>
              </a:ext>
            </a:extLst>
          </p:cNvPr>
          <p:cNvSpPr>
            <a:spLocks noGrp="1"/>
          </p:cNvSpPr>
          <p:nvPr>
            <p:ph type="title"/>
          </p:nvPr>
        </p:nvSpPr>
        <p:spPr/>
        <p:txBody>
          <a:bodyPr/>
          <a:lstStyle/>
          <a:p>
            <a:r>
              <a:rPr lang="en-US" dirty="0"/>
              <a:t>Excessive hair</a:t>
            </a:r>
            <a:br>
              <a:rPr lang="en-US" dirty="0"/>
            </a:br>
            <a:endParaRPr lang="en-US" dirty="0"/>
          </a:p>
        </p:txBody>
      </p:sp>
      <p:sp>
        <p:nvSpPr>
          <p:cNvPr id="3" name="Content Placeholder 2">
            <a:extLst>
              <a:ext uri="{FF2B5EF4-FFF2-40B4-BE49-F238E27FC236}">
                <a16:creationId xmlns:a16="http://schemas.microsoft.com/office/drawing/2014/main" id="{E646EB8B-03CC-DA43-A433-3A452D4AE5DB}"/>
              </a:ext>
            </a:extLst>
          </p:cNvPr>
          <p:cNvSpPr>
            <a:spLocks noGrp="1"/>
          </p:cNvSpPr>
          <p:nvPr>
            <p:ph idx="1"/>
          </p:nvPr>
        </p:nvSpPr>
        <p:spPr/>
        <p:txBody>
          <a:bodyPr/>
          <a:lstStyle/>
          <a:p>
            <a:r>
              <a:rPr lang="en-US" dirty="0"/>
              <a:t>Two patterns of hair overgrowth are recognized: </a:t>
            </a:r>
          </a:p>
          <a:p>
            <a:pPr marL="0" indent="0">
              <a:buNone/>
            </a:pPr>
            <a:r>
              <a:rPr lang="en-US" dirty="0"/>
              <a:t>hirsutism</a:t>
            </a:r>
          </a:p>
          <a:p>
            <a:pPr marL="0" indent="0">
              <a:buNone/>
            </a:pPr>
            <a:r>
              <a:rPr lang="en-US" dirty="0"/>
              <a:t>hypertrichosis</a:t>
            </a:r>
          </a:p>
          <a:p>
            <a:endParaRPr lang="en-US" dirty="0"/>
          </a:p>
        </p:txBody>
      </p:sp>
    </p:spTree>
    <p:extLst>
      <p:ext uri="{BB962C8B-B14F-4D97-AF65-F5344CB8AC3E}">
        <p14:creationId xmlns:p14="http://schemas.microsoft.com/office/powerpoint/2010/main" val="1080523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1B0A-A941-2E45-9C84-AED8149F2AE1}"/>
              </a:ext>
            </a:extLst>
          </p:cNvPr>
          <p:cNvSpPr>
            <a:spLocks noGrp="1"/>
          </p:cNvSpPr>
          <p:nvPr>
            <p:ph type="title"/>
          </p:nvPr>
        </p:nvSpPr>
        <p:spPr/>
        <p:txBody>
          <a:bodyPr/>
          <a:lstStyle/>
          <a:p>
            <a:r>
              <a:rPr lang="en-US" dirty="0"/>
              <a:t>Hirsutism</a:t>
            </a:r>
            <a:br>
              <a:rPr lang="en-US" dirty="0"/>
            </a:br>
            <a:endParaRPr lang="en-US" dirty="0"/>
          </a:p>
        </p:txBody>
      </p:sp>
      <p:sp>
        <p:nvSpPr>
          <p:cNvPr id="3" name="Content Placeholder 2">
            <a:extLst>
              <a:ext uri="{FF2B5EF4-FFF2-40B4-BE49-F238E27FC236}">
                <a16:creationId xmlns:a16="http://schemas.microsoft.com/office/drawing/2014/main" id="{BCA3690C-7FAD-1B41-9FD8-3B71345225F0}"/>
              </a:ext>
            </a:extLst>
          </p:cNvPr>
          <p:cNvSpPr>
            <a:spLocks noGrp="1"/>
          </p:cNvSpPr>
          <p:nvPr>
            <p:ph idx="1"/>
          </p:nvPr>
        </p:nvSpPr>
        <p:spPr/>
        <p:txBody>
          <a:bodyPr>
            <a:normAutofit/>
          </a:bodyPr>
          <a:lstStyle/>
          <a:p>
            <a:r>
              <a:rPr lang="en-US" dirty="0"/>
              <a:t>This is defined as increased growth of the terminal hairs in androgen-sensitive areas such as the beard and moustache regions in females. </a:t>
            </a:r>
          </a:p>
          <a:p>
            <a:endParaRPr lang="en-US" dirty="0"/>
          </a:p>
        </p:txBody>
      </p:sp>
      <p:pic>
        <p:nvPicPr>
          <p:cNvPr id="5" name="Picture 4">
            <a:extLst>
              <a:ext uri="{FF2B5EF4-FFF2-40B4-BE49-F238E27FC236}">
                <a16:creationId xmlns:a16="http://schemas.microsoft.com/office/drawing/2014/main" id="{04A6AC6A-1233-814A-B742-83074954A530}"/>
              </a:ext>
            </a:extLst>
          </p:cNvPr>
          <p:cNvPicPr>
            <a:picLocks noChangeAspect="1"/>
          </p:cNvPicPr>
          <p:nvPr/>
        </p:nvPicPr>
        <p:blipFill>
          <a:blip r:embed="rId2"/>
          <a:stretch>
            <a:fillRect/>
          </a:stretch>
        </p:blipFill>
        <p:spPr>
          <a:xfrm>
            <a:off x="3111500" y="2648196"/>
            <a:ext cx="5969000" cy="3528767"/>
          </a:xfrm>
          <a:prstGeom prst="rect">
            <a:avLst/>
          </a:prstGeom>
        </p:spPr>
      </p:pic>
    </p:spTree>
    <p:extLst>
      <p:ext uri="{BB962C8B-B14F-4D97-AF65-F5344CB8AC3E}">
        <p14:creationId xmlns:p14="http://schemas.microsoft.com/office/powerpoint/2010/main" val="198757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713E-FF06-7C45-9E0F-00CF9FA30F66}"/>
              </a:ext>
            </a:extLst>
          </p:cNvPr>
          <p:cNvSpPr>
            <a:spLocks noGrp="1"/>
          </p:cNvSpPr>
          <p:nvPr>
            <p:ph type="title"/>
          </p:nvPr>
        </p:nvSpPr>
        <p:spPr/>
        <p:txBody>
          <a:bodyPr/>
          <a:lstStyle/>
          <a:p>
            <a:r>
              <a:rPr lang="en-US" dirty="0"/>
              <a:t>Hair Cycle</a:t>
            </a:r>
          </a:p>
        </p:txBody>
      </p:sp>
      <p:sp>
        <p:nvSpPr>
          <p:cNvPr id="3" name="Content Placeholder 2">
            <a:extLst>
              <a:ext uri="{FF2B5EF4-FFF2-40B4-BE49-F238E27FC236}">
                <a16:creationId xmlns:a16="http://schemas.microsoft.com/office/drawing/2014/main" id="{0F0BF874-2AF3-5344-96D9-819E13F10791}"/>
              </a:ext>
            </a:extLst>
          </p:cNvPr>
          <p:cNvSpPr>
            <a:spLocks noGrp="1"/>
          </p:cNvSpPr>
          <p:nvPr>
            <p:ph idx="1"/>
          </p:nvPr>
        </p:nvSpPr>
        <p:spPr/>
        <p:txBody>
          <a:bodyPr>
            <a:normAutofit/>
          </a:bodyPr>
          <a:lstStyle/>
          <a:p>
            <a:r>
              <a:rPr lang="en-US" dirty="0"/>
              <a:t>Hair is a modified type of keratin and is produced by the hair matrix, which is equivalent to the epidermis. </a:t>
            </a:r>
          </a:p>
          <a:p>
            <a:endParaRPr lang="en-US" dirty="0"/>
          </a:p>
        </p:txBody>
      </p:sp>
      <p:pic>
        <p:nvPicPr>
          <p:cNvPr id="5" name="Picture 4">
            <a:extLst>
              <a:ext uri="{FF2B5EF4-FFF2-40B4-BE49-F238E27FC236}">
                <a16:creationId xmlns:a16="http://schemas.microsoft.com/office/drawing/2014/main" id="{08F498CA-1BB8-E94D-82E8-19AEE497BB35}"/>
              </a:ext>
            </a:extLst>
          </p:cNvPr>
          <p:cNvPicPr>
            <a:picLocks noChangeAspect="1"/>
          </p:cNvPicPr>
          <p:nvPr/>
        </p:nvPicPr>
        <p:blipFill>
          <a:blip r:embed="rId2"/>
          <a:stretch>
            <a:fillRect/>
          </a:stretch>
        </p:blipFill>
        <p:spPr>
          <a:xfrm>
            <a:off x="3296393" y="2798763"/>
            <a:ext cx="5029200" cy="3378200"/>
          </a:xfrm>
          <a:prstGeom prst="rect">
            <a:avLst/>
          </a:prstGeom>
        </p:spPr>
      </p:pic>
    </p:spTree>
    <p:extLst>
      <p:ext uri="{BB962C8B-B14F-4D97-AF65-F5344CB8AC3E}">
        <p14:creationId xmlns:p14="http://schemas.microsoft.com/office/powerpoint/2010/main" val="4139204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62B8D0-A1D0-0F4A-8E32-FC0B65040AC4}"/>
              </a:ext>
            </a:extLst>
          </p:cNvPr>
          <p:cNvSpPr>
            <a:spLocks noGrp="1"/>
          </p:cNvSpPr>
          <p:nvPr>
            <p:ph idx="1"/>
          </p:nvPr>
        </p:nvSpPr>
        <p:spPr/>
        <p:txBody>
          <a:bodyPr/>
          <a:lstStyle/>
          <a:p>
            <a:r>
              <a:rPr lang="en-US" dirty="0"/>
              <a:t>The assessment of the patient with hirsutism must include a general examination to identify an underlying endocrine abnormality, particularly if there is a relatively short history associated with </a:t>
            </a:r>
            <a:r>
              <a:rPr lang="en-US" dirty="0" err="1"/>
              <a:t>amenorrhoea</a:t>
            </a:r>
            <a:r>
              <a:rPr lang="en-US" dirty="0"/>
              <a:t> and signs of </a:t>
            </a:r>
            <a:r>
              <a:rPr lang="en-US" dirty="0" err="1"/>
              <a:t>virilisation</a:t>
            </a:r>
            <a:r>
              <a:rPr lang="en-US" dirty="0"/>
              <a:t>. </a:t>
            </a:r>
          </a:p>
          <a:p>
            <a:r>
              <a:rPr lang="en-US" dirty="0"/>
              <a:t>Features suggestive of </a:t>
            </a:r>
            <a:r>
              <a:rPr lang="en-US" dirty="0" err="1"/>
              <a:t>virilisation</a:t>
            </a:r>
            <a:r>
              <a:rPr lang="en-US" dirty="0"/>
              <a:t> in addition to hirsutism include deepening of the voice, increased muscle bulk and </a:t>
            </a:r>
            <a:r>
              <a:rPr lang="en-US" dirty="0" err="1"/>
              <a:t>cliteromegaly</a:t>
            </a:r>
            <a:r>
              <a:rPr lang="en-US" dirty="0"/>
              <a:t>, an extremely sensitive sign. </a:t>
            </a:r>
          </a:p>
        </p:txBody>
      </p:sp>
    </p:spTree>
    <p:extLst>
      <p:ext uri="{BB962C8B-B14F-4D97-AF65-F5344CB8AC3E}">
        <p14:creationId xmlns:p14="http://schemas.microsoft.com/office/powerpoint/2010/main" val="992530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D2245-9FAE-8948-8EB3-249366E859AF}"/>
              </a:ext>
            </a:extLst>
          </p:cNvPr>
          <p:cNvSpPr>
            <a:spLocks noGrp="1"/>
          </p:cNvSpPr>
          <p:nvPr>
            <p:ph type="title"/>
          </p:nvPr>
        </p:nvSpPr>
        <p:spPr/>
        <p:txBody>
          <a:bodyPr/>
          <a:lstStyle/>
          <a:p>
            <a:r>
              <a:rPr lang="en-US" dirty="0"/>
              <a:t>Causes of hirsutism</a:t>
            </a:r>
          </a:p>
        </p:txBody>
      </p:sp>
      <p:pic>
        <p:nvPicPr>
          <p:cNvPr id="5" name="Content Placeholder 4">
            <a:extLst>
              <a:ext uri="{FF2B5EF4-FFF2-40B4-BE49-F238E27FC236}">
                <a16:creationId xmlns:a16="http://schemas.microsoft.com/office/drawing/2014/main" id="{9D2E9B0D-DFB8-9A45-8D93-A08B6BBC8753}"/>
              </a:ext>
            </a:extLst>
          </p:cNvPr>
          <p:cNvPicPr>
            <a:picLocks noGrp="1" noChangeAspect="1"/>
          </p:cNvPicPr>
          <p:nvPr>
            <p:ph idx="1"/>
          </p:nvPr>
        </p:nvPicPr>
        <p:blipFill>
          <a:blip r:embed="rId2"/>
          <a:stretch>
            <a:fillRect/>
          </a:stretch>
        </p:blipFill>
        <p:spPr>
          <a:xfrm>
            <a:off x="1662545" y="1365662"/>
            <a:ext cx="7627505" cy="4273932"/>
          </a:xfrm>
        </p:spPr>
      </p:pic>
    </p:spTree>
    <p:extLst>
      <p:ext uri="{BB962C8B-B14F-4D97-AF65-F5344CB8AC3E}">
        <p14:creationId xmlns:p14="http://schemas.microsoft.com/office/powerpoint/2010/main" val="1298878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C7A267-C6EC-874F-BCB0-8F0448752723}"/>
              </a:ext>
            </a:extLst>
          </p:cNvPr>
          <p:cNvSpPr>
            <a:spLocks noGrp="1"/>
          </p:cNvSpPr>
          <p:nvPr>
            <p:ph idx="1"/>
          </p:nvPr>
        </p:nvSpPr>
        <p:spPr/>
        <p:txBody>
          <a:bodyPr>
            <a:normAutofit/>
          </a:bodyPr>
          <a:lstStyle/>
          <a:p>
            <a:r>
              <a:rPr lang="en-US" dirty="0"/>
              <a:t>Treatments include suppression of androgens, peripheral androgen blockade and mechanical or cosmetic treatment. </a:t>
            </a:r>
          </a:p>
          <a:p>
            <a:r>
              <a:rPr lang="en-US" dirty="0"/>
              <a:t>The use of eflornithine cream is a useful new adjuvant licensed for facial hirsutism that inhibits ornithine decarboxylase, an enzyme involved in controlling hair growth and proliferation. It is most effective when combined with local cosmetic or depilatory treatments, including laser hair removal.</a:t>
            </a:r>
          </a:p>
          <a:p>
            <a:endParaRPr lang="en-US" dirty="0"/>
          </a:p>
        </p:txBody>
      </p:sp>
    </p:spTree>
    <p:extLst>
      <p:ext uri="{BB962C8B-B14F-4D97-AF65-F5344CB8AC3E}">
        <p14:creationId xmlns:p14="http://schemas.microsoft.com/office/powerpoint/2010/main" val="3411955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33B9-D10F-C346-B09C-C1D8329A2444}"/>
              </a:ext>
            </a:extLst>
          </p:cNvPr>
          <p:cNvSpPr>
            <a:spLocks noGrp="1"/>
          </p:cNvSpPr>
          <p:nvPr>
            <p:ph type="title"/>
          </p:nvPr>
        </p:nvSpPr>
        <p:spPr/>
        <p:txBody>
          <a:bodyPr/>
          <a:lstStyle/>
          <a:p>
            <a:r>
              <a:rPr lang="en-US" dirty="0"/>
              <a:t>Hypertrichosis</a:t>
            </a:r>
          </a:p>
        </p:txBody>
      </p:sp>
      <p:sp>
        <p:nvSpPr>
          <p:cNvPr id="3" name="Content Placeholder 2">
            <a:extLst>
              <a:ext uri="{FF2B5EF4-FFF2-40B4-BE49-F238E27FC236}">
                <a16:creationId xmlns:a16="http://schemas.microsoft.com/office/drawing/2014/main" id="{F3FFDBBE-24F3-ED4C-9F78-D491B08DD0B0}"/>
              </a:ext>
            </a:extLst>
          </p:cNvPr>
          <p:cNvSpPr>
            <a:spLocks noGrp="1"/>
          </p:cNvSpPr>
          <p:nvPr>
            <p:ph idx="1"/>
          </p:nvPr>
        </p:nvSpPr>
        <p:spPr/>
        <p:txBody>
          <a:bodyPr>
            <a:normAutofit/>
          </a:bodyPr>
          <a:lstStyle/>
          <a:p>
            <a:r>
              <a:rPr lang="en-US" dirty="0"/>
              <a:t>This describes the excessive growth of hair in any part of the body and may be </a:t>
            </a:r>
            <a:r>
              <a:rPr lang="en-US" dirty="0" err="1"/>
              <a:t>localised</a:t>
            </a:r>
            <a:r>
              <a:rPr lang="en-US" dirty="0"/>
              <a:t> (e.g. Becker’s </a:t>
            </a:r>
            <a:r>
              <a:rPr lang="en-US" dirty="0" err="1"/>
              <a:t>naevus</a:t>
            </a:r>
            <a:r>
              <a:rPr lang="en-US" dirty="0"/>
              <a:t>) or </a:t>
            </a:r>
            <a:r>
              <a:rPr lang="en-US" dirty="0" err="1"/>
              <a:t>generalised</a:t>
            </a:r>
            <a:endParaRPr lang="en-US" dirty="0"/>
          </a:p>
          <a:p>
            <a:r>
              <a:rPr lang="en-US" dirty="0"/>
              <a:t>Causes may be congenital or acquired; important systemic diseases associated with hypertrichosis include hyperthyroidism, porphyria and anorexia nervosa. </a:t>
            </a:r>
          </a:p>
          <a:p>
            <a:r>
              <a:rPr lang="en-US" dirty="0"/>
              <a:t>Treatment is directed at the underlying cause and stopping any implicated drug, where possible. </a:t>
            </a:r>
          </a:p>
          <a:p>
            <a:r>
              <a:rPr lang="en-US" dirty="0"/>
              <a:t>Symptomatic approaches include depilation using creams, shaving and waxing.</a:t>
            </a:r>
          </a:p>
          <a:p>
            <a:endParaRPr lang="en-US" dirty="0"/>
          </a:p>
        </p:txBody>
      </p:sp>
    </p:spTree>
    <p:extLst>
      <p:ext uri="{BB962C8B-B14F-4D97-AF65-F5344CB8AC3E}">
        <p14:creationId xmlns:p14="http://schemas.microsoft.com/office/powerpoint/2010/main" val="3601874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B8B1D-612F-C942-B743-D88B4CA7EE5B}"/>
              </a:ext>
            </a:extLst>
          </p:cNvPr>
          <p:cNvSpPr>
            <a:spLocks noGrp="1"/>
          </p:cNvSpPr>
          <p:nvPr>
            <p:ph type="title"/>
          </p:nvPr>
        </p:nvSpPr>
        <p:spPr/>
        <p:txBody>
          <a:bodyPr/>
          <a:lstStyle/>
          <a:p>
            <a:r>
              <a:rPr lang="en-US" dirty="0"/>
              <a:t>Localized hypertrichosis</a:t>
            </a:r>
          </a:p>
        </p:txBody>
      </p:sp>
      <p:pic>
        <p:nvPicPr>
          <p:cNvPr id="5" name="Content Placeholder 4">
            <a:extLst>
              <a:ext uri="{FF2B5EF4-FFF2-40B4-BE49-F238E27FC236}">
                <a16:creationId xmlns:a16="http://schemas.microsoft.com/office/drawing/2014/main" id="{235425ED-00E6-2144-9B1C-56BF636CFF43}"/>
              </a:ext>
            </a:extLst>
          </p:cNvPr>
          <p:cNvPicPr>
            <a:picLocks noGrp="1" noChangeAspect="1"/>
          </p:cNvPicPr>
          <p:nvPr>
            <p:ph idx="1"/>
          </p:nvPr>
        </p:nvPicPr>
        <p:blipFill>
          <a:blip r:embed="rId2"/>
          <a:stretch>
            <a:fillRect/>
          </a:stretch>
        </p:blipFill>
        <p:spPr>
          <a:xfrm>
            <a:off x="3562350" y="2343944"/>
            <a:ext cx="5067300" cy="3314700"/>
          </a:xfrm>
        </p:spPr>
      </p:pic>
    </p:spTree>
    <p:extLst>
      <p:ext uri="{BB962C8B-B14F-4D97-AF65-F5344CB8AC3E}">
        <p14:creationId xmlns:p14="http://schemas.microsoft.com/office/powerpoint/2010/main" val="259210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C7DD0-DBCE-DA46-AFDF-FE70A00FA465}"/>
              </a:ext>
            </a:extLst>
          </p:cNvPr>
          <p:cNvSpPr>
            <a:spLocks noGrp="1"/>
          </p:cNvSpPr>
          <p:nvPr>
            <p:ph type="title"/>
          </p:nvPr>
        </p:nvSpPr>
        <p:spPr/>
        <p:txBody>
          <a:bodyPr/>
          <a:lstStyle/>
          <a:p>
            <a:r>
              <a:rPr lang="en-US" dirty="0"/>
              <a:t>General hypertrichosis</a:t>
            </a:r>
          </a:p>
        </p:txBody>
      </p:sp>
      <p:pic>
        <p:nvPicPr>
          <p:cNvPr id="5" name="Content Placeholder 4">
            <a:extLst>
              <a:ext uri="{FF2B5EF4-FFF2-40B4-BE49-F238E27FC236}">
                <a16:creationId xmlns:a16="http://schemas.microsoft.com/office/drawing/2014/main" id="{C10B82CE-5582-4A41-AC25-BC06125E9746}"/>
              </a:ext>
            </a:extLst>
          </p:cNvPr>
          <p:cNvPicPr>
            <a:picLocks noGrp="1" noChangeAspect="1"/>
          </p:cNvPicPr>
          <p:nvPr>
            <p:ph idx="1"/>
          </p:nvPr>
        </p:nvPicPr>
        <p:blipFill>
          <a:blip r:embed="rId2"/>
          <a:stretch>
            <a:fillRect/>
          </a:stretch>
        </p:blipFill>
        <p:spPr>
          <a:xfrm>
            <a:off x="4445291" y="1825625"/>
            <a:ext cx="3301417" cy="4351338"/>
          </a:xfrm>
        </p:spPr>
      </p:pic>
    </p:spTree>
    <p:extLst>
      <p:ext uri="{BB962C8B-B14F-4D97-AF65-F5344CB8AC3E}">
        <p14:creationId xmlns:p14="http://schemas.microsoft.com/office/powerpoint/2010/main" val="1683880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119989-3633-6B46-9EEE-BF1110447DC9}"/>
              </a:ext>
            </a:extLst>
          </p:cNvPr>
          <p:cNvSpPr>
            <a:spLocks noGrp="1"/>
          </p:cNvSpPr>
          <p:nvPr>
            <p:ph idx="1"/>
          </p:nvPr>
        </p:nvSpPr>
        <p:spPr/>
        <p:txBody>
          <a:bodyPr/>
          <a:lstStyle/>
          <a:p>
            <a:pPr fontAlgn="base"/>
            <a:r>
              <a:rPr lang="en-US" dirty="0"/>
              <a:t>Generalized acquired hypertrichosis may be associated with: porphyria </a:t>
            </a:r>
            <a:r>
              <a:rPr lang="en-US" dirty="0" err="1"/>
              <a:t>cutanea</a:t>
            </a:r>
            <a:r>
              <a:rPr lang="en-US" dirty="0"/>
              <a:t> </a:t>
            </a:r>
            <a:r>
              <a:rPr lang="en-US" dirty="0" err="1"/>
              <a:t>tarda</a:t>
            </a:r>
            <a:r>
              <a:rPr lang="en-US" dirty="0"/>
              <a:t>, malnutrition, malignancy, drugs (ciclosporin, androgen steroids, minoxidil )</a:t>
            </a:r>
          </a:p>
          <a:p>
            <a:endParaRPr lang="en-US" dirty="0"/>
          </a:p>
        </p:txBody>
      </p:sp>
    </p:spTree>
    <p:extLst>
      <p:ext uri="{BB962C8B-B14F-4D97-AF65-F5344CB8AC3E}">
        <p14:creationId xmlns:p14="http://schemas.microsoft.com/office/powerpoint/2010/main" val="632381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A3EEC2-DED5-C047-B9D4-0C8E9491EB93}"/>
              </a:ext>
            </a:extLst>
          </p:cNvPr>
          <p:cNvSpPr>
            <a:spLocks noGrp="1"/>
          </p:cNvSpPr>
          <p:nvPr>
            <p:ph idx="1"/>
          </p:nvPr>
        </p:nvSpPr>
        <p:spPr/>
        <p:txBody>
          <a:bodyPr/>
          <a:lstStyle/>
          <a:p>
            <a:pPr fontAlgn="base"/>
            <a:r>
              <a:rPr lang="en-US" dirty="0" err="1"/>
              <a:t>Localised</a:t>
            </a:r>
            <a:r>
              <a:rPr lang="en-US" dirty="0"/>
              <a:t> acquired hypertrichosis may be associated </a:t>
            </a:r>
            <a:r>
              <a:rPr lang="en-US" dirty="0" err="1"/>
              <a:t>with:Increased</a:t>
            </a:r>
            <a:r>
              <a:rPr lang="en-US" dirty="0"/>
              <a:t> vascularity, Repetitive rubbing or scratching , Application of plaster cast (temporary), Repeated application of minoxidil, potent topical steroids, iodine, psoralen).</a:t>
            </a:r>
          </a:p>
        </p:txBody>
      </p:sp>
    </p:spTree>
    <p:extLst>
      <p:ext uri="{BB962C8B-B14F-4D97-AF65-F5344CB8AC3E}">
        <p14:creationId xmlns:p14="http://schemas.microsoft.com/office/powerpoint/2010/main" val="2367186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2133600" y="1676400"/>
            <a:ext cx="7772400" cy="2990850"/>
          </a:xfrm>
        </p:spPr>
        <p:txBody>
          <a:bodyPr/>
          <a:lstStyle/>
          <a:p>
            <a:pPr eaLnBrk="1" hangingPunct="1"/>
            <a:r>
              <a:rPr lang="en-US">
                <a:latin typeface="Arial Black" charset="0"/>
              </a:rPr>
              <a:t>NAIL DISEASES</a:t>
            </a:r>
            <a:br>
              <a:rPr lang="en-US">
                <a:latin typeface="Arial Black" charset="0"/>
              </a:rPr>
            </a:br>
            <a:r>
              <a:rPr lang="en-US">
                <a:latin typeface="Arial Black" charset="0"/>
              </a:rPr>
              <a:t>&amp;</a:t>
            </a:r>
            <a:br>
              <a:rPr lang="en-US">
                <a:latin typeface="Arial Black" charset="0"/>
              </a:rPr>
            </a:br>
            <a:r>
              <a:rPr lang="en-US">
                <a:latin typeface="Arial Black" charset="0"/>
              </a:rPr>
              <a:t>DISORDERS</a:t>
            </a:r>
          </a:p>
        </p:txBody>
      </p:sp>
    </p:spTree>
    <p:extLst>
      <p:ext uri="{BB962C8B-B14F-4D97-AF65-F5344CB8AC3E}">
        <p14:creationId xmlns:p14="http://schemas.microsoft.com/office/powerpoint/2010/main" val="774240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b="1">
                <a:solidFill>
                  <a:schemeClr val="tx1"/>
                </a:solidFill>
              </a:rPr>
              <a:t>BEAUS LINES</a:t>
            </a:r>
          </a:p>
        </p:txBody>
      </p:sp>
      <p:pic>
        <p:nvPicPr>
          <p:cNvPr id="15363" name="Picture 4" descr="BL7"/>
          <p:cNvPicPr preferRelativeResize="0">
            <a:picLocks noChangeAspect="1" noChangeArrowheads="1"/>
          </p:cNvPicPr>
          <p:nvPr/>
        </p:nvPicPr>
        <p:blipFill>
          <a:blip r:embed="rId2"/>
          <a:srcRect/>
          <a:stretch>
            <a:fillRect/>
          </a:stretch>
        </p:blipFill>
        <p:spPr bwMode="auto">
          <a:xfrm>
            <a:off x="5943601" y="1676400"/>
            <a:ext cx="1909763" cy="1670050"/>
          </a:xfrm>
          <a:prstGeom prst="rect">
            <a:avLst/>
          </a:prstGeom>
          <a:noFill/>
          <a:ln w="9525">
            <a:noFill/>
            <a:miter lim="800000"/>
            <a:headEnd/>
            <a:tailEnd/>
          </a:ln>
        </p:spPr>
      </p:pic>
      <p:pic>
        <p:nvPicPr>
          <p:cNvPr id="15364" name="Picture 5" descr="BL8"/>
          <p:cNvPicPr preferRelativeResize="0">
            <a:picLocks noChangeAspect="1" noChangeArrowheads="1"/>
          </p:cNvPicPr>
          <p:nvPr/>
        </p:nvPicPr>
        <p:blipFill>
          <a:blip r:embed="rId3"/>
          <a:srcRect/>
          <a:stretch>
            <a:fillRect/>
          </a:stretch>
        </p:blipFill>
        <p:spPr bwMode="auto">
          <a:xfrm>
            <a:off x="7924800" y="1600201"/>
            <a:ext cx="2020888" cy="1768475"/>
          </a:xfrm>
          <a:prstGeom prst="rect">
            <a:avLst/>
          </a:prstGeom>
          <a:noFill/>
          <a:ln w="9525">
            <a:noFill/>
            <a:miter lim="800000"/>
            <a:headEnd/>
            <a:tailEnd/>
          </a:ln>
        </p:spPr>
      </p:pic>
      <p:pic>
        <p:nvPicPr>
          <p:cNvPr id="15365" name="Picture 6" descr="th_61_beaus_lines_05"/>
          <p:cNvPicPr preferRelativeResize="0">
            <a:picLocks noChangeAspect="1" noChangeArrowheads="1"/>
          </p:cNvPicPr>
          <p:nvPr/>
        </p:nvPicPr>
        <p:blipFill>
          <a:blip r:embed="rId4"/>
          <a:srcRect/>
          <a:stretch>
            <a:fillRect/>
          </a:stretch>
        </p:blipFill>
        <p:spPr bwMode="auto">
          <a:xfrm>
            <a:off x="2133600" y="1600201"/>
            <a:ext cx="2020888" cy="1768475"/>
          </a:xfrm>
          <a:prstGeom prst="rect">
            <a:avLst/>
          </a:prstGeom>
          <a:noFill/>
          <a:ln w="9525">
            <a:noFill/>
            <a:miter lim="800000"/>
            <a:headEnd/>
            <a:tailEnd/>
          </a:ln>
        </p:spPr>
      </p:pic>
      <p:pic>
        <p:nvPicPr>
          <p:cNvPr id="15366" name="Picture 7" descr="th_61_beaus_lines_07"/>
          <p:cNvPicPr preferRelativeResize="0">
            <a:picLocks noChangeAspect="1" noChangeArrowheads="1"/>
          </p:cNvPicPr>
          <p:nvPr/>
        </p:nvPicPr>
        <p:blipFill>
          <a:blip r:embed="rId5"/>
          <a:srcRect/>
          <a:stretch>
            <a:fillRect/>
          </a:stretch>
        </p:blipFill>
        <p:spPr bwMode="auto">
          <a:xfrm>
            <a:off x="4267201" y="1676400"/>
            <a:ext cx="1571625" cy="1720850"/>
          </a:xfrm>
          <a:prstGeom prst="rect">
            <a:avLst/>
          </a:prstGeom>
          <a:noFill/>
          <a:ln w="9525">
            <a:noFill/>
            <a:miter lim="800000"/>
            <a:headEnd/>
            <a:tailEnd/>
          </a:ln>
        </p:spPr>
      </p:pic>
      <p:sp>
        <p:nvSpPr>
          <p:cNvPr id="3080" name="Text Box 8"/>
          <p:cNvSpPr txBox="1">
            <a:spLocks noChangeArrowheads="1"/>
          </p:cNvSpPr>
          <p:nvPr/>
        </p:nvSpPr>
        <p:spPr bwMode="auto">
          <a:xfrm>
            <a:off x="2057400" y="4191000"/>
            <a:ext cx="7696200" cy="641350"/>
          </a:xfrm>
          <a:prstGeom prst="rect">
            <a:avLst/>
          </a:prstGeom>
          <a:noFill/>
          <a:ln w="9525">
            <a:noFill/>
            <a:miter lim="800000"/>
            <a:headEnd/>
            <a:tailEnd/>
          </a:ln>
        </p:spPr>
        <p:txBody>
          <a:bodyPr>
            <a:spAutoFit/>
          </a:bodyPr>
          <a:lstStyle/>
          <a:p>
            <a:pPr>
              <a:spcBef>
                <a:spcPct val="50000"/>
              </a:spcBef>
            </a:pPr>
            <a:r>
              <a:rPr lang="en-AU" b="1"/>
              <a:t>DESCRIPTION/ CAUSE:</a:t>
            </a:r>
            <a:r>
              <a:rPr lang="en-AU"/>
              <a:t> Single horizontal ridge caused by a severe, short term illness, such as a heart attack, measles, etc.</a:t>
            </a:r>
            <a:r>
              <a:rPr lang="en-US"/>
              <a:t> </a:t>
            </a:r>
          </a:p>
        </p:txBody>
      </p:sp>
    </p:spTree>
    <p:extLst>
      <p:ext uri="{BB962C8B-B14F-4D97-AF65-F5344CB8AC3E}">
        <p14:creationId xmlns:p14="http://schemas.microsoft.com/office/powerpoint/2010/main" val="353800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80">
                                            <p:txEl>
                                              <p:pRg st="0" end="0"/>
                                            </p:txEl>
                                          </p:spTgt>
                                        </p:tgtEl>
                                        <p:attrNameLst>
                                          <p:attrName>style.visibility</p:attrName>
                                        </p:attrNameLst>
                                      </p:cBhvr>
                                      <p:to>
                                        <p:strVal val="visible"/>
                                      </p:to>
                                    </p:set>
                                    <p:animEffect transition="in" filter="dissolve">
                                      <p:cBhvr>
                                        <p:cTn id="12" dur="500"/>
                                        <p:tgtEl>
                                          <p:spTgt spid="30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DC17-F573-3F4D-88DE-33E61E024144}"/>
              </a:ext>
            </a:extLst>
          </p:cNvPr>
          <p:cNvSpPr>
            <a:spLocks noGrp="1"/>
          </p:cNvSpPr>
          <p:nvPr>
            <p:ph type="title"/>
          </p:nvPr>
        </p:nvSpPr>
        <p:spPr/>
        <p:txBody>
          <a:bodyPr/>
          <a:lstStyle/>
          <a:p>
            <a:r>
              <a:rPr lang="en-US" dirty="0"/>
              <a:t>Three types of hair occur in humans.</a:t>
            </a:r>
            <a:br>
              <a:rPr lang="en-US" dirty="0"/>
            </a:br>
            <a:endParaRPr lang="en-US" dirty="0"/>
          </a:p>
        </p:txBody>
      </p:sp>
      <p:sp>
        <p:nvSpPr>
          <p:cNvPr id="3" name="Content Placeholder 2">
            <a:extLst>
              <a:ext uri="{FF2B5EF4-FFF2-40B4-BE49-F238E27FC236}">
                <a16:creationId xmlns:a16="http://schemas.microsoft.com/office/drawing/2014/main" id="{970AAFC4-CBCA-674C-9769-A863B6775D52}"/>
              </a:ext>
            </a:extLst>
          </p:cNvPr>
          <p:cNvSpPr>
            <a:spLocks noGrp="1"/>
          </p:cNvSpPr>
          <p:nvPr>
            <p:ph idx="1"/>
          </p:nvPr>
        </p:nvSpPr>
        <p:spPr/>
        <p:txBody>
          <a:bodyPr/>
          <a:lstStyle/>
          <a:p>
            <a:r>
              <a:rPr lang="en-US" dirty="0"/>
              <a:t>Lanugo hair covers the </a:t>
            </a:r>
            <a:r>
              <a:rPr lang="en-US" dirty="0" err="1"/>
              <a:t>foetus</a:t>
            </a:r>
            <a:r>
              <a:rPr lang="en-US" dirty="0"/>
              <a:t> </a:t>
            </a:r>
            <a:r>
              <a:rPr lang="en-US" dirty="0" err="1"/>
              <a:t>inutero</a:t>
            </a:r>
            <a:r>
              <a:rPr lang="en-US" dirty="0"/>
              <a:t> and is normally shed before birth. This is long and silken.</a:t>
            </a:r>
          </a:p>
          <a:p>
            <a:pPr marL="0" indent="0">
              <a:buNone/>
            </a:pPr>
            <a:endParaRPr lang="en-US" dirty="0"/>
          </a:p>
          <a:p>
            <a:pPr marL="0" indent="0">
              <a:buNone/>
            </a:pPr>
            <a:endParaRPr lang="en-US" dirty="0"/>
          </a:p>
          <a:p>
            <a:pPr marL="0" indent="0">
              <a:buNone/>
            </a:pPr>
            <a:endParaRPr lang="en-US" dirty="0"/>
          </a:p>
          <a:p>
            <a:r>
              <a:rPr lang="en-US" dirty="0"/>
              <a:t>Vellus hair covers the whole body (sparing the palms and soles only) and is short, fine and non-pigmented.</a:t>
            </a:r>
          </a:p>
          <a:p>
            <a:pPr marL="0" indent="0">
              <a:buNone/>
            </a:pPr>
            <a:endParaRPr lang="en-US" dirty="0"/>
          </a:p>
          <a:p>
            <a:endParaRPr lang="en-US" dirty="0"/>
          </a:p>
        </p:txBody>
      </p:sp>
      <p:pic>
        <p:nvPicPr>
          <p:cNvPr id="5" name="Picture 4">
            <a:extLst>
              <a:ext uri="{FF2B5EF4-FFF2-40B4-BE49-F238E27FC236}">
                <a16:creationId xmlns:a16="http://schemas.microsoft.com/office/drawing/2014/main" id="{56D69426-FF5C-854C-A072-46FD4A40AD0F}"/>
              </a:ext>
            </a:extLst>
          </p:cNvPr>
          <p:cNvPicPr>
            <a:picLocks noChangeAspect="1"/>
          </p:cNvPicPr>
          <p:nvPr/>
        </p:nvPicPr>
        <p:blipFill>
          <a:blip r:embed="rId2"/>
          <a:stretch>
            <a:fillRect/>
          </a:stretch>
        </p:blipFill>
        <p:spPr>
          <a:xfrm>
            <a:off x="7398326" y="2342717"/>
            <a:ext cx="1921493" cy="1395681"/>
          </a:xfrm>
          <a:prstGeom prst="rect">
            <a:avLst/>
          </a:prstGeom>
        </p:spPr>
      </p:pic>
      <p:pic>
        <p:nvPicPr>
          <p:cNvPr id="7" name="Picture 6">
            <a:extLst>
              <a:ext uri="{FF2B5EF4-FFF2-40B4-BE49-F238E27FC236}">
                <a16:creationId xmlns:a16="http://schemas.microsoft.com/office/drawing/2014/main" id="{69081760-6783-594F-81E4-BDD7A41C3586}"/>
              </a:ext>
            </a:extLst>
          </p:cNvPr>
          <p:cNvPicPr>
            <a:picLocks noChangeAspect="1"/>
          </p:cNvPicPr>
          <p:nvPr/>
        </p:nvPicPr>
        <p:blipFill>
          <a:blip r:embed="rId3"/>
          <a:stretch>
            <a:fillRect/>
          </a:stretch>
        </p:blipFill>
        <p:spPr>
          <a:xfrm>
            <a:off x="7398327" y="4787550"/>
            <a:ext cx="1921492" cy="1389413"/>
          </a:xfrm>
          <a:prstGeom prst="rect">
            <a:avLst/>
          </a:prstGeom>
        </p:spPr>
      </p:pic>
    </p:spTree>
    <p:extLst>
      <p:ext uri="{BB962C8B-B14F-4D97-AF65-F5344CB8AC3E}">
        <p14:creationId xmlns:p14="http://schemas.microsoft.com/office/powerpoint/2010/main" val="3395189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828800" y="122238"/>
            <a:ext cx="8229600" cy="1143000"/>
          </a:xfrm>
        </p:spPr>
        <p:txBody>
          <a:bodyPr/>
          <a:lstStyle/>
          <a:p>
            <a:pPr eaLnBrk="1" hangingPunct="1"/>
            <a:r>
              <a:rPr lang="en-US" b="1">
                <a:solidFill>
                  <a:schemeClr val="tx1"/>
                </a:solidFill>
              </a:rPr>
              <a:t>BRUISED</a:t>
            </a:r>
            <a:r>
              <a:rPr lang="en-US" b="1"/>
              <a:t> NAIL</a:t>
            </a:r>
          </a:p>
        </p:txBody>
      </p:sp>
      <p:pic>
        <p:nvPicPr>
          <p:cNvPr id="16387" name="Picture 4" descr="th_56_subungual_hematoma_11"/>
          <p:cNvPicPr>
            <a:picLocks noChangeAspect="1" noChangeArrowheads="1"/>
          </p:cNvPicPr>
          <p:nvPr/>
        </p:nvPicPr>
        <p:blipFill>
          <a:blip r:embed="rId2"/>
          <a:srcRect/>
          <a:stretch>
            <a:fillRect/>
          </a:stretch>
        </p:blipFill>
        <p:spPr bwMode="auto">
          <a:xfrm>
            <a:off x="2133600" y="1752600"/>
            <a:ext cx="1905000" cy="2209800"/>
          </a:xfrm>
          <a:prstGeom prst="rect">
            <a:avLst/>
          </a:prstGeom>
          <a:noFill/>
          <a:ln w="9525">
            <a:noFill/>
            <a:miter lim="800000"/>
            <a:headEnd/>
            <a:tailEnd/>
          </a:ln>
        </p:spPr>
      </p:pic>
      <p:pic>
        <p:nvPicPr>
          <p:cNvPr id="16388" name="Picture 5" descr="th_56_subungual_hematoma_01"/>
          <p:cNvPicPr>
            <a:picLocks noChangeAspect="1" noChangeArrowheads="1"/>
          </p:cNvPicPr>
          <p:nvPr/>
        </p:nvPicPr>
        <p:blipFill>
          <a:blip r:embed="rId3"/>
          <a:srcRect/>
          <a:stretch>
            <a:fillRect/>
          </a:stretch>
        </p:blipFill>
        <p:spPr bwMode="auto">
          <a:xfrm>
            <a:off x="4267200" y="1752600"/>
            <a:ext cx="1803400" cy="2209800"/>
          </a:xfrm>
          <a:prstGeom prst="rect">
            <a:avLst/>
          </a:prstGeom>
          <a:noFill/>
          <a:ln w="9525">
            <a:noFill/>
            <a:miter lim="800000"/>
            <a:headEnd/>
            <a:tailEnd/>
          </a:ln>
        </p:spPr>
      </p:pic>
      <p:pic>
        <p:nvPicPr>
          <p:cNvPr id="16389" name="Picture 6" descr="th_56_subungual_hematoma_02"/>
          <p:cNvPicPr>
            <a:picLocks noChangeAspect="1" noChangeArrowheads="1"/>
          </p:cNvPicPr>
          <p:nvPr/>
        </p:nvPicPr>
        <p:blipFill>
          <a:blip r:embed="rId4"/>
          <a:srcRect/>
          <a:stretch>
            <a:fillRect/>
          </a:stretch>
        </p:blipFill>
        <p:spPr bwMode="auto">
          <a:xfrm>
            <a:off x="6400800" y="1752600"/>
            <a:ext cx="1803400" cy="2209800"/>
          </a:xfrm>
          <a:prstGeom prst="rect">
            <a:avLst/>
          </a:prstGeom>
          <a:noFill/>
          <a:ln w="9525">
            <a:noFill/>
            <a:miter lim="800000"/>
            <a:headEnd/>
            <a:tailEnd/>
          </a:ln>
        </p:spPr>
      </p:pic>
      <p:pic>
        <p:nvPicPr>
          <p:cNvPr id="16390" name="Picture 7" descr="th_56_subungual_hematoma_03"/>
          <p:cNvPicPr>
            <a:picLocks noChangeAspect="1" noChangeArrowheads="1"/>
          </p:cNvPicPr>
          <p:nvPr/>
        </p:nvPicPr>
        <p:blipFill>
          <a:blip r:embed="rId5"/>
          <a:srcRect/>
          <a:stretch>
            <a:fillRect/>
          </a:stretch>
        </p:blipFill>
        <p:spPr bwMode="auto">
          <a:xfrm>
            <a:off x="8458201" y="1752600"/>
            <a:ext cx="1857375" cy="2247900"/>
          </a:xfrm>
          <a:prstGeom prst="rect">
            <a:avLst/>
          </a:prstGeom>
          <a:noFill/>
          <a:ln w="9525">
            <a:noFill/>
            <a:miter lim="800000"/>
            <a:headEnd/>
            <a:tailEnd/>
          </a:ln>
        </p:spPr>
      </p:pic>
      <p:sp>
        <p:nvSpPr>
          <p:cNvPr id="16391" name="Text Box 8"/>
          <p:cNvSpPr txBox="1">
            <a:spLocks noChangeArrowheads="1"/>
          </p:cNvSpPr>
          <p:nvPr/>
        </p:nvSpPr>
        <p:spPr bwMode="auto">
          <a:xfrm>
            <a:off x="2727326" y="5903913"/>
            <a:ext cx="6035675" cy="366712"/>
          </a:xfrm>
          <a:prstGeom prst="rect">
            <a:avLst/>
          </a:prstGeom>
          <a:noFill/>
          <a:ln w="9525">
            <a:noFill/>
            <a:miter lim="800000"/>
            <a:headEnd/>
            <a:tailEnd/>
          </a:ln>
        </p:spPr>
        <p:txBody>
          <a:bodyPr>
            <a:spAutoFit/>
          </a:bodyPr>
          <a:lstStyle/>
          <a:p>
            <a:endParaRPr lang="en-AU"/>
          </a:p>
        </p:txBody>
      </p:sp>
      <p:sp>
        <p:nvSpPr>
          <p:cNvPr id="16392" name="Text Box 9"/>
          <p:cNvSpPr txBox="1">
            <a:spLocks noChangeArrowheads="1"/>
          </p:cNvSpPr>
          <p:nvPr/>
        </p:nvSpPr>
        <p:spPr bwMode="auto">
          <a:xfrm>
            <a:off x="2209800" y="4495801"/>
            <a:ext cx="7772400" cy="366713"/>
          </a:xfrm>
          <a:prstGeom prst="rect">
            <a:avLst/>
          </a:prstGeom>
          <a:noFill/>
          <a:ln w="9525">
            <a:noFill/>
            <a:miter lim="800000"/>
            <a:headEnd/>
            <a:tailEnd/>
          </a:ln>
        </p:spPr>
        <p:txBody>
          <a:bodyPr>
            <a:spAutoFit/>
          </a:bodyPr>
          <a:lstStyle/>
          <a:p>
            <a:pPr>
              <a:spcBef>
                <a:spcPct val="50000"/>
              </a:spcBef>
            </a:pPr>
            <a:endParaRPr lang="en-AU"/>
          </a:p>
        </p:txBody>
      </p:sp>
      <p:sp>
        <p:nvSpPr>
          <p:cNvPr id="27658" name="Text Box 10"/>
          <p:cNvSpPr txBox="1">
            <a:spLocks noChangeArrowheads="1"/>
          </p:cNvSpPr>
          <p:nvPr/>
        </p:nvSpPr>
        <p:spPr bwMode="auto">
          <a:xfrm>
            <a:off x="1828800" y="4648200"/>
            <a:ext cx="8458200" cy="369332"/>
          </a:xfrm>
          <a:prstGeom prst="rect">
            <a:avLst/>
          </a:prstGeom>
          <a:noFill/>
          <a:ln w="9525">
            <a:noFill/>
            <a:miter lim="800000"/>
            <a:headEnd/>
            <a:tailEnd/>
          </a:ln>
        </p:spPr>
        <p:txBody>
          <a:bodyPr>
            <a:spAutoFit/>
          </a:bodyPr>
          <a:lstStyle/>
          <a:p>
            <a:pPr>
              <a:spcBef>
                <a:spcPct val="50000"/>
              </a:spcBef>
            </a:pPr>
            <a:r>
              <a:rPr lang="en-US" b="1"/>
              <a:t>DESCRIPTION/ CAUSE:</a:t>
            </a:r>
            <a:r>
              <a:rPr lang="en-US"/>
              <a:t> </a:t>
            </a:r>
            <a:r>
              <a:rPr lang="en-AU"/>
              <a:t>Dark, congealed spots of blood between nail plate and bed</a:t>
            </a:r>
            <a:r>
              <a:rPr lang="en-US"/>
              <a:t> </a:t>
            </a:r>
          </a:p>
        </p:txBody>
      </p:sp>
    </p:spTree>
    <p:extLst>
      <p:ext uri="{BB962C8B-B14F-4D97-AF65-F5344CB8AC3E}">
        <p14:creationId xmlns:p14="http://schemas.microsoft.com/office/powerpoint/2010/main" val="239792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7658">
                                            <p:txEl>
                                              <p:pRg st="0" end="0"/>
                                            </p:txEl>
                                          </p:spTgt>
                                        </p:tgtEl>
                                        <p:attrNameLst>
                                          <p:attrName>style.visibility</p:attrName>
                                        </p:attrNameLst>
                                      </p:cBhvr>
                                      <p:to>
                                        <p:strVal val="visible"/>
                                      </p:to>
                                    </p:set>
                                    <p:animEffect transition="in" filter="dissolve">
                                      <p:cBhvr>
                                        <p:cTn id="11" dur="500"/>
                                        <p:tgtEl>
                                          <p:spTgt spid="276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b="1"/>
              <a:t>CHILBLAINS</a:t>
            </a:r>
          </a:p>
        </p:txBody>
      </p:sp>
      <p:pic>
        <p:nvPicPr>
          <p:cNvPr id="18435" name="Picture 4" descr="th_17chilblains0102061"/>
          <p:cNvPicPr>
            <a:picLocks noChangeAspect="1" noChangeArrowheads="1"/>
          </p:cNvPicPr>
          <p:nvPr/>
        </p:nvPicPr>
        <p:blipFill>
          <a:blip r:embed="rId2"/>
          <a:srcRect/>
          <a:stretch>
            <a:fillRect/>
          </a:stretch>
        </p:blipFill>
        <p:spPr bwMode="auto">
          <a:xfrm>
            <a:off x="1752600" y="1676400"/>
            <a:ext cx="2209800" cy="1981200"/>
          </a:xfrm>
          <a:prstGeom prst="rect">
            <a:avLst/>
          </a:prstGeom>
          <a:noFill/>
          <a:ln w="9525">
            <a:noFill/>
            <a:miter lim="800000"/>
            <a:headEnd/>
            <a:tailEnd/>
          </a:ln>
        </p:spPr>
      </p:pic>
      <p:pic>
        <p:nvPicPr>
          <p:cNvPr id="18436" name="Picture 5" descr="th_18chilblains0131051"/>
          <p:cNvPicPr>
            <a:picLocks noChangeAspect="1" noChangeArrowheads="1"/>
          </p:cNvPicPr>
          <p:nvPr/>
        </p:nvPicPr>
        <p:blipFill>
          <a:blip r:embed="rId3">
            <a:lum bright="24000"/>
          </a:blip>
          <a:srcRect/>
          <a:stretch>
            <a:fillRect/>
          </a:stretch>
        </p:blipFill>
        <p:spPr bwMode="auto">
          <a:xfrm>
            <a:off x="3962400" y="1676400"/>
            <a:ext cx="2209800" cy="1981200"/>
          </a:xfrm>
          <a:prstGeom prst="rect">
            <a:avLst/>
          </a:prstGeom>
          <a:noFill/>
          <a:ln w="9525">
            <a:noFill/>
            <a:miter lim="800000"/>
            <a:headEnd/>
            <a:tailEnd/>
          </a:ln>
        </p:spPr>
      </p:pic>
      <p:pic>
        <p:nvPicPr>
          <p:cNvPr id="18437" name="Picture 6" descr="th_18chilblains0131054"/>
          <p:cNvPicPr>
            <a:picLocks noChangeAspect="1" noChangeArrowheads="1"/>
          </p:cNvPicPr>
          <p:nvPr/>
        </p:nvPicPr>
        <p:blipFill>
          <a:blip r:embed="rId4">
            <a:lum bright="36000"/>
          </a:blip>
          <a:srcRect/>
          <a:stretch>
            <a:fillRect/>
          </a:stretch>
        </p:blipFill>
        <p:spPr bwMode="auto">
          <a:xfrm>
            <a:off x="6172200" y="1676400"/>
            <a:ext cx="2209800" cy="1981200"/>
          </a:xfrm>
          <a:prstGeom prst="rect">
            <a:avLst/>
          </a:prstGeom>
          <a:noFill/>
          <a:ln w="9525">
            <a:noFill/>
            <a:miter lim="800000"/>
            <a:headEnd/>
            <a:tailEnd/>
          </a:ln>
        </p:spPr>
      </p:pic>
      <p:pic>
        <p:nvPicPr>
          <p:cNvPr id="18438" name="Picture 7" descr="th_18chilblains0131057"/>
          <p:cNvPicPr>
            <a:picLocks noChangeAspect="1" noChangeArrowheads="1"/>
          </p:cNvPicPr>
          <p:nvPr/>
        </p:nvPicPr>
        <p:blipFill>
          <a:blip r:embed="rId5">
            <a:lum bright="24000"/>
          </a:blip>
          <a:srcRect/>
          <a:stretch>
            <a:fillRect/>
          </a:stretch>
        </p:blipFill>
        <p:spPr bwMode="auto">
          <a:xfrm>
            <a:off x="8229601" y="1676400"/>
            <a:ext cx="2257425" cy="1981200"/>
          </a:xfrm>
          <a:prstGeom prst="rect">
            <a:avLst/>
          </a:prstGeom>
          <a:noFill/>
          <a:ln w="9525">
            <a:noFill/>
            <a:miter lim="800000"/>
            <a:headEnd/>
            <a:tailEnd/>
          </a:ln>
        </p:spPr>
      </p:pic>
      <p:sp>
        <p:nvSpPr>
          <p:cNvPr id="51209" name="Text Box 9"/>
          <p:cNvSpPr txBox="1">
            <a:spLocks noChangeArrowheads="1"/>
          </p:cNvSpPr>
          <p:nvPr/>
        </p:nvSpPr>
        <p:spPr bwMode="auto">
          <a:xfrm>
            <a:off x="1828800" y="4191000"/>
            <a:ext cx="8686800" cy="641350"/>
          </a:xfrm>
          <a:prstGeom prst="rect">
            <a:avLst/>
          </a:prstGeom>
          <a:noFill/>
          <a:ln w="9525">
            <a:noFill/>
            <a:miter lim="800000"/>
            <a:headEnd/>
            <a:tailEnd/>
          </a:ln>
        </p:spPr>
        <p:txBody>
          <a:bodyPr>
            <a:spAutoFit/>
          </a:bodyPr>
          <a:lstStyle/>
          <a:p>
            <a:pPr>
              <a:spcBef>
                <a:spcPct val="50000"/>
              </a:spcBef>
            </a:pPr>
            <a:r>
              <a:rPr lang="en-US" b="1"/>
              <a:t>DESCRIPTION/ CAUSE: </a:t>
            </a:r>
            <a:r>
              <a:rPr lang="en-AU"/>
              <a:t>An itchy, sore, tingly, red area resulting in broken skin caused by prolonged exposure to cold and poor circulation.</a:t>
            </a:r>
            <a:r>
              <a:rPr lang="en-US"/>
              <a:t> </a:t>
            </a:r>
          </a:p>
        </p:txBody>
      </p:sp>
    </p:spTree>
    <p:extLst>
      <p:ext uri="{BB962C8B-B14F-4D97-AF65-F5344CB8AC3E}">
        <p14:creationId xmlns:p14="http://schemas.microsoft.com/office/powerpoint/2010/main" val="12253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1209"/>
                                        </p:tgtEl>
                                        <p:attrNameLst>
                                          <p:attrName>style.visibility</p:attrName>
                                        </p:attrNameLst>
                                      </p:cBhvr>
                                      <p:to>
                                        <p:strVal val="visible"/>
                                      </p:to>
                                    </p:set>
                                    <p:animEffect transition="in" filter="dissolve">
                                      <p:cBhvr>
                                        <p:cTn id="11" dur="500"/>
                                        <p:tgtEl>
                                          <p:spTgt spid="5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P spid="5120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z="4000" b="1"/>
              <a:t>VERRUCA VULGARIS</a:t>
            </a:r>
            <a:br>
              <a:rPr lang="en-US" sz="4000" b="1"/>
            </a:br>
            <a:r>
              <a:rPr lang="en-US" sz="3200" b="1"/>
              <a:t>(COMMON WARTS)</a:t>
            </a:r>
          </a:p>
        </p:txBody>
      </p:sp>
      <p:pic>
        <p:nvPicPr>
          <p:cNvPr id="19459" name="Picture 5" descr="th_71_wart_08"/>
          <p:cNvPicPr>
            <a:picLocks noChangeAspect="1" noChangeArrowheads="1"/>
          </p:cNvPicPr>
          <p:nvPr/>
        </p:nvPicPr>
        <p:blipFill>
          <a:blip r:embed="rId2"/>
          <a:srcRect/>
          <a:stretch>
            <a:fillRect/>
          </a:stretch>
        </p:blipFill>
        <p:spPr bwMode="auto">
          <a:xfrm>
            <a:off x="4267200" y="1828800"/>
            <a:ext cx="2438400" cy="1905000"/>
          </a:xfrm>
          <a:prstGeom prst="rect">
            <a:avLst/>
          </a:prstGeom>
          <a:noFill/>
          <a:ln w="9525">
            <a:noFill/>
            <a:miter lim="800000"/>
            <a:headEnd/>
            <a:tailEnd/>
          </a:ln>
        </p:spPr>
      </p:pic>
      <p:pic>
        <p:nvPicPr>
          <p:cNvPr id="19460" name="Picture 6" descr="th_71_warts_03"/>
          <p:cNvPicPr>
            <a:picLocks noChangeAspect="1" noChangeArrowheads="1"/>
          </p:cNvPicPr>
          <p:nvPr/>
        </p:nvPicPr>
        <p:blipFill>
          <a:blip r:embed="rId3"/>
          <a:srcRect b="14285"/>
          <a:stretch>
            <a:fillRect/>
          </a:stretch>
        </p:blipFill>
        <p:spPr bwMode="auto">
          <a:xfrm>
            <a:off x="6705600" y="1905000"/>
            <a:ext cx="1905000" cy="1828800"/>
          </a:xfrm>
          <a:prstGeom prst="rect">
            <a:avLst/>
          </a:prstGeom>
          <a:noFill/>
          <a:ln w="9525">
            <a:noFill/>
            <a:miter lim="800000"/>
            <a:headEnd/>
            <a:tailEnd/>
          </a:ln>
        </p:spPr>
      </p:pic>
      <p:pic>
        <p:nvPicPr>
          <p:cNvPr id="19461" name="Picture 7" descr="th_71_warts_10"/>
          <p:cNvPicPr>
            <a:picLocks noChangeAspect="1" noChangeArrowheads="1"/>
          </p:cNvPicPr>
          <p:nvPr/>
        </p:nvPicPr>
        <p:blipFill>
          <a:blip r:embed="rId4"/>
          <a:srcRect/>
          <a:stretch>
            <a:fillRect/>
          </a:stretch>
        </p:blipFill>
        <p:spPr bwMode="auto">
          <a:xfrm>
            <a:off x="8534400" y="1905000"/>
            <a:ext cx="1981200" cy="1828800"/>
          </a:xfrm>
          <a:prstGeom prst="rect">
            <a:avLst/>
          </a:prstGeom>
          <a:noFill/>
          <a:ln w="9525">
            <a:noFill/>
            <a:miter lim="800000"/>
            <a:headEnd/>
            <a:tailEnd/>
          </a:ln>
        </p:spPr>
      </p:pic>
      <p:pic>
        <p:nvPicPr>
          <p:cNvPr id="19462" name="Picture 8" descr="th_71_warts_01"/>
          <p:cNvPicPr>
            <a:picLocks noChangeAspect="1" noChangeArrowheads="1"/>
          </p:cNvPicPr>
          <p:nvPr/>
        </p:nvPicPr>
        <p:blipFill>
          <a:blip r:embed="rId5"/>
          <a:srcRect/>
          <a:stretch>
            <a:fillRect/>
          </a:stretch>
        </p:blipFill>
        <p:spPr bwMode="auto">
          <a:xfrm>
            <a:off x="2057400" y="1828800"/>
            <a:ext cx="2209800" cy="1905000"/>
          </a:xfrm>
          <a:prstGeom prst="rect">
            <a:avLst/>
          </a:prstGeom>
          <a:noFill/>
          <a:ln w="9525">
            <a:noFill/>
            <a:miter lim="800000"/>
            <a:headEnd/>
            <a:tailEnd/>
          </a:ln>
        </p:spPr>
      </p:pic>
      <p:sp>
        <p:nvSpPr>
          <p:cNvPr id="52233" name="Text Box 9"/>
          <p:cNvSpPr txBox="1">
            <a:spLocks noChangeArrowheads="1"/>
          </p:cNvSpPr>
          <p:nvPr/>
        </p:nvSpPr>
        <p:spPr bwMode="auto">
          <a:xfrm>
            <a:off x="1981200" y="4495800"/>
            <a:ext cx="8229600" cy="641350"/>
          </a:xfrm>
          <a:prstGeom prst="rect">
            <a:avLst/>
          </a:prstGeom>
          <a:noFill/>
          <a:ln w="9525">
            <a:noFill/>
            <a:miter lim="800000"/>
            <a:headEnd/>
            <a:tailEnd/>
          </a:ln>
        </p:spPr>
        <p:txBody>
          <a:bodyPr>
            <a:spAutoFit/>
          </a:bodyPr>
          <a:lstStyle/>
          <a:p>
            <a:pPr>
              <a:spcBef>
                <a:spcPct val="50000"/>
              </a:spcBef>
            </a:pPr>
            <a:r>
              <a:rPr lang="en-US" b="1"/>
              <a:t>DESCRIPTION/ CAUSE: </a:t>
            </a:r>
            <a:r>
              <a:rPr lang="en-AU"/>
              <a:t>A viral infection which causes raised lumps of horny tissue in areas of pressure, the</a:t>
            </a:r>
            <a:r>
              <a:rPr lang="en-US"/>
              <a:t> warts are caused by the human papilloma virus. </a:t>
            </a:r>
          </a:p>
        </p:txBody>
      </p:sp>
    </p:spTree>
    <p:extLst>
      <p:ext uri="{BB962C8B-B14F-4D97-AF65-F5344CB8AC3E}">
        <p14:creationId xmlns:p14="http://schemas.microsoft.com/office/powerpoint/2010/main" val="160064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2233"/>
                                        </p:tgtEl>
                                        <p:attrNameLst>
                                          <p:attrName>style.visibility</p:attrName>
                                        </p:attrNameLst>
                                      </p:cBhvr>
                                      <p:to>
                                        <p:strVal val="visible"/>
                                      </p:to>
                                    </p:set>
                                    <p:animEffect transition="in" filter="dissolve">
                                      <p:cBhvr>
                                        <p:cTn id="11" dur="500"/>
                                        <p:tgtEl>
                                          <p:spTgt spid="52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b="1"/>
              <a:t>ECZEMA OF THE NAIL</a:t>
            </a:r>
          </a:p>
        </p:txBody>
      </p:sp>
      <p:pic>
        <p:nvPicPr>
          <p:cNvPr id="24579" name="Picture 4" descr="img0035"/>
          <p:cNvPicPr>
            <a:picLocks noChangeAspect="1" noChangeArrowheads="1"/>
          </p:cNvPicPr>
          <p:nvPr/>
        </p:nvPicPr>
        <p:blipFill>
          <a:blip r:embed="rId2">
            <a:lum bright="12000"/>
          </a:blip>
          <a:srcRect l="24840" t="6833" r="23915" b="4341"/>
          <a:stretch>
            <a:fillRect/>
          </a:stretch>
        </p:blipFill>
        <p:spPr bwMode="auto">
          <a:xfrm>
            <a:off x="2743200" y="1600200"/>
            <a:ext cx="1143000" cy="1828800"/>
          </a:xfrm>
          <a:prstGeom prst="rect">
            <a:avLst/>
          </a:prstGeom>
          <a:noFill/>
          <a:ln w="9525">
            <a:noFill/>
            <a:miter lim="800000"/>
            <a:headEnd/>
            <a:tailEnd/>
          </a:ln>
        </p:spPr>
      </p:pic>
      <p:pic>
        <p:nvPicPr>
          <p:cNvPr id="24580" name="Picture 5" descr="eCZ NAILS"/>
          <p:cNvPicPr>
            <a:picLocks noChangeAspect="1" noChangeArrowheads="1"/>
          </p:cNvPicPr>
          <p:nvPr/>
        </p:nvPicPr>
        <p:blipFill>
          <a:blip r:embed="rId3"/>
          <a:srcRect/>
          <a:stretch>
            <a:fillRect/>
          </a:stretch>
        </p:blipFill>
        <p:spPr bwMode="auto">
          <a:xfrm>
            <a:off x="3886200" y="1600201"/>
            <a:ext cx="2806700" cy="1839913"/>
          </a:xfrm>
          <a:prstGeom prst="rect">
            <a:avLst/>
          </a:prstGeom>
          <a:noFill/>
          <a:ln w="9525">
            <a:noFill/>
            <a:miter lim="800000"/>
            <a:headEnd/>
            <a:tailEnd/>
          </a:ln>
        </p:spPr>
      </p:pic>
      <p:pic>
        <p:nvPicPr>
          <p:cNvPr id="24581" name="Picture 6" descr="img0018"/>
          <p:cNvPicPr>
            <a:picLocks noChangeAspect="1" noChangeArrowheads="1"/>
          </p:cNvPicPr>
          <p:nvPr/>
        </p:nvPicPr>
        <p:blipFill>
          <a:blip r:embed="rId4">
            <a:lum bright="6000"/>
          </a:blip>
          <a:srcRect l="7680" t="22079" r="6720" b="22079"/>
          <a:stretch>
            <a:fillRect/>
          </a:stretch>
        </p:blipFill>
        <p:spPr bwMode="auto">
          <a:xfrm>
            <a:off x="6705600" y="1600201"/>
            <a:ext cx="2870200" cy="1871663"/>
          </a:xfrm>
          <a:prstGeom prst="rect">
            <a:avLst/>
          </a:prstGeom>
          <a:noFill/>
          <a:ln w="9525">
            <a:noFill/>
            <a:miter lim="800000"/>
            <a:headEnd/>
            <a:tailEnd/>
          </a:ln>
        </p:spPr>
      </p:pic>
      <p:sp>
        <p:nvSpPr>
          <p:cNvPr id="56327" name="Text Box 7"/>
          <p:cNvSpPr txBox="1">
            <a:spLocks noChangeArrowheads="1"/>
          </p:cNvSpPr>
          <p:nvPr/>
        </p:nvSpPr>
        <p:spPr bwMode="auto">
          <a:xfrm>
            <a:off x="1828800" y="3962400"/>
            <a:ext cx="8229600" cy="641350"/>
          </a:xfrm>
          <a:prstGeom prst="rect">
            <a:avLst/>
          </a:prstGeom>
          <a:noFill/>
          <a:ln w="9525">
            <a:noFill/>
            <a:miter lim="800000"/>
            <a:headEnd/>
            <a:tailEnd/>
          </a:ln>
        </p:spPr>
        <p:txBody>
          <a:bodyPr>
            <a:spAutoFit/>
          </a:bodyPr>
          <a:lstStyle/>
          <a:p>
            <a:pPr>
              <a:spcBef>
                <a:spcPct val="50000"/>
              </a:spcBef>
            </a:pPr>
            <a:r>
              <a:rPr lang="en-US" b="1" dirty="0"/>
              <a:t>DESCRIPTION/ CAUSE: </a:t>
            </a:r>
            <a:r>
              <a:rPr lang="en-AU" dirty="0"/>
              <a:t>Can affect the eponychium, nail plate and bed, causing pitting and onycholysis. </a:t>
            </a:r>
            <a:endParaRPr lang="en-US" dirty="0"/>
          </a:p>
        </p:txBody>
      </p:sp>
    </p:spTree>
    <p:extLst>
      <p:ext uri="{BB962C8B-B14F-4D97-AF65-F5344CB8AC3E}">
        <p14:creationId xmlns:p14="http://schemas.microsoft.com/office/powerpoint/2010/main" val="244660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6327"/>
                                        </p:tgtEl>
                                        <p:attrNameLst>
                                          <p:attrName>style.visibility</p:attrName>
                                        </p:attrNameLst>
                                      </p:cBhvr>
                                      <p:to>
                                        <p:strVal val="visible"/>
                                      </p:to>
                                    </p:set>
                                    <p:animEffect transition="in" filter="dissolve">
                                      <p:cBhvr>
                                        <p:cTn id="11" dur="500"/>
                                        <p:tgtEl>
                                          <p:spTgt spid="56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P spid="563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z="4000" b="1"/>
              <a:t>KOILONYCHIA</a:t>
            </a:r>
            <a:br>
              <a:rPr lang="en-US" sz="4000" b="1"/>
            </a:br>
            <a:r>
              <a:rPr lang="en-US" sz="3200" b="1"/>
              <a:t>(SPOON NAIL)</a:t>
            </a:r>
            <a:endParaRPr lang="en-US" sz="4000" b="1"/>
          </a:p>
        </p:txBody>
      </p:sp>
      <p:pic>
        <p:nvPicPr>
          <p:cNvPr id="28675" name="Picture 4" descr="KO5"/>
          <p:cNvPicPr>
            <a:picLocks noChangeAspect="1" noChangeArrowheads="1"/>
          </p:cNvPicPr>
          <p:nvPr/>
        </p:nvPicPr>
        <p:blipFill>
          <a:blip r:embed="rId2">
            <a:lum bright="6000"/>
          </a:blip>
          <a:srcRect r="21875"/>
          <a:stretch>
            <a:fillRect/>
          </a:stretch>
        </p:blipFill>
        <p:spPr bwMode="auto">
          <a:xfrm>
            <a:off x="1981200" y="1905000"/>
            <a:ext cx="1905000" cy="1765300"/>
          </a:xfrm>
          <a:prstGeom prst="rect">
            <a:avLst/>
          </a:prstGeom>
          <a:noFill/>
          <a:ln w="9525">
            <a:noFill/>
            <a:miter lim="800000"/>
            <a:headEnd/>
            <a:tailEnd/>
          </a:ln>
        </p:spPr>
      </p:pic>
      <p:pic>
        <p:nvPicPr>
          <p:cNvPr id="28676" name="Picture 5" descr="KO1"/>
          <p:cNvPicPr>
            <a:picLocks noChangeAspect="1" noChangeArrowheads="1"/>
          </p:cNvPicPr>
          <p:nvPr/>
        </p:nvPicPr>
        <p:blipFill>
          <a:blip r:embed="rId3"/>
          <a:srcRect r="18750"/>
          <a:stretch>
            <a:fillRect/>
          </a:stretch>
        </p:blipFill>
        <p:spPr bwMode="auto">
          <a:xfrm>
            <a:off x="3962400" y="1905000"/>
            <a:ext cx="1981200" cy="1765300"/>
          </a:xfrm>
          <a:prstGeom prst="rect">
            <a:avLst/>
          </a:prstGeom>
          <a:noFill/>
          <a:ln w="9525">
            <a:noFill/>
            <a:miter lim="800000"/>
            <a:headEnd/>
            <a:tailEnd/>
          </a:ln>
        </p:spPr>
      </p:pic>
      <p:pic>
        <p:nvPicPr>
          <p:cNvPr id="28677" name="Picture 6" descr="KO2"/>
          <p:cNvPicPr>
            <a:picLocks noChangeAspect="1" noChangeArrowheads="1"/>
          </p:cNvPicPr>
          <p:nvPr/>
        </p:nvPicPr>
        <p:blipFill>
          <a:blip r:embed="rId4"/>
          <a:srcRect r="18750"/>
          <a:stretch>
            <a:fillRect/>
          </a:stretch>
        </p:blipFill>
        <p:spPr bwMode="auto">
          <a:xfrm>
            <a:off x="6019800" y="1905000"/>
            <a:ext cx="1981200" cy="1765300"/>
          </a:xfrm>
          <a:prstGeom prst="rect">
            <a:avLst/>
          </a:prstGeom>
          <a:noFill/>
          <a:ln w="9525">
            <a:noFill/>
            <a:miter lim="800000"/>
            <a:headEnd/>
            <a:tailEnd/>
          </a:ln>
        </p:spPr>
      </p:pic>
      <p:pic>
        <p:nvPicPr>
          <p:cNvPr id="28678" name="Picture 7" descr="KO3"/>
          <p:cNvPicPr>
            <a:picLocks noChangeAspect="1" noChangeArrowheads="1"/>
          </p:cNvPicPr>
          <p:nvPr/>
        </p:nvPicPr>
        <p:blipFill>
          <a:blip r:embed="rId5"/>
          <a:srcRect l="15625"/>
          <a:stretch>
            <a:fillRect/>
          </a:stretch>
        </p:blipFill>
        <p:spPr bwMode="auto">
          <a:xfrm>
            <a:off x="8077200" y="1905000"/>
            <a:ext cx="2057400" cy="1765300"/>
          </a:xfrm>
          <a:prstGeom prst="rect">
            <a:avLst/>
          </a:prstGeom>
          <a:noFill/>
          <a:ln w="9525">
            <a:noFill/>
            <a:miter lim="800000"/>
            <a:headEnd/>
            <a:tailEnd/>
          </a:ln>
        </p:spPr>
      </p:pic>
      <p:sp>
        <p:nvSpPr>
          <p:cNvPr id="60424" name="Text Box 8"/>
          <p:cNvSpPr txBox="1">
            <a:spLocks noChangeArrowheads="1"/>
          </p:cNvSpPr>
          <p:nvPr/>
        </p:nvSpPr>
        <p:spPr bwMode="auto">
          <a:xfrm>
            <a:off x="1905000" y="3962400"/>
            <a:ext cx="8229600" cy="915988"/>
          </a:xfrm>
          <a:prstGeom prst="rect">
            <a:avLst/>
          </a:prstGeom>
          <a:noFill/>
          <a:ln w="9525">
            <a:noFill/>
            <a:miter lim="800000"/>
            <a:headEnd/>
            <a:tailEnd/>
          </a:ln>
        </p:spPr>
        <p:txBody>
          <a:bodyPr>
            <a:spAutoFit/>
          </a:bodyPr>
          <a:lstStyle/>
          <a:p>
            <a:pPr>
              <a:spcBef>
                <a:spcPct val="50000"/>
              </a:spcBef>
            </a:pPr>
            <a:r>
              <a:rPr lang="en-US" b="1"/>
              <a:t>DESCRIPTION/ CAUSE: </a:t>
            </a:r>
            <a:r>
              <a:rPr lang="en-AU"/>
              <a:t>Flat or spoon shaped nail often thin and soft and is caused by iron deficiency (anaemia), excessive exposure to harsh chemicals etc, or is a congenital condition.</a:t>
            </a:r>
            <a:r>
              <a:rPr lang="en-US"/>
              <a:t> </a:t>
            </a:r>
          </a:p>
        </p:txBody>
      </p:sp>
    </p:spTree>
    <p:extLst>
      <p:ext uri="{BB962C8B-B14F-4D97-AF65-F5344CB8AC3E}">
        <p14:creationId xmlns:p14="http://schemas.microsoft.com/office/powerpoint/2010/main" val="426694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0424">
                                            <p:txEl>
                                              <p:pRg st="0" end="0"/>
                                            </p:txEl>
                                          </p:spTgt>
                                        </p:tgtEl>
                                        <p:attrNameLst>
                                          <p:attrName>style.visibility</p:attrName>
                                        </p:attrNameLst>
                                      </p:cBhvr>
                                      <p:to>
                                        <p:strVal val="visible"/>
                                      </p:to>
                                    </p:set>
                                    <p:animEffect transition="in" filter="dissolve">
                                      <p:cBhvr>
                                        <p:cTn id="15" dur="500"/>
                                        <p:tgtEl>
                                          <p:spTgt spid="604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P spid="60424"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b="1"/>
              <a:t>LEUCONYCHIA SPOTS</a:t>
            </a:r>
          </a:p>
        </p:txBody>
      </p:sp>
      <p:pic>
        <p:nvPicPr>
          <p:cNvPr id="29699" name="Picture 4" descr="LEU2"/>
          <p:cNvPicPr>
            <a:picLocks noChangeAspect="1" noChangeArrowheads="1"/>
          </p:cNvPicPr>
          <p:nvPr/>
        </p:nvPicPr>
        <p:blipFill>
          <a:blip r:embed="rId2">
            <a:lum bright="12000"/>
          </a:blip>
          <a:srcRect/>
          <a:stretch>
            <a:fillRect/>
          </a:stretch>
        </p:blipFill>
        <p:spPr bwMode="auto">
          <a:xfrm>
            <a:off x="3429000" y="1600200"/>
            <a:ext cx="2438400" cy="2057400"/>
          </a:xfrm>
          <a:prstGeom prst="rect">
            <a:avLst/>
          </a:prstGeom>
          <a:noFill/>
          <a:ln w="9525">
            <a:noFill/>
            <a:miter lim="800000"/>
            <a:headEnd/>
            <a:tailEnd/>
          </a:ln>
        </p:spPr>
      </p:pic>
      <p:pic>
        <p:nvPicPr>
          <p:cNvPr id="29700" name="Picture 5" descr="LEU1"/>
          <p:cNvPicPr>
            <a:picLocks noChangeAspect="1" noChangeArrowheads="1"/>
          </p:cNvPicPr>
          <p:nvPr/>
        </p:nvPicPr>
        <p:blipFill>
          <a:blip r:embed="rId3"/>
          <a:srcRect t="13455"/>
          <a:stretch>
            <a:fillRect/>
          </a:stretch>
        </p:blipFill>
        <p:spPr bwMode="auto">
          <a:xfrm>
            <a:off x="5943601" y="1600201"/>
            <a:ext cx="2816225" cy="1960563"/>
          </a:xfrm>
          <a:prstGeom prst="rect">
            <a:avLst/>
          </a:prstGeom>
          <a:noFill/>
          <a:ln w="9525">
            <a:noFill/>
            <a:miter lim="800000"/>
            <a:headEnd/>
            <a:tailEnd/>
          </a:ln>
        </p:spPr>
      </p:pic>
      <p:sp>
        <p:nvSpPr>
          <p:cNvPr id="62470" name="Text Box 6"/>
          <p:cNvSpPr txBox="1">
            <a:spLocks noChangeArrowheads="1"/>
          </p:cNvSpPr>
          <p:nvPr/>
        </p:nvSpPr>
        <p:spPr bwMode="auto">
          <a:xfrm>
            <a:off x="1752600" y="3886201"/>
            <a:ext cx="7696200" cy="1465263"/>
          </a:xfrm>
          <a:prstGeom prst="rect">
            <a:avLst/>
          </a:prstGeom>
          <a:noFill/>
          <a:ln w="9525">
            <a:noFill/>
            <a:miter lim="800000"/>
            <a:headEnd/>
            <a:tailEnd/>
          </a:ln>
        </p:spPr>
        <p:txBody>
          <a:bodyPr>
            <a:spAutoFit/>
          </a:bodyPr>
          <a:lstStyle/>
          <a:p>
            <a:pPr>
              <a:spcBef>
                <a:spcPct val="50000"/>
              </a:spcBef>
            </a:pPr>
            <a:r>
              <a:rPr lang="en-US" b="1" dirty="0"/>
              <a:t>DESCRIPTION/ CAUSE: </a:t>
            </a:r>
            <a:r>
              <a:rPr lang="en-AU" dirty="0"/>
              <a:t>Small white spots are groups of whitish nail cells trapped inside the nail plate These spots are caused by minor trauma to the Matrix. </a:t>
            </a:r>
            <a:r>
              <a:rPr lang="en-AU" dirty="0" err="1"/>
              <a:t>Pseudoleukonychia</a:t>
            </a:r>
            <a:r>
              <a:rPr lang="en-AU" dirty="0"/>
              <a:t>/False Leukonychia surface layers develop a whitish flaky appearance due to a lack of moisture in the nail plate sometimes caused by picking off or removal of nail polish. </a:t>
            </a:r>
            <a:endParaRPr lang="en-US" dirty="0"/>
          </a:p>
        </p:txBody>
      </p:sp>
    </p:spTree>
    <p:extLst>
      <p:ext uri="{BB962C8B-B14F-4D97-AF65-F5344CB8AC3E}">
        <p14:creationId xmlns:p14="http://schemas.microsoft.com/office/powerpoint/2010/main" val="20680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2470"/>
                                        </p:tgtEl>
                                        <p:attrNameLst>
                                          <p:attrName>style.visibility</p:attrName>
                                        </p:attrNameLst>
                                      </p:cBhvr>
                                      <p:to>
                                        <p:strVal val="visible"/>
                                      </p:to>
                                    </p:set>
                                    <p:animEffect transition="in" filter="dissolve">
                                      <p:cBhvr>
                                        <p:cTn id="11" dur="5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P spid="6247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b="1"/>
              <a:t>ONYCHATROPHIA</a:t>
            </a:r>
          </a:p>
        </p:txBody>
      </p:sp>
      <p:pic>
        <p:nvPicPr>
          <p:cNvPr id="30723" name="Picture 4" descr="nail17"/>
          <p:cNvPicPr>
            <a:picLocks noChangeAspect="1" noChangeArrowheads="1"/>
          </p:cNvPicPr>
          <p:nvPr/>
        </p:nvPicPr>
        <p:blipFill>
          <a:blip r:embed="rId2">
            <a:lum bright="-6000"/>
          </a:blip>
          <a:srcRect/>
          <a:stretch>
            <a:fillRect/>
          </a:stretch>
        </p:blipFill>
        <p:spPr bwMode="auto">
          <a:xfrm>
            <a:off x="4648200" y="1600200"/>
            <a:ext cx="2133600" cy="2376488"/>
          </a:xfrm>
          <a:prstGeom prst="rect">
            <a:avLst/>
          </a:prstGeom>
          <a:noFill/>
          <a:ln w="9525">
            <a:noFill/>
            <a:miter lim="800000"/>
            <a:headEnd/>
            <a:tailEnd/>
          </a:ln>
        </p:spPr>
      </p:pic>
      <p:sp>
        <p:nvSpPr>
          <p:cNvPr id="63493" name="Text Box 5"/>
          <p:cNvSpPr txBox="1">
            <a:spLocks noChangeArrowheads="1"/>
          </p:cNvSpPr>
          <p:nvPr/>
        </p:nvSpPr>
        <p:spPr bwMode="auto">
          <a:xfrm>
            <a:off x="1752600" y="4343400"/>
            <a:ext cx="8458200" cy="915988"/>
          </a:xfrm>
          <a:prstGeom prst="rect">
            <a:avLst/>
          </a:prstGeom>
          <a:noFill/>
          <a:ln w="9525">
            <a:noFill/>
            <a:miter lim="800000"/>
            <a:headEnd/>
            <a:tailEnd/>
          </a:ln>
        </p:spPr>
        <p:txBody>
          <a:bodyPr>
            <a:spAutoFit/>
          </a:bodyPr>
          <a:lstStyle/>
          <a:p>
            <a:pPr>
              <a:spcBef>
                <a:spcPct val="50000"/>
              </a:spcBef>
            </a:pPr>
            <a:r>
              <a:rPr lang="en-US" b="1"/>
              <a:t>DESCRIPTION/ CAUSE: </a:t>
            </a:r>
            <a:r>
              <a:rPr lang="en-AU"/>
              <a:t>The wasting away of the nail, causing it to lose its lustre and become smaller. The nail can also shed completely. This condition is mainly caused by injury or disease.</a:t>
            </a:r>
            <a:r>
              <a:rPr lang="en-US"/>
              <a:t> </a:t>
            </a:r>
          </a:p>
        </p:txBody>
      </p:sp>
    </p:spTree>
    <p:extLst>
      <p:ext uri="{BB962C8B-B14F-4D97-AF65-F5344CB8AC3E}">
        <p14:creationId xmlns:p14="http://schemas.microsoft.com/office/powerpoint/2010/main" val="409301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3493"/>
                                        </p:tgtEl>
                                        <p:attrNameLst>
                                          <p:attrName>style.visibility</p:attrName>
                                        </p:attrNameLst>
                                      </p:cBhvr>
                                      <p:to>
                                        <p:strVal val="visible"/>
                                      </p:to>
                                    </p:set>
                                    <p:animEffect transition="in" filter="dissolve">
                                      <p:cBhvr>
                                        <p:cTn id="11" dur="500"/>
                                        <p:tgtEl>
                                          <p:spTgt spid="63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P spid="6349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b="1"/>
              <a:t>ONYCHAUXIS</a:t>
            </a:r>
          </a:p>
        </p:txBody>
      </p:sp>
      <p:pic>
        <p:nvPicPr>
          <p:cNvPr id="31747" name="Picture 5" descr="3"/>
          <p:cNvPicPr>
            <a:picLocks noChangeAspect="1" noChangeArrowheads="1"/>
          </p:cNvPicPr>
          <p:nvPr/>
        </p:nvPicPr>
        <p:blipFill>
          <a:blip r:embed="rId2">
            <a:lum bright="-6000" contrast="12000"/>
          </a:blip>
          <a:srcRect/>
          <a:stretch>
            <a:fillRect/>
          </a:stretch>
        </p:blipFill>
        <p:spPr bwMode="auto">
          <a:xfrm>
            <a:off x="3124200" y="1447801"/>
            <a:ext cx="1690688" cy="1852613"/>
          </a:xfrm>
          <a:prstGeom prst="rect">
            <a:avLst/>
          </a:prstGeom>
          <a:noFill/>
          <a:ln w="9525">
            <a:noFill/>
            <a:miter lim="800000"/>
            <a:headEnd/>
            <a:tailEnd/>
          </a:ln>
        </p:spPr>
      </p:pic>
      <p:pic>
        <p:nvPicPr>
          <p:cNvPr id="31748" name="Picture 7" descr="d12toeugly2"/>
          <p:cNvPicPr>
            <a:picLocks noChangeAspect="1" noChangeArrowheads="1"/>
          </p:cNvPicPr>
          <p:nvPr/>
        </p:nvPicPr>
        <p:blipFill>
          <a:blip r:embed="rId3"/>
          <a:srcRect/>
          <a:stretch>
            <a:fillRect/>
          </a:stretch>
        </p:blipFill>
        <p:spPr bwMode="auto">
          <a:xfrm>
            <a:off x="7391400" y="1447800"/>
            <a:ext cx="2166938" cy="1828800"/>
          </a:xfrm>
          <a:prstGeom prst="rect">
            <a:avLst/>
          </a:prstGeom>
          <a:noFill/>
          <a:ln w="9525">
            <a:noFill/>
            <a:miter lim="800000"/>
            <a:headEnd/>
            <a:tailEnd/>
          </a:ln>
        </p:spPr>
      </p:pic>
      <p:pic>
        <p:nvPicPr>
          <p:cNvPr id="31749" name="Picture 8" descr="images"/>
          <p:cNvPicPr>
            <a:picLocks noChangeAspect="1" noChangeArrowheads="1"/>
          </p:cNvPicPr>
          <p:nvPr/>
        </p:nvPicPr>
        <p:blipFill>
          <a:blip r:embed="rId4"/>
          <a:srcRect l="11700" t="3986"/>
          <a:stretch>
            <a:fillRect/>
          </a:stretch>
        </p:blipFill>
        <p:spPr bwMode="auto">
          <a:xfrm>
            <a:off x="4953000" y="1447800"/>
            <a:ext cx="2300288" cy="1835150"/>
          </a:xfrm>
          <a:prstGeom prst="rect">
            <a:avLst/>
          </a:prstGeom>
          <a:noFill/>
          <a:ln w="9525">
            <a:noFill/>
            <a:miter lim="800000"/>
            <a:headEnd/>
            <a:tailEnd/>
          </a:ln>
        </p:spPr>
      </p:pic>
      <p:sp>
        <p:nvSpPr>
          <p:cNvPr id="64521" name="Text Box 9"/>
          <p:cNvSpPr txBox="1">
            <a:spLocks noChangeArrowheads="1"/>
          </p:cNvSpPr>
          <p:nvPr/>
        </p:nvSpPr>
        <p:spPr bwMode="auto">
          <a:xfrm>
            <a:off x="1981200" y="3733801"/>
            <a:ext cx="7924800" cy="646331"/>
          </a:xfrm>
          <a:prstGeom prst="rect">
            <a:avLst/>
          </a:prstGeom>
          <a:noFill/>
          <a:ln w="9525">
            <a:noFill/>
            <a:miter lim="800000"/>
            <a:headEnd/>
            <a:tailEnd/>
          </a:ln>
        </p:spPr>
        <p:txBody>
          <a:bodyPr>
            <a:spAutoFit/>
          </a:bodyPr>
          <a:lstStyle/>
          <a:p>
            <a:pPr>
              <a:spcBef>
                <a:spcPct val="50000"/>
              </a:spcBef>
            </a:pPr>
            <a:r>
              <a:rPr lang="en-US" b="1"/>
              <a:t>DESCRIPTION/ CAUSE: </a:t>
            </a:r>
            <a:r>
              <a:rPr lang="en-AU"/>
              <a:t>An overgrowth of the nail, in thickness rather than in length. Usually caused by an internal disturbance, such as a local infection.</a:t>
            </a:r>
            <a:r>
              <a:rPr lang="en-US"/>
              <a:t> </a:t>
            </a:r>
          </a:p>
        </p:txBody>
      </p:sp>
    </p:spTree>
    <p:extLst>
      <p:ext uri="{BB962C8B-B14F-4D97-AF65-F5344CB8AC3E}">
        <p14:creationId xmlns:p14="http://schemas.microsoft.com/office/powerpoint/2010/main" val="131448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4521"/>
                                        </p:tgtEl>
                                        <p:attrNameLst>
                                          <p:attrName>style.visibility</p:attrName>
                                        </p:attrNameLst>
                                      </p:cBhvr>
                                      <p:to>
                                        <p:strVal val="visible"/>
                                      </p:to>
                                    </p:set>
                                    <p:animEffect transition="in" filter="dissolve">
                                      <p:cBhvr>
                                        <p:cTn id="11" dur="500"/>
                                        <p:tgtEl>
                                          <p:spTgt spid="64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P spid="645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br>
              <a:rPr lang="en-US" sz="4000" b="1" dirty="0"/>
            </a:br>
            <a:r>
              <a:rPr lang="en-US" sz="3200" b="1" dirty="0"/>
              <a:t>(INGROWN NAILS)</a:t>
            </a:r>
          </a:p>
        </p:txBody>
      </p:sp>
      <p:pic>
        <p:nvPicPr>
          <p:cNvPr id="33795" name="Picture 4" descr="CRY1"/>
          <p:cNvPicPr>
            <a:picLocks noChangeAspect="1" noChangeArrowheads="1"/>
          </p:cNvPicPr>
          <p:nvPr/>
        </p:nvPicPr>
        <p:blipFill>
          <a:blip r:embed="rId2"/>
          <a:srcRect l="-381" t="15886"/>
          <a:stretch>
            <a:fillRect/>
          </a:stretch>
        </p:blipFill>
        <p:spPr bwMode="auto">
          <a:xfrm>
            <a:off x="1981200" y="1524000"/>
            <a:ext cx="1670050" cy="1828800"/>
          </a:xfrm>
          <a:prstGeom prst="rect">
            <a:avLst/>
          </a:prstGeom>
          <a:noFill/>
          <a:ln w="9525">
            <a:noFill/>
            <a:miter lim="800000"/>
            <a:headEnd/>
            <a:tailEnd/>
          </a:ln>
        </p:spPr>
      </p:pic>
      <p:pic>
        <p:nvPicPr>
          <p:cNvPr id="33796" name="Picture 5" descr="CRY4"/>
          <p:cNvPicPr>
            <a:picLocks noChangeAspect="1" noChangeArrowheads="1"/>
          </p:cNvPicPr>
          <p:nvPr/>
        </p:nvPicPr>
        <p:blipFill>
          <a:blip r:embed="rId3"/>
          <a:srcRect l="4616" t="28125"/>
          <a:stretch>
            <a:fillRect/>
          </a:stretch>
        </p:blipFill>
        <p:spPr bwMode="auto">
          <a:xfrm>
            <a:off x="8382000" y="1600200"/>
            <a:ext cx="1574800" cy="1828800"/>
          </a:xfrm>
          <a:prstGeom prst="rect">
            <a:avLst/>
          </a:prstGeom>
          <a:noFill/>
          <a:ln w="9525">
            <a:noFill/>
            <a:miter lim="800000"/>
            <a:headEnd/>
            <a:tailEnd/>
          </a:ln>
        </p:spPr>
      </p:pic>
      <p:pic>
        <p:nvPicPr>
          <p:cNvPr id="33797" name="Picture 6" descr="CRY5"/>
          <p:cNvPicPr>
            <a:picLocks noChangeAspect="1" noChangeArrowheads="1"/>
          </p:cNvPicPr>
          <p:nvPr/>
        </p:nvPicPr>
        <p:blipFill>
          <a:blip r:embed="rId4"/>
          <a:srcRect/>
          <a:stretch>
            <a:fillRect/>
          </a:stretch>
        </p:blipFill>
        <p:spPr bwMode="auto">
          <a:xfrm>
            <a:off x="5943600" y="1524000"/>
            <a:ext cx="2438400" cy="1828800"/>
          </a:xfrm>
          <a:prstGeom prst="rect">
            <a:avLst/>
          </a:prstGeom>
          <a:noFill/>
          <a:ln w="9525">
            <a:noFill/>
            <a:miter lim="800000"/>
            <a:headEnd/>
            <a:tailEnd/>
          </a:ln>
        </p:spPr>
      </p:pic>
      <p:pic>
        <p:nvPicPr>
          <p:cNvPr id="33798" name="Picture 7" descr="CRY8"/>
          <p:cNvPicPr>
            <a:picLocks noChangeAspect="1" noChangeArrowheads="1"/>
          </p:cNvPicPr>
          <p:nvPr/>
        </p:nvPicPr>
        <p:blipFill>
          <a:blip r:embed="rId5"/>
          <a:srcRect/>
          <a:stretch>
            <a:fillRect/>
          </a:stretch>
        </p:blipFill>
        <p:spPr bwMode="auto">
          <a:xfrm>
            <a:off x="3581400" y="1524000"/>
            <a:ext cx="2438400" cy="1828800"/>
          </a:xfrm>
          <a:prstGeom prst="rect">
            <a:avLst/>
          </a:prstGeom>
          <a:noFill/>
          <a:ln w="9525">
            <a:noFill/>
            <a:miter lim="800000"/>
            <a:headEnd/>
            <a:tailEnd/>
          </a:ln>
        </p:spPr>
      </p:pic>
      <p:sp>
        <p:nvSpPr>
          <p:cNvPr id="66568" name="Text Box 8"/>
          <p:cNvSpPr txBox="1">
            <a:spLocks noChangeArrowheads="1"/>
          </p:cNvSpPr>
          <p:nvPr/>
        </p:nvSpPr>
        <p:spPr bwMode="auto">
          <a:xfrm>
            <a:off x="1828800" y="3733800"/>
            <a:ext cx="8382000" cy="923330"/>
          </a:xfrm>
          <a:prstGeom prst="rect">
            <a:avLst/>
          </a:prstGeom>
          <a:noFill/>
          <a:ln w="9525">
            <a:noFill/>
            <a:miter lim="800000"/>
            <a:headEnd/>
            <a:tailEnd/>
          </a:ln>
        </p:spPr>
        <p:txBody>
          <a:bodyPr>
            <a:spAutoFit/>
          </a:bodyPr>
          <a:lstStyle/>
          <a:p>
            <a:pPr>
              <a:spcBef>
                <a:spcPct val="50000"/>
              </a:spcBef>
            </a:pPr>
            <a:r>
              <a:rPr lang="en-US" b="1"/>
              <a:t>DESCRIPTION/ CAUSE: </a:t>
            </a:r>
            <a:r>
              <a:rPr lang="en-AU"/>
              <a:t>Also known as ingrown nails. May affect either the fingers or toes. The nail grows into the sides of the flesh and may cause infection. Filing the nails too much in the corners and failing to correct hang nails can cause the condition as well.</a:t>
            </a:r>
            <a:r>
              <a:rPr lang="en-US"/>
              <a:t> </a:t>
            </a:r>
          </a:p>
        </p:txBody>
      </p:sp>
    </p:spTree>
    <p:extLst>
      <p:ext uri="{BB962C8B-B14F-4D97-AF65-F5344CB8AC3E}">
        <p14:creationId xmlns:p14="http://schemas.microsoft.com/office/powerpoint/2010/main" val="340596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6568"/>
                                        </p:tgtEl>
                                        <p:attrNameLst>
                                          <p:attrName>style.visibility</p:attrName>
                                        </p:attrNameLst>
                                      </p:cBhvr>
                                      <p:to>
                                        <p:strVal val="visible"/>
                                      </p:to>
                                    </p:set>
                                    <p:animEffect transition="in" filter="dissolve">
                                      <p:cBhvr>
                                        <p:cTn id="11" dur="500"/>
                                        <p:tgtEl>
                                          <p:spTgt spid="66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P spid="6656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b="1"/>
              <a:t>ONYCHOLYSIS</a:t>
            </a:r>
          </a:p>
        </p:txBody>
      </p:sp>
      <p:pic>
        <p:nvPicPr>
          <p:cNvPr id="34819" name="Picture 4" descr="OCHY4"/>
          <p:cNvPicPr>
            <a:picLocks noChangeAspect="1" noChangeArrowheads="1"/>
          </p:cNvPicPr>
          <p:nvPr/>
        </p:nvPicPr>
        <p:blipFill>
          <a:blip r:embed="rId2"/>
          <a:srcRect t="12500" b="9375"/>
          <a:stretch>
            <a:fillRect/>
          </a:stretch>
        </p:blipFill>
        <p:spPr bwMode="auto">
          <a:xfrm>
            <a:off x="2667000" y="1676400"/>
            <a:ext cx="1651000" cy="1905000"/>
          </a:xfrm>
          <a:prstGeom prst="rect">
            <a:avLst/>
          </a:prstGeom>
          <a:noFill/>
          <a:ln w="9525">
            <a:noFill/>
            <a:miter lim="800000"/>
            <a:headEnd/>
            <a:tailEnd/>
          </a:ln>
        </p:spPr>
      </p:pic>
      <p:pic>
        <p:nvPicPr>
          <p:cNvPr id="34820" name="Picture 5" descr="OCHY5"/>
          <p:cNvPicPr>
            <a:picLocks noChangeAspect="1" noChangeArrowheads="1"/>
          </p:cNvPicPr>
          <p:nvPr/>
        </p:nvPicPr>
        <p:blipFill>
          <a:blip r:embed="rId3"/>
          <a:srcRect t="12500" b="9375"/>
          <a:stretch>
            <a:fillRect/>
          </a:stretch>
        </p:blipFill>
        <p:spPr bwMode="auto">
          <a:xfrm>
            <a:off x="4267200" y="1676400"/>
            <a:ext cx="1651000" cy="1905000"/>
          </a:xfrm>
          <a:prstGeom prst="rect">
            <a:avLst/>
          </a:prstGeom>
          <a:noFill/>
          <a:ln w="9525">
            <a:noFill/>
            <a:miter lim="800000"/>
            <a:headEnd/>
            <a:tailEnd/>
          </a:ln>
        </p:spPr>
      </p:pic>
      <p:pic>
        <p:nvPicPr>
          <p:cNvPr id="34821" name="Picture 6" descr="OCHY6"/>
          <p:cNvPicPr>
            <a:picLocks noChangeAspect="1" noChangeArrowheads="1"/>
          </p:cNvPicPr>
          <p:nvPr/>
        </p:nvPicPr>
        <p:blipFill>
          <a:blip r:embed="rId4"/>
          <a:srcRect t="12500" b="9375"/>
          <a:stretch>
            <a:fillRect/>
          </a:stretch>
        </p:blipFill>
        <p:spPr bwMode="auto">
          <a:xfrm>
            <a:off x="5867400" y="1676400"/>
            <a:ext cx="1651000" cy="1905000"/>
          </a:xfrm>
          <a:prstGeom prst="rect">
            <a:avLst/>
          </a:prstGeom>
          <a:noFill/>
          <a:ln w="9525">
            <a:noFill/>
            <a:miter lim="800000"/>
            <a:headEnd/>
            <a:tailEnd/>
          </a:ln>
        </p:spPr>
      </p:pic>
      <p:pic>
        <p:nvPicPr>
          <p:cNvPr id="34822" name="Picture 7" descr="OCHY3"/>
          <p:cNvPicPr>
            <a:picLocks noChangeAspect="1" noChangeArrowheads="1"/>
          </p:cNvPicPr>
          <p:nvPr/>
        </p:nvPicPr>
        <p:blipFill>
          <a:blip r:embed="rId5"/>
          <a:srcRect t="12500" b="9375"/>
          <a:stretch>
            <a:fillRect/>
          </a:stretch>
        </p:blipFill>
        <p:spPr bwMode="auto">
          <a:xfrm>
            <a:off x="7467600" y="1676400"/>
            <a:ext cx="1651000" cy="1905000"/>
          </a:xfrm>
          <a:prstGeom prst="rect">
            <a:avLst/>
          </a:prstGeom>
          <a:noFill/>
          <a:ln w="9525">
            <a:noFill/>
            <a:miter lim="800000"/>
            <a:headEnd/>
            <a:tailEnd/>
          </a:ln>
        </p:spPr>
      </p:pic>
      <p:sp>
        <p:nvSpPr>
          <p:cNvPr id="67592" name="Text Box 8"/>
          <p:cNvSpPr txBox="1">
            <a:spLocks noChangeArrowheads="1"/>
          </p:cNvSpPr>
          <p:nvPr/>
        </p:nvSpPr>
        <p:spPr bwMode="auto">
          <a:xfrm>
            <a:off x="2209800" y="4114800"/>
            <a:ext cx="7010400" cy="915988"/>
          </a:xfrm>
          <a:prstGeom prst="rect">
            <a:avLst/>
          </a:prstGeom>
          <a:noFill/>
          <a:ln w="9525">
            <a:noFill/>
            <a:miter lim="800000"/>
            <a:headEnd/>
            <a:tailEnd/>
          </a:ln>
        </p:spPr>
        <p:txBody>
          <a:bodyPr>
            <a:spAutoFit/>
          </a:bodyPr>
          <a:lstStyle/>
          <a:p>
            <a:pPr>
              <a:spcBef>
                <a:spcPct val="50000"/>
              </a:spcBef>
            </a:pPr>
            <a:r>
              <a:rPr lang="en-US" b="1"/>
              <a:t>DESCRIPTION/ CAUSE:</a:t>
            </a:r>
            <a:r>
              <a:rPr lang="en-US"/>
              <a:t> Most commonly associated with external trauma to the nail. Nail plate separates from the nail bed. </a:t>
            </a:r>
            <a:r>
              <a:rPr lang="en-AU"/>
              <a:t> Can also be associated with an internal disorder.</a:t>
            </a:r>
            <a:r>
              <a:rPr lang="en-US"/>
              <a:t> </a:t>
            </a:r>
          </a:p>
        </p:txBody>
      </p:sp>
    </p:spTree>
    <p:extLst>
      <p:ext uri="{BB962C8B-B14F-4D97-AF65-F5344CB8AC3E}">
        <p14:creationId xmlns:p14="http://schemas.microsoft.com/office/powerpoint/2010/main" val="382206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7592"/>
                                        </p:tgtEl>
                                        <p:attrNameLst>
                                          <p:attrName>style.visibility</p:attrName>
                                        </p:attrNameLst>
                                      </p:cBhvr>
                                      <p:to>
                                        <p:strVal val="visible"/>
                                      </p:to>
                                    </p:set>
                                    <p:animEffect transition="in" filter="dissolve">
                                      <p:cBhvr>
                                        <p:cTn id="11" dur="5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P spid="6759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77232-BBFF-8A4A-B1BB-7703A6EFCC7F}"/>
              </a:ext>
            </a:extLst>
          </p:cNvPr>
          <p:cNvSpPr>
            <a:spLocks noGrp="1"/>
          </p:cNvSpPr>
          <p:nvPr>
            <p:ph idx="1"/>
          </p:nvPr>
        </p:nvSpPr>
        <p:spPr/>
        <p:txBody>
          <a:bodyPr>
            <a:normAutofit/>
          </a:bodyPr>
          <a:lstStyle/>
          <a:p>
            <a:r>
              <a:rPr lang="en-US" dirty="0"/>
              <a:t>Terminal hair is limited to the eyebrows, lashes and scalp until puberty; following puberty secondary terminal hair develops in the axillae, pubic region and on the central chest in men in response to androgens. It is coarser than vellus hair and tends to be darker and longer.</a:t>
            </a:r>
          </a:p>
          <a:p>
            <a:endParaRPr lang="en-US" dirty="0"/>
          </a:p>
        </p:txBody>
      </p:sp>
      <p:pic>
        <p:nvPicPr>
          <p:cNvPr id="5" name="Picture 4">
            <a:extLst>
              <a:ext uri="{FF2B5EF4-FFF2-40B4-BE49-F238E27FC236}">
                <a16:creationId xmlns:a16="http://schemas.microsoft.com/office/drawing/2014/main" id="{7CB2717E-1517-6546-8779-39540C50A28D}"/>
              </a:ext>
            </a:extLst>
          </p:cNvPr>
          <p:cNvPicPr>
            <a:picLocks noChangeAspect="1"/>
          </p:cNvPicPr>
          <p:nvPr/>
        </p:nvPicPr>
        <p:blipFill>
          <a:blip r:embed="rId2"/>
          <a:stretch>
            <a:fillRect/>
          </a:stretch>
        </p:blipFill>
        <p:spPr>
          <a:xfrm>
            <a:off x="4180114" y="3443843"/>
            <a:ext cx="5611586" cy="2733119"/>
          </a:xfrm>
          <a:prstGeom prst="rect">
            <a:avLst/>
          </a:prstGeom>
        </p:spPr>
      </p:pic>
    </p:spTree>
    <p:extLst>
      <p:ext uri="{BB962C8B-B14F-4D97-AF65-F5344CB8AC3E}">
        <p14:creationId xmlns:p14="http://schemas.microsoft.com/office/powerpoint/2010/main" val="28717580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sz="4000" b="1"/>
              <a:t>ONYCHOMYCOSIS</a:t>
            </a:r>
            <a:br>
              <a:rPr lang="en-US" sz="4000" b="1"/>
            </a:br>
            <a:r>
              <a:rPr lang="en-US" sz="3200" b="1"/>
              <a:t>(TINEA UNGUIUM)</a:t>
            </a:r>
          </a:p>
        </p:txBody>
      </p:sp>
      <p:pic>
        <p:nvPicPr>
          <p:cNvPr id="35843" name="Picture 5" descr="bnails"/>
          <p:cNvPicPr>
            <a:picLocks noChangeAspect="1" noChangeArrowheads="1"/>
          </p:cNvPicPr>
          <p:nvPr/>
        </p:nvPicPr>
        <p:blipFill>
          <a:blip r:embed="rId3"/>
          <a:srcRect/>
          <a:stretch>
            <a:fillRect/>
          </a:stretch>
        </p:blipFill>
        <p:spPr bwMode="auto">
          <a:xfrm>
            <a:off x="1524000" y="2057400"/>
            <a:ext cx="1981200" cy="1428750"/>
          </a:xfrm>
          <a:prstGeom prst="rect">
            <a:avLst/>
          </a:prstGeom>
          <a:noFill/>
          <a:ln w="9525">
            <a:noFill/>
            <a:miter lim="800000"/>
            <a:headEnd/>
            <a:tailEnd/>
          </a:ln>
        </p:spPr>
      </p:pic>
      <p:pic>
        <p:nvPicPr>
          <p:cNvPr id="35844" name="Picture 6" descr="compls"/>
          <p:cNvPicPr>
            <a:picLocks noChangeAspect="1" noChangeArrowheads="1"/>
          </p:cNvPicPr>
          <p:nvPr/>
        </p:nvPicPr>
        <p:blipFill>
          <a:blip r:embed="rId4"/>
          <a:srcRect/>
          <a:stretch>
            <a:fillRect/>
          </a:stretch>
        </p:blipFill>
        <p:spPr bwMode="auto">
          <a:xfrm>
            <a:off x="3505200" y="2057400"/>
            <a:ext cx="1905000" cy="1428750"/>
          </a:xfrm>
          <a:prstGeom prst="rect">
            <a:avLst/>
          </a:prstGeom>
          <a:noFill/>
          <a:ln w="9525">
            <a:noFill/>
            <a:miter lim="800000"/>
            <a:headEnd/>
            <a:tailEnd/>
          </a:ln>
        </p:spPr>
      </p:pic>
      <p:pic>
        <p:nvPicPr>
          <p:cNvPr id="35845" name="Picture 7" descr="mcanos"/>
          <p:cNvPicPr>
            <a:picLocks noChangeAspect="1" noChangeArrowheads="1"/>
          </p:cNvPicPr>
          <p:nvPr/>
        </p:nvPicPr>
        <p:blipFill>
          <a:blip r:embed="rId5"/>
          <a:srcRect/>
          <a:stretch>
            <a:fillRect/>
          </a:stretch>
        </p:blipFill>
        <p:spPr bwMode="auto">
          <a:xfrm>
            <a:off x="5410200" y="2057400"/>
            <a:ext cx="1447800" cy="1447800"/>
          </a:xfrm>
          <a:prstGeom prst="rect">
            <a:avLst/>
          </a:prstGeom>
          <a:noFill/>
          <a:ln w="9525">
            <a:noFill/>
            <a:miter lim="800000"/>
            <a:headEnd/>
            <a:tailEnd/>
          </a:ln>
        </p:spPr>
      </p:pic>
      <p:pic>
        <p:nvPicPr>
          <p:cNvPr id="35846" name="Picture 8" descr="mldons"/>
          <p:cNvPicPr>
            <a:picLocks noChangeAspect="1" noChangeArrowheads="1"/>
          </p:cNvPicPr>
          <p:nvPr/>
        </p:nvPicPr>
        <p:blipFill>
          <a:blip r:embed="rId6"/>
          <a:srcRect/>
          <a:stretch>
            <a:fillRect/>
          </a:stretch>
        </p:blipFill>
        <p:spPr bwMode="auto">
          <a:xfrm>
            <a:off x="6858000" y="2057400"/>
            <a:ext cx="1905000" cy="1428750"/>
          </a:xfrm>
          <a:prstGeom prst="rect">
            <a:avLst/>
          </a:prstGeom>
          <a:noFill/>
          <a:ln w="9525">
            <a:noFill/>
            <a:miter lim="800000"/>
            <a:headEnd/>
            <a:tailEnd/>
          </a:ln>
        </p:spPr>
      </p:pic>
      <p:pic>
        <p:nvPicPr>
          <p:cNvPr id="35847" name="Picture 9" descr="ontin2s"/>
          <p:cNvPicPr>
            <a:picLocks noChangeAspect="1" noChangeArrowheads="1"/>
          </p:cNvPicPr>
          <p:nvPr/>
        </p:nvPicPr>
        <p:blipFill>
          <a:blip r:embed="rId7"/>
          <a:srcRect/>
          <a:stretch>
            <a:fillRect/>
          </a:stretch>
        </p:blipFill>
        <p:spPr bwMode="auto">
          <a:xfrm>
            <a:off x="8763000" y="2057400"/>
            <a:ext cx="1905000" cy="1428750"/>
          </a:xfrm>
          <a:prstGeom prst="rect">
            <a:avLst/>
          </a:prstGeom>
          <a:noFill/>
          <a:ln w="9525">
            <a:noFill/>
            <a:miter lim="800000"/>
            <a:headEnd/>
            <a:tailEnd/>
          </a:ln>
        </p:spPr>
      </p:pic>
      <p:sp>
        <p:nvSpPr>
          <p:cNvPr id="68618" name="Text Box 10"/>
          <p:cNvSpPr txBox="1">
            <a:spLocks noChangeArrowheads="1"/>
          </p:cNvSpPr>
          <p:nvPr/>
        </p:nvSpPr>
        <p:spPr bwMode="auto">
          <a:xfrm>
            <a:off x="1752600" y="4114801"/>
            <a:ext cx="8610600" cy="1190625"/>
          </a:xfrm>
          <a:prstGeom prst="rect">
            <a:avLst/>
          </a:prstGeom>
          <a:noFill/>
          <a:ln w="9525">
            <a:noFill/>
            <a:miter lim="800000"/>
            <a:headEnd/>
            <a:tailEnd/>
          </a:ln>
        </p:spPr>
        <p:txBody>
          <a:bodyPr>
            <a:spAutoFit/>
          </a:bodyPr>
          <a:lstStyle/>
          <a:p>
            <a:pPr>
              <a:spcBef>
                <a:spcPct val="50000"/>
              </a:spcBef>
            </a:pPr>
            <a:r>
              <a:rPr lang="en-US" b="1"/>
              <a:t>DESCRIPTION/ CAUSE: </a:t>
            </a:r>
            <a:r>
              <a:rPr lang="en-AU"/>
              <a:t>An infectious fungal disease mainly seen as white spots that can be scraped off the surface, or long yellowish streaks within the nail substance. The disease attacks the free edge and moves its way to the matrix. The infected portion is thick and discoloured.</a:t>
            </a:r>
            <a:r>
              <a:rPr lang="en-US"/>
              <a:t> </a:t>
            </a:r>
          </a:p>
        </p:txBody>
      </p:sp>
    </p:spTree>
    <p:extLst>
      <p:ext uri="{BB962C8B-B14F-4D97-AF65-F5344CB8AC3E}">
        <p14:creationId xmlns:p14="http://schemas.microsoft.com/office/powerpoint/2010/main" val="18541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8618"/>
                                        </p:tgtEl>
                                        <p:attrNameLst>
                                          <p:attrName>style.visibility</p:attrName>
                                        </p:attrNameLst>
                                      </p:cBhvr>
                                      <p:to>
                                        <p:strVal val="visible"/>
                                      </p:to>
                                    </p:set>
                                    <p:animEffect transition="in" filter="dissolve">
                                      <p:cBhvr>
                                        <p:cTn id="11" dur="500"/>
                                        <p:tgtEl>
                                          <p:spTgt spid="68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P spid="686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b="1"/>
              <a:t>ONYCHOPHAGY</a:t>
            </a:r>
          </a:p>
        </p:txBody>
      </p:sp>
      <p:pic>
        <p:nvPicPr>
          <p:cNvPr id="37891" name="Picture 4" descr="th_nail_biting"/>
          <p:cNvPicPr>
            <a:picLocks noChangeAspect="1" noChangeArrowheads="1"/>
          </p:cNvPicPr>
          <p:nvPr/>
        </p:nvPicPr>
        <p:blipFill>
          <a:blip r:embed="rId2"/>
          <a:srcRect/>
          <a:stretch>
            <a:fillRect/>
          </a:stretch>
        </p:blipFill>
        <p:spPr bwMode="auto">
          <a:xfrm>
            <a:off x="4724400" y="1524000"/>
            <a:ext cx="2514600" cy="1612900"/>
          </a:xfrm>
          <a:prstGeom prst="rect">
            <a:avLst/>
          </a:prstGeom>
          <a:noFill/>
          <a:ln w="9525">
            <a:noFill/>
            <a:miter lim="800000"/>
            <a:headEnd/>
            <a:tailEnd/>
          </a:ln>
        </p:spPr>
      </p:pic>
      <p:pic>
        <p:nvPicPr>
          <p:cNvPr id="37892" name="Picture 5" descr="nail19"/>
          <p:cNvPicPr>
            <a:picLocks noChangeAspect="1" noChangeArrowheads="1"/>
          </p:cNvPicPr>
          <p:nvPr/>
        </p:nvPicPr>
        <p:blipFill>
          <a:blip r:embed="rId3"/>
          <a:srcRect/>
          <a:stretch>
            <a:fillRect/>
          </a:stretch>
        </p:blipFill>
        <p:spPr bwMode="auto">
          <a:xfrm>
            <a:off x="7239000" y="1524000"/>
            <a:ext cx="1817688" cy="1600200"/>
          </a:xfrm>
          <a:prstGeom prst="rect">
            <a:avLst/>
          </a:prstGeom>
          <a:noFill/>
          <a:ln w="9525">
            <a:noFill/>
            <a:miter lim="800000"/>
            <a:headEnd/>
            <a:tailEnd/>
          </a:ln>
        </p:spPr>
      </p:pic>
      <p:pic>
        <p:nvPicPr>
          <p:cNvPr id="37893" name="Picture 6" descr="nail-pic"/>
          <p:cNvPicPr>
            <a:picLocks noChangeAspect="1" noChangeArrowheads="1"/>
          </p:cNvPicPr>
          <p:nvPr/>
        </p:nvPicPr>
        <p:blipFill>
          <a:blip r:embed="rId4"/>
          <a:srcRect/>
          <a:stretch>
            <a:fillRect/>
          </a:stretch>
        </p:blipFill>
        <p:spPr bwMode="auto">
          <a:xfrm>
            <a:off x="3276601" y="1524000"/>
            <a:ext cx="1444625" cy="1600200"/>
          </a:xfrm>
          <a:prstGeom prst="rect">
            <a:avLst/>
          </a:prstGeom>
          <a:noFill/>
          <a:ln w="9525">
            <a:noFill/>
            <a:miter lim="800000"/>
            <a:headEnd/>
            <a:tailEnd/>
          </a:ln>
        </p:spPr>
      </p:pic>
      <p:sp>
        <p:nvSpPr>
          <p:cNvPr id="71693" name="Text Box 13"/>
          <p:cNvSpPr txBox="1">
            <a:spLocks noChangeArrowheads="1"/>
          </p:cNvSpPr>
          <p:nvPr/>
        </p:nvSpPr>
        <p:spPr bwMode="auto">
          <a:xfrm>
            <a:off x="2057400" y="3886200"/>
            <a:ext cx="7924800" cy="641350"/>
          </a:xfrm>
          <a:prstGeom prst="rect">
            <a:avLst/>
          </a:prstGeom>
          <a:noFill/>
          <a:ln w="9525">
            <a:noFill/>
            <a:miter lim="800000"/>
            <a:headEnd/>
            <a:tailEnd/>
          </a:ln>
        </p:spPr>
        <p:txBody>
          <a:bodyPr>
            <a:spAutoFit/>
          </a:bodyPr>
          <a:lstStyle/>
          <a:p>
            <a:pPr>
              <a:spcBef>
                <a:spcPct val="50000"/>
              </a:spcBef>
            </a:pPr>
            <a:r>
              <a:rPr lang="en-US" b="1"/>
              <a:t>DESCRIPTION/ CAUSE:</a:t>
            </a:r>
            <a:r>
              <a:rPr lang="en-US"/>
              <a:t>  </a:t>
            </a:r>
            <a:r>
              <a:rPr lang="en-AU"/>
              <a:t>Bitten nails, often no free edge is visible. Nails look ragged and distorted, skin and nail bed can be exposed and raw. </a:t>
            </a:r>
            <a:endParaRPr lang="en-US"/>
          </a:p>
        </p:txBody>
      </p:sp>
      <p:sp>
        <p:nvSpPr>
          <p:cNvPr id="71694" name="Text Box 14"/>
          <p:cNvSpPr txBox="1">
            <a:spLocks noChangeArrowheads="1"/>
          </p:cNvSpPr>
          <p:nvPr/>
        </p:nvSpPr>
        <p:spPr bwMode="auto">
          <a:xfrm>
            <a:off x="1981200" y="5029200"/>
            <a:ext cx="8077200" cy="641350"/>
          </a:xfrm>
          <a:prstGeom prst="rect">
            <a:avLst/>
          </a:prstGeom>
          <a:noFill/>
          <a:ln w="9525">
            <a:noFill/>
            <a:miter lim="800000"/>
            <a:headEnd/>
            <a:tailEnd/>
          </a:ln>
        </p:spPr>
        <p:txBody>
          <a:bodyPr>
            <a:spAutoFit/>
          </a:bodyPr>
          <a:lstStyle/>
          <a:p>
            <a:pPr>
              <a:spcBef>
                <a:spcPct val="50000"/>
              </a:spcBef>
            </a:pPr>
            <a:r>
              <a:rPr lang="en-US" b="1"/>
              <a:t>ACTION: </a:t>
            </a:r>
            <a:r>
              <a:rPr lang="en-AU"/>
              <a:t>Regular manicure or apply nail enhancements to discourage the client from biting their nails.  </a:t>
            </a:r>
            <a:endParaRPr lang="en-US"/>
          </a:p>
        </p:txBody>
      </p:sp>
    </p:spTree>
    <p:extLst>
      <p:ext uri="{BB962C8B-B14F-4D97-AF65-F5344CB8AC3E}">
        <p14:creationId xmlns:p14="http://schemas.microsoft.com/office/powerpoint/2010/main" val="122133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1693"/>
                                        </p:tgtEl>
                                        <p:attrNameLst>
                                          <p:attrName>style.visibility</p:attrName>
                                        </p:attrNameLst>
                                      </p:cBhvr>
                                      <p:to>
                                        <p:strVal val="visible"/>
                                      </p:to>
                                    </p:set>
                                    <p:animEffect transition="in" filter="dissolve">
                                      <p:cBhvr>
                                        <p:cTn id="11" dur="500"/>
                                        <p:tgtEl>
                                          <p:spTgt spid="7169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1694"/>
                                        </p:tgtEl>
                                        <p:attrNameLst>
                                          <p:attrName>style.visibility</p:attrName>
                                        </p:attrNameLst>
                                      </p:cBhvr>
                                      <p:to>
                                        <p:strVal val="visible"/>
                                      </p:to>
                                    </p:set>
                                    <p:animEffect transition="in" filter="dissolve">
                                      <p:cBhvr>
                                        <p:cTn id="16" dur="500"/>
                                        <p:tgtEl>
                                          <p:spTgt spid="71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p:bldP spid="71693" grpId="0"/>
      <p:bldP spid="7169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b="1"/>
              <a:t>ONYCHORRHEXIS</a:t>
            </a:r>
          </a:p>
        </p:txBody>
      </p:sp>
      <p:pic>
        <p:nvPicPr>
          <p:cNvPr id="40963" name="Picture 4" descr="CHORR3"/>
          <p:cNvPicPr>
            <a:picLocks noChangeAspect="1" noChangeArrowheads="1"/>
          </p:cNvPicPr>
          <p:nvPr/>
        </p:nvPicPr>
        <p:blipFill>
          <a:blip r:embed="rId2"/>
          <a:srcRect/>
          <a:stretch>
            <a:fillRect/>
          </a:stretch>
        </p:blipFill>
        <p:spPr bwMode="auto">
          <a:xfrm>
            <a:off x="2895600" y="1905000"/>
            <a:ext cx="2438400" cy="1612900"/>
          </a:xfrm>
          <a:prstGeom prst="rect">
            <a:avLst/>
          </a:prstGeom>
          <a:noFill/>
          <a:ln w="9525">
            <a:noFill/>
            <a:miter lim="800000"/>
            <a:headEnd/>
            <a:tailEnd/>
          </a:ln>
        </p:spPr>
      </p:pic>
      <p:pic>
        <p:nvPicPr>
          <p:cNvPr id="40964" name="Picture 5" descr="CHORR1"/>
          <p:cNvPicPr>
            <a:picLocks noChangeAspect="1" noChangeArrowheads="1"/>
          </p:cNvPicPr>
          <p:nvPr/>
        </p:nvPicPr>
        <p:blipFill>
          <a:blip r:embed="rId3"/>
          <a:srcRect/>
          <a:stretch>
            <a:fillRect/>
          </a:stretch>
        </p:blipFill>
        <p:spPr bwMode="auto">
          <a:xfrm>
            <a:off x="6934200" y="1905000"/>
            <a:ext cx="2438400" cy="1625600"/>
          </a:xfrm>
          <a:prstGeom prst="rect">
            <a:avLst/>
          </a:prstGeom>
          <a:noFill/>
          <a:ln w="9525">
            <a:noFill/>
            <a:miter lim="800000"/>
            <a:headEnd/>
            <a:tailEnd/>
          </a:ln>
        </p:spPr>
      </p:pic>
      <p:pic>
        <p:nvPicPr>
          <p:cNvPr id="40965" name="Picture 6" descr="CHORR2"/>
          <p:cNvPicPr>
            <a:picLocks noChangeAspect="1" noChangeArrowheads="1"/>
          </p:cNvPicPr>
          <p:nvPr/>
        </p:nvPicPr>
        <p:blipFill>
          <a:blip r:embed="rId4"/>
          <a:srcRect t="18750" b="9375"/>
          <a:stretch>
            <a:fillRect/>
          </a:stretch>
        </p:blipFill>
        <p:spPr bwMode="auto">
          <a:xfrm>
            <a:off x="5257800" y="1905000"/>
            <a:ext cx="1689100" cy="1600200"/>
          </a:xfrm>
          <a:prstGeom prst="rect">
            <a:avLst/>
          </a:prstGeom>
          <a:noFill/>
          <a:ln w="9525">
            <a:noFill/>
            <a:miter lim="800000"/>
            <a:headEnd/>
            <a:tailEnd/>
          </a:ln>
        </p:spPr>
      </p:pic>
      <p:sp>
        <p:nvSpPr>
          <p:cNvPr id="75783" name="Text Box 7"/>
          <p:cNvSpPr txBox="1">
            <a:spLocks noChangeArrowheads="1"/>
          </p:cNvSpPr>
          <p:nvPr/>
        </p:nvSpPr>
        <p:spPr bwMode="auto">
          <a:xfrm>
            <a:off x="1828800" y="4191000"/>
            <a:ext cx="8534400" cy="641350"/>
          </a:xfrm>
          <a:prstGeom prst="rect">
            <a:avLst/>
          </a:prstGeom>
          <a:noFill/>
          <a:ln w="9525">
            <a:noFill/>
            <a:miter lim="800000"/>
            <a:headEnd/>
            <a:tailEnd/>
          </a:ln>
        </p:spPr>
        <p:txBody>
          <a:bodyPr>
            <a:spAutoFit/>
          </a:bodyPr>
          <a:lstStyle/>
          <a:p>
            <a:pPr>
              <a:spcBef>
                <a:spcPct val="50000"/>
              </a:spcBef>
            </a:pPr>
            <a:r>
              <a:rPr lang="en-US" b="1"/>
              <a:t>DESCRIPTION/ CAUSE: </a:t>
            </a:r>
            <a:r>
              <a:rPr lang="en-AU"/>
              <a:t>Split or brittle nails. Caused by injury to the finger or exposure to harsh chemicals</a:t>
            </a:r>
            <a:r>
              <a:rPr lang="en-US"/>
              <a:t> </a:t>
            </a:r>
          </a:p>
        </p:txBody>
      </p:sp>
    </p:spTree>
    <p:extLst>
      <p:ext uri="{BB962C8B-B14F-4D97-AF65-F5344CB8AC3E}">
        <p14:creationId xmlns:p14="http://schemas.microsoft.com/office/powerpoint/2010/main" val="405480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5783"/>
                                        </p:tgtEl>
                                        <p:attrNameLst>
                                          <p:attrName>style.visibility</p:attrName>
                                        </p:attrNameLst>
                                      </p:cBhvr>
                                      <p:to>
                                        <p:strVal val="visible"/>
                                      </p:to>
                                    </p:set>
                                    <p:animEffect transition="in" filter="dissolve">
                                      <p:cBhvr>
                                        <p:cTn id="11" dur="500"/>
                                        <p:tgtEl>
                                          <p:spTgt spid="75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P spid="7578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sz="4000" b="1"/>
              <a:t>PARONYCHIA</a:t>
            </a:r>
            <a:endParaRPr lang="en-US" sz="3200" b="1"/>
          </a:p>
        </p:txBody>
      </p:sp>
      <p:pic>
        <p:nvPicPr>
          <p:cNvPr id="41987" name="Picture 4" descr="PAR4"/>
          <p:cNvPicPr>
            <a:picLocks noChangeAspect="1" noChangeArrowheads="1"/>
          </p:cNvPicPr>
          <p:nvPr/>
        </p:nvPicPr>
        <p:blipFill>
          <a:blip r:embed="rId2"/>
          <a:srcRect/>
          <a:stretch>
            <a:fillRect/>
          </a:stretch>
        </p:blipFill>
        <p:spPr bwMode="auto">
          <a:xfrm>
            <a:off x="7620000" y="1752600"/>
            <a:ext cx="1612900" cy="2438400"/>
          </a:xfrm>
          <a:prstGeom prst="rect">
            <a:avLst/>
          </a:prstGeom>
          <a:noFill/>
          <a:ln w="9525">
            <a:noFill/>
            <a:miter lim="800000"/>
            <a:headEnd/>
            <a:tailEnd/>
          </a:ln>
        </p:spPr>
      </p:pic>
      <p:pic>
        <p:nvPicPr>
          <p:cNvPr id="41988" name="Picture 5" descr="PAR1"/>
          <p:cNvPicPr>
            <a:picLocks noChangeAspect="1" noChangeArrowheads="1"/>
          </p:cNvPicPr>
          <p:nvPr/>
        </p:nvPicPr>
        <p:blipFill>
          <a:blip r:embed="rId3"/>
          <a:srcRect/>
          <a:stretch>
            <a:fillRect/>
          </a:stretch>
        </p:blipFill>
        <p:spPr bwMode="auto">
          <a:xfrm>
            <a:off x="2819400" y="1752600"/>
            <a:ext cx="1651000" cy="2438400"/>
          </a:xfrm>
          <a:prstGeom prst="rect">
            <a:avLst/>
          </a:prstGeom>
          <a:noFill/>
          <a:ln w="9525">
            <a:noFill/>
            <a:miter lim="800000"/>
            <a:headEnd/>
            <a:tailEnd/>
          </a:ln>
        </p:spPr>
      </p:pic>
      <p:pic>
        <p:nvPicPr>
          <p:cNvPr id="41989" name="Picture 6" descr="PAR2"/>
          <p:cNvPicPr>
            <a:picLocks noChangeAspect="1" noChangeArrowheads="1"/>
          </p:cNvPicPr>
          <p:nvPr/>
        </p:nvPicPr>
        <p:blipFill>
          <a:blip r:embed="rId4"/>
          <a:srcRect/>
          <a:stretch>
            <a:fillRect/>
          </a:stretch>
        </p:blipFill>
        <p:spPr bwMode="auto">
          <a:xfrm>
            <a:off x="4419600" y="1752600"/>
            <a:ext cx="1651000" cy="2438400"/>
          </a:xfrm>
          <a:prstGeom prst="rect">
            <a:avLst/>
          </a:prstGeom>
          <a:noFill/>
          <a:ln w="9525">
            <a:noFill/>
            <a:miter lim="800000"/>
            <a:headEnd/>
            <a:tailEnd/>
          </a:ln>
        </p:spPr>
      </p:pic>
      <p:pic>
        <p:nvPicPr>
          <p:cNvPr id="41990" name="Picture 7" descr="PAR3"/>
          <p:cNvPicPr>
            <a:picLocks noChangeAspect="1" noChangeArrowheads="1"/>
          </p:cNvPicPr>
          <p:nvPr/>
        </p:nvPicPr>
        <p:blipFill>
          <a:blip r:embed="rId5"/>
          <a:srcRect/>
          <a:stretch>
            <a:fillRect/>
          </a:stretch>
        </p:blipFill>
        <p:spPr bwMode="auto">
          <a:xfrm>
            <a:off x="6019800" y="1752600"/>
            <a:ext cx="1651000" cy="2438400"/>
          </a:xfrm>
          <a:prstGeom prst="rect">
            <a:avLst/>
          </a:prstGeom>
          <a:noFill/>
          <a:ln w="9525">
            <a:noFill/>
            <a:miter lim="800000"/>
            <a:headEnd/>
            <a:tailEnd/>
          </a:ln>
        </p:spPr>
      </p:pic>
      <p:sp>
        <p:nvSpPr>
          <p:cNvPr id="76808" name="Text Box 8"/>
          <p:cNvSpPr txBox="1">
            <a:spLocks noChangeArrowheads="1"/>
          </p:cNvSpPr>
          <p:nvPr/>
        </p:nvSpPr>
        <p:spPr bwMode="auto">
          <a:xfrm>
            <a:off x="1905000" y="4648201"/>
            <a:ext cx="8077200" cy="1190625"/>
          </a:xfrm>
          <a:prstGeom prst="rect">
            <a:avLst/>
          </a:prstGeom>
          <a:noFill/>
          <a:ln w="9525">
            <a:noFill/>
            <a:miter lim="800000"/>
            <a:headEnd/>
            <a:tailEnd/>
          </a:ln>
        </p:spPr>
        <p:txBody>
          <a:bodyPr>
            <a:spAutoFit/>
          </a:bodyPr>
          <a:lstStyle/>
          <a:p>
            <a:pPr>
              <a:spcBef>
                <a:spcPct val="50000"/>
              </a:spcBef>
            </a:pPr>
            <a:r>
              <a:rPr lang="en-US" b="1"/>
              <a:t>DESCRIPTION/ CAUSE: </a:t>
            </a:r>
            <a:r>
              <a:rPr lang="en-AU"/>
              <a:t>An infectious and inflammatory condition of nail folds. Infection is bacterial. Chronic paronychia may weaken defences and increase the risk of developing a fungal infection of the nail or may permanently deform the nail plate.</a:t>
            </a:r>
            <a:r>
              <a:rPr lang="en-US"/>
              <a:t> </a:t>
            </a:r>
          </a:p>
        </p:txBody>
      </p:sp>
    </p:spTree>
    <p:extLst>
      <p:ext uri="{BB962C8B-B14F-4D97-AF65-F5344CB8AC3E}">
        <p14:creationId xmlns:p14="http://schemas.microsoft.com/office/powerpoint/2010/main" val="378214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6808"/>
                                        </p:tgtEl>
                                        <p:attrNameLst>
                                          <p:attrName>style.visibility</p:attrName>
                                        </p:attrNameLst>
                                      </p:cBhvr>
                                      <p:to>
                                        <p:strVal val="visible"/>
                                      </p:to>
                                    </p:set>
                                    <p:animEffect transition="in" filter="dissolve">
                                      <p:cBhvr>
                                        <p:cTn id="11" dur="500"/>
                                        <p:tgtEl>
                                          <p:spTgt spid="76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P spid="7680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b="1"/>
              <a:t>PSORIASIS</a:t>
            </a:r>
          </a:p>
        </p:txBody>
      </p:sp>
      <p:pic>
        <p:nvPicPr>
          <p:cNvPr id="43011" name="Picture 4" descr="psoriasisonfeet"/>
          <p:cNvPicPr>
            <a:picLocks noChangeAspect="1" noChangeArrowheads="1"/>
          </p:cNvPicPr>
          <p:nvPr/>
        </p:nvPicPr>
        <p:blipFill>
          <a:blip r:embed="rId2"/>
          <a:srcRect/>
          <a:stretch>
            <a:fillRect/>
          </a:stretch>
        </p:blipFill>
        <p:spPr bwMode="auto">
          <a:xfrm>
            <a:off x="1752600" y="1524000"/>
            <a:ext cx="2147888" cy="1646238"/>
          </a:xfrm>
          <a:prstGeom prst="rect">
            <a:avLst/>
          </a:prstGeom>
          <a:noFill/>
          <a:ln w="9525">
            <a:noFill/>
            <a:miter lim="800000"/>
            <a:headEnd/>
            <a:tailEnd/>
          </a:ln>
        </p:spPr>
      </p:pic>
      <p:pic>
        <p:nvPicPr>
          <p:cNvPr id="43012" name="Picture 5" descr="scale-psoriasis"/>
          <p:cNvPicPr>
            <a:picLocks noChangeAspect="1" noChangeArrowheads="1"/>
          </p:cNvPicPr>
          <p:nvPr/>
        </p:nvPicPr>
        <p:blipFill>
          <a:blip r:embed="rId3"/>
          <a:srcRect/>
          <a:stretch>
            <a:fillRect/>
          </a:stretch>
        </p:blipFill>
        <p:spPr bwMode="auto">
          <a:xfrm>
            <a:off x="3886200" y="1524000"/>
            <a:ext cx="2147888" cy="1646238"/>
          </a:xfrm>
          <a:prstGeom prst="rect">
            <a:avLst/>
          </a:prstGeom>
          <a:noFill/>
          <a:ln w="9525">
            <a:noFill/>
            <a:miter lim="800000"/>
            <a:headEnd/>
            <a:tailEnd/>
          </a:ln>
        </p:spPr>
      </p:pic>
      <p:pic>
        <p:nvPicPr>
          <p:cNvPr id="43013" name="Picture 6" descr="guttate-psoriasis"/>
          <p:cNvPicPr>
            <a:picLocks noChangeAspect="1" noChangeArrowheads="1"/>
          </p:cNvPicPr>
          <p:nvPr/>
        </p:nvPicPr>
        <p:blipFill>
          <a:blip r:embed="rId4"/>
          <a:srcRect b="8348"/>
          <a:stretch>
            <a:fillRect/>
          </a:stretch>
        </p:blipFill>
        <p:spPr bwMode="auto">
          <a:xfrm>
            <a:off x="6019800" y="1524000"/>
            <a:ext cx="2147888" cy="1676400"/>
          </a:xfrm>
          <a:prstGeom prst="rect">
            <a:avLst/>
          </a:prstGeom>
          <a:noFill/>
          <a:ln w="9525">
            <a:noFill/>
            <a:miter lim="800000"/>
            <a:headEnd/>
            <a:tailEnd/>
          </a:ln>
        </p:spPr>
      </p:pic>
      <p:pic>
        <p:nvPicPr>
          <p:cNvPr id="43014" name="Picture 7" descr="psoriasis-body"/>
          <p:cNvPicPr>
            <a:picLocks noChangeAspect="1" noChangeArrowheads="1"/>
          </p:cNvPicPr>
          <p:nvPr/>
        </p:nvPicPr>
        <p:blipFill>
          <a:blip r:embed="rId5"/>
          <a:srcRect/>
          <a:stretch>
            <a:fillRect/>
          </a:stretch>
        </p:blipFill>
        <p:spPr bwMode="auto">
          <a:xfrm>
            <a:off x="8153400" y="1524000"/>
            <a:ext cx="2147888" cy="1646238"/>
          </a:xfrm>
          <a:prstGeom prst="rect">
            <a:avLst/>
          </a:prstGeom>
          <a:noFill/>
          <a:ln w="9525">
            <a:noFill/>
            <a:miter lim="800000"/>
            <a:headEnd/>
            <a:tailEnd/>
          </a:ln>
        </p:spPr>
      </p:pic>
      <p:sp>
        <p:nvSpPr>
          <p:cNvPr id="77832" name="Text Box 8"/>
          <p:cNvSpPr txBox="1">
            <a:spLocks noChangeArrowheads="1"/>
          </p:cNvSpPr>
          <p:nvPr/>
        </p:nvSpPr>
        <p:spPr bwMode="auto">
          <a:xfrm>
            <a:off x="1828800" y="3962401"/>
            <a:ext cx="8382000" cy="1190625"/>
          </a:xfrm>
          <a:prstGeom prst="rect">
            <a:avLst/>
          </a:prstGeom>
          <a:noFill/>
          <a:ln w="9525">
            <a:noFill/>
            <a:miter lim="800000"/>
            <a:headEnd/>
            <a:tailEnd/>
          </a:ln>
        </p:spPr>
        <p:txBody>
          <a:bodyPr>
            <a:spAutoFit/>
          </a:bodyPr>
          <a:lstStyle/>
          <a:p>
            <a:pPr>
              <a:spcBef>
                <a:spcPct val="50000"/>
              </a:spcBef>
            </a:pPr>
            <a:r>
              <a:rPr lang="en-US" b="1"/>
              <a:t>DESCRIPTION/ CAUSE: </a:t>
            </a:r>
            <a:r>
              <a:rPr lang="en-AU"/>
              <a:t>A skin disease which can affect the nail. It appears as silvery scales that build up to form a plaque which, when removed, leave a raw, red patch of skin. Plaques which form around the nail plate can cause pitting. Those which form beneath the nail plate can cause onycholysis.</a:t>
            </a:r>
            <a:r>
              <a:rPr lang="en-US"/>
              <a:t> </a:t>
            </a:r>
          </a:p>
        </p:txBody>
      </p:sp>
    </p:spTree>
    <p:extLst>
      <p:ext uri="{BB962C8B-B14F-4D97-AF65-F5344CB8AC3E}">
        <p14:creationId xmlns:p14="http://schemas.microsoft.com/office/powerpoint/2010/main" val="43935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7832"/>
                                        </p:tgtEl>
                                        <p:attrNameLst>
                                          <p:attrName>style.visibility</p:attrName>
                                        </p:attrNameLst>
                                      </p:cBhvr>
                                      <p:to>
                                        <p:strVal val="visible"/>
                                      </p:to>
                                    </p:set>
                                    <p:animEffect transition="in" filter="dissolve">
                                      <p:cBhvr>
                                        <p:cTn id="11" dur="500"/>
                                        <p:tgtEl>
                                          <p:spTgt spid="77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P spid="7783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b="1"/>
              <a:t>PTERIGIUM</a:t>
            </a:r>
          </a:p>
        </p:txBody>
      </p:sp>
      <p:pic>
        <p:nvPicPr>
          <p:cNvPr id="44035" name="Picture 4" descr="nail_pterygium"/>
          <p:cNvPicPr>
            <a:picLocks noChangeAspect="1" noChangeArrowheads="1"/>
          </p:cNvPicPr>
          <p:nvPr/>
        </p:nvPicPr>
        <p:blipFill>
          <a:blip r:embed="rId2"/>
          <a:srcRect/>
          <a:stretch>
            <a:fillRect/>
          </a:stretch>
        </p:blipFill>
        <p:spPr bwMode="auto">
          <a:xfrm>
            <a:off x="4724400" y="1447801"/>
            <a:ext cx="2057400" cy="1985963"/>
          </a:xfrm>
          <a:prstGeom prst="rect">
            <a:avLst/>
          </a:prstGeom>
          <a:noFill/>
          <a:ln w="9525">
            <a:noFill/>
            <a:miter lim="800000"/>
            <a:headEnd/>
            <a:tailEnd/>
          </a:ln>
        </p:spPr>
      </p:pic>
      <p:sp>
        <p:nvSpPr>
          <p:cNvPr id="78853" name="Text Box 5"/>
          <p:cNvSpPr txBox="1">
            <a:spLocks noChangeArrowheads="1"/>
          </p:cNvSpPr>
          <p:nvPr/>
        </p:nvSpPr>
        <p:spPr bwMode="auto">
          <a:xfrm>
            <a:off x="1981200" y="4114800"/>
            <a:ext cx="8305800" cy="923330"/>
          </a:xfrm>
          <a:prstGeom prst="rect">
            <a:avLst/>
          </a:prstGeom>
          <a:noFill/>
          <a:ln w="9525">
            <a:noFill/>
            <a:miter lim="800000"/>
            <a:headEnd/>
            <a:tailEnd/>
          </a:ln>
        </p:spPr>
        <p:txBody>
          <a:bodyPr>
            <a:spAutoFit/>
          </a:bodyPr>
          <a:lstStyle/>
          <a:p>
            <a:pPr>
              <a:spcBef>
                <a:spcPct val="50000"/>
              </a:spcBef>
            </a:pPr>
            <a:r>
              <a:rPr lang="en-US" b="1"/>
              <a:t>DESCRIPTION/ CAUSE: </a:t>
            </a:r>
            <a:r>
              <a:rPr lang="en-US"/>
              <a:t>An abnormal winged like growth of skin (living tissue) on the nail plate. The skin is slowly stretched and dragged along the bed. Most commonly caused by severe trauma such as warts, burns &amp; blood circulation disorders. </a:t>
            </a:r>
            <a:endParaRPr lang="en-US" b="1"/>
          </a:p>
        </p:txBody>
      </p:sp>
    </p:spTree>
    <p:extLst>
      <p:ext uri="{BB962C8B-B14F-4D97-AF65-F5344CB8AC3E}">
        <p14:creationId xmlns:p14="http://schemas.microsoft.com/office/powerpoint/2010/main" val="140764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8853"/>
                                        </p:tgtEl>
                                        <p:attrNameLst>
                                          <p:attrName>style.visibility</p:attrName>
                                        </p:attrNameLst>
                                      </p:cBhvr>
                                      <p:to>
                                        <p:strVal val="visible"/>
                                      </p:to>
                                    </p:set>
                                    <p:animEffect transition="in" filter="dissolve">
                                      <p:cBhvr>
                                        <p:cTn id="11" dur="500"/>
                                        <p:tgtEl>
                                          <p:spTgt spid="78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P spid="7885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sz="4000" b="1"/>
              <a:t>RIDGES, FURROWS, CORREGATIONS</a:t>
            </a:r>
          </a:p>
        </p:txBody>
      </p:sp>
      <p:pic>
        <p:nvPicPr>
          <p:cNvPr id="45059" name="Picture 4" descr="RN1"/>
          <p:cNvPicPr>
            <a:picLocks noChangeAspect="1" noChangeArrowheads="1"/>
          </p:cNvPicPr>
          <p:nvPr/>
        </p:nvPicPr>
        <p:blipFill>
          <a:blip r:embed="rId2"/>
          <a:srcRect/>
          <a:stretch>
            <a:fillRect/>
          </a:stretch>
        </p:blipFill>
        <p:spPr bwMode="auto">
          <a:xfrm>
            <a:off x="2209800" y="1905000"/>
            <a:ext cx="2438400" cy="1778000"/>
          </a:xfrm>
          <a:prstGeom prst="rect">
            <a:avLst/>
          </a:prstGeom>
          <a:noFill/>
          <a:ln w="9525">
            <a:noFill/>
            <a:miter lim="800000"/>
            <a:headEnd/>
            <a:tailEnd/>
          </a:ln>
        </p:spPr>
      </p:pic>
      <p:pic>
        <p:nvPicPr>
          <p:cNvPr id="45060" name="Picture 5" descr="RN3"/>
          <p:cNvPicPr>
            <a:picLocks noChangeAspect="1" noChangeArrowheads="1"/>
          </p:cNvPicPr>
          <p:nvPr/>
        </p:nvPicPr>
        <p:blipFill>
          <a:blip r:embed="rId3"/>
          <a:srcRect/>
          <a:stretch>
            <a:fillRect/>
          </a:stretch>
        </p:blipFill>
        <p:spPr bwMode="auto">
          <a:xfrm>
            <a:off x="4648200" y="1524000"/>
            <a:ext cx="1638300" cy="2438400"/>
          </a:xfrm>
          <a:prstGeom prst="rect">
            <a:avLst/>
          </a:prstGeom>
          <a:noFill/>
          <a:ln w="9525">
            <a:noFill/>
            <a:miter lim="800000"/>
            <a:headEnd/>
            <a:tailEnd/>
          </a:ln>
        </p:spPr>
      </p:pic>
      <p:pic>
        <p:nvPicPr>
          <p:cNvPr id="45061" name="Picture 6" descr="RN5"/>
          <p:cNvPicPr>
            <a:picLocks noChangeAspect="1" noChangeArrowheads="1"/>
          </p:cNvPicPr>
          <p:nvPr/>
        </p:nvPicPr>
        <p:blipFill>
          <a:blip r:embed="rId4"/>
          <a:srcRect/>
          <a:stretch>
            <a:fillRect/>
          </a:stretch>
        </p:blipFill>
        <p:spPr bwMode="auto">
          <a:xfrm>
            <a:off x="6248400" y="1524000"/>
            <a:ext cx="1612900" cy="2438400"/>
          </a:xfrm>
          <a:prstGeom prst="rect">
            <a:avLst/>
          </a:prstGeom>
          <a:noFill/>
          <a:ln w="9525">
            <a:noFill/>
            <a:miter lim="800000"/>
            <a:headEnd/>
            <a:tailEnd/>
          </a:ln>
        </p:spPr>
      </p:pic>
      <p:pic>
        <p:nvPicPr>
          <p:cNvPr id="45062" name="Picture 7" descr="RN6"/>
          <p:cNvPicPr>
            <a:picLocks noChangeAspect="1" noChangeArrowheads="1"/>
          </p:cNvPicPr>
          <p:nvPr/>
        </p:nvPicPr>
        <p:blipFill>
          <a:blip r:embed="rId5"/>
          <a:srcRect/>
          <a:stretch>
            <a:fillRect/>
          </a:stretch>
        </p:blipFill>
        <p:spPr bwMode="auto">
          <a:xfrm>
            <a:off x="7848600" y="1524000"/>
            <a:ext cx="1663700" cy="2438400"/>
          </a:xfrm>
          <a:prstGeom prst="rect">
            <a:avLst/>
          </a:prstGeom>
          <a:noFill/>
          <a:ln w="9525">
            <a:noFill/>
            <a:miter lim="800000"/>
            <a:headEnd/>
            <a:tailEnd/>
          </a:ln>
        </p:spPr>
      </p:pic>
      <p:sp>
        <p:nvSpPr>
          <p:cNvPr id="79880" name="Text Box 8"/>
          <p:cNvSpPr txBox="1">
            <a:spLocks noChangeArrowheads="1"/>
          </p:cNvSpPr>
          <p:nvPr/>
        </p:nvSpPr>
        <p:spPr bwMode="auto">
          <a:xfrm>
            <a:off x="1752600" y="4572000"/>
            <a:ext cx="8534400" cy="641350"/>
          </a:xfrm>
          <a:prstGeom prst="rect">
            <a:avLst/>
          </a:prstGeom>
          <a:noFill/>
          <a:ln w="9525">
            <a:noFill/>
            <a:miter lim="800000"/>
            <a:headEnd/>
            <a:tailEnd/>
          </a:ln>
        </p:spPr>
        <p:txBody>
          <a:bodyPr>
            <a:spAutoFit/>
          </a:bodyPr>
          <a:lstStyle/>
          <a:p>
            <a:pPr>
              <a:spcBef>
                <a:spcPct val="50000"/>
              </a:spcBef>
            </a:pPr>
            <a:r>
              <a:rPr lang="en-US" b="1"/>
              <a:t>DESCRIPTION/ CAUSE: </a:t>
            </a:r>
            <a:r>
              <a:rPr lang="en-AU"/>
              <a:t>Multiple shallow/ deep ridges due to illness or injury, excessive dieting, incorrect removal of nail enhancements, pregnancy, etc</a:t>
            </a:r>
            <a:r>
              <a:rPr lang="en-US"/>
              <a:t>.</a:t>
            </a:r>
          </a:p>
        </p:txBody>
      </p:sp>
    </p:spTree>
    <p:extLst>
      <p:ext uri="{BB962C8B-B14F-4D97-AF65-F5344CB8AC3E}">
        <p14:creationId xmlns:p14="http://schemas.microsoft.com/office/powerpoint/2010/main" val="269341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9880"/>
                                        </p:tgtEl>
                                        <p:attrNameLst>
                                          <p:attrName>style.visibility</p:attrName>
                                        </p:attrNameLst>
                                      </p:cBhvr>
                                      <p:to>
                                        <p:strVal val="visible"/>
                                      </p:to>
                                    </p:set>
                                    <p:animEffect transition="in" filter="dissolve">
                                      <p:cBhvr>
                                        <p:cTn id="11" dur="500"/>
                                        <p:tgtEl>
                                          <p:spTgt spid="79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7988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b="1"/>
              <a:t>DISCOLOURED NAILS</a:t>
            </a:r>
          </a:p>
        </p:txBody>
      </p:sp>
      <p:sp>
        <p:nvSpPr>
          <p:cNvPr id="81924" name="Text Box 4"/>
          <p:cNvSpPr txBox="1">
            <a:spLocks noChangeArrowheads="1"/>
          </p:cNvSpPr>
          <p:nvPr/>
        </p:nvSpPr>
        <p:spPr bwMode="auto">
          <a:xfrm>
            <a:off x="1676400" y="2362201"/>
            <a:ext cx="8763000" cy="646331"/>
          </a:xfrm>
          <a:prstGeom prst="rect">
            <a:avLst/>
          </a:prstGeom>
          <a:noFill/>
          <a:ln w="9525">
            <a:noFill/>
            <a:miter lim="800000"/>
            <a:headEnd/>
            <a:tailEnd/>
          </a:ln>
        </p:spPr>
        <p:txBody>
          <a:bodyPr>
            <a:spAutoFit/>
          </a:bodyPr>
          <a:lstStyle/>
          <a:p>
            <a:pPr>
              <a:spcBef>
                <a:spcPct val="50000"/>
              </a:spcBef>
            </a:pPr>
            <a:r>
              <a:rPr lang="en-US" b="1"/>
              <a:t>DESCRIPTION/ CAUSE: </a:t>
            </a:r>
            <a:r>
              <a:rPr lang="en-AU"/>
              <a:t>Exposure to chemicals including dyes &amp; nicotine. Some medications, bacterial infections and systemic disorders may also cause nail discolouration .</a:t>
            </a:r>
            <a:r>
              <a:rPr lang="en-US"/>
              <a:t> </a:t>
            </a:r>
          </a:p>
        </p:txBody>
      </p:sp>
    </p:spTree>
    <p:extLst>
      <p:ext uri="{BB962C8B-B14F-4D97-AF65-F5344CB8AC3E}">
        <p14:creationId xmlns:p14="http://schemas.microsoft.com/office/powerpoint/2010/main" val="51376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1924"/>
                                        </p:tgtEl>
                                        <p:attrNameLst>
                                          <p:attrName>style.visibility</p:attrName>
                                        </p:attrNameLst>
                                      </p:cBhvr>
                                      <p:to>
                                        <p:strVal val="visible"/>
                                      </p:to>
                                    </p:set>
                                    <p:animEffect transition="in" filter="dissolve">
                                      <p:cBhvr>
                                        <p:cTn id="11"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A58A-BA32-3A4D-AC5F-069228B8BA37}"/>
              </a:ext>
            </a:extLst>
          </p:cNvPr>
          <p:cNvSpPr>
            <a:spLocks noGrp="1"/>
          </p:cNvSpPr>
          <p:nvPr>
            <p:ph type="title"/>
          </p:nvPr>
        </p:nvSpPr>
        <p:spPr/>
        <p:txBody>
          <a:bodyPr/>
          <a:lstStyle/>
          <a:p>
            <a:r>
              <a:rPr lang="en-US" dirty="0"/>
              <a:t>Hair Cycle</a:t>
            </a:r>
          </a:p>
        </p:txBody>
      </p:sp>
      <p:sp>
        <p:nvSpPr>
          <p:cNvPr id="3" name="Content Placeholder 2">
            <a:extLst>
              <a:ext uri="{FF2B5EF4-FFF2-40B4-BE49-F238E27FC236}">
                <a16:creationId xmlns:a16="http://schemas.microsoft.com/office/drawing/2014/main" id="{70C1D18B-6640-4747-B3AB-F9E9B9167675}"/>
              </a:ext>
            </a:extLst>
          </p:cNvPr>
          <p:cNvSpPr>
            <a:spLocks noGrp="1"/>
          </p:cNvSpPr>
          <p:nvPr>
            <p:ph idx="1"/>
          </p:nvPr>
        </p:nvSpPr>
        <p:spPr/>
        <p:txBody>
          <a:bodyPr/>
          <a:lstStyle/>
          <a:p>
            <a:r>
              <a:rPr lang="en-US" dirty="0"/>
              <a:t>The hair follicle is unique among epidermal structures in that it grows in cycles. </a:t>
            </a:r>
          </a:p>
        </p:txBody>
      </p:sp>
      <p:pic>
        <p:nvPicPr>
          <p:cNvPr id="5" name="Picture 4">
            <a:extLst>
              <a:ext uri="{FF2B5EF4-FFF2-40B4-BE49-F238E27FC236}">
                <a16:creationId xmlns:a16="http://schemas.microsoft.com/office/drawing/2014/main" id="{180E6338-ACDE-9F4A-90A3-5C00FB9D2DB1}"/>
              </a:ext>
            </a:extLst>
          </p:cNvPr>
          <p:cNvPicPr>
            <a:picLocks noChangeAspect="1"/>
          </p:cNvPicPr>
          <p:nvPr/>
        </p:nvPicPr>
        <p:blipFill>
          <a:blip r:embed="rId2"/>
          <a:stretch>
            <a:fillRect/>
          </a:stretch>
        </p:blipFill>
        <p:spPr>
          <a:xfrm>
            <a:off x="2997200" y="2422566"/>
            <a:ext cx="6197600" cy="3669476"/>
          </a:xfrm>
          <a:prstGeom prst="rect">
            <a:avLst/>
          </a:prstGeom>
        </p:spPr>
      </p:pic>
    </p:spTree>
    <p:extLst>
      <p:ext uri="{BB962C8B-B14F-4D97-AF65-F5344CB8AC3E}">
        <p14:creationId xmlns:p14="http://schemas.microsoft.com/office/powerpoint/2010/main" val="2664481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193CF-6DB7-664E-A3D1-7169432C6A15}"/>
              </a:ext>
            </a:extLst>
          </p:cNvPr>
          <p:cNvSpPr>
            <a:spLocks noGrp="1"/>
          </p:cNvSpPr>
          <p:nvPr>
            <p:ph type="title"/>
          </p:nvPr>
        </p:nvSpPr>
        <p:spPr/>
        <p:txBody>
          <a:bodyPr/>
          <a:lstStyle/>
          <a:p>
            <a:r>
              <a:rPr lang="en-US" dirty="0"/>
              <a:t>There are Three Phases.</a:t>
            </a:r>
            <a:br>
              <a:rPr lang="en-US" dirty="0"/>
            </a:br>
            <a:endParaRPr lang="en-US" dirty="0"/>
          </a:p>
        </p:txBody>
      </p:sp>
      <p:sp>
        <p:nvSpPr>
          <p:cNvPr id="3" name="Content Placeholder 2">
            <a:extLst>
              <a:ext uri="{FF2B5EF4-FFF2-40B4-BE49-F238E27FC236}">
                <a16:creationId xmlns:a16="http://schemas.microsoft.com/office/drawing/2014/main" id="{FC818FAE-FF1B-0444-A5BA-2F6AEEA4D072}"/>
              </a:ext>
            </a:extLst>
          </p:cNvPr>
          <p:cNvSpPr>
            <a:spLocks noGrp="1"/>
          </p:cNvSpPr>
          <p:nvPr>
            <p:ph idx="1"/>
          </p:nvPr>
        </p:nvSpPr>
        <p:spPr/>
        <p:txBody>
          <a:bodyPr>
            <a:normAutofit/>
          </a:bodyPr>
          <a:lstStyle/>
          <a:p>
            <a:r>
              <a:rPr lang="en-US" dirty="0"/>
              <a:t>Anagen – the active growth phase, which typically lasts 1000 days depending on predetermined genetic factors (as opposed to body hair which lasts from 1 to 6 months).</a:t>
            </a:r>
          </a:p>
          <a:p>
            <a:r>
              <a:rPr lang="en-US" dirty="0"/>
              <a:t>Catagen – the short growth arrest phase, of approximately 10 days.</a:t>
            </a:r>
          </a:p>
          <a:p>
            <a:r>
              <a:rPr lang="en-US" dirty="0"/>
              <a:t>Telogen – the resting phase, lasting approximately 100 days irrespective of location.</a:t>
            </a:r>
          </a:p>
          <a:p>
            <a:pPr marL="0" indent="0">
              <a:buNone/>
            </a:pPr>
            <a:r>
              <a:rPr lang="en-US" dirty="0"/>
              <a:t>The ratio of anagen to telogen hairs is 9:1 reflecting the fact that only a few hairs at a time are in catagen phase. On average, 100 hairs are shed per day although seasonal variation does occur.</a:t>
            </a:r>
          </a:p>
          <a:p>
            <a:endParaRPr lang="en-US" dirty="0"/>
          </a:p>
          <a:p>
            <a:endParaRPr lang="en-US" dirty="0"/>
          </a:p>
        </p:txBody>
      </p:sp>
    </p:spTree>
    <p:extLst>
      <p:ext uri="{BB962C8B-B14F-4D97-AF65-F5344CB8AC3E}">
        <p14:creationId xmlns:p14="http://schemas.microsoft.com/office/powerpoint/2010/main" val="1246036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AD94-3148-F444-985E-D5C809E5BD90}"/>
              </a:ext>
            </a:extLst>
          </p:cNvPr>
          <p:cNvSpPr>
            <a:spLocks noGrp="1"/>
          </p:cNvSpPr>
          <p:nvPr>
            <p:ph type="title"/>
          </p:nvPr>
        </p:nvSpPr>
        <p:spPr/>
        <p:txBody>
          <a:bodyPr/>
          <a:lstStyle/>
          <a:p>
            <a:r>
              <a:rPr lang="en-US" dirty="0"/>
              <a:t>Hair loss</a:t>
            </a:r>
          </a:p>
        </p:txBody>
      </p:sp>
      <p:sp>
        <p:nvSpPr>
          <p:cNvPr id="3" name="Content Placeholder 2">
            <a:extLst>
              <a:ext uri="{FF2B5EF4-FFF2-40B4-BE49-F238E27FC236}">
                <a16:creationId xmlns:a16="http://schemas.microsoft.com/office/drawing/2014/main" id="{5CFC314E-7368-D940-962D-7D57431D1B4D}"/>
              </a:ext>
            </a:extLst>
          </p:cNvPr>
          <p:cNvSpPr>
            <a:spLocks noGrp="1"/>
          </p:cNvSpPr>
          <p:nvPr>
            <p:ph idx="1"/>
          </p:nvPr>
        </p:nvSpPr>
        <p:spPr/>
        <p:txBody>
          <a:bodyPr/>
          <a:lstStyle/>
          <a:p>
            <a:pPr marL="0" indent="0">
              <a:buNone/>
            </a:pPr>
            <a:r>
              <a:rPr lang="en-US" dirty="0"/>
              <a:t>Hair loss or alopecia can be divided into scarring and non-scarring</a:t>
            </a:r>
          </a:p>
          <a:p>
            <a:pPr marL="0" indent="0">
              <a:buNone/>
            </a:pPr>
            <a:r>
              <a:rPr lang="en-US" dirty="0"/>
              <a:t> types depending on the underlying pathological process, and these can then be further categorized according to distribution, either diffuse or localized.</a:t>
            </a:r>
          </a:p>
          <a:p>
            <a:endParaRPr lang="en-US" dirty="0"/>
          </a:p>
        </p:txBody>
      </p:sp>
    </p:spTree>
    <p:extLst>
      <p:ext uri="{BB962C8B-B14F-4D97-AF65-F5344CB8AC3E}">
        <p14:creationId xmlns:p14="http://schemas.microsoft.com/office/powerpoint/2010/main" val="4160300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328D9F-A75D-B94A-9291-825DF731D86F}"/>
              </a:ext>
            </a:extLst>
          </p:cNvPr>
          <p:cNvPicPr>
            <a:picLocks noGrp="1" noChangeAspect="1"/>
          </p:cNvPicPr>
          <p:nvPr>
            <p:ph idx="1"/>
          </p:nvPr>
        </p:nvPicPr>
        <p:blipFill>
          <a:blip r:embed="rId2"/>
          <a:stretch>
            <a:fillRect/>
          </a:stretch>
        </p:blipFill>
        <p:spPr>
          <a:xfrm>
            <a:off x="1187532" y="926275"/>
            <a:ext cx="6543303" cy="5179436"/>
          </a:xfrm>
        </p:spPr>
      </p:pic>
    </p:spTree>
    <p:extLst>
      <p:ext uri="{BB962C8B-B14F-4D97-AF65-F5344CB8AC3E}">
        <p14:creationId xmlns:p14="http://schemas.microsoft.com/office/powerpoint/2010/main" val="17077546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2266</Words>
  <Application>Microsoft Macintosh PowerPoint</Application>
  <PresentationFormat>Widescreen</PresentationFormat>
  <Paragraphs>141</Paragraphs>
  <Slides>57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Arial Black</vt:lpstr>
      <vt:lpstr>Calibri</vt:lpstr>
      <vt:lpstr>Calibri Light</vt:lpstr>
      <vt:lpstr>Wingdings</vt:lpstr>
      <vt:lpstr>Office Theme</vt:lpstr>
      <vt:lpstr>Hair Disorders</vt:lpstr>
      <vt:lpstr>Introduction</vt:lpstr>
      <vt:lpstr>Hair Cycle</vt:lpstr>
      <vt:lpstr>Three types of hair occur in humans. </vt:lpstr>
      <vt:lpstr>PowerPoint Presentation</vt:lpstr>
      <vt:lpstr>Hair Cycle</vt:lpstr>
      <vt:lpstr>There are Three Phases. </vt:lpstr>
      <vt:lpstr>Hair loss</vt:lpstr>
      <vt:lpstr>PowerPoint Presentation</vt:lpstr>
      <vt:lpstr>Androgenetic alopecia </vt:lpstr>
      <vt:lpstr>PowerPoint Presentation</vt:lpstr>
      <vt:lpstr>PowerPoint Presentation</vt:lpstr>
      <vt:lpstr>PowerPoint Presentation</vt:lpstr>
      <vt:lpstr>PowerPoint Presentation</vt:lpstr>
      <vt:lpstr>Alopecia areata </vt:lpstr>
      <vt:lpstr>Alopecia areata (patchy)</vt:lpstr>
      <vt:lpstr>Alopecia Totalis</vt:lpstr>
      <vt:lpstr>Alopecia Universalis</vt:lpstr>
      <vt:lpstr>PowerPoint Presentation</vt:lpstr>
      <vt:lpstr>PowerPoint Presentation</vt:lpstr>
      <vt:lpstr>PowerPoint Presentation</vt:lpstr>
      <vt:lpstr>PowerPoint Presentation</vt:lpstr>
      <vt:lpstr>PowerPoint Presentation</vt:lpstr>
      <vt:lpstr>Telogen effluvium </vt:lpstr>
      <vt:lpstr>PowerPoint Presentation</vt:lpstr>
      <vt:lpstr>Telogen Effluvium causes</vt:lpstr>
      <vt:lpstr>PowerPoint Presentation</vt:lpstr>
      <vt:lpstr>Excessive hair </vt:lpstr>
      <vt:lpstr>Hirsutism </vt:lpstr>
      <vt:lpstr>PowerPoint Presentation</vt:lpstr>
      <vt:lpstr>Causes of hirsutism</vt:lpstr>
      <vt:lpstr>PowerPoint Presentation</vt:lpstr>
      <vt:lpstr>Hypertrichosis</vt:lpstr>
      <vt:lpstr>Localized hypertrichosis</vt:lpstr>
      <vt:lpstr>General hypertrichosis</vt:lpstr>
      <vt:lpstr>PowerPoint Presentation</vt:lpstr>
      <vt:lpstr>PowerPoint Presentation</vt:lpstr>
      <vt:lpstr>NAIL DISEASES &amp; DISORDERS</vt:lpstr>
      <vt:lpstr>BEAUS LINES</vt:lpstr>
      <vt:lpstr>BRUISED NAIL</vt:lpstr>
      <vt:lpstr>CHILBLAINS</vt:lpstr>
      <vt:lpstr>VERRUCA VULGARIS (COMMON WARTS)</vt:lpstr>
      <vt:lpstr>ECZEMA OF THE NAIL</vt:lpstr>
      <vt:lpstr>KOILONYCHIA (SPOON NAIL)</vt:lpstr>
      <vt:lpstr>LEUCONYCHIA SPOTS</vt:lpstr>
      <vt:lpstr>ONYCHATROPHIA</vt:lpstr>
      <vt:lpstr>ONYCHAUXIS</vt:lpstr>
      <vt:lpstr> (INGROWN NAILS)</vt:lpstr>
      <vt:lpstr>ONYCHOLYSIS</vt:lpstr>
      <vt:lpstr>ONYCHOMYCOSIS (TINEA UNGUIUM)</vt:lpstr>
      <vt:lpstr>ONYCHOPHAGY</vt:lpstr>
      <vt:lpstr>ONYCHORRHEXIS</vt:lpstr>
      <vt:lpstr>PARONYCHIA</vt:lpstr>
      <vt:lpstr>PSORIASIS</vt:lpstr>
      <vt:lpstr>PTERIGIUM</vt:lpstr>
      <vt:lpstr>RIDGES, FURROWS, CORREGATIONS</vt:lpstr>
      <vt:lpstr>DISCOLOURED NAILS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Hair Disorders</dc:title>
  <dc:creator>Microsoft Office User</dc:creator>
  <cp:lastModifiedBy>Microsoft Office User</cp:lastModifiedBy>
  <cp:revision>12</cp:revision>
  <dcterms:created xsi:type="dcterms:W3CDTF">2020-03-19T16:07:00Z</dcterms:created>
  <dcterms:modified xsi:type="dcterms:W3CDTF">2020-09-13T09:50:26Z</dcterms:modified>
</cp:coreProperties>
</file>