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 id="2147483699" r:id="rId2"/>
    <p:sldMasterId id="2147483847" r:id="rId3"/>
  </p:sldMasterIdLst>
  <p:notesMasterIdLst>
    <p:notesMasterId r:id="rId71"/>
  </p:notesMasterIdLst>
  <p:sldIdLst>
    <p:sldId id="256" r:id="rId4"/>
    <p:sldId id="418" r:id="rId5"/>
    <p:sldId id="300" r:id="rId6"/>
    <p:sldId id="302" r:id="rId7"/>
    <p:sldId id="309" r:id="rId8"/>
    <p:sldId id="310" r:id="rId9"/>
    <p:sldId id="311" r:id="rId10"/>
    <p:sldId id="313" r:id="rId11"/>
    <p:sldId id="314" r:id="rId12"/>
    <p:sldId id="315" r:id="rId13"/>
    <p:sldId id="319" r:id="rId14"/>
    <p:sldId id="318" r:id="rId15"/>
    <p:sldId id="325" r:id="rId16"/>
    <p:sldId id="415" r:id="rId17"/>
    <p:sldId id="416" r:id="rId18"/>
    <p:sldId id="327" r:id="rId19"/>
    <p:sldId id="328" r:id="rId20"/>
    <p:sldId id="329" r:id="rId21"/>
    <p:sldId id="331" r:id="rId22"/>
    <p:sldId id="332" r:id="rId23"/>
    <p:sldId id="350" r:id="rId24"/>
    <p:sldId id="368" r:id="rId25"/>
    <p:sldId id="351" r:id="rId26"/>
    <p:sldId id="352" r:id="rId27"/>
    <p:sldId id="369" r:id="rId28"/>
    <p:sldId id="326" r:id="rId29"/>
    <p:sldId id="333" r:id="rId30"/>
    <p:sldId id="330" r:id="rId31"/>
    <p:sldId id="334" r:id="rId32"/>
    <p:sldId id="335" r:id="rId33"/>
    <p:sldId id="337" r:id="rId34"/>
    <p:sldId id="336" r:id="rId35"/>
    <p:sldId id="348" r:id="rId36"/>
    <p:sldId id="370" r:id="rId37"/>
    <p:sldId id="349" r:id="rId38"/>
    <p:sldId id="338" r:id="rId39"/>
    <p:sldId id="339" r:id="rId40"/>
    <p:sldId id="340" r:id="rId41"/>
    <p:sldId id="341" r:id="rId42"/>
    <p:sldId id="342" r:id="rId43"/>
    <p:sldId id="371" r:id="rId44"/>
    <p:sldId id="354" r:id="rId45"/>
    <p:sldId id="377" r:id="rId46"/>
    <p:sldId id="385" r:id="rId47"/>
    <p:sldId id="388" r:id="rId48"/>
    <p:sldId id="390" r:id="rId49"/>
    <p:sldId id="391" r:id="rId50"/>
    <p:sldId id="392" r:id="rId51"/>
    <p:sldId id="393" r:id="rId52"/>
    <p:sldId id="394" r:id="rId53"/>
    <p:sldId id="396" r:id="rId54"/>
    <p:sldId id="397" r:id="rId55"/>
    <p:sldId id="398" r:id="rId56"/>
    <p:sldId id="399" r:id="rId57"/>
    <p:sldId id="401" r:id="rId58"/>
    <p:sldId id="402" r:id="rId59"/>
    <p:sldId id="403" r:id="rId60"/>
    <p:sldId id="404" r:id="rId61"/>
    <p:sldId id="405" r:id="rId62"/>
    <p:sldId id="406" r:id="rId63"/>
    <p:sldId id="407" r:id="rId64"/>
    <p:sldId id="408" r:id="rId65"/>
    <p:sldId id="410" r:id="rId66"/>
    <p:sldId id="411" r:id="rId67"/>
    <p:sldId id="412" r:id="rId68"/>
    <p:sldId id="413" r:id="rId69"/>
    <p:sldId id="417" r:id="rId7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8A4165-A086-451F-BFD7-2E899DBDC2F5}">
  <a:tblStyle styleId="{218A4165-A086-451F-BFD7-2E899DBDC2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7" autoAdjust="0"/>
    <p:restoredTop sz="94249" autoAdjust="0"/>
  </p:normalViewPr>
  <p:slideViewPr>
    <p:cSldViewPr snapToGrid="0">
      <p:cViewPr varScale="1">
        <p:scale>
          <a:sx n="90" d="100"/>
          <a:sy n="90" d="100"/>
        </p:scale>
        <p:origin x="93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992688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754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780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239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ar-JO" dirty="0"/>
          </a:p>
        </p:txBody>
      </p:sp>
    </p:spTree>
    <p:extLst>
      <p:ext uri="{BB962C8B-B14F-4D97-AF65-F5344CB8AC3E}">
        <p14:creationId xmlns:p14="http://schemas.microsoft.com/office/powerpoint/2010/main" val="127019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ar-JO" dirty="0"/>
          </a:p>
        </p:txBody>
      </p:sp>
    </p:spTree>
    <p:extLst>
      <p:ext uri="{BB962C8B-B14F-4D97-AF65-F5344CB8AC3E}">
        <p14:creationId xmlns:p14="http://schemas.microsoft.com/office/powerpoint/2010/main" val="173799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2163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juvenile-subtype granulosa cell tumors typically present with precocious puberty and an adnexal mass.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2874D3-C0E2-493F-B5B8-F7AAA83BB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48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953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6FB59-8EE1-4847-A3D8-C095A16D96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036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3DA28-CB62-4B03-AC07-20295D9130F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6C86EEC-F824-4424-8818-096270437D3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2FFD8DE-ACC8-4CB8-AA48-BAABC82EC310}"/>
              </a:ext>
            </a:extLst>
          </p:cNvPr>
          <p:cNvSpPr>
            <a:spLocks noGrp="1"/>
          </p:cNvSpPr>
          <p:nvPr>
            <p:ph type="dt" sz="half" idx="10"/>
          </p:nvPr>
        </p:nvSpPr>
        <p:spPr/>
        <p:txBody>
          <a:bodyPr/>
          <a:lstStyle/>
          <a:p>
            <a:pPr defTabSz="685800">
              <a:buClrTx/>
            </a:pPr>
            <a:fld id="{73C4D56E-C09B-47D1-B3E0-8192B876813F}" type="datetimeFigureOut">
              <a:rPr lang="en-US" kern="1200" smtClean="0">
                <a:solidFill>
                  <a:prstClr val="black">
                    <a:tint val="75000"/>
                  </a:prstClr>
                </a:solidFill>
                <a:latin typeface="Calibri" panose="020F0502020204030204"/>
                <a:ea typeface="+mn-ea"/>
                <a:cs typeface="+mn-cs"/>
              </a:rPr>
              <a:pPr defTabSz="685800">
                <a:buClrTx/>
              </a:pPr>
              <a:t>2023-10-11</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90C3704-92C3-4259-A6A1-1C8DA0F6BDC0}"/>
              </a:ext>
            </a:extLst>
          </p:cNvPr>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6013F79-003C-4FE8-BBFC-23118FBF09FF}"/>
              </a:ext>
            </a:extLst>
          </p:cNvPr>
          <p:cNvSpPr>
            <a:spLocks noGrp="1"/>
          </p:cNvSpPr>
          <p:nvPr>
            <p:ph type="sldNum" sz="quarter" idx="12"/>
          </p:nvPr>
        </p:nvSpPr>
        <p:spPr/>
        <p:txBody>
          <a:bodyPr/>
          <a:lstStyle/>
          <a:p>
            <a:pPr defTabSz="685800">
              <a:buClrTx/>
            </a:pPr>
            <a:fld id="{822D1A13-9FC1-4115-B7B5-9CBB3CAE7CF0}"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3066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2023-10-11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11475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2023-10-11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0012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827859" y="457201"/>
            <a:ext cx="4457701" cy="38862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2023-10-11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649096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799409" y="4412457"/>
            <a:ext cx="685800" cy="273844"/>
          </a:xfrm>
        </p:spPr>
        <p:txBody>
          <a:bodyPr/>
          <a:lstStyle/>
          <a:p>
            <a:fld id="{1471A834-4F3C-4AF9-9C74-05EC35A0F292}" type="datetimeFigureOut">
              <a:rPr lang="en-US" smtClean="0"/>
              <a:t>2023-10-11</a:t>
            </a:fld>
            <a:endParaRPr lang="en-US" dirty="0"/>
          </a:p>
        </p:txBody>
      </p:sp>
      <p:sp>
        <p:nvSpPr>
          <p:cNvPr id="6" name="Footer Placeholder 5"/>
          <p:cNvSpPr>
            <a:spLocks noGrp="1"/>
          </p:cNvSpPr>
          <p:nvPr>
            <p:ph type="ftr" sz="quarter" idx="11"/>
          </p:nvPr>
        </p:nvSpPr>
        <p:spPr>
          <a:xfrm>
            <a:off x="856059" y="4412457"/>
            <a:ext cx="3829050" cy="273844"/>
          </a:xfrm>
        </p:spPr>
        <p:txBody>
          <a:bodyPr/>
          <a:lstStyle/>
          <a:p>
            <a:endParaRPr lang="en-US" dirty="0"/>
          </a:p>
        </p:txBody>
      </p:sp>
      <p:sp>
        <p:nvSpPr>
          <p:cNvPr id="7" name="Slide Number Placeholder 6"/>
          <p:cNvSpPr>
            <a:spLocks noGrp="1"/>
          </p:cNvSpPr>
          <p:nvPr>
            <p:ph type="sldNum" sz="quarter" idx="12"/>
          </p:nvPr>
        </p:nvSpPr>
        <p:spPr>
          <a:xfrm>
            <a:off x="8056960" y="4412457"/>
            <a:ext cx="241925" cy="273844"/>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87474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2023-10-11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65055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4D56E-C09B-47D1-B3E0-8192B876813F}" type="datetimeFigureOut">
              <a:rPr lang="en-US" smtClean="0"/>
              <a:t>2023-10-11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D1A13-9FC1-4115-B7B5-9CBB3CAE7CF0}" type="slidenum">
              <a:rPr lang="en-US" smtClean="0"/>
              <a:t>‹#›</a:t>
            </a:fld>
            <a:endParaRPr lang="en-US"/>
          </a:p>
        </p:txBody>
      </p:sp>
    </p:spTree>
    <p:extLst>
      <p:ext uri="{BB962C8B-B14F-4D97-AF65-F5344CB8AC3E}">
        <p14:creationId xmlns:p14="http://schemas.microsoft.com/office/powerpoint/2010/main" val="365458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856058" y="3257550"/>
            <a:ext cx="7429500" cy="108585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3C4D56E-C09B-47D1-B3E0-8192B876813F}" type="datetimeFigureOut">
              <a:rPr lang="en-US" smtClean="0"/>
              <a:t>2023-10-11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D1A13-9FC1-4115-B7B5-9CBB3CAE7CF0}" type="slidenum">
              <a:rPr lang="en-US" smtClean="0"/>
              <a:t>‹#›</a:t>
            </a:fld>
            <a:endParaRPr lang="en-US"/>
          </a:p>
        </p:txBody>
      </p:sp>
    </p:spTree>
    <p:extLst>
      <p:ext uri="{BB962C8B-B14F-4D97-AF65-F5344CB8AC3E}">
        <p14:creationId xmlns:p14="http://schemas.microsoft.com/office/powerpoint/2010/main" val="3580665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856058" y="3583036"/>
            <a:ext cx="7429501" cy="6453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3C4D56E-C09B-47D1-B3E0-8192B876813F}" type="datetimeFigureOut">
              <a:rPr lang="en-US" smtClean="0"/>
              <a:t>2023-10-11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D1A13-9FC1-4115-B7B5-9CBB3CAE7CF0}" type="slidenum">
              <a:rPr lang="en-US" smtClean="0"/>
              <a:t>‹#›</a:t>
            </a:fld>
            <a:endParaRPr lang="en-US"/>
          </a:p>
        </p:txBody>
      </p:sp>
    </p:spTree>
    <p:extLst>
      <p:ext uri="{BB962C8B-B14F-4D97-AF65-F5344CB8AC3E}">
        <p14:creationId xmlns:p14="http://schemas.microsoft.com/office/powerpoint/2010/main" val="3957505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4D56E-C09B-47D1-B3E0-8192B876813F}" type="datetimeFigureOut">
              <a:rPr lang="en-US" smtClean="0"/>
              <a:t>2023-10-11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D1A13-9FC1-4115-B7B5-9CBB3CAE7CF0}" type="slidenum">
              <a:rPr lang="en-US" smtClean="0"/>
              <a:t>‹#›</a:t>
            </a:fld>
            <a:endParaRPr lang="en-US"/>
          </a:p>
        </p:txBody>
      </p:sp>
    </p:spTree>
    <p:extLst>
      <p:ext uri="{BB962C8B-B14F-4D97-AF65-F5344CB8AC3E}">
        <p14:creationId xmlns:p14="http://schemas.microsoft.com/office/powerpoint/2010/main" val="1540736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4D56E-C09B-47D1-B3E0-8192B876813F}" type="datetimeFigureOut">
              <a:rPr lang="en-US" smtClean="0"/>
              <a:t>2023-10-11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D1A13-9FC1-4115-B7B5-9CBB3CAE7CF0}" type="slidenum">
              <a:rPr lang="en-US" smtClean="0"/>
              <a:t>‹#›</a:t>
            </a:fld>
            <a:endParaRPr lang="en-US"/>
          </a:p>
        </p:txBody>
      </p:sp>
    </p:spTree>
    <p:extLst>
      <p:ext uri="{BB962C8B-B14F-4D97-AF65-F5344CB8AC3E}">
        <p14:creationId xmlns:p14="http://schemas.microsoft.com/office/powerpoint/2010/main" val="298732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grpSp>
      <p:sp>
        <p:nvSpPr>
          <p:cNvPr id="10" name="Freeform 9"/>
          <p:cNvSpPr/>
          <p:nvPr/>
        </p:nvSpPr>
        <p:spPr>
          <a:xfrm rot="10800000">
            <a:off x="891822" y="4213330"/>
            <a:ext cx="7382935"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1" fmla="*/ 0 w 7955280"/>
              <a:gd name="connsiteY0-2" fmla="*/ 495300 h 495300"/>
              <a:gd name="connsiteX1-3" fmla="*/ 169546 w 7955280"/>
              <a:gd name="connsiteY1-4" fmla="*/ 0 h 495300"/>
              <a:gd name="connsiteX2-5" fmla="*/ 3966210 w 7955280"/>
              <a:gd name="connsiteY2-6" fmla="*/ 95250 h 495300"/>
              <a:gd name="connsiteX3-7" fmla="*/ 7785734 w 7955280"/>
              <a:gd name="connsiteY3-8" fmla="*/ 0 h 495300"/>
              <a:gd name="connsiteX4-9" fmla="*/ 7955280 w 7955280"/>
              <a:gd name="connsiteY4-10" fmla="*/ 495300 h 495300"/>
              <a:gd name="connsiteX5" fmla="*/ 0 w 7955280"/>
              <a:gd name="connsiteY5" fmla="*/ 495300 h 49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1" name="Rectangle 10"/>
          <p:cNvSpPr/>
          <p:nvPr/>
        </p:nvSpPr>
        <p:spPr>
          <a:xfrm>
            <a:off x="989952" y="762743"/>
            <a:ext cx="7179733" cy="362373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Rectangle 11"/>
          <p:cNvSpPr/>
          <p:nvPr/>
        </p:nvSpPr>
        <p:spPr>
          <a:xfrm>
            <a:off x="990601" y="757238"/>
            <a:ext cx="7179733" cy="362373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2" y="526552"/>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926299" y="491424"/>
            <a:ext cx="425196" cy="566928"/>
          </a:xfrm>
          <a:prstGeom prst="rect">
            <a:avLst/>
          </a:prstGeom>
          <a:noFill/>
        </p:spPr>
      </p:pic>
      <p:sp>
        <p:nvSpPr>
          <p:cNvPr id="2" name="Title 1"/>
          <p:cNvSpPr>
            <a:spLocks noGrp="1"/>
          </p:cNvSpPr>
          <p:nvPr>
            <p:ph type="ctrTitle" hasCustomPrompt="1"/>
          </p:nvPr>
        </p:nvSpPr>
        <p:spPr>
          <a:xfrm>
            <a:off x="1727201" y="1346201"/>
            <a:ext cx="5723468" cy="1371068"/>
          </a:xfrm>
        </p:spPr>
        <p:txBody>
          <a:bodyPr anchor="b">
            <a:normAutofit/>
          </a:bodyPr>
          <a:lstStyle>
            <a:lvl1pPr>
              <a:defRPr sz="3600"/>
            </a:lvl1pPr>
          </a:lstStyle>
          <a:p>
            <a:r>
              <a:rPr lang="ar-SA"/>
              <a:t>انقر لتحرير نمط العنوان الرئيسي</a:t>
            </a:r>
            <a:endParaRPr lang="en-US"/>
          </a:p>
        </p:txBody>
      </p:sp>
      <p:sp>
        <p:nvSpPr>
          <p:cNvPr id="3" name="Subtitle 2"/>
          <p:cNvSpPr>
            <a:spLocks noGrp="1"/>
          </p:cNvSpPr>
          <p:nvPr>
            <p:ph type="subTitle" idx="1" hasCustomPrompt="1"/>
          </p:nvPr>
        </p:nvSpPr>
        <p:spPr>
          <a:xfrm>
            <a:off x="1727201" y="2802467"/>
            <a:ext cx="5712179" cy="114300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6770676" y="4018194"/>
            <a:ext cx="1213821" cy="273844"/>
          </a:xfrm>
        </p:spPr>
        <p:txBody>
          <a:bodyPr/>
          <a:lstStyle/>
          <a:p>
            <a:pPr defTabSz="685800">
              <a:buClrTx/>
            </a:pPr>
            <a:fld id="{C46A1A82-7C0E-4E3D-BDE7-6C71435FB208}" type="datetimeFigureOut">
              <a:rPr lang="en-US" kern="1200" smtClean="0">
                <a:solidFill>
                  <a:srgbClr val="465E9C"/>
                </a:solidFill>
                <a:ea typeface="+mn-ea"/>
                <a:cs typeface="+mn-cs"/>
              </a:rPr>
              <a:pPr defTabSz="685800">
                <a:buClrTx/>
              </a:pPr>
              <a:t>2023-10-11</a:t>
            </a:fld>
            <a:endParaRPr lang="en-US" kern="1200">
              <a:solidFill>
                <a:srgbClr val="465E9C"/>
              </a:solidFill>
              <a:ea typeface="+mn-ea"/>
              <a:cs typeface="+mn-cs"/>
            </a:endParaRPr>
          </a:p>
        </p:txBody>
      </p:sp>
      <p:sp>
        <p:nvSpPr>
          <p:cNvPr id="5" name="Footer Placeholder 4"/>
          <p:cNvSpPr>
            <a:spLocks noGrp="1"/>
          </p:cNvSpPr>
          <p:nvPr>
            <p:ph type="ftr" sz="quarter" idx="11"/>
          </p:nvPr>
        </p:nvSpPr>
        <p:spPr>
          <a:xfrm>
            <a:off x="1174045" y="4018194"/>
            <a:ext cx="5034845" cy="273844"/>
          </a:xfrm>
        </p:spPr>
        <p:txBody>
          <a:bodyPr/>
          <a:lstStyle/>
          <a:p>
            <a:pPr defTabSz="685800">
              <a:buClrTx/>
            </a:pPr>
            <a:endParaRPr lang="en-US" kern="1200">
              <a:solidFill>
                <a:srgbClr val="465E9C"/>
              </a:solidFill>
              <a:ea typeface="+mn-ea"/>
              <a:cs typeface="+mn-cs"/>
            </a:endParaRPr>
          </a:p>
        </p:txBody>
      </p:sp>
      <p:sp>
        <p:nvSpPr>
          <p:cNvPr id="6" name="Slide Number Placeholder 5"/>
          <p:cNvSpPr>
            <a:spLocks noGrp="1"/>
          </p:cNvSpPr>
          <p:nvPr>
            <p:ph type="sldNum" sz="quarter" idx="12"/>
          </p:nvPr>
        </p:nvSpPr>
        <p:spPr>
          <a:xfrm>
            <a:off x="6213931" y="4018194"/>
            <a:ext cx="554023" cy="273844"/>
          </a:xfrm>
        </p:spPr>
        <p:txBody>
          <a:bodyPr/>
          <a:lstStyle>
            <a:lvl1pPr algn="ctr">
              <a:defRPr/>
            </a:lvl1pPr>
          </a:lstStyle>
          <a:p>
            <a:pPr defTabSz="685800">
              <a:buClrTx/>
            </a:pPr>
            <a:fld id="{F732D5B7-B629-423F-9565-838C636A0FA1}" type="slidenum">
              <a:rPr lang="en-US" kern="1200" smtClean="0">
                <a:solidFill>
                  <a:srgbClr val="465E9C"/>
                </a:solidFill>
                <a:ea typeface="+mn-ea"/>
                <a:cs typeface="+mn-cs"/>
              </a:rPr>
              <a:pPr defTabSz="685800">
                <a:buClrTx/>
              </a:pPr>
              <a:t>‹#›</a:t>
            </a:fld>
            <a:endParaRPr lang="en-US" kern="1200">
              <a:solidFill>
                <a:srgbClr val="465E9C"/>
              </a:solidFill>
              <a:ea typeface="+mn-ea"/>
              <a:cs typeface="+mn-cs"/>
            </a:endParaRPr>
          </a:p>
        </p:txBody>
      </p:sp>
    </p:spTree>
    <p:extLst>
      <p:ext uri="{BB962C8B-B14F-4D97-AF65-F5344CB8AC3E}">
        <p14:creationId xmlns:p14="http://schemas.microsoft.com/office/powerpoint/2010/main" val="3661750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2023-10-11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4682490"/>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2023-10-11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473925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apositiva con título 1">
  <p:cSld name="Diapositiva con título 1">
    <p:spTree>
      <p:nvGrpSpPr>
        <p:cNvPr id="1" name="Shape 186"/>
        <p:cNvGrpSpPr/>
        <p:nvPr/>
      </p:nvGrpSpPr>
      <p:grpSpPr>
        <a:xfrm>
          <a:off x="0" y="0"/>
          <a:ext cx="0" cy="0"/>
          <a:chOff x="0" y="0"/>
          <a:chExt cx="0" cy="0"/>
        </a:xfrm>
      </p:grpSpPr>
      <p:sp>
        <p:nvSpPr>
          <p:cNvPr id="190" name="Google Shape;190;p28"/>
          <p:cNvSpPr txBox="1">
            <a:spLocks noGrp="1"/>
          </p:cNvSpPr>
          <p:nvPr>
            <p:ph type="ctrTitle"/>
          </p:nvPr>
        </p:nvSpPr>
        <p:spPr>
          <a:xfrm rot="728">
            <a:off x="2910212" y="2104838"/>
            <a:ext cx="4248000" cy="1692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5200"/>
              <a:buNone/>
              <a:defRPr sz="3600">
                <a:solidFill>
                  <a:schemeClr val="accent1"/>
                </a:solidFill>
                <a:latin typeface="Nunito SemiBold"/>
                <a:ea typeface="Nunito SemiBold"/>
                <a:cs typeface="Nunito SemiBold"/>
                <a:sym typeface="Nunito SemiBold"/>
              </a:defRPr>
            </a:lvl1pPr>
            <a:lvl2pPr lvl="1"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2pPr>
            <a:lvl3pPr lvl="2"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3pPr>
            <a:lvl4pPr lvl="3"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4pPr>
            <a:lvl5pPr lvl="4"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5pPr>
            <a:lvl6pPr lvl="5"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6pPr>
            <a:lvl7pPr lvl="6"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7pPr>
            <a:lvl8pPr lvl="7"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8pPr>
            <a:lvl9pPr lvl="8" algn="ctr" rtl="0">
              <a:spcBef>
                <a:spcPts val="0"/>
              </a:spcBef>
              <a:spcAft>
                <a:spcPts val="0"/>
              </a:spcAft>
              <a:buClr>
                <a:schemeClr val="accent1"/>
              </a:buClr>
              <a:buSzPts val="5200"/>
              <a:buFont typeface="Thasadith"/>
              <a:buNone/>
              <a:defRPr sz="5200">
                <a:solidFill>
                  <a:schemeClr val="accent1"/>
                </a:solidFill>
                <a:latin typeface="Thasadith"/>
                <a:ea typeface="Thasadith"/>
                <a:cs typeface="Thasadith"/>
                <a:sym typeface="Thasadith"/>
              </a:defRPr>
            </a:lvl9pPr>
          </a:lstStyle>
          <a:p>
            <a:endParaRPr/>
          </a:p>
        </p:txBody>
      </p:sp>
      <p:sp>
        <p:nvSpPr>
          <p:cNvPr id="191" name="Google Shape;191;p28"/>
          <p:cNvSpPr txBox="1">
            <a:spLocks noGrp="1"/>
          </p:cNvSpPr>
          <p:nvPr>
            <p:ph type="subTitle" idx="1"/>
          </p:nvPr>
        </p:nvSpPr>
        <p:spPr>
          <a:xfrm rot="1389">
            <a:off x="3444812" y="3798938"/>
            <a:ext cx="3713400" cy="40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1"/>
              </a:buClr>
              <a:buSzPts val="2800"/>
              <a:buFont typeface="PT Serif"/>
              <a:buNone/>
              <a:defRPr sz="1600">
                <a:solidFill>
                  <a:schemeClr val="accent1"/>
                </a:solidFill>
              </a:defRPr>
            </a:lvl1pPr>
            <a:lvl2pPr lvl="1"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2pPr>
            <a:lvl3pPr lvl="2"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3pPr>
            <a:lvl4pPr lvl="3"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4pPr>
            <a:lvl5pPr lvl="4"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5pPr>
            <a:lvl6pPr lvl="5"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6pPr>
            <a:lvl7pPr lvl="6"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7pPr>
            <a:lvl8pPr lvl="7"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8pPr>
            <a:lvl9pPr lvl="8"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1992691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4" name="Google Shape;24;p4"/>
          <p:cNvSpPr txBox="1">
            <a:spLocks noGrp="1"/>
          </p:cNvSpPr>
          <p:nvPr>
            <p:ph type="title"/>
          </p:nvPr>
        </p:nvSpPr>
        <p:spPr>
          <a:xfrm flipH="1">
            <a:off x="3036000" y="1407675"/>
            <a:ext cx="5391300" cy="8043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4800">
                <a:solidFill>
                  <a:schemeClr val="accent1"/>
                </a:solidFill>
              </a:defRPr>
            </a:lvl1pPr>
            <a:lvl2pPr lvl="1" algn="r" rtl="0">
              <a:spcBef>
                <a:spcPts val="0"/>
              </a:spcBef>
              <a:spcAft>
                <a:spcPts val="0"/>
              </a:spcAft>
              <a:buNone/>
              <a:defRPr sz="4800">
                <a:solidFill>
                  <a:schemeClr val="accent1"/>
                </a:solidFill>
              </a:defRPr>
            </a:lvl2pPr>
            <a:lvl3pPr lvl="2" algn="r" rtl="0">
              <a:spcBef>
                <a:spcPts val="0"/>
              </a:spcBef>
              <a:spcAft>
                <a:spcPts val="0"/>
              </a:spcAft>
              <a:buNone/>
              <a:defRPr sz="4800">
                <a:solidFill>
                  <a:schemeClr val="accent1"/>
                </a:solidFill>
              </a:defRPr>
            </a:lvl3pPr>
            <a:lvl4pPr lvl="3" algn="r" rtl="0">
              <a:spcBef>
                <a:spcPts val="0"/>
              </a:spcBef>
              <a:spcAft>
                <a:spcPts val="0"/>
              </a:spcAft>
              <a:buNone/>
              <a:defRPr sz="4800">
                <a:solidFill>
                  <a:schemeClr val="accent1"/>
                </a:solidFill>
              </a:defRPr>
            </a:lvl4pPr>
            <a:lvl5pPr lvl="4" algn="r" rtl="0">
              <a:spcBef>
                <a:spcPts val="0"/>
              </a:spcBef>
              <a:spcAft>
                <a:spcPts val="0"/>
              </a:spcAft>
              <a:buNone/>
              <a:defRPr sz="4800">
                <a:solidFill>
                  <a:schemeClr val="accent1"/>
                </a:solidFill>
              </a:defRPr>
            </a:lvl5pPr>
            <a:lvl6pPr lvl="5" algn="r" rtl="0">
              <a:spcBef>
                <a:spcPts val="0"/>
              </a:spcBef>
              <a:spcAft>
                <a:spcPts val="0"/>
              </a:spcAft>
              <a:buNone/>
              <a:defRPr sz="4800">
                <a:solidFill>
                  <a:schemeClr val="accent1"/>
                </a:solidFill>
              </a:defRPr>
            </a:lvl6pPr>
            <a:lvl7pPr lvl="6" algn="r" rtl="0">
              <a:spcBef>
                <a:spcPts val="0"/>
              </a:spcBef>
              <a:spcAft>
                <a:spcPts val="0"/>
              </a:spcAft>
              <a:buNone/>
              <a:defRPr sz="4800">
                <a:solidFill>
                  <a:schemeClr val="accent1"/>
                </a:solidFill>
              </a:defRPr>
            </a:lvl7pPr>
            <a:lvl8pPr lvl="7" algn="r" rtl="0">
              <a:spcBef>
                <a:spcPts val="0"/>
              </a:spcBef>
              <a:spcAft>
                <a:spcPts val="0"/>
              </a:spcAft>
              <a:buNone/>
              <a:defRPr sz="4800">
                <a:solidFill>
                  <a:schemeClr val="accent1"/>
                </a:solidFill>
              </a:defRPr>
            </a:lvl8pPr>
            <a:lvl9pPr lvl="8" algn="r" rtl="0">
              <a:spcBef>
                <a:spcPts val="0"/>
              </a:spcBef>
              <a:spcAft>
                <a:spcPts val="0"/>
              </a:spcAft>
              <a:buNone/>
              <a:defRPr sz="4800">
                <a:solidFill>
                  <a:schemeClr val="accent1"/>
                </a:solidFill>
              </a:defRPr>
            </a:lvl9pPr>
          </a:lstStyle>
          <a:p>
            <a:endParaRPr/>
          </a:p>
        </p:txBody>
      </p:sp>
      <p:sp>
        <p:nvSpPr>
          <p:cNvPr id="25" name="Google Shape;25;p4"/>
          <p:cNvSpPr txBox="1">
            <a:spLocks noGrp="1"/>
          </p:cNvSpPr>
          <p:nvPr>
            <p:ph type="subTitle" idx="1"/>
          </p:nvPr>
        </p:nvSpPr>
        <p:spPr>
          <a:xfrm rot="1530">
            <a:off x="3036050" y="3066250"/>
            <a:ext cx="5391301" cy="1363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1"/>
              </a:buClr>
              <a:buSzPts val="2800"/>
              <a:buFont typeface="PT Serif"/>
              <a:buNone/>
              <a:defRPr sz="1600">
                <a:solidFill>
                  <a:schemeClr val="accent1"/>
                </a:solidFill>
              </a:defRPr>
            </a:lvl1pPr>
            <a:lvl2pPr lvl="1"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2pPr>
            <a:lvl3pPr lvl="2"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3pPr>
            <a:lvl4pPr lvl="3"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4pPr>
            <a:lvl5pPr lvl="4"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5pPr>
            <a:lvl6pPr lvl="5"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6pPr>
            <a:lvl7pPr lvl="6"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7pPr>
            <a:lvl8pPr lvl="7"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8pPr>
            <a:lvl9pPr lvl="8" algn="ctr" rtl="0">
              <a:lnSpc>
                <a:spcPct val="100000"/>
              </a:lnSpc>
              <a:spcBef>
                <a:spcPts val="0"/>
              </a:spcBef>
              <a:spcAft>
                <a:spcPts val="0"/>
              </a:spcAft>
              <a:buClr>
                <a:schemeClr val="accent1"/>
              </a:buClr>
              <a:buSzPts val="2800"/>
              <a:buFont typeface="PT Serif"/>
              <a:buNone/>
              <a:defRPr sz="2800">
                <a:solidFill>
                  <a:schemeClr val="accent1"/>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2631292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2203350" y="1608300"/>
            <a:ext cx="4737300" cy="1926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6000">
                <a:solidFill>
                  <a:schemeClr val="accent1"/>
                </a:solidFill>
              </a:defRPr>
            </a:lvl1pPr>
            <a:lvl2pPr lvl="1"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2pPr>
            <a:lvl3pPr lvl="2"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3pPr>
            <a:lvl4pPr lvl="3"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4pPr>
            <a:lvl5pPr lvl="4"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5pPr>
            <a:lvl6pPr lvl="5"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6pPr>
            <a:lvl7pPr lvl="6"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7pPr>
            <a:lvl8pPr lvl="7"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8pPr>
            <a:lvl9pPr lvl="8" algn="ctr" rtl="0">
              <a:spcBef>
                <a:spcPts val="0"/>
              </a:spcBef>
              <a:spcAft>
                <a:spcPts val="0"/>
              </a:spcAft>
              <a:buClr>
                <a:schemeClr val="accent1"/>
              </a:buClr>
              <a:buSzPts val="4800"/>
              <a:buFont typeface="Thasadith"/>
              <a:buNone/>
              <a:defRPr sz="4800">
                <a:solidFill>
                  <a:schemeClr val="accent1"/>
                </a:solidFill>
                <a:latin typeface="Thasadith"/>
                <a:ea typeface="Thasadith"/>
                <a:cs typeface="Thasadith"/>
                <a:sym typeface="Thasadith"/>
              </a:defRPr>
            </a:lvl9pPr>
          </a:lstStyle>
          <a:p>
            <a:endParaRPr/>
          </a:p>
        </p:txBody>
      </p:sp>
    </p:spTree>
    <p:extLst>
      <p:ext uri="{BB962C8B-B14F-4D97-AF65-F5344CB8AC3E}">
        <p14:creationId xmlns:p14="http://schemas.microsoft.com/office/powerpoint/2010/main" val="1703604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chnology design 1">
  <p:cSld name="Technology design 1">
    <p:spTree>
      <p:nvGrpSpPr>
        <p:cNvPr id="1" name="Shape 173"/>
        <p:cNvGrpSpPr/>
        <p:nvPr/>
      </p:nvGrpSpPr>
      <p:grpSpPr>
        <a:xfrm>
          <a:off x="0" y="0"/>
          <a:ext cx="0" cy="0"/>
          <a:chOff x="0" y="0"/>
          <a:chExt cx="0" cy="0"/>
        </a:xfrm>
      </p:grpSpPr>
      <p:sp>
        <p:nvSpPr>
          <p:cNvPr id="175" name="Google Shape;175;p24"/>
          <p:cNvSpPr txBox="1">
            <a:spLocks noGrp="1"/>
          </p:cNvSpPr>
          <p:nvPr>
            <p:ph type="title"/>
          </p:nvPr>
        </p:nvSpPr>
        <p:spPr>
          <a:xfrm>
            <a:off x="716775" y="378009"/>
            <a:ext cx="33936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6" name="Google Shape;176;p24"/>
          <p:cNvSpPr txBox="1">
            <a:spLocks noGrp="1"/>
          </p:cNvSpPr>
          <p:nvPr>
            <p:ph type="subTitle" idx="1"/>
          </p:nvPr>
        </p:nvSpPr>
        <p:spPr>
          <a:xfrm flipH="1">
            <a:off x="716650" y="3495725"/>
            <a:ext cx="2010300" cy="112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3422299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sp>
        <p:nvSpPr>
          <p:cNvPr id="41" name="Google Shape;41;p7"/>
          <p:cNvSpPr txBox="1">
            <a:spLocks noGrp="1"/>
          </p:cNvSpPr>
          <p:nvPr>
            <p:ph type="subTitle" idx="1"/>
          </p:nvPr>
        </p:nvSpPr>
        <p:spPr>
          <a:xfrm flipH="1">
            <a:off x="720000" y="1321800"/>
            <a:ext cx="7704000" cy="336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200"/>
              <a:buAutoNum type="arabicPeriod"/>
              <a:defRPr sz="1300">
                <a:solidFill>
                  <a:schemeClr val="accent2"/>
                </a:solidFill>
              </a:defRPr>
            </a:lvl1pPr>
            <a:lvl2pPr lvl="1" algn="ctr" rtl="0">
              <a:lnSpc>
                <a:spcPct val="100000"/>
              </a:lnSpc>
              <a:spcBef>
                <a:spcPts val="0"/>
              </a:spcBef>
              <a:spcAft>
                <a:spcPts val="0"/>
              </a:spcAft>
              <a:buClr>
                <a:schemeClr val="accent2"/>
              </a:buClr>
              <a:buSzPts val="1200"/>
              <a:buFont typeface="Roboto Condensed Light"/>
              <a:buAutoNum type="alphaLcPeriod"/>
              <a:defRPr sz="1200">
                <a:solidFill>
                  <a:schemeClr val="accent2"/>
                </a:solidFill>
              </a:defRPr>
            </a:lvl2pPr>
            <a:lvl3pPr lvl="2" algn="ctr" rtl="0">
              <a:lnSpc>
                <a:spcPct val="100000"/>
              </a:lnSpc>
              <a:spcBef>
                <a:spcPts val="0"/>
              </a:spcBef>
              <a:spcAft>
                <a:spcPts val="0"/>
              </a:spcAft>
              <a:buClr>
                <a:schemeClr val="accent2"/>
              </a:buClr>
              <a:buSzPts val="1200"/>
              <a:buFont typeface="Roboto Condensed Light"/>
              <a:buAutoNum type="romanLcPeriod"/>
              <a:defRPr sz="1200">
                <a:solidFill>
                  <a:schemeClr val="accent2"/>
                </a:solidFill>
              </a:defRPr>
            </a:lvl3pPr>
            <a:lvl4pPr lvl="3" algn="ctr" rtl="0">
              <a:lnSpc>
                <a:spcPct val="100000"/>
              </a:lnSpc>
              <a:spcBef>
                <a:spcPts val="0"/>
              </a:spcBef>
              <a:spcAft>
                <a:spcPts val="0"/>
              </a:spcAft>
              <a:buClr>
                <a:schemeClr val="accent2"/>
              </a:buClr>
              <a:buSzPts val="1200"/>
              <a:buFont typeface="Roboto Condensed Light"/>
              <a:buAutoNum type="arabicPeriod"/>
              <a:defRPr sz="1200">
                <a:solidFill>
                  <a:schemeClr val="accent2"/>
                </a:solidFill>
              </a:defRPr>
            </a:lvl4pPr>
            <a:lvl5pPr lvl="4" algn="ctr" rtl="0">
              <a:lnSpc>
                <a:spcPct val="100000"/>
              </a:lnSpc>
              <a:spcBef>
                <a:spcPts val="0"/>
              </a:spcBef>
              <a:spcAft>
                <a:spcPts val="0"/>
              </a:spcAft>
              <a:buClr>
                <a:schemeClr val="accent2"/>
              </a:buClr>
              <a:buSzPts val="1200"/>
              <a:buFont typeface="Roboto Condensed Light"/>
              <a:buAutoNum type="alphaLcPeriod"/>
              <a:defRPr sz="1200">
                <a:solidFill>
                  <a:schemeClr val="accent2"/>
                </a:solidFill>
              </a:defRPr>
            </a:lvl5pPr>
            <a:lvl6pPr lvl="5" algn="ctr" rtl="0">
              <a:lnSpc>
                <a:spcPct val="100000"/>
              </a:lnSpc>
              <a:spcBef>
                <a:spcPts val="0"/>
              </a:spcBef>
              <a:spcAft>
                <a:spcPts val="0"/>
              </a:spcAft>
              <a:buClr>
                <a:schemeClr val="accent2"/>
              </a:buClr>
              <a:buSzPts val="1200"/>
              <a:buFont typeface="Roboto Condensed Light"/>
              <a:buAutoNum type="romanLcPeriod"/>
              <a:defRPr sz="1200">
                <a:solidFill>
                  <a:schemeClr val="accent2"/>
                </a:solidFill>
              </a:defRPr>
            </a:lvl6pPr>
            <a:lvl7pPr lvl="6" algn="ctr" rtl="0">
              <a:lnSpc>
                <a:spcPct val="100000"/>
              </a:lnSpc>
              <a:spcBef>
                <a:spcPts val="0"/>
              </a:spcBef>
              <a:spcAft>
                <a:spcPts val="0"/>
              </a:spcAft>
              <a:buClr>
                <a:schemeClr val="accent2"/>
              </a:buClr>
              <a:buSzPts val="1200"/>
              <a:buFont typeface="Roboto Condensed Light"/>
              <a:buAutoNum type="arabicPeriod"/>
              <a:defRPr sz="1200">
                <a:solidFill>
                  <a:schemeClr val="accent2"/>
                </a:solidFill>
              </a:defRPr>
            </a:lvl7pPr>
            <a:lvl8pPr lvl="7" algn="ctr" rtl="0">
              <a:lnSpc>
                <a:spcPct val="100000"/>
              </a:lnSpc>
              <a:spcBef>
                <a:spcPts val="0"/>
              </a:spcBef>
              <a:spcAft>
                <a:spcPts val="0"/>
              </a:spcAft>
              <a:buClr>
                <a:schemeClr val="accent2"/>
              </a:buClr>
              <a:buSzPts val="1200"/>
              <a:buFont typeface="Roboto Condensed Light"/>
              <a:buAutoNum type="alphaLcPeriod"/>
              <a:defRPr sz="1200">
                <a:solidFill>
                  <a:schemeClr val="accent2"/>
                </a:solidFill>
              </a:defRPr>
            </a:lvl8pPr>
            <a:lvl9pPr lvl="8" algn="ctr" rtl="0">
              <a:lnSpc>
                <a:spcPct val="100000"/>
              </a:lnSpc>
              <a:spcBef>
                <a:spcPts val="0"/>
              </a:spcBef>
              <a:spcAft>
                <a:spcPts val="0"/>
              </a:spcAft>
              <a:buClr>
                <a:schemeClr val="accent2"/>
              </a:buClr>
              <a:buSzPts val="1200"/>
              <a:buFont typeface="Roboto Condensed Light"/>
              <a:buAutoNum type="romanLcPeriod"/>
              <a:defRPr sz="1200">
                <a:solidFill>
                  <a:schemeClr val="accent2"/>
                </a:solidFill>
              </a:defRPr>
            </a:lvl9pPr>
          </a:lstStyle>
          <a:p>
            <a:endParaRPr/>
          </a:p>
        </p:txBody>
      </p:sp>
      <p:sp>
        <p:nvSpPr>
          <p:cNvPr id="42" name="Google Shape;42;p7"/>
          <p:cNvSpPr txBox="1">
            <a:spLocks noGrp="1"/>
          </p:cNvSpPr>
          <p:nvPr>
            <p:ph type="title"/>
          </p:nvPr>
        </p:nvSpPr>
        <p:spPr>
          <a:xfrm>
            <a:off x="716775" y="378000"/>
            <a:ext cx="54633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accen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855364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picture">
  <p:cSld name="Big picture">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3417450" y="1608300"/>
            <a:ext cx="5010000" cy="1926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2pPr>
            <a:lvl3pPr lvl="2"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3pPr>
            <a:lvl4pPr lvl="3"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4pPr>
            <a:lvl5pPr lvl="4"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5pPr>
            <a:lvl6pPr lvl="5"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6pPr>
            <a:lvl7pPr lvl="6"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7pPr>
            <a:lvl8pPr lvl="7"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8pPr>
            <a:lvl9pPr lvl="8" rtl="0">
              <a:spcBef>
                <a:spcPts val="0"/>
              </a:spcBef>
              <a:spcAft>
                <a:spcPts val="0"/>
              </a:spcAft>
              <a:buClr>
                <a:schemeClr val="lt1"/>
              </a:buClr>
              <a:buSzPts val="4800"/>
              <a:buFont typeface="Thasadith"/>
              <a:buNone/>
              <a:defRPr sz="4800">
                <a:solidFill>
                  <a:schemeClr val="lt1"/>
                </a:solidFill>
                <a:latin typeface="Thasadith"/>
                <a:ea typeface="Thasadith"/>
                <a:cs typeface="Thasadith"/>
                <a:sym typeface="Thasadith"/>
              </a:defRPr>
            </a:lvl9pPr>
          </a:lstStyle>
          <a:p>
            <a:endParaRPr/>
          </a:p>
        </p:txBody>
      </p:sp>
    </p:spTree>
    <p:extLst>
      <p:ext uri="{BB962C8B-B14F-4D97-AF65-F5344CB8AC3E}">
        <p14:creationId xmlns:p14="http://schemas.microsoft.com/office/powerpoint/2010/main" val="253354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محتويين">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pPr defTabSz="685800">
              <a:buClrTx/>
            </a:pPr>
            <a:fld id="{C46A1A82-7C0E-4E3D-BDE7-6C71435FB208}" type="datetimeFigureOut">
              <a:rPr lang="en-US" kern="1200" smtClean="0">
                <a:solidFill>
                  <a:srgbClr val="465E9C"/>
                </a:solidFill>
                <a:ea typeface="+mn-ea"/>
                <a:cs typeface="+mn-cs"/>
              </a:rPr>
              <a:pPr defTabSz="685800">
                <a:buClrTx/>
              </a:pPr>
              <a:t>2023-10-11</a:t>
            </a:fld>
            <a:endParaRPr lang="en-US" kern="1200">
              <a:solidFill>
                <a:srgbClr val="465E9C"/>
              </a:solidFill>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srgbClr val="465E9C"/>
              </a:solidFill>
              <a:ea typeface="+mn-ea"/>
              <a:cs typeface="+mn-cs"/>
            </a:endParaRPr>
          </a:p>
        </p:txBody>
      </p:sp>
      <p:sp>
        <p:nvSpPr>
          <p:cNvPr id="7" name="Slide Number Placeholder 6"/>
          <p:cNvSpPr>
            <a:spLocks noGrp="1"/>
          </p:cNvSpPr>
          <p:nvPr>
            <p:ph type="sldNum" sz="quarter" idx="12"/>
          </p:nvPr>
        </p:nvSpPr>
        <p:spPr/>
        <p:txBody>
          <a:bodyPr/>
          <a:lstStyle/>
          <a:p>
            <a:pPr defTabSz="685800">
              <a:buClrTx/>
            </a:pPr>
            <a:fld id="{F732D5B7-B629-423F-9565-838C636A0FA1}" type="slidenum">
              <a:rPr lang="en-US" kern="1200" smtClean="0">
                <a:solidFill>
                  <a:srgbClr val="465E9C"/>
                </a:solidFill>
                <a:ea typeface="+mn-ea"/>
                <a:cs typeface="+mn-cs"/>
              </a:rPr>
              <a:pPr defTabSz="685800">
                <a:buClrTx/>
              </a:pPr>
              <a:t>‹#›</a:t>
            </a:fld>
            <a:endParaRPr lang="en-US" kern="1200">
              <a:solidFill>
                <a:srgbClr val="465E9C"/>
              </a:solidFill>
              <a:ea typeface="+mn-ea"/>
              <a:cs typeface="+mn-cs"/>
            </a:endParaRPr>
          </a:p>
        </p:txBody>
      </p:sp>
      <p:sp>
        <p:nvSpPr>
          <p:cNvPr id="9" name="Content Placeholder 8"/>
          <p:cNvSpPr>
            <a:spLocks noGrp="1"/>
          </p:cNvSpPr>
          <p:nvPr>
            <p:ph sz="quarter" idx="13" hasCustomPrompt="1"/>
          </p:nvPr>
        </p:nvSpPr>
        <p:spPr>
          <a:xfrm>
            <a:off x="1298448" y="1591055"/>
            <a:ext cx="3200400" cy="270205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hasCustomPrompt="1"/>
          </p:nvPr>
        </p:nvSpPr>
        <p:spPr>
          <a:xfrm>
            <a:off x="4663440" y="1589485"/>
            <a:ext cx="3200400" cy="2703909"/>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extLst>
      <p:ext uri="{BB962C8B-B14F-4D97-AF65-F5344CB8AC3E}">
        <p14:creationId xmlns:p14="http://schemas.microsoft.com/office/powerpoint/2010/main" val="404825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ar-SA"/>
              <a:t>انقر لتحرير نمط العنوان الرئيسي</a:t>
            </a:r>
            <a:endParaRPr lang="en-US"/>
          </a:p>
        </p:txBody>
      </p:sp>
      <p:sp>
        <p:nvSpPr>
          <p:cNvPr id="3" name="Content Placeholder 2"/>
          <p:cNvSpPr>
            <a:spLocks noGrp="1"/>
          </p:cNvSpPr>
          <p:nvPr>
            <p:ph idx="1" hasCustomPrompt="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defTabSz="685800">
              <a:buClrTx/>
            </a:pPr>
            <a:fld id="{C46A1A82-7C0E-4E3D-BDE7-6C71435FB208}" type="datetimeFigureOut">
              <a:rPr lang="en-US" kern="1200" smtClean="0">
                <a:solidFill>
                  <a:srgbClr val="465E9C"/>
                </a:solidFill>
                <a:ea typeface="+mn-ea"/>
                <a:cs typeface="+mn-cs"/>
              </a:rPr>
              <a:pPr defTabSz="685800">
                <a:buClrTx/>
              </a:pPr>
              <a:t>2023-10-11</a:t>
            </a:fld>
            <a:endParaRPr lang="en-US" kern="1200">
              <a:solidFill>
                <a:srgbClr val="465E9C"/>
              </a:solidFill>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srgbClr val="465E9C"/>
              </a:solidFill>
              <a:ea typeface="+mn-ea"/>
              <a:cs typeface="+mn-cs"/>
            </a:endParaRPr>
          </a:p>
        </p:txBody>
      </p:sp>
      <p:sp>
        <p:nvSpPr>
          <p:cNvPr id="6" name="Slide Number Placeholder 5"/>
          <p:cNvSpPr>
            <a:spLocks noGrp="1"/>
          </p:cNvSpPr>
          <p:nvPr>
            <p:ph type="sldNum" sz="quarter" idx="12"/>
          </p:nvPr>
        </p:nvSpPr>
        <p:spPr/>
        <p:txBody>
          <a:bodyPr/>
          <a:lstStyle/>
          <a:p>
            <a:pPr defTabSz="685800">
              <a:buClrTx/>
            </a:pPr>
            <a:fld id="{F732D5B7-B629-423F-9565-838C636A0FA1}" type="slidenum">
              <a:rPr lang="en-US" kern="1200" smtClean="0">
                <a:solidFill>
                  <a:srgbClr val="465E9C"/>
                </a:solidFill>
                <a:ea typeface="+mn-ea"/>
                <a:cs typeface="+mn-cs"/>
              </a:rPr>
              <a:pPr defTabSz="685800">
                <a:buClrTx/>
              </a:pPr>
              <a:t>‹#›</a:t>
            </a:fld>
            <a:endParaRPr lang="en-US" kern="1200">
              <a:solidFill>
                <a:srgbClr val="465E9C"/>
              </a:solidFill>
              <a:ea typeface="+mn-ea"/>
              <a:cs typeface="+mn-cs"/>
            </a:endParaRPr>
          </a:p>
        </p:txBody>
      </p:sp>
    </p:spTree>
    <p:extLst>
      <p:ext uri="{BB962C8B-B14F-4D97-AF65-F5344CB8AC3E}">
        <p14:creationId xmlns:p14="http://schemas.microsoft.com/office/powerpoint/2010/main" val="315366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2023-10-11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51301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2023-10-11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023609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2023-10-11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00580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9" y="2000250"/>
            <a:ext cx="3657600"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959" y="2000250"/>
            <a:ext cx="3657600"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2023-10-11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16149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2023-10-11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82324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theme" Target="../theme/theme3.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61543F-E8F4-4B64-82E6-0B957E454BC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94B2EF-5F9A-44E7-A41A-CF77A8310DC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C4221-7D19-42B2-805F-C2079D42ED3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3C4D56E-C09B-47D1-B3E0-8192B876813F}" type="datetimeFigureOut">
              <a:rPr lang="en-US" smtClean="0"/>
              <a:t>2023-10-11</a:t>
            </a:fld>
            <a:endParaRPr lang="en-US"/>
          </a:p>
        </p:txBody>
      </p:sp>
      <p:sp>
        <p:nvSpPr>
          <p:cNvPr id="5" name="Footer Placeholder 4">
            <a:extLst>
              <a:ext uri="{FF2B5EF4-FFF2-40B4-BE49-F238E27FC236}">
                <a16:creationId xmlns:a16="http://schemas.microsoft.com/office/drawing/2014/main" id="{1AE7BFCB-51C4-4622-A38F-7551547D4E6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1EAA5A-D7DD-4D44-B41F-95EE51F57BF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22D1A13-9FC1-4115-B7B5-9CBB3CAE7CF0}" type="slidenum">
              <a:rPr lang="en-US" smtClean="0"/>
              <a:t>‹#›</a:t>
            </a:fld>
            <a:endParaRPr lang="en-US"/>
          </a:p>
        </p:txBody>
      </p:sp>
    </p:spTree>
    <p:extLst>
      <p:ext uri="{BB962C8B-B14F-4D97-AF65-F5344CB8AC3E}">
        <p14:creationId xmlns:p14="http://schemas.microsoft.com/office/powerpoint/2010/main" val="3113109282"/>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0" name="Freeform 9"/>
          <p:cNvSpPr/>
          <p:nvPr/>
        </p:nvSpPr>
        <p:spPr>
          <a:xfrm rot="10800000">
            <a:off x="628651" y="4551997"/>
            <a:ext cx="7920991"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1" fmla="*/ 0 w 7955280"/>
              <a:gd name="connsiteY0-2" fmla="*/ 495300 h 495300"/>
              <a:gd name="connsiteX1-3" fmla="*/ 169546 w 7955280"/>
              <a:gd name="connsiteY1-4" fmla="*/ 0 h 495300"/>
              <a:gd name="connsiteX2-5" fmla="*/ 3966210 w 7955280"/>
              <a:gd name="connsiteY2-6" fmla="*/ 95250 h 495300"/>
              <a:gd name="connsiteX3-7" fmla="*/ 7785734 w 7955280"/>
              <a:gd name="connsiteY3-8" fmla="*/ 0 h 495300"/>
              <a:gd name="connsiteX4-9" fmla="*/ 7955280 w 7955280"/>
              <a:gd name="connsiteY4-10" fmla="*/ 495300 h 495300"/>
              <a:gd name="connsiteX5" fmla="*/ 0 w 7955280"/>
              <a:gd name="connsiteY5" fmla="*/ 495300 h 495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p:cNvSpPr/>
          <p:nvPr/>
        </p:nvSpPr>
        <p:spPr>
          <a:xfrm>
            <a:off x="731520" y="431483"/>
            <a:ext cx="7696200" cy="428625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p:cNvSpPr/>
          <p:nvPr/>
        </p:nvSpPr>
        <p:spPr>
          <a:xfrm>
            <a:off x="731520" y="432054"/>
            <a:ext cx="7696200" cy="4286250"/>
          </a:xfrm>
          <a:prstGeom prst="rect">
            <a:avLst/>
          </a:prstGeom>
          <a:blipFill dpi="0" rotWithShape="1">
            <a:blip r:embed="rId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2" descr="C:\Users\Administrator\Desktop\Pushpin Dev\Assets\pushpinLeft.png"/>
          <p:cNvPicPr>
            <a:picLocks noChangeAspect="1" noChangeArrowheads="1"/>
          </p:cNvPicPr>
          <p:nvPr/>
        </p:nvPicPr>
        <p:blipFill>
          <a:blip r:embed="rId6" cstate="print"/>
          <a:srcRect/>
          <a:stretch>
            <a:fillRect/>
          </a:stretch>
        </p:blipFill>
        <p:spPr bwMode="auto">
          <a:xfrm rot="1435684">
            <a:off x="543742" y="204818"/>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6" cstate="print"/>
          <a:srcRect/>
          <a:stretch>
            <a:fillRect/>
          </a:stretch>
        </p:blipFill>
        <p:spPr bwMode="auto">
          <a:xfrm rot="4096196">
            <a:off x="8185945" y="152756"/>
            <a:ext cx="425196" cy="566928"/>
          </a:xfrm>
          <a:prstGeom prst="rect">
            <a:avLst/>
          </a:prstGeom>
          <a:noFill/>
        </p:spPr>
      </p:pic>
      <p:sp>
        <p:nvSpPr>
          <p:cNvPr id="2" name="Title Placeholder 1"/>
          <p:cNvSpPr>
            <a:spLocks noGrp="1"/>
          </p:cNvSpPr>
          <p:nvPr>
            <p:ph type="title"/>
          </p:nvPr>
        </p:nvSpPr>
        <p:spPr>
          <a:xfrm>
            <a:off x="1095024" y="613187"/>
            <a:ext cx="6965245" cy="901864"/>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463041" y="1589443"/>
            <a:ext cx="6196405" cy="2702859"/>
          </a:xfrm>
          <a:prstGeom prst="rect">
            <a:avLst/>
          </a:prstGeom>
        </p:spPr>
        <p:txBody>
          <a:bodyPr vert="horz" lIns="91440" tIns="45720" rIns="91440" bIns="45720" rtlCol="0" anchor="t">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454589" y="4356864"/>
            <a:ext cx="1213821" cy="273844"/>
          </a:xfrm>
          <a:prstGeom prst="rect">
            <a:avLst/>
          </a:prstGeom>
        </p:spPr>
        <p:txBody>
          <a:bodyPr vert="horz" lIns="91440" tIns="45720" rIns="91440" bIns="45720" rtlCol="0" anchor="ctr"/>
          <a:lstStyle>
            <a:lvl1pPr algn="r">
              <a:defRPr sz="900">
                <a:solidFill>
                  <a:schemeClr val="tx2"/>
                </a:solidFill>
                <a:latin typeface="Rage Italic" panose="03070502040507070304" pitchFamily="66" charset="0"/>
              </a:defRPr>
            </a:lvl1pPr>
          </a:lstStyle>
          <a:p>
            <a:fld id="{C46A1A82-7C0E-4E3D-BDE7-6C71435FB208}" type="datetimeFigureOut">
              <a:rPr lang="en-US" smtClean="0"/>
              <a:t>2023-10-11</a:t>
            </a:fld>
            <a:endParaRPr lang="en-US"/>
          </a:p>
        </p:txBody>
      </p:sp>
      <p:sp>
        <p:nvSpPr>
          <p:cNvPr id="5" name="Footer Placeholder 4"/>
          <p:cNvSpPr>
            <a:spLocks noGrp="1"/>
          </p:cNvSpPr>
          <p:nvPr>
            <p:ph type="ftr" sz="quarter" idx="3"/>
          </p:nvPr>
        </p:nvSpPr>
        <p:spPr>
          <a:xfrm>
            <a:off x="914401" y="4356864"/>
            <a:ext cx="5540188" cy="273844"/>
          </a:xfrm>
          <a:prstGeom prst="rect">
            <a:avLst/>
          </a:prstGeom>
        </p:spPr>
        <p:txBody>
          <a:bodyPr vert="horz" lIns="91440" tIns="45720" rIns="91440" bIns="45720" rtlCol="0" anchor="ctr"/>
          <a:lstStyle>
            <a:lvl1pPr algn="l">
              <a:defRPr sz="1050">
                <a:solidFill>
                  <a:schemeClr val="tx2"/>
                </a:solidFill>
                <a:latin typeface="Rage Italic" panose="03070502040507070304" pitchFamily="66" charset="0"/>
              </a:defRPr>
            </a:lvl1pPr>
          </a:lstStyle>
          <a:p>
            <a:endParaRPr lang="en-US"/>
          </a:p>
        </p:txBody>
      </p:sp>
      <p:sp>
        <p:nvSpPr>
          <p:cNvPr id="6" name="Slide Number Placeholder 5"/>
          <p:cNvSpPr>
            <a:spLocks noGrp="1"/>
          </p:cNvSpPr>
          <p:nvPr>
            <p:ph type="sldNum" sz="quarter" idx="4"/>
          </p:nvPr>
        </p:nvSpPr>
        <p:spPr>
          <a:xfrm>
            <a:off x="7670203" y="4356864"/>
            <a:ext cx="554023" cy="273844"/>
          </a:xfrm>
          <a:prstGeom prst="rect">
            <a:avLst/>
          </a:prstGeom>
        </p:spPr>
        <p:txBody>
          <a:bodyPr vert="horz" lIns="91440" tIns="45720" rIns="91440" bIns="45720" rtlCol="0" anchor="ctr"/>
          <a:lstStyle>
            <a:lvl1pPr algn="r">
              <a:defRPr sz="1050">
                <a:solidFill>
                  <a:schemeClr val="tx2"/>
                </a:solidFill>
                <a:latin typeface="Rage Italic" panose="03070502040507070304" pitchFamily="66" charset="0"/>
              </a:defRPr>
            </a:lvl1pPr>
          </a:lstStyle>
          <a:p>
            <a:fld id="{F732D5B7-B629-423F-9565-838C636A0FA1}" type="slidenum">
              <a:rPr lang="en-US" smtClean="0"/>
              <a:t>‹#›</a:t>
            </a:fld>
            <a:endParaRPr lang="en-US"/>
          </a:p>
        </p:txBody>
      </p:sp>
    </p:spTree>
    <p:extLst>
      <p:ext uri="{BB962C8B-B14F-4D97-AF65-F5344CB8AC3E}">
        <p14:creationId xmlns:p14="http://schemas.microsoft.com/office/powerpoint/2010/main" val="39683327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2"/>
        </a:buClr>
        <a:buSzPct val="85000"/>
        <a:buFont typeface="Brush Script MT" panose="03060802040406070304" pitchFamily="66" charset="0"/>
        <a:buChar char="O"/>
        <a:defRPr sz="1800" kern="1200">
          <a:solidFill>
            <a:schemeClr val="tx1"/>
          </a:solidFill>
          <a:latin typeface="+mn-lt"/>
          <a:ea typeface="+mn-ea"/>
          <a:cs typeface="+mn-cs"/>
        </a:defRPr>
      </a:lvl1pPr>
      <a:lvl2pPr marL="480060" indent="-205740" algn="l" defTabSz="685800" rtl="0" eaLnBrk="1" latinLnBrk="0" hangingPunct="1">
        <a:spcBef>
          <a:spcPct val="20000"/>
        </a:spcBef>
        <a:buClr>
          <a:schemeClr val="accent2"/>
        </a:buClr>
        <a:buSzPct val="85000"/>
        <a:buFont typeface="Brush Script MT" panose="03060802040406070304" pitchFamily="66" charset="0"/>
        <a:buChar char="O"/>
        <a:defRPr sz="1650" kern="1200">
          <a:solidFill>
            <a:schemeClr val="tx1"/>
          </a:solidFill>
          <a:latin typeface="+mn-lt"/>
          <a:ea typeface="+mn-ea"/>
          <a:cs typeface="+mn-cs"/>
        </a:defRPr>
      </a:lvl2pPr>
      <a:lvl3pPr marL="685800" indent="-171450" algn="l" defTabSz="685800" rtl="0" eaLnBrk="1" latinLnBrk="0" hangingPunct="1">
        <a:spcBef>
          <a:spcPct val="20000"/>
        </a:spcBef>
        <a:buClr>
          <a:schemeClr val="accent2"/>
        </a:buClr>
        <a:buSzPct val="85000"/>
        <a:buFont typeface="Brush Script MT" panose="03060802040406070304" pitchFamily="66" charset="0"/>
        <a:buChar char="O"/>
        <a:defRPr sz="1500" kern="1200">
          <a:solidFill>
            <a:schemeClr val="tx1"/>
          </a:solidFill>
          <a:latin typeface="+mn-lt"/>
          <a:ea typeface="+mn-ea"/>
          <a:cs typeface="+mn-cs"/>
        </a:defRPr>
      </a:lvl3pPr>
      <a:lvl4pPr marL="960120" indent="-171450" algn="l" defTabSz="685800" rtl="0" eaLnBrk="1" latinLnBrk="0" hangingPunct="1">
        <a:spcBef>
          <a:spcPct val="20000"/>
        </a:spcBef>
        <a:buClr>
          <a:schemeClr val="accent2"/>
        </a:buClr>
        <a:buSzPct val="85000"/>
        <a:buFont typeface="Brush Script MT" panose="03060802040406070304" pitchFamily="66" charset="0"/>
        <a:buChar char="O"/>
        <a:defRPr sz="1350" kern="1200">
          <a:solidFill>
            <a:schemeClr val="tx1"/>
          </a:solidFill>
          <a:latin typeface="+mn-lt"/>
          <a:ea typeface="+mn-ea"/>
          <a:cs typeface="+mn-cs"/>
        </a:defRPr>
      </a:lvl4pPr>
      <a:lvl5pPr marL="1234440" indent="-171450" algn="l" defTabSz="685800" rtl="0" eaLnBrk="1" latinLnBrk="0" hangingPunct="1">
        <a:spcBef>
          <a:spcPct val="20000"/>
        </a:spcBef>
        <a:buClr>
          <a:schemeClr val="accent2"/>
        </a:buClr>
        <a:buSzPct val="85000"/>
        <a:buFont typeface="Brush Script MT" panose="03060802040406070304" pitchFamily="66" charset="0"/>
        <a:buChar char="O"/>
        <a:defRPr sz="1200" kern="1200">
          <a:solidFill>
            <a:schemeClr val="tx1"/>
          </a:solidFill>
          <a:latin typeface="+mn-lt"/>
          <a:ea typeface="+mn-ea"/>
          <a:cs typeface="+mn-cs"/>
        </a:defRPr>
      </a:lvl5pPr>
      <a:lvl6pPr marL="1508760" indent="-171450" algn="l" defTabSz="685800" rtl="0" eaLnBrk="1" latinLnBrk="0" hangingPunct="1">
        <a:spcBef>
          <a:spcPct val="20000"/>
        </a:spcBef>
        <a:buClr>
          <a:schemeClr val="accent2"/>
        </a:buClr>
        <a:buSzPct val="85000"/>
        <a:buFont typeface="Brush Script MT" panose="03060802040406070304" pitchFamily="66" charset="0"/>
        <a:buChar char="O"/>
        <a:defRPr sz="1200" kern="1200">
          <a:solidFill>
            <a:schemeClr val="tx1"/>
          </a:solidFill>
          <a:latin typeface="+mn-lt"/>
          <a:ea typeface="+mn-ea"/>
          <a:cs typeface="+mn-cs"/>
        </a:defRPr>
      </a:lvl6pPr>
      <a:lvl7pPr marL="1783080" indent="-171450" algn="l" defTabSz="685800" rtl="0" eaLnBrk="1" latinLnBrk="0" hangingPunct="1">
        <a:spcBef>
          <a:spcPct val="20000"/>
        </a:spcBef>
        <a:buClr>
          <a:schemeClr val="accent2"/>
        </a:buClr>
        <a:buSzPct val="85000"/>
        <a:buFont typeface="Brush Script MT" panose="03060802040406070304" pitchFamily="66" charset="0"/>
        <a:buChar char="O"/>
        <a:defRPr sz="1200" kern="1200">
          <a:solidFill>
            <a:schemeClr val="tx1"/>
          </a:solidFill>
          <a:latin typeface="+mn-lt"/>
          <a:ea typeface="+mn-ea"/>
          <a:cs typeface="+mn-cs"/>
        </a:defRPr>
      </a:lvl7pPr>
      <a:lvl8pPr marL="2057400" indent="-171450" algn="l" defTabSz="685800" rtl="0" eaLnBrk="1" latinLnBrk="0" hangingPunct="1">
        <a:spcBef>
          <a:spcPct val="20000"/>
        </a:spcBef>
        <a:buClr>
          <a:schemeClr val="accent2"/>
        </a:buClr>
        <a:buSzPct val="85000"/>
        <a:buFont typeface="Brush Script MT" panose="03060802040406070304" pitchFamily="66" charset="0"/>
        <a:buChar char="O"/>
        <a:defRPr sz="1200" kern="1200">
          <a:solidFill>
            <a:schemeClr val="tx1"/>
          </a:solidFill>
          <a:latin typeface="+mn-lt"/>
          <a:ea typeface="+mn-ea"/>
          <a:cs typeface="+mn-cs"/>
        </a:defRPr>
      </a:lvl8pPr>
      <a:lvl9pPr marL="2331720" indent="-171450" algn="l" defTabSz="685800" rtl="0" eaLnBrk="1" latinLnBrk="0" hangingPunct="1">
        <a:spcBef>
          <a:spcPct val="20000"/>
        </a:spcBef>
        <a:buClr>
          <a:schemeClr val="accent2"/>
        </a:buClr>
        <a:buSzPct val="85000"/>
        <a:buFont typeface="Brush Script MT" panose="03060802040406070304" pitchFamily="66" charset="0"/>
        <a:buChar char="O"/>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457200"/>
            <a:ext cx="7429499" cy="14287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73C4D56E-C09B-47D1-B3E0-8192B876813F}" type="datetimeFigureOut">
              <a:rPr lang="en-US" smtClean="0"/>
              <a:t>2023-10-11</a:t>
            </a:fld>
            <a:endParaRPr lang="en-US"/>
          </a:p>
        </p:txBody>
      </p:sp>
      <p:sp>
        <p:nvSpPr>
          <p:cNvPr id="5" name="Footer Placeholder 4"/>
          <p:cNvSpPr>
            <a:spLocks noGrp="1"/>
          </p:cNvSpPr>
          <p:nvPr>
            <p:ph type="ftr" sz="quarter" idx="3"/>
          </p:nvPr>
        </p:nvSpPr>
        <p:spPr>
          <a:xfrm>
            <a:off x="856059" y="4412457"/>
            <a:ext cx="5657850" cy="273844"/>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822D1A13-9FC1-4115-B7B5-9CBB3CAE7CF0}" type="slidenum">
              <a:rPr lang="en-US" smtClean="0"/>
              <a:t>‹#›</a:t>
            </a:fld>
            <a:endParaRPr lang="en-US"/>
          </a:p>
        </p:txBody>
      </p:sp>
    </p:spTree>
    <p:extLst>
      <p:ext uri="{BB962C8B-B14F-4D97-AF65-F5344CB8AC3E}">
        <p14:creationId xmlns:p14="http://schemas.microsoft.com/office/powerpoint/2010/main" val="2377787604"/>
      </p:ext>
    </p:extLst>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Lst>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7"/>
          <p:cNvSpPr txBox="1">
            <a:spLocks noGrp="1"/>
          </p:cNvSpPr>
          <p:nvPr>
            <p:ph type="ctrTitle"/>
          </p:nvPr>
        </p:nvSpPr>
        <p:spPr>
          <a:xfrm>
            <a:off x="-71643" y="1662387"/>
            <a:ext cx="5952765" cy="2248708"/>
          </a:xfrm>
          <a:prstGeom prst="rect">
            <a:avLst/>
          </a:prstGeom>
        </p:spPr>
        <p:txBody>
          <a:bodyPr spcFirstLastPara="1" vert="horz" lIns="91440" tIns="45720" rIns="91440" bIns="45720" rtlCol="0" anchor="b" anchorCtr="0">
            <a:noAutofit/>
          </a:bodyPr>
          <a:lstStyle/>
          <a:p>
            <a:pPr marL="0" lvl="0" indent="0" algn="ctr" defTabSz="457200">
              <a:spcBef>
                <a:spcPct val="0"/>
              </a:spcBef>
              <a:spcAft>
                <a:spcPts val="0"/>
              </a:spcAft>
            </a:pPr>
            <a:r>
              <a:rPr lang="en-US" sz="2800" spc="-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Approach </a:t>
            </a:r>
            <a:br>
              <a:rPr lang="en-US" sz="2800" spc="-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br>
            <a:r>
              <a:rPr lang="en-US" sz="2800" spc="-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to   OVARIAN   &amp;  endometrial CANCER</a:t>
            </a:r>
            <a:br>
              <a:rPr lang="en-US" sz="2800" spc="-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br>
            <a:br>
              <a:rPr lang="en-US" sz="2800" spc="-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ea typeface="+mj-ea"/>
                <a:cs typeface="Arial" panose="020B0604020202020204" pitchFamily="34" charset="0"/>
              </a:rPr>
            </a:br>
            <a:endParaRPr lang="en-US" sz="2800" spc="-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Arial" panose="020B0604020202020204" pitchFamily="34" charset="0"/>
              <a:ea typeface="+mj-ea"/>
              <a:cs typeface="Arial" panose="020B0604020202020204" pitchFamily="34" charset="0"/>
            </a:endParaRPr>
          </a:p>
        </p:txBody>
      </p:sp>
      <p:grpSp>
        <p:nvGrpSpPr>
          <p:cNvPr id="340" name="Google Shape;340;p47"/>
          <p:cNvGrpSpPr/>
          <p:nvPr/>
        </p:nvGrpSpPr>
        <p:grpSpPr>
          <a:xfrm>
            <a:off x="5699348" y="830557"/>
            <a:ext cx="2562666" cy="3548052"/>
            <a:chOff x="4193775" y="1036100"/>
            <a:chExt cx="883381" cy="1223055"/>
          </a:xfrm>
        </p:grpSpPr>
        <p:sp>
          <p:nvSpPr>
            <p:cNvPr id="341" name="Google Shape;341;p47"/>
            <p:cNvSpPr/>
            <p:nvPr/>
          </p:nvSpPr>
          <p:spPr>
            <a:xfrm>
              <a:off x="4193775" y="1036100"/>
              <a:ext cx="883381" cy="1223055"/>
            </a:xfrm>
            <a:custGeom>
              <a:avLst/>
              <a:gdLst/>
              <a:ahLst/>
              <a:cxnLst/>
              <a:rect l="l" t="t" r="r" b="b"/>
              <a:pathLst>
                <a:path w="51834" h="71765" extrusionOk="0">
                  <a:moveTo>
                    <a:pt x="36796" y="6525"/>
                  </a:moveTo>
                  <a:cubicBezTo>
                    <a:pt x="39731" y="6525"/>
                    <a:pt x="42276" y="8090"/>
                    <a:pt x="43580" y="10733"/>
                  </a:cubicBezTo>
                  <a:cubicBezTo>
                    <a:pt x="44918" y="13375"/>
                    <a:pt x="44657" y="16343"/>
                    <a:pt x="42863" y="18692"/>
                  </a:cubicBezTo>
                  <a:lnTo>
                    <a:pt x="25901" y="41330"/>
                  </a:lnTo>
                  <a:lnTo>
                    <a:pt x="22475" y="39471"/>
                  </a:lnTo>
                  <a:lnTo>
                    <a:pt x="21823" y="35883"/>
                  </a:lnTo>
                  <a:lnTo>
                    <a:pt x="8938" y="18692"/>
                  </a:lnTo>
                  <a:cubicBezTo>
                    <a:pt x="7177" y="16343"/>
                    <a:pt x="6916" y="13375"/>
                    <a:pt x="8221" y="10733"/>
                  </a:cubicBezTo>
                  <a:cubicBezTo>
                    <a:pt x="9558" y="8090"/>
                    <a:pt x="12102" y="6525"/>
                    <a:pt x="15038" y="6525"/>
                  </a:cubicBezTo>
                  <a:close/>
                  <a:moveTo>
                    <a:pt x="15038" y="1"/>
                  </a:moveTo>
                  <a:cubicBezTo>
                    <a:pt x="9656" y="1"/>
                    <a:pt x="4795" y="3002"/>
                    <a:pt x="2382" y="7829"/>
                  </a:cubicBezTo>
                  <a:cubicBezTo>
                    <a:pt x="0" y="12625"/>
                    <a:pt x="490" y="18300"/>
                    <a:pt x="3719" y="22606"/>
                  </a:cubicBezTo>
                  <a:lnTo>
                    <a:pt x="17746" y="41330"/>
                  </a:lnTo>
                  <a:lnTo>
                    <a:pt x="20649" y="42080"/>
                  </a:lnTo>
                  <a:lnTo>
                    <a:pt x="21823" y="46745"/>
                  </a:lnTo>
                  <a:lnTo>
                    <a:pt x="6981" y="66545"/>
                  </a:lnTo>
                  <a:cubicBezTo>
                    <a:pt x="5905" y="67981"/>
                    <a:pt x="6198" y="70036"/>
                    <a:pt x="7633" y="71112"/>
                  </a:cubicBezTo>
                  <a:cubicBezTo>
                    <a:pt x="8230" y="71550"/>
                    <a:pt x="8919" y="71761"/>
                    <a:pt x="9598" y="71761"/>
                  </a:cubicBezTo>
                  <a:cubicBezTo>
                    <a:pt x="10590" y="71761"/>
                    <a:pt x="11561" y="71311"/>
                    <a:pt x="12200" y="70460"/>
                  </a:cubicBezTo>
                  <a:lnTo>
                    <a:pt x="25901" y="52192"/>
                  </a:lnTo>
                  <a:lnTo>
                    <a:pt x="28673" y="53138"/>
                  </a:lnTo>
                  <a:lnTo>
                    <a:pt x="29978" y="57640"/>
                  </a:lnTo>
                  <a:lnTo>
                    <a:pt x="39601" y="70460"/>
                  </a:lnTo>
                  <a:cubicBezTo>
                    <a:pt x="40253" y="71308"/>
                    <a:pt x="41232" y="71764"/>
                    <a:pt x="42210" y="71764"/>
                  </a:cubicBezTo>
                  <a:cubicBezTo>
                    <a:pt x="42895" y="71764"/>
                    <a:pt x="43580" y="71536"/>
                    <a:pt x="44168" y="71112"/>
                  </a:cubicBezTo>
                  <a:cubicBezTo>
                    <a:pt x="45636" y="70036"/>
                    <a:pt x="45929" y="67981"/>
                    <a:pt x="44820" y="66545"/>
                  </a:cubicBezTo>
                  <a:lnTo>
                    <a:pt x="34055" y="52192"/>
                  </a:lnTo>
                  <a:lnTo>
                    <a:pt x="30304" y="52062"/>
                  </a:lnTo>
                  <a:lnTo>
                    <a:pt x="29978" y="46745"/>
                  </a:lnTo>
                  <a:lnTo>
                    <a:pt x="48082" y="22606"/>
                  </a:lnTo>
                  <a:cubicBezTo>
                    <a:pt x="51311" y="18300"/>
                    <a:pt x="51833" y="12625"/>
                    <a:pt x="49419" y="7829"/>
                  </a:cubicBezTo>
                  <a:cubicBezTo>
                    <a:pt x="47006" y="3002"/>
                    <a:pt x="42178" y="1"/>
                    <a:pt x="367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7"/>
            <p:cNvSpPr/>
            <p:nvPr/>
          </p:nvSpPr>
          <p:spPr>
            <a:xfrm>
              <a:off x="4635160" y="1832715"/>
              <a:ext cx="138999" cy="185712"/>
            </a:xfrm>
            <a:custGeom>
              <a:avLst/>
              <a:gdLst/>
              <a:ahLst/>
              <a:cxnLst/>
              <a:rect l="l" t="t" r="r" b="b"/>
              <a:pathLst>
                <a:path w="8156" h="10897" extrusionOk="0">
                  <a:moveTo>
                    <a:pt x="4078" y="1"/>
                  </a:moveTo>
                  <a:lnTo>
                    <a:pt x="1" y="5448"/>
                  </a:lnTo>
                  <a:lnTo>
                    <a:pt x="4078" y="10896"/>
                  </a:lnTo>
                  <a:lnTo>
                    <a:pt x="8155" y="5448"/>
                  </a:lnTo>
                  <a:lnTo>
                    <a:pt x="4078" y="1"/>
                  </a:lnTo>
                  <a:close/>
                </a:path>
              </a:pathLst>
            </a:custGeom>
            <a:solidFill>
              <a:srgbClr val="CBD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7"/>
            <p:cNvSpPr/>
            <p:nvPr/>
          </p:nvSpPr>
          <p:spPr>
            <a:xfrm>
              <a:off x="4496184" y="1647604"/>
              <a:ext cx="138999" cy="185133"/>
            </a:xfrm>
            <a:custGeom>
              <a:avLst/>
              <a:gdLst/>
              <a:ahLst/>
              <a:cxnLst/>
              <a:rect l="l" t="t" r="r" b="b"/>
              <a:pathLst>
                <a:path w="8156" h="10863" extrusionOk="0">
                  <a:moveTo>
                    <a:pt x="4078" y="1"/>
                  </a:moveTo>
                  <a:lnTo>
                    <a:pt x="1" y="5448"/>
                  </a:lnTo>
                  <a:lnTo>
                    <a:pt x="4078" y="10863"/>
                  </a:lnTo>
                  <a:lnTo>
                    <a:pt x="8156" y="5448"/>
                  </a:lnTo>
                  <a:lnTo>
                    <a:pt x="4078" y="1"/>
                  </a:lnTo>
                  <a:close/>
                </a:path>
              </a:pathLst>
            </a:custGeom>
            <a:solidFill>
              <a:srgbClr val="CBD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A7A429D0-1D13-D962-4C44-8E975F70246F}"/>
              </a:ext>
            </a:extLst>
          </p:cNvPr>
          <p:cNvSpPr txBox="1"/>
          <p:nvPr/>
        </p:nvSpPr>
        <p:spPr>
          <a:xfrm>
            <a:off x="147388" y="3916944"/>
            <a:ext cx="4572000" cy="923330"/>
          </a:xfrm>
          <a:prstGeom prst="rect">
            <a:avLst/>
          </a:prstGeom>
          <a:noFill/>
        </p:spPr>
        <p:txBody>
          <a:bodyPr wrap="square">
            <a:spAutoFit/>
          </a:bodyPr>
          <a:lstStyle/>
          <a:p>
            <a:r>
              <a:rPr lang="en-US" sz="1800" dirty="0">
                <a:solidFill>
                  <a:schemeClr val="tx2"/>
                </a:solidFill>
              </a:rPr>
              <a:t>Khaled Omar Khader</a:t>
            </a:r>
          </a:p>
          <a:p>
            <a:r>
              <a:rPr lang="en-US" sz="1800" dirty="0">
                <a:solidFill>
                  <a:schemeClr val="tx2"/>
                </a:solidFill>
              </a:rPr>
              <a:t>Waleed Adnan </a:t>
            </a:r>
            <a:r>
              <a:rPr lang="en-US" sz="1800" dirty="0" err="1">
                <a:solidFill>
                  <a:schemeClr val="tx2"/>
                </a:solidFill>
              </a:rPr>
              <a:t>Azayzeh</a:t>
            </a:r>
            <a:endParaRPr lang="en-US" sz="1800" dirty="0">
              <a:solidFill>
                <a:schemeClr val="tx2"/>
              </a:solidFill>
            </a:endParaRPr>
          </a:p>
          <a:p>
            <a:r>
              <a:rPr lang="en-US" sz="1800" dirty="0">
                <a:solidFill>
                  <a:schemeClr val="tx2"/>
                </a:solidFill>
              </a:rPr>
              <a:t>Alaa Mohamed AL </a:t>
            </a:r>
            <a:r>
              <a:rPr lang="en-US" sz="1800" dirty="0" err="1">
                <a:solidFill>
                  <a:schemeClr val="tx2"/>
                </a:solidFill>
              </a:rPr>
              <a:t>Freahat</a:t>
            </a:r>
            <a:endParaRPr lang="en-US" sz="1800" dirty="0">
              <a:solidFill>
                <a:schemeClr val="tx2"/>
              </a:solidFill>
            </a:endParaRPr>
          </a:p>
        </p:txBody>
      </p:sp>
      <p:sp>
        <p:nvSpPr>
          <p:cNvPr id="7" name="TextBox 6">
            <a:extLst>
              <a:ext uri="{FF2B5EF4-FFF2-40B4-BE49-F238E27FC236}">
                <a16:creationId xmlns:a16="http://schemas.microsoft.com/office/drawing/2014/main" id="{531E41A5-41A5-0BA4-A083-07ED885BBA54}"/>
              </a:ext>
            </a:extLst>
          </p:cNvPr>
          <p:cNvSpPr txBox="1"/>
          <p:nvPr/>
        </p:nvSpPr>
        <p:spPr>
          <a:xfrm>
            <a:off x="110131" y="3449430"/>
            <a:ext cx="5805377" cy="461665"/>
          </a:xfrm>
          <a:prstGeom prst="rect">
            <a:avLst/>
          </a:prstGeom>
          <a:noFill/>
        </p:spPr>
        <p:txBody>
          <a:bodyPr wrap="square">
            <a:spAutoFit/>
          </a:bodyPr>
          <a:lstStyle/>
          <a:p>
            <a:r>
              <a:rPr lang="en-US" sz="2400" dirty="0">
                <a:solidFill>
                  <a:schemeClr val="tx2"/>
                </a:solidFill>
              </a:rPr>
              <a:t>Supervised by: </a:t>
            </a:r>
            <a:r>
              <a:rPr lang="en-US" sz="2400" dirty="0" err="1">
                <a:solidFill>
                  <a:schemeClr val="tx2"/>
                </a:solidFill>
              </a:rPr>
              <a:t>Dr.Omar</a:t>
            </a:r>
            <a:r>
              <a:rPr lang="en-US" sz="2400" dirty="0">
                <a:solidFill>
                  <a:schemeClr val="tx2"/>
                </a:solidFill>
              </a:rPr>
              <a:t> </a:t>
            </a:r>
            <a:r>
              <a:rPr lang="en-US" sz="2400" dirty="0" err="1">
                <a:solidFill>
                  <a:schemeClr val="tx2"/>
                </a:solidFill>
              </a:rPr>
              <a:t>ALDabas</a:t>
            </a:r>
            <a:endParaRPr lang="en-US" sz="2400"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4927" y="256309"/>
            <a:ext cx="2618509" cy="400110"/>
          </a:xfrm>
          <a:prstGeom prst="rect">
            <a:avLst/>
          </a:prstGeom>
          <a:noFill/>
        </p:spPr>
        <p:txBody>
          <a:bodyPr wrap="square" rtlCol="1">
            <a:spAutoFit/>
          </a:bodyPr>
          <a:lstStyle/>
          <a:p>
            <a:pPr algn="ctr"/>
            <a:r>
              <a:rPr lang="en-US" sz="2000" b="1" dirty="0">
                <a:solidFill>
                  <a:schemeClr val="accent2"/>
                </a:solidFill>
              </a:rPr>
              <a:t>Protective factors</a:t>
            </a:r>
          </a:p>
        </p:txBody>
      </p:sp>
      <p:sp>
        <p:nvSpPr>
          <p:cNvPr id="5" name="TextBox 4"/>
          <p:cNvSpPr txBox="1"/>
          <p:nvPr/>
        </p:nvSpPr>
        <p:spPr>
          <a:xfrm>
            <a:off x="249381" y="1343891"/>
            <a:ext cx="9026237" cy="2222403"/>
          </a:xfrm>
          <a:prstGeom prst="rect">
            <a:avLst/>
          </a:prstGeom>
          <a:noFill/>
        </p:spPr>
        <p:txBody>
          <a:bodyPr wrap="square" rtlCol="1">
            <a:spAutoFit/>
          </a:bodyPr>
          <a:lstStyle/>
          <a:p>
            <a:pPr marL="285750" indent="-285750">
              <a:lnSpc>
                <a:spcPct val="200000"/>
              </a:lnSpc>
              <a:buClr>
                <a:schemeClr val="accent2"/>
              </a:buClr>
              <a:buSzPct val="110000"/>
              <a:buFont typeface="Arial" panose="020B0604020202020204" pitchFamily="34" charset="0"/>
              <a:buChar char="•"/>
            </a:pPr>
            <a:r>
              <a:rPr lang="en-US" sz="1800" dirty="0">
                <a:solidFill>
                  <a:schemeClr val="accent2"/>
                </a:solidFill>
              </a:rPr>
              <a:t>Oral contraceptives</a:t>
            </a:r>
          </a:p>
          <a:p>
            <a:pPr marL="285750" indent="-285750">
              <a:lnSpc>
                <a:spcPct val="200000"/>
              </a:lnSpc>
              <a:buClr>
                <a:schemeClr val="accent2"/>
              </a:buClr>
              <a:buSzPct val="110000"/>
              <a:buFont typeface="Arial" panose="020B0604020202020204" pitchFamily="34" charset="0"/>
              <a:buChar char="•"/>
            </a:pPr>
            <a:r>
              <a:rPr lang="en-US" sz="1800" dirty="0" err="1">
                <a:solidFill>
                  <a:schemeClr val="accent2"/>
                </a:solidFill>
              </a:rPr>
              <a:t>Multiparity</a:t>
            </a:r>
            <a:endParaRPr lang="en-US" sz="1800" dirty="0">
              <a:solidFill>
                <a:schemeClr val="accent2"/>
              </a:solidFill>
            </a:endParaRPr>
          </a:p>
          <a:p>
            <a:pPr marL="285750" indent="-285750">
              <a:lnSpc>
                <a:spcPct val="200000"/>
              </a:lnSpc>
              <a:buClr>
                <a:schemeClr val="accent2"/>
              </a:buClr>
              <a:buSzPct val="110000"/>
              <a:buFont typeface="Arial" panose="020B0604020202020204" pitchFamily="34" charset="0"/>
              <a:buChar char="•"/>
            </a:pPr>
            <a:r>
              <a:rPr lang="en-US" sz="1800" dirty="0">
                <a:solidFill>
                  <a:schemeClr val="accent2"/>
                </a:solidFill>
              </a:rPr>
              <a:t>Gynecological surgeries (</a:t>
            </a:r>
            <a:r>
              <a:rPr lang="en-US" sz="1800" dirty="0" err="1">
                <a:solidFill>
                  <a:schemeClr val="accent2"/>
                </a:solidFill>
              </a:rPr>
              <a:t>Salpingo</a:t>
            </a:r>
            <a:r>
              <a:rPr lang="en-US" sz="1800" dirty="0">
                <a:solidFill>
                  <a:schemeClr val="accent2"/>
                </a:solidFill>
              </a:rPr>
              <a:t>-oophorectomy, Tubal ligation, Hysterectomy)</a:t>
            </a:r>
          </a:p>
          <a:p>
            <a:pPr marL="285750" indent="-285750">
              <a:lnSpc>
                <a:spcPct val="200000"/>
              </a:lnSpc>
              <a:buClr>
                <a:schemeClr val="accent2"/>
              </a:buClr>
              <a:buSzPct val="110000"/>
              <a:buFont typeface="Arial" panose="020B0604020202020204" pitchFamily="34" charset="0"/>
              <a:buChar char="•"/>
            </a:pPr>
            <a:r>
              <a:rPr lang="en-US" sz="1800" dirty="0">
                <a:solidFill>
                  <a:schemeClr val="accent2"/>
                </a:solidFill>
              </a:rPr>
              <a:t>Breastfeeding</a:t>
            </a:r>
          </a:p>
        </p:txBody>
      </p:sp>
    </p:spTree>
    <p:extLst>
      <p:ext uri="{BB962C8B-B14F-4D97-AF65-F5344CB8AC3E}">
        <p14:creationId xmlns:p14="http://schemas.microsoft.com/office/powerpoint/2010/main" val="2913242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421" y="1428403"/>
            <a:ext cx="8984672" cy="1893339"/>
          </a:xfrm>
          <a:prstGeom prst="rect">
            <a:avLst/>
          </a:prstGeom>
          <a:noFill/>
        </p:spPr>
        <p:txBody>
          <a:bodyPr wrap="square" rtlCol="1">
            <a:spAutoFit/>
          </a:bodyPr>
          <a:lstStyle/>
          <a:p>
            <a:pPr marL="342900" indent="-342900">
              <a:lnSpc>
                <a:spcPct val="150000"/>
              </a:lnSpc>
              <a:buClr>
                <a:schemeClr val="accent2"/>
              </a:buClr>
              <a:buFont typeface="+mj-lt"/>
              <a:buAutoNum type="arabicPeriod"/>
            </a:pPr>
            <a:r>
              <a:rPr lang="en-US" sz="1600" dirty="0">
                <a:solidFill>
                  <a:schemeClr val="accent2"/>
                </a:solidFill>
              </a:rPr>
              <a:t>High-grade serous carcinoma (70-80 %)</a:t>
            </a:r>
          </a:p>
          <a:p>
            <a:pPr marL="342900" indent="-342900">
              <a:lnSpc>
                <a:spcPct val="150000"/>
              </a:lnSpc>
              <a:buClr>
                <a:schemeClr val="accent2"/>
              </a:buClr>
              <a:buFont typeface="+mj-lt"/>
              <a:buAutoNum type="arabicPeriod"/>
            </a:pPr>
            <a:r>
              <a:rPr lang="en-US" sz="1600" dirty="0" err="1">
                <a:solidFill>
                  <a:schemeClr val="accent2"/>
                </a:solidFill>
              </a:rPr>
              <a:t>Endometrioid</a:t>
            </a:r>
            <a:r>
              <a:rPr lang="en-US" sz="1600" dirty="0">
                <a:solidFill>
                  <a:schemeClr val="accent2"/>
                </a:solidFill>
              </a:rPr>
              <a:t> carcinoma (10 %)</a:t>
            </a:r>
          </a:p>
          <a:p>
            <a:pPr marL="342900" indent="-342900">
              <a:lnSpc>
                <a:spcPct val="150000"/>
              </a:lnSpc>
              <a:buClr>
                <a:schemeClr val="accent2"/>
              </a:buClr>
              <a:buFont typeface="+mj-lt"/>
              <a:buAutoNum type="arabicPeriod"/>
            </a:pPr>
            <a:r>
              <a:rPr lang="en-US" sz="1600" dirty="0">
                <a:solidFill>
                  <a:schemeClr val="accent2"/>
                </a:solidFill>
              </a:rPr>
              <a:t>Clear cell carcinomas (10 %)</a:t>
            </a:r>
          </a:p>
          <a:p>
            <a:pPr marL="342900" indent="-342900">
              <a:lnSpc>
                <a:spcPct val="150000"/>
              </a:lnSpc>
              <a:buClr>
                <a:schemeClr val="accent2"/>
              </a:buClr>
              <a:buFont typeface="+mj-lt"/>
              <a:buAutoNum type="arabicPeriod"/>
            </a:pPr>
            <a:r>
              <a:rPr lang="en-US" sz="1600" dirty="0">
                <a:solidFill>
                  <a:schemeClr val="accent2"/>
                </a:solidFill>
              </a:rPr>
              <a:t>Mucinous carcinoma (3 %)</a:t>
            </a:r>
          </a:p>
          <a:p>
            <a:pPr marL="342900" indent="-342900">
              <a:lnSpc>
                <a:spcPct val="150000"/>
              </a:lnSpc>
              <a:buClr>
                <a:schemeClr val="accent2"/>
              </a:buClr>
              <a:buFont typeface="+mj-lt"/>
              <a:buAutoNum type="arabicPeriod"/>
            </a:pPr>
            <a:r>
              <a:rPr lang="en-US" sz="1600" dirty="0">
                <a:solidFill>
                  <a:schemeClr val="accent2"/>
                </a:solidFill>
              </a:rPr>
              <a:t>Low-grade serous carcinoma (&lt;5 %)</a:t>
            </a:r>
          </a:p>
        </p:txBody>
      </p:sp>
    </p:spTree>
    <p:extLst>
      <p:ext uri="{BB962C8B-B14F-4D97-AF65-F5344CB8AC3E}">
        <p14:creationId xmlns:p14="http://schemas.microsoft.com/office/powerpoint/2010/main" val="3065947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7565" y="95678"/>
            <a:ext cx="4107872" cy="707886"/>
          </a:xfrm>
          <a:prstGeom prst="rect">
            <a:avLst/>
          </a:prstGeom>
          <a:noFill/>
        </p:spPr>
        <p:txBody>
          <a:bodyPr wrap="square" rtlCol="1">
            <a:spAutoFit/>
          </a:bodyPr>
          <a:lstStyle/>
          <a:p>
            <a:pPr algn="ctr"/>
            <a:r>
              <a:rPr lang="en-US" sz="2000" b="1" dirty="0">
                <a:solidFill>
                  <a:schemeClr val="accent2"/>
                </a:solidFill>
              </a:rPr>
              <a:t>Clinical features and diagnosis</a:t>
            </a:r>
          </a:p>
          <a:p>
            <a:pPr algn="ctr"/>
            <a:endParaRPr lang="ar-JO" sz="2000" b="1" dirty="0">
              <a:solidFill>
                <a:schemeClr val="accent2"/>
              </a:solidFill>
            </a:endParaRPr>
          </a:p>
        </p:txBody>
      </p:sp>
      <p:sp>
        <p:nvSpPr>
          <p:cNvPr id="5" name="TextBox 4"/>
          <p:cNvSpPr txBox="1"/>
          <p:nvPr/>
        </p:nvSpPr>
        <p:spPr>
          <a:xfrm>
            <a:off x="76200" y="547254"/>
            <a:ext cx="8963891" cy="4185761"/>
          </a:xfrm>
          <a:prstGeom prst="rect">
            <a:avLst/>
          </a:prstGeom>
          <a:noFill/>
        </p:spPr>
        <p:txBody>
          <a:bodyPr wrap="square" rtlCol="1">
            <a:spAutoFit/>
          </a:bodyPr>
          <a:lstStyle/>
          <a:p>
            <a:pPr marL="285750" indent="-285750">
              <a:buClr>
                <a:schemeClr val="accent2"/>
              </a:buClr>
              <a:buSzPct val="105000"/>
              <a:buFont typeface="Arial" panose="020B0604020202020204" pitchFamily="34" charset="0"/>
              <a:buChar char="•"/>
            </a:pPr>
            <a:r>
              <a:rPr lang="en-US" dirty="0">
                <a:solidFill>
                  <a:schemeClr val="accent2"/>
                </a:solidFill>
              </a:rPr>
              <a:t>The clinical presentation of epithelial ovarian carcinoma (EOC), fallopian tubal carcinoma, and peritoneal carcinoma may be either </a:t>
            </a:r>
            <a:r>
              <a:rPr lang="en-US" dirty="0">
                <a:solidFill>
                  <a:srgbClr val="FF0000"/>
                </a:solidFill>
              </a:rPr>
              <a:t>acute</a:t>
            </a:r>
            <a:r>
              <a:rPr lang="en-US" dirty="0">
                <a:solidFill>
                  <a:schemeClr val="accent2"/>
                </a:solidFill>
              </a:rPr>
              <a:t> or </a:t>
            </a:r>
            <a:r>
              <a:rPr lang="en-US" dirty="0">
                <a:solidFill>
                  <a:srgbClr val="FF0000"/>
                </a:solidFill>
              </a:rPr>
              <a:t>subacute</a:t>
            </a:r>
            <a:r>
              <a:rPr lang="en-US" dirty="0">
                <a:solidFill>
                  <a:schemeClr val="accent2"/>
                </a:solidFill>
              </a:rPr>
              <a:t>. </a:t>
            </a:r>
          </a:p>
          <a:p>
            <a:pPr marL="285750" indent="-285750">
              <a:buClr>
                <a:schemeClr val="accent2"/>
              </a:buClr>
              <a:buSzPct val="105000"/>
              <a:buFont typeface="Arial" panose="020B0604020202020204" pitchFamily="34" charset="0"/>
              <a:buChar char="•"/>
            </a:pPr>
            <a:endParaRPr lang="en-US" dirty="0">
              <a:solidFill>
                <a:schemeClr val="accent2"/>
              </a:solidFill>
            </a:endParaRPr>
          </a:p>
          <a:p>
            <a:pPr marL="285750" indent="-285750">
              <a:buClr>
                <a:schemeClr val="accent2"/>
              </a:buClr>
              <a:buSzPct val="105000"/>
              <a:buFont typeface="Arial" panose="020B0604020202020204" pitchFamily="34" charset="0"/>
              <a:buChar char="•"/>
            </a:pPr>
            <a:r>
              <a:rPr lang="en-US" dirty="0">
                <a:solidFill>
                  <a:schemeClr val="accent2"/>
                </a:solidFill>
              </a:rPr>
              <a:t>Women who present in an </a:t>
            </a:r>
            <a:r>
              <a:rPr lang="en-US" b="1" u="sng" dirty="0">
                <a:solidFill>
                  <a:schemeClr val="accent2"/>
                </a:solidFill>
              </a:rPr>
              <a:t>acute</a:t>
            </a:r>
            <a:r>
              <a:rPr lang="en-US" dirty="0">
                <a:solidFill>
                  <a:schemeClr val="accent2"/>
                </a:solidFill>
              </a:rPr>
              <a:t> fashion are typically those with advanced disease who present with a condition that requires urgent care and evaluation (</a:t>
            </a:r>
            <a:r>
              <a:rPr lang="en-US" dirty="0" err="1">
                <a:solidFill>
                  <a:schemeClr val="accent2"/>
                </a:solidFill>
              </a:rPr>
              <a:t>eg</a:t>
            </a:r>
            <a:r>
              <a:rPr lang="en-US" dirty="0">
                <a:solidFill>
                  <a:schemeClr val="accent2"/>
                </a:solidFill>
              </a:rPr>
              <a:t>, pleural effusion, bowel obstruction and VTE).</a:t>
            </a:r>
          </a:p>
          <a:p>
            <a:pPr marL="285750" indent="-285750">
              <a:buClr>
                <a:schemeClr val="accent2"/>
              </a:buClr>
              <a:buSzPct val="105000"/>
              <a:buFont typeface="Arial" panose="020B0604020202020204" pitchFamily="34" charset="0"/>
              <a:buChar char="•"/>
            </a:pPr>
            <a:endParaRPr lang="en-US" dirty="0">
              <a:solidFill>
                <a:schemeClr val="accent2"/>
              </a:solidFill>
            </a:endParaRPr>
          </a:p>
          <a:p>
            <a:pPr marL="285750" indent="-285750">
              <a:buClr>
                <a:schemeClr val="accent2"/>
              </a:buClr>
              <a:buSzPct val="105000"/>
              <a:buFont typeface="Arial" panose="020B0604020202020204" pitchFamily="34" charset="0"/>
              <a:buChar char="•"/>
            </a:pPr>
            <a:r>
              <a:rPr lang="en-US" dirty="0">
                <a:solidFill>
                  <a:schemeClr val="accent2"/>
                </a:solidFill>
              </a:rPr>
              <a:t>EOC may present in a </a:t>
            </a:r>
            <a:r>
              <a:rPr lang="en-US" b="1" u="sng" dirty="0">
                <a:solidFill>
                  <a:schemeClr val="accent2"/>
                </a:solidFill>
              </a:rPr>
              <a:t>subacute</a:t>
            </a:r>
            <a:r>
              <a:rPr lang="en-US" dirty="0">
                <a:solidFill>
                  <a:schemeClr val="accent2"/>
                </a:solidFill>
              </a:rPr>
              <a:t> fashion (</a:t>
            </a:r>
            <a:r>
              <a:rPr lang="en-US" dirty="0" err="1">
                <a:solidFill>
                  <a:schemeClr val="accent2"/>
                </a:solidFill>
              </a:rPr>
              <a:t>eg</a:t>
            </a:r>
            <a:r>
              <a:rPr lang="en-US" dirty="0">
                <a:solidFill>
                  <a:schemeClr val="accent2"/>
                </a:solidFill>
              </a:rPr>
              <a:t>, </a:t>
            </a:r>
            <a:r>
              <a:rPr lang="en-US" dirty="0">
                <a:solidFill>
                  <a:srgbClr val="FFFF00"/>
                </a:solidFill>
              </a:rPr>
              <a:t>adnexal mass, pelvic or abdominal pain, gastrointestinal symptoms</a:t>
            </a:r>
            <a:r>
              <a:rPr lang="en-US" dirty="0">
                <a:solidFill>
                  <a:schemeClr val="accent2"/>
                </a:solidFill>
              </a:rPr>
              <a:t>) in women with either early or advanced disease. These conditions are usually evaluated in an outpatient setting.</a:t>
            </a:r>
          </a:p>
          <a:p>
            <a:pPr marL="285750" indent="-285750">
              <a:buClr>
                <a:schemeClr val="accent2"/>
              </a:buClr>
              <a:buSzPct val="105000"/>
              <a:buFont typeface="Arial" panose="020B0604020202020204" pitchFamily="34" charset="0"/>
              <a:buChar char="•"/>
            </a:pPr>
            <a:endParaRPr lang="en-US" dirty="0">
              <a:solidFill>
                <a:schemeClr val="accent2"/>
              </a:solidFill>
            </a:endParaRPr>
          </a:p>
          <a:p>
            <a:pPr marL="285750" indent="-285750">
              <a:buClr>
                <a:schemeClr val="accent2"/>
              </a:buClr>
              <a:buSzPct val="105000"/>
              <a:buFont typeface="Arial" panose="020B0604020202020204" pitchFamily="34" charset="0"/>
              <a:buChar char="•"/>
            </a:pPr>
            <a:r>
              <a:rPr lang="en-US" dirty="0">
                <a:solidFill>
                  <a:srgbClr val="FFFF00"/>
                </a:solidFill>
              </a:rPr>
              <a:t> </a:t>
            </a:r>
            <a:r>
              <a:rPr lang="en-US" b="1" dirty="0">
                <a:solidFill>
                  <a:srgbClr val="FFFF00"/>
                </a:solidFill>
              </a:rPr>
              <a:t>Adnexal mass  </a:t>
            </a:r>
            <a:r>
              <a:rPr lang="en-US" dirty="0">
                <a:solidFill>
                  <a:schemeClr val="accent2"/>
                </a:solidFill>
              </a:rPr>
              <a:t>: </a:t>
            </a:r>
            <a:r>
              <a:rPr lang="en-US" b="1" dirty="0">
                <a:solidFill>
                  <a:schemeClr val="accent2"/>
                </a:solidFill>
              </a:rPr>
              <a:t> </a:t>
            </a:r>
            <a:r>
              <a:rPr lang="en-US" dirty="0">
                <a:solidFill>
                  <a:schemeClr val="accent2"/>
                </a:solidFill>
              </a:rPr>
              <a:t>may be discovered due to symptoms of pelvic pain or pressure or it may be found on a routine pelvic examination or an imaging study performed for another indication.</a:t>
            </a:r>
          </a:p>
          <a:p>
            <a:pPr marL="285750" indent="-285750">
              <a:buClr>
                <a:schemeClr val="accent2"/>
              </a:buClr>
              <a:buSzPct val="105000"/>
              <a:buFont typeface="Arial" panose="020B0604020202020204" pitchFamily="34" charset="0"/>
              <a:buChar char="•"/>
            </a:pPr>
            <a:endParaRPr lang="en-US" dirty="0">
              <a:solidFill>
                <a:schemeClr val="accent2"/>
              </a:solidFill>
            </a:endParaRPr>
          </a:p>
          <a:p>
            <a:pPr marL="285750" indent="-285750">
              <a:buClr>
                <a:schemeClr val="accent2"/>
              </a:buClr>
              <a:buSzPct val="105000"/>
              <a:buFont typeface="Arial" panose="020B0604020202020204" pitchFamily="34" charset="0"/>
              <a:buChar char="•"/>
            </a:pPr>
            <a:r>
              <a:rPr lang="en-US" b="1" dirty="0">
                <a:solidFill>
                  <a:srgbClr val="FFFF00"/>
                </a:solidFill>
              </a:rPr>
              <a:t>Pelvic or abdominal symptoms </a:t>
            </a:r>
            <a:r>
              <a:rPr lang="en-US" b="1" dirty="0">
                <a:solidFill>
                  <a:schemeClr val="accent2"/>
                </a:solidFill>
              </a:rPr>
              <a:t>: </a:t>
            </a:r>
            <a:r>
              <a:rPr lang="en-US" dirty="0">
                <a:solidFill>
                  <a:srgbClr val="FFFF00"/>
                </a:solidFill>
              </a:rPr>
              <a:t>Bloating, Urinary urgency or frequency, Difficulty eating or feeling full quickly, Pelvic or abdominal pain.</a:t>
            </a:r>
          </a:p>
          <a:p>
            <a:pPr>
              <a:buClr>
                <a:schemeClr val="accent2"/>
              </a:buClr>
              <a:buSzPct val="105000"/>
            </a:pPr>
            <a:endParaRPr lang="en-US" dirty="0">
              <a:solidFill>
                <a:schemeClr val="accent2"/>
              </a:solidFill>
            </a:endParaRPr>
          </a:p>
          <a:p>
            <a:pPr>
              <a:buClr>
                <a:schemeClr val="accent2"/>
              </a:buClr>
              <a:buSzPct val="105000"/>
            </a:pPr>
            <a:r>
              <a:rPr lang="en-US" dirty="0">
                <a:solidFill>
                  <a:schemeClr val="accent2"/>
                </a:solidFill>
              </a:rPr>
              <a:t>- The symptoms associated with ovarian cancer are nonspecific.</a:t>
            </a:r>
          </a:p>
          <a:p>
            <a:pPr>
              <a:buClr>
                <a:schemeClr val="accent2"/>
              </a:buClr>
              <a:buSzPct val="105000"/>
            </a:pPr>
            <a:r>
              <a:rPr lang="en-US" dirty="0">
                <a:solidFill>
                  <a:schemeClr val="accent2"/>
                </a:solidFill>
              </a:rPr>
              <a:t>- The type or severity of symptom does not reliably correspond to disease stage.</a:t>
            </a:r>
          </a:p>
          <a:p>
            <a:pPr marL="285750" indent="-285750">
              <a:buClr>
                <a:schemeClr val="accent2"/>
              </a:buClr>
              <a:buSzPct val="105000"/>
              <a:buFont typeface="Arial" panose="020B0604020202020204" pitchFamily="34" charset="0"/>
              <a:buChar char="•"/>
            </a:pPr>
            <a:endParaRPr lang="ar-JO" dirty="0">
              <a:solidFill>
                <a:schemeClr val="accent2"/>
              </a:solidFill>
            </a:endParaRPr>
          </a:p>
        </p:txBody>
      </p:sp>
    </p:spTree>
    <p:extLst>
      <p:ext uri="{BB962C8B-B14F-4D97-AF65-F5344CB8AC3E}">
        <p14:creationId xmlns:p14="http://schemas.microsoft.com/office/powerpoint/2010/main" val="125184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911" y="158674"/>
            <a:ext cx="4107872" cy="646331"/>
          </a:xfrm>
          <a:prstGeom prst="rect">
            <a:avLst/>
          </a:prstGeom>
          <a:noFill/>
        </p:spPr>
        <p:txBody>
          <a:bodyPr wrap="square" rtlCol="1">
            <a:spAutoFit/>
          </a:bodyPr>
          <a:lstStyle/>
          <a:p>
            <a:r>
              <a:rPr lang="en-US" sz="1800" dirty="0">
                <a:solidFill>
                  <a:schemeClr val="accent2"/>
                </a:solidFill>
              </a:rPr>
              <a:t>Other subacute presentations :</a:t>
            </a:r>
          </a:p>
          <a:p>
            <a:endParaRPr lang="ar-JO" sz="1800" b="1" dirty="0">
              <a:solidFill>
                <a:schemeClr val="accent2"/>
              </a:solidFill>
            </a:endParaRPr>
          </a:p>
        </p:txBody>
      </p:sp>
      <p:sp>
        <p:nvSpPr>
          <p:cNvPr id="2" name="TextBox 1"/>
          <p:cNvSpPr txBox="1"/>
          <p:nvPr/>
        </p:nvSpPr>
        <p:spPr>
          <a:xfrm>
            <a:off x="311727" y="581891"/>
            <a:ext cx="8506691" cy="3970318"/>
          </a:xfrm>
          <a:prstGeom prst="rect">
            <a:avLst/>
          </a:prstGeom>
          <a:noFill/>
        </p:spPr>
        <p:txBody>
          <a:bodyPr wrap="square" rtlCol="1">
            <a:spAutoFit/>
          </a:bodyPr>
          <a:lstStyle/>
          <a:p>
            <a:pPr>
              <a:lnSpc>
                <a:spcPct val="150000"/>
              </a:lnSpc>
            </a:pPr>
            <a:r>
              <a:rPr lang="en-US" dirty="0">
                <a:solidFill>
                  <a:schemeClr val="accent2"/>
                </a:solidFill>
              </a:rPr>
              <a:t>1- </a:t>
            </a:r>
            <a:r>
              <a:rPr lang="en-US" b="1" dirty="0">
                <a:solidFill>
                  <a:schemeClr val="accent2"/>
                </a:solidFill>
              </a:rPr>
              <a:t>Postmenopausal bleeding</a:t>
            </a:r>
            <a:r>
              <a:rPr lang="en-US" dirty="0">
                <a:solidFill>
                  <a:schemeClr val="accent2"/>
                </a:solidFill>
              </a:rPr>
              <a:t>.</a:t>
            </a:r>
          </a:p>
          <a:p>
            <a:pPr>
              <a:lnSpc>
                <a:spcPct val="150000"/>
              </a:lnSpc>
            </a:pPr>
            <a:r>
              <a:rPr lang="en-US" dirty="0">
                <a:solidFill>
                  <a:schemeClr val="accent2"/>
                </a:solidFill>
              </a:rPr>
              <a:t>2- </a:t>
            </a:r>
            <a:r>
              <a:rPr lang="en-US" b="1" dirty="0">
                <a:solidFill>
                  <a:schemeClr val="accent2"/>
                </a:solidFill>
              </a:rPr>
              <a:t>Rectal bleeding</a:t>
            </a:r>
            <a:r>
              <a:rPr lang="en-US" dirty="0">
                <a:solidFill>
                  <a:schemeClr val="accent2"/>
                </a:solidFill>
              </a:rPr>
              <a:t>. </a:t>
            </a:r>
          </a:p>
          <a:p>
            <a:pPr>
              <a:lnSpc>
                <a:spcPct val="150000"/>
              </a:lnSpc>
            </a:pPr>
            <a:r>
              <a:rPr lang="en-US" dirty="0">
                <a:solidFill>
                  <a:schemeClr val="accent2"/>
                </a:solidFill>
              </a:rPr>
              <a:t>3- For fallopian tubal carcinoma, a classic triad of symptoms has been described: clear </a:t>
            </a:r>
          </a:p>
          <a:p>
            <a:pPr>
              <a:lnSpc>
                <a:spcPct val="150000"/>
              </a:lnSpc>
            </a:pPr>
            <a:r>
              <a:rPr lang="en-US" dirty="0">
                <a:solidFill>
                  <a:schemeClr val="accent2"/>
                </a:solidFill>
              </a:rPr>
              <a:t>    or blood-tinged </a:t>
            </a:r>
            <a:r>
              <a:rPr lang="en-US" dirty="0">
                <a:solidFill>
                  <a:srgbClr val="00B050"/>
                </a:solidFill>
              </a:rPr>
              <a:t>vaginal discharge</a:t>
            </a:r>
            <a:r>
              <a:rPr lang="en-US" dirty="0">
                <a:solidFill>
                  <a:schemeClr val="accent2"/>
                </a:solidFill>
              </a:rPr>
              <a:t>, </a:t>
            </a:r>
            <a:r>
              <a:rPr lang="en-US" dirty="0">
                <a:solidFill>
                  <a:srgbClr val="00B050"/>
                </a:solidFill>
              </a:rPr>
              <a:t>pelvic pain</a:t>
            </a:r>
            <a:r>
              <a:rPr lang="en-US" dirty="0">
                <a:solidFill>
                  <a:schemeClr val="accent2"/>
                </a:solidFill>
              </a:rPr>
              <a:t>, and a </a:t>
            </a:r>
            <a:r>
              <a:rPr lang="en-US" dirty="0">
                <a:solidFill>
                  <a:srgbClr val="00B050"/>
                </a:solidFill>
              </a:rPr>
              <a:t>pelvic mass</a:t>
            </a:r>
            <a:r>
              <a:rPr lang="en-US" dirty="0">
                <a:solidFill>
                  <a:schemeClr val="accent2"/>
                </a:solidFill>
              </a:rPr>
              <a:t>. </a:t>
            </a:r>
          </a:p>
          <a:p>
            <a:pPr>
              <a:lnSpc>
                <a:spcPct val="150000"/>
              </a:lnSpc>
            </a:pPr>
            <a:r>
              <a:rPr lang="en-US" dirty="0">
                <a:solidFill>
                  <a:schemeClr val="accent2"/>
                </a:solidFill>
              </a:rPr>
              <a:t>4- </a:t>
            </a:r>
            <a:r>
              <a:rPr lang="en-US" b="1" dirty="0">
                <a:solidFill>
                  <a:schemeClr val="accent2"/>
                </a:solidFill>
              </a:rPr>
              <a:t>Atypical glandular cells on cervical cytology : </a:t>
            </a:r>
            <a:r>
              <a:rPr lang="en-US" dirty="0">
                <a:solidFill>
                  <a:schemeClr val="accent2"/>
                </a:solidFill>
              </a:rPr>
              <a:t>Women with a finding of atypical </a:t>
            </a:r>
          </a:p>
          <a:p>
            <a:pPr>
              <a:lnSpc>
                <a:spcPct val="150000"/>
              </a:lnSpc>
            </a:pPr>
            <a:r>
              <a:rPr lang="en-US" dirty="0">
                <a:solidFill>
                  <a:schemeClr val="accent2"/>
                </a:solidFill>
              </a:rPr>
              <a:t>    glandular cells should be evaluated for cervical and endometrial carcinoma. </a:t>
            </a:r>
          </a:p>
          <a:p>
            <a:pPr>
              <a:lnSpc>
                <a:spcPct val="150000"/>
              </a:lnSpc>
            </a:pPr>
            <a:r>
              <a:rPr lang="en-US" dirty="0">
                <a:solidFill>
                  <a:schemeClr val="accent2"/>
                </a:solidFill>
              </a:rPr>
              <a:t>5- </a:t>
            </a:r>
            <a:r>
              <a:rPr lang="en-US" b="1" dirty="0">
                <a:solidFill>
                  <a:schemeClr val="accent2"/>
                </a:solidFill>
              </a:rPr>
              <a:t>Paraneoplastic syndromes : </a:t>
            </a:r>
            <a:r>
              <a:rPr lang="en-US" dirty="0">
                <a:solidFill>
                  <a:schemeClr val="accent2"/>
                </a:solidFill>
              </a:rPr>
              <a:t>cerebellar degeneration, polyneuritis, </a:t>
            </a:r>
            <a:r>
              <a:rPr lang="en-US" dirty="0" err="1">
                <a:solidFill>
                  <a:schemeClr val="accent2"/>
                </a:solidFill>
              </a:rPr>
              <a:t>dermatomyositis</a:t>
            </a:r>
            <a:r>
              <a:rPr lang="en-US" dirty="0">
                <a:solidFill>
                  <a:schemeClr val="accent2"/>
                </a:solidFill>
              </a:rPr>
              <a:t>, </a:t>
            </a:r>
          </a:p>
          <a:p>
            <a:pPr>
              <a:lnSpc>
                <a:spcPct val="150000"/>
              </a:lnSpc>
            </a:pPr>
            <a:r>
              <a:rPr lang="en-US" dirty="0">
                <a:solidFill>
                  <a:schemeClr val="accent2"/>
                </a:solidFill>
              </a:rPr>
              <a:t>    hemolytic anemia, disseminated intravascular coagulation, acanthosis, or nephrotic </a:t>
            </a:r>
          </a:p>
          <a:p>
            <a:pPr>
              <a:lnSpc>
                <a:spcPct val="150000"/>
              </a:lnSpc>
            </a:pPr>
            <a:r>
              <a:rPr lang="en-US" dirty="0">
                <a:solidFill>
                  <a:schemeClr val="accent2"/>
                </a:solidFill>
              </a:rPr>
              <a:t>    syndrome.</a:t>
            </a:r>
          </a:p>
          <a:p>
            <a:pPr>
              <a:lnSpc>
                <a:spcPct val="150000"/>
              </a:lnSpc>
            </a:pPr>
            <a:r>
              <a:rPr lang="en-US" dirty="0">
                <a:solidFill>
                  <a:schemeClr val="accent2"/>
                </a:solidFill>
              </a:rPr>
              <a:t>6- </a:t>
            </a:r>
            <a:r>
              <a:rPr lang="en-US" b="1" dirty="0">
                <a:solidFill>
                  <a:schemeClr val="accent2"/>
                </a:solidFill>
              </a:rPr>
              <a:t>Palpable inguinal or cervical lymphadenopathy. </a:t>
            </a:r>
          </a:p>
          <a:p>
            <a:pPr>
              <a:lnSpc>
                <a:spcPct val="150000"/>
              </a:lnSpc>
            </a:pPr>
            <a:r>
              <a:rPr lang="en-US" dirty="0">
                <a:solidFill>
                  <a:schemeClr val="accent2"/>
                </a:solidFill>
              </a:rPr>
              <a:t>7- </a:t>
            </a:r>
            <a:r>
              <a:rPr lang="en-US" b="1" dirty="0">
                <a:solidFill>
                  <a:schemeClr val="accent2"/>
                </a:solidFill>
              </a:rPr>
              <a:t>Incidental operative finding. </a:t>
            </a:r>
          </a:p>
          <a:p>
            <a:pPr>
              <a:lnSpc>
                <a:spcPct val="150000"/>
              </a:lnSpc>
            </a:pPr>
            <a:endParaRPr lang="ar-JO" dirty="0">
              <a:solidFill>
                <a:schemeClr val="accent2"/>
              </a:solidFill>
            </a:endParaRPr>
          </a:p>
        </p:txBody>
      </p:sp>
    </p:spTree>
    <p:extLst>
      <p:ext uri="{BB962C8B-B14F-4D97-AF65-F5344CB8AC3E}">
        <p14:creationId xmlns:p14="http://schemas.microsoft.com/office/powerpoint/2010/main" val="381968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4719C9-DE0F-DF12-EBDD-8E9EC546C3B1}"/>
              </a:ext>
            </a:extLst>
          </p:cNvPr>
          <p:cNvSpPr txBox="1"/>
          <p:nvPr/>
        </p:nvSpPr>
        <p:spPr>
          <a:xfrm>
            <a:off x="184150" y="202314"/>
            <a:ext cx="8775700" cy="4093428"/>
          </a:xfrm>
          <a:prstGeom prst="rect">
            <a:avLst/>
          </a:prstGeom>
          <a:noFill/>
        </p:spPr>
        <p:txBody>
          <a:bodyPr wrap="square">
            <a:spAutoFit/>
          </a:bodyPr>
          <a:lstStyle/>
          <a:p>
            <a:r>
              <a:rPr lang="en-US" sz="2000" b="1" dirty="0">
                <a:solidFill>
                  <a:schemeClr val="tx2"/>
                </a:solidFill>
              </a:rPr>
              <a:t>On Physical Examination</a:t>
            </a:r>
          </a:p>
          <a:p>
            <a:endParaRPr lang="en-US" sz="2000" b="1" dirty="0">
              <a:solidFill>
                <a:schemeClr val="tx2"/>
              </a:solidFill>
            </a:endParaRPr>
          </a:p>
          <a:p>
            <a:endParaRPr lang="en-US" sz="2000" b="1" dirty="0">
              <a:solidFill>
                <a:schemeClr val="tx2"/>
              </a:solidFill>
            </a:endParaRPr>
          </a:p>
          <a:p>
            <a:endParaRPr lang="ar-JO" sz="2000" b="1" dirty="0">
              <a:solidFill>
                <a:schemeClr val="tx2"/>
              </a:solidFill>
            </a:endParaRPr>
          </a:p>
          <a:p>
            <a:r>
              <a:rPr lang="en-US" sz="2000" dirty="0">
                <a:solidFill>
                  <a:schemeClr val="tx2"/>
                </a:solidFill>
              </a:rPr>
              <a:t>1. </a:t>
            </a:r>
            <a:r>
              <a:rPr lang="en-US" sz="2000" dirty="0">
                <a:solidFill>
                  <a:srgbClr val="FFFF00"/>
                </a:solidFill>
              </a:rPr>
              <a:t>General examination</a:t>
            </a:r>
            <a:endParaRPr lang="ar-JO" sz="2000" dirty="0">
              <a:solidFill>
                <a:srgbClr val="FFFF00"/>
              </a:solidFill>
            </a:endParaRPr>
          </a:p>
          <a:p>
            <a:endParaRPr lang="ar-JO" sz="2000" dirty="0">
              <a:solidFill>
                <a:schemeClr val="tx2"/>
              </a:solidFill>
            </a:endParaRPr>
          </a:p>
          <a:p>
            <a:r>
              <a:rPr lang="en-US" sz="2000" dirty="0">
                <a:solidFill>
                  <a:schemeClr val="tx2"/>
                </a:solidFill>
              </a:rPr>
              <a:t>2. </a:t>
            </a:r>
            <a:r>
              <a:rPr lang="en-US" sz="2000" dirty="0">
                <a:solidFill>
                  <a:srgbClr val="FFFF00"/>
                </a:solidFill>
              </a:rPr>
              <a:t>Abdominal examination</a:t>
            </a:r>
            <a:r>
              <a:rPr lang="en-US" sz="2000" dirty="0">
                <a:solidFill>
                  <a:schemeClr val="tx2"/>
                </a:solidFill>
              </a:rPr>
              <a:t>:- Abdominal distention is one of the more common findings. The presence of flank fullness and shifting dullness implies the presence of ascites or a large pelvic-abdominal mass, Recent eversion of the umbilicus</a:t>
            </a:r>
            <a:endParaRPr lang="ar-JO" sz="2000" dirty="0">
              <a:solidFill>
                <a:schemeClr val="tx2"/>
              </a:solidFill>
            </a:endParaRPr>
          </a:p>
          <a:p>
            <a:endParaRPr lang="ar-JO" sz="2000" dirty="0">
              <a:solidFill>
                <a:schemeClr val="tx2"/>
              </a:solidFill>
            </a:endParaRPr>
          </a:p>
          <a:p>
            <a:r>
              <a:rPr lang="en-US" sz="2000" dirty="0">
                <a:solidFill>
                  <a:schemeClr val="tx2"/>
                </a:solidFill>
              </a:rPr>
              <a:t>3. </a:t>
            </a:r>
            <a:r>
              <a:rPr lang="en-US" sz="2000" dirty="0">
                <a:solidFill>
                  <a:srgbClr val="FFFF00"/>
                </a:solidFill>
              </a:rPr>
              <a:t>Lymph Node examination </a:t>
            </a:r>
            <a:r>
              <a:rPr lang="en-US" sz="2000" dirty="0">
                <a:solidFill>
                  <a:schemeClr val="tx2"/>
                </a:solidFill>
              </a:rPr>
              <a:t>:- the supraclavicular and inguinal </a:t>
            </a:r>
            <a:r>
              <a:rPr lang="en-US" sz="2000" dirty="0" err="1">
                <a:solidFill>
                  <a:schemeClr val="tx2"/>
                </a:solidFill>
              </a:rPr>
              <a:t>areas,Sister</a:t>
            </a:r>
            <a:r>
              <a:rPr lang="en-US" sz="2000" dirty="0">
                <a:solidFill>
                  <a:schemeClr val="tx2"/>
                </a:solidFill>
              </a:rPr>
              <a:t> Mary Joseph's nodule refers to a metastatic implant in the umbilicus.</a:t>
            </a:r>
          </a:p>
        </p:txBody>
      </p:sp>
    </p:spTree>
    <p:extLst>
      <p:ext uri="{BB962C8B-B14F-4D97-AF65-F5344CB8AC3E}">
        <p14:creationId xmlns:p14="http://schemas.microsoft.com/office/powerpoint/2010/main" val="133359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B3BBF2-4ED9-A67C-86C9-0B32D15E671D}"/>
              </a:ext>
            </a:extLst>
          </p:cNvPr>
          <p:cNvSpPr txBox="1"/>
          <p:nvPr/>
        </p:nvSpPr>
        <p:spPr>
          <a:xfrm>
            <a:off x="156239" y="225016"/>
            <a:ext cx="8661400" cy="4524315"/>
          </a:xfrm>
          <a:prstGeom prst="rect">
            <a:avLst/>
          </a:prstGeom>
          <a:noFill/>
        </p:spPr>
        <p:txBody>
          <a:bodyPr wrap="square">
            <a:spAutoFit/>
          </a:bodyPr>
          <a:lstStyle/>
          <a:p>
            <a:r>
              <a:rPr lang="en-US" sz="2400" dirty="0">
                <a:solidFill>
                  <a:schemeClr val="tx2"/>
                </a:solidFill>
              </a:rPr>
              <a:t>On Physical Examination</a:t>
            </a:r>
          </a:p>
          <a:p>
            <a:endParaRPr lang="en-US" sz="2400" dirty="0">
              <a:solidFill>
                <a:schemeClr val="tx2"/>
              </a:solidFill>
            </a:endParaRPr>
          </a:p>
          <a:p>
            <a:endParaRPr lang="ar-JO" sz="2400" dirty="0">
              <a:solidFill>
                <a:schemeClr val="tx2"/>
              </a:solidFill>
            </a:endParaRPr>
          </a:p>
          <a:p>
            <a:r>
              <a:rPr lang="en-US" sz="2400" dirty="0">
                <a:solidFill>
                  <a:schemeClr val="tx2"/>
                </a:solidFill>
              </a:rPr>
              <a:t>4. </a:t>
            </a:r>
            <a:r>
              <a:rPr lang="en-US" sz="2400" dirty="0">
                <a:solidFill>
                  <a:srgbClr val="FFFF00"/>
                </a:solidFill>
              </a:rPr>
              <a:t>Pelvic examination</a:t>
            </a:r>
            <a:r>
              <a:rPr lang="en-US" sz="2400" dirty="0">
                <a:solidFill>
                  <a:schemeClr val="tx2"/>
                </a:solidFill>
              </a:rPr>
              <a:t>:- A careful and thorough pelvic examination provides many helpful clues regarding the etiology of a pelvic mass.# Benign mass:- Mobile, smooth, cystic, </a:t>
            </a:r>
            <a:r>
              <a:rPr lang="en-US" sz="2400" dirty="0" err="1">
                <a:solidFill>
                  <a:schemeClr val="tx2"/>
                </a:solidFill>
              </a:rPr>
              <a:t>unilateral#malignant</a:t>
            </a:r>
            <a:r>
              <a:rPr lang="en-US" sz="2400" dirty="0">
                <a:solidFill>
                  <a:schemeClr val="tx2"/>
                </a:solidFill>
              </a:rPr>
              <a:t> mass:- fixed, irregular, sold or firm, bilateral.•</a:t>
            </a:r>
            <a:endParaRPr lang="ar-JO" sz="2400" dirty="0">
              <a:solidFill>
                <a:schemeClr val="tx2"/>
              </a:solidFill>
            </a:endParaRPr>
          </a:p>
          <a:p>
            <a:endParaRPr lang="ar-JO" sz="2400" dirty="0">
              <a:solidFill>
                <a:schemeClr val="tx2"/>
              </a:solidFill>
            </a:endParaRPr>
          </a:p>
          <a:p>
            <a:r>
              <a:rPr lang="en-US" sz="2400" dirty="0">
                <a:solidFill>
                  <a:schemeClr val="tx2"/>
                </a:solidFill>
              </a:rPr>
              <a:t> If I find a mass... What could be else !!!!Endometrioma, Fibroid, Functional cyst, Ectopic pregnancy , Dermoid tumor (younger women)</a:t>
            </a:r>
          </a:p>
        </p:txBody>
      </p:sp>
    </p:spTree>
    <p:extLst>
      <p:ext uri="{BB962C8B-B14F-4D97-AF65-F5344CB8AC3E}">
        <p14:creationId xmlns:p14="http://schemas.microsoft.com/office/powerpoint/2010/main" val="1703414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82982" y="142482"/>
            <a:ext cx="4301836" cy="752400"/>
          </a:xfrm>
        </p:spPr>
        <p:txBody>
          <a:bodyPr/>
          <a:lstStyle/>
          <a:p>
            <a:pPr algn="ctr"/>
            <a:r>
              <a:rPr lang="en-US" b="1" dirty="0"/>
              <a:t>investigations</a:t>
            </a:r>
          </a:p>
        </p:txBody>
      </p:sp>
      <p:sp>
        <p:nvSpPr>
          <p:cNvPr id="8" name="TextBox 7"/>
          <p:cNvSpPr txBox="1"/>
          <p:nvPr/>
        </p:nvSpPr>
        <p:spPr>
          <a:xfrm>
            <a:off x="616527" y="1558636"/>
            <a:ext cx="5618018" cy="2741776"/>
          </a:xfrm>
          <a:prstGeom prst="rect">
            <a:avLst/>
          </a:prstGeom>
          <a:noFill/>
        </p:spPr>
        <p:txBody>
          <a:bodyPr wrap="square" rtlCol="1">
            <a:spAutoFit/>
          </a:bodyPr>
          <a:lstStyle/>
          <a:p>
            <a:pPr marL="342900" indent="-342900">
              <a:lnSpc>
                <a:spcPct val="250000"/>
              </a:lnSpc>
              <a:buClr>
                <a:schemeClr val="accent2"/>
              </a:buClr>
              <a:buSzPct val="110000"/>
              <a:buFont typeface="+mj-lt"/>
              <a:buAutoNum type="arabicPeriod"/>
            </a:pPr>
            <a:r>
              <a:rPr lang="en-US" sz="1800" b="1" dirty="0">
                <a:solidFill>
                  <a:schemeClr val="accent2"/>
                </a:solidFill>
              </a:rPr>
              <a:t>Cancer antigen 125 ( CA 125 )</a:t>
            </a:r>
          </a:p>
          <a:p>
            <a:pPr marL="342900" indent="-342900">
              <a:lnSpc>
                <a:spcPct val="250000"/>
              </a:lnSpc>
              <a:buClr>
                <a:schemeClr val="accent2"/>
              </a:buClr>
              <a:buSzPct val="110000"/>
              <a:buFont typeface="+mj-lt"/>
              <a:buAutoNum type="arabicPeriod"/>
            </a:pPr>
            <a:r>
              <a:rPr lang="en-US" sz="1800" b="1" dirty="0">
                <a:solidFill>
                  <a:schemeClr val="accent2"/>
                </a:solidFill>
              </a:rPr>
              <a:t>Cancer antigen 19-9 (CA 19-9)</a:t>
            </a:r>
          </a:p>
          <a:p>
            <a:pPr marL="342900" indent="-342900">
              <a:lnSpc>
                <a:spcPct val="250000"/>
              </a:lnSpc>
              <a:buClr>
                <a:schemeClr val="accent2"/>
              </a:buClr>
              <a:buSzPct val="110000"/>
              <a:buFont typeface="+mj-lt"/>
              <a:buAutoNum type="arabicPeriod"/>
            </a:pPr>
            <a:r>
              <a:rPr lang="fi-FI" sz="1800" b="1" dirty="0">
                <a:solidFill>
                  <a:schemeClr val="accent2"/>
                </a:solidFill>
              </a:rPr>
              <a:t>Human epididymis protein 4 (HE4)</a:t>
            </a:r>
          </a:p>
          <a:p>
            <a:pPr marL="342900" indent="-342900">
              <a:lnSpc>
                <a:spcPct val="250000"/>
              </a:lnSpc>
              <a:buClr>
                <a:schemeClr val="accent2"/>
              </a:buClr>
              <a:buSzPct val="110000"/>
              <a:buFont typeface="+mj-lt"/>
              <a:buAutoNum type="arabicPeriod"/>
            </a:pPr>
            <a:r>
              <a:rPr lang="en-US" sz="1800" b="1" dirty="0">
                <a:solidFill>
                  <a:schemeClr val="accent2"/>
                </a:solidFill>
              </a:rPr>
              <a:t>Carcinoembryonic antigen (CEA)</a:t>
            </a:r>
            <a:endParaRPr lang="ar-JO" sz="1800" dirty="0">
              <a:solidFill>
                <a:schemeClr val="accent2"/>
              </a:solidFill>
            </a:endParaRPr>
          </a:p>
        </p:txBody>
      </p:sp>
      <p:sp>
        <p:nvSpPr>
          <p:cNvPr id="3" name="TextBox 2">
            <a:extLst>
              <a:ext uri="{FF2B5EF4-FFF2-40B4-BE49-F238E27FC236}">
                <a16:creationId xmlns:a16="http://schemas.microsoft.com/office/drawing/2014/main" id="{C20FEA69-C8F2-4BAE-8DD2-1503D496B158}"/>
              </a:ext>
            </a:extLst>
          </p:cNvPr>
          <p:cNvSpPr txBox="1"/>
          <p:nvPr/>
        </p:nvSpPr>
        <p:spPr>
          <a:xfrm>
            <a:off x="191224" y="965149"/>
            <a:ext cx="4597400" cy="523220"/>
          </a:xfrm>
          <a:prstGeom prst="rect">
            <a:avLst/>
          </a:prstGeom>
          <a:noFill/>
        </p:spPr>
        <p:txBody>
          <a:bodyPr wrap="square">
            <a:spAutoFit/>
          </a:bodyPr>
          <a:lstStyle/>
          <a:p>
            <a:r>
              <a:rPr lang="en-US" sz="2800" b="1" dirty="0">
                <a:solidFill>
                  <a:schemeClr val="tx2"/>
                </a:solidFill>
              </a:rPr>
              <a:t>Tumor serum biomarkers </a:t>
            </a:r>
          </a:p>
        </p:txBody>
      </p:sp>
    </p:spTree>
    <p:extLst>
      <p:ext uri="{BB962C8B-B14F-4D97-AF65-F5344CB8AC3E}">
        <p14:creationId xmlns:p14="http://schemas.microsoft.com/office/powerpoint/2010/main" val="249302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7835" y="346364"/>
            <a:ext cx="3553691" cy="369332"/>
          </a:xfrm>
          <a:prstGeom prst="rect">
            <a:avLst/>
          </a:prstGeom>
          <a:noFill/>
        </p:spPr>
        <p:txBody>
          <a:bodyPr wrap="square" rtlCol="1">
            <a:spAutoFit/>
          </a:bodyPr>
          <a:lstStyle/>
          <a:p>
            <a:r>
              <a:rPr lang="en-US" sz="1800" b="1" dirty="0">
                <a:solidFill>
                  <a:schemeClr val="accent2"/>
                </a:solidFill>
              </a:rPr>
              <a:t>Cancer antigen 125 ( CA 125 )</a:t>
            </a:r>
            <a:endParaRPr lang="ar-JO" sz="1800" dirty="0">
              <a:solidFill>
                <a:schemeClr val="accent2"/>
              </a:solidFill>
            </a:endParaRPr>
          </a:p>
        </p:txBody>
      </p:sp>
      <p:sp>
        <p:nvSpPr>
          <p:cNvPr id="5" name="TextBox 4"/>
          <p:cNvSpPr txBox="1"/>
          <p:nvPr/>
        </p:nvSpPr>
        <p:spPr>
          <a:xfrm>
            <a:off x="187036" y="962891"/>
            <a:ext cx="8735291" cy="3323987"/>
          </a:xfrm>
          <a:prstGeom prst="rect">
            <a:avLst/>
          </a:prstGeom>
          <a:noFill/>
        </p:spPr>
        <p:txBody>
          <a:bodyPr wrap="square" rtlCol="1">
            <a:spAutoFit/>
          </a:bodyPr>
          <a:lstStyle/>
          <a:p>
            <a:pPr marL="285750" indent="-285750">
              <a:buClr>
                <a:schemeClr val="accent2"/>
              </a:buClr>
              <a:buSzPct val="110000"/>
              <a:buFont typeface="Arial" panose="020B0604020202020204" pitchFamily="34" charset="0"/>
              <a:buChar char="•"/>
            </a:pPr>
            <a:r>
              <a:rPr lang="en-US" dirty="0">
                <a:solidFill>
                  <a:schemeClr val="accent2"/>
                </a:solidFill>
              </a:rPr>
              <a:t> The CA 125 antigen is a large transmembrane glycoprotein derived from both </a:t>
            </a:r>
            <a:r>
              <a:rPr lang="en-US" dirty="0" err="1">
                <a:solidFill>
                  <a:schemeClr val="accent2"/>
                </a:solidFill>
              </a:rPr>
              <a:t>coelomic</a:t>
            </a:r>
            <a:r>
              <a:rPr lang="en-US" dirty="0">
                <a:solidFill>
                  <a:schemeClr val="accent2"/>
                </a:solidFill>
              </a:rPr>
              <a:t> (pericardium, pleura, peritoneum) and </a:t>
            </a:r>
            <a:r>
              <a:rPr lang="en-US" dirty="0" err="1">
                <a:solidFill>
                  <a:schemeClr val="accent2"/>
                </a:solidFill>
              </a:rPr>
              <a:t>müllerian</a:t>
            </a:r>
            <a:r>
              <a:rPr lang="en-US" dirty="0">
                <a:solidFill>
                  <a:schemeClr val="accent2"/>
                </a:solidFill>
              </a:rPr>
              <a:t> (fallopian tubal, endometrial, </a:t>
            </a:r>
            <a:r>
              <a:rPr lang="en-US" dirty="0" err="1">
                <a:solidFill>
                  <a:schemeClr val="accent2"/>
                </a:solidFill>
              </a:rPr>
              <a:t>endocervical</a:t>
            </a:r>
            <a:r>
              <a:rPr lang="en-US" dirty="0">
                <a:solidFill>
                  <a:schemeClr val="accent2"/>
                </a:solidFill>
              </a:rPr>
              <a:t>) epithelia. </a:t>
            </a:r>
          </a:p>
          <a:p>
            <a:pPr marL="285750" indent="-285750">
              <a:buClr>
                <a:schemeClr val="accent2"/>
              </a:buClr>
              <a:buSzPct val="110000"/>
              <a:buFont typeface="Arial" panose="020B0604020202020204" pitchFamily="34" charset="0"/>
              <a:buChar char="•"/>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dirty="0">
                <a:solidFill>
                  <a:schemeClr val="accent2"/>
                </a:solidFill>
              </a:rPr>
              <a:t>Normal value :  CA 125: </a:t>
            </a:r>
            <a:r>
              <a:rPr lang="en-US" b="1" dirty="0">
                <a:solidFill>
                  <a:srgbClr val="FF0000"/>
                </a:solidFill>
              </a:rPr>
              <a:t>≤35 U/Ml</a:t>
            </a:r>
            <a:r>
              <a:rPr lang="en-US" dirty="0">
                <a:solidFill>
                  <a:schemeClr val="accent2"/>
                </a:solidFill>
              </a:rPr>
              <a:t>.</a:t>
            </a:r>
          </a:p>
          <a:p>
            <a:pPr marL="285750" indent="-285750">
              <a:buClr>
                <a:schemeClr val="accent2"/>
              </a:buClr>
              <a:buSzPct val="110000"/>
              <a:buFont typeface="Arial" panose="020B0604020202020204" pitchFamily="34" charset="0"/>
              <a:buChar char="•"/>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dirty="0">
                <a:solidFill>
                  <a:schemeClr val="accent2"/>
                </a:solidFill>
              </a:rPr>
              <a:t>Serum CA 125 is the most commonly used laboratory test for the evaluation of adnexal masses for epithelial ovarian cancer (EOC).</a:t>
            </a:r>
          </a:p>
          <a:p>
            <a:pPr marL="285750" indent="-285750">
              <a:buClr>
                <a:schemeClr val="accent2"/>
              </a:buClr>
              <a:buSzPct val="110000"/>
              <a:buFont typeface="Arial" panose="020B0604020202020204" pitchFamily="34" charset="0"/>
              <a:buChar char="•"/>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dirty="0">
                <a:solidFill>
                  <a:schemeClr val="accent2"/>
                </a:solidFill>
              </a:rPr>
              <a:t>CA 125 testing alone has a low sensitivity, particularly for early stage ovarian cancer. </a:t>
            </a:r>
            <a:r>
              <a:rPr lang="en-US" b="1" u="sng" dirty="0">
                <a:solidFill>
                  <a:schemeClr val="accent2"/>
                </a:solidFill>
              </a:rPr>
              <a:t>only raised in 50% of early stage disease.</a:t>
            </a:r>
          </a:p>
          <a:p>
            <a:pPr marL="285750" indent="-285750">
              <a:buClr>
                <a:schemeClr val="accent2"/>
              </a:buClr>
              <a:buSzPct val="110000"/>
              <a:buFont typeface="Arial" panose="020B0604020202020204" pitchFamily="34" charset="0"/>
              <a:buChar char="•"/>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dirty="0">
                <a:solidFill>
                  <a:schemeClr val="accent2"/>
                </a:solidFill>
              </a:rPr>
              <a:t>CA-125 being raised in numerous conditions including fibroids, endometriosis, </a:t>
            </a:r>
            <a:r>
              <a:rPr lang="en-US" dirty="0" err="1">
                <a:solidFill>
                  <a:schemeClr val="accent2"/>
                </a:solidFill>
              </a:rPr>
              <a:t>adenomyosis</a:t>
            </a:r>
            <a:r>
              <a:rPr lang="en-US" dirty="0">
                <a:solidFill>
                  <a:schemeClr val="accent2"/>
                </a:solidFill>
              </a:rPr>
              <a:t> , pelvic inflammatory disease, liver cirrhosis with or without ascites , Cancers of the endometrium, breast, lung, and pancreas. </a:t>
            </a:r>
          </a:p>
          <a:p>
            <a:pPr marL="285750" indent="-285750">
              <a:buClr>
                <a:schemeClr val="accent2"/>
              </a:buClr>
              <a:buSzPct val="110000"/>
              <a:buFont typeface="Arial" panose="020B0604020202020204" pitchFamily="34" charset="0"/>
              <a:buChar char="•"/>
            </a:pPr>
            <a:endParaRPr lang="ar-JO" dirty="0">
              <a:solidFill>
                <a:schemeClr val="accent2"/>
              </a:solidFill>
            </a:endParaRPr>
          </a:p>
        </p:txBody>
      </p:sp>
    </p:spTree>
    <p:extLst>
      <p:ext uri="{BB962C8B-B14F-4D97-AF65-F5344CB8AC3E}">
        <p14:creationId xmlns:p14="http://schemas.microsoft.com/office/powerpoint/2010/main" val="162619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138" y="915060"/>
            <a:ext cx="7751618" cy="2031325"/>
          </a:xfrm>
          <a:prstGeom prst="rect">
            <a:avLst/>
          </a:prstGeom>
          <a:noFill/>
        </p:spPr>
        <p:txBody>
          <a:bodyPr wrap="square" rtlCol="1">
            <a:spAutoFit/>
          </a:bodyPr>
          <a:lstStyle/>
          <a:p>
            <a:pPr marL="285750" indent="-285750">
              <a:buClr>
                <a:schemeClr val="accent2"/>
              </a:buClr>
              <a:buSzPct val="110000"/>
              <a:buFont typeface="Arial" panose="020B0604020202020204" pitchFamily="34" charset="0"/>
              <a:buChar char="•"/>
            </a:pPr>
            <a:r>
              <a:rPr lang="en-US" dirty="0">
                <a:solidFill>
                  <a:schemeClr val="accent2"/>
                </a:solidFill>
              </a:rPr>
              <a:t>In postmenopausal women, the sensitivity for ovarian cancer was 69-87 %, specificity was 81-93 %. For premenopausal women, the sensitivity was 50 –74%, specificity was 69-78 %.</a:t>
            </a:r>
          </a:p>
          <a:p>
            <a:pPr marL="285750" indent="-285750">
              <a:buClr>
                <a:schemeClr val="accent2"/>
              </a:buClr>
              <a:buSzPct val="110000"/>
              <a:buFont typeface="Arial" panose="020B0604020202020204" pitchFamily="34" charset="0"/>
              <a:buChar char="•"/>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dirty="0">
                <a:solidFill>
                  <a:schemeClr val="accent2"/>
                </a:solidFill>
              </a:rPr>
              <a:t>CA 125 is not consistently produced by some histologic types of epithelial ovarian cancer, including: mucinous, clear cell, and mixed </a:t>
            </a:r>
            <a:r>
              <a:rPr lang="en-US" dirty="0" err="1">
                <a:solidFill>
                  <a:schemeClr val="accent2"/>
                </a:solidFill>
              </a:rPr>
              <a:t>müllerian</a:t>
            </a:r>
            <a:r>
              <a:rPr lang="en-US" dirty="0">
                <a:solidFill>
                  <a:schemeClr val="accent2"/>
                </a:solidFill>
              </a:rPr>
              <a:t> ovarian tumors.</a:t>
            </a:r>
          </a:p>
          <a:p>
            <a:pPr>
              <a:buClr>
                <a:schemeClr val="accent2"/>
              </a:buClr>
              <a:buSzPct val="110000"/>
            </a:pPr>
            <a:r>
              <a:rPr lang="en-US" dirty="0">
                <a:solidFill>
                  <a:schemeClr val="accent2"/>
                </a:solidFill>
              </a:rPr>
              <a:t> </a:t>
            </a:r>
          </a:p>
          <a:p>
            <a:pPr marL="285750" indent="-285750">
              <a:buClr>
                <a:schemeClr val="accent2"/>
              </a:buClr>
              <a:buSzPct val="110000"/>
              <a:buFont typeface="Arial" panose="020B0604020202020204" pitchFamily="34" charset="0"/>
              <a:buChar char="•"/>
            </a:pPr>
            <a:r>
              <a:rPr lang="en-US" dirty="0">
                <a:solidFill>
                  <a:schemeClr val="accent2"/>
                </a:solidFill>
              </a:rPr>
              <a:t>Serum CA 125 </a:t>
            </a:r>
            <a:r>
              <a:rPr lang="en-US" dirty="0">
                <a:solidFill>
                  <a:srgbClr val="FF0000"/>
                </a:solidFill>
              </a:rPr>
              <a:t>&gt;200 U/mL </a:t>
            </a:r>
            <a:r>
              <a:rPr lang="en-US" dirty="0">
                <a:solidFill>
                  <a:schemeClr val="accent2"/>
                </a:solidFill>
              </a:rPr>
              <a:t>had been used as a criterion for referral to a gynecologic oncologist. </a:t>
            </a:r>
          </a:p>
          <a:p>
            <a:pPr marL="285750" indent="-285750">
              <a:buClr>
                <a:schemeClr val="accent2"/>
              </a:buClr>
              <a:buSzPct val="110000"/>
              <a:buFont typeface="Arial" panose="020B0604020202020204" pitchFamily="34" charset="0"/>
              <a:buChar char="•"/>
            </a:pPr>
            <a:endParaRPr lang="ar-JO" dirty="0">
              <a:solidFill>
                <a:schemeClr val="accent2"/>
              </a:solidFill>
            </a:endParaRPr>
          </a:p>
        </p:txBody>
      </p:sp>
    </p:spTree>
    <p:extLst>
      <p:ext uri="{BB962C8B-B14F-4D97-AF65-F5344CB8AC3E}">
        <p14:creationId xmlns:p14="http://schemas.microsoft.com/office/powerpoint/2010/main" val="1883574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950" y="182066"/>
            <a:ext cx="3393600" cy="752400"/>
          </a:xfrm>
        </p:spPr>
        <p:txBody>
          <a:bodyPr/>
          <a:lstStyle/>
          <a:p>
            <a:pPr algn="ctr"/>
            <a:r>
              <a:rPr lang="en-US" b="1" dirty="0"/>
              <a:t>Imaging</a:t>
            </a:r>
            <a:endParaRPr lang="ar-JO" b="1" dirty="0"/>
          </a:p>
        </p:txBody>
      </p:sp>
      <p:sp>
        <p:nvSpPr>
          <p:cNvPr id="4" name="TextBox 3"/>
          <p:cNvSpPr txBox="1"/>
          <p:nvPr/>
        </p:nvSpPr>
        <p:spPr>
          <a:xfrm>
            <a:off x="740229" y="1342571"/>
            <a:ext cx="7743371" cy="2677656"/>
          </a:xfrm>
          <a:prstGeom prst="rect">
            <a:avLst/>
          </a:prstGeom>
          <a:noFill/>
        </p:spPr>
        <p:txBody>
          <a:bodyPr wrap="square" rtlCol="1">
            <a:spAutoFit/>
          </a:bodyPr>
          <a:lstStyle/>
          <a:p>
            <a:pPr marL="285750" indent="-285750">
              <a:lnSpc>
                <a:spcPct val="200000"/>
              </a:lnSpc>
              <a:buClr>
                <a:schemeClr val="accent2"/>
              </a:buClr>
              <a:buSzPct val="110000"/>
              <a:buFont typeface="Arial" panose="020B0604020202020204" pitchFamily="34" charset="0"/>
              <a:buChar char="•"/>
            </a:pPr>
            <a:r>
              <a:rPr lang="en-US" b="1" dirty="0">
                <a:solidFill>
                  <a:schemeClr val="accent2"/>
                </a:solidFill>
              </a:rPr>
              <a:t>Pelvic ultrasound </a:t>
            </a:r>
            <a:r>
              <a:rPr lang="en-US" dirty="0">
                <a:solidFill>
                  <a:schemeClr val="accent2"/>
                </a:solidFill>
              </a:rPr>
              <a:t>is the single most effective way of evaluating an ovarian mass. With transvaginal ultrasonography being preferable due to its increased sensitivity over transabdominal ultrasound.</a:t>
            </a:r>
          </a:p>
          <a:p>
            <a:pPr marL="285750" indent="-285750">
              <a:lnSpc>
                <a:spcPct val="200000"/>
              </a:lnSpc>
              <a:buClr>
                <a:schemeClr val="accent2"/>
              </a:buClr>
              <a:buSzPct val="110000"/>
              <a:buFont typeface="Arial" panose="020B0604020202020204" pitchFamily="34" charset="0"/>
              <a:buChar char="•"/>
            </a:pPr>
            <a:r>
              <a:rPr lang="en-US" b="1" dirty="0">
                <a:solidFill>
                  <a:schemeClr val="accent2"/>
                </a:solidFill>
              </a:rPr>
              <a:t>CT or MRI </a:t>
            </a:r>
            <a:r>
              <a:rPr lang="en-US" dirty="0">
                <a:solidFill>
                  <a:schemeClr val="accent2"/>
                </a:solidFill>
              </a:rPr>
              <a:t>are used for the presence of distant extension of the disease.</a:t>
            </a:r>
          </a:p>
          <a:p>
            <a:pPr marL="285750" indent="-285750">
              <a:lnSpc>
                <a:spcPct val="200000"/>
              </a:lnSpc>
              <a:buClr>
                <a:schemeClr val="accent2"/>
              </a:buClr>
              <a:buSzPct val="110000"/>
              <a:buFont typeface="Arial" panose="020B0604020202020204" pitchFamily="34" charset="0"/>
              <a:buChar char="•"/>
            </a:pPr>
            <a:r>
              <a:rPr lang="en-US" b="1" dirty="0">
                <a:solidFill>
                  <a:schemeClr val="accent2"/>
                </a:solidFill>
              </a:rPr>
              <a:t>Chest radiography </a:t>
            </a:r>
            <a:r>
              <a:rPr lang="en-US" dirty="0">
                <a:solidFill>
                  <a:schemeClr val="accent2"/>
                </a:solidFill>
              </a:rPr>
              <a:t>is performed in most patients to evaluate for pleural effusion, pulmonary metastases, and mediastinal lymphadenopathy.  </a:t>
            </a:r>
            <a:endParaRPr lang="ar-JO" dirty="0">
              <a:solidFill>
                <a:schemeClr val="accent2"/>
              </a:solidFill>
            </a:endParaRPr>
          </a:p>
        </p:txBody>
      </p:sp>
    </p:spTree>
    <p:extLst>
      <p:ext uri="{BB962C8B-B14F-4D97-AF65-F5344CB8AC3E}">
        <p14:creationId xmlns:p14="http://schemas.microsoft.com/office/powerpoint/2010/main" val="408427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2A7910-F5ED-E0ED-BD86-6BF65B4F4120}"/>
              </a:ext>
            </a:extLst>
          </p:cNvPr>
          <p:cNvSpPr txBox="1"/>
          <p:nvPr/>
        </p:nvSpPr>
        <p:spPr>
          <a:xfrm>
            <a:off x="1265274" y="1728075"/>
            <a:ext cx="6858000" cy="923330"/>
          </a:xfrm>
          <a:prstGeom prst="rect">
            <a:avLst/>
          </a:prstGeom>
          <a:noFill/>
        </p:spPr>
        <p:txBody>
          <a:bodyPr wrap="square">
            <a:spAutoFit/>
          </a:bodyPr>
          <a:lstStyle/>
          <a:p>
            <a:pPr algn="ctr"/>
            <a:r>
              <a:rPr lang="en-US" sz="5400" b="1" dirty="0">
                <a:solidFill>
                  <a:schemeClr val="accent2"/>
                </a:solidFill>
              </a:rPr>
              <a:t>Ovarian Neoplasms</a:t>
            </a:r>
          </a:p>
        </p:txBody>
      </p:sp>
      <p:sp>
        <p:nvSpPr>
          <p:cNvPr id="7" name="TextBox 6">
            <a:extLst>
              <a:ext uri="{FF2B5EF4-FFF2-40B4-BE49-F238E27FC236}">
                <a16:creationId xmlns:a16="http://schemas.microsoft.com/office/drawing/2014/main" id="{8E736DA3-5BDF-00F2-22D1-4DF761E4F0AF}"/>
              </a:ext>
            </a:extLst>
          </p:cNvPr>
          <p:cNvSpPr txBox="1"/>
          <p:nvPr/>
        </p:nvSpPr>
        <p:spPr>
          <a:xfrm>
            <a:off x="2408274" y="2852333"/>
            <a:ext cx="4572000" cy="738664"/>
          </a:xfrm>
          <a:prstGeom prst="rect">
            <a:avLst/>
          </a:prstGeom>
          <a:noFill/>
        </p:spPr>
        <p:txBody>
          <a:bodyPr wrap="square">
            <a:spAutoFit/>
          </a:bodyPr>
          <a:lstStyle/>
          <a:p>
            <a:pPr algn="ctr"/>
            <a:r>
              <a:rPr lang="en-US" sz="1400" dirty="0">
                <a:solidFill>
                  <a:schemeClr val="tx2"/>
                </a:solidFill>
              </a:rPr>
              <a:t>Done by</a:t>
            </a:r>
            <a:r>
              <a:rPr lang="ar-JO" dirty="0">
                <a:solidFill>
                  <a:schemeClr val="tx2"/>
                </a:solidFill>
              </a:rPr>
              <a:t>: </a:t>
            </a:r>
            <a:endParaRPr lang="en-US" sz="1400" dirty="0">
              <a:solidFill>
                <a:schemeClr val="tx2"/>
              </a:solidFill>
            </a:endParaRPr>
          </a:p>
          <a:p>
            <a:pPr algn="ctr"/>
            <a:r>
              <a:rPr lang="en-US" sz="1400" dirty="0">
                <a:solidFill>
                  <a:schemeClr val="tx2"/>
                </a:solidFill>
              </a:rPr>
              <a:t>Khaled Omar Khader</a:t>
            </a:r>
          </a:p>
          <a:p>
            <a:pPr algn="ctr"/>
            <a:r>
              <a:rPr lang="en-US" sz="1400" dirty="0">
                <a:solidFill>
                  <a:schemeClr val="tx2"/>
                </a:solidFill>
              </a:rPr>
              <a:t>Waleed Adnan </a:t>
            </a:r>
            <a:r>
              <a:rPr lang="en-US" sz="1400" dirty="0" err="1">
                <a:solidFill>
                  <a:schemeClr val="tx2"/>
                </a:solidFill>
              </a:rPr>
              <a:t>Azayzeh</a:t>
            </a:r>
            <a:endParaRPr lang="en-US" sz="1400" dirty="0">
              <a:solidFill>
                <a:schemeClr val="tx2"/>
              </a:solidFill>
            </a:endParaRPr>
          </a:p>
        </p:txBody>
      </p:sp>
    </p:spTree>
    <p:extLst>
      <p:ext uri="{BB962C8B-B14F-4D97-AF65-F5344CB8AC3E}">
        <p14:creationId xmlns:p14="http://schemas.microsoft.com/office/powerpoint/2010/main" val="180524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635" y="182600"/>
            <a:ext cx="5205054" cy="752400"/>
          </a:xfrm>
        </p:spPr>
        <p:txBody>
          <a:bodyPr/>
          <a:lstStyle/>
          <a:p>
            <a:r>
              <a:rPr lang="en-US" b="1" dirty="0"/>
              <a:t>Risk of Malignancy index (RMI)</a:t>
            </a:r>
            <a:endParaRPr lang="ar-JO" b="1" dirty="0"/>
          </a:p>
        </p:txBody>
      </p:sp>
      <p:sp>
        <p:nvSpPr>
          <p:cNvPr id="4" name="TextBox 3"/>
          <p:cNvSpPr txBox="1"/>
          <p:nvPr/>
        </p:nvSpPr>
        <p:spPr>
          <a:xfrm>
            <a:off x="1676400" y="558800"/>
            <a:ext cx="45719" cy="307777"/>
          </a:xfrm>
          <a:prstGeom prst="rect">
            <a:avLst/>
          </a:prstGeom>
          <a:noFill/>
        </p:spPr>
        <p:txBody>
          <a:bodyPr wrap="square" rtlCol="1">
            <a:spAutoFit/>
          </a:bodyPr>
          <a:lstStyle/>
          <a:p>
            <a:endParaRPr lang="ar-JO" dirty="0"/>
          </a:p>
        </p:txBody>
      </p:sp>
      <p:sp>
        <p:nvSpPr>
          <p:cNvPr id="5" name="TextBox 4"/>
          <p:cNvSpPr txBox="1"/>
          <p:nvPr/>
        </p:nvSpPr>
        <p:spPr>
          <a:xfrm>
            <a:off x="391886" y="1388626"/>
            <a:ext cx="8425543" cy="3754874"/>
          </a:xfrm>
          <a:prstGeom prst="rect">
            <a:avLst/>
          </a:prstGeom>
          <a:noFill/>
        </p:spPr>
        <p:txBody>
          <a:bodyPr wrap="square" rtlCol="1">
            <a:spAutoFit/>
          </a:bodyPr>
          <a:lstStyle/>
          <a:p>
            <a:pPr marL="285750" indent="-285750">
              <a:buClr>
                <a:schemeClr val="accent2"/>
              </a:buClr>
              <a:buSzPct val="110000"/>
              <a:buFont typeface="Arial" panose="020B0604020202020204" pitchFamily="34" charset="0"/>
              <a:buChar char="•"/>
            </a:pPr>
            <a:r>
              <a:rPr lang="en-US" dirty="0">
                <a:solidFill>
                  <a:schemeClr val="accent2"/>
                </a:solidFill>
              </a:rPr>
              <a:t>Is a multimodality approach that combines three </a:t>
            </a:r>
            <a:r>
              <a:rPr lang="en-US" i="1" dirty="0" err="1">
                <a:solidFill>
                  <a:schemeClr val="accent2"/>
                </a:solidFill>
              </a:rPr>
              <a:t>presurgical</a:t>
            </a:r>
            <a:r>
              <a:rPr lang="en-US" dirty="0">
                <a:solidFill>
                  <a:schemeClr val="accent2"/>
                </a:solidFill>
              </a:rPr>
              <a:t> features: </a:t>
            </a:r>
            <a:r>
              <a:rPr lang="en-US" u="sng" dirty="0">
                <a:solidFill>
                  <a:schemeClr val="accent2"/>
                </a:solidFill>
              </a:rPr>
              <a:t>serum CA 125</a:t>
            </a:r>
            <a:r>
              <a:rPr lang="en-US" dirty="0">
                <a:solidFill>
                  <a:schemeClr val="accent2"/>
                </a:solidFill>
              </a:rPr>
              <a:t>, </a:t>
            </a:r>
            <a:r>
              <a:rPr lang="en-US" u="sng" dirty="0">
                <a:solidFill>
                  <a:schemeClr val="accent2"/>
                </a:solidFill>
              </a:rPr>
              <a:t>pelvic ultrasound</a:t>
            </a:r>
            <a:r>
              <a:rPr lang="en-US" dirty="0">
                <a:solidFill>
                  <a:schemeClr val="accent2"/>
                </a:solidFill>
              </a:rPr>
              <a:t>, and </a:t>
            </a:r>
            <a:r>
              <a:rPr lang="en-US" u="sng" dirty="0">
                <a:solidFill>
                  <a:schemeClr val="accent2"/>
                </a:solidFill>
              </a:rPr>
              <a:t>menopausal status </a:t>
            </a:r>
            <a:r>
              <a:rPr lang="en-US" dirty="0">
                <a:solidFill>
                  <a:schemeClr val="accent2"/>
                </a:solidFill>
              </a:rPr>
              <a:t>into an index score to predict the risk of ovarian cancer in women with an adnexal mass.</a:t>
            </a:r>
          </a:p>
          <a:p>
            <a:pPr>
              <a:buClr>
                <a:schemeClr val="accent2"/>
              </a:buClr>
              <a:buSzPct val="110000"/>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b="1" dirty="0">
                <a:solidFill>
                  <a:schemeClr val="accent2"/>
                </a:solidFill>
              </a:rPr>
              <a:t>The ultrasound</a:t>
            </a:r>
            <a:r>
              <a:rPr lang="en-US" dirty="0">
                <a:solidFill>
                  <a:schemeClr val="accent2"/>
                </a:solidFill>
              </a:rPr>
              <a:t> result is scored 1 point for each of the following characteristics: </a:t>
            </a:r>
            <a:r>
              <a:rPr lang="en-US" dirty="0" err="1">
                <a:solidFill>
                  <a:srgbClr val="00B050"/>
                </a:solidFill>
              </a:rPr>
              <a:t>multilocular</a:t>
            </a:r>
            <a:r>
              <a:rPr lang="en-US" dirty="0">
                <a:solidFill>
                  <a:srgbClr val="00B050"/>
                </a:solidFill>
              </a:rPr>
              <a:t> cysts</a:t>
            </a:r>
            <a:r>
              <a:rPr lang="en-US" dirty="0">
                <a:solidFill>
                  <a:schemeClr val="accent2"/>
                </a:solidFill>
              </a:rPr>
              <a:t>, </a:t>
            </a:r>
            <a:r>
              <a:rPr lang="en-US" dirty="0">
                <a:solidFill>
                  <a:srgbClr val="00B050"/>
                </a:solidFill>
              </a:rPr>
              <a:t>solid areas</a:t>
            </a:r>
            <a:r>
              <a:rPr lang="en-US" dirty="0">
                <a:solidFill>
                  <a:schemeClr val="accent2"/>
                </a:solidFill>
              </a:rPr>
              <a:t>, </a:t>
            </a:r>
            <a:r>
              <a:rPr lang="en-US" dirty="0">
                <a:solidFill>
                  <a:srgbClr val="00B050"/>
                </a:solidFill>
              </a:rPr>
              <a:t>metastases</a:t>
            </a:r>
            <a:r>
              <a:rPr lang="en-US" dirty="0">
                <a:solidFill>
                  <a:schemeClr val="accent2"/>
                </a:solidFill>
              </a:rPr>
              <a:t>, </a:t>
            </a:r>
            <a:r>
              <a:rPr lang="en-US" dirty="0">
                <a:solidFill>
                  <a:srgbClr val="00B050"/>
                </a:solidFill>
              </a:rPr>
              <a:t>ascites</a:t>
            </a:r>
            <a:r>
              <a:rPr lang="en-US" dirty="0">
                <a:solidFill>
                  <a:schemeClr val="accent2"/>
                </a:solidFill>
              </a:rPr>
              <a:t> and </a:t>
            </a:r>
            <a:r>
              <a:rPr lang="en-US" dirty="0">
                <a:solidFill>
                  <a:srgbClr val="00B050"/>
                </a:solidFill>
              </a:rPr>
              <a:t>bilateral lesions</a:t>
            </a:r>
            <a:r>
              <a:rPr lang="en-US" dirty="0">
                <a:solidFill>
                  <a:schemeClr val="accent2"/>
                </a:solidFill>
              </a:rPr>
              <a:t>. U = 0 (</a:t>
            </a:r>
            <a:r>
              <a:rPr lang="en-US" dirty="0">
                <a:solidFill>
                  <a:srgbClr val="FF0000"/>
                </a:solidFill>
              </a:rPr>
              <a:t>for an ultrasound score of 0</a:t>
            </a:r>
            <a:r>
              <a:rPr lang="en-US" dirty="0">
                <a:solidFill>
                  <a:schemeClr val="accent2"/>
                </a:solidFill>
              </a:rPr>
              <a:t>), U = 1 (</a:t>
            </a:r>
            <a:r>
              <a:rPr lang="en-US" dirty="0">
                <a:solidFill>
                  <a:srgbClr val="FF0000"/>
                </a:solidFill>
              </a:rPr>
              <a:t>for an ultrasound score of 1</a:t>
            </a:r>
            <a:r>
              <a:rPr lang="en-US" dirty="0">
                <a:solidFill>
                  <a:schemeClr val="accent2"/>
                </a:solidFill>
              </a:rPr>
              <a:t>), U = 3 (</a:t>
            </a:r>
            <a:r>
              <a:rPr lang="en-US" dirty="0">
                <a:solidFill>
                  <a:srgbClr val="FF0000"/>
                </a:solidFill>
              </a:rPr>
              <a:t>for an ultrasound score of 2–5</a:t>
            </a:r>
            <a:r>
              <a:rPr lang="en-US" dirty="0">
                <a:solidFill>
                  <a:schemeClr val="accent2"/>
                </a:solidFill>
              </a:rPr>
              <a:t>).</a:t>
            </a:r>
          </a:p>
          <a:p>
            <a:pPr>
              <a:buClr>
                <a:schemeClr val="accent2"/>
              </a:buClr>
              <a:buSzPct val="110000"/>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b="1" dirty="0">
                <a:solidFill>
                  <a:schemeClr val="accent2"/>
                </a:solidFill>
              </a:rPr>
              <a:t>The menopausal status </a:t>
            </a:r>
            <a:r>
              <a:rPr lang="en-US" dirty="0">
                <a:solidFill>
                  <a:schemeClr val="accent2"/>
                </a:solidFill>
              </a:rPr>
              <a:t>is scored as 1 = premenopausal and 3 = postmenopausal.</a:t>
            </a:r>
          </a:p>
          <a:p>
            <a:pPr>
              <a:buClr>
                <a:schemeClr val="accent2"/>
              </a:buClr>
              <a:buSzPct val="110000"/>
            </a:pPr>
            <a:endParaRPr lang="en-US" dirty="0">
              <a:solidFill>
                <a:schemeClr val="accent2"/>
              </a:solidFill>
            </a:endParaRPr>
          </a:p>
          <a:p>
            <a:pPr marL="285750" indent="-285750">
              <a:buClr>
                <a:schemeClr val="accent2"/>
              </a:buClr>
              <a:buSzPct val="110000"/>
              <a:buFont typeface="Arial" panose="020B0604020202020204" pitchFamily="34" charset="0"/>
              <a:buChar char="•"/>
            </a:pPr>
            <a:r>
              <a:rPr lang="en-US" b="1" dirty="0">
                <a:solidFill>
                  <a:schemeClr val="accent2"/>
                </a:solidFill>
              </a:rPr>
              <a:t>Serum CA-125 </a:t>
            </a:r>
            <a:r>
              <a:rPr lang="en-US" dirty="0">
                <a:solidFill>
                  <a:schemeClr val="accent2"/>
                </a:solidFill>
              </a:rPr>
              <a:t>is measured in IU/ml and can vary between zero to hundreds or even thousands of units.</a:t>
            </a:r>
          </a:p>
          <a:p>
            <a:pPr>
              <a:buClr>
                <a:schemeClr val="accent2"/>
              </a:buClr>
              <a:buSzPct val="110000"/>
            </a:pPr>
            <a:endParaRPr lang="en-US" dirty="0">
              <a:solidFill>
                <a:schemeClr val="accent2"/>
              </a:solidFill>
            </a:endParaRPr>
          </a:p>
          <a:p>
            <a:pPr>
              <a:buClr>
                <a:schemeClr val="accent2"/>
              </a:buClr>
              <a:buSzPct val="110000"/>
            </a:pPr>
            <a:r>
              <a:rPr lang="it-IT" dirty="0">
                <a:solidFill>
                  <a:schemeClr val="accent2"/>
                </a:solidFill>
              </a:rPr>
              <a:t>RMI I score of &gt;200 = high risk  ( risk of cancer </a:t>
            </a:r>
            <a:r>
              <a:rPr lang="ar-JO" dirty="0">
                <a:solidFill>
                  <a:schemeClr val="accent2"/>
                </a:solidFill>
              </a:rPr>
              <a:t>&lt;</a:t>
            </a:r>
            <a:r>
              <a:rPr lang="en-US" dirty="0">
                <a:solidFill>
                  <a:schemeClr val="accent2"/>
                </a:solidFill>
              </a:rPr>
              <a:t>80%</a:t>
            </a:r>
            <a:r>
              <a:rPr lang="it-IT" dirty="0">
                <a:solidFill>
                  <a:schemeClr val="accent2"/>
                </a:solidFill>
              </a:rPr>
              <a:t>)</a:t>
            </a:r>
          </a:p>
          <a:p>
            <a:pPr>
              <a:buClr>
                <a:schemeClr val="accent2"/>
              </a:buClr>
              <a:buSzPct val="110000"/>
            </a:pPr>
            <a:r>
              <a:rPr lang="it-IT" dirty="0">
                <a:solidFill>
                  <a:schemeClr val="accent2"/>
                </a:solidFill>
              </a:rPr>
              <a:t>RMI I score &lt; 25 = low risk ( risk of cancer &lt; 3%)</a:t>
            </a:r>
            <a:endParaRPr lang="ar-JO" dirty="0">
              <a:solidFill>
                <a:schemeClr val="accent2"/>
              </a:solidFill>
            </a:endParaRPr>
          </a:p>
          <a:p>
            <a:pPr marL="285750" indent="-285750">
              <a:buClr>
                <a:schemeClr val="accent2"/>
              </a:buClr>
              <a:buSzPct val="110000"/>
              <a:buFont typeface="Arial" panose="020B0604020202020204" pitchFamily="34" charset="0"/>
              <a:buChar char="•"/>
            </a:pPr>
            <a:endParaRPr lang="en-US" dirty="0">
              <a:solidFill>
                <a:schemeClr val="accent2"/>
              </a:solidFill>
            </a:endParaRPr>
          </a:p>
          <a:p>
            <a:pPr marL="285750" indent="-285750">
              <a:buClr>
                <a:schemeClr val="accent2"/>
              </a:buClr>
              <a:buSzPct val="110000"/>
              <a:buFont typeface="Arial" panose="020B0604020202020204" pitchFamily="34" charset="0"/>
              <a:buChar char="•"/>
            </a:pPr>
            <a:endParaRPr lang="ar-JO" dirty="0">
              <a:solidFill>
                <a:schemeClr val="accent2"/>
              </a:solidFill>
            </a:endParaRPr>
          </a:p>
        </p:txBody>
      </p:sp>
      <p:sp>
        <p:nvSpPr>
          <p:cNvPr id="6" name="Rectangle 5"/>
          <p:cNvSpPr/>
          <p:nvPr/>
        </p:nvSpPr>
        <p:spPr>
          <a:xfrm>
            <a:off x="5885544" y="4194629"/>
            <a:ext cx="2423885" cy="478971"/>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a:solidFill>
                  <a:schemeClr val="bg2">
                    <a:lumMod val="10000"/>
                  </a:schemeClr>
                </a:solidFill>
              </a:rPr>
              <a:t>RMI = U * M * CA-125</a:t>
            </a:r>
            <a:endParaRPr lang="ar-JO" b="1" dirty="0">
              <a:solidFill>
                <a:schemeClr val="bg2">
                  <a:lumMod val="10000"/>
                </a:schemeClr>
              </a:solidFill>
            </a:endParaRPr>
          </a:p>
        </p:txBody>
      </p:sp>
    </p:spTree>
    <p:extLst>
      <p:ext uri="{BB962C8B-B14F-4D97-AF65-F5344CB8AC3E}">
        <p14:creationId xmlns:p14="http://schemas.microsoft.com/office/powerpoint/2010/main" val="1756656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942" y="355600"/>
            <a:ext cx="8853715" cy="1815882"/>
          </a:xfrm>
          <a:prstGeom prst="rect">
            <a:avLst/>
          </a:prstGeom>
          <a:noFill/>
        </p:spPr>
        <p:txBody>
          <a:bodyPr wrap="square" rtlCol="1">
            <a:spAutoFit/>
          </a:bodyPr>
          <a:lstStyle/>
          <a:p>
            <a:r>
              <a:rPr lang="en-US" dirty="0">
                <a:solidFill>
                  <a:schemeClr val="tx2"/>
                </a:solidFill>
              </a:rPr>
              <a:t>A 46-year-old nulliparous woman comes to the office for a routine examination. She has been feeling well. Her last menstrual period was a week ago. The patient has regular menses every 30 days that last 3 days, with </a:t>
            </a:r>
            <a:r>
              <a:rPr lang="en-US" dirty="0" err="1">
                <a:solidFill>
                  <a:schemeClr val="tx2"/>
                </a:solidFill>
              </a:rPr>
              <a:t>crampy</a:t>
            </a:r>
            <a:r>
              <a:rPr lang="en-US" dirty="0">
                <a:solidFill>
                  <a:schemeClr val="tx2"/>
                </a:solidFill>
              </a:rPr>
              <a:t> abdominal pain on the first day relieved by ibuprofen. She has a history of heartburn, which is relieved by over-the-counter antacids. The patient has never had any surgeries. She does not smoke cigarettes. Abdominal examination shows a symmetric, </a:t>
            </a:r>
            <a:r>
              <a:rPr lang="en-US" dirty="0" err="1">
                <a:solidFill>
                  <a:schemeClr val="tx2"/>
                </a:solidFill>
              </a:rPr>
              <a:t>nontender</a:t>
            </a:r>
            <a:r>
              <a:rPr lang="en-US" dirty="0">
                <a:solidFill>
                  <a:schemeClr val="tx2"/>
                </a:solidFill>
              </a:rPr>
              <a:t>, </a:t>
            </a:r>
            <a:r>
              <a:rPr lang="en-US" dirty="0" err="1">
                <a:solidFill>
                  <a:schemeClr val="tx2"/>
                </a:solidFill>
              </a:rPr>
              <a:t>nondistended</a:t>
            </a:r>
            <a:r>
              <a:rPr lang="en-US" dirty="0">
                <a:solidFill>
                  <a:schemeClr val="tx2"/>
                </a:solidFill>
              </a:rPr>
              <a:t> abdomen with normal bowel sounds. Speculum examination shows a cervix with a closed external </a:t>
            </a:r>
            <a:r>
              <a:rPr lang="en-US" dirty="0" err="1">
                <a:solidFill>
                  <a:schemeClr val="tx2"/>
                </a:solidFill>
              </a:rPr>
              <a:t>os</a:t>
            </a:r>
            <a:r>
              <a:rPr lang="en-US" dirty="0">
                <a:solidFill>
                  <a:schemeClr val="tx2"/>
                </a:solidFill>
              </a:rPr>
              <a:t>. Bimanual examination shows a 5-cm, irregular, right adnexal mass. Urine pregnancy test is negative. Which of the following is the best next step in management?</a:t>
            </a:r>
            <a:endParaRPr lang="ar-JO" dirty="0">
              <a:solidFill>
                <a:schemeClr val="tx2"/>
              </a:solidFill>
            </a:endParaRPr>
          </a:p>
        </p:txBody>
      </p:sp>
      <p:sp>
        <p:nvSpPr>
          <p:cNvPr id="5" name="TextBox 4"/>
          <p:cNvSpPr txBox="1"/>
          <p:nvPr/>
        </p:nvSpPr>
        <p:spPr>
          <a:xfrm>
            <a:off x="645886" y="2699657"/>
            <a:ext cx="7286171" cy="1384995"/>
          </a:xfrm>
          <a:prstGeom prst="rect">
            <a:avLst/>
          </a:prstGeom>
          <a:noFill/>
        </p:spPr>
        <p:txBody>
          <a:bodyPr wrap="square" rtlCol="1">
            <a:spAutoFit/>
          </a:bodyPr>
          <a:lstStyle/>
          <a:p>
            <a:r>
              <a:rPr lang="en-US" dirty="0">
                <a:solidFill>
                  <a:schemeClr val="tx2"/>
                </a:solidFill>
              </a:rPr>
              <a:t>A. CT scan of the abdomen and pelvis</a:t>
            </a:r>
          </a:p>
          <a:p>
            <a:r>
              <a:rPr lang="en-US" dirty="0">
                <a:solidFill>
                  <a:schemeClr val="tx2"/>
                </a:solidFill>
              </a:rPr>
              <a:t>B. MRI of the abdomen and pelvis</a:t>
            </a:r>
          </a:p>
          <a:p>
            <a:r>
              <a:rPr lang="en-US" dirty="0">
                <a:solidFill>
                  <a:schemeClr val="tx2"/>
                </a:solidFill>
              </a:rPr>
              <a:t>C. Pelvic ultrasonography</a:t>
            </a:r>
          </a:p>
          <a:p>
            <a:r>
              <a:rPr lang="en-US" dirty="0">
                <a:solidFill>
                  <a:schemeClr val="tx2"/>
                </a:solidFill>
              </a:rPr>
              <a:t>D. Reassurance and routine follow-up</a:t>
            </a:r>
          </a:p>
          <a:p>
            <a:r>
              <a:rPr lang="en-US" dirty="0">
                <a:solidFill>
                  <a:schemeClr val="tx2"/>
                </a:solidFill>
              </a:rPr>
              <a:t>E. Serum CA-125 level</a:t>
            </a:r>
          </a:p>
          <a:p>
            <a:r>
              <a:rPr lang="en-US" dirty="0">
                <a:solidFill>
                  <a:schemeClr val="tx2"/>
                </a:solidFill>
              </a:rPr>
              <a:t>F X-ray of the abdomen and pelvis</a:t>
            </a:r>
            <a:endParaRPr lang="ar-JO" dirty="0">
              <a:solidFill>
                <a:schemeClr val="tx2"/>
              </a:solidFill>
            </a:endParaRPr>
          </a:p>
        </p:txBody>
      </p:sp>
    </p:spTree>
    <p:extLst>
      <p:ext uri="{BB962C8B-B14F-4D97-AF65-F5344CB8AC3E}">
        <p14:creationId xmlns:p14="http://schemas.microsoft.com/office/powerpoint/2010/main" val="203801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942" y="355600"/>
            <a:ext cx="8853715" cy="1815882"/>
          </a:xfrm>
          <a:prstGeom prst="rect">
            <a:avLst/>
          </a:prstGeom>
          <a:noFill/>
        </p:spPr>
        <p:txBody>
          <a:bodyPr wrap="square" rtlCol="1">
            <a:spAutoFit/>
          </a:bodyPr>
          <a:lstStyle/>
          <a:p>
            <a:r>
              <a:rPr lang="en-US" dirty="0">
                <a:solidFill>
                  <a:schemeClr val="tx2"/>
                </a:solidFill>
              </a:rPr>
              <a:t>A 46-year-old nulliparous woman comes to the office for a routine examination. She has been feeling well. Her last menstrual period was a week ago. The patient has regular menses every 30 days that last 3 days, with </a:t>
            </a:r>
            <a:r>
              <a:rPr lang="en-US" dirty="0" err="1">
                <a:solidFill>
                  <a:schemeClr val="tx2"/>
                </a:solidFill>
              </a:rPr>
              <a:t>crampy</a:t>
            </a:r>
            <a:r>
              <a:rPr lang="en-US" dirty="0">
                <a:solidFill>
                  <a:schemeClr val="tx2"/>
                </a:solidFill>
              </a:rPr>
              <a:t> abdominal pain on the first day relieved by ibuprofen. She has a history of heartburn, which is relieved by over-the-counter antacids. The patient has never had any surgeries. She does not smoke cigarettes. Abdominal examination shows a symmetric, </a:t>
            </a:r>
            <a:r>
              <a:rPr lang="en-US" dirty="0" err="1">
                <a:solidFill>
                  <a:schemeClr val="tx2"/>
                </a:solidFill>
              </a:rPr>
              <a:t>nontender</a:t>
            </a:r>
            <a:r>
              <a:rPr lang="en-US" dirty="0">
                <a:solidFill>
                  <a:schemeClr val="tx2"/>
                </a:solidFill>
              </a:rPr>
              <a:t>, </a:t>
            </a:r>
            <a:r>
              <a:rPr lang="en-US" dirty="0" err="1">
                <a:solidFill>
                  <a:schemeClr val="tx2"/>
                </a:solidFill>
              </a:rPr>
              <a:t>nondistended</a:t>
            </a:r>
            <a:r>
              <a:rPr lang="en-US" dirty="0">
                <a:solidFill>
                  <a:schemeClr val="tx2"/>
                </a:solidFill>
              </a:rPr>
              <a:t> abdomen with normal bowel sounds. Speculum examination shows a cervix with a closed external </a:t>
            </a:r>
            <a:r>
              <a:rPr lang="en-US" dirty="0" err="1">
                <a:solidFill>
                  <a:schemeClr val="tx2"/>
                </a:solidFill>
              </a:rPr>
              <a:t>os</a:t>
            </a:r>
            <a:r>
              <a:rPr lang="en-US" dirty="0">
                <a:solidFill>
                  <a:schemeClr val="tx2"/>
                </a:solidFill>
              </a:rPr>
              <a:t>. Bimanual examination shows a 5-cm, irregular, right adnexal mass. Urine pregnancy test is negative. Which of the following is the best next step in management?</a:t>
            </a:r>
            <a:endParaRPr lang="ar-JO" dirty="0">
              <a:solidFill>
                <a:schemeClr val="tx2"/>
              </a:solidFill>
            </a:endParaRPr>
          </a:p>
        </p:txBody>
      </p:sp>
      <p:sp>
        <p:nvSpPr>
          <p:cNvPr id="5" name="TextBox 4"/>
          <p:cNvSpPr txBox="1"/>
          <p:nvPr/>
        </p:nvSpPr>
        <p:spPr>
          <a:xfrm>
            <a:off x="645886" y="2699657"/>
            <a:ext cx="7286171" cy="1384995"/>
          </a:xfrm>
          <a:prstGeom prst="rect">
            <a:avLst/>
          </a:prstGeom>
          <a:noFill/>
        </p:spPr>
        <p:txBody>
          <a:bodyPr wrap="square" rtlCol="1">
            <a:spAutoFit/>
          </a:bodyPr>
          <a:lstStyle/>
          <a:p>
            <a:r>
              <a:rPr lang="en-US" dirty="0">
                <a:solidFill>
                  <a:schemeClr val="tx2"/>
                </a:solidFill>
              </a:rPr>
              <a:t>A. CT scan of the abdomen and pelvis</a:t>
            </a:r>
          </a:p>
          <a:p>
            <a:r>
              <a:rPr lang="en-US" dirty="0">
                <a:solidFill>
                  <a:schemeClr val="tx2"/>
                </a:solidFill>
              </a:rPr>
              <a:t>B. MRI of the abdomen and pelvis</a:t>
            </a:r>
          </a:p>
          <a:p>
            <a:r>
              <a:rPr lang="en-US" dirty="0">
                <a:solidFill>
                  <a:schemeClr val="tx2"/>
                </a:solidFill>
              </a:rPr>
              <a:t>C. Pelvic ultrasonography</a:t>
            </a:r>
          </a:p>
          <a:p>
            <a:r>
              <a:rPr lang="en-US" dirty="0">
                <a:solidFill>
                  <a:schemeClr val="tx2"/>
                </a:solidFill>
              </a:rPr>
              <a:t>D. Reassurance and routine follow-up</a:t>
            </a:r>
          </a:p>
          <a:p>
            <a:r>
              <a:rPr lang="en-US" dirty="0">
                <a:solidFill>
                  <a:schemeClr val="tx2"/>
                </a:solidFill>
              </a:rPr>
              <a:t>E. Serum CA-125 level</a:t>
            </a:r>
          </a:p>
          <a:p>
            <a:r>
              <a:rPr lang="en-US" dirty="0">
                <a:solidFill>
                  <a:schemeClr val="tx2"/>
                </a:solidFill>
              </a:rPr>
              <a:t>F X-ray of the abdomen and pelvis</a:t>
            </a:r>
            <a:endParaRPr lang="ar-JO" dirty="0">
              <a:solidFill>
                <a:schemeClr val="tx2"/>
              </a:solidFill>
            </a:endParaRPr>
          </a:p>
        </p:txBody>
      </p:sp>
    </p:spTree>
    <p:extLst>
      <p:ext uri="{BB962C8B-B14F-4D97-AF65-F5344CB8AC3E}">
        <p14:creationId xmlns:p14="http://schemas.microsoft.com/office/powerpoint/2010/main" val="3738949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086" y="261258"/>
            <a:ext cx="8977085" cy="2677656"/>
          </a:xfrm>
          <a:prstGeom prst="rect">
            <a:avLst/>
          </a:prstGeom>
          <a:noFill/>
        </p:spPr>
        <p:txBody>
          <a:bodyPr wrap="square" rtlCol="1">
            <a:spAutoFit/>
          </a:bodyPr>
          <a:lstStyle/>
          <a:p>
            <a:r>
              <a:rPr lang="en-US" dirty="0">
                <a:solidFill>
                  <a:schemeClr val="tx2"/>
                </a:solidFill>
              </a:rPr>
              <a:t>An adnexal mass may arise from the ovary or fallopian tube and requires further investigation once identified on physical examination. An asymptomatic, palpable, smooth adnexal mass without any additional signs of ovarian cancer (</a:t>
            </a:r>
            <a:r>
              <a:rPr lang="en-US" dirty="0" err="1">
                <a:solidFill>
                  <a:schemeClr val="tx2"/>
                </a:solidFill>
              </a:rPr>
              <a:t>eg</a:t>
            </a:r>
            <a:r>
              <a:rPr lang="en-US" dirty="0">
                <a:solidFill>
                  <a:schemeClr val="tx2"/>
                </a:solidFill>
              </a:rPr>
              <a:t>, ascites, cul-de-sac nodularity) is likely benign.</a:t>
            </a:r>
          </a:p>
          <a:p>
            <a:r>
              <a:rPr lang="en-US" dirty="0">
                <a:solidFill>
                  <a:schemeClr val="tx2"/>
                </a:solidFill>
              </a:rPr>
              <a:t>However, an adnexal mass may be the only sign of ovarian cancer, and reassurance </a:t>
            </a:r>
            <a:r>
              <a:rPr lang="en-US" b="1" dirty="0">
                <a:solidFill>
                  <a:schemeClr val="tx2"/>
                </a:solidFill>
              </a:rPr>
              <a:t>(Choice D) </a:t>
            </a:r>
            <a:r>
              <a:rPr lang="en-US" dirty="0">
                <a:solidFill>
                  <a:schemeClr val="tx2"/>
                </a:solidFill>
              </a:rPr>
              <a:t>is not appropriate until further investigation.</a:t>
            </a:r>
          </a:p>
          <a:p>
            <a:r>
              <a:rPr lang="en-US" b="1" dirty="0">
                <a:solidFill>
                  <a:schemeClr val="tx2"/>
                </a:solidFill>
              </a:rPr>
              <a:t>Pelvic ultrasonography </a:t>
            </a:r>
            <a:r>
              <a:rPr lang="en-US" dirty="0">
                <a:solidFill>
                  <a:schemeClr val="tx2"/>
                </a:solidFill>
              </a:rPr>
              <a:t>is the </a:t>
            </a:r>
            <a:r>
              <a:rPr lang="en-US" b="1" dirty="0">
                <a:solidFill>
                  <a:schemeClr val="tx2"/>
                </a:solidFill>
              </a:rPr>
              <a:t>first-line test </a:t>
            </a:r>
            <a:r>
              <a:rPr lang="en-US" dirty="0">
                <a:solidFill>
                  <a:schemeClr val="tx2"/>
                </a:solidFill>
              </a:rPr>
              <a:t>for evaluation of a </a:t>
            </a:r>
            <a:r>
              <a:rPr lang="en-US" b="1" dirty="0">
                <a:solidFill>
                  <a:schemeClr val="tx2"/>
                </a:solidFill>
              </a:rPr>
              <a:t>palpable adnexal mass. </a:t>
            </a:r>
            <a:r>
              <a:rPr lang="en-US" dirty="0">
                <a:solidFill>
                  <a:schemeClr val="tx2"/>
                </a:solidFill>
              </a:rPr>
              <a:t>The entire pelvis can be visualized on ultrasound using a combination of transabdominal and transvaginal techniques, providing a full overview of any masses that extend past the pelvis. Pelvic ultrasound will show the uterus (including endometrium), ovaries, and cul-de-sac. The fallopian tubes are not visible on ultrasound unless pathology is present. Ultrasound has a high specificity for detection of malignant sonographic features (</a:t>
            </a:r>
            <a:r>
              <a:rPr lang="en-US" dirty="0" err="1">
                <a:solidFill>
                  <a:schemeClr val="tx2"/>
                </a:solidFill>
              </a:rPr>
              <a:t>eg</a:t>
            </a:r>
            <a:r>
              <a:rPr lang="en-US" dirty="0">
                <a:solidFill>
                  <a:schemeClr val="tx2"/>
                </a:solidFill>
              </a:rPr>
              <a:t>, thick </a:t>
            </a:r>
            <a:r>
              <a:rPr lang="en-US" dirty="0" err="1">
                <a:solidFill>
                  <a:schemeClr val="tx2"/>
                </a:solidFill>
              </a:rPr>
              <a:t>septations</a:t>
            </a:r>
            <a:r>
              <a:rPr lang="en-US" dirty="0">
                <a:solidFill>
                  <a:schemeClr val="tx2"/>
                </a:solidFill>
              </a:rPr>
              <a:t>, solid components). It is noninvasive, well tolerated, requires no radiation, is readily available, and is cost effective. However, performance can be limited by patient obesity.</a:t>
            </a:r>
            <a:endParaRPr lang="ar-JO" dirty="0">
              <a:solidFill>
                <a:schemeClr val="tx2"/>
              </a:solidFill>
            </a:endParaRPr>
          </a:p>
        </p:txBody>
      </p:sp>
      <p:sp>
        <p:nvSpPr>
          <p:cNvPr id="5" name="TextBox 4"/>
          <p:cNvSpPr txBox="1"/>
          <p:nvPr/>
        </p:nvSpPr>
        <p:spPr>
          <a:xfrm>
            <a:off x="87086" y="3084286"/>
            <a:ext cx="8940800" cy="1384995"/>
          </a:xfrm>
          <a:prstGeom prst="rect">
            <a:avLst/>
          </a:prstGeom>
          <a:noFill/>
        </p:spPr>
        <p:txBody>
          <a:bodyPr wrap="square" rtlCol="1">
            <a:spAutoFit/>
          </a:bodyPr>
          <a:lstStyle/>
          <a:p>
            <a:r>
              <a:rPr lang="en-US" b="1" dirty="0">
                <a:solidFill>
                  <a:schemeClr val="tx2"/>
                </a:solidFill>
              </a:rPr>
              <a:t>(Choice E) </a:t>
            </a:r>
            <a:r>
              <a:rPr lang="en-US" dirty="0">
                <a:solidFill>
                  <a:schemeClr val="tx2"/>
                </a:solidFill>
              </a:rPr>
              <a:t>In a premenopausal patient, pelvic ultrasound should first confirm that the adnexal mass is ovarian; CA-125 can then be considered based on sonographic features and patient medical history. CA-125 testing has particularly low specificity in premenopausal women as it can be elevated from many other benign conditions (</a:t>
            </a:r>
            <a:r>
              <a:rPr lang="en-US" dirty="0" err="1">
                <a:solidFill>
                  <a:schemeClr val="tx2"/>
                </a:solidFill>
              </a:rPr>
              <a:t>eg</a:t>
            </a:r>
            <a:r>
              <a:rPr lang="en-US" dirty="0">
                <a:solidFill>
                  <a:schemeClr val="tx2"/>
                </a:solidFill>
              </a:rPr>
              <a:t>, endometriosis, </a:t>
            </a:r>
            <a:r>
              <a:rPr lang="en-US" dirty="0" err="1">
                <a:solidFill>
                  <a:schemeClr val="tx2"/>
                </a:solidFill>
              </a:rPr>
              <a:t>leiomyomata</a:t>
            </a:r>
            <a:r>
              <a:rPr lang="en-US" dirty="0">
                <a:solidFill>
                  <a:schemeClr val="tx2"/>
                </a:solidFill>
              </a:rPr>
              <a:t>, lupus) and ovarian cancer is less common before menopause. CA-125 is useful mainly in postmenopausal women and is not recommended for the initial evaluation of an adnexal mass in premenopausal patients.</a:t>
            </a:r>
            <a:endParaRPr lang="ar-JO" dirty="0">
              <a:solidFill>
                <a:schemeClr val="tx2"/>
              </a:solidFill>
            </a:endParaRPr>
          </a:p>
        </p:txBody>
      </p:sp>
    </p:spTree>
    <p:extLst>
      <p:ext uri="{BB962C8B-B14F-4D97-AF65-F5344CB8AC3E}">
        <p14:creationId xmlns:p14="http://schemas.microsoft.com/office/powerpoint/2010/main" val="2421921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0114" y="558800"/>
            <a:ext cx="7917543" cy="1600438"/>
          </a:xfrm>
          <a:prstGeom prst="rect">
            <a:avLst/>
          </a:prstGeom>
          <a:noFill/>
        </p:spPr>
        <p:txBody>
          <a:bodyPr wrap="square" rtlCol="1">
            <a:spAutoFit/>
          </a:bodyPr>
          <a:lstStyle/>
          <a:p>
            <a:r>
              <a:rPr lang="en-US" dirty="0">
                <a:solidFill>
                  <a:schemeClr val="tx2"/>
                </a:solidFill>
              </a:rPr>
              <a:t>A 62-year-old </a:t>
            </a:r>
            <a:r>
              <a:rPr lang="en-US" dirty="0" err="1">
                <a:solidFill>
                  <a:schemeClr val="tx2"/>
                </a:solidFill>
              </a:rPr>
              <a:t>nulligravid</a:t>
            </a:r>
            <a:r>
              <a:rPr lang="en-US" dirty="0">
                <a:solidFill>
                  <a:schemeClr val="tx2"/>
                </a:solidFill>
              </a:rPr>
              <a:t> woman comes to the office for follow-up after right adnexal enlargement was found on routine pelvic examination 2 weeks ago. Pelvic ultrasound reveals a 5-cm right ovarian cyst. Menopause occurred at age 52, and the patient has had no postmenopausal spotting or bleeding. her medical history is otherwise unremarkable. The patient has never had any surgeries. There is no family history of ovarian or breast cancer. Her most recent mammogram 2 months ago showed no abnormalities. Which of the following is the most appropriate initial course of action for this patient?</a:t>
            </a:r>
            <a:endParaRPr lang="ar-JO" dirty="0">
              <a:solidFill>
                <a:schemeClr val="tx2"/>
              </a:solidFill>
            </a:endParaRPr>
          </a:p>
        </p:txBody>
      </p:sp>
      <p:sp>
        <p:nvSpPr>
          <p:cNvPr id="5" name="TextBox 4"/>
          <p:cNvSpPr txBox="1"/>
          <p:nvPr/>
        </p:nvSpPr>
        <p:spPr>
          <a:xfrm>
            <a:off x="776514" y="2409371"/>
            <a:ext cx="6618515" cy="1169551"/>
          </a:xfrm>
          <a:prstGeom prst="rect">
            <a:avLst/>
          </a:prstGeom>
          <a:noFill/>
        </p:spPr>
        <p:txBody>
          <a:bodyPr wrap="square" rtlCol="1">
            <a:spAutoFit/>
          </a:bodyPr>
          <a:lstStyle/>
          <a:p>
            <a:pPr marL="342900" indent="-342900">
              <a:buAutoNum type="alphaUcPeriod"/>
            </a:pPr>
            <a:r>
              <a:rPr lang="en-US" dirty="0">
                <a:solidFill>
                  <a:schemeClr val="tx2"/>
                </a:solidFill>
              </a:rPr>
              <a:t>Endometrial biopsy </a:t>
            </a:r>
          </a:p>
          <a:p>
            <a:pPr marL="342900" indent="-342900">
              <a:buAutoNum type="alphaUcPeriod"/>
            </a:pPr>
            <a:r>
              <a:rPr lang="en-US" dirty="0">
                <a:solidFill>
                  <a:schemeClr val="tx2"/>
                </a:solidFill>
              </a:rPr>
              <a:t>Laparoscopy </a:t>
            </a:r>
          </a:p>
          <a:p>
            <a:r>
              <a:rPr lang="en-US" dirty="0">
                <a:solidFill>
                  <a:schemeClr val="tx2"/>
                </a:solidFill>
              </a:rPr>
              <a:t>C.   Needle aspiration for cytology </a:t>
            </a:r>
          </a:p>
          <a:p>
            <a:r>
              <a:rPr lang="en-US" dirty="0">
                <a:solidFill>
                  <a:schemeClr val="tx2"/>
                </a:solidFill>
              </a:rPr>
              <a:t>D.   </a:t>
            </a:r>
            <a:r>
              <a:rPr lang="en-US" dirty="0" err="1">
                <a:solidFill>
                  <a:schemeClr val="tx2"/>
                </a:solidFill>
              </a:rPr>
              <a:t>Papanicolaou</a:t>
            </a:r>
            <a:r>
              <a:rPr lang="en-US" dirty="0">
                <a:solidFill>
                  <a:schemeClr val="tx2"/>
                </a:solidFill>
              </a:rPr>
              <a:t> test </a:t>
            </a:r>
          </a:p>
          <a:p>
            <a:r>
              <a:rPr lang="en-US" dirty="0">
                <a:solidFill>
                  <a:schemeClr val="tx2"/>
                </a:solidFill>
              </a:rPr>
              <a:t>E.   Serum CA-125 level</a:t>
            </a:r>
            <a:endParaRPr lang="ar-JO" dirty="0">
              <a:solidFill>
                <a:schemeClr val="tx2"/>
              </a:solidFill>
            </a:endParaRPr>
          </a:p>
        </p:txBody>
      </p:sp>
    </p:spTree>
    <p:extLst>
      <p:ext uri="{BB962C8B-B14F-4D97-AF65-F5344CB8AC3E}">
        <p14:creationId xmlns:p14="http://schemas.microsoft.com/office/powerpoint/2010/main" val="353145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0114" y="558800"/>
            <a:ext cx="7917543" cy="1600438"/>
          </a:xfrm>
          <a:prstGeom prst="rect">
            <a:avLst/>
          </a:prstGeom>
          <a:noFill/>
        </p:spPr>
        <p:txBody>
          <a:bodyPr wrap="square" rtlCol="1">
            <a:spAutoFit/>
          </a:bodyPr>
          <a:lstStyle/>
          <a:p>
            <a:r>
              <a:rPr lang="en-US" dirty="0">
                <a:solidFill>
                  <a:schemeClr val="tx2"/>
                </a:solidFill>
              </a:rPr>
              <a:t>A 62-year-old </a:t>
            </a:r>
            <a:r>
              <a:rPr lang="en-US" dirty="0" err="1">
                <a:solidFill>
                  <a:schemeClr val="tx2"/>
                </a:solidFill>
              </a:rPr>
              <a:t>nulligravid</a:t>
            </a:r>
            <a:r>
              <a:rPr lang="en-US" dirty="0">
                <a:solidFill>
                  <a:schemeClr val="tx2"/>
                </a:solidFill>
              </a:rPr>
              <a:t> woman comes to the office for follow-up after right adnexal enlargement was found on routine pelvic examination 2 weeks ago. Pelvic ultrasound reveals a 5-cm right ovarian cyst. Menopause occurred at age 52, and the patient has had no postmenopausal spotting or bleeding. her medical history is otherwise unremarkable. The patient has never had any surgeries. There is no family history of ovarian or breast cancer. Her most recent mammogram 2 months ago showed no abnormalities. Which of the following is the most appropriate initial course of action for this patient?</a:t>
            </a:r>
            <a:endParaRPr lang="ar-JO" dirty="0">
              <a:solidFill>
                <a:schemeClr val="tx2"/>
              </a:solidFill>
            </a:endParaRPr>
          </a:p>
        </p:txBody>
      </p:sp>
      <p:sp>
        <p:nvSpPr>
          <p:cNvPr id="5" name="TextBox 4"/>
          <p:cNvSpPr txBox="1"/>
          <p:nvPr/>
        </p:nvSpPr>
        <p:spPr>
          <a:xfrm>
            <a:off x="776514" y="2409371"/>
            <a:ext cx="6618515" cy="1169551"/>
          </a:xfrm>
          <a:prstGeom prst="rect">
            <a:avLst/>
          </a:prstGeom>
          <a:noFill/>
        </p:spPr>
        <p:txBody>
          <a:bodyPr wrap="square" rtlCol="1">
            <a:spAutoFit/>
          </a:bodyPr>
          <a:lstStyle/>
          <a:p>
            <a:pPr marL="342900" indent="-342900">
              <a:buAutoNum type="alphaUcPeriod"/>
            </a:pPr>
            <a:r>
              <a:rPr lang="en-US" dirty="0">
                <a:solidFill>
                  <a:schemeClr val="tx2"/>
                </a:solidFill>
              </a:rPr>
              <a:t>Endometrial biopsy </a:t>
            </a:r>
          </a:p>
          <a:p>
            <a:pPr marL="342900" indent="-342900">
              <a:buAutoNum type="alphaUcPeriod"/>
            </a:pPr>
            <a:r>
              <a:rPr lang="en-US" dirty="0">
                <a:solidFill>
                  <a:schemeClr val="tx2"/>
                </a:solidFill>
              </a:rPr>
              <a:t>Laparoscopy </a:t>
            </a:r>
          </a:p>
          <a:p>
            <a:r>
              <a:rPr lang="en-US" dirty="0">
                <a:solidFill>
                  <a:schemeClr val="tx2"/>
                </a:solidFill>
              </a:rPr>
              <a:t>C.   Needle aspiration for cytology </a:t>
            </a:r>
          </a:p>
          <a:p>
            <a:r>
              <a:rPr lang="en-US" dirty="0">
                <a:solidFill>
                  <a:schemeClr val="tx2"/>
                </a:solidFill>
              </a:rPr>
              <a:t>D.   </a:t>
            </a:r>
            <a:r>
              <a:rPr lang="en-US" dirty="0" err="1">
                <a:solidFill>
                  <a:schemeClr val="tx2"/>
                </a:solidFill>
              </a:rPr>
              <a:t>Papanicolaou</a:t>
            </a:r>
            <a:r>
              <a:rPr lang="en-US" dirty="0">
                <a:solidFill>
                  <a:schemeClr val="tx2"/>
                </a:solidFill>
              </a:rPr>
              <a:t> test </a:t>
            </a:r>
          </a:p>
          <a:p>
            <a:r>
              <a:rPr lang="en-US" dirty="0">
                <a:solidFill>
                  <a:schemeClr val="tx2"/>
                </a:solidFill>
              </a:rPr>
              <a:t>E.   Serum CA-125 level</a:t>
            </a:r>
            <a:endParaRPr lang="ar-JO" dirty="0">
              <a:solidFill>
                <a:schemeClr val="tx2"/>
              </a:solidFill>
            </a:endParaRPr>
          </a:p>
        </p:txBody>
      </p:sp>
    </p:spTree>
    <p:extLst>
      <p:ext uri="{BB962C8B-B14F-4D97-AF65-F5344CB8AC3E}">
        <p14:creationId xmlns:p14="http://schemas.microsoft.com/office/powerpoint/2010/main" val="4168072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4855" y="1087581"/>
            <a:ext cx="8201891" cy="2308324"/>
          </a:xfrm>
          <a:prstGeom prst="rect">
            <a:avLst/>
          </a:prstGeom>
          <a:noFill/>
        </p:spPr>
        <p:txBody>
          <a:bodyPr wrap="square" rtlCol="1">
            <a:spAutoFit/>
          </a:bodyPr>
          <a:lstStyle/>
          <a:p>
            <a:pPr marL="285750" indent="-285750">
              <a:lnSpc>
                <a:spcPct val="150000"/>
              </a:lnSpc>
              <a:buClr>
                <a:schemeClr val="accent2"/>
              </a:buClr>
              <a:buSzPct val="110000"/>
              <a:buFont typeface="Arial" panose="020B0604020202020204" pitchFamily="34" charset="0"/>
              <a:buChar char="•"/>
            </a:pPr>
            <a:r>
              <a:rPr lang="en-US" sz="1600" dirty="0">
                <a:solidFill>
                  <a:schemeClr val="accent2"/>
                </a:solidFill>
              </a:rPr>
              <a:t>Once an adnexal mass has been identified, the evaluation to exclude malignancy includes a medical history, physical examination, imaging studies, and laboratory evaluation for tumor markers.</a:t>
            </a:r>
          </a:p>
          <a:p>
            <a:pPr marL="285750" indent="-285750">
              <a:lnSpc>
                <a:spcPct val="150000"/>
              </a:lnSpc>
              <a:buClr>
                <a:schemeClr val="accent2"/>
              </a:buClr>
              <a:buSzPct val="110000"/>
              <a:buFont typeface="Arial" panose="020B0604020202020204" pitchFamily="34" charset="0"/>
              <a:buChar char="•"/>
            </a:pPr>
            <a:endParaRPr lang="en-US" sz="1600" dirty="0">
              <a:solidFill>
                <a:schemeClr val="accent2"/>
              </a:solidFill>
            </a:endParaRPr>
          </a:p>
          <a:p>
            <a:pPr marL="285750" indent="-285750">
              <a:lnSpc>
                <a:spcPct val="150000"/>
              </a:lnSpc>
              <a:buClr>
                <a:schemeClr val="accent2"/>
              </a:buClr>
              <a:buSzPct val="110000"/>
              <a:buFont typeface="Arial" panose="020B0604020202020204" pitchFamily="34" charset="0"/>
              <a:buChar char="•"/>
            </a:pPr>
            <a:r>
              <a:rPr lang="en-US" sz="1600" dirty="0">
                <a:solidFill>
                  <a:schemeClr val="accent2"/>
                </a:solidFill>
              </a:rPr>
              <a:t>Definitive diagnosis of ovarian cancer requires surgery and histopathology.</a:t>
            </a:r>
          </a:p>
          <a:p>
            <a:pPr marL="285750" indent="-285750">
              <a:lnSpc>
                <a:spcPct val="150000"/>
              </a:lnSpc>
              <a:buClr>
                <a:schemeClr val="accent2"/>
              </a:buClr>
              <a:buSzPct val="110000"/>
              <a:buFont typeface="Arial" panose="020B0604020202020204" pitchFamily="34" charset="0"/>
              <a:buChar char="•"/>
            </a:pPr>
            <a:endParaRPr lang="ar-JO" sz="1600" dirty="0">
              <a:solidFill>
                <a:schemeClr val="accent2"/>
              </a:solidFill>
            </a:endParaRPr>
          </a:p>
        </p:txBody>
      </p:sp>
    </p:spTree>
    <p:extLst>
      <p:ext uri="{BB962C8B-B14F-4D97-AF65-F5344CB8AC3E}">
        <p14:creationId xmlns:p14="http://schemas.microsoft.com/office/powerpoint/2010/main" val="1620726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5007" y="269153"/>
            <a:ext cx="3393600" cy="752400"/>
          </a:xfrm>
        </p:spPr>
        <p:txBody>
          <a:bodyPr/>
          <a:lstStyle/>
          <a:p>
            <a:pPr algn="ctr"/>
            <a:r>
              <a:rPr lang="en-US" b="1" dirty="0"/>
              <a:t>Staging System</a:t>
            </a:r>
            <a:endParaRPr lang="ar-JO" b="1" dirty="0"/>
          </a:p>
        </p:txBody>
      </p:sp>
      <p:sp>
        <p:nvSpPr>
          <p:cNvPr id="4" name="TextBox 3"/>
          <p:cNvSpPr txBox="1"/>
          <p:nvPr/>
        </p:nvSpPr>
        <p:spPr>
          <a:xfrm>
            <a:off x="341607" y="819040"/>
            <a:ext cx="8280400" cy="4001095"/>
          </a:xfrm>
          <a:prstGeom prst="rect">
            <a:avLst/>
          </a:prstGeom>
          <a:noFill/>
        </p:spPr>
        <p:txBody>
          <a:bodyPr wrap="square" rtlCol="1">
            <a:spAutoFit/>
          </a:bodyPr>
          <a:lstStyle/>
          <a:p>
            <a:endParaRPr lang="en-US" b="1" dirty="0"/>
          </a:p>
          <a:p>
            <a:r>
              <a:rPr lang="en-US" sz="1600" dirty="0">
                <a:solidFill>
                  <a:schemeClr val="tx2"/>
                </a:solidFill>
              </a:rPr>
              <a:t>Cancer of the ovary is </a:t>
            </a:r>
            <a:r>
              <a:rPr lang="en-US" sz="1600" b="1" u="sng" dirty="0">
                <a:solidFill>
                  <a:srgbClr val="FF0000"/>
                </a:solidFill>
              </a:rPr>
              <a:t>surgically staged </a:t>
            </a:r>
            <a:r>
              <a:rPr lang="en-US" sz="1600" dirty="0">
                <a:solidFill>
                  <a:schemeClr val="tx2"/>
                </a:solidFill>
              </a:rPr>
              <a:t>according to the 2014 International Federation of Gynecology and Obstetrics (FIGO) : </a:t>
            </a:r>
          </a:p>
          <a:p>
            <a:endParaRPr lang="en-US" sz="1600" dirty="0">
              <a:solidFill>
                <a:schemeClr val="tx2"/>
              </a:solidFill>
            </a:endParaRPr>
          </a:p>
          <a:p>
            <a:r>
              <a:rPr lang="en-US" sz="1600" b="1" u="sng" dirty="0">
                <a:solidFill>
                  <a:schemeClr val="tx2"/>
                </a:solidFill>
              </a:rPr>
              <a:t>STAGE I</a:t>
            </a:r>
            <a:r>
              <a:rPr lang="en-US" sz="1600" dirty="0">
                <a:solidFill>
                  <a:schemeClr val="tx2"/>
                </a:solidFill>
              </a:rPr>
              <a:t> (Tumor confined to ovaries)</a:t>
            </a:r>
          </a:p>
          <a:p>
            <a:r>
              <a:rPr lang="en-US" sz="1600" b="1" dirty="0">
                <a:solidFill>
                  <a:schemeClr val="tx2"/>
                </a:solidFill>
              </a:rPr>
              <a:t>IA</a:t>
            </a:r>
            <a:r>
              <a:rPr lang="en-US" sz="1600" dirty="0">
                <a:solidFill>
                  <a:schemeClr val="tx2"/>
                </a:solidFill>
              </a:rPr>
              <a:t> : Tumor limited to 1 </a:t>
            </a:r>
            <a:r>
              <a:rPr lang="en-US" sz="1600" dirty="0" err="1">
                <a:solidFill>
                  <a:schemeClr val="tx2"/>
                </a:solidFill>
              </a:rPr>
              <a:t>ovary,capsule</a:t>
            </a:r>
            <a:r>
              <a:rPr lang="en-US" sz="1600" dirty="0">
                <a:solidFill>
                  <a:schemeClr val="tx2"/>
                </a:solidFill>
              </a:rPr>
              <a:t> intact, no tumor on surface, negative washings</a:t>
            </a:r>
          </a:p>
          <a:p>
            <a:r>
              <a:rPr lang="en-US" sz="1600" b="1" dirty="0">
                <a:solidFill>
                  <a:schemeClr val="tx2"/>
                </a:solidFill>
              </a:rPr>
              <a:t>IB</a:t>
            </a:r>
            <a:r>
              <a:rPr lang="en-US" sz="1600" dirty="0">
                <a:solidFill>
                  <a:schemeClr val="tx2"/>
                </a:solidFill>
              </a:rPr>
              <a:t> : Tumor involves both ovaries , otherwise like IA</a:t>
            </a:r>
          </a:p>
          <a:p>
            <a:r>
              <a:rPr lang="en-US" sz="1600" b="1" dirty="0">
                <a:solidFill>
                  <a:schemeClr val="tx2"/>
                </a:solidFill>
              </a:rPr>
              <a:t>IC</a:t>
            </a:r>
            <a:r>
              <a:rPr lang="en-US" sz="1600" dirty="0">
                <a:solidFill>
                  <a:schemeClr val="tx2"/>
                </a:solidFill>
              </a:rPr>
              <a:t> : Tumor limited to 1 or both ovaries</a:t>
            </a:r>
          </a:p>
          <a:p>
            <a:r>
              <a:rPr lang="en-US" sz="1600" dirty="0">
                <a:solidFill>
                  <a:schemeClr val="tx2"/>
                </a:solidFill>
              </a:rPr>
              <a:t>       </a:t>
            </a:r>
            <a:r>
              <a:rPr lang="en-US" sz="1600" b="1" dirty="0">
                <a:solidFill>
                  <a:schemeClr val="tx2"/>
                </a:solidFill>
              </a:rPr>
              <a:t>IC1</a:t>
            </a:r>
            <a:r>
              <a:rPr lang="en-US" sz="1600" dirty="0">
                <a:solidFill>
                  <a:schemeClr val="tx2"/>
                </a:solidFill>
              </a:rPr>
              <a:t> : Surgical spill</a:t>
            </a:r>
          </a:p>
          <a:p>
            <a:r>
              <a:rPr lang="en-US" sz="1600" dirty="0">
                <a:solidFill>
                  <a:schemeClr val="tx2"/>
                </a:solidFill>
              </a:rPr>
              <a:t>       </a:t>
            </a:r>
            <a:r>
              <a:rPr lang="en-US" sz="1600" b="1" dirty="0">
                <a:solidFill>
                  <a:schemeClr val="tx2"/>
                </a:solidFill>
              </a:rPr>
              <a:t>IC2</a:t>
            </a:r>
            <a:r>
              <a:rPr lang="en-US" sz="1600" dirty="0">
                <a:solidFill>
                  <a:schemeClr val="tx2"/>
                </a:solidFill>
              </a:rPr>
              <a:t> : Capsule rupture before surgery or tumor on ovarian surface</a:t>
            </a:r>
          </a:p>
          <a:p>
            <a:r>
              <a:rPr lang="en-US" sz="1600" dirty="0">
                <a:solidFill>
                  <a:schemeClr val="tx2"/>
                </a:solidFill>
              </a:rPr>
              <a:t>       </a:t>
            </a:r>
            <a:r>
              <a:rPr lang="en-US" sz="1600" b="1" dirty="0">
                <a:solidFill>
                  <a:schemeClr val="tx2"/>
                </a:solidFill>
              </a:rPr>
              <a:t>IC3</a:t>
            </a:r>
            <a:r>
              <a:rPr lang="en-US" sz="1600" dirty="0">
                <a:solidFill>
                  <a:schemeClr val="tx2"/>
                </a:solidFill>
              </a:rPr>
              <a:t> : Malignant cells in the ascites or peritoneal washings</a:t>
            </a:r>
          </a:p>
          <a:p>
            <a:endParaRPr lang="en-US" sz="1600" dirty="0">
              <a:solidFill>
                <a:schemeClr val="tx2"/>
              </a:solidFill>
            </a:endParaRPr>
          </a:p>
          <a:p>
            <a:r>
              <a:rPr lang="en-US" sz="1600" b="1" u="sng" dirty="0">
                <a:solidFill>
                  <a:schemeClr val="tx2"/>
                </a:solidFill>
              </a:rPr>
              <a:t>STAGE II </a:t>
            </a:r>
            <a:r>
              <a:rPr lang="en-US" sz="1600" dirty="0">
                <a:solidFill>
                  <a:schemeClr val="tx2"/>
                </a:solidFill>
              </a:rPr>
              <a:t>(Tumor involves 1 or both ovaries with pelvic extension (below the pelvic </a:t>
            </a:r>
          </a:p>
          <a:p>
            <a:r>
              <a:rPr lang="en-US" sz="1600" dirty="0">
                <a:solidFill>
                  <a:schemeClr val="tx2"/>
                </a:solidFill>
              </a:rPr>
              <a:t>                   brim) or primary peritoneal cancer)</a:t>
            </a:r>
          </a:p>
          <a:p>
            <a:r>
              <a:rPr lang="en-US" sz="1600" b="1" dirty="0">
                <a:solidFill>
                  <a:schemeClr val="tx2"/>
                </a:solidFill>
              </a:rPr>
              <a:t>IIA</a:t>
            </a:r>
            <a:r>
              <a:rPr lang="en-US" sz="1600" dirty="0">
                <a:solidFill>
                  <a:schemeClr val="tx2"/>
                </a:solidFill>
              </a:rPr>
              <a:t> : Extension and/or implant on uterus and/or Fallopian tubes</a:t>
            </a:r>
          </a:p>
          <a:p>
            <a:r>
              <a:rPr lang="en-US" sz="1600" b="1" dirty="0">
                <a:solidFill>
                  <a:schemeClr val="tx2"/>
                </a:solidFill>
              </a:rPr>
              <a:t>IIB</a:t>
            </a:r>
            <a:r>
              <a:rPr lang="en-US" sz="1600" dirty="0">
                <a:solidFill>
                  <a:schemeClr val="tx2"/>
                </a:solidFill>
              </a:rPr>
              <a:t> : Extension to other pelvic intraperitoneal tissues</a:t>
            </a:r>
            <a:endParaRPr lang="ar-JO" sz="1600" dirty="0">
              <a:solidFill>
                <a:schemeClr val="tx2"/>
              </a:solidFill>
            </a:endParaRPr>
          </a:p>
        </p:txBody>
      </p:sp>
    </p:spTree>
    <p:extLst>
      <p:ext uri="{BB962C8B-B14F-4D97-AF65-F5344CB8AC3E}">
        <p14:creationId xmlns:p14="http://schemas.microsoft.com/office/powerpoint/2010/main" val="2727610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4973" y="96706"/>
            <a:ext cx="7830457" cy="5262979"/>
          </a:xfrm>
          <a:prstGeom prst="rect">
            <a:avLst/>
          </a:prstGeom>
          <a:noFill/>
        </p:spPr>
        <p:txBody>
          <a:bodyPr wrap="square" rtlCol="1">
            <a:spAutoFit/>
          </a:bodyPr>
          <a:lstStyle/>
          <a:p>
            <a:r>
              <a:rPr lang="en-US" b="1" u="sng" dirty="0">
                <a:solidFill>
                  <a:schemeClr val="tx2"/>
                </a:solidFill>
              </a:rPr>
              <a:t>STAGE III </a:t>
            </a:r>
            <a:r>
              <a:rPr lang="en-US" dirty="0">
                <a:solidFill>
                  <a:schemeClr val="tx2"/>
                </a:solidFill>
              </a:rPr>
              <a:t>(Tumor involves 1 or both ovaries with </a:t>
            </a:r>
            <a:r>
              <a:rPr lang="en-US" dirty="0" err="1">
                <a:solidFill>
                  <a:schemeClr val="tx2"/>
                </a:solidFill>
              </a:rPr>
              <a:t>cytologically</a:t>
            </a:r>
            <a:r>
              <a:rPr lang="en-US" dirty="0">
                <a:solidFill>
                  <a:schemeClr val="tx2"/>
                </a:solidFill>
              </a:rPr>
              <a:t> or histologically </a:t>
            </a:r>
          </a:p>
          <a:p>
            <a:r>
              <a:rPr lang="en-US" dirty="0">
                <a:solidFill>
                  <a:schemeClr val="tx2"/>
                </a:solidFill>
              </a:rPr>
              <a:t>                   confirmed spread to the peritoneum outside the pelvis and/or metastasis to </a:t>
            </a:r>
          </a:p>
          <a:p>
            <a:r>
              <a:rPr lang="en-US" dirty="0">
                <a:solidFill>
                  <a:schemeClr val="tx2"/>
                </a:solidFill>
              </a:rPr>
              <a:t>                   the retroperitoneal lymph nodes)</a:t>
            </a:r>
          </a:p>
          <a:p>
            <a:endParaRPr lang="en-US" dirty="0">
              <a:solidFill>
                <a:schemeClr val="tx2"/>
              </a:solidFill>
            </a:endParaRPr>
          </a:p>
          <a:p>
            <a:r>
              <a:rPr lang="en-US" b="1" dirty="0">
                <a:solidFill>
                  <a:schemeClr val="tx2"/>
                </a:solidFill>
              </a:rPr>
              <a:t>  IIIA</a:t>
            </a:r>
            <a:r>
              <a:rPr lang="en-US" dirty="0">
                <a:solidFill>
                  <a:schemeClr val="tx2"/>
                </a:solidFill>
              </a:rPr>
              <a:t> : Positive retroperitoneal lymph nodes and/or microscopic metastasis beyond the </a:t>
            </a:r>
          </a:p>
          <a:p>
            <a:r>
              <a:rPr lang="en-US" dirty="0">
                <a:solidFill>
                  <a:schemeClr val="tx2"/>
                </a:solidFill>
              </a:rPr>
              <a:t>          pelvis</a:t>
            </a:r>
          </a:p>
          <a:p>
            <a:r>
              <a:rPr lang="en-US" dirty="0">
                <a:solidFill>
                  <a:schemeClr val="tx2"/>
                </a:solidFill>
              </a:rPr>
              <a:t>  </a:t>
            </a:r>
            <a:r>
              <a:rPr lang="en-US" b="1" dirty="0">
                <a:solidFill>
                  <a:schemeClr val="tx2"/>
                </a:solidFill>
              </a:rPr>
              <a:t>IIIA1</a:t>
            </a:r>
            <a:r>
              <a:rPr lang="en-US" dirty="0">
                <a:solidFill>
                  <a:schemeClr val="tx2"/>
                </a:solidFill>
              </a:rPr>
              <a:t> : Positive retroperitoneal lymph nodes only</a:t>
            </a:r>
          </a:p>
          <a:p>
            <a:r>
              <a:rPr lang="en-US" dirty="0">
                <a:solidFill>
                  <a:schemeClr val="tx2"/>
                </a:solidFill>
              </a:rPr>
              <a:t>                     </a:t>
            </a:r>
            <a:r>
              <a:rPr lang="en-US" b="1" dirty="0">
                <a:solidFill>
                  <a:schemeClr val="tx2"/>
                </a:solidFill>
              </a:rPr>
              <a:t>IIIA1(</a:t>
            </a:r>
            <a:r>
              <a:rPr lang="en-US" b="1" dirty="0" err="1">
                <a:solidFill>
                  <a:schemeClr val="tx2"/>
                </a:solidFill>
              </a:rPr>
              <a:t>i</a:t>
            </a:r>
            <a:r>
              <a:rPr lang="en-US" b="1" dirty="0">
                <a:solidFill>
                  <a:schemeClr val="tx2"/>
                </a:solidFill>
              </a:rPr>
              <a:t>)</a:t>
            </a:r>
            <a:r>
              <a:rPr lang="en-US" dirty="0">
                <a:solidFill>
                  <a:schemeClr val="tx2"/>
                </a:solidFill>
              </a:rPr>
              <a:t> : Metastasis ≤ 10 mm</a:t>
            </a:r>
          </a:p>
          <a:p>
            <a:r>
              <a:rPr lang="en-US" dirty="0">
                <a:solidFill>
                  <a:schemeClr val="tx2"/>
                </a:solidFill>
              </a:rPr>
              <a:t>                     </a:t>
            </a:r>
            <a:r>
              <a:rPr lang="en-US" b="1" dirty="0">
                <a:solidFill>
                  <a:schemeClr val="tx2"/>
                </a:solidFill>
              </a:rPr>
              <a:t>IIIA1(ii)</a:t>
            </a:r>
            <a:r>
              <a:rPr lang="en-US" dirty="0">
                <a:solidFill>
                  <a:schemeClr val="tx2"/>
                </a:solidFill>
              </a:rPr>
              <a:t> : Metastasis &gt; 10 mm</a:t>
            </a:r>
          </a:p>
          <a:p>
            <a:r>
              <a:rPr lang="en-US" dirty="0">
                <a:solidFill>
                  <a:schemeClr val="tx2"/>
                </a:solidFill>
              </a:rPr>
              <a:t>  </a:t>
            </a:r>
            <a:r>
              <a:rPr lang="en-US" b="1" dirty="0">
                <a:solidFill>
                  <a:schemeClr val="tx2"/>
                </a:solidFill>
              </a:rPr>
              <a:t>IIIA2</a:t>
            </a:r>
            <a:r>
              <a:rPr lang="en-US" dirty="0">
                <a:solidFill>
                  <a:schemeClr val="tx2"/>
                </a:solidFill>
              </a:rPr>
              <a:t> : Microscopic, </a:t>
            </a:r>
            <a:r>
              <a:rPr lang="en-US" dirty="0" err="1">
                <a:solidFill>
                  <a:schemeClr val="tx2"/>
                </a:solidFill>
              </a:rPr>
              <a:t>extrapelvic</a:t>
            </a:r>
            <a:r>
              <a:rPr lang="en-US" dirty="0">
                <a:solidFill>
                  <a:schemeClr val="tx2"/>
                </a:solidFill>
              </a:rPr>
              <a:t> (above the brim) peritoneal involvement ± </a:t>
            </a:r>
          </a:p>
          <a:p>
            <a:r>
              <a:rPr lang="en-US" dirty="0">
                <a:solidFill>
                  <a:schemeClr val="tx2"/>
                </a:solidFill>
              </a:rPr>
              <a:t>                     positive retroperitoneal lymph nodes</a:t>
            </a:r>
          </a:p>
          <a:p>
            <a:endParaRPr lang="en-US" dirty="0">
              <a:solidFill>
                <a:schemeClr val="tx2"/>
              </a:solidFill>
            </a:endParaRPr>
          </a:p>
          <a:p>
            <a:r>
              <a:rPr lang="en-US" b="1" dirty="0">
                <a:solidFill>
                  <a:schemeClr val="tx2"/>
                </a:solidFill>
              </a:rPr>
              <a:t>IIIB</a:t>
            </a:r>
            <a:r>
              <a:rPr lang="en-US" dirty="0">
                <a:solidFill>
                  <a:schemeClr val="tx2"/>
                </a:solidFill>
              </a:rPr>
              <a:t> : Macroscopic, </a:t>
            </a:r>
            <a:r>
              <a:rPr lang="en-US" dirty="0" err="1">
                <a:solidFill>
                  <a:schemeClr val="tx2"/>
                </a:solidFill>
              </a:rPr>
              <a:t>extrapelvic,peritoneal</a:t>
            </a:r>
            <a:r>
              <a:rPr lang="en-US" dirty="0">
                <a:solidFill>
                  <a:schemeClr val="tx2"/>
                </a:solidFill>
              </a:rPr>
              <a:t> metastasis ≤ 2 cm ± positive retroperitoneal </a:t>
            </a:r>
          </a:p>
          <a:p>
            <a:r>
              <a:rPr lang="en-US" dirty="0">
                <a:solidFill>
                  <a:schemeClr val="tx2"/>
                </a:solidFill>
              </a:rPr>
              <a:t>          lymph nodes. Includes extension to capsule of liver/spleen</a:t>
            </a:r>
          </a:p>
          <a:p>
            <a:endParaRPr lang="en-US" dirty="0">
              <a:solidFill>
                <a:schemeClr val="tx2"/>
              </a:solidFill>
            </a:endParaRPr>
          </a:p>
          <a:p>
            <a:r>
              <a:rPr lang="en-US" b="1" dirty="0">
                <a:solidFill>
                  <a:schemeClr val="tx2"/>
                </a:solidFill>
              </a:rPr>
              <a:t>IIIC</a:t>
            </a:r>
            <a:r>
              <a:rPr lang="en-US" dirty="0">
                <a:solidFill>
                  <a:schemeClr val="tx2"/>
                </a:solidFill>
              </a:rPr>
              <a:t> : Macroscopic, </a:t>
            </a:r>
            <a:r>
              <a:rPr lang="en-US" dirty="0" err="1">
                <a:solidFill>
                  <a:schemeClr val="tx2"/>
                </a:solidFill>
              </a:rPr>
              <a:t>extrapelvic</a:t>
            </a:r>
            <a:r>
              <a:rPr lang="en-US" dirty="0">
                <a:solidFill>
                  <a:schemeClr val="tx2"/>
                </a:solidFill>
              </a:rPr>
              <a:t>, peritoneal metastasis &gt; 2 cm ± positive retroperitoneal </a:t>
            </a:r>
          </a:p>
          <a:p>
            <a:r>
              <a:rPr lang="en-US" dirty="0">
                <a:solidFill>
                  <a:schemeClr val="tx2"/>
                </a:solidFill>
              </a:rPr>
              <a:t>          lymph nodes. Includes extension to capsule of liver/spleen</a:t>
            </a:r>
          </a:p>
          <a:p>
            <a:endParaRPr lang="en-US" dirty="0">
              <a:solidFill>
                <a:schemeClr val="tx2"/>
              </a:solidFill>
            </a:endParaRPr>
          </a:p>
          <a:p>
            <a:r>
              <a:rPr lang="en-US" b="1" u="sng" dirty="0">
                <a:solidFill>
                  <a:schemeClr val="tx2"/>
                </a:solidFill>
              </a:rPr>
              <a:t>STAGE IV </a:t>
            </a:r>
            <a:r>
              <a:rPr lang="en-US" dirty="0">
                <a:solidFill>
                  <a:schemeClr val="tx2"/>
                </a:solidFill>
              </a:rPr>
              <a:t>(Distant metastasis excluding peritoneal metastasis)</a:t>
            </a:r>
          </a:p>
          <a:p>
            <a:r>
              <a:rPr lang="en-US" b="1" dirty="0">
                <a:solidFill>
                  <a:schemeClr val="tx2"/>
                </a:solidFill>
              </a:rPr>
              <a:t>IVA</a:t>
            </a:r>
            <a:r>
              <a:rPr lang="en-US" dirty="0">
                <a:solidFill>
                  <a:schemeClr val="tx2"/>
                </a:solidFill>
              </a:rPr>
              <a:t> : Pleural effusion with positive cytology</a:t>
            </a:r>
          </a:p>
          <a:p>
            <a:r>
              <a:rPr lang="en-US" b="1" dirty="0">
                <a:solidFill>
                  <a:schemeClr val="tx2"/>
                </a:solidFill>
              </a:rPr>
              <a:t>IVB</a:t>
            </a:r>
            <a:r>
              <a:rPr lang="en-US" dirty="0">
                <a:solidFill>
                  <a:schemeClr val="tx2"/>
                </a:solidFill>
              </a:rPr>
              <a:t> : Hepatic and/or splenic parenchymal metastasis, metastasis to extra-abdominal </a:t>
            </a:r>
          </a:p>
          <a:p>
            <a:r>
              <a:rPr lang="en-US" dirty="0">
                <a:solidFill>
                  <a:schemeClr val="tx2"/>
                </a:solidFill>
              </a:rPr>
              <a:t>          organs (including inguinal lymph nodes and lymph nodes outside of the </a:t>
            </a:r>
          </a:p>
          <a:p>
            <a:r>
              <a:rPr lang="en-US" dirty="0">
                <a:solidFill>
                  <a:schemeClr val="tx2"/>
                </a:solidFill>
              </a:rPr>
              <a:t>          abdominal cavity)</a:t>
            </a:r>
            <a:endParaRPr lang="ar-JO" dirty="0">
              <a:solidFill>
                <a:schemeClr val="tx2"/>
              </a:solidFill>
            </a:endParaRPr>
          </a:p>
          <a:p>
            <a:endParaRPr lang="ar-JO" dirty="0"/>
          </a:p>
        </p:txBody>
      </p:sp>
    </p:spTree>
    <p:extLst>
      <p:ext uri="{BB962C8B-B14F-4D97-AF65-F5344CB8AC3E}">
        <p14:creationId xmlns:p14="http://schemas.microsoft.com/office/powerpoint/2010/main" val="883078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543" y="1502229"/>
            <a:ext cx="8752114" cy="2477601"/>
          </a:xfrm>
          <a:prstGeom prst="rect">
            <a:avLst/>
          </a:prstGeom>
          <a:noFill/>
        </p:spPr>
        <p:txBody>
          <a:bodyPr wrap="square" rtlCol="1">
            <a:spAutoFit/>
          </a:bodyPr>
          <a:lstStyle/>
          <a:p>
            <a:pPr marL="342900" indent="-342900">
              <a:lnSpc>
                <a:spcPct val="150000"/>
              </a:lnSpc>
              <a:buClr>
                <a:schemeClr val="accent2"/>
              </a:buClr>
              <a:buSzPct val="110000"/>
              <a:buFont typeface="+mj-lt"/>
              <a:buAutoNum type="arabicPeriod"/>
            </a:pPr>
            <a:endParaRPr lang="en-US" dirty="0">
              <a:solidFill>
                <a:schemeClr val="accent2"/>
              </a:solidFill>
            </a:endParaRPr>
          </a:p>
          <a:p>
            <a:pPr marL="342900" indent="-342900">
              <a:lnSpc>
                <a:spcPct val="150000"/>
              </a:lnSpc>
              <a:buClr>
                <a:schemeClr val="accent2"/>
              </a:buClr>
              <a:buSzPct val="110000"/>
              <a:buFont typeface="+mj-lt"/>
              <a:buAutoNum type="arabicPeriod"/>
            </a:pPr>
            <a:r>
              <a:rPr lang="en-US" sz="1600" dirty="0">
                <a:solidFill>
                  <a:schemeClr val="accent2"/>
                </a:solidFill>
              </a:rPr>
              <a:t>Total abdominal hysterectomy</a:t>
            </a:r>
          </a:p>
          <a:p>
            <a:pPr marL="342900" indent="-342900">
              <a:lnSpc>
                <a:spcPct val="150000"/>
              </a:lnSpc>
              <a:buClr>
                <a:schemeClr val="accent2"/>
              </a:buClr>
              <a:buSzPct val="110000"/>
              <a:buFont typeface="+mj-lt"/>
              <a:buAutoNum type="arabicPeriod"/>
            </a:pPr>
            <a:r>
              <a:rPr lang="en-US" sz="1600" dirty="0">
                <a:solidFill>
                  <a:schemeClr val="accent2"/>
                </a:solidFill>
              </a:rPr>
              <a:t>Bilateral </a:t>
            </a:r>
            <a:r>
              <a:rPr lang="en-US" sz="1600" dirty="0" err="1">
                <a:solidFill>
                  <a:schemeClr val="accent2"/>
                </a:solidFill>
              </a:rPr>
              <a:t>salpingo</a:t>
            </a:r>
            <a:r>
              <a:rPr lang="en-US" sz="1600" dirty="0">
                <a:solidFill>
                  <a:schemeClr val="accent2"/>
                </a:solidFill>
              </a:rPr>
              <a:t>-oophorectomy</a:t>
            </a:r>
          </a:p>
          <a:p>
            <a:pPr marL="342900" indent="-342900">
              <a:lnSpc>
                <a:spcPct val="150000"/>
              </a:lnSpc>
              <a:buClr>
                <a:schemeClr val="accent2"/>
              </a:buClr>
              <a:buSzPct val="110000"/>
              <a:buFont typeface="+mj-lt"/>
              <a:buAutoNum type="arabicPeriod"/>
            </a:pPr>
            <a:r>
              <a:rPr lang="en-US" sz="1600" dirty="0">
                <a:solidFill>
                  <a:schemeClr val="accent2"/>
                </a:solidFill>
              </a:rPr>
              <a:t>Peritoneal cytology</a:t>
            </a:r>
          </a:p>
          <a:p>
            <a:pPr marL="342900" indent="-342900">
              <a:lnSpc>
                <a:spcPct val="150000"/>
              </a:lnSpc>
              <a:buClr>
                <a:schemeClr val="accent2"/>
              </a:buClr>
              <a:buSzPct val="110000"/>
              <a:buFont typeface="+mj-lt"/>
              <a:buAutoNum type="arabicPeriod"/>
            </a:pPr>
            <a:r>
              <a:rPr lang="en-US" sz="1600" dirty="0">
                <a:solidFill>
                  <a:schemeClr val="accent2"/>
                </a:solidFill>
              </a:rPr>
              <a:t>Infra-colic </a:t>
            </a:r>
            <a:r>
              <a:rPr lang="en-US" sz="1600" dirty="0" err="1">
                <a:solidFill>
                  <a:schemeClr val="accent2"/>
                </a:solidFill>
              </a:rPr>
              <a:t>omentectomy</a:t>
            </a:r>
            <a:endParaRPr lang="en-US" sz="1600" dirty="0">
              <a:solidFill>
                <a:schemeClr val="accent2"/>
              </a:solidFill>
            </a:endParaRPr>
          </a:p>
          <a:p>
            <a:pPr marL="342900" indent="-342900">
              <a:lnSpc>
                <a:spcPct val="150000"/>
              </a:lnSpc>
              <a:buClr>
                <a:schemeClr val="accent2"/>
              </a:buClr>
              <a:buSzPct val="110000"/>
              <a:buFont typeface="+mj-lt"/>
              <a:buAutoNum type="arabicPeriod"/>
            </a:pPr>
            <a:r>
              <a:rPr lang="en-US" sz="1600" dirty="0">
                <a:solidFill>
                  <a:schemeClr val="accent2"/>
                </a:solidFill>
              </a:rPr>
              <a:t>Pelvic and para-aortic lymph node dissection</a:t>
            </a:r>
          </a:p>
          <a:p>
            <a:pPr marL="342900" indent="-342900">
              <a:buClr>
                <a:schemeClr val="accent2"/>
              </a:buClr>
              <a:buSzPct val="110000"/>
              <a:buFont typeface="+mj-lt"/>
              <a:buAutoNum type="arabicPeriod"/>
            </a:pPr>
            <a:endParaRPr lang="en-US" dirty="0">
              <a:solidFill>
                <a:schemeClr val="accent2"/>
              </a:solidFill>
            </a:endParaRPr>
          </a:p>
        </p:txBody>
      </p:sp>
      <p:sp>
        <p:nvSpPr>
          <p:cNvPr id="6" name="TextBox 5"/>
          <p:cNvSpPr txBox="1"/>
          <p:nvPr/>
        </p:nvSpPr>
        <p:spPr>
          <a:xfrm>
            <a:off x="297543" y="885371"/>
            <a:ext cx="8171543" cy="400110"/>
          </a:xfrm>
          <a:prstGeom prst="rect">
            <a:avLst/>
          </a:prstGeom>
          <a:noFill/>
        </p:spPr>
        <p:txBody>
          <a:bodyPr wrap="square" rtlCol="1">
            <a:spAutoFit/>
          </a:bodyPr>
          <a:lstStyle/>
          <a:p>
            <a:r>
              <a:rPr lang="en-US" sz="2000" b="1" u="sng" dirty="0" err="1">
                <a:solidFill>
                  <a:schemeClr val="accent2"/>
                </a:solidFill>
              </a:rPr>
              <a:t>Cyto</a:t>
            </a:r>
            <a:r>
              <a:rPr lang="en-US" sz="2000" b="1" u="sng" dirty="0">
                <a:solidFill>
                  <a:schemeClr val="accent2"/>
                </a:solidFill>
              </a:rPr>
              <a:t>-reductive surgery (De-bulking surgery)(Staging </a:t>
            </a:r>
            <a:r>
              <a:rPr lang="en-US" sz="2000" b="1" u="sng" dirty="0" err="1">
                <a:solidFill>
                  <a:schemeClr val="accent2"/>
                </a:solidFill>
              </a:rPr>
              <a:t>laprotomy</a:t>
            </a:r>
            <a:r>
              <a:rPr lang="en-US" sz="2000" b="1" u="sng" dirty="0">
                <a:solidFill>
                  <a:schemeClr val="accent2"/>
                </a:solidFill>
              </a:rPr>
              <a:t>):</a:t>
            </a:r>
          </a:p>
        </p:txBody>
      </p:sp>
    </p:spTree>
    <p:extLst>
      <p:ext uri="{BB962C8B-B14F-4D97-AF65-F5344CB8AC3E}">
        <p14:creationId xmlns:p14="http://schemas.microsoft.com/office/powerpoint/2010/main" val="154743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70296" y="1038769"/>
            <a:ext cx="3789218" cy="400110"/>
          </a:xfrm>
          <a:prstGeom prst="rect">
            <a:avLst/>
          </a:prstGeom>
          <a:noFill/>
        </p:spPr>
        <p:txBody>
          <a:bodyPr wrap="square" rtlCol="1">
            <a:spAutoFit/>
          </a:bodyPr>
          <a:lstStyle/>
          <a:p>
            <a:pPr algn="ctr"/>
            <a:r>
              <a:rPr lang="en-US" sz="2000" b="1" dirty="0">
                <a:solidFill>
                  <a:schemeClr val="accent2"/>
                </a:solidFill>
              </a:rPr>
              <a:t>Ovarian Neoplasms</a:t>
            </a:r>
          </a:p>
        </p:txBody>
      </p:sp>
      <p:sp>
        <p:nvSpPr>
          <p:cNvPr id="7" name="TextBox 6"/>
          <p:cNvSpPr txBox="1"/>
          <p:nvPr/>
        </p:nvSpPr>
        <p:spPr>
          <a:xfrm>
            <a:off x="311727" y="1627909"/>
            <a:ext cx="8659090" cy="1569660"/>
          </a:xfrm>
          <a:prstGeom prst="rect">
            <a:avLst/>
          </a:prstGeom>
          <a:noFill/>
        </p:spPr>
        <p:txBody>
          <a:bodyPr wrap="square" rtlCol="1">
            <a:spAutoFit/>
          </a:bodyPr>
          <a:lstStyle/>
          <a:p>
            <a:r>
              <a:rPr lang="en-US" sz="1600" dirty="0">
                <a:solidFill>
                  <a:schemeClr val="accent2"/>
                </a:solidFill>
              </a:rPr>
              <a:t>● Ovarian neoplasms arise from the </a:t>
            </a:r>
            <a:r>
              <a:rPr lang="en-US" sz="1600" u="sng" dirty="0">
                <a:solidFill>
                  <a:schemeClr val="accent2"/>
                </a:solidFill>
              </a:rPr>
              <a:t>surface epithelium</a:t>
            </a:r>
            <a:r>
              <a:rPr lang="en-US" sz="1600" dirty="0">
                <a:solidFill>
                  <a:schemeClr val="accent2"/>
                </a:solidFill>
              </a:rPr>
              <a:t>, </a:t>
            </a:r>
            <a:r>
              <a:rPr lang="en-US" sz="1600" u="sng" dirty="0">
                <a:solidFill>
                  <a:schemeClr val="accent2"/>
                </a:solidFill>
              </a:rPr>
              <a:t>germ cells</a:t>
            </a:r>
            <a:r>
              <a:rPr lang="en-US" sz="1600" dirty="0">
                <a:solidFill>
                  <a:schemeClr val="accent2"/>
                </a:solidFill>
              </a:rPr>
              <a:t>, and </a:t>
            </a:r>
            <a:r>
              <a:rPr lang="en-US" sz="1600" u="sng" dirty="0">
                <a:solidFill>
                  <a:schemeClr val="accent2"/>
                </a:solidFill>
              </a:rPr>
              <a:t>sex-cord</a:t>
            </a:r>
            <a:r>
              <a:rPr lang="en-US" sz="1600" dirty="0">
                <a:solidFill>
                  <a:schemeClr val="accent2"/>
                </a:solidFill>
              </a:rPr>
              <a:t>-</a:t>
            </a:r>
          </a:p>
          <a:p>
            <a:r>
              <a:rPr lang="en-US" sz="1600" dirty="0">
                <a:solidFill>
                  <a:schemeClr val="accent2"/>
                </a:solidFill>
              </a:rPr>
              <a:t>    </a:t>
            </a:r>
            <a:r>
              <a:rPr lang="en-US" sz="1600" u="sng" dirty="0">
                <a:solidFill>
                  <a:schemeClr val="accent2"/>
                </a:solidFill>
              </a:rPr>
              <a:t>stromal tissue </a:t>
            </a:r>
            <a:r>
              <a:rPr lang="en-US" sz="1600" dirty="0">
                <a:solidFill>
                  <a:schemeClr val="accent2"/>
                </a:solidFill>
              </a:rPr>
              <a:t>and may be benign, borderline or malignant. </a:t>
            </a:r>
            <a:r>
              <a:rPr lang="en-US" sz="1600" b="1" dirty="0">
                <a:solidFill>
                  <a:schemeClr val="accent2"/>
                </a:solidFill>
              </a:rPr>
              <a:t>These neoplasms persist </a:t>
            </a:r>
          </a:p>
          <a:p>
            <a:r>
              <a:rPr lang="en-US" sz="1600" b="1" dirty="0">
                <a:solidFill>
                  <a:schemeClr val="accent2"/>
                </a:solidFill>
              </a:rPr>
              <a:t>    unless excised.</a:t>
            </a:r>
          </a:p>
          <a:p>
            <a:endParaRPr lang="en-US" sz="1600" dirty="0">
              <a:solidFill>
                <a:schemeClr val="accent2"/>
              </a:solidFill>
            </a:endParaRPr>
          </a:p>
          <a:p>
            <a:r>
              <a:rPr lang="en-US" sz="1600" dirty="0">
                <a:solidFill>
                  <a:schemeClr val="accent2"/>
                </a:solidFill>
              </a:rPr>
              <a:t>● Epithelial tumors account for </a:t>
            </a:r>
            <a:r>
              <a:rPr lang="en-US" sz="1600" b="1" dirty="0">
                <a:solidFill>
                  <a:schemeClr val="accent2"/>
                </a:solidFill>
              </a:rPr>
              <a:t>60-65%</a:t>
            </a:r>
            <a:r>
              <a:rPr lang="en-US" sz="1600" dirty="0">
                <a:solidFill>
                  <a:schemeClr val="accent2"/>
                </a:solidFill>
              </a:rPr>
              <a:t> of all ovarian tumors, germ cell tumors </a:t>
            </a:r>
          </a:p>
          <a:p>
            <a:r>
              <a:rPr lang="en-US" sz="1600" dirty="0">
                <a:solidFill>
                  <a:schemeClr val="accent2"/>
                </a:solidFill>
              </a:rPr>
              <a:t>    account for </a:t>
            </a:r>
            <a:r>
              <a:rPr lang="en-US" sz="1600" b="1" dirty="0">
                <a:solidFill>
                  <a:schemeClr val="accent2"/>
                </a:solidFill>
              </a:rPr>
              <a:t>30%</a:t>
            </a:r>
            <a:r>
              <a:rPr lang="en-US" sz="1600" dirty="0">
                <a:solidFill>
                  <a:schemeClr val="accent2"/>
                </a:solidFill>
              </a:rPr>
              <a:t> and sex-cord stromal tumors account for </a:t>
            </a:r>
            <a:r>
              <a:rPr lang="en-US" sz="1600" b="1" dirty="0">
                <a:solidFill>
                  <a:schemeClr val="accent2"/>
                </a:solidFill>
              </a:rPr>
              <a:t>8%</a:t>
            </a:r>
            <a:r>
              <a:rPr lang="en-US" sz="1600" dirty="0">
                <a:solidFill>
                  <a:schemeClr val="accent2"/>
                </a:solidFill>
              </a:rPr>
              <a:t>.</a:t>
            </a:r>
          </a:p>
        </p:txBody>
      </p:sp>
    </p:spTree>
    <p:extLst>
      <p:ext uri="{BB962C8B-B14F-4D97-AF65-F5344CB8AC3E}">
        <p14:creationId xmlns:p14="http://schemas.microsoft.com/office/powerpoint/2010/main" val="754634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4914" y="551544"/>
            <a:ext cx="7917543" cy="3754874"/>
          </a:xfrm>
          <a:prstGeom prst="rect">
            <a:avLst/>
          </a:prstGeom>
          <a:noFill/>
        </p:spPr>
        <p:txBody>
          <a:bodyPr wrap="square" rtlCol="1">
            <a:spAutoFit/>
          </a:bodyPr>
          <a:lstStyle/>
          <a:p>
            <a:r>
              <a:rPr lang="en-US" dirty="0">
                <a:solidFill>
                  <a:schemeClr val="accent2"/>
                </a:solidFill>
              </a:rPr>
              <a:t>There are several potential benefits of aggressive primary surgical management in women with epithelial ovarian carcinoma (EOC), particularly for those with advanced disease :</a:t>
            </a:r>
          </a:p>
          <a:p>
            <a:endParaRPr lang="en-US" dirty="0">
              <a:solidFill>
                <a:schemeClr val="accent2"/>
              </a:solidFill>
            </a:endParaRPr>
          </a:p>
          <a:p>
            <a:r>
              <a:rPr lang="en-US" dirty="0">
                <a:solidFill>
                  <a:schemeClr val="accent2"/>
                </a:solidFill>
              </a:rPr>
              <a:t>1) Optimal response to postoperative systemic chemotherapy is achieved in the setting   </a:t>
            </a:r>
          </a:p>
          <a:p>
            <a:r>
              <a:rPr lang="en-US" dirty="0">
                <a:solidFill>
                  <a:schemeClr val="accent2"/>
                </a:solidFill>
              </a:rPr>
              <a:t>     of minimal disease burden.</a:t>
            </a:r>
          </a:p>
          <a:p>
            <a:endParaRPr lang="en-US" dirty="0">
              <a:solidFill>
                <a:schemeClr val="accent2"/>
              </a:solidFill>
            </a:endParaRPr>
          </a:p>
          <a:p>
            <a:r>
              <a:rPr lang="en-US" dirty="0">
                <a:solidFill>
                  <a:schemeClr val="accent2"/>
                </a:solidFill>
              </a:rPr>
              <a:t>2) Disease-related symptoms (</a:t>
            </a:r>
            <a:r>
              <a:rPr lang="en-US" dirty="0" err="1">
                <a:solidFill>
                  <a:schemeClr val="accent2"/>
                </a:solidFill>
              </a:rPr>
              <a:t>eg</a:t>
            </a:r>
            <a:r>
              <a:rPr lang="en-US" dirty="0">
                <a:solidFill>
                  <a:schemeClr val="accent2"/>
                </a:solidFill>
              </a:rPr>
              <a:t>, abdominal pain, increased abdominal girth, dyspnea, </a:t>
            </a:r>
          </a:p>
          <a:p>
            <a:r>
              <a:rPr lang="en-US" dirty="0">
                <a:solidFill>
                  <a:schemeClr val="accent2"/>
                </a:solidFill>
              </a:rPr>
              <a:t>     early satiety) are related to tumor burden. Removal of bulky disease rapidly </a:t>
            </a:r>
          </a:p>
          <a:p>
            <a:r>
              <a:rPr lang="en-US" dirty="0">
                <a:solidFill>
                  <a:schemeClr val="accent2"/>
                </a:solidFill>
              </a:rPr>
              <a:t>     improves symptoms and quality of life.</a:t>
            </a:r>
          </a:p>
          <a:p>
            <a:endParaRPr lang="en-US" dirty="0">
              <a:solidFill>
                <a:schemeClr val="accent2"/>
              </a:solidFill>
            </a:endParaRPr>
          </a:p>
          <a:p>
            <a:r>
              <a:rPr lang="en-US" dirty="0">
                <a:solidFill>
                  <a:schemeClr val="accent2"/>
                </a:solidFill>
              </a:rPr>
              <a:t>3) Ovarian neoplasms produce multiple cytokines, at least some of which are </a:t>
            </a:r>
          </a:p>
          <a:p>
            <a:r>
              <a:rPr lang="en-US" dirty="0">
                <a:solidFill>
                  <a:schemeClr val="accent2"/>
                </a:solidFill>
              </a:rPr>
              <a:t>     immunosuppressive (</a:t>
            </a:r>
            <a:r>
              <a:rPr lang="en-US" dirty="0" err="1">
                <a:solidFill>
                  <a:schemeClr val="accent2"/>
                </a:solidFill>
              </a:rPr>
              <a:t>eg</a:t>
            </a:r>
            <a:r>
              <a:rPr lang="en-US" dirty="0">
                <a:solidFill>
                  <a:schemeClr val="accent2"/>
                </a:solidFill>
              </a:rPr>
              <a:t>, interleukin-10, vascular endothelial growth factor). </a:t>
            </a:r>
          </a:p>
          <a:p>
            <a:r>
              <a:rPr lang="en-US" dirty="0">
                <a:solidFill>
                  <a:schemeClr val="accent2"/>
                </a:solidFill>
              </a:rPr>
              <a:t>     Removal of tumor bulk may improve or restore host immune competence.</a:t>
            </a:r>
          </a:p>
          <a:p>
            <a:endParaRPr lang="en-US" dirty="0">
              <a:solidFill>
                <a:schemeClr val="accent2"/>
              </a:solidFill>
            </a:endParaRPr>
          </a:p>
          <a:p>
            <a:r>
              <a:rPr lang="en-US" dirty="0">
                <a:solidFill>
                  <a:schemeClr val="accent2"/>
                </a:solidFill>
              </a:rPr>
              <a:t>4) </a:t>
            </a:r>
            <a:r>
              <a:rPr lang="en-US" dirty="0" err="1">
                <a:solidFill>
                  <a:schemeClr val="accent2"/>
                </a:solidFill>
              </a:rPr>
              <a:t>Cytoreduction</a:t>
            </a:r>
            <a:r>
              <a:rPr lang="en-US" dirty="0">
                <a:solidFill>
                  <a:schemeClr val="accent2"/>
                </a:solidFill>
              </a:rPr>
              <a:t> is associated with increased survival. The volume of residual disease </a:t>
            </a:r>
          </a:p>
          <a:p>
            <a:r>
              <a:rPr lang="en-US" dirty="0">
                <a:solidFill>
                  <a:schemeClr val="accent2"/>
                </a:solidFill>
              </a:rPr>
              <a:t>     remaining after </a:t>
            </a:r>
            <a:r>
              <a:rPr lang="en-US" dirty="0" err="1">
                <a:solidFill>
                  <a:schemeClr val="accent2"/>
                </a:solidFill>
              </a:rPr>
              <a:t>cytoreductive</a:t>
            </a:r>
            <a:r>
              <a:rPr lang="en-US" dirty="0">
                <a:solidFill>
                  <a:schemeClr val="accent2"/>
                </a:solidFill>
              </a:rPr>
              <a:t> surgery correlates inversely with survival.</a:t>
            </a:r>
          </a:p>
          <a:p>
            <a:endParaRPr lang="ar-JO" dirty="0">
              <a:solidFill>
                <a:schemeClr val="accent2"/>
              </a:solidFill>
            </a:endParaRPr>
          </a:p>
        </p:txBody>
      </p:sp>
    </p:spTree>
    <p:extLst>
      <p:ext uri="{BB962C8B-B14F-4D97-AF65-F5344CB8AC3E}">
        <p14:creationId xmlns:p14="http://schemas.microsoft.com/office/powerpoint/2010/main" val="485473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6686" y="609600"/>
            <a:ext cx="8004628" cy="2031325"/>
          </a:xfrm>
          <a:prstGeom prst="rect">
            <a:avLst/>
          </a:prstGeom>
          <a:noFill/>
        </p:spPr>
        <p:txBody>
          <a:bodyPr wrap="square" rtlCol="1">
            <a:spAutoFit/>
          </a:bodyPr>
          <a:lstStyle/>
          <a:p>
            <a:r>
              <a:rPr lang="en-US" dirty="0">
                <a:solidFill>
                  <a:schemeClr val="accent2"/>
                </a:solidFill>
              </a:rPr>
              <a:t>The terminology regarding extent of </a:t>
            </a:r>
            <a:r>
              <a:rPr lang="en-US" dirty="0" err="1">
                <a:solidFill>
                  <a:schemeClr val="accent2"/>
                </a:solidFill>
              </a:rPr>
              <a:t>cytoreduction</a:t>
            </a:r>
            <a:r>
              <a:rPr lang="en-US" dirty="0">
                <a:solidFill>
                  <a:schemeClr val="accent2"/>
                </a:solidFill>
              </a:rPr>
              <a:t> is:</a:t>
            </a:r>
          </a:p>
          <a:p>
            <a:endParaRPr lang="en-US" dirty="0">
              <a:solidFill>
                <a:schemeClr val="accent2"/>
              </a:solidFill>
            </a:endParaRPr>
          </a:p>
          <a:p>
            <a:r>
              <a:rPr lang="en-US" b="1" dirty="0">
                <a:solidFill>
                  <a:schemeClr val="accent2"/>
                </a:solidFill>
              </a:rPr>
              <a:t>1) Complete </a:t>
            </a:r>
            <a:r>
              <a:rPr lang="en-US" b="1" dirty="0" err="1">
                <a:solidFill>
                  <a:schemeClr val="accent2"/>
                </a:solidFill>
              </a:rPr>
              <a:t>cytoreduction</a:t>
            </a:r>
            <a:r>
              <a:rPr lang="en-US" b="1" dirty="0">
                <a:solidFill>
                  <a:schemeClr val="accent2"/>
                </a:solidFill>
              </a:rPr>
              <a:t> </a:t>
            </a:r>
            <a:r>
              <a:rPr lang="en-US" dirty="0">
                <a:solidFill>
                  <a:schemeClr val="accent2"/>
                </a:solidFill>
              </a:rPr>
              <a:t>– </a:t>
            </a:r>
            <a:r>
              <a:rPr lang="en-US" dirty="0" err="1">
                <a:solidFill>
                  <a:schemeClr val="accent2"/>
                </a:solidFill>
              </a:rPr>
              <a:t>Cytoreduction</a:t>
            </a:r>
            <a:r>
              <a:rPr lang="en-US" dirty="0">
                <a:solidFill>
                  <a:schemeClr val="accent2"/>
                </a:solidFill>
              </a:rPr>
              <a:t> to no grossly visible disease.</a:t>
            </a:r>
          </a:p>
          <a:p>
            <a:endParaRPr lang="en-US" dirty="0">
              <a:solidFill>
                <a:schemeClr val="accent2"/>
              </a:solidFill>
            </a:endParaRPr>
          </a:p>
          <a:p>
            <a:r>
              <a:rPr lang="en-US" b="1" dirty="0">
                <a:solidFill>
                  <a:schemeClr val="accent2"/>
                </a:solidFill>
              </a:rPr>
              <a:t>2) Optimal </a:t>
            </a:r>
            <a:r>
              <a:rPr lang="en-US" b="1" dirty="0" err="1">
                <a:solidFill>
                  <a:schemeClr val="accent2"/>
                </a:solidFill>
              </a:rPr>
              <a:t>cytoreduction</a:t>
            </a:r>
            <a:r>
              <a:rPr lang="en-US" b="1" dirty="0">
                <a:solidFill>
                  <a:schemeClr val="accent2"/>
                </a:solidFill>
              </a:rPr>
              <a:t> </a:t>
            </a:r>
            <a:r>
              <a:rPr lang="en-US" dirty="0">
                <a:solidFill>
                  <a:schemeClr val="accent2"/>
                </a:solidFill>
              </a:rPr>
              <a:t>– The Gynecologic Oncology Group (GOG) defines optimal </a:t>
            </a:r>
          </a:p>
          <a:p>
            <a:r>
              <a:rPr lang="en-US" dirty="0">
                <a:solidFill>
                  <a:schemeClr val="accent2"/>
                </a:solidFill>
              </a:rPr>
              <a:t>   </a:t>
            </a:r>
            <a:r>
              <a:rPr lang="en-US" dirty="0" err="1">
                <a:solidFill>
                  <a:schemeClr val="accent2"/>
                </a:solidFill>
              </a:rPr>
              <a:t>cytoreduction</a:t>
            </a:r>
            <a:r>
              <a:rPr lang="en-US" dirty="0">
                <a:solidFill>
                  <a:schemeClr val="accent2"/>
                </a:solidFill>
              </a:rPr>
              <a:t> as residual disease that is ≤1 cm in maximum tumor diameter.</a:t>
            </a:r>
          </a:p>
          <a:p>
            <a:endParaRPr lang="en-US" dirty="0">
              <a:solidFill>
                <a:schemeClr val="accent2"/>
              </a:solidFill>
            </a:endParaRPr>
          </a:p>
          <a:p>
            <a:r>
              <a:rPr lang="en-US" b="1" dirty="0">
                <a:solidFill>
                  <a:schemeClr val="accent2"/>
                </a:solidFill>
              </a:rPr>
              <a:t>3) Suboptimal </a:t>
            </a:r>
            <a:r>
              <a:rPr lang="en-US" b="1" dirty="0" err="1">
                <a:solidFill>
                  <a:schemeClr val="accent2"/>
                </a:solidFill>
              </a:rPr>
              <a:t>cytoreduction</a:t>
            </a:r>
            <a:r>
              <a:rPr lang="en-US" b="1" dirty="0">
                <a:solidFill>
                  <a:schemeClr val="accent2"/>
                </a:solidFill>
              </a:rPr>
              <a:t> </a:t>
            </a:r>
            <a:r>
              <a:rPr lang="en-US" dirty="0">
                <a:solidFill>
                  <a:schemeClr val="accent2"/>
                </a:solidFill>
              </a:rPr>
              <a:t>– </a:t>
            </a:r>
            <a:r>
              <a:rPr lang="en-US" dirty="0" err="1">
                <a:solidFill>
                  <a:schemeClr val="accent2"/>
                </a:solidFill>
              </a:rPr>
              <a:t>Cytoreduction</a:t>
            </a:r>
            <a:r>
              <a:rPr lang="en-US" dirty="0">
                <a:solidFill>
                  <a:schemeClr val="accent2"/>
                </a:solidFill>
              </a:rPr>
              <a:t> with tumor nodules &gt;1 cm remaining.</a:t>
            </a:r>
          </a:p>
          <a:p>
            <a:endParaRPr lang="ar-JO" dirty="0">
              <a:solidFill>
                <a:schemeClr val="accent2"/>
              </a:solidFill>
            </a:endParaRPr>
          </a:p>
        </p:txBody>
      </p:sp>
    </p:spTree>
    <p:extLst>
      <p:ext uri="{BB962C8B-B14F-4D97-AF65-F5344CB8AC3E}">
        <p14:creationId xmlns:p14="http://schemas.microsoft.com/office/powerpoint/2010/main" val="387251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171" y="464458"/>
            <a:ext cx="8897258" cy="4345870"/>
          </a:xfrm>
          <a:prstGeom prst="rect">
            <a:avLst/>
          </a:prstGeom>
          <a:noFill/>
        </p:spPr>
        <p:txBody>
          <a:bodyPr wrap="square" rtlCol="1">
            <a:spAutoFit/>
          </a:bodyPr>
          <a:lstStyle/>
          <a:p>
            <a:pPr>
              <a:lnSpc>
                <a:spcPct val="150000"/>
              </a:lnSpc>
            </a:pPr>
            <a:r>
              <a:rPr lang="en-US" sz="1600" b="1" dirty="0">
                <a:solidFill>
                  <a:schemeClr val="accent2"/>
                </a:solidFill>
              </a:rPr>
              <a:t>Adjuvant therapy </a:t>
            </a:r>
          </a:p>
          <a:p>
            <a:pPr>
              <a:lnSpc>
                <a:spcPct val="150000"/>
              </a:lnSpc>
            </a:pPr>
            <a:r>
              <a:rPr lang="en-US" b="1" dirty="0">
                <a:solidFill>
                  <a:schemeClr val="accent2"/>
                </a:solidFill>
              </a:rPr>
              <a:t> </a:t>
            </a:r>
          </a:p>
          <a:p>
            <a:pPr>
              <a:lnSpc>
                <a:spcPct val="150000"/>
              </a:lnSpc>
            </a:pPr>
            <a:r>
              <a:rPr lang="en-US" dirty="0">
                <a:solidFill>
                  <a:schemeClr val="accent2"/>
                </a:solidFill>
              </a:rPr>
              <a:t>Women with EOC should undergo adjuvant treatment with the exception of those with stage IA EOC.</a:t>
            </a:r>
          </a:p>
          <a:p>
            <a:pPr>
              <a:lnSpc>
                <a:spcPct val="150000"/>
              </a:lnSpc>
            </a:pPr>
            <a:endParaRPr lang="en-US" dirty="0">
              <a:solidFill>
                <a:schemeClr val="accent2"/>
              </a:solidFill>
            </a:endParaRPr>
          </a:p>
          <a:p>
            <a:pPr>
              <a:lnSpc>
                <a:spcPct val="150000"/>
              </a:lnSpc>
            </a:pPr>
            <a:endParaRPr lang="en-US" dirty="0">
              <a:solidFill>
                <a:schemeClr val="accent2"/>
              </a:solidFill>
            </a:endParaRPr>
          </a:p>
          <a:p>
            <a:pPr>
              <a:lnSpc>
                <a:spcPct val="150000"/>
              </a:lnSpc>
            </a:pPr>
            <a:r>
              <a:rPr lang="en-US" sz="1600" b="1" dirty="0" err="1">
                <a:solidFill>
                  <a:schemeClr val="accent2"/>
                </a:solidFill>
              </a:rPr>
              <a:t>Neoadjuvant</a:t>
            </a:r>
            <a:r>
              <a:rPr lang="en-US" sz="1600" b="1" dirty="0">
                <a:solidFill>
                  <a:schemeClr val="accent2"/>
                </a:solidFill>
              </a:rPr>
              <a:t> therapy </a:t>
            </a:r>
          </a:p>
          <a:p>
            <a:pPr>
              <a:lnSpc>
                <a:spcPct val="150000"/>
              </a:lnSpc>
            </a:pPr>
            <a:endParaRPr lang="en-US" b="1" dirty="0">
              <a:solidFill>
                <a:schemeClr val="accent2"/>
              </a:solidFill>
            </a:endParaRPr>
          </a:p>
          <a:p>
            <a:pPr>
              <a:lnSpc>
                <a:spcPct val="150000"/>
              </a:lnSpc>
            </a:pPr>
            <a:r>
              <a:rPr lang="en-US" dirty="0">
                <a:solidFill>
                  <a:schemeClr val="accent2"/>
                </a:solidFill>
              </a:rPr>
              <a:t>refers to the administration of systemic chemotherapy before definitive surgery. </a:t>
            </a:r>
          </a:p>
          <a:p>
            <a:pPr>
              <a:lnSpc>
                <a:spcPct val="150000"/>
              </a:lnSpc>
            </a:pPr>
            <a:r>
              <a:rPr lang="en-US" dirty="0">
                <a:solidFill>
                  <a:schemeClr val="accent2"/>
                </a:solidFill>
              </a:rPr>
              <a:t>The goal of NACT is to </a:t>
            </a:r>
            <a:r>
              <a:rPr lang="en-US" u="sng" dirty="0">
                <a:solidFill>
                  <a:schemeClr val="accent2"/>
                </a:solidFill>
              </a:rPr>
              <a:t>reduce perioperative morbidity and mortality </a:t>
            </a:r>
            <a:r>
              <a:rPr lang="en-US" dirty="0">
                <a:solidFill>
                  <a:schemeClr val="accent2"/>
                </a:solidFill>
              </a:rPr>
              <a:t>and </a:t>
            </a:r>
            <a:r>
              <a:rPr lang="en-US" u="sng" dirty="0">
                <a:solidFill>
                  <a:schemeClr val="accent2"/>
                </a:solidFill>
              </a:rPr>
              <a:t>increase the likelihood of a complete resection of disease at the time of </a:t>
            </a:r>
            <a:r>
              <a:rPr lang="en-US" u="sng" dirty="0" err="1">
                <a:solidFill>
                  <a:schemeClr val="accent2"/>
                </a:solidFill>
              </a:rPr>
              <a:t>cytoreductive</a:t>
            </a:r>
            <a:r>
              <a:rPr lang="en-US" u="sng" dirty="0">
                <a:solidFill>
                  <a:schemeClr val="accent2"/>
                </a:solidFill>
              </a:rPr>
              <a:t> surgery. </a:t>
            </a:r>
          </a:p>
          <a:p>
            <a:pPr>
              <a:lnSpc>
                <a:spcPct val="150000"/>
              </a:lnSpc>
            </a:pPr>
            <a:r>
              <a:rPr lang="en-US" dirty="0">
                <a:solidFill>
                  <a:schemeClr val="accent2"/>
                </a:solidFill>
              </a:rPr>
              <a:t>In most cases of women treated with NACT, further chemotherapy is administered following surgery (</a:t>
            </a:r>
            <a:r>
              <a:rPr lang="en-US" dirty="0" err="1">
                <a:solidFill>
                  <a:schemeClr val="accent2"/>
                </a:solidFill>
              </a:rPr>
              <a:t>ie</a:t>
            </a:r>
            <a:r>
              <a:rPr lang="en-US" dirty="0">
                <a:solidFill>
                  <a:schemeClr val="accent2"/>
                </a:solidFill>
              </a:rPr>
              <a:t>, adjuvant chemotherapy).</a:t>
            </a:r>
          </a:p>
          <a:p>
            <a:pPr>
              <a:lnSpc>
                <a:spcPct val="150000"/>
              </a:lnSpc>
            </a:pPr>
            <a:endParaRPr lang="ar-JO" dirty="0"/>
          </a:p>
        </p:txBody>
      </p:sp>
    </p:spTree>
    <p:extLst>
      <p:ext uri="{BB962C8B-B14F-4D97-AF65-F5344CB8AC3E}">
        <p14:creationId xmlns:p14="http://schemas.microsoft.com/office/powerpoint/2010/main" val="1531108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28171"/>
            <a:ext cx="8911771" cy="2031325"/>
          </a:xfrm>
          <a:prstGeom prst="rect">
            <a:avLst/>
          </a:prstGeom>
          <a:noFill/>
        </p:spPr>
        <p:txBody>
          <a:bodyPr wrap="square" rtlCol="1">
            <a:spAutoFit/>
          </a:bodyPr>
          <a:lstStyle/>
          <a:p>
            <a:r>
              <a:rPr lang="en-US" dirty="0">
                <a:solidFill>
                  <a:schemeClr val="tx2"/>
                </a:solidFill>
              </a:rPr>
              <a:t>A 60-year-old woman, gravida 3 para 3, comes to the office due to shortness of breath. Over the past 6 months, the patient has been finding it progressively more difficult to take deep breaths. She has also noticed that she cannot fit into any of her pants lately despite a decreased appetite and nausea. The patient has a history of type 2 diabetes and has never had any surgeries. All her children were born vaginally. Routine</a:t>
            </a:r>
          </a:p>
          <a:p>
            <a:r>
              <a:rPr lang="en-US" dirty="0">
                <a:solidFill>
                  <a:schemeClr val="tx2"/>
                </a:solidFill>
              </a:rPr>
              <a:t>mammography 4 years ago was normal. The patient has a sister with breast cancer, </a:t>
            </a:r>
            <a:r>
              <a:rPr lang="en-US" i="1" dirty="0">
                <a:solidFill>
                  <a:schemeClr val="tx2"/>
                </a:solidFill>
              </a:rPr>
              <a:t>BRCA </a:t>
            </a:r>
            <a:r>
              <a:rPr lang="en-US" dirty="0">
                <a:solidFill>
                  <a:schemeClr val="tx2"/>
                </a:solidFill>
              </a:rPr>
              <a:t>mutation positive. Physical examination shows an ill appearing woman with a distended abdomen and decreased bowel sounds. The lungs are clear on auscultation. Pelvic examination shows a firm, nodular, non-mobile mass in the left adnexa. A pelvic ultrasound is performed and confirms the physical examination findings. Which of the</a:t>
            </a:r>
          </a:p>
          <a:p>
            <a:r>
              <a:rPr lang="en-US" dirty="0">
                <a:solidFill>
                  <a:schemeClr val="tx2"/>
                </a:solidFill>
              </a:rPr>
              <a:t>following is the most appropriate next step in management of this patient?</a:t>
            </a:r>
            <a:endParaRPr lang="ar-JO" dirty="0">
              <a:solidFill>
                <a:schemeClr val="tx2"/>
              </a:solidFill>
            </a:endParaRPr>
          </a:p>
        </p:txBody>
      </p:sp>
      <p:sp>
        <p:nvSpPr>
          <p:cNvPr id="5" name="TextBox 4"/>
          <p:cNvSpPr txBox="1"/>
          <p:nvPr/>
        </p:nvSpPr>
        <p:spPr>
          <a:xfrm>
            <a:off x="595086" y="2917371"/>
            <a:ext cx="7707086" cy="1169551"/>
          </a:xfrm>
          <a:prstGeom prst="rect">
            <a:avLst/>
          </a:prstGeom>
          <a:noFill/>
        </p:spPr>
        <p:txBody>
          <a:bodyPr wrap="square" rtlCol="1">
            <a:spAutoFit/>
          </a:bodyPr>
          <a:lstStyle/>
          <a:p>
            <a:r>
              <a:rPr lang="en-US" dirty="0">
                <a:solidFill>
                  <a:schemeClr val="tx2"/>
                </a:solidFill>
              </a:rPr>
              <a:t>A. Exploratory laparotomy</a:t>
            </a:r>
          </a:p>
          <a:p>
            <a:r>
              <a:rPr lang="en-US" dirty="0">
                <a:solidFill>
                  <a:schemeClr val="tx2"/>
                </a:solidFill>
              </a:rPr>
              <a:t>B. Hysteroscopy</a:t>
            </a:r>
          </a:p>
          <a:p>
            <a:r>
              <a:rPr lang="en-US" dirty="0">
                <a:solidFill>
                  <a:schemeClr val="tx2"/>
                </a:solidFill>
              </a:rPr>
              <a:t>C. Image-guided biopsy of pelvic mass</a:t>
            </a:r>
          </a:p>
          <a:p>
            <a:r>
              <a:rPr lang="en-US" dirty="0">
                <a:solidFill>
                  <a:schemeClr val="tx2"/>
                </a:solidFill>
              </a:rPr>
              <a:t>D. Loop electrosurgical excision procedure</a:t>
            </a:r>
          </a:p>
          <a:p>
            <a:r>
              <a:rPr lang="en-US" dirty="0">
                <a:solidFill>
                  <a:schemeClr val="tx2"/>
                </a:solidFill>
              </a:rPr>
              <a:t>E. Myomectomy</a:t>
            </a:r>
            <a:endParaRPr lang="ar-JO" dirty="0">
              <a:solidFill>
                <a:schemeClr val="tx2"/>
              </a:solidFill>
            </a:endParaRPr>
          </a:p>
        </p:txBody>
      </p:sp>
    </p:spTree>
    <p:extLst>
      <p:ext uri="{BB962C8B-B14F-4D97-AF65-F5344CB8AC3E}">
        <p14:creationId xmlns:p14="http://schemas.microsoft.com/office/powerpoint/2010/main" val="2666250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28171"/>
            <a:ext cx="8911771" cy="2031325"/>
          </a:xfrm>
          <a:prstGeom prst="rect">
            <a:avLst/>
          </a:prstGeom>
          <a:noFill/>
        </p:spPr>
        <p:txBody>
          <a:bodyPr wrap="square" rtlCol="1">
            <a:spAutoFit/>
          </a:bodyPr>
          <a:lstStyle/>
          <a:p>
            <a:r>
              <a:rPr lang="en-US" dirty="0"/>
              <a:t>A 60-year-old woman, gravida 3 para 3, comes to the office due to shortness of breath. Over the past 6 months, the patient has been finding it progressively more difficult to take deep breaths. She has also noticed that she cannot fit into any of her pants lately despite a decreased appetite and nausea. The patient has a history of type 2 diabetes and has never had any surgeries. All her children were born vaginally. Routine</a:t>
            </a:r>
          </a:p>
          <a:p>
            <a:r>
              <a:rPr lang="en-US" dirty="0"/>
              <a:t>mammography 4 years ago was normal. The patient has a sister with breast cancer, </a:t>
            </a:r>
            <a:r>
              <a:rPr lang="en-US" i="1" dirty="0"/>
              <a:t>BRCA </a:t>
            </a:r>
            <a:r>
              <a:rPr lang="en-US" dirty="0"/>
              <a:t>mutation positive. Physical examination shows an ill appearing woman with a distended abdomen and decreased bowel sounds. The lungs are clear on auscultation. Pelvic examination shows a firm, nodular, non-mobile mass in the left adnexa. A pelvic ultrasound is performed and confirms the physical examination findings. Which of the</a:t>
            </a:r>
          </a:p>
          <a:p>
            <a:r>
              <a:rPr lang="en-US" dirty="0"/>
              <a:t>following is the most appropriate next step in management of this patient?</a:t>
            </a:r>
            <a:endParaRPr lang="ar-JO" dirty="0"/>
          </a:p>
        </p:txBody>
      </p:sp>
      <p:sp>
        <p:nvSpPr>
          <p:cNvPr id="5" name="TextBox 4"/>
          <p:cNvSpPr txBox="1"/>
          <p:nvPr/>
        </p:nvSpPr>
        <p:spPr>
          <a:xfrm>
            <a:off x="595086" y="2917371"/>
            <a:ext cx="7707086" cy="1169551"/>
          </a:xfrm>
          <a:prstGeom prst="rect">
            <a:avLst/>
          </a:prstGeom>
          <a:noFill/>
        </p:spPr>
        <p:txBody>
          <a:bodyPr wrap="square" rtlCol="1">
            <a:spAutoFit/>
          </a:bodyPr>
          <a:lstStyle/>
          <a:p>
            <a:r>
              <a:rPr lang="en-US" dirty="0">
                <a:solidFill>
                  <a:srgbClr val="FF0000"/>
                </a:solidFill>
              </a:rPr>
              <a:t>A. Exploratory laparotomy</a:t>
            </a:r>
          </a:p>
          <a:p>
            <a:r>
              <a:rPr lang="en-US" dirty="0">
                <a:solidFill>
                  <a:schemeClr val="tx2"/>
                </a:solidFill>
              </a:rPr>
              <a:t>B. Hysteroscopy</a:t>
            </a:r>
          </a:p>
          <a:p>
            <a:r>
              <a:rPr lang="en-US" dirty="0">
                <a:solidFill>
                  <a:schemeClr val="tx2"/>
                </a:solidFill>
              </a:rPr>
              <a:t>C. Image-guided biopsy of pelvic mass</a:t>
            </a:r>
          </a:p>
          <a:p>
            <a:r>
              <a:rPr lang="en-US" dirty="0">
                <a:solidFill>
                  <a:schemeClr val="tx2"/>
                </a:solidFill>
              </a:rPr>
              <a:t>D. Loop electrosurgical excision procedure</a:t>
            </a:r>
          </a:p>
          <a:p>
            <a:r>
              <a:rPr lang="en-US" dirty="0">
                <a:solidFill>
                  <a:schemeClr val="tx2"/>
                </a:solidFill>
              </a:rPr>
              <a:t>E. Myomectomy</a:t>
            </a:r>
            <a:endParaRPr lang="ar-JO" dirty="0">
              <a:solidFill>
                <a:schemeClr val="tx2"/>
              </a:solidFill>
            </a:endParaRPr>
          </a:p>
        </p:txBody>
      </p:sp>
    </p:spTree>
    <p:extLst>
      <p:ext uri="{BB962C8B-B14F-4D97-AF65-F5344CB8AC3E}">
        <p14:creationId xmlns:p14="http://schemas.microsoft.com/office/powerpoint/2010/main" val="3709034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017" y="309592"/>
            <a:ext cx="8781143" cy="4524315"/>
          </a:xfrm>
          <a:prstGeom prst="rect">
            <a:avLst/>
          </a:prstGeom>
          <a:noFill/>
        </p:spPr>
        <p:txBody>
          <a:bodyPr wrap="square" rtlCol="1">
            <a:spAutoFit/>
          </a:bodyPr>
          <a:lstStyle/>
          <a:p>
            <a:r>
              <a:rPr lang="en-US" sz="1600" b="1" dirty="0">
                <a:solidFill>
                  <a:schemeClr val="tx2"/>
                </a:solidFill>
              </a:rPr>
              <a:t>Epithelial ovarian cancer </a:t>
            </a:r>
            <a:r>
              <a:rPr lang="en-US" sz="1600" dirty="0">
                <a:solidFill>
                  <a:schemeClr val="tx2"/>
                </a:solidFill>
              </a:rPr>
              <a:t>(EOG) occurs primarily in </a:t>
            </a:r>
            <a:r>
              <a:rPr lang="en-US" sz="1600" b="1" dirty="0">
                <a:solidFill>
                  <a:schemeClr val="tx2"/>
                </a:solidFill>
              </a:rPr>
              <a:t>postmenopausal </a:t>
            </a:r>
            <a:r>
              <a:rPr lang="en-US" sz="1600" dirty="0">
                <a:solidFill>
                  <a:schemeClr val="tx2"/>
                </a:solidFill>
              </a:rPr>
              <a:t>women, and those with a family history of ovarian or </a:t>
            </a:r>
            <a:r>
              <a:rPr lang="en-US" sz="1600" b="1" dirty="0">
                <a:solidFill>
                  <a:schemeClr val="tx2"/>
                </a:solidFill>
              </a:rPr>
              <a:t>breast cancer </a:t>
            </a:r>
            <a:r>
              <a:rPr lang="en-US" sz="1600" dirty="0">
                <a:solidFill>
                  <a:schemeClr val="tx2"/>
                </a:solidFill>
              </a:rPr>
              <a:t>(</a:t>
            </a:r>
            <a:r>
              <a:rPr lang="en-US" sz="1600" dirty="0" err="1">
                <a:solidFill>
                  <a:schemeClr val="tx2"/>
                </a:solidFill>
              </a:rPr>
              <a:t>eg,</a:t>
            </a:r>
            <a:r>
              <a:rPr lang="en-US" sz="1600" i="1" dirty="0" err="1">
                <a:solidFill>
                  <a:schemeClr val="tx2"/>
                </a:solidFill>
              </a:rPr>
              <a:t>BRCA</a:t>
            </a:r>
            <a:r>
              <a:rPr lang="en-US" sz="1600" i="1" dirty="0">
                <a:solidFill>
                  <a:schemeClr val="tx2"/>
                </a:solidFill>
              </a:rPr>
              <a:t> </a:t>
            </a:r>
            <a:r>
              <a:rPr lang="en-US" sz="1600" dirty="0">
                <a:solidFill>
                  <a:schemeClr val="tx2"/>
                </a:solidFill>
              </a:rPr>
              <a:t>mutation carrier) are particularly susceptible. EOG commonly presents with advanced disease as early symptoms (</a:t>
            </a:r>
            <a:r>
              <a:rPr lang="en-US" sz="1600" dirty="0" err="1">
                <a:solidFill>
                  <a:schemeClr val="tx2"/>
                </a:solidFill>
              </a:rPr>
              <a:t>eg</a:t>
            </a:r>
            <a:r>
              <a:rPr lang="en-US" sz="1600" dirty="0">
                <a:solidFill>
                  <a:schemeClr val="tx2"/>
                </a:solidFill>
              </a:rPr>
              <a:t>, bloating, abdominal pain) tend to be vague and nonspecific. A firm, non-mobile </a:t>
            </a:r>
            <a:r>
              <a:rPr lang="en-US" sz="1600" b="1" dirty="0">
                <a:solidFill>
                  <a:schemeClr val="tx2"/>
                </a:solidFill>
              </a:rPr>
              <a:t>pelvic mass with nodularity </a:t>
            </a:r>
            <a:r>
              <a:rPr lang="en-US" sz="1600" dirty="0">
                <a:solidFill>
                  <a:schemeClr val="tx2"/>
                </a:solidFill>
              </a:rPr>
              <a:t>in a postmenopausal patient is concerning for EOG </a:t>
            </a:r>
            <a:r>
              <a:rPr lang="en-US" sz="1600" dirty="0" err="1">
                <a:solidFill>
                  <a:schemeClr val="tx2"/>
                </a:solidFill>
              </a:rPr>
              <a:t>thathas</a:t>
            </a:r>
            <a:r>
              <a:rPr lang="en-US" sz="1600" dirty="0">
                <a:solidFill>
                  <a:schemeClr val="tx2"/>
                </a:solidFill>
              </a:rPr>
              <a:t> extended beyond the adnexa. In addition, this patient has symptoms of </a:t>
            </a:r>
            <a:r>
              <a:rPr lang="en-US" sz="1600" b="1" dirty="0">
                <a:solidFill>
                  <a:schemeClr val="tx2"/>
                </a:solidFill>
              </a:rPr>
              <a:t>ascites </a:t>
            </a:r>
            <a:r>
              <a:rPr lang="en-US" sz="1600" dirty="0">
                <a:solidFill>
                  <a:schemeClr val="tx2"/>
                </a:solidFill>
              </a:rPr>
              <a:t>(</a:t>
            </a:r>
            <a:r>
              <a:rPr lang="en-US" sz="1600" dirty="0" err="1">
                <a:solidFill>
                  <a:schemeClr val="tx2"/>
                </a:solidFill>
              </a:rPr>
              <a:t>eg</a:t>
            </a:r>
            <a:r>
              <a:rPr lang="en-US" sz="1600" dirty="0">
                <a:solidFill>
                  <a:schemeClr val="tx2"/>
                </a:solidFill>
              </a:rPr>
              <a:t>, shortness of breath, decreased appetite, abdominal distension, decreased bowel sounds), which is likely due to peritoneal spread of cancer causing increased capillary permeability and decreased intravascular oncotic pressure.</a:t>
            </a:r>
          </a:p>
          <a:p>
            <a:r>
              <a:rPr lang="en-US" sz="1600" dirty="0">
                <a:solidFill>
                  <a:schemeClr val="tx2"/>
                </a:solidFill>
              </a:rPr>
              <a:t>Imaging (</a:t>
            </a:r>
            <a:r>
              <a:rPr lang="en-US" sz="1600" dirty="0" err="1">
                <a:solidFill>
                  <a:schemeClr val="tx2"/>
                </a:solidFill>
              </a:rPr>
              <a:t>eg</a:t>
            </a:r>
            <a:r>
              <a:rPr lang="en-US" sz="1600" dirty="0">
                <a:solidFill>
                  <a:schemeClr val="tx2"/>
                </a:solidFill>
              </a:rPr>
              <a:t>, pelvic ultrasound) is done to confirm the presumed clinical diagnosis of ovarian cancer and ascites; it may also evaluate for metastatic disease. CA-125 should be drawn to correlate with clinical findings and to monitor treatment in the future. </a:t>
            </a:r>
            <a:r>
              <a:rPr lang="en-US" sz="1600" b="1" dirty="0">
                <a:solidFill>
                  <a:schemeClr val="tx2"/>
                </a:solidFill>
              </a:rPr>
              <a:t>Exploratory laparotomy </a:t>
            </a:r>
            <a:r>
              <a:rPr lang="en-US" sz="1600" dirty="0">
                <a:solidFill>
                  <a:schemeClr val="tx2"/>
                </a:solidFill>
              </a:rPr>
              <a:t>with cancer resection and inspection of the entire abdominal cavity for metastases (</a:t>
            </a:r>
            <a:r>
              <a:rPr lang="en-US" sz="1600" dirty="0" err="1">
                <a:solidFill>
                  <a:schemeClr val="tx2"/>
                </a:solidFill>
              </a:rPr>
              <a:t>ie</a:t>
            </a:r>
            <a:r>
              <a:rPr lang="en-US" sz="1600" dirty="0">
                <a:solidFill>
                  <a:schemeClr val="tx2"/>
                </a:solidFill>
              </a:rPr>
              <a:t>, </a:t>
            </a:r>
            <a:r>
              <a:rPr lang="en-US" sz="1600" b="1" dirty="0">
                <a:solidFill>
                  <a:schemeClr val="tx2"/>
                </a:solidFill>
              </a:rPr>
              <a:t>surgical staging) </a:t>
            </a:r>
            <a:r>
              <a:rPr lang="en-US" sz="1600" dirty="0">
                <a:solidFill>
                  <a:schemeClr val="tx2"/>
                </a:solidFill>
              </a:rPr>
              <a:t>is </a:t>
            </a:r>
            <a:r>
              <a:rPr lang="en-US" sz="1600" b="1" dirty="0">
                <a:solidFill>
                  <a:schemeClr val="tx2"/>
                </a:solidFill>
              </a:rPr>
              <a:t>required </a:t>
            </a:r>
            <a:r>
              <a:rPr lang="en-US" sz="1600" dirty="0">
                <a:solidFill>
                  <a:schemeClr val="tx2"/>
                </a:solidFill>
              </a:rPr>
              <a:t>when there is a high clinical</a:t>
            </a:r>
          </a:p>
          <a:p>
            <a:r>
              <a:rPr lang="en-US" sz="1600" dirty="0">
                <a:solidFill>
                  <a:schemeClr val="tx2"/>
                </a:solidFill>
              </a:rPr>
              <a:t>suspicion of EOG, particularly with an acute presentation, as in this patient. During surgery, the ovaries, uterus, </a:t>
            </a:r>
            <a:r>
              <a:rPr lang="en-US" sz="1600" dirty="0" err="1">
                <a:solidFill>
                  <a:schemeClr val="tx2"/>
                </a:solidFill>
              </a:rPr>
              <a:t>omentum</a:t>
            </a:r>
            <a:r>
              <a:rPr lang="en-US" sz="1600" dirty="0">
                <a:solidFill>
                  <a:schemeClr val="tx2"/>
                </a:solidFill>
              </a:rPr>
              <a:t>, and any visually apparent cancerous lesion will be removed and pelvic and </a:t>
            </a:r>
            <a:r>
              <a:rPr lang="en-US" sz="1600" dirty="0" err="1">
                <a:solidFill>
                  <a:schemeClr val="tx2"/>
                </a:solidFill>
              </a:rPr>
              <a:t>paraaortic</a:t>
            </a:r>
            <a:r>
              <a:rPr lang="en-US" sz="1600" dirty="0">
                <a:solidFill>
                  <a:schemeClr val="tx2"/>
                </a:solidFill>
              </a:rPr>
              <a:t> lymph nodes will be dissected. Chemotherapy with platinum-based agents is initiated after surgery</a:t>
            </a:r>
            <a:r>
              <a:rPr lang="en-US" sz="1600" dirty="0"/>
              <a:t>.</a:t>
            </a:r>
            <a:endParaRPr lang="ar-JO" sz="1600" dirty="0"/>
          </a:p>
        </p:txBody>
      </p:sp>
    </p:spTree>
    <p:extLst>
      <p:ext uri="{BB962C8B-B14F-4D97-AF65-F5344CB8AC3E}">
        <p14:creationId xmlns:p14="http://schemas.microsoft.com/office/powerpoint/2010/main" val="4115384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6950" y="236059"/>
            <a:ext cx="3393600" cy="752400"/>
          </a:xfrm>
        </p:spPr>
        <p:txBody>
          <a:bodyPr/>
          <a:lstStyle/>
          <a:p>
            <a:pPr algn="ctr"/>
            <a:r>
              <a:rPr lang="en-US" dirty="0"/>
              <a:t>Prognosis</a:t>
            </a:r>
            <a:endParaRPr lang="ar-JO" dirty="0"/>
          </a:p>
        </p:txBody>
      </p:sp>
      <p:sp>
        <p:nvSpPr>
          <p:cNvPr id="6" name="TextBox 5"/>
          <p:cNvSpPr txBox="1"/>
          <p:nvPr/>
        </p:nvSpPr>
        <p:spPr>
          <a:xfrm>
            <a:off x="3374571" y="834571"/>
            <a:ext cx="45719" cy="307777"/>
          </a:xfrm>
          <a:prstGeom prst="rect">
            <a:avLst/>
          </a:prstGeom>
          <a:noFill/>
        </p:spPr>
        <p:txBody>
          <a:bodyPr wrap="square" rtlCol="1">
            <a:spAutoFit/>
          </a:bodyPr>
          <a:lstStyle/>
          <a:p>
            <a:endParaRPr lang="ar-JO" dirty="0"/>
          </a:p>
        </p:txBody>
      </p:sp>
      <p:sp>
        <p:nvSpPr>
          <p:cNvPr id="7" name="TextBox 6"/>
          <p:cNvSpPr txBox="1"/>
          <p:nvPr/>
        </p:nvSpPr>
        <p:spPr>
          <a:xfrm>
            <a:off x="377372" y="894826"/>
            <a:ext cx="7757886" cy="738664"/>
          </a:xfrm>
          <a:prstGeom prst="rect">
            <a:avLst/>
          </a:prstGeom>
          <a:noFill/>
        </p:spPr>
        <p:txBody>
          <a:bodyPr wrap="square" rtlCol="1">
            <a:spAutoFit/>
          </a:bodyPr>
          <a:lstStyle/>
          <a:p>
            <a:endParaRPr lang="en-US" b="1" dirty="0">
              <a:solidFill>
                <a:schemeClr val="accent2"/>
              </a:solidFill>
            </a:endParaRPr>
          </a:p>
          <a:p>
            <a:r>
              <a:rPr lang="en-US" dirty="0">
                <a:solidFill>
                  <a:schemeClr val="accent2"/>
                </a:solidFill>
              </a:rPr>
              <a:t> Overall five-year survival in women with ovarian cancer is less than 45 %.</a:t>
            </a:r>
          </a:p>
          <a:p>
            <a:endParaRPr lang="ar-JO" dirty="0">
              <a:solidFill>
                <a:schemeClr val="accent2"/>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2" y="1647226"/>
            <a:ext cx="5348752" cy="3291912"/>
          </a:xfrm>
          <a:prstGeom prst="rect">
            <a:avLst/>
          </a:prstGeom>
          <a:noFill/>
          <a:ln>
            <a:noFill/>
          </a:ln>
          <a:effectLst>
            <a:outerShdw dist="35921" dir="2700000" algn="ctr" rotWithShape="0">
              <a:schemeClr val="bg2"/>
            </a:outerShdw>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641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6857" y="87086"/>
            <a:ext cx="7583714" cy="3754874"/>
          </a:xfrm>
          <a:prstGeom prst="rect">
            <a:avLst/>
          </a:prstGeom>
          <a:noFill/>
        </p:spPr>
        <p:txBody>
          <a:bodyPr wrap="square" rtlCol="1">
            <a:spAutoFit/>
          </a:bodyPr>
          <a:lstStyle/>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endParaRPr lang="en-US" dirty="0">
              <a:solidFill>
                <a:schemeClr val="accent2"/>
              </a:solidFill>
            </a:endParaRPr>
          </a:p>
          <a:p>
            <a:r>
              <a:rPr lang="en-US" dirty="0">
                <a:solidFill>
                  <a:schemeClr val="accent2"/>
                </a:solidFill>
              </a:rPr>
              <a:t>The major prognostic factors associated with improved outcome were :</a:t>
            </a:r>
          </a:p>
          <a:p>
            <a:endParaRPr lang="en-US" dirty="0">
              <a:solidFill>
                <a:schemeClr val="accent2"/>
              </a:solidFill>
            </a:endParaRPr>
          </a:p>
          <a:p>
            <a:r>
              <a:rPr lang="en-US" b="1" dirty="0">
                <a:solidFill>
                  <a:schemeClr val="accent2"/>
                </a:solidFill>
              </a:rPr>
              <a:t>1)   younger age </a:t>
            </a:r>
            <a:r>
              <a:rPr lang="en-US" dirty="0">
                <a:solidFill>
                  <a:schemeClr val="accent2"/>
                </a:solidFill>
              </a:rPr>
              <a:t>: Younger patients are more likely to have a favorable prognosis </a:t>
            </a:r>
          </a:p>
          <a:p>
            <a:r>
              <a:rPr lang="en-US" dirty="0">
                <a:solidFill>
                  <a:schemeClr val="accent2"/>
                </a:solidFill>
              </a:rPr>
              <a:t>                                because they are more likely to have tumors of less aggressive </a:t>
            </a:r>
          </a:p>
          <a:p>
            <a:r>
              <a:rPr lang="en-US" dirty="0">
                <a:solidFill>
                  <a:schemeClr val="accent2"/>
                </a:solidFill>
              </a:rPr>
              <a:t>                                histology and lower grade, and better baseline performance status. </a:t>
            </a:r>
          </a:p>
          <a:p>
            <a:endParaRPr lang="en-US" dirty="0">
              <a:solidFill>
                <a:schemeClr val="accent2"/>
              </a:solidFill>
            </a:endParaRPr>
          </a:p>
          <a:p>
            <a:r>
              <a:rPr lang="en-US" b="1" dirty="0">
                <a:solidFill>
                  <a:schemeClr val="accent2"/>
                </a:solidFill>
              </a:rPr>
              <a:t>2)   Low volume of residual disease.</a:t>
            </a:r>
          </a:p>
          <a:p>
            <a:endParaRPr lang="en-US" dirty="0">
              <a:solidFill>
                <a:schemeClr val="accent2"/>
              </a:solidFill>
            </a:endParaRPr>
          </a:p>
          <a:p>
            <a:r>
              <a:rPr lang="en-US" b="1" dirty="0">
                <a:solidFill>
                  <a:schemeClr val="accent2"/>
                </a:solidFill>
              </a:rPr>
              <a:t>3)   Good performance status.</a:t>
            </a:r>
          </a:p>
          <a:p>
            <a:endParaRPr lang="en-US" dirty="0">
              <a:solidFill>
                <a:schemeClr val="accent2"/>
              </a:solidFill>
            </a:endParaRPr>
          </a:p>
          <a:p>
            <a:r>
              <a:rPr lang="en-US" b="1" dirty="0">
                <a:solidFill>
                  <a:schemeClr val="accent2"/>
                </a:solidFill>
              </a:rPr>
              <a:t>4)   Serous histology. </a:t>
            </a:r>
            <a:endParaRPr lang="ar-JO" b="1" dirty="0">
              <a:solidFill>
                <a:schemeClr val="accent2"/>
              </a:solidFill>
            </a:endParaRPr>
          </a:p>
          <a:p>
            <a:endParaRPr lang="ar-JO" dirty="0">
              <a:solidFill>
                <a:schemeClr val="accent2"/>
              </a:solidFill>
            </a:endParaRPr>
          </a:p>
        </p:txBody>
      </p:sp>
    </p:spTree>
    <p:extLst>
      <p:ext uri="{BB962C8B-B14F-4D97-AF65-F5344CB8AC3E}">
        <p14:creationId xmlns:p14="http://schemas.microsoft.com/office/powerpoint/2010/main" val="3350918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514" y="1088572"/>
            <a:ext cx="8265885" cy="2246769"/>
          </a:xfrm>
          <a:prstGeom prst="rect">
            <a:avLst/>
          </a:prstGeom>
          <a:noFill/>
        </p:spPr>
        <p:txBody>
          <a:bodyPr wrap="square" rtlCol="1">
            <a:spAutoFit/>
          </a:bodyPr>
          <a:lstStyle/>
          <a:p>
            <a:r>
              <a:rPr lang="en-US" b="1" dirty="0">
                <a:solidFill>
                  <a:schemeClr val="accent2"/>
                </a:solidFill>
              </a:rPr>
              <a:t>POSTTREATMENT SURVEILLANCE </a:t>
            </a:r>
          </a:p>
          <a:p>
            <a:endParaRPr lang="en-US" dirty="0">
              <a:solidFill>
                <a:schemeClr val="accent2"/>
              </a:solidFill>
            </a:endParaRPr>
          </a:p>
          <a:p>
            <a:r>
              <a:rPr lang="en-US" dirty="0">
                <a:solidFill>
                  <a:schemeClr val="accent2"/>
                </a:solidFill>
              </a:rPr>
              <a:t>1) Office visits (including physical and pelvic exams) every three to six months up to five years </a:t>
            </a:r>
            <a:r>
              <a:rPr lang="en-US" dirty="0" err="1">
                <a:solidFill>
                  <a:schemeClr val="accent2"/>
                </a:solidFill>
              </a:rPr>
              <a:t>posttreatment</a:t>
            </a:r>
            <a:r>
              <a:rPr lang="en-US" dirty="0">
                <a:solidFill>
                  <a:schemeClr val="accent2"/>
                </a:solidFill>
              </a:rPr>
              <a:t>, then annually.</a:t>
            </a:r>
          </a:p>
          <a:p>
            <a:pPr marL="342900" indent="-342900">
              <a:buAutoNum type="arabicParenR"/>
            </a:pPr>
            <a:endParaRPr lang="en-US" dirty="0">
              <a:solidFill>
                <a:schemeClr val="accent2"/>
              </a:solidFill>
            </a:endParaRPr>
          </a:p>
          <a:p>
            <a:r>
              <a:rPr lang="en-US" dirty="0">
                <a:solidFill>
                  <a:schemeClr val="accent2"/>
                </a:solidFill>
              </a:rPr>
              <a:t>2) CA-125 or other tumor markers (</a:t>
            </a:r>
            <a:r>
              <a:rPr lang="en-US" dirty="0" err="1">
                <a:solidFill>
                  <a:schemeClr val="accent2"/>
                </a:solidFill>
              </a:rPr>
              <a:t>eg</a:t>
            </a:r>
            <a:r>
              <a:rPr lang="en-US" dirty="0">
                <a:solidFill>
                  <a:schemeClr val="accent2"/>
                </a:solidFill>
              </a:rPr>
              <a:t>, HE4) every visit if initially elevated, if indicated</a:t>
            </a:r>
          </a:p>
          <a:p>
            <a:endParaRPr lang="en-US" dirty="0">
              <a:solidFill>
                <a:schemeClr val="accent2"/>
              </a:solidFill>
            </a:endParaRPr>
          </a:p>
          <a:p>
            <a:r>
              <a:rPr lang="en-US" dirty="0">
                <a:solidFill>
                  <a:schemeClr val="accent2"/>
                </a:solidFill>
              </a:rPr>
              <a:t>3) Other testing (</a:t>
            </a:r>
            <a:r>
              <a:rPr lang="en-US" dirty="0" err="1">
                <a:solidFill>
                  <a:schemeClr val="accent2"/>
                </a:solidFill>
              </a:rPr>
              <a:t>ie</a:t>
            </a:r>
            <a:r>
              <a:rPr lang="en-US" dirty="0">
                <a:solidFill>
                  <a:schemeClr val="accent2"/>
                </a:solidFill>
              </a:rPr>
              <a:t>, chemistry profile or complete blood count, CT scan, or transvaginal ultrasound in women who underwent fertility-sparing surgery) only as clinically indicated.</a:t>
            </a:r>
          </a:p>
          <a:p>
            <a:endParaRPr lang="ar-JO" dirty="0">
              <a:solidFill>
                <a:schemeClr val="accent2"/>
              </a:solidFill>
            </a:endParaRPr>
          </a:p>
        </p:txBody>
      </p:sp>
    </p:spTree>
    <p:extLst>
      <p:ext uri="{BB962C8B-B14F-4D97-AF65-F5344CB8AC3E}">
        <p14:creationId xmlns:p14="http://schemas.microsoft.com/office/powerpoint/2010/main" val="3253075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143" y="-137885"/>
            <a:ext cx="7482114" cy="3877985"/>
          </a:xfrm>
          <a:prstGeom prst="rect">
            <a:avLst/>
          </a:prstGeom>
          <a:noFill/>
        </p:spPr>
        <p:txBody>
          <a:bodyPr wrap="square" rtlCol="1">
            <a:spAutoFit/>
          </a:bodyPr>
          <a:lstStyle/>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pPr algn="ctr"/>
            <a:endParaRPr lang="en-US" dirty="0">
              <a:solidFill>
                <a:schemeClr val="accent2"/>
              </a:solidFill>
            </a:endParaRPr>
          </a:p>
          <a:p>
            <a:r>
              <a:rPr lang="en-US" sz="1600" b="1" dirty="0">
                <a:solidFill>
                  <a:schemeClr val="accent2"/>
                </a:solidFill>
              </a:rPr>
              <a:t>Screening for ovarian cancer</a:t>
            </a:r>
          </a:p>
          <a:p>
            <a:pPr algn="ctr"/>
            <a:endParaRPr lang="en-US" sz="1800" b="1" dirty="0">
              <a:solidFill>
                <a:schemeClr val="accent2"/>
              </a:solidFill>
            </a:endParaRPr>
          </a:p>
          <a:p>
            <a:pPr algn="ctr"/>
            <a:endParaRPr lang="en-US" dirty="0">
              <a:solidFill>
                <a:schemeClr val="accent2"/>
              </a:solidFill>
            </a:endParaRPr>
          </a:p>
          <a:p>
            <a:r>
              <a:rPr lang="en-US" dirty="0">
                <a:solidFill>
                  <a:schemeClr val="accent2"/>
                </a:solidFill>
              </a:rPr>
              <a:t>Screening for high risk women : There is a consensus that women at average risk for </a:t>
            </a:r>
          </a:p>
          <a:p>
            <a:r>
              <a:rPr lang="en-US" dirty="0">
                <a:solidFill>
                  <a:schemeClr val="accent2"/>
                </a:solidFill>
              </a:rPr>
              <a:t>    ovarian cancer should NOT undergo screening. </a:t>
            </a:r>
          </a:p>
          <a:p>
            <a:endParaRPr lang="en-US" dirty="0">
              <a:solidFill>
                <a:schemeClr val="accent2"/>
              </a:solidFill>
            </a:endParaRPr>
          </a:p>
          <a:p>
            <a:r>
              <a:rPr lang="en-US" dirty="0">
                <a:solidFill>
                  <a:schemeClr val="accent2"/>
                </a:solidFill>
              </a:rPr>
              <a:t>Screening tests : Measurement of CA 125 and transvaginal pelvic ultrasound.</a:t>
            </a:r>
          </a:p>
          <a:p>
            <a:endParaRPr lang="en-US" dirty="0">
              <a:solidFill>
                <a:schemeClr val="accent2"/>
              </a:solidFill>
            </a:endParaRPr>
          </a:p>
          <a:p>
            <a:endParaRPr lang="en-US" dirty="0">
              <a:solidFill>
                <a:schemeClr val="accent2"/>
              </a:solidFill>
            </a:endParaRPr>
          </a:p>
          <a:p>
            <a:endParaRPr lang="ar-JO" dirty="0">
              <a:solidFill>
                <a:schemeClr val="accent2"/>
              </a:solidFill>
            </a:endParaRPr>
          </a:p>
          <a:p>
            <a:endParaRPr lang="ar-JO" dirty="0">
              <a:solidFill>
                <a:schemeClr val="accent2"/>
              </a:solidFill>
            </a:endParaRPr>
          </a:p>
        </p:txBody>
      </p:sp>
    </p:spTree>
    <p:extLst>
      <p:ext uri="{BB962C8B-B14F-4D97-AF65-F5344CB8AC3E}">
        <p14:creationId xmlns:p14="http://schemas.microsoft.com/office/powerpoint/2010/main" val="374550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842848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www.medicalindependent.ie/attachments/6ec66bdf-466b-49fc-b87f-71de70bb1de5.JPG"/>
          <p:cNvPicPr>
            <a:picLocks noChangeAspect="1" noChangeArrowheads="1"/>
          </p:cNvPicPr>
          <p:nvPr/>
        </p:nvPicPr>
        <p:blipFill>
          <a:blip r:embed="rId3" cstate="print"/>
          <a:stretch>
            <a:fillRect/>
          </a:stretch>
        </p:blipFill>
        <p:spPr bwMode="auto">
          <a:xfrm>
            <a:off x="1758330" y="482600"/>
            <a:ext cx="5627338" cy="4178299"/>
          </a:xfrm>
          <a:prstGeom prst="rect">
            <a:avLst/>
          </a:prstGeom>
          <a:noFill/>
        </p:spPr>
      </p:pic>
    </p:spTree>
    <p:extLst>
      <p:ext uri="{BB962C8B-B14F-4D97-AF65-F5344CB8AC3E}">
        <p14:creationId xmlns:p14="http://schemas.microsoft.com/office/powerpoint/2010/main" val="3432056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143" y="616857"/>
            <a:ext cx="8940799" cy="1384995"/>
          </a:xfrm>
          <a:prstGeom prst="rect">
            <a:avLst/>
          </a:prstGeom>
          <a:noFill/>
        </p:spPr>
        <p:txBody>
          <a:bodyPr wrap="square" rtlCol="1">
            <a:spAutoFit/>
          </a:bodyPr>
          <a:lstStyle/>
          <a:p>
            <a:r>
              <a:rPr lang="en-US" dirty="0">
                <a:solidFill>
                  <a:schemeClr val="tx2"/>
                </a:solidFill>
              </a:rPr>
              <a:t>A 58-year-old nulliparous woman comes to the office for a routine checkup. She is concerned about ovarian cancer because her cousin died of the disease last year and a close friend was recently diagnosed with it. Her medical history is significant for hypertension treated with an ACE inhibitor. Menopause was at age 55. The patient smokes a half pack of cigarettes a day. There is no other cancer history in her family. Physical examination is unremarkable. Which of the following is the most appropriate strategy for ovarian cancer screening in this patient?</a:t>
            </a:r>
            <a:endParaRPr lang="ar-JO" dirty="0">
              <a:solidFill>
                <a:schemeClr val="tx2"/>
              </a:solidFill>
            </a:endParaRPr>
          </a:p>
        </p:txBody>
      </p:sp>
      <p:sp>
        <p:nvSpPr>
          <p:cNvPr id="5" name="TextBox 4"/>
          <p:cNvSpPr txBox="1"/>
          <p:nvPr/>
        </p:nvSpPr>
        <p:spPr>
          <a:xfrm>
            <a:off x="1124857" y="2677886"/>
            <a:ext cx="6625771" cy="1169551"/>
          </a:xfrm>
          <a:prstGeom prst="rect">
            <a:avLst/>
          </a:prstGeom>
          <a:noFill/>
        </p:spPr>
        <p:txBody>
          <a:bodyPr wrap="square" rtlCol="1">
            <a:spAutoFit/>
          </a:bodyPr>
          <a:lstStyle/>
          <a:p>
            <a:r>
              <a:rPr lang="en-US" dirty="0">
                <a:solidFill>
                  <a:schemeClr val="tx2"/>
                </a:solidFill>
              </a:rPr>
              <a:t>A.  Genetic testing for BRCA mutation</a:t>
            </a:r>
          </a:p>
          <a:p>
            <a:r>
              <a:rPr lang="en-US" dirty="0">
                <a:solidFill>
                  <a:schemeClr val="tx2"/>
                </a:solidFill>
              </a:rPr>
              <a:t>B.  No further workup</a:t>
            </a:r>
          </a:p>
          <a:p>
            <a:r>
              <a:rPr lang="en-US" dirty="0">
                <a:solidFill>
                  <a:schemeClr val="tx2"/>
                </a:solidFill>
              </a:rPr>
              <a:t>C.  Pelvic ultrasonography</a:t>
            </a:r>
          </a:p>
          <a:p>
            <a:r>
              <a:rPr lang="en-US" dirty="0">
                <a:solidFill>
                  <a:schemeClr val="tx2"/>
                </a:solidFill>
              </a:rPr>
              <a:t>D.  Serum CA-125 level</a:t>
            </a:r>
          </a:p>
          <a:p>
            <a:r>
              <a:rPr lang="en-US" dirty="0">
                <a:solidFill>
                  <a:schemeClr val="tx2"/>
                </a:solidFill>
              </a:rPr>
              <a:t>E.  Serum carcinoembryonic antigen level</a:t>
            </a:r>
            <a:endParaRPr lang="ar-JO" dirty="0">
              <a:solidFill>
                <a:schemeClr val="tx2"/>
              </a:solidFill>
            </a:endParaRPr>
          </a:p>
        </p:txBody>
      </p:sp>
    </p:spTree>
    <p:extLst>
      <p:ext uri="{BB962C8B-B14F-4D97-AF65-F5344CB8AC3E}">
        <p14:creationId xmlns:p14="http://schemas.microsoft.com/office/powerpoint/2010/main" val="501310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143" y="616857"/>
            <a:ext cx="8940799" cy="1384995"/>
          </a:xfrm>
          <a:prstGeom prst="rect">
            <a:avLst/>
          </a:prstGeom>
          <a:noFill/>
        </p:spPr>
        <p:txBody>
          <a:bodyPr wrap="square" rtlCol="1">
            <a:spAutoFit/>
          </a:bodyPr>
          <a:lstStyle/>
          <a:p>
            <a:r>
              <a:rPr lang="en-US" dirty="0">
                <a:solidFill>
                  <a:schemeClr val="tx2"/>
                </a:solidFill>
              </a:rPr>
              <a:t>A 58-year-old nulliparous woman comes to the office for a routine checkup. She is concerned about ovarian cancer because her cousin died of the disease last year and a close friend was recently diagnosed with it. Her medical history is significant for hypertension treated with an ACE inhibitor. Menopause was at age 55. The patient smokes a half pack of cigarettes a day. There is no other cancer history in her family. Physical examination is unremarkable. Which of the following is the most appropriate strategy for ovarian cancer screening in this patient?</a:t>
            </a:r>
            <a:endParaRPr lang="ar-JO" dirty="0">
              <a:solidFill>
                <a:schemeClr val="tx2"/>
              </a:solidFill>
            </a:endParaRPr>
          </a:p>
        </p:txBody>
      </p:sp>
      <p:sp>
        <p:nvSpPr>
          <p:cNvPr id="5" name="TextBox 4"/>
          <p:cNvSpPr txBox="1"/>
          <p:nvPr/>
        </p:nvSpPr>
        <p:spPr>
          <a:xfrm>
            <a:off x="1124857" y="2677886"/>
            <a:ext cx="6625771" cy="1169551"/>
          </a:xfrm>
          <a:prstGeom prst="rect">
            <a:avLst/>
          </a:prstGeom>
          <a:noFill/>
        </p:spPr>
        <p:txBody>
          <a:bodyPr wrap="square" rtlCol="1">
            <a:spAutoFit/>
          </a:bodyPr>
          <a:lstStyle/>
          <a:p>
            <a:r>
              <a:rPr lang="en-US" dirty="0">
                <a:solidFill>
                  <a:schemeClr val="tx2"/>
                </a:solidFill>
              </a:rPr>
              <a:t>A.  Genetic testing for BRCA mutation</a:t>
            </a:r>
          </a:p>
          <a:p>
            <a:r>
              <a:rPr lang="en-US" dirty="0">
                <a:solidFill>
                  <a:srgbClr val="FF0000"/>
                </a:solidFill>
              </a:rPr>
              <a:t>B.  No further workup</a:t>
            </a:r>
          </a:p>
          <a:p>
            <a:r>
              <a:rPr lang="en-US" dirty="0">
                <a:solidFill>
                  <a:schemeClr val="tx2"/>
                </a:solidFill>
              </a:rPr>
              <a:t>C.  Pelvic ultrasonography</a:t>
            </a:r>
          </a:p>
          <a:p>
            <a:r>
              <a:rPr lang="en-US" dirty="0">
                <a:solidFill>
                  <a:schemeClr val="tx2"/>
                </a:solidFill>
              </a:rPr>
              <a:t>D.  Serum CA-125 level</a:t>
            </a:r>
          </a:p>
          <a:p>
            <a:r>
              <a:rPr lang="en-US" dirty="0">
                <a:solidFill>
                  <a:schemeClr val="tx2"/>
                </a:solidFill>
              </a:rPr>
              <a:t>E.  Serum carcinoembryonic antigen level</a:t>
            </a:r>
            <a:endParaRPr lang="ar-JO" dirty="0">
              <a:solidFill>
                <a:schemeClr val="tx2"/>
              </a:solidFill>
            </a:endParaRPr>
          </a:p>
        </p:txBody>
      </p:sp>
    </p:spTree>
    <p:extLst>
      <p:ext uri="{BB962C8B-B14F-4D97-AF65-F5344CB8AC3E}">
        <p14:creationId xmlns:p14="http://schemas.microsoft.com/office/powerpoint/2010/main" val="4205961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513" y="1045029"/>
            <a:ext cx="8628743" cy="1754326"/>
          </a:xfrm>
          <a:prstGeom prst="rect">
            <a:avLst/>
          </a:prstGeom>
          <a:noFill/>
        </p:spPr>
        <p:txBody>
          <a:bodyPr wrap="square" rtlCol="1">
            <a:spAutoFit/>
          </a:bodyPr>
          <a:lstStyle/>
          <a:p>
            <a:r>
              <a:rPr lang="en-US" sz="1800" b="1" dirty="0"/>
              <a:t>Ovarian cancer </a:t>
            </a:r>
            <a:r>
              <a:rPr lang="en-US" sz="1800" dirty="0"/>
              <a:t>is one of the leading causes of </a:t>
            </a:r>
            <a:r>
              <a:rPr lang="en-US" sz="1800" b="1" dirty="0"/>
              <a:t>cancer mortality </a:t>
            </a:r>
            <a:r>
              <a:rPr lang="en-US" sz="1800" dirty="0"/>
              <a:t>in the World as the disease is typically diagnosed in </a:t>
            </a:r>
            <a:r>
              <a:rPr lang="en-US" sz="1800" b="1" dirty="0"/>
              <a:t>advanced stages </a:t>
            </a:r>
            <a:r>
              <a:rPr lang="en-US" sz="1800" dirty="0"/>
              <a:t>with widespread </a:t>
            </a:r>
            <a:r>
              <a:rPr lang="en-US" sz="1800" b="1" dirty="0"/>
              <a:t>metastasis. </a:t>
            </a:r>
            <a:r>
              <a:rPr lang="en-US" sz="1800" dirty="0"/>
              <a:t>For average-risk patients (</a:t>
            </a:r>
            <a:r>
              <a:rPr lang="en-US" sz="1800" dirty="0" err="1"/>
              <a:t>eg</a:t>
            </a:r>
            <a:r>
              <a:rPr lang="en-US" sz="1800" dirty="0"/>
              <a:t>, no hereditary cancer syndromes), </a:t>
            </a:r>
            <a:r>
              <a:rPr lang="en-US" sz="1800" b="1" dirty="0"/>
              <a:t>no screening </a:t>
            </a:r>
            <a:r>
              <a:rPr lang="en-US" sz="1800" dirty="0"/>
              <a:t>tests exist to detect ovarian cancer in its early, more treatable stages. This patient's family history of a single second-degree relative with ovarian cancer does not impart increased likelihood of a hereditary cancer syndrome.</a:t>
            </a:r>
            <a:endParaRPr lang="ar-JO" sz="1800" dirty="0"/>
          </a:p>
        </p:txBody>
      </p:sp>
    </p:spTree>
    <p:extLst>
      <p:ext uri="{BB962C8B-B14F-4D97-AF65-F5344CB8AC3E}">
        <p14:creationId xmlns:p14="http://schemas.microsoft.com/office/powerpoint/2010/main" val="1497489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9ABEC3-410E-45B2-B03C-977ADA6233AA}"/>
              </a:ext>
            </a:extLst>
          </p:cNvPr>
          <p:cNvSpPr txBox="1"/>
          <p:nvPr/>
        </p:nvSpPr>
        <p:spPr>
          <a:xfrm>
            <a:off x="258793" y="984755"/>
            <a:ext cx="8557403" cy="2862322"/>
          </a:xfrm>
          <a:prstGeom prst="rect">
            <a:avLst/>
          </a:prstGeom>
          <a:noFill/>
        </p:spPr>
        <p:txBody>
          <a:bodyPr wrap="square">
            <a:spAutoFit/>
          </a:bodyPr>
          <a:lstStyle/>
          <a:p>
            <a:pPr defTabSz="685800">
              <a:buClrTx/>
            </a:pPr>
            <a:r>
              <a:rPr lang="en-US" sz="1800" kern="1200" dirty="0">
                <a:solidFill>
                  <a:prstClr val="black"/>
                </a:solidFill>
                <a:latin typeface="Calibri" panose="020F0502020204030204"/>
                <a:ea typeface="+mn-ea"/>
                <a:cs typeface="+mn-cs"/>
              </a:rPr>
              <a:t>A 7-year-old girl is brought to the office due to breast development that has occurred over the past 6 months. Her parents are concerned that she appears older than her classmates. An episode of vaginal spotting 2 months ago resolved after 3 days. She has had no headaches or visual changes. The patient has no chronic medical conditions and has had no surgeries. She takes no daily medications and has no allergies. Height and weight are at the 98th and 70th percentiles, respectively. Physical examination shows Tanner stage 3 breast development. The abdomen is soft and moderately distended and a palpable fullness is present in the pelvic region. Bone age is advanced at age 10. Pelvic ultrasound reveals a large right-sided adnexal mass. Which of the following is the most likely diagnosis in this patient? </a:t>
            </a:r>
          </a:p>
        </p:txBody>
      </p:sp>
      <p:sp>
        <p:nvSpPr>
          <p:cNvPr id="7" name="Rectangle 6">
            <a:extLst>
              <a:ext uri="{FF2B5EF4-FFF2-40B4-BE49-F238E27FC236}">
                <a16:creationId xmlns:a16="http://schemas.microsoft.com/office/drawing/2014/main" id="{6B9F1802-90D6-4E62-AF98-4AB701544353}"/>
              </a:ext>
            </a:extLst>
          </p:cNvPr>
          <p:cNvSpPr/>
          <p:nvPr/>
        </p:nvSpPr>
        <p:spPr>
          <a:xfrm>
            <a:off x="1181819" y="3186715"/>
            <a:ext cx="2855343"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8" name="Rectangle 7">
            <a:extLst>
              <a:ext uri="{FF2B5EF4-FFF2-40B4-BE49-F238E27FC236}">
                <a16:creationId xmlns:a16="http://schemas.microsoft.com/office/drawing/2014/main" id="{694B2C2D-7911-41AE-BFA0-962E8AAC94B7}"/>
              </a:ext>
            </a:extLst>
          </p:cNvPr>
          <p:cNvSpPr/>
          <p:nvPr/>
        </p:nvSpPr>
        <p:spPr>
          <a:xfrm>
            <a:off x="6987397" y="2367225"/>
            <a:ext cx="1466490"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ectangle 8">
            <a:extLst>
              <a:ext uri="{FF2B5EF4-FFF2-40B4-BE49-F238E27FC236}">
                <a16:creationId xmlns:a16="http://schemas.microsoft.com/office/drawing/2014/main" id="{473A8338-6414-4BAC-9D96-62ECC99F2432}"/>
              </a:ext>
            </a:extLst>
          </p:cNvPr>
          <p:cNvSpPr/>
          <p:nvPr/>
        </p:nvSpPr>
        <p:spPr>
          <a:xfrm>
            <a:off x="1641176" y="1549873"/>
            <a:ext cx="1498840"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4B416356-6A91-42DC-B2D4-BA623A40CAB5}"/>
              </a:ext>
            </a:extLst>
          </p:cNvPr>
          <p:cNvSpPr/>
          <p:nvPr/>
        </p:nvSpPr>
        <p:spPr>
          <a:xfrm>
            <a:off x="4636698" y="984754"/>
            <a:ext cx="1940945"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1" name="Rectangle 10">
            <a:extLst>
              <a:ext uri="{FF2B5EF4-FFF2-40B4-BE49-F238E27FC236}">
                <a16:creationId xmlns:a16="http://schemas.microsoft.com/office/drawing/2014/main" id="{79CD11DE-4156-43A8-AB57-D415489E653C}"/>
              </a:ext>
            </a:extLst>
          </p:cNvPr>
          <p:cNvSpPr/>
          <p:nvPr/>
        </p:nvSpPr>
        <p:spPr>
          <a:xfrm>
            <a:off x="258793" y="984755"/>
            <a:ext cx="1574321" cy="314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38339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purple cells">
            <a:extLst>
              <a:ext uri="{FF2B5EF4-FFF2-40B4-BE49-F238E27FC236}">
                <a16:creationId xmlns:a16="http://schemas.microsoft.com/office/drawing/2014/main" id="{43CF61BE-86F2-EB12-D6C3-78DAC8DB87EE}"/>
              </a:ext>
            </a:extLst>
          </p:cNvPr>
          <p:cNvPicPr>
            <a:picLocks noChangeAspect="1"/>
          </p:cNvPicPr>
          <p:nvPr/>
        </p:nvPicPr>
        <p:blipFill rotWithShape="1">
          <a:blip r:embed="rId2">
            <a:duotone>
              <a:prstClr val="black"/>
              <a:schemeClr val="bg1">
                <a:tint val="45000"/>
                <a:satMod val="400000"/>
              </a:schemeClr>
            </a:duotone>
            <a:alphaModFix amt="25000"/>
          </a:blip>
          <a:srcRect t="17539" b="7461"/>
          <a:stretch/>
        </p:blipFill>
        <p:spPr>
          <a:xfrm>
            <a:off x="20" y="10"/>
            <a:ext cx="9143980" cy="5143490"/>
          </a:xfrm>
          <a:prstGeom prst="rect">
            <a:avLst/>
          </a:prstGeom>
        </p:spPr>
      </p:pic>
      <p:sp>
        <p:nvSpPr>
          <p:cNvPr id="2" name="Title 1">
            <a:extLst>
              <a:ext uri="{FF2B5EF4-FFF2-40B4-BE49-F238E27FC236}">
                <a16:creationId xmlns:a16="http://schemas.microsoft.com/office/drawing/2014/main" id="{BB123331-C414-EC47-9432-6D662C37CD8D}"/>
              </a:ext>
            </a:extLst>
          </p:cNvPr>
          <p:cNvSpPr>
            <a:spLocks noGrp="1"/>
          </p:cNvSpPr>
          <p:nvPr>
            <p:ph type="ctrTitle"/>
          </p:nvPr>
        </p:nvSpPr>
        <p:spPr>
          <a:xfrm>
            <a:off x="1313259" y="457200"/>
            <a:ext cx="6507166" cy="2400300"/>
          </a:xfrm>
        </p:spPr>
        <p:txBody>
          <a:bodyPr>
            <a:normAutofit/>
          </a:bodyPr>
          <a:lstStyle/>
          <a:p>
            <a:r>
              <a:rPr lang="en-US" dirty="0"/>
              <a:t>Endometrial hyperplasia and cancer </a:t>
            </a:r>
          </a:p>
        </p:txBody>
      </p:sp>
      <p:sp>
        <p:nvSpPr>
          <p:cNvPr id="3" name="Subtitle 2">
            <a:extLst>
              <a:ext uri="{FF2B5EF4-FFF2-40B4-BE49-F238E27FC236}">
                <a16:creationId xmlns:a16="http://schemas.microsoft.com/office/drawing/2014/main" id="{F3A8B1B0-C939-3D45-8E1C-9A76AB004BAA}"/>
              </a:ext>
            </a:extLst>
          </p:cNvPr>
          <p:cNvSpPr>
            <a:spLocks noGrp="1"/>
          </p:cNvSpPr>
          <p:nvPr>
            <p:ph type="subTitle" idx="1"/>
          </p:nvPr>
        </p:nvSpPr>
        <p:spPr>
          <a:xfrm>
            <a:off x="1313259" y="2914650"/>
            <a:ext cx="6507166" cy="1428750"/>
          </a:xfrm>
        </p:spPr>
        <p:txBody>
          <a:bodyPr>
            <a:normAutofit/>
          </a:bodyPr>
          <a:lstStyle/>
          <a:p>
            <a:r>
              <a:rPr lang="en-US" b="1">
                <a:latin typeface="Aharoni" panose="02010803020104030203" pitchFamily="2" charset="-79"/>
                <a:cs typeface="Aharoni" panose="02010803020104030203" pitchFamily="2" charset="-79"/>
              </a:rPr>
              <a:t>Done by :</a:t>
            </a:r>
          </a:p>
          <a:p>
            <a:r>
              <a:rPr lang="en-US"/>
              <a:t>ALAA AL-FREAHAT</a:t>
            </a:r>
          </a:p>
        </p:txBody>
      </p:sp>
    </p:spTree>
    <p:extLst>
      <p:ext uri="{BB962C8B-B14F-4D97-AF65-F5344CB8AC3E}">
        <p14:creationId xmlns:p14="http://schemas.microsoft.com/office/powerpoint/2010/main" val="350685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7FC28-A237-EB48-8C31-C8B15229319A}"/>
              </a:ext>
            </a:extLst>
          </p:cNvPr>
          <p:cNvSpPr>
            <a:spLocks noGrp="1"/>
          </p:cNvSpPr>
          <p:nvPr>
            <p:ph type="title"/>
          </p:nvPr>
        </p:nvSpPr>
        <p:spPr>
          <a:xfrm>
            <a:off x="5228216" y="843749"/>
            <a:ext cx="3915784" cy="3442288"/>
          </a:xfrm>
        </p:spPr>
        <p:txBody>
          <a:bodyPr>
            <a:normAutofit/>
          </a:bodyPr>
          <a:lstStyle/>
          <a:p>
            <a:pPr algn="l"/>
            <a:r>
              <a:rPr lang="en-US" sz="3600" dirty="0"/>
              <a:t>Introduction </a:t>
            </a:r>
          </a:p>
        </p:txBody>
      </p:sp>
      <p:sp>
        <p:nvSpPr>
          <p:cNvPr id="3" name="Content Placeholder 2">
            <a:extLst>
              <a:ext uri="{FF2B5EF4-FFF2-40B4-BE49-F238E27FC236}">
                <a16:creationId xmlns:a16="http://schemas.microsoft.com/office/drawing/2014/main" id="{81E1F0A2-13F2-A142-8787-D6701A6F4967}"/>
              </a:ext>
            </a:extLst>
          </p:cNvPr>
          <p:cNvSpPr>
            <a:spLocks noGrp="1"/>
          </p:cNvSpPr>
          <p:nvPr>
            <p:ph idx="1"/>
          </p:nvPr>
        </p:nvSpPr>
        <p:spPr>
          <a:xfrm>
            <a:off x="274321" y="101600"/>
            <a:ext cx="4846320" cy="4856479"/>
          </a:xfrm>
        </p:spPr>
        <p:txBody>
          <a:bodyPr>
            <a:normAutofit/>
          </a:bodyPr>
          <a:lstStyle/>
          <a:p>
            <a:pPr>
              <a:lnSpc>
                <a:spcPct val="110000"/>
              </a:lnSpc>
            </a:pPr>
            <a:br>
              <a:rPr lang="en-US" sz="1200" dirty="0"/>
            </a:br>
            <a:r>
              <a:rPr lang="en-US" sz="1200" dirty="0">
                <a:solidFill>
                  <a:srgbClr val="FF0000"/>
                </a:solidFill>
              </a:rPr>
              <a:t>Endometrial hyperplasia is a disordered proliferation of endometrial glands</a:t>
            </a:r>
            <a:r>
              <a:rPr lang="en-US" sz="1200" dirty="0"/>
              <a:t>. It results from the unopposed estrogenic stimulation of the endometrial tissue with a relative deficiency of the counterbalancing effects of progesterone.</a:t>
            </a:r>
          </a:p>
          <a:p>
            <a:pPr>
              <a:lnSpc>
                <a:spcPct val="110000"/>
              </a:lnSpc>
            </a:pPr>
            <a:r>
              <a:rPr lang="en-US" sz="1200" dirty="0"/>
              <a:t>the causes of estrogen excess could be endogenous or exogenous. The risk factors associated with endometrial hyperplasia are as follows :</a:t>
            </a:r>
          </a:p>
          <a:p>
            <a:pPr>
              <a:lnSpc>
                <a:spcPct val="110000"/>
              </a:lnSpc>
            </a:pPr>
            <a:r>
              <a:rPr lang="en-US" sz="1200" dirty="0"/>
              <a:t>Age</a:t>
            </a:r>
          </a:p>
          <a:p>
            <a:pPr>
              <a:lnSpc>
                <a:spcPct val="110000"/>
              </a:lnSpc>
            </a:pPr>
            <a:r>
              <a:rPr lang="en-US" sz="1200" dirty="0"/>
              <a:t>Nulliparity</a:t>
            </a:r>
          </a:p>
          <a:p>
            <a:pPr>
              <a:lnSpc>
                <a:spcPct val="110000"/>
              </a:lnSpc>
            </a:pPr>
            <a:r>
              <a:rPr lang="en-US" sz="1200" dirty="0"/>
              <a:t>Obesity</a:t>
            </a:r>
          </a:p>
          <a:p>
            <a:pPr>
              <a:lnSpc>
                <a:spcPct val="110000"/>
              </a:lnSpc>
            </a:pPr>
            <a:r>
              <a:rPr lang="en-US" sz="1200" dirty="0"/>
              <a:t>Diabetes Mellitus</a:t>
            </a:r>
          </a:p>
          <a:p>
            <a:pPr>
              <a:lnSpc>
                <a:spcPct val="110000"/>
              </a:lnSpc>
            </a:pPr>
            <a:r>
              <a:rPr lang="en-US" sz="1200" dirty="0"/>
              <a:t>Anovulatory cycles- PCOS, perimenopause</a:t>
            </a:r>
          </a:p>
          <a:p>
            <a:pPr>
              <a:lnSpc>
                <a:spcPct val="110000"/>
              </a:lnSpc>
            </a:pPr>
            <a:r>
              <a:rPr lang="en-US" sz="1200" dirty="0"/>
              <a:t>Ovarian tumors- granulosa cell tumors</a:t>
            </a:r>
          </a:p>
          <a:p>
            <a:pPr>
              <a:lnSpc>
                <a:spcPct val="110000"/>
              </a:lnSpc>
            </a:pPr>
            <a:r>
              <a:rPr lang="en-US" sz="1200" dirty="0"/>
              <a:t>Hormone replacement therapy- estrogen-only therapy can lead to endometrial hyperplasia at even a minimal dose and is contraindicated in women with a uterus. Over the counter/ herbal preparations may have a high amount of estrogen.</a:t>
            </a:r>
          </a:p>
        </p:txBody>
      </p:sp>
    </p:spTree>
    <p:extLst>
      <p:ext uri="{BB962C8B-B14F-4D97-AF65-F5344CB8AC3E}">
        <p14:creationId xmlns:p14="http://schemas.microsoft.com/office/powerpoint/2010/main" val="1984162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BADA-BCB3-394C-BF58-ABF19CD8ECB2}"/>
              </a:ext>
            </a:extLst>
          </p:cNvPr>
          <p:cNvSpPr>
            <a:spLocks noGrp="1"/>
          </p:cNvSpPr>
          <p:nvPr>
            <p:ph type="title"/>
          </p:nvPr>
        </p:nvSpPr>
        <p:spPr>
          <a:xfrm>
            <a:off x="95693" y="1619346"/>
            <a:ext cx="2883694" cy="1428750"/>
          </a:xfrm>
        </p:spPr>
        <p:txBody>
          <a:bodyPr/>
          <a:lstStyle/>
          <a:p>
            <a:pPr rtl="1"/>
            <a:r>
              <a:rPr lang="en-US" dirty="0"/>
              <a:t>Clinical presentation</a:t>
            </a:r>
            <a:r>
              <a:rPr lang="ar-SA" dirty="0"/>
              <a:t> </a:t>
            </a:r>
            <a:endParaRPr lang="en-US" dirty="0"/>
          </a:p>
        </p:txBody>
      </p:sp>
      <p:sp>
        <p:nvSpPr>
          <p:cNvPr id="3" name="Content Placeholder 2">
            <a:extLst>
              <a:ext uri="{FF2B5EF4-FFF2-40B4-BE49-F238E27FC236}">
                <a16:creationId xmlns:a16="http://schemas.microsoft.com/office/drawing/2014/main" id="{B3A8A87D-4936-D346-8921-1F5687051CB9}"/>
              </a:ext>
            </a:extLst>
          </p:cNvPr>
          <p:cNvSpPr>
            <a:spLocks noGrp="1"/>
          </p:cNvSpPr>
          <p:nvPr>
            <p:ph idx="1"/>
          </p:nvPr>
        </p:nvSpPr>
        <p:spPr>
          <a:xfrm>
            <a:off x="2275367" y="394401"/>
            <a:ext cx="6772940" cy="4836818"/>
          </a:xfrm>
        </p:spPr>
        <p:txBody>
          <a:bodyPr>
            <a:noAutofit/>
          </a:bodyPr>
          <a:lstStyle/>
          <a:p>
            <a:r>
              <a:rPr lang="en-US" sz="1300" dirty="0">
                <a:solidFill>
                  <a:schemeClr val="tx1"/>
                </a:solidFill>
              </a:rPr>
              <a:t>The majority of patients first present with symptoms of abnormal uterine bleeding. The change in the menstrual bleeding pattern alarms the woman to seek medical help early. This is the reason that most of the cases of endometrial cancer (more than 70%) are diagnosed early in stage I as opposed to other cancer where the symptoms are indolent for many years allowing cancer to spread to regional and distant sites.  The importance of a detailed history and physical examination is of utmost importance in the evaluation.</a:t>
            </a:r>
          </a:p>
          <a:p>
            <a:r>
              <a:rPr lang="en-US" sz="1300" dirty="0">
                <a:solidFill>
                  <a:schemeClr val="tx1"/>
                </a:solidFill>
              </a:rPr>
              <a:t>The clinical documentation should include the history of present illness, menstrual history, and symptoms (duration of the cycle, flow, the passage of clots, intermenstrual bleeding, postmenopausal bleeding, unscheduled bleeding if the woman is on HRT). The age of menarche, transition through perimenopause,  age of menopause should also be recorded.</a:t>
            </a:r>
          </a:p>
          <a:p>
            <a:r>
              <a:rPr lang="en-US" sz="1300" dirty="0">
                <a:solidFill>
                  <a:schemeClr val="tx1"/>
                </a:solidFill>
              </a:rPr>
              <a:t> It is important to note the obstetric history and whether the patient wishes to conceive in the future. This is necessary as it can change the course of treatment options for the patient. </a:t>
            </a:r>
          </a:p>
          <a:p>
            <a:r>
              <a:rPr lang="en-US" sz="1300" dirty="0">
                <a:solidFill>
                  <a:schemeClr val="tx1"/>
                </a:solidFill>
              </a:rPr>
              <a:t>It is ethical to consider medical treatment options for a woman who is keen on conception in the future without compromising the prognosis. A smear and contraceptive history should be taken.. The drug history should be taken meticulously and specifically asked for the intake of HRT, over the counter drugs, tamoxifen, etc. A family and social history should also be taken.</a:t>
            </a:r>
          </a:p>
          <a:p>
            <a:br>
              <a:rPr lang="en-US" sz="1300" dirty="0">
                <a:solidFill>
                  <a:schemeClr val="tx1"/>
                </a:solidFill>
              </a:rPr>
            </a:br>
            <a:br>
              <a:rPr lang="en-US" sz="1300" dirty="0">
                <a:solidFill>
                  <a:schemeClr val="tx1"/>
                </a:solidFill>
              </a:rPr>
            </a:br>
            <a:endParaRPr lang="en-US" sz="1300" dirty="0">
              <a:solidFill>
                <a:schemeClr val="tx1"/>
              </a:solidFill>
            </a:endParaRPr>
          </a:p>
        </p:txBody>
      </p:sp>
    </p:spTree>
    <p:extLst>
      <p:ext uri="{BB962C8B-B14F-4D97-AF65-F5344CB8AC3E}">
        <p14:creationId xmlns:p14="http://schemas.microsoft.com/office/powerpoint/2010/main" val="36335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90F3EE-0CD1-4520-B020-4E1DF3141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9EFDE1E9-7FE0-45CA-9DE2-237F77319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703129"/>
          </a:xfrm>
          <a:custGeom>
            <a:avLst/>
            <a:gdLst>
              <a:gd name="connsiteX0" fmla="*/ 0 w 12192000"/>
              <a:gd name="connsiteY0" fmla="*/ 0 h 2270840"/>
              <a:gd name="connsiteX1" fmla="*/ 12192000 w 12192000"/>
              <a:gd name="connsiteY1" fmla="*/ 0 h 2270840"/>
              <a:gd name="connsiteX2" fmla="*/ 12192000 w 12192000"/>
              <a:gd name="connsiteY2" fmla="*/ 519831 h 2270840"/>
              <a:gd name="connsiteX3" fmla="*/ 12192000 w 12192000"/>
              <a:gd name="connsiteY3" fmla="*/ 744794 h 2270840"/>
              <a:gd name="connsiteX4" fmla="*/ 12192000 w 12192000"/>
              <a:gd name="connsiteY4" fmla="*/ 1754022 h 2270840"/>
              <a:gd name="connsiteX5" fmla="*/ 11957522 w 12192000"/>
              <a:gd name="connsiteY5" fmla="*/ 1797924 h 2270840"/>
              <a:gd name="connsiteX6" fmla="*/ 11679973 w 12192000"/>
              <a:gd name="connsiteY6" fmla="*/ 1847668 h 2270840"/>
              <a:gd name="connsiteX7" fmla="*/ 11401197 w 12192000"/>
              <a:gd name="connsiteY7" fmla="*/ 1896361 h 2270840"/>
              <a:gd name="connsiteX8" fmla="*/ 11121192 w 12192000"/>
              <a:gd name="connsiteY8" fmla="*/ 1938047 h 2270840"/>
              <a:gd name="connsiteX9" fmla="*/ 10842416 w 12192000"/>
              <a:gd name="connsiteY9" fmla="*/ 1980084 h 2270840"/>
              <a:gd name="connsiteX10" fmla="*/ 10562411 w 12192000"/>
              <a:gd name="connsiteY10" fmla="*/ 2019319 h 2270840"/>
              <a:gd name="connsiteX11" fmla="*/ 10286091 w 12192000"/>
              <a:gd name="connsiteY11" fmla="*/ 2052948 h 2270840"/>
              <a:gd name="connsiteX12" fmla="*/ 10006086 w 12192000"/>
              <a:gd name="connsiteY12" fmla="*/ 2084826 h 2270840"/>
              <a:gd name="connsiteX13" fmla="*/ 9727310 w 12192000"/>
              <a:gd name="connsiteY13" fmla="*/ 2113902 h 2270840"/>
              <a:gd name="connsiteX14" fmla="*/ 9453445 w 12192000"/>
              <a:gd name="connsiteY14" fmla="*/ 2139124 h 2270840"/>
              <a:gd name="connsiteX15" fmla="*/ 9175897 w 12192000"/>
              <a:gd name="connsiteY15" fmla="*/ 2164346 h 2270840"/>
              <a:gd name="connsiteX16" fmla="*/ 8902033 w 12192000"/>
              <a:gd name="connsiteY16" fmla="*/ 2185365 h 2270840"/>
              <a:gd name="connsiteX17" fmla="*/ 8628169 w 12192000"/>
              <a:gd name="connsiteY17" fmla="*/ 2201829 h 2270840"/>
              <a:gd name="connsiteX18" fmla="*/ 8355533 w 12192000"/>
              <a:gd name="connsiteY18" fmla="*/ 2218995 h 2270840"/>
              <a:gd name="connsiteX19" fmla="*/ 8085353 w 12192000"/>
              <a:gd name="connsiteY19" fmla="*/ 2233357 h 2270840"/>
              <a:gd name="connsiteX20" fmla="*/ 7817629 w 12192000"/>
              <a:gd name="connsiteY20" fmla="*/ 2243516 h 2270840"/>
              <a:gd name="connsiteX21" fmla="*/ 7549905 w 12192000"/>
              <a:gd name="connsiteY21" fmla="*/ 2252274 h 2270840"/>
              <a:gd name="connsiteX22" fmla="*/ 7284638 w 12192000"/>
              <a:gd name="connsiteY22" fmla="*/ 2260681 h 2270840"/>
              <a:gd name="connsiteX23" fmla="*/ 7023055 w 12192000"/>
              <a:gd name="connsiteY23" fmla="*/ 2264535 h 2270840"/>
              <a:gd name="connsiteX24" fmla="*/ 6761472 w 12192000"/>
              <a:gd name="connsiteY24" fmla="*/ 2268738 h 2270840"/>
              <a:gd name="connsiteX25" fmla="*/ 6503573 w 12192000"/>
              <a:gd name="connsiteY25" fmla="*/ 2270840 h 2270840"/>
              <a:gd name="connsiteX26" fmla="*/ 6248130 w 12192000"/>
              <a:gd name="connsiteY26" fmla="*/ 2268738 h 2270840"/>
              <a:gd name="connsiteX27" fmla="*/ 5995144 w 12192000"/>
              <a:gd name="connsiteY27" fmla="*/ 2268738 h 2270840"/>
              <a:gd name="connsiteX28" fmla="*/ 5744613 w 12192000"/>
              <a:gd name="connsiteY28" fmla="*/ 2264535 h 2270840"/>
              <a:gd name="connsiteX29" fmla="*/ 5498995 w 12192000"/>
              <a:gd name="connsiteY29" fmla="*/ 2258229 h 2270840"/>
              <a:gd name="connsiteX30" fmla="*/ 5255834 w 12192000"/>
              <a:gd name="connsiteY30" fmla="*/ 2252274 h 2270840"/>
              <a:gd name="connsiteX31" fmla="*/ 5017584 w 12192000"/>
              <a:gd name="connsiteY31" fmla="*/ 2245618 h 2270840"/>
              <a:gd name="connsiteX32" fmla="*/ 4780562 w 12192000"/>
              <a:gd name="connsiteY32" fmla="*/ 2235459 h 2270840"/>
              <a:gd name="connsiteX33" fmla="*/ 4547227 w 12192000"/>
              <a:gd name="connsiteY33" fmla="*/ 2224599 h 2270840"/>
              <a:gd name="connsiteX34" fmla="*/ 4318800 w 12192000"/>
              <a:gd name="connsiteY34" fmla="*/ 2214791 h 2270840"/>
              <a:gd name="connsiteX35" fmla="*/ 3873004 w 12192000"/>
              <a:gd name="connsiteY35" fmla="*/ 2187116 h 2270840"/>
              <a:gd name="connsiteX36" fmla="*/ 3445628 w 12192000"/>
              <a:gd name="connsiteY36" fmla="*/ 2157691 h 2270840"/>
              <a:gd name="connsiteX37" fmla="*/ 3035446 w 12192000"/>
              <a:gd name="connsiteY37" fmla="*/ 2126863 h 2270840"/>
              <a:gd name="connsiteX38" fmla="*/ 2647370 w 12192000"/>
              <a:gd name="connsiteY38" fmla="*/ 2092884 h 2270840"/>
              <a:gd name="connsiteX39" fmla="*/ 2276487 w 12192000"/>
              <a:gd name="connsiteY39" fmla="*/ 2057502 h 2270840"/>
              <a:gd name="connsiteX40" fmla="*/ 1932621 w 12192000"/>
              <a:gd name="connsiteY40" fmla="*/ 2019319 h 2270840"/>
              <a:gd name="connsiteX41" fmla="*/ 1609634 w 12192000"/>
              <a:gd name="connsiteY41" fmla="*/ 1981836 h 2270840"/>
              <a:gd name="connsiteX42" fmla="*/ 1312435 w 12192000"/>
              <a:gd name="connsiteY42" fmla="*/ 1944353 h 2270840"/>
              <a:gd name="connsiteX43" fmla="*/ 1039799 w 12192000"/>
              <a:gd name="connsiteY43" fmla="*/ 1908972 h 2270840"/>
              <a:gd name="connsiteX44" fmla="*/ 797865 w 12192000"/>
              <a:gd name="connsiteY44" fmla="*/ 1875342 h 2270840"/>
              <a:gd name="connsiteX45" fmla="*/ 579265 w 12192000"/>
              <a:gd name="connsiteY45" fmla="*/ 1843464 h 2270840"/>
              <a:gd name="connsiteX46" fmla="*/ 395052 w 12192000"/>
              <a:gd name="connsiteY46" fmla="*/ 1816841 h 2270840"/>
              <a:gd name="connsiteX47" fmla="*/ 240312 w 12192000"/>
              <a:gd name="connsiteY47" fmla="*/ 1791618 h 2270840"/>
              <a:gd name="connsiteX48" fmla="*/ 27853 w 12192000"/>
              <a:gd name="connsiteY48" fmla="*/ 1755537 h 2270840"/>
              <a:gd name="connsiteX49" fmla="*/ 0 w 12192000"/>
              <a:gd name="connsiteY49" fmla="*/ 1750824 h 2270840"/>
              <a:gd name="connsiteX50" fmla="*/ 0 w 12192000"/>
              <a:gd name="connsiteY50" fmla="*/ 744794 h 2270840"/>
              <a:gd name="connsiteX51" fmla="*/ 0 w 12192000"/>
              <a:gd name="connsiteY51" fmla="*/ 519831 h 227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270840">
                <a:moveTo>
                  <a:pt x="0" y="0"/>
                </a:moveTo>
                <a:lnTo>
                  <a:pt x="12192000" y="0"/>
                </a:lnTo>
                <a:lnTo>
                  <a:pt x="12192000" y="519831"/>
                </a:lnTo>
                <a:lnTo>
                  <a:pt x="12192000" y="744794"/>
                </a:lnTo>
                <a:lnTo>
                  <a:pt x="12192000" y="1754022"/>
                </a:lnTo>
                <a:lnTo>
                  <a:pt x="11957522" y="1797924"/>
                </a:lnTo>
                <a:lnTo>
                  <a:pt x="11679973" y="1847668"/>
                </a:lnTo>
                <a:lnTo>
                  <a:pt x="11401197" y="1896361"/>
                </a:lnTo>
                <a:lnTo>
                  <a:pt x="11121192" y="1938047"/>
                </a:lnTo>
                <a:lnTo>
                  <a:pt x="10842416" y="1980084"/>
                </a:lnTo>
                <a:lnTo>
                  <a:pt x="10562411" y="2019319"/>
                </a:lnTo>
                <a:lnTo>
                  <a:pt x="10286091" y="2052948"/>
                </a:lnTo>
                <a:lnTo>
                  <a:pt x="10006086" y="2084826"/>
                </a:lnTo>
                <a:lnTo>
                  <a:pt x="9727310" y="2113902"/>
                </a:lnTo>
                <a:lnTo>
                  <a:pt x="9453445" y="2139124"/>
                </a:lnTo>
                <a:lnTo>
                  <a:pt x="9175897" y="2164346"/>
                </a:lnTo>
                <a:lnTo>
                  <a:pt x="8902033" y="2185365"/>
                </a:lnTo>
                <a:lnTo>
                  <a:pt x="8628169" y="2201829"/>
                </a:lnTo>
                <a:lnTo>
                  <a:pt x="8355533" y="2218995"/>
                </a:lnTo>
                <a:lnTo>
                  <a:pt x="8085353" y="2233357"/>
                </a:lnTo>
                <a:lnTo>
                  <a:pt x="7817629" y="2243516"/>
                </a:lnTo>
                <a:lnTo>
                  <a:pt x="7549905" y="2252274"/>
                </a:lnTo>
                <a:lnTo>
                  <a:pt x="7284638" y="2260681"/>
                </a:lnTo>
                <a:lnTo>
                  <a:pt x="7023055" y="2264535"/>
                </a:lnTo>
                <a:lnTo>
                  <a:pt x="6761472" y="2268738"/>
                </a:lnTo>
                <a:lnTo>
                  <a:pt x="6503573" y="2270840"/>
                </a:lnTo>
                <a:lnTo>
                  <a:pt x="6248130" y="2268738"/>
                </a:lnTo>
                <a:lnTo>
                  <a:pt x="5995144" y="2268738"/>
                </a:lnTo>
                <a:lnTo>
                  <a:pt x="5744613" y="2264535"/>
                </a:lnTo>
                <a:lnTo>
                  <a:pt x="5498995" y="2258229"/>
                </a:lnTo>
                <a:lnTo>
                  <a:pt x="5255834" y="2252274"/>
                </a:lnTo>
                <a:lnTo>
                  <a:pt x="5017584" y="2245618"/>
                </a:lnTo>
                <a:lnTo>
                  <a:pt x="4780562" y="2235459"/>
                </a:lnTo>
                <a:lnTo>
                  <a:pt x="4547227" y="2224599"/>
                </a:lnTo>
                <a:lnTo>
                  <a:pt x="4318800" y="2214791"/>
                </a:lnTo>
                <a:lnTo>
                  <a:pt x="3873004" y="2187116"/>
                </a:lnTo>
                <a:lnTo>
                  <a:pt x="3445628" y="2157691"/>
                </a:lnTo>
                <a:lnTo>
                  <a:pt x="3035446" y="2126863"/>
                </a:lnTo>
                <a:lnTo>
                  <a:pt x="2647370" y="2092884"/>
                </a:lnTo>
                <a:lnTo>
                  <a:pt x="2276487" y="2057502"/>
                </a:lnTo>
                <a:lnTo>
                  <a:pt x="1932621" y="2019319"/>
                </a:lnTo>
                <a:lnTo>
                  <a:pt x="1609634" y="1981836"/>
                </a:lnTo>
                <a:lnTo>
                  <a:pt x="1312435" y="1944353"/>
                </a:lnTo>
                <a:lnTo>
                  <a:pt x="1039799" y="1908972"/>
                </a:lnTo>
                <a:lnTo>
                  <a:pt x="797865" y="1875342"/>
                </a:lnTo>
                <a:lnTo>
                  <a:pt x="579265" y="1843464"/>
                </a:lnTo>
                <a:lnTo>
                  <a:pt x="395052" y="1816841"/>
                </a:lnTo>
                <a:lnTo>
                  <a:pt x="240312" y="1791618"/>
                </a:lnTo>
                <a:lnTo>
                  <a:pt x="27853" y="1755537"/>
                </a:lnTo>
                <a:lnTo>
                  <a:pt x="0" y="1750824"/>
                </a:lnTo>
                <a:lnTo>
                  <a:pt x="0" y="744794"/>
                </a:lnTo>
                <a:lnTo>
                  <a:pt x="0" y="519831"/>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5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A83F366-3686-914A-8060-5A8D29BEDF6E}"/>
              </a:ext>
            </a:extLst>
          </p:cNvPr>
          <p:cNvSpPr>
            <a:spLocks noGrp="1"/>
          </p:cNvSpPr>
          <p:nvPr>
            <p:ph idx="1"/>
          </p:nvPr>
        </p:nvSpPr>
        <p:spPr>
          <a:xfrm>
            <a:off x="175437" y="2268796"/>
            <a:ext cx="8793125" cy="2343151"/>
          </a:xfrm>
        </p:spPr>
        <p:txBody>
          <a:bodyPr>
            <a:noAutofit/>
          </a:bodyPr>
          <a:lstStyle/>
          <a:p>
            <a:pPr>
              <a:lnSpc>
                <a:spcPct val="90000"/>
              </a:lnSpc>
            </a:pPr>
            <a:r>
              <a:rPr lang="en-US" sz="2000" dirty="0">
                <a:effectLst/>
              </a:rPr>
              <a:t>To prevent the development/progression of endometrial malignancy.</a:t>
            </a:r>
          </a:p>
          <a:p>
            <a:pPr>
              <a:lnSpc>
                <a:spcPct val="90000"/>
              </a:lnSpc>
            </a:pPr>
            <a:r>
              <a:rPr lang="en-US" sz="2000" dirty="0">
                <a:effectLst/>
              </a:rPr>
              <a:t>To rule out the presence of a coexisting endometrial malignancy.</a:t>
            </a:r>
          </a:p>
          <a:p>
            <a:pPr>
              <a:lnSpc>
                <a:spcPct val="90000"/>
              </a:lnSpc>
            </a:pPr>
            <a:r>
              <a:rPr lang="en-US" sz="2000" dirty="0">
                <a:effectLst/>
              </a:rPr>
              <a:t>To offer a treatment plan that best suits the needs of the patient.</a:t>
            </a:r>
          </a:p>
          <a:p>
            <a:pPr>
              <a:lnSpc>
                <a:spcPct val="90000"/>
              </a:lnSpc>
            </a:pPr>
            <a:r>
              <a:rPr lang="en-US" sz="2000" dirty="0">
                <a:latin typeface="Noto Sans" panose="020B0502040504020204" pitchFamily="34" charset="0"/>
              </a:rPr>
              <a:t>the following clinical factors are to pay attention to in management  :</a:t>
            </a:r>
            <a:endParaRPr lang="en-US" sz="2000" dirty="0">
              <a:effectLst/>
            </a:endParaRPr>
          </a:p>
          <a:p>
            <a:pPr marL="257175" indent="-257175">
              <a:lnSpc>
                <a:spcPct val="90000"/>
              </a:lnSpc>
              <a:buFont typeface="+mj-lt"/>
              <a:buAutoNum type="arabicPeriod"/>
            </a:pPr>
            <a:r>
              <a:rPr lang="en-US" sz="2000" dirty="0">
                <a:latin typeface="Noto Sans" panose="020B0502040504020204" pitchFamily="34" charset="0"/>
              </a:rPr>
              <a:t>Type of EH (with or without atypia).</a:t>
            </a:r>
          </a:p>
          <a:p>
            <a:pPr marL="257175" indent="-257175">
              <a:lnSpc>
                <a:spcPct val="90000"/>
              </a:lnSpc>
              <a:buFont typeface="+mj-lt"/>
              <a:buAutoNum type="arabicPeriod"/>
            </a:pPr>
            <a:r>
              <a:rPr lang="en-US" sz="2000" dirty="0">
                <a:latin typeface="Noto Sans" panose="020B0502040504020204" pitchFamily="34" charset="0"/>
              </a:rPr>
              <a:t>Menopausal status.</a:t>
            </a:r>
          </a:p>
          <a:p>
            <a:pPr marL="257175" indent="-257175">
              <a:lnSpc>
                <a:spcPct val="90000"/>
              </a:lnSpc>
              <a:buFont typeface="+mj-lt"/>
              <a:buAutoNum type="arabicPeriod"/>
            </a:pPr>
            <a:r>
              <a:rPr lang="en-US" sz="2000" dirty="0">
                <a:latin typeface="Noto Sans" panose="020B0502040504020204" pitchFamily="34" charset="0"/>
              </a:rPr>
              <a:t>Desire for fertility in premenopausal patients.</a:t>
            </a:r>
            <a:br>
              <a:rPr lang="en-US" sz="2000" dirty="0"/>
            </a:br>
            <a:endParaRPr lang="en-US" sz="2000" dirty="0"/>
          </a:p>
        </p:txBody>
      </p:sp>
      <p:sp>
        <p:nvSpPr>
          <p:cNvPr id="5" name="TextBox 4">
            <a:extLst>
              <a:ext uri="{FF2B5EF4-FFF2-40B4-BE49-F238E27FC236}">
                <a16:creationId xmlns:a16="http://schemas.microsoft.com/office/drawing/2014/main" id="{FF8D2F99-F934-4D84-9C5C-4BAD7B8F8435}"/>
              </a:ext>
            </a:extLst>
          </p:cNvPr>
          <p:cNvSpPr txBox="1"/>
          <p:nvPr/>
        </p:nvSpPr>
        <p:spPr>
          <a:xfrm>
            <a:off x="1573617" y="472999"/>
            <a:ext cx="5837275" cy="757130"/>
          </a:xfrm>
          <a:prstGeom prst="rect">
            <a:avLst/>
          </a:prstGeom>
          <a:noFill/>
        </p:spPr>
        <p:txBody>
          <a:bodyPr wrap="square">
            <a:spAutoFit/>
          </a:bodyPr>
          <a:lstStyle/>
          <a:p>
            <a:pPr>
              <a:lnSpc>
                <a:spcPct val="90000"/>
              </a:lnSpc>
            </a:pPr>
            <a:r>
              <a:rPr lang="en-US" sz="2400" b="1" dirty="0">
                <a:solidFill>
                  <a:schemeClr val="tx1"/>
                </a:solidFill>
                <a:effectLst/>
              </a:rPr>
              <a:t>The main goals of management are as follows:</a:t>
            </a:r>
            <a:endParaRPr lang="en-US" sz="2400" dirty="0">
              <a:solidFill>
                <a:schemeClr val="tx1"/>
              </a:solidFill>
              <a:effectLst/>
            </a:endParaRPr>
          </a:p>
        </p:txBody>
      </p:sp>
    </p:spTree>
    <p:extLst>
      <p:ext uri="{BB962C8B-B14F-4D97-AF65-F5344CB8AC3E}">
        <p14:creationId xmlns:p14="http://schemas.microsoft.com/office/powerpoint/2010/main" val="419294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666066-5E61-3C4A-A32A-4F9320E01BBE}"/>
              </a:ext>
            </a:extLst>
          </p:cNvPr>
          <p:cNvPicPr>
            <a:picLocks noGrp="1" noChangeAspect="1"/>
          </p:cNvPicPr>
          <p:nvPr>
            <p:ph idx="1"/>
          </p:nvPr>
        </p:nvPicPr>
        <p:blipFill rotWithShape="1">
          <a:blip r:embed="rId2"/>
          <a:srcRect t="3262" b="21738"/>
          <a:stretch/>
        </p:blipFill>
        <p:spPr>
          <a:xfrm>
            <a:off x="0" y="-1"/>
            <a:ext cx="9144000" cy="5100637"/>
          </a:xfrm>
          <a:prstGeom prst="rect">
            <a:avLst/>
          </a:prstGeom>
        </p:spPr>
      </p:pic>
    </p:spTree>
    <p:extLst>
      <p:ext uri="{BB962C8B-B14F-4D97-AF65-F5344CB8AC3E}">
        <p14:creationId xmlns:p14="http://schemas.microsoft.com/office/powerpoint/2010/main" val="31126721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2C0F1C-C8E6-804B-8A5F-4544140F740C}"/>
              </a:ext>
            </a:extLst>
          </p:cNvPr>
          <p:cNvSpPr>
            <a:spLocks noGrp="1"/>
          </p:cNvSpPr>
          <p:nvPr>
            <p:ph idx="1"/>
          </p:nvPr>
        </p:nvSpPr>
        <p:spPr>
          <a:xfrm>
            <a:off x="547716" y="600075"/>
            <a:ext cx="7429499" cy="3943349"/>
          </a:xfrm>
        </p:spPr>
        <p:txBody>
          <a:bodyPr>
            <a:normAutofit/>
          </a:bodyPr>
          <a:lstStyle/>
          <a:p>
            <a:r>
              <a:rPr lang="en-US" sz="2400" b="1" dirty="0"/>
              <a:t>Indications for hysterectomy:</a:t>
            </a:r>
            <a:endParaRPr lang="en-US" sz="2400" dirty="0"/>
          </a:p>
          <a:p>
            <a:r>
              <a:rPr lang="en-US" sz="2400" dirty="0"/>
              <a:t>Atypical hyperplasia develops during the treatment period</a:t>
            </a:r>
          </a:p>
          <a:p>
            <a:r>
              <a:rPr lang="en-US" sz="2400" dirty="0"/>
              <a:t>No resolution of the disease after 12 months of treatment / Non-resolution of bleeding</a:t>
            </a:r>
          </a:p>
          <a:p>
            <a:r>
              <a:rPr lang="en-US" sz="2400" dirty="0"/>
              <a:t>Relapse of endometrial hyperplasia</a:t>
            </a:r>
          </a:p>
          <a:p>
            <a:r>
              <a:rPr lang="en-US" sz="2400" dirty="0"/>
              <a:t>A non-compliant patient who declines surveillance and follow-up</a:t>
            </a:r>
          </a:p>
          <a:p>
            <a:endParaRPr lang="en-US" dirty="0"/>
          </a:p>
        </p:txBody>
      </p:sp>
    </p:spTree>
    <p:extLst>
      <p:ext uri="{BB962C8B-B14F-4D97-AF65-F5344CB8AC3E}">
        <p14:creationId xmlns:p14="http://schemas.microsoft.com/office/powerpoint/2010/main" val="315405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3992171"/>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1313259" y="649480"/>
            <a:ext cx="6507166" cy="2732867"/>
          </a:xfrm>
          <a:prstGeom prst="rect">
            <a:avLst/>
          </a:prstGeom>
        </p:spPr>
        <p:txBody>
          <a:bodyPr vert="horz" lIns="91440" tIns="45720" rIns="91440" bIns="45720" rtlCol="0" anchor="ctr">
            <a:normAutofit/>
          </a:bodyPr>
          <a:lstStyle/>
          <a:p>
            <a:pPr algn="ctr" defTabSz="457200">
              <a:spcBef>
                <a:spcPct val="0"/>
              </a:spcBef>
              <a:spcAft>
                <a:spcPts val="600"/>
              </a:spcAft>
            </a:pPr>
            <a:r>
              <a:rPr lang="en-US" sz="5000" kern="1200" cap="all" spc="-30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Epithelial Ovarian Cancer</a:t>
            </a:r>
          </a:p>
        </p:txBody>
      </p:sp>
    </p:spTree>
    <p:extLst>
      <p:ext uri="{BB962C8B-B14F-4D97-AF65-F5344CB8AC3E}">
        <p14:creationId xmlns:p14="http://schemas.microsoft.com/office/powerpoint/2010/main" val="3304064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657350" y="742950"/>
            <a:ext cx="5829300" cy="1102519"/>
          </a:xfrm>
        </p:spPr>
        <p:txBody>
          <a:bodyPr>
            <a:normAutofit/>
          </a:bodyPr>
          <a:lstStyle/>
          <a:p>
            <a:r>
              <a:rPr lang="en-US" sz="4500" b="1" i="1" dirty="0">
                <a:solidFill>
                  <a:schemeClr val="tx2">
                    <a:lumMod val="75000"/>
                  </a:schemeClr>
                </a:solidFill>
                <a:cs typeface="Akhbar MT" pitchFamily="2" charset="-78"/>
              </a:rPr>
              <a:t>Endometrial cancer </a:t>
            </a:r>
          </a:p>
        </p:txBody>
      </p:sp>
      <p:sp>
        <p:nvSpPr>
          <p:cNvPr id="3" name="عنوان فرعي 2"/>
          <p:cNvSpPr>
            <a:spLocks noGrp="1"/>
          </p:cNvSpPr>
          <p:nvPr>
            <p:ph type="subTitle" idx="1"/>
          </p:nvPr>
        </p:nvSpPr>
        <p:spPr>
          <a:xfrm>
            <a:off x="2503171" y="2000250"/>
            <a:ext cx="4284134" cy="1143000"/>
          </a:xfrm>
        </p:spPr>
        <p:txBody>
          <a:bodyPr>
            <a:normAutofit/>
          </a:bodyPr>
          <a:lstStyle/>
          <a:p>
            <a:r>
              <a:rPr lang="en-US" sz="2100" b="1" dirty="0">
                <a:latin typeface="Aharoni" panose="02010803020104030203" pitchFamily="2" charset="-79"/>
                <a:cs typeface="Aharoni" panose="02010803020104030203" pitchFamily="2" charset="-79"/>
              </a:rPr>
              <a:t> </a:t>
            </a:r>
          </a:p>
        </p:txBody>
      </p:sp>
      <p:pic>
        <p:nvPicPr>
          <p:cNvPr id="103" name="Picture 102"/>
          <p:cNvPicPr/>
          <p:nvPr/>
        </p:nvPicPr>
        <p:blipFill>
          <a:blip r:embed="rId2"/>
          <a:stretch>
            <a:fillRect/>
          </a:stretch>
        </p:blipFill>
        <p:spPr>
          <a:xfrm>
            <a:off x="2821305" y="2897029"/>
            <a:ext cx="3408998" cy="1488758"/>
          </a:xfrm>
          <a:prstGeom prst="rect">
            <a:avLst/>
          </a:prstGeom>
          <a:noFill/>
          <a:ln w="9525">
            <a:noFill/>
          </a:ln>
          <a:effectLst>
            <a:glow rad="139700">
              <a:schemeClr val="accent5">
                <a:satMod val="175000"/>
                <a:alpha val="40000"/>
              </a:schemeClr>
            </a:glow>
          </a:effectLst>
        </p:spPr>
      </p:pic>
    </p:spTree>
    <p:extLst>
      <p:ext uri="{BB962C8B-B14F-4D97-AF65-F5344CB8AC3E}">
        <p14:creationId xmlns:p14="http://schemas.microsoft.com/office/powerpoint/2010/main" val="1888856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500" y="800101"/>
            <a:ext cx="5772150" cy="3394472"/>
          </a:xfrm>
        </p:spPr>
        <p:txBody>
          <a:bodyPr>
            <a:normAutofit/>
          </a:bodyPr>
          <a:lstStyle/>
          <a:p>
            <a:r>
              <a:rPr lang="en-US" dirty="0">
                <a:ln/>
                <a:solidFill>
                  <a:srgbClr val="002060"/>
                </a:solidFill>
                <a:effectLst>
                  <a:outerShdw blurRad="38100" dist="19050" dir="2700000" algn="tl" rotWithShape="0">
                    <a:schemeClr val="dk1">
                      <a:alpha val="40000"/>
                    </a:schemeClr>
                  </a:outerShdw>
                </a:effectLst>
              </a:rPr>
              <a:t>Endometrial carcinoma is the </a:t>
            </a:r>
            <a:r>
              <a:rPr lang="en-US" b="1" dirty="0">
                <a:ln/>
                <a:solidFill>
                  <a:srgbClr val="002060"/>
                </a:solidFill>
                <a:effectLst>
                  <a:outerShdw blurRad="38100" dist="19050" dir="2700000" algn="tl" rotWithShape="0">
                    <a:schemeClr val="dk1">
                      <a:alpha val="40000"/>
                    </a:schemeClr>
                  </a:outerShdw>
                </a:effectLst>
              </a:rPr>
              <a:t>fifth</a:t>
            </a:r>
            <a:r>
              <a:rPr lang="en-US" dirty="0">
                <a:ln/>
                <a:solidFill>
                  <a:srgbClr val="002060"/>
                </a:solidFill>
                <a:effectLst>
                  <a:outerShdw blurRad="38100" dist="19050" dir="2700000" algn="tl" rotWithShape="0">
                    <a:schemeClr val="dk1">
                      <a:alpha val="40000"/>
                    </a:schemeClr>
                  </a:outerShdw>
                </a:effectLst>
              </a:rPr>
              <a:t> leading cancer in the women worldwide. </a:t>
            </a:r>
          </a:p>
          <a:p>
            <a:r>
              <a:rPr lang="en-US" dirty="0">
                <a:ln/>
                <a:solidFill>
                  <a:srgbClr val="002060"/>
                </a:solidFill>
                <a:effectLst>
                  <a:outerShdw blurRad="38100" dist="19050" dir="2700000" algn="tl" rotWithShape="0">
                    <a:schemeClr val="dk1">
                      <a:alpha val="40000"/>
                    </a:schemeClr>
                  </a:outerShdw>
                </a:effectLst>
              </a:rPr>
              <a:t>In developed countries it’s the most common gynecological cancer and second most common in developing countries after cervical CA.</a:t>
            </a:r>
          </a:p>
          <a:p>
            <a:endParaRPr lang="en-US" dirty="0">
              <a:ln/>
              <a:solidFill>
                <a:srgbClr val="002060"/>
              </a:solidFill>
              <a:effectLst>
                <a:outerShdw blurRad="38100" dist="19050" dir="2700000" algn="tl" rotWithShape="0">
                  <a:schemeClr val="dk1">
                    <a:alpha val="40000"/>
                  </a:schemeClr>
                </a:outerShdw>
              </a:effectLst>
            </a:endParaRPr>
          </a:p>
          <a:p>
            <a:r>
              <a:rPr lang="en-US" dirty="0">
                <a:ln/>
                <a:solidFill>
                  <a:srgbClr val="002060"/>
                </a:solidFill>
                <a:effectLst>
                  <a:outerShdw blurRad="38100" dist="19050" dir="2700000" algn="tl" rotWithShape="0">
                    <a:schemeClr val="dk1">
                      <a:alpha val="40000"/>
                    </a:schemeClr>
                  </a:outerShdw>
                </a:effectLst>
              </a:rPr>
              <a:t> Mean age of presentation is </a:t>
            </a:r>
            <a:r>
              <a:rPr lang="en-US" b="1" dirty="0">
                <a:ln/>
                <a:solidFill>
                  <a:srgbClr val="002060"/>
                </a:solidFill>
                <a:effectLst>
                  <a:outerShdw blurRad="38100" dist="19050" dir="2700000" algn="tl" rotWithShape="0">
                    <a:schemeClr val="dk1">
                      <a:alpha val="40000"/>
                    </a:schemeClr>
                  </a:outerShdw>
                </a:effectLst>
              </a:rPr>
              <a:t>56 years </a:t>
            </a:r>
            <a:r>
              <a:rPr lang="en-US" dirty="0">
                <a:ln/>
                <a:solidFill>
                  <a:srgbClr val="002060"/>
                </a:solidFill>
                <a:effectLst>
                  <a:outerShdw blurRad="38100" dist="19050" dir="2700000" algn="tl" rotWithShape="0">
                    <a:schemeClr val="dk1">
                      <a:alpha val="40000"/>
                    </a:schemeClr>
                  </a:outerShdw>
                </a:effectLst>
              </a:rPr>
              <a:t>.</a:t>
            </a:r>
          </a:p>
          <a:p>
            <a:pPr marL="0" indent="0">
              <a:buNone/>
            </a:pPr>
            <a:r>
              <a:rPr lang="en-US" dirty="0">
                <a:ln/>
                <a:solidFill>
                  <a:srgbClr val="002060"/>
                </a:solidFill>
                <a:effectLst>
                  <a:outerShdw blurRad="38100" dist="19050" dir="2700000" algn="tl" rotWithShape="0">
                    <a:schemeClr val="dk1">
                      <a:alpha val="40000"/>
                    </a:schemeClr>
                  </a:outerShdw>
                </a:effectLst>
              </a:rPr>
              <a:t>        75%  after menopause.</a:t>
            </a:r>
          </a:p>
          <a:p>
            <a:pPr marL="0" indent="0">
              <a:buNone/>
            </a:pPr>
            <a:r>
              <a:rPr lang="en-US" dirty="0">
                <a:ln/>
                <a:solidFill>
                  <a:srgbClr val="002060"/>
                </a:solidFill>
                <a:effectLst>
                  <a:outerShdw blurRad="38100" dist="19050" dir="2700000" algn="tl" rotWithShape="0">
                    <a:schemeClr val="dk1">
                      <a:alpha val="40000"/>
                    </a:schemeClr>
                  </a:outerShdw>
                </a:effectLst>
              </a:rPr>
              <a:t>        20% perimenopausal.</a:t>
            </a:r>
          </a:p>
          <a:p>
            <a:pPr marL="0" indent="0">
              <a:buNone/>
            </a:pPr>
            <a:r>
              <a:rPr lang="en-US" dirty="0">
                <a:ln/>
                <a:solidFill>
                  <a:srgbClr val="002060"/>
                </a:solidFill>
                <a:effectLst>
                  <a:outerShdw blurRad="38100" dist="19050" dir="2700000" algn="tl" rotWithShape="0">
                    <a:schemeClr val="dk1">
                      <a:alpha val="40000"/>
                    </a:schemeClr>
                  </a:outerShdw>
                </a:effectLst>
              </a:rPr>
              <a:t>        5% before age of 40.</a:t>
            </a:r>
          </a:p>
          <a:p>
            <a:endParaRPr lang="en-US" dirty="0">
              <a:ln/>
              <a:solidFill>
                <a:srgbClr val="002060"/>
              </a:solidFill>
              <a:effectLst>
                <a:outerShdw blurRad="38100" dist="19050" dir="2700000" algn="tl" rotWithShape="0">
                  <a:schemeClr val="dk1">
                    <a:alpha val="40000"/>
                  </a:schemeClr>
                </a:outerShdw>
              </a:effectLst>
            </a:endParaRPr>
          </a:p>
          <a:p>
            <a:endParaRPr lang="en-US" dirty="0">
              <a:ln/>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7841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2000250" y="514350"/>
            <a:ext cx="5223934" cy="901864"/>
          </a:xfrm>
        </p:spPr>
        <p:txBody>
          <a:bodyPr>
            <a:normAutofit/>
          </a:bodyPr>
          <a:lstStyle/>
          <a:p>
            <a:r>
              <a:rPr lang="en-US" sz="4050" b="1" dirty="0">
                <a:solidFill>
                  <a:schemeClr val="tx2">
                    <a:lumMod val="75000"/>
                  </a:schemeClr>
                </a:solidFill>
              </a:rPr>
              <a:t>Etiology </a:t>
            </a:r>
          </a:p>
        </p:txBody>
      </p:sp>
      <p:sp>
        <p:nvSpPr>
          <p:cNvPr id="3" name="عنصر نائب للمحتوى 2"/>
          <p:cNvSpPr>
            <a:spLocks noGrp="1"/>
          </p:cNvSpPr>
          <p:nvPr>
            <p:ph idx="1"/>
          </p:nvPr>
        </p:nvSpPr>
        <p:spPr/>
        <p:txBody>
          <a:bodyPr/>
          <a:lstStyle/>
          <a:p>
            <a:r>
              <a:rPr lang="en-US" dirty="0">
                <a:solidFill>
                  <a:schemeClr val="tx2">
                    <a:lumMod val="75000"/>
                  </a:schemeClr>
                </a:solidFill>
              </a:rPr>
              <a:t>It is a case of </a:t>
            </a:r>
            <a:r>
              <a:rPr lang="en-US" b="1" dirty="0">
                <a:ln/>
                <a:solidFill>
                  <a:srgbClr val="002060"/>
                </a:solidFill>
                <a:effectLst>
                  <a:outerShdw blurRad="38100" dist="19050" dir="2700000" algn="tl" rotWithShape="0">
                    <a:schemeClr val="dk1">
                      <a:alpha val="40000"/>
                    </a:schemeClr>
                  </a:outerShdw>
                </a:effectLst>
              </a:rPr>
              <a:t>hyperestrogenemia</a:t>
            </a:r>
            <a:r>
              <a:rPr lang="en-US" dirty="0">
                <a:solidFill>
                  <a:schemeClr val="tx2">
                    <a:lumMod val="75000"/>
                  </a:schemeClr>
                </a:solidFill>
              </a:rPr>
              <a:t>, so any case that include an increase in estrogen level will increase the risk of Endometrial carcinoma, </a:t>
            </a:r>
          </a:p>
          <a:p>
            <a:pPr marL="0" indent="0" algn="ctr">
              <a:buNone/>
            </a:pPr>
            <a:r>
              <a:rPr lang="en-US" b="1" dirty="0">
                <a:solidFill>
                  <a:schemeClr val="tx2">
                    <a:lumMod val="75000"/>
                  </a:schemeClr>
                </a:solidFill>
              </a:rPr>
              <a:t>- indiscriminate use of </a:t>
            </a:r>
            <a:r>
              <a:rPr lang="en-US" b="1" dirty="0" err="1">
                <a:solidFill>
                  <a:schemeClr val="tx2">
                    <a:lumMod val="75000"/>
                  </a:schemeClr>
                </a:solidFill>
              </a:rPr>
              <a:t>oestrogen</a:t>
            </a:r>
            <a:r>
              <a:rPr lang="en-US" b="1" dirty="0">
                <a:solidFill>
                  <a:schemeClr val="tx2">
                    <a:lumMod val="75000"/>
                  </a:schemeClr>
                </a:solidFill>
              </a:rPr>
              <a:t>.</a:t>
            </a:r>
          </a:p>
          <a:p>
            <a:pPr marL="0" indent="0" algn="ctr">
              <a:buNone/>
            </a:pPr>
            <a:r>
              <a:rPr lang="en-US" b="1" dirty="0">
                <a:solidFill>
                  <a:schemeClr val="tx2">
                    <a:lumMod val="75000"/>
                  </a:schemeClr>
                </a:solidFill>
              </a:rPr>
              <a:t>- unopposed </a:t>
            </a:r>
            <a:r>
              <a:rPr lang="en-US" b="1" dirty="0" err="1">
                <a:solidFill>
                  <a:schemeClr val="tx2">
                    <a:lumMod val="75000"/>
                  </a:schemeClr>
                </a:solidFill>
              </a:rPr>
              <a:t>oestrogen</a:t>
            </a:r>
            <a:r>
              <a:rPr lang="en-US" b="1" dirty="0">
                <a:solidFill>
                  <a:schemeClr val="tx2">
                    <a:lumMod val="75000"/>
                  </a:schemeClr>
                </a:solidFill>
              </a:rPr>
              <a:t>.</a:t>
            </a:r>
          </a:p>
          <a:p>
            <a:pPr marL="0" indent="0" algn="ctr">
              <a:buNone/>
            </a:pPr>
            <a:r>
              <a:rPr lang="en-US" b="1" dirty="0">
                <a:solidFill>
                  <a:schemeClr val="tx2">
                    <a:lumMod val="75000"/>
                  </a:schemeClr>
                </a:solidFill>
              </a:rPr>
              <a:t>- Theca </a:t>
            </a:r>
            <a:r>
              <a:rPr lang="en-US" b="1" dirty="0" err="1">
                <a:solidFill>
                  <a:schemeClr val="tx2">
                    <a:lumMod val="75000"/>
                  </a:schemeClr>
                </a:solidFill>
              </a:rPr>
              <a:t>granulosa</a:t>
            </a:r>
            <a:r>
              <a:rPr lang="en-US" b="1" dirty="0">
                <a:solidFill>
                  <a:schemeClr val="tx2">
                    <a:lumMod val="75000"/>
                  </a:schemeClr>
                </a:solidFill>
              </a:rPr>
              <a:t> cell </a:t>
            </a:r>
            <a:r>
              <a:rPr lang="en-US" b="1" dirty="0" err="1">
                <a:solidFill>
                  <a:schemeClr val="tx2">
                    <a:lumMod val="75000"/>
                  </a:schemeClr>
                </a:solidFill>
              </a:rPr>
              <a:t>tumours</a:t>
            </a:r>
            <a:r>
              <a:rPr lang="en-US" b="1" dirty="0">
                <a:solidFill>
                  <a:schemeClr val="tx2">
                    <a:lumMod val="75000"/>
                  </a:schemeClr>
                </a:solidFill>
              </a:rPr>
              <a:t>.</a:t>
            </a:r>
          </a:p>
        </p:txBody>
      </p:sp>
    </p:spTree>
    <p:extLst>
      <p:ext uri="{BB962C8B-B14F-4D97-AF65-F5344CB8AC3E}">
        <p14:creationId xmlns:p14="http://schemas.microsoft.com/office/powerpoint/2010/main" val="4205819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657350" y="342900"/>
            <a:ext cx="6629400" cy="4556414"/>
          </a:xfrm>
        </p:spPr>
        <p:txBody>
          <a:bodyPr>
            <a:normAutofit/>
          </a:bodyPr>
          <a:lstStyle/>
          <a:p>
            <a:pPr marL="0" indent="0" algn="ctr">
              <a:buNone/>
            </a:pPr>
            <a:r>
              <a:rPr lang="en-US" sz="2700" b="1" i="1" dirty="0">
                <a:solidFill>
                  <a:schemeClr val="tx2">
                    <a:lumMod val="75000"/>
                  </a:schemeClr>
                </a:solidFill>
              </a:rPr>
              <a:t>Risk factors:</a:t>
            </a:r>
          </a:p>
          <a:p>
            <a:r>
              <a:rPr lang="en-US" dirty="0">
                <a:solidFill>
                  <a:schemeClr val="tx2">
                    <a:lumMod val="75000"/>
                  </a:schemeClr>
                </a:solidFill>
              </a:rPr>
              <a:t>Diabetes or abnormal glucose tolerance test.</a:t>
            </a:r>
          </a:p>
          <a:p>
            <a:r>
              <a:rPr lang="en-US" dirty="0">
                <a:solidFill>
                  <a:schemeClr val="tx2">
                    <a:lumMod val="75000"/>
                  </a:schemeClr>
                </a:solidFill>
              </a:rPr>
              <a:t>Hypertension.</a:t>
            </a:r>
          </a:p>
          <a:p>
            <a:r>
              <a:rPr lang="en-US" dirty="0">
                <a:solidFill>
                  <a:schemeClr val="tx2">
                    <a:lumMod val="75000"/>
                  </a:schemeClr>
                </a:solidFill>
              </a:rPr>
              <a:t>Fibroids.</a:t>
            </a:r>
          </a:p>
          <a:p>
            <a:r>
              <a:rPr lang="en-US" dirty="0">
                <a:solidFill>
                  <a:schemeClr val="tx2">
                    <a:lumMod val="75000"/>
                  </a:schemeClr>
                </a:solidFill>
              </a:rPr>
              <a:t>Polycystic ovarian syndrome.</a:t>
            </a:r>
          </a:p>
          <a:p>
            <a:r>
              <a:rPr lang="en-US" dirty="0">
                <a:solidFill>
                  <a:schemeClr val="tx2">
                    <a:lumMod val="75000"/>
                  </a:schemeClr>
                </a:solidFill>
              </a:rPr>
              <a:t>overnight or obese patients .</a:t>
            </a:r>
          </a:p>
          <a:p>
            <a:r>
              <a:rPr lang="en-US" dirty="0">
                <a:solidFill>
                  <a:schemeClr val="tx2">
                    <a:lumMod val="75000"/>
                  </a:schemeClr>
                </a:solidFill>
              </a:rPr>
              <a:t>Infertility, Arthritis, and Thyroid disease.</a:t>
            </a:r>
          </a:p>
          <a:p>
            <a:r>
              <a:rPr lang="en-US" dirty="0">
                <a:solidFill>
                  <a:schemeClr val="tx2">
                    <a:lumMod val="75000"/>
                  </a:schemeClr>
                </a:solidFill>
              </a:rPr>
              <a:t>Early menrach and late menopause .</a:t>
            </a:r>
          </a:p>
          <a:p>
            <a:r>
              <a:rPr lang="en-US" dirty="0">
                <a:solidFill>
                  <a:schemeClr val="tx2">
                    <a:lumMod val="75000"/>
                  </a:schemeClr>
                </a:solidFill>
              </a:rPr>
              <a:t>Use of TAMOXIFEN.</a:t>
            </a:r>
          </a:p>
          <a:p>
            <a:r>
              <a:rPr lang="en-US" dirty="0">
                <a:solidFill>
                  <a:schemeClr val="tx2">
                    <a:lumMod val="75000"/>
                  </a:schemeClr>
                </a:solidFill>
              </a:rPr>
              <a:t>Previous pelvic irradiation.</a:t>
            </a:r>
          </a:p>
          <a:p>
            <a:r>
              <a:rPr lang="en-US" dirty="0">
                <a:solidFill>
                  <a:schemeClr val="tx2">
                    <a:lumMod val="75000"/>
                  </a:schemeClr>
                </a:solidFill>
              </a:rPr>
              <a:t>Positive family history of breast, ovarian, and  colon cancer.</a:t>
            </a:r>
          </a:p>
          <a:p>
            <a:r>
              <a:rPr lang="en-US" dirty="0">
                <a:solidFill>
                  <a:schemeClr val="tx2">
                    <a:lumMod val="75000"/>
                  </a:schemeClr>
                </a:solidFill>
              </a:rPr>
              <a:t>ATYPICAL ADENOMATOUS HYPERPLASIA (complex atypical)</a:t>
            </a:r>
          </a:p>
          <a:p>
            <a:pPr marL="0" indent="0">
              <a:buNone/>
            </a:pPr>
            <a:r>
              <a:rPr lang="en-US" dirty="0">
                <a:solidFill>
                  <a:schemeClr val="tx2">
                    <a:lumMod val="75000"/>
                  </a:schemeClr>
                </a:solidFill>
              </a:rPr>
              <a:t> 25% will progress into endometrial CA.</a:t>
            </a:r>
          </a:p>
          <a:p>
            <a:pPr marL="0" indent="0">
              <a:buNone/>
            </a:pPr>
            <a:endParaRPr lang="en-US" dirty="0">
              <a:solidFill>
                <a:schemeClr val="tx2">
                  <a:lumMod val="75000"/>
                </a:schemeClr>
              </a:solidFill>
            </a:endParaRPr>
          </a:p>
          <a:p>
            <a:pPr marL="0" indent="0">
              <a:buNone/>
            </a:pPr>
            <a:endParaRPr lang="en-US" dirty="0">
              <a:solidFill>
                <a:schemeClr val="tx2">
                  <a:lumMod val="75000"/>
                </a:schemeClr>
              </a:solidFill>
            </a:endParaRPr>
          </a:p>
          <a:p>
            <a:endParaRPr lang="en-US" dirty="0">
              <a:solidFill>
                <a:schemeClr val="tx2">
                  <a:lumMod val="75000"/>
                </a:schemeClr>
              </a:solidFill>
            </a:endParaRPr>
          </a:p>
          <a:p>
            <a:endParaRPr lang="en-US" dirty="0"/>
          </a:p>
        </p:txBody>
      </p:sp>
    </p:spTree>
    <p:extLst>
      <p:ext uri="{BB962C8B-B14F-4D97-AF65-F5344CB8AC3E}">
        <p14:creationId xmlns:p14="http://schemas.microsoft.com/office/powerpoint/2010/main" val="2701276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57400" y="1028700"/>
            <a:ext cx="4647304" cy="2702859"/>
          </a:xfrm>
        </p:spPr>
        <p:txBody>
          <a:bodyPr/>
          <a:lstStyle/>
          <a:p>
            <a:pPr marL="0" indent="0">
              <a:buNone/>
            </a:pPr>
            <a:r>
              <a:rPr lang="en-US" sz="3000" b="1" dirty="0">
                <a:solidFill>
                  <a:schemeClr val="tx2">
                    <a:lumMod val="75000"/>
                  </a:schemeClr>
                </a:solidFill>
              </a:rPr>
              <a:t>Protective factors:</a:t>
            </a:r>
          </a:p>
          <a:p>
            <a:r>
              <a:rPr lang="en-US" sz="2700" dirty="0">
                <a:solidFill>
                  <a:schemeClr val="tx2">
                    <a:lumMod val="75000"/>
                  </a:schemeClr>
                </a:solidFill>
              </a:rPr>
              <a:t>Smoking </a:t>
            </a:r>
          </a:p>
          <a:p>
            <a:r>
              <a:rPr lang="en-US" sz="2700" dirty="0">
                <a:solidFill>
                  <a:schemeClr val="tx2">
                    <a:lumMod val="75000"/>
                  </a:schemeClr>
                </a:solidFill>
              </a:rPr>
              <a:t>Use of oral contraceptive.</a:t>
            </a:r>
          </a:p>
          <a:p>
            <a:r>
              <a:rPr lang="en-US" sz="2700" dirty="0">
                <a:solidFill>
                  <a:schemeClr val="tx2">
                    <a:lumMod val="75000"/>
                  </a:schemeClr>
                </a:solidFill>
              </a:rPr>
              <a:t>Use of progesterone.</a:t>
            </a:r>
          </a:p>
          <a:p>
            <a:pPr marL="0" indent="0">
              <a:buNone/>
            </a:pPr>
            <a:endParaRPr lang="en-US" sz="2700" dirty="0">
              <a:solidFill>
                <a:schemeClr val="tx2">
                  <a:lumMod val="75000"/>
                </a:schemeClr>
              </a:solidFill>
            </a:endParaRPr>
          </a:p>
        </p:txBody>
      </p:sp>
    </p:spTree>
    <p:extLst>
      <p:ext uri="{BB962C8B-B14F-4D97-AF65-F5344CB8AC3E}">
        <p14:creationId xmlns:p14="http://schemas.microsoft.com/office/powerpoint/2010/main" val="117287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00250" y="628650"/>
            <a:ext cx="4647304" cy="2702859"/>
          </a:xfrm>
        </p:spPr>
        <p:txBody>
          <a:bodyPr/>
          <a:lstStyle/>
          <a:p>
            <a:r>
              <a:rPr lang="en-US" sz="2400" dirty="0">
                <a:solidFill>
                  <a:schemeClr val="tx2">
                    <a:lumMod val="75000"/>
                  </a:schemeClr>
                </a:solidFill>
              </a:rPr>
              <a:t>Each is further graded according to </a:t>
            </a:r>
            <a:r>
              <a:rPr lang="en-US" sz="2400" b="1" u="sng" dirty="0" err="1">
                <a:solidFill>
                  <a:schemeClr val="tx2">
                    <a:lumMod val="75000"/>
                  </a:schemeClr>
                </a:solidFill>
              </a:rPr>
              <a:t>Broder’s</a:t>
            </a:r>
            <a:r>
              <a:rPr lang="en-US" sz="2400" b="1" u="sng" dirty="0">
                <a:solidFill>
                  <a:schemeClr val="tx2">
                    <a:lumMod val="75000"/>
                  </a:schemeClr>
                </a:solidFill>
              </a:rPr>
              <a:t> classification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329" y="1771650"/>
            <a:ext cx="577215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2171104" y="3371850"/>
            <a:ext cx="4800600" cy="1061829"/>
          </a:xfrm>
          <a:prstGeom prst="rect">
            <a:avLst/>
          </a:prstGeom>
        </p:spPr>
        <p:txBody>
          <a:bodyPr wrap="square">
            <a:spAutoFit/>
          </a:bodyPr>
          <a:lstStyle/>
          <a:p>
            <a:pPr defTabSz="685800">
              <a:buClrTx/>
            </a:pPr>
            <a:r>
              <a:rPr lang="en-US" sz="2100" b="1" kern="1200" dirty="0">
                <a:solidFill>
                  <a:srgbClr val="465E9C">
                    <a:lumMod val="75000"/>
                  </a:srgbClr>
                </a:solidFill>
                <a:latin typeface="Andalus" panose="02020603050405020304" pitchFamily="18" charset="-78"/>
                <a:ea typeface="+mn-ea"/>
                <a:cs typeface="Andalus" panose="02020603050405020304" pitchFamily="18" charset="-78"/>
              </a:rPr>
              <a:t>Grade 1 tumors are more often seen than anaplastic , therefore carries a better prognosis .</a:t>
            </a:r>
          </a:p>
        </p:txBody>
      </p:sp>
    </p:spTree>
    <p:extLst>
      <p:ext uri="{BB962C8B-B14F-4D97-AF65-F5344CB8AC3E}">
        <p14:creationId xmlns:p14="http://schemas.microsoft.com/office/powerpoint/2010/main" val="6091178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14550" y="857250"/>
            <a:ext cx="4647304" cy="3314700"/>
          </a:xfrm>
        </p:spPr>
        <p:txBody>
          <a:bodyPr>
            <a:normAutofit lnSpcReduction="10000"/>
          </a:bodyPr>
          <a:lstStyle/>
          <a:p>
            <a:pPr marL="0" indent="0">
              <a:buNone/>
            </a:pPr>
            <a:r>
              <a:rPr lang="en-US" sz="3900" b="1" dirty="0">
                <a:solidFill>
                  <a:schemeClr val="tx2">
                    <a:lumMod val="75000"/>
                  </a:schemeClr>
                </a:solidFill>
                <a:latin typeface="Andalus" panose="02020603050405020304" pitchFamily="18" charset="-78"/>
                <a:cs typeface="Andalus" panose="02020603050405020304" pitchFamily="18" charset="-78"/>
              </a:rPr>
              <a:t>Spread :</a:t>
            </a:r>
          </a:p>
          <a:p>
            <a:r>
              <a:rPr lang="en-US" dirty="0">
                <a:solidFill>
                  <a:schemeClr val="tx2">
                    <a:lumMod val="75000"/>
                  </a:schemeClr>
                </a:solidFill>
              </a:rPr>
              <a:t>Invasion through the </a:t>
            </a:r>
            <a:r>
              <a:rPr lang="en-US" b="1" dirty="0">
                <a:solidFill>
                  <a:schemeClr val="tx2">
                    <a:lumMod val="75000"/>
                  </a:schemeClr>
                </a:solidFill>
              </a:rPr>
              <a:t>myometrium</a:t>
            </a:r>
            <a:r>
              <a:rPr lang="en-US" dirty="0">
                <a:solidFill>
                  <a:schemeClr val="tx2">
                    <a:lumMod val="75000"/>
                  </a:schemeClr>
                </a:solidFill>
              </a:rPr>
              <a:t> </a:t>
            </a:r>
            <a:r>
              <a:rPr lang="en-US" b="1" dirty="0">
                <a:solidFill>
                  <a:schemeClr val="tx2">
                    <a:lumMod val="75000"/>
                  </a:schemeClr>
                </a:solidFill>
              </a:rPr>
              <a:t>and by filling the uterine cavity.</a:t>
            </a:r>
          </a:p>
          <a:p>
            <a:r>
              <a:rPr lang="en-US" dirty="0">
                <a:solidFill>
                  <a:schemeClr val="tx2">
                    <a:lumMod val="75000"/>
                  </a:schemeClr>
                </a:solidFill>
              </a:rPr>
              <a:t>Invasion to the cervix with subsequent </a:t>
            </a:r>
            <a:r>
              <a:rPr lang="en-US" b="1" dirty="0">
                <a:solidFill>
                  <a:schemeClr val="tx2">
                    <a:lumMod val="75000"/>
                  </a:schemeClr>
                </a:solidFill>
              </a:rPr>
              <a:t>lymphatic spread</a:t>
            </a:r>
            <a:r>
              <a:rPr lang="en-US" dirty="0">
                <a:solidFill>
                  <a:schemeClr val="tx2">
                    <a:lumMod val="75000"/>
                  </a:schemeClr>
                </a:solidFill>
              </a:rPr>
              <a:t> involving the iliac and para-aortic nodes.</a:t>
            </a:r>
          </a:p>
          <a:p>
            <a:r>
              <a:rPr lang="en-US" dirty="0">
                <a:solidFill>
                  <a:schemeClr val="tx2">
                    <a:lumMod val="75000"/>
                  </a:schemeClr>
                </a:solidFill>
              </a:rPr>
              <a:t>From upper uterus may </a:t>
            </a:r>
            <a:r>
              <a:rPr lang="en-US" b="1" dirty="0">
                <a:solidFill>
                  <a:schemeClr val="tx2">
                    <a:lumMod val="75000"/>
                  </a:schemeClr>
                </a:solidFill>
              </a:rPr>
              <a:t>spread to round ligament to the deep inguinal nodes</a:t>
            </a:r>
            <a:r>
              <a:rPr lang="en-US" dirty="0">
                <a:solidFill>
                  <a:schemeClr val="tx2">
                    <a:lumMod val="75000"/>
                  </a:schemeClr>
                </a:solidFill>
              </a:rPr>
              <a:t>.</a:t>
            </a:r>
          </a:p>
          <a:p>
            <a:r>
              <a:rPr lang="en-US" dirty="0">
                <a:solidFill>
                  <a:schemeClr val="tx2">
                    <a:lumMod val="75000"/>
                  </a:schemeClr>
                </a:solidFill>
              </a:rPr>
              <a:t>In advanced cases, the </a:t>
            </a:r>
            <a:r>
              <a:rPr lang="en-US" b="1" dirty="0">
                <a:solidFill>
                  <a:schemeClr val="tx2">
                    <a:lumMod val="75000"/>
                  </a:schemeClr>
                </a:solidFill>
              </a:rPr>
              <a:t>blood-stream spread </a:t>
            </a:r>
            <a:r>
              <a:rPr lang="en-US" dirty="0">
                <a:solidFill>
                  <a:schemeClr val="tx2">
                    <a:lumMod val="75000"/>
                  </a:schemeClr>
                </a:solidFill>
              </a:rPr>
              <a:t>may carry to the lungs, liver, and to the bone.</a:t>
            </a:r>
          </a:p>
          <a:p>
            <a:endParaRPr lang="en-US" dirty="0">
              <a:solidFill>
                <a:schemeClr val="tx2">
                  <a:lumMod val="75000"/>
                </a:schemeClr>
              </a:solidFill>
            </a:endParaRPr>
          </a:p>
        </p:txBody>
      </p:sp>
    </p:spTree>
    <p:extLst>
      <p:ext uri="{BB962C8B-B14F-4D97-AF65-F5344CB8AC3E}">
        <p14:creationId xmlns:p14="http://schemas.microsoft.com/office/powerpoint/2010/main" val="3582541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165040" y="645914"/>
            <a:ext cx="2415887" cy="3908822"/>
          </a:xfrm>
        </p:spPr>
        <p:txBody>
          <a:bodyPr>
            <a:normAutofit/>
          </a:bodyPr>
          <a:lstStyle/>
          <a:p>
            <a:r>
              <a:rPr lang="en-US" b="1" dirty="0">
                <a:solidFill>
                  <a:schemeClr val="tx2"/>
                </a:solidFill>
              </a:rPr>
              <a:t>Staging</a:t>
            </a:r>
            <a:r>
              <a:rPr lang="en-US" dirty="0">
                <a:solidFill>
                  <a:schemeClr val="tx2"/>
                </a:solidFill>
              </a:rPr>
              <a:t> is made surgically by the following procedure:</a:t>
            </a:r>
          </a:p>
          <a:p>
            <a:r>
              <a:rPr lang="en-US" dirty="0" err="1">
                <a:solidFill>
                  <a:schemeClr val="tx2"/>
                </a:solidFill>
              </a:rPr>
              <a:t>Laparatomy</a:t>
            </a:r>
            <a:r>
              <a:rPr lang="en-US" dirty="0">
                <a:solidFill>
                  <a:schemeClr val="tx2"/>
                </a:solidFill>
              </a:rPr>
              <a:t>, peritoneal wash to detect the presence of </a:t>
            </a:r>
            <a:r>
              <a:rPr lang="en-US" dirty="0" err="1">
                <a:solidFill>
                  <a:schemeClr val="tx2"/>
                </a:solidFill>
              </a:rPr>
              <a:t>mets</a:t>
            </a:r>
            <a:r>
              <a:rPr lang="en-US" dirty="0">
                <a:solidFill>
                  <a:schemeClr val="tx2"/>
                </a:solidFill>
              </a:rPr>
              <a:t>.</a:t>
            </a:r>
          </a:p>
          <a:p>
            <a:r>
              <a:rPr lang="en-US" dirty="0">
                <a:solidFill>
                  <a:schemeClr val="tx2"/>
                </a:solidFill>
              </a:rPr>
              <a:t>Total abdominal </a:t>
            </a:r>
            <a:r>
              <a:rPr lang="en-US" dirty="0" err="1">
                <a:solidFill>
                  <a:schemeClr val="tx2"/>
                </a:solidFill>
              </a:rPr>
              <a:t>hystrectomy</a:t>
            </a:r>
            <a:r>
              <a:rPr lang="en-US" dirty="0">
                <a:solidFill>
                  <a:schemeClr val="tx2"/>
                </a:solidFill>
              </a:rPr>
              <a:t> with bilateral </a:t>
            </a:r>
            <a:r>
              <a:rPr lang="en-US" dirty="0" err="1">
                <a:solidFill>
                  <a:schemeClr val="tx2"/>
                </a:solidFill>
              </a:rPr>
              <a:t>salpingophrectmoy</a:t>
            </a:r>
            <a:r>
              <a:rPr lang="en-US" dirty="0">
                <a:solidFill>
                  <a:schemeClr val="tx2"/>
                </a:solidFill>
              </a:rPr>
              <a:t>.</a:t>
            </a:r>
          </a:p>
          <a:p>
            <a:r>
              <a:rPr lang="en-US" dirty="0">
                <a:solidFill>
                  <a:schemeClr val="tx2"/>
                </a:solidFill>
              </a:rPr>
              <a:t>3. Lymph nodes dissection.</a:t>
            </a:r>
          </a:p>
          <a:p>
            <a:endParaRPr lang="en-US" dirty="0"/>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457200"/>
            <a:ext cx="350769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209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3839" y="538480"/>
            <a:ext cx="4856321" cy="3916204"/>
          </a:xfrm>
        </p:spPr>
        <p:txBody>
          <a:bodyPr>
            <a:normAutofit fontScale="95000" lnSpcReduction="10000"/>
          </a:bodyPr>
          <a:lstStyle/>
          <a:p>
            <a:pPr marL="0" indent="0" algn="ctr">
              <a:buNone/>
            </a:pPr>
            <a:r>
              <a:rPr lang="en-US" sz="4350" dirty="0">
                <a:solidFill>
                  <a:schemeClr val="tx2">
                    <a:lumMod val="75000"/>
                  </a:schemeClr>
                </a:solidFill>
                <a:latin typeface="Baskerville Old Face" panose="02020602080505020303" pitchFamily="18" charset="0"/>
              </a:rPr>
              <a:t>History:</a:t>
            </a:r>
          </a:p>
          <a:p>
            <a:r>
              <a:rPr lang="en-US" dirty="0">
                <a:ln/>
                <a:solidFill>
                  <a:srgbClr val="002060"/>
                </a:solidFill>
                <a:effectLst>
                  <a:outerShdw blurRad="38100" dist="19050" dir="2700000" algn="tl" rotWithShape="0">
                    <a:schemeClr val="dk1">
                      <a:alpha val="40000"/>
                    </a:schemeClr>
                  </a:outerShdw>
                </a:effectLst>
              </a:rPr>
              <a:t>postmenopausal bleeding or staining( this symptom should be assumed to be caused by carcinoma of the endometrium until proved otherwise), only 10% of PMB have endometrial carcinoma.</a:t>
            </a:r>
          </a:p>
          <a:p>
            <a:r>
              <a:rPr lang="en-US" dirty="0">
                <a:ln/>
                <a:solidFill>
                  <a:srgbClr val="002060"/>
                </a:solidFill>
                <a:effectLst>
                  <a:outerShdw blurRad="38100" dist="19050" dir="2700000" algn="tl" rotWithShape="0">
                    <a:schemeClr val="dk1">
                      <a:alpha val="40000"/>
                    </a:schemeClr>
                  </a:outerShdw>
                </a:effectLst>
              </a:rPr>
              <a:t>Perimenopausal menstrual irregularities.</a:t>
            </a:r>
          </a:p>
          <a:p>
            <a:r>
              <a:rPr lang="en-US" dirty="0">
                <a:ln/>
                <a:solidFill>
                  <a:srgbClr val="002060"/>
                </a:solidFill>
                <a:effectLst>
                  <a:outerShdw blurRad="38100" dist="19050" dir="2700000" algn="tl" rotWithShape="0">
                    <a:schemeClr val="dk1">
                      <a:alpha val="40000"/>
                    </a:schemeClr>
                  </a:outerShdw>
                </a:effectLst>
              </a:rPr>
              <a:t>Blood stained vaginal discharge.</a:t>
            </a:r>
          </a:p>
          <a:p>
            <a:r>
              <a:rPr lang="en-US" dirty="0">
                <a:ln/>
                <a:solidFill>
                  <a:srgbClr val="002060"/>
                </a:solidFill>
                <a:effectLst>
                  <a:outerShdw blurRad="38100" dist="19050" dir="2700000" algn="tl" rotWithShape="0">
                    <a:schemeClr val="dk1">
                      <a:alpha val="40000"/>
                    </a:schemeClr>
                  </a:outerShdw>
                </a:effectLst>
              </a:rPr>
              <a:t>Heavy and irregular vaginal bleeding</a:t>
            </a:r>
          </a:p>
          <a:p>
            <a:r>
              <a:rPr lang="en-US" dirty="0">
                <a:ln/>
                <a:solidFill>
                  <a:srgbClr val="002060"/>
                </a:solidFill>
                <a:effectLst>
                  <a:outerShdw blurRad="38100" dist="19050" dir="2700000" algn="tl" rotWithShape="0">
                    <a:schemeClr val="dk1">
                      <a:alpha val="40000"/>
                    </a:schemeClr>
                  </a:outerShdw>
                </a:effectLst>
              </a:rPr>
              <a:t>Dysuria</a:t>
            </a:r>
          </a:p>
          <a:p>
            <a:r>
              <a:rPr lang="en-US" dirty="0">
                <a:ln/>
                <a:solidFill>
                  <a:srgbClr val="002060"/>
                </a:solidFill>
                <a:effectLst>
                  <a:outerShdw blurRad="38100" dist="19050" dir="2700000" algn="tl" rotWithShape="0">
                    <a:schemeClr val="dk1">
                      <a:alpha val="40000"/>
                    </a:schemeClr>
                  </a:outerShdw>
                </a:effectLst>
              </a:rPr>
              <a:t>Dysparenia </a:t>
            </a:r>
          </a:p>
          <a:p>
            <a:r>
              <a:rPr lang="en-US" dirty="0">
                <a:ln/>
                <a:solidFill>
                  <a:srgbClr val="002060"/>
                </a:solidFill>
                <a:effectLst>
                  <a:outerShdw blurRad="38100" dist="19050" dir="2700000" algn="tl" rotWithShape="0">
                    <a:schemeClr val="dk1">
                      <a:alpha val="40000"/>
                    </a:schemeClr>
                  </a:outerShdw>
                </a:effectLst>
              </a:rPr>
              <a:t>Back pain </a:t>
            </a:r>
          </a:p>
          <a:p>
            <a:r>
              <a:rPr lang="en-US" dirty="0">
                <a:ln/>
                <a:solidFill>
                  <a:srgbClr val="002060"/>
                </a:solidFill>
                <a:effectLst>
                  <a:outerShdw blurRad="38100" dist="19050" dir="2700000" algn="tl" rotWithShape="0">
                    <a:schemeClr val="dk1">
                      <a:alpha val="40000"/>
                    </a:schemeClr>
                  </a:outerShdw>
                </a:effectLst>
              </a:rPr>
              <a:t>pain or mass in the pelvis </a:t>
            </a:r>
          </a:p>
        </p:txBody>
      </p:sp>
    </p:spTree>
    <p:extLst>
      <p:ext uri="{BB962C8B-B14F-4D97-AF65-F5344CB8AC3E}">
        <p14:creationId xmlns:p14="http://schemas.microsoft.com/office/powerpoint/2010/main" val="1485130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500" y="514351"/>
            <a:ext cx="6172200" cy="4080272"/>
          </a:xfrm>
        </p:spPr>
        <p:txBody>
          <a:bodyPr>
            <a:normAutofit/>
          </a:bodyPr>
          <a:lstStyle/>
          <a:p>
            <a:pPr marL="0" indent="0" algn="ctr">
              <a:buNone/>
            </a:pPr>
            <a:r>
              <a:rPr lang="en-US" sz="2700" b="1" dirty="0">
                <a:solidFill>
                  <a:schemeClr val="tx2">
                    <a:lumMod val="75000"/>
                  </a:schemeClr>
                </a:solidFill>
                <a:latin typeface="Baskerville Old Face" panose="02020602080505020303" pitchFamily="18" charset="0"/>
              </a:rPr>
              <a:t>Examination:</a:t>
            </a:r>
          </a:p>
          <a:p>
            <a:r>
              <a:rPr lang="en-US" b="1" dirty="0">
                <a:solidFill>
                  <a:schemeClr val="accent5"/>
                </a:solidFill>
              </a:rPr>
              <a:t>physical examination </a:t>
            </a:r>
            <a:r>
              <a:rPr lang="en-US" dirty="0">
                <a:solidFill>
                  <a:schemeClr val="tx2">
                    <a:lumMod val="75000"/>
                  </a:schemeClr>
                </a:solidFill>
              </a:rPr>
              <a:t>of the patient with endometrial carcinoma is frequently entirely </a:t>
            </a:r>
            <a:r>
              <a:rPr lang="en-US" b="1" dirty="0">
                <a:solidFill>
                  <a:schemeClr val="tx2">
                    <a:lumMod val="75000"/>
                  </a:schemeClr>
                </a:solidFill>
              </a:rPr>
              <a:t>normal</a:t>
            </a:r>
            <a:r>
              <a:rPr lang="en-US" dirty="0">
                <a:solidFill>
                  <a:schemeClr val="tx2">
                    <a:lumMod val="75000"/>
                  </a:schemeClr>
                </a:solidFill>
              </a:rPr>
              <a:t>, it should include palpation of supraclavicular and inguinal lymph nodes, abdominal palpation might be difficult due to obesity.</a:t>
            </a:r>
          </a:p>
          <a:p>
            <a:r>
              <a:rPr lang="en-US" b="1" dirty="0" err="1">
                <a:solidFill>
                  <a:schemeClr val="accent5"/>
                </a:solidFill>
              </a:rPr>
              <a:t>Gynaecological</a:t>
            </a:r>
            <a:r>
              <a:rPr lang="en-US" b="1" dirty="0">
                <a:solidFill>
                  <a:schemeClr val="accent5"/>
                </a:solidFill>
              </a:rPr>
              <a:t> examination:</a:t>
            </a:r>
          </a:p>
          <a:p>
            <a:r>
              <a:rPr lang="en-US" b="1" dirty="0">
                <a:solidFill>
                  <a:schemeClr val="tx2">
                    <a:lumMod val="75000"/>
                  </a:schemeClr>
                </a:solidFill>
              </a:rPr>
              <a:t>inspection</a:t>
            </a:r>
            <a:r>
              <a:rPr lang="en-US" dirty="0">
                <a:solidFill>
                  <a:schemeClr val="tx2">
                    <a:lumMod val="75000"/>
                  </a:schemeClr>
                </a:solidFill>
              </a:rPr>
              <a:t> of vulva, vaginal skin in </a:t>
            </a:r>
            <a:r>
              <a:rPr lang="en-US" dirty="0" err="1">
                <a:solidFill>
                  <a:schemeClr val="tx2">
                    <a:lumMod val="75000"/>
                  </a:schemeClr>
                </a:solidFill>
              </a:rPr>
              <a:t>suburethral</a:t>
            </a:r>
            <a:r>
              <a:rPr lang="en-US" dirty="0">
                <a:solidFill>
                  <a:schemeClr val="tx2">
                    <a:lumMod val="75000"/>
                  </a:schemeClr>
                </a:solidFill>
              </a:rPr>
              <a:t> area</a:t>
            </a:r>
          </a:p>
          <a:p>
            <a:r>
              <a:rPr lang="en-US" dirty="0">
                <a:solidFill>
                  <a:schemeClr val="tx2">
                    <a:lumMod val="75000"/>
                  </a:schemeClr>
                </a:solidFill>
              </a:rPr>
              <a:t>    and cervix.</a:t>
            </a:r>
          </a:p>
          <a:p>
            <a:r>
              <a:rPr lang="en-US" b="1" dirty="0">
                <a:solidFill>
                  <a:schemeClr val="tx2">
                    <a:lumMod val="75000"/>
                  </a:schemeClr>
                </a:solidFill>
              </a:rPr>
              <a:t>Bimanual vaginal examination </a:t>
            </a:r>
            <a:r>
              <a:rPr lang="en-US" dirty="0">
                <a:solidFill>
                  <a:schemeClr val="tx2">
                    <a:lumMod val="75000"/>
                  </a:schemeClr>
                </a:solidFill>
              </a:rPr>
              <a:t>assesses uterine size, and mobility, state of </a:t>
            </a:r>
            <a:r>
              <a:rPr lang="en-US" dirty="0" err="1">
                <a:solidFill>
                  <a:schemeClr val="tx2">
                    <a:lumMod val="75000"/>
                  </a:schemeClr>
                </a:solidFill>
              </a:rPr>
              <a:t>parametria</a:t>
            </a:r>
            <a:r>
              <a:rPr lang="en-US" dirty="0">
                <a:solidFill>
                  <a:schemeClr val="tx2">
                    <a:lumMod val="75000"/>
                  </a:schemeClr>
                </a:solidFill>
              </a:rPr>
              <a:t> and adnexa.</a:t>
            </a:r>
          </a:p>
          <a:p>
            <a:r>
              <a:rPr lang="en-US" b="1" dirty="0">
                <a:solidFill>
                  <a:schemeClr val="tx2">
                    <a:lumMod val="75000"/>
                  </a:schemeClr>
                </a:solidFill>
              </a:rPr>
              <a:t>Bimanual recto-vaginal examination</a:t>
            </a:r>
            <a:r>
              <a:rPr lang="en-US" dirty="0">
                <a:solidFill>
                  <a:schemeClr val="tx2">
                    <a:lumMod val="75000"/>
                  </a:schemeClr>
                </a:solidFill>
              </a:rPr>
              <a:t>. (rectal and</a:t>
            </a:r>
          </a:p>
          <a:p>
            <a:pPr marL="0" indent="0">
              <a:buNone/>
            </a:pPr>
            <a:r>
              <a:rPr lang="en-US" dirty="0">
                <a:solidFill>
                  <a:schemeClr val="tx2">
                    <a:lumMod val="75000"/>
                  </a:schemeClr>
                </a:solidFill>
              </a:rPr>
              <a:t> </a:t>
            </a:r>
            <a:r>
              <a:rPr lang="en-US" dirty="0" err="1">
                <a:solidFill>
                  <a:schemeClr val="tx2">
                    <a:lumMod val="75000"/>
                  </a:schemeClr>
                </a:solidFill>
              </a:rPr>
              <a:t>uterosacral</a:t>
            </a:r>
            <a:r>
              <a:rPr lang="en-US" dirty="0">
                <a:solidFill>
                  <a:schemeClr val="tx2">
                    <a:lumMod val="75000"/>
                  </a:schemeClr>
                </a:solidFill>
              </a:rPr>
              <a:t> ligament infiltration). </a:t>
            </a:r>
          </a:p>
          <a:p>
            <a:endParaRPr lang="en-US" dirty="0">
              <a:solidFill>
                <a:schemeClr val="tx2">
                  <a:lumMod val="75000"/>
                </a:schemeClr>
              </a:solidFill>
            </a:endParaRPr>
          </a:p>
        </p:txBody>
      </p:sp>
    </p:spTree>
    <p:extLst>
      <p:ext uri="{BB962C8B-B14F-4D97-AF65-F5344CB8AC3E}">
        <p14:creationId xmlns:p14="http://schemas.microsoft.com/office/powerpoint/2010/main" val="391008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35781"/>
            <a:ext cx="3077950" cy="3807619"/>
          </a:xfrm>
          <a:prstGeom prst="rect">
            <a:avLst/>
          </a:prstGeom>
        </p:spPr>
        <p:txBody>
          <a:bodyPr vert="horz" lIns="91440" tIns="45720" rIns="91440" bIns="45720" rtlCol="0" anchor="ctr">
            <a:normAutofit/>
          </a:bodyPr>
          <a:lstStyle/>
          <a:p>
            <a:pPr defTabSz="457200">
              <a:spcBef>
                <a:spcPct val="0"/>
              </a:spcBef>
              <a:spcAft>
                <a:spcPts val="600"/>
              </a:spcAft>
            </a:pPr>
            <a:r>
              <a:rPr lang="en-US" sz="3000" kern="12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Epidemiology</a:t>
            </a:r>
          </a:p>
        </p:txBody>
      </p:sp>
      <p:sp>
        <p:nvSpPr>
          <p:cNvPr id="10" name="Rectangle 9">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51435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4904" y="2396848"/>
            <a:ext cx="51435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51435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5" name="TextBox 4"/>
          <p:cNvSpPr txBox="1"/>
          <p:nvPr/>
        </p:nvSpPr>
        <p:spPr>
          <a:xfrm>
            <a:off x="3577385" y="-133351"/>
            <a:ext cx="5414215" cy="5410201"/>
          </a:xfrm>
          <a:prstGeom prst="rect">
            <a:avLst/>
          </a:prstGeom>
        </p:spPr>
        <p:txBody>
          <a:bodyPr vert="horz" lIns="91440" tIns="45720" rIns="91440" bIns="45720" rtlCol="0" anchor="ctr">
            <a:normAutofit/>
          </a:bodyPr>
          <a:lstStyle/>
          <a:p>
            <a:pPr marL="285750" indent="-228600" defTabSz="457200">
              <a:lnSpc>
                <a:spcPct val="90000"/>
              </a:lnSpc>
              <a:spcBef>
                <a:spcPct val="20000"/>
              </a:spcBef>
              <a:spcAft>
                <a:spcPts val="600"/>
              </a:spcAft>
              <a:buClr>
                <a:schemeClr val="tx1"/>
              </a:buClr>
              <a:buSzPct val="100000"/>
              <a:buFont typeface="Arial"/>
              <a:buChar char="•"/>
            </a:pPr>
            <a:r>
              <a:rPr lang="en-US" sz="1600" kern="1200" cap="small" dirty="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The second most common gynecologic malignancy in developed countries.</a:t>
            </a:r>
          </a:p>
          <a:p>
            <a:pPr marL="285750" indent="-228600" defTabSz="457200">
              <a:lnSpc>
                <a:spcPct val="90000"/>
              </a:lnSpc>
              <a:spcBef>
                <a:spcPct val="20000"/>
              </a:spcBef>
              <a:spcAft>
                <a:spcPts val="600"/>
              </a:spcAft>
              <a:buClr>
                <a:schemeClr val="tx1"/>
              </a:buClr>
              <a:buSzPct val="100000"/>
              <a:buFont typeface="Arial"/>
              <a:buChar char="•"/>
            </a:pPr>
            <a:r>
              <a:rPr lang="en-US" sz="1600" kern="1200" cap="small" dirty="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The most common cause of gynecologic cancer death and the fifth leading cause of cancer death in women.</a:t>
            </a:r>
          </a:p>
          <a:p>
            <a:pPr marL="285750" indent="-228600" defTabSz="457200">
              <a:lnSpc>
                <a:spcPct val="90000"/>
              </a:lnSpc>
              <a:spcBef>
                <a:spcPct val="20000"/>
              </a:spcBef>
              <a:spcAft>
                <a:spcPts val="600"/>
              </a:spcAft>
              <a:buClr>
                <a:schemeClr val="tx1"/>
              </a:buClr>
              <a:buSzPct val="100000"/>
              <a:buFont typeface="Arial"/>
              <a:buChar char="•"/>
            </a:pPr>
            <a:r>
              <a:rPr lang="en-US" sz="1600" kern="1200" cap="small" dirty="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The majority of ovarian cancers are diagnosed at an advanced stage : confined to primary site (15 %); spread to regional lymph nodes (17 %); </a:t>
            </a:r>
            <a:r>
              <a:rPr lang="en-US" sz="1600" b="1" u="sng" kern="1200" cap="small" dirty="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distant metastases (61%)</a:t>
            </a:r>
            <a:r>
              <a:rPr lang="en-US" sz="1600" kern="1200" cap="small" dirty="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 and </a:t>
            </a:r>
            <a:r>
              <a:rPr lang="en-US" sz="1600" kern="1200" cap="small" dirty="0" err="1">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unstaged</a:t>
            </a:r>
            <a:r>
              <a:rPr lang="en-US" sz="1600" kern="1200" cap="small" dirty="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 (7 %). </a:t>
            </a:r>
          </a:p>
          <a:p>
            <a:pPr marL="285750" indent="-228600" defTabSz="457200">
              <a:lnSpc>
                <a:spcPct val="90000"/>
              </a:lnSpc>
              <a:spcBef>
                <a:spcPct val="20000"/>
              </a:spcBef>
              <a:spcAft>
                <a:spcPts val="600"/>
              </a:spcAft>
              <a:buClr>
                <a:schemeClr val="tx1"/>
              </a:buClr>
              <a:buSzPct val="100000"/>
              <a:buFont typeface="Arial"/>
              <a:buChar char="•"/>
            </a:pPr>
            <a:r>
              <a:rPr lang="en-US" sz="1600" kern="1200" cap="small" dirty="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The majority of ovarian malignancies (95 %) are derived from </a:t>
            </a:r>
            <a:r>
              <a:rPr lang="en-US" sz="1600" u="sng" kern="1200" cap="small" dirty="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epithelial cells</a:t>
            </a:r>
            <a:r>
              <a:rPr lang="en-US" sz="1600" kern="1200" cap="small" dirty="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  the remainder arise from other ovarian cell types (germ cell tumors, sex cord-stromal tumors).</a:t>
            </a:r>
          </a:p>
          <a:p>
            <a:pPr marL="285750" indent="-228600" defTabSz="457200">
              <a:lnSpc>
                <a:spcPct val="90000"/>
              </a:lnSpc>
              <a:spcBef>
                <a:spcPct val="20000"/>
              </a:spcBef>
              <a:spcAft>
                <a:spcPts val="600"/>
              </a:spcAft>
              <a:buClr>
                <a:schemeClr val="tx1"/>
              </a:buClr>
              <a:buSzPct val="100000"/>
              <a:buFont typeface="Arial"/>
              <a:buChar char="•"/>
            </a:pPr>
            <a:r>
              <a:rPr lang="en-US" sz="1600" u="sng" kern="1200" cap="small" dirty="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Serous carcinoma</a:t>
            </a:r>
            <a:r>
              <a:rPr lang="en-US" sz="1600" kern="1200" cap="small" dirty="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 the most common histologic subtype of epithelial ovarian carcinoma (75 percent of epithelial carcinomas). </a:t>
            </a:r>
          </a:p>
          <a:p>
            <a:pPr marL="285750" indent="-228600" defTabSz="457200">
              <a:lnSpc>
                <a:spcPct val="90000"/>
              </a:lnSpc>
              <a:spcBef>
                <a:spcPct val="20000"/>
              </a:spcBef>
              <a:spcAft>
                <a:spcPts val="600"/>
              </a:spcAft>
              <a:buClr>
                <a:schemeClr val="tx1"/>
              </a:buClr>
              <a:buSzPct val="100000"/>
              <a:buFont typeface="Arial"/>
              <a:buChar char="•"/>
            </a:pPr>
            <a:endParaRPr lang="en-US" kern="1200" cap="small" dirty="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p:txBody>
      </p:sp>
    </p:spTree>
    <p:extLst>
      <p:ext uri="{BB962C8B-B14F-4D97-AF65-F5344CB8AC3E}">
        <p14:creationId xmlns:p14="http://schemas.microsoft.com/office/powerpoint/2010/main" val="39720657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57400" y="971550"/>
            <a:ext cx="4647304" cy="3314700"/>
          </a:xfrm>
        </p:spPr>
        <p:txBody>
          <a:bodyPr>
            <a:normAutofit lnSpcReduction="10000"/>
          </a:bodyPr>
          <a:lstStyle/>
          <a:p>
            <a:pPr marL="0" indent="0" algn="ctr">
              <a:buNone/>
            </a:pPr>
            <a:r>
              <a:rPr lang="en-US" sz="2625" b="1" dirty="0">
                <a:solidFill>
                  <a:schemeClr val="tx2"/>
                </a:solidFill>
                <a:latin typeface="Andalus" panose="02020603050405020304" pitchFamily="18" charset="-78"/>
                <a:cs typeface="Andalus" panose="02020603050405020304" pitchFamily="18" charset="-78"/>
              </a:rPr>
              <a:t>Investigations and imaging:</a:t>
            </a:r>
          </a:p>
          <a:p>
            <a:r>
              <a:rPr lang="en-US" b="1" dirty="0">
                <a:solidFill>
                  <a:schemeClr val="tx2"/>
                </a:solidFill>
              </a:rPr>
              <a:t>CBC.</a:t>
            </a:r>
          </a:p>
          <a:p>
            <a:r>
              <a:rPr lang="en-US" b="1" dirty="0">
                <a:solidFill>
                  <a:schemeClr val="tx2"/>
                </a:solidFill>
              </a:rPr>
              <a:t>Liver function test.</a:t>
            </a:r>
          </a:p>
          <a:p>
            <a:r>
              <a:rPr lang="en-US" b="1" dirty="0">
                <a:solidFill>
                  <a:schemeClr val="tx2"/>
                </a:solidFill>
              </a:rPr>
              <a:t>Renal function test.</a:t>
            </a:r>
          </a:p>
          <a:p>
            <a:r>
              <a:rPr lang="en-US" b="1" dirty="0">
                <a:solidFill>
                  <a:schemeClr val="tx2"/>
                </a:solidFill>
              </a:rPr>
              <a:t>Chest X ray.</a:t>
            </a:r>
          </a:p>
          <a:p>
            <a:r>
              <a:rPr lang="en-US" b="1" dirty="0">
                <a:solidFill>
                  <a:schemeClr val="tx2"/>
                </a:solidFill>
              </a:rPr>
              <a:t>Ultrasound:</a:t>
            </a:r>
            <a:r>
              <a:rPr lang="en-US" dirty="0">
                <a:solidFill>
                  <a:schemeClr val="tx2"/>
                </a:solidFill>
              </a:rPr>
              <a:t> reveals a </a:t>
            </a:r>
            <a:r>
              <a:rPr lang="en-US" b="1" u="sng" dirty="0">
                <a:solidFill>
                  <a:schemeClr val="tx2"/>
                </a:solidFill>
              </a:rPr>
              <a:t>thick endometrium </a:t>
            </a:r>
            <a:r>
              <a:rPr lang="en-US" dirty="0">
                <a:solidFill>
                  <a:schemeClr val="tx2"/>
                </a:solidFill>
              </a:rPr>
              <a:t>in a postmenopausal woman.(&gt;5mm)</a:t>
            </a:r>
          </a:p>
          <a:p>
            <a:pPr marL="0" indent="0">
              <a:buNone/>
            </a:pPr>
            <a:r>
              <a:rPr lang="en-US" dirty="0">
                <a:solidFill>
                  <a:schemeClr val="tx2"/>
                </a:solidFill>
              </a:rPr>
              <a:t> (must be thin as estrogen should be very low).</a:t>
            </a:r>
            <a:endParaRPr lang="en-US" b="1" dirty="0">
              <a:solidFill>
                <a:schemeClr val="tx2"/>
              </a:solidFill>
            </a:endParaRPr>
          </a:p>
          <a:p>
            <a:r>
              <a:rPr lang="en-US" dirty="0">
                <a:solidFill>
                  <a:schemeClr val="tx2"/>
                </a:solidFill>
              </a:rPr>
              <a:t> </a:t>
            </a:r>
            <a:r>
              <a:rPr lang="en-US" b="1" dirty="0">
                <a:solidFill>
                  <a:schemeClr val="tx2"/>
                </a:solidFill>
              </a:rPr>
              <a:t>Cytology brush</a:t>
            </a:r>
            <a:r>
              <a:rPr lang="en-US" dirty="0">
                <a:solidFill>
                  <a:schemeClr val="tx2"/>
                </a:solidFill>
              </a:rPr>
              <a:t> from lower cervical canal and posterior fornix to analyze the cells.</a:t>
            </a:r>
          </a:p>
          <a:p>
            <a:endParaRPr lang="en-US" dirty="0"/>
          </a:p>
        </p:txBody>
      </p:sp>
    </p:spTree>
    <p:extLst>
      <p:ext uri="{BB962C8B-B14F-4D97-AF65-F5344CB8AC3E}">
        <p14:creationId xmlns:p14="http://schemas.microsoft.com/office/powerpoint/2010/main" val="28126512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2000250" y="514351"/>
            <a:ext cx="5170170" cy="1699736"/>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innerShdw blurRad="63500" dist="50800" dir="8100000">
                    <a:prstClr val="black">
                      <a:alpha val="50000"/>
                    </a:prstClr>
                  </a:innerShdw>
                </a:effectLst>
              </a14:hiddenEffects>
            </a:ext>
          </a:extLst>
        </p:spPr>
      </p:pic>
      <p:sp>
        <p:nvSpPr>
          <p:cNvPr id="3" name="مربع نص 2"/>
          <p:cNvSpPr txBox="1"/>
          <p:nvPr/>
        </p:nvSpPr>
        <p:spPr>
          <a:xfrm>
            <a:off x="2228850" y="2228850"/>
            <a:ext cx="4857750" cy="369332"/>
          </a:xfrm>
          <a:prstGeom prst="rect">
            <a:avLst/>
          </a:prstGeom>
          <a:noFill/>
        </p:spPr>
        <p:txBody>
          <a:bodyPr wrap="square" rtlCol="0">
            <a:spAutoFit/>
          </a:bodyPr>
          <a:lstStyle/>
          <a:p>
            <a:pPr defTabSz="685800">
              <a:buClrTx/>
            </a:pPr>
            <a:r>
              <a:rPr lang="en-US" sz="1800" b="1" kern="1200" dirty="0">
                <a:solidFill>
                  <a:srgbClr val="465E9C"/>
                </a:solidFill>
                <a:latin typeface="Franklin Gothic Book"/>
                <a:ea typeface="+mn-ea"/>
                <a:cs typeface="+mn-cs"/>
              </a:rPr>
              <a:t>Thin endometrium                  Thick endometrium       </a:t>
            </a:r>
          </a:p>
        </p:txBody>
      </p:sp>
      <p:pic>
        <p:nvPicPr>
          <p:cNvPr id="105" name="Content Placeholder 104"/>
          <p:cNvPicPr>
            <a:picLocks noGrp="1"/>
          </p:cNvPicPr>
          <p:nvPr>
            <p:ph sz="quarter" idx="14"/>
          </p:nvPr>
        </p:nvPicPr>
        <p:blipFill>
          <a:blip r:embed="rId3"/>
          <a:stretch>
            <a:fillRect/>
          </a:stretch>
        </p:blipFill>
        <p:spPr>
          <a:xfrm>
            <a:off x="1943100" y="2589848"/>
            <a:ext cx="5173504" cy="1361599"/>
          </a:xfrm>
          <a:prstGeom prst="rect">
            <a:avLst/>
          </a:prstGeom>
          <a:noFill/>
          <a:ln w="9525">
            <a:noFill/>
          </a:ln>
          <a:effectLst>
            <a:innerShdw blurRad="63500" dist="50800" dir="8100000">
              <a:prstClr val="black">
                <a:alpha val="50000"/>
              </a:prstClr>
            </a:innerShdw>
            <a:softEdge rad="31750"/>
          </a:effectLst>
        </p:spPr>
      </p:pic>
      <p:sp>
        <p:nvSpPr>
          <p:cNvPr id="4" name="Text Box 3"/>
          <p:cNvSpPr txBox="1"/>
          <p:nvPr/>
        </p:nvSpPr>
        <p:spPr>
          <a:xfrm>
            <a:off x="2971800" y="3966210"/>
            <a:ext cx="3535204" cy="369332"/>
          </a:xfrm>
          <a:prstGeom prst="rect">
            <a:avLst/>
          </a:prstGeom>
          <a:noFill/>
        </p:spPr>
        <p:txBody>
          <a:bodyPr wrap="square" rtlCol="0">
            <a:spAutoFit/>
            <a:scene3d>
              <a:camera prst="orthographicFront"/>
              <a:lightRig rig="threePt" dir="t"/>
            </a:scene3d>
          </a:bodyPr>
          <a:lstStyle/>
          <a:p>
            <a:pPr defTabSz="685800">
              <a:buClrTx/>
            </a:pPr>
            <a:r>
              <a:rPr lang="en-US" sz="1800" b="1" kern="1200">
                <a:ln/>
                <a:solidFill>
                  <a:srgbClr val="0070C0"/>
                </a:solidFill>
                <a:effectLst>
                  <a:outerShdw blurRad="38100" dist="19050" dir="2700000" algn="tl" rotWithShape="0">
                    <a:prstClr val="black">
                      <a:alpha val="40000"/>
                    </a:prstClr>
                  </a:outerShdw>
                </a:effectLst>
                <a:latin typeface="Franklin Gothic Book"/>
                <a:ea typeface="+mn-ea"/>
                <a:cs typeface="+mn-cs"/>
              </a:rPr>
              <a:t>Endometrial Cytology brush </a:t>
            </a:r>
          </a:p>
        </p:txBody>
      </p:sp>
    </p:spTree>
    <p:extLst>
      <p:ext uri="{BB962C8B-B14F-4D97-AF65-F5344CB8AC3E}">
        <p14:creationId xmlns:p14="http://schemas.microsoft.com/office/powerpoint/2010/main" val="20457512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500" y="571501"/>
            <a:ext cx="6000750" cy="4308872"/>
          </a:xfrm>
        </p:spPr>
        <p:txBody>
          <a:bodyPr>
            <a:normAutofit/>
          </a:bodyPr>
          <a:lstStyle/>
          <a:p>
            <a:pPr marL="0" indent="0">
              <a:buNone/>
            </a:pPr>
            <a:r>
              <a:rPr lang="en-US" b="1" dirty="0">
                <a:solidFill>
                  <a:schemeClr val="tx2"/>
                </a:solidFill>
                <a:latin typeface="Andalus" panose="02020603050405020304" pitchFamily="18" charset="-78"/>
                <a:cs typeface="Andalus" panose="02020603050405020304" pitchFamily="18" charset="-78"/>
              </a:rPr>
              <a:t>Definite diagnosis </a:t>
            </a:r>
            <a:r>
              <a:rPr lang="en-US" dirty="0">
                <a:solidFill>
                  <a:schemeClr val="tx2"/>
                </a:solidFill>
                <a:latin typeface="Andalus" panose="02020603050405020304" pitchFamily="18" charset="-78"/>
                <a:cs typeface="Andalus" panose="02020603050405020304" pitchFamily="18" charset="-78"/>
              </a:rPr>
              <a:t>is made by </a:t>
            </a:r>
            <a:r>
              <a:rPr lang="en-US" b="1" dirty="0">
                <a:solidFill>
                  <a:schemeClr val="tx2"/>
                </a:solidFill>
                <a:latin typeface="Andalus" panose="02020603050405020304" pitchFamily="18" charset="-78"/>
                <a:cs typeface="Andalus" panose="02020603050405020304" pitchFamily="18" charset="-78"/>
              </a:rPr>
              <a:t>biopsy</a:t>
            </a:r>
            <a:r>
              <a:rPr lang="en-US" dirty="0">
                <a:solidFill>
                  <a:schemeClr val="tx2"/>
                </a:solidFill>
                <a:latin typeface="Andalus" panose="02020603050405020304" pitchFamily="18" charset="-78"/>
                <a:cs typeface="Andalus" panose="02020603050405020304" pitchFamily="18" charset="-78"/>
              </a:rPr>
              <a:t>, which will be </a:t>
            </a:r>
          </a:p>
          <a:p>
            <a:pPr marL="0" indent="0">
              <a:buNone/>
            </a:pPr>
            <a:r>
              <a:rPr lang="en-US" dirty="0">
                <a:solidFill>
                  <a:schemeClr val="tx2"/>
                </a:solidFill>
                <a:latin typeface="Andalus" panose="02020603050405020304" pitchFamily="18" charset="-78"/>
                <a:cs typeface="Andalus" panose="02020603050405020304" pitchFamily="18" charset="-78"/>
              </a:rPr>
              <a:t>obtained by:</a:t>
            </a:r>
          </a:p>
          <a:p>
            <a:r>
              <a:rPr lang="en-US" dirty="0">
                <a:solidFill>
                  <a:schemeClr val="tx2"/>
                </a:solidFill>
                <a:latin typeface="Andalus" panose="02020603050405020304" pitchFamily="18" charset="-78"/>
                <a:cs typeface="Andalus" panose="02020603050405020304" pitchFamily="18" charset="-78"/>
              </a:rPr>
              <a:t>1. </a:t>
            </a:r>
            <a:r>
              <a:rPr lang="en-US" b="1" dirty="0">
                <a:solidFill>
                  <a:schemeClr val="tx2"/>
                </a:solidFill>
                <a:latin typeface="Andalus" panose="02020603050405020304" pitchFamily="18" charset="-78"/>
                <a:cs typeface="Andalus" panose="02020603050405020304" pitchFamily="18" charset="-78"/>
              </a:rPr>
              <a:t>Endometrial biopsy</a:t>
            </a:r>
            <a:r>
              <a:rPr lang="en-US" dirty="0">
                <a:solidFill>
                  <a:schemeClr val="tx2"/>
                </a:solidFill>
                <a:latin typeface="Andalus" panose="02020603050405020304" pitchFamily="18" charset="-78"/>
                <a:cs typeface="Andalus" panose="02020603050405020304" pitchFamily="18" charset="-78"/>
              </a:rPr>
              <a:t>, blind sample.</a:t>
            </a:r>
          </a:p>
          <a:p>
            <a:pPr marL="0" indent="0">
              <a:buNone/>
            </a:pPr>
            <a:r>
              <a:rPr lang="en-US" dirty="0">
                <a:solidFill>
                  <a:schemeClr val="tx2"/>
                </a:solidFill>
                <a:latin typeface="Andalus" panose="02020603050405020304" pitchFamily="18" charset="-78"/>
                <a:cs typeface="Andalus" panose="02020603050405020304" pitchFamily="18" charset="-78"/>
              </a:rPr>
              <a:t>Fractional curettage, </a:t>
            </a:r>
            <a:r>
              <a:rPr lang="en-US" dirty="0" err="1">
                <a:solidFill>
                  <a:schemeClr val="tx2"/>
                </a:solidFill>
                <a:latin typeface="Andalus" panose="02020603050405020304" pitchFamily="18" charset="-78"/>
                <a:cs typeface="Andalus" panose="02020603050405020304" pitchFamily="18" charset="-78"/>
              </a:rPr>
              <a:t>piplle</a:t>
            </a:r>
            <a:r>
              <a:rPr lang="en-US" dirty="0">
                <a:solidFill>
                  <a:schemeClr val="tx2"/>
                </a:solidFill>
                <a:latin typeface="Andalus" panose="02020603050405020304" pitchFamily="18" charset="-78"/>
                <a:cs typeface="Andalus" panose="02020603050405020304" pitchFamily="18" charset="-78"/>
              </a:rPr>
              <a:t>, jet irrigation and suction.</a:t>
            </a:r>
          </a:p>
          <a:p>
            <a:r>
              <a:rPr lang="en-US" dirty="0">
                <a:solidFill>
                  <a:schemeClr val="tx2"/>
                </a:solidFill>
                <a:latin typeface="Andalus" panose="02020603050405020304" pitchFamily="18" charset="-78"/>
                <a:cs typeface="Andalus" panose="02020603050405020304" pitchFamily="18" charset="-78"/>
              </a:rPr>
              <a:t>2. </a:t>
            </a:r>
            <a:r>
              <a:rPr lang="en-US" b="1" dirty="0">
                <a:solidFill>
                  <a:schemeClr val="tx2"/>
                </a:solidFill>
                <a:latin typeface="Andalus" panose="02020603050405020304" pitchFamily="18" charset="-78"/>
                <a:cs typeface="Andalus" panose="02020603050405020304" pitchFamily="18" charset="-78"/>
              </a:rPr>
              <a:t>Examination under general </a:t>
            </a:r>
            <a:r>
              <a:rPr lang="en-US" b="1" dirty="0" err="1">
                <a:solidFill>
                  <a:schemeClr val="tx2"/>
                </a:solidFill>
                <a:latin typeface="Andalus" panose="02020603050405020304" pitchFamily="18" charset="-78"/>
                <a:cs typeface="Andalus" panose="02020603050405020304" pitchFamily="18" charset="-78"/>
              </a:rPr>
              <a:t>anasthesia</a:t>
            </a:r>
            <a:r>
              <a:rPr lang="en-US" b="1" dirty="0">
                <a:solidFill>
                  <a:schemeClr val="tx2"/>
                </a:solidFill>
                <a:latin typeface="Andalus" panose="02020603050405020304" pitchFamily="18" charset="-78"/>
                <a:cs typeface="Andalus" panose="02020603050405020304" pitchFamily="18" charset="-78"/>
              </a:rPr>
              <a:t> and  D&amp;C</a:t>
            </a:r>
          </a:p>
          <a:p>
            <a:r>
              <a:rPr lang="en-US" dirty="0">
                <a:solidFill>
                  <a:schemeClr val="tx2"/>
                </a:solidFill>
                <a:latin typeface="Andalus" panose="02020603050405020304" pitchFamily="18" charset="-78"/>
                <a:cs typeface="Andalus" panose="02020603050405020304" pitchFamily="18" charset="-78"/>
              </a:rPr>
              <a:t>3.  </a:t>
            </a:r>
            <a:r>
              <a:rPr lang="en-US" b="1" dirty="0">
                <a:solidFill>
                  <a:schemeClr val="tx2"/>
                </a:solidFill>
                <a:latin typeface="Andalus" panose="02020603050405020304" pitchFamily="18" charset="-78"/>
                <a:cs typeface="Andalus" panose="02020603050405020304" pitchFamily="18" charset="-78"/>
              </a:rPr>
              <a:t>Hysteroscopy and biopsy</a:t>
            </a:r>
            <a:r>
              <a:rPr lang="en-US" dirty="0">
                <a:solidFill>
                  <a:schemeClr val="tx2"/>
                </a:solidFill>
                <a:latin typeface="Andalus" panose="02020603050405020304" pitchFamily="18" charset="-78"/>
                <a:cs typeface="Andalus" panose="02020603050405020304" pitchFamily="18" charset="-78"/>
              </a:rPr>
              <a:t>, the best, under vision, any abnormal lesions seen will be biopsied.</a:t>
            </a:r>
          </a:p>
          <a:p>
            <a:r>
              <a:rPr lang="en-US" sz="2400" b="1" dirty="0">
                <a:solidFill>
                  <a:schemeClr val="tx2"/>
                </a:solidFill>
                <a:latin typeface="Andalus" panose="02020603050405020304" pitchFamily="18" charset="-78"/>
                <a:cs typeface="Andalus" panose="02020603050405020304" pitchFamily="18" charset="-78"/>
              </a:rPr>
              <a:t>for staging:</a:t>
            </a:r>
          </a:p>
          <a:p>
            <a:pPr marL="0" indent="0">
              <a:buNone/>
            </a:pPr>
            <a:r>
              <a:rPr lang="en-US" dirty="0">
                <a:solidFill>
                  <a:schemeClr val="tx2"/>
                </a:solidFill>
                <a:latin typeface="Andalus" panose="02020603050405020304" pitchFamily="18" charset="-78"/>
                <a:cs typeface="Andalus" panose="02020603050405020304" pitchFamily="18" charset="-78"/>
              </a:rPr>
              <a:t> </a:t>
            </a:r>
            <a:r>
              <a:rPr lang="en-US" dirty="0" err="1">
                <a:solidFill>
                  <a:schemeClr val="tx2"/>
                </a:solidFill>
                <a:latin typeface="Andalus" panose="02020603050405020304" pitchFamily="18" charset="-78"/>
                <a:cs typeface="Andalus" panose="02020603050405020304" pitchFamily="18" charset="-78"/>
              </a:rPr>
              <a:t>proctoscopy</a:t>
            </a:r>
            <a:r>
              <a:rPr lang="en-US" dirty="0">
                <a:solidFill>
                  <a:schemeClr val="tx2"/>
                </a:solidFill>
                <a:latin typeface="Andalus" panose="02020603050405020304" pitchFamily="18" charset="-78"/>
                <a:cs typeface="Andalus" panose="02020603050405020304" pitchFamily="18" charset="-78"/>
              </a:rPr>
              <a:t> and / or </a:t>
            </a:r>
            <a:r>
              <a:rPr lang="en-US" dirty="0" err="1">
                <a:solidFill>
                  <a:schemeClr val="tx2"/>
                </a:solidFill>
                <a:latin typeface="Andalus" panose="02020603050405020304" pitchFamily="18" charset="-78"/>
                <a:cs typeface="Andalus" panose="02020603050405020304" pitchFamily="18" charset="-78"/>
              </a:rPr>
              <a:t>sigmoidoscopy</a:t>
            </a:r>
            <a:r>
              <a:rPr lang="en-US" dirty="0">
                <a:solidFill>
                  <a:schemeClr val="tx2"/>
                </a:solidFill>
                <a:latin typeface="Andalus" panose="02020603050405020304" pitchFamily="18" charset="-78"/>
                <a:cs typeface="Andalus" panose="02020603050405020304" pitchFamily="18" charset="-78"/>
              </a:rPr>
              <a:t>, cystoscopy, and bone  scan for some exceptional cases, when there is a clinical suspicion of metastasis. </a:t>
            </a:r>
          </a:p>
          <a:p>
            <a:pPr marL="0" indent="0">
              <a:buNone/>
            </a:pPr>
            <a:endParaRPr lang="en-US" dirty="0">
              <a:solidFill>
                <a:schemeClr val="tx2"/>
              </a:solidFill>
              <a:latin typeface="Andalus" panose="02020603050405020304" pitchFamily="18" charset="-78"/>
              <a:cs typeface="Andalus" panose="02020603050405020304" pitchFamily="18" charset="-78"/>
            </a:endParaRPr>
          </a:p>
          <a:p>
            <a:endParaRPr lang="en-US" dirty="0">
              <a:solidFill>
                <a:schemeClr val="tx2"/>
              </a:solidFill>
            </a:endParaRPr>
          </a:p>
        </p:txBody>
      </p:sp>
    </p:spTree>
    <p:extLst>
      <p:ext uri="{BB962C8B-B14F-4D97-AF65-F5344CB8AC3E}">
        <p14:creationId xmlns:p14="http://schemas.microsoft.com/office/powerpoint/2010/main" val="1416082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485900" y="457200"/>
            <a:ext cx="6172200" cy="857250"/>
          </a:xfrm>
        </p:spPr>
        <p:txBody>
          <a:bodyPr>
            <a:normAutofit fontScale="90000"/>
          </a:bodyPr>
          <a:lstStyle/>
          <a:p>
            <a:r>
              <a:rPr lang="en-US" b="1" dirty="0">
                <a:solidFill>
                  <a:schemeClr val="tx2"/>
                </a:solidFill>
                <a:latin typeface="Andalus" panose="02020603050405020304" pitchFamily="18" charset="-78"/>
                <a:cs typeface="Andalus" panose="02020603050405020304" pitchFamily="18" charset="-78"/>
              </a:rPr>
              <a:t>management</a:t>
            </a:r>
            <a:br>
              <a:rPr lang="en-US" dirty="0"/>
            </a:br>
            <a:endParaRPr lang="en-US" dirty="0"/>
          </a:p>
        </p:txBody>
      </p:sp>
      <p:sp>
        <p:nvSpPr>
          <p:cNvPr id="3" name="عنصر نائب للمحتوى 2"/>
          <p:cNvSpPr>
            <a:spLocks noGrp="1"/>
          </p:cNvSpPr>
          <p:nvPr>
            <p:ph idx="1"/>
          </p:nvPr>
        </p:nvSpPr>
        <p:spPr>
          <a:xfrm>
            <a:off x="1657350" y="914400"/>
            <a:ext cx="6172200" cy="3829050"/>
          </a:xfrm>
        </p:spPr>
        <p:txBody>
          <a:bodyPr>
            <a:normAutofit fontScale="85000" lnSpcReduction="10000"/>
          </a:bodyPr>
          <a:lstStyle/>
          <a:p>
            <a:r>
              <a:rPr lang="en-US" dirty="0">
                <a:solidFill>
                  <a:schemeClr val="tx2">
                    <a:lumMod val="75000"/>
                  </a:schemeClr>
                </a:solidFill>
              </a:rPr>
              <a:t>During surgery, if a frozen section facility is available  we can do so, if the stage is IA, no need for lymph nodes dissection.</a:t>
            </a:r>
          </a:p>
          <a:p>
            <a:r>
              <a:rPr lang="en-US" b="1" dirty="0">
                <a:solidFill>
                  <a:schemeClr val="tx2">
                    <a:lumMod val="75000"/>
                  </a:schemeClr>
                </a:solidFill>
              </a:rPr>
              <a:t>Stage IA grade I (well differentiated) </a:t>
            </a:r>
            <a:r>
              <a:rPr lang="en-US" dirty="0">
                <a:solidFill>
                  <a:schemeClr val="tx2">
                    <a:lumMod val="75000"/>
                  </a:schemeClr>
                </a:solidFill>
              </a:rPr>
              <a:t>require surgery (TAH with BSO), no need for lymph nodes dissection, no need for postop chemotherapy or radiotherapy.</a:t>
            </a:r>
          </a:p>
          <a:p>
            <a:r>
              <a:rPr lang="en-US" b="1" dirty="0">
                <a:solidFill>
                  <a:schemeClr val="tx2">
                    <a:lumMod val="75000"/>
                  </a:schemeClr>
                </a:solidFill>
              </a:rPr>
              <a:t>Stages IB-III </a:t>
            </a:r>
            <a:r>
              <a:rPr lang="en-US" dirty="0">
                <a:solidFill>
                  <a:schemeClr val="tx2">
                    <a:lumMod val="75000"/>
                  </a:schemeClr>
                </a:solidFill>
              </a:rPr>
              <a:t>all require surgery, postop radio/chemotherapy, </a:t>
            </a:r>
          </a:p>
          <a:p>
            <a:pPr marL="0" indent="0">
              <a:buNone/>
            </a:pPr>
            <a:r>
              <a:rPr lang="en-US" dirty="0">
                <a:solidFill>
                  <a:schemeClr val="tx2">
                    <a:lumMod val="75000"/>
                  </a:schemeClr>
                </a:solidFill>
              </a:rPr>
              <a:t>stage III require both to reduce the risk of recurrence. </a:t>
            </a:r>
          </a:p>
          <a:p>
            <a:r>
              <a:rPr lang="en-US" b="1" dirty="0">
                <a:solidFill>
                  <a:schemeClr val="tx2">
                    <a:lumMod val="75000"/>
                  </a:schemeClr>
                </a:solidFill>
              </a:rPr>
              <a:t>stage IV </a:t>
            </a:r>
            <a:r>
              <a:rPr lang="en-US" dirty="0">
                <a:solidFill>
                  <a:schemeClr val="tx2">
                    <a:lumMod val="75000"/>
                  </a:schemeClr>
                </a:solidFill>
              </a:rPr>
              <a:t>adenocarcinoma: Rare</a:t>
            </a:r>
          </a:p>
          <a:p>
            <a:r>
              <a:rPr lang="en-US" b="1" dirty="0">
                <a:solidFill>
                  <a:schemeClr val="tx2">
                    <a:lumMod val="75000"/>
                  </a:schemeClr>
                </a:solidFill>
              </a:rPr>
              <a:t>Symptomatic management ,control of </a:t>
            </a:r>
            <a:r>
              <a:rPr lang="en-US" b="1" dirty="0" err="1">
                <a:solidFill>
                  <a:schemeClr val="tx2">
                    <a:lumMod val="75000"/>
                  </a:schemeClr>
                </a:solidFill>
              </a:rPr>
              <a:t>tumour</a:t>
            </a:r>
            <a:r>
              <a:rPr lang="en-US" b="1" dirty="0">
                <a:solidFill>
                  <a:schemeClr val="tx2">
                    <a:lumMod val="75000"/>
                  </a:schemeClr>
                </a:solidFill>
              </a:rPr>
              <a:t> growth, so: “Palliative”</a:t>
            </a:r>
          </a:p>
          <a:p>
            <a:r>
              <a:rPr lang="en-US" b="1" dirty="0">
                <a:solidFill>
                  <a:schemeClr val="tx2">
                    <a:lumMod val="75000"/>
                  </a:schemeClr>
                </a:solidFill>
              </a:rPr>
              <a:t>-hysterectomy to reduce the bleeding.</a:t>
            </a:r>
          </a:p>
          <a:p>
            <a:r>
              <a:rPr lang="en-US" b="1" dirty="0">
                <a:solidFill>
                  <a:schemeClr val="tx2">
                    <a:lumMod val="75000"/>
                  </a:schemeClr>
                </a:solidFill>
              </a:rPr>
              <a:t>-Radiotherapy to decrease the bleeding.</a:t>
            </a:r>
          </a:p>
          <a:p>
            <a:r>
              <a:rPr lang="en-US" b="1" dirty="0">
                <a:solidFill>
                  <a:schemeClr val="tx2">
                    <a:lumMod val="75000"/>
                  </a:schemeClr>
                </a:solidFill>
              </a:rPr>
              <a:t>-Cytotoxic drugs.</a:t>
            </a:r>
          </a:p>
          <a:p>
            <a:r>
              <a:rPr lang="en-US" b="1" dirty="0">
                <a:solidFill>
                  <a:schemeClr val="tx2">
                    <a:lumMod val="75000"/>
                  </a:schemeClr>
                </a:solidFill>
              </a:rPr>
              <a:t>-Hormonal therapy</a:t>
            </a:r>
          </a:p>
          <a:p>
            <a:r>
              <a:rPr lang="en-US" dirty="0">
                <a:solidFill>
                  <a:schemeClr val="tx2">
                    <a:lumMod val="75000"/>
                  </a:schemeClr>
                </a:solidFill>
              </a:rPr>
              <a:t>May all be required. Rarely limited surgery to stop the bleeding</a:t>
            </a:r>
          </a:p>
          <a:p>
            <a:pPr marL="0" indent="0">
              <a:buNone/>
            </a:pPr>
            <a:r>
              <a:rPr lang="en-US" dirty="0">
                <a:solidFill>
                  <a:schemeClr val="tx2">
                    <a:lumMod val="75000"/>
                  </a:schemeClr>
                </a:solidFill>
              </a:rPr>
              <a:t> as palliative procedure is carried out.</a:t>
            </a:r>
          </a:p>
          <a:p>
            <a:endParaRPr lang="en-US" dirty="0">
              <a:solidFill>
                <a:schemeClr val="tx2">
                  <a:lumMod val="75000"/>
                </a:schemeClr>
              </a:solidFill>
            </a:endParaRPr>
          </a:p>
        </p:txBody>
      </p:sp>
    </p:spTree>
    <p:extLst>
      <p:ext uri="{BB962C8B-B14F-4D97-AF65-F5344CB8AC3E}">
        <p14:creationId xmlns:p14="http://schemas.microsoft.com/office/powerpoint/2010/main" val="17130383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43100" y="1257300"/>
            <a:ext cx="5600700" cy="4015264"/>
          </a:xfrm>
        </p:spPr>
        <p:txBody>
          <a:bodyPr>
            <a:normAutofit/>
          </a:bodyPr>
          <a:lstStyle/>
          <a:p>
            <a:pPr marL="0" indent="0">
              <a:buNone/>
            </a:pPr>
            <a:r>
              <a:rPr lang="en-US" sz="2100" b="1" dirty="0">
                <a:solidFill>
                  <a:schemeClr val="tx2">
                    <a:lumMod val="75000"/>
                  </a:schemeClr>
                </a:solidFill>
                <a:latin typeface="Andalus" panose="02020603050405020304" pitchFamily="18" charset="-78"/>
                <a:cs typeface="Andalus" panose="02020603050405020304" pitchFamily="18" charset="-78"/>
              </a:rPr>
              <a:t>   </a:t>
            </a:r>
            <a:r>
              <a:rPr lang="en-US" sz="2100" b="1" dirty="0">
                <a:ln w="22225">
                  <a:solidFill>
                    <a:schemeClr val="accent2"/>
                  </a:solidFill>
                  <a:prstDash val="solid"/>
                </a:ln>
                <a:solidFill>
                  <a:schemeClr val="accent2">
                    <a:lumMod val="40000"/>
                    <a:lumOff val="60000"/>
                  </a:schemeClr>
                </a:solidFill>
                <a:latin typeface="Andalus" panose="02020603050405020304" pitchFamily="18" charset="-78"/>
                <a:cs typeface="Andalus" panose="02020603050405020304" pitchFamily="18" charset="-78"/>
              </a:rPr>
              <a:t>Indications for post operative radiotherapy:</a:t>
            </a:r>
            <a:endParaRPr lang="en-US" sz="2100" b="1" dirty="0">
              <a:solidFill>
                <a:schemeClr val="tx2">
                  <a:lumMod val="75000"/>
                </a:schemeClr>
              </a:solidFill>
              <a:latin typeface="Andalus" panose="02020603050405020304" pitchFamily="18" charset="-78"/>
              <a:cs typeface="Andalus" panose="02020603050405020304" pitchFamily="18" charset="-78"/>
            </a:endParaRPr>
          </a:p>
          <a:p>
            <a:r>
              <a:rPr lang="en-US" b="1" dirty="0">
                <a:ln/>
                <a:solidFill>
                  <a:srgbClr val="002060"/>
                </a:solidFill>
                <a:effectLst>
                  <a:outerShdw blurRad="38100" dist="19050" dir="2700000" algn="tl" rotWithShape="0">
                    <a:schemeClr val="dk1">
                      <a:alpha val="40000"/>
                    </a:schemeClr>
                  </a:outerShdw>
                </a:effectLst>
              </a:rPr>
              <a:t>Moderate or poor differentiation(G2,G3).</a:t>
            </a:r>
          </a:p>
          <a:p>
            <a:r>
              <a:rPr lang="en-US" b="1" dirty="0">
                <a:ln/>
                <a:solidFill>
                  <a:srgbClr val="002060"/>
                </a:solidFill>
                <a:effectLst>
                  <a:outerShdw blurRad="38100" dist="19050" dir="2700000" algn="tl" rotWithShape="0">
                    <a:schemeClr val="dk1">
                      <a:alpha val="40000"/>
                    </a:schemeClr>
                  </a:outerShdw>
                </a:effectLst>
              </a:rPr>
              <a:t>Other histological type than adenocarcinoma as papillary or clear cell carcinoma.</a:t>
            </a:r>
          </a:p>
          <a:p>
            <a:r>
              <a:rPr lang="en-US" b="1" dirty="0">
                <a:ln/>
                <a:solidFill>
                  <a:srgbClr val="002060"/>
                </a:solidFill>
                <a:effectLst>
                  <a:outerShdw blurRad="38100" dist="19050" dir="2700000" algn="tl" rotWithShape="0">
                    <a:schemeClr val="dk1">
                      <a:alpha val="40000"/>
                    </a:schemeClr>
                  </a:outerShdw>
                </a:effectLst>
              </a:rPr>
              <a:t>Invasion of myometrium of&gt; 1/2. (IB)</a:t>
            </a:r>
          </a:p>
          <a:p>
            <a:r>
              <a:rPr lang="en-US" b="1" dirty="0">
                <a:ln/>
                <a:solidFill>
                  <a:srgbClr val="002060"/>
                </a:solidFill>
                <a:effectLst>
                  <a:outerShdw blurRad="38100" dist="19050" dir="2700000" algn="tl" rotWithShape="0">
                    <a:schemeClr val="dk1">
                      <a:alpha val="40000"/>
                    </a:schemeClr>
                  </a:outerShdw>
                </a:effectLst>
              </a:rPr>
              <a:t>Positive peritoneal wash.</a:t>
            </a:r>
          </a:p>
          <a:p>
            <a:r>
              <a:rPr lang="en-US" b="1" dirty="0">
                <a:ln/>
                <a:solidFill>
                  <a:srgbClr val="002060"/>
                </a:solidFill>
                <a:effectLst>
                  <a:outerShdw blurRad="38100" dist="19050" dir="2700000" algn="tl" rotWithShape="0">
                    <a:schemeClr val="dk1">
                      <a:alpha val="40000"/>
                    </a:schemeClr>
                  </a:outerShdw>
                </a:effectLst>
              </a:rPr>
              <a:t>Positive lymph nodes. (III)</a:t>
            </a:r>
          </a:p>
          <a:p>
            <a:endParaRPr lang="en-US" b="1" dirty="0">
              <a:ln/>
              <a:solidFill>
                <a:srgbClr val="00206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68465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428963" y="514127"/>
            <a:ext cx="5223934" cy="901864"/>
          </a:xfrm>
        </p:spPr>
        <p:txBody>
          <a:bodyPr>
            <a:normAutofit/>
          </a:bodyPr>
          <a:lstStyle/>
          <a:p>
            <a:r>
              <a:rPr lang="en-US" sz="4050" b="1" dirty="0">
                <a:solidFill>
                  <a:srgbClr val="C00000"/>
                </a:solidFill>
                <a:latin typeface="Andalus" panose="02020603050405020304" pitchFamily="18" charset="-78"/>
                <a:cs typeface="Andalus" panose="02020603050405020304" pitchFamily="18" charset="-78"/>
              </a:rPr>
              <a:t>Complications</a:t>
            </a:r>
          </a:p>
        </p:txBody>
      </p:sp>
      <p:sp>
        <p:nvSpPr>
          <p:cNvPr id="3" name="عنصر نائب للمحتوى 2"/>
          <p:cNvSpPr>
            <a:spLocks noGrp="1"/>
          </p:cNvSpPr>
          <p:nvPr>
            <p:ph sz="quarter" idx="13"/>
          </p:nvPr>
        </p:nvSpPr>
        <p:spPr>
          <a:xfrm>
            <a:off x="1791653" y="1257300"/>
            <a:ext cx="3788569" cy="2702243"/>
          </a:xfrm>
        </p:spPr>
        <p:txBody>
          <a:bodyPr>
            <a:noAutofit/>
          </a:bodyPr>
          <a:lstStyle/>
          <a:p>
            <a:r>
              <a:rPr lang="en-US" sz="2400" dirty="0">
                <a:solidFill>
                  <a:schemeClr val="tx2">
                    <a:lumMod val="75000"/>
                  </a:schemeClr>
                </a:solidFill>
              </a:rPr>
              <a:t>peritonitis</a:t>
            </a:r>
          </a:p>
          <a:p>
            <a:r>
              <a:rPr lang="en-US" sz="2400" dirty="0">
                <a:solidFill>
                  <a:schemeClr val="tx2">
                    <a:lumMod val="75000"/>
                  </a:schemeClr>
                </a:solidFill>
              </a:rPr>
              <a:t>hematometra (collection of blood within uterus due to lower uterine or cervical obstruction) and if it gets infected may result in pyometra</a:t>
            </a:r>
          </a:p>
          <a:p>
            <a:r>
              <a:rPr lang="en-US" sz="2400" dirty="0">
                <a:solidFill>
                  <a:schemeClr val="tx2">
                    <a:lumMod val="75000"/>
                  </a:schemeClr>
                </a:solidFill>
              </a:rPr>
              <a:t>malignant fistula (bladder, rectum, ureters)</a:t>
            </a:r>
          </a:p>
          <a:p>
            <a:endParaRPr lang="en-US" sz="2400" dirty="0">
              <a:solidFill>
                <a:schemeClr val="tx2">
                  <a:lumMod val="75000"/>
                </a:schemeClr>
              </a:solidFill>
            </a:endParaRPr>
          </a:p>
        </p:txBody>
      </p:sp>
      <p:pic>
        <p:nvPicPr>
          <p:cNvPr id="104" name="Content Placeholder 103"/>
          <p:cNvPicPr>
            <a:picLocks noGrp="1"/>
          </p:cNvPicPr>
          <p:nvPr>
            <p:ph sz="quarter" idx="14"/>
          </p:nvPr>
        </p:nvPicPr>
        <p:blipFill>
          <a:blip r:embed="rId2"/>
          <a:stretch>
            <a:fillRect/>
          </a:stretch>
        </p:blipFill>
        <p:spPr>
          <a:xfrm>
            <a:off x="5715000" y="628650"/>
            <a:ext cx="1715453" cy="1740218"/>
          </a:xfrm>
          <a:prstGeom prst="rect">
            <a:avLst/>
          </a:prstGeom>
          <a:noFill/>
          <a:ln w="9525">
            <a:noFill/>
          </a:ln>
          <a:effectLst>
            <a:softEdge rad="63500"/>
          </a:effectLst>
        </p:spPr>
      </p:pic>
    </p:spTree>
    <p:extLst>
      <p:ext uri="{BB962C8B-B14F-4D97-AF65-F5344CB8AC3E}">
        <p14:creationId xmlns:p14="http://schemas.microsoft.com/office/powerpoint/2010/main" val="470600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C00000"/>
                </a:solidFill>
                <a:latin typeface="Andalus" panose="02020603050405020304" pitchFamily="18" charset="-78"/>
                <a:cs typeface="Andalus" panose="02020603050405020304" pitchFamily="18" charset="-78"/>
              </a:rPr>
              <a:t>Prognosis</a:t>
            </a:r>
            <a:r>
              <a:rPr lang="en-US" dirty="0"/>
              <a:t> </a:t>
            </a:r>
          </a:p>
        </p:txBody>
      </p:sp>
      <p:sp>
        <p:nvSpPr>
          <p:cNvPr id="3" name="عنصر نائب للمحتوى 2"/>
          <p:cNvSpPr>
            <a:spLocks noGrp="1"/>
          </p:cNvSpPr>
          <p:nvPr>
            <p:ph idx="1"/>
          </p:nvPr>
        </p:nvSpPr>
        <p:spPr>
          <a:xfrm>
            <a:off x="2057400" y="1485900"/>
            <a:ext cx="5029200" cy="3028950"/>
          </a:xfrm>
        </p:spPr>
        <p:txBody>
          <a:bodyPr>
            <a:normAutofit fontScale="85000" lnSpcReduction="10000"/>
          </a:bodyPr>
          <a:lstStyle/>
          <a:p>
            <a:pPr marL="0" indent="0">
              <a:buNone/>
            </a:pPr>
            <a:r>
              <a:rPr lang="en-US" dirty="0">
                <a:solidFill>
                  <a:schemeClr val="tx2">
                    <a:lumMod val="75000"/>
                  </a:schemeClr>
                </a:solidFill>
              </a:rPr>
              <a:t>Generally endometrial CA has </a:t>
            </a:r>
            <a:r>
              <a:rPr lang="en-US" b="1" dirty="0">
                <a:solidFill>
                  <a:schemeClr val="tx2">
                    <a:lumMod val="75000"/>
                  </a:schemeClr>
                </a:solidFill>
              </a:rPr>
              <a:t>good prognosis</a:t>
            </a:r>
            <a:r>
              <a:rPr lang="en-US" dirty="0">
                <a:solidFill>
                  <a:schemeClr val="tx2">
                    <a:lumMod val="75000"/>
                  </a:schemeClr>
                </a:solidFill>
              </a:rPr>
              <a:t>, better than cervical CA due to:</a:t>
            </a:r>
          </a:p>
          <a:p>
            <a:r>
              <a:rPr lang="en-US" b="1" dirty="0">
                <a:solidFill>
                  <a:schemeClr val="tx2">
                    <a:lumMod val="75000"/>
                  </a:schemeClr>
                </a:solidFill>
              </a:rPr>
              <a:t>Early presentation, as patient is symptomatic.</a:t>
            </a:r>
          </a:p>
          <a:p>
            <a:r>
              <a:rPr lang="en-US" b="1" dirty="0">
                <a:solidFill>
                  <a:schemeClr val="tx2">
                    <a:lumMod val="75000"/>
                  </a:schemeClr>
                </a:solidFill>
              </a:rPr>
              <a:t>Slow growth.</a:t>
            </a:r>
          </a:p>
          <a:p>
            <a:r>
              <a:rPr lang="en-US" b="1" dirty="0">
                <a:solidFill>
                  <a:schemeClr val="tx2">
                    <a:lumMod val="75000"/>
                  </a:schemeClr>
                </a:solidFill>
              </a:rPr>
              <a:t>Well differentiated .</a:t>
            </a:r>
          </a:p>
          <a:p>
            <a:r>
              <a:rPr lang="en-US" b="1" dirty="0">
                <a:solidFill>
                  <a:schemeClr val="tx2">
                    <a:lumMod val="75000"/>
                  </a:schemeClr>
                </a:solidFill>
              </a:rPr>
              <a:t>Late lymph nodes involvement.</a:t>
            </a:r>
          </a:p>
          <a:p>
            <a:pPr marL="0" indent="0">
              <a:buNone/>
            </a:pPr>
            <a:endParaRPr lang="en-US" dirty="0">
              <a:solidFill>
                <a:schemeClr val="tx2">
                  <a:lumMod val="75000"/>
                </a:schemeClr>
              </a:solidFill>
            </a:endParaRPr>
          </a:p>
          <a:p>
            <a:pPr marL="0" indent="0">
              <a:buNone/>
            </a:pPr>
            <a:r>
              <a:rPr lang="en-US" dirty="0">
                <a:solidFill>
                  <a:schemeClr val="tx2">
                    <a:lumMod val="75000"/>
                  </a:schemeClr>
                </a:solidFill>
              </a:rPr>
              <a:t>5 years survival:</a:t>
            </a:r>
          </a:p>
          <a:p>
            <a:r>
              <a:rPr lang="en-US" dirty="0">
                <a:solidFill>
                  <a:schemeClr val="tx2">
                    <a:lumMod val="75000"/>
                  </a:schemeClr>
                </a:solidFill>
              </a:rPr>
              <a:t>Stage I : 80-90%</a:t>
            </a:r>
          </a:p>
          <a:p>
            <a:r>
              <a:rPr lang="en-US" dirty="0">
                <a:solidFill>
                  <a:schemeClr val="tx2">
                    <a:lumMod val="75000"/>
                  </a:schemeClr>
                </a:solidFill>
              </a:rPr>
              <a:t>Stage II: 70-80%</a:t>
            </a:r>
          </a:p>
          <a:p>
            <a:r>
              <a:rPr lang="en-US" dirty="0">
                <a:solidFill>
                  <a:schemeClr val="tx2">
                    <a:lumMod val="75000"/>
                  </a:schemeClr>
                </a:solidFill>
              </a:rPr>
              <a:t>Stage III: 20-60%</a:t>
            </a:r>
          </a:p>
          <a:p>
            <a:r>
              <a:rPr lang="en-US" dirty="0">
                <a:solidFill>
                  <a:schemeClr val="tx2">
                    <a:lumMod val="75000"/>
                  </a:schemeClr>
                </a:solidFill>
              </a:rPr>
              <a:t>Stage IV: 15%</a:t>
            </a:r>
          </a:p>
          <a:p>
            <a:endParaRPr lang="en-US" dirty="0"/>
          </a:p>
        </p:txBody>
      </p:sp>
    </p:spTree>
    <p:extLst>
      <p:ext uri="{BB962C8B-B14F-4D97-AF65-F5344CB8AC3E}">
        <p14:creationId xmlns:p14="http://schemas.microsoft.com/office/powerpoint/2010/main" val="14673506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B2A4C5-1BC2-5456-08A7-3EE3E7BB8AC0}"/>
              </a:ext>
            </a:extLst>
          </p:cNvPr>
          <p:cNvSpPr txBox="1"/>
          <p:nvPr/>
        </p:nvSpPr>
        <p:spPr>
          <a:xfrm>
            <a:off x="3009014" y="2220884"/>
            <a:ext cx="3125972" cy="701731"/>
          </a:xfrm>
          <a:prstGeom prst="rect">
            <a:avLst/>
          </a:prstGeom>
          <a:noFill/>
        </p:spPr>
        <p:txBody>
          <a:bodyPr wrap="square">
            <a:spAutoFit/>
          </a:bodyPr>
          <a:lstStyle/>
          <a:p>
            <a:pPr>
              <a:lnSpc>
                <a:spcPct val="90000"/>
              </a:lnSpc>
            </a:pPr>
            <a:r>
              <a:rPr lang="en-US" sz="4400" b="1" dirty="0">
                <a:solidFill>
                  <a:schemeClr val="bg1">
                    <a:lumMod val="85000"/>
                  </a:schemeClr>
                </a:solidFill>
              </a:rPr>
              <a:t>Thank You</a:t>
            </a:r>
            <a:endParaRPr lang="en-US" sz="4400" dirty="0">
              <a:solidFill>
                <a:schemeClr val="bg1">
                  <a:lumMod val="85000"/>
                </a:schemeClr>
              </a:solidFill>
              <a:effectLst/>
            </a:endParaRPr>
          </a:p>
        </p:txBody>
      </p:sp>
    </p:spTree>
    <p:extLst>
      <p:ext uri="{BB962C8B-B14F-4D97-AF65-F5344CB8AC3E}">
        <p14:creationId xmlns:p14="http://schemas.microsoft.com/office/powerpoint/2010/main" val="1595676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96982"/>
            <a:ext cx="2320635" cy="707886"/>
          </a:xfrm>
          <a:prstGeom prst="rect">
            <a:avLst/>
          </a:prstGeom>
          <a:noFill/>
        </p:spPr>
        <p:txBody>
          <a:bodyPr wrap="square" rtlCol="1">
            <a:spAutoFit/>
          </a:bodyPr>
          <a:lstStyle/>
          <a:p>
            <a:pPr algn="ctr"/>
            <a:r>
              <a:rPr lang="en-US" sz="2000" b="1" dirty="0">
                <a:solidFill>
                  <a:schemeClr val="accent2"/>
                </a:solidFill>
              </a:rPr>
              <a:t>Risk factors </a:t>
            </a:r>
          </a:p>
          <a:p>
            <a:pPr algn="ctr"/>
            <a:endParaRPr lang="ar-JO" sz="2000" dirty="0">
              <a:solidFill>
                <a:schemeClr val="accent2"/>
              </a:solidFill>
            </a:endParaRPr>
          </a:p>
        </p:txBody>
      </p:sp>
      <p:sp>
        <p:nvSpPr>
          <p:cNvPr id="5" name="TextBox 4"/>
          <p:cNvSpPr txBox="1"/>
          <p:nvPr/>
        </p:nvSpPr>
        <p:spPr>
          <a:xfrm>
            <a:off x="304802" y="554182"/>
            <a:ext cx="852054" cy="338554"/>
          </a:xfrm>
          <a:prstGeom prst="rect">
            <a:avLst/>
          </a:prstGeom>
          <a:noFill/>
        </p:spPr>
        <p:txBody>
          <a:bodyPr wrap="square" rtlCol="1">
            <a:spAutoFit/>
          </a:bodyPr>
          <a:lstStyle/>
          <a:p>
            <a:r>
              <a:rPr lang="en-US" sz="1600" u="sng" dirty="0">
                <a:solidFill>
                  <a:schemeClr val="accent2"/>
                </a:solidFill>
              </a:rPr>
              <a:t>1) Age:</a:t>
            </a:r>
            <a:endParaRPr lang="ar-JO" sz="1600" u="sng" dirty="0">
              <a:solidFill>
                <a:schemeClr val="accent2"/>
              </a:solidFill>
            </a:endParaRPr>
          </a:p>
        </p:txBody>
      </p:sp>
      <p:sp>
        <p:nvSpPr>
          <p:cNvPr id="6" name="TextBox 5"/>
          <p:cNvSpPr txBox="1"/>
          <p:nvPr/>
        </p:nvSpPr>
        <p:spPr>
          <a:xfrm>
            <a:off x="304802" y="1046019"/>
            <a:ext cx="8513618" cy="1345048"/>
          </a:xfrm>
          <a:prstGeom prst="rect">
            <a:avLst/>
          </a:prstGeom>
          <a:noFill/>
        </p:spPr>
        <p:txBody>
          <a:bodyPr wrap="square" rtlCol="1">
            <a:spAutoFit/>
          </a:bodyPr>
          <a:lstStyle/>
          <a:p>
            <a:pPr marL="285750" indent="-285750">
              <a:lnSpc>
                <a:spcPct val="150000"/>
              </a:lnSpc>
              <a:buClr>
                <a:schemeClr val="accent2"/>
              </a:buClr>
              <a:buSzPct val="104000"/>
              <a:buFont typeface="Arial" panose="020B0604020202020204" pitchFamily="34" charset="0"/>
              <a:buChar char="•"/>
            </a:pPr>
            <a:r>
              <a:rPr lang="en-US" dirty="0">
                <a:solidFill>
                  <a:schemeClr val="accent2"/>
                </a:solidFill>
              </a:rPr>
              <a:t>The incidence increases with increasing age.</a:t>
            </a:r>
          </a:p>
          <a:p>
            <a:pPr marL="285750" indent="-285750">
              <a:lnSpc>
                <a:spcPct val="150000"/>
              </a:lnSpc>
              <a:buClr>
                <a:schemeClr val="accent2"/>
              </a:buClr>
              <a:buSzPct val="104000"/>
              <a:buFont typeface="Arial" panose="020B0604020202020204" pitchFamily="34" charset="0"/>
              <a:buChar char="•"/>
            </a:pPr>
            <a:r>
              <a:rPr lang="en-US" dirty="0">
                <a:solidFill>
                  <a:schemeClr val="accent2"/>
                </a:solidFill>
              </a:rPr>
              <a:t>The average age at diagnosis of ovarian cancer is 63 years old.</a:t>
            </a:r>
          </a:p>
          <a:p>
            <a:pPr marL="285750" indent="-285750">
              <a:lnSpc>
                <a:spcPct val="150000"/>
              </a:lnSpc>
              <a:buClr>
                <a:schemeClr val="accent2"/>
              </a:buClr>
              <a:buSzPct val="104000"/>
              <a:buFont typeface="Arial" panose="020B0604020202020204" pitchFamily="34" charset="0"/>
              <a:buChar char="•"/>
            </a:pPr>
            <a:r>
              <a:rPr lang="en-US" dirty="0">
                <a:solidFill>
                  <a:schemeClr val="accent2"/>
                </a:solidFill>
              </a:rPr>
              <a:t>The age at diagnosis of ovarian cancer is younger among women with a hereditary ovarian cancer syndrome.</a:t>
            </a:r>
          </a:p>
        </p:txBody>
      </p:sp>
      <p:sp>
        <p:nvSpPr>
          <p:cNvPr id="7" name="TextBox 6"/>
          <p:cNvSpPr txBox="1"/>
          <p:nvPr/>
        </p:nvSpPr>
        <p:spPr>
          <a:xfrm>
            <a:off x="304802" y="2632218"/>
            <a:ext cx="4585855" cy="338554"/>
          </a:xfrm>
          <a:prstGeom prst="rect">
            <a:avLst/>
          </a:prstGeom>
          <a:noFill/>
        </p:spPr>
        <p:txBody>
          <a:bodyPr wrap="square" rtlCol="1">
            <a:spAutoFit/>
          </a:bodyPr>
          <a:lstStyle/>
          <a:p>
            <a:r>
              <a:rPr lang="en-US" sz="1600" u="sng" dirty="0">
                <a:solidFill>
                  <a:schemeClr val="accent2"/>
                </a:solidFill>
              </a:rPr>
              <a:t>2) Reproductive and hormonal factors:</a:t>
            </a:r>
            <a:endParaRPr lang="ar-JO" sz="1600" dirty="0">
              <a:solidFill>
                <a:schemeClr val="accent2"/>
              </a:solidFill>
            </a:endParaRPr>
          </a:p>
        </p:txBody>
      </p:sp>
      <p:sp>
        <p:nvSpPr>
          <p:cNvPr id="9" name="TextBox 8"/>
          <p:cNvSpPr txBox="1"/>
          <p:nvPr/>
        </p:nvSpPr>
        <p:spPr>
          <a:xfrm>
            <a:off x="547255" y="3144982"/>
            <a:ext cx="8194965" cy="1815882"/>
          </a:xfrm>
          <a:prstGeom prst="rect">
            <a:avLst/>
          </a:prstGeom>
          <a:noFill/>
        </p:spPr>
        <p:txBody>
          <a:bodyPr wrap="square" rtlCol="1">
            <a:spAutoFit/>
          </a:bodyPr>
          <a:lstStyle/>
          <a:p>
            <a:r>
              <a:rPr lang="en-US" dirty="0">
                <a:solidFill>
                  <a:schemeClr val="accent2"/>
                </a:solidFill>
              </a:rPr>
              <a:t>1- Early menarche ( &lt; 12 years )</a:t>
            </a:r>
          </a:p>
          <a:p>
            <a:r>
              <a:rPr lang="en-US" dirty="0">
                <a:solidFill>
                  <a:schemeClr val="accent2"/>
                </a:solidFill>
              </a:rPr>
              <a:t>2- late menopause ( &gt; 52 years )</a:t>
            </a:r>
          </a:p>
          <a:p>
            <a:r>
              <a:rPr lang="en-US" dirty="0">
                <a:solidFill>
                  <a:schemeClr val="accent2"/>
                </a:solidFill>
              </a:rPr>
              <a:t>3- </a:t>
            </a:r>
            <a:r>
              <a:rPr lang="en-US" dirty="0" err="1">
                <a:solidFill>
                  <a:schemeClr val="accent2"/>
                </a:solidFill>
              </a:rPr>
              <a:t>Nulliparity</a:t>
            </a:r>
            <a:endParaRPr lang="en-US" dirty="0">
              <a:solidFill>
                <a:schemeClr val="accent2"/>
              </a:solidFill>
            </a:endParaRPr>
          </a:p>
          <a:p>
            <a:r>
              <a:rPr lang="en-US" dirty="0">
                <a:solidFill>
                  <a:schemeClr val="accent2"/>
                </a:solidFill>
              </a:rPr>
              <a:t>4- Infertility</a:t>
            </a:r>
          </a:p>
          <a:p>
            <a:r>
              <a:rPr lang="en-US" dirty="0">
                <a:solidFill>
                  <a:schemeClr val="accent2"/>
                </a:solidFill>
              </a:rPr>
              <a:t>5- Endometriosis  </a:t>
            </a:r>
          </a:p>
          <a:p>
            <a:r>
              <a:rPr lang="en-US" dirty="0">
                <a:solidFill>
                  <a:schemeClr val="accent2"/>
                </a:solidFill>
              </a:rPr>
              <a:t>6- Polycystic ovarian syndrome</a:t>
            </a:r>
          </a:p>
          <a:p>
            <a:r>
              <a:rPr lang="en-US" dirty="0">
                <a:solidFill>
                  <a:srgbClr val="FF0000"/>
                </a:solidFill>
              </a:rPr>
              <a:t>7- Postmenopausal hormone therapy </a:t>
            </a:r>
          </a:p>
          <a:p>
            <a:r>
              <a:rPr lang="en-US" dirty="0">
                <a:solidFill>
                  <a:srgbClr val="FF0000"/>
                </a:solidFill>
              </a:rPr>
              <a:t>8- Intrauterine device </a:t>
            </a:r>
            <a:endParaRPr lang="ar-JO" dirty="0">
              <a:solidFill>
                <a:srgbClr val="FF0000"/>
              </a:solidFill>
            </a:endParaRPr>
          </a:p>
        </p:txBody>
      </p:sp>
    </p:spTree>
    <p:extLst>
      <p:ext uri="{BB962C8B-B14F-4D97-AF65-F5344CB8AC3E}">
        <p14:creationId xmlns:p14="http://schemas.microsoft.com/office/powerpoint/2010/main" val="2331034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96982"/>
            <a:ext cx="2320635" cy="707886"/>
          </a:xfrm>
          <a:prstGeom prst="rect">
            <a:avLst/>
          </a:prstGeom>
          <a:noFill/>
        </p:spPr>
        <p:txBody>
          <a:bodyPr wrap="square" rtlCol="1">
            <a:spAutoFit/>
          </a:bodyPr>
          <a:lstStyle/>
          <a:p>
            <a:pPr algn="ctr"/>
            <a:r>
              <a:rPr lang="en-US" sz="2000" b="1" dirty="0">
                <a:solidFill>
                  <a:schemeClr val="accent2"/>
                </a:solidFill>
              </a:rPr>
              <a:t>Risk factors </a:t>
            </a:r>
          </a:p>
          <a:p>
            <a:pPr algn="ctr"/>
            <a:endParaRPr lang="ar-JO" sz="2000" dirty="0">
              <a:solidFill>
                <a:schemeClr val="accent2"/>
              </a:solidFill>
            </a:endParaRPr>
          </a:p>
        </p:txBody>
      </p:sp>
      <p:sp>
        <p:nvSpPr>
          <p:cNvPr id="5" name="TextBox 4"/>
          <p:cNvSpPr txBox="1"/>
          <p:nvPr/>
        </p:nvSpPr>
        <p:spPr>
          <a:xfrm>
            <a:off x="304801" y="554182"/>
            <a:ext cx="3567543" cy="338554"/>
          </a:xfrm>
          <a:prstGeom prst="rect">
            <a:avLst/>
          </a:prstGeom>
          <a:noFill/>
        </p:spPr>
        <p:txBody>
          <a:bodyPr wrap="square" rtlCol="1">
            <a:spAutoFit/>
          </a:bodyPr>
          <a:lstStyle/>
          <a:p>
            <a:r>
              <a:rPr lang="en-US" sz="1600" u="sng" dirty="0">
                <a:solidFill>
                  <a:schemeClr val="accent2"/>
                </a:solidFill>
              </a:rPr>
              <a:t>3) Genetic factors:</a:t>
            </a:r>
            <a:endParaRPr lang="ar-JO" sz="1600" u="sng" dirty="0">
              <a:solidFill>
                <a:schemeClr val="accent2"/>
              </a:solidFill>
            </a:endParaRPr>
          </a:p>
        </p:txBody>
      </p:sp>
      <p:sp>
        <p:nvSpPr>
          <p:cNvPr id="6" name="TextBox 5"/>
          <p:cNvSpPr txBox="1"/>
          <p:nvPr/>
        </p:nvSpPr>
        <p:spPr>
          <a:xfrm>
            <a:off x="304802" y="1046019"/>
            <a:ext cx="8513618" cy="2191434"/>
          </a:xfrm>
          <a:prstGeom prst="rect">
            <a:avLst/>
          </a:prstGeom>
          <a:noFill/>
        </p:spPr>
        <p:txBody>
          <a:bodyPr wrap="square" rtlCol="1">
            <a:spAutoFit/>
          </a:bodyPr>
          <a:lstStyle/>
          <a:p>
            <a:pPr marL="285750" indent="-285750">
              <a:spcBef>
                <a:spcPts val="600"/>
              </a:spcBef>
              <a:buClr>
                <a:schemeClr val="accent2"/>
              </a:buClr>
              <a:buSzPct val="105000"/>
              <a:buFont typeface="Arial" panose="020B0604020202020204" pitchFamily="34" charset="0"/>
              <a:buChar char="•"/>
            </a:pPr>
            <a:r>
              <a:rPr lang="en-US" dirty="0">
                <a:solidFill>
                  <a:schemeClr val="accent2"/>
                </a:solidFill>
              </a:rPr>
              <a:t>Several ovarian cancer susceptibility genes have been identified, primarily </a:t>
            </a:r>
            <a:r>
              <a:rPr lang="en-US" b="1" dirty="0">
                <a:solidFill>
                  <a:schemeClr val="accent2"/>
                </a:solidFill>
              </a:rPr>
              <a:t>BRCA1</a:t>
            </a:r>
            <a:r>
              <a:rPr lang="en-US" dirty="0">
                <a:solidFill>
                  <a:schemeClr val="accent2"/>
                </a:solidFill>
              </a:rPr>
              <a:t> and </a:t>
            </a:r>
            <a:r>
              <a:rPr lang="en-US" b="1" dirty="0">
                <a:solidFill>
                  <a:schemeClr val="accent2"/>
                </a:solidFill>
              </a:rPr>
              <a:t>2</a:t>
            </a:r>
            <a:r>
              <a:rPr lang="en-US" dirty="0">
                <a:solidFill>
                  <a:schemeClr val="accent2"/>
                </a:solidFill>
              </a:rPr>
              <a:t> and the mismatch repair genes (associated with </a:t>
            </a:r>
            <a:r>
              <a:rPr lang="en-US" b="1" dirty="0">
                <a:solidFill>
                  <a:schemeClr val="accent2"/>
                </a:solidFill>
              </a:rPr>
              <a:t>Lynch syndrome</a:t>
            </a:r>
            <a:r>
              <a:rPr lang="en-US" dirty="0">
                <a:solidFill>
                  <a:schemeClr val="accent2"/>
                </a:solidFill>
              </a:rPr>
              <a:t>).</a:t>
            </a:r>
          </a:p>
          <a:p>
            <a:pPr marL="285750" indent="-285750">
              <a:spcBef>
                <a:spcPts val="600"/>
              </a:spcBef>
              <a:buClr>
                <a:schemeClr val="accent2"/>
              </a:buClr>
              <a:buSzPct val="105000"/>
              <a:buFont typeface="Arial" panose="020B0604020202020204" pitchFamily="34" charset="0"/>
              <a:buChar char="•"/>
            </a:pPr>
            <a:r>
              <a:rPr lang="en-US" dirty="0">
                <a:solidFill>
                  <a:schemeClr val="accent2"/>
                </a:solidFill>
              </a:rPr>
              <a:t>The estimated lifetime risk of ovarian cancer is </a:t>
            </a:r>
            <a:r>
              <a:rPr lang="en-US" b="1" u="sng" dirty="0">
                <a:solidFill>
                  <a:schemeClr val="accent2"/>
                </a:solidFill>
              </a:rPr>
              <a:t>35-46 % for BRCA1  </a:t>
            </a:r>
            <a:r>
              <a:rPr lang="en-US" dirty="0">
                <a:solidFill>
                  <a:schemeClr val="accent2"/>
                </a:solidFill>
              </a:rPr>
              <a:t>mutation carriers  and </a:t>
            </a:r>
            <a:r>
              <a:rPr lang="en-US" b="1" u="sng" dirty="0">
                <a:solidFill>
                  <a:schemeClr val="accent2"/>
                </a:solidFill>
              </a:rPr>
              <a:t>13-23 % for BRCA2</a:t>
            </a:r>
            <a:r>
              <a:rPr lang="en-US" b="1" dirty="0">
                <a:solidFill>
                  <a:schemeClr val="accent2"/>
                </a:solidFill>
              </a:rPr>
              <a:t> </a:t>
            </a:r>
            <a:r>
              <a:rPr lang="en-US" dirty="0">
                <a:solidFill>
                  <a:schemeClr val="accent2"/>
                </a:solidFill>
              </a:rPr>
              <a:t>mutation carriers. </a:t>
            </a:r>
          </a:p>
          <a:p>
            <a:pPr marL="285750" indent="-285750">
              <a:spcBef>
                <a:spcPts val="600"/>
              </a:spcBef>
              <a:buClr>
                <a:schemeClr val="accent2"/>
              </a:buClr>
              <a:buSzPct val="105000"/>
              <a:buFont typeface="Arial" panose="020B0604020202020204" pitchFamily="34" charset="0"/>
              <a:buChar char="•"/>
            </a:pPr>
            <a:r>
              <a:rPr lang="en-US" dirty="0">
                <a:solidFill>
                  <a:schemeClr val="accent2"/>
                </a:solidFill>
              </a:rPr>
              <a:t>The lifetime risk of ovarian cancer in women with Lynch syndrome is </a:t>
            </a:r>
            <a:r>
              <a:rPr lang="en-US" b="1" u="sng" dirty="0">
                <a:solidFill>
                  <a:schemeClr val="accent2"/>
                </a:solidFill>
              </a:rPr>
              <a:t>3-14 %</a:t>
            </a:r>
            <a:r>
              <a:rPr lang="en-US" u="sng" dirty="0">
                <a:solidFill>
                  <a:schemeClr val="accent2"/>
                </a:solidFill>
              </a:rPr>
              <a:t> </a:t>
            </a:r>
            <a:r>
              <a:rPr lang="en-US" dirty="0">
                <a:solidFill>
                  <a:schemeClr val="accent2"/>
                </a:solidFill>
              </a:rPr>
              <a:t>compared with 1.5 % in the general population. </a:t>
            </a:r>
          </a:p>
          <a:p>
            <a:pPr marL="285750" indent="-285750">
              <a:spcBef>
                <a:spcPts val="600"/>
              </a:spcBef>
              <a:buClr>
                <a:schemeClr val="accent2"/>
              </a:buClr>
              <a:buSzPct val="105000"/>
              <a:buFont typeface="Arial" panose="020B0604020202020204" pitchFamily="34" charset="0"/>
              <a:buChar char="•"/>
            </a:pPr>
            <a:endParaRPr lang="en-US" dirty="0">
              <a:solidFill>
                <a:schemeClr val="accent2"/>
              </a:solidFill>
            </a:endParaRPr>
          </a:p>
          <a:p>
            <a:pPr marL="285750" indent="-285750">
              <a:lnSpc>
                <a:spcPct val="150000"/>
              </a:lnSpc>
              <a:spcBef>
                <a:spcPts val="600"/>
              </a:spcBef>
              <a:buClr>
                <a:schemeClr val="accent2"/>
              </a:buClr>
              <a:buSzPct val="105000"/>
              <a:buFont typeface="Arial" panose="020B0604020202020204" pitchFamily="34" charset="0"/>
              <a:buChar char="•"/>
            </a:pPr>
            <a:endParaRPr lang="en-US" dirty="0">
              <a:solidFill>
                <a:schemeClr val="accent2"/>
              </a:solidFill>
            </a:endParaRPr>
          </a:p>
        </p:txBody>
      </p:sp>
      <p:sp>
        <p:nvSpPr>
          <p:cNvPr id="7" name="TextBox 6"/>
          <p:cNvSpPr txBox="1"/>
          <p:nvPr/>
        </p:nvSpPr>
        <p:spPr>
          <a:xfrm>
            <a:off x="304802" y="2632218"/>
            <a:ext cx="4585855" cy="338554"/>
          </a:xfrm>
          <a:prstGeom prst="rect">
            <a:avLst/>
          </a:prstGeom>
          <a:noFill/>
        </p:spPr>
        <p:txBody>
          <a:bodyPr wrap="square" rtlCol="1">
            <a:spAutoFit/>
          </a:bodyPr>
          <a:lstStyle/>
          <a:p>
            <a:r>
              <a:rPr lang="en-US" sz="1600" u="sng" dirty="0">
                <a:solidFill>
                  <a:schemeClr val="accent2"/>
                </a:solidFill>
              </a:rPr>
              <a:t>4) Family history of ovarian cancer:</a:t>
            </a:r>
            <a:endParaRPr lang="ar-JO" sz="1600" dirty="0">
              <a:solidFill>
                <a:schemeClr val="accent2"/>
              </a:solidFill>
            </a:endParaRPr>
          </a:p>
        </p:txBody>
      </p:sp>
      <p:sp>
        <p:nvSpPr>
          <p:cNvPr id="9" name="TextBox 8"/>
          <p:cNvSpPr txBox="1"/>
          <p:nvPr/>
        </p:nvSpPr>
        <p:spPr>
          <a:xfrm>
            <a:off x="547255" y="3144982"/>
            <a:ext cx="8194965" cy="698717"/>
          </a:xfrm>
          <a:prstGeom prst="rect">
            <a:avLst/>
          </a:prstGeom>
          <a:noFill/>
        </p:spPr>
        <p:txBody>
          <a:bodyPr wrap="square" rtlCol="1">
            <a:spAutoFit/>
          </a:bodyPr>
          <a:lstStyle/>
          <a:p>
            <a:pPr marL="285750" indent="-285750">
              <a:lnSpc>
                <a:spcPct val="150000"/>
              </a:lnSpc>
              <a:buClr>
                <a:schemeClr val="accent2"/>
              </a:buClr>
              <a:buSzPct val="105000"/>
              <a:buFont typeface="Arial" panose="020B0604020202020204" pitchFamily="34" charset="0"/>
              <a:buChar char="•"/>
            </a:pPr>
            <a:r>
              <a:rPr lang="en-US" dirty="0">
                <a:solidFill>
                  <a:schemeClr val="accent2"/>
                </a:solidFill>
              </a:rPr>
              <a:t>A personal or family history of breast cancer had been thought of as a risk factor for ovarian cancer; however, BRCA gene mutations appear to account for most of this increased risk</a:t>
            </a:r>
            <a:endParaRPr lang="ar-JO" dirty="0">
              <a:solidFill>
                <a:schemeClr val="accent2"/>
              </a:solidFill>
            </a:endParaRPr>
          </a:p>
        </p:txBody>
      </p:sp>
    </p:spTree>
    <p:extLst>
      <p:ext uri="{BB962C8B-B14F-4D97-AF65-F5344CB8AC3E}">
        <p14:creationId xmlns:p14="http://schemas.microsoft.com/office/powerpoint/2010/main" val="146013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96982"/>
            <a:ext cx="2320635" cy="707886"/>
          </a:xfrm>
          <a:prstGeom prst="rect">
            <a:avLst/>
          </a:prstGeom>
          <a:noFill/>
        </p:spPr>
        <p:txBody>
          <a:bodyPr wrap="square" rtlCol="1">
            <a:spAutoFit/>
          </a:bodyPr>
          <a:lstStyle/>
          <a:p>
            <a:pPr algn="ctr"/>
            <a:r>
              <a:rPr lang="en-US" sz="2000" b="1" dirty="0">
                <a:solidFill>
                  <a:schemeClr val="accent2"/>
                </a:solidFill>
              </a:rPr>
              <a:t>Risk factors </a:t>
            </a:r>
          </a:p>
          <a:p>
            <a:pPr algn="ctr"/>
            <a:endParaRPr lang="ar-JO" sz="2000" dirty="0">
              <a:solidFill>
                <a:schemeClr val="accent2"/>
              </a:solidFill>
            </a:endParaRPr>
          </a:p>
        </p:txBody>
      </p:sp>
      <p:sp>
        <p:nvSpPr>
          <p:cNvPr id="5" name="TextBox 4"/>
          <p:cNvSpPr txBox="1"/>
          <p:nvPr/>
        </p:nvSpPr>
        <p:spPr>
          <a:xfrm>
            <a:off x="304801" y="554182"/>
            <a:ext cx="3567543" cy="338554"/>
          </a:xfrm>
          <a:prstGeom prst="rect">
            <a:avLst/>
          </a:prstGeom>
          <a:noFill/>
        </p:spPr>
        <p:txBody>
          <a:bodyPr wrap="square" rtlCol="1">
            <a:spAutoFit/>
          </a:bodyPr>
          <a:lstStyle/>
          <a:p>
            <a:r>
              <a:rPr lang="en-US" sz="1600" u="sng" dirty="0">
                <a:solidFill>
                  <a:schemeClr val="accent2"/>
                </a:solidFill>
              </a:rPr>
              <a:t>5) Environmental factors:</a:t>
            </a:r>
            <a:endParaRPr lang="ar-JO" sz="1600" u="sng" dirty="0">
              <a:solidFill>
                <a:schemeClr val="accent2"/>
              </a:solidFill>
            </a:endParaRPr>
          </a:p>
        </p:txBody>
      </p:sp>
      <p:sp>
        <p:nvSpPr>
          <p:cNvPr id="6" name="TextBox 5"/>
          <p:cNvSpPr txBox="1"/>
          <p:nvPr/>
        </p:nvSpPr>
        <p:spPr>
          <a:xfrm>
            <a:off x="304802" y="1046019"/>
            <a:ext cx="8513618" cy="1785104"/>
          </a:xfrm>
          <a:prstGeom prst="rect">
            <a:avLst/>
          </a:prstGeom>
          <a:noFill/>
        </p:spPr>
        <p:txBody>
          <a:bodyPr wrap="square" rtlCol="1">
            <a:spAutoFit/>
          </a:bodyPr>
          <a:lstStyle/>
          <a:p>
            <a:r>
              <a:rPr lang="en-US" dirty="0">
                <a:solidFill>
                  <a:schemeClr val="accent2"/>
                </a:solidFill>
              </a:rPr>
              <a:t>1- </a:t>
            </a:r>
            <a:r>
              <a:rPr lang="en-US" u="sng" dirty="0">
                <a:solidFill>
                  <a:schemeClr val="accent2"/>
                </a:solidFill>
              </a:rPr>
              <a:t>Cigarette smoking </a:t>
            </a:r>
            <a:r>
              <a:rPr lang="en-US" dirty="0">
                <a:solidFill>
                  <a:schemeClr val="accent2"/>
                </a:solidFill>
              </a:rPr>
              <a:t>: Current smoking or past smoking appears to increase the risk of mucinous ovarian cancer, but not other types of EOC. </a:t>
            </a:r>
          </a:p>
          <a:p>
            <a:endParaRPr lang="en-US" dirty="0">
              <a:solidFill>
                <a:schemeClr val="accent2"/>
              </a:solidFill>
            </a:endParaRPr>
          </a:p>
          <a:p>
            <a:r>
              <a:rPr lang="en-US" dirty="0">
                <a:solidFill>
                  <a:schemeClr val="accent2"/>
                </a:solidFill>
              </a:rPr>
              <a:t>2- </a:t>
            </a:r>
            <a:r>
              <a:rPr lang="en-US" u="sng" dirty="0">
                <a:solidFill>
                  <a:schemeClr val="accent2"/>
                </a:solidFill>
              </a:rPr>
              <a:t>Talc and asbestos </a:t>
            </a:r>
            <a:r>
              <a:rPr lang="en-US" dirty="0">
                <a:solidFill>
                  <a:schemeClr val="accent2"/>
                </a:solidFill>
              </a:rPr>
              <a:t>: </a:t>
            </a:r>
            <a:r>
              <a:rPr lang="en-US" dirty="0" err="1">
                <a:solidFill>
                  <a:schemeClr val="accent2"/>
                </a:solidFill>
              </a:rPr>
              <a:t>e.g</a:t>
            </a:r>
            <a:r>
              <a:rPr lang="en-US" dirty="0">
                <a:solidFill>
                  <a:schemeClr val="accent2"/>
                </a:solidFill>
              </a:rPr>
              <a:t>, genital use of talcum powder (talc). </a:t>
            </a:r>
          </a:p>
          <a:p>
            <a:endParaRPr lang="en-US" dirty="0">
              <a:solidFill>
                <a:schemeClr val="accent2"/>
              </a:solidFill>
            </a:endParaRPr>
          </a:p>
          <a:p>
            <a:r>
              <a:rPr lang="en-US" dirty="0">
                <a:solidFill>
                  <a:schemeClr val="accent2"/>
                </a:solidFill>
              </a:rPr>
              <a:t>3- </a:t>
            </a:r>
            <a:r>
              <a:rPr lang="en-US" u="sng" dirty="0">
                <a:solidFill>
                  <a:schemeClr val="accent2"/>
                </a:solidFill>
              </a:rPr>
              <a:t>Obesity</a:t>
            </a:r>
            <a:r>
              <a:rPr lang="en-US" dirty="0">
                <a:solidFill>
                  <a:schemeClr val="accent2"/>
                </a:solidFill>
              </a:rPr>
              <a:t> : High body mass index (BMI) appears to increase ovarian cancer risk. </a:t>
            </a:r>
          </a:p>
          <a:p>
            <a:pPr>
              <a:lnSpc>
                <a:spcPct val="150000"/>
              </a:lnSpc>
              <a:spcBef>
                <a:spcPts val="600"/>
              </a:spcBef>
              <a:buClr>
                <a:schemeClr val="accent2"/>
              </a:buClr>
              <a:buSzPct val="105000"/>
            </a:pPr>
            <a:endParaRPr lang="en-US" dirty="0">
              <a:solidFill>
                <a:schemeClr val="accent2"/>
              </a:solidFill>
            </a:endParaRPr>
          </a:p>
        </p:txBody>
      </p:sp>
      <p:sp>
        <p:nvSpPr>
          <p:cNvPr id="2" name="TextBox 1"/>
          <p:cNvSpPr txBox="1"/>
          <p:nvPr/>
        </p:nvSpPr>
        <p:spPr>
          <a:xfrm>
            <a:off x="304801" y="3006436"/>
            <a:ext cx="8527472" cy="1318118"/>
          </a:xfrm>
          <a:prstGeom prst="rect">
            <a:avLst/>
          </a:prstGeom>
          <a:noFill/>
        </p:spPr>
        <p:txBody>
          <a:bodyPr wrap="square" rtlCol="1">
            <a:spAutoFit/>
          </a:bodyPr>
          <a:lstStyle/>
          <a:p>
            <a:pPr marL="285750" indent="-285750">
              <a:lnSpc>
                <a:spcPct val="200000"/>
              </a:lnSpc>
              <a:buClr>
                <a:schemeClr val="accent2"/>
              </a:buClr>
              <a:buSzPct val="105000"/>
              <a:buFont typeface="Arial" panose="020B0604020202020204" pitchFamily="34" charset="0"/>
              <a:buChar char="•"/>
            </a:pPr>
            <a:r>
              <a:rPr lang="en-US" dirty="0">
                <a:solidFill>
                  <a:schemeClr val="accent2"/>
                </a:solidFill>
              </a:rPr>
              <a:t>No association between alcohol intake and the risk of EOC.</a:t>
            </a:r>
          </a:p>
          <a:p>
            <a:pPr marL="285750" indent="-285750">
              <a:lnSpc>
                <a:spcPct val="200000"/>
              </a:lnSpc>
              <a:buClr>
                <a:schemeClr val="accent2"/>
              </a:buClr>
              <a:buSzPct val="105000"/>
              <a:buFont typeface="Arial" panose="020B0604020202020204" pitchFamily="34" charset="0"/>
              <a:buChar char="•"/>
            </a:pPr>
            <a:r>
              <a:rPr lang="en-US" dirty="0">
                <a:solidFill>
                  <a:schemeClr val="accent2"/>
                </a:solidFill>
              </a:rPr>
              <a:t>There is no clear relationship between physical activity and ovarian cancer risk. </a:t>
            </a:r>
          </a:p>
          <a:p>
            <a:pPr marL="285750" indent="-285750">
              <a:lnSpc>
                <a:spcPct val="200000"/>
              </a:lnSpc>
              <a:buClr>
                <a:schemeClr val="accent2"/>
              </a:buClr>
              <a:buSzPct val="105000"/>
              <a:buFont typeface="Arial" panose="020B0604020202020204" pitchFamily="34" charset="0"/>
              <a:buChar char="•"/>
            </a:pPr>
            <a:r>
              <a:rPr lang="en-US" dirty="0">
                <a:solidFill>
                  <a:schemeClr val="accent2"/>
                </a:solidFill>
              </a:rPr>
              <a:t>No association between vitamin D supplementation and ovarian cancer risk. </a:t>
            </a:r>
            <a:endParaRPr lang="ar-JO" dirty="0">
              <a:solidFill>
                <a:schemeClr val="accent2"/>
              </a:solidFill>
            </a:endParaRPr>
          </a:p>
        </p:txBody>
      </p:sp>
    </p:spTree>
    <p:extLst>
      <p:ext uri="{BB962C8B-B14F-4D97-AF65-F5344CB8AC3E}">
        <p14:creationId xmlns:p14="http://schemas.microsoft.com/office/powerpoint/2010/main" val="3788466210"/>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fillRect/>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5792</Words>
  <Application>Microsoft Office PowerPoint</Application>
  <PresentationFormat>On-screen Show (16:9)</PresentationFormat>
  <Paragraphs>477</Paragraphs>
  <Slides>67</Slides>
  <Notes>9</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67</vt:i4>
      </vt:variant>
    </vt:vector>
  </HeadingPairs>
  <TitlesOfParts>
    <vt:vector size="86" baseType="lpstr">
      <vt:lpstr>Aharoni</vt:lpstr>
      <vt:lpstr>Andalus</vt:lpstr>
      <vt:lpstr>Arial</vt:lpstr>
      <vt:lpstr>Baskerville Old Face</vt:lpstr>
      <vt:lpstr>Brush Script MT</vt:lpstr>
      <vt:lpstr>Calibri</vt:lpstr>
      <vt:lpstr>Calibri Light</vt:lpstr>
      <vt:lpstr>Century Gothic</vt:lpstr>
      <vt:lpstr>Constantia</vt:lpstr>
      <vt:lpstr>Franklin Gothic Book</vt:lpstr>
      <vt:lpstr>Noto Sans</vt:lpstr>
      <vt:lpstr>Nunito SemiBold</vt:lpstr>
      <vt:lpstr>PT Serif</vt:lpstr>
      <vt:lpstr>Rage Italic</vt:lpstr>
      <vt:lpstr>Roboto Condensed Light</vt:lpstr>
      <vt:lpstr>Thasadith</vt:lpstr>
      <vt:lpstr>Office Theme</vt:lpstr>
      <vt:lpstr>دبوس تثبيت</vt:lpstr>
      <vt:lpstr>Mesh</vt:lpstr>
      <vt:lpstr>Approach  to   OVARIAN   &amp;  endometrial CANCER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investigations</vt:lpstr>
      <vt:lpstr>PowerPoint Presentation</vt:lpstr>
      <vt:lpstr>PowerPoint Presentation</vt:lpstr>
      <vt:lpstr>Imaging</vt:lpstr>
      <vt:lpstr>Risk of Malignancy index (RMI)</vt:lpstr>
      <vt:lpstr>PowerPoint Presentation</vt:lpstr>
      <vt:lpstr>PowerPoint Presentation</vt:lpstr>
      <vt:lpstr>PowerPoint Presentation</vt:lpstr>
      <vt:lpstr>PowerPoint Presentation</vt:lpstr>
      <vt:lpstr>PowerPoint Presentation</vt:lpstr>
      <vt:lpstr>PowerPoint Presentation</vt:lpstr>
      <vt:lpstr>Staging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Endometrial hyperplasia and cancer </vt:lpstr>
      <vt:lpstr>Introduction </vt:lpstr>
      <vt:lpstr>Clinical presentation </vt:lpstr>
      <vt:lpstr>PowerPoint Presentation</vt:lpstr>
      <vt:lpstr>PowerPoint Presentation</vt:lpstr>
      <vt:lpstr>PowerPoint Presentation</vt:lpstr>
      <vt:lpstr>Endometrial cancer </vt:lpstr>
      <vt:lpstr>PowerPoint Presentation</vt:lpstr>
      <vt:lpstr>Etiology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management </vt:lpstr>
      <vt:lpstr>PowerPoint Presentation</vt:lpstr>
      <vt:lpstr>Complications</vt:lpstr>
      <vt:lpstr>Prognosis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OVARIAN CANCER</dc:title>
  <dc:creator>Waleed Azayzeh</dc:creator>
  <cp:lastModifiedBy>khaled omar</cp:lastModifiedBy>
  <cp:revision>77</cp:revision>
  <dcterms:modified xsi:type="dcterms:W3CDTF">2023-10-11T18:27:48Z</dcterms:modified>
</cp:coreProperties>
</file>