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2" r:id="rId26"/>
    <p:sldId id="280" r:id="rId27"/>
    <p:sldId id="281" r:id="rId28"/>
    <p:sldId id="283" r:id="rId29"/>
    <p:sldId id="284" r:id="rId30"/>
    <p:sldId id="285" r:id="rId31"/>
    <p:sldId id="286" r:id="rId32"/>
    <p:sldId id="287" r:id="rId33"/>
    <p:sldId id="288" r:id="rId34"/>
    <p:sldId id="289" r:id="rId35"/>
    <p:sldId id="290" r:id="rId36"/>
    <p:sldId id="291" r:id="rId37"/>
    <p:sldId id="292" r:id="rId38"/>
    <p:sldId id="293" r:id="rId39"/>
    <p:sldId id="295" r:id="rId40"/>
    <p:sldId id="300" r:id="rId41"/>
    <p:sldId id="294" r:id="rId42"/>
    <p:sldId id="296" r:id="rId43"/>
    <p:sldId id="297" r:id="rId44"/>
    <p:sldId id="298" r:id="rId45"/>
    <p:sldId id="299" r:id="rId46"/>
    <p:sldId id="301" r:id="rId47"/>
    <p:sldId id="302" r:id="rId48"/>
    <p:sldId id="303" r:id="rId49"/>
    <p:sldId id="304" r:id="rId50"/>
    <p:sldId id="305" r:id="rId51"/>
    <p:sldId id="306" r:id="rId52"/>
    <p:sldId id="307"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A03B6679-6175-40C9-9956-6B499ED1EE5D}"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A0BCE-B813-42C8-A1C0-E11813E4C05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8291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3B6679-6175-40C9-9956-6B499ED1EE5D}"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A0BCE-B813-42C8-A1C0-E11813E4C051}" type="slidenum">
              <a:rPr lang="en-US" smtClean="0"/>
              <a:t>‹#›</a:t>
            </a:fld>
            <a:endParaRPr lang="en-US"/>
          </a:p>
        </p:txBody>
      </p:sp>
    </p:spTree>
    <p:extLst>
      <p:ext uri="{BB962C8B-B14F-4D97-AF65-F5344CB8AC3E}">
        <p14:creationId xmlns:p14="http://schemas.microsoft.com/office/powerpoint/2010/main" val="2833469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3B6679-6175-40C9-9956-6B499ED1EE5D}"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A0BCE-B813-42C8-A1C0-E11813E4C05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726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3B6679-6175-40C9-9956-6B499ED1EE5D}"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A0BCE-B813-42C8-A1C0-E11813E4C051}" type="slidenum">
              <a:rPr lang="en-US" smtClean="0"/>
              <a:t>‹#›</a:t>
            </a:fld>
            <a:endParaRPr lang="en-US"/>
          </a:p>
        </p:txBody>
      </p:sp>
    </p:spTree>
    <p:extLst>
      <p:ext uri="{BB962C8B-B14F-4D97-AF65-F5344CB8AC3E}">
        <p14:creationId xmlns:p14="http://schemas.microsoft.com/office/powerpoint/2010/main" val="1191491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3B6679-6175-40C9-9956-6B499ED1EE5D}"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A0BCE-B813-42C8-A1C0-E11813E4C05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6426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3B6679-6175-40C9-9956-6B499ED1EE5D}" type="datetimeFigureOut">
              <a:rPr lang="en-US" smtClean="0"/>
              <a:t>11/24/2021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A0BCE-B813-42C8-A1C0-E11813E4C051}" type="slidenum">
              <a:rPr lang="en-US" smtClean="0"/>
              <a:t>‹#›</a:t>
            </a:fld>
            <a:endParaRPr lang="en-US"/>
          </a:p>
        </p:txBody>
      </p:sp>
    </p:spTree>
    <p:extLst>
      <p:ext uri="{BB962C8B-B14F-4D97-AF65-F5344CB8AC3E}">
        <p14:creationId xmlns:p14="http://schemas.microsoft.com/office/powerpoint/2010/main" val="2513668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3B6679-6175-40C9-9956-6B499ED1EE5D}" type="datetimeFigureOut">
              <a:rPr lang="en-US" smtClean="0"/>
              <a:t>11/24/2021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FA0BCE-B813-42C8-A1C0-E11813E4C051}" type="slidenum">
              <a:rPr lang="en-US" smtClean="0"/>
              <a:t>‹#›</a:t>
            </a:fld>
            <a:endParaRPr lang="en-US"/>
          </a:p>
        </p:txBody>
      </p:sp>
    </p:spTree>
    <p:extLst>
      <p:ext uri="{BB962C8B-B14F-4D97-AF65-F5344CB8AC3E}">
        <p14:creationId xmlns:p14="http://schemas.microsoft.com/office/powerpoint/2010/main" val="751735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3B6679-6175-40C9-9956-6B499ED1EE5D}" type="datetimeFigureOut">
              <a:rPr lang="en-US" smtClean="0"/>
              <a:t>11/24/2021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FA0BCE-B813-42C8-A1C0-E11813E4C051}" type="slidenum">
              <a:rPr lang="en-US" smtClean="0"/>
              <a:t>‹#›</a:t>
            </a:fld>
            <a:endParaRPr lang="en-US"/>
          </a:p>
        </p:txBody>
      </p:sp>
    </p:spTree>
    <p:extLst>
      <p:ext uri="{BB962C8B-B14F-4D97-AF65-F5344CB8AC3E}">
        <p14:creationId xmlns:p14="http://schemas.microsoft.com/office/powerpoint/2010/main" val="936296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3B6679-6175-40C9-9956-6B499ED1EE5D}" type="datetimeFigureOut">
              <a:rPr lang="en-US" smtClean="0"/>
              <a:t>11/24/2021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FA0BCE-B813-42C8-A1C0-E11813E4C051}" type="slidenum">
              <a:rPr lang="en-US" smtClean="0"/>
              <a:t>‹#›</a:t>
            </a:fld>
            <a:endParaRPr lang="en-US"/>
          </a:p>
        </p:txBody>
      </p:sp>
    </p:spTree>
    <p:extLst>
      <p:ext uri="{BB962C8B-B14F-4D97-AF65-F5344CB8AC3E}">
        <p14:creationId xmlns:p14="http://schemas.microsoft.com/office/powerpoint/2010/main" val="1965525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3B6679-6175-40C9-9956-6B499ED1EE5D}" type="datetimeFigureOut">
              <a:rPr lang="en-US" smtClean="0"/>
              <a:t>11/24/2021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A0BCE-B813-42C8-A1C0-E11813E4C051}" type="slidenum">
              <a:rPr lang="en-US" smtClean="0"/>
              <a:t>‹#›</a:t>
            </a:fld>
            <a:endParaRPr lang="en-US"/>
          </a:p>
        </p:txBody>
      </p:sp>
    </p:spTree>
    <p:extLst>
      <p:ext uri="{BB962C8B-B14F-4D97-AF65-F5344CB8AC3E}">
        <p14:creationId xmlns:p14="http://schemas.microsoft.com/office/powerpoint/2010/main" val="3122006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3B6679-6175-40C9-9956-6B499ED1EE5D}" type="datetimeFigureOut">
              <a:rPr lang="en-US" smtClean="0"/>
              <a:t>11/24/2021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A0BCE-B813-42C8-A1C0-E11813E4C05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6399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03B6679-6175-40C9-9956-6B499ED1EE5D}" type="datetimeFigureOut">
              <a:rPr lang="en-US" smtClean="0"/>
              <a:t>11/24/2021</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9FA0BCE-B813-42C8-A1C0-E11813E4C05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11712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67977-A14C-49B2-B197-D7FE2EE415F2}"/>
              </a:ext>
            </a:extLst>
          </p:cNvPr>
          <p:cNvSpPr>
            <a:spLocks noGrp="1"/>
          </p:cNvSpPr>
          <p:nvPr>
            <p:ph type="ctrTitle"/>
          </p:nvPr>
        </p:nvSpPr>
        <p:spPr/>
        <p:txBody>
          <a:bodyPr/>
          <a:lstStyle/>
          <a:p>
            <a:r>
              <a:rPr lang="en-US" dirty="0"/>
              <a:t>ISCHEMIC HEART DISEASE</a:t>
            </a:r>
            <a:br>
              <a:rPr lang="en-US" dirty="0"/>
            </a:br>
            <a:r>
              <a:rPr lang="en-US" dirty="0"/>
              <a:t>Dr. </a:t>
            </a:r>
            <a:r>
              <a:rPr lang="en-US" dirty="0" err="1"/>
              <a:t>Wiam</a:t>
            </a:r>
            <a:r>
              <a:rPr lang="en-US" dirty="0"/>
              <a:t> </a:t>
            </a:r>
            <a:r>
              <a:rPr lang="en-US" dirty="0" err="1"/>
              <a:t>Khreisat</a:t>
            </a:r>
            <a:endParaRPr lang="en-US" dirty="0"/>
          </a:p>
        </p:txBody>
      </p:sp>
      <p:sp>
        <p:nvSpPr>
          <p:cNvPr id="3" name="Subtitle 2">
            <a:extLst>
              <a:ext uri="{FF2B5EF4-FFF2-40B4-BE49-F238E27FC236}">
                <a16:creationId xmlns:a16="http://schemas.microsoft.com/office/drawing/2014/main" id="{388C3754-9DD5-44A5-8C20-1BD94A3B4E7D}"/>
              </a:ext>
            </a:extLst>
          </p:cNvPr>
          <p:cNvSpPr>
            <a:spLocks noGrp="1"/>
          </p:cNvSpPr>
          <p:nvPr>
            <p:ph type="subTitle" idx="1"/>
          </p:nvPr>
        </p:nvSpPr>
        <p:spPr/>
        <p:txBody>
          <a:bodyPr/>
          <a:lstStyle/>
          <a:p>
            <a:r>
              <a:rPr lang="en-US" dirty="0"/>
              <a:t>24 November 2021</a:t>
            </a:r>
          </a:p>
        </p:txBody>
      </p:sp>
    </p:spTree>
    <p:extLst>
      <p:ext uri="{BB962C8B-B14F-4D97-AF65-F5344CB8AC3E}">
        <p14:creationId xmlns:p14="http://schemas.microsoft.com/office/powerpoint/2010/main" val="1998397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A108888-2C49-41A9-BB39-DCACFB0599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3099" y="371474"/>
            <a:ext cx="7553325" cy="6143625"/>
          </a:xfrm>
        </p:spPr>
      </p:pic>
    </p:spTree>
    <p:extLst>
      <p:ext uri="{BB962C8B-B14F-4D97-AF65-F5344CB8AC3E}">
        <p14:creationId xmlns:p14="http://schemas.microsoft.com/office/powerpoint/2010/main" val="2355610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B41C8-6F85-416A-A0CB-DCB9D9F4FFCF}"/>
              </a:ext>
            </a:extLst>
          </p:cNvPr>
          <p:cNvSpPr>
            <a:spLocks noGrp="1"/>
          </p:cNvSpPr>
          <p:nvPr>
            <p:ph idx="1"/>
          </p:nvPr>
        </p:nvSpPr>
        <p:spPr>
          <a:xfrm>
            <a:off x="838200" y="711200"/>
            <a:ext cx="10515600" cy="5465763"/>
          </a:xfrm>
        </p:spPr>
        <p:txBody>
          <a:bodyPr/>
          <a:lstStyle/>
          <a:p>
            <a:r>
              <a:rPr lang="en-US" dirty="0"/>
              <a:t>1. Plaques that contain large atheromatous cores or have thin overlying fibrous caps are more likely to rupture and are therefore termed vulnerable. </a:t>
            </a:r>
          </a:p>
          <a:p>
            <a:r>
              <a:rPr lang="en-US" dirty="0"/>
              <a:t>Fissures frequently occur at the junction of the fibrous cap and the adjacent normal plaque-free arterial segment, where the mechanical stresses are highest and the fibrous cap is thinnest.</a:t>
            </a:r>
          </a:p>
          <a:p>
            <a:r>
              <a:rPr lang="en-US" dirty="0"/>
              <a:t>Collagen is produced by smooth muscle cells and degraded by the action of metalloproteases elaborated by macrophages.</a:t>
            </a:r>
          </a:p>
          <a:p>
            <a:r>
              <a:rPr lang="en-US" dirty="0"/>
              <a:t>Consequently, atherosclerotic lesions with a paucity of smooth muscle cells or large numbers of inflammatory cells are vulnerable to rupture.</a:t>
            </a:r>
          </a:p>
        </p:txBody>
      </p:sp>
    </p:spTree>
    <p:extLst>
      <p:ext uri="{BB962C8B-B14F-4D97-AF65-F5344CB8AC3E}">
        <p14:creationId xmlns:p14="http://schemas.microsoft.com/office/powerpoint/2010/main" val="437614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2DDFAE-B027-4E0B-A315-EB0E8FD30C37}"/>
              </a:ext>
            </a:extLst>
          </p:cNvPr>
          <p:cNvSpPr>
            <a:spLocks noGrp="1"/>
          </p:cNvSpPr>
          <p:nvPr>
            <p:ph idx="1"/>
          </p:nvPr>
        </p:nvSpPr>
        <p:spPr/>
        <p:txBody>
          <a:bodyPr/>
          <a:lstStyle/>
          <a:p>
            <a:r>
              <a:rPr lang="en-US" dirty="0"/>
              <a:t>2. Influences extrinsic to the plaque also are important. </a:t>
            </a:r>
          </a:p>
          <a:p>
            <a:r>
              <a:rPr lang="en-US" dirty="0"/>
              <a:t>Adrenergic stimulation can put physical stress on the plaque by causing hypertension or local vasospasm. </a:t>
            </a:r>
          </a:p>
          <a:p>
            <a:r>
              <a:rPr lang="en-US" dirty="0"/>
              <a:t>Indeed, the surge in adrenergic stimulation associated with awakening and rising may underlie the observation that the incidence of acute MI is highest between 6 AM and 12 noon. </a:t>
            </a:r>
          </a:p>
        </p:txBody>
      </p:sp>
    </p:spTree>
    <p:extLst>
      <p:ext uri="{BB962C8B-B14F-4D97-AF65-F5344CB8AC3E}">
        <p14:creationId xmlns:p14="http://schemas.microsoft.com/office/powerpoint/2010/main" val="3119246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453AA-C56C-4D74-871B-F2CB847422EB}"/>
              </a:ext>
            </a:extLst>
          </p:cNvPr>
          <p:cNvSpPr>
            <a:spLocks noGrp="1"/>
          </p:cNvSpPr>
          <p:nvPr>
            <p:ph idx="1"/>
          </p:nvPr>
        </p:nvSpPr>
        <p:spPr>
          <a:xfrm>
            <a:off x="838200" y="1253331"/>
            <a:ext cx="10515600" cy="4351338"/>
          </a:xfrm>
        </p:spPr>
        <p:txBody>
          <a:bodyPr/>
          <a:lstStyle/>
          <a:p>
            <a:r>
              <a:rPr lang="en-US" dirty="0"/>
              <a:t>Pathologic and clinical studies show that two thirds of ruptured plaques are less than or equal to 50% stenotic before plaque rupture, and 85% exhibit initial stenotic occlusion of less than or equal to 70%. </a:t>
            </a:r>
          </a:p>
          <a:p>
            <a:r>
              <a:rPr lang="en-US" dirty="0"/>
              <a:t>Thus, the worrisome conclusion is that a large number of asymptomatic adults are at significant risk for a catastrophic coronary event. </a:t>
            </a:r>
          </a:p>
          <a:p>
            <a:r>
              <a:rPr lang="en-US" dirty="0"/>
              <a:t>At present, it is impossible to predict plaque rupture in any given patient.</a:t>
            </a:r>
          </a:p>
        </p:txBody>
      </p:sp>
    </p:spTree>
    <p:extLst>
      <p:ext uri="{BB962C8B-B14F-4D97-AF65-F5344CB8AC3E}">
        <p14:creationId xmlns:p14="http://schemas.microsoft.com/office/powerpoint/2010/main" val="2175381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1CC0E-5AA4-4DE7-A0A1-3E4A8079C58C}"/>
              </a:ext>
            </a:extLst>
          </p:cNvPr>
          <p:cNvSpPr>
            <a:spLocks noGrp="1"/>
          </p:cNvSpPr>
          <p:nvPr>
            <p:ph type="title"/>
          </p:nvPr>
        </p:nvSpPr>
        <p:spPr>
          <a:xfrm>
            <a:off x="838200" y="365126"/>
            <a:ext cx="10515600" cy="315912"/>
          </a:xfrm>
        </p:spPr>
        <p:txBody>
          <a:bodyPr>
            <a:normAutofit fontScale="90000"/>
          </a:bodyPr>
          <a:lstStyle/>
          <a:p>
            <a:r>
              <a:rPr lang="en-US" dirty="0"/>
              <a:t>Angina Pectoris </a:t>
            </a:r>
          </a:p>
        </p:txBody>
      </p:sp>
      <p:sp>
        <p:nvSpPr>
          <p:cNvPr id="3" name="Content Placeholder 2">
            <a:extLst>
              <a:ext uri="{FF2B5EF4-FFF2-40B4-BE49-F238E27FC236}">
                <a16:creationId xmlns:a16="http://schemas.microsoft.com/office/drawing/2014/main" id="{C2CA410E-4362-4ED3-A7F5-E92069457C1B}"/>
              </a:ext>
            </a:extLst>
          </p:cNvPr>
          <p:cNvSpPr>
            <a:spLocks noGrp="1"/>
          </p:cNvSpPr>
          <p:nvPr>
            <p:ph idx="1"/>
          </p:nvPr>
        </p:nvSpPr>
        <p:spPr>
          <a:xfrm>
            <a:off x="838200" y="923636"/>
            <a:ext cx="10515600" cy="5495637"/>
          </a:xfrm>
        </p:spPr>
        <p:txBody>
          <a:bodyPr>
            <a:normAutofit fontScale="85000" lnSpcReduction="20000"/>
          </a:bodyPr>
          <a:lstStyle/>
          <a:p>
            <a:r>
              <a:rPr lang="en-US" dirty="0"/>
              <a:t>Angina pectoris is an intermittent chest pain caused by transient, reversible myocardial ischemia. </a:t>
            </a:r>
          </a:p>
          <a:p>
            <a:r>
              <a:rPr lang="en-US" dirty="0"/>
              <a:t>The pain is a consequence of the ischemia-induced release of adenosine, bradykinin, and other molecules that stimulate autonomic nerves. </a:t>
            </a:r>
          </a:p>
          <a:p>
            <a:r>
              <a:rPr lang="en-US" dirty="0">
                <a:highlight>
                  <a:srgbClr val="FFFF00"/>
                </a:highlight>
              </a:rPr>
              <a:t>The following three variants are recognized: </a:t>
            </a:r>
          </a:p>
          <a:p>
            <a:r>
              <a:rPr lang="en-US" dirty="0"/>
              <a:t>1• Typical or stable angina is predictable episodic chest pain associated with particular levels of exertion or some other increased demand (e.g., tachycardia). </a:t>
            </a:r>
          </a:p>
          <a:p>
            <a:r>
              <a:rPr lang="en-US" dirty="0"/>
              <a:t>The pain is described as a crushing or squeezing substernal sensation that often radiates down the left arm or to the left jaw (referred pain). </a:t>
            </a:r>
          </a:p>
          <a:p>
            <a:r>
              <a:rPr lang="en-US" dirty="0"/>
              <a:t>The pain usually is relieved by rest (reducing demand) or by drugs such as nitroglycerin, a vasodilator that increases coronary perfusion. </a:t>
            </a:r>
          </a:p>
          <a:p>
            <a:r>
              <a:rPr lang="en-US" dirty="0"/>
              <a:t>2• </a:t>
            </a:r>
            <a:r>
              <a:rPr lang="en-US" dirty="0" err="1"/>
              <a:t>Prinzmetal</a:t>
            </a:r>
            <a:r>
              <a:rPr lang="en-US" dirty="0"/>
              <a:t> or variant angina occurs at rest and is caused by coronary artery spasm. </a:t>
            </a:r>
          </a:p>
          <a:p>
            <a:r>
              <a:rPr lang="en-US" dirty="0"/>
              <a:t>Although such spasms typically occur on or near existing atherosclerotic plaques, a completely normal vessel can be affected. </a:t>
            </a:r>
            <a:r>
              <a:rPr lang="en-US" dirty="0" err="1"/>
              <a:t>Prinzmetal</a:t>
            </a:r>
            <a:r>
              <a:rPr lang="en-US" dirty="0"/>
              <a:t> angina typically responds promptly to vasodilators such as nitroglycerin and calcium channel blockers. </a:t>
            </a:r>
          </a:p>
          <a:p>
            <a:r>
              <a:rPr lang="en-US" dirty="0"/>
              <a:t>3• Unstable angina (also called crescendo angina) is characterized by increasingly frequent pain, precipitated by progressively less exertion or even occurring at rest. </a:t>
            </a:r>
          </a:p>
          <a:p>
            <a:r>
              <a:rPr lang="en-US" dirty="0"/>
              <a:t>Unstable angina is associated with plaque disruption and superimposed thrombosis, distal embolization of the thrombus, and/or vasospasm; it can be a harbinger of MI, portending complete vascular occlusion.</a:t>
            </a:r>
          </a:p>
        </p:txBody>
      </p:sp>
    </p:spTree>
    <p:extLst>
      <p:ext uri="{BB962C8B-B14F-4D97-AF65-F5344CB8AC3E}">
        <p14:creationId xmlns:p14="http://schemas.microsoft.com/office/powerpoint/2010/main" val="1530920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3A352-975F-4B34-A0FD-7C72DFA4468C}"/>
              </a:ext>
            </a:extLst>
          </p:cNvPr>
          <p:cNvSpPr>
            <a:spLocks noGrp="1"/>
          </p:cNvSpPr>
          <p:nvPr>
            <p:ph type="title"/>
          </p:nvPr>
        </p:nvSpPr>
        <p:spPr/>
        <p:txBody>
          <a:bodyPr/>
          <a:lstStyle/>
          <a:p>
            <a:r>
              <a:rPr lang="en-US" dirty="0"/>
              <a:t>Myocardial Infarction </a:t>
            </a:r>
          </a:p>
        </p:txBody>
      </p:sp>
      <p:sp>
        <p:nvSpPr>
          <p:cNvPr id="3" name="Content Placeholder 2">
            <a:extLst>
              <a:ext uri="{FF2B5EF4-FFF2-40B4-BE49-F238E27FC236}">
                <a16:creationId xmlns:a16="http://schemas.microsoft.com/office/drawing/2014/main" id="{D1F96502-B383-4D43-B36C-45DC3AA1B5B9}"/>
              </a:ext>
            </a:extLst>
          </p:cNvPr>
          <p:cNvSpPr>
            <a:spLocks noGrp="1"/>
          </p:cNvSpPr>
          <p:nvPr>
            <p:ph idx="1"/>
          </p:nvPr>
        </p:nvSpPr>
        <p:spPr>
          <a:xfrm>
            <a:off x="838200" y="1825625"/>
            <a:ext cx="10515600" cy="4556702"/>
          </a:xfrm>
        </p:spPr>
        <p:txBody>
          <a:bodyPr>
            <a:normAutofit lnSpcReduction="10000"/>
          </a:bodyPr>
          <a:lstStyle/>
          <a:p>
            <a:r>
              <a:rPr lang="en-US" dirty="0"/>
              <a:t>(MI), also commonly referred to as “heart attack,” is necrosis of the heart muscle resulting from ischemia. </a:t>
            </a:r>
          </a:p>
          <a:p>
            <a:r>
              <a:rPr lang="en-US" dirty="0"/>
              <a:t>The major underlying cause of IHD is atherosclerosis; while MIs can occur at virtually any age, the frequency rises progressively with aging and with increasing risk factors for atherosclerosis. </a:t>
            </a:r>
          </a:p>
          <a:p>
            <a:r>
              <a:rPr lang="en-US" dirty="0"/>
              <a:t>Nevertheless, approximately 10% of MIs occur before 40 years of age, and 45% occur before 65 years of age. </a:t>
            </a:r>
          </a:p>
          <a:p>
            <a:r>
              <a:rPr lang="en-US" dirty="0"/>
              <a:t>Blacks and whites are equally affected. </a:t>
            </a:r>
          </a:p>
          <a:p>
            <a:r>
              <a:rPr lang="en-US" dirty="0"/>
              <a:t>Men are at greater risk than women, although the gap progressively narrows with age. </a:t>
            </a:r>
          </a:p>
          <a:p>
            <a:r>
              <a:rPr lang="en-US" dirty="0"/>
              <a:t>In general, women tend to be protected against MI during their reproductive years. </a:t>
            </a:r>
          </a:p>
          <a:p>
            <a:r>
              <a:rPr lang="en-US" dirty="0"/>
              <a:t>Menopause—with declining estrogen production—is associated with exacerbation of coronary artery disease, and IHD is the most common cause of death in older adult women.</a:t>
            </a:r>
          </a:p>
        </p:txBody>
      </p:sp>
    </p:spTree>
    <p:extLst>
      <p:ext uri="{BB962C8B-B14F-4D97-AF65-F5344CB8AC3E}">
        <p14:creationId xmlns:p14="http://schemas.microsoft.com/office/powerpoint/2010/main" val="1623835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E1E4E-F741-4850-B815-A23CBEF34779}"/>
              </a:ext>
            </a:extLst>
          </p:cNvPr>
          <p:cNvSpPr>
            <a:spLocks noGrp="1"/>
          </p:cNvSpPr>
          <p:nvPr>
            <p:ph type="title"/>
          </p:nvPr>
        </p:nvSpPr>
        <p:spPr>
          <a:xfrm>
            <a:off x="838200" y="365125"/>
            <a:ext cx="10515600" cy="401493"/>
          </a:xfrm>
        </p:spPr>
        <p:txBody>
          <a:bodyPr>
            <a:normAutofit fontScale="90000"/>
          </a:bodyPr>
          <a:lstStyle/>
          <a:p>
            <a:r>
              <a:rPr lang="en-US" dirty="0"/>
              <a:t>Pathogenesis </a:t>
            </a:r>
          </a:p>
        </p:txBody>
      </p:sp>
      <p:sp>
        <p:nvSpPr>
          <p:cNvPr id="3" name="Content Placeholder 2">
            <a:extLst>
              <a:ext uri="{FF2B5EF4-FFF2-40B4-BE49-F238E27FC236}">
                <a16:creationId xmlns:a16="http://schemas.microsoft.com/office/drawing/2014/main" id="{CD844065-07DB-4F91-9B6E-79FFA78D01B5}"/>
              </a:ext>
            </a:extLst>
          </p:cNvPr>
          <p:cNvSpPr>
            <a:spLocks noGrp="1"/>
          </p:cNvSpPr>
          <p:nvPr>
            <p:ph idx="1"/>
          </p:nvPr>
        </p:nvSpPr>
        <p:spPr>
          <a:xfrm>
            <a:off x="838200" y="942109"/>
            <a:ext cx="10515600" cy="5234854"/>
          </a:xfrm>
        </p:spPr>
        <p:txBody>
          <a:bodyPr>
            <a:normAutofit lnSpcReduction="10000"/>
          </a:bodyPr>
          <a:lstStyle/>
          <a:p>
            <a:r>
              <a:rPr lang="en-US" dirty="0"/>
              <a:t>The vast majority of MIs are caused by acute thrombosis within coronary arteries. </a:t>
            </a:r>
          </a:p>
          <a:p>
            <a:r>
              <a:rPr lang="en-US" dirty="0"/>
              <a:t>In most instances, disruption or erosion of preexisting atherosclerotic plaque serves as the nidus for thrombus generation, vascular occlusion, and subsequent infarction of the perfused myocardium. </a:t>
            </a:r>
          </a:p>
          <a:p>
            <a:r>
              <a:rPr lang="en-US" dirty="0"/>
              <a:t>In 10% of MIs, however, transmural infarction occurs in the absence of occlusive atherosclerotic vascular disease; such infarcts are mostly ascribed to coronary artery vasospasm or to embolization from mural thrombi (e.g., in the setting of atrial fibrillation) or from valve vegetations.</a:t>
            </a:r>
          </a:p>
          <a:p>
            <a:r>
              <a:rPr lang="en-US" dirty="0"/>
              <a:t> Occasionally, especially with infarcts limited to the innermost (subendocardial) myocardium, thrombi or emboli are absent. </a:t>
            </a:r>
          </a:p>
          <a:p>
            <a:r>
              <a:rPr lang="en-US" dirty="0"/>
              <a:t>In such cases, severe fixed coronary atherosclerosis leads to marginal perfusion of the heart. </a:t>
            </a:r>
          </a:p>
          <a:p>
            <a:r>
              <a:rPr lang="en-US" dirty="0"/>
              <a:t>In this setting, a prolonged period of increased demand (e.g., due to tachycardia or hypertension) can lead to ischemic necrosis of </a:t>
            </a:r>
            <a:r>
              <a:rPr lang="en-US" dirty="0" err="1"/>
              <a:t>endomyocardium</a:t>
            </a:r>
            <a:r>
              <a:rPr lang="en-US" dirty="0"/>
              <a:t>, the portion of the heart that is most distal to the epicardial vessels.</a:t>
            </a:r>
          </a:p>
          <a:p>
            <a:r>
              <a:rPr lang="en-US" dirty="0"/>
              <a:t>Vasculitis, amyloid deposition, or stasis, as in sickle cell disease other causes of IHD.</a:t>
            </a:r>
          </a:p>
        </p:txBody>
      </p:sp>
    </p:spTree>
    <p:extLst>
      <p:ext uri="{BB962C8B-B14F-4D97-AF65-F5344CB8AC3E}">
        <p14:creationId xmlns:p14="http://schemas.microsoft.com/office/powerpoint/2010/main" val="4230051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5DE61-914E-401B-8ECA-8D2C67E48034}"/>
              </a:ext>
            </a:extLst>
          </p:cNvPr>
          <p:cNvSpPr>
            <a:spLocks noGrp="1"/>
          </p:cNvSpPr>
          <p:nvPr>
            <p:ph type="title"/>
          </p:nvPr>
        </p:nvSpPr>
        <p:spPr/>
        <p:txBody>
          <a:bodyPr/>
          <a:lstStyle/>
          <a:p>
            <a:r>
              <a:rPr lang="en-US" dirty="0"/>
              <a:t>Coronary Artery Occlusion</a:t>
            </a:r>
          </a:p>
        </p:txBody>
      </p:sp>
      <p:sp>
        <p:nvSpPr>
          <p:cNvPr id="3" name="Content Placeholder 2">
            <a:extLst>
              <a:ext uri="{FF2B5EF4-FFF2-40B4-BE49-F238E27FC236}">
                <a16:creationId xmlns:a16="http://schemas.microsoft.com/office/drawing/2014/main" id="{242D435D-49C1-4B02-98C0-C75C48156159}"/>
              </a:ext>
            </a:extLst>
          </p:cNvPr>
          <p:cNvSpPr>
            <a:spLocks noGrp="1"/>
          </p:cNvSpPr>
          <p:nvPr>
            <p:ph idx="1"/>
          </p:nvPr>
        </p:nvSpPr>
        <p:spPr/>
        <p:txBody>
          <a:bodyPr>
            <a:normAutofit lnSpcReduction="10000"/>
          </a:bodyPr>
          <a:lstStyle/>
          <a:p>
            <a:r>
              <a:rPr lang="en-US" dirty="0">
                <a:highlight>
                  <a:srgbClr val="FFFF00"/>
                </a:highlight>
              </a:rPr>
              <a:t>In a typical MI, the following sequence of events takes place: </a:t>
            </a:r>
          </a:p>
          <a:p>
            <a:r>
              <a:rPr lang="en-US" dirty="0"/>
              <a:t>1• An atheromatous plaque is eroded or suddenly disrupted by endothelial injury, intraplaque hemorrhage, or mechanical forces, exposing subendothelial collagen and necrotic plaque contents to the blood. </a:t>
            </a:r>
          </a:p>
          <a:p>
            <a:r>
              <a:rPr lang="en-US" dirty="0"/>
              <a:t>2• Platelets adhere, aggregate, and are activated, releasing thromboxane A2, adenosine diphosphate (ADP), and serotonin—causing further platelet aggregation and vasospasm. </a:t>
            </a:r>
          </a:p>
          <a:p>
            <a:r>
              <a:rPr lang="en-US" dirty="0"/>
              <a:t>3• Activation of coagulation by exposure of tissue factor and other mechanisms adds to the growing thrombus. </a:t>
            </a:r>
          </a:p>
          <a:p>
            <a:r>
              <a:rPr lang="en-US" dirty="0"/>
              <a:t>4• Within minutes, the thrombus can evolve to completely occlude the coronary artery lumen.</a:t>
            </a:r>
          </a:p>
        </p:txBody>
      </p:sp>
    </p:spTree>
    <p:extLst>
      <p:ext uri="{BB962C8B-B14F-4D97-AF65-F5344CB8AC3E}">
        <p14:creationId xmlns:p14="http://schemas.microsoft.com/office/powerpoint/2010/main" val="2123943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E2017-A5B1-4F25-BA5F-9D0290EE3A14}"/>
              </a:ext>
            </a:extLst>
          </p:cNvPr>
          <p:cNvSpPr>
            <a:spLocks noGrp="1"/>
          </p:cNvSpPr>
          <p:nvPr>
            <p:ph type="title"/>
          </p:nvPr>
        </p:nvSpPr>
        <p:spPr/>
        <p:txBody>
          <a:bodyPr/>
          <a:lstStyle/>
          <a:p>
            <a:r>
              <a:rPr lang="en-US" dirty="0"/>
              <a:t>Myocardial Response to Ischemia</a:t>
            </a:r>
          </a:p>
        </p:txBody>
      </p:sp>
      <p:sp>
        <p:nvSpPr>
          <p:cNvPr id="3" name="Content Placeholder 2">
            <a:extLst>
              <a:ext uri="{FF2B5EF4-FFF2-40B4-BE49-F238E27FC236}">
                <a16:creationId xmlns:a16="http://schemas.microsoft.com/office/drawing/2014/main" id="{937A3AD7-BB1B-40D7-87B4-515ACB33D381}"/>
              </a:ext>
            </a:extLst>
          </p:cNvPr>
          <p:cNvSpPr>
            <a:spLocks noGrp="1"/>
          </p:cNvSpPr>
          <p:nvPr>
            <p:ph idx="1"/>
          </p:nvPr>
        </p:nvSpPr>
        <p:spPr/>
        <p:txBody>
          <a:bodyPr>
            <a:normAutofit/>
          </a:bodyPr>
          <a:lstStyle/>
          <a:p>
            <a:r>
              <a:rPr lang="en-US" dirty="0"/>
              <a:t>Within seconds of vascular obstruction, aerobic metabolism ceases, leading to a drop in adenosine triphosphate (ATP) and accumulation of potentially noxious metabolites (e.g., lactic acid) in the cardiac myocytes. </a:t>
            </a:r>
          </a:p>
          <a:p>
            <a:r>
              <a:rPr lang="en-US" dirty="0"/>
              <a:t>The functional consequence is a rapid loss of contractility, occurring within a minute or so of the onset of ischemia. </a:t>
            </a:r>
          </a:p>
          <a:p>
            <a:r>
              <a:rPr lang="en-US" dirty="0"/>
              <a:t>Ultrastructural changes (including myofibrillar relaxation, glycogen depletion, cellular and mitochondrial swelling) are also seen. </a:t>
            </a:r>
          </a:p>
          <a:p>
            <a:r>
              <a:rPr lang="en-US" dirty="0"/>
              <a:t>These early changes are reversible. </a:t>
            </a:r>
          </a:p>
          <a:p>
            <a:r>
              <a:rPr lang="en-US" dirty="0"/>
              <a:t>Only prolonged ischemia lasting at least 20 to 40 minutes causes irreversible damage and coagulative necrosis of myocytes.</a:t>
            </a:r>
          </a:p>
        </p:txBody>
      </p:sp>
    </p:spTree>
    <p:extLst>
      <p:ext uri="{BB962C8B-B14F-4D97-AF65-F5344CB8AC3E}">
        <p14:creationId xmlns:p14="http://schemas.microsoft.com/office/powerpoint/2010/main" val="689485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BEB9B44-9683-4234-92C8-05046E5D1A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1" y="723900"/>
            <a:ext cx="7658100" cy="5453063"/>
          </a:xfrm>
        </p:spPr>
      </p:pic>
    </p:spTree>
    <p:extLst>
      <p:ext uri="{BB962C8B-B14F-4D97-AF65-F5344CB8AC3E}">
        <p14:creationId xmlns:p14="http://schemas.microsoft.com/office/powerpoint/2010/main" val="12278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312AE-DA84-4F3A-ABA7-E29E0A360834}"/>
              </a:ext>
            </a:extLst>
          </p:cNvPr>
          <p:cNvSpPr>
            <a:spLocks noGrp="1"/>
          </p:cNvSpPr>
          <p:nvPr>
            <p:ph type="title"/>
          </p:nvPr>
        </p:nvSpPr>
        <p:spPr/>
        <p:txBody>
          <a:bodyPr/>
          <a:lstStyle/>
          <a:p>
            <a:r>
              <a:rPr lang="en-US" dirty="0"/>
              <a:t>ISCHEMIC HEART DISEASE (IHD)</a:t>
            </a:r>
          </a:p>
        </p:txBody>
      </p:sp>
      <p:sp>
        <p:nvSpPr>
          <p:cNvPr id="3" name="Content Placeholder 2">
            <a:extLst>
              <a:ext uri="{FF2B5EF4-FFF2-40B4-BE49-F238E27FC236}">
                <a16:creationId xmlns:a16="http://schemas.microsoft.com/office/drawing/2014/main" id="{AC31DD7B-CCDC-45D7-968E-D765B61F45EA}"/>
              </a:ext>
            </a:extLst>
          </p:cNvPr>
          <p:cNvSpPr>
            <a:spLocks noGrp="1"/>
          </p:cNvSpPr>
          <p:nvPr>
            <p:ph idx="1"/>
          </p:nvPr>
        </p:nvSpPr>
        <p:spPr/>
        <p:txBody>
          <a:bodyPr/>
          <a:lstStyle/>
          <a:p>
            <a:r>
              <a:rPr lang="en-US" dirty="0"/>
              <a:t>(IHD) is a broad term encompassing several closely related syndromes caused by myocardial ischemia—an imbalance between cardiac blood supply (perfusion) and myocardial oxygen and nutritional requirements. </a:t>
            </a:r>
          </a:p>
          <a:p>
            <a:r>
              <a:rPr lang="en-US" dirty="0"/>
              <a:t>Since cardiac myocytes generate energy almost exclusively through mitochondrial oxidative phosphorylation, cardiac function is strictly dependent upon the continuous flow of oxygenated blood through the coronary arteries. </a:t>
            </a:r>
          </a:p>
        </p:txBody>
      </p:sp>
    </p:spTree>
    <p:extLst>
      <p:ext uri="{BB962C8B-B14F-4D97-AF65-F5344CB8AC3E}">
        <p14:creationId xmlns:p14="http://schemas.microsoft.com/office/powerpoint/2010/main" val="971080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742D65-4371-4213-9952-39C90C698898}"/>
              </a:ext>
            </a:extLst>
          </p:cNvPr>
          <p:cNvSpPr>
            <a:spLocks noGrp="1"/>
          </p:cNvSpPr>
          <p:nvPr>
            <p:ph idx="1"/>
          </p:nvPr>
        </p:nvSpPr>
        <p:spPr>
          <a:xfrm>
            <a:off x="838200" y="785091"/>
            <a:ext cx="10515600" cy="5391872"/>
          </a:xfrm>
        </p:spPr>
        <p:txBody>
          <a:bodyPr>
            <a:normAutofit/>
          </a:bodyPr>
          <a:lstStyle/>
          <a:p>
            <a:r>
              <a:rPr lang="en-US" dirty="0"/>
              <a:t>Myocardial ischemia also contributes to arrhythmias, probably by causing electrical instability (irritability) of ischemic regions of the heart. </a:t>
            </a:r>
          </a:p>
          <a:p>
            <a:r>
              <a:rPr lang="en-US" dirty="0"/>
              <a:t>(in 80% to 90% of cases) is due to ventricular fibrillation caused by myocardial irritability. Irreversible injury of ischemic myocytes first occurs in the subendocardial zone. </a:t>
            </a:r>
          </a:p>
          <a:p>
            <a:r>
              <a:rPr lang="en-US" dirty="0"/>
              <a:t>As already mentioned, this region is especially susceptible to ischemia because it is the last area to receive blood delivered by the epicardial vessels, and also because it is exposed to relatively high intramural pressures, which act to impede the inflow of blood. </a:t>
            </a:r>
          </a:p>
          <a:p>
            <a:r>
              <a:rPr lang="en-US" dirty="0"/>
              <a:t>An infarct usually achieves its full extent within 3 to 6 hours; in the absence of intervention, an infarct caused by occlusion of an epicardial vessel can involve the entire wall thickness (transmural infarct).</a:t>
            </a:r>
          </a:p>
        </p:txBody>
      </p:sp>
    </p:spTree>
    <p:extLst>
      <p:ext uri="{BB962C8B-B14F-4D97-AF65-F5344CB8AC3E}">
        <p14:creationId xmlns:p14="http://schemas.microsoft.com/office/powerpoint/2010/main" val="4054828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7D0EA-A0E5-4595-B551-978B2ADD007C}"/>
              </a:ext>
            </a:extLst>
          </p:cNvPr>
          <p:cNvSpPr>
            <a:spLocks noGrp="1"/>
          </p:cNvSpPr>
          <p:nvPr>
            <p:ph type="title"/>
          </p:nvPr>
        </p:nvSpPr>
        <p:spPr/>
        <p:txBody>
          <a:bodyPr/>
          <a:lstStyle/>
          <a:p>
            <a:r>
              <a:rPr lang="en-US" dirty="0"/>
              <a:t>Patterns of Infarction</a:t>
            </a:r>
          </a:p>
        </p:txBody>
      </p:sp>
      <p:sp>
        <p:nvSpPr>
          <p:cNvPr id="3" name="Content Placeholder 2">
            <a:extLst>
              <a:ext uri="{FF2B5EF4-FFF2-40B4-BE49-F238E27FC236}">
                <a16:creationId xmlns:a16="http://schemas.microsoft.com/office/drawing/2014/main" id="{56361055-DF56-4A37-908D-97788CEE1F74}"/>
              </a:ext>
            </a:extLst>
          </p:cNvPr>
          <p:cNvSpPr>
            <a:spLocks noGrp="1"/>
          </p:cNvSpPr>
          <p:nvPr>
            <p:ph idx="1"/>
          </p:nvPr>
        </p:nvSpPr>
        <p:spPr/>
        <p:txBody>
          <a:bodyPr/>
          <a:lstStyle/>
          <a:p>
            <a:r>
              <a:rPr lang="en-US" dirty="0"/>
              <a:t>The location, size, and morphologic features of an acute myocardial infarct depend on multiple factors: </a:t>
            </a:r>
          </a:p>
          <a:p>
            <a:r>
              <a:rPr lang="en-US" dirty="0"/>
              <a:t>1• Size and distribution of the involved vessel. </a:t>
            </a:r>
          </a:p>
          <a:p>
            <a:r>
              <a:rPr lang="en-US" dirty="0"/>
              <a:t>2• Rate of development and duration of the occlusion. </a:t>
            </a:r>
          </a:p>
          <a:p>
            <a:r>
              <a:rPr lang="en-US" dirty="0"/>
              <a:t>3• Metabolic demands of the myocardium (affected, for example, by blood pressure and heart rate). </a:t>
            </a:r>
          </a:p>
          <a:p>
            <a:r>
              <a:rPr lang="en-US" dirty="0"/>
              <a:t>4• Extent of collateral supply.</a:t>
            </a:r>
          </a:p>
        </p:txBody>
      </p:sp>
    </p:spTree>
    <p:extLst>
      <p:ext uri="{BB962C8B-B14F-4D97-AF65-F5344CB8AC3E}">
        <p14:creationId xmlns:p14="http://schemas.microsoft.com/office/powerpoint/2010/main" val="71572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5D8BDA-4742-4F1C-81F2-051FA37BDE74}"/>
              </a:ext>
            </a:extLst>
          </p:cNvPr>
          <p:cNvSpPr>
            <a:spLocks noGrp="1"/>
          </p:cNvSpPr>
          <p:nvPr>
            <p:ph idx="1"/>
          </p:nvPr>
        </p:nvSpPr>
        <p:spPr>
          <a:xfrm>
            <a:off x="838200" y="831273"/>
            <a:ext cx="10515600" cy="5345690"/>
          </a:xfrm>
        </p:spPr>
        <p:txBody>
          <a:bodyPr/>
          <a:lstStyle/>
          <a:p>
            <a:r>
              <a:rPr lang="en-US" dirty="0"/>
              <a:t>Acute occlusion of the proximal left anterior descending (LAD) artery is the cause of 40% to 50% of all MIs and typically results in infarction of the anterior wall of the left ventricle, the anterior two thirds of the ventricular septum, and most of the heart apex; more distal occlusion of the same vessel may affect only the apex. </a:t>
            </a:r>
          </a:p>
          <a:p>
            <a:r>
              <a:rPr lang="en-US" dirty="0"/>
              <a:t>Similarly, acute occlusion of the proximal left circumflex (LCX) artery (seen in 15% to 20% of MIs) causes necrosis of the lateral left ventricle, and proximal right coronary artery (RCA) occlusion (30% to 40% of MIs) affects much of the right ventricle. </a:t>
            </a:r>
          </a:p>
          <a:p>
            <a:r>
              <a:rPr lang="en-US" dirty="0"/>
              <a:t>Coronary occlusion in the proximal left anterior descending artery has been dubbed the “widow maker” because so much myocardial territory is perfused by that vessel, and acute obstructions are often fatal.</a:t>
            </a:r>
          </a:p>
        </p:txBody>
      </p:sp>
    </p:spTree>
    <p:extLst>
      <p:ext uri="{BB962C8B-B14F-4D97-AF65-F5344CB8AC3E}">
        <p14:creationId xmlns:p14="http://schemas.microsoft.com/office/powerpoint/2010/main" val="3559024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317EDD-BC8E-4C3B-BE41-1E0D61C4BB82}"/>
              </a:ext>
            </a:extLst>
          </p:cNvPr>
          <p:cNvSpPr>
            <a:spLocks noGrp="1"/>
          </p:cNvSpPr>
          <p:nvPr>
            <p:ph idx="1"/>
          </p:nvPr>
        </p:nvSpPr>
        <p:spPr>
          <a:xfrm>
            <a:off x="838200" y="517236"/>
            <a:ext cx="10515600" cy="5855855"/>
          </a:xfrm>
        </p:spPr>
        <p:txBody>
          <a:bodyPr>
            <a:normAutofit lnSpcReduction="10000"/>
          </a:bodyPr>
          <a:lstStyle/>
          <a:p>
            <a:r>
              <a:rPr lang="en-US" dirty="0"/>
              <a:t>The posterior third of the septum and the posterior left ventricle are perfused by the posterior descending artery. </a:t>
            </a:r>
          </a:p>
          <a:p>
            <a:r>
              <a:rPr lang="en-US" dirty="0"/>
              <a:t>The posterior descending artery can arise from either the RCA (in 90% of individuals) or the LCX. </a:t>
            </a:r>
          </a:p>
          <a:p>
            <a:r>
              <a:rPr lang="en-US" dirty="0"/>
              <a:t>By convention, the coronary artery—either RCA or LCX—that gives rise to the posterior descending artery and thereby perfuses portions of the inferior/posterior left ventricle and the posterior third of the septum is considered the dominant vessel. </a:t>
            </a:r>
          </a:p>
          <a:p>
            <a:r>
              <a:rPr lang="en-US" dirty="0"/>
              <a:t>Thus, in a right dominant heart, occlusion of the RCA can lead to posterior septal and posterior wall ischemic injury. </a:t>
            </a:r>
          </a:p>
          <a:p>
            <a:r>
              <a:rPr lang="en-US" dirty="0"/>
              <a:t>In comparison, in a left dominant heart, where the posterior descending artery arises from the circumflex artery, occlusion of the LCX generally affects the left lateral wall as well as the posterior third of the septum, and the inferior and posterior wall of the left ventricle. </a:t>
            </a:r>
          </a:p>
          <a:p>
            <a:r>
              <a:rPr lang="en-US" dirty="0"/>
              <a:t>Occlusions also can occur within secondary branches, such as the diagonal branches of the LAD artery or marginal branches of the LCX artery.</a:t>
            </a:r>
          </a:p>
          <a:p>
            <a:r>
              <a:rPr lang="en-US" dirty="0"/>
              <a:t>Even though the three major coronary arteries are end arteries, these epicardial vessels are interconnected by numerous </a:t>
            </a:r>
            <a:r>
              <a:rPr lang="en-US" dirty="0" err="1"/>
              <a:t>intercoronary</a:t>
            </a:r>
            <a:r>
              <a:rPr lang="en-US" dirty="0"/>
              <a:t> anastomoses (collateral circulation).</a:t>
            </a:r>
          </a:p>
        </p:txBody>
      </p:sp>
    </p:spTree>
    <p:extLst>
      <p:ext uri="{BB962C8B-B14F-4D97-AF65-F5344CB8AC3E}">
        <p14:creationId xmlns:p14="http://schemas.microsoft.com/office/powerpoint/2010/main" val="958972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6F32C-0E57-411C-8292-02123C353060}"/>
              </a:ext>
            </a:extLst>
          </p:cNvPr>
          <p:cNvSpPr>
            <a:spLocks noGrp="1"/>
          </p:cNvSpPr>
          <p:nvPr>
            <p:ph type="title"/>
          </p:nvPr>
        </p:nvSpPr>
        <p:spPr/>
        <p:txBody>
          <a:bodyPr>
            <a:normAutofit/>
          </a:bodyPr>
          <a:lstStyle/>
          <a:p>
            <a:r>
              <a:rPr lang="en-US" sz="3600" dirty="0"/>
              <a:t>Based on the size of the involved vessel and the degree of collateral circulation, myocardial infarcts may take one of the following patterns:</a:t>
            </a:r>
            <a:endParaRPr lang="en-US" dirty="0"/>
          </a:p>
        </p:txBody>
      </p:sp>
      <p:sp>
        <p:nvSpPr>
          <p:cNvPr id="3" name="Content Placeholder 2">
            <a:extLst>
              <a:ext uri="{FF2B5EF4-FFF2-40B4-BE49-F238E27FC236}">
                <a16:creationId xmlns:a16="http://schemas.microsoft.com/office/drawing/2014/main" id="{087846C5-EC73-4426-A324-77315FC668EB}"/>
              </a:ext>
            </a:extLst>
          </p:cNvPr>
          <p:cNvSpPr>
            <a:spLocks noGrp="1"/>
          </p:cNvSpPr>
          <p:nvPr>
            <p:ph idx="1"/>
          </p:nvPr>
        </p:nvSpPr>
        <p:spPr/>
        <p:txBody>
          <a:bodyPr>
            <a:normAutofit/>
          </a:bodyPr>
          <a:lstStyle/>
          <a:p>
            <a:r>
              <a:rPr lang="en-US" dirty="0"/>
              <a:t>1. Transmural infarctions involve the full thickness of the ventricle and are caused by epicardial vessel occlusion through a combination of chronic atherosclerosis and acute thrombosis; such transmural MIs typically yield ST segment elevations on the electrocardiogram (ECG) and can have negative Q waves with loss of R wave amplitude. </a:t>
            </a:r>
          </a:p>
          <a:p>
            <a:r>
              <a:rPr lang="en-US" dirty="0"/>
              <a:t>These infarcts are also called ST-segment elevated MIs (STEMIs). </a:t>
            </a:r>
          </a:p>
          <a:p>
            <a:r>
              <a:rPr lang="en-US" dirty="0"/>
              <a:t>2.  Subendocardial infarctions are MIs limited to the inner third of the myocardium; these infarcts typically do not exhibit ST segment elevations or Q waves on the ECG tracing (so-called “non–ST-segment elevated MIs” or “NSTEMIs”), although they can have ST-segment depressions or T wave abnormalities.</a:t>
            </a:r>
          </a:p>
        </p:txBody>
      </p:sp>
    </p:spTree>
    <p:extLst>
      <p:ext uri="{BB962C8B-B14F-4D97-AF65-F5344CB8AC3E}">
        <p14:creationId xmlns:p14="http://schemas.microsoft.com/office/powerpoint/2010/main" val="356625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9476E7-2474-4991-B940-40D71F6218A4}"/>
              </a:ext>
            </a:extLst>
          </p:cNvPr>
          <p:cNvSpPr>
            <a:spLocks noGrp="1"/>
          </p:cNvSpPr>
          <p:nvPr>
            <p:ph idx="1"/>
          </p:nvPr>
        </p:nvSpPr>
        <p:spPr/>
        <p:txBody>
          <a:bodyPr/>
          <a:lstStyle/>
          <a:p>
            <a:r>
              <a:rPr lang="en-US" dirty="0"/>
              <a:t>Microscopic infarcts occur in the setting of small-vessel occlusions and may not show any diagnostic ECG changes. </a:t>
            </a:r>
          </a:p>
          <a:p>
            <a:r>
              <a:rPr lang="en-US" dirty="0"/>
              <a:t>These can occur in the setting of vasculitis, embolization of valve vegetations or mural thrombi, or vessel spasm due to elevated catecholamines, as may occur in extreme emotional stress, with certain tumors (e.g., pheochromocytoma), or as a consequence of cocaine use.</a:t>
            </a:r>
          </a:p>
        </p:txBody>
      </p:sp>
    </p:spTree>
    <p:extLst>
      <p:ext uri="{BB962C8B-B14F-4D97-AF65-F5344CB8AC3E}">
        <p14:creationId xmlns:p14="http://schemas.microsoft.com/office/powerpoint/2010/main" val="2763274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50B00F8-426E-4570-8CFD-C02CE38C37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0873" y="766618"/>
            <a:ext cx="9264072" cy="5569527"/>
          </a:xfrm>
        </p:spPr>
      </p:pic>
    </p:spTree>
    <p:extLst>
      <p:ext uri="{BB962C8B-B14F-4D97-AF65-F5344CB8AC3E}">
        <p14:creationId xmlns:p14="http://schemas.microsoft.com/office/powerpoint/2010/main" val="1100198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0AF1B-008F-47B1-BF1C-DB049C19C5FB}"/>
              </a:ext>
            </a:extLst>
          </p:cNvPr>
          <p:cNvSpPr>
            <a:spLocks noGrp="1"/>
          </p:cNvSpPr>
          <p:nvPr>
            <p:ph type="title"/>
          </p:nvPr>
        </p:nvSpPr>
        <p:spPr/>
        <p:txBody>
          <a:bodyPr/>
          <a:lstStyle/>
          <a:p>
            <a:r>
              <a:rPr lang="en-US" dirty="0"/>
              <a:t>MORPHOLOGY </a:t>
            </a:r>
          </a:p>
        </p:txBody>
      </p:sp>
      <p:sp>
        <p:nvSpPr>
          <p:cNvPr id="3" name="Content Placeholder 2">
            <a:extLst>
              <a:ext uri="{FF2B5EF4-FFF2-40B4-BE49-F238E27FC236}">
                <a16:creationId xmlns:a16="http://schemas.microsoft.com/office/drawing/2014/main" id="{1541EE1A-21C2-4E8B-9094-8F43012658BD}"/>
              </a:ext>
            </a:extLst>
          </p:cNvPr>
          <p:cNvSpPr>
            <a:spLocks noGrp="1"/>
          </p:cNvSpPr>
          <p:nvPr>
            <p:ph idx="1"/>
          </p:nvPr>
        </p:nvSpPr>
        <p:spPr/>
        <p:txBody>
          <a:bodyPr>
            <a:normAutofit/>
          </a:bodyPr>
          <a:lstStyle/>
          <a:p>
            <a:r>
              <a:rPr lang="en-US" dirty="0"/>
              <a:t>Nearly all transmural infarcts (involving 50% or more of the ventricle thickness) affect at least a portion of the left ventricle and/or interventricular septum. </a:t>
            </a:r>
          </a:p>
          <a:p>
            <a:r>
              <a:rPr lang="en-US" dirty="0"/>
              <a:t>Roughly 15% to 30% of MIs that involve the posterior or </a:t>
            </a:r>
            <a:r>
              <a:rPr lang="en-US" dirty="0" err="1"/>
              <a:t>posteroseptal</a:t>
            </a:r>
            <a:r>
              <a:rPr lang="en-US" dirty="0"/>
              <a:t> wall also extend into the right ventricle. </a:t>
            </a:r>
          </a:p>
          <a:p>
            <a:r>
              <a:rPr lang="en-US" dirty="0"/>
              <a:t>Isolated right ventricle infarcts occur in only 1% to 3% of cases.</a:t>
            </a:r>
          </a:p>
          <a:p>
            <a:r>
              <a:rPr lang="en-US" dirty="0"/>
              <a:t>Even in transmural infarcts, a narrow rim (approximately 0.1 mm) of viable subendocardial myocardium is preserved by diffusion of oxygen and nutrients from the ventricular lumen. </a:t>
            </a:r>
          </a:p>
          <a:p>
            <a:r>
              <a:rPr lang="en-US" dirty="0"/>
              <a:t>The gross and microscopic appearance of an MI depends on the age of the injury</a:t>
            </a:r>
          </a:p>
        </p:txBody>
      </p:sp>
    </p:spTree>
    <p:extLst>
      <p:ext uri="{BB962C8B-B14F-4D97-AF65-F5344CB8AC3E}">
        <p14:creationId xmlns:p14="http://schemas.microsoft.com/office/powerpoint/2010/main" val="3936811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450BB7-7ABD-4972-92F9-D1031FBBF627}"/>
              </a:ext>
            </a:extLst>
          </p:cNvPr>
          <p:cNvSpPr>
            <a:spLocks noGrp="1"/>
          </p:cNvSpPr>
          <p:nvPr>
            <p:ph idx="1"/>
          </p:nvPr>
        </p:nvSpPr>
        <p:spPr>
          <a:xfrm>
            <a:off x="838200" y="591127"/>
            <a:ext cx="10515600" cy="5585836"/>
          </a:xfrm>
        </p:spPr>
        <p:txBody>
          <a:bodyPr>
            <a:normAutofit fontScale="92500" lnSpcReduction="10000"/>
          </a:bodyPr>
          <a:lstStyle/>
          <a:p>
            <a:r>
              <a:rPr lang="en-US" dirty="0"/>
              <a:t>Myocardial infarcts less than 12 hours old usually are not grossly apparent. However, infarcts more than 3 hours old can be visualized by exposing myocardium to vital stains, such as </a:t>
            </a:r>
            <a:r>
              <a:rPr lang="en-US" dirty="0" err="1"/>
              <a:t>triphenyltetrazolium</a:t>
            </a:r>
            <a:r>
              <a:rPr lang="en-US" dirty="0"/>
              <a:t> chloride, a substrate for lactate dehydrogenase. </a:t>
            </a:r>
          </a:p>
          <a:p>
            <a:r>
              <a:rPr lang="en-US" dirty="0"/>
              <a:t>Because this enzyme is depleted in the area of ischemic necrosis (it leaks out of the damaged cells), the infarcted area is unstained (pale), while old scars appear white and glistening. </a:t>
            </a:r>
          </a:p>
          <a:p>
            <a:r>
              <a:rPr lang="en-US" dirty="0"/>
              <a:t>By 12 to 24 hours after MI, an infarct usually can be grossly identified by a red-blue discoloration caused by stagnated, trapped blood. </a:t>
            </a:r>
          </a:p>
          <a:p>
            <a:r>
              <a:rPr lang="en-US" dirty="0"/>
              <a:t>Thereafter, infarcts become progressively better delineated as soft, yellow-tan areas; by 10 to 14 days, infarcts are rimmed by hyperemic (highly vascularized) granulation </a:t>
            </a:r>
            <a:r>
              <a:rPr lang="en-US" dirty="0" err="1"/>
              <a:t>tissue.Over</a:t>
            </a:r>
            <a:r>
              <a:rPr lang="en-US" dirty="0"/>
              <a:t> the succeeding weeks, the infarcted tissue evolves to a fibrous scar. </a:t>
            </a:r>
          </a:p>
          <a:p>
            <a:r>
              <a:rPr lang="en-US" dirty="0"/>
              <a:t>The microscopic appearance also undergoes a characteristic sequence of changes.</a:t>
            </a:r>
          </a:p>
          <a:p>
            <a:r>
              <a:rPr lang="en-US" dirty="0"/>
              <a:t>Typical features of coagulative necrosis become detectable within 4 to 12 hours of infarction. </a:t>
            </a:r>
          </a:p>
          <a:p>
            <a:r>
              <a:rPr lang="en-US" dirty="0"/>
              <a:t>“Wavy fibers” also can be present at the edges of an infarct; these reflect the stretching and buckling of noncontractile dead fibers. </a:t>
            </a:r>
          </a:p>
          <a:p>
            <a:r>
              <a:rPr lang="en-US" dirty="0"/>
              <a:t>Sublethal ischemia can also induce intracellular myocyte vacuolization; such myocytes are viable but frequently contract poorly. </a:t>
            </a:r>
          </a:p>
        </p:txBody>
      </p:sp>
    </p:spTree>
    <p:extLst>
      <p:ext uri="{BB962C8B-B14F-4D97-AF65-F5344CB8AC3E}">
        <p14:creationId xmlns:p14="http://schemas.microsoft.com/office/powerpoint/2010/main" val="2187442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ADC1BD-19CC-4F8D-95C3-123F5DB6D094}"/>
              </a:ext>
            </a:extLst>
          </p:cNvPr>
          <p:cNvSpPr>
            <a:spLocks noGrp="1"/>
          </p:cNvSpPr>
          <p:nvPr>
            <p:ph idx="1"/>
          </p:nvPr>
        </p:nvSpPr>
        <p:spPr>
          <a:xfrm>
            <a:off x="838200" y="911225"/>
            <a:ext cx="10515600" cy="5203248"/>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Necrotic myocardium elicits acute inflammation (typically most prominent 1 to 3 days after MI), followed by a wave of macrophages that remove necrotic myocytes and neutrophil </a:t>
            </a:r>
            <a:r>
              <a:rPr lang="en-US" sz="2000" dirty="0"/>
              <a:t>fragments (most pronounced 5 to 10 days after MI).</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000" dirty="0"/>
              <a:t>The infarcted zone is progressively replaced by granulation tissue (most prominent 1 to 2 weeks after MI), which in turn forms the provisional scaffolding upon which dense collagenous scar forms.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000" dirty="0"/>
              <a:t>In most </a:t>
            </a:r>
            <a:r>
              <a:rPr lang="en-US" sz="2000" dirty="0" err="1"/>
              <a:t>instances,scarring</a:t>
            </a:r>
            <a:r>
              <a:rPr lang="en-US" sz="2000" dirty="0"/>
              <a:t> is well advanced by the end of the sixth week, but the efficiency of repair depends on the size of the original lesion and the ability of the host tissues to heal.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000" dirty="0"/>
              <a:t>Healing requires the migration of inflammatory cells and ingrowth of new vessels from the infarct margins.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000" dirty="0"/>
              <a:t>Thus, an MI heals from its borders toward the center, and a large infarct may not heal as fast or as completely as a small one.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000" dirty="0"/>
              <a:t>Moreover, malnutrition, poor </a:t>
            </a:r>
            <a:r>
              <a:rPr lang="en-US" sz="2000" dirty="0" err="1"/>
              <a:t>vasculature,or</a:t>
            </a:r>
            <a:r>
              <a:rPr lang="en-US" sz="2000" dirty="0"/>
              <a:t> exogenous anti-inflammatory steroids can impede infarct scarring.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000" dirty="0"/>
              <a:t>Once an MI is completely healed, it is impossible to distinguish its age: whether present for 8 weeks or 10 years, fibrous scars look the same.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Tree>
    <p:extLst>
      <p:ext uri="{BB962C8B-B14F-4D97-AF65-F5344CB8AC3E}">
        <p14:creationId xmlns:p14="http://schemas.microsoft.com/office/powerpoint/2010/main" val="2203939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7DBC61-B163-4D50-B6EA-DDBE86512EDB}"/>
              </a:ext>
            </a:extLst>
          </p:cNvPr>
          <p:cNvSpPr>
            <a:spLocks noGrp="1"/>
          </p:cNvSpPr>
          <p:nvPr>
            <p:ph idx="1"/>
          </p:nvPr>
        </p:nvSpPr>
        <p:spPr>
          <a:xfrm>
            <a:off x="838200" y="544945"/>
            <a:ext cx="10515600" cy="5632018"/>
          </a:xfrm>
        </p:spPr>
        <p:txBody>
          <a:bodyPr>
            <a:normAutofit/>
          </a:bodyPr>
          <a:lstStyle/>
          <a:p>
            <a:r>
              <a:rPr lang="en-US" dirty="0"/>
              <a:t>In more than 90% of cases, IHD is a consequence of reduced coronary blood flow secondary to obstructive atherosclerotic vascular disease.</a:t>
            </a:r>
          </a:p>
          <a:p>
            <a:r>
              <a:rPr lang="en-US" dirty="0"/>
              <a:t>Thus, unless otherwise specified, IHD usually is synonymous with coronary artery disease (CAD). </a:t>
            </a:r>
          </a:p>
          <a:p>
            <a:r>
              <a:rPr lang="en-US" dirty="0"/>
              <a:t>In most cases, the various syndromes of IHD are consequences of coronary atherosclerosis that has been gradually progressing for decades (beginning even in childhood or adolescence). </a:t>
            </a:r>
          </a:p>
          <a:p>
            <a:r>
              <a:rPr lang="en-US" dirty="0"/>
              <a:t>In the remaining cases, cardiac ischemia may be the result of increased demand (e.g., with increased heart rate or hypertension); diminished blood volume (e.g., with hypotension or shock); diminished oxygenation (e.g., due to pneumonia or CHF); or diminished oxygen-carrying capacity (e.g., due to anemia or carbon monoxide poisoning).</a:t>
            </a:r>
          </a:p>
        </p:txBody>
      </p:sp>
    </p:spTree>
    <p:extLst>
      <p:ext uri="{BB962C8B-B14F-4D97-AF65-F5344CB8AC3E}">
        <p14:creationId xmlns:p14="http://schemas.microsoft.com/office/powerpoint/2010/main" val="28652807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AE56895-12A8-4686-8929-037CFCC533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3018" y="526473"/>
            <a:ext cx="9762837" cy="5650490"/>
          </a:xfrm>
        </p:spPr>
      </p:pic>
    </p:spTree>
    <p:extLst>
      <p:ext uri="{BB962C8B-B14F-4D97-AF65-F5344CB8AC3E}">
        <p14:creationId xmlns:p14="http://schemas.microsoft.com/office/powerpoint/2010/main" val="20598587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C7C30CD-359A-4502-894D-EA00365A7E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0073" y="369455"/>
            <a:ext cx="7019636" cy="6114472"/>
          </a:xfrm>
        </p:spPr>
      </p:pic>
    </p:spTree>
    <p:extLst>
      <p:ext uri="{BB962C8B-B14F-4D97-AF65-F5344CB8AC3E}">
        <p14:creationId xmlns:p14="http://schemas.microsoft.com/office/powerpoint/2010/main" val="41026570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EF0ACA4-27A3-451D-A4A1-F135BEA79C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3673" y="711200"/>
            <a:ext cx="8035636" cy="5465763"/>
          </a:xfrm>
        </p:spPr>
      </p:pic>
    </p:spTree>
    <p:extLst>
      <p:ext uri="{BB962C8B-B14F-4D97-AF65-F5344CB8AC3E}">
        <p14:creationId xmlns:p14="http://schemas.microsoft.com/office/powerpoint/2010/main" val="38361787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39B21-EE73-4EA4-8FFB-82FDFD3F894E}"/>
              </a:ext>
            </a:extLst>
          </p:cNvPr>
          <p:cNvSpPr>
            <a:spLocks noGrp="1"/>
          </p:cNvSpPr>
          <p:nvPr>
            <p:ph type="title"/>
          </p:nvPr>
        </p:nvSpPr>
        <p:spPr/>
        <p:txBody>
          <a:bodyPr/>
          <a:lstStyle/>
          <a:p>
            <a:r>
              <a:rPr lang="en-US" dirty="0"/>
              <a:t>Infarct Modification by Reperfusion </a:t>
            </a:r>
          </a:p>
        </p:txBody>
      </p:sp>
      <p:sp>
        <p:nvSpPr>
          <p:cNvPr id="3" name="Content Placeholder 2">
            <a:extLst>
              <a:ext uri="{FF2B5EF4-FFF2-40B4-BE49-F238E27FC236}">
                <a16:creationId xmlns:a16="http://schemas.microsoft.com/office/drawing/2014/main" id="{4BC52A5E-F0CB-4DB4-8DD0-A547830B4A87}"/>
              </a:ext>
            </a:extLst>
          </p:cNvPr>
          <p:cNvSpPr>
            <a:spLocks noGrp="1"/>
          </p:cNvSpPr>
          <p:nvPr>
            <p:ph idx="1"/>
          </p:nvPr>
        </p:nvSpPr>
        <p:spPr/>
        <p:txBody>
          <a:bodyPr/>
          <a:lstStyle/>
          <a:p>
            <a:r>
              <a:rPr lang="en-US" dirty="0"/>
              <a:t>The therapeutic goal in acute MI is restoration of tissue perfusion as quickly as possible (hence the adage “time is myocardium”). </a:t>
            </a:r>
          </a:p>
          <a:p>
            <a:r>
              <a:rPr lang="en-US" dirty="0"/>
              <a:t>Such reperfusion is achieved by thrombolysis (dissolution of thrombus by tissue plasminogen activator), angioplasty, or coronary arterial bypass graft. </a:t>
            </a:r>
          </a:p>
          <a:p>
            <a:endParaRPr lang="en-US" dirty="0"/>
          </a:p>
        </p:txBody>
      </p:sp>
    </p:spTree>
    <p:extLst>
      <p:ext uri="{BB962C8B-B14F-4D97-AF65-F5344CB8AC3E}">
        <p14:creationId xmlns:p14="http://schemas.microsoft.com/office/powerpoint/2010/main" val="21142941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59549-7ED9-4278-8B2F-822E632B58D7}"/>
              </a:ext>
            </a:extLst>
          </p:cNvPr>
          <p:cNvSpPr>
            <a:spLocks noGrp="1"/>
          </p:cNvSpPr>
          <p:nvPr>
            <p:ph type="title"/>
          </p:nvPr>
        </p:nvSpPr>
        <p:spPr/>
        <p:txBody>
          <a:bodyPr>
            <a:noAutofit/>
          </a:bodyPr>
          <a:lstStyle/>
          <a:p>
            <a:r>
              <a:rPr lang="en-US" sz="2800" dirty="0"/>
              <a:t>late restoration of blood flow into ischemic tissues can incite greater local damage than might otherwise have occurred— so-called “reperfusion injury”.</a:t>
            </a:r>
          </a:p>
        </p:txBody>
      </p:sp>
      <p:sp>
        <p:nvSpPr>
          <p:cNvPr id="3" name="Content Placeholder 2">
            <a:extLst>
              <a:ext uri="{FF2B5EF4-FFF2-40B4-BE49-F238E27FC236}">
                <a16:creationId xmlns:a16="http://schemas.microsoft.com/office/drawing/2014/main" id="{E36ED5A0-E965-4178-8DF3-8E959C570436}"/>
              </a:ext>
            </a:extLst>
          </p:cNvPr>
          <p:cNvSpPr>
            <a:spLocks noGrp="1"/>
          </p:cNvSpPr>
          <p:nvPr>
            <p:ph idx="1"/>
          </p:nvPr>
        </p:nvSpPr>
        <p:spPr>
          <a:xfrm>
            <a:off x="838200" y="1825625"/>
            <a:ext cx="10515600" cy="4667250"/>
          </a:xfrm>
        </p:spPr>
        <p:txBody>
          <a:bodyPr>
            <a:normAutofit fontScale="92500" lnSpcReduction="10000"/>
          </a:bodyPr>
          <a:lstStyle/>
          <a:p>
            <a:r>
              <a:rPr lang="en-US" sz="1600" dirty="0">
                <a:highlight>
                  <a:srgbClr val="FFFF00"/>
                </a:highlight>
              </a:rPr>
              <a:t>The factors that contribute to reperfusion injury include the following:</a:t>
            </a:r>
          </a:p>
          <a:p>
            <a:r>
              <a:rPr lang="en-US" sz="1600" dirty="0">
                <a:highlight>
                  <a:srgbClr val="00FFFF"/>
                </a:highlight>
              </a:rPr>
              <a:t>1• Mitochondrial dysfunction. </a:t>
            </a:r>
          </a:p>
          <a:p>
            <a:r>
              <a:rPr lang="en-US" sz="1600" dirty="0"/>
              <a:t>Ischemia alters the mitochondrial membrane permeability, which allows proteins to move into the mitochondria. </a:t>
            </a:r>
          </a:p>
          <a:p>
            <a:r>
              <a:rPr lang="en-US" sz="1600" dirty="0"/>
              <a:t>This leads to swelling and rupture of the outer membrane, releasing mitochondrial contents that promote apoptosis. </a:t>
            </a:r>
          </a:p>
          <a:p>
            <a:r>
              <a:rPr lang="en-US" sz="1600" dirty="0">
                <a:highlight>
                  <a:srgbClr val="00FFFF"/>
                </a:highlight>
              </a:rPr>
              <a:t>2• Myocyte </a:t>
            </a:r>
            <a:r>
              <a:rPr lang="en-US" sz="1600" dirty="0" err="1">
                <a:highlight>
                  <a:srgbClr val="00FFFF"/>
                </a:highlight>
              </a:rPr>
              <a:t>hypercontracture</a:t>
            </a:r>
            <a:r>
              <a:rPr lang="en-US" sz="1600" dirty="0">
                <a:highlight>
                  <a:srgbClr val="00FFFF"/>
                </a:highlight>
              </a:rPr>
              <a:t>. During periods of ischemia, the intracellular levels of calcium are increased as a result of impaired calcium cycling and </a:t>
            </a:r>
            <a:r>
              <a:rPr lang="en-US" sz="1600" dirty="0" err="1">
                <a:highlight>
                  <a:srgbClr val="00FFFF"/>
                </a:highlight>
              </a:rPr>
              <a:t>sarcolemmal</a:t>
            </a:r>
            <a:r>
              <a:rPr lang="en-US" sz="1600" dirty="0">
                <a:highlight>
                  <a:srgbClr val="00FFFF"/>
                </a:highlight>
              </a:rPr>
              <a:t> damage. </a:t>
            </a:r>
          </a:p>
          <a:p>
            <a:r>
              <a:rPr lang="en-US" sz="1600" dirty="0"/>
              <a:t>After reperfusion, the contraction of myofibrils is augmented and uncontrolled, causing cytoskeletal damage and cell death.</a:t>
            </a:r>
          </a:p>
          <a:p>
            <a:r>
              <a:rPr lang="en-US" sz="1600" dirty="0">
                <a:highlight>
                  <a:srgbClr val="00FFFF"/>
                </a:highlight>
              </a:rPr>
              <a:t>3 • Free radicals, including superoxide anion (• − O2 ), hydrogen peroxide (H2O2), hypochlorous acid (</a:t>
            </a:r>
            <a:r>
              <a:rPr lang="en-US" sz="1600" dirty="0" err="1">
                <a:highlight>
                  <a:srgbClr val="00FFFF"/>
                </a:highlight>
              </a:rPr>
              <a:t>HOCl</a:t>
            </a:r>
            <a:r>
              <a:rPr lang="en-US" sz="1600" dirty="0">
                <a:highlight>
                  <a:srgbClr val="00FFFF"/>
                </a:highlight>
              </a:rPr>
              <a:t>), nitric oxide–derived </a:t>
            </a:r>
            <a:r>
              <a:rPr lang="en-US" sz="1600" dirty="0" err="1">
                <a:highlight>
                  <a:srgbClr val="00FFFF"/>
                </a:highlight>
              </a:rPr>
              <a:t>peroxynitrite</a:t>
            </a:r>
            <a:r>
              <a:rPr lang="en-US" sz="1600" dirty="0">
                <a:highlight>
                  <a:srgbClr val="00FFFF"/>
                </a:highlight>
              </a:rPr>
              <a:t>, and hydroxyl radicals (•OH). </a:t>
            </a:r>
          </a:p>
          <a:p>
            <a:r>
              <a:rPr lang="en-US" sz="1600" dirty="0"/>
              <a:t>These are produced within minutes of reperfusion and cause damage to the myocytes by altering membrane proteins and phospholipids. </a:t>
            </a:r>
          </a:p>
          <a:p>
            <a:r>
              <a:rPr lang="en-US" sz="1600" dirty="0">
                <a:highlight>
                  <a:srgbClr val="00FFFF"/>
                </a:highlight>
              </a:rPr>
              <a:t>4• Leukocyte aggregation may occlude the microvasculature and contribute to the “no-reflow” phenomenon. </a:t>
            </a:r>
          </a:p>
          <a:p>
            <a:r>
              <a:rPr lang="en-US" sz="1600" dirty="0"/>
              <a:t>Further, leukocytes elaborate proteases and elastases that cause cell death. </a:t>
            </a:r>
          </a:p>
          <a:p>
            <a:r>
              <a:rPr lang="en-US" sz="1600" dirty="0">
                <a:highlight>
                  <a:srgbClr val="00FFFF"/>
                </a:highlight>
              </a:rPr>
              <a:t>5• Platelet and complement activation also contribute to microvascular injury. </a:t>
            </a:r>
          </a:p>
          <a:p>
            <a:r>
              <a:rPr lang="en-US" sz="1600" dirty="0"/>
              <a:t>Complement activation is thought to play a role in the no-reflow phenomenon by injuring the endothelium.</a:t>
            </a:r>
          </a:p>
        </p:txBody>
      </p:sp>
    </p:spTree>
    <p:extLst>
      <p:ext uri="{BB962C8B-B14F-4D97-AF65-F5344CB8AC3E}">
        <p14:creationId xmlns:p14="http://schemas.microsoft.com/office/powerpoint/2010/main" val="14445354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DB89C6-03A2-45A0-AF17-15F1756E5A35}"/>
              </a:ext>
            </a:extLst>
          </p:cNvPr>
          <p:cNvSpPr>
            <a:spLocks noGrp="1"/>
          </p:cNvSpPr>
          <p:nvPr>
            <p:ph idx="1"/>
          </p:nvPr>
        </p:nvSpPr>
        <p:spPr>
          <a:xfrm>
            <a:off x="838200" y="812800"/>
            <a:ext cx="10515600" cy="5364163"/>
          </a:xfrm>
        </p:spPr>
        <p:txBody>
          <a:bodyPr>
            <a:normAutofit/>
          </a:bodyPr>
          <a:lstStyle/>
          <a:p>
            <a:r>
              <a:rPr lang="en-US" dirty="0"/>
              <a:t>The typical appearance of </a:t>
            </a:r>
            <a:r>
              <a:rPr lang="en-US" dirty="0" err="1"/>
              <a:t>reperfused</a:t>
            </a:r>
            <a:r>
              <a:rPr lang="en-US" dirty="0"/>
              <a:t> myocardium in the setting of an acute MI.</a:t>
            </a:r>
          </a:p>
          <a:p>
            <a:r>
              <a:rPr lang="en-US" dirty="0"/>
              <a:t>Such infarcts are hemorrhagic as a consequence of vascular injury and leakiness. </a:t>
            </a:r>
          </a:p>
          <a:p>
            <a:r>
              <a:rPr lang="en-US" dirty="0"/>
              <a:t>Microscopically, irreversibly damaged myocytes after reperfusion develop contraction band necrosis; in this pathologic process, intense eosinophilic bands of hypercontracted sarcomeres are created by n influx of calcium across plasma membranes that heightens actin-myosin interactions. </a:t>
            </a:r>
          </a:p>
          <a:p>
            <a:r>
              <a:rPr lang="en-US" dirty="0"/>
              <a:t>In the absence of ATP, the sarcomeres cannot relax and get stuck in an agonal tetanic state. </a:t>
            </a:r>
          </a:p>
          <a:p>
            <a:r>
              <a:rPr lang="en-US" dirty="0"/>
              <a:t>Thus, while reperfusion can salvage reversibly injured cells, it also alters the morphology of irreversibly injured cells.</a:t>
            </a:r>
          </a:p>
        </p:txBody>
      </p:sp>
    </p:spTree>
    <p:extLst>
      <p:ext uri="{BB962C8B-B14F-4D97-AF65-F5344CB8AC3E}">
        <p14:creationId xmlns:p14="http://schemas.microsoft.com/office/powerpoint/2010/main" val="4228055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50F74-B33F-410E-887D-1FD6D0FC1740}"/>
              </a:ext>
            </a:extLst>
          </p:cNvPr>
          <p:cNvSpPr>
            <a:spLocks noGrp="1"/>
          </p:cNvSpPr>
          <p:nvPr>
            <p:ph type="title"/>
          </p:nvPr>
        </p:nvSpPr>
        <p:spPr/>
        <p:txBody>
          <a:bodyPr/>
          <a:lstStyle/>
          <a:p>
            <a:r>
              <a:rPr lang="en-US" dirty="0"/>
              <a:t>Clinical Features </a:t>
            </a:r>
          </a:p>
        </p:txBody>
      </p:sp>
      <p:sp>
        <p:nvSpPr>
          <p:cNvPr id="3" name="Content Placeholder 2">
            <a:extLst>
              <a:ext uri="{FF2B5EF4-FFF2-40B4-BE49-F238E27FC236}">
                <a16:creationId xmlns:a16="http://schemas.microsoft.com/office/drawing/2014/main" id="{00214F05-31D0-405B-8B90-E9F1419FBCB5}"/>
              </a:ext>
            </a:extLst>
          </p:cNvPr>
          <p:cNvSpPr>
            <a:spLocks noGrp="1"/>
          </p:cNvSpPr>
          <p:nvPr>
            <p:ph idx="1"/>
          </p:nvPr>
        </p:nvSpPr>
        <p:spPr/>
        <p:txBody>
          <a:bodyPr>
            <a:normAutofit/>
          </a:bodyPr>
          <a:lstStyle/>
          <a:p>
            <a:r>
              <a:rPr lang="en-US" dirty="0"/>
              <a:t>The classic MI is heralded by severe, crushing substernal chest pain (or pressure) that can radiate to the neck, jaw, epigastrium, or left arm. </a:t>
            </a:r>
          </a:p>
          <a:p>
            <a:r>
              <a:rPr lang="en-US" dirty="0"/>
              <a:t>In contrast to angina pectoris, the associated pain typically lasts several minutes to hours, and is not relieved by nitroglycerin or rest. </a:t>
            </a:r>
          </a:p>
          <a:p>
            <a:r>
              <a:rPr lang="en-US" dirty="0"/>
              <a:t>However, in a substantial minority of patients (10% to 15%), MIs present with the atypical signs and symptoms, and may even be entirely asymptomatic. </a:t>
            </a:r>
          </a:p>
          <a:p>
            <a:r>
              <a:rPr lang="en-US" dirty="0"/>
              <a:t>Such “silent” infarcts are particularly common in patients with underlying diabetes mellitus (in which autonomic neuropathy may prevent perception of pain) and in older adults.</a:t>
            </a:r>
          </a:p>
        </p:txBody>
      </p:sp>
    </p:spTree>
    <p:extLst>
      <p:ext uri="{BB962C8B-B14F-4D97-AF65-F5344CB8AC3E}">
        <p14:creationId xmlns:p14="http://schemas.microsoft.com/office/powerpoint/2010/main" val="36113265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A7ECFC-1EAB-4C28-A7A1-A1AAA79ECA9D}"/>
              </a:ext>
            </a:extLst>
          </p:cNvPr>
          <p:cNvSpPr>
            <a:spLocks noGrp="1"/>
          </p:cNvSpPr>
          <p:nvPr>
            <p:ph idx="1"/>
          </p:nvPr>
        </p:nvSpPr>
        <p:spPr>
          <a:xfrm>
            <a:off x="838200" y="655782"/>
            <a:ext cx="10515600" cy="5521181"/>
          </a:xfrm>
        </p:spPr>
        <p:txBody>
          <a:bodyPr>
            <a:normAutofit/>
          </a:bodyPr>
          <a:lstStyle/>
          <a:p>
            <a:r>
              <a:rPr lang="en-US" dirty="0"/>
              <a:t>The pulse generally is rapid and weak, and patients are often diaphoretic (sweating) and nauseous (particularly with posterior wall MIs). </a:t>
            </a:r>
          </a:p>
          <a:p>
            <a:r>
              <a:rPr lang="en-US" dirty="0"/>
              <a:t>Dyspnea is common, resulting from impaired myocardial contractility and dysfunction of the mitral valve apparatus, with resultant acute pulmonary congestion and edema. </a:t>
            </a:r>
          </a:p>
          <a:p>
            <a:r>
              <a:rPr lang="en-US" dirty="0"/>
              <a:t>With massive MIs (involving more than 40% of the left ventricle), cardiogenic shock develops. </a:t>
            </a:r>
          </a:p>
          <a:p>
            <a:r>
              <a:rPr lang="en-US" dirty="0"/>
              <a:t>Electrocardiographic abnormalities are important for the diagnosis of MI; these include Q waves, ST segment changes, and T wave inversions (the latter two representing abnormalities in myocardial repolarization).</a:t>
            </a:r>
          </a:p>
          <a:p>
            <a:r>
              <a:rPr lang="en-US" dirty="0"/>
              <a:t>Arrhythmias caused by electrical abnormalities in the ischemic myocardium and conduction system are common; indeed, sudden cardiac death from a lethal arrhythmia accounts for the vast majority of MI-related deaths occurring before hospitalization.</a:t>
            </a:r>
          </a:p>
        </p:txBody>
      </p:sp>
    </p:spTree>
    <p:extLst>
      <p:ext uri="{BB962C8B-B14F-4D97-AF65-F5344CB8AC3E}">
        <p14:creationId xmlns:p14="http://schemas.microsoft.com/office/powerpoint/2010/main" val="31220660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545F42-9498-4915-9724-98D6CA8C73D1}"/>
              </a:ext>
            </a:extLst>
          </p:cNvPr>
          <p:cNvSpPr>
            <a:spLocks noGrp="1"/>
          </p:cNvSpPr>
          <p:nvPr>
            <p:ph idx="1"/>
          </p:nvPr>
        </p:nvSpPr>
        <p:spPr>
          <a:xfrm>
            <a:off x="838200" y="1634836"/>
            <a:ext cx="10515600" cy="4542127"/>
          </a:xfrm>
        </p:spPr>
        <p:txBody>
          <a:bodyPr/>
          <a:lstStyle/>
          <a:p>
            <a:r>
              <a:rPr lang="en-US" dirty="0"/>
              <a:t>The laboratory evaluation of MI is based on measuring blood levels of macromolecules that leak out of injured myocardial cells through damaged cell membranes. </a:t>
            </a:r>
          </a:p>
          <a:p>
            <a:r>
              <a:rPr lang="en-US" dirty="0"/>
              <a:t>These molecules include myoglobin, cardiac troponins T and I (</a:t>
            </a:r>
            <a:r>
              <a:rPr lang="en-US" dirty="0" err="1"/>
              <a:t>TnT</a:t>
            </a:r>
            <a:r>
              <a:rPr lang="en-US" dirty="0"/>
              <a:t>, </a:t>
            </a:r>
            <a:r>
              <a:rPr lang="en-US" dirty="0" err="1"/>
              <a:t>TnI</a:t>
            </a:r>
            <a:r>
              <a:rPr lang="en-US" dirty="0"/>
              <a:t>), creatine kinase (CK; specifically the myocardial isoform, CK-MB), and lactate dehydrogenase. </a:t>
            </a:r>
          </a:p>
          <a:p>
            <a:r>
              <a:rPr lang="en-US" dirty="0"/>
              <a:t>Troponins (and to a lesser extent CK-MB) have high specificity and sensitivity for myocardial damage.</a:t>
            </a:r>
          </a:p>
        </p:txBody>
      </p:sp>
    </p:spTree>
    <p:extLst>
      <p:ext uri="{BB962C8B-B14F-4D97-AF65-F5344CB8AC3E}">
        <p14:creationId xmlns:p14="http://schemas.microsoft.com/office/powerpoint/2010/main" val="30763463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75EAFB2-1148-42E5-A5C7-C14E88DD970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8896" y="1219200"/>
            <a:ext cx="8634208" cy="4687259"/>
          </a:xfrm>
        </p:spPr>
      </p:pic>
    </p:spTree>
    <p:extLst>
      <p:ext uri="{BB962C8B-B14F-4D97-AF65-F5344CB8AC3E}">
        <p14:creationId xmlns:p14="http://schemas.microsoft.com/office/powerpoint/2010/main" val="2199664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70F48-F320-4A58-84F4-0555418C6B61}"/>
              </a:ext>
            </a:extLst>
          </p:cNvPr>
          <p:cNvSpPr>
            <a:spLocks noGrp="1"/>
          </p:cNvSpPr>
          <p:nvPr>
            <p:ph type="title"/>
          </p:nvPr>
        </p:nvSpPr>
        <p:spPr/>
        <p:txBody>
          <a:bodyPr>
            <a:normAutofit fontScale="90000"/>
          </a:bodyPr>
          <a:lstStyle/>
          <a:p>
            <a:r>
              <a:rPr lang="en-US" dirty="0"/>
              <a:t>The clinical presentation may include one or more of the following cardiac syndromes:</a:t>
            </a:r>
          </a:p>
        </p:txBody>
      </p:sp>
      <p:sp>
        <p:nvSpPr>
          <p:cNvPr id="3" name="Content Placeholder 2">
            <a:extLst>
              <a:ext uri="{FF2B5EF4-FFF2-40B4-BE49-F238E27FC236}">
                <a16:creationId xmlns:a16="http://schemas.microsoft.com/office/drawing/2014/main" id="{39D308BB-8832-44AA-B6C9-CA5010B45FFB}"/>
              </a:ext>
            </a:extLst>
          </p:cNvPr>
          <p:cNvSpPr>
            <a:spLocks noGrp="1"/>
          </p:cNvSpPr>
          <p:nvPr>
            <p:ph idx="1"/>
          </p:nvPr>
        </p:nvSpPr>
        <p:spPr/>
        <p:txBody>
          <a:bodyPr>
            <a:normAutofit fontScale="77500" lnSpcReduction="20000"/>
          </a:bodyPr>
          <a:lstStyle/>
          <a:p>
            <a:pPr marL="514350" indent="-514350">
              <a:buFont typeface="+mj-lt"/>
              <a:buAutoNum type="arabicPeriod"/>
            </a:pPr>
            <a:r>
              <a:rPr lang="en-US" dirty="0"/>
              <a:t>• </a:t>
            </a:r>
            <a:r>
              <a:rPr lang="en-US" dirty="0">
                <a:highlight>
                  <a:srgbClr val="FFFF00"/>
                </a:highlight>
              </a:rPr>
              <a:t>Angina pectoris (literally, “chest pain”). </a:t>
            </a:r>
          </a:p>
          <a:p>
            <a:r>
              <a:rPr lang="en-US" dirty="0"/>
              <a:t>Ischemia induces pain but is insufficient to cause myocyte death. </a:t>
            </a:r>
          </a:p>
          <a:p>
            <a:r>
              <a:rPr lang="en-US" dirty="0"/>
              <a:t>Angina can be stable (occurring predictably at certain levels of exertion), can be caused by vessel spasm (</a:t>
            </a:r>
            <a:r>
              <a:rPr lang="en-US" dirty="0" err="1"/>
              <a:t>Prinzmetal</a:t>
            </a:r>
            <a:r>
              <a:rPr lang="en-US" dirty="0"/>
              <a:t> angina), or can be unstable (occurring with progressively less exertion or even at rest). </a:t>
            </a:r>
          </a:p>
          <a:p>
            <a:pPr marL="514350" indent="-514350">
              <a:buFont typeface="+mj-lt"/>
              <a:buAutoNum type="arabicPeriod" startAt="2"/>
            </a:pPr>
            <a:r>
              <a:rPr lang="en-US" dirty="0"/>
              <a:t>• </a:t>
            </a:r>
            <a:r>
              <a:rPr lang="en-US" dirty="0">
                <a:highlight>
                  <a:srgbClr val="FFFF00"/>
                </a:highlight>
              </a:rPr>
              <a:t>Myocardial infarction (MI). </a:t>
            </a:r>
          </a:p>
          <a:p>
            <a:r>
              <a:rPr lang="en-US" dirty="0"/>
              <a:t>This occurs when the severity or duration of ischemia is sufficient to cause cardiomyocyte death. </a:t>
            </a:r>
          </a:p>
          <a:p>
            <a:pPr marL="514350" indent="-514350">
              <a:buFont typeface="+mj-lt"/>
              <a:buAutoNum type="arabicPeriod" startAt="3"/>
            </a:pPr>
            <a:r>
              <a:rPr lang="en-US" dirty="0">
                <a:highlight>
                  <a:srgbClr val="FFFF00"/>
                </a:highlight>
              </a:rPr>
              <a:t>• Chronic IHD with CHF.</a:t>
            </a:r>
          </a:p>
          <a:p>
            <a:r>
              <a:rPr lang="en-US" dirty="0"/>
              <a:t> This progressive cardiac decompensation, which occurs after acute MI or secondary to accumulated small ischemic insults, eventually precipitates mechanical pump failure. </a:t>
            </a:r>
          </a:p>
          <a:p>
            <a:pPr marL="514350" indent="-514350">
              <a:buFont typeface="+mj-lt"/>
              <a:buAutoNum type="arabicPeriod" startAt="4"/>
            </a:pPr>
            <a:r>
              <a:rPr lang="en-US" dirty="0">
                <a:highlight>
                  <a:srgbClr val="FFFF00"/>
                </a:highlight>
              </a:rPr>
              <a:t>• Sudden cardiac death (SCD). </a:t>
            </a:r>
          </a:p>
          <a:p>
            <a:r>
              <a:rPr lang="en-US" dirty="0"/>
              <a:t>This can occur as a consequence of tissue damage from MI, but most commonly results from a lethal arrhythmia without myocyte necrosis.</a:t>
            </a:r>
          </a:p>
        </p:txBody>
      </p:sp>
    </p:spTree>
    <p:extLst>
      <p:ext uri="{BB962C8B-B14F-4D97-AF65-F5344CB8AC3E}">
        <p14:creationId xmlns:p14="http://schemas.microsoft.com/office/powerpoint/2010/main" val="30539085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844E4DF-0488-41D2-A066-898D8BDEAB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782" y="443345"/>
            <a:ext cx="5190836" cy="5733618"/>
          </a:xfrm>
        </p:spPr>
      </p:pic>
    </p:spTree>
    <p:extLst>
      <p:ext uri="{BB962C8B-B14F-4D97-AF65-F5344CB8AC3E}">
        <p14:creationId xmlns:p14="http://schemas.microsoft.com/office/powerpoint/2010/main" val="2772202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2BF128-D818-4E01-A9DE-427B20040151}"/>
              </a:ext>
            </a:extLst>
          </p:cNvPr>
          <p:cNvSpPr>
            <a:spLocks noGrp="1"/>
          </p:cNvSpPr>
          <p:nvPr>
            <p:ph idx="1"/>
          </p:nvPr>
        </p:nvSpPr>
        <p:spPr>
          <a:xfrm>
            <a:off x="838200" y="554182"/>
            <a:ext cx="10515600" cy="5622781"/>
          </a:xfrm>
        </p:spPr>
        <p:txBody>
          <a:bodyPr>
            <a:normAutofit/>
          </a:bodyPr>
          <a:lstStyle/>
          <a:p>
            <a:r>
              <a:rPr lang="en-US" dirty="0"/>
              <a:t>CK-MB </a:t>
            </a:r>
          </a:p>
          <a:p>
            <a:r>
              <a:rPr lang="en-US" dirty="0"/>
              <a:t>Total CK activity is not a reliable marker of cardiac injury since various isoforms of CK are found in non-cardiac tissues. </a:t>
            </a:r>
          </a:p>
          <a:p>
            <a:r>
              <a:rPr lang="en-US" dirty="0"/>
              <a:t>However, the CK-MB isoform—principally derived from myocardium, but also present at low levels in skeletal muscle—is a more specific indicator of heart damage. </a:t>
            </a:r>
          </a:p>
          <a:p>
            <a:r>
              <a:rPr lang="en-US" dirty="0"/>
              <a:t>CK-MB activity begins to rise within 2 to 4 hours of MI, peaks at 24 to 48 hours, and returns to normal within approximately 72 hours. </a:t>
            </a:r>
          </a:p>
          <a:p>
            <a:r>
              <a:rPr lang="en-US" dirty="0" err="1"/>
              <a:t>TnI</a:t>
            </a:r>
            <a:r>
              <a:rPr lang="en-US" dirty="0"/>
              <a:t> and </a:t>
            </a:r>
            <a:r>
              <a:rPr lang="en-US" dirty="0" err="1"/>
              <a:t>TnT</a:t>
            </a:r>
            <a:r>
              <a:rPr lang="en-US" dirty="0"/>
              <a:t> normally are not found in the circulation; however, after acute MI, both are detectable within 2 to 4 hours, with levels peaking at 48 hours and remaining elevated for 7 to 10 days. </a:t>
            </a:r>
          </a:p>
          <a:p>
            <a:r>
              <a:rPr lang="en-US" dirty="0"/>
              <a:t>Persistence of elevated troponin levels allows the diagnosis of an acute MI to be made long after CK-MB levels have returned to normal. </a:t>
            </a:r>
          </a:p>
          <a:p>
            <a:r>
              <a:rPr lang="en-US" dirty="0"/>
              <a:t>With reperfusion, both troponin and CK-MB levels may peak earlier owing to more rapid washout of the enzyme from the necrotic tissue.</a:t>
            </a:r>
          </a:p>
        </p:txBody>
      </p:sp>
    </p:spTree>
    <p:extLst>
      <p:ext uri="{BB962C8B-B14F-4D97-AF65-F5344CB8AC3E}">
        <p14:creationId xmlns:p14="http://schemas.microsoft.com/office/powerpoint/2010/main" val="39902212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48BFE-D007-446E-93F4-CD6DC64F1FA4}"/>
              </a:ext>
            </a:extLst>
          </p:cNvPr>
          <p:cNvSpPr>
            <a:spLocks noGrp="1"/>
          </p:cNvSpPr>
          <p:nvPr>
            <p:ph type="title"/>
          </p:nvPr>
        </p:nvSpPr>
        <p:spPr/>
        <p:txBody>
          <a:bodyPr/>
          <a:lstStyle/>
          <a:p>
            <a:r>
              <a:rPr lang="en-US" dirty="0"/>
              <a:t>Consequences and Complications of Myocardial Infarction</a:t>
            </a:r>
          </a:p>
        </p:txBody>
      </p:sp>
      <p:sp>
        <p:nvSpPr>
          <p:cNvPr id="3" name="Content Placeholder 2">
            <a:extLst>
              <a:ext uri="{FF2B5EF4-FFF2-40B4-BE49-F238E27FC236}">
                <a16:creationId xmlns:a16="http://schemas.microsoft.com/office/drawing/2014/main" id="{F8CAF0C5-C44F-4DEB-AAA6-4DBCC884FBA6}"/>
              </a:ext>
            </a:extLst>
          </p:cNvPr>
          <p:cNvSpPr>
            <a:spLocks noGrp="1"/>
          </p:cNvSpPr>
          <p:nvPr>
            <p:ph idx="1"/>
          </p:nvPr>
        </p:nvSpPr>
        <p:spPr/>
        <p:txBody>
          <a:bodyPr/>
          <a:lstStyle/>
          <a:p>
            <a:r>
              <a:rPr lang="en-US" dirty="0"/>
              <a:t>one third of individuals with STEMIs die, usually of an arrhythmia within 1 hour of symptom onset, before they receive appropriate medical attention. </a:t>
            </a:r>
          </a:p>
          <a:p>
            <a:r>
              <a:rPr lang="en-US" dirty="0"/>
              <a:t>Such statistics make the rising rate of coronary artery disease in developing countries with scarce hospital facilities all the more worrisome. </a:t>
            </a:r>
          </a:p>
        </p:txBody>
      </p:sp>
    </p:spTree>
    <p:extLst>
      <p:ext uri="{BB962C8B-B14F-4D97-AF65-F5344CB8AC3E}">
        <p14:creationId xmlns:p14="http://schemas.microsoft.com/office/powerpoint/2010/main" val="703013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CCED-8F53-4BF2-BC83-24DBDCFD0542}"/>
              </a:ext>
            </a:extLst>
          </p:cNvPr>
          <p:cNvSpPr>
            <a:spLocks noGrp="1"/>
          </p:cNvSpPr>
          <p:nvPr>
            <p:ph type="title"/>
          </p:nvPr>
        </p:nvSpPr>
        <p:spPr>
          <a:xfrm>
            <a:off x="838200" y="836180"/>
            <a:ext cx="10515600" cy="456912"/>
          </a:xfrm>
        </p:spPr>
        <p:txBody>
          <a:bodyPr>
            <a:normAutofit fontScale="90000"/>
          </a:bodyPr>
          <a:lstStyle/>
          <a:p>
            <a:pPr marL="228600" marR="0" lvl="0" indent="-228600" defTabSz="914400" rtl="0" eaLnBrk="1" fontAlgn="auto" latinLnBrk="0" hangingPunct="1">
              <a:lnSpc>
                <a:spcPct val="90000"/>
              </a:lnSpc>
              <a:spcBef>
                <a:spcPts val="1000"/>
              </a:spcBef>
              <a:spcAft>
                <a:spcPts val="0"/>
              </a:spcAft>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Nearly three fourths of patients experience one or more of the following complications after an acute MI </a:t>
            </a:r>
            <a:b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br>
            <a:endParaRPr lang="en-US" dirty="0"/>
          </a:p>
        </p:txBody>
      </p:sp>
      <p:sp>
        <p:nvSpPr>
          <p:cNvPr id="3" name="Content Placeholder 2">
            <a:extLst>
              <a:ext uri="{FF2B5EF4-FFF2-40B4-BE49-F238E27FC236}">
                <a16:creationId xmlns:a16="http://schemas.microsoft.com/office/drawing/2014/main" id="{633A05F6-9AA2-4B7E-AFF9-34D70D977957}"/>
              </a:ext>
            </a:extLst>
          </p:cNvPr>
          <p:cNvSpPr>
            <a:spLocks noGrp="1"/>
          </p:cNvSpPr>
          <p:nvPr>
            <p:ph idx="1"/>
          </p:nvPr>
        </p:nvSpPr>
        <p:spPr>
          <a:xfrm>
            <a:off x="838200" y="1293092"/>
            <a:ext cx="10515600" cy="4351338"/>
          </a:xfrm>
        </p:spPr>
        <p:txBody>
          <a:bodyPr>
            <a:normAutofit/>
          </a:bodyPr>
          <a:lstStyle/>
          <a:p>
            <a:r>
              <a:rPr lang="en-US" dirty="0">
                <a:highlight>
                  <a:srgbClr val="00FFFF"/>
                </a:highlight>
              </a:rPr>
              <a:t>1. Contractile dysfunction. </a:t>
            </a:r>
          </a:p>
          <a:p>
            <a:r>
              <a:rPr lang="en-US" dirty="0"/>
              <a:t>In general, MIs affect left ventricular pump function in proportion to the volume of damage. In most cases, there is some degree of left ventricular failure manifested as hypotension, pulmonary congestion, and pulmonary edema. </a:t>
            </a:r>
          </a:p>
          <a:p>
            <a:r>
              <a:rPr lang="en-US" dirty="0"/>
              <a:t>Severe “pump failure” (cardiogenic shock) occurs in roughly 10% of patients with transmural MIs and typically is associated with infarcts that damage 40% or more of the left ventricle. </a:t>
            </a:r>
          </a:p>
          <a:p>
            <a:r>
              <a:rPr lang="en-US" dirty="0">
                <a:highlight>
                  <a:srgbClr val="00FFFF"/>
                </a:highlight>
              </a:rPr>
              <a:t>2• Papillary muscle dysfunction. </a:t>
            </a:r>
          </a:p>
          <a:p>
            <a:r>
              <a:rPr lang="en-US" dirty="0"/>
              <a:t>Although papillary muscles rupture infrequently after MI, they often are dysfunctional and can be poorly contractile as a result of ischemia, leading to postinfarct mitral regurgitation. </a:t>
            </a:r>
          </a:p>
          <a:p>
            <a:r>
              <a:rPr lang="en-US" dirty="0"/>
              <a:t>Much later, papillary muscle fibrosis and shortening or global ventricular dilation also can cause mitral valve insufficiency</a:t>
            </a:r>
          </a:p>
        </p:txBody>
      </p:sp>
    </p:spTree>
    <p:extLst>
      <p:ext uri="{BB962C8B-B14F-4D97-AF65-F5344CB8AC3E}">
        <p14:creationId xmlns:p14="http://schemas.microsoft.com/office/powerpoint/2010/main" val="26888252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51D2C9-C930-42D1-A1D2-A51C9FB3C327}"/>
              </a:ext>
            </a:extLst>
          </p:cNvPr>
          <p:cNvSpPr>
            <a:spLocks noGrp="1"/>
          </p:cNvSpPr>
          <p:nvPr>
            <p:ph idx="1"/>
          </p:nvPr>
        </p:nvSpPr>
        <p:spPr>
          <a:xfrm>
            <a:off x="838200" y="748145"/>
            <a:ext cx="10515600" cy="5428818"/>
          </a:xfrm>
        </p:spPr>
        <p:txBody>
          <a:bodyPr>
            <a:normAutofit fontScale="92500" lnSpcReduction="20000"/>
          </a:bodyPr>
          <a:lstStyle/>
          <a:p>
            <a:r>
              <a:rPr lang="en-US" dirty="0">
                <a:highlight>
                  <a:srgbClr val="00FFFF"/>
                </a:highlight>
              </a:rPr>
              <a:t>3• Right ventricular infarction.</a:t>
            </a:r>
          </a:p>
          <a:p>
            <a:r>
              <a:rPr lang="en-US" dirty="0"/>
              <a:t> Although isolated right ventricular infarction occurs in only 1% to 3% of MIs, the right ventricle is affected by RCA occlusions leading to posterior septal or left ventricular infarction. </a:t>
            </a:r>
          </a:p>
          <a:p>
            <a:r>
              <a:rPr lang="en-US" dirty="0"/>
              <a:t>In either case, right-sided heart failure is a common outcome, leading to pooling of blood in the venous circulation and systemic hypotension. </a:t>
            </a:r>
          </a:p>
          <a:p>
            <a:r>
              <a:rPr lang="en-US" dirty="0">
                <a:highlight>
                  <a:srgbClr val="00FFFF"/>
                </a:highlight>
              </a:rPr>
              <a:t>4• Myocardial rupture. </a:t>
            </a:r>
          </a:p>
          <a:p>
            <a:r>
              <a:rPr lang="en-US" dirty="0"/>
              <a:t>Rupture complicates only 1% to 5% of MIs but is frequently fatal when it occurs. Left ventricular free wall rupture is most common, usually resulting in rapidly fatal hemopericardium and cardiac tamponade.</a:t>
            </a:r>
          </a:p>
          <a:p>
            <a:r>
              <a:rPr lang="en-US" dirty="0"/>
              <a:t>Ventricular septal rupture creates a VSD with left-to-right shunting ,and papillary muscle rupture leads to severe mitral regurgitation.</a:t>
            </a:r>
          </a:p>
          <a:p>
            <a:r>
              <a:rPr lang="en-US" dirty="0"/>
              <a:t>Rupture occurs most commonly within 3 to 7 days after infarction—the time in the healing process when lysis of necrotic myocardium is maximal and when much of the infarct has been converted to soft, friable granulation tissue. </a:t>
            </a:r>
          </a:p>
          <a:p>
            <a:r>
              <a:rPr lang="en-US" dirty="0"/>
              <a:t>Risk factors for free wall rupture include age older than 60 years, anterior or lateral wall infarctions, female gender, lack of left ventricular hypertrophy, and first MI (since scarring associated with prior MIs tends to limit the risk for myocardial tearing).</a:t>
            </a:r>
          </a:p>
        </p:txBody>
      </p:sp>
    </p:spTree>
    <p:extLst>
      <p:ext uri="{BB962C8B-B14F-4D97-AF65-F5344CB8AC3E}">
        <p14:creationId xmlns:p14="http://schemas.microsoft.com/office/powerpoint/2010/main" val="10615329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A94CF3-3379-487D-B854-3D0CCE825EC6}"/>
              </a:ext>
            </a:extLst>
          </p:cNvPr>
          <p:cNvSpPr>
            <a:spLocks noGrp="1"/>
          </p:cNvSpPr>
          <p:nvPr>
            <p:ph idx="1"/>
          </p:nvPr>
        </p:nvSpPr>
        <p:spPr>
          <a:xfrm>
            <a:off x="838200" y="517236"/>
            <a:ext cx="10515600" cy="5883563"/>
          </a:xfrm>
        </p:spPr>
        <p:txBody>
          <a:bodyPr>
            <a:normAutofit/>
          </a:bodyPr>
          <a:lstStyle/>
          <a:p>
            <a:r>
              <a:rPr lang="en-US" dirty="0">
                <a:highlight>
                  <a:srgbClr val="00FFFF"/>
                </a:highlight>
              </a:rPr>
              <a:t>5• Arrhythmias. </a:t>
            </a:r>
          </a:p>
          <a:p>
            <a:r>
              <a:rPr lang="en-US" dirty="0"/>
              <a:t>MIs lead to myocardial irritability and conduction disturbances that can cause sudden death. </a:t>
            </a:r>
          </a:p>
          <a:p>
            <a:r>
              <a:rPr lang="en-US" dirty="0"/>
              <a:t>Approximately 90% of patients develop some form of rhythm disturbance, with the incidence being higher in STEMIs versus NSTEMIs. </a:t>
            </a:r>
          </a:p>
          <a:p>
            <a:r>
              <a:rPr lang="en-US" dirty="0"/>
              <a:t>MI-associated arrhythmias include heart block of variable degree (including asystole), bradycardia, supraventricular tachyarrhythmias, ventricular premature contractions or ventricular tachycardia, and ventricular fibrillation. </a:t>
            </a:r>
          </a:p>
          <a:p>
            <a:r>
              <a:rPr lang="en-US" dirty="0"/>
              <a:t>The risk for serious arrhythmias (e.g., ventricular fibrillation) is greatest in the first hour and declines thereafter. </a:t>
            </a:r>
          </a:p>
          <a:p>
            <a:r>
              <a:rPr lang="en-US" dirty="0">
                <a:highlight>
                  <a:srgbClr val="00FFFF"/>
                </a:highlight>
              </a:rPr>
              <a:t>6• Pericarditis. </a:t>
            </a:r>
          </a:p>
          <a:p>
            <a:r>
              <a:rPr lang="en-US" dirty="0"/>
              <a:t>Transmural MIs can elicit a </a:t>
            </a:r>
            <a:r>
              <a:rPr lang="en-US" dirty="0" err="1"/>
              <a:t>fibrinohemorrhagic</a:t>
            </a:r>
            <a:r>
              <a:rPr lang="en-US" dirty="0"/>
              <a:t> pericarditis; this is an epicardial manifestation of the underlying myocardial inflammation.</a:t>
            </a:r>
          </a:p>
          <a:p>
            <a:r>
              <a:rPr lang="en-US" dirty="0"/>
              <a:t>Heralded by anterior chest pain and a pericardial friction rub, pericarditis typically appears 2 to 3 days after infarction and then gradually resolves over the next few days. </a:t>
            </a:r>
          </a:p>
        </p:txBody>
      </p:sp>
    </p:spTree>
    <p:extLst>
      <p:ext uri="{BB962C8B-B14F-4D97-AF65-F5344CB8AC3E}">
        <p14:creationId xmlns:p14="http://schemas.microsoft.com/office/powerpoint/2010/main" val="3711324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5A007EA-0ECF-48E9-AD61-1CBC40710B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5854" y="803275"/>
            <a:ext cx="7080292" cy="5373688"/>
          </a:xfrm>
        </p:spPr>
      </p:pic>
    </p:spTree>
    <p:extLst>
      <p:ext uri="{BB962C8B-B14F-4D97-AF65-F5344CB8AC3E}">
        <p14:creationId xmlns:p14="http://schemas.microsoft.com/office/powerpoint/2010/main" val="19665180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9FA1F7-1259-49D7-AAAC-3109A285CC38}"/>
              </a:ext>
            </a:extLst>
          </p:cNvPr>
          <p:cNvSpPr>
            <a:spLocks noGrp="1"/>
          </p:cNvSpPr>
          <p:nvPr>
            <p:ph idx="1"/>
          </p:nvPr>
        </p:nvSpPr>
        <p:spPr>
          <a:xfrm>
            <a:off x="838200" y="600364"/>
            <a:ext cx="10515600" cy="5576599"/>
          </a:xfrm>
        </p:spPr>
        <p:txBody>
          <a:bodyPr/>
          <a:lstStyle/>
          <a:p>
            <a:r>
              <a:rPr lang="en-US" dirty="0">
                <a:highlight>
                  <a:srgbClr val="00FFFF"/>
                </a:highlight>
              </a:rPr>
              <a:t>7• Chamber dilation.</a:t>
            </a:r>
          </a:p>
          <a:p>
            <a:r>
              <a:rPr lang="en-US" dirty="0">
                <a:highlight>
                  <a:srgbClr val="00FFFF"/>
                </a:highlight>
              </a:rPr>
              <a:t>8• Mural thrombus.</a:t>
            </a:r>
          </a:p>
          <a:p>
            <a:r>
              <a:rPr lang="en-US" dirty="0">
                <a:highlight>
                  <a:srgbClr val="00FFFF"/>
                </a:highlight>
              </a:rPr>
              <a:t>9• Ventricular aneurysm. </a:t>
            </a:r>
          </a:p>
          <a:p>
            <a:r>
              <a:rPr lang="en-US" dirty="0"/>
              <a:t>A late complication, aneurysms of the ventricle most commonly result from a large transmural anteroseptal infarct that heals with the formation of a thinned wall of scar tissue. </a:t>
            </a:r>
          </a:p>
          <a:p>
            <a:r>
              <a:rPr lang="en-US" dirty="0"/>
              <a:t>Although ventricular aneurysms frequently give rise to formation of mural thrombi, arrhythmias, and heart failure, they do not rupture. </a:t>
            </a:r>
          </a:p>
          <a:p>
            <a:r>
              <a:rPr lang="en-US" dirty="0">
                <a:highlight>
                  <a:srgbClr val="00FFFF"/>
                </a:highlight>
              </a:rPr>
              <a:t>10• Progressive heart failure. </a:t>
            </a:r>
          </a:p>
          <a:p>
            <a:endParaRPr lang="en-US" dirty="0">
              <a:highlight>
                <a:srgbClr val="00FFFF"/>
              </a:highlight>
            </a:endParaRPr>
          </a:p>
        </p:txBody>
      </p:sp>
    </p:spTree>
    <p:extLst>
      <p:ext uri="{BB962C8B-B14F-4D97-AF65-F5344CB8AC3E}">
        <p14:creationId xmlns:p14="http://schemas.microsoft.com/office/powerpoint/2010/main" val="42147466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5491F1-7634-4291-BA8B-630DC5F88602}"/>
              </a:ext>
            </a:extLst>
          </p:cNvPr>
          <p:cNvSpPr>
            <a:spLocks noGrp="1"/>
          </p:cNvSpPr>
          <p:nvPr>
            <p:ph idx="1"/>
          </p:nvPr>
        </p:nvSpPr>
        <p:spPr>
          <a:xfrm>
            <a:off x="838200" y="554182"/>
            <a:ext cx="10515600" cy="5622781"/>
          </a:xfrm>
        </p:spPr>
        <p:txBody>
          <a:bodyPr>
            <a:normAutofit/>
          </a:bodyPr>
          <a:lstStyle/>
          <a:p>
            <a:r>
              <a:rPr lang="en-US" dirty="0"/>
              <a:t>The risk for complications and the overall prognosis depends on infarct size, site, and type (subendocardial versus transmural infarct).</a:t>
            </a:r>
          </a:p>
          <a:p>
            <a:r>
              <a:rPr lang="en-US" dirty="0"/>
              <a:t>Thus, large transmural infarcts are associated with a higher probability of cardiogenic shock, arrhythmias, and late CHF, and patients with anterior transmural MIs are at greatest risk for free wall rupture, expansion, aneurysm formation, and formation of mural thrombi. </a:t>
            </a:r>
          </a:p>
          <a:p>
            <a:r>
              <a:rPr lang="en-US" dirty="0"/>
              <a:t>By contrast, posterior transmural infarcts are more likely to be complicated by conduction blocks, right ventricular involvement, or both; when ventricular septal ruptures occur in this area, they are more difficult to manage. </a:t>
            </a:r>
          </a:p>
          <a:p>
            <a:r>
              <a:rPr lang="en-US" dirty="0"/>
              <a:t>Overall, patients with anterior infarcts have a much more guarded prognosis than those with posterior infarcts. </a:t>
            </a:r>
          </a:p>
          <a:p>
            <a:r>
              <a:rPr lang="en-US" dirty="0"/>
              <a:t>With subendocardial infarcts, thrombi may form on the endocardial surface, but pericarditis, rupture, and aneurysms rarely occur.</a:t>
            </a:r>
          </a:p>
        </p:txBody>
      </p:sp>
    </p:spTree>
    <p:extLst>
      <p:ext uri="{BB962C8B-B14F-4D97-AF65-F5344CB8AC3E}">
        <p14:creationId xmlns:p14="http://schemas.microsoft.com/office/powerpoint/2010/main" val="27271453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DA66ED-780B-4A9A-BDCB-3C8C4B4D1C4E}"/>
              </a:ext>
            </a:extLst>
          </p:cNvPr>
          <p:cNvSpPr>
            <a:spLocks noGrp="1"/>
          </p:cNvSpPr>
          <p:nvPr>
            <p:ph idx="1"/>
          </p:nvPr>
        </p:nvSpPr>
        <p:spPr>
          <a:xfrm>
            <a:off x="838200" y="840509"/>
            <a:ext cx="10515600" cy="5336454"/>
          </a:xfrm>
        </p:spPr>
        <p:txBody>
          <a:bodyPr/>
          <a:lstStyle/>
          <a:p>
            <a:r>
              <a:rPr lang="en-US" dirty="0" err="1"/>
              <a:t>Noninfarcted</a:t>
            </a:r>
            <a:r>
              <a:rPr lang="en-US" dirty="0"/>
              <a:t> regions undergo hypertrophy and dilation; in combination with the scarring and thinning of the infarcted zones, the changes are collectively termed ventricular remodeling. </a:t>
            </a:r>
          </a:p>
          <a:p>
            <a:r>
              <a:rPr lang="en-US" dirty="0"/>
              <a:t>The long-term prognosis after MI depends on many factors, the most important of which are the quality of left ventricular function and the severity of atherosclerotic narrowing of vessels perfusing the remaining viable myocardium. </a:t>
            </a:r>
          </a:p>
          <a:p>
            <a:r>
              <a:rPr lang="en-US" dirty="0"/>
              <a:t>The overall mortality rate within the first year is about 30%, including deaths occurring before the patient reaches the hospital. </a:t>
            </a:r>
          </a:p>
          <a:p>
            <a:r>
              <a:rPr lang="en-US" dirty="0"/>
              <a:t>Thereafter, the annual mortality rate for patients who have suffered an MI is 3% to 4%.</a:t>
            </a:r>
          </a:p>
        </p:txBody>
      </p:sp>
    </p:spTree>
    <p:extLst>
      <p:ext uri="{BB962C8B-B14F-4D97-AF65-F5344CB8AC3E}">
        <p14:creationId xmlns:p14="http://schemas.microsoft.com/office/powerpoint/2010/main" val="3066316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689214-539F-434A-9E59-7617D0851F72}"/>
              </a:ext>
            </a:extLst>
          </p:cNvPr>
          <p:cNvSpPr>
            <a:spLocks noGrp="1"/>
          </p:cNvSpPr>
          <p:nvPr>
            <p:ph idx="1"/>
          </p:nvPr>
        </p:nvSpPr>
        <p:spPr/>
        <p:txBody>
          <a:bodyPr/>
          <a:lstStyle/>
          <a:p>
            <a:r>
              <a:rPr lang="en-US" dirty="0"/>
              <a:t>Acute coronary syndrome is applied to any of the three catastrophic manifestations of IHD:</a:t>
            </a:r>
          </a:p>
          <a:p>
            <a:pPr marL="514350" indent="-514350">
              <a:buFont typeface="+mj-lt"/>
              <a:buAutoNum type="arabicPeriod"/>
            </a:pPr>
            <a:r>
              <a:rPr lang="en-US" dirty="0"/>
              <a:t>unstable angina</a:t>
            </a:r>
          </a:p>
          <a:p>
            <a:pPr marL="514350" indent="-514350">
              <a:buFont typeface="+mj-lt"/>
              <a:buAutoNum type="arabicPeriod"/>
            </a:pPr>
            <a:r>
              <a:rPr lang="en-US" dirty="0"/>
              <a:t>MI </a:t>
            </a:r>
          </a:p>
          <a:p>
            <a:pPr marL="514350" indent="-514350">
              <a:buFont typeface="+mj-lt"/>
              <a:buAutoNum type="arabicPeriod"/>
            </a:pPr>
            <a:r>
              <a:rPr lang="en-US" dirty="0"/>
              <a:t>SCD.</a:t>
            </a:r>
          </a:p>
        </p:txBody>
      </p:sp>
    </p:spTree>
    <p:extLst>
      <p:ext uri="{BB962C8B-B14F-4D97-AF65-F5344CB8AC3E}">
        <p14:creationId xmlns:p14="http://schemas.microsoft.com/office/powerpoint/2010/main" val="21360201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D1009-BDF4-4CB6-984D-6B9EF56443AE}"/>
              </a:ext>
            </a:extLst>
          </p:cNvPr>
          <p:cNvSpPr>
            <a:spLocks noGrp="1"/>
          </p:cNvSpPr>
          <p:nvPr>
            <p:ph type="title"/>
          </p:nvPr>
        </p:nvSpPr>
        <p:spPr/>
        <p:txBody>
          <a:bodyPr/>
          <a:lstStyle/>
          <a:p>
            <a:r>
              <a:rPr lang="en-US" dirty="0"/>
              <a:t>Chronic Ischemic Heart Disease </a:t>
            </a:r>
          </a:p>
        </p:txBody>
      </p:sp>
      <p:sp>
        <p:nvSpPr>
          <p:cNvPr id="3" name="Content Placeholder 2">
            <a:extLst>
              <a:ext uri="{FF2B5EF4-FFF2-40B4-BE49-F238E27FC236}">
                <a16:creationId xmlns:a16="http://schemas.microsoft.com/office/drawing/2014/main" id="{D05844BD-2A45-4813-840A-AF0C9B740EDC}"/>
              </a:ext>
            </a:extLst>
          </p:cNvPr>
          <p:cNvSpPr>
            <a:spLocks noGrp="1"/>
          </p:cNvSpPr>
          <p:nvPr>
            <p:ph idx="1"/>
          </p:nvPr>
        </p:nvSpPr>
        <p:spPr/>
        <p:txBody>
          <a:bodyPr/>
          <a:lstStyle/>
          <a:p>
            <a:r>
              <a:rPr lang="en-US" dirty="0"/>
              <a:t>Chronic IHD, also called ischemic cardiomyopathy, is progressive heart failure secondary to ischemic myocardial damage.</a:t>
            </a:r>
          </a:p>
          <a:p>
            <a:r>
              <a:rPr lang="en-US" dirty="0"/>
              <a:t>After prior infarction(s), chronic IHD appears when the compensatory mechanisms (e.g., hypertrophy) of residual myocardium begin to fail.</a:t>
            </a:r>
          </a:p>
          <a:p>
            <a:r>
              <a:rPr lang="en-US" dirty="0"/>
              <a:t>The heart failure of chronic IHD is typically severe and is occasionally punctuated by new episodes of angina or infarction. </a:t>
            </a:r>
          </a:p>
          <a:p>
            <a:r>
              <a:rPr lang="en-US" dirty="0"/>
              <a:t>Arrhythmias, CHF, and intercurrent MI account for most of the associated morbidity and mortality.</a:t>
            </a:r>
          </a:p>
        </p:txBody>
      </p:sp>
    </p:spTree>
    <p:extLst>
      <p:ext uri="{BB962C8B-B14F-4D97-AF65-F5344CB8AC3E}">
        <p14:creationId xmlns:p14="http://schemas.microsoft.com/office/powerpoint/2010/main" val="21695615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D7633-38F2-4FDB-A1E1-4D361B6FD58B}"/>
              </a:ext>
            </a:extLst>
          </p:cNvPr>
          <p:cNvSpPr>
            <a:spLocks noGrp="1"/>
          </p:cNvSpPr>
          <p:nvPr>
            <p:ph type="title"/>
          </p:nvPr>
        </p:nvSpPr>
        <p:spPr/>
        <p:txBody>
          <a:bodyPr/>
          <a:lstStyle/>
          <a:p>
            <a:r>
              <a:rPr lang="en-US" dirty="0"/>
              <a:t>MORPHOLOGY</a:t>
            </a:r>
          </a:p>
        </p:txBody>
      </p:sp>
      <p:sp>
        <p:nvSpPr>
          <p:cNvPr id="3" name="Content Placeholder 2">
            <a:extLst>
              <a:ext uri="{FF2B5EF4-FFF2-40B4-BE49-F238E27FC236}">
                <a16:creationId xmlns:a16="http://schemas.microsoft.com/office/drawing/2014/main" id="{C0355B13-6D88-4B59-9063-F9CA1D1E28C1}"/>
              </a:ext>
            </a:extLst>
          </p:cNvPr>
          <p:cNvSpPr>
            <a:spLocks noGrp="1"/>
          </p:cNvSpPr>
          <p:nvPr>
            <p:ph idx="1"/>
          </p:nvPr>
        </p:nvSpPr>
        <p:spPr/>
        <p:txBody>
          <a:bodyPr/>
          <a:lstStyle/>
          <a:p>
            <a:r>
              <a:rPr lang="en-US" dirty="0"/>
              <a:t>Patients with chronic IHD typically exhibit left ventricular dilation and hypertrophy, often with discrete areas of gray-white scarring from previous healed infarcts. </a:t>
            </a:r>
          </a:p>
          <a:p>
            <a:r>
              <a:rPr lang="en-US" dirty="0"/>
              <a:t>Invariably, there is moderate to severe atherosclerosis of the coronary arteries, sometimes with total occlusion. </a:t>
            </a:r>
          </a:p>
          <a:p>
            <a:r>
              <a:rPr lang="en-US" dirty="0"/>
              <a:t>The endocardium generally shows patchy, fibrous thickening, and mural thrombi may be present. </a:t>
            </a:r>
          </a:p>
          <a:p>
            <a:r>
              <a:rPr lang="en-US" dirty="0"/>
              <a:t>Microscopic findings include myocardial hypertrophy, diffuse subendocardial myocyte vacuolization, and fibrosis from previous infarction.</a:t>
            </a:r>
          </a:p>
        </p:txBody>
      </p:sp>
    </p:spTree>
    <p:extLst>
      <p:ext uri="{BB962C8B-B14F-4D97-AF65-F5344CB8AC3E}">
        <p14:creationId xmlns:p14="http://schemas.microsoft.com/office/powerpoint/2010/main" val="6667252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4285B-F499-4A8B-9091-5974E1950AEB}"/>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1019024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E8CC2-EE8A-4AE9-97E5-5AFE21D95849}"/>
              </a:ext>
            </a:extLst>
          </p:cNvPr>
          <p:cNvSpPr>
            <a:spLocks noGrp="1"/>
          </p:cNvSpPr>
          <p:nvPr>
            <p:ph type="title"/>
          </p:nvPr>
        </p:nvSpPr>
        <p:spPr>
          <a:xfrm>
            <a:off x="838200" y="365126"/>
            <a:ext cx="10515600" cy="429202"/>
          </a:xfrm>
        </p:spPr>
        <p:txBody>
          <a:bodyPr>
            <a:normAutofit fontScale="90000"/>
          </a:bodyPr>
          <a:lstStyle/>
          <a:p>
            <a:r>
              <a:rPr lang="en-US" dirty="0"/>
              <a:t>Pathogenesis</a:t>
            </a:r>
          </a:p>
        </p:txBody>
      </p:sp>
      <p:sp>
        <p:nvSpPr>
          <p:cNvPr id="3" name="Content Placeholder 2">
            <a:extLst>
              <a:ext uri="{FF2B5EF4-FFF2-40B4-BE49-F238E27FC236}">
                <a16:creationId xmlns:a16="http://schemas.microsoft.com/office/drawing/2014/main" id="{1FF3E8BF-2287-48B8-A7D8-95B67D33F5D3}"/>
              </a:ext>
            </a:extLst>
          </p:cNvPr>
          <p:cNvSpPr>
            <a:spLocks noGrp="1"/>
          </p:cNvSpPr>
          <p:nvPr>
            <p:ph idx="1"/>
          </p:nvPr>
        </p:nvSpPr>
        <p:spPr>
          <a:xfrm>
            <a:off x="838200" y="1025236"/>
            <a:ext cx="10515600" cy="5151727"/>
          </a:xfrm>
        </p:spPr>
        <p:txBody>
          <a:bodyPr>
            <a:normAutofit fontScale="92500" lnSpcReduction="10000"/>
          </a:bodyPr>
          <a:lstStyle/>
          <a:p>
            <a:r>
              <a:rPr lang="en-US" dirty="0"/>
              <a:t>IHD is a consequence of inadequate coronary perfusion relative to myocardial demand, usually as a consequence of a preexisting (“fixed”) atherosclerotic occlusion of the coronary arteries and new, superimposed thrombosis and/ or vasospasm. </a:t>
            </a:r>
          </a:p>
          <a:p>
            <a:r>
              <a:rPr lang="en-US" dirty="0" err="1"/>
              <a:t>ixed</a:t>
            </a:r>
            <a:r>
              <a:rPr lang="en-US" dirty="0"/>
              <a:t> obstructions that occlude less than 70% of a coronary vessel lumen typically are asymptomatic, even with exertion. </a:t>
            </a:r>
          </a:p>
          <a:p>
            <a:r>
              <a:rPr lang="en-US" dirty="0"/>
              <a:t>In comparison, lesions that occlude more than 70% of a vessel lumen—resulting in so-called “critical stenosis”—generally cause symptoms in the setting of increased demand; with critical stenosis, certain levels of exertion predictably cause chest pain, and the patient is said to have stable angina. </a:t>
            </a:r>
          </a:p>
          <a:p>
            <a:r>
              <a:rPr lang="en-US" dirty="0"/>
              <a:t>A fixed stenosis that occludes 90% or more of a vascular lumen can lead to inadequate coronary blood flow with symptoms even at rest—one of the forms of unstable angina.</a:t>
            </a:r>
          </a:p>
          <a:p>
            <a:r>
              <a:rPr lang="en-US" dirty="0"/>
              <a:t>Of importance, if an atherosclerotic lesion progressively occludes a coronary artery at a sufficiently slow rate over years, other coronary vessels may undergo remodeling and provide compensatory blood flow to the area at risk; such collateral perfusion can subsequently protect against MI, even if the original vessel becomes completely occluded. </a:t>
            </a:r>
          </a:p>
          <a:p>
            <a:r>
              <a:rPr lang="en-US" dirty="0"/>
              <a:t>Unfortunately, with acute coronary blockage, there is no time for collateral flow to develop and infarction results.</a:t>
            </a:r>
          </a:p>
        </p:txBody>
      </p:sp>
    </p:spTree>
    <p:extLst>
      <p:ext uri="{BB962C8B-B14F-4D97-AF65-F5344CB8AC3E}">
        <p14:creationId xmlns:p14="http://schemas.microsoft.com/office/powerpoint/2010/main" val="1196307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7DAD6-957F-4A29-8D0F-709FFC53DAF8}"/>
              </a:ext>
            </a:extLst>
          </p:cNvPr>
          <p:cNvSpPr>
            <a:spLocks noGrp="1"/>
          </p:cNvSpPr>
          <p:nvPr>
            <p:ph type="title"/>
          </p:nvPr>
        </p:nvSpPr>
        <p:spPr>
          <a:xfrm>
            <a:off x="838200" y="365126"/>
            <a:ext cx="10515600" cy="891020"/>
          </a:xfrm>
        </p:spPr>
        <p:txBody>
          <a:bodyPr>
            <a:normAutofit fontScale="90000"/>
          </a:bodyPr>
          <a:lstStyle/>
          <a:p>
            <a:r>
              <a:rPr lang="en-US" dirty="0"/>
              <a:t>The following elements contribute to the development and consequences of coronary atherosclerosis:</a:t>
            </a:r>
          </a:p>
        </p:txBody>
      </p:sp>
      <p:sp>
        <p:nvSpPr>
          <p:cNvPr id="3" name="Content Placeholder 2">
            <a:extLst>
              <a:ext uri="{FF2B5EF4-FFF2-40B4-BE49-F238E27FC236}">
                <a16:creationId xmlns:a16="http://schemas.microsoft.com/office/drawing/2014/main" id="{4A59D795-BA53-4D32-B0DE-4791655818D5}"/>
              </a:ext>
            </a:extLst>
          </p:cNvPr>
          <p:cNvSpPr>
            <a:spLocks noGrp="1"/>
          </p:cNvSpPr>
          <p:nvPr>
            <p:ph idx="1"/>
          </p:nvPr>
        </p:nvSpPr>
        <p:spPr/>
        <p:txBody>
          <a:bodyPr/>
          <a:lstStyle/>
          <a:p>
            <a:pPr marL="514350" indent="-514350">
              <a:buFont typeface="+mj-lt"/>
              <a:buAutoNum type="arabicPeriod"/>
            </a:pPr>
            <a:r>
              <a:rPr lang="en-US" dirty="0"/>
              <a:t>Inflammation plays an essential role at all stages of atherosclerosis, from inception to plaque rupture.</a:t>
            </a:r>
          </a:p>
          <a:p>
            <a:pPr marL="514350" indent="-514350">
              <a:buFont typeface="+mj-lt"/>
              <a:buAutoNum type="arabicPeriod"/>
            </a:pPr>
            <a:r>
              <a:rPr lang="en-US" dirty="0"/>
              <a:t>Thrombosis associated with an eroded or ruptured plaque triggers the acute coronary syndromes. </a:t>
            </a:r>
          </a:p>
          <a:p>
            <a:r>
              <a:rPr lang="en-US" dirty="0"/>
              <a:t>Even partial luminal occlusion by a thrombus can compromise blood flow sufficiently to cause a infarction of the innermost zone of the myocardium (subendocardial infarct).</a:t>
            </a:r>
          </a:p>
          <a:p>
            <a:pPr marL="514350" indent="-514350">
              <a:buFont typeface="+mj-lt"/>
              <a:buAutoNum type="arabicPeriod" startAt="3"/>
            </a:pPr>
            <a:r>
              <a:rPr lang="en-US" dirty="0"/>
              <a:t>Vasoconstriction.</a:t>
            </a:r>
          </a:p>
          <a:p>
            <a:pPr marL="514350" indent="-514350">
              <a:buFont typeface="+mj-lt"/>
              <a:buAutoNum type="arabicPeriod" startAt="3"/>
            </a:pPr>
            <a:endParaRPr lang="en-US" dirty="0"/>
          </a:p>
        </p:txBody>
      </p:sp>
    </p:spTree>
    <p:extLst>
      <p:ext uri="{BB962C8B-B14F-4D97-AF65-F5344CB8AC3E}">
        <p14:creationId xmlns:p14="http://schemas.microsoft.com/office/powerpoint/2010/main" val="920585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6C45-B700-41C6-A0EC-49128ADA5978}"/>
              </a:ext>
            </a:extLst>
          </p:cNvPr>
          <p:cNvSpPr>
            <a:spLocks noGrp="1"/>
          </p:cNvSpPr>
          <p:nvPr>
            <p:ph type="title"/>
          </p:nvPr>
        </p:nvSpPr>
        <p:spPr/>
        <p:txBody>
          <a:bodyPr>
            <a:normAutofit fontScale="90000"/>
          </a:bodyPr>
          <a:lstStyle/>
          <a:p>
            <a:r>
              <a:rPr lang="en-US" dirty="0"/>
              <a:t>Vasoconstriction in atherosclerotic plaques can be stimulated by the following:</a:t>
            </a:r>
          </a:p>
        </p:txBody>
      </p:sp>
      <p:sp>
        <p:nvSpPr>
          <p:cNvPr id="3" name="Content Placeholder 2">
            <a:extLst>
              <a:ext uri="{FF2B5EF4-FFF2-40B4-BE49-F238E27FC236}">
                <a16:creationId xmlns:a16="http://schemas.microsoft.com/office/drawing/2014/main" id="{C596574C-68C0-4540-B589-5AE68A25E327}"/>
              </a:ext>
            </a:extLst>
          </p:cNvPr>
          <p:cNvSpPr>
            <a:spLocks noGrp="1"/>
          </p:cNvSpPr>
          <p:nvPr>
            <p:ph idx="1"/>
          </p:nvPr>
        </p:nvSpPr>
        <p:spPr/>
        <p:txBody>
          <a:bodyPr/>
          <a:lstStyle/>
          <a:p>
            <a:pPr marL="514350" indent="-514350">
              <a:buFont typeface="+mj-lt"/>
              <a:buAutoNum type="arabicPeriod"/>
            </a:pPr>
            <a:r>
              <a:rPr lang="en-US" dirty="0"/>
              <a:t>Circulating adrenergic agonists. </a:t>
            </a:r>
          </a:p>
          <a:p>
            <a:pPr marL="514350" indent="-514350">
              <a:buFont typeface="+mj-lt"/>
              <a:buAutoNum type="arabicPeriod"/>
            </a:pPr>
            <a:r>
              <a:rPr lang="en-US" dirty="0"/>
              <a:t>Locally released platelet contents. </a:t>
            </a:r>
          </a:p>
          <a:p>
            <a:pPr marL="514350" indent="-514350">
              <a:buFont typeface="+mj-lt"/>
              <a:buAutoNum type="arabicPeriod"/>
            </a:pPr>
            <a:r>
              <a:rPr lang="en-US" dirty="0"/>
              <a:t>Imbalance between endothelial cell–relaxing factors (e.g., nitric oxide) and –contracting factors (e.g., endothelin) due to endothelial dysfunction. </a:t>
            </a:r>
          </a:p>
          <a:p>
            <a:pPr marL="514350" indent="-514350">
              <a:buFont typeface="+mj-lt"/>
              <a:buAutoNum type="arabicPeriod"/>
            </a:pPr>
            <a:r>
              <a:rPr lang="en-US" dirty="0"/>
              <a:t>Mediators released from perivascular inflammatory cells.</a:t>
            </a:r>
          </a:p>
        </p:txBody>
      </p:sp>
    </p:spTree>
    <p:extLst>
      <p:ext uri="{BB962C8B-B14F-4D97-AF65-F5344CB8AC3E}">
        <p14:creationId xmlns:p14="http://schemas.microsoft.com/office/powerpoint/2010/main" val="122227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D98D-72B5-48F3-8A41-C0C4B3EDBC5B}"/>
              </a:ext>
            </a:extLst>
          </p:cNvPr>
          <p:cNvSpPr>
            <a:spLocks noGrp="1"/>
          </p:cNvSpPr>
          <p:nvPr>
            <p:ph type="title"/>
          </p:nvPr>
        </p:nvSpPr>
        <p:spPr>
          <a:xfrm>
            <a:off x="838200" y="365126"/>
            <a:ext cx="10515600" cy="817130"/>
          </a:xfrm>
        </p:spPr>
        <p:txBody>
          <a:bodyPr/>
          <a:lstStyle/>
          <a:p>
            <a:r>
              <a:rPr lang="en-US" dirty="0"/>
              <a:t>Acute Plaque Change</a:t>
            </a:r>
          </a:p>
        </p:txBody>
      </p:sp>
      <p:sp>
        <p:nvSpPr>
          <p:cNvPr id="3" name="Content Placeholder 2">
            <a:extLst>
              <a:ext uri="{FF2B5EF4-FFF2-40B4-BE49-F238E27FC236}">
                <a16:creationId xmlns:a16="http://schemas.microsoft.com/office/drawing/2014/main" id="{9AF99F08-3372-432A-95DB-9FD1C18DE427}"/>
              </a:ext>
            </a:extLst>
          </p:cNvPr>
          <p:cNvSpPr>
            <a:spLocks noGrp="1"/>
          </p:cNvSpPr>
          <p:nvPr>
            <p:ph idx="1"/>
          </p:nvPr>
        </p:nvSpPr>
        <p:spPr>
          <a:xfrm>
            <a:off x="838200" y="1440873"/>
            <a:ext cx="10515600" cy="4736090"/>
          </a:xfrm>
        </p:spPr>
        <p:txBody>
          <a:bodyPr>
            <a:normAutofit/>
          </a:bodyPr>
          <a:lstStyle/>
          <a:p>
            <a:r>
              <a:rPr lang="en-US" dirty="0"/>
              <a:t>Onset of myocardial ischemia depends not only on the extent and severity of fixed atherosclerotic disease but also on dynamic changes in coronary plaque morphology. </a:t>
            </a:r>
          </a:p>
          <a:p>
            <a:r>
              <a:rPr lang="en-US" dirty="0"/>
              <a:t>In most patients, unstable angina, infarction, and sudden cardiac death occur because of abrupt plaque change followed by thrombosis—hence the term acute coronary syndrome. </a:t>
            </a:r>
          </a:p>
          <a:p>
            <a:r>
              <a:rPr lang="en-US" dirty="0"/>
              <a:t>The initiating event is typically a sudden disruption (ranging from erosion to rupture) of a partially occlusive plaque. </a:t>
            </a:r>
          </a:p>
          <a:p>
            <a:r>
              <a:rPr lang="en-US" dirty="0"/>
              <a:t>More than one mechanism of injury may be involved: rupture, fissuring, or ulceration of plaques expose highly thrombogenic constituents or underlying subendothelial basement membrane, leading to rapid thrombosis. </a:t>
            </a:r>
          </a:p>
          <a:p>
            <a:r>
              <a:rPr lang="en-US" dirty="0"/>
              <a:t>In addition, hemorrhage into the core of plaques can expand plaque volume, thereby acutely exacerbating the degree of luminal occlusion.</a:t>
            </a:r>
          </a:p>
        </p:txBody>
      </p:sp>
    </p:spTree>
    <p:extLst>
      <p:ext uri="{BB962C8B-B14F-4D97-AF65-F5344CB8AC3E}">
        <p14:creationId xmlns:p14="http://schemas.microsoft.com/office/powerpoint/2010/main" val="33792450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120</TotalTime>
  <Words>5196</Words>
  <Application>Microsoft Office PowerPoint</Application>
  <PresentationFormat>Widescreen</PresentationFormat>
  <Paragraphs>235</Paragraphs>
  <Slides>52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Calibri</vt:lpstr>
      <vt:lpstr>Tw Cen MT</vt:lpstr>
      <vt:lpstr>Tw Cen MT Condensed</vt:lpstr>
      <vt:lpstr>Wingdings 3</vt:lpstr>
      <vt:lpstr>Integral</vt:lpstr>
      <vt:lpstr>ISCHEMIC HEART DISEASE Dr. Wiam Khreisat</vt:lpstr>
      <vt:lpstr>ISCHEMIC HEART DISEASE (IHD)</vt:lpstr>
      <vt:lpstr>PowerPoint Presentation</vt:lpstr>
      <vt:lpstr>The clinical presentation may include one or more of the following cardiac syndromes:</vt:lpstr>
      <vt:lpstr>PowerPoint Presentation</vt:lpstr>
      <vt:lpstr>Pathogenesis</vt:lpstr>
      <vt:lpstr>The following elements contribute to the development and consequences of coronary atherosclerosis:</vt:lpstr>
      <vt:lpstr>Vasoconstriction in atherosclerotic plaques can be stimulated by the following:</vt:lpstr>
      <vt:lpstr>Acute Plaque Change</vt:lpstr>
      <vt:lpstr>PowerPoint Presentation</vt:lpstr>
      <vt:lpstr>PowerPoint Presentation</vt:lpstr>
      <vt:lpstr>PowerPoint Presentation</vt:lpstr>
      <vt:lpstr>PowerPoint Presentation</vt:lpstr>
      <vt:lpstr>Angina Pectoris </vt:lpstr>
      <vt:lpstr>Myocardial Infarction </vt:lpstr>
      <vt:lpstr>Pathogenesis </vt:lpstr>
      <vt:lpstr>Coronary Artery Occlusion</vt:lpstr>
      <vt:lpstr>Myocardial Response to Ischemia</vt:lpstr>
      <vt:lpstr>PowerPoint Presentation</vt:lpstr>
      <vt:lpstr>PowerPoint Presentation</vt:lpstr>
      <vt:lpstr>Patterns of Infarction</vt:lpstr>
      <vt:lpstr>PowerPoint Presentation</vt:lpstr>
      <vt:lpstr>PowerPoint Presentation</vt:lpstr>
      <vt:lpstr>Based on the size of the involved vessel and the degree of collateral circulation, myocardial infarcts may take one of the following patterns:</vt:lpstr>
      <vt:lpstr>PowerPoint Presentation</vt:lpstr>
      <vt:lpstr>PowerPoint Presentation</vt:lpstr>
      <vt:lpstr>MORPHOLOGY </vt:lpstr>
      <vt:lpstr>PowerPoint Presentation</vt:lpstr>
      <vt:lpstr>PowerPoint Presentation</vt:lpstr>
      <vt:lpstr>PowerPoint Presentation</vt:lpstr>
      <vt:lpstr>PowerPoint Presentation</vt:lpstr>
      <vt:lpstr>PowerPoint Presentation</vt:lpstr>
      <vt:lpstr>Infarct Modification by Reperfusion </vt:lpstr>
      <vt:lpstr>late restoration of blood flow into ischemic tissues can incite greater local damage than might otherwise have occurred— so-called “reperfusion injury”.</vt:lpstr>
      <vt:lpstr>PowerPoint Presentation</vt:lpstr>
      <vt:lpstr>Clinical Features </vt:lpstr>
      <vt:lpstr>PowerPoint Presentation</vt:lpstr>
      <vt:lpstr>PowerPoint Presentation</vt:lpstr>
      <vt:lpstr>PowerPoint Presentation</vt:lpstr>
      <vt:lpstr>PowerPoint Presentation</vt:lpstr>
      <vt:lpstr>PowerPoint Presentation</vt:lpstr>
      <vt:lpstr>Consequences and Complications of Myocardial Infarction</vt:lpstr>
      <vt:lpstr>Nearly three fourths of patients experience one or more of the following complications after an acute MI  </vt:lpstr>
      <vt:lpstr>PowerPoint Presentation</vt:lpstr>
      <vt:lpstr>PowerPoint Presentation</vt:lpstr>
      <vt:lpstr>PowerPoint Presentation</vt:lpstr>
      <vt:lpstr>PowerPoint Presentation</vt:lpstr>
      <vt:lpstr>PowerPoint Presentation</vt:lpstr>
      <vt:lpstr>PowerPoint Presentation</vt:lpstr>
      <vt:lpstr>Chronic Ischemic Heart Disease </vt:lpstr>
      <vt:lpstr>MORPHOLOGY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ISCHEMIC HEART DISEASE Dr. Wiam Khreisat</dc:title>
  <dc:creator>Leen Aldabbas</dc:creator>
  <cp:lastModifiedBy>Leen Aldabbas</cp:lastModifiedBy>
  <cp:revision>3</cp:revision>
  <dcterms:created xsi:type="dcterms:W3CDTF">2021-11-24T00:38:55Z</dcterms:created>
  <dcterms:modified xsi:type="dcterms:W3CDTF">2021-11-24T02:39:00Z</dcterms:modified>
</cp:coreProperties>
</file>