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2" r:id="rId28"/>
    <p:sldId id="283" r:id="rId29"/>
    <p:sldId id="286" r:id="rId30"/>
    <p:sldId id="289" r:id="rId31"/>
    <p:sldId id="287" r:id="rId32"/>
    <p:sldId id="288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7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1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414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00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0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1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56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3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3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4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3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4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0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5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3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EA885F-26D6-413F-9D41-4DD4820E5CC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E12DD0-5844-4D56-B086-722EDFB6D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9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ventriculomegaly?lang=us" TargetMode="External"/><Relationship Id="rId2" Type="http://schemas.openxmlformats.org/officeDocument/2006/relationships/hyperlink" Target="https://radiopaedia.org/articles/cerebral-atrophy?lang=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neurofibrillary-tangles?lang=us" TargetMode="External"/><Relationship Id="rId2" Type="http://schemas.openxmlformats.org/officeDocument/2006/relationships/hyperlink" Target="https://radiopaedia.org/articles/neuritic-plaques?lang=u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hippocampus?lang=us" TargetMode="External"/><Relationship Id="rId2" Type="http://schemas.openxmlformats.org/officeDocument/2006/relationships/hyperlink" Target="https://radiopaedia.org/articles/mesial-temporal-lobe?lang=u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missing?article%5btitle%5d=psychosis&amp;lang=us" TargetMode="External"/><Relationship Id="rId2" Type="http://schemas.openxmlformats.org/officeDocument/2006/relationships/hyperlink" Target="https://radiopaedia.org/articles/major-depressive-disorder?lang=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cerebrospinal-fluid-1?lang=u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trigeminal-neuralgia?lang=us" TargetMode="External"/><Relationship Id="rId2" Type="http://schemas.openxmlformats.org/officeDocument/2006/relationships/hyperlink" Target="https://radiopaedia.org/articles/optic-neuritis?lang=u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demyelination?lang=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juxtacortical?lang=us" TargetMode="External"/><Relationship Id="rId2" Type="http://schemas.openxmlformats.org/officeDocument/2006/relationships/hyperlink" Target="https://radiopaedia.org/articles/dawson-fingers?lang=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paedia.org/articles/spinal-cord?lang=us" TargetMode="External"/><Relationship Id="rId5" Type="http://schemas.openxmlformats.org/officeDocument/2006/relationships/hyperlink" Target="https://radiopaedia.org/articles/cerebellum?lang=us" TargetMode="External"/><Relationship Id="rId4" Type="http://schemas.openxmlformats.org/officeDocument/2006/relationships/hyperlink" Target="https://radiopaedia.org/articles/brainstem?lang=u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Neuroradiology III.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2021-2022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Case 4: enhancement of plague</a:t>
            </a:r>
            <a:br>
              <a:rPr lang="en-US" sz="3200" dirty="0" smtClean="0"/>
            </a:br>
            <a:r>
              <a:rPr lang="en-US" sz="3200" dirty="0" smtClean="0"/>
              <a:t>post contrast T1</a:t>
            </a:r>
            <a:endParaRPr lang="en-US" sz="3200" dirty="0"/>
          </a:p>
        </p:txBody>
      </p:sp>
      <p:pic>
        <p:nvPicPr>
          <p:cNvPr id="4098" name="Picture 2" descr="https://prod-images-static.radiopaedia.org/images/344/fbcfbf6887899a4621c8ee13864298_big_gallery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38" y="1418202"/>
            <a:ext cx="3853641" cy="48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Brain atrophic changes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and MRI are equally able to demonstrate </a:t>
            </a:r>
            <a:r>
              <a:rPr lang="en-US" dirty="0">
                <a:hlinkClick r:id="rId2" tooltip="cortical atrophy"/>
              </a:rPr>
              <a:t>cortical atrophy</a:t>
            </a:r>
            <a:r>
              <a:rPr lang="en-US" dirty="0"/>
              <a:t>, but MRI is more sensitive in detecting focal atrophic changes in the nuclei. Characteristic features include prominent cerebral sulci (i.e. cortical atrophy) and </a:t>
            </a:r>
            <a:r>
              <a:rPr lang="en-US" dirty="0" err="1">
                <a:hlinkClick r:id="rId3"/>
              </a:rPr>
              <a:t>ventriculomegaly</a:t>
            </a:r>
            <a:r>
              <a:rPr lang="en-US" dirty="0"/>
              <a:t> (i.e. central atrophy) without bulging of the third ventricular recesses. </a:t>
            </a:r>
          </a:p>
        </p:txBody>
      </p:sp>
    </p:spTree>
    <p:extLst>
      <p:ext uri="{BB962C8B-B14F-4D97-AF65-F5344CB8AC3E}">
        <p14:creationId xmlns:p14="http://schemas.microsoft.com/office/powerpoint/2010/main" val="19715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wide sulci and </a:t>
            </a:r>
            <a:r>
              <a:rPr lang="en-US" dirty="0" err="1" smtClean="0"/>
              <a:t>ventriculomegaly</a:t>
            </a:r>
            <a:endParaRPr lang="en-US" dirty="0"/>
          </a:p>
        </p:txBody>
      </p:sp>
      <p:pic>
        <p:nvPicPr>
          <p:cNvPr id="5122" name="Picture 2" descr="https://prod-images-static.radiopaedia.org/images/2514920/c9451a06c36757a536d7774e2679f2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82" y="2190135"/>
            <a:ext cx="3134162" cy="40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Alzheimer disease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Alzheimer disease is characterized by the accumulation within the brain of cerebral amyloid-β (Aβ or </a:t>
            </a:r>
            <a:r>
              <a:rPr lang="en-US" dirty="0" err="1"/>
              <a:t>Abeta</a:t>
            </a:r>
            <a:r>
              <a:rPr lang="en-US" dirty="0"/>
              <a:t>) forming </a:t>
            </a:r>
            <a:r>
              <a:rPr lang="en-US" dirty="0" err="1">
                <a:hlinkClick r:id="rId2"/>
              </a:rPr>
              <a:t>neuritic</a:t>
            </a:r>
            <a:r>
              <a:rPr lang="en-US" dirty="0">
                <a:hlinkClick r:id="rId2"/>
              </a:rPr>
              <a:t> plaques</a:t>
            </a:r>
            <a:r>
              <a:rPr lang="en-US" dirty="0"/>
              <a:t>, </a:t>
            </a:r>
            <a:r>
              <a:rPr lang="en-US" dirty="0">
                <a:hlinkClick r:id="rId3"/>
              </a:rPr>
              <a:t>neurofibrillary tangles</a:t>
            </a:r>
            <a:r>
              <a:rPr lang="en-US" dirty="0"/>
              <a:t> and eventually progressive loss of neurons</a:t>
            </a:r>
          </a:p>
        </p:txBody>
      </p:sp>
    </p:spTree>
    <p:extLst>
      <p:ext uri="{BB962C8B-B14F-4D97-AF65-F5344CB8AC3E}">
        <p14:creationId xmlns:p14="http://schemas.microsoft.com/office/powerpoint/2010/main" val="17169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diagnosis should be made on the basis of two features:</a:t>
            </a:r>
          </a:p>
          <a:p>
            <a:r>
              <a:rPr lang="en-US" dirty="0">
                <a:hlinkClick r:id="rId2"/>
              </a:rPr>
              <a:t>mesial temporal lobe</a:t>
            </a:r>
            <a:r>
              <a:rPr lang="en-US" dirty="0"/>
              <a:t> atrophy </a:t>
            </a:r>
            <a:r>
              <a:rPr lang="en-US" dirty="0" smtClean="0"/>
              <a:t>particularly </a:t>
            </a:r>
            <a:r>
              <a:rPr lang="en-US" dirty="0"/>
              <a:t>the </a:t>
            </a:r>
            <a:r>
              <a:rPr lang="en-US" dirty="0">
                <a:hlinkClick r:id="rId3"/>
              </a:rPr>
              <a:t>hippocampus</a:t>
            </a:r>
            <a:r>
              <a:rPr lang="en-US" dirty="0"/>
              <a:t>, 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temporoparietal</a:t>
            </a:r>
            <a:r>
              <a:rPr lang="en-US" dirty="0"/>
              <a:t> cortical atrophy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Classical/typical Alzheimer disease</a:t>
            </a:r>
          </a:p>
          <a:p>
            <a:r>
              <a:rPr lang="en-US" dirty="0"/>
              <a:t>The typical patient with Alzheimer disease will present initially with </a:t>
            </a:r>
            <a:r>
              <a:rPr lang="en-US" dirty="0" smtClean="0"/>
              <a:t>  </a:t>
            </a:r>
            <a:r>
              <a:rPr lang="en-US" dirty="0"/>
              <a:t>episodic memory deficits </a:t>
            </a:r>
            <a:r>
              <a:rPr lang="en-US" baseline="30000" dirty="0" smtClean="0"/>
              <a:t> </a:t>
            </a:r>
            <a:r>
              <a:rPr lang="en-US" dirty="0" smtClean="0"/>
              <a:t>. </a:t>
            </a:r>
            <a:r>
              <a:rPr lang="en-US" dirty="0"/>
              <a:t>Over time (often years), the disease progresses</a:t>
            </a:r>
            <a:r>
              <a:rPr lang="en-US" dirty="0" smtClean="0"/>
              <a:t>, with other symptom like   memory loss, . </a:t>
            </a:r>
            <a:r>
              <a:rPr lang="en-US" dirty="0"/>
              <a:t>Neuropsychiatric symptoms are </a:t>
            </a:r>
            <a:r>
              <a:rPr lang="en-US" dirty="0" smtClean="0"/>
              <a:t> . </a:t>
            </a:r>
            <a:r>
              <a:rPr lang="en-US" dirty="0"/>
              <a:t>These include apathy, </a:t>
            </a:r>
            <a:r>
              <a:rPr lang="en-US" dirty="0">
                <a:hlinkClick r:id="rId2"/>
              </a:rPr>
              <a:t>depression</a:t>
            </a:r>
            <a:r>
              <a:rPr lang="en-US" dirty="0"/>
              <a:t>, anxiety, aggression/agitation, and </a:t>
            </a:r>
            <a:r>
              <a:rPr lang="en-US" dirty="0">
                <a:hlinkClick r:id="rId3"/>
              </a:rPr>
              <a:t>psychosis</a:t>
            </a:r>
            <a:r>
              <a:rPr lang="en-US" dirty="0"/>
              <a:t> (delusions and hallucinations) </a:t>
            </a:r>
            <a:r>
              <a:rPr lang="en-US" baseline="30000" dirty="0" smtClean="0"/>
              <a:t>,…….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atrophic changes with sever hippocampi atrophy</a:t>
            </a:r>
            <a:endParaRPr lang="en-US" dirty="0"/>
          </a:p>
        </p:txBody>
      </p:sp>
      <p:pic>
        <p:nvPicPr>
          <p:cNvPr id="6146" name="Picture 2" descr="https://prod-images-static.radiopaedia.org/images/10618264/6b94c16e76ec625403cf4d17f9f28f_gallery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41" y="2452643"/>
            <a:ext cx="3236846" cy="34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Brain </a:t>
            </a:r>
            <a:r>
              <a:rPr lang="en-US" b="1" dirty="0" err="1" smtClean="0">
                <a:solidFill>
                  <a:srgbClr val="FF0000"/>
                </a:solidFill>
              </a:rPr>
              <a:t>tumour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s://radiologyassistant.nl/img/containers/main/brain-tumor-systematic-approach/a50979783f267b_TAB-tumoren4.png/2a188c853ffc2b28f8c5b8238d27b1a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67" y="2557463"/>
            <a:ext cx="355486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1:Meningioma( pre and post contrast CT )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38130" y="2702211"/>
            <a:ext cx="2755306" cy="2091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Extraaxial</a:t>
            </a:r>
            <a:r>
              <a:rPr lang="en-US" dirty="0" smtClean="0"/>
              <a:t>  homogenous enhancing </a:t>
            </a:r>
            <a:r>
              <a:rPr lang="en-US" dirty="0" err="1" smtClean="0"/>
              <a:t>dura</a:t>
            </a:r>
            <a:r>
              <a:rPr lang="en-US" dirty="0" smtClean="0"/>
              <a:t> based </a:t>
            </a:r>
          </a:p>
          <a:p>
            <a:endParaRPr lang="en-US" dirty="0"/>
          </a:p>
        </p:txBody>
      </p:sp>
      <p:pic>
        <p:nvPicPr>
          <p:cNvPr id="7" name="Picture 2" descr="https://prod-images-static.radiopaedia.org/images/344386/3c3afa334fa865a6f322748f48ddf4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2702211"/>
            <a:ext cx="3136099" cy="31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#10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46" y="2611322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Multiple sclerosis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Multiple sclerosis (MS)</a:t>
            </a:r>
            <a:r>
              <a:rPr lang="en-US" dirty="0"/>
              <a:t> is a chronic demyelinating condition affecting the central nervous system. Diagnosis requires good history, clinical examination, appropriate imaging, and laboratory tests (</a:t>
            </a:r>
            <a:r>
              <a:rPr lang="en-US" dirty="0">
                <a:hlinkClick r:id="rId2"/>
              </a:rPr>
              <a:t>cerebrospinal fluid</a:t>
            </a:r>
            <a:r>
              <a:rPr lang="en-US" dirty="0"/>
              <a:t> for </a:t>
            </a:r>
            <a:r>
              <a:rPr lang="en-US" dirty="0" err="1"/>
              <a:t>IgG</a:t>
            </a:r>
            <a:r>
              <a:rPr lang="en-US" dirty="0"/>
              <a:t> index and </a:t>
            </a:r>
            <a:r>
              <a:rPr lang="en-US" dirty="0" err="1"/>
              <a:t>oligoclonal</a:t>
            </a:r>
            <a:r>
              <a:rPr lang="en-US" dirty="0"/>
              <a:t> bands).</a:t>
            </a:r>
          </a:p>
          <a:p>
            <a:r>
              <a:rPr lang="en-US" dirty="0"/>
              <a:t>It is typified by "plaques" of disease which are spread by location and time. MRI is frequently the first-line imaging modality for diagnosis and follow-up.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: meningioma T1 (pre and post contrast  MRI )</a:t>
            </a:r>
            <a:endParaRPr lang="en-US" dirty="0"/>
          </a:p>
        </p:txBody>
      </p:sp>
      <p:pic>
        <p:nvPicPr>
          <p:cNvPr id="9218" name="Picture 2" descr="https://prod-images-static.radiopaedia.org/images/482096/a464387bf6a6a8810312282928515d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5" y="2796746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rod-images-static.radiopaedia.org/images/482078/853f060f0c4a9d9e72b1677332bd8b_big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0" y="2918702"/>
            <a:ext cx="3195919" cy="31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grade glioma:T1 :low /T2 high / T1 post non enhancing </a:t>
            </a:r>
            <a:endParaRPr lang="en-US" dirty="0"/>
          </a:p>
        </p:txBody>
      </p:sp>
      <p:pic>
        <p:nvPicPr>
          <p:cNvPr id="4" name="Picture 2" descr="https://prod-images-static.radiopaedia.org/images/5543499/684231001c217e84e4132432046dbc_big_gallery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52" y="2660013"/>
            <a:ext cx="325994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prod-images-static.radiopaedia.org/images/5543295/c2e1a06523c4b5d4e7bb9201d1654a_big_galler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95" y="2660013"/>
            <a:ext cx="2929457" cy="33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rod-images-static.radiopaedia.org/images/5543222/3c1c4fc158caf4c29626f159c0290a_big_galler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38" y="2660013"/>
            <a:ext cx="2929457" cy="33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High grade </a:t>
            </a:r>
            <a:r>
              <a:rPr lang="en-US" sz="2800" dirty="0" err="1" smtClean="0"/>
              <a:t>glioma</a:t>
            </a:r>
            <a:r>
              <a:rPr lang="en-US" sz="2800" dirty="0" smtClean="0"/>
              <a:t> like( GBM </a:t>
            </a:r>
            <a:r>
              <a:rPr lang="en-US" sz="2800" dirty="0" err="1" smtClean="0"/>
              <a:t>glioblastoma</a:t>
            </a:r>
            <a:r>
              <a:rPr lang="en-US" sz="2800" dirty="0" smtClean="0"/>
              <a:t> multiform ): </a:t>
            </a:r>
            <a:br>
              <a:rPr lang="en-US" sz="2800" dirty="0" smtClean="0"/>
            </a:br>
            <a:r>
              <a:rPr lang="en-US" sz="2800" dirty="0" smtClean="0"/>
              <a:t>T1 post contrast :heterogonous enhancement wit necrosis and cross midline </a:t>
            </a:r>
            <a:endParaRPr lang="en-US" sz="2800" dirty="0"/>
          </a:p>
        </p:txBody>
      </p:sp>
      <p:pic>
        <p:nvPicPr>
          <p:cNvPr id="10244" name="Picture 4" descr="https://prod-images-static.radiopaedia.org/images/940/67dcac388ad1cc69f7252e9ab44516_big_gallery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27" y="2398995"/>
            <a:ext cx="3116070" cy="38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Venous Sinus Thrombosis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venogram</a:t>
            </a:r>
            <a:endParaRPr lang="en-US" dirty="0"/>
          </a:p>
        </p:txBody>
      </p:sp>
      <p:pic>
        <p:nvPicPr>
          <p:cNvPr id="13314" name="Picture 2" descr="The Radiology Assistant : Cerebral Venous Sinus Thromb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4" y="2788200"/>
            <a:ext cx="368652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CCIPITAL SINUS• It is the smallest of the dural venous sinuses andlies, on  the inner surface of the occipital bone.•… | Anatomy of brain, Occipital  bone, Rad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01" y="2832850"/>
            <a:ext cx="4300271" cy="32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nferior Cerebral Veins - an overview | ScienceDirect To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99" y="3233515"/>
            <a:ext cx="3313415" cy="26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r Balaji Anvekar FRCR: Hyperdense dural venous sinuses on 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28" y="2529556"/>
            <a:ext cx="6757791" cy="36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CT  WITHOUT  SHOWED HYPERDENSE SSS</a:t>
            </a:r>
            <a:br>
              <a:rPr lang="en-US" sz="3600" dirty="0" smtClean="0"/>
            </a:br>
            <a:r>
              <a:rPr lang="en-US" sz="3600" dirty="0" smtClean="0"/>
              <a:t>CT WITH SHOWED FILLING DEFECT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862" y="8436438"/>
            <a:ext cx="4836188" cy="159096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 descr="EPOS&amp;amp;trade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2" y="2501781"/>
            <a:ext cx="5306375" cy="36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erebral venous sinus thrombosis - Capecchi - 2018 - Journal of Thrombosis  and Haemostasis - Wiley Online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297" t="1" b="-3487"/>
          <a:stretch/>
        </p:blipFill>
        <p:spPr>
          <a:xfrm>
            <a:off x="8024501" y="2641750"/>
            <a:ext cx="3004838" cy="34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71036"/>
            <a:ext cx="9601196" cy="1303867"/>
          </a:xfrm>
        </p:spPr>
        <p:txBody>
          <a:bodyPr>
            <a:noAutofit/>
          </a:bodyPr>
          <a:lstStyle/>
          <a:p>
            <a:r>
              <a:rPr lang="en-US" sz="2800" b="1" dirty="0"/>
              <a:t>Small Vessel Disease</a:t>
            </a:r>
            <a:br>
              <a:rPr lang="en-US" sz="2800" b="1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2292" name="Picture 4" descr="Small vessel disease on a CT he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44" y="2719833"/>
            <a:ext cx="272515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age, the small arterioles in the brain become more affected by arteriosclerosis. These small arterioles supply the subcortical, periventricular, and lacunar areas. These areas thus become </a:t>
            </a:r>
            <a:r>
              <a:rPr lang="en-US" dirty="0" err="1"/>
              <a:t>ischaemic</a:t>
            </a:r>
            <a:r>
              <a:rPr lang="en-US" dirty="0"/>
              <a:t> and low density on CT. This can lead to vascular dementia.</a:t>
            </a:r>
          </a:p>
        </p:txBody>
      </p:sp>
    </p:spTree>
    <p:extLst>
      <p:ext uri="{BB962C8B-B14F-4D97-AF65-F5344CB8AC3E}">
        <p14:creationId xmlns:p14="http://schemas.microsoft.com/office/powerpoint/2010/main" val="4394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EDEMA</a:t>
            </a:r>
            <a:br>
              <a:rPr lang="en-US" dirty="0" smtClean="0"/>
            </a:br>
            <a:r>
              <a:rPr lang="en-US" sz="2000" dirty="0" smtClean="0"/>
              <a:t>ALL EDEMA HYPER INTENSE ON T2 AND FLAIR /HYPOINTENSE ON T1 /HYPODENSE ON CT /ONLY CYTOTOXIC HAS IN ADDITION DIFFUSION RESTRICTION ON DWI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TYPES :</a:t>
            </a:r>
          </a:p>
          <a:p>
            <a:r>
              <a:rPr lang="en-US" u="sng" dirty="0" smtClean="0"/>
              <a:t>VASOGENIC EDEMA</a:t>
            </a:r>
            <a:r>
              <a:rPr lang="en-US" dirty="0" smtClean="0"/>
              <a:t>: OCCURE IN BRAIN TUMOR LOOKS LIKE FINGERS IN THE WHITE MATTER OCCUR WITH BRAIN TUMOURS AND ABCESS</a:t>
            </a:r>
            <a:endParaRPr lang="en-US" dirty="0"/>
          </a:p>
          <a:p>
            <a:r>
              <a:rPr lang="en-US" u="sng" dirty="0" smtClean="0"/>
              <a:t>CYTOTOXIC EDEMA</a:t>
            </a:r>
            <a:r>
              <a:rPr lang="en-US" dirty="0" smtClean="0"/>
              <a:t>:INVOLVE BOTH GREY AND WHITE MATTER OCCURE WITH INVARCTIONS</a:t>
            </a:r>
          </a:p>
          <a:p>
            <a:pPr marL="0" indent="0">
              <a:buNone/>
            </a:pPr>
            <a:r>
              <a:rPr lang="en-US" u="sng" dirty="0" smtClean="0"/>
              <a:t>TRANSEPENDYMAL EDEMA</a:t>
            </a:r>
            <a:r>
              <a:rPr lang="en-US" dirty="0" smtClean="0"/>
              <a:t>: OCCURE AROUND VENTRICULAR SYSTEM IN CASE OF HYDROCEPHALUS.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1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Presentation</a:t>
            </a:r>
            <a:endParaRPr lang="en-US" dirty="0"/>
          </a:p>
          <a:p>
            <a:pPr lvl="1"/>
            <a:r>
              <a:rPr lang="en-US" dirty="0"/>
              <a:t>depends on the location of plaques</a:t>
            </a:r>
          </a:p>
          <a:p>
            <a:pPr lvl="2"/>
            <a:r>
              <a:rPr lang="en-US" dirty="0"/>
              <a:t>sensory or motor disturbance</a:t>
            </a:r>
          </a:p>
          <a:p>
            <a:pPr lvl="2"/>
            <a:r>
              <a:rPr lang="en-US" dirty="0"/>
              <a:t>cranial nerve involvement, e.g. </a:t>
            </a:r>
            <a:r>
              <a:rPr lang="en-US" dirty="0">
                <a:hlinkClick r:id="rId2"/>
              </a:rPr>
              <a:t>optic neuritis</a:t>
            </a:r>
            <a:r>
              <a:rPr lang="en-US" dirty="0"/>
              <a:t>, </a:t>
            </a:r>
            <a:r>
              <a:rPr lang="en-US" dirty="0">
                <a:hlinkClick r:id="rId3"/>
              </a:rPr>
              <a:t>trigeminal neuralgia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im Luijkx on Twitter: &amp;quot;@DrAndrewDixon at #Radiopaedia2020: cytotoxic oedema  is characterised by loss of grey-white matter differentiation, unlike  vasogenic oedema where it appears accentuated as only the white matter  becomes hypodense @Radiopaedia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66" y="1324598"/>
            <a:ext cx="7607790" cy="47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81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VASOGENIC EDEMA /FINGER LIKE AROUND BREAST METS</a:t>
            </a:r>
            <a:endParaRPr lang="en-US" dirty="0"/>
          </a:p>
        </p:txBody>
      </p:sp>
      <p:pic>
        <p:nvPicPr>
          <p:cNvPr id="1026" name="Picture 2" descr="https://prod-images-static.radiopaedia.org/images/3464828/dc80f4ccd6a952cb04ab5a39f66115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91" y="2568010"/>
            <a:ext cx="3674797" cy="36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508" y="2448444"/>
            <a:ext cx="3706827" cy="37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5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849" y="1033406"/>
            <a:ext cx="9601196" cy="1303867"/>
          </a:xfrm>
        </p:spPr>
        <p:txBody>
          <a:bodyPr>
            <a:noAutofit/>
          </a:bodyPr>
          <a:lstStyle/>
          <a:p>
            <a:r>
              <a:rPr lang="en-US" sz="3200" dirty="0" smtClean="0"/>
              <a:t>CYTOTOXIC EDEMA IN RT SUB MCA INFARCTION SHOWED DIFFUSION RESTRICTION ON DWI</a:t>
            </a:r>
            <a:endParaRPr lang="en-US" sz="3200" dirty="0"/>
          </a:p>
        </p:txBody>
      </p:sp>
      <p:pic>
        <p:nvPicPr>
          <p:cNvPr id="3074" name="Picture 2" descr="Twitter | Medical radiography, Radiology imaging, Radiolog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2" t="14355" r="-1128" b="2965"/>
          <a:stretch/>
        </p:blipFill>
        <p:spPr bwMode="auto">
          <a:xfrm>
            <a:off x="1452785" y="2478281"/>
            <a:ext cx="3213220" cy="339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654" b="-3571"/>
          <a:stretch/>
        </p:blipFill>
        <p:spPr>
          <a:xfrm>
            <a:off x="4775674" y="2478281"/>
            <a:ext cx="2855720" cy="37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80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TRANSEPENDYMAL EDEMA IN ACUTE HYDROCEPHALUS</a:t>
            </a:r>
            <a:endParaRPr lang="en-US" dirty="0"/>
          </a:p>
        </p:txBody>
      </p:sp>
      <p:pic>
        <p:nvPicPr>
          <p:cNvPr id="4100" name="Picture 4" descr="Nonenhanced head CT scan obtained in an 8-year-old boy who presented... | 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08" y="2450858"/>
            <a:ext cx="3025211" cy="37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pathophysiology</a:t>
            </a:r>
            <a:endParaRPr lang="en-US" dirty="0"/>
          </a:p>
          <a:p>
            <a:pPr lvl="1"/>
            <a:r>
              <a:rPr lang="en-US" dirty="0"/>
              <a:t>white matter </a:t>
            </a:r>
            <a:r>
              <a:rPr lang="en-US" dirty="0">
                <a:hlinkClick r:id="rId2"/>
              </a:rPr>
              <a:t>demyelination</a:t>
            </a:r>
            <a:endParaRPr lang="en-US" dirty="0"/>
          </a:p>
          <a:p>
            <a:pPr lvl="2"/>
            <a:r>
              <a:rPr lang="en-US" dirty="0"/>
              <a:t>visible on MRI as plaques of disease</a:t>
            </a:r>
          </a:p>
          <a:p>
            <a:pPr lvl="1"/>
            <a:r>
              <a:rPr lang="en-US" dirty="0"/>
              <a:t>damage to the myelin sheath surrounding axons</a:t>
            </a:r>
          </a:p>
          <a:p>
            <a:pPr lvl="2"/>
            <a:r>
              <a:rPr lang="en-US" dirty="0"/>
              <a:t>little or no underlying neuronal damage</a:t>
            </a:r>
          </a:p>
          <a:p>
            <a:pPr lvl="2"/>
            <a:r>
              <a:rPr lang="en-US" dirty="0"/>
              <a:t>likely autoimmune, cellular-mediated condition</a:t>
            </a:r>
          </a:p>
          <a:p>
            <a:pPr lvl="1"/>
            <a:r>
              <a:rPr lang="en-US" dirty="0"/>
              <a:t>no unifying cause or trigger</a:t>
            </a:r>
          </a:p>
          <a:p>
            <a:pPr lvl="2"/>
            <a:r>
              <a:rPr lang="en-US" dirty="0"/>
              <a:t>some genetic and environmental factors 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b="1" dirty="0"/>
              <a:t>investigation</a:t>
            </a:r>
            <a:endParaRPr lang="en-US" dirty="0"/>
          </a:p>
          <a:p>
            <a:pPr lvl="1"/>
            <a:r>
              <a:rPr lang="en-US" dirty="0"/>
              <a:t>CT is insensitive</a:t>
            </a:r>
          </a:p>
          <a:p>
            <a:pPr lvl="1"/>
            <a:r>
              <a:rPr lang="en-US" dirty="0"/>
              <a:t>MRI is the investigation of choice</a:t>
            </a:r>
          </a:p>
          <a:p>
            <a:pPr lvl="2"/>
            <a:r>
              <a:rPr lang="en-US" dirty="0"/>
              <a:t>should be performed with contrast and include the spine</a:t>
            </a:r>
          </a:p>
        </p:txBody>
      </p:sp>
    </p:spTree>
    <p:extLst>
      <p:ext uri="{BB962C8B-B14F-4D97-AF65-F5344CB8AC3E}">
        <p14:creationId xmlns:p14="http://schemas.microsoft.com/office/powerpoint/2010/main" val="10643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Imaging</a:t>
            </a:r>
          </a:p>
          <a:p>
            <a:r>
              <a:rPr lang="en-US" b="1" dirty="0"/>
              <a:t>role of imaging</a:t>
            </a:r>
            <a:endParaRPr lang="en-US" dirty="0"/>
          </a:p>
          <a:p>
            <a:pPr lvl="1"/>
            <a:r>
              <a:rPr lang="en-US" dirty="0"/>
              <a:t>initial diagnosis</a:t>
            </a:r>
          </a:p>
          <a:p>
            <a:pPr lvl="1"/>
            <a:r>
              <a:rPr lang="en-US" dirty="0"/>
              <a:t>determine degree of involvement, e.g. spine</a:t>
            </a:r>
          </a:p>
          <a:p>
            <a:pPr lvl="1"/>
            <a:r>
              <a:rPr lang="en-US" dirty="0"/>
              <a:t>follow up of plaques</a:t>
            </a:r>
          </a:p>
          <a:p>
            <a:r>
              <a:rPr lang="en-US" b="1" dirty="0"/>
              <a:t>radiographic features</a:t>
            </a:r>
            <a:endParaRPr lang="en-US" dirty="0"/>
          </a:p>
          <a:p>
            <a:pPr lvl="1"/>
            <a:r>
              <a:rPr lang="en-US" dirty="0"/>
              <a:t>CT</a:t>
            </a:r>
          </a:p>
          <a:p>
            <a:pPr lvl="2"/>
            <a:r>
              <a:rPr lang="en-US" dirty="0" smtClean="0"/>
              <a:t> insensitive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MRI</a:t>
            </a:r>
          </a:p>
          <a:p>
            <a:pPr lvl="2"/>
            <a:r>
              <a:rPr lang="en-US" dirty="0"/>
              <a:t>preferred imaging </a:t>
            </a:r>
            <a:r>
              <a:rPr lang="en-US" dirty="0" err="1"/>
              <a:t>modailty</a:t>
            </a:r>
            <a:r>
              <a:rPr lang="en-US" dirty="0"/>
              <a:t> for diagnosis and follow up</a:t>
            </a:r>
          </a:p>
          <a:p>
            <a:pPr lvl="2"/>
            <a:r>
              <a:rPr lang="en-US" dirty="0"/>
              <a:t>best visualized on a fluid-sensitive sequence, e.g. T2, FLAIR</a:t>
            </a:r>
          </a:p>
          <a:p>
            <a:pPr lvl="2"/>
            <a:r>
              <a:rPr lang="en-US" dirty="0"/>
              <a:t>white matter lesions</a:t>
            </a:r>
          </a:p>
          <a:p>
            <a:pPr lvl="2"/>
            <a:r>
              <a:rPr lang="en-US" dirty="0"/>
              <a:t>characteristic periventricular, they tend to extend perpendicularly and on sagittal views are called "</a:t>
            </a:r>
            <a:r>
              <a:rPr lang="en-US" dirty="0">
                <a:hlinkClick r:id="rId2"/>
              </a:rPr>
              <a:t>Dawson's fingers</a:t>
            </a:r>
            <a:r>
              <a:rPr lang="en-US" dirty="0"/>
              <a:t>" (case 1)</a:t>
            </a:r>
          </a:p>
          <a:p>
            <a:pPr lvl="2"/>
            <a:r>
              <a:rPr lang="en-US" dirty="0"/>
              <a:t>lesions may occur throughout the CNS and be found in a variety of locations, e.g. </a:t>
            </a:r>
            <a:r>
              <a:rPr lang="en-US" dirty="0" err="1">
                <a:hlinkClick r:id="rId3"/>
              </a:rPr>
              <a:t>juxtacortical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brainstem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cerebellum</a:t>
            </a:r>
            <a:r>
              <a:rPr lang="en-US" dirty="0"/>
              <a:t>, or </a:t>
            </a:r>
            <a:r>
              <a:rPr lang="en-US" dirty="0">
                <a:hlinkClick r:id="rId6"/>
              </a:rPr>
              <a:t>spinal cord</a:t>
            </a:r>
            <a:r>
              <a:rPr lang="en-US" dirty="0"/>
              <a:t> (also part of the CNS)</a:t>
            </a:r>
          </a:p>
          <a:p>
            <a:pPr lvl="2"/>
            <a:r>
              <a:rPr lang="en-US" dirty="0"/>
              <a:t>enhancement is a marker of activity and can be used to determine lesion load and disease progression </a:t>
            </a:r>
            <a:r>
              <a:rPr lang="en-US" dirty="0" smtClean="0"/>
              <a:t>limits </a:t>
            </a:r>
            <a:r>
              <a:rPr lang="en-US" dirty="0"/>
              <a:t>of conventional MRI technique: it is less sensitive to the associated diffuse damage in normal-appearing white </a:t>
            </a:r>
            <a:r>
              <a:rPr lang="en-US" dirty="0" smtClean="0"/>
              <a:t>matter.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one :MS Dawson fingers</a:t>
            </a:r>
            <a:endParaRPr lang="en-US" dirty="0"/>
          </a:p>
        </p:txBody>
      </p:sp>
      <p:pic>
        <p:nvPicPr>
          <p:cNvPr id="1026" name="Picture 2" descr="https://prod-images-static.radiopaedia.org/images/482357/ca620d98e54520aa46114d47909bcd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two: MS T2</a:t>
            </a:r>
            <a:endParaRPr lang="en-US" dirty="0"/>
          </a:p>
        </p:txBody>
      </p:sp>
      <p:pic>
        <p:nvPicPr>
          <p:cNvPr id="2050" name="Picture 2" descr="https://prod-images-static.radiopaedia.org/images/6251327/65ce4c1a1a91c37cb887a2a2ad578f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3 : MS ,T1/FLAIR/ T2 /FLAIR SAGITTAL</a:t>
            </a:r>
            <a:endParaRPr lang="en-US" sz="3600" dirty="0"/>
          </a:p>
        </p:txBody>
      </p:sp>
      <p:pic>
        <p:nvPicPr>
          <p:cNvPr id="3074" name="Picture 2" descr="https://prod-images-static.radiopaedia.org/images/11865062/890bc37df865370503a0fb4bdd3b65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31350"/>
            <a:ext cx="2820112" cy="28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rod-images-static.radiopaedia.org/images/11965330/bae4ae3d78d7777c9d074e4080d882_big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87" y="1940659"/>
            <a:ext cx="2810803" cy="28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rod-images-static.radiopaedia.org/images/11965520/bedf965b605da28d4496dc7413bcdc_big_gall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90" y="1940659"/>
            <a:ext cx="2617316" cy="28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rod-images-static.radiopaedia.org/images/11966036/48592583fb315932f0a7f9ae891417_big_gall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06" y="1940659"/>
            <a:ext cx="2739910" cy="28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401</Words>
  <Application>Microsoft Office PowerPoint</Application>
  <PresentationFormat>Widescreen</PresentationFormat>
  <Paragraphs>73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Garamond</vt:lpstr>
      <vt:lpstr>Organic</vt:lpstr>
      <vt:lpstr>Neuroradiology III.</vt:lpstr>
      <vt:lpstr>Multiple sclerosis</vt:lpstr>
      <vt:lpstr>PowerPoint Presentation</vt:lpstr>
      <vt:lpstr>PowerPoint Presentation</vt:lpstr>
      <vt:lpstr>PowerPoint Presentation</vt:lpstr>
      <vt:lpstr>PowerPoint Presentation</vt:lpstr>
      <vt:lpstr>Case one :MS Dawson fingers</vt:lpstr>
      <vt:lpstr>Case two: MS T2</vt:lpstr>
      <vt:lpstr>Case 3 : MS ,T1/FLAIR/ T2 /FLAIR SAGITTAL</vt:lpstr>
      <vt:lpstr>Case 4: enhancement of plague post contrast T1</vt:lpstr>
      <vt:lpstr>Brain atrophic changes </vt:lpstr>
      <vt:lpstr>Case: wide sulci and ventriculomegaly</vt:lpstr>
      <vt:lpstr>Alzheimer disease </vt:lpstr>
      <vt:lpstr>PowerPoint Presentation</vt:lpstr>
      <vt:lpstr>PowerPoint Presentation</vt:lpstr>
      <vt:lpstr>PowerPoint Presentation</vt:lpstr>
      <vt:lpstr>Brain atrophic changes with sever hippocampi atrophy</vt:lpstr>
      <vt:lpstr>Brain tumour </vt:lpstr>
      <vt:lpstr>Case 1:Meningioma( pre and post contrast CT ) </vt:lpstr>
      <vt:lpstr>Case : meningioma T1 (pre and post contrast  MRI )</vt:lpstr>
      <vt:lpstr>Low grade glioma:T1 :low /T2 high / T1 post non enhancing </vt:lpstr>
      <vt:lpstr>High grade glioma like( GBM glioblastoma multiform ):  T1 post contrast :heterogonous enhancement wit necrosis and cross midline </vt:lpstr>
      <vt:lpstr>Venous Sinus Thrombosis </vt:lpstr>
      <vt:lpstr>Normal venogram</vt:lpstr>
      <vt:lpstr>PowerPoint Presentation</vt:lpstr>
      <vt:lpstr>CT  WITHOUT  SHOWED HYPERDENSE SSS CT WITH SHOWED FILLING DEFECT</vt:lpstr>
      <vt:lpstr>Small Vessel Disease  </vt:lpstr>
      <vt:lpstr>PowerPoint Presentation</vt:lpstr>
      <vt:lpstr>BRAIN EDEMA ALL EDEMA HYPER INTENSE ON T2 AND FLAIR /HYPOINTENSE ON T1 /HYPODENSE ON CT /ONLY CYTOTOXIC HAS IN ADDITION DIFFUSION RESTRICTION ON DWI</vt:lpstr>
      <vt:lpstr>PowerPoint Presentation</vt:lpstr>
      <vt:lpstr>VASOGENIC EDEMA /FINGER LIKE AROUND BREAST METS</vt:lpstr>
      <vt:lpstr>CYTOTOXIC EDEMA IN RT SUB MCA INFARCTION SHOWED DIFFUSION RESTRICTION ON DWI</vt:lpstr>
      <vt:lpstr>TRANSEPENDYMAL EDEMA IN ACUTE HYDROCEPHALUS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Neuroradiology.</dc:title>
  <dc:creator>USER</dc:creator>
  <cp:lastModifiedBy>USER</cp:lastModifiedBy>
  <cp:revision>35</cp:revision>
  <dcterms:created xsi:type="dcterms:W3CDTF">2021-09-25T15:00:57Z</dcterms:created>
  <dcterms:modified xsi:type="dcterms:W3CDTF">2021-09-25T19:29:05Z</dcterms:modified>
</cp:coreProperties>
</file>