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 id="2147483815" r:id="rId2"/>
  </p:sldMasterIdLst>
  <p:notesMasterIdLst>
    <p:notesMasterId r:id="rId43"/>
  </p:notesMasterIdLst>
  <p:sldIdLst>
    <p:sldId id="256" r:id="rId3"/>
    <p:sldId id="259" r:id="rId4"/>
    <p:sldId id="260" r:id="rId5"/>
    <p:sldId id="276" r:id="rId6"/>
    <p:sldId id="277" r:id="rId7"/>
    <p:sldId id="310" r:id="rId8"/>
    <p:sldId id="262" r:id="rId9"/>
    <p:sldId id="263" r:id="rId10"/>
    <p:sldId id="278" r:id="rId11"/>
    <p:sldId id="265" r:id="rId12"/>
    <p:sldId id="279" r:id="rId13"/>
    <p:sldId id="267" r:id="rId14"/>
    <p:sldId id="268" r:id="rId15"/>
    <p:sldId id="269" r:id="rId16"/>
    <p:sldId id="281" r:id="rId17"/>
    <p:sldId id="282" r:id="rId18"/>
    <p:sldId id="283" r:id="rId19"/>
    <p:sldId id="284" r:id="rId20"/>
    <p:sldId id="285"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764" autoAdjust="0"/>
  </p:normalViewPr>
  <p:slideViewPr>
    <p:cSldViewPr snapToGrid="0">
      <p:cViewPr varScale="1">
        <p:scale>
          <a:sx n="79" d="100"/>
          <a:sy n="79" d="100"/>
        </p:scale>
        <p:origin x="37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5D967-7C4F-46D1-BF02-C6203B521D0D}"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34C01-D7F3-427B-A7BA-B83FF85B3745}" type="slidenum">
              <a:rPr lang="en-US" smtClean="0"/>
              <a:t>‹#›</a:t>
            </a:fld>
            <a:endParaRPr lang="en-US"/>
          </a:p>
        </p:txBody>
      </p:sp>
    </p:spTree>
    <p:extLst>
      <p:ext uri="{BB962C8B-B14F-4D97-AF65-F5344CB8AC3E}">
        <p14:creationId xmlns:p14="http://schemas.microsoft.com/office/powerpoint/2010/main" val="289641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 The absence of a gallbladder is highly suggestive for the diagnosis of biliary atresia, but the presence of a gallbladder does not exclude the diagnosis of biliary atresia.</a:t>
            </a:r>
          </a:p>
          <a:p>
            <a:endParaRPr lang="en-US" dirty="0"/>
          </a:p>
        </p:txBody>
      </p:sp>
      <p:sp>
        <p:nvSpPr>
          <p:cNvPr id="4" name="Slide Number Placeholder 3"/>
          <p:cNvSpPr>
            <a:spLocks noGrp="1"/>
          </p:cNvSpPr>
          <p:nvPr>
            <p:ph type="sldNum" sz="quarter" idx="10"/>
          </p:nvPr>
        </p:nvSpPr>
        <p:spPr/>
        <p:txBody>
          <a:bodyPr/>
          <a:lstStyle/>
          <a:p>
            <a:fld id="{03134C01-D7F3-427B-A7BA-B83FF85B3745}" type="slidenum">
              <a:rPr lang="en-US" smtClean="0"/>
              <a:t>11</a:t>
            </a:fld>
            <a:endParaRPr lang="en-US"/>
          </a:p>
        </p:txBody>
      </p:sp>
    </p:spTree>
    <p:extLst>
      <p:ext uri="{BB962C8B-B14F-4D97-AF65-F5344CB8AC3E}">
        <p14:creationId xmlns:p14="http://schemas.microsoft.com/office/powerpoint/2010/main" val="2355139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cholangiogram</a:t>
            </a:r>
            <a:r>
              <a:rPr lang="en-US" dirty="0"/>
              <a:t> may demonstrate hypoplasia of the extrahepatic biliary system.</a:t>
            </a:r>
          </a:p>
          <a:p>
            <a:r>
              <a:rPr lang="en-US" dirty="0"/>
              <a:t>When these tests point to or cannot exclude the diagnosis of biliary atresia, surgical exploration is indicated.</a:t>
            </a:r>
          </a:p>
          <a:p>
            <a:endParaRPr lang="en-US" dirty="0"/>
          </a:p>
        </p:txBody>
      </p:sp>
      <p:sp>
        <p:nvSpPr>
          <p:cNvPr id="4" name="Slide Number Placeholder 3"/>
          <p:cNvSpPr>
            <a:spLocks noGrp="1"/>
          </p:cNvSpPr>
          <p:nvPr>
            <p:ph type="sldNum" sz="quarter" idx="10"/>
          </p:nvPr>
        </p:nvSpPr>
        <p:spPr/>
        <p:txBody>
          <a:bodyPr/>
          <a:lstStyle/>
          <a:p>
            <a:fld id="{03134C01-D7F3-427B-A7BA-B83FF85B3745}" type="slidenum">
              <a:rPr lang="en-US" smtClean="0"/>
              <a:t>14</a:t>
            </a:fld>
            <a:endParaRPr lang="en-US"/>
          </a:p>
        </p:txBody>
      </p:sp>
    </p:spTree>
    <p:extLst>
      <p:ext uri="{BB962C8B-B14F-4D97-AF65-F5344CB8AC3E}">
        <p14:creationId xmlns:p14="http://schemas.microsoft.com/office/powerpoint/2010/main" val="3991290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Choleretics</a:t>
            </a:r>
            <a:endParaRPr lang="en-US" dirty="0"/>
          </a:p>
        </p:txBody>
      </p:sp>
      <p:sp>
        <p:nvSpPr>
          <p:cNvPr id="4" name="Slide Number Placeholder 3"/>
          <p:cNvSpPr>
            <a:spLocks noGrp="1"/>
          </p:cNvSpPr>
          <p:nvPr>
            <p:ph type="sldNum" sz="quarter" idx="10"/>
          </p:nvPr>
        </p:nvSpPr>
        <p:spPr/>
        <p:txBody>
          <a:bodyPr/>
          <a:lstStyle/>
          <a:p>
            <a:fld id="{03134C01-D7F3-427B-A7BA-B83FF85B3745}" type="slidenum">
              <a:rPr lang="en-US" smtClean="0"/>
              <a:t>18</a:t>
            </a:fld>
            <a:endParaRPr lang="en-US"/>
          </a:p>
        </p:txBody>
      </p:sp>
    </p:spTree>
    <p:extLst>
      <p:ext uri="{BB962C8B-B14F-4D97-AF65-F5344CB8AC3E}">
        <p14:creationId xmlns:p14="http://schemas.microsoft.com/office/powerpoint/2010/main" val="1546253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96F44D3-181B-4027-A63B-D93BC5817D3C}"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252696590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6F44D3-181B-4027-A63B-D93BC5817D3C}"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4047362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6F44D3-181B-4027-A63B-D93BC5817D3C}"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3885952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96F44D3-181B-4027-A63B-D93BC5817D3C}" type="datetimeFigureOut">
              <a:rPr lang="en-US" smtClean="0">
                <a:solidFill>
                  <a:srgbClr val="FFFFFF">
                    <a:alpha val="70000"/>
                  </a:srgbClr>
                </a:solidFill>
              </a:rPr>
              <a:pPr/>
              <a:t>10/22/2025</a:t>
            </a:fld>
            <a:endParaRPr lang="en-US">
              <a:solidFill>
                <a:srgbClr val="FFFFFF">
                  <a:alpha val="70000"/>
                </a:srgbClr>
              </a:solidFill>
            </a:endParaRPr>
          </a:p>
        </p:txBody>
      </p:sp>
      <p:sp>
        <p:nvSpPr>
          <p:cNvPr id="8" name="Footer Placeholder 7"/>
          <p:cNvSpPr>
            <a:spLocks noGrp="1"/>
          </p:cNvSpPr>
          <p:nvPr>
            <p:ph type="ftr" sz="quarter" idx="11"/>
          </p:nvPr>
        </p:nvSpPr>
        <p:spPr/>
        <p:txBody>
          <a:bodyPr/>
          <a:lstStyle/>
          <a:p>
            <a:endParaRPr lang="en-US">
              <a:solidFill>
                <a:srgbClr val="FFFFFF">
                  <a:alpha val="70000"/>
                </a:srgbClr>
              </a:solidFill>
            </a:endParaRPr>
          </a:p>
        </p:txBody>
      </p:sp>
      <p:sp>
        <p:nvSpPr>
          <p:cNvPr id="9" name="Slide Number Placeholder 8"/>
          <p:cNvSpPr>
            <a:spLocks noGrp="1"/>
          </p:cNvSpPr>
          <p:nvPr>
            <p:ph type="sldNum" sz="quarter" idx="12"/>
          </p:nvPr>
        </p:nvSpPr>
        <p:spPr/>
        <p:txBody>
          <a:bodyPr/>
          <a:lstStyle/>
          <a:p>
            <a:fld id="{CABB7930-892E-4520-A55B-AAAF5EC44413}" type="slidenum">
              <a:rPr lang="en-US" smtClean="0"/>
              <a:pPr/>
              <a:t>‹#›</a:t>
            </a:fld>
            <a:endParaRPr lang="en-US"/>
          </a:p>
        </p:txBody>
      </p:sp>
    </p:spTree>
    <p:extLst>
      <p:ext uri="{BB962C8B-B14F-4D97-AF65-F5344CB8AC3E}">
        <p14:creationId xmlns:p14="http://schemas.microsoft.com/office/powerpoint/2010/main" val="239307025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6F44D3-181B-4027-A63B-D93BC5817D3C}" type="datetimeFigureOut">
              <a:rPr lang="en-US" smtClean="0">
                <a:solidFill>
                  <a:srgbClr val="000000">
                    <a:alpha val="70000"/>
                  </a:srgbClr>
                </a:solidFill>
              </a:rPr>
              <a:pPr/>
              <a:t>10/22/2025</a:t>
            </a:fld>
            <a:endParaRPr lang="en-US">
              <a:solidFill>
                <a:srgbClr val="000000">
                  <a:alpha val="70000"/>
                </a:srgbClr>
              </a:solidFill>
            </a:endParaRPr>
          </a:p>
        </p:txBody>
      </p:sp>
      <p:sp>
        <p:nvSpPr>
          <p:cNvPr id="8" name="Footer Placeholder 7"/>
          <p:cNvSpPr>
            <a:spLocks noGrp="1"/>
          </p:cNvSpPr>
          <p:nvPr>
            <p:ph type="ftr" sz="quarter" idx="11"/>
          </p:nvPr>
        </p:nvSpPr>
        <p:spPr/>
        <p:txBody>
          <a:bodyPr/>
          <a:lstStyle/>
          <a:p>
            <a:endParaRPr lang="en-US">
              <a:solidFill>
                <a:srgbClr val="000000">
                  <a:alpha val="70000"/>
                </a:srgbClr>
              </a:solidFill>
            </a:endParaRPr>
          </a:p>
        </p:txBody>
      </p:sp>
      <p:sp>
        <p:nvSpPr>
          <p:cNvPr id="9" name="Slide Number Placeholder 8"/>
          <p:cNvSpPr>
            <a:spLocks noGrp="1"/>
          </p:cNvSpPr>
          <p:nvPr>
            <p:ph type="sldNum" sz="quarter" idx="12"/>
          </p:nvPr>
        </p:nvSpPr>
        <p:spPr/>
        <p:txBody>
          <a:bodyPr/>
          <a:lstStyle/>
          <a:p>
            <a:fld id="{CABB7930-892E-4520-A55B-AAAF5EC44413}" type="slidenum">
              <a:rPr lang="en-US" smtClean="0"/>
              <a:pPr/>
              <a:t>‹#›</a:t>
            </a:fld>
            <a:endParaRPr lang="en-US"/>
          </a:p>
        </p:txBody>
      </p:sp>
    </p:spTree>
    <p:extLst>
      <p:ext uri="{BB962C8B-B14F-4D97-AF65-F5344CB8AC3E}">
        <p14:creationId xmlns:p14="http://schemas.microsoft.com/office/powerpoint/2010/main" val="1724658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96F44D3-181B-4027-A63B-D93BC5817D3C}" type="datetimeFigureOut">
              <a:rPr lang="en-US" smtClean="0">
                <a:solidFill>
                  <a:srgbClr val="FFFFFF">
                    <a:alpha val="70000"/>
                  </a:srgbClr>
                </a:solidFill>
              </a:rPr>
              <a:pPr/>
              <a:t>10/22/2025</a:t>
            </a:fld>
            <a:endParaRPr lang="en-US">
              <a:solidFill>
                <a:srgbClr val="FFFFFF">
                  <a:alpha val="70000"/>
                </a:srgbClr>
              </a:solidFill>
            </a:endParaRPr>
          </a:p>
        </p:txBody>
      </p:sp>
      <p:sp>
        <p:nvSpPr>
          <p:cNvPr id="8" name="Footer Placeholder 7"/>
          <p:cNvSpPr>
            <a:spLocks noGrp="1"/>
          </p:cNvSpPr>
          <p:nvPr>
            <p:ph type="ftr" sz="quarter" idx="11"/>
          </p:nvPr>
        </p:nvSpPr>
        <p:spPr/>
        <p:txBody>
          <a:bodyPr/>
          <a:lstStyle/>
          <a:p>
            <a:endParaRPr lang="en-US">
              <a:solidFill>
                <a:srgbClr val="FFFFFF">
                  <a:alpha val="70000"/>
                </a:srgbClr>
              </a:solidFill>
            </a:endParaRPr>
          </a:p>
        </p:txBody>
      </p:sp>
      <p:sp>
        <p:nvSpPr>
          <p:cNvPr id="9" name="Slide Number Placeholder 8"/>
          <p:cNvSpPr>
            <a:spLocks noGrp="1"/>
          </p:cNvSpPr>
          <p:nvPr>
            <p:ph type="sldNum" sz="quarter" idx="12"/>
          </p:nvPr>
        </p:nvSpPr>
        <p:spPr/>
        <p:txBody>
          <a:bodyPr/>
          <a:lstStyle/>
          <a:p>
            <a:fld id="{CABB7930-892E-4520-A55B-AAAF5EC44413}" type="slidenum">
              <a:rPr lang="en-US" smtClean="0"/>
              <a:pPr/>
              <a:t>‹#›</a:t>
            </a:fld>
            <a:endParaRPr lang="en-US"/>
          </a:p>
        </p:txBody>
      </p:sp>
    </p:spTree>
    <p:extLst>
      <p:ext uri="{BB962C8B-B14F-4D97-AF65-F5344CB8AC3E}">
        <p14:creationId xmlns:p14="http://schemas.microsoft.com/office/powerpoint/2010/main" val="352137902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96F44D3-181B-4027-A63B-D93BC5817D3C}" type="datetimeFigureOut">
              <a:rPr lang="en-US" smtClean="0">
                <a:solidFill>
                  <a:srgbClr val="000000">
                    <a:alpha val="70000"/>
                  </a:srgbClr>
                </a:solidFill>
              </a:rPr>
              <a:pPr/>
              <a:t>10/22/2025</a:t>
            </a:fld>
            <a:endParaRPr lang="en-US">
              <a:solidFill>
                <a:srgbClr val="000000">
                  <a:alpha val="70000"/>
                </a:srgbClr>
              </a:solidFill>
            </a:endParaRPr>
          </a:p>
        </p:txBody>
      </p:sp>
      <p:sp>
        <p:nvSpPr>
          <p:cNvPr id="9" name="Footer Placeholder 8"/>
          <p:cNvSpPr>
            <a:spLocks noGrp="1"/>
          </p:cNvSpPr>
          <p:nvPr>
            <p:ph type="ftr" sz="quarter" idx="11"/>
          </p:nvPr>
        </p:nvSpPr>
        <p:spPr/>
        <p:txBody>
          <a:bodyPr/>
          <a:lstStyle/>
          <a:p>
            <a:endParaRPr lang="en-US">
              <a:solidFill>
                <a:srgbClr val="000000">
                  <a:alpha val="70000"/>
                </a:srgbClr>
              </a:solidFill>
            </a:endParaRPr>
          </a:p>
        </p:txBody>
      </p:sp>
      <p:sp>
        <p:nvSpPr>
          <p:cNvPr id="10" name="Slide Number Placeholder 9"/>
          <p:cNvSpPr>
            <a:spLocks noGrp="1"/>
          </p:cNvSpPr>
          <p:nvPr>
            <p:ph type="sldNum" sz="quarter" idx="12"/>
          </p:nvPr>
        </p:nvSpPr>
        <p:spPr/>
        <p:txBody>
          <a:bodyPr/>
          <a:lstStyle/>
          <a:p>
            <a:fld id="{CABB7930-892E-4520-A55B-AAAF5EC44413}" type="slidenum">
              <a:rPr lang="en-US" smtClean="0"/>
              <a:pPr/>
              <a:t>‹#›</a:t>
            </a:fld>
            <a:endParaRPr lang="en-US"/>
          </a:p>
        </p:txBody>
      </p:sp>
    </p:spTree>
    <p:extLst>
      <p:ext uri="{BB962C8B-B14F-4D97-AF65-F5344CB8AC3E}">
        <p14:creationId xmlns:p14="http://schemas.microsoft.com/office/powerpoint/2010/main" val="2883395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196F44D3-181B-4027-A63B-D93BC5817D3C}" type="datetimeFigureOut">
              <a:rPr lang="en-US" smtClean="0">
                <a:solidFill>
                  <a:srgbClr val="000000">
                    <a:alpha val="70000"/>
                  </a:srgbClr>
                </a:solidFill>
              </a:rPr>
              <a:pPr/>
              <a:t>10/22/2025</a:t>
            </a:fld>
            <a:endParaRPr lang="en-US">
              <a:solidFill>
                <a:srgbClr val="000000">
                  <a:alpha val="70000"/>
                </a:srgbClr>
              </a:solidFill>
            </a:endParaRPr>
          </a:p>
        </p:txBody>
      </p:sp>
      <p:sp>
        <p:nvSpPr>
          <p:cNvPr id="8" name="Footer Placeholder 7"/>
          <p:cNvSpPr>
            <a:spLocks noGrp="1"/>
          </p:cNvSpPr>
          <p:nvPr>
            <p:ph type="ftr" sz="quarter" idx="11"/>
          </p:nvPr>
        </p:nvSpPr>
        <p:spPr/>
        <p:txBody>
          <a:bodyPr/>
          <a:lstStyle/>
          <a:p>
            <a:endParaRPr lang="en-US">
              <a:solidFill>
                <a:srgbClr val="000000">
                  <a:alpha val="70000"/>
                </a:srgbClr>
              </a:solidFill>
            </a:endParaRPr>
          </a:p>
        </p:txBody>
      </p:sp>
      <p:sp>
        <p:nvSpPr>
          <p:cNvPr id="9" name="Slide Number Placeholder 8"/>
          <p:cNvSpPr>
            <a:spLocks noGrp="1"/>
          </p:cNvSpPr>
          <p:nvPr>
            <p:ph type="sldNum" sz="quarter" idx="12"/>
          </p:nvPr>
        </p:nvSpPr>
        <p:spPr/>
        <p:txBody>
          <a:bodyPr/>
          <a:lstStyle/>
          <a:p>
            <a:fld id="{CABB7930-892E-4520-A55B-AAAF5EC44413}"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17388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6F44D3-181B-4027-A63B-D93BC5817D3C}" type="datetimeFigureOut">
              <a:rPr lang="en-US" smtClean="0">
                <a:solidFill>
                  <a:srgbClr val="000000">
                    <a:alpha val="70000"/>
                  </a:srgbClr>
                </a:solidFill>
              </a:rPr>
              <a:pPr/>
              <a:t>10/22/2025</a:t>
            </a:fld>
            <a:endParaRPr lang="en-US">
              <a:solidFill>
                <a:srgbClr val="000000">
                  <a:alpha val="70000"/>
                </a:srgbClr>
              </a:solidFill>
            </a:endParaRPr>
          </a:p>
        </p:txBody>
      </p:sp>
      <p:sp>
        <p:nvSpPr>
          <p:cNvPr id="4" name="Footer Placeholder 3"/>
          <p:cNvSpPr>
            <a:spLocks noGrp="1"/>
          </p:cNvSpPr>
          <p:nvPr>
            <p:ph type="ftr" sz="quarter" idx="11"/>
          </p:nvPr>
        </p:nvSpPr>
        <p:spPr/>
        <p:txBody>
          <a:bodyPr/>
          <a:lstStyle/>
          <a:p>
            <a:endParaRPr lang="en-US">
              <a:solidFill>
                <a:srgbClr val="000000">
                  <a:alpha val="70000"/>
                </a:srgbClr>
              </a:solidFill>
            </a:endParaRPr>
          </a:p>
        </p:txBody>
      </p:sp>
      <p:sp>
        <p:nvSpPr>
          <p:cNvPr id="5" name="Slide Number Placeholder 4"/>
          <p:cNvSpPr>
            <a:spLocks noGrp="1"/>
          </p:cNvSpPr>
          <p:nvPr>
            <p:ph type="sldNum" sz="quarter" idx="12"/>
          </p:nvPr>
        </p:nvSpPr>
        <p:spPr/>
        <p:txBody>
          <a:bodyPr/>
          <a:lstStyle/>
          <a:p>
            <a:fld id="{CABB7930-892E-4520-A55B-AAAF5EC44413}" type="slidenum">
              <a:rPr lang="en-US" smtClean="0"/>
              <a:pPr/>
              <a:t>‹#›</a:t>
            </a:fld>
            <a:endParaRPr lang="en-US"/>
          </a:p>
        </p:txBody>
      </p:sp>
    </p:spTree>
    <p:extLst>
      <p:ext uri="{BB962C8B-B14F-4D97-AF65-F5344CB8AC3E}">
        <p14:creationId xmlns:p14="http://schemas.microsoft.com/office/powerpoint/2010/main" val="306908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F44D3-181B-4027-A63B-D93BC5817D3C}" type="datetimeFigureOut">
              <a:rPr lang="en-US" smtClean="0">
                <a:solidFill>
                  <a:srgbClr val="000000">
                    <a:alpha val="70000"/>
                  </a:srgbClr>
                </a:solidFill>
              </a:rPr>
              <a:pPr/>
              <a:t>10/22/2025</a:t>
            </a:fld>
            <a:endParaRPr lang="en-US">
              <a:solidFill>
                <a:srgbClr val="000000">
                  <a:alpha val="70000"/>
                </a:srgbClr>
              </a:solidFill>
            </a:endParaRPr>
          </a:p>
        </p:txBody>
      </p:sp>
      <p:sp>
        <p:nvSpPr>
          <p:cNvPr id="3" name="Footer Placeholder 2"/>
          <p:cNvSpPr>
            <a:spLocks noGrp="1"/>
          </p:cNvSpPr>
          <p:nvPr>
            <p:ph type="ftr" sz="quarter" idx="11"/>
          </p:nvPr>
        </p:nvSpPr>
        <p:spPr/>
        <p:txBody>
          <a:bodyPr/>
          <a:lstStyle/>
          <a:p>
            <a:endParaRPr lang="en-US">
              <a:solidFill>
                <a:srgbClr val="000000">
                  <a:alpha val="70000"/>
                </a:srgbClr>
              </a:solidFill>
            </a:endParaRPr>
          </a:p>
        </p:txBody>
      </p:sp>
      <p:sp>
        <p:nvSpPr>
          <p:cNvPr id="4" name="Slide Number Placeholder 3"/>
          <p:cNvSpPr>
            <a:spLocks noGrp="1"/>
          </p:cNvSpPr>
          <p:nvPr>
            <p:ph type="sldNum" sz="quarter" idx="12"/>
          </p:nvPr>
        </p:nvSpPr>
        <p:spPr/>
        <p:txBody>
          <a:bodyPr/>
          <a:lstStyle/>
          <a:p>
            <a:fld id="{CABB7930-892E-4520-A55B-AAAF5EC44413}" type="slidenum">
              <a:rPr lang="en-US" smtClean="0"/>
              <a:pPr/>
              <a:t>‹#›</a:t>
            </a:fld>
            <a:endParaRPr lang="en-US"/>
          </a:p>
        </p:txBody>
      </p:sp>
    </p:spTree>
    <p:extLst>
      <p:ext uri="{BB962C8B-B14F-4D97-AF65-F5344CB8AC3E}">
        <p14:creationId xmlns:p14="http://schemas.microsoft.com/office/powerpoint/2010/main" val="3541035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196F44D3-181B-4027-A63B-D93BC5817D3C}" type="datetimeFigureOut">
              <a:rPr lang="en-US" smtClean="0">
                <a:solidFill>
                  <a:srgbClr val="000000">
                    <a:alpha val="70000"/>
                  </a:srgbClr>
                </a:solidFill>
              </a:rPr>
              <a:pPr/>
              <a:t>10/22/2025</a:t>
            </a:fld>
            <a:endParaRPr lang="en-US">
              <a:solidFill>
                <a:srgbClr val="000000">
                  <a:alpha val="70000"/>
                </a:srgbClr>
              </a:solidFill>
            </a:endParaRP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CABB7930-892E-4520-A55B-AAAF5EC44413}" type="slidenum">
              <a:rPr lang="en-US" smtClean="0"/>
              <a:pPr/>
              <a:t>‹#›</a:t>
            </a:fld>
            <a:endParaRPr lang="en-US"/>
          </a:p>
        </p:txBody>
      </p:sp>
    </p:spTree>
    <p:extLst>
      <p:ext uri="{BB962C8B-B14F-4D97-AF65-F5344CB8AC3E}">
        <p14:creationId xmlns:p14="http://schemas.microsoft.com/office/powerpoint/2010/main" val="3989639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6F44D3-181B-4027-A63B-D93BC5817D3C}"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2379367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96F44D3-181B-4027-A63B-D93BC5817D3C}" type="datetimeFigureOut">
              <a:rPr lang="en-US" smtClean="0"/>
              <a:pPr/>
              <a:t>10/22/2025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CABB7930-892E-4520-A55B-AAAF5EC44413}" type="slidenum">
              <a:rPr lang="en-US" smtClean="0"/>
              <a:pPr/>
              <a:t>‹#›</a:t>
            </a:fld>
            <a:endParaRPr lang="en-US"/>
          </a:p>
        </p:txBody>
      </p:sp>
    </p:spTree>
    <p:extLst>
      <p:ext uri="{BB962C8B-B14F-4D97-AF65-F5344CB8AC3E}">
        <p14:creationId xmlns:p14="http://schemas.microsoft.com/office/powerpoint/2010/main" val="1468330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6F44D3-181B-4027-A63B-D93BC5817D3C}" type="datetimeFigureOut">
              <a:rPr lang="en-US" smtClean="0">
                <a:solidFill>
                  <a:srgbClr val="000000">
                    <a:alpha val="70000"/>
                  </a:srgbClr>
                </a:solidFill>
              </a:rPr>
              <a:pPr/>
              <a:t>10/22/2025</a:t>
            </a:fld>
            <a:endParaRPr lang="en-US">
              <a:solidFill>
                <a:srgbClr val="000000">
                  <a:alpha val="70000"/>
                </a:srgbClr>
              </a:solidFill>
            </a:endParaRPr>
          </a:p>
        </p:txBody>
      </p:sp>
      <p:sp>
        <p:nvSpPr>
          <p:cNvPr id="5" name="Footer Placeholder 4"/>
          <p:cNvSpPr>
            <a:spLocks noGrp="1"/>
          </p:cNvSpPr>
          <p:nvPr>
            <p:ph type="ftr" sz="quarter" idx="11"/>
          </p:nvPr>
        </p:nvSpPr>
        <p:spPr/>
        <p:txBody>
          <a:bodyPr/>
          <a:lstStyle/>
          <a:p>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p>
            <a:fld id="{CABB7930-892E-4520-A55B-AAAF5EC44413}" type="slidenum">
              <a:rPr lang="en-US" smtClean="0"/>
              <a:pPr/>
              <a:t>‹#›</a:t>
            </a:fld>
            <a:endParaRPr lang="en-US"/>
          </a:p>
        </p:txBody>
      </p:sp>
    </p:spTree>
    <p:extLst>
      <p:ext uri="{BB962C8B-B14F-4D97-AF65-F5344CB8AC3E}">
        <p14:creationId xmlns:p14="http://schemas.microsoft.com/office/powerpoint/2010/main" val="897824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6F44D3-181B-4027-A63B-D93BC5817D3C}" type="datetimeFigureOut">
              <a:rPr lang="en-US" smtClean="0">
                <a:solidFill>
                  <a:srgbClr val="000000">
                    <a:alpha val="70000"/>
                  </a:srgbClr>
                </a:solidFill>
              </a:rPr>
              <a:pPr/>
              <a:t>10/22/2025</a:t>
            </a:fld>
            <a:endParaRPr lang="en-US">
              <a:solidFill>
                <a:srgbClr val="000000">
                  <a:alpha val="70000"/>
                </a:srgbClr>
              </a:solidFill>
            </a:endParaRPr>
          </a:p>
        </p:txBody>
      </p:sp>
      <p:sp>
        <p:nvSpPr>
          <p:cNvPr id="5" name="Footer Placeholder 4"/>
          <p:cNvSpPr>
            <a:spLocks noGrp="1"/>
          </p:cNvSpPr>
          <p:nvPr>
            <p:ph type="ftr" sz="quarter" idx="11"/>
          </p:nvPr>
        </p:nvSpPr>
        <p:spPr/>
        <p:txBody>
          <a:bodyPr/>
          <a:lstStyle/>
          <a:p>
            <a:endParaRPr lang="en-US">
              <a:solidFill>
                <a:srgbClr val="000000">
                  <a:alpha val="70000"/>
                </a:srgbClr>
              </a:solidFill>
            </a:endParaRPr>
          </a:p>
        </p:txBody>
      </p:sp>
      <p:sp>
        <p:nvSpPr>
          <p:cNvPr id="6" name="Slide Number Placeholder 5"/>
          <p:cNvSpPr>
            <a:spLocks noGrp="1"/>
          </p:cNvSpPr>
          <p:nvPr>
            <p:ph type="sldNum" sz="quarter" idx="12"/>
          </p:nvPr>
        </p:nvSpPr>
        <p:spPr/>
        <p:txBody>
          <a:bodyPr/>
          <a:lstStyle/>
          <a:p>
            <a:fld id="{CABB7930-892E-4520-A55B-AAAF5EC44413}" type="slidenum">
              <a:rPr lang="en-US" smtClean="0"/>
              <a:pPr/>
              <a:t>‹#›</a:t>
            </a:fld>
            <a:endParaRPr lang="en-US"/>
          </a:p>
        </p:txBody>
      </p:sp>
    </p:spTree>
    <p:extLst>
      <p:ext uri="{BB962C8B-B14F-4D97-AF65-F5344CB8AC3E}">
        <p14:creationId xmlns:p14="http://schemas.microsoft.com/office/powerpoint/2010/main" val="3953043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96F44D3-181B-4027-A63B-D93BC5817D3C}"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6029616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96F44D3-181B-4027-A63B-D93BC5817D3C}" type="datetimeFigureOut">
              <a:rPr lang="en-US" smtClean="0"/>
              <a:t>10/22/2025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2375008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196F44D3-181B-4027-A63B-D93BC5817D3C}"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B7930-892E-4520-A55B-AAAF5EC44413}"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927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6F44D3-181B-4027-A63B-D93BC5817D3C}" type="datetimeFigureOut">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604376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F44D3-181B-4027-A63B-D93BC5817D3C}" type="datetimeFigureOut">
              <a:rPr lang="en-US" smtClean="0"/>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1516345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196F44D3-181B-4027-A63B-D93BC5817D3C}" type="datetimeFigureOut">
              <a:rPr lang="en-US" smtClean="0"/>
              <a:t>10/22/2025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2551846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96F44D3-181B-4027-A63B-D93BC5817D3C}" type="datetimeFigureOut">
              <a:rPr lang="en-US" smtClean="0"/>
              <a:t>10/22/2025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CABB7930-892E-4520-A55B-AAAF5EC44413}" type="slidenum">
              <a:rPr lang="en-US" smtClean="0"/>
              <a:t>‹#›</a:t>
            </a:fld>
            <a:endParaRPr lang="en-US"/>
          </a:p>
        </p:txBody>
      </p:sp>
    </p:spTree>
    <p:extLst>
      <p:ext uri="{BB962C8B-B14F-4D97-AF65-F5344CB8AC3E}">
        <p14:creationId xmlns:p14="http://schemas.microsoft.com/office/powerpoint/2010/main" val="193308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96F44D3-181B-4027-A63B-D93BC5817D3C}" type="datetimeFigureOut">
              <a:rPr lang="en-US" smtClean="0"/>
              <a:t>10/22/2025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ABB7930-892E-4520-A55B-AAAF5EC44413}" type="slidenum">
              <a:rPr lang="en-US" smtClean="0"/>
              <a:t>‹#›</a:t>
            </a:fld>
            <a:endParaRPr lang="en-US"/>
          </a:p>
        </p:txBody>
      </p:sp>
    </p:spTree>
    <p:extLst>
      <p:ext uri="{BB962C8B-B14F-4D97-AF65-F5344CB8AC3E}">
        <p14:creationId xmlns:p14="http://schemas.microsoft.com/office/powerpoint/2010/main" val="368559541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96F44D3-181B-4027-A63B-D93BC5817D3C}" type="datetimeFigureOut">
              <a:rPr lang="en-US" smtClean="0">
                <a:solidFill>
                  <a:srgbClr val="000000">
                    <a:alpha val="70000"/>
                  </a:srgbClr>
                </a:solidFill>
              </a:rPr>
              <a:pPr/>
              <a:t>10/22/2025</a:t>
            </a:fld>
            <a:endParaRPr lang="en-US">
              <a:solidFill>
                <a:srgbClr val="000000">
                  <a:alpha val="70000"/>
                </a:srgbClr>
              </a:solidFill>
            </a:endParaRP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solidFill>
                <a:srgbClr val="000000">
                  <a:alpha val="70000"/>
                </a:srgbClr>
              </a:solidFill>
            </a:endParaRP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ABB7930-892E-4520-A55B-AAAF5EC44413}" type="slidenum">
              <a:rPr lang="en-US" smtClean="0"/>
              <a:pPr/>
              <a:t>‹#›</a:t>
            </a:fld>
            <a:endParaRPr lang="en-US"/>
          </a:p>
        </p:txBody>
      </p:sp>
    </p:spTree>
    <p:extLst>
      <p:ext uri="{BB962C8B-B14F-4D97-AF65-F5344CB8AC3E}">
        <p14:creationId xmlns:p14="http://schemas.microsoft.com/office/powerpoint/2010/main" val="285255049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318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63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783080"/>
            <a:ext cx="8991600" cy="1645920"/>
          </a:xfrm>
        </p:spPr>
        <p:txBody>
          <a:bodyPr/>
          <a:lstStyle/>
          <a:p>
            <a:r>
              <a:rPr lang="en-US" dirty="0"/>
              <a:t>Neonatal surgical jaundice</a:t>
            </a:r>
          </a:p>
        </p:txBody>
      </p:sp>
      <p:sp>
        <p:nvSpPr>
          <p:cNvPr id="3" name="Subtitle 2"/>
          <p:cNvSpPr>
            <a:spLocks noGrp="1"/>
          </p:cNvSpPr>
          <p:nvPr>
            <p:ph type="subTitle" idx="1"/>
          </p:nvPr>
        </p:nvSpPr>
        <p:spPr>
          <a:xfrm>
            <a:off x="2695194" y="3429000"/>
            <a:ext cx="6801612" cy="1606530"/>
          </a:xfrm>
        </p:spPr>
        <p:txBody>
          <a:bodyPr>
            <a:noAutofit/>
          </a:bodyPr>
          <a:lstStyle/>
          <a:p>
            <a:r>
              <a:rPr lang="en-US" sz="2400" dirty="0">
                <a:solidFill>
                  <a:schemeClr val="bg1">
                    <a:lumMod val="95000"/>
                    <a:lumOff val="5000"/>
                  </a:schemeClr>
                </a:solidFill>
              </a:rPr>
              <a:t>Done by: </a:t>
            </a:r>
          </a:p>
          <a:p>
            <a:r>
              <a:rPr lang="en-US" sz="2400" dirty="0">
                <a:solidFill>
                  <a:schemeClr val="bg1">
                    <a:lumMod val="95000"/>
                    <a:lumOff val="5000"/>
                  </a:schemeClr>
                </a:solidFill>
              </a:rPr>
              <a:t>Mohamad Shehadeh</a:t>
            </a:r>
          </a:p>
          <a:p>
            <a:r>
              <a:rPr lang="en-US" sz="2400" dirty="0">
                <a:solidFill>
                  <a:schemeClr val="bg1">
                    <a:lumMod val="95000"/>
                    <a:lumOff val="5000"/>
                  </a:schemeClr>
                </a:solidFill>
              </a:rPr>
              <a:t>Omar </a:t>
            </a:r>
            <a:r>
              <a:rPr lang="en-US" sz="2400" dirty="0" err="1">
                <a:solidFill>
                  <a:schemeClr val="bg1">
                    <a:lumMod val="95000"/>
                    <a:lumOff val="5000"/>
                  </a:schemeClr>
                </a:solidFill>
              </a:rPr>
              <a:t>Bushnaq</a:t>
            </a:r>
            <a:br>
              <a:rPr lang="en-US" sz="2400" dirty="0">
                <a:solidFill>
                  <a:schemeClr val="bg1">
                    <a:lumMod val="95000"/>
                    <a:lumOff val="5000"/>
                  </a:schemeClr>
                </a:solidFill>
              </a:rPr>
            </a:br>
            <a:r>
              <a:rPr lang="en-US" sz="2400" dirty="0">
                <a:solidFill>
                  <a:schemeClr val="bg1">
                    <a:lumMod val="95000"/>
                    <a:lumOff val="5000"/>
                  </a:schemeClr>
                </a:solidFill>
              </a:rPr>
              <a:t>Hamza Taha </a:t>
            </a:r>
          </a:p>
          <a:p>
            <a:r>
              <a:rPr lang="en-US" sz="2400" dirty="0">
                <a:solidFill>
                  <a:schemeClr val="bg1">
                    <a:lumMod val="95000"/>
                    <a:lumOff val="5000"/>
                  </a:schemeClr>
                </a:solidFill>
              </a:rPr>
              <a:t>Supervised by:</a:t>
            </a:r>
          </a:p>
          <a:p>
            <a:r>
              <a:rPr lang="en-US" sz="2400" dirty="0">
                <a:solidFill>
                  <a:schemeClr val="bg1">
                    <a:lumMod val="95000"/>
                    <a:lumOff val="5000"/>
                  </a:schemeClr>
                </a:solidFill>
              </a:rPr>
              <a:t>Dr. Abdallah </a:t>
            </a:r>
            <a:r>
              <a:rPr lang="en-US" sz="2400" dirty="0" err="1">
                <a:solidFill>
                  <a:schemeClr val="bg1">
                    <a:lumMod val="95000"/>
                    <a:lumOff val="5000"/>
                  </a:schemeClr>
                </a:solidFill>
              </a:rPr>
              <a:t>Alraweh</a:t>
            </a:r>
            <a:r>
              <a:rPr lang="en-US" sz="2400" dirty="0">
                <a:solidFill>
                  <a:schemeClr val="bg1">
                    <a:lumMod val="95000"/>
                    <a:lumOff val="5000"/>
                  </a:schemeClr>
                </a:solidFill>
              </a:rPr>
              <a:t> </a:t>
            </a:r>
          </a:p>
        </p:txBody>
      </p:sp>
    </p:spTree>
    <p:extLst>
      <p:ext uri="{BB962C8B-B14F-4D97-AF65-F5344CB8AC3E}">
        <p14:creationId xmlns:p14="http://schemas.microsoft.com/office/powerpoint/2010/main" val="3107124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418592"/>
            <a:ext cx="7729728" cy="1188720"/>
          </a:xfrm>
        </p:spPr>
        <p:txBody>
          <a:bodyPr/>
          <a:lstStyle/>
          <a:p>
            <a:r>
              <a:rPr lang="en-US" dirty="0"/>
              <a:t>Investigations</a:t>
            </a:r>
          </a:p>
        </p:txBody>
      </p:sp>
      <p:sp>
        <p:nvSpPr>
          <p:cNvPr id="3" name="Content Placeholder 2"/>
          <p:cNvSpPr>
            <a:spLocks noGrp="1"/>
          </p:cNvSpPr>
          <p:nvPr>
            <p:ph idx="1"/>
          </p:nvPr>
        </p:nvSpPr>
        <p:spPr>
          <a:xfrm>
            <a:off x="2061718" y="1723644"/>
            <a:ext cx="8068564" cy="4448556"/>
          </a:xfrm>
        </p:spPr>
        <p:txBody>
          <a:bodyPr>
            <a:normAutofit/>
          </a:bodyPr>
          <a:lstStyle/>
          <a:p>
            <a:pPr marL="0" indent="0">
              <a:buNone/>
            </a:pPr>
            <a:r>
              <a:rPr lang="en-US" dirty="0">
                <a:solidFill>
                  <a:srgbClr val="FF0000"/>
                </a:solidFill>
              </a:rPr>
              <a:t> </a:t>
            </a:r>
            <a:r>
              <a:rPr lang="en-US" sz="2400" dirty="0">
                <a:solidFill>
                  <a:srgbClr val="FF0000"/>
                </a:solidFill>
              </a:rPr>
              <a:t>1) Blood test :</a:t>
            </a:r>
          </a:p>
          <a:p>
            <a:r>
              <a:rPr lang="en-US" sz="2400" dirty="0"/>
              <a:t> Elevation in serum conjugated bilirubin (&gt;2 mg/</a:t>
            </a:r>
            <a:r>
              <a:rPr lang="en-US" sz="2400" dirty="0" err="1"/>
              <a:t>dL</a:t>
            </a:r>
            <a:r>
              <a:rPr lang="en-US" sz="2400" dirty="0"/>
              <a:t> [34 </a:t>
            </a:r>
            <a:r>
              <a:rPr lang="en-US" sz="2400" dirty="0" err="1"/>
              <a:t>micromol</a:t>
            </a:r>
            <a:r>
              <a:rPr lang="en-US" sz="2400" dirty="0"/>
              <a:t>/L])</a:t>
            </a:r>
          </a:p>
          <a:p>
            <a:r>
              <a:rPr lang="en-US" sz="2400" dirty="0"/>
              <a:t>High Aminotransferase and Alkaline phosphatase</a:t>
            </a:r>
          </a:p>
          <a:p>
            <a:r>
              <a:rPr lang="en-US" sz="2400" dirty="0"/>
              <a:t>High GGT (Gamma-</a:t>
            </a:r>
            <a:r>
              <a:rPr lang="en-US" sz="2400" dirty="0" err="1"/>
              <a:t>glutamyl</a:t>
            </a:r>
            <a:r>
              <a:rPr lang="en-US" sz="2400" dirty="0"/>
              <a:t> transferase).</a:t>
            </a:r>
          </a:p>
          <a:p>
            <a:endParaRPr lang="en-US" sz="2400" dirty="0"/>
          </a:p>
          <a:p>
            <a:endParaRPr lang="en-US" dirty="0"/>
          </a:p>
        </p:txBody>
      </p:sp>
    </p:spTree>
    <p:extLst>
      <p:ext uri="{BB962C8B-B14F-4D97-AF65-F5344CB8AC3E}">
        <p14:creationId xmlns:p14="http://schemas.microsoft.com/office/powerpoint/2010/main" val="1145143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336" y="154432"/>
            <a:ext cx="7729728" cy="1188720"/>
          </a:xfrm>
        </p:spPr>
        <p:txBody>
          <a:bodyPr/>
          <a:lstStyle/>
          <a:p>
            <a:r>
              <a:rPr lang="en-US" dirty="0"/>
              <a:t>Investigations </a:t>
            </a:r>
          </a:p>
        </p:txBody>
      </p:sp>
      <p:sp>
        <p:nvSpPr>
          <p:cNvPr id="3" name="Content Placeholder 2"/>
          <p:cNvSpPr>
            <a:spLocks noGrp="1"/>
          </p:cNvSpPr>
          <p:nvPr>
            <p:ph idx="1"/>
          </p:nvPr>
        </p:nvSpPr>
        <p:spPr>
          <a:xfrm>
            <a:off x="1003300" y="1457953"/>
            <a:ext cx="8779764" cy="4550156"/>
          </a:xfrm>
        </p:spPr>
        <p:txBody>
          <a:bodyPr>
            <a:noAutofit/>
          </a:bodyPr>
          <a:lstStyle/>
          <a:p>
            <a:pPr marL="0" indent="0">
              <a:buNone/>
            </a:pPr>
            <a:r>
              <a:rPr lang="en-US" sz="2400" dirty="0">
                <a:solidFill>
                  <a:srgbClr val="FF0000"/>
                </a:solidFill>
              </a:rPr>
              <a:t>2) Abdominal ultrasound:</a:t>
            </a:r>
          </a:p>
          <a:p>
            <a:r>
              <a:rPr lang="en-US" sz="2400" dirty="0"/>
              <a:t>The main utility of the ultrasound is to exclude other anatomic causes of cholestasis (</a:t>
            </a:r>
            <a:r>
              <a:rPr lang="en-US" sz="2400" dirty="0" err="1"/>
              <a:t>ie</a:t>
            </a:r>
            <a:r>
              <a:rPr lang="en-US" sz="2400" dirty="0"/>
              <a:t>, </a:t>
            </a:r>
            <a:r>
              <a:rPr lang="en-US" sz="2400" dirty="0" err="1"/>
              <a:t>choledochal</a:t>
            </a:r>
            <a:r>
              <a:rPr lang="en-US" sz="2400" dirty="0"/>
              <a:t> cyst, intrahepatic bile duct dilatation, and gallstones)</a:t>
            </a:r>
          </a:p>
          <a:p>
            <a:r>
              <a:rPr lang="en-US" sz="2400" dirty="0"/>
              <a:t>several findings (if present) support the diagnosis of BA:</a:t>
            </a:r>
          </a:p>
          <a:p>
            <a:pPr marL="514350" indent="-514350">
              <a:buFont typeface="+mj-lt"/>
              <a:buAutoNum type="arabicPeriod"/>
            </a:pPr>
            <a:r>
              <a:rPr lang="en-US" sz="2400" dirty="0">
                <a:solidFill>
                  <a:srgbClr val="FF0000"/>
                </a:solidFill>
              </a:rPr>
              <a:t>Absence of the gallbladder. </a:t>
            </a:r>
            <a:r>
              <a:rPr lang="en-US" sz="2400" dirty="0"/>
              <a:t>(Note: The absence of a gallbladder is highly suggestive of the diagnosis of BA, but the presence of a gallbladder does not exclude the diagnosis of biliary atresia.)</a:t>
            </a:r>
          </a:p>
          <a:p>
            <a:pPr marL="514350" indent="-514350">
              <a:buFont typeface="+mj-lt"/>
              <a:buAutoNum type="arabicPeriod"/>
            </a:pPr>
            <a:r>
              <a:rPr lang="en-US" sz="2400" dirty="0">
                <a:solidFill>
                  <a:srgbClr val="FF0000"/>
                </a:solidFill>
              </a:rPr>
              <a:t>Irregularly shaped gallbladder.</a:t>
            </a:r>
          </a:p>
          <a:p>
            <a:pPr marL="514350" indent="-514350">
              <a:buFont typeface="+mj-lt"/>
              <a:buAutoNum type="arabicPeriod"/>
            </a:pPr>
            <a:r>
              <a:rPr lang="en-US" sz="2400" dirty="0" err="1">
                <a:solidFill>
                  <a:srgbClr val="FF0000"/>
                </a:solidFill>
              </a:rPr>
              <a:t>Polysplenia</a:t>
            </a:r>
            <a:r>
              <a:rPr lang="en-US" sz="2400" dirty="0">
                <a:solidFill>
                  <a:srgbClr val="FF0000"/>
                </a:solidFill>
              </a:rPr>
              <a:t>.</a:t>
            </a:r>
          </a:p>
          <a:p>
            <a:pPr marL="514350" indent="-514350">
              <a:buFont typeface="+mj-lt"/>
              <a:buAutoNum type="arabicPeriod"/>
            </a:pPr>
            <a:r>
              <a:rPr lang="en-US" sz="2400" dirty="0">
                <a:solidFill>
                  <a:srgbClr val="FF0000"/>
                </a:solidFill>
              </a:rPr>
              <a:t>Triangular cord sign.</a:t>
            </a:r>
          </a:p>
        </p:txBody>
      </p:sp>
    </p:spTree>
    <p:extLst>
      <p:ext uri="{BB962C8B-B14F-4D97-AF65-F5344CB8AC3E}">
        <p14:creationId xmlns:p14="http://schemas.microsoft.com/office/powerpoint/2010/main" val="3610209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2095" y="274583"/>
            <a:ext cx="9147810" cy="6308834"/>
          </a:xfrm>
          <a:prstGeom prst="rect">
            <a:avLst/>
          </a:prstGeom>
        </p:spPr>
      </p:pic>
    </p:spTree>
    <p:extLst>
      <p:ext uri="{BB962C8B-B14F-4D97-AF65-F5344CB8AC3E}">
        <p14:creationId xmlns:p14="http://schemas.microsoft.com/office/powerpoint/2010/main" val="3102188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760" y="1036955"/>
            <a:ext cx="11089640" cy="4351338"/>
          </a:xfrm>
        </p:spPr>
        <p:txBody>
          <a:bodyPr/>
          <a:lstStyle/>
          <a:p>
            <a:pPr marL="0" indent="0">
              <a:buNone/>
            </a:pPr>
            <a:r>
              <a:rPr lang="en-US" sz="2400" dirty="0">
                <a:solidFill>
                  <a:srgbClr val="FF0000"/>
                </a:solidFill>
              </a:rPr>
              <a:t> 3) Nuclear medicine scan and HIDA scan :</a:t>
            </a:r>
          </a:p>
          <a:p>
            <a:r>
              <a:rPr lang="en-US" sz="2400" dirty="0"/>
              <a:t>The patient is given</a:t>
            </a:r>
          </a:p>
          <a:p>
            <a:pPr marL="0" indent="0">
              <a:buNone/>
            </a:pPr>
            <a:r>
              <a:rPr lang="en-US" sz="2400" dirty="0"/>
              <a:t> “hepatobiliary </a:t>
            </a:r>
            <a:r>
              <a:rPr lang="en-US" sz="2400" dirty="0" err="1"/>
              <a:t>iminodiacetic</a:t>
            </a:r>
            <a:r>
              <a:rPr lang="en-US" sz="2400" dirty="0"/>
              <a:t> acid”</a:t>
            </a:r>
          </a:p>
          <a:p>
            <a:pPr marL="0" indent="0">
              <a:buNone/>
            </a:pPr>
            <a:r>
              <a:rPr lang="en-US" sz="2400" dirty="0"/>
              <a:t> If there is a </a:t>
            </a:r>
            <a:r>
              <a:rPr lang="en-US" sz="2400" u="sng" dirty="0"/>
              <a:t>good hepatic uptake</a:t>
            </a:r>
          </a:p>
          <a:p>
            <a:pPr marL="0" indent="0">
              <a:buNone/>
            </a:pPr>
            <a:r>
              <a:rPr lang="en-US" sz="2400" dirty="0"/>
              <a:t> with </a:t>
            </a:r>
            <a:r>
              <a:rPr lang="en-US" sz="2400" u="sng" dirty="0"/>
              <a:t>no evidence of excretion into</a:t>
            </a:r>
          </a:p>
          <a:p>
            <a:pPr marL="0" indent="0">
              <a:buNone/>
            </a:pPr>
            <a:r>
              <a:rPr lang="en-US" sz="2400" u="sng" dirty="0"/>
              <a:t> the bowel</a:t>
            </a:r>
            <a:r>
              <a:rPr lang="en-US" sz="2400" dirty="0"/>
              <a:t> during 24 hours(Excretion</a:t>
            </a:r>
          </a:p>
          <a:p>
            <a:pPr marL="0" indent="0">
              <a:buNone/>
            </a:pPr>
            <a:r>
              <a:rPr lang="en-US" sz="2400" dirty="0"/>
              <a:t> by alternate route the kidney and bladder)</a:t>
            </a:r>
          </a:p>
          <a:p>
            <a:pPr marL="0" indent="0">
              <a:buNone/>
            </a:pPr>
            <a:r>
              <a:rPr lang="en-US" sz="2400" dirty="0"/>
              <a:t>then it is biliary atresia. </a:t>
            </a:r>
          </a:p>
          <a:p>
            <a:endParaRPr lang="en-US" dirty="0"/>
          </a:p>
        </p:txBody>
      </p:sp>
      <p:pic>
        <p:nvPicPr>
          <p:cNvPr id="4" name="Picture 3"/>
          <p:cNvPicPr>
            <a:picLocks noChangeAspect="1"/>
          </p:cNvPicPr>
          <p:nvPr/>
        </p:nvPicPr>
        <p:blipFill rotWithShape="1">
          <a:blip r:embed="rId2"/>
          <a:srcRect l="5090" t="2698" r="6209" b="4712"/>
          <a:stretch/>
        </p:blipFill>
        <p:spPr>
          <a:xfrm>
            <a:off x="7179798" y="1118345"/>
            <a:ext cx="3429000" cy="3771900"/>
          </a:xfrm>
          <a:prstGeom prst="rect">
            <a:avLst/>
          </a:prstGeom>
        </p:spPr>
      </p:pic>
    </p:spTree>
    <p:extLst>
      <p:ext uri="{BB962C8B-B14F-4D97-AF65-F5344CB8AC3E}">
        <p14:creationId xmlns:p14="http://schemas.microsoft.com/office/powerpoint/2010/main" val="1820437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841" y="574526"/>
            <a:ext cx="10796270" cy="6385074"/>
          </a:xfrm>
        </p:spPr>
        <p:txBody>
          <a:bodyPr>
            <a:normAutofit/>
          </a:bodyPr>
          <a:lstStyle/>
          <a:p>
            <a:pPr marL="0" indent="0">
              <a:buNone/>
            </a:pPr>
            <a:r>
              <a:rPr lang="en-US" dirty="0">
                <a:solidFill>
                  <a:srgbClr val="FF0000"/>
                </a:solidFill>
              </a:rPr>
              <a:t> </a:t>
            </a:r>
            <a:r>
              <a:rPr lang="en-US" sz="2000" dirty="0">
                <a:solidFill>
                  <a:srgbClr val="FF0000"/>
                </a:solidFill>
              </a:rPr>
              <a:t>4) Percutaneous Liver biopsy</a:t>
            </a:r>
          </a:p>
          <a:p>
            <a:r>
              <a:rPr lang="en-US" sz="2000" dirty="0"/>
              <a:t>Active inflammation with bile duct degeneration and fibrosis </a:t>
            </a:r>
          </a:p>
          <a:p>
            <a:r>
              <a:rPr lang="en-US" sz="2000" dirty="0"/>
              <a:t>Bile duct proliferation</a:t>
            </a:r>
          </a:p>
          <a:p>
            <a:r>
              <a:rPr lang="en-US" sz="2000" dirty="0"/>
              <a:t>Portal stromal edema</a:t>
            </a:r>
          </a:p>
          <a:p>
            <a:pPr marL="0" indent="0">
              <a:buNone/>
            </a:pPr>
            <a:r>
              <a:rPr lang="en-US" sz="2000" dirty="0"/>
              <a:t> </a:t>
            </a:r>
            <a:r>
              <a:rPr lang="en-US" sz="2000" dirty="0">
                <a:solidFill>
                  <a:srgbClr val="FF0000"/>
                </a:solidFill>
              </a:rPr>
              <a:t>6) Intraoperative cholangiography</a:t>
            </a:r>
          </a:p>
          <a:p>
            <a:r>
              <a:rPr lang="en-US" sz="2000" dirty="0"/>
              <a:t> which is the </a:t>
            </a:r>
            <a:r>
              <a:rPr lang="en-US" sz="2000" u="sng" dirty="0">
                <a:solidFill>
                  <a:srgbClr val="FF0000"/>
                </a:solidFill>
              </a:rPr>
              <a:t>gold standard </a:t>
            </a:r>
            <a:r>
              <a:rPr lang="en-US" sz="2000" dirty="0"/>
              <a:t>in the diagnosis of BA. It is essential that patency be investigated both proximally into the liver and distally into the bowel to determine whether BA is present.</a:t>
            </a:r>
          </a:p>
          <a:p>
            <a:r>
              <a:rPr lang="en-US" sz="2000" dirty="0"/>
              <a:t> If the intraoperative </a:t>
            </a:r>
            <a:r>
              <a:rPr lang="en-US" sz="2000" dirty="0" err="1"/>
              <a:t>cholangiogram</a:t>
            </a:r>
            <a:r>
              <a:rPr lang="en-US" sz="2000" dirty="0"/>
              <a:t> demonstrates biliary obstruction (</a:t>
            </a:r>
            <a:r>
              <a:rPr lang="en-US" sz="2000" dirty="0" err="1"/>
              <a:t>ie</a:t>
            </a:r>
            <a:r>
              <a:rPr lang="en-US" sz="2000" dirty="0"/>
              <a:t>, if the contrast does not fill the biliary tree or reach the intestine), the surgeon should perform a Kasai HPE at that time.</a:t>
            </a:r>
          </a:p>
          <a:p>
            <a:r>
              <a:rPr lang="en-US" sz="2000" dirty="0"/>
              <a:t> In some cases, the </a:t>
            </a:r>
            <a:r>
              <a:rPr lang="en-US" sz="2000" dirty="0" err="1"/>
              <a:t>cholangiogram</a:t>
            </a:r>
            <a:r>
              <a:rPr lang="en-US" sz="2000" dirty="0"/>
              <a:t> cannot be performed, because the gallbladder and biliary tree are </a:t>
            </a:r>
            <a:r>
              <a:rPr lang="en-US" sz="2000" dirty="0" err="1"/>
              <a:t>atretic</a:t>
            </a:r>
            <a:r>
              <a:rPr lang="en-US" sz="2000" dirty="0"/>
              <a:t>; in this case, the surgeon makes the diagnostic decision based on visual inspection of the biliary tree.</a:t>
            </a:r>
          </a:p>
        </p:txBody>
      </p:sp>
      <p:pic>
        <p:nvPicPr>
          <p:cNvPr id="4" name="Picture 3"/>
          <p:cNvPicPr>
            <a:picLocks noChangeAspect="1"/>
          </p:cNvPicPr>
          <p:nvPr/>
        </p:nvPicPr>
        <p:blipFill>
          <a:blip r:embed="rId3"/>
          <a:stretch>
            <a:fillRect/>
          </a:stretch>
        </p:blipFill>
        <p:spPr>
          <a:xfrm>
            <a:off x="9641105" y="270056"/>
            <a:ext cx="2230054" cy="2066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5367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98022"/>
            <a:ext cx="7729728" cy="1188720"/>
          </a:xfrm>
        </p:spPr>
        <p:txBody>
          <a:bodyPr/>
          <a:lstStyle/>
          <a:p>
            <a:r>
              <a:rPr lang="en-US" dirty="0"/>
              <a:t>DDX</a:t>
            </a:r>
          </a:p>
        </p:txBody>
      </p:sp>
      <p:sp>
        <p:nvSpPr>
          <p:cNvPr id="3" name="Content Placeholder 2"/>
          <p:cNvSpPr>
            <a:spLocks noGrp="1"/>
          </p:cNvSpPr>
          <p:nvPr>
            <p:ph idx="1"/>
          </p:nvPr>
        </p:nvSpPr>
        <p:spPr>
          <a:xfrm>
            <a:off x="1947801" y="1756088"/>
            <a:ext cx="7729728" cy="3101983"/>
          </a:xfrm>
        </p:spPr>
        <p:txBody>
          <a:bodyPr>
            <a:normAutofit/>
          </a:bodyPr>
          <a:lstStyle/>
          <a:p>
            <a:r>
              <a:rPr lang="en-US" sz="2800" dirty="0"/>
              <a:t> In </a:t>
            </a:r>
            <a:r>
              <a:rPr lang="en-US" sz="2800" dirty="0">
                <a:solidFill>
                  <a:srgbClr val="FF0000"/>
                </a:solidFill>
              </a:rPr>
              <a:t>term infants</a:t>
            </a:r>
            <a:r>
              <a:rPr lang="en-US" sz="2800" dirty="0"/>
              <a:t>, </a:t>
            </a:r>
            <a:r>
              <a:rPr lang="en-US" sz="2800" u="sng" dirty="0"/>
              <a:t>BA</a:t>
            </a:r>
            <a:r>
              <a:rPr lang="en-US" sz="2800" dirty="0"/>
              <a:t> and </a:t>
            </a:r>
            <a:r>
              <a:rPr lang="en-US" sz="2800" u="sng" dirty="0"/>
              <a:t>neonatal hepatitis </a:t>
            </a:r>
            <a:r>
              <a:rPr lang="en-US" sz="2800" dirty="0"/>
              <a:t>account for a majority of cases of neonatal cholestasis. </a:t>
            </a:r>
          </a:p>
          <a:p>
            <a:r>
              <a:rPr lang="en-US" sz="2800" dirty="0"/>
              <a:t>In </a:t>
            </a:r>
            <a:r>
              <a:rPr lang="en-US" sz="2800" dirty="0">
                <a:solidFill>
                  <a:srgbClr val="FF0000"/>
                </a:solidFill>
              </a:rPr>
              <a:t>premature infants</a:t>
            </a:r>
            <a:r>
              <a:rPr lang="en-US" sz="2800" dirty="0"/>
              <a:t>, cholestasis more often results from </a:t>
            </a:r>
            <a:r>
              <a:rPr lang="en-US" sz="2800" u="sng" dirty="0"/>
              <a:t>total parenteral nutrition</a:t>
            </a:r>
            <a:r>
              <a:rPr lang="en-US" sz="2800" dirty="0"/>
              <a:t> or </a:t>
            </a:r>
            <a:r>
              <a:rPr lang="en-US" sz="2800" u="sng" dirty="0"/>
              <a:t>sepsis</a:t>
            </a:r>
            <a:r>
              <a:rPr lang="en-US" sz="2800" dirty="0"/>
              <a:t>.</a:t>
            </a:r>
          </a:p>
        </p:txBody>
      </p:sp>
    </p:spTree>
    <p:extLst>
      <p:ext uri="{BB962C8B-B14F-4D97-AF65-F5344CB8AC3E}">
        <p14:creationId xmlns:p14="http://schemas.microsoft.com/office/powerpoint/2010/main" val="3569869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20980"/>
            <a:ext cx="7729728" cy="1188720"/>
          </a:xfrm>
        </p:spPr>
        <p:txBody>
          <a:bodyPr/>
          <a:lstStyle/>
          <a:p>
            <a:r>
              <a:rPr lang="en-US" dirty="0"/>
              <a:t>Treatment </a:t>
            </a:r>
          </a:p>
        </p:txBody>
      </p:sp>
      <p:sp>
        <p:nvSpPr>
          <p:cNvPr id="3" name="Content Placeholder 2"/>
          <p:cNvSpPr>
            <a:spLocks noGrp="1"/>
          </p:cNvSpPr>
          <p:nvPr>
            <p:ph idx="1"/>
          </p:nvPr>
        </p:nvSpPr>
        <p:spPr>
          <a:xfrm>
            <a:off x="1645920" y="1878008"/>
            <a:ext cx="9460992" cy="4217992"/>
          </a:xfrm>
        </p:spPr>
        <p:txBody>
          <a:bodyPr>
            <a:normAutofit lnSpcReduction="10000"/>
          </a:bodyPr>
          <a:lstStyle/>
          <a:p>
            <a:r>
              <a:rPr lang="en-US" sz="2400" dirty="0"/>
              <a:t>If BA is confirmed by </a:t>
            </a:r>
            <a:r>
              <a:rPr lang="en-US" sz="2400" dirty="0" err="1"/>
              <a:t>cholangiogram</a:t>
            </a:r>
            <a:r>
              <a:rPr lang="en-US" sz="2400" dirty="0"/>
              <a:t>, a </a:t>
            </a:r>
            <a:r>
              <a:rPr lang="en-US" sz="2400" dirty="0">
                <a:solidFill>
                  <a:srgbClr val="FF0000"/>
                </a:solidFill>
              </a:rPr>
              <a:t>Kasai procedure (</a:t>
            </a:r>
            <a:r>
              <a:rPr lang="en-US" sz="2400" dirty="0" err="1">
                <a:solidFill>
                  <a:srgbClr val="FF0000"/>
                </a:solidFill>
              </a:rPr>
              <a:t>hepatoportoenterostomy</a:t>
            </a:r>
            <a:r>
              <a:rPr lang="en-US" sz="2400" dirty="0">
                <a:solidFill>
                  <a:srgbClr val="FF0000"/>
                </a:solidFill>
              </a:rPr>
              <a:t> [HPE]) </a:t>
            </a:r>
            <a:r>
              <a:rPr lang="en-US" sz="2400" dirty="0"/>
              <a:t>should be performed promptly. This operation is undertaken in an attempt to restore bile flow from the liver to the proximal small bowel. </a:t>
            </a:r>
          </a:p>
          <a:p>
            <a:r>
              <a:rPr lang="en-US" sz="2400" dirty="0"/>
              <a:t>For this procedure, a </a:t>
            </a:r>
            <a:r>
              <a:rPr lang="en-US" sz="2400" dirty="0">
                <a:solidFill>
                  <a:srgbClr val="FF0000"/>
                </a:solidFill>
              </a:rPr>
              <a:t>Roux-</a:t>
            </a:r>
            <a:r>
              <a:rPr lang="en-US" sz="2400" dirty="0" err="1">
                <a:solidFill>
                  <a:srgbClr val="FF0000"/>
                </a:solidFill>
              </a:rPr>
              <a:t>en</a:t>
            </a:r>
            <a:r>
              <a:rPr lang="en-US" sz="2400" dirty="0">
                <a:solidFill>
                  <a:srgbClr val="FF0000"/>
                </a:solidFill>
              </a:rPr>
              <a:t>-Y</a:t>
            </a:r>
            <a:r>
              <a:rPr lang="en-US" sz="2400" dirty="0"/>
              <a:t> loop of bowel is created by the surgeon and directly anastomosed to the hilum of the liver, following excision of the biliary remnant and portal fibrous plate.</a:t>
            </a:r>
          </a:p>
          <a:p>
            <a:r>
              <a:rPr lang="en-US" sz="2400" dirty="0"/>
              <a:t> This surgery should be performed as soon as the diagnosis of BA can be made and preferably before </a:t>
            </a:r>
            <a:r>
              <a:rPr lang="en-US" sz="2400" dirty="0">
                <a:solidFill>
                  <a:srgbClr val="FF0000"/>
                </a:solidFill>
              </a:rPr>
              <a:t>8 weeks </a:t>
            </a:r>
            <a:r>
              <a:rPr lang="en-US" sz="2400" dirty="0"/>
              <a:t>of age. </a:t>
            </a:r>
          </a:p>
          <a:p>
            <a:r>
              <a:rPr lang="en-US" sz="2400" dirty="0"/>
              <a:t>Younger age at the time of the Kasai HPE is associated with </a:t>
            </a:r>
            <a:r>
              <a:rPr lang="en-US" sz="2400" u="sng" dirty="0"/>
              <a:t>better</a:t>
            </a:r>
            <a:r>
              <a:rPr lang="en-US" sz="2400" dirty="0"/>
              <a:t> outcomes</a:t>
            </a:r>
            <a:r>
              <a:rPr lang="en-US" dirty="0"/>
              <a:t>.</a:t>
            </a:r>
          </a:p>
        </p:txBody>
      </p:sp>
    </p:spTree>
    <p:extLst>
      <p:ext uri="{BB962C8B-B14F-4D97-AF65-F5344CB8AC3E}">
        <p14:creationId xmlns:p14="http://schemas.microsoft.com/office/powerpoint/2010/main" val="3384668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11680" y="0"/>
            <a:ext cx="7726680" cy="6844502"/>
          </a:xfrm>
          <a:prstGeom prst="rect">
            <a:avLst/>
          </a:prstGeom>
        </p:spPr>
      </p:pic>
    </p:spTree>
    <p:extLst>
      <p:ext uri="{BB962C8B-B14F-4D97-AF65-F5344CB8AC3E}">
        <p14:creationId xmlns:p14="http://schemas.microsoft.com/office/powerpoint/2010/main" val="3662037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523613"/>
            <a:ext cx="7729728" cy="1188720"/>
          </a:xfrm>
        </p:spPr>
        <p:txBody>
          <a:bodyPr/>
          <a:lstStyle/>
          <a:p>
            <a:r>
              <a:rPr lang="en-US" dirty="0"/>
              <a:t>Treatment </a:t>
            </a:r>
          </a:p>
        </p:txBody>
      </p:sp>
      <p:sp>
        <p:nvSpPr>
          <p:cNvPr id="3" name="Content Placeholder 2"/>
          <p:cNvSpPr>
            <a:spLocks noGrp="1"/>
          </p:cNvSpPr>
          <p:nvPr>
            <p:ph idx="1"/>
          </p:nvPr>
        </p:nvSpPr>
        <p:spPr>
          <a:xfrm>
            <a:off x="1938528" y="1821180"/>
            <a:ext cx="8022336" cy="4640580"/>
          </a:xfrm>
        </p:spPr>
        <p:txBody>
          <a:bodyPr>
            <a:normAutofit/>
          </a:bodyPr>
          <a:lstStyle/>
          <a:p>
            <a:r>
              <a:rPr lang="en-US" sz="2400" b="1" dirty="0">
                <a:solidFill>
                  <a:srgbClr val="FF0000"/>
                </a:solidFill>
              </a:rPr>
              <a:t>Nutrition and monitoring </a:t>
            </a:r>
            <a:r>
              <a:rPr lang="en-US" sz="2400" b="1" dirty="0"/>
              <a:t>:</a:t>
            </a:r>
          </a:p>
          <a:p>
            <a:r>
              <a:rPr lang="en-US" sz="2400" dirty="0"/>
              <a:t>Infants with BA who are jaundiced should be treated with </a:t>
            </a:r>
            <a:r>
              <a:rPr lang="en-US" sz="2400" u="sng" dirty="0"/>
              <a:t>supplements of fat-soluble vitamins </a:t>
            </a:r>
            <a:r>
              <a:rPr lang="en-US" sz="2400" dirty="0"/>
              <a:t>and monitored for fat-soluble vitamin deficiencies. In addition, they should be given </a:t>
            </a:r>
            <a:r>
              <a:rPr lang="en-US" sz="2400" u="sng" dirty="0"/>
              <a:t>high-calorie formulas</a:t>
            </a:r>
            <a:r>
              <a:rPr lang="en-US" sz="2400" dirty="0"/>
              <a:t> or other nutritional supplements as required to sustain normal rates of growth. </a:t>
            </a:r>
          </a:p>
          <a:p>
            <a:r>
              <a:rPr lang="en-US" sz="2400" b="1" dirty="0">
                <a:solidFill>
                  <a:srgbClr val="FF0000"/>
                </a:solidFill>
              </a:rPr>
              <a:t>Medications:</a:t>
            </a:r>
          </a:p>
          <a:p>
            <a:r>
              <a:rPr lang="en-US" sz="2400" dirty="0"/>
              <a:t>It is also suggested to treat all patients with prophylactic antibiotics for at least the first year after Kasai HPE to reduce the risk of ascending cholangitis. Repeated episodes of cholangitis hasten the progression of liver disease.</a:t>
            </a:r>
          </a:p>
        </p:txBody>
      </p:sp>
    </p:spTree>
    <p:extLst>
      <p:ext uri="{BB962C8B-B14F-4D97-AF65-F5344CB8AC3E}">
        <p14:creationId xmlns:p14="http://schemas.microsoft.com/office/powerpoint/2010/main" val="2598632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91668"/>
            <a:ext cx="7729728" cy="1188720"/>
          </a:xfrm>
        </p:spPr>
        <p:txBody>
          <a:bodyPr/>
          <a:lstStyle/>
          <a:p>
            <a:r>
              <a:rPr lang="en-US" dirty="0"/>
              <a:t>Treatment </a:t>
            </a:r>
          </a:p>
        </p:txBody>
      </p:sp>
      <p:sp>
        <p:nvSpPr>
          <p:cNvPr id="3" name="Content Placeholder 2"/>
          <p:cNvSpPr>
            <a:spLocks noGrp="1"/>
          </p:cNvSpPr>
          <p:nvPr>
            <p:ph idx="1"/>
          </p:nvPr>
        </p:nvSpPr>
        <p:spPr>
          <a:xfrm>
            <a:off x="1780032" y="1580388"/>
            <a:ext cx="8180832" cy="4756404"/>
          </a:xfrm>
        </p:spPr>
        <p:txBody>
          <a:bodyPr>
            <a:normAutofit/>
          </a:bodyPr>
          <a:lstStyle/>
          <a:p>
            <a:r>
              <a:rPr lang="en-US" b="1" dirty="0">
                <a:solidFill>
                  <a:srgbClr val="FF0000"/>
                </a:solidFill>
              </a:rPr>
              <a:t>Liver transplantation:</a:t>
            </a:r>
          </a:p>
          <a:p>
            <a:r>
              <a:rPr lang="en-US" sz="2000" dirty="0"/>
              <a:t>Patients with persistent jaundice three months after Kasai HPE should be referred for liver transplant evaluation. Other indications for early liver transplantation include failure to thrive despite vigorous nutritional rehabilitation, complications of portal hypertension (recurrent </a:t>
            </a:r>
            <a:r>
              <a:rPr lang="en-US" sz="2000" dirty="0" err="1"/>
              <a:t>variceal</a:t>
            </a:r>
            <a:r>
              <a:rPr lang="en-US" sz="2000" dirty="0"/>
              <a:t> bleeding or intractable ascites), and progressive liver dysfunction.</a:t>
            </a:r>
          </a:p>
          <a:p>
            <a:r>
              <a:rPr lang="en-US" b="1" dirty="0">
                <a:solidFill>
                  <a:srgbClr val="FF0000"/>
                </a:solidFill>
              </a:rPr>
              <a:t>Prognosis:</a:t>
            </a:r>
          </a:p>
          <a:p>
            <a:r>
              <a:rPr lang="en-US" sz="2000" dirty="0"/>
              <a:t>At least 60 to 80 percent of patients with BA will eventually require liver transplantation. A minority of patients with BA treated with Kasai HPE survive to 20 years or more without liver transplantation. However, many of these patients have chronic liver disease with cirrhosis and portal hypertension.</a:t>
            </a:r>
          </a:p>
        </p:txBody>
      </p:sp>
    </p:spTree>
    <p:extLst>
      <p:ext uri="{BB962C8B-B14F-4D97-AF65-F5344CB8AC3E}">
        <p14:creationId xmlns:p14="http://schemas.microsoft.com/office/powerpoint/2010/main" val="1473976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1102" y="140616"/>
            <a:ext cx="7729728" cy="1188720"/>
          </a:xfrm>
        </p:spPr>
        <p:txBody>
          <a:bodyPr/>
          <a:lstStyle/>
          <a:p>
            <a:r>
              <a:rPr lang="en-US" dirty="0"/>
              <a:t>Types of neonatal jaundice</a:t>
            </a:r>
          </a:p>
        </p:txBody>
      </p:sp>
      <p:sp>
        <p:nvSpPr>
          <p:cNvPr id="4" name="Content Placeholder 3">
            <a:extLst>
              <a:ext uri="{FF2B5EF4-FFF2-40B4-BE49-F238E27FC236}">
                <a16:creationId xmlns:a16="http://schemas.microsoft.com/office/drawing/2014/main" id="{5613022E-6F99-B8C9-82B4-1F2C7076D89C}"/>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301DC2EA-7F60-58AC-70D2-9AFAAC5AFEE6}"/>
              </a:ext>
            </a:extLst>
          </p:cNvPr>
          <p:cNvPicPr>
            <a:picLocks noChangeAspect="1"/>
          </p:cNvPicPr>
          <p:nvPr/>
        </p:nvPicPr>
        <p:blipFill>
          <a:blip r:embed="rId2"/>
          <a:stretch>
            <a:fillRect/>
          </a:stretch>
        </p:blipFill>
        <p:spPr>
          <a:xfrm>
            <a:off x="939857" y="1329336"/>
            <a:ext cx="9021007" cy="5194934"/>
          </a:xfrm>
          <a:prstGeom prst="rect">
            <a:avLst/>
          </a:prstGeom>
        </p:spPr>
      </p:pic>
    </p:spTree>
    <p:extLst>
      <p:ext uri="{BB962C8B-B14F-4D97-AF65-F5344CB8AC3E}">
        <p14:creationId xmlns:p14="http://schemas.microsoft.com/office/powerpoint/2010/main" val="409577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 y="2657221"/>
            <a:ext cx="10515600" cy="1325563"/>
          </a:xfrm>
        </p:spPr>
        <p:txBody>
          <a:bodyPr/>
          <a:lstStyle/>
          <a:p>
            <a:r>
              <a:rPr lang="en-US" dirty="0" err="1"/>
              <a:t>Choledochal</a:t>
            </a:r>
            <a:r>
              <a:rPr lang="en-US" dirty="0"/>
              <a:t> cysts</a:t>
            </a:r>
          </a:p>
        </p:txBody>
      </p:sp>
    </p:spTree>
    <p:extLst>
      <p:ext uri="{BB962C8B-B14F-4D97-AF65-F5344CB8AC3E}">
        <p14:creationId xmlns:p14="http://schemas.microsoft.com/office/powerpoint/2010/main" val="3096990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148" y="177613"/>
            <a:ext cx="7729728" cy="1188720"/>
          </a:xfrm>
        </p:spPr>
        <p:txBody>
          <a:bodyPr/>
          <a:lstStyle/>
          <a:p>
            <a:r>
              <a:rPr lang="en-US" dirty="0"/>
              <a:t>Epidemiology &amp; etiology</a:t>
            </a:r>
          </a:p>
        </p:txBody>
      </p:sp>
      <p:sp>
        <p:nvSpPr>
          <p:cNvPr id="3" name="Content Placeholder 2"/>
          <p:cNvSpPr>
            <a:spLocks noGrp="1"/>
          </p:cNvSpPr>
          <p:nvPr>
            <p:ph idx="1"/>
          </p:nvPr>
        </p:nvSpPr>
        <p:spPr>
          <a:xfrm>
            <a:off x="1768147" y="1746793"/>
            <a:ext cx="8614343" cy="4341491"/>
          </a:xfrm>
        </p:spPr>
        <p:txBody>
          <a:bodyPr>
            <a:normAutofit lnSpcReduction="10000"/>
          </a:bodyPr>
          <a:lstStyle/>
          <a:p>
            <a:r>
              <a:rPr lang="en-US" sz="2400" dirty="0"/>
              <a:t>Is a rare congenital condition that causes abnormal dilatation of the bile ducts leading to obstruction and other complications.</a:t>
            </a:r>
          </a:p>
          <a:p>
            <a:endParaRPr lang="en-US" sz="2400" dirty="0"/>
          </a:p>
          <a:p>
            <a:r>
              <a:rPr lang="en-US" sz="2400" dirty="0"/>
              <a:t>more common in Asian and females (F: M ratio 4:1).</a:t>
            </a:r>
          </a:p>
          <a:p>
            <a:endParaRPr lang="en-US" sz="2400" dirty="0"/>
          </a:p>
          <a:p>
            <a:r>
              <a:rPr lang="en-US" sz="2400" dirty="0"/>
              <a:t>The majority (60%) were diagnosed in the first decade of life and others later. While (20%) of cases are diagnosed prenatally. </a:t>
            </a:r>
          </a:p>
          <a:p>
            <a:endParaRPr lang="en-US" sz="2400" dirty="0"/>
          </a:p>
          <a:p>
            <a:r>
              <a:rPr lang="en-US" sz="2400" dirty="0"/>
              <a:t> Cause: the exact cause is unknown, but theories suggest that it may be due to </a:t>
            </a:r>
            <a:r>
              <a:rPr lang="en-US" sz="2400" dirty="0" err="1">
                <a:solidFill>
                  <a:srgbClr val="FF0000"/>
                </a:solidFill>
              </a:rPr>
              <a:t>Pancreaticobiliary</a:t>
            </a:r>
            <a:r>
              <a:rPr lang="en-US" sz="2400" dirty="0">
                <a:solidFill>
                  <a:srgbClr val="FF0000"/>
                </a:solidFill>
              </a:rPr>
              <a:t> </a:t>
            </a:r>
            <a:r>
              <a:rPr lang="en-US" sz="2400" dirty="0" err="1">
                <a:solidFill>
                  <a:srgbClr val="FF0000"/>
                </a:solidFill>
              </a:rPr>
              <a:t>Malunion</a:t>
            </a:r>
            <a:r>
              <a:rPr lang="en-US" sz="2400" dirty="0">
                <a:solidFill>
                  <a:srgbClr val="FF0000"/>
                </a:solidFill>
              </a:rPr>
              <a:t> (PBMU).</a:t>
            </a:r>
          </a:p>
          <a:p>
            <a:endParaRPr lang="en-US" dirty="0"/>
          </a:p>
        </p:txBody>
      </p:sp>
    </p:spTree>
    <p:extLst>
      <p:ext uri="{BB962C8B-B14F-4D97-AF65-F5344CB8AC3E}">
        <p14:creationId xmlns:p14="http://schemas.microsoft.com/office/powerpoint/2010/main" val="2713585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Anatomic Classification</a:t>
            </a:r>
          </a:p>
        </p:txBody>
      </p:sp>
      <p:sp>
        <p:nvSpPr>
          <p:cNvPr id="3" name="Content Placeholder 2"/>
          <p:cNvSpPr>
            <a:spLocks noGrp="1"/>
          </p:cNvSpPr>
          <p:nvPr>
            <p:ph idx="1"/>
          </p:nvPr>
        </p:nvSpPr>
        <p:spPr>
          <a:xfrm>
            <a:off x="2133600" y="2153412"/>
            <a:ext cx="7729728" cy="3101983"/>
          </a:xfrm>
        </p:spPr>
        <p:txBody>
          <a:bodyPr/>
          <a:lstStyle/>
          <a:p>
            <a:pPr algn="ctr"/>
            <a:r>
              <a:rPr lang="en-US" dirty="0">
                <a:solidFill>
                  <a:srgbClr val="FF0000"/>
                </a:solidFill>
              </a:rPr>
              <a:t>It’s classified into 5 types :</a:t>
            </a:r>
          </a:p>
          <a:p>
            <a:endParaRPr lang="en-US" dirty="0"/>
          </a:p>
        </p:txBody>
      </p:sp>
      <p:pic>
        <p:nvPicPr>
          <p:cNvPr id="4" name="Picture 3"/>
          <p:cNvPicPr>
            <a:picLocks noChangeAspect="1"/>
          </p:cNvPicPr>
          <p:nvPr/>
        </p:nvPicPr>
        <p:blipFill>
          <a:blip r:embed="rId2"/>
          <a:stretch>
            <a:fillRect/>
          </a:stretch>
        </p:blipFill>
        <p:spPr>
          <a:xfrm>
            <a:off x="3960765" y="2528374"/>
            <a:ext cx="4270470" cy="3732218"/>
          </a:xfrm>
          <a:prstGeom prst="rect">
            <a:avLst/>
          </a:prstGeom>
        </p:spPr>
      </p:pic>
    </p:spTree>
    <p:extLst>
      <p:ext uri="{BB962C8B-B14F-4D97-AF65-F5344CB8AC3E}">
        <p14:creationId xmlns:p14="http://schemas.microsoft.com/office/powerpoint/2010/main" val="4170243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8256" y="147828"/>
            <a:ext cx="7729728" cy="1188720"/>
          </a:xfrm>
        </p:spPr>
        <p:txBody>
          <a:bodyPr/>
          <a:lstStyle/>
          <a:p>
            <a:r>
              <a:rPr lang="en-US" dirty="0"/>
              <a:t>Anatomic Classification</a:t>
            </a:r>
          </a:p>
        </p:txBody>
      </p:sp>
      <p:sp>
        <p:nvSpPr>
          <p:cNvPr id="3" name="Content Placeholder 2"/>
          <p:cNvSpPr>
            <a:spLocks noGrp="1"/>
          </p:cNvSpPr>
          <p:nvPr>
            <p:ph idx="1"/>
          </p:nvPr>
        </p:nvSpPr>
        <p:spPr>
          <a:xfrm>
            <a:off x="1941432" y="1601724"/>
            <a:ext cx="8164284" cy="4701540"/>
          </a:xfrm>
        </p:spPr>
        <p:txBody>
          <a:bodyPr>
            <a:normAutofit/>
          </a:bodyPr>
          <a:lstStyle/>
          <a:p>
            <a:r>
              <a:rPr lang="en-US" sz="3600" dirty="0">
                <a:solidFill>
                  <a:srgbClr val="FF0000"/>
                </a:solidFill>
              </a:rPr>
              <a:t>Type 1 :</a:t>
            </a:r>
          </a:p>
          <a:p>
            <a:r>
              <a:rPr lang="en-US" sz="2000" dirty="0"/>
              <a:t>It is the most common (˃50%</a:t>
            </a:r>
          </a:p>
          <a:p>
            <a:pPr marL="0" indent="0">
              <a:buNone/>
            </a:pPr>
            <a:r>
              <a:rPr lang="en-US" sz="2000" dirty="0"/>
              <a:t> of cases).</a:t>
            </a:r>
          </a:p>
          <a:p>
            <a:r>
              <a:rPr lang="en-US" sz="2000" dirty="0">
                <a:solidFill>
                  <a:srgbClr val="FF0000"/>
                </a:solidFill>
              </a:rPr>
              <a:t>Cystic</a:t>
            </a:r>
            <a:r>
              <a:rPr lang="en-US" sz="2000" dirty="0"/>
              <a:t>/</a:t>
            </a:r>
            <a:r>
              <a:rPr lang="en-US" sz="2000" dirty="0">
                <a:solidFill>
                  <a:srgbClr val="FF0000"/>
                </a:solidFill>
              </a:rPr>
              <a:t>saccular</a:t>
            </a:r>
            <a:r>
              <a:rPr lang="en-US" sz="2000" dirty="0"/>
              <a:t> or </a:t>
            </a:r>
            <a:r>
              <a:rPr lang="en-US" sz="2000" dirty="0">
                <a:solidFill>
                  <a:srgbClr val="FF0000"/>
                </a:solidFill>
              </a:rPr>
              <a:t>fusiform</a:t>
            </a:r>
            <a:r>
              <a:rPr lang="en-US" sz="2000" dirty="0"/>
              <a:t> dilation</a:t>
            </a:r>
          </a:p>
          <a:p>
            <a:r>
              <a:rPr lang="en-US" sz="2000" dirty="0"/>
              <a:t> of the CBD (</a:t>
            </a:r>
            <a:r>
              <a:rPr lang="en-US" sz="2000" dirty="0">
                <a:solidFill>
                  <a:srgbClr val="FF0000"/>
                </a:solidFill>
              </a:rPr>
              <a:t>extrahepatic</a:t>
            </a:r>
            <a:r>
              <a:rPr lang="en-US" sz="2000" dirty="0"/>
              <a:t>).</a:t>
            </a:r>
          </a:p>
          <a:p>
            <a:r>
              <a:rPr lang="en-US" sz="3600" dirty="0">
                <a:solidFill>
                  <a:srgbClr val="FF0000"/>
                </a:solidFill>
              </a:rPr>
              <a:t>Type 2 :</a:t>
            </a:r>
          </a:p>
          <a:p>
            <a:r>
              <a:rPr lang="en-US" sz="2000" dirty="0"/>
              <a:t>It is a true, single, </a:t>
            </a:r>
            <a:r>
              <a:rPr lang="en-US" sz="2000" dirty="0">
                <a:solidFill>
                  <a:srgbClr val="FF0000"/>
                </a:solidFill>
              </a:rPr>
              <a:t>extrahepatic</a:t>
            </a:r>
          </a:p>
          <a:p>
            <a:pPr marL="0" indent="0">
              <a:buNone/>
            </a:pPr>
            <a:r>
              <a:rPr lang="en-US" sz="2000" dirty="0">
                <a:solidFill>
                  <a:srgbClr val="FF0000"/>
                </a:solidFill>
              </a:rPr>
              <a:t> diverticulum </a:t>
            </a:r>
          </a:p>
          <a:p>
            <a:endParaRPr lang="en-US" dirty="0"/>
          </a:p>
        </p:txBody>
      </p:sp>
      <p:pic>
        <p:nvPicPr>
          <p:cNvPr id="4" name="Picture 3"/>
          <p:cNvPicPr>
            <a:picLocks noChangeAspect="1"/>
          </p:cNvPicPr>
          <p:nvPr/>
        </p:nvPicPr>
        <p:blipFill>
          <a:blip r:embed="rId2"/>
          <a:stretch>
            <a:fillRect/>
          </a:stretch>
        </p:blipFill>
        <p:spPr>
          <a:xfrm>
            <a:off x="6834621" y="1336548"/>
            <a:ext cx="3990423" cy="2384619"/>
          </a:xfrm>
          <a:prstGeom prst="rect">
            <a:avLst/>
          </a:prstGeom>
        </p:spPr>
      </p:pic>
      <p:pic>
        <p:nvPicPr>
          <p:cNvPr id="5" name="Picture 4"/>
          <p:cNvPicPr>
            <a:picLocks noChangeAspect="1"/>
          </p:cNvPicPr>
          <p:nvPr/>
        </p:nvPicPr>
        <p:blipFill>
          <a:blip r:embed="rId3"/>
          <a:stretch>
            <a:fillRect/>
          </a:stretch>
        </p:blipFill>
        <p:spPr>
          <a:xfrm>
            <a:off x="6930705" y="3877881"/>
            <a:ext cx="3990423" cy="2064012"/>
          </a:xfrm>
          <a:prstGeom prst="rect">
            <a:avLst/>
          </a:prstGeom>
        </p:spPr>
      </p:pic>
    </p:spTree>
    <p:extLst>
      <p:ext uri="{BB962C8B-B14F-4D97-AF65-F5344CB8AC3E}">
        <p14:creationId xmlns:p14="http://schemas.microsoft.com/office/powerpoint/2010/main" val="971810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6008" y="1253330"/>
            <a:ext cx="6559182" cy="4928013"/>
          </a:xfrm>
        </p:spPr>
        <p:txBody>
          <a:bodyPr/>
          <a:lstStyle/>
          <a:p>
            <a:r>
              <a:rPr lang="en-US" dirty="0"/>
              <a:t> </a:t>
            </a:r>
            <a:r>
              <a:rPr lang="en-US" sz="3600" dirty="0">
                <a:solidFill>
                  <a:srgbClr val="FF0000"/>
                </a:solidFill>
              </a:rPr>
              <a:t>Type 1a </a:t>
            </a:r>
            <a:r>
              <a:rPr lang="en-US" sz="2400" dirty="0"/>
              <a:t>consists of cystic dilation of the </a:t>
            </a:r>
            <a:r>
              <a:rPr lang="en-US" sz="2400" b="1" dirty="0"/>
              <a:t>entire</a:t>
            </a:r>
            <a:r>
              <a:rPr lang="en-US" sz="2400" dirty="0"/>
              <a:t> Extrahepatic Duct </a:t>
            </a:r>
          </a:p>
          <a:p>
            <a:endParaRPr lang="en-US" dirty="0"/>
          </a:p>
          <a:p>
            <a:r>
              <a:rPr lang="en-US" sz="3600" dirty="0">
                <a:solidFill>
                  <a:srgbClr val="FF0000"/>
                </a:solidFill>
              </a:rPr>
              <a:t>Type 1b </a:t>
            </a:r>
            <a:r>
              <a:rPr lang="en-US" sz="2400" dirty="0"/>
              <a:t>is cystic dilation of a </a:t>
            </a:r>
            <a:r>
              <a:rPr lang="en-US" sz="2400" b="1" dirty="0"/>
              <a:t>segment</a:t>
            </a:r>
            <a:r>
              <a:rPr lang="en-US" sz="2400" dirty="0"/>
              <a:t> of the common bile duct.</a:t>
            </a:r>
          </a:p>
          <a:p>
            <a:endParaRPr lang="en-US" dirty="0"/>
          </a:p>
          <a:p>
            <a:r>
              <a:rPr lang="en-US" dirty="0"/>
              <a:t> </a:t>
            </a:r>
            <a:r>
              <a:rPr lang="en-US" sz="3600" dirty="0">
                <a:solidFill>
                  <a:srgbClr val="FF0000"/>
                </a:solidFill>
              </a:rPr>
              <a:t>Type 1c </a:t>
            </a:r>
            <a:r>
              <a:rPr lang="en-US" sz="2400" dirty="0"/>
              <a:t>is </a:t>
            </a:r>
            <a:r>
              <a:rPr lang="en-US" sz="2400" b="1" dirty="0"/>
              <a:t>fusiform</a:t>
            </a:r>
            <a:r>
              <a:rPr lang="en-US" sz="2400" dirty="0"/>
              <a:t> dilation of the common bile duct.</a:t>
            </a:r>
          </a:p>
          <a:p>
            <a:endParaRPr lang="en-US" dirty="0"/>
          </a:p>
        </p:txBody>
      </p:sp>
      <p:pic>
        <p:nvPicPr>
          <p:cNvPr id="4" name="Picture 3"/>
          <p:cNvPicPr>
            <a:picLocks noChangeAspect="1"/>
          </p:cNvPicPr>
          <p:nvPr/>
        </p:nvPicPr>
        <p:blipFill>
          <a:blip r:embed="rId2"/>
          <a:stretch>
            <a:fillRect/>
          </a:stretch>
        </p:blipFill>
        <p:spPr>
          <a:xfrm>
            <a:off x="7385190" y="265063"/>
            <a:ext cx="2591025" cy="2060627"/>
          </a:xfrm>
          <a:prstGeom prst="rect">
            <a:avLst/>
          </a:prstGeom>
        </p:spPr>
      </p:pic>
      <p:pic>
        <p:nvPicPr>
          <p:cNvPr id="5" name="Picture 4"/>
          <p:cNvPicPr>
            <a:picLocks noChangeAspect="1"/>
          </p:cNvPicPr>
          <p:nvPr/>
        </p:nvPicPr>
        <p:blipFill>
          <a:blip r:embed="rId3"/>
          <a:stretch>
            <a:fillRect/>
          </a:stretch>
        </p:blipFill>
        <p:spPr>
          <a:xfrm>
            <a:off x="7385190" y="2325690"/>
            <a:ext cx="2591025" cy="2085013"/>
          </a:xfrm>
          <a:prstGeom prst="rect">
            <a:avLst/>
          </a:prstGeom>
        </p:spPr>
      </p:pic>
      <p:pic>
        <p:nvPicPr>
          <p:cNvPr id="6" name="Picture 5"/>
          <p:cNvPicPr>
            <a:picLocks noChangeAspect="1"/>
          </p:cNvPicPr>
          <p:nvPr/>
        </p:nvPicPr>
        <p:blipFill>
          <a:blip r:embed="rId4"/>
          <a:stretch>
            <a:fillRect/>
          </a:stretch>
        </p:blipFill>
        <p:spPr>
          <a:xfrm>
            <a:off x="7385190" y="4410703"/>
            <a:ext cx="2591025" cy="2328874"/>
          </a:xfrm>
          <a:prstGeom prst="rect">
            <a:avLst/>
          </a:prstGeom>
        </p:spPr>
      </p:pic>
    </p:spTree>
    <p:extLst>
      <p:ext uri="{BB962C8B-B14F-4D97-AF65-F5344CB8AC3E}">
        <p14:creationId xmlns:p14="http://schemas.microsoft.com/office/powerpoint/2010/main" val="4122281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832" y="251285"/>
            <a:ext cx="7729728" cy="1188720"/>
          </a:xfrm>
        </p:spPr>
        <p:txBody>
          <a:bodyPr/>
          <a:lstStyle/>
          <a:p>
            <a:r>
              <a:rPr lang="en-US" dirty="0"/>
              <a:t>Anatomic Classification</a:t>
            </a:r>
          </a:p>
        </p:txBody>
      </p:sp>
      <p:sp>
        <p:nvSpPr>
          <p:cNvPr id="3" name="Content Placeholder 2"/>
          <p:cNvSpPr>
            <a:spLocks noGrp="1"/>
          </p:cNvSpPr>
          <p:nvPr>
            <p:ph idx="1"/>
          </p:nvPr>
        </p:nvSpPr>
        <p:spPr>
          <a:xfrm>
            <a:off x="838200" y="2255377"/>
            <a:ext cx="6806184" cy="4351338"/>
          </a:xfrm>
        </p:spPr>
        <p:txBody>
          <a:bodyPr/>
          <a:lstStyle/>
          <a:p>
            <a:r>
              <a:rPr lang="en-US" sz="3600" dirty="0">
                <a:solidFill>
                  <a:srgbClr val="FF0000"/>
                </a:solidFill>
              </a:rPr>
              <a:t>Type 3 :</a:t>
            </a:r>
          </a:p>
          <a:p>
            <a:r>
              <a:rPr lang="en-US" sz="2400" dirty="0"/>
              <a:t>Also referred to as a </a:t>
            </a:r>
            <a:r>
              <a:rPr lang="en-US" sz="2400" dirty="0" err="1">
                <a:solidFill>
                  <a:srgbClr val="FF0000"/>
                </a:solidFill>
              </a:rPr>
              <a:t>choledochocele</a:t>
            </a:r>
            <a:r>
              <a:rPr lang="en-US" sz="2400" dirty="0"/>
              <a:t> , usually has a normal CBD and main pancreatic duct with cystic dilation of the distal CBD that is either </a:t>
            </a:r>
            <a:r>
              <a:rPr lang="en-US" sz="2400" b="1" u="sng" dirty="0" err="1"/>
              <a:t>intraduodenal</a:t>
            </a:r>
            <a:r>
              <a:rPr lang="en-US" sz="2400" dirty="0"/>
              <a:t> or </a:t>
            </a:r>
            <a:r>
              <a:rPr lang="en-US" sz="2400" b="1" u="sng" dirty="0" err="1"/>
              <a:t>intrapancreatic</a:t>
            </a:r>
            <a:r>
              <a:rPr lang="en-US" sz="2400" dirty="0"/>
              <a:t> in location. </a:t>
            </a:r>
          </a:p>
          <a:p>
            <a:r>
              <a:rPr lang="en-US" sz="2400" dirty="0"/>
              <a:t>The </a:t>
            </a:r>
            <a:r>
              <a:rPr lang="en-US" sz="2400" dirty="0" err="1">
                <a:solidFill>
                  <a:srgbClr val="FF0000"/>
                </a:solidFill>
              </a:rPr>
              <a:t>choledochocele</a:t>
            </a:r>
            <a:r>
              <a:rPr lang="en-US" sz="2400" dirty="0"/>
              <a:t> is usually stenotic at their openings due to chronic inflammation.</a:t>
            </a:r>
          </a:p>
          <a:p>
            <a:endParaRPr lang="en-US" dirty="0"/>
          </a:p>
          <a:p>
            <a:endParaRPr lang="en-US" dirty="0"/>
          </a:p>
        </p:txBody>
      </p:sp>
      <p:pic>
        <p:nvPicPr>
          <p:cNvPr id="4" name="Picture 3"/>
          <p:cNvPicPr>
            <a:picLocks noChangeAspect="1"/>
          </p:cNvPicPr>
          <p:nvPr/>
        </p:nvPicPr>
        <p:blipFill>
          <a:blip r:embed="rId2"/>
          <a:stretch>
            <a:fillRect/>
          </a:stretch>
        </p:blipFill>
        <p:spPr>
          <a:xfrm>
            <a:off x="7644384" y="1670161"/>
            <a:ext cx="3813165" cy="4656710"/>
          </a:xfrm>
          <a:prstGeom prst="rect">
            <a:avLst/>
          </a:prstGeom>
        </p:spPr>
      </p:pic>
    </p:spTree>
    <p:extLst>
      <p:ext uri="{BB962C8B-B14F-4D97-AF65-F5344CB8AC3E}">
        <p14:creationId xmlns:p14="http://schemas.microsoft.com/office/powerpoint/2010/main" val="850697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Anatomic Classification</a:t>
            </a:r>
          </a:p>
        </p:txBody>
      </p:sp>
      <p:sp>
        <p:nvSpPr>
          <p:cNvPr id="3" name="Content Placeholder 2"/>
          <p:cNvSpPr>
            <a:spLocks noGrp="1"/>
          </p:cNvSpPr>
          <p:nvPr>
            <p:ph idx="1"/>
          </p:nvPr>
        </p:nvSpPr>
        <p:spPr>
          <a:xfrm>
            <a:off x="897537" y="2295036"/>
            <a:ext cx="6208776" cy="4351338"/>
          </a:xfrm>
        </p:spPr>
        <p:txBody>
          <a:bodyPr/>
          <a:lstStyle/>
          <a:p>
            <a:r>
              <a:rPr lang="en-US" sz="3600" dirty="0">
                <a:solidFill>
                  <a:srgbClr val="FF0000"/>
                </a:solidFill>
              </a:rPr>
              <a:t>Type 4</a:t>
            </a:r>
            <a:r>
              <a:rPr lang="en-US" sz="2400" dirty="0">
                <a:solidFill>
                  <a:srgbClr val="FF0000"/>
                </a:solidFill>
              </a:rPr>
              <a:t>: </a:t>
            </a:r>
            <a:r>
              <a:rPr lang="en-US" sz="2400" dirty="0"/>
              <a:t>Multiple cysts.</a:t>
            </a:r>
          </a:p>
          <a:p>
            <a:r>
              <a:rPr lang="en-US" sz="2400" dirty="0">
                <a:solidFill>
                  <a:srgbClr val="FF0000"/>
                </a:solidFill>
              </a:rPr>
              <a:t>Type 4A: </a:t>
            </a:r>
            <a:r>
              <a:rPr lang="en-US" sz="2400" dirty="0"/>
              <a:t>Is composed of </a:t>
            </a:r>
            <a:r>
              <a:rPr lang="en-US" sz="2400" b="1" dirty="0"/>
              <a:t>multiple</a:t>
            </a:r>
            <a:r>
              <a:rPr lang="en-US" sz="2400" dirty="0"/>
              <a:t> cysts located in both </a:t>
            </a:r>
            <a:r>
              <a:rPr lang="en-US" sz="2400" dirty="0">
                <a:solidFill>
                  <a:srgbClr val="FF0000"/>
                </a:solidFill>
              </a:rPr>
              <a:t>intrahepatic</a:t>
            </a:r>
            <a:r>
              <a:rPr lang="en-US" sz="2400" dirty="0"/>
              <a:t> and </a:t>
            </a:r>
            <a:r>
              <a:rPr lang="en-US" sz="2400" dirty="0">
                <a:solidFill>
                  <a:srgbClr val="FF0000"/>
                </a:solidFill>
              </a:rPr>
              <a:t>extrahepatic</a:t>
            </a:r>
            <a:r>
              <a:rPr lang="en-US" sz="2400" dirty="0"/>
              <a:t> bile ducts.</a:t>
            </a:r>
          </a:p>
          <a:p>
            <a:r>
              <a:rPr lang="en-US" sz="2400" dirty="0">
                <a:solidFill>
                  <a:srgbClr val="FF0000"/>
                </a:solidFill>
              </a:rPr>
              <a:t>Type 4B: </a:t>
            </a:r>
            <a:r>
              <a:rPr lang="en-US" sz="2400" dirty="0"/>
              <a:t>Is composed of multiple cysts located </a:t>
            </a:r>
            <a:r>
              <a:rPr lang="en-US" sz="2400" dirty="0">
                <a:solidFill>
                  <a:srgbClr val="FF0000"/>
                </a:solidFill>
              </a:rPr>
              <a:t>extrahepatic</a:t>
            </a:r>
            <a:r>
              <a:rPr lang="en-US" sz="2400" dirty="0"/>
              <a:t> bile duct only.</a:t>
            </a:r>
          </a:p>
          <a:p>
            <a:endParaRPr lang="en-US" dirty="0"/>
          </a:p>
        </p:txBody>
      </p:sp>
      <p:pic>
        <p:nvPicPr>
          <p:cNvPr id="4" name="Picture 3"/>
          <p:cNvPicPr>
            <a:picLocks noChangeAspect="1"/>
          </p:cNvPicPr>
          <p:nvPr/>
        </p:nvPicPr>
        <p:blipFill>
          <a:blip r:embed="rId2"/>
          <a:stretch>
            <a:fillRect/>
          </a:stretch>
        </p:blipFill>
        <p:spPr>
          <a:xfrm>
            <a:off x="6919178" y="2295036"/>
            <a:ext cx="2712502" cy="3783036"/>
          </a:xfrm>
          <a:prstGeom prst="rect">
            <a:avLst/>
          </a:prstGeom>
        </p:spPr>
      </p:pic>
      <p:pic>
        <p:nvPicPr>
          <p:cNvPr id="5" name="Picture 4"/>
          <p:cNvPicPr>
            <a:picLocks noChangeAspect="1"/>
          </p:cNvPicPr>
          <p:nvPr/>
        </p:nvPicPr>
        <p:blipFill>
          <a:blip r:embed="rId3"/>
          <a:stretch>
            <a:fillRect/>
          </a:stretch>
        </p:blipFill>
        <p:spPr>
          <a:xfrm>
            <a:off x="9071264" y="2153413"/>
            <a:ext cx="2771023" cy="3369564"/>
          </a:xfrm>
          <a:prstGeom prst="rect">
            <a:avLst/>
          </a:prstGeom>
        </p:spPr>
      </p:pic>
    </p:spTree>
    <p:extLst>
      <p:ext uri="{BB962C8B-B14F-4D97-AF65-F5344CB8AC3E}">
        <p14:creationId xmlns:p14="http://schemas.microsoft.com/office/powerpoint/2010/main" val="219766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Anatomic Classification</a:t>
            </a:r>
          </a:p>
        </p:txBody>
      </p:sp>
      <p:sp>
        <p:nvSpPr>
          <p:cNvPr id="3" name="Content Placeholder 2"/>
          <p:cNvSpPr>
            <a:spLocks noGrp="1"/>
          </p:cNvSpPr>
          <p:nvPr>
            <p:ph idx="1"/>
          </p:nvPr>
        </p:nvSpPr>
        <p:spPr>
          <a:xfrm>
            <a:off x="826008" y="2264537"/>
            <a:ext cx="6160008" cy="4351338"/>
          </a:xfrm>
        </p:spPr>
        <p:txBody>
          <a:bodyPr/>
          <a:lstStyle/>
          <a:p>
            <a:r>
              <a:rPr lang="en-US" sz="3600" dirty="0">
                <a:solidFill>
                  <a:srgbClr val="FF0000"/>
                </a:solidFill>
              </a:rPr>
              <a:t>Type 5 :</a:t>
            </a:r>
          </a:p>
          <a:p>
            <a:r>
              <a:rPr lang="en-US" sz="2400" dirty="0">
                <a:solidFill>
                  <a:srgbClr val="FF0000"/>
                </a:solidFill>
              </a:rPr>
              <a:t>Intrahepatic</a:t>
            </a:r>
            <a:r>
              <a:rPr lang="en-US" sz="2400" dirty="0"/>
              <a:t> </a:t>
            </a:r>
            <a:r>
              <a:rPr lang="en-US" sz="2400" b="1" dirty="0"/>
              <a:t>single</a:t>
            </a:r>
            <a:r>
              <a:rPr lang="en-US" sz="2400" dirty="0"/>
              <a:t> or </a:t>
            </a:r>
            <a:r>
              <a:rPr lang="en-US" sz="2400" b="1" dirty="0"/>
              <a:t>multiple</a:t>
            </a:r>
            <a:r>
              <a:rPr lang="en-US" sz="2400" dirty="0"/>
              <a:t> cysts only </a:t>
            </a:r>
            <a:r>
              <a:rPr lang="en-US" sz="2400" b="1" dirty="0"/>
              <a:t>without</a:t>
            </a:r>
            <a:r>
              <a:rPr lang="en-US" sz="2400" dirty="0"/>
              <a:t> extrahepatic dilation. </a:t>
            </a:r>
          </a:p>
          <a:p>
            <a:r>
              <a:rPr lang="en-US" sz="2400" dirty="0"/>
              <a:t>Type V cysts in conjunction with hepatic fibrosis are commonly referred to as </a:t>
            </a:r>
            <a:r>
              <a:rPr lang="en-US" sz="2400" dirty="0" err="1">
                <a:solidFill>
                  <a:srgbClr val="FF0000"/>
                </a:solidFill>
              </a:rPr>
              <a:t>Caroli</a:t>
            </a:r>
            <a:r>
              <a:rPr lang="en-US" sz="2400" dirty="0">
                <a:solidFill>
                  <a:srgbClr val="FF0000"/>
                </a:solidFill>
              </a:rPr>
              <a:t> syndrom</a:t>
            </a:r>
            <a:r>
              <a:rPr lang="en-US" sz="2400" dirty="0"/>
              <a:t>. </a:t>
            </a:r>
          </a:p>
          <a:p>
            <a:endParaRPr lang="en-US" dirty="0"/>
          </a:p>
        </p:txBody>
      </p:sp>
      <p:pic>
        <p:nvPicPr>
          <p:cNvPr id="4" name="Picture 3"/>
          <p:cNvPicPr>
            <a:picLocks noChangeAspect="1"/>
          </p:cNvPicPr>
          <p:nvPr/>
        </p:nvPicPr>
        <p:blipFill>
          <a:blip r:embed="rId2"/>
          <a:stretch>
            <a:fillRect/>
          </a:stretch>
        </p:blipFill>
        <p:spPr>
          <a:xfrm>
            <a:off x="7601602" y="2264537"/>
            <a:ext cx="3102974" cy="4587004"/>
          </a:xfrm>
          <a:prstGeom prst="rect">
            <a:avLst/>
          </a:prstGeom>
        </p:spPr>
      </p:pic>
    </p:spTree>
    <p:extLst>
      <p:ext uri="{BB962C8B-B14F-4D97-AF65-F5344CB8AC3E}">
        <p14:creationId xmlns:p14="http://schemas.microsoft.com/office/powerpoint/2010/main" val="325432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Content Placeholder 2"/>
          <p:cNvSpPr>
            <a:spLocks noGrp="1"/>
          </p:cNvSpPr>
          <p:nvPr>
            <p:ph idx="1"/>
          </p:nvPr>
        </p:nvSpPr>
        <p:spPr/>
        <p:txBody>
          <a:bodyPr>
            <a:normAutofit/>
          </a:bodyPr>
          <a:lstStyle/>
          <a:p>
            <a:r>
              <a:rPr lang="en-US" sz="2400" b="1" dirty="0"/>
              <a:t>Prenatal</a:t>
            </a:r>
            <a:r>
              <a:rPr lang="en-US" sz="2400" dirty="0"/>
              <a:t>: Cystic mass in the abdomen.  </a:t>
            </a:r>
          </a:p>
          <a:p>
            <a:endParaRPr lang="en-US" sz="2400" dirty="0"/>
          </a:p>
          <a:p>
            <a:endParaRPr lang="en-US" sz="2400" dirty="0"/>
          </a:p>
          <a:p>
            <a:r>
              <a:rPr lang="en-US" sz="2400" b="1" dirty="0"/>
              <a:t>In infant</a:t>
            </a:r>
            <a:r>
              <a:rPr lang="en-US" sz="2400" dirty="0"/>
              <a:t>: obstructive Jaundice, pale (</a:t>
            </a:r>
            <a:r>
              <a:rPr lang="en-US" sz="2400" dirty="0" err="1"/>
              <a:t>acholic</a:t>
            </a:r>
            <a:r>
              <a:rPr lang="en-US" sz="2400" dirty="0"/>
              <a:t>) stool with/without hepatomegaly </a:t>
            </a:r>
          </a:p>
        </p:txBody>
      </p:sp>
    </p:spTree>
    <p:extLst>
      <p:ext uri="{BB962C8B-B14F-4D97-AF65-F5344CB8AC3E}">
        <p14:creationId xmlns:p14="http://schemas.microsoft.com/office/powerpoint/2010/main" val="587652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Content Placeholder 2"/>
          <p:cNvSpPr>
            <a:spLocks noGrp="1"/>
          </p:cNvSpPr>
          <p:nvPr>
            <p:ph idx="1"/>
          </p:nvPr>
        </p:nvSpPr>
        <p:spPr/>
        <p:txBody>
          <a:bodyPr>
            <a:normAutofit fontScale="92500" lnSpcReduction="20000"/>
          </a:bodyPr>
          <a:lstStyle/>
          <a:p>
            <a:r>
              <a:rPr lang="en-US" sz="2400" b="1" dirty="0"/>
              <a:t>In children</a:t>
            </a:r>
            <a:r>
              <a:rPr lang="en-US" sz="2400" dirty="0"/>
              <a:t>: “ Classic triad “</a:t>
            </a:r>
          </a:p>
          <a:p>
            <a:pPr marL="0" indent="0">
              <a:buNone/>
            </a:pPr>
            <a:r>
              <a:rPr lang="en-US" sz="2400" dirty="0"/>
              <a:t>      jaundice, pain &amp; palpable mass.</a:t>
            </a:r>
          </a:p>
          <a:p>
            <a:endParaRPr lang="en-US" sz="2400" dirty="0"/>
          </a:p>
          <a:p>
            <a:r>
              <a:rPr lang="en-US" sz="2400" dirty="0"/>
              <a:t>The entire triad is present in fewer than 30% of patients</a:t>
            </a:r>
          </a:p>
          <a:p>
            <a:endParaRPr lang="en-US" sz="2400" dirty="0"/>
          </a:p>
          <a:p>
            <a:endParaRPr lang="en-US" sz="2400" dirty="0"/>
          </a:p>
          <a:p>
            <a:r>
              <a:rPr lang="en-US" sz="2400" b="1" dirty="0"/>
              <a:t>In adults</a:t>
            </a:r>
            <a:r>
              <a:rPr lang="en-US" sz="2400" dirty="0"/>
              <a:t>:  recurrent ascending cholangitis, obstructive jaundice or recurrent pancreatitis.</a:t>
            </a:r>
          </a:p>
          <a:p>
            <a:endParaRPr lang="en-US" dirty="0"/>
          </a:p>
        </p:txBody>
      </p:sp>
    </p:spTree>
    <p:extLst>
      <p:ext uri="{BB962C8B-B14F-4D97-AF65-F5344CB8AC3E}">
        <p14:creationId xmlns:p14="http://schemas.microsoft.com/office/powerpoint/2010/main" val="1763712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230" y="2742565"/>
            <a:ext cx="10515600" cy="1325563"/>
          </a:xfrm>
        </p:spPr>
        <p:txBody>
          <a:bodyPr/>
          <a:lstStyle/>
          <a:p>
            <a:r>
              <a:rPr lang="en-US" dirty="0"/>
              <a:t>Biliary atresia </a:t>
            </a:r>
          </a:p>
        </p:txBody>
      </p:sp>
    </p:spTree>
    <p:extLst>
      <p:ext uri="{BB962C8B-B14F-4D97-AF65-F5344CB8AC3E}">
        <p14:creationId xmlns:p14="http://schemas.microsoft.com/office/powerpoint/2010/main" val="1891477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Content Placeholder 2"/>
          <p:cNvSpPr>
            <a:spLocks noGrp="1"/>
          </p:cNvSpPr>
          <p:nvPr>
            <p:ph idx="1"/>
          </p:nvPr>
        </p:nvSpPr>
        <p:spPr/>
        <p:txBody>
          <a:bodyPr/>
          <a:lstStyle/>
          <a:p>
            <a:r>
              <a:rPr lang="en-US" sz="2400" dirty="0"/>
              <a:t>Undiagnosed </a:t>
            </a:r>
            <a:r>
              <a:rPr lang="en-US" sz="2400" dirty="0" err="1"/>
              <a:t>choledochal</a:t>
            </a:r>
            <a:r>
              <a:rPr lang="en-US" sz="2400" dirty="0"/>
              <a:t> cysts can lead to </a:t>
            </a:r>
            <a:r>
              <a:rPr lang="en-US" sz="2400" dirty="0" err="1"/>
              <a:t>choledocholithiasis</a:t>
            </a:r>
            <a:r>
              <a:rPr lang="en-US" sz="2400" dirty="0"/>
              <a:t>, cholangitis, obstructive jaundice, cirrhosis with portal hypertension, cyst rupture, or biliary carcinomas.</a:t>
            </a:r>
          </a:p>
          <a:p>
            <a:endParaRPr lang="en-US" dirty="0"/>
          </a:p>
        </p:txBody>
      </p:sp>
    </p:spTree>
    <p:extLst>
      <p:ext uri="{BB962C8B-B14F-4D97-AF65-F5344CB8AC3E}">
        <p14:creationId xmlns:p14="http://schemas.microsoft.com/office/powerpoint/2010/main" val="2515947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33172"/>
            <a:ext cx="7729728" cy="1188720"/>
          </a:xfrm>
        </p:spPr>
        <p:txBody>
          <a:bodyPr/>
          <a:lstStyle/>
          <a:p>
            <a:r>
              <a:rPr lang="en-US" dirty="0"/>
              <a:t>Work Up</a:t>
            </a:r>
          </a:p>
        </p:txBody>
      </p:sp>
      <p:sp>
        <p:nvSpPr>
          <p:cNvPr id="3" name="Content Placeholder 2"/>
          <p:cNvSpPr>
            <a:spLocks noGrp="1"/>
          </p:cNvSpPr>
          <p:nvPr>
            <p:ph idx="1"/>
          </p:nvPr>
        </p:nvSpPr>
        <p:spPr>
          <a:xfrm>
            <a:off x="2060448" y="1735836"/>
            <a:ext cx="7900416" cy="4774692"/>
          </a:xfrm>
        </p:spPr>
        <p:txBody>
          <a:bodyPr>
            <a:normAutofit/>
          </a:bodyPr>
          <a:lstStyle/>
          <a:p>
            <a:pPr marL="0" indent="0">
              <a:buNone/>
            </a:pPr>
            <a:r>
              <a:rPr lang="en-US" sz="2400" dirty="0">
                <a:solidFill>
                  <a:srgbClr val="FF0000"/>
                </a:solidFill>
              </a:rPr>
              <a:t>1) Laboratory studies: </a:t>
            </a:r>
          </a:p>
          <a:p>
            <a:r>
              <a:rPr lang="en-US" sz="2400" dirty="0"/>
              <a:t>direct bilirubin = jaundice</a:t>
            </a:r>
          </a:p>
          <a:p>
            <a:r>
              <a:rPr lang="en-US" sz="2400" dirty="0"/>
              <a:t> alkaline phosphatase = liver damage</a:t>
            </a:r>
          </a:p>
          <a:p>
            <a:r>
              <a:rPr lang="en-US" sz="2400" dirty="0"/>
              <a:t>(AST) = liver damage</a:t>
            </a:r>
          </a:p>
          <a:p>
            <a:r>
              <a:rPr lang="en-US" sz="2400" dirty="0"/>
              <a:t>(ALT) = liver damage</a:t>
            </a:r>
          </a:p>
          <a:p>
            <a:r>
              <a:rPr lang="en-US" sz="2400" dirty="0"/>
              <a:t>(GGT) = liver damage \ damage of bile duct</a:t>
            </a:r>
          </a:p>
          <a:p>
            <a:r>
              <a:rPr lang="en-US" sz="2400" dirty="0"/>
              <a:t>Coagulation profiles. </a:t>
            </a:r>
          </a:p>
          <a:p>
            <a:r>
              <a:rPr lang="en-US" sz="2400" dirty="0"/>
              <a:t>(CBC)  = anemia </a:t>
            </a:r>
          </a:p>
          <a:p>
            <a:endParaRPr lang="en-US" dirty="0"/>
          </a:p>
        </p:txBody>
      </p:sp>
    </p:spTree>
    <p:extLst>
      <p:ext uri="{BB962C8B-B14F-4D97-AF65-F5344CB8AC3E}">
        <p14:creationId xmlns:p14="http://schemas.microsoft.com/office/powerpoint/2010/main" val="3736127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06324"/>
            <a:ext cx="7729728" cy="1188720"/>
          </a:xfrm>
        </p:spPr>
        <p:txBody>
          <a:bodyPr/>
          <a:lstStyle/>
          <a:p>
            <a:r>
              <a:rPr lang="en-US" dirty="0"/>
              <a:t>Work Up</a:t>
            </a:r>
          </a:p>
        </p:txBody>
      </p:sp>
      <p:sp>
        <p:nvSpPr>
          <p:cNvPr id="3" name="Content Placeholder 2"/>
          <p:cNvSpPr>
            <a:spLocks noGrp="1"/>
          </p:cNvSpPr>
          <p:nvPr>
            <p:ph idx="1"/>
          </p:nvPr>
        </p:nvSpPr>
        <p:spPr>
          <a:xfrm>
            <a:off x="1804416" y="1760220"/>
            <a:ext cx="8156448" cy="4628388"/>
          </a:xfrm>
        </p:spPr>
        <p:txBody>
          <a:bodyPr>
            <a:normAutofit/>
          </a:bodyPr>
          <a:lstStyle/>
          <a:p>
            <a:pPr marL="0" indent="0">
              <a:buNone/>
            </a:pPr>
            <a:r>
              <a:rPr lang="en-US" sz="2400" dirty="0">
                <a:solidFill>
                  <a:srgbClr val="FF0000"/>
                </a:solidFill>
              </a:rPr>
              <a:t>2) Imaging Studies: </a:t>
            </a:r>
          </a:p>
          <a:p>
            <a:r>
              <a:rPr lang="en-US" sz="2400" b="1" dirty="0"/>
              <a:t>Ultrasound</a:t>
            </a:r>
            <a:r>
              <a:rPr lang="en-US" sz="2400" dirty="0"/>
              <a:t>: Best initial study.</a:t>
            </a:r>
          </a:p>
          <a:p>
            <a:endParaRPr lang="en-US" sz="2400" dirty="0"/>
          </a:p>
          <a:p>
            <a:r>
              <a:rPr lang="en-US" sz="2400" b="1" dirty="0"/>
              <a:t>HIDA scan</a:t>
            </a:r>
            <a:r>
              <a:rPr lang="en-US" sz="2400" dirty="0"/>
              <a:t>: if an anomaly was detected prenatally </a:t>
            </a:r>
          </a:p>
          <a:p>
            <a:endParaRPr lang="en-US" sz="2400" dirty="0"/>
          </a:p>
          <a:p>
            <a:r>
              <a:rPr lang="en-US" sz="2400" b="1" dirty="0"/>
              <a:t>MRCP</a:t>
            </a:r>
            <a:r>
              <a:rPr lang="en-US" sz="2400" dirty="0"/>
              <a:t>: Gold Standard diagnostic test. </a:t>
            </a:r>
          </a:p>
          <a:p>
            <a:endParaRPr lang="en-US" sz="2400" dirty="0"/>
          </a:p>
          <a:p>
            <a:r>
              <a:rPr lang="en-US" sz="2400" b="1" dirty="0"/>
              <a:t>CT</a:t>
            </a:r>
            <a:r>
              <a:rPr lang="en-US" sz="2400" dirty="0"/>
              <a:t>: first study in adults</a:t>
            </a:r>
          </a:p>
          <a:p>
            <a:endParaRPr lang="en-US" dirty="0"/>
          </a:p>
        </p:txBody>
      </p:sp>
    </p:spTree>
    <p:extLst>
      <p:ext uri="{BB962C8B-B14F-4D97-AF65-F5344CB8AC3E}">
        <p14:creationId xmlns:p14="http://schemas.microsoft.com/office/powerpoint/2010/main" val="1267830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17764" y="1504823"/>
            <a:ext cx="4883319" cy="365182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5446883" y="5426702"/>
            <a:ext cx="1247201" cy="369332"/>
          </a:xfrm>
          <a:prstGeom prst="rect">
            <a:avLst/>
          </a:prstGeom>
        </p:spPr>
        <p:txBody>
          <a:bodyPr wrap="none">
            <a:spAutoFit/>
          </a:bodyPr>
          <a:lstStyle/>
          <a:p>
            <a:r>
              <a:rPr lang="en-US" b="1" dirty="0">
                <a:solidFill>
                  <a:srgbClr val="000000"/>
                </a:solidFill>
              </a:rPr>
              <a:t>Ultrasound</a:t>
            </a:r>
          </a:p>
        </p:txBody>
      </p:sp>
      <p:sp>
        <p:nvSpPr>
          <p:cNvPr id="2" name="Text Box 1"/>
          <p:cNvSpPr txBox="1"/>
          <p:nvPr/>
        </p:nvSpPr>
        <p:spPr>
          <a:xfrm>
            <a:off x="2607310" y="5914390"/>
            <a:ext cx="7994015" cy="1045210"/>
          </a:xfrm>
          <a:prstGeom prst="rect">
            <a:avLst/>
          </a:prstGeom>
          <a:noFill/>
        </p:spPr>
        <p:txBody>
          <a:bodyPr wrap="square" rtlCol="0">
            <a:noAutofit/>
          </a:bodyPr>
          <a:lstStyle/>
          <a:p>
            <a:r>
              <a:rPr lang="en-US" sz="2400">
                <a:solidFill>
                  <a:srgbClr val="000000"/>
                </a:solidFill>
              </a:rPr>
              <a:t>Ultrasonogram shows a large unilocular cyst under the liver.</a:t>
            </a:r>
          </a:p>
        </p:txBody>
      </p:sp>
      <p:sp>
        <p:nvSpPr>
          <p:cNvPr id="3" name="Text Box 2"/>
          <p:cNvSpPr txBox="1"/>
          <p:nvPr/>
        </p:nvSpPr>
        <p:spPr>
          <a:xfrm>
            <a:off x="10978515" y="6391910"/>
            <a:ext cx="4064000" cy="368300"/>
          </a:xfrm>
          <a:prstGeom prst="rect">
            <a:avLst/>
          </a:prstGeom>
          <a:noFill/>
        </p:spPr>
        <p:txBody>
          <a:bodyPr wrap="square" rtlCol="0">
            <a:spAutoFit/>
          </a:bodyPr>
          <a:lstStyle/>
          <a:p>
            <a:endParaRPr lang="en-US">
              <a:solidFill>
                <a:srgbClr val="000000"/>
              </a:solidFill>
            </a:endParaRPr>
          </a:p>
        </p:txBody>
      </p:sp>
    </p:spTree>
    <p:extLst>
      <p:ext uri="{BB962C8B-B14F-4D97-AF65-F5344CB8AC3E}">
        <p14:creationId xmlns:p14="http://schemas.microsoft.com/office/powerpoint/2010/main" val="1601680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92970" y="740537"/>
            <a:ext cx="4357291" cy="435133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108960" y="5349163"/>
            <a:ext cx="6096000" cy="923330"/>
          </a:xfrm>
          <a:prstGeom prst="rect">
            <a:avLst/>
          </a:prstGeom>
        </p:spPr>
        <p:txBody>
          <a:bodyPr>
            <a:spAutoFit/>
          </a:bodyPr>
          <a:lstStyle/>
          <a:p>
            <a:pPr algn="ctr"/>
            <a:r>
              <a:rPr lang="en-US" b="1" dirty="0">
                <a:solidFill>
                  <a:srgbClr val="000000"/>
                </a:solidFill>
              </a:rPr>
              <a:t>MRCP</a:t>
            </a:r>
          </a:p>
          <a:p>
            <a:pPr algn="ctr"/>
            <a:r>
              <a:rPr lang="en-US" dirty="0">
                <a:solidFill>
                  <a:srgbClr val="000000"/>
                </a:solidFill>
              </a:rPr>
              <a:t>shows dilated hepatic ducts and common bile duct (CBD) of a </a:t>
            </a:r>
            <a:r>
              <a:rPr lang="en-US" b="1" dirty="0">
                <a:solidFill>
                  <a:srgbClr val="000000"/>
                </a:solidFill>
              </a:rPr>
              <a:t>type IV </a:t>
            </a:r>
            <a:r>
              <a:rPr lang="en-US" dirty="0">
                <a:solidFill>
                  <a:srgbClr val="000000"/>
                </a:solidFill>
              </a:rPr>
              <a:t>cyst.</a:t>
            </a:r>
          </a:p>
        </p:txBody>
      </p:sp>
    </p:spTree>
    <p:extLst>
      <p:ext uri="{BB962C8B-B14F-4D97-AF65-F5344CB8AC3E}">
        <p14:creationId xmlns:p14="http://schemas.microsoft.com/office/powerpoint/2010/main" val="115364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80032" y="288278"/>
            <a:ext cx="7961072" cy="584429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108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00526" y="886840"/>
            <a:ext cx="11137906" cy="523674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9308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a:t>
            </a:r>
          </a:p>
        </p:txBody>
      </p:sp>
      <p:sp>
        <p:nvSpPr>
          <p:cNvPr id="3" name="Content Placeholder 2"/>
          <p:cNvSpPr>
            <a:spLocks noGrp="1"/>
          </p:cNvSpPr>
          <p:nvPr>
            <p:ph sz="half" idx="1"/>
          </p:nvPr>
        </p:nvSpPr>
        <p:spPr>
          <a:xfrm>
            <a:off x="1377696" y="2259838"/>
            <a:ext cx="7414387" cy="4299458"/>
          </a:xfrm>
        </p:spPr>
        <p:txBody>
          <a:bodyPr>
            <a:noAutofit/>
          </a:bodyPr>
          <a:lstStyle/>
          <a:p>
            <a:r>
              <a:rPr lang="en-US" sz="2400" dirty="0"/>
              <a:t>Treatment of choledochal cysts is </a:t>
            </a:r>
            <a:r>
              <a:rPr lang="en-US" sz="2400" dirty="0">
                <a:solidFill>
                  <a:srgbClr val="FF0000"/>
                </a:solidFill>
              </a:rPr>
              <a:t>surgical</a:t>
            </a:r>
            <a:r>
              <a:rPr lang="en-US" sz="2400" dirty="0"/>
              <a:t>, except for </a:t>
            </a:r>
            <a:r>
              <a:rPr lang="en-US" sz="2400" dirty="0">
                <a:solidFill>
                  <a:srgbClr val="FF0000"/>
                </a:solidFill>
              </a:rPr>
              <a:t>type V</a:t>
            </a:r>
            <a:r>
              <a:rPr lang="en-US" sz="2400" dirty="0"/>
              <a:t> multiple intrahepatic cysts, which may benefit from </a:t>
            </a:r>
            <a:r>
              <a:rPr lang="en-US" sz="2400" dirty="0">
                <a:solidFill>
                  <a:srgbClr val="FF0000"/>
                </a:solidFill>
              </a:rPr>
              <a:t>conservative therapy</a:t>
            </a:r>
            <a:r>
              <a:rPr lang="en-US" sz="2400" dirty="0"/>
              <a:t> (including percutaneous drainage and medical management) for variable periods of time. </a:t>
            </a:r>
          </a:p>
          <a:p>
            <a:r>
              <a:rPr lang="en-US" sz="2400" dirty="0">
                <a:solidFill>
                  <a:srgbClr val="FF0000"/>
                </a:solidFill>
              </a:rPr>
              <a:t>Total excision</a:t>
            </a:r>
            <a:r>
              <a:rPr lang="en-US" sz="2400" dirty="0"/>
              <a:t> of the cyst with adequate bile drainage is the standard treatment.</a:t>
            </a:r>
          </a:p>
          <a:p>
            <a:r>
              <a:rPr lang="en-US" sz="2400" dirty="0">
                <a:solidFill>
                  <a:srgbClr val="FF0000"/>
                </a:solidFill>
              </a:rPr>
              <a:t>Total excision</a:t>
            </a:r>
            <a:r>
              <a:rPr lang="en-US" sz="2400" dirty="0"/>
              <a:t> of the cyst in </a:t>
            </a:r>
            <a:r>
              <a:rPr lang="en-US" sz="2400" dirty="0">
                <a:solidFill>
                  <a:srgbClr val="FF0000"/>
                </a:solidFill>
              </a:rPr>
              <a:t>types I, II, and IV</a:t>
            </a:r>
            <a:r>
              <a:rPr lang="en-US" sz="2400" dirty="0"/>
              <a:t> followed by reconstruction of the biliary tree with </a:t>
            </a:r>
            <a:r>
              <a:rPr lang="en-US" sz="2400" dirty="0">
                <a:solidFill>
                  <a:srgbClr val="FF0000"/>
                </a:solidFill>
              </a:rPr>
              <a:t>hepaticojejunostomy in a Roux-en-Y</a:t>
            </a:r>
            <a:r>
              <a:rPr lang="en-US" sz="2400" dirty="0"/>
              <a:t> fashion is the procedure of choice in treating choledochal cysts</a:t>
            </a:r>
          </a:p>
        </p:txBody>
      </p:sp>
      <p:pic>
        <p:nvPicPr>
          <p:cNvPr id="4" name="Content Placeholder 3"/>
          <p:cNvPicPr>
            <a:picLocks noGrp="1" noChangeAspect="1"/>
          </p:cNvPicPr>
          <p:nvPr>
            <p:ph sz="half" idx="2"/>
          </p:nvPr>
        </p:nvPicPr>
        <p:blipFill>
          <a:blip r:embed="rId2"/>
          <a:stretch>
            <a:fillRect/>
          </a:stretch>
        </p:blipFill>
        <p:spPr>
          <a:xfrm>
            <a:off x="8568309" y="2550668"/>
            <a:ext cx="3013814" cy="3717798"/>
          </a:xfrm>
          <a:prstGeom prst="rect">
            <a:avLst/>
          </a:prstGeom>
        </p:spPr>
      </p:pic>
    </p:spTree>
    <p:extLst>
      <p:ext uri="{BB962C8B-B14F-4D97-AF65-F5344CB8AC3E}">
        <p14:creationId xmlns:p14="http://schemas.microsoft.com/office/powerpoint/2010/main" val="1321662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a:t>
            </a:r>
          </a:p>
        </p:txBody>
      </p:sp>
      <p:sp>
        <p:nvSpPr>
          <p:cNvPr id="3" name="Content Placeholder 2"/>
          <p:cNvSpPr>
            <a:spLocks noGrp="1"/>
          </p:cNvSpPr>
          <p:nvPr>
            <p:ph idx="1"/>
          </p:nvPr>
        </p:nvSpPr>
        <p:spPr>
          <a:xfrm>
            <a:off x="2230755" y="2362200"/>
            <a:ext cx="7881620" cy="3780790"/>
          </a:xfrm>
        </p:spPr>
        <p:txBody>
          <a:bodyPr/>
          <a:lstStyle/>
          <a:p>
            <a:r>
              <a:rPr lang="en-US" sz="2400" dirty="0">
                <a:solidFill>
                  <a:srgbClr val="FF0000"/>
                </a:solidFill>
              </a:rPr>
              <a:t>Intraoperative cholangiography</a:t>
            </a:r>
            <a:r>
              <a:rPr lang="en-US" sz="2400" dirty="0"/>
              <a:t> obtained via puncture of the cyst or via the gallbladder is always obtained. It outlines the exact anatomy of the choledochal cyst and its relationship with the pancreas. </a:t>
            </a:r>
            <a:r>
              <a:rPr lang="en-US" sz="2400" dirty="0">
                <a:solidFill>
                  <a:srgbClr val="FF0000"/>
                </a:solidFill>
              </a:rPr>
              <a:t>Cholecystectomy is routinely performed at the same time.</a:t>
            </a:r>
          </a:p>
          <a:p>
            <a:pPr marL="0" indent="0">
              <a:buNone/>
            </a:pPr>
            <a:endParaRPr lang="en-US" dirty="0"/>
          </a:p>
        </p:txBody>
      </p:sp>
    </p:spTree>
    <p:extLst>
      <p:ext uri="{BB962C8B-B14F-4D97-AF65-F5344CB8AC3E}">
        <p14:creationId xmlns:p14="http://schemas.microsoft.com/office/powerpoint/2010/main" val="3327945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a:t>
            </a:r>
          </a:p>
        </p:txBody>
      </p:sp>
      <p:sp>
        <p:nvSpPr>
          <p:cNvPr id="3" name="Content Placeholder 2"/>
          <p:cNvSpPr>
            <a:spLocks noGrp="1"/>
          </p:cNvSpPr>
          <p:nvPr>
            <p:ph idx="1"/>
          </p:nvPr>
        </p:nvSpPr>
        <p:spPr>
          <a:xfrm>
            <a:off x="2145792" y="2638044"/>
            <a:ext cx="7815072" cy="4006596"/>
          </a:xfrm>
        </p:spPr>
        <p:txBody>
          <a:bodyPr/>
          <a:lstStyle/>
          <a:p>
            <a:r>
              <a:rPr lang="en-US" sz="2400" dirty="0"/>
              <a:t>Ascending Cholangitis</a:t>
            </a:r>
          </a:p>
          <a:p>
            <a:r>
              <a:rPr lang="en-US" sz="2400" dirty="0"/>
              <a:t>pancreatitis</a:t>
            </a:r>
          </a:p>
          <a:p>
            <a:r>
              <a:rPr lang="en-US" sz="2400" dirty="0"/>
              <a:t>Biliary stone formation</a:t>
            </a:r>
          </a:p>
          <a:p>
            <a:r>
              <a:rPr lang="en-US" sz="2400" dirty="0"/>
              <a:t>Anastomotic stricture</a:t>
            </a:r>
          </a:p>
          <a:p>
            <a:r>
              <a:rPr lang="en-US" sz="2400" dirty="0"/>
              <a:t>Bowel obstruction</a:t>
            </a:r>
          </a:p>
          <a:p>
            <a:r>
              <a:rPr lang="en-US" sz="2400" dirty="0"/>
              <a:t>Malignancy: arise from the distal CBD</a:t>
            </a:r>
            <a:br>
              <a:rPr lang="en-US" sz="2400" dirty="0"/>
            </a:br>
            <a:endParaRPr lang="en-US" sz="2400" dirty="0"/>
          </a:p>
          <a:p>
            <a:endParaRPr lang="en-US" dirty="0"/>
          </a:p>
        </p:txBody>
      </p:sp>
    </p:spTree>
    <p:extLst>
      <p:ext uri="{BB962C8B-B14F-4D97-AF65-F5344CB8AC3E}">
        <p14:creationId xmlns:p14="http://schemas.microsoft.com/office/powerpoint/2010/main" val="1431583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376" y="123444"/>
            <a:ext cx="7729728" cy="1188720"/>
          </a:xfrm>
        </p:spPr>
        <p:txBody>
          <a:bodyPr/>
          <a:lstStyle/>
          <a:p>
            <a:r>
              <a:rPr lang="en-US" dirty="0"/>
              <a:t>Introduction to biliary atresia</a:t>
            </a:r>
          </a:p>
        </p:txBody>
      </p:sp>
      <p:sp>
        <p:nvSpPr>
          <p:cNvPr id="3" name="Content Placeholder 2"/>
          <p:cNvSpPr>
            <a:spLocks noGrp="1"/>
          </p:cNvSpPr>
          <p:nvPr>
            <p:ph idx="1"/>
          </p:nvPr>
        </p:nvSpPr>
        <p:spPr>
          <a:xfrm>
            <a:off x="1328928" y="1499616"/>
            <a:ext cx="9290304" cy="4264795"/>
          </a:xfrm>
        </p:spPr>
        <p:txBody>
          <a:bodyPr/>
          <a:lstStyle/>
          <a:p>
            <a:r>
              <a:rPr lang="en-US" sz="2400" u="sng" dirty="0"/>
              <a:t>Biliary atresia (BA) </a:t>
            </a:r>
            <a:r>
              <a:rPr lang="en-US" sz="2400" dirty="0"/>
              <a:t>is a </a:t>
            </a:r>
            <a:r>
              <a:rPr lang="en-US" sz="2400" dirty="0">
                <a:solidFill>
                  <a:srgbClr val="FF0000"/>
                </a:solidFill>
              </a:rPr>
              <a:t>progressive</a:t>
            </a:r>
            <a:r>
              <a:rPr lang="en-US" sz="2400" dirty="0"/>
              <a:t>, </a:t>
            </a:r>
            <a:r>
              <a:rPr lang="en-US" sz="2400" dirty="0">
                <a:solidFill>
                  <a:srgbClr val="FF0000"/>
                </a:solidFill>
              </a:rPr>
              <a:t>idiopathic</a:t>
            </a:r>
            <a:r>
              <a:rPr lang="en-US" sz="2400" dirty="0"/>
              <a:t>, </a:t>
            </a:r>
            <a:r>
              <a:rPr lang="en-US" sz="2400" dirty="0">
                <a:solidFill>
                  <a:srgbClr val="FF0000"/>
                </a:solidFill>
              </a:rPr>
              <a:t>fibro-</a:t>
            </a:r>
            <a:r>
              <a:rPr lang="en-US" sz="2400" dirty="0" err="1">
                <a:solidFill>
                  <a:srgbClr val="FF0000"/>
                </a:solidFill>
              </a:rPr>
              <a:t>obliterative</a:t>
            </a:r>
            <a:r>
              <a:rPr lang="en-US" sz="2400" dirty="0">
                <a:solidFill>
                  <a:srgbClr val="FF0000"/>
                </a:solidFill>
              </a:rPr>
              <a:t> </a:t>
            </a:r>
            <a:r>
              <a:rPr lang="en-US" sz="2400" dirty="0"/>
              <a:t>disease of the extrahepatic biliary tree that presents with biliary obstruction exclusively in the neonatal period.</a:t>
            </a:r>
          </a:p>
          <a:p>
            <a:r>
              <a:rPr lang="en-US" sz="2400" dirty="0"/>
              <a:t> Although the overall incidence is low (approximately 1 in 10,000 to 15,000 live births), BA is the </a:t>
            </a:r>
            <a:r>
              <a:rPr lang="en-US" sz="2400" dirty="0">
                <a:solidFill>
                  <a:srgbClr val="FF0000"/>
                </a:solidFill>
              </a:rPr>
              <a:t>most common cause </a:t>
            </a:r>
            <a:r>
              <a:rPr lang="en-US" sz="2400" dirty="0"/>
              <a:t>of </a:t>
            </a:r>
            <a:r>
              <a:rPr lang="en-US" sz="2400" u="sng" dirty="0"/>
              <a:t>neonatal jaundice</a:t>
            </a:r>
            <a:r>
              <a:rPr lang="en-US" sz="2400" dirty="0"/>
              <a:t> for which surgery is indicated and the </a:t>
            </a:r>
            <a:r>
              <a:rPr lang="en-US" sz="2400" dirty="0">
                <a:solidFill>
                  <a:srgbClr val="FF0000"/>
                </a:solidFill>
              </a:rPr>
              <a:t>most common indication</a:t>
            </a:r>
            <a:r>
              <a:rPr lang="en-US" sz="2400" dirty="0"/>
              <a:t> for </a:t>
            </a:r>
            <a:r>
              <a:rPr lang="en-US" sz="2400" u="sng" dirty="0"/>
              <a:t>liver transplantation </a:t>
            </a:r>
            <a:r>
              <a:rPr lang="en-US" sz="2400" dirty="0"/>
              <a:t>in children.</a:t>
            </a:r>
          </a:p>
          <a:p>
            <a:r>
              <a:rPr lang="en-US" sz="2400" dirty="0"/>
              <a:t>Bile can’t flow into the intestine, so it builds up in the liver and damages it; it could progress to </a:t>
            </a:r>
            <a:r>
              <a:rPr lang="en-US" sz="2400" u="sng" dirty="0"/>
              <a:t>hepatic fibrosis</a:t>
            </a:r>
            <a:r>
              <a:rPr lang="en-US" sz="2400" dirty="0"/>
              <a:t>, </a:t>
            </a:r>
            <a:r>
              <a:rPr lang="en-US" sz="2400" u="sng" dirty="0"/>
              <a:t>cirrhosis,</a:t>
            </a:r>
            <a:r>
              <a:rPr lang="en-US" sz="2400" dirty="0"/>
              <a:t> and </a:t>
            </a:r>
            <a:r>
              <a:rPr lang="en-US" sz="2400" u="sng" dirty="0"/>
              <a:t>liver failure.</a:t>
            </a:r>
          </a:p>
          <a:p>
            <a:endParaRPr lang="en-US" dirty="0"/>
          </a:p>
        </p:txBody>
      </p:sp>
    </p:spTree>
    <p:extLst>
      <p:ext uri="{BB962C8B-B14F-4D97-AF65-F5344CB8AC3E}">
        <p14:creationId xmlns:p14="http://schemas.microsoft.com/office/powerpoint/2010/main" val="1651235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736" y="2937637"/>
            <a:ext cx="10515600" cy="1325563"/>
          </a:xfrm>
        </p:spPr>
        <p:txBody>
          <a:bodyPr/>
          <a:lstStyle/>
          <a:p>
            <a:r>
              <a:rPr lang="en-US" dirty="0"/>
              <a:t>THANK YOU!</a:t>
            </a:r>
            <a:br>
              <a:rPr lang="en-US" dirty="0"/>
            </a:br>
            <a:endParaRPr lang="en-US" dirty="0"/>
          </a:p>
        </p:txBody>
      </p:sp>
    </p:spTree>
    <p:extLst>
      <p:ext uri="{BB962C8B-B14F-4D97-AF65-F5344CB8AC3E}">
        <p14:creationId xmlns:p14="http://schemas.microsoft.com/office/powerpoint/2010/main" val="209579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Pathogenesis of BA </a:t>
            </a:r>
          </a:p>
        </p:txBody>
      </p:sp>
      <p:sp>
        <p:nvSpPr>
          <p:cNvPr id="3" name="Content Placeholder 2"/>
          <p:cNvSpPr>
            <a:spLocks noGrp="1"/>
          </p:cNvSpPr>
          <p:nvPr>
            <p:ph idx="1"/>
          </p:nvPr>
        </p:nvSpPr>
        <p:spPr>
          <a:xfrm>
            <a:off x="643468" y="2638044"/>
            <a:ext cx="3363974" cy="3415622"/>
          </a:xfrm>
        </p:spPr>
        <p:txBody>
          <a:bodyPr>
            <a:normAutofit/>
          </a:bodyPr>
          <a:lstStyle/>
          <a:p>
            <a:r>
              <a:rPr lang="en-US">
                <a:solidFill>
                  <a:schemeClr val="bg1"/>
                </a:solidFill>
              </a:rPr>
              <a:t>The causes of BA are not well established and are probably </a:t>
            </a:r>
            <a:r>
              <a:rPr lang="en-US" u="sng">
                <a:solidFill>
                  <a:schemeClr val="bg1"/>
                </a:solidFill>
              </a:rPr>
              <a:t>multifactorial</a:t>
            </a:r>
            <a:r>
              <a:rPr lang="en-US">
                <a:solidFill>
                  <a:schemeClr val="bg1"/>
                </a:solidFill>
              </a:rPr>
              <a:t>; </a:t>
            </a:r>
            <a:r>
              <a:rPr lang="en-US" u="sng">
                <a:solidFill>
                  <a:schemeClr val="bg1"/>
                </a:solidFill>
              </a:rPr>
              <a:t>genetic factors </a:t>
            </a:r>
            <a:r>
              <a:rPr lang="en-US">
                <a:solidFill>
                  <a:schemeClr val="bg1"/>
                </a:solidFill>
              </a:rPr>
              <a:t>( such as mutations in the CFC1 gene) may play a permissive role in some cases, but i</a:t>
            </a:r>
            <a:r>
              <a:rPr lang="en-US" u="sng">
                <a:solidFill>
                  <a:schemeClr val="bg1"/>
                </a:solidFill>
              </a:rPr>
              <a:t>nfectious</a:t>
            </a:r>
            <a:r>
              <a:rPr lang="en-US">
                <a:solidFill>
                  <a:schemeClr val="bg1"/>
                </a:solidFill>
              </a:rPr>
              <a:t> ( such as cytomegalovirus, reovirus, and group C rotavirus), or </a:t>
            </a:r>
            <a:r>
              <a:rPr lang="en-US" u="sng">
                <a:solidFill>
                  <a:schemeClr val="bg1"/>
                </a:solidFill>
              </a:rPr>
              <a:t>immunologic mechanisms </a:t>
            </a:r>
            <a:r>
              <a:rPr lang="en-US">
                <a:solidFill>
                  <a:schemeClr val="bg1"/>
                </a:solidFill>
              </a:rPr>
              <a:t>are probably involved. </a:t>
            </a:r>
          </a:p>
        </p:txBody>
      </p:sp>
      <p:pic>
        <p:nvPicPr>
          <p:cNvPr id="5" name="Picture 4">
            <a:extLst>
              <a:ext uri="{FF2B5EF4-FFF2-40B4-BE49-F238E27FC236}">
                <a16:creationId xmlns:a16="http://schemas.microsoft.com/office/drawing/2014/main" id="{F0DBA289-F8B9-E4CE-992D-D75D96F0A5BA}"/>
              </a:ext>
            </a:extLst>
          </p:cNvPr>
          <p:cNvPicPr>
            <a:picLocks noChangeAspect="1"/>
          </p:cNvPicPr>
          <p:nvPr/>
        </p:nvPicPr>
        <p:blipFill>
          <a:blip r:embed="rId2"/>
          <a:stretch>
            <a:fillRect/>
          </a:stretch>
        </p:blipFill>
        <p:spPr>
          <a:xfrm>
            <a:off x="4393015" y="1666738"/>
            <a:ext cx="7798985" cy="4386928"/>
          </a:xfrm>
          <a:prstGeom prst="rect">
            <a:avLst/>
          </a:prstGeom>
        </p:spPr>
      </p:pic>
    </p:spTree>
    <p:extLst>
      <p:ext uri="{BB962C8B-B14F-4D97-AF65-F5344CB8AC3E}">
        <p14:creationId xmlns:p14="http://schemas.microsoft.com/office/powerpoint/2010/main" val="782149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BA classification </a:t>
            </a:r>
          </a:p>
        </p:txBody>
      </p:sp>
      <p:sp>
        <p:nvSpPr>
          <p:cNvPr id="3" name="عنصر نائب للمحتوى 2"/>
          <p:cNvSpPr>
            <a:spLocks noGrp="1"/>
          </p:cNvSpPr>
          <p:nvPr>
            <p:ph idx="1"/>
          </p:nvPr>
        </p:nvSpPr>
        <p:spPr>
          <a:xfrm>
            <a:off x="1543050" y="2666619"/>
            <a:ext cx="9960864" cy="3101983"/>
          </a:xfrm>
        </p:spPr>
        <p:txBody>
          <a:bodyPr>
            <a:normAutofit/>
          </a:bodyPr>
          <a:lstStyle/>
          <a:p>
            <a:r>
              <a:rPr lang="en-US" sz="2400" b="1" dirty="0"/>
              <a:t>There are two </a:t>
            </a:r>
            <a:r>
              <a:rPr lang="en-US" sz="2400" b="1" dirty="0" err="1"/>
              <a:t>claasification</a:t>
            </a:r>
            <a:r>
              <a:rPr lang="en-US" sz="2400" b="1" dirty="0"/>
              <a:t> </a:t>
            </a:r>
          </a:p>
          <a:p>
            <a:r>
              <a:rPr lang="en-US" sz="2400" b="1" dirty="0"/>
              <a:t>1- according to association anomalies </a:t>
            </a:r>
          </a:p>
          <a:p>
            <a:r>
              <a:rPr lang="en-US" sz="2400" b="1" dirty="0"/>
              <a:t>2- according to anatomical part</a:t>
            </a:r>
          </a:p>
        </p:txBody>
      </p:sp>
    </p:spTree>
    <p:extLst>
      <p:ext uri="{BB962C8B-B14F-4D97-AF65-F5344CB8AC3E}">
        <p14:creationId xmlns:p14="http://schemas.microsoft.com/office/powerpoint/2010/main" val="3518610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88720"/>
            <a:ext cx="12330545" cy="5475316"/>
          </a:xfrm>
        </p:spPr>
        <p:txBody>
          <a:bodyPr>
            <a:noAutofit/>
          </a:bodyPr>
          <a:lstStyle/>
          <a:p>
            <a:r>
              <a:rPr lang="en-US" sz="2000" b="1" dirty="0"/>
              <a:t>Infants with BA can be grouped into three categories :</a:t>
            </a:r>
          </a:p>
          <a:p>
            <a:endParaRPr lang="en-US" sz="2000" b="1" dirty="0"/>
          </a:p>
          <a:p>
            <a:r>
              <a:rPr lang="en-US" sz="2000" b="1" dirty="0">
                <a:solidFill>
                  <a:srgbClr val="FF0000"/>
                </a:solidFill>
              </a:rPr>
              <a:t>BA without any other anomalies or malformations</a:t>
            </a:r>
            <a:r>
              <a:rPr lang="en-US" sz="2000" b="1" dirty="0"/>
              <a:t> – This pattern is sometimes referred to as </a:t>
            </a:r>
            <a:r>
              <a:rPr lang="en-US" sz="2000" b="1" dirty="0">
                <a:solidFill>
                  <a:srgbClr val="FF0000"/>
                </a:solidFill>
              </a:rPr>
              <a:t>perinatal BA </a:t>
            </a:r>
            <a:r>
              <a:rPr lang="en-US" sz="2000" b="1" dirty="0"/>
              <a:t>and occurs in 70 to 85 percent of infants with BA. Typically, these children are born without visible jaundice, but within the first two months of life, jaundice develops and stools become progressively </a:t>
            </a:r>
            <a:r>
              <a:rPr lang="en-US" sz="2000" b="1" dirty="0" err="1"/>
              <a:t>acholic</a:t>
            </a:r>
            <a:r>
              <a:rPr lang="en-US" sz="2000" b="1" dirty="0"/>
              <a:t>.</a:t>
            </a:r>
          </a:p>
          <a:p>
            <a:endParaRPr lang="en-US" sz="2000" b="1" dirty="0"/>
          </a:p>
          <a:p>
            <a:r>
              <a:rPr lang="en-US" sz="2000" b="1" dirty="0">
                <a:solidFill>
                  <a:srgbClr val="FF0000"/>
                </a:solidFill>
              </a:rPr>
              <a:t>BA associated with laterality malformations </a:t>
            </a:r>
            <a:r>
              <a:rPr lang="en-US" sz="2000" b="1" dirty="0"/>
              <a:t>– This pattern is also known as </a:t>
            </a:r>
            <a:r>
              <a:rPr lang="en-US" sz="2000" b="1" dirty="0">
                <a:solidFill>
                  <a:srgbClr val="FF0000"/>
                </a:solidFill>
              </a:rPr>
              <a:t>biliary atresia splenic malformation (BASM)</a:t>
            </a:r>
            <a:r>
              <a:rPr lang="en-US" sz="2000" b="1" dirty="0"/>
              <a:t> or "embryonal" biliary atresia and occurs in 10 to 15 percent of infants with BA. The laterality malformations include </a:t>
            </a:r>
            <a:r>
              <a:rPr lang="en-US" sz="2000" b="1" u="sng" dirty="0"/>
              <a:t>situs </a:t>
            </a:r>
            <a:r>
              <a:rPr lang="en-US" sz="2000" b="1" u="sng" dirty="0" err="1"/>
              <a:t>inversus</a:t>
            </a:r>
            <a:r>
              <a:rPr lang="en-US" sz="2000" b="1" dirty="0"/>
              <a:t>, </a:t>
            </a:r>
            <a:r>
              <a:rPr lang="en-US" sz="2000" b="1" u="sng" dirty="0" err="1"/>
              <a:t>asplenia</a:t>
            </a:r>
            <a:r>
              <a:rPr lang="en-US" sz="2000" b="1" dirty="0"/>
              <a:t> or </a:t>
            </a:r>
            <a:r>
              <a:rPr lang="en-US" sz="2000" b="1" u="sng" dirty="0" err="1"/>
              <a:t>polysplenia</a:t>
            </a:r>
            <a:r>
              <a:rPr lang="en-US" sz="2000" b="1" dirty="0"/>
              <a:t>, </a:t>
            </a:r>
            <a:r>
              <a:rPr lang="en-US" sz="2000" b="1" u="sng" dirty="0" err="1"/>
              <a:t>malrotation</a:t>
            </a:r>
            <a:r>
              <a:rPr lang="en-US" sz="2000" b="1" dirty="0"/>
              <a:t>, </a:t>
            </a:r>
            <a:r>
              <a:rPr lang="en-US" sz="2000" b="1" u="sng" dirty="0"/>
              <a:t>interrupted inferior vena cava</a:t>
            </a:r>
            <a:r>
              <a:rPr lang="en-US" sz="2000" b="1" dirty="0"/>
              <a:t>, and </a:t>
            </a:r>
            <a:r>
              <a:rPr lang="en-US" sz="2000" b="1" u="sng" dirty="0"/>
              <a:t>cardiac anomalies.</a:t>
            </a:r>
          </a:p>
          <a:p>
            <a:endParaRPr lang="en-US" sz="2000" b="1" dirty="0"/>
          </a:p>
          <a:p>
            <a:r>
              <a:rPr lang="en-US" sz="2000" b="1" dirty="0">
                <a:solidFill>
                  <a:srgbClr val="FF0000"/>
                </a:solidFill>
              </a:rPr>
              <a:t>BA associated with other congenital malformations</a:t>
            </a:r>
            <a:r>
              <a:rPr lang="en-US" sz="2000" b="1" dirty="0"/>
              <a:t> – This occurs in the remaining 5 to 10 percent of BA cases; associated congenital malformations include </a:t>
            </a:r>
            <a:r>
              <a:rPr lang="en-US" sz="2000" b="1" u="sng" dirty="0"/>
              <a:t>intestinal atresia</a:t>
            </a:r>
            <a:r>
              <a:rPr lang="en-US" sz="2000" b="1" dirty="0"/>
              <a:t>, </a:t>
            </a:r>
            <a:r>
              <a:rPr lang="en-US" sz="2000" b="1" u="sng" dirty="0"/>
              <a:t>imperforate anus</a:t>
            </a:r>
            <a:r>
              <a:rPr lang="en-US" sz="2000" b="1" dirty="0"/>
              <a:t>, </a:t>
            </a:r>
            <a:r>
              <a:rPr lang="en-US" sz="2000" b="1" u="sng" dirty="0"/>
              <a:t>kidney anomalies</a:t>
            </a:r>
            <a:r>
              <a:rPr lang="en-US" sz="2000" b="1" dirty="0"/>
              <a:t>, and/or </a:t>
            </a:r>
            <a:r>
              <a:rPr lang="en-US" sz="2000" b="1" u="sng" dirty="0"/>
              <a:t>cardiac malformations</a:t>
            </a:r>
            <a:r>
              <a:rPr lang="en-US" sz="2000" b="1" dirty="0"/>
              <a:t>.</a:t>
            </a:r>
          </a:p>
          <a:p>
            <a:endParaRPr lang="en-US" sz="1600" b="1" dirty="0"/>
          </a:p>
        </p:txBody>
      </p:sp>
      <p:sp>
        <p:nvSpPr>
          <p:cNvPr id="4" name="عنوان 3"/>
          <p:cNvSpPr>
            <a:spLocks noGrp="1"/>
          </p:cNvSpPr>
          <p:nvPr>
            <p:ph type="title"/>
          </p:nvPr>
        </p:nvSpPr>
        <p:spPr>
          <a:xfrm>
            <a:off x="2231136" y="0"/>
            <a:ext cx="7729728" cy="1188720"/>
          </a:xfrm>
        </p:spPr>
        <p:txBody>
          <a:bodyPr/>
          <a:lstStyle/>
          <a:p>
            <a:r>
              <a:rPr lang="en-US" dirty="0"/>
              <a:t>according  to the association  anomalies </a:t>
            </a:r>
          </a:p>
        </p:txBody>
      </p:sp>
    </p:spTree>
    <p:extLst>
      <p:ext uri="{BB962C8B-B14F-4D97-AF65-F5344CB8AC3E}">
        <p14:creationId xmlns:p14="http://schemas.microsoft.com/office/powerpoint/2010/main" val="3926992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433" y="114996"/>
            <a:ext cx="7729728" cy="1188720"/>
          </a:xfrm>
        </p:spPr>
        <p:txBody>
          <a:bodyPr/>
          <a:lstStyle/>
          <a:p>
            <a:r>
              <a:rPr lang="en-US" dirty="0"/>
              <a:t>Kasai classification of BA</a:t>
            </a:r>
          </a:p>
        </p:txBody>
      </p:sp>
      <p:pic>
        <p:nvPicPr>
          <p:cNvPr id="21" name="Content Placeholder 20"/>
          <p:cNvPicPr>
            <a:picLocks noGrp="1" noChangeAspect="1"/>
          </p:cNvPicPr>
          <p:nvPr>
            <p:ph idx="1"/>
          </p:nvPr>
        </p:nvPicPr>
        <p:blipFill>
          <a:blip r:embed="rId2"/>
          <a:stretch>
            <a:fillRect/>
          </a:stretch>
        </p:blipFill>
        <p:spPr>
          <a:xfrm>
            <a:off x="2231136" y="4718302"/>
            <a:ext cx="7439025" cy="2000250"/>
          </a:xfrm>
          <a:prstGeom prst="rect">
            <a:avLst/>
          </a:prstGeom>
        </p:spPr>
      </p:pic>
      <p:grpSp>
        <p:nvGrpSpPr>
          <p:cNvPr id="4" name="Google Shape;427;p13"/>
          <p:cNvGrpSpPr/>
          <p:nvPr/>
        </p:nvGrpSpPr>
        <p:grpSpPr>
          <a:xfrm>
            <a:off x="1071666" y="1303716"/>
            <a:ext cx="10327854" cy="3231640"/>
            <a:chOff x="260857" y="921"/>
            <a:chExt cx="9392758" cy="1997224"/>
          </a:xfrm>
        </p:grpSpPr>
        <p:sp>
          <p:nvSpPr>
            <p:cNvPr id="5" name="Google Shape;428;p13"/>
            <p:cNvSpPr/>
            <p:nvPr/>
          </p:nvSpPr>
          <p:spPr>
            <a:xfrm>
              <a:off x="1721867" y="921"/>
              <a:ext cx="7930896" cy="477584"/>
            </a:xfrm>
            <a:prstGeom prst="rect">
              <a:avLst/>
            </a:prstGeom>
            <a:solidFill>
              <a:srgbClr val="FFCA07"/>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9;p13"/>
            <p:cNvSpPr txBox="1"/>
            <p:nvPr/>
          </p:nvSpPr>
          <p:spPr>
            <a:xfrm>
              <a:off x="1721867" y="921"/>
              <a:ext cx="7930896" cy="477584"/>
            </a:xfrm>
            <a:prstGeom prst="rect">
              <a:avLst/>
            </a:prstGeom>
            <a:noFill/>
            <a:ln>
              <a:noFill/>
            </a:ln>
          </p:spPr>
          <p:txBody>
            <a:bodyPr spcFirstLastPara="1" wrap="square" lIns="153875" tIns="121300" rIns="153875" bIns="12130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dirty="0">
                  <a:solidFill>
                    <a:schemeClr val="lt1"/>
                  </a:solidFill>
                  <a:latin typeface="Calibri"/>
                  <a:ea typeface="Calibri"/>
                  <a:cs typeface="Calibri"/>
                  <a:sym typeface="Calibri"/>
                </a:rPr>
                <a:t>Atresia at the level of the </a:t>
              </a:r>
              <a:r>
                <a:rPr lang="en-US" sz="1800" b="1" dirty="0">
                  <a:solidFill>
                    <a:srgbClr val="FF0000"/>
                  </a:solidFill>
                  <a:latin typeface="Calibri"/>
                  <a:ea typeface="Calibri"/>
                  <a:cs typeface="Calibri"/>
                  <a:sym typeface="Calibri"/>
                </a:rPr>
                <a:t>common bile duct </a:t>
              </a:r>
              <a:r>
                <a:rPr lang="en-US" sz="1800" dirty="0">
                  <a:solidFill>
                    <a:schemeClr val="lt1"/>
                  </a:solidFill>
                  <a:latin typeface="Calibri"/>
                  <a:ea typeface="Calibri"/>
                  <a:cs typeface="Calibri"/>
                  <a:sym typeface="Calibri"/>
                </a:rPr>
                <a:t>(patent cystic and CHD)</a:t>
              </a:r>
              <a:endParaRPr sz="1800" b="1" dirty="0">
                <a:solidFill>
                  <a:srgbClr val="FF0000"/>
                </a:solidFill>
                <a:latin typeface="Calibri"/>
                <a:ea typeface="Calibri"/>
                <a:cs typeface="Calibri"/>
                <a:sym typeface="Calibri"/>
              </a:endParaRPr>
            </a:p>
          </p:txBody>
        </p:sp>
        <p:sp>
          <p:nvSpPr>
            <p:cNvPr id="7" name="Google Shape;430;p13"/>
            <p:cNvSpPr/>
            <p:nvPr/>
          </p:nvSpPr>
          <p:spPr>
            <a:xfrm>
              <a:off x="260857" y="921"/>
              <a:ext cx="1461009" cy="477584"/>
            </a:xfrm>
            <a:prstGeom prst="rect">
              <a:avLst/>
            </a:prstGeom>
            <a:solidFill>
              <a:schemeClr val="lt1"/>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31;p13"/>
            <p:cNvSpPr txBox="1"/>
            <p:nvPr/>
          </p:nvSpPr>
          <p:spPr>
            <a:xfrm>
              <a:off x="260857" y="921"/>
              <a:ext cx="1461009" cy="477584"/>
            </a:xfrm>
            <a:prstGeom prst="rect">
              <a:avLst/>
            </a:prstGeom>
            <a:noFill/>
            <a:ln>
              <a:noFill/>
            </a:ln>
          </p:spPr>
          <p:txBody>
            <a:bodyPr spcFirstLastPara="1" wrap="square" lIns="104900" tIns="47175" rIns="104900" bIns="471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Type I</a:t>
              </a:r>
              <a:endParaRPr/>
            </a:p>
          </p:txBody>
        </p:sp>
        <p:sp>
          <p:nvSpPr>
            <p:cNvPr id="9" name="Google Shape;432;p13"/>
            <p:cNvSpPr/>
            <p:nvPr/>
          </p:nvSpPr>
          <p:spPr>
            <a:xfrm>
              <a:off x="1721867" y="507161"/>
              <a:ext cx="7930896" cy="477584"/>
            </a:xfrm>
            <a:prstGeom prst="rect">
              <a:avLst/>
            </a:prstGeom>
            <a:solidFill>
              <a:srgbClr val="FFCA07"/>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33;p13"/>
            <p:cNvSpPr txBox="1"/>
            <p:nvPr/>
          </p:nvSpPr>
          <p:spPr>
            <a:xfrm>
              <a:off x="1721867" y="507161"/>
              <a:ext cx="7930896" cy="477584"/>
            </a:xfrm>
            <a:prstGeom prst="rect">
              <a:avLst/>
            </a:prstGeom>
            <a:noFill/>
            <a:ln>
              <a:noFill/>
            </a:ln>
          </p:spPr>
          <p:txBody>
            <a:bodyPr spcFirstLastPara="1" wrap="square" lIns="153875" tIns="121300" rIns="153875" bIns="12130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dirty="0">
                  <a:solidFill>
                    <a:schemeClr val="lt1"/>
                  </a:solidFill>
                  <a:latin typeface="Calibri"/>
                  <a:ea typeface="Calibri"/>
                  <a:cs typeface="Calibri"/>
                  <a:sym typeface="Calibri"/>
                </a:rPr>
                <a:t>Atresia is at the level of the </a:t>
              </a:r>
              <a:r>
                <a:rPr lang="en-US" sz="1800" b="1" dirty="0">
                  <a:solidFill>
                    <a:srgbClr val="FF0000"/>
                  </a:solidFill>
                  <a:latin typeface="Calibri"/>
                  <a:ea typeface="Calibri"/>
                  <a:cs typeface="Calibri"/>
                  <a:sym typeface="Calibri"/>
                </a:rPr>
                <a:t>common hepatic duct </a:t>
              </a:r>
              <a:r>
                <a:rPr lang="en-US" sz="1800" b="0" dirty="0">
                  <a:solidFill>
                    <a:schemeClr val="lt1"/>
                  </a:solidFill>
                  <a:latin typeface="Calibri"/>
                  <a:ea typeface="Calibri"/>
                  <a:cs typeface="Calibri"/>
                  <a:sym typeface="Calibri"/>
                </a:rPr>
                <a:t>(patent </a:t>
              </a:r>
              <a:r>
                <a:rPr lang="en-US" sz="1800" dirty="0">
                  <a:solidFill>
                    <a:schemeClr val="lt1"/>
                  </a:solidFill>
                  <a:latin typeface="Calibri"/>
                  <a:ea typeface="Calibri"/>
                  <a:cs typeface="Calibri"/>
                  <a:sym typeface="Calibri"/>
                </a:rPr>
                <a:t>cystic and CBD)</a:t>
              </a:r>
              <a:endParaRPr sz="1800" b="1" dirty="0">
                <a:solidFill>
                  <a:srgbClr val="FF0000"/>
                </a:solidFill>
                <a:latin typeface="Calibri"/>
                <a:ea typeface="Calibri"/>
                <a:cs typeface="Calibri"/>
                <a:sym typeface="Calibri"/>
              </a:endParaRPr>
            </a:p>
          </p:txBody>
        </p:sp>
        <p:sp>
          <p:nvSpPr>
            <p:cNvPr id="11" name="Google Shape;434;p13"/>
            <p:cNvSpPr/>
            <p:nvPr/>
          </p:nvSpPr>
          <p:spPr>
            <a:xfrm>
              <a:off x="260857" y="506416"/>
              <a:ext cx="1461009" cy="477584"/>
            </a:xfrm>
            <a:prstGeom prst="rect">
              <a:avLst/>
            </a:prstGeom>
            <a:solidFill>
              <a:schemeClr val="lt1"/>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35;p13"/>
            <p:cNvSpPr txBox="1"/>
            <p:nvPr/>
          </p:nvSpPr>
          <p:spPr>
            <a:xfrm>
              <a:off x="260857" y="506416"/>
              <a:ext cx="1461009" cy="477584"/>
            </a:xfrm>
            <a:prstGeom prst="rect">
              <a:avLst/>
            </a:prstGeom>
            <a:noFill/>
            <a:ln>
              <a:noFill/>
            </a:ln>
          </p:spPr>
          <p:txBody>
            <a:bodyPr spcFirstLastPara="1" wrap="square" lIns="104900" tIns="47175" rIns="104900" bIns="471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1" dirty="0">
                  <a:solidFill>
                    <a:schemeClr val="dk1"/>
                  </a:solidFill>
                  <a:latin typeface="Calibri"/>
                  <a:ea typeface="Calibri"/>
                  <a:cs typeface="Calibri"/>
                  <a:sym typeface="Calibri"/>
                </a:rPr>
                <a:t>Type </a:t>
              </a:r>
              <a:r>
                <a:rPr lang="en-US" sz="2400" b="1" dirty="0" err="1">
                  <a:solidFill>
                    <a:schemeClr val="dk1"/>
                  </a:solidFill>
                  <a:latin typeface="Calibri"/>
                  <a:ea typeface="Calibri"/>
                  <a:cs typeface="Calibri"/>
                  <a:sym typeface="Calibri"/>
                </a:rPr>
                <a:t>IIa</a:t>
              </a:r>
              <a:endParaRPr sz="2400" b="1" dirty="0">
                <a:solidFill>
                  <a:schemeClr val="dk1"/>
                </a:solidFill>
                <a:latin typeface="Calibri"/>
                <a:ea typeface="Calibri"/>
                <a:cs typeface="Calibri"/>
                <a:sym typeface="Calibri"/>
              </a:endParaRPr>
            </a:p>
          </p:txBody>
        </p:sp>
        <p:sp>
          <p:nvSpPr>
            <p:cNvPr id="13" name="Google Shape;436;p13"/>
            <p:cNvSpPr/>
            <p:nvPr/>
          </p:nvSpPr>
          <p:spPr>
            <a:xfrm>
              <a:off x="1722719" y="1013400"/>
              <a:ext cx="7930896" cy="477584"/>
            </a:xfrm>
            <a:prstGeom prst="rect">
              <a:avLst/>
            </a:prstGeom>
            <a:solidFill>
              <a:srgbClr val="FFCA07"/>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37;p13"/>
            <p:cNvSpPr txBox="1"/>
            <p:nvPr/>
          </p:nvSpPr>
          <p:spPr>
            <a:xfrm>
              <a:off x="1722719" y="1013400"/>
              <a:ext cx="7930896" cy="477584"/>
            </a:xfrm>
            <a:prstGeom prst="rect">
              <a:avLst/>
            </a:prstGeom>
            <a:noFill/>
            <a:ln>
              <a:noFill/>
            </a:ln>
          </p:spPr>
          <p:txBody>
            <a:bodyPr spcFirstLastPara="1" wrap="square" lIns="153875" tIns="121300" rIns="153875" bIns="12130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Atresia in the </a:t>
              </a:r>
              <a:r>
                <a:rPr lang="en-US" sz="1800" b="1">
                  <a:solidFill>
                    <a:srgbClr val="FF0000"/>
                  </a:solidFill>
                  <a:latin typeface="Calibri"/>
                  <a:ea typeface="Calibri"/>
                  <a:cs typeface="Calibri"/>
                  <a:sym typeface="Calibri"/>
                </a:rPr>
                <a:t>cystic duct</a:t>
              </a:r>
              <a:r>
                <a:rPr lang="en-US" sz="1800" b="1">
                  <a:solidFill>
                    <a:schemeClr val="lt1"/>
                  </a:solidFill>
                  <a:latin typeface="Calibri"/>
                  <a:ea typeface="Calibri"/>
                  <a:cs typeface="Calibri"/>
                  <a:sym typeface="Calibri"/>
                </a:rPr>
                <a:t>, </a:t>
              </a:r>
              <a:r>
                <a:rPr lang="en-US" sz="1800" b="1">
                  <a:solidFill>
                    <a:srgbClr val="FF0000"/>
                  </a:solidFill>
                  <a:latin typeface="Calibri"/>
                  <a:ea typeface="Calibri"/>
                  <a:cs typeface="Calibri"/>
                  <a:sym typeface="Calibri"/>
                </a:rPr>
                <a:t>CBD</a:t>
              </a:r>
              <a:r>
                <a:rPr lang="en-US" sz="1800" b="1">
                  <a:solidFill>
                    <a:schemeClr val="lt1"/>
                  </a:solidFill>
                  <a:latin typeface="Calibri"/>
                  <a:ea typeface="Calibri"/>
                  <a:cs typeface="Calibri"/>
                  <a:sym typeface="Calibri"/>
                </a:rPr>
                <a:t> and </a:t>
              </a:r>
              <a:r>
                <a:rPr lang="en-US" sz="1800" b="1">
                  <a:solidFill>
                    <a:srgbClr val="FF0000"/>
                  </a:solidFill>
                  <a:latin typeface="Calibri"/>
                  <a:ea typeface="Calibri"/>
                  <a:cs typeface="Calibri"/>
                  <a:sym typeface="Calibri"/>
                </a:rPr>
                <a:t>CHD</a:t>
              </a:r>
              <a:r>
                <a:rPr lang="en-US" sz="1800" b="1">
                  <a:solidFill>
                    <a:schemeClr val="lt1"/>
                  </a:solidFill>
                  <a:latin typeface="Calibri"/>
                  <a:ea typeface="Calibri"/>
                  <a:cs typeface="Calibri"/>
                  <a:sym typeface="Calibri"/>
                </a:rPr>
                <a:t> </a:t>
              </a:r>
              <a:endParaRPr/>
            </a:p>
          </p:txBody>
        </p:sp>
        <p:sp>
          <p:nvSpPr>
            <p:cNvPr id="15" name="Google Shape;438;p13"/>
            <p:cNvSpPr/>
            <p:nvPr/>
          </p:nvSpPr>
          <p:spPr>
            <a:xfrm>
              <a:off x="260857" y="1014651"/>
              <a:ext cx="1461009" cy="477584"/>
            </a:xfrm>
            <a:prstGeom prst="rect">
              <a:avLst/>
            </a:prstGeom>
            <a:solidFill>
              <a:schemeClr val="lt1"/>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39;p13"/>
            <p:cNvSpPr txBox="1"/>
            <p:nvPr/>
          </p:nvSpPr>
          <p:spPr>
            <a:xfrm>
              <a:off x="260857" y="1014651"/>
              <a:ext cx="1461009" cy="477584"/>
            </a:xfrm>
            <a:prstGeom prst="rect">
              <a:avLst/>
            </a:prstGeom>
            <a:noFill/>
            <a:ln>
              <a:noFill/>
            </a:ln>
          </p:spPr>
          <p:txBody>
            <a:bodyPr spcFirstLastPara="1" wrap="square" lIns="104900" tIns="47175" rIns="104900" bIns="471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Type IIb</a:t>
              </a:r>
              <a:endParaRPr/>
            </a:p>
          </p:txBody>
        </p:sp>
        <p:sp>
          <p:nvSpPr>
            <p:cNvPr id="17" name="Google Shape;440;p13"/>
            <p:cNvSpPr/>
            <p:nvPr/>
          </p:nvSpPr>
          <p:spPr>
            <a:xfrm>
              <a:off x="1721867" y="1520561"/>
              <a:ext cx="7930896" cy="477584"/>
            </a:xfrm>
            <a:prstGeom prst="rect">
              <a:avLst/>
            </a:prstGeom>
            <a:solidFill>
              <a:srgbClr val="FFCA07"/>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41;p13"/>
            <p:cNvSpPr txBox="1"/>
            <p:nvPr/>
          </p:nvSpPr>
          <p:spPr>
            <a:xfrm>
              <a:off x="1721867" y="1520561"/>
              <a:ext cx="7930896" cy="477584"/>
            </a:xfrm>
            <a:prstGeom prst="rect">
              <a:avLst/>
            </a:prstGeom>
            <a:noFill/>
            <a:ln>
              <a:noFill/>
            </a:ln>
          </p:spPr>
          <p:txBody>
            <a:bodyPr spcFirstLastPara="1" wrap="square" lIns="153875" tIns="121300" rIns="153875" bIns="121300"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dirty="0">
                  <a:solidFill>
                    <a:schemeClr val="lt1"/>
                  </a:solidFill>
                  <a:latin typeface="Calibri"/>
                  <a:ea typeface="Calibri"/>
                  <a:cs typeface="Calibri"/>
                  <a:sym typeface="Calibri"/>
                </a:rPr>
                <a:t>Is the most frequent type, atresia occurs at the </a:t>
              </a:r>
              <a:r>
                <a:rPr lang="en-US" sz="1800" b="1" dirty="0">
                  <a:solidFill>
                    <a:srgbClr val="FF0000"/>
                  </a:solidFill>
                  <a:latin typeface="Calibri"/>
                  <a:ea typeface="Calibri"/>
                  <a:cs typeface="Calibri"/>
                  <a:sym typeface="Calibri"/>
                </a:rPr>
                <a:t>porta </a:t>
              </a:r>
              <a:r>
                <a:rPr lang="en-US" sz="1800" b="1" dirty="0" err="1">
                  <a:solidFill>
                    <a:srgbClr val="FF0000"/>
                  </a:solidFill>
                  <a:latin typeface="Calibri"/>
                  <a:ea typeface="Calibri"/>
                  <a:cs typeface="Calibri"/>
                  <a:sym typeface="Calibri"/>
                </a:rPr>
                <a:t>hepatis</a:t>
              </a:r>
              <a:endParaRPr sz="1800" b="1" dirty="0">
                <a:solidFill>
                  <a:schemeClr val="lt1"/>
                </a:solidFill>
                <a:latin typeface="Calibri"/>
                <a:ea typeface="Calibri"/>
                <a:cs typeface="Calibri"/>
                <a:sym typeface="Calibri"/>
              </a:endParaRPr>
            </a:p>
          </p:txBody>
        </p:sp>
        <p:sp>
          <p:nvSpPr>
            <p:cNvPr id="19" name="Google Shape;442;p13"/>
            <p:cNvSpPr/>
            <p:nvPr/>
          </p:nvSpPr>
          <p:spPr>
            <a:xfrm>
              <a:off x="260857" y="1520561"/>
              <a:ext cx="1461009" cy="477584"/>
            </a:xfrm>
            <a:prstGeom prst="rect">
              <a:avLst/>
            </a:prstGeom>
            <a:solidFill>
              <a:schemeClr val="lt1"/>
            </a:solidFill>
            <a:ln w="12700" cap="flat" cmpd="sng">
              <a:solidFill>
                <a:srgbClr val="FFCA0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43;p13"/>
            <p:cNvSpPr txBox="1"/>
            <p:nvPr/>
          </p:nvSpPr>
          <p:spPr>
            <a:xfrm>
              <a:off x="260857" y="1520561"/>
              <a:ext cx="1461009" cy="477584"/>
            </a:xfrm>
            <a:prstGeom prst="rect">
              <a:avLst/>
            </a:prstGeom>
            <a:noFill/>
            <a:ln>
              <a:noFill/>
            </a:ln>
          </p:spPr>
          <p:txBody>
            <a:bodyPr spcFirstLastPara="1" wrap="square" lIns="104900" tIns="47175" rIns="104900" bIns="471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Type III</a:t>
              </a:r>
              <a:endParaRPr sz="2400" b="1">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615522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Content Placeholder 2"/>
          <p:cNvSpPr>
            <a:spLocks noGrp="1"/>
          </p:cNvSpPr>
          <p:nvPr>
            <p:ph idx="1"/>
          </p:nvPr>
        </p:nvSpPr>
        <p:spPr>
          <a:xfrm>
            <a:off x="897636" y="2574544"/>
            <a:ext cx="9833864" cy="3101983"/>
          </a:xfrm>
        </p:spPr>
        <p:txBody>
          <a:bodyPr>
            <a:normAutofit/>
          </a:bodyPr>
          <a:lstStyle/>
          <a:p>
            <a:r>
              <a:rPr lang="en-US" sz="2400" dirty="0"/>
              <a:t> Most infants with BA are born at </a:t>
            </a:r>
            <a:r>
              <a:rPr lang="en-US" sz="2400" u="sng" dirty="0"/>
              <a:t>full term</a:t>
            </a:r>
            <a:r>
              <a:rPr lang="en-US" sz="2400" dirty="0"/>
              <a:t>, have a </a:t>
            </a:r>
            <a:r>
              <a:rPr lang="en-US" sz="2400" u="sng" dirty="0"/>
              <a:t>normal birth weight</a:t>
            </a:r>
            <a:r>
              <a:rPr lang="en-US" sz="2400" dirty="0"/>
              <a:t>, and </a:t>
            </a:r>
            <a:r>
              <a:rPr lang="en-US" sz="2400" u="sng" dirty="0"/>
              <a:t>initially thrive</a:t>
            </a:r>
            <a:r>
              <a:rPr lang="en-US" sz="2400" dirty="0"/>
              <a:t> and seem healthy.</a:t>
            </a:r>
          </a:p>
          <a:p>
            <a:r>
              <a:rPr lang="en-US" sz="2400" dirty="0"/>
              <a:t> </a:t>
            </a:r>
            <a:r>
              <a:rPr lang="en-US" sz="2400" dirty="0">
                <a:solidFill>
                  <a:srgbClr val="FF0000"/>
                </a:solidFill>
              </a:rPr>
              <a:t>Scleral icterus </a:t>
            </a:r>
            <a:r>
              <a:rPr lang="en-US" sz="2400" dirty="0"/>
              <a:t>and/or </a:t>
            </a:r>
            <a:r>
              <a:rPr lang="en-US" sz="2400" dirty="0">
                <a:solidFill>
                  <a:srgbClr val="FF0000"/>
                </a:solidFill>
              </a:rPr>
              <a:t>generalized jaundice </a:t>
            </a:r>
            <a:r>
              <a:rPr lang="en-US" sz="2400" dirty="0"/>
              <a:t>typically develop by </a:t>
            </a:r>
            <a:r>
              <a:rPr lang="en-US" sz="2400" u="sng" dirty="0"/>
              <a:t>eight weeks of age</a:t>
            </a:r>
            <a:r>
              <a:rPr lang="en-US" sz="2400" dirty="0"/>
              <a:t>. </a:t>
            </a:r>
          </a:p>
          <a:p>
            <a:r>
              <a:rPr lang="en-US" sz="2400" dirty="0"/>
              <a:t>Infants may also have </a:t>
            </a:r>
            <a:r>
              <a:rPr lang="en-US" sz="2400" dirty="0" err="1">
                <a:solidFill>
                  <a:srgbClr val="FF0000"/>
                </a:solidFill>
              </a:rPr>
              <a:t>acholic</a:t>
            </a:r>
            <a:r>
              <a:rPr lang="en-US" sz="2400" dirty="0"/>
              <a:t> (very pale-colored) stools, </a:t>
            </a:r>
            <a:r>
              <a:rPr lang="en-US" sz="2400" dirty="0">
                <a:solidFill>
                  <a:srgbClr val="FF0000"/>
                </a:solidFill>
              </a:rPr>
              <a:t>dark urine</a:t>
            </a:r>
            <a:r>
              <a:rPr lang="en-US" sz="2400" dirty="0"/>
              <a:t>, and/or a </a:t>
            </a:r>
            <a:r>
              <a:rPr lang="en-US" sz="2400" dirty="0">
                <a:solidFill>
                  <a:srgbClr val="FF0000"/>
                </a:solidFill>
              </a:rPr>
              <a:t>firm liver and splenomegaly</a:t>
            </a:r>
            <a:r>
              <a:rPr lang="en-US" sz="2400" dirty="0"/>
              <a:t>. </a:t>
            </a:r>
          </a:p>
        </p:txBody>
      </p:sp>
    </p:spTree>
    <p:extLst>
      <p:ext uri="{BB962C8B-B14F-4D97-AF65-F5344CB8AC3E}">
        <p14:creationId xmlns:p14="http://schemas.microsoft.com/office/powerpoint/2010/main" val="3727586165"/>
      </p:ext>
    </p:extLst>
  </p:cSld>
  <p:clrMapOvr>
    <a:masterClrMapping/>
  </p:clrMapOvr>
</p:sld>
</file>

<file path=ppt/theme/theme1.xml><?xml version="1.0" encoding="utf-8"?>
<a:theme xmlns:a="http://schemas.openxmlformats.org/drawingml/2006/main" name="Parcel">
  <a:themeElements>
    <a:clrScheme name="أساسية">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1192</TotalTime>
  <Words>1891</Words>
  <Application>Microsoft Office PowerPoint</Application>
  <PresentationFormat>Widescreen</PresentationFormat>
  <Paragraphs>181</Paragraphs>
  <Slides>40</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40</vt:i4>
      </vt:variant>
    </vt:vector>
  </HeadingPairs>
  <TitlesOfParts>
    <vt:vector size="45" baseType="lpstr">
      <vt:lpstr>Arial</vt:lpstr>
      <vt:lpstr>Calibri</vt:lpstr>
      <vt:lpstr>Gill Sans MT</vt:lpstr>
      <vt:lpstr>Parcel</vt:lpstr>
      <vt:lpstr>1_Parcel</vt:lpstr>
      <vt:lpstr>Neonatal surgical jaundice</vt:lpstr>
      <vt:lpstr>Types of neonatal jaundice</vt:lpstr>
      <vt:lpstr>Biliary atresia </vt:lpstr>
      <vt:lpstr>Introduction to biliary atresia</vt:lpstr>
      <vt:lpstr>Pathogenesis of BA </vt:lpstr>
      <vt:lpstr>BA classification </vt:lpstr>
      <vt:lpstr>according  to the association  anomalies </vt:lpstr>
      <vt:lpstr>Kasai classification of BA</vt:lpstr>
      <vt:lpstr>Clinical presentation</vt:lpstr>
      <vt:lpstr>Investigations</vt:lpstr>
      <vt:lpstr>Investigations </vt:lpstr>
      <vt:lpstr>PowerPoint Presentation</vt:lpstr>
      <vt:lpstr>PowerPoint Presentation</vt:lpstr>
      <vt:lpstr>PowerPoint Presentation</vt:lpstr>
      <vt:lpstr>DDX</vt:lpstr>
      <vt:lpstr>Treatment </vt:lpstr>
      <vt:lpstr>PowerPoint Presentation</vt:lpstr>
      <vt:lpstr>Treatment </vt:lpstr>
      <vt:lpstr>Treatment </vt:lpstr>
      <vt:lpstr>Choledochal cysts</vt:lpstr>
      <vt:lpstr>Epidemiology &amp; etiology</vt:lpstr>
      <vt:lpstr>Anatomic Classification</vt:lpstr>
      <vt:lpstr>Anatomic Classification</vt:lpstr>
      <vt:lpstr>PowerPoint Presentation</vt:lpstr>
      <vt:lpstr>Anatomic Classification</vt:lpstr>
      <vt:lpstr>Anatomic Classification</vt:lpstr>
      <vt:lpstr>Anatomic Classification</vt:lpstr>
      <vt:lpstr>Clinical Presentation</vt:lpstr>
      <vt:lpstr>Clinical presentation</vt:lpstr>
      <vt:lpstr>Clinical presentation</vt:lpstr>
      <vt:lpstr>Work Up</vt:lpstr>
      <vt:lpstr>Work Up</vt:lpstr>
      <vt:lpstr>PowerPoint Presentation</vt:lpstr>
      <vt:lpstr>PowerPoint Presentation</vt:lpstr>
      <vt:lpstr>PowerPoint Presentation</vt:lpstr>
      <vt:lpstr>PowerPoint Presentation</vt:lpstr>
      <vt:lpstr>Treatment </vt:lpstr>
      <vt:lpstr>TREATMENT</vt:lpstr>
      <vt:lpstr>Complications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Neonatal surgical jaundice</dc:title>
  <dc:creator>Admin</dc:creator>
  <cp:lastModifiedBy>محمد عمر احمد شحاده</cp:lastModifiedBy>
  <cp:revision>40</cp:revision>
  <dcterms:created xsi:type="dcterms:W3CDTF">2023-10-27T17:38:18Z</dcterms:created>
  <dcterms:modified xsi:type="dcterms:W3CDTF">2025-10-22T20:27:09Z</dcterms:modified>
</cp:coreProperties>
</file>