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64" r:id="rId2"/>
    <p:sldMasterId id="2147483676" r:id="rId3"/>
  </p:sldMasterIdLst>
  <p:notesMasterIdLst>
    <p:notesMasterId r:id="rId95"/>
  </p:notesMasterIdLst>
  <p:sldIdLst>
    <p:sldId id="256" r:id="rId4"/>
    <p:sldId id="257" r:id="rId5"/>
    <p:sldId id="292" r:id="rId6"/>
    <p:sldId id="293" r:id="rId7"/>
    <p:sldId id="295" r:id="rId8"/>
    <p:sldId id="297" r:id="rId9"/>
    <p:sldId id="299" r:id="rId10"/>
    <p:sldId id="300" r:id="rId11"/>
    <p:sldId id="301" r:id="rId12"/>
    <p:sldId id="304" r:id="rId13"/>
    <p:sldId id="303" r:id="rId14"/>
    <p:sldId id="409" r:id="rId15"/>
    <p:sldId id="305" r:id="rId16"/>
    <p:sldId id="405" r:id="rId17"/>
    <p:sldId id="406" r:id="rId18"/>
    <p:sldId id="411" r:id="rId19"/>
    <p:sldId id="412" r:id="rId20"/>
    <p:sldId id="407" r:id="rId21"/>
    <p:sldId id="410" r:id="rId22"/>
    <p:sldId id="408" r:id="rId23"/>
    <p:sldId id="398" r:id="rId24"/>
    <p:sldId id="399" r:id="rId25"/>
    <p:sldId id="400" r:id="rId26"/>
    <p:sldId id="401" r:id="rId27"/>
    <p:sldId id="307" r:id="rId28"/>
    <p:sldId id="414" r:id="rId29"/>
    <p:sldId id="322" r:id="rId30"/>
    <p:sldId id="310" r:id="rId31"/>
    <p:sldId id="311" r:id="rId32"/>
    <p:sldId id="313" r:id="rId33"/>
    <p:sldId id="315" r:id="rId34"/>
    <p:sldId id="314" r:id="rId35"/>
    <p:sldId id="312" r:id="rId36"/>
    <p:sldId id="317" r:id="rId37"/>
    <p:sldId id="319" r:id="rId38"/>
    <p:sldId id="318" r:id="rId39"/>
    <p:sldId id="320" r:id="rId40"/>
    <p:sldId id="321" r:id="rId41"/>
    <p:sldId id="324" r:id="rId42"/>
    <p:sldId id="325" r:id="rId43"/>
    <p:sldId id="327" r:id="rId44"/>
    <p:sldId id="316" r:id="rId45"/>
    <p:sldId id="329" r:id="rId46"/>
    <p:sldId id="328" r:id="rId47"/>
    <p:sldId id="330" r:id="rId48"/>
    <p:sldId id="331" r:id="rId49"/>
    <p:sldId id="334" r:id="rId50"/>
    <p:sldId id="336" r:id="rId51"/>
    <p:sldId id="337" r:id="rId52"/>
    <p:sldId id="338" r:id="rId53"/>
    <p:sldId id="339" r:id="rId54"/>
    <p:sldId id="341" r:id="rId55"/>
    <p:sldId id="342" r:id="rId56"/>
    <p:sldId id="343" r:id="rId57"/>
    <p:sldId id="344" r:id="rId58"/>
    <p:sldId id="346" r:id="rId59"/>
    <p:sldId id="347" r:id="rId60"/>
    <p:sldId id="349" r:id="rId61"/>
    <p:sldId id="351" r:id="rId62"/>
    <p:sldId id="353" r:id="rId63"/>
    <p:sldId id="358" r:id="rId64"/>
    <p:sldId id="354" r:id="rId65"/>
    <p:sldId id="356" r:id="rId66"/>
    <p:sldId id="359" r:id="rId67"/>
    <p:sldId id="362" r:id="rId68"/>
    <p:sldId id="363" r:id="rId69"/>
    <p:sldId id="365" r:id="rId70"/>
    <p:sldId id="366" r:id="rId71"/>
    <p:sldId id="368" r:id="rId72"/>
    <p:sldId id="369" r:id="rId73"/>
    <p:sldId id="371" r:id="rId74"/>
    <p:sldId id="373" r:id="rId75"/>
    <p:sldId id="374" r:id="rId76"/>
    <p:sldId id="375" r:id="rId77"/>
    <p:sldId id="376" r:id="rId78"/>
    <p:sldId id="378" r:id="rId79"/>
    <p:sldId id="379" r:id="rId80"/>
    <p:sldId id="380" r:id="rId81"/>
    <p:sldId id="382" r:id="rId82"/>
    <p:sldId id="385" r:id="rId83"/>
    <p:sldId id="384" r:id="rId84"/>
    <p:sldId id="386" r:id="rId85"/>
    <p:sldId id="387" r:id="rId86"/>
    <p:sldId id="388" r:id="rId87"/>
    <p:sldId id="391" r:id="rId88"/>
    <p:sldId id="389" r:id="rId89"/>
    <p:sldId id="390" r:id="rId90"/>
    <p:sldId id="393" r:id="rId91"/>
    <p:sldId id="394" r:id="rId92"/>
    <p:sldId id="395" r:id="rId93"/>
    <p:sldId id="413" r:id="rId9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a belbeisi" initials="db" lastIdx="1" clrIdx="0">
    <p:extLst>
      <p:ext uri="{19B8F6BF-5375-455C-9EA6-DF929625EA0E}">
        <p15:presenceInfo xmlns:p15="http://schemas.microsoft.com/office/powerpoint/2012/main" userId="e6cd7e6dbd4f82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0CFEDD-33F6-4402-A38C-DA09B494C553}">
  <a:tblStyle styleId="{D50CFEDD-33F6-4402-A38C-DA09B494C5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BBB7FE0-E391-4434-8535-9A7704AEF1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66" autoAdjust="0"/>
    <p:restoredTop sz="94660"/>
  </p:normalViewPr>
  <p:slideViewPr>
    <p:cSldViewPr>
      <p:cViewPr varScale="1">
        <p:scale>
          <a:sx n="137" d="100"/>
          <a:sy n="137" d="100"/>
        </p:scale>
        <p:origin x="660" y="76"/>
      </p:cViewPr>
      <p:guideLst>
        <p:guide orient="horz" pos="1620"/>
        <p:guide pos="2880"/>
      </p:guideLst>
    </p:cSldViewPr>
  </p:slid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9609A4-C05A-4DB1-A69C-DDEBAE08A88A}" type="doc">
      <dgm:prSet loTypeId="urn:microsoft.com/office/officeart/2005/8/layout/hList1" loCatId="list" qsTypeId="urn:microsoft.com/office/officeart/2005/8/quickstyle/simple1" qsCatId="simple" csTypeId="urn:microsoft.com/office/officeart/2005/8/colors/colorful1#1" csCatId="colorful" phldr="1"/>
      <dgm:spPr/>
      <dgm:t>
        <a:bodyPr/>
        <a:lstStyle/>
        <a:p>
          <a:pPr rtl="1"/>
          <a:endParaRPr lang="ar-SA"/>
        </a:p>
      </dgm:t>
    </dgm:pt>
    <dgm:pt modelId="{73247EA9-E35E-405C-864C-39ACD26F9440}">
      <dgm:prSet phldrT="[نص]"/>
      <dgm:spPr/>
      <dgm:t>
        <a:bodyPr/>
        <a:lstStyle/>
        <a:p>
          <a:pPr rtl="1"/>
          <a:r>
            <a:rPr lang="en-US" b="1" dirty="0"/>
            <a:t>Maternal infection </a:t>
          </a:r>
          <a:endParaRPr lang="ar-SA" b="1" dirty="0"/>
        </a:p>
      </dgm:t>
    </dgm:pt>
    <dgm:pt modelId="{85C6F4EE-44B4-41A9-98D6-05592369E72D}" type="parTrans" cxnId="{6BD2ED3A-BC60-4D8F-B4E4-48059430C4A7}">
      <dgm:prSet/>
      <dgm:spPr/>
      <dgm:t>
        <a:bodyPr/>
        <a:lstStyle/>
        <a:p>
          <a:pPr rtl="1"/>
          <a:endParaRPr lang="ar-SA"/>
        </a:p>
      </dgm:t>
    </dgm:pt>
    <dgm:pt modelId="{EE5575B8-954C-46FE-B815-59234FB339BA}" type="sibTrans" cxnId="{6BD2ED3A-BC60-4D8F-B4E4-48059430C4A7}">
      <dgm:prSet/>
      <dgm:spPr/>
      <dgm:t>
        <a:bodyPr/>
        <a:lstStyle/>
        <a:p>
          <a:pPr rtl="1"/>
          <a:endParaRPr lang="ar-SA"/>
        </a:p>
      </dgm:t>
    </dgm:pt>
    <dgm:pt modelId="{2BEECD9A-C07D-4B87-A33E-2D28AE468BB6}">
      <dgm:prSet phldrT="[نص]" custT="1"/>
      <dgm:spPr/>
      <dgm:t>
        <a:bodyPr/>
        <a:lstStyle/>
        <a:p>
          <a:pPr algn="l" rtl="1"/>
          <a:r>
            <a:rPr lang="en-US" sz="1600" dirty="0">
              <a:solidFill>
                <a:srgbClr val="FF0000"/>
              </a:solidFill>
              <a:latin typeface="+mn-lt"/>
            </a:rPr>
            <a:t>Asymptomatic in &gt; 80 </a:t>
          </a:r>
          <a:r>
            <a:rPr lang="en-US" sz="1600" dirty="0">
              <a:solidFill>
                <a:schemeClr val="tx1"/>
              </a:solidFill>
              <a:latin typeface="+mn-lt"/>
            </a:rPr>
            <a:t>% of women </a:t>
          </a:r>
          <a:endParaRPr lang="ar-SA" sz="1600" dirty="0">
            <a:latin typeface="+mn-lt"/>
          </a:endParaRPr>
        </a:p>
      </dgm:t>
    </dgm:pt>
    <dgm:pt modelId="{BB425E1B-DDA6-45AA-9053-74C4FB34CC6B}" type="parTrans" cxnId="{3FA06323-6B73-486C-B3DB-FABBB5A9263A}">
      <dgm:prSet/>
      <dgm:spPr/>
      <dgm:t>
        <a:bodyPr/>
        <a:lstStyle/>
        <a:p>
          <a:pPr rtl="1"/>
          <a:endParaRPr lang="ar-SA"/>
        </a:p>
      </dgm:t>
    </dgm:pt>
    <dgm:pt modelId="{B0AEC176-937C-4A2D-9584-C4F8B6EE4637}" type="sibTrans" cxnId="{3FA06323-6B73-486C-B3DB-FABBB5A9263A}">
      <dgm:prSet/>
      <dgm:spPr/>
      <dgm:t>
        <a:bodyPr/>
        <a:lstStyle/>
        <a:p>
          <a:pPr rtl="1"/>
          <a:endParaRPr lang="ar-SA"/>
        </a:p>
      </dgm:t>
    </dgm:pt>
    <dgm:pt modelId="{B8266CF0-646D-46C9-BC08-7DF237ACAAC1}">
      <dgm:prSet phldrT="[نص]"/>
      <dgm:spPr>
        <a:solidFill>
          <a:schemeClr val="accent1"/>
        </a:solidFill>
      </dgm:spPr>
      <dgm:t>
        <a:bodyPr/>
        <a:lstStyle/>
        <a:p>
          <a:pPr rtl="1"/>
          <a:r>
            <a:rPr lang="en-US" b="1" dirty="0" err="1"/>
            <a:t>Congental</a:t>
          </a:r>
          <a:r>
            <a:rPr lang="en-US" b="1" dirty="0"/>
            <a:t> toxoplasmosis </a:t>
          </a:r>
          <a:endParaRPr lang="ar-SA" b="1" dirty="0"/>
        </a:p>
      </dgm:t>
    </dgm:pt>
    <dgm:pt modelId="{AE159B59-EA5C-437E-A4AF-03D69777388B}" type="parTrans" cxnId="{30955D15-5F5F-4EC1-9BC7-B035B7E71018}">
      <dgm:prSet/>
      <dgm:spPr/>
      <dgm:t>
        <a:bodyPr/>
        <a:lstStyle/>
        <a:p>
          <a:pPr rtl="1"/>
          <a:endParaRPr lang="ar-SA"/>
        </a:p>
      </dgm:t>
    </dgm:pt>
    <dgm:pt modelId="{C675BC30-BBCF-4A03-9D56-56D9D050FCBF}" type="sibTrans" cxnId="{30955D15-5F5F-4EC1-9BC7-B035B7E71018}">
      <dgm:prSet/>
      <dgm:spPr/>
      <dgm:t>
        <a:bodyPr/>
        <a:lstStyle/>
        <a:p>
          <a:pPr rtl="1"/>
          <a:endParaRPr lang="ar-SA"/>
        </a:p>
      </dgm:t>
    </dgm:pt>
    <dgm:pt modelId="{BE7AFCD0-D870-4C9E-BE02-52E8AC282068}">
      <dgm:prSet phldrT="[نص]"/>
      <dgm:spPr>
        <a:solidFill>
          <a:schemeClr val="accent5">
            <a:lumMod val="20000"/>
            <a:lumOff val="80000"/>
            <a:alpha val="90000"/>
          </a:schemeClr>
        </a:solidFill>
      </dgm:spPr>
      <dgm:t>
        <a:bodyPr/>
        <a:lstStyle/>
        <a:p>
          <a:pPr algn="l" rtl="1"/>
          <a:r>
            <a:rPr lang="en-US" dirty="0">
              <a:latin typeface="+mn-lt"/>
            </a:rPr>
            <a:t>70&gt;90 % </a:t>
          </a:r>
          <a:r>
            <a:rPr lang="en-US" dirty="0">
              <a:solidFill>
                <a:srgbClr val="FF0000"/>
              </a:solidFill>
              <a:latin typeface="+mn-lt"/>
            </a:rPr>
            <a:t>asymptomatic </a:t>
          </a:r>
          <a:r>
            <a:rPr lang="en-US" dirty="0">
              <a:latin typeface="+mn-lt"/>
            </a:rPr>
            <a:t>at birth  </a:t>
          </a:r>
          <a:endParaRPr lang="ar-SA" dirty="0">
            <a:latin typeface="+mn-lt"/>
          </a:endParaRPr>
        </a:p>
      </dgm:t>
    </dgm:pt>
    <dgm:pt modelId="{BAD8DB98-20A0-4AED-9442-C434DA76A0D6}" type="parTrans" cxnId="{D891C99D-BA42-46CD-9D69-8127B09C2BF4}">
      <dgm:prSet/>
      <dgm:spPr/>
      <dgm:t>
        <a:bodyPr/>
        <a:lstStyle/>
        <a:p>
          <a:pPr rtl="1"/>
          <a:endParaRPr lang="ar-SA"/>
        </a:p>
      </dgm:t>
    </dgm:pt>
    <dgm:pt modelId="{F305789D-F687-482D-8B44-E5FA6567144F}" type="sibTrans" cxnId="{D891C99D-BA42-46CD-9D69-8127B09C2BF4}">
      <dgm:prSet/>
      <dgm:spPr/>
      <dgm:t>
        <a:bodyPr/>
        <a:lstStyle/>
        <a:p>
          <a:pPr rtl="1"/>
          <a:endParaRPr lang="ar-SA"/>
        </a:p>
      </dgm:t>
    </dgm:pt>
    <dgm:pt modelId="{A449F87E-8979-47CF-B827-3F4EF5B786FB}">
      <dgm:prSet custT="1"/>
      <dgm:spPr/>
      <dgm:t>
        <a:bodyPr/>
        <a:lstStyle/>
        <a:p>
          <a:pPr algn="l" rtl="1"/>
          <a:r>
            <a:rPr lang="en-US" sz="1600" b="1" dirty="0">
              <a:solidFill>
                <a:srgbClr val="0070C0"/>
              </a:solidFill>
              <a:latin typeface="+mn-lt"/>
            </a:rPr>
            <a:t>Nonspecific symptom </a:t>
          </a:r>
          <a:r>
            <a:rPr lang="en-US" sz="1600" dirty="0">
              <a:solidFill>
                <a:schemeClr val="tx1"/>
              </a:solidFill>
              <a:latin typeface="+mn-lt"/>
            </a:rPr>
            <a:t>: fever-chills-Headache –HSM- </a:t>
          </a:r>
          <a:r>
            <a:rPr lang="en-US" sz="1600" dirty="0" err="1">
              <a:solidFill>
                <a:schemeClr val="tx1"/>
              </a:solidFill>
              <a:latin typeface="+mn-lt"/>
            </a:rPr>
            <a:t>myalgia</a:t>
          </a:r>
          <a:r>
            <a:rPr lang="en-US" sz="1600" dirty="0">
              <a:solidFill>
                <a:schemeClr val="tx1"/>
              </a:solidFill>
              <a:latin typeface="+mn-lt"/>
            </a:rPr>
            <a:t> –rash (diffuse non </a:t>
          </a:r>
          <a:r>
            <a:rPr lang="en-US" sz="1600" dirty="0" err="1">
              <a:solidFill>
                <a:schemeClr val="tx1"/>
              </a:solidFill>
              <a:latin typeface="+mn-lt"/>
            </a:rPr>
            <a:t>pruritic</a:t>
          </a:r>
          <a:r>
            <a:rPr lang="en-US" sz="1600" dirty="0">
              <a:solidFill>
                <a:schemeClr val="tx1"/>
              </a:solidFill>
              <a:latin typeface="+mn-lt"/>
            </a:rPr>
            <a:t> </a:t>
          </a:r>
          <a:r>
            <a:rPr lang="en-US" sz="1600" dirty="0" err="1">
              <a:solidFill>
                <a:schemeClr val="tx1"/>
              </a:solidFill>
              <a:latin typeface="+mn-lt"/>
            </a:rPr>
            <a:t>maculopapular</a:t>
          </a:r>
          <a:r>
            <a:rPr lang="en-US" sz="1600" dirty="0">
              <a:solidFill>
                <a:schemeClr val="tx1"/>
              </a:solidFill>
              <a:latin typeface="+mn-lt"/>
            </a:rPr>
            <a:t> )</a:t>
          </a:r>
        </a:p>
      </dgm:t>
    </dgm:pt>
    <dgm:pt modelId="{FA9E16BC-D06E-4235-9831-648DAEB7880C}" type="parTrans" cxnId="{2D91AD17-56FC-4337-9235-51A4884FA7E0}">
      <dgm:prSet/>
      <dgm:spPr/>
      <dgm:t>
        <a:bodyPr/>
        <a:lstStyle/>
        <a:p>
          <a:pPr rtl="1"/>
          <a:endParaRPr lang="ar-SA"/>
        </a:p>
      </dgm:t>
    </dgm:pt>
    <dgm:pt modelId="{D5F1E1AB-B1EF-4A7B-B7DD-C8A0695BD830}" type="sibTrans" cxnId="{2D91AD17-56FC-4337-9235-51A4884FA7E0}">
      <dgm:prSet/>
      <dgm:spPr/>
      <dgm:t>
        <a:bodyPr/>
        <a:lstStyle/>
        <a:p>
          <a:pPr rtl="1"/>
          <a:endParaRPr lang="ar-SA"/>
        </a:p>
      </dgm:t>
    </dgm:pt>
    <dgm:pt modelId="{A8A38C9F-E20F-4C0E-93B0-C246D70E05E7}">
      <dgm:prSet custT="1"/>
      <dgm:spPr/>
      <dgm:t>
        <a:bodyPr/>
        <a:lstStyle/>
        <a:p>
          <a:pPr algn="l" rtl="1"/>
          <a:r>
            <a:rPr lang="en-US" sz="1600" dirty="0" err="1">
              <a:solidFill>
                <a:srgbClr val="FF0000"/>
              </a:solidFill>
              <a:latin typeface="+mn-lt"/>
            </a:rPr>
            <a:t>Lymphadenopathy</a:t>
          </a:r>
          <a:r>
            <a:rPr lang="en-US" sz="1600" dirty="0">
              <a:solidFill>
                <a:srgbClr val="FF0000"/>
              </a:solidFill>
              <a:latin typeface="+mn-lt"/>
            </a:rPr>
            <a:t> </a:t>
          </a:r>
          <a:r>
            <a:rPr lang="en-US" sz="1600" dirty="0">
              <a:solidFill>
                <a:schemeClr val="tx1"/>
              </a:solidFill>
              <a:latin typeface="+mn-lt"/>
            </a:rPr>
            <a:t>(common – bilateral –symmetrical cervical 1-3 cm )</a:t>
          </a:r>
          <a:endParaRPr lang="en-US" sz="1600" dirty="0">
            <a:solidFill>
              <a:srgbClr val="FF0000"/>
            </a:solidFill>
            <a:latin typeface="+mn-lt"/>
          </a:endParaRPr>
        </a:p>
      </dgm:t>
    </dgm:pt>
    <dgm:pt modelId="{1E686A7D-3EAA-4CDC-9B55-FCB5E5702C53}" type="parTrans" cxnId="{DCB98D0E-D513-4DA8-B2DF-26A5DB021C33}">
      <dgm:prSet/>
      <dgm:spPr/>
      <dgm:t>
        <a:bodyPr/>
        <a:lstStyle/>
        <a:p>
          <a:pPr rtl="1"/>
          <a:endParaRPr lang="ar-SA"/>
        </a:p>
      </dgm:t>
    </dgm:pt>
    <dgm:pt modelId="{AA05EE63-0276-424C-A6BE-BF283285E578}" type="sibTrans" cxnId="{DCB98D0E-D513-4DA8-B2DF-26A5DB021C33}">
      <dgm:prSet/>
      <dgm:spPr/>
      <dgm:t>
        <a:bodyPr/>
        <a:lstStyle/>
        <a:p>
          <a:pPr rtl="1"/>
          <a:endParaRPr lang="ar-SA"/>
        </a:p>
      </dgm:t>
    </dgm:pt>
    <dgm:pt modelId="{E81931F2-8FC5-42F7-B424-3C58C8EAACCC}">
      <dgm:prSet custT="1"/>
      <dgm:spPr/>
      <dgm:t>
        <a:bodyPr/>
        <a:lstStyle/>
        <a:p>
          <a:pPr algn="l" rtl="1"/>
          <a:r>
            <a:rPr lang="en-US" sz="1600" b="1" dirty="0">
              <a:solidFill>
                <a:srgbClr val="0070C0"/>
              </a:solidFill>
              <a:latin typeface="+mn-lt"/>
            </a:rPr>
            <a:t>Ocular disease </a:t>
          </a:r>
          <a:r>
            <a:rPr lang="en-US" sz="1600" dirty="0">
              <a:solidFill>
                <a:schemeClr val="tx1"/>
              </a:solidFill>
              <a:latin typeface="+mn-lt"/>
            </a:rPr>
            <a:t>(</a:t>
          </a:r>
          <a:r>
            <a:rPr lang="en-US" sz="1600" dirty="0" err="1">
              <a:solidFill>
                <a:schemeClr val="tx1"/>
              </a:solidFill>
              <a:latin typeface="+mn-lt"/>
            </a:rPr>
            <a:t>chorioretinitis</a:t>
          </a:r>
          <a:r>
            <a:rPr lang="en-US" sz="1600" dirty="0">
              <a:solidFill>
                <a:schemeClr val="tx1"/>
              </a:solidFill>
              <a:latin typeface="+mn-lt"/>
            </a:rPr>
            <a:t> presented – decrease visual acuity or </a:t>
          </a:r>
          <a:r>
            <a:rPr lang="en-US" sz="1800" dirty="0">
              <a:solidFill>
                <a:schemeClr val="tx1"/>
              </a:solidFill>
              <a:latin typeface="+mn-lt"/>
            </a:rPr>
            <a:t>loss</a:t>
          </a:r>
          <a:r>
            <a:rPr lang="en-US" sz="1500" dirty="0">
              <a:solidFill>
                <a:schemeClr val="tx1"/>
              </a:solidFill>
              <a:latin typeface="Agency FB" panose="020B0503020202020204" pitchFamily="34" charset="0"/>
            </a:rPr>
            <a:t> </a:t>
          </a:r>
          <a:endParaRPr lang="ar-SA" sz="1500" dirty="0"/>
        </a:p>
      </dgm:t>
    </dgm:pt>
    <dgm:pt modelId="{81614DD7-BA42-4276-9F2F-1F321E05291A}" type="parTrans" cxnId="{9782521D-252C-434F-B439-8BF26E916F91}">
      <dgm:prSet/>
      <dgm:spPr/>
      <dgm:t>
        <a:bodyPr/>
        <a:lstStyle/>
        <a:p>
          <a:pPr rtl="1"/>
          <a:endParaRPr lang="ar-SA"/>
        </a:p>
      </dgm:t>
    </dgm:pt>
    <dgm:pt modelId="{311768BF-D672-4131-A17B-7E208A7963CC}" type="sibTrans" cxnId="{9782521D-252C-434F-B439-8BF26E916F91}">
      <dgm:prSet/>
      <dgm:spPr/>
      <dgm:t>
        <a:bodyPr/>
        <a:lstStyle/>
        <a:p>
          <a:pPr rtl="1"/>
          <a:endParaRPr lang="ar-SA"/>
        </a:p>
      </dgm:t>
    </dgm:pt>
    <dgm:pt modelId="{2843908B-2CAD-4833-B0D1-BB1479302089}">
      <dgm:prSet/>
      <dgm:spPr>
        <a:solidFill>
          <a:schemeClr val="accent5">
            <a:lumMod val="20000"/>
            <a:lumOff val="80000"/>
            <a:alpha val="90000"/>
          </a:schemeClr>
        </a:solidFill>
      </dgm:spPr>
      <dgm:t>
        <a:bodyPr/>
        <a:lstStyle/>
        <a:p>
          <a:pPr algn="l" rtl="1"/>
          <a:r>
            <a:rPr lang="en-US" dirty="0">
              <a:latin typeface="+mn-lt"/>
            </a:rPr>
            <a:t>Classic triad :</a:t>
          </a:r>
        </a:p>
      </dgm:t>
    </dgm:pt>
    <dgm:pt modelId="{2072EBB3-5FB9-4DD6-84B3-10BEC7DEF304}" type="parTrans" cxnId="{7509CECF-BAF9-40DD-9D02-80F961C64E8A}">
      <dgm:prSet/>
      <dgm:spPr/>
      <dgm:t>
        <a:bodyPr/>
        <a:lstStyle/>
        <a:p>
          <a:pPr rtl="1"/>
          <a:endParaRPr lang="ar-SA"/>
        </a:p>
      </dgm:t>
    </dgm:pt>
    <dgm:pt modelId="{CCE6DCB4-B6E9-4D7D-90B0-E3D17CD16975}" type="sibTrans" cxnId="{7509CECF-BAF9-40DD-9D02-80F961C64E8A}">
      <dgm:prSet/>
      <dgm:spPr/>
      <dgm:t>
        <a:bodyPr/>
        <a:lstStyle/>
        <a:p>
          <a:pPr rtl="1"/>
          <a:endParaRPr lang="ar-SA"/>
        </a:p>
      </dgm:t>
    </dgm:pt>
    <dgm:pt modelId="{DFF3FD84-E3D1-43D1-A172-98C1FC20467C}">
      <dgm:prSet/>
      <dgm:spPr>
        <a:solidFill>
          <a:schemeClr val="accent5">
            <a:lumMod val="20000"/>
            <a:lumOff val="80000"/>
            <a:alpha val="90000"/>
          </a:schemeClr>
        </a:solidFill>
      </dgm:spPr>
      <dgm:t>
        <a:bodyPr/>
        <a:lstStyle/>
        <a:p>
          <a:pPr algn="l" rtl="1"/>
          <a:r>
            <a:rPr lang="en-US" dirty="0" err="1">
              <a:solidFill>
                <a:srgbClr val="00B050"/>
              </a:solidFill>
              <a:latin typeface="+mn-lt"/>
            </a:rPr>
            <a:t>chorioretinitis</a:t>
          </a:r>
          <a:r>
            <a:rPr lang="en-US" dirty="0">
              <a:solidFill>
                <a:srgbClr val="00B050"/>
              </a:solidFill>
              <a:latin typeface="+mn-lt"/>
            </a:rPr>
            <a:t> </a:t>
          </a:r>
        </a:p>
      </dgm:t>
    </dgm:pt>
    <dgm:pt modelId="{B8C4AB20-28E1-4520-8AF1-DEC98CB92008}" type="parTrans" cxnId="{3C4D1198-9DDE-4F76-AA1A-A55AF29ECE9D}">
      <dgm:prSet/>
      <dgm:spPr/>
      <dgm:t>
        <a:bodyPr/>
        <a:lstStyle/>
        <a:p>
          <a:pPr rtl="1"/>
          <a:endParaRPr lang="ar-SA"/>
        </a:p>
      </dgm:t>
    </dgm:pt>
    <dgm:pt modelId="{46653064-5AB1-4E9A-9A99-27DC0D84D1F6}" type="sibTrans" cxnId="{3C4D1198-9DDE-4F76-AA1A-A55AF29ECE9D}">
      <dgm:prSet/>
      <dgm:spPr/>
      <dgm:t>
        <a:bodyPr/>
        <a:lstStyle/>
        <a:p>
          <a:pPr rtl="1"/>
          <a:endParaRPr lang="ar-SA"/>
        </a:p>
      </dgm:t>
    </dgm:pt>
    <dgm:pt modelId="{710A641F-333D-402F-81E4-8F9DC19D4A0F}">
      <dgm:prSet/>
      <dgm:spPr>
        <a:solidFill>
          <a:schemeClr val="accent5">
            <a:lumMod val="20000"/>
            <a:lumOff val="80000"/>
            <a:alpha val="90000"/>
          </a:schemeClr>
        </a:solidFill>
      </dgm:spPr>
      <dgm:t>
        <a:bodyPr/>
        <a:lstStyle/>
        <a:p>
          <a:pPr algn="l" rtl="1"/>
          <a:r>
            <a:rPr lang="en-US" dirty="0">
              <a:solidFill>
                <a:srgbClr val="00B050"/>
              </a:solidFill>
              <a:latin typeface="+mn-lt"/>
            </a:rPr>
            <a:t>Hydrocephalus </a:t>
          </a:r>
        </a:p>
      </dgm:t>
    </dgm:pt>
    <dgm:pt modelId="{0408E6D2-7D2A-485F-A0E9-94FF2DD8BAD1}" type="parTrans" cxnId="{6A3CD2ED-57DC-4114-82F9-940FA5D58D23}">
      <dgm:prSet/>
      <dgm:spPr/>
      <dgm:t>
        <a:bodyPr/>
        <a:lstStyle/>
        <a:p>
          <a:pPr rtl="1"/>
          <a:endParaRPr lang="ar-SA"/>
        </a:p>
      </dgm:t>
    </dgm:pt>
    <dgm:pt modelId="{26030368-6116-46E1-AE6D-E6E0095A9CD4}" type="sibTrans" cxnId="{6A3CD2ED-57DC-4114-82F9-940FA5D58D23}">
      <dgm:prSet/>
      <dgm:spPr/>
      <dgm:t>
        <a:bodyPr/>
        <a:lstStyle/>
        <a:p>
          <a:pPr rtl="1"/>
          <a:endParaRPr lang="ar-SA"/>
        </a:p>
      </dgm:t>
    </dgm:pt>
    <dgm:pt modelId="{F3547FB4-D242-4B82-B0A5-6268BFCF0389}">
      <dgm:prSet/>
      <dgm:spPr>
        <a:solidFill>
          <a:schemeClr val="accent5">
            <a:lumMod val="20000"/>
            <a:lumOff val="80000"/>
            <a:alpha val="90000"/>
          </a:schemeClr>
        </a:solidFill>
      </dgm:spPr>
      <dgm:t>
        <a:bodyPr/>
        <a:lstStyle/>
        <a:p>
          <a:pPr algn="l" rtl="1"/>
          <a:r>
            <a:rPr lang="en-US" dirty="0" err="1">
              <a:solidFill>
                <a:srgbClr val="00B050"/>
              </a:solidFill>
              <a:latin typeface="+mn-lt"/>
            </a:rPr>
            <a:t>Intracrainal</a:t>
          </a:r>
          <a:r>
            <a:rPr lang="en-US" dirty="0">
              <a:solidFill>
                <a:srgbClr val="00B050"/>
              </a:solidFill>
              <a:latin typeface="+mn-lt"/>
            </a:rPr>
            <a:t> calcification </a:t>
          </a:r>
        </a:p>
      </dgm:t>
    </dgm:pt>
    <dgm:pt modelId="{4309752A-1A5A-4E1D-B923-58E59F362A83}" type="parTrans" cxnId="{ED2932FE-B8C9-4FC4-9877-99EDE23A1ECC}">
      <dgm:prSet/>
      <dgm:spPr/>
      <dgm:t>
        <a:bodyPr/>
        <a:lstStyle/>
        <a:p>
          <a:pPr rtl="1"/>
          <a:endParaRPr lang="ar-SA"/>
        </a:p>
      </dgm:t>
    </dgm:pt>
    <dgm:pt modelId="{D239F7F9-A33D-41B3-88D1-55B32B5378D8}" type="sibTrans" cxnId="{ED2932FE-B8C9-4FC4-9877-99EDE23A1ECC}">
      <dgm:prSet/>
      <dgm:spPr/>
      <dgm:t>
        <a:bodyPr/>
        <a:lstStyle/>
        <a:p>
          <a:pPr rtl="1"/>
          <a:endParaRPr lang="ar-SA"/>
        </a:p>
      </dgm:t>
    </dgm:pt>
    <dgm:pt modelId="{95057FA4-B8BD-4197-8181-3BDD0094AFFC}">
      <dgm:prSet/>
      <dgm:spPr>
        <a:solidFill>
          <a:schemeClr val="accent5">
            <a:lumMod val="20000"/>
            <a:lumOff val="80000"/>
            <a:alpha val="90000"/>
          </a:schemeClr>
        </a:solidFill>
      </dgm:spPr>
      <dgm:t>
        <a:bodyPr/>
        <a:lstStyle/>
        <a:p>
          <a:pPr algn="l" rtl="1"/>
          <a:endParaRPr lang="en-US" dirty="0">
            <a:latin typeface="+mn-lt"/>
          </a:endParaRPr>
        </a:p>
      </dgm:t>
    </dgm:pt>
    <dgm:pt modelId="{99F711E6-A889-49B7-82BC-8057B099E986}" type="parTrans" cxnId="{D6846015-D8A1-4DE9-BC54-78EBBF408BB1}">
      <dgm:prSet/>
      <dgm:spPr/>
      <dgm:t>
        <a:bodyPr/>
        <a:lstStyle/>
        <a:p>
          <a:pPr rtl="1"/>
          <a:endParaRPr lang="ar-SA"/>
        </a:p>
      </dgm:t>
    </dgm:pt>
    <dgm:pt modelId="{F10B48AF-B2A8-4D87-9B2E-9068CDB129EE}" type="sibTrans" cxnId="{D6846015-D8A1-4DE9-BC54-78EBBF408BB1}">
      <dgm:prSet/>
      <dgm:spPr/>
      <dgm:t>
        <a:bodyPr/>
        <a:lstStyle/>
        <a:p>
          <a:pPr rtl="1"/>
          <a:endParaRPr lang="ar-SA"/>
        </a:p>
      </dgm:t>
    </dgm:pt>
    <dgm:pt modelId="{4A466A5B-3250-4B60-9504-26B5412E8FA5}">
      <dgm:prSet/>
      <dgm:spPr>
        <a:solidFill>
          <a:schemeClr val="accent5">
            <a:lumMod val="20000"/>
            <a:lumOff val="80000"/>
            <a:alpha val="90000"/>
          </a:schemeClr>
        </a:solidFill>
      </dgm:spPr>
      <dgm:t>
        <a:bodyPr/>
        <a:lstStyle/>
        <a:p>
          <a:pPr algn="l" rtl="1"/>
          <a:r>
            <a:rPr lang="en-US" dirty="0">
              <a:latin typeface="+mn-lt"/>
            </a:rPr>
            <a:t>Other manifestation : prematurity –IUGR- jaundice – </a:t>
          </a:r>
          <a:r>
            <a:rPr lang="en-US" dirty="0">
              <a:latin typeface="Agency FB" panose="020B0503020202020204" pitchFamily="34" charset="0"/>
            </a:rPr>
            <a:t>HSM –  anemia –</a:t>
          </a:r>
          <a:endParaRPr lang="ar-SA" dirty="0"/>
        </a:p>
      </dgm:t>
    </dgm:pt>
    <dgm:pt modelId="{7B9B91A7-E0D3-418D-ACD0-E6498A34BF61}" type="parTrans" cxnId="{67745844-4988-4289-BC98-7106613995D8}">
      <dgm:prSet/>
      <dgm:spPr/>
      <dgm:t>
        <a:bodyPr/>
        <a:lstStyle/>
        <a:p>
          <a:pPr rtl="1"/>
          <a:endParaRPr lang="ar-SA"/>
        </a:p>
      </dgm:t>
    </dgm:pt>
    <dgm:pt modelId="{AD0734EE-7302-4256-A46B-55CDD29342F7}" type="sibTrans" cxnId="{67745844-4988-4289-BC98-7106613995D8}">
      <dgm:prSet/>
      <dgm:spPr/>
      <dgm:t>
        <a:bodyPr/>
        <a:lstStyle/>
        <a:p>
          <a:pPr rtl="1"/>
          <a:endParaRPr lang="ar-SA"/>
        </a:p>
      </dgm:t>
    </dgm:pt>
    <dgm:pt modelId="{3FB40FF8-7A73-4B5A-A60D-78BED87C858E}">
      <dgm:prSet/>
      <dgm:spPr>
        <a:solidFill>
          <a:schemeClr val="accent5">
            <a:lumMod val="20000"/>
            <a:lumOff val="80000"/>
            <a:alpha val="90000"/>
          </a:schemeClr>
        </a:solidFill>
      </dgm:spPr>
      <dgm:t>
        <a:bodyPr/>
        <a:lstStyle/>
        <a:p>
          <a:pPr algn="l" rtl="1"/>
          <a:endParaRPr lang="en-US" dirty="0">
            <a:latin typeface="+mn-lt"/>
          </a:endParaRPr>
        </a:p>
      </dgm:t>
    </dgm:pt>
    <dgm:pt modelId="{0A701ABF-018B-4E49-8FD5-75D171BF40CE}" type="parTrans" cxnId="{1D40757A-B447-43B4-ABCC-6A7FEFEACAB3}">
      <dgm:prSet/>
      <dgm:spPr/>
      <dgm:t>
        <a:bodyPr/>
        <a:lstStyle/>
        <a:p>
          <a:pPr rtl="1"/>
          <a:endParaRPr lang="ar-SA"/>
        </a:p>
      </dgm:t>
    </dgm:pt>
    <dgm:pt modelId="{5699C524-16FB-4886-9A74-C2C80F0A01BC}" type="sibTrans" cxnId="{1D40757A-B447-43B4-ABCC-6A7FEFEACAB3}">
      <dgm:prSet/>
      <dgm:spPr/>
      <dgm:t>
        <a:bodyPr/>
        <a:lstStyle/>
        <a:p>
          <a:pPr rtl="1"/>
          <a:endParaRPr lang="ar-SA"/>
        </a:p>
      </dgm:t>
    </dgm:pt>
    <dgm:pt modelId="{09345C1E-C952-4303-9CA3-B15E9EB0A19C}">
      <dgm:prSet/>
      <dgm:spPr>
        <a:solidFill>
          <a:schemeClr val="accent5">
            <a:lumMod val="20000"/>
            <a:lumOff val="80000"/>
            <a:alpha val="90000"/>
          </a:schemeClr>
        </a:solidFill>
      </dgm:spPr>
      <dgm:t>
        <a:bodyPr/>
        <a:lstStyle/>
        <a:p>
          <a:pPr algn="l" rtl="1"/>
          <a:endParaRPr lang="en-US" dirty="0">
            <a:latin typeface="+mn-lt"/>
          </a:endParaRPr>
        </a:p>
      </dgm:t>
    </dgm:pt>
    <dgm:pt modelId="{24A71830-721E-418D-9F1D-B88CB3AD8DBF}" type="parTrans" cxnId="{B91D315E-FE30-43A0-A7D7-1CD7EBD73FDB}">
      <dgm:prSet/>
      <dgm:spPr/>
      <dgm:t>
        <a:bodyPr/>
        <a:lstStyle/>
        <a:p>
          <a:endParaRPr lang="en-US"/>
        </a:p>
      </dgm:t>
    </dgm:pt>
    <dgm:pt modelId="{D8CDEA65-2AA4-4D1A-B95A-4DC7130BCB23}" type="sibTrans" cxnId="{B91D315E-FE30-43A0-A7D7-1CD7EBD73FDB}">
      <dgm:prSet/>
      <dgm:spPr/>
      <dgm:t>
        <a:bodyPr/>
        <a:lstStyle/>
        <a:p>
          <a:endParaRPr lang="en-US"/>
        </a:p>
      </dgm:t>
    </dgm:pt>
    <dgm:pt modelId="{8DA462C0-CB71-4E5E-A8D5-809298DD9E44}">
      <dgm:prSet/>
      <dgm:spPr>
        <a:solidFill>
          <a:schemeClr val="accent5">
            <a:lumMod val="20000"/>
            <a:lumOff val="80000"/>
            <a:alpha val="90000"/>
          </a:schemeClr>
        </a:solidFill>
      </dgm:spPr>
      <dgm:t>
        <a:bodyPr/>
        <a:lstStyle/>
        <a:p>
          <a:pPr algn="l" rtl="1"/>
          <a:endParaRPr lang="en-US" dirty="0">
            <a:latin typeface="+mn-lt"/>
          </a:endParaRPr>
        </a:p>
      </dgm:t>
    </dgm:pt>
    <dgm:pt modelId="{5D31B316-DBA6-4027-91BC-9F93DACA66A2}" type="parTrans" cxnId="{206904B5-6A38-46A7-9010-2D9FD34CDEA6}">
      <dgm:prSet/>
      <dgm:spPr/>
      <dgm:t>
        <a:bodyPr/>
        <a:lstStyle/>
        <a:p>
          <a:endParaRPr lang="en-US"/>
        </a:p>
      </dgm:t>
    </dgm:pt>
    <dgm:pt modelId="{50B23EFF-A4C7-410D-97DC-95C4C5AFFB05}" type="sibTrans" cxnId="{206904B5-6A38-46A7-9010-2D9FD34CDEA6}">
      <dgm:prSet/>
      <dgm:spPr/>
      <dgm:t>
        <a:bodyPr/>
        <a:lstStyle/>
        <a:p>
          <a:endParaRPr lang="en-US"/>
        </a:p>
      </dgm:t>
    </dgm:pt>
    <dgm:pt modelId="{0D58E74D-9AD8-4970-83B5-12303C2A3CA1}">
      <dgm:prSet/>
      <dgm:spPr>
        <a:solidFill>
          <a:schemeClr val="accent5">
            <a:lumMod val="20000"/>
            <a:lumOff val="80000"/>
            <a:alpha val="90000"/>
          </a:schemeClr>
        </a:solidFill>
      </dgm:spPr>
      <dgm:t>
        <a:bodyPr/>
        <a:lstStyle/>
        <a:p>
          <a:pPr algn="l" rtl="1"/>
          <a:endParaRPr lang="en-US" dirty="0">
            <a:latin typeface="+mn-lt"/>
          </a:endParaRPr>
        </a:p>
      </dgm:t>
    </dgm:pt>
    <dgm:pt modelId="{A3347F45-3053-4703-B5A7-20E9D550EBA8}" type="parTrans" cxnId="{A92BDDF2-D5DC-4083-A41F-C4BD529DE98A}">
      <dgm:prSet/>
      <dgm:spPr/>
      <dgm:t>
        <a:bodyPr/>
        <a:lstStyle/>
        <a:p>
          <a:endParaRPr lang="en-US"/>
        </a:p>
      </dgm:t>
    </dgm:pt>
    <dgm:pt modelId="{7BE6065A-08AD-4616-965B-5E53EDAF69D8}" type="sibTrans" cxnId="{A92BDDF2-D5DC-4083-A41F-C4BD529DE98A}">
      <dgm:prSet/>
      <dgm:spPr/>
      <dgm:t>
        <a:bodyPr/>
        <a:lstStyle/>
        <a:p>
          <a:endParaRPr lang="en-US"/>
        </a:p>
      </dgm:t>
    </dgm:pt>
    <dgm:pt modelId="{0FEC74CA-72AC-4432-89D4-2C316C072A34}">
      <dgm:prSet/>
      <dgm:spPr>
        <a:solidFill>
          <a:schemeClr val="accent5">
            <a:lumMod val="20000"/>
            <a:lumOff val="80000"/>
            <a:alpha val="90000"/>
          </a:schemeClr>
        </a:solidFill>
      </dgm:spPr>
      <dgm:t>
        <a:bodyPr/>
        <a:lstStyle/>
        <a:p>
          <a:pPr algn="l" rtl="1"/>
          <a:endParaRPr lang="en-US" dirty="0">
            <a:latin typeface="+mn-lt"/>
          </a:endParaRPr>
        </a:p>
      </dgm:t>
    </dgm:pt>
    <dgm:pt modelId="{289FB330-54E0-4741-A8BD-95C037C2E1E3}" type="parTrans" cxnId="{29D6D92A-308F-48C2-AD33-12824C8AFE93}">
      <dgm:prSet/>
      <dgm:spPr/>
      <dgm:t>
        <a:bodyPr/>
        <a:lstStyle/>
        <a:p>
          <a:endParaRPr lang="en-US"/>
        </a:p>
      </dgm:t>
    </dgm:pt>
    <dgm:pt modelId="{4FA9C441-5F91-4243-8221-498A9A65E31F}" type="sibTrans" cxnId="{29D6D92A-308F-48C2-AD33-12824C8AFE93}">
      <dgm:prSet/>
      <dgm:spPr/>
      <dgm:t>
        <a:bodyPr/>
        <a:lstStyle/>
        <a:p>
          <a:endParaRPr lang="en-US"/>
        </a:p>
      </dgm:t>
    </dgm:pt>
    <dgm:pt modelId="{27607971-18F5-414D-AB5A-F7C23068DEB6}">
      <dgm:prSet/>
      <dgm:spPr>
        <a:solidFill>
          <a:schemeClr val="accent5">
            <a:lumMod val="20000"/>
            <a:lumOff val="80000"/>
            <a:alpha val="90000"/>
          </a:schemeClr>
        </a:solidFill>
      </dgm:spPr>
      <dgm:t>
        <a:bodyPr/>
        <a:lstStyle/>
        <a:p>
          <a:pPr algn="l" rtl="1"/>
          <a:endParaRPr lang="en-US" dirty="0">
            <a:latin typeface="+mn-lt"/>
          </a:endParaRPr>
        </a:p>
      </dgm:t>
    </dgm:pt>
    <dgm:pt modelId="{37B7BE08-07D3-4BA3-AB23-B8BD5766F266}" type="parTrans" cxnId="{957EBABE-4440-49E5-A0D6-4D2331A36F9D}">
      <dgm:prSet/>
      <dgm:spPr/>
      <dgm:t>
        <a:bodyPr/>
        <a:lstStyle/>
        <a:p>
          <a:endParaRPr lang="en-US"/>
        </a:p>
      </dgm:t>
    </dgm:pt>
    <dgm:pt modelId="{CE0BE80B-D572-40A8-A23C-427913C59838}" type="sibTrans" cxnId="{957EBABE-4440-49E5-A0D6-4D2331A36F9D}">
      <dgm:prSet/>
      <dgm:spPr/>
      <dgm:t>
        <a:bodyPr/>
        <a:lstStyle/>
        <a:p>
          <a:endParaRPr lang="en-US"/>
        </a:p>
      </dgm:t>
    </dgm:pt>
    <dgm:pt modelId="{B15AA08A-A3C1-4E60-BD9C-47DD58B87885}" type="pres">
      <dgm:prSet presAssocID="{8A9609A4-C05A-4DB1-A69C-DDEBAE08A88A}" presName="Name0" presStyleCnt="0">
        <dgm:presLayoutVars>
          <dgm:dir/>
          <dgm:animLvl val="lvl"/>
          <dgm:resizeHandles val="exact"/>
        </dgm:presLayoutVars>
      </dgm:prSet>
      <dgm:spPr/>
    </dgm:pt>
    <dgm:pt modelId="{07DCC1AC-9A3A-4795-8FCD-5671A0B73B89}" type="pres">
      <dgm:prSet presAssocID="{73247EA9-E35E-405C-864C-39ACD26F9440}" presName="composite" presStyleCnt="0"/>
      <dgm:spPr/>
    </dgm:pt>
    <dgm:pt modelId="{167454D0-D1C1-4A7A-BDDE-726E9209C54C}" type="pres">
      <dgm:prSet presAssocID="{73247EA9-E35E-405C-864C-39ACD26F9440}" presName="parTx" presStyleLbl="alignNode1" presStyleIdx="0" presStyleCnt="2">
        <dgm:presLayoutVars>
          <dgm:chMax val="0"/>
          <dgm:chPref val="0"/>
          <dgm:bulletEnabled val="1"/>
        </dgm:presLayoutVars>
      </dgm:prSet>
      <dgm:spPr/>
    </dgm:pt>
    <dgm:pt modelId="{056517F0-CA39-482A-932A-50DA4694EF89}" type="pres">
      <dgm:prSet presAssocID="{73247EA9-E35E-405C-864C-39ACD26F9440}" presName="desTx" presStyleLbl="alignAccFollowNode1" presStyleIdx="0" presStyleCnt="2">
        <dgm:presLayoutVars>
          <dgm:bulletEnabled val="1"/>
        </dgm:presLayoutVars>
      </dgm:prSet>
      <dgm:spPr/>
    </dgm:pt>
    <dgm:pt modelId="{BC8993CF-55E7-488A-A7ED-F4AA5D28B93F}" type="pres">
      <dgm:prSet presAssocID="{EE5575B8-954C-46FE-B815-59234FB339BA}" presName="space" presStyleCnt="0"/>
      <dgm:spPr/>
    </dgm:pt>
    <dgm:pt modelId="{361F8AB9-8C64-4A03-A284-821E03323ADC}" type="pres">
      <dgm:prSet presAssocID="{B8266CF0-646D-46C9-BC08-7DF237ACAAC1}" presName="composite" presStyleCnt="0"/>
      <dgm:spPr/>
    </dgm:pt>
    <dgm:pt modelId="{787B628F-44E3-4DED-B926-B7993C6004AF}" type="pres">
      <dgm:prSet presAssocID="{B8266CF0-646D-46C9-BC08-7DF237ACAAC1}" presName="parTx" presStyleLbl="alignNode1" presStyleIdx="1" presStyleCnt="2">
        <dgm:presLayoutVars>
          <dgm:chMax val="0"/>
          <dgm:chPref val="0"/>
          <dgm:bulletEnabled val="1"/>
        </dgm:presLayoutVars>
      </dgm:prSet>
      <dgm:spPr/>
    </dgm:pt>
    <dgm:pt modelId="{1B98D134-D9A4-4E26-A5BC-152733E7D07F}" type="pres">
      <dgm:prSet presAssocID="{B8266CF0-646D-46C9-BC08-7DF237ACAAC1}" presName="desTx" presStyleLbl="alignAccFollowNode1" presStyleIdx="1" presStyleCnt="2">
        <dgm:presLayoutVars>
          <dgm:bulletEnabled val="1"/>
        </dgm:presLayoutVars>
      </dgm:prSet>
      <dgm:spPr/>
    </dgm:pt>
  </dgm:ptLst>
  <dgm:cxnLst>
    <dgm:cxn modelId="{56F3D009-AB60-49DA-A05F-52610A3A4182}" type="presOf" srcId="{8DA462C0-CB71-4E5E-A8D5-809298DD9E44}" destId="{1B98D134-D9A4-4E26-A5BC-152733E7D07F}" srcOrd="0" destOrd="7" presId="urn:microsoft.com/office/officeart/2005/8/layout/hList1"/>
    <dgm:cxn modelId="{8512480E-35A6-41D2-9939-237EE9A12147}" type="presOf" srcId="{4A466A5B-3250-4B60-9504-26B5412E8FA5}" destId="{1B98D134-D9A4-4E26-A5BC-152733E7D07F}" srcOrd="0" destOrd="12" presId="urn:microsoft.com/office/officeart/2005/8/layout/hList1"/>
    <dgm:cxn modelId="{DCB98D0E-D513-4DA8-B2DF-26A5DB021C33}" srcId="{73247EA9-E35E-405C-864C-39ACD26F9440}" destId="{A8A38C9F-E20F-4C0E-93B0-C246D70E05E7}" srcOrd="2" destOrd="0" parTransId="{1E686A7D-3EAA-4CDC-9B55-FCB5E5702C53}" sibTransId="{AA05EE63-0276-424C-A6BE-BF283285E578}"/>
    <dgm:cxn modelId="{30955D15-5F5F-4EC1-9BC7-B035B7E71018}" srcId="{8A9609A4-C05A-4DB1-A69C-DDEBAE08A88A}" destId="{B8266CF0-646D-46C9-BC08-7DF237ACAAC1}" srcOrd="1" destOrd="0" parTransId="{AE159B59-EA5C-437E-A4AF-03D69777388B}" sibTransId="{C675BC30-BBCF-4A03-9D56-56D9D050FCBF}"/>
    <dgm:cxn modelId="{D6846015-D8A1-4DE9-BC54-78EBBF408BB1}" srcId="{B8266CF0-646D-46C9-BC08-7DF237ACAAC1}" destId="{95057FA4-B8BD-4197-8181-3BDD0094AFFC}" srcOrd="11" destOrd="0" parTransId="{99F711E6-A889-49B7-82BC-8057B099E986}" sibTransId="{F10B48AF-B2A8-4D87-9B2E-9068CDB129EE}"/>
    <dgm:cxn modelId="{2D91AD17-56FC-4337-9235-51A4884FA7E0}" srcId="{73247EA9-E35E-405C-864C-39ACD26F9440}" destId="{A449F87E-8979-47CF-B827-3F4EF5B786FB}" srcOrd="1" destOrd="0" parTransId="{FA9E16BC-D06E-4235-9831-648DAEB7880C}" sibTransId="{D5F1E1AB-B1EF-4A7B-B7DD-C8A0695BD830}"/>
    <dgm:cxn modelId="{9782521D-252C-434F-B439-8BF26E916F91}" srcId="{73247EA9-E35E-405C-864C-39ACD26F9440}" destId="{E81931F2-8FC5-42F7-B424-3C58C8EAACCC}" srcOrd="3" destOrd="0" parTransId="{81614DD7-BA42-4276-9F2F-1F321E05291A}" sibTransId="{311768BF-D672-4131-A17B-7E208A7963CC}"/>
    <dgm:cxn modelId="{CC80CE20-4F17-4793-AB03-A132E1D96AB4}" type="presOf" srcId="{0D58E74D-9AD8-4970-83B5-12303C2A3CA1}" destId="{1B98D134-D9A4-4E26-A5BC-152733E7D07F}" srcOrd="0" destOrd="8" presId="urn:microsoft.com/office/officeart/2005/8/layout/hList1"/>
    <dgm:cxn modelId="{3FA06323-6B73-486C-B3DB-FABBB5A9263A}" srcId="{73247EA9-E35E-405C-864C-39ACD26F9440}" destId="{2BEECD9A-C07D-4B87-A33E-2D28AE468BB6}" srcOrd="0" destOrd="0" parTransId="{BB425E1B-DDA6-45AA-9053-74C4FB34CC6B}" sibTransId="{B0AEC176-937C-4A2D-9584-C4F8B6EE4637}"/>
    <dgm:cxn modelId="{E2140627-8E6D-4EE0-8CC7-1595C65387C2}" type="presOf" srcId="{DFF3FD84-E3D1-43D1-A172-98C1FC20467C}" destId="{1B98D134-D9A4-4E26-A5BC-152733E7D07F}" srcOrd="0" destOrd="2" presId="urn:microsoft.com/office/officeart/2005/8/layout/hList1"/>
    <dgm:cxn modelId="{29D6D92A-308F-48C2-AD33-12824C8AFE93}" srcId="{B8266CF0-646D-46C9-BC08-7DF237ACAAC1}" destId="{0FEC74CA-72AC-4432-89D4-2C316C072A34}" srcOrd="9" destOrd="0" parTransId="{289FB330-54E0-4741-A8BD-95C037C2E1E3}" sibTransId="{4FA9C441-5F91-4243-8221-498A9A65E31F}"/>
    <dgm:cxn modelId="{950BA52B-CF94-4D28-8245-9EFD378D01CF}" type="presOf" srcId="{73247EA9-E35E-405C-864C-39ACD26F9440}" destId="{167454D0-D1C1-4A7A-BDDE-726E9209C54C}" srcOrd="0" destOrd="0" presId="urn:microsoft.com/office/officeart/2005/8/layout/hList1"/>
    <dgm:cxn modelId="{6BD2ED3A-BC60-4D8F-B4E4-48059430C4A7}" srcId="{8A9609A4-C05A-4DB1-A69C-DDEBAE08A88A}" destId="{73247EA9-E35E-405C-864C-39ACD26F9440}" srcOrd="0" destOrd="0" parTransId="{85C6F4EE-44B4-41A9-98D6-05592369E72D}" sibTransId="{EE5575B8-954C-46FE-B815-59234FB339BA}"/>
    <dgm:cxn modelId="{67745844-4988-4289-BC98-7106613995D8}" srcId="{B8266CF0-646D-46C9-BC08-7DF237ACAAC1}" destId="{4A466A5B-3250-4B60-9504-26B5412E8FA5}" srcOrd="12" destOrd="0" parTransId="{7B9B91A7-E0D3-418D-ACD0-E6498A34BF61}" sibTransId="{AD0734EE-7302-4256-A46B-55CDD29342F7}"/>
    <dgm:cxn modelId="{E3E9DA44-EB47-489F-8A79-239AFFBF48DA}" type="presOf" srcId="{2BEECD9A-C07D-4B87-A33E-2D28AE468BB6}" destId="{056517F0-CA39-482A-932A-50DA4694EF89}" srcOrd="0" destOrd="0" presId="urn:microsoft.com/office/officeart/2005/8/layout/hList1"/>
    <dgm:cxn modelId="{F490A446-DE9C-4A10-B725-6395539373A4}" type="presOf" srcId="{B8266CF0-646D-46C9-BC08-7DF237ACAAC1}" destId="{787B628F-44E3-4DED-B926-B7993C6004AF}" srcOrd="0" destOrd="0" presId="urn:microsoft.com/office/officeart/2005/8/layout/hList1"/>
    <dgm:cxn modelId="{C0A2A258-3B17-41BA-9155-5250C850A4AE}" type="presOf" srcId="{A8A38C9F-E20F-4C0E-93B0-C246D70E05E7}" destId="{056517F0-CA39-482A-932A-50DA4694EF89}" srcOrd="0" destOrd="2" presId="urn:microsoft.com/office/officeart/2005/8/layout/hList1"/>
    <dgm:cxn modelId="{7D3BF15D-EAA7-416E-9E24-1B73266B015B}" type="presOf" srcId="{710A641F-333D-402F-81E4-8F9DC19D4A0F}" destId="{1B98D134-D9A4-4E26-A5BC-152733E7D07F}" srcOrd="0" destOrd="3" presId="urn:microsoft.com/office/officeart/2005/8/layout/hList1"/>
    <dgm:cxn modelId="{B91D315E-FE30-43A0-A7D7-1CD7EBD73FDB}" srcId="{B8266CF0-646D-46C9-BC08-7DF237ACAAC1}" destId="{09345C1E-C952-4303-9CA3-B15E9EB0A19C}" srcOrd="6" destOrd="0" parTransId="{24A71830-721E-418D-9F1D-B88CB3AD8DBF}" sibTransId="{D8CDEA65-2AA4-4D1A-B95A-4DC7130BCB23}"/>
    <dgm:cxn modelId="{D39A1470-F36A-4CC9-BBB9-951C8C595BDE}" type="presOf" srcId="{3FB40FF8-7A73-4B5A-A60D-78BED87C858E}" destId="{1B98D134-D9A4-4E26-A5BC-152733E7D07F}" srcOrd="0" destOrd="5" presId="urn:microsoft.com/office/officeart/2005/8/layout/hList1"/>
    <dgm:cxn modelId="{1D40757A-B447-43B4-ABCC-6A7FEFEACAB3}" srcId="{B8266CF0-646D-46C9-BC08-7DF237ACAAC1}" destId="{3FB40FF8-7A73-4B5A-A60D-78BED87C858E}" srcOrd="5" destOrd="0" parTransId="{0A701ABF-018B-4E49-8FD5-75D171BF40CE}" sibTransId="{5699C524-16FB-4886-9A74-C2C80F0A01BC}"/>
    <dgm:cxn modelId="{3C4D1198-9DDE-4F76-AA1A-A55AF29ECE9D}" srcId="{B8266CF0-646D-46C9-BC08-7DF237ACAAC1}" destId="{DFF3FD84-E3D1-43D1-A172-98C1FC20467C}" srcOrd="2" destOrd="0" parTransId="{B8C4AB20-28E1-4520-8AF1-DEC98CB92008}" sibTransId="{46653064-5AB1-4E9A-9A99-27DC0D84D1F6}"/>
    <dgm:cxn modelId="{D891C99D-BA42-46CD-9D69-8127B09C2BF4}" srcId="{B8266CF0-646D-46C9-BC08-7DF237ACAAC1}" destId="{BE7AFCD0-D870-4C9E-BE02-52E8AC282068}" srcOrd="0" destOrd="0" parTransId="{BAD8DB98-20A0-4AED-9442-C434DA76A0D6}" sibTransId="{F305789D-F687-482D-8B44-E5FA6567144F}"/>
    <dgm:cxn modelId="{237193A2-FD03-4D8C-BDEA-AE78E64CEC20}" type="presOf" srcId="{27607971-18F5-414D-AB5A-F7C23068DEB6}" destId="{1B98D134-D9A4-4E26-A5BC-152733E7D07F}" srcOrd="0" destOrd="10" presId="urn:microsoft.com/office/officeart/2005/8/layout/hList1"/>
    <dgm:cxn modelId="{FD7825A4-3DF5-4317-90F7-31BFC4B2A4BF}" type="presOf" srcId="{0FEC74CA-72AC-4432-89D4-2C316C072A34}" destId="{1B98D134-D9A4-4E26-A5BC-152733E7D07F}" srcOrd="0" destOrd="9" presId="urn:microsoft.com/office/officeart/2005/8/layout/hList1"/>
    <dgm:cxn modelId="{4347ADB2-A12E-40EE-BAC3-50B0E377567F}" type="presOf" srcId="{95057FA4-B8BD-4197-8181-3BDD0094AFFC}" destId="{1B98D134-D9A4-4E26-A5BC-152733E7D07F}" srcOrd="0" destOrd="11" presId="urn:microsoft.com/office/officeart/2005/8/layout/hList1"/>
    <dgm:cxn modelId="{206904B5-6A38-46A7-9010-2D9FD34CDEA6}" srcId="{B8266CF0-646D-46C9-BC08-7DF237ACAAC1}" destId="{8DA462C0-CB71-4E5E-A8D5-809298DD9E44}" srcOrd="7" destOrd="0" parTransId="{5D31B316-DBA6-4027-91BC-9F93DACA66A2}" sibTransId="{50B23EFF-A4C7-410D-97DC-95C4C5AFFB05}"/>
    <dgm:cxn modelId="{957EBABE-4440-49E5-A0D6-4D2331A36F9D}" srcId="{B8266CF0-646D-46C9-BC08-7DF237ACAAC1}" destId="{27607971-18F5-414D-AB5A-F7C23068DEB6}" srcOrd="10" destOrd="0" parTransId="{37B7BE08-07D3-4BA3-AB23-B8BD5766F266}" sibTransId="{CE0BE80B-D572-40A8-A23C-427913C59838}"/>
    <dgm:cxn modelId="{42FEDFC2-9EF0-4C30-9D50-DCF2889BE08F}" type="presOf" srcId="{BE7AFCD0-D870-4C9E-BE02-52E8AC282068}" destId="{1B98D134-D9A4-4E26-A5BC-152733E7D07F}" srcOrd="0" destOrd="0" presId="urn:microsoft.com/office/officeart/2005/8/layout/hList1"/>
    <dgm:cxn modelId="{18EC19CC-F33D-4001-A34C-5D0184B6A849}" type="presOf" srcId="{09345C1E-C952-4303-9CA3-B15E9EB0A19C}" destId="{1B98D134-D9A4-4E26-A5BC-152733E7D07F}" srcOrd="0" destOrd="6" presId="urn:microsoft.com/office/officeart/2005/8/layout/hList1"/>
    <dgm:cxn modelId="{7509CECF-BAF9-40DD-9D02-80F961C64E8A}" srcId="{B8266CF0-646D-46C9-BC08-7DF237ACAAC1}" destId="{2843908B-2CAD-4833-B0D1-BB1479302089}" srcOrd="1" destOrd="0" parTransId="{2072EBB3-5FB9-4DD6-84B3-10BEC7DEF304}" sibTransId="{CCE6DCB4-B6E9-4D7D-90B0-E3D17CD16975}"/>
    <dgm:cxn modelId="{E776DAD1-6F42-4369-B4DC-625029D34975}" type="presOf" srcId="{2843908B-2CAD-4833-B0D1-BB1479302089}" destId="{1B98D134-D9A4-4E26-A5BC-152733E7D07F}" srcOrd="0" destOrd="1" presId="urn:microsoft.com/office/officeart/2005/8/layout/hList1"/>
    <dgm:cxn modelId="{FA2B2EDC-8EB3-4704-A39F-160F64DFDAA1}" type="presOf" srcId="{F3547FB4-D242-4B82-B0A5-6268BFCF0389}" destId="{1B98D134-D9A4-4E26-A5BC-152733E7D07F}" srcOrd="0" destOrd="4" presId="urn:microsoft.com/office/officeart/2005/8/layout/hList1"/>
    <dgm:cxn modelId="{84FBDBDE-1D44-4C93-83B4-5D19E9C253B0}" type="presOf" srcId="{8A9609A4-C05A-4DB1-A69C-DDEBAE08A88A}" destId="{B15AA08A-A3C1-4E60-BD9C-47DD58B87885}" srcOrd="0" destOrd="0" presId="urn:microsoft.com/office/officeart/2005/8/layout/hList1"/>
    <dgm:cxn modelId="{A6E2C6DF-F516-452E-8767-7DB79CB05983}" type="presOf" srcId="{A449F87E-8979-47CF-B827-3F4EF5B786FB}" destId="{056517F0-CA39-482A-932A-50DA4694EF89}" srcOrd="0" destOrd="1" presId="urn:microsoft.com/office/officeart/2005/8/layout/hList1"/>
    <dgm:cxn modelId="{92398AE5-3ECD-4348-AD36-BE90D890C508}" type="presOf" srcId="{E81931F2-8FC5-42F7-B424-3C58C8EAACCC}" destId="{056517F0-CA39-482A-932A-50DA4694EF89}" srcOrd="0" destOrd="3" presId="urn:microsoft.com/office/officeart/2005/8/layout/hList1"/>
    <dgm:cxn modelId="{6A3CD2ED-57DC-4114-82F9-940FA5D58D23}" srcId="{B8266CF0-646D-46C9-BC08-7DF237ACAAC1}" destId="{710A641F-333D-402F-81E4-8F9DC19D4A0F}" srcOrd="3" destOrd="0" parTransId="{0408E6D2-7D2A-485F-A0E9-94FF2DD8BAD1}" sibTransId="{26030368-6116-46E1-AE6D-E6E0095A9CD4}"/>
    <dgm:cxn modelId="{A92BDDF2-D5DC-4083-A41F-C4BD529DE98A}" srcId="{B8266CF0-646D-46C9-BC08-7DF237ACAAC1}" destId="{0D58E74D-9AD8-4970-83B5-12303C2A3CA1}" srcOrd="8" destOrd="0" parTransId="{A3347F45-3053-4703-B5A7-20E9D550EBA8}" sibTransId="{7BE6065A-08AD-4616-965B-5E53EDAF69D8}"/>
    <dgm:cxn modelId="{ED2932FE-B8C9-4FC4-9877-99EDE23A1ECC}" srcId="{B8266CF0-646D-46C9-BC08-7DF237ACAAC1}" destId="{F3547FB4-D242-4B82-B0A5-6268BFCF0389}" srcOrd="4" destOrd="0" parTransId="{4309752A-1A5A-4E1D-B923-58E59F362A83}" sibTransId="{D239F7F9-A33D-41B3-88D1-55B32B5378D8}"/>
    <dgm:cxn modelId="{DF2BE376-E638-463D-A4CB-8359B19C77D6}" type="presParOf" srcId="{B15AA08A-A3C1-4E60-BD9C-47DD58B87885}" destId="{07DCC1AC-9A3A-4795-8FCD-5671A0B73B89}" srcOrd="0" destOrd="0" presId="urn:microsoft.com/office/officeart/2005/8/layout/hList1"/>
    <dgm:cxn modelId="{9DCB8057-7723-4AE1-9635-AB8602BDF85C}" type="presParOf" srcId="{07DCC1AC-9A3A-4795-8FCD-5671A0B73B89}" destId="{167454D0-D1C1-4A7A-BDDE-726E9209C54C}" srcOrd="0" destOrd="0" presId="urn:microsoft.com/office/officeart/2005/8/layout/hList1"/>
    <dgm:cxn modelId="{E29C79D0-E04D-41F4-BDB7-E4A7EE8682B9}" type="presParOf" srcId="{07DCC1AC-9A3A-4795-8FCD-5671A0B73B89}" destId="{056517F0-CA39-482A-932A-50DA4694EF89}" srcOrd="1" destOrd="0" presId="urn:microsoft.com/office/officeart/2005/8/layout/hList1"/>
    <dgm:cxn modelId="{D4A42B69-AA7B-4BC3-9FF0-2FF0A7C477F6}" type="presParOf" srcId="{B15AA08A-A3C1-4E60-BD9C-47DD58B87885}" destId="{BC8993CF-55E7-488A-A7ED-F4AA5D28B93F}" srcOrd="1" destOrd="0" presId="urn:microsoft.com/office/officeart/2005/8/layout/hList1"/>
    <dgm:cxn modelId="{111E593A-B377-46AD-8188-08B4BAE82DF1}" type="presParOf" srcId="{B15AA08A-A3C1-4E60-BD9C-47DD58B87885}" destId="{361F8AB9-8C64-4A03-A284-821E03323ADC}" srcOrd="2" destOrd="0" presId="urn:microsoft.com/office/officeart/2005/8/layout/hList1"/>
    <dgm:cxn modelId="{DD5650F1-3777-4745-9009-17B4763D6BB7}" type="presParOf" srcId="{361F8AB9-8C64-4A03-A284-821E03323ADC}" destId="{787B628F-44E3-4DED-B926-B7993C6004AF}" srcOrd="0" destOrd="0" presId="urn:microsoft.com/office/officeart/2005/8/layout/hList1"/>
    <dgm:cxn modelId="{7F0BC2A3-A42C-46C5-BB59-5837E26B21DF}" type="presParOf" srcId="{361F8AB9-8C64-4A03-A284-821E03323ADC}" destId="{1B98D134-D9A4-4E26-A5BC-152733E7D07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454D0-D1C1-4A7A-BDDE-726E9209C54C}">
      <dsp:nvSpPr>
        <dsp:cNvPr id="0" name=""/>
        <dsp:cNvSpPr/>
      </dsp:nvSpPr>
      <dsp:spPr>
        <a:xfrm>
          <a:off x="39" y="62260"/>
          <a:ext cx="3799790" cy="3744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1">
            <a:lnSpc>
              <a:spcPct val="90000"/>
            </a:lnSpc>
            <a:spcBef>
              <a:spcPct val="0"/>
            </a:spcBef>
            <a:spcAft>
              <a:spcPct val="35000"/>
            </a:spcAft>
            <a:buNone/>
          </a:pPr>
          <a:r>
            <a:rPr lang="en-US" sz="1300" b="1" kern="1200" dirty="0"/>
            <a:t>Maternal infection </a:t>
          </a:r>
          <a:endParaRPr lang="ar-SA" sz="1300" b="1" kern="1200" dirty="0"/>
        </a:p>
      </dsp:txBody>
      <dsp:txXfrm>
        <a:off x="39" y="62260"/>
        <a:ext cx="3799790" cy="374400"/>
      </dsp:txXfrm>
    </dsp:sp>
    <dsp:sp modelId="{056517F0-CA39-482A-932A-50DA4694EF89}">
      <dsp:nvSpPr>
        <dsp:cNvPr id="0" name=""/>
        <dsp:cNvSpPr/>
      </dsp:nvSpPr>
      <dsp:spPr>
        <a:xfrm>
          <a:off x="39" y="436660"/>
          <a:ext cx="3799790" cy="296631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1">
            <a:lnSpc>
              <a:spcPct val="90000"/>
            </a:lnSpc>
            <a:spcBef>
              <a:spcPct val="0"/>
            </a:spcBef>
            <a:spcAft>
              <a:spcPct val="15000"/>
            </a:spcAft>
            <a:buChar char="•"/>
          </a:pPr>
          <a:r>
            <a:rPr lang="en-US" sz="1600" kern="1200" dirty="0">
              <a:solidFill>
                <a:srgbClr val="FF0000"/>
              </a:solidFill>
              <a:latin typeface="+mn-lt"/>
            </a:rPr>
            <a:t>Asymptomatic in &gt; 80 </a:t>
          </a:r>
          <a:r>
            <a:rPr lang="en-US" sz="1600" kern="1200" dirty="0">
              <a:solidFill>
                <a:schemeClr val="tx1"/>
              </a:solidFill>
              <a:latin typeface="+mn-lt"/>
            </a:rPr>
            <a:t>% of women </a:t>
          </a:r>
          <a:endParaRPr lang="ar-SA" sz="1600" kern="1200" dirty="0">
            <a:latin typeface="+mn-lt"/>
          </a:endParaRPr>
        </a:p>
        <a:p>
          <a:pPr marL="171450" lvl="1" indent="-171450" algn="l" defTabSz="711200" rtl="1">
            <a:lnSpc>
              <a:spcPct val="90000"/>
            </a:lnSpc>
            <a:spcBef>
              <a:spcPct val="0"/>
            </a:spcBef>
            <a:spcAft>
              <a:spcPct val="15000"/>
            </a:spcAft>
            <a:buChar char="•"/>
          </a:pPr>
          <a:r>
            <a:rPr lang="en-US" sz="1600" b="1" kern="1200" dirty="0">
              <a:solidFill>
                <a:srgbClr val="0070C0"/>
              </a:solidFill>
              <a:latin typeface="+mn-lt"/>
            </a:rPr>
            <a:t>Nonspecific symptom </a:t>
          </a:r>
          <a:r>
            <a:rPr lang="en-US" sz="1600" kern="1200" dirty="0">
              <a:solidFill>
                <a:schemeClr val="tx1"/>
              </a:solidFill>
              <a:latin typeface="+mn-lt"/>
            </a:rPr>
            <a:t>: fever-chills-Headache –HSM- </a:t>
          </a:r>
          <a:r>
            <a:rPr lang="en-US" sz="1600" kern="1200" dirty="0" err="1">
              <a:solidFill>
                <a:schemeClr val="tx1"/>
              </a:solidFill>
              <a:latin typeface="+mn-lt"/>
            </a:rPr>
            <a:t>myalgia</a:t>
          </a:r>
          <a:r>
            <a:rPr lang="en-US" sz="1600" kern="1200" dirty="0">
              <a:solidFill>
                <a:schemeClr val="tx1"/>
              </a:solidFill>
              <a:latin typeface="+mn-lt"/>
            </a:rPr>
            <a:t> –rash (diffuse non </a:t>
          </a:r>
          <a:r>
            <a:rPr lang="en-US" sz="1600" kern="1200" dirty="0" err="1">
              <a:solidFill>
                <a:schemeClr val="tx1"/>
              </a:solidFill>
              <a:latin typeface="+mn-lt"/>
            </a:rPr>
            <a:t>pruritic</a:t>
          </a:r>
          <a:r>
            <a:rPr lang="en-US" sz="1600" kern="1200" dirty="0">
              <a:solidFill>
                <a:schemeClr val="tx1"/>
              </a:solidFill>
              <a:latin typeface="+mn-lt"/>
            </a:rPr>
            <a:t> </a:t>
          </a:r>
          <a:r>
            <a:rPr lang="en-US" sz="1600" kern="1200" dirty="0" err="1">
              <a:solidFill>
                <a:schemeClr val="tx1"/>
              </a:solidFill>
              <a:latin typeface="+mn-lt"/>
            </a:rPr>
            <a:t>maculopapular</a:t>
          </a:r>
          <a:r>
            <a:rPr lang="en-US" sz="1600" kern="1200" dirty="0">
              <a:solidFill>
                <a:schemeClr val="tx1"/>
              </a:solidFill>
              <a:latin typeface="+mn-lt"/>
            </a:rPr>
            <a:t> )</a:t>
          </a:r>
        </a:p>
        <a:p>
          <a:pPr marL="171450" lvl="1" indent="-171450" algn="l" defTabSz="711200" rtl="1">
            <a:lnSpc>
              <a:spcPct val="90000"/>
            </a:lnSpc>
            <a:spcBef>
              <a:spcPct val="0"/>
            </a:spcBef>
            <a:spcAft>
              <a:spcPct val="15000"/>
            </a:spcAft>
            <a:buChar char="•"/>
          </a:pPr>
          <a:r>
            <a:rPr lang="en-US" sz="1600" kern="1200" dirty="0" err="1">
              <a:solidFill>
                <a:srgbClr val="FF0000"/>
              </a:solidFill>
              <a:latin typeface="+mn-lt"/>
            </a:rPr>
            <a:t>Lymphadenopathy</a:t>
          </a:r>
          <a:r>
            <a:rPr lang="en-US" sz="1600" kern="1200" dirty="0">
              <a:solidFill>
                <a:srgbClr val="FF0000"/>
              </a:solidFill>
              <a:latin typeface="+mn-lt"/>
            </a:rPr>
            <a:t> </a:t>
          </a:r>
          <a:r>
            <a:rPr lang="en-US" sz="1600" kern="1200" dirty="0">
              <a:solidFill>
                <a:schemeClr val="tx1"/>
              </a:solidFill>
              <a:latin typeface="+mn-lt"/>
            </a:rPr>
            <a:t>(common – bilateral –symmetrical cervical 1-3 cm )</a:t>
          </a:r>
          <a:endParaRPr lang="en-US" sz="1600" kern="1200" dirty="0">
            <a:solidFill>
              <a:srgbClr val="FF0000"/>
            </a:solidFill>
            <a:latin typeface="+mn-lt"/>
          </a:endParaRPr>
        </a:p>
        <a:p>
          <a:pPr marL="171450" lvl="1" indent="-171450" algn="l" defTabSz="711200" rtl="1">
            <a:lnSpc>
              <a:spcPct val="90000"/>
            </a:lnSpc>
            <a:spcBef>
              <a:spcPct val="0"/>
            </a:spcBef>
            <a:spcAft>
              <a:spcPct val="15000"/>
            </a:spcAft>
            <a:buChar char="•"/>
          </a:pPr>
          <a:r>
            <a:rPr lang="en-US" sz="1600" b="1" kern="1200" dirty="0">
              <a:solidFill>
                <a:srgbClr val="0070C0"/>
              </a:solidFill>
              <a:latin typeface="+mn-lt"/>
            </a:rPr>
            <a:t>Ocular disease </a:t>
          </a:r>
          <a:r>
            <a:rPr lang="en-US" sz="1600" kern="1200" dirty="0">
              <a:solidFill>
                <a:schemeClr val="tx1"/>
              </a:solidFill>
              <a:latin typeface="+mn-lt"/>
            </a:rPr>
            <a:t>(</a:t>
          </a:r>
          <a:r>
            <a:rPr lang="en-US" sz="1600" kern="1200" dirty="0" err="1">
              <a:solidFill>
                <a:schemeClr val="tx1"/>
              </a:solidFill>
              <a:latin typeface="+mn-lt"/>
            </a:rPr>
            <a:t>chorioretinitis</a:t>
          </a:r>
          <a:r>
            <a:rPr lang="en-US" sz="1600" kern="1200" dirty="0">
              <a:solidFill>
                <a:schemeClr val="tx1"/>
              </a:solidFill>
              <a:latin typeface="+mn-lt"/>
            </a:rPr>
            <a:t> presented – decrease visual acuity or </a:t>
          </a:r>
          <a:r>
            <a:rPr lang="en-US" sz="1800" kern="1200" dirty="0">
              <a:solidFill>
                <a:schemeClr val="tx1"/>
              </a:solidFill>
              <a:latin typeface="+mn-lt"/>
            </a:rPr>
            <a:t>loss</a:t>
          </a:r>
          <a:r>
            <a:rPr lang="en-US" sz="1500" kern="1200" dirty="0">
              <a:solidFill>
                <a:schemeClr val="tx1"/>
              </a:solidFill>
              <a:latin typeface="Agency FB" panose="020B0503020202020204" pitchFamily="34" charset="0"/>
            </a:rPr>
            <a:t> </a:t>
          </a:r>
          <a:endParaRPr lang="ar-SA" sz="1500" kern="1200" dirty="0"/>
        </a:p>
      </dsp:txBody>
      <dsp:txXfrm>
        <a:off x="39" y="436660"/>
        <a:ext cx="3799790" cy="2966315"/>
      </dsp:txXfrm>
    </dsp:sp>
    <dsp:sp modelId="{787B628F-44E3-4DED-B926-B7993C6004AF}">
      <dsp:nvSpPr>
        <dsp:cNvPr id="0" name=""/>
        <dsp:cNvSpPr/>
      </dsp:nvSpPr>
      <dsp:spPr>
        <a:xfrm>
          <a:off x="4331801" y="62260"/>
          <a:ext cx="3799790" cy="374400"/>
        </a:xfrm>
        <a:prstGeom prst="rect">
          <a:avLst/>
        </a:prstGeom>
        <a:solidFill>
          <a:schemeClr val="accent1"/>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1">
            <a:lnSpc>
              <a:spcPct val="90000"/>
            </a:lnSpc>
            <a:spcBef>
              <a:spcPct val="0"/>
            </a:spcBef>
            <a:spcAft>
              <a:spcPct val="35000"/>
            </a:spcAft>
            <a:buNone/>
          </a:pPr>
          <a:r>
            <a:rPr lang="en-US" sz="1300" b="1" kern="1200" dirty="0" err="1"/>
            <a:t>Congental</a:t>
          </a:r>
          <a:r>
            <a:rPr lang="en-US" sz="1300" b="1" kern="1200" dirty="0"/>
            <a:t> toxoplasmosis </a:t>
          </a:r>
          <a:endParaRPr lang="ar-SA" sz="1300" b="1" kern="1200" dirty="0"/>
        </a:p>
      </dsp:txBody>
      <dsp:txXfrm>
        <a:off x="4331801" y="62260"/>
        <a:ext cx="3799790" cy="374400"/>
      </dsp:txXfrm>
    </dsp:sp>
    <dsp:sp modelId="{1B98D134-D9A4-4E26-A5BC-152733E7D07F}">
      <dsp:nvSpPr>
        <dsp:cNvPr id="0" name=""/>
        <dsp:cNvSpPr/>
      </dsp:nvSpPr>
      <dsp:spPr>
        <a:xfrm>
          <a:off x="4331801" y="436660"/>
          <a:ext cx="3799790" cy="2966315"/>
        </a:xfrm>
        <a:prstGeom prst="rect">
          <a:avLst/>
        </a:prstGeom>
        <a:solidFill>
          <a:schemeClr val="accent5">
            <a:lumMod val="20000"/>
            <a:lumOff val="8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1">
            <a:lnSpc>
              <a:spcPct val="90000"/>
            </a:lnSpc>
            <a:spcBef>
              <a:spcPct val="0"/>
            </a:spcBef>
            <a:spcAft>
              <a:spcPct val="15000"/>
            </a:spcAft>
            <a:buChar char="•"/>
          </a:pPr>
          <a:r>
            <a:rPr lang="en-US" sz="1300" kern="1200" dirty="0">
              <a:latin typeface="+mn-lt"/>
            </a:rPr>
            <a:t>70&gt;90 % </a:t>
          </a:r>
          <a:r>
            <a:rPr lang="en-US" sz="1300" kern="1200" dirty="0">
              <a:solidFill>
                <a:srgbClr val="FF0000"/>
              </a:solidFill>
              <a:latin typeface="+mn-lt"/>
            </a:rPr>
            <a:t>asymptomatic </a:t>
          </a:r>
          <a:r>
            <a:rPr lang="en-US" sz="1300" kern="1200" dirty="0">
              <a:latin typeface="+mn-lt"/>
            </a:rPr>
            <a:t>at birth  </a:t>
          </a:r>
          <a:endParaRPr lang="ar-SA" sz="1300" kern="1200" dirty="0">
            <a:latin typeface="+mn-lt"/>
          </a:endParaRPr>
        </a:p>
        <a:p>
          <a:pPr marL="114300" lvl="1" indent="-114300" algn="l" defTabSz="577850" rtl="1">
            <a:lnSpc>
              <a:spcPct val="90000"/>
            </a:lnSpc>
            <a:spcBef>
              <a:spcPct val="0"/>
            </a:spcBef>
            <a:spcAft>
              <a:spcPct val="15000"/>
            </a:spcAft>
            <a:buChar char="•"/>
          </a:pPr>
          <a:r>
            <a:rPr lang="en-US" sz="1300" kern="1200" dirty="0">
              <a:latin typeface="+mn-lt"/>
            </a:rPr>
            <a:t>Classic triad :</a:t>
          </a:r>
        </a:p>
        <a:p>
          <a:pPr marL="114300" lvl="1" indent="-114300" algn="l" defTabSz="577850" rtl="1">
            <a:lnSpc>
              <a:spcPct val="90000"/>
            </a:lnSpc>
            <a:spcBef>
              <a:spcPct val="0"/>
            </a:spcBef>
            <a:spcAft>
              <a:spcPct val="15000"/>
            </a:spcAft>
            <a:buChar char="•"/>
          </a:pPr>
          <a:r>
            <a:rPr lang="en-US" sz="1300" kern="1200" dirty="0" err="1">
              <a:solidFill>
                <a:srgbClr val="00B050"/>
              </a:solidFill>
              <a:latin typeface="+mn-lt"/>
            </a:rPr>
            <a:t>chorioretinitis</a:t>
          </a:r>
          <a:r>
            <a:rPr lang="en-US" sz="1300" kern="1200" dirty="0">
              <a:solidFill>
                <a:srgbClr val="00B050"/>
              </a:solidFill>
              <a:latin typeface="+mn-lt"/>
            </a:rPr>
            <a:t> </a:t>
          </a:r>
        </a:p>
        <a:p>
          <a:pPr marL="114300" lvl="1" indent="-114300" algn="l" defTabSz="577850" rtl="1">
            <a:lnSpc>
              <a:spcPct val="90000"/>
            </a:lnSpc>
            <a:spcBef>
              <a:spcPct val="0"/>
            </a:spcBef>
            <a:spcAft>
              <a:spcPct val="15000"/>
            </a:spcAft>
            <a:buChar char="•"/>
          </a:pPr>
          <a:r>
            <a:rPr lang="en-US" sz="1300" kern="1200" dirty="0">
              <a:solidFill>
                <a:srgbClr val="00B050"/>
              </a:solidFill>
              <a:latin typeface="+mn-lt"/>
            </a:rPr>
            <a:t>Hydrocephalus </a:t>
          </a:r>
        </a:p>
        <a:p>
          <a:pPr marL="114300" lvl="1" indent="-114300" algn="l" defTabSz="577850" rtl="1">
            <a:lnSpc>
              <a:spcPct val="90000"/>
            </a:lnSpc>
            <a:spcBef>
              <a:spcPct val="0"/>
            </a:spcBef>
            <a:spcAft>
              <a:spcPct val="15000"/>
            </a:spcAft>
            <a:buChar char="•"/>
          </a:pPr>
          <a:r>
            <a:rPr lang="en-US" sz="1300" kern="1200" dirty="0" err="1">
              <a:solidFill>
                <a:srgbClr val="00B050"/>
              </a:solidFill>
              <a:latin typeface="+mn-lt"/>
            </a:rPr>
            <a:t>Intracrainal</a:t>
          </a:r>
          <a:r>
            <a:rPr lang="en-US" sz="1300" kern="1200" dirty="0">
              <a:solidFill>
                <a:srgbClr val="00B050"/>
              </a:solidFill>
              <a:latin typeface="+mn-lt"/>
            </a:rPr>
            <a:t> calcification </a:t>
          </a:r>
        </a:p>
        <a:p>
          <a:pPr marL="114300" lvl="1" indent="-114300" algn="l" defTabSz="577850" rtl="1">
            <a:lnSpc>
              <a:spcPct val="90000"/>
            </a:lnSpc>
            <a:spcBef>
              <a:spcPct val="0"/>
            </a:spcBef>
            <a:spcAft>
              <a:spcPct val="15000"/>
            </a:spcAft>
            <a:buChar char="•"/>
          </a:pPr>
          <a:endParaRPr lang="en-US" sz="1300" kern="1200" dirty="0">
            <a:latin typeface="+mn-lt"/>
          </a:endParaRPr>
        </a:p>
        <a:p>
          <a:pPr marL="114300" lvl="1" indent="-114300" algn="l" defTabSz="577850" rtl="1">
            <a:lnSpc>
              <a:spcPct val="90000"/>
            </a:lnSpc>
            <a:spcBef>
              <a:spcPct val="0"/>
            </a:spcBef>
            <a:spcAft>
              <a:spcPct val="15000"/>
            </a:spcAft>
            <a:buChar char="•"/>
          </a:pPr>
          <a:endParaRPr lang="en-US" sz="1300" kern="1200" dirty="0">
            <a:latin typeface="+mn-lt"/>
          </a:endParaRPr>
        </a:p>
        <a:p>
          <a:pPr marL="114300" lvl="1" indent="-114300" algn="l" defTabSz="577850" rtl="1">
            <a:lnSpc>
              <a:spcPct val="90000"/>
            </a:lnSpc>
            <a:spcBef>
              <a:spcPct val="0"/>
            </a:spcBef>
            <a:spcAft>
              <a:spcPct val="15000"/>
            </a:spcAft>
            <a:buChar char="•"/>
          </a:pPr>
          <a:endParaRPr lang="en-US" sz="1300" kern="1200" dirty="0">
            <a:latin typeface="+mn-lt"/>
          </a:endParaRPr>
        </a:p>
        <a:p>
          <a:pPr marL="114300" lvl="1" indent="-114300" algn="l" defTabSz="577850" rtl="1">
            <a:lnSpc>
              <a:spcPct val="90000"/>
            </a:lnSpc>
            <a:spcBef>
              <a:spcPct val="0"/>
            </a:spcBef>
            <a:spcAft>
              <a:spcPct val="15000"/>
            </a:spcAft>
            <a:buChar char="•"/>
          </a:pPr>
          <a:endParaRPr lang="en-US" sz="1300" kern="1200" dirty="0">
            <a:latin typeface="+mn-lt"/>
          </a:endParaRPr>
        </a:p>
        <a:p>
          <a:pPr marL="114300" lvl="1" indent="-114300" algn="l" defTabSz="577850" rtl="1">
            <a:lnSpc>
              <a:spcPct val="90000"/>
            </a:lnSpc>
            <a:spcBef>
              <a:spcPct val="0"/>
            </a:spcBef>
            <a:spcAft>
              <a:spcPct val="15000"/>
            </a:spcAft>
            <a:buChar char="•"/>
          </a:pPr>
          <a:endParaRPr lang="en-US" sz="1300" kern="1200" dirty="0">
            <a:latin typeface="+mn-lt"/>
          </a:endParaRPr>
        </a:p>
        <a:p>
          <a:pPr marL="114300" lvl="1" indent="-114300" algn="l" defTabSz="577850" rtl="1">
            <a:lnSpc>
              <a:spcPct val="90000"/>
            </a:lnSpc>
            <a:spcBef>
              <a:spcPct val="0"/>
            </a:spcBef>
            <a:spcAft>
              <a:spcPct val="15000"/>
            </a:spcAft>
            <a:buChar char="•"/>
          </a:pPr>
          <a:endParaRPr lang="en-US" sz="1300" kern="1200" dirty="0">
            <a:latin typeface="+mn-lt"/>
          </a:endParaRPr>
        </a:p>
        <a:p>
          <a:pPr marL="114300" lvl="1" indent="-114300" algn="l" defTabSz="577850" rtl="1">
            <a:lnSpc>
              <a:spcPct val="90000"/>
            </a:lnSpc>
            <a:spcBef>
              <a:spcPct val="0"/>
            </a:spcBef>
            <a:spcAft>
              <a:spcPct val="15000"/>
            </a:spcAft>
            <a:buChar char="•"/>
          </a:pPr>
          <a:endParaRPr lang="en-US" sz="1300" kern="1200" dirty="0">
            <a:latin typeface="+mn-lt"/>
          </a:endParaRPr>
        </a:p>
        <a:p>
          <a:pPr marL="114300" lvl="1" indent="-114300" algn="l" defTabSz="577850" rtl="1">
            <a:lnSpc>
              <a:spcPct val="90000"/>
            </a:lnSpc>
            <a:spcBef>
              <a:spcPct val="0"/>
            </a:spcBef>
            <a:spcAft>
              <a:spcPct val="15000"/>
            </a:spcAft>
            <a:buChar char="•"/>
          </a:pPr>
          <a:r>
            <a:rPr lang="en-US" sz="1300" kern="1200" dirty="0">
              <a:latin typeface="+mn-lt"/>
            </a:rPr>
            <a:t>Other manifestation : prematurity –IUGR- jaundice – </a:t>
          </a:r>
          <a:r>
            <a:rPr lang="en-US" sz="1300" kern="1200" dirty="0">
              <a:latin typeface="Agency FB" panose="020B0503020202020204" pitchFamily="34" charset="0"/>
            </a:rPr>
            <a:t>HSM –  anemia –</a:t>
          </a:r>
          <a:endParaRPr lang="ar-SA" sz="1300" kern="1200" dirty="0"/>
        </a:p>
      </dsp:txBody>
      <dsp:txXfrm>
        <a:off x="4331801" y="436660"/>
        <a:ext cx="3799790" cy="296631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952173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5d6f4025e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5d6f4025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181760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F78E9208-D477-467C-9BC3-C51CFE2563B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91831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F78E9208-D477-467C-9BC3-C51CFE2563B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141807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F78E9208-D477-467C-9BC3-C51CFE2563BE}" type="slidenum">
              <a:rPr lang="en-US" smtClean="0"/>
              <a:pPr/>
              <a:t>34</a:t>
            </a:fld>
            <a:endParaRPr lang="en-US"/>
          </a:p>
        </p:txBody>
      </p:sp>
    </p:spTree>
    <p:extLst>
      <p:ext uri="{BB962C8B-B14F-4D97-AF65-F5344CB8AC3E}">
        <p14:creationId xmlns:p14="http://schemas.microsoft.com/office/powerpoint/2010/main" val="848444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F78E9208-D477-467C-9BC3-C51CFE2563BE}" type="slidenum">
              <a:rPr lang="en-US" smtClean="0"/>
              <a:pPr/>
              <a:t>35</a:t>
            </a:fld>
            <a:endParaRPr lang="en-US"/>
          </a:p>
        </p:txBody>
      </p:sp>
    </p:spTree>
    <p:extLst>
      <p:ext uri="{BB962C8B-B14F-4D97-AF65-F5344CB8AC3E}">
        <p14:creationId xmlns:p14="http://schemas.microsoft.com/office/powerpoint/2010/main" val="2826240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F78E9208-D477-467C-9BC3-C51CFE2563BE}" type="slidenum">
              <a:rPr lang="en-US" smtClean="0"/>
              <a:pPr/>
              <a:t>37</a:t>
            </a:fld>
            <a:endParaRPr lang="en-US"/>
          </a:p>
        </p:txBody>
      </p:sp>
    </p:spTree>
    <p:extLst>
      <p:ext uri="{BB962C8B-B14F-4D97-AF65-F5344CB8AC3E}">
        <p14:creationId xmlns:p14="http://schemas.microsoft.com/office/powerpoint/2010/main" val="217445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d6f4025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d6f4025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0676" y="1104875"/>
            <a:ext cx="4711200" cy="2453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00676" y="3594925"/>
            <a:ext cx="3653100" cy="443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
        <p:cNvGrpSpPr/>
        <p:nvPr/>
      </p:nvGrpSpPr>
      <p:grpSpPr>
        <a:xfrm>
          <a:off x="0" y="0"/>
          <a:ext cx="0" cy="0"/>
          <a:chOff x="0" y="0"/>
          <a:chExt cx="0" cy="0"/>
        </a:xfrm>
      </p:grpSpPr>
      <p:sp>
        <p:nvSpPr>
          <p:cNvPr id="62" name="Google Shape;62;p11"/>
          <p:cNvSpPr txBox="1">
            <a:spLocks noGrp="1"/>
          </p:cNvSpPr>
          <p:nvPr>
            <p:ph type="title" hasCustomPrompt="1"/>
          </p:nvPr>
        </p:nvSpPr>
        <p:spPr>
          <a:xfrm>
            <a:off x="1636500" y="2097350"/>
            <a:ext cx="6213900" cy="11265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None/>
              <a:defRPr sz="69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63" name="Google Shape;63;p11"/>
          <p:cNvSpPr txBox="1">
            <a:spLocks noGrp="1"/>
          </p:cNvSpPr>
          <p:nvPr>
            <p:ph type="subTitle" idx="1"/>
          </p:nvPr>
        </p:nvSpPr>
        <p:spPr>
          <a:xfrm>
            <a:off x="2133600" y="3310675"/>
            <a:ext cx="5219700" cy="3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D3261-AD71-4CD2-82D7-5572C80CBC6A}"/>
              </a:ext>
            </a:extLst>
          </p:cNvPr>
          <p:cNvSpPr>
            <a:spLocks noGrp="1"/>
          </p:cNvSpPr>
          <p:nvPr>
            <p:ph idx="1"/>
          </p:nvPr>
        </p:nvSpPr>
        <p:spPr>
          <a:xfrm>
            <a:off x="620157" y="1298642"/>
            <a:ext cx="7886700" cy="3312269"/>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3E0604-B1BD-4A95-B566-46CAAC056EBF}"/>
              </a:ext>
            </a:extLst>
          </p:cNvPr>
          <p:cNvSpPr>
            <a:spLocks noGrp="1"/>
          </p:cNvSpPr>
          <p:nvPr>
            <p:ph type="dt" sz="half" idx="10"/>
          </p:nvPr>
        </p:nvSpPr>
        <p:spPr>
          <a:xfrm>
            <a:off x="6553200" y="4767264"/>
            <a:ext cx="2133600" cy="273844"/>
          </a:xfrm>
          <a:prstGeom prst="rect">
            <a:avLst/>
          </a:prstGeom>
        </p:spPr>
        <p:txBody>
          <a:bodyPr/>
          <a:lstStyle/>
          <a:p>
            <a:fld id="{21D80106-1F8E-40F8-BAFA-D476825043F1}" type="datetimeFigureOut">
              <a:rPr lang="en-US" smtClean="0"/>
              <a:pPr/>
              <a:t>5/23/24</a:t>
            </a:fld>
            <a:endParaRPr lang="en-US"/>
          </a:p>
        </p:txBody>
      </p:sp>
      <p:sp>
        <p:nvSpPr>
          <p:cNvPr id="5" name="Footer Placeholder 4">
            <a:extLst>
              <a:ext uri="{FF2B5EF4-FFF2-40B4-BE49-F238E27FC236}">
                <a16:creationId xmlns:a16="http://schemas.microsoft.com/office/drawing/2014/main" id="{F63A4D58-E53C-45E1-9F29-58E47055E0AD}"/>
              </a:ext>
            </a:extLst>
          </p:cNvPr>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6B493-E264-4AC7-B7E8-77F5A6B375C2}"/>
              </a:ext>
            </a:extLst>
          </p:cNvPr>
          <p:cNvSpPr>
            <a:spLocks noGrp="1"/>
          </p:cNvSpPr>
          <p:nvPr>
            <p:ph type="sldNum" sz="quarter" idx="12"/>
          </p:nvPr>
        </p:nvSpPr>
        <p:spPr>
          <a:xfrm>
            <a:off x="457200" y="4767264"/>
            <a:ext cx="2133600" cy="273844"/>
          </a:xfrm>
          <a:prstGeom prst="rect">
            <a:avLst/>
          </a:prstGeom>
        </p:spPr>
        <p:txBody>
          <a:bodyPr/>
          <a:lstStyle/>
          <a:p>
            <a:fld id="{2AEB6883-34D9-4ABA-8EA4-A970866A9AB9}" type="slidenum">
              <a:rPr lang="en-US" smtClean="0"/>
              <a:pPr/>
              <a:t>‹#›</a:t>
            </a:fld>
            <a:endParaRPr lang="en-US"/>
          </a:p>
        </p:txBody>
      </p:sp>
      <p:sp>
        <p:nvSpPr>
          <p:cNvPr id="14" name="Title 12">
            <a:extLst>
              <a:ext uri="{FF2B5EF4-FFF2-40B4-BE49-F238E27FC236}">
                <a16:creationId xmlns:a16="http://schemas.microsoft.com/office/drawing/2014/main" id="{3FE447C0-1EDC-41FD-A41A-6CAE314AC960}"/>
              </a:ext>
            </a:extLst>
          </p:cNvPr>
          <p:cNvSpPr>
            <a:spLocks noGrp="1"/>
          </p:cNvSpPr>
          <p:nvPr>
            <p:ph type="title"/>
          </p:nvPr>
        </p:nvSpPr>
        <p:spPr>
          <a:xfrm>
            <a:off x="628650" y="120886"/>
            <a:ext cx="7886700" cy="633335"/>
          </a:xfrm>
        </p:spPr>
        <p:txBody>
          <a:bodyPr/>
          <a:lstStyle>
            <a:lvl1pPr algn="ct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16993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597819"/>
            <a:ext cx="7772400" cy="1102519"/>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084665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528629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3305176"/>
            <a:ext cx="7772400" cy="1021556"/>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233740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371291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525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827802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883941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1" y="204787"/>
            <a:ext cx="3008313" cy="871538"/>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34926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4300" y="2354175"/>
            <a:ext cx="3048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714300" y="3453150"/>
            <a:ext cx="25218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4" name="Google Shape;14;p3"/>
          <p:cNvSpPr txBox="1">
            <a:spLocks noGrp="1"/>
          </p:cNvSpPr>
          <p:nvPr>
            <p:ph type="title" idx="2" hasCustomPrompt="1"/>
          </p:nvPr>
        </p:nvSpPr>
        <p:spPr>
          <a:xfrm>
            <a:off x="714300" y="1010100"/>
            <a:ext cx="3048000" cy="1398300"/>
          </a:xfrm>
          <a:prstGeom prst="rect">
            <a:avLst/>
          </a:prstGeom>
        </p:spPr>
        <p:txBody>
          <a:bodyPr spcFirstLastPara="1" wrap="square" lIns="91425" tIns="91425" rIns="91425" bIns="91425" anchor="b" anchorCtr="0">
            <a:noAutofit/>
          </a:bodyPr>
          <a:lstStyle>
            <a:lvl1pPr lvl="0" rtl="0">
              <a:spcBef>
                <a:spcPts val="0"/>
              </a:spcBef>
              <a:spcAft>
                <a:spcPts val="0"/>
              </a:spcAft>
              <a:buSzPts val="10000"/>
              <a:buNone/>
              <a:defRPr sz="78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3600450"/>
            <a:ext cx="5486400" cy="425054"/>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936643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070126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05979"/>
            <a:ext cx="2057400" cy="4388644"/>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05979"/>
            <a:ext cx="6019800" cy="4388644"/>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B75C0DE-E964-45AA-94B2-1ACF81E24835}" type="datetimeFigureOut">
              <a:rPr lang="ar-SA" smtClean="0">
                <a:solidFill>
                  <a:prstClr val="black">
                    <a:tint val="75000"/>
                  </a:prstClr>
                </a:solidFill>
              </a:rPr>
              <a:pPr/>
              <a:t>16 ذو القعدة، 1445</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614CA1F2-FE13-4731-BF01-D9D8F2392E7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947156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700">
                <a:solidFill>
                  <a:schemeClr val="bg1">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85151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82616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1856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ar-SA"/>
              <a:t>انقر لتحرير نمط عنوان الشكل الرئيسي</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9955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20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12" name="Content Placeholder 3"/>
          <p:cNvSpPr>
            <a:spLocks noGrp="1"/>
          </p:cNvSpPr>
          <p:nvPr>
            <p:ph sz="quarter" idx="13"/>
          </p:nvPr>
        </p:nvSpPr>
        <p:spPr>
          <a:xfrm>
            <a:off x="685331" y="2288260"/>
            <a:ext cx="3829520" cy="205514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20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13" name="Content Placeholder 5"/>
          <p:cNvSpPr>
            <a:spLocks noGrp="1"/>
          </p:cNvSpPr>
          <p:nvPr>
            <p:ph sz="quarter" idx="14"/>
          </p:nvPr>
        </p:nvSpPr>
        <p:spPr>
          <a:xfrm>
            <a:off x="4629150" y="2288260"/>
            <a:ext cx="3829051" cy="205514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52302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79461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9323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grpSp>
        <p:nvGrpSpPr>
          <p:cNvPr id="16" name="Google Shape;16;p4"/>
          <p:cNvGrpSpPr/>
          <p:nvPr/>
        </p:nvGrpSpPr>
        <p:grpSpPr>
          <a:xfrm>
            <a:off x="-25" y="0"/>
            <a:ext cx="9144020" cy="342900"/>
            <a:chOff x="-25" y="0"/>
            <a:chExt cx="9144020" cy="342900"/>
          </a:xfrm>
        </p:grpSpPr>
        <p:sp>
          <p:nvSpPr>
            <p:cNvPr id="17" name="Google Shape;17;p4"/>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4"/>
            <p:cNvGrpSpPr/>
            <p:nvPr/>
          </p:nvGrpSpPr>
          <p:grpSpPr>
            <a:xfrm>
              <a:off x="215975" y="111150"/>
              <a:ext cx="642950" cy="120600"/>
              <a:chOff x="215975" y="152625"/>
              <a:chExt cx="642950" cy="120600"/>
            </a:xfrm>
          </p:grpSpPr>
          <p:sp>
            <p:nvSpPr>
              <p:cNvPr id="19" name="Google Shape;19;p4"/>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4"/>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Font typeface="Anaheim"/>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23" name="Google Shape;23;p4"/>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ar-SA"/>
              <a:t>انقر لتحرير نمط عنوان الشكل الرئيسي</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1168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38910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46102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ar-SA"/>
              <a:t>انقر لتحرير نمط عنوان الشكل الرئيسي</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74271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ar-SA"/>
              <a:t>انقر لتحرير نمط عنوان الشكل الرئيسي</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1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ar-SA"/>
              <a:t>انقر لتحرير أنماط نص الشكل الرئيسي</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800" rtl="1">
              <a:buClrTx/>
              <a:buFontTx/>
              <a:buNone/>
            </a:pPr>
            <a:r>
              <a:rPr lang="en-US" sz="6000" kern="1200" dirty="0">
                <a:solidFill>
                  <a:prstClr val="black"/>
                </a:solidFill>
                <a:effectLst/>
                <a:latin typeface="Tw Cen MT" panose="020B0602020104020603"/>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800" rtl="1">
              <a:buClrTx/>
              <a:buFontTx/>
              <a:buNone/>
            </a:pPr>
            <a:r>
              <a:rPr lang="en-US" sz="6000" kern="1200" dirty="0">
                <a:solidFill>
                  <a:prstClr val="black"/>
                </a:solidFill>
                <a:effectLst/>
                <a:latin typeface="Tw Cen MT" panose="020B0602020104020603"/>
              </a:rPr>
              <a:t>”</a:t>
            </a:r>
          </a:p>
        </p:txBody>
      </p:sp>
    </p:spTree>
    <p:extLst>
      <p:ext uri="{BB962C8B-B14F-4D97-AF65-F5344CB8AC3E}">
        <p14:creationId xmlns:p14="http://schemas.microsoft.com/office/powerpoint/2010/main" val="1983355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ar-SA"/>
              <a:t>انقر لتحرير نمط عنوان الشكل الرئيسي</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90432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ar-SA"/>
              <a:t>انقر لتحرير نمط عنوان الشكل الرئيسي</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ar-SA"/>
              <a:t>انقر لتحرير أنماط نص الشكل الرئيسي</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ar-SA"/>
              <a:t>انقر لتحرير أنماط نص الشكل الرئيسي</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ar-SA"/>
              <a:t>انقر لتحرير أنماط نص الشكل الرئيسي</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58442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ar-SA"/>
              <a:t>انقر لتحرير نمط عنوان الشكل الرئيسي</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7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ar-SA"/>
              <a:t>انقر لتحرير أنماط نص الشكل الرئيسي</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7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ar-SA"/>
              <a:t>انقر لتحرير أنماط نص الشكل الرئيسي</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7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ar-SA"/>
              <a:t>انقر لتحرير أنماط نص الشكل الرئيسي</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03766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93850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r">
              <a:defRPr/>
            </a:lvl1pPr>
          </a:lstStyle>
          <a:p>
            <a:r>
              <a:rPr lang="ar-SA"/>
              <a:t>انقر لتحرير نمط عنوان الشكل الرئيسي</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5/23/24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14508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5059982" y="2360375"/>
            <a:ext cx="25635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1518675" y="3010950"/>
            <a:ext cx="25635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27" name="Google Shape;27;p5"/>
          <p:cNvSpPr txBox="1">
            <a:spLocks noGrp="1"/>
          </p:cNvSpPr>
          <p:nvPr>
            <p:ph type="subTitle" idx="2"/>
          </p:nvPr>
        </p:nvSpPr>
        <p:spPr>
          <a:xfrm>
            <a:off x="5059976" y="3010950"/>
            <a:ext cx="25635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28" name="Google Shape;28;p5"/>
          <p:cNvSpPr txBox="1">
            <a:spLocks noGrp="1"/>
          </p:cNvSpPr>
          <p:nvPr>
            <p:ph type="title" idx="3"/>
          </p:nvPr>
        </p:nvSpPr>
        <p:spPr>
          <a:xfrm>
            <a:off x="1518675" y="2360375"/>
            <a:ext cx="25635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B99B324-B581-45C3-45B7-6E7CB9CB2538}"/>
              </a:ext>
            </a:extLst>
          </p:cNvPr>
          <p:cNvSpPr>
            <a:spLocks noGrp="1"/>
          </p:cNvSpPr>
          <p:nvPr>
            <p:ph type="title"/>
          </p:nvPr>
        </p:nvSpPr>
        <p:spPr/>
        <p:txBody>
          <a:bodyPr/>
          <a:lstStyle/>
          <a:p>
            <a:r>
              <a:rPr lang="ar-SA"/>
              <a:t>انقر لتحرير نمط عنوان الشكل الرئيسي</a:t>
            </a:r>
            <a:endParaRPr lang="ar-AE"/>
          </a:p>
        </p:txBody>
      </p:sp>
      <p:sp>
        <p:nvSpPr>
          <p:cNvPr id="3" name="عنصر نائب للمحتوى 2">
            <a:extLst>
              <a:ext uri="{FF2B5EF4-FFF2-40B4-BE49-F238E27FC236}">
                <a16:creationId xmlns:a16="http://schemas.microsoft.com/office/drawing/2014/main" id="{1AE3CF4E-018F-02B3-5449-15B359911FD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AE"/>
          </a:p>
        </p:txBody>
      </p:sp>
      <p:sp>
        <p:nvSpPr>
          <p:cNvPr id="4" name="عنصر نائب للتاريخ 3">
            <a:extLst>
              <a:ext uri="{FF2B5EF4-FFF2-40B4-BE49-F238E27FC236}">
                <a16:creationId xmlns:a16="http://schemas.microsoft.com/office/drawing/2014/main" id="{FBD977D6-99CD-99D1-4DEB-905C73708CB3}"/>
              </a:ext>
            </a:extLst>
          </p:cNvPr>
          <p:cNvSpPr>
            <a:spLocks noGrp="1"/>
          </p:cNvSpPr>
          <p:nvPr>
            <p:ph type="dt" sz="half" idx="10"/>
          </p:nvPr>
        </p:nvSpPr>
        <p:spPr/>
        <p:txBody>
          <a:bodyPr/>
          <a:lstStyle/>
          <a:p>
            <a:fld id="{82E89794-E26F-BC4B-BA8C-2B4D2E025CD9}" type="datetimeFigureOut">
              <a:rPr lang="ar-AE" smtClean="0">
                <a:solidFill>
                  <a:prstClr val="black"/>
                </a:solidFill>
              </a:rPr>
              <a:pPr/>
              <a:t>16‏/11‏/1445</a:t>
            </a:fld>
            <a:endParaRPr lang="ar-AE">
              <a:solidFill>
                <a:prstClr val="black"/>
              </a:solidFill>
            </a:endParaRPr>
          </a:p>
        </p:txBody>
      </p:sp>
      <p:sp>
        <p:nvSpPr>
          <p:cNvPr id="5" name="عنصر نائب للتذييل 4">
            <a:extLst>
              <a:ext uri="{FF2B5EF4-FFF2-40B4-BE49-F238E27FC236}">
                <a16:creationId xmlns:a16="http://schemas.microsoft.com/office/drawing/2014/main" id="{2D793DB4-B601-DD31-0848-379036572BB5}"/>
              </a:ext>
            </a:extLst>
          </p:cNvPr>
          <p:cNvSpPr>
            <a:spLocks noGrp="1"/>
          </p:cNvSpPr>
          <p:nvPr>
            <p:ph type="ftr" sz="quarter" idx="11"/>
          </p:nvPr>
        </p:nvSpPr>
        <p:spPr/>
        <p:txBody>
          <a:bodyPr/>
          <a:lstStyle/>
          <a:p>
            <a:endParaRPr lang="ar-AE">
              <a:solidFill>
                <a:prstClr val="black"/>
              </a:solidFill>
            </a:endParaRPr>
          </a:p>
        </p:txBody>
      </p:sp>
      <p:sp>
        <p:nvSpPr>
          <p:cNvPr id="6" name="عنصر نائب لرقم الشريحة 5">
            <a:extLst>
              <a:ext uri="{FF2B5EF4-FFF2-40B4-BE49-F238E27FC236}">
                <a16:creationId xmlns:a16="http://schemas.microsoft.com/office/drawing/2014/main" id="{7B8E744D-9BB4-CE30-E865-147750C96450}"/>
              </a:ext>
            </a:extLst>
          </p:cNvPr>
          <p:cNvSpPr>
            <a:spLocks noGrp="1"/>
          </p:cNvSpPr>
          <p:nvPr>
            <p:ph type="sldNum" sz="quarter" idx="12"/>
          </p:nvPr>
        </p:nvSpPr>
        <p:spPr/>
        <p:txBody>
          <a:bodyPr/>
          <a:lstStyle/>
          <a:p>
            <a:fld id="{CF3CE9E8-2BDD-4F4E-877B-33A479B6C122}" type="slidenum">
              <a:rPr lang="ar-AE" smtClean="0">
                <a:solidFill>
                  <a:prstClr val="black"/>
                </a:solidFill>
              </a:rPr>
              <a:pPr/>
              <a:t>‹#›</a:t>
            </a:fld>
            <a:endParaRPr lang="ar-AE">
              <a:solidFill>
                <a:prstClr val="black"/>
              </a:solidFill>
            </a:endParaRPr>
          </a:p>
        </p:txBody>
      </p:sp>
    </p:spTree>
    <p:extLst>
      <p:ext uri="{BB962C8B-B14F-4D97-AF65-F5344CB8AC3E}">
        <p14:creationId xmlns:p14="http://schemas.microsoft.com/office/powerpoint/2010/main" val="134497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 name="Google Shape;31;p6"/>
          <p:cNvGrpSpPr/>
          <p:nvPr/>
        </p:nvGrpSpPr>
        <p:grpSpPr>
          <a:xfrm>
            <a:off x="-25" y="0"/>
            <a:ext cx="9144020" cy="342900"/>
            <a:chOff x="-25" y="0"/>
            <a:chExt cx="9144020" cy="342900"/>
          </a:xfrm>
        </p:grpSpPr>
        <p:sp>
          <p:nvSpPr>
            <p:cNvPr id="32" name="Google Shape;32;p6"/>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6"/>
            <p:cNvGrpSpPr/>
            <p:nvPr/>
          </p:nvGrpSpPr>
          <p:grpSpPr>
            <a:xfrm>
              <a:off x="215975" y="111150"/>
              <a:ext cx="642950" cy="120600"/>
              <a:chOff x="215975" y="152625"/>
              <a:chExt cx="642950" cy="120600"/>
            </a:xfrm>
          </p:grpSpPr>
          <p:sp>
            <p:nvSpPr>
              <p:cNvPr id="34" name="Google Shape;34;p6"/>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7"/>
          <p:cNvSpPr txBox="1">
            <a:spLocks noGrp="1"/>
          </p:cNvSpPr>
          <p:nvPr>
            <p:ph type="subTitle" idx="1"/>
          </p:nvPr>
        </p:nvSpPr>
        <p:spPr>
          <a:xfrm>
            <a:off x="714300" y="1806875"/>
            <a:ext cx="3789000" cy="269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400"/>
            </a:lvl1pPr>
            <a:lvl2pPr lvl="1" rtl="0">
              <a:lnSpc>
                <a:spcPct val="100000"/>
              </a:lnSpc>
              <a:spcBef>
                <a:spcPts val="0"/>
              </a:spcBef>
              <a:spcAft>
                <a:spcPts val="0"/>
              </a:spcAft>
              <a:buSzPts val="1300"/>
              <a:buAutoNum type="alphaLcPeriod"/>
              <a:defRPr/>
            </a:lvl2pPr>
            <a:lvl3pPr lvl="2" rtl="0">
              <a:lnSpc>
                <a:spcPct val="100000"/>
              </a:lnSpc>
              <a:spcBef>
                <a:spcPts val="0"/>
              </a:spcBef>
              <a:spcAft>
                <a:spcPts val="0"/>
              </a:spcAft>
              <a:buSzPts val="1300"/>
              <a:buAutoNum type="romanLcPeriod"/>
              <a:defRPr/>
            </a:lvl3pPr>
            <a:lvl4pPr lvl="3" rtl="0">
              <a:lnSpc>
                <a:spcPct val="100000"/>
              </a:lnSpc>
              <a:spcBef>
                <a:spcPts val="0"/>
              </a:spcBef>
              <a:spcAft>
                <a:spcPts val="0"/>
              </a:spcAft>
              <a:buSzPts val="1300"/>
              <a:buAutoNum type="arabicPeriod"/>
              <a:defRPr/>
            </a:lvl4pPr>
            <a:lvl5pPr lvl="4" rtl="0">
              <a:lnSpc>
                <a:spcPct val="100000"/>
              </a:lnSpc>
              <a:spcBef>
                <a:spcPts val="0"/>
              </a:spcBef>
              <a:spcAft>
                <a:spcPts val="0"/>
              </a:spcAft>
              <a:buSzPts val="1300"/>
              <a:buAutoNum type="alphaLcPeriod"/>
              <a:defRPr/>
            </a:lvl5pPr>
            <a:lvl6pPr lvl="5" rtl="0">
              <a:lnSpc>
                <a:spcPct val="100000"/>
              </a:lnSpc>
              <a:spcBef>
                <a:spcPts val="0"/>
              </a:spcBef>
              <a:spcAft>
                <a:spcPts val="0"/>
              </a:spcAft>
              <a:buSzPts val="1300"/>
              <a:buAutoNum type="romanLcPeriod"/>
              <a:defRPr/>
            </a:lvl6pPr>
            <a:lvl7pPr lvl="6" rtl="0">
              <a:lnSpc>
                <a:spcPct val="100000"/>
              </a:lnSpc>
              <a:spcBef>
                <a:spcPts val="0"/>
              </a:spcBef>
              <a:spcAft>
                <a:spcPts val="0"/>
              </a:spcAft>
              <a:buSzPts val="1300"/>
              <a:buAutoNum type="arabicPeriod"/>
              <a:defRPr/>
            </a:lvl7pPr>
            <a:lvl8pPr lvl="7" rtl="0">
              <a:lnSpc>
                <a:spcPct val="100000"/>
              </a:lnSpc>
              <a:spcBef>
                <a:spcPts val="0"/>
              </a:spcBef>
              <a:spcAft>
                <a:spcPts val="0"/>
              </a:spcAft>
              <a:buSzPts val="1300"/>
              <a:buAutoNum type="alphaLcPeriod"/>
              <a:defRPr/>
            </a:lvl8pPr>
            <a:lvl9pPr lvl="8" rtl="0">
              <a:lnSpc>
                <a:spcPct val="100000"/>
              </a:lnSpc>
              <a:spcBef>
                <a:spcPts val="0"/>
              </a:spcBef>
              <a:spcAft>
                <a:spcPts val="0"/>
              </a:spcAft>
              <a:buSzPts val="1300"/>
              <a:buAutoNum type="romanLcPeriod"/>
              <a:defRPr/>
            </a:lvl9pPr>
          </a:lstStyle>
          <a:p>
            <a:endParaRPr/>
          </a:p>
        </p:txBody>
      </p:sp>
      <p:sp>
        <p:nvSpPr>
          <p:cNvPr id="39" name="Google Shape;39;p7"/>
          <p:cNvSpPr txBox="1">
            <a:spLocks noGrp="1"/>
          </p:cNvSpPr>
          <p:nvPr>
            <p:ph type="title"/>
          </p:nvPr>
        </p:nvSpPr>
        <p:spPr>
          <a:xfrm>
            <a:off x="714300" y="1068850"/>
            <a:ext cx="3002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2321475" y="2020138"/>
            <a:ext cx="4041000" cy="17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189800" y="1398513"/>
            <a:ext cx="4239900" cy="8487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 name="Google Shape;44;p9"/>
          <p:cNvSpPr txBox="1">
            <a:spLocks noGrp="1"/>
          </p:cNvSpPr>
          <p:nvPr>
            <p:ph type="subTitle" idx="1"/>
          </p:nvPr>
        </p:nvSpPr>
        <p:spPr>
          <a:xfrm>
            <a:off x="5016225" y="2368275"/>
            <a:ext cx="3422400" cy="1491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grpSp>
        <p:nvGrpSpPr>
          <p:cNvPr id="45" name="Google Shape;45;p9"/>
          <p:cNvGrpSpPr/>
          <p:nvPr/>
        </p:nvGrpSpPr>
        <p:grpSpPr>
          <a:xfrm>
            <a:off x="-25" y="0"/>
            <a:ext cx="9144020" cy="342900"/>
            <a:chOff x="-25" y="0"/>
            <a:chExt cx="9144020" cy="342900"/>
          </a:xfrm>
        </p:grpSpPr>
        <p:sp>
          <p:nvSpPr>
            <p:cNvPr id="46" name="Google Shape;46;p9"/>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9"/>
            <p:cNvGrpSpPr/>
            <p:nvPr/>
          </p:nvGrpSpPr>
          <p:grpSpPr>
            <a:xfrm>
              <a:off x="215975" y="111150"/>
              <a:ext cx="642950" cy="120600"/>
              <a:chOff x="215975" y="152625"/>
              <a:chExt cx="642950" cy="120600"/>
            </a:xfrm>
          </p:grpSpPr>
          <p:sp>
            <p:nvSpPr>
              <p:cNvPr id="48" name="Google Shape;48;p9"/>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9"/>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 name="Google Shape;51;p9"/>
          <p:cNvGrpSpPr/>
          <p:nvPr/>
        </p:nvGrpSpPr>
        <p:grpSpPr>
          <a:xfrm>
            <a:off x="66650" y="204750"/>
            <a:ext cx="9077378" cy="4938900"/>
            <a:chOff x="104750" y="204750"/>
            <a:chExt cx="9077378" cy="4938900"/>
          </a:xfrm>
        </p:grpSpPr>
        <p:grpSp>
          <p:nvGrpSpPr>
            <p:cNvPr id="52" name="Google Shape;52;p9"/>
            <p:cNvGrpSpPr/>
            <p:nvPr/>
          </p:nvGrpSpPr>
          <p:grpSpPr>
            <a:xfrm>
              <a:off x="104750" y="206700"/>
              <a:ext cx="9077378" cy="342900"/>
              <a:chOff x="-25" y="0"/>
              <a:chExt cx="9182983" cy="342900"/>
            </a:xfrm>
          </p:grpSpPr>
          <p:sp>
            <p:nvSpPr>
              <p:cNvPr id="53" name="Google Shape;53;p9"/>
              <p:cNvSpPr/>
              <p:nvPr/>
            </p:nvSpPr>
            <p:spPr>
              <a:xfrm>
                <a:off x="-25" y="0"/>
                <a:ext cx="9182983"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9"/>
              <p:cNvGrpSpPr/>
              <p:nvPr/>
            </p:nvGrpSpPr>
            <p:grpSpPr>
              <a:xfrm>
                <a:off x="215975" y="111150"/>
                <a:ext cx="642950" cy="120600"/>
                <a:chOff x="215975" y="152625"/>
                <a:chExt cx="642950" cy="120600"/>
              </a:xfrm>
            </p:grpSpPr>
            <p:sp>
              <p:nvSpPr>
                <p:cNvPr id="55" name="Google Shape;55;p9"/>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58" name="Google Shape;58;p9"/>
            <p:cNvCxnSpPr/>
            <p:nvPr/>
          </p:nvCxnSpPr>
          <p:spPr>
            <a:xfrm>
              <a:off x="104775" y="204750"/>
              <a:ext cx="0" cy="4938900"/>
            </a:xfrm>
            <a:prstGeom prst="straightConnector1">
              <a:avLst/>
            </a:prstGeom>
            <a:noFill/>
            <a:ln w="9525" cap="flat" cmpd="sng">
              <a:solidFill>
                <a:schemeClr val="accent1"/>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4139225" y="3145613"/>
            <a:ext cx="4290900" cy="11733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sz="3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1pPr>
            <a:lvl2pPr marL="914400" lvl="1"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2pPr>
            <a:lvl3pPr marL="1371600" lvl="2"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3pPr>
            <a:lvl4pPr marL="1828800" lvl="3"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4pPr>
            <a:lvl5pPr marL="2286000" lvl="4"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5pPr>
            <a:lvl6pPr marL="2743200" lvl="5"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6pPr>
            <a:lvl7pPr marL="3200400" lvl="6"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7pPr>
            <a:lvl8pPr marL="3657600" lvl="7"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8pPr>
            <a:lvl9pPr marL="4114800" lvl="8"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05979"/>
            <a:ext cx="8229600" cy="85725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200151"/>
            <a:ext cx="8229600" cy="3394472"/>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4767263"/>
            <a:ext cx="2133600" cy="273844"/>
          </a:xfrm>
          <a:prstGeom prst="rect">
            <a:avLst/>
          </a:prstGeom>
        </p:spPr>
        <p:txBody>
          <a:bodyPr vert="horz" lIns="91440" tIns="45720" rIns="91440" bIns="45720" rtlCol="1" anchor="ctr"/>
          <a:lstStyle>
            <a:lvl1pPr algn="r">
              <a:defRPr sz="1200">
                <a:solidFill>
                  <a:schemeClr val="tx1">
                    <a:tint val="75000"/>
                  </a:schemeClr>
                </a:solidFill>
              </a:defRPr>
            </a:lvl1pPr>
          </a:lstStyle>
          <a:p>
            <a:pPr rtl="1">
              <a:buClrTx/>
              <a:buFontTx/>
              <a:buNone/>
            </a:pPr>
            <a:fld id="{7B75C0DE-E964-45AA-94B2-1ACF81E24835}" type="datetimeFigureOut">
              <a:rPr lang="ar-SA" kern="1200" smtClean="0">
                <a:solidFill>
                  <a:prstClr val="black">
                    <a:tint val="75000"/>
                  </a:prstClr>
                </a:solidFill>
                <a:latin typeface="Calibri"/>
              </a:rPr>
              <a:pPr rtl="1">
                <a:buClrTx/>
                <a:buFontTx/>
                <a:buNone/>
              </a:pPr>
              <a:t>16 ذو القعدة، 1445</a:t>
            </a:fld>
            <a:endParaRPr lang="ar-SA" kern="1200">
              <a:solidFill>
                <a:prstClr val="black">
                  <a:tint val="75000"/>
                </a:prstClr>
              </a:solidFill>
              <a:latin typeface="Calibri"/>
            </a:endParaRPr>
          </a:p>
        </p:txBody>
      </p:sp>
      <p:sp>
        <p:nvSpPr>
          <p:cNvPr id="5" name="عنصر نائب للتذييل 4"/>
          <p:cNvSpPr>
            <a:spLocks noGrp="1"/>
          </p:cNvSpPr>
          <p:nvPr>
            <p:ph type="ftr" sz="quarter" idx="3"/>
          </p:nvPr>
        </p:nvSpPr>
        <p:spPr>
          <a:xfrm>
            <a:off x="3124200" y="4767263"/>
            <a:ext cx="2895600" cy="273844"/>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buClrTx/>
              <a:buFontTx/>
              <a:buNone/>
            </a:pPr>
            <a:endParaRPr lang="ar-SA" kern="1200">
              <a:solidFill>
                <a:prstClr val="black">
                  <a:tint val="75000"/>
                </a:prstClr>
              </a:solidFill>
              <a:latin typeface="Calibri"/>
            </a:endParaRPr>
          </a:p>
        </p:txBody>
      </p:sp>
      <p:sp>
        <p:nvSpPr>
          <p:cNvPr id="6" name="عنصر نائب لرقم الشريحة 5"/>
          <p:cNvSpPr>
            <a:spLocks noGrp="1"/>
          </p:cNvSpPr>
          <p:nvPr>
            <p:ph type="sldNum" sz="quarter" idx="4"/>
          </p:nvPr>
        </p:nvSpPr>
        <p:spPr>
          <a:xfrm>
            <a:off x="457200" y="4767263"/>
            <a:ext cx="2133600" cy="273844"/>
          </a:xfrm>
          <a:prstGeom prst="rect">
            <a:avLst/>
          </a:prstGeom>
        </p:spPr>
        <p:txBody>
          <a:bodyPr vert="horz" lIns="91440" tIns="45720" rIns="91440" bIns="45720" rtlCol="1" anchor="ctr"/>
          <a:lstStyle>
            <a:lvl1pPr algn="l">
              <a:defRPr sz="1200">
                <a:solidFill>
                  <a:schemeClr val="tx1">
                    <a:tint val="75000"/>
                  </a:schemeClr>
                </a:solidFill>
              </a:defRPr>
            </a:lvl1pPr>
          </a:lstStyle>
          <a:p>
            <a:pPr rtl="1">
              <a:buClrTx/>
              <a:buFontTx/>
              <a:buNone/>
            </a:pPr>
            <a:fld id="{614CA1F2-FE13-4731-BF01-D9D8F2392E71}" type="slidenum">
              <a:rPr lang="ar-SA" kern="1200" smtClean="0">
                <a:solidFill>
                  <a:prstClr val="black">
                    <a:tint val="75000"/>
                  </a:prstClr>
                </a:solidFill>
                <a:latin typeface="Calibri"/>
              </a:rPr>
              <a:pPr rtl="1">
                <a:buClrTx/>
                <a:buFontTx/>
                <a:buNone/>
              </a:pPr>
              <a:t>‹#›</a:t>
            </a:fld>
            <a:endParaRPr lang="ar-SA" kern="1200">
              <a:solidFill>
                <a:prstClr val="black">
                  <a:tint val="75000"/>
                </a:prstClr>
              </a:solidFill>
              <a:latin typeface="Calibri"/>
            </a:endParaRPr>
          </a:p>
        </p:txBody>
      </p:sp>
    </p:spTree>
    <p:extLst>
      <p:ext uri="{BB962C8B-B14F-4D97-AF65-F5344CB8AC3E}">
        <p14:creationId xmlns:p14="http://schemas.microsoft.com/office/powerpoint/2010/main" val="128830820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68580" tIns="34290" rIns="68580" bIns="3429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68580" tIns="34290" rIns="68580" bIns="3429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68580" tIns="34290" rIns="68580" bIns="34290" rtlCol="0" anchor="ctr"/>
          <a:lstStyle>
            <a:lvl1pPr algn="r">
              <a:defRPr sz="800">
                <a:solidFill>
                  <a:schemeClr val="tx1"/>
                </a:solidFill>
              </a:defRPr>
            </a:lvl1pPr>
          </a:lstStyle>
          <a:p>
            <a:pPr defTabSz="685800" rtl="1">
              <a:buClrTx/>
              <a:buFontTx/>
              <a:buNone/>
            </a:pPr>
            <a:fld id="{48A87A34-81AB-432B-8DAE-1953F412C126}" type="datetimeFigureOut">
              <a:rPr lang="en-US" kern="1200" dirty="0">
                <a:solidFill>
                  <a:prstClr val="black"/>
                </a:solidFill>
                <a:latin typeface="Tw Cen MT" panose="020B0602020104020603"/>
              </a:rPr>
              <a:pPr defTabSz="685800" rtl="1">
                <a:buClrTx/>
                <a:buFontTx/>
                <a:buNone/>
              </a:pPr>
              <a:t>5/23/24</a:t>
            </a:fld>
            <a:endParaRPr lang="en-US" kern="1200" dirty="0">
              <a:solidFill>
                <a:prstClr val="black"/>
              </a:solidFill>
              <a:latin typeface="Tw Cen MT" panose="020B0602020104020603"/>
            </a:endParaRPr>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68580" tIns="34290" rIns="68580" bIns="34290" rtlCol="0" anchor="ctr"/>
          <a:lstStyle>
            <a:lvl1pPr algn="r">
              <a:defRPr sz="800">
                <a:solidFill>
                  <a:schemeClr val="tx1"/>
                </a:solidFill>
              </a:defRPr>
            </a:lvl1pPr>
          </a:lstStyle>
          <a:p>
            <a:pPr defTabSz="685800" rtl="1">
              <a:buClrTx/>
              <a:buFontTx/>
              <a:buNone/>
            </a:pPr>
            <a:endParaRPr lang="en-US" kern="1200" dirty="0">
              <a:solidFill>
                <a:prstClr val="black"/>
              </a:solidFill>
              <a:latin typeface="Tw Cen MT" panose="020B0602020104020603"/>
            </a:endParaRPr>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68580" tIns="34290" rIns="68580" bIns="34290" rtlCol="0" anchor="ctr"/>
          <a:lstStyle>
            <a:lvl1pPr algn="r">
              <a:defRPr sz="800">
                <a:solidFill>
                  <a:schemeClr val="tx1"/>
                </a:solidFill>
              </a:defRPr>
            </a:lvl1pPr>
          </a:lstStyle>
          <a:p>
            <a:pPr defTabSz="685800" rtl="1">
              <a:buClrTx/>
              <a:buFontTx/>
              <a:buNone/>
            </a:pPr>
            <a:fld id="{6D22F896-40B5-4ADD-8801-0D06FADFA095}" type="slidenum">
              <a:rPr lang="en-US" kern="1200" dirty="0">
                <a:solidFill>
                  <a:prstClr val="black"/>
                </a:solidFill>
                <a:latin typeface="Tw Cen MT" panose="020B0602020104020603"/>
              </a:rPr>
              <a:pPr defTabSz="685800" rtl="1">
                <a:buClrTx/>
                <a:buFontTx/>
                <a:buNone/>
              </a:pPr>
              <a:t>‹#›</a:t>
            </a:fld>
            <a:endParaRPr lang="en-US" kern="1200" dirty="0">
              <a:solidFill>
                <a:prstClr val="black"/>
              </a:solidFill>
              <a:latin typeface="Tw Cen MT" panose="020B0602020104020603"/>
            </a:endParaRPr>
          </a:p>
        </p:txBody>
      </p:sp>
    </p:spTree>
    <p:extLst>
      <p:ext uri="{BB962C8B-B14F-4D97-AF65-F5344CB8AC3E}">
        <p14:creationId xmlns:p14="http://schemas.microsoft.com/office/powerpoint/2010/main" val="293608708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ctr" defTabSz="685800" rtl="1"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r" defTabSz="685800" rtl="1"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r" defTabSz="685800" rtl="1" eaLnBrk="1" latinLnBrk="0" hangingPunct="1">
        <a:lnSpc>
          <a:spcPct val="120000"/>
        </a:lnSpc>
        <a:spcBef>
          <a:spcPts val="375"/>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2pPr>
      <a:lvl3pPr marL="857250" indent="-171450" algn="r" defTabSz="685800" rtl="1"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r" defTabSz="685800" rtl="1"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4pPr>
      <a:lvl5pPr marL="1543050" indent="-171450" algn="r" defTabSz="685800" rtl="1"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5pPr>
      <a:lvl6pPr marL="1885950" indent="-171450" algn="r" defTabSz="685800" rtl="1"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6pPr>
      <a:lvl7pPr marL="2228850" indent="-171450" algn="r" defTabSz="685800" rtl="1"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7pPr>
      <a:lvl8pPr marL="2571750" indent="-171450" algn="r" defTabSz="685800" rtl="1"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8pPr>
      <a:lvl9pPr marL="2914650" indent="-171450" algn="r" defTabSz="685800" rtl="1"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9pPr>
    </p:bodyStyle>
    <p:otherStyle>
      <a:defPPr>
        <a:defRPr lang="en-US"/>
      </a:defPPr>
      <a:lvl1pPr marL="0" algn="r" defTabSz="685800" rtl="1" eaLnBrk="1" latinLnBrk="0" hangingPunct="1">
        <a:defRPr sz="1400" kern="1200">
          <a:solidFill>
            <a:schemeClr val="tx1"/>
          </a:solidFill>
          <a:latin typeface="+mn-lt"/>
          <a:ea typeface="+mn-ea"/>
          <a:cs typeface="+mn-cs"/>
        </a:defRPr>
      </a:lvl1pPr>
      <a:lvl2pPr marL="342900" algn="r" defTabSz="685800" rtl="1" eaLnBrk="1" latinLnBrk="0" hangingPunct="1">
        <a:defRPr sz="1400" kern="1200">
          <a:solidFill>
            <a:schemeClr val="tx1"/>
          </a:solidFill>
          <a:latin typeface="+mn-lt"/>
          <a:ea typeface="+mn-ea"/>
          <a:cs typeface="+mn-cs"/>
        </a:defRPr>
      </a:lvl2pPr>
      <a:lvl3pPr marL="685800" algn="r" defTabSz="685800" rtl="1" eaLnBrk="1" latinLnBrk="0" hangingPunct="1">
        <a:defRPr sz="1400" kern="1200">
          <a:solidFill>
            <a:schemeClr val="tx1"/>
          </a:solidFill>
          <a:latin typeface="+mn-lt"/>
          <a:ea typeface="+mn-ea"/>
          <a:cs typeface="+mn-cs"/>
        </a:defRPr>
      </a:lvl3pPr>
      <a:lvl4pPr marL="1028700" algn="r" defTabSz="685800" rtl="1" eaLnBrk="1" latinLnBrk="0" hangingPunct="1">
        <a:defRPr sz="1400" kern="1200">
          <a:solidFill>
            <a:schemeClr val="tx1"/>
          </a:solidFill>
          <a:latin typeface="+mn-lt"/>
          <a:ea typeface="+mn-ea"/>
          <a:cs typeface="+mn-cs"/>
        </a:defRPr>
      </a:lvl4pPr>
      <a:lvl5pPr marL="1371600" algn="r" defTabSz="685800" rtl="1" eaLnBrk="1" latinLnBrk="0" hangingPunct="1">
        <a:defRPr sz="1400" kern="1200">
          <a:solidFill>
            <a:schemeClr val="tx1"/>
          </a:solidFill>
          <a:latin typeface="+mn-lt"/>
          <a:ea typeface="+mn-ea"/>
          <a:cs typeface="+mn-cs"/>
        </a:defRPr>
      </a:lvl5pPr>
      <a:lvl6pPr marL="1714500" algn="r" defTabSz="685800" rtl="1" eaLnBrk="1" latinLnBrk="0" hangingPunct="1">
        <a:defRPr sz="1400" kern="1200">
          <a:solidFill>
            <a:schemeClr val="tx1"/>
          </a:solidFill>
          <a:latin typeface="+mn-lt"/>
          <a:ea typeface="+mn-ea"/>
          <a:cs typeface="+mn-cs"/>
        </a:defRPr>
      </a:lvl6pPr>
      <a:lvl7pPr marL="2057400" algn="r" defTabSz="685800" rtl="1" eaLnBrk="1" latinLnBrk="0" hangingPunct="1">
        <a:defRPr sz="1400" kern="1200">
          <a:solidFill>
            <a:schemeClr val="tx1"/>
          </a:solidFill>
          <a:latin typeface="+mn-lt"/>
          <a:ea typeface="+mn-ea"/>
          <a:cs typeface="+mn-cs"/>
        </a:defRPr>
      </a:lvl7pPr>
      <a:lvl8pPr marL="2400300" algn="r" defTabSz="685800" rtl="1" eaLnBrk="1" latinLnBrk="0" hangingPunct="1">
        <a:defRPr sz="1400" kern="1200">
          <a:solidFill>
            <a:schemeClr val="tx1"/>
          </a:solidFill>
          <a:latin typeface="+mn-lt"/>
          <a:ea typeface="+mn-ea"/>
          <a:cs typeface="+mn-cs"/>
        </a:defRPr>
      </a:lvl8pPr>
      <a:lvl9pPr marL="2743200" algn="r" defTabSz="685800" rtl="1"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amboss.com/us/knowledge/Toxoplasmosi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my.clevelandclinic.org/health/articles/9709-pregnancy-am-i-pregnant"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my.clevelandclinic.org/health/articles/9675-pregnancy-types-of-deliver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my.clevelandclinic.org/health/body/22337-placent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my.clevelandclinic.org/health/diseases/12230-birth-defects" TargetMode="External"/><Relationship Id="rId4" Type="http://schemas.openxmlformats.org/officeDocument/2006/relationships/hyperlink" Target="https://my.clevelandclinic.org/health/articles/5182-breastfeedi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hyperlink" Target="https://my.clevelandclinic.org/health/diseases/8589-cataracts-age-related" TargetMode="External"/><Relationship Id="rId3" Type="http://schemas.openxmlformats.org/officeDocument/2006/relationships/hyperlink" Target="https://my.clevelandclinic.org/health/diseases/22263-jaundice-in-newborns" TargetMode="External"/><Relationship Id="rId7" Type="http://schemas.openxmlformats.org/officeDocument/2006/relationships/hyperlink" Target="https://my.clevelandclinic.org/health/symptoms/17937-hepatomegaly-enlarged-liver"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my.clevelandclinic.org/health/symptoms/22695-purpura" TargetMode="External"/><Relationship Id="rId5" Type="http://schemas.openxmlformats.org/officeDocument/2006/relationships/hyperlink" Target="https://my.clevelandclinic.org/health/diseases/17325-patent-ductus-arteriosus-pda" TargetMode="External"/><Relationship Id="rId4" Type="http://schemas.openxmlformats.org/officeDocument/2006/relationships/hyperlink" Target="https://my.clevelandclinic.org/health/diseases/17673-hearing-loss" TargetMode="External"/><Relationship Id="rId9" Type="http://schemas.openxmlformats.org/officeDocument/2006/relationships/hyperlink" Target="https://my.clevelandclinic.org/health/diseases/9843-microcephal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health.clevelandclinic.org/how-you-can-cope-with-declining-senses-as-you-ag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my.clevelandclinic.org/health/diseases/4865-learning-disabilities-what-you-need-to-know" TargetMode="External"/><Relationship Id="rId4" Type="http://schemas.openxmlformats.org/officeDocument/2006/relationships/hyperlink" Target="https://my.clevelandclinic.org/health/diseases/22789-seizur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83" name="Google Shape;83;p16"/>
          <p:cNvSpPr txBox="1">
            <a:spLocks noGrp="1"/>
          </p:cNvSpPr>
          <p:nvPr>
            <p:ph type="ctrTitle"/>
          </p:nvPr>
        </p:nvSpPr>
        <p:spPr>
          <a:xfrm>
            <a:off x="700676" y="1104875"/>
            <a:ext cx="4711200" cy="24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ms-MY" dirty="0"/>
              <a:t>TORCH INFECTION</a:t>
            </a:r>
            <a:endParaRPr dirty="0">
              <a:solidFill>
                <a:schemeClr val="accent6"/>
              </a:solidFill>
            </a:endParaRPr>
          </a:p>
        </p:txBody>
      </p:sp>
      <p:sp>
        <p:nvSpPr>
          <p:cNvPr id="133" name="Google Shape;133;p16"/>
          <p:cNvSpPr/>
          <p:nvPr/>
        </p:nvSpPr>
        <p:spPr>
          <a:xfrm>
            <a:off x="700663" y="539497"/>
            <a:ext cx="227485" cy="194801"/>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6"/>
          <p:cNvSpPr/>
          <p:nvPr/>
        </p:nvSpPr>
        <p:spPr>
          <a:xfrm rot="2700000">
            <a:off x="8224661" y="4422098"/>
            <a:ext cx="208089" cy="208206"/>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p:nvPr/>
        </p:nvSpPr>
        <p:spPr>
          <a:xfrm rot="2700000">
            <a:off x="951141" y="1022640"/>
            <a:ext cx="154764" cy="154852"/>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ubtitle 4">
            <a:extLst>
              <a:ext uri="{FF2B5EF4-FFF2-40B4-BE49-F238E27FC236}">
                <a16:creationId xmlns:a16="http://schemas.microsoft.com/office/drawing/2014/main" id="{B5B99111-47DC-0D96-EBA4-73AC87DA7380}"/>
              </a:ext>
            </a:extLst>
          </p:cNvPr>
          <p:cNvSpPr>
            <a:spLocks noGrp="1"/>
          </p:cNvSpPr>
          <p:nvPr>
            <p:ph type="subTitle" idx="1"/>
          </p:nvPr>
        </p:nvSpPr>
        <p:spPr/>
        <p:txBody>
          <a:bodyPr/>
          <a:lstStyle/>
          <a:p>
            <a:r>
              <a:rPr lang="ms-MY" b="1" dirty="0">
                <a:solidFill>
                  <a:schemeClr val="tx1">
                    <a:lumMod val="75000"/>
                  </a:schemeClr>
                </a:solidFill>
              </a:rPr>
              <a:t>Presented by : </a:t>
            </a:r>
          </a:p>
          <a:p>
            <a:r>
              <a:rPr lang="ms-MY" b="1" dirty="0">
                <a:solidFill>
                  <a:schemeClr val="tx1">
                    <a:lumMod val="75000"/>
                  </a:schemeClr>
                </a:solidFill>
              </a:rPr>
              <a:t>Jehad Ahmad</a:t>
            </a:r>
          </a:p>
          <a:p>
            <a:r>
              <a:rPr lang="ms-MY" b="1" dirty="0">
                <a:solidFill>
                  <a:schemeClr val="tx1">
                    <a:lumMod val="75000"/>
                  </a:schemeClr>
                </a:solidFill>
              </a:rPr>
              <a:t>Fahmi Nemrawi </a:t>
            </a:r>
          </a:p>
          <a:p>
            <a:r>
              <a:rPr lang="ms-MY" b="1" dirty="0">
                <a:solidFill>
                  <a:schemeClr val="tx1">
                    <a:lumMod val="75000"/>
                  </a:schemeClr>
                </a:solidFill>
              </a:rPr>
              <a:t>Dania Belbeisi</a:t>
            </a:r>
            <a:endParaRPr lang="x-none" b="1" dirty="0"/>
          </a:p>
        </p:txBody>
      </p:sp>
      <p:sp>
        <p:nvSpPr>
          <p:cNvPr id="2" name="TextBox 1">
            <a:extLst>
              <a:ext uri="{FF2B5EF4-FFF2-40B4-BE49-F238E27FC236}">
                <a16:creationId xmlns:a16="http://schemas.microsoft.com/office/drawing/2014/main" id="{F3C5D120-BE41-C183-732E-3C58A615B92B}"/>
              </a:ext>
            </a:extLst>
          </p:cNvPr>
          <p:cNvSpPr txBox="1"/>
          <p:nvPr/>
        </p:nvSpPr>
        <p:spPr>
          <a:xfrm>
            <a:off x="3875826" y="3816775"/>
            <a:ext cx="1828800" cy="738664"/>
          </a:xfrm>
          <a:prstGeom prst="rect">
            <a:avLst/>
          </a:prstGeom>
          <a:noFill/>
        </p:spPr>
        <p:txBody>
          <a:bodyPr wrap="square" rtlCol="0">
            <a:spAutoFit/>
          </a:bodyPr>
          <a:lstStyle/>
          <a:p>
            <a:pPr algn="l"/>
            <a:r>
              <a:rPr lang="ms-MY" b="1" dirty="0">
                <a:solidFill>
                  <a:schemeClr val="accent3">
                    <a:lumMod val="50000"/>
                  </a:schemeClr>
                </a:solidFill>
              </a:rPr>
              <a:t>Supervised by : </a:t>
            </a:r>
          </a:p>
          <a:p>
            <a:pPr algn="l"/>
            <a:r>
              <a:rPr lang="ms-MY" b="1" dirty="0">
                <a:solidFill>
                  <a:schemeClr val="accent3">
                    <a:lumMod val="50000"/>
                  </a:schemeClr>
                </a:solidFill>
              </a:rPr>
              <a:t>Dr. Seham abu frajeh </a:t>
            </a:r>
            <a:endParaRPr lang="x-none" b="1" dirty="0">
              <a:solidFill>
                <a:schemeClr val="accent3">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14300" y="-95250"/>
            <a:ext cx="7715400" cy="468000"/>
          </a:xfrm>
          <a:prstGeom prst="rect">
            <a:avLst/>
          </a:prstGeom>
        </p:spPr>
        <p:txBody>
          <a:bodyPr spcFirstLastPara="1" wrap="square" lIns="91425" tIns="91425" rIns="91425" bIns="91425" anchor="t" anchorCtr="0">
            <a:noAutofit/>
          </a:bodyPr>
          <a:lstStyle/>
          <a:p>
            <a:br>
              <a:rPr lang="en-US" b="1" i="0" u="none" strike="noStrike" cap="all" dirty="0">
                <a:solidFill>
                  <a:srgbClr val="555555"/>
                </a:solidFill>
                <a:effectLst/>
                <a:latin typeface="Roboto Condensed" panose="02000000000000000000" pitchFamily="2" charset="0"/>
              </a:rPr>
            </a:br>
            <a:r>
              <a:rPr lang="en-US" b="1" i="0" u="none" strike="noStrike" dirty="0">
                <a:solidFill>
                  <a:srgbClr val="343536"/>
                </a:solidFill>
                <a:effectLst/>
                <a:latin typeface="Source Sans Pro" panose="020F0502020204030204" pitchFamily="34" charset="0"/>
              </a:rPr>
              <a:t>When should I see my healthcare provider</a:t>
            </a:r>
            <a:br>
              <a:rPr lang="en-US" b="1" i="0" u="none" strike="noStrike" dirty="0">
                <a:solidFill>
                  <a:srgbClr val="343536"/>
                </a:solidFill>
                <a:effectLst/>
                <a:latin typeface="Source Sans Pro" panose="020F0502020204030204" pitchFamily="34" charset="0"/>
              </a:rPr>
            </a:br>
            <a:endParaRPr dirty="0"/>
          </a:p>
        </p:txBody>
      </p:sp>
      <p:sp>
        <p:nvSpPr>
          <p:cNvPr id="142" name="Google Shape;142;p17"/>
          <p:cNvSpPr txBox="1">
            <a:spLocks noGrp="1"/>
          </p:cNvSpPr>
          <p:nvPr>
            <p:ph type="subTitle" idx="1"/>
          </p:nvPr>
        </p:nvSpPr>
        <p:spPr>
          <a:xfrm>
            <a:off x="228600" y="895350"/>
            <a:ext cx="8802149" cy="2819400"/>
          </a:xfrm>
          <a:prstGeom prst="rect">
            <a:avLst/>
          </a:prstGeom>
        </p:spPr>
        <p:txBody>
          <a:bodyPr spcFirstLastPara="1" wrap="square" lIns="91425" tIns="91425" rIns="91425" bIns="91425" anchor="t" anchorCtr="0">
            <a:noAutofit/>
          </a:bodyPr>
          <a:lstStyle/>
          <a:p>
            <a:r>
              <a:rPr lang="en-US" sz="2000" b="0" i="0" u="none" strike="noStrike" dirty="0">
                <a:solidFill>
                  <a:srgbClr val="343536"/>
                </a:solidFill>
                <a:effectLst/>
                <a:latin typeface="Source Sans Pro" panose="020F0502020204030204" pitchFamily="34" charset="0"/>
              </a:rPr>
              <a:t>Contact your healthcare provider immediately if you're pregnant and think you have one of the TORCH infections. Symptoms vary depending on the condition, but some things to look for include:</a:t>
            </a:r>
          </a:p>
          <a:p>
            <a:r>
              <a:rPr lang="en-US" sz="2000" b="0" i="0" u="none" strike="noStrike" dirty="0">
                <a:solidFill>
                  <a:srgbClr val="343536"/>
                </a:solidFill>
                <a:effectLst/>
                <a:latin typeface="Source Sans Pro" panose="020F0502020204030204" pitchFamily="34" charset="0"/>
              </a:rPr>
              <a:t>Fever.</a:t>
            </a:r>
          </a:p>
          <a:p>
            <a:r>
              <a:rPr lang="en-US" sz="2000" b="0" i="0" u="none" strike="noStrike" dirty="0">
                <a:solidFill>
                  <a:srgbClr val="343536"/>
                </a:solidFill>
                <a:effectLst/>
                <a:latin typeface="Source Sans Pro" panose="020F0502020204030204" pitchFamily="34" charset="0"/>
              </a:rPr>
              <a:t>Unexplained rashes or skin lesions.</a:t>
            </a:r>
          </a:p>
          <a:p>
            <a:r>
              <a:rPr lang="en-US" sz="2000" b="0" i="0" u="none" strike="noStrike" dirty="0">
                <a:solidFill>
                  <a:srgbClr val="343536"/>
                </a:solidFill>
                <a:effectLst/>
                <a:latin typeface="Source Sans Pro" panose="020F0502020204030204" pitchFamily="34" charset="0"/>
              </a:rPr>
              <a:t>Swollen lymph nodes in your neck or groin area.</a:t>
            </a:r>
          </a:p>
          <a:p>
            <a:r>
              <a:rPr lang="en-US" sz="2000" b="0" i="0" u="none" strike="noStrike" dirty="0">
                <a:solidFill>
                  <a:srgbClr val="343536"/>
                </a:solidFill>
                <a:effectLst/>
                <a:latin typeface="Source Sans Pro" panose="020F0502020204030204" pitchFamily="34" charset="0"/>
              </a:rPr>
              <a:t>Sore throat.</a:t>
            </a:r>
          </a:p>
          <a:p>
            <a:r>
              <a:rPr lang="en-US" sz="2000" b="0" i="0" u="none" strike="noStrike" dirty="0">
                <a:solidFill>
                  <a:srgbClr val="343536"/>
                </a:solidFill>
                <a:effectLst/>
                <a:latin typeface="Source Sans Pro" panose="020F0502020204030204" pitchFamily="34" charset="0"/>
              </a:rPr>
              <a:t>Body or muscle ache.</a:t>
            </a:r>
          </a:p>
          <a:p>
            <a:r>
              <a:rPr lang="en-US" sz="2000" b="0" i="0" u="none" strike="noStrike" dirty="0">
                <a:solidFill>
                  <a:srgbClr val="343536"/>
                </a:solidFill>
                <a:effectLst/>
                <a:latin typeface="Source Sans Pro" panose="020F0502020204030204" pitchFamily="34" charset="0"/>
              </a:rPr>
              <a:t>Cold cores or blisters on your genitals or around your mouth</a:t>
            </a:r>
          </a:p>
          <a:p>
            <a:pPr marL="182880" lvl="0" indent="-205740" algn="l" rtl="0">
              <a:spcBef>
                <a:spcPts val="0"/>
              </a:spcBef>
              <a:spcAft>
                <a:spcPts val="0"/>
              </a:spcAft>
              <a:buClr>
                <a:schemeClr val="dk2"/>
              </a:buClr>
              <a:buSzPts val="1800"/>
              <a:buChar char="●"/>
            </a:pPr>
            <a:endParaRPr sz="1400" dirty="0">
              <a:solidFill>
                <a:schemeClr val="accent3">
                  <a:lumMod val="50000"/>
                </a:schemeClr>
              </a:solidFill>
            </a:endParaRPr>
          </a:p>
        </p:txBody>
      </p:sp>
      <p:sp>
        <p:nvSpPr>
          <p:cNvPr id="2" name="Google Shape;142;p17">
            <a:extLst>
              <a:ext uri="{FF2B5EF4-FFF2-40B4-BE49-F238E27FC236}">
                <a16:creationId xmlns:a16="http://schemas.microsoft.com/office/drawing/2014/main" id="{DA5ADB9B-78E0-2D60-AA68-571CF384A099}"/>
              </a:ext>
            </a:extLst>
          </p:cNvPr>
          <p:cNvSpPr txBox="1">
            <a:spLocks/>
          </p:cNvSpPr>
          <p:nvPr/>
        </p:nvSpPr>
        <p:spPr>
          <a:xfrm>
            <a:off x="107658" y="3714750"/>
            <a:ext cx="8686800" cy="339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434343"/>
              </a:buClr>
              <a:buSzPts val="1200"/>
              <a:buFont typeface="Anaheim"/>
              <a:buAutoNum type="arabicPeriod"/>
              <a:defRPr sz="1200" b="0" i="0" u="none" strike="noStrike" cap="none">
                <a:solidFill>
                  <a:schemeClr val="dk2"/>
                </a:solidFill>
                <a:latin typeface="Montserrat"/>
                <a:ea typeface="Montserrat"/>
                <a:cs typeface="Montserrat"/>
                <a:sym typeface="Montserrat"/>
              </a:defRPr>
            </a:lvl1pPr>
            <a:lvl2pPr marL="914400" marR="0" lvl="1"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2pPr>
            <a:lvl3pPr marL="1371600" marR="0" lvl="2"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3pPr>
            <a:lvl4pPr marL="1828800" marR="0" lvl="3" indent="-31115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2"/>
                </a:solidFill>
                <a:latin typeface="Montserrat"/>
                <a:ea typeface="Montserrat"/>
                <a:cs typeface="Montserrat"/>
                <a:sym typeface="Montserrat"/>
              </a:defRPr>
            </a:lvl4pPr>
            <a:lvl5pPr marL="2286000" marR="0" lvl="4"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5pPr>
            <a:lvl6pPr marL="2743200" marR="0" lvl="5"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6pPr>
            <a:lvl7pPr marL="3200400" marR="0" lvl="6" indent="-31115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2"/>
                </a:solidFill>
                <a:latin typeface="Montserrat"/>
                <a:ea typeface="Montserrat"/>
                <a:cs typeface="Montserrat"/>
                <a:sym typeface="Montserrat"/>
              </a:defRPr>
            </a:lvl7pPr>
            <a:lvl8pPr marL="3657600" marR="0" lvl="7"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8pPr>
            <a:lvl9pPr marL="4114800" marR="0" lvl="8"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9pPr>
          </a:lstStyle>
          <a:p>
            <a:pPr marL="182880" indent="-205740">
              <a:buClr>
                <a:schemeClr val="dk2"/>
              </a:buClr>
              <a:buSzPts val="1800"/>
              <a:buFont typeface="Anaheim"/>
              <a:buChar char="●"/>
            </a:pPr>
            <a:r>
              <a:rPr lang="en-US" sz="2000" dirty="0">
                <a:solidFill>
                  <a:schemeClr val="accent3">
                    <a:lumMod val="75000"/>
                  </a:schemeClr>
                </a:solidFill>
                <a:latin typeface="Source Sans Pro" panose="020F0502020204030204" pitchFamily="34" charset="0"/>
              </a:rPr>
              <a:t>Most TORCH </a:t>
            </a:r>
            <a:r>
              <a:rPr lang="en-US" sz="2000" dirty="0">
                <a:solidFill>
                  <a:srgbClr val="343536"/>
                </a:solidFill>
                <a:latin typeface="Source Sans Pro" panose="020F0502020204030204" pitchFamily="34" charset="0"/>
              </a:rPr>
              <a:t>infections are </a:t>
            </a:r>
            <a:r>
              <a:rPr lang="en-US" sz="2000" dirty="0">
                <a:solidFill>
                  <a:srgbClr val="FF0000"/>
                </a:solidFill>
                <a:latin typeface="Source Sans Pro" panose="020F0502020204030204" pitchFamily="34" charset="0"/>
              </a:rPr>
              <a:t>treatable with medication</a:t>
            </a:r>
            <a:r>
              <a:rPr lang="en-US" sz="2000" dirty="0">
                <a:solidFill>
                  <a:srgbClr val="343536"/>
                </a:solidFill>
                <a:latin typeface="Source Sans Pro" panose="020F0502020204030204" pitchFamily="34" charset="0"/>
              </a:rPr>
              <a:t>. It's important to discuss any symptoms you have during pregnancy with your healthcare provider. Identifying and treating infections as soon as possible leads to the best results for you and your baby</a:t>
            </a:r>
            <a:endParaRPr lang="en-US" sz="1400" dirty="0">
              <a:solidFill>
                <a:schemeClr val="accent3">
                  <a:lumMod val="50000"/>
                </a:schemeClr>
              </a:solidFill>
            </a:endParaRPr>
          </a:p>
        </p:txBody>
      </p:sp>
    </p:spTree>
    <p:extLst>
      <p:ext uri="{BB962C8B-B14F-4D97-AF65-F5344CB8AC3E}">
        <p14:creationId xmlns:p14="http://schemas.microsoft.com/office/powerpoint/2010/main" val="23193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none" strike="noStrike" dirty="0">
                <a:solidFill>
                  <a:srgbClr val="343536"/>
                </a:solidFill>
                <a:effectLst/>
                <a:latin typeface="Source Sans Pro" panose="020F0502020204030204" pitchFamily="34" charset="0"/>
              </a:rPr>
              <a:t>A note from Cleveland Clinic</a:t>
            </a:r>
            <a:endParaRPr dirty="0"/>
          </a:p>
        </p:txBody>
      </p:sp>
      <p:sp>
        <p:nvSpPr>
          <p:cNvPr id="142" name="Google Shape;142;p17"/>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p>
            <a:pPr marL="182880" lvl="0" indent="-205740" algn="l" rtl="0">
              <a:spcBef>
                <a:spcPts val="0"/>
              </a:spcBef>
              <a:spcAft>
                <a:spcPts val="0"/>
              </a:spcAft>
              <a:buClr>
                <a:schemeClr val="dk2"/>
              </a:buClr>
              <a:buSzPts val="1800"/>
              <a:buChar char="●"/>
            </a:pPr>
            <a:r>
              <a:rPr lang="en-US" sz="2000" b="0" i="0" u="none" strike="noStrike" dirty="0">
                <a:solidFill>
                  <a:srgbClr val="343536"/>
                </a:solidFill>
                <a:effectLst/>
                <a:latin typeface="Source Sans Pro" panose="020F0502020204030204" pitchFamily="34" charset="0"/>
              </a:rPr>
              <a:t>TORCH infections refer to a group of infectious diseases that affect a fetus or newborn baby. They can be passed to your baby during pregnancy, childbirth or shortly after birth in breastmilk. The best way to prevent TORCH infection is to practice good hygiene during pregnancy and wear condoms during sex</a:t>
            </a:r>
            <a:r>
              <a:rPr lang="en-US" sz="2000" b="1" i="0" u="none" strike="noStrike" dirty="0">
                <a:solidFill>
                  <a:srgbClr val="FF0000"/>
                </a:solidFill>
                <a:effectLst/>
                <a:latin typeface="Source Sans Pro" panose="020F0502020204030204" pitchFamily="34" charset="0"/>
              </a:rPr>
              <a:t>. TORCH infections are rare but can have serious implications for your baby because they don't have a strong immune system</a:t>
            </a:r>
            <a:r>
              <a:rPr lang="en-US" sz="2000" b="0" i="0" u="none" strike="noStrike" dirty="0">
                <a:solidFill>
                  <a:srgbClr val="343536"/>
                </a:solidFill>
                <a:effectLst/>
                <a:latin typeface="Source Sans Pro" panose="020F0502020204030204" pitchFamily="34" charset="0"/>
              </a:rPr>
              <a:t>. Be sure to tell your doctor your full medical and vaccination history, including if you've been treated for sexually transmitted infections. Discuss any concerns you have with your provider. </a:t>
            </a:r>
            <a:r>
              <a:rPr lang="en-US" sz="2000" b="0" i="0" u="none" strike="noStrike" dirty="0">
                <a:solidFill>
                  <a:srgbClr val="FF0000"/>
                </a:solidFill>
                <a:effectLst/>
                <a:latin typeface="Source Sans Pro" panose="020F0502020204030204" pitchFamily="34" charset="0"/>
              </a:rPr>
              <a:t>In most cases, babies with TORCH infections make a full recovery.</a:t>
            </a:r>
            <a:endParaRPr sz="1400" dirty="0">
              <a:solidFill>
                <a:srgbClr val="FF0000"/>
              </a:solidFill>
            </a:endParaRPr>
          </a:p>
        </p:txBody>
      </p:sp>
    </p:spTree>
    <p:extLst>
      <p:ext uri="{BB962C8B-B14F-4D97-AF65-F5344CB8AC3E}">
        <p14:creationId xmlns:p14="http://schemas.microsoft.com/office/powerpoint/2010/main" val="409998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IMG_6084.jpg"/>
          <p:cNvPicPr>
            <a:picLocks noChangeAspect="1"/>
          </p:cNvPicPr>
          <p:nvPr/>
        </p:nvPicPr>
        <p:blipFill>
          <a:blip r:embed="rId2"/>
          <a:stretch>
            <a:fillRect/>
          </a:stretch>
        </p:blipFill>
        <p:spPr>
          <a:xfrm>
            <a:off x="2" y="0"/>
            <a:ext cx="9161399" cy="5143500"/>
          </a:xfrm>
          <a:prstGeom prst="rect">
            <a:avLst/>
          </a:prstGeom>
        </p:spPr>
      </p:pic>
      <p:sp>
        <p:nvSpPr>
          <p:cNvPr id="6" name="مستطيل 5"/>
          <p:cNvSpPr/>
          <p:nvPr/>
        </p:nvSpPr>
        <p:spPr>
          <a:xfrm>
            <a:off x="3063727" y="3804055"/>
            <a:ext cx="641714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TOXOPLASMOSIS </a:t>
            </a:r>
            <a:endParaRPr lang="ar-SA"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1337458"/>
            <a:ext cx="7715480" cy="1446550"/>
          </a:xfrm>
          <a:prstGeom prst="rect">
            <a:avLst/>
          </a:prstGeom>
          <a:noFill/>
        </p:spPr>
        <p:txBody>
          <a:bodyPr wrap="square" rtlCol="0">
            <a:spAutoFit/>
          </a:bodyPr>
          <a:lstStyle/>
          <a:p>
            <a:r>
              <a:rPr lang="en-US" sz="8800" dirty="0"/>
              <a:t>Toxoplasmosis</a:t>
            </a:r>
          </a:p>
        </p:txBody>
      </p:sp>
    </p:spTree>
    <p:extLst>
      <p:ext uri="{BB962C8B-B14F-4D97-AF65-F5344CB8AC3E}">
        <p14:creationId xmlns:p14="http://schemas.microsoft.com/office/powerpoint/2010/main" val="244017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r>
              <a:rPr lang="ms-MY" dirty="0">
                <a:solidFill>
                  <a:srgbClr val="FF0000"/>
                </a:solidFill>
              </a:rPr>
              <a:t>TOXOPLASMOSIS </a:t>
            </a:r>
            <a:r>
              <a:rPr lang="en-US" sz="2000" dirty="0">
                <a:latin typeface="Roboto"/>
              </a:rPr>
              <a:t>is a disease caused by the obligate intracellular parasite </a:t>
            </a:r>
            <a:r>
              <a:rPr lang="en-US" sz="2000" dirty="0">
                <a:latin typeface="Roboto"/>
                <a:hlinkClick r:id="rId3" tooltip="https://www.amboss.com/us/knowledge/Toxoplasmosis#Zd216826c3fee86b9640471adcac0efd9"/>
              </a:rPr>
              <a:t>Toxoplasma </a:t>
            </a:r>
            <a:r>
              <a:rPr lang="en-US" sz="2000" dirty="0" err="1">
                <a:latin typeface="Roboto"/>
                <a:hlinkClick r:id="rId3" tooltip="https://www.amboss.com/us/knowledge/Toxoplasmosis#Zd216826c3fee86b9640471adcac0efd9"/>
              </a:rPr>
              <a:t>gondii</a:t>
            </a:r>
            <a:r>
              <a:rPr lang="en-US" sz="2000" dirty="0">
                <a:latin typeface="Roboto"/>
                <a:hlinkClick r:id="rId3" tooltip="https://www.amboss.com/us/knowledge/Toxoplasmosis#Zd216826c3fee86b9640471adcac0efd9"/>
              </a:rPr>
              <a:t>.</a:t>
            </a:r>
            <a:r>
              <a:rPr lang="en-US" sz="2000" dirty="0">
                <a:latin typeface="Roboto"/>
              </a:rPr>
              <a:t> </a:t>
            </a:r>
            <a:br>
              <a:rPr lang="en-US" sz="2000" dirty="0">
                <a:latin typeface="Roboto"/>
              </a:rPr>
            </a:br>
            <a:r>
              <a:rPr lang="en-US" sz="2000" dirty="0">
                <a:latin typeface="Roboto"/>
              </a:rPr>
              <a:t>-</a:t>
            </a:r>
            <a:r>
              <a:rPr lang="en-US" sz="2000" dirty="0"/>
              <a:t> Maternal toxoplasmosis infection is acquired orally </a:t>
            </a:r>
            <a:br>
              <a:rPr lang="en-US" sz="2000" dirty="0"/>
            </a:br>
            <a:r>
              <a:rPr lang="en-US" sz="2000" dirty="0"/>
              <a:t>- The main source of maternal infection is thought to be ingestion of </a:t>
            </a:r>
            <a:r>
              <a:rPr lang="en-US" sz="2000" dirty="0" err="1"/>
              <a:t>bradyzoites</a:t>
            </a:r>
            <a:r>
              <a:rPr lang="en-US" sz="2000" dirty="0"/>
              <a:t> contained in undercooked or cured meat or meat products. Ingestion of </a:t>
            </a:r>
            <a:r>
              <a:rPr lang="en-US" sz="2000" dirty="0" err="1"/>
              <a:t>oocysts</a:t>
            </a:r>
            <a:r>
              <a:rPr lang="en-US" sz="2000" dirty="0"/>
              <a:t>, from contact with soil or water, or eating soil-contaminated fruit or vegetables is also a major source of infection </a:t>
            </a:r>
            <a:br>
              <a:rPr lang="ar-JO" sz="2000" dirty="0"/>
            </a:br>
            <a:endParaRPr sz="2000" dirty="0">
              <a:solidFill>
                <a:srgbClr val="FF0000"/>
              </a:solidFill>
            </a:endParaRPr>
          </a:p>
        </p:txBody>
      </p:sp>
      <p:pic>
        <p:nvPicPr>
          <p:cNvPr id="9" name="صورة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333750"/>
            <a:ext cx="7896352" cy="1809750"/>
          </a:xfrm>
          <a:prstGeom prst="rect">
            <a:avLst/>
          </a:prstGeom>
        </p:spPr>
      </p:pic>
    </p:spTree>
    <p:extLst>
      <p:ext uri="{BB962C8B-B14F-4D97-AF65-F5344CB8AC3E}">
        <p14:creationId xmlns:p14="http://schemas.microsoft.com/office/powerpoint/2010/main" val="794805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مستطيل 18"/>
          <p:cNvSpPr/>
          <p:nvPr/>
        </p:nvSpPr>
        <p:spPr>
          <a:xfrm>
            <a:off x="1571606" y="392401"/>
            <a:ext cx="6572295" cy="523220"/>
          </a:xfrm>
          <a:prstGeom prst="rect">
            <a:avLst/>
          </a:prstGeom>
          <a:noFill/>
        </p:spPr>
        <p:txBody>
          <a:bodyPr wrap="square" lIns="91440" tIns="45720" rIns="91440" bIns="45720">
            <a:spAutoFit/>
          </a:bodyPr>
          <a:lstStyle/>
          <a:p>
            <a:pPr algn="ctr"/>
            <a:r>
              <a:rPr lang="en-US" sz="2800" b="1" dirty="0">
                <a:ln w="12700">
                  <a:solidFill>
                    <a:schemeClr val="tx2">
                      <a:satMod val="155000"/>
                    </a:schemeClr>
                  </a:solidFill>
                  <a:prstDash val="solid"/>
                </a:ln>
                <a:solidFill>
                  <a:schemeClr val="bg2">
                    <a:tint val="85000"/>
                    <a:satMod val="155000"/>
                  </a:schemeClr>
                </a:solidFill>
                <a:latin typeface="Apri"/>
              </a:rPr>
              <a:t>Clinical manifestation</a:t>
            </a:r>
            <a:endParaRPr lang="ar-SA" sz="2800" b="1" dirty="0">
              <a:ln w="12700">
                <a:solidFill>
                  <a:schemeClr val="tx2">
                    <a:satMod val="155000"/>
                  </a:schemeClr>
                </a:solidFill>
                <a:prstDash val="solid"/>
              </a:ln>
              <a:solidFill>
                <a:schemeClr val="bg2">
                  <a:tint val="85000"/>
                  <a:satMod val="155000"/>
                </a:schemeClr>
              </a:solidFill>
              <a:latin typeface="Apri"/>
            </a:endParaRPr>
          </a:p>
        </p:txBody>
      </p:sp>
      <p:graphicFrame>
        <p:nvGraphicFramePr>
          <p:cNvPr id="21" name="رسم تخطيطي 20"/>
          <p:cNvGraphicFramePr/>
          <p:nvPr/>
        </p:nvGraphicFramePr>
        <p:xfrm>
          <a:off x="500033" y="981761"/>
          <a:ext cx="8131632" cy="3465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
          <p:cNvPicPr>
            <a:picLocks noGrp="1" noChangeAspect="1" noChangeArrowheads="1"/>
          </p:cNvPicPr>
          <p:nvPr>
            <p:ph idx="1"/>
          </p:nvPr>
        </p:nvPicPr>
        <p:blipFill>
          <a:blip r:embed="rId7"/>
          <a:srcRect/>
          <a:stretch>
            <a:fillRect/>
          </a:stretch>
        </p:blipFill>
        <p:spPr bwMode="auto">
          <a:xfrm>
            <a:off x="4857752" y="1828800"/>
            <a:ext cx="3694620" cy="1921677"/>
          </a:xfrm>
          <a:prstGeom prst="rect">
            <a:avLst/>
          </a:prstGeom>
          <a:noFill/>
          <a:ln w="9525">
            <a:noFill/>
            <a:miter lim="800000"/>
            <a:headEnd/>
            <a:tailEnd/>
          </a:ln>
          <a:effectLst/>
        </p:spPr>
      </p:pic>
    </p:spTree>
    <p:extLst>
      <p:ext uri="{BB962C8B-B14F-4D97-AF65-F5344CB8AC3E}">
        <p14:creationId xmlns:p14="http://schemas.microsoft.com/office/powerpoint/2010/main" val="3365814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B92B8E69-E73E-4E1D-954F-046C55CE123A}"/>
              </a:ext>
            </a:extLst>
          </p:cNvPr>
          <p:cNvSpPr>
            <a:spLocks noGrp="1"/>
          </p:cNvSpPr>
          <p:nvPr>
            <p:ph idx="1"/>
          </p:nvPr>
        </p:nvSpPr>
        <p:spPr>
          <a:xfrm>
            <a:off x="1523970" y="1003236"/>
            <a:ext cx="7848631" cy="1553777"/>
          </a:xfrm>
        </p:spPr>
        <p:txBody>
          <a:bodyPr vert="horz" lIns="91440" tIns="45720" rIns="91440" bIns="45720" rtlCol="0">
            <a:noAutofit/>
          </a:bodyPr>
          <a:lstStyle/>
          <a:p>
            <a:pPr lvl="1">
              <a:buNone/>
            </a:pPr>
            <a:r>
              <a:rPr lang="en-US" sz="1600" dirty="0">
                <a:solidFill>
                  <a:schemeClr val="tx1"/>
                </a:solidFill>
                <a:latin typeface="Agency FB" panose="020B0503020202020204" pitchFamily="34" charset="0"/>
              </a:rPr>
              <a:t> </a:t>
            </a:r>
          </a:p>
          <a:p>
            <a:pPr lvl="1" algn="l">
              <a:buNone/>
            </a:pPr>
            <a:endParaRPr lang="en-US" sz="1600" dirty="0">
              <a:solidFill>
                <a:schemeClr val="tx1"/>
              </a:solidFill>
              <a:latin typeface="Agency FB" panose="020B0503020202020204" pitchFamily="34" charset="0"/>
            </a:endParaRPr>
          </a:p>
          <a:p>
            <a:pPr lvl="1" algn="l">
              <a:buNone/>
            </a:pPr>
            <a:r>
              <a:rPr lang="en-US" sz="1600" dirty="0">
                <a:solidFill>
                  <a:schemeClr val="tx1"/>
                </a:solidFill>
                <a:latin typeface="Apri"/>
              </a:rPr>
              <a:t> </a:t>
            </a:r>
            <a:r>
              <a:rPr lang="en-US" sz="1400" dirty="0">
                <a:solidFill>
                  <a:schemeClr val="tx1"/>
                </a:solidFill>
                <a:latin typeface="Apri"/>
              </a:rPr>
              <a:t>Diagnostic testing using </a:t>
            </a:r>
            <a:r>
              <a:rPr lang="en-US" sz="1400" b="1" dirty="0">
                <a:solidFill>
                  <a:schemeClr val="tx1"/>
                </a:solidFill>
                <a:latin typeface="Apri"/>
              </a:rPr>
              <a:t>serology</a:t>
            </a:r>
            <a:r>
              <a:rPr lang="en-US" sz="1400" dirty="0">
                <a:solidFill>
                  <a:schemeClr val="tx1"/>
                </a:solidFill>
                <a:latin typeface="Apri"/>
              </a:rPr>
              <a:t> for toxoplasmosis should be </a:t>
            </a:r>
            <a:r>
              <a:rPr lang="en-US" sz="1400" b="1" dirty="0">
                <a:solidFill>
                  <a:schemeClr val="tx1"/>
                </a:solidFill>
                <a:latin typeface="Apri"/>
              </a:rPr>
              <a:t>performed if there is clinical suspicion of acute toxoplasmosis during pregnancy</a:t>
            </a:r>
            <a:r>
              <a:rPr lang="en-US" sz="1400" dirty="0">
                <a:solidFill>
                  <a:schemeClr val="tx1"/>
                </a:solidFill>
                <a:latin typeface="Apri"/>
              </a:rPr>
              <a:t>, such as</a:t>
            </a:r>
          </a:p>
          <a:p>
            <a:pPr lvl="1" algn="l">
              <a:buNone/>
            </a:pPr>
            <a:r>
              <a:rPr lang="en-US" sz="1400" dirty="0">
                <a:solidFill>
                  <a:schemeClr val="tx1"/>
                </a:solidFill>
                <a:latin typeface="Apri"/>
              </a:rPr>
              <a:t> - </a:t>
            </a:r>
            <a:r>
              <a:rPr lang="en-US" sz="1400" b="1" dirty="0">
                <a:solidFill>
                  <a:srgbClr val="FF0000"/>
                </a:solidFill>
                <a:latin typeface="Apri"/>
              </a:rPr>
              <a:t>A high clinical suspicion of acute infection</a:t>
            </a:r>
            <a:r>
              <a:rPr lang="en-US" sz="1400" dirty="0">
                <a:solidFill>
                  <a:srgbClr val="FF0000"/>
                </a:solidFill>
                <a:latin typeface="Apri"/>
              </a:rPr>
              <a:t> </a:t>
            </a:r>
            <a:r>
              <a:rPr lang="en-US" sz="1400" dirty="0">
                <a:solidFill>
                  <a:schemeClr val="tx1"/>
                </a:solidFill>
                <a:latin typeface="Apri"/>
              </a:rPr>
              <a:t>in the mother based on symptoms (</a:t>
            </a:r>
            <a:r>
              <a:rPr lang="en-US" sz="1400" dirty="0" err="1">
                <a:solidFill>
                  <a:schemeClr val="tx1"/>
                </a:solidFill>
                <a:latin typeface="Apri"/>
              </a:rPr>
              <a:t>eg</a:t>
            </a:r>
            <a:r>
              <a:rPr lang="en-US" sz="1400" dirty="0">
                <a:solidFill>
                  <a:schemeClr val="tx1"/>
                </a:solidFill>
                <a:latin typeface="Apri"/>
              </a:rPr>
              <a:t>, fever and adenopathy, particularly cervical). </a:t>
            </a:r>
          </a:p>
          <a:p>
            <a:pPr lvl="1" algn="l">
              <a:buNone/>
            </a:pPr>
            <a:r>
              <a:rPr lang="en-US" sz="1400" dirty="0">
                <a:solidFill>
                  <a:schemeClr val="tx1"/>
                </a:solidFill>
                <a:latin typeface="Apri"/>
              </a:rPr>
              <a:t> -</a:t>
            </a:r>
            <a:r>
              <a:rPr lang="en-US" sz="1400" b="1" dirty="0" err="1">
                <a:solidFill>
                  <a:srgbClr val="FF0000"/>
                </a:solidFill>
                <a:latin typeface="Apri"/>
              </a:rPr>
              <a:t>Ultrasonographic</a:t>
            </a:r>
            <a:r>
              <a:rPr lang="en-US" sz="1400" b="1" dirty="0">
                <a:solidFill>
                  <a:srgbClr val="FF0000"/>
                </a:solidFill>
                <a:latin typeface="Apri"/>
              </a:rPr>
              <a:t> abnormalities in the fetus </a:t>
            </a:r>
            <a:r>
              <a:rPr lang="en-US" sz="1400" dirty="0">
                <a:solidFill>
                  <a:schemeClr val="tx1"/>
                </a:solidFill>
                <a:latin typeface="Apri"/>
              </a:rPr>
              <a:t>that suggest congenital toxoplasmosis (</a:t>
            </a:r>
            <a:r>
              <a:rPr lang="en-US" sz="1400" dirty="0" err="1">
                <a:solidFill>
                  <a:schemeClr val="tx1"/>
                </a:solidFill>
                <a:latin typeface="Apri"/>
              </a:rPr>
              <a:t>eg</a:t>
            </a:r>
            <a:r>
              <a:rPr lang="en-US" sz="1400" dirty="0">
                <a:solidFill>
                  <a:schemeClr val="tx1"/>
                </a:solidFill>
                <a:latin typeface="Apri"/>
              </a:rPr>
              <a:t>, intracranial hyperechogenic foci or calcifications and/or cerebral ventricular dilation)</a:t>
            </a:r>
          </a:p>
          <a:p>
            <a:endParaRPr lang="en-US" sz="1800" dirty="0">
              <a:solidFill>
                <a:schemeClr val="tx1"/>
              </a:solidFill>
              <a:latin typeface="Apri"/>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Content Placeholder 1">
            <a:extLst>
              <a:ext uri="{FF2B5EF4-FFF2-40B4-BE49-F238E27FC236}">
                <a16:creationId xmlns:a16="http://schemas.microsoft.com/office/drawing/2014/main" id="{9D5BC378-4046-4071-9BD2-A95ABEDF8BE0}"/>
              </a:ext>
            </a:extLst>
          </p:cNvPr>
          <p:cNvSpPr txBox="1">
            <a:spLocks/>
          </p:cNvSpPr>
          <p:nvPr/>
        </p:nvSpPr>
        <p:spPr>
          <a:xfrm>
            <a:off x="2113900" y="3036905"/>
            <a:ext cx="7017482" cy="1723697"/>
          </a:xfrm>
          <a:prstGeom prst="rect">
            <a:avLst/>
          </a:prstGeom>
        </p:spPr>
        <p:txBody>
          <a:bodyPr vert="horz" lIns="91440" tIns="45720" rIns="91440" bIns="45720" rtlCol="0">
            <a:noAutofit/>
          </a:bodyPr>
          <a:lstStyle/>
          <a:p>
            <a:pPr marL="342900" marR="0" lvl="0" indent="-342900" algn="l" defTabSz="914400" rtl="1" eaLnBrk="1" fontAlgn="auto" latinLnBrk="0" hangingPunct="1">
              <a:lnSpc>
                <a:spcPct val="100000"/>
              </a:lnSpc>
              <a:spcBef>
                <a:spcPct val="20000"/>
              </a:spcBef>
              <a:spcAft>
                <a:spcPts val="0"/>
              </a:spcAft>
              <a:buClrTx/>
              <a:buSzTx/>
              <a:buFont typeface="Arial" pitchFamily="34" charset="0"/>
              <a:buNone/>
              <a:tabLst/>
              <a:defRPr/>
            </a:pPr>
            <a:r>
              <a:rPr kumimoji="0" lang="en-US" b="1" i="0" u="sng" strike="noStrike" kern="1200" cap="none" spc="0" normalizeH="0" baseline="0" noProof="0" dirty="0">
                <a:ln>
                  <a:noFill/>
                </a:ln>
                <a:solidFill>
                  <a:srgbClr val="0070C0"/>
                </a:solidFill>
                <a:effectLst/>
                <a:uLnTx/>
                <a:uFillTx/>
                <a:latin typeface="Apri"/>
              </a:rPr>
              <a:t>Maternal diagnosis </a:t>
            </a:r>
            <a:r>
              <a:rPr kumimoji="0" lang="en-US" b="0" i="0" u="none" strike="noStrike" kern="1200" cap="none" spc="0" normalizeH="0" baseline="0" noProof="0" dirty="0">
                <a:ln>
                  <a:noFill/>
                </a:ln>
                <a:solidFill>
                  <a:schemeClr val="tx1">
                    <a:lumMod val="75000"/>
                    <a:lumOff val="25000"/>
                  </a:schemeClr>
                </a:solidFill>
                <a:effectLst/>
                <a:uLnTx/>
                <a:uFillTx/>
                <a:latin typeface="Apri"/>
              </a:rPr>
              <a:t>: initially IGG-IGM antibody       confirmatory test (avidity- serial test )</a:t>
            </a:r>
            <a:endParaRPr kumimoji="0" lang="en-US" b="0" i="0" u="none" strike="noStrike" kern="1200" cap="none" spc="0" normalizeH="0" baseline="0" noProof="0" dirty="0">
              <a:ln>
                <a:noFill/>
              </a:ln>
              <a:solidFill>
                <a:srgbClr val="000000"/>
              </a:solidFill>
              <a:effectLst/>
              <a:uLnTx/>
              <a:uFillTx/>
              <a:latin typeface="Apri"/>
            </a:endParaRPr>
          </a:p>
          <a:p>
            <a:pPr marL="342900" marR="0" lvl="0" indent="-342900" algn="l" defTabSz="914400" rtl="1" eaLnBrk="1" fontAlgn="auto" latinLnBrk="0" hangingPunct="1">
              <a:lnSpc>
                <a:spcPct val="100000"/>
              </a:lnSpc>
              <a:spcBef>
                <a:spcPct val="20000"/>
              </a:spcBef>
              <a:spcAft>
                <a:spcPts val="0"/>
              </a:spcAft>
              <a:buClrTx/>
              <a:buSzTx/>
              <a:buFont typeface="Arial" pitchFamily="34" charset="0"/>
              <a:buNone/>
              <a:tabLst/>
              <a:defRPr/>
            </a:pPr>
            <a:r>
              <a:rPr kumimoji="0" lang="en-US" b="1" i="0" u="sng" strike="noStrike" kern="1200" cap="none" spc="0" normalizeH="0" baseline="0" noProof="0" dirty="0">
                <a:ln>
                  <a:noFill/>
                </a:ln>
                <a:solidFill>
                  <a:srgbClr val="0070C0"/>
                </a:solidFill>
                <a:effectLst/>
                <a:uLnTx/>
                <a:uFillTx/>
                <a:latin typeface="Apri"/>
              </a:rPr>
              <a:t>Fetal diagnosis </a:t>
            </a:r>
            <a:r>
              <a:rPr kumimoji="0" lang="en-US" b="0" i="0" u="none" strike="noStrike" kern="1200" cap="none" spc="0" normalizeH="0" baseline="0" noProof="0" dirty="0">
                <a:ln>
                  <a:noFill/>
                </a:ln>
                <a:solidFill>
                  <a:schemeClr val="tx1">
                    <a:lumMod val="75000"/>
                    <a:lumOff val="25000"/>
                  </a:schemeClr>
                </a:solidFill>
                <a:effectLst/>
                <a:uLnTx/>
                <a:uFillTx/>
                <a:latin typeface="Apri"/>
              </a:rPr>
              <a:t>:amniotic fluid </a:t>
            </a:r>
            <a:r>
              <a:rPr kumimoji="0" lang="en-US" b="1" i="0" u="none" strike="noStrike" kern="1200" cap="none" spc="0" normalizeH="0" baseline="0" noProof="0" dirty="0">
                <a:ln>
                  <a:noFill/>
                </a:ln>
                <a:solidFill>
                  <a:schemeClr val="tx1">
                    <a:lumMod val="75000"/>
                    <a:lumOff val="25000"/>
                  </a:schemeClr>
                </a:solidFill>
                <a:effectLst/>
                <a:uLnTx/>
                <a:uFillTx/>
                <a:latin typeface="Apri"/>
              </a:rPr>
              <a:t>PCR</a:t>
            </a:r>
            <a:r>
              <a:rPr kumimoji="0" lang="en-US" b="0" i="0" u="none" strike="noStrike" kern="1200" cap="none" spc="0" normalizeH="0" baseline="0" noProof="0" dirty="0">
                <a:ln>
                  <a:noFill/>
                </a:ln>
                <a:solidFill>
                  <a:schemeClr val="tx1">
                    <a:lumMod val="75000"/>
                    <a:lumOff val="25000"/>
                  </a:schemeClr>
                </a:solidFill>
                <a:effectLst/>
                <a:uLnTx/>
                <a:uFillTx/>
                <a:latin typeface="Apri"/>
              </a:rPr>
              <a:t> – </a:t>
            </a:r>
            <a:r>
              <a:rPr kumimoji="0" lang="en-US" b="1" i="0" u="none" strike="noStrike" kern="1200" cap="none" spc="0" normalizeH="0" baseline="0" noProof="0" dirty="0">
                <a:ln>
                  <a:noFill/>
                </a:ln>
                <a:solidFill>
                  <a:schemeClr val="tx1">
                    <a:lumMod val="75000"/>
                    <a:lumOff val="25000"/>
                  </a:schemeClr>
                </a:solidFill>
                <a:effectLst/>
                <a:uLnTx/>
                <a:uFillTx/>
                <a:latin typeface="Apri"/>
              </a:rPr>
              <a:t>monthly US</a:t>
            </a:r>
          </a:p>
          <a:p>
            <a:pPr marL="342900" marR="0" lvl="0" indent="-342900" algn="l" defTabSz="914400" rtl="1"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Apri"/>
              </a:rPr>
              <a:t> If suspicion of congenital toxoplasmosis has arisen because of an </a:t>
            </a:r>
            <a:r>
              <a:rPr kumimoji="0" lang="en-US" b="0" i="0" u="none" strike="noStrike" kern="1200" cap="none" spc="0" normalizeH="0" baseline="0" noProof="0" dirty="0">
                <a:ln>
                  <a:noFill/>
                </a:ln>
                <a:solidFill>
                  <a:srgbClr val="00B050"/>
                </a:solidFill>
                <a:effectLst/>
                <a:uLnTx/>
                <a:uFillTx/>
                <a:latin typeface="Apri"/>
              </a:rPr>
              <a:t>abnormal ultrasound scan of the fetu</a:t>
            </a:r>
            <a:r>
              <a:rPr kumimoji="0" lang="en-US" b="0" i="0" u="none" strike="noStrike" kern="1200" cap="none" spc="0" normalizeH="0" baseline="0" noProof="0" dirty="0">
                <a:ln>
                  <a:noFill/>
                </a:ln>
                <a:solidFill>
                  <a:schemeClr val="tx1">
                    <a:lumMod val="75000"/>
                    <a:lumOff val="25000"/>
                  </a:schemeClr>
                </a:solidFill>
                <a:effectLst/>
                <a:uLnTx/>
                <a:uFillTx/>
                <a:latin typeface="Apri"/>
              </a:rPr>
              <a:t>s, an amniocentesis(</a:t>
            </a:r>
            <a:r>
              <a:rPr kumimoji="0" lang="en-US" b="0" i="0" u="none" strike="noStrike" kern="1200" cap="none" spc="0" normalizeH="0" baseline="0" noProof="0" dirty="0">
                <a:ln>
                  <a:noFill/>
                </a:ln>
                <a:solidFill>
                  <a:srgbClr val="00B050"/>
                </a:solidFill>
                <a:effectLst/>
                <a:uLnTx/>
                <a:uFillTx/>
                <a:latin typeface="Apri"/>
              </a:rPr>
              <a:t>2</a:t>
            </a:r>
            <a:r>
              <a:rPr kumimoji="0" lang="en-US" b="0" i="0" u="none" strike="noStrike" kern="1200" cap="none" spc="0" normalizeH="0" baseline="30000" noProof="0" dirty="0">
                <a:ln>
                  <a:noFill/>
                </a:ln>
                <a:solidFill>
                  <a:srgbClr val="00B050"/>
                </a:solidFill>
                <a:effectLst/>
                <a:uLnTx/>
                <a:uFillTx/>
                <a:latin typeface="Apri"/>
              </a:rPr>
              <a:t>nd</a:t>
            </a:r>
            <a:r>
              <a:rPr kumimoji="0" lang="en-US" b="0" i="0" u="none" strike="noStrike" kern="1200" cap="none" spc="0" normalizeH="0" baseline="0" noProof="0" dirty="0">
                <a:ln>
                  <a:noFill/>
                </a:ln>
                <a:solidFill>
                  <a:srgbClr val="00B050"/>
                </a:solidFill>
                <a:effectLst/>
                <a:uLnTx/>
                <a:uFillTx/>
                <a:latin typeface="Apri"/>
              </a:rPr>
              <a:t> trimester </a:t>
            </a:r>
            <a:r>
              <a:rPr kumimoji="0" lang="en-US" b="0" i="0" u="none" strike="noStrike" kern="1200" cap="none" spc="0" normalizeH="0" baseline="0" noProof="0" dirty="0">
                <a:ln>
                  <a:noFill/>
                </a:ln>
                <a:solidFill>
                  <a:schemeClr val="tx1">
                    <a:lumMod val="75000"/>
                    <a:lumOff val="25000"/>
                  </a:schemeClr>
                </a:solidFill>
                <a:effectLst/>
                <a:uLnTx/>
                <a:uFillTx/>
                <a:latin typeface="Apri"/>
              </a:rPr>
              <a:t>) can be performed. </a:t>
            </a:r>
            <a:r>
              <a:rPr kumimoji="0" lang="en-US" b="0" i="0" u="none" strike="noStrike" kern="1200" cap="none" spc="0" normalizeH="0" baseline="0" noProof="0" dirty="0">
                <a:ln>
                  <a:noFill/>
                </a:ln>
                <a:solidFill>
                  <a:srgbClr val="FF0000"/>
                </a:solidFill>
                <a:effectLst/>
                <a:uLnTx/>
                <a:uFillTx/>
                <a:latin typeface="Apri"/>
              </a:rPr>
              <a:t>Polymerase chain reaction (PCR) analysis of amniotic fluid </a:t>
            </a:r>
            <a:r>
              <a:rPr kumimoji="0" lang="en-US" b="0" i="0" u="none" strike="noStrike" kern="1200" cap="none" spc="0" normalizeH="0" baseline="0" noProof="0" dirty="0">
                <a:ln>
                  <a:noFill/>
                </a:ln>
                <a:solidFill>
                  <a:schemeClr val="tx1">
                    <a:lumMod val="75000"/>
                    <a:lumOff val="25000"/>
                  </a:schemeClr>
                </a:solidFill>
                <a:effectLst/>
                <a:uLnTx/>
                <a:uFillTx/>
                <a:latin typeface="Apri"/>
              </a:rPr>
              <a:t>is highly accurate for the identification of T. </a:t>
            </a:r>
            <a:r>
              <a:rPr kumimoji="0" lang="en-US" b="0" i="0" u="none" strike="noStrike" kern="1200" cap="none" spc="0" normalizeH="0" baseline="0" noProof="0" dirty="0" err="1">
                <a:ln>
                  <a:noFill/>
                </a:ln>
                <a:solidFill>
                  <a:schemeClr val="tx1">
                    <a:lumMod val="75000"/>
                    <a:lumOff val="25000"/>
                  </a:schemeClr>
                </a:solidFill>
                <a:effectLst/>
                <a:uLnTx/>
                <a:uFillTx/>
                <a:latin typeface="Apri"/>
              </a:rPr>
              <a:t>gondii</a:t>
            </a:r>
            <a:r>
              <a:rPr kumimoji="0" lang="en-US" b="0" i="0" u="none" strike="noStrike" kern="1200" cap="none" spc="0" normalizeH="0" baseline="0" noProof="0" dirty="0">
                <a:ln>
                  <a:noFill/>
                </a:ln>
                <a:solidFill>
                  <a:schemeClr val="tx1">
                    <a:lumMod val="75000"/>
                    <a:lumOff val="25000"/>
                  </a:schemeClr>
                </a:solidFill>
                <a:effectLst/>
                <a:uLnTx/>
                <a:uFillTx/>
                <a:latin typeface="Apri"/>
              </a:rPr>
              <a:t>.</a:t>
            </a:r>
          </a:p>
          <a:p>
            <a:pPr marL="342900" marR="0" lvl="0" indent="-342900" algn="l" defTabSz="914400" rtl="1" eaLnBrk="1" fontAlgn="auto" latinLnBrk="0" hangingPunct="1">
              <a:lnSpc>
                <a:spcPct val="100000"/>
              </a:lnSpc>
              <a:spcBef>
                <a:spcPct val="20000"/>
              </a:spcBef>
              <a:spcAft>
                <a:spcPts val="0"/>
              </a:spcAft>
              <a:buClrTx/>
              <a:buSzTx/>
              <a:buFont typeface="Arial" pitchFamily="34" charset="0"/>
              <a:buNone/>
              <a:tabLst/>
              <a:defRPr/>
            </a:pPr>
            <a:r>
              <a:rPr kumimoji="0" lang="en-US" b="1" i="0" u="sng" strike="noStrike" kern="1200" cap="none" spc="0" normalizeH="0" baseline="0" noProof="0" dirty="0">
                <a:ln>
                  <a:noFill/>
                </a:ln>
                <a:solidFill>
                  <a:srgbClr val="0070C0"/>
                </a:solidFill>
                <a:effectLst/>
                <a:uLnTx/>
                <a:uFillTx/>
                <a:latin typeface="Apri"/>
              </a:rPr>
              <a:t>Neonatal infection </a:t>
            </a:r>
            <a:r>
              <a:rPr kumimoji="0" lang="en-US" b="0" i="0" u="none" strike="noStrike" kern="1200" cap="none" spc="0" normalizeH="0" baseline="0" noProof="0" dirty="0">
                <a:ln>
                  <a:noFill/>
                </a:ln>
                <a:solidFill>
                  <a:schemeClr val="tx1">
                    <a:lumMod val="75000"/>
                    <a:lumOff val="25000"/>
                  </a:schemeClr>
                </a:solidFill>
                <a:effectLst/>
                <a:uLnTx/>
                <a:uFillTx/>
                <a:latin typeface="Apri"/>
              </a:rPr>
              <a:t>: Serological test , </a:t>
            </a:r>
            <a:r>
              <a:rPr kumimoji="0" lang="en-US" b="0" i="0" u="none" strike="noStrike" kern="1200" cap="none" spc="0" normalizeH="0" baseline="0" noProof="0" dirty="0" err="1">
                <a:ln>
                  <a:noFill/>
                </a:ln>
                <a:solidFill>
                  <a:schemeClr val="tx1">
                    <a:lumMod val="75000"/>
                    <a:lumOff val="25000"/>
                  </a:schemeClr>
                </a:solidFill>
                <a:effectLst/>
                <a:uLnTx/>
                <a:uFillTx/>
                <a:latin typeface="Apri"/>
              </a:rPr>
              <a:t>braain</a:t>
            </a:r>
            <a:r>
              <a:rPr kumimoji="0" lang="en-US" b="0" i="0" u="none" strike="noStrike" kern="1200" cap="none" spc="0" normalizeH="0" baseline="0" noProof="0" dirty="0">
                <a:ln>
                  <a:noFill/>
                </a:ln>
                <a:solidFill>
                  <a:schemeClr val="tx1">
                    <a:lumMod val="75000"/>
                    <a:lumOff val="25000"/>
                  </a:schemeClr>
                </a:solidFill>
                <a:effectLst/>
                <a:uLnTx/>
                <a:uFillTx/>
                <a:latin typeface="Apri"/>
              </a:rPr>
              <a:t> imaging , CNS and ophthalmologic evaluation </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chemeClr val="tx1">
                  <a:lumMod val="75000"/>
                  <a:lumOff val="25000"/>
                </a:schemeClr>
              </a:solidFill>
              <a:effectLst/>
              <a:uLnTx/>
              <a:uFillTx/>
              <a:latin typeface="Apri"/>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rgbClr val="000000"/>
              </a:solidFill>
              <a:effectLst/>
              <a:uLnTx/>
              <a:uFillTx/>
              <a:latin typeface="Apri"/>
            </a:endParaRPr>
          </a:p>
          <a:p>
            <a:pPr marL="0" marR="0" lvl="0" indent="0" algn="r" defTabSz="914400" rtl="1"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a:ln>
                <a:noFill/>
              </a:ln>
              <a:solidFill>
                <a:schemeClr val="tx1"/>
              </a:solidFill>
              <a:effectLst/>
              <a:uLnTx/>
              <a:uFillTx/>
              <a:latin typeface="Apri"/>
            </a:endParaRPr>
          </a:p>
        </p:txBody>
      </p:sp>
      <p:sp>
        <p:nvSpPr>
          <p:cNvPr id="17" name="Title 2">
            <a:extLst>
              <a:ext uri="{FF2B5EF4-FFF2-40B4-BE49-F238E27FC236}">
                <a16:creationId xmlns:a16="http://schemas.microsoft.com/office/drawing/2014/main" id="{5408BB49-E701-49E0-957F-B9B5A2922F14}"/>
              </a:ext>
            </a:extLst>
          </p:cNvPr>
          <p:cNvSpPr>
            <a:spLocks noGrp="1"/>
          </p:cNvSpPr>
          <p:nvPr>
            <p:ph type="title"/>
          </p:nvPr>
        </p:nvSpPr>
        <p:spPr>
          <a:xfrm>
            <a:off x="1" y="642924"/>
            <a:ext cx="2857520" cy="633335"/>
          </a:xfrm>
        </p:spPr>
        <p:txBody>
          <a:bodyPr vert="horz" lIns="91440" tIns="45720" rIns="91440" bIns="45720" rtlCol="0" anchor="t">
            <a:normAutofit fontScale="90000"/>
          </a:bodyPr>
          <a:lstStyle/>
          <a:p>
            <a:pPr algn="l"/>
            <a:r>
              <a:rPr lang="en-US" sz="2000" kern="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Should all pregnant women be screened ? </a:t>
            </a:r>
          </a:p>
        </p:txBody>
      </p:sp>
      <p:sp>
        <p:nvSpPr>
          <p:cNvPr id="19" name="عنصر نائب للمحتوى 1"/>
          <p:cNvSpPr txBox="1">
            <a:spLocks/>
          </p:cNvSpPr>
          <p:nvPr/>
        </p:nvSpPr>
        <p:spPr>
          <a:xfrm>
            <a:off x="2500266" y="428610"/>
            <a:ext cx="6643734" cy="857256"/>
          </a:xfrm>
          <a:prstGeom prst="rect">
            <a:avLst/>
          </a:prstGeom>
        </p:spPr>
        <p:txBody>
          <a:bodyPr vert="horz" lIns="91440" tIns="45720" rIns="91440" bIns="45720" rtlCol="1">
            <a:normAutofit fontScale="92500" lnSpcReduction="20000"/>
          </a:bodyPr>
          <a:lstStyle/>
          <a:p>
            <a:pPr marL="342900" marR="0" lvl="0" indent="-342900" algn="l" defTabSz="914400" rtl="1"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chemeClr val="tx1"/>
                </a:solidFill>
                <a:effectLst/>
                <a:uLnTx/>
                <a:uFillTx/>
                <a:latin typeface="Arpil"/>
              </a:rPr>
              <a:t>The balance of risks and benefits of prenatal screening/treatment must be estimated by individual countries/continents/regions because the balance shifts </a:t>
            </a:r>
            <a:r>
              <a:rPr kumimoji="0" lang="en-US" sz="1600" b="0" i="0" u="none" strike="noStrike" kern="1200" cap="none" spc="0" normalizeH="0" baseline="0" noProof="0" dirty="0">
                <a:ln>
                  <a:noFill/>
                </a:ln>
                <a:solidFill>
                  <a:srgbClr val="FF0000"/>
                </a:solidFill>
                <a:effectLst/>
                <a:uLnTx/>
                <a:uFillTx/>
                <a:latin typeface="Arpil"/>
              </a:rPr>
              <a:t>depending on disease prevalence and prevalence of more virulent strains of T. A</a:t>
            </a:r>
            <a:endParaRPr kumimoji="0" lang="ar-SA" sz="1600" b="0" i="0" u="none" strike="noStrike" kern="1200" cap="none" spc="0" normalizeH="0" baseline="0" noProof="0" dirty="0">
              <a:ln>
                <a:noFill/>
              </a:ln>
              <a:solidFill>
                <a:schemeClr val="tx1">
                  <a:lumMod val="75000"/>
                  <a:lumOff val="25000"/>
                </a:schemeClr>
              </a:solidFill>
              <a:effectLst/>
              <a:uLnTx/>
              <a:uFillTx/>
              <a:latin typeface="Arpil"/>
            </a:endParaRPr>
          </a:p>
        </p:txBody>
      </p:sp>
      <p:sp>
        <p:nvSpPr>
          <p:cNvPr id="21" name="Title 2">
            <a:extLst>
              <a:ext uri="{FF2B5EF4-FFF2-40B4-BE49-F238E27FC236}">
                <a16:creationId xmlns:a16="http://schemas.microsoft.com/office/drawing/2014/main" id="{CCFF3C86-1995-44EA-8413-4733CAE52E30}"/>
              </a:ext>
            </a:extLst>
          </p:cNvPr>
          <p:cNvSpPr txBox="1">
            <a:spLocks/>
          </p:cNvSpPr>
          <p:nvPr/>
        </p:nvSpPr>
        <p:spPr>
          <a:xfrm>
            <a:off x="126254" y="1473391"/>
            <a:ext cx="2000264" cy="910835"/>
          </a:xfrm>
          <a:prstGeom prst="rect">
            <a:avLst/>
          </a:prstGeom>
        </p:spPr>
        <p:txBody>
          <a:bodyPr vert="horz" lIns="91440" tIns="45720" rIns="91440" bIns="45720" rtlCol="0" anchor="t">
            <a:normAutofit fontScale="92500" lnSpcReduction="20000"/>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3200" b="1" i="0" u="none" strike="noStrike" kern="120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Diagnosis </a:t>
            </a:r>
          </a:p>
        </p:txBody>
      </p:sp>
      <p:sp>
        <p:nvSpPr>
          <p:cNvPr id="22" name="Title 2">
            <a:extLst>
              <a:ext uri="{FF2B5EF4-FFF2-40B4-BE49-F238E27FC236}">
                <a16:creationId xmlns:a16="http://schemas.microsoft.com/office/drawing/2014/main" id="{4025018F-0625-4D30-BAF8-8A7A470C76F6}"/>
              </a:ext>
            </a:extLst>
          </p:cNvPr>
          <p:cNvSpPr txBox="1">
            <a:spLocks/>
          </p:cNvSpPr>
          <p:nvPr/>
        </p:nvSpPr>
        <p:spPr>
          <a:xfrm>
            <a:off x="2079016" y="4130050"/>
            <a:ext cx="2857520" cy="375050"/>
          </a:xfrm>
          <a:prstGeom prst="rect">
            <a:avLst/>
          </a:prstGeom>
        </p:spPr>
        <p:txBody>
          <a:bodyPr vert="horz" lIns="91440" tIns="45720" rIns="91440" bIns="45720" rtlCol="0" anchor="t">
            <a:no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endParaRPr kumimoji="0" lang="en-US" sz="2000" b="1" i="0" u="sng" strike="noStrike" kern="1200" cap="none" spc="0" normalizeH="0" baseline="0" noProof="0" dirty="0">
              <a:ln>
                <a:noFill/>
              </a:ln>
              <a:solidFill>
                <a:srgbClr val="0070C0"/>
              </a:solidFill>
              <a:effectLst/>
              <a:uLnTx/>
              <a:uFillTx/>
              <a:latin typeface="+mj-lt"/>
              <a:ea typeface="+mj-ea"/>
              <a:cs typeface="+mj-cs"/>
            </a:endParaRPr>
          </a:p>
        </p:txBody>
      </p:sp>
      <p:sp>
        <p:nvSpPr>
          <p:cNvPr id="23" name="Content Placeholder 1">
            <a:extLst>
              <a:ext uri="{FF2B5EF4-FFF2-40B4-BE49-F238E27FC236}">
                <a16:creationId xmlns:a16="http://schemas.microsoft.com/office/drawing/2014/main" id="{2F03F943-A8F7-4C25-BC06-D43D4870694F}"/>
              </a:ext>
            </a:extLst>
          </p:cNvPr>
          <p:cNvSpPr txBox="1">
            <a:spLocks/>
          </p:cNvSpPr>
          <p:nvPr/>
        </p:nvSpPr>
        <p:spPr>
          <a:xfrm>
            <a:off x="2971800" y="4344373"/>
            <a:ext cx="6140532" cy="799127"/>
          </a:xfrm>
          <a:prstGeom prst="rect">
            <a:avLst/>
          </a:prstGeom>
        </p:spPr>
        <p:txBody>
          <a:bodyPr vert="horz" lIns="91440" tIns="45720" rIns="91440" bIns="45720" rtlCol="0">
            <a:normAutofit/>
          </a:bodyPr>
          <a:lstStyle/>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30778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152400" y="0"/>
            <a:ext cx="8763000" cy="51435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304800" y="361950"/>
            <a:ext cx="5181600" cy="4572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FF23C2E4-EEC4-4FAE-94A9-EA22065D902F}"/>
              </a:ext>
            </a:extLst>
          </p:cNvPr>
          <p:cNvSpPr>
            <a:spLocks noGrp="1"/>
          </p:cNvSpPr>
          <p:nvPr>
            <p:ph idx="1"/>
          </p:nvPr>
        </p:nvSpPr>
        <p:spPr>
          <a:xfrm>
            <a:off x="285721" y="750082"/>
            <a:ext cx="4357718" cy="4071966"/>
          </a:xfrm>
        </p:spPr>
        <p:txBody>
          <a:bodyPr vert="horz" lIns="91440" tIns="45720" rIns="91440" bIns="45720" rtlCol="0">
            <a:normAutofit fontScale="92500" lnSpcReduction="20000"/>
          </a:bodyPr>
          <a:lstStyle/>
          <a:p>
            <a:r>
              <a:rPr lang="en-US" sz="2000" dirty="0">
                <a:latin typeface="Apri"/>
              </a:rPr>
              <a:t>In suspected acute maternal infection to prevent fetal infection should extend </a:t>
            </a:r>
            <a:r>
              <a:rPr lang="en-US" sz="2000" dirty="0">
                <a:solidFill>
                  <a:srgbClr val="FF0000"/>
                </a:solidFill>
                <a:latin typeface="Apri"/>
              </a:rPr>
              <a:t>until delivery </a:t>
            </a:r>
            <a:r>
              <a:rPr lang="en-US" sz="2000" dirty="0">
                <a:latin typeface="Apri"/>
              </a:rPr>
              <a:t>. </a:t>
            </a:r>
          </a:p>
          <a:p>
            <a:pPr algn="l">
              <a:buNone/>
            </a:pPr>
            <a:endParaRPr lang="en-US" sz="2000" dirty="0">
              <a:latin typeface="Apri"/>
            </a:endParaRPr>
          </a:p>
          <a:p>
            <a:pPr algn="l">
              <a:buNone/>
            </a:pPr>
            <a:r>
              <a:rPr lang="en-US" sz="2000" dirty="0">
                <a:latin typeface="Apri"/>
              </a:rPr>
              <a:t> infection </a:t>
            </a:r>
            <a:r>
              <a:rPr lang="en-US" sz="2000" dirty="0">
                <a:solidFill>
                  <a:srgbClr val="00B050"/>
                </a:solidFill>
                <a:latin typeface="Apri"/>
              </a:rPr>
              <a:t>&lt;18 week                                                              </a:t>
            </a:r>
          </a:p>
          <a:p>
            <a:pPr algn="l">
              <a:buNone/>
            </a:pPr>
            <a:endParaRPr lang="en-US" sz="2000" dirty="0">
              <a:latin typeface="Apri"/>
            </a:endParaRPr>
          </a:p>
          <a:p>
            <a:pPr algn="l">
              <a:buNone/>
            </a:pPr>
            <a:r>
              <a:rPr lang="en-US" sz="2000" dirty="0" err="1">
                <a:solidFill>
                  <a:srgbClr val="0070C0"/>
                </a:solidFill>
                <a:latin typeface="Apri"/>
              </a:rPr>
              <a:t>Spiramycin</a:t>
            </a:r>
            <a:r>
              <a:rPr lang="en-US" sz="2000" dirty="0">
                <a:solidFill>
                  <a:srgbClr val="0070C0"/>
                </a:solidFill>
                <a:latin typeface="Apri"/>
              </a:rPr>
              <a:t> + monthly US </a:t>
            </a:r>
          </a:p>
          <a:p>
            <a:pPr algn="l">
              <a:buNone/>
            </a:pPr>
            <a:r>
              <a:rPr lang="en-US" sz="2000" dirty="0">
                <a:latin typeface="Apri"/>
              </a:rPr>
              <a:t>Prevent </a:t>
            </a:r>
            <a:r>
              <a:rPr lang="en-US" sz="2000" dirty="0" err="1">
                <a:latin typeface="Apri"/>
              </a:rPr>
              <a:t>transplacental</a:t>
            </a:r>
            <a:r>
              <a:rPr lang="en-US" sz="2000" dirty="0">
                <a:latin typeface="Apri"/>
              </a:rPr>
              <a:t> transmission</a:t>
            </a:r>
          </a:p>
          <a:p>
            <a:pPr algn="l">
              <a:buNone/>
            </a:pPr>
            <a:r>
              <a:rPr lang="en-US" sz="2000" dirty="0">
                <a:latin typeface="Apri"/>
              </a:rPr>
              <a:t> of toxoplasma but dose not treat fetus </a:t>
            </a:r>
          </a:p>
          <a:p>
            <a:pPr algn="l">
              <a:buNone/>
            </a:pPr>
            <a:endParaRPr lang="en-US" sz="2000" dirty="0">
              <a:latin typeface="Apri"/>
            </a:endParaRPr>
          </a:p>
          <a:p>
            <a:pPr algn="l">
              <a:buNone/>
            </a:pPr>
            <a:r>
              <a:rPr lang="en-US" sz="2000" dirty="0">
                <a:latin typeface="Apri"/>
              </a:rPr>
              <a:t>3 gm daily until delivery </a:t>
            </a:r>
          </a:p>
          <a:p>
            <a:pPr algn="l">
              <a:buNone/>
            </a:pPr>
            <a:endParaRPr lang="en-US" sz="2000" dirty="0">
              <a:latin typeface="Apri"/>
            </a:endParaRPr>
          </a:p>
          <a:p>
            <a:pPr algn="l">
              <a:buNone/>
            </a:pPr>
            <a:r>
              <a:rPr lang="en-US" sz="2000" dirty="0">
                <a:latin typeface="Apri"/>
              </a:rPr>
              <a:t>If  infection in the fetus </a:t>
            </a:r>
            <a:r>
              <a:rPr lang="en-US" sz="2000" dirty="0">
                <a:solidFill>
                  <a:srgbClr val="FF0000"/>
                </a:solidFill>
                <a:latin typeface="Apri"/>
              </a:rPr>
              <a:t>is documented or suspected</a:t>
            </a:r>
            <a:r>
              <a:rPr lang="en-US" sz="2000" dirty="0">
                <a:latin typeface="Apri"/>
              </a:rPr>
              <a:t> :</a:t>
            </a:r>
          </a:p>
          <a:p>
            <a:pPr algn="l">
              <a:buNone/>
            </a:pPr>
            <a:r>
              <a:rPr lang="en-US" sz="2000" dirty="0">
                <a:solidFill>
                  <a:schemeClr val="accent1">
                    <a:lumMod val="75000"/>
                  </a:schemeClr>
                </a:solidFill>
                <a:latin typeface="Apri"/>
              </a:rPr>
              <a:t> - </a:t>
            </a:r>
            <a:r>
              <a:rPr lang="en-US" sz="2000" dirty="0" err="1">
                <a:solidFill>
                  <a:schemeClr val="accent1">
                    <a:lumMod val="75000"/>
                  </a:schemeClr>
                </a:solidFill>
                <a:latin typeface="Apri"/>
              </a:rPr>
              <a:t>Pyrimethamine</a:t>
            </a:r>
            <a:r>
              <a:rPr lang="en-US" sz="2000" dirty="0">
                <a:solidFill>
                  <a:schemeClr val="accent1">
                    <a:lumMod val="75000"/>
                  </a:schemeClr>
                </a:solidFill>
                <a:latin typeface="Apri"/>
              </a:rPr>
              <a:t>, sulfadiazine and </a:t>
            </a:r>
            <a:r>
              <a:rPr lang="en-US" sz="2000" dirty="0" err="1">
                <a:solidFill>
                  <a:schemeClr val="accent1">
                    <a:lumMod val="75000"/>
                  </a:schemeClr>
                </a:solidFill>
                <a:latin typeface="Apri"/>
              </a:rPr>
              <a:t>leucovorin</a:t>
            </a:r>
            <a:endParaRPr lang="en-US" sz="2000" dirty="0">
              <a:solidFill>
                <a:schemeClr val="accent1">
                  <a:lumMod val="75000"/>
                </a:schemeClr>
              </a:solidFill>
              <a:latin typeface="Apri"/>
            </a:endParaRPr>
          </a:p>
        </p:txBody>
      </p:sp>
      <p:sp>
        <p:nvSpPr>
          <p:cNvPr id="3" name="Title 2">
            <a:extLst>
              <a:ext uri="{FF2B5EF4-FFF2-40B4-BE49-F238E27FC236}">
                <a16:creationId xmlns:a16="http://schemas.microsoft.com/office/drawing/2014/main" id="{7DBDF0B9-6FB9-4FBF-9D89-C56FF65341CC}"/>
              </a:ext>
            </a:extLst>
          </p:cNvPr>
          <p:cNvSpPr>
            <a:spLocks noGrp="1"/>
          </p:cNvSpPr>
          <p:nvPr>
            <p:ph type="title"/>
          </p:nvPr>
        </p:nvSpPr>
        <p:spPr>
          <a:xfrm>
            <a:off x="2011895" y="216366"/>
            <a:ext cx="2917297" cy="533717"/>
          </a:xfrm>
        </p:spPr>
        <p:txBody>
          <a:bodyPr vert="horz" lIns="91440" tIns="45720" rIns="91440" bIns="45720" rtlCol="0" anchor="t">
            <a:normAutofit fontScale="90000"/>
          </a:bodyPr>
          <a:lstStyle/>
          <a:p>
            <a:pPr algn="l"/>
            <a:r>
              <a:rPr lang="en-US" sz="3600" kern="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Management </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873047CB-194A-4D10-AC89-179141EBD846}"/>
              </a:ext>
            </a:extLst>
          </p:cNvPr>
          <p:cNvSpPr txBox="1"/>
          <p:nvPr/>
        </p:nvSpPr>
        <p:spPr>
          <a:xfrm>
            <a:off x="4721735" y="44043"/>
            <a:ext cx="3929089" cy="7022435"/>
          </a:xfrm>
          <a:prstGeom prst="rect">
            <a:avLst/>
          </a:prstGeom>
          <a:noFill/>
        </p:spPr>
        <p:txBody>
          <a:bodyPr wrap="square" rtlCol="0">
            <a:spAutoFit/>
          </a:bodyPr>
          <a:lstStyle/>
          <a:p>
            <a:pPr marL="228600" indent="-228600" algn="l">
              <a:lnSpc>
                <a:spcPct val="90000"/>
              </a:lnSpc>
              <a:spcBef>
                <a:spcPts val="1000"/>
              </a:spcBef>
            </a:pPr>
            <a:r>
              <a:rPr lang="en-US" b="1" dirty="0">
                <a:solidFill>
                  <a:schemeClr val="tx1">
                    <a:lumMod val="75000"/>
                    <a:lumOff val="25000"/>
                  </a:schemeClr>
                </a:solidFill>
                <a:latin typeface="Apri"/>
              </a:rPr>
              <a:t>   </a:t>
            </a:r>
            <a:r>
              <a:rPr lang="en-US" b="1" dirty="0" err="1">
                <a:solidFill>
                  <a:schemeClr val="tx1">
                    <a:lumMod val="75000"/>
                    <a:lumOff val="25000"/>
                  </a:schemeClr>
                </a:solidFill>
                <a:latin typeface="Apri"/>
              </a:rPr>
              <a:t>Infecton</a:t>
            </a:r>
            <a:r>
              <a:rPr lang="en-US" b="1" dirty="0">
                <a:solidFill>
                  <a:schemeClr val="tx1">
                    <a:lumMod val="75000"/>
                    <a:lumOff val="25000"/>
                  </a:schemeClr>
                </a:solidFill>
                <a:latin typeface="Apri"/>
              </a:rPr>
              <a:t> </a:t>
            </a:r>
            <a:r>
              <a:rPr lang="en-US" b="1" dirty="0">
                <a:solidFill>
                  <a:srgbClr val="00B050"/>
                </a:solidFill>
                <a:latin typeface="Apri"/>
              </a:rPr>
              <a:t>&gt; 18 weeks</a:t>
            </a:r>
          </a:p>
          <a:p>
            <a:pPr marL="228600" indent="-228600" algn="l">
              <a:lnSpc>
                <a:spcPct val="90000"/>
              </a:lnSpc>
              <a:spcBef>
                <a:spcPts val="1000"/>
              </a:spcBef>
            </a:pPr>
            <a:endParaRPr lang="en-US" b="1" dirty="0">
              <a:solidFill>
                <a:schemeClr val="tx1">
                  <a:lumMod val="75000"/>
                  <a:lumOff val="25000"/>
                </a:schemeClr>
              </a:solidFill>
              <a:latin typeface="Apri"/>
            </a:endParaRPr>
          </a:p>
          <a:p>
            <a:pPr marL="228600" indent="-228600" algn="l">
              <a:lnSpc>
                <a:spcPct val="90000"/>
              </a:lnSpc>
              <a:spcBef>
                <a:spcPts val="1000"/>
              </a:spcBef>
            </a:pPr>
            <a:r>
              <a:rPr lang="en-US" b="1" dirty="0">
                <a:solidFill>
                  <a:srgbClr val="0070C0"/>
                </a:solidFill>
                <a:latin typeface="Apri"/>
              </a:rPr>
              <a:t>Pyrimethamine, sulfadiazine and leucovorin     -  US</a:t>
            </a:r>
          </a:p>
          <a:p>
            <a:pPr marL="228600" indent="-228600" algn="l">
              <a:lnSpc>
                <a:spcPct val="90000"/>
              </a:lnSpc>
              <a:spcBef>
                <a:spcPts val="1000"/>
              </a:spcBef>
            </a:pPr>
            <a:endParaRPr lang="en-US" b="1" dirty="0">
              <a:solidFill>
                <a:srgbClr val="0070C0"/>
              </a:solidFill>
              <a:latin typeface="Apri"/>
            </a:endParaRPr>
          </a:p>
          <a:p>
            <a:pPr marL="228600" indent="-228600" algn="l">
              <a:lnSpc>
                <a:spcPct val="90000"/>
              </a:lnSpc>
              <a:spcBef>
                <a:spcPts val="1000"/>
              </a:spcBef>
            </a:pPr>
            <a:endParaRPr lang="en-US" b="1" dirty="0">
              <a:solidFill>
                <a:schemeClr val="tx1">
                  <a:lumMod val="75000"/>
                  <a:lumOff val="25000"/>
                </a:schemeClr>
              </a:solidFill>
              <a:latin typeface="Apri"/>
            </a:endParaRPr>
          </a:p>
          <a:p>
            <a:pPr marL="228600" indent="-228600" algn="l">
              <a:lnSpc>
                <a:spcPct val="90000"/>
              </a:lnSpc>
              <a:spcBef>
                <a:spcPts val="1000"/>
              </a:spcBef>
            </a:pPr>
            <a:r>
              <a:rPr lang="en-US" b="1" dirty="0">
                <a:solidFill>
                  <a:srgbClr val="FF0000"/>
                </a:solidFill>
                <a:latin typeface="Apri"/>
              </a:rPr>
              <a:t>Pyrimethamine</a:t>
            </a:r>
            <a:r>
              <a:rPr lang="en-US" b="1" dirty="0">
                <a:solidFill>
                  <a:schemeClr val="tx1">
                    <a:lumMod val="75000"/>
                    <a:lumOff val="25000"/>
                  </a:schemeClr>
                </a:solidFill>
                <a:latin typeface="Apri"/>
              </a:rPr>
              <a:t> 100 mg/day orally divided into two doses for two days followed by 50 mg orally daily plus</a:t>
            </a:r>
          </a:p>
          <a:p>
            <a:pPr marL="228600" indent="-228600" algn="l">
              <a:lnSpc>
                <a:spcPct val="90000"/>
              </a:lnSpc>
              <a:spcBef>
                <a:spcPts val="1000"/>
              </a:spcBef>
            </a:pPr>
            <a:r>
              <a:rPr lang="en-US" b="1" dirty="0">
                <a:solidFill>
                  <a:schemeClr val="tx1">
                    <a:lumMod val="75000"/>
                    <a:lumOff val="25000"/>
                  </a:schemeClr>
                </a:solidFill>
                <a:latin typeface="Apri"/>
              </a:rPr>
              <a:t> • </a:t>
            </a:r>
            <a:r>
              <a:rPr lang="en-US" b="1" dirty="0">
                <a:solidFill>
                  <a:srgbClr val="FF0000"/>
                </a:solidFill>
                <a:latin typeface="Apri"/>
              </a:rPr>
              <a:t>Sulfadiazine</a:t>
            </a:r>
            <a:r>
              <a:rPr lang="en-US" b="1" dirty="0">
                <a:solidFill>
                  <a:schemeClr val="tx1">
                    <a:lumMod val="75000"/>
                    <a:lumOff val="25000"/>
                  </a:schemeClr>
                </a:solidFill>
                <a:latin typeface="Apri"/>
              </a:rPr>
              <a:t> 75 mg/kg per dose orally for one dose, followed by 100 mg/kg per day orally divided into two doses (maximum sulfadiazine 4 g/day) plus </a:t>
            </a:r>
          </a:p>
          <a:p>
            <a:pPr marL="228600" indent="-228600" algn="l">
              <a:lnSpc>
                <a:spcPct val="90000"/>
              </a:lnSpc>
              <a:spcBef>
                <a:spcPts val="1000"/>
              </a:spcBef>
            </a:pPr>
            <a:r>
              <a:rPr lang="en-US" b="1" dirty="0">
                <a:solidFill>
                  <a:schemeClr val="tx1">
                    <a:lumMod val="75000"/>
                    <a:lumOff val="25000"/>
                  </a:schemeClr>
                </a:solidFill>
                <a:latin typeface="Apri"/>
              </a:rPr>
              <a:t>• </a:t>
            </a:r>
            <a:r>
              <a:rPr lang="en-US" b="1" dirty="0" err="1">
                <a:solidFill>
                  <a:srgbClr val="FF0000"/>
                </a:solidFill>
                <a:latin typeface="Apri"/>
              </a:rPr>
              <a:t>Folinic</a:t>
            </a:r>
            <a:r>
              <a:rPr lang="en-US" b="1" dirty="0">
                <a:solidFill>
                  <a:srgbClr val="FF0000"/>
                </a:solidFill>
                <a:latin typeface="Apri"/>
              </a:rPr>
              <a:t> acid (leucovorin) </a:t>
            </a:r>
            <a:r>
              <a:rPr lang="en-US" b="1" dirty="0">
                <a:solidFill>
                  <a:schemeClr val="tx1">
                    <a:lumMod val="75000"/>
                    <a:lumOff val="25000"/>
                  </a:schemeClr>
                </a:solidFill>
                <a:latin typeface="Apri"/>
              </a:rPr>
              <a:t>10 to 20 mg/day orally during and one week after pyrimethamine therapy (folic acid is not an appropriate substitute), administered to prevent pyrimethamine-induced hematologic toxicity. (bone marrow suppression) </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 </a:t>
            </a:r>
          </a:p>
        </p:txBody>
      </p:sp>
    </p:spTree>
    <p:extLst>
      <p:ext uri="{BB962C8B-B14F-4D97-AF65-F5344CB8AC3E}">
        <p14:creationId xmlns:p14="http://schemas.microsoft.com/office/powerpoint/2010/main" val="117453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a:extLst>
              <a:ext uri="{FF2B5EF4-FFF2-40B4-BE49-F238E27FC236}">
                <a16:creationId xmlns:a16="http://schemas.microsoft.com/office/drawing/2014/main" id="{7CF50575-AB63-4FD6-ABCA-2271EC72B4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43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ms-MY" dirty="0"/>
              <a:t>Torch infection </a:t>
            </a:r>
            <a:endParaRPr dirty="0"/>
          </a:p>
        </p:txBody>
      </p:sp>
      <p:sp>
        <p:nvSpPr>
          <p:cNvPr id="142" name="Google Shape;142;p17"/>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p>
            <a:pPr marL="182880" lvl="0" indent="-205740" algn="l" rtl="0">
              <a:spcBef>
                <a:spcPts val="0"/>
              </a:spcBef>
              <a:spcAft>
                <a:spcPts val="0"/>
              </a:spcAft>
              <a:buClr>
                <a:schemeClr val="dk2"/>
              </a:buClr>
              <a:buSzPts val="1800"/>
              <a:buChar char="●"/>
            </a:pPr>
            <a:r>
              <a:rPr lang="en-US" sz="2000" b="0" i="0" u="none" strike="noStrike" dirty="0">
                <a:solidFill>
                  <a:srgbClr val="555555"/>
                </a:solidFill>
                <a:effectLst/>
                <a:latin typeface="Source Sans Pro" panose="020F0502020204030204" pitchFamily="34" charset="0"/>
              </a:rPr>
              <a:t>TORCH infections are the term given to a group of infectious diseases that can be passed to your baby during pregnancy, at delivery or after birth</a:t>
            </a:r>
            <a:endParaRPr lang="ms-MY" sz="2000" b="0" i="0" u="none" strike="noStrike" dirty="0">
              <a:solidFill>
                <a:srgbClr val="555555"/>
              </a:solidFill>
              <a:effectLst/>
              <a:latin typeface="Source Sans Pro" panose="020F0502020204030204" pitchFamily="34" charset="0"/>
            </a:endParaRPr>
          </a:p>
          <a:p>
            <a:pPr marL="182880" lvl="0" indent="-205740" algn="l" rtl="0">
              <a:spcBef>
                <a:spcPts val="0"/>
              </a:spcBef>
              <a:spcAft>
                <a:spcPts val="0"/>
              </a:spcAft>
              <a:buClr>
                <a:schemeClr val="dk2"/>
              </a:buClr>
              <a:buSzPts val="1800"/>
              <a:buChar char="●"/>
            </a:pPr>
            <a:r>
              <a:rPr lang="en-US" sz="2000" b="0" i="0" u="none" strike="noStrike" dirty="0">
                <a:solidFill>
                  <a:schemeClr val="tx1">
                    <a:lumMod val="75000"/>
                  </a:schemeClr>
                </a:solidFill>
                <a:effectLst/>
                <a:latin typeface="Source Sans Pro" panose="020F0502020204030204" pitchFamily="34" charset="0"/>
              </a:rPr>
              <a:t>T</a:t>
            </a:r>
            <a:r>
              <a:rPr lang="en-US" sz="2000" b="0" i="0" u="none" strike="noStrike" dirty="0">
                <a:solidFill>
                  <a:schemeClr val="accent3">
                    <a:lumMod val="50000"/>
                  </a:schemeClr>
                </a:solidFill>
                <a:effectLst/>
                <a:latin typeface="Source Sans Pro" panose="020F0502020204030204" pitchFamily="34" charset="0"/>
              </a:rPr>
              <a:t>O</a:t>
            </a:r>
            <a:r>
              <a:rPr lang="en-US" sz="2000" b="0" i="0" u="none" strike="noStrike" dirty="0">
                <a:solidFill>
                  <a:schemeClr val="accent6">
                    <a:lumMod val="75000"/>
                  </a:schemeClr>
                </a:solidFill>
                <a:effectLst/>
                <a:latin typeface="Source Sans Pro" panose="020F0502020204030204" pitchFamily="34" charset="0"/>
              </a:rPr>
              <a:t>R</a:t>
            </a:r>
            <a:r>
              <a:rPr lang="en-US" sz="2000" b="0" i="0" u="none" strike="noStrike" dirty="0">
                <a:solidFill>
                  <a:schemeClr val="accent5">
                    <a:lumMod val="75000"/>
                  </a:schemeClr>
                </a:solidFill>
                <a:effectLst/>
                <a:latin typeface="Source Sans Pro" panose="020F0502020204030204" pitchFamily="34" charset="0"/>
              </a:rPr>
              <a:t>C</a:t>
            </a:r>
            <a:r>
              <a:rPr lang="en-US" sz="2000" b="0" i="0" u="none" strike="noStrike" dirty="0">
                <a:solidFill>
                  <a:schemeClr val="bg2">
                    <a:lumMod val="60000"/>
                    <a:lumOff val="40000"/>
                  </a:schemeClr>
                </a:solidFill>
                <a:effectLst/>
                <a:latin typeface="Source Sans Pro" panose="020F0502020204030204" pitchFamily="34" charset="0"/>
              </a:rPr>
              <a:t>H</a:t>
            </a:r>
            <a:r>
              <a:rPr lang="en-US" sz="2000" b="0" i="0" u="none" strike="noStrike" dirty="0">
                <a:solidFill>
                  <a:srgbClr val="555555"/>
                </a:solidFill>
                <a:effectLst/>
                <a:latin typeface="Source Sans Pro" panose="020F0502020204030204" pitchFamily="34" charset="0"/>
              </a:rPr>
              <a:t> stands for </a:t>
            </a:r>
            <a:r>
              <a:rPr lang="en-US" sz="2000" b="0" i="0" u="none" strike="noStrike" dirty="0">
                <a:solidFill>
                  <a:schemeClr val="tx1">
                    <a:lumMod val="75000"/>
                  </a:schemeClr>
                </a:solidFill>
                <a:effectLst/>
                <a:latin typeface="Source Sans Pro" panose="020F0502020204030204" pitchFamily="34" charset="0"/>
              </a:rPr>
              <a:t>toxoplasmosis</a:t>
            </a:r>
            <a:r>
              <a:rPr lang="en-US" sz="2000" b="0" i="0" u="none" strike="noStrike" dirty="0">
                <a:solidFill>
                  <a:srgbClr val="555555"/>
                </a:solidFill>
                <a:effectLst/>
                <a:latin typeface="Source Sans Pro" panose="020F0502020204030204" pitchFamily="34" charset="0"/>
              </a:rPr>
              <a:t>, </a:t>
            </a:r>
            <a:r>
              <a:rPr lang="en-US" sz="2000" b="0" i="0" u="none" strike="noStrike" dirty="0">
                <a:solidFill>
                  <a:schemeClr val="accent6">
                    <a:lumMod val="75000"/>
                  </a:schemeClr>
                </a:solidFill>
                <a:effectLst/>
                <a:latin typeface="Source Sans Pro" panose="020F0502020204030204" pitchFamily="34" charset="0"/>
              </a:rPr>
              <a:t>rubella</a:t>
            </a:r>
            <a:r>
              <a:rPr lang="en-US" sz="2000" b="0" i="0" u="none" strike="noStrike" dirty="0">
                <a:solidFill>
                  <a:srgbClr val="555555"/>
                </a:solidFill>
                <a:effectLst/>
                <a:latin typeface="Source Sans Pro" panose="020F0502020204030204" pitchFamily="34" charset="0"/>
              </a:rPr>
              <a:t>, </a:t>
            </a:r>
            <a:r>
              <a:rPr lang="en-US" sz="2000" b="0" i="0" u="none" strike="noStrike" dirty="0">
                <a:solidFill>
                  <a:schemeClr val="accent5">
                    <a:lumMod val="75000"/>
                  </a:schemeClr>
                </a:solidFill>
                <a:effectLst/>
                <a:latin typeface="Source Sans Pro" panose="020F0502020204030204" pitchFamily="34" charset="0"/>
              </a:rPr>
              <a:t>cytomegalovirus</a:t>
            </a:r>
            <a:r>
              <a:rPr lang="en-US" sz="2000" b="0" i="0" u="none" strike="noStrike" dirty="0">
                <a:solidFill>
                  <a:srgbClr val="555555"/>
                </a:solidFill>
                <a:effectLst/>
                <a:latin typeface="Source Sans Pro" panose="020F0502020204030204" pitchFamily="34" charset="0"/>
              </a:rPr>
              <a:t>, </a:t>
            </a:r>
            <a:r>
              <a:rPr lang="en-US" sz="2000" b="0" i="0" u="none" strike="noStrike" dirty="0">
                <a:solidFill>
                  <a:schemeClr val="bg1">
                    <a:lumMod val="50000"/>
                  </a:schemeClr>
                </a:solidFill>
                <a:effectLst/>
                <a:latin typeface="Source Sans Pro" panose="020F0502020204030204" pitchFamily="34" charset="0"/>
              </a:rPr>
              <a:t>herpes</a:t>
            </a:r>
            <a:r>
              <a:rPr lang="ms-MY" sz="2000" dirty="0">
                <a:solidFill>
                  <a:schemeClr val="bg1">
                    <a:lumMod val="50000"/>
                  </a:schemeClr>
                </a:solidFill>
                <a:latin typeface="Source Sans Pro" panose="020F0502020204030204" pitchFamily="34" charset="0"/>
              </a:rPr>
              <a:t> simplex virus</a:t>
            </a:r>
            <a:r>
              <a:rPr lang="en-US" sz="2000" b="0" i="0" u="none" strike="noStrike" dirty="0">
                <a:solidFill>
                  <a:srgbClr val="555555"/>
                </a:solidFill>
                <a:effectLst/>
                <a:latin typeface="Source Sans Pro" panose="020F0502020204030204" pitchFamily="34" charset="0"/>
              </a:rPr>
              <a:t> and </a:t>
            </a:r>
            <a:r>
              <a:rPr lang="en-US" sz="2000" b="0" i="0" u="none" strike="noStrike" dirty="0">
                <a:solidFill>
                  <a:schemeClr val="accent3">
                    <a:lumMod val="50000"/>
                  </a:schemeClr>
                </a:solidFill>
                <a:effectLst/>
                <a:latin typeface="Source Sans Pro" panose="020F0502020204030204" pitchFamily="34" charset="0"/>
              </a:rPr>
              <a:t>other agents</a:t>
            </a:r>
            <a:r>
              <a:rPr lang="ms-MY" sz="2000" b="0" i="0" u="none" strike="noStrike" dirty="0">
                <a:solidFill>
                  <a:schemeClr val="accent3">
                    <a:lumMod val="50000"/>
                  </a:schemeClr>
                </a:solidFill>
                <a:effectLst/>
                <a:latin typeface="Source Sans Pro" panose="020F0502020204030204" pitchFamily="34" charset="0"/>
              </a:rPr>
              <a:t> ( HIV , parvovirus , syphilis , varicella )</a:t>
            </a:r>
            <a:r>
              <a:rPr lang="en-US" sz="2000" b="0" i="0" u="none" strike="noStrike" dirty="0">
                <a:solidFill>
                  <a:schemeClr val="accent3">
                    <a:lumMod val="50000"/>
                  </a:schemeClr>
                </a:solidFill>
                <a:effectLst/>
                <a:latin typeface="Source Sans Pro" panose="020F0502020204030204" pitchFamily="34" charset="0"/>
              </a:rPr>
              <a:t>.</a:t>
            </a:r>
            <a:endParaRPr sz="1400" dirty="0">
              <a:solidFill>
                <a:schemeClr val="accent3">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238750"/>
          </a:xfrm>
        </p:spPr>
      </p:pic>
      <p:sp>
        <p:nvSpPr>
          <p:cNvPr id="3" name="عنوان 2"/>
          <p:cNvSpPr>
            <a:spLocks noGrp="1"/>
          </p:cNvSpPr>
          <p:nvPr>
            <p:ph type="title"/>
          </p:nvPr>
        </p:nvSpPr>
        <p:spPr/>
        <p:txBody>
          <a:bodyPr/>
          <a:lstStyle/>
          <a:p>
            <a:endParaRPr lang="ar-JO" dirty="0"/>
          </a:p>
        </p:txBody>
      </p:sp>
    </p:spTree>
    <p:extLst>
      <p:ext uri="{BB962C8B-B14F-4D97-AF65-F5344CB8AC3E}">
        <p14:creationId xmlns:p14="http://schemas.microsoft.com/office/powerpoint/2010/main" val="4169638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endParaRPr>
          </a:p>
        </p:txBody>
      </p:sp>
      <p:sp>
        <p:nvSpPr>
          <p:cNvPr id="3" name="Title 2">
            <a:extLst>
              <a:ext uri="{FF2B5EF4-FFF2-40B4-BE49-F238E27FC236}">
                <a16:creationId xmlns:a16="http://schemas.microsoft.com/office/drawing/2014/main" id="{64966360-78A4-4D05-9CCC-59861AE8FCE6}"/>
              </a:ext>
            </a:extLst>
          </p:cNvPr>
          <p:cNvSpPr>
            <a:spLocks noGrp="1"/>
          </p:cNvSpPr>
          <p:nvPr>
            <p:ph type="title"/>
          </p:nvPr>
        </p:nvSpPr>
        <p:spPr>
          <a:xfrm>
            <a:off x="482601" y="1273628"/>
            <a:ext cx="2971546" cy="3387270"/>
          </a:xfrm>
        </p:spPr>
        <p:txBody>
          <a:bodyPr vert="horz" lIns="91440" tIns="45720" rIns="91440" bIns="45720" rtlCol="0" anchor="t">
            <a:normAutofit/>
          </a:bodyPr>
          <a:lstStyle/>
          <a:p>
            <a:pPr algn="l"/>
            <a:r>
              <a:rPr lang="en-US" sz="3600" dirty="0">
                <a:solidFill>
                  <a:schemeClr val="tx1"/>
                </a:solidFill>
              </a:rPr>
              <a:t>Parvovirus B19</a:t>
            </a:r>
            <a:br>
              <a:rPr lang="en-US" sz="3600" dirty="0">
                <a:solidFill>
                  <a:schemeClr val="tx1"/>
                </a:solidFill>
              </a:rPr>
            </a:br>
            <a:br>
              <a:rPr lang="en-US" sz="3600" dirty="0">
                <a:solidFill>
                  <a:schemeClr val="tx1"/>
                </a:solidFill>
              </a:rPr>
            </a:br>
            <a:br>
              <a:rPr lang="en-US" sz="3600" dirty="0">
                <a:solidFill>
                  <a:schemeClr val="tx1"/>
                </a:solidFill>
              </a:rPr>
            </a:br>
            <a:endParaRPr lang="en-US" sz="3600" kern="1200" dirty="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prstClr val="white"/>
              </a:solidFill>
            </a:endParaRPr>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prstClr val="white"/>
              </a:solidFill>
            </a:endParaRPr>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sp>
        <p:nvSpPr>
          <p:cNvPr id="2" name="Content Placeholder 1">
            <a:extLst>
              <a:ext uri="{FF2B5EF4-FFF2-40B4-BE49-F238E27FC236}">
                <a16:creationId xmlns:a16="http://schemas.microsoft.com/office/drawing/2014/main" id="{671BCCF8-5FB4-4D28-8823-EC88B96D5711}"/>
              </a:ext>
            </a:extLst>
          </p:cNvPr>
          <p:cNvSpPr>
            <a:spLocks noGrp="1"/>
          </p:cNvSpPr>
          <p:nvPr>
            <p:ph idx="1"/>
          </p:nvPr>
        </p:nvSpPr>
        <p:spPr>
          <a:xfrm>
            <a:off x="3715737" y="429378"/>
            <a:ext cx="4858885" cy="4127059"/>
          </a:xfrm>
        </p:spPr>
        <p:txBody>
          <a:bodyPr vert="horz" lIns="91440" tIns="45720" rIns="91440" bIns="45720" rtlCol="0">
            <a:normAutofit fontScale="62500" lnSpcReduction="20000"/>
          </a:bodyPr>
          <a:lstStyle/>
          <a:p>
            <a:r>
              <a:rPr lang="en-US" sz="2000" dirty="0">
                <a:solidFill>
                  <a:schemeClr val="tx1"/>
                </a:solidFill>
              </a:rPr>
              <a:t>is a small </a:t>
            </a:r>
            <a:r>
              <a:rPr lang="en-US" sz="2000" dirty="0">
                <a:solidFill>
                  <a:srgbClr val="FF0000"/>
                </a:solidFill>
              </a:rPr>
              <a:t>non-enveloped  single strand  DNA virus</a:t>
            </a:r>
          </a:p>
          <a:p>
            <a:r>
              <a:rPr lang="en-US" sz="2000" dirty="0">
                <a:solidFill>
                  <a:schemeClr val="tx1"/>
                </a:solidFill>
              </a:rPr>
              <a:t> is a relatively common infection in pregnancy</a:t>
            </a:r>
          </a:p>
          <a:p>
            <a:r>
              <a:rPr lang="en-US" sz="2000" dirty="0">
                <a:solidFill>
                  <a:schemeClr val="tx1"/>
                </a:solidFill>
              </a:rPr>
              <a:t>transmitted through </a:t>
            </a:r>
            <a:r>
              <a:rPr lang="en-US" sz="2000" dirty="0">
                <a:solidFill>
                  <a:srgbClr val="00B050"/>
                </a:solidFill>
              </a:rPr>
              <a:t>respiratory droplets</a:t>
            </a:r>
            <a:r>
              <a:rPr lang="en-US" sz="2000" dirty="0">
                <a:solidFill>
                  <a:schemeClr val="tx1"/>
                </a:solidFill>
              </a:rPr>
              <a:t>.</a:t>
            </a:r>
          </a:p>
          <a:p>
            <a:endParaRPr lang="en-US" sz="2000" dirty="0">
              <a:solidFill>
                <a:schemeClr val="tx1"/>
              </a:solidFill>
            </a:endParaRPr>
          </a:p>
          <a:p>
            <a:r>
              <a:rPr lang="en-US" sz="2000" dirty="0">
                <a:solidFill>
                  <a:schemeClr val="tx1"/>
                </a:solidFill>
              </a:rPr>
              <a:t>Incidence Immunity to PVB19 infection occurs in 50% of women of childbearing age and therefore 50% are susceptible to infection during pregnancy</a:t>
            </a:r>
          </a:p>
          <a:p>
            <a:r>
              <a:rPr lang="en-US" sz="2000" dirty="0">
                <a:solidFill>
                  <a:schemeClr val="tx1"/>
                </a:solidFill>
              </a:rPr>
              <a:t>. It occurs most commonly in those pregnant women who work with young children, for example teachers. </a:t>
            </a:r>
          </a:p>
          <a:p>
            <a:r>
              <a:rPr lang="en-US" sz="2000" dirty="0">
                <a:solidFill>
                  <a:schemeClr val="tx1"/>
                </a:solidFill>
              </a:rPr>
              <a:t>Routine screening in pregnancy is not currently recommended as there are currently no agreed treatment or prevention methods to protect the baby from being infected</a:t>
            </a:r>
          </a:p>
          <a:p>
            <a:endParaRPr lang="en-US" sz="2000" dirty="0">
              <a:solidFill>
                <a:schemeClr val="tx1"/>
              </a:solidFill>
            </a:endParaRPr>
          </a:p>
          <a:p>
            <a:r>
              <a:rPr lang="en-US" sz="2000" dirty="0">
                <a:solidFill>
                  <a:schemeClr val="tx1"/>
                </a:solidFill>
              </a:rPr>
              <a:t>Parvovirus B19 causes </a:t>
            </a:r>
            <a:r>
              <a:rPr lang="en-US" sz="2000" dirty="0">
                <a:solidFill>
                  <a:srgbClr val="FF0000"/>
                </a:solidFill>
              </a:rPr>
              <a:t>erythema </a:t>
            </a:r>
            <a:r>
              <a:rPr lang="en-US" sz="2000" dirty="0" err="1">
                <a:solidFill>
                  <a:srgbClr val="FF0000"/>
                </a:solidFill>
              </a:rPr>
              <a:t>infectiosum</a:t>
            </a:r>
            <a:r>
              <a:rPr lang="en-US" sz="2000" dirty="0">
                <a:solidFill>
                  <a:schemeClr val="tx1"/>
                </a:solidFill>
              </a:rPr>
              <a:t>, also known as fifth disease, characterized by self-limited fever and rash, and in adults, arthropathy. Viremia begins approximately </a:t>
            </a:r>
            <a:r>
              <a:rPr lang="en-US" sz="2000" dirty="0">
                <a:solidFill>
                  <a:srgbClr val="C00000"/>
                </a:solidFill>
              </a:rPr>
              <a:t>six days after exposure and lasts for one week in immunocompetent individuals</a:t>
            </a:r>
            <a:r>
              <a:rPr lang="en-US" sz="2000" dirty="0">
                <a:solidFill>
                  <a:schemeClr val="tx1"/>
                </a:solidFill>
              </a:rPr>
              <a:t>, who are usually </a:t>
            </a:r>
            <a:r>
              <a:rPr lang="en-US" sz="2000" dirty="0">
                <a:solidFill>
                  <a:srgbClr val="00B050"/>
                </a:solidFill>
              </a:rPr>
              <a:t>infectious</a:t>
            </a:r>
            <a:r>
              <a:rPr lang="en-US" sz="2000" dirty="0">
                <a:solidFill>
                  <a:schemeClr val="tx1"/>
                </a:solidFill>
              </a:rPr>
              <a:t> from the onset of viremia until the appearance of B19 associated rash or arthropathy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2" y="4586632"/>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7" y="4839863"/>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pic>
        <p:nvPicPr>
          <p:cNvPr id="5" name="Picture 4" descr="A picture containing text, vegetable&#10;&#10;Description automatically generated">
            <a:extLst>
              <a:ext uri="{FF2B5EF4-FFF2-40B4-BE49-F238E27FC236}">
                <a16:creationId xmlns:a16="http://schemas.microsoft.com/office/drawing/2014/main" id="{5992E8F3-B39E-4E4C-B59E-1BA79ABB3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4" y="2204358"/>
            <a:ext cx="2837315" cy="2277836"/>
          </a:xfrm>
          <a:prstGeom prst="rect">
            <a:avLst/>
          </a:prstGeom>
          <a:ln>
            <a:noFill/>
          </a:ln>
          <a:effectLst>
            <a:softEdge rad="112500"/>
          </a:effectLst>
        </p:spPr>
      </p:pic>
    </p:spTree>
    <p:extLst>
      <p:ext uri="{BB962C8B-B14F-4D97-AF65-F5344CB8AC3E}">
        <p14:creationId xmlns:p14="http://schemas.microsoft.com/office/powerpoint/2010/main" val="212935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chemeClr val="accent1">
                    <a:lumMod val="75000"/>
                  </a:schemeClr>
                </a:solidFill>
              </a:rPr>
              <a:t>Erythema </a:t>
            </a:r>
            <a:r>
              <a:rPr lang="en-US" dirty="0" err="1">
                <a:solidFill>
                  <a:schemeClr val="accent1">
                    <a:lumMod val="75000"/>
                  </a:schemeClr>
                </a:solidFill>
              </a:rPr>
              <a:t>infectiosum</a:t>
            </a:r>
            <a:br>
              <a:rPr lang="en-US" dirty="0">
                <a:solidFill>
                  <a:schemeClr val="accent1">
                    <a:lumMod val="75000"/>
                  </a:schemeClr>
                </a:solidFill>
              </a:rPr>
            </a:br>
            <a:endParaRPr lang="en-US" dirty="0">
              <a:solidFill>
                <a:schemeClr val="accent1">
                  <a:lumMod val="75000"/>
                </a:schemeClr>
              </a:solidFill>
            </a:endParaRPr>
          </a:p>
        </p:txBody>
      </p:sp>
      <p:pic>
        <p:nvPicPr>
          <p:cNvPr id="11" name="Content Placeholder 10" descr="download.jpg"/>
          <p:cNvPicPr>
            <a:picLocks noGrp="1" noChangeAspect="1"/>
          </p:cNvPicPr>
          <p:nvPr>
            <p:ph idx="1"/>
          </p:nvPr>
        </p:nvPicPr>
        <p:blipFill>
          <a:blip r:embed="rId2"/>
          <a:stretch>
            <a:fillRect/>
          </a:stretch>
        </p:blipFill>
        <p:spPr>
          <a:xfrm>
            <a:off x="1524000" y="1047750"/>
            <a:ext cx="6248399" cy="4095750"/>
          </a:xfrm>
        </p:spPr>
      </p:pic>
    </p:spTree>
    <p:extLst>
      <p:ext uri="{BB962C8B-B14F-4D97-AF65-F5344CB8AC3E}">
        <p14:creationId xmlns:p14="http://schemas.microsoft.com/office/powerpoint/2010/main" val="479953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endParaRPr>
          </a:p>
        </p:txBody>
      </p:sp>
      <p:sp>
        <p:nvSpPr>
          <p:cNvPr id="3" name="Title 2">
            <a:extLst>
              <a:ext uri="{FF2B5EF4-FFF2-40B4-BE49-F238E27FC236}">
                <a16:creationId xmlns:a16="http://schemas.microsoft.com/office/drawing/2014/main" id="{25E26E2D-1B4D-4C77-AA3E-9C4D7745CDAB}"/>
              </a:ext>
            </a:extLst>
          </p:cNvPr>
          <p:cNvSpPr>
            <a:spLocks noGrp="1"/>
          </p:cNvSpPr>
          <p:nvPr>
            <p:ph type="title"/>
          </p:nvPr>
        </p:nvSpPr>
        <p:spPr>
          <a:xfrm>
            <a:off x="482601" y="1273628"/>
            <a:ext cx="2971546" cy="3387270"/>
          </a:xfrm>
        </p:spPr>
        <p:txBody>
          <a:bodyPr vert="horz" lIns="91440" tIns="45720" rIns="91440" bIns="45720" rtlCol="0" anchor="t">
            <a:normAutofit/>
          </a:bodyPr>
          <a:lstStyle/>
          <a:p>
            <a:pPr algn="l"/>
            <a:r>
              <a:rPr lang="en-US" sz="3600" kern="1200" dirty="0">
                <a:solidFill>
                  <a:schemeClr val="tx1"/>
                </a:solidFill>
                <a:latin typeface="+mj-lt"/>
                <a:ea typeface="+mj-ea"/>
                <a:cs typeface="+mj-cs"/>
              </a:rPr>
              <a:t>Clinical features</a:t>
            </a:r>
          </a:p>
        </p:txBody>
      </p:sp>
      <p:sp>
        <p:nvSpPr>
          <p:cNvPr id="6"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7"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prstClr val="white"/>
              </a:solidFill>
            </a:endParaRPr>
          </a:p>
        </p:txBody>
      </p:sp>
      <p:sp>
        <p:nvSpPr>
          <p:cNvPr id="9"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prstClr val="white"/>
              </a:solidFill>
            </a:endParaRPr>
          </a:p>
        </p:txBody>
      </p:sp>
      <p:sp>
        <p:nvSpPr>
          <p:cNvPr id="11"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sp>
        <p:nvSpPr>
          <p:cNvPr id="2" name="Content Placeholder 1">
            <a:extLst>
              <a:ext uri="{FF2B5EF4-FFF2-40B4-BE49-F238E27FC236}">
                <a16:creationId xmlns:a16="http://schemas.microsoft.com/office/drawing/2014/main" id="{C7599B1E-37CA-4CA3-98DE-5B2986119A25}"/>
              </a:ext>
            </a:extLst>
          </p:cNvPr>
          <p:cNvSpPr>
            <a:spLocks noGrp="1"/>
          </p:cNvSpPr>
          <p:nvPr>
            <p:ph idx="1"/>
          </p:nvPr>
        </p:nvSpPr>
        <p:spPr>
          <a:xfrm>
            <a:off x="2772904" y="-48986"/>
            <a:ext cx="6309757" cy="4888849"/>
          </a:xfrm>
        </p:spPr>
        <p:txBody>
          <a:bodyPr vert="horz" lIns="91440" tIns="45720" rIns="91440" bIns="45720" rtlCol="0">
            <a:noAutofit/>
          </a:bodyPr>
          <a:lstStyle/>
          <a:p>
            <a:r>
              <a:rPr lang="en-US" sz="1400" dirty="0">
                <a:solidFill>
                  <a:schemeClr val="tx1"/>
                </a:solidFill>
                <a:latin typeface="+mj-lt"/>
                <a:cs typeface="Aldhabi" panose="01000000000000000000" pitchFamily="2" charset="-78"/>
              </a:rPr>
              <a:t>In adults, many (20–25%) </a:t>
            </a:r>
            <a:r>
              <a:rPr lang="en-US" sz="1400" dirty="0">
                <a:solidFill>
                  <a:srgbClr val="C00000"/>
                </a:solidFill>
                <a:latin typeface="+mj-lt"/>
                <a:cs typeface="Aldhabi" panose="01000000000000000000" pitchFamily="2" charset="-78"/>
              </a:rPr>
              <a:t>cases are asymptomatic</a:t>
            </a:r>
          </a:p>
          <a:p>
            <a:r>
              <a:rPr lang="en-US" sz="1400" dirty="0">
                <a:solidFill>
                  <a:schemeClr val="tx1"/>
                </a:solidFill>
                <a:latin typeface="+mj-lt"/>
                <a:cs typeface="Aldhabi" panose="01000000000000000000" pitchFamily="2" charset="-78"/>
              </a:rPr>
              <a:t> or produce symptoms of a mild flu-like illness and/or arthropathy. </a:t>
            </a:r>
          </a:p>
          <a:p>
            <a:r>
              <a:rPr lang="en-US" sz="1400" dirty="0">
                <a:solidFill>
                  <a:schemeClr val="tx1"/>
                </a:solidFill>
                <a:latin typeface="+mj-lt"/>
                <a:cs typeface="Aldhabi" panose="01000000000000000000" pitchFamily="2" charset="-78"/>
              </a:rPr>
              <a:t>In children it usually causes a characteristic rash (</a:t>
            </a:r>
            <a:r>
              <a:rPr lang="en-US" sz="1400" dirty="0">
                <a:solidFill>
                  <a:srgbClr val="00B050"/>
                </a:solidFill>
                <a:latin typeface="+mj-lt"/>
                <a:cs typeface="Aldhabi" panose="01000000000000000000" pitchFamily="2" charset="-78"/>
              </a:rPr>
              <a:t>slapped cheek syndrome</a:t>
            </a:r>
            <a:r>
              <a:rPr lang="en-US" sz="1400" dirty="0">
                <a:solidFill>
                  <a:schemeClr val="tx1"/>
                </a:solidFill>
                <a:latin typeface="+mj-lt"/>
                <a:cs typeface="Aldhabi" panose="01000000000000000000" pitchFamily="2" charset="-78"/>
              </a:rPr>
              <a:t>).</a:t>
            </a:r>
          </a:p>
          <a:p>
            <a:r>
              <a:rPr lang="en-US" sz="1400" dirty="0">
                <a:solidFill>
                  <a:schemeClr val="tx1"/>
                </a:solidFill>
                <a:latin typeface="+mj-lt"/>
                <a:cs typeface="Aldhabi" panose="01000000000000000000" pitchFamily="2" charset="-78"/>
              </a:rPr>
              <a:t> There is a </a:t>
            </a:r>
            <a:r>
              <a:rPr lang="en-US" sz="1400" dirty="0">
                <a:solidFill>
                  <a:srgbClr val="C00000"/>
                </a:solidFill>
                <a:latin typeface="+mj-lt"/>
                <a:cs typeface="Aldhabi" panose="01000000000000000000" pitchFamily="2" charset="-78"/>
              </a:rPr>
              <a:t>transplacental transmission </a:t>
            </a:r>
            <a:r>
              <a:rPr lang="en-US" sz="1400" dirty="0">
                <a:solidFill>
                  <a:schemeClr val="tx1"/>
                </a:solidFill>
                <a:latin typeface="+mj-lt"/>
                <a:cs typeface="Aldhabi" panose="01000000000000000000" pitchFamily="2" charset="-78"/>
              </a:rPr>
              <a:t>rate of 17– 33% and the fetus is most vulnerable if infected in </a:t>
            </a:r>
            <a:r>
              <a:rPr lang="en-US" sz="1400" dirty="0">
                <a:solidFill>
                  <a:srgbClr val="00B050"/>
                </a:solidFill>
                <a:latin typeface="+mj-lt"/>
                <a:cs typeface="Aldhabi" panose="01000000000000000000" pitchFamily="2" charset="-78"/>
              </a:rPr>
              <a:t>the second trimester</a:t>
            </a:r>
            <a:r>
              <a:rPr lang="en-US" sz="1400" dirty="0">
                <a:solidFill>
                  <a:schemeClr val="tx1"/>
                </a:solidFill>
                <a:latin typeface="+mj-lt"/>
                <a:cs typeface="Aldhabi" panose="01000000000000000000" pitchFamily="2" charset="-78"/>
              </a:rPr>
              <a:t>. </a:t>
            </a:r>
          </a:p>
          <a:p>
            <a:r>
              <a:rPr lang="en-US" sz="1400" dirty="0">
                <a:solidFill>
                  <a:schemeClr val="tx1"/>
                </a:solidFill>
                <a:latin typeface="+mj-lt"/>
                <a:cs typeface="Aldhabi" panose="01000000000000000000" pitchFamily="2" charset="-78"/>
              </a:rPr>
              <a:t>In most fetuses infected with PVB19, there will be </a:t>
            </a:r>
            <a:r>
              <a:rPr lang="en-US" sz="1400" dirty="0">
                <a:solidFill>
                  <a:srgbClr val="00B050"/>
                </a:solidFill>
                <a:latin typeface="+mj-lt"/>
                <a:cs typeface="Aldhabi" panose="01000000000000000000" pitchFamily="2" charset="-78"/>
              </a:rPr>
              <a:t>spontaneous </a:t>
            </a:r>
            <a:r>
              <a:rPr lang="en-US" sz="1400" dirty="0">
                <a:solidFill>
                  <a:schemeClr val="tx1"/>
                </a:solidFill>
                <a:latin typeface="+mj-lt"/>
                <a:cs typeface="Aldhabi" panose="01000000000000000000" pitchFamily="2" charset="-78"/>
              </a:rPr>
              <a:t>resolution with no </a:t>
            </a:r>
            <a:r>
              <a:rPr lang="en-US" sz="1400" dirty="0" err="1">
                <a:solidFill>
                  <a:schemeClr val="tx1"/>
                </a:solidFill>
                <a:latin typeface="+mj-lt"/>
                <a:cs typeface="Aldhabi" panose="01000000000000000000" pitchFamily="2" charset="-78"/>
              </a:rPr>
              <a:t>longterm</a:t>
            </a:r>
            <a:r>
              <a:rPr lang="en-US" sz="1400" dirty="0">
                <a:solidFill>
                  <a:schemeClr val="tx1"/>
                </a:solidFill>
                <a:latin typeface="+mj-lt"/>
                <a:cs typeface="Aldhabi" panose="01000000000000000000" pitchFamily="2" charset="-78"/>
              </a:rPr>
              <a:t> consequences</a:t>
            </a:r>
          </a:p>
          <a:p>
            <a:r>
              <a:rPr lang="en-US" sz="1400" dirty="0">
                <a:solidFill>
                  <a:schemeClr val="tx1"/>
                </a:solidFill>
                <a:latin typeface="+mj-lt"/>
                <a:cs typeface="Aldhabi" panose="01000000000000000000" pitchFamily="2" charset="-78"/>
              </a:rPr>
              <a:t>, but the infection can cause </a:t>
            </a:r>
            <a:r>
              <a:rPr lang="en-US" sz="1400" dirty="0">
                <a:solidFill>
                  <a:srgbClr val="00B050"/>
                </a:solidFill>
                <a:latin typeface="+mj-lt"/>
                <a:cs typeface="Aldhabi" panose="01000000000000000000" pitchFamily="2" charset="-78"/>
              </a:rPr>
              <a:t>an aplastic </a:t>
            </a:r>
            <a:r>
              <a:rPr lang="en-US" sz="1400" dirty="0" err="1">
                <a:solidFill>
                  <a:srgbClr val="00B050"/>
                </a:solidFill>
                <a:latin typeface="+mj-lt"/>
                <a:cs typeface="Aldhabi" panose="01000000000000000000" pitchFamily="2" charset="-78"/>
              </a:rPr>
              <a:t>anaemia</a:t>
            </a:r>
            <a:r>
              <a:rPr lang="en-US" sz="1400" dirty="0">
                <a:solidFill>
                  <a:srgbClr val="00B050"/>
                </a:solidFill>
                <a:latin typeface="+mj-lt"/>
                <a:cs typeface="Aldhabi" panose="01000000000000000000" pitchFamily="2" charset="-78"/>
              </a:rPr>
              <a:t>(parvovirus infect erythrocyte and fetal liver )</a:t>
            </a:r>
            <a:r>
              <a:rPr lang="en-US" sz="1400" dirty="0">
                <a:solidFill>
                  <a:schemeClr val="tx1"/>
                </a:solidFill>
                <a:latin typeface="+mj-lt"/>
                <a:cs typeface="Aldhabi" panose="01000000000000000000" pitchFamily="2" charset="-78"/>
              </a:rPr>
              <a:t>. The </a:t>
            </a:r>
            <a:r>
              <a:rPr lang="en-US" sz="1400" dirty="0" err="1">
                <a:solidFill>
                  <a:schemeClr val="tx1"/>
                </a:solidFill>
                <a:latin typeface="+mj-lt"/>
                <a:cs typeface="Aldhabi" panose="01000000000000000000" pitchFamily="2" charset="-78"/>
              </a:rPr>
              <a:t>anaemic</a:t>
            </a:r>
            <a:r>
              <a:rPr lang="en-US" sz="1400" dirty="0">
                <a:solidFill>
                  <a:schemeClr val="tx1"/>
                </a:solidFill>
                <a:latin typeface="+mj-lt"/>
                <a:cs typeface="Aldhabi" panose="01000000000000000000" pitchFamily="2" charset="-78"/>
              </a:rPr>
              <a:t> fetus may then become hydropic</a:t>
            </a:r>
            <a:r>
              <a:rPr lang="en-US" sz="1400" dirty="0">
                <a:solidFill>
                  <a:srgbClr val="FF0000"/>
                </a:solidFill>
                <a:latin typeface="+mj-lt"/>
                <a:cs typeface="Aldhabi" panose="01000000000000000000" pitchFamily="2" charset="-78"/>
              </a:rPr>
              <a:t>(abnormal accumulation of fluid in two cavity </a:t>
            </a:r>
            <a:r>
              <a:rPr lang="en-US" sz="1400" dirty="0">
                <a:solidFill>
                  <a:schemeClr val="tx1"/>
                </a:solidFill>
                <a:latin typeface="+mj-lt"/>
                <a:cs typeface="Aldhabi" panose="01000000000000000000" pitchFamily="2" charset="-78"/>
              </a:rPr>
              <a:t>) due to high output cardiac failure and liver congestion.</a:t>
            </a:r>
          </a:p>
          <a:p>
            <a:r>
              <a:rPr lang="en-US" sz="1400" dirty="0">
                <a:solidFill>
                  <a:schemeClr val="tx1"/>
                </a:solidFill>
                <a:latin typeface="+mj-lt"/>
                <a:cs typeface="Aldhabi" panose="01000000000000000000" pitchFamily="2" charset="-78"/>
              </a:rPr>
              <a:t>hydropic</a:t>
            </a:r>
            <a:r>
              <a:rPr lang="en-US" sz="1400" dirty="0">
                <a:solidFill>
                  <a:srgbClr val="FF0000"/>
                </a:solidFill>
                <a:latin typeface="+mj-lt"/>
                <a:cs typeface="Aldhabi" panose="01000000000000000000" pitchFamily="2" charset="-78"/>
              </a:rPr>
              <a:t>(abnormal accumulation of fluid in two cavity </a:t>
            </a:r>
            <a:r>
              <a:rPr lang="en-US" sz="1400" dirty="0">
                <a:solidFill>
                  <a:schemeClr val="tx1"/>
                </a:solidFill>
                <a:latin typeface="+mj-lt"/>
                <a:cs typeface="Aldhabi" panose="01000000000000000000" pitchFamily="2" charset="-78"/>
              </a:rPr>
              <a:t>) This is the most common presentation during pregnancy and is seen on ultrasound scan.</a:t>
            </a:r>
          </a:p>
          <a:p>
            <a:r>
              <a:rPr lang="en-US" sz="1400" dirty="0">
                <a:solidFill>
                  <a:schemeClr val="tx1"/>
                </a:solidFill>
                <a:latin typeface="+mj-lt"/>
                <a:cs typeface="Aldhabi" panose="01000000000000000000" pitchFamily="2" charset="-78"/>
              </a:rPr>
              <a:t> If a fetus is hydropic, the velocity of blood flow in the fetal </a:t>
            </a:r>
            <a:r>
              <a:rPr lang="en-US" sz="1400" dirty="0">
                <a:solidFill>
                  <a:srgbClr val="FF0000"/>
                </a:solidFill>
                <a:latin typeface="+mj-lt"/>
                <a:cs typeface="Aldhabi" panose="01000000000000000000" pitchFamily="2" charset="-78"/>
              </a:rPr>
              <a:t>middle cerebral artery </a:t>
            </a:r>
            <a:r>
              <a:rPr lang="en-US" sz="1400" dirty="0">
                <a:solidFill>
                  <a:schemeClr val="tx1"/>
                </a:solidFill>
                <a:latin typeface="+mj-lt"/>
                <a:cs typeface="Aldhabi" panose="01000000000000000000" pitchFamily="2" charset="-78"/>
              </a:rPr>
              <a:t>can be measured. If the velocity is high, it is suggestive of </a:t>
            </a:r>
            <a:r>
              <a:rPr lang="en-US" sz="1400" dirty="0" err="1">
                <a:solidFill>
                  <a:schemeClr val="tx1"/>
                </a:solidFill>
                <a:latin typeface="+mj-lt"/>
                <a:cs typeface="Aldhabi" panose="01000000000000000000" pitchFamily="2" charset="-78"/>
              </a:rPr>
              <a:t>anaemia</a:t>
            </a:r>
            <a:r>
              <a:rPr lang="en-US" sz="1400" dirty="0">
                <a:solidFill>
                  <a:schemeClr val="tx1"/>
                </a:solidFill>
                <a:latin typeface="+mj-lt"/>
                <a:cs typeface="Aldhabi" panose="01000000000000000000" pitchFamily="2" charset="-78"/>
              </a:rPr>
              <a:t>, and PVB19.</a:t>
            </a:r>
          </a:p>
        </p:txBody>
      </p:sp>
      <p:sp>
        <p:nvSpPr>
          <p:cNvPr id="13"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2" y="4586632"/>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sp>
        <p:nvSpPr>
          <p:cNvPr id="15"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7" y="4839863"/>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spTree>
    <p:extLst>
      <p:ext uri="{BB962C8B-B14F-4D97-AF65-F5344CB8AC3E}">
        <p14:creationId xmlns:p14="http://schemas.microsoft.com/office/powerpoint/2010/main" val="1608742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endParaRPr>
          </a:p>
        </p:txBody>
      </p:sp>
      <p:sp>
        <p:nvSpPr>
          <p:cNvPr id="3" name="Title 2">
            <a:extLst>
              <a:ext uri="{FF2B5EF4-FFF2-40B4-BE49-F238E27FC236}">
                <a16:creationId xmlns:a16="http://schemas.microsoft.com/office/drawing/2014/main" id="{733B3642-F42E-476E-A56D-7F719D9B95B9}"/>
              </a:ext>
            </a:extLst>
          </p:cNvPr>
          <p:cNvSpPr>
            <a:spLocks noGrp="1"/>
          </p:cNvSpPr>
          <p:nvPr>
            <p:ph type="title"/>
          </p:nvPr>
        </p:nvSpPr>
        <p:spPr>
          <a:xfrm>
            <a:off x="119640" y="1275606"/>
            <a:ext cx="2166360" cy="3387270"/>
          </a:xfrm>
        </p:spPr>
        <p:txBody>
          <a:bodyPr vert="horz" lIns="91440" tIns="45720" rIns="91440" bIns="45720" rtlCol="0" anchor="t">
            <a:normAutofit/>
          </a:bodyPr>
          <a:lstStyle/>
          <a:p>
            <a:pPr algn="l"/>
            <a:r>
              <a:rPr lang="en-US" sz="2400" kern="1200" dirty="0">
                <a:solidFill>
                  <a:schemeClr val="tx1"/>
                </a:solidFill>
                <a:latin typeface="+mj-lt"/>
                <a:ea typeface="+mj-ea"/>
                <a:cs typeface="+mj-cs"/>
              </a:rPr>
              <a:t>Management</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prstClr val="white"/>
              </a:solidFill>
            </a:endParaRPr>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solidFill>
                <a:prstClr val="white"/>
              </a:solidFill>
            </a:endParaRPr>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sp>
        <p:nvSpPr>
          <p:cNvPr id="2" name="Content Placeholder 1">
            <a:extLst>
              <a:ext uri="{FF2B5EF4-FFF2-40B4-BE49-F238E27FC236}">
                <a16:creationId xmlns:a16="http://schemas.microsoft.com/office/drawing/2014/main" id="{DBA8434B-9953-4EF2-A356-26913D017E92}"/>
              </a:ext>
            </a:extLst>
          </p:cNvPr>
          <p:cNvSpPr>
            <a:spLocks noGrp="1"/>
          </p:cNvSpPr>
          <p:nvPr>
            <p:ph idx="1"/>
          </p:nvPr>
        </p:nvSpPr>
        <p:spPr>
          <a:xfrm>
            <a:off x="2195736" y="49844"/>
            <a:ext cx="6886920" cy="5093657"/>
          </a:xfrm>
        </p:spPr>
        <p:txBody>
          <a:bodyPr vert="horz" lIns="91440" tIns="45720" rIns="91440" bIns="45720" rtlCol="0">
            <a:noAutofit/>
          </a:bodyPr>
          <a:lstStyle/>
          <a:p>
            <a:pPr>
              <a:lnSpc>
                <a:spcPct val="100000"/>
              </a:lnSpc>
            </a:pPr>
            <a:r>
              <a:rPr lang="en-US" sz="1400" dirty="0">
                <a:solidFill>
                  <a:schemeClr val="tx1"/>
                </a:solidFill>
                <a:latin typeface="+mj-lt"/>
                <a:cs typeface="Aldhabi" panose="01000000000000000000" pitchFamily="2" charset="-78"/>
              </a:rPr>
              <a:t>The diagnosis is made by demonstrating seroconversion of the mother, who </a:t>
            </a:r>
            <a:r>
              <a:rPr lang="en-US" sz="1400" dirty="0">
                <a:solidFill>
                  <a:srgbClr val="C00000"/>
                </a:solidFill>
                <a:latin typeface="+mj-lt"/>
                <a:cs typeface="Aldhabi" panose="01000000000000000000" pitchFamily="2" charset="-78"/>
              </a:rPr>
              <a:t>develops IgM antibodies</a:t>
            </a:r>
            <a:r>
              <a:rPr lang="en-US" sz="1400" dirty="0">
                <a:solidFill>
                  <a:schemeClr val="tx1"/>
                </a:solidFill>
                <a:latin typeface="+mj-lt"/>
                <a:cs typeface="Aldhabi" panose="01000000000000000000" pitchFamily="2" charset="-78"/>
              </a:rPr>
              <a:t> to PVB19, having previously tested </a:t>
            </a:r>
            <a:r>
              <a:rPr lang="en-US" sz="1400" dirty="0">
                <a:solidFill>
                  <a:srgbClr val="00B050"/>
                </a:solidFill>
                <a:latin typeface="+mj-lt"/>
                <a:cs typeface="Aldhabi" panose="01000000000000000000" pitchFamily="2" charset="-78"/>
              </a:rPr>
              <a:t>negative.(acute infection )</a:t>
            </a:r>
            <a:endParaRPr lang="en-US" sz="1400" dirty="0">
              <a:solidFill>
                <a:schemeClr val="tx1"/>
              </a:solidFill>
              <a:latin typeface="+mj-lt"/>
              <a:cs typeface="Aldhabi" panose="01000000000000000000" pitchFamily="2" charset="-78"/>
            </a:endParaRPr>
          </a:p>
          <a:p>
            <a:pPr>
              <a:lnSpc>
                <a:spcPct val="100000"/>
              </a:lnSpc>
            </a:pPr>
            <a:r>
              <a:rPr lang="en-US" sz="1400" dirty="0">
                <a:solidFill>
                  <a:schemeClr val="tx1"/>
                </a:solidFill>
                <a:latin typeface="+mj-lt"/>
                <a:cs typeface="Aldhabi" panose="01000000000000000000" pitchFamily="2" charset="-78"/>
              </a:rPr>
              <a:t>Viral DNA amplifications, using PCR in maternal and fetal serum or amniotic fluid, is the most sensitive and accurate diagnostic test. </a:t>
            </a:r>
          </a:p>
          <a:p>
            <a:pPr>
              <a:lnSpc>
                <a:spcPct val="100000"/>
              </a:lnSpc>
            </a:pPr>
            <a:r>
              <a:rPr lang="en-US" sz="1400" dirty="0">
                <a:solidFill>
                  <a:schemeClr val="tx1"/>
                </a:solidFill>
                <a:latin typeface="+mj-lt"/>
                <a:cs typeface="Aldhabi" panose="01000000000000000000" pitchFamily="2" charset="-78"/>
              </a:rPr>
              <a:t>A hydropic fetus may recover </a:t>
            </a:r>
            <a:r>
              <a:rPr lang="en-US" sz="1400" dirty="0">
                <a:solidFill>
                  <a:srgbClr val="00B050"/>
                </a:solidFill>
                <a:latin typeface="+mj-lt"/>
                <a:cs typeface="Aldhabi" panose="01000000000000000000" pitchFamily="2" charset="-78"/>
              </a:rPr>
              <a:t>spontaneously</a:t>
            </a:r>
            <a:r>
              <a:rPr lang="en-US" sz="1400" dirty="0">
                <a:solidFill>
                  <a:schemeClr val="tx1"/>
                </a:solidFill>
                <a:latin typeface="+mj-lt"/>
                <a:cs typeface="Aldhabi" panose="01000000000000000000" pitchFamily="2" charset="-78"/>
              </a:rPr>
              <a:t> as the mother and fetus recover from the virus, or may require treatment by </a:t>
            </a:r>
            <a:r>
              <a:rPr lang="en-US" sz="1400" dirty="0">
                <a:solidFill>
                  <a:srgbClr val="00B050"/>
                </a:solidFill>
                <a:latin typeface="+mj-lt"/>
                <a:cs typeface="Aldhabi" panose="01000000000000000000" pitchFamily="2" charset="-78"/>
              </a:rPr>
              <a:t>in utero transfusion</a:t>
            </a:r>
            <a:r>
              <a:rPr lang="en-US" sz="1400" dirty="0">
                <a:solidFill>
                  <a:schemeClr val="tx1"/>
                </a:solidFill>
                <a:latin typeface="+mj-lt"/>
                <a:cs typeface="Aldhabi" panose="01000000000000000000" pitchFamily="2" charset="-78"/>
              </a:rPr>
              <a:t>. </a:t>
            </a:r>
          </a:p>
          <a:p>
            <a:pPr>
              <a:lnSpc>
                <a:spcPct val="100000"/>
              </a:lnSpc>
            </a:pPr>
            <a:r>
              <a:rPr lang="en-US" sz="1400" dirty="0">
                <a:solidFill>
                  <a:schemeClr val="tx1"/>
                </a:solidFill>
                <a:latin typeface="+mj-lt"/>
                <a:cs typeface="Aldhabi" panose="01000000000000000000" pitchFamily="2" charset="-78"/>
              </a:rPr>
              <a:t>Infection in the </a:t>
            </a:r>
            <a:r>
              <a:rPr lang="en-US" sz="1400" dirty="0">
                <a:solidFill>
                  <a:srgbClr val="C00000"/>
                </a:solidFill>
                <a:latin typeface="+mj-lt"/>
                <a:cs typeface="Aldhabi" panose="01000000000000000000" pitchFamily="2" charset="-78"/>
              </a:rPr>
              <a:t>first 20 weeks </a:t>
            </a:r>
            <a:r>
              <a:rPr lang="en-US" sz="1400" dirty="0">
                <a:solidFill>
                  <a:schemeClr val="tx1"/>
                </a:solidFill>
                <a:latin typeface="+mj-lt"/>
                <a:cs typeface="Aldhabi" panose="01000000000000000000" pitchFamily="2" charset="-78"/>
              </a:rPr>
              <a:t>of pregnancy can lead to hydrops fetalis and intrauterine death, as treatment by intrauterine transfusion is </a:t>
            </a:r>
            <a:r>
              <a:rPr lang="en-US" sz="1400" dirty="0">
                <a:solidFill>
                  <a:srgbClr val="C00000"/>
                </a:solidFill>
                <a:latin typeface="+mj-lt"/>
                <a:cs typeface="Aldhabi" panose="01000000000000000000" pitchFamily="2" charset="-78"/>
              </a:rPr>
              <a:t>not possible </a:t>
            </a:r>
            <a:r>
              <a:rPr lang="en-US" sz="1400" dirty="0">
                <a:solidFill>
                  <a:schemeClr val="tx1"/>
                </a:solidFill>
                <a:latin typeface="+mj-lt"/>
                <a:cs typeface="Aldhabi" panose="01000000000000000000" pitchFamily="2" charset="-78"/>
              </a:rPr>
              <a:t>at early gestations( due to limited visualization and the small size of the relevant anatomic structures).</a:t>
            </a:r>
          </a:p>
          <a:p>
            <a:pPr>
              <a:lnSpc>
                <a:spcPct val="100000"/>
              </a:lnSpc>
            </a:pPr>
            <a:r>
              <a:rPr lang="en-US" sz="1400" dirty="0">
                <a:solidFill>
                  <a:schemeClr val="tx1"/>
                </a:solidFill>
                <a:latin typeface="+mj-lt"/>
                <a:cs typeface="Aldhabi" panose="01000000000000000000" pitchFamily="2" charset="-78"/>
              </a:rPr>
              <a:t> </a:t>
            </a:r>
            <a:r>
              <a:rPr lang="en-US" sz="1400" dirty="0">
                <a:solidFill>
                  <a:srgbClr val="C00000"/>
                </a:solidFill>
                <a:latin typeface="+mj-lt"/>
                <a:cs typeface="Aldhabi" panose="01000000000000000000" pitchFamily="2" charset="-78"/>
              </a:rPr>
              <a:t>Prior to 20 weeks</a:t>
            </a:r>
            <a:r>
              <a:rPr lang="en-US" sz="1400" dirty="0">
                <a:solidFill>
                  <a:schemeClr val="tx1"/>
                </a:solidFill>
                <a:latin typeface="+mj-lt"/>
                <a:cs typeface="Aldhabi" panose="01000000000000000000" pitchFamily="2" charset="-78"/>
              </a:rPr>
              <a:t> the fetal loss rate is approximately </a:t>
            </a:r>
            <a:r>
              <a:rPr lang="en-US" sz="1400" dirty="0">
                <a:solidFill>
                  <a:srgbClr val="0070C0"/>
                </a:solidFill>
                <a:latin typeface="+mj-lt"/>
                <a:cs typeface="Aldhabi" panose="01000000000000000000" pitchFamily="2" charset="-78"/>
              </a:rPr>
              <a:t>10%</a:t>
            </a:r>
            <a:r>
              <a:rPr lang="en-US" sz="1400" dirty="0">
                <a:solidFill>
                  <a:schemeClr val="tx1"/>
                </a:solidFill>
                <a:latin typeface="+mj-lt"/>
                <a:cs typeface="Aldhabi" panose="01000000000000000000" pitchFamily="2" charset="-78"/>
              </a:rPr>
              <a:t>. If the </a:t>
            </a:r>
            <a:r>
              <a:rPr lang="en-US" sz="1400" dirty="0" err="1">
                <a:solidFill>
                  <a:schemeClr val="tx1"/>
                </a:solidFill>
                <a:latin typeface="+mj-lt"/>
                <a:cs typeface="Aldhabi" panose="01000000000000000000" pitchFamily="2" charset="-78"/>
              </a:rPr>
              <a:t>anaemia</a:t>
            </a:r>
            <a:r>
              <a:rPr lang="en-US" sz="1400" dirty="0">
                <a:solidFill>
                  <a:schemeClr val="tx1"/>
                </a:solidFill>
                <a:latin typeface="+mj-lt"/>
                <a:cs typeface="Aldhabi" panose="01000000000000000000" pitchFamily="2" charset="-78"/>
              </a:rPr>
              <a:t> is treated by in utero transfusion, the fetus can make a complete recovery. Parvovirus does not cause neurological damage, and if the fetus survives the </a:t>
            </a:r>
            <a:r>
              <a:rPr lang="en-US" sz="1400" dirty="0" err="1">
                <a:solidFill>
                  <a:schemeClr val="tx1"/>
                </a:solidFill>
                <a:latin typeface="+mj-lt"/>
                <a:cs typeface="Aldhabi" panose="01000000000000000000" pitchFamily="2" charset="-78"/>
              </a:rPr>
              <a:t>anaemia</a:t>
            </a:r>
            <a:r>
              <a:rPr lang="en-US" sz="1400" dirty="0">
                <a:solidFill>
                  <a:schemeClr val="tx1"/>
                </a:solidFill>
                <a:latin typeface="+mj-lt"/>
                <a:cs typeface="Aldhabi" panose="01000000000000000000" pitchFamily="2" charset="-78"/>
              </a:rPr>
              <a:t>, the outcome is usually normal.</a:t>
            </a:r>
          </a:p>
          <a:p>
            <a:pPr>
              <a:lnSpc>
                <a:spcPct val="100000"/>
              </a:lnSpc>
            </a:pPr>
            <a:r>
              <a:rPr lang="en-US" sz="1400" dirty="0">
                <a:solidFill>
                  <a:schemeClr val="tx1"/>
                </a:solidFill>
                <a:latin typeface="+mj-lt"/>
                <a:cs typeface="Aldhabi" panose="01000000000000000000" pitchFamily="2" charset="-78"/>
              </a:rPr>
              <a:t> </a:t>
            </a:r>
            <a:r>
              <a:rPr lang="en-US" sz="1400" dirty="0">
                <a:solidFill>
                  <a:srgbClr val="C00000"/>
                </a:solidFill>
                <a:latin typeface="+mj-lt"/>
                <a:cs typeface="Aldhabi" panose="01000000000000000000" pitchFamily="2" charset="-78"/>
              </a:rPr>
              <a:t>After 20 weeks’ gestation </a:t>
            </a:r>
            <a:r>
              <a:rPr lang="en-US" sz="1400" dirty="0">
                <a:solidFill>
                  <a:schemeClr val="tx1"/>
                </a:solidFill>
                <a:latin typeface="+mj-lt"/>
                <a:cs typeface="Aldhabi" panose="01000000000000000000" pitchFamily="2" charset="-78"/>
              </a:rPr>
              <a:t>the fetal loss rate is estimated to be approximately </a:t>
            </a:r>
            <a:r>
              <a:rPr lang="en-US" sz="1400" dirty="0">
                <a:solidFill>
                  <a:srgbClr val="0070C0"/>
                </a:solidFill>
                <a:latin typeface="+mj-lt"/>
                <a:cs typeface="Aldhabi" panose="01000000000000000000" pitchFamily="2" charset="-78"/>
              </a:rPr>
              <a:t>1%</a:t>
            </a:r>
            <a:r>
              <a:rPr lang="en-US" sz="1400" dirty="0">
                <a:solidFill>
                  <a:schemeClr val="tx1"/>
                </a:solidFill>
                <a:latin typeface="+mj-lt"/>
                <a:cs typeface="Aldhabi" panose="01000000000000000000" pitchFamily="2" charset="-78"/>
              </a:rPr>
              <a:t>.</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2" y="4586632"/>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7" y="4839863"/>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solidFill>
                <a:prstClr val="white"/>
              </a:solidFill>
            </a:endParaRPr>
          </a:p>
        </p:txBody>
      </p:sp>
    </p:spTree>
    <p:extLst>
      <p:ext uri="{BB962C8B-B14F-4D97-AF65-F5344CB8AC3E}">
        <p14:creationId xmlns:p14="http://schemas.microsoft.com/office/powerpoint/2010/main" val="3742971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590550"/>
            <a:ext cx="4648200" cy="5562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43100"/>
            <a:ext cx="4144963"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14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146050" indent="0">
              <a:buNone/>
            </a:pPr>
            <a:r>
              <a:rPr lang="en-US" sz="1600" dirty="0"/>
              <a:t>Caused by </a:t>
            </a:r>
            <a:r>
              <a:rPr lang="en-US" sz="1600" b="1" dirty="0"/>
              <a:t>trebanoma pallidum</a:t>
            </a:r>
          </a:p>
          <a:p>
            <a:pPr marL="146050" indent="0">
              <a:buNone/>
            </a:pPr>
            <a:r>
              <a:rPr lang="en-US" sz="1600" b="1" dirty="0"/>
              <a:t> </a:t>
            </a:r>
            <a:r>
              <a:rPr lang="en-US" sz="1600" dirty="0"/>
              <a:t>its one of STDs</a:t>
            </a:r>
          </a:p>
        </p:txBody>
      </p:sp>
      <p:sp>
        <p:nvSpPr>
          <p:cNvPr id="3" name="Title 2"/>
          <p:cNvSpPr>
            <a:spLocks noGrp="1"/>
          </p:cNvSpPr>
          <p:nvPr>
            <p:ph type="title"/>
          </p:nvPr>
        </p:nvSpPr>
        <p:spPr/>
        <p:txBody>
          <a:bodyPr/>
          <a:lstStyle/>
          <a:p>
            <a:r>
              <a:rPr lang="en-US" dirty="0" err="1"/>
              <a:t>Syphalis</a:t>
            </a:r>
            <a:r>
              <a:rPr lang="en-US" dirty="0"/>
              <a:t> </a:t>
            </a:r>
          </a:p>
        </p:txBody>
      </p:sp>
      <p:sp>
        <p:nvSpPr>
          <p:cNvPr id="12" name="Rounded Rectangle 11"/>
          <p:cNvSpPr/>
          <p:nvPr/>
        </p:nvSpPr>
        <p:spPr>
          <a:xfrm>
            <a:off x="1143000" y="2800350"/>
            <a:ext cx="2286000" cy="4572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solidFill>
                  <a:schemeClr val="tx1">
                    <a:lumMod val="50000"/>
                  </a:schemeClr>
                </a:solidFill>
              </a:rPr>
              <a:t>Its gram - spirochete </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800100"/>
            <a:ext cx="46767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33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263" y="1025525"/>
            <a:ext cx="3925887"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12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en-US"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91440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 y="3773261"/>
            <a:ext cx="4733925" cy="1362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4857750"/>
            <a:ext cx="914400" cy="307777"/>
          </a:xfrm>
          <a:prstGeom prst="rect">
            <a:avLst/>
          </a:prstGeom>
          <a:noFill/>
        </p:spPr>
        <p:txBody>
          <a:bodyPr wrap="square" rtlCol="0">
            <a:spAutoFit/>
          </a:bodyPr>
          <a:lstStyle/>
          <a:p>
            <a:r>
              <a:rPr lang="en-US" dirty="0">
                <a:solidFill>
                  <a:srgbClr val="FFFF00"/>
                </a:solidFill>
              </a:rPr>
              <a:t>chancer</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799" y="3773259"/>
            <a:ext cx="2847975" cy="1362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774" y="3419475"/>
            <a:ext cx="3171825" cy="17240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870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title"/>
          </p:nvPr>
        </p:nvSpPr>
        <p:spPr/>
        <p:txBody>
          <a:bodyPr/>
          <a:lstStyle/>
          <a:p>
            <a:r>
              <a:rPr lang="en-US" dirty="0"/>
              <a:t>1</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8150"/>
            <a:ext cx="7865836" cy="4419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0007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r>
              <a:rPr lang="en-US" b="1" i="0" u="none" strike="noStrike" dirty="0">
                <a:solidFill>
                  <a:srgbClr val="343536"/>
                </a:solidFill>
                <a:effectLst/>
                <a:latin typeface="Source Sans Pro" panose="020F0502020204030204" pitchFamily="34" charset="0"/>
              </a:rPr>
              <a:t>What are TORCH infections?</a:t>
            </a:r>
            <a:br>
              <a:rPr lang="en-US" b="1" i="0" u="none" strike="noStrike" dirty="0">
                <a:solidFill>
                  <a:srgbClr val="343536"/>
                </a:solidFill>
                <a:effectLst/>
                <a:latin typeface="Source Sans Pro" panose="020F0502020204030204" pitchFamily="34" charset="0"/>
              </a:rPr>
            </a:br>
            <a:endParaRPr dirty="0"/>
          </a:p>
        </p:txBody>
      </p:sp>
      <p:sp>
        <p:nvSpPr>
          <p:cNvPr id="142" name="Google Shape;142;p17"/>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p>
            <a:r>
              <a:rPr lang="en-US" sz="2000" b="0" i="0" u="none" strike="noStrike" dirty="0">
                <a:solidFill>
                  <a:srgbClr val="343536"/>
                </a:solidFill>
                <a:effectLst/>
                <a:latin typeface="Source Sans Pro" panose="020F0502020204030204" pitchFamily="34" charset="0"/>
              </a:rPr>
              <a:t>TORCH infections (or TORCH syndrome) are a group of infectious diseases that affect a developing baby (fetus) or newborn baby. If you get a TORCH infection, you can pass it to your baby during </a:t>
            </a:r>
            <a:r>
              <a:rPr lang="en-US" sz="2000" b="0" i="0" u="none" strike="noStrike" dirty="0">
                <a:solidFill>
                  <a:srgbClr val="007BC2"/>
                </a:solidFill>
                <a:effectLst/>
                <a:latin typeface="Source Sans Pro" panose="020F0502020204030204" pitchFamily="34" charset="0"/>
                <a:hlinkClick r:id="rId3"/>
              </a:rPr>
              <a:t>pregnancy</a:t>
            </a:r>
            <a:r>
              <a:rPr lang="en-US" sz="2000" b="0" i="0" u="none" strike="noStrike" dirty="0">
                <a:solidFill>
                  <a:srgbClr val="343536"/>
                </a:solidFill>
                <a:effectLst/>
                <a:latin typeface="Source Sans Pro" panose="020F0502020204030204" pitchFamily="34" charset="0"/>
              </a:rPr>
              <a:t>, during </a:t>
            </a:r>
            <a:r>
              <a:rPr lang="en-US" sz="2000" b="0" i="0" u="none" strike="noStrike" dirty="0">
                <a:solidFill>
                  <a:srgbClr val="007BC2"/>
                </a:solidFill>
                <a:effectLst/>
                <a:latin typeface="Source Sans Pro" panose="020F0502020204030204" pitchFamily="34" charset="0"/>
                <a:hlinkClick r:id="rId4"/>
              </a:rPr>
              <a:t>delivery</a:t>
            </a:r>
            <a:r>
              <a:rPr lang="en-US" sz="2000" b="0" i="0" u="none" strike="noStrike" dirty="0">
                <a:solidFill>
                  <a:srgbClr val="343536"/>
                </a:solidFill>
                <a:effectLst/>
                <a:latin typeface="Source Sans Pro" panose="020F0502020204030204" pitchFamily="34" charset="0"/>
              </a:rPr>
              <a:t> or after birth.</a:t>
            </a:r>
          </a:p>
          <a:p>
            <a:r>
              <a:rPr lang="en-US" sz="2000" b="0" i="0" u="none" strike="noStrike" dirty="0">
                <a:solidFill>
                  <a:srgbClr val="343536"/>
                </a:solidFill>
                <a:effectLst/>
                <a:latin typeface="Source Sans Pro" panose="020F0502020204030204" pitchFamily="34" charset="0"/>
              </a:rPr>
              <a:t>Since your baby lacks immunity to fight off diseases, TORCH infections can cause </a:t>
            </a:r>
            <a:r>
              <a:rPr lang="en-US" sz="2000" b="0" i="0" u="none" strike="noStrike" dirty="0">
                <a:solidFill>
                  <a:schemeClr val="accent3">
                    <a:lumMod val="75000"/>
                  </a:schemeClr>
                </a:solidFill>
                <a:effectLst/>
                <a:latin typeface="Source Sans Pro" panose="020F0502020204030204" pitchFamily="34" charset="0"/>
              </a:rPr>
              <a:t>complications</a:t>
            </a:r>
            <a:r>
              <a:rPr lang="en-US" sz="2000" b="0" i="0" u="none" strike="noStrike" dirty="0">
                <a:solidFill>
                  <a:srgbClr val="343536"/>
                </a:solidFill>
                <a:effectLst/>
                <a:latin typeface="Source Sans Pro" panose="020F0502020204030204" pitchFamily="34" charset="0"/>
              </a:rPr>
              <a:t> to the pregnancy or prevent your baby’s organs from developing properly. How sick your baby gets depends on the type of infection and how far along they are in development when they're infected. Typically, infections that occur early in the pregnancy result in worse outcomes. Prompt medical treatment is needed to reduce the risk of complications.</a:t>
            </a:r>
          </a:p>
          <a:p>
            <a:pPr marL="182880" lvl="0" indent="-205740" algn="l" rtl="0">
              <a:spcBef>
                <a:spcPts val="0"/>
              </a:spcBef>
              <a:spcAft>
                <a:spcPts val="0"/>
              </a:spcAft>
              <a:buClr>
                <a:schemeClr val="dk2"/>
              </a:buClr>
              <a:buSzPts val="1800"/>
              <a:buChar char="●"/>
            </a:pPr>
            <a:endParaRPr sz="1400" dirty="0">
              <a:solidFill>
                <a:schemeClr val="accent3">
                  <a:lumMod val="50000"/>
                </a:schemeClr>
              </a:solidFill>
            </a:endParaRPr>
          </a:p>
        </p:txBody>
      </p:sp>
    </p:spTree>
    <p:extLst>
      <p:ext uri="{BB962C8B-B14F-4D97-AF65-F5344CB8AC3E}">
        <p14:creationId xmlns:p14="http://schemas.microsoft.com/office/powerpoint/2010/main" val="2433414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F33AE742-5838-4B08-84C3-394FBE19F2D2}"/>
              </a:ext>
            </a:extLst>
          </p:cNvPr>
          <p:cNvSpPr>
            <a:spLocks noGrp="1"/>
          </p:cNvSpPr>
          <p:nvPr>
            <p:ph idx="1"/>
          </p:nvPr>
        </p:nvSpPr>
        <p:spPr>
          <a:xfrm>
            <a:off x="2643174" y="216364"/>
            <a:ext cx="6052282" cy="4927136"/>
          </a:xfrm>
        </p:spPr>
        <p:txBody>
          <a:bodyPr vert="horz" lIns="91440" tIns="45720" rIns="91440" bIns="45720" rtlCol="0">
            <a:normAutofit fontScale="77500" lnSpcReduction="20000"/>
          </a:bodyPr>
          <a:lstStyle/>
          <a:p>
            <a:pPr algn="l">
              <a:lnSpc>
                <a:spcPct val="100000"/>
              </a:lnSpc>
              <a:buNone/>
            </a:pPr>
            <a:r>
              <a:rPr lang="en-US" sz="2000" dirty="0"/>
              <a:t>Universal antepartum screening is widely recommended because screening followed by treatment with appropriate antibiotics usually </a:t>
            </a:r>
            <a:r>
              <a:rPr lang="en-US" sz="2000" dirty="0">
                <a:solidFill>
                  <a:srgbClr val="FF0000"/>
                </a:solidFill>
              </a:rPr>
              <a:t>prevents adverse maternal and offspring outcomes ,</a:t>
            </a:r>
          </a:p>
          <a:p>
            <a:pPr algn="l">
              <a:lnSpc>
                <a:spcPct val="100000"/>
              </a:lnSpc>
              <a:buNone/>
            </a:pPr>
            <a:r>
              <a:rPr lang="en-US" sz="2000" dirty="0"/>
              <a:t>Screening is performed using a serologic test; either a</a:t>
            </a:r>
          </a:p>
          <a:p>
            <a:pPr algn="l">
              <a:lnSpc>
                <a:spcPct val="100000"/>
              </a:lnSpc>
              <a:buNone/>
            </a:pPr>
            <a:endParaRPr lang="en-US" sz="2000" dirty="0"/>
          </a:p>
          <a:p>
            <a:pPr algn="l">
              <a:lnSpc>
                <a:spcPct val="100000"/>
              </a:lnSpc>
              <a:buNone/>
            </a:pPr>
            <a:r>
              <a:rPr lang="en-US" sz="2000" dirty="0">
                <a:solidFill>
                  <a:srgbClr val="00B050"/>
                </a:solidFill>
              </a:rPr>
              <a:t>Nontreponemal tests</a:t>
            </a:r>
            <a:r>
              <a:rPr lang="en-US" sz="2000" dirty="0"/>
              <a:t>:  include Rapid Plasma </a:t>
            </a:r>
            <a:r>
              <a:rPr lang="en-US" sz="2000" dirty="0" err="1"/>
              <a:t>Reagin</a:t>
            </a:r>
            <a:r>
              <a:rPr lang="en-US" sz="2000" dirty="0"/>
              <a:t> (</a:t>
            </a:r>
            <a:r>
              <a:rPr lang="en-US" sz="2000" b="1" dirty="0"/>
              <a:t>RPR</a:t>
            </a:r>
            <a:r>
              <a:rPr lang="en-US" sz="2000" dirty="0"/>
              <a:t>), Venereal Disease Research Laboratory (</a:t>
            </a:r>
            <a:r>
              <a:rPr lang="en-US" sz="2000" b="1" dirty="0"/>
              <a:t>VDRL</a:t>
            </a:r>
            <a:r>
              <a:rPr lang="en-US" sz="2000" dirty="0"/>
              <a:t>)</a:t>
            </a:r>
          </a:p>
          <a:p>
            <a:pPr algn="l">
              <a:lnSpc>
                <a:spcPct val="100000"/>
              </a:lnSpc>
              <a:buNone/>
            </a:pPr>
            <a:r>
              <a:rPr lang="en-US" sz="2000" dirty="0">
                <a:solidFill>
                  <a:srgbClr val="00B050"/>
                </a:solidFill>
              </a:rPr>
              <a:t>Treponemal testing </a:t>
            </a:r>
          </a:p>
          <a:p>
            <a:pPr algn="l">
              <a:lnSpc>
                <a:spcPct val="100000"/>
              </a:lnSpc>
              <a:buNone/>
            </a:pPr>
            <a:r>
              <a:rPr lang="en-US" sz="2000" dirty="0"/>
              <a:t>Confirmatory testing:  Fluorescent treponemal antibody absorption (</a:t>
            </a:r>
            <a:r>
              <a:rPr lang="en-US" sz="2000" b="1" dirty="0"/>
              <a:t>FTA-ABS</a:t>
            </a:r>
            <a:r>
              <a:rPr lang="en-US" sz="2000" dirty="0"/>
              <a:t>)</a:t>
            </a:r>
          </a:p>
          <a:p>
            <a:pPr algn="l">
              <a:lnSpc>
                <a:spcPct val="100000"/>
              </a:lnSpc>
              <a:buNone/>
            </a:pPr>
            <a:r>
              <a:rPr lang="en-US" sz="2000" dirty="0"/>
              <a:t>Micro hemagglutination test for antibodies to Treponema pallidum (</a:t>
            </a:r>
            <a:r>
              <a:rPr lang="en-US" sz="2000" b="1" dirty="0"/>
              <a:t>MHA-TP</a:t>
            </a:r>
            <a:r>
              <a:rPr lang="en-US" sz="2000" dirty="0"/>
              <a:t>)</a:t>
            </a:r>
          </a:p>
          <a:p>
            <a:pPr algn="l">
              <a:lnSpc>
                <a:spcPct val="100000"/>
              </a:lnSpc>
              <a:buNone/>
            </a:pPr>
            <a:r>
              <a:rPr lang="en-US" sz="2000" dirty="0"/>
              <a:t>Treponema pallidum particle assay (</a:t>
            </a:r>
            <a:r>
              <a:rPr lang="en-US" sz="2000" b="1" dirty="0"/>
              <a:t>TP-PA</a:t>
            </a:r>
            <a:r>
              <a:rPr lang="en-US" sz="2000" dirty="0"/>
              <a:t>)</a:t>
            </a:r>
          </a:p>
          <a:p>
            <a:pPr algn="l">
              <a:lnSpc>
                <a:spcPct val="100000"/>
              </a:lnSpc>
              <a:buNone/>
            </a:pPr>
            <a:r>
              <a:rPr lang="en-US" sz="2000" dirty="0"/>
              <a:t>Treponema pallidum enzyme immunoassay (</a:t>
            </a:r>
            <a:r>
              <a:rPr lang="en-US" sz="2000" b="1" dirty="0"/>
              <a:t>TP-EIA</a:t>
            </a:r>
            <a:r>
              <a:rPr lang="en-US" sz="2000" dirty="0"/>
              <a:t>)</a:t>
            </a:r>
          </a:p>
          <a:p>
            <a:pPr algn="l">
              <a:lnSpc>
                <a:spcPct val="100000"/>
              </a:lnSpc>
              <a:buNone/>
            </a:pPr>
            <a:endParaRPr lang="en-US" sz="2000" dirty="0"/>
          </a:p>
          <a:p>
            <a:pPr>
              <a:buNone/>
            </a:pPr>
            <a:r>
              <a:rPr lang="en-US" sz="2000" dirty="0"/>
              <a:t>The cost and morbidity associated with screening for syphilis are low and the benefit of detecting and treating the disease is high for both mother and </a:t>
            </a:r>
            <a:r>
              <a:rPr lang="en-US" sz="2000" dirty="0">
                <a:latin typeface="Agency FB" panose="020B0503020202020204" pitchFamily="34" charset="0"/>
              </a:rPr>
              <a:t>child</a:t>
            </a:r>
            <a:br>
              <a:rPr lang="en-US" sz="2000" dirty="0">
                <a:solidFill>
                  <a:schemeClr val="tx1"/>
                </a:solidFill>
              </a:rPr>
            </a:br>
            <a:r>
              <a:rPr lang="en-US" sz="1800" b="1" dirty="0" err="1">
                <a:solidFill>
                  <a:schemeClr val="accent5">
                    <a:lumMod val="50000"/>
                  </a:schemeClr>
                </a:solidFill>
              </a:rPr>
              <a:t>Treponemal</a:t>
            </a:r>
            <a:r>
              <a:rPr lang="en-US" sz="1800" dirty="0">
                <a:solidFill>
                  <a:schemeClr val="accent5">
                    <a:lumMod val="50000"/>
                  </a:schemeClr>
                </a:solidFill>
              </a:rPr>
              <a:t> tests detect antibody to T pallidum proteins. </a:t>
            </a:r>
            <a:r>
              <a:rPr lang="en-US" sz="1800" b="1" dirty="0" err="1">
                <a:solidFill>
                  <a:schemeClr val="accent5">
                    <a:lumMod val="50000"/>
                  </a:schemeClr>
                </a:solidFill>
              </a:rPr>
              <a:t>Nontreponema</a:t>
            </a:r>
            <a:r>
              <a:rPr lang="en-US" sz="1800" dirty="0" err="1">
                <a:solidFill>
                  <a:schemeClr val="accent5">
                    <a:lumMod val="50000"/>
                  </a:schemeClr>
                </a:solidFill>
              </a:rPr>
              <a:t>l</a:t>
            </a:r>
            <a:r>
              <a:rPr lang="en-US" sz="1800" dirty="0">
                <a:solidFill>
                  <a:schemeClr val="accent5">
                    <a:lumMod val="50000"/>
                  </a:schemeClr>
                </a:solidFill>
              </a:rPr>
              <a:t> tests detect antibodies directed against </a:t>
            </a:r>
            <a:r>
              <a:rPr lang="en-US" sz="1800" dirty="0" err="1">
                <a:solidFill>
                  <a:schemeClr val="accent5">
                    <a:lumMod val="50000"/>
                  </a:schemeClr>
                </a:solidFill>
              </a:rPr>
              <a:t>lipoidal</a:t>
            </a:r>
            <a:r>
              <a:rPr lang="en-US" sz="1800" dirty="0">
                <a:solidFill>
                  <a:schemeClr val="accent5">
                    <a:lumMod val="50000"/>
                  </a:schemeClr>
                </a:solidFill>
              </a:rPr>
              <a:t> antigens, damaged host cells, and possibly from </a:t>
            </a:r>
            <a:r>
              <a:rPr lang="en-US" sz="1800" dirty="0" err="1">
                <a:solidFill>
                  <a:schemeClr val="accent5">
                    <a:lumMod val="50000"/>
                  </a:schemeClr>
                </a:solidFill>
              </a:rPr>
              <a:t>treponemes</a:t>
            </a:r>
            <a:endParaRPr lang="en-US" sz="2000" dirty="0">
              <a:solidFill>
                <a:schemeClr val="accent5">
                  <a:lumMod val="50000"/>
                </a:schemeClr>
              </a:solidFill>
            </a:endParaRPr>
          </a:p>
        </p:txBody>
      </p:sp>
      <p:sp>
        <p:nvSpPr>
          <p:cNvPr id="3" name="Title 2">
            <a:extLst>
              <a:ext uri="{FF2B5EF4-FFF2-40B4-BE49-F238E27FC236}">
                <a16:creationId xmlns:a16="http://schemas.microsoft.com/office/drawing/2014/main" id="{847C8598-BF18-4488-806A-81BC6005E078}"/>
              </a:ext>
            </a:extLst>
          </p:cNvPr>
          <p:cNvSpPr>
            <a:spLocks noGrp="1"/>
          </p:cNvSpPr>
          <p:nvPr>
            <p:ph type="title"/>
          </p:nvPr>
        </p:nvSpPr>
        <p:spPr>
          <a:xfrm>
            <a:off x="482601" y="1273628"/>
            <a:ext cx="2971546" cy="3387270"/>
          </a:xfrm>
        </p:spPr>
        <p:txBody>
          <a:bodyPr vert="horz" lIns="91440" tIns="45720" rIns="91440" bIns="45720" rtlCol="0" anchor="t">
            <a:normAutofit/>
          </a:bodyPr>
          <a:lstStyle/>
          <a:p>
            <a:pPr algn="l"/>
            <a:r>
              <a:rPr lang="en-US" sz="3600" kern="1200" dirty="0">
                <a:solidFill>
                  <a:schemeClr val="tx1"/>
                </a:solidFill>
                <a:latin typeface="+mj-lt"/>
                <a:ea typeface="+mj-ea"/>
                <a:cs typeface="+mj-cs"/>
              </a:rPr>
              <a:t>Screening </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63280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300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DC5887FB-EB06-4DA0-96AC-3C3128336442}"/>
              </a:ext>
            </a:extLst>
          </p:cNvPr>
          <p:cNvSpPr>
            <a:spLocks noGrp="1"/>
          </p:cNvSpPr>
          <p:nvPr>
            <p:ph idx="1"/>
          </p:nvPr>
        </p:nvSpPr>
        <p:spPr>
          <a:xfrm>
            <a:off x="3668286" y="212511"/>
            <a:ext cx="4772107" cy="5016716"/>
          </a:xfrm>
        </p:spPr>
        <p:txBody>
          <a:bodyPr vert="horz" lIns="91440" tIns="45720" rIns="91440" bIns="45720" rtlCol="0">
            <a:normAutofit/>
          </a:bodyPr>
          <a:lstStyle/>
          <a:p>
            <a:pPr algn="l">
              <a:lnSpc>
                <a:spcPct val="100000"/>
              </a:lnSpc>
              <a:buNone/>
            </a:pPr>
            <a:r>
              <a:rPr lang="en-US" sz="2000" dirty="0">
                <a:latin typeface="Agency FB" panose="020B0503020202020204" pitchFamily="34" charset="0"/>
              </a:rPr>
              <a:t>   </a:t>
            </a:r>
            <a:r>
              <a:rPr lang="en-US" sz="2000" dirty="0"/>
              <a:t>All pregnant women: screen at the </a:t>
            </a:r>
            <a:r>
              <a:rPr lang="en-US" sz="2000" dirty="0">
                <a:solidFill>
                  <a:srgbClr val="FF0000"/>
                </a:solidFill>
              </a:rPr>
              <a:t>first prenatal </a:t>
            </a:r>
            <a:r>
              <a:rPr lang="en-US" sz="2000" dirty="0"/>
              <a:t>encounter</a:t>
            </a:r>
          </a:p>
          <a:p>
            <a:pPr algn="l">
              <a:lnSpc>
                <a:spcPct val="100000"/>
              </a:lnSpc>
              <a:buNone/>
            </a:pPr>
            <a:endParaRPr lang="en-US" sz="2000" dirty="0"/>
          </a:p>
          <a:p>
            <a:pPr algn="l">
              <a:lnSpc>
                <a:spcPct val="100000"/>
              </a:lnSpc>
              <a:buNone/>
            </a:pPr>
            <a:r>
              <a:rPr lang="en-US" sz="2000" dirty="0"/>
              <a:t>   Women at high risk of infection: repeat screening </a:t>
            </a:r>
            <a:r>
              <a:rPr lang="en-US" sz="2000" dirty="0">
                <a:solidFill>
                  <a:srgbClr val="FF0000"/>
                </a:solidFill>
              </a:rPr>
              <a:t>at 28 to 32 weeks </a:t>
            </a:r>
            <a:r>
              <a:rPr lang="en-US" sz="2000" dirty="0"/>
              <a:t>and </a:t>
            </a:r>
            <a:r>
              <a:rPr lang="en-US" sz="2000" dirty="0">
                <a:solidFill>
                  <a:srgbClr val="FF0000"/>
                </a:solidFill>
              </a:rPr>
              <a:t>at delivery</a:t>
            </a:r>
          </a:p>
          <a:p>
            <a:pPr algn="l">
              <a:lnSpc>
                <a:spcPct val="100000"/>
              </a:lnSpc>
              <a:buNone/>
            </a:pPr>
            <a:endParaRPr lang="en-US" sz="2000" dirty="0"/>
          </a:p>
          <a:p>
            <a:pPr algn="l">
              <a:lnSpc>
                <a:spcPct val="100000"/>
              </a:lnSpc>
              <a:buNone/>
            </a:pPr>
            <a:r>
              <a:rPr lang="en-US" sz="2000" dirty="0"/>
              <a:t>   Women who have </a:t>
            </a:r>
            <a:r>
              <a:rPr lang="en-US" sz="2000" b="1" dirty="0"/>
              <a:t>not</a:t>
            </a:r>
            <a:r>
              <a:rPr lang="en-US" sz="2000" dirty="0"/>
              <a:t> been screened in pregnancy or who </a:t>
            </a:r>
            <a:r>
              <a:rPr lang="en-US" sz="2000" b="1" dirty="0"/>
              <a:t>deliver a stillborn </a:t>
            </a:r>
            <a:r>
              <a:rPr lang="en-US" sz="2000" dirty="0"/>
              <a:t>after 20 weeks of gestation: screen </a:t>
            </a:r>
            <a:r>
              <a:rPr lang="en-US" sz="2000" dirty="0">
                <a:solidFill>
                  <a:srgbClr val="FF0000"/>
                </a:solidFill>
              </a:rPr>
              <a:t>at delivery</a:t>
            </a:r>
          </a:p>
          <a:p>
            <a:pPr marL="0" indent="0" algn="l">
              <a:buNone/>
            </a:pPr>
            <a:endParaRPr lang="en-US" sz="2000" dirty="0"/>
          </a:p>
          <a:p>
            <a:pPr algn="l">
              <a:lnSpc>
                <a:spcPct val="100000"/>
              </a:lnSpc>
              <a:buNone/>
            </a:pPr>
            <a:endParaRPr lang="en-US" sz="2000" dirty="0"/>
          </a:p>
        </p:txBody>
      </p:sp>
      <p:sp>
        <p:nvSpPr>
          <p:cNvPr id="3" name="Title 2">
            <a:extLst>
              <a:ext uri="{FF2B5EF4-FFF2-40B4-BE49-F238E27FC236}">
                <a16:creationId xmlns:a16="http://schemas.microsoft.com/office/drawing/2014/main" id="{34A97CF6-F646-4FE1-9D20-AC3915E7B145}"/>
              </a:ext>
            </a:extLst>
          </p:cNvPr>
          <p:cNvSpPr>
            <a:spLocks noGrp="1"/>
          </p:cNvSpPr>
          <p:nvPr>
            <p:ph type="title"/>
          </p:nvPr>
        </p:nvSpPr>
        <p:spPr>
          <a:xfrm>
            <a:off x="214284" y="1125131"/>
            <a:ext cx="3937879" cy="3387270"/>
          </a:xfrm>
        </p:spPr>
        <p:txBody>
          <a:bodyPr vert="horz" lIns="91440" tIns="45720" rIns="91440" bIns="45720" rtlCol="0" anchor="t">
            <a:normAutofit/>
          </a:bodyPr>
          <a:lstStyle/>
          <a:p>
            <a:pPr algn="l"/>
            <a:r>
              <a:rPr lang="en-US" sz="3200" kern="1200" dirty="0">
                <a:solidFill>
                  <a:schemeClr val="tx1"/>
                </a:solidFill>
                <a:ea typeface="+mj-ea"/>
                <a:cs typeface="+mj-cs"/>
              </a:rPr>
              <a:t>Candidates and timing of initial and repeat screening</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13124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361950"/>
            <a:ext cx="744855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073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0495DEE-AF13-4356-A564-A8371872957D}"/>
              </a:ext>
            </a:extLst>
          </p:cNvPr>
          <p:cNvSpPr>
            <a:spLocks noGrp="1"/>
          </p:cNvSpPr>
          <p:nvPr>
            <p:ph idx="1"/>
          </p:nvPr>
        </p:nvSpPr>
        <p:spPr>
          <a:xfrm>
            <a:off x="3276601" y="326120"/>
            <a:ext cx="5425160" cy="4260510"/>
          </a:xfrm>
        </p:spPr>
        <p:txBody>
          <a:bodyPr vert="horz" lIns="91440" tIns="45720" rIns="91440" bIns="45720" rtlCol="0">
            <a:normAutofit fontScale="92500" lnSpcReduction="20000"/>
          </a:bodyPr>
          <a:lstStyle/>
          <a:p>
            <a:pPr algn="l">
              <a:buNone/>
            </a:pPr>
            <a:r>
              <a:rPr lang="en-US" sz="2000" dirty="0">
                <a:latin typeface="Agency FB" panose="020B0503020202020204" pitchFamily="34" charset="0"/>
              </a:rPr>
              <a:t> </a:t>
            </a:r>
            <a:r>
              <a:rPr lang="en-US" sz="2000" b="1" u="sng" dirty="0">
                <a:latin typeface="+mj-lt"/>
              </a:rPr>
              <a:t>Primary/Secondary/Early latent</a:t>
            </a:r>
            <a:br>
              <a:rPr lang="en-US" sz="2000" dirty="0">
                <a:latin typeface="+mj-lt"/>
              </a:rPr>
            </a:br>
            <a:r>
              <a:rPr lang="en-US" sz="2000" dirty="0">
                <a:latin typeface="+mj-lt"/>
              </a:rPr>
              <a:t>Benzathine Penicillin G, 2.4 million units IM </a:t>
            </a:r>
            <a:r>
              <a:rPr lang="en-US" sz="2000" dirty="0">
                <a:solidFill>
                  <a:srgbClr val="00B0F0"/>
                </a:solidFill>
                <a:latin typeface="+mj-lt"/>
              </a:rPr>
              <a:t>One dose </a:t>
            </a:r>
          </a:p>
          <a:p>
            <a:pPr algn="l">
              <a:buNone/>
            </a:pPr>
            <a:r>
              <a:rPr lang="en-US" sz="2000" b="1" u="sng" dirty="0">
                <a:latin typeface="+mj-lt"/>
              </a:rPr>
              <a:t>Late latent/Tertiary</a:t>
            </a:r>
          </a:p>
          <a:p>
            <a:pPr marL="0" indent="0" algn="l">
              <a:buNone/>
            </a:pPr>
            <a:r>
              <a:rPr lang="en-US" sz="2000" dirty="0">
                <a:latin typeface="+mj-lt"/>
              </a:rPr>
              <a:t>Benzathine Penicillin G, 7.2 million units IM  </a:t>
            </a:r>
            <a:r>
              <a:rPr lang="en-US" sz="2000" dirty="0">
                <a:solidFill>
                  <a:srgbClr val="00B0F0"/>
                </a:solidFill>
                <a:latin typeface="+mj-lt"/>
              </a:rPr>
              <a:t>3 doses </a:t>
            </a:r>
            <a:r>
              <a:rPr lang="en-US" sz="2000" dirty="0">
                <a:latin typeface="+mj-lt"/>
              </a:rPr>
              <a:t>of 2.4 million units x 1/week  Penicillin allergy in pregnant female w/ syphilis </a:t>
            </a:r>
          </a:p>
          <a:p>
            <a:pPr marL="0" indent="0" algn="l">
              <a:buNone/>
            </a:pPr>
            <a:r>
              <a:rPr lang="en-US" sz="2000" dirty="0">
                <a:latin typeface="+mj-lt"/>
              </a:rPr>
              <a:t>Skin testing &amp; desensitization(oral benzathine dose until tolerated and reach therapeutic dose )</a:t>
            </a:r>
          </a:p>
          <a:p>
            <a:pPr marL="0" indent="0" algn="l">
              <a:buNone/>
            </a:pPr>
            <a:endParaRPr lang="en-US" sz="2000" dirty="0">
              <a:latin typeface="+mj-lt"/>
            </a:endParaRPr>
          </a:p>
          <a:p>
            <a:pPr marL="0" indent="0" algn="l">
              <a:buNone/>
            </a:pPr>
            <a:endParaRPr lang="en-US" sz="2000" dirty="0">
              <a:latin typeface="+mj-lt"/>
            </a:endParaRPr>
          </a:p>
          <a:p>
            <a:pPr algn="l">
              <a:buNone/>
            </a:pPr>
            <a:r>
              <a:rPr lang="en-US" sz="2000" b="1" u="sng" dirty="0">
                <a:latin typeface="+mj-lt"/>
              </a:rPr>
              <a:t>Post-exposure prophylaxis </a:t>
            </a:r>
            <a:r>
              <a:rPr lang="en-US" sz="2000" dirty="0">
                <a:latin typeface="+mj-lt"/>
              </a:rPr>
              <a:t>— Women who are sexual contacts of partners with known or suspected syphilis should be presumptively treated with a </a:t>
            </a:r>
            <a:r>
              <a:rPr lang="en-US" sz="2000" dirty="0">
                <a:solidFill>
                  <a:srgbClr val="00B0F0"/>
                </a:solidFill>
                <a:latin typeface="+mj-lt"/>
              </a:rPr>
              <a:t>single dose </a:t>
            </a:r>
            <a:r>
              <a:rPr lang="en-US" sz="2000" dirty="0">
                <a:latin typeface="+mj-lt"/>
              </a:rPr>
              <a:t>of penicillin G benzathine 2.4 million units intramuscularly</a:t>
            </a:r>
            <a:r>
              <a:rPr lang="en-US" sz="1400" dirty="0"/>
              <a:t>. </a:t>
            </a:r>
            <a:endParaRPr lang="en-US" sz="2000" dirty="0">
              <a:solidFill>
                <a:schemeClr val="tx1"/>
              </a:solidFill>
            </a:endParaRPr>
          </a:p>
        </p:txBody>
      </p:sp>
      <p:sp>
        <p:nvSpPr>
          <p:cNvPr id="3" name="Title 2">
            <a:extLst>
              <a:ext uri="{FF2B5EF4-FFF2-40B4-BE49-F238E27FC236}">
                <a16:creationId xmlns:a16="http://schemas.microsoft.com/office/drawing/2014/main" id="{A19A4D6A-3B22-443D-B11F-D4EA0FD3AA5F}"/>
              </a:ext>
            </a:extLst>
          </p:cNvPr>
          <p:cNvSpPr>
            <a:spLocks noGrp="1"/>
          </p:cNvSpPr>
          <p:nvPr>
            <p:ph type="title"/>
          </p:nvPr>
        </p:nvSpPr>
        <p:spPr>
          <a:xfrm>
            <a:off x="482601" y="1273628"/>
            <a:ext cx="2971546" cy="3387270"/>
          </a:xfrm>
        </p:spPr>
        <p:txBody>
          <a:bodyPr vert="horz" lIns="91440" tIns="45720" rIns="91440" bIns="45720" rtlCol="0" anchor="t">
            <a:normAutofit/>
          </a:bodyPr>
          <a:lstStyle/>
          <a:p>
            <a:pPr algn="l"/>
            <a:r>
              <a:rPr lang="en-US" sz="3600" kern="1200" dirty="0">
                <a:solidFill>
                  <a:schemeClr val="tx1"/>
                </a:solidFill>
                <a:latin typeface="+mj-lt"/>
                <a:ea typeface="+mj-ea"/>
                <a:cs typeface="+mj-cs"/>
              </a:rPr>
              <a:t>Maternal treatment</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67242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0EA63F82-0BAD-44F6-BB62-4803C32DFD90}"/>
              </a:ext>
            </a:extLst>
          </p:cNvPr>
          <p:cNvSpPr>
            <a:spLocks noGrp="1"/>
          </p:cNvSpPr>
          <p:nvPr>
            <p:ph idx="1"/>
          </p:nvPr>
        </p:nvSpPr>
        <p:spPr>
          <a:xfrm>
            <a:off x="3200399" y="392044"/>
            <a:ext cx="5623671" cy="3387271"/>
          </a:xfrm>
        </p:spPr>
        <p:txBody>
          <a:bodyPr vert="horz" lIns="91440" tIns="45720" rIns="91440" bIns="45720" rtlCol="0">
            <a:noAutofit/>
          </a:bodyPr>
          <a:lstStyle/>
          <a:p>
            <a:pPr algn="l">
              <a:buNone/>
            </a:pPr>
            <a:r>
              <a:rPr lang="en-US" sz="1800" dirty="0"/>
              <a:t>an </a:t>
            </a:r>
            <a:r>
              <a:rPr lang="en-US" sz="1800" dirty="0">
                <a:solidFill>
                  <a:srgbClr val="C00000"/>
                </a:solidFill>
              </a:rPr>
              <a:t>acute febrile reaction </a:t>
            </a:r>
            <a:r>
              <a:rPr lang="en-US" sz="1800" dirty="0"/>
              <a:t>accompanied by headache, myalgia, rash, and hypotension.</a:t>
            </a:r>
          </a:p>
          <a:p>
            <a:pPr algn="l">
              <a:buNone/>
            </a:pPr>
            <a:r>
              <a:rPr lang="en-US" sz="1800" dirty="0"/>
              <a:t> These symptoms are thought to result from the release of large amounts of treponemal lipopolysaccharide from dying spirochetes and an increase in circulating cytokine levels</a:t>
            </a:r>
          </a:p>
          <a:p>
            <a:pPr algn="l">
              <a:buNone/>
            </a:pPr>
            <a:r>
              <a:rPr lang="en-US" sz="1800" dirty="0">
                <a:solidFill>
                  <a:srgbClr val="FF0000"/>
                </a:solidFill>
              </a:rPr>
              <a:t>The reaction begins within</a:t>
            </a:r>
            <a:r>
              <a:rPr lang="en-US" sz="1800" dirty="0"/>
              <a:t> </a:t>
            </a:r>
            <a:r>
              <a:rPr lang="en-US" sz="1800" dirty="0">
                <a:solidFill>
                  <a:srgbClr val="00B0F0"/>
                </a:solidFill>
              </a:rPr>
              <a:t>one to two hours </a:t>
            </a:r>
            <a:r>
              <a:rPr lang="en-US" sz="1800" dirty="0"/>
              <a:t>of treatment, peaks at </a:t>
            </a:r>
            <a:r>
              <a:rPr lang="en-US" sz="1800" dirty="0">
                <a:solidFill>
                  <a:srgbClr val="00B0F0"/>
                </a:solidFill>
              </a:rPr>
              <a:t>eight hours</a:t>
            </a:r>
            <a:r>
              <a:rPr lang="en-US" sz="1800" dirty="0"/>
              <a:t>, and typically resolves </a:t>
            </a:r>
            <a:r>
              <a:rPr lang="en-US" sz="1800" dirty="0">
                <a:solidFill>
                  <a:srgbClr val="00B0F0"/>
                </a:solidFill>
              </a:rPr>
              <a:t>within 24 to 48 </a:t>
            </a:r>
            <a:r>
              <a:rPr lang="en-US" sz="1800" dirty="0"/>
              <a:t>hours</a:t>
            </a:r>
          </a:p>
          <a:p>
            <a:pPr algn="l">
              <a:buNone/>
            </a:pPr>
            <a:r>
              <a:rPr lang="en-US" sz="1800" dirty="0"/>
              <a:t>The </a:t>
            </a:r>
            <a:r>
              <a:rPr lang="en-US" sz="1800" dirty="0" err="1"/>
              <a:t>Jarisch-Herxheimer</a:t>
            </a:r>
            <a:r>
              <a:rPr lang="en-US" sz="1800" dirty="0"/>
              <a:t> reaction may also </a:t>
            </a:r>
            <a:r>
              <a:rPr lang="en-US" sz="1800" dirty="0">
                <a:solidFill>
                  <a:srgbClr val="C00000"/>
                </a:solidFill>
              </a:rPr>
              <a:t>precipitate uterine contractions, preterm labor, and/or non reassuring fetal heart rate </a:t>
            </a:r>
            <a:r>
              <a:rPr lang="en-US" sz="1800" dirty="0">
                <a:solidFill>
                  <a:schemeClr val="tx1"/>
                </a:solidFill>
              </a:rPr>
              <a:t>tr</a:t>
            </a:r>
            <a:r>
              <a:rPr lang="en-US" sz="1800" dirty="0"/>
              <a:t>acings in pregnant women so admit women at the time of commencement of treatment for monitoring</a:t>
            </a:r>
          </a:p>
        </p:txBody>
      </p:sp>
      <p:sp>
        <p:nvSpPr>
          <p:cNvPr id="3" name="Title 2">
            <a:extLst>
              <a:ext uri="{FF2B5EF4-FFF2-40B4-BE49-F238E27FC236}">
                <a16:creationId xmlns:a16="http://schemas.microsoft.com/office/drawing/2014/main" id="{6370CD2D-90FC-4C4C-A1A4-3FC1B9CCA8C5}"/>
              </a:ext>
            </a:extLst>
          </p:cNvPr>
          <p:cNvSpPr>
            <a:spLocks noGrp="1"/>
          </p:cNvSpPr>
          <p:nvPr>
            <p:ph type="title"/>
          </p:nvPr>
        </p:nvSpPr>
        <p:spPr>
          <a:xfrm>
            <a:off x="204790" y="236538"/>
            <a:ext cx="3446457" cy="4603321"/>
          </a:xfrm>
        </p:spPr>
        <p:txBody>
          <a:bodyPr vert="horz" lIns="91440" tIns="45720" rIns="91440" bIns="45720" rtlCol="0" anchor="t">
            <a:normAutofit/>
          </a:bodyPr>
          <a:lstStyle/>
          <a:p>
            <a:pPr algn="l"/>
            <a:r>
              <a:rPr lang="en-US" kern="1200" dirty="0">
                <a:solidFill>
                  <a:schemeClr val="tx1"/>
                </a:solidFill>
                <a:latin typeface="+mj-lt"/>
                <a:ea typeface="+mj-ea"/>
                <a:cs typeface="+mj-cs"/>
              </a:rPr>
              <a:t>POTENTIAL COMPLICATIONS OF TREATMENT: </a:t>
            </a:r>
            <a:r>
              <a:rPr lang="en-US" sz="3600" kern="1200" dirty="0">
                <a:solidFill>
                  <a:schemeClr val="accent6">
                    <a:lumMod val="75000"/>
                  </a:schemeClr>
                </a:solidFill>
                <a:latin typeface="+mj-lt"/>
                <a:ea typeface="+mj-ea"/>
                <a:cs typeface="+mj-cs"/>
              </a:rPr>
              <a:t>JARISCH-HERXHEIMER REACTION febrile</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16171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0157" y="1733550"/>
            <a:ext cx="7886700" cy="2877361"/>
          </a:xfrm>
        </p:spPr>
        <p:txBody>
          <a:bodyPr>
            <a:normAutofit/>
          </a:bodyPr>
          <a:lstStyle/>
          <a:p>
            <a:endParaRPr lang="en-US" sz="6000" b="1" dirty="0"/>
          </a:p>
        </p:txBody>
      </p:sp>
      <p:sp>
        <p:nvSpPr>
          <p:cNvPr id="3" name="Title 2"/>
          <p:cNvSpPr>
            <a:spLocks noGrp="1"/>
          </p:cNvSpPr>
          <p:nvPr>
            <p:ph type="title"/>
          </p:nvPr>
        </p:nvSpPr>
        <p:spPr/>
        <p:txBody>
          <a:bodyPr/>
          <a:lstStyle/>
          <a:p>
            <a:r>
              <a:rPr lang="en-US" sz="4000" dirty="0">
                <a:solidFill>
                  <a:schemeClr val="tx1">
                    <a:lumMod val="60000"/>
                    <a:lumOff val="40000"/>
                  </a:schemeClr>
                </a:solidFill>
              </a:rPr>
              <a:t>Congenital syphilis </a:t>
            </a:r>
            <a:br>
              <a:rPr lang="en-US" sz="4000" dirty="0">
                <a:solidFill>
                  <a:schemeClr val="tx1">
                    <a:lumMod val="60000"/>
                    <a:lumOff val="40000"/>
                  </a:schemeClr>
                </a:solidFill>
              </a:rPr>
            </a:br>
            <a:endParaRPr lang="en-US" sz="4000" dirty="0">
              <a:solidFill>
                <a:schemeClr val="tx1">
                  <a:lumMod val="60000"/>
                  <a:lumOff val="40000"/>
                </a:scheme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0"/>
            <a:ext cx="914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09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98519818-DAAA-4F19-AC50-D2FAD3C93B42}"/>
              </a:ext>
            </a:extLst>
          </p:cNvPr>
          <p:cNvSpPr>
            <a:spLocks noGrp="1"/>
          </p:cNvSpPr>
          <p:nvPr>
            <p:ph idx="1"/>
          </p:nvPr>
        </p:nvSpPr>
        <p:spPr>
          <a:xfrm>
            <a:off x="2214547" y="535767"/>
            <a:ext cx="6715172" cy="1071570"/>
          </a:xfrm>
        </p:spPr>
        <p:txBody>
          <a:bodyPr vert="horz" lIns="91440" tIns="45720" rIns="91440" bIns="45720" rtlCol="0">
            <a:normAutofit fontScale="85000" lnSpcReduction="10000"/>
          </a:bodyPr>
          <a:lstStyle/>
          <a:p>
            <a:pPr algn="l">
              <a:buNone/>
            </a:pPr>
            <a:r>
              <a:rPr lang="en-US" sz="2600" dirty="0"/>
              <a:t>-</a:t>
            </a:r>
            <a:r>
              <a:rPr lang="en-US" sz="2600" dirty="0" err="1">
                <a:solidFill>
                  <a:srgbClr val="FF0000"/>
                </a:solidFill>
              </a:rPr>
              <a:t>Transplacental</a:t>
            </a:r>
            <a:r>
              <a:rPr lang="en-US" sz="2600" dirty="0"/>
              <a:t> transmission of spirochetes </a:t>
            </a:r>
          </a:p>
          <a:p>
            <a:pPr marL="114300" indent="-342900" algn="l">
              <a:buNone/>
            </a:pPr>
            <a:r>
              <a:rPr lang="en-US" sz="2600" dirty="0"/>
              <a:t>-</a:t>
            </a:r>
            <a:r>
              <a:rPr lang="en-US" sz="2600" dirty="0">
                <a:solidFill>
                  <a:srgbClr val="FF0000"/>
                </a:solidFill>
              </a:rPr>
              <a:t>Direct contact </a:t>
            </a:r>
            <a:r>
              <a:rPr lang="en-US" sz="2600" dirty="0"/>
              <a:t>w/ infectious secretion at time of birth </a:t>
            </a:r>
          </a:p>
          <a:p>
            <a:pPr>
              <a:buNone/>
            </a:pPr>
            <a:endParaRPr lang="en-US" sz="3100" dirty="0">
              <a:latin typeface="Agency FB" panose="020B0503020202020204" pitchFamily="34" charset="0"/>
            </a:endParaRPr>
          </a:p>
          <a:p>
            <a:endParaRPr lang="en-US" sz="3100" dirty="0">
              <a:latin typeface="Agency FB" panose="020B0503020202020204" pitchFamily="34" charset="0"/>
            </a:endParaRPr>
          </a:p>
          <a:p>
            <a:endParaRPr lang="en-US" sz="2000" dirty="0">
              <a:solidFill>
                <a:schemeClr val="tx1"/>
              </a:solidFill>
            </a:endParaRP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Content Placeholder 1">
            <a:extLst>
              <a:ext uri="{FF2B5EF4-FFF2-40B4-BE49-F238E27FC236}">
                <a16:creationId xmlns:a16="http://schemas.microsoft.com/office/drawing/2014/main" id="{0A7AB073-23E4-4662-AAC4-8E8ECFCCF6BB}"/>
              </a:ext>
            </a:extLst>
          </p:cNvPr>
          <p:cNvSpPr txBox="1">
            <a:spLocks/>
          </p:cNvSpPr>
          <p:nvPr/>
        </p:nvSpPr>
        <p:spPr>
          <a:xfrm>
            <a:off x="2500299" y="1553758"/>
            <a:ext cx="6643702" cy="3589742"/>
          </a:xfrm>
          <a:prstGeom prst="rect">
            <a:avLst/>
          </a:prstGeom>
        </p:spPr>
        <p:txBody>
          <a:bodyPr vert="horz" lIns="91440" tIns="45720" rIns="91440" bIns="45720" rtlCol="0">
            <a:normAutofit fontScale="62500" lnSpcReduction="20000"/>
          </a:bodyPr>
          <a:lstStyle/>
          <a:p>
            <a:pPr marL="342900" marR="0" lvl="0" indent="-342900" algn="l" defTabSz="914400" rtl="1"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Agency FB" panose="020B0503020202020204" pitchFamily="34" charset="0"/>
                <a:ea typeface="+mn-ea"/>
                <a:cs typeface="+mn-cs"/>
              </a:rPr>
              <a:t>— Fetal </a:t>
            </a:r>
            <a:r>
              <a:rPr kumimoji="0" lang="en-US" sz="2400" b="0" i="0" u="none" strike="noStrike" kern="1200" cap="none" spc="0" normalizeH="0" baseline="0" noProof="0" dirty="0">
                <a:ln>
                  <a:noFill/>
                </a:ln>
                <a:solidFill>
                  <a:schemeClr val="tx1">
                    <a:lumMod val="75000"/>
                    <a:lumOff val="25000"/>
                  </a:schemeClr>
                </a:solidFill>
                <a:effectLst/>
                <a:uLnTx/>
                <a:uFillTx/>
                <a:cs typeface="Akhbar MT" pitchFamily="2" charset="-78"/>
              </a:rPr>
              <a:t>infection s</a:t>
            </a:r>
            <a:r>
              <a:rPr kumimoji="0" lang="en-US" sz="2500" b="0" i="0" u="none" strike="noStrike" kern="1200" cap="none" spc="0" normalizeH="0" baseline="0" noProof="0" dirty="0">
                <a:ln>
                  <a:noFill/>
                </a:ln>
                <a:solidFill>
                  <a:schemeClr val="tx1">
                    <a:lumMod val="75000"/>
                    <a:lumOff val="25000"/>
                  </a:schemeClr>
                </a:solidFill>
                <a:effectLst/>
                <a:uLnTx/>
                <a:uFillTx/>
                <a:cs typeface="Akhbar MT" pitchFamily="2" charset="-78"/>
              </a:rPr>
              <a:t>hould be </a:t>
            </a:r>
            <a:r>
              <a:rPr kumimoji="0" lang="en-US" sz="2500" b="0" i="0" u="none" strike="noStrike" kern="1200" cap="none" spc="0" normalizeH="0" baseline="0" noProof="0" dirty="0">
                <a:ln>
                  <a:noFill/>
                </a:ln>
                <a:solidFill>
                  <a:srgbClr val="C00000"/>
                </a:solidFill>
                <a:effectLst/>
                <a:uLnTx/>
                <a:uFillTx/>
                <a:cs typeface="Akhbar MT" pitchFamily="2" charset="-78"/>
              </a:rPr>
              <a:t>suspected if</a:t>
            </a:r>
            <a:r>
              <a:rPr kumimoji="0" lang="en-US" sz="2500" b="0" i="0" u="none" strike="noStrike" kern="1200" cap="none" spc="0" normalizeH="0" baseline="0" noProof="0" dirty="0">
                <a:ln>
                  <a:noFill/>
                </a:ln>
                <a:solidFill>
                  <a:schemeClr val="tx1">
                    <a:lumMod val="75000"/>
                    <a:lumOff val="25000"/>
                  </a:schemeClr>
                </a:solidFill>
                <a:effectLst/>
                <a:uLnTx/>
                <a:uFillTx/>
                <a:cs typeface="Akhbar MT" pitchFamily="2" charset="-78"/>
              </a:rPr>
              <a:t> there are characteristic findings on </a:t>
            </a:r>
            <a:r>
              <a:rPr kumimoji="0" lang="en-US" sz="2500" b="0" i="0" u="none" strike="noStrike" kern="1200" cap="none" spc="0" normalizeH="0" baseline="0" noProof="0" dirty="0">
                <a:ln>
                  <a:noFill/>
                </a:ln>
                <a:solidFill>
                  <a:schemeClr val="tx1">
                    <a:lumMod val="75000"/>
                    <a:lumOff val="25000"/>
                  </a:schemeClr>
                </a:solidFill>
                <a:effectLst/>
                <a:uLnTx/>
                <a:uFillTx/>
              </a:rPr>
              <a:t>ultrasound examination </a:t>
            </a:r>
            <a:r>
              <a:rPr kumimoji="0" lang="en-US" sz="2500" b="0" i="0" u="none" strike="noStrike" kern="1200" cap="none" spc="0" normalizeH="0" baseline="0" noProof="0" dirty="0">
                <a:ln>
                  <a:noFill/>
                </a:ln>
                <a:solidFill>
                  <a:srgbClr val="C00000"/>
                </a:solidFill>
                <a:effectLst/>
                <a:uLnTx/>
                <a:uFillTx/>
              </a:rPr>
              <a:t>after 20 weeks </a:t>
            </a:r>
            <a:r>
              <a:rPr kumimoji="0" lang="en-US" sz="2500" b="0" i="0" u="none" strike="noStrike" kern="1200" cap="none" spc="0" normalizeH="0" baseline="0" noProof="0" dirty="0">
                <a:ln>
                  <a:noFill/>
                </a:ln>
                <a:solidFill>
                  <a:schemeClr val="tx1">
                    <a:lumMod val="75000"/>
                    <a:lumOff val="25000"/>
                  </a:schemeClr>
                </a:solidFill>
                <a:effectLst/>
                <a:uLnTx/>
                <a:uFillTx/>
              </a:rPr>
              <a:t>of gestation in a woman with untreated or inadequately treated syphilis. </a:t>
            </a:r>
          </a:p>
          <a:p>
            <a:pPr marL="342900" marR="0" lvl="0" indent="-342900" algn="l" defTabSz="914400" rtl="1" eaLnBrk="1" fontAlgn="auto" latinLnBrk="0" hangingPunct="1">
              <a:lnSpc>
                <a:spcPct val="100000"/>
              </a:lnSpc>
              <a:spcBef>
                <a:spcPct val="20000"/>
              </a:spcBef>
              <a:spcAft>
                <a:spcPts val="0"/>
              </a:spcAft>
              <a:buClrTx/>
              <a:buSzTx/>
              <a:tabLst/>
              <a:defRPr/>
            </a:pPr>
            <a:r>
              <a:rPr kumimoji="0" lang="en-US" sz="2500" b="1" i="0" u="sng" strike="noStrike" kern="1200" cap="none" spc="0" normalizeH="0" baseline="0" noProof="0" dirty="0">
                <a:ln>
                  <a:noFill/>
                </a:ln>
                <a:solidFill>
                  <a:schemeClr val="tx1">
                    <a:lumMod val="75000"/>
                    <a:lumOff val="25000"/>
                  </a:schemeClr>
                </a:solidFill>
                <a:effectLst/>
                <a:uLnTx/>
                <a:uFillTx/>
              </a:rPr>
              <a:t>Findings on ultrasound are nonspecific and include</a:t>
            </a:r>
            <a:r>
              <a:rPr kumimoji="0" lang="en-US" sz="2500" b="0" i="0" u="none" strike="noStrike" kern="1200" cap="none" spc="0" normalizeH="0" baseline="0" noProof="0" dirty="0">
                <a:ln>
                  <a:noFill/>
                </a:ln>
                <a:solidFill>
                  <a:schemeClr val="tx1">
                    <a:lumMod val="75000"/>
                    <a:lumOff val="25000"/>
                  </a:schemeClr>
                </a:solidFill>
                <a:effectLst/>
                <a:uLnTx/>
                <a:uFillTx/>
              </a:rPr>
              <a:t>:</a:t>
            </a:r>
          </a:p>
          <a:p>
            <a:pPr marL="342900" marR="0" lvl="0" indent="-342900" algn="l" defTabSz="914400" rtl="1" eaLnBrk="1" fontAlgn="auto" latinLnBrk="0" hangingPunct="1">
              <a:lnSpc>
                <a:spcPct val="100000"/>
              </a:lnSpc>
              <a:spcBef>
                <a:spcPct val="20000"/>
              </a:spcBef>
              <a:spcAft>
                <a:spcPts val="0"/>
              </a:spcAft>
              <a:buClrTx/>
              <a:buSzTx/>
              <a:tabLst/>
              <a:defRPr/>
            </a:pPr>
            <a:r>
              <a:rPr kumimoji="0" lang="en-US" sz="2500" b="0" i="0" u="sng" strike="noStrike" kern="1200" cap="none" spc="0" normalizeH="0" baseline="0" noProof="0" dirty="0" err="1">
                <a:ln>
                  <a:noFill/>
                </a:ln>
                <a:solidFill>
                  <a:srgbClr val="FF0000"/>
                </a:solidFill>
                <a:effectLst/>
                <a:uLnTx/>
                <a:uFillTx/>
              </a:rPr>
              <a:t>Hepatomegaly</a:t>
            </a:r>
            <a:r>
              <a:rPr kumimoji="0" lang="en-US" sz="2500" b="0" i="0" u="sng" strike="noStrike" kern="1200" cap="none" spc="0" normalizeH="0" baseline="0" noProof="0" dirty="0">
                <a:ln>
                  <a:noFill/>
                </a:ln>
                <a:solidFill>
                  <a:srgbClr val="FF0000"/>
                </a:solidFill>
                <a:effectLst/>
                <a:uLnTx/>
                <a:uFillTx/>
              </a:rPr>
              <a:t>, </a:t>
            </a:r>
            <a:r>
              <a:rPr kumimoji="0" lang="en-US" sz="2500" b="0" i="0" u="none" strike="noStrike" kern="1200" cap="none" spc="0" normalizeH="0" baseline="0" noProof="0" dirty="0">
                <a:ln>
                  <a:noFill/>
                </a:ln>
                <a:solidFill>
                  <a:schemeClr val="tx1">
                    <a:lumMod val="75000"/>
                    <a:lumOff val="25000"/>
                  </a:schemeClr>
                </a:solidFill>
                <a:effectLst/>
                <a:uLnTx/>
                <a:uFillTx/>
              </a:rPr>
              <a:t>defined as liver length &gt;95 percentile for gestational age (70 to 80 percent)</a:t>
            </a:r>
          </a:p>
          <a:p>
            <a:pPr marL="342900" marR="0" lvl="0" indent="-342900" algn="l" defTabSz="914400" rtl="1" eaLnBrk="1" fontAlgn="auto" latinLnBrk="0" hangingPunct="1">
              <a:lnSpc>
                <a:spcPct val="100000"/>
              </a:lnSpc>
              <a:spcBef>
                <a:spcPct val="20000"/>
              </a:spcBef>
              <a:spcAft>
                <a:spcPts val="0"/>
              </a:spcAft>
              <a:buClrTx/>
              <a:buSzTx/>
              <a:tabLst/>
              <a:defRPr/>
            </a:pPr>
            <a:r>
              <a:rPr kumimoji="0" lang="en-US" sz="2500" b="0" i="0" u="none" strike="noStrike" kern="1200" cap="none" spc="0" normalizeH="0" baseline="0" noProof="0" dirty="0" err="1">
                <a:ln>
                  <a:noFill/>
                </a:ln>
                <a:solidFill>
                  <a:schemeClr val="tx1">
                    <a:lumMod val="75000"/>
                    <a:lumOff val="25000"/>
                  </a:schemeClr>
                </a:solidFill>
                <a:effectLst/>
                <a:uLnTx/>
                <a:uFillTx/>
              </a:rPr>
              <a:t>th</a:t>
            </a:r>
            <a:r>
              <a:rPr kumimoji="0" lang="en-US" sz="2500" b="0" i="0" u="none" strike="noStrike" kern="1200" cap="none" spc="0" normalizeH="0" baseline="0" noProof="0" dirty="0">
                <a:ln>
                  <a:noFill/>
                </a:ln>
                <a:solidFill>
                  <a:schemeClr val="tx1">
                    <a:lumMod val="75000"/>
                    <a:lumOff val="25000"/>
                  </a:schemeClr>
                </a:solidFill>
                <a:effectLst/>
                <a:uLnTx/>
                <a:uFillTx/>
              </a:rPr>
              <a:t> </a:t>
            </a:r>
            <a:r>
              <a:rPr kumimoji="0" lang="en-US" sz="2500" b="0" i="0" u="sng" strike="noStrike" kern="1200" cap="none" spc="0" normalizeH="0" baseline="0" noProof="0" dirty="0" err="1">
                <a:ln>
                  <a:noFill/>
                </a:ln>
                <a:solidFill>
                  <a:srgbClr val="FF0000"/>
                </a:solidFill>
                <a:effectLst/>
                <a:uLnTx/>
                <a:uFillTx/>
              </a:rPr>
              <a:t>Placentomegaly</a:t>
            </a:r>
            <a:r>
              <a:rPr kumimoji="0" lang="en-US" sz="2500" b="0" i="0" u="sng" strike="noStrike" kern="1200" cap="none" spc="0" normalizeH="0" baseline="0" noProof="0" dirty="0">
                <a:ln>
                  <a:noFill/>
                </a:ln>
                <a:solidFill>
                  <a:srgbClr val="FF0000"/>
                </a:solidFill>
                <a:effectLst/>
                <a:uLnTx/>
                <a:uFillTx/>
              </a:rPr>
              <a:t>, </a:t>
            </a:r>
            <a:r>
              <a:rPr kumimoji="0" lang="en-US" sz="2500" b="0" i="0" u="none" strike="noStrike" kern="1200" cap="none" spc="0" normalizeH="0" baseline="0" noProof="0" dirty="0">
                <a:ln>
                  <a:noFill/>
                </a:ln>
                <a:solidFill>
                  <a:schemeClr val="tx1">
                    <a:lumMod val="75000"/>
                    <a:lumOff val="25000"/>
                  </a:schemeClr>
                </a:solidFill>
                <a:effectLst/>
                <a:uLnTx/>
                <a:uFillTx/>
              </a:rPr>
              <a:t>defined as placental thickness &gt;2 standard deviations above mean for gestational age (27 percent)</a:t>
            </a:r>
          </a:p>
          <a:p>
            <a:pPr marL="342900" marR="0" lvl="0" indent="-342900" algn="l" defTabSz="914400" rtl="1" eaLnBrk="1" fontAlgn="auto" latinLnBrk="0" hangingPunct="1">
              <a:lnSpc>
                <a:spcPct val="100000"/>
              </a:lnSpc>
              <a:spcBef>
                <a:spcPct val="20000"/>
              </a:spcBef>
              <a:spcAft>
                <a:spcPts val="0"/>
              </a:spcAft>
              <a:buClrTx/>
              <a:buSzTx/>
              <a:tabLst/>
              <a:defRPr/>
            </a:pPr>
            <a:r>
              <a:rPr kumimoji="0" lang="en-US" sz="2500" b="0" i="0" u="none" strike="noStrike" kern="1200" cap="none" spc="0" normalizeH="0" baseline="0" noProof="0" dirty="0">
                <a:ln>
                  <a:noFill/>
                </a:ln>
                <a:solidFill>
                  <a:srgbClr val="FF0000"/>
                </a:solidFill>
                <a:effectLst/>
                <a:uLnTx/>
                <a:uFillTx/>
              </a:rPr>
              <a:t>Anemia</a:t>
            </a:r>
            <a:r>
              <a:rPr kumimoji="0" lang="en-US" sz="2500" b="0" i="0" u="none" strike="noStrike" kern="1200" cap="none" spc="0" normalizeH="0" baseline="0" noProof="0" dirty="0">
                <a:ln>
                  <a:noFill/>
                </a:ln>
                <a:solidFill>
                  <a:schemeClr val="tx1">
                    <a:lumMod val="75000"/>
                    <a:lumOff val="25000"/>
                  </a:schemeClr>
                </a:solidFill>
                <a:effectLst/>
                <a:uLnTx/>
                <a:uFillTx/>
              </a:rPr>
              <a:t>, based on Doppler middle cerebral artery peak systolic velocity &gt;1.5 multiples of the median (33 percent)</a:t>
            </a:r>
          </a:p>
          <a:p>
            <a:pPr marL="342900" marR="0" lvl="0" indent="-342900" algn="l" defTabSz="914400" rtl="1" eaLnBrk="1" fontAlgn="auto" latinLnBrk="0" hangingPunct="1">
              <a:lnSpc>
                <a:spcPct val="100000"/>
              </a:lnSpc>
              <a:spcBef>
                <a:spcPct val="20000"/>
              </a:spcBef>
              <a:spcAft>
                <a:spcPts val="0"/>
              </a:spcAft>
              <a:buClrTx/>
              <a:buSzTx/>
              <a:tabLst/>
              <a:defRPr/>
            </a:pPr>
            <a:r>
              <a:rPr kumimoji="0" lang="en-US" sz="2500" b="0" i="0" u="none" strike="noStrike" kern="1200" cap="none" spc="0" normalizeH="0" baseline="0" noProof="0" dirty="0" err="1">
                <a:ln>
                  <a:noFill/>
                </a:ln>
                <a:solidFill>
                  <a:srgbClr val="FF0000"/>
                </a:solidFill>
                <a:effectLst/>
                <a:uLnTx/>
                <a:uFillTx/>
              </a:rPr>
              <a:t>Polyhydramnios</a:t>
            </a:r>
            <a:r>
              <a:rPr kumimoji="0" lang="en-US" sz="2500" b="0" i="0" u="none" strike="noStrike" kern="1200" cap="none" spc="0" normalizeH="0" baseline="0" noProof="0" dirty="0">
                <a:ln>
                  <a:noFill/>
                </a:ln>
                <a:solidFill>
                  <a:srgbClr val="FF0000"/>
                </a:solidFill>
                <a:effectLst/>
                <a:uLnTx/>
                <a:uFillTx/>
              </a:rPr>
              <a:t> </a:t>
            </a:r>
            <a:r>
              <a:rPr kumimoji="0" lang="en-US" sz="2500" b="0" i="0" u="none" strike="noStrike" kern="1200" cap="none" spc="0" normalizeH="0" baseline="0" noProof="0" dirty="0">
                <a:ln>
                  <a:noFill/>
                </a:ln>
                <a:solidFill>
                  <a:schemeClr val="tx1">
                    <a:lumMod val="75000"/>
                    <a:lumOff val="25000"/>
                  </a:schemeClr>
                </a:solidFill>
                <a:effectLst/>
                <a:uLnTx/>
                <a:uFillTx/>
              </a:rPr>
              <a:t>(12 percent)</a:t>
            </a:r>
          </a:p>
          <a:p>
            <a:pPr marL="342900" marR="0" lvl="0" indent="-342900" algn="l" defTabSz="914400" rtl="1" eaLnBrk="1" fontAlgn="auto" latinLnBrk="0" hangingPunct="1">
              <a:lnSpc>
                <a:spcPct val="100000"/>
              </a:lnSpc>
              <a:spcBef>
                <a:spcPct val="20000"/>
              </a:spcBef>
              <a:spcAft>
                <a:spcPts val="0"/>
              </a:spcAft>
              <a:buClrTx/>
              <a:buSzTx/>
              <a:tabLst/>
              <a:defRPr/>
            </a:pPr>
            <a:r>
              <a:rPr kumimoji="0" lang="en-US" sz="2500" b="0" i="0" u="none" strike="noStrike" kern="1200" cap="none" spc="0" normalizeH="0" baseline="0" noProof="0" dirty="0" err="1">
                <a:ln>
                  <a:noFill/>
                </a:ln>
                <a:solidFill>
                  <a:srgbClr val="FF0000"/>
                </a:solidFill>
                <a:effectLst/>
                <a:uLnTx/>
                <a:uFillTx/>
              </a:rPr>
              <a:t>Ascites</a:t>
            </a:r>
            <a:r>
              <a:rPr kumimoji="0" lang="en-US" sz="2500" b="0" i="0" u="none" strike="noStrike" kern="1200" cap="none" spc="0" normalizeH="0" baseline="0" noProof="0" dirty="0">
                <a:ln>
                  <a:noFill/>
                </a:ln>
                <a:solidFill>
                  <a:srgbClr val="FF0000"/>
                </a:solidFill>
                <a:effectLst/>
                <a:uLnTx/>
                <a:uFillTx/>
              </a:rPr>
              <a:t> or </a:t>
            </a:r>
            <a:r>
              <a:rPr kumimoji="0" lang="en-US" sz="2500" b="0" i="0" u="none" strike="noStrike" kern="1200" cap="none" spc="0" normalizeH="0" baseline="0" noProof="0" dirty="0" err="1">
                <a:ln>
                  <a:noFill/>
                </a:ln>
                <a:solidFill>
                  <a:srgbClr val="FF0000"/>
                </a:solidFill>
                <a:effectLst/>
                <a:uLnTx/>
                <a:uFillTx/>
              </a:rPr>
              <a:t>hydrops</a:t>
            </a:r>
            <a:r>
              <a:rPr kumimoji="0" lang="en-US" sz="2500" b="0" i="0" u="none" strike="noStrike" kern="1200" cap="none" spc="0" normalizeH="0" baseline="0" noProof="0" dirty="0">
                <a:ln>
                  <a:noFill/>
                </a:ln>
                <a:solidFill>
                  <a:srgbClr val="FF0000"/>
                </a:solidFill>
                <a:effectLst/>
                <a:uLnTx/>
                <a:uFillTx/>
              </a:rPr>
              <a:t> </a:t>
            </a:r>
            <a:r>
              <a:rPr kumimoji="0" lang="en-US" sz="2500" b="0" i="0" u="none" strike="noStrike" kern="1200" cap="none" spc="0" normalizeH="0" baseline="0" noProof="0" dirty="0">
                <a:ln>
                  <a:noFill/>
                </a:ln>
                <a:solidFill>
                  <a:schemeClr val="tx1">
                    <a:lumMod val="75000"/>
                    <a:lumOff val="25000"/>
                  </a:schemeClr>
                </a:solidFill>
                <a:effectLst/>
                <a:uLnTx/>
                <a:uFillTx/>
              </a:rPr>
              <a:t>(10 percent)</a:t>
            </a:r>
          </a:p>
          <a:p>
            <a:pPr marL="342900" marR="0" lvl="0" indent="-342900" algn="l" defTabSz="914400" rtl="1" eaLnBrk="1" fontAlgn="auto" latinLnBrk="0" hangingPunct="1">
              <a:lnSpc>
                <a:spcPct val="100000"/>
              </a:lnSpc>
              <a:spcBef>
                <a:spcPct val="20000"/>
              </a:spcBef>
              <a:spcAft>
                <a:spcPts val="0"/>
              </a:spcAft>
              <a:buClrTx/>
              <a:buSzTx/>
              <a:tabLst/>
              <a:defRPr/>
            </a:pPr>
            <a:endParaRPr kumimoji="0" lang="en-US" sz="2500" b="0" i="0" u="none" strike="noStrike" kern="1200" cap="none" spc="0" normalizeH="0" baseline="0" noProof="0" dirty="0">
              <a:ln>
                <a:noFill/>
              </a:ln>
              <a:solidFill>
                <a:schemeClr val="tx1">
                  <a:lumMod val="75000"/>
                  <a:lumOff val="25000"/>
                </a:schemeClr>
              </a:solidFill>
              <a:effectLst/>
              <a:uLnTx/>
              <a:uFillTx/>
            </a:endParaRPr>
          </a:p>
          <a:p>
            <a:pPr marL="342900" marR="0" lvl="0" indent="-342900" algn="l" defTabSz="914400" rtl="1" eaLnBrk="1" fontAlgn="auto" latinLnBrk="0" hangingPunct="1">
              <a:lnSpc>
                <a:spcPct val="100000"/>
              </a:lnSpc>
              <a:spcBef>
                <a:spcPct val="20000"/>
              </a:spcBef>
              <a:spcAft>
                <a:spcPts val="0"/>
              </a:spcAft>
              <a:buClrTx/>
              <a:buSzTx/>
              <a:tabLst/>
              <a:defRPr/>
            </a:pPr>
            <a:r>
              <a:rPr kumimoji="0" lang="en-US" sz="2500" b="0" i="0" u="none" strike="noStrike" kern="1200" cap="none" spc="0" normalizeH="0" baseline="0" noProof="0" dirty="0" err="1">
                <a:ln>
                  <a:noFill/>
                </a:ln>
                <a:solidFill>
                  <a:schemeClr val="tx1">
                    <a:lumMod val="75000"/>
                    <a:lumOff val="25000"/>
                  </a:schemeClr>
                </a:solidFill>
                <a:effectLst/>
                <a:uLnTx/>
                <a:uFillTx/>
              </a:rPr>
              <a:t>Hepatomegaly</a:t>
            </a:r>
            <a:r>
              <a:rPr kumimoji="0" lang="en-US" sz="2500" b="0" i="0" u="none" strike="noStrike" kern="1200" cap="none" spc="0" normalizeH="0" baseline="0" noProof="0" dirty="0">
                <a:ln>
                  <a:noFill/>
                </a:ln>
                <a:solidFill>
                  <a:schemeClr val="tx1">
                    <a:lumMod val="75000"/>
                    <a:lumOff val="25000"/>
                  </a:schemeClr>
                </a:solidFill>
                <a:effectLst/>
                <a:uLnTx/>
                <a:uFillTx/>
              </a:rPr>
              <a:t> and </a:t>
            </a:r>
            <a:r>
              <a:rPr kumimoji="0" lang="en-US" sz="2500" b="0" i="0" u="none" strike="noStrike" kern="1200" cap="none" spc="0" normalizeH="0" baseline="0" noProof="0" dirty="0" err="1">
                <a:ln>
                  <a:noFill/>
                </a:ln>
                <a:solidFill>
                  <a:schemeClr val="tx1">
                    <a:lumMod val="75000"/>
                    <a:lumOff val="25000"/>
                  </a:schemeClr>
                </a:solidFill>
                <a:effectLst/>
                <a:uLnTx/>
                <a:uFillTx/>
              </a:rPr>
              <a:t>placentomegaly</a:t>
            </a:r>
            <a:r>
              <a:rPr kumimoji="0" lang="en-US" sz="2500" b="0" i="0" u="none" strike="noStrike" kern="1200" cap="none" spc="0" normalizeH="0" baseline="0" noProof="0" dirty="0">
                <a:ln>
                  <a:noFill/>
                </a:ln>
                <a:solidFill>
                  <a:schemeClr val="tx1">
                    <a:lumMod val="75000"/>
                    <a:lumOff val="25000"/>
                  </a:schemeClr>
                </a:solidFill>
                <a:effectLst/>
                <a:uLnTx/>
                <a:uFillTx/>
              </a:rPr>
              <a:t> are </a:t>
            </a:r>
            <a:r>
              <a:rPr kumimoji="0" lang="en-US" sz="2500" b="0" i="0" u="none" strike="noStrike" kern="1200" cap="none" spc="0" normalizeH="0" baseline="0" noProof="0" dirty="0">
                <a:ln>
                  <a:noFill/>
                </a:ln>
                <a:solidFill>
                  <a:srgbClr val="C00000"/>
                </a:solidFill>
                <a:effectLst/>
                <a:uLnTx/>
                <a:uFillTx/>
              </a:rPr>
              <a:t>early findings. </a:t>
            </a:r>
            <a:r>
              <a:rPr kumimoji="0" lang="en-US" sz="2500" b="0" i="0" u="none" strike="noStrike" kern="1200" cap="none" spc="0" normalizeH="0" baseline="0" noProof="0" dirty="0">
                <a:ln>
                  <a:noFill/>
                </a:ln>
                <a:solidFill>
                  <a:schemeClr val="tx1">
                    <a:lumMod val="75000"/>
                    <a:lumOff val="25000"/>
                  </a:schemeClr>
                </a:solidFill>
                <a:effectLst/>
                <a:uLnTx/>
                <a:uFillTx/>
              </a:rPr>
              <a:t>Anemia, </a:t>
            </a:r>
            <a:r>
              <a:rPr kumimoji="0" lang="en-US" sz="2500" b="0" i="0" u="none" strike="noStrike" kern="1200" cap="none" spc="0" normalizeH="0" baseline="0" noProof="0" dirty="0" err="1">
                <a:ln>
                  <a:noFill/>
                </a:ln>
                <a:solidFill>
                  <a:schemeClr val="tx1">
                    <a:lumMod val="75000"/>
                    <a:lumOff val="25000"/>
                  </a:schemeClr>
                </a:solidFill>
                <a:effectLst/>
                <a:uLnTx/>
                <a:uFillTx/>
              </a:rPr>
              <a:t>ascites</a:t>
            </a:r>
            <a:r>
              <a:rPr kumimoji="0" lang="en-US" sz="2500" b="0" i="0" u="none" strike="noStrike" kern="1200" cap="none" spc="0" normalizeH="0" baseline="0" noProof="0" dirty="0">
                <a:ln>
                  <a:noFill/>
                </a:ln>
                <a:solidFill>
                  <a:schemeClr val="tx1">
                    <a:lumMod val="75000"/>
                    <a:lumOff val="25000"/>
                  </a:schemeClr>
                </a:solidFill>
                <a:effectLst/>
                <a:uLnTx/>
                <a:uFillTx/>
              </a:rPr>
              <a:t>, and </a:t>
            </a:r>
            <a:r>
              <a:rPr kumimoji="0" lang="en-US" sz="2500" b="0" i="0" u="none" strike="noStrike" kern="1200" cap="none" spc="0" normalizeH="0" baseline="0" noProof="0" dirty="0" err="1">
                <a:ln>
                  <a:noFill/>
                </a:ln>
                <a:solidFill>
                  <a:schemeClr val="tx1">
                    <a:lumMod val="75000"/>
                    <a:lumOff val="25000"/>
                  </a:schemeClr>
                </a:solidFill>
                <a:effectLst/>
                <a:uLnTx/>
                <a:uFillTx/>
              </a:rPr>
              <a:t>hydrops</a:t>
            </a:r>
            <a:r>
              <a:rPr kumimoji="0" lang="en-US" sz="2500" b="0" i="0" u="none" strike="noStrike" kern="1200" cap="none" spc="0" normalizeH="0" baseline="0" noProof="0" dirty="0">
                <a:ln>
                  <a:noFill/>
                </a:ln>
                <a:solidFill>
                  <a:schemeClr val="tx1">
                    <a:lumMod val="75000"/>
                    <a:lumOff val="25000"/>
                  </a:schemeClr>
                </a:solidFill>
                <a:effectLst/>
                <a:uLnTx/>
                <a:uFillTx/>
              </a:rPr>
              <a:t> </a:t>
            </a:r>
            <a:r>
              <a:rPr kumimoji="0" lang="en-US" sz="2400" b="0" i="0" u="none" strike="noStrike" kern="1200" cap="none" spc="0" normalizeH="0" baseline="0" noProof="0" dirty="0">
                <a:ln>
                  <a:noFill/>
                </a:ln>
                <a:solidFill>
                  <a:srgbClr val="C00000"/>
                </a:solidFill>
                <a:effectLst/>
                <a:uLnTx/>
                <a:uFillTx/>
              </a:rPr>
              <a:t>occur later</a:t>
            </a:r>
            <a:r>
              <a:rPr kumimoji="0" lang="en-US" sz="2400" b="0" i="0" u="none" strike="noStrike" kern="1200" cap="none" spc="0" normalizeH="0" baseline="0" noProof="0" dirty="0">
                <a:ln>
                  <a:noFill/>
                </a:ln>
                <a:solidFill>
                  <a:schemeClr val="tx1">
                    <a:lumMod val="75000"/>
                    <a:lumOff val="25000"/>
                  </a:schemeClr>
                </a:solidFill>
                <a:effectLst/>
                <a:uLnTx/>
                <a:uFillTx/>
              </a:rPr>
              <a:t> in the course of infection</a:t>
            </a:r>
          </a:p>
        </p:txBody>
      </p:sp>
      <p:sp>
        <p:nvSpPr>
          <p:cNvPr id="19" name="مستطيل 18"/>
          <p:cNvSpPr/>
          <p:nvPr/>
        </p:nvSpPr>
        <p:spPr>
          <a:xfrm>
            <a:off x="-152400" y="2114550"/>
            <a:ext cx="3214709" cy="1754326"/>
          </a:xfrm>
          <a:prstGeom prst="rect">
            <a:avLst/>
          </a:prstGeom>
          <a:noFill/>
        </p:spPr>
        <p:txBody>
          <a:bodyPr wrap="square" lIns="91440" tIns="45720" rIns="91440" bIns="45720">
            <a:spAutoFit/>
          </a:bodyPr>
          <a:lstStyle/>
          <a:p>
            <a:pPr algn="ctr"/>
            <a:r>
              <a:rPr lang="en-US" sz="3600" b="1" dirty="0">
                <a:solidFill>
                  <a:schemeClr val="tx2"/>
                </a:solidFill>
              </a:rPr>
              <a:t>Prenatal </a:t>
            </a:r>
          </a:p>
          <a:p>
            <a:pPr algn="ctr"/>
            <a:r>
              <a:rPr lang="en-US" sz="3600" b="1" dirty="0">
                <a:solidFill>
                  <a:schemeClr val="tx2"/>
                </a:solidFill>
              </a:rPr>
              <a:t>(fetal) </a:t>
            </a:r>
          </a:p>
          <a:p>
            <a:pPr algn="ctr"/>
            <a:r>
              <a:rPr lang="en-US" sz="3600" b="1" dirty="0">
                <a:solidFill>
                  <a:schemeClr val="tx2"/>
                </a:solidFill>
              </a:rPr>
              <a:t>diagnosis</a:t>
            </a:r>
            <a:endParaRPr lang="ar-SA" sz="3600" b="1" cap="none" spc="0" dirty="0">
              <a:ln w="10541" cmpd="sng">
                <a:solidFill>
                  <a:schemeClr val="accent1">
                    <a:shade val="88000"/>
                    <a:satMod val="110000"/>
                  </a:schemeClr>
                </a:solidFill>
                <a:prstDash val="solid"/>
              </a:ln>
              <a:solidFill>
                <a:schemeClr val="tx2"/>
              </a:solidFill>
              <a:effectLst/>
            </a:endParaRPr>
          </a:p>
        </p:txBody>
      </p:sp>
    </p:spTree>
    <p:extLst>
      <p:ext uri="{BB962C8B-B14F-4D97-AF65-F5344CB8AC3E}">
        <p14:creationId xmlns:p14="http://schemas.microsoft.com/office/powerpoint/2010/main" val="2196148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431509EB-A249-4E5B-BD83-5041DBD50BC7}"/>
              </a:ext>
            </a:extLst>
          </p:cNvPr>
          <p:cNvSpPr>
            <a:spLocks noGrp="1"/>
          </p:cNvSpPr>
          <p:nvPr>
            <p:ph idx="1"/>
          </p:nvPr>
        </p:nvSpPr>
        <p:spPr>
          <a:xfrm>
            <a:off x="3748798" y="216364"/>
            <a:ext cx="4858885" cy="4710773"/>
          </a:xfrm>
        </p:spPr>
        <p:txBody>
          <a:bodyPr vert="horz" lIns="91440" tIns="45720" rIns="91440" bIns="45720" rtlCol="0">
            <a:normAutofit fontScale="77500" lnSpcReduction="20000"/>
          </a:bodyPr>
          <a:lstStyle/>
          <a:p>
            <a:pPr algn="l">
              <a:buNone/>
            </a:pPr>
            <a:r>
              <a:rPr lang="en-US" sz="2100" dirty="0"/>
              <a:t>— Maternal penicillin treatment </a:t>
            </a:r>
            <a:r>
              <a:rPr lang="en-US" sz="2100" dirty="0">
                <a:solidFill>
                  <a:srgbClr val="C00000"/>
                </a:solidFill>
              </a:rPr>
              <a:t>is curative</a:t>
            </a:r>
            <a:r>
              <a:rPr lang="en-US" sz="2100" dirty="0"/>
              <a:t> for fetal infection in most cases.</a:t>
            </a:r>
          </a:p>
          <a:p>
            <a:pPr algn="l">
              <a:buNone/>
            </a:pPr>
            <a:r>
              <a:rPr lang="en-US" sz="2100" dirty="0"/>
              <a:t>** </a:t>
            </a:r>
            <a:r>
              <a:rPr lang="en-US" sz="2100" b="1" dirty="0"/>
              <a:t>the following characteristics were more likely inadequately treated women who went on to have congenitally infected infants</a:t>
            </a:r>
            <a:r>
              <a:rPr lang="en-US" sz="2100" dirty="0"/>
              <a:t>:</a:t>
            </a:r>
          </a:p>
          <a:p>
            <a:pPr algn="l">
              <a:buNone/>
            </a:pPr>
            <a:endParaRPr lang="en-US" sz="2100" dirty="0"/>
          </a:p>
          <a:p>
            <a:pPr algn="l">
              <a:buNone/>
            </a:pPr>
            <a:r>
              <a:rPr lang="en-US" sz="2100" b="1" dirty="0">
                <a:solidFill>
                  <a:srgbClr val="FF0000"/>
                </a:solidFill>
              </a:rPr>
              <a:t>High nontreponemal titer at treatment and delivery</a:t>
            </a:r>
          </a:p>
          <a:p>
            <a:pPr algn="l">
              <a:buNone/>
            </a:pPr>
            <a:r>
              <a:rPr lang="en-US" sz="2100" dirty="0"/>
              <a:t>Delivery ≤36 weeks </a:t>
            </a:r>
          </a:p>
          <a:p>
            <a:pPr algn="l">
              <a:buNone/>
            </a:pPr>
            <a:r>
              <a:rPr lang="en-US" sz="2100" dirty="0"/>
              <a:t>Early stage infection </a:t>
            </a:r>
          </a:p>
          <a:p>
            <a:pPr algn="l">
              <a:buNone/>
            </a:pPr>
            <a:r>
              <a:rPr lang="en-US" sz="2100" dirty="0"/>
              <a:t>Short interval (≤30 days) between treatment and delivery</a:t>
            </a:r>
          </a:p>
          <a:p>
            <a:pPr algn="l">
              <a:buNone/>
            </a:pPr>
            <a:endParaRPr lang="en-US" sz="2100" dirty="0"/>
          </a:p>
          <a:p>
            <a:pPr algn="l">
              <a:buNone/>
            </a:pPr>
            <a:endParaRPr lang="en-US" sz="2100" dirty="0">
              <a:latin typeface="Agency FB" panose="020B0503020202020204" pitchFamily="34" charset="0"/>
            </a:endParaRPr>
          </a:p>
          <a:p>
            <a:pPr algn="l">
              <a:buNone/>
            </a:pPr>
            <a:endParaRPr lang="en-US" sz="2100" dirty="0"/>
          </a:p>
          <a:p>
            <a:pPr algn="l">
              <a:buNone/>
            </a:pPr>
            <a:r>
              <a:rPr lang="en-US" sz="2100" dirty="0"/>
              <a:t> Follow Up Newborns should be closely screened at follow up visits for signs of late syphilis</a:t>
            </a:r>
          </a:p>
          <a:p>
            <a:pPr algn="l">
              <a:buNone/>
            </a:pPr>
            <a:r>
              <a:rPr lang="en-US" sz="2100" dirty="0"/>
              <a:t> Follow up VDRL/RPR titers Repeated </a:t>
            </a:r>
            <a:r>
              <a:rPr lang="en-US" sz="2100" dirty="0">
                <a:solidFill>
                  <a:srgbClr val="00B050"/>
                </a:solidFill>
              </a:rPr>
              <a:t>every 2-3 months </a:t>
            </a:r>
            <a:r>
              <a:rPr lang="en-US" sz="2100" dirty="0"/>
              <a:t>until test non-reactive or titer decreased four-</a:t>
            </a:r>
            <a:r>
              <a:rPr lang="en-US" sz="2100" dirty="0" err="1"/>
              <a:t>foldTiters</a:t>
            </a:r>
            <a:r>
              <a:rPr lang="en-US" sz="2100" dirty="0"/>
              <a:t> should decline </a:t>
            </a:r>
            <a:r>
              <a:rPr lang="en-US" sz="2100" dirty="0">
                <a:solidFill>
                  <a:srgbClr val="00B050"/>
                </a:solidFill>
              </a:rPr>
              <a:t>by 3mo </a:t>
            </a:r>
            <a:r>
              <a:rPr lang="en-US" sz="2100" dirty="0"/>
              <a:t>and be non-reactive </a:t>
            </a:r>
            <a:r>
              <a:rPr lang="en-US" sz="2100" dirty="0">
                <a:solidFill>
                  <a:srgbClr val="00B050"/>
                </a:solidFill>
              </a:rPr>
              <a:t>by 6 months</a:t>
            </a:r>
          </a:p>
          <a:p>
            <a:endParaRPr lang="en-US" sz="2000" dirty="0">
              <a:solidFill>
                <a:schemeClr val="tx1"/>
              </a:solidFill>
            </a:endParaRPr>
          </a:p>
        </p:txBody>
      </p:sp>
      <p:sp>
        <p:nvSpPr>
          <p:cNvPr id="3" name="Title 2">
            <a:extLst>
              <a:ext uri="{FF2B5EF4-FFF2-40B4-BE49-F238E27FC236}">
                <a16:creationId xmlns:a16="http://schemas.microsoft.com/office/drawing/2014/main" id="{47B96B49-67D8-4770-AAEB-1B2F234C302E}"/>
              </a:ext>
            </a:extLst>
          </p:cNvPr>
          <p:cNvSpPr>
            <a:spLocks noGrp="1"/>
          </p:cNvSpPr>
          <p:nvPr>
            <p:ph type="title"/>
          </p:nvPr>
        </p:nvSpPr>
        <p:spPr>
          <a:xfrm>
            <a:off x="921487" y="605184"/>
            <a:ext cx="2971546" cy="4162660"/>
          </a:xfrm>
        </p:spPr>
        <p:txBody>
          <a:bodyPr vert="horz" lIns="91440" tIns="45720" rIns="91440" bIns="45720" rtlCol="0" anchor="t">
            <a:normAutofit fontScale="90000"/>
          </a:bodyPr>
          <a:lstStyle/>
          <a:p>
            <a:pPr algn="l"/>
            <a:r>
              <a:rPr lang="en-US" sz="3600" dirty="0">
                <a:solidFill>
                  <a:schemeClr val="tx1"/>
                </a:solidFill>
              </a:rPr>
              <a:t>Fetal treatment and treatment failure</a:t>
            </a:r>
            <a:br>
              <a:rPr lang="en-US" sz="3600" dirty="0">
                <a:solidFill>
                  <a:schemeClr val="tx1"/>
                </a:solidFill>
              </a:rPr>
            </a:br>
            <a:br>
              <a:rPr lang="en-US" sz="3600" dirty="0">
                <a:solidFill>
                  <a:schemeClr val="tx1"/>
                </a:solidFill>
              </a:rPr>
            </a:br>
            <a:br>
              <a:rPr lang="en-US" sz="3600" dirty="0">
                <a:solidFill>
                  <a:schemeClr val="tx1"/>
                </a:solidFill>
              </a:rPr>
            </a:br>
            <a:r>
              <a:rPr lang="en-US" sz="3600" dirty="0">
                <a:solidFill>
                  <a:schemeClr val="tx1"/>
                </a:solidFill>
              </a:rPr>
              <a:t> Follow Up Newborns </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6"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70" y="4586629"/>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5" y="4839860"/>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5210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5800" y="971145"/>
            <a:ext cx="4116021" cy="30989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76300" y="1809750"/>
            <a:ext cx="3124200" cy="1015663"/>
          </a:xfrm>
          <a:prstGeom prst="rect">
            <a:avLst/>
          </a:prstGeom>
          <a:noFill/>
        </p:spPr>
        <p:txBody>
          <a:bodyPr wrap="square" rtlCol="0">
            <a:spAutoFit/>
          </a:bodyPr>
          <a:lstStyle/>
          <a:p>
            <a:r>
              <a:rPr lang="en-US" sz="6000" b="1" dirty="0">
                <a:ln w="18000">
                  <a:solidFill>
                    <a:schemeClr val="accent2">
                      <a:satMod val="140000"/>
                    </a:schemeClr>
                  </a:solidFill>
                  <a:prstDash val="solid"/>
                  <a:miter lim="800000"/>
                </a:ln>
                <a:solidFill>
                  <a:schemeClr val="accent1">
                    <a:lumMod val="75000"/>
                  </a:schemeClr>
                </a:solidFill>
                <a:effectLst>
                  <a:outerShdw blurRad="25500" dist="23000" dir="7020000" algn="tl">
                    <a:srgbClr val="000000">
                      <a:alpha val="50000"/>
                    </a:srgbClr>
                  </a:outerShdw>
                </a:effectLst>
              </a:rPr>
              <a:t>Rubella </a:t>
            </a:r>
          </a:p>
        </p:txBody>
      </p:sp>
    </p:spTree>
    <p:extLst>
      <p:ext uri="{BB962C8B-B14F-4D97-AF65-F5344CB8AC3E}">
        <p14:creationId xmlns:p14="http://schemas.microsoft.com/office/powerpoint/2010/main" val="204116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6200" y="304900"/>
            <a:ext cx="7715400" cy="468000"/>
          </a:xfrm>
          <a:prstGeom prst="rect">
            <a:avLst/>
          </a:prstGeom>
        </p:spPr>
        <p:txBody>
          <a:bodyPr spcFirstLastPara="1" wrap="square" lIns="91425" tIns="91425" rIns="91425" bIns="91425" anchor="t" anchorCtr="0">
            <a:noAutofit/>
          </a:bodyPr>
          <a:lstStyle/>
          <a:p>
            <a:r>
              <a:rPr lang="en-US" b="1" i="0" u="none" strike="noStrike" dirty="0">
                <a:solidFill>
                  <a:srgbClr val="343536"/>
                </a:solidFill>
                <a:effectLst/>
                <a:latin typeface="Source Sans Pro" panose="020F0502020204030204" pitchFamily="34" charset="0"/>
              </a:rPr>
              <a:t>How does </a:t>
            </a:r>
            <a:r>
              <a:rPr lang="ms-MY" b="1" i="0" u="none" strike="noStrike" dirty="0">
                <a:solidFill>
                  <a:srgbClr val="343536"/>
                </a:solidFill>
                <a:effectLst/>
                <a:latin typeface="Source Sans Pro" panose="020F0502020204030204" pitchFamily="34" charset="0"/>
              </a:rPr>
              <a:t>the</a:t>
            </a:r>
            <a:r>
              <a:rPr lang="en-US" b="1" i="0" u="none" strike="noStrike" dirty="0">
                <a:solidFill>
                  <a:srgbClr val="343536"/>
                </a:solidFill>
                <a:effectLst/>
                <a:latin typeface="Source Sans Pro" panose="020F0502020204030204" pitchFamily="34" charset="0"/>
              </a:rPr>
              <a:t> baby get a TORCH infection?</a:t>
            </a:r>
          </a:p>
        </p:txBody>
      </p:sp>
      <p:sp>
        <p:nvSpPr>
          <p:cNvPr id="142" name="Google Shape;142;p17"/>
          <p:cNvSpPr txBox="1">
            <a:spLocks noGrp="1"/>
          </p:cNvSpPr>
          <p:nvPr>
            <p:ph type="subTitle" idx="1"/>
          </p:nvPr>
        </p:nvSpPr>
        <p:spPr>
          <a:xfrm>
            <a:off x="228600" y="872850"/>
            <a:ext cx="8915400" cy="3397800"/>
          </a:xfrm>
          <a:prstGeom prst="rect">
            <a:avLst/>
          </a:prstGeom>
        </p:spPr>
        <p:txBody>
          <a:bodyPr spcFirstLastPara="1" wrap="square" lIns="91425" tIns="91425" rIns="91425" bIns="91425" anchor="t" anchorCtr="0">
            <a:noAutofit/>
          </a:bodyPr>
          <a:lstStyle/>
          <a:p>
            <a:r>
              <a:rPr lang="en-US" sz="2000" b="0" i="0" u="none" strike="noStrike" dirty="0">
                <a:solidFill>
                  <a:srgbClr val="343536"/>
                </a:solidFill>
                <a:effectLst/>
                <a:latin typeface="Source Sans Pro" panose="020F0502020204030204" pitchFamily="34" charset="0"/>
              </a:rPr>
              <a:t>Your baby can get a TORCH infection in three ways:</a:t>
            </a:r>
          </a:p>
          <a:p>
            <a:r>
              <a:rPr lang="en-US" sz="2000" b="1" i="0" u="none" strike="noStrike" dirty="0">
                <a:solidFill>
                  <a:srgbClr val="343536"/>
                </a:solidFill>
                <a:effectLst/>
                <a:latin typeface="Source Sans Pro" panose="020F0502020204030204" pitchFamily="34" charset="0"/>
              </a:rPr>
              <a:t>Through the </a:t>
            </a:r>
            <a:r>
              <a:rPr lang="en-US" sz="2000" b="1" i="0" u="none" strike="noStrike" dirty="0">
                <a:solidFill>
                  <a:srgbClr val="007BC2"/>
                </a:solidFill>
                <a:effectLst/>
                <a:latin typeface="Source Sans Pro" panose="020F0502020204030204" pitchFamily="34" charset="0"/>
                <a:hlinkClick r:id="rId3"/>
              </a:rPr>
              <a:t>placenta</a:t>
            </a:r>
            <a:r>
              <a:rPr lang="en-US" sz="2000" b="1" i="0" u="none" strike="noStrike" dirty="0">
                <a:solidFill>
                  <a:srgbClr val="343536"/>
                </a:solidFill>
                <a:effectLst/>
                <a:latin typeface="Source Sans Pro" panose="020F0502020204030204" pitchFamily="34" charset="0"/>
              </a:rPr>
              <a:t>:</a:t>
            </a:r>
            <a:r>
              <a:rPr lang="en-US" sz="2000" b="0" i="0" u="none" strike="noStrike" dirty="0">
                <a:solidFill>
                  <a:srgbClr val="343536"/>
                </a:solidFill>
                <a:effectLst/>
                <a:latin typeface="Source Sans Pro" panose="020F0502020204030204" pitchFamily="34" charset="0"/>
              </a:rPr>
              <a:t> Certain diseases are carried through your bloodstream to your baby's blood through the placenta during pregnancy. The placenta provides your baby with oxygen, nutrients and blood.</a:t>
            </a:r>
          </a:p>
          <a:p>
            <a:r>
              <a:rPr lang="en-US" sz="2000" b="1" i="0" u="none" strike="noStrike" dirty="0">
                <a:solidFill>
                  <a:srgbClr val="343536"/>
                </a:solidFill>
                <a:effectLst/>
                <a:latin typeface="Source Sans Pro" panose="020F0502020204030204" pitchFamily="34" charset="0"/>
              </a:rPr>
              <a:t>During childbirth:</a:t>
            </a:r>
            <a:r>
              <a:rPr lang="en-US" sz="2000" b="0" i="0" u="none" strike="noStrike" dirty="0">
                <a:solidFill>
                  <a:srgbClr val="343536"/>
                </a:solidFill>
                <a:effectLst/>
                <a:latin typeface="Source Sans Pro" panose="020F0502020204030204" pitchFamily="34" charset="0"/>
              </a:rPr>
              <a:t> Your baby can catch a TORCH infection while passing through the birth canal during a vaginal birth.</a:t>
            </a:r>
          </a:p>
          <a:p>
            <a:r>
              <a:rPr lang="en-US" sz="2000" b="1" i="0" u="none" strike="noStrike" dirty="0">
                <a:solidFill>
                  <a:srgbClr val="343536"/>
                </a:solidFill>
                <a:effectLst/>
                <a:latin typeface="Source Sans Pro" panose="020F0502020204030204" pitchFamily="34" charset="0"/>
              </a:rPr>
              <a:t>After birth:</a:t>
            </a:r>
            <a:r>
              <a:rPr lang="en-US" sz="2000" b="0" i="0" u="none" strike="noStrike" dirty="0">
                <a:solidFill>
                  <a:srgbClr val="343536"/>
                </a:solidFill>
                <a:effectLst/>
                <a:latin typeface="Source Sans Pro" panose="020F0502020204030204" pitchFamily="34" charset="0"/>
              </a:rPr>
              <a:t> You can pass an infection to your baby through your breastmilk if you are </a:t>
            </a:r>
            <a:r>
              <a:rPr lang="en-US" sz="2000" b="0" i="0" u="none" strike="noStrike" dirty="0">
                <a:solidFill>
                  <a:srgbClr val="007BC2"/>
                </a:solidFill>
                <a:effectLst/>
                <a:latin typeface="Source Sans Pro" panose="020F0502020204030204" pitchFamily="34" charset="0"/>
                <a:hlinkClick r:id="rId4"/>
              </a:rPr>
              <a:t>breastfeeding</a:t>
            </a:r>
            <a:r>
              <a:rPr lang="en-US" sz="2000" b="0" i="0" u="none" strike="noStrike" dirty="0">
                <a:solidFill>
                  <a:srgbClr val="343536"/>
                </a:solidFill>
                <a:effectLst/>
                <a:latin typeface="Source Sans Pro" panose="020F0502020204030204" pitchFamily="34" charset="0"/>
              </a:rPr>
              <a:t> (</a:t>
            </a:r>
            <a:r>
              <a:rPr lang="en-US" sz="2000" b="0" i="0" u="none" strike="noStrike" dirty="0" err="1">
                <a:solidFill>
                  <a:srgbClr val="343536"/>
                </a:solidFill>
                <a:effectLst/>
                <a:latin typeface="Source Sans Pro" panose="020F0502020204030204" pitchFamily="34" charset="0"/>
              </a:rPr>
              <a:t>chestfeeding</a:t>
            </a:r>
            <a:r>
              <a:rPr lang="en-US" sz="2000" b="0" i="0" u="none" strike="noStrike" dirty="0">
                <a:solidFill>
                  <a:srgbClr val="343536"/>
                </a:solidFill>
                <a:effectLst/>
                <a:latin typeface="Source Sans Pro" panose="020F0502020204030204" pitchFamily="34" charset="0"/>
              </a:rPr>
              <a:t>).</a:t>
            </a:r>
          </a:p>
          <a:p>
            <a:pPr marL="182880" lvl="0" indent="-205740" algn="l" rtl="0">
              <a:spcBef>
                <a:spcPts val="0"/>
              </a:spcBef>
              <a:spcAft>
                <a:spcPts val="0"/>
              </a:spcAft>
              <a:buClr>
                <a:schemeClr val="dk2"/>
              </a:buClr>
              <a:buSzPts val="1800"/>
              <a:buChar char="●"/>
            </a:pPr>
            <a:endParaRPr sz="1400" dirty="0">
              <a:solidFill>
                <a:schemeClr val="accent3">
                  <a:lumMod val="50000"/>
                </a:schemeClr>
              </a:solidFill>
            </a:endParaRPr>
          </a:p>
        </p:txBody>
      </p:sp>
      <p:sp>
        <p:nvSpPr>
          <p:cNvPr id="2" name="Google Shape;141;p17">
            <a:extLst>
              <a:ext uri="{FF2B5EF4-FFF2-40B4-BE49-F238E27FC236}">
                <a16:creationId xmlns:a16="http://schemas.microsoft.com/office/drawing/2014/main" id="{A84B612E-9281-A960-EB3B-2B3E35B927DA}"/>
              </a:ext>
            </a:extLst>
          </p:cNvPr>
          <p:cNvSpPr txBox="1">
            <a:spLocks/>
          </p:cNvSpPr>
          <p:nvPr/>
        </p:nvSpPr>
        <p:spPr>
          <a:xfrm>
            <a:off x="76200" y="3501575"/>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lata"/>
              <a:buNone/>
              <a:defRPr sz="2800" b="0"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b="1" dirty="0">
                <a:solidFill>
                  <a:srgbClr val="343536"/>
                </a:solidFill>
                <a:latin typeface="Source Sans Pro" panose="020F0502020204030204" pitchFamily="34" charset="0"/>
              </a:rPr>
              <a:t>How common are TORCH infections?</a:t>
            </a:r>
          </a:p>
        </p:txBody>
      </p:sp>
      <p:sp>
        <p:nvSpPr>
          <p:cNvPr id="3" name="Google Shape;142;p17">
            <a:extLst>
              <a:ext uri="{FF2B5EF4-FFF2-40B4-BE49-F238E27FC236}">
                <a16:creationId xmlns:a16="http://schemas.microsoft.com/office/drawing/2014/main" id="{52F5AB05-C366-01B9-D0C7-570728593BA2}"/>
              </a:ext>
            </a:extLst>
          </p:cNvPr>
          <p:cNvSpPr txBox="1">
            <a:spLocks/>
          </p:cNvSpPr>
          <p:nvPr/>
        </p:nvSpPr>
        <p:spPr>
          <a:xfrm>
            <a:off x="304800" y="4019550"/>
            <a:ext cx="8763000" cy="339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434343"/>
              </a:buClr>
              <a:buSzPts val="1200"/>
              <a:buFont typeface="Anaheim"/>
              <a:buAutoNum type="arabicPeriod"/>
              <a:defRPr sz="1200" b="0" i="0" u="none" strike="noStrike" cap="none">
                <a:solidFill>
                  <a:schemeClr val="dk2"/>
                </a:solidFill>
                <a:latin typeface="Montserrat"/>
                <a:ea typeface="Montserrat"/>
                <a:cs typeface="Montserrat"/>
                <a:sym typeface="Montserrat"/>
              </a:defRPr>
            </a:lvl1pPr>
            <a:lvl2pPr marL="914400" marR="0" lvl="1"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2pPr>
            <a:lvl3pPr marL="1371600" marR="0" lvl="2"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3pPr>
            <a:lvl4pPr marL="1828800" marR="0" lvl="3" indent="-31115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2"/>
                </a:solidFill>
                <a:latin typeface="Montserrat"/>
                <a:ea typeface="Montserrat"/>
                <a:cs typeface="Montserrat"/>
                <a:sym typeface="Montserrat"/>
              </a:defRPr>
            </a:lvl4pPr>
            <a:lvl5pPr marL="2286000" marR="0" lvl="4"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5pPr>
            <a:lvl6pPr marL="2743200" marR="0" lvl="5"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6pPr>
            <a:lvl7pPr marL="3200400" marR="0" lvl="6" indent="-31115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2"/>
                </a:solidFill>
                <a:latin typeface="Montserrat"/>
                <a:ea typeface="Montserrat"/>
                <a:cs typeface="Montserrat"/>
                <a:sym typeface="Montserrat"/>
              </a:defRPr>
            </a:lvl7pPr>
            <a:lvl8pPr marL="3657600" marR="0" lvl="7"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8pPr>
            <a:lvl9pPr marL="4114800" marR="0" lvl="8"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9pPr>
          </a:lstStyle>
          <a:p>
            <a:pPr marL="182880" indent="-205740">
              <a:buClr>
                <a:schemeClr val="dk2"/>
              </a:buClr>
              <a:buSzPts val="1800"/>
              <a:buFont typeface="Anaheim"/>
              <a:buChar char="●"/>
            </a:pPr>
            <a:r>
              <a:rPr lang="en-US" sz="2000" dirty="0">
                <a:solidFill>
                  <a:srgbClr val="343536"/>
                </a:solidFill>
                <a:latin typeface="Source Sans Pro" panose="020F0502020204030204" pitchFamily="34" charset="0"/>
              </a:rPr>
              <a:t>TORCH infections account for approximately 2% to 3% of all </a:t>
            </a:r>
            <a:r>
              <a:rPr lang="en-US" sz="2000" dirty="0">
                <a:solidFill>
                  <a:srgbClr val="007BC2"/>
                </a:solidFill>
                <a:latin typeface="Source Sans Pro" panose="020F0502020204030204" pitchFamily="34" charset="0"/>
                <a:hlinkClick r:id="rId5"/>
              </a:rPr>
              <a:t>congenital disorders</a:t>
            </a:r>
            <a:r>
              <a:rPr lang="en-US" sz="2000" dirty="0">
                <a:solidFill>
                  <a:srgbClr val="343536"/>
                </a:solidFill>
                <a:latin typeface="Source Sans Pro" panose="020F0502020204030204" pitchFamily="34" charset="0"/>
              </a:rPr>
              <a:t> (conditions you’re born with).</a:t>
            </a:r>
            <a:endParaRPr lang="en-US" sz="1400" dirty="0">
              <a:solidFill>
                <a:schemeClr val="accent3">
                  <a:lumMod val="50000"/>
                </a:schemeClr>
              </a:solidFill>
            </a:endParaRPr>
          </a:p>
        </p:txBody>
      </p:sp>
    </p:spTree>
    <p:extLst>
      <p:ext uri="{BB962C8B-B14F-4D97-AF65-F5344CB8AC3E}">
        <p14:creationId xmlns:p14="http://schemas.microsoft.com/office/powerpoint/2010/main" val="2744689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C999E4-9572-4649-9388-40EC618B45F7}"/>
              </a:ext>
            </a:extLst>
          </p:cNvPr>
          <p:cNvSpPr>
            <a:spLocks noGrp="1"/>
          </p:cNvSpPr>
          <p:nvPr>
            <p:ph type="title"/>
          </p:nvPr>
        </p:nvSpPr>
        <p:spPr>
          <a:xfrm>
            <a:off x="152400" y="57150"/>
            <a:ext cx="8439150" cy="633335"/>
          </a:xfrm>
        </p:spPr>
        <p:txBody>
          <a:bodyPr/>
          <a:lstStyle/>
          <a:p>
            <a:pPr algn="l"/>
            <a:r>
              <a:rPr lang="en-US" sz="3200" dirty="0">
                <a:solidFill>
                  <a:schemeClr val="accent2">
                    <a:lumMod val="50000"/>
                  </a:schemeClr>
                </a:solidFill>
                <a:cs typeface="Calibri Light"/>
              </a:rPr>
              <a:t>Rubella , German </a:t>
            </a:r>
            <a:r>
              <a:rPr lang="en-US" sz="3200" dirty="0" err="1">
                <a:solidFill>
                  <a:schemeClr val="accent2">
                    <a:lumMod val="50000"/>
                  </a:schemeClr>
                </a:solidFill>
                <a:cs typeface="Calibri Light"/>
              </a:rPr>
              <a:t>measeles</a:t>
            </a:r>
            <a:r>
              <a:rPr lang="en-US" sz="3200" dirty="0">
                <a:solidFill>
                  <a:schemeClr val="accent2">
                    <a:lumMod val="50000"/>
                  </a:schemeClr>
                </a:solidFill>
                <a:cs typeface="Calibri Light"/>
              </a:rPr>
              <a:t> , 3 days – </a:t>
            </a:r>
            <a:r>
              <a:rPr lang="en-US" sz="3200" dirty="0" err="1">
                <a:solidFill>
                  <a:schemeClr val="accent2">
                    <a:lumMod val="50000"/>
                  </a:schemeClr>
                </a:solidFill>
                <a:cs typeface="Calibri Light"/>
              </a:rPr>
              <a:t>measeles</a:t>
            </a:r>
            <a:endParaRPr lang="en-US" sz="3200" dirty="0">
              <a:solidFill>
                <a:schemeClr val="accent2">
                  <a:lumMod val="50000"/>
                </a:schemeClr>
              </a:solidFill>
            </a:endParaRPr>
          </a:p>
        </p:txBody>
      </p:sp>
      <p:sp>
        <p:nvSpPr>
          <p:cNvPr id="2" name="Content Placeholder 1">
            <a:extLst>
              <a:ext uri="{FF2B5EF4-FFF2-40B4-BE49-F238E27FC236}">
                <a16:creationId xmlns:a16="http://schemas.microsoft.com/office/drawing/2014/main" id="{9248150B-218D-4E44-B4A7-C93B0A15E844}"/>
              </a:ext>
            </a:extLst>
          </p:cNvPr>
          <p:cNvSpPr>
            <a:spLocks noGrp="1"/>
          </p:cNvSpPr>
          <p:nvPr>
            <p:ph idx="1"/>
          </p:nvPr>
        </p:nvSpPr>
        <p:spPr>
          <a:xfrm>
            <a:off x="228600" y="895350"/>
            <a:ext cx="8686799" cy="4372400"/>
          </a:xfrm>
        </p:spPr>
        <p:txBody>
          <a:bodyPr vert="horz" lIns="91440" tIns="45720" rIns="91440" bIns="45720" rtlCol="0" anchor="t">
            <a:normAutofit lnSpcReduction="10000"/>
          </a:bodyPr>
          <a:lstStyle/>
          <a:p>
            <a:r>
              <a:rPr lang="en-US" sz="2000" b="1" dirty="0">
                <a:ea typeface="+mn-lt"/>
                <a:cs typeface="+mn-lt"/>
              </a:rPr>
              <a:t>Rubella virus is togavirus , single-stranded RNA virus</a:t>
            </a:r>
          </a:p>
          <a:p>
            <a:r>
              <a:rPr lang="en-US" sz="2000" dirty="0">
                <a:ea typeface="+mn-lt"/>
                <a:cs typeface="+mn-lt"/>
              </a:rPr>
              <a:t>Primary infection occurs mostly in unvaccinated children and adolescents.</a:t>
            </a:r>
          </a:p>
          <a:p>
            <a:r>
              <a:rPr lang="en-US" sz="2000" dirty="0">
                <a:ea typeface="+mn-lt"/>
                <a:cs typeface="+mn-lt"/>
              </a:rPr>
              <a:t>Vaccination and single rubella infection usually offer lifelong immunity.</a:t>
            </a:r>
          </a:p>
          <a:p>
            <a:r>
              <a:rPr lang="en-US" sz="2000" dirty="0">
                <a:ea typeface="+mn-lt"/>
                <a:cs typeface="+mn-lt"/>
              </a:rPr>
              <a:t>Young children have a milder course than older children an adults </a:t>
            </a:r>
          </a:p>
          <a:p>
            <a:r>
              <a:rPr lang="en-US" sz="2000" b="1" dirty="0">
                <a:ea typeface="+mn-lt"/>
                <a:cs typeface="+mn-lt"/>
              </a:rPr>
              <a:t>Asymptomatic in 50% of cases </a:t>
            </a:r>
          </a:p>
          <a:p>
            <a:r>
              <a:rPr lang="en-US" sz="2000" dirty="0">
                <a:ea typeface="+mn-lt"/>
                <a:cs typeface="+mn-lt"/>
              </a:rPr>
              <a:t>Rubella vaccine (MMR vaccine) has reduced rate of infection in pregnancy to &lt;0.1% .</a:t>
            </a:r>
            <a:endParaRPr lang="en-US" sz="2000" dirty="0"/>
          </a:p>
          <a:p>
            <a:r>
              <a:rPr lang="en-US" sz="2000" b="1" dirty="0">
                <a:ea typeface="+mn-lt"/>
                <a:cs typeface="+mn-lt"/>
              </a:rPr>
              <a:t> </a:t>
            </a:r>
            <a:r>
              <a:rPr lang="en-US" sz="2000" b="1" dirty="0">
                <a:solidFill>
                  <a:srgbClr val="0070C0"/>
                </a:solidFill>
                <a:ea typeface="+mn-lt"/>
                <a:cs typeface="+mn-lt"/>
              </a:rPr>
              <a:t>Transmission</a:t>
            </a:r>
            <a:r>
              <a:rPr lang="en-US" sz="2000" b="1" dirty="0">
                <a:solidFill>
                  <a:schemeClr val="accent1">
                    <a:lumMod val="50000"/>
                    <a:lumOff val="50000"/>
                  </a:schemeClr>
                </a:solidFill>
                <a:ea typeface="+mn-lt"/>
                <a:cs typeface="+mn-lt"/>
              </a:rPr>
              <a:t> :</a:t>
            </a:r>
          </a:p>
          <a:p>
            <a:r>
              <a:rPr lang="en-US" sz="2000" dirty="0">
                <a:ea typeface="+mn-lt"/>
                <a:cs typeface="+mn-lt"/>
              </a:rPr>
              <a:t>Respiratory secretions </a:t>
            </a:r>
          </a:p>
          <a:p>
            <a:r>
              <a:rPr lang="en-US" sz="2000" dirty="0">
                <a:ea typeface="+mn-lt"/>
                <a:cs typeface="+mn-lt"/>
              </a:rPr>
              <a:t>Trans-placental – TORCH infections</a:t>
            </a:r>
          </a:p>
          <a:p>
            <a:pPr marL="0" indent="0">
              <a:buNone/>
            </a:pPr>
            <a:r>
              <a:rPr lang="en-US" sz="2000" b="1" dirty="0">
                <a:ea typeface="+mn-lt"/>
                <a:cs typeface="+mn-lt"/>
              </a:rPr>
              <a:t>* So Screening for antibodies to rubella is routinely performed by obstetricians.</a:t>
            </a:r>
          </a:p>
          <a:p>
            <a:endParaRPr lang="en-US" dirty="0">
              <a:ea typeface="+mn-lt"/>
              <a:cs typeface="+mn-lt"/>
            </a:endParaRPr>
          </a:p>
          <a:p>
            <a:endParaRPr lang="en-US" dirty="0"/>
          </a:p>
          <a:p>
            <a:endParaRPr lang="en-US" dirty="0">
              <a:cs typeface="Calibri"/>
            </a:endParaRPr>
          </a:p>
        </p:txBody>
      </p:sp>
    </p:spTree>
    <p:extLst>
      <p:ext uri="{BB962C8B-B14F-4D97-AF65-F5344CB8AC3E}">
        <p14:creationId xmlns:p14="http://schemas.microsoft.com/office/powerpoint/2010/main" val="4053742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D3F5CA-43FD-9C47-AC7A-4897FD6A1B84}"/>
              </a:ext>
            </a:extLst>
          </p:cNvPr>
          <p:cNvSpPr>
            <a:spLocks noGrp="1"/>
          </p:cNvSpPr>
          <p:nvPr>
            <p:ph type="title"/>
          </p:nvPr>
        </p:nvSpPr>
        <p:spPr/>
        <p:txBody>
          <a:bodyPr/>
          <a:lstStyle/>
          <a:p>
            <a:pPr algn="ctr"/>
            <a:r>
              <a:rPr lang="en-US" dirty="0">
                <a:solidFill>
                  <a:schemeClr val="accent2">
                    <a:lumMod val="50000"/>
                  </a:schemeClr>
                </a:solidFill>
              </a:rPr>
              <a:t>Rubella infection in older children and adult </a:t>
            </a:r>
          </a:p>
        </p:txBody>
      </p:sp>
      <p:sp>
        <p:nvSpPr>
          <p:cNvPr id="6" name="Rectangle: Rounded Corners 5">
            <a:extLst>
              <a:ext uri="{FF2B5EF4-FFF2-40B4-BE49-F238E27FC236}">
                <a16:creationId xmlns:a16="http://schemas.microsoft.com/office/drawing/2014/main" id="{9A39478C-9CDB-974E-88C8-F8D29193F11B}"/>
              </a:ext>
            </a:extLst>
          </p:cNvPr>
          <p:cNvSpPr/>
          <p:nvPr/>
        </p:nvSpPr>
        <p:spPr>
          <a:xfrm>
            <a:off x="406074" y="971550"/>
            <a:ext cx="3889150" cy="3943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800" b="1" dirty="0">
              <a:solidFill>
                <a:prstClr val="white"/>
              </a:solidFill>
            </a:endParaRPr>
          </a:p>
          <a:p>
            <a:pPr algn="ctr" rtl="0"/>
            <a:r>
              <a:rPr lang="en-US" sz="2800" b="1" dirty="0">
                <a:solidFill>
                  <a:srgbClr val="4D1434">
                    <a:lumMod val="50000"/>
                    <a:lumOff val="50000"/>
                  </a:srgbClr>
                </a:solidFill>
              </a:rPr>
              <a:t>Prodromal phase </a:t>
            </a:r>
          </a:p>
          <a:p>
            <a:pPr algn="ctr" rtl="0"/>
            <a:endParaRPr lang="en-US" sz="2800" b="1" dirty="0">
              <a:solidFill>
                <a:prstClr val="white"/>
              </a:solidFill>
            </a:endParaRPr>
          </a:p>
          <a:p>
            <a:pPr algn="l" rtl="0"/>
            <a:r>
              <a:rPr lang="en-US" b="1" dirty="0">
                <a:solidFill>
                  <a:prstClr val="white"/>
                </a:solidFill>
              </a:rPr>
              <a:t>Incubation period :</a:t>
            </a:r>
            <a:r>
              <a:rPr lang="en-US" dirty="0">
                <a:solidFill>
                  <a:prstClr val="white"/>
                </a:solidFill>
              </a:rPr>
              <a:t> 2-3 weeks after infection</a:t>
            </a:r>
          </a:p>
          <a:p>
            <a:pPr algn="l" rtl="0"/>
            <a:r>
              <a:rPr lang="en-US" dirty="0">
                <a:solidFill>
                  <a:prstClr val="white"/>
                </a:solidFill>
              </a:rPr>
              <a:t> </a:t>
            </a:r>
          </a:p>
          <a:p>
            <a:pPr algn="l" rtl="0"/>
            <a:r>
              <a:rPr lang="en-US" b="1" dirty="0">
                <a:solidFill>
                  <a:prstClr val="white"/>
                </a:solidFill>
              </a:rPr>
              <a:t>Duration :</a:t>
            </a:r>
            <a:r>
              <a:rPr lang="en-US" dirty="0">
                <a:solidFill>
                  <a:prstClr val="white"/>
                </a:solidFill>
              </a:rPr>
              <a:t> 1-5 days </a:t>
            </a:r>
          </a:p>
          <a:p>
            <a:pPr algn="l" rtl="0"/>
            <a:endParaRPr lang="en-US" dirty="0">
              <a:solidFill>
                <a:prstClr val="white"/>
              </a:solidFill>
            </a:endParaRPr>
          </a:p>
          <a:p>
            <a:pPr algn="l" rtl="0"/>
            <a:r>
              <a:rPr lang="en-US" b="1" dirty="0">
                <a:solidFill>
                  <a:prstClr val="white"/>
                </a:solidFill>
              </a:rPr>
              <a:t>Findings : </a:t>
            </a:r>
          </a:p>
          <a:p>
            <a:pPr algn="l" rtl="0"/>
            <a:r>
              <a:rPr lang="en-US" b="1" dirty="0">
                <a:solidFill>
                  <a:schemeClr val="accent2">
                    <a:lumMod val="10000"/>
                  </a:schemeClr>
                </a:solidFill>
              </a:rPr>
              <a:t>Post-auricular and </a:t>
            </a:r>
            <a:r>
              <a:rPr lang="en-US" b="1" dirty="0" err="1">
                <a:solidFill>
                  <a:schemeClr val="accent2">
                    <a:lumMod val="10000"/>
                  </a:schemeClr>
                </a:solidFill>
              </a:rPr>
              <a:t>suboccipital</a:t>
            </a:r>
            <a:r>
              <a:rPr lang="en-US" b="1" dirty="0">
                <a:solidFill>
                  <a:schemeClr val="accent2">
                    <a:lumMod val="10000"/>
                  </a:schemeClr>
                </a:solidFill>
              </a:rPr>
              <a:t> lymphadenopathy </a:t>
            </a:r>
          </a:p>
          <a:p>
            <a:pPr algn="l" rtl="0"/>
            <a:r>
              <a:rPr lang="en-US" dirty="0">
                <a:solidFill>
                  <a:prstClr val="white"/>
                </a:solidFill>
              </a:rPr>
              <a:t>Low-grade fever , mild sore throat , conjunctivitis, headache , and aching joints . </a:t>
            </a:r>
          </a:p>
          <a:p>
            <a:pPr algn="l" rtl="0"/>
            <a:r>
              <a:rPr lang="en-US" b="1" dirty="0" err="1">
                <a:solidFill>
                  <a:schemeClr val="accent2">
                    <a:lumMod val="10000"/>
                  </a:schemeClr>
                </a:solidFill>
              </a:rPr>
              <a:t>Forchheimer</a:t>
            </a:r>
            <a:r>
              <a:rPr lang="en-US" dirty="0">
                <a:solidFill>
                  <a:schemeClr val="accent2">
                    <a:lumMod val="10000"/>
                  </a:schemeClr>
                </a:solidFill>
              </a:rPr>
              <a:t> </a:t>
            </a:r>
            <a:r>
              <a:rPr lang="en-US" b="1" dirty="0">
                <a:solidFill>
                  <a:schemeClr val="accent2">
                    <a:lumMod val="10000"/>
                  </a:schemeClr>
                </a:solidFill>
              </a:rPr>
              <a:t>sign</a:t>
            </a:r>
            <a:r>
              <a:rPr lang="en-US" dirty="0">
                <a:solidFill>
                  <a:schemeClr val="accent2">
                    <a:lumMod val="10000"/>
                  </a:schemeClr>
                </a:solidFill>
              </a:rPr>
              <a:t> </a:t>
            </a:r>
            <a:r>
              <a:rPr lang="en-US" dirty="0">
                <a:solidFill>
                  <a:prstClr val="white"/>
                </a:solidFill>
              </a:rPr>
              <a:t>: </a:t>
            </a:r>
            <a:r>
              <a:rPr lang="en-US" dirty="0" err="1">
                <a:solidFill>
                  <a:prstClr val="white"/>
                </a:solidFill>
              </a:rPr>
              <a:t>enanthem</a:t>
            </a:r>
            <a:r>
              <a:rPr lang="en-US" dirty="0">
                <a:solidFill>
                  <a:prstClr val="white"/>
                </a:solidFill>
              </a:rPr>
              <a:t> of the soft palate </a:t>
            </a:r>
          </a:p>
        </p:txBody>
      </p:sp>
      <p:sp>
        <p:nvSpPr>
          <p:cNvPr id="7" name="Rectangle: Rounded Corners 6">
            <a:extLst>
              <a:ext uri="{FF2B5EF4-FFF2-40B4-BE49-F238E27FC236}">
                <a16:creationId xmlns:a16="http://schemas.microsoft.com/office/drawing/2014/main" id="{21D4F138-B127-E24E-86F7-107BC177EC2B}"/>
              </a:ext>
            </a:extLst>
          </p:cNvPr>
          <p:cNvSpPr/>
          <p:nvPr/>
        </p:nvSpPr>
        <p:spPr>
          <a:xfrm>
            <a:off x="4818960" y="1200150"/>
            <a:ext cx="3889150" cy="3943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800" b="1" dirty="0">
              <a:solidFill>
                <a:srgbClr val="4D1434">
                  <a:lumMod val="50000"/>
                  <a:lumOff val="50000"/>
                </a:srgbClr>
              </a:solidFill>
            </a:endParaRPr>
          </a:p>
          <a:p>
            <a:pPr algn="ctr" rtl="0"/>
            <a:r>
              <a:rPr lang="en-US" sz="2800" b="1" dirty="0" err="1">
                <a:solidFill>
                  <a:srgbClr val="4D1434">
                    <a:lumMod val="50000"/>
                    <a:lumOff val="50000"/>
                  </a:srgbClr>
                </a:solidFill>
              </a:rPr>
              <a:t>Exanthem</a:t>
            </a:r>
            <a:r>
              <a:rPr lang="en-US" sz="2800" b="1" dirty="0">
                <a:solidFill>
                  <a:srgbClr val="4D1434">
                    <a:lumMod val="50000"/>
                    <a:lumOff val="50000"/>
                  </a:srgbClr>
                </a:solidFill>
              </a:rPr>
              <a:t> phase</a:t>
            </a:r>
            <a:r>
              <a:rPr lang="en-US" sz="2800" b="1" dirty="0">
                <a:solidFill>
                  <a:prstClr val="white"/>
                </a:solidFill>
              </a:rPr>
              <a:t> </a:t>
            </a:r>
          </a:p>
          <a:p>
            <a:pPr algn="ctr" rtl="0"/>
            <a:endParaRPr lang="en-US" sz="2800" b="1" dirty="0">
              <a:solidFill>
                <a:prstClr val="white"/>
              </a:solidFill>
            </a:endParaRPr>
          </a:p>
          <a:p>
            <a:pPr algn="l" rtl="0"/>
            <a:r>
              <a:rPr lang="en-US" b="1" dirty="0">
                <a:solidFill>
                  <a:prstClr val="white"/>
                </a:solidFill>
              </a:rPr>
              <a:t>Duration :  </a:t>
            </a:r>
            <a:r>
              <a:rPr lang="en-US" dirty="0">
                <a:solidFill>
                  <a:prstClr val="white"/>
                </a:solidFill>
              </a:rPr>
              <a:t>lasts 2-3 days </a:t>
            </a:r>
          </a:p>
          <a:p>
            <a:pPr algn="l" rtl="0"/>
            <a:endParaRPr lang="en-US" dirty="0">
              <a:solidFill>
                <a:prstClr val="white"/>
              </a:solidFill>
            </a:endParaRPr>
          </a:p>
          <a:p>
            <a:pPr algn="l" rtl="0"/>
            <a:r>
              <a:rPr lang="en-US" b="1" dirty="0">
                <a:solidFill>
                  <a:prstClr val="white"/>
                </a:solidFill>
              </a:rPr>
              <a:t>Findings : </a:t>
            </a:r>
          </a:p>
          <a:p>
            <a:pPr algn="l" rtl="0"/>
            <a:r>
              <a:rPr lang="en-US" b="1" dirty="0">
                <a:solidFill>
                  <a:schemeClr val="accent2">
                    <a:lumMod val="10000"/>
                  </a:schemeClr>
                </a:solidFill>
              </a:rPr>
              <a:t>Erythematous  </a:t>
            </a:r>
            <a:r>
              <a:rPr lang="en-US" b="1" dirty="0" err="1">
                <a:solidFill>
                  <a:schemeClr val="accent2">
                    <a:lumMod val="10000"/>
                  </a:schemeClr>
                </a:solidFill>
              </a:rPr>
              <a:t>maculopapular</a:t>
            </a:r>
            <a:r>
              <a:rPr lang="en-US" b="1" dirty="0">
                <a:solidFill>
                  <a:schemeClr val="accent2">
                    <a:lumMod val="10000"/>
                  </a:schemeClr>
                </a:solidFill>
              </a:rPr>
              <a:t> rash  </a:t>
            </a:r>
            <a:r>
              <a:rPr lang="en-US" dirty="0">
                <a:solidFill>
                  <a:prstClr val="white"/>
                </a:solidFill>
              </a:rPr>
              <a:t>/ Begins from the head ( primarily behind ears ) </a:t>
            </a:r>
            <a:r>
              <a:rPr lang="en-US" dirty="0">
                <a:solidFill>
                  <a:prstClr val="white"/>
                </a:solidFill>
                <a:ea typeface="+mn-lt"/>
                <a:cs typeface="+mn-lt"/>
              </a:rPr>
              <a:t>spreads to the trunk and extremities </a:t>
            </a:r>
            <a:r>
              <a:rPr lang="en-US" b="1" dirty="0">
                <a:solidFill>
                  <a:prstClr val="white"/>
                </a:solidFill>
                <a:ea typeface="+mn-lt"/>
                <a:cs typeface="+mn-lt"/>
              </a:rPr>
              <a:t>within hours</a:t>
            </a:r>
            <a:r>
              <a:rPr lang="en-US" dirty="0">
                <a:solidFill>
                  <a:prstClr val="white"/>
                </a:solidFill>
                <a:ea typeface="+mn-lt"/>
                <a:cs typeface="+mn-lt"/>
              </a:rPr>
              <a:t>.</a:t>
            </a:r>
            <a:r>
              <a:rPr lang="en-US" dirty="0">
                <a:solidFill>
                  <a:prstClr val="white"/>
                </a:solidFill>
              </a:rPr>
              <a:t> / </a:t>
            </a:r>
            <a:r>
              <a:rPr lang="en-US" dirty="0">
                <a:solidFill>
                  <a:srgbClr val="0070C0"/>
                </a:solidFill>
              </a:rPr>
              <a:t>Sparing palms and soles  </a:t>
            </a:r>
            <a:r>
              <a:rPr lang="en-US" dirty="0">
                <a:solidFill>
                  <a:prstClr val="white"/>
                </a:solidFill>
              </a:rPr>
              <a:t>, may associated with mild </a:t>
            </a:r>
            <a:r>
              <a:rPr lang="en-US" b="1" dirty="0" err="1">
                <a:solidFill>
                  <a:prstClr val="white"/>
                </a:solidFill>
              </a:rPr>
              <a:t>pruritis</a:t>
            </a:r>
            <a:r>
              <a:rPr lang="en-US" dirty="0">
                <a:solidFill>
                  <a:prstClr val="white"/>
                </a:solidFill>
              </a:rPr>
              <a:t> .</a:t>
            </a:r>
          </a:p>
          <a:p>
            <a:pPr algn="l" rtl="0"/>
            <a:r>
              <a:rPr lang="en-US" dirty="0" err="1">
                <a:solidFill>
                  <a:prstClr val="white"/>
                </a:solidFill>
              </a:rPr>
              <a:t>Polyarthritis</a:t>
            </a:r>
            <a:r>
              <a:rPr lang="en-US" dirty="0">
                <a:solidFill>
                  <a:prstClr val="white"/>
                </a:solidFill>
              </a:rPr>
              <a:t> .</a:t>
            </a:r>
          </a:p>
          <a:p>
            <a:pPr algn="l" rtl="0"/>
            <a:endParaRPr lang="en-US" dirty="0">
              <a:solidFill>
                <a:prstClr val="white"/>
              </a:solidFill>
            </a:endParaRPr>
          </a:p>
          <a:p>
            <a:pPr algn="l" rtl="0"/>
            <a:r>
              <a:rPr lang="en-US" b="1" u="sng" dirty="0">
                <a:solidFill>
                  <a:prstClr val="white"/>
                </a:solidFill>
                <a:ea typeface="+mn-lt"/>
                <a:cs typeface="+mn-lt"/>
              </a:rPr>
              <a:t>People who have rubella infection are most contagious from 1week before to 1 week after the rash appears.</a:t>
            </a:r>
            <a:endParaRPr lang="en-US" b="1" u="sng" dirty="0">
              <a:solidFill>
                <a:prstClr val="white"/>
              </a:solidFill>
            </a:endParaRPr>
          </a:p>
        </p:txBody>
      </p:sp>
    </p:spTree>
    <p:extLst>
      <p:ext uri="{BB962C8B-B14F-4D97-AF65-F5344CB8AC3E}">
        <p14:creationId xmlns:p14="http://schemas.microsoft.com/office/powerpoint/2010/main" val="2339825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514350"/>
            <a:ext cx="7715400" cy="468000"/>
          </a:xfrm>
        </p:spPr>
        <p:txBody>
          <a:bodyPr/>
          <a:lstStyle/>
          <a:p>
            <a:r>
              <a:rPr lang="en-US" dirty="0" err="1"/>
              <a:t>Forchheimer</a:t>
            </a:r>
            <a:r>
              <a:rPr lang="en-US" dirty="0"/>
              <a:t> spots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9" y="1123950"/>
            <a:ext cx="420951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F6FF6168-431F-E2E2-36D4-E769E9590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0235"/>
            <a:ext cx="420951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98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D71653-051B-FA4A-9E23-8EFF938CC509}"/>
              </a:ext>
            </a:extLst>
          </p:cNvPr>
          <p:cNvSpPr>
            <a:spLocks noGrp="1"/>
          </p:cNvSpPr>
          <p:nvPr>
            <p:ph idx="1"/>
          </p:nvPr>
        </p:nvSpPr>
        <p:spPr>
          <a:xfrm>
            <a:off x="381000" y="133350"/>
            <a:ext cx="7851321" cy="4828079"/>
          </a:xfrm>
        </p:spPr>
        <p:txBody>
          <a:bodyPr>
            <a:normAutofit fontScale="25000" lnSpcReduction="20000"/>
          </a:bodyPr>
          <a:lstStyle/>
          <a:p>
            <a:pPr marL="0" indent="0">
              <a:buNone/>
            </a:pPr>
            <a:r>
              <a:rPr lang="en-US" sz="12800" b="1" dirty="0">
                <a:solidFill>
                  <a:schemeClr val="accent1">
                    <a:lumMod val="50000"/>
                    <a:lumOff val="50000"/>
                  </a:schemeClr>
                </a:solidFill>
              </a:rPr>
              <a:t>Treatment : </a:t>
            </a:r>
          </a:p>
          <a:p>
            <a:pPr>
              <a:buFont typeface="Wingdings" pitchFamily="2" charset="2"/>
              <a:buChar char="§"/>
            </a:pPr>
            <a:r>
              <a:rPr lang="en-US" sz="11200" b="1" dirty="0">
                <a:solidFill>
                  <a:schemeClr val="accent2">
                    <a:lumMod val="75000"/>
                  </a:schemeClr>
                </a:solidFill>
              </a:rPr>
              <a:t>symptomatic treatment : </a:t>
            </a:r>
          </a:p>
          <a:p>
            <a:pPr>
              <a:buFontTx/>
              <a:buChar char="-"/>
            </a:pPr>
            <a:r>
              <a:rPr lang="en-US" sz="11200" dirty="0"/>
              <a:t>Severe pruritus — antihistamines</a:t>
            </a:r>
          </a:p>
          <a:p>
            <a:pPr>
              <a:buFontTx/>
              <a:buChar char="-"/>
            </a:pPr>
            <a:r>
              <a:rPr lang="en-US" sz="11200" dirty="0"/>
              <a:t>Severe </a:t>
            </a:r>
            <a:r>
              <a:rPr lang="en-US" sz="11200" dirty="0" err="1"/>
              <a:t>polyarthritis</a:t>
            </a:r>
            <a:r>
              <a:rPr lang="en-US" sz="11200" dirty="0"/>
              <a:t> — rest + NSAID</a:t>
            </a:r>
          </a:p>
          <a:p>
            <a:pPr>
              <a:buFontTx/>
              <a:buChar char="-"/>
            </a:pPr>
            <a:endParaRPr lang="en-US" sz="3500" dirty="0"/>
          </a:p>
          <a:p>
            <a:pPr marL="0" indent="0">
              <a:buNone/>
            </a:pPr>
            <a:r>
              <a:rPr lang="en-US" sz="3500" dirty="0"/>
              <a:t> </a:t>
            </a:r>
            <a:r>
              <a:rPr lang="en-US" sz="12800" b="1" dirty="0">
                <a:solidFill>
                  <a:schemeClr val="accent1">
                    <a:lumMod val="50000"/>
                    <a:lumOff val="50000"/>
                  </a:schemeClr>
                </a:solidFill>
              </a:rPr>
              <a:t>Prophylaxis : </a:t>
            </a:r>
          </a:p>
          <a:p>
            <a:r>
              <a:rPr lang="en-US" sz="8600" b="1" dirty="0">
                <a:solidFill>
                  <a:schemeClr val="accent2">
                    <a:lumMod val="75000"/>
                  </a:schemeClr>
                </a:solidFill>
              </a:rPr>
              <a:t>Live attenuated virus ( MMR)</a:t>
            </a:r>
          </a:p>
          <a:p>
            <a:endParaRPr lang="en-US" sz="8600" b="1" dirty="0">
              <a:solidFill>
                <a:schemeClr val="accent2">
                  <a:lumMod val="75000"/>
                </a:schemeClr>
              </a:solidFill>
            </a:endParaRPr>
          </a:p>
          <a:p>
            <a:pPr>
              <a:buFontTx/>
              <a:buChar char="-"/>
            </a:pPr>
            <a:r>
              <a:rPr lang="en-US" sz="8600" dirty="0"/>
              <a:t>first dose : 12-15 months of age </a:t>
            </a:r>
          </a:p>
          <a:p>
            <a:pPr>
              <a:buFontTx/>
              <a:buChar char="-"/>
            </a:pPr>
            <a:r>
              <a:rPr lang="en-US" sz="8600" dirty="0"/>
              <a:t>Second dose : 4-6 years of age </a:t>
            </a:r>
          </a:p>
          <a:p>
            <a:pPr>
              <a:buFontTx/>
              <a:buChar char="-"/>
            </a:pPr>
            <a:r>
              <a:rPr lang="en-US" sz="8600" dirty="0"/>
              <a:t>Third dose : 14 years of age</a:t>
            </a:r>
          </a:p>
        </p:txBody>
      </p:sp>
      <p:sp>
        <p:nvSpPr>
          <p:cNvPr id="3" name="AutoShape 2" descr="Congenital rubella syndrome | PP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8986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3400" y="1047750"/>
            <a:ext cx="7715400" cy="3397800"/>
          </a:xfrm>
        </p:spPr>
        <p:txBody>
          <a:bodyPr/>
          <a:lstStyle/>
          <a:p>
            <a:r>
              <a:rPr lang="en-US" sz="1600" b="1" dirty="0">
                <a:solidFill>
                  <a:srgbClr val="000000"/>
                </a:solidFill>
              </a:rPr>
              <a:t>risk of congenital rubella syndrome </a:t>
            </a:r>
          </a:p>
          <a:p>
            <a:pPr>
              <a:buFontTx/>
              <a:buChar char="-"/>
            </a:pPr>
            <a:r>
              <a:rPr lang="en-US" dirty="0">
                <a:solidFill>
                  <a:srgbClr val="000000"/>
                </a:solidFill>
              </a:rPr>
              <a:t>In the first trimester: 90% ( especially 1-11week of gestation) </a:t>
            </a:r>
          </a:p>
          <a:p>
            <a:pPr>
              <a:buFontTx/>
              <a:buChar char="-"/>
            </a:pPr>
            <a:r>
              <a:rPr lang="en-US" dirty="0">
                <a:solidFill>
                  <a:srgbClr val="000000"/>
                </a:solidFill>
              </a:rPr>
              <a:t>16-20 weeks of gestation: very low ( &lt;1%) </a:t>
            </a:r>
          </a:p>
          <a:p>
            <a:pPr>
              <a:buFontTx/>
              <a:buChar char="-"/>
            </a:pPr>
            <a:r>
              <a:rPr lang="en-US" dirty="0">
                <a:solidFill>
                  <a:srgbClr val="000000"/>
                </a:solidFill>
              </a:rPr>
              <a:t>&gt;20 weeks of gestation: no documented cases</a:t>
            </a:r>
          </a:p>
          <a:p>
            <a:pPr>
              <a:buFontTx/>
              <a:buChar char="-"/>
            </a:pPr>
            <a:r>
              <a:rPr lang="en-US" b="1" dirty="0">
                <a:solidFill>
                  <a:srgbClr val="000000"/>
                </a:solidFill>
              </a:rPr>
              <a:t>So CRS may develop if the mother get infected 4 weeks preconception until 20 weeks gestation </a:t>
            </a:r>
            <a:r>
              <a:rPr lang="en-US" dirty="0">
                <a:solidFill>
                  <a:srgbClr val="000000"/>
                </a:solidFill>
              </a:rPr>
              <a:t>.</a:t>
            </a:r>
          </a:p>
          <a:p>
            <a:pPr>
              <a:buFont typeface="Wingdings" pitchFamily="2" charset="2"/>
              <a:buChar char="§"/>
            </a:pPr>
            <a:r>
              <a:rPr lang="en-US" sz="1600" b="1" dirty="0">
                <a:solidFill>
                  <a:srgbClr val="000000"/>
                </a:solidFill>
              </a:rPr>
              <a:t> Clinical features : </a:t>
            </a:r>
          </a:p>
          <a:p>
            <a:pPr>
              <a:buFontTx/>
              <a:buChar char="-"/>
            </a:pPr>
            <a:r>
              <a:rPr lang="en-US" dirty="0">
                <a:solidFill>
                  <a:srgbClr val="000000"/>
                </a:solidFill>
              </a:rPr>
              <a:t>Miscarriage</a:t>
            </a:r>
          </a:p>
          <a:p>
            <a:pPr>
              <a:buFontTx/>
              <a:buChar char="-"/>
            </a:pPr>
            <a:r>
              <a:rPr lang="en-US" dirty="0">
                <a:solidFill>
                  <a:srgbClr val="000000"/>
                </a:solidFill>
              </a:rPr>
              <a:t>Preterm birth </a:t>
            </a:r>
          </a:p>
          <a:p>
            <a:pPr>
              <a:buFontTx/>
              <a:buChar char="-"/>
            </a:pPr>
            <a:r>
              <a:rPr lang="en-US" dirty="0">
                <a:solidFill>
                  <a:srgbClr val="000000"/>
                </a:solidFill>
              </a:rPr>
              <a:t>Fetal growth restriction </a:t>
            </a:r>
          </a:p>
          <a:p>
            <a:endParaRPr lang="en-US" dirty="0">
              <a:solidFill>
                <a:srgbClr val="000000"/>
              </a:solidFill>
            </a:endParaRPr>
          </a:p>
        </p:txBody>
      </p:sp>
      <p:sp>
        <p:nvSpPr>
          <p:cNvPr id="3" name="Title 2"/>
          <p:cNvSpPr>
            <a:spLocks noGrp="1"/>
          </p:cNvSpPr>
          <p:nvPr>
            <p:ph type="title"/>
          </p:nvPr>
        </p:nvSpPr>
        <p:spPr>
          <a:xfrm>
            <a:off x="152400" y="399772"/>
            <a:ext cx="7715400" cy="468000"/>
          </a:xfrm>
        </p:spPr>
        <p:txBody>
          <a:bodyPr/>
          <a:lstStyle/>
          <a:p>
            <a:r>
              <a:rPr lang="en-US" sz="3200" b="1" dirty="0">
                <a:solidFill>
                  <a:schemeClr val="accent1">
                    <a:lumMod val="75000"/>
                  </a:schemeClr>
                </a:solidFill>
              </a:rPr>
              <a:t>Congenital rubella </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9" y="2356128"/>
            <a:ext cx="4550823" cy="250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576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872850"/>
            <a:ext cx="8839200" cy="3397800"/>
          </a:xfrm>
        </p:spPr>
        <p:txBody>
          <a:bodyPr/>
          <a:lstStyle/>
          <a:p>
            <a:pPr marL="0" indent="0">
              <a:buNone/>
            </a:pPr>
            <a:r>
              <a:rPr lang="en-US" b="1" dirty="0">
                <a:solidFill>
                  <a:srgbClr val="000000"/>
                </a:solidFill>
                <a:ea typeface="+mn-lt"/>
                <a:cs typeface="+mn-lt"/>
              </a:rPr>
              <a:t>* </a:t>
            </a:r>
            <a:r>
              <a:rPr lang="en-US" sz="1800" b="1" dirty="0">
                <a:solidFill>
                  <a:srgbClr val="000000"/>
                </a:solidFill>
                <a:ea typeface="+mn-lt"/>
                <a:cs typeface="+mn-lt"/>
              </a:rPr>
              <a:t>Acute rubella syndrome is best diagnosed by:</a:t>
            </a:r>
            <a:endParaRPr lang="en-US" sz="1800" dirty="0">
              <a:solidFill>
                <a:srgbClr val="000000"/>
              </a:solidFill>
              <a:ea typeface="+mn-lt"/>
              <a:cs typeface="+mn-lt"/>
            </a:endParaRPr>
          </a:p>
          <a:p>
            <a:pPr marL="0" indent="0">
              <a:buNone/>
            </a:pPr>
            <a:r>
              <a:rPr lang="en-US" sz="1800" dirty="0">
                <a:solidFill>
                  <a:srgbClr val="000000"/>
                </a:solidFill>
                <a:ea typeface="+mn-lt"/>
                <a:cs typeface="+mn-lt"/>
              </a:rPr>
              <a:t>1- Most laboratories use ELISA due to its convenience, sensitivity, and accuracy.</a:t>
            </a:r>
            <a:endParaRPr lang="en-US" sz="1800" b="1" dirty="0">
              <a:solidFill>
                <a:srgbClr val="000000"/>
              </a:solidFill>
              <a:ea typeface="+mn-lt"/>
              <a:cs typeface="+mn-lt"/>
            </a:endParaRPr>
          </a:p>
          <a:p>
            <a:pPr>
              <a:buFont typeface="Wingdings" pitchFamily="2" charset="2"/>
              <a:buChar char="§"/>
            </a:pPr>
            <a:r>
              <a:rPr lang="en-US" sz="1800" b="1" dirty="0">
                <a:solidFill>
                  <a:srgbClr val="000000"/>
                </a:solidFill>
                <a:ea typeface="+mn-lt"/>
                <a:cs typeface="+mn-lt"/>
              </a:rPr>
              <a:t> A fourfold rise in IgG titer between acute and convalescent serum specimens </a:t>
            </a:r>
          </a:p>
          <a:p>
            <a:pPr>
              <a:buFont typeface="Wingdings" pitchFamily="2" charset="2"/>
              <a:buChar char="§"/>
            </a:pPr>
            <a:r>
              <a:rPr lang="en-US" sz="1800" b="1" dirty="0">
                <a:solidFill>
                  <a:srgbClr val="000000"/>
                </a:solidFill>
                <a:ea typeface="+mn-lt"/>
                <a:cs typeface="+mn-lt"/>
              </a:rPr>
              <a:t>The presence of rubella specific IgM</a:t>
            </a:r>
          </a:p>
          <a:p>
            <a:pPr marL="0" indent="0">
              <a:buNone/>
            </a:pPr>
            <a:r>
              <a:rPr lang="en-US" sz="1800" dirty="0">
                <a:solidFill>
                  <a:srgbClr val="000000"/>
                </a:solidFill>
                <a:ea typeface="+mn-lt"/>
                <a:cs typeface="+mn-lt"/>
              </a:rPr>
              <a:t>Serum should be obtained </a:t>
            </a:r>
            <a:r>
              <a:rPr lang="en-US" sz="1800" b="1" dirty="0">
                <a:solidFill>
                  <a:srgbClr val="000000"/>
                </a:solidFill>
                <a:ea typeface="+mn-lt"/>
                <a:cs typeface="+mn-lt"/>
              </a:rPr>
              <a:t>within 7 to 10 days </a:t>
            </a:r>
            <a:r>
              <a:rPr lang="en-US" sz="1800" dirty="0">
                <a:solidFill>
                  <a:srgbClr val="000000"/>
                </a:solidFill>
                <a:ea typeface="+mn-lt"/>
                <a:cs typeface="+mn-lt"/>
              </a:rPr>
              <a:t>after the onset of the rash or as soon as possible after time of exposure .</a:t>
            </a:r>
          </a:p>
          <a:p>
            <a:pPr marL="514350" indent="-514350"/>
            <a:endParaRPr lang="en-US" sz="1800" b="1" dirty="0">
              <a:solidFill>
                <a:srgbClr val="000000"/>
              </a:solidFill>
              <a:ea typeface="+mn-lt"/>
              <a:cs typeface="+mn-lt"/>
            </a:endParaRPr>
          </a:p>
          <a:p>
            <a:pPr marL="0" indent="0">
              <a:buNone/>
            </a:pPr>
            <a:r>
              <a:rPr lang="en-US" sz="1800" b="1" dirty="0">
                <a:solidFill>
                  <a:srgbClr val="000000"/>
                </a:solidFill>
                <a:ea typeface="+mn-lt"/>
                <a:cs typeface="+mn-lt"/>
              </a:rPr>
              <a:t>2- Detect rubella – specific RNA in clinical specimen by PCR</a:t>
            </a:r>
          </a:p>
          <a:p>
            <a:r>
              <a:rPr lang="en-US" sz="1800" dirty="0">
                <a:solidFill>
                  <a:srgbClr val="000000"/>
                </a:solidFill>
                <a:ea typeface="+mn-lt"/>
                <a:cs typeface="+mn-lt"/>
              </a:rPr>
              <a:t> Rubella virus may be isolated from nasal, blood, throat, urine, or cerebrospinal fluid specimens. </a:t>
            </a:r>
          </a:p>
          <a:p>
            <a:endParaRPr lang="en-US" dirty="0">
              <a:solidFill>
                <a:srgbClr val="000000"/>
              </a:solidFill>
            </a:endParaRPr>
          </a:p>
        </p:txBody>
      </p:sp>
      <p:sp>
        <p:nvSpPr>
          <p:cNvPr id="3" name="Title 2"/>
          <p:cNvSpPr>
            <a:spLocks noGrp="1"/>
          </p:cNvSpPr>
          <p:nvPr>
            <p:ph type="title"/>
          </p:nvPr>
        </p:nvSpPr>
        <p:spPr>
          <a:xfrm>
            <a:off x="152400" y="209550"/>
            <a:ext cx="7715400" cy="468000"/>
          </a:xfrm>
        </p:spPr>
        <p:txBody>
          <a:bodyPr/>
          <a:lstStyle/>
          <a:p>
            <a:r>
              <a:rPr lang="en-US" sz="3600" b="1" dirty="0">
                <a:solidFill>
                  <a:schemeClr val="accent1">
                    <a:lumMod val="75000"/>
                  </a:schemeClr>
                </a:solidFill>
              </a:rPr>
              <a:t>Diagnosis </a:t>
            </a:r>
          </a:p>
        </p:txBody>
      </p:sp>
    </p:spTree>
    <p:extLst>
      <p:ext uri="{BB962C8B-B14F-4D97-AF65-F5344CB8AC3E}">
        <p14:creationId xmlns:p14="http://schemas.microsoft.com/office/powerpoint/2010/main" val="2733047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6200" y="1206800"/>
            <a:ext cx="9144000" cy="1898350"/>
          </a:xfrm>
        </p:spPr>
        <p:txBody>
          <a:bodyPr/>
          <a:lstStyle/>
          <a:p>
            <a:r>
              <a:rPr lang="en-US" sz="1800" dirty="0">
                <a:solidFill>
                  <a:srgbClr val="000000"/>
                </a:solidFill>
                <a:ea typeface="+mn-lt"/>
                <a:cs typeface="+mn-lt"/>
              </a:rPr>
              <a:t>Polymerase chain reaction</a:t>
            </a:r>
            <a:r>
              <a:rPr lang="en-US" sz="1800" b="1" dirty="0">
                <a:solidFill>
                  <a:srgbClr val="000000"/>
                </a:solidFill>
                <a:ea typeface="+mn-lt"/>
                <a:cs typeface="+mn-lt"/>
              </a:rPr>
              <a:t> (PCR) of chorionic villus samples </a:t>
            </a:r>
            <a:r>
              <a:rPr lang="en-US" sz="1800" dirty="0">
                <a:solidFill>
                  <a:srgbClr val="000000"/>
                </a:solidFill>
                <a:ea typeface="+mn-lt"/>
                <a:cs typeface="+mn-lt"/>
              </a:rPr>
              <a:t>and </a:t>
            </a:r>
            <a:r>
              <a:rPr lang="en-US" sz="1800" b="1" dirty="0">
                <a:solidFill>
                  <a:srgbClr val="000000"/>
                </a:solidFill>
                <a:ea typeface="+mn-lt"/>
                <a:cs typeface="+mn-lt"/>
              </a:rPr>
              <a:t>amniotic fluid </a:t>
            </a:r>
            <a:r>
              <a:rPr lang="en-US" sz="1800" dirty="0">
                <a:solidFill>
                  <a:srgbClr val="000000"/>
                </a:solidFill>
                <a:ea typeface="+mn-lt"/>
                <a:cs typeface="+mn-lt"/>
              </a:rPr>
              <a:t>of affected pregnancies .</a:t>
            </a:r>
          </a:p>
          <a:p>
            <a:endParaRPr lang="en-US" sz="1400" dirty="0">
              <a:solidFill>
                <a:srgbClr val="000000"/>
              </a:solidFill>
            </a:endParaRPr>
          </a:p>
        </p:txBody>
      </p:sp>
      <p:sp>
        <p:nvSpPr>
          <p:cNvPr id="4" name="TextBox 3"/>
          <p:cNvSpPr txBox="1"/>
          <p:nvPr/>
        </p:nvSpPr>
        <p:spPr>
          <a:xfrm>
            <a:off x="0" y="361950"/>
            <a:ext cx="6594274" cy="769441"/>
          </a:xfrm>
          <a:prstGeom prst="rect">
            <a:avLst/>
          </a:prstGeom>
          <a:noFill/>
        </p:spPr>
        <p:txBody>
          <a:bodyPr wrap="square" rtlCol="0">
            <a:spAutoFit/>
          </a:bodyPr>
          <a:lstStyle/>
          <a:p>
            <a:r>
              <a:rPr lang="en-US" sz="4400" b="1" dirty="0">
                <a:solidFill>
                  <a:schemeClr val="accent1">
                    <a:lumMod val="75000"/>
                  </a:schemeClr>
                </a:solidFill>
                <a:cs typeface="Calibri Light"/>
              </a:rPr>
              <a:t>Prenatal diagnosis :</a:t>
            </a:r>
            <a:endParaRPr lang="en-US" sz="4400" b="1" dirty="0">
              <a:solidFill>
                <a:schemeClr val="accent1">
                  <a:lumMod val="75000"/>
                </a:schemeClr>
              </a:solidFill>
            </a:endParaRPr>
          </a:p>
        </p:txBody>
      </p:sp>
      <p:sp>
        <p:nvSpPr>
          <p:cNvPr id="5" name="Subtitle 1">
            <a:extLst>
              <a:ext uri="{FF2B5EF4-FFF2-40B4-BE49-F238E27FC236}">
                <a16:creationId xmlns:a16="http://schemas.microsoft.com/office/drawing/2014/main" id="{0C47A12F-06EB-F287-E31B-84E5627CCF4B}"/>
              </a:ext>
            </a:extLst>
          </p:cNvPr>
          <p:cNvSpPr txBox="1">
            <a:spLocks/>
          </p:cNvSpPr>
          <p:nvPr/>
        </p:nvSpPr>
        <p:spPr>
          <a:xfrm>
            <a:off x="0" y="1897434"/>
            <a:ext cx="9144000" cy="2566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434343"/>
              </a:buClr>
              <a:buSzPts val="1200"/>
              <a:buFont typeface="Anaheim"/>
              <a:buAutoNum type="arabicPeriod"/>
              <a:defRPr sz="1200" b="0" i="0" u="none" strike="noStrike" cap="none">
                <a:solidFill>
                  <a:schemeClr val="dk2"/>
                </a:solidFill>
                <a:latin typeface="Montserrat"/>
                <a:ea typeface="Montserrat"/>
                <a:cs typeface="Montserrat"/>
                <a:sym typeface="Montserrat"/>
              </a:defRPr>
            </a:lvl1pPr>
            <a:lvl2pPr marL="914400" marR="0" lvl="1"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2pPr>
            <a:lvl3pPr marL="1371600" marR="0" lvl="2"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3pPr>
            <a:lvl4pPr marL="1828800" marR="0" lvl="3" indent="-31115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2"/>
                </a:solidFill>
                <a:latin typeface="Montserrat"/>
                <a:ea typeface="Montserrat"/>
                <a:cs typeface="Montserrat"/>
                <a:sym typeface="Montserrat"/>
              </a:defRPr>
            </a:lvl4pPr>
            <a:lvl5pPr marL="2286000" marR="0" lvl="4"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5pPr>
            <a:lvl6pPr marL="2743200" marR="0" lvl="5"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6pPr>
            <a:lvl7pPr marL="3200400" marR="0" lvl="6" indent="-31115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2"/>
                </a:solidFill>
                <a:latin typeface="Montserrat"/>
                <a:ea typeface="Montserrat"/>
                <a:cs typeface="Montserrat"/>
                <a:sym typeface="Montserrat"/>
              </a:defRPr>
            </a:lvl7pPr>
            <a:lvl8pPr marL="3657600" marR="0" lvl="7"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8pPr>
            <a:lvl9pPr marL="4114800" marR="0" lvl="8"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9pPr>
          </a:lstStyle>
          <a:p>
            <a:pPr marL="146050" indent="0">
              <a:buFont typeface="Anaheim"/>
              <a:buNone/>
            </a:pPr>
            <a:r>
              <a:rPr lang="en-US" sz="1800" b="1" dirty="0">
                <a:solidFill>
                  <a:srgbClr val="000000"/>
                </a:solidFill>
              </a:rPr>
              <a:t>2. Antenatal ultrasound</a:t>
            </a:r>
            <a:endParaRPr lang="en-US" sz="1800" b="1" dirty="0">
              <a:solidFill>
                <a:srgbClr val="000000"/>
              </a:solidFill>
              <a:cs typeface="Calibri" panose="020F0502020204030204"/>
            </a:endParaRPr>
          </a:p>
          <a:p>
            <a:pPr marL="146050" indent="0">
              <a:buFont typeface="Anaheim"/>
              <a:buNone/>
            </a:pPr>
            <a:r>
              <a:rPr lang="en-US" sz="1800" dirty="0">
                <a:solidFill>
                  <a:srgbClr val="000000"/>
                </a:solidFill>
                <a:ea typeface="+mn-lt"/>
                <a:cs typeface="+mn-lt"/>
              </a:rPr>
              <a:t>Sonographic findings are often </a:t>
            </a:r>
            <a:r>
              <a:rPr lang="en-US" sz="1800" b="1" dirty="0">
                <a:solidFill>
                  <a:srgbClr val="000000"/>
                </a:solidFill>
                <a:ea typeface="+mn-lt"/>
                <a:cs typeface="+mn-lt"/>
              </a:rPr>
              <a:t>not specific </a:t>
            </a:r>
            <a:r>
              <a:rPr lang="en-US" sz="1800" dirty="0">
                <a:solidFill>
                  <a:srgbClr val="000000"/>
                </a:solidFill>
                <a:ea typeface="+mn-lt"/>
                <a:cs typeface="+mn-lt"/>
              </a:rPr>
              <a:t>and a normal scan cannot absolutely exclude an infection. Features that may be seen include</a:t>
            </a:r>
            <a:endParaRPr lang="en-US" sz="1800" dirty="0">
              <a:solidFill>
                <a:srgbClr val="000000"/>
              </a:solidFill>
            </a:endParaRPr>
          </a:p>
          <a:p>
            <a:pPr marL="146050" indent="0">
              <a:buFont typeface="Anaheim"/>
              <a:buNone/>
            </a:pPr>
            <a:r>
              <a:rPr lang="en-US" sz="1800" dirty="0">
                <a:solidFill>
                  <a:srgbClr val="000000"/>
                </a:solidFill>
                <a:ea typeface="+mn-lt"/>
                <a:cs typeface="+mn-lt"/>
              </a:rPr>
              <a:t>evidence of </a:t>
            </a:r>
            <a:r>
              <a:rPr lang="en-US" sz="1800" b="1" dirty="0">
                <a:solidFill>
                  <a:srgbClr val="000000"/>
                </a:solidFill>
                <a:ea typeface="+mn-lt"/>
                <a:cs typeface="+mn-lt"/>
              </a:rPr>
              <a:t>hydrops fetalis</a:t>
            </a:r>
            <a:r>
              <a:rPr lang="en-US" sz="1800" dirty="0">
                <a:solidFill>
                  <a:srgbClr val="000000"/>
                </a:solidFill>
                <a:ea typeface="+mn-lt"/>
                <a:cs typeface="+mn-lt"/>
              </a:rPr>
              <a:t> if severe evidence of a congenital cardiac anomaly (</a:t>
            </a:r>
            <a:r>
              <a:rPr lang="en-US" sz="1800" b="1" dirty="0">
                <a:solidFill>
                  <a:srgbClr val="000000"/>
                </a:solidFill>
                <a:ea typeface="+mn-lt"/>
                <a:cs typeface="+mn-lt"/>
              </a:rPr>
              <a:t>e.g. ASD and VSD</a:t>
            </a:r>
            <a:r>
              <a:rPr lang="en-US" sz="1800" dirty="0">
                <a:solidFill>
                  <a:srgbClr val="000000"/>
                </a:solidFill>
                <a:ea typeface="+mn-lt"/>
                <a:cs typeface="+mn-lt"/>
              </a:rPr>
              <a:t>) evidence of </a:t>
            </a:r>
            <a:r>
              <a:rPr lang="en-US" sz="1800" b="1" dirty="0">
                <a:solidFill>
                  <a:srgbClr val="000000"/>
                </a:solidFill>
                <a:ea typeface="+mn-lt"/>
                <a:cs typeface="+mn-lt"/>
              </a:rPr>
              <a:t>intra-uterine growth restriction</a:t>
            </a:r>
            <a:endParaRPr lang="en-US" sz="1800" b="1" dirty="0">
              <a:solidFill>
                <a:srgbClr val="000000"/>
              </a:solidFill>
            </a:endParaRPr>
          </a:p>
          <a:p>
            <a:pPr marL="146050" indent="0">
              <a:buFont typeface="Anaheim"/>
              <a:buNone/>
            </a:pPr>
            <a:r>
              <a:rPr lang="en-US" sz="1800" b="1" dirty="0">
                <a:solidFill>
                  <a:srgbClr val="000000"/>
                </a:solidFill>
                <a:ea typeface="+mn-lt"/>
                <a:cs typeface="+mn-lt"/>
              </a:rPr>
              <a:t>Sub ependymal cyst</a:t>
            </a:r>
            <a:r>
              <a:rPr lang="en-US" sz="1800" dirty="0">
                <a:solidFill>
                  <a:srgbClr val="000000"/>
                </a:solidFill>
                <a:ea typeface="+mn-lt"/>
                <a:cs typeface="+mn-lt"/>
              </a:rPr>
              <a:t>: on cranial ultrasound </a:t>
            </a:r>
            <a:endParaRPr lang="en-US" sz="1800" baseline="30000" dirty="0">
              <a:solidFill>
                <a:srgbClr val="000000"/>
              </a:solidFill>
              <a:cs typeface="Calibri"/>
            </a:endParaRPr>
          </a:p>
          <a:p>
            <a:endParaRPr lang="en-US" sz="1100" dirty="0">
              <a:solidFill>
                <a:srgbClr val="000000"/>
              </a:solidFill>
            </a:endParaRPr>
          </a:p>
        </p:txBody>
      </p:sp>
      <p:pic>
        <p:nvPicPr>
          <p:cNvPr id="6" name="Picture 2">
            <a:extLst>
              <a:ext uri="{FF2B5EF4-FFF2-40B4-BE49-F238E27FC236}">
                <a16:creationId xmlns:a16="http://schemas.microsoft.com/office/drawing/2014/main" id="{631D698B-FC15-83F8-14A3-FFC1B10B7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63" y="3486150"/>
            <a:ext cx="2187312" cy="154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919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521A-6740-FB4F-9683-11783D37642F}"/>
              </a:ext>
            </a:extLst>
          </p:cNvPr>
          <p:cNvSpPr>
            <a:spLocks noGrp="1"/>
          </p:cNvSpPr>
          <p:nvPr>
            <p:ph type="title"/>
          </p:nvPr>
        </p:nvSpPr>
        <p:spPr/>
        <p:txBody>
          <a:bodyPr/>
          <a:lstStyle/>
          <a:p>
            <a:r>
              <a:rPr lang="en-US" dirty="0"/>
              <a:t>Prevention of congenital rubella syndrome </a:t>
            </a:r>
          </a:p>
        </p:txBody>
      </p:sp>
      <p:sp>
        <p:nvSpPr>
          <p:cNvPr id="4" name="Content Placeholder 1">
            <a:extLst>
              <a:ext uri="{FF2B5EF4-FFF2-40B4-BE49-F238E27FC236}">
                <a16:creationId xmlns:a16="http://schemas.microsoft.com/office/drawing/2014/main" id="{EDBEB14D-1224-DE45-B853-43F773F03E23}"/>
              </a:ext>
            </a:extLst>
          </p:cNvPr>
          <p:cNvSpPr txBox="1">
            <a:spLocks/>
          </p:cNvSpPr>
          <p:nvPr/>
        </p:nvSpPr>
        <p:spPr>
          <a:xfrm>
            <a:off x="0" y="120886"/>
            <a:ext cx="8968409" cy="2758727"/>
          </a:xfrm>
          <a:prstGeom prst="rect">
            <a:avLst/>
          </a:prstGeom>
        </p:spPr>
        <p:txBody>
          <a:bodyPr vert="horz" lIns="91440" tIns="45720" rIns="91440" bIns="45720" rtlCol="0" anchor="t">
            <a:normAutofit fontScale="70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Tx/>
              <a:buNone/>
            </a:pPr>
            <a:r>
              <a:rPr lang="en-US" sz="2800" b="1" dirty="0">
                <a:solidFill>
                  <a:srgbClr val="000000"/>
                </a:solidFill>
                <a:ea typeface="+mn-lt"/>
                <a:cs typeface="+mn-lt"/>
              </a:rPr>
              <a:t>Preconception vaccination — </a:t>
            </a:r>
          </a:p>
          <a:p>
            <a:pPr>
              <a:buClrTx/>
            </a:pPr>
            <a:endParaRPr lang="en-US" sz="2800" b="1" dirty="0">
              <a:solidFill>
                <a:srgbClr val="000000"/>
              </a:solidFill>
              <a:ea typeface="+mn-lt"/>
              <a:cs typeface="+mn-lt"/>
            </a:endParaRPr>
          </a:p>
          <a:p>
            <a:pPr>
              <a:buClrTx/>
            </a:pPr>
            <a:r>
              <a:rPr lang="en-US" sz="2600" b="1" dirty="0">
                <a:solidFill>
                  <a:srgbClr val="000000"/>
                </a:solidFill>
                <a:ea typeface="+mn-lt"/>
                <a:cs typeface="+mn-lt"/>
              </a:rPr>
              <a:t>Vaccination</a:t>
            </a:r>
            <a:r>
              <a:rPr lang="en-US" sz="2600" dirty="0">
                <a:solidFill>
                  <a:srgbClr val="000000"/>
                </a:solidFill>
                <a:ea typeface="+mn-lt"/>
                <a:cs typeface="+mn-lt"/>
              </a:rPr>
              <a:t> </a:t>
            </a:r>
            <a:r>
              <a:rPr lang="en-US" sz="2600" b="1" dirty="0">
                <a:solidFill>
                  <a:srgbClr val="000000"/>
                </a:solidFill>
                <a:ea typeface="+mn-lt"/>
                <a:cs typeface="+mn-lt"/>
              </a:rPr>
              <a:t>of seronegative women  prior to pregnancy </a:t>
            </a:r>
            <a:r>
              <a:rPr lang="en-US" sz="2600" dirty="0">
                <a:solidFill>
                  <a:srgbClr val="000000"/>
                </a:solidFill>
                <a:ea typeface="+mn-lt"/>
                <a:cs typeface="+mn-lt"/>
              </a:rPr>
              <a:t>is the primary strategy to prevent rubella during pregnancy with MMR vaccine.</a:t>
            </a:r>
          </a:p>
          <a:p>
            <a:pPr>
              <a:buClrTx/>
            </a:pPr>
            <a:r>
              <a:rPr lang="en-US" sz="2600" dirty="0">
                <a:solidFill>
                  <a:srgbClr val="000000"/>
                </a:solidFill>
                <a:ea typeface="+mn-lt"/>
                <a:cs typeface="+mn-lt"/>
              </a:rPr>
              <a:t>Individuals are advised to </a:t>
            </a:r>
            <a:r>
              <a:rPr lang="en-US" sz="2600" b="1" dirty="0">
                <a:solidFill>
                  <a:srgbClr val="000000"/>
                </a:solidFill>
                <a:ea typeface="+mn-lt"/>
                <a:cs typeface="+mn-lt"/>
              </a:rPr>
              <a:t>avoid pregnancy for 28 days following vaccination </a:t>
            </a:r>
            <a:r>
              <a:rPr lang="en-US" sz="2600" dirty="0">
                <a:solidFill>
                  <a:srgbClr val="000000"/>
                </a:solidFill>
                <a:ea typeface="+mn-lt"/>
                <a:cs typeface="+mn-lt"/>
              </a:rPr>
              <a:t>.</a:t>
            </a:r>
          </a:p>
          <a:p>
            <a:pPr>
              <a:buClrTx/>
            </a:pPr>
            <a:r>
              <a:rPr lang="en-US" sz="2600" dirty="0">
                <a:solidFill>
                  <a:srgbClr val="000000"/>
                </a:solidFill>
                <a:ea typeface="+mn-lt"/>
                <a:cs typeface="+mn-lt"/>
              </a:rPr>
              <a:t>Rubella vaccine virus may cross the placenta and infect the fetus.</a:t>
            </a:r>
            <a:endParaRPr lang="en-US" sz="2600" dirty="0">
              <a:solidFill>
                <a:srgbClr val="000000"/>
              </a:solidFill>
            </a:endParaRPr>
          </a:p>
          <a:p>
            <a:pPr>
              <a:buClrTx/>
            </a:pPr>
            <a:r>
              <a:rPr lang="en-US" sz="2600" dirty="0">
                <a:solidFill>
                  <a:srgbClr val="000000"/>
                </a:solidFill>
                <a:cs typeface="Calibri"/>
              </a:rPr>
              <a:t>pregnancy termination is not recommended for individuals who are vaccinated during pregnancy (or become pregnant soon after vaccination)</a:t>
            </a:r>
            <a:endParaRPr lang="en-US" sz="2600" dirty="0">
              <a:solidFill>
                <a:srgbClr val="000000"/>
              </a:solidFill>
              <a:ea typeface="+mn-lt"/>
              <a:cs typeface="+mn-lt"/>
            </a:endParaRPr>
          </a:p>
          <a:p>
            <a:pPr>
              <a:buClrTx/>
            </a:pPr>
            <a:endParaRPr lang="en-US" sz="2400" dirty="0">
              <a:solidFill>
                <a:srgbClr val="000000"/>
              </a:solidFill>
              <a:cs typeface="Calibri"/>
            </a:endParaRPr>
          </a:p>
          <a:p>
            <a:pPr>
              <a:buClrTx/>
            </a:pPr>
            <a:endParaRPr lang="en-US" dirty="0">
              <a:solidFill>
                <a:srgbClr val="000000"/>
              </a:solidFill>
              <a:cs typeface="Calibri"/>
            </a:endParaRPr>
          </a:p>
        </p:txBody>
      </p:sp>
      <p:sp>
        <p:nvSpPr>
          <p:cNvPr id="3" name="Content Placeholder 1">
            <a:extLst>
              <a:ext uri="{FF2B5EF4-FFF2-40B4-BE49-F238E27FC236}">
                <a16:creationId xmlns:a16="http://schemas.microsoft.com/office/drawing/2014/main" id="{F91470B8-1A36-ACCF-C05D-69A2508D34B3}"/>
              </a:ext>
            </a:extLst>
          </p:cNvPr>
          <p:cNvSpPr>
            <a:spLocks noGrp="1"/>
          </p:cNvSpPr>
          <p:nvPr>
            <p:ph idx="1"/>
          </p:nvPr>
        </p:nvSpPr>
        <p:spPr>
          <a:xfrm>
            <a:off x="0" y="2800350"/>
            <a:ext cx="8816009" cy="3312269"/>
          </a:xfrm>
        </p:spPr>
        <p:txBody>
          <a:bodyPr vert="horz" lIns="91440" tIns="45720" rIns="91440" bIns="45720" rtlCol="0" anchor="t">
            <a:normAutofit/>
          </a:bodyPr>
          <a:lstStyle/>
          <a:p>
            <a:pPr marL="146050" indent="0">
              <a:buClrTx/>
              <a:buNone/>
            </a:pPr>
            <a:r>
              <a:rPr lang="en-US" sz="1800" b="1" dirty="0">
                <a:solidFill>
                  <a:srgbClr val="000000"/>
                </a:solidFill>
                <a:ea typeface="+mn-lt"/>
                <a:cs typeface="+mn-lt"/>
              </a:rPr>
              <a:t>Postpartum vaccination —</a:t>
            </a:r>
            <a:r>
              <a:rPr lang="en-US" sz="2000" dirty="0">
                <a:solidFill>
                  <a:srgbClr val="000000"/>
                </a:solidFill>
                <a:ea typeface="+mn-lt"/>
                <a:cs typeface="+mn-lt"/>
              </a:rPr>
              <a:t> </a:t>
            </a:r>
          </a:p>
          <a:p>
            <a:pPr>
              <a:buClrTx/>
              <a:buFont typeface="Wingdings" panose="05000000000000000000" pitchFamily="2" charset="2"/>
              <a:buChar char="§"/>
            </a:pPr>
            <a:endParaRPr lang="en-US" sz="2000" dirty="0">
              <a:solidFill>
                <a:srgbClr val="000000"/>
              </a:solidFill>
              <a:ea typeface="+mn-lt"/>
              <a:cs typeface="+mn-lt"/>
            </a:endParaRPr>
          </a:p>
          <a:p>
            <a:pPr>
              <a:buClrTx/>
              <a:buFont typeface="Wingdings" panose="05000000000000000000" pitchFamily="2" charset="2"/>
              <a:buChar char="§"/>
            </a:pPr>
            <a:r>
              <a:rPr lang="en-US" sz="1800" dirty="0">
                <a:solidFill>
                  <a:srgbClr val="000000"/>
                </a:solidFill>
                <a:ea typeface="+mn-lt"/>
                <a:cs typeface="+mn-lt"/>
              </a:rPr>
              <a:t>All individuals known to be susceptible should receive rubella vaccination (ie, with MMR vaccine) as soon as possible postpartum and prior to discharge.</a:t>
            </a:r>
          </a:p>
          <a:p>
            <a:pPr>
              <a:buClrTx/>
              <a:buFont typeface="Wingdings" panose="05000000000000000000" pitchFamily="2" charset="2"/>
              <a:buChar char="§"/>
            </a:pPr>
            <a:endParaRPr lang="en-US" sz="1800" dirty="0">
              <a:solidFill>
                <a:srgbClr val="000000"/>
              </a:solidFill>
              <a:ea typeface="+mn-lt"/>
              <a:cs typeface="+mn-lt"/>
            </a:endParaRPr>
          </a:p>
          <a:p>
            <a:pPr>
              <a:buClrTx/>
              <a:buFont typeface="Wingdings" panose="05000000000000000000" pitchFamily="2" charset="2"/>
              <a:buChar char="§"/>
            </a:pPr>
            <a:r>
              <a:rPr lang="en-US" sz="1800" dirty="0">
                <a:solidFill>
                  <a:srgbClr val="000000"/>
                </a:solidFill>
                <a:ea typeface="+mn-lt"/>
                <a:cs typeface="+mn-lt"/>
              </a:rPr>
              <a:t> Breastfeeding is not contraindicated following vaccination .</a:t>
            </a:r>
            <a:endParaRPr lang="en-US" sz="1800" dirty="0">
              <a:solidFill>
                <a:srgbClr val="000000"/>
              </a:solidFill>
              <a:cs typeface="Calibri"/>
            </a:endParaRPr>
          </a:p>
        </p:txBody>
      </p:sp>
    </p:spTree>
    <p:extLst>
      <p:ext uri="{BB962C8B-B14F-4D97-AF65-F5344CB8AC3E}">
        <p14:creationId xmlns:p14="http://schemas.microsoft.com/office/powerpoint/2010/main" val="3973661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A0B9AE-D08C-4FAD-B415-518A51617AE9}"/>
              </a:ext>
            </a:extLst>
          </p:cNvPr>
          <p:cNvSpPr>
            <a:spLocks noGrp="1"/>
          </p:cNvSpPr>
          <p:nvPr>
            <p:ph type="title"/>
          </p:nvPr>
        </p:nvSpPr>
        <p:spPr>
          <a:xfrm>
            <a:off x="-1219200" y="215921"/>
            <a:ext cx="7886700" cy="633335"/>
          </a:xfrm>
        </p:spPr>
        <p:txBody>
          <a:bodyPr/>
          <a:lstStyle/>
          <a:p>
            <a:r>
              <a:rPr lang="en-US" b="0" dirty="0">
                <a:solidFill>
                  <a:schemeClr val="accent1">
                    <a:lumMod val="75000"/>
                  </a:schemeClr>
                </a:solidFill>
                <a:ea typeface="+mj-lt"/>
                <a:cs typeface="+mj-lt"/>
              </a:rPr>
              <a:t>Postexposure management</a:t>
            </a:r>
            <a:endParaRPr lang="en-US" dirty="0">
              <a:solidFill>
                <a:schemeClr val="accent1">
                  <a:lumMod val="75000"/>
                </a:schemeClr>
              </a:solidFill>
            </a:endParaRPr>
          </a:p>
        </p:txBody>
      </p:sp>
      <p:sp>
        <p:nvSpPr>
          <p:cNvPr id="2" name="Content Placeholder 1">
            <a:extLst>
              <a:ext uri="{FF2B5EF4-FFF2-40B4-BE49-F238E27FC236}">
                <a16:creationId xmlns:a16="http://schemas.microsoft.com/office/drawing/2014/main" id="{94311F2A-961C-4F06-9311-C46BF046593D}"/>
              </a:ext>
            </a:extLst>
          </p:cNvPr>
          <p:cNvSpPr>
            <a:spLocks noGrp="1"/>
          </p:cNvSpPr>
          <p:nvPr>
            <p:ph idx="1"/>
          </p:nvPr>
        </p:nvSpPr>
        <p:spPr>
          <a:xfrm>
            <a:off x="152400" y="849256"/>
            <a:ext cx="8839200" cy="3312269"/>
          </a:xfrm>
        </p:spPr>
        <p:txBody>
          <a:bodyPr vert="horz" lIns="91440" tIns="45720" rIns="91440" bIns="45720" rtlCol="0" anchor="t">
            <a:normAutofit/>
          </a:bodyPr>
          <a:lstStyle/>
          <a:p>
            <a:r>
              <a:rPr lang="en-US" sz="1800" dirty="0">
                <a:solidFill>
                  <a:srgbClr val="000000"/>
                </a:solidFill>
                <a:ea typeface="+mn-lt"/>
                <a:cs typeface="+mn-lt"/>
              </a:rPr>
              <a:t>Management of susceptible individuals (ie, with negative baseline rubella immunoglobulin [Ig]G) who are exposed to rubella involves preventing ongoing exposure, counseling on the risk of congenital rubella syndrome (CRS).</a:t>
            </a:r>
          </a:p>
          <a:p>
            <a:r>
              <a:rPr lang="en-US" sz="1800" dirty="0">
                <a:solidFill>
                  <a:srgbClr val="000000"/>
                </a:solidFill>
                <a:ea typeface="+mn-lt"/>
                <a:cs typeface="+mn-lt"/>
              </a:rPr>
              <a:t>According to gestational age : </a:t>
            </a:r>
          </a:p>
          <a:p>
            <a:pPr>
              <a:buFontTx/>
              <a:buChar char="-"/>
            </a:pPr>
            <a:r>
              <a:rPr lang="en-US" sz="1800" b="1" dirty="0">
                <a:solidFill>
                  <a:srgbClr val="000000"/>
                </a:solidFill>
                <a:ea typeface="+mn-lt"/>
                <a:cs typeface="+mn-lt"/>
              </a:rPr>
              <a:t>&lt;16 weeks : counsel to terminate pregnancy </a:t>
            </a:r>
          </a:p>
          <a:p>
            <a:pPr>
              <a:buFontTx/>
              <a:buChar char="-"/>
            </a:pPr>
            <a:r>
              <a:rPr lang="en-US" sz="1800" b="1" dirty="0">
                <a:solidFill>
                  <a:srgbClr val="000000"/>
                </a:solidFill>
                <a:ea typeface="+mn-lt"/>
                <a:cs typeface="+mn-lt"/>
              </a:rPr>
              <a:t>&gt; 16 weeks : reassurance and clinical monitoring for symptoms of rubella </a:t>
            </a:r>
          </a:p>
          <a:p>
            <a:pPr>
              <a:buFontTx/>
              <a:buChar char="-"/>
            </a:pPr>
            <a:endParaRPr lang="en-US" sz="1800" dirty="0">
              <a:solidFill>
                <a:srgbClr val="000000"/>
              </a:solidFill>
              <a:ea typeface="+mn-lt"/>
              <a:cs typeface="+mn-lt"/>
            </a:endParaRPr>
          </a:p>
          <a:p>
            <a:pPr>
              <a:buFont typeface="Wingdings" pitchFamily="2" charset="2"/>
              <a:buChar char="§"/>
            </a:pPr>
            <a:r>
              <a:rPr lang="en-US" sz="1800" dirty="0">
                <a:solidFill>
                  <a:srgbClr val="000000"/>
                </a:solidFill>
                <a:ea typeface="+mn-lt"/>
                <a:cs typeface="+mn-lt"/>
              </a:rPr>
              <a:t>Intramuscular or </a:t>
            </a:r>
            <a:r>
              <a:rPr lang="en-US" sz="1800" b="1" dirty="0">
                <a:solidFill>
                  <a:srgbClr val="000000"/>
                </a:solidFill>
                <a:ea typeface="+mn-lt"/>
                <a:cs typeface="+mn-lt"/>
              </a:rPr>
              <a:t>intravenous 20 mL Ig within 72 h </a:t>
            </a:r>
            <a:r>
              <a:rPr lang="en-US" sz="1800" dirty="0">
                <a:solidFill>
                  <a:srgbClr val="000000"/>
                </a:solidFill>
                <a:ea typeface="+mn-lt"/>
                <a:cs typeface="+mn-lt"/>
              </a:rPr>
              <a:t>of rubella exposure may reduce the risk of clinically evident rubella after exposure.</a:t>
            </a:r>
            <a:endParaRPr lang="en-US" sz="1800" dirty="0">
              <a:solidFill>
                <a:srgbClr val="000000"/>
              </a:solidFill>
              <a:cs typeface="Calibri"/>
            </a:endParaRPr>
          </a:p>
        </p:txBody>
      </p:sp>
    </p:spTree>
    <p:extLst>
      <p:ext uri="{BB962C8B-B14F-4D97-AF65-F5344CB8AC3E}">
        <p14:creationId xmlns:p14="http://schemas.microsoft.com/office/powerpoint/2010/main" val="872896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42910" y="214297"/>
            <a:ext cx="7772400" cy="1102519"/>
          </a:xfrm>
        </p:spPr>
        <p:txBody>
          <a:bodyPr/>
          <a:lstStyle/>
          <a:p>
            <a:r>
              <a:rPr lang="en-US" dirty="0" err="1">
                <a:latin typeface="Arial"/>
                <a:cs typeface="Arial"/>
              </a:rPr>
              <a:t>Varicella</a:t>
            </a:r>
            <a:endParaRPr lang="ar-SA" dirty="0"/>
          </a:p>
        </p:txBody>
      </p:sp>
      <p:sp>
        <p:nvSpPr>
          <p:cNvPr id="3" name="عنوان فرعي 2"/>
          <p:cNvSpPr>
            <a:spLocks noGrp="1"/>
          </p:cNvSpPr>
          <p:nvPr>
            <p:ph type="subTitle" idx="1"/>
          </p:nvPr>
        </p:nvSpPr>
        <p:spPr/>
        <p:txBody>
          <a:bodyPr/>
          <a:lstStyle/>
          <a:p>
            <a:endParaRPr lang="ar-SA"/>
          </a:p>
        </p:txBody>
      </p:sp>
      <p:pic>
        <p:nvPicPr>
          <p:cNvPr id="4" name="صورة 3" descr="1a571123-744e-455b-8aba-c2d49fa23d37.jpeg"/>
          <p:cNvPicPr>
            <a:picLocks noChangeAspect="1"/>
          </p:cNvPicPr>
          <p:nvPr/>
        </p:nvPicPr>
        <p:blipFill>
          <a:blip r:embed="rId2"/>
          <a:stretch>
            <a:fillRect/>
          </a:stretch>
        </p:blipFill>
        <p:spPr>
          <a:xfrm>
            <a:off x="857224" y="1285867"/>
            <a:ext cx="7286644" cy="3571603"/>
          </a:xfrm>
          <a:prstGeom prst="rect">
            <a:avLst/>
          </a:prstGeom>
        </p:spPr>
      </p:pic>
    </p:spTree>
    <p:extLst>
      <p:ext uri="{BB962C8B-B14F-4D97-AF65-F5344CB8AC3E}">
        <p14:creationId xmlns:p14="http://schemas.microsoft.com/office/powerpoint/2010/main" val="2734726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r>
              <a:rPr lang="en-US" b="1" i="0" u="none" strike="noStrike" dirty="0">
                <a:solidFill>
                  <a:srgbClr val="343536"/>
                </a:solidFill>
                <a:effectLst/>
                <a:latin typeface="Source Sans Pro" panose="020F0502020204030204" pitchFamily="34" charset="0"/>
              </a:rPr>
              <a:t>What are the signs and symptoms of TORCH infections?</a:t>
            </a:r>
          </a:p>
        </p:txBody>
      </p:sp>
      <p:sp>
        <p:nvSpPr>
          <p:cNvPr id="142" name="Google Shape;142;p17"/>
          <p:cNvSpPr txBox="1">
            <a:spLocks noGrp="1"/>
          </p:cNvSpPr>
          <p:nvPr>
            <p:ph type="subTitle" idx="1"/>
          </p:nvPr>
        </p:nvSpPr>
        <p:spPr>
          <a:xfrm>
            <a:off x="228600" y="1428750"/>
            <a:ext cx="7972500" cy="3397800"/>
          </a:xfrm>
          <a:prstGeom prst="rect">
            <a:avLst/>
          </a:prstGeom>
        </p:spPr>
        <p:txBody>
          <a:bodyPr spcFirstLastPara="1" wrap="square" lIns="91425" tIns="91425" rIns="91425" bIns="91425" numCol="2" anchor="t" anchorCtr="0">
            <a:noAutofit/>
          </a:bodyPr>
          <a:lstStyle/>
          <a:p>
            <a:pPr marL="146050" indent="0">
              <a:buNone/>
            </a:pPr>
            <a:r>
              <a:rPr lang="en-US" sz="2000" b="0" i="0" u="none" strike="noStrike" dirty="0">
                <a:solidFill>
                  <a:srgbClr val="343536"/>
                </a:solidFill>
                <a:effectLst/>
                <a:latin typeface="Source Sans Pro" panose="020F0502020204030204" pitchFamily="34" charset="0"/>
              </a:rPr>
              <a:t>The exact symptoms vary depending on the specific underlying infection, but TORCH infections share these symptoms:</a:t>
            </a:r>
          </a:p>
          <a:p>
            <a:r>
              <a:rPr lang="en-US" sz="2000" b="0" i="0" u="none" strike="noStrike" dirty="0">
                <a:solidFill>
                  <a:srgbClr val="343536"/>
                </a:solidFill>
                <a:effectLst/>
                <a:latin typeface="Source Sans Pro" panose="020F0502020204030204" pitchFamily="34" charset="0"/>
              </a:rPr>
              <a:t>Fever, sluggishness and trouble feeding.</a:t>
            </a:r>
          </a:p>
          <a:p>
            <a:r>
              <a:rPr lang="en-US" sz="2000" b="0" i="0" u="none" strike="noStrike" dirty="0">
                <a:solidFill>
                  <a:srgbClr val="007BC2"/>
                </a:solidFill>
                <a:effectLst/>
                <a:latin typeface="Source Sans Pro" panose="020F0502020204030204" pitchFamily="34" charset="0"/>
                <a:hlinkClick r:id="rId3"/>
              </a:rPr>
              <a:t>Jaundice</a:t>
            </a:r>
            <a:r>
              <a:rPr lang="en-US" sz="2000" b="0" i="0" u="none" strike="noStrike" dirty="0">
                <a:solidFill>
                  <a:srgbClr val="343536"/>
                </a:solidFill>
                <a:effectLst/>
                <a:latin typeface="Source Sans Pro" panose="020F0502020204030204" pitchFamily="34" charset="0"/>
              </a:rPr>
              <a:t>.</a:t>
            </a:r>
          </a:p>
          <a:p>
            <a:r>
              <a:rPr lang="en-US" sz="2000" b="0" i="0" u="none" strike="noStrike" dirty="0">
                <a:solidFill>
                  <a:srgbClr val="343536"/>
                </a:solidFill>
                <a:effectLst/>
                <a:latin typeface="Source Sans Pro" panose="020F0502020204030204" pitchFamily="34" charset="0"/>
              </a:rPr>
              <a:t>Low birth weight.</a:t>
            </a:r>
          </a:p>
          <a:p>
            <a:r>
              <a:rPr lang="en-US" sz="2000" b="0" i="0" u="none" strike="noStrike" dirty="0">
                <a:solidFill>
                  <a:srgbClr val="007BC2"/>
                </a:solidFill>
                <a:effectLst/>
                <a:latin typeface="Source Sans Pro" panose="020F0502020204030204" pitchFamily="34" charset="0"/>
                <a:hlinkClick r:id="rId4"/>
              </a:rPr>
              <a:t>Hearing impairment</a:t>
            </a:r>
            <a:r>
              <a:rPr lang="en-US" sz="2000" b="0" i="0" u="none" strike="noStrike" dirty="0">
                <a:solidFill>
                  <a:srgbClr val="343536"/>
                </a:solidFill>
                <a:effectLst/>
                <a:latin typeface="Source Sans Pro" panose="020F0502020204030204" pitchFamily="34" charset="0"/>
              </a:rPr>
              <a:t>.</a:t>
            </a:r>
          </a:p>
          <a:p>
            <a:r>
              <a:rPr lang="en-US" sz="2000" b="0" i="0" u="none" strike="noStrike" dirty="0">
                <a:solidFill>
                  <a:srgbClr val="007BC2"/>
                </a:solidFill>
                <a:effectLst/>
                <a:latin typeface="Source Sans Pro" panose="020F0502020204030204" pitchFamily="34" charset="0"/>
                <a:hlinkClick r:id="rId5"/>
              </a:rPr>
              <a:t>Patent ductus </a:t>
            </a:r>
            <a:r>
              <a:rPr lang="en-US" sz="2000" b="0" i="0" u="none" strike="noStrike" dirty="0" err="1">
                <a:solidFill>
                  <a:srgbClr val="007BC2"/>
                </a:solidFill>
                <a:effectLst/>
                <a:latin typeface="Source Sans Pro" panose="020F0502020204030204" pitchFamily="34" charset="0"/>
                <a:hlinkClick r:id="rId5"/>
              </a:rPr>
              <a:t>arteriosus</a:t>
            </a:r>
            <a:r>
              <a:rPr lang="en-US" sz="2000" b="0" i="0" u="none" strike="noStrike" dirty="0">
                <a:solidFill>
                  <a:srgbClr val="007BC2"/>
                </a:solidFill>
                <a:effectLst/>
                <a:latin typeface="Source Sans Pro" panose="020F0502020204030204" pitchFamily="34" charset="0"/>
                <a:hlinkClick r:id="rId5"/>
              </a:rPr>
              <a:t> (PDA)</a:t>
            </a:r>
            <a:r>
              <a:rPr lang="en-US" sz="2000" b="0" i="0" u="none" strike="noStrike" dirty="0">
                <a:solidFill>
                  <a:srgbClr val="343536"/>
                </a:solidFill>
                <a:effectLst/>
                <a:latin typeface="Source Sans Pro" panose="020F0502020204030204" pitchFamily="34" charset="0"/>
              </a:rPr>
              <a:t>.</a:t>
            </a:r>
          </a:p>
          <a:p>
            <a:r>
              <a:rPr lang="en-US" sz="2000" b="0" i="0" u="none" strike="noStrike" dirty="0">
                <a:solidFill>
                  <a:srgbClr val="343536"/>
                </a:solidFill>
                <a:effectLst/>
                <a:latin typeface="Source Sans Pro" panose="020F0502020204030204" pitchFamily="34" charset="0"/>
              </a:rPr>
              <a:t>Small red or brown spots (</a:t>
            </a:r>
            <a:r>
              <a:rPr lang="en-US" sz="2000" b="0" i="0" u="none" strike="noStrike" dirty="0" err="1">
                <a:solidFill>
                  <a:srgbClr val="007BC2"/>
                </a:solidFill>
                <a:effectLst/>
                <a:latin typeface="Source Sans Pro" panose="020F0502020204030204" pitchFamily="34" charset="0"/>
                <a:hlinkClick r:id="rId6"/>
              </a:rPr>
              <a:t>purpura</a:t>
            </a:r>
            <a:r>
              <a:rPr lang="en-US" sz="2000" b="0" i="0" u="none" strike="noStrike" dirty="0">
                <a:solidFill>
                  <a:srgbClr val="343536"/>
                </a:solidFill>
                <a:effectLst/>
                <a:latin typeface="Source Sans Pro" panose="020F0502020204030204" pitchFamily="34" charset="0"/>
              </a:rPr>
              <a:t>).</a:t>
            </a:r>
          </a:p>
          <a:p>
            <a:r>
              <a:rPr lang="en-US" sz="2000" b="0" i="0" u="none" strike="noStrike" dirty="0">
                <a:solidFill>
                  <a:srgbClr val="343536"/>
                </a:solidFill>
                <a:effectLst/>
                <a:latin typeface="Source Sans Pro" panose="020F0502020204030204" pitchFamily="34" charset="0"/>
              </a:rPr>
              <a:t>Bluish or purplish spots called “blueberry rash.”</a:t>
            </a:r>
          </a:p>
          <a:p>
            <a:r>
              <a:rPr lang="en-US" sz="2000" b="0" i="0" u="none" strike="noStrike" dirty="0" err="1">
                <a:solidFill>
                  <a:srgbClr val="007BC2"/>
                </a:solidFill>
                <a:effectLst/>
                <a:latin typeface="Source Sans Pro" panose="020F0502020204030204" pitchFamily="34" charset="0"/>
                <a:hlinkClick r:id="rId7"/>
              </a:rPr>
              <a:t>Hepatosplenomegaly</a:t>
            </a:r>
            <a:r>
              <a:rPr lang="en-US" sz="2000" b="0" i="0" u="none" strike="noStrike" dirty="0">
                <a:solidFill>
                  <a:srgbClr val="343536"/>
                </a:solidFill>
                <a:effectLst/>
                <a:latin typeface="Source Sans Pro" panose="020F0502020204030204" pitchFamily="34" charset="0"/>
              </a:rPr>
              <a:t> (enlarged liver).</a:t>
            </a:r>
          </a:p>
          <a:p>
            <a:r>
              <a:rPr lang="en-US" sz="2000" b="0" i="0" u="none" strike="noStrike" dirty="0">
                <a:solidFill>
                  <a:srgbClr val="007BC2"/>
                </a:solidFill>
                <a:effectLst/>
                <a:latin typeface="Source Sans Pro" panose="020F0502020204030204" pitchFamily="34" charset="0"/>
                <a:hlinkClick r:id="rId8"/>
              </a:rPr>
              <a:t>Cataracts</a:t>
            </a:r>
            <a:r>
              <a:rPr lang="en-US" sz="2000" b="0" i="0" u="none" strike="noStrike" dirty="0">
                <a:solidFill>
                  <a:srgbClr val="343536"/>
                </a:solidFill>
                <a:effectLst/>
                <a:latin typeface="Source Sans Pro" panose="020F0502020204030204" pitchFamily="34" charset="0"/>
              </a:rPr>
              <a:t>.</a:t>
            </a:r>
          </a:p>
          <a:p>
            <a:r>
              <a:rPr lang="en-US" sz="2000" b="0" i="0" u="none" strike="noStrike" dirty="0">
                <a:solidFill>
                  <a:srgbClr val="007BC2"/>
                </a:solidFill>
                <a:effectLst/>
                <a:latin typeface="Source Sans Pro" panose="020F0502020204030204" pitchFamily="34" charset="0"/>
                <a:hlinkClick r:id="rId9"/>
              </a:rPr>
              <a:t>Microcephaly</a:t>
            </a:r>
            <a:r>
              <a:rPr lang="en-US" sz="2000" b="0" i="0" u="none" strike="noStrike" dirty="0">
                <a:solidFill>
                  <a:srgbClr val="343536"/>
                </a:solidFill>
                <a:effectLst/>
                <a:latin typeface="Source Sans Pro" panose="020F0502020204030204" pitchFamily="34" charset="0"/>
              </a:rPr>
              <a:t> (a small head).</a:t>
            </a:r>
          </a:p>
          <a:p>
            <a:pPr marL="182880" lvl="0" indent="-205740" algn="l" rtl="0">
              <a:spcBef>
                <a:spcPts val="0"/>
              </a:spcBef>
              <a:spcAft>
                <a:spcPts val="0"/>
              </a:spcAft>
              <a:buClr>
                <a:schemeClr val="dk2"/>
              </a:buClr>
              <a:buSzPts val="1800"/>
              <a:buChar char="●"/>
            </a:pPr>
            <a:endParaRPr sz="1000" dirty="0">
              <a:solidFill>
                <a:schemeClr val="accent3">
                  <a:lumMod val="50000"/>
                </a:schemeClr>
              </a:solidFill>
            </a:endParaRPr>
          </a:p>
        </p:txBody>
      </p:sp>
    </p:spTree>
    <p:extLst>
      <p:ext uri="{BB962C8B-B14F-4D97-AF65-F5344CB8AC3E}">
        <p14:creationId xmlns:p14="http://schemas.microsoft.com/office/powerpoint/2010/main" val="4077182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2469" y="514350"/>
            <a:ext cx="8979061" cy="4442240"/>
          </a:xfrm>
        </p:spPr>
        <p:txBody>
          <a:bodyPr>
            <a:normAutofit lnSpcReduction="10000"/>
          </a:bodyPr>
          <a:lstStyle/>
          <a:p>
            <a:pPr algn="l" rtl="0"/>
            <a:r>
              <a:rPr lang="en-US" sz="2000" i="0" dirty="0">
                <a:solidFill>
                  <a:srgbClr val="1A1C1C"/>
                </a:solidFill>
                <a:effectLst/>
                <a:latin typeface="Arial" panose="020B0604020202020204" pitchFamily="34" charset="0"/>
                <a:cs typeface="Arial" panose="020B0604020202020204" pitchFamily="34" charset="0"/>
              </a:rPr>
              <a:t>Pathogen: varicella zoster virus (VZV), a human herpesvirus type 3 (HHV-3) </a:t>
            </a:r>
          </a:p>
          <a:p>
            <a:pPr algn="l" rtl="0"/>
            <a:r>
              <a:rPr lang="en-US" sz="2000" dirty="0">
                <a:effectLst/>
                <a:latin typeface="Arial" panose="020B0604020202020204" pitchFamily="34" charset="0"/>
                <a:ea typeface="Times New Roman" panose="02020603050405020304" pitchFamily="18" charset="0"/>
                <a:cs typeface="Arial" panose="020B0604020202020204" pitchFamily="34" charset="0"/>
              </a:rPr>
              <a:t>VZV infection causes two clinically distinct forms of disease : varicella (chickenpox) and herpes zoster (shingles)</a:t>
            </a:r>
            <a:r>
              <a:rPr lang="en-US" sz="2400" dirty="0">
                <a:latin typeface="Arial" panose="020B0604020202020204" pitchFamily="34" charset="0"/>
                <a:cs typeface="Arial" panose="020B0604020202020204" pitchFamily="34" charset="0"/>
              </a:rPr>
              <a:t> </a:t>
            </a:r>
          </a:p>
          <a:p>
            <a:pPr algn="l" rtl="0"/>
            <a:r>
              <a:rPr lang="en-US" sz="2000" dirty="0">
                <a:latin typeface="Arial" panose="020B0604020202020204" pitchFamily="34" charset="0"/>
                <a:cs typeface="Arial" panose="020B0604020202020204" pitchFamily="34" charset="0"/>
              </a:rPr>
              <a:t>The disease is more severe in pregnant women and people with compromised immune systems </a:t>
            </a:r>
            <a:br>
              <a:rPr lang="ar-SA" sz="2000" dirty="0">
                <a:latin typeface="Arial" panose="020B0604020202020204" pitchFamily="34" charset="0"/>
                <a:cs typeface="Arial" panose="020B0604020202020204" pitchFamily="34" charset="0"/>
              </a:rPr>
            </a:br>
            <a:r>
              <a:rPr lang="en-US" sz="2000" b="1" dirty="0">
                <a:latin typeface="Arial" panose="020B0604020202020204" pitchFamily="34" charset="0"/>
                <a:ea typeface="+mn-lt"/>
                <a:cs typeface="Arial" panose="020B0604020202020204" pitchFamily="34" charset="0"/>
              </a:rPr>
              <a:t> </a:t>
            </a:r>
            <a:br>
              <a:rPr lang="en-US" sz="2000" b="1" dirty="0">
                <a:latin typeface="Arial" panose="020B0604020202020204" pitchFamily="34" charset="0"/>
                <a:ea typeface="+mn-lt"/>
                <a:cs typeface="Arial" panose="020B0604020202020204" pitchFamily="34" charset="0"/>
              </a:rPr>
            </a:br>
            <a:r>
              <a:rPr lang="en-US" sz="2000" b="1" dirty="0">
                <a:latin typeface="Arial" panose="020B0604020202020204" pitchFamily="34" charset="0"/>
                <a:ea typeface="+mn-lt"/>
                <a:cs typeface="Arial" panose="020B0604020202020204" pitchFamily="34" charset="0"/>
              </a:rPr>
              <a:t>Transmission</a:t>
            </a:r>
            <a:r>
              <a:rPr lang="en-US" sz="2000" dirty="0">
                <a:latin typeface="Arial" panose="020B0604020202020204" pitchFamily="34" charset="0"/>
                <a:ea typeface="+mn-lt"/>
                <a:cs typeface="Arial" panose="020B0604020202020204" pitchFamily="34" charset="0"/>
              </a:rPr>
              <a:t> : </a:t>
            </a:r>
          </a:p>
          <a:p>
            <a:pPr marL="0" indent="0" algn="l" rtl="0">
              <a:buNone/>
            </a:pPr>
            <a:r>
              <a:rPr lang="en-US" sz="2000" dirty="0">
                <a:latin typeface="Arial" panose="020B0604020202020204" pitchFamily="34" charset="0"/>
                <a:ea typeface="+mn-lt"/>
                <a:cs typeface="Arial" panose="020B0604020202020204" pitchFamily="34" charset="0"/>
              </a:rPr>
              <a:t>1. Person to person : respiratory droplets or direct contact .</a:t>
            </a:r>
            <a:endParaRPr lang="en-US" sz="2000" dirty="0">
              <a:latin typeface="Arial" panose="020B0604020202020204" pitchFamily="34" charset="0"/>
              <a:cs typeface="Arial" panose="020B0604020202020204" pitchFamily="34" charset="0"/>
            </a:endParaRPr>
          </a:p>
          <a:p>
            <a:pPr marL="0" indent="0" algn="l" rtl="0">
              <a:buNone/>
            </a:pPr>
            <a:r>
              <a:rPr lang="en-US" sz="2000" dirty="0">
                <a:latin typeface="Arial" panose="020B0604020202020204" pitchFamily="34" charset="0"/>
                <a:cs typeface="Arial" panose="020B0604020202020204" pitchFamily="34" charset="0"/>
              </a:rPr>
              <a:t>- The patients can remain infectious from days prior to this rash until the          lesions are crusted over</a:t>
            </a:r>
            <a:br>
              <a:rPr lang="ar-SA" sz="2000" dirty="0">
                <a:latin typeface="Arial" panose="020B0604020202020204" pitchFamily="34" charset="0"/>
                <a:cs typeface="Arial" panose="020B0604020202020204" pitchFamily="34" charset="0"/>
              </a:rPr>
            </a:br>
            <a:br>
              <a:rPr lang="en-US" sz="2000" dirty="0">
                <a:latin typeface="Arial" panose="020B0604020202020204" pitchFamily="34" charset="0"/>
                <a:ea typeface="+mn-lt"/>
                <a:cs typeface="Arial" panose="020B0604020202020204" pitchFamily="34" charset="0"/>
              </a:rPr>
            </a:br>
            <a:r>
              <a:rPr lang="en-US" sz="2000" dirty="0">
                <a:latin typeface="Arial" panose="020B0604020202020204" pitchFamily="34" charset="0"/>
                <a:ea typeface="+mn-lt"/>
                <a:cs typeface="Arial" panose="020B0604020202020204" pitchFamily="34" charset="0"/>
              </a:rPr>
              <a:t>2. Mother to infant : trans-placental while postnatal varicella transmitted by respiratory droplets</a:t>
            </a:r>
            <a:endParaRPr lang="ar-SA"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6FD54E9-B8B6-20FB-0C07-D2739A849E8B}"/>
              </a:ext>
            </a:extLst>
          </p:cNvPr>
          <p:cNvSpPr txBox="1"/>
          <p:nvPr/>
        </p:nvSpPr>
        <p:spPr>
          <a:xfrm>
            <a:off x="82469" y="-34384"/>
            <a:ext cx="4114800" cy="584775"/>
          </a:xfrm>
          <a:prstGeom prst="rect">
            <a:avLst/>
          </a:prstGeom>
          <a:noFill/>
        </p:spPr>
        <p:txBody>
          <a:bodyPr wrap="square" rtlCol="0">
            <a:spAutoFit/>
          </a:bodyPr>
          <a:lstStyle/>
          <a:p>
            <a:r>
              <a:rPr lang="en-US" sz="3200" b="1" dirty="0"/>
              <a:t>VZV</a:t>
            </a:r>
          </a:p>
        </p:txBody>
      </p:sp>
    </p:spTree>
    <p:extLst>
      <p:ext uri="{BB962C8B-B14F-4D97-AF65-F5344CB8AC3E}">
        <p14:creationId xmlns:p14="http://schemas.microsoft.com/office/powerpoint/2010/main" val="4046391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Varicella zoster virus </a:t>
            </a:r>
            <a:endParaRPr lang="ar-SA" dirty="0"/>
          </a:p>
        </p:txBody>
      </p:sp>
      <p:sp>
        <p:nvSpPr>
          <p:cNvPr id="3" name="عنصر نائب للمحتوى 2"/>
          <p:cNvSpPr>
            <a:spLocks noGrp="1"/>
          </p:cNvSpPr>
          <p:nvPr>
            <p:ph idx="1"/>
          </p:nvPr>
        </p:nvSpPr>
        <p:spPr>
          <a:xfrm>
            <a:off x="0" y="1200150"/>
            <a:ext cx="9144000" cy="2057400"/>
          </a:xfrm>
        </p:spPr>
        <p:txBody>
          <a:bodyPr>
            <a:normAutofit fontScale="70000" lnSpcReduction="20000"/>
          </a:bodyPr>
          <a:lstStyle/>
          <a:p>
            <a:pPr marL="0" indent="0" algn="l" rtl="0">
              <a:buNone/>
            </a:pPr>
            <a:r>
              <a:rPr lang="en-US" dirty="0">
                <a:latin typeface="Arial" panose="020B0604020202020204" pitchFamily="34" charset="0"/>
                <a:cs typeface="Arial" panose="020B0604020202020204" pitchFamily="34" charset="0"/>
                <a:sym typeface="Wingdings" panose="05000000000000000000" pitchFamily="2" charset="2"/>
              </a:rPr>
              <a:t></a:t>
            </a:r>
            <a:r>
              <a:rPr lang="en-US" dirty="0">
                <a:latin typeface="Arial" panose="020B0604020202020204" pitchFamily="34" charset="0"/>
                <a:cs typeface="Arial" panose="020B0604020202020204" pitchFamily="34" charset="0"/>
              </a:rPr>
              <a:t>Causes primary , latent and recurrent infections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l" rtl="0"/>
            <a:r>
              <a:rPr lang="en-US" dirty="0">
                <a:latin typeface="Arial" panose="020B0604020202020204" pitchFamily="34" charset="0"/>
                <a:cs typeface="Arial" panose="020B0604020202020204" pitchFamily="34" charset="0"/>
              </a:rPr>
              <a:t>The primary infection : varicella (chickenpox)</a:t>
            </a:r>
          </a:p>
          <a:p>
            <a:pPr algn="l" rtl="0"/>
            <a:r>
              <a:rPr lang="en-US" dirty="0">
                <a:latin typeface="Arial" panose="020B0604020202020204" pitchFamily="34" charset="0"/>
                <a:cs typeface="Arial" panose="020B0604020202020204" pitchFamily="34" charset="0"/>
              </a:rPr>
              <a:t>Followed by : latent infection </a:t>
            </a:r>
            <a:r>
              <a:rPr lang="en-US" b="0" i="0" dirty="0">
                <a:solidFill>
                  <a:srgbClr val="1A1C1C"/>
                </a:solidFill>
                <a:effectLst/>
                <a:latin typeface="Lato" panose="020F0502020204030203" pitchFamily="34" charset="0"/>
              </a:rPr>
              <a:t>after primary infection and reside inside </a:t>
            </a:r>
            <a:r>
              <a:rPr lang="en-US" dirty="0">
                <a:latin typeface="Arial" panose="020B0604020202020204" pitchFamily="34" charset="0"/>
                <a:cs typeface="Arial" panose="020B0604020202020204" pitchFamily="34" charset="0"/>
              </a:rPr>
              <a:t>of sensory ganglion neurons </a:t>
            </a:r>
          </a:p>
          <a:p>
            <a:pPr algn="l" rtl="0"/>
            <a:r>
              <a:rPr lang="en-US" dirty="0">
                <a:latin typeface="Arial" panose="020B0604020202020204" pitchFamily="34" charset="0"/>
                <a:cs typeface="Arial" panose="020B0604020202020204" pitchFamily="34" charset="0"/>
              </a:rPr>
              <a:t>Reactivation causes herpes zoster (Shingles)</a:t>
            </a:r>
            <a:endParaRPr lang="ar-SA"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C08C579-F2A3-6F4B-6682-152A303A75AA}"/>
              </a:ext>
            </a:extLst>
          </p:cNvPr>
          <p:cNvPicPr>
            <a:picLocks noChangeAspect="1"/>
          </p:cNvPicPr>
          <p:nvPr/>
        </p:nvPicPr>
        <p:blipFill>
          <a:blip r:embed="rId2"/>
          <a:stretch>
            <a:fillRect/>
          </a:stretch>
        </p:blipFill>
        <p:spPr>
          <a:xfrm>
            <a:off x="6119192" y="3080302"/>
            <a:ext cx="2567608" cy="1983190"/>
          </a:xfrm>
          <a:prstGeom prst="rect">
            <a:avLst/>
          </a:prstGeom>
        </p:spPr>
      </p:pic>
    </p:spTree>
    <p:extLst>
      <p:ext uri="{BB962C8B-B14F-4D97-AF65-F5344CB8AC3E}">
        <p14:creationId xmlns:p14="http://schemas.microsoft.com/office/powerpoint/2010/main" val="1343691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3"/>
          <p:cNvSpPr>
            <a:spLocks noGrp="1"/>
          </p:cNvSpPr>
          <p:nvPr>
            <p:ph idx="1"/>
          </p:nvPr>
        </p:nvSpPr>
        <p:spPr>
          <a:xfrm>
            <a:off x="0" y="-22530"/>
            <a:ext cx="9296400" cy="3761030"/>
          </a:xfrm>
          <a:prstGeom prst="rect">
            <a:avLst/>
          </a:prstGeom>
        </p:spPr>
        <p:txBody>
          <a:bodyPr wrap="square">
            <a:spAutoFit/>
          </a:bodyPr>
          <a:lstStyle/>
          <a:p>
            <a:pPr algn="l" rtl="0"/>
            <a:r>
              <a:rPr lang="en-US" sz="2400" dirty="0">
                <a:latin typeface="Arial" panose="020B0604020202020204" pitchFamily="34" charset="0"/>
                <a:ea typeface="+mn-lt"/>
                <a:cs typeface="Arial" panose="020B0604020202020204" pitchFamily="34" charset="0"/>
              </a:rPr>
              <a:t>Uncomplicated </a:t>
            </a:r>
            <a:r>
              <a:rPr lang="en-US" sz="2400" dirty="0" err="1">
                <a:latin typeface="Arial" panose="020B0604020202020204" pitchFamily="34" charset="0"/>
                <a:ea typeface="+mn-lt"/>
                <a:cs typeface="Arial" panose="020B0604020202020204" pitchFamily="34" charset="0"/>
              </a:rPr>
              <a:t>varicella</a:t>
            </a:r>
            <a:r>
              <a:rPr lang="en-US" sz="2400" dirty="0">
                <a:latin typeface="Arial" panose="020B0604020202020204" pitchFamily="34" charset="0"/>
                <a:ea typeface="+mn-lt"/>
                <a:cs typeface="Arial" panose="020B0604020202020204" pitchFamily="34" charset="0"/>
              </a:rPr>
              <a:t> —</a:t>
            </a:r>
          </a:p>
          <a:p>
            <a:pPr algn="l" rtl="0"/>
            <a:r>
              <a:rPr lang="en-US" sz="2400" dirty="0">
                <a:latin typeface="Arial" panose="020B0604020202020204" pitchFamily="34" charset="0"/>
                <a:cs typeface="Arial" panose="020B0604020202020204" pitchFamily="34" charset="0"/>
              </a:rPr>
              <a:t>Many patients with uncomplicated varicella experience a prodrome of fever, malaise, and myalgia one to four days prior to the onset of rash.</a:t>
            </a:r>
            <a:endParaRPr lang="en-US" sz="2400" dirty="0">
              <a:latin typeface="Arial" panose="020B0604020202020204" pitchFamily="34" charset="0"/>
              <a:ea typeface="+mn-lt"/>
              <a:cs typeface="Arial" panose="020B0604020202020204" pitchFamily="34" charset="0"/>
            </a:endParaRPr>
          </a:p>
          <a:p>
            <a:pPr algn="l" rtl="0"/>
            <a:r>
              <a:rPr lang="en-US" sz="2400" dirty="0">
                <a:latin typeface="Arial" panose="020B0604020202020204" pitchFamily="34" charset="0"/>
                <a:cs typeface="Arial" panose="020B0604020202020204" pitchFamily="34" charset="0"/>
              </a:rPr>
              <a:t>Rash usually pruritic appears in successive crops of vesicles on the face, trunk and extremities. New vesicle formation generally stops within four days . </a:t>
            </a:r>
            <a:endParaRPr lang="en-US" sz="2400" dirty="0">
              <a:latin typeface="Arial" panose="020B0604020202020204" pitchFamily="34" charset="0"/>
              <a:ea typeface="+mn-lt"/>
              <a:cs typeface="Arial" panose="020B0604020202020204" pitchFamily="34" charset="0"/>
            </a:endParaRPr>
          </a:p>
          <a:p>
            <a:pPr algn="l" rtl="0"/>
            <a:r>
              <a:rPr lang="en-US" sz="2400" dirty="0">
                <a:latin typeface="Arial" panose="020B0604020202020204" pitchFamily="34" charset="0"/>
                <a:cs typeface="Arial" panose="020B0604020202020204" pitchFamily="34" charset="0"/>
              </a:rPr>
              <a:t>The lesions begin as macules &gt; papules &gt; vesicles &gt; develop a pustular component &gt; crusted papules</a:t>
            </a:r>
            <a:r>
              <a:rPr lang="en-US" dirty="0">
                <a:latin typeface="Arial" panose="020B0604020202020204" pitchFamily="34" charset="0"/>
                <a:cs typeface="Arial" panose="020B0604020202020204" pitchFamily="34" charset="0"/>
              </a:rPr>
              <a:t>.</a:t>
            </a:r>
            <a:endParaRPr lang="en-US" dirty="0">
              <a:latin typeface="Arial" panose="020B0604020202020204" pitchFamily="34" charset="0"/>
              <a:ea typeface="+mn-lt"/>
              <a:cs typeface="Arial" panose="020B0604020202020204" pitchFamily="34" charset="0"/>
            </a:endParaRPr>
          </a:p>
        </p:txBody>
      </p:sp>
      <p:pic>
        <p:nvPicPr>
          <p:cNvPr id="2" name="صورة 2" descr="تنزيل.png">
            <a:extLst>
              <a:ext uri="{FF2B5EF4-FFF2-40B4-BE49-F238E27FC236}">
                <a16:creationId xmlns:a16="http://schemas.microsoft.com/office/drawing/2014/main" id="{8AC94E2B-7008-75AF-85F5-B6C227C8F864}"/>
              </a:ext>
            </a:extLst>
          </p:cNvPr>
          <p:cNvPicPr>
            <a:picLocks noChangeAspect="1"/>
          </p:cNvPicPr>
          <p:nvPr/>
        </p:nvPicPr>
        <p:blipFill>
          <a:blip r:embed="rId2"/>
          <a:stretch>
            <a:fillRect/>
          </a:stretch>
        </p:blipFill>
        <p:spPr>
          <a:xfrm>
            <a:off x="4953000" y="3647208"/>
            <a:ext cx="3657608" cy="1496291"/>
          </a:xfrm>
          <a:prstGeom prst="rect">
            <a:avLst/>
          </a:prstGeom>
        </p:spPr>
      </p:pic>
    </p:spTree>
    <p:extLst>
      <p:ext uri="{BB962C8B-B14F-4D97-AF65-F5344CB8AC3E}">
        <p14:creationId xmlns:p14="http://schemas.microsoft.com/office/powerpoint/2010/main" val="1727313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5143500"/>
          </a:xfrm>
        </p:spPr>
        <p:txBody>
          <a:bodyPr>
            <a:normAutofit fontScale="62500" lnSpcReduction="20000"/>
          </a:bodyPr>
          <a:lstStyle/>
          <a:p>
            <a:pPr algn="l" rtl="0"/>
            <a:r>
              <a:rPr lang="en-US" sz="4500" b="1" dirty="0">
                <a:latin typeface="Arial" panose="020B0604020202020204" pitchFamily="34" charset="0"/>
                <a:cs typeface="Arial" panose="020B0604020202020204" pitchFamily="34" charset="0"/>
              </a:rPr>
              <a:t>Complicated infection :</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During pregnancy: (illness more severe than in children )</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1" dirty="0">
                <a:solidFill>
                  <a:schemeClr val="tx2"/>
                </a:solidFill>
                <a:latin typeface="Arial" panose="020B0604020202020204" pitchFamily="34" charset="0"/>
                <a:cs typeface="Arial" panose="020B0604020202020204" pitchFamily="34" charset="0"/>
              </a:rPr>
              <a:t>Pneumonia</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sym typeface="Wingdings" panose="05000000000000000000" pitchFamily="2" charset="2"/>
              </a:rPr>
              <a:t></a:t>
            </a:r>
            <a:r>
              <a:rPr lang="en-US" dirty="0">
                <a:latin typeface="Arial" panose="020B0604020202020204" pitchFamily="34" charset="0"/>
                <a:cs typeface="Arial" panose="020B0604020202020204" pitchFamily="34" charset="0"/>
              </a:rPr>
              <a:t>The most common clinical manifestation of complicated varicella infection in pregnancy is varicella pneumonia. </a:t>
            </a:r>
            <a:r>
              <a:rPr lang="en-US" sz="2900" dirty="0">
                <a:latin typeface="Arial" panose="020B0604020202020204" pitchFamily="34" charset="0"/>
                <a:cs typeface="Arial" panose="020B0604020202020204" pitchFamily="34" charset="0"/>
              </a:rPr>
              <a:t>(</a:t>
            </a:r>
            <a:r>
              <a:rPr lang="en-US" sz="2900" dirty="0">
                <a:effectLst/>
                <a:latin typeface="Times New Roman" panose="02020603050405020304" pitchFamily="18" charset="0"/>
                <a:ea typeface="Times New Roman" panose="02020603050405020304" pitchFamily="18" charset="0"/>
              </a:rPr>
              <a:t>can be particularly severe and maternal infection can lead to congenital abnormalities with devastating consequences. )</a:t>
            </a:r>
            <a:endParaRPr lang="en-US" sz="2900" dirty="0">
              <a:latin typeface="Arial" panose="020B0604020202020204" pitchFamily="34" charset="0"/>
              <a:ea typeface="+mn-lt"/>
              <a:cs typeface="Arial" panose="020B0604020202020204" pitchFamily="34" charset="0"/>
            </a:endParaRPr>
          </a:p>
          <a:p>
            <a:pPr algn="l" rtl="0"/>
            <a:r>
              <a:rPr lang="en-US" dirty="0">
                <a:latin typeface="Arial" panose="020B0604020202020204" pitchFamily="34" charset="0"/>
                <a:cs typeface="Arial" panose="020B0604020202020204" pitchFamily="34" charset="0"/>
              </a:rPr>
              <a:t>The predominant signs and symptoms of </a:t>
            </a:r>
            <a:r>
              <a:rPr lang="en-US" dirty="0" err="1">
                <a:latin typeface="Arial" panose="020B0604020202020204" pitchFamily="34" charset="0"/>
                <a:cs typeface="Arial" panose="020B0604020202020204" pitchFamily="34" charset="0"/>
              </a:rPr>
              <a:t>varicella</a:t>
            </a:r>
            <a:r>
              <a:rPr lang="en-US" dirty="0">
                <a:latin typeface="Arial" panose="020B0604020202020204" pitchFamily="34" charset="0"/>
                <a:cs typeface="Arial" panose="020B0604020202020204" pitchFamily="34" charset="0"/>
              </a:rPr>
              <a:t> pneumonia in pregnancy are cough, </a:t>
            </a:r>
            <a:r>
              <a:rPr lang="en-US" dirty="0" err="1">
                <a:latin typeface="Arial" panose="020B0604020202020204" pitchFamily="34" charset="0"/>
                <a:cs typeface="Arial" panose="020B0604020202020204" pitchFamily="34" charset="0"/>
              </a:rPr>
              <a:t>dyspnea</a:t>
            </a:r>
            <a:r>
              <a:rPr lang="en-US" dirty="0">
                <a:latin typeface="Arial" panose="020B0604020202020204" pitchFamily="34" charset="0"/>
                <a:cs typeface="Arial" panose="020B0604020202020204" pitchFamily="34" charset="0"/>
              </a:rPr>
              <a:t>, fever, and </a:t>
            </a:r>
            <a:r>
              <a:rPr lang="en-US" dirty="0" err="1">
                <a:latin typeface="Arial" panose="020B0604020202020204" pitchFamily="34" charset="0"/>
                <a:cs typeface="Arial" panose="020B0604020202020204" pitchFamily="34" charset="0"/>
              </a:rPr>
              <a:t>tachypnea</a:t>
            </a:r>
            <a:r>
              <a:rPr lang="en-US" dirty="0">
                <a:latin typeface="Arial" panose="020B0604020202020204" pitchFamily="34" charset="0"/>
                <a:cs typeface="Arial" panose="020B0604020202020204" pitchFamily="34" charset="0"/>
              </a:rPr>
              <a:t> . </a:t>
            </a:r>
            <a:endParaRPr lang="en-US" dirty="0">
              <a:latin typeface="Arial" panose="020B0604020202020204" pitchFamily="34" charset="0"/>
              <a:ea typeface="+mn-lt"/>
              <a:cs typeface="Arial" panose="020B0604020202020204" pitchFamily="34" charset="0"/>
            </a:endParaRPr>
          </a:p>
          <a:p>
            <a:pPr algn="l" rtl="0"/>
            <a:r>
              <a:rPr lang="en-US" dirty="0">
                <a:latin typeface="Arial" panose="020B0604020202020204" pitchFamily="34" charset="0"/>
                <a:cs typeface="Arial" panose="020B0604020202020204" pitchFamily="34" charset="0"/>
              </a:rPr>
              <a:t>The pneumonia usually develops within one week of the rash. </a:t>
            </a:r>
            <a:endParaRPr lang="en-US" dirty="0">
              <a:latin typeface="Arial" panose="020B0604020202020204" pitchFamily="34" charset="0"/>
              <a:ea typeface="+mn-lt"/>
              <a:cs typeface="Arial" panose="020B0604020202020204" pitchFamily="34" charset="0"/>
            </a:endParaRPr>
          </a:p>
          <a:p>
            <a:pPr algn="l" rtl="0"/>
            <a:r>
              <a:rPr lang="en-US" dirty="0">
                <a:latin typeface="Arial" panose="020B0604020202020204" pitchFamily="34" charset="0"/>
                <a:cs typeface="Arial" panose="020B0604020202020204" pitchFamily="34" charset="0"/>
              </a:rPr>
              <a:t>The clinical course is unpredictable and may rapidly progress to hypoxia and respiratory failure.</a:t>
            </a:r>
            <a:br>
              <a:rPr lang="ar-SA"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1" dirty="0" err="1">
                <a:solidFill>
                  <a:schemeClr val="tx2"/>
                </a:solidFill>
                <a:latin typeface="Arial" panose="020B0604020202020204" pitchFamily="34" charset="0"/>
                <a:cs typeface="Arial" panose="020B0604020202020204" pitchFamily="34" charset="0"/>
              </a:rPr>
              <a:t>Enceophalitis</a:t>
            </a:r>
            <a:br>
              <a:rPr lang="en-US" b="1" dirty="0">
                <a:solidFill>
                  <a:schemeClr val="tx2"/>
                </a:solidFill>
                <a:latin typeface="Arial" panose="020B0604020202020204" pitchFamily="34" charset="0"/>
                <a:cs typeface="Arial" panose="020B0604020202020204" pitchFamily="34" charset="0"/>
              </a:rPr>
            </a:br>
            <a:br>
              <a:rPr lang="en-US" b="1" dirty="0">
                <a:solidFill>
                  <a:schemeClr val="tx2"/>
                </a:solidFill>
                <a:latin typeface="Arial" panose="020B0604020202020204" pitchFamily="34" charset="0"/>
                <a:cs typeface="Arial" panose="020B0604020202020204" pitchFamily="34" charset="0"/>
              </a:rPr>
            </a:br>
            <a:r>
              <a:rPr lang="en-US" b="1" dirty="0" err="1">
                <a:solidFill>
                  <a:schemeClr val="tx2"/>
                </a:solidFill>
                <a:latin typeface="Arial" panose="020B0604020202020204" pitchFamily="34" charset="0"/>
                <a:cs typeface="Arial" panose="020B0604020202020204" pitchFamily="34" charset="0"/>
              </a:rPr>
              <a:t>Myocarditis</a:t>
            </a:r>
            <a:r>
              <a:rPr lang="en-US" b="1" dirty="0">
                <a:solidFill>
                  <a:schemeClr val="tx2"/>
                </a:solidFill>
                <a:latin typeface="Arial" panose="020B0604020202020204" pitchFamily="34" charset="0"/>
                <a:cs typeface="Arial" panose="020B0604020202020204" pitchFamily="34" charset="0"/>
              </a:rPr>
              <a:t> </a:t>
            </a:r>
            <a:br>
              <a:rPr lang="en-US" b="1" dirty="0">
                <a:solidFill>
                  <a:schemeClr val="tx2"/>
                </a:solidFill>
                <a:latin typeface="Arial" panose="020B0604020202020204" pitchFamily="34" charset="0"/>
                <a:cs typeface="Arial" panose="020B0604020202020204" pitchFamily="34" charset="0"/>
              </a:rPr>
            </a:br>
            <a:br>
              <a:rPr lang="en-US" b="1" dirty="0">
                <a:solidFill>
                  <a:schemeClr val="tx2"/>
                </a:solidFill>
                <a:latin typeface="Arial" panose="020B0604020202020204" pitchFamily="34" charset="0"/>
                <a:cs typeface="Arial" panose="020B0604020202020204" pitchFamily="34" charset="0"/>
              </a:rPr>
            </a:br>
            <a:r>
              <a:rPr lang="en-US" b="1" dirty="0">
                <a:solidFill>
                  <a:schemeClr val="tx2"/>
                </a:solidFill>
                <a:latin typeface="Arial" panose="020B0604020202020204" pitchFamily="34" charset="0"/>
                <a:cs typeface="Arial" panose="020B0604020202020204" pitchFamily="34" charset="0"/>
              </a:rPr>
              <a:t>Hepatitis</a:t>
            </a:r>
            <a:endParaRPr lang="ar-SA"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9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803660"/>
            <a:ext cx="8643966" cy="1285878"/>
          </a:xfrm>
        </p:spPr>
        <p:txBody>
          <a:bodyPr>
            <a:noAutofit/>
          </a:bodyPr>
          <a:lstStyle/>
          <a:p>
            <a:r>
              <a:rPr lang="en-US" sz="4800" dirty="0"/>
              <a:t>Risks of </a:t>
            </a:r>
            <a:r>
              <a:rPr lang="en-US" sz="4800" dirty="0" err="1"/>
              <a:t>varicella</a:t>
            </a:r>
            <a:r>
              <a:rPr lang="en-US" sz="4800" dirty="0"/>
              <a:t>  in pregnancy </a:t>
            </a:r>
            <a:endParaRPr lang="ar-SA" sz="4800" dirty="0"/>
          </a:p>
        </p:txBody>
      </p:sp>
      <p:sp>
        <p:nvSpPr>
          <p:cNvPr id="4" name="مستطيل 3"/>
          <p:cNvSpPr/>
          <p:nvPr/>
        </p:nvSpPr>
        <p:spPr>
          <a:xfrm>
            <a:off x="214282" y="2303859"/>
            <a:ext cx="8643998" cy="830997"/>
          </a:xfrm>
          <a:prstGeom prst="rect">
            <a:avLst/>
          </a:prstGeom>
        </p:spPr>
        <p:txBody>
          <a:bodyPr wrap="square">
            <a:spAutoFit/>
          </a:bodyPr>
          <a:lstStyle/>
          <a:p>
            <a:pPr algn="ctr" rtl="1">
              <a:buClrTx/>
              <a:buFontTx/>
              <a:buNone/>
            </a:pPr>
            <a:r>
              <a:rPr lang="en-US" sz="2400" kern="1200" dirty="0">
                <a:solidFill>
                  <a:prstClr val="black"/>
                </a:solidFill>
                <a:latin typeface="Calibri"/>
              </a:rPr>
              <a:t>Fetal squeal depend on the gestational age at which the mother is affected by chickenpox.</a:t>
            </a:r>
            <a:endParaRPr lang="ar-SA" sz="2400" kern="1200" dirty="0">
              <a:solidFill>
                <a:prstClr val="black"/>
              </a:solidFill>
              <a:latin typeface="Calibri"/>
            </a:endParaRPr>
          </a:p>
        </p:txBody>
      </p:sp>
    </p:spTree>
    <p:extLst>
      <p:ext uri="{BB962C8B-B14F-4D97-AF65-F5344CB8AC3E}">
        <p14:creationId xmlns:p14="http://schemas.microsoft.com/office/powerpoint/2010/main" val="2685824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428610"/>
          </a:xfrm>
        </p:spPr>
        <p:txBody>
          <a:bodyPr>
            <a:noAutofit/>
          </a:bodyPr>
          <a:lstStyle/>
          <a:p>
            <a:r>
              <a:rPr lang="en-US" sz="3200" b="1" dirty="0">
                <a:solidFill>
                  <a:schemeClr val="tx2"/>
                </a:solidFill>
              </a:rPr>
              <a:t>Maternal </a:t>
            </a:r>
            <a:r>
              <a:rPr lang="en-US" sz="3200" b="1" dirty="0" err="1">
                <a:solidFill>
                  <a:schemeClr val="tx2"/>
                </a:solidFill>
              </a:rPr>
              <a:t>Varicella</a:t>
            </a:r>
            <a:r>
              <a:rPr lang="en-US" sz="3200" b="1" dirty="0">
                <a:solidFill>
                  <a:schemeClr val="tx2"/>
                </a:solidFill>
              </a:rPr>
              <a:t> in the First and Second Trimesters </a:t>
            </a:r>
            <a:endParaRPr lang="ar-SA" sz="3200" b="1" dirty="0">
              <a:solidFill>
                <a:schemeClr val="tx2"/>
              </a:solidFill>
            </a:endParaRPr>
          </a:p>
        </p:txBody>
      </p:sp>
      <p:sp>
        <p:nvSpPr>
          <p:cNvPr id="3" name="عنصر نائب للمحتوى 2"/>
          <p:cNvSpPr>
            <a:spLocks noGrp="1"/>
          </p:cNvSpPr>
          <p:nvPr>
            <p:ph idx="1"/>
          </p:nvPr>
        </p:nvSpPr>
        <p:spPr>
          <a:xfrm>
            <a:off x="0" y="514350"/>
            <a:ext cx="9144000" cy="4339841"/>
          </a:xfrm>
        </p:spPr>
        <p:txBody>
          <a:bodyPr>
            <a:normAutofit/>
          </a:bodyPr>
          <a:lstStyle/>
          <a:p>
            <a:pPr algn="l" rtl="0"/>
            <a:r>
              <a:rPr lang="en-US" sz="2400" dirty="0"/>
              <a:t>The occurrence of VZV infection in the first and second trimesters (weeks 8 to 20) could lead to the development of </a:t>
            </a:r>
            <a:r>
              <a:rPr lang="en-US" sz="2400" b="1" dirty="0"/>
              <a:t>fetal </a:t>
            </a:r>
            <a:r>
              <a:rPr lang="en-US" sz="2400" b="1" dirty="0" err="1"/>
              <a:t>varicella</a:t>
            </a:r>
            <a:r>
              <a:rPr lang="en-US" sz="2400" b="1" dirty="0"/>
              <a:t> </a:t>
            </a:r>
            <a:br>
              <a:rPr lang="ar-SA" sz="2400" b="1" dirty="0"/>
            </a:br>
            <a:r>
              <a:rPr lang="en-US" sz="2400" b="1" dirty="0"/>
              <a:t>syndrome (FVS) </a:t>
            </a:r>
            <a:r>
              <a:rPr lang="en-US" sz="2400" dirty="0"/>
              <a:t>, also known as </a:t>
            </a:r>
            <a:r>
              <a:rPr lang="en-US" sz="2400" b="1" dirty="0"/>
              <a:t>congenital </a:t>
            </a:r>
            <a:r>
              <a:rPr lang="en-US" sz="2400" b="1" dirty="0" err="1"/>
              <a:t>varicella</a:t>
            </a:r>
            <a:r>
              <a:rPr lang="en-US" sz="2400" b="1" dirty="0"/>
              <a:t> syndrome (CVS) </a:t>
            </a:r>
            <a:br>
              <a:rPr lang="ar-SA" sz="2400" b="1" dirty="0"/>
            </a:br>
            <a:br>
              <a:rPr lang="ar-SA" sz="2400" b="1" dirty="0"/>
            </a:br>
            <a:r>
              <a:rPr lang="en-US" sz="2400" b="1" dirty="0"/>
              <a:t>Clinical features of congenital varicella syndrome (CVS)</a:t>
            </a:r>
            <a:endParaRPr lang="ar-SA" sz="2400" b="1" dirty="0"/>
          </a:p>
        </p:txBody>
      </p:sp>
      <p:sp>
        <p:nvSpPr>
          <p:cNvPr id="4" name="مستطيل 3"/>
          <p:cNvSpPr/>
          <p:nvPr/>
        </p:nvSpPr>
        <p:spPr>
          <a:xfrm>
            <a:off x="457200" y="2495550"/>
            <a:ext cx="8534400" cy="2369880"/>
          </a:xfrm>
          <a:prstGeom prst="rect">
            <a:avLst/>
          </a:prstGeom>
        </p:spPr>
        <p:txBody>
          <a:bodyPr wrap="square">
            <a:spAutoFit/>
          </a:bodyPr>
          <a:lstStyle/>
          <a:p>
            <a:pPr marL="171450" indent="-171450">
              <a:buClrTx/>
              <a:buFont typeface="Arial" panose="020B0604020202020204" pitchFamily="34" charset="0"/>
              <a:buChar char="•"/>
            </a:pPr>
            <a:r>
              <a:rPr lang="en-US" sz="1200" kern="1200" dirty="0">
                <a:solidFill>
                  <a:prstClr val="black"/>
                </a:solidFill>
                <a:latin typeface="Arial" panose="020B0604020202020204" pitchFamily="34" charset="0"/>
                <a:ea typeface="+mn-lt"/>
                <a:cs typeface="Arial" panose="020B0604020202020204" pitchFamily="34" charset="0"/>
              </a:rPr>
              <a:t>Cutaneous scars  (hypertrophic) in a dermatomal pattern </a:t>
            </a:r>
          </a:p>
          <a:p>
            <a:pPr marL="171450" indent="-171450">
              <a:buClrTx/>
              <a:buFont typeface="Arial" panose="020B0604020202020204" pitchFamily="34" charset="0"/>
              <a:buChar char="•"/>
            </a:pPr>
            <a:r>
              <a:rPr lang="en-US" sz="1200" kern="1200" dirty="0">
                <a:solidFill>
                  <a:prstClr val="black"/>
                </a:solidFill>
                <a:latin typeface="Arial" panose="020B0604020202020204" pitchFamily="34" charset="0"/>
                <a:ea typeface="+mn-lt"/>
                <a:cs typeface="Arial" panose="020B0604020202020204" pitchFamily="34" charset="0"/>
              </a:rPr>
              <a:t>Neurological abnormalities (e.g., intellectual disability, microcephaly, hydrocephalus, seizures, Horner’s syndrome) </a:t>
            </a:r>
          </a:p>
          <a:p>
            <a:pPr marL="171450" indent="-171450">
              <a:buClrTx/>
              <a:buFont typeface="Arial" panose="020B0604020202020204" pitchFamily="34" charset="0"/>
              <a:buChar char="•"/>
            </a:pPr>
            <a:r>
              <a:rPr lang="en-US" sz="1200" kern="1200" dirty="0">
                <a:solidFill>
                  <a:prstClr val="black"/>
                </a:solidFill>
                <a:latin typeface="Arial" panose="020B0604020202020204" pitchFamily="34" charset="0"/>
                <a:ea typeface="+mn-lt"/>
                <a:cs typeface="Arial" panose="020B0604020202020204" pitchFamily="34" charset="0"/>
              </a:rPr>
              <a:t>Ocular abnormalities (e.g., optic nerve atrophy, cataracts, chorioretinitis ,microphthalmos, nystagmus) </a:t>
            </a:r>
          </a:p>
          <a:p>
            <a:pPr marL="171450" indent="-171450">
              <a:buClrTx/>
              <a:buFont typeface="Arial" panose="020B0604020202020204" pitchFamily="34" charset="0"/>
              <a:buChar char="•"/>
            </a:pPr>
            <a:r>
              <a:rPr lang="en-US" sz="1200" kern="1200" dirty="0">
                <a:solidFill>
                  <a:prstClr val="black"/>
                </a:solidFill>
                <a:latin typeface="Arial" panose="020B0604020202020204" pitchFamily="34" charset="0"/>
                <a:ea typeface="+mn-lt"/>
                <a:cs typeface="Arial" panose="020B0604020202020204" pitchFamily="34" charset="0"/>
              </a:rPr>
              <a:t> Limb abnormalities (hypoplasia, atrophy)</a:t>
            </a:r>
            <a:endParaRPr lang="en-US" sz="1200" kern="1200" dirty="0">
              <a:solidFill>
                <a:prstClr val="black"/>
              </a:solidFill>
              <a:latin typeface="Arial" panose="020B0604020202020204" pitchFamily="34" charset="0"/>
              <a:cs typeface="Arial" panose="020B0604020202020204" pitchFamily="34" charset="0"/>
            </a:endParaRPr>
          </a:p>
          <a:p>
            <a:pPr marL="171450" indent="-171450">
              <a:buClrTx/>
              <a:buFont typeface="Arial" panose="020B0604020202020204" pitchFamily="34" charset="0"/>
              <a:buChar char="•"/>
            </a:pPr>
            <a:r>
              <a:rPr lang="en-US" sz="1200" kern="1200" dirty="0">
                <a:solidFill>
                  <a:prstClr val="black"/>
                </a:solidFill>
                <a:latin typeface="Arial" panose="020B0604020202020204" pitchFamily="34" charset="0"/>
                <a:ea typeface="+mn-lt"/>
                <a:cs typeface="Arial" panose="020B0604020202020204" pitchFamily="34" charset="0"/>
              </a:rPr>
              <a:t>Gastrointestinal abnormalities (gastroesophageal reflux, atretic or stenotic bowel)</a:t>
            </a:r>
            <a:endParaRPr lang="en-US" sz="1200" kern="1200" dirty="0">
              <a:solidFill>
                <a:prstClr val="black"/>
              </a:solidFill>
              <a:latin typeface="Arial" panose="020B0604020202020204" pitchFamily="34" charset="0"/>
              <a:cs typeface="Arial" panose="020B0604020202020204" pitchFamily="34" charset="0"/>
            </a:endParaRPr>
          </a:p>
          <a:p>
            <a:pPr marL="171450" indent="-171450">
              <a:buClrTx/>
              <a:buFont typeface="Arial" panose="020B0604020202020204" pitchFamily="34" charset="0"/>
              <a:buChar char="•"/>
            </a:pPr>
            <a:r>
              <a:rPr lang="en-US" sz="1200" kern="1200" dirty="0">
                <a:solidFill>
                  <a:prstClr val="black"/>
                </a:solidFill>
                <a:latin typeface="Arial" panose="020B0604020202020204" pitchFamily="34" charset="0"/>
                <a:ea typeface="+mn-lt"/>
                <a:cs typeface="Arial" panose="020B0604020202020204" pitchFamily="34" charset="0"/>
              </a:rPr>
              <a:t> Low birth weight</a:t>
            </a:r>
            <a:endParaRPr lang="en-US" sz="1200" kern="1200" dirty="0">
              <a:solidFill>
                <a:prstClr val="black"/>
              </a:solidFill>
              <a:latin typeface="Arial" panose="020B0604020202020204" pitchFamily="34" charset="0"/>
              <a:cs typeface="Arial" panose="020B0604020202020204" pitchFamily="34" charset="0"/>
            </a:endParaRPr>
          </a:p>
          <a:p>
            <a:pPr>
              <a:buClrTx/>
              <a:buFontTx/>
              <a:buNone/>
            </a:pPr>
            <a:endParaRPr lang="en-US" sz="1200" b="1" kern="1200" dirty="0">
              <a:solidFill>
                <a:prstClr val="black"/>
              </a:solidFill>
              <a:latin typeface="Arial" panose="020B0604020202020204" pitchFamily="34" charset="0"/>
              <a:cs typeface="Arial" panose="020B0604020202020204" pitchFamily="34" charset="0"/>
            </a:endParaRPr>
          </a:p>
          <a:p>
            <a:pPr marL="285750" indent="-285750" fontAlgn="ctr">
              <a:buClrTx/>
              <a:buFont typeface="Arial" panose="020B0604020202020204" pitchFamily="34" charset="0"/>
              <a:buChar char="•"/>
            </a:pPr>
            <a:r>
              <a:rPr lang="en-US" sz="1600" kern="1200" dirty="0">
                <a:solidFill>
                  <a:prstClr val="black"/>
                </a:solidFill>
                <a:latin typeface="Arial" panose="020B0604020202020204" pitchFamily="34" charset="0"/>
                <a:cs typeface="Arial" panose="020B0604020202020204" pitchFamily="34" charset="0"/>
              </a:rPr>
              <a:t>This syndrome is rare if an infection occurs after 20 weeks of gestation</a:t>
            </a:r>
          </a:p>
          <a:p>
            <a:pPr marL="285750" indent="-285750" fontAlgn="ctr">
              <a:buClrTx/>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b="1" dirty="0">
                <a:effectLst/>
                <a:latin typeface="Times New Roman" panose="02020603050405020304" pitchFamily="18" charset="0"/>
                <a:ea typeface="Times New Roman" panose="02020603050405020304" pitchFamily="18" charset="0"/>
              </a:rPr>
              <a:t>Prematurity and spontaneous abortion : Varicella is not generally associated with first trimester spontaneous abortions</a:t>
            </a:r>
            <a:r>
              <a:rPr lang="en-US" sz="1800" dirty="0">
                <a:effectLst/>
                <a:latin typeface="Times New Roman" panose="02020603050405020304" pitchFamily="18" charset="0"/>
                <a:ea typeface="Times New Roman" panose="02020603050405020304" pitchFamily="18" charset="0"/>
              </a:rPr>
              <a:t> </a:t>
            </a:r>
            <a:br>
              <a:rPr lang="en-US" sz="1200" b="1" kern="1200" dirty="0">
                <a:solidFill>
                  <a:prstClr val="black"/>
                </a:solidFill>
                <a:latin typeface="Arial" panose="020B0604020202020204" pitchFamily="34" charset="0"/>
                <a:cs typeface="Arial" panose="020B0604020202020204" pitchFamily="34" charset="0"/>
              </a:rPr>
            </a:br>
            <a:endParaRPr lang="ar-SA" sz="1200" b="1"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578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
            <a:ext cx="4714876" cy="4982783"/>
          </a:xfrm>
        </p:spPr>
        <p:txBody>
          <a:bodyPr>
            <a:normAutofit fontScale="70000" lnSpcReduction="20000"/>
          </a:bodyPr>
          <a:lstStyle/>
          <a:p>
            <a:pPr algn="l" rtl="0"/>
            <a:r>
              <a:rPr lang="en-US" dirty="0"/>
              <a:t>In a birth parent who gets the rash from </a:t>
            </a:r>
            <a:r>
              <a:rPr lang="en-US" b="1" dirty="0"/>
              <a:t>5 days before birth </a:t>
            </a:r>
            <a:br>
              <a:rPr lang="ar-SA" b="1" dirty="0"/>
            </a:br>
            <a:r>
              <a:rPr lang="en-US" b="1" dirty="0"/>
              <a:t>to 2 days after birth</a:t>
            </a:r>
            <a:r>
              <a:rPr lang="en-US" dirty="0"/>
              <a:t>: </a:t>
            </a:r>
          </a:p>
          <a:p>
            <a:pPr algn="l" rtl="0"/>
            <a:endParaRPr lang="en-US" dirty="0"/>
          </a:p>
          <a:p>
            <a:pPr algn="l" rtl="0"/>
            <a:r>
              <a:rPr lang="en-US" dirty="0"/>
              <a:t>Up to 3 in 10 newborns will be infected. </a:t>
            </a:r>
          </a:p>
          <a:p>
            <a:pPr algn="l" rtl="0"/>
            <a:r>
              <a:rPr lang="en-US" dirty="0"/>
              <a:t>They'll have a rash between 5 and 10 days after birth.</a:t>
            </a:r>
          </a:p>
          <a:p>
            <a:pPr algn="l" rtl="0"/>
            <a:r>
              <a:rPr lang="en-US" dirty="0"/>
              <a:t> Up to 3 in 10 of these babies </a:t>
            </a:r>
            <a:br>
              <a:rPr lang="en-US" dirty="0"/>
            </a:br>
            <a:r>
              <a:rPr lang="en-US" dirty="0"/>
              <a:t>will die if not treated. </a:t>
            </a:r>
          </a:p>
          <a:p>
            <a:pPr algn="l" rtl="0"/>
            <a:r>
              <a:rPr lang="en-US" dirty="0"/>
              <a:t>If the baby is treated right after birth with a shot of VZIG (varicella-zoster immune globulin): The infection can be prevented. Or it can make the infection less severe.</a:t>
            </a:r>
            <a:endParaRPr lang="ar-SA" dirty="0"/>
          </a:p>
        </p:txBody>
      </p:sp>
      <p:pic>
        <p:nvPicPr>
          <p:cNvPr id="4" name="صورة 3" descr="ef1a1284-64b2-4d5d-b8be-10050eb9833b.jpeg"/>
          <p:cNvPicPr>
            <a:picLocks noChangeAspect="1"/>
          </p:cNvPicPr>
          <p:nvPr/>
        </p:nvPicPr>
        <p:blipFill>
          <a:blip r:embed="rId2"/>
          <a:stretch>
            <a:fillRect/>
          </a:stretch>
        </p:blipFill>
        <p:spPr>
          <a:xfrm>
            <a:off x="4694872" y="0"/>
            <a:ext cx="4449128" cy="5143500"/>
          </a:xfrm>
          <a:prstGeom prst="rect">
            <a:avLst/>
          </a:prstGeom>
        </p:spPr>
      </p:pic>
    </p:spTree>
    <p:extLst>
      <p:ext uri="{BB962C8B-B14F-4D97-AF65-F5344CB8AC3E}">
        <p14:creationId xmlns:p14="http://schemas.microsoft.com/office/powerpoint/2010/main" val="3256722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عنصر نائب للمحتوى 3" descr="61736e7c-0325-440d-b63d-71fc5be64c0d.jpeg"/>
          <p:cNvPicPr>
            <a:picLocks noGrp="1" noChangeAspect="1"/>
          </p:cNvPicPr>
          <p:nvPr>
            <p:ph idx="1"/>
          </p:nvPr>
        </p:nvPicPr>
        <p:blipFill>
          <a:blip r:embed="rId2"/>
          <a:stretch>
            <a:fillRect/>
          </a:stretch>
        </p:blipFill>
        <p:spPr>
          <a:xfrm>
            <a:off x="0" y="0"/>
            <a:ext cx="9144000" cy="5143500"/>
          </a:xfrm>
        </p:spPr>
      </p:pic>
    </p:spTree>
    <p:extLst>
      <p:ext uri="{BB962C8B-B14F-4D97-AF65-F5344CB8AC3E}">
        <p14:creationId xmlns:p14="http://schemas.microsoft.com/office/powerpoint/2010/main" val="2987020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313" y="95671"/>
            <a:ext cx="6251713" cy="857250"/>
          </a:xfrm>
        </p:spPr>
        <p:txBody>
          <a:bodyPr>
            <a:normAutofit/>
          </a:bodyPr>
          <a:lstStyle/>
          <a:p>
            <a:r>
              <a:rPr lang="en-US" sz="3200" dirty="0">
                <a:latin typeface="Arial" panose="020B0604020202020204" pitchFamily="34" charset="0"/>
                <a:cs typeface="Arial" panose="020B0604020202020204" pitchFamily="34" charset="0"/>
              </a:rPr>
              <a:t>Diagnosis of </a:t>
            </a:r>
            <a:r>
              <a:rPr lang="en-US" sz="3200" b="1" dirty="0">
                <a:solidFill>
                  <a:prstClr val="black"/>
                </a:solidFill>
                <a:latin typeface="Arial" panose="020B0604020202020204" pitchFamily="34" charset="0"/>
                <a:cs typeface="Arial" panose="020B0604020202020204" pitchFamily="34" charset="0"/>
              </a:rPr>
              <a:t>Maternal</a:t>
            </a:r>
            <a:r>
              <a:rPr lang="en-US" sz="3600" b="1" dirty="0">
                <a:solidFill>
                  <a:prstClr val="black"/>
                </a:solidFill>
                <a:latin typeface="Arial" panose="020B0604020202020204" pitchFamily="34" charset="0"/>
                <a:cs typeface="Arial" panose="020B0604020202020204" pitchFamily="34" charset="0"/>
              </a:rPr>
              <a:t> Varicella</a:t>
            </a:r>
            <a:endParaRPr lang="ar-SA" sz="3600" dirty="0">
              <a:latin typeface="Arial" panose="020B0604020202020204" pitchFamily="34" charset="0"/>
              <a:cs typeface="Arial" panose="020B0604020202020204" pitchFamily="34" charset="0"/>
            </a:endParaRPr>
          </a:p>
        </p:txBody>
      </p:sp>
      <p:sp>
        <p:nvSpPr>
          <p:cNvPr id="3" name="عنصر نائب للمحتوى 2"/>
          <p:cNvSpPr>
            <a:spLocks noGrp="1"/>
          </p:cNvSpPr>
          <p:nvPr>
            <p:ph idx="1"/>
          </p:nvPr>
        </p:nvSpPr>
        <p:spPr>
          <a:xfrm>
            <a:off x="609600" y="874514"/>
            <a:ext cx="8229600" cy="1240036"/>
          </a:xfrm>
        </p:spPr>
        <p:txBody>
          <a:bodyPr>
            <a:normAutofit/>
          </a:bodyPr>
          <a:lstStyle/>
          <a:p>
            <a:pPr marL="0" indent="0" algn="l" rtl="0">
              <a:buNone/>
            </a:pP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Varicella is a clinical diagnosis </a:t>
            </a:r>
          </a:p>
          <a:p>
            <a:pPr algn="l" rtl="0"/>
            <a:r>
              <a:rPr lang="en-US" sz="2000" dirty="0">
                <a:latin typeface="Arial" panose="020B0604020202020204" pitchFamily="34" charset="0"/>
                <a:cs typeface="Arial" panose="020B0604020202020204" pitchFamily="34" charset="0"/>
              </a:rPr>
              <a:t>If In doubt, Detect viral </a:t>
            </a:r>
            <a:r>
              <a:rPr lang="en-US" sz="2000" dirty="0" err="1">
                <a:latin typeface="Arial" panose="020B0604020202020204" pitchFamily="34" charset="0"/>
                <a:cs typeface="Arial" panose="020B0604020202020204" pitchFamily="34" charset="0"/>
              </a:rPr>
              <a:t>DnNA</a:t>
            </a:r>
            <a:r>
              <a:rPr lang="en-US" sz="2000" dirty="0">
                <a:latin typeface="Arial" panose="020B0604020202020204" pitchFamily="34" charset="0"/>
                <a:cs typeface="Arial" panose="020B0604020202020204" pitchFamily="34" charset="0"/>
              </a:rPr>
              <a:t> by PCR swabbing the base of the skin lesion or sending vesicle fluid for VZV PCR .</a:t>
            </a:r>
            <a:endParaRPr lang="ar-SA" sz="2000" dirty="0">
              <a:latin typeface="Arial" panose="020B0604020202020204" pitchFamily="34" charset="0"/>
              <a:cs typeface="Arial" panose="020B0604020202020204" pitchFamily="34" charset="0"/>
            </a:endParaRPr>
          </a:p>
        </p:txBody>
      </p:sp>
      <p:sp>
        <p:nvSpPr>
          <p:cNvPr id="4" name="عنوان 1">
            <a:extLst>
              <a:ext uri="{FF2B5EF4-FFF2-40B4-BE49-F238E27FC236}">
                <a16:creationId xmlns:a16="http://schemas.microsoft.com/office/drawing/2014/main" id="{CF0A7464-B623-4680-8631-CC434973B8BE}"/>
              </a:ext>
            </a:extLst>
          </p:cNvPr>
          <p:cNvSpPr txBox="1">
            <a:spLocks/>
          </p:cNvSpPr>
          <p:nvPr/>
        </p:nvSpPr>
        <p:spPr>
          <a:xfrm>
            <a:off x="-76200" y="1977616"/>
            <a:ext cx="8610600" cy="857250"/>
          </a:xfrm>
          <a:prstGeom prst="rect">
            <a:avLst/>
          </a:prstGeom>
        </p:spPr>
        <p:txBody>
          <a:bodyPr vert="horz" lIns="91440" tIns="45720" rIns="91440" bIns="45720" rtlCol="1" anchor="ctr">
            <a:normAutofit fontScale="6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buClrTx/>
              <a:buFontTx/>
            </a:pPr>
            <a:r>
              <a:rPr lang="en-US" dirty="0">
                <a:latin typeface="Arial" panose="020B0604020202020204" pitchFamily="34" charset="0"/>
                <a:cs typeface="Arial" panose="020B0604020202020204" pitchFamily="34" charset="0"/>
              </a:rPr>
              <a:t>Diagnosis of </a:t>
            </a:r>
            <a:r>
              <a:rPr lang="en-US" b="1" dirty="0">
                <a:latin typeface="Arial" panose="020B0604020202020204" pitchFamily="34" charset="0"/>
                <a:cs typeface="Arial" panose="020B0604020202020204" pitchFamily="34" charset="0"/>
              </a:rPr>
              <a:t>Congenital and perinatal </a:t>
            </a:r>
            <a:r>
              <a:rPr lang="en-US" dirty="0">
                <a:latin typeface="Arial" panose="020B0604020202020204" pitchFamily="34" charset="0"/>
                <a:cs typeface="Arial" panose="020B0604020202020204" pitchFamily="34" charset="0"/>
              </a:rPr>
              <a:t>infection</a:t>
            </a:r>
            <a:endParaRPr lang="ar-SA" dirty="0">
              <a:latin typeface="Arial" panose="020B0604020202020204" pitchFamily="34" charset="0"/>
              <a:cs typeface="Arial" panose="020B0604020202020204" pitchFamily="34" charset="0"/>
            </a:endParaRPr>
          </a:p>
        </p:txBody>
      </p:sp>
      <p:sp>
        <p:nvSpPr>
          <p:cNvPr id="5" name="عنصر نائب للمحتوى 2">
            <a:extLst>
              <a:ext uri="{FF2B5EF4-FFF2-40B4-BE49-F238E27FC236}">
                <a16:creationId xmlns:a16="http://schemas.microsoft.com/office/drawing/2014/main" id="{42550E36-0D65-3DCD-7D1F-BA6A7BF882B7}"/>
              </a:ext>
            </a:extLst>
          </p:cNvPr>
          <p:cNvSpPr txBox="1">
            <a:spLocks/>
          </p:cNvSpPr>
          <p:nvPr/>
        </p:nvSpPr>
        <p:spPr>
          <a:xfrm>
            <a:off x="152400" y="2697931"/>
            <a:ext cx="9067800" cy="2175273"/>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buClrTx/>
            </a:pPr>
            <a:r>
              <a:rPr lang="en-US" sz="2000" dirty="0">
                <a:solidFill>
                  <a:prstClr val="black"/>
                </a:solidFill>
                <a:latin typeface="Arial" panose="020B0604020202020204" pitchFamily="34" charset="0"/>
                <a:cs typeface="Arial" panose="020B0604020202020204" pitchFamily="34" charset="0"/>
              </a:rPr>
              <a:t>PCR for fetal blood or amniotic fluid  for VZV DNA (17-21weeks) </a:t>
            </a:r>
            <a:br>
              <a:rPr lang="en-US" sz="2000" dirty="0">
                <a:solidFill>
                  <a:prstClr val="black"/>
                </a:solidFill>
                <a:latin typeface="Arial" panose="020B0604020202020204" pitchFamily="34" charset="0"/>
                <a:cs typeface="Arial" panose="020B0604020202020204" pitchFamily="34" charset="0"/>
              </a:rPr>
            </a:br>
            <a:r>
              <a:rPr lang="en-US" sz="2000" dirty="0">
                <a:solidFill>
                  <a:prstClr val="black"/>
                </a:solidFill>
                <a:latin typeface="Arial" panose="020B0604020202020204" pitchFamily="34" charset="0"/>
                <a:cs typeface="Arial" panose="020B0604020202020204" pitchFamily="34" charset="0"/>
              </a:rPr>
              <a:t>               +</a:t>
            </a:r>
          </a:p>
          <a:p>
            <a:pPr algn="l" rtl="0">
              <a:buClrTx/>
            </a:pPr>
            <a:r>
              <a:rPr lang="en-US" sz="2000" dirty="0">
                <a:solidFill>
                  <a:prstClr val="black"/>
                </a:solidFill>
                <a:latin typeface="Arial" panose="020B0604020202020204" pitchFamily="34" charset="0"/>
                <a:cs typeface="Arial" panose="020B0604020202020204" pitchFamily="34" charset="0"/>
              </a:rPr>
              <a:t>Detailed anatomic US (22-24 weeks)</a:t>
            </a:r>
          </a:p>
          <a:p>
            <a:pPr algn="l" rtl="0">
              <a:buClrTx/>
            </a:pPr>
            <a:r>
              <a:rPr lang="en-US" sz="2000" dirty="0">
                <a:solidFill>
                  <a:prstClr val="black"/>
                </a:solidFill>
                <a:latin typeface="Arial" panose="020B0604020202020204" pitchFamily="34" charset="0"/>
                <a:cs typeface="Arial" panose="020B0604020202020204" pitchFamily="34" charset="0"/>
              </a:rPr>
              <a:t>Mid-trimester US findings: abdominal, liver and intracranial calcifications , fetal hydrops , echogenic bowel , ventriculomegaly and IUGR</a:t>
            </a:r>
          </a:p>
        </p:txBody>
      </p:sp>
    </p:spTree>
    <p:extLst>
      <p:ext uri="{BB962C8B-B14F-4D97-AF65-F5344CB8AC3E}">
        <p14:creationId xmlns:p14="http://schemas.microsoft.com/office/powerpoint/2010/main" val="868680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05979"/>
            <a:ext cx="8229600" cy="544103"/>
          </a:xfrm>
        </p:spPr>
        <p:txBody>
          <a:bodyPr>
            <a:normAutofit fontScale="90000"/>
          </a:bodyPr>
          <a:lstStyle/>
          <a:p>
            <a:r>
              <a:rPr lang="en-US" b="1" dirty="0">
                <a:solidFill>
                  <a:prstClr val="black"/>
                </a:solidFill>
              </a:rPr>
              <a:t>Postnatal diagnosis :</a:t>
            </a:r>
            <a:endParaRPr lang="ar-SA" dirty="0"/>
          </a:p>
        </p:txBody>
      </p:sp>
      <p:sp>
        <p:nvSpPr>
          <p:cNvPr id="3" name="عنصر نائب للمحتوى 2"/>
          <p:cNvSpPr>
            <a:spLocks noGrp="1"/>
          </p:cNvSpPr>
          <p:nvPr>
            <p:ph idx="1"/>
          </p:nvPr>
        </p:nvSpPr>
        <p:spPr>
          <a:xfrm>
            <a:off x="0" y="803661"/>
            <a:ext cx="9144000" cy="2758689"/>
          </a:xfrm>
        </p:spPr>
        <p:txBody>
          <a:bodyPr>
            <a:normAutofit fontScale="92500" lnSpcReduction="20000"/>
          </a:bodyPr>
          <a:lstStyle/>
          <a:p>
            <a:pPr algn="l" rtl="0"/>
            <a:r>
              <a:rPr lang="en-US" sz="2400" dirty="0">
                <a:latin typeface="Arial" panose="020B0604020202020204" pitchFamily="34" charset="0"/>
                <a:cs typeface="Arial" panose="020B0604020202020204" pitchFamily="34" charset="0"/>
              </a:rPr>
              <a:t>The diagnosis of CVS requires the following criteria :</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 history of maternal varicella during pregnancy in the 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or 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trimester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(2) </a:t>
            </a:r>
            <a:r>
              <a:rPr lang="en-US" sz="2400" dirty="0">
                <a:solidFill>
                  <a:prstClr val="black"/>
                </a:solidFill>
                <a:latin typeface="Arial" panose="020B0604020202020204" pitchFamily="34" charset="0"/>
                <a:cs typeface="Arial" panose="020B0604020202020204" pitchFamily="34" charset="0"/>
              </a:rPr>
              <a:t>Fetal abnormalities consistent with CVS</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(3) Evidence of intrauterine VZV infection </a:t>
            </a:r>
            <a:r>
              <a:rPr lang="en-US" sz="2400" dirty="0">
                <a:latin typeface="Arial" panose="020B0604020202020204" pitchFamily="34" charset="0"/>
                <a:cs typeface="Arial" panose="020B0604020202020204" pitchFamily="34" charset="0"/>
                <a:sym typeface="Wingdings" panose="05000000000000000000" pitchFamily="2" charset="2"/>
              </a:rPr>
              <a:t></a:t>
            </a:r>
            <a:r>
              <a:rPr lang="en-US" sz="2400" dirty="0">
                <a:latin typeface="Arial" panose="020B0604020202020204" pitchFamily="34" charset="0"/>
                <a:cs typeface="Arial" panose="020B0604020202020204" pitchFamily="34" charset="0"/>
              </a:rPr>
              <a:t>by detection of VZV DNA in new born;</a:t>
            </a:r>
          </a:p>
        </p:txBody>
      </p:sp>
      <p:sp>
        <p:nvSpPr>
          <p:cNvPr id="4" name="TextBox 3">
            <a:extLst>
              <a:ext uri="{FF2B5EF4-FFF2-40B4-BE49-F238E27FC236}">
                <a16:creationId xmlns:a16="http://schemas.microsoft.com/office/drawing/2014/main" id="{E1BD2E3C-FB71-01E2-A052-A4123D85031F}"/>
              </a:ext>
            </a:extLst>
          </p:cNvPr>
          <p:cNvSpPr txBox="1"/>
          <p:nvPr/>
        </p:nvSpPr>
        <p:spPr>
          <a:xfrm>
            <a:off x="1143000" y="3181350"/>
            <a:ext cx="7162800" cy="1323439"/>
          </a:xfrm>
          <a:prstGeom prst="rect">
            <a:avLst/>
          </a:prstGeom>
          <a:noFill/>
        </p:spPr>
        <p:txBody>
          <a:bodyPr wrap="square" rtlCol="0">
            <a:spAutoFit/>
          </a:bodyPr>
          <a:lstStyle/>
          <a:p>
            <a:pPr marL="457200" indent="-457200" algn="l" rtl="0">
              <a:buAutoNum type="arabicPeriod"/>
            </a:pPr>
            <a:r>
              <a:rPr lang="en-US" sz="2000" dirty="0">
                <a:latin typeface="Arial" panose="020B0604020202020204" pitchFamily="34" charset="0"/>
                <a:cs typeface="Arial" panose="020B0604020202020204" pitchFamily="34" charset="0"/>
              </a:rPr>
              <a:t>presence of specific VZV  IgM antibodies in cord blood </a:t>
            </a:r>
          </a:p>
          <a:p>
            <a:pPr marL="457200" indent="-457200" algn="l" rtl="0">
              <a:buAutoNum type="arabicPeriod"/>
            </a:pPr>
            <a:r>
              <a:rPr lang="en-US" sz="2000" dirty="0">
                <a:latin typeface="Arial" panose="020B0604020202020204" pitchFamily="34" charset="0"/>
                <a:cs typeface="Arial" panose="020B0604020202020204" pitchFamily="34" charset="0"/>
              </a:rPr>
              <a:t>2. persistence of VZV IgG beyond 7 months of age </a:t>
            </a:r>
          </a:p>
          <a:p>
            <a:pPr marL="457200" indent="-457200" algn="l" rtl="0">
              <a:buAutoNum type="arabicPeriod"/>
            </a:pPr>
            <a:r>
              <a:rPr lang="en-US" sz="2000" dirty="0">
                <a:latin typeface="Arial" panose="020B0604020202020204" pitchFamily="34" charset="0"/>
                <a:cs typeface="Arial" panose="020B0604020202020204" pitchFamily="34" charset="0"/>
              </a:rPr>
              <a:t>3.appearance of zoster during early infancy</a:t>
            </a:r>
            <a:endParaRPr lang="ar-SA" sz="2000" dirty="0">
              <a:latin typeface="Arial" panose="020B060402020202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111072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17"/>
          <p:cNvSpPr txBox="1">
            <a:spLocks noGrp="1"/>
          </p:cNvSpPr>
          <p:nvPr>
            <p:ph type="subTitle" idx="1"/>
          </p:nvPr>
        </p:nvSpPr>
        <p:spPr>
          <a:xfrm>
            <a:off x="228600" y="438150"/>
            <a:ext cx="7715400" cy="1905000"/>
          </a:xfrm>
          <a:prstGeom prst="rect">
            <a:avLst/>
          </a:prstGeom>
        </p:spPr>
        <p:txBody>
          <a:bodyPr spcFirstLastPara="1" wrap="square" lIns="91425" tIns="91425" rIns="91425" bIns="91425" anchor="t" anchorCtr="0">
            <a:noAutofit/>
          </a:bodyPr>
          <a:lstStyle/>
          <a:p>
            <a:pPr marL="146050" indent="0">
              <a:buNone/>
            </a:pPr>
            <a:r>
              <a:rPr lang="en-US" sz="2000" b="0" i="0" u="none" strike="noStrike" dirty="0">
                <a:solidFill>
                  <a:srgbClr val="343536"/>
                </a:solidFill>
                <a:effectLst/>
                <a:latin typeface="Source Sans Pro" panose="020F0502020204030204" pitchFamily="34" charset="0"/>
                <a:sym typeface="Wingdings" panose="05000000000000000000" pitchFamily="2" charset="2"/>
              </a:rPr>
              <a:t></a:t>
            </a:r>
            <a:r>
              <a:rPr lang="en-US" sz="2000" b="0" i="0" u="none" strike="noStrike" dirty="0">
                <a:solidFill>
                  <a:srgbClr val="343536"/>
                </a:solidFill>
                <a:effectLst/>
                <a:latin typeface="Source Sans Pro" panose="020F0502020204030204" pitchFamily="34" charset="0"/>
              </a:rPr>
              <a:t>After age 2, signs of TORCH infection may include:</a:t>
            </a:r>
          </a:p>
          <a:p>
            <a:r>
              <a:rPr lang="en-US" sz="2000" b="0" i="0" u="none" strike="noStrike" dirty="0">
                <a:solidFill>
                  <a:srgbClr val="007BC2"/>
                </a:solidFill>
                <a:effectLst/>
                <a:latin typeface="Source Sans Pro" panose="020F0502020204030204" pitchFamily="34" charset="0"/>
                <a:hlinkClick r:id="rId3"/>
              </a:rPr>
              <a:t>Loss of vision</a:t>
            </a:r>
            <a:r>
              <a:rPr lang="en-US" sz="2000" b="0" i="0" u="none" strike="noStrike" dirty="0">
                <a:solidFill>
                  <a:srgbClr val="343536"/>
                </a:solidFill>
                <a:effectLst/>
                <a:latin typeface="Source Sans Pro" panose="020F0502020204030204" pitchFamily="34" charset="0"/>
              </a:rPr>
              <a:t>.</a:t>
            </a:r>
          </a:p>
          <a:p>
            <a:r>
              <a:rPr lang="en-US" sz="2000" b="0" i="0" u="none" strike="noStrike" dirty="0">
                <a:solidFill>
                  <a:srgbClr val="343536"/>
                </a:solidFill>
                <a:effectLst/>
                <a:latin typeface="Source Sans Pro" panose="020F0502020204030204" pitchFamily="34" charset="0"/>
              </a:rPr>
              <a:t>Loss of hearing.</a:t>
            </a:r>
          </a:p>
          <a:p>
            <a:r>
              <a:rPr lang="en-US" sz="2000" b="0" i="0" u="none" strike="noStrike" dirty="0">
                <a:solidFill>
                  <a:srgbClr val="007BC2"/>
                </a:solidFill>
                <a:effectLst/>
                <a:latin typeface="Source Sans Pro" panose="020F0502020204030204" pitchFamily="34" charset="0"/>
                <a:hlinkClick r:id="rId4"/>
              </a:rPr>
              <a:t>Seizures</a:t>
            </a:r>
            <a:r>
              <a:rPr lang="en-US" sz="2000" b="0" i="0" u="none" strike="noStrike" dirty="0">
                <a:solidFill>
                  <a:srgbClr val="343536"/>
                </a:solidFill>
                <a:effectLst/>
                <a:latin typeface="Source Sans Pro" panose="020F0502020204030204" pitchFamily="34" charset="0"/>
              </a:rPr>
              <a:t>.</a:t>
            </a:r>
          </a:p>
          <a:p>
            <a:r>
              <a:rPr lang="en-US" sz="2000" b="0" i="0" u="none" strike="noStrike" dirty="0">
                <a:solidFill>
                  <a:srgbClr val="007BC2"/>
                </a:solidFill>
                <a:effectLst/>
                <a:latin typeface="Source Sans Pro" panose="020F0502020204030204" pitchFamily="34" charset="0"/>
                <a:hlinkClick r:id="rId5"/>
              </a:rPr>
              <a:t>Learning disabilities</a:t>
            </a:r>
            <a:r>
              <a:rPr lang="en-US" sz="2000" b="0" i="0" u="none" strike="noStrike" dirty="0">
                <a:solidFill>
                  <a:srgbClr val="343536"/>
                </a:solidFill>
                <a:effectLst/>
                <a:latin typeface="Source Sans Pro" panose="020F0502020204030204" pitchFamily="34" charset="0"/>
              </a:rPr>
              <a:t>.</a:t>
            </a:r>
          </a:p>
          <a:p>
            <a:pPr marL="182880" lvl="0" indent="-205740" algn="l" rtl="0">
              <a:spcBef>
                <a:spcPts val="0"/>
              </a:spcBef>
              <a:spcAft>
                <a:spcPts val="0"/>
              </a:spcAft>
              <a:buClr>
                <a:schemeClr val="dk2"/>
              </a:buClr>
              <a:buSzPts val="1800"/>
              <a:buChar char="●"/>
            </a:pPr>
            <a:endParaRPr sz="1400" dirty="0">
              <a:solidFill>
                <a:schemeClr val="accent3">
                  <a:lumMod val="50000"/>
                </a:schemeClr>
              </a:solidFill>
            </a:endParaRPr>
          </a:p>
        </p:txBody>
      </p:sp>
      <p:sp>
        <p:nvSpPr>
          <p:cNvPr id="2" name="Google Shape;141;p17">
            <a:extLst>
              <a:ext uri="{FF2B5EF4-FFF2-40B4-BE49-F238E27FC236}">
                <a16:creationId xmlns:a16="http://schemas.microsoft.com/office/drawing/2014/main" id="{5CCCD6EC-4CB0-EAA3-5B90-6839AA3D737C}"/>
              </a:ext>
            </a:extLst>
          </p:cNvPr>
          <p:cNvSpPr txBox="1">
            <a:spLocks noGrp="1"/>
          </p:cNvSpPr>
          <p:nvPr>
            <p:ph type="title"/>
          </p:nvPr>
        </p:nvSpPr>
        <p:spPr>
          <a:xfrm>
            <a:off x="247475" y="2380027"/>
            <a:ext cx="7715400" cy="468000"/>
          </a:xfrm>
          <a:prstGeom prst="rect">
            <a:avLst/>
          </a:prstGeom>
        </p:spPr>
        <p:txBody>
          <a:bodyPr spcFirstLastPara="1" wrap="square" lIns="91425" tIns="91425" rIns="91425" bIns="91425" anchor="t" anchorCtr="0">
            <a:noAutofit/>
          </a:bodyPr>
          <a:lstStyle/>
          <a:p>
            <a:r>
              <a:rPr lang="en-US" b="1" i="0" u="none" strike="noStrike" dirty="0">
                <a:solidFill>
                  <a:srgbClr val="343536"/>
                </a:solidFill>
                <a:effectLst/>
                <a:latin typeface="Source Sans Pro" panose="020F0502020204030204" pitchFamily="34" charset="0"/>
              </a:rPr>
              <a:t>Are TORCH infections contagious?</a:t>
            </a:r>
          </a:p>
        </p:txBody>
      </p:sp>
      <p:sp>
        <p:nvSpPr>
          <p:cNvPr id="3" name="Google Shape;142;p17">
            <a:extLst>
              <a:ext uri="{FF2B5EF4-FFF2-40B4-BE49-F238E27FC236}">
                <a16:creationId xmlns:a16="http://schemas.microsoft.com/office/drawing/2014/main" id="{A27F41E1-8C1B-87D6-7089-F8C3D590DF96}"/>
              </a:ext>
            </a:extLst>
          </p:cNvPr>
          <p:cNvSpPr txBox="1">
            <a:spLocks/>
          </p:cNvSpPr>
          <p:nvPr/>
        </p:nvSpPr>
        <p:spPr>
          <a:xfrm>
            <a:off x="533400" y="3006450"/>
            <a:ext cx="7715400" cy="339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434343"/>
              </a:buClr>
              <a:buSzPts val="1200"/>
              <a:buFont typeface="Anaheim"/>
              <a:buAutoNum type="arabicPeriod"/>
              <a:defRPr sz="1200" b="0" i="0" u="none" strike="noStrike" cap="none">
                <a:solidFill>
                  <a:schemeClr val="dk2"/>
                </a:solidFill>
                <a:latin typeface="Montserrat"/>
                <a:ea typeface="Montserrat"/>
                <a:cs typeface="Montserrat"/>
                <a:sym typeface="Montserrat"/>
              </a:defRPr>
            </a:lvl1pPr>
            <a:lvl2pPr marL="914400" marR="0" lvl="1"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2pPr>
            <a:lvl3pPr marL="1371600" marR="0" lvl="2"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3pPr>
            <a:lvl4pPr marL="1828800" marR="0" lvl="3" indent="-31115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2"/>
                </a:solidFill>
                <a:latin typeface="Montserrat"/>
                <a:ea typeface="Montserrat"/>
                <a:cs typeface="Montserrat"/>
                <a:sym typeface="Montserrat"/>
              </a:defRPr>
            </a:lvl4pPr>
            <a:lvl5pPr marL="2286000" marR="0" lvl="4"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5pPr>
            <a:lvl6pPr marL="2743200" marR="0" lvl="5"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6pPr>
            <a:lvl7pPr marL="3200400" marR="0" lvl="6" indent="-311150" algn="l" rtl="0">
              <a:lnSpc>
                <a:spcPct val="100000"/>
              </a:lnSpc>
              <a:spcBef>
                <a:spcPts val="0"/>
              </a:spcBef>
              <a:spcAft>
                <a:spcPts val="0"/>
              </a:spcAft>
              <a:buClr>
                <a:srgbClr val="434343"/>
              </a:buClr>
              <a:buSzPts val="1200"/>
              <a:buFont typeface="Roboto Condensed Light"/>
              <a:buAutoNum type="arabicPeriod"/>
              <a:defRPr sz="1200" b="0" i="0" u="none" strike="noStrike" cap="none">
                <a:solidFill>
                  <a:schemeClr val="dk2"/>
                </a:solidFill>
                <a:latin typeface="Montserrat"/>
                <a:ea typeface="Montserrat"/>
                <a:cs typeface="Montserrat"/>
                <a:sym typeface="Montserrat"/>
              </a:defRPr>
            </a:lvl7pPr>
            <a:lvl8pPr marL="3657600" marR="0" lvl="7" indent="-311150" algn="l" rtl="0">
              <a:lnSpc>
                <a:spcPct val="100000"/>
              </a:lnSpc>
              <a:spcBef>
                <a:spcPts val="0"/>
              </a:spcBef>
              <a:spcAft>
                <a:spcPts val="0"/>
              </a:spcAft>
              <a:buClr>
                <a:srgbClr val="434343"/>
              </a:buClr>
              <a:buSzPts val="1200"/>
              <a:buFont typeface="Roboto Condensed Light"/>
              <a:buAutoNum type="alphaLcPeriod"/>
              <a:defRPr sz="1200" b="0" i="0" u="none" strike="noStrike" cap="none">
                <a:solidFill>
                  <a:schemeClr val="dk2"/>
                </a:solidFill>
                <a:latin typeface="Montserrat"/>
                <a:ea typeface="Montserrat"/>
                <a:cs typeface="Montserrat"/>
                <a:sym typeface="Montserrat"/>
              </a:defRPr>
            </a:lvl8pPr>
            <a:lvl9pPr marL="4114800" marR="0" lvl="8" indent="-311150" algn="l" rtl="0">
              <a:lnSpc>
                <a:spcPct val="100000"/>
              </a:lnSpc>
              <a:spcBef>
                <a:spcPts val="0"/>
              </a:spcBef>
              <a:spcAft>
                <a:spcPts val="0"/>
              </a:spcAft>
              <a:buClr>
                <a:srgbClr val="434343"/>
              </a:buClr>
              <a:buSzPts val="1200"/>
              <a:buFont typeface="Roboto Condensed Light"/>
              <a:buAutoNum type="romanLcPeriod"/>
              <a:defRPr sz="1200" b="0" i="0" u="none" strike="noStrike" cap="none">
                <a:solidFill>
                  <a:schemeClr val="dk2"/>
                </a:solidFill>
                <a:latin typeface="Montserrat"/>
                <a:ea typeface="Montserrat"/>
                <a:cs typeface="Montserrat"/>
                <a:sym typeface="Montserrat"/>
              </a:defRPr>
            </a:lvl9pPr>
          </a:lstStyle>
          <a:p>
            <a:pPr marL="182880" indent="-205740">
              <a:buClr>
                <a:schemeClr val="dk2"/>
              </a:buClr>
              <a:buSzPts val="1800"/>
              <a:buFont typeface="Anaheim"/>
              <a:buChar char="●"/>
            </a:pPr>
            <a:r>
              <a:rPr lang="en-US" sz="2000">
                <a:solidFill>
                  <a:srgbClr val="343536"/>
                </a:solidFill>
                <a:latin typeface="Source Sans Pro" panose="020F0502020204030204" pitchFamily="34" charset="0"/>
              </a:rPr>
              <a:t>Yes, TORCH infections are contagious and spread easily.</a:t>
            </a:r>
            <a:endParaRPr lang="en-US" sz="1400" dirty="0">
              <a:solidFill>
                <a:schemeClr val="accent3">
                  <a:lumMod val="50000"/>
                </a:schemeClr>
              </a:solidFill>
            </a:endParaRPr>
          </a:p>
        </p:txBody>
      </p:sp>
    </p:spTree>
    <p:extLst>
      <p:ext uri="{BB962C8B-B14F-4D97-AF65-F5344CB8AC3E}">
        <p14:creationId xmlns:p14="http://schemas.microsoft.com/office/powerpoint/2010/main" val="1554339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p:cNvSpPr>
            <a:spLocks noGrp="1"/>
          </p:cNvSpPr>
          <p:nvPr>
            <p:ph idx="1"/>
          </p:nvPr>
        </p:nvSpPr>
        <p:spPr>
          <a:xfrm>
            <a:off x="228600" y="1047750"/>
            <a:ext cx="8686800" cy="3576649"/>
          </a:xfrm>
        </p:spPr>
        <p:txBody>
          <a:bodyPr>
            <a:normAutofit fontScale="92500" lnSpcReduction="10000"/>
          </a:bodyPr>
          <a:lstStyle/>
          <a:p>
            <a:pPr algn="l" rtl="0"/>
            <a:r>
              <a:rPr lang="en-US" dirty="0"/>
              <a:t>Pregnant women with a confirmed chickenpox could be treated with </a:t>
            </a:r>
            <a:r>
              <a:rPr lang="en-US" u="sng" dirty="0"/>
              <a:t>oral acyclovir therapy </a:t>
            </a:r>
            <a:r>
              <a:rPr lang="en-US" dirty="0"/>
              <a:t>(800 mg 5 times per day for 7 days), the therapy should be ideally started within 24 hours of symptomatic onset.</a:t>
            </a:r>
            <a:br>
              <a:rPr lang="en-US" dirty="0"/>
            </a:br>
            <a:endParaRPr lang="en-US" dirty="0"/>
          </a:p>
          <a:p>
            <a:pPr algn="l" rtl="0"/>
            <a:r>
              <a:rPr lang="en-US" dirty="0">
                <a:solidFill>
                  <a:prstClr val="black"/>
                </a:solidFill>
                <a:cs typeface="Calibri"/>
              </a:rPr>
              <a:t>Complicated Varicella : varicella pneumonia :</a:t>
            </a:r>
          </a:p>
          <a:p>
            <a:pPr marL="0" indent="0" algn="l" rtl="0">
              <a:buNone/>
            </a:pPr>
            <a:r>
              <a:rPr lang="en-US" dirty="0">
                <a:solidFill>
                  <a:prstClr val="black"/>
                </a:solidFill>
                <a:cs typeface="Calibri"/>
                <a:sym typeface="Wingdings" panose="05000000000000000000" pitchFamily="2" charset="2"/>
              </a:rPr>
              <a:t></a:t>
            </a:r>
            <a:r>
              <a:rPr lang="en-US" u="sng" dirty="0">
                <a:solidFill>
                  <a:prstClr val="black"/>
                </a:solidFill>
                <a:cs typeface="Calibri"/>
              </a:rPr>
              <a:t>IV acyclovir </a:t>
            </a:r>
            <a:r>
              <a:rPr lang="en-US" dirty="0">
                <a:solidFill>
                  <a:prstClr val="black"/>
                </a:solidFill>
                <a:cs typeface="Calibri"/>
              </a:rPr>
              <a:t>10mg/kg every 8 hours</a:t>
            </a:r>
            <a:endParaRPr lang="en-US" sz="2800" dirty="0">
              <a:solidFill>
                <a:prstClr val="black"/>
              </a:solidFill>
              <a:cs typeface="Calibri"/>
            </a:endParaRPr>
          </a:p>
        </p:txBody>
      </p:sp>
      <p:sp>
        <p:nvSpPr>
          <p:cNvPr id="2" name="TextBox 1">
            <a:extLst>
              <a:ext uri="{FF2B5EF4-FFF2-40B4-BE49-F238E27FC236}">
                <a16:creationId xmlns:a16="http://schemas.microsoft.com/office/drawing/2014/main" id="{BF8B17AF-55D8-51E8-D53A-98CCA0F5808B}"/>
              </a:ext>
            </a:extLst>
          </p:cNvPr>
          <p:cNvSpPr txBox="1"/>
          <p:nvPr/>
        </p:nvSpPr>
        <p:spPr>
          <a:xfrm>
            <a:off x="152400" y="117613"/>
            <a:ext cx="4724400" cy="584775"/>
          </a:xfrm>
          <a:prstGeom prst="rect">
            <a:avLst/>
          </a:prstGeom>
          <a:noFill/>
        </p:spPr>
        <p:txBody>
          <a:bodyPr wrap="square" rtlCol="0">
            <a:spAutoFit/>
          </a:bodyPr>
          <a:lstStyle/>
          <a:p>
            <a:r>
              <a:rPr lang="en-US" sz="3200" dirty="0"/>
              <a:t>Management :</a:t>
            </a:r>
          </a:p>
        </p:txBody>
      </p:sp>
    </p:spTree>
    <p:extLst>
      <p:ext uri="{BB962C8B-B14F-4D97-AF65-F5344CB8AC3E}">
        <p14:creationId xmlns:p14="http://schemas.microsoft.com/office/powerpoint/2010/main" val="3783808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214297"/>
            <a:ext cx="9067800" cy="4380326"/>
          </a:xfrm>
        </p:spPr>
        <p:txBody>
          <a:bodyPr>
            <a:normAutofit/>
          </a:bodyPr>
          <a:lstStyle/>
          <a:p>
            <a:pPr marL="0" indent="0" algn="l" rtl="0">
              <a:spcBef>
                <a:spcPts val="600"/>
              </a:spcBef>
              <a:buNone/>
            </a:pPr>
            <a:endParaRPr lang="en-US" sz="2000" b="1" dirty="0">
              <a:latin typeface="Arial" panose="020B0604020202020204" pitchFamily="34" charset="0"/>
              <a:ea typeface="+mn-lt"/>
              <a:cs typeface="Arial" panose="020B0604020202020204" pitchFamily="34" charset="0"/>
            </a:endParaRPr>
          </a:p>
          <a:p>
            <a:pPr algn="l" rtl="0">
              <a:lnSpc>
                <a:spcPct val="100000"/>
              </a:lnSpc>
              <a:spcBef>
                <a:spcPts val="600"/>
              </a:spcBef>
              <a:buFont typeface="Arial"/>
            </a:pPr>
            <a:r>
              <a:rPr lang="en-US" sz="2000" b="1" dirty="0">
                <a:latin typeface="Arial" panose="020B0604020202020204" pitchFamily="34" charset="0"/>
                <a:ea typeface="+mn-lt"/>
                <a:cs typeface="Arial" panose="020B0604020202020204" pitchFamily="34" charset="0"/>
              </a:rPr>
              <a:t>PRE-EXPOSURE PROPHYLAXIS :</a:t>
            </a:r>
          </a:p>
          <a:p>
            <a:pPr marL="0" indent="0" algn="l" rtl="0">
              <a:lnSpc>
                <a:spcPct val="100000"/>
              </a:lnSpc>
              <a:spcBef>
                <a:spcPts val="600"/>
              </a:spcBef>
              <a:buNone/>
            </a:pPr>
            <a:r>
              <a:rPr lang="en-US" sz="2000" dirty="0">
                <a:latin typeface="Arial" panose="020B0604020202020204" pitchFamily="34" charset="0"/>
                <a:ea typeface="+mn-lt"/>
                <a:cs typeface="Arial" panose="020B0604020202020204" pitchFamily="34" charset="0"/>
              </a:rPr>
              <a:t>-VARIVAX, a live attenuated varicella vaccine ,contraindicated in pregnancy  Non pregnant non immune women should receive 2 doses (4-8weeks apart) Avoid pregnancy for 1 month after vaccination. Or  immediately after delivery with the second dose administered at the six-week postpartum visit .</a:t>
            </a:r>
          </a:p>
          <a:p>
            <a:pPr marL="0" indent="0" algn="l" rtl="0">
              <a:lnSpc>
                <a:spcPct val="100000"/>
              </a:lnSpc>
              <a:spcBef>
                <a:spcPts val="600"/>
              </a:spcBef>
              <a:buNone/>
            </a:pPr>
            <a:endParaRPr lang="en-US" sz="2000" dirty="0">
              <a:latin typeface="Arial" panose="020B0604020202020204" pitchFamily="34" charset="0"/>
              <a:ea typeface="+mn-lt"/>
              <a:cs typeface="Arial" panose="020B0604020202020204" pitchFamily="34" charset="0"/>
            </a:endParaRPr>
          </a:p>
          <a:p>
            <a:pPr algn="l" rtl="0">
              <a:lnSpc>
                <a:spcPct val="100000"/>
              </a:lnSpc>
              <a:spcBef>
                <a:spcPts val="600"/>
              </a:spcBef>
            </a:pPr>
            <a:r>
              <a:rPr lang="en-US" sz="2000" b="1" dirty="0">
                <a:latin typeface="Arial" panose="020B0604020202020204" pitchFamily="34" charset="0"/>
                <a:ea typeface="+mn-lt"/>
                <a:cs typeface="Arial" panose="020B0604020202020204" pitchFamily="34" charset="0"/>
              </a:rPr>
              <a:t>POST EXPOSURE PROPHYLAXIS :</a:t>
            </a:r>
          </a:p>
          <a:p>
            <a:pPr marL="0" indent="0" algn="l" rtl="0">
              <a:lnSpc>
                <a:spcPct val="100000"/>
              </a:lnSpc>
              <a:spcBef>
                <a:spcPts val="600"/>
              </a:spcBef>
              <a:buNone/>
            </a:pPr>
            <a:r>
              <a:rPr lang="en-US" sz="2000" dirty="0">
                <a:latin typeface="Arial" panose="020B0604020202020204" pitchFamily="34" charset="0"/>
                <a:ea typeface="+mn-lt"/>
                <a:cs typeface="Arial" panose="020B0604020202020204" pitchFamily="34" charset="0"/>
              </a:rPr>
              <a:t> - </a:t>
            </a:r>
            <a:r>
              <a:rPr lang="en-US" sz="2000" dirty="0" err="1">
                <a:latin typeface="Arial" panose="020B0604020202020204" pitchFamily="34" charset="0"/>
                <a:ea typeface="+mn-lt"/>
                <a:cs typeface="Arial" panose="020B0604020202020204" pitchFamily="34" charset="0"/>
              </a:rPr>
              <a:t>VariZIG</a:t>
            </a:r>
            <a:r>
              <a:rPr lang="en-US" sz="2000" dirty="0">
                <a:latin typeface="Arial" panose="020B0604020202020204" pitchFamily="34" charset="0"/>
                <a:ea typeface="+mn-lt"/>
                <a:cs typeface="Arial" panose="020B0604020202020204" pitchFamily="34" charset="0"/>
              </a:rPr>
              <a:t>, a varicella-zoster immune </a:t>
            </a:r>
          </a:p>
          <a:p>
            <a:pPr marL="0" indent="0" algn="l" rtl="0">
              <a:lnSpc>
                <a:spcPct val="100000"/>
              </a:lnSpc>
              <a:spcBef>
                <a:spcPts val="600"/>
              </a:spcBef>
              <a:buNone/>
            </a:pPr>
            <a:r>
              <a:rPr lang="en-US" sz="2000" dirty="0">
                <a:latin typeface="Arial" panose="020B0604020202020204" pitchFamily="34" charset="0"/>
                <a:ea typeface="+mn-lt"/>
                <a:cs typeface="Arial" panose="020B0604020202020204" pitchFamily="34" charset="0"/>
                <a:sym typeface="Wingdings" panose="05000000000000000000" pitchFamily="2" charset="2"/>
              </a:rPr>
              <a:t></a:t>
            </a:r>
            <a:r>
              <a:rPr lang="en-US" sz="2000" dirty="0">
                <a:latin typeface="Arial" panose="020B0604020202020204" pitchFamily="34" charset="0"/>
                <a:ea typeface="+mn-lt"/>
                <a:cs typeface="Arial" panose="020B0604020202020204" pitchFamily="34" charset="0"/>
              </a:rPr>
              <a:t> </a:t>
            </a:r>
            <a:r>
              <a:rPr lang="en-US" sz="2000" dirty="0" err="1">
                <a:latin typeface="Arial" panose="020B0604020202020204" pitchFamily="34" charset="0"/>
                <a:ea typeface="+mn-lt"/>
                <a:cs typeface="Arial" panose="020B0604020202020204" pitchFamily="34" charset="0"/>
              </a:rPr>
              <a:t>VariZIG</a:t>
            </a:r>
            <a:r>
              <a:rPr lang="en-US" sz="2000" dirty="0">
                <a:latin typeface="Arial" panose="020B0604020202020204" pitchFamily="34" charset="0"/>
                <a:ea typeface="+mn-lt"/>
                <a:cs typeface="Arial" panose="020B0604020202020204" pitchFamily="34" charset="0"/>
              </a:rPr>
              <a:t> should be administered intramuscularly as soon as possible within 10 days of exposure.</a:t>
            </a:r>
          </a:p>
          <a:p>
            <a:pPr marL="0" indent="0" algn="l" rtl="0">
              <a:lnSpc>
                <a:spcPct val="100000"/>
              </a:lnSpc>
              <a:spcBef>
                <a:spcPts val="600"/>
              </a:spcBef>
              <a:buNone/>
            </a:pPr>
            <a:r>
              <a:rPr lang="en-US" sz="2000" dirty="0">
                <a:latin typeface="Arial" panose="020B0604020202020204" pitchFamily="34" charset="0"/>
                <a:ea typeface="+mn-lt"/>
                <a:cs typeface="Arial" panose="020B0604020202020204" pitchFamily="34" charset="0"/>
              </a:rPr>
              <a:t>IVIG : single dose 400 mg/kg</a:t>
            </a:r>
            <a:endParaRPr lang="en-US" sz="2000" dirty="0">
              <a:latin typeface="Arial" panose="020B0604020202020204" pitchFamily="34" charset="0"/>
              <a:cs typeface="Arial" panose="020B0604020202020204" pitchFamily="34" charset="0"/>
            </a:endParaRPr>
          </a:p>
          <a:p>
            <a:pPr algn="l" rtl="0">
              <a:spcBef>
                <a:spcPts val="600"/>
              </a:spcBef>
            </a:pPr>
            <a:endParaRPr lang="ar-S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740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pic>
        <p:nvPicPr>
          <p:cNvPr id="4" name="عنصر نائب للمحتوى 3" descr="a24fe96b-b390-4387-b262-18c540f995d1.jpeg"/>
          <p:cNvPicPr>
            <a:picLocks noGrp="1" noChangeAspect="1"/>
          </p:cNvPicPr>
          <p:nvPr>
            <p:ph idx="1"/>
          </p:nvPr>
        </p:nvPicPr>
        <p:blipFill>
          <a:blip r:embed="rId2"/>
          <a:stretch>
            <a:fillRect/>
          </a:stretch>
        </p:blipFill>
        <p:spPr>
          <a:xfrm>
            <a:off x="0" y="0"/>
            <a:ext cx="9144000" cy="5143500"/>
          </a:xfrm>
        </p:spPr>
      </p:pic>
    </p:spTree>
    <p:extLst>
      <p:ext uri="{BB962C8B-B14F-4D97-AF65-F5344CB8AC3E}">
        <p14:creationId xmlns:p14="http://schemas.microsoft.com/office/powerpoint/2010/main" val="10645916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666750"/>
            <a:ext cx="9144000" cy="4476750"/>
          </a:xfrm>
        </p:spPr>
        <p:txBody>
          <a:bodyPr>
            <a:normAutofit fontScale="85000" lnSpcReduction="20000"/>
          </a:bodyPr>
          <a:lstStyle/>
          <a:p>
            <a:pPr algn="l" rtl="0"/>
            <a:r>
              <a:rPr lang="en-US" dirty="0"/>
              <a:t>Timing and mode of delivery must be </a:t>
            </a:r>
            <a:br>
              <a:rPr lang="ar-SA" dirty="0"/>
            </a:br>
            <a:r>
              <a:rPr lang="en-US" dirty="0"/>
              <a:t>individualized </a:t>
            </a:r>
            <a:br>
              <a:rPr lang="en-US" dirty="0"/>
            </a:br>
            <a:r>
              <a:rPr lang="en-US" dirty="0"/>
              <a:t> </a:t>
            </a:r>
          </a:p>
          <a:p>
            <a:pPr algn="l" rtl="0"/>
            <a:r>
              <a:rPr lang="en-US" dirty="0"/>
              <a:t>Delivery during viremic period is extremely dangerous </a:t>
            </a:r>
            <a:br>
              <a:rPr lang="ar-SA" dirty="0"/>
            </a:br>
            <a:endParaRPr lang="en-US" dirty="0"/>
          </a:p>
          <a:p>
            <a:pPr algn="l" rtl="0"/>
            <a:r>
              <a:rPr lang="en-US" dirty="0"/>
              <a:t>Maternal risk during delivery includes (bleeding , thrombocytopenia , DIC and hepatitis) </a:t>
            </a:r>
            <a:r>
              <a:rPr lang="ar-SA" dirty="0"/>
              <a:t> </a:t>
            </a:r>
            <a:br>
              <a:rPr lang="en-US" dirty="0"/>
            </a:br>
            <a:r>
              <a:rPr lang="en-US" dirty="0">
                <a:ea typeface="+mn-lt"/>
              </a:rPr>
              <a:t> high risk of varicella infection of the newborn.</a:t>
            </a:r>
            <a:br>
              <a:rPr lang="en-US" dirty="0">
                <a:ea typeface="+mn-lt"/>
              </a:rPr>
            </a:br>
            <a:endParaRPr lang="en-US" dirty="0">
              <a:ea typeface="+mn-lt"/>
            </a:endParaRPr>
          </a:p>
          <a:p>
            <a:pPr algn="l" rtl="0"/>
            <a:r>
              <a:rPr lang="en-US" dirty="0"/>
              <a:t> In case of maternal chickenpox at term, delivery can be delayed until 5–7 days after the onset of maternal rash so as to allow the transmission of maternal antibodies to the fetus</a:t>
            </a:r>
            <a:endParaRPr lang="ar-SA" dirty="0"/>
          </a:p>
        </p:txBody>
      </p:sp>
      <p:sp>
        <p:nvSpPr>
          <p:cNvPr id="2" name="TextBox 1">
            <a:extLst>
              <a:ext uri="{FF2B5EF4-FFF2-40B4-BE49-F238E27FC236}">
                <a16:creationId xmlns:a16="http://schemas.microsoft.com/office/drawing/2014/main" id="{81E16A42-43BE-D56A-8388-7CA4143510D3}"/>
              </a:ext>
            </a:extLst>
          </p:cNvPr>
          <p:cNvSpPr txBox="1"/>
          <p:nvPr/>
        </p:nvSpPr>
        <p:spPr>
          <a:xfrm>
            <a:off x="152400" y="0"/>
            <a:ext cx="5105400" cy="584775"/>
          </a:xfrm>
          <a:prstGeom prst="rect">
            <a:avLst/>
          </a:prstGeom>
          <a:noFill/>
        </p:spPr>
        <p:txBody>
          <a:bodyPr wrap="square" rtlCol="0">
            <a:spAutoFit/>
          </a:bodyPr>
          <a:lstStyle/>
          <a:p>
            <a:r>
              <a:rPr lang="en-US" sz="3200" dirty="0"/>
              <a:t>Delivery </a:t>
            </a:r>
          </a:p>
        </p:txBody>
      </p:sp>
    </p:spTree>
    <p:extLst>
      <p:ext uri="{BB962C8B-B14F-4D97-AF65-F5344CB8AC3E}">
        <p14:creationId xmlns:p14="http://schemas.microsoft.com/office/powerpoint/2010/main" val="912069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107140"/>
            <a:ext cx="8229600" cy="436946"/>
          </a:xfrm>
        </p:spPr>
        <p:txBody>
          <a:bodyPr>
            <a:normAutofit fontScale="90000"/>
          </a:bodyPr>
          <a:lstStyle/>
          <a:p>
            <a:pPr algn="l"/>
            <a:r>
              <a:rPr lang="en-US" dirty="0"/>
              <a:t>Conclusion</a:t>
            </a:r>
            <a:endParaRPr lang="ar-SA" dirty="0"/>
          </a:p>
        </p:txBody>
      </p:sp>
      <p:sp>
        <p:nvSpPr>
          <p:cNvPr id="3" name="عنصر نائب للمحتوى 2"/>
          <p:cNvSpPr>
            <a:spLocks noGrp="1"/>
          </p:cNvSpPr>
          <p:nvPr>
            <p:ph idx="1"/>
          </p:nvPr>
        </p:nvSpPr>
        <p:spPr>
          <a:xfrm>
            <a:off x="214282" y="696502"/>
            <a:ext cx="8472518" cy="4446998"/>
          </a:xfrm>
        </p:spPr>
        <p:txBody>
          <a:bodyPr>
            <a:normAutofit fontScale="85000" lnSpcReduction="10000"/>
          </a:bodyPr>
          <a:lstStyle/>
          <a:p>
            <a:pPr algn="l" rtl="0"/>
            <a:r>
              <a:rPr lang="en-US" dirty="0"/>
              <a:t>Chicken pox during pregnancy can have gestational age-specific adverse outcomes both in the mother and in the fetus.</a:t>
            </a:r>
          </a:p>
          <a:p>
            <a:pPr algn="l" rtl="0"/>
            <a:r>
              <a:rPr lang="en-US" dirty="0"/>
              <a:t>Varicella vaccine is contraindicated in pregnancy. </a:t>
            </a:r>
          </a:p>
          <a:p>
            <a:pPr algn="l" rtl="0"/>
            <a:r>
              <a:rPr lang="en-US" dirty="0"/>
              <a:t>Non-immune exposed expectant mothers can be offered VZIG as prophylaxis before infection occurs.</a:t>
            </a:r>
          </a:p>
          <a:p>
            <a:pPr algn="l" rtl="0"/>
            <a:r>
              <a:rPr lang="en-US" dirty="0"/>
              <a:t> Once infection occurs, oral or intravenous acyclovir can be advised depending on the severity of infection. </a:t>
            </a:r>
          </a:p>
          <a:p>
            <a:pPr algn="l" rtl="0"/>
            <a:r>
              <a:rPr lang="en-US" dirty="0"/>
              <a:t>Neonatal varicella infection should be treated promptly with intravenous acyclovir</a:t>
            </a:r>
            <a:endParaRPr lang="ar-SA" dirty="0"/>
          </a:p>
        </p:txBody>
      </p:sp>
    </p:spTree>
    <p:extLst>
      <p:ext uri="{BB962C8B-B14F-4D97-AF65-F5344CB8AC3E}">
        <p14:creationId xmlns:p14="http://schemas.microsoft.com/office/powerpoint/2010/main" val="3450628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878" y="1825228"/>
            <a:ext cx="5181600" cy="3565922"/>
          </a:xfrm>
        </p:spPr>
        <p:txBody>
          <a:bodyPr>
            <a:normAutofit/>
          </a:bodyPr>
          <a:lstStyle/>
          <a:p>
            <a:pPr algn="l" rtl="0"/>
            <a:r>
              <a:rPr lang="en-US" sz="2000" dirty="0">
                <a:latin typeface="Arial" panose="020B0604020202020204" pitchFamily="34" charset="0"/>
                <a:cs typeface="Arial" panose="020B0604020202020204" pitchFamily="34" charset="0"/>
              </a:rPr>
              <a:t>Human immunodeficiency virus (HIV) </a:t>
            </a:r>
            <a:r>
              <a:rPr lang="en-US" sz="2000" b="0" i="0" dirty="0">
                <a:solidFill>
                  <a:srgbClr val="1A1C1C"/>
                </a:solidFill>
                <a:effectLst/>
                <a:latin typeface="Arial" panose="020B0604020202020204" pitchFamily="34" charset="0"/>
                <a:cs typeface="Arial" panose="020B0604020202020204" pitchFamily="34" charset="0"/>
              </a:rPr>
              <a:t>single-stranded RNA viruses </a:t>
            </a:r>
          </a:p>
          <a:p>
            <a:pPr algn="l" rtl="0"/>
            <a:r>
              <a:rPr lang="en-US" sz="2000" b="0" i="0" dirty="0">
                <a:solidFill>
                  <a:srgbClr val="1A1C1C"/>
                </a:solidFill>
                <a:effectLst/>
                <a:latin typeface="Arial" panose="020B0604020202020204" pitchFamily="34" charset="0"/>
                <a:cs typeface="Arial" panose="020B0604020202020204" pitchFamily="34" charset="0"/>
              </a:rPr>
              <a:t>The </a:t>
            </a:r>
            <a:r>
              <a:rPr lang="en-US" sz="2000" b="0" i="0" dirty="0">
                <a:effectLst/>
                <a:latin typeface="Arial" panose="020B0604020202020204" pitchFamily="34" charset="0"/>
                <a:cs typeface="Arial" panose="020B0604020202020204" pitchFamily="34" charset="0"/>
              </a:rPr>
              <a:t>virus</a:t>
            </a:r>
            <a:r>
              <a:rPr lang="en-US" sz="2000" b="0" i="0" dirty="0">
                <a:solidFill>
                  <a:srgbClr val="1A1C1C"/>
                </a:solidFill>
                <a:effectLst/>
                <a:latin typeface="Arial" panose="020B0604020202020204" pitchFamily="34" charset="0"/>
                <a:cs typeface="Arial" panose="020B0604020202020204" pitchFamily="34" charset="0"/>
              </a:rPr>
              <a:t> infects </a:t>
            </a:r>
            <a:r>
              <a:rPr lang="en-US" sz="2000" b="0" i="0" dirty="0">
                <a:effectLst/>
                <a:latin typeface="Arial" panose="020B0604020202020204" pitchFamily="34" charset="0"/>
                <a:cs typeface="Arial" panose="020B0604020202020204" pitchFamily="34" charset="0"/>
              </a:rPr>
              <a:t>macrophages</a:t>
            </a:r>
            <a:r>
              <a:rPr lang="en-US" sz="2000" b="0" i="0" dirty="0">
                <a:solidFill>
                  <a:srgbClr val="1A1C1C"/>
                </a:solidFill>
                <a:effectLst/>
                <a:latin typeface="Arial" panose="020B0604020202020204" pitchFamily="34" charset="0"/>
                <a:cs typeface="Arial" panose="020B0604020202020204" pitchFamily="34" charset="0"/>
              </a:rPr>
              <a:t> and other CD4+ cells, leading to the destruction of CD4 T cells, which are one of the key mechanisms of cellular immune defense. </a:t>
            </a:r>
            <a:br>
              <a:rPr lang="en-US" sz="2000" dirty="0">
                <a:latin typeface="Arial" panose="020B0604020202020204" pitchFamily="34" charset="0"/>
                <a:cs typeface="Arial" panose="020B0604020202020204" pitchFamily="34" charset="0"/>
              </a:rPr>
            </a:br>
            <a:endParaRPr lang="ar-SA" sz="2000" dirty="0">
              <a:latin typeface="Arial" panose="020B0604020202020204" pitchFamily="34" charset="0"/>
              <a:cs typeface="Arial" panose="020B0604020202020204" pitchFamily="34" charset="0"/>
            </a:endParaRPr>
          </a:p>
        </p:txBody>
      </p:sp>
      <p:sp>
        <p:nvSpPr>
          <p:cNvPr id="2" name="عنوان 1">
            <a:extLst>
              <a:ext uri="{FF2B5EF4-FFF2-40B4-BE49-F238E27FC236}">
                <a16:creationId xmlns:a16="http://schemas.microsoft.com/office/drawing/2014/main" id="{B6EB3B80-5BD8-EAAC-54BD-E3646FB0E810}"/>
              </a:ext>
            </a:extLst>
          </p:cNvPr>
          <p:cNvSpPr>
            <a:spLocks noGrp="1"/>
          </p:cNvSpPr>
          <p:nvPr>
            <p:ph type="title"/>
          </p:nvPr>
        </p:nvSpPr>
        <p:spPr>
          <a:xfrm>
            <a:off x="304800" y="133350"/>
            <a:ext cx="8229600" cy="1285878"/>
          </a:xfrm>
        </p:spPr>
        <p:txBody>
          <a:bodyPr>
            <a:noAutofit/>
          </a:bodyPr>
          <a:lstStyle/>
          <a:p>
            <a:r>
              <a:rPr lang="en-US" sz="4800" dirty="0"/>
              <a:t>HUMAN IMMUNODEFICIENCY VIRUS and pregnancy</a:t>
            </a:r>
            <a:endParaRPr lang="ar-SA" sz="4800" dirty="0"/>
          </a:p>
        </p:txBody>
      </p:sp>
      <p:pic>
        <p:nvPicPr>
          <p:cNvPr id="7" name="Picture 6">
            <a:extLst>
              <a:ext uri="{FF2B5EF4-FFF2-40B4-BE49-F238E27FC236}">
                <a16:creationId xmlns:a16="http://schemas.microsoft.com/office/drawing/2014/main" id="{815E3D2B-1990-B694-370C-173C7A74EFDF}"/>
              </a:ext>
            </a:extLst>
          </p:cNvPr>
          <p:cNvPicPr>
            <a:picLocks noChangeAspect="1"/>
          </p:cNvPicPr>
          <p:nvPr/>
        </p:nvPicPr>
        <p:blipFill>
          <a:blip r:embed="rId2"/>
          <a:stretch>
            <a:fillRect/>
          </a:stretch>
        </p:blipFill>
        <p:spPr>
          <a:xfrm>
            <a:off x="5377406" y="1809750"/>
            <a:ext cx="3750029" cy="2572066"/>
          </a:xfrm>
          <a:prstGeom prst="rect">
            <a:avLst/>
          </a:prstGeom>
        </p:spPr>
      </p:pic>
    </p:spTree>
    <p:extLst>
      <p:ext uri="{BB962C8B-B14F-4D97-AF65-F5344CB8AC3E}">
        <p14:creationId xmlns:p14="http://schemas.microsoft.com/office/powerpoint/2010/main" val="8379806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02274" y="1274485"/>
            <a:ext cx="8229600" cy="748917"/>
          </a:xfrm>
        </p:spPr>
        <p:txBody>
          <a:bodyPr>
            <a:normAutofit/>
          </a:bodyPr>
          <a:lstStyle/>
          <a:p>
            <a:pPr algn="l" rtl="0"/>
            <a:endParaRPr lang="en-US" dirty="0"/>
          </a:p>
          <a:p>
            <a:pPr algn="l" rtl="0"/>
            <a:endParaRPr lang="ar-SA" dirty="0"/>
          </a:p>
        </p:txBody>
      </p:sp>
      <p:pic>
        <p:nvPicPr>
          <p:cNvPr id="4" name="صورة 3" descr="1bbe2df5-111a-4d39-aaee-425e974ce6c1.jpeg"/>
          <p:cNvPicPr>
            <a:picLocks noChangeAspect="1"/>
          </p:cNvPicPr>
          <p:nvPr/>
        </p:nvPicPr>
        <p:blipFill>
          <a:blip r:embed="rId2"/>
          <a:stretch>
            <a:fillRect/>
          </a:stretch>
        </p:blipFill>
        <p:spPr>
          <a:xfrm>
            <a:off x="3733800" y="2964400"/>
            <a:ext cx="5195918" cy="1924353"/>
          </a:xfrm>
          <a:prstGeom prst="rect">
            <a:avLst/>
          </a:prstGeom>
        </p:spPr>
      </p:pic>
      <p:sp>
        <p:nvSpPr>
          <p:cNvPr id="5" name="TextBox 4">
            <a:extLst>
              <a:ext uri="{FF2B5EF4-FFF2-40B4-BE49-F238E27FC236}">
                <a16:creationId xmlns:a16="http://schemas.microsoft.com/office/drawing/2014/main" id="{7BF0D1F3-FCF5-47D9-62A1-A56D59BEE5A5}"/>
              </a:ext>
            </a:extLst>
          </p:cNvPr>
          <p:cNvSpPr txBox="1"/>
          <p:nvPr/>
        </p:nvSpPr>
        <p:spPr>
          <a:xfrm>
            <a:off x="381000" y="209550"/>
            <a:ext cx="3581400" cy="830997"/>
          </a:xfrm>
          <a:prstGeom prst="rect">
            <a:avLst/>
          </a:prstGeom>
          <a:noFill/>
        </p:spPr>
        <p:txBody>
          <a:bodyPr wrap="square" rtlCol="0">
            <a:spAutoFit/>
          </a:bodyPr>
          <a:lstStyle/>
          <a:p>
            <a:r>
              <a:rPr lang="en-US" sz="2400" b="1" i="0" dirty="0">
                <a:solidFill>
                  <a:srgbClr val="1A1C1C"/>
                </a:solidFill>
                <a:effectLst/>
                <a:latin typeface="Lato" panose="020F0502020204030203" pitchFamily="34" charset="0"/>
              </a:rPr>
              <a:t>Transmission</a:t>
            </a:r>
          </a:p>
          <a:p>
            <a:endParaRPr lang="en-US" sz="2400" dirty="0"/>
          </a:p>
        </p:txBody>
      </p:sp>
      <p:sp>
        <p:nvSpPr>
          <p:cNvPr id="6" name="TextBox 5">
            <a:extLst>
              <a:ext uri="{FF2B5EF4-FFF2-40B4-BE49-F238E27FC236}">
                <a16:creationId xmlns:a16="http://schemas.microsoft.com/office/drawing/2014/main" id="{CBC65495-AE41-F7F4-84B1-DA0F7BF20375}"/>
              </a:ext>
            </a:extLst>
          </p:cNvPr>
          <p:cNvSpPr txBox="1"/>
          <p:nvPr/>
        </p:nvSpPr>
        <p:spPr>
          <a:xfrm>
            <a:off x="457200" y="799508"/>
            <a:ext cx="6876953" cy="2031325"/>
          </a:xfrm>
          <a:prstGeom prst="rect">
            <a:avLst/>
          </a:prstGeom>
          <a:noFill/>
        </p:spPr>
        <p:txBody>
          <a:bodyPr wrap="square">
            <a:spAutoFit/>
          </a:bodyPr>
          <a:lstStyle/>
          <a:p>
            <a:pPr algn="l">
              <a:buFont typeface="Arial" panose="020B0604020202020204" pitchFamily="34" charset="0"/>
              <a:buChar char="•"/>
            </a:pPr>
            <a:r>
              <a:rPr lang="en-US" b="1" i="0" dirty="0">
                <a:solidFill>
                  <a:srgbClr val="1A1C1C"/>
                </a:solidFill>
                <a:effectLst/>
                <a:latin typeface="Arial" panose="020B0604020202020204" pitchFamily="34" charset="0"/>
                <a:cs typeface="Arial" panose="020B0604020202020204" pitchFamily="34" charset="0"/>
              </a:rPr>
              <a:t>Vertical transmission</a:t>
            </a:r>
            <a:r>
              <a:rPr lang="en-US" b="0" i="0" dirty="0">
                <a:solidFill>
                  <a:srgbClr val="1A1C1C"/>
                </a:solidFill>
                <a:effectLst/>
                <a:latin typeface="Arial" panose="020B0604020202020204" pitchFamily="34" charset="0"/>
                <a:cs typeface="Arial" panose="020B0604020202020204" pitchFamily="34" charset="0"/>
              </a:rPr>
              <a:t>; during birth ( highest risk ) ,pregnancy and breastfeeding </a:t>
            </a:r>
          </a:p>
          <a:p>
            <a:pPr>
              <a:buFont typeface="Arial" panose="020B0604020202020204" pitchFamily="34" charset="0"/>
              <a:buChar char="•"/>
            </a:pPr>
            <a:r>
              <a:rPr lang="en-US" dirty="0">
                <a:solidFill>
                  <a:srgbClr val="1A1C1C"/>
                </a:solidFill>
                <a:latin typeface="Arial" panose="020B0604020202020204" pitchFamily="34" charset="0"/>
                <a:cs typeface="Arial" panose="020B0604020202020204" pitchFamily="34" charset="0"/>
              </a:rPr>
              <a:t>The risk depends on maternal viral load</a:t>
            </a:r>
          </a:p>
          <a:p>
            <a:pPr>
              <a:buFont typeface="Arial" panose="020B0604020202020204" pitchFamily="34" charset="0"/>
              <a:buChar char="•"/>
            </a:pPr>
            <a:endParaRPr lang="en-US" dirty="0">
              <a:solidFill>
                <a:srgbClr val="1A1C1C"/>
              </a:solidFill>
              <a:latin typeface="Arial" panose="020B0604020202020204" pitchFamily="34" charset="0"/>
              <a:cs typeface="Arial" panose="020B0604020202020204" pitchFamily="34" charset="0"/>
            </a:endParaRPr>
          </a:p>
          <a:p>
            <a:pPr algn="l">
              <a:buFont typeface="Arial" panose="020B0604020202020204" pitchFamily="34" charset="0"/>
              <a:buChar char="•"/>
            </a:pPr>
            <a:r>
              <a:rPr lang="en-US" b="1" i="0" dirty="0">
                <a:solidFill>
                  <a:srgbClr val="1A1C1C"/>
                </a:solidFill>
                <a:effectLst/>
                <a:latin typeface="Arial" panose="020B0604020202020204" pitchFamily="34" charset="0"/>
                <a:cs typeface="Arial" panose="020B0604020202020204" pitchFamily="34" charset="0"/>
              </a:rPr>
              <a:t>Sexual</a:t>
            </a:r>
            <a:r>
              <a:rPr lang="en-US" b="0" i="0" dirty="0">
                <a:solidFill>
                  <a:srgbClr val="1A1C1C"/>
                </a:solidFill>
                <a:effectLst/>
                <a:latin typeface="Arial" panose="020B0604020202020204" pitchFamily="34" charset="0"/>
                <a:cs typeface="Arial" panose="020B0604020202020204" pitchFamily="34" charset="0"/>
              </a:rPr>
              <a:t>: responsible for 80% of infections worldwide </a:t>
            </a:r>
          </a:p>
          <a:p>
            <a:pPr algn="l">
              <a:buFont typeface="Arial" panose="020B0604020202020204" pitchFamily="34" charset="0"/>
              <a:buChar char="•"/>
            </a:pPr>
            <a:r>
              <a:rPr lang="en-US" b="1" i="0" dirty="0">
                <a:solidFill>
                  <a:srgbClr val="1A1C1C"/>
                </a:solidFill>
                <a:effectLst/>
                <a:latin typeface="Arial" panose="020B0604020202020204" pitchFamily="34" charset="0"/>
                <a:cs typeface="Arial" panose="020B0604020202020204" pitchFamily="34" charset="0"/>
              </a:rPr>
              <a:t>Parenteral transmission</a:t>
            </a:r>
            <a:endParaRPr lang="en-US" b="0" i="0" dirty="0">
              <a:solidFill>
                <a:srgbClr val="1A1C1C"/>
              </a:solidFill>
              <a:effectLst/>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b="0" i="0" dirty="0">
                <a:solidFill>
                  <a:srgbClr val="1A1C1C"/>
                </a:solidFill>
                <a:effectLst/>
                <a:latin typeface="Arial" panose="020B0604020202020204" pitchFamily="34" charset="0"/>
                <a:cs typeface="Arial" panose="020B0604020202020204" pitchFamily="34" charset="0"/>
              </a:rPr>
              <a:t>Needle sharing/Needlestick injuries.</a:t>
            </a:r>
          </a:p>
          <a:p>
            <a:pPr marL="742950" lvl="1" indent="-285750" algn="l">
              <a:buFont typeface="Arial" panose="020B0604020202020204" pitchFamily="34" charset="0"/>
              <a:buChar char="•"/>
            </a:pPr>
            <a:r>
              <a:rPr lang="en-US" b="0" i="0" dirty="0">
                <a:solidFill>
                  <a:srgbClr val="1A1C1C"/>
                </a:solidFill>
                <a:effectLst/>
                <a:latin typeface="Arial" panose="020B0604020202020204" pitchFamily="34" charset="0"/>
                <a:cs typeface="Arial" panose="020B0604020202020204" pitchFamily="34" charset="0"/>
              </a:rPr>
              <a:t>Blood, semen organ transplant </a:t>
            </a:r>
          </a:p>
          <a:p>
            <a:pPr>
              <a:buFont typeface="Arial" panose="020B0604020202020204" pitchFamily="34" charset="0"/>
              <a:buChar char="•"/>
            </a:pPr>
            <a:endParaRPr lang="en-US" dirty="0">
              <a:solidFill>
                <a:srgbClr val="1A1C1C"/>
              </a:solidFill>
              <a:latin typeface="Arial" panose="020B0604020202020204" pitchFamily="34" charset="0"/>
              <a:cs typeface="Arial" panose="020B0604020202020204" pitchFamily="34" charset="0"/>
            </a:endParaRPr>
          </a:p>
          <a:p>
            <a:pPr algn="l"/>
            <a:endParaRPr lang="en-US" b="0" i="0" dirty="0">
              <a:solidFill>
                <a:srgbClr val="1A1C1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559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984613"/>
            <a:ext cx="5029200" cy="825137"/>
          </a:xfrm>
        </p:spPr>
        <p:txBody>
          <a:bodyPr>
            <a:normAutofit fontScale="92500" lnSpcReduction="20000"/>
          </a:bodyPr>
          <a:lstStyle/>
          <a:p>
            <a:pPr algn="l" rtl="0"/>
            <a:r>
              <a:rPr lang="en-US" sz="1400" dirty="0">
                <a:latin typeface="Arial" panose="020B0604020202020204" pitchFamily="34" charset="0"/>
                <a:cs typeface="Arial" panose="020B0604020202020204" pitchFamily="34" charset="0"/>
              </a:rPr>
              <a:t>opportunistic infection , STD , substance abuse and vaccination status </a:t>
            </a:r>
          </a:p>
          <a:p>
            <a:pPr algn="l" rtl="0"/>
            <a:r>
              <a:rPr lang="en-US" sz="1400" dirty="0">
                <a:latin typeface="Arial" panose="020B0604020202020204" pitchFamily="34" charset="0"/>
                <a:cs typeface="Arial" panose="020B0604020202020204" pitchFamily="34" charset="0"/>
              </a:rPr>
              <a:t>New symptoms like fever should alert the physician to the possibility of an undiagnosed opportunistic infection</a:t>
            </a:r>
            <a:endParaRPr lang="ar-SA" sz="1400" dirty="0">
              <a:latin typeface="Arial" panose="020B0604020202020204" pitchFamily="34" charset="0"/>
              <a:cs typeface="Arial" panose="020B0604020202020204" pitchFamily="34" charset="0"/>
            </a:endParaRPr>
          </a:p>
        </p:txBody>
      </p:sp>
      <p:pic>
        <p:nvPicPr>
          <p:cNvPr id="4" name="صورة 3" descr="7ce169fc-d987-4e3e-b480-2120b60d0b83.jpeg"/>
          <p:cNvPicPr>
            <a:picLocks noChangeAspect="1"/>
          </p:cNvPicPr>
          <p:nvPr/>
        </p:nvPicPr>
        <p:blipFill>
          <a:blip r:embed="rId2"/>
          <a:stretch>
            <a:fillRect/>
          </a:stretch>
        </p:blipFill>
        <p:spPr>
          <a:xfrm>
            <a:off x="7315199" y="1830384"/>
            <a:ext cx="1631467" cy="1583949"/>
          </a:xfrm>
          <a:prstGeom prst="rect">
            <a:avLst/>
          </a:prstGeom>
        </p:spPr>
      </p:pic>
      <p:sp>
        <p:nvSpPr>
          <p:cNvPr id="2" name="TextBox 1">
            <a:extLst>
              <a:ext uri="{FF2B5EF4-FFF2-40B4-BE49-F238E27FC236}">
                <a16:creationId xmlns:a16="http://schemas.microsoft.com/office/drawing/2014/main" id="{77949B02-EB65-D71D-1FA1-EB340E3BD0EF}"/>
              </a:ext>
            </a:extLst>
          </p:cNvPr>
          <p:cNvSpPr txBox="1"/>
          <p:nvPr/>
        </p:nvSpPr>
        <p:spPr>
          <a:xfrm>
            <a:off x="181410" y="438150"/>
            <a:ext cx="2590800" cy="461665"/>
          </a:xfrm>
          <a:prstGeom prst="rect">
            <a:avLst/>
          </a:prstGeom>
          <a:noFill/>
        </p:spPr>
        <p:txBody>
          <a:bodyPr wrap="square" rtlCol="0">
            <a:spAutoFit/>
          </a:bodyPr>
          <a:lstStyle/>
          <a:p>
            <a:r>
              <a:rPr lang="en-US" sz="2400" dirty="0">
                <a:latin typeface="Arial Black" panose="020B0A04020102020204" pitchFamily="34" charset="0"/>
              </a:rPr>
              <a:t>History</a:t>
            </a:r>
            <a:r>
              <a:rPr lang="en-US" sz="2400" dirty="0"/>
              <a:t> </a:t>
            </a:r>
          </a:p>
        </p:txBody>
      </p:sp>
      <p:sp>
        <p:nvSpPr>
          <p:cNvPr id="5" name="TextBox 4">
            <a:extLst>
              <a:ext uri="{FF2B5EF4-FFF2-40B4-BE49-F238E27FC236}">
                <a16:creationId xmlns:a16="http://schemas.microsoft.com/office/drawing/2014/main" id="{9218E1F9-CD12-04C5-7AA2-9484815E896F}"/>
              </a:ext>
            </a:extLst>
          </p:cNvPr>
          <p:cNvSpPr txBox="1"/>
          <p:nvPr/>
        </p:nvSpPr>
        <p:spPr>
          <a:xfrm>
            <a:off x="181410" y="2195047"/>
            <a:ext cx="5334000" cy="461665"/>
          </a:xfrm>
          <a:prstGeom prst="rect">
            <a:avLst/>
          </a:prstGeom>
          <a:noFill/>
        </p:spPr>
        <p:txBody>
          <a:bodyPr wrap="square" rtlCol="0">
            <a:spAutoFit/>
          </a:bodyPr>
          <a:lstStyle/>
          <a:p>
            <a:r>
              <a:rPr lang="en-US" sz="2400" dirty="0">
                <a:latin typeface="Arial Black" panose="020B0A04020102020204" pitchFamily="34" charset="0"/>
              </a:rPr>
              <a:t>Physical examination </a:t>
            </a:r>
          </a:p>
        </p:txBody>
      </p:sp>
      <p:sp>
        <p:nvSpPr>
          <p:cNvPr id="6" name="TextBox 5">
            <a:extLst>
              <a:ext uri="{FF2B5EF4-FFF2-40B4-BE49-F238E27FC236}">
                <a16:creationId xmlns:a16="http://schemas.microsoft.com/office/drawing/2014/main" id="{6DDE528E-52C8-733E-2640-02169124E659}"/>
              </a:ext>
            </a:extLst>
          </p:cNvPr>
          <p:cNvSpPr txBox="1"/>
          <p:nvPr/>
        </p:nvSpPr>
        <p:spPr>
          <a:xfrm>
            <a:off x="116427" y="3042686"/>
            <a:ext cx="7924800" cy="116955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Aims</a:t>
            </a:r>
            <a:r>
              <a:rPr lang="en-US" sz="1400" dirty="0">
                <a:latin typeface="Arial" panose="020B0604020202020204" pitchFamily="34" charset="0"/>
                <a:cs typeface="Arial" panose="020B0604020202020204" pitchFamily="34" charset="0"/>
              </a:rPr>
              <a:t> to pick up :</a:t>
            </a:r>
          </a:p>
          <a:p>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Sign like thrush</a:t>
            </a:r>
            <a:r>
              <a:rPr lang="en-US" sz="1400" dirty="0">
                <a:latin typeface="Arial" panose="020B0604020202020204" pitchFamily="34" charset="0"/>
                <a:cs typeface="Arial" panose="020B0604020202020204" pitchFamily="34" charset="0"/>
              </a:rPr>
              <a:t>, which may be an indicator of an advanced HIV infection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Sign of other STIs</a:t>
            </a:r>
            <a:r>
              <a:rPr lang="en-US" sz="1400" dirty="0">
                <a:latin typeface="Arial" panose="020B0604020202020204" pitchFamily="34" charset="0"/>
                <a:cs typeface="Arial" panose="020B0604020202020204" pitchFamily="34" charset="0"/>
              </a:rPr>
              <a:t> which may be present along with HIV </a:t>
            </a:r>
            <a:r>
              <a:rPr lang="en-US" sz="1400" dirty="0">
                <a:solidFill>
                  <a:schemeClr val="tx1">
                    <a:lumMod val="95000"/>
                    <a:lumOff val="5000"/>
                  </a:schemeClr>
                </a:solidFill>
                <a:latin typeface="Arial" panose="020B0604020202020204" pitchFamily="34" charset="0"/>
                <a:cs typeface="Arial" panose="020B0604020202020204" pitchFamily="34" charset="0"/>
              </a:rPr>
              <a:t>(</a:t>
            </a:r>
            <a:r>
              <a:rPr lang="en-US" sz="1400" dirty="0" err="1">
                <a:solidFill>
                  <a:schemeClr val="tx1">
                    <a:lumMod val="95000"/>
                    <a:lumOff val="5000"/>
                  </a:schemeClr>
                </a:solidFill>
                <a:latin typeface="Arial" panose="020B0604020202020204" pitchFamily="34" charset="0"/>
                <a:cs typeface="Arial" panose="020B0604020202020204" pitchFamily="34" charset="0"/>
              </a:rPr>
              <a:t>eg</a:t>
            </a:r>
            <a:r>
              <a:rPr lang="en-US" sz="1400" dirty="0">
                <a:solidFill>
                  <a:schemeClr val="tx1">
                    <a:lumMod val="95000"/>
                    <a:lumOff val="5000"/>
                  </a:schemeClr>
                </a:solidFill>
                <a:latin typeface="Arial" panose="020B0604020202020204" pitchFamily="34" charset="0"/>
                <a:cs typeface="Arial" panose="020B0604020202020204" pitchFamily="34" charset="0"/>
              </a:rPr>
              <a:t> , genital ulcers or</a:t>
            </a:r>
          </a:p>
          <a:p>
            <a:r>
              <a:rPr lang="en-US" sz="1400" dirty="0">
                <a:solidFill>
                  <a:schemeClr val="tx1">
                    <a:lumMod val="95000"/>
                    <a:lumOff val="5000"/>
                  </a:schemeClr>
                </a:solidFill>
                <a:latin typeface="Arial" panose="020B0604020202020204" pitchFamily="34" charset="0"/>
                <a:cs typeface="Arial" panose="020B0604020202020204" pitchFamily="34" charset="0"/>
              </a:rPr>
              <a:t> vaginal discharge).</a:t>
            </a:r>
            <a:endParaRPr lang="en-US" dirty="0"/>
          </a:p>
        </p:txBody>
      </p:sp>
      <p:pic>
        <p:nvPicPr>
          <p:cNvPr id="8" name="Picture 7">
            <a:extLst>
              <a:ext uri="{FF2B5EF4-FFF2-40B4-BE49-F238E27FC236}">
                <a16:creationId xmlns:a16="http://schemas.microsoft.com/office/drawing/2014/main" id="{2B3E1C54-F90D-A271-8743-022A0CFD32C2}"/>
              </a:ext>
            </a:extLst>
          </p:cNvPr>
          <p:cNvPicPr>
            <a:picLocks noChangeAspect="1"/>
          </p:cNvPicPr>
          <p:nvPr/>
        </p:nvPicPr>
        <p:blipFill>
          <a:blip r:embed="rId3"/>
          <a:stretch>
            <a:fillRect/>
          </a:stretch>
        </p:blipFill>
        <p:spPr>
          <a:xfrm>
            <a:off x="7160581" y="3547426"/>
            <a:ext cx="1941271" cy="1457410"/>
          </a:xfrm>
          <a:prstGeom prst="rect">
            <a:avLst/>
          </a:prstGeom>
        </p:spPr>
      </p:pic>
      <p:pic>
        <p:nvPicPr>
          <p:cNvPr id="9" name="صورة 3" descr="7c3203a7-7d03-413a-b149-823959cdd552.jpeg">
            <a:extLst>
              <a:ext uri="{FF2B5EF4-FFF2-40B4-BE49-F238E27FC236}">
                <a16:creationId xmlns:a16="http://schemas.microsoft.com/office/drawing/2014/main" id="{FDAFA90A-DACB-E9CA-0D1D-4AAF7E168799}"/>
              </a:ext>
            </a:extLst>
          </p:cNvPr>
          <p:cNvPicPr>
            <a:picLocks noChangeAspect="1"/>
          </p:cNvPicPr>
          <p:nvPr/>
        </p:nvPicPr>
        <p:blipFill>
          <a:blip r:embed="rId4"/>
          <a:stretch>
            <a:fillRect/>
          </a:stretch>
        </p:blipFill>
        <p:spPr>
          <a:xfrm>
            <a:off x="5323124" y="-64212"/>
            <a:ext cx="3639466" cy="1660287"/>
          </a:xfrm>
          <a:prstGeom prst="rect">
            <a:avLst/>
          </a:prstGeom>
        </p:spPr>
      </p:pic>
    </p:spTree>
    <p:extLst>
      <p:ext uri="{BB962C8B-B14F-4D97-AF65-F5344CB8AC3E}">
        <p14:creationId xmlns:p14="http://schemas.microsoft.com/office/powerpoint/2010/main" val="3355970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05979"/>
            <a:ext cx="8229600" cy="383367"/>
          </a:xfrm>
        </p:spPr>
        <p:txBody>
          <a:bodyPr>
            <a:normAutofit fontScale="90000"/>
          </a:bodyPr>
          <a:lstStyle/>
          <a:p>
            <a:r>
              <a:rPr lang="en-US" dirty="0"/>
              <a:t>Investigation </a:t>
            </a:r>
            <a:endParaRPr lang="ar-SA" dirty="0"/>
          </a:p>
        </p:txBody>
      </p:sp>
      <p:sp>
        <p:nvSpPr>
          <p:cNvPr id="3" name="عنصر نائب للمحتوى 2"/>
          <p:cNvSpPr>
            <a:spLocks noGrp="1"/>
          </p:cNvSpPr>
          <p:nvPr>
            <p:ph idx="1"/>
          </p:nvPr>
        </p:nvSpPr>
        <p:spPr>
          <a:xfrm>
            <a:off x="152400" y="819150"/>
            <a:ext cx="8839200" cy="2256247"/>
          </a:xfrm>
        </p:spPr>
        <p:txBody>
          <a:bodyPr>
            <a:normAutofit fontScale="47500" lnSpcReduction="20000"/>
          </a:bodyPr>
          <a:lstStyle/>
          <a:p>
            <a:pPr algn="l" rtl="0">
              <a:lnSpc>
                <a:spcPct val="120000"/>
              </a:lnSpc>
            </a:pPr>
            <a:r>
              <a:rPr lang="en-US" b="1" dirty="0">
                <a:latin typeface="Arial" panose="020B0604020202020204" pitchFamily="34" charset="0"/>
                <a:cs typeface="Arial" panose="020B0604020202020204" pitchFamily="34" charset="0"/>
              </a:rPr>
              <a:t>Ultrasound examination </a:t>
            </a:r>
            <a:r>
              <a:rPr lang="en-US" dirty="0">
                <a:latin typeface="Arial" panose="020B0604020202020204" pitchFamily="34" charset="0"/>
                <a:cs typeface="Arial" panose="020B0604020202020204" pitchFamily="34" charset="0"/>
              </a:rPr>
              <a:t>in the first trimester : Gestational age </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l" rtl="0">
              <a:lnSpc>
                <a:spcPct val="120000"/>
              </a:lnSpc>
            </a:pPr>
            <a:r>
              <a:rPr lang="en-US" b="1" dirty="0">
                <a:latin typeface="Arial" panose="020B0604020202020204" pitchFamily="34" charset="0"/>
                <a:cs typeface="Arial" panose="020B0604020202020204" pitchFamily="34" charset="0"/>
              </a:rPr>
              <a:t>CD4 cell count </a:t>
            </a:r>
            <a:r>
              <a:rPr lang="en-US" dirty="0">
                <a:latin typeface="Arial" panose="020B0604020202020204" pitchFamily="34" charset="0"/>
                <a:cs typeface="Arial" panose="020B0604020202020204" pitchFamily="34" charset="0"/>
              </a:rPr>
              <a:t>: on the first visit and then every trimester during pregnancy.</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lgn="l" rtl="0">
              <a:lnSpc>
                <a:spcPct val="120000"/>
              </a:lnSpc>
            </a:pP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Viral load measurement</a:t>
            </a:r>
            <a:r>
              <a:rPr lang="en-US" dirty="0">
                <a:latin typeface="Arial" panose="020B0604020202020204" pitchFamily="34" charset="0"/>
                <a:cs typeface="Arial" panose="020B0604020202020204" pitchFamily="34" charset="0"/>
              </a:rPr>
              <a:t> : viral load should be assessed At the time of initial visit , again at the time of starting ART , two weeks after starting ART and then monthly until the patient achieves complete suppression of thee virus after which it can be reduced to testing once every three months for the remaining pregnancy duration and at 36 weeks.</a:t>
            </a:r>
            <a:endParaRPr lang="ar-SA" dirty="0">
              <a:latin typeface="Arial" panose="020B0604020202020204" pitchFamily="34" charset="0"/>
              <a:cs typeface="Arial" panose="020B0604020202020204" pitchFamily="34" charset="0"/>
            </a:endParaRPr>
          </a:p>
        </p:txBody>
      </p:sp>
      <p:sp>
        <p:nvSpPr>
          <p:cNvPr id="4" name="عنصر نائب للمحتوى 2">
            <a:extLst>
              <a:ext uri="{FF2B5EF4-FFF2-40B4-BE49-F238E27FC236}">
                <a16:creationId xmlns:a16="http://schemas.microsoft.com/office/drawing/2014/main" id="{0D80137C-F715-7098-C3F3-1A95296CE750}"/>
              </a:ext>
            </a:extLst>
          </p:cNvPr>
          <p:cNvSpPr txBox="1">
            <a:spLocks/>
          </p:cNvSpPr>
          <p:nvPr/>
        </p:nvSpPr>
        <p:spPr>
          <a:xfrm>
            <a:off x="152400" y="3028950"/>
            <a:ext cx="8991600" cy="4380326"/>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buClrTx/>
            </a:pPr>
            <a:r>
              <a:rPr lang="en-US" sz="1500" b="1" dirty="0">
                <a:latin typeface="Arial" panose="020B0604020202020204" pitchFamily="34" charset="0"/>
                <a:cs typeface="Arial" panose="020B0604020202020204" pitchFamily="34" charset="0"/>
              </a:rPr>
              <a:t>Antiretroviral therapy (ART) toxicity monitoring </a:t>
            </a:r>
            <a:r>
              <a:rPr lang="en-US" sz="1500" dirty="0">
                <a:latin typeface="Arial" panose="020B0604020202020204" pitchFamily="34" charset="0"/>
                <a:cs typeface="Arial" panose="020B0604020202020204" pitchFamily="34" charset="0"/>
              </a:rPr>
              <a:t>:doing CBC ,BUN ,creatinine and liver function test before starting ART .These should be repeated every three to six months.</a:t>
            </a:r>
          </a:p>
          <a:p>
            <a:pPr algn="l" rtl="0">
              <a:buClrTx/>
            </a:pPr>
            <a:r>
              <a:rPr lang="en-US" sz="1500" b="1" dirty="0">
                <a:latin typeface="Arial" panose="020B0604020202020204" pitchFamily="34" charset="0"/>
                <a:cs typeface="Arial" panose="020B0604020202020204" pitchFamily="34" charset="0"/>
              </a:rPr>
              <a:t>Screening for </a:t>
            </a:r>
            <a:r>
              <a:rPr lang="en-US" sz="1500" dirty="0">
                <a:latin typeface="Arial" panose="020B0604020202020204" pitchFamily="34" charset="0"/>
                <a:cs typeface="Arial" panose="020B0604020202020204" pitchFamily="34" charset="0"/>
              </a:rPr>
              <a:t>STIs ,Gestational diabetes ,Viral hepatitis and Tuberculosis.</a:t>
            </a:r>
          </a:p>
          <a:p>
            <a:pPr algn="l" rtl="0">
              <a:buClrTx/>
            </a:pPr>
            <a:r>
              <a:rPr lang="en-US" sz="1500" b="1" dirty="0">
                <a:latin typeface="Arial" panose="020B0604020202020204" pitchFamily="34" charset="0"/>
                <a:cs typeface="Arial" panose="020B0604020202020204" pitchFamily="34" charset="0"/>
              </a:rPr>
              <a:t>Evaluation for </a:t>
            </a:r>
            <a:r>
              <a:rPr lang="en-US" sz="1500" dirty="0">
                <a:latin typeface="Arial" panose="020B0604020202020204" pitchFamily="34" charset="0"/>
                <a:cs typeface="Arial" panose="020B0604020202020204" pitchFamily="34" charset="0"/>
              </a:rPr>
              <a:t>opportunistic infections.</a:t>
            </a:r>
            <a:endParaRPr lang="ar-SA"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952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en-US" sz="7200" dirty="0"/>
              <a:t>Management</a:t>
            </a:r>
            <a:endParaRPr lang="ar-SA" sz="7200" dirty="0"/>
          </a:p>
        </p:txBody>
      </p:sp>
      <p:sp>
        <p:nvSpPr>
          <p:cNvPr id="3" name="عنصر نائب للمحتوى 2"/>
          <p:cNvSpPr>
            <a:spLocks noGrp="1"/>
          </p:cNvSpPr>
          <p:nvPr>
            <p:ph idx="1"/>
          </p:nvPr>
        </p:nvSpPr>
        <p:spPr>
          <a:xfrm>
            <a:off x="457200" y="1500181"/>
            <a:ext cx="8229600" cy="3094442"/>
          </a:xfrm>
        </p:spPr>
        <p:txBody>
          <a:bodyPr>
            <a:normAutofit fontScale="92500" lnSpcReduction="20000"/>
          </a:bodyPr>
          <a:lstStyle/>
          <a:p>
            <a:pPr algn="l" rtl="0"/>
            <a:r>
              <a:rPr lang="en-US" b="1" dirty="0"/>
              <a:t>Antepartum management</a:t>
            </a:r>
            <a:br>
              <a:rPr lang="en-US" b="1" dirty="0"/>
            </a:br>
            <a:endParaRPr lang="en-US" b="1" dirty="0"/>
          </a:p>
          <a:p>
            <a:pPr algn="l" rtl="0"/>
            <a:r>
              <a:rPr lang="en-US" b="1" dirty="0"/>
              <a:t>Intrapartum management</a:t>
            </a:r>
            <a:br>
              <a:rPr lang="en-US" b="1" dirty="0"/>
            </a:br>
            <a:endParaRPr lang="en-US" b="1" dirty="0"/>
          </a:p>
          <a:p>
            <a:pPr algn="l" rtl="0"/>
            <a:r>
              <a:rPr lang="en-US" b="1" dirty="0"/>
              <a:t>Postpartum management</a:t>
            </a:r>
            <a:br>
              <a:rPr lang="en-US" b="1" dirty="0"/>
            </a:br>
            <a:endParaRPr lang="en-US" b="1" dirty="0"/>
          </a:p>
          <a:p>
            <a:pPr algn="l" rtl="0"/>
            <a:r>
              <a:rPr lang="en-US" b="1" dirty="0"/>
              <a:t>Newborn management </a:t>
            </a:r>
            <a:endParaRPr lang="ar-SA" b="1" dirty="0"/>
          </a:p>
        </p:txBody>
      </p:sp>
    </p:spTree>
    <p:extLst>
      <p:ext uri="{BB962C8B-B14F-4D97-AF65-F5344CB8AC3E}">
        <p14:creationId xmlns:p14="http://schemas.microsoft.com/office/powerpoint/2010/main" val="312492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r>
              <a:rPr lang="en-US" b="1" i="0" u="none" strike="noStrike" dirty="0">
                <a:solidFill>
                  <a:srgbClr val="343536"/>
                </a:solidFill>
                <a:effectLst/>
                <a:latin typeface="Source Sans Pro" panose="020F0502020204030204" pitchFamily="34" charset="0"/>
              </a:rPr>
              <a:t>How are TORCH infections diagnosed during pregnancy?</a:t>
            </a:r>
          </a:p>
        </p:txBody>
      </p:sp>
      <p:sp>
        <p:nvSpPr>
          <p:cNvPr id="142" name="Google Shape;142;p17"/>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p>
            <a:r>
              <a:rPr lang="en-US" sz="2000" b="0" i="0" u="none" strike="noStrike" dirty="0">
                <a:solidFill>
                  <a:srgbClr val="343536"/>
                </a:solidFill>
                <a:effectLst/>
                <a:latin typeface="Source Sans Pro" panose="020F0502020204030204" pitchFamily="34" charset="0"/>
              </a:rPr>
              <a:t>TORCH infections are diagnosed through blood tests, PCR (polymerase chain reaction) tests and viral cultures. A viral culture is when your healthcare provider takes a sample of fluid, cells or tissue from your body and tests it for infectious diseases. Common areas include saliva from your mouth, mucus from your nose, blood, pee, amniotic fluid or fluid from a skin rash or sore. PCR tests work by detecting the genetic material of a virus in a fluid sample.</a:t>
            </a:r>
          </a:p>
          <a:p>
            <a:r>
              <a:rPr lang="en-US" sz="2000" b="0" i="0" u="none" strike="noStrike" dirty="0">
                <a:solidFill>
                  <a:srgbClr val="343536"/>
                </a:solidFill>
                <a:effectLst/>
                <a:latin typeface="Source Sans Pro" panose="020F0502020204030204" pitchFamily="34" charset="0"/>
              </a:rPr>
              <a:t>Some congenital disorders, growth problems or issues with major organ development can be seen on prenatal ultrasound and diagnosed before birth.</a:t>
            </a:r>
          </a:p>
          <a:p>
            <a:pPr marL="182880" lvl="0" indent="-205740" algn="l" rtl="0">
              <a:spcBef>
                <a:spcPts val="0"/>
              </a:spcBef>
              <a:spcAft>
                <a:spcPts val="0"/>
              </a:spcAft>
              <a:buClr>
                <a:schemeClr val="dk2"/>
              </a:buClr>
              <a:buSzPts val="1800"/>
              <a:buChar char="●"/>
            </a:pPr>
            <a:endParaRPr sz="1400" dirty="0">
              <a:solidFill>
                <a:schemeClr val="accent3">
                  <a:lumMod val="50000"/>
                </a:schemeClr>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56" t="25625" r="2032" b="14583"/>
          <a:stretch/>
        </p:blipFill>
        <p:spPr bwMode="auto">
          <a:xfrm>
            <a:off x="0" y="-19050"/>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9209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05979"/>
            <a:ext cx="8229600" cy="329789"/>
          </a:xfrm>
        </p:spPr>
        <p:txBody>
          <a:bodyPr>
            <a:normAutofit fontScale="90000"/>
          </a:bodyPr>
          <a:lstStyle/>
          <a:p>
            <a:r>
              <a:rPr lang="en-US" b="1" dirty="0"/>
              <a:t>Antepartum management</a:t>
            </a:r>
            <a:endParaRPr lang="ar-SA" b="1" dirty="0"/>
          </a:p>
        </p:txBody>
      </p:sp>
      <p:sp>
        <p:nvSpPr>
          <p:cNvPr id="3" name="عنصر نائب للمحتوى 2"/>
          <p:cNvSpPr>
            <a:spLocks noGrp="1"/>
          </p:cNvSpPr>
          <p:nvPr>
            <p:ph idx="1"/>
          </p:nvPr>
        </p:nvSpPr>
        <p:spPr>
          <a:xfrm>
            <a:off x="457200" y="1200151"/>
            <a:ext cx="8229600" cy="1447799"/>
          </a:xfrm>
        </p:spPr>
        <p:txBody>
          <a:bodyPr>
            <a:normAutofit fontScale="92500"/>
          </a:bodyPr>
          <a:lstStyle/>
          <a:p>
            <a:pPr algn="l" rtl="0"/>
            <a:r>
              <a:rPr lang="en-US" sz="2000" dirty="0">
                <a:solidFill>
                  <a:srgbClr val="FF0000"/>
                </a:solidFill>
                <a:latin typeface="Arial" panose="020B0604020202020204" pitchFamily="34" charset="0"/>
                <a:cs typeface="Arial" panose="020B0604020202020204" pitchFamily="34" charset="0"/>
              </a:rPr>
              <a:t>Routine HIV screening </a:t>
            </a:r>
            <a:r>
              <a:rPr lang="en-US" sz="2000" dirty="0">
                <a:latin typeface="Arial" panose="020B0604020202020204" pitchFamily="34" charset="0"/>
                <a:cs typeface="Arial" panose="020B0604020202020204" pitchFamily="34" charset="0"/>
              </a:rPr>
              <a:t>for all pregnant women ART should be started as soon as a diagnosis of HIV is made in pregnant patient . This should be done regardless of the patients CD4 count or HIV RNA level </a:t>
            </a:r>
            <a:br>
              <a:rPr lang="en-US" sz="2000" dirty="0">
                <a:latin typeface="Arial" panose="020B0604020202020204" pitchFamily="34" charset="0"/>
                <a:cs typeface="Arial" panose="020B0604020202020204" pitchFamily="34" charset="0"/>
              </a:rPr>
            </a:br>
            <a:endParaRPr lang="ar-SA" sz="2000" dirty="0">
              <a:latin typeface="Arial" panose="020B0604020202020204" pitchFamily="34" charset="0"/>
              <a:cs typeface="Arial" panose="020B0604020202020204" pitchFamily="34" charset="0"/>
            </a:endParaRPr>
          </a:p>
        </p:txBody>
      </p:sp>
      <p:sp>
        <p:nvSpPr>
          <p:cNvPr id="4" name="عنصر نائب للمحتوى 2">
            <a:extLst>
              <a:ext uri="{FF2B5EF4-FFF2-40B4-BE49-F238E27FC236}">
                <a16:creationId xmlns:a16="http://schemas.microsoft.com/office/drawing/2014/main" id="{BC3C44FD-7815-D021-3749-5EDF00E4CE9C}"/>
              </a:ext>
            </a:extLst>
          </p:cNvPr>
          <p:cNvSpPr txBox="1">
            <a:spLocks/>
          </p:cNvSpPr>
          <p:nvPr/>
        </p:nvSpPr>
        <p:spPr>
          <a:xfrm>
            <a:off x="456426" y="2190750"/>
            <a:ext cx="8633808" cy="4875644"/>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buClrTx/>
            </a:pPr>
            <a:r>
              <a:rPr lang="en-US" sz="1900" dirty="0">
                <a:latin typeface="Arial" panose="020B0604020202020204" pitchFamily="34" charset="0"/>
                <a:cs typeface="Arial" panose="020B0604020202020204" pitchFamily="34" charset="0"/>
              </a:rPr>
              <a:t>For women who become pregnant while on ART with sustained viral suppression , continuing the same regimen during pregnancy is strongly </a:t>
            </a:r>
            <a:br>
              <a:rPr lang="ar-SA"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encouraged</a:t>
            </a:r>
          </a:p>
          <a:p>
            <a:pPr algn="l" rtl="0">
              <a:buClrTx/>
            </a:pPr>
            <a:r>
              <a:rPr lang="en-US" sz="1900" dirty="0">
                <a:latin typeface="Arial" panose="020B0604020202020204" pitchFamily="34" charset="0"/>
                <a:cs typeface="Arial" panose="020B0604020202020204" pitchFamily="34" charset="0"/>
              </a:rPr>
              <a:t>For treatment-naïve patient two nucleoside revers transcriptase inhibitors (NRTIAs) with third protease inhibitors is the preferred regimen </a:t>
            </a:r>
            <a:endParaRPr lang="ar-SA" sz="1900" dirty="0">
              <a:latin typeface="Arial" panose="020B0604020202020204" pitchFamily="34" charset="0"/>
              <a:cs typeface="Arial" panose="020B0604020202020204" pitchFamily="34" charset="0"/>
            </a:endParaRPr>
          </a:p>
        </p:txBody>
      </p:sp>
      <p:pic>
        <p:nvPicPr>
          <p:cNvPr id="5" name="صورة 3" descr="0551acda-310d-4bd8-83a5-0dc4792c10f0.jpeg">
            <a:extLst>
              <a:ext uri="{FF2B5EF4-FFF2-40B4-BE49-F238E27FC236}">
                <a16:creationId xmlns:a16="http://schemas.microsoft.com/office/drawing/2014/main" id="{820600BE-BA2B-0C28-A0A2-4853755FC2D4}"/>
              </a:ext>
            </a:extLst>
          </p:cNvPr>
          <p:cNvPicPr>
            <a:picLocks noChangeAspect="1"/>
          </p:cNvPicPr>
          <p:nvPr/>
        </p:nvPicPr>
        <p:blipFill>
          <a:blip r:embed="rId2"/>
          <a:stretch>
            <a:fillRect/>
          </a:stretch>
        </p:blipFill>
        <p:spPr>
          <a:xfrm>
            <a:off x="1371600" y="3943349"/>
            <a:ext cx="5410200" cy="1075238"/>
          </a:xfrm>
          <a:prstGeom prst="rect">
            <a:avLst/>
          </a:prstGeom>
        </p:spPr>
      </p:pic>
    </p:spTree>
    <p:extLst>
      <p:ext uri="{BB962C8B-B14F-4D97-AF65-F5344CB8AC3E}">
        <p14:creationId xmlns:p14="http://schemas.microsoft.com/office/powerpoint/2010/main" val="6660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05978"/>
            <a:ext cx="8229600" cy="436946"/>
          </a:xfrm>
        </p:spPr>
        <p:txBody>
          <a:bodyPr>
            <a:normAutofit fontScale="90000"/>
          </a:bodyPr>
          <a:lstStyle/>
          <a:p>
            <a:r>
              <a:rPr lang="en-US" b="1" dirty="0"/>
              <a:t>Intrapartum management</a:t>
            </a:r>
            <a:endParaRPr lang="ar-SA" b="1" dirty="0"/>
          </a:p>
        </p:txBody>
      </p:sp>
      <p:sp>
        <p:nvSpPr>
          <p:cNvPr id="3" name="عنصر نائب للمحتوى 2"/>
          <p:cNvSpPr>
            <a:spLocks noGrp="1"/>
          </p:cNvSpPr>
          <p:nvPr>
            <p:ph idx="1"/>
          </p:nvPr>
        </p:nvSpPr>
        <p:spPr>
          <a:xfrm>
            <a:off x="0" y="895350"/>
            <a:ext cx="9144000" cy="2971800"/>
          </a:xfrm>
        </p:spPr>
        <p:txBody>
          <a:bodyPr>
            <a:noAutofit/>
          </a:bodyPr>
          <a:lstStyle/>
          <a:p>
            <a:pPr algn="l" rtl="0">
              <a:lnSpc>
                <a:spcPct val="110000"/>
              </a:lnSpc>
            </a:pPr>
            <a:r>
              <a:rPr lang="en-US" sz="1600" b="1" u="sng" dirty="0">
                <a:solidFill>
                  <a:schemeClr val="accent1">
                    <a:lumMod val="50000"/>
                  </a:schemeClr>
                </a:solidFill>
                <a:latin typeface="Arial" panose="020B0604020202020204" pitchFamily="34" charset="0"/>
                <a:cs typeface="Arial" panose="020B0604020202020204" pitchFamily="34" charset="0"/>
              </a:rPr>
              <a:t>Mode of delivery</a:t>
            </a:r>
            <a:r>
              <a:rPr lang="en-US" sz="1600" dirty="0">
                <a:latin typeface="Arial" panose="020B0604020202020204" pitchFamily="34" charset="0"/>
                <a:cs typeface="Arial" panose="020B0604020202020204" pitchFamily="34" charset="0"/>
              </a:rPr>
              <a:t>: depend on the viral load of the mother around the time of delivery </a:t>
            </a:r>
            <a:br>
              <a:rPr lang="ar-JO"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pPr algn="l" rtl="0">
              <a:lnSpc>
                <a:spcPct val="110000"/>
              </a:lnSpc>
            </a:pPr>
            <a:r>
              <a:rPr lang="en-US" sz="1600" dirty="0">
                <a:latin typeface="Arial" panose="020B0604020202020204" pitchFamily="34" charset="0"/>
                <a:cs typeface="Arial" panose="020B0604020202020204" pitchFamily="34" charset="0"/>
              </a:rPr>
              <a:t>Scheduled cs at 38 weeks for women with viral load </a:t>
            </a:r>
            <a:r>
              <a:rPr lang="en-US" sz="1600" b="1" dirty="0">
                <a:solidFill>
                  <a:srgbClr val="0070C0"/>
                </a:solidFill>
                <a:latin typeface="Arial" panose="020B0604020202020204" pitchFamily="34" charset="0"/>
                <a:cs typeface="Arial" panose="020B0604020202020204" pitchFamily="34" charset="0"/>
              </a:rPr>
              <a:t>&gt;1000 copies/mL </a:t>
            </a:r>
            <a:endParaRPr lang="en-US" sz="1600" dirty="0">
              <a:latin typeface="Arial" panose="020B0604020202020204" pitchFamily="34" charset="0"/>
              <a:cs typeface="Arial" panose="020B0604020202020204" pitchFamily="34" charset="0"/>
            </a:endParaRPr>
          </a:p>
          <a:p>
            <a:pPr algn="l" rtl="0">
              <a:lnSpc>
                <a:spcPct val="110000"/>
              </a:lnSpc>
            </a:pPr>
            <a:r>
              <a:rPr lang="en-US" sz="1600" dirty="0">
                <a:latin typeface="Arial" panose="020B0604020202020204" pitchFamily="34" charset="0"/>
                <a:cs typeface="Arial" panose="020B0604020202020204" pitchFamily="34" charset="0"/>
              </a:rPr>
              <a:t>CS is not indicated when HIV RNA viral load </a:t>
            </a:r>
            <a:r>
              <a:rPr lang="en-US" sz="1600" b="1" dirty="0">
                <a:solidFill>
                  <a:srgbClr val="0070C0"/>
                </a:solidFill>
                <a:latin typeface="Arial" panose="020B0604020202020204" pitchFamily="34" charset="0"/>
                <a:cs typeface="Arial" panose="020B0604020202020204" pitchFamily="34" charset="0"/>
              </a:rPr>
              <a:t>&lt;1000 copies/mL</a:t>
            </a:r>
          </a:p>
          <a:p>
            <a:pPr algn="l" rtl="0">
              <a:lnSpc>
                <a:spcPct val="110000"/>
              </a:lnSpc>
            </a:pPr>
            <a:r>
              <a:rPr lang="en-US" sz="1600" dirty="0">
                <a:latin typeface="Arial" panose="020B0604020202020204" pitchFamily="34" charset="0"/>
                <a:cs typeface="Arial" panose="020B0604020202020204" pitchFamily="34" charset="0"/>
              </a:rPr>
              <a:t>Fetal scalp electrodes , forceps , or vacuum assisted delivery should be avoided in all HIV positive women </a:t>
            </a:r>
          </a:p>
          <a:p>
            <a:pPr algn="l" rtl="0">
              <a:lnSpc>
                <a:spcPct val="110000"/>
              </a:lnSpc>
            </a:pPr>
            <a:r>
              <a:rPr lang="en-US" sz="1600" b="1" dirty="0">
                <a:latin typeface="Arial" panose="020B0604020202020204" pitchFamily="34" charset="0"/>
                <a:cs typeface="Arial" panose="020B0604020202020204" pitchFamily="34" charset="0"/>
              </a:rPr>
              <a:t>Artificial rupture of membrane</a:t>
            </a:r>
            <a:r>
              <a:rPr lang="en-US" sz="1600" dirty="0">
                <a:latin typeface="Arial" panose="020B0604020202020204" pitchFamily="34" charset="0"/>
                <a:cs typeface="Arial" panose="020B0604020202020204" pitchFamily="34" charset="0"/>
              </a:rPr>
              <a:t> for obstetrical indications can only be done if the patient is on ART with sustained viral suppression due to the risk of transmission of the virus due to injury to the fetus during procedure  </a:t>
            </a:r>
            <a:br>
              <a:rPr lang="en-US" sz="1600" b="1" dirty="0">
                <a:solidFill>
                  <a:srgbClr val="0070C0"/>
                </a:solidFill>
                <a:latin typeface="Arial" panose="020B0604020202020204" pitchFamily="34" charset="0"/>
                <a:cs typeface="Arial" panose="020B0604020202020204" pitchFamily="34" charset="0"/>
              </a:rPr>
            </a:br>
            <a:br>
              <a:rPr lang="en-US" sz="1600" b="1" dirty="0">
                <a:solidFill>
                  <a:srgbClr val="0070C0"/>
                </a:solidFill>
                <a:latin typeface="Arial" panose="020B0604020202020204" pitchFamily="34" charset="0"/>
                <a:cs typeface="Arial" panose="020B0604020202020204" pitchFamily="34" charset="0"/>
              </a:rPr>
            </a:br>
            <a:br>
              <a:rPr lang="en-US" sz="1600" b="1" dirty="0">
                <a:solidFill>
                  <a:srgbClr val="0070C0"/>
                </a:solidFill>
                <a:latin typeface="Arial" panose="020B0604020202020204" pitchFamily="34" charset="0"/>
                <a:cs typeface="Arial" panose="020B0604020202020204" pitchFamily="34" charset="0"/>
              </a:rPr>
            </a:br>
            <a:endParaRPr lang="ar-SA" sz="1600" dirty="0">
              <a:latin typeface="Arial" panose="020B0604020202020204" pitchFamily="34" charset="0"/>
              <a:cs typeface="Arial" panose="020B0604020202020204" pitchFamily="34" charset="0"/>
            </a:endParaRPr>
          </a:p>
        </p:txBody>
      </p:sp>
      <p:sp>
        <p:nvSpPr>
          <p:cNvPr id="4" name="عنصر نائب للمحتوى 2">
            <a:extLst>
              <a:ext uri="{FF2B5EF4-FFF2-40B4-BE49-F238E27FC236}">
                <a16:creationId xmlns:a16="http://schemas.microsoft.com/office/drawing/2014/main" id="{8D78ECED-AFFA-399F-0264-C41E03297580}"/>
              </a:ext>
            </a:extLst>
          </p:cNvPr>
          <p:cNvSpPr txBox="1">
            <a:spLocks/>
          </p:cNvSpPr>
          <p:nvPr/>
        </p:nvSpPr>
        <p:spPr>
          <a:xfrm>
            <a:off x="0" y="3638550"/>
            <a:ext cx="9029893" cy="3394472"/>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buClrTx/>
            </a:pPr>
            <a:r>
              <a:rPr lang="en-US" sz="1600" dirty="0">
                <a:latin typeface="Arial" panose="020B0604020202020204" pitchFamily="34" charset="0"/>
                <a:cs typeface="Arial" panose="020B0604020202020204" pitchFamily="34" charset="0"/>
              </a:rPr>
              <a:t>Routine ART regimen should be continued during the intrapartum management phase</a:t>
            </a:r>
          </a:p>
          <a:p>
            <a:pPr algn="l" rtl="0">
              <a:buClrTx/>
            </a:pPr>
            <a:r>
              <a:rPr lang="en-US" sz="1600" dirty="0">
                <a:latin typeface="Arial" panose="020B0604020202020204" pitchFamily="34" charset="0"/>
                <a:cs typeface="Arial" panose="020B0604020202020204" pitchFamily="34" charset="0"/>
              </a:rPr>
              <a:t>If HIV </a:t>
            </a:r>
            <a:r>
              <a:rPr lang="en-US" sz="1600" b="1" dirty="0">
                <a:solidFill>
                  <a:srgbClr val="0070C0"/>
                </a:solidFill>
                <a:latin typeface="Arial" panose="020B0604020202020204" pitchFamily="34" charset="0"/>
                <a:cs typeface="Arial" panose="020B0604020202020204" pitchFamily="34" charset="0"/>
              </a:rPr>
              <a:t>&gt;1000 copies/mL </a:t>
            </a:r>
            <a:r>
              <a:rPr lang="en-US" sz="1600" dirty="0">
                <a:latin typeface="Arial" panose="020B0604020202020204" pitchFamily="34" charset="0"/>
                <a:cs typeface="Arial" panose="020B0604020202020204" pitchFamily="34" charset="0"/>
              </a:rPr>
              <a:t>at the time of delivery then IV zidovudine (ZDV) infusion should be started 3 hours prior to the scheduled C/S in addition to oral administration of routine ART regimen </a:t>
            </a:r>
            <a:endParaRPr lang="ar-S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835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285750"/>
            <a:ext cx="8229600" cy="857250"/>
          </a:xfrm>
        </p:spPr>
        <p:txBody>
          <a:bodyPr/>
          <a:lstStyle/>
          <a:p>
            <a:r>
              <a:rPr lang="en-US" b="1" dirty="0"/>
              <a:t>Postpartum management</a:t>
            </a:r>
            <a:endParaRPr lang="ar-SA" b="1" dirty="0"/>
          </a:p>
        </p:txBody>
      </p:sp>
      <p:sp>
        <p:nvSpPr>
          <p:cNvPr id="3" name="عنصر نائب للمحتوى 2"/>
          <p:cNvSpPr>
            <a:spLocks noGrp="1"/>
          </p:cNvSpPr>
          <p:nvPr>
            <p:ph idx="1"/>
          </p:nvPr>
        </p:nvSpPr>
        <p:spPr>
          <a:xfrm>
            <a:off x="76200" y="1200151"/>
            <a:ext cx="8610600" cy="3394472"/>
          </a:xfrm>
        </p:spPr>
        <p:txBody>
          <a:bodyPr>
            <a:normAutofit/>
          </a:bodyPr>
          <a:lstStyle/>
          <a:p>
            <a:pPr algn="l" rtl="0"/>
            <a:r>
              <a:rPr lang="en-US" sz="1800" b="1" dirty="0">
                <a:latin typeface="Arial" panose="020B0604020202020204" pitchFamily="34" charset="0"/>
                <a:cs typeface="Arial" panose="020B0604020202020204" pitchFamily="34" charset="0"/>
              </a:rPr>
              <a:t>Breastfeeding</a:t>
            </a:r>
            <a:r>
              <a:rPr lang="en-US" sz="1800" dirty="0">
                <a:latin typeface="Arial" panose="020B0604020202020204" pitchFamily="34" charset="0"/>
                <a:cs typeface="Arial" panose="020B0604020202020204" pitchFamily="34" charset="0"/>
              </a:rPr>
              <a:t> : must be avoided by HIV positive women because vial transmission through breast milk is possible and also because of the risk of ART drug toxicity to the infant via breast milk</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algn="l" rtl="0"/>
            <a:r>
              <a:rPr lang="en-US" sz="1800" b="1" dirty="0">
                <a:latin typeface="Arial" panose="020B0604020202020204" pitchFamily="34" charset="0"/>
                <a:cs typeface="Arial" panose="020B0604020202020204" pitchFamily="34" charset="0"/>
              </a:rPr>
              <a:t>Contraception</a:t>
            </a:r>
            <a:r>
              <a:rPr lang="en-US" sz="1800" dirty="0">
                <a:latin typeface="Arial" panose="020B0604020202020204" pitchFamily="34" charset="0"/>
                <a:cs typeface="Arial" panose="020B0604020202020204" pitchFamily="34" charset="0"/>
              </a:rPr>
              <a:t> : HIV positive women can safely use all methods of contraception </a:t>
            </a:r>
            <a:endParaRPr lang="ar-SA"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4075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Newborn management </a:t>
            </a:r>
            <a:endParaRPr lang="ar-SA" b="1" dirty="0"/>
          </a:p>
        </p:txBody>
      </p:sp>
      <p:sp>
        <p:nvSpPr>
          <p:cNvPr id="3" name="عنصر نائب للمحتوى 2"/>
          <p:cNvSpPr>
            <a:spLocks noGrp="1"/>
          </p:cNvSpPr>
          <p:nvPr>
            <p:ph idx="1"/>
          </p:nvPr>
        </p:nvSpPr>
        <p:spPr>
          <a:xfrm>
            <a:off x="457200" y="1200151"/>
            <a:ext cx="8458200" cy="3394472"/>
          </a:xfrm>
        </p:spPr>
        <p:txBody>
          <a:bodyPr>
            <a:normAutofit fontScale="62500" lnSpcReduction="20000"/>
          </a:bodyPr>
          <a:lstStyle/>
          <a:p>
            <a:pPr algn="l" rtl="0"/>
            <a:r>
              <a:rPr lang="en-US" b="1" dirty="0">
                <a:latin typeface="Arial" panose="020B0604020202020204" pitchFamily="34" charset="0"/>
                <a:cs typeface="Arial" panose="020B0604020202020204" pitchFamily="34" charset="0"/>
              </a:rPr>
              <a:t>PROPHYLAXIS</a:t>
            </a:r>
            <a:r>
              <a:rPr lang="en-US" dirty="0">
                <a:latin typeface="Arial" panose="020B0604020202020204" pitchFamily="34" charset="0"/>
                <a:cs typeface="Arial" panose="020B0604020202020204" pitchFamily="34" charset="0"/>
              </a:rPr>
              <a:t> For all infants as soon as possible, ideally within the first 6 to12 hours of delivery. </a:t>
            </a:r>
          </a:p>
          <a:p>
            <a:pPr algn="l" rtl="0"/>
            <a:r>
              <a:rPr lang="en-US" dirty="0">
                <a:latin typeface="Arial" panose="020B0604020202020204" pitchFamily="34" charset="0"/>
                <a:cs typeface="Arial" panose="020B0604020202020204" pitchFamily="34" charset="0"/>
              </a:rPr>
              <a:t>The precise prophylactic regimen depends on the mother's use of antepartum antiretroviral agents and her viral load near delivery.</a:t>
            </a:r>
          </a:p>
          <a:p>
            <a:pPr algn="l" rtl="0"/>
            <a:endParaRPr lang="en-US" dirty="0">
              <a:latin typeface="Arial" panose="020B0604020202020204" pitchFamily="34" charset="0"/>
              <a:cs typeface="Arial" panose="020B0604020202020204" pitchFamily="34" charset="0"/>
            </a:endParaRPr>
          </a:p>
          <a:p>
            <a:pPr marL="914400" lvl="1" indent="-514350" algn="l" rtl="0">
              <a:buFont typeface="+mj-lt"/>
              <a:buAutoNum type="arabicPeriod"/>
            </a:pPr>
            <a:r>
              <a:rPr lang="en-US" b="1" u="sng" dirty="0">
                <a:solidFill>
                  <a:schemeClr val="accent1">
                    <a:lumMod val="50000"/>
                  </a:schemeClr>
                </a:solidFill>
                <a:latin typeface="Arial" panose="020B0604020202020204" pitchFamily="34" charset="0"/>
                <a:cs typeface="Arial" panose="020B0604020202020204" pitchFamily="34" charset="0"/>
              </a:rPr>
              <a:t>Mothers with viral suppression (&lt;50 copies/mL: </a:t>
            </a:r>
            <a:r>
              <a:rPr lang="en-US" dirty="0">
                <a:solidFill>
                  <a:schemeClr val="accent1">
                    <a:lumMod val="50000"/>
                  </a:schemeClr>
                </a:solidFill>
                <a:latin typeface="Arial" panose="020B0604020202020204" pitchFamily="34" charset="0"/>
                <a:cs typeface="Arial" panose="020B0604020202020204" pitchFamily="34" charset="0"/>
              </a:rPr>
              <a:t>The risk of HIV infection is </a:t>
            </a:r>
            <a:r>
              <a:rPr lang="en-US" dirty="0">
                <a:solidFill>
                  <a:srgbClr val="C00000"/>
                </a:solidFill>
                <a:latin typeface="Arial" panose="020B0604020202020204" pitchFamily="34" charset="0"/>
                <a:cs typeface="Arial" panose="020B0604020202020204" pitchFamily="34" charset="0"/>
              </a:rPr>
              <a:t>low</a:t>
            </a:r>
            <a:r>
              <a:rPr lang="en-US" dirty="0">
                <a:solidFill>
                  <a:schemeClr val="accent1">
                    <a:lumMod val="50000"/>
                  </a:schemeClr>
                </a:solidFill>
                <a:latin typeface="Arial" panose="020B0604020202020204" pitchFamily="34" charset="0"/>
                <a:cs typeface="Arial" panose="020B0604020202020204" pitchFamily="34" charset="0"/>
              </a:rPr>
              <a:t> for infants born to mothers who are on antiretroviral therapy (ART) For such infants, four weeks of zidovudine prophylaxis is generally appropriate.</a:t>
            </a:r>
          </a:p>
          <a:p>
            <a:pPr marL="914400" lvl="1" indent="-514350" algn="l" rtl="0">
              <a:buFont typeface="+mj-lt"/>
              <a:buAutoNum type="arabicPeriod"/>
            </a:pPr>
            <a:r>
              <a:rPr lang="en-US" b="1" u="sng" dirty="0">
                <a:solidFill>
                  <a:schemeClr val="accent1">
                    <a:lumMod val="50000"/>
                  </a:schemeClr>
                </a:solidFill>
                <a:latin typeface="Arial" panose="020B0604020202020204" pitchFamily="34" charset="0"/>
                <a:cs typeface="Arial" panose="020B0604020202020204" pitchFamily="34" charset="0"/>
              </a:rPr>
              <a:t>Mothers without viral suppression (≥50 copies/mL</a:t>
            </a:r>
            <a:r>
              <a:rPr lang="en-US" b="1" dirty="0">
                <a:solidFill>
                  <a:schemeClr val="accent1">
                    <a:lumMod val="50000"/>
                  </a:schemeClr>
                </a:solidFill>
                <a:latin typeface="Arial" panose="020B0604020202020204" pitchFamily="34" charset="0"/>
                <a:cs typeface="Arial" panose="020B0604020202020204" pitchFamily="34" charset="0"/>
              </a:rPr>
              <a:t>):</a:t>
            </a:r>
            <a:r>
              <a:rPr lang="en-US" dirty="0">
                <a:solidFill>
                  <a:schemeClr val="accent1">
                    <a:lumMod val="50000"/>
                  </a:schemeClr>
                </a:solidFill>
                <a:latin typeface="Arial" panose="020B0604020202020204" pitchFamily="34" charset="0"/>
                <a:cs typeface="Arial" panose="020B0604020202020204" pitchFamily="34" charset="0"/>
              </a:rPr>
              <a:t>Because of a </a:t>
            </a:r>
            <a:r>
              <a:rPr lang="en-US" dirty="0">
                <a:solidFill>
                  <a:srgbClr val="C00000"/>
                </a:solidFill>
                <a:latin typeface="Arial" panose="020B0604020202020204" pitchFamily="34" charset="0"/>
                <a:cs typeface="Arial" panose="020B0604020202020204" pitchFamily="34" charset="0"/>
              </a:rPr>
              <a:t>higher</a:t>
            </a:r>
            <a:r>
              <a:rPr lang="en-US" dirty="0">
                <a:solidFill>
                  <a:schemeClr val="accent1">
                    <a:lumMod val="50000"/>
                  </a:schemeClr>
                </a:solidFill>
                <a:latin typeface="Arial" panose="020B0604020202020204" pitchFamily="34" charset="0"/>
                <a:cs typeface="Arial" panose="020B0604020202020204" pitchFamily="34" charset="0"/>
              </a:rPr>
              <a:t> risk of HIV infection, infants should receive combination antiretroviral prophylaxis</a:t>
            </a:r>
          </a:p>
          <a:p>
            <a:pPr algn="l" rtl="0"/>
            <a:endParaRPr lang="ar-S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429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CACE4"/>
        </a:solidFill>
        <a:effectLst/>
      </p:bgPr>
    </p:bg>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D8831512-ADD6-A85C-72B4-F4E588064369}"/>
              </a:ext>
            </a:extLst>
          </p:cNvPr>
          <p:cNvSpPr>
            <a:spLocks noGrp="1"/>
          </p:cNvSpPr>
          <p:nvPr>
            <p:ph type="subTitle" idx="1"/>
          </p:nvPr>
        </p:nvSpPr>
        <p:spPr>
          <a:xfrm rot="10800000" flipV="1">
            <a:off x="550254" y="1821782"/>
            <a:ext cx="5377390" cy="749969"/>
          </a:xfrm>
        </p:spPr>
        <p:txBody>
          <a:bodyPr anchor="t">
            <a:noAutofit/>
          </a:bodyPr>
          <a:lstStyle/>
          <a:p>
            <a:r>
              <a:rPr lang="en-GB" sz="4100" b="1" dirty="0">
                <a:solidFill>
                  <a:srgbClr val="833CB8"/>
                </a:solidFill>
                <a:latin typeface="Berlin Sans FB Demi" panose="020E0602020502020306" pitchFamily="34" charset="0"/>
              </a:rPr>
              <a:t>Cytomegalovirus</a:t>
            </a:r>
            <a:endParaRPr lang="ar-AE" sz="4100" b="1" dirty="0">
              <a:solidFill>
                <a:srgbClr val="833CB8"/>
              </a:solidFill>
              <a:latin typeface="Berlin Sans FB Demi" panose="020E0602020502020306" pitchFamily="34" charset="0"/>
            </a:endParaRPr>
          </a:p>
        </p:txBody>
      </p:sp>
      <p:pic>
        <p:nvPicPr>
          <p:cNvPr id="9" name="صورة 9">
            <a:extLst>
              <a:ext uri="{FF2B5EF4-FFF2-40B4-BE49-F238E27FC236}">
                <a16:creationId xmlns:a16="http://schemas.microsoft.com/office/drawing/2014/main" id="{1792A1D1-3707-19ED-F655-194498E73B33}"/>
              </a:ext>
            </a:extLst>
          </p:cNvPr>
          <p:cNvPicPr>
            <a:picLocks noChangeAspect="1"/>
          </p:cNvPicPr>
          <p:nvPr/>
        </p:nvPicPr>
        <p:blipFill rotWithShape="1">
          <a:blip r:embed="rId2">
            <a:extLst>
              <a:ext uri="{28A0092B-C50C-407E-A947-70E740481C1C}">
                <a14:useLocalDpi xmlns:a14="http://schemas.microsoft.com/office/drawing/2010/main" val="0"/>
              </a:ext>
            </a:extLst>
          </a:blip>
          <a:srcRect t="3511" r="3" b="4197"/>
          <a:stretch/>
        </p:blipFill>
        <p:spPr>
          <a:xfrm>
            <a:off x="6921996" y="306047"/>
            <a:ext cx="1954734" cy="1804119"/>
          </a:xfrm>
          <a:custGeom>
            <a:avLst/>
            <a:gdLst/>
            <a:ahLst/>
            <a:cxnLst/>
            <a:rect l="l" t="t" r="r" b="b"/>
            <a:pathLst>
              <a:path w="2442835" h="2236365">
                <a:moveTo>
                  <a:pt x="1178694" y="0"/>
                </a:moveTo>
                <a:cubicBezTo>
                  <a:pt x="1426542" y="0"/>
                  <a:pt x="1608393" y="124353"/>
                  <a:pt x="1857551" y="314024"/>
                </a:cubicBezTo>
                <a:cubicBezTo>
                  <a:pt x="1885386" y="335216"/>
                  <a:pt x="1913222" y="356156"/>
                  <a:pt x="1940168" y="376379"/>
                </a:cubicBezTo>
                <a:cubicBezTo>
                  <a:pt x="2086213" y="486125"/>
                  <a:pt x="2224133" y="589796"/>
                  <a:pt x="2315923" y="702353"/>
                </a:cubicBezTo>
                <a:cubicBezTo>
                  <a:pt x="2403676" y="809955"/>
                  <a:pt x="2442835" y="917915"/>
                  <a:pt x="2442835" y="1052431"/>
                </a:cubicBezTo>
                <a:cubicBezTo>
                  <a:pt x="2442835" y="1389589"/>
                  <a:pt x="2341663" y="1692735"/>
                  <a:pt x="2157925" y="1906050"/>
                </a:cubicBezTo>
                <a:cubicBezTo>
                  <a:pt x="2068023" y="2010385"/>
                  <a:pt x="1960192" y="2091482"/>
                  <a:pt x="1837422" y="2147045"/>
                </a:cubicBezTo>
                <a:cubicBezTo>
                  <a:pt x="1706420" y="2206285"/>
                  <a:pt x="1558592" y="2236365"/>
                  <a:pt x="1397973" y="2236365"/>
                </a:cubicBezTo>
                <a:cubicBezTo>
                  <a:pt x="1227656" y="2236365"/>
                  <a:pt x="1055033" y="2204038"/>
                  <a:pt x="885082" y="2140253"/>
                </a:cubicBezTo>
                <a:cubicBezTo>
                  <a:pt x="719588" y="2078255"/>
                  <a:pt x="562062" y="1986944"/>
                  <a:pt x="429436" y="1876226"/>
                </a:cubicBezTo>
                <a:cubicBezTo>
                  <a:pt x="294504" y="1763618"/>
                  <a:pt x="188455" y="1635487"/>
                  <a:pt x="114279" y="1495506"/>
                </a:cubicBezTo>
                <a:cubicBezTo>
                  <a:pt x="38477" y="1352411"/>
                  <a:pt x="0" y="1203340"/>
                  <a:pt x="0" y="1052431"/>
                </a:cubicBezTo>
                <a:cubicBezTo>
                  <a:pt x="0" y="900449"/>
                  <a:pt x="61386" y="811692"/>
                  <a:pt x="189137" y="641019"/>
                </a:cubicBezTo>
                <a:cubicBezTo>
                  <a:pt x="219961" y="599856"/>
                  <a:pt x="251833" y="557266"/>
                  <a:pt x="284438" y="510435"/>
                </a:cubicBezTo>
                <a:cubicBezTo>
                  <a:pt x="533598" y="152646"/>
                  <a:pt x="801051" y="0"/>
                  <a:pt x="1178694" y="0"/>
                </a:cubicBezTo>
                <a:close/>
              </a:path>
            </a:pathLst>
          </a:custGeom>
        </p:spPr>
      </p:pic>
      <p:pic>
        <p:nvPicPr>
          <p:cNvPr id="7" name="صورة 7">
            <a:extLst>
              <a:ext uri="{FF2B5EF4-FFF2-40B4-BE49-F238E27FC236}">
                <a16:creationId xmlns:a16="http://schemas.microsoft.com/office/drawing/2014/main" id="{18195B44-6DDD-FA86-42A2-B3A6B2F58B5F}"/>
              </a:ext>
            </a:extLst>
          </p:cNvPr>
          <p:cNvPicPr>
            <a:picLocks noChangeAspect="1"/>
          </p:cNvPicPr>
          <p:nvPr/>
        </p:nvPicPr>
        <p:blipFill rotWithShape="1">
          <a:blip r:embed="rId3">
            <a:extLst>
              <a:ext uri="{28A0092B-C50C-407E-A947-70E740481C1C}">
                <a14:useLocalDpi xmlns:a14="http://schemas.microsoft.com/office/drawing/2010/main" val="0"/>
              </a:ext>
            </a:extLst>
          </a:blip>
          <a:srcRect t="3400" r="3" b="3689"/>
          <a:stretch/>
        </p:blipFill>
        <p:spPr>
          <a:xfrm>
            <a:off x="4804918" y="2571750"/>
            <a:ext cx="2117078" cy="1967074"/>
          </a:xfrm>
          <a:custGeom>
            <a:avLst/>
            <a:gdLst/>
            <a:ahLst/>
            <a:cxnLst/>
            <a:rect l="l" t="t" r="r" b="b"/>
            <a:pathLst>
              <a:path w="2442835" h="2236365">
                <a:moveTo>
                  <a:pt x="1044862" y="0"/>
                </a:moveTo>
                <a:cubicBezTo>
                  <a:pt x="1215179" y="0"/>
                  <a:pt x="1387802" y="32328"/>
                  <a:pt x="1557753" y="96112"/>
                </a:cubicBezTo>
                <a:cubicBezTo>
                  <a:pt x="1723247" y="158111"/>
                  <a:pt x="1880773" y="249422"/>
                  <a:pt x="2013399" y="360139"/>
                </a:cubicBezTo>
                <a:cubicBezTo>
                  <a:pt x="2148332" y="472747"/>
                  <a:pt x="2254380" y="600878"/>
                  <a:pt x="2328556" y="740859"/>
                </a:cubicBezTo>
                <a:cubicBezTo>
                  <a:pt x="2404358" y="883954"/>
                  <a:pt x="2442835" y="1033026"/>
                  <a:pt x="2442835" y="1183934"/>
                </a:cubicBezTo>
                <a:cubicBezTo>
                  <a:pt x="2442835" y="1335916"/>
                  <a:pt x="2381449" y="1424674"/>
                  <a:pt x="2253698" y="1595346"/>
                </a:cubicBezTo>
                <a:cubicBezTo>
                  <a:pt x="2222875" y="1636509"/>
                  <a:pt x="2191002" y="1679100"/>
                  <a:pt x="2158397" y="1725930"/>
                </a:cubicBezTo>
                <a:cubicBezTo>
                  <a:pt x="1909237" y="2083719"/>
                  <a:pt x="1641784" y="2236365"/>
                  <a:pt x="1264141" y="2236365"/>
                </a:cubicBezTo>
                <a:cubicBezTo>
                  <a:pt x="1016293" y="2236365"/>
                  <a:pt x="834443" y="2112012"/>
                  <a:pt x="585284" y="1922342"/>
                </a:cubicBezTo>
                <a:cubicBezTo>
                  <a:pt x="557449" y="1901149"/>
                  <a:pt x="529613" y="1880210"/>
                  <a:pt x="502667" y="1859987"/>
                </a:cubicBezTo>
                <a:cubicBezTo>
                  <a:pt x="356623" y="1750240"/>
                  <a:pt x="218702" y="1646569"/>
                  <a:pt x="126912" y="1534012"/>
                </a:cubicBezTo>
                <a:cubicBezTo>
                  <a:pt x="39159" y="1426410"/>
                  <a:pt x="0" y="1318451"/>
                  <a:pt x="0" y="1183934"/>
                </a:cubicBezTo>
                <a:cubicBezTo>
                  <a:pt x="0" y="846776"/>
                  <a:pt x="101173" y="543630"/>
                  <a:pt x="284911" y="330315"/>
                </a:cubicBezTo>
                <a:cubicBezTo>
                  <a:pt x="374812" y="225981"/>
                  <a:pt x="482643" y="144883"/>
                  <a:pt x="605414" y="89320"/>
                </a:cubicBezTo>
                <a:cubicBezTo>
                  <a:pt x="736415" y="30080"/>
                  <a:pt x="884243" y="0"/>
                  <a:pt x="1044862" y="0"/>
                </a:cubicBezTo>
                <a:close/>
              </a:path>
            </a:pathLst>
          </a:custGeom>
        </p:spPr>
      </p:pic>
    </p:spTree>
    <p:extLst>
      <p:ext uri="{BB962C8B-B14F-4D97-AF65-F5344CB8AC3E}">
        <p14:creationId xmlns:p14="http://schemas.microsoft.com/office/powerpoint/2010/main" val="242429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عنصر نائب للمحتوى 5">
            <a:extLst>
              <a:ext uri="{FF2B5EF4-FFF2-40B4-BE49-F238E27FC236}">
                <a16:creationId xmlns:a16="http://schemas.microsoft.com/office/drawing/2014/main" id="{5B139E4E-E829-66DC-34A9-32451CE26213}"/>
              </a:ext>
            </a:extLst>
          </p:cNvPr>
          <p:cNvSpPr>
            <a:spLocks noGrp="1"/>
          </p:cNvSpPr>
          <p:nvPr>
            <p:ph idx="1"/>
          </p:nvPr>
        </p:nvSpPr>
        <p:spPr>
          <a:xfrm>
            <a:off x="12700" y="-19050"/>
            <a:ext cx="4212486" cy="5156200"/>
          </a:xfrm>
        </p:spPr>
        <p:txBody>
          <a:bodyPr anchor="ctr">
            <a:normAutofit/>
          </a:bodyPr>
          <a:lstStyle/>
          <a:p>
            <a:pPr marL="0" indent="0" algn="l" rtl="0">
              <a:lnSpc>
                <a:spcPct val="100000"/>
              </a:lnSpc>
              <a:buNone/>
            </a:pPr>
            <a:r>
              <a:rPr lang="en-GB" sz="2400" cap="none" baseline="-25000" dirty="0">
                <a:latin typeface="Arial" panose="020B0604020202020204" pitchFamily="34" charset="0"/>
                <a:cs typeface="Arial" panose="020B0604020202020204" pitchFamily="34" charset="0"/>
                <a:sym typeface="Wingdings" panose="05000000000000000000" pitchFamily="2" charset="2"/>
              </a:rPr>
              <a:t></a:t>
            </a:r>
            <a:r>
              <a:rPr lang="en-GB" sz="2000" cap="none" baseline="-25000" dirty="0">
                <a:latin typeface="Arial" panose="020B0604020202020204" pitchFamily="34" charset="0"/>
                <a:cs typeface="Arial" panose="020B0604020202020204" pitchFamily="34" charset="0"/>
              </a:rPr>
              <a:t>Human herpes 5.(HHV-5)</a:t>
            </a:r>
          </a:p>
          <a:p>
            <a:pPr marL="0" indent="0" algn="l" rtl="0">
              <a:lnSpc>
                <a:spcPct val="100000"/>
              </a:lnSpc>
              <a:buNone/>
            </a:pPr>
            <a:r>
              <a:rPr lang="en-GB" sz="2000" cap="none" baseline="-25000" dirty="0">
                <a:latin typeface="Arial" panose="020B0604020202020204" pitchFamily="34" charset="0"/>
                <a:cs typeface="Arial" panose="020B0604020202020204" pitchFamily="34" charset="0"/>
                <a:sym typeface="Wingdings" panose="05000000000000000000" pitchFamily="2" charset="2"/>
              </a:rPr>
              <a:t></a:t>
            </a:r>
            <a:r>
              <a:rPr lang="en-GB" sz="2000" cap="none" baseline="-25000" dirty="0">
                <a:latin typeface="Arial" panose="020B0604020202020204" pitchFamily="34" charset="0"/>
                <a:cs typeface="Arial" panose="020B0604020202020204" pitchFamily="34" charset="0"/>
              </a:rPr>
              <a:t> Double stranded DNA virus not highly contagious</a:t>
            </a:r>
          </a:p>
          <a:p>
            <a:pPr marL="0" indent="0" algn="l" rtl="0">
              <a:lnSpc>
                <a:spcPct val="100000"/>
              </a:lnSpc>
              <a:buNone/>
            </a:pPr>
            <a:endParaRPr lang="en-GB" sz="2400" b="1" cap="none" baseline="-25000" dirty="0">
              <a:solidFill>
                <a:srgbClr val="AA75D2"/>
              </a:solidFill>
              <a:latin typeface="Arial" panose="020B0604020202020204" pitchFamily="34" charset="0"/>
              <a:cs typeface="Arial" panose="020B0604020202020204" pitchFamily="34" charset="0"/>
            </a:endParaRPr>
          </a:p>
          <a:p>
            <a:pPr marL="0" indent="0" algn="l" rtl="0">
              <a:lnSpc>
                <a:spcPct val="100000"/>
              </a:lnSpc>
              <a:buNone/>
            </a:pPr>
            <a:endParaRPr lang="en-GB" sz="2400" b="1" cap="none" baseline="-25000" dirty="0">
              <a:solidFill>
                <a:srgbClr val="AA75D2"/>
              </a:solidFill>
              <a:latin typeface="Arial" panose="020B0604020202020204" pitchFamily="34" charset="0"/>
              <a:cs typeface="Arial" panose="020B0604020202020204" pitchFamily="34" charset="0"/>
            </a:endParaRPr>
          </a:p>
          <a:p>
            <a:pPr marL="0" indent="0" algn="l" rtl="0">
              <a:lnSpc>
                <a:spcPct val="100000"/>
              </a:lnSpc>
              <a:buNone/>
            </a:pPr>
            <a:r>
              <a:rPr lang="en-GB" sz="2400" b="1" cap="none" baseline="-25000" dirty="0">
                <a:solidFill>
                  <a:srgbClr val="7030A0"/>
                </a:solidFill>
                <a:latin typeface="Arial" panose="020B0604020202020204" pitchFamily="34" charset="0"/>
                <a:cs typeface="Arial" panose="020B0604020202020204" pitchFamily="34" charset="0"/>
              </a:rPr>
              <a:t>Transmitted via multiple routes:</a:t>
            </a:r>
          </a:p>
          <a:p>
            <a:pPr algn="l" rtl="0">
              <a:lnSpc>
                <a:spcPct val="100000"/>
              </a:lnSpc>
              <a:buFont typeface="Arial" panose="020B0604020202020204" pitchFamily="34" charset="0"/>
              <a:buChar char="•"/>
            </a:pPr>
            <a:r>
              <a:rPr lang="en-GB" sz="1200" cap="none" baseline="-25000" dirty="0">
                <a:latin typeface="Arial" panose="020B0604020202020204" pitchFamily="34" charset="0"/>
                <a:cs typeface="Arial" panose="020B0604020202020204" pitchFamily="34" charset="0"/>
              </a:rPr>
              <a:t> </a:t>
            </a:r>
            <a:r>
              <a:rPr lang="en-US" sz="1200" b="0" i="0" cap="none" dirty="0">
                <a:solidFill>
                  <a:srgbClr val="1A1C1C"/>
                </a:solidFill>
                <a:effectLst/>
                <a:latin typeface="Arial" panose="020B0604020202020204" pitchFamily="34" charset="0"/>
                <a:cs typeface="Arial" panose="020B0604020202020204" pitchFamily="34" charset="0"/>
              </a:rPr>
              <a:t>Blood transfusions</a:t>
            </a:r>
          </a:p>
          <a:p>
            <a:pPr algn="l" rtl="0">
              <a:lnSpc>
                <a:spcPct val="100000"/>
              </a:lnSpc>
              <a:buFont typeface="Arial" panose="020B0604020202020204" pitchFamily="34" charset="0"/>
              <a:buChar char="•"/>
            </a:pPr>
            <a:r>
              <a:rPr lang="en-US" sz="1200" b="0" i="0" cap="none" dirty="0">
                <a:solidFill>
                  <a:srgbClr val="1A1C1C"/>
                </a:solidFill>
                <a:effectLst/>
                <a:latin typeface="Arial" panose="020B0604020202020204" pitchFamily="34" charset="0"/>
                <a:cs typeface="Arial" panose="020B0604020202020204" pitchFamily="34" charset="0"/>
              </a:rPr>
              <a:t>Sexual transmission</a:t>
            </a:r>
          </a:p>
          <a:p>
            <a:pPr algn="l" rtl="0">
              <a:lnSpc>
                <a:spcPct val="100000"/>
              </a:lnSpc>
              <a:buFont typeface="Arial" panose="020B0604020202020204" pitchFamily="34" charset="0"/>
              <a:buChar char="•"/>
            </a:pPr>
            <a:r>
              <a:rPr lang="en-US" sz="1200" b="0" i="0" cap="none" dirty="0">
                <a:solidFill>
                  <a:srgbClr val="1A1C1C"/>
                </a:solidFill>
                <a:effectLst/>
                <a:latin typeface="Arial" panose="020B0604020202020204" pitchFamily="34" charset="0"/>
                <a:cs typeface="Arial" panose="020B0604020202020204" pitchFamily="34" charset="0"/>
              </a:rPr>
              <a:t>Transplacentally{prenatal vertical} (highest risk during the first trimester )</a:t>
            </a:r>
          </a:p>
          <a:p>
            <a:pPr algn="l" rtl="0">
              <a:lnSpc>
                <a:spcPct val="100000"/>
              </a:lnSpc>
              <a:buFont typeface="Arial" panose="020B0604020202020204" pitchFamily="34" charset="0"/>
              <a:buChar char="•"/>
            </a:pPr>
            <a:r>
              <a:rPr lang="en-US" sz="1200" cap="none" dirty="0">
                <a:solidFill>
                  <a:srgbClr val="1A1C1C"/>
                </a:solidFill>
                <a:latin typeface="Arial" panose="020B0604020202020204" pitchFamily="34" charset="0"/>
                <a:cs typeface="Arial" panose="020B0604020202020204" pitchFamily="34" charset="0"/>
              </a:rPr>
              <a:t>Intrapartum vertical</a:t>
            </a:r>
            <a:r>
              <a:rPr lang="en-US" sz="1200" b="0" i="0" cap="none" dirty="0">
                <a:solidFill>
                  <a:srgbClr val="1A1C1C"/>
                </a:solidFill>
                <a:effectLst/>
                <a:latin typeface="Arial" panose="020B0604020202020204" pitchFamily="34" charset="0"/>
                <a:cs typeface="Arial" panose="020B0604020202020204" pitchFamily="34" charset="0"/>
              </a:rPr>
              <a:t> transmission (e.g., contact with contaminated blood/vaginal secretions during delivery)</a:t>
            </a:r>
          </a:p>
          <a:p>
            <a:pPr algn="l" rtl="0">
              <a:lnSpc>
                <a:spcPct val="100000"/>
              </a:lnSpc>
              <a:buFont typeface="Arial" panose="020B0604020202020204" pitchFamily="34" charset="0"/>
              <a:buChar char="•"/>
            </a:pPr>
            <a:r>
              <a:rPr lang="en-US" sz="1200" cap="none" dirty="0">
                <a:solidFill>
                  <a:srgbClr val="1A1C1C"/>
                </a:solidFill>
                <a:latin typeface="Arial" panose="020B0604020202020204" pitchFamily="34" charset="0"/>
                <a:cs typeface="Arial" panose="020B0604020202020204" pitchFamily="34" charset="0"/>
              </a:rPr>
              <a:t>Post natal: breast feeding</a:t>
            </a:r>
            <a:endParaRPr lang="en-US" sz="1200" b="0" i="0" cap="none" dirty="0">
              <a:solidFill>
                <a:srgbClr val="1A1C1C"/>
              </a:solidFill>
              <a:effectLst/>
              <a:latin typeface="Arial" panose="020B0604020202020204" pitchFamily="34" charset="0"/>
              <a:cs typeface="Arial" panose="020B0604020202020204" pitchFamily="34" charset="0"/>
            </a:endParaRPr>
          </a:p>
          <a:p>
            <a:pPr algn="l" rtl="0">
              <a:lnSpc>
                <a:spcPct val="100000"/>
              </a:lnSpc>
              <a:buFont typeface="Arial" panose="020B0604020202020204" pitchFamily="34" charset="0"/>
              <a:buChar char="•"/>
            </a:pPr>
            <a:r>
              <a:rPr lang="en-US" sz="1200" b="0" i="0" cap="none" dirty="0">
                <a:solidFill>
                  <a:srgbClr val="1A1C1C"/>
                </a:solidFill>
                <a:effectLst/>
                <a:latin typeface="Arial" panose="020B0604020202020204" pitchFamily="34" charset="0"/>
                <a:cs typeface="Arial" panose="020B0604020202020204" pitchFamily="34" charset="0"/>
              </a:rPr>
              <a:t>Body fluids (e.g. respiratory droplets, saliva, urine, genital secretions)</a:t>
            </a:r>
          </a:p>
          <a:p>
            <a:pPr algn="l" rtl="0">
              <a:lnSpc>
                <a:spcPct val="100000"/>
              </a:lnSpc>
              <a:buFont typeface="Arial" panose="020B0604020202020204" pitchFamily="34" charset="0"/>
              <a:buChar char="•"/>
            </a:pPr>
            <a:r>
              <a:rPr lang="en-US" sz="1200" b="0" i="0" cap="none" dirty="0">
                <a:solidFill>
                  <a:srgbClr val="1A1C1C"/>
                </a:solidFill>
                <a:effectLst/>
                <a:latin typeface="Arial" panose="020B0604020202020204" pitchFamily="34" charset="0"/>
                <a:cs typeface="Arial" panose="020B0604020202020204" pitchFamily="34" charset="0"/>
              </a:rPr>
              <a:t>Transplant-transmitted infection</a:t>
            </a:r>
            <a:endParaRPr lang="ar-AE" sz="1300" dirty="0"/>
          </a:p>
        </p:txBody>
      </p:sp>
      <p:pic>
        <p:nvPicPr>
          <p:cNvPr id="7" name="صورة 7">
            <a:extLst>
              <a:ext uri="{FF2B5EF4-FFF2-40B4-BE49-F238E27FC236}">
                <a16:creationId xmlns:a16="http://schemas.microsoft.com/office/drawing/2014/main" id="{5784ACF0-1181-B89E-E0E7-A5F4BB896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186" y="1123950"/>
            <a:ext cx="4918814" cy="2630958"/>
          </a:xfrm>
          <a:prstGeom prst="rect">
            <a:avLst/>
          </a:prstGeom>
        </p:spPr>
      </p:pic>
    </p:spTree>
    <p:extLst>
      <p:ext uri="{BB962C8B-B14F-4D97-AF65-F5344CB8AC3E}">
        <p14:creationId xmlns:p14="http://schemas.microsoft.com/office/powerpoint/2010/main" val="3878446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F948D42-131E-7B81-FB09-00BF4EE459A7}"/>
              </a:ext>
            </a:extLst>
          </p:cNvPr>
          <p:cNvSpPr>
            <a:spLocks noGrp="1"/>
          </p:cNvSpPr>
          <p:nvPr>
            <p:ph idx="1"/>
          </p:nvPr>
        </p:nvSpPr>
        <p:spPr>
          <a:xfrm>
            <a:off x="56827" y="0"/>
            <a:ext cx="9087175" cy="3409950"/>
          </a:xfrm>
        </p:spPr>
        <p:txBody>
          <a:bodyPr>
            <a:normAutofit/>
          </a:bodyPr>
          <a:lstStyle/>
          <a:p>
            <a:pPr marL="0" indent="0" algn="l">
              <a:buNone/>
            </a:pPr>
            <a:r>
              <a:rPr lang="en-GB" sz="4100" b="1" dirty="0">
                <a:solidFill>
                  <a:schemeClr val="accent6">
                    <a:lumMod val="75000"/>
                  </a:schemeClr>
                </a:solidFill>
                <a:latin typeface="Berlin Sans FB Demi" panose="020E0602020502020306" pitchFamily="34" charset="0"/>
              </a:rPr>
              <a:t>Classification</a:t>
            </a:r>
            <a:br>
              <a:rPr lang="en-GB" dirty="0">
                <a:latin typeface="Berlin Sans FB Demi" panose="020E0602020502020306" pitchFamily="34" charset="0"/>
              </a:rPr>
            </a:br>
            <a:endParaRPr lang="en-GB" dirty="0">
              <a:latin typeface="Berlin Sans FB Demi" panose="020E0602020502020306" pitchFamily="34" charset="0"/>
            </a:endParaRPr>
          </a:p>
          <a:p>
            <a:pPr marL="0" indent="0" algn="l">
              <a:buNone/>
            </a:pPr>
            <a:endParaRPr lang="en-GB" dirty="0">
              <a:latin typeface="Berlin Sans FB Demi" panose="020E0602020502020306" pitchFamily="34" charset="0"/>
            </a:endParaRPr>
          </a:p>
          <a:p>
            <a:pPr marL="0" indent="0" algn="l">
              <a:buNone/>
            </a:pPr>
            <a:endParaRPr lang="en-GB" dirty="0">
              <a:latin typeface="Berlin Sans FB Demi" panose="020E0602020502020306" pitchFamily="34" charset="0"/>
            </a:endParaRPr>
          </a:p>
          <a:p>
            <a:pPr marL="0" indent="0" algn="l">
              <a:buNone/>
            </a:pPr>
            <a:endParaRPr lang="en-GB" dirty="0">
              <a:latin typeface="Berlin Sans FB Demi" panose="020E0602020502020306" pitchFamily="34" charset="0"/>
            </a:endParaRPr>
          </a:p>
          <a:p>
            <a:pPr marL="0" indent="0" algn="l">
              <a:buNone/>
            </a:pPr>
            <a:endParaRPr lang="en-GB" dirty="0">
              <a:latin typeface="Berlin Sans FB Demi" panose="020E0602020502020306" pitchFamily="34" charset="0"/>
            </a:endParaRPr>
          </a:p>
          <a:p>
            <a:pPr marL="0" indent="0" algn="l">
              <a:buNone/>
            </a:pPr>
            <a:endParaRPr lang="en-GB" dirty="0">
              <a:latin typeface="Berlin Sans FB Demi" panose="020E0602020502020306" pitchFamily="34" charset="0"/>
            </a:endParaRPr>
          </a:p>
          <a:p>
            <a:pPr marL="0" indent="0" algn="l">
              <a:buNone/>
            </a:pPr>
            <a:endParaRPr lang="en-GB" dirty="0">
              <a:solidFill>
                <a:srgbClr val="833CB8"/>
              </a:solidFill>
              <a:latin typeface="Berlin Sans FB Demi" panose="020E0602020502020306" pitchFamily="34" charset="0"/>
            </a:endParaRPr>
          </a:p>
          <a:p>
            <a:pPr marL="0" indent="0" algn="l">
              <a:buNone/>
            </a:pPr>
            <a:endParaRPr lang="en-GB" dirty="0">
              <a:solidFill>
                <a:srgbClr val="833CB8"/>
              </a:solidFill>
              <a:latin typeface="Berlin Sans FB Demi" panose="020E0602020502020306" pitchFamily="34" charset="0"/>
            </a:endParaRPr>
          </a:p>
        </p:txBody>
      </p:sp>
      <p:pic>
        <p:nvPicPr>
          <p:cNvPr id="4" name="صورة 4">
            <a:extLst>
              <a:ext uri="{FF2B5EF4-FFF2-40B4-BE49-F238E27FC236}">
                <a16:creationId xmlns:a16="http://schemas.microsoft.com/office/drawing/2014/main" id="{030CF68D-7545-2305-6A23-764E688BA141}"/>
              </a:ext>
            </a:extLst>
          </p:cNvPr>
          <p:cNvPicPr>
            <a:picLocks noChangeAspect="1"/>
          </p:cNvPicPr>
          <p:nvPr/>
        </p:nvPicPr>
        <p:blipFill rotWithShape="1">
          <a:blip r:embed="rId2">
            <a:extLst>
              <a:ext uri="{28A0092B-C50C-407E-A947-70E740481C1C}">
                <a14:useLocalDpi xmlns:a14="http://schemas.microsoft.com/office/drawing/2010/main" val="0"/>
              </a:ext>
            </a:extLst>
          </a:blip>
          <a:srcRect t="33261" b="33580"/>
          <a:stretch/>
        </p:blipFill>
        <p:spPr>
          <a:xfrm>
            <a:off x="171773" y="841426"/>
            <a:ext cx="5486400" cy="2404459"/>
          </a:xfrm>
          <a:prstGeom prst="rect">
            <a:avLst/>
          </a:prstGeom>
        </p:spPr>
      </p:pic>
      <p:sp>
        <p:nvSpPr>
          <p:cNvPr id="5" name="TextBox 4">
            <a:extLst>
              <a:ext uri="{FF2B5EF4-FFF2-40B4-BE49-F238E27FC236}">
                <a16:creationId xmlns:a16="http://schemas.microsoft.com/office/drawing/2014/main" id="{48EC93DE-DB5D-FE83-D8B0-C5DC223339EA}"/>
              </a:ext>
            </a:extLst>
          </p:cNvPr>
          <p:cNvSpPr txBox="1"/>
          <p:nvPr/>
        </p:nvSpPr>
        <p:spPr>
          <a:xfrm>
            <a:off x="171773" y="3227395"/>
            <a:ext cx="4171627" cy="1631216"/>
          </a:xfrm>
          <a:prstGeom prst="rect">
            <a:avLst/>
          </a:prstGeom>
          <a:noFill/>
        </p:spPr>
        <p:txBody>
          <a:bodyPr wrap="square" rtlCol="0">
            <a:spAutoFit/>
          </a:bodyPr>
          <a:lstStyle/>
          <a:p>
            <a:endParaRPr lang="en-US" dirty="0"/>
          </a:p>
          <a:p>
            <a:r>
              <a:rPr lang="en-US" sz="1600" b="1" dirty="0"/>
              <a:t>• Primary: </a:t>
            </a:r>
          </a:p>
          <a:p>
            <a:br>
              <a:rPr lang="en-US" dirty="0"/>
            </a:br>
            <a:r>
              <a:rPr lang="en-US" dirty="0"/>
              <a:t>• Acquisition of virus during pregnancy</a:t>
            </a:r>
            <a:br>
              <a:rPr lang="en-US" dirty="0"/>
            </a:br>
            <a:r>
              <a:rPr lang="en-US" dirty="0"/>
              <a:t>• IgM and IgG are positive and IgG has low avidity</a:t>
            </a:r>
            <a:br>
              <a:rPr lang="en-US" dirty="0"/>
            </a:br>
            <a:r>
              <a:rPr lang="en-US" dirty="0"/>
              <a:t>• 25% congenital CMV infections </a:t>
            </a:r>
            <a:br>
              <a:rPr lang="en-US" dirty="0"/>
            </a:br>
            <a:endParaRPr lang="en-US" dirty="0"/>
          </a:p>
        </p:txBody>
      </p:sp>
      <p:sp>
        <p:nvSpPr>
          <p:cNvPr id="6" name="TextBox 5">
            <a:extLst>
              <a:ext uri="{FF2B5EF4-FFF2-40B4-BE49-F238E27FC236}">
                <a16:creationId xmlns:a16="http://schemas.microsoft.com/office/drawing/2014/main" id="{3F5FBE2E-8ADA-C673-618E-AA38E9E8B78B}"/>
              </a:ext>
            </a:extLst>
          </p:cNvPr>
          <p:cNvSpPr txBox="1"/>
          <p:nvPr/>
        </p:nvSpPr>
        <p:spPr>
          <a:xfrm>
            <a:off x="4572000" y="3264374"/>
            <a:ext cx="4267200" cy="1200329"/>
          </a:xfrm>
          <a:prstGeom prst="rect">
            <a:avLst/>
          </a:prstGeom>
          <a:noFill/>
        </p:spPr>
        <p:txBody>
          <a:bodyPr wrap="square" rtlCol="0">
            <a:spAutoFit/>
          </a:bodyPr>
          <a:lstStyle/>
          <a:p>
            <a:r>
              <a:rPr lang="en-US" dirty="0"/>
              <a:t>• </a:t>
            </a:r>
            <a:r>
              <a:rPr lang="en-US" sz="1600" b="1" dirty="0"/>
              <a:t>Non primary </a:t>
            </a:r>
            <a:r>
              <a:rPr lang="en-US" dirty="0"/>
              <a:t>(recurrent or secondary infection):</a:t>
            </a:r>
          </a:p>
          <a:p>
            <a:br>
              <a:rPr lang="en-US" dirty="0"/>
            </a:br>
            <a:r>
              <a:rPr lang="en-US" dirty="0"/>
              <a:t>• Initial acquisition of virus before pregnancy due to reactivation of latent virus or reinfection </a:t>
            </a:r>
            <a:br>
              <a:rPr lang="en-US" dirty="0"/>
            </a:br>
            <a:r>
              <a:rPr lang="en-US" dirty="0"/>
              <a:t>with a new strain</a:t>
            </a:r>
          </a:p>
        </p:txBody>
      </p:sp>
    </p:spTree>
    <p:extLst>
      <p:ext uri="{BB962C8B-B14F-4D97-AF65-F5344CB8AC3E}">
        <p14:creationId xmlns:p14="http://schemas.microsoft.com/office/powerpoint/2010/main" val="3920463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5C49815-1541-2E81-3849-D09B0F795347}"/>
              </a:ext>
            </a:extLst>
          </p:cNvPr>
          <p:cNvSpPr>
            <a:spLocks noGrp="1"/>
          </p:cNvSpPr>
          <p:nvPr>
            <p:ph idx="1"/>
          </p:nvPr>
        </p:nvSpPr>
        <p:spPr>
          <a:xfrm>
            <a:off x="0" y="-1"/>
            <a:ext cx="9144000" cy="1504951"/>
          </a:xfrm>
        </p:spPr>
        <p:txBody>
          <a:bodyPr>
            <a:normAutofit/>
          </a:bodyPr>
          <a:lstStyle/>
          <a:p>
            <a:pPr marL="0" indent="0" algn="l">
              <a:buNone/>
            </a:pPr>
            <a:r>
              <a:rPr lang="en-GB" sz="2600" dirty="0">
                <a:solidFill>
                  <a:schemeClr val="accent6">
                    <a:lumMod val="75000"/>
                  </a:schemeClr>
                </a:solidFill>
                <a:latin typeface="Berlin Sans FB Demi" panose="020E0602020502020306" pitchFamily="34" charset="0"/>
              </a:rPr>
              <a:t>Maternal Clinical findings</a:t>
            </a:r>
            <a:br>
              <a:rPr lang="en-GB" sz="2600" dirty="0">
                <a:latin typeface="Berlin Sans FB Demi" panose="020E0602020502020306" pitchFamily="34" charset="0"/>
              </a:rPr>
            </a:br>
            <a:endParaRPr lang="ar-AE" dirty="0">
              <a:latin typeface="Berlin Sans FB Demi" panose="020E0602020502020306" pitchFamily="34" charset="0"/>
            </a:endParaRPr>
          </a:p>
        </p:txBody>
      </p:sp>
      <p:sp>
        <p:nvSpPr>
          <p:cNvPr id="2" name="TextBox 1">
            <a:extLst>
              <a:ext uri="{FF2B5EF4-FFF2-40B4-BE49-F238E27FC236}">
                <a16:creationId xmlns:a16="http://schemas.microsoft.com/office/drawing/2014/main" id="{0A0FC933-F768-DCA4-636C-276F665B5C35}"/>
              </a:ext>
            </a:extLst>
          </p:cNvPr>
          <p:cNvSpPr txBox="1"/>
          <p:nvPr/>
        </p:nvSpPr>
        <p:spPr>
          <a:xfrm>
            <a:off x="228600" y="742950"/>
            <a:ext cx="8534400" cy="3662541"/>
          </a:xfrm>
          <a:prstGeom prst="rect">
            <a:avLst/>
          </a:prstGeom>
          <a:noFill/>
        </p:spPr>
        <p:txBody>
          <a:bodyPr wrap="square" rtlCol="0">
            <a:spAutoFit/>
          </a:bodyPr>
          <a:lstStyle/>
          <a:p>
            <a:r>
              <a:rPr lang="en-US" dirty="0"/>
              <a:t>( latent phase ranges from 28-60 days)</a:t>
            </a:r>
          </a:p>
          <a:p>
            <a:endParaRPr lang="en-US" dirty="0"/>
          </a:p>
          <a:p>
            <a:r>
              <a:rPr lang="en-US" dirty="0"/>
              <a:t> </a:t>
            </a:r>
            <a:r>
              <a:rPr lang="en-US" sz="1600" b="1" dirty="0"/>
              <a:t>Primary cmv infection </a:t>
            </a:r>
            <a:br>
              <a:rPr lang="en-US" dirty="0"/>
            </a:br>
            <a:r>
              <a:rPr lang="en-US" dirty="0"/>
              <a:t>• Mild febrile illness and other nonspecific symptoms (</a:t>
            </a:r>
            <a:r>
              <a:rPr lang="en-US" dirty="0">
                <a:solidFill>
                  <a:srgbClr val="FF0000"/>
                </a:solidFill>
              </a:rPr>
              <a:t>rhinitis, pharyngitis, myalgia, arthralgia, headache, fatigue)</a:t>
            </a:r>
            <a:br>
              <a:rPr lang="en-US" dirty="0">
                <a:solidFill>
                  <a:srgbClr val="FF0000"/>
                </a:solidFill>
              </a:rPr>
            </a:br>
            <a:r>
              <a:rPr lang="en-US" dirty="0"/>
              <a:t>• Asymptomatic in 90 percent of cases.</a:t>
            </a:r>
            <a:br>
              <a:rPr lang="en-US" dirty="0"/>
            </a:br>
            <a:endParaRPr lang="en-US" dirty="0"/>
          </a:p>
          <a:p>
            <a:r>
              <a:rPr lang="en-US" sz="1600" b="1" dirty="0"/>
              <a:t> CMV Mononucleosis </a:t>
            </a:r>
          </a:p>
          <a:p>
            <a:pPr marL="285750" indent="-285750">
              <a:buFont typeface="Arial" panose="020B0604020202020204" pitchFamily="34" charset="0"/>
              <a:buChar char="•"/>
            </a:pPr>
            <a:r>
              <a:rPr lang="en-US" dirty="0"/>
              <a:t>Dermatologic manifestations: </a:t>
            </a:r>
            <a:r>
              <a:rPr lang="en-US" dirty="0" err="1">
                <a:solidFill>
                  <a:srgbClr val="FF0000"/>
                </a:solidFill>
              </a:rPr>
              <a:t>erythamtous</a:t>
            </a:r>
            <a:r>
              <a:rPr lang="en-US" dirty="0">
                <a:solidFill>
                  <a:srgbClr val="FF0000"/>
                </a:solidFill>
              </a:rPr>
              <a:t> maculopapular eruptions</a:t>
            </a:r>
          </a:p>
          <a:p>
            <a:pPr marL="285750" indent="-285750">
              <a:buFont typeface="Arial" panose="020B0604020202020204" pitchFamily="34" charset="0"/>
              <a:buChar char="•"/>
            </a:pPr>
            <a:r>
              <a:rPr lang="en-US" b="0" i="0" dirty="0">
                <a:solidFill>
                  <a:srgbClr val="040C28"/>
                </a:solidFill>
                <a:effectLst/>
                <a:latin typeface="Arial" panose="020B0604020202020204" pitchFamily="34" charset="0"/>
                <a:cs typeface="Arial" panose="020B0604020202020204" pitchFamily="34" charset="0"/>
              </a:rPr>
              <a:t>Symptomatically indistinguishable from EBV-induced mononucleosis ( fatigue , fever , sore throat , swollen liver or spleen )</a:t>
            </a:r>
            <a:endParaRPr lang="en-US" dirty="0">
              <a:solidFill>
                <a:srgbClr val="FF0000"/>
              </a:solidFill>
              <a:latin typeface="Arial" panose="020B0604020202020204" pitchFamily="34" charset="0"/>
              <a:cs typeface="Arial" panose="020B0604020202020204" pitchFamily="34" charset="0"/>
            </a:endParaRPr>
          </a:p>
          <a:p>
            <a:endParaRPr lang="en-US" dirty="0">
              <a:solidFill>
                <a:srgbClr val="FF0000"/>
              </a:solidFill>
            </a:endParaRPr>
          </a:p>
          <a:p>
            <a:br>
              <a:rPr lang="en-US" dirty="0"/>
            </a:br>
            <a:r>
              <a:rPr lang="en-US" sz="1600" b="1" dirty="0"/>
              <a:t> </a:t>
            </a:r>
            <a:r>
              <a:rPr lang="en-US" sz="1800" b="1" dirty="0"/>
              <a:t>Non primary </a:t>
            </a:r>
            <a:r>
              <a:rPr lang="en-US" sz="1600" dirty="0"/>
              <a:t>(recurrent or secondary infection):</a:t>
            </a:r>
            <a:br>
              <a:rPr lang="en-US" dirty="0"/>
            </a:br>
            <a:r>
              <a:rPr lang="en-US" dirty="0"/>
              <a:t>• Different strain of cmv or reactivation of virus in women with preexisting antibody generally does not result in maternal symptoms pregnancy does not appear to affect clinical severity </a:t>
            </a:r>
          </a:p>
        </p:txBody>
      </p:sp>
    </p:spTree>
    <p:extLst>
      <p:ext uri="{BB962C8B-B14F-4D97-AF65-F5344CB8AC3E}">
        <p14:creationId xmlns:p14="http://schemas.microsoft.com/office/powerpoint/2010/main" val="3096138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A2AA0B29-8525-1F96-DC4A-AC0F4224A684}"/>
              </a:ext>
            </a:extLst>
          </p:cNvPr>
          <p:cNvSpPr>
            <a:spLocks noGrp="1"/>
          </p:cNvSpPr>
          <p:nvPr>
            <p:ph idx="1"/>
          </p:nvPr>
        </p:nvSpPr>
        <p:spPr>
          <a:xfrm>
            <a:off x="0" y="133350"/>
            <a:ext cx="9270639" cy="634731"/>
          </a:xfrm>
        </p:spPr>
        <p:txBody>
          <a:bodyPr>
            <a:noAutofit/>
          </a:bodyPr>
          <a:lstStyle/>
          <a:p>
            <a:pPr marL="0" indent="0" algn="l">
              <a:buNone/>
            </a:pPr>
            <a:r>
              <a:rPr lang="en-GB" sz="2000" dirty="0">
                <a:solidFill>
                  <a:schemeClr val="accent6">
                    <a:lumMod val="75000"/>
                  </a:schemeClr>
                </a:solidFill>
                <a:latin typeface="Berlin Sans FB Demi" panose="020E0602020502020306" pitchFamily="34" charset="0"/>
              </a:rPr>
              <a:t>Congenital cmv infection</a:t>
            </a:r>
          </a:p>
        </p:txBody>
      </p:sp>
      <p:sp>
        <p:nvSpPr>
          <p:cNvPr id="2" name="TextBox 1">
            <a:extLst>
              <a:ext uri="{FF2B5EF4-FFF2-40B4-BE49-F238E27FC236}">
                <a16:creationId xmlns:a16="http://schemas.microsoft.com/office/drawing/2014/main" id="{4CD39BD0-C773-3116-043F-5CD842EDD560}"/>
              </a:ext>
            </a:extLst>
          </p:cNvPr>
          <p:cNvSpPr txBox="1"/>
          <p:nvPr/>
        </p:nvSpPr>
        <p:spPr>
          <a:xfrm>
            <a:off x="0" y="874321"/>
            <a:ext cx="8686800" cy="4216539"/>
          </a:xfrm>
          <a:prstGeom prst="rect">
            <a:avLst/>
          </a:prstGeom>
          <a:noFill/>
        </p:spPr>
        <p:txBody>
          <a:bodyPr wrap="square" rtlCol="0" anchor="ctr">
            <a:spAutoFit/>
          </a:bodyPr>
          <a:lstStyle/>
          <a:p>
            <a:r>
              <a:rPr lang="en-US" sz="1600" dirty="0">
                <a:sym typeface="Wingdings" panose="05000000000000000000" pitchFamily="2" charset="2"/>
              </a:rPr>
              <a:t></a:t>
            </a:r>
            <a:r>
              <a:rPr lang="en-US" sz="1600" dirty="0"/>
              <a:t>is the most common congenital infection </a:t>
            </a:r>
          </a:p>
          <a:p>
            <a:endParaRPr lang="en-US" sz="1600" b="1" dirty="0"/>
          </a:p>
          <a:p>
            <a:r>
              <a:rPr lang="en-US" sz="1800" b="1" dirty="0"/>
              <a:t>Clinical features:</a:t>
            </a:r>
          </a:p>
          <a:p>
            <a:pPr algn="l">
              <a:buFont typeface="Arial" panose="020B0604020202020204" pitchFamily="34" charset="0"/>
              <a:buChar char="•"/>
            </a:pPr>
            <a:r>
              <a:rPr lang="en-US" sz="1600" i="0" dirty="0">
                <a:solidFill>
                  <a:srgbClr val="1A1C1C"/>
                </a:solidFill>
                <a:effectLst/>
                <a:latin typeface="Arial" panose="020B0604020202020204" pitchFamily="34" charset="0"/>
                <a:cs typeface="Arial" panose="020B0604020202020204" pitchFamily="34" charset="0"/>
              </a:rPr>
              <a:t>Fetal infection (</a:t>
            </a:r>
            <a:r>
              <a:rPr lang="en-US" b="0" i="0" dirty="0">
                <a:solidFill>
                  <a:srgbClr val="1A1C1C"/>
                </a:solidFill>
                <a:effectLst/>
                <a:latin typeface="Arial" panose="020B0604020202020204" pitchFamily="34" charset="0"/>
                <a:cs typeface="Arial" panose="020B0604020202020204" pitchFamily="34" charset="0"/>
              </a:rPr>
              <a:t>Increased risk of fetal demise)</a:t>
            </a:r>
          </a:p>
          <a:p>
            <a:pPr marL="742950" lvl="1" indent="-285750" algn="l">
              <a:buFont typeface="Arial" panose="020B0604020202020204" pitchFamily="34" charset="0"/>
              <a:buChar char="•"/>
            </a:pPr>
            <a:r>
              <a:rPr lang="en-US" b="0" i="0" dirty="0">
                <a:solidFill>
                  <a:srgbClr val="1A1C1C"/>
                </a:solidFill>
                <a:effectLst/>
                <a:latin typeface="Arial" panose="020B0604020202020204" pitchFamily="34" charset="0"/>
                <a:cs typeface="Arial" panose="020B0604020202020204" pitchFamily="34" charset="0"/>
              </a:rPr>
              <a:t>IUGR</a:t>
            </a:r>
          </a:p>
          <a:p>
            <a:pPr marL="742950" lvl="1" indent="-285750" algn="l">
              <a:buFont typeface="Arial" panose="020B0604020202020204" pitchFamily="34" charset="0"/>
              <a:buChar char="•"/>
            </a:pPr>
            <a:r>
              <a:rPr lang="en-US" b="0" i="0" dirty="0">
                <a:solidFill>
                  <a:srgbClr val="1A1C1C"/>
                </a:solidFill>
                <a:effectLst/>
                <a:latin typeface="Arial" panose="020B0604020202020204" pitchFamily="34" charset="0"/>
                <a:cs typeface="Arial" panose="020B0604020202020204" pitchFamily="34" charset="0"/>
              </a:rPr>
              <a:t>Oligohydramnios or polyhydramnios, </a:t>
            </a:r>
          </a:p>
          <a:p>
            <a:pPr marL="457200" lvl="1" algn="l"/>
            <a:r>
              <a:rPr lang="en-US" b="0" i="0" dirty="0">
                <a:solidFill>
                  <a:srgbClr val="1A1C1C"/>
                </a:solidFill>
                <a:effectLst/>
                <a:latin typeface="Arial" panose="020B0604020202020204" pitchFamily="34" charset="0"/>
                <a:cs typeface="Arial" panose="020B0604020202020204" pitchFamily="34" charset="0"/>
              </a:rPr>
              <a:t>placental abnormalities</a:t>
            </a:r>
          </a:p>
          <a:p>
            <a:pPr algn="l"/>
            <a:br>
              <a:rPr lang="en-US" sz="1600" dirty="0"/>
            </a:br>
            <a:r>
              <a:rPr lang="en-US" sz="1600" dirty="0"/>
              <a:t>▪  Newborn infection :</a:t>
            </a:r>
          </a:p>
          <a:p>
            <a:pPr marL="285750" indent="-285750" algn="l">
              <a:buFont typeface="Wingdings" panose="05000000000000000000" pitchFamily="2" charset="2"/>
              <a:buChar char="q"/>
            </a:pPr>
            <a:r>
              <a:rPr lang="en-US" b="0" i="0" dirty="0">
                <a:solidFill>
                  <a:srgbClr val="1A1C1C"/>
                </a:solidFill>
                <a:effectLst/>
                <a:latin typeface="Arial" panose="020B0604020202020204" pitchFamily="34" charset="0"/>
                <a:cs typeface="Arial" panose="020B0604020202020204" pitchFamily="34" charset="0"/>
              </a:rPr>
              <a:t>Severity</a:t>
            </a:r>
          </a:p>
          <a:p>
            <a:pPr marL="457200" lvl="1" algn="l"/>
            <a:r>
              <a:rPr lang="en-US" b="0" i="0" dirty="0">
                <a:solidFill>
                  <a:srgbClr val="1A1C1C"/>
                </a:solidFill>
                <a:effectLst/>
                <a:latin typeface="Arial" panose="020B0604020202020204" pitchFamily="34" charset="0"/>
                <a:cs typeface="Arial" panose="020B0604020202020204" pitchFamily="34" charset="0"/>
                <a:sym typeface="Wingdings" panose="05000000000000000000" pitchFamily="2" charset="2"/>
              </a:rPr>
              <a:t></a:t>
            </a:r>
            <a:r>
              <a:rPr lang="en-US" b="0" i="0" dirty="0">
                <a:solidFill>
                  <a:srgbClr val="1A1C1C"/>
                </a:solidFill>
                <a:effectLst/>
                <a:latin typeface="Arial" panose="020B0604020202020204" pitchFamily="34" charset="0"/>
                <a:cs typeface="Arial" panose="020B0604020202020204" pitchFamily="34" charset="0"/>
              </a:rPr>
              <a:t>Subclinical infection (90%): ∼10% go on to develop a late complication (mostly hearing loss) </a:t>
            </a:r>
          </a:p>
          <a:p>
            <a:pPr algn="l"/>
            <a:r>
              <a:rPr lang="en-US" b="0" i="0" dirty="0">
                <a:solidFill>
                  <a:srgbClr val="1A1C1C"/>
                </a:solidFill>
                <a:effectLst/>
                <a:latin typeface="Arial" panose="020B0604020202020204" pitchFamily="34" charset="0"/>
                <a:cs typeface="Arial" panose="020B0604020202020204" pitchFamily="34" charset="0"/>
                <a:sym typeface="Wingdings" panose="05000000000000000000" pitchFamily="2" charset="2"/>
              </a:rPr>
              <a:t>        </a:t>
            </a:r>
            <a:r>
              <a:rPr lang="en-US" b="0" i="0" dirty="0">
                <a:solidFill>
                  <a:srgbClr val="1A1C1C"/>
                </a:solidFill>
                <a:effectLst/>
                <a:latin typeface="Arial" panose="020B0604020202020204" pitchFamily="34" charset="0"/>
                <a:cs typeface="Arial" panose="020B0604020202020204" pitchFamily="34" charset="0"/>
              </a:rPr>
              <a:t>Symptomatic infection at birth (10%): ∼ 70–80% go on to develop a late complication.(</a:t>
            </a:r>
            <a:r>
              <a:rPr lang="en-US" b="0" i="0" dirty="0">
                <a:solidFill>
                  <a:srgbClr val="1A1C1C"/>
                </a:solidFill>
                <a:effectLst/>
                <a:latin typeface="Lato" panose="020F0502020204030203" pitchFamily="34" charset="0"/>
              </a:rPr>
              <a:t>Hearing loss ,vision impairment, intellectual disability, dental abnormalities)</a:t>
            </a:r>
            <a:endParaRPr lang="en-US" b="0" i="0" dirty="0">
              <a:solidFill>
                <a:srgbClr val="1A1C1C"/>
              </a:solidFill>
              <a:effectLst/>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q"/>
            </a:pPr>
            <a:r>
              <a:rPr lang="en-US" b="0" i="0" dirty="0">
                <a:solidFill>
                  <a:srgbClr val="1A1C1C"/>
                </a:solidFill>
                <a:effectLst/>
                <a:latin typeface="Arial" panose="020B0604020202020204" pitchFamily="34" charset="0"/>
                <a:cs typeface="Arial" panose="020B0604020202020204" pitchFamily="34" charset="0"/>
              </a:rPr>
              <a:t>CNS finding (Hydrocephalus</a:t>
            </a:r>
            <a:r>
              <a:rPr lang="en-US" dirty="0">
                <a:solidFill>
                  <a:srgbClr val="1A1C1C"/>
                </a:solidFill>
                <a:latin typeface="Arial" panose="020B0604020202020204" pitchFamily="34" charset="0"/>
                <a:cs typeface="Arial" panose="020B0604020202020204" pitchFamily="34" charset="0"/>
              </a:rPr>
              <a:t> ,</a:t>
            </a:r>
            <a:r>
              <a:rPr lang="en-US" b="0" i="0" dirty="0">
                <a:solidFill>
                  <a:srgbClr val="1A1C1C"/>
                </a:solidFill>
                <a:effectLst/>
                <a:latin typeface="Arial" panose="020B0604020202020204" pitchFamily="34" charset="0"/>
                <a:cs typeface="Arial" panose="020B0604020202020204" pitchFamily="34" charset="0"/>
              </a:rPr>
              <a:t>Microcephaly ).</a:t>
            </a:r>
          </a:p>
          <a:p>
            <a:pPr marL="285750" indent="-285750" algn="l">
              <a:buFont typeface="Wingdings" panose="05000000000000000000" pitchFamily="2" charset="2"/>
              <a:buChar char="q"/>
            </a:pPr>
            <a:r>
              <a:rPr lang="en-US" b="1" i="0" dirty="0">
                <a:solidFill>
                  <a:srgbClr val="1A1C1C"/>
                </a:solidFill>
                <a:effectLst/>
                <a:latin typeface="Arial" panose="020B0604020202020204" pitchFamily="34" charset="0"/>
                <a:cs typeface="Arial" panose="020B0604020202020204" pitchFamily="34" charset="0"/>
              </a:rPr>
              <a:t>Sensorineural hearing loss</a:t>
            </a:r>
            <a:r>
              <a:rPr lang="en-US" b="0" i="0" dirty="0">
                <a:solidFill>
                  <a:srgbClr val="1A1C1C"/>
                </a:solidFill>
                <a:effectLst/>
                <a:latin typeface="Arial" panose="020B0604020202020204" pitchFamily="34" charset="0"/>
                <a:cs typeface="Arial" panose="020B0604020202020204" pitchFamily="34" charset="0"/>
              </a:rPr>
              <a:t> (∼ 30%)  </a:t>
            </a:r>
          </a:p>
          <a:p>
            <a:pPr marL="285750" indent="-285750" algn="l">
              <a:buFont typeface="Wingdings" panose="05000000000000000000" pitchFamily="2" charset="2"/>
              <a:buChar char="q"/>
            </a:pPr>
            <a:r>
              <a:rPr lang="en-US" b="1" i="0" dirty="0">
                <a:solidFill>
                  <a:srgbClr val="1A1C1C"/>
                </a:solidFill>
                <a:effectLst/>
                <a:latin typeface="Arial" panose="020B0604020202020204" pitchFamily="34" charset="0"/>
                <a:cs typeface="Arial" panose="020B0604020202020204" pitchFamily="34" charset="0"/>
              </a:rPr>
              <a:t>Chorioretinitis</a:t>
            </a:r>
            <a:r>
              <a:rPr lang="en-US" b="0" i="0" dirty="0">
                <a:solidFill>
                  <a:srgbClr val="1A1C1C"/>
                </a:solidFill>
                <a:effectLst/>
                <a:latin typeface="Arial" panose="020B0604020202020204" pitchFamily="34" charset="0"/>
                <a:cs typeface="Arial" panose="020B0604020202020204" pitchFamily="34" charset="0"/>
              </a:rPr>
              <a:t> (∼ 10%)</a:t>
            </a:r>
          </a:p>
          <a:p>
            <a:pPr marL="285750" indent="-285750" algn="l">
              <a:buFont typeface="Wingdings" panose="05000000000000000000" pitchFamily="2" charset="2"/>
              <a:buChar char="q"/>
            </a:pPr>
            <a:r>
              <a:rPr lang="en-US" dirty="0">
                <a:solidFill>
                  <a:srgbClr val="1A1C1C"/>
                </a:solidFill>
                <a:latin typeface="Arial" panose="020B0604020202020204" pitchFamily="34" charset="0"/>
                <a:cs typeface="Arial" panose="020B0604020202020204" pitchFamily="34" charset="0"/>
              </a:rPr>
              <a:t>Hepatosplenomegaly </a:t>
            </a:r>
            <a:endParaRPr lang="en-US" b="0" i="0" dirty="0">
              <a:solidFill>
                <a:srgbClr val="1A1C1C"/>
              </a:solidFill>
              <a:effectLst/>
              <a:latin typeface="Arial" panose="020B0604020202020204" pitchFamily="34" charset="0"/>
              <a:cs typeface="Arial" panose="020B0604020202020204" pitchFamily="34" charset="0"/>
            </a:endParaRPr>
          </a:p>
          <a:p>
            <a:endParaRPr lang="en-US" sz="1600" dirty="0"/>
          </a:p>
        </p:txBody>
      </p:sp>
      <p:pic>
        <p:nvPicPr>
          <p:cNvPr id="4" name="صورة 4">
            <a:extLst>
              <a:ext uri="{FF2B5EF4-FFF2-40B4-BE49-F238E27FC236}">
                <a16:creationId xmlns:a16="http://schemas.microsoft.com/office/drawing/2014/main" id="{3B117AF9-28D8-AC72-C4C3-CF46931A684D}"/>
              </a:ext>
            </a:extLst>
          </p:cNvPr>
          <p:cNvPicPr>
            <a:picLocks noChangeAspect="1"/>
          </p:cNvPicPr>
          <p:nvPr/>
        </p:nvPicPr>
        <p:blipFill rotWithShape="1">
          <a:blip r:embed="rId2">
            <a:extLst>
              <a:ext uri="{28A0092B-C50C-407E-A947-70E740481C1C}">
                <a14:useLocalDpi xmlns:a14="http://schemas.microsoft.com/office/drawing/2010/main" val="0"/>
              </a:ext>
            </a:extLst>
          </a:blip>
          <a:srcRect t="33664" b="33252"/>
          <a:stretch/>
        </p:blipFill>
        <p:spPr>
          <a:xfrm>
            <a:off x="5105400" y="16809"/>
            <a:ext cx="4038598" cy="2402541"/>
          </a:xfrm>
          <a:prstGeom prst="rect">
            <a:avLst/>
          </a:prstGeom>
        </p:spPr>
      </p:pic>
    </p:spTree>
    <p:extLst>
      <p:ext uri="{BB962C8B-B14F-4D97-AF65-F5344CB8AC3E}">
        <p14:creationId xmlns:p14="http://schemas.microsoft.com/office/powerpoint/2010/main" val="25698196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A2E08A6-2F6E-779D-F484-DCF2AB6AB5A1}"/>
              </a:ext>
            </a:extLst>
          </p:cNvPr>
          <p:cNvSpPr>
            <a:spLocks noGrp="1"/>
          </p:cNvSpPr>
          <p:nvPr>
            <p:ph idx="1"/>
          </p:nvPr>
        </p:nvSpPr>
        <p:spPr>
          <a:xfrm>
            <a:off x="76200" y="133351"/>
            <a:ext cx="9144000" cy="1371600"/>
          </a:xfrm>
        </p:spPr>
        <p:txBody>
          <a:bodyPr>
            <a:normAutofit/>
          </a:bodyPr>
          <a:lstStyle/>
          <a:p>
            <a:pPr marL="0" indent="0" algn="l">
              <a:buNone/>
            </a:pPr>
            <a:r>
              <a:rPr lang="en-GB" sz="2700" b="1" dirty="0">
                <a:solidFill>
                  <a:srgbClr val="7030A0"/>
                </a:solidFill>
                <a:latin typeface="Arial" panose="020B0604020202020204" pitchFamily="34" charset="0"/>
                <a:cs typeface="Arial" panose="020B0604020202020204" pitchFamily="34" charset="0"/>
              </a:rPr>
              <a:t>Testing indications</a:t>
            </a:r>
            <a:br>
              <a:rPr lang="en-GB" sz="2700" dirty="0">
                <a:latin typeface="Berlin Sans FB Demi" panose="020E0602020502020306" pitchFamily="34" charset="0"/>
              </a:rPr>
            </a:br>
            <a:endParaRPr lang="en-GB" sz="2700" dirty="0">
              <a:latin typeface="Berlin Sans FB Demi" panose="020E0602020502020306" pitchFamily="34" charset="0"/>
            </a:endParaRPr>
          </a:p>
        </p:txBody>
      </p:sp>
      <p:sp>
        <p:nvSpPr>
          <p:cNvPr id="4" name="TextBox 3">
            <a:extLst>
              <a:ext uri="{FF2B5EF4-FFF2-40B4-BE49-F238E27FC236}">
                <a16:creationId xmlns:a16="http://schemas.microsoft.com/office/drawing/2014/main" id="{D9859D5C-E610-2FC3-54E5-4AF69954D714}"/>
              </a:ext>
            </a:extLst>
          </p:cNvPr>
          <p:cNvSpPr txBox="1"/>
          <p:nvPr/>
        </p:nvSpPr>
        <p:spPr>
          <a:xfrm>
            <a:off x="304800" y="590550"/>
            <a:ext cx="8305800" cy="1877437"/>
          </a:xfrm>
          <a:prstGeom prst="rect">
            <a:avLst/>
          </a:prstGeom>
          <a:noFill/>
        </p:spPr>
        <p:txBody>
          <a:bodyPr wrap="square" rtlCol="0">
            <a:spAutoFit/>
          </a:bodyPr>
          <a:lstStyle/>
          <a:p>
            <a:endParaRPr lang="en-US" sz="1600" dirty="0"/>
          </a:p>
          <a:p>
            <a:r>
              <a:rPr lang="en-US" sz="1600" dirty="0"/>
              <a:t>• Mononucleosis-like or influenza-like illness, especially in the setting of negative Epstein Barr and influenza virus tests.</a:t>
            </a:r>
            <a:br>
              <a:rPr lang="en-US" sz="1600" dirty="0"/>
            </a:br>
            <a:endParaRPr lang="en-US" sz="1600" dirty="0"/>
          </a:p>
          <a:p>
            <a:r>
              <a:rPr lang="en-US" sz="1600" dirty="0"/>
              <a:t>• Fetal anomaly suggestive of congenital cmv infection, detected on prenatal ultrasound examination(</a:t>
            </a:r>
            <a:r>
              <a:rPr lang="en-US" sz="1600" b="0" i="0" dirty="0">
                <a:solidFill>
                  <a:srgbClr val="1A1C1C"/>
                </a:solidFill>
                <a:effectLst/>
                <a:latin typeface="Arial" panose="020B0604020202020204" pitchFamily="34" charset="0"/>
                <a:cs typeface="Arial" panose="020B0604020202020204" pitchFamily="34" charset="0"/>
              </a:rPr>
              <a:t>periventricular calcifications, and hydrops fetalis)</a:t>
            </a:r>
          </a:p>
          <a:p>
            <a:endParaRPr lang="en-US" sz="1600" dirty="0"/>
          </a:p>
        </p:txBody>
      </p:sp>
      <p:pic>
        <p:nvPicPr>
          <p:cNvPr id="5" name="صورة 4">
            <a:extLst>
              <a:ext uri="{FF2B5EF4-FFF2-40B4-BE49-F238E27FC236}">
                <a16:creationId xmlns:a16="http://schemas.microsoft.com/office/drawing/2014/main" id="{C41BB346-F707-1FB1-FB37-C79BBA02CC71}"/>
              </a:ext>
            </a:extLst>
          </p:cNvPr>
          <p:cNvPicPr>
            <a:picLocks noChangeAspect="1"/>
          </p:cNvPicPr>
          <p:nvPr/>
        </p:nvPicPr>
        <p:blipFill rotWithShape="1">
          <a:blip r:embed="rId2">
            <a:extLst>
              <a:ext uri="{28A0092B-C50C-407E-A947-70E740481C1C}">
                <a14:useLocalDpi xmlns:a14="http://schemas.microsoft.com/office/drawing/2010/main" val="0"/>
              </a:ext>
            </a:extLst>
          </a:blip>
          <a:srcRect t="33167" b="33253"/>
          <a:stretch/>
        </p:blipFill>
        <p:spPr>
          <a:xfrm>
            <a:off x="3401506" y="2190750"/>
            <a:ext cx="5361494" cy="2952750"/>
          </a:xfrm>
          <a:prstGeom prst="rect">
            <a:avLst/>
          </a:prstGeom>
        </p:spPr>
      </p:pic>
    </p:spTree>
    <p:extLst>
      <p:ext uri="{BB962C8B-B14F-4D97-AF65-F5344CB8AC3E}">
        <p14:creationId xmlns:p14="http://schemas.microsoft.com/office/powerpoint/2010/main" val="37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518583" y="349250"/>
            <a:ext cx="7911117" cy="659600"/>
          </a:xfrm>
          <a:prstGeom prst="rect">
            <a:avLst/>
          </a:prstGeom>
        </p:spPr>
        <p:txBody>
          <a:bodyPr spcFirstLastPara="1" wrap="square" lIns="91425" tIns="91425" rIns="91425" bIns="91425" anchor="t" anchorCtr="0">
            <a:noAutofit/>
          </a:bodyPr>
          <a:lstStyle/>
          <a:p>
            <a:r>
              <a:rPr lang="en-US" b="1" i="0" u="none" strike="noStrike" dirty="0">
                <a:solidFill>
                  <a:srgbClr val="343536"/>
                </a:solidFill>
                <a:effectLst/>
                <a:latin typeface="Source Sans Pro" panose="020F0502020204030204" pitchFamily="34" charset="0"/>
              </a:rPr>
              <a:t>How are TORCH infections diagnosed in newborns?</a:t>
            </a:r>
          </a:p>
        </p:txBody>
      </p:sp>
      <p:sp>
        <p:nvSpPr>
          <p:cNvPr id="142" name="Google Shape;142;p17"/>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p>
            <a:r>
              <a:rPr lang="en-US" sz="1600" b="0" i="0" u="none" strike="noStrike" dirty="0">
                <a:solidFill>
                  <a:srgbClr val="343536"/>
                </a:solidFill>
                <a:effectLst/>
                <a:latin typeface="Source Sans Pro" panose="020F0502020204030204" pitchFamily="34" charset="0"/>
              </a:rPr>
              <a:t>After you’ve been diagnosed with a TORCH infection, your healthcare provider will take steps to identify a TORCH infection in your baby. Not all TORCH infections are passed to your baby during pregnancy, and just because you have an infection doesn’t mean your baby will get it.</a:t>
            </a:r>
          </a:p>
          <a:p>
            <a:r>
              <a:rPr lang="en-US" sz="1600" b="0" i="0" u="none" strike="noStrike" dirty="0">
                <a:solidFill>
                  <a:srgbClr val="343536"/>
                </a:solidFill>
                <a:effectLst/>
                <a:latin typeface="Source Sans Pro" panose="020F0502020204030204" pitchFamily="34" charset="0"/>
              </a:rPr>
              <a:t>Healthcare providers diagnose TORCH infection in newborns:</a:t>
            </a:r>
          </a:p>
          <a:p>
            <a:r>
              <a:rPr lang="en-US" sz="1600" b="0" i="0" u="none" strike="noStrike" dirty="0">
                <a:solidFill>
                  <a:srgbClr val="343536"/>
                </a:solidFill>
                <a:effectLst/>
                <a:latin typeface="Source Sans Pro" panose="020F0502020204030204" pitchFamily="34" charset="0"/>
              </a:rPr>
              <a:t>During a physical exam at birth.</a:t>
            </a:r>
          </a:p>
          <a:p>
            <a:r>
              <a:rPr lang="en-US" sz="1600" b="0" i="0" u="none" strike="noStrike" dirty="0">
                <a:solidFill>
                  <a:srgbClr val="343536"/>
                </a:solidFill>
                <a:effectLst/>
                <a:latin typeface="Source Sans Pro" panose="020F0502020204030204" pitchFamily="34" charset="0"/>
              </a:rPr>
              <a:t>After evaluating your baby's symptoms.</a:t>
            </a:r>
          </a:p>
          <a:p>
            <a:r>
              <a:rPr lang="en-US" sz="1600" b="0" i="0" u="none" strike="noStrike" dirty="0">
                <a:solidFill>
                  <a:srgbClr val="343536"/>
                </a:solidFill>
                <a:effectLst/>
                <a:latin typeface="Source Sans Pro" panose="020F0502020204030204" pitchFamily="34" charset="0"/>
              </a:rPr>
              <a:t>With ultrasound or other imaging tools during pregnancy.</a:t>
            </a:r>
          </a:p>
          <a:p>
            <a:r>
              <a:rPr lang="en-US" sz="1600" b="0" i="0" u="none" strike="noStrike" dirty="0">
                <a:solidFill>
                  <a:srgbClr val="343536"/>
                </a:solidFill>
                <a:effectLst/>
                <a:latin typeface="Source Sans Pro" panose="020F0502020204030204" pitchFamily="34" charset="0"/>
              </a:rPr>
              <a:t>Healthcare providers use the same tests to diagnose TORCH infections in newborns as they do for adults. Your child's healthcare provider may take a small blood sample from their heel or finger or obtain a fluid sample to test for viral infections.</a:t>
            </a:r>
          </a:p>
          <a:p>
            <a:r>
              <a:rPr lang="en-US" sz="1600" b="0" i="0" u="none" strike="noStrike" dirty="0">
                <a:solidFill>
                  <a:srgbClr val="343536"/>
                </a:solidFill>
                <a:effectLst/>
                <a:latin typeface="Source Sans Pro" panose="020F0502020204030204" pitchFamily="34" charset="0"/>
              </a:rPr>
              <a:t>Additional tests like computed tomography (CT) scans or magnetic resonance imaging (MRI) can help identify complications or side effects of TORCH infections.</a:t>
            </a:r>
          </a:p>
          <a:p>
            <a:pPr marL="182880" lvl="0" indent="-205740" algn="l" rtl="0">
              <a:spcBef>
                <a:spcPts val="0"/>
              </a:spcBef>
              <a:spcAft>
                <a:spcPts val="0"/>
              </a:spcAft>
              <a:buClr>
                <a:schemeClr val="dk2"/>
              </a:buClr>
              <a:buSzPts val="1800"/>
              <a:buChar char="●"/>
            </a:pPr>
            <a:endParaRPr sz="1400" dirty="0">
              <a:solidFill>
                <a:schemeClr val="accent3">
                  <a:lumMod val="50000"/>
                </a:schemeClr>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56" t="25417" r="2500" b="15000"/>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6909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186B109-2658-2254-BF17-8D2A0FD6E6EB}"/>
              </a:ext>
            </a:extLst>
          </p:cNvPr>
          <p:cNvSpPr>
            <a:spLocks noGrp="1"/>
          </p:cNvSpPr>
          <p:nvPr>
            <p:ph idx="1"/>
          </p:nvPr>
        </p:nvSpPr>
        <p:spPr>
          <a:xfrm>
            <a:off x="67733" y="0"/>
            <a:ext cx="9144000" cy="3409949"/>
          </a:xfrm>
        </p:spPr>
        <p:txBody>
          <a:bodyPr>
            <a:normAutofit/>
          </a:bodyPr>
          <a:lstStyle/>
          <a:p>
            <a:pPr marL="0" indent="0" algn="l">
              <a:buNone/>
            </a:pPr>
            <a:r>
              <a:rPr lang="en-GB" sz="3200" b="1" dirty="0">
                <a:solidFill>
                  <a:srgbClr val="7030A0"/>
                </a:solidFill>
                <a:latin typeface="Arial" panose="020B0604020202020204" pitchFamily="34" charset="0"/>
                <a:cs typeface="Arial" panose="020B0604020202020204" pitchFamily="34" charset="0"/>
              </a:rPr>
              <a:t>Ultrasound markers and monitoring:</a:t>
            </a:r>
            <a:br>
              <a:rPr lang="en-GB" sz="1400" b="1" dirty="0">
                <a:latin typeface="Berlin Sans FB Demi" panose="020E0602020502020306" pitchFamily="34" charset="0"/>
              </a:rPr>
            </a:br>
            <a:endParaRPr lang="ar-AE" sz="1400" b="1" dirty="0">
              <a:solidFill>
                <a:srgbClr val="FF0000"/>
              </a:solidFill>
              <a:latin typeface="Berlin Sans FB Demi" panose="020E0602020502020306" pitchFamily="34" charset="0"/>
            </a:endParaRPr>
          </a:p>
        </p:txBody>
      </p:sp>
      <p:sp>
        <p:nvSpPr>
          <p:cNvPr id="2" name="TextBox 1">
            <a:extLst>
              <a:ext uri="{FF2B5EF4-FFF2-40B4-BE49-F238E27FC236}">
                <a16:creationId xmlns:a16="http://schemas.microsoft.com/office/drawing/2014/main" id="{52069B6E-62DF-5E4A-909D-429DDF834620}"/>
              </a:ext>
            </a:extLst>
          </p:cNvPr>
          <p:cNvSpPr txBox="1"/>
          <p:nvPr/>
        </p:nvSpPr>
        <p:spPr>
          <a:xfrm>
            <a:off x="76200" y="590550"/>
            <a:ext cx="8763000" cy="4062651"/>
          </a:xfrm>
          <a:prstGeom prst="rect">
            <a:avLst/>
          </a:prstGeom>
          <a:noFill/>
        </p:spPr>
        <p:txBody>
          <a:bodyPr wrap="square" rtlCol="0">
            <a:spAutoFit/>
          </a:bodyPr>
          <a:lstStyle/>
          <a:p>
            <a:endParaRPr lang="en-US" sz="1600" dirty="0"/>
          </a:p>
          <a:p>
            <a:r>
              <a:rPr lang="en-US" sz="1800" dirty="0"/>
              <a:t>In infected fetuses</a:t>
            </a:r>
            <a:br>
              <a:rPr lang="en-US" sz="1600" dirty="0"/>
            </a:br>
            <a:r>
              <a:rPr lang="en-US" sz="1600" dirty="0"/>
              <a:t>• Serial ultrasound examinations at two- to four-week intervals can be useful to detect development of sonographic abnormalities. ultrasound abnormalities can appear 12 or more weeks after maternal infection</a:t>
            </a:r>
            <a:br>
              <a:rPr lang="en-US" sz="1600" dirty="0"/>
            </a:br>
            <a:r>
              <a:rPr lang="en-US" sz="1600" b="1" dirty="0">
                <a:solidFill>
                  <a:srgbClr val="FF0000"/>
                </a:solidFill>
              </a:rPr>
              <a:t>1. Abnormal ultrasound : </a:t>
            </a:r>
            <a:br>
              <a:rPr lang="en-US" sz="1600" dirty="0"/>
            </a:br>
            <a:r>
              <a:rPr lang="en-US" sz="1600" dirty="0"/>
              <a:t>• Persistent fetal abnormalities, such as ventriculomegaly, periventricular calcifications, microcephaly, growth restriction, hydrops and oligohydramnios . </a:t>
            </a:r>
            <a:br>
              <a:rPr lang="en-US" sz="1600" dirty="0"/>
            </a:br>
            <a:r>
              <a:rPr lang="en-US" sz="1600" dirty="0"/>
              <a:t>• Suggests the presence of severe disease and high risk of long-term neurodevelopmental impairment. termination of pregnancy should be discussed</a:t>
            </a:r>
          </a:p>
          <a:p>
            <a:br>
              <a:rPr lang="en-US" sz="1600" dirty="0"/>
            </a:br>
            <a:r>
              <a:rPr lang="en-US" sz="1600" b="1" dirty="0">
                <a:solidFill>
                  <a:srgbClr val="FF0000"/>
                </a:solidFill>
              </a:rPr>
              <a:t>2. Normal ultrasound :</a:t>
            </a:r>
            <a:br>
              <a:rPr lang="en-US" sz="1600" dirty="0"/>
            </a:br>
            <a:r>
              <a:rPr lang="en-US" sz="1600" dirty="0"/>
              <a:t>• Does not completely exclude the possibility of an infected fetus or development of long-term neurologic morbidity. Even a combination of normal ultrasound and a normal PCR on amniotic fluid does not completely exclude the possibility of congenital infection because PCR sensitivity is not 100 percent and maternal fetal transmission may occur after the amniocentesis.</a:t>
            </a:r>
          </a:p>
        </p:txBody>
      </p:sp>
    </p:spTree>
    <p:extLst>
      <p:ext uri="{BB962C8B-B14F-4D97-AF65-F5344CB8AC3E}">
        <p14:creationId xmlns:p14="http://schemas.microsoft.com/office/powerpoint/2010/main" val="4659067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84010A2-80E5-DA2E-8476-871E85254377}"/>
              </a:ext>
            </a:extLst>
          </p:cNvPr>
          <p:cNvSpPr>
            <a:spLocks noGrp="1"/>
          </p:cNvSpPr>
          <p:nvPr>
            <p:ph idx="1"/>
          </p:nvPr>
        </p:nvSpPr>
        <p:spPr>
          <a:xfrm>
            <a:off x="26894" y="0"/>
            <a:ext cx="9144001" cy="6762209"/>
          </a:xfrm>
        </p:spPr>
        <p:txBody>
          <a:bodyPr>
            <a:noAutofit/>
          </a:bodyPr>
          <a:lstStyle/>
          <a:p>
            <a:pPr marL="0" indent="0" algn="l">
              <a:buNone/>
            </a:pPr>
            <a:r>
              <a:rPr lang="en-GB" sz="3600" b="1" dirty="0">
                <a:solidFill>
                  <a:srgbClr val="833CB8"/>
                </a:solidFill>
                <a:latin typeface="Arial" panose="020B0604020202020204" pitchFamily="34" charset="0"/>
                <a:cs typeface="Arial" panose="020B0604020202020204" pitchFamily="34" charset="0"/>
              </a:rPr>
              <a:t>Amniocentesis</a:t>
            </a:r>
            <a:br>
              <a:rPr lang="en-GB" sz="2400" dirty="0">
                <a:latin typeface="Berlin Sans FB Demi" panose="020E0602020502020306" pitchFamily="34" charset="0"/>
              </a:rPr>
            </a:br>
            <a:endParaRPr lang="ar-AE" sz="2100" dirty="0">
              <a:latin typeface="Berlin Sans FB Demi" panose="020E0602020502020306" pitchFamily="34" charset="0"/>
            </a:endParaRPr>
          </a:p>
        </p:txBody>
      </p:sp>
      <p:sp>
        <p:nvSpPr>
          <p:cNvPr id="4" name="TextBox 3">
            <a:extLst>
              <a:ext uri="{FF2B5EF4-FFF2-40B4-BE49-F238E27FC236}">
                <a16:creationId xmlns:a16="http://schemas.microsoft.com/office/drawing/2014/main" id="{C1A52E13-B469-2596-7E68-FB3AC9646D91}"/>
              </a:ext>
            </a:extLst>
          </p:cNvPr>
          <p:cNvSpPr txBox="1"/>
          <p:nvPr/>
        </p:nvSpPr>
        <p:spPr>
          <a:xfrm>
            <a:off x="152400" y="525132"/>
            <a:ext cx="8964706" cy="2862322"/>
          </a:xfrm>
          <a:prstGeom prst="rect">
            <a:avLst/>
          </a:prstGeom>
          <a:noFill/>
        </p:spPr>
        <p:txBody>
          <a:bodyPr wrap="square" rtlCol="0">
            <a:spAutoFit/>
          </a:bodyPr>
          <a:lstStyle/>
          <a:p>
            <a:endParaRPr lang="en-US" sz="1800" dirty="0"/>
          </a:p>
          <a:p>
            <a:r>
              <a:rPr lang="en-US" sz="1800" dirty="0"/>
              <a:t>• Amniocentesis to perform polymerase chain reaction (PCR) for CMV DNA in amniotic fluid, after 21 weeks gestation</a:t>
            </a:r>
            <a:br>
              <a:rPr lang="en-US" sz="1800" dirty="0"/>
            </a:br>
            <a:r>
              <a:rPr lang="en-US" sz="1800" dirty="0"/>
              <a:t>result:</a:t>
            </a:r>
            <a:br>
              <a:rPr lang="en-US" sz="1800" dirty="0"/>
            </a:br>
            <a:r>
              <a:rPr lang="en-US" sz="1800" dirty="0"/>
              <a:t>• </a:t>
            </a:r>
            <a:r>
              <a:rPr lang="en-US" sz="1800" i="1" u="sng" dirty="0">
                <a:solidFill>
                  <a:srgbClr val="FF0000"/>
                </a:solidFill>
              </a:rPr>
              <a:t>Negative</a:t>
            </a:r>
            <a:r>
              <a:rPr lang="en-US" sz="1800" dirty="0"/>
              <a:t>: repeated later in gestation to allow time for placental- fetal transmission and fetal excretion</a:t>
            </a:r>
            <a:br>
              <a:rPr lang="en-US" sz="1800" dirty="0"/>
            </a:br>
            <a:r>
              <a:rPr lang="en-US" sz="1800" dirty="0"/>
              <a:t>• </a:t>
            </a:r>
            <a:r>
              <a:rPr lang="en-US" sz="1800" i="1" u="sng" dirty="0">
                <a:solidFill>
                  <a:srgbClr val="FF0000"/>
                </a:solidFill>
              </a:rPr>
              <a:t>Positive</a:t>
            </a:r>
            <a:r>
              <a:rPr lang="en-US" sz="1800" dirty="0"/>
              <a:t> : ultrasound performed </a:t>
            </a:r>
            <a:br>
              <a:rPr lang="en-US" sz="1800" dirty="0"/>
            </a:br>
            <a:r>
              <a:rPr lang="en-US" sz="1800" dirty="0"/>
              <a:t>• </a:t>
            </a:r>
            <a:r>
              <a:rPr lang="en-US" sz="1800" i="1" u="sng" dirty="0">
                <a:solidFill>
                  <a:srgbClr val="FF0000"/>
                </a:solidFill>
              </a:rPr>
              <a:t>False positive </a:t>
            </a:r>
            <a:r>
              <a:rPr lang="en-US" sz="1800" dirty="0"/>
              <a:t>:occur from </a:t>
            </a:r>
            <a:r>
              <a:rPr lang="en-US" sz="1800" u="sng" dirty="0"/>
              <a:t>contamination of the amniotic fluid sample </a:t>
            </a:r>
            <a:r>
              <a:rPr lang="en-US" sz="1800" dirty="0"/>
              <a:t>by maternal fluids so the first 1 ml of fluid obtained should be discarded to reduce the risk of contamination.</a:t>
            </a:r>
          </a:p>
        </p:txBody>
      </p:sp>
    </p:spTree>
    <p:extLst>
      <p:ext uri="{BB962C8B-B14F-4D97-AF65-F5344CB8AC3E}">
        <p14:creationId xmlns:p14="http://schemas.microsoft.com/office/powerpoint/2010/main" val="24626888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1F6E89-A070-78B1-E221-326C3D8EDAAF}"/>
              </a:ext>
            </a:extLst>
          </p:cNvPr>
          <p:cNvSpPr txBox="1"/>
          <p:nvPr/>
        </p:nvSpPr>
        <p:spPr>
          <a:xfrm>
            <a:off x="22412" y="57150"/>
            <a:ext cx="9121588" cy="4585871"/>
          </a:xfrm>
          <a:prstGeom prst="rect">
            <a:avLst/>
          </a:prstGeom>
          <a:noFill/>
        </p:spPr>
        <p:txBody>
          <a:bodyPr wrap="square" rtlCol="0">
            <a:spAutoFit/>
          </a:bodyPr>
          <a:lstStyle/>
          <a:p>
            <a:endParaRPr lang="en-US" sz="1600" dirty="0"/>
          </a:p>
          <a:p>
            <a:r>
              <a:rPr lang="en-US" sz="2800" b="1" dirty="0">
                <a:solidFill>
                  <a:schemeClr val="accent6">
                    <a:lumMod val="75000"/>
                  </a:schemeClr>
                </a:solidFill>
              </a:rPr>
              <a:t>Preventions key </a:t>
            </a:r>
            <a:br>
              <a:rPr lang="en-US" sz="1600" dirty="0"/>
            </a:br>
            <a:r>
              <a:rPr lang="en-US" sz="1600" dirty="0"/>
              <a:t>▪ Personal hygiene</a:t>
            </a:r>
            <a:br>
              <a:rPr lang="en-US" sz="1600" dirty="0"/>
            </a:br>
            <a:r>
              <a:rPr lang="en-US" sz="1600" dirty="0"/>
              <a:t>▪ Regular hand washing</a:t>
            </a:r>
            <a:br>
              <a:rPr lang="en-US" sz="1600" dirty="0"/>
            </a:br>
            <a:r>
              <a:rPr lang="en-US" sz="1600" dirty="0"/>
              <a:t>▪ Avoid children contact &lt;6 years. </a:t>
            </a:r>
          </a:p>
          <a:p>
            <a:br>
              <a:rPr lang="en-US" sz="1600" dirty="0"/>
            </a:br>
            <a:r>
              <a:rPr lang="en-US" sz="2800" b="1" dirty="0">
                <a:solidFill>
                  <a:srgbClr val="7030A0"/>
                </a:solidFill>
              </a:rPr>
              <a:t>Breastfeeding:</a:t>
            </a:r>
            <a:br>
              <a:rPr lang="en-US" sz="1600" dirty="0"/>
            </a:br>
            <a:r>
              <a:rPr lang="en-US" sz="1600" dirty="0"/>
              <a:t>▪ Benefits of breastfeeding outweigh the minimal risk of acquiring CMV from an infected breastfeeding mother.</a:t>
            </a:r>
          </a:p>
          <a:p>
            <a:br>
              <a:rPr lang="en-US" sz="1600" dirty="0"/>
            </a:br>
            <a:r>
              <a:rPr lang="en-US" sz="2800" b="1" dirty="0">
                <a:solidFill>
                  <a:schemeClr val="accent6">
                    <a:lumMod val="75000"/>
                  </a:schemeClr>
                </a:solidFill>
              </a:rPr>
              <a:t>Drug therapy:</a:t>
            </a:r>
            <a:br>
              <a:rPr lang="en-US" sz="1600" dirty="0"/>
            </a:br>
            <a:r>
              <a:rPr lang="en-US" sz="1600" dirty="0"/>
              <a:t>▪ Maternal antiviral therapy is not recommended</a:t>
            </a:r>
            <a:br>
              <a:rPr lang="en-US" sz="1600" dirty="0"/>
            </a:br>
            <a:r>
              <a:rPr lang="en-US" sz="1600" dirty="0"/>
              <a:t>▪ Ganciclovir and Valacyclovir used in non pregnant women and in neonates after birth.</a:t>
            </a:r>
            <a:br>
              <a:rPr lang="en-US" sz="1600" dirty="0"/>
            </a:br>
            <a:r>
              <a:rPr lang="en-US" sz="1600" dirty="0"/>
              <a:t>▪ CMV IVIG</a:t>
            </a:r>
            <a:br>
              <a:rPr lang="en-US" sz="1600" dirty="0"/>
            </a:br>
            <a:r>
              <a:rPr lang="en-US" sz="1600" dirty="0"/>
              <a:t>• No vaccine is available</a:t>
            </a:r>
          </a:p>
          <a:p>
            <a:endParaRPr lang="en-US" sz="1600" dirty="0"/>
          </a:p>
        </p:txBody>
      </p:sp>
    </p:spTree>
    <p:extLst>
      <p:ext uri="{BB962C8B-B14F-4D97-AF65-F5344CB8AC3E}">
        <p14:creationId xmlns:p14="http://schemas.microsoft.com/office/powerpoint/2010/main" val="38514798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CACE4"/>
        </a:solid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8C369333-ACD0-15D9-537D-521D1404F3F9}"/>
              </a:ext>
            </a:extLst>
          </p:cNvPr>
          <p:cNvSpPr>
            <a:spLocks noGrp="1"/>
          </p:cNvSpPr>
          <p:nvPr>
            <p:ph idx="1"/>
          </p:nvPr>
        </p:nvSpPr>
        <p:spPr>
          <a:xfrm>
            <a:off x="0" y="2314271"/>
            <a:ext cx="5268628" cy="3628031"/>
          </a:xfrm>
        </p:spPr>
        <p:txBody>
          <a:bodyPr>
            <a:normAutofit/>
          </a:bodyPr>
          <a:lstStyle/>
          <a:p>
            <a:pPr marL="0" indent="0" algn="l">
              <a:buNone/>
            </a:pPr>
            <a:r>
              <a:rPr lang="en-GB" sz="2700" b="1" dirty="0">
                <a:solidFill>
                  <a:srgbClr val="833CB8"/>
                </a:solidFill>
                <a:latin typeface="Berlin Sans FB Demi" panose="020E0602020502020306" pitchFamily="34" charset="0"/>
              </a:rPr>
              <a:t>Herpes simplix virus </a:t>
            </a:r>
            <a:endParaRPr lang="en-US" sz="2700" b="1" dirty="0">
              <a:solidFill>
                <a:srgbClr val="833CB8"/>
              </a:solidFill>
              <a:latin typeface="Berlin Sans FB Demi" panose="020E0602020502020306" pitchFamily="34" charset="0"/>
            </a:endParaRPr>
          </a:p>
        </p:txBody>
      </p:sp>
      <p:pic>
        <p:nvPicPr>
          <p:cNvPr id="6" name="صورة 6">
            <a:extLst>
              <a:ext uri="{FF2B5EF4-FFF2-40B4-BE49-F238E27FC236}">
                <a16:creationId xmlns:a16="http://schemas.microsoft.com/office/drawing/2014/main" id="{1CB59968-F4CB-0A7F-AD33-821D04B01072}"/>
              </a:ext>
            </a:extLst>
          </p:cNvPr>
          <p:cNvPicPr>
            <a:picLocks noChangeAspect="1"/>
          </p:cNvPicPr>
          <p:nvPr/>
        </p:nvPicPr>
        <p:blipFill rotWithShape="1">
          <a:blip r:embed="rId2">
            <a:extLst>
              <a:ext uri="{28A0092B-C50C-407E-A947-70E740481C1C}">
                <a14:useLocalDpi xmlns:a14="http://schemas.microsoft.com/office/drawing/2010/main" val="0"/>
              </a:ext>
            </a:extLst>
          </a:blip>
          <a:srcRect l="784" r="6720"/>
          <a:stretch/>
        </p:blipFill>
        <p:spPr>
          <a:xfrm>
            <a:off x="3758588" y="8"/>
            <a:ext cx="5383000"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67525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D0F353-EBE8-1827-F450-70C1A34457C2}"/>
              </a:ext>
            </a:extLst>
          </p:cNvPr>
          <p:cNvSpPr txBox="1"/>
          <p:nvPr/>
        </p:nvSpPr>
        <p:spPr>
          <a:xfrm>
            <a:off x="76200" y="285750"/>
            <a:ext cx="8686800" cy="4493538"/>
          </a:xfrm>
          <a:prstGeom prst="rect">
            <a:avLst/>
          </a:prstGeom>
          <a:noFill/>
        </p:spPr>
        <p:txBody>
          <a:bodyPr wrap="square" rtlCol="0">
            <a:spAutoFit/>
          </a:bodyPr>
          <a:lstStyle/>
          <a:p>
            <a:r>
              <a:rPr lang="en-US" sz="2800" dirty="0">
                <a:sym typeface="Wingdings" panose="05000000000000000000" pitchFamily="2" charset="2"/>
              </a:rPr>
              <a:t></a:t>
            </a:r>
            <a:r>
              <a:rPr lang="en-US" sz="1600" dirty="0"/>
              <a:t>Double-stranded DNA virus.</a:t>
            </a:r>
          </a:p>
          <a:p>
            <a:endParaRPr lang="en-US" sz="1600" dirty="0"/>
          </a:p>
          <a:p>
            <a:br>
              <a:rPr lang="en-US" sz="1600" dirty="0"/>
            </a:br>
            <a:r>
              <a:rPr lang="en-US" sz="1600" dirty="0"/>
              <a:t>• The majority of </a:t>
            </a:r>
            <a:r>
              <a:rPr lang="en-US" sz="1600" i="1" u="sng" dirty="0"/>
              <a:t>orolabial infections </a:t>
            </a:r>
            <a:r>
              <a:rPr lang="en-US" sz="1600" dirty="0"/>
              <a:t>are caused by HSV-1. usually acquired during childhood through direct physical contact.</a:t>
            </a:r>
            <a:br>
              <a:rPr lang="en-US" sz="1600" dirty="0"/>
            </a:br>
            <a:r>
              <a:rPr lang="en-US" sz="1600" i="1" dirty="0"/>
              <a:t>• </a:t>
            </a:r>
            <a:r>
              <a:rPr lang="en-US" sz="1600" i="1" u="sng" dirty="0"/>
              <a:t>Genital herpes </a:t>
            </a:r>
            <a:r>
              <a:rPr lang="en-US" sz="1600" dirty="0"/>
              <a:t>is a sexually transmitted infection and is most commonly caused by HSV-2.</a:t>
            </a:r>
          </a:p>
          <a:p>
            <a:endParaRPr lang="en-US" sz="1600" dirty="0"/>
          </a:p>
          <a:p>
            <a:pPr marL="285750" indent="-285750">
              <a:buFont typeface="Wingdings" panose="05000000000000000000" pitchFamily="2" charset="2"/>
              <a:buChar char="q"/>
            </a:pPr>
            <a:r>
              <a:rPr lang="en-US" sz="1600" dirty="0"/>
              <a:t>Classification</a:t>
            </a:r>
            <a:br>
              <a:rPr lang="en-US" sz="1600" dirty="0"/>
            </a:br>
            <a:r>
              <a:rPr lang="en-US" sz="1600" b="1" dirty="0"/>
              <a:t>• Primary </a:t>
            </a:r>
            <a:r>
              <a:rPr lang="en-US" sz="1600" dirty="0"/>
              <a:t>: first occurrence of a genital HSV lesion &amp; no pre-existing HSV-1 or HSV-2 antibodies.</a:t>
            </a:r>
            <a:br>
              <a:rPr lang="en-US" sz="1600" dirty="0"/>
            </a:br>
            <a:r>
              <a:rPr lang="en-US" sz="1600" dirty="0"/>
              <a:t>• </a:t>
            </a:r>
            <a:r>
              <a:rPr lang="en-US" sz="1600" b="1" dirty="0"/>
              <a:t>Nonprimary</a:t>
            </a:r>
            <a:r>
              <a:rPr lang="en-US" sz="1600" dirty="0"/>
              <a:t> </a:t>
            </a:r>
            <a:r>
              <a:rPr lang="en-US" sz="1800" dirty="0"/>
              <a:t>first-episode</a:t>
            </a:r>
            <a:r>
              <a:rPr lang="en-US" sz="1600" dirty="0"/>
              <a:t>: has a first occurrence of a HSV lesion, but has </a:t>
            </a:r>
            <a:r>
              <a:rPr lang="en-US" sz="1600" i="1" dirty="0"/>
              <a:t>preexisting HSV antibodies </a:t>
            </a:r>
            <a:r>
              <a:rPr lang="en-US" sz="1600" dirty="0"/>
              <a:t>that are different from the HSV type recovered from the lesion.</a:t>
            </a:r>
            <a:br>
              <a:rPr lang="en-US" sz="1600" dirty="0"/>
            </a:br>
            <a:r>
              <a:rPr lang="en-US" sz="1600" dirty="0"/>
              <a:t>=&gt; For example: HSV-2 is recovered from the genital lesion of a patient with pre-existing      HSV-1 antibodies and no HSV-2 antibodies. this is the most common scenario, particularly   in patients with a history of orolabial herpes.</a:t>
            </a:r>
            <a:br>
              <a:rPr lang="en-US" sz="1600" dirty="0"/>
            </a:br>
            <a:r>
              <a:rPr lang="en-US" sz="1600" b="1" dirty="0"/>
              <a:t>•Recurrent </a:t>
            </a:r>
            <a:r>
              <a:rPr lang="en-US" sz="1600" dirty="0"/>
              <a:t>:the HSV type recovered from the genital lesion is the same type as preexisting antibodies in the serum</a:t>
            </a:r>
          </a:p>
        </p:txBody>
      </p:sp>
      <p:pic>
        <p:nvPicPr>
          <p:cNvPr id="4" name="Picture 3">
            <a:extLst>
              <a:ext uri="{FF2B5EF4-FFF2-40B4-BE49-F238E27FC236}">
                <a16:creationId xmlns:a16="http://schemas.microsoft.com/office/drawing/2014/main" id="{F80FCE13-79C5-843F-EB7B-A0C120399D02}"/>
              </a:ext>
            </a:extLst>
          </p:cNvPr>
          <p:cNvPicPr>
            <a:picLocks noChangeAspect="1"/>
          </p:cNvPicPr>
          <p:nvPr/>
        </p:nvPicPr>
        <p:blipFill>
          <a:blip r:embed="rId2"/>
          <a:stretch>
            <a:fillRect/>
          </a:stretch>
        </p:blipFill>
        <p:spPr>
          <a:xfrm>
            <a:off x="6858000" y="35424"/>
            <a:ext cx="1677676" cy="1088526"/>
          </a:xfrm>
          <a:prstGeom prst="rect">
            <a:avLst/>
          </a:prstGeom>
        </p:spPr>
      </p:pic>
    </p:spTree>
    <p:extLst>
      <p:ext uri="{BB962C8B-B14F-4D97-AF65-F5344CB8AC3E}">
        <p14:creationId xmlns:p14="http://schemas.microsoft.com/office/powerpoint/2010/main" val="10209853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31958A-F29A-9CC0-C157-7ED3D2451A7A}"/>
              </a:ext>
            </a:extLst>
          </p:cNvPr>
          <p:cNvSpPr txBox="1"/>
          <p:nvPr/>
        </p:nvSpPr>
        <p:spPr>
          <a:xfrm>
            <a:off x="76200" y="-259794"/>
            <a:ext cx="8839200" cy="2831544"/>
          </a:xfrm>
          <a:prstGeom prst="rect">
            <a:avLst/>
          </a:prstGeom>
          <a:noFill/>
        </p:spPr>
        <p:txBody>
          <a:bodyPr wrap="square" rtlCol="0">
            <a:spAutoFit/>
          </a:bodyPr>
          <a:lstStyle/>
          <a:p>
            <a:endParaRPr lang="en-US" sz="2800" b="1" dirty="0"/>
          </a:p>
          <a:p>
            <a:r>
              <a:rPr lang="en-US" sz="2800" b="1" dirty="0">
                <a:solidFill>
                  <a:srgbClr val="7030A0"/>
                </a:solidFill>
              </a:rPr>
              <a:t>Vertical transmission </a:t>
            </a:r>
            <a:endParaRPr lang="en-US" sz="2800" b="1" dirty="0"/>
          </a:p>
          <a:p>
            <a:br>
              <a:rPr lang="en-US" dirty="0"/>
            </a:br>
            <a:r>
              <a:rPr lang="en-US" dirty="0"/>
              <a:t>• </a:t>
            </a:r>
            <a:r>
              <a:rPr lang="en-US" sz="1800" dirty="0"/>
              <a:t>Transmission of herpes simplex virus (HSV) to the neonate usually occurs during labor and delivery as a result of direct contact with virus shed from infected sites (cervix , vagina, vulva, perianal area)</a:t>
            </a:r>
          </a:p>
          <a:p>
            <a:br>
              <a:rPr lang="en-US" sz="1800" dirty="0"/>
            </a:br>
            <a:r>
              <a:rPr lang="en-US" sz="1800" i="1" dirty="0"/>
              <a:t>•</a:t>
            </a:r>
            <a:r>
              <a:rPr lang="en-US" sz="1800" i="1" u="sng" dirty="0"/>
              <a:t> In utero infection </a:t>
            </a:r>
            <a:r>
              <a:rPr lang="en-US" sz="1800" dirty="0"/>
              <a:t>acquired transplacentally or transcervically (across the amniochorionic membranes) has been reported in women with primary HSV infection</a:t>
            </a:r>
            <a:endParaRPr lang="en-US" dirty="0"/>
          </a:p>
        </p:txBody>
      </p:sp>
      <p:sp>
        <p:nvSpPr>
          <p:cNvPr id="6" name="TextBox 5">
            <a:extLst>
              <a:ext uri="{FF2B5EF4-FFF2-40B4-BE49-F238E27FC236}">
                <a16:creationId xmlns:a16="http://schemas.microsoft.com/office/drawing/2014/main" id="{B9412F47-4DBF-9701-EA4D-B8C570B6AC20}"/>
              </a:ext>
            </a:extLst>
          </p:cNvPr>
          <p:cNvSpPr txBox="1"/>
          <p:nvPr/>
        </p:nvSpPr>
        <p:spPr>
          <a:xfrm>
            <a:off x="152400" y="2971860"/>
            <a:ext cx="8534400" cy="2308324"/>
          </a:xfrm>
          <a:prstGeom prst="rect">
            <a:avLst/>
          </a:prstGeom>
          <a:noFill/>
        </p:spPr>
        <p:txBody>
          <a:bodyPr wrap="square" rtlCol="0">
            <a:spAutoFit/>
          </a:bodyPr>
          <a:lstStyle/>
          <a:p>
            <a:pPr algn="l">
              <a:buFont typeface="Arial" panose="020B0604020202020204" pitchFamily="34" charset="0"/>
              <a:buChar char="•"/>
            </a:pPr>
            <a:r>
              <a:rPr lang="en-US" sz="1600" b="1" i="0" dirty="0">
                <a:solidFill>
                  <a:srgbClr val="1A1C1C"/>
                </a:solidFill>
                <a:effectLst/>
                <a:latin typeface="Lato" panose="020F0502020204030203" pitchFamily="34" charset="0"/>
              </a:rPr>
              <a:t>Intrauterine HSV infection</a:t>
            </a:r>
            <a:r>
              <a:rPr lang="en-US" sz="1600" b="0" i="0" dirty="0">
                <a:solidFill>
                  <a:srgbClr val="1A1C1C"/>
                </a:solidFill>
                <a:effectLst/>
                <a:latin typeface="Lato" panose="020F0502020204030203" pitchFamily="34" charset="0"/>
              </a:rPr>
              <a:t> (∼ 5% of cases)</a:t>
            </a:r>
          </a:p>
          <a:p>
            <a:pPr marL="742950" lvl="1" indent="-285750" algn="l">
              <a:buFont typeface="Arial" panose="020B0604020202020204" pitchFamily="34" charset="0"/>
              <a:buChar char="•"/>
            </a:pPr>
            <a:r>
              <a:rPr lang="en-US" sz="1600" b="0" i="0" dirty="0">
                <a:solidFill>
                  <a:srgbClr val="1A1C1C"/>
                </a:solidFill>
                <a:effectLst/>
                <a:latin typeface="Lato" panose="020F0502020204030203" pitchFamily="34" charset="0"/>
              </a:rPr>
              <a:t>Fetal demise, preterm birth, very low birth weight </a:t>
            </a:r>
          </a:p>
          <a:p>
            <a:pPr marL="742950" lvl="1" indent="-285750" algn="l">
              <a:buFont typeface="Arial" panose="020B0604020202020204" pitchFamily="34" charset="0"/>
              <a:buChar char="•"/>
            </a:pPr>
            <a:r>
              <a:rPr lang="en-US" sz="1600" b="0" i="0" dirty="0">
                <a:solidFill>
                  <a:srgbClr val="1A1C1C"/>
                </a:solidFill>
                <a:effectLst/>
                <a:latin typeface="Lato" panose="020F0502020204030203" pitchFamily="34" charset="0"/>
              </a:rPr>
              <a:t>Microcephaly, hydrocephalus</a:t>
            </a:r>
          </a:p>
          <a:p>
            <a:pPr marL="742950" lvl="1" indent="-285750" algn="l">
              <a:buFont typeface="Arial" panose="020B0604020202020204" pitchFamily="34" charset="0"/>
              <a:buChar char="•"/>
            </a:pPr>
            <a:r>
              <a:rPr lang="en-US" sz="1600" b="0" i="0" dirty="0">
                <a:solidFill>
                  <a:srgbClr val="1A1C1C"/>
                </a:solidFill>
                <a:effectLst/>
                <a:latin typeface="Lato" panose="020F0502020204030203" pitchFamily="34" charset="0"/>
              </a:rPr>
              <a:t>Vesicular skin lesions, </a:t>
            </a:r>
          </a:p>
          <a:p>
            <a:pPr algn="l">
              <a:buFont typeface="Arial" panose="020B0604020202020204" pitchFamily="34" charset="0"/>
              <a:buChar char="•"/>
            </a:pPr>
            <a:r>
              <a:rPr lang="en-US" sz="1600" b="1" i="0" dirty="0">
                <a:solidFill>
                  <a:srgbClr val="1A1C1C"/>
                </a:solidFill>
                <a:effectLst/>
                <a:latin typeface="Lato" panose="020F0502020204030203" pitchFamily="34" charset="0"/>
              </a:rPr>
              <a:t>Perinatal and postnatal transmission</a:t>
            </a:r>
            <a:endParaRPr lang="en-US" sz="1600" b="0" i="0" dirty="0">
              <a:solidFill>
                <a:srgbClr val="1A1C1C"/>
              </a:solidFill>
              <a:effectLst/>
              <a:latin typeface="Lato" panose="020F0502020204030203" pitchFamily="34" charset="0"/>
            </a:endParaRPr>
          </a:p>
          <a:p>
            <a:pPr marL="742950" lvl="1" indent="-285750" algn="l">
              <a:buFont typeface="Arial" panose="020B0604020202020204" pitchFamily="34" charset="0"/>
              <a:buChar char="•"/>
            </a:pPr>
            <a:r>
              <a:rPr lang="en-US" sz="1600" b="0" i="0" dirty="0">
                <a:solidFill>
                  <a:srgbClr val="1A1C1C"/>
                </a:solidFill>
                <a:effectLst/>
                <a:latin typeface="Lato" panose="020F0502020204030203" pitchFamily="34" charset="0"/>
              </a:rPr>
              <a:t>Skin, eye, and mouth disease SEM</a:t>
            </a:r>
            <a:r>
              <a:rPr lang="en-US" sz="1600" i="0" dirty="0">
                <a:solidFill>
                  <a:srgbClr val="1A1C1C"/>
                </a:solidFill>
                <a:effectLst/>
                <a:latin typeface="Lato" panose="020F0502020204030203" pitchFamily="34" charset="0"/>
              </a:rPr>
              <a:t> (Vesicular skin lesions , vesicular lesions on orophynx and cataract)</a:t>
            </a:r>
            <a:endParaRPr lang="en-US" sz="1600" dirty="0">
              <a:solidFill>
                <a:srgbClr val="1A1C1C"/>
              </a:solidFill>
              <a:latin typeface="Lato" panose="020F0502020204030203" pitchFamily="34" charset="0"/>
            </a:endParaRPr>
          </a:p>
          <a:p>
            <a:pPr marL="742950" lvl="1" indent="-285750" algn="l">
              <a:buFont typeface="Arial" panose="020B0604020202020204" pitchFamily="34" charset="0"/>
              <a:buChar char="•"/>
            </a:pPr>
            <a:r>
              <a:rPr lang="en-US" sz="1600" i="0" dirty="0">
                <a:solidFill>
                  <a:srgbClr val="1A1C1C"/>
                </a:solidFill>
                <a:effectLst/>
                <a:latin typeface="Lato" panose="020F0502020204030203" pitchFamily="34" charset="0"/>
              </a:rPr>
              <a:t>CNS disease ;Meningoencephalitis </a:t>
            </a:r>
          </a:p>
          <a:p>
            <a:endParaRPr lang="en-US" sz="1600" dirty="0"/>
          </a:p>
        </p:txBody>
      </p:sp>
      <p:sp>
        <p:nvSpPr>
          <p:cNvPr id="7" name="TextBox 6">
            <a:extLst>
              <a:ext uri="{FF2B5EF4-FFF2-40B4-BE49-F238E27FC236}">
                <a16:creationId xmlns:a16="http://schemas.microsoft.com/office/drawing/2014/main" id="{CCA81156-1B33-1F7F-0630-9244635734E4}"/>
              </a:ext>
            </a:extLst>
          </p:cNvPr>
          <p:cNvSpPr txBox="1"/>
          <p:nvPr/>
        </p:nvSpPr>
        <p:spPr>
          <a:xfrm>
            <a:off x="152400" y="2571750"/>
            <a:ext cx="3124200" cy="400110"/>
          </a:xfrm>
          <a:prstGeom prst="rect">
            <a:avLst/>
          </a:prstGeom>
          <a:noFill/>
        </p:spPr>
        <p:txBody>
          <a:bodyPr wrap="square" rtlCol="0">
            <a:spAutoFit/>
          </a:bodyPr>
          <a:lstStyle/>
          <a:p>
            <a:r>
              <a:rPr lang="en-US" sz="2000" b="1" u="sng" dirty="0"/>
              <a:t>Clinical picture :</a:t>
            </a:r>
          </a:p>
        </p:txBody>
      </p:sp>
    </p:spTree>
    <p:extLst>
      <p:ext uri="{BB962C8B-B14F-4D97-AF65-F5344CB8AC3E}">
        <p14:creationId xmlns:p14="http://schemas.microsoft.com/office/powerpoint/2010/main" val="7087245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00F89-E3F6-DE8C-51A1-69DB988293B9}"/>
              </a:ext>
            </a:extLst>
          </p:cNvPr>
          <p:cNvSpPr txBox="1"/>
          <p:nvPr/>
        </p:nvSpPr>
        <p:spPr>
          <a:xfrm>
            <a:off x="217343" y="323860"/>
            <a:ext cx="8953551" cy="3631763"/>
          </a:xfrm>
          <a:prstGeom prst="rect">
            <a:avLst/>
          </a:prstGeom>
          <a:noFill/>
        </p:spPr>
        <p:txBody>
          <a:bodyPr wrap="square" rtlCol="0">
            <a:spAutoFit/>
          </a:bodyPr>
          <a:lstStyle/>
          <a:p>
            <a:r>
              <a:rPr lang="en-US" sz="3200" b="1" dirty="0">
                <a:solidFill>
                  <a:srgbClr val="7030A0"/>
                </a:solidFill>
              </a:rPr>
              <a:t>Maternal clinical manifestations </a:t>
            </a:r>
          </a:p>
          <a:p>
            <a:br>
              <a:rPr lang="en-US" sz="1800" dirty="0"/>
            </a:br>
            <a:r>
              <a:rPr lang="en-US" sz="1800" dirty="0"/>
              <a:t>• </a:t>
            </a:r>
            <a:r>
              <a:rPr lang="en-US" sz="1800" b="1" dirty="0"/>
              <a:t>Primary</a:t>
            </a:r>
            <a:r>
              <a:rPr lang="en-US" sz="1800" dirty="0"/>
              <a:t> genital infection usually asymptomatic but can present with mild to severe symptoms ; painful genital ulcers, pruritus, dysuria, fever, tender inguinal lymphadenopathy, and headaches.</a:t>
            </a:r>
          </a:p>
          <a:p>
            <a:r>
              <a:rPr lang="en-US" sz="1800" dirty="0"/>
              <a:t>• </a:t>
            </a:r>
            <a:r>
              <a:rPr lang="en-US" sz="1800" b="1" dirty="0"/>
              <a:t>Non primary</a:t>
            </a:r>
            <a:r>
              <a:rPr lang="en-US" sz="1800" dirty="0"/>
              <a:t> first-episode milder than in primary infection, but the classification cannot be established on clinical grounds and requires both virologic and serologic tests.</a:t>
            </a:r>
            <a:br>
              <a:rPr lang="en-US" sz="1800" dirty="0"/>
            </a:br>
            <a:r>
              <a:rPr lang="en-US" sz="1800" b="1" dirty="0"/>
              <a:t>• Recurrent </a:t>
            </a:r>
            <a:r>
              <a:rPr lang="en-US" sz="1800" dirty="0"/>
              <a:t>infections present with prodromal symptoms, such as pruritus, burning, or pain, before lesions are visible. tend to have mild localized symptoms with few lesions and lack systemic findings. the lesions may be nontender or atypical in appearance (e.g. fissure, vulvar irritation).</a:t>
            </a:r>
          </a:p>
        </p:txBody>
      </p:sp>
    </p:spTree>
    <p:extLst>
      <p:ext uri="{BB962C8B-B14F-4D97-AF65-F5344CB8AC3E}">
        <p14:creationId xmlns:p14="http://schemas.microsoft.com/office/powerpoint/2010/main" val="25994272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A6AEB5-CFF9-7B82-D8C4-B7B2B7D0C1CD}"/>
              </a:ext>
            </a:extLst>
          </p:cNvPr>
          <p:cNvSpPr txBox="1"/>
          <p:nvPr/>
        </p:nvSpPr>
        <p:spPr>
          <a:xfrm>
            <a:off x="228600" y="209550"/>
            <a:ext cx="8382000" cy="3908762"/>
          </a:xfrm>
          <a:prstGeom prst="rect">
            <a:avLst/>
          </a:prstGeom>
          <a:noFill/>
        </p:spPr>
        <p:txBody>
          <a:bodyPr wrap="square" rtlCol="0">
            <a:spAutoFit/>
          </a:bodyPr>
          <a:lstStyle/>
          <a:p>
            <a:endParaRPr lang="en-US" dirty="0"/>
          </a:p>
          <a:p>
            <a:r>
              <a:rPr lang="en-US" sz="2800" b="1" dirty="0">
                <a:solidFill>
                  <a:schemeClr val="accent6">
                    <a:lumMod val="75000"/>
                  </a:schemeClr>
                </a:solidFill>
              </a:rPr>
              <a:t>Diagnosis</a:t>
            </a:r>
          </a:p>
          <a:p>
            <a:br>
              <a:rPr lang="en-US" dirty="0"/>
            </a:br>
            <a:r>
              <a:rPr lang="en-US" sz="1600" dirty="0"/>
              <a:t>• Diagnosis is </a:t>
            </a:r>
            <a:r>
              <a:rPr lang="en-US" sz="1600" u="sng" dirty="0"/>
              <a:t>clinical</a:t>
            </a:r>
            <a:r>
              <a:rPr lang="en-US" sz="1600" dirty="0"/>
              <a:t>. generally made by the finding of vesicular or ulcerated lesions .but should be always confirmed with laboratory testing.</a:t>
            </a:r>
            <a:br>
              <a:rPr lang="en-US" sz="1600" dirty="0"/>
            </a:br>
            <a:r>
              <a:rPr lang="en-US" sz="1600" dirty="0"/>
              <a:t>• the approach to diagnosis of genital HSV during pregnancy depends on the clinical presentation:</a:t>
            </a:r>
          </a:p>
          <a:p>
            <a:pPr marL="285750" indent="-285750">
              <a:buFont typeface="Courier New" panose="02070309020205020404" pitchFamily="49" charset="0"/>
              <a:buChar char="o"/>
            </a:pPr>
            <a:r>
              <a:rPr lang="en-US" sz="1600" dirty="0"/>
              <a:t>for women without a history of genital HSV who present with an active genital ulcer during pregnancy, we perform a direct viral test on the lesion and type-specific serologic testing. the vesicle can be unroofed and a swab of the vesicular fluid and ulcer base sent for PCR.</a:t>
            </a:r>
          </a:p>
          <a:p>
            <a:pPr marL="285750" indent="-285750">
              <a:buFont typeface="Courier New" panose="02070309020205020404" pitchFamily="49" charset="0"/>
              <a:buChar char="o"/>
            </a:pPr>
            <a:r>
              <a:rPr lang="en-US" sz="1600" dirty="0"/>
              <a:t> Women who have a history of laboratory confirmed genital HSV do not warrant further testing. however, if a woman with a history of genital ulcers without prior laboratory diagnosis presents with an active genital ulcer during pregnancy, we perform a viral test on the lesion to confirm the recurrent HSV diagnosis.</a:t>
            </a:r>
          </a:p>
        </p:txBody>
      </p:sp>
    </p:spTree>
    <p:extLst>
      <p:ext uri="{BB962C8B-B14F-4D97-AF65-F5344CB8AC3E}">
        <p14:creationId xmlns:p14="http://schemas.microsoft.com/office/powerpoint/2010/main" val="25021919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4A28C7-22DB-9772-14EE-67D2CB19DEE8}"/>
              </a:ext>
            </a:extLst>
          </p:cNvPr>
          <p:cNvSpPr txBox="1"/>
          <p:nvPr/>
        </p:nvSpPr>
        <p:spPr>
          <a:xfrm>
            <a:off x="266700" y="1140589"/>
            <a:ext cx="8610600" cy="3662541"/>
          </a:xfrm>
          <a:prstGeom prst="rect">
            <a:avLst/>
          </a:prstGeom>
          <a:noFill/>
        </p:spPr>
        <p:txBody>
          <a:bodyPr wrap="square" rtlCol="0">
            <a:spAutoFit/>
          </a:bodyPr>
          <a:lstStyle/>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è"/>
            </a:pPr>
            <a:r>
              <a:rPr lang="en-US" sz="1800" dirty="0"/>
              <a:t>for women without a history of genital HSV who  present with a new genital ulcer during pregnancy: empiric antiviral therapy while awaiting viral studies .we use  </a:t>
            </a:r>
            <a:r>
              <a:rPr lang="en-US" sz="1800" b="1" u="sng" dirty="0"/>
              <a:t>acyclovir </a:t>
            </a:r>
            <a:r>
              <a:rPr lang="en-US" sz="1800" u="sng" dirty="0"/>
              <a:t>400 mg orally three times daily for 7 to 10 days </a:t>
            </a:r>
            <a:r>
              <a:rPr lang="en-US" sz="1800" dirty="0"/>
              <a:t>(extended if healing is incomplete after 10 days); </a:t>
            </a:r>
            <a:r>
              <a:rPr lang="en-US" sz="1800" b="1" dirty="0"/>
              <a:t>valacyclovir</a:t>
            </a:r>
            <a:r>
              <a:rPr lang="en-US" sz="1800" dirty="0"/>
              <a:t> is an alternative </a:t>
            </a:r>
          </a:p>
          <a:p>
            <a:pPr marL="285750" indent="-285750">
              <a:buFont typeface="Wingdings" panose="05000000000000000000" pitchFamily="2" charset="2"/>
              <a:buChar char="è"/>
            </a:pPr>
            <a:endParaRPr lang="en-US" sz="1800" dirty="0"/>
          </a:p>
          <a:p>
            <a:r>
              <a:rPr lang="en-US" dirty="0">
                <a:solidFill>
                  <a:srgbClr val="212121"/>
                </a:solidFill>
                <a:latin typeface="Arial" panose="020B0604020202020204" pitchFamily="34" charset="0"/>
                <a:cs typeface="Arial" panose="020B0604020202020204" pitchFamily="34" charset="0"/>
              </a:rPr>
              <a:t>The use of antiviral drugs is allowed before the 36th week in case of very serious events in the mother, or if there is an increased risk of </a:t>
            </a:r>
            <a:r>
              <a:rPr lang="en-US" dirty="0">
                <a:latin typeface="Arial" panose="020B0604020202020204" pitchFamily="34" charset="0"/>
                <a:cs typeface="Arial" panose="020B0604020202020204" pitchFamily="34" charset="0"/>
              </a:rPr>
              <a:t>preterm delivery</a:t>
            </a:r>
            <a:r>
              <a:rPr lang="en-US" dirty="0">
                <a:solidFill>
                  <a:srgbClr val="212121"/>
                </a:solidFill>
                <a:latin typeface="Arial" panose="020B0604020202020204" pitchFamily="34" charset="0"/>
                <a:cs typeface="Arial" panose="020B0604020202020204" pitchFamily="34" charset="0"/>
              </a:rPr>
              <a:t>.</a:t>
            </a:r>
          </a:p>
          <a:p>
            <a:br>
              <a:rPr lang="en-US" sz="1800" dirty="0"/>
            </a:br>
            <a:r>
              <a:rPr lang="en-US" sz="1800" dirty="0">
                <a:sym typeface="Wingdings" panose="05000000000000000000" pitchFamily="2" charset="2"/>
              </a:rPr>
              <a:t></a:t>
            </a:r>
            <a:r>
              <a:rPr lang="en-US" sz="1800" dirty="0"/>
              <a:t> for all women who present with a genital HSV lesion anytime during pregnancy, whether with a primary, non primary first-episode, or recurrent infection: daily suppressive therapy from </a:t>
            </a:r>
            <a:r>
              <a:rPr lang="en-US" sz="1800" u="sng" dirty="0"/>
              <a:t>36 weeks of gestation until the onset of labor. </a:t>
            </a:r>
            <a:r>
              <a:rPr lang="en-US" sz="1800" b="1" u="sng" dirty="0"/>
              <a:t>acyclovir </a:t>
            </a:r>
            <a:r>
              <a:rPr lang="en-US" sz="1800" u="sng" dirty="0"/>
              <a:t>400 mg orally three times daily</a:t>
            </a:r>
            <a:r>
              <a:rPr lang="en-US" sz="1800" dirty="0"/>
              <a:t>; </a:t>
            </a:r>
            <a:r>
              <a:rPr lang="en-US" sz="1800" b="1" dirty="0"/>
              <a:t>valacyclovir</a:t>
            </a:r>
            <a:r>
              <a:rPr lang="en-US" sz="1800" dirty="0"/>
              <a:t> is an alternative</a:t>
            </a:r>
          </a:p>
        </p:txBody>
      </p:sp>
      <p:sp>
        <p:nvSpPr>
          <p:cNvPr id="6" name="عنصر نائب للمحتوى 2">
            <a:extLst>
              <a:ext uri="{FF2B5EF4-FFF2-40B4-BE49-F238E27FC236}">
                <a16:creationId xmlns:a16="http://schemas.microsoft.com/office/drawing/2014/main" id="{87C999D0-5127-CCE9-4153-C5AB7F532328}"/>
              </a:ext>
            </a:extLst>
          </p:cNvPr>
          <p:cNvSpPr>
            <a:spLocks noGrp="1"/>
          </p:cNvSpPr>
          <p:nvPr>
            <p:ph idx="1"/>
          </p:nvPr>
        </p:nvSpPr>
        <p:spPr>
          <a:xfrm>
            <a:off x="152400" y="101600"/>
            <a:ext cx="7773339" cy="990600"/>
          </a:xfrm>
        </p:spPr>
        <p:txBody>
          <a:bodyPr>
            <a:normAutofit/>
          </a:bodyPr>
          <a:lstStyle/>
          <a:p>
            <a:pPr marL="0" indent="0" algn="l">
              <a:buNone/>
            </a:pPr>
            <a:r>
              <a:rPr lang="en-GB" sz="3600" dirty="0">
                <a:solidFill>
                  <a:srgbClr val="833CB8"/>
                </a:solidFill>
                <a:latin typeface="Arial" panose="020B0604020202020204" pitchFamily="34" charset="0"/>
                <a:cs typeface="Arial" panose="020B0604020202020204" pitchFamily="34" charset="0"/>
              </a:rPr>
              <a:t>Treatment</a:t>
            </a:r>
            <a:endParaRPr lang="ar-AE" sz="3600" dirty="0">
              <a:solidFill>
                <a:srgbClr val="833CB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1827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EFBF7F-6404-68D1-B2AC-CACE56B6A6A3}"/>
              </a:ext>
            </a:extLst>
          </p:cNvPr>
          <p:cNvSpPr txBox="1"/>
          <p:nvPr/>
        </p:nvSpPr>
        <p:spPr>
          <a:xfrm>
            <a:off x="152400" y="0"/>
            <a:ext cx="8763000" cy="4616648"/>
          </a:xfrm>
          <a:prstGeom prst="rect">
            <a:avLst/>
          </a:prstGeom>
          <a:noFill/>
        </p:spPr>
        <p:txBody>
          <a:bodyPr wrap="square" rtlCol="0">
            <a:spAutoFit/>
          </a:bodyPr>
          <a:lstStyle/>
          <a:p>
            <a:endParaRPr lang="en-US" dirty="0"/>
          </a:p>
          <a:p>
            <a:r>
              <a:rPr lang="en-US" sz="2800" b="1" dirty="0">
                <a:solidFill>
                  <a:schemeClr val="accent6">
                    <a:lumMod val="75000"/>
                  </a:schemeClr>
                </a:solidFill>
              </a:rPr>
              <a:t>Cesarean delivery </a:t>
            </a:r>
          </a:p>
          <a:p>
            <a:endParaRPr lang="en-US" dirty="0"/>
          </a:p>
          <a:p>
            <a:endParaRPr lang="en-US" dirty="0"/>
          </a:p>
          <a:p>
            <a:pPr marL="285750" indent="-285750">
              <a:buFont typeface="Arial" panose="020B0604020202020204" pitchFamily="34" charset="0"/>
              <a:buChar char="•"/>
            </a:pPr>
            <a:r>
              <a:rPr lang="en-US" sz="1600" dirty="0"/>
              <a:t>We ask all women with a history of HSV about prodromal symptoms and examine them for external lesions when they present for evaluation on the labor and delivery unit.</a:t>
            </a:r>
          </a:p>
          <a:p>
            <a:pPr marL="285750" indent="-285750">
              <a:buFont typeface="Arial" panose="020B0604020202020204" pitchFamily="34" charset="0"/>
              <a:buChar char="•"/>
            </a:pPr>
            <a:r>
              <a:rPr lang="en-US" sz="1600" dirty="0"/>
              <a:t>Offer cesarean delivery as soon as possible after the onset of labor/rupture of membranes to women with a history of genital HSV and either of the following: </a:t>
            </a:r>
          </a:p>
          <a:p>
            <a:endParaRPr lang="en-US" sz="1600" dirty="0"/>
          </a:p>
          <a:p>
            <a:pPr marL="342900" lvl="1" indent="-342900">
              <a:buFont typeface="+mj-lt"/>
              <a:buAutoNum type="alphaLcPeriod"/>
            </a:pPr>
            <a:r>
              <a:rPr lang="en-US" sz="1600" dirty="0"/>
              <a:t>Active genital lesions (including those that have crusted)</a:t>
            </a:r>
          </a:p>
          <a:p>
            <a:pPr marL="342900" lvl="1" indent="-342900">
              <a:buFont typeface="+mj-lt"/>
              <a:buAutoNum type="alphaLcPeriod"/>
            </a:pPr>
            <a:r>
              <a:rPr lang="en-US" sz="1600" dirty="0"/>
              <a:t>Prodromal symptoms (</a:t>
            </a:r>
            <a:r>
              <a:rPr lang="en-US" sz="1600" dirty="0" err="1"/>
              <a:t>eg</a:t>
            </a:r>
            <a:r>
              <a:rPr lang="en-US" sz="1600" dirty="0"/>
              <a:t>, pain, burning)</a:t>
            </a:r>
          </a:p>
          <a:p>
            <a:pPr marL="342900" indent="-342900">
              <a:buFont typeface="+mj-lt"/>
              <a:buAutoNum type="arabicPeriod"/>
            </a:pPr>
            <a:endParaRPr lang="en-US" sz="1600" dirty="0"/>
          </a:p>
          <a:p>
            <a:endParaRPr lang="en-US" sz="1600" dirty="0"/>
          </a:p>
          <a:p>
            <a:pPr marL="285750" indent="-285750">
              <a:buFont typeface="Arial" panose="020B0604020202020204" pitchFamily="34" charset="0"/>
              <a:buChar char="•"/>
            </a:pPr>
            <a:r>
              <a:rPr lang="en-US" sz="1600" dirty="0"/>
              <a:t>For women with </a:t>
            </a:r>
            <a:r>
              <a:rPr lang="en-US" sz="1600" i="1" u="sng" dirty="0"/>
              <a:t>no active lesions or prodromal symptoms </a:t>
            </a:r>
            <a:r>
              <a:rPr lang="en-US" sz="1600" dirty="0"/>
              <a:t>but a primary or nonprimary first-episode genital infection during the current pregnancy , in the absence of obstetric indications for cesarean delivery, the decision depends on the woman's preferences .</a:t>
            </a:r>
          </a:p>
          <a:p>
            <a:pPr marL="285750" indent="-285750">
              <a:buFont typeface="Arial" panose="020B0604020202020204" pitchFamily="34" charset="0"/>
              <a:buChar char="•"/>
            </a:pPr>
            <a:r>
              <a:rPr lang="en-US" sz="1600" dirty="0"/>
              <a:t>for women whose primary or nonprimary first-episode genital infection occurred during the latter weeks of pregnancy, we suggest cesarean delivery</a:t>
            </a:r>
          </a:p>
        </p:txBody>
      </p:sp>
    </p:spTree>
    <p:extLst>
      <p:ext uri="{BB962C8B-B14F-4D97-AF65-F5344CB8AC3E}">
        <p14:creationId xmlns:p14="http://schemas.microsoft.com/office/powerpoint/2010/main" val="32690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603250" y="328083"/>
            <a:ext cx="7826450" cy="680767"/>
          </a:xfrm>
          <a:prstGeom prst="rect">
            <a:avLst/>
          </a:prstGeom>
        </p:spPr>
        <p:txBody>
          <a:bodyPr spcFirstLastPara="1" wrap="square" lIns="91425" tIns="91425" rIns="91425" bIns="91425" anchor="t" anchorCtr="0">
            <a:noAutofit/>
          </a:bodyPr>
          <a:lstStyle/>
          <a:p>
            <a:r>
              <a:rPr lang="en-US" b="1" i="0" u="none" strike="noStrike" dirty="0">
                <a:solidFill>
                  <a:srgbClr val="343536"/>
                </a:solidFill>
                <a:effectLst/>
                <a:latin typeface="Source Sans Pro" panose="020F0502020204030204" pitchFamily="34" charset="0"/>
              </a:rPr>
              <a:t>How can I lower my risk for TORCH infections during pregnancy?</a:t>
            </a:r>
            <a:br>
              <a:rPr lang="en-US" b="1" i="0" u="none" strike="noStrike" dirty="0">
                <a:solidFill>
                  <a:srgbClr val="343536"/>
                </a:solidFill>
                <a:effectLst/>
                <a:latin typeface="Source Sans Pro" panose="020F0502020204030204" pitchFamily="34" charset="0"/>
              </a:rPr>
            </a:br>
            <a:br>
              <a:rPr lang="en-US" dirty="0"/>
            </a:br>
            <a:endParaRPr dirty="0"/>
          </a:p>
        </p:txBody>
      </p:sp>
      <p:sp>
        <p:nvSpPr>
          <p:cNvPr id="142" name="Google Shape;142;p17"/>
          <p:cNvSpPr txBox="1">
            <a:spLocks noGrp="1"/>
          </p:cNvSpPr>
          <p:nvPr>
            <p:ph type="subTitle" idx="1"/>
          </p:nvPr>
        </p:nvSpPr>
        <p:spPr>
          <a:xfrm>
            <a:off x="228600" y="1276350"/>
            <a:ext cx="8686800" cy="3397800"/>
          </a:xfrm>
          <a:prstGeom prst="rect">
            <a:avLst/>
          </a:prstGeom>
        </p:spPr>
        <p:txBody>
          <a:bodyPr spcFirstLastPara="1" wrap="square" lIns="91425" tIns="91425" rIns="91425" bIns="91425" anchor="t" anchorCtr="0">
            <a:noAutofit/>
          </a:bodyPr>
          <a:lstStyle/>
          <a:p>
            <a:r>
              <a:rPr lang="en-US" sz="1800" b="0" i="0" u="none" strike="noStrike" dirty="0">
                <a:solidFill>
                  <a:srgbClr val="343536"/>
                </a:solidFill>
                <a:effectLst/>
                <a:latin typeface="Source Sans Pro" panose="020F0502020204030204" pitchFamily="34" charset="0"/>
              </a:rPr>
              <a:t>Be sure </a:t>
            </a:r>
            <a:r>
              <a:rPr lang="en-US" sz="1800" b="1" i="0" u="none" strike="noStrike" dirty="0">
                <a:solidFill>
                  <a:schemeClr val="accent3">
                    <a:lumMod val="75000"/>
                  </a:schemeClr>
                </a:solidFill>
                <a:effectLst/>
                <a:latin typeface="Source Sans Pro" panose="020F0502020204030204" pitchFamily="34" charset="0"/>
              </a:rPr>
              <a:t>to share your medical history </a:t>
            </a:r>
            <a:r>
              <a:rPr lang="en-US" sz="1800" b="0" i="0" u="none" strike="noStrike" dirty="0">
                <a:solidFill>
                  <a:srgbClr val="343536"/>
                </a:solidFill>
                <a:effectLst/>
                <a:latin typeface="Source Sans Pro" panose="020F0502020204030204" pitchFamily="34" charset="0"/>
              </a:rPr>
              <a:t>with your healthcare provider, including which </a:t>
            </a:r>
            <a:r>
              <a:rPr lang="en-US" sz="1800" b="1" i="0" u="none" strike="noStrike" dirty="0">
                <a:solidFill>
                  <a:schemeClr val="accent3">
                    <a:lumMod val="75000"/>
                  </a:schemeClr>
                </a:solidFill>
                <a:effectLst/>
                <a:latin typeface="Source Sans Pro" panose="020F0502020204030204" pitchFamily="34" charset="0"/>
              </a:rPr>
              <a:t>vaccinations</a:t>
            </a:r>
            <a:r>
              <a:rPr lang="en-US" sz="1800" b="0" i="0" u="none" strike="noStrike" dirty="0">
                <a:solidFill>
                  <a:srgbClr val="343536"/>
                </a:solidFill>
                <a:effectLst/>
                <a:latin typeface="Source Sans Pro" panose="020F0502020204030204" pitchFamily="34" charset="0"/>
              </a:rPr>
              <a:t> you received as a child. Some other things you can do to reduce your chances of TORCH infection are:</a:t>
            </a:r>
          </a:p>
          <a:p>
            <a:r>
              <a:rPr lang="en-US" sz="1800" b="0" i="0" u="none" strike="noStrike" dirty="0">
                <a:solidFill>
                  <a:srgbClr val="343536"/>
                </a:solidFill>
                <a:effectLst/>
                <a:latin typeface="Source Sans Pro" panose="020F0502020204030204" pitchFamily="34" charset="0"/>
              </a:rPr>
              <a:t>Avoid contact with people who are sick.</a:t>
            </a:r>
          </a:p>
          <a:p>
            <a:r>
              <a:rPr lang="en-US" sz="1800" b="0" i="0" u="none" strike="noStrike" dirty="0">
                <a:solidFill>
                  <a:srgbClr val="343536"/>
                </a:solidFill>
                <a:effectLst/>
                <a:latin typeface="Source Sans Pro" panose="020F0502020204030204" pitchFamily="34" charset="0"/>
              </a:rPr>
              <a:t>Wash your hands often.</a:t>
            </a:r>
          </a:p>
          <a:p>
            <a:r>
              <a:rPr lang="en-US" sz="1800" b="0" i="0" u="none" strike="noStrike" dirty="0">
                <a:solidFill>
                  <a:srgbClr val="343536"/>
                </a:solidFill>
                <a:effectLst/>
                <a:latin typeface="Source Sans Pro" panose="020F0502020204030204" pitchFamily="34" charset="0"/>
              </a:rPr>
              <a:t>Don’t share drinks or utensils with other people.</a:t>
            </a:r>
          </a:p>
          <a:p>
            <a:r>
              <a:rPr lang="en-US" sz="1800" b="0" i="0" u="none" strike="noStrike" dirty="0">
                <a:solidFill>
                  <a:srgbClr val="343536"/>
                </a:solidFill>
                <a:effectLst/>
                <a:latin typeface="Source Sans Pro" panose="020F0502020204030204" pitchFamily="34" charset="0"/>
              </a:rPr>
              <a:t>Avoid traveling to parts of the world where certain infectious diseases are prevalent.</a:t>
            </a:r>
          </a:p>
          <a:p>
            <a:r>
              <a:rPr lang="en-US" sz="1800" b="0" i="0" u="none" strike="noStrike" dirty="0">
                <a:solidFill>
                  <a:srgbClr val="343536"/>
                </a:solidFill>
                <a:effectLst/>
                <a:latin typeface="Source Sans Pro" panose="020F0502020204030204" pitchFamily="34" charset="0"/>
              </a:rPr>
              <a:t>Eat fully-cooked meat and eggs.</a:t>
            </a:r>
          </a:p>
          <a:p>
            <a:r>
              <a:rPr lang="en-US" sz="1800" b="0" i="0" u="none" strike="noStrike" dirty="0">
                <a:solidFill>
                  <a:srgbClr val="343536"/>
                </a:solidFill>
                <a:effectLst/>
                <a:latin typeface="Source Sans Pro" panose="020F0502020204030204" pitchFamily="34" charset="0"/>
              </a:rPr>
              <a:t>Have someone else clean litter boxes during pregnancy.</a:t>
            </a:r>
          </a:p>
          <a:p>
            <a:r>
              <a:rPr lang="en-US" sz="1800" b="0" i="0" u="none" strike="noStrike" dirty="0">
                <a:solidFill>
                  <a:srgbClr val="343536"/>
                </a:solidFill>
                <a:effectLst/>
                <a:latin typeface="Source Sans Pro" panose="020F0502020204030204" pitchFamily="34" charset="0"/>
              </a:rPr>
              <a:t>Wear condoms during sex.</a:t>
            </a:r>
          </a:p>
          <a:p>
            <a:r>
              <a:rPr lang="en-US" sz="1800" b="0" i="0" u="none" strike="noStrike" dirty="0">
                <a:solidFill>
                  <a:srgbClr val="343536"/>
                </a:solidFill>
                <a:effectLst/>
                <a:latin typeface="Source Sans Pro" panose="020F0502020204030204" pitchFamily="34" charset="0"/>
              </a:rPr>
              <a:t>Get tested for STIs before pregnancy.</a:t>
            </a:r>
          </a:p>
          <a:p>
            <a:r>
              <a:rPr lang="en-US" sz="1800" b="0" i="0" u="none" strike="noStrike" dirty="0">
                <a:solidFill>
                  <a:srgbClr val="343536"/>
                </a:solidFill>
                <a:effectLst/>
                <a:latin typeface="Source Sans Pro" panose="020F0502020204030204" pitchFamily="34" charset="0"/>
              </a:rPr>
              <a:t>Take antiviral medications as directed by your provider.</a:t>
            </a:r>
          </a:p>
          <a:p>
            <a:pPr marL="182880" lvl="0" indent="-205740" algn="l" rtl="0">
              <a:spcBef>
                <a:spcPts val="0"/>
              </a:spcBef>
              <a:spcAft>
                <a:spcPts val="0"/>
              </a:spcAft>
              <a:buClr>
                <a:schemeClr val="dk2"/>
              </a:buClr>
              <a:buSzPts val="1800"/>
              <a:buChar char="●"/>
            </a:pPr>
            <a:endParaRPr sz="1400" dirty="0">
              <a:solidFill>
                <a:schemeClr val="accent3">
                  <a:lumMod val="50000"/>
                </a:schemeClr>
              </a:solidFill>
            </a:endParaRPr>
          </a:p>
        </p:txBody>
      </p:sp>
    </p:spTree>
    <p:extLst>
      <p:ext uri="{BB962C8B-B14F-4D97-AF65-F5344CB8AC3E}">
        <p14:creationId xmlns:p14="http://schemas.microsoft.com/office/powerpoint/2010/main" val="41870612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E5CCCF-D851-20D5-0A38-82F900584170}"/>
              </a:ext>
            </a:extLst>
          </p:cNvPr>
          <p:cNvSpPr txBox="1"/>
          <p:nvPr/>
        </p:nvSpPr>
        <p:spPr>
          <a:xfrm>
            <a:off x="8965" y="17929"/>
            <a:ext cx="9184342" cy="3970318"/>
          </a:xfrm>
          <a:prstGeom prst="rect">
            <a:avLst/>
          </a:prstGeom>
          <a:noFill/>
        </p:spPr>
        <p:txBody>
          <a:bodyPr wrap="square" rtlCol="0">
            <a:spAutoFit/>
          </a:bodyPr>
          <a:lstStyle/>
          <a:p>
            <a:r>
              <a:rPr lang="af-ZA" sz="2000" cap="none" dirty="0">
                <a:solidFill>
                  <a:srgbClr val="833CB8"/>
                </a:solidFill>
                <a:latin typeface="Arial" panose="020B0604020202020204" pitchFamily="34" charset="0"/>
                <a:cs typeface="Arial" panose="020B0604020202020204" pitchFamily="34" charset="0"/>
              </a:rPr>
              <a:t>Labor Managment </a:t>
            </a:r>
          </a:p>
          <a:p>
            <a:br>
              <a:rPr lang="en-US" sz="1600" dirty="0"/>
            </a:br>
            <a:r>
              <a:rPr lang="en-US" sz="1600" dirty="0"/>
              <a:t>• DON’T use </a:t>
            </a:r>
            <a:r>
              <a:rPr lang="en-US" sz="1600" i="1" u="sng" dirty="0"/>
              <a:t>fetal scalp electrode</a:t>
            </a:r>
            <a:r>
              <a:rPr lang="en-US" sz="1600" dirty="0"/>
              <a:t>, which causes a break in the fetal skin, is a potential risk factor for acquisition of neonatal HSV in women with asymptomatic viral shedding. Instead  </a:t>
            </a:r>
            <a:r>
              <a:rPr lang="en-US" sz="1600" i="1" u="sng" dirty="0"/>
              <a:t>External fetal heart rate monitoring</a:t>
            </a:r>
            <a:r>
              <a:rPr lang="en-US" sz="1600" dirty="0"/>
              <a:t> is preferred as long as adequate information can be obtained. </a:t>
            </a:r>
            <a:r>
              <a:rPr lang="en-US" sz="1600" i="1" dirty="0"/>
              <a:t>avoidance of other procedures, such as vacuum or forceps delivery</a:t>
            </a:r>
            <a:r>
              <a:rPr lang="en-US" sz="1600" dirty="0"/>
              <a:t>, is also preferred since these devices can cause fetal skin abrasions and increase the risk for HSV infection if asymptomatic viral shedding is present.</a:t>
            </a:r>
          </a:p>
          <a:p>
            <a:endParaRPr lang="en-US" sz="2000" dirty="0">
              <a:latin typeface="Arial" panose="020B0604020202020204" pitchFamily="34" charset="0"/>
              <a:cs typeface="Arial" panose="020B0604020202020204" pitchFamily="34" charset="0"/>
            </a:endParaRPr>
          </a:p>
          <a:p>
            <a:pPr marL="0" indent="0" algn="l">
              <a:buNone/>
            </a:pPr>
            <a:r>
              <a:rPr lang="af-ZA" sz="2000" dirty="0">
                <a:solidFill>
                  <a:srgbClr val="833CB8"/>
                </a:solidFill>
                <a:latin typeface="Arial" panose="020B0604020202020204" pitchFamily="34" charset="0"/>
                <a:cs typeface="Arial" panose="020B0604020202020204" pitchFamily="34" charset="0"/>
              </a:rPr>
              <a:t>Antepartum obstetric procedures:</a:t>
            </a:r>
          </a:p>
          <a:p>
            <a:pPr marL="0" indent="0" algn="l">
              <a:buNone/>
            </a:pPr>
            <a:endParaRPr lang="en-GB" sz="1600" dirty="0">
              <a:solidFill>
                <a:srgbClr val="833CB8"/>
              </a:solidFill>
              <a:latin typeface="Arial" panose="020B0604020202020204" pitchFamily="34" charset="0"/>
              <a:cs typeface="Arial" panose="020B0604020202020204" pitchFamily="34" charset="0"/>
            </a:endParaRPr>
          </a:p>
          <a:p>
            <a:r>
              <a:rPr lang="en-US" sz="1600" b="1" dirty="0"/>
              <a:t>•Transcervical procedures </a:t>
            </a:r>
            <a:r>
              <a:rPr lang="en-US" sz="1600" dirty="0"/>
              <a:t>(e.g. cerclage, chorionic villus sampling) should be </a:t>
            </a:r>
            <a:r>
              <a:rPr lang="en-US" sz="1600" b="1" dirty="0"/>
              <a:t>avoided</a:t>
            </a:r>
            <a:br>
              <a:rPr lang="en-US" sz="1600" dirty="0"/>
            </a:br>
            <a:r>
              <a:rPr lang="en-US" sz="1600" dirty="0"/>
              <a:t>•</a:t>
            </a:r>
            <a:r>
              <a:rPr lang="en-US" sz="1600" b="1" dirty="0"/>
              <a:t>Transabdominal procedures </a:t>
            </a:r>
            <a:r>
              <a:rPr lang="en-US" sz="1600" dirty="0"/>
              <a:t>(e.g. amniocentesis, fetal blood sampling) are </a:t>
            </a:r>
            <a:r>
              <a:rPr lang="en-US" sz="1600" b="1" dirty="0"/>
              <a:t>not contraindicated </a:t>
            </a:r>
            <a:r>
              <a:rPr lang="en-US" sz="1600" dirty="0"/>
              <a:t>in women with active genital disease</a:t>
            </a:r>
          </a:p>
          <a:p>
            <a:endParaRPr lang="en-US" sz="1600" dirty="0"/>
          </a:p>
        </p:txBody>
      </p:sp>
    </p:spTree>
    <p:extLst>
      <p:ext uri="{BB962C8B-B14F-4D97-AF65-F5344CB8AC3E}">
        <p14:creationId xmlns:p14="http://schemas.microsoft.com/office/powerpoint/2010/main" val="19735103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9E75-A19D-C8EF-74F4-BF64C1E2562C}"/>
              </a:ext>
            </a:extLst>
          </p:cNvPr>
          <p:cNvSpPr>
            <a:spLocks noGrp="1"/>
          </p:cNvSpPr>
          <p:nvPr>
            <p:ph type="title"/>
          </p:nvPr>
        </p:nvSpPr>
        <p:spPr>
          <a:xfrm>
            <a:off x="304800" y="285750"/>
            <a:ext cx="8686800" cy="3531988"/>
          </a:xfrm>
        </p:spPr>
        <p:txBody>
          <a:bodyPr/>
          <a:lstStyle/>
          <a:p>
            <a:pPr algn="l"/>
            <a:br>
              <a:rPr lang="en-US" sz="1800" b="1" dirty="0">
                <a:latin typeface="+mn-lt"/>
              </a:rPr>
            </a:br>
            <a:r>
              <a:rPr lang="af-ZA" sz="1800" b="1" dirty="0">
                <a:solidFill>
                  <a:srgbClr val="833CB8"/>
                </a:solidFill>
                <a:latin typeface="+mn-lt"/>
                <a:cs typeface="Arial" panose="020B0604020202020204" pitchFamily="34" charset="0"/>
              </a:rPr>
              <a:t>POSTPARTUM AND NEONATAL MANAGEMENT</a:t>
            </a:r>
            <a:br>
              <a:rPr lang="af-ZA" sz="1800" dirty="0">
                <a:solidFill>
                  <a:srgbClr val="833CB8"/>
                </a:solidFill>
                <a:latin typeface="Arial" panose="020B0604020202020204" pitchFamily="34" charset="0"/>
                <a:cs typeface="Arial" panose="020B0604020202020204" pitchFamily="34" charset="0"/>
              </a:rPr>
            </a:br>
            <a:br>
              <a:rPr lang="en-US" sz="1800" dirty="0">
                <a:solidFill>
                  <a:srgbClr val="000000"/>
                </a:solidFill>
              </a:rPr>
            </a:br>
            <a:r>
              <a:rPr lang="en-US" sz="1800" dirty="0">
                <a:solidFill>
                  <a:srgbClr val="000000"/>
                </a:solidFill>
              </a:rPr>
              <a:t>• Parents and other caretakers with active lesions, regardless of site, should be careful when handling the infant: lesions should be covered and hands should be washed before touching the baby. five to 15 percent of neonatal herpes is acquired after birth from a family member.</a:t>
            </a:r>
            <a:br>
              <a:rPr lang="en-US" sz="1800" dirty="0">
                <a:solidFill>
                  <a:srgbClr val="000000"/>
                </a:solidFill>
              </a:rPr>
            </a:br>
            <a:r>
              <a:rPr lang="en-US" sz="1800" dirty="0">
                <a:solidFill>
                  <a:srgbClr val="000000"/>
                </a:solidFill>
              </a:rPr>
              <a:t>• Breastfeeding is </a:t>
            </a:r>
            <a:r>
              <a:rPr lang="en-US" sz="1800" i="1" u="sng" dirty="0">
                <a:solidFill>
                  <a:srgbClr val="000000"/>
                </a:solidFill>
              </a:rPr>
              <a:t>not</a:t>
            </a:r>
            <a:r>
              <a:rPr lang="en-US" sz="1800" dirty="0">
                <a:solidFill>
                  <a:srgbClr val="000000"/>
                </a:solidFill>
              </a:rPr>
              <a:t> contraindicated as long as there are no herpetic breast lesions. use of acyclovir or valacyclovir is </a:t>
            </a:r>
            <a:r>
              <a:rPr lang="en-US" sz="1800" i="1" u="sng" dirty="0">
                <a:solidFill>
                  <a:srgbClr val="000000"/>
                </a:solidFill>
              </a:rPr>
              <a:t>not a contraindication </a:t>
            </a:r>
            <a:r>
              <a:rPr lang="en-US" sz="1800" dirty="0">
                <a:solidFill>
                  <a:srgbClr val="000000"/>
                </a:solidFill>
              </a:rPr>
              <a:t>to breastfeeding</a:t>
            </a:r>
            <a:br>
              <a:rPr lang="en-US" sz="1800" dirty="0">
                <a:solidFill>
                  <a:srgbClr val="000000"/>
                </a:solidFill>
              </a:rPr>
            </a:br>
            <a:endParaRPr lang="en-US" sz="1800" dirty="0">
              <a:solidFill>
                <a:srgbClr val="000000"/>
              </a:solidFill>
            </a:endParaRPr>
          </a:p>
        </p:txBody>
      </p:sp>
    </p:spTree>
    <p:extLst>
      <p:ext uri="{BB962C8B-B14F-4D97-AF65-F5344CB8AC3E}">
        <p14:creationId xmlns:p14="http://schemas.microsoft.com/office/powerpoint/2010/main" val="157317807"/>
      </p:ext>
    </p:extLst>
  </p:cSld>
  <p:clrMapOvr>
    <a:masterClrMapping/>
  </p:clrMapOvr>
</p:sld>
</file>

<file path=ppt/theme/theme1.xml><?xml version="1.0" encoding="utf-8"?>
<a:theme xmlns:a="http://schemas.openxmlformats.org/drawingml/2006/main" name="Healthcare Center Website Infographics by Slidesgo">
  <a:themeElements>
    <a:clrScheme name="Simple Light">
      <a:dk1>
        <a:srgbClr val="2F4A8A"/>
      </a:dk1>
      <a:lt1>
        <a:srgbClr val="FFFFFF"/>
      </a:lt1>
      <a:dk2>
        <a:srgbClr val="666666"/>
      </a:dk2>
      <a:lt2>
        <a:srgbClr val="4869B1"/>
      </a:lt2>
      <a:accent1>
        <a:srgbClr val="7EACEC"/>
      </a:accent1>
      <a:accent2>
        <a:srgbClr val="C3D9FB"/>
      </a:accent2>
      <a:accent3>
        <a:srgbClr val="90D1CB"/>
      </a:accent3>
      <a:accent4>
        <a:srgbClr val="AFDCDD"/>
      </a:accent4>
      <a:accent5>
        <a:srgbClr val="F8DBC4"/>
      </a:accent5>
      <a:accent6>
        <a:srgbClr val="FFB172"/>
      </a:accent6>
      <a:hlink>
        <a:srgbClr val="2F4A8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قطرة">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4117</TotalTime>
  <Words>7102</Words>
  <Application>Microsoft Office PowerPoint</Application>
  <PresentationFormat>On-screen Show (16:9)</PresentationFormat>
  <Paragraphs>565</Paragraphs>
  <Slides>91</Slides>
  <Notes>18</Notes>
  <HiddenSlides>0</HiddenSlides>
  <MMClips>0</MMClips>
  <ScaleCrop>false</ScaleCrop>
  <HeadingPairs>
    <vt:vector size="4" baseType="variant">
      <vt:variant>
        <vt:lpstr>Theme</vt:lpstr>
      </vt:variant>
      <vt:variant>
        <vt:i4>3</vt:i4>
      </vt:variant>
      <vt:variant>
        <vt:lpstr>Slide Titles</vt:lpstr>
      </vt:variant>
      <vt:variant>
        <vt:i4>91</vt:i4>
      </vt:variant>
    </vt:vector>
  </HeadingPairs>
  <TitlesOfParts>
    <vt:vector size="94" baseType="lpstr">
      <vt:lpstr>Healthcare Center Website Infographics by Slidesgo</vt:lpstr>
      <vt:lpstr>سمة Office</vt:lpstr>
      <vt:lpstr>قطرة</vt:lpstr>
      <vt:lpstr>TORCH INFECTION</vt:lpstr>
      <vt:lpstr>Torch infection </vt:lpstr>
      <vt:lpstr>What are TORCH infections? </vt:lpstr>
      <vt:lpstr>How does the baby get a TORCH infection?</vt:lpstr>
      <vt:lpstr>What are the signs and symptoms of TORCH infections?</vt:lpstr>
      <vt:lpstr>Are TORCH infections contagious?</vt:lpstr>
      <vt:lpstr>How are TORCH infections diagnosed during pregnancy?</vt:lpstr>
      <vt:lpstr>How are TORCH infections diagnosed in newborns?</vt:lpstr>
      <vt:lpstr>How can I lower my risk for TORCH infections during pregnancy?  </vt:lpstr>
      <vt:lpstr> When should I see my healthcare provider </vt:lpstr>
      <vt:lpstr>A note from Cleveland Clinic</vt:lpstr>
      <vt:lpstr>PowerPoint Presentation</vt:lpstr>
      <vt:lpstr>TOXOPLASMOSIS is a disease caused by the obligate intracellular parasite Toxoplasma gondii.  - Maternal toxoplasmosis infection is acquired orally  - The main source of maternal infection is thought to be ingestion of bradyzoites contained in undercooked or cured meat or meat products. Ingestion of oocysts, from contact with soil or water, or eating soil-contaminated fruit or vegetables is also a major source of infection  </vt:lpstr>
      <vt:lpstr>PowerPoint Presentation</vt:lpstr>
      <vt:lpstr>Should all pregnant women be screened ? </vt:lpstr>
      <vt:lpstr>PowerPoint Presentation</vt:lpstr>
      <vt:lpstr>PowerPoint Presentation</vt:lpstr>
      <vt:lpstr>Management </vt:lpstr>
      <vt:lpstr>PowerPoint Presentation</vt:lpstr>
      <vt:lpstr>PowerPoint Presentation</vt:lpstr>
      <vt:lpstr>Parvovirus B19   </vt:lpstr>
      <vt:lpstr>Erythema infectiosum </vt:lpstr>
      <vt:lpstr>Clinical features</vt:lpstr>
      <vt:lpstr>Management</vt:lpstr>
      <vt:lpstr>PowerPoint Presentation</vt:lpstr>
      <vt:lpstr>Syphalis </vt:lpstr>
      <vt:lpstr>PowerPoint Presentation</vt:lpstr>
      <vt:lpstr> </vt:lpstr>
      <vt:lpstr>1</vt:lpstr>
      <vt:lpstr>Screening </vt:lpstr>
      <vt:lpstr>PowerPoint Presentation</vt:lpstr>
      <vt:lpstr>Candidates and timing of initial and repeat screening</vt:lpstr>
      <vt:lpstr>PowerPoint Presentation</vt:lpstr>
      <vt:lpstr>Maternal treatment</vt:lpstr>
      <vt:lpstr>POTENTIAL COMPLICATIONS OF TREATMENT: JARISCH-HERXHEIMER REACTION febrile</vt:lpstr>
      <vt:lpstr>Congenital syphilis  </vt:lpstr>
      <vt:lpstr>PowerPoint Presentation</vt:lpstr>
      <vt:lpstr>Fetal treatment and treatment failure    Follow Up Newborns </vt:lpstr>
      <vt:lpstr>PowerPoint Presentation</vt:lpstr>
      <vt:lpstr>Rubella , German measeles , 3 days – measeles</vt:lpstr>
      <vt:lpstr>Rubella infection in older children and adult </vt:lpstr>
      <vt:lpstr>Forchheimer spots</vt:lpstr>
      <vt:lpstr>PowerPoint Presentation</vt:lpstr>
      <vt:lpstr>Congenital rubella </vt:lpstr>
      <vt:lpstr>Diagnosis </vt:lpstr>
      <vt:lpstr>PowerPoint Presentation</vt:lpstr>
      <vt:lpstr>Prevention of congenital rubella syndrome </vt:lpstr>
      <vt:lpstr>Postexposure management</vt:lpstr>
      <vt:lpstr>Varicella</vt:lpstr>
      <vt:lpstr>PowerPoint Presentation</vt:lpstr>
      <vt:lpstr>Varicella zoster virus </vt:lpstr>
      <vt:lpstr>PowerPoint Presentation</vt:lpstr>
      <vt:lpstr>PowerPoint Presentation</vt:lpstr>
      <vt:lpstr>Risks of varicella  in pregnancy </vt:lpstr>
      <vt:lpstr>Maternal Varicella in the First and Second Trimesters </vt:lpstr>
      <vt:lpstr>PowerPoint Presentation</vt:lpstr>
      <vt:lpstr>PowerPoint Presentation</vt:lpstr>
      <vt:lpstr>Diagnosis of Maternal Varicella</vt:lpstr>
      <vt:lpstr>Postnatal diagnosis :</vt:lpstr>
      <vt:lpstr>PowerPoint Presentation</vt:lpstr>
      <vt:lpstr>PowerPoint Presentation</vt:lpstr>
      <vt:lpstr>PowerPoint Presentation</vt:lpstr>
      <vt:lpstr>PowerPoint Presentation</vt:lpstr>
      <vt:lpstr>Conclusion</vt:lpstr>
      <vt:lpstr>HUMAN IMMUNODEFICIENCY VIRUS and pregnancy</vt:lpstr>
      <vt:lpstr>PowerPoint Presentation</vt:lpstr>
      <vt:lpstr>PowerPoint Presentation</vt:lpstr>
      <vt:lpstr>Investigation </vt:lpstr>
      <vt:lpstr>Management</vt:lpstr>
      <vt:lpstr>Antepartum management</vt:lpstr>
      <vt:lpstr>Intrapartum management</vt:lpstr>
      <vt:lpstr>Postpartum management</vt:lpstr>
      <vt:lpstr>Newborn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POSTPARTUM AND NEONATAL MANAGEMENT  • Parents and other caretakers with active lesions, regardless of site, should be careful when handling the infant: lesions should be covered and hands should be washed before touching the baby. five to 15 percent of neonatal herpes is acquired after birth from a family member. • Breastfeeding is not contraindicated as long as there are no herpetic breast lesions. use of acyclovir or valacyclovir is not a contraindication to breastfeeding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TORCH INFECTION</dc:title>
  <dc:creator>dania belbeisi</dc:creator>
  <cp:lastModifiedBy>moath daher</cp:lastModifiedBy>
  <cp:revision>66</cp:revision>
  <dcterms:modified xsi:type="dcterms:W3CDTF">2024-05-23T12:13:43Z</dcterms:modified>
</cp:coreProperties>
</file>