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21" r:id="rId2"/>
    <p:sldId id="285" r:id="rId3"/>
    <p:sldId id="300" r:id="rId4"/>
    <p:sldId id="277" r:id="rId5"/>
    <p:sldId id="278" r:id="rId6"/>
    <p:sldId id="311" r:id="rId7"/>
    <p:sldId id="286" r:id="rId8"/>
    <p:sldId id="279" r:id="rId9"/>
    <p:sldId id="299" r:id="rId10"/>
    <p:sldId id="316" r:id="rId11"/>
    <p:sldId id="280" r:id="rId12"/>
    <p:sldId id="287" r:id="rId13"/>
    <p:sldId id="320" r:id="rId14"/>
    <p:sldId id="269" r:id="rId15"/>
    <p:sldId id="314" r:id="rId16"/>
    <p:sldId id="288" r:id="rId17"/>
    <p:sldId id="289" r:id="rId18"/>
    <p:sldId id="290" r:id="rId19"/>
    <p:sldId id="291" r:id="rId20"/>
    <p:sldId id="305" r:id="rId21"/>
    <p:sldId id="295" r:id="rId22"/>
    <p:sldId id="292" r:id="rId23"/>
    <p:sldId id="293" r:id="rId24"/>
    <p:sldId id="307" r:id="rId25"/>
    <p:sldId id="294" r:id="rId26"/>
    <p:sldId id="308" r:id="rId27"/>
    <p:sldId id="267" r:id="rId28"/>
    <p:sldId id="318" r:id="rId29"/>
    <p:sldId id="319" r:id="rId30"/>
  </p:sldIdLst>
  <p:sldSz cx="9144000" cy="6858000" type="screen4x3"/>
  <p:notesSz cx="6858000" cy="9144000"/>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cs typeface="Arial" pitchFamily="34" charset="0"/>
              </a:defRPr>
            </a:lvl1pPr>
          </a:lstStyle>
          <a:p>
            <a:pPr>
              <a:defRPr/>
            </a:pPr>
            <a:endParaRPr lang="en-AU"/>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cs typeface="Arial" pitchFamily="34" charset="0"/>
              </a:defRPr>
            </a:lvl1pPr>
          </a:lstStyle>
          <a:p>
            <a:pPr>
              <a:defRPr/>
            </a:pPr>
            <a:endParaRPr lang="en-AU"/>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cs typeface="Arial" pitchFamily="34" charset="0"/>
              </a:defRPr>
            </a:lvl1pPr>
          </a:lstStyle>
          <a:p>
            <a:pPr>
              <a:defRPr/>
            </a:pPr>
            <a:endParaRPr lang="en-AU"/>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cs typeface="Arial" pitchFamily="34" charset="0"/>
              </a:defRPr>
            </a:lvl1pPr>
          </a:lstStyle>
          <a:p>
            <a:pPr>
              <a:defRPr/>
            </a:pPr>
            <a:fld id="{E746E6BB-DB9C-40F1-B3A9-545C46FD00E5}" type="slidenum">
              <a:rPr lang="ar-SA"/>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2AF64E0A-4C69-4602-A282-0F488A656B5B}" type="slidenum">
              <a:rPr lang="ar-SA" smtClean="0"/>
              <a:pPr>
                <a:defRPr/>
              </a:pPr>
              <a:t>1</a:t>
            </a:fld>
            <a:endParaRPr lang="en-AU"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E1115F8-C98C-4937-82A8-CCE4D01CADB9}" type="slidenum">
              <a:rPr lang="ar-SA" smtClean="0">
                <a:latin typeface="Arial" charset="0"/>
                <a:cs typeface="Arial" charset="0"/>
              </a:rPr>
              <a:pPr/>
              <a:t>10</a:t>
            </a:fld>
            <a:endParaRPr lang="en-AU" smtClean="0">
              <a:latin typeface="Arial" charset="0"/>
              <a:cs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3694645-2C64-42B3-AFC2-2C87EFCDB5FF}" type="slidenum">
              <a:rPr lang="ar-SA" smtClean="0">
                <a:latin typeface="Arial" charset="0"/>
                <a:cs typeface="Arial" charset="0"/>
              </a:rPr>
              <a:pPr/>
              <a:t>11</a:t>
            </a:fld>
            <a:endParaRPr lang="en-AU" smtClean="0">
              <a:latin typeface="Arial"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D2DEFA7-0D90-4E16-8E92-6574560F4731}" type="slidenum">
              <a:rPr lang="ar-SA" smtClean="0">
                <a:latin typeface="Arial" charset="0"/>
                <a:cs typeface="Arial" charset="0"/>
              </a:rPr>
              <a:pPr/>
              <a:t>12</a:t>
            </a:fld>
            <a:endParaRPr lang="en-AU" smtClean="0">
              <a:latin typeface="Arial" charset="0"/>
              <a:cs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979E4FF-CA6D-44E0-8F30-B15C535EA515}" type="slidenum">
              <a:rPr lang="ar-SA" smtClean="0">
                <a:latin typeface="Arial" charset="0"/>
                <a:cs typeface="Arial" charset="0"/>
              </a:rPr>
              <a:pPr/>
              <a:t>14</a:t>
            </a:fld>
            <a:endParaRPr lang="en-AU" smtClean="0">
              <a:latin typeface="Arial" charset="0"/>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4251548-6470-4BF2-B34D-6CF1F5531934}" type="slidenum">
              <a:rPr lang="ar-SA" smtClean="0">
                <a:latin typeface="Arial" charset="0"/>
                <a:cs typeface="Arial" charset="0"/>
              </a:rPr>
              <a:pPr/>
              <a:t>16</a:t>
            </a:fld>
            <a:endParaRPr lang="en-AU" smtClean="0">
              <a:latin typeface="Arial" charset="0"/>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DDD85A1-B19C-46CD-87E2-013676A61722}" type="slidenum">
              <a:rPr lang="ar-SA" smtClean="0">
                <a:latin typeface="Arial" charset="0"/>
                <a:cs typeface="Arial" charset="0"/>
              </a:rPr>
              <a:pPr/>
              <a:t>17</a:t>
            </a:fld>
            <a:endParaRPr lang="en-AU" smtClean="0">
              <a:latin typeface="Arial" charset="0"/>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2D7B307-CEB6-4016-AEA6-C71F85F75D43}" type="slidenum">
              <a:rPr lang="ar-SA" smtClean="0">
                <a:latin typeface="Arial" charset="0"/>
                <a:cs typeface="Arial" charset="0"/>
              </a:rPr>
              <a:pPr/>
              <a:t>18</a:t>
            </a:fld>
            <a:endParaRPr lang="en-AU" smtClean="0">
              <a:latin typeface="Arial" charset="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5218AB-79CC-426A-AAD1-1AAB1514B5BF}" type="slidenum">
              <a:rPr lang="ar-SA" smtClean="0">
                <a:latin typeface="Arial" charset="0"/>
                <a:cs typeface="Arial" charset="0"/>
              </a:rPr>
              <a:pPr/>
              <a:t>19</a:t>
            </a:fld>
            <a:endParaRPr lang="en-AU" smtClean="0">
              <a:latin typeface="Arial" charset="0"/>
              <a:cs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F3684FA-2DDC-45D3-8E80-864F23AD117B}" type="slidenum">
              <a:rPr lang="ar-SA" smtClean="0">
                <a:latin typeface="Arial" charset="0"/>
                <a:cs typeface="Arial" charset="0"/>
              </a:rPr>
              <a:pPr/>
              <a:t>20</a:t>
            </a:fld>
            <a:endParaRPr lang="en-AU" smtClean="0">
              <a:latin typeface="Arial" charset="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D3C0909-4D9E-4795-8CBD-3EF1C650A1C9}" type="slidenum">
              <a:rPr lang="ar-SA" smtClean="0">
                <a:latin typeface="Arial" charset="0"/>
                <a:cs typeface="Arial" charset="0"/>
              </a:rPr>
              <a:pPr/>
              <a:t>21</a:t>
            </a:fld>
            <a:endParaRPr lang="en-AU" smtClean="0">
              <a:latin typeface="Arial" charset="0"/>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573D960-DE88-4AC3-8A0B-4C173DFCAC7B}" type="slidenum">
              <a:rPr lang="ar-SA" smtClean="0">
                <a:latin typeface="Arial" charset="0"/>
                <a:cs typeface="Arial" charset="0"/>
              </a:rPr>
              <a:pPr/>
              <a:t>2</a:t>
            </a:fld>
            <a:endParaRPr lang="en-AU" smtClean="0">
              <a:latin typeface="Arial" charset="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456D31D-FA4F-45A6-8843-53252C5362AF}" type="slidenum">
              <a:rPr lang="ar-SA" smtClean="0">
                <a:latin typeface="Arial" charset="0"/>
                <a:cs typeface="Arial" charset="0"/>
              </a:rPr>
              <a:pPr/>
              <a:t>22</a:t>
            </a:fld>
            <a:endParaRPr lang="en-AU" smtClean="0">
              <a:latin typeface="Arial" charset="0"/>
              <a:cs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EA1A57F-12B2-4546-9A1D-0EA1C3FC3EE9}" type="slidenum">
              <a:rPr lang="ar-SA" smtClean="0">
                <a:latin typeface="Arial" charset="0"/>
                <a:cs typeface="Arial" charset="0"/>
              </a:rPr>
              <a:pPr/>
              <a:t>23</a:t>
            </a:fld>
            <a:endParaRPr lang="en-AU" smtClean="0">
              <a:latin typeface="Arial" charset="0"/>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AB596C9-3CB0-4916-A84D-15D3EBAAF769}" type="slidenum">
              <a:rPr lang="ar-SA" smtClean="0">
                <a:latin typeface="Arial" charset="0"/>
                <a:cs typeface="Arial" charset="0"/>
              </a:rPr>
              <a:pPr/>
              <a:t>24</a:t>
            </a:fld>
            <a:endParaRPr lang="en-AU"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9B59E5C-C314-47BD-AADC-292E868DBD44}" type="slidenum">
              <a:rPr lang="ar-SA" smtClean="0">
                <a:latin typeface="Arial" charset="0"/>
                <a:cs typeface="Arial" charset="0"/>
              </a:rPr>
              <a:pPr/>
              <a:t>25</a:t>
            </a:fld>
            <a:endParaRPr lang="en-AU" smtClean="0">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C63CB19-A2E1-4740-BF31-61C3F1A76124}" type="slidenum">
              <a:rPr lang="ar-SA" smtClean="0">
                <a:latin typeface="Arial" charset="0"/>
                <a:cs typeface="Arial" charset="0"/>
              </a:rPr>
              <a:pPr/>
              <a:t>26</a:t>
            </a:fld>
            <a:endParaRPr lang="en-AU"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0936E12-53B5-4A74-9638-30A97CB42A95}" type="slidenum">
              <a:rPr lang="ar-SA" smtClean="0">
                <a:latin typeface="Arial" charset="0"/>
                <a:cs typeface="Arial" charset="0"/>
              </a:rPr>
              <a:pPr/>
              <a:t>27</a:t>
            </a:fld>
            <a:endParaRPr lang="en-AU" smtClean="0">
              <a:latin typeface="Arial" charset="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9D1B1D0-14D9-4C50-88D5-9623A97B83C0}" type="slidenum">
              <a:rPr lang="ar-SA" smtClean="0">
                <a:latin typeface="Arial" charset="0"/>
                <a:cs typeface="Arial" charset="0"/>
              </a:rPr>
              <a:pPr/>
              <a:t>3</a:t>
            </a:fld>
            <a:endParaRPr lang="en-AU" smtClean="0">
              <a:latin typeface="Arial" charset="0"/>
              <a:cs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767C16C-22B7-4B9F-ACE3-1E7312EB84CD}" type="slidenum">
              <a:rPr lang="ar-SA" smtClean="0">
                <a:latin typeface="Arial" charset="0"/>
                <a:cs typeface="Arial" charset="0"/>
              </a:rPr>
              <a:pPr/>
              <a:t>4</a:t>
            </a:fld>
            <a:endParaRPr lang="en-AU" smtClean="0">
              <a:latin typeface="Arial" charset="0"/>
              <a:cs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4FED22F-E352-483E-938A-744C8096C581}" type="slidenum">
              <a:rPr lang="ar-SA" smtClean="0">
                <a:latin typeface="Arial" charset="0"/>
                <a:cs typeface="Arial" charset="0"/>
              </a:rPr>
              <a:pPr/>
              <a:t>5</a:t>
            </a:fld>
            <a:endParaRPr lang="en-AU" smtClean="0">
              <a:latin typeface="Arial" charset="0"/>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A59763D-A4D0-46A2-9695-E5B4BC57145D}" type="slidenum">
              <a:rPr lang="ar-SA" smtClean="0">
                <a:latin typeface="Arial" charset="0"/>
                <a:cs typeface="Arial" charset="0"/>
              </a:rPr>
              <a:pPr/>
              <a:t>6</a:t>
            </a:fld>
            <a:endParaRPr lang="en-AU" smtClean="0">
              <a:latin typeface="Arial" charset="0"/>
              <a:cs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41749F0-C260-480E-BB64-F5D0FBEFDA89}" type="slidenum">
              <a:rPr lang="ar-SA" smtClean="0">
                <a:latin typeface="Arial" charset="0"/>
                <a:cs typeface="Arial" charset="0"/>
              </a:rPr>
              <a:pPr/>
              <a:t>7</a:t>
            </a:fld>
            <a:endParaRPr lang="en-AU"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00D4D6C-72E3-4EB4-AC47-325052D5C0B1}" type="slidenum">
              <a:rPr lang="ar-SA" smtClean="0">
                <a:latin typeface="Arial" charset="0"/>
                <a:cs typeface="Arial" charset="0"/>
              </a:rPr>
              <a:pPr/>
              <a:t>8</a:t>
            </a:fld>
            <a:endParaRPr lang="en-AU" smtClean="0">
              <a:latin typeface="Arial" charset="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74C43CF-36A7-463F-BF63-758A7A0642F5}" type="slidenum">
              <a:rPr lang="ar-SA" smtClean="0">
                <a:latin typeface="Arial" charset="0"/>
                <a:cs typeface="Arial" charset="0"/>
              </a:rPr>
              <a:pPr/>
              <a:t>9</a:t>
            </a:fld>
            <a:endParaRPr lang="en-AU" smtClean="0">
              <a:latin typeface="Arial" charset="0"/>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37E013DB-7E5F-44FB-BC36-EF2442DFABA8}" type="slidenum">
              <a:rPr lang="ar-SA"/>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01D701BB-EE33-45F3-A129-5D86AD62047A}" type="slidenum">
              <a:rPr lang="ar-SA"/>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7BB515DA-72BF-433B-B390-C050A3618EE6}" type="slidenum">
              <a:rPr lang="ar-SA"/>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38275"/>
            <a:ext cx="8229600" cy="4733925"/>
          </a:xfrm>
        </p:spPr>
        <p:txBody>
          <a:bodyPr rtlCol="0">
            <a:normAutofit/>
          </a:bodyPr>
          <a:lstStyle/>
          <a:p>
            <a:pPr lvl="0"/>
            <a:r>
              <a:rPr lang="en-US" noProof="0" smtClean="0"/>
              <a:t>Click icon to add chart</a:t>
            </a:r>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27686B-0D77-46D2-967C-EDA367734C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1850EA8-B37E-4F6A-B727-2AA0F3682023}" type="slidenum">
              <a:rPr lang="ar-SA"/>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71C82B49-6276-46E8-9A8A-5539629ECE1A}" type="slidenum">
              <a:rPr lang="ar-SA"/>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144D1808-26D7-4B57-AFA7-A72D4A742121}" type="slidenum">
              <a:rPr lang="ar-SA"/>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E0AFA5EB-4D6E-4BF1-9858-56D5F2CC86A8}" type="slidenum">
              <a:rPr lang="ar-SA"/>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766A7883-2D3F-447A-B8CF-DA1F3C028ADB}" type="slidenum">
              <a:rPr lang="ar-SA"/>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59A7C4A2-0C45-451A-BBC0-DB4865B87EE8}" type="slidenum">
              <a:rPr lang="ar-SA"/>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0D5458B8-1E05-4E01-8C92-917FA3E89321}" type="slidenum">
              <a:rPr lang="ar-SA"/>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F03D9111-D65C-4B50-951E-31ECC363F70B}" type="slidenum">
              <a:rPr lang="ar-SA"/>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Arial" pitchFamily="34" charset="0"/>
              </a:defRPr>
            </a:lvl1pPr>
          </a:lstStyle>
          <a:p>
            <a:pPr>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Arial" pitchFamily="34" charset="0"/>
              </a:defRPr>
            </a:lvl1pPr>
          </a:lstStyle>
          <a:p>
            <a:pPr>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pitchFamily="34" charset="0"/>
                <a:cs typeface="Arial" pitchFamily="34" charset="0"/>
              </a:defRPr>
            </a:lvl1pPr>
          </a:lstStyle>
          <a:p>
            <a:pPr>
              <a:defRPr/>
            </a:pPr>
            <a:fld id="{6146AFE8-AFF4-4A23-8A08-DA1FADBF62EA}" type="slidenum">
              <a:rPr lang="ar-SA"/>
              <a:pPr>
                <a:defRPr/>
              </a:pPr>
              <a:t>‹#›</a:t>
            </a:fld>
            <a:endParaRPr lang="en-AU"/>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481263"/>
            <a:ext cx="7772400" cy="768350"/>
          </a:xfrm>
          <a:ln w="76200" cmpd="tri">
            <a:solidFill>
              <a:srgbClr val="FFFF99"/>
            </a:solidFill>
          </a:ln>
        </p:spPr>
        <p:txBody>
          <a:bodyPr>
            <a:spAutoFit/>
          </a:bodyPr>
          <a:lstStyle/>
          <a:p>
            <a:pPr eaLnBrk="1" hangingPunct="1"/>
            <a:r>
              <a:rPr lang="en-US" b="1" smtClean="0">
                <a:solidFill>
                  <a:srgbClr val="FF0000"/>
                </a:solidFill>
              </a:rPr>
              <a:t>Regulation of Metabolism </a:t>
            </a:r>
          </a:p>
        </p:txBody>
      </p:sp>
      <p:sp>
        <p:nvSpPr>
          <p:cNvPr id="3" name="TextBox 2"/>
          <p:cNvSpPr txBox="1"/>
          <p:nvPr/>
        </p:nvSpPr>
        <p:spPr>
          <a:xfrm>
            <a:off x="726744" y="4523259"/>
            <a:ext cx="7672387" cy="1570037"/>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GB" sz="2400" b="1" dirty="0">
                <a:solidFill>
                  <a:srgbClr val="FF0000"/>
                </a:solidFill>
                <a:latin typeface="+mn-lt"/>
              </a:rPr>
              <a:t>Professor Sameeh Al-Sarayreh</a:t>
            </a:r>
          </a:p>
          <a:p>
            <a:pPr algn="ctr">
              <a:defRPr/>
            </a:pPr>
            <a:r>
              <a:rPr lang="en-GB" sz="2400" b="1" dirty="0">
                <a:solidFill>
                  <a:srgbClr val="FF0000"/>
                </a:solidFill>
                <a:latin typeface="+mn-lt"/>
              </a:rPr>
              <a:t>Professor of Medical Biochemistry</a:t>
            </a:r>
          </a:p>
          <a:p>
            <a:pPr algn="ctr">
              <a:defRPr/>
            </a:pPr>
            <a:r>
              <a:rPr lang="en-GB" sz="2400" b="1" dirty="0">
                <a:solidFill>
                  <a:srgbClr val="FF0000"/>
                </a:solidFill>
                <a:latin typeface="+mn-lt"/>
              </a:rPr>
              <a:t>Department of Biochemistry and Molecular Biology</a:t>
            </a:r>
          </a:p>
          <a:p>
            <a:pPr algn="ctr">
              <a:defRPr/>
            </a:pPr>
            <a:r>
              <a:rPr lang="en-GB" sz="2400" b="1" dirty="0">
                <a:solidFill>
                  <a:srgbClr val="FF0000"/>
                </a:solidFill>
                <a:latin typeface="+mn-lt"/>
              </a:rPr>
              <a:t>Faculty of Medicine, </a:t>
            </a:r>
            <a:r>
              <a:rPr lang="en-GB" sz="2400" b="1" dirty="0" err="1">
                <a:solidFill>
                  <a:srgbClr val="FF0000"/>
                </a:solidFill>
                <a:latin typeface="+mn-lt"/>
              </a:rPr>
              <a:t>Mutah</a:t>
            </a:r>
            <a:r>
              <a:rPr lang="en-GB" sz="2400" b="1" dirty="0">
                <a:solidFill>
                  <a:srgbClr val="FF0000"/>
                </a:solidFill>
                <a:latin typeface="+mn-lt"/>
              </a:rPr>
              <a:t> University</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3" cstate="print"/>
          <a:srcRect/>
          <a:stretch>
            <a:fillRect/>
          </a:stretch>
        </p:blipFill>
        <p:spPr bwMode="auto">
          <a:xfrm>
            <a:off x="101600" y="88900"/>
            <a:ext cx="8915400" cy="6629400"/>
          </a:xfrm>
          <a:prstGeom prst="rect">
            <a:avLst/>
          </a:prstGeom>
          <a:noFill/>
          <a:ln w="9525">
            <a:noFill/>
            <a:miter lim="800000"/>
            <a:headEnd/>
            <a:tailEnd/>
          </a:ln>
        </p:spPr>
      </p:pic>
      <p:sp>
        <p:nvSpPr>
          <p:cNvPr id="11267" name="Text Box 8"/>
          <p:cNvSpPr txBox="1">
            <a:spLocks noChangeArrowheads="1"/>
          </p:cNvSpPr>
          <p:nvPr/>
        </p:nvSpPr>
        <p:spPr bwMode="auto">
          <a:xfrm>
            <a:off x="4572000" y="3771900"/>
            <a:ext cx="1219200" cy="914400"/>
          </a:xfrm>
          <a:prstGeom prst="rect">
            <a:avLst/>
          </a:prstGeom>
          <a:noFill/>
          <a:ln w="9525">
            <a:noFill/>
            <a:miter lim="800000"/>
            <a:headEnd/>
            <a:tailEnd/>
          </a:ln>
        </p:spPr>
        <p:txBody>
          <a:bodyPr>
            <a:spAutoFit/>
          </a:bodyPr>
          <a:lstStyle/>
          <a:p>
            <a:pPr>
              <a:spcBef>
                <a:spcPct val="50000"/>
              </a:spcBef>
            </a:pPr>
            <a:r>
              <a:rPr lang="en-AU" sz="1200"/>
              <a:t>adipose triacylglycerol lipase</a:t>
            </a:r>
          </a:p>
          <a:p>
            <a:pPr>
              <a:spcBef>
                <a:spcPct val="50000"/>
              </a:spcBef>
            </a:pPr>
            <a:endParaRPr lang="en-AU" sz="1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152400" y="152400"/>
            <a:ext cx="8610600" cy="6553200"/>
          </a:xfrm>
        </p:spPr>
        <p:txBody>
          <a:bodyPr/>
          <a:lstStyle/>
          <a:p>
            <a:pPr algn="just" eaLnBrk="1" hangingPunct="1">
              <a:lnSpc>
                <a:spcPct val="80000"/>
              </a:lnSpc>
            </a:pPr>
            <a:r>
              <a:rPr lang="en-AU" altLang="ja-JP" sz="2800" b="1" u="sng" smtClean="0">
                <a:solidFill>
                  <a:srgbClr val="FF0000"/>
                </a:solidFill>
                <a:ea typeface="ＭＳ Ｐゴシック" pitchFamily="34" charset="-128"/>
              </a:rPr>
              <a:t>Signal Transduction by Epinephrine, Norepinephrine and Cortisol</a:t>
            </a:r>
          </a:p>
          <a:p>
            <a:pPr algn="just" eaLnBrk="1" hangingPunct="1">
              <a:lnSpc>
                <a:spcPct val="80000"/>
              </a:lnSpc>
            </a:pPr>
            <a:endParaRPr lang="en-AU" altLang="ja-JP" sz="2800" smtClean="0">
              <a:solidFill>
                <a:srgbClr val="FF0000"/>
              </a:solidFill>
              <a:ea typeface="ＭＳ Ｐゴシック" pitchFamily="34" charset="-128"/>
            </a:endParaRPr>
          </a:p>
          <a:p>
            <a:pPr algn="just" eaLnBrk="1" hangingPunct="1">
              <a:lnSpc>
                <a:spcPct val="80000"/>
              </a:lnSpc>
            </a:pPr>
            <a:r>
              <a:rPr lang="en-AU" altLang="ja-JP" sz="2400" b="1" smtClean="0">
                <a:ea typeface="ＭＳ Ｐゴシック" pitchFamily="34" charset="-128"/>
              </a:rPr>
              <a:t>The stress of a low blood glucose level mediates the release of the major insulin counter regulatory hormones through neuronal signals. </a:t>
            </a:r>
          </a:p>
          <a:p>
            <a:pPr algn="just" eaLnBrk="1" hangingPunct="1">
              <a:lnSpc>
                <a:spcPct val="80000"/>
              </a:lnSpc>
            </a:pPr>
            <a:endParaRPr lang="en-AU" altLang="ja-JP" sz="2400" b="1" smtClean="0">
              <a:ea typeface="ＭＳ Ｐゴシック" pitchFamily="34" charset="-128"/>
            </a:endParaRPr>
          </a:p>
          <a:p>
            <a:pPr algn="just" eaLnBrk="1" hangingPunct="1">
              <a:lnSpc>
                <a:spcPct val="80000"/>
              </a:lnSpc>
            </a:pPr>
            <a:r>
              <a:rPr lang="en-AU" altLang="ja-JP" sz="2400" b="1" smtClean="0">
                <a:ea typeface="ＭＳ Ｐゴシック" pitchFamily="34" charset="-128"/>
              </a:rPr>
              <a:t>Hypoglycemia is one of the stress signals that stimulates the release of cortisol, epinephrine, and norepinephrine.</a:t>
            </a:r>
          </a:p>
          <a:p>
            <a:pPr algn="just" eaLnBrk="1" hangingPunct="1">
              <a:lnSpc>
                <a:spcPct val="80000"/>
              </a:lnSpc>
            </a:pPr>
            <a:r>
              <a:rPr lang="en-AU" altLang="ja-JP" sz="2400" b="1" smtClean="0">
                <a:ea typeface="ＭＳ Ｐゴシック" pitchFamily="34" charset="-128"/>
              </a:rPr>
              <a:t> </a:t>
            </a:r>
          </a:p>
          <a:p>
            <a:pPr algn="just" eaLnBrk="1" hangingPunct="1">
              <a:lnSpc>
                <a:spcPct val="80000"/>
              </a:lnSpc>
            </a:pPr>
            <a:r>
              <a:rPr lang="en-AU" altLang="ja-JP" sz="2400" b="1" smtClean="0">
                <a:ea typeface="ＭＳ Ｐゴシック" pitchFamily="34" charset="-128"/>
              </a:rPr>
              <a:t>Signal transduction by the glucocorticoid cortisol involves hormone binding to intracellular (cytosolic) receptors </a:t>
            </a:r>
          </a:p>
          <a:p>
            <a:pPr algn="just" eaLnBrk="1" hangingPunct="1">
              <a:lnSpc>
                <a:spcPct val="80000"/>
              </a:lnSpc>
            </a:pPr>
            <a:endParaRPr lang="en-AU" altLang="ja-JP" sz="2400" b="1" smtClean="0">
              <a:ea typeface="ＭＳ Ｐゴシック" pitchFamily="34" charset="-128"/>
            </a:endParaRPr>
          </a:p>
          <a:p>
            <a:pPr algn="just" eaLnBrk="1" hangingPunct="1">
              <a:lnSpc>
                <a:spcPct val="80000"/>
              </a:lnSpc>
            </a:pPr>
            <a:r>
              <a:rPr lang="en-AU" altLang="ja-JP" sz="2400" b="1" smtClean="0">
                <a:ea typeface="ＭＳ Ｐゴシック" pitchFamily="34" charset="-128"/>
              </a:rPr>
              <a:t>Neuronal signals also play a minor role in the release of glucagon. </a:t>
            </a:r>
          </a:p>
          <a:p>
            <a:pPr algn="just" eaLnBrk="1" hangingPunct="1">
              <a:lnSpc>
                <a:spcPct val="80000"/>
              </a:lnSpc>
            </a:pPr>
            <a:endParaRPr lang="en-AU" altLang="ja-JP" sz="2400" b="1" smtClean="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52400" y="152400"/>
            <a:ext cx="8610600" cy="6553200"/>
          </a:xfrm>
        </p:spPr>
        <p:txBody>
          <a:bodyPr/>
          <a:lstStyle/>
          <a:p>
            <a:pPr eaLnBrk="1" hangingPunct="1">
              <a:lnSpc>
                <a:spcPct val="80000"/>
              </a:lnSpc>
              <a:buFontTx/>
              <a:buNone/>
            </a:pPr>
            <a:r>
              <a:rPr lang="en-AU" altLang="ja-JP" sz="2800" b="1" u="sng" smtClean="0">
                <a:solidFill>
                  <a:srgbClr val="FF0000"/>
                </a:solidFill>
                <a:ea typeface="ＭＳ Ｐゴシック" pitchFamily="34" charset="-128"/>
              </a:rPr>
              <a:t>The Fed State (Absorptive state)</a:t>
            </a:r>
            <a:endParaRPr lang="en-AU" altLang="ja-JP" sz="1800" b="1" u="sng" smtClean="0">
              <a:ea typeface="ＭＳ Ｐゴシック" pitchFamily="34" charset="-128"/>
            </a:endParaRPr>
          </a:p>
          <a:p>
            <a:pPr algn="just" eaLnBrk="1" hangingPunct="1">
              <a:lnSpc>
                <a:spcPct val="80000"/>
              </a:lnSpc>
            </a:pPr>
            <a:r>
              <a:rPr lang="en-AU" altLang="ja-JP" sz="2400" b="1" u="sng" smtClean="0">
                <a:solidFill>
                  <a:srgbClr val="FF0000"/>
                </a:solidFill>
                <a:ea typeface="ＭＳ Ｐゴシック" pitchFamily="34" charset="-128"/>
              </a:rPr>
              <a:t>Fate of Carbohydrates:</a:t>
            </a:r>
            <a:r>
              <a:rPr lang="en-AU" altLang="ja-JP" sz="2400" b="1" smtClean="0">
                <a:solidFill>
                  <a:srgbClr val="FF0000"/>
                </a:solidFill>
                <a:ea typeface="ＭＳ Ｐゴシック" pitchFamily="34" charset="-128"/>
              </a:rPr>
              <a:t> </a:t>
            </a:r>
            <a:r>
              <a:rPr lang="en-AU" altLang="ja-JP" sz="2000" b="1" smtClean="0">
                <a:ea typeface="ＭＳ Ｐゴシック" pitchFamily="34" charset="-128"/>
              </a:rPr>
              <a:t>digested to monosaccharide’s glucose is </a:t>
            </a:r>
            <a:r>
              <a:rPr lang="en-AU" altLang="ja-JP" sz="2000" b="1" u="sng" smtClean="0">
                <a:ea typeface="ＭＳ Ｐゴシック" pitchFamily="34" charset="-128"/>
              </a:rPr>
              <a:t>oxidized</a:t>
            </a:r>
            <a:r>
              <a:rPr lang="en-AU" altLang="ja-JP" sz="2000" b="1" smtClean="0">
                <a:ea typeface="ＭＳ Ｐゴシック" pitchFamily="34" charset="-128"/>
              </a:rPr>
              <a:t> by various tissues for energy, enters biosynthetic pathways, and is </a:t>
            </a:r>
            <a:r>
              <a:rPr lang="en-AU" altLang="ja-JP" sz="2000" b="1" u="sng" smtClean="0">
                <a:ea typeface="ＭＳ Ｐゴシック" pitchFamily="34" charset="-128"/>
              </a:rPr>
              <a:t>stored</a:t>
            </a:r>
            <a:r>
              <a:rPr lang="en-AU" altLang="ja-JP" sz="2000" b="1" smtClean="0">
                <a:ea typeface="ＭＳ Ｐゴシック" pitchFamily="34" charset="-128"/>
              </a:rPr>
              <a:t> as glycogen, mainly in liver and muscle. </a:t>
            </a:r>
          </a:p>
          <a:p>
            <a:pPr algn="just" eaLnBrk="1" hangingPunct="1">
              <a:lnSpc>
                <a:spcPct val="80000"/>
              </a:lnSpc>
            </a:pPr>
            <a:endParaRPr lang="en-AU" altLang="ja-JP" sz="2000" b="1" smtClean="0">
              <a:ea typeface="ＭＳ Ｐゴシック" pitchFamily="34" charset="-128"/>
            </a:endParaRPr>
          </a:p>
          <a:p>
            <a:pPr algn="just" eaLnBrk="1" hangingPunct="1">
              <a:lnSpc>
                <a:spcPct val="80000"/>
              </a:lnSpc>
            </a:pPr>
            <a:r>
              <a:rPr lang="en-AU" altLang="ja-JP" sz="2000" b="1" smtClean="0">
                <a:ea typeface="ＭＳ Ｐゴシック" pitchFamily="34" charset="-128"/>
              </a:rPr>
              <a:t>Glucose is also converted to triacylglycerols. The liver packages triacylglycerols, made from glucose or from fatty acids obtained from the blood, into very low-density lipoproteins (VLDL) and releases them into the blood. The fatty acids of the VLDL are mainly stored as triacylglycerols in adipose tissue, but some may be used to meet the energy needs of cells.</a:t>
            </a:r>
          </a:p>
          <a:p>
            <a:pPr algn="just" eaLnBrk="1" hangingPunct="1">
              <a:lnSpc>
                <a:spcPct val="80000"/>
              </a:lnSpc>
            </a:pPr>
            <a:endParaRPr lang="en-AU" altLang="ja-JP" sz="2000" b="1" u="sng" smtClean="0">
              <a:ea typeface="ＭＳ Ｐゴシック" pitchFamily="34" charset="-128"/>
            </a:endParaRPr>
          </a:p>
          <a:p>
            <a:pPr algn="just" eaLnBrk="1" hangingPunct="1">
              <a:lnSpc>
                <a:spcPct val="80000"/>
              </a:lnSpc>
            </a:pPr>
            <a:r>
              <a:rPr lang="en-AU" altLang="ja-JP" sz="2400" b="1" u="sng" smtClean="0">
                <a:solidFill>
                  <a:srgbClr val="FF0000"/>
                </a:solidFill>
                <a:ea typeface="ＭＳ Ｐゴシック" pitchFamily="34" charset="-128"/>
              </a:rPr>
              <a:t>Fate of Proteins:</a:t>
            </a:r>
            <a:r>
              <a:rPr lang="en-AU" altLang="ja-JP" sz="2400" b="1" smtClean="0">
                <a:solidFill>
                  <a:srgbClr val="FF0000"/>
                </a:solidFill>
                <a:ea typeface="ＭＳ Ｐゴシック" pitchFamily="34" charset="-128"/>
              </a:rPr>
              <a:t> </a:t>
            </a:r>
            <a:r>
              <a:rPr lang="en-AU" altLang="ja-JP" sz="2000" b="1" smtClean="0">
                <a:ea typeface="ＭＳ Ｐゴシック" pitchFamily="34" charset="-128"/>
              </a:rPr>
              <a:t>digested to amino acids, amino acids are converted to proteins or used to make various nitrogen-containing compounds such as neurotransmitters and heme. </a:t>
            </a:r>
          </a:p>
          <a:p>
            <a:pPr algn="just" eaLnBrk="1" hangingPunct="1">
              <a:lnSpc>
                <a:spcPct val="80000"/>
              </a:lnSpc>
            </a:pPr>
            <a:r>
              <a:rPr lang="en-AU" altLang="ja-JP" sz="2000" b="1" smtClean="0">
                <a:ea typeface="ＭＳ Ｐゴシック" pitchFamily="34" charset="-128"/>
              </a:rPr>
              <a:t>The carbon skeleton may also be oxidized for energy directly, or converted to glucose.</a:t>
            </a:r>
          </a:p>
          <a:p>
            <a:pPr algn="just" eaLnBrk="1" hangingPunct="1">
              <a:lnSpc>
                <a:spcPct val="80000"/>
              </a:lnSpc>
            </a:pPr>
            <a:endParaRPr lang="en-AU" altLang="ja-JP" sz="2000" b="1" u="sng" smtClean="0">
              <a:ea typeface="ＭＳ Ｐゴシック" pitchFamily="34" charset="-128"/>
            </a:endParaRPr>
          </a:p>
          <a:p>
            <a:pPr algn="just" eaLnBrk="1" hangingPunct="1">
              <a:lnSpc>
                <a:spcPct val="80000"/>
              </a:lnSpc>
            </a:pPr>
            <a:r>
              <a:rPr lang="en-AU" altLang="ja-JP" sz="2400" b="1" u="sng" smtClean="0">
                <a:solidFill>
                  <a:srgbClr val="FF0000"/>
                </a:solidFill>
                <a:ea typeface="ＭＳ Ｐゴシック" pitchFamily="34" charset="-128"/>
              </a:rPr>
              <a:t>Fate of Fats</a:t>
            </a:r>
            <a:r>
              <a:rPr lang="en-AU" altLang="ja-JP" sz="2400" b="1" smtClean="0">
                <a:solidFill>
                  <a:srgbClr val="FF0000"/>
                </a:solidFill>
                <a:ea typeface="ＭＳ Ｐゴシック" pitchFamily="34" charset="-128"/>
              </a:rPr>
              <a:t>: </a:t>
            </a:r>
            <a:r>
              <a:rPr lang="en-AU" altLang="ja-JP" sz="2000" b="1" smtClean="0">
                <a:ea typeface="ＭＳ Ｐゴシック" pitchFamily="34" charset="-128"/>
              </a:rPr>
              <a:t>(mainly triacylglycerols) are digested packaged in chylomicrons, and secreted by way of the lymph into the blood. </a:t>
            </a:r>
          </a:p>
          <a:p>
            <a:pPr algn="just" eaLnBrk="1" hangingPunct="1">
              <a:lnSpc>
                <a:spcPct val="80000"/>
              </a:lnSpc>
            </a:pPr>
            <a:r>
              <a:rPr lang="en-AU" altLang="ja-JP" sz="2000" b="1" smtClean="0">
                <a:ea typeface="ＭＳ Ｐゴシック" pitchFamily="34" charset="-128"/>
              </a:rPr>
              <a:t>The fatty acids of the chylomicron triacylglycerols are stored mainly as triacylglycerols in adipose cells.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s3-us-west-2.amazonaws.com/courses-images-archive-read-only/wp-content/uploads/sites/403/2015/04/21031819/2521_The_Absorptive_Stage.jpg"/>
          <p:cNvPicPr>
            <a:picLocks noChangeAspect="1" noChangeArrowheads="1"/>
          </p:cNvPicPr>
          <p:nvPr/>
        </p:nvPicPr>
        <p:blipFill>
          <a:blip r:embed="rId2" cstate="print"/>
          <a:srcRect/>
          <a:stretch>
            <a:fillRect/>
          </a:stretch>
        </p:blipFill>
        <p:spPr bwMode="auto">
          <a:xfrm>
            <a:off x="0" y="0"/>
            <a:ext cx="91440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52400" y="5715000"/>
            <a:ext cx="8839200" cy="639763"/>
          </a:xfrm>
        </p:spPr>
        <p:txBody>
          <a:bodyPr/>
          <a:lstStyle/>
          <a:p>
            <a:pPr marL="0" indent="0" algn="just" eaLnBrk="1" hangingPunct="1">
              <a:lnSpc>
                <a:spcPct val="80000"/>
              </a:lnSpc>
              <a:buFontTx/>
              <a:buNone/>
            </a:pPr>
            <a:r>
              <a:rPr lang="en-AU" sz="2400" b="1" u="sng" smtClean="0">
                <a:solidFill>
                  <a:srgbClr val="FF0000"/>
                </a:solidFill>
              </a:rPr>
              <a:t>The fed state</a:t>
            </a:r>
            <a:r>
              <a:rPr lang="en-AU" sz="2400" b="1" smtClean="0">
                <a:solidFill>
                  <a:srgbClr val="FF0000"/>
                </a:solidFill>
              </a:rPr>
              <a:t>. </a:t>
            </a:r>
            <a:r>
              <a:rPr lang="en-AU" sz="2000" b="1" smtClean="0">
                <a:solidFill>
                  <a:srgbClr val="FF0000"/>
                </a:solidFill>
              </a:rPr>
              <a:t>The circled numbers indicate the approximate order in which the processes occur. </a:t>
            </a:r>
            <a:r>
              <a:rPr lang="en-AU" sz="2000" b="1" u="sng" smtClean="0">
                <a:solidFill>
                  <a:srgbClr val="FF0000"/>
                </a:solidFill>
              </a:rPr>
              <a:t>TG</a:t>
            </a:r>
            <a:r>
              <a:rPr lang="en-AU" sz="2000" b="1" smtClean="0">
                <a:solidFill>
                  <a:srgbClr val="FF0000"/>
                </a:solidFill>
              </a:rPr>
              <a:t>  triacylglycerols; </a:t>
            </a:r>
            <a:r>
              <a:rPr lang="en-AU" sz="2000" b="1" u="sng" smtClean="0">
                <a:solidFill>
                  <a:srgbClr val="FF0000"/>
                </a:solidFill>
              </a:rPr>
              <a:t>FA</a:t>
            </a:r>
            <a:r>
              <a:rPr lang="en-AU" sz="2000" b="1" smtClean="0">
                <a:solidFill>
                  <a:srgbClr val="FF0000"/>
                </a:solidFill>
              </a:rPr>
              <a:t>:  fatty acid; </a:t>
            </a:r>
          </a:p>
          <a:p>
            <a:pPr marL="0" indent="0" algn="just" eaLnBrk="1" hangingPunct="1">
              <a:lnSpc>
                <a:spcPct val="80000"/>
              </a:lnSpc>
              <a:buFontTx/>
              <a:buNone/>
            </a:pPr>
            <a:r>
              <a:rPr lang="en-AU" sz="2000" b="1" u="sng" smtClean="0">
                <a:solidFill>
                  <a:srgbClr val="FF0000"/>
                </a:solidFill>
              </a:rPr>
              <a:t>AA</a:t>
            </a:r>
            <a:r>
              <a:rPr lang="en-AU" sz="2000" b="1" smtClean="0">
                <a:solidFill>
                  <a:srgbClr val="FF0000"/>
                </a:solidFill>
              </a:rPr>
              <a:t>  amino acid; </a:t>
            </a:r>
            <a:r>
              <a:rPr lang="en-AU" sz="2000" b="1" u="sng" smtClean="0">
                <a:solidFill>
                  <a:srgbClr val="FF0000"/>
                </a:solidFill>
              </a:rPr>
              <a:t>RBC</a:t>
            </a:r>
            <a:r>
              <a:rPr lang="en-AU" sz="2000" b="1" smtClean="0">
                <a:solidFill>
                  <a:srgbClr val="FF0000"/>
                </a:solidFill>
              </a:rPr>
              <a:t>  red blood cell; </a:t>
            </a:r>
            <a:r>
              <a:rPr lang="en-AU" sz="2000" b="1" u="sng" smtClean="0">
                <a:solidFill>
                  <a:srgbClr val="FF0000"/>
                </a:solidFill>
              </a:rPr>
              <a:t>VLDL</a:t>
            </a:r>
            <a:r>
              <a:rPr lang="en-AU" sz="2000" b="1" smtClean="0">
                <a:solidFill>
                  <a:srgbClr val="FF0000"/>
                </a:solidFill>
              </a:rPr>
              <a:t>  very-low-density lipoprotein; </a:t>
            </a:r>
            <a:r>
              <a:rPr lang="en-AU" sz="2000" b="1" u="sng" smtClean="0">
                <a:solidFill>
                  <a:srgbClr val="FF0000"/>
                </a:solidFill>
              </a:rPr>
              <a:t>I</a:t>
            </a:r>
            <a:r>
              <a:rPr lang="en-AU" sz="2000" b="1" smtClean="0">
                <a:solidFill>
                  <a:srgbClr val="FF0000"/>
                </a:solidFill>
              </a:rPr>
              <a:t>  insulin;   +: stimulated by.</a:t>
            </a:r>
          </a:p>
        </p:txBody>
      </p:sp>
      <p:pic>
        <p:nvPicPr>
          <p:cNvPr id="15363" name="Picture 4"/>
          <p:cNvPicPr>
            <a:picLocks noChangeAspect="1" noChangeArrowheads="1"/>
          </p:cNvPicPr>
          <p:nvPr/>
        </p:nvPicPr>
        <p:blipFill>
          <a:blip r:embed="rId3" cstate="print"/>
          <a:srcRect/>
          <a:stretch>
            <a:fillRect/>
          </a:stretch>
        </p:blipFill>
        <p:spPr bwMode="auto">
          <a:xfrm>
            <a:off x="0" y="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152400"/>
            <a:ext cx="7772400" cy="609600"/>
          </a:xfrm>
        </p:spPr>
        <p:txBody>
          <a:bodyPr rtlCol="0">
            <a:normAutofit fontScale="90000"/>
          </a:bodyPr>
          <a:lstStyle/>
          <a:p>
            <a:pPr eaLnBrk="1" fontAlgn="auto" hangingPunct="1">
              <a:spcAft>
                <a:spcPts val="0"/>
              </a:spcAft>
              <a:defRPr/>
            </a:pPr>
            <a:r>
              <a:rPr lang="en-US" b="1" dirty="0" smtClean="0">
                <a:solidFill>
                  <a:srgbClr val="FF0000"/>
                </a:solidFill>
                <a:latin typeface="+mn-lt"/>
              </a:rPr>
              <a:t>Some Facts </a:t>
            </a:r>
          </a:p>
        </p:txBody>
      </p:sp>
      <p:sp>
        <p:nvSpPr>
          <p:cNvPr id="25603" name="Rectangle 3"/>
          <p:cNvSpPr>
            <a:spLocks noGrp="1" noChangeArrowheads="1"/>
          </p:cNvSpPr>
          <p:nvPr>
            <p:ph idx="1"/>
          </p:nvPr>
        </p:nvSpPr>
        <p:spPr>
          <a:xfrm>
            <a:off x="228600" y="914400"/>
            <a:ext cx="8572500" cy="4438650"/>
          </a:xfrm>
        </p:spPr>
        <p:txBody>
          <a:bodyPr rtlCol="0">
            <a:noAutofit/>
          </a:bodyPr>
          <a:lstStyle/>
          <a:p>
            <a:pPr algn="just" eaLnBrk="1" fontAlgn="auto" hangingPunct="1">
              <a:spcAft>
                <a:spcPts val="0"/>
              </a:spcAft>
              <a:defRPr/>
            </a:pPr>
            <a:r>
              <a:rPr lang="en-US" sz="2000" b="1" dirty="0" smtClean="0">
                <a:solidFill>
                  <a:srgbClr val="C00000"/>
                </a:solidFill>
              </a:rPr>
              <a:t>The most important metabolic fuels </a:t>
            </a:r>
            <a:r>
              <a:rPr lang="en-US" sz="2000" b="1" dirty="0" smtClean="0"/>
              <a:t>are </a:t>
            </a:r>
            <a:r>
              <a:rPr lang="en-US" sz="2000" b="1" dirty="0" smtClean="0">
                <a:solidFill>
                  <a:srgbClr val="0070C0"/>
                </a:solidFill>
              </a:rPr>
              <a:t>glucose</a:t>
            </a:r>
            <a:r>
              <a:rPr lang="en-US" sz="2000" b="1" dirty="0" smtClean="0"/>
              <a:t> and </a:t>
            </a:r>
            <a:r>
              <a:rPr lang="en-US" sz="2000" b="1" dirty="0" smtClean="0">
                <a:solidFill>
                  <a:srgbClr val="0070C0"/>
                </a:solidFill>
              </a:rPr>
              <a:t>fatty acids.</a:t>
            </a:r>
          </a:p>
          <a:p>
            <a:pPr algn="just" eaLnBrk="1" fontAlgn="auto" hangingPunct="1">
              <a:spcAft>
                <a:spcPts val="0"/>
              </a:spcAft>
              <a:defRPr/>
            </a:pPr>
            <a:r>
              <a:rPr lang="en-US" sz="2000" b="1" dirty="0" smtClean="0">
                <a:solidFill>
                  <a:srgbClr val="C00000"/>
                </a:solidFill>
              </a:rPr>
              <a:t>In normal circumstances</a:t>
            </a:r>
            <a:r>
              <a:rPr lang="en-US" sz="2000" b="1" dirty="0" smtClean="0"/>
              <a:t>, glucose is the </a:t>
            </a:r>
            <a:r>
              <a:rPr lang="en-US" sz="2000" b="1" u="sng" dirty="0" smtClean="0">
                <a:effectLst>
                  <a:outerShdw blurRad="38100" dist="38100" dir="2700000" algn="tl">
                    <a:srgbClr val="000000">
                      <a:alpha val="43137"/>
                    </a:srgbClr>
                  </a:outerShdw>
                </a:effectLst>
              </a:rPr>
              <a:t>only</a:t>
            </a:r>
            <a:r>
              <a:rPr lang="en-US" sz="2000" b="1" dirty="0" smtClean="0">
                <a:effectLst>
                  <a:outerShdw blurRad="38100" dist="38100" dir="2700000" algn="tl">
                    <a:srgbClr val="000000">
                      <a:alpha val="43137"/>
                    </a:srgbClr>
                  </a:outerShdw>
                </a:effectLst>
              </a:rPr>
              <a:t> fuel </a:t>
            </a:r>
            <a:r>
              <a:rPr lang="en-US" sz="2000" b="1" i="1" dirty="0" smtClean="0">
                <a:solidFill>
                  <a:srgbClr val="00B050"/>
                </a:solidFill>
              </a:rPr>
              <a:t>by the brain.</a:t>
            </a:r>
          </a:p>
          <a:p>
            <a:pPr algn="just" eaLnBrk="1" fontAlgn="auto" hangingPunct="1">
              <a:spcAft>
                <a:spcPts val="0"/>
              </a:spcAft>
              <a:defRPr/>
            </a:pPr>
            <a:r>
              <a:rPr lang="en-US" sz="2000" b="1" dirty="0" smtClean="0">
                <a:solidFill>
                  <a:srgbClr val="0070C0"/>
                </a:solidFill>
              </a:rPr>
              <a:t>Glucose</a:t>
            </a:r>
            <a:r>
              <a:rPr lang="en-US" sz="2000" b="1" dirty="0" smtClean="0"/>
              <a:t> is also preferentially used by </a:t>
            </a:r>
            <a:r>
              <a:rPr lang="en-US" sz="2000" b="1" i="1" dirty="0" smtClean="0">
                <a:solidFill>
                  <a:srgbClr val="00B050"/>
                </a:solidFill>
              </a:rPr>
              <a:t>muscle during the initial stages of exercise.</a:t>
            </a:r>
          </a:p>
          <a:p>
            <a:pPr algn="just" eaLnBrk="1" fontAlgn="auto" hangingPunct="1">
              <a:spcAft>
                <a:spcPts val="0"/>
              </a:spcAft>
              <a:defRPr/>
            </a:pPr>
            <a:endParaRPr lang="en-US" sz="2000" b="1" i="1" dirty="0" smtClean="0">
              <a:solidFill>
                <a:srgbClr val="00B050"/>
              </a:solidFill>
            </a:endParaRPr>
          </a:p>
          <a:p>
            <a:pPr algn="just" eaLnBrk="1" fontAlgn="auto" hangingPunct="1">
              <a:spcAft>
                <a:spcPts val="0"/>
              </a:spcAft>
              <a:defRPr/>
            </a:pPr>
            <a:r>
              <a:rPr lang="en-US" sz="2000" b="1" dirty="0" smtClean="0">
                <a:effectLst>
                  <a:outerShdw blurRad="38100" dist="38100" dir="2700000" algn="tl">
                    <a:srgbClr val="000000">
                      <a:alpha val="43137"/>
                    </a:srgbClr>
                  </a:outerShdw>
                </a:effectLst>
              </a:rPr>
              <a:t>Liver glycogen </a:t>
            </a:r>
            <a:r>
              <a:rPr lang="en-US" sz="2000" b="1" dirty="0" smtClean="0"/>
              <a:t>can supply glucose for </a:t>
            </a:r>
            <a:r>
              <a:rPr lang="en-US" sz="2000" b="1" dirty="0" smtClean="0"/>
              <a:t> </a:t>
            </a:r>
            <a:r>
              <a:rPr lang="en-US" sz="2000" b="1" dirty="0" smtClean="0"/>
              <a:t>about 30 hours</a:t>
            </a:r>
            <a:r>
              <a:rPr lang="en-US" sz="2000" b="1" dirty="0" smtClean="0"/>
              <a:t>.</a:t>
            </a:r>
            <a:endParaRPr lang="en-US" sz="2000" b="1" dirty="0" smtClean="0"/>
          </a:p>
          <a:p>
            <a:pPr algn="just" eaLnBrk="1" fontAlgn="auto" hangingPunct="1">
              <a:spcAft>
                <a:spcPts val="0"/>
              </a:spcAft>
              <a:defRPr/>
            </a:pPr>
            <a:r>
              <a:rPr lang="en-US" sz="2000" b="1" dirty="0" err="1" smtClean="0">
                <a:effectLst>
                  <a:outerShdw blurRad="38100" dist="38100" dir="2700000" algn="tl">
                    <a:srgbClr val="000000">
                      <a:alpha val="43137"/>
                    </a:srgbClr>
                  </a:outerShdw>
                </a:effectLst>
              </a:rPr>
              <a:t>Gluconeogenesis</a:t>
            </a:r>
            <a:r>
              <a:rPr lang="en-US" sz="2000" b="1" dirty="0" smtClean="0"/>
              <a:t> provides glucose over longer periods</a:t>
            </a:r>
            <a:r>
              <a:rPr lang="en-US" sz="2000" b="1" dirty="0" smtClean="0">
                <a:effectLst>
                  <a:outerShdw blurRad="38100" dist="38100" dir="2700000" algn="tl">
                    <a:srgbClr val="000000">
                      <a:alpha val="43137"/>
                    </a:srgbClr>
                  </a:outerShdw>
                </a:effectLst>
              </a:rPr>
              <a:t>.</a:t>
            </a:r>
          </a:p>
          <a:p>
            <a:pPr algn="just" eaLnBrk="1" fontAlgn="auto" hangingPunct="1">
              <a:spcAft>
                <a:spcPts val="0"/>
              </a:spcAft>
              <a:defRPr/>
            </a:pPr>
            <a:r>
              <a:rPr lang="en-US" sz="2000" b="1" dirty="0" smtClean="0">
                <a:solidFill>
                  <a:srgbClr val="0070C0"/>
                </a:solidFill>
              </a:rPr>
              <a:t>The caloric value of fats </a:t>
            </a:r>
            <a:r>
              <a:rPr lang="en-US" sz="2000" b="1" dirty="0" smtClean="0"/>
              <a:t>(9 Kcal/g) is </a:t>
            </a:r>
            <a:r>
              <a:rPr lang="en-US" sz="2000" b="1" dirty="0" smtClean="0">
                <a:effectLst>
                  <a:outerShdw blurRad="38100" dist="38100" dir="2700000" algn="tl">
                    <a:srgbClr val="000000">
                      <a:alpha val="43137"/>
                    </a:srgbClr>
                  </a:outerShdw>
                </a:effectLst>
              </a:rPr>
              <a:t>higher</a:t>
            </a:r>
            <a:r>
              <a:rPr lang="en-US" sz="2000" b="1" dirty="0" smtClean="0"/>
              <a:t> than that of either carbohydrate or protein (4 Kcal/g).</a:t>
            </a:r>
          </a:p>
          <a:p>
            <a:pPr algn="just" eaLnBrk="1" fontAlgn="auto" hangingPunct="1">
              <a:spcAft>
                <a:spcPts val="0"/>
              </a:spcAft>
              <a:defRPr/>
            </a:pPr>
            <a:endParaRPr lang="en-US" sz="2000" b="1" dirty="0" smtClean="0"/>
          </a:p>
          <a:p>
            <a:pPr algn="just" eaLnBrk="1" fontAlgn="auto" hangingPunct="1">
              <a:spcAft>
                <a:spcPts val="0"/>
              </a:spcAft>
              <a:defRPr/>
            </a:pPr>
            <a:r>
              <a:rPr lang="en-US" sz="2000" b="1" dirty="0" smtClean="0"/>
              <a:t>The body has a virtually </a:t>
            </a:r>
            <a:r>
              <a:rPr lang="en-US" sz="2000" b="1" dirty="0" smtClean="0">
                <a:solidFill>
                  <a:srgbClr val="0070C0"/>
                </a:solidFill>
              </a:rPr>
              <a:t>unlimited capacity </a:t>
            </a:r>
            <a:r>
              <a:rPr lang="en-US" sz="2000" b="1" dirty="0" smtClean="0"/>
              <a:t>for the accumulation of fats as adipose tissue triglycerides.</a:t>
            </a:r>
          </a:p>
          <a:p>
            <a:pPr algn="just" eaLnBrk="1" fontAlgn="auto" hangingPunct="1">
              <a:spcAft>
                <a:spcPts val="0"/>
              </a:spcAft>
              <a:defRPr/>
            </a:pPr>
            <a:endParaRPr lang="en-US" sz="2000" b="1" dirty="0" smtClean="0"/>
          </a:p>
          <a:p>
            <a:pPr algn="just" eaLnBrk="1" fontAlgn="auto" hangingPunct="1">
              <a:spcAft>
                <a:spcPts val="0"/>
              </a:spcAft>
              <a:defRPr/>
            </a:pPr>
            <a:r>
              <a:rPr lang="en-US" sz="2000" b="1" dirty="0" smtClean="0"/>
              <a:t>Fatty acids can support the body’s energy needs over </a:t>
            </a:r>
            <a:r>
              <a:rPr lang="en-US" sz="2000" b="1" dirty="0" smtClean="0">
                <a:solidFill>
                  <a:srgbClr val="0070C0"/>
                </a:solidFill>
              </a:rPr>
              <a:t>prolonged periods of time</a:t>
            </a:r>
            <a:r>
              <a:rPr lang="en-US" sz="2000" b="1" dirty="0" smtClean="0"/>
              <a:t>.  In extreme circumstances, humans can fast for as long as </a:t>
            </a:r>
            <a:r>
              <a:rPr lang="en-US" sz="2000" b="1" dirty="0" smtClean="0">
                <a:effectLst>
                  <a:outerShdw blurRad="38100" dist="38100" dir="2700000" algn="tl">
                    <a:srgbClr val="000000">
                      <a:alpha val="43137"/>
                    </a:srgbClr>
                  </a:outerShdw>
                </a:effectLst>
              </a:rPr>
              <a:t>60-90 days </a:t>
            </a:r>
            <a:r>
              <a:rPr lang="en-US" sz="2000" b="1" dirty="0" smtClean="0"/>
              <a:t>and obese persons longer. </a:t>
            </a:r>
          </a:p>
          <a:p>
            <a:pPr algn="just" eaLnBrk="1" fontAlgn="auto" hangingPunct="1">
              <a:spcAft>
                <a:spcPts val="0"/>
              </a:spcAft>
              <a:defRPr/>
            </a:pPr>
            <a:endParaRPr lang="en-US" sz="2000" b="1" dirty="0" smtClean="0">
              <a:effectLst>
                <a:outerShdw blurRad="38100" dist="38100" dir="2700000" algn="tl">
                  <a:srgbClr val="000000">
                    <a:alpha val="43137"/>
                  </a:srgbClr>
                </a:outerShdw>
              </a:effectLst>
            </a:endParaRPr>
          </a:p>
          <a:p>
            <a:pPr algn="just" eaLnBrk="1" fontAlgn="auto" hangingPunct="1">
              <a:spcAft>
                <a:spcPts val="0"/>
              </a:spcAft>
              <a:defRPr/>
            </a:pPr>
            <a:endParaRPr lang="en-US" sz="2000" b="1" dirty="0" smtClean="0"/>
          </a:p>
          <a:p>
            <a:pPr algn="just" eaLnBrk="1" fontAlgn="auto" hangingPunct="1">
              <a:spcAft>
                <a:spcPts val="0"/>
              </a:spcAft>
              <a:defRPr/>
            </a:pPr>
            <a:endParaRPr lang="en-US" sz="2000" b="1"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228600" y="152400"/>
            <a:ext cx="8610600" cy="6553200"/>
          </a:xfrm>
        </p:spPr>
        <p:txBody>
          <a:bodyPr/>
          <a:lstStyle/>
          <a:p>
            <a:pPr eaLnBrk="1" hangingPunct="1">
              <a:lnSpc>
                <a:spcPct val="80000"/>
              </a:lnSpc>
              <a:buFontTx/>
              <a:buNone/>
            </a:pPr>
            <a:r>
              <a:rPr lang="en-AU" altLang="ja-JP" sz="2600" b="1" u="sng" dirty="0" smtClean="0">
                <a:solidFill>
                  <a:srgbClr val="FF0000"/>
                </a:solidFill>
                <a:ea typeface="ＭＳ Ｐゴシック" pitchFamily="34" charset="-128"/>
              </a:rPr>
              <a:t>The fasting state</a:t>
            </a:r>
            <a:endParaRPr lang="en-AU" altLang="ja-JP" sz="2600" b="1" dirty="0" smtClean="0">
              <a:solidFill>
                <a:srgbClr val="FF0000"/>
              </a:solidFill>
              <a:ea typeface="ＭＳ Ｐゴシック" pitchFamily="34" charset="-128"/>
            </a:endParaRPr>
          </a:p>
          <a:p>
            <a:pPr algn="just" eaLnBrk="1" hangingPunct="1">
              <a:lnSpc>
                <a:spcPct val="80000"/>
              </a:lnSpc>
            </a:pPr>
            <a:r>
              <a:rPr lang="en-AU" altLang="ja-JP" sz="2000" b="1" dirty="0" smtClean="0">
                <a:ea typeface="ＭＳ Ｐゴシック" pitchFamily="34" charset="-128"/>
              </a:rPr>
              <a:t>Blood glucose levels peak approximately 1 hour after eating and then decrease as tissues oxidize glucose or convert it to storage forms of fuel.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By 2 hours after a meal, the level returns to the fasting range (between 80 and 100 mg/</a:t>
            </a:r>
            <a:r>
              <a:rPr lang="en-AU" altLang="ja-JP" sz="2000" b="1" dirty="0" err="1" smtClean="0">
                <a:ea typeface="ＭＳ Ｐゴシック" pitchFamily="34" charset="-128"/>
              </a:rPr>
              <a:t>dL</a:t>
            </a:r>
            <a:r>
              <a:rPr lang="en-AU" altLang="ja-JP" sz="2000" b="1" dirty="0" smtClean="0">
                <a:ea typeface="ＭＳ Ｐゴシック" pitchFamily="34" charset="-128"/>
              </a:rPr>
              <a:t>).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This decrease in blood glucose causes the pancreas to decrease its secretion of insulin, and the serum insulin level decreases.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The liver responds to this hormonal signal by starting to degrade its glycogen stores and release glucose into the blood. If we eat another meal within a few hours, we return to the </a:t>
            </a:r>
            <a:r>
              <a:rPr lang="en-AU" altLang="ja-JP" sz="2000" b="1" u="sng" dirty="0" smtClean="0">
                <a:solidFill>
                  <a:srgbClr val="FF0000"/>
                </a:solidFill>
                <a:ea typeface="ＭＳ Ｐゴシック" pitchFamily="34" charset="-128"/>
              </a:rPr>
              <a:t>fed</a:t>
            </a:r>
            <a:r>
              <a:rPr lang="en-AU" altLang="ja-JP" sz="2000" b="1" dirty="0" smtClean="0">
                <a:ea typeface="ＭＳ Ｐゴシック" pitchFamily="34" charset="-128"/>
              </a:rPr>
              <a:t> state.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However, if we continue to fast for a 12-hour period, we enter the basal state (also known as the </a:t>
            </a:r>
            <a:r>
              <a:rPr lang="en-AU" altLang="ja-JP" sz="2000" b="1" dirty="0" err="1" smtClean="0">
                <a:ea typeface="ＭＳ Ｐゴシック" pitchFamily="34" charset="-128"/>
              </a:rPr>
              <a:t>postabsorptive</a:t>
            </a:r>
            <a:r>
              <a:rPr lang="en-AU" altLang="ja-JP" sz="2000" b="1" dirty="0" smtClean="0">
                <a:ea typeface="ＭＳ Ｐゴシック" pitchFamily="34" charset="-128"/>
              </a:rPr>
              <a:t> state).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A person is generally considered to be in the basal state after an overnight fast, when no food has been eaten since dinner the previous evening. By this time, the serum insulin level is low and glucagon is rising.</a:t>
            </a:r>
            <a:endParaRPr lang="en-AU" sz="20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152400" y="152400"/>
            <a:ext cx="8686800" cy="6553200"/>
          </a:xfrm>
        </p:spPr>
        <p:txBody>
          <a:bodyPr/>
          <a:lstStyle/>
          <a:p>
            <a:pPr eaLnBrk="1" hangingPunct="1">
              <a:lnSpc>
                <a:spcPct val="80000"/>
              </a:lnSpc>
            </a:pPr>
            <a:r>
              <a:rPr lang="en-AU" altLang="ja-JP" sz="2200" b="1" u="sng" smtClean="0">
                <a:solidFill>
                  <a:srgbClr val="FF0000"/>
                </a:solidFill>
                <a:ea typeface="ＭＳ Ｐゴシック" pitchFamily="34" charset="-128"/>
              </a:rPr>
              <a:t>A. Blood Glucose and the Role of the Liver during Fasting</a:t>
            </a:r>
            <a:endParaRPr lang="en-AU" altLang="ja-JP" sz="2200" smtClean="0">
              <a:solidFill>
                <a:srgbClr val="FF0000"/>
              </a:solidFill>
              <a:ea typeface="ＭＳ Ｐゴシック" pitchFamily="34" charset="-128"/>
            </a:endParaRPr>
          </a:p>
          <a:p>
            <a:pPr algn="just" eaLnBrk="1" hangingPunct="1">
              <a:lnSpc>
                <a:spcPct val="80000"/>
              </a:lnSpc>
            </a:pPr>
            <a:r>
              <a:rPr lang="en-AU" altLang="ja-JP" sz="2000" b="1" smtClean="0">
                <a:ea typeface="ＭＳ Ｐゴシック" pitchFamily="34" charset="-128"/>
              </a:rPr>
              <a:t>Glucose is the major fuel for brain and neural tissue, </a:t>
            </a:r>
          </a:p>
          <a:p>
            <a:pPr algn="just" eaLnBrk="1" hangingPunct="1">
              <a:lnSpc>
                <a:spcPct val="80000"/>
              </a:lnSpc>
            </a:pPr>
            <a:r>
              <a:rPr lang="en-AU" altLang="ja-JP" sz="2000" b="1" smtClean="0">
                <a:ea typeface="ＭＳ Ｐゴシック" pitchFamily="34" charset="-128"/>
              </a:rPr>
              <a:t>Most neurons lack enzymes required for oxidation of fatty acids, but can use ketone bodies to a limited extent. </a:t>
            </a:r>
          </a:p>
          <a:p>
            <a:pPr algn="just" eaLnBrk="1" hangingPunct="1">
              <a:lnSpc>
                <a:spcPct val="80000"/>
              </a:lnSpc>
            </a:pPr>
            <a:r>
              <a:rPr lang="en-AU" altLang="ja-JP" sz="2000" b="1" smtClean="0">
                <a:ea typeface="ＭＳ Ｐゴシック" pitchFamily="34" charset="-128"/>
              </a:rPr>
              <a:t>Glucose is the sole fuel for red blood cells.</a:t>
            </a:r>
          </a:p>
          <a:p>
            <a:pPr algn="just" eaLnBrk="1" hangingPunct="1">
              <a:lnSpc>
                <a:spcPct val="80000"/>
              </a:lnSpc>
            </a:pPr>
            <a:r>
              <a:rPr lang="en-AU" altLang="ja-JP" sz="2000" b="1" smtClean="0">
                <a:ea typeface="ＭＳ Ｐゴシック" pitchFamily="34" charset="-128"/>
              </a:rPr>
              <a:t>Red blood cells lack mitochondria, which contain the enzymes of fatty acids and ketone bodies oxidation</a:t>
            </a:r>
          </a:p>
          <a:p>
            <a:pPr algn="just" eaLnBrk="1" hangingPunct="1">
              <a:lnSpc>
                <a:spcPct val="80000"/>
              </a:lnSpc>
            </a:pPr>
            <a:endParaRPr lang="en-AU" altLang="ja-JP" sz="2000" b="1" smtClean="0">
              <a:ea typeface="ＭＳ Ｐゴシック" pitchFamily="34" charset="-128"/>
            </a:endParaRPr>
          </a:p>
          <a:p>
            <a:pPr algn="just" eaLnBrk="1" hangingPunct="1">
              <a:lnSpc>
                <a:spcPct val="80000"/>
              </a:lnSpc>
            </a:pPr>
            <a:r>
              <a:rPr lang="en-AU" altLang="ja-JP" sz="2000" b="1" u="sng" smtClean="0">
                <a:solidFill>
                  <a:srgbClr val="FF0000"/>
                </a:solidFill>
                <a:ea typeface="ＭＳ Ｐゴシック" pitchFamily="34" charset="-128"/>
              </a:rPr>
              <a:t>Liver glycogen stores are limited. </a:t>
            </a:r>
          </a:p>
          <a:p>
            <a:pPr algn="just" eaLnBrk="1" hangingPunct="1">
              <a:lnSpc>
                <a:spcPct val="80000"/>
              </a:lnSpc>
              <a:buFontTx/>
              <a:buNone/>
            </a:pPr>
            <a:r>
              <a:rPr lang="en-AU" altLang="ja-JP" sz="2000" b="1" smtClean="0">
                <a:ea typeface="ＭＳ Ｐゴシック" pitchFamily="34" charset="-128"/>
              </a:rPr>
              <a:t>1- Although liver glycogen levels may increase to 200 to 300 g after a meal, only approximately 80 g remain after an overnight fast. </a:t>
            </a:r>
          </a:p>
          <a:p>
            <a:pPr algn="just" eaLnBrk="1" hangingPunct="1">
              <a:lnSpc>
                <a:spcPct val="80000"/>
              </a:lnSpc>
              <a:buFontTx/>
              <a:buNone/>
            </a:pPr>
            <a:r>
              <a:rPr lang="en-AU" altLang="ja-JP" sz="2000" b="1" smtClean="0">
                <a:ea typeface="ＭＳ Ｐゴシック" pitchFamily="34" charset="-128"/>
              </a:rPr>
              <a:t>2- Liver produce glucose through gluconeogenesis and glycogenolysis. </a:t>
            </a:r>
          </a:p>
          <a:p>
            <a:pPr algn="just" eaLnBrk="1" hangingPunct="1">
              <a:lnSpc>
                <a:spcPct val="80000"/>
              </a:lnSpc>
            </a:pPr>
            <a:r>
              <a:rPr lang="en-AU" altLang="ja-JP" sz="2000" b="1" smtClean="0">
                <a:ea typeface="ＭＳ Ｐゴシック" pitchFamily="34" charset="-128"/>
              </a:rPr>
              <a:t>In gluconeogenesis, lactate, glycerol, and amino acids are used as carbon sources to synthesize glucose. </a:t>
            </a:r>
          </a:p>
          <a:p>
            <a:pPr algn="just" eaLnBrk="1" hangingPunct="1">
              <a:lnSpc>
                <a:spcPct val="80000"/>
              </a:lnSpc>
              <a:buFontTx/>
              <a:buNone/>
            </a:pPr>
            <a:r>
              <a:rPr lang="en-AU" altLang="ja-JP" sz="2000" b="1" smtClean="0">
                <a:ea typeface="ＭＳ Ｐゴシック" pitchFamily="34" charset="-128"/>
              </a:rPr>
              <a:t>3-   Lactate is a product of glycolysis in red blood cells and exercising muscle, </a:t>
            </a:r>
          </a:p>
          <a:p>
            <a:pPr algn="just" eaLnBrk="1" hangingPunct="1">
              <a:lnSpc>
                <a:spcPct val="80000"/>
              </a:lnSpc>
              <a:buFontTx/>
              <a:buNone/>
            </a:pPr>
            <a:endParaRPr lang="en-AU" altLang="ja-JP" sz="2000" b="1" smtClean="0">
              <a:ea typeface="ＭＳ Ｐゴシック" pitchFamily="34" charset="-128"/>
            </a:endParaRPr>
          </a:p>
          <a:p>
            <a:pPr algn="just" eaLnBrk="1" hangingPunct="1">
              <a:lnSpc>
                <a:spcPct val="80000"/>
              </a:lnSpc>
            </a:pPr>
            <a:r>
              <a:rPr lang="en-AU" altLang="ja-JP" sz="2000" b="1" smtClean="0">
                <a:ea typeface="ＭＳ Ｐゴシック" pitchFamily="34" charset="-128"/>
              </a:rPr>
              <a:t>Glycerol is obtained from lipolysis of adipose triacylglycerols, </a:t>
            </a:r>
          </a:p>
          <a:p>
            <a:pPr algn="just" eaLnBrk="1" hangingPunct="1">
              <a:lnSpc>
                <a:spcPct val="80000"/>
              </a:lnSpc>
            </a:pPr>
            <a:r>
              <a:rPr lang="en-AU" altLang="ja-JP" sz="2000" b="1" smtClean="0">
                <a:ea typeface="ＭＳ Ｐゴシック" pitchFamily="34" charset="-128"/>
              </a:rPr>
              <a:t>Amino acids are generated by the breakdown of protein. </a:t>
            </a:r>
          </a:p>
          <a:p>
            <a:pPr algn="just" eaLnBrk="1" hangingPunct="1">
              <a:lnSpc>
                <a:spcPct val="80000"/>
              </a:lnSpc>
            </a:pPr>
            <a:r>
              <a:rPr lang="en-AU" altLang="ja-JP" sz="2000" b="1" smtClean="0">
                <a:ea typeface="ＭＳ Ｐゴシック" pitchFamily="34" charset="-128"/>
              </a:rPr>
              <a:t>Most of the amino acid is supplied from degradation of muscle protein.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304800" y="304800"/>
            <a:ext cx="8458200" cy="6400800"/>
          </a:xfrm>
        </p:spPr>
        <p:txBody>
          <a:bodyPr/>
          <a:lstStyle/>
          <a:p>
            <a:pPr algn="just" eaLnBrk="1" hangingPunct="1">
              <a:lnSpc>
                <a:spcPct val="90000"/>
              </a:lnSpc>
              <a:buFontTx/>
              <a:buNone/>
            </a:pPr>
            <a:r>
              <a:rPr lang="en-US" altLang="ja-JP" sz="2200" b="1" smtClean="0">
                <a:solidFill>
                  <a:srgbClr val="FF0000"/>
                </a:solidFill>
                <a:ea typeface="ＭＳ Ｐゴシック" pitchFamily="34" charset="-128"/>
              </a:rPr>
              <a:t> </a:t>
            </a:r>
            <a:endParaRPr lang="en-AU" altLang="ja-JP" sz="2200" b="1" smtClean="0">
              <a:solidFill>
                <a:srgbClr val="FF0000"/>
              </a:solidFill>
              <a:ea typeface="ＭＳ Ｐゴシック" pitchFamily="34" charset="-128"/>
            </a:endParaRP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Because the nitrogen of the amino acids can form ammonia, which is toxic to the body, the liver converts this nitrogen to urea. </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Urea has two amino groups for just one carbon (NH2-CO-NH2). It is a very soluble, nontoxic compound that can be readily excreted by the kidneys and thus is an efficient means for disposing of excess ammonia.</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As fasting progresses, gluconeogenesis becomes increasingly more important as a source of blood glucose.</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 After a day or so of fasting, liver glycogen stores are depleted and gluconeogenesis is the only source of blood glucose. </a:t>
            </a:r>
            <a:endParaRPr lang="en-AU" sz="2200" b="1" smtClean="0"/>
          </a:p>
          <a:p>
            <a:pPr algn="just" eaLnBrk="1" hangingPunct="1">
              <a:lnSpc>
                <a:spcPct val="90000"/>
              </a:lnSpc>
            </a:pPr>
            <a:endParaRPr lang="en-AU" sz="2200" b="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28600" y="228600"/>
            <a:ext cx="8610600" cy="6477000"/>
          </a:xfrm>
        </p:spPr>
        <p:txBody>
          <a:bodyPr/>
          <a:lstStyle/>
          <a:p>
            <a:pPr eaLnBrk="1" hangingPunct="1">
              <a:lnSpc>
                <a:spcPct val="80000"/>
              </a:lnSpc>
            </a:pPr>
            <a:r>
              <a:rPr lang="en-AU" altLang="ja-JP" sz="2400" b="1" u="sng" smtClean="0">
                <a:solidFill>
                  <a:srgbClr val="FF0000"/>
                </a:solidFill>
                <a:ea typeface="ＭＳ Ｐゴシック" pitchFamily="34" charset="-128"/>
              </a:rPr>
              <a:t>B. Role of Adipose Tissue During Fasting</a:t>
            </a:r>
            <a:endParaRPr lang="en-AU" altLang="ja-JP" sz="2400" smtClean="0">
              <a:solidFill>
                <a:srgbClr val="FF0000"/>
              </a:solidFill>
              <a:ea typeface="ＭＳ Ｐゴシック" pitchFamily="34" charset="-128"/>
            </a:endParaRPr>
          </a:p>
          <a:p>
            <a:pPr algn="just" eaLnBrk="1" hangingPunct="1">
              <a:lnSpc>
                <a:spcPct val="80000"/>
              </a:lnSpc>
            </a:pPr>
            <a:r>
              <a:rPr lang="en-AU" altLang="ja-JP" sz="2200" b="1" smtClean="0">
                <a:ea typeface="ＭＳ Ｐゴシック" pitchFamily="34" charset="-128"/>
              </a:rPr>
              <a:t>Adipose triacylglycerols are the major source of energy during fasting. </a:t>
            </a:r>
          </a:p>
          <a:p>
            <a:pPr algn="just" eaLnBrk="1" hangingPunct="1">
              <a:lnSpc>
                <a:spcPct val="80000"/>
              </a:lnSpc>
            </a:pPr>
            <a:endParaRPr lang="en-AU" altLang="ja-JP" sz="2200" b="1" smtClean="0">
              <a:ea typeface="ＭＳ Ｐゴシック" pitchFamily="34" charset="-128"/>
            </a:endParaRPr>
          </a:p>
          <a:p>
            <a:pPr algn="just" eaLnBrk="1" hangingPunct="1">
              <a:lnSpc>
                <a:spcPct val="80000"/>
              </a:lnSpc>
            </a:pPr>
            <a:r>
              <a:rPr lang="en-AU" altLang="ja-JP" sz="2200" b="1" smtClean="0">
                <a:ea typeface="ＭＳ Ｐゴシック" pitchFamily="34" charset="-128"/>
              </a:rPr>
              <a:t>Fatty acids are partially oxidized in the liver to 4-carbon products called </a:t>
            </a:r>
            <a:r>
              <a:rPr lang="en-AU" altLang="ja-JP" sz="2200" b="1" u="sng" smtClean="0">
                <a:solidFill>
                  <a:srgbClr val="FF0000"/>
                </a:solidFill>
                <a:ea typeface="ＭＳ Ｐゴシック" pitchFamily="34" charset="-128"/>
              </a:rPr>
              <a:t>ketone bodies</a:t>
            </a:r>
            <a:r>
              <a:rPr lang="en-AU" altLang="ja-JP" sz="2200" b="1" smtClean="0">
                <a:ea typeface="ＭＳ Ｐゴシック" pitchFamily="34" charset="-128"/>
              </a:rPr>
              <a:t>. </a:t>
            </a:r>
          </a:p>
          <a:p>
            <a:pPr algn="just" eaLnBrk="1" hangingPunct="1">
              <a:lnSpc>
                <a:spcPct val="80000"/>
              </a:lnSpc>
            </a:pPr>
            <a:r>
              <a:rPr lang="en-AU" altLang="ja-JP" sz="2200" b="1" smtClean="0">
                <a:ea typeface="ＭＳ Ｐゴシック" pitchFamily="34" charset="-128"/>
              </a:rPr>
              <a:t>Ketone bodies are subsequently oxidized as a fuel by other tissues.</a:t>
            </a:r>
          </a:p>
          <a:p>
            <a:pPr algn="just" eaLnBrk="1" hangingPunct="1">
              <a:lnSpc>
                <a:spcPct val="80000"/>
              </a:lnSpc>
            </a:pPr>
            <a:endParaRPr lang="en-AU" altLang="ja-JP" sz="2200" b="1" smtClean="0">
              <a:ea typeface="ＭＳ Ｐゴシック" pitchFamily="34" charset="-128"/>
            </a:endParaRPr>
          </a:p>
          <a:p>
            <a:pPr algn="just" eaLnBrk="1" hangingPunct="1">
              <a:lnSpc>
                <a:spcPct val="80000"/>
              </a:lnSpc>
            </a:pPr>
            <a:r>
              <a:rPr lang="en-AU" altLang="ja-JP" sz="2200" b="1" smtClean="0">
                <a:ea typeface="ＭＳ Ｐゴシック" pitchFamily="34" charset="-128"/>
              </a:rPr>
              <a:t>Adipose triacylglycerols are mobilized by a process known as </a:t>
            </a:r>
            <a:r>
              <a:rPr lang="en-AU" altLang="ja-JP" sz="2200" b="1" u="sng" smtClean="0">
                <a:solidFill>
                  <a:srgbClr val="FF0000"/>
                </a:solidFill>
                <a:ea typeface="ＭＳ Ｐゴシック" pitchFamily="34" charset="-128"/>
              </a:rPr>
              <a:t>lipolysis. </a:t>
            </a:r>
            <a:r>
              <a:rPr lang="en-AU" altLang="ja-JP" sz="2200" b="1" smtClean="0">
                <a:ea typeface="ＭＳ Ｐゴシック" pitchFamily="34" charset="-128"/>
              </a:rPr>
              <a:t>They are converted to fatty acids and glycerol, which enter the blood.</a:t>
            </a:r>
          </a:p>
          <a:p>
            <a:pPr algn="just" eaLnBrk="1" hangingPunct="1">
              <a:lnSpc>
                <a:spcPct val="80000"/>
              </a:lnSpc>
            </a:pPr>
            <a:endParaRPr lang="en-AU" altLang="ja-JP" sz="2200" b="1" smtClean="0">
              <a:ea typeface="ＭＳ Ｐゴシック" pitchFamily="34" charset="-128"/>
            </a:endParaRPr>
          </a:p>
          <a:p>
            <a:pPr algn="just" eaLnBrk="1" hangingPunct="1">
              <a:lnSpc>
                <a:spcPct val="80000"/>
              </a:lnSpc>
            </a:pPr>
            <a:r>
              <a:rPr lang="en-AU" altLang="ja-JP" sz="2200" b="1" smtClean="0">
                <a:solidFill>
                  <a:srgbClr val="FF0000"/>
                </a:solidFill>
                <a:ea typeface="ＭＳ Ｐゴシック" pitchFamily="34" charset="-128"/>
              </a:rPr>
              <a:t>Fatty acids cannot provide carbon for gluconeogenesis. </a:t>
            </a:r>
          </a:p>
          <a:p>
            <a:pPr algn="just" eaLnBrk="1" hangingPunct="1">
              <a:lnSpc>
                <a:spcPct val="80000"/>
              </a:lnSpc>
            </a:pPr>
            <a:r>
              <a:rPr lang="en-AU" altLang="ja-JP" sz="2200" b="1" smtClean="0">
                <a:solidFill>
                  <a:srgbClr val="FF0000"/>
                </a:solidFill>
                <a:ea typeface="ＭＳ Ｐゴシック" pitchFamily="34" charset="-128"/>
              </a:rPr>
              <a:t>only the small glycerol portion travels to the liver to enter the gluconeogenic pathway.</a:t>
            </a:r>
          </a:p>
          <a:p>
            <a:pPr algn="just" eaLnBrk="1" hangingPunct="1">
              <a:lnSpc>
                <a:spcPct val="80000"/>
              </a:lnSpc>
            </a:pPr>
            <a:r>
              <a:rPr lang="en-AU" altLang="ja-JP" sz="2200" b="1" smtClean="0">
                <a:ea typeface="ＭＳ Ｐゴシック" pitchFamily="34" charset="-128"/>
              </a:rPr>
              <a:t>Fatty acids serve as a fuel for muscle, kidney, and most other tissues. </a:t>
            </a:r>
          </a:p>
          <a:p>
            <a:pPr algn="just" eaLnBrk="1" hangingPunct="1">
              <a:lnSpc>
                <a:spcPct val="80000"/>
              </a:lnSpc>
            </a:pPr>
            <a:r>
              <a:rPr lang="en-AU" altLang="ja-JP" sz="2200" b="1" smtClean="0">
                <a:ea typeface="ＭＳ Ｐゴシック" pitchFamily="34" charset="-128"/>
              </a:rPr>
              <a:t>They are oxidized to acetyl CoA, and subsequently to CO2 and H2O in the TCA cycle,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76200" y="152400"/>
            <a:ext cx="8763000" cy="6553200"/>
          </a:xfrm>
        </p:spPr>
        <p:txBody>
          <a:bodyPr/>
          <a:lstStyle/>
          <a:p>
            <a:pPr eaLnBrk="1" hangingPunct="1">
              <a:lnSpc>
                <a:spcPct val="80000"/>
              </a:lnSpc>
            </a:pPr>
            <a:r>
              <a:rPr lang="en-AU" altLang="ja-JP" sz="2400" b="1" u="sng" dirty="0" smtClean="0">
                <a:solidFill>
                  <a:srgbClr val="FF0000"/>
                </a:solidFill>
                <a:ea typeface="ＭＳ Ｐゴシック" pitchFamily="34" charset="-128"/>
              </a:rPr>
              <a:t>Synthesis and Secretion of Glucagon</a:t>
            </a:r>
            <a:endParaRPr lang="en-AU" altLang="ja-JP" sz="2400" b="1" dirty="0" smtClean="0">
              <a:solidFill>
                <a:srgbClr val="FF0000"/>
              </a:solidFill>
              <a:ea typeface="ＭＳ Ｐゴシック" pitchFamily="34" charset="-128"/>
            </a:endParaRPr>
          </a:p>
          <a:p>
            <a:pPr algn="just" eaLnBrk="1" hangingPunct="1">
              <a:lnSpc>
                <a:spcPct val="80000"/>
              </a:lnSpc>
            </a:pPr>
            <a:r>
              <a:rPr lang="en-AU" altLang="ja-JP" sz="2000" b="1" dirty="0" smtClean="0">
                <a:ea typeface="ＭＳ Ｐゴシック" pitchFamily="34" charset="-128"/>
              </a:rPr>
              <a:t>Glucagon, a polypeptide hormone, is synthesized in the α-cells of pancreas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The </a:t>
            </a:r>
            <a:r>
              <a:rPr lang="en-AU" altLang="ja-JP" sz="2000" b="1" dirty="0" err="1" smtClean="0">
                <a:ea typeface="ＭＳ Ｐゴシック" pitchFamily="34" charset="-128"/>
              </a:rPr>
              <a:t>preproglucagon</a:t>
            </a:r>
            <a:r>
              <a:rPr lang="en-AU" altLang="ja-JP" sz="2000" b="1" dirty="0" smtClean="0">
                <a:ea typeface="ＭＳ Ｐゴシック" pitchFamily="34" charset="-128"/>
              </a:rPr>
              <a:t> (160 amino acids) is produced on the RER and is converted to </a:t>
            </a:r>
            <a:r>
              <a:rPr lang="en-AU" altLang="ja-JP" sz="2000" b="1" dirty="0" err="1" smtClean="0">
                <a:ea typeface="ＭＳ Ｐゴシック" pitchFamily="34" charset="-128"/>
              </a:rPr>
              <a:t>proglucagon</a:t>
            </a:r>
            <a:r>
              <a:rPr lang="en-AU" altLang="ja-JP" sz="2000" b="1" dirty="0" smtClean="0">
                <a:ea typeface="ＭＳ Ｐゴシック" pitchFamily="34" charset="-128"/>
              </a:rPr>
              <a:t> as it enters the ER lumen.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err="1" smtClean="0">
                <a:ea typeface="ＭＳ Ｐゴシック" pitchFamily="34" charset="-128"/>
              </a:rPr>
              <a:t>Proteolytic</a:t>
            </a:r>
            <a:r>
              <a:rPr lang="en-AU" altLang="ja-JP" sz="2000" b="1" dirty="0" smtClean="0">
                <a:ea typeface="ＭＳ Ｐゴシック" pitchFamily="34" charset="-128"/>
              </a:rPr>
              <a:t> cleavage at various sites produces the mature 29–amino acids glucagon.</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Glucagon is rapidly metabolized, primarily in the liver and kidneys.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Glucagon plasma half-life is only about 3 to 5 minutes.</a:t>
            </a:r>
          </a:p>
          <a:p>
            <a:pPr algn="just" eaLnBrk="1" hangingPunct="1">
              <a:lnSpc>
                <a:spcPct val="80000"/>
              </a:lnSpc>
            </a:pPr>
            <a:r>
              <a:rPr lang="en-AU" altLang="ja-JP" sz="2000" b="1" dirty="0" smtClean="0">
                <a:ea typeface="ＭＳ Ｐゴシック" pitchFamily="34" charset="-128"/>
              </a:rPr>
              <a:t>Increasing levels of glucose and insulin inhibit glucagon release.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Glucagon levels may increase, stimulating </a:t>
            </a:r>
            <a:r>
              <a:rPr lang="en-AU" altLang="ja-JP" sz="2000" b="1" dirty="0" err="1" smtClean="0">
                <a:ea typeface="ＭＳ Ｐゴシック" pitchFamily="34" charset="-128"/>
              </a:rPr>
              <a:t>gluconeogenesis</a:t>
            </a:r>
            <a:r>
              <a:rPr lang="en-AU" altLang="ja-JP" sz="2000" b="1" dirty="0" smtClean="0">
                <a:ea typeface="ＭＳ Ｐゴシック" pitchFamily="34" charset="-128"/>
              </a:rPr>
              <a:t> in the absence of dietary glucose. </a:t>
            </a:r>
          </a:p>
          <a:p>
            <a:pPr algn="just" eaLnBrk="1" hangingPunct="1">
              <a:lnSpc>
                <a:spcPct val="80000"/>
              </a:lnSpc>
            </a:pPr>
            <a:endParaRPr lang="en-AU" altLang="ja-JP" sz="2000" b="1" dirty="0" smtClean="0">
              <a:ea typeface="ＭＳ Ｐゴシック" pitchFamily="34" charset="-128"/>
            </a:endParaRPr>
          </a:p>
          <a:p>
            <a:pPr algn="just" eaLnBrk="1" hangingPunct="1">
              <a:lnSpc>
                <a:spcPct val="80000"/>
              </a:lnSpc>
            </a:pPr>
            <a:r>
              <a:rPr lang="en-AU" altLang="ja-JP" sz="2000" b="1" dirty="0" smtClean="0">
                <a:ea typeface="ＭＳ Ｐゴシック" pitchFamily="34" charset="-128"/>
              </a:rPr>
              <a:t>The relative amounts of insulin and glucagon in the blood after a mixed meal are dependent on the composition of the meal, because glucose stimulates insulin release, and amino acids stimulate glucagon release. </a:t>
            </a:r>
            <a:endParaRPr lang="en-AU" sz="20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04800" y="228600"/>
            <a:ext cx="8534400" cy="6324600"/>
          </a:xfrm>
        </p:spPr>
        <p:txBody>
          <a:bodyPr/>
          <a:lstStyle/>
          <a:p>
            <a:pPr algn="just" eaLnBrk="1" hangingPunct="1">
              <a:lnSpc>
                <a:spcPct val="90000"/>
              </a:lnSpc>
            </a:pPr>
            <a:r>
              <a:rPr lang="en-AU" altLang="ja-JP" sz="2200" b="1" smtClean="0">
                <a:ea typeface="ＭＳ Ｐゴシック" pitchFamily="34" charset="-128"/>
              </a:rPr>
              <a:t>Most of the fatty acids that enter the liver are converted to ketone bodies rather than being completely oxidized to CO2. </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The process of conversion of fatty acids to acetyl CoA produces a considerable amount of energy (ATP), which drives the reactions of the liver under these conditions.</a:t>
            </a:r>
          </a:p>
          <a:p>
            <a:pPr algn="just" eaLnBrk="1" hangingPunct="1">
              <a:lnSpc>
                <a:spcPct val="90000"/>
              </a:lnSpc>
            </a:pPr>
            <a:r>
              <a:rPr lang="en-AU" altLang="ja-JP" sz="2200" b="1" smtClean="0">
                <a:ea typeface="ＭＳ Ｐゴシック" pitchFamily="34" charset="-128"/>
              </a:rPr>
              <a:t> </a:t>
            </a:r>
          </a:p>
          <a:p>
            <a:pPr algn="just" eaLnBrk="1" hangingPunct="1">
              <a:lnSpc>
                <a:spcPct val="90000"/>
              </a:lnSpc>
            </a:pPr>
            <a:r>
              <a:rPr lang="en-AU" altLang="ja-JP" sz="2200" b="1" smtClean="0">
                <a:ea typeface="ＭＳ Ｐゴシック" pitchFamily="34" charset="-128"/>
              </a:rPr>
              <a:t>The acetyl CoA is converted to the ketone bodies </a:t>
            </a:r>
            <a:r>
              <a:rPr lang="en-AU" altLang="ja-JP" sz="2200" b="1" u="sng" smtClean="0">
                <a:ea typeface="ＭＳ Ｐゴシック" pitchFamily="34" charset="-128"/>
              </a:rPr>
              <a:t>acetoacetate</a:t>
            </a:r>
            <a:r>
              <a:rPr lang="en-AU" altLang="ja-JP" sz="2200" b="1" smtClean="0">
                <a:ea typeface="ＭＳ Ｐゴシック" pitchFamily="34" charset="-128"/>
              </a:rPr>
              <a:t> and </a:t>
            </a:r>
            <a:r>
              <a:rPr lang="en-AU" altLang="ja-JP" sz="2200" b="1" u="sng" smtClean="0">
                <a:ea typeface="ＭＳ Ｐゴシック" pitchFamily="34" charset="-128"/>
              </a:rPr>
              <a:t>β-hydroxybutyrate</a:t>
            </a:r>
            <a:r>
              <a:rPr lang="en-AU" altLang="ja-JP" sz="2200" b="1" smtClean="0">
                <a:ea typeface="ＭＳ Ｐゴシック" pitchFamily="34" charset="-128"/>
              </a:rPr>
              <a:t>, which are released into the blood.</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The liver lacks an enzyme required for ketone body oxidation. However, ketone bodies can be further oxidized by most other cells with mitochondria, such as muscle and kidney. </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In these tissues, acetoacetate and β-hydroxybutyrate are converted to acetyl CoA and then oxidized in the TCA cycle, with subsequent generation of ATP. </a:t>
            </a:r>
            <a:endParaRPr lang="en-AU" sz="2200" b="1"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76200" y="5913438"/>
            <a:ext cx="8991600" cy="715962"/>
          </a:xfrm>
        </p:spPr>
        <p:txBody>
          <a:bodyPr/>
          <a:lstStyle/>
          <a:p>
            <a:pPr marL="0" indent="0" algn="just" eaLnBrk="1" hangingPunct="1">
              <a:lnSpc>
                <a:spcPct val="80000"/>
              </a:lnSpc>
              <a:buFontTx/>
              <a:buNone/>
            </a:pPr>
            <a:r>
              <a:rPr lang="en-AU" sz="2800" b="1" u="sng" smtClean="0">
                <a:solidFill>
                  <a:srgbClr val="FF0000"/>
                </a:solidFill>
              </a:rPr>
              <a:t>Basal state.</a:t>
            </a:r>
            <a:r>
              <a:rPr lang="en-AU" sz="2800" b="1" smtClean="0">
                <a:solidFill>
                  <a:srgbClr val="FF0000"/>
                </a:solidFill>
              </a:rPr>
              <a:t> </a:t>
            </a:r>
            <a:r>
              <a:rPr lang="en-AU" sz="2000" b="1" smtClean="0">
                <a:solidFill>
                  <a:srgbClr val="FF0000"/>
                </a:solidFill>
              </a:rPr>
              <a:t>This state occurs after an overnight (12-hour) fast. The circled numbers serve as a guide indicating the approximate order in which the processes begin to occur.(KB: ketone bodies)</a:t>
            </a:r>
          </a:p>
        </p:txBody>
      </p:sp>
      <p:pic>
        <p:nvPicPr>
          <p:cNvPr id="22531" name="Picture 3"/>
          <p:cNvPicPr>
            <a:picLocks noChangeAspect="1" noChangeArrowheads="1"/>
          </p:cNvPicPr>
          <p:nvPr/>
        </p:nvPicPr>
        <p:blipFill>
          <a:blip r:embed="rId3" cstate="print"/>
          <a:srcRect/>
          <a:stretch>
            <a:fillRect/>
          </a:stretch>
        </p:blipFill>
        <p:spPr bwMode="auto">
          <a:xfrm>
            <a:off x="204788" y="114300"/>
            <a:ext cx="8710612" cy="575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304800" y="304800"/>
            <a:ext cx="8610600" cy="6248400"/>
          </a:xfrm>
        </p:spPr>
        <p:txBody>
          <a:bodyPr/>
          <a:lstStyle/>
          <a:p>
            <a:pPr eaLnBrk="1" hangingPunct="1">
              <a:buFontTx/>
              <a:buNone/>
            </a:pPr>
            <a:r>
              <a:rPr lang="en-US" altLang="ja-JP" sz="2800" b="1" u="sng" smtClean="0">
                <a:solidFill>
                  <a:srgbClr val="FF0000"/>
                </a:solidFill>
                <a:ea typeface="ＭＳ Ｐゴシック" pitchFamily="34" charset="-128"/>
              </a:rPr>
              <a:t>Prolonged fasting</a:t>
            </a:r>
            <a:endParaRPr lang="en-AU" altLang="ja-JP" sz="2800" b="1" u="sng" smtClean="0">
              <a:solidFill>
                <a:srgbClr val="FF0000"/>
              </a:solidFill>
              <a:ea typeface="ＭＳ Ｐゴシック" pitchFamily="34" charset="-128"/>
            </a:endParaRPr>
          </a:p>
          <a:p>
            <a:pPr eaLnBrk="1" hangingPunct="1"/>
            <a:endParaRPr lang="en-AU" altLang="ja-JP" sz="2800" b="1" u="sng" smtClean="0">
              <a:ea typeface="ＭＳ Ｐゴシック" pitchFamily="34" charset="-128"/>
            </a:endParaRPr>
          </a:p>
          <a:p>
            <a:pPr algn="just" eaLnBrk="1" hangingPunct="1"/>
            <a:r>
              <a:rPr lang="en-AU" altLang="ja-JP" sz="2400" b="1" u="sng" smtClean="0">
                <a:solidFill>
                  <a:srgbClr val="FF0000"/>
                </a:solidFill>
                <a:ea typeface="ＭＳ Ｐゴシック" pitchFamily="34" charset="-128"/>
              </a:rPr>
              <a:t>Metabolic changes during prolonged fasting</a:t>
            </a:r>
            <a:endParaRPr lang="en-AU" altLang="ja-JP" sz="2400" b="1" smtClean="0">
              <a:solidFill>
                <a:srgbClr val="FF0000"/>
              </a:solidFill>
              <a:ea typeface="ＭＳ Ｐゴシック" pitchFamily="34" charset="-128"/>
            </a:endParaRPr>
          </a:p>
          <a:p>
            <a:pPr algn="just" eaLnBrk="1" hangingPunct="1"/>
            <a:endParaRPr lang="en-AU" altLang="ja-JP" sz="2400" b="1" smtClean="0">
              <a:ea typeface="ＭＳ Ｐゴシック" pitchFamily="34" charset="-128"/>
            </a:endParaRPr>
          </a:p>
          <a:p>
            <a:pPr algn="just" eaLnBrk="1" hangingPunct="1"/>
            <a:r>
              <a:rPr lang="en-AU" altLang="ja-JP" sz="2400" b="1" smtClean="0">
                <a:ea typeface="ＭＳ Ｐゴシック" pitchFamily="34" charset="-128"/>
              </a:rPr>
              <a:t>If the pattern of fuel utilization that occurs during a brief fast were to persist for an extended period, the body’s protein would be quite rapidly consumed to the point at which critical functions would be compromised. </a:t>
            </a:r>
          </a:p>
          <a:p>
            <a:pPr algn="just" eaLnBrk="1" hangingPunct="1"/>
            <a:endParaRPr lang="en-AU" altLang="ja-JP" sz="2400" b="1" smtClean="0">
              <a:ea typeface="ＭＳ Ｐゴシック" pitchFamily="34" charset="-128"/>
            </a:endParaRPr>
          </a:p>
          <a:p>
            <a:pPr algn="just" eaLnBrk="1" hangingPunct="1"/>
            <a:r>
              <a:rPr lang="en-AU" altLang="ja-JP" sz="2400" b="1" smtClean="0">
                <a:ea typeface="ＭＳ Ｐゴシック" pitchFamily="34" charset="-128"/>
              </a:rPr>
              <a:t>Fortunately, metabolic changes occur during prolonged fasting that conserve (spare) muscle protein by causing muscle protein turnover to decrease. </a:t>
            </a:r>
            <a:endParaRPr lang="en-AU" sz="2400" b="1"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52400" y="152400"/>
            <a:ext cx="8686800" cy="6553200"/>
          </a:xfrm>
        </p:spPr>
        <p:txBody>
          <a:bodyPr/>
          <a:lstStyle/>
          <a:p>
            <a:pPr eaLnBrk="1" hangingPunct="1">
              <a:lnSpc>
                <a:spcPct val="80000"/>
              </a:lnSpc>
              <a:buFontTx/>
              <a:buNone/>
            </a:pPr>
            <a:r>
              <a:rPr lang="en-AU" altLang="ja-JP" sz="2400" b="1" u="sng" smtClean="0">
                <a:solidFill>
                  <a:srgbClr val="FF0000"/>
                </a:solidFill>
                <a:ea typeface="ＭＳ Ｐゴシック" pitchFamily="34" charset="-128"/>
              </a:rPr>
              <a:t>A- Role of Liver During Prolonged Fasting</a:t>
            </a:r>
            <a:endParaRPr lang="en-AU" altLang="ja-JP" sz="2400" b="1" smtClean="0">
              <a:solidFill>
                <a:srgbClr val="FF0000"/>
              </a:solidFill>
              <a:ea typeface="ＭＳ Ｐゴシック" pitchFamily="34" charset="-128"/>
            </a:endParaRPr>
          </a:p>
          <a:p>
            <a:pPr algn="just" eaLnBrk="1" hangingPunct="1">
              <a:lnSpc>
                <a:spcPct val="80000"/>
              </a:lnSpc>
            </a:pPr>
            <a:r>
              <a:rPr lang="en-AU" altLang="ja-JP" sz="2200" b="1" smtClean="0">
                <a:ea typeface="ＭＳ Ｐゴシック" pitchFamily="34" charset="-128"/>
              </a:rPr>
              <a:t>After 3 to 5 days of fasting the body enters the starved state, </a:t>
            </a:r>
          </a:p>
          <a:p>
            <a:pPr algn="just" eaLnBrk="1" hangingPunct="1">
              <a:lnSpc>
                <a:spcPct val="80000"/>
              </a:lnSpc>
            </a:pPr>
            <a:r>
              <a:rPr lang="en-AU" altLang="ja-JP" sz="2200" b="1" smtClean="0">
                <a:ea typeface="ＭＳ Ｐゴシック" pitchFamily="34" charset="-128"/>
              </a:rPr>
              <a:t>Muscle decreases its use of ketone bodies and depends mainly on fatty acids for its fuel. </a:t>
            </a:r>
          </a:p>
          <a:p>
            <a:pPr algn="just" eaLnBrk="1" hangingPunct="1">
              <a:lnSpc>
                <a:spcPct val="80000"/>
              </a:lnSpc>
            </a:pPr>
            <a:endParaRPr lang="en-AU" altLang="ja-JP" sz="2200" b="1" smtClean="0">
              <a:ea typeface="ＭＳ Ｐゴシック" pitchFamily="34" charset="-128"/>
            </a:endParaRPr>
          </a:p>
          <a:p>
            <a:pPr algn="just" eaLnBrk="1" hangingPunct="1">
              <a:lnSpc>
                <a:spcPct val="80000"/>
              </a:lnSpc>
            </a:pPr>
            <a:r>
              <a:rPr lang="en-AU" altLang="ja-JP" sz="2200" b="1" smtClean="0">
                <a:ea typeface="ＭＳ Ｐゴシック" pitchFamily="34" charset="-128"/>
              </a:rPr>
              <a:t>The liver, however, continues to convert fatty acids to ketone bodies. </a:t>
            </a:r>
          </a:p>
          <a:p>
            <a:pPr algn="just" eaLnBrk="1" hangingPunct="1">
              <a:lnSpc>
                <a:spcPct val="80000"/>
              </a:lnSpc>
            </a:pPr>
            <a:r>
              <a:rPr lang="en-AU" altLang="ja-JP" sz="2200" b="1" smtClean="0">
                <a:ea typeface="ＭＳ Ｐゴシック" pitchFamily="34" charset="-128"/>
              </a:rPr>
              <a:t>The result is that the concentration of ketone bodies rises in the blood. </a:t>
            </a:r>
          </a:p>
          <a:p>
            <a:pPr algn="just" eaLnBrk="1" hangingPunct="1">
              <a:lnSpc>
                <a:spcPct val="80000"/>
              </a:lnSpc>
            </a:pPr>
            <a:endParaRPr lang="en-AU" altLang="ja-JP" sz="2200" b="1" smtClean="0">
              <a:ea typeface="ＭＳ Ｐゴシック" pitchFamily="34" charset="-128"/>
            </a:endParaRPr>
          </a:p>
          <a:p>
            <a:pPr algn="just" eaLnBrk="1" hangingPunct="1">
              <a:lnSpc>
                <a:spcPct val="80000"/>
              </a:lnSpc>
            </a:pPr>
            <a:r>
              <a:rPr lang="en-AU" altLang="ja-JP" sz="2200" b="1" smtClean="0">
                <a:ea typeface="ＭＳ Ｐゴシック" pitchFamily="34" charset="-128"/>
              </a:rPr>
              <a:t>The brain begins to take up these ketone bodies from the blood and to oxidize them for energy. Therefore, the brain needs less glucose than it did after an overnight fast.</a:t>
            </a:r>
          </a:p>
          <a:p>
            <a:pPr algn="just" eaLnBrk="1" hangingPunct="1">
              <a:lnSpc>
                <a:spcPct val="80000"/>
              </a:lnSpc>
            </a:pPr>
            <a:endParaRPr lang="en-AU" altLang="ja-JP" sz="2200" b="1" smtClean="0">
              <a:ea typeface="ＭＳ Ｐゴシック" pitchFamily="34" charset="-128"/>
            </a:endParaRPr>
          </a:p>
          <a:p>
            <a:pPr algn="just" eaLnBrk="1" hangingPunct="1">
              <a:lnSpc>
                <a:spcPct val="80000"/>
              </a:lnSpc>
            </a:pPr>
            <a:r>
              <a:rPr lang="en-AU" altLang="ja-JP" sz="2200" b="1" smtClean="0">
                <a:ea typeface="ＭＳ Ｐゴシック" pitchFamily="34" charset="-128"/>
              </a:rPr>
              <a:t>Glucose is still required for red blood cells, and the brain continues to use a limited amount of glucose, which it oxidizes for energy and for the synthesis of neurotransmitters. </a:t>
            </a:r>
          </a:p>
          <a:p>
            <a:pPr algn="just" eaLnBrk="1" hangingPunct="1">
              <a:lnSpc>
                <a:spcPct val="80000"/>
              </a:lnSpc>
            </a:pPr>
            <a:r>
              <a:rPr lang="en-AU" altLang="ja-JP" sz="2200" b="1" smtClean="0">
                <a:ea typeface="ＭＳ Ｐゴシック" pitchFamily="34" charset="-128"/>
              </a:rPr>
              <a:t>Less glucose is used by the body, and, therefore, the liver needs to produce less glucose per hour during prolonged fasting than during shorter periods of fasting.</a:t>
            </a:r>
          </a:p>
          <a:p>
            <a:pPr eaLnBrk="1" hangingPunct="1">
              <a:lnSpc>
                <a:spcPct val="80000"/>
              </a:lnSpc>
            </a:pPr>
            <a:endParaRPr lang="en-AU" altLang="ja-JP"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228600" y="228600"/>
            <a:ext cx="8610600" cy="6400800"/>
          </a:xfrm>
        </p:spPr>
        <p:txBody>
          <a:bodyPr/>
          <a:lstStyle/>
          <a:p>
            <a:pPr algn="just" eaLnBrk="1" hangingPunct="1">
              <a:lnSpc>
                <a:spcPct val="80000"/>
              </a:lnSpc>
            </a:pPr>
            <a:r>
              <a:rPr lang="en-AU" altLang="ja-JP" sz="2000" b="1" smtClean="0">
                <a:ea typeface="ＭＳ Ｐゴシック" pitchFamily="34" charset="-128"/>
              </a:rPr>
              <a:t>Because the stores of </a:t>
            </a:r>
            <a:r>
              <a:rPr lang="en-AU" altLang="ja-JP" sz="2000" b="1" u="sng" smtClean="0">
                <a:ea typeface="ＭＳ Ｐゴシック" pitchFamily="34" charset="-128"/>
              </a:rPr>
              <a:t>glycogen</a:t>
            </a:r>
            <a:r>
              <a:rPr lang="en-AU" altLang="ja-JP" sz="2000" b="1" smtClean="0">
                <a:ea typeface="ＭＳ Ｐゴシック" pitchFamily="34" charset="-128"/>
              </a:rPr>
              <a:t> in the liver are </a:t>
            </a:r>
            <a:r>
              <a:rPr lang="en-AU" altLang="ja-JP" sz="2000" b="1" u="sng" smtClean="0">
                <a:ea typeface="ＭＳ Ｐゴシック" pitchFamily="34" charset="-128"/>
              </a:rPr>
              <a:t>depleted</a:t>
            </a:r>
            <a:r>
              <a:rPr lang="en-AU" altLang="ja-JP" sz="2000" b="1" smtClean="0">
                <a:ea typeface="ＭＳ Ｐゴシック" pitchFamily="34" charset="-128"/>
              </a:rPr>
              <a:t> by approximately </a:t>
            </a:r>
            <a:r>
              <a:rPr lang="en-AU" altLang="ja-JP" sz="2000" b="1" u="sng" smtClean="0">
                <a:ea typeface="ＭＳ Ｐゴシック" pitchFamily="34" charset="-128"/>
              </a:rPr>
              <a:t>30 hours</a:t>
            </a:r>
            <a:r>
              <a:rPr lang="en-AU" altLang="ja-JP" sz="2000" b="1" smtClean="0">
                <a:ea typeface="ＭＳ Ｐゴシック" pitchFamily="34" charset="-128"/>
              </a:rPr>
              <a:t> of fasting, </a:t>
            </a:r>
            <a:r>
              <a:rPr lang="en-AU" altLang="ja-JP" sz="2000" b="1" u="sng" smtClean="0">
                <a:ea typeface="ＭＳ Ｐゴシック" pitchFamily="34" charset="-128"/>
              </a:rPr>
              <a:t>gluconeogenesis</a:t>
            </a:r>
            <a:r>
              <a:rPr lang="en-AU" altLang="ja-JP" sz="2000" b="1" smtClean="0">
                <a:ea typeface="ＭＳ Ｐゴシック" pitchFamily="34" charset="-128"/>
              </a:rPr>
              <a:t> is the only process by which the liver can supply glucose to the blood if fasting continues. </a:t>
            </a:r>
          </a:p>
          <a:p>
            <a:pPr algn="just" eaLnBrk="1" hangingPunct="1">
              <a:lnSpc>
                <a:spcPct val="80000"/>
              </a:lnSpc>
            </a:pPr>
            <a:endParaRPr lang="en-AU" altLang="ja-JP" sz="2000" b="1" smtClean="0">
              <a:ea typeface="ＭＳ Ｐゴシック" pitchFamily="34" charset="-128"/>
            </a:endParaRPr>
          </a:p>
          <a:p>
            <a:pPr algn="just" eaLnBrk="1" hangingPunct="1">
              <a:lnSpc>
                <a:spcPct val="80000"/>
              </a:lnSpc>
            </a:pPr>
            <a:r>
              <a:rPr lang="en-AU" altLang="ja-JP" sz="2000" b="1" smtClean="0">
                <a:ea typeface="ＭＳ Ｐゴシック" pitchFamily="34" charset="-128"/>
              </a:rPr>
              <a:t>The amino acid pool, produced by the breakdown of protein, continues to serve as a major source of carbon for gluconeogenesis.</a:t>
            </a:r>
          </a:p>
          <a:p>
            <a:pPr algn="just" eaLnBrk="1" hangingPunct="1">
              <a:lnSpc>
                <a:spcPct val="80000"/>
              </a:lnSpc>
            </a:pPr>
            <a:endParaRPr lang="en-AU" altLang="ja-JP" sz="2000" b="1" smtClean="0">
              <a:ea typeface="ＭＳ Ｐゴシック" pitchFamily="34" charset="-128"/>
            </a:endParaRPr>
          </a:p>
          <a:p>
            <a:pPr algn="just" eaLnBrk="1" hangingPunct="1">
              <a:lnSpc>
                <a:spcPct val="80000"/>
              </a:lnSpc>
            </a:pPr>
            <a:r>
              <a:rPr lang="en-AU" altLang="ja-JP" sz="2000" b="1" smtClean="0">
                <a:ea typeface="ＭＳ Ｐゴシック" pitchFamily="34" charset="-128"/>
              </a:rPr>
              <a:t>A fraction of this amino acid pool is also being used for biosynthetic functions (e.g., synthesis of heme and neurotransmitters).</a:t>
            </a:r>
          </a:p>
          <a:p>
            <a:pPr algn="just" eaLnBrk="1" hangingPunct="1">
              <a:lnSpc>
                <a:spcPct val="80000"/>
              </a:lnSpc>
            </a:pPr>
            <a:endParaRPr lang="en-AU" altLang="ja-JP" sz="2000" b="1" smtClean="0">
              <a:ea typeface="ＭＳ Ｐゴシック" pitchFamily="34" charset="-128"/>
            </a:endParaRPr>
          </a:p>
          <a:p>
            <a:pPr algn="just" eaLnBrk="1" hangingPunct="1">
              <a:lnSpc>
                <a:spcPct val="80000"/>
              </a:lnSpc>
            </a:pPr>
            <a:r>
              <a:rPr lang="en-AU" altLang="ja-JP" sz="2000" b="1" smtClean="0">
                <a:ea typeface="ＭＳ Ｐゴシック" pitchFamily="34" charset="-128"/>
              </a:rPr>
              <a:t>However, as a result of the decreased rate of gluconeogenesis during prolonged fasting, protein is “spared”; less protein is degraded to supply amino acids for gluconeogenesis.</a:t>
            </a:r>
          </a:p>
          <a:p>
            <a:pPr algn="just" eaLnBrk="1" hangingPunct="1">
              <a:lnSpc>
                <a:spcPct val="80000"/>
              </a:lnSpc>
            </a:pPr>
            <a:endParaRPr lang="en-AU" altLang="ja-JP" sz="2000" b="1" smtClean="0">
              <a:ea typeface="ＭＳ Ｐゴシック" pitchFamily="34" charset="-128"/>
            </a:endParaRPr>
          </a:p>
          <a:p>
            <a:pPr algn="just" eaLnBrk="1" hangingPunct="1">
              <a:lnSpc>
                <a:spcPct val="80000"/>
              </a:lnSpc>
            </a:pPr>
            <a:r>
              <a:rPr lang="en-AU" altLang="ja-JP" sz="2000" b="1" smtClean="0">
                <a:ea typeface="ＭＳ Ｐゴシック" pitchFamily="34" charset="-128"/>
              </a:rPr>
              <a:t>While converting amino acid carbon to glucose in gluconeogenesis, the liver also converts the nitrogen of these amino acids to urea. </a:t>
            </a:r>
          </a:p>
          <a:p>
            <a:pPr algn="just" eaLnBrk="1" hangingPunct="1">
              <a:lnSpc>
                <a:spcPct val="80000"/>
              </a:lnSpc>
            </a:pPr>
            <a:r>
              <a:rPr lang="en-AU" altLang="ja-JP" sz="2000" b="1" smtClean="0">
                <a:ea typeface="ＭＳ Ｐゴシック" pitchFamily="34" charset="-128"/>
              </a:rPr>
              <a:t>Consequently, because glucose production decreases during prolonged fasting compared with early fasting, urea production also decreases.</a:t>
            </a:r>
            <a:endParaRPr lang="en-AU" sz="2000" b="1" smtClean="0"/>
          </a:p>
          <a:p>
            <a:pPr algn="just" eaLnBrk="1" hangingPunct="1">
              <a:lnSpc>
                <a:spcPct val="80000"/>
              </a:lnSpc>
            </a:pPr>
            <a:endParaRPr lang="en-US" sz="2000" b="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152400" y="152400"/>
            <a:ext cx="8686800" cy="6553200"/>
          </a:xfrm>
        </p:spPr>
        <p:txBody>
          <a:bodyPr/>
          <a:lstStyle/>
          <a:p>
            <a:pPr eaLnBrk="1" hangingPunct="1">
              <a:lnSpc>
                <a:spcPct val="90000"/>
              </a:lnSpc>
            </a:pPr>
            <a:r>
              <a:rPr lang="en-AU" altLang="ja-JP" sz="2400" b="1" u="sng" smtClean="0">
                <a:solidFill>
                  <a:srgbClr val="FF0000"/>
                </a:solidFill>
                <a:ea typeface="ＭＳ Ｐゴシック" pitchFamily="34" charset="-128"/>
              </a:rPr>
              <a:t>B- Role of Adipose Tissue During Prolonged Fasting</a:t>
            </a:r>
            <a:endParaRPr lang="en-AU" altLang="ja-JP" sz="2400" smtClean="0">
              <a:solidFill>
                <a:srgbClr val="FF0000"/>
              </a:solidFill>
              <a:ea typeface="ＭＳ Ｐゴシック" pitchFamily="34" charset="-128"/>
            </a:endParaRPr>
          </a:p>
          <a:p>
            <a:pPr algn="just" eaLnBrk="1" hangingPunct="1">
              <a:lnSpc>
                <a:spcPct val="90000"/>
              </a:lnSpc>
            </a:pPr>
            <a:r>
              <a:rPr lang="en-AU" altLang="ja-JP" sz="2000" b="1" smtClean="0">
                <a:ea typeface="ＭＳ Ｐゴシック" pitchFamily="34" charset="-128"/>
              </a:rPr>
              <a:t>Adipose tissue continues to break down its triacylglycerol stores, providing fatty acids and glycerol to the blood. </a:t>
            </a:r>
          </a:p>
          <a:p>
            <a:pPr algn="just" eaLnBrk="1" hangingPunct="1">
              <a:lnSpc>
                <a:spcPct val="90000"/>
              </a:lnSpc>
            </a:pPr>
            <a:endParaRPr lang="en-AU" altLang="ja-JP" sz="2000" b="1" smtClean="0">
              <a:ea typeface="ＭＳ Ｐゴシック" pitchFamily="34" charset="-128"/>
            </a:endParaRPr>
          </a:p>
          <a:p>
            <a:pPr algn="just" eaLnBrk="1" hangingPunct="1">
              <a:lnSpc>
                <a:spcPct val="90000"/>
              </a:lnSpc>
            </a:pPr>
            <a:r>
              <a:rPr lang="en-AU" altLang="ja-JP" sz="2000" b="1" smtClean="0">
                <a:ea typeface="ＭＳ Ｐゴシック" pitchFamily="34" charset="-128"/>
              </a:rPr>
              <a:t>These fatty acids serve as the major source of fuel for the body. </a:t>
            </a:r>
          </a:p>
          <a:p>
            <a:pPr algn="just" eaLnBrk="1" hangingPunct="1">
              <a:lnSpc>
                <a:spcPct val="90000"/>
              </a:lnSpc>
            </a:pPr>
            <a:r>
              <a:rPr lang="en-AU" altLang="ja-JP" sz="2000" b="1" smtClean="0">
                <a:ea typeface="ＭＳ Ｐゴシック" pitchFamily="34" charset="-128"/>
              </a:rPr>
              <a:t>The glycerol is converted to glucose, whereas the fatty acids are oxidized to CO2 and H2O by tissues such as muscle. </a:t>
            </a:r>
          </a:p>
          <a:p>
            <a:pPr algn="just" eaLnBrk="1" hangingPunct="1">
              <a:lnSpc>
                <a:spcPct val="90000"/>
              </a:lnSpc>
            </a:pPr>
            <a:endParaRPr lang="en-AU" altLang="ja-JP" sz="2000" b="1" smtClean="0">
              <a:ea typeface="ＭＳ Ｐゴシック" pitchFamily="34" charset="-128"/>
            </a:endParaRPr>
          </a:p>
          <a:p>
            <a:pPr algn="just" eaLnBrk="1" hangingPunct="1">
              <a:lnSpc>
                <a:spcPct val="90000"/>
              </a:lnSpc>
            </a:pPr>
            <a:r>
              <a:rPr lang="en-AU" altLang="ja-JP" sz="2000" b="1" smtClean="0">
                <a:ea typeface="ＭＳ Ｐゴシック" pitchFamily="34" charset="-128"/>
              </a:rPr>
              <a:t>In the liver, fatty acids are converted to ketone bodies that are oxidized by many tissues, including the brain.</a:t>
            </a:r>
          </a:p>
          <a:p>
            <a:pPr algn="just" eaLnBrk="1" hangingPunct="1">
              <a:lnSpc>
                <a:spcPct val="90000"/>
              </a:lnSpc>
            </a:pPr>
            <a:endParaRPr lang="en-AU" altLang="ja-JP" sz="2000" b="1" smtClean="0">
              <a:ea typeface="ＭＳ Ｐゴシック" pitchFamily="34" charset="-128"/>
            </a:endParaRPr>
          </a:p>
          <a:p>
            <a:pPr algn="just" eaLnBrk="1" hangingPunct="1">
              <a:lnSpc>
                <a:spcPct val="90000"/>
              </a:lnSpc>
            </a:pPr>
            <a:r>
              <a:rPr lang="en-AU" altLang="ja-JP" sz="2000" b="1" u="sng" smtClean="0">
                <a:solidFill>
                  <a:srgbClr val="FF0000"/>
                </a:solidFill>
                <a:ea typeface="ＭＳ Ｐゴシック" pitchFamily="34" charset="-128"/>
              </a:rPr>
              <a:t>A number of factors determine how long we can fast and still survive. </a:t>
            </a:r>
          </a:p>
          <a:p>
            <a:pPr algn="just" eaLnBrk="1" hangingPunct="1">
              <a:lnSpc>
                <a:spcPct val="90000"/>
              </a:lnSpc>
              <a:buFontTx/>
              <a:buNone/>
            </a:pPr>
            <a:r>
              <a:rPr lang="en-AU" altLang="ja-JP" sz="2000" b="1" smtClean="0">
                <a:ea typeface="ＭＳ Ｐゴシック" pitchFamily="34" charset="-128"/>
              </a:rPr>
              <a:t>1- The amount of adipose tissue is one factor, because adipose tissue supplies the body with its major source of fuel. However, </a:t>
            </a:r>
          </a:p>
          <a:p>
            <a:pPr algn="just" eaLnBrk="1" hangingPunct="1">
              <a:lnSpc>
                <a:spcPct val="90000"/>
              </a:lnSpc>
              <a:buFontTx/>
              <a:buNone/>
            </a:pPr>
            <a:r>
              <a:rPr lang="en-AU" altLang="ja-JP" sz="2000" b="1" smtClean="0">
                <a:ea typeface="ＭＳ Ｐゴシック" pitchFamily="34" charset="-128"/>
              </a:rPr>
              <a:t>2- Body protein levels can also determine the length of time we can fast. </a:t>
            </a:r>
          </a:p>
          <a:p>
            <a:pPr eaLnBrk="1" hangingPunct="1">
              <a:lnSpc>
                <a:spcPct val="90000"/>
              </a:lnSpc>
              <a:buFontTx/>
              <a:buNone/>
            </a:pPr>
            <a:endParaRPr lang="en-AU" altLang="ja-JP"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152400" y="304800"/>
            <a:ext cx="8763000" cy="6324600"/>
          </a:xfrm>
        </p:spPr>
        <p:txBody>
          <a:bodyPr/>
          <a:lstStyle/>
          <a:p>
            <a:pPr algn="just" eaLnBrk="1" hangingPunct="1">
              <a:lnSpc>
                <a:spcPct val="90000"/>
              </a:lnSpc>
              <a:buFontTx/>
              <a:buNone/>
            </a:pPr>
            <a:r>
              <a:rPr lang="en-AU" altLang="ja-JP" sz="2400" b="1" smtClean="0">
                <a:solidFill>
                  <a:srgbClr val="FF0000"/>
                </a:solidFill>
                <a:ea typeface="ＭＳ Ｐゴシック" pitchFamily="34" charset="-128"/>
              </a:rPr>
              <a:t> </a:t>
            </a:r>
          </a:p>
          <a:p>
            <a:pPr algn="just" eaLnBrk="1" hangingPunct="1">
              <a:lnSpc>
                <a:spcPct val="90000"/>
              </a:lnSpc>
            </a:pPr>
            <a:endParaRPr lang="en-AU" altLang="ja-JP" sz="2000" b="1" smtClean="0">
              <a:ea typeface="ＭＳ Ｐゴシック" pitchFamily="34" charset="-128"/>
            </a:endParaRPr>
          </a:p>
          <a:p>
            <a:pPr algn="just" eaLnBrk="1" hangingPunct="1">
              <a:lnSpc>
                <a:spcPct val="90000"/>
              </a:lnSpc>
            </a:pPr>
            <a:r>
              <a:rPr lang="en-AU" altLang="ja-JP" sz="2000" b="1" smtClean="0">
                <a:ea typeface="ＭＳ Ｐゴシック" pitchFamily="34" charset="-128"/>
              </a:rPr>
              <a:t>Glucose is still used during prolonged fasting (starvation), but in greatly reduced amounts. </a:t>
            </a:r>
          </a:p>
          <a:p>
            <a:pPr algn="just" eaLnBrk="1" hangingPunct="1">
              <a:lnSpc>
                <a:spcPct val="90000"/>
              </a:lnSpc>
            </a:pPr>
            <a:endParaRPr lang="en-AU" altLang="ja-JP" sz="2000" b="1" smtClean="0">
              <a:ea typeface="ＭＳ Ｐゴシック" pitchFamily="34" charset="-128"/>
            </a:endParaRPr>
          </a:p>
          <a:p>
            <a:pPr algn="just" eaLnBrk="1" hangingPunct="1">
              <a:lnSpc>
                <a:spcPct val="90000"/>
              </a:lnSpc>
            </a:pPr>
            <a:r>
              <a:rPr lang="en-AU" altLang="ja-JP" sz="2000" b="1" smtClean="0">
                <a:ea typeface="ＭＳ Ｐゴシック" pitchFamily="34" charset="-128"/>
              </a:rPr>
              <a:t>Protein still degraded for glucose production and can become so depleted that the heart, kidney, and other vital tissues stop functioning, or we can develop an infection and not have adequate reserves to mount an immune response. </a:t>
            </a:r>
          </a:p>
          <a:p>
            <a:pPr algn="just" eaLnBrk="1" hangingPunct="1">
              <a:lnSpc>
                <a:spcPct val="90000"/>
              </a:lnSpc>
            </a:pPr>
            <a:endParaRPr lang="en-AU" altLang="ja-JP" sz="2000" b="1" smtClean="0">
              <a:ea typeface="ＭＳ Ｐゴシック" pitchFamily="34" charset="-128"/>
            </a:endParaRPr>
          </a:p>
          <a:p>
            <a:pPr algn="just" eaLnBrk="1" hangingPunct="1">
              <a:lnSpc>
                <a:spcPct val="90000"/>
              </a:lnSpc>
            </a:pPr>
            <a:r>
              <a:rPr lang="en-AU" altLang="ja-JP" sz="2000" b="1" smtClean="0">
                <a:ea typeface="ＭＳ Ｐゴシック" pitchFamily="34" charset="-128"/>
              </a:rPr>
              <a:t>In addition to fuel problems, we are also deprived of the vitamin and mineral precursors of coenzymes and other compounds necessary for tissue function. </a:t>
            </a:r>
          </a:p>
          <a:p>
            <a:pPr algn="just" eaLnBrk="1" hangingPunct="1">
              <a:lnSpc>
                <a:spcPct val="90000"/>
              </a:lnSpc>
            </a:pPr>
            <a:endParaRPr lang="en-AU" altLang="ja-JP" sz="2000" b="1" smtClean="0">
              <a:ea typeface="ＭＳ Ｐゴシック" pitchFamily="34" charset="-128"/>
            </a:endParaRPr>
          </a:p>
          <a:p>
            <a:pPr algn="just" eaLnBrk="1" hangingPunct="1">
              <a:lnSpc>
                <a:spcPct val="90000"/>
              </a:lnSpc>
            </a:pPr>
            <a:r>
              <a:rPr lang="en-AU" altLang="ja-JP" sz="2000" b="1" smtClean="0">
                <a:ea typeface="ＭＳ Ｐゴシック" pitchFamily="34" charset="-128"/>
              </a:rPr>
              <a:t>Because of either a lack of ATP or a decreased intake of electrolytes, the electrolyte composition of the blood or cells could become incompatible with life. Ultimately, we die of starvation. </a:t>
            </a:r>
            <a:endParaRPr lang="en-AU" sz="2000" b="1" smtClean="0"/>
          </a:p>
          <a:p>
            <a:pPr algn="just" eaLnBrk="1" hangingPunct="1">
              <a:lnSpc>
                <a:spcPct val="90000"/>
              </a:lnSpc>
            </a:pPr>
            <a:endParaRPr lang="en-US" sz="2000" b="1"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200" y="5867400"/>
            <a:ext cx="8534400" cy="792163"/>
          </a:xfrm>
        </p:spPr>
        <p:txBody>
          <a:bodyPr/>
          <a:lstStyle/>
          <a:p>
            <a:pPr marL="0" indent="0" algn="just" eaLnBrk="1" hangingPunct="1">
              <a:lnSpc>
                <a:spcPct val="80000"/>
              </a:lnSpc>
              <a:buFontTx/>
              <a:buNone/>
            </a:pPr>
            <a:r>
              <a:rPr lang="en-AU" sz="2400" b="1" u="sng" smtClean="0">
                <a:solidFill>
                  <a:srgbClr val="FF0000"/>
                </a:solidFill>
              </a:rPr>
              <a:t>Starved state</a:t>
            </a:r>
            <a:r>
              <a:rPr lang="en-AU" sz="2400" b="1" smtClean="0">
                <a:solidFill>
                  <a:srgbClr val="FF0000"/>
                </a:solidFill>
              </a:rPr>
              <a:t>. </a:t>
            </a:r>
            <a:r>
              <a:rPr lang="en-AU" sz="2000" b="1" smtClean="0">
                <a:solidFill>
                  <a:srgbClr val="FF0000"/>
                </a:solidFill>
              </a:rPr>
              <a:t>Dashed lines indicate processes that have decreased, and the heavy solid line indicates a process that has increased relative to the fasting state.</a:t>
            </a:r>
          </a:p>
        </p:txBody>
      </p:sp>
      <p:pic>
        <p:nvPicPr>
          <p:cNvPr id="28675" name="Picture 4"/>
          <p:cNvPicPr>
            <a:picLocks noChangeAspect="1" noChangeArrowheads="1"/>
          </p:cNvPicPr>
          <p:nvPr/>
        </p:nvPicPr>
        <p:blipFill>
          <a:blip r:embed="rId3" cstate="print"/>
          <a:srcRect/>
          <a:stretch>
            <a:fillRect/>
          </a:stretch>
        </p:blipFill>
        <p:spPr bwMode="auto">
          <a:xfrm>
            <a:off x="381000" y="0"/>
            <a:ext cx="82296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142875"/>
            <a:ext cx="8534400" cy="1066800"/>
          </a:xfrm>
        </p:spPr>
        <p:txBody>
          <a:bodyPr/>
          <a:lstStyle/>
          <a:p>
            <a:pPr eaLnBrk="1" hangingPunct="1"/>
            <a:r>
              <a:rPr lang="en-US" sz="3600" b="1" smtClean="0">
                <a:solidFill>
                  <a:srgbClr val="FF0000"/>
                </a:solidFill>
              </a:rPr>
              <a:t>Metabolism during  absorptive state</a:t>
            </a:r>
          </a:p>
        </p:txBody>
      </p:sp>
      <p:pic>
        <p:nvPicPr>
          <p:cNvPr id="29699" name="Picture 4" descr="D:\Figures\Labeled\CH25\FG25_15.jpg"/>
          <p:cNvPicPr>
            <a:picLocks noGrp="1" noChangeAspect="1" noChangeArrowheads="1"/>
          </p:cNvPicPr>
          <p:nvPr>
            <p:ph type="chart" idx="1"/>
          </p:nvPr>
        </p:nvPicPr>
        <p:blipFill>
          <a:blip r:embed="rId2" cstate="print"/>
          <a:srcRect/>
          <a:stretch>
            <a:fillRect/>
          </a:stretch>
        </p:blipFill>
        <p:spPr>
          <a:xfrm>
            <a:off x="642938" y="1071563"/>
            <a:ext cx="8001000" cy="5786437"/>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D:\Figures\Labeled\CH25\FG25_17.jpg"/>
          <p:cNvPicPr>
            <a:picLocks noGrp="1" noChangeAspect="1" noChangeArrowheads="1"/>
          </p:cNvPicPr>
          <p:nvPr>
            <p:ph type="chart" idx="1"/>
          </p:nvPr>
        </p:nvPicPr>
        <p:blipFill>
          <a:blip r:embed="rId2" cstate="print"/>
          <a:srcRect/>
          <a:stretch>
            <a:fillRect/>
          </a:stretch>
        </p:blipFill>
        <p:spPr>
          <a:xfrm>
            <a:off x="571500" y="785813"/>
            <a:ext cx="8143875" cy="6072187"/>
          </a:xfrm>
        </p:spPr>
      </p:pic>
      <p:sp>
        <p:nvSpPr>
          <p:cNvPr id="30723" name="Rectangle 2"/>
          <p:cNvSpPr>
            <a:spLocks noGrp="1" noChangeArrowheads="1"/>
          </p:cNvSpPr>
          <p:nvPr>
            <p:ph type="title"/>
          </p:nvPr>
        </p:nvSpPr>
        <p:spPr>
          <a:xfrm>
            <a:off x="381000" y="4763"/>
            <a:ext cx="8534400" cy="1066800"/>
          </a:xfrm>
        </p:spPr>
        <p:txBody>
          <a:bodyPr/>
          <a:lstStyle/>
          <a:p>
            <a:pPr eaLnBrk="1" hangingPunct="1"/>
            <a:r>
              <a:rPr lang="en-US" sz="3200" b="1" smtClean="0">
                <a:solidFill>
                  <a:srgbClr val="FF0000"/>
                </a:solidFill>
              </a:rPr>
              <a:t>Metabolism during postabsorptive state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614glucagon"/>
          <p:cNvPicPr>
            <a:picLocks noChangeAspect="1" noChangeArrowheads="1"/>
          </p:cNvPicPr>
          <p:nvPr/>
        </p:nvPicPr>
        <p:blipFill>
          <a:blip r:embed="rId3" cstate="print"/>
          <a:srcRect/>
          <a:stretch>
            <a:fillRect/>
          </a:stretch>
        </p:blipFill>
        <p:spPr bwMode="auto">
          <a:xfrm>
            <a:off x="228600" y="685800"/>
            <a:ext cx="8839200" cy="4419600"/>
          </a:xfrm>
          <a:prstGeom prst="rect">
            <a:avLst/>
          </a:prstGeom>
          <a:noFill/>
          <a:ln w="9525">
            <a:noFill/>
            <a:miter lim="800000"/>
            <a:headEnd/>
            <a:tailEnd/>
          </a:ln>
        </p:spPr>
      </p:pic>
      <p:sp>
        <p:nvSpPr>
          <p:cNvPr id="4099" name="Text Box 6"/>
          <p:cNvSpPr txBox="1">
            <a:spLocks noChangeArrowheads="1"/>
          </p:cNvSpPr>
          <p:nvPr/>
        </p:nvSpPr>
        <p:spPr bwMode="auto">
          <a:xfrm>
            <a:off x="6629400" y="852488"/>
            <a:ext cx="1828800" cy="366712"/>
          </a:xfrm>
          <a:prstGeom prst="rect">
            <a:avLst/>
          </a:prstGeom>
          <a:noFill/>
          <a:ln w="9525">
            <a:noFill/>
            <a:miter lim="800000"/>
            <a:headEnd/>
            <a:tailEnd/>
          </a:ln>
        </p:spPr>
        <p:txBody>
          <a:bodyPr>
            <a:spAutoFit/>
          </a:bodyPr>
          <a:lstStyle/>
          <a:p>
            <a:pPr>
              <a:spcBef>
                <a:spcPct val="50000"/>
              </a:spcBef>
            </a:pPr>
            <a:r>
              <a:rPr lang="en-US" u="sng" dirty="0"/>
              <a:t>29 </a:t>
            </a:r>
            <a:r>
              <a:rPr lang="en-US" u="sng" dirty="0" smtClean="0"/>
              <a:t>amino acids</a:t>
            </a:r>
            <a:endParaRPr lang="en-AU"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body" idx="1"/>
          </p:nvPr>
        </p:nvSpPr>
        <p:spPr>
          <a:xfrm>
            <a:off x="228600" y="152400"/>
            <a:ext cx="8610600" cy="6553200"/>
          </a:xfrm>
        </p:spPr>
        <p:txBody>
          <a:bodyPr/>
          <a:lstStyle/>
          <a:p>
            <a:pPr algn="just" eaLnBrk="1" hangingPunct="1">
              <a:lnSpc>
                <a:spcPct val="80000"/>
              </a:lnSpc>
              <a:buFontTx/>
              <a:buNone/>
            </a:pPr>
            <a:r>
              <a:rPr lang="en-AU" altLang="ja-JP" sz="2800" b="1" u="sng" smtClean="0">
                <a:solidFill>
                  <a:srgbClr val="FF0000"/>
                </a:solidFill>
                <a:ea typeface="ＭＳ Ｐゴシック" pitchFamily="34" charset="-128"/>
              </a:rPr>
              <a:t>Structure of insulin receptor </a:t>
            </a:r>
            <a:endParaRPr lang="en-AU" altLang="ja-JP" sz="2800" b="1" smtClean="0">
              <a:solidFill>
                <a:srgbClr val="FF0000"/>
              </a:solidFill>
              <a:ea typeface="ＭＳ Ｐゴシック" pitchFamily="34" charset="-128"/>
            </a:endParaRPr>
          </a:p>
          <a:p>
            <a:pPr algn="just" eaLnBrk="1" hangingPunct="1">
              <a:lnSpc>
                <a:spcPct val="80000"/>
              </a:lnSpc>
            </a:pPr>
            <a:endParaRPr lang="en-AU" altLang="ja-JP" sz="2800" b="1" smtClean="0">
              <a:ea typeface="ＭＳ Ｐゴシック" pitchFamily="34" charset="-128"/>
            </a:endParaRPr>
          </a:p>
          <a:p>
            <a:pPr algn="just" eaLnBrk="1" hangingPunct="1">
              <a:lnSpc>
                <a:spcPct val="80000"/>
              </a:lnSpc>
            </a:pPr>
            <a:r>
              <a:rPr lang="en-AU" altLang="ja-JP" sz="2400" b="1" u="sng" smtClean="0">
                <a:solidFill>
                  <a:srgbClr val="FF0000"/>
                </a:solidFill>
                <a:ea typeface="ＭＳ Ｐゴシック" pitchFamily="34" charset="-128"/>
              </a:rPr>
              <a:t>The active insulin receptor consists of </a:t>
            </a:r>
          </a:p>
          <a:p>
            <a:pPr algn="just" eaLnBrk="1" hangingPunct="1">
              <a:lnSpc>
                <a:spcPct val="80000"/>
              </a:lnSpc>
              <a:buFontTx/>
              <a:buNone/>
            </a:pPr>
            <a:r>
              <a:rPr lang="en-AU" altLang="ja-JP" sz="2400" b="1" smtClean="0">
                <a:ea typeface="ＭＳ Ｐゴシック" pitchFamily="34" charset="-128"/>
              </a:rPr>
              <a:t>1- two identical α chains protruding from the outer face of the plasma membrane</a:t>
            </a:r>
          </a:p>
          <a:p>
            <a:pPr algn="just" eaLnBrk="1" hangingPunct="1">
              <a:lnSpc>
                <a:spcPct val="80000"/>
              </a:lnSpc>
              <a:buFontTx/>
              <a:buNone/>
            </a:pPr>
            <a:r>
              <a:rPr lang="en-AU" altLang="ja-JP" sz="2400" b="1" smtClean="0">
                <a:ea typeface="ＭＳ Ｐゴシック" pitchFamily="34" charset="-128"/>
              </a:rPr>
              <a:t> </a:t>
            </a:r>
          </a:p>
          <a:p>
            <a:pPr algn="just" eaLnBrk="1" hangingPunct="1">
              <a:lnSpc>
                <a:spcPct val="80000"/>
              </a:lnSpc>
              <a:buFontTx/>
              <a:buNone/>
            </a:pPr>
            <a:r>
              <a:rPr lang="en-AU" altLang="ja-JP" sz="2400" b="1" smtClean="0">
                <a:ea typeface="ＭＳ Ｐゴシック" pitchFamily="34" charset="-128"/>
              </a:rPr>
              <a:t>2- two transmembrane β subunits with their carboxyl termini protruding into the cytosol.</a:t>
            </a:r>
          </a:p>
          <a:p>
            <a:pPr algn="just" eaLnBrk="1" hangingPunct="1">
              <a:lnSpc>
                <a:spcPct val="80000"/>
              </a:lnSpc>
              <a:buFontTx/>
              <a:buNone/>
            </a:pPr>
            <a:r>
              <a:rPr lang="en-AU" altLang="ja-JP" sz="2400" b="1" smtClean="0">
                <a:ea typeface="ＭＳ Ｐゴシック" pitchFamily="34" charset="-128"/>
              </a:rPr>
              <a:t> </a:t>
            </a:r>
          </a:p>
          <a:p>
            <a:pPr algn="just" eaLnBrk="1" hangingPunct="1">
              <a:lnSpc>
                <a:spcPct val="80000"/>
              </a:lnSpc>
              <a:buFontTx/>
              <a:buNone/>
            </a:pPr>
            <a:r>
              <a:rPr lang="en-AU" altLang="ja-JP" sz="2400" b="1" smtClean="0">
                <a:ea typeface="ＭＳ Ｐゴシック" pitchFamily="34" charset="-128"/>
              </a:rPr>
              <a:t>3- The α chains contain the insulin binding domain, </a:t>
            </a:r>
          </a:p>
          <a:p>
            <a:pPr algn="just" eaLnBrk="1" hangingPunct="1">
              <a:lnSpc>
                <a:spcPct val="80000"/>
              </a:lnSpc>
              <a:buFontTx/>
              <a:buNone/>
            </a:pPr>
            <a:endParaRPr lang="en-AU" altLang="ja-JP" sz="2400" b="1" smtClean="0">
              <a:ea typeface="ＭＳ Ｐゴシック" pitchFamily="34" charset="-128"/>
            </a:endParaRPr>
          </a:p>
          <a:p>
            <a:pPr algn="just" eaLnBrk="1" hangingPunct="1">
              <a:lnSpc>
                <a:spcPct val="80000"/>
              </a:lnSpc>
              <a:buFontTx/>
              <a:buNone/>
            </a:pPr>
            <a:r>
              <a:rPr lang="en-AU" altLang="ja-JP" sz="2400" b="1" smtClean="0">
                <a:ea typeface="ＭＳ Ｐゴシック" pitchFamily="34" charset="-128"/>
              </a:rPr>
              <a:t>4- the intracellular domains of the β chains contain the protein kinase activity that transfers a phosphoryl group from ATP to the hydroxyl group of Tyr residues in specific target proteins. </a:t>
            </a:r>
            <a:endParaRPr lang="en-AU" sz="2400"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52400" y="152400"/>
            <a:ext cx="8610600" cy="6553200"/>
          </a:xfrm>
        </p:spPr>
        <p:txBody>
          <a:bodyPr/>
          <a:lstStyle/>
          <a:p>
            <a:pPr eaLnBrk="1" hangingPunct="1">
              <a:lnSpc>
                <a:spcPct val="90000"/>
              </a:lnSpc>
              <a:buFontTx/>
              <a:buNone/>
            </a:pPr>
            <a:r>
              <a:rPr lang="en-AU" altLang="ja-JP" sz="2800" b="1" u="sng" dirty="0" smtClean="0">
                <a:solidFill>
                  <a:srgbClr val="FF0000"/>
                </a:solidFill>
                <a:ea typeface="ＭＳ Ｐゴシック" pitchFamily="34" charset="-128"/>
              </a:rPr>
              <a:t>Signalling through the insulin receptor </a:t>
            </a:r>
          </a:p>
          <a:p>
            <a:pPr algn="just" eaLnBrk="1" hangingPunct="1">
              <a:lnSpc>
                <a:spcPct val="90000"/>
              </a:lnSpc>
              <a:buFontTx/>
              <a:buNone/>
            </a:pPr>
            <a:r>
              <a:rPr lang="en-AU" altLang="ja-JP" sz="2000" b="1" dirty="0" smtClean="0">
                <a:ea typeface="ＭＳ Ｐゴシック" pitchFamily="34" charset="-128"/>
              </a:rPr>
              <a:t>1- Binding of insulin to the α chains activates the Tyr kinase activity of the β chains, </a:t>
            </a:r>
          </a:p>
          <a:p>
            <a:pPr algn="just" eaLnBrk="1" hangingPunct="1">
              <a:lnSpc>
                <a:spcPct val="90000"/>
              </a:lnSpc>
              <a:buFontTx/>
              <a:buNone/>
            </a:pPr>
            <a:endParaRPr lang="en-AU" altLang="ja-JP" sz="2000" b="1" dirty="0" smtClean="0">
              <a:ea typeface="ＭＳ Ｐゴシック" pitchFamily="34" charset="-128"/>
            </a:endParaRPr>
          </a:p>
          <a:p>
            <a:pPr algn="just" eaLnBrk="1" hangingPunct="1">
              <a:lnSpc>
                <a:spcPct val="90000"/>
              </a:lnSpc>
              <a:buFontTx/>
              <a:buNone/>
            </a:pPr>
            <a:r>
              <a:rPr lang="en-AU" altLang="ja-JP" sz="2000" b="1" dirty="0" smtClean="0">
                <a:ea typeface="ＭＳ Ｐゴシック" pitchFamily="34" charset="-128"/>
              </a:rPr>
              <a:t>2- Each </a:t>
            </a:r>
            <a:r>
              <a:rPr lang="en-AU" altLang="ja-JP" sz="2000" b="1" dirty="0" err="1" smtClean="0">
                <a:ea typeface="ＭＳ Ｐゴシック" pitchFamily="34" charset="-128"/>
              </a:rPr>
              <a:t>αβ</a:t>
            </a:r>
            <a:r>
              <a:rPr lang="en-AU" altLang="ja-JP" sz="2000" b="1" dirty="0" smtClean="0">
                <a:ea typeface="ＭＳ Ｐゴシック" pitchFamily="34" charset="-128"/>
              </a:rPr>
              <a:t> monomer </a:t>
            </a:r>
            <a:r>
              <a:rPr lang="en-AU" altLang="ja-JP" sz="2000" b="1" dirty="0" err="1" smtClean="0">
                <a:ea typeface="ＭＳ Ｐゴシック" pitchFamily="34" charset="-128"/>
              </a:rPr>
              <a:t>phosphorylates</a:t>
            </a:r>
            <a:r>
              <a:rPr lang="en-AU" altLang="ja-JP" sz="2000" b="1" dirty="0" smtClean="0">
                <a:ea typeface="ＭＳ Ｐゴシック" pitchFamily="34" charset="-128"/>
              </a:rPr>
              <a:t> three critical Tyr residues near the carboxyl terminus of the β chain of its partner in the </a:t>
            </a:r>
            <a:r>
              <a:rPr lang="en-AU" altLang="ja-JP" sz="2000" b="1" dirty="0" err="1" smtClean="0">
                <a:ea typeface="ＭＳ Ｐゴシック" pitchFamily="34" charset="-128"/>
              </a:rPr>
              <a:t>dimer</a:t>
            </a:r>
            <a:r>
              <a:rPr lang="en-AU" altLang="ja-JP" sz="2000" b="1" dirty="0" smtClean="0">
                <a:ea typeface="ＭＳ Ｐゴシック" pitchFamily="34" charset="-128"/>
              </a:rPr>
              <a:t>. </a:t>
            </a:r>
          </a:p>
          <a:p>
            <a:pPr algn="just" eaLnBrk="1" hangingPunct="1">
              <a:lnSpc>
                <a:spcPct val="90000"/>
              </a:lnSpc>
              <a:buFontTx/>
              <a:buNone/>
            </a:pPr>
            <a:endParaRPr lang="en-AU" altLang="ja-JP" sz="2000" b="1" dirty="0" smtClean="0">
              <a:ea typeface="ＭＳ Ｐゴシック" pitchFamily="34" charset="-128"/>
            </a:endParaRPr>
          </a:p>
          <a:p>
            <a:pPr algn="just" eaLnBrk="1" hangingPunct="1">
              <a:lnSpc>
                <a:spcPct val="90000"/>
              </a:lnSpc>
              <a:buFontTx/>
              <a:buNone/>
            </a:pPr>
            <a:r>
              <a:rPr lang="en-AU" altLang="ja-JP" sz="2000" b="1" dirty="0" smtClean="0">
                <a:ea typeface="ＭＳ Ｐゴシック" pitchFamily="34" charset="-128"/>
              </a:rPr>
              <a:t>3- This </a:t>
            </a:r>
            <a:r>
              <a:rPr lang="en-AU" altLang="ja-JP" sz="2000" b="1" dirty="0" err="1" smtClean="0">
                <a:ea typeface="ＭＳ Ｐゴシック" pitchFamily="34" charset="-128"/>
              </a:rPr>
              <a:t>autophosphorylation</a:t>
            </a:r>
            <a:r>
              <a:rPr lang="en-AU" altLang="ja-JP" sz="2000" b="1" dirty="0" smtClean="0">
                <a:ea typeface="ＭＳ Ｐゴシック" pitchFamily="34" charset="-128"/>
              </a:rPr>
              <a:t> opens up the active site so that the enzyme can </a:t>
            </a:r>
            <a:r>
              <a:rPr lang="en-AU" altLang="ja-JP" sz="2000" b="1" dirty="0" err="1" smtClean="0">
                <a:ea typeface="ＭＳ Ｐゴシック" pitchFamily="34" charset="-128"/>
              </a:rPr>
              <a:t>phosphorylate</a:t>
            </a:r>
            <a:r>
              <a:rPr lang="en-AU" altLang="ja-JP" sz="2000" b="1" dirty="0" smtClean="0">
                <a:ea typeface="ＭＳ Ｐゴシック" pitchFamily="34" charset="-128"/>
              </a:rPr>
              <a:t> Tyr residues of other target proteins. </a:t>
            </a:r>
          </a:p>
          <a:p>
            <a:pPr algn="just" eaLnBrk="1" hangingPunct="1">
              <a:lnSpc>
                <a:spcPct val="90000"/>
              </a:lnSpc>
              <a:buFontTx/>
              <a:buNone/>
            </a:pPr>
            <a:endParaRPr lang="en-AU" altLang="ja-JP" sz="2000" b="1" dirty="0" smtClean="0">
              <a:ea typeface="ＭＳ Ｐゴシック" pitchFamily="34" charset="-128"/>
            </a:endParaRPr>
          </a:p>
          <a:p>
            <a:pPr algn="just" eaLnBrk="1" hangingPunct="1">
              <a:lnSpc>
                <a:spcPct val="90000"/>
              </a:lnSpc>
              <a:buFontTx/>
              <a:buNone/>
            </a:pPr>
            <a:r>
              <a:rPr lang="en-AU" altLang="ja-JP" sz="2000" b="1" dirty="0" smtClean="0">
                <a:ea typeface="ＭＳ Ｐゴシック" pitchFamily="34" charset="-128"/>
              </a:rPr>
              <a:t>4- One of these target proteins is insulin receptor substrate </a:t>
            </a:r>
            <a:r>
              <a:rPr lang="en-AU" altLang="ja-JP" sz="2000" b="1" u="sng" dirty="0" smtClean="0">
                <a:solidFill>
                  <a:srgbClr val="FF0000"/>
                </a:solidFill>
                <a:ea typeface="ＭＳ Ｐゴシック" pitchFamily="34" charset="-128"/>
              </a:rPr>
              <a:t>IRS</a:t>
            </a:r>
            <a:r>
              <a:rPr lang="en-AU" altLang="ja-JP" sz="2000" b="1" dirty="0" smtClean="0">
                <a:ea typeface="ＭＳ Ｐゴシック" pitchFamily="34" charset="-128"/>
              </a:rPr>
              <a:t>. </a:t>
            </a:r>
          </a:p>
          <a:p>
            <a:pPr algn="just" eaLnBrk="1" hangingPunct="1">
              <a:lnSpc>
                <a:spcPct val="90000"/>
              </a:lnSpc>
              <a:buFontTx/>
              <a:buNone/>
            </a:pPr>
            <a:endParaRPr lang="en-AU" altLang="ja-JP" sz="2000" b="1" dirty="0" smtClean="0">
              <a:ea typeface="ＭＳ Ｐゴシック" pitchFamily="34" charset="-128"/>
            </a:endParaRPr>
          </a:p>
          <a:p>
            <a:pPr algn="just" eaLnBrk="1" hangingPunct="1">
              <a:lnSpc>
                <a:spcPct val="90000"/>
              </a:lnSpc>
              <a:buFontTx/>
              <a:buNone/>
            </a:pPr>
            <a:r>
              <a:rPr lang="en-AU" altLang="ja-JP" sz="2000" b="1" dirty="0" smtClean="0">
                <a:ea typeface="ＭＳ Ｐゴシック" pitchFamily="34" charset="-128"/>
              </a:rPr>
              <a:t>5- Once IRS is phosphorylated on its Tyr residues, it becomes a multiple binding sites for different proteins with SH2 domains for a complex of proteins that carry the message from the insulin receptor to end targets in the cytosol and nucleus, through a long series of intermediate proteins. </a:t>
            </a:r>
          </a:p>
          <a:p>
            <a:pPr algn="just" eaLnBrk="1" hangingPunct="1">
              <a:lnSpc>
                <a:spcPct val="90000"/>
              </a:lnSpc>
              <a:buFontTx/>
              <a:buNone/>
            </a:pPr>
            <a:endParaRPr lang="en-AU" altLang="ja-JP" sz="2000" b="1" dirty="0" smtClean="0">
              <a:ea typeface="ＭＳ Ｐゴシック" pitchFamily="34" charset="-128"/>
            </a:endParaRPr>
          </a:p>
          <a:p>
            <a:pPr algn="just" eaLnBrk="1" hangingPunct="1">
              <a:lnSpc>
                <a:spcPct val="90000"/>
              </a:lnSpc>
              <a:buFontTx/>
              <a:buNone/>
            </a:pPr>
            <a:r>
              <a:rPr lang="en-AU" altLang="ja-JP" sz="2000" b="1" dirty="0" smtClean="0">
                <a:ea typeface="ＭＳ Ｐゴシック" pitchFamily="34" charset="-128"/>
              </a:rPr>
              <a:t>6- phosphorylated–Tyr residue in IRS is bound by the SH2 domain of the protein Grb2. </a:t>
            </a:r>
          </a:p>
          <a:p>
            <a:pPr eaLnBrk="1" hangingPunct="1">
              <a:lnSpc>
                <a:spcPct val="90000"/>
              </a:lnSpc>
              <a:buFontTx/>
              <a:buNone/>
            </a:pPr>
            <a:endParaRPr lang="en-US" sz="1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 y="152400"/>
            <a:ext cx="8610600" cy="6553200"/>
          </a:xfrm>
        </p:spPr>
        <p:txBody>
          <a:bodyPr/>
          <a:lstStyle/>
          <a:p>
            <a:pPr eaLnBrk="1" hangingPunct="1">
              <a:lnSpc>
                <a:spcPct val="80000"/>
              </a:lnSpc>
              <a:buFontTx/>
              <a:buNone/>
            </a:pPr>
            <a:endParaRPr lang="en-AU" altLang="ja-JP" sz="2000" b="1" u="sng" smtClean="0">
              <a:ea typeface="ＭＳ Ｐゴシック" pitchFamily="34" charset="-128"/>
            </a:endParaRPr>
          </a:p>
          <a:p>
            <a:pPr algn="just" eaLnBrk="1" hangingPunct="1">
              <a:lnSpc>
                <a:spcPct val="80000"/>
              </a:lnSpc>
              <a:buFontTx/>
              <a:buNone/>
            </a:pPr>
            <a:r>
              <a:rPr lang="en-AU" altLang="ja-JP" sz="2000" b="1" smtClean="0">
                <a:ea typeface="ＭＳ Ｐゴシック" pitchFamily="34" charset="-128"/>
              </a:rPr>
              <a:t>7- A number of signalling proteins contain SH2 domains, all of which bind P –Tyr residues in a protein partner. </a:t>
            </a:r>
          </a:p>
          <a:p>
            <a:pPr algn="just" eaLnBrk="1" hangingPunct="1">
              <a:lnSpc>
                <a:spcPct val="80000"/>
              </a:lnSpc>
              <a:buFontTx/>
              <a:buNone/>
            </a:pPr>
            <a:endParaRPr lang="en-AU" altLang="ja-JP" sz="2000" b="1" smtClean="0">
              <a:ea typeface="ＭＳ Ｐゴシック" pitchFamily="34" charset="-128"/>
            </a:endParaRPr>
          </a:p>
          <a:p>
            <a:pPr algn="just" eaLnBrk="1" hangingPunct="1">
              <a:lnSpc>
                <a:spcPct val="80000"/>
              </a:lnSpc>
              <a:buFontTx/>
              <a:buNone/>
            </a:pPr>
            <a:r>
              <a:rPr lang="en-AU" altLang="ja-JP" sz="2000" b="1" smtClean="0">
                <a:ea typeface="ＭＳ Ｐゴシック" pitchFamily="34" charset="-128"/>
              </a:rPr>
              <a:t>8- Grb2 also contains a second protein-binding domain, SH3 that binds to regions rich in Proline residues. </a:t>
            </a:r>
          </a:p>
          <a:p>
            <a:pPr algn="just" eaLnBrk="1" hangingPunct="1">
              <a:lnSpc>
                <a:spcPct val="80000"/>
              </a:lnSpc>
              <a:buFontTx/>
              <a:buNone/>
            </a:pPr>
            <a:endParaRPr lang="en-AU" altLang="ja-JP" sz="2000" b="1" smtClean="0">
              <a:ea typeface="ＭＳ Ｐゴシック" pitchFamily="34" charset="-128"/>
            </a:endParaRPr>
          </a:p>
          <a:p>
            <a:pPr algn="just" eaLnBrk="1" hangingPunct="1">
              <a:lnSpc>
                <a:spcPct val="80000"/>
              </a:lnSpc>
              <a:buFontTx/>
              <a:buNone/>
            </a:pPr>
            <a:r>
              <a:rPr lang="en-AU" altLang="ja-JP" sz="2000" b="1" smtClean="0">
                <a:ea typeface="ＭＳ Ｐゴシック" pitchFamily="34" charset="-128"/>
              </a:rPr>
              <a:t> Grb2 binds to a proline-rich region of Sos. When bound to Grb2, Sos binds Ras causing a large conformational change in Ras that permits release of GDP and binding of GTP and thus activating Ras. </a:t>
            </a:r>
          </a:p>
          <a:p>
            <a:pPr algn="just" eaLnBrk="1" hangingPunct="1">
              <a:lnSpc>
                <a:spcPct val="80000"/>
              </a:lnSpc>
              <a:buFontTx/>
              <a:buNone/>
            </a:pPr>
            <a:endParaRPr lang="en-AU" altLang="ja-JP" sz="2000" b="1" smtClean="0">
              <a:ea typeface="ＭＳ Ｐゴシック" pitchFamily="34" charset="-128"/>
            </a:endParaRPr>
          </a:p>
          <a:p>
            <a:pPr algn="just" eaLnBrk="1" hangingPunct="1">
              <a:lnSpc>
                <a:spcPct val="80000"/>
              </a:lnSpc>
              <a:buFontTx/>
              <a:buNone/>
            </a:pPr>
            <a:r>
              <a:rPr lang="en-AU" altLang="ja-JP" sz="2000" b="1" smtClean="0">
                <a:ea typeface="ＭＳ Ｐゴシック" pitchFamily="34" charset="-128"/>
              </a:rPr>
              <a:t>9- Ras can activate a protein kinase, Raf-1 the first of three protein kinases—Raf-1, MEK, and ERK—that form a cascade in which each kinase activates the next by phosphorylation. </a:t>
            </a:r>
          </a:p>
          <a:p>
            <a:pPr algn="just" eaLnBrk="1" hangingPunct="1">
              <a:lnSpc>
                <a:spcPct val="80000"/>
              </a:lnSpc>
              <a:buFontTx/>
              <a:buNone/>
            </a:pPr>
            <a:endParaRPr lang="en-AU" altLang="ja-JP" sz="2000" b="1" smtClean="0">
              <a:ea typeface="ＭＳ Ｐゴシック" pitchFamily="34" charset="-128"/>
            </a:endParaRPr>
          </a:p>
          <a:p>
            <a:pPr algn="just" eaLnBrk="1" hangingPunct="1">
              <a:lnSpc>
                <a:spcPct val="80000"/>
              </a:lnSpc>
              <a:buFontTx/>
              <a:buNone/>
            </a:pPr>
            <a:r>
              <a:rPr lang="en-AU" altLang="ja-JP" sz="2000" b="1" smtClean="0">
                <a:ea typeface="ＭＳ Ｐゴシック" pitchFamily="34" charset="-128"/>
              </a:rPr>
              <a:t>The protein kinase </a:t>
            </a:r>
            <a:r>
              <a:rPr lang="en-AU" altLang="ja-JP" sz="2000" b="1" u="sng" smtClean="0">
                <a:ea typeface="ＭＳ Ｐゴシック" pitchFamily="34" charset="-128"/>
              </a:rPr>
              <a:t>ERK</a:t>
            </a:r>
            <a:r>
              <a:rPr lang="en-AU" altLang="ja-JP" sz="2000" b="1" smtClean="0">
                <a:ea typeface="ＭＳ Ｐゴシック" pitchFamily="34" charset="-128"/>
              </a:rPr>
              <a:t> is activated by phosphorylation of both a </a:t>
            </a:r>
            <a:r>
              <a:rPr lang="en-US" altLang="ja-JP" sz="2000" b="1" u="sng" smtClean="0">
                <a:ea typeface="ＭＳ Ｐゴシック" pitchFamily="34" charset="-128"/>
              </a:rPr>
              <a:t>Threonine</a:t>
            </a:r>
            <a:r>
              <a:rPr lang="en-AU" altLang="ja-JP" sz="2000" b="1" u="sng" smtClean="0">
                <a:ea typeface="ＭＳ Ｐゴシック" pitchFamily="34" charset="-128"/>
              </a:rPr>
              <a:t> and a Tyr residue</a:t>
            </a:r>
            <a:r>
              <a:rPr lang="en-AU" altLang="ja-JP" sz="2000" b="1" smtClean="0">
                <a:ea typeface="ＭＳ Ｐゴシック" pitchFamily="34" charset="-128"/>
              </a:rPr>
              <a:t>. When activated, it mediates some of the biological effects of insulin by entering the nucleus and phosphorylating proteins such as Elk1, which modulates the transcription of about 100 insulin-regulated genes.</a:t>
            </a:r>
            <a:endParaRPr lang="en-AU" sz="2000" b="1" smtClean="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5" name="Rectangle 2"/>
          <p:cNvSpPr>
            <a:spLocks noChangeArrowheads="1"/>
          </p:cNvSpPr>
          <p:nvPr/>
        </p:nvSpPr>
        <p:spPr bwMode="auto">
          <a:xfrm>
            <a:off x="2514600" y="6096000"/>
            <a:ext cx="6891630" cy="480131"/>
          </a:xfrm>
          <a:prstGeom prst="rect">
            <a:avLst/>
          </a:prstGeom>
          <a:noFill/>
          <a:ln w="9525">
            <a:noFill/>
            <a:miter lim="800000"/>
            <a:headEnd/>
            <a:tailEnd/>
          </a:ln>
        </p:spPr>
        <p:txBody>
          <a:bodyPr wrap="none">
            <a:spAutoFit/>
          </a:bodyPr>
          <a:lstStyle/>
          <a:p>
            <a:pPr>
              <a:lnSpc>
                <a:spcPct val="90000"/>
              </a:lnSpc>
            </a:pPr>
            <a:r>
              <a:rPr lang="en-AU" altLang="ja-JP" sz="2800" dirty="0">
                <a:solidFill>
                  <a:srgbClr val="FF0000"/>
                </a:solidFill>
                <a:ea typeface="ＭＳ Ｐゴシック" pitchFamily="34" charset="-128"/>
              </a:rPr>
              <a:t>Signalling through the insulin receptor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228600" y="152400"/>
            <a:ext cx="8763000" cy="6477000"/>
          </a:xfrm>
        </p:spPr>
        <p:txBody>
          <a:bodyPr/>
          <a:lstStyle/>
          <a:p>
            <a:pPr eaLnBrk="1" hangingPunct="1">
              <a:lnSpc>
                <a:spcPct val="90000"/>
              </a:lnSpc>
            </a:pPr>
            <a:r>
              <a:rPr lang="en-AU" altLang="ja-JP" sz="2800" b="1" u="sng" smtClean="0">
                <a:solidFill>
                  <a:srgbClr val="FF0000"/>
                </a:solidFill>
                <a:ea typeface="ＭＳ Ｐゴシック" pitchFamily="34" charset="-128"/>
              </a:rPr>
              <a:t>Signal transduction by glucagon</a:t>
            </a:r>
            <a:endParaRPr lang="en-AU" altLang="ja-JP" sz="2800" b="1" smtClean="0">
              <a:solidFill>
                <a:srgbClr val="FF0000"/>
              </a:solidFill>
              <a:ea typeface="ＭＳ Ｐゴシック" pitchFamily="34" charset="-128"/>
            </a:endParaRPr>
          </a:p>
          <a:p>
            <a:pPr algn="just" eaLnBrk="1" hangingPunct="1">
              <a:lnSpc>
                <a:spcPct val="90000"/>
              </a:lnSpc>
            </a:pPr>
            <a:r>
              <a:rPr lang="en-AU" altLang="ja-JP" sz="2200" b="1" smtClean="0">
                <a:ea typeface="ＭＳ Ｐゴシック" pitchFamily="34" charset="-128"/>
              </a:rPr>
              <a:t>Glucagon, binds G proteins, </a:t>
            </a:r>
          </a:p>
          <a:p>
            <a:pPr algn="just" eaLnBrk="1" hangingPunct="1">
              <a:lnSpc>
                <a:spcPct val="90000"/>
              </a:lnSpc>
            </a:pPr>
            <a:r>
              <a:rPr lang="en-AU" altLang="ja-JP" sz="2200" b="1" smtClean="0">
                <a:ea typeface="ＭＳ Ｐゴシック" pitchFamily="34" charset="-128"/>
              </a:rPr>
              <a:t>Activates adenylyl cyclase, increasing cAMP.</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cAMP activates protein kinase A, which changes the activity of enzymes by phosphorylating key regulatory enzymes in the pathways of carbohydrate and fat metabolism at specific serine residues. </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Some enzymes are activated and others are inhibited by this change in phosphorylation state. </a:t>
            </a:r>
          </a:p>
          <a:p>
            <a:pPr algn="just" eaLnBrk="1" hangingPunct="1">
              <a:lnSpc>
                <a:spcPct val="90000"/>
              </a:lnSpc>
            </a:pPr>
            <a:r>
              <a:rPr lang="en-AU" altLang="ja-JP" sz="2200" b="1" smtClean="0">
                <a:ea typeface="ＭＳ Ｐゴシック" pitchFamily="34" charset="-128"/>
              </a:rPr>
              <a:t>In general, the major actions of glucagon occur in liver, adipose tissue, and certain cells of the kidney that contain glucagon receptors.</a:t>
            </a:r>
          </a:p>
          <a:p>
            <a:pPr algn="just" eaLnBrk="1" hangingPunct="1">
              <a:lnSpc>
                <a:spcPct val="90000"/>
              </a:lnSpc>
            </a:pPr>
            <a:endParaRPr lang="en-AU" altLang="ja-JP" sz="2200" b="1" smtClean="0">
              <a:ea typeface="ＭＳ Ｐゴシック" pitchFamily="34" charset="-128"/>
            </a:endParaRPr>
          </a:p>
          <a:p>
            <a:pPr algn="just" eaLnBrk="1" hangingPunct="1">
              <a:lnSpc>
                <a:spcPct val="90000"/>
              </a:lnSpc>
            </a:pPr>
            <a:r>
              <a:rPr lang="en-AU" altLang="ja-JP" sz="2200" b="1" smtClean="0">
                <a:ea typeface="ＭＳ Ｐゴシック" pitchFamily="34" charset="-128"/>
              </a:rPr>
              <a:t>Glucagon-stimulated phosphorylation of enzymes simultaneously activates glycogen degradation, inhibits glycogen synthesis, and inhibits glycolysis in the liver. </a:t>
            </a:r>
            <a:endParaRPr lang="en-US" sz="2200"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609600" y="5913438"/>
            <a:ext cx="8229600" cy="715962"/>
          </a:xfrm>
        </p:spPr>
        <p:txBody>
          <a:bodyPr/>
          <a:lstStyle/>
          <a:p>
            <a:pPr marL="0" indent="0" algn="just" eaLnBrk="1" hangingPunct="1">
              <a:lnSpc>
                <a:spcPct val="80000"/>
              </a:lnSpc>
              <a:buFontTx/>
              <a:buNone/>
            </a:pPr>
            <a:r>
              <a:rPr lang="en-AU" sz="2200" b="1" smtClean="0">
                <a:solidFill>
                  <a:srgbClr val="FF0000"/>
                </a:solidFill>
              </a:rPr>
              <a:t>When the regulatory subunits (R) of protein kinase A bind the allosteric activator, cAMP, they dissociate from the enzyme, thereby releasing active catalytic subunits (C).</a:t>
            </a:r>
          </a:p>
        </p:txBody>
      </p:sp>
      <p:pic>
        <p:nvPicPr>
          <p:cNvPr id="10243" name="Picture 3"/>
          <p:cNvPicPr>
            <a:picLocks noChangeAspect="1" noChangeArrowheads="1"/>
          </p:cNvPicPr>
          <p:nvPr/>
        </p:nvPicPr>
        <p:blipFill>
          <a:blip r:embed="rId3" cstate="print"/>
          <a:srcRect/>
          <a:stretch>
            <a:fillRect/>
          </a:stretch>
        </p:blipFill>
        <p:spPr bwMode="auto">
          <a:xfrm>
            <a:off x="4208463" y="176213"/>
            <a:ext cx="3259137" cy="5538787"/>
          </a:xfrm>
          <a:prstGeom prst="rect">
            <a:avLst/>
          </a:prstGeom>
          <a:noFill/>
          <a:ln w="9525">
            <a:noFill/>
            <a:miter lim="800000"/>
            <a:headEnd/>
            <a:tailEnd/>
          </a:ln>
        </p:spPr>
      </p:pic>
      <p:sp>
        <p:nvSpPr>
          <p:cNvPr id="10244" name="Text Box 4"/>
          <p:cNvSpPr txBox="1">
            <a:spLocks noChangeArrowheads="1"/>
          </p:cNvSpPr>
          <p:nvPr/>
        </p:nvSpPr>
        <p:spPr bwMode="auto">
          <a:xfrm>
            <a:off x="228600" y="244475"/>
            <a:ext cx="3505200" cy="954088"/>
          </a:xfrm>
          <a:prstGeom prst="rect">
            <a:avLst/>
          </a:prstGeom>
          <a:noFill/>
          <a:ln w="9525">
            <a:noFill/>
            <a:miter lim="800000"/>
            <a:headEnd/>
            <a:tailEnd/>
          </a:ln>
        </p:spPr>
        <p:txBody>
          <a:bodyPr>
            <a:spAutoFit/>
          </a:bodyPr>
          <a:lstStyle/>
          <a:p>
            <a:pPr algn="ctr">
              <a:spcBef>
                <a:spcPct val="50000"/>
              </a:spcBef>
            </a:pPr>
            <a:r>
              <a:rPr lang="en-AU" sz="2800" u="sng">
                <a:solidFill>
                  <a:srgbClr val="FF0000"/>
                </a:solidFill>
              </a:rPr>
              <a:t>Protein kinase A activation by cAMP</a:t>
            </a:r>
            <a:endParaRPr lang="en-AU" sz="280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2352</TotalTime>
  <Words>2619</Words>
  <Application>Microsoft Office PowerPoint</Application>
  <PresentationFormat>On-screen Show (4:3)</PresentationFormat>
  <Paragraphs>235</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Regulation of Metabolism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Some Facts </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Metabolism during  absorptive state</vt:lpstr>
      <vt:lpstr>Metabolism during postabsorptive state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of metabolism</dc:title>
  <dc:creator>Prof Sameeh</dc:creator>
  <cp:lastModifiedBy>-</cp:lastModifiedBy>
  <cp:revision>118</cp:revision>
  <cp:lastPrinted>1601-01-01T00:00:00Z</cp:lastPrinted>
  <dcterms:created xsi:type="dcterms:W3CDTF">2011-03-20T19:18:08Z</dcterms:created>
  <dcterms:modified xsi:type="dcterms:W3CDTF">2023-05-14T15:27:38Z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