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4" d="100"/>
          <a:sy n="64" d="100"/>
        </p:scale>
        <p:origin x="-220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A0FD-63EE-4342-8A81-A747901699BD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82ADE-FE06-4B7C-8340-F1B998D7F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15DE1-E73C-4BEA-A4DA-E635155E931E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B7D5E-EF3D-4D5C-AFE0-E127D24F5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33FFB-1F6A-42D4-BE87-B718639509D1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2CB5D-D889-4ABB-92FF-B54E183E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0092A-4C0F-4006-9172-BA105C720D9D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80691-8331-4DC1-982D-A79AC8ECF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627C8-3F33-4F40-BC70-864496299CFB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EAA18-C2FD-4DCB-A050-A4E9A36FE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D4E9F-48C2-42A1-973B-A4BEED22D8FC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C37DA-3FFC-4DE2-A4CA-EFC4284CD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D74A2-DA67-436B-820A-D765CB800370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1DF20-D219-404C-82ED-0F26E93D6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3504-F732-40F9-B8F8-A5109D8803A2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DD116-74B1-4ED9-BD28-AAF3C9986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9E32-DF7B-4D95-A059-B764EB3C9F8B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11033-D0A6-4E4A-939A-84632EAB4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0FCB-0A15-4141-ABB7-4CD6147E6C91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23946-858E-4939-9069-B15DAA436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0D337-818B-4474-B032-79BB76EDB590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BF5E-8685-4B69-AA01-483B218C7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7334B-14BA-4A79-A1AA-522EB7CB6DD0}" type="datetimeFigureOut">
              <a:rPr lang="en-US"/>
              <a:pPr>
                <a:defRPr/>
              </a:pPr>
              <a:t>12/6/2020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91464A-C2AB-4F53-99CD-0C14B008C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Enzymology- An overview-4</a:t>
            </a:r>
            <a:endParaRPr lang="en-US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0" y="0"/>
            <a:ext cx="6477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Enzyme/substrate Compartmentation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Compartmentation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ensures 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metabolic efficiency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&amp;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simplifies regulation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Segregation of metabolic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processes into distinct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subcellular locations like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the cytosol or specialized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organelles (nucleus,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endoplasmic  reticulum, 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Golgi apparatus,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lysosomes, mitochondria,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etc.) is another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form of regulation</a:t>
            </a:r>
          </a:p>
        </p:txBody>
      </p:sp>
      <p:pic>
        <p:nvPicPr>
          <p:cNvPr id="11267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066800"/>
            <a:ext cx="1905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143000"/>
            <a:ext cx="2895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Enzyme production (hormonal regulation)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Enzyme synthesis (transcription and translation of enzymes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genes) can be induced or decreased by hormonal activity that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controls the genes.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This mechanism of enzyme regulation is slower than other     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mechanisms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long-term regulation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), i.e. covalent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allosteric modulation of enzyme activity.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Causes changes in the concentration of certain “inducible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enzymes” (are adaptive, i.e. synthesized as needed by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cell). (Constitutive enzymes synthesis is at a constant rate).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Induction occurs usually by the action of hormones, (e.g.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steroid and thyroxine) and is exerted by changes in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expression of gene encoding the enzymes.</a:t>
            </a:r>
          </a:p>
          <a:p>
            <a:pPr>
              <a:buFontTx/>
              <a:buChar char="-"/>
            </a:pPr>
            <a:r>
              <a:rPr lang="en-US" sz="28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More  or less enzyme can be synthesized by hormonal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activation or inhibition of the genes.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Insulin induces increased synthesis of enzymes: glucokinase,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glycogen synthase and PFK-1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Insulin decreases the synthesis of several key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gluconeogenic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enzymes (amino acid                    glucose).</a:t>
            </a:r>
          </a:p>
          <a:p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Feed back inhibition v/s feed back regulation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the regulation of a metabolic pathway by using end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product as an inhibitor within the pathway to keep cells from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synthesizing more product than necessary.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Dietary cholesterol decreases hepatic synthesis of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cholesterol, (feedback regulation not feedback inhibition).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HMG-CoA reductase, the rate-limiting enzyme of cholesterol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synthesis, is affected, but cholesterol does not feedback-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inhibit its activity.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352800" y="2057400"/>
            <a:ext cx="1600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Regulation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response to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dietary cholesterol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involves the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effect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cholesterol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 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cholesterol metabolite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the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expression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gene that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encodes HMG-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reductase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(enzyme repression).</a:t>
            </a:r>
          </a:p>
          <a:p>
            <a:endParaRPr lang="en-US" sz="2800" b="1" dirty="0"/>
          </a:p>
        </p:txBody>
      </p:sp>
      <p:pic>
        <p:nvPicPr>
          <p:cNvPr id="14339" name="Picture 7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467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ØµÙØ±Ø© Ø°Ø§Øª ØµÙØ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Regulation of enzyme activity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Importance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Helps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use the substrate economically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Regulate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metabolic pathways and their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interrelations</a:t>
            </a:r>
          </a:p>
          <a:p>
            <a:endParaRPr lang="ar-JO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several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ways to regulate enzyme activity:</a:t>
            </a:r>
          </a:p>
          <a:p>
            <a:pPr>
              <a:buFont typeface="Wingdings 3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Modulation of enzyme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activity including: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A- Covalent modification.</a:t>
            </a:r>
          </a:p>
          <a:p>
            <a:pPr>
              <a:buFont typeface="Wingdings 3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B- Allosteric modulation.</a:t>
            </a:r>
          </a:p>
          <a:p>
            <a:pPr>
              <a:buFont typeface="Wingdings 3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2. Proteolytic cleavage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proenzymes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(zymogens)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Compartmentation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4. Enzyme production.</a:t>
            </a:r>
          </a:p>
          <a:p>
            <a:pPr>
              <a:buFont typeface="Wingdings 3" pitchFamily="18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5. Feedback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regulation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0" y="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tabLst>
                <a:tab pos="504825" algn="l"/>
              </a:tabLst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Regulation by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modulating enzyme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activity</a:t>
            </a:r>
          </a:p>
          <a:p>
            <a:pPr marL="514350" indent="-514350" algn="just">
              <a:tabLst>
                <a:tab pos="504825" algn="l"/>
              </a:tabLst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tabLst>
                <a:tab pos="504825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A-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Covalent modification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Regulation by covalent modification is slower than   </a:t>
            </a:r>
          </a:p>
          <a:p>
            <a:pPr marL="514350" indent="-514350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allosteric regulation. 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Reversible.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Require one enzyme for activation and one enzyme for 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inactivation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Phosphorylation / dephosphorylation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is the most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common 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covalent modification.</a:t>
            </a:r>
          </a:p>
          <a:p>
            <a:pPr marL="514350" indent="-514350" algn="just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Involves protein kinases / phosphatase.</a:t>
            </a:r>
          </a:p>
          <a:p>
            <a:pPr marL="514350" indent="-514350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Amino acids with –OH groups are targets for   </a:t>
            </a:r>
          </a:p>
          <a:p>
            <a:pPr marL="514350" indent="-514350">
              <a:buFont typeface="Wingdings 3" pitchFamily="18" charset="2"/>
              <a:buNone/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phosphorylation.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0" y="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Usually by the addition of or lysis of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phosphate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groups to and from enzymes.</a:t>
            </a:r>
          </a:p>
          <a:p>
            <a:pPr marL="514350" indent="-514350">
              <a:tabLst>
                <a:tab pos="504825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Some enzymes are active when phosphorylated, while, others are inactive when phosphorylated.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28800"/>
            <a:ext cx="91440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576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3" pitchFamily="18" charset="2"/>
              <a:buNone/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Allosteric regulation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regulation is the term used to describe cases where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an enzyme is functioning at one site, then,  affected by 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binding of  a regulatory molecule at another site.</a:t>
            </a:r>
          </a:p>
          <a:p>
            <a:pPr algn="just"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regulation may either inhibit or stimulate an 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enzyme activity by changing the enzyme either to its active </a:t>
            </a:r>
          </a:p>
          <a:p>
            <a:pPr algn="just"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or inactive forms. </a:t>
            </a:r>
          </a:p>
          <a:p>
            <a:pPr algn="just"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binding of an allosteric activator stabilizes its active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form, while binding the allosteric inhibitor stabilizes the  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inactive form of the enzyme.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End products are often inhibitors.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Often allosteric modulators do not resemble the substrate or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the product of the enzyme catalyzing the reaction.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modulators bind non-covalently to the enzyme at a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site rather than the substrate binding site.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enzymes usually have quaternary structure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Allosteric enzymes do not exhibit typical Michaelis- Menton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kinetics.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Instead, the curve is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sigmoidal, which indicates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that the binding of substrate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to the enzyme changes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(e.g. increases)   </a:t>
            </a:r>
          </a:p>
          <a:p>
            <a:pPr>
              <a:buFont typeface="Wingdings 3" pitchFamily="18" charset="2"/>
              <a:buNone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the affinity of the enzyme for</a:t>
            </a:r>
          </a:p>
          <a:p>
            <a:pPr>
              <a:buFont typeface="Wingdings 3" pitchFamily="18" charset="2"/>
              <a:buNone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substrate. 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Some allosteric modulators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alters the Km, the Vmax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remains constant.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The modulators are not </a:t>
            </a:r>
          </a:p>
          <a:p>
            <a:pPr>
              <a:tabLst>
                <a:tab pos="4572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altered by the enzyme.                      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886200" y="1600200"/>
            <a:ext cx="586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755357" y="30956"/>
            <a:ext cx="441960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Content Placeholder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480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65785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Allosteric regulation gives sigmoidal curve</a:t>
            </a:r>
          </a:p>
          <a:p>
            <a:pPr algn="ctr" eaLnBrk="0" hangingPunct="0"/>
            <a:r>
              <a:rPr lang="en-US" sz="2400" b="1">
                <a:latin typeface="Times New Roman" pitchFamily="18" charset="0"/>
                <a:cs typeface="Times New Roman" pitchFamily="18" charset="0"/>
              </a:rPr>
              <a:t>Effects of a positive (+) and a negative (-) modulator that alter the Km without altering the maximum velocity Vmax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0"/>
            <a:ext cx="9144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>
              <a:buFont typeface="Wingdings 3" pitchFamily="18" charset="2"/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Proteolytic cleavage of </a:t>
            </a: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proenzyme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125" indent="-255588">
              <a:buFont typeface="Wingdings 3" pitchFamily="18" charset="2"/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Zymogens activation: certain proteins are synthesized and secreted as inactive precursor proteins known as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proproteins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125" indent="-255588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proproteins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enzymes are termed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proenzymes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zymogens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125" indent="-255588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Selective proteolysis converts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proprotein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one or more successive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proteolytic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"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clips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" to a form that exhibits the characteristic activity of the mature protein, such as , its enzymatic activity.</a:t>
            </a:r>
          </a:p>
          <a:p>
            <a:pPr marL="365125" indent="-255588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The digestive enzymes pepsin, trypsin, and chymotrypsin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proproteins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pepsinogen,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trypsinogen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chymotrypsinogen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respectively), several factors of the blood clotting and blood clot dissolution cascades, are examples of Zymogen activation.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4152900" y="1866900"/>
            <a:ext cx="27432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68508B-B098-48E6-BA58-0ED471EFF8F4}"/>
</file>

<file path=customXml/itemProps2.xml><?xml version="1.0" encoding="utf-8"?>
<ds:datastoreItem xmlns:ds="http://schemas.openxmlformats.org/officeDocument/2006/customXml" ds:itemID="{EA245D78-20EA-44D0-BE42-57C2EDFFEA26}"/>
</file>

<file path=customXml/itemProps3.xml><?xml version="1.0" encoding="utf-8"?>
<ds:datastoreItem xmlns:ds="http://schemas.openxmlformats.org/officeDocument/2006/customXml" ds:itemID="{6A3AFF1C-249C-47FE-9179-4CCDB269FAF8}"/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814</Words>
  <Application>Microsoft Office PowerPoint</Application>
  <PresentationFormat>عرض على الشاشة (3:4)‏</PresentationFormat>
  <Paragraphs>114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Office Theme</vt:lpstr>
      <vt:lpstr>Enzymology- An overview-4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Enzymology- An overview-4</dc:title>
  <dc:creator>user</dc:creator>
  <cp:lastModifiedBy>MCC</cp:lastModifiedBy>
  <cp:revision>57</cp:revision>
  <dcterms:created xsi:type="dcterms:W3CDTF">2015-10-17T03:14:41Z</dcterms:created>
  <dcterms:modified xsi:type="dcterms:W3CDTF">2020-12-06T10:35:59Z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