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58"/>
  </p:notesMasterIdLst>
  <p:sldIdLst>
    <p:sldId id="256" r:id="rId3"/>
    <p:sldId id="272" r:id="rId4"/>
    <p:sldId id="260" r:id="rId5"/>
    <p:sldId id="324" r:id="rId6"/>
    <p:sldId id="310" r:id="rId7"/>
    <p:sldId id="311" r:id="rId8"/>
    <p:sldId id="263" r:id="rId9"/>
    <p:sldId id="264" r:id="rId10"/>
    <p:sldId id="266" r:id="rId11"/>
    <p:sldId id="267" r:id="rId12"/>
    <p:sldId id="268" r:id="rId13"/>
    <p:sldId id="282" r:id="rId14"/>
    <p:sldId id="271" r:id="rId15"/>
    <p:sldId id="275" r:id="rId16"/>
    <p:sldId id="274" r:id="rId17"/>
    <p:sldId id="276" r:id="rId18"/>
    <p:sldId id="277" r:id="rId19"/>
    <p:sldId id="278" r:id="rId20"/>
    <p:sldId id="279" r:id="rId21"/>
    <p:sldId id="281" r:id="rId22"/>
    <p:sldId id="318" r:id="rId23"/>
    <p:sldId id="273" r:id="rId24"/>
    <p:sldId id="262" r:id="rId25"/>
    <p:sldId id="261" r:id="rId26"/>
    <p:sldId id="317" r:id="rId27"/>
    <p:sldId id="284" r:id="rId28"/>
    <p:sldId id="315" r:id="rId29"/>
    <p:sldId id="287" r:id="rId30"/>
    <p:sldId id="286" r:id="rId31"/>
    <p:sldId id="288" r:id="rId32"/>
    <p:sldId id="289" r:id="rId33"/>
    <p:sldId id="313" r:id="rId34"/>
    <p:sldId id="290" r:id="rId35"/>
    <p:sldId id="291" r:id="rId36"/>
    <p:sldId id="292" r:id="rId37"/>
    <p:sldId id="293" r:id="rId38"/>
    <p:sldId id="294" r:id="rId39"/>
    <p:sldId id="297" r:id="rId40"/>
    <p:sldId id="295" r:id="rId41"/>
    <p:sldId id="296" r:id="rId42"/>
    <p:sldId id="298" r:id="rId43"/>
    <p:sldId id="283" r:id="rId44"/>
    <p:sldId id="302" r:id="rId45"/>
    <p:sldId id="306" r:id="rId46"/>
    <p:sldId id="307" r:id="rId47"/>
    <p:sldId id="316" r:id="rId48"/>
    <p:sldId id="308" r:id="rId49"/>
    <p:sldId id="305" r:id="rId50"/>
    <p:sldId id="304" r:id="rId51"/>
    <p:sldId id="303" r:id="rId52"/>
    <p:sldId id="319" r:id="rId53"/>
    <p:sldId id="320" r:id="rId54"/>
    <p:sldId id="321" r:id="rId55"/>
    <p:sldId id="322" r:id="rId56"/>
    <p:sldId id="32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BC00"/>
    <a:srgbClr val="FFD700"/>
    <a:srgbClr val="455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88191" autoAdjust="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344CE9-C944-4092-96F3-E3892D831BBD}" type="datetimeFigureOut">
              <a:rPr lang="en-US" smtClean="0"/>
              <a:t>4/25/2022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EE8F36-A7F2-4D15-BDC4-BF49ECE4EAE3}" type="slidenum">
              <a:rPr lang="en-US" smtClean="0"/>
              <a:t>‹#›</a:t>
            </a:fld>
            <a:endParaRPr lang="en-US"/>
          </a:p>
        </p:txBody>
      </p:sp>
    </p:spTree>
    <p:extLst>
      <p:ext uri="{BB962C8B-B14F-4D97-AF65-F5344CB8AC3E}">
        <p14:creationId xmlns:p14="http://schemas.microsoft.com/office/powerpoint/2010/main" val="1561969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ext.amboss.com/us/article/4n03tg#Z4254d71ea91bb85a18eeeaaf5e7adbef"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next.amboss.com/us/article/ps0LDh#Zc8bd87864b8eaaa9403cde30b0f2b64c"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ext.amboss.com/us/article/7I04Vh#Za68e01313423572283ce418087f356cb"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next.amboss.com/us/article/WM0Png#Z333a818dbf71a509f924e54006a41fb6" TargetMode="External"/><Relationship Id="rId4" Type="http://schemas.openxmlformats.org/officeDocument/2006/relationships/hyperlink" Target="https://next.amboss.com/us/article/9H0Nsh#Z72cadad819de2f5db0a50bf0b525dafa"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ext.amboss.com/us/article/q40C4T#Z130e24e19697c4b29f9defdb782e267c"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next.amboss.com/us/article/230T3f#Ze4e343445fc2905d334a766458615a46" TargetMode="External"/><Relationship Id="rId4" Type="http://schemas.openxmlformats.org/officeDocument/2006/relationships/hyperlink" Target="https://next.amboss.com/us/article/230T3f#Z123235bbe4d948b5f9f10303d542a53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ext.amboss.com/us/article/Ig0Y92#Zeb53713ef6f84bacbbe3e3392a007886"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next.amboss.com/us/article/Ig0Y92#Zbd78324053c153c16ea5cb2574249398"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 the lumen (intraluminal)</a:t>
            </a:r>
            <a:endParaRPr lang="ar-JO" sz="1200" b="1" dirty="0"/>
          </a:p>
          <a:p>
            <a:r>
              <a:rPr lang="en-US" sz="1200" b="1" dirty="0"/>
              <a:t>In the wall (intramural)</a:t>
            </a:r>
            <a:endParaRPr lang="ar-JO" sz="1200" b="1" dirty="0"/>
          </a:p>
          <a:p>
            <a:r>
              <a:rPr lang="en-US" sz="1200" b="1" dirty="0"/>
              <a:t>From outside (extramural)</a:t>
            </a:r>
            <a:endParaRPr lang="en-US" dirty="0"/>
          </a:p>
        </p:txBody>
      </p:sp>
      <p:sp>
        <p:nvSpPr>
          <p:cNvPr id="4" name="Slide Number Placeholder 3"/>
          <p:cNvSpPr>
            <a:spLocks noGrp="1"/>
          </p:cNvSpPr>
          <p:nvPr>
            <p:ph type="sldNum" sz="quarter" idx="5"/>
          </p:nvPr>
        </p:nvSpPr>
        <p:spPr/>
        <p:txBody>
          <a:bodyPr/>
          <a:lstStyle/>
          <a:p>
            <a:fld id="{FCEE8F36-A7F2-4D15-BDC4-BF49ECE4EAE3}" type="slidenum">
              <a:rPr lang="en-US" smtClean="0"/>
              <a:t>3</a:t>
            </a:fld>
            <a:endParaRPr lang="en-US"/>
          </a:p>
        </p:txBody>
      </p:sp>
    </p:spTree>
    <p:extLst>
      <p:ext uri="{BB962C8B-B14F-4D97-AF65-F5344CB8AC3E}">
        <p14:creationId xmlns:p14="http://schemas.microsoft.com/office/powerpoint/2010/main" val="231043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7D3CE"/>
                </a:solidFill>
                <a:effectLst/>
                <a:latin typeface="Lato" panose="020F0502020204030203" pitchFamily="34" charset="0"/>
              </a:rPr>
              <a:t>may be preferred over </a:t>
            </a:r>
            <a:r>
              <a:rPr lang="en-US" b="0" i="0" u="sng" dirty="0">
                <a:solidFill>
                  <a:srgbClr val="D7D3CE"/>
                </a:solidFill>
                <a:effectLst/>
                <a:latin typeface="Lato" panose="020F0502020204030203" pitchFamily="34" charset="0"/>
              </a:rPr>
              <a:t>abdominal x-ray</a:t>
            </a:r>
            <a:r>
              <a:rPr lang="en-US" b="0" i="0" u="none" dirty="0">
                <a:solidFill>
                  <a:srgbClr val="D7D3CE"/>
                </a:solidFill>
                <a:effectLst/>
                <a:latin typeface="Lato" panose="020F0502020204030203" pitchFamily="34" charset="0"/>
              </a:rPr>
              <a:t> </a:t>
            </a:r>
          </a:p>
          <a:p>
            <a:r>
              <a:rPr lang="en-US" b="0" i="0" dirty="0">
                <a:solidFill>
                  <a:srgbClr val="D7D3CE"/>
                </a:solidFill>
                <a:effectLst/>
                <a:latin typeface="Lato" panose="020F0502020204030203" pitchFamily="34" charset="0"/>
              </a:rPr>
              <a:t>Advantages of </a:t>
            </a:r>
            <a:r>
              <a:rPr lang="en-US" b="0" i="0" dirty="0">
                <a:effectLst/>
                <a:latin typeface="Lato" panose="020F0502020204030203" pitchFamily="34" charset="0"/>
                <a:hlinkClick r:id="rId3"/>
              </a:rPr>
              <a:t>ultrasound</a:t>
            </a:r>
            <a:r>
              <a:rPr lang="en-US" b="0" i="0" dirty="0">
                <a:solidFill>
                  <a:srgbClr val="D7D3CE"/>
                </a:solidFill>
                <a:effectLst/>
                <a:latin typeface="Lato" panose="020F0502020204030203" pitchFamily="34" charset="0"/>
              </a:rPr>
              <a:t> include no radiation exposure, better </a:t>
            </a:r>
            <a:r>
              <a:rPr lang="en-US" b="0" i="0" dirty="0">
                <a:effectLst/>
                <a:latin typeface="Lato" panose="020F0502020204030203" pitchFamily="34" charset="0"/>
                <a:hlinkClick r:id="rId4"/>
              </a:rPr>
              <a:t>accuracy</a:t>
            </a:r>
            <a:r>
              <a:rPr lang="en-US" b="0" i="0" dirty="0">
                <a:solidFill>
                  <a:srgbClr val="D7D3CE"/>
                </a:solidFill>
                <a:effectLst/>
                <a:latin typeface="Lato" panose="020F0502020204030203" pitchFamily="34" charset="0"/>
              </a:rPr>
              <a:t> than </a:t>
            </a:r>
            <a:r>
              <a:rPr lang="en-US" b="0" i="0" u="none" strike="noStrike" dirty="0">
                <a:solidFill>
                  <a:srgbClr val="D7D3CE"/>
                </a:solidFill>
                <a:effectLst/>
                <a:latin typeface="Lato" panose="020F0502020204030203" pitchFamily="34" charset="0"/>
              </a:rPr>
              <a:t>abdominal x-ray</a:t>
            </a:r>
            <a:r>
              <a:rPr lang="en-US" b="0" i="0" dirty="0">
                <a:solidFill>
                  <a:srgbClr val="D7D3CE"/>
                </a:solidFill>
                <a:effectLst/>
                <a:latin typeface="Lato" panose="020F0502020204030203" pitchFamily="34" charset="0"/>
              </a:rPr>
              <a:t> if performed by experienced operators, and shorter time to initiation of treatment (including surgical consultation and admission) if performed at the bedside.</a:t>
            </a:r>
            <a:endParaRPr lang="en-US" dirty="0"/>
          </a:p>
        </p:txBody>
      </p:sp>
      <p:sp>
        <p:nvSpPr>
          <p:cNvPr id="4" name="Slide Number Placeholder 3"/>
          <p:cNvSpPr>
            <a:spLocks noGrp="1"/>
          </p:cNvSpPr>
          <p:nvPr>
            <p:ph type="sldNum" sz="quarter" idx="5"/>
          </p:nvPr>
        </p:nvSpPr>
        <p:spPr/>
        <p:txBody>
          <a:bodyPr/>
          <a:lstStyle/>
          <a:p>
            <a:fld id="{FCEE8F36-A7F2-4D15-BDC4-BF49ECE4EAE3}" type="slidenum">
              <a:rPr lang="en-US" smtClean="0"/>
              <a:t>38</a:t>
            </a:fld>
            <a:endParaRPr lang="en-US"/>
          </a:p>
        </p:txBody>
      </p:sp>
    </p:spTree>
    <p:extLst>
      <p:ext uri="{BB962C8B-B14F-4D97-AF65-F5344CB8AC3E}">
        <p14:creationId xmlns:p14="http://schemas.microsoft.com/office/powerpoint/2010/main" val="980748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7D3CE"/>
                </a:solidFill>
                <a:effectLst/>
                <a:latin typeface="Lato" panose="020F0502020204030203" pitchFamily="34" charset="0"/>
              </a:rPr>
              <a:t>Recommended in the 2017 WSES and 2012 Eastern Association for the </a:t>
            </a:r>
            <a:r>
              <a:rPr lang="en-US" b="0" i="0" dirty="0">
                <a:effectLst/>
                <a:latin typeface="Lato" panose="020F0502020204030203" pitchFamily="34" charset="0"/>
                <a:hlinkClick r:id="rId3"/>
              </a:rPr>
              <a:t>Surgery</a:t>
            </a:r>
            <a:r>
              <a:rPr lang="en-US" b="0" i="0" dirty="0">
                <a:solidFill>
                  <a:srgbClr val="D7D3CE"/>
                </a:solidFill>
                <a:effectLst/>
                <a:latin typeface="Lato" panose="020F0502020204030203" pitchFamily="34" charset="0"/>
              </a:rPr>
              <a:t> of Trauma (EAST) guidelines, as it provides valuable information on the site, severity, and etiology of bowel obstructions (e.g., </a:t>
            </a:r>
            <a:r>
              <a:rPr lang="en-US" b="0" i="0" dirty="0">
                <a:effectLst/>
                <a:latin typeface="Lato" panose="020F0502020204030203" pitchFamily="34" charset="0"/>
                <a:hlinkClick r:id="rId4"/>
              </a:rPr>
              <a:t>volvulus</a:t>
            </a:r>
            <a:r>
              <a:rPr lang="en-US" b="0" i="0" dirty="0">
                <a:solidFill>
                  <a:srgbClr val="D7D3CE"/>
                </a:solidFill>
                <a:effectLst/>
                <a:latin typeface="Lato" panose="020F0502020204030203" pitchFamily="34" charset="0"/>
              </a:rPr>
              <a:t>, </a:t>
            </a:r>
            <a:r>
              <a:rPr lang="en-US" b="0" i="0" dirty="0">
                <a:effectLst/>
                <a:latin typeface="Lato" panose="020F0502020204030203" pitchFamily="34" charset="0"/>
                <a:hlinkClick r:id="rId5"/>
              </a:rPr>
              <a:t>tumor</a:t>
            </a:r>
            <a:r>
              <a:rPr lang="en-US" b="0" i="0" dirty="0">
                <a:solidFill>
                  <a:srgbClr val="D7D3CE"/>
                </a:solidFill>
                <a:effectLst/>
                <a:latin typeface="Lato" panose="020F0502020204030203" pitchFamily="34" charset="0"/>
              </a:rPr>
              <a:t>) and can identify immediate operative indications that may not be clinically apparent (e.g., strangulation, small perforation).</a:t>
            </a:r>
            <a:endParaRPr lang="en-US" dirty="0"/>
          </a:p>
        </p:txBody>
      </p:sp>
      <p:sp>
        <p:nvSpPr>
          <p:cNvPr id="4" name="Slide Number Placeholder 3"/>
          <p:cNvSpPr>
            <a:spLocks noGrp="1"/>
          </p:cNvSpPr>
          <p:nvPr>
            <p:ph type="sldNum" sz="quarter" idx="5"/>
          </p:nvPr>
        </p:nvSpPr>
        <p:spPr/>
        <p:txBody>
          <a:bodyPr/>
          <a:lstStyle/>
          <a:p>
            <a:fld id="{FCEE8F36-A7F2-4D15-BDC4-BF49ECE4EAE3}" type="slidenum">
              <a:rPr lang="en-US" smtClean="0"/>
              <a:t>39</a:t>
            </a:fld>
            <a:endParaRPr lang="en-US"/>
          </a:p>
        </p:txBody>
      </p:sp>
    </p:spTree>
    <p:extLst>
      <p:ext uri="{BB962C8B-B14F-4D97-AF65-F5344CB8AC3E}">
        <p14:creationId xmlns:p14="http://schemas.microsoft.com/office/powerpoint/2010/main" val="1465660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82B9ED"/>
                </a:solidFill>
                <a:effectLst/>
                <a:latin typeface="Lato" panose="020F0502020204030203" pitchFamily="34" charset="0"/>
                <a:hlinkClick r:id="rId3"/>
              </a:rPr>
              <a:t>Contrast enema</a:t>
            </a:r>
            <a:r>
              <a:rPr lang="en-US" b="0" i="0" dirty="0">
                <a:solidFill>
                  <a:srgbClr val="82B9ED"/>
                </a:solidFill>
                <a:effectLst/>
                <a:latin typeface="Lato" panose="020F0502020204030203" pitchFamily="34" charset="0"/>
              </a:rPr>
              <a:t> helps differentiate </a:t>
            </a:r>
            <a:r>
              <a:rPr lang="en-US" b="0" i="0" dirty="0">
                <a:solidFill>
                  <a:srgbClr val="82B9ED"/>
                </a:solidFill>
                <a:effectLst/>
                <a:latin typeface="Lato" panose="020F0502020204030203" pitchFamily="34" charset="0"/>
                <a:hlinkClick r:id="rId4"/>
              </a:rPr>
              <a:t>complete bowel obstruction</a:t>
            </a:r>
            <a:r>
              <a:rPr lang="en-US" b="0" i="0" dirty="0">
                <a:solidFill>
                  <a:srgbClr val="82B9ED"/>
                </a:solidFill>
                <a:effectLst/>
                <a:latin typeface="Lato" panose="020F0502020204030203" pitchFamily="34" charset="0"/>
              </a:rPr>
              <a:t> from </a:t>
            </a:r>
            <a:r>
              <a:rPr lang="en-US" b="0" i="0" dirty="0">
                <a:solidFill>
                  <a:srgbClr val="82B9ED"/>
                </a:solidFill>
                <a:effectLst/>
                <a:latin typeface="Lato" panose="020F0502020204030203" pitchFamily="34" charset="0"/>
                <a:hlinkClick r:id="rId5"/>
              </a:rPr>
              <a:t>partial bowel obstruction</a:t>
            </a:r>
            <a:r>
              <a:rPr lang="en-US" b="0" i="0" dirty="0">
                <a:solidFill>
                  <a:srgbClr val="82B9ED"/>
                </a:solidFill>
                <a:effectLst/>
                <a:latin typeface="Lato" panose="020F0502020204030203" pitchFamily="34" charset="0"/>
              </a:rPr>
              <a:t>.</a:t>
            </a:r>
            <a:endParaRPr lang="en-US" dirty="0"/>
          </a:p>
        </p:txBody>
      </p:sp>
      <p:sp>
        <p:nvSpPr>
          <p:cNvPr id="4" name="Slide Number Placeholder 3"/>
          <p:cNvSpPr>
            <a:spLocks noGrp="1"/>
          </p:cNvSpPr>
          <p:nvPr>
            <p:ph type="sldNum" sz="quarter" idx="5"/>
          </p:nvPr>
        </p:nvSpPr>
        <p:spPr/>
        <p:txBody>
          <a:bodyPr/>
          <a:lstStyle/>
          <a:p>
            <a:fld id="{FCEE8F36-A7F2-4D15-BDC4-BF49ECE4EAE3}" type="slidenum">
              <a:rPr lang="en-US" smtClean="0"/>
              <a:t>40</a:t>
            </a:fld>
            <a:endParaRPr lang="en-US"/>
          </a:p>
        </p:txBody>
      </p:sp>
    </p:spTree>
    <p:extLst>
      <p:ext uri="{BB962C8B-B14F-4D97-AF65-F5344CB8AC3E}">
        <p14:creationId xmlns:p14="http://schemas.microsoft.com/office/powerpoint/2010/main" val="3388508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Midgut volvulus: A </a:t>
            </a:r>
            <a:r>
              <a:rPr lang="en-US" dirty="0" err="1"/>
              <a:t>malrotated</a:t>
            </a:r>
            <a:r>
              <a:rPr lang="en-US" dirty="0"/>
              <a:t> midgut causing mechanical bowel obstruction, mostly in neonates and infants. Fibrous peritoneal bands (Ladd bands) attaching the cecum to the retroperitoneum are a common pathological finding in midgut volvulus.</a:t>
            </a:r>
          </a:p>
          <a:p>
            <a:pPr marL="285750" indent="-285750">
              <a:buFont typeface="Arial" panose="020B0604020202020204" pitchFamily="34" charset="0"/>
              <a:buChar char="•"/>
            </a:pPr>
            <a:r>
              <a:rPr lang="en-US" dirty="0"/>
              <a:t>Cecal volvulus: The cecum rotates on its mesenteric axis resulting in mechanical bowel obstruction and vascular compromise.</a:t>
            </a:r>
          </a:p>
          <a:p>
            <a:pPr marL="285750" indent="-285750">
              <a:buFont typeface="Arial" panose="020B0604020202020204" pitchFamily="34" charset="0"/>
              <a:buChar char="•"/>
            </a:pPr>
            <a:r>
              <a:rPr lang="en-US" dirty="0"/>
              <a:t>Sigmoid volvulus: The sigmoid colon rotates on its mesenteric axis resulting in mechanical bowel obstruction and vascular compromise.</a:t>
            </a:r>
          </a:p>
          <a:p>
            <a:endParaRPr lang="en-US" dirty="0"/>
          </a:p>
        </p:txBody>
      </p:sp>
      <p:sp>
        <p:nvSpPr>
          <p:cNvPr id="4" name="Slide Number Placeholder 3"/>
          <p:cNvSpPr>
            <a:spLocks noGrp="1"/>
          </p:cNvSpPr>
          <p:nvPr>
            <p:ph type="sldNum" sz="quarter" idx="5"/>
          </p:nvPr>
        </p:nvSpPr>
        <p:spPr/>
        <p:txBody>
          <a:bodyPr/>
          <a:lstStyle/>
          <a:p>
            <a:fld id="{FCEE8F36-A7F2-4D15-BDC4-BF49ECE4EAE3}" type="slidenum">
              <a:rPr lang="en-US" smtClean="0"/>
              <a:t>5</a:t>
            </a:fld>
            <a:endParaRPr lang="en-US"/>
          </a:p>
        </p:txBody>
      </p:sp>
    </p:spTree>
    <p:extLst>
      <p:ext uri="{BB962C8B-B14F-4D97-AF65-F5344CB8AC3E}">
        <p14:creationId xmlns:p14="http://schemas.microsoft.com/office/powerpoint/2010/main" val="63800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D7D3CE"/>
                </a:solidFill>
                <a:effectLst/>
                <a:latin typeface="Lato" panose="020F0502020204030203" pitchFamily="34" charset="0"/>
              </a:rPr>
              <a:t>Paralytic ileus Pathophysiology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D7D3CE"/>
                </a:solidFill>
                <a:effectLst/>
                <a:latin typeface="Lato" panose="020F0502020204030203" pitchFamily="34" charset="0"/>
              </a:rPr>
              <a:t> Irritation of the bowel (e.g., intraoperative manipulation) and/or inflammation (e.g., peritonitis) causing:</a:t>
            </a: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b="0" i="0" dirty="0">
                <a:solidFill>
                  <a:srgbClr val="D7D3CE"/>
                </a:solidFill>
                <a:effectLst/>
                <a:latin typeface="Lato" panose="020F0502020204030203" pitchFamily="34" charset="0"/>
              </a:rPr>
              <a:t>Sympathetic nervous system activation → decreased/arrested peristalsis</a:t>
            </a: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b="0" i="0" dirty="0">
                <a:solidFill>
                  <a:srgbClr val="D7D3CE"/>
                </a:solidFill>
                <a:effectLst/>
                <a:latin typeface="Lato" panose="020F0502020204030203" pitchFamily="34" charset="0"/>
              </a:rPr>
              <a:t>Local release of nitric oxide → relaxation of intestinal smooth muscles → decreased/arrested peristalsis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D7D3CE"/>
                </a:solidFill>
                <a:effectLst/>
                <a:latin typeface="Lato" panose="020F0502020204030203" pitchFamily="34" charset="0"/>
              </a:rPr>
              <a:t>Decreased/arrested peristalsis leads to the stasis of luminal contents and gas and bowel wall distention.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D7D3CE"/>
                </a:solidFill>
                <a:effectLst/>
                <a:latin typeface="Lato" panose="020F0502020204030203" pitchFamily="34" charset="0"/>
              </a:rPr>
              <a:t>In some cases, the pathophysiological consequences of this are similar to those of mechanical bowel obstruction (see “Pathophysiology” in “Mechanical bowel obstruction”).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D7D3CE"/>
              </a:solidFill>
              <a:effectLst/>
              <a:latin typeface="Lato" panose="020F050202020403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CEE8F36-A7F2-4D15-BDC4-BF49ECE4EAE3}" type="slidenum">
              <a:rPr lang="en-US" smtClean="0"/>
              <a:t>6</a:t>
            </a:fld>
            <a:endParaRPr lang="en-US"/>
          </a:p>
        </p:txBody>
      </p:sp>
    </p:spTree>
    <p:extLst>
      <p:ext uri="{BB962C8B-B14F-4D97-AF65-F5344CB8AC3E}">
        <p14:creationId xmlns:p14="http://schemas.microsoft.com/office/powerpoint/2010/main" val="2158109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dirty="0"/>
              <a:t>The bowel proximal to the obstruction dilates and the bowel below the obstruction exhibits normal peristalsis and absorption until it becomes empty and collapses. </a:t>
            </a:r>
          </a:p>
          <a:p>
            <a:pPr marL="514350" indent="-514350">
              <a:buFont typeface="+mj-lt"/>
              <a:buAutoNum type="arabicPeriod"/>
            </a:pPr>
            <a:r>
              <a:rPr lang="en-US" dirty="0"/>
              <a:t>Initially, proximal peristalsis is increased in an attempt to overcome the obstruction.</a:t>
            </a:r>
          </a:p>
          <a:p>
            <a:pPr marL="514350" indent="-514350">
              <a:buFont typeface="+mj-lt"/>
              <a:buAutoNum type="arabicPeriod"/>
            </a:pPr>
            <a:r>
              <a:rPr lang="en-US" dirty="0"/>
              <a:t>If the obstruction is not relieved, the bowel continues to dilate; ultimately there is a reduction in peristaltic strength, resulting in flaccidity and paralysis.</a:t>
            </a:r>
          </a:p>
          <a:p>
            <a:pPr marL="514350" indent="-514350">
              <a:buFont typeface="+mj-lt"/>
              <a:buAutoNum type="arabicPeriod"/>
            </a:pPr>
            <a:r>
              <a:rPr lang="en-US" dirty="0"/>
              <a:t>The stasis of luminal contents and gas proximal to the obstruction leads to distension and increased intraluminal pressure</a:t>
            </a:r>
          </a:p>
          <a:p>
            <a:endParaRPr lang="en-US" dirty="0"/>
          </a:p>
        </p:txBody>
      </p:sp>
      <p:sp>
        <p:nvSpPr>
          <p:cNvPr id="4" name="Slide Number Placeholder 3"/>
          <p:cNvSpPr>
            <a:spLocks noGrp="1"/>
          </p:cNvSpPr>
          <p:nvPr>
            <p:ph type="sldNum" sz="quarter" idx="5"/>
          </p:nvPr>
        </p:nvSpPr>
        <p:spPr/>
        <p:txBody>
          <a:bodyPr/>
          <a:lstStyle/>
          <a:p>
            <a:fld id="{FCEE8F36-A7F2-4D15-BDC4-BF49ECE4EAE3}" type="slidenum">
              <a:rPr lang="en-US" smtClean="0"/>
              <a:t>7</a:t>
            </a:fld>
            <a:endParaRPr lang="en-US"/>
          </a:p>
        </p:txBody>
      </p:sp>
    </p:spTree>
    <p:extLst>
      <p:ext uri="{BB962C8B-B14F-4D97-AF65-F5344CB8AC3E}">
        <p14:creationId xmlns:p14="http://schemas.microsoft.com/office/powerpoint/2010/main" val="77606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0" dirty="0"/>
              <a:t>intraluminal pressure, leads to the following:</a:t>
            </a:r>
          </a:p>
          <a:p>
            <a:pPr marL="971550" lvl="1" indent="-514350">
              <a:buFont typeface="+mj-lt"/>
              <a:buAutoNum type="arabicPeriod"/>
            </a:pPr>
            <a:r>
              <a:rPr lang="en-US" b="1" dirty="0"/>
              <a:t>Gaseous abdominal distention</a:t>
            </a:r>
            <a:r>
              <a:rPr lang="en-US" b="1" dirty="0">
                <a:solidFill>
                  <a:srgbClr val="00B050"/>
                </a:solidFill>
              </a:rPr>
              <a:t> </a:t>
            </a:r>
            <a:r>
              <a:rPr lang="en-US" dirty="0"/>
              <a:t>→ sequestration of fluids within the distended bowel loops (third spacing) → </a:t>
            </a:r>
            <a:r>
              <a:rPr lang="en-US" dirty="0">
                <a:solidFill>
                  <a:srgbClr val="0070C0"/>
                </a:solidFill>
              </a:rPr>
              <a:t>dehydration</a:t>
            </a:r>
            <a:r>
              <a:rPr lang="en-US" dirty="0"/>
              <a:t> and </a:t>
            </a:r>
            <a:r>
              <a:rPr lang="en-US" dirty="0">
                <a:solidFill>
                  <a:srgbClr val="0070C0"/>
                </a:solidFill>
              </a:rPr>
              <a:t>hypovolemia</a:t>
            </a:r>
          </a:p>
          <a:p>
            <a:pPr marL="971550" lvl="1" indent="-514350">
              <a:buFont typeface="+mj-lt"/>
              <a:buAutoNum type="arabicPeriod"/>
            </a:pPr>
            <a:r>
              <a:rPr lang="en-US" b="1" dirty="0"/>
              <a:t>Vomiting</a:t>
            </a:r>
            <a:r>
              <a:rPr lang="en-US" dirty="0"/>
              <a:t> → loss of fluid and Na+, K+, H+, and Cl- → </a:t>
            </a:r>
            <a:r>
              <a:rPr lang="en-US" dirty="0">
                <a:solidFill>
                  <a:srgbClr val="0070C0"/>
                </a:solidFill>
              </a:rPr>
              <a:t>hypokalemia</a:t>
            </a:r>
            <a:r>
              <a:rPr lang="en-US" dirty="0"/>
              <a:t>, </a:t>
            </a:r>
            <a:r>
              <a:rPr lang="en-US" dirty="0">
                <a:solidFill>
                  <a:srgbClr val="0070C0"/>
                </a:solidFill>
              </a:rPr>
              <a:t>metabolic alkalosis</a:t>
            </a:r>
            <a:r>
              <a:rPr lang="en-US" dirty="0"/>
              <a:t>, and </a:t>
            </a:r>
            <a:r>
              <a:rPr lang="en-US" dirty="0">
                <a:solidFill>
                  <a:srgbClr val="0070C0"/>
                </a:solidFill>
              </a:rPr>
              <a:t>hypovolemia</a:t>
            </a:r>
          </a:p>
          <a:p>
            <a:endParaRPr lang="en-US" dirty="0"/>
          </a:p>
        </p:txBody>
      </p:sp>
      <p:sp>
        <p:nvSpPr>
          <p:cNvPr id="4" name="Slide Number Placeholder 3"/>
          <p:cNvSpPr>
            <a:spLocks noGrp="1"/>
          </p:cNvSpPr>
          <p:nvPr>
            <p:ph type="sldNum" sz="quarter" idx="5"/>
          </p:nvPr>
        </p:nvSpPr>
        <p:spPr/>
        <p:txBody>
          <a:bodyPr/>
          <a:lstStyle/>
          <a:p>
            <a:fld id="{FCEE8F36-A7F2-4D15-BDC4-BF49ECE4EAE3}" type="slidenum">
              <a:rPr lang="en-US" smtClean="0"/>
              <a:t>8</a:t>
            </a:fld>
            <a:endParaRPr lang="en-US"/>
          </a:p>
        </p:txBody>
      </p:sp>
    </p:spTree>
    <p:extLst>
      <p:ext uri="{BB962C8B-B14F-4D97-AF65-F5344CB8AC3E}">
        <p14:creationId xmlns:p14="http://schemas.microsoft.com/office/powerpoint/2010/main" val="2080751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classic form of closed-loop obstruction is seen in the presence of a malignant stricture of the colon with a competent </a:t>
            </a:r>
            <a:r>
              <a:rPr lang="en-US" dirty="0" err="1"/>
              <a:t>ileocaecal</a:t>
            </a:r>
            <a:r>
              <a:rPr lang="en-US" dirty="0"/>
              <a:t> valve (present in up to one-third of individuals). This can occur with lesions as far distally as the rectum. The inability of the distended colon to decompress itself into the small bowel results in an increase in luminal pressure, which is greatest at the caecum, with subsequent impairment of blood flow in the wall. Unrelieved, this results in necrosis and perforation</a:t>
            </a:r>
          </a:p>
        </p:txBody>
      </p:sp>
      <p:sp>
        <p:nvSpPr>
          <p:cNvPr id="4" name="Slide Number Placeholder 3"/>
          <p:cNvSpPr>
            <a:spLocks noGrp="1"/>
          </p:cNvSpPr>
          <p:nvPr>
            <p:ph type="sldNum" sz="quarter" idx="5"/>
          </p:nvPr>
        </p:nvSpPr>
        <p:spPr/>
        <p:txBody>
          <a:bodyPr/>
          <a:lstStyle/>
          <a:p>
            <a:fld id="{FCEE8F36-A7F2-4D15-BDC4-BF49ECE4EAE3}" type="slidenum">
              <a:rPr lang="en-US" smtClean="0"/>
              <a:t>11</a:t>
            </a:fld>
            <a:endParaRPr lang="en-US"/>
          </a:p>
        </p:txBody>
      </p:sp>
    </p:spTree>
    <p:extLst>
      <p:ext uri="{BB962C8B-B14F-4D97-AF65-F5344CB8AC3E}">
        <p14:creationId xmlns:p14="http://schemas.microsoft.com/office/powerpoint/2010/main" val="2204501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Small bowel obstruction: Duodenum and jejunum</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Lower Small bowel obstruction: Ileum</a:t>
            </a:r>
          </a:p>
          <a:p>
            <a:endParaRPr lang="en-US" dirty="0"/>
          </a:p>
        </p:txBody>
      </p:sp>
      <p:sp>
        <p:nvSpPr>
          <p:cNvPr id="4" name="Slide Number Placeholder 3"/>
          <p:cNvSpPr>
            <a:spLocks noGrp="1"/>
          </p:cNvSpPr>
          <p:nvPr>
            <p:ph type="sldNum" sz="quarter" idx="5"/>
          </p:nvPr>
        </p:nvSpPr>
        <p:spPr/>
        <p:txBody>
          <a:bodyPr/>
          <a:lstStyle/>
          <a:p>
            <a:fld id="{FCEE8F36-A7F2-4D15-BDC4-BF49ECE4EAE3}" type="slidenum">
              <a:rPr lang="en-US" smtClean="0"/>
              <a:t>22</a:t>
            </a:fld>
            <a:endParaRPr lang="en-US"/>
          </a:p>
        </p:txBody>
      </p:sp>
    </p:spTree>
    <p:extLst>
      <p:ext uri="{BB962C8B-B14F-4D97-AF65-F5344CB8AC3E}">
        <p14:creationId xmlns:p14="http://schemas.microsoft.com/office/powerpoint/2010/main" val="946551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IV fluid resuscitation; </a:t>
            </a:r>
            <a:r>
              <a:rPr lang="en-US" b="0" i="0" dirty="0">
                <a:solidFill>
                  <a:srgbClr val="D7D3CE"/>
                </a:solidFill>
                <a:effectLst/>
                <a:latin typeface="Lato" panose="020F0502020204030203" pitchFamily="34" charset="0"/>
              </a:rPr>
              <a:t>Patients with bowel obstruction are likely to be </a:t>
            </a:r>
            <a:r>
              <a:rPr lang="en-US" b="0" i="0" dirty="0">
                <a:effectLst/>
                <a:latin typeface="Lato" panose="020F0502020204030203" pitchFamily="34" charset="0"/>
                <a:hlinkClick r:id="rId3"/>
              </a:rPr>
              <a:t>hypovolemic</a:t>
            </a:r>
            <a:r>
              <a:rPr lang="en-US" b="0" i="0" dirty="0">
                <a:solidFill>
                  <a:srgbClr val="D7D3CE"/>
                </a:solidFill>
                <a:effectLst/>
                <a:latin typeface="Lato" panose="020F0502020204030203" pitchFamily="34" charset="0"/>
              </a:rPr>
              <a:t> due to </a:t>
            </a:r>
            <a:r>
              <a:rPr lang="en-US" b="0" i="0" dirty="0">
                <a:effectLst/>
                <a:latin typeface="Lato" panose="020F0502020204030203" pitchFamily="34" charset="0"/>
                <a:hlinkClick r:id="rId4"/>
              </a:rPr>
              <a:t>dehydration</a:t>
            </a:r>
            <a:r>
              <a:rPr lang="en-US" b="0" i="0" dirty="0">
                <a:solidFill>
                  <a:srgbClr val="D7D3CE"/>
                </a:solidFill>
                <a:effectLst/>
                <a:latin typeface="Lato" panose="020F0502020204030203" pitchFamily="34" charset="0"/>
              </a:rPr>
              <a:t> from recurrent vomiting and/or </a:t>
            </a:r>
            <a:r>
              <a:rPr lang="en-US" b="0" i="0" u="none" strike="noStrike" dirty="0">
                <a:solidFill>
                  <a:srgbClr val="D7D3CE"/>
                </a:solidFill>
                <a:effectLst/>
                <a:latin typeface="Lato" panose="020F0502020204030203" pitchFamily="34" charset="0"/>
              </a:rPr>
              <a:t>third-spacing</a:t>
            </a:r>
            <a:r>
              <a:rPr lang="en-US" b="0" i="0" dirty="0">
                <a:solidFill>
                  <a:srgbClr val="D7D3CE"/>
                </a:solidFill>
                <a:effectLst/>
                <a:latin typeface="Lato" panose="020F0502020204030203" pitchFamily="34" charset="0"/>
              </a:rPr>
              <a:t> due to bowel dilation.</a:t>
            </a:r>
            <a:endParaRPr lang="en-US" dirty="0"/>
          </a:p>
        </p:txBody>
      </p:sp>
      <p:sp>
        <p:nvSpPr>
          <p:cNvPr id="4" name="Slide Number Placeholder 3"/>
          <p:cNvSpPr>
            <a:spLocks noGrp="1"/>
          </p:cNvSpPr>
          <p:nvPr>
            <p:ph type="sldNum" sz="quarter" idx="5"/>
          </p:nvPr>
        </p:nvSpPr>
        <p:spPr/>
        <p:txBody>
          <a:bodyPr/>
          <a:lstStyle/>
          <a:p>
            <a:fld id="{FCEE8F36-A7F2-4D15-BDC4-BF49ECE4EAE3}" type="slidenum">
              <a:rPr lang="en-US" smtClean="0"/>
              <a:t>28</a:t>
            </a:fld>
            <a:endParaRPr lang="en-US"/>
          </a:p>
        </p:txBody>
      </p:sp>
    </p:spTree>
    <p:extLst>
      <p:ext uri="{BB962C8B-B14F-4D97-AF65-F5344CB8AC3E}">
        <p14:creationId xmlns:p14="http://schemas.microsoft.com/office/powerpoint/2010/main" val="3177895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EE8F36-A7F2-4D15-BDC4-BF49ECE4EAE3}" type="slidenum">
              <a:rPr lang="en-US" smtClean="0"/>
              <a:t>32</a:t>
            </a:fld>
            <a:endParaRPr lang="en-US"/>
          </a:p>
        </p:txBody>
      </p:sp>
    </p:spTree>
    <p:extLst>
      <p:ext uri="{BB962C8B-B14F-4D97-AF65-F5344CB8AC3E}">
        <p14:creationId xmlns:p14="http://schemas.microsoft.com/office/powerpoint/2010/main" val="58196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76FB-2A8C-4824-BC30-2FEBEACE65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A9548A-EFF3-4631-B529-DECA6FEBE2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2624A8-9AA3-4BAD-9CEA-FE0A83CFBE68}"/>
              </a:ext>
            </a:extLst>
          </p:cNvPr>
          <p:cNvSpPr>
            <a:spLocks noGrp="1"/>
          </p:cNvSpPr>
          <p:nvPr>
            <p:ph type="dt" sz="half" idx="10"/>
          </p:nvPr>
        </p:nvSpPr>
        <p:spPr/>
        <p:txBody>
          <a:bodyPr/>
          <a:lstStyle/>
          <a:p>
            <a:fld id="{614C50A6-6817-4922-8520-0C608FFEC616}" type="datetimeFigureOut">
              <a:rPr lang="en-US" smtClean="0"/>
              <a:t>4/25/2022</a:t>
            </a:fld>
            <a:endParaRPr lang="en-US"/>
          </a:p>
        </p:txBody>
      </p:sp>
      <p:sp>
        <p:nvSpPr>
          <p:cNvPr id="5" name="Footer Placeholder 4">
            <a:extLst>
              <a:ext uri="{FF2B5EF4-FFF2-40B4-BE49-F238E27FC236}">
                <a16:creationId xmlns:a16="http://schemas.microsoft.com/office/drawing/2014/main" id="{7B3D1B9F-4C31-43BE-9B1E-A89ADC3EE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5B8C8-3808-43F9-84D3-284726393434}"/>
              </a:ext>
            </a:extLst>
          </p:cNvPr>
          <p:cNvSpPr>
            <a:spLocks noGrp="1"/>
          </p:cNvSpPr>
          <p:nvPr>
            <p:ph type="sldNum" sz="quarter" idx="12"/>
          </p:nvPr>
        </p:nvSpPr>
        <p:spPr/>
        <p:txBody>
          <a:bodyPr/>
          <a:lstStyle/>
          <a:p>
            <a:fld id="{B87486C4-5D91-44C0-98CC-AB764325B23F}" type="slidenum">
              <a:rPr lang="en-US" smtClean="0"/>
              <a:t>‹#›</a:t>
            </a:fld>
            <a:endParaRPr lang="en-US"/>
          </a:p>
        </p:txBody>
      </p:sp>
    </p:spTree>
    <p:extLst>
      <p:ext uri="{BB962C8B-B14F-4D97-AF65-F5344CB8AC3E}">
        <p14:creationId xmlns:p14="http://schemas.microsoft.com/office/powerpoint/2010/main" val="4084896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B5955-BCC2-4526-8C66-FA8B206092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BBF62F-F365-42D3-9ACC-54C50A1AE2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44179-747C-4166-832F-346A1CF2590E}"/>
              </a:ext>
            </a:extLst>
          </p:cNvPr>
          <p:cNvSpPr>
            <a:spLocks noGrp="1"/>
          </p:cNvSpPr>
          <p:nvPr>
            <p:ph type="dt" sz="half" idx="10"/>
          </p:nvPr>
        </p:nvSpPr>
        <p:spPr/>
        <p:txBody>
          <a:bodyPr/>
          <a:lstStyle/>
          <a:p>
            <a:fld id="{614C50A6-6817-4922-8520-0C608FFEC616}" type="datetimeFigureOut">
              <a:rPr lang="en-US" smtClean="0"/>
              <a:t>4/25/2022</a:t>
            </a:fld>
            <a:endParaRPr lang="en-US"/>
          </a:p>
        </p:txBody>
      </p:sp>
      <p:sp>
        <p:nvSpPr>
          <p:cNvPr id="5" name="Footer Placeholder 4">
            <a:extLst>
              <a:ext uri="{FF2B5EF4-FFF2-40B4-BE49-F238E27FC236}">
                <a16:creationId xmlns:a16="http://schemas.microsoft.com/office/drawing/2014/main" id="{8D67D5CA-8468-48C2-AEFB-30FEA6899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E9AC0-A03F-4DDB-B608-D41AAA072AB4}"/>
              </a:ext>
            </a:extLst>
          </p:cNvPr>
          <p:cNvSpPr>
            <a:spLocks noGrp="1"/>
          </p:cNvSpPr>
          <p:nvPr>
            <p:ph type="sldNum" sz="quarter" idx="12"/>
          </p:nvPr>
        </p:nvSpPr>
        <p:spPr/>
        <p:txBody>
          <a:bodyPr/>
          <a:lstStyle/>
          <a:p>
            <a:fld id="{B87486C4-5D91-44C0-98CC-AB764325B23F}" type="slidenum">
              <a:rPr lang="en-US" smtClean="0"/>
              <a:t>‹#›</a:t>
            </a:fld>
            <a:endParaRPr lang="en-US"/>
          </a:p>
        </p:txBody>
      </p:sp>
    </p:spTree>
    <p:extLst>
      <p:ext uri="{BB962C8B-B14F-4D97-AF65-F5344CB8AC3E}">
        <p14:creationId xmlns:p14="http://schemas.microsoft.com/office/powerpoint/2010/main" val="1193284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7EC7A5-EAA5-4DC3-8AA4-0F440B8559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C1880C-3A34-4DFF-8A6B-3A090281FE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E9B8B-85CD-4C7F-9690-69EBB84A2513}"/>
              </a:ext>
            </a:extLst>
          </p:cNvPr>
          <p:cNvSpPr>
            <a:spLocks noGrp="1"/>
          </p:cNvSpPr>
          <p:nvPr>
            <p:ph type="dt" sz="half" idx="10"/>
          </p:nvPr>
        </p:nvSpPr>
        <p:spPr/>
        <p:txBody>
          <a:bodyPr/>
          <a:lstStyle/>
          <a:p>
            <a:fld id="{614C50A6-6817-4922-8520-0C608FFEC616}" type="datetimeFigureOut">
              <a:rPr lang="en-US" smtClean="0"/>
              <a:t>4/25/2022</a:t>
            </a:fld>
            <a:endParaRPr lang="en-US"/>
          </a:p>
        </p:txBody>
      </p:sp>
      <p:sp>
        <p:nvSpPr>
          <p:cNvPr id="5" name="Footer Placeholder 4">
            <a:extLst>
              <a:ext uri="{FF2B5EF4-FFF2-40B4-BE49-F238E27FC236}">
                <a16:creationId xmlns:a16="http://schemas.microsoft.com/office/drawing/2014/main" id="{2EB686C4-3A78-4603-A576-72ADC7270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EDF2D-4739-42CF-9A8A-A436924E7E0B}"/>
              </a:ext>
            </a:extLst>
          </p:cNvPr>
          <p:cNvSpPr>
            <a:spLocks noGrp="1"/>
          </p:cNvSpPr>
          <p:nvPr>
            <p:ph type="sldNum" sz="quarter" idx="12"/>
          </p:nvPr>
        </p:nvSpPr>
        <p:spPr/>
        <p:txBody>
          <a:bodyPr/>
          <a:lstStyle/>
          <a:p>
            <a:fld id="{B87486C4-5D91-44C0-98CC-AB764325B23F}" type="slidenum">
              <a:rPr lang="en-US" smtClean="0"/>
              <a:t>‹#›</a:t>
            </a:fld>
            <a:endParaRPr lang="en-US"/>
          </a:p>
        </p:txBody>
      </p:sp>
    </p:spTree>
    <p:extLst>
      <p:ext uri="{BB962C8B-B14F-4D97-AF65-F5344CB8AC3E}">
        <p14:creationId xmlns:p14="http://schemas.microsoft.com/office/powerpoint/2010/main" val="932977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76FB-2A8C-4824-BC30-2FEBEACE65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A9548A-EFF3-4631-B529-DECA6FEBE2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2624A8-9AA3-4BAD-9CEA-FE0A83CFBE68}"/>
              </a:ext>
            </a:extLst>
          </p:cNvPr>
          <p:cNvSpPr>
            <a:spLocks noGrp="1"/>
          </p:cNvSpPr>
          <p:nvPr>
            <p:ph type="dt" sz="half" idx="10"/>
          </p:nvPr>
        </p:nvSpPr>
        <p:spPr/>
        <p:txBody>
          <a:bodyPr/>
          <a:lstStyle/>
          <a:p>
            <a:fld id="{DBB9AE90-C94F-4C8B-A158-C6F27B152E50}" type="datetimeFigureOut">
              <a:rPr lang="en-US" smtClean="0"/>
              <a:t>4/25/2022</a:t>
            </a:fld>
            <a:endParaRPr lang="en-US"/>
          </a:p>
        </p:txBody>
      </p:sp>
      <p:sp>
        <p:nvSpPr>
          <p:cNvPr id="5" name="Footer Placeholder 4">
            <a:extLst>
              <a:ext uri="{FF2B5EF4-FFF2-40B4-BE49-F238E27FC236}">
                <a16:creationId xmlns:a16="http://schemas.microsoft.com/office/drawing/2014/main" id="{7B3D1B9F-4C31-43BE-9B1E-A89ADC3EE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5B8C8-3808-43F9-84D3-284726393434}"/>
              </a:ext>
            </a:extLst>
          </p:cNvPr>
          <p:cNvSpPr>
            <a:spLocks noGrp="1"/>
          </p:cNvSpPr>
          <p:nvPr>
            <p:ph type="sldNum" sz="quarter" idx="12"/>
          </p:nvPr>
        </p:nvSpPr>
        <p:spPr/>
        <p:txBody>
          <a:bodyPr/>
          <a:lstStyle/>
          <a:p>
            <a:fld id="{B671EA01-82B3-4580-85A4-720831509EDC}" type="slidenum">
              <a:rPr lang="en-US" smtClean="0"/>
              <a:t>‹#›</a:t>
            </a:fld>
            <a:endParaRPr lang="en-US"/>
          </a:p>
        </p:txBody>
      </p:sp>
    </p:spTree>
    <p:extLst>
      <p:ext uri="{BB962C8B-B14F-4D97-AF65-F5344CB8AC3E}">
        <p14:creationId xmlns:p14="http://schemas.microsoft.com/office/powerpoint/2010/main" val="4087910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305026"/>
            <a:ext cx="10515600" cy="48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DBB9AE90-C94F-4C8B-A158-C6F27B152E50}" type="datetimeFigureOut">
              <a:rPr lang="en-US" smtClean="0"/>
              <a:t>4/25/2022</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B671EA01-82B3-4580-85A4-720831509EDC}" type="slidenum">
              <a:rPr lang="en-US" smtClean="0"/>
              <a:t>‹#›</a:t>
            </a:fld>
            <a:endParaRPr lang="en-US"/>
          </a:p>
        </p:txBody>
      </p:sp>
    </p:spTree>
    <p:extLst>
      <p:ext uri="{BB962C8B-B14F-4D97-AF65-F5344CB8AC3E}">
        <p14:creationId xmlns:p14="http://schemas.microsoft.com/office/powerpoint/2010/main" val="74642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4AFF-E897-496A-99B4-7EA22E9EB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64AA1-E8BA-4398-8F73-30E7F92A89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1915A-0766-4A16-BAC6-5FF5C3743BBD}"/>
              </a:ext>
            </a:extLst>
          </p:cNvPr>
          <p:cNvSpPr>
            <a:spLocks noGrp="1"/>
          </p:cNvSpPr>
          <p:nvPr>
            <p:ph type="dt" sz="half" idx="10"/>
          </p:nvPr>
        </p:nvSpPr>
        <p:spPr/>
        <p:txBody>
          <a:bodyPr/>
          <a:lstStyle/>
          <a:p>
            <a:fld id="{DBB9AE90-C94F-4C8B-A158-C6F27B152E50}" type="datetimeFigureOut">
              <a:rPr lang="en-US" smtClean="0"/>
              <a:t>4/25/2022</a:t>
            </a:fld>
            <a:endParaRPr lang="en-US"/>
          </a:p>
        </p:txBody>
      </p:sp>
      <p:sp>
        <p:nvSpPr>
          <p:cNvPr id="5" name="Footer Placeholder 4">
            <a:extLst>
              <a:ext uri="{FF2B5EF4-FFF2-40B4-BE49-F238E27FC236}">
                <a16:creationId xmlns:a16="http://schemas.microsoft.com/office/drawing/2014/main" id="{E7E91DE5-81A7-4A5C-A639-6924EE4A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8516-E0CE-4DA7-9568-FA1B13239A2A}"/>
              </a:ext>
            </a:extLst>
          </p:cNvPr>
          <p:cNvSpPr>
            <a:spLocks noGrp="1"/>
          </p:cNvSpPr>
          <p:nvPr>
            <p:ph type="sldNum" sz="quarter" idx="12"/>
          </p:nvPr>
        </p:nvSpPr>
        <p:spPr/>
        <p:txBody>
          <a:bodyPr/>
          <a:lstStyle/>
          <a:p>
            <a:fld id="{B671EA01-82B3-4580-85A4-720831509EDC}" type="slidenum">
              <a:rPr lang="en-US" smtClean="0"/>
              <a:t>‹#›</a:t>
            </a:fld>
            <a:endParaRPr lang="en-US"/>
          </a:p>
        </p:txBody>
      </p:sp>
    </p:spTree>
    <p:extLst>
      <p:ext uri="{BB962C8B-B14F-4D97-AF65-F5344CB8AC3E}">
        <p14:creationId xmlns:p14="http://schemas.microsoft.com/office/powerpoint/2010/main" val="2574551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00CE-6E98-4613-9B8D-4603D7AAC250}"/>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C2CEFAD9-0E09-4CDE-848C-F2BE2ABBB09B}"/>
              </a:ext>
            </a:extLst>
          </p:cNvPr>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6C61D-447B-4FB8-9440-13C873E6FD03}"/>
              </a:ext>
            </a:extLst>
          </p:cNvPr>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263517-6DF2-4106-B348-551A36BFA705}"/>
              </a:ext>
            </a:extLst>
          </p:cNvPr>
          <p:cNvSpPr>
            <a:spLocks noGrp="1"/>
          </p:cNvSpPr>
          <p:nvPr>
            <p:ph type="dt" sz="half" idx="10"/>
          </p:nvPr>
        </p:nvSpPr>
        <p:spPr/>
        <p:txBody>
          <a:bodyPr/>
          <a:lstStyle/>
          <a:p>
            <a:fld id="{DBB9AE90-C94F-4C8B-A158-C6F27B152E50}" type="datetimeFigureOut">
              <a:rPr lang="en-US" smtClean="0"/>
              <a:t>4/25/2022</a:t>
            </a:fld>
            <a:endParaRPr lang="en-US"/>
          </a:p>
        </p:txBody>
      </p:sp>
      <p:sp>
        <p:nvSpPr>
          <p:cNvPr id="6" name="Footer Placeholder 5">
            <a:extLst>
              <a:ext uri="{FF2B5EF4-FFF2-40B4-BE49-F238E27FC236}">
                <a16:creationId xmlns:a16="http://schemas.microsoft.com/office/drawing/2014/main" id="{7BF4E09D-C5B6-48C6-8DD5-35EB314B6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618E3-1B3B-468B-8C5A-D8F04C9CA205}"/>
              </a:ext>
            </a:extLst>
          </p:cNvPr>
          <p:cNvSpPr>
            <a:spLocks noGrp="1"/>
          </p:cNvSpPr>
          <p:nvPr>
            <p:ph type="sldNum" sz="quarter" idx="12"/>
          </p:nvPr>
        </p:nvSpPr>
        <p:spPr/>
        <p:txBody>
          <a:bodyPr/>
          <a:lstStyle/>
          <a:p>
            <a:fld id="{B671EA01-82B3-4580-85A4-720831509EDC}" type="slidenum">
              <a:rPr lang="en-US" smtClean="0"/>
              <a:t>‹#›</a:t>
            </a:fld>
            <a:endParaRPr lang="en-US"/>
          </a:p>
        </p:txBody>
      </p:sp>
    </p:spTree>
    <p:extLst>
      <p:ext uri="{BB962C8B-B14F-4D97-AF65-F5344CB8AC3E}">
        <p14:creationId xmlns:p14="http://schemas.microsoft.com/office/powerpoint/2010/main" val="3685863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E178-45AB-447A-9F38-0D00C796F5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08D7E6-2D11-40DA-BEE8-2B459F4B5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8C5D1-4174-4381-89C5-B114D5767A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E43342-DE8F-48BA-9B6C-D2F208777C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67A31-FB65-4D49-83A5-D29FFA19A5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7FDDE6-1991-4FD9-92F6-A9C582B5852C}"/>
              </a:ext>
            </a:extLst>
          </p:cNvPr>
          <p:cNvSpPr>
            <a:spLocks noGrp="1"/>
          </p:cNvSpPr>
          <p:nvPr>
            <p:ph type="dt" sz="half" idx="10"/>
          </p:nvPr>
        </p:nvSpPr>
        <p:spPr/>
        <p:txBody>
          <a:bodyPr/>
          <a:lstStyle/>
          <a:p>
            <a:fld id="{DBB9AE90-C94F-4C8B-A158-C6F27B152E50}" type="datetimeFigureOut">
              <a:rPr lang="en-US" smtClean="0"/>
              <a:t>4/25/2022</a:t>
            </a:fld>
            <a:endParaRPr lang="en-US"/>
          </a:p>
        </p:txBody>
      </p:sp>
      <p:sp>
        <p:nvSpPr>
          <p:cNvPr id="8" name="Footer Placeholder 7">
            <a:extLst>
              <a:ext uri="{FF2B5EF4-FFF2-40B4-BE49-F238E27FC236}">
                <a16:creationId xmlns:a16="http://schemas.microsoft.com/office/drawing/2014/main" id="{D6CC8F9B-64C1-4B91-BE2C-8E65D927B7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D46C20-9D6C-470C-8751-B903A94A8427}"/>
              </a:ext>
            </a:extLst>
          </p:cNvPr>
          <p:cNvSpPr>
            <a:spLocks noGrp="1"/>
          </p:cNvSpPr>
          <p:nvPr>
            <p:ph type="sldNum" sz="quarter" idx="12"/>
          </p:nvPr>
        </p:nvSpPr>
        <p:spPr/>
        <p:txBody>
          <a:bodyPr/>
          <a:lstStyle/>
          <a:p>
            <a:fld id="{B671EA01-82B3-4580-85A4-720831509EDC}" type="slidenum">
              <a:rPr lang="en-US" smtClean="0"/>
              <a:t>‹#›</a:t>
            </a:fld>
            <a:endParaRPr lang="en-US"/>
          </a:p>
        </p:txBody>
      </p:sp>
    </p:spTree>
    <p:extLst>
      <p:ext uri="{BB962C8B-B14F-4D97-AF65-F5344CB8AC3E}">
        <p14:creationId xmlns:p14="http://schemas.microsoft.com/office/powerpoint/2010/main" val="1288669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2CDE-5C94-44C7-85C7-0E2FE190B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D2F52-DACF-4EB7-96DA-DB37F6E12A25}"/>
              </a:ext>
            </a:extLst>
          </p:cNvPr>
          <p:cNvSpPr>
            <a:spLocks noGrp="1"/>
          </p:cNvSpPr>
          <p:nvPr>
            <p:ph type="dt" sz="half" idx="10"/>
          </p:nvPr>
        </p:nvSpPr>
        <p:spPr/>
        <p:txBody>
          <a:bodyPr/>
          <a:lstStyle/>
          <a:p>
            <a:fld id="{DBB9AE90-C94F-4C8B-A158-C6F27B152E50}" type="datetimeFigureOut">
              <a:rPr lang="en-US" smtClean="0"/>
              <a:t>4/25/2022</a:t>
            </a:fld>
            <a:endParaRPr lang="en-US"/>
          </a:p>
        </p:txBody>
      </p:sp>
      <p:sp>
        <p:nvSpPr>
          <p:cNvPr id="4" name="Footer Placeholder 3">
            <a:extLst>
              <a:ext uri="{FF2B5EF4-FFF2-40B4-BE49-F238E27FC236}">
                <a16:creationId xmlns:a16="http://schemas.microsoft.com/office/drawing/2014/main" id="{89C0068B-1B46-458E-AE92-2D771D9CE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D68B2-19CA-4821-9889-05642F8DC14F}"/>
              </a:ext>
            </a:extLst>
          </p:cNvPr>
          <p:cNvSpPr>
            <a:spLocks noGrp="1"/>
          </p:cNvSpPr>
          <p:nvPr>
            <p:ph type="sldNum" sz="quarter" idx="12"/>
          </p:nvPr>
        </p:nvSpPr>
        <p:spPr/>
        <p:txBody>
          <a:bodyPr/>
          <a:lstStyle/>
          <a:p>
            <a:fld id="{B671EA01-82B3-4580-85A4-720831509EDC}" type="slidenum">
              <a:rPr lang="en-US" smtClean="0"/>
              <a:t>‹#›</a:t>
            </a:fld>
            <a:endParaRPr lang="en-US"/>
          </a:p>
        </p:txBody>
      </p:sp>
    </p:spTree>
    <p:extLst>
      <p:ext uri="{BB962C8B-B14F-4D97-AF65-F5344CB8AC3E}">
        <p14:creationId xmlns:p14="http://schemas.microsoft.com/office/powerpoint/2010/main" val="2822284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DBB9AE90-C94F-4C8B-A158-C6F27B152E50}" type="datetimeFigureOut">
              <a:rPr lang="en-US" smtClean="0"/>
              <a:t>4/25/2022</a:t>
            </a:fld>
            <a:endParaRPr lang="en-US"/>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B671EA01-82B3-4580-85A4-720831509EDC}" type="slidenum">
              <a:rPr lang="en-US" smtClean="0"/>
              <a:t>‹#›</a:t>
            </a:fld>
            <a:endParaRPr lang="en-US"/>
          </a:p>
        </p:txBody>
      </p:sp>
    </p:spTree>
    <p:extLst>
      <p:ext uri="{BB962C8B-B14F-4D97-AF65-F5344CB8AC3E}">
        <p14:creationId xmlns:p14="http://schemas.microsoft.com/office/powerpoint/2010/main" val="2796915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5B82-8230-471E-A106-A0AFFD8F8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170DD4-86AA-42EF-AF1D-9BB8025C7A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01D82C-CD23-4E57-9B0F-511FA71C8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E2A53E-28FD-4271-9091-7DC0577BCB7C}"/>
              </a:ext>
            </a:extLst>
          </p:cNvPr>
          <p:cNvSpPr>
            <a:spLocks noGrp="1"/>
          </p:cNvSpPr>
          <p:nvPr>
            <p:ph type="dt" sz="half" idx="10"/>
          </p:nvPr>
        </p:nvSpPr>
        <p:spPr/>
        <p:txBody>
          <a:bodyPr/>
          <a:lstStyle/>
          <a:p>
            <a:fld id="{DBB9AE90-C94F-4C8B-A158-C6F27B152E50}" type="datetimeFigureOut">
              <a:rPr lang="en-US" smtClean="0"/>
              <a:t>4/25/2022</a:t>
            </a:fld>
            <a:endParaRPr lang="en-US"/>
          </a:p>
        </p:txBody>
      </p:sp>
      <p:sp>
        <p:nvSpPr>
          <p:cNvPr id="6" name="Footer Placeholder 5">
            <a:extLst>
              <a:ext uri="{FF2B5EF4-FFF2-40B4-BE49-F238E27FC236}">
                <a16:creationId xmlns:a16="http://schemas.microsoft.com/office/drawing/2014/main" id="{E7D7ABDE-6541-4F3E-B8F0-D0A7E8132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D4B4A9-629B-406C-A3E0-1B1AE5E2BA83}"/>
              </a:ext>
            </a:extLst>
          </p:cNvPr>
          <p:cNvSpPr>
            <a:spLocks noGrp="1"/>
          </p:cNvSpPr>
          <p:nvPr>
            <p:ph type="sldNum" sz="quarter" idx="12"/>
          </p:nvPr>
        </p:nvSpPr>
        <p:spPr/>
        <p:txBody>
          <a:bodyPr/>
          <a:lstStyle/>
          <a:p>
            <a:fld id="{B671EA01-82B3-4580-85A4-720831509EDC}" type="slidenum">
              <a:rPr lang="en-US" smtClean="0"/>
              <a:t>‹#›</a:t>
            </a:fld>
            <a:endParaRPr lang="en-US"/>
          </a:p>
        </p:txBody>
      </p:sp>
    </p:spTree>
    <p:extLst>
      <p:ext uri="{BB962C8B-B14F-4D97-AF65-F5344CB8AC3E}">
        <p14:creationId xmlns:p14="http://schemas.microsoft.com/office/powerpoint/2010/main" val="704877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lvl1pPr>
              <a:defRPr b="1" i="0"/>
            </a:lvl1p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305026"/>
            <a:ext cx="10515600" cy="48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614C50A6-6817-4922-8520-0C608FFEC616}" type="datetimeFigureOut">
              <a:rPr lang="en-US" smtClean="0"/>
              <a:t>4/25/2022</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B87486C4-5D91-44C0-98CC-AB764325B23F}"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875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1082-5C08-464B-9152-8CDBA73D58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A35EC0-E183-47BD-88B2-F8B5ADF666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4445DB-9300-4506-AD47-F7D68445E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4827F-8E15-450A-9C1C-379FA09ADB49}"/>
              </a:ext>
            </a:extLst>
          </p:cNvPr>
          <p:cNvSpPr>
            <a:spLocks noGrp="1"/>
          </p:cNvSpPr>
          <p:nvPr>
            <p:ph type="dt" sz="half" idx="10"/>
          </p:nvPr>
        </p:nvSpPr>
        <p:spPr/>
        <p:txBody>
          <a:bodyPr/>
          <a:lstStyle/>
          <a:p>
            <a:fld id="{DBB9AE90-C94F-4C8B-A158-C6F27B152E50}" type="datetimeFigureOut">
              <a:rPr lang="en-US" smtClean="0"/>
              <a:t>4/25/2022</a:t>
            </a:fld>
            <a:endParaRPr lang="en-US"/>
          </a:p>
        </p:txBody>
      </p:sp>
      <p:sp>
        <p:nvSpPr>
          <p:cNvPr id="6" name="Footer Placeholder 5">
            <a:extLst>
              <a:ext uri="{FF2B5EF4-FFF2-40B4-BE49-F238E27FC236}">
                <a16:creationId xmlns:a16="http://schemas.microsoft.com/office/drawing/2014/main" id="{61746861-6621-4D83-8413-062D63211F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28D4F-E40E-4E98-A6F8-FAF6AA2EDF6A}"/>
              </a:ext>
            </a:extLst>
          </p:cNvPr>
          <p:cNvSpPr>
            <a:spLocks noGrp="1"/>
          </p:cNvSpPr>
          <p:nvPr>
            <p:ph type="sldNum" sz="quarter" idx="12"/>
          </p:nvPr>
        </p:nvSpPr>
        <p:spPr/>
        <p:txBody>
          <a:bodyPr/>
          <a:lstStyle/>
          <a:p>
            <a:fld id="{B671EA01-82B3-4580-85A4-720831509EDC}" type="slidenum">
              <a:rPr lang="en-US" smtClean="0"/>
              <a:t>‹#›</a:t>
            </a:fld>
            <a:endParaRPr lang="en-US"/>
          </a:p>
        </p:txBody>
      </p:sp>
    </p:spTree>
    <p:extLst>
      <p:ext uri="{BB962C8B-B14F-4D97-AF65-F5344CB8AC3E}">
        <p14:creationId xmlns:p14="http://schemas.microsoft.com/office/powerpoint/2010/main" val="1723250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B5955-BCC2-4526-8C66-FA8B206092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BBF62F-F365-42D3-9ACC-54C50A1AE2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44179-747C-4166-832F-346A1CF2590E}"/>
              </a:ext>
            </a:extLst>
          </p:cNvPr>
          <p:cNvSpPr>
            <a:spLocks noGrp="1"/>
          </p:cNvSpPr>
          <p:nvPr>
            <p:ph type="dt" sz="half" idx="10"/>
          </p:nvPr>
        </p:nvSpPr>
        <p:spPr/>
        <p:txBody>
          <a:bodyPr/>
          <a:lstStyle/>
          <a:p>
            <a:fld id="{DBB9AE90-C94F-4C8B-A158-C6F27B152E50}" type="datetimeFigureOut">
              <a:rPr lang="en-US" smtClean="0"/>
              <a:t>4/25/2022</a:t>
            </a:fld>
            <a:endParaRPr lang="en-US"/>
          </a:p>
        </p:txBody>
      </p:sp>
      <p:sp>
        <p:nvSpPr>
          <p:cNvPr id="5" name="Footer Placeholder 4">
            <a:extLst>
              <a:ext uri="{FF2B5EF4-FFF2-40B4-BE49-F238E27FC236}">
                <a16:creationId xmlns:a16="http://schemas.microsoft.com/office/drawing/2014/main" id="{8D67D5CA-8468-48C2-AEFB-30FEA6899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E9AC0-A03F-4DDB-B608-D41AAA072AB4}"/>
              </a:ext>
            </a:extLst>
          </p:cNvPr>
          <p:cNvSpPr>
            <a:spLocks noGrp="1"/>
          </p:cNvSpPr>
          <p:nvPr>
            <p:ph type="sldNum" sz="quarter" idx="12"/>
          </p:nvPr>
        </p:nvSpPr>
        <p:spPr/>
        <p:txBody>
          <a:bodyPr/>
          <a:lstStyle/>
          <a:p>
            <a:fld id="{B671EA01-82B3-4580-85A4-720831509EDC}" type="slidenum">
              <a:rPr lang="en-US" smtClean="0"/>
              <a:t>‹#›</a:t>
            </a:fld>
            <a:endParaRPr lang="en-US"/>
          </a:p>
        </p:txBody>
      </p:sp>
    </p:spTree>
    <p:extLst>
      <p:ext uri="{BB962C8B-B14F-4D97-AF65-F5344CB8AC3E}">
        <p14:creationId xmlns:p14="http://schemas.microsoft.com/office/powerpoint/2010/main" val="2479746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7EC7A5-EAA5-4DC3-8AA4-0F440B8559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C1880C-3A34-4DFF-8A6B-3A090281FE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E9B8B-85CD-4C7F-9690-69EBB84A2513}"/>
              </a:ext>
            </a:extLst>
          </p:cNvPr>
          <p:cNvSpPr>
            <a:spLocks noGrp="1"/>
          </p:cNvSpPr>
          <p:nvPr>
            <p:ph type="dt" sz="half" idx="10"/>
          </p:nvPr>
        </p:nvSpPr>
        <p:spPr/>
        <p:txBody>
          <a:bodyPr/>
          <a:lstStyle/>
          <a:p>
            <a:fld id="{DBB9AE90-C94F-4C8B-A158-C6F27B152E50}" type="datetimeFigureOut">
              <a:rPr lang="en-US" smtClean="0"/>
              <a:t>4/25/2022</a:t>
            </a:fld>
            <a:endParaRPr lang="en-US"/>
          </a:p>
        </p:txBody>
      </p:sp>
      <p:sp>
        <p:nvSpPr>
          <p:cNvPr id="5" name="Footer Placeholder 4">
            <a:extLst>
              <a:ext uri="{FF2B5EF4-FFF2-40B4-BE49-F238E27FC236}">
                <a16:creationId xmlns:a16="http://schemas.microsoft.com/office/drawing/2014/main" id="{2EB686C4-3A78-4603-A576-72ADC7270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EDF2D-4739-42CF-9A8A-A436924E7E0B}"/>
              </a:ext>
            </a:extLst>
          </p:cNvPr>
          <p:cNvSpPr>
            <a:spLocks noGrp="1"/>
          </p:cNvSpPr>
          <p:nvPr>
            <p:ph type="sldNum" sz="quarter" idx="12"/>
          </p:nvPr>
        </p:nvSpPr>
        <p:spPr/>
        <p:txBody>
          <a:bodyPr/>
          <a:lstStyle/>
          <a:p>
            <a:fld id="{B671EA01-82B3-4580-85A4-720831509EDC}" type="slidenum">
              <a:rPr lang="en-US" smtClean="0"/>
              <a:t>‹#›</a:t>
            </a:fld>
            <a:endParaRPr lang="en-US"/>
          </a:p>
        </p:txBody>
      </p:sp>
    </p:spTree>
    <p:extLst>
      <p:ext uri="{BB962C8B-B14F-4D97-AF65-F5344CB8AC3E}">
        <p14:creationId xmlns:p14="http://schemas.microsoft.com/office/powerpoint/2010/main" val="285690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4AFF-E897-496A-99B4-7EA22E9EB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64AA1-E8BA-4398-8F73-30E7F92A89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1915A-0766-4A16-BAC6-5FF5C3743BBD}"/>
              </a:ext>
            </a:extLst>
          </p:cNvPr>
          <p:cNvSpPr>
            <a:spLocks noGrp="1"/>
          </p:cNvSpPr>
          <p:nvPr>
            <p:ph type="dt" sz="half" idx="10"/>
          </p:nvPr>
        </p:nvSpPr>
        <p:spPr/>
        <p:txBody>
          <a:bodyPr/>
          <a:lstStyle/>
          <a:p>
            <a:fld id="{614C50A6-6817-4922-8520-0C608FFEC616}" type="datetimeFigureOut">
              <a:rPr lang="en-US" smtClean="0"/>
              <a:t>4/25/2022</a:t>
            </a:fld>
            <a:endParaRPr lang="en-US"/>
          </a:p>
        </p:txBody>
      </p:sp>
      <p:sp>
        <p:nvSpPr>
          <p:cNvPr id="5" name="Footer Placeholder 4">
            <a:extLst>
              <a:ext uri="{FF2B5EF4-FFF2-40B4-BE49-F238E27FC236}">
                <a16:creationId xmlns:a16="http://schemas.microsoft.com/office/drawing/2014/main" id="{E7E91DE5-81A7-4A5C-A639-6924EE4A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8516-E0CE-4DA7-9568-FA1B13239A2A}"/>
              </a:ext>
            </a:extLst>
          </p:cNvPr>
          <p:cNvSpPr>
            <a:spLocks noGrp="1"/>
          </p:cNvSpPr>
          <p:nvPr>
            <p:ph type="sldNum" sz="quarter" idx="12"/>
          </p:nvPr>
        </p:nvSpPr>
        <p:spPr/>
        <p:txBody>
          <a:bodyPr/>
          <a:lstStyle/>
          <a:p>
            <a:fld id="{B87486C4-5D91-44C0-98CC-AB764325B23F}" type="slidenum">
              <a:rPr lang="en-US" smtClean="0"/>
              <a:t>‹#›</a:t>
            </a:fld>
            <a:endParaRPr lang="en-US"/>
          </a:p>
        </p:txBody>
      </p:sp>
    </p:spTree>
    <p:extLst>
      <p:ext uri="{BB962C8B-B14F-4D97-AF65-F5344CB8AC3E}">
        <p14:creationId xmlns:p14="http://schemas.microsoft.com/office/powerpoint/2010/main" val="1556775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00CE-6E98-4613-9B8D-4603D7AAC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EFAD9-0E09-4CDE-848C-F2BE2ABBB09B}"/>
              </a:ext>
            </a:extLst>
          </p:cNvPr>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6C61D-447B-4FB8-9440-13C873E6FD03}"/>
              </a:ext>
            </a:extLst>
          </p:cNvPr>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263517-6DF2-4106-B348-551A36BFA705}"/>
              </a:ext>
            </a:extLst>
          </p:cNvPr>
          <p:cNvSpPr>
            <a:spLocks noGrp="1"/>
          </p:cNvSpPr>
          <p:nvPr>
            <p:ph type="dt" sz="half" idx="10"/>
          </p:nvPr>
        </p:nvSpPr>
        <p:spPr/>
        <p:txBody>
          <a:bodyPr/>
          <a:lstStyle/>
          <a:p>
            <a:fld id="{614C50A6-6817-4922-8520-0C608FFEC616}" type="datetimeFigureOut">
              <a:rPr lang="en-US" smtClean="0"/>
              <a:t>4/25/2022</a:t>
            </a:fld>
            <a:endParaRPr lang="en-US"/>
          </a:p>
        </p:txBody>
      </p:sp>
      <p:sp>
        <p:nvSpPr>
          <p:cNvPr id="6" name="Footer Placeholder 5">
            <a:extLst>
              <a:ext uri="{FF2B5EF4-FFF2-40B4-BE49-F238E27FC236}">
                <a16:creationId xmlns:a16="http://schemas.microsoft.com/office/drawing/2014/main" id="{7BF4E09D-C5B6-48C6-8DD5-35EB314B6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618E3-1B3B-468B-8C5A-D8F04C9CA205}"/>
              </a:ext>
            </a:extLst>
          </p:cNvPr>
          <p:cNvSpPr>
            <a:spLocks noGrp="1"/>
          </p:cNvSpPr>
          <p:nvPr>
            <p:ph type="sldNum" sz="quarter" idx="12"/>
          </p:nvPr>
        </p:nvSpPr>
        <p:spPr/>
        <p:txBody>
          <a:bodyPr/>
          <a:lstStyle/>
          <a:p>
            <a:fld id="{B87486C4-5D91-44C0-98CC-AB764325B23F}" type="slidenum">
              <a:rPr lang="en-US" smtClean="0"/>
              <a:t>‹#›</a:t>
            </a:fld>
            <a:endParaRPr lang="en-US"/>
          </a:p>
        </p:txBody>
      </p:sp>
      <p:cxnSp>
        <p:nvCxnSpPr>
          <p:cNvPr id="8" name="Straight Connector 7">
            <a:extLst>
              <a:ext uri="{FF2B5EF4-FFF2-40B4-BE49-F238E27FC236}">
                <a16:creationId xmlns:a16="http://schemas.microsoft.com/office/drawing/2014/main" id="{433F288E-349B-4134-AF96-B840DB8E6237}"/>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169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E178-45AB-447A-9F38-0D00C796F5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08D7E6-2D11-40DA-BEE8-2B459F4B5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8C5D1-4174-4381-89C5-B114D5767A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E43342-DE8F-48BA-9B6C-D2F208777C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67A31-FB65-4D49-83A5-D29FFA19A5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7FDDE6-1991-4FD9-92F6-A9C582B5852C}"/>
              </a:ext>
            </a:extLst>
          </p:cNvPr>
          <p:cNvSpPr>
            <a:spLocks noGrp="1"/>
          </p:cNvSpPr>
          <p:nvPr>
            <p:ph type="dt" sz="half" idx="10"/>
          </p:nvPr>
        </p:nvSpPr>
        <p:spPr/>
        <p:txBody>
          <a:bodyPr/>
          <a:lstStyle/>
          <a:p>
            <a:fld id="{614C50A6-6817-4922-8520-0C608FFEC616}" type="datetimeFigureOut">
              <a:rPr lang="en-US" smtClean="0"/>
              <a:t>4/25/2022</a:t>
            </a:fld>
            <a:endParaRPr lang="en-US"/>
          </a:p>
        </p:txBody>
      </p:sp>
      <p:sp>
        <p:nvSpPr>
          <p:cNvPr id="8" name="Footer Placeholder 7">
            <a:extLst>
              <a:ext uri="{FF2B5EF4-FFF2-40B4-BE49-F238E27FC236}">
                <a16:creationId xmlns:a16="http://schemas.microsoft.com/office/drawing/2014/main" id="{D6CC8F9B-64C1-4B91-BE2C-8E65D927B7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D46C20-9D6C-470C-8751-B903A94A8427}"/>
              </a:ext>
            </a:extLst>
          </p:cNvPr>
          <p:cNvSpPr>
            <a:spLocks noGrp="1"/>
          </p:cNvSpPr>
          <p:nvPr>
            <p:ph type="sldNum" sz="quarter" idx="12"/>
          </p:nvPr>
        </p:nvSpPr>
        <p:spPr/>
        <p:txBody>
          <a:bodyPr/>
          <a:lstStyle/>
          <a:p>
            <a:fld id="{B87486C4-5D91-44C0-98CC-AB764325B23F}" type="slidenum">
              <a:rPr lang="en-US" smtClean="0"/>
              <a:t>‹#›</a:t>
            </a:fld>
            <a:endParaRPr lang="en-US"/>
          </a:p>
        </p:txBody>
      </p:sp>
    </p:spTree>
    <p:extLst>
      <p:ext uri="{BB962C8B-B14F-4D97-AF65-F5344CB8AC3E}">
        <p14:creationId xmlns:p14="http://schemas.microsoft.com/office/powerpoint/2010/main" val="731020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2CDE-5C94-44C7-85C7-0E2FE190B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D2F52-DACF-4EB7-96DA-DB37F6E12A25}"/>
              </a:ext>
            </a:extLst>
          </p:cNvPr>
          <p:cNvSpPr>
            <a:spLocks noGrp="1"/>
          </p:cNvSpPr>
          <p:nvPr>
            <p:ph type="dt" sz="half" idx="10"/>
          </p:nvPr>
        </p:nvSpPr>
        <p:spPr/>
        <p:txBody>
          <a:bodyPr/>
          <a:lstStyle/>
          <a:p>
            <a:fld id="{614C50A6-6817-4922-8520-0C608FFEC616}" type="datetimeFigureOut">
              <a:rPr lang="en-US" smtClean="0"/>
              <a:t>4/25/2022</a:t>
            </a:fld>
            <a:endParaRPr lang="en-US"/>
          </a:p>
        </p:txBody>
      </p:sp>
      <p:sp>
        <p:nvSpPr>
          <p:cNvPr id="4" name="Footer Placeholder 3">
            <a:extLst>
              <a:ext uri="{FF2B5EF4-FFF2-40B4-BE49-F238E27FC236}">
                <a16:creationId xmlns:a16="http://schemas.microsoft.com/office/drawing/2014/main" id="{89C0068B-1B46-458E-AE92-2D771D9CE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D68B2-19CA-4821-9889-05642F8DC14F}"/>
              </a:ext>
            </a:extLst>
          </p:cNvPr>
          <p:cNvSpPr>
            <a:spLocks noGrp="1"/>
          </p:cNvSpPr>
          <p:nvPr>
            <p:ph type="sldNum" sz="quarter" idx="12"/>
          </p:nvPr>
        </p:nvSpPr>
        <p:spPr/>
        <p:txBody>
          <a:bodyPr/>
          <a:lstStyle/>
          <a:p>
            <a:fld id="{B87486C4-5D91-44C0-98CC-AB764325B23F}" type="slidenum">
              <a:rPr lang="en-US" smtClean="0"/>
              <a:t>‹#›</a:t>
            </a:fld>
            <a:endParaRPr lang="en-US"/>
          </a:p>
        </p:txBody>
      </p:sp>
    </p:spTree>
    <p:extLst>
      <p:ext uri="{BB962C8B-B14F-4D97-AF65-F5344CB8AC3E}">
        <p14:creationId xmlns:p14="http://schemas.microsoft.com/office/powerpoint/2010/main" val="1967749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614C50A6-6817-4922-8520-0C608FFEC616}" type="datetimeFigureOut">
              <a:rPr lang="en-US" smtClean="0"/>
              <a:t>4/25/2022</a:t>
            </a:fld>
            <a:endParaRPr lang="en-US"/>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B87486C4-5D91-44C0-98CC-AB764325B23F}" type="slidenum">
              <a:rPr lang="en-US" smtClean="0"/>
              <a:t>‹#›</a:t>
            </a:fld>
            <a:endParaRPr lang="en-US"/>
          </a:p>
        </p:txBody>
      </p:sp>
    </p:spTree>
    <p:extLst>
      <p:ext uri="{BB962C8B-B14F-4D97-AF65-F5344CB8AC3E}">
        <p14:creationId xmlns:p14="http://schemas.microsoft.com/office/powerpoint/2010/main" val="115924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5B82-8230-471E-A106-A0AFFD8F8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170DD4-86AA-42EF-AF1D-9BB8025C7A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01D82C-CD23-4E57-9B0F-511FA71C8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E2A53E-28FD-4271-9091-7DC0577BCB7C}"/>
              </a:ext>
            </a:extLst>
          </p:cNvPr>
          <p:cNvSpPr>
            <a:spLocks noGrp="1"/>
          </p:cNvSpPr>
          <p:nvPr>
            <p:ph type="dt" sz="half" idx="10"/>
          </p:nvPr>
        </p:nvSpPr>
        <p:spPr/>
        <p:txBody>
          <a:bodyPr/>
          <a:lstStyle/>
          <a:p>
            <a:fld id="{614C50A6-6817-4922-8520-0C608FFEC616}" type="datetimeFigureOut">
              <a:rPr lang="en-US" smtClean="0"/>
              <a:t>4/25/2022</a:t>
            </a:fld>
            <a:endParaRPr lang="en-US"/>
          </a:p>
        </p:txBody>
      </p:sp>
      <p:sp>
        <p:nvSpPr>
          <p:cNvPr id="6" name="Footer Placeholder 5">
            <a:extLst>
              <a:ext uri="{FF2B5EF4-FFF2-40B4-BE49-F238E27FC236}">
                <a16:creationId xmlns:a16="http://schemas.microsoft.com/office/drawing/2014/main" id="{E7D7ABDE-6541-4F3E-B8F0-D0A7E8132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D4B4A9-629B-406C-A3E0-1B1AE5E2BA83}"/>
              </a:ext>
            </a:extLst>
          </p:cNvPr>
          <p:cNvSpPr>
            <a:spLocks noGrp="1"/>
          </p:cNvSpPr>
          <p:nvPr>
            <p:ph type="sldNum" sz="quarter" idx="12"/>
          </p:nvPr>
        </p:nvSpPr>
        <p:spPr/>
        <p:txBody>
          <a:bodyPr/>
          <a:lstStyle/>
          <a:p>
            <a:fld id="{B87486C4-5D91-44C0-98CC-AB764325B23F}" type="slidenum">
              <a:rPr lang="en-US" smtClean="0"/>
              <a:t>‹#›</a:t>
            </a:fld>
            <a:endParaRPr lang="en-US"/>
          </a:p>
        </p:txBody>
      </p:sp>
    </p:spTree>
    <p:extLst>
      <p:ext uri="{BB962C8B-B14F-4D97-AF65-F5344CB8AC3E}">
        <p14:creationId xmlns:p14="http://schemas.microsoft.com/office/powerpoint/2010/main" val="46321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1082-5C08-464B-9152-8CDBA73D58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A35EC0-E183-47BD-88B2-F8B5ADF666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4445DB-9300-4506-AD47-F7D68445E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4827F-8E15-450A-9C1C-379FA09ADB49}"/>
              </a:ext>
            </a:extLst>
          </p:cNvPr>
          <p:cNvSpPr>
            <a:spLocks noGrp="1"/>
          </p:cNvSpPr>
          <p:nvPr>
            <p:ph type="dt" sz="half" idx="10"/>
          </p:nvPr>
        </p:nvSpPr>
        <p:spPr/>
        <p:txBody>
          <a:bodyPr/>
          <a:lstStyle/>
          <a:p>
            <a:fld id="{614C50A6-6817-4922-8520-0C608FFEC616}" type="datetimeFigureOut">
              <a:rPr lang="en-US" smtClean="0"/>
              <a:t>4/25/2022</a:t>
            </a:fld>
            <a:endParaRPr lang="en-US"/>
          </a:p>
        </p:txBody>
      </p:sp>
      <p:sp>
        <p:nvSpPr>
          <p:cNvPr id="6" name="Footer Placeholder 5">
            <a:extLst>
              <a:ext uri="{FF2B5EF4-FFF2-40B4-BE49-F238E27FC236}">
                <a16:creationId xmlns:a16="http://schemas.microsoft.com/office/drawing/2014/main" id="{61746861-6621-4D83-8413-062D63211F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28D4F-E40E-4E98-A6F8-FAF6AA2EDF6A}"/>
              </a:ext>
            </a:extLst>
          </p:cNvPr>
          <p:cNvSpPr>
            <a:spLocks noGrp="1"/>
          </p:cNvSpPr>
          <p:nvPr>
            <p:ph type="sldNum" sz="quarter" idx="12"/>
          </p:nvPr>
        </p:nvSpPr>
        <p:spPr/>
        <p:txBody>
          <a:bodyPr/>
          <a:lstStyle/>
          <a:p>
            <a:fld id="{B87486C4-5D91-44C0-98CC-AB764325B23F}" type="slidenum">
              <a:rPr lang="en-US" smtClean="0"/>
              <a:t>‹#›</a:t>
            </a:fld>
            <a:endParaRPr lang="en-US"/>
          </a:p>
        </p:txBody>
      </p:sp>
    </p:spTree>
    <p:extLst>
      <p:ext uri="{BB962C8B-B14F-4D97-AF65-F5344CB8AC3E}">
        <p14:creationId xmlns:p14="http://schemas.microsoft.com/office/powerpoint/2010/main" val="1867239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0AEE9-33FE-4CD9-91B0-A09EBA237188}"/>
              </a:ext>
            </a:extLst>
          </p:cNvPr>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E4698-DC2D-4252-A490-2FF47AE83FCA}"/>
              </a:ext>
            </a:extLst>
          </p:cNvPr>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73D77-D96E-43B8-96AE-E6ABE75F2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4C50A6-6817-4922-8520-0C608FFEC616}" type="datetimeFigureOut">
              <a:rPr lang="en-US" smtClean="0"/>
              <a:t>4/25/2022</a:t>
            </a:fld>
            <a:endParaRPr lang="en-US"/>
          </a:p>
        </p:txBody>
      </p:sp>
      <p:sp>
        <p:nvSpPr>
          <p:cNvPr id="5" name="Footer Placeholder 4">
            <a:extLst>
              <a:ext uri="{FF2B5EF4-FFF2-40B4-BE49-F238E27FC236}">
                <a16:creationId xmlns:a16="http://schemas.microsoft.com/office/drawing/2014/main" id="{52436011-E576-434E-AEE4-2BD129784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21986-2EEB-481E-9F68-A6887B625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486C4-5D91-44C0-98CC-AB764325B23F}" type="slidenum">
              <a:rPr lang="en-US" smtClean="0"/>
              <a:t>‹#›</a:t>
            </a:fld>
            <a:endParaRPr lang="en-US"/>
          </a:p>
        </p:txBody>
      </p:sp>
    </p:spTree>
    <p:extLst>
      <p:ext uri="{BB962C8B-B14F-4D97-AF65-F5344CB8AC3E}">
        <p14:creationId xmlns:p14="http://schemas.microsoft.com/office/powerpoint/2010/main" val="2365424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0AEE9-33FE-4CD9-91B0-A09EBA237188}"/>
              </a:ext>
            </a:extLst>
          </p:cNvPr>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E4698-DC2D-4252-A490-2FF47AE83FCA}"/>
              </a:ext>
            </a:extLst>
          </p:cNvPr>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73D77-D96E-43B8-96AE-E6ABE75F2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4C50A6-6817-4922-8520-0C608FFEC616}" type="datetimeFigureOut">
              <a:rPr lang="en-US" smtClean="0"/>
              <a:t>4/25/2022</a:t>
            </a:fld>
            <a:endParaRPr lang="en-US"/>
          </a:p>
        </p:txBody>
      </p:sp>
      <p:sp>
        <p:nvSpPr>
          <p:cNvPr id="5" name="Footer Placeholder 4">
            <a:extLst>
              <a:ext uri="{FF2B5EF4-FFF2-40B4-BE49-F238E27FC236}">
                <a16:creationId xmlns:a16="http://schemas.microsoft.com/office/drawing/2014/main" id="{52436011-E576-434E-AEE4-2BD129784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21986-2EEB-481E-9F68-A6887B625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486C4-5D91-44C0-98CC-AB764325B23F}" type="slidenum">
              <a:rPr lang="en-US" smtClean="0"/>
              <a:t>‹#›</a:t>
            </a:fld>
            <a:endParaRPr lang="en-US"/>
          </a:p>
        </p:txBody>
      </p:sp>
    </p:spTree>
    <p:extLst>
      <p:ext uri="{BB962C8B-B14F-4D97-AF65-F5344CB8AC3E}">
        <p14:creationId xmlns:p14="http://schemas.microsoft.com/office/powerpoint/2010/main" val="12598011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E031-2417-4B15-BC49-308193C1991F}"/>
              </a:ext>
            </a:extLst>
          </p:cNvPr>
          <p:cNvSpPr>
            <a:spLocks noGrp="1"/>
          </p:cNvSpPr>
          <p:nvPr>
            <p:ph type="ctrTitle"/>
          </p:nvPr>
        </p:nvSpPr>
        <p:spPr/>
        <p:txBody>
          <a:bodyPr/>
          <a:lstStyle/>
          <a:p>
            <a:r>
              <a:rPr lang="en-US" b="1" dirty="0"/>
              <a:t>Intestinal obstruction</a:t>
            </a:r>
          </a:p>
        </p:txBody>
      </p:sp>
      <p:sp>
        <p:nvSpPr>
          <p:cNvPr id="3" name="Subtitle 2">
            <a:extLst>
              <a:ext uri="{FF2B5EF4-FFF2-40B4-BE49-F238E27FC236}">
                <a16:creationId xmlns:a16="http://schemas.microsoft.com/office/drawing/2014/main" id="{7087B84F-580A-4C68-9B4C-DB9E1C2FD05F}"/>
              </a:ext>
            </a:extLst>
          </p:cNvPr>
          <p:cNvSpPr>
            <a:spLocks noGrp="1"/>
          </p:cNvSpPr>
          <p:nvPr>
            <p:ph type="subTitle" idx="1"/>
          </p:nvPr>
        </p:nvSpPr>
        <p:spPr/>
        <p:txBody>
          <a:bodyPr/>
          <a:lstStyle/>
          <a:p>
            <a:r>
              <a:rPr lang="en-US" dirty="0"/>
              <a:t>Mahmoud Barakat</a:t>
            </a:r>
          </a:p>
          <a:p>
            <a:r>
              <a:rPr lang="en-US" dirty="0"/>
              <a:t>Mohammad Amayreh</a:t>
            </a:r>
          </a:p>
          <a:p>
            <a:r>
              <a:rPr lang="en-US" dirty="0"/>
              <a:t>Monis Rashdan</a:t>
            </a:r>
          </a:p>
        </p:txBody>
      </p:sp>
      <p:sp>
        <p:nvSpPr>
          <p:cNvPr id="4" name="TextBox 3">
            <a:extLst>
              <a:ext uri="{FF2B5EF4-FFF2-40B4-BE49-F238E27FC236}">
                <a16:creationId xmlns:a16="http://schemas.microsoft.com/office/drawing/2014/main" id="{2897422B-C239-41DB-A7CD-A8E70E9B49DB}"/>
              </a:ext>
            </a:extLst>
          </p:cNvPr>
          <p:cNvSpPr txBox="1"/>
          <p:nvPr/>
        </p:nvSpPr>
        <p:spPr>
          <a:xfrm rot="20608966">
            <a:off x="716134" y="1400144"/>
            <a:ext cx="4382610" cy="40011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rtl="1"/>
            <a:r>
              <a:rPr lang="ar-JO" sz="2000" dirty="0">
                <a:solidFill>
                  <a:srgbClr val="FF0000"/>
                </a:solidFill>
              </a:rPr>
              <a:t>في نوتات بالأحمر ونوتات تحت </a:t>
            </a:r>
            <a:r>
              <a:rPr lang="ar-JO" sz="2000" dirty="0" err="1">
                <a:solidFill>
                  <a:srgbClr val="FF0000"/>
                </a:solidFill>
              </a:rPr>
              <a:t>السلايد</a:t>
            </a:r>
            <a:r>
              <a:rPr lang="ar-JO" sz="2000" dirty="0">
                <a:solidFill>
                  <a:srgbClr val="FF0000"/>
                </a:solidFill>
              </a:rPr>
              <a:t> شوفوهم</a:t>
            </a:r>
            <a:endParaRPr lang="en-US" sz="2000" dirty="0">
              <a:solidFill>
                <a:srgbClr val="FF0000"/>
              </a:solidFill>
            </a:endParaRPr>
          </a:p>
        </p:txBody>
      </p:sp>
    </p:spTree>
    <p:extLst>
      <p:ext uri="{BB962C8B-B14F-4D97-AF65-F5344CB8AC3E}">
        <p14:creationId xmlns:p14="http://schemas.microsoft.com/office/powerpoint/2010/main" val="1919765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886C55-2E4A-4FAC-B5DB-992CDB9D6D23}"/>
              </a:ext>
            </a:extLst>
          </p:cNvPr>
          <p:cNvPicPr>
            <a:picLocks noChangeAspect="1"/>
          </p:cNvPicPr>
          <p:nvPr/>
        </p:nvPicPr>
        <p:blipFill>
          <a:blip r:embed="rId2"/>
          <a:stretch>
            <a:fillRect/>
          </a:stretch>
        </p:blipFill>
        <p:spPr>
          <a:xfrm>
            <a:off x="1148667" y="200917"/>
            <a:ext cx="9894665" cy="6456166"/>
          </a:xfrm>
          <a:prstGeom prst="rect">
            <a:avLst/>
          </a:prstGeom>
        </p:spPr>
      </p:pic>
    </p:spTree>
    <p:extLst>
      <p:ext uri="{BB962C8B-B14F-4D97-AF65-F5344CB8AC3E}">
        <p14:creationId xmlns:p14="http://schemas.microsoft.com/office/powerpoint/2010/main" val="568508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0A27C4-1D4D-4C1F-9072-8AB9A8BF29E6}"/>
              </a:ext>
            </a:extLst>
          </p:cNvPr>
          <p:cNvPicPr>
            <a:picLocks noChangeAspect="1"/>
          </p:cNvPicPr>
          <p:nvPr/>
        </p:nvPicPr>
        <p:blipFill rotWithShape="1">
          <a:blip r:embed="rId3"/>
          <a:srcRect l="13814" r="16284" b="15721"/>
          <a:stretch/>
        </p:blipFill>
        <p:spPr>
          <a:xfrm>
            <a:off x="4169543" y="3978663"/>
            <a:ext cx="3852909" cy="2879337"/>
          </a:xfrm>
          <a:prstGeom prst="rect">
            <a:avLst/>
          </a:prstGeom>
        </p:spPr>
      </p:pic>
      <p:sp>
        <p:nvSpPr>
          <p:cNvPr id="2" name="Title 1">
            <a:extLst>
              <a:ext uri="{FF2B5EF4-FFF2-40B4-BE49-F238E27FC236}">
                <a16:creationId xmlns:a16="http://schemas.microsoft.com/office/drawing/2014/main" id="{892157F3-97F8-4DE9-B9F9-BB316956DA62}"/>
              </a:ext>
            </a:extLst>
          </p:cNvPr>
          <p:cNvSpPr>
            <a:spLocks noGrp="1"/>
          </p:cNvSpPr>
          <p:nvPr>
            <p:ph type="title"/>
          </p:nvPr>
        </p:nvSpPr>
        <p:spPr/>
        <p:txBody>
          <a:bodyPr/>
          <a:lstStyle/>
          <a:p>
            <a:r>
              <a:rPr lang="en-US" b="1" dirty="0"/>
              <a:t>Closed-loop obstruction </a:t>
            </a:r>
          </a:p>
        </p:txBody>
      </p:sp>
      <p:sp>
        <p:nvSpPr>
          <p:cNvPr id="3" name="Content Placeholder 2">
            <a:extLst>
              <a:ext uri="{FF2B5EF4-FFF2-40B4-BE49-F238E27FC236}">
                <a16:creationId xmlns:a16="http://schemas.microsoft.com/office/drawing/2014/main" id="{8D5B7BE1-E922-444E-9445-22F5F48FD80C}"/>
              </a:ext>
            </a:extLst>
          </p:cNvPr>
          <p:cNvSpPr>
            <a:spLocks noGrp="1"/>
          </p:cNvSpPr>
          <p:nvPr>
            <p:ph idx="1"/>
          </p:nvPr>
        </p:nvSpPr>
        <p:spPr>
          <a:xfrm>
            <a:off x="791134" y="1305026"/>
            <a:ext cx="10609729" cy="2787580"/>
          </a:xfrm>
        </p:spPr>
        <p:txBody>
          <a:bodyPr>
            <a:normAutofit lnSpcReduction="10000"/>
          </a:bodyPr>
          <a:lstStyle/>
          <a:p>
            <a:r>
              <a:rPr lang="en-US" dirty="0"/>
              <a:t>A type of mechanical bowel obstruction in which the proximal and distal ends of the obstructed loop are closed</a:t>
            </a:r>
          </a:p>
          <a:p>
            <a:pPr lvl="1"/>
            <a:r>
              <a:rPr lang="en-US" dirty="0"/>
              <a:t>Single site of obstruction: e.g., in volvulus or incarcerated hernia</a:t>
            </a:r>
          </a:p>
          <a:p>
            <a:pPr lvl="1"/>
            <a:r>
              <a:rPr lang="en-US" dirty="0"/>
              <a:t>Multiple sites of obstruction: e.g., obstructing colorectal cancer with a competent ileocecal valve</a:t>
            </a:r>
          </a:p>
          <a:p>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Closed-loop bowel obstructions are associated with an increased risk of bowel strangulation and perforation.</a:t>
            </a:r>
          </a:p>
          <a:p>
            <a:endParaRPr lang="en-US" dirty="0"/>
          </a:p>
        </p:txBody>
      </p:sp>
      <p:sp>
        <p:nvSpPr>
          <p:cNvPr id="15" name="TextBox 14">
            <a:extLst>
              <a:ext uri="{FF2B5EF4-FFF2-40B4-BE49-F238E27FC236}">
                <a16:creationId xmlns:a16="http://schemas.microsoft.com/office/drawing/2014/main" id="{5D1B8A23-1B4A-4796-B506-ACBBDE1BBACF}"/>
              </a:ext>
            </a:extLst>
          </p:cNvPr>
          <p:cNvSpPr txBox="1"/>
          <p:nvPr/>
        </p:nvSpPr>
        <p:spPr>
          <a:xfrm>
            <a:off x="1535095" y="5228763"/>
            <a:ext cx="2634448"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dirty="0"/>
              <a:t>Single site of obstruction</a:t>
            </a:r>
          </a:p>
        </p:txBody>
      </p:sp>
      <p:sp>
        <p:nvSpPr>
          <p:cNvPr id="17" name="TextBox 16">
            <a:extLst>
              <a:ext uri="{FF2B5EF4-FFF2-40B4-BE49-F238E27FC236}">
                <a16:creationId xmlns:a16="http://schemas.microsoft.com/office/drawing/2014/main" id="{8B2749F7-3B36-4671-88D4-B1A23E19B72B}"/>
              </a:ext>
            </a:extLst>
          </p:cNvPr>
          <p:cNvSpPr txBox="1"/>
          <p:nvPr/>
        </p:nvSpPr>
        <p:spPr>
          <a:xfrm>
            <a:off x="8022452" y="5228763"/>
            <a:ext cx="2835676"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dirty="0"/>
              <a:t>Multiple sites of obstruction</a:t>
            </a:r>
          </a:p>
        </p:txBody>
      </p:sp>
    </p:spTree>
    <p:extLst>
      <p:ext uri="{BB962C8B-B14F-4D97-AF65-F5344CB8AC3E}">
        <p14:creationId xmlns:p14="http://schemas.microsoft.com/office/powerpoint/2010/main" val="4044618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48C02C-1581-4E03-A4DE-53B8FDFA406F}"/>
              </a:ext>
            </a:extLst>
          </p:cNvPr>
          <p:cNvSpPr>
            <a:spLocks noGrp="1"/>
          </p:cNvSpPr>
          <p:nvPr>
            <p:ph type="title"/>
          </p:nvPr>
        </p:nvSpPr>
        <p:spPr/>
        <p:txBody>
          <a:bodyPr/>
          <a:lstStyle/>
          <a:p>
            <a:r>
              <a:rPr lang="en-US" sz="6000" b="1" dirty="0"/>
              <a:t>Clinical features</a:t>
            </a:r>
            <a:endParaRPr lang="en-US" dirty="0"/>
          </a:p>
        </p:txBody>
      </p:sp>
      <p:sp>
        <p:nvSpPr>
          <p:cNvPr id="5" name="Text Placeholder 4">
            <a:extLst>
              <a:ext uri="{FF2B5EF4-FFF2-40B4-BE49-F238E27FC236}">
                <a16:creationId xmlns:a16="http://schemas.microsoft.com/office/drawing/2014/main" id="{DA6E7D42-5C2B-4217-ABE3-272A5FA58B7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19674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C8256-9FB8-47C4-85B7-8402F75A1D58}"/>
              </a:ext>
            </a:extLst>
          </p:cNvPr>
          <p:cNvSpPr>
            <a:spLocks noGrp="1"/>
          </p:cNvSpPr>
          <p:nvPr>
            <p:ph type="title"/>
          </p:nvPr>
        </p:nvSpPr>
        <p:spPr/>
        <p:txBody>
          <a:bodyPr/>
          <a:lstStyle/>
          <a:p>
            <a:r>
              <a:rPr lang="en-US" sz="4400" b="1" dirty="0"/>
              <a:t>Clinical features</a:t>
            </a:r>
            <a:endParaRPr lang="en-US" dirty="0"/>
          </a:p>
        </p:txBody>
      </p:sp>
      <p:sp>
        <p:nvSpPr>
          <p:cNvPr id="3" name="Content Placeholder 2">
            <a:extLst>
              <a:ext uri="{FF2B5EF4-FFF2-40B4-BE49-F238E27FC236}">
                <a16:creationId xmlns:a16="http://schemas.microsoft.com/office/drawing/2014/main" id="{F15637E0-5141-4ADD-BB71-1CE151C51F28}"/>
              </a:ext>
            </a:extLst>
          </p:cNvPr>
          <p:cNvSpPr>
            <a:spLocks noGrp="1"/>
          </p:cNvSpPr>
          <p:nvPr>
            <p:ph idx="1"/>
          </p:nvPr>
        </p:nvSpPr>
        <p:spPr/>
        <p:txBody>
          <a:bodyPr>
            <a:normAutofit lnSpcReduction="10000"/>
          </a:bodyPr>
          <a:lstStyle/>
          <a:p>
            <a:r>
              <a:rPr lang="en-US" dirty="0"/>
              <a:t> The diagnosis of dynamic intestinal obstruction is based on the classic </a:t>
            </a:r>
            <a:r>
              <a:rPr lang="en-US" b="1" dirty="0"/>
              <a:t>quartet of</a:t>
            </a:r>
            <a:r>
              <a:rPr lang="en-US" dirty="0"/>
              <a:t> </a:t>
            </a:r>
            <a:r>
              <a:rPr lang="en-US" dirty="0">
                <a:solidFill>
                  <a:srgbClr val="FF0000"/>
                </a:solidFill>
              </a:rPr>
              <a:t>pain</a:t>
            </a:r>
            <a:r>
              <a:rPr lang="en-US" dirty="0"/>
              <a:t>, </a:t>
            </a:r>
            <a:r>
              <a:rPr lang="en-US" dirty="0">
                <a:solidFill>
                  <a:srgbClr val="FF0000"/>
                </a:solidFill>
              </a:rPr>
              <a:t>distension</a:t>
            </a:r>
            <a:r>
              <a:rPr lang="en-US" dirty="0"/>
              <a:t>, </a:t>
            </a:r>
            <a:r>
              <a:rPr lang="en-US" dirty="0">
                <a:solidFill>
                  <a:srgbClr val="FF0000"/>
                </a:solidFill>
              </a:rPr>
              <a:t>vomiting</a:t>
            </a:r>
            <a:r>
              <a:rPr lang="en-US" dirty="0"/>
              <a:t> and </a:t>
            </a:r>
            <a:r>
              <a:rPr lang="en-US" dirty="0">
                <a:solidFill>
                  <a:srgbClr val="FF0000"/>
                </a:solidFill>
              </a:rPr>
              <a:t>absolute constipation</a:t>
            </a:r>
            <a:r>
              <a:rPr lang="en-US" dirty="0"/>
              <a:t>. </a:t>
            </a:r>
          </a:p>
          <a:p>
            <a:r>
              <a:rPr lang="en-US" dirty="0"/>
              <a:t>The clinical features vary according to: </a:t>
            </a:r>
          </a:p>
          <a:p>
            <a:pPr lvl="1"/>
            <a:r>
              <a:rPr lang="en-US" dirty="0"/>
              <a:t>the location of the obstruction; </a:t>
            </a:r>
          </a:p>
          <a:p>
            <a:pPr lvl="1"/>
            <a:r>
              <a:rPr lang="en-US" dirty="0"/>
              <a:t>the duration of the obstruction; </a:t>
            </a:r>
          </a:p>
          <a:p>
            <a:pPr lvl="1"/>
            <a:r>
              <a:rPr lang="en-US" dirty="0"/>
              <a:t>the underlying pathology; </a:t>
            </a:r>
          </a:p>
          <a:p>
            <a:pPr lvl="1"/>
            <a:r>
              <a:rPr lang="en-US" dirty="0"/>
              <a:t>the presence or absence of intestinal ischemia. </a:t>
            </a:r>
          </a:p>
          <a:p>
            <a:r>
              <a:rPr lang="en-US" dirty="0"/>
              <a:t>Late manifestations of intestinal obstruction that may be encountered </a:t>
            </a:r>
            <a:r>
              <a:rPr lang="en-US" b="1" dirty="0"/>
              <a:t>include:</a:t>
            </a:r>
            <a:r>
              <a:rPr lang="en-US" dirty="0"/>
              <a:t> dehydration, oliguria, hypovolemic shock, pyrexia, septicemia, respiratory embarrassment and peritonism. In all cases of suspected intestinal obstruction, the hernial orifices must be examined.</a:t>
            </a:r>
          </a:p>
        </p:txBody>
      </p:sp>
    </p:spTree>
    <p:extLst>
      <p:ext uri="{BB962C8B-B14F-4D97-AF65-F5344CB8AC3E}">
        <p14:creationId xmlns:p14="http://schemas.microsoft.com/office/powerpoint/2010/main" val="1773559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1BFCD-B8A9-4274-B40B-620F435CAD7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Pain</a:t>
            </a:r>
            <a:r>
              <a:rPr lang="en-US" b="1" dirty="0"/>
              <a:t> - SOCRATES</a:t>
            </a:r>
            <a:endParaRPr lang="en-US" dirty="0"/>
          </a:p>
        </p:txBody>
      </p:sp>
      <p:sp>
        <p:nvSpPr>
          <p:cNvPr id="3" name="Content Placeholder 2">
            <a:extLst>
              <a:ext uri="{FF2B5EF4-FFF2-40B4-BE49-F238E27FC236}">
                <a16:creationId xmlns:a16="http://schemas.microsoft.com/office/drawing/2014/main" id="{F581183D-807C-42BE-A80B-B68F496BB01C}"/>
              </a:ext>
            </a:extLst>
          </p:cNvPr>
          <p:cNvSpPr>
            <a:spLocks noGrp="1"/>
          </p:cNvSpPr>
          <p:nvPr>
            <p:ph idx="1"/>
          </p:nvPr>
        </p:nvSpPr>
        <p:spPr/>
        <p:txBody>
          <a:bodyPr>
            <a:normAutofit/>
          </a:bodyPr>
          <a:lstStyle/>
          <a:p>
            <a:r>
              <a:rPr lang="en-US" b="1" dirty="0"/>
              <a:t>Site</a:t>
            </a:r>
            <a:r>
              <a:rPr lang="en-US" dirty="0"/>
              <a:t>: usually </a:t>
            </a:r>
            <a:r>
              <a:rPr lang="en-US" dirty="0">
                <a:solidFill>
                  <a:srgbClr val="0070C0"/>
                </a:solidFill>
              </a:rPr>
              <a:t>centered on the umbilicus</a:t>
            </a:r>
            <a:r>
              <a:rPr lang="en-US" dirty="0"/>
              <a:t> (small bowel) or </a:t>
            </a:r>
            <a:r>
              <a:rPr lang="en-US" dirty="0">
                <a:solidFill>
                  <a:srgbClr val="0070C0"/>
                </a:solidFill>
              </a:rPr>
              <a:t>lower abdomen </a:t>
            </a:r>
            <a:r>
              <a:rPr lang="en-US" dirty="0"/>
              <a:t>(large bowel)</a:t>
            </a:r>
          </a:p>
          <a:p>
            <a:r>
              <a:rPr lang="en-US" b="1" dirty="0"/>
              <a:t>Onset</a:t>
            </a:r>
            <a:r>
              <a:rPr lang="en-US" dirty="0"/>
              <a:t>: occurs </a:t>
            </a:r>
            <a:r>
              <a:rPr lang="en-US" dirty="0">
                <a:solidFill>
                  <a:srgbClr val="0070C0"/>
                </a:solidFill>
              </a:rPr>
              <a:t>suddenly</a:t>
            </a:r>
            <a:endParaRPr lang="en-US" dirty="0"/>
          </a:p>
          <a:p>
            <a:r>
              <a:rPr lang="en-US" b="1" dirty="0"/>
              <a:t>Character</a:t>
            </a:r>
            <a:r>
              <a:rPr lang="en-US" dirty="0"/>
              <a:t>: </a:t>
            </a:r>
            <a:r>
              <a:rPr lang="en-US" dirty="0">
                <a:solidFill>
                  <a:srgbClr val="0070C0"/>
                </a:solidFill>
              </a:rPr>
              <a:t>colicky</a:t>
            </a:r>
            <a:r>
              <a:rPr lang="en-US" dirty="0"/>
              <a:t> in nature</a:t>
            </a:r>
          </a:p>
          <a:p>
            <a:r>
              <a:rPr lang="en-US" b="1" dirty="0"/>
              <a:t>Radiation</a:t>
            </a:r>
            <a:r>
              <a:rPr lang="en-US" dirty="0"/>
              <a:t>: null</a:t>
            </a:r>
          </a:p>
          <a:p>
            <a:r>
              <a:rPr lang="en-US" b="1" dirty="0"/>
              <a:t>Associated symptoms</a:t>
            </a:r>
            <a:r>
              <a:rPr lang="en-US" dirty="0"/>
              <a:t>: </a:t>
            </a:r>
            <a:r>
              <a:rPr lang="en-US" dirty="0">
                <a:solidFill>
                  <a:srgbClr val="FF0000"/>
                </a:solidFill>
              </a:rPr>
              <a:t>distension</a:t>
            </a:r>
            <a:r>
              <a:rPr lang="en-US" dirty="0"/>
              <a:t>, </a:t>
            </a:r>
            <a:r>
              <a:rPr lang="en-US" dirty="0">
                <a:solidFill>
                  <a:srgbClr val="FF0000"/>
                </a:solidFill>
              </a:rPr>
              <a:t>vomiting</a:t>
            </a:r>
            <a:r>
              <a:rPr lang="en-US" dirty="0"/>
              <a:t>, and </a:t>
            </a:r>
            <a:r>
              <a:rPr lang="en-US" dirty="0">
                <a:solidFill>
                  <a:srgbClr val="FF0000"/>
                </a:solidFill>
              </a:rPr>
              <a:t>constipation</a:t>
            </a:r>
          </a:p>
          <a:p>
            <a:r>
              <a:rPr lang="en-US" b="1" dirty="0"/>
              <a:t>Timing</a:t>
            </a:r>
            <a:r>
              <a:rPr lang="en-US" dirty="0"/>
              <a:t>: it is the </a:t>
            </a:r>
            <a:r>
              <a:rPr lang="en-US" dirty="0">
                <a:solidFill>
                  <a:srgbClr val="0070C0"/>
                </a:solidFill>
              </a:rPr>
              <a:t>first symptom</a:t>
            </a:r>
            <a:r>
              <a:rPr lang="en-US" dirty="0"/>
              <a:t> encountered</a:t>
            </a:r>
          </a:p>
          <a:p>
            <a:r>
              <a:rPr lang="en-US" b="1" dirty="0"/>
              <a:t>Elevating factors</a:t>
            </a:r>
            <a:r>
              <a:rPr lang="en-US" dirty="0"/>
              <a:t>: with medications</a:t>
            </a:r>
          </a:p>
          <a:p>
            <a:r>
              <a:rPr lang="en-US" b="1" dirty="0"/>
              <a:t>Severity</a:t>
            </a:r>
            <a:r>
              <a:rPr lang="en-US" dirty="0"/>
              <a:t>: </a:t>
            </a:r>
            <a:r>
              <a:rPr lang="en-US" dirty="0">
                <a:solidFill>
                  <a:srgbClr val="0070C0"/>
                </a:solidFill>
              </a:rPr>
              <a:t>usually severe</a:t>
            </a:r>
            <a:r>
              <a:rPr lang="en-US" dirty="0"/>
              <a:t>; decrease in severity later on </a:t>
            </a:r>
          </a:p>
        </p:txBody>
      </p:sp>
    </p:spTree>
    <p:extLst>
      <p:ext uri="{BB962C8B-B14F-4D97-AF65-F5344CB8AC3E}">
        <p14:creationId xmlns:p14="http://schemas.microsoft.com/office/powerpoint/2010/main" val="2340584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E87FA-838B-4D2E-A697-998244613D77}"/>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Pain</a:t>
            </a:r>
            <a:r>
              <a:rPr lang="en-US" b="1" dirty="0"/>
              <a:t> course</a:t>
            </a:r>
          </a:p>
        </p:txBody>
      </p:sp>
      <p:sp>
        <p:nvSpPr>
          <p:cNvPr id="3" name="Content Placeholder 2">
            <a:extLst>
              <a:ext uri="{FF2B5EF4-FFF2-40B4-BE49-F238E27FC236}">
                <a16:creationId xmlns:a16="http://schemas.microsoft.com/office/drawing/2014/main" id="{CC8EDD81-4C50-4757-B71D-B0D8BF4E7624}"/>
              </a:ext>
            </a:extLst>
          </p:cNvPr>
          <p:cNvSpPr>
            <a:spLocks noGrp="1"/>
          </p:cNvSpPr>
          <p:nvPr>
            <p:ph idx="1"/>
          </p:nvPr>
        </p:nvSpPr>
        <p:spPr/>
        <p:txBody>
          <a:bodyPr>
            <a:normAutofit/>
          </a:bodyPr>
          <a:lstStyle/>
          <a:p>
            <a:pPr marL="514350" indent="-514350">
              <a:buFont typeface="+mj-lt"/>
              <a:buAutoNum type="arabicPeriod"/>
            </a:pPr>
            <a:r>
              <a:rPr lang="en-US" dirty="0"/>
              <a:t>The pain occur simultaneously with increased peristaltic activity. </a:t>
            </a:r>
          </a:p>
          <a:p>
            <a:pPr marL="514350" indent="-514350">
              <a:buFont typeface="+mj-lt"/>
              <a:buAutoNum type="arabicPeriod"/>
            </a:pPr>
            <a:r>
              <a:rPr lang="en-US" dirty="0"/>
              <a:t>With increasing distension, the colicky pain is replaced by a mild and more constant diffuse pain. </a:t>
            </a:r>
          </a:p>
          <a:p>
            <a:pPr marL="514350" indent="-514350">
              <a:buFont typeface="+mj-lt"/>
              <a:buAutoNum type="arabicPeriod"/>
            </a:pPr>
            <a:r>
              <a:rPr lang="en-US" dirty="0"/>
              <a:t>If there is no ischemia and the obstruction persists over several days, pain reduces and can disappear; due to relaxation</a:t>
            </a:r>
          </a:p>
          <a:p>
            <a:pPr marL="514350" indent="-514350">
              <a:buFont typeface="+mj-lt"/>
              <a:buAutoNum type="arabicPeriod"/>
            </a:pPr>
            <a:r>
              <a:rPr lang="en-US" dirty="0"/>
              <a:t>The development of severe pain is suggestive of the presence of strangulation, especially if that severe pain is continuous. Beware the patient whose pain is not controlled with intravenous opiates. </a:t>
            </a:r>
          </a:p>
          <a:p>
            <a:r>
              <a:rPr lang="en-US" dirty="0"/>
              <a:t> Colicky pain may not be a significant feature in postoperative simple mechanical obstruction and pain does not usually occur in paralytic ileus</a:t>
            </a:r>
          </a:p>
        </p:txBody>
      </p:sp>
    </p:spTree>
    <p:extLst>
      <p:ext uri="{BB962C8B-B14F-4D97-AF65-F5344CB8AC3E}">
        <p14:creationId xmlns:p14="http://schemas.microsoft.com/office/powerpoint/2010/main" val="2296931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4DDC4-D54F-49E7-8671-9F14483E261E}"/>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Vomiting</a:t>
            </a:r>
          </a:p>
        </p:txBody>
      </p:sp>
      <p:sp>
        <p:nvSpPr>
          <p:cNvPr id="3" name="Content Placeholder 2">
            <a:extLst>
              <a:ext uri="{FF2B5EF4-FFF2-40B4-BE49-F238E27FC236}">
                <a16:creationId xmlns:a16="http://schemas.microsoft.com/office/drawing/2014/main" id="{1DF0DD13-B660-461B-A003-35A36913C5CD}"/>
              </a:ext>
            </a:extLst>
          </p:cNvPr>
          <p:cNvSpPr>
            <a:spLocks noGrp="1"/>
          </p:cNvSpPr>
          <p:nvPr>
            <p:ph idx="1"/>
          </p:nvPr>
        </p:nvSpPr>
        <p:spPr/>
        <p:txBody>
          <a:bodyPr>
            <a:normAutofit lnSpcReduction="10000"/>
          </a:bodyPr>
          <a:lstStyle/>
          <a:p>
            <a:r>
              <a:rPr lang="en-US" dirty="0"/>
              <a:t>The more distal the obstruction, the longer the interval between the onset of symptoms and the appearance of nausea and vomiting. </a:t>
            </a:r>
          </a:p>
          <a:p>
            <a:r>
              <a:rPr lang="en-US" dirty="0"/>
              <a:t>As obstruction progresses the character of the vomitus alters from digested food to feculent material, as a result of the presence of enteric bacterial overgrowth.</a:t>
            </a:r>
          </a:p>
          <a:p>
            <a:endParaRPr lang="en-US" dirty="0"/>
          </a:p>
          <a:p>
            <a:endParaRPr lang="en-US" dirty="0"/>
          </a:p>
          <a:p>
            <a:pPr>
              <a:buFont typeface="Wingdings" panose="05000000000000000000" pitchFamily="2" charset="2"/>
              <a:buChar char="ü"/>
            </a:pPr>
            <a:r>
              <a:rPr lang="en-US" dirty="0"/>
              <a:t> </a:t>
            </a:r>
            <a:r>
              <a:rPr lang="en-US" dirty="0">
                <a:solidFill>
                  <a:srgbClr val="002060"/>
                </a:solidFill>
              </a:rPr>
              <a:t>High small bowel obstruction</a:t>
            </a:r>
            <a:r>
              <a:rPr lang="en-US" dirty="0"/>
              <a:t>: vomiting occurs early; food then bile stained then feculent</a:t>
            </a:r>
          </a:p>
          <a:p>
            <a:pPr>
              <a:buFont typeface="Wingdings" panose="05000000000000000000" pitchFamily="2" charset="2"/>
              <a:buChar char="ü"/>
            </a:pPr>
            <a:r>
              <a:rPr lang="en-US" dirty="0">
                <a:solidFill>
                  <a:srgbClr val="002060"/>
                </a:solidFill>
              </a:rPr>
              <a:t> Low small bowel obstruction</a:t>
            </a:r>
            <a:r>
              <a:rPr lang="en-US" dirty="0"/>
              <a:t>: vomiting is delayed</a:t>
            </a:r>
          </a:p>
          <a:p>
            <a:pPr>
              <a:buFont typeface="Wingdings" panose="05000000000000000000" pitchFamily="2" charset="2"/>
              <a:buChar char="ü"/>
            </a:pPr>
            <a:r>
              <a:rPr lang="en-US" dirty="0"/>
              <a:t> </a:t>
            </a:r>
            <a:r>
              <a:rPr lang="en-US" dirty="0">
                <a:solidFill>
                  <a:srgbClr val="002060"/>
                </a:solidFill>
              </a:rPr>
              <a:t>Large bowel obstruction</a:t>
            </a:r>
            <a:r>
              <a:rPr lang="en-US" dirty="0"/>
              <a:t>: vomiting is a later feature</a:t>
            </a:r>
          </a:p>
        </p:txBody>
      </p:sp>
    </p:spTree>
    <p:extLst>
      <p:ext uri="{BB962C8B-B14F-4D97-AF65-F5344CB8AC3E}">
        <p14:creationId xmlns:p14="http://schemas.microsoft.com/office/powerpoint/2010/main" val="710851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3DCD-A84C-47F4-91DD-842A51A71ACC}"/>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Distension</a:t>
            </a:r>
          </a:p>
        </p:txBody>
      </p:sp>
      <p:sp>
        <p:nvSpPr>
          <p:cNvPr id="4" name="Content Placeholder 3">
            <a:extLst>
              <a:ext uri="{FF2B5EF4-FFF2-40B4-BE49-F238E27FC236}">
                <a16:creationId xmlns:a16="http://schemas.microsoft.com/office/drawing/2014/main" id="{C1CEDE80-F002-4141-B583-58275CC801A5}"/>
              </a:ext>
            </a:extLst>
          </p:cNvPr>
          <p:cNvSpPr>
            <a:spLocks noGrp="1"/>
          </p:cNvSpPr>
          <p:nvPr>
            <p:ph sz="half" idx="1"/>
          </p:nvPr>
        </p:nvSpPr>
        <p:spPr>
          <a:xfrm>
            <a:off x="838200" y="1306851"/>
            <a:ext cx="6064624" cy="4965722"/>
          </a:xfrm>
        </p:spPr>
        <p:txBody>
          <a:bodyPr>
            <a:normAutofit/>
          </a:bodyPr>
          <a:lstStyle/>
          <a:p>
            <a:r>
              <a:rPr lang="en-US" dirty="0"/>
              <a:t>In the </a:t>
            </a:r>
            <a:r>
              <a:rPr lang="en-US" dirty="0">
                <a:solidFill>
                  <a:srgbClr val="0070C0"/>
                </a:solidFill>
              </a:rPr>
              <a:t>small bowel </a:t>
            </a:r>
            <a:r>
              <a:rPr lang="en-US" dirty="0"/>
              <a:t>the degree of distension is dependent on the site of the obstruction and is greater the more distal the lesion. </a:t>
            </a:r>
          </a:p>
          <a:p>
            <a:r>
              <a:rPr lang="en-US" dirty="0">
                <a:solidFill>
                  <a:srgbClr val="002060"/>
                </a:solidFill>
              </a:rPr>
              <a:t>Visible peristalsis </a:t>
            </a:r>
            <a:r>
              <a:rPr lang="en-US" dirty="0"/>
              <a:t>may be present. This can sometimes be provoked by ‘flicking’ the abdominal wall.</a:t>
            </a:r>
          </a:p>
          <a:p>
            <a:r>
              <a:rPr lang="en-US" dirty="0"/>
              <a:t>In </a:t>
            </a:r>
            <a:r>
              <a:rPr lang="en-US" dirty="0">
                <a:solidFill>
                  <a:srgbClr val="0070C0"/>
                </a:solidFill>
              </a:rPr>
              <a:t>colonic obstruction</a:t>
            </a:r>
            <a:r>
              <a:rPr lang="en-US" dirty="0"/>
              <a:t> distension is a later feature and may be minimal or absent in the presence of mesenteric vascular occlusion</a:t>
            </a:r>
          </a:p>
        </p:txBody>
      </p:sp>
      <p:sp>
        <p:nvSpPr>
          <p:cNvPr id="15" name="TextBox 14">
            <a:extLst>
              <a:ext uri="{FF2B5EF4-FFF2-40B4-BE49-F238E27FC236}">
                <a16:creationId xmlns:a16="http://schemas.microsoft.com/office/drawing/2014/main" id="{EBDB95B9-6006-4B54-AF90-56C45F361F08}"/>
              </a:ext>
            </a:extLst>
          </p:cNvPr>
          <p:cNvSpPr txBox="1"/>
          <p:nvPr/>
        </p:nvSpPr>
        <p:spPr>
          <a:xfrm>
            <a:off x="7403130" y="5441576"/>
            <a:ext cx="3308050" cy="830997"/>
          </a:xfrm>
          <a:prstGeom prst="rect">
            <a:avLst/>
          </a:prstGeom>
          <a:noFill/>
        </p:spPr>
        <p:txBody>
          <a:bodyPr wrap="square">
            <a:spAutoFit/>
          </a:bodyPr>
          <a:lstStyle/>
          <a:p>
            <a:pPr algn="ct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Visible peristalsis</a:t>
            </a: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 due to meconium-related ileus</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a:t>
            </a:r>
            <a:endParaRPr lang="en-US" sz="1600" dirty="0"/>
          </a:p>
        </p:txBody>
      </p:sp>
      <p:pic>
        <p:nvPicPr>
          <p:cNvPr id="7" name="Content Placeholder 6" descr="A close-up of a person's chest&#10;&#10;Description automatically generated with low confidence">
            <a:extLst>
              <a:ext uri="{FF2B5EF4-FFF2-40B4-BE49-F238E27FC236}">
                <a16:creationId xmlns:a16="http://schemas.microsoft.com/office/drawing/2014/main" id="{B9B098F3-AA79-4134-884C-F1850AA86D8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03128" y="1306513"/>
            <a:ext cx="3308051" cy="4135064"/>
          </a:xfrm>
        </p:spPr>
      </p:pic>
    </p:spTree>
    <p:extLst>
      <p:ext uri="{BB962C8B-B14F-4D97-AF65-F5344CB8AC3E}">
        <p14:creationId xmlns:p14="http://schemas.microsoft.com/office/powerpoint/2010/main" val="934276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4F6961-A716-42D2-94C7-4E0D4F562861}"/>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Constipation</a:t>
            </a:r>
          </a:p>
        </p:txBody>
      </p:sp>
      <p:sp>
        <p:nvSpPr>
          <p:cNvPr id="6" name="Content Placeholder 5">
            <a:extLst>
              <a:ext uri="{FF2B5EF4-FFF2-40B4-BE49-F238E27FC236}">
                <a16:creationId xmlns:a16="http://schemas.microsoft.com/office/drawing/2014/main" id="{4CD90AE0-DBFA-4100-94A0-B406B429E402}"/>
              </a:ext>
            </a:extLst>
          </p:cNvPr>
          <p:cNvSpPr>
            <a:spLocks noGrp="1"/>
          </p:cNvSpPr>
          <p:nvPr>
            <p:ph idx="1"/>
          </p:nvPr>
        </p:nvSpPr>
        <p:spPr>
          <a:xfrm>
            <a:off x="838200" y="1305026"/>
            <a:ext cx="10515600" cy="5264450"/>
          </a:xfrm>
        </p:spPr>
        <p:txBody>
          <a:bodyPr>
            <a:normAutofit/>
          </a:bodyPr>
          <a:lstStyle/>
          <a:p>
            <a:r>
              <a:rPr lang="en-US" dirty="0"/>
              <a:t>Can be classified as:</a:t>
            </a:r>
          </a:p>
          <a:p>
            <a:pPr lvl="1"/>
            <a:r>
              <a:rPr lang="en-US" dirty="0"/>
              <a:t>Absolute: i.e., neither faces nor flatus is passed</a:t>
            </a:r>
          </a:p>
          <a:p>
            <a:pPr lvl="1"/>
            <a:r>
              <a:rPr lang="en-US" dirty="0"/>
              <a:t>Relative: where only flatus is passed</a:t>
            </a:r>
          </a:p>
          <a:p>
            <a:r>
              <a:rPr lang="en-US" dirty="0"/>
              <a:t>Absolute constipation is a </a:t>
            </a:r>
            <a:r>
              <a:rPr lang="en-US" dirty="0">
                <a:solidFill>
                  <a:srgbClr val="FF0000"/>
                </a:solidFill>
              </a:rPr>
              <a:t>cardinal feature</a:t>
            </a:r>
            <a:r>
              <a:rPr lang="en-US" dirty="0"/>
              <a:t> of complete intestinal obstruction</a:t>
            </a:r>
          </a:p>
          <a:p>
            <a:r>
              <a:rPr lang="en-US" dirty="0"/>
              <a:t>Notes:</a:t>
            </a:r>
          </a:p>
          <a:p>
            <a:pPr lvl="1"/>
            <a:r>
              <a:rPr lang="en-US" dirty="0"/>
              <a:t>Some patients may pass flatus or faces after the onset of obstruction as a result of the evacuation of the distal bowel contents. </a:t>
            </a:r>
          </a:p>
          <a:p>
            <a:pPr lvl="1"/>
            <a:r>
              <a:rPr lang="en-US" dirty="0"/>
              <a:t>The administration of enemas should be avoided in cases of </a:t>
            </a:r>
            <a:r>
              <a:rPr lang="en-US" u="sng" dirty="0"/>
              <a:t>suspected</a:t>
            </a:r>
            <a:r>
              <a:rPr lang="en-US" dirty="0"/>
              <a:t> obstruction. This merely stimulates evacuation of bowel contents distal to the obstruction and confuses the clinical picture. Although, it is used to differentiate between complete and partial obstructions especially when CT scan is not available</a:t>
            </a:r>
          </a:p>
        </p:txBody>
      </p:sp>
    </p:spTree>
    <p:extLst>
      <p:ext uri="{BB962C8B-B14F-4D97-AF65-F5344CB8AC3E}">
        <p14:creationId xmlns:p14="http://schemas.microsoft.com/office/powerpoint/2010/main" val="1658469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351AE-A5CE-4994-81C1-10B6E516CCE9}"/>
              </a:ext>
            </a:extLst>
          </p:cNvPr>
          <p:cNvSpPr>
            <a:spLocks noGrp="1"/>
          </p:cNvSpPr>
          <p:nvPr>
            <p:ph type="title"/>
          </p:nvPr>
        </p:nvSpPr>
        <p:spPr/>
        <p:txBody>
          <a:bodyPr/>
          <a:lstStyle/>
          <a:p>
            <a:r>
              <a:rPr lang="en-US" b="1" dirty="0"/>
              <a:t>Other signs</a:t>
            </a:r>
          </a:p>
        </p:txBody>
      </p:sp>
      <p:sp>
        <p:nvSpPr>
          <p:cNvPr id="3" name="Content Placeholder 2">
            <a:extLst>
              <a:ext uri="{FF2B5EF4-FFF2-40B4-BE49-F238E27FC236}">
                <a16:creationId xmlns:a16="http://schemas.microsoft.com/office/drawing/2014/main" id="{EDB2B89D-C831-4913-964B-D784346C1B90}"/>
              </a:ext>
            </a:extLst>
          </p:cNvPr>
          <p:cNvSpPr>
            <a:spLocks noGrp="1"/>
          </p:cNvSpPr>
          <p:nvPr>
            <p:ph idx="1"/>
          </p:nvPr>
        </p:nvSpPr>
        <p:spPr>
          <a:xfrm>
            <a:off x="838200" y="1305025"/>
            <a:ext cx="10515600" cy="5391609"/>
          </a:xfrm>
        </p:spPr>
        <p:txBody>
          <a:bodyPr>
            <a:normAutofit fontScale="77500" lnSpcReduction="20000"/>
          </a:bodyPr>
          <a:lstStyle/>
          <a:p>
            <a:r>
              <a:rPr lang="en-US" b="1" dirty="0"/>
              <a:t>Dehydration</a:t>
            </a:r>
            <a:r>
              <a:rPr lang="en-US" dirty="0"/>
              <a:t>: is seen most commonly in small bowel obstruction because of repeated vomiting and fluid sequestration.</a:t>
            </a:r>
          </a:p>
          <a:p>
            <a:r>
              <a:rPr lang="en-US" b="1" dirty="0"/>
              <a:t>Abdominal tenderness</a:t>
            </a:r>
            <a:r>
              <a:rPr lang="en-US" dirty="0"/>
              <a:t>:</a:t>
            </a:r>
          </a:p>
          <a:p>
            <a:pPr lvl="1"/>
            <a:r>
              <a:rPr lang="en-US" dirty="0">
                <a:solidFill>
                  <a:srgbClr val="0070C0"/>
                </a:solidFill>
              </a:rPr>
              <a:t>Localized tenderness </a:t>
            </a:r>
            <a:r>
              <a:rPr lang="en-US" dirty="0"/>
              <a:t>indicates impending or established ischemia</a:t>
            </a:r>
          </a:p>
          <a:p>
            <a:pPr lvl="1"/>
            <a:r>
              <a:rPr lang="en-US" dirty="0"/>
              <a:t>The development of </a:t>
            </a:r>
            <a:r>
              <a:rPr lang="en-US" dirty="0">
                <a:solidFill>
                  <a:srgbClr val="0070C0"/>
                </a:solidFill>
              </a:rPr>
              <a:t>peritonism</a:t>
            </a:r>
            <a:r>
              <a:rPr lang="en-US" dirty="0"/>
              <a:t> or </a:t>
            </a:r>
            <a:r>
              <a:rPr lang="en-US" dirty="0">
                <a:solidFill>
                  <a:srgbClr val="0070C0"/>
                </a:solidFill>
              </a:rPr>
              <a:t>peritonitis</a:t>
            </a:r>
            <a:r>
              <a:rPr lang="en-US" dirty="0"/>
              <a:t> indicates overt infarction and/or perforation</a:t>
            </a:r>
          </a:p>
          <a:p>
            <a:pPr lvl="1"/>
            <a:r>
              <a:rPr lang="en-US" b="1" dirty="0"/>
              <a:t>Note</a:t>
            </a:r>
            <a:r>
              <a:rPr lang="en-US" dirty="0"/>
              <a:t>: In cases of large bowel obstruction, it is important to elicit these findings in the right iliac fossa as the caecum is most vulnerable to </a:t>
            </a:r>
            <a:r>
              <a:rPr lang="en-US" dirty="0" err="1"/>
              <a:t>ischaemia</a:t>
            </a:r>
            <a:r>
              <a:rPr lang="en-US" dirty="0"/>
              <a:t>.</a:t>
            </a:r>
          </a:p>
          <a:p>
            <a:r>
              <a:rPr lang="en-US" b="1" dirty="0"/>
              <a:t>Bowel sounds</a:t>
            </a:r>
            <a:r>
              <a:rPr lang="en-US" dirty="0"/>
              <a:t>:</a:t>
            </a:r>
          </a:p>
          <a:p>
            <a:pPr lvl="1"/>
            <a:r>
              <a:rPr lang="en-US" dirty="0">
                <a:solidFill>
                  <a:srgbClr val="0070C0"/>
                </a:solidFill>
              </a:rPr>
              <a:t>High-pitched bowel sounds </a:t>
            </a:r>
            <a:r>
              <a:rPr lang="en-US" dirty="0"/>
              <a:t>are present in the vast majority of patients with intestinal obstruction. Normal bowel sounds are of negative predictive value. </a:t>
            </a:r>
          </a:p>
          <a:p>
            <a:pPr lvl="1"/>
            <a:r>
              <a:rPr lang="en-US" dirty="0">
                <a:solidFill>
                  <a:srgbClr val="0070C0"/>
                </a:solidFill>
              </a:rPr>
              <a:t>Bowel sounds may be scanty or absent </a:t>
            </a:r>
            <a:r>
              <a:rPr lang="en-US" dirty="0"/>
              <a:t>if the obstruction is longstanding and the small bowel has become inactive</a:t>
            </a:r>
          </a:p>
          <a:p>
            <a:r>
              <a:rPr lang="en-US" b="1" dirty="0"/>
              <a:t>Pyrexia</a:t>
            </a:r>
            <a:r>
              <a:rPr lang="en-US" dirty="0"/>
              <a:t> in the presence of obstruction is rare and may indicate</a:t>
            </a:r>
          </a:p>
          <a:p>
            <a:pPr lvl="1"/>
            <a:r>
              <a:rPr lang="en-US" dirty="0"/>
              <a:t>the onset of ischemia</a:t>
            </a:r>
          </a:p>
          <a:p>
            <a:pPr lvl="1"/>
            <a:r>
              <a:rPr lang="en-US" dirty="0"/>
              <a:t>intestinal perforation</a:t>
            </a:r>
          </a:p>
          <a:p>
            <a:pPr lvl="1"/>
            <a:r>
              <a:rPr lang="en-US" dirty="0"/>
              <a:t>inflammation or abscess associated with the obstructing disease.</a:t>
            </a:r>
          </a:p>
          <a:p>
            <a:r>
              <a:rPr lang="en-US" b="1" dirty="0"/>
              <a:t>Hypothermia</a:t>
            </a:r>
            <a:r>
              <a:rPr lang="en-US" dirty="0"/>
              <a:t> indicates</a:t>
            </a:r>
          </a:p>
          <a:p>
            <a:pPr lvl="1"/>
            <a:r>
              <a:rPr lang="en-US" dirty="0"/>
              <a:t>septicemic shock</a:t>
            </a:r>
          </a:p>
          <a:p>
            <a:pPr lvl="1"/>
            <a:r>
              <a:rPr lang="en-US" dirty="0"/>
              <a:t>neglected cases of long duration</a:t>
            </a:r>
          </a:p>
          <a:p>
            <a:endParaRPr lang="en-US" dirty="0"/>
          </a:p>
        </p:txBody>
      </p:sp>
    </p:spTree>
    <p:extLst>
      <p:ext uri="{BB962C8B-B14F-4D97-AF65-F5344CB8AC3E}">
        <p14:creationId xmlns:p14="http://schemas.microsoft.com/office/powerpoint/2010/main" val="4153599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1E88-D32B-44D3-9688-949F47BE7F61}"/>
              </a:ext>
            </a:extLst>
          </p:cNvPr>
          <p:cNvSpPr>
            <a:spLocks noGrp="1"/>
          </p:cNvSpPr>
          <p:nvPr>
            <p:ph type="title"/>
          </p:nvPr>
        </p:nvSpPr>
        <p:spPr/>
        <p:txBody>
          <a:bodyPr/>
          <a:lstStyle/>
          <a:p>
            <a:r>
              <a:rPr lang="en-US" b="1" dirty="0"/>
              <a:t>Intestinal obstruction</a:t>
            </a:r>
          </a:p>
        </p:txBody>
      </p:sp>
      <p:sp>
        <p:nvSpPr>
          <p:cNvPr id="3" name="Content Placeholder 2">
            <a:extLst>
              <a:ext uri="{FF2B5EF4-FFF2-40B4-BE49-F238E27FC236}">
                <a16:creationId xmlns:a16="http://schemas.microsoft.com/office/drawing/2014/main" id="{5AF4BB8D-67D4-44B9-A860-C9711A087DB9}"/>
              </a:ext>
            </a:extLst>
          </p:cNvPr>
          <p:cNvSpPr>
            <a:spLocks noGrp="1"/>
          </p:cNvSpPr>
          <p:nvPr>
            <p:ph idx="1"/>
          </p:nvPr>
        </p:nvSpPr>
        <p:spPr>
          <a:xfrm>
            <a:off x="795617" y="1296061"/>
            <a:ext cx="10600765" cy="5196813"/>
          </a:xfrm>
        </p:spPr>
        <p:txBody>
          <a:bodyPr>
            <a:normAutofit/>
          </a:bodyPr>
          <a:lstStyle/>
          <a:p>
            <a:pPr>
              <a:spcAft>
                <a:spcPts val="1800"/>
              </a:spcAft>
            </a:pPr>
            <a:r>
              <a:rPr lang="en-US" dirty="0"/>
              <a:t> </a:t>
            </a:r>
            <a:r>
              <a:rPr lang="en-US" b="1" dirty="0"/>
              <a:t>Definition</a:t>
            </a:r>
            <a:r>
              <a:rPr lang="en-US" dirty="0"/>
              <a:t>: the inability of the intestine to propel its contents due to the presence of a mechanical (structural) barrier or functional impairment of peristalsis (i.e., paralytic ileus)</a:t>
            </a:r>
            <a:endParaRPr lang="ar-JO" dirty="0"/>
          </a:p>
          <a:p>
            <a:r>
              <a:rPr lang="en-US" dirty="0"/>
              <a:t> Intestinal obstruction can be </a:t>
            </a:r>
            <a:r>
              <a:rPr lang="en-US" b="1" dirty="0"/>
              <a:t>classified according to </a:t>
            </a:r>
            <a:r>
              <a:rPr lang="en-US" dirty="0"/>
              <a:t>the </a:t>
            </a:r>
            <a:r>
              <a:rPr lang="en-US" b="1" dirty="0"/>
              <a:t>Cause</a:t>
            </a:r>
            <a:r>
              <a:rPr lang="en-US" dirty="0"/>
              <a:t>; can be either </a:t>
            </a:r>
            <a:r>
              <a:rPr lang="en-US" b="1" dirty="0"/>
              <a:t>functional “Adynamic” </a:t>
            </a:r>
            <a:r>
              <a:rPr lang="en-US" dirty="0"/>
              <a:t>or </a:t>
            </a:r>
            <a:r>
              <a:rPr lang="en-US" b="1" dirty="0"/>
              <a:t>mechanical “Dynamic”</a:t>
            </a:r>
            <a:r>
              <a:rPr lang="en-US" dirty="0"/>
              <a:t>. </a:t>
            </a:r>
          </a:p>
          <a:p>
            <a:pPr marL="914400" lvl="1" indent="-457200">
              <a:buFont typeface="+mj-lt"/>
              <a:buAutoNum type="arabicPeriod"/>
            </a:pPr>
            <a:r>
              <a:rPr lang="en-US" b="1" dirty="0"/>
              <a:t>Mechanical</a:t>
            </a:r>
            <a:r>
              <a:rPr lang="en-US" dirty="0"/>
              <a:t> or </a:t>
            </a:r>
            <a:r>
              <a:rPr lang="en-US" b="1" dirty="0"/>
              <a:t>Dynamic</a:t>
            </a:r>
            <a:r>
              <a:rPr lang="en-US" dirty="0"/>
              <a:t>, in which peristalsis is working against a mechanical obstruction. </a:t>
            </a:r>
            <a:r>
              <a:rPr lang="en-US" u="sng" dirty="0"/>
              <a:t>These mechanical causes are the ones that are usually treated surgically.</a:t>
            </a:r>
          </a:p>
          <a:p>
            <a:pPr marL="914400" lvl="1" indent="-457200">
              <a:buFont typeface="+mj-lt"/>
              <a:buAutoNum type="arabicPeriod"/>
            </a:pPr>
            <a:r>
              <a:rPr lang="en-US" b="1" dirty="0"/>
              <a:t>Functional</a:t>
            </a:r>
            <a:r>
              <a:rPr lang="en-US" dirty="0"/>
              <a:t> or </a:t>
            </a:r>
            <a:r>
              <a:rPr lang="en-US" b="1" dirty="0"/>
              <a:t>Adynamic</a:t>
            </a:r>
            <a:r>
              <a:rPr lang="en-US" dirty="0"/>
              <a:t>, in which there is no mechanical obstruction; peristalsis is absent or inadequate</a:t>
            </a:r>
          </a:p>
        </p:txBody>
      </p:sp>
    </p:spTree>
    <p:extLst>
      <p:ext uri="{BB962C8B-B14F-4D97-AF65-F5344CB8AC3E}">
        <p14:creationId xmlns:p14="http://schemas.microsoft.com/office/powerpoint/2010/main" val="3745990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8BCD-D30B-4524-9BC9-3A139600A3D5}"/>
              </a:ext>
            </a:extLst>
          </p:cNvPr>
          <p:cNvSpPr>
            <a:spLocks noGrp="1"/>
          </p:cNvSpPr>
          <p:nvPr>
            <p:ph type="title"/>
          </p:nvPr>
        </p:nvSpPr>
        <p:spPr/>
        <p:txBody>
          <a:bodyPr/>
          <a:lstStyle/>
          <a:p>
            <a:r>
              <a:rPr lang="en-US" b="1" dirty="0"/>
              <a:t>Clinical features of strangulation</a:t>
            </a:r>
          </a:p>
        </p:txBody>
      </p:sp>
      <p:sp>
        <p:nvSpPr>
          <p:cNvPr id="3" name="Content Placeholder 2">
            <a:extLst>
              <a:ext uri="{FF2B5EF4-FFF2-40B4-BE49-F238E27FC236}">
                <a16:creationId xmlns:a16="http://schemas.microsoft.com/office/drawing/2014/main" id="{F0D9B634-0C75-40E6-8950-4DE3C5694D2E}"/>
              </a:ext>
            </a:extLst>
          </p:cNvPr>
          <p:cNvSpPr>
            <a:spLocks noGrp="1"/>
          </p:cNvSpPr>
          <p:nvPr>
            <p:ph idx="1"/>
          </p:nvPr>
        </p:nvSpPr>
        <p:spPr>
          <a:xfrm>
            <a:off x="786653" y="1305025"/>
            <a:ext cx="10618694" cy="5266103"/>
          </a:xfrm>
        </p:spPr>
        <p:txBody>
          <a:bodyPr>
            <a:normAutofit fontScale="92500" lnSpcReduction="10000"/>
          </a:bodyPr>
          <a:lstStyle/>
          <a:p>
            <a:r>
              <a:rPr lang="en-US" dirty="0"/>
              <a:t>The presence of </a:t>
            </a:r>
            <a:r>
              <a:rPr lang="en-US" dirty="0">
                <a:solidFill>
                  <a:srgbClr val="FF0000"/>
                </a:solidFill>
              </a:rPr>
              <a:t>shock</a:t>
            </a:r>
            <a:r>
              <a:rPr lang="en-US" dirty="0"/>
              <a:t> suggests underlying ischemia, especially if the shock is resistant to simple fluid resuscitation.</a:t>
            </a:r>
          </a:p>
          <a:p>
            <a:r>
              <a:rPr lang="en-US" dirty="0"/>
              <a:t>In impending or established strangulation, </a:t>
            </a:r>
            <a:r>
              <a:rPr lang="en-US" dirty="0">
                <a:solidFill>
                  <a:srgbClr val="FF0000"/>
                </a:solidFill>
              </a:rPr>
              <a:t>pain is never completely absent</a:t>
            </a:r>
            <a:r>
              <a:rPr lang="en-US" dirty="0"/>
              <a:t>. </a:t>
            </a:r>
          </a:p>
          <a:p>
            <a:r>
              <a:rPr lang="en-US" dirty="0"/>
              <a:t>The presence and character of any </a:t>
            </a:r>
            <a:r>
              <a:rPr lang="en-US" dirty="0">
                <a:solidFill>
                  <a:srgbClr val="FF0000"/>
                </a:solidFill>
              </a:rPr>
              <a:t>local tenderness</a:t>
            </a:r>
            <a:r>
              <a:rPr lang="en-US" dirty="0"/>
              <a:t> are of great significance and, however mild, tenderness </a:t>
            </a:r>
            <a:r>
              <a:rPr lang="en-US" dirty="0">
                <a:solidFill>
                  <a:srgbClr val="0070C0"/>
                </a:solidFill>
              </a:rPr>
              <a:t>requires frequent reassessment</a:t>
            </a:r>
            <a:r>
              <a:rPr lang="en-US" dirty="0"/>
              <a:t>. </a:t>
            </a:r>
          </a:p>
          <a:p>
            <a:r>
              <a:rPr lang="en-US" dirty="0">
                <a:solidFill>
                  <a:srgbClr val="FF0000"/>
                </a:solidFill>
              </a:rPr>
              <a:t>Generalized tenderness </a:t>
            </a:r>
            <a:r>
              <a:rPr lang="en-US" dirty="0"/>
              <a:t>and the presence of rigidity indicate the need for early laparotomy.</a:t>
            </a:r>
          </a:p>
          <a:p>
            <a:r>
              <a:rPr lang="en-US" dirty="0"/>
              <a:t>In cases of intestinal obstruction in which </a:t>
            </a:r>
            <a:r>
              <a:rPr lang="en-US" dirty="0">
                <a:solidFill>
                  <a:srgbClr val="FF0000"/>
                </a:solidFill>
              </a:rPr>
              <a:t>pain persists </a:t>
            </a:r>
            <a:r>
              <a:rPr lang="en-US" dirty="0"/>
              <a:t>despite conservative management, even in the absence of the above signs, strangulation should be presumed. </a:t>
            </a:r>
          </a:p>
          <a:p>
            <a:r>
              <a:rPr lang="en-US" dirty="0"/>
              <a:t>When strangulation occurs in an external hernia, the lump is tense, tender and irreducible and there is no expansile cough impulse. Skin changes with erythema or purplish discoloration are associated with underlying ischemia</a:t>
            </a:r>
          </a:p>
        </p:txBody>
      </p:sp>
      <p:pic>
        <p:nvPicPr>
          <p:cNvPr id="1026" name="Picture 2" descr="Emergency Sign - Chaos to Order - Chicago Professional Organizing Experts  for Home and Office">
            <a:extLst>
              <a:ext uri="{FF2B5EF4-FFF2-40B4-BE49-F238E27FC236}">
                <a16:creationId xmlns:a16="http://schemas.microsoft.com/office/drawing/2014/main" id="{48810D78-E18A-420A-9AF4-64A5F3275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2776" y="0"/>
            <a:ext cx="959224" cy="1128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454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984307-A5A7-4542-8A32-C3606E300AD0}"/>
              </a:ext>
            </a:extLst>
          </p:cNvPr>
          <p:cNvSpPr>
            <a:spLocks noGrp="1"/>
          </p:cNvSpPr>
          <p:nvPr>
            <p:ph type="title"/>
          </p:nvPr>
        </p:nvSpPr>
        <p:spPr/>
        <p:txBody>
          <a:bodyPr/>
          <a:lstStyle/>
          <a:p>
            <a:r>
              <a:rPr lang="en-US" sz="6000" b="1" dirty="0"/>
              <a:t>Clinical classification</a:t>
            </a:r>
            <a:endParaRPr lang="en-US" dirty="0"/>
          </a:p>
        </p:txBody>
      </p:sp>
      <p:sp>
        <p:nvSpPr>
          <p:cNvPr id="5" name="Text Placeholder 4">
            <a:extLst>
              <a:ext uri="{FF2B5EF4-FFF2-40B4-BE49-F238E27FC236}">
                <a16:creationId xmlns:a16="http://schemas.microsoft.com/office/drawing/2014/main" id="{C3022F3C-49E1-485C-BE01-54400615DF1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00768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9391-7B5E-4BC2-BB38-42311372919A}"/>
              </a:ext>
            </a:extLst>
          </p:cNvPr>
          <p:cNvSpPr>
            <a:spLocks noGrp="1"/>
          </p:cNvSpPr>
          <p:nvPr>
            <p:ph type="title"/>
          </p:nvPr>
        </p:nvSpPr>
        <p:spPr/>
        <p:txBody>
          <a:bodyPr>
            <a:normAutofit fontScale="90000"/>
          </a:bodyPr>
          <a:lstStyle/>
          <a:p>
            <a:r>
              <a:rPr lang="en-US" sz="4400" b="1" dirty="0"/>
              <a:t>Clinical classification of </a:t>
            </a:r>
            <a:r>
              <a:rPr lang="en-US" dirty="0"/>
              <a:t>dynamic </a:t>
            </a:r>
            <a:r>
              <a:rPr lang="en-US" sz="4400" b="1" dirty="0"/>
              <a:t>bowel obstruction</a:t>
            </a:r>
            <a:endParaRPr lang="en-US" dirty="0"/>
          </a:p>
        </p:txBody>
      </p:sp>
      <p:sp>
        <p:nvSpPr>
          <p:cNvPr id="3" name="Content Placeholder 2">
            <a:extLst>
              <a:ext uri="{FF2B5EF4-FFF2-40B4-BE49-F238E27FC236}">
                <a16:creationId xmlns:a16="http://schemas.microsoft.com/office/drawing/2014/main" id="{5ED4C959-CA0E-4B64-B946-E5691ABA1E91}"/>
              </a:ext>
            </a:extLst>
          </p:cNvPr>
          <p:cNvSpPr>
            <a:spLocks noGrp="1"/>
          </p:cNvSpPr>
          <p:nvPr>
            <p:ph idx="1"/>
          </p:nvPr>
        </p:nvSpPr>
        <p:spPr>
          <a:xfrm>
            <a:off x="838200" y="1305025"/>
            <a:ext cx="10515600" cy="5187849"/>
          </a:xfrm>
        </p:spPr>
        <p:txBody>
          <a:bodyPr>
            <a:normAutofit fontScale="92500" lnSpcReduction="10000"/>
          </a:bodyPr>
          <a:lstStyle/>
          <a:p>
            <a:pPr marL="514350" indent="-514350">
              <a:buFont typeface="+mj-lt"/>
              <a:buAutoNum type="arabicPeriod"/>
            </a:pPr>
            <a:r>
              <a:rPr lang="en-US" b="1" dirty="0"/>
              <a:t>Nature of the obstruction</a:t>
            </a:r>
            <a:endParaRPr lang="en-US" dirty="0"/>
          </a:p>
          <a:p>
            <a:pPr marL="914400" lvl="1" indent="-457200">
              <a:buFont typeface="+mj-lt"/>
              <a:buAutoNum type="alphaUcPeriod"/>
            </a:pPr>
            <a:r>
              <a:rPr lang="en-US" dirty="0"/>
              <a:t>Partial (incomplete) obstruction: gas or liquid stool can pass</a:t>
            </a:r>
            <a:r>
              <a:rPr lang="en-US" b="1" dirty="0"/>
              <a:t> </a:t>
            </a:r>
          </a:p>
          <a:p>
            <a:pPr marL="914400" lvl="1" indent="-457200">
              <a:buFont typeface="+mj-lt"/>
              <a:buAutoNum type="alphaUcPeriod"/>
            </a:pPr>
            <a:r>
              <a:rPr lang="en-US" dirty="0"/>
              <a:t>Complete obstruction is when no substance can pass - </a:t>
            </a:r>
            <a:r>
              <a:rPr lang="en-US" b="1" dirty="0">
                <a:solidFill>
                  <a:srgbClr val="0070C0"/>
                </a:solidFill>
              </a:rPr>
              <a:t>obstipation</a:t>
            </a:r>
            <a:r>
              <a:rPr lang="en-US" dirty="0"/>
              <a:t>.</a:t>
            </a:r>
          </a:p>
          <a:p>
            <a:pPr marL="514350" indent="-514350">
              <a:buFont typeface="+mj-lt"/>
              <a:buAutoNum type="arabicPeriod"/>
            </a:pPr>
            <a:r>
              <a:rPr lang="en-US" b="1" dirty="0"/>
              <a:t>Level of the obstruction</a:t>
            </a:r>
          </a:p>
          <a:p>
            <a:pPr marL="914400" lvl="1" indent="-457200">
              <a:buFont typeface="+mj-lt"/>
              <a:buAutoNum type="alphaUcPeriod"/>
            </a:pPr>
            <a:r>
              <a:rPr lang="en-US" dirty="0"/>
              <a:t>Small bowel obstruction – high or low</a:t>
            </a:r>
          </a:p>
          <a:p>
            <a:pPr marL="914400" lvl="1" indent="-457200">
              <a:buFont typeface="+mj-lt"/>
              <a:buAutoNum type="alphaUcPeriod"/>
            </a:pPr>
            <a:r>
              <a:rPr lang="en-US" dirty="0"/>
              <a:t>large bowel obstruction</a:t>
            </a:r>
          </a:p>
          <a:p>
            <a:pPr marL="457200" indent="-457200">
              <a:buFont typeface="+mj-lt"/>
              <a:buAutoNum type="arabicPeriod"/>
            </a:pPr>
            <a:r>
              <a:rPr lang="en-US" b="1" dirty="0"/>
              <a:t>Onset of obstruction</a:t>
            </a:r>
          </a:p>
          <a:p>
            <a:pPr marL="914400" lvl="1" indent="-457200">
              <a:buFont typeface="+mj-lt"/>
              <a:buAutoNum type="alphaUcPeriod"/>
            </a:pPr>
            <a:r>
              <a:rPr lang="en-US" dirty="0"/>
              <a:t>Acute obstruction </a:t>
            </a:r>
          </a:p>
          <a:p>
            <a:pPr marL="914400" lvl="1" indent="-457200">
              <a:buFont typeface="+mj-lt"/>
              <a:buAutoNum type="alphaUcPeriod"/>
            </a:pPr>
            <a:r>
              <a:rPr lang="en-US" dirty="0"/>
              <a:t>Chronic obstruction</a:t>
            </a:r>
          </a:p>
          <a:p>
            <a:pPr marL="914400" lvl="1" indent="-457200">
              <a:buFont typeface="+mj-lt"/>
              <a:buAutoNum type="alphaUcPeriod"/>
            </a:pPr>
            <a:r>
              <a:rPr lang="en-US" dirty="0"/>
              <a:t>Acute on top of chronic obstruction</a:t>
            </a:r>
          </a:p>
          <a:p>
            <a:pPr marL="914400" lvl="1" indent="-457200">
              <a:buFont typeface="+mj-lt"/>
              <a:buAutoNum type="alphaUcPeriod"/>
            </a:pPr>
            <a:r>
              <a:rPr lang="en-US" dirty="0"/>
              <a:t>Subacute obstruction</a:t>
            </a:r>
          </a:p>
          <a:p>
            <a:pPr marL="514350" indent="-514350">
              <a:buFont typeface="+mj-lt"/>
              <a:buAutoNum type="arabicPeriod"/>
            </a:pPr>
            <a:r>
              <a:rPr lang="en-US" b="1" dirty="0"/>
              <a:t>Clinical presentation</a:t>
            </a:r>
            <a:endParaRPr lang="en-US" dirty="0"/>
          </a:p>
          <a:p>
            <a:pPr marL="914400" lvl="1" indent="-457200">
              <a:buFont typeface="+mj-lt"/>
              <a:buAutoNum type="alphaUcPeriod"/>
            </a:pPr>
            <a:r>
              <a:rPr lang="en-US" dirty="0">
                <a:solidFill>
                  <a:srgbClr val="0070C0"/>
                </a:solidFill>
              </a:rPr>
              <a:t>Simple</a:t>
            </a:r>
            <a:r>
              <a:rPr lang="en-US" dirty="0"/>
              <a:t>:  in which the blood supply is intact; no evidence of complications</a:t>
            </a:r>
          </a:p>
          <a:p>
            <a:pPr marL="914400" lvl="1" indent="-457200">
              <a:buFont typeface="+mj-lt"/>
              <a:buAutoNum type="alphaUcPeriod"/>
            </a:pPr>
            <a:r>
              <a:rPr lang="en-US" dirty="0">
                <a:solidFill>
                  <a:srgbClr val="FF0000"/>
                </a:solidFill>
              </a:rPr>
              <a:t>Complicated</a:t>
            </a:r>
            <a:r>
              <a:rPr lang="en-US" dirty="0"/>
              <a:t>: associated with strangulating/strangulated, ischemia or perforation</a:t>
            </a:r>
          </a:p>
        </p:txBody>
      </p:sp>
    </p:spTree>
    <p:extLst>
      <p:ext uri="{BB962C8B-B14F-4D97-AF65-F5344CB8AC3E}">
        <p14:creationId xmlns:p14="http://schemas.microsoft.com/office/powerpoint/2010/main" val="732195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7C32-15EE-4DA8-A0B1-5B03E8BD4434}"/>
              </a:ext>
            </a:extLst>
          </p:cNvPr>
          <p:cNvSpPr>
            <a:spLocks noGrp="1"/>
          </p:cNvSpPr>
          <p:nvPr>
            <p:ph type="title"/>
          </p:nvPr>
        </p:nvSpPr>
        <p:spPr/>
        <p:txBody>
          <a:bodyPr/>
          <a:lstStyle/>
          <a:p>
            <a:r>
              <a:rPr lang="en-US" sz="4400" b="1" dirty="0"/>
              <a:t>Clinical classification - </a:t>
            </a:r>
            <a:r>
              <a:rPr lang="en-US" b="1" dirty="0"/>
              <a:t>Level of obstruction</a:t>
            </a:r>
          </a:p>
        </p:txBody>
      </p:sp>
      <p:sp>
        <p:nvSpPr>
          <p:cNvPr id="3" name="Content Placeholder 2">
            <a:extLst>
              <a:ext uri="{FF2B5EF4-FFF2-40B4-BE49-F238E27FC236}">
                <a16:creationId xmlns:a16="http://schemas.microsoft.com/office/drawing/2014/main" id="{771BF025-B397-45E8-BEFE-768070679022}"/>
              </a:ext>
            </a:extLst>
          </p:cNvPr>
          <p:cNvSpPr>
            <a:spLocks noGrp="1"/>
          </p:cNvSpPr>
          <p:nvPr>
            <p:ph idx="1"/>
          </p:nvPr>
        </p:nvSpPr>
        <p:spPr>
          <a:xfrm>
            <a:off x="838200" y="1305025"/>
            <a:ext cx="10515600" cy="5187849"/>
          </a:xfrm>
        </p:spPr>
        <p:txBody>
          <a:bodyPr>
            <a:normAutofit/>
          </a:bodyPr>
          <a:lstStyle/>
          <a:p>
            <a:r>
              <a:rPr lang="en-US" b="1" dirty="0"/>
              <a:t>High small bowel obstruction</a:t>
            </a:r>
            <a:r>
              <a:rPr lang="en-US" dirty="0"/>
              <a:t>: Duodenum &amp; Jejunum</a:t>
            </a:r>
          </a:p>
          <a:p>
            <a:pPr lvl="1"/>
            <a:r>
              <a:rPr lang="en-US" dirty="0">
                <a:solidFill>
                  <a:srgbClr val="FF0000"/>
                </a:solidFill>
              </a:rPr>
              <a:t>Vomiting</a:t>
            </a:r>
            <a:r>
              <a:rPr lang="en-US" dirty="0"/>
              <a:t> occurs early, is profuse and causes rapid dehydration. </a:t>
            </a:r>
          </a:p>
          <a:p>
            <a:pPr lvl="1"/>
            <a:r>
              <a:rPr lang="en-US" dirty="0">
                <a:solidFill>
                  <a:srgbClr val="FF0000"/>
                </a:solidFill>
              </a:rPr>
              <a:t>Distension</a:t>
            </a:r>
            <a:r>
              <a:rPr lang="en-US" dirty="0"/>
              <a:t> is minimal with little evidence of dilated small bowel loops on abdominal radiography</a:t>
            </a:r>
          </a:p>
          <a:p>
            <a:r>
              <a:rPr lang="en-US" b="1" dirty="0"/>
              <a:t>low small bowel obstruction</a:t>
            </a:r>
            <a:r>
              <a:rPr lang="en-US" dirty="0"/>
              <a:t>: Ileum</a:t>
            </a:r>
          </a:p>
          <a:p>
            <a:pPr lvl="1"/>
            <a:r>
              <a:rPr lang="en-US" dirty="0">
                <a:solidFill>
                  <a:srgbClr val="FF0000"/>
                </a:solidFill>
              </a:rPr>
              <a:t>Pain</a:t>
            </a:r>
            <a:r>
              <a:rPr lang="en-US" dirty="0"/>
              <a:t> is predominant with </a:t>
            </a:r>
            <a:r>
              <a:rPr lang="en-US" dirty="0">
                <a:solidFill>
                  <a:srgbClr val="FF0000"/>
                </a:solidFill>
              </a:rPr>
              <a:t>central distension</a:t>
            </a:r>
            <a:r>
              <a:rPr lang="en-US" dirty="0"/>
              <a:t>. </a:t>
            </a:r>
            <a:r>
              <a:rPr lang="en-US" dirty="0">
                <a:solidFill>
                  <a:srgbClr val="FF0000"/>
                </a:solidFill>
              </a:rPr>
              <a:t>Vomiting</a:t>
            </a:r>
            <a:r>
              <a:rPr lang="en-US" dirty="0"/>
              <a:t> is delayed. </a:t>
            </a:r>
          </a:p>
          <a:p>
            <a:pPr lvl="1"/>
            <a:r>
              <a:rPr lang="en-US" dirty="0"/>
              <a:t>Multiple dilated small bowel loops are seen on radiography.</a:t>
            </a:r>
          </a:p>
          <a:p>
            <a:r>
              <a:rPr lang="en-US" b="1" dirty="0"/>
              <a:t>large bowel obstruction</a:t>
            </a:r>
            <a:r>
              <a:rPr lang="en-US" dirty="0"/>
              <a:t>:</a:t>
            </a:r>
          </a:p>
          <a:p>
            <a:pPr lvl="1"/>
            <a:r>
              <a:rPr lang="en-US" dirty="0">
                <a:solidFill>
                  <a:srgbClr val="FF0000"/>
                </a:solidFill>
              </a:rPr>
              <a:t>Distension</a:t>
            </a:r>
            <a:r>
              <a:rPr lang="en-US" dirty="0"/>
              <a:t> is early and pronounced. </a:t>
            </a:r>
          </a:p>
          <a:p>
            <a:pPr lvl="1"/>
            <a:r>
              <a:rPr lang="en-US" dirty="0">
                <a:solidFill>
                  <a:srgbClr val="FF0000"/>
                </a:solidFill>
              </a:rPr>
              <a:t>Pain</a:t>
            </a:r>
            <a:r>
              <a:rPr lang="en-US" dirty="0"/>
              <a:t> is less severe and </a:t>
            </a:r>
            <a:r>
              <a:rPr lang="en-US" dirty="0">
                <a:solidFill>
                  <a:srgbClr val="FF0000"/>
                </a:solidFill>
              </a:rPr>
              <a:t>vomiting</a:t>
            </a:r>
            <a:r>
              <a:rPr lang="en-US" dirty="0"/>
              <a:t> and dehydration are later features. </a:t>
            </a:r>
          </a:p>
          <a:p>
            <a:pPr lvl="1"/>
            <a:r>
              <a:rPr lang="en-US" dirty="0"/>
              <a:t>The colon proximal to the obstruction is distended on abdominal radiography. </a:t>
            </a:r>
          </a:p>
          <a:p>
            <a:pPr lvl="1"/>
            <a:r>
              <a:rPr lang="en-US" dirty="0"/>
              <a:t>The small bowel will be dilated if the ileocecal valve is incompetent.</a:t>
            </a:r>
          </a:p>
        </p:txBody>
      </p:sp>
    </p:spTree>
    <p:extLst>
      <p:ext uri="{BB962C8B-B14F-4D97-AF65-F5344CB8AC3E}">
        <p14:creationId xmlns:p14="http://schemas.microsoft.com/office/powerpoint/2010/main" val="4274199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23E5AE-33A3-4094-8960-9DEC1BB809F6}"/>
              </a:ext>
            </a:extLst>
          </p:cNvPr>
          <p:cNvSpPr>
            <a:spLocks noGrp="1"/>
          </p:cNvSpPr>
          <p:nvPr>
            <p:ph type="title"/>
          </p:nvPr>
        </p:nvSpPr>
        <p:spPr/>
        <p:txBody>
          <a:bodyPr/>
          <a:lstStyle/>
          <a:p>
            <a:r>
              <a:rPr lang="en-US" sz="4400" b="1" dirty="0"/>
              <a:t>Clinical classification - </a:t>
            </a:r>
            <a:r>
              <a:rPr lang="en-US" b="1" dirty="0"/>
              <a:t>Onset of obstruction</a:t>
            </a:r>
          </a:p>
        </p:txBody>
      </p:sp>
      <p:sp>
        <p:nvSpPr>
          <p:cNvPr id="6" name="Content Placeholder 5">
            <a:extLst>
              <a:ext uri="{FF2B5EF4-FFF2-40B4-BE49-F238E27FC236}">
                <a16:creationId xmlns:a16="http://schemas.microsoft.com/office/drawing/2014/main" id="{130631BB-E97F-41BC-8105-E0A5953CE954}"/>
              </a:ext>
            </a:extLst>
          </p:cNvPr>
          <p:cNvSpPr>
            <a:spLocks noGrp="1"/>
          </p:cNvSpPr>
          <p:nvPr>
            <p:ph idx="1"/>
          </p:nvPr>
        </p:nvSpPr>
        <p:spPr>
          <a:xfrm>
            <a:off x="838200" y="1228165"/>
            <a:ext cx="10515600" cy="5558117"/>
          </a:xfrm>
        </p:spPr>
        <p:txBody>
          <a:bodyPr>
            <a:normAutofit lnSpcReduction="10000"/>
          </a:bodyPr>
          <a:lstStyle/>
          <a:p>
            <a:r>
              <a:rPr lang="en-US" b="1" dirty="0"/>
              <a:t> Acute obstruction </a:t>
            </a:r>
          </a:p>
          <a:p>
            <a:pPr lvl="1"/>
            <a:r>
              <a:rPr lang="en-US" dirty="0"/>
              <a:t>Usually occur in small intestine.</a:t>
            </a:r>
          </a:p>
          <a:p>
            <a:pPr lvl="1"/>
            <a:r>
              <a:rPr lang="en-US" dirty="0"/>
              <a:t>Clinical course is rapidly progressive</a:t>
            </a:r>
          </a:p>
          <a:p>
            <a:pPr lvl="1"/>
            <a:r>
              <a:rPr lang="en-US" dirty="0"/>
              <a:t>Obstruction with sudden onset of severe colicky central abdominal pain</a:t>
            </a:r>
          </a:p>
          <a:p>
            <a:r>
              <a:rPr lang="en-US" b="1" dirty="0"/>
              <a:t> Chronic obstruction</a:t>
            </a:r>
          </a:p>
          <a:p>
            <a:pPr lvl="1"/>
            <a:r>
              <a:rPr lang="en-US" dirty="0"/>
              <a:t>Usually seen in large intestine.</a:t>
            </a:r>
          </a:p>
          <a:p>
            <a:pPr lvl="1"/>
            <a:r>
              <a:rPr lang="en-US" dirty="0"/>
              <a:t>Clinical course is slowly progressive.</a:t>
            </a:r>
          </a:p>
          <a:p>
            <a:pPr lvl="1"/>
            <a:r>
              <a:rPr lang="en-US" dirty="0"/>
              <a:t>Obstruction with lower abdominal colic and absolute constipation, followed by distention </a:t>
            </a:r>
          </a:p>
          <a:p>
            <a:r>
              <a:rPr lang="en-US" b="1" dirty="0"/>
              <a:t>Acute on top of chronic obstruction</a:t>
            </a:r>
          </a:p>
          <a:p>
            <a:pPr lvl="1"/>
            <a:r>
              <a:rPr lang="en-US" dirty="0"/>
              <a:t>Shot history of distention with vomiting on longer history of pain and constipation.</a:t>
            </a:r>
          </a:p>
          <a:p>
            <a:r>
              <a:rPr lang="en-US" b="1" dirty="0"/>
              <a:t>Subacute obstruction</a:t>
            </a:r>
          </a:p>
          <a:p>
            <a:pPr lvl="1"/>
            <a:r>
              <a:rPr lang="en-US" dirty="0"/>
              <a:t>incomplete or ON &amp; OFF intestinal obstruction</a:t>
            </a:r>
          </a:p>
        </p:txBody>
      </p:sp>
    </p:spTree>
    <p:extLst>
      <p:ext uri="{BB962C8B-B14F-4D97-AF65-F5344CB8AC3E}">
        <p14:creationId xmlns:p14="http://schemas.microsoft.com/office/powerpoint/2010/main" val="1519751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D05414F-1645-4BE5-A7F0-8BF549B68BDD}"/>
              </a:ext>
            </a:extLst>
          </p:cNvPr>
          <p:cNvSpPr>
            <a:spLocks noGrp="1"/>
          </p:cNvSpPr>
          <p:nvPr>
            <p:ph type="title"/>
          </p:nvPr>
        </p:nvSpPr>
        <p:spPr/>
        <p:txBody>
          <a:bodyPr/>
          <a:lstStyle/>
          <a:p>
            <a:r>
              <a:rPr lang="en-US" dirty="0">
                <a:solidFill>
                  <a:srgbClr val="0070C0"/>
                </a:solidFill>
              </a:rPr>
              <a:t>Simple</a:t>
            </a:r>
            <a:r>
              <a:rPr lang="en-US" dirty="0"/>
              <a:t> V.s. </a:t>
            </a:r>
            <a:r>
              <a:rPr lang="en-US" dirty="0">
                <a:solidFill>
                  <a:srgbClr val="FF0000"/>
                </a:solidFill>
              </a:rPr>
              <a:t>Complicated</a:t>
            </a:r>
            <a:r>
              <a:rPr lang="en-US" dirty="0"/>
              <a:t> obstruction</a:t>
            </a:r>
          </a:p>
        </p:txBody>
      </p:sp>
      <p:sp>
        <p:nvSpPr>
          <p:cNvPr id="12" name="Content Placeholder 11">
            <a:extLst>
              <a:ext uri="{FF2B5EF4-FFF2-40B4-BE49-F238E27FC236}">
                <a16:creationId xmlns:a16="http://schemas.microsoft.com/office/drawing/2014/main" id="{B915DE2C-FEF4-4279-8FC9-E52275776FB5}"/>
              </a:ext>
            </a:extLst>
          </p:cNvPr>
          <p:cNvSpPr>
            <a:spLocks noGrp="1"/>
          </p:cNvSpPr>
          <p:nvPr>
            <p:ph sz="half" idx="1"/>
          </p:nvPr>
        </p:nvSpPr>
        <p:spPr>
          <a:xfrm>
            <a:off x="838200" y="2157273"/>
            <a:ext cx="5181600" cy="4019689"/>
          </a:xfrm>
        </p:spPr>
        <p:txBody>
          <a:bodyPr/>
          <a:lstStyle/>
          <a:p>
            <a:pPr>
              <a:buFont typeface="Arial" panose="020B0604020202020204" pitchFamily="34" charset="0"/>
              <a:buChar char="•"/>
            </a:pPr>
            <a:r>
              <a:rPr lang="en-US" dirty="0"/>
              <a:t>Present with the cardinal signs</a:t>
            </a:r>
          </a:p>
          <a:p>
            <a:pPr>
              <a:buFont typeface="Arial" panose="020B0604020202020204" pitchFamily="34" charset="0"/>
              <a:buChar char="•"/>
            </a:pPr>
            <a:r>
              <a:rPr lang="en-US" dirty="0"/>
              <a:t>No evidence of complications i.e., no features of:</a:t>
            </a:r>
          </a:p>
          <a:p>
            <a:pPr lvl="1">
              <a:buFont typeface="Wingdings" panose="05000000000000000000" pitchFamily="2" charset="2"/>
              <a:buChar char="§"/>
            </a:pPr>
            <a:r>
              <a:rPr lang="en-US" dirty="0"/>
              <a:t>Bowel ischemia</a:t>
            </a:r>
          </a:p>
          <a:p>
            <a:pPr lvl="1">
              <a:buFont typeface="Wingdings" panose="05000000000000000000" pitchFamily="2" charset="2"/>
              <a:buChar char="§"/>
            </a:pPr>
            <a:r>
              <a:rPr lang="en-US" dirty="0"/>
              <a:t>Bowel perforation </a:t>
            </a:r>
          </a:p>
          <a:p>
            <a:pPr lvl="1">
              <a:buFont typeface="Wingdings" panose="05000000000000000000" pitchFamily="2" charset="2"/>
              <a:buChar char="§"/>
            </a:pPr>
            <a:r>
              <a:rPr lang="en-US" dirty="0"/>
              <a:t>Red flags for complicated bowel obstruction</a:t>
            </a:r>
          </a:p>
        </p:txBody>
      </p:sp>
      <p:sp>
        <p:nvSpPr>
          <p:cNvPr id="13" name="Content Placeholder 12">
            <a:extLst>
              <a:ext uri="{FF2B5EF4-FFF2-40B4-BE49-F238E27FC236}">
                <a16:creationId xmlns:a16="http://schemas.microsoft.com/office/drawing/2014/main" id="{941F46DD-8460-4F62-8885-C505B5C6F09F}"/>
              </a:ext>
            </a:extLst>
          </p:cNvPr>
          <p:cNvSpPr>
            <a:spLocks noGrp="1"/>
          </p:cNvSpPr>
          <p:nvPr>
            <p:ph sz="half" idx="2"/>
          </p:nvPr>
        </p:nvSpPr>
        <p:spPr>
          <a:xfrm>
            <a:off x="6172200" y="2157273"/>
            <a:ext cx="5181600" cy="4019690"/>
          </a:xfrm>
        </p:spPr>
        <p:txBody>
          <a:bodyPr/>
          <a:lstStyle/>
          <a:p>
            <a:pPr>
              <a:buFont typeface="Arial" panose="020B0604020202020204" pitchFamily="34" charset="0"/>
              <a:buChar char="•"/>
            </a:pPr>
            <a:r>
              <a:rPr lang="en-US" dirty="0"/>
              <a:t>Pain out of proportion</a:t>
            </a:r>
          </a:p>
          <a:p>
            <a:pPr>
              <a:buFont typeface="Arial" panose="020B0604020202020204" pitchFamily="34" charset="0"/>
              <a:buChar char="•"/>
            </a:pPr>
            <a:r>
              <a:rPr lang="en-US" dirty="0"/>
              <a:t>Peritoneal signs</a:t>
            </a:r>
          </a:p>
          <a:p>
            <a:pPr>
              <a:buFont typeface="Arial" panose="020B0604020202020204" pitchFamily="34" charset="0"/>
              <a:buChar char="•"/>
            </a:pPr>
            <a:r>
              <a:rPr lang="en-US" dirty="0"/>
              <a:t>Signs of systemic toxicity, e.g., SIRS</a:t>
            </a:r>
          </a:p>
          <a:p>
            <a:pPr>
              <a:buFont typeface="Arial" panose="020B0604020202020204" pitchFamily="34" charset="0"/>
              <a:buChar char="•"/>
            </a:pPr>
            <a:r>
              <a:rPr lang="en-US" dirty="0"/>
              <a:t>Hemodynamic instability</a:t>
            </a:r>
          </a:p>
          <a:p>
            <a:pPr>
              <a:buFont typeface="Arial" panose="020B0604020202020204" pitchFamily="34" charset="0"/>
              <a:buChar char="•"/>
            </a:pPr>
            <a:r>
              <a:rPr lang="en-US" dirty="0"/>
              <a:t>Laboratory abnormalities: e.g., significant leukocytosis, metabolic acidosis, ↑ lactate</a:t>
            </a:r>
          </a:p>
        </p:txBody>
      </p:sp>
      <p:sp>
        <p:nvSpPr>
          <p:cNvPr id="21" name="TextBox 20">
            <a:extLst>
              <a:ext uri="{FF2B5EF4-FFF2-40B4-BE49-F238E27FC236}">
                <a16:creationId xmlns:a16="http://schemas.microsoft.com/office/drawing/2014/main" id="{8A49478F-94CF-4C21-B091-B2BB9D4940CF}"/>
              </a:ext>
            </a:extLst>
          </p:cNvPr>
          <p:cNvSpPr txBox="1"/>
          <p:nvPr/>
        </p:nvSpPr>
        <p:spPr>
          <a:xfrm>
            <a:off x="838200" y="1483242"/>
            <a:ext cx="5181600"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Simple</a:t>
            </a:r>
            <a:r>
              <a:rPr kumimoji="0" lang="en-US" sz="2800" b="1" i="0" u="none" strike="noStrike" kern="1200" cap="none" spc="0" normalizeH="0" baseline="0" noProof="0" dirty="0">
                <a:ln>
                  <a:noFill/>
                </a:ln>
                <a:solidFill>
                  <a:srgbClr val="45515E"/>
                </a:solidFill>
                <a:effectLst/>
                <a:uLnTx/>
                <a:uFillTx/>
                <a:latin typeface="Calibri" panose="020F0502020204030204"/>
                <a:ea typeface="+mn-ea"/>
                <a:cs typeface="+mn-cs"/>
              </a:rPr>
              <a:t> bowel obstruction</a:t>
            </a: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a:t>
            </a:r>
          </a:p>
        </p:txBody>
      </p:sp>
      <p:sp>
        <p:nvSpPr>
          <p:cNvPr id="25" name="TextBox 24">
            <a:extLst>
              <a:ext uri="{FF2B5EF4-FFF2-40B4-BE49-F238E27FC236}">
                <a16:creationId xmlns:a16="http://schemas.microsoft.com/office/drawing/2014/main" id="{C2913668-0EB5-4E7D-961B-0F598E36EA10}"/>
              </a:ext>
            </a:extLst>
          </p:cNvPr>
          <p:cNvSpPr txBox="1"/>
          <p:nvPr/>
        </p:nvSpPr>
        <p:spPr>
          <a:xfrm>
            <a:off x="6172200" y="1289343"/>
            <a:ext cx="5181600" cy="867930"/>
          </a:xfrm>
          <a:prstGeom prst="rect">
            <a:avLst/>
          </a:prstGeom>
          <a:noFill/>
        </p:spPr>
        <p:txBody>
          <a:bodyPr wrap="square" anchor="ctr">
            <a:spAutoFit/>
          </a:body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1" i="0" u="none" strike="noStrike" kern="1200" cap="none" spc="0" normalizeH="0" baseline="0" noProof="0" dirty="0">
                <a:ln>
                  <a:noFill/>
                </a:ln>
                <a:solidFill>
                  <a:srgbClr val="45515E"/>
                </a:solidFill>
                <a:effectLst/>
                <a:uLnTx/>
                <a:uFillTx/>
                <a:latin typeface="Calibri" panose="020F0502020204030204"/>
                <a:ea typeface="+mn-ea"/>
                <a:cs typeface="+mn-cs"/>
              </a:rPr>
              <a:t>Red flags for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complicated</a:t>
            </a:r>
            <a:r>
              <a:rPr kumimoji="0" lang="en-US" sz="2800" b="1" i="0" u="none" strike="noStrike" kern="1200" cap="none" spc="0" normalizeH="0" baseline="0" noProof="0" dirty="0">
                <a:ln>
                  <a:noFill/>
                </a:ln>
                <a:solidFill>
                  <a:srgbClr val="45515E"/>
                </a:solidFill>
                <a:effectLst/>
                <a:uLnTx/>
                <a:uFillTx/>
                <a:latin typeface="Calibri" panose="020F0502020204030204"/>
                <a:ea typeface="+mn-ea"/>
                <a:cs typeface="+mn-cs"/>
              </a:rPr>
              <a:t> bowel obstruction</a:t>
            </a: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978340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25BD1-8CBB-4048-95F5-C3296EA17140}"/>
              </a:ext>
            </a:extLst>
          </p:cNvPr>
          <p:cNvSpPr>
            <a:spLocks noGrp="1"/>
          </p:cNvSpPr>
          <p:nvPr>
            <p:ph type="title"/>
          </p:nvPr>
        </p:nvSpPr>
        <p:spPr/>
        <p:txBody>
          <a:bodyPr/>
          <a:lstStyle/>
          <a:p>
            <a:r>
              <a:rPr lang="en-US" b="1" dirty="0"/>
              <a:t>Management</a:t>
            </a:r>
          </a:p>
        </p:txBody>
      </p:sp>
      <p:sp>
        <p:nvSpPr>
          <p:cNvPr id="3" name="Text Placeholder 2">
            <a:extLst>
              <a:ext uri="{FF2B5EF4-FFF2-40B4-BE49-F238E27FC236}">
                <a16:creationId xmlns:a16="http://schemas.microsoft.com/office/drawing/2014/main" id="{DC19D8B7-9B20-4D1C-B710-A9527B75A20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03097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586FF8-88D4-4ECC-8431-4703565C065F}"/>
              </a:ext>
            </a:extLst>
          </p:cNvPr>
          <p:cNvPicPr>
            <a:picLocks noChangeAspect="1"/>
          </p:cNvPicPr>
          <p:nvPr/>
        </p:nvPicPr>
        <p:blipFill>
          <a:blip r:embed="rId2"/>
          <a:stretch>
            <a:fillRect/>
          </a:stretch>
        </p:blipFill>
        <p:spPr>
          <a:xfrm>
            <a:off x="60960" y="0"/>
            <a:ext cx="12070080" cy="6858000"/>
          </a:xfrm>
          <a:prstGeom prst="rect">
            <a:avLst/>
          </a:prstGeom>
        </p:spPr>
      </p:pic>
      <p:sp>
        <p:nvSpPr>
          <p:cNvPr id="2" name="TextBox 1">
            <a:extLst>
              <a:ext uri="{FF2B5EF4-FFF2-40B4-BE49-F238E27FC236}">
                <a16:creationId xmlns:a16="http://schemas.microsoft.com/office/drawing/2014/main" id="{A4A814B6-7FCA-4BFA-81F9-95B158EAED32}"/>
              </a:ext>
            </a:extLst>
          </p:cNvPr>
          <p:cNvSpPr txBox="1"/>
          <p:nvPr/>
        </p:nvSpPr>
        <p:spPr>
          <a:xfrm>
            <a:off x="7552938" y="4998130"/>
            <a:ext cx="3267241" cy="40011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r" rtl="1"/>
            <a:r>
              <a:rPr lang="ar-JO" sz="2000" dirty="0">
                <a:solidFill>
                  <a:srgbClr val="FF0000"/>
                </a:solidFill>
              </a:rPr>
              <a:t>السلايدين التاليات تفصيل لهذا المخطط</a:t>
            </a:r>
            <a:endParaRPr lang="en-US" sz="2000" dirty="0">
              <a:solidFill>
                <a:srgbClr val="FF0000"/>
              </a:solidFill>
            </a:endParaRPr>
          </a:p>
        </p:txBody>
      </p:sp>
    </p:spTree>
    <p:extLst>
      <p:ext uri="{BB962C8B-B14F-4D97-AF65-F5344CB8AC3E}">
        <p14:creationId xmlns:p14="http://schemas.microsoft.com/office/powerpoint/2010/main" val="581519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E872A5-2913-43CA-8128-A726AF0E6479}"/>
              </a:ext>
            </a:extLst>
          </p:cNvPr>
          <p:cNvSpPr>
            <a:spLocks noGrp="1"/>
          </p:cNvSpPr>
          <p:nvPr>
            <p:ph type="title"/>
          </p:nvPr>
        </p:nvSpPr>
        <p:spPr/>
        <p:txBody>
          <a:bodyPr/>
          <a:lstStyle/>
          <a:p>
            <a:r>
              <a:rPr lang="en-US" dirty="0"/>
              <a:t>Initial Management</a:t>
            </a:r>
          </a:p>
        </p:txBody>
      </p:sp>
      <p:sp>
        <p:nvSpPr>
          <p:cNvPr id="6" name="Content Placeholder 5">
            <a:extLst>
              <a:ext uri="{FF2B5EF4-FFF2-40B4-BE49-F238E27FC236}">
                <a16:creationId xmlns:a16="http://schemas.microsoft.com/office/drawing/2014/main" id="{7DC36E21-8B85-4150-9C27-E53860B8753A}"/>
              </a:ext>
            </a:extLst>
          </p:cNvPr>
          <p:cNvSpPr>
            <a:spLocks noGrp="1"/>
          </p:cNvSpPr>
          <p:nvPr>
            <p:ph idx="1"/>
          </p:nvPr>
        </p:nvSpPr>
        <p:spPr>
          <a:xfrm>
            <a:off x="556704" y="1305025"/>
            <a:ext cx="11078592" cy="5273327"/>
          </a:xfrm>
        </p:spPr>
        <p:txBody>
          <a:bodyPr>
            <a:normAutofit fontScale="92500"/>
          </a:bodyPr>
          <a:lstStyle/>
          <a:p>
            <a:pPr marL="0" indent="0">
              <a:buNone/>
            </a:pPr>
            <a:r>
              <a:rPr lang="en-US" dirty="0"/>
              <a:t>The initial management of bowel obstruction is similar to that of undifferentiated acute abdomen.</a:t>
            </a:r>
          </a:p>
          <a:p>
            <a:pPr marL="457200" indent="-457200">
              <a:buFont typeface="+mj-lt"/>
              <a:buAutoNum type="arabicPeriod"/>
            </a:pPr>
            <a:r>
              <a:rPr lang="en-US" dirty="0"/>
              <a:t>ABCDE approach</a:t>
            </a:r>
          </a:p>
          <a:p>
            <a:pPr marL="457200" indent="-457200">
              <a:buFont typeface="+mj-lt"/>
              <a:buAutoNum type="arabicPeriod"/>
            </a:pPr>
            <a:r>
              <a:rPr lang="en-US" dirty="0"/>
              <a:t>Start basic management</a:t>
            </a:r>
          </a:p>
          <a:p>
            <a:pPr lvl="1"/>
            <a:r>
              <a:rPr lang="en-US" b="1" dirty="0"/>
              <a:t>2 Large-bore IVs </a:t>
            </a:r>
            <a:r>
              <a:rPr lang="en-US" dirty="0"/>
              <a:t>and keep </a:t>
            </a:r>
            <a:r>
              <a:rPr lang="en-US" b="1" dirty="0"/>
              <a:t>NPO</a:t>
            </a:r>
          </a:p>
          <a:p>
            <a:pPr lvl="1"/>
            <a:r>
              <a:rPr lang="en-US" b="1" dirty="0"/>
              <a:t>IV fluid </a:t>
            </a:r>
            <a:r>
              <a:rPr lang="en-US" dirty="0"/>
              <a:t>resuscitation and </a:t>
            </a:r>
            <a:r>
              <a:rPr lang="en-US" b="1" dirty="0"/>
              <a:t>electrolyte repletion </a:t>
            </a:r>
            <a:r>
              <a:rPr lang="en-US" dirty="0"/>
              <a:t>as needed</a:t>
            </a:r>
          </a:p>
          <a:p>
            <a:pPr lvl="1"/>
            <a:r>
              <a:rPr lang="en-US" b="1" dirty="0"/>
              <a:t>NG tube </a:t>
            </a:r>
            <a:r>
              <a:rPr lang="en-US" dirty="0"/>
              <a:t>in patients with recurrent vomiting and/or significant abdominal distention. </a:t>
            </a:r>
          </a:p>
          <a:p>
            <a:pPr marL="457200" indent="-457200">
              <a:buFont typeface="+mj-lt"/>
              <a:buAutoNum type="arabicPeriod"/>
            </a:pPr>
            <a:r>
              <a:rPr lang="en-US" dirty="0"/>
              <a:t>Administer supportive care as needed.</a:t>
            </a:r>
          </a:p>
          <a:p>
            <a:pPr lvl="1"/>
            <a:r>
              <a:rPr lang="en-US" dirty="0"/>
              <a:t>Parenteral analgesics</a:t>
            </a:r>
          </a:p>
          <a:p>
            <a:pPr lvl="1"/>
            <a:r>
              <a:rPr lang="en-US" dirty="0"/>
              <a:t>Parenteral antiemetics</a:t>
            </a:r>
          </a:p>
          <a:p>
            <a:pPr lvl="1"/>
            <a:r>
              <a:rPr lang="en-US" dirty="0"/>
              <a:t>Empiric antibiotics for intraabdominal infections i</a:t>
            </a:r>
            <a:r>
              <a:rPr lang="en-US" sz="2400" dirty="0"/>
              <a:t>f fever and/or leukocytosis are present, strangulated or perforated bowel obstruction</a:t>
            </a:r>
          </a:p>
          <a:p>
            <a:pPr marL="514350" indent="-514350">
              <a:buFont typeface="+mj-lt"/>
              <a:buAutoNum type="arabicPeriod"/>
            </a:pPr>
            <a:r>
              <a:rPr lang="en-US" b="1" dirty="0"/>
              <a:t>Obtain imaging</a:t>
            </a:r>
          </a:p>
        </p:txBody>
      </p:sp>
    </p:spTree>
    <p:extLst>
      <p:ext uri="{BB962C8B-B14F-4D97-AF65-F5344CB8AC3E}">
        <p14:creationId xmlns:p14="http://schemas.microsoft.com/office/powerpoint/2010/main" val="3716340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BE70-3945-475B-B827-DE44788F9AE6}"/>
              </a:ext>
            </a:extLst>
          </p:cNvPr>
          <p:cNvSpPr>
            <a:spLocks noGrp="1"/>
          </p:cNvSpPr>
          <p:nvPr>
            <p:ph type="title"/>
          </p:nvPr>
        </p:nvSpPr>
        <p:spPr/>
        <p:txBody>
          <a:bodyPr/>
          <a:lstStyle/>
          <a:p>
            <a:r>
              <a:rPr lang="en-US" b="1" dirty="0"/>
              <a:t>Imaging</a:t>
            </a:r>
          </a:p>
        </p:txBody>
      </p:sp>
      <p:sp>
        <p:nvSpPr>
          <p:cNvPr id="3" name="Content Placeholder 2">
            <a:extLst>
              <a:ext uri="{FF2B5EF4-FFF2-40B4-BE49-F238E27FC236}">
                <a16:creationId xmlns:a16="http://schemas.microsoft.com/office/drawing/2014/main" id="{D1A6E982-8B87-4544-AC6C-3801589DDF4C}"/>
              </a:ext>
            </a:extLst>
          </p:cNvPr>
          <p:cNvSpPr>
            <a:spLocks noGrp="1"/>
          </p:cNvSpPr>
          <p:nvPr>
            <p:ph idx="1"/>
          </p:nvPr>
        </p:nvSpPr>
        <p:spPr>
          <a:xfrm>
            <a:off x="838200" y="1305026"/>
            <a:ext cx="10515600" cy="1110849"/>
          </a:xfrm>
        </p:spPr>
        <p:txBody>
          <a:bodyPr/>
          <a:lstStyle/>
          <a:p>
            <a:pPr marL="0" indent="0">
              <a:buNone/>
            </a:pPr>
            <a:r>
              <a:rPr lang="en-US" dirty="0"/>
              <a:t>Initial imaging modality depends on the type of bowel obstruction and hemodynamic stability of the patient</a:t>
            </a:r>
          </a:p>
        </p:txBody>
      </p:sp>
      <p:pic>
        <p:nvPicPr>
          <p:cNvPr id="10" name="Picture 9">
            <a:extLst>
              <a:ext uri="{FF2B5EF4-FFF2-40B4-BE49-F238E27FC236}">
                <a16:creationId xmlns:a16="http://schemas.microsoft.com/office/drawing/2014/main" id="{2A93AE73-ED03-416A-8554-6F5FE37D2AB8}"/>
              </a:ext>
            </a:extLst>
          </p:cNvPr>
          <p:cNvPicPr>
            <a:picLocks noChangeAspect="1"/>
          </p:cNvPicPr>
          <p:nvPr/>
        </p:nvPicPr>
        <p:blipFill>
          <a:blip r:embed="rId2"/>
          <a:stretch>
            <a:fillRect/>
          </a:stretch>
        </p:blipFill>
        <p:spPr>
          <a:xfrm>
            <a:off x="838200" y="2415875"/>
            <a:ext cx="5257801" cy="3778022"/>
          </a:xfrm>
          <a:prstGeom prst="rect">
            <a:avLst/>
          </a:prstGeom>
        </p:spPr>
      </p:pic>
      <p:sp>
        <p:nvSpPr>
          <p:cNvPr id="14" name="TextBox 13">
            <a:extLst>
              <a:ext uri="{FF2B5EF4-FFF2-40B4-BE49-F238E27FC236}">
                <a16:creationId xmlns:a16="http://schemas.microsoft.com/office/drawing/2014/main" id="{B983B2AA-8028-4A8E-87BA-ABFC3093024D}"/>
              </a:ext>
            </a:extLst>
          </p:cNvPr>
          <p:cNvSpPr txBox="1"/>
          <p:nvPr/>
        </p:nvSpPr>
        <p:spPr>
          <a:xfrm>
            <a:off x="6096000" y="2504392"/>
            <a:ext cx="5257800" cy="1600438"/>
          </a:xfrm>
          <a:prstGeom prst="rect">
            <a:avLst/>
          </a:prstGeom>
          <a:noFill/>
        </p:spPr>
        <p:txBody>
          <a:bodyPr wrap="square">
            <a:spAutoFit/>
          </a:bodyPr>
          <a:lstStyle/>
          <a:p>
            <a:pPr algn="ctr"/>
            <a:r>
              <a:rPr lang="en-US" sz="2600" dirty="0">
                <a:solidFill>
                  <a:srgbClr val="45515E"/>
                </a:solidFill>
              </a:rPr>
              <a:t>Subacute bowel obstruction</a:t>
            </a:r>
          </a:p>
          <a:p>
            <a:pPr algn="ctr"/>
            <a:r>
              <a:rPr lang="en-US" sz="2400" dirty="0">
                <a:solidFill>
                  <a:srgbClr val="45515E"/>
                </a:solidFill>
                <a:latin typeface="Arial" panose="020B0604020202020204" pitchFamily="34" charset="0"/>
                <a:cs typeface="Arial" panose="020B0604020202020204" pitchFamily="34" charset="0"/>
              </a:rPr>
              <a:t>↓</a:t>
            </a:r>
            <a:endParaRPr lang="en-US" sz="2400" dirty="0">
              <a:solidFill>
                <a:srgbClr val="45515E"/>
              </a:solidFill>
            </a:endParaRPr>
          </a:p>
          <a:p>
            <a:pPr algn="ctr"/>
            <a:r>
              <a:rPr lang="en-US" sz="2400" dirty="0">
                <a:solidFill>
                  <a:srgbClr val="45515E"/>
                </a:solidFill>
              </a:rPr>
              <a:t>Preferred: CT abdomen and pelvis with IV contrast</a:t>
            </a:r>
          </a:p>
        </p:txBody>
      </p:sp>
    </p:spTree>
    <p:extLst>
      <p:ext uri="{BB962C8B-B14F-4D97-AF65-F5344CB8AC3E}">
        <p14:creationId xmlns:p14="http://schemas.microsoft.com/office/powerpoint/2010/main" val="3524456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FFB4-9078-4EDE-ADC2-13412E0360C4}"/>
              </a:ext>
            </a:extLst>
          </p:cNvPr>
          <p:cNvSpPr>
            <a:spLocks noGrp="1"/>
          </p:cNvSpPr>
          <p:nvPr>
            <p:ph type="title"/>
          </p:nvPr>
        </p:nvSpPr>
        <p:spPr/>
        <p:txBody>
          <a:bodyPr/>
          <a:lstStyle/>
          <a:p>
            <a:r>
              <a:rPr lang="en-US" b="1" dirty="0"/>
              <a:t>Causes of intestinal obstruction </a:t>
            </a:r>
          </a:p>
        </p:txBody>
      </p:sp>
      <p:pic>
        <p:nvPicPr>
          <p:cNvPr id="7" name="Content Placeholder 6">
            <a:extLst>
              <a:ext uri="{FF2B5EF4-FFF2-40B4-BE49-F238E27FC236}">
                <a16:creationId xmlns:a16="http://schemas.microsoft.com/office/drawing/2014/main" id="{6052FD13-55E0-4CC4-AD0D-29F70B687AB0}"/>
              </a:ext>
            </a:extLst>
          </p:cNvPr>
          <p:cNvPicPr>
            <a:picLocks noGrp="1" noChangeAspect="1"/>
          </p:cNvPicPr>
          <p:nvPr>
            <p:ph sz="half" idx="1"/>
          </p:nvPr>
        </p:nvPicPr>
        <p:blipFill>
          <a:blip r:embed="rId3"/>
          <a:stretch>
            <a:fillRect/>
          </a:stretch>
        </p:blipFill>
        <p:spPr>
          <a:xfrm>
            <a:off x="838200" y="1380730"/>
            <a:ext cx="5181600" cy="4722015"/>
          </a:xfrm>
        </p:spPr>
      </p:pic>
      <p:pic>
        <p:nvPicPr>
          <p:cNvPr id="9" name="Content Placeholder 8">
            <a:extLst>
              <a:ext uri="{FF2B5EF4-FFF2-40B4-BE49-F238E27FC236}">
                <a16:creationId xmlns:a16="http://schemas.microsoft.com/office/drawing/2014/main" id="{DF1101DC-1B6D-451F-AAE8-69A2C1DBAE63}"/>
              </a:ext>
            </a:extLst>
          </p:cNvPr>
          <p:cNvPicPr>
            <a:picLocks noGrp="1" noChangeAspect="1"/>
          </p:cNvPicPr>
          <p:nvPr>
            <p:ph sz="half" idx="2"/>
          </p:nvPr>
        </p:nvPicPr>
        <p:blipFill>
          <a:blip r:embed="rId4"/>
          <a:stretch>
            <a:fillRect/>
          </a:stretch>
        </p:blipFill>
        <p:spPr>
          <a:xfrm>
            <a:off x="6532660" y="1380730"/>
            <a:ext cx="4496190" cy="3505504"/>
          </a:xfrm>
        </p:spPr>
      </p:pic>
      <p:sp>
        <p:nvSpPr>
          <p:cNvPr id="6" name="TextBox 5">
            <a:extLst>
              <a:ext uri="{FF2B5EF4-FFF2-40B4-BE49-F238E27FC236}">
                <a16:creationId xmlns:a16="http://schemas.microsoft.com/office/drawing/2014/main" id="{A179B7F7-81DA-4890-838D-456243ADF034}"/>
              </a:ext>
            </a:extLst>
          </p:cNvPr>
          <p:cNvSpPr txBox="1"/>
          <p:nvPr/>
        </p:nvSpPr>
        <p:spPr>
          <a:xfrm>
            <a:off x="6532660" y="4902416"/>
            <a:ext cx="4496190" cy="1200329"/>
          </a:xfrm>
          <a:prstGeom prst="rect">
            <a:avLst/>
          </a:prstGeom>
          <a:noFill/>
        </p:spPr>
        <p:txBody>
          <a:bodyPr wrap="square">
            <a:spAutoFit/>
          </a:bodyPr>
          <a:lstStyle/>
          <a:p>
            <a:pPr algn="ctr"/>
            <a:r>
              <a:rPr lang="en-US" dirty="0"/>
              <a:t>Adhesions are fibrous bands of scar tissue between organs and tissues that are not usually physiologically connected that commonly form after GI surgery</a:t>
            </a:r>
          </a:p>
        </p:txBody>
      </p:sp>
    </p:spTree>
    <p:extLst>
      <p:ext uri="{BB962C8B-B14F-4D97-AF65-F5344CB8AC3E}">
        <p14:creationId xmlns:p14="http://schemas.microsoft.com/office/powerpoint/2010/main" val="2722200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FD5FD-C9C7-4C4C-A78D-B550A142BAC9}"/>
              </a:ext>
            </a:extLst>
          </p:cNvPr>
          <p:cNvSpPr>
            <a:spLocks noGrp="1"/>
          </p:cNvSpPr>
          <p:nvPr>
            <p:ph type="title"/>
          </p:nvPr>
        </p:nvSpPr>
        <p:spPr/>
        <p:txBody>
          <a:bodyPr>
            <a:normAutofit/>
          </a:bodyPr>
          <a:lstStyle/>
          <a:p>
            <a:r>
              <a:rPr lang="en-US" b="1" dirty="0"/>
              <a:t>Imaging</a:t>
            </a:r>
            <a:endParaRPr lang="en-US" dirty="0"/>
          </a:p>
        </p:txBody>
      </p:sp>
      <p:sp>
        <p:nvSpPr>
          <p:cNvPr id="3" name="Content Placeholder 2">
            <a:extLst>
              <a:ext uri="{FF2B5EF4-FFF2-40B4-BE49-F238E27FC236}">
                <a16:creationId xmlns:a16="http://schemas.microsoft.com/office/drawing/2014/main" id="{0FD93AE0-58BC-49B4-B67A-9B70441F2F43}"/>
              </a:ext>
            </a:extLst>
          </p:cNvPr>
          <p:cNvSpPr>
            <a:spLocks noGrp="1"/>
          </p:cNvSpPr>
          <p:nvPr>
            <p:ph idx="1"/>
          </p:nvPr>
        </p:nvSpPr>
        <p:spPr/>
        <p:txBody>
          <a:bodyPr/>
          <a:lstStyle/>
          <a:p>
            <a:pPr marL="0" indent="0">
              <a:buNone/>
            </a:pPr>
            <a:r>
              <a:rPr lang="en-US" dirty="0"/>
              <a:t>Radiological signs of mechanical bowel obstruction common to all imaging modalities:</a:t>
            </a:r>
          </a:p>
          <a:p>
            <a:r>
              <a:rPr lang="en-US" dirty="0"/>
              <a:t>Dilatation of bowel loops proximal to the obstruction</a:t>
            </a:r>
          </a:p>
          <a:p>
            <a:r>
              <a:rPr lang="en-US" dirty="0"/>
              <a:t>Air-fluid level </a:t>
            </a:r>
          </a:p>
          <a:p>
            <a:r>
              <a:rPr lang="en-US" dirty="0"/>
              <a:t>Intraluminal air beyond the site of obstruction</a:t>
            </a:r>
          </a:p>
          <a:p>
            <a:endParaRPr lang="en-US" dirty="0"/>
          </a:p>
          <a:p>
            <a:pPr marL="0" indent="0">
              <a:buNone/>
            </a:pPr>
            <a:r>
              <a:rPr lang="en-US" dirty="0"/>
              <a:t>We can also find</a:t>
            </a:r>
          </a:p>
          <a:p>
            <a:r>
              <a:rPr lang="en-US" dirty="0"/>
              <a:t>Evidence of complications</a:t>
            </a:r>
          </a:p>
          <a:p>
            <a:r>
              <a:rPr lang="en-US" dirty="0"/>
              <a:t>Evidence of the underlying etiology</a:t>
            </a:r>
          </a:p>
        </p:txBody>
      </p:sp>
    </p:spTree>
    <p:extLst>
      <p:ext uri="{BB962C8B-B14F-4D97-AF65-F5344CB8AC3E}">
        <p14:creationId xmlns:p14="http://schemas.microsoft.com/office/powerpoint/2010/main" val="65093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1852-3CC4-4122-A131-E74079E0DCB1}"/>
              </a:ext>
            </a:extLst>
          </p:cNvPr>
          <p:cNvSpPr>
            <a:spLocks noGrp="1"/>
          </p:cNvSpPr>
          <p:nvPr>
            <p:ph type="title"/>
          </p:nvPr>
        </p:nvSpPr>
        <p:spPr/>
        <p:txBody>
          <a:bodyPr/>
          <a:lstStyle/>
          <a:p>
            <a:r>
              <a:rPr lang="en-US" b="1" dirty="0"/>
              <a:t>Dilatation of bowel loops</a:t>
            </a:r>
          </a:p>
        </p:txBody>
      </p:sp>
      <p:sp>
        <p:nvSpPr>
          <p:cNvPr id="4" name="Content Placeholder 3">
            <a:extLst>
              <a:ext uri="{FF2B5EF4-FFF2-40B4-BE49-F238E27FC236}">
                <a16:creationId xmlns:a16="http://schemas.microsoft.com/office/drawing/2014/main" id="{89B0225B-85ED-4D62-9500-74BC9135432F}"/>
              </a:ext>
            </a:extLst>
          </p:cNvPr>
          <p:cNvSpPr>
            <a:spLocks noGrp="1"/>
          </p:cNvSpPr>
          <p:nvPr>
            <p:ph sz="half" idx="1"/>
          </p:nvPr>
        </p:nvSpPr>
        <p:spPr/>
        <p:txBody>
          <a:bodyPr/>
          <a:lstStyle/>
          <a:p>
            <a:pPr marL="0" indent="0" algn="ctr">
              <a:buNone/>
            </a:pPr>
            <a:r>
              <a:rPr lang="en-US" dirty="0"/>
              <a:t>(3/6/9 rule)</a:t>
            </a:r>
          </a:p>
          <a:p>
            <a:pPr marL="0" indent="0">
              <a:buNone/>
            </a:pPr>
            <a:r>
              <a:rPr lang="en-US" dirty="0"/>
              <a:t>The upper limit of normal diameter of the bowel is generally accepted as:</a:t>
            </a:r>
          </a:p>
          <a:p>
            <a:r>
              <a:rPr lang="en-US" dirty="0"/>
              <a:t>3cm for the small bowel</a:t>
            </a:r>
          </a:p>
          <a:p>
            <a:r>
              <a:rPr lang="en-US" dirty="0"/>
              <a:t>6cm for the colon and </a:t>
            </a:r>
          </a:p>
          <a:p>
            <a:r>
              <a:rPr lang="en-US" dirty="0"/>
              <a:t>9cm for the caecum</a:t>
            </a:r>
          </a:p>
        </p:txBody>
      </p:sp>
      <p:pic>
        <p:nvPicPr>
          <p:cNvPr id="2050" name="Picture 2" descr="Small bowel dilatation">
            <a:extLst>
              <a:ext uri="{FF2B5EF4-FFF2-40B4-BE49-F238E27FC236}">
                <a16:creationId xmlns:a16="http://schemas.microsoft.com/office/drawing/2014/main" id="{D5E3482E-AEC6-4590-9990-9B901B357A1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66115" y="1306513"/>
            <a:ext cx="3993769" cy="48704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5C10F5-C606-4749-8A15-FE62C098FD07}"/>
              </a:ext>
            </a:extLst>
          </p:cNvPr>
          <p:cNvSpPr txBox="1"/>
          <p:nvPr/>
        </p:nvSpPr>
        <p:spPr>
          <a:xfrm>
            <a:off x="6134099" y="5285561"/>
            <a:ext cx="5257800"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dirty="0"/>
              <a:t>X-ray abdomen (AP view, supine) of a patient with distal small bowel obstruction</a:t>
            </a:r>
          </a:p>
          <a:p>
            <a:pPr algn="ctr"/>
            <a:r>
              <a:rPr lang="en-US" dirty="0"/>
              <a:t>Multiple gas-filled, dilated (&gt; 3 cm diameter) loops of bowel can be identified as small bowel loops by the presence of plicae circulares (green overlay).</a:t>
            </a:r>
          </a:p>
        </p:txBody>
      </p:sp>
    </p:spTree>
    <p:extLst>
      <p:ext uri="{BB962C8B-B14F-4D97-AF65-F5344CB8AC3E}">
        <p14:creationId xmlns:p14="http://schemas.microsoft.com/office/powerpoint/2010/main" val="1686334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06B24-7910-425B-B602-D0B6914E1D46}"/>
              </a:ext>
            </a:extLst>
          </p:cNvPr>
          <p:cNvSpPr>
            <a:spLocks noGrp="1"/>
          </p:cNvSpPr>
          <p:nvPr>
            <p:ph type="title"/>
          </p:nvPr>
        </p:nvSpPr>
        <p:spPr/>
        <p:txBody>
          <a:bodyPr/>
          <a:lstStyle/>
          <a:p>
            <a:r>
              <a:rPr lang="en-US" b="1" dirty="0"/>
              <a:t>Dilatation of bowel loops</a:t>
            </a:r>
            <a:endParaRPr lang="en-US" dirty="0"/>
          </a:p>
        </p:txBody>
      </p:sp>
      <p:sp>
        <p:nvSpPr>
          <p:cNvPr id="5" name="Content Placeholder 4">
            <a:extLst>
              <a:ext uri="{FF2B5EF4-FFF2-40B4-BE49-F238E27FC236}">
                <a16:creationId xmlns:a16="http://schemas.microsoft.com/office/drawing/2014/main" id="{C63B245B-7BFD-4D83-BA81-E035410DF73A}"/>
              </a:ext>
            </a:extLst>
          </p:cNvPr>
          <p:cNvSpPr>
            <a:spLocks noGrp="1"/>
          </p:cNvSpPr>
          <p:nvPr>
            <p:ph idx="1"/>
          </p:nvPr>
        </p:nvSpPr>
        <p:spPr/>
        <p:txBody>
          <a:bodyPr/>
          <a:lstStyle/>
          <a:p>
            <a:pPr marL="0" indent="0">
              <a:buNone/>
            </a:pPr>
            <a:r>
              <a:rPr lang="en-US" dirty="0"/>
              <a:t>How to differentiate between the jejunum, ileum and the colon ?</a:t>
            </a:r>
          </a:p>
          <a:p>
            <a:r>
              <a:rPr lang="en-US" dirty="0"/>
              <a:t>SBO: Dilated loops are predominantly central.</a:t>
            </a:r>
          </a:p>
          <a:p>
            <a:r>
              <a:rPr lang="en-US" dirty="0"/>
              <a:t>LBO : Dilated loops are predominantly peripheral.</a:t>
            </a:r>
          </a:p>
        </p:txBody>
      </p:sp>
      <p:pic>
        <p:nvPicPr>
          <p:cNvPr id="14" name="Google Shape;467;p54">
            <a:extLst>
              <a:ext uri="{FF2B5EF4-FFF2-40B4-BE49-F238E27FC236}">
                <a16:creationId xmlns:a16="http://schemas.microsoft.com/office/drawing/2014/main" id="{4DEDB851-FEF6-4ABF-B343-688C2EBF7CA9}"/>
              </a:ext>
            </a:extLst>
          </p:cNvPr>
          <p:cNvPicPr preferRelativeResize="0"/>
          <p:nvPr/>
        </p:nvPicPr>
        <p:blipFill rotWithShape="1">
          <a:blip r:embed="rId3">
            <a:alphaModFix/>
          </a:blip>
          <a:srcRect/>
          <a:stretch/>
        </p:blipFill>
        <p:spPr>
          <a:xfrm>
            <a:off x="4844631" y="2931980"/>
            <a:ext cx="2092189" cy="2704968"/>
          </a:xfrm>
          <a:prstGeom prst="rect">
            <a:avLst/>
          </a:prstGeom>
          <a:noFill/>
          <a:ln>
            <a:noFill/>
          </a:ln>
        </p:spPr>
      </p:pic>
      <p:pic>
        <p:nvPicPr>
          <p:cNvPr id="15" name="Google Shape;464;p54">
            <a:extLst>
              <a:ext uri="{FF2B5EF4-FFF2-40B4-BE49-F238E27FC236}">
                <a16:creationId xmlns:a16="http://schemas.microsoft.com/office/drawing/2014/main" id="{85EDC679-923E-4972-B400-8777FC2CA1A8}"/>
              </a:ext>
            </a:extLst>
          </p:cNvPr>
          <p:cNvPicPr preferRelativeResize="0"/>
          <p:nvPr/>
        </p:nvPicPr>
        <p:blipFill rotWithShape="1">
          <a:blip r:embed="rId4">
            <a:alphaModFix/>
          </a:blip>
          <a:srcRect/>
          <a:stretch/>
        </p:blipFill>
        <p:spPr>
          <a:xfrm>
            <a:off x="2263829" y="2931980"/>
            <a:ext cx="2261827" cy="2704968"/>
          </a:xfrm>
          <a:prstGeom prst="rect">
            <a:avLst/>
          </a:prstGeom>
          <a:noFill/>
          <a:ln>
            <a:noFill/>
          </a:ln>
        </p:spPr>
      </p:pic>
      <p:pic>
        <p:nvPicPr>
          <p:cNvPr id="16" name="Google Shape;462;p54">
            <a:extLst>
              <a:ext uri="{FF2B5EF4-FFF2-40B4-BE49-F238E27FC236}">
                <a16:creationId xmlns:a16="http://schemas.microsoft.com/office/drawing/2014/main" id="{F970EA15-53AC-4D0D-A871-177FAD55925C}"/>
              </a:ext>
            </a:extLst>
          </p:cNvPr>
          <p:cNvPicPr preferRelativeResize="0"/>
          <p:nvPr/>
        </p:nvPicPr>
        <p:blipFill rotWithShape="1">
          <a:blip r:embed="rId5">
            <a:alphaModFix/>
          </a:blip>
          <a:srcRect/>
          <a:stretch/>
        </p:blipFill>
        <p:spPr>
          <a:xfrm>
            <a:off x="7255795" y="2931980"/>
            <a:ext cx="2658231" cy="2704969"/>
          </a:xfrm>
          <a:prstGeom prst="rect">
            <a:avLst/>
          </a:prstGeom>
          <a:noFill/>
          <a:ln>
            <a:noFill/>
          </a:ln>
        </p:spPr>
      </p:pic>
      <p:sp>
        <p:nvSpPr>
          <p:cNvPr id="18" name="Rectangle 17">
            <a:extLst>
              <a:ext uri="{FF2B5EF4-FFF2-40B4-BE49-F238E27FC236}">
                <a16:creationId xmlns:a16="http://schemas.microsoft.com/office/drawing/2014/main" id="{FBC47E08-27D7-4391-B57B-409EAD4F22E3}"/>
              </a:ext>
            </a:extLst>
          </p:cNvPr>
          <p:cNvSpPr/>
          <p:nvPr/>
        </p:nvSpPr>
        <p:spPr>
          <a:xfrm>
            <a:off x="2263829" y="5674272"/>
            <a:ext cx="2261826" cy="107176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The jejunum is characterized by the presence of plicae circulares </a:t>
            </a:r>
          </a:p>
        </p:txBody>
      </p:sp>
      <p:sp>
        <p:nvSpPr>
          <p:cNvPr id="19" name="Rectangle 18">
            <a:extLst>
              <a:ext uri="{FF2B5EF4-FFF2-40B4-BE49-F238E27FC236}">
                <a16:creationId xmlns:a16="http://schemas.microsoft.com/office/drawing/2014/main" id="{87E778ED-6E42-4B9A-9A3D-7D8CBA4825F1}"/>
              </a:ext>
            </a:extLst>
          </p:cNvPr>
          <p:cNvSpPr/>
          <p:nvPr/>
        </p:nvSpPr>
        <p:spPr>
          <a:xfrm>
            <a:off x="4759812" y="5674272"/>
            <a:ext cx="2261826" cy="107176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The ileum is characterized by structureless tube</a:t>
            </a:r>
          </a:p>
        </p:txBody>
      </p:sp>
      <p:sp>
        <p:nvSpPr>
          <p:cNvPr id="20" name="Rectangle 19">
            <a:extLst>
              <a:ext uri="{FF2B5EF4-FFF2-40B4-BE49-F238E27FC236}">
                <a16:creationId xmlns:a16="http://schemas.microsoft.com/office/drawing/2014/main" id="{938091AF-0310-432D-8B6F-BC882FD7104D}"/>
              </a:ext>
            </a:extLst>
          </p:cNvPr>
          <p:cNvSpPr/>
          <p:nvPr/>
        </p:nvSpPr>
        <p:spPr>
          <a:xfrm>
            <a:off x="7453997" y="5674272"/>
            <a:ext cx="2261826" cy="107176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Peripheral distention</a:t>
            </a:r>
          </a:p>
          <a:p>
            <a:pPr algn="ctr"/>
            <a:r>
              <a:rPr lang="en-US" dirty="0"/>
              <a:t>Presence of haustration</a:t>
            </a:r>
          </a:p>
        </p:txBody>
      </p:sp>
    </p:spTree>
    <p:extLst>
      <p:ext uri="{BB962C8B-B14F-4D97-AF65-F5344CB8AC3E}">
        <p14:creationId xmlns:p14="http://schemas.microsoft.com/office/powerpoint/2010/main" val="2309881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B897B-3D1B-4CDF-8462-0CBA17B23395}"/>
              </a:ext>
            </a:extLst>
          </p:cNvPr>
          <p:cNvSpPr>
            <a:spLocks noGrp="1"/>
          </p:cNvSpPr>
          <p:nvPr>
            <p:ph type="title"/>
          </p:nvPr>
        </p:nvSpPr>
        <p:spPr/>
        <p:txBody>
          <a:bodyPr>
            <a:normAutofit/>
          </a:bodyPr>
          <a:lstStyle/>
          <a:p>
            <a:r>
              <a:rPr lang="en-US" dirty="0"/>
              <a:t>Air-fluid level </a:t>
            </a:r>
          </a:p>
        </p:txBody>
      </p:sp>
      <p:sp>
        <p:nvSpPr>
          <p:cNvPr id="3" name="Content Placeholder 2">
            <a:extLst>
              <a:ext uri="{FF2B5EF4-FFF2-40B4-BE49-F238E27FC236}">
                <a16:creationId xmlns:a16="http://schemas.microsoft.com/office/drawing/2014/main" id="{9D9ED63D-DD97-46CB-9437-E340A0B508C7}"/>
              </a:ext>
            </a:extLst>
          </p:cNvPr>
          <p:cNvSpPr>
            <a:spLocks noGrp="1"/>
          </p:cNvSpPr>
          <p:nvPr>
            <p:ph sz="half" idx="1"/>
          </p:nvPr>
        </p:nvSpPr>
        <p:spPr>
          <a:xfrm>
            <a:off x="838200" y="1306851"/>
            <a:ext cx="3582880" cy="4870112"/>
          </a:xfrm>
        </p:spPr>
        <p:txBody>
          <a:bodyPr/>
          <a:lstStyle/>
          <a:p>
            <a:r>
              <a:rPr lang="en-US" dirty="0"/>
              <a:t>Visible on upright or decubitus views</a:t>
            </a:r>
          </a:p>
          <a:p>
            <a:r>
              <a:rPr lang="en-US" dirty="0"/>
              <a:t>Common criteria for diagnosing SBO</a:t>
            </a:r>
          </a:p>
          <a:p>
            <a:pPr lvl="1"/>
            <a:r>
              <a:rPr lang="en-US" dirty="0"/>
              <a:t>&gt; 2 air-fluid levels</a:t>
            </a:r>
          </a:p>
          <a:p>
            <a:pPr lvl="1"/>
            <a:r>
              <a:rPr lang="en-US" dirty="0"/>
              <a:t>Air-fluid level diameter &gt; 2.5 cm</a:t>
            </a:r>
          </a:p>
          <a:p>
            <a:pPr lvl="1"/>
            <a:r>
              <a:rPr lang="en-US" dirty="0"/>
              <a:t>Air-fluid levels of different heights visible within the same bowel loop</a:t>
            </a:r>
          </a:p>
        </p:txBody>
      </p:sp>
      <p:pic>
        <p:nvPicPr>
          <p:cNvPr id="3074" name="Picture 2" descr="Mechanical small bowel obstruction">
            <a:extLst>
              <a:ext uri="{FF2B5EF4-FFF2-40B4-BE49-F238E27FC236}">
                <a16:creationId xmlns:a16="http://schemas.microsoft.com/office/drawing/2014/main" id="{347F2800-59B3-4690-AF9E-7E4A4D10738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1083" y="1306851"/>
            <a:ext cx="4047343" cy="48704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F2ADD66-99EF-447A-BD02-F4BCDA1FD614}"/>
              </a:ext>
            </a:extLst>
          </p:cNvPr>
          <p:cNvSpPr txBox="1"/>
          <p:nvPr/>
        </p:nvSpPr>
        <p:spPr>
          <a:xfrm>
            <a:off x="8758426" y="1306851"/>
            <a:ext cx="2595374" cy="477053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900" dirty="0"/>
              <a:t>X-ray abdomen (AP view; erect position)</a:t>
            </a:r>
          </a:p>
          <a:p>
            <a:endParaRPr lang="en-US" sz="1900" dirty="0"/>
          </a:p>
          <a:p>
            <a:r>
              <a:rPr lang="en-US" sz="1900" dirty="0"/>
              <a:t>Multiple air-fluid levels (green overlay) are visible in the mid-abdomen. </a:t>
            </a:r>
          </a:p>
          <a:p>
            <a:r>
              <a:rPr lang="en-US" sz="1900" dirty="0"/>
              <a:t>The opaque appearance of the pelvis (red overlay) is due to fluid-filled loops of small bowel. </a:t>
            </a:r>
          </a:p>
          <a:p>
            <a:r>
              <a:rPr lang="en-US" sz="1900" dirty="0"/>
              <a:t>There is a paucity of gas in the colon, and an air-fluid level is present in the dilated stomach (S).</a:t>
            </a:r>
          </a:p>
        </p:txBody>
      </p:sp>
    </p:spTree>
    <p:extLst>
      <p:ext uri="{BB962C8B-B14F-4D97-AF65-F5344CB8AC3E}">
        <p14:creationId xmlns:p14="http://schemas.microsoft.com/office/powerpoint/2010/main" val="1159257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CF715-1517-4386-8A2A-8236A9835BCA}"/>
              </a:ext>
            </a:extLst>
          </p:cNvPr>
          <p:cNvSpPr>
            <a:spLocks noGrp="1"/>
          </p:cNvSpPr>
          <p:nvPr>
            <p:ph type="title"/>
          </p:nvPr>
        </p:nvSpPr>
        <p:spPr>
          <a:xfrm>
            <a:off x="838200" y="365125"/>
            <a:ext cx="10515600" cy="1099691"/>
          </a:xfrm>
        </p:spPr>
        <p:txBody>
          <a:bodyPr>
            <a:noAutofit/>
          </a:bodyPr>
          <a:lstStyle/>
          <a:p>
            <a:r>
              <a:rPr lang="en-US" sz="3600" dirty="0"/>
              <a:t>Is there intraluminal air (or luminal contrast, if oral contrast is used) beyond the site of obstruction ?</a:t>
            </a:r>
          </a:p>
        </p:txBody>
      </p:sp>
      <p:sp>
        <p:nvSpPr>
          <p:cNvPr id="3" name="Content Placeholder 2">
            <a:extLst>
              <a:ext uri="{FF2B5EF4-FFF2-40B4-BE49-F238E27FC236}">
                <a16:creationId xmlns:a16="http://schemas.microsoft.com/office/drawing/2014/main" id="{440E857F-2C8C-44A3-8D3D-8F29BDDAF1E0}"/>
              </a:ext>
            </a:extLst>
          </p:cNvPr>
          <p:cNvSpPr>
            <a:spLocks noGrp="1"/>
          </p:cNvSpPr>
          <p:nvPr>
            <p:ph sz="half" idx="1"/>
          </p:nvPr>
        </p:nvSpPr>
        <p:spPr>
          <a:xfrm>
            <a:off x="838200" y="1589103"/>
            <a:ext cx="5181600" cy="4587859"/>
          </a:xfrm>
        </p:spPr>
        <p:txBody>
          <a:bodyPr>
            <a:normAutofit/>
          </a:bodyPr>
          <a:lstStyle/>
          <a:p>
            <a:pPr marL="0" indent="0" algn="ctr">
              <a:buNone/>
            </a:pPr>
            <a:r>
              <a:rPr lang="en-US" u="sng" dirty="0"/>
              <a:t>Complete bowel obstruction:</a:t>
            </a:r>
          </a:p>
          <a:p>
            <a:r>
              <a:rPr lang="en-US" dirty="0"/>
              <a:t>Minimal or no air distal to the obstruction</a:t>
            </a:r>
          </a:p>
          <a:p>
            <a:pPr>
              <a:buFont typeface="Wingdings" panose="05000000000000000000" pitchFamily="2" charset="2"/>
              <a:buChar char="§"/>
            </a:pPr>
            <a:r>
              <a:rPr lang="en-US" sz="2400" dirty="0"/>
              <a:t>The distal lumen is often collapsed in complete bowel obstruction. </a:t>
            </a:r>
          </a:p>
          <a:p>
            <a:pPr>
              <a:buFont typeface="Wingdings" panose="05000000000000000000" pitchFamily="2" charset="2"/>
              <a:buChar char="§"/>
            </a:pPr>
            <a:r>
              <a:rPr lang="en-US" sz="2400" dirty="0"/>
              <a:t>Rectal air shadow may be absent. </a:t>
            </a:r>
          </a:p>
          <a:p>
            <a:pPr>
              <a:buFont typeface="Wingdings" panose="05000000000000000000" pitchFamily="2" charset="2"/>
              <a:buChar char="§"/>
            </a:pPr>
            <a:r>
              <a:rPr lang="en-US" sz="2400" dirty="0"/>
              <a:t>Intraluminal air may be present beyond the site of obstruction in the early stage of complete bowel obstruction.</a:t>
            </a:r>
          </a:p>
        </p:txBody>
      </p:sp>
      <p:sp>
        <p:nvSpPr>
          <p:cNvPr id="4" name="Content Placeholder 3">
            <a:extLst>
              <a:ext uri="{FF2B5EF4-FFF2-40B4-BE49-F238E27FC236}">
                <a16:creationId xmlns:a16="http://schemas.microsoft.com/office/drawing/2014/main" id="{AA140724-9996-4E3D-BAF5-FB0376CADFCC}"/>
              </a:ext>
            </a:extLst>
          </p:cNvPr>
          <p:cNvSpPr>
            <a:spLocks noGrp="1"/>
          </p:cNvSpPr>
          <p:nvPr>
            <p:ph sz="half" idx="2"/>
          </p:nvPr>
        </p:nvSpPr>
        <p:spPr>
          <a:xfrm>
            <a:off x="6172200" y="1589103"/>
            <a:ext cx="5181600" cy="4587860"/>
          </a:xfrm>
        </p:spPr>
        <p:txBody>
          <a:bodyPr>
            <a:normAutofit/>
          </a:bodyPr>
          <a:lstStyle/>
          <a:p>
            <a:pPr marL="0" indent="0" algn="ctr">
              <a:buNone/>
            </a:pPr>
            <a:r>
              <a:rPr lang="en-US" u="sng" dirty="0"/>
              <a:t>Partial bowel obstruction: </a:t>
            </a:r>
          </a:p>
          <a:p>
            <a:r>
              <a:rPr lang="en-US" dirty="0"/>
              <a:t>Some air (and/or oral contrast, if used) is often visible beyond the site of obstruction.</a:t>
            </a:r>
          </a:p>
        </p:txBody>
      </p:sp>
    </p:spTree>
    <p:extLst>
      <p:ext uri="{BB962C8B-B14F-4D97-AF65-F5344CB8AC3E}">
        <p14:creationId xmlns:p14="http://schemas.microsoft.com/office/powerpoint/2010/main" val="3114293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57A400-1D0D-49D3-A4F2-392D6D8FAE63}"/>
              </a:ext>
            </a:extLst>
          </p:cNvPr>
          <p:cNvSpPr>
            <a:spLocks noGrp="1"/>
          </p:cNvSpPr>
          <p:nvPr>
            <p:ph type="title"/>
          </p:nvPr>
        </p:nvSpPr>
        <p:spPr/>
        <p:txBody>
          <a:bodyPr/>
          <a:lstStyle/>
          <a:p>
            <a:r>
              <a:rPr lang="en-US" dirty="0"/>
              <a:t>Evidence of complications</a:t>
            </a:r>
          </a:p>
        </p:txBody>
      </p:sp>
      <p:sp>
        <p:nvSpPr>
          <p:cNvPr id="8" name="Content Placeholder 7">
            <a:extLst>
              <a:ext uri="{FF2B5EF4-FFF2-40B4-BE49-F238E27FC236}">
                <a16:creationId xmlns:a16="http://schemas.microsoft.com/office/drawing/2014/main" id="{82F9AB37-AFCF-4CA8-9804-8E66441F955F}"/>
              </a:ext>
            </a:extLst>
          </p:cNvPr>
          <p:cNvSpPr>
            <a:spLocks noGrp="1"/>
          </p:cNvSpPr>
          <p:nvPr>
            <p:ph idx="1"/>
          </p:nvPr>
        </p:nvSpPr>
        <p:spPr/>
        <p:txBody>
          <a:bodyPr/>
          <a:lstStyle/>
          <a:p>
            <a:r>
              <a:rPr lang="en-US" dirty="0"/>
              <a:t>Bowel perforation: pneumoperitoneum</a:t>
            </a:r>
          </a:p>
          <a:p>
            <a:r>
              <a:rPr lang="en-US" dirty="0"/>
              <a:t>Bowel ischemia:</a:t>
            </a:r>
          </a:p>
          <a:p>
            <a:pPr lvl="1"/>
            <a:r>
              <a:rPr lang="en-US" sz="2800" dirty="0"/>
              <a:t>Decreased or abnormal contrast-enhancement of the bowel wall on contrast imaging</a:t>
            </a:r>
          </a:p>
          <a:p>
            <a:pPr lvl="1"/>
            <a:r>
              <a:rPr lang="en-US" sz="2800" dirty="0"/>
              <a:t>Bowel wall thickness increased to &gt; 3 mm on CT, US, or MRI</a:t>
            </a:r>
          </a:p>
          <a:p>
            <a:pPr lvl="1"/>
            <a:r>
              <a:rPr lang="en-US" sz="2800" dirty="0"/>
              <a:t>Pneumatosis intestinalis: gas in mesenteric veins</a:t>
            </a:r>
          </a:p>
          <a:p>
            <a:pPr lvl="1"/>
            <a:r>
              <a:rPr lang="en-US" sz="2800" dirty="0"/>
              <a:t>Free fluid between dilated loops </a:t>
            </a:r>
          </a:p>
        </p:txBody>
      </p:sp>
    </p:spTree>
    <p:extLst>
      <p:ext uri="{BB962C8B-B14F-4D97-AF65-F5344CB8AC3E}">
        <p14:creationId xmlns:p14="http://schemas.microsoft.com/office/powerpoint/2010/main" val="2817848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AF70-21FC-47B1-B675-58CD500F4FC9}"/>
              </a:ext>
            </a:extLst>
          </p:cNvPr>
          <p:cNvSpPr>
            <a:spLocks noGrp="1"/>
          </p:cNvSpPr>
          <p:nvPr>
            <p:ph type="title"/>
          </p:nvPr>
        </p:nvSpPr>
        <p:spPr/>
        <p:txBody>
          <a:bodyPr/>
          <a:lstStyle/>
          <a:p>
            <a:r>
              <a:rPr lang="en-US" dirty="0"/>
              <a:t>Evidence of the underlying etiology</a:t>
            </a:r>
          </a:p>
        </p:txBody>
      </p:sp>
      <p:sp>
        <p:nvSpPr>
          <p:cNvPr id="3" name="Content Placeholder 2">
            <a:extLst>
              <a:ext uri="{FF2B5EF4-FFF2-40B4-BE49-F238E27FC236}">
                <a16:creationId xmlns:a16="http://schemas.microsoft.com/office/drawing/2014/main" id="{ADC4BEE3-DE0F-430B-9F21-732C934F4DB4}"/>
              </a:ext>
            </a:extLst>
          </p:cNvPr>
          <p:cNvSpPr>
            <a:spLocks noGrp="1"/>
          </p:cNvSpPr>
          <p:nvPr>
            <p:ph idx="1"/>
          </p:nvPr>
        </p:nvSpPr>
        <p:spPr/>
        <p:txBody>
          <a:bodyPr/>
          <a:lstStyle/>
          <a:p>
            <a:r>
              <a:rPr lang="en-US" dirty="0"/>
              <a:t>Sometimes the imaging can give us a clue to the underlying cause of the obstruction, examples:</a:t>
            </a:r>
          </a:p>
          <a:p>
            <a:pPr lvl="1"/>
            <a:r>
              <a:rPr lang="en-US" dirty="0"/>
              <a:t>Whirl sign in volvulus</a:t>
            </a:r>
          </a:p>
          <a:p>
            <a:pPr lvl="1"/>
            <a:r>
              <a:rPr lang="en-US" dirty="0"/>
              <a:t>Target sign in intussusception</a:t>
            </a:r>
          </a:p>
          <a:p>
            <a:pPr lvl="1"/>
            <a:r>
              <a:rPr lang="en-US" dirty="0" err="1"/>
              <a:t>Diverticuli</a:t>
            </a:r>
            <a:endParaRPr lang="en-US" dirty="0"/>
          </a:p>
        </p:txBody>
      </p:sp>
      <p:pic>
        <p:nvPicPr>
          <p:cNvPr id="21" name="Picture 2">
            <a:extLst>
              <a:ext uri="{FF2B5EF4-FFF2-40B4-BE49-F238E27FC236}">
                <a16:creationId xmlns:a16="http://schemas.microsoft.com/office/drawing/2014/main" id="{0AAD7036-0438-496D-B9F2-3D2BC9E1C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560" y="3847528"/>
            <a:ext cx="2762897" cy="276289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BB33EEE-E80C-457D-926D-0B89D28DA336}"/>
              </a:ext>
            </a:extLst>
          </p:cNvPr>
          <p:cNvSpPr/>
          <p:nvPr/>
        </p:nvSpPr>
        <p:spPr>
          <a:xfrm>
            <a:off x="2237176" y="4705166"/>
            <a:ext cx="1216240" cy="9499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416D45-03CC-4353-8E26-6243E67A335A}"/>
              </a:ext>
            </a:extLst>
          </p:cNvPr>
          <p:cNvSpPr/>
          <p:nvPr/>
        </p:nvSpPr>
        <p:spPr>
          <a:xfrm>
            <a:off x="1851273" y="5627980"/>
            <a:ext cx="1988045" cy="584775"/>
          </a:xfrm>
          <a:prstGeom prst="rect">
            <a:avLst/>
          </a:prstGeom>
          <a:noFill/>
        </p:spPr>
        <p:txBody>
          <a:bodyPr wrap="none" lIns="91440" tIns="45720" rIns="91440" bIns="45720">
            <a:spAutoFit/>
          </a:bodyPr>
          <a:lstStyle/>
          <a:p>
            <a:pPr algn="ctr"/>
            <a:r>
              <a:rPr lang="en-US" sz="3200" b="1" cap="none" spc="0" dirty="0">
                <a:ln w="13462">
                  <a:solidFill>
                    <a:schemeClr val="bg1"/>
                  </a:solidFill>
                  <a:prstDash val="solid"/>
                </a:ln>
                <a:solidFill>
                  <a:srgbClr val="FF0000"/>
                </a:solidFill>
                <a:effectLst>
                  <a:outerShdw dist="38100" dir="2700000" algn="bl" rotWithShape="0">
                    <a:schemeClr val="accent5"/>
                  </a:outerShdw>
                </a:effectLst>
              </a:rPr>
              <a:t>Whirl sign </a:t>
            </a:r>
          </a:p>
        </p:txBody>
      </p:sp>
      <p:pic>
        <p:nvPicPr>
          <p:cNvPr id="24" name="Picture 4">
            <a:extLst>
              <a:ext uri="{FF2B5EF4-FFF2-40B4-BE49-F238E27FC236}">
                <a16:creationId xmlns:a16="http://schemas.microsoft.com/office/drawing/2014/main" id="{26E19F5D-FCE1-4FB7-B5C6-1F4CD0E38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457" y="3847528"/>
            <a:ext cx="3474301" cy="276289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B2887E6E-B71F-4680-A9C8-C1BE458DF788}"/>
              </a:ext>
            </a:extLst>
          </p:cNvPr>
          <p:cNvSpPr/>
          <p:nvPr/>
        </p:nvSpPr>
        <p:spPr>
          <a:xfrm>
            <a:off x="5060384" y="5616929"/>
            <a:ext cx="2100447" cy="584775"/>
          </a:xfrm>
          <a:prstGeom prst="rect">
            <a:avLst/>
          </a:prstGeom>
          <a:noFill/>
        </p:spPr>
        <p:txBody>
          <a:bodyPr wrap="none" lIns="91440" tIns="45720" rIns="91440" bIns="45720">
            <a:spAutoFit/>
          </a:bodyPr>
          <a:lstStyle/>
          <a:p>
            <a:pPr algn="ctr"/>
            <a:r>
              <a:rPr lang="en-US" sz="3200" b="1" cap="none" spc="0" dirty="0">
                <a:ln w="13462">
                  <a:solidFill>
                    <a:schemeClr val="bg1"/>
                  </a:solidFill>
                  <a:prstDash val="solid"/>
                </a:ln>
                <a:solidFill>
                  <a:srgbClr val="FF0000"/>
                </a:solidFill>
                <a:effectLst>
                  <a:outerShdw dist="38100" dir="2700000" algn="bl" rotWithShape="0">
                    <a:schemeClr val="accent5"/>
                  </a:outerShdw>
                </a:effectLst>
              </a:rPr>
              <a:t>Target sign </a:t>
            </a:r>
          </a:p>
        </p:txBody>
      </p:sp>
      <p:pic>
        <p:nvPicPr>
          <p:cNvPr id="26" name="Picture 6">
            <a:extLst>
              <a:ext uri="{FF2B5EF4-FFF2-40B4-BE49-F238E27FC236}">
                <a16:creationId xmlns:a16="http://schemas.microsoft.com/office/drawing/2014/main" id="{0ED51981-0A61-4B9E-820B-34CFA202F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7758" y="3847528"/>
            <a:ext cx="2762897" cy="276289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22ABBDEF-0FC7-407E-A152-351B8E19616F}"/>
              </a:ext>
            </a:extLst>
          </p:cNvPr>
          <p:cNvSpPr/>
          <p:nvPr/>
        </p:nvSpPr>
        <p:spPr>
          <a:xfrm>
            <a:off x="8267533" y="5616929"/>
            <a:ext cx="1923347" cy="584775"/>
          </a:xfrm>
          <a:prstGeom prst="rect">
            <a:avLst/>
          </a:prstGeom>
          <a:noFill/>
        </p:spPr>
        <p:txBody>
          <a:bodyPr wrap="none" lIns="91440" tIns="45720" rIns="91440" bIns="45720">
            <a:spAutoFit/>
          </a:bodyPr>
          <a:lstStyle/>
          <a:p>
            <a:pPr algn="ctr"/>
            <a:r>
              <a:rPr lang="en-US" sz="3200" b="1" cap="none" spc="0" dirty="0" err="1">
                <a:ln w="13462">
                  <a:solidFill>
                    <a:schemeClr val="bg1"/>
                  </a:solidFill>
                  <a:prstDash val="solid"/>
                </a:ln>
                <a:solidFill>
                  <a:srgbClr val="FF0000"/>
                </a:solidFill>
                <a:effectLst>
                  <a:outerShdw dist="38100" dir="2700000" algn="bl" rotWithShape="0">
                    <a:schemeClr val="accent5"/>
                  </a:outerShdw>
                </a:effectLst>
              </a:rPr>
              <a:t>Diverticuli</a:t>
            </a:r>
            <a:endParaRPr lang="en-US" sz="3200" b="1" cap="none" spc="0" dirty="0">
              <a:ln w="13462">
                <a:solidFill>
                  <a:schemeClr val="bg1"/>
                </a:solidFill>
                <a:prstDash val="solid"/>
              </a:ln>
              <a:solidFill>
                <a:srgbClr val="FF0000"/>
              </a:solidFill>
              <a:effectLst>
                <a:outerShdw dist="38100" dir="2700000" algn="bl" rotWithShape="0">
                  <a:schemeClr val="accent5"/>
                </a:outerShdw>
              </a:effectLst>
            </a:endParaRPr>
          </a:p>
        </p:txBody>
      </p:sp>
    </p:spTree>
    <p:extLst>
      <p:ext uri="{BB962C8B-B14F-4D97-AF65-F5344CB8AC3E}">
        <p14:creationId xmlns:p14="http://schemas.microsoft.com/office/powerpoint/2010/main" val="3948198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9F851-5047-4972-BF05-3C713E076B36}"/>
              </a:ext>
            </a:extLst>
          </p:cNvPr>
          <p:cNvSpPr>
            <a:spLocks noGrp="1"/>
          </p:cNvSpPr>
          <p:nvPr>
            <p:ph type="title"/>
          </p:nvPr>
        </p:nvSpPr>
        <p:spPr/>
        <p:txBody>
          <a:bodyPr/>
          <a:lstStyle/>
          <a:p>
            <a:r>
              <a:rPr lang="en-US" dirty="0"/>
              <a:t>Abdominal series x-ray</a:t>
            </a:r>
          </a:p>
        </p:txBody>
      </p:sp>
      <p:sp>
        <p:nvSpPr>
          <p:cNvPr id="3" name="Content Placeholder 2">
            <a:extLst>
              <a:ext uri="{FF2B5EF4-FFF2-40B4-BE49-F238E27FC236}">
                <a16:creationId xmlns:a16="http://schemas.microsoft.com/office/drawing/2014/main" id="{FF20A538-3010-4023-B1F2-BB8A635748A8}"/>
              </a:ext>
            </a:extLst>
          </p:cNvPr>
          <p:cNvSpPr>
            <a:spLocks noGrp="1"/>
          </p:cNvSpPr>
          <p:nvPr>
            <p:ph idx="1"/>
          </p:nvPr>
        </p:nvSpPr>
        <p:spPr>
          <a:xfrm>
            <a:off x="838200" y="1305025"/>
            <a:ext cx="10515600" cy="5078019"/>
          </a:xfrm>
        </p:spPr>
        <p:txBody>
          <a:bodyPr>
            <a:normAutofit/>
          </a:bodyPr>
          <a:lstStyle/>
          <a:p>
            <a:r>
              <a:rPr lang="en-US" b="1" dirty="0"/>
              <a:t>Indication</a:t>
            </a:r>
            <a:r>
              <a:rPr lang="en-US" dirty="0"/>
              <a:t>: most appropriate initial test in hemodynamically unstable patients or in resource-poor centers</a:t>
            </a:r>
          </a:p>
          <a:p>
            <a:r>
              <a:rPr lang="en-US" b="1" dirty="0"/>
              <a:t>Findings</a:t>
            </a:r>
            <a:r>
              <a:rPr lang="en-US" dirty="0"/>
              <a:t>:</a:t>
            </a:r>
          </a:p>
          <a:p>
            <a:pPr lvl="1"/>
            <a:r>
              <a:rPr lang="en-US" dirty="0"/>
              <a:t>Proximal bowel dilatation</a:t>
            </a:r>
          </a:p>
          <a:p>
            <a:pPr lvl="1"/>
            <a:r>
              <a:rPr lang="en-US" dirty="0"/>
              <a:t>Minimal or no intraluminal air distal to the obstruction</a:t>
            </a:r>
          </a:p>
          <a:p>
            <a:pPr lvl="1"/>
            <a:r>
              <a:rPr lang="en-US" dirty="0"/>
              <a:t>Stepladder sign (best seen on an upright view): multiple air-fluid levels and stacked dilated loops of small bowel </a:t>
            </a:r>
          </a:p>
          <a:p>
            <a:pPr lvl="1"/>
            <a:r>
              <a:rPr lang="en-US" dirty="0"/>
              <a:t>Chest x-ray : Air under the diaphragm is an indicator of bowel perforation. </a:t>
            </a:r>
          </a:p>
          <a:p>
            <a:r>
              <a:rPr lang="en-US" b="1" dirty="0"/>
              <a:t>X-rays have a number of limitations</a:t>
            </a:r>
            <a:r>
              <a:rPr lang="en-US" dirty="0"/>
              <a:t>:</a:t>
            </a:r>
          </a:p>
          <a:p>
            <a:pPr lvl="1"/>
            <a:r>
              <a:rPr lang="en-US" dirty="0"/>
              <a:t>Variable sensitivity (50–65%)</a:t>
            </a:r>
          </a:p>
          <a:p>
            <a:pPr lvl="1"/>
            <a:r>
              <a:rPr lang="en-US" dirty="0"/>
              <a:t>Cannot reliably identify the site of obstruction, underlying etiology, or extent of complications</a:t>
            </a:r>
          </a:p>
        </p:txBody>
      </p:sp>
    </p:spTree>
    <p:extLst>
      <p:ext uri="{BB962C8B-B14F-4D97-AF65-F5344CB8AC3E}">
        <p14:creationId xmlns:p14="http://schemas.microsoft.com/office/powerpoint/2010/main" val="2560281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79AA3-4F52-4F08-B5DF-D9D8900BA7D6}"/>
              </a:ext>
            </a:extLst>
          </p:cNvPr>
          <p:cNvSpPr>
            <a:spLocks noGrp="1"/>
          </p:cNvSpPr>
          <p:nvPr>
            <p:ph type="title"/>
          </p:nvPr>
        </p:nvSpPr>
        <p:spPr/>
        <p:txBody>
          <a:bodyPr/>
          <a:lstStyle/>
          <a:p>
            <a:r>
              <a:rPr lang="en-US" dirty="0"/>
              <a:t>Abdominal ultrasound</a:t>
            </a:r>
          </a:p>
        </p:txBody>
      </p:sp>
      <p:sp>
        <p:nvSpPr>
          <p:cNvPr id="3" name="Content Placeholder 2">
            <a:extLst>
              <a:ext uri="{FF2B5EF4-FFF2-40B4-BE49-F238E27FC236}">
                <a16:creationId xmlns:a16="http://schemas.microsoft.com/office/drawing/2014/main" id="{1F44A94F-AE83-4730-A057-4A11FE72419A}"/>
              </a:ext>
            </a:extLst>
          </p:cNvPr>
          <p:cNvSpPr>
            <a:spLocks noGrp="1"/>
          </p:cNvSpPr>
          <p:nvPr>
            <p:ph idx="1"/>
          </p:nvPr>
        </p:nvSpPr>
        <p:spPr/>
        <p:txBody>
          <a:bodyPr/>
          <a:lstStyle/>
          <a:p>
            <a:r>
              <a:rPr lang="en-US" b="1" dirty="0"/>
              <a:t>Indication</a:t>
            </a:r>
            <a:r>
              <a:rPr lang="en-US" dirty="0"/>
              <a:t>: Hemodynamically unstable patients</a:t>
            </a:r>
          </a:p>
          <a:p>
            <a:r>
              <a:rPr lang="en-US" b="1" dirty="0"/>
              <a:t>Findings</a:t>
            </a:r>
            <a:r>
              <a:rPr lang="en-US" dirty="0"/>
              <a:t>:</a:t>
            </a:r>
          </a:p>
          <a:p>
            <a:pPr lvl="1"/>
            <a:r>
              <a:rPr lang="en-US" sz="2800" dirty="0"/>
              <a:t>Multiple fluid-filled dilated bowel loops &gt; 2.5 cm in diameter adjacent to collapsed bowel loops  (most specific finding)</a:t>
            </a:r>
          </a:p>
          <a:p>
            <a:pPr lvl="1"/>
            <a:r>
              <a:rPr lang="en-US" sz="2800" dirty="0"/>
              <a:t>Thickened bowel wall </a:t>
            </a:r>
          </a:p>
          <a:p>
            <a:pPr lvl="1"/>
            <a:r>
              <a:rPr lang="en-US" sz="2800" dirty="0"/>
              <a:t>Prominent plicae circulares of dilated small bowel loops</a:t>
            </a:r>
          </a:p>
          <a:p>
            <a:pPr lvl="1"/>
            <a:r>
              <a:rPr lang="en-US" sz="2800" dirty="0"/>
              <a:t>Altered peristalsis; Increased (early finding) or decreased/absent (late finding)</a:t>
            </a:r>
          </a:p>
        </p:txBody>
      </p:sp>
    </p:spTree>
    <p:extLst>
      <p:ext uri="{BB962C8B-B14F-4D97-AF65-F5344CB8AC3E}">
        <p14:creationId xmlns:p14="http://schemas.microsoft.com/office/powerpoint/2010/main" val="823312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D7B7-C526-4E55-AB9B-62A61815E697}"/>
              </a:ext>
            </a:extLst>
          </p:cNvPr>
          <p:cNvSpPr>
            <a:spLocks noGrp="1"/>
          </p:cNvSpPr>
          <p:nvPr>
            <p:ph type="title"/>
          </p:nvPr>
        </p:nvSpPr>
        <p:spPr/>
        <p:txBody>
          <a:bodyPr/>
          <a:lstStyle/>
          <a:p>
            <a:r>
              <a:rPr lang="en-US" dirty="0"/>
              <a:t>CT abdomen and pelvis (</a:t>
            </a:r>
            <a:r>
              <a:rPr lang="en-US" dirty="0">
                <a:solidFill>
                  <a:srgbClr val="E2BC00"/>
                </a:solidFill>
              </a:rPr>
              <a:t>gold standard</a:t>
            </a:r>
            <a:r>
              <a:rPr lang="en-US" dirty="0"/>
              <a:t>)</a:t>
            </a:r>
          </a:p>
        </p:txBody>
      </p:sp>
      <p:sp>
        <p:nvSpPr>
          <p:cNvPr id="3" name="Content Placeholder 2">
            <a:extLst>
              <a:ext uri="{FF2B5EF4-FFF2-40B4-BE49-F238E27FC236}">
                <a16:creationId xmlns:a16="http://schemas.microsoft.com/office/drawing/2014/main" id="{EEDE4A3B-503D-4BA0-98C5-2994B29F937B}"/>
              </a:ext>
            </a:extLst>
          </p:cNvPr>
          <p:cNvSpPr>
            <a:spLocks noGrp="1"/>
          </p:cNvSpPr>
          <p:nvPr>
            <p:ph idx="1"/>
          </p:nvPr>
        </p:nvSpPr>
        <p:spPr/>
        <p:txBody>
          <a:bodyPr/>
          <a:lstStyle/>
          <a:p>
            <a:r>
              <a:rPr lang="en-US" b="1" dirty="0"/>
              <a:t>Indications</a:t>
            </a:r>
            <a:r>
              <a:rPr lang="en-US" dirty="0"/>
              <a:t>:</a:t>
            </a:r>
          </a:p>
          <a:p>
            <a:pPr lvl="1"/>
            <a:r>
              <a:rPr lang="en-US" b="1" dirty="0"/>
              <a:t>With IV contrast</a:t>
            </a:r>
            <a:r>
              <a:rPr lang="en-US" dirty="0"/>
              <a:t>: most appropriate initial test in hemodynamically stable patients with acute bowel obstruction</a:t>
            </a:r>
          </a:p>
          <a:p>
            <a:pPr lvl="1"/>
            <a:r>
              <a:rPr lang="en-US" b="1" dirty="0"/>
              <a:t>With water-soluble oral contrast</a:t>
            </a:r>
            <a:r>
              <a:rPr lang="en-US" dirty="0"/>
              <a:t>: Consider in patients with subacute bowel obstruction and no evidence of complications.</a:t>
            </a:r>
          </a:p>
          <a:p>
            <a:pPr lvl="1"/>
            <a:r>
              <a:rPr lang="en-US" b="1" dirty="0"/>
              <a:t>Without contrast</a:t>
            </a:r>
            <a:r>
              <a:rPr lang="en-US" dirty="0"/>
              <a:t>: for patients with a contrast allergy</a:t>
            </a:r>
          </a:p>
          <a:p>
            <a:r>
              <a:rPr lang="en-US" b="1" dirty="0"/>
              <a:t>Findings</a:t>
            </a:r>
            <a:r>
              <a:rPr lang="en-US" dirty="0"/>
              <a:t>:</a:t>
            </a:r>
          </a:p>
          <a:p>
            <a:pPr lvl="1"/>
            <a:r>
              <a:rPr lang="en-US" dirty="0"/>
              <a:t>Similar to those seen on abdominal x-ray</a:t>
            </a:r>
          </a:p>
          <a:p>
            <a:pPr lvl="1"/>
            <a:r>
              <a:rPr lang="en-US" dirty="0"/>
              <a:t>Transition point: sudden narrowing of the bowel lumen at the site of obstruction</a:t>
            </a:r>
          </a:p>
          <a:p>
            <a:r>
              <a:rPr lang="en-US" dirty="0"/>
              <a:t>Consider </a:t>
            </a:r>
            <a:r>
              <a:rPr lang="en-US" b="1" dirty="0"/>
              <a:t>MRI</a:t>
            </a:r>
            <a:r>
              <a:rPr lang="en-US" dirty="0"/>
              <a:t> in hemodynamically stable patients with contraindications to radiation exposure</a:t>
            </a:r>
          </a:p>
        </p:txBody>
      </p:sp>
    </p:spTree>
    <p:extLst>
      <p:ext uri="{BB962C8B-B14F-4D97-AF65-F5344CB8AC3E}">
        <p14:creationId xmlns:p14="http://schemas.microsoft.com/office/powerpoint/2010/main" val="2868460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259721-9435-4B5A-8A79-40BFDBAE39A7}"/>
              </a:ext>
            </a:extLst>
          </p:cNvPr>
          <p:cNvSpPr>
            <a:spLocks noGrp="1"/>
          </p:cNvSpPr>
          <p:nvPr>
            <p:ph type="title"/>
          </p:nvPr>
        </p:nvSpPr>
        <p:spPr/>
        <p:txBody>
          <a:bodyPr/>
          <a:lstStyle/>
          <a:p>
            <a:r>
              <a:rPr lang="en-US" dirty="0"/>
              <a:t>Keep in mind</a:t>
            </a:r>
          </a:p>
        </p:txBody>
      </p:sp>
      <p:sp>
        <p:nvSpPr>
          <p:cNvPr id="6" name="Content Placeholder 5">
            <a:extLst>
              <a:ext uri="{FF2B5EF4-FFF2-40B4-BE49-F238E27FC236}">
                <a16:creationId xmlns:a16="http://schemas.microsoft.com/office/drawing/2014/main" id="{21C8824D-8EE8-4647-BBDA-AB0A532C6CA8}"/>
              </a:ext>
            </a:extLst>
          </p:cNvPr>
          <p:cNvSpPr>
            <a:spLocks noGrp="1"/>
          </p:cNvSpPr>
          <p:nvPr>
            <p:ph idx="1"/>
          </p:nvPr>
        </p:nvSpPr>
        <p:spPr/>
        <p:txBody>
          <a:bodyPr>
            <a:normAutofit/>
          </a:bodyPr>
          <a:lstStyle/>
          <a:p>
            <a:pPr>
              <a:spcAft>
                <a:spcPts val="1800"/>
              </a:spcAft>
            </a:pPr>
            <a:r>
              <a:rPr lang="en-US" b="1" dirty="0"/>
              <a:t>Adhesions</a:t>
            </a:r>
            <a:r>
              <a:rPr lang="en-US" dirty="0"/>
              <a:t> are the most common cause of </a:t>
            </a:r>
            <a:r>
              <a:rPr lang="en-US" b="1" dirty="0">
                <a:solidFill>
                  <a:srgbClr val="0070C0"/>
                </a:solidFill>
              </a:rPr>
              <a:t>small bowel obstruction</a:t>
            </a:r>
            <a:r>
              <a:rPr lang="en-US" dirty="0"/>
              <a:t> followed by </a:t>
            </a:r>
            <a:r>
              <a:rPr lang="en-US" b="1" dirty="0"/>
              <a:t>incarcerated hernias</a:t>
            </a:r>
          </a:p>
          <a:p>
            <a:pPr>
              <a:spcAft>
                <a:spcPts val="1800"/>
              </a:spcAft>
            </a:pPr>
            <a:r>
              <a:rPr lang="en-US" b="1" dirty="0"/>
              <a:t>Malignant tumors </a:t>
            </a:r>
            <a:r>
              <a:rPr lang="en-US" dirty="0"/>
              <a:t>are the most common cause of </a:t>
            </a:r>
            <a:r>
              <a:rPr lang="en-US" b="1" dirty="0">
                <a:solidFill>
                  <a:srgbClr val="0070C0"/>
                </a:solidFill>
              </a:rPr>
              <a:t>large bowel obstruction</a:t>
            </a:r>
          </a:p>
          <a:p>
            <a:pPr>
              <a:spcAft>
                <a:spcPts val="1800"/>
              </a:spcAft>
            </a:pPr>
            <a:r>
              <a:rPr lang="en-US" b="1" dirty="0"/>
              <a:t>Intussusception</a:t>
            </a:r>
            <a:r>
              <a:rPr lang="en-US" dirty="0"/>
              <a:t>, alongside incarcerated hernia, is one of the most common causes of bowel obstruction in </a:t>
            </a:r>
            <a:r>
              <a:rPr lang="en-US" dirty="0">
                <a:solidFill>
                  <a:srgbClr val="0070C0"/>
                </a:solidFill>
              </a:rPr>
              <a:t>children</a:t>
            </a:r>
            <a:r>
              <a:rPr lang="en-US" dirty="0"/>
              <a:t>.</a:t>
            </a:r>
          </a:p>
          <a:p>
            <a:pPr>
              <a:spcAft>
                <a:spcPts val="1800"/>
              </a:spcAft>
            </a:pPr>
            <a:r>
              <a:rPr lang="en-US" b="1" dirty="0"/>
              <a:t>Intussusception</a:t>
            </a:r>
            <a:r>
              <a:rPr lang="en-US" dirty="0"/>
              <a:t> is the most common cause of bowel obstruction in the </a:t>
            </a:r>
            <a:r>
              <a:rPr lang="en-US" dirty="0">
                <a:solidFill>
                  <a:srgbClr val="0070C0"/>
                </a:solidFill>
              </a:rPr>
              <a:t>first two years of life</a:t>
            </a:r>
            <a:r>
              <a:rPr lang="en-US" dirty="0"/>
              <a:t>.</a:t>
            </a:r>
          </a:p>
        </p:txBody>
      </p:sp>
    </p:spTree>
    <p:extLst>
      <p:ext uri="{BB962C8B-B14F-4D97-AF65-F5344CB8AC3E}">
        <p14:creationId xmlns:p14="http://schemas.microsoft.com/office/powerpoint/2010/main" val="4231573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F6BC6-8000-400E-A7E2-7C302649BE1E}"/>
              </a:ext>
            </a:extLst>
          </p:cNvPr>
          <p:cNvSpPr>
            <a:spLocks noGrp="1"/>
          </p:cNvSpPr>
          <p:nvPr>
            <p:ph type="title"/>
          </p:nvPr>
        </p:nvSpPr>
        <p:spPr/>
        <p:txBody>
          <a:bodyPr>
            <a:normAutofit fontScale="90000"/>
          </a:bodyPr>
          <a:lstStyle/>
          <a:p>
            <a:r>
              <a:rPr lang="en-US" dirty="0"/>
              <a:t>Barium enema or water-soluble contrast enema</a:t>
            </a:r>
          </a:p>
        </p:txBody>
      </p:sp>
      <p:sp>
        <p:nvSpPr>
          <p:cNvPr id="3" name="Content Placeholder 2">
            <a:extLst>
              <a:ext uri="{FF2B5EF4-FFF2-40B4-BE49-F238E27FC236}">
                <a16:creationId xmlns:a16="http://schemas.microsoft.com/office/drawing/2014/main" id="{D1CBF361-1698-4C40-A612-CF9F91354979}"/>
              </a:ext>
            </a:extLst>
          </p:cNvPr>
          <p:cNvSpPr>
            <a:spLocks noGrp="1"/>
          </p:cNvSpPr>
          <p:nvPr>
            <p:ph idx="1"/>
          </p:nvPr>
        </p:nvSpPr>
        <p:spPr/>
        <p:txBody>
          <a:bodyPr/>
          <a:lstStyle/>
          <a:p>
            <a:r>
              <a:rPr lang="en-US" b="1" dirty="0"/>
              <a:t>Indication</a:t>
            </a:r>
            <a:r>
              <a:rPr lang="en-US" dirty="0"/>
              <a:t>: suspected distal LBO if CT is unavailable</a:t>
            </a:r>
          </a:p>
          <a:p>
            <a:r>
              <a:rPr lang="en-US" b="1" dirty="0"/>
              <a:t>Findings</a:t>
            </a:r>
            <a:r>
              <a:rPr lang="en-US" dirty="0"/>
              <a:t>:</a:t>
            </a:r>
          </a:p>
          <a:p>
            <a:pPr lvl="1"/>
            <a:r>
              <a:rPr lang="en-US" dirty="0"/>
              <a:t>Tapering of the bowel lumen at the site of obstruction</a:t>
            </a:r>
          </a:p>
          <a:p>
            <a:pPr lvl="2"/>
            <a:r>
              <a:rPr lang="en-US" sz="2400" dirty="0"/>
              <a:t>Complete bowel obstruction: contrast not visible beyond the obstruction</a:t>
            </a:r>
          </a:p>
          <a:p>
            <a:pPr lvl="2"/>
            <a:r>
              <a:rPr lang="en-US" sz="2400" dirty="0"/>
              <a:t>Partial bowel obstruction: small amount of contrast visible beyond the obstruction</a:t>
            </a:r>
            <a:endParaRPr lang="ar-JO" sz="2400" dirty="0"/>
          </a:p>
          <a:p>
            <a:r>
              <a:rPr lang="en-US" b="1" dirty="0"/>
              <a:t>Notes</a:t>
            </a:r>
            <a:r>
              <a:rPr lang="en-US" dirty="0"/>
              <a:t>:</a:t>
            </a:r>
          </a:p>
          <a:p>
            <a:pPr lvl="1"/>
            <a:r>
              <a:rPr lang="en-US" dirty="0"/>
              <a:t>Contrast enema helps differentiate complete bowel obstruction from partial bowel obstruction.</a:t>
            </a:r>
          </a:p>
          <a:p>
            <a:pPr lvl="1"/>
            <a:r>
              <a:rPr lang="en-US" dirty="0"/>
              <a:t>Barium enema is contraindicated if bowel perforation is suspected (water-soluble contrast enema can be used instead).</a:t>
            </a:r>
          </a:p>
        </p:txBody>
      </p:sp>
    </p:spTree>
    <p:extLst>
      <p:ext uri="{BB962C8B-B14F-4D97-AF65-F5344CB8AC3E}">
        <p14:creationId xmlns:p14="http://schemas.microsoft.com/office/powerpoint/2010/main" val="1553456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3DFAE-CF58-42D8-BC3A-AD9A2B5E9312}"/>
              </a:ext>
            </a:extLst>
          </p:cNvPr>
          <p:cNvSpPr>
            <a:spLocks noGrp="1"/>
          </p:cNvSpPr>
          <p:nvPr>
            <p:ph type="title"/>
          </p:nvPr>
        </p:nvSpPr>
        <p:spPr/>
        <p:txBody>
          <a:bodyPr/>
          <a:lstStyle/>
          <a:p>
            <a:r>
              <a:rPr lang="en-US" dirty="0"/>
              <a:t>Water-soluble contrast challenge (</a:t>
            </a:r>
            <a:r>
              <a:rPr lang="en-US" dirty="0" err="1"/>
              <a:t>WSCc</a:t>
            </a:r>
            <a:r>
              <a:rPr lang="en-US" dirty="0"/>
              <a:t>)</a:t>
            </a:r>
          </a:p>
        </p:txBody>
      </p:sp>
      <p:sp>
        <p:nvSpPr>
          <p:cNvPr id="3" name="Content Placeholder 2">
            <a:extLst>
              <a:ext uri="{FF2B5EF4-FFF2-40B4-BE49-F238E27FC236}">
                <a16:creationId xmlns:a16="http://schemas.microsoft.com/office/drawing/2014/main" id="{3A469E51-B969-4A40-A1E2-0F4FAC71F07A}"/>
              </a:ext>
            </a:extLst>
          </p:cNvPr>
          <p:cNvSpPr>
            <a:spLocks noGrp="1"/>
          </p:cNvSpPr>
          <p:nvPr>
            <p:ph idx="1"/>
          </p:nvPr>
        </p:nvSpPr>
        <p:spPr/>
        <p:txBody>
          <a:bodyPr/>
          <a:lstStyle/>
          <a:p>
            <a:pPr>
              <a:spcAft>
                <a:spcPts val="1200"/>
              </a:spcAft>
            </a:pPr>
            <a:r>
              <a:rPr lang="en-US" b="1" dirty="0"/>
              <a:t>Indication</a:t>
            </a:r>
            <a:r>
              <a:rPr lang="en-US" dirty="0"/>
              <a:t>: SBO, to differentiate partial SBO from complete SBO </a:t>
            </a:r>
          </a:p>
          <a:p>
            <a:pPr>
              <a:spcAft>
                <a:spcPts val="1200"/>
              </a:spcAft>
            </a:pPr>
            <a:r>
              <a:rPr lang="en-US" b="1" dirty="0"/>
              <a:t>Procedure</a:t>
            </a:r>
            <a:r>
              <a:rPr lang="en-US" dirty="0"/>
              <a:t>: A water-soluble contrast medium is administered orally or via an enteric tube, followed by abdominal x-ray 8 and 24 hours after ingestion.</a:t>
            </a:r>
          </a:p>
          <a:p>
            <a:pPr>
              <a:spcAft>
                <a:spcPts val="1200"/>
              </a:spcAft>
            </a:pPr>
            <a:r>
              <a:rPr lang="en-US" dirty="0"/>
              <a:t>Normal </a:t>
            </a:r>
            <a:r>
              <a:rPr lang="en-US" dirty="0" err="1"/>
              <a:t>WSCc</a:t>
            </a:r>
            <a:r>
              <a:rPr lang="en-US" dirty="0"/>
              <a:t>: contrast reaches the colon within 24 hours of administration</a:t>
            </a:r>
          </a:p>
          <a:p>
            <a:pPr>
              <a:spcAft>
                <a:spcPts val="1200"/>
              </a:spcAft>
            </a:pPr>
            <a:r>
              <a:rPr lang="en-US" b="1" dirty="0"/>
              <a:t>Note</a:t>
            </a:r>
            <a:r>
              <a:rPr lang="en-US" dirty="0"/>
              <a:t>: </a:t>
            </a:r>
            <a:r>
              <a:rPr lang="en-US" dirty="0" err="1"/>
              <a:t>WSCc</a:t>
            </a:r>
            <a:r>
              <a:rPr lang="en-US" dirty="0"/>
              <a:t> is also used to evaluate response to nonoperative management.</a:t>
            </a:r>
          </a:p>
        </p:txBody>
      </p:sp>
    </p:spTree>
    <p:extLst>
      <p:ext uri="{BB962C8B-B14F-4D97-AF65-F5344CB8AC3E}">
        <p14:creationId xmlns:p14="http://schemas.microsoft.com/office/powerpoint/2010/main" val="1525476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07E28E-1BC4-4DB5-9264-F28B2AC0DF20}"/>
              </a:ext>
            </a:extLst>
          </p:cNvPr>
          <p:cNvSpPr>
            <a:spLocks noGrp="1"/>
          </p:cNvSpPr>
          <p:nvPr>
            <p:ph type="title"/>
          </p:nvPr>
        </p:nvSpPr>
        <p:spPr/>
        <p:txBody>
          <a:bodyPr/>
          <a:lstStyle/>
          <a:p>
            <a:r>
              <a:rPr lang="en-US" dirty="0"/>
              <a:t>Definitive management</a:t>
            </a:r>
            <a:endParaRPr lang="en-US" b="1" dirty="0"/>
          </a:p>
        </p:txBody>
      </p:sp>
      <p:sp>
        <p:nvSpPr>
          <p:cNvPr id="5" name="Text Placeholder 4">
            <a:extLst>
              <a:ext uri="{FF2B5EF4-FFF2-40B4-BE49-F238E27FC236}">
                <a16:creationId xmlns:a16="http://schemas.microsoft.com/office/drawing/2014/main" id="{DF1346FC-9252-4B42-A6EC-1F80C51B5EC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14626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B24E8E-EABD-4069-BAE3-4049288A7609}"/>
              </a:ext>
            </a:extLst>
          </p:cNvPr>
          <p:cNvSpPr>
            <a:spLocks noGrp="1"/>
          </p:cNvSpPr>
          <p:nvPr>
            <p:ph type="title"/>
          </p:nvPr>
        </p:nvSpPr>
        <p:spPr/>
        <p:txBody>
          <a:bodyPr/>
          <a:lstStyle/>
          <a:p>
            <a:r>
              <a:rPr lang="en-US" dirty="0"/>
              <a:t>Definitive management</a:t>
            </a:r>
          </a:p>
        </p:txBody>
      </p:sp>
      <p:sp>
        <p:nvSpPr>
          <p:cNvPr id="5" name="Content Placeholder 4">
            <a:extLst>
              <a:ext uri="{FF2B5EF4-FFF2-40B4-BE49-F238E27FC236}">
                <a16:creationId xmlns:a16="http://schemas.microsoft.com/office/drawing/2014/main" id="{CA031D8A-EAD2-47A2-AB65-6D870319E80F}"/>
              </a:ext>
            </a:extLst>
          </p:cNvPr>
          <p:cNvSpPr>
            <a:spLocks noGrp="1"/>
          </p:cNvSpPr>
          <p:nvPr>
            <p:ph idx="1"/>
          </p:nvPr>
        </p:nvSpPr>
        <p:spPr/>
        <p:txBody>
          <a:bodyPr/>
          <a:lstStyle/>
          <a:p>
            <a:pPr marL="0" indent="0">
              <a:buNone/>
            </a:pPr>
            <a:r>
              <a:rPr lang="en-US" dirty="0"/>
              <a:t>depends on the severity and etiology of the obstruction and clinical presentation of the patient:</a:t>
            </a:r>
          </a:p>
          <a:p>
            <a:r>
              <a:rPr lang="en-US" b="1" dirty="0"/>
              <a:t>Nonoperative management</a:t>
            </a:r>
            <a:r>
              <a:rPr lang="en-US" dirty="0"/>
              <a:t>:</a:t>
            </a:r>
          </a:p>
          <a:p>
            <a:pPr lvl="1"/>
            <a:r>
              <a:rPr lang="en-US" dirty="0"/>
              <a:t>In case of simple bowel obstruction with no evidence of complications (e.g., partial bowel obstruction or postoperative ileus)</a:t>
            </a:r>
            <a:endParaRPr lang="en-US" b="1" dirty="0"/>
          </a:p>
          <a:p>
            <a:r>
              <a:rPr lang="en-US" b="1" dirty="0"/>
              <a:t>Interventional management</a:t>
            </a:r>
            <a:r>
              <a:rPr lang="en-US" dirty="0"/>
              <a:t>:</a:t>
            </a:r>
          </a:p>
          <a:p>
            <a:pPr lvl="1"/>
            <a:r>
              <a:rPr lang="en-US" dirty="0"/>
              <a:t>Stool evacuation</a:t>
            </a:r>
          </a:p>
          <a:p>
            <a:pPr lvl="1"/>
            <a:r>
              <a:rPr lang="en-US" dirty="0"/>
              <a:t>Endoscopic intervention</a:t>
            </a:r>
          </a:p>
          <a:p>
            <a:pPr lvl="1"/>
            <a:r>
              <a:rPr lang="en-US" dirty="0"/>
              <a:t>Surgery</a:t>
            </a:r>
          </a:p>
          <a:p>
            <a:r>
              <a:rPr lang="en-US" dirty="0"/>
              <a:t>Identify and treat the underlying cause (e.g., treat the underlying malignancy)</a:t>
            </a:r>
          </a:p>
        </p:txBody>
      </p:sp>
      <p:sp>
        <p:nvSpPr>
          <p:cNvPr id="6" name="TextBox 5">
            <a:extLst>
              <a:ext uri="{FF2B5EF4-FFF2-40B4-BE49-F238E27FC236}">
                <a16:creationId xmlns:a16="http://schemas.microsoft.com/office/drawing/2014/main" id="{72568F10-46E2-4A3B-B80B-F71231FB14F7}"/>
              </a:ext>
            </a:extLst>
          </p:cNvPr>
          <p:cNvSpPr txBox="1"/>
          <p:nvPr/>
        </p:nvSpPr>
        <p:spPr>
          <a:xfrm>
            <a:off x="9439564" y="0"/>
            <a:ext cx="2752436" cy="92333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r" rtl="1"/>
            <a:r>
              <a:rPr lang="ar-JO" dirty="0">
                <a:solidFill>
                  <a:srgbClr val="FF0000"/>
                </a:solidFill>
              </a:rPr>
              <a:t>بالعربي </a:t>
            </a:r>
            <a:r>
              <a:rPr lang="ar-JO" dirty="0" err="1">
                <a:solidFill>
                  <a:srgbClr val="FF0000"/>
                </a:solidFill>
              </a:rPr>
              <a:t>منكمل</a:t>
            </a:r>
            <a:r>
              <a:rPr lang="ar-JO" dirty="0">
                <a:solidFill>
                  <a:srgbClr val="FF0000"/>
                </a:solidFill>
              </a:rPr>
              <a:t> معه نفس ال</a:t>
            </a:r>
            <a:r>
              <a:rPr lang="en-US" dirty="0">
                <a:solidFill>
                  <a:srgbClr val="FF0000"/>
                </a:solidFill>
              </a:rPr>
              <a:t>initial </a:t>
            </a:r>
            <a:r>
              <a:rPr lang="en-US" dirty="0" err="1">
                <a:solidFill>
                  <a:srgbClr val="FF0000"/>
                </a:solidFill>
              </a:rPr>
              <a:t>mangment</a:t>
            </a:r>
            <a:r>
              <a:rPr lang="ar-JO" dirty="0">
                <a:solidFill>
                  <a:srgbClr val="FF0000"/>
                </a:solidFill>
              </a:rPr>
              <a:t> الي مشيناه عليها أول ما دخل – </a:t>
            </a:r>
            <a:r>
              <a:rPr lang="ar-JO" dirty="0" err="1">
                <a:solidFill>
                  <a:srgbClr val="FF0000"/>
                </a:solidFill>
              </a:rPr>
              <a:t>سلايد</a:t>
            </a:r>
            <a:r>
              <a:rPr lang="ar-JO" dirty="0">
                <a:solidFill>
                  <a:srgbClr val="FF0000"/>
                </a:solidFill>
              </a:rPr>
              <a:t> 28</a:t>
            </a:r>
            <a:endParaRPr lang="en-US" dirty="0">
              <a:solidFill>
                <a:srgbClr val="FF0000"/>
              </a:solidFill>
            </a:endParaRPr>
          </a:p>
        </p:txBody>
      </p:sp>
    </p:spTree>
    <p:extLst>
      <p:ext uri="{BB962C8B-B14F-4D97-AF65-F5344CB8AC3E}">
        <p14:creationId xmlns:p14="http://schemas.microsoft.com/office/powerpoint/2010/main" val="3892981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FEDF1-F316-4486-9CA9-148FCBE39BF5}"/>
              </a:ext>
            </a:extLst>
          </p:cNvPr>
          <p:cNvSpPr>
            <a:spLocks noGrp="1"/>
          </p:cNvSpPr>
          <p:nvPr>
            <p:ph type="title"/>
          </p:nvPr>
        </p:nvSpPr>
        <p:spPr/>
        <p:txBody>
          <a:bodyPr/>
          <a:lstStyle/>
          <a:p>
            <a:r>
              <a:rPr lang="en-US" dirty="0"/>
              <a:t>Nonoperative management</a:t>
            </a:r>
          </a:p>
        </p:txBody>
      </p:sp>
      <p:sp>
        <p:nvSpPr>
          <p:cNvPr id="3" name="Content Placeholder 2">
            <a:extLst>
              <a:ext uri="{FF2B5EF4-FFF2-40B4-BE49-F238E27FC236}">
                <a16:creationId xmlns:a16="http://schemas.microsoft.com/office/drawing/2014/main" id="{03E89208-D8B7-4BE2-BA6E-C50FA29EADD1}"/>
              </a:ext>
            </a:extLst>
          </p:cNvPr>
          <p:cNvSpPr>
            <a:spLocks noGrp="1"/>
          </p:cNvSpPr>
          <p:nvPr>
            <p:ph idx="1"/>
          </p:nvPr>
        </p:nvSpPr>
        <p:spPr>
          <a:xfrm>
            <a:off x="651399" y="1242878"/>
            <a:ext cx="10889202" cy="5255573"/>
          </a:xfrm>
        </p:spPr>
        <p:txBody>
          <a:bodyPr>
            <a:normAutofit/>
          </a:bodyPr>
          <a:lstStyle/>
          <a:p>
            <a:r>
              <a:rPr lang="en-US" b="1" dirty="0"/>
              <a:t>Indications</a:t>
            </a:r>
            <a:r>
              <a:rPr lang="en-US" dirty="0"/>
              <a:t>:</a:t>
            </a:r>
          </a:p>
          <a:p>
            <a:pPr lvl="1"/>
            <a:r>
              <a:rPr lang="en-US" dirty="0"/>
              <a:t>Early postoperative bowel obstruction (i.e., within 6 weeks of abdominal surgery) </a:t>
            </a:r>
          </a:p>
          <a:p>
            <a:pPr lvl="2"/>
            <a:r>
              <a:rPr lang="en-US" dirty="0"/>
              <a:t>adhesions are likely to be highly vascularized during this period, which makes further surgery and </a:t>
            </a:r>
            <a:r>
              <a:rPr lang="en-US" dirty="0" err="1"/>
              <a:t>adhesiolysis</a:t>
            </a:r>
            <a:r>
              <a:rPr lang="en-US" dirty="0"/>
              <a:t> high risk.</a:t>
            </a:r>
          </a:p>
          <a:p>
            <a:pPr lvl="1"/>
            <a:r>
              <a:rPr lang="en-US" dirty="0"/>
              <a:t>Partial bowel obstruction with no evidence of complications</a:t>
            </a:r>
          </a:p>
          <a:p>
            <a:pPr lvl="1"/>
            <a:r>
              <a:rPr lang="en-US" dirty="0"/>
              <a:t>Consider in patients with complete SBO and no evidence of complications</a:t>
            </a:r>
          </a:p>
          <a:p>
            <a:pPr lvl="2"/>
            <a:r>
              <a:rPr lang="en-US" dirty="0"/>
              <a:t>Emergency surgery has a higher mortality rate than scheduled surgery, especially in elderly patients, and, if performed unnecessarily, may also lead to recurrent SBO through the creation of new adhesions.</a:t>
            </a:r>
          </a:p>
          <a:p>
            <a:r>
              <a:rPr lang="en-US" b="1" dirty="0"/>
              <a:t>Contraindications</a:t>
            </a:r>
            <a:r>
              <a:rPr lang="en-US" dirty="0"/>
              <a:t>:</a:t>
            </a:r>
          </a:p>
          <a:p>
            <a:pPr lvl="1"/>
            <a:r>
              <a:rPr lang="en-US" dirty="0"/>
              <a:t>Complicated bowel obstruction (</a:t>
            </a:r>
            <a:r>
              <a:rPr lang="en-US" dirty="0" err="1"/>
              <a:t>e.g</a:t>
            </a:r>
            <a:r>
              <a:rPr lang="en-US" dirty="0"/>
              <a:t>, peritoneal signs, signs of strangulation)</a:t>
            </a:r>
          </a:p>
          <a:p>
            <a:pPr lvl="1"/>
            <a:r>
              <a:rPr lang="en-US" dirty="0"/>
              <a:t>Refractory metabolic acidosis</a:t>
            </a:r>
          </a:p>
          <a:p>
            <a:pPr lvl="1"/>
            <a:r>
              <a:rPr lang="en-US" dirty="0"/>
              <a:t>Significant leukocytosis (&gt; 18,000/mm3)</a:t>
            </a:r>
          </a:p>
          <a:p>
            <a:pPr lvl="1"/>
            <a:r>
              <a:rPr lang="en-US" dirty="0"/>
              <a:t>Significant cecal dilation</a:t>
            </a:r>
          </a:p>
          <a:p>
            <a:endParaRPr lang="en-US" dirty="0"/>
          </a:p>
        </p:txBody>
      </p:sp>
    </p:spTree>
    <p:extLst>
      <p:ext uri="{BB962C8B-B14F-4D97-AF65-F5344CB8AC3E}">
        <p14:creationId xmlns:p14="http://schemas.microsoft.com/office/powerpoint/2010/main" val="3404249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2EFF-F90F-4DB7-882C-0923DD4B03F5}"/>
              </a:ext>
            </a:extLst>
          </p:cNvPr>
          <p:cNvSpPr>
            <a:spLocks noGrp="1"/>
          </p:cNvSpPr>
          <p:nvPr>
            <p:ph type="title"/>
          </p:nvPr>
        </p:nvSpPr>
        <p:spPr/>
        <p:txBody>
          <a:bodyPr/>
          <a:lstStyle/>
          <a:p>
            <a:r>
              <a:rPr lang="en-US" dirty="0"/>
              <a:t>Nonoperative management</a:t>
            </a:r>
          </a:p>
        </p:txBody>
      </p:sp>
      <p:sp>
        <p:nvSpPr>
          <p:cNvPr id="3" name="Content Placeholder 2">
            <a:extLst>
              <a:ext uri="{FF2B5EF4-FFF2-40B4-BE49-F238E27FC236}">
                <a16:creationId xmlns:a16="http://schemas.microsoft.com/office/drawing/2014/main" id="{0D3836F8-7BDF-490E-A89E-374C1198A460}"/>
              </a:ext>
            </a:extLst>
          </p:cNvPr>
          <p:cNvSpPr>
            <a:spLocks noGrp="1"/>
          </p:cNvSpPr>
          <p:nvPr>
            <p:ph idx="1"/>
          </p:nvPr>
        </p:nvSpPr>
        <p:spPr>
          <a:xfrm>
            <a:off x="838200" y="1225123"/>
            <a:ext cx="10515600" cy="5468637"/>
          </a:xfrm>
        </p:spPr>
        <p:txBody>
          <a:bodyPr>
            <a:normAutofit lnSpcReduction="10000"/>
          </a:bodyPr>
          <a:lstStyle/>
          <a:p>
            <a:r>
              <a:rPr lang="en-US" dirty="0"/>
              <a:t>Initial measures</a:t>
            </a:r>
          </a:p>
          <a:p>
            <a:pPr lvl="1"/>
            <a:r>
              <a:rPr lang="en-US" dirty="0"/>
              <a:t>Bowel rest (NPO)</a:t>
            </a:r>
          </a:p>
          <a:p>
            <a:pPr lvl="1"/>
            <a:r>
              <a:rPr lang="en-US" dirty="0"/>
              <a:t>Supportive care</a:t>
            </a:r>
          </a:p>
          <a:p>
            <a:pPr lvl="2"/>
            <a:r>
              <a:rPr lang="en-US" dirty="0"/>
              <a:t>IV fluid therapy (initial fluid resuscitation followed by maintenance fluid therapy)</a:t>
            </a:r>
          </a:p>
          <a:p>
            <a:pPr lvl="2"/>
            <a:r>
              <a:rPr lang="en-US" dirty="0"/>
              <a:t>Electrolyte repletion</a:t>
            </a:r>
          </a:p>
          <a:p>
            <a:pPr lvl="2"/>
            <a:r>
              <a:rPr lang="en-US" dirty="0"/>
              <a:t>Parenteral analgesics (nonopioid analgesics are preferred)</a:t>
            </a:r>
          </a:p>
          <a:p>
            <a:pPr lvl="2"/>
            <a:r>
              <a:rPr lang="en-US" dirty="0"/>
              <a:t>Parenteral antiemetics as needed</a:t>
            </a:r>
          </a:p>
          <a:p>
            <a:pPr lvl="2"/>
            <a:r>
              <a:rPr lang="en-US" dirty="0"/>
              <a:t>Prophylactic antibiotic therapy is not routinely indicated for simple bowel obstruction that is being managed nonoperatively</a:t>
            </a:r>
          </a:p>
          <a:p>
            <a:pPr lvl="1"/>
            <a:r>
              <a:rPr lang="en-US" dirty="0"/>
              <a:t>Nasogastric decompression, consider NG tube in:</a:t>
            </a:r>
          </a:p>
          <a:p>
            <a:pPr lvl="2"/>
            <a:r>
              <a:rPr lang="en-US" dirty="0"/>
              <a:t>Persistent vomiting</a:t>
            </a:r>
          </a:p>
          <a:p>
            <a:pPr lvl="2"/>
            <a:r>
              <a:rPr lang="en-US" dirty="0"/>
              <a:t>Significant upper GI distention</a:t>
            </a:r>
          </a:p>
          <a:p>
            <a:pPr lvl="2"/>
            <a:r>
              <a:rPr lang="en-US" dirty="0"/>
              <a:t>Complete bowel obstruction</a:t>
            </a:r>
          </a:p>
          <a:p>
            <a:pPr lvl="2"/>
            <a:r>
              <a:rPr lang="en-US" dirty="0"/>
              <a:t>Volvulus</a:t>
            </a:r>
          </a:p>
          <a:p>
            <a:pPr lvl="1"/>
            <a:r>
              <a:rPr lang="en-US" dirty="0"/>
              <a:t>Note: Peristalsis-inducing medications (i.e., prokinetic agents such as metoclopramide) are </a:t>
            </a:r>
            <a:r>
              <a:rPr lang="en-US" dirty="0">
                <a:solidFill>
                  <a:srgbClr val="C00000"/>
                </a:solidFill>
              </a:rPr>
              <a:t>contraindicated</a:t>
            </a:r>
            <a:r>
              <a:rPr lang="en-US" dirty="0"/>
              <a:t> in complete mechanical bowel obstruction.</a:t>
            </a:r>
          </a:p>
        </p:txBody>
      </p:sp>
    </p:spTree>
    <p:extLst>
      <p:ext uri="{BB962C8B-B14F-4D97-AF65-F5344CB8AC3E}">
        <p14:creationId xmlns:p14="http://schemas.microsoft.com/office/powerpoint/2010/main" val="4001822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33E88-78A0-47A7-A6D8-D74DD79D5FD1}"/>
              </a:ext>
            </a:extLst>
          </p:cNvPr>
          <p:cNvSpPr>
            <a:spLocks noGrp="1"/>
          </p:cNvSpPr>
          <p:nvPr>
            <p:ph type="title"/>
          </p:nvPr>
        </p:nvSpPr>
        <p:spPr/>
        <p:txBody>
          <a:bodyPr/>
          <a:lstStyle/>
          <a:p>
            <a:r>
              <a:rPr lang="en-US" dirty="0"/>
              <a:t>Nonoperative management</a:t>
            </a:r>
          </a:p>
        </p:txBody>
      </p:sp>
      <p:pic>
        <p:nvPicPr>
          <p:cNvPr id="7" name="Content Placeholder 6">
            <a:extLst>
              <a:ext uri="{FF2B5EF4-FFF2-40B4-BE49-F238E27FC236}">
                <a16:creationId xmlns:a16="http://schemas.microsoft.com/office/drawing/2014/main" id="{5E1DDD0F-8F3D-4333-AFFD-D68FD5F537C6}"/>
              </a:ext>
            </a:extLst>
          </p:cNvPr>
          <p:cNvPicPr>
            <a:picLocks noGrp="1" noChangeAspect="1"/>
          </p:cNvPicPr>
          <p:nvPr>
            <p:ph idx="1"/>
          </p:nvPr>
        </p:nvPicPr>
        <p:blipFill>
          <a:blip r:embed="rId2"/>
          <a:stretch>
            <a:fillRect/>
          </a:stretch>
        </p:blipFill>
        <p:spPr>
          <a:xfrm>
            <a:off x="6131512" y="1291725"/>
            <a:ext cx="6006125" cy="4233586"/>
          </a:xfrm>
        </p:spPr>
      </p:pic>
      <p:pic>
        <p:nvPicPr>
          <p:cNvPr id="9" name="Picture 8">
            <a:extLst>
              <a:ext uri="{FF2B5EF4-FFF2-40B4-BE49-F238E27FC236}">
                <a16:creationId xmlns:a16="http://schemas.microsoft.com/office/drawing/2014/main" id="{68C97C7B-A07C-4CB1-8CE9-D60D37B1CA82}"/>
              </a:ext>
            </a:extLst>
          </p:cNvPr>
          <p:cNvPicPr>
            <a:picLocks noChangeAspect="1"/>
          </p:cNvPicPr>
          <p:nvPr/>
        </p:nvPicPr>
        <p:blipFill>
          <a:blip r:embed="rId3"/>
          <a:stretch>
            <a:fillRect/>
          </a:stretch>
        </p:blipFill>
        <p:spPr>
          <a:xfrm>
            <a:off x="54362" y="1291725"/>
            <a:ext cx="6006126" cy="4233586"/>
          </a:xfrm>
          <a:prstGeom prst="rect">
            <a:avLst/>
          </a:prstGeom>
        </p:spPr>
      </p:pic>
      <p:sp>
        <p:nvSpPr>
          <p:cNvPr id="17" name="TextBox 16">
            <a:extLst>
              <a:ext uri="{FF2B5EF4-FFF2-40B4-BE49-F238E27FC236}">
                <a16:creationId xmlns:a16="http://schemas.microsoft.com/office/drawing/2014/main" id="{6943CC2F-0BBA-4ED3-A193-42E83106F764}"/>
              </a:ext>
            </a:extLst>
          </p:cNvPr>
          <p:cNvSpPr txBox="1"/>
          <p:nvPr/>
        </p:nvSpPr>
        <p:spPr>
          <a:xfrm>
            <a:off x="54362" y="5525311"/>
            <a:ext cx="12083275" cy="1089529"/>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The duration of nonoperative management trial should be no longer than 72 hours; due to increased morbidity and mortality rates if surgery for </a:t>
            </a:r>
            <a:r>
              <a:rPr kumimoji="0" lang="en-US" sz="2400" b="0" i="0" u="none" strike="noStrike" kern="1200" cap="none" spc="0" normalizeH="0" baseline="0" noProof="0" dirty="0" err="1">
                <a:ln>
                  <a:noFill/>
                </a:ln>
                <a:solidFill>
                  <a:srgbClr val="45515E"/>
                </a:solidFill>
                <a:effectLst/>
                <a:uLnTx/>
                <a:uFillTx/>
                <a:latin typeface="Calibri" panose="020F0502020204030204"/>
                <a:ea typeface="+mn-ea"/>
                <a:cs typeface="+mn-cs"/>
              </a:rPr>
              <a:t>nonresolving</a:t>
            </a: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 bowel obstruction is delayed beyond 72 hours</a:t>
            </a:r>
          </a:p>
        </p:txBody>
      </p:sp>
    </p:spTree>
    <p:extLst>
      <p:ext uri="{BB962C8B-B14F-4D97-AF65-F5344CB8AC3E}">
        <p14:creationId xmlns:p14="http://schemas.microsoft.com/office/powerpoint/2010/main" val="2211309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CC285-1F1E-4023-9405-93B538BB9768}"/>
              </a:ext>
            </a:extLst>
          </p:cNvPr>
          <p:cNvSpPr>
            <a:spLocks noGrp="1"/>
          </p:cNvSpPr>
          <p:nvPr>
            <p:ph type="title"/>
          </p:nvPr>
        </p:nvSpPr>
        <p:spPr>
          <a:xfrm>
            <a:off x="676552" y="364485"/>
            <a:ext cx="10838895" cy="762339"/>
          </a:xfrm>
        </p:spPr>
        <p:txBody>
          <a:bodyPr>
            <a:noAutofit/>
          </a:bodyPr>
          <a:lstStyle/>
          <a:p>
            <a:r>
              <a:rPr lang="en-US" sz="3600" dirty="0"/>
              <a:t>Assessment of response to NOM and further management</a:t>
            </a:r>
          </a:p>
        </p:txBody>
      </p:sp>
      <p:pic>
        <p:nvPicPr>
          <p:cNvPr id="8" name="Content Placeholder 7">
            <a:extLst>
              <a:ext uri="{FF2B5EF4-FFF2-40B4-BE49-F238E27FC236}">
                <a16:creationId xmlns:a16="http://schemas.microsoft.com/office/drawing/2014/main" id="{12E24CE1-C2F3-4EA4-A5FC-89252E423F08}"/>
              </a:ext>
            </a:extLst>
          </p:cNvPr>
          <p:cNvPicPr>
            <a:picLocks noGrp="1" noChangeAspect="1"/>
          </p:cNvPicPr>
          <p:nvPr>
            <p:ph idx="1"/>
          </p:nvPr>
        </p:nvPicPr>
        <p:blipFill>
          <a:blip r:embed="rId2"/>
          <a:stretch>
            <a:fillRect/>
          </a:stretch>
        </p:blipFill>
        <p:spPr>
          <a:xfrm>
            <a:off x="527281" y="1223121"/>
            <a:ext cx="11137438" cy="5270394"/>
          </a:xfrm>
          <a:prstGeom prst="rect">
            <a:avLst/>
          </a:prstGeom>
        </p:spPr>
      </p:pic>
      <p:sp>
        <p:nvSpPr>
          <p:cNvPr id="4" name="TextBox 3">
            <a:extLst>
              <a:ext uri="{FF2B5EF4-FFF2-40B4-BE49-F238E27FC236}">
                <a16:creationId xmlns:a16="http://schemas.microsoft.com/office/drawing/2014/main" id="{6153F1BC-0BE7-4D50-B8DA-0BF7AF9087AC}"/>
              </a:ext>
            </a:extLst>
          </p:cNvPr>
          <p:cNvSpPr txBox="1"/>
          <p:nvPr/>
        </p:nvSpPr>
        <p:spPr>
          <a:xfrm>
            <a:off x="11194742" y="0"/>
            <a:ext cx="997257" cy="369332"/>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r" rtl="1"/>
            <a:r>
              <a:rPr lang="ar-JO" dirty="0">
                <a:solidFill>
                  <a:srgbClr val="FF0000"/>
                </a:solidFill>
              </a:rPr>
              <a:t>أبلعوا ههه</a:t>
            </a:r>
            <a:endParaRPr lang="en-US" dirty="0">
              <a:solidFill>
                <a:srgbClr val="FF0000"/>
              </a:solidFill>
            </a:endParaRPr>
          </a:p>
        </p:txBody>
      </p:sp>
    </p:spTree>
    <p:extLst>
      <p:ext uri="{BB962C8B-B14F-4D97-AF65-F5344CB8AC3E}">
        <p14:creationId xmlns:p14="http://schemas.microsoft.com/office/powerpoint/2010/main" val="592251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EDF76-1B54-40BE-8656-6085DC652233}"/>
              </a:ext>
            </a:extLst>
          </p:cNvPr>
          <p:cNvSpPr>
            <a:spLocks noGrp="1"/>
          </p:cNvSpPr>
          <p:nvPr>
            <p:ph type="title"/>
          </p:nvPr>
        </p:nvSpPr>
        <p:spPr/>
        <p:txBody>
          <a:bodyPr/>
          <a:lstStyle/>
          <a:p>
            <a:r>
              <a:rPr lang="en-US" b="1" dirty="0"/>
              <a:t>Interventional management – </a:t>
            </a:r>
            <a:r>
              <a:rPr lang="en-US" dirty="0"/>
              <a:t>Stool evacuation</a:t>
            </a:r>
          </a:p>
        </p:txBody>
      </p:sp>
      <p:sp>
        <p:nvSpPr>
          <p:cNvPr id="3" name="Content Placeholder 2">
            <a:extLst>
              <a:ext uri="{FF2B5EF4-FFF2-40B4-BE49-F238E27FC236}">
                <a16:creationId xmlns:a16="http://schemas.microsoft.com/office/drawing/2014/main" id="{8C250D5F-7E87-4376-93E9-8719F783FEA8}"/>
              </a:ext>
            </a:extLst>
          </p:cNvPr>
          <p:cNvSpPr>
            <a:spLocks noGrp="1"/>
          </p:cNvSpPr>
          <p:nvPr>
            <p:ph idx="1"/>
          </p:nvPr>
        </p:nvSpPr>
        <p:spPr/>
        <p:txBody>
          <a:bodyPr>
            <a:normAutofit/>
          </a:bodyPr>
          <a:lstStyle/>
          <a:p>
            <a:r>
              <a:rPr lang="en-US" b="1" dirty="0"/>
              <a:t>Indication</a:t>
            </a:r>
            <a:r>
              <a:rPr lang="en-US" dirty="0"/>
              <a:t>: simple bowel obstruction caused by </a:t>
            </a:r>
            <a:r>
              <a:rPr lang="en-US" dirty="0">
                <a:solidFill>
                  <a:srgbClr val="FF0000"/>
                </a:solidFill>
              </a:rPr>
              <a:t>fecal impaction</a:t>
            </a:r>
          </a:p>
          <a:p>
            <a:r>
              <a:rPr lang="en-US" b="1" dirty="0"/>
              <a:t>Procedures</a:t>
            </a:r>
            <a:r>
              <a:rPr lang="en-US" dirty="0"/>
              <a:t>:</a:t>
            </a:r>
          </a:p>
          <a:p>
            <a:pPr lvl="1"/>
            <a:r>
              <a:rPr lang="en-US" dirty="0"/>
              <a:t>The specific procedure is chosen based on the site of fecal impaction, only after bowel perforation has been definitively ruled out.</a:t>
            </a:r>
          </a:p>
          <a:p>
            <a:pPr lvl="1"/>
            <a:r>
              <a:rPr lang="en-US" dirty="0"/>
              <a:t>Manual </a:t>
            </a:r>
            <a:r>
              <a:rPr lang="en-US" dirty="0" err="1"/>
              <a:t>disimpaction</a:t>
            </a:r>
            <a:endParaRPr lang="en-US" dirty="0"/>
          </a:p>
          <a:p>
            <a:pPr lvl="1"/>
            <a:r>
              <a:rPr lang="en-US" dirty="0"/>
              <a:t>Distal softening or washout with enemas or suppositories</a:t>
            </a:r>
          </a:p>
          <a:p>
            <a:pPr lvl="1"/>
            <a:r>
              <a:rPr lang="en-US" dirty="0"/>
              <a:t>Proximal softening or washout with oral solutions such as polyethylene glycol or sodium phosphate</a:t>
            </a:r>
          </a:p>
          <a:p>
            <a:r>
              <a:rPr lang="en-US" b="1" dirty="0"/>
              <a:t>Important consideration</a:t>
            </a:r>
            <a:r>
              <a:rPr lang="en-US" dirty="0"/>
              <a:t>: Identify and manage the underlying cause of constipation that led to fecal impaction.</a:t>
            </a:r>
          </a:p>
        </p:txBody>
      </p:sp>
    </p:spTree>
    <p:extLst>
      <p:ext uri="{BB962C8B-B14F-4D97-AF65-F5344CB8AC3E}">
        <p14:creationId xmlns:p14="http://schemas.microsoft.com/office/powerpoint/2010/main" val="1133396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86185-69FB-4579-936D-1F672A5AC45F}"/>
              </a:ext>
            </a:extLst>
          </p:cNvPr>
          <p:cNvSpPr>
            <a:spLocks noGrp="1"/>
          </p:cNvSpPr>
          <p:nvPr>
            <p:ph type="title"/>
          </p:nvPr>
        </p:nvSpPr>
        <p:spPr/>
        <p:txBody>
          <a:bodyPr>
            <a:noAutofit/>
          </a:bodyPr>
          <a:lstStyle/>
          <a:p>
            <a:r>
              <a:rPr lang="en-US" sz="3700" b="1" dirty="0"/>
              <a:t>Interventional management – </a:t>
            </a:r>
            <a:r>
              <a:rPr lang="en-US" sz="3700" dirty="0"/>
              <a:t>Endoscopic intervention</a:t>
            </a:r>
          </a:p>
        </p:txBody>
      </p:sp>
      <p:sp>
        <p:nvSpPr>
          <p:cNvPr id="3" name="Content Placeholder 2">
            <a:extLst>
              <a:ext uri="{FF2B5EF4-FFF2-40B4-BE49-F238E27FC236}">
                <a16:creationId xmlns:a16="http://schemas.microsoft.com/office/drawing/2014/main" id="{B01F1735-F63B-43C6-9A1F-A250FD713ABF}"/>
              </a:ext>
            </a:extLst>
          </p:cNvPr>
          <p:cNvSpPr>
            <a:spLocks noGrp="1"/>
          </p:cNvSpPr>
          <p:nvPr>
            <p:ph idx="1"/>
          </p:nvPr>
        </p:nvSpPr>
        <p:spPr/>
        <p:txBody>
          <a:bodyPr/>
          <a:lstStyle/>
          <a:p>
            <a:r>
              <a:rPr lang="en-US" dirty="0"/>
              <a:t>Endoscopic interventions can be considered for bowel obstruction with no signs of strangulation or perforation. </a:t>
            </a:r>
          </a:p>
          <a:p>
            <a:r>
              <a:rPr lang="en-US" b="1" dirty="0"/>
              <a:t>indications</a:t>
            </a:r>
            <a:r>
              <a:rPr lang="en-US" dirty="0"/>
              <a:t>:</a:t>
            </a:r>
          </a:p>
          <a:p>
            <a:pPr lvl="1"/>
            <a:r>
              <a:rPr lang="en-US" b="1" dirty="0"/>
              <a:t>Sigmoid volvulus</a:t>
            </a:r>
            <a:r>
              <a:rPr lang="en-US" dirty="0"/>
              <a:t>: Attempt endoscopic decompression, detorsion, and reduction. </a:t>
            </a:r>
          </a:p>
          <a:p>
            <a:pPr lvl="1"/>
            <a:r>
              <a:rPr lang="en-US" b="1" dirty="0"/>
              <a:t>Intraluminal bowel obstruction that is within reach of an endoscope</a:t>
            </a:r>
            <a:r>
              <a:rPr lang="en-US" dirty="0"/>
              <a:t>: fragmentation or removal</a:t>
            </a:r>
          </a:p>
          <a:p>
            <a:pPr lvl="1"/>
            <a:r>
              <a:rPr lang="en-US" b="1" dirty="0"/>
              <a:t>Inoperable malignant bowel obstruction</a:t>
            </a:r>
            <a:r>
              <a:rPr lang="en-US" dirty="0"/>
              <a:t>: Consider placement of stents and decompression tubes.</a:t>
            </a:r>
          </a:p>
        </p:txBody>
      </p:sp>
    </p:spTree>
    <p:extLst>
      <p:ext uri="{BB962C8B-B14F-4D97-AF65-F5344CB8AC3E}">
        <p14:creationId xmlns:p14="http://schemas.microsoft.com/office/powerpoint/2010/main" val="324660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ypes of volvulus">
            <a:extLst>
              <a:ext uri="{FF2B5EF4-FFF2-40B4-BE49-F238E27FC236}">
                <a16:creationId xmlns:a16="http://schemas.microsoft.com/office/drawing/2014/main" id="{41F6E67D-D1D5-4D22-923F-351CA4DD2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64673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2A60FB8-134A-428B-AEA5-460AE76F01AC}"/>
              </a:ext>
            </a:extLst>
          </p:cNvPr>
          <p:cNvSpPr/>
          <p:nvPr/>
        </p:nvSpPr>
        <p:spPr>
          <a:xfrm>
            <a:off x="3013788" y="5646737"/>
            <a:ext cx="3004457"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Due to midgut malrotation;</a:t>
            </a:r>
          </a:p>
          <a:p>
            <a:pPr algn="ctr"/>
            <a:r>
              <a:rPr lang="en-US" dirty="0"/>
              <a:t>mostly seen in neonates and infants</a:t>
            </a:r>
          </a:p>
        </p:txBody>
      </p:sp>
      <p:sp>
        <p:nvSpPr>
          <p:cNvPr id="10" name="Rectangle 9">
            <a:extLst>
              <a:ext uri="{FF2B5EF4-FFF2-40B4-BE49-F238E27FC236}">
                <a16:creationId xmlns:a16="http://schemas.microsoft.com/office/drawing/2014/main" id="{C92988DA-1390-456F-8449-119E95A1B64F}"/>
              </a:ext>
            </a:extLst>
          </p:cNvPr>
          <p:cNvSpPr/>
          <p:nvPr/>
        </p:nvSpPr>
        <p:spPr>
          <a:xfrm>
            <a:off x="6067177" y="5646737"/>
            <a:ext cx="3004457"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Most common in 40-60 years; can, however, affect all age groups</a:t>
            </a:r>
          </a:p>
        </p:txBody>
      </p:sp>
      <p:sp>
        <p:nvSpPr>
          <p:cNvPr id="11" name="Rectangle 10">
            <a:extLst>
              <a:ext uri="{FF2B5EF4-FFF2-40B4-BE49-F238E27FC236}">
                <a16:creationId xmlns:a16="http://schemas.microsoft.com/office/drawing/2014/main" id="{CF741251-BD04-4E63-AF31-79246731AA7A}"/>
              </a:ext>
            </a:extLst>
          </p:cNvPr>
          <p:cNvSpPr/>
          <p:nvPr/>
        </p:nvSpPr>
        <p:spPr>
          <a:xfrm>
            <a:off x="9112948" y="5646737"/>
            <a:ext cx="3004457"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Seen in elderly (∼ 70 years)</a:t>
            </a:r>
          </a:p>
        </p:txBody>
      </p:sp>
    </p:spTree>
    <p:extLst>
      <p:ext uri="{BB962C8B-B14F-4D97-AF65-F5344CB8AC3E}">
        <p14:creationId xmlns:p14="http://schemas.microsoft.com/office/powerpoint/2010/main" val="2789590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E4EC-FF8C-4AB1-9103-3F296FADD54B}"/>
              </a:ext>
            </a:extLst>
          </p:cNvPr>
          <p:cNvSpPr>
            <a:spLocks noGrp="1"/>
          </p:cNvSpPr>
          <p:nvPr>
            <p:ph type="title"/>
          </p:nvPr>
        </p:nvSpPr>
        <p:spPr/>
        <p:txBody>
          <a:bodyPr/>
          <a:lstStyle/>
          <a:p>
            <a:r>
              <a:rPr lang="en-US" b="1" dirty="0"/>
              <a:t>Interventional management – </a:t>
            </a:r>
            <a:r>
              <a:rPr lang="en-US" dirty="0"/>
              <a:t>Surgery</a:t>
            </a:r>
          </a:p>
        </p:txBody>
      </p:sp>
      <p:sp>
        <p:nvSpPr>
          <p:cNvPr id="3" name="Content Placeholder 2">
            <a:extLst>
              <a:ext uri="{FF2B5EF4-FFF2-40B4-BE49-F238E27FC236}">
                <a16:creationId xmlns:a16="http://schemas.microsoft.com/office/drawing/2014/main" id="{898BBB52-BE74-40D7-9765-33AB4420B69E}"/>
              </a:ext>
            </a:extLst>
          </p:cNvPr>
          <p:cNvSpPr>
            <a:spLocks noGrp="1"/>
          </p:cNvSpPr>
          <p:nvPr>
            <p:ph idx="1"/>
          </p:nvPr>
        </p:nvSpPr>
        <p:spPr>
          <a:xfrm>
            <a:off x="838200" y="1305025"/>
            <a:ext cx="10515600" cy="5282205"/>
          </a:xfrm>
        </p:spPr>
        <p:txBody>
          <a:bodyPr>
            <a:normAutofit fontScale="92500" lnSpcReduction="10000"/>
          </a:bodyPr>
          <a:lstStyle/>
          <a:p>
            <a:r>
              <a:rPr lang="en-US" b="1" dirty="0"/>
              <a:t>Indications</a:t>
            </a:r>
          </a:p>
          <a:p>
            <a:pPr lvl="1"/>
            <a:r>
              <a:rPr lang="en-US" dirty="0"/>
              <a:t>Complicated bowel obstruction (i.e., signs of ischemia, perforation, or clinical deterioration)</a:t>
            </a:r>
          </a:p>
          <a:p>
            <a:pPr lvl="1"/>
            <a:r>
              <a:rPr lang="en-US" dirty="0"/>
              <a:t>Closed-loop bowel obstruction </a:t>
            </a:r>
          </a:p>
          <a:p>
            <a:pPr lvl="1"/>
            <a:r>
              <a:rPr lang="en-US" dirty="0"/>
              <a:t>Suspected bowel obstruction in patients presenting with hemodynamic instability refractory to initial fluid resuscitation</a:t>
            </a:r>
          </a:p>
          <a:p>
            <a:pPr lvl="1"/>
            <a:r>
              <a:rPr lang="en-US" dirty="0"/>
              <a:t>Failure of nonoperative management (i.e., no improvement after 3 days of NOM; clinical deterioration/development of complications during NOM)</a:t>
            </a:r>
          </a:p>
          <a:p>
            <a:pPr lvl="1"/>
            <a:r>
              <a:rPr lang="en-US" dirty="0"/>
              <a:t>Underlying etiology necessitates surgical intervention (e.g., surgery for inguinal hernia; </a:t>
            </a:r>
            <a:r>
              <a:rPr lang="en-US" dirty="0" err="1"/>
              <a:t>enterolithotomy</a:t>
            </a:r>
            <a:r>
              <a:rPr lang="en-US" dirty="0"/>
              <a:t> </a:t>
            </a:r>
            <a:r>
              <a:rPr lang="en-US" dirty="0" err="1"/>
              <a:t>fo</a:t>
            </a:r>
            <a:r>
              <a:rPr lang="en-US" dirty="0"/>
              <a:t> gall stone ileus)</a:t>
            </a:r>
          </a:p>
          <a:p>
            <a:r>
              <a:rPr lang="en-US" b="1" dirty="0"/>
              <a:t>Procedure</a:t>
            </a:r>
            <a:r>
              <a:rPr lang="en-US" dirty="0"/>
              <a:t>: exploratory laparotomy </a:t>
            </a:r>
          </a:p>
          <a:p>
            <a:pPr lvl="1"/>
            <a:r>
              <a:rPr lang="en-US" dirty="0"/>
              <a:t>Operative decompression</a:t>
            </a:r>
          </a:p>
          <a:p>
            <a:pPr lvl="1"/>
            <a:r>
              <a:rPr lang="en-US" dirty="0"/>
              <a:t>Management of the obstruction (e.g., </a:t>
            </a:r>
            <a:r>
              <a:rPr lang="en-US" dirty="0" err="1"/>
              <a:t>adhesiolysis</a:t>
            </a:r>
            <a:r>
              <a:rPr lang="en-US" dirty="0"/>
              <a:t>, hernia reduction, </a:t>
            </a:r>
            <a:r>
              <a:rPr lang="en-US" dirty="0" err="1"/>
              <a:t>cecopexy</a:t>
            </a:r>
            <a:r>
              <a:rPr lang="en-US" dirty="0"/>
              <a:t>, tumor resection)</a:t>
            </a:r>
          </a:p>
          <a:p>
            <a:pPr lvl="1"/>
            <a:r>
              <a:rPr lang="en-US" dirty="0"/>
              <a:t>Resection of gangrenous bowel with restoration of intestinal transit or creation of a stoma </a:t>
            </a:r>
          </a:p>
        </p:txBody>
      </p:sp>
    </p:spTree>
    <p:extLst>
      <p:ext uri="{BB962C8B-B14F-4D97-AF65-F5344CB8AC3E}">
        <p14:creationId xmlns:p14="http://schemas.microsoft.com/office/powerpoint/2010/main" val="1455402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D0299-9EEB-4F07-8F8D-B455513599FC}"/>
              </a:ext>
            </a:extLst>
          </p:cNvPr>
          <p:cNvSpPr>
            <a:spLocks noGrp="1"/>
          </p:cNvSpPr>
          <p:nvPr>
            <p:ph type="title"/>
          </p:nvPr>
        </p:nvSpPr>
        <p:spPr/>
        <p:txBody>
          <a:bodyPr/>
          <a:lstStyle/>
          <a:p>
            <a:r>
              <a:rPr lang="en-US" dirty="0"/>
              <a:t>Surgery – Operative decompression</a:t>
            </a:r>
          </a:p>
        </p:txBody>
      </p:sp>
      <p:sp>
        <p:nvSpPr>
          <p:cNvPr id="3" name="Content Placeholder 2">
            <a:extLst>
              <a:ext uri="{FF2B5EF4-FFF2-40B4-BE49-F238E27FC236}">
                <a16:creationId xmlns:a16="http://schemas.microsoft.com/office/drawing/2014/main" id="{3F50D461-BA61-4FCB-A97B-0C53304A7998}"/>
              </a:ext>
            </a:extLst>
          </p:cNvPr>
          <p:cNvSpPr>
            <a:spLocks noGrp="1"/>
          </p:cNvSpPr>
          <p:nvPr>
            <p:ph idx="1"/>
          </p:nvPr>
        </p:nvSpPr>
        <p:spPr/>
        <p:txBody>
          <a:bodyPr>
            <a:normAutofit/>
          </a:bodyPr>
          <a:lstStyle/>
          <a:p>
            <a:pPr marL="0" indent="0" algn="ctr">
              <a:buNone/>
            </a:pPr>
            <a:r>
              <a:rPr lang="en-US" dirty="0"/>
              <a:t>Operative decompression should be performed whenever possible. </a:t>
            </a:r>
          </a:p>
          <a:p>
            <a:pPr marL="0" indent="0">
              <a:buNone/>
            </a:pPr>
            <a:r>
              <a:rPr lang="en-US" u="sng" dirty="0"/>
              <a:t>2 Methods:</a:t>
            </a:r>
          </a:p>
          <a:p>
            <a:pPr marL="514350" indent="-514350">
              <a:buFont typeface="+mj-lt"/>
              <a:buAutoNum type="arabicPeriod"/>
            </a:pPr>
            <a:r>
              <a:rPr lang="en-US" dirty="0"/>
              <a:t>The simplest and safest method is to insert a large-bore orogastric tube and to milk the small bowel contents in a retrograde manner to the stomach for aspiration. </a:t>
            </a:r>
          </a:p>
          <a:p>
            <a:pPr lvl="1"/>
            <a:r>
              <a:rPr lang="en-US" dirty="0"/>
              <a:t>All volumes of fluid removed should be accurately measured and appropriately replaced. </a:t>
            </a:r>
          </a:p>
          <a:p>
            <a:pPr lvl="1"/>
            <a:r>
              <a:rPr lang="en-US" dirty="0"/>
              <a:t>It is important to ensure that the stomach is empty at the end of the procedure to prevent postoperative aspiration</a:t>
            </a:r>
          </a:p>
          <a:p>
            <a:pPr marL="514350" indent="-514350">
              <a:buFont typeface="+mj-lt"/>
              <a:buAutoNum type="arabicPeriod"/>
            </a:pPr>
            <a:r>
              <a:rPr lang="en-US" dirty="0"/>
              <a:t>Rarely, decompression using Savage’s decompressor within a seromuscular purse-string suture may be required</a:t>
            </a:r>
          </a:p>
        </p:txBody>
      </p:sp>
    </p:spTree>
    <p:extLst>
      <p:ext uri="{BB962C8B-B14F-4D97-AF65-F5344CB8AC3E}">
        <p14:creationId xmlns:p14="http://schemas.microsoft.com/office/powerpoint/2010/main" val="4978338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0C1B-9641-4D3F-942E-89D6ADDC989D}"/>
              </a:ext>
            </a:extLst>
          </p:cNvPr>
          <p:cNvSpPr>
            <a:spLocks noGrp="1"/>
          </p:cNvSpPr>
          <p:nvPr>
            <p:ph type="title"/>
          </p:nvPr>
        </p:nvSpPr>
        <p:spPr/>
        <p:txBody>
          <a:bodyPr/>
          <a:lstStyle/>
          <a:p>
            <a:r>
              <a:rPr lang="en-US" dirty="0"/>
              <a:t>Surgery – Viability of the intestine</a:t>
            </a:r>
          </a:p>
        </p:txBody>
      </p:sp>
      <p:sp>
        <p:nvSpPr>
          <p:cNvPr id="3" name="Content Placeholder 2">
            <a:extLst>
              <a:ext uri="{FF2B5EF4-FFF2-40B4-BE49-F238E27FC236}">
                <a16:creationId xmlns:a16="http://schemas.microsoft.com/office/drawing/2014/main" id="{F6F5019D-9726-460E-894A-56EE4E7877D3}"/>
              </a:ext>
            </a:extLst>
          </p:cNvPr>
          <p:cNvSpPr>
            <a:spLocks noGrp="1"/>
          </p:cNvSpPr>
          <p:nvPr>
            <p:ph idx="1"/>
          </p:nvPr>
        </p:nvSpPr>
        <p:spPr/>
        <p:txBody>
          <a:bodyPr/>
          <a:lstStyle/>
          <a:p>
            <a:r>
              <a:rPr lang="en-US" dirty="0"/>
              <a:t>Following relief of obstruction, the viability of the involved bowel should be carefully assessed (Table 71.3)</a:t>
            </a:r>
          </a:p>
          <a:p>
            <a:r>
              <a:rPr lang="en-US" dirty="0"/>
              <a:t>Non-viable intestine </a:t>
            </a:r>
            <a:r>
              <a:rPr lang="en-US" dirty="0">
                <a:latin typeface="Arial" panose="020B0604020202020204" pitchFamily="34" charset="0"/>
                <a:cs typeface="Arial" panose="020B0604020202020204" pitchFamily="34" charset="0"/>
              </a:rPr>
              <a:t>→ Resection</a:t>
            </a:r>
          </a:p>
          <a:p>
            <a:r>
              <a:rPr lang="en-US" dirty="0"/>
              <a:t>Uncertainty about gut viability </a:t>
            </a:r>
            <a:r>
              <a:rPr lang="en-US" dirty="0">
                <a:latin typeface="Arial" panose="020B0604020202020204" pitchFamily="34" charset="0"/>
                <a:cs typeface="Arial" panose="020B0604020202020204" pitchFamily="34" charset="0"/>
              </a:rPr>
              <a:t>→ </a:t>
            </a:r>
            <a:r>
              <a:rPr lang="en-US" dirty="0"/>
              <a:t>should be resected if this does not result in short bowel syndrome</a:t>
            </a:r>
          </a:p>
        </p:txBody>
      </p:sp>
      <p:pic>
        <p:nvPicPr>
          <p:cNvPr id="8" name="Picture 7">
            <a:extLst>
              <a:ext uri="{FF2B5EF4-FFF2-40B4-BE49-F238E27FC236}">
                <a16:creationId xmlns:a16="http://schemas.microsoft.com/office/drawing/2014/main" id="{EB17D536-D77A-4164-8143-2505D568DE24}"/>
              </a:ext>
            </a:extLst>
          </p:cNvPr>
          <p:cNvPicPr>
            <a:picLocks noChangeAspect="1"/>
          </p:cNvPicPr>
          <p:nvPr/>
        </p:nvPicPr>
        <p:blipFill>
          <a:blip r:embed="rId2"/>
          <a:stretch>
            <a:fillRect/>
          </a:stretch>
        </p:blipFill>
        <p:spPr>
          <a:xfrm>
            <a:off x="3324584" y="3604333"/>
            <a:ext cx="5542832" cy="3148059"/>
          </a:xfrm>
          <a:prstGeom prst="rect">
            <a:avLst/>
          </a:prstGeom>
        </p:spPr>
      </p:pic>
    </p:spTree>
    <p:extLst>
      <p:ext uri="{BB962C8B-B14F-4D97-AF65-F5344CB8AC3E}">
        <p14:creationId xmlns:p14="http://schemas.microsoft.com/office/powerpoint/2010/main" val="4208597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B645-C5ED-4336-A56A-52C7E4EAD5FE}"/>
              </a:ext>
            </a:extLst>
          </p:cNvPr>
          <p:cNvSpPr>
            <a:spLocks noGrp="1"/>
          </p:cNvSpPr>
          <p:nvPr>
            <p:ph type="title"/>
          </p:nvPr>
        </p:nvSpPr>
        <p:spPr/>
        <p:txBody>
          <a:bodyPr/>
          <a:lstStyle/>
          <a:p>
            <a:r>
              <a:rPr lang="en-US" dirty="0"/>
              <a:t>Surgery – Management of the obstruction</a:t>
            </a:r>
          </a:p>
        </p:txBody>
      </p:sp>
      <p:sp>
        <p:nvSpPr>
          <p:cNvPr id="3" name="Content Placeholder 2">
            <a:extLst>
              <a:ext uri="{FF2B5EF4-FFF2-40B4-BE49-F238E27FC236}">
                <a16:creationId xmlns:a16="http://schemas.microsoft.com/office/drawing/2014/main" id="{927F88E7-C2A7-4A31-A773-C091795DE22F}"/>
              </a:ext>
            </a:extLst>
          </p:cNvPr>
          <p:cNvSpPr>
            <a:spLocks noGrp="1"/>
          </p:cNvSpPr>
          <p:nvPr>
            <p:ph idx="1"/>
          </p:nvPr>
        </p:nvSpPr>
        <p:spPr/>
        <p:txBody>
          <a:bodyPr/>
          <a:lstStyle/>
          <a:p>
            <a:pPr marL="0" indent="0" algn="ctr">
              <a:buNone/>
            </a:pPr>
            <a:r>
              <a:rPr lang="en-US" sz="3200" b="1" dirty="0"/>
              <a:t>Treatment of adhesive obstruction</a:t>
            </a:r>
          </a:p>
          <a:p>
            <a:r>
              <a:rPr lang="en-US" dirty="0"/>
              <a:t>Initially treat conservatively provided there are no signs of strangulation; should rarely continue conservative treatment for longer than 72 hours </a:t>
            </a:r>
          </a:p>
          <a:p>
            <a:r>
              <a:rPr lang="en-US" dirty="0"/>
              <a:t>At operation, divide only the causative adhesion(s) and limit dissection </a:t>
            </a:r>
          </a:p>
          <a:p>
            <a:r>
              <a:rPr lang="en-US" dirty="0"/>
              <a:t>Repair serosal tears; invaginate (or resect) areas of doubtful viability </a:t>
            </a:r>
          </a:p>
          <a:p>
            <a:r>
              <a:rPr lang="en-US" dirty="0"/>
              <a:t>Laparoscopic </a:t>
            </a:r>
            <a:r>
              <a:rPr lang="en-US" dirty="0" err="1"/>
              <a:t>adhesiolysis</a:t>
            </a:r>
            <a:r>
              <a:rPr lang="en-US" dirty="0"/>
              <a:t> in the hands of advanced laparoscopic practitioners</a:t>
            </a:r>
          </a:p>
          <a:p>
            <a:r>
              <a:rPr lang="en-US" dirty="0"/>
              <a:t>In case of recurrent adhesions repeat </a:t>
            </a:r>
            <a:r>
              <a:rPr lang="en-US" dirty="0" err="1"/>
              <a:t>adhesiolysis</a:t>
            </a:r>
            <a:r>
              <a:rPr lang="en-US" dirty="0"/>
              <a:t> (</a:t>
            </a:r>
            <a:r>
              <a:rPr lang="en-US" dirty="0" err="1"/>
              <a:t>enterolysis</a:t>
            </a:r>
            <a:r>
              <a:rPr lang="en-US" dirty="0"/>
              <a:t>)</a:t>
            </a:r>
          </a:p>
        </p:txBody>
      </p:sp>
    </p:spTree>
    <p:extLst>
      <p:ext uri="{BB962C8B-B14F-4D97-AF65-F5344CB8AC3E}">
        <p14:creationId xmlns:p14="http://schemas.microsoft.com/office/powerpoint/2010/main" val="29387663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AA30-1ABA-4D9A-B99D-96D5FB9F16B3}"/>
              </a:ext>
            </a:extLst>
          </p:cNvPr>
          <p:cNvSpPr>
            <a:spLocks noGrp="1"/>
          </p:cNvSpPr>
          <p:nvPr>
            <p:ph type="title"/>
          </p:nvPr>
        </p:nvSpPr>
        <p:spPr/>
        <p:txBody>
          <a:bodyPr/>
          <a:lstStyle/>
          <a:p>
            <a:r>
              <a:rPr lang="en-US" dirty="0"/>
              <a:t>Surgery – Management of the obstruction</a:t>
            </a:r>
          </a:p>
        </p:txBody>
      </p:sp>
      <p:sp>
        <p:nvSpPr>
          <p:cNvPr id="3" name="Content Placeholder 2">
            <a:extLst>
              <a:ext uri="{FF2B5EF4-FFF2-40B4-BE49-F238E27FC236}">
                <a16:creationId xmlns:a16="http://schemas.microsoft.com/office/drawing/2014/main" id="{2C483520-119C-44DB-908D-D14D31A4AC83}"/>
              </a:ext>
            </a:extLst>
          </p:cNvPr>
          <p:cNvSpPr>
            <a:spLocks noGrp="1"/>
          </p:cNvSpPr>
          <p:nvPr>
            <p:ph idx="1"/>
          </p:nvPr>
        </p:nvSpPr>
        <p:spPr/>
        <p:txBody>
          <a:bodyPr>
            <a:normAutofit/>
          </a:bodyPr>
          <a:lstStyle/>
          <a:p>
            <a:pPr marL="0" indent="0" algn="ctr">
              <a:buNone/>
            </a:pPr>
            <a:r>
              <a:rPr lang="en-US" sz="3500" b="1" dirty="0"/>
              <a:t>Treatment of Volvulus</a:t>
            </a:r>
          </a:p>
          <a:p>
            <a:r>
              <a:rPr lang="en-US" dirty="0">
                <a:solidFill>
                  <a:srgbClr val="0070C0"/>
                </a:solidFill>
              </a:rPr>
              <a:t>Cecal volvulus </a:t>
            </a:r>
            <a:r>
              <a:rPr lang="en-US" dirty="0"/>
              <a:t>is treated according to the viability of the cecum. </a:t>
            </a:r>
          </a:p>
          <a:p>
            <a:pPr lvl="1"/>
            <a:r>
              <a:rPr lang="en-US" sz="2600" dirty="0"/>
              <a:t>Viable cecum is reduced at the operation after being decompressed with a needle. A </a:t>
            </a:r>
            <a:r>
              <a:rPr lang="en-US" sz="2600" dirty="0" err="1"/>
              <a:t>cecopexy</a:t>
            </a:r>
            <a:r>
              <a:rPr lang="en-US" sz="2600" dirty="0"/>
              <a:t> (fixation of the cecum to the right iliac fossa) or cecostomy is then performed. </a:t>
            </a:r>
          </a:p>
          <a:p>
            <a:pPr lvl="1"/>
            <a:r>
              <a:rPr lang="en-US" sz="2600" dirty="0"/>
              <a:t>Right hemicolectomy is performed for non-viable cecum. </a:t>
            </a:r>
          </a:p>
          <a:p>
            <a:r>
              <a:rPr lang="en-US" dirty="0">
                <a:solidFill>
                  <a:srgbClr val="0070C0"/>
                </a:solidFill>
              </a:rPr>
              <a:t>Sigmoid volvulus </a:t>
            </a:r>
            <a:r>
              <a:rPr lang="en-US" dirty="0"/>
              <a:t>is treated temporarily with untwisting by Flexible sigmoidoscopy or rigid sigmoidoscopy</a:t>
            </a:r>
          </a:p>
          <a:p>
            <a:pPr lvl="1"/>
            <a:r>
              <a:rPr lang="en-US" sz="2600" dirty="0"/>
              <a:t>Viable sigmoid colon is fixed to the posterior abdominal wall. </a:t>
            </a:r>
          </a:p>
          <a:p>
            <a:pPr lvl="1"/>
            <a:r>
              <a:rPr lang="en-US" sz="2600" dirty="0"/>
              <a:t>For Non-viable sigmoid colon, sigmoid colectomy is the operation of choice.</a:t>
            </a:r>
          </a:p>
          <a:p>
            <a:endParaRPr lang="en-US" dirty="0"/>
          </a:p>
        </p:txBody>
      </p:sp>
    </p:spTree>
    <p:extLst>
      <p:ext uri="{BB962C8B-B14F-4D97-AF65-F5344CB8AC3E}">
        <p14:creationId xmlns:p14="http://schemas.microsoft.com/office/powerpoint/2010/main" val="1405415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2C21-FA0B-4442-B8A8-1E9500BC84A0}"/>
              </a:ext>
            </a:extLst>
          </p:cNvPr>
          <p:cNvSpPr>
            <a:spLocks noGrp="1"/>
          </p:cNvSpPr>
          <p:nvPr>
            <p:ph type="title"/>
          </p:nvPr>
        </p:nvSpPr>
        <p:spPr/>
        <p:txBody>
          <a:bodyPr/>
          <a:lstStyle/>
          <a:p>
            <a:r>
              <a:rPr lang="en-US" dirty="0"/>
              <a:t>Surgery – Management of the obstruction</a:t>
            </a:r>
          </a:p>
        </p:txBody>
      </p:sp>
      <p:sp>
        <p:nvSpPr>
          <p:cNvPr id="3" name="Content Placeholder 2">
            <a:extLst>
              <a:ext uri="{FF2B5EF4-FFF2-40B4-BE49-F238E27FC236}">
                <a16:creationId xmlns:a16="http://schemas.microsoft.com/office/drawing/2014/main" id="{E2FC4B4A-689C-47FA-8466-38858B6FE777}"/>
              </a:ext>
            </a:extLst>
          </p:cNvPr>
          <p:cNvSpPr>
            <a:spLocks noGrp="1"/>
          </p:cNvSpPr>
          <p:nvPr>
            <p:ph idx="1"/>
          </p:nvPr>
        </p:nvSpPr>
        <p:spPr/>
        <p:txBody>
          <a:bodyPr/>
          <a:lstStyle/>
          <a:p>
            <a:pPr marL="0" indent="0" algn="ctr">
              <a:buNone/>
            </a:pPr>
            <a:r>
              <a:rPr lang="en-US" sz="3500" b="1" dirty="0"/>
              <a:t>Treatment of malignancy</a:t>
            </a:r>
            <a:endParaRPr lang="ar-JO" sz="3500" b="1" dirty="0"/>
          </a:p>
          <a:p>
            <a:pPr marL="0" indent="0" algn="ctr">
              <a:buNone/>
            </a:pPr>
            <a:r>
              <a:rPr lang="en-US" sz="2600" dirty="0"/>
              <a:t>treated by resection &amp; anastomosis (follows the colorectal cancer guidelines)</a:t>
            </a:r>
          </a:p>
          <a:p>
            <a:endParaRPr lang="en-US" dirty="0"/>
          </a:p>
        </p:txBody>
      </p:sp>
      <p:pic>
        <p:nvPicPr>
          <p:cNvPr id="6" name="Google Shape;686;p83">
            <a:extLst>
              <a:ext uri="{FF2B5EF4-FFF2-40B4-BE49-F238E27FC236}">
                <a16:creationId xmlns:a16="http://schemas.microsoft.com/office/drawing/2014/main" id="{84D3F9E9-9AEA-434C-9DAB-91C4824D72F3}"/>
              </a:ext>
            </a:extLst>
          </p:cNvPr>
          <p:cNvPicPr preferRelativeResize="0">
            <a:picLocks/>
          </p:cNvPicPr>
          <p:nvPr/>
        </p:nvPicPr>
        <p:blipFill rotWithShape="1">
          <a:blip r:embed="rId2">
            <a:alphaModFix/>
          </a:blip>
          <a:srcRect/>
          <a:stretch/>
        </p:blipFill>
        <p:spPr>
          <a:xfrm>
            <a:off x="2224740" y="2477919"/>
            <a:ext cx="7742519" cy="4014956"/>
          </a:xfrm>
          <a:prstGeom prst="rect">
            <a:avLst/>
          </a:prstGeom>
          <a:noFill/>
          <a:ln>
            <a:noFill/>
          </a:ln>
        </p:spPr>
      </p:pic>
    </p:spTree>
    <p:extLst>
      <p:ext uri="{BB962C8B-B14F-4D97-AF65-F5344CB8AC3E}">
        <p14:creationId xmlns:p14="http://schemas.microsoft.com/office/powerpoint/2010/main" val="4214968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1E03-223C-4D93-AD9D-7D9FD66A6BF0}"/>
              </a:ext>
            </a:extLst>
          </p:cNvPr>
          <p:cNvSpPr>
            <a:spLocks noGrp="1"/>
          </p:cNvSpPr>
          <p:nvPr>
            <p:ph type="title"/>
          </p:nvPr>
        </p:nvSpPr>
        <p:spPr/>
        <p:txBody>
          <a:bodyPr/>
          <a:lstStyle/>
          <a:p>
            <a:r>
              <a:rPr lang="en-US" b="1" dirty="0"/>
              <a:t>Paralytic ileus</a:t>
            </a:r>
            <a:endParaRPr lang="en-US" dirty="0"/>
          </a:p>
        </p:txBody>
      </p:sp>
      <p:sp>
        <p:nvSpPr>
          <p:cNvPr id="3" name="Content Placeholder 2">
            <a:extLst>
              <a:ext uri="{FF2B5EF4-FFF2-40B4-BE49-F238E27FC236}">
                <a16:creationId xmlns:a16="http://schemas.microsoft.com/office/drawing/2014/main" id="{531DBFAB-3075-4BFF-AB9F-77F05E0F0854}"/>
              </a:ext>
            </a:extLst>
          </p:cNvPr>
          <p:cNvSpPr>
            <a:spLocks noGrp="1"/>
          </p:cNvSpPr>
          <p:nvPr>
            <p:ph idx="1"/>
          </p:nvPr>
        </p:nvSpPr>
        <p:spPr/>
        <p:txBody>
          <a:bodyPr>
            <a:normAutofit lnSpcReduction="10000"/>
          </a:bodyPr>
          <a:lstStyle/>
          <a:p>
            <a:r>
              <a:rPr lang="en-US" b="1" dirty="0"/>
              <a:t>Definition</a:t>
            </a:r>
            <a:r>
              <a:rPr lang="en-US" dirty="0"/>
              <a:t>: Temporarily impaired peristalsis (hypomotility) of the gastrointestinal tract in the absence of mechanical obstruction</a:t>
            </a:r>
          </a:p>
          <a:p>
            <a:r>
              <a:rPr lang="en-US" b="1" dirty="0"/>
              <a:t>The </a:t>
            </a:r>
            <a:r>
              <a:rPr lang="en-US" b="1" dirty="0">
                <a:solidFill>
                  <a:srgbClr val="00B0F0"/>
                </a:solidFill>
              </a:rPr>
              <a:t>5 Ps</a:t>
            </a:r>
            <a:r>
              <a:rPr lang="en-US" dirty="0"/>
              <a:t>: </a:t>
            </a:r>
            <a:r>
              <a:rPr lang="en-US" b="1" dirty="0">
                <a:solidFill>
                  <a:srgbClr val="00B0F0"/>
                </a:solidFill>
              </a:rPr>
              <a:t>P</a:t>
            </a:r>
            <a:r>
              <a:rPr lang="en-US" dirty="0"/>
              <a:t>eritonitis, </a:t>
            </a:r>
            <a:r>
              <a:rPr lang="en-US" b="1" dirty="0">
                <a:solidFill>
                  <a:srgbClr val="00B0F0"/>
                </a:solidFill>
              </a:rPr>
              <a:t>P</a:t>
            </a:r>
            <a:r>
              <a:rPr lang="en-US" dirty="0">
                <a:solidFill>
                  <a:srgbClr val="FF0000"/>
                </a:solidFill>
              </a:rPr>
              <a:t>ostoperative</a:t>
            </a:r>
            <a:r>
              <a:rPr lang="en-US" dirty="0"/>
              <a:t>, low </a:t>
            </a:r>
            <a:r>
              <a:rPr lang="en-US" b="1" dirty="0">
                <a:solidFill>
                  <a:srgbClr val="00B0F0"/>
                </a:solidFill>
              </a:rPr>
              <a:t>P</a:t>
            </a:r>
            <a:r>
              <a:rPr lang="en-US" dirty="0"/>
              <a:t>otassium, </a:t>
            </a:r>
            <a:r>
              <a:rPr lang="en-US" dirty="0" err="1"/>
              <a:t>o</a:t>
            </a:r>
            <a:r>
              <a:rPr lang="en-US" b="1" dirty="0" err="1">
                <a:solidFill>
                  <a:srgbClr val="00B0F0"/>
                </a:solidFill>
              </a:rPr>
              <a:t>P</a:t>
            </a:r>
            <a:r>
              <a:rPr lang="en-US" dirty="0" err="1"/>
              <a:t>ioids</a:t>
            </a:r>
            <a:r>
              <a:rPr lang="en-US" dirty="0"/>
              <a:t>, and </a:t>
            </a:r>
            <a:r>
              <a:rPr lang="en-US" b="1" dirty="0">
                <a:solidFill>
                  <a:srgbClr val="00B0F0"/>
                </a:solidFill>
              </a:rPr>
              <a:t>P</a:t>
            </a:r>
            <a:r>
              <a:rPr lang="en-US" dirty="0"/>
              <a:t>elvic/spinal fractures are among the most common causes of paralytic ileus.</a:t>
            </a:r>
          </a:p>
          <a:p>
            <a:r>
              <a:rPr lang="en-US" b="1" dirty="0"/>
              <a:t>Pathophysiology</a:t>
            </a:r>
            <a:r>
              <a:rPr lang="en-US" dirty="0"/>
              <a:t>: Irritation of the bowel and/or inflammation causing sympathetic nervous system activation and NO release </a:t>
            </a:r>
            <a:r>
              <a:rPr lang="en-US" b="0" i="0" dirty="0">
                <a:effectLst/>
                <a:latin typeface="Lato" panose="020F0502020204030203" pitchFamily="34" charset="0"/>
              </a:rPr>
              <a:t>→</a:t>
            </a:r>
            <a:r>
              <a:rPr lang="en-US" dirty="0">
                <a:sym typeface="Wingdings" panose="05000000000000000000" pitchFamily="2" charset="2"/>
              </a:rPr>
              <a:t> </a:t>
            </a:r>
            <a:r>
              <a:rPr lang="en-US" dirty="0"/>
              <a:t>decreasing/arrested peristalsis </a:t>
            </a:r>
            <a:r>
              <a:rPr lang="en-US" b="0" i="0" dirty="0">
                <a:effectLst/>
                <a:latin typeface="Lato" panose="020F0502020204030203" pitchFamily="34" charset="0"/>
              </a:rPr>
              <a:t>→</a:t>
            </a:r>
            <a:r>
              <a:rPr lang="en-US" dirty="0">
                <a:sym typeface="Wingdings" panose="05000000000000000000" pitchFamily="2" charset="2"/>
              </a:rPr>
              <a:t> stasis of contents</a:t>
            </a:r>
            <a:r>
              <a:rPr lang="en-US" dirty="0"/>
              <a:t> </a:t>
            </a:r>
            <a:r>
              <a:rPr lang="en-US" b="0" i="0" dirty="0">
                <a:effectLst/>
                <a:latin typeface="Lato" panose="020F0502020204030203" pitchFamily="34" charset="0"/>
              </a:rPr>
              <a:t>→</a:t>
            </a:r>
            <a:r>
              <a:rPr lang="en-US" dirty="0">
                <a:sym typeface="Wingdings" panose="05000000000000000000" pitchFamily="2" charset="2"/>
              </a:rPr>
              <a:t> distention</a:t>
            </a:r>
            <a:endParaRPr lang="en-US" dirty="0"/>
          </a:p>
          <a:p>
            <a:r>
              <a:rPr lang="en-US" b="1" dirty="0"/>
              <a:t>Symptoms</a:t>
            </a:r>
            <a:r>
              <a:rPr lang="en-US" dirty="0"/>
              <a:t>: Constipation, abdominal pain, abdominal distention, nausea and vomiting</a:t>
            </a:r>
          </a:p>
          <a:p>
            <a:r>
              <a:rPr lang="en-US" b="1" dirty="0"/>
              <a:t>Management</a:t>
            </a:r>
            <a:r>
              <a:rPr lang="en-US" dirty="0"/>
              <a:t> is mainly conservative and includes symptomatic treatment, IV fluids, and bowel rest.</a:t>
            </a:r>
          </a:p>
        </p:txBody>
      </p:sp>
    </p:spTree>
    <p:extLst>
      <p:ext uri="{BB962C8B-B14F-4D97-AF65-F5344CB8AC3E}">
        <p14:creationId xmlns:p14="http://schemas.microsoft.com/office/powerpoint/2010/main" val="294074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40C2-2E5F-44B6-8D39-849B4AC5CE97}"/>
              </a:ext>
            </a:extLst>
          </p:cNvPr>
          <p:cNvSpPr>
            <a:spLocks noGrp="1"/>
          </p:cNvSpPr>
          <p:nvPr>
            <p:ph type="title"/>
          </p:nvPr>
        </p:nvSpPr>
        <p:spPr/>
        <p:txBody>
          <a:bodyPr/>
          <a:lstStyle/>
          <a:p>
            <a:r>
              <a:rPr lang="en-US" b="1" dirty="0"/>
              <a:t>Pathophysiology of mechanical obstruction</a:t>
            </a:r>
          </a:p>
        </p:txBody>
      </p:sp>
      <p:sp>
        <p:nvSpPr>
          <p:cNvPr id="3" name="Content Placeholder 2">
            <a:extLst>
              <a:ext uri="{FF2B5EF4-FFF2-40B4-BE49-F238E27FC236}">
                <a16:creationId xmlns:a16="http://schemas.microsoft.com/office/drawing/2014/main" id="{27ADC564-24AA-4CF5-A148-BC2014714B79}"/>
              </a:ext>
            </a:extLst>
          </p:cNvPr>
          <p:cNvSpPr>
            <a:spLocks noGrp="1"/>
          </p:cNvSpPr>
          <p:nvPr>
            <p:ph idx="1"/>
          </p:nvPr>
        </p:nvSpPr>
        <p:spPr/>
        <p:txBody>
          <a:bodyPr/>
          <a:lstStyle/>
          <a:p>
            <a:pPr marL="514350" indent="-514350">
              <a:buFont typeface="+mj-lt"/>
              <a:buAutoNum type="arabicPeriod"/>
            </a:pPr>
            <a:r>
              <a:rPr lang="en-US" dirty="0"/>
              <a:t>The bowel proximal to the obstruction dilates and the bowel below the obstruction exhibits normal peristalsis and absorption until it becomes empty and collapses. </a:t>
            </a:r>
          </a:p>
          <a:p>
            <a:pPr marL="514350" indent="-514350">
              <a:buFont typeface="+mj-lt"/>
              <a:buAutoNum type="arabicPeriod"/>
            </a:pPr>
            <a:r>
              <a:rPr lang="en-US" dirty="0"/>
              <a:t>Initially, proximal peristalsis is increased in an attempt to overcome the obstruction.</a:t>
            </a:r>
          </a:p>
          <a:p>
            <a:pPr marL="514350" indent="-514350">
              <a:buFont typeface="+mj-lt"/>
              <a:buAutoNum type="arabicPeriod"/>
            </a:pPr>
            <a:r>
              <a:rPr lang="en-US" dirty="0"/>
              <a:t>If the obstruction is not relieved, the bowel continues to dilate; ultimately there is a reduction in peristaltic strength, resulting in flaccidity and paralysis.</a:t>
            </a:r>
          </a:p>
          <a:p>
            <a:pPr marL="514350" indent="-514350">
              <a:buFont typeface="+mj-lt"/>
              <a:buAutoNum type="arabicPeriod"/>
            </a:pPr>
            <a:r>
              <a:rPr lang="en-US" dirty="0"/>
              <a:t>The stasis of luminal contents and gas proximal to the obstruction leads to distension and increased intraluminal pressure</a:t>
            </a:r>
          </a:p>
        </p:txBody>
      </p:sp>
    </p:spTree>
    <p:extLst>
      <p:ext uri="{BB962C8B-B14F-4D97-AF65-F5344CB8AC3E}">
        <p14:creationId xmlns:p14="http://schemas.microsoft.com/office/powerpoint/2010/main" val="2981521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A5544-0330-45BA-8CE5-A4851A71493E}"/>
              </a:ext>
            </a:extLst>
          </p:cNvPr>
          <p:cNvSpPr>
            <a:spLocks noGrp="1"/>
          </p:cNvSpPr>
          <p:nvPr>
            <p:ph type="title"/>
          </p:nvPr>
        </p:nvSpPr>
        <p:spPr/>
        <p:txBody>
          <a:bodyPr/>
          <a:lstStyle/>
          <a:p>
            <a:r>
              <a:rPr lang="en-US" b="1" dirty="0"/>
              <a:t>Pathophysiology of mechanical obstruction 2</a:t>
            </a:r>
            <a:endParaRPr lang="en-US" dirty="0"/>
          </a:p>
        </p:txBody>
      </p:sp>
      <p:sp>
        <p:nvSpPr>
          <p:cNvPr id="3" name="Content Placeholder 2">
            <a:extLst>
              <a:ext uri="{FF2B5EF4-FFF2-40B4-BE49-F238E27FC236}">
                <a16:creationId xmlns:a16="http://schemas.microsoft.com/office/drawing/2014/main" id="{CDB15487-461D-4B59-8889-18731AC42166}"/>
              </a:ext>
            </a:extLst>
          </p:cNvPr>
          <p:cNvSpPr>
            <a:spLocks noGrp="1"/>
          </p:cNvSpPr>
          <p:nvPr>
            <p:ph idx="1"/>
          </p:nvPr>
        </p:nvSpPr>
        <p:spPr>
          <a:xfrm>
            <a:off x="544606" y="1296062"/>
            <a:ext cx="11102788" cy="5337822"/>
          </a:xfrm>
        </p:spPr>
        <p:txBody>
          <a:bodyPr>
            <a:normAutofit/>
          </a:bodyPr>
          <a:lstStyle/>
          <a:p>
            <a:r>
              <a:rPr lang="en-US" sz="3000" dirty="0"/>
              <a:t> ↑ intraluminal pressure, leads to the following:</a:t>
            </a:r>
          </a:p>
          <a:p>
            <a:pPr marL="971550" lvl="1" indent="-514350">
              <a:buFont typeface="+mj-lt"/>
              <a:buAutoNum type="arabicPeriod"/>
            </a:pPr>
            <a:r>
              <a:rPr lang="en-US" b="1" dirty="0"/>
              <a:t>Gaseous abdominal distention</a:t>
            </a:r>
            <a:r>
              <a:rPr lang="en-US" b="1" dirty="0">
                <a:solidFill>
                  <a:srgbClr val="00B050"/>
                </a:solidFill>
              </a:rPr>
              <a:t> </a:t>
            </a:r>
            <a:r>
              <a:rPr lang="en-US" dirty="0"/>
              <a:t>→ sequestration of fluids within the distended bowel loops (third spacing) → </a:t>
            </a:r>
            <a:r>
              <a:rPr lang="en-US" dirty="0">
                <a:solidFill>
                  <a:srgbClr val="0070C0"/>
                </a:solidFill>
              </a:rPr>
              <a:t>dehydration</a:t>
            </a:r>
            <a:r>
              <a:rPr lang="en-US" dirty="0"/>
              <a:t> and </a:t>
            </a:r>
            <a:r>
              <a:rPr lang="en-US" dirty="0">
                <a:solidFill>
                  <a:srgbClr val="0070C0"/>
                </a:solidFill>
              </a:rPr>
              <a:t>hypovolemia</a:t>
            </a:r>
          </a:p>
          <a:p>
            <a:pPr marL="971550" lvl="1" indent="-514350">
              <a:buFont typeface="+mj-lt"/>
              <a:buAutoNum type="arabicPeriod"/>
            </a:pPr>
            <a:r>
              <a:rPr lang="en-US" b="1" dirty="0"/>
              <a:t>Vomiting</a:t>
            </a:r>
            <a:r>
              <a:rPr lang="en-US" dirty="0"/>
              <a:t> → loss of fluid and Na+, K+, H+, and Cl- → </a:t>
            </a:r>
            <a:r>
              <a:rPr lang="en-US" dirty="0">
                <a:solidFill>
                  <a:srgbClr val="0070C0"/>
                </a:solidFill>
              </a:rPr>
              <a:t>hypokalemia</a:t>
            </a:r>
            <a:r>
              <a:rPr lang="en-US" dirty="0"/>
              <a:t>, </a:t>
            </a:r>
            <a:r>
              <a:rPr lang="en-US" dirty="0">
                <a:solidFill>
                  <a:srgbClr val="0070C0"/>
                </a:solidFill>
              </a:rPr>
              <a:t>metabolic alkalosis</a:t>
            </a:r>
            <a:r>
              <a:rPr lang="en-US" dirty="0"/>
              <a:t>, and </a:t>
            </a:r>
            <a:r>
              <a:rPr lang="en-US" dirty="0">
                <a:solidFill>
                  <a:srgbClr val="0070C0"/>
                </a:solidFill>
              </a:rPr>
              <a:t>hypovolemia</a:t>
            </a:r>
          </a:p>
        </p:txBody>
      </p:sp>
      <p:pic>
        <p:nvPicPr>
          <p:cNvPr id="9" name="Picture 8">
            <a:extLst>
              <a:ext uri="{FF2B5EF4-FFF2-40B4-BE49-F238E27FC236}">
                <a16:creationId xmlns:a16="http://schemas.microsoft.com/office/drawing/2014/main" id="{19D767A5-73EE-4A1A-A4D8-608E231526F1}"/>
              </a:ext>
            </a:extLst>
          </p:cNvPr>
          <p:cNvPicPr>
            <a:picLocks noChangeAspect="1"/>
          </p:cNvPicPr>
          <p:nvPr/>
        </p:nvPicPr>
        <p:blipFill>
          <a:blip r:embed="rId3"/>
          <a:stretch>
            <a:fillRect/>
          </a:stretch>
        </p:blipFill>
        <p:spPr>
          <a:xfrm>
            <a:off x="372035" y="3298783"/>
            <a:ext cx="11447929" cy="3559217"/>
          </a:xfrm>
          <a:prstGeom prst="rect">
            <a:avLst/>
          </a:prstGeom>
        </p:spPr>
      </p:pic>
    </p:spTree>
    <p:extLst>
      <p:ext uri="{BB962C8B-B14F-4D97-AF65-F5344CB8AC3E}">
        <p14:creationId xmlns:p14="http://schemas.microsoft.com/office/powerpoint/2010/main" val="3972182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65452-47DA-40A8-817F-C4995EB2C2F6}"/>
              </a:ext>
            </a:extLst>
          </p:cNvPr>
          <p:cNvSpPr>
            <a:spLocks noGrp="1"/>
          </p:cNvSpPr>
          <p:nvPr>
            <p:ph type="title"/>
          </p:nvPr>
        </p:nvSpPr>
        <p:spPr/>
        <p:txBody>
          <a:bodyPr/>
          <a:lstStyle/>
          <a:p>
            <a:r>
              <a:rPr lang="en-US" b="1" dirty="0"/>
              <a:t>Pathophysiology of mechanical obstruction 3</a:t>
            </a:r>
            <a:endParaRPr lang="en-US" dirty="0"/>
          </a:p>
        </p:txBody>
      </p:sp>
      <p:sp>
        <p:nvSpPr>
          <p:cNvPr id="3" name="Content Placeholder 2">
            <a:extLst>
              <a:ext uri="{FF2B5EF4-FFF2-40B4-BE49-F238E27FC236}">
                <a16:creationId xmlns:a16="http://schemas.microsoft.com/office/drawing/2014/main" id="{C9C9CFCE-EDD9-4231-8535-F22814EF688A}"/>
              </a:ext>
            </a:extLst>
          </p:cNvPr>
          <p:cNvSpPr>
            <a:spLocks noGrp="1"/>
          </p:cNvSpPr>
          <p:nvPr>
            <p:ph idx="1"/>
          </p:nvPr>
        </p:nvSpPr>
        <p:spPr>
          <a:xfrm>
            <a:off x="838200" y="1305025"/>
            <a:ext cx="10515600" cy="5187849"/>
          </a:xfrm>
        </p:spPr>
        <p:txBody>
          <a:bodyPr>
            <a:normAutofit fontScale="92500" lnSpcReduction="10000"/>
          </a:bodyPr>
          <a:lstStyle/>
          <a:p>
            <a:r>
              <a:rPr lang="en-US" b="1" dirty="0"/>
              <a:t> </a:t>
            </a:r>
            <a:r>
              <a:rPr lang="en-US" dirty="0"/>
              <a:t>The consequences of intestinal obstruction are not immediately life-threatening unless there is excessive bowel dilation or superimposed </a:t>
            </a:r>
            <a:r>
              <a:rPr lang="en-US" dirty="0">
                <a:solidFill>
                  <a:srgbClr val="FF0000"/>
                </a:solidFill>
              </a:rPr>
              <a:t>strangulation</a:t>
            </a:r>
            <a:r>
              <a:rPr lang="en-US" dirty="0"/>
              <a:t>. </a:t>
            </a:r>
          </a:p>
          <a:p>
            <a:r>
              <a:rPr lang="en-US" dirty="0"/>
              <a:t>Strangulation can be due to:</a:t>
            </a:r>
          </a:p>
          <a:p>
            <a:pPr lvl="1"/>
            <a:r>
              <a:rPr lang="en-US" dirty="0"/>
              <a:t>Direct pressure on the bowel e.g., from hernial orifices or adhesions/bands</a:t>
            </a:r>
          </a:p>
          <a:p>
            <a:pPr lvl="1"/>
            <a:r>
              <a:rPr lang="en-US" dirty="0"/>
              <a:t>Interrupted mesenteric blood flow e.g., volvulus or intussusception</a:t>
            </a:r>
          </a:p>
          <a:p>
            <a:pPr lvl="1"/>
            <a:r>
              <a:rPr lang="en-US" dirty="0"/>
              <a:t>Increased intraluminal pressure e.g., </a:t>
            </a:r>
            <a:r>
              <a:rPr lang="en-US" dirty="0">
                <a:solidFill>
                  <a:srgbClr val="7030A0"/>
                </a:solidFill>
              </a:rPr>
              <a:t>closed-loop obstruction</a:t>
            </a:r>
            <a:endParaRPr lang="en-US" b="1" dirty="0">
              <a:solidFill>
                <a:srgbClr val="7030A0"/>
              </a:solidFill>
            </a:endParaRPr>
          </a:p>
          <a:p>
            <a:r>
              <a:rPr lang="en-US" b="1" dirty="0"/>
              <a:t>Strangulation</a:t>
            </a:r>
            <a:r>
              <a:rPr lang="en-US" dirty="0"/>
              <a:t> / </a:t>
            </a:r>
            <a:r>
              <a:rPr lang="en-US" b="1" dirty="0"/>
              <a:t>Excessive bowel dilation </a:t>
            </a:r>
            <a:r>
              <a:rPr lang="en-US" dirty="0"/>
              <a:t>→ Compression of intestinal veins and lymphatics → bowel wall edema → compression of intestinal arterioles and capillaries → bowel ischemia, which leads to:</a:t>
            </a:r>
          </a:p>
          <a:p>
            <a:pPr marL="914400" lvl="1" indent="-457200">
              <a:buFont typeface="+mj-lt"/>
              <a:buAutoNum type="alphaLcPeriod"/>
            </a:pPr>
            <a:r>
              <a:rPr lang="en-US" dirty="0"/>
              <a:t>↑ Bowel wall permeability → translocation of intestinal microbes to the peritoneal cavity → </a:t>
            </a:r>
            <a:r>
              <a:rPr lang="en-US" dirty="0">
                <a:solidFill>
                  <a:srgbClr val="0070C0"/>
                </a:solidFill>
              </a:rPr>
              <a:t>sepsis</a:t>
            </a:r>
          </a:p>
          <a:p>
            <a:pPr marL="914400" lvl="1" indent="-457200">
              <a:buFont typeface="+mj-lt"/>
              <a:buAutoNum type="alphaLcPeriod"/>
            </a:pPr>
            <a:r>
              <a:rPr lang="en-US" dirty="0"/>
              <a:t>Necrosis and perforation of the bowel wall → </a:t>
            </a:r>
            <a:r>
              <a:rPr lang="en-US" dirty="0">
                <a:solidFill>
                  <a:srgbClr val="0070C0"/>
                </a:solidFill>
              </a:rPr>
              <a:t>peritonitis</a:t>
            </a:r>
          </a:p>
          <a:p>
            <a:pPr marL="914400" lvl="1" indent="-457200">
              <a:buFont typeface="+mj-lt"/>
              <a:buAutoNum type="alphaLcPeriod"/>
            </a:pPr>
            <a:r>
              <a:rPr lang="en-US" dirty="0"/>
              <a:t>Anaerobic metabolism and lysis of ischemic cells → accumulation of lactic acid and release of intracellular K+ → </a:t>
            </a:r>
            <a:r>
              <a:rPr lang="en-US" dirty="0">
                <a:solidFill>
                  <a:srgbClr val="0070C0"/>
                </a:solidFill>
              </a:rPr>
              <a:t>metabolic acidosis </a:t>
            </a:r>
            <a:r>
              <a:rPr lang="en-US" dirty="0"/>
              <a:t>and </a:t>
            </a:r>
            <a:r>
              <a:rPr lang="en-US" dirty="0">
                <a:solidFill>
                  <a:srgbClr val="0070C0"/>
                </a:solidFill>
              </a:rPr>
              <a:t>hyperkalemia</a:t>
            </a:r>
          </a:p>
          <a:p>
            <a:endParaRPr lang="en-US" dirty="0"/>
          </a:p>
        </p:txBody>
      </p:sp>
    </p:spTree>
    <p:extLst>
      <p:ext uri="{BB962C8B-B14F-4D97-AF65-F5344CB8AC3E}">
        <p14:creationId xmlns:p14="http://schemas.microsoft.com/office/powerpoint/2010/main" val="1184916564"/>
      </p:ext>
    </p:extLst>
  </p:cSld>
  <p:clrMapOvr>
    <a:masterClrMapping/>
  </p:clrMapOvr>
</p:sld>
</file>

<file path=ppt/theme/theme1.xml><?xml version="1.0" encoding="utf-8"?>
<a:theme xmlns:a="http://schemas.openxmlformats.org/drawingml/2006/main" name="Lagne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gneh" id="{D93831D6-98A3-4516-BE39-66A7AFCD5203}" vid="{0EAC9C98-51A9-4C46-A3C7-4C514EC18023}"/>
    </a:ext>
  </a:extLst>
</a:theme>
</file>

<file path=ppt/theme/theme2.xml><?xml version="1.0" encoding="utf-8"?>
<a:theme xmlns:a="http://schemas.openxmlformats.org/drawingml/2006/main" name="1_Lagne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gneh" id="{D93831D6-98A3-4516-BE39-66A7AFCD5203}" vid="{0EAC9C98-51A9-4C46-A3C7-4C514EC1802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Lagneh</Template>
  <TotalTime>1068</TotalTime>
  <Words>4417</Words>
  <Application>Microsoft Office PowerPoint</Application>
  <PresentationFormat>Widescreen</PresentationFormat>
  <Paragraphs>430</Paragraphs>
  <Slides>55</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55</vt:i4>
      </vt:variant>
    </vt:vector>
  </HeadingPairs>
  <TitlesOfParts>
    <vt:vector size="63" baseType="lpstr">
      <vt:lpstr>Arial</vt:lpstr>
      <vt:lpstr>Calibri</vt:lpstr>
      <vt:lpstr>Calibri Light</vt:lpstr>
      <vt:lpstr>Courier New</vt:lpstr>
      <vt:lpstr>Lato</vt:lpstr>
      <vt:lpstr>Wingdings</vt:lpstr>
      <vt:lpstr>Lagneh</vt:lpstr>
      <vt:lpstr>1_Lagneh</vt:lpstr>
      <vt:lpstr>Intestinal obstruction</vt:lpstr>
      <vt:lpstr>Intestinal obstruction</vt:lpstr>
      <vt:lpstr>Causes of intestinal obstruction </vt:lpstr>
      <vt:lpstr>Keep in mind</vt:lpstr>
      <vt:lpstr>PowerPoint Presentation</vt:lpstr>
      <vt:lpstr>Paralytic ileus</vt:lpstr>
      <vt:lpstr>Pathophysiology of mechanical obstruction</vt:lpstr>
      <vt:lpstr>Pathophysiology of mechanical obstruction 2</vt:lpstr>
      <vt:lpstr>Pathophysiology of mechanical obstruction 3</vt:lpstr>
      <vt:lpstr>PowerPoint Presentation</vt:lpstr>
      <vt:lpstr>Closed-loop obstruction </vt:lpstr>
      <vt:lpstr>Clinical features</vt:lpstr>
      <vt:lpstr>Clinical features</vt:lpstr>
      <vt:lpstr>Pain - SOCRATES</vt:lpstr>
      <vt:lpstr>Pain course</vt:lpstr>
      <vt:lpstr>Vomiting</vt:lpstr>
      <vt:lpstr>Distension</vt:lpstr>
      <vt:lpstr>Constipation</vt:lpstr>
      <vt:lpstr>Other signs</vt:lpstr>
      <vt:lpstr>Clinical features of strangulation</vt:lpstr>
      <vt:lpstr>Clinical classification</vt:lpstr>
      <vt:lpstr>Clinical classification of dynamic bowel obstruction</vt:lpstr>
      <vt:lpstr>Clinical classification - Level of obstruction</vt:lpstr>
      <vt:lpstr>Clinical classification - Onset of obstruction</vt:lpstr>
      <vt:lpstr>Simple V.s. Complicated obstruction</vt:lpstr>
      <vt:lpstr>Management</vt:lpstr>
      <vt:lpstr>PowerPoint Presentation</vt:lpstr>
      <vt:lpstr>Initial Management</vt:lpstr>
      <vt:lpstr>Imaging</vt:lpstr>
      <vt:lpstr>Imaging</vt:lpstr>
      <vt:lpstr>Dilatation of bowel loops</vt:lpstr>
      <vt:lpstr>Dilatation of bowel loops</vt:lpstr>
      <vt:lpstr>Air-fluid level </vt:lpstr>
      <vt:lpstr>Is there intraluminal air (or luminal contrast, if oral contrast is used) beyond the site of obstruction ?</vt:lpstr>
      <vt:lpstr>Evidence of complications</vt:lpstr>
      <vt:lpstr>Evidence of the underlying etiology</vt:lpstr>
      <vt:lpstr>Abdominal series x-ray</vt:lpstr>
      <vt:lpstr>Abdominal ultrasound</vt:lpstr>
      <vt:lpstr>CT abdomen and pelvis (gold standard)</vt:lpstr>
      <vt:lpstr>Barium enema or water-soluble contrast enema</vt:lpstr>
      <vt:lpstr>Water-soluble contrast challenge (WSCc)</vt:lpstr>
      <vt:lpstr>Definitive management</vt:lpstr>
      <vt:lpstr>Definitive management</vt:lpstr>
      <vt:lpstr>Nonoperative management</vt:lpstr>
      <vt:lpstr>Nonoperative management</vt:lpstr>
      <vt:lpstr>Nonoperative management</vt:lpstr>
      <vt:lpstr>Assessment of response to NOM and further management</vt:lpstr>
      <vt:lpstr>Interventional management – Stool evacuation</vt:lpstr>
      <vt:lpstr>Interventional management – Endoscopic intervention</vt:lpstr>
      <vt:lpstr>Interventional management – Surgery</vt:lpstr>
      <vt:lpstr>Surgery – Operative decompression</vt:lpstr>
      <vt:lpstr>Surgery – Viability of the intestine</vt:lpstr>
      <vt:lpstr>Surgery – Management of the obstruction</vt:lpstr>
      <vt:lpstr>Surgery – Management of the obstruction</vt:lpstr>
      <vt:lpstr>Surgery – Management of the obstruction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Intestinal obstruction</dc:title>
  <dc:creator>محمود بركات</dc:creator>
  <cp:lastModifiedBy>محمود بركات</cp:lastModifiedBy>
  <cp:revision>118</cp:revision>
  <dcterms:created xsi:type="dcterms:W3CDTF">2022-04-02T13:33:25Z</dcterms:created>
  <dcterms:modified xsi:type="dcterms:W3CDTF">2022-04-25T15:29:46Z</dcterms:modified>
</cp:coreProperties>
</file>