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 id="2147484266" r:id="rId2"/>
  </p:sldMasterIdLst>
  <p:notesMasterIdLst>
    <p:notesMasterId r:id="rId71"/>
  </p:notesMasterIdLst>
  <p:sldIdLst>
    <p:sldId id="356" r:id="rId3"/>
    <p:sldId id="371" r:id="rId4"/>
    <p:sldId id="372" r:id="rId5"/>
    <p:sldId id="357" r:id="rId6"/>
    <p:sldId id="391" r:id="rId7"/>
    <p:sldId id="392" r:id="rId8"/>
    <p:sldId id="374" r:id="rId9"/>
    <p:sldId id="360" r:id="rId10"/>
    <p:sldId id="361" r:id="rId11"/>
    <p:sldId id="362" r:id="rId12"/>
    <p:sldId id="363" r:id="rId13"/>
    <p:sldId id="364" r:id="rId14"/>
    <p:sldId id="393" r:id="rId15"/>
    <p:sldId id="394" r:id="rId16"/>
    <p:sldId id="365" r:id="rId17"/>
    <p:sldId id="366" r:id="rId18"/>
    <p:sldId id="367" r:id="rId19"/>
    <p:sldId id="368" r:id="rId20"/>
    <p:sldId id="375" r:id="rId21"/>
    <p:sldId id="376" r:id="rId22"/>
    <p:sldId id="377" r:id="rId23"/>
    <p:sldId id="396" r:id="rId24"/>
    <p:sldId id="378" r:id="rId25"/>
    <p:sldId id="398" r:id="rId26"/>
    <p:sldId id="379" r:id="rId27"/>
    <p:sldId id="380" r:id="rId28"/>
    <p:sldId id="381" r:id="rId29"/>
    <p:sldId id="382" r:id="rId30"/>
    <p:sldId id="383" r:id="rId31"/>
    <p:sldId id="342" r:id="rId32"/>
    <p:sldId id="436" r:id="rId33"/>
    <p:sldId id="301" r:id="rId34"/>
    <p:sldId id="399" r:id="rId35"/>
    <p:sldId id="400" r:id="rId36"/>
    <p:sldId id="401" r:id="rId37"/>
    <p:sldId id="402" r:id="rId38"/>
    <p:sldId id="403" r:id="rId39"/>
    <p:sldId id="404" r:id="rId40"/>
    <p:sldId id="405" r:id="rId41"/>
    <p:sldId id="406" r:id="rId42"/>
    <p:sldId id="407" r:id="rId43"/>
    <p:sldId id="408" r:id="rId44"/>
    <p:sldId id="409" r:id="rId45"/>
    <p:sldId id="410" r:id="rId46"/>
    <p:sldId id="411" r:id="rId47"/>
    <p:sldId id="412" r:id="rId48"/>
    <p:sldId id="413" r:id="rId49"/>
    <p:sldId id="415" r:id="rId50"/>
    <p:sldId id="416" r:id="rId51"/>
    <p:sldId id="417" r:id="rId52"/>
    <p:sldId id="418" r:id="rId53"/>
    <p:sldId id="419" r:id="rId54"/>
    <p:sldId id="420" r:id="rId55"/>
    <p:sldId id="421" r:id="rId56"/>
    <p:sldId id="422" r:id="rId57"/>
    <p:sldId id="423" r:id="rId58"/>
    <p:sldId id="424" r:id="rId59"/>
    <p:sldId id="425" r:id="rId60"/>
    <p:sldId id="426" r:id="rId61"/>
    <p:sldId id="427" r:id="rId62"/>
    <p:sldId id="428" r:id="rId63"/>
    <p:sldId id="429" r:id="rId64"/>
    <p:sldId id="430" r:id="rId65"/>
    <p:sldId id="431" r:id="rId66"/>
    <p:sldId id="432" r:id="rId67"/>
    <p:sldId id="433" r:id="rId68"/>
    <p:sldId id="434" r:id="rId69"/>
    <p:sldId id="353"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128" autoAdjust="0"/>
  </p:normalViewPr>
  <p:slideViewPr>
    <p:cSldViewPr>
      <p:cViewPr varScale="1">
        <p:scale>
          <a:sx n="108" d="100"/>
          <a:sy n="108" d="100"/>
        </p:scale>
        <p:origin x="1710" y="96"/>
      </p:cViewPr>
      <p:guideLst>
        <p:guide orient="horz" pos="2160"/>
        <p:guide pos="2880"/>
      </p:guideLst>
    </p:cSldViewPr>
  </p:slideViewPr>
  <p:outlineViewPr>
    <p:cViewPr>
      <p:scale>
        <a:sx n="33" d="100"/>
        <a:sy n="33" d="100"/>
      </p:scale>
      <p:origin x="102"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3649D35A-C102-478C-A3EB-40210DEC3CFA}" type="datetimeFigureOut">
              <a:rPr lang="en-US"/>
              <a:pPr>
                <a:defRPr/>
              </a:pPr>
              <a:t>9/13/23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2310B9D4-8497-4374-9218-A115F810A2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Haemorrhage can be challenging to identify and requires a multi-phase scan and active bleeding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887504-D468-43C0-8005-B70DD7C1EBF6}" type="slidenum">
              <a:rPr lang="en-US"/>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Therapeutic endoscopy will probably never be effective in patients who are bleeding from large vessels and with which the majority of the mortality is associated. </a:t>
            </a:r>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4FD5A9-2972-48F4-B3D9-68EB77648199}" type="slidenum">
              <a:rPr lang="en-US"/>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w="9525" cap="flat" cmpd="sng" algn="ctr">
              <a:noFill/>
              <a:prstDash val="solid"/>
              <a:round/>
              <a:headEnd type="none" w="med" len="med"/>
              <a:tailEnd type="none" w="med" len="med"/>
            </a:ln>
          </p:spPr>
          <p:txBody>
            <a:bodyPr/>
            <a:lstStyle/>
            <a:p>
              <a:endParaRPr lang="ar-JO"/>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06EBDEDC-81ED-445A-A667-2A57F67179CD}" type="datetimeFigureOut">
              <a:rPr lang="en-US"/>
              <a:pPr>
                <a:defRPr/>
              </a:pPr>
              <a:t>9/13/23</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F195AC4-EBEA-496F-8997-F740AD2D31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B6A8E10-AB2F-4CF8-B572-13F79D3A9E22}" type="datetimeFigureOut">
              <a:rPr lang="en-US"/>
              <a:pPr>
                <a:defRPr/>
              </a:pPr>
              <a:t>9/13/23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8D1B5D-6AE3-4C06-99C3-EFAD27C06E7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047D15B4-E268-476B-A7BE-593E77D94C37}" type="datetimeFigureOut">
              <a:rPr lang="en-US"/>
              <a:pPr>
                <a:defRPr/>
              </a:pPr>
              <a:t>9/13/23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F64106-4059-4157-BA74-F46E0307093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B97D94F0-CB2E-49EB-A4DC-C71807D89526}" type="datetimeFigureOut">
              <a:rPr lang="en-US"/>
              <a:pPr>
                <a:defRPr/>
              </a:pPr>
              <a:t>9/13/23</a:t>
            </a:fld>
            <a:endParaRPr lang="en-US"/>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7D586F94-6DCA-4F52-8D01-0F7F642F4C2C}" type="slidenum">
              <a:rPr lang="en-US"/>
              <a:pPr>
                <a:defRPr/>
              </a:pPr>
              <a:t>‹#›</a:t>
            </a:fld>
            <a:endParaRPr lang="en-US"/>
          </a:p>
        </p:txBody>
      </p:sp>
    </p:spTree>
    <p:extLst>
      <p:ext uri="{BB962C8B-B14F-4D97-AF65-F5344CB8AC3E}">
        <p14:creationId xmlns:p14="http://schemas.microsoft.com/office/powerpoint/2010/main" val="218336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830D99E2-7CF9-4E57-BB7C-3D796D0601D0}" type="datetimeFigureOut">
              <a:rPr lang="en-US"/>
              <a:pPr>
                <a:defRPr/>
              </a:pPr>
              <a:t>9/13/23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EB5EFC8-61C0-418C-A96F-09BF8570156A}" type="slidenum">
              <a:rPr lang="en-US"/>
              <a:pPr>
                <a:defRPr/>
              </a:pPr>
              <a:t>‹#›</a:t>
            </a:fld>
            <a:endParaRPr lang="en-US"/>
          </a:p>
        </p:txBody>
      </p:sp>
    </p:spTree>
    <p:extLst>
      <p:ext uri="{BB962C8B-B14F-4D97-AF65-F5344CB8AC3E}">
        <p14:creationId xmlns:p14="http://schemas.microsoft.com/office/powerpoint/2010/main" val="1762101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p:cNvSpPr>
            <a:spLocks noGrp="1"/>
          </p:cNvSpPr>
          <p:nvPr>
            <p:ph type="dt" sz="half" idx="10"/>
          </p:nvPr>
        </p:nvSpPr>
        <p:spPr/>
        <p:txBody>
          <a:bodyPr/>
          <a:lstStyle>
            <a:lvl1pPr>
              <a:defRPr/>
            </a:lvl1pPr>
          </a:lstStyle>
          <a:p>
            <a:pPr>
              <a:defRPr/>
            </a:pPr>
            <a:fld id="{48E70BAD-A5DE-4376-A27F-A5B90D06B219}" type="datetimeFigureOut">
              <a:rPr lang="en-US"/>
              <a:pPr>
                <a:defRPr/>
              </a:pPr>
              <a:t>9/13/23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5E743D0-83D1-4F13-80D7-7C6F35CBFA21}" type="slidenum">
              <a:rPr lang="en-US"/>
              <a:pPr>
                <a:defRPr/>
              </a:pPr>
              <a:t>‹#›</a:t>
            </a:fld>
            <a:endParaRPr lang="en-US"/>
          </a:p>
        </p:txBody>
      </p:sp>
    </p:spTree>
    <p:extLst>
      <p:ext uri="{BB962C8B-B14F-4D97-AF65-F5344CB8AC3E}">
        <p14:creationId xmlns:p14="http://schemas.microsoft.com/office/powerpoint/2010/main" val="2587525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5BCBE11D-C3E6-4DB2-BFD5-9B2308358C2E}" type="datetimeFigureOut">
              <a:rPr lang="en-US"/>
              <a:pPr>
                <a:defRPr/>
              </a:pPr>
              <a:t>9/13/23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2A0B66D-396D-4F6E-8CD4-18CA64AEC196}" type="slidenum">
              <a:rPr lang="en-US"/>
              <a:pPr>
                <a:defRPr/>
              </a:pPr>
              <a:t>‹#›</a:t>
            </a:fld>
            <a:endParaRPr lang="en-US"/>
          </a:p>
        </p:txBody>
      </p:sp>
    </p:spTree>
    <p:extLst>
      <p:ext uri="{BB962C8B-B14F-4D97-AF65-F5344CB8AC3E}">
        <p14:creationId xmlns:p14="http://schemas.microsoft.com/office/powerpoint/2010/main" val="2875445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p:cNvSpPr>
            <a:spLocks noGrp="1"/>
          </p:cNvSpPr>
          <p:nvPr>
            <p:ph type="dt" sz="half" idx="10"/>
          </p:nvPr>
        </p:nvSpPr>
        <p:spPr/>
        <p:txBody>
          <a:bodyPr rtlCol="0"/>
          <a:lstStyle>
            <a:lvl1pPr>
              <a:defRPr/>
            </a:lvl1pPr>
          </a:lstStyle>
          <a:p>
            <a:pPr>
              <a:defRPr/>
            </a:pPr>
            <a:fld id="{AE669D1F-3908-4298-A75F-40C79C48686F}" type="datetimeFigureOut">
              <a:rPr lang="en-US"/>
              <a:pPr>
                <a:defRPr/>
              </a:pPr>
              <a:t>9/13/23</a:t>
            </a:fld>
            <a:endParaRPr lang="en-US"/>
          </a:p>
        </p:txBody>
      </p:sp>
      <p:sp>
        <p:nvSpPr>
          <p:cNvPr id="8" name="Slide Number Placeholder 26"/>
          <p:cNvSpPr>
            <a:spLocks noGrp="1"/>
          </p:cNvSpPr>
          <p:nvPr>
            <p:ph type="sldNum" sz="quarter" idx="11"/>
          </p:nvPr>
        </p:nvSpPr>
        <p:spPr/>
        <p:txBody>
          <a:bodyPr rtlCol="0"/>
          <a:lstStyle>
            <a:lvl1pPr>
              <a:defRPr/>
            </a:lvl1pPr>
          </a:lstStyle>
          <a:p>
            <a:pPr>
              <a:defRPr/>
            </a:pPr>
            <a:fld id="{83B18D6B-5C47-41A9-A17B-8BEC42384792}" type="slidenum">
              <a:rPr lang="en-US"/>
              <a:pPr>
                <a:defRPr/>
              </a:pPr>
              <a:t>‹#›</a:t>
            </a:fld>
            <a:endParaRPr lang="en-US"/>
          </a:p>
        </p:txBody>
      </p:sp>
      <p:sp>
        <p:nvSpPr>
          <p:cNvPr id="9" name="Footer Placeholder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540316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14DB7196-7951-4C32-9F3C-08A4FA14FB44}" type="datetimeFigureOut">
              <a:rPr lang="en-US"/>
              <a:pPr>
                <a:defRPr/>
              </a:pPr>
              <a:t>9/13/23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F916655-C594-4502-8328-094BA1497834}" type="slidenum">
              <a:rPr lang="en-US"/>
              <a:pPr>
                <a:defRPr/>
              </a:pPr>
              <a:t>‹#›</a:t>
            </a:fld>
            <a:endParaRPr lang="en-US"/>
          </a:p>
        </p:txBody>
      </p:sp>
    </p:spTree>
    <p:extLst>
      <p:ext uri="{BB962C8B-B14F-4D97-AF65-F5344CB8AC3E}">
        <p14:creationId xmlns:p14="http://schemas.microsoft.com/office/powerpoint/2010/main" val="2898146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2E12217-8882-400B-B7C3-A0DFAE1167D4}" type="datetimeFigureOut">
              <a:rPr lang="en-US"/>
              <a:pPr>
                <a:defRPr/>
              </a:pPr>
              <a:t>9/13/23</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93DA50BB-5BEB-4D06-8A79-1F45B160FD2E}" type="slidenum">
              <a:rPr lang="en-US"/>
              <a:pPr>
                <a:defRPr/>
              </a:pPr>
              <a:t>‹#›</a:t>
            </a:fld>
            <a:endParaRPr lang="en-US"/>
          </a:p>
        </p:txBody>
      </p:sp>
    </p:spTree>
    <p:extLst>
      <p:ext uri="{BB962C8B-B14F-4D97-AF65-F5344CB8AC3E}">
        <p14:creationId xmlns:p14="http://schemas.microsoft.com/office/powerpoint/2010/main" val="747720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C503679A-6347-43D0-A9DF-B0DC371925F0}" type="datetimeFigureOut">
              <a:rPr lang="en-US"/>
              <a:pPr>
                <a:defRPr/>
              </a:pPr>
              <a:t>9/13/23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11E5D20-F2DF-40D1-B83A-1347B7462ADF}" type="slidenum">
              <a:rPr lang="en-US"/>
              <a:pPr>
                <a:defRPr/>
              </a:pPr>
              <a:t>‹#›</a:t>
            </a:fld>
            <a:endParaRPr lang="en-US"/>
          </a:p>
        </p:txBody>
      </p:sp>
    </p:spTree>
    <p:extLst>
      <p:ext uri="{BB962C8B-B14F-4D97-AF65-F5344CB8AC3E}">
        <p14:creationId xmlns:p14="http://schemas.microsoft.com/office/powerpoint/2010/main" val="54373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75C93EA0-E984-4E62-BD98-6976672DB795}" type="datetimeFigureOut">
              <a:rPr lang="en-US"/>
              <a:pPr>
                <a:defRPr/>
              </a:pPr>
              <a:t>9/13/23</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E13452A-3F97-4F1A-BDE8-2E03DB4CEAA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p:cNvSpPr>
            <a:spLocks noGrp="1"/>
          </p:cNvSpPr>
          <p:nvPr>
            <p:ph type="dt" sz="half" idx="10"/>
          </p:nvPr>
        </p:nvSpPr>
        <p:spPr/>
        <p:txBody>
          <a:bodyPr/>
          <a:lstStyle>
            <a:lvl1pPr>
              <a:defRPr/>
            </a:lvl1pPr>
          </a:lstStyle>
          <a:p>
            <a:pPr>
              <a:defRPr/>
            </a:pPr>
            <a:fld id="{11BC679F-9332-459F-9F94-3309201B848F}" type="datetimeFigureOut">
              <a:rPr lang="en-US"/>
              <a:pPr>
                <a:defRPr/>
              </a:pPr>
              <a:t>9/13/23</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7F474B5-A75B-4974-9324-B86F88C773EA}" type="slidenum">
              <a:rPr lang="en-US"/>
              <a:pPr>
                <a:defRPr/>
              </a:pPr>
              <a:t>‹#›</a:t>
            </a:fld>
            <a:endParaRPr lang="en-US"/>
          </a:p>
        </p:txBody>
      </p:sp>
    </p:spTree>
    <p:extLst>
      <p:ext uri="{BB962C8B-B14F-4D97-AF65-F5344CB8AC3E}">
        <p14:creationId xmlns:p14="http://schemas.microsoft.com/office/powerpoint/2010/main" val="398986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3242EF0-DFB9-4536-B2D4-C6CDB311E2C0}" type="datetimeFigureOut">
              <a:rPr lang="en-US"/>
              <a:pPr>
                <a:defRPr/>
              </a:pPr>
              <a:t>9/13/23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40830EF-AD58-4D8C-8DC1-5664DE919489}" type="slidenum">
              <a:rPr lang="en-US"/>
              <a:pPr>
                <a:defRPr/>
              </a:pPr>
              <a:t>‹#›</a:t>
            </a:fld>
            <a:endParaRPr lang="en-US"/>
          </a:p>
        </p:txBody>
      </p:sp>
    </p:spTree>
    <p:extLst>
      <p:ext uri="{BB962C8B-B14F-4D97-AF65-F5344CB8AC3E}">
        <p14:creationId xmlns:p14="http://schemas.microsoft.com/office/powerpoint/2010/main" val="707216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3C6C6EA3-E4FC-40F7-8C88-3124D05A2371}" type="datetimeFigureOut">
              <a:rPr lang="en-US"/>
              <a:pPr>
                <a:defRPr/>
              </a:pPr>
              <a:t>9/13/23</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4A09F3D-AC71-4065-B676-A1DC5DD8DCEF}" type="slidenum">
              <a:rPr lang="en-US"/>
              <a:pPr>
                <a:defRPr/>
              </a:pPr>
              <a:t>‹#›</a:t>
            </a:fld>
            <a:endParaRPr lang="en-US"/>
          </a:p>
        </p:txBody>
      </p:sp>
    </p:spTree>
    <p:extLst>
      <p:ext uri="{BB962C8B-B14F-4D97-AF65-F5344CB8AC3E}">
        <p14:creationId xmlns:p14="http://schemas.microsoft.com/office/powerpoint/2010/main" val="35064093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a:t>Click to edit Master title style</a:t>
            </a:r>
            <a:endParaRPr lang="ar-JO"/>
          </a:p>
        </p:txBody>
      </p:sp>
      <p:sp>
        <p:nvSpPr>
          <p:cNvPr id="3" name="Rectangle 3"/>
          <p:cNvSpPr>
            <a:spLocks noGrp="1" noChangeArrowheads="1"/>
          </p:cNvSpPr>
          <p:nvPr>
            <p:ph type="dt" idx="10"/>
          </p:nvPr>
        </p:nvSpPr>
        <p:spPr>
          <a:ln/>
        </p:spPr>
        <p:txBody>
          <a:bodyPr lIns="82945" tIns="41473" rIns="82945" bIns="41473"/>
          <a:lstStyle>
            <a:lvl1pPr>
              <a:defRPr/>
            </a:lvl1pPr>
          </a:lstStyle>
          <a:p>
            <a:pPr>
              <a:defRPr/>
            </a:pPr>
            <a:endParaRPr lang="en-US"/>
          </a:p>
        </p:txBody>
      </p:sp>
      <p:sp>
        <p:nvSpPr>
          <p:cNvPr id="4" name="Rectangle 4"/>
          <p:cNvSpPr>
            <a:spLocks noGrp="1" noChangeArrowheads="1"/>
          </p:cNvSpPr>
          <p:nvPr>
            <p:ph type="ftr" idx="11"/>
          </p:nvPr>
        </p:nvSpPr>
        <p:spPr>
          <a:ln/>
        </p:spPr>
        <p:txBody>
          <a:bodyPr lIns="82945" tIns="41473" rIns="82945" bIns="41473"/>
          <a:lstStyle>
            <a:lvl1pPr>
              <a:defRPr/>
            </a:lvl1pPr>
          </a:lstStyle>
          <a:p>
            <a:pPr>
              <a:defRPr/>
            </a:pPr>
            <a:endParaRPr lang="en-US"/>
          </a:p>
        </p:txBody>
      </p:sp>
      <p:sp>
        <p:nvSpPr>
          <p:cNvPr id="5" name="Rectangle 5"/>
          <p:cNvSpPr>
            <a:spLocks noGrp="1" noChangeArrowheads="1"/>
          </p:cNvSpPr>
          <p:nvPr>
            <p:ph type="sldNum" idx="12"/>
          </p:nvPr>
        </p:nvSpPr>
        <p:spPr>
          <a:ln/>
        </p:spPr>
        <p:txBody>
          <a:bodyPr lIns="82945" tIns="41473" rIns="82945" bIns="41473"/>
          <a:lstStyle>
            <a:lvl1pPr>
              <a:defRPr/>
            </a:lvl1pPr>
          </a:lstStyle>
          <a:p>
            <a:pPr>
              <a:defRPr/>
            </a:pPr>
            <a:fld id="{02519463-DA32-4D63-A17E-89414D91BB54}" type="slidenum">
              <a:rPr lang="en-US"/>
              <a:pPr>
                <a:defRPr/>
              </a:pPr>
              <a:t>‹#›</a:t>
            </a:fld>
            <a:endParaRPr lang="en-US"/>
          </a:p>
        </p:txBody>
      </p:sp>
    </p:spTree>
    <p:extLst>
      <p:ext uri="{BB962C8B-B14F-4D97-AF65-F5344CB8AC3E}">
        <p14:creationId xmlns:p14="http://schemas.microsoft.com/office/powerpoint/2010/main" val="1980651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9C47B481-464D-4F04-AEF5-F7BF8123A7C4}" type="datetimeFigureOut">
              <a:rPr lang="en-US"/>
              <a:pPr>
                <a:defRPr/>
              </a:pPr>
              <a:t>9/13/23</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511F79D1-A8DD-4443-B436-1065D1B8D9CA}"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extLst/>
          </a:lstStyle>
          <a:p>
            <a:pPr>
              <a:defRPr/>
            </a:pPr>
            <a:fld id="{50BC021D-C3BE-4C3D-A012-1420E94CA318}" type="datetimeFigureOut">
              <a:rPr lang="en-US"/>
              <a:pPr>
                <a:defRPr/>
              </a:pPr>
              <a:t>9/13/23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664303B4-FEED-42D8-96FF-A72580E5B486}"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fld id="{7D6F41D3-E6B3-4177-9E81-8B72A144A837}" type="datetimeFigureOut">
              <a:rPr lang="en-US"/>
              <a:pPr>
                <a:defRPr/>
              </a:pPr>
              <a:t>9/13/23</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8E5434AA-16DF-4685-83B9-4736720B7AC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AC55DDB8-09F4-43BB-9F05-5434F49307AB}" type="datetimeFigureOut">
              <a:rPr lang="en-US"/>
              <a:pPr>
                <a:defRPr/>
              </a:pPr>
              <a:t>9/13/23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F4C43FE0-DE59-4FCC-97DB-BD028F366EE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06B6106-CF21-4744-8BB9-A1B62830702F}" type="datetimeFigureOut">
              <a:rPr lang="en-US"/>
              <a:pPr>
                <a:defRPr/>
              </a:pPr>
              <a:t>9/13/23</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5DEB283-F080-4357-9028-76D022A8CC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fld id="{03956BA3-E15F-4D08-A809-EB61F82DE361}" type="datetimeFigureOut">
              <a:rPr lang="en-US"/>
              <a:pPr>
                <a:defRPr/>
              </a:pPr>
              <a:t>9/13/23</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49C14DE6-F66A-40F4-A657-0899DA35259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endParaRPr lang="ar-JO"/>
          </a:p>
        </p:txBody>
      </p:sp>
      <p:sp>
        <p:nvSpPr>
          <p:cNvPr id="7" name="Right Triangle 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B732DD6D-AF56-4F69-A80E-FA6E1B09CABE}" type="datetimeFigureOut">
              <a:rPr lang="en-US"/>
              <a:pPr>
                <a:defRPr/>
              </a:pPr>
              <a:t>9/13/23</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347C87F7-0006-46DF-950F-E348B97ED43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53975" y="5784850"/>
            <a:ext cx="3802063" cy="838200"/>
          </a:xfrm>
          <a:custGeom>
            <a:avLst/>
            <a:gdLst>
              <a:gd name="T0" fmla="*/ 0 w 5760"/>
              <a:gd name="T1" fmla="*/ 0 h 528"/>
              <a:gd name="T2" fmla="*/ 3802063 w 5760"/>
              <a:gd name="T3" fmla="*/ 0 h 528"/>
              <a:gd name="T4" fmla="*/ 3802063 w 5760"/>
              <a:gd name="T5" fmla="*/ 838200 h 528"/>
              <a:gd name="T6" fmla="*/ 31684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w="9525" cap="flat" cmpd="sng" algn="ctr">
            <a:noFill/>
            <a:prstDash val="solid"/>
            <a:round/>
            <a:headEnd type="none" w="med" len="med"/>
            <a:tailEnd type="none" w="med" len="med"/>
          </a:ln>
        </p:spPr>
        <p:txBody>
          <a:bodyPr/>
          <a:lstStyle/>
          <a:p>
            <a:endParaRPr lang="ar-JO"/>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33A05203-99EC-4467-8D38-361EF2F2043F}" type="datetimeFigureOut">
              <a:rPr lang="en-US"/>
              <a:pPr>
                <a:defRPr/>
              </a:pPr>
              <a:t>9/13/23</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7ABD36FA-3BCD-481B-8364-D353CE79D82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59" r:id="rId1"/>
    <p:sldLayoutId id="2147484255" r:id="rId2"/>
    <p:sldLayoutId id="2147484260" r:id="rId3"/>
    <p:sldLayoutId id="2147484261" r:id="rId4"/>
    <p:sldLayoutId id="2147484262" r:id="rId5"/>
    <p:sldLayoutId id="2147484263" r:id="rId6"/>
    <p:sldLayoutId id="2147484256" r:id="rId7"/>
    <p:sldLayoutId id="2147484264" r:id="rId8"/>
    <p:sldLayoutId id="2147484265" r:id="rId9"/>
    <p:sldLayoutId id="2147484257" r:id="rId10"/>
    <p:sldLayoutId id="2147484258" r:id="rId11"/>
  </p:sldLayoutIdLst>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defRPr>
      </a:lvl2pPr>
      <a:lvl3pPr algn="l" rtl="1" eaLnBrk="0" fontAlgn="base" hangingPunct="0">
        <a:spcBef>
          <a:spcPct val="0"/>
        </a:spcBef>
        <a:spcAft>
          <a:spcPct val="0"/>
        </a:spcAft>
        <a:defRPr sz="4100" b="1">
          <a:solidFill>
            <a:schemeClr val="tx2"/>
          </a:solidFill>
          <a:latin typeface="Lucida Sans Unicode" pitchFamily="34" charset="0"/>
        </a:defRPr>
      </a:lvl3pPr>
      <a:lvl4pPr algn="l" rtl="1" eaLnBrk="0" fontAlgn="base" hangingPunct="0">
        <a:spcBef>
          <a:spcPct val="0"/>
        </a:spcBef>
        <a:spcAft>
          <a:spcPct val="0"/>
        </a:spcAft>
        <a:defRPr sz="4100" b="1">
          <a:solidFill>
            <a:schemeClr val="tx2"/>
          </a:solidFill>
          <a:latin typeface="Lucida Sans Unicode" pitchFamily="34" charset="0"/>
        </a:defRPr>
      </a:lvl4pPr>
      <a:lvl5pPr algn="l" rtl="1" eaLnBrk="0" fontAlgn="base" hangingPunct="0">
        <a:spcBef>
          <a:spcPct val="0"/>
        </a:spcBef>
        <a:spcAft>
          <a:spcPct val="0"/>
        </a:spcAft>
        <a:defRPr sz="4100" b="1">
          <a:solidFill>
            <a:schemeClr val="tx2"/>
          </a:solidFill>
          <a:latin typeface="Lucida Sans Unicode" pitchFamily="34" charset="0"/>
        </a:defRPr>
      </a:lvl5pPr>
      <a:lvl6pPr marL="457200" algn="l" rtl="1" fontAlgn="base">
        <a:spcBef>
          <a:spcPct val="0"/>
        </a:spcBef>
        <a:spcAft>
          <a:spcPct val="0"/>
        </a:spcAft>
        <a:defRPr sz="4100" b="1">
          <a:solidFill>
            <a:schemeClr val="tx2"/>
          </a:solidFill>
          <a:latin typeface="Lucida Sans Unicode" pitchFamily="34" charset="0"/>
        </a:defRPr>
      </a:lvl6pPr>
      <a:lvl7pPr marL="914400" algn="l" rtl="1" fontAlgn="base">
        <a:spcBef>
          <a:spcPct val="0"/>
        </a:spcBef>
        <a:spcAft>
          <a:spcPct val="0"/>
        </a:spcAft>
        <a:defRPr sz="4100" b="1">
          <a:solidFill>
            <a:schemeClr val="tx2"/>
          </a:solidFill>
          <a:latin typeface="Lucida Sans Unicode" pitchFamily="34" charset="0"/>
        </a:defRPr>
      </a:lvl7pPr>
      <a:lvl8pPr marL="1371600" algn="l" rtl="1" fontAlgn="base">
        <a:spcBef>
          <a:spcPct val="0"/>
        </a:spcBef>
        <a:spcAft>
          <a:spcPct val="0"/>
        </a:spcAft>
        <a:defRPr sz="4100" b="1">
          <a:solidFill>
            <a:schemeClr val="tx2"/>
          </a:solidFill>
          <a:latin typeface="Lucida Sans Unicode" pitchFamily="34" charset="0"/>
        </a:defRPr>
      </a:lvl8pPr>
      <a:lvl9pPr marL="1828800" algn="l" rtl="1" fontAlgn="base">
        <a:spcBef>
          <a:spcPct val="0"/>
        </a:spcBef>
        <a:spcAft>
          <a:spcPct val="0"/>
        </a:spcAft>
        <a:defRPr sz="4100" b="1">
          <a:solidFill>
            <a:schemeClr val="tx2"/>
          </a:solidFill>
          <a:latin typeface="Lucida Sans Unicode" pitchFamily="34"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cs typeface="+mn-cs"/>
              </a:defRPr>
            </a:lvl1pPr>
          </a:lstStyle>
          <a:p>
            <a:pPr>
              <a:defRPr/>
            </a:pPr>
            <a:fld id="{F3E34041-47EE-41E8-AB07-3BCC2D92FAEB}" type="datetimeFigureOut">
              <a:rPr lang="en-US"/>
              <a:pPr>
                <a:defRPr/>
              </a:pPr>
              <a:t>9/13/23</a:t>
            </a:fld>
            <a:endParaRPr lang="en-US"/>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cs typeface="+mn-cs"/>
              </a:defRPr>
            </a:lvl1pPr>
          </a:lstStyle>
          <a:p>
            <a:pPr>
              <a:defRPr/>
            </a:pPr>
            <a:fld id="{47662695-926F-4C03-8E0B-6F31978D13C8}" type="slidenum">
              <a:rPr lang="en-US"/>
              <a:pPr>
                <a:defRPr/>
              </a:pPr>
              <a:t>‹#›</a:t>
            </a:fld>
            <a:endParaRPr lang="en-US"/>
          </a:p>
        </p:txBody>
      </p:sp>
    </p:spTree>
    <p:extLst>
      <p:ext uri="{BB962C8B-B14F-4D97-AF65-F5344CB8AC3E}">
        <p14:creationId xmlns:p14="http://schemas.microsoft.com/office/powerpoint/2010/main" val="3516267647"/>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 id="2147484278"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0648"/>
            <a:ext cx="7851648" cy="1296144"/>
          </a:xfrm>
        </p:spPr>
        <p:txBody>
          <a:bodyPr/>
          <a:lstStyle/>
          <a:p>
            <a:pPr algn="ctr" eaLnBrk="1" fontAlgn="auto" hangingPunct="1">
              <a:spcAft>
                <a:spcPts val="0"/>
              </a:spcAft>
              <a:defRPr/>
            </a:pPr>
            <a:r>
              <a:rPr lang="en-US" dirty="0"/>
              <a:t>Upper GI Bleeding</a:t>
            </a:r>
          </a:p>
        </p:txBody>
      </p:sp>
      <p:sp>
        <p:nvSpPr>
          <p:cNvPr id="5123" name="Subtitle 2"/>
          <p:cNvSpPr>
            <a:spLocks noGrp="1"/>
          </p:cNvSpPr>
          <p:nvPr>
            <p:ph type="subTitle" idx="1"/>
          </p:nvPr>
        </p:nvSpPr>
        <p:spPr>
          <a:xfrm>
            <a:off x="293489" y="2572843"/>
            <a:ext cx="3762193" cy="2570655"/>
          </a:xfrm>
        </p:spPr>
        <p:txBody>
          <a:bodyPr/>
          <a:lstStyle/>
          <a:p>
            <a:pPr marR="0" algn="l" eaLnBrk="1" hangingPunct="1">
              <a:lnSpc>
                <a:spcPct val="90000"/>
              </a:lnSpc>
              <a:defRPr/>
            </a:pPr>
            <a:r>
              <a:rPr lang="en-US" sz="2400" b="1" dirty="0">
                <a:effectLst>
                  <a:outerShdw blurRad="38100" dist="38100" dir="2700000" algn="tl">
                    <a:srgbClr val="000000">
                      <a:alpha val="43137"/>
                    </a:srgbClr>
                  </a:outerShdw>
                </a:effectLst>
              </a:rPr>
              <a:t>Presented BY: </a:t>
            </a:r>
          </a:p>
          <a:p>
            <a:pPr marR="0" algn="l" eaLnBrk="1" hangingPunct="1">
              <a:lnSpc>
                <a:spcPct val="90000"/>
              </a:lnSpc>
              <a:defRPr/>
            </a:pPr>
            <a:r>
              <a:rPr lang="en-US" sz="2400" b="1" dirty="0">
                <a:effectLst>
                  <a:outerShdw blurRad="38100" dist="38100" dir="2700000" algn="tl">
                    <a:srgbClr val="000000">
                      <a:alpha val="43137"/>
                    </a:srgbClr>
                  </a:outerShdw>
                </a:effectLst>
              </a:rPr>
              <a:t> Mohammad Al-qudah</a:t>
            </a:r>
          </a:p>
          <a:p>
            <a:pPr marR="0" algn="l" eaLnBrk="1" hangingPunct="1">
              <a:lnSpc>
                <a:spcPct val="90000"/>
              </a:lnSpc>
              <a:defRPr/>
            </a:pPr>
            <a:r>
              <a:rPr lang="en-US" sz="2400" b="1" dirty="0">
                <a:effectLst>
                  <a:outerShdw blurRad="38100" dist="38100" dir="2700000" algn="tl">
                    <a:srgbClr val="000000">
                      <a:alpha val="43137"/>
                    </a:srgbClr>
                  </a:outerShdw>
                </a:effectLst>
              </a:rPr>
              <a:t> Ahmad </a:t>
            </a:r>
            <a:r>
              <a:rPr lang="en-US" sz="2400" b="1" dirty="0" err="1">
                <a:effectLst>
                  <a:outerShdw blurRad="38100" dist="38100" dir="2700000" algn="tl">
                    <a:srgbClr val="000000">
                      <a:alpha val="43137"/>
                    </a:srgbClr>
                  </a:outerShdw>
                </a:effectLst>
              </a:rPr>
              <a:t>Al-Dalaeen</a:t>
            </a:r>
            <a:endParaRPr lang="en-US" sz="2400" b="1" dirty="0">
              <a:effectLst>
                <a:outerShdw blurRad="38100" dist="38100" dir="2700000" algn="tl">
                  <a:srgbClr val="000000">
                    <a:alpha val="43137"/>
                  </a:srgbClr>
                </a:outerShdw>
              </a:effectLst>
            </a:endParaRPr>
          </a:p>
          <a:p>
            <a:pPr marR="0" algn="l" eaLnBrk="1" hangingPunct="1">
              <a:lnSpc>
                <a:spcPct val="90000"/>
              </a:lnSpc>
              <a:defRPr/>
            </a:pPr>
            <a:r>
              <a:rPr lang="en-US" sz="2400" b="1" dirty="0">
                <a:effectLst>
                  <a:outerShdw blurRad="38100" dist="38100" dir="2700000" algn="tl">
                    <a:srgbClr val="000000">
                      <a:alpha val="43137"/>
                    </a:srgbClr>
                  </a:outerShdw>
                </a:effectLst>
              </a:rPr>
              <a:t> Abd </a:t>
            </a:r>
            <a:r>
              <a:rPr lang="en-US" sz="2400" b="1" dirty="0" err="1">
                <a:effectLst>
                  <a:outerShdw blurRad="38100" dist="38100" dir="2700000" algn="tl">
                    <a:srgbClr val="000000">
                      <a:alpha val="43137"/>
                    </a:srgbClr>
                  </a:outerShdw>
                </a:effectLst>
              </a:rPr>
              <a:t>Al-Rhman</a:t>
            </a:r>
            <a:r>
              <a:rPr lang="en-US" sz="2400" b="1" dirty="0">
                <a:effectLst>
                  <a:outerShdw blurRad="38100" dist="38100" dir="2700000" algn="tl">
                    <a:srgbClr val="000000">
                      <a:alpha val="43137"/>
                    </a:srgbClr>
                  </a:outerShdw>
                </a:effectLst>
              </a:rPr>
              <a:t> Ibdah</a:t>
            </a:r>
          </a:p>
        </p:txBody>
      </p:sp>
      <p:pic>
        <p:nvPicPr>
          <p:cNvPr id="3" name="Picture 3">
            <a:extLst>
              <a:ext uri="{FF2B5EF4-FFF2-40B4-BE49-F238E27FC236}">
                <a16:creationId xmlns:a16="http://schemas.microsoft.com/office/drawing/2014/main" id="{DB620BF4-C25A-0D9A-7705-ABF288EC2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5682" y="1823982"/>
            <a:ext cx="4815053" cy="32100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pPr>
              <a:defRPr/>
            </a:pPr>
            <a:r>
              <a:rPr lang="en-US" dirty="0"/>
              <a:t>Diagnosis cont.</a:t>
            </a:r>
          </a:p>
        </p:txBody>
      </p:sp>
      <p:sp>
        <p:nvSpPr>
          <p:cNvPr id="4" name="Content Placeholder 2"/>
          <p:cNvSpPr>
            <a:spLocks noGrp="1"/>
          </p:cNvSpPr>
          <p:nvPr>
            <p:ph idx="1"/>
          </p:nvPr>
        </p:nvSpPr>
        <p:spPr/>
        <p:txBody>
          <a:bodyPr/>
          <a:lstStyle/>
          <a:p>
            <a:pPr algn="l" rtl="0" eaLnBrk="1" hangingPunct="1">
              <a:defRPr/>
            </a:pPr>
            <a:r>
              <a:rPr lang="en-US" dirty="0"/>
              <a:t>History</a:t>
            </a:r>
          </a:p>
          <a:p>
            <a:pPr lvl="1" algn="l" rtl="0" eaLnBrk="1" hangingPunct="1">
              <a:defRPr/>
            </a:pPr>
            <a:r>
              <a:rPr lang="en-US" dirty="0"/>
              <a:t>NSAIDs</a:t>
            </a:r>
          </a:p>
          <a:p>
            <a:pPr lvl="1" algn="l" rtl="0" eaLnBrk="1" hangingPunct="1">
              <a:defRPr/>
            </a:pPr>
            <a:r>
              <a:rPr lang="en-US" dirty="0"/>
              <a:t>Smoking</a:t>
            </a:r>
          </a:p>
          <a:p>
            <a:pPr lvl="1" algn="l" rtl="0" eaLnBrk="1" hangingPunct="1">
              <a:defRPr/>
            </a:pPr>
            <a:r>
              <a:rPr lang="en-US" dirty="0"/>
              <a:t>H. Pylori</a:t>
            </a:r>
          </a:p>
          <a:p>
            <a:pPr lvl="1" algn="l" rtl="0" eaLnBrk="1" hangingPunct="1">
              <a:defRPr/>
            </a:pPr>
            <a:r>
              <a:rPr lang="en-US" dirty="0"/>
              <a:t>Previous UGIB</a:t>
            </a:r>
          </a:p>
          <a:p>
            <a:pPr marL="393700" lvl="1" indent="0" algn="l" rtl="0" eaLnBrk="1" hangingPunct="1">
              <a:buFont typeface="Wingdings 2" pitchFamily="18" charset="2"/>
              <a:buNone/>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pPr>
              <a:defRPr/>
            </a:pPr>
            <a:r>
              <a:rPr lang="en-US"/>
              <a:t>Diagnosis cont.</a:t>
            </a:r>
          </a:p>
        </p:txBody>
      </p:sp>
      <p:sp>
        <p:nvSpPr>
          <p:cNvPr id="3" name="عنصر نائب للمحتوى 2"/>
          <p:cNvSpPr>
            <a:spLocks noGrp="1"/>
          </p:cNvSpPr>
          <p:nvPr>
            <p:ph idx="1"/>
          </p:nvPr>
        </p:nvSpPr>
        <p:spPr>
          <a:xfrm>
            <a:off x="395288" y="1935163"/>
            <a:ext cx="8291512" cy="4389437"/>
          </a:xfrm>
        </p:spPr>
        <p:txBody>
          <a:bodyPr/>
          <a:lstStyle/>
          <a:p>
            <a:pPr algn="l" rtl="0">
              <a:defRPr/>
            </a:pPr>
            <a:r>
              <a:rPr lang="en-US" dirty="0"/>
              <a:t> Physical examination</a:t>
            </a:r>
          </a:p>
          <a:p>
            <a:pPr algn="ctr" rtl="0">
              <a:buFont typeface="Arial" pitchFamily="34" charset="0"/>
              <a:buChar char="•"/>
              <a:defRPr/>
            </a:pPr>
            <a:r>
              <a:rPr lang="en-US" dirty="0">
                <a:solidFill>
                  <a:schemeClr val="accent1">
                    <a:lumMod val="75000"/>
                  </a:schemeClr>
                </a:solidFill>
              </a:rPr>
              <a:t> </a:t>
            </a:r>
            <a:r>
              <a:rPr lang="en-US" dirty="0"/>
              <a:t>measurement of postural changes in </a:t>
            </a:r>
            <a:r>
              <a:rPr lang="en-US" dirty="0" err="1"/>
              <a:t>Bl.Pr</a:t>
            </a:r>
            <a:r>
              <a:rPr lang="en-US" dirty="0"/>
              <a:t>. &amp; pulse rate</a:t>
            </a:r>
          </a:p>
          <a:p>
            <a:pPr algn="l" rtl="0">
              <a:buFont typeface="Arial" pitchFamily="34" charset="0"/>
              <a:buChar char="•"/>
              <a:defRPr/>
            </a:pPr>
            <a:r>
              <a:rPr lang="en-US" dirty="0"/>
              <a:t>Digital rectal examination  </a:t>
            </a:r>
          </a:p>
          <a:p>
            <a:pPr algn="l" rtl="0">
              <a:buFont typeface="Arial" pitchFamily="34" charset="0"/>
              <a:buChar char="•"/>
              <a:defRPr/>
            </a:pPr>
            <a:r>
              <a:rPr lang="en-US" dirty="0"/>
              <a:t>Liver disease or portal hypertension ( spider nevi, portosystemic shunt and bruising) in </a:t>
            </a:r>
            <a:r>
              <a:rPr lang="en-US" dirty="0" err="1"/>
              <a:t>variceal</a:t>
            </a:r>
            <a:r>
              <a:rPr lang="en-US" dirty="0"/>
              <a:t> hemorrhage  </a:t>
            </a:r>
          </a:p>
          <a:p>
            <a:pPr marL="0" indent="0" algn="l" rtl="0">
              <a:buFont typeface="Wingdings 2" pitchFamily="18" charset="2"/>
              <a:buNone/>
              <a:defRPr/>
            </a:pPr>
            <a:r>
              <a:rPr lang="en-US" dirty="0">
                <a:solidFill>
                  <a:schemeClr val="accent1">
                    <a:lumMod val="75000"/>
                  </a:schemeClr>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en-US"/>
              <a:t>Diagnosis cont.</a:t>
            </a:r>
          </a:p>
        </p:txBody>
      </p:sp>
      <p:sp>
        <p:nvSpPr>
          <p:cNvPr id="14339" name="Content Placeholder 2"/>
          <p:cNvSpPr>
            <a:spLocks noGrp="1"/>
          </p:cNvSpPr>
          <p:nvPr>
            <p:ph idx="1"/>
          </p:nvPr>
        </p:nvSpPr>
        <p:spPr>
          <a:xfrm>
            <a:off x="457200" y="1782763"/>
            <a:ext cx="8229600" cy="4525962"/>
          </a:xfrm>
        </p:spPr>
        <p:txBody>
          <a:bodyPr/>
          <a:lstStyle/>
          <a:p>
            <a:pPr algn="l" rtl="0" eaLnBrk="1" hangingPunct="1">
              <a:defRPr/>
            </a:pPr>
            <a:r>
              <a:rPr lang="en-US" dirty="0"/>
              <a:t>Endoscopy</a:t>
            </a:r>
          </a:p>
          <a:p>
            <a:pPr lvl="1" algn="l" rtl="0" eaLnBrk="1" hangingPunct="1">
              <a:defRPr/>
            </a:pPr>
            <a:r>
              <a:rPr lang="en-US" dirty="0"/>
              <a:t>‘Gold Standard’</a:t>
            </a:r>
          </a:p>
          <a:p>
            <a:pPr lvl="1" algn="l" rtl="0" eaLnBrk="1" hangingPunct="1">
              <a:defRPr/>
            </a:pPr>
            <a:r>
              <a:rPr lang="en-US" dirty="0"/>
              <a:t>URGENT</a:t>
            </a:r>
          </a:p>
          <a:p>
            <a:pPr lvl="1" algn="l" rtl="0" eaLnBrk="1" hangingPunct="1">
              <a:defRPr/>
            </a:pPr>
            <a:r>
              <a:rPr lang="en-US" dirty="0"/>
              <a:t>Requires experience and skill to avoid errors</a:t>
            </a:r>
          </a:p>
          <a:p>
            <a:pPr lvl="1" algn="l" rtl="0" eaLnBrk="1" hangingPunct="1">
              <a:defRPr/>
            </a:pPr>
            <a:r>
              <a:rPr lang="en-US" dirty="0"/>
              <a:t>Diagnostic and Therapeutic Measures</a:t>
            </a:r>
          </a:p>
          <a:p>
            <a:pPr marL="393700" lvl="1" indent="0" algn="l" rtl="0" eaLnBrk="1" hangingPunct="1">
              <a:buFont typeface="Wingdings 2" pitchFamily="18" charset="2"/>
              <a:buNone/>
              <a:defRPr/>
            </a:pPr>
            <a:endParaRPr lang="en-US" dirty="0"/>
          </a:p>
        </p:txBody>
      </p:sp>
      <p:pic>
        <p:nvPicPr>
          <p:cNvPr id="20484" name="Picture 5" descr="http://nygicenter.com/images/endoscopy1.jpg"/>
          <p:cNvPicPr>
            <a:picLocks noChangeAspect="1" noChangeArrowheads="1"/>
          </p:cNvPicPr>
          <p:nvPr/>
        </p:nvPicPr>
        <p:blipFill>
          <a:blip r:embed="rId2"/>
          <a:srcRect/>
          <a:stretch>
            <a:fillRect/>
          </a:stretch>
        </p:blipFill>
        <p:spPr bwMode="auto">
          <a:xfrm>
            <a:off x="6588125" y="188913"/>
            <a:ext cx="2235200" cy="25939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t>ASSESSMENT OF SEVERITY</a:t>
            </a:r>
          </a:p>
        </p:txBody>
      </p:sp>
      <p:pic>
        <p:nvPicPr>
          <p:cNvPr id="21507" name="Picture 2"/>
          <p:cNvPicPr>
            <a:picLocks noGrp="1" noChangeAspect="1" noChangeArrowheads="1"/>
          </p:cNvPicPr>
          <p:nvPr>
            <p:ph idx="1"/>
          </p:nvPr>
        </p:nvPicPr>
        <p:blipFill>
          <a:blip r:embed="rId2"/>
          <a:srcRect/>
          <a:stretch>
            <a:fillRect/>
          </a:stretch>
        </p:blipFill>
        <p:spPr>
          <a:xfrm>
            <a:off x="0" y="1268413"/>
            <a:ext cx="9144000" cy="5589587"/>
          </a:xfr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a:srcRect/>
          <a:stretch>
            <a:fillRect/>
          </a:stretch>
        </p:blipFill>
        <p:spPr>
          <a:xfrm>
            <a:off x="0" y="620713"/>
            <a:ext cx="9036050" cy="6237287"/>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a:t>Initial Management of UGIB</a:t>
            </a:r>
          </a:p>
        </p:txBody>
      </p:sp>
      <p:sp>
        <p:nvSpPr>
          <p:cNvPr id="23555" name="Content Placeholder 2"/>
          <p:cNvSpPr>
            <a:spLocks noGrp="1"/>
          </p:cNvSpPr>
          <p:nvPr>
            <p:ph idx="1"/>
          </p:nvPr>
        </p:nvSpPr>
        <p:spPr/>
        <p:txBody>
          <a:bodyPr/>
          <a:lstStyle/>
          <a:p>
            <a:pPr algn="l" rtl="0" eaLnBrk="1" hangingPunct="1"/>
            <a:r>
              <a:rPr lang="en-US" altLang="en-US" b="1" u="sng"/>
              <a:t>Resuscitation</a:t>
            </a:r>
          </a:p>
          <a:p>
            <a:pPr algn="l" rtl="0" eaLnBrk="1" hangingPunct="1"/>
            <a:r>
              <a:rPr lang="en-US" altLang="en-US"/>
              <a:t>Investigation urgently</a:t>
            </a:r>
          </a:p>
          <a:p>
            <a:pPr algn="l" rtl="0" eaLnBrk="1" hangingPunct="1"/>
            <a:r>
              <a:rPr lang="en-US" altLang="en-US"/>
              <a:t>Definitive Treatment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50825" y="0"/>
            <a:ext cx="8229600" cy="1143000"/>
          </a:xfrm>
        </p:spPr>
        <p:txBody>
          <a:bodyPr/>
          <a:lstStyle/>
          <a:p>
            <a:pPr eaLnBrk="1" hangingPunct="1">
              <a:defRPr/>
            </a:pPr>
            <a:r>
              <a:rPr lang="en-US"/>
              <a:t>Resuscitation</a:t>
            </a:r>
          </a:p>
        </p:txBody>
      </p:sp>
      <p:sp>
        <p:nvSpPr>
          <p:cNvPr id="17411" name="Content Placeholder 2"/>
          <p:cNvSpPr>
            <a:spLocks noGrp="1"/>
          </p:cNvSpPr>
          <p:nvPr>
            <p:ph idx="1"/>
          </p:nvPr>
        </p:nvSpPr>
        <p:spPr>
          <a:xfrm>
            <a:off x="323850" y="1052513"/>
            <a:ext cx="8229600" cy="4389437"/>
          </a:xfrm>
        </p:spPr>
        <p:txBody>
          <a:bodyPr/>
          <a:lstStyle/>
          <a:p>
            <a:pPr algn="l" rtl="0" eaLnBrk="1" hangingPunct="1">
              <a:defRPr/>
            </a:pPr>
            <a:r>
              <a:rPr lang="en-US" dirty="0"/>
              <a:t>Venous </a:t>
            </a:r>
            <a:r>
              <a:rPr lang="en-US" dirty="0" err="1"/>
              <a:t>canulas</a:t>
            </a:r>
            <a:endParaRPr lang="en-US" dirty="0"/>
          </a:p>
          <a:p>
            <a:pPr lvl="1" algn="l" rtl="0" eaLnBrk="1" hangingPunct="1">
              <a:defRPr/>
            </a:pPr>
            <a:r>
              <a:rPr lang="en-US" dirty="0"/>
              <a:t>Fluid installing </a:t>
            </a:r>
          </a:p>
          <a:p>
            <a:pPr lvl="1" algn="l" rtl="0" eaLnBrk="1" hangingPunct="1">
              <a:defRPr/>
            </a:pPr>
            <a:r>
              <a:rPr lang="en-US" dirty="0"/>
              <a:t>Drawing blood (CBC, coagulation profile, urea, electrolytes, cross matching) </a:t>
            </a:r>
          </a:p>
          <a:p>
            <a:pPr algn="l" rtl="0" eaLnBrk="1" hangingPunct="1">
              <a:defRPr/>
            </a:pPr>
            <a:r>
              <a:rPr lang="en-US" dirty="0"/>
              <a:t>Central venous catheter </a:t>
            </a:r>
          </a:p>
          <a:p>
            <a:pPr lvl="1" algn="l" rtl="0" eaLnBrk="1" hangingPunct="1">
              <a:defRPr/>
            </a:pPr>
            <a:r>
              <a:rPr lang="en-US" dirty="0"/>
              <a:t>CV instability </a:t>
            </a:r>
          </a:p>
          <a:p>
            <a:pPr algn="l" rtl="0" eaLnBrk="1" hangingPunct="1">
              <a:defRPr/>
            </a:pPr>
            <a:r>
              <a:rPr lang="en-US" dirty="0"/>
              <a:t>NGT Suction</a:t>
            </a:r>
          </a:p>
          <a:p>
            <a:pPr lvl="1" algn="l" rtl="0" eaLnBrk="1" hangingPunct="1">
              <a:defRPr/>
            </a:pPr>
            <a:r>
              <a:rPr lang="en-US" dirty="0"/>
              <a:t>Confirming wither there is blood in stomach </a:t>
            </a:r>
          </a:p>
          <a:p>
            <a:pPr lvl="1" algn="l" rtl="0" eaLnBrk="1" hangingPunct="1">
              <a:defRPr/>
            </a:pPr>
            <a:r>
              <a:rPr lang="en-US" dirty="0"/>
              <a:t>Help guide the endoscopic therapy </a:t>
            </a:r>
          </a:p>
          <a:p>
            <a:pPr lvl="1" algn="l" rtl="0" eaLnBrk="1" hangingPunct="1">
              <a:defRPr/>
            </a:pPr>
            <a:r>
              <a:rPr lang="en-US" dirty="0"/>
              <a:t>Monitoring the bleeding </a:t>
            </a:r>
          </a:p>
          <a:p>
            <a:pPr algn="l" rtl="0" eaLnBrk="1" hangingPunct="1">
              <a:defRPr/>
            </a:pPr>
            <a:r>
              <a:rPr lang="en-US" dirty="0"/>
              <a:t>Bladder catheterization </a:t>
            </a:r>
          </a:p>
          <a:p>
            <a:pPr lvl="1" algn="l" rtl="0" eaLnBrk="1" hangingPunct="1">
              <a:defRPr/>
            </a:pPr>
            <a:r>
              <a:rPr lang="en-US" dirty="0"/>
              <a:t>Monitoring urine output </a:t>
            </a:r>
          </a:p>
          <a:p>
            <a:pPr marL="0" indent="0" algn="l" rtl="0" eaLnBrk="1" hangingPunct="1">
              <a:buFont typeface="Wingdings 2" pitchFamily="18" charset="2"/>
              <a:buNone/>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وان 1"/>
          <p:cNvSpPr>
            <a:spLocks noGrp="1"/>
          </p:cNvSpPr>
          <p:nvPr>
            <p:ph type="title"/>
          </p:nvPr>
        </p:nvSpPr>
        <p:spPr/>
        <p:txBody>
          <a:bodyPr/>
          <a:lstStyle/>
          <a:p>
            <a:pPr>
              <a:defRPr/>
            </a:pPr>
            <a:r>
              <a:rPr lang="en-US"/>
              <a:t>Prognosis </a:t>
            </a:r>
          </a:p>
        </p:txBody>
      </p:sp>
      <p:sp>
        <p:nvSpPr>
          <p:cNvPr id="25603" name="عنصر نائب للمحتوى 2"/>
          <p:cNvSpPr>
            <a:spLocks noGrp="1"/>
          </p:cNvSpPr>
          <p:nvPr>
            <p:ph idx="1"/>
          </p:nvPr>
        </p:nvSpPr>
        <p:spPr>
          <a:xfrm>
            <a:off x="457200" y="2366963"/>
            <a:ext cx="8229600" cy="3006725"/>
          </a:xfrm>
        </p:spPr>
        <p:txBody>
          <a:bodyPr/>
          <a:lstStyle/>
          <a:p>
            <a:pPr algn="l" rtl="0"/>
            <a:r>
              <a:rPr lang="en-US" altLang="en-US"/>
              <a:t>Mortality rate is about 5-10% </a:t>
            </a:r>
          </a:p>
          <a:p>
            <a:pPr algn="l" rtl="0"/>
            <a:r>
              <a:rPr lang="en-US" altLang="en-US"/>
              <a:t>Decompensation of  underlying illnesses cause death rather than exsanguination </a:t>
            </a:r>
          </a:p>
          <a:p>
            <a:pPr algn="l" rtl="0"/>
            <a:r>
              <a:rPr lang="en-US" altLang="en-US"/>
              <a:t>Young pt. without malignancy or organ failure have mortality rate &lt;1%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defRPr/>
            </a:pPr>
            <a:r>
              <a:rPr lang="en-US"/>
              <a:t>Prognostic Factors</a:t>
            </a:r>
          </a:p>
        </p:txBody>
      </p:sp>
      <p:sp>
        <p:nvSpPr>
          <p:cNvPr id="26627" name="Content Placeholder 2"/>
          <p:cNvSpPr>
            <a:spLocks noGrp="1"/>
          </p:cNvSpPr>
          <p:nvPr>
            <p:ph idx="1"/>
          </p:nvPr>
        </p:nvSpPr>
        <p:spPr/>
        <p:txBody>
          <a:bodyPr/>
          <a:lstStyle/>
          <a:p>
            <a:pPr algn="l" rtl="0" eaLnBrk="1" hangingPunct="1"/>
            <a:r>
              <a:rPr lang="en-US" altLang="en-US"/>
              <a:t>The three independent clinical predictors of death in patients hospitalized with UGIB are:</a:t>
            </a:r>
          </a:p>
          <a:p>
            <a:pPr lvl="1" algn="l" rtl="0" eaLnBrk="1" hangingPunct="1"/>
            <a:r>
              <a:rPr lang="en-US" altLang="en-US"/>
              <a:t>Increasing age </a:t>
            </a:r>
          </a:p>
          <a:p>
            <a:pPr lvl="1" algn="l" rtl="0" eaLnBrk="1" hangingPunct="1"/>
            <a:r>
              <a:rPr lang="en-US" altLang="en-US"/>
              <a:t>Comorbidities</a:t>
            </a:r>
          </a:p>
          <a:p>
            <a:pPr lvl="1" algn="l" rtl="0" eaLnBrk="1" hangingPunct="1"/>
            <a:r>
              <a:rPr lang="en-US" altLang="en-US"/>
              <a:t>Hemodynamic compromise (tachycardia or hypotension)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pPr>
              <a:defRPr/>
            </a:pPr>
            <a:r>
              <a:rPr lang="en-US" dirty="0"/>
              <a:t>Peptic Ulcer Bleeding</a:t>
            </a:r>
            <a:endParaRPr lang="ar-JO" dirty="0"/>
          </a:p>
        </p:txBody>
      </p:sp>
      <p:sp>
        <p:nvSpPr>
          <p:cNvPr id="27651" name="Subtitle 3"/>
          <p:cNvSpPr>
            <a:spLocks noGrp="1"/>
          </p:cNvSpPr>
          <p:nvPr>
            <p:ph type="subTitle" idx="1"/>
          </p:nvPr>
        </p:nvSpPr>
        <p:spPr>
          <a:xfrm>
            <a:off x="685800" y="3611563"/>
            <a:ext cx="7772400" cy="1200150"/>
          </a:xfrm>
        </p:spPr>
        <p:txBody>
          <a:bodyPr/>
          <a:lstStyle/>
          <a:p>
            <a:pPr marR="0"/>
            <a:endParaRPr lang="ar-JO"/>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116512"/>
          </a:xfrm>
        </p:spPr>
        <p:txBody>
          <a:bodyPr/>
          <a:lstStyle/>
          <a:p>
            <a:pPr algn="l" rtl="0">
              <a:defRPr/>
            </a:pPr>
            <a:r>
              <a:rPr lang="en-US" sz="2000" dirty="0"/>
              <a:t>Extend from oral cavity to ligament of </a:t>
            </a:r>
            <a:r>
              <a:rPr lang="en-US" sz="2000" dirty="0" err="1"/>
              <a:t>treitz</a:t>
            </a:r>
            <a:r>
              <a:rPr lang="en-US" sz="2000" dirty="0"/>
              <a:t> of duodenum </a:t>
            </a:r>
          </a:p>
          <a:p>
            <a:pPr algn="l" rtl="0">
              <a:defRPr/>
            </a:pPr>
            <a:endParaRPr lang="en-US" sz="2000" dirty="0"/>
          </a:p>
          <a:p>
            <a:pPr algn="l" rtl="0">
              <a:defRPr/>
            </a:pPr>
            <a:r>
              <a:rPr lang="en-US" sz="2000" dirty="0"/>
              <a:t>Blood supply:</a:t>
            </a:r>
          </a:p>
          <a:p>
            <a:pPr algn="l" rtl="0">
              <a:defRPr/>
            </a:pPr>
            <a:r>
              <a:rPr lang="en-US" sz="2000" dirty="0"/>
              <a:t>Lt gastric AR. Giving esophageal branch supply esophagus &amp; stomach</a:t>
            </a:r>
          </a:p>
          <a:p>
            <a:pPr algn="l" rtl="0">
              <a:defRPr/>
            </a:pPr>
            <a:r>
              <a:rPr lang="en-US" sz="2000" dirty="0"/>
              <a:t>Common hepatic Ar. Giving Rt. gastric, </a:t>
            </a:r>
            <a:r>
              <a:rPr lang="en-US" sz="2000" b="1" dirty="0" err="1">
                <a:solidFill>
                  <a:srgbClr val="FF0000"/>
                </a:solidFill>
                <a:effectLst>
                  <a:outerShdw blurRad="38100" dist="38100" dir="2700000" algn="tl">
                    <a:srgbClr val="000000">
                      <a:alpha val="43137"/>
                    </a:srgbClr>
                  </a:outerShdw>
                </a:effectLst>
              </a:rPr>
              <a:t>gastroduodenal</a:t>
            </a:r>
            <a:r>
              <a:rPr lang="en-US" sz="2000" dirty="0"/>
              <a:t>, Lt. hepatic and cystic branches supply stomach, liver, </a:t>
            </a:r>
            <a:r>
              <a:rPr lang="en-US" sz="2000" dirty="0" err="1"/>
              <a:t>Gb</a:t>
            </a:r>
            <a:r>
              <a:rPr lang="en-US" sz="2000" dirty="0"/>
              <a:t> and duodenum </a:t>
            </a:r>
          </a:p>
          <a:p>
            <a:pPr algn="l" rtl="0">
              <a:defRPr/>
            </a:pPr>
            <a:r>
              <a:rPr lang="en-US" sz="2000" dirty="0" err="1"/>
              <a:t>Splenic</a:t>
            </a:r>
            <a:r>
              <a:rPr lang="en-US" sz="2000" dirty="0"/>
              <a:t> Ar. giving Lt. </a:t>
            </a:r>
            <a:r>
              <a:rPr lang="en-US" sz="2000" dirty="0" err="1"/>
              <a:t>gastroepiploic</a:t>
            </a:r>
            <a:r>
              <a:rPr lang="en-US" sz="2000" dirty="0"/>
              <a:t>, short </a:t>
            </a:r>
            <a:r>
              <a:rPr lang="en-US" sz="2000" dirty="0" err="1"/>
              <a:t>gastic</a:t>
            </a:r>
            <a:r>
              <a:rPr lang="en-US" sz="2000" dirty="0"/>
              <a:t> and pancreatic branch supply spleen, pancreas, </a:t>
            </a:r>
            <a:r>
              <a:rPr lang="en-US" sz="2000" dirty="0" err="1"/>
              <a:t>fundus</a:t>
            </a:r>
            <a:r>
              <a:rPr lang="en-US" sz="2000" dirty="0"/>
              <a:t> of stomach and greater </a:t>
            </a:r>
            <a:r>
              <a:rPr lang="en-US" sz="2000" dirty="0" err="1"/>
              <a:t>omentum</a:t>
            </a:r>
            <a:r>
              <a:rPr lang="en-US" sz="2000" dirty="0"/>
              <a:t> </a:t>
            </a:r>
          </a:p>
          <a:p>
            <a:pPr algn="l" rtl="0">
              <a:defRPr/>
            </a:pPr>
            <a:endParaRPr lang="en-US" sz="2000" dirty="0"/>
          </a:p>
        </p:txBody>
      </p:sp>
      <p:sp>
        <p:nvSpPr>
          <p:cNvPr id="3" name="Title 2"/>
          <p:cNvSpPr>
            <a:spLocks noGrp="1"/>
          </p:cNvSpPr>
          <p:nvPr>
            <p:ph type="title"/>
          </p:nvPr>
        </p:nvSpPr>
        <p:spPr/>
        <p:txBody>
          <a:bodyPr/>
          <a:lstStyle/>
          <a:p>
            <a:pPr>
              <a:defRPr/>
            </a:pPr>
            <a:r>
              <a:rPr lang="en-US" dirty="0"/>
              <a:t>Anatomy of UBGIT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GB" dirty="0"/>
              <a:t>Peptic Ulcers Bleeding </a:t>
            </a:r>
            <a:endParaRPr lang="ar-JO" dirty="0"/>
          </a:p>
        </p:txBody>
      </p:sp>
      <p:sp>
        <p:nvSpPr>
          <p:cNvPr id="3" name="عنصر نائب للمحتوى 2"/>
          <p:cNvSpPr>
            <a:spLocks noGrp="1"/>
          </p:cNvSpPr>
          <p:nvPr>
            <p:ph idx="1"/>
          </p:nvPr>
        </p:nvSpPr>
        <p:spPr/>
        <p:txBody>
          <a:bodyPr/>
          <a:lstStyle/>
          <a:p>
            <a:pPr marL="1714500" lvl="4" indent="0" algn="l">
              <a:buFont typeface="Wingdings 2" pitchFamily="18" charset="2"/>
              <a:buNone/>
            </a:pPr>
            <a:r>
              <a:rPr lang="en-US" b="1"/>
              <a:t>Gastrointestinal hemorrhage remains a major medical problem with an incidence of over 1/1000 per year in Western practice .</a:t>
            </a:r>
          </a:p>
          <a:p>
            <a:pPr marL="1714500" lvl="4" indent="0" algn="l">
              <a:buFont typeface="Wingdings 2" pitchFamily="18" charset="2"/>
              <a:buNone/>
            </a:pPr>
            <a:endParaRPr lang="en-US" b="1">
              <a:cs typeface="Arial" pitchFamily="34" charset="0"/>
            </a:endParaRPr>
          </a:p>
          <a:p>
            <a:pPr marL="1714500" lvl="4" indent="0" algn="l">
              <a:buFont typeface="Wingdings 2" pitchFamily="18" charset="2"/>
              <a:buNone/>
            </a:pPr>
            <a:r>
              <a:rPr lang="en-US" b="1">
                <a:cs typeface="Arial" pitchFamily="34" charset="0"/>
              </a:rPr>
              <a:t>In recent years  the population affected has become much </a:t>
            </a:r>
            <a:r>
              <a:rPr lang="en-US" b="1">
                <a:solidFill>
                  <a:srgbClr val="C00000"/>
                </a:solidFill>
                <a:cs typeface="Arial" pitchFamily="34" charset="0"/>
              </a:rPr>
              <a:t>older</a:t>
            </a:r>
            <a:r>
              <a:rPr lang="en-US" b="1">
                <a:cs typeface="Arial" pitchFamily="34" charset="0"/>
              </a:rPr>
              <a:t> and the bleeding is commonly associated with the </a:t>
            </a:r>
            <a:r>
              <a:rPr lang="en-US" b="1">
                <a:solidFill>
                  <a:srgbClr val="C00000"/>
                </a:solidFill>
                <a:cs typeface="Arial" pitchFamily="34" charset="0"/>
              </a:rPr>
              <a:t>ingestion</a:t>
            </a:r>
            <a:r>
              <a:rPr lang="en-US" b="1">
                <a:cs typeface="Arial" pitchFamily="34" charset="0"/>
              </a:rPr>
              <a:t> </a:t>
            </a:r>
            <a:r>
              <a:rPr lang="en-US" b="1">
                <a:solidFill>
                  <a:srgbClr val="C00000"/>
                </a:solidFill>
                <a:cs typeface="Arial" pitchFamily="34" charset="0"/>
              </a:rPr>
              <a:t>of</a:t>
            </a:r>
            <a:r>
              <a:rPr lang="en-US" b="1">
                <a:cs typeface="Arial" pitchFamily="34" charset="0"/>
              </a:rPr>
              <a:t> </a:t>
            </a:r>
            <a:r>
              <a:rPr lang="en-US" b="1">
                <a:solidFill>
                  <a:srgbClr val="C00000"/>
                </a:solidFill>
                <a:cs typeface="Arial" pitchFamily="34" charset="0"/>
              </a:rPr>
              <a:t>NSAIDs</a:t>
            </a:r>
            <a:r>
              <a:rPr lang="en-US" b="1">
                <a:cs typeface="Arial" pitchFamily="34" charset="0"/>
              </a:rPr>
              <a:t>.</a:t>
            </a:r>
            <a:endParaRPr lang="ar-JO" b="1"/>
          </a:p>
          <a:p>
            <a:pPr marL="508000" lvl="1" indent="0" algn="l">
              <a:lnSpc>
                <a:spcPct val="90000"/>
              </a:lnSpc>
              <a:buFont typeface="Verdana" pitchFamily="34" charset="0"/>
              <a:buNone/>
            </a:pPr>
            <a:endParaRPr lang="ar-JO" sz="1800" b="1"/>
          </a:p>
          <a:p>
            <a:pPr marL="508000" lvl="1" indent="0" algn="l">
              <a:lnSpc>
                <a:spcPct val="90000"/>
              </a:lnSpc>
              <a:buFont typeface="Verdana" pitchFamily="34" charset="0"/>
              <a:buNone/>
            </a:pPr>
            <a:endParaRPr lang="ar-JO" sz="1800" b="1"/>
          </a:p>
          <a:p>
            <a:pPr marL="508000" lvl="1" indent="0" algn="l">
              <a:lnSpc>
                <a:spcPct val="90000"/>
              </a:lnSpc>
              <a:buFont typeface="Verdana" pitchFamily="34" charset="0"/>
              <a:buNone/>
            </a:pPr>
            <a:endParaRPr lang="ar-JO" sz="1800" b="1"/>
          </a:p>
          <a:p>
            <a:pPr marL="508000" lvl="1" indent="0" algn="l">
              <a:lnSpc>
                <a:spcPct val="90000"/>
              </a:lnSpc>
              <a:buFont typeface="Verdana" pitchFamily="34" charset="0"/>
              <a:buNone/>
            </a:pPr>
            <a:endParaRPr lang="ar-JO" sz="1800" b="1"/>
          </a:p>
          <a:p>
            <a:endParaRPr lang="ar-JO"/>
          </a:p>
        </p:txBody>
      </p:sp>
      <p:pic>
        <p:nvPicPr>
          <p:cNvPr id="28676" name="Picture 3" descr="M2800203-Bleeding_stomach_ulcer-SPL.jpg"/>
          <p:cNvPicPr>
            <a:picLocks noChangeAspect="1"/>
          </p:cNvPicPr>
          <p:nvPr/>
        </p:nvPicPr>
        <p:blipFill>
          <a:blip r:embed="rId2"/>
          <a:srcRect/>
          <a:stretch>
            <a:fillRect/>
          </a:stretch>
        </p:blipFill>
        <p:spPr bwMode="auto">
          <a:xfrm>
            <a:off x="5219700" y="3357563"/>
            <a:ext cx="3617913" cy="3311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620713"/>
            <a:ext cx="8077200" cy="2133600"/>
          </a:xfrm>
        </p:spPr>
        <p:txBody>
          <a:bodyPr/>
          <a:lstStyle/>
          <a:p>
            <a:pPr marL="514350" marR="0" indent="-514350" algn="l" rtl="0">
              <a:buFont typeface="Arial" pitchFamily="34" charset="0"/>
              <a:buChar char="•"/>
            </a:pPr>
            <a:r>
              <a:rPr lang="en-US" sz="2800">
                <a:solidFill>
                  <a:srgbClr val="FF0000"/>
                </a:solidFill>
              </a:rPr>
              <a:t>Internal bleeding </a:t>
            </a:r>
            <a:r>
              <a:rPr lang="en-US" sz="2800">
                <a:solidFill>
                  <a:schemeClr val="tx1"/>
                </a:solidFill>
              </a:rPr>
              <a:t>is the most common complication of peptic ulcers</a:t>
            </a:r>
          </a:p>
          <a:p>
            <a:pPr marL="514350" marR="0" indent="-514350" algn="l" rtl="0">
              <a:buFont typeface="Arial" pitchFamily="34" charset="0"/>
              <a:buChar char="•"/>
            </a:pPr>
            <a:r>
              <a:rPr lang="en-US" sz="2800">
                <a:solidFill>
                  <a:schemeClr val="tx1"/>
                </a:solidFill>
              </a:rPr>
              <a:t>bleeding can occur when an ulcer develops at a site of blood vessel</a:t>
            </a:r>
          </a:p>
          <a:p>
            <a:pPr marL="514350" marR="0" indent="-514350" algn="l" rtl="0">
              <a:buFont typeface="Arial" pitchFamily="34" charset="0"/>
              <a:buChar char="•"/>
            </a:pPr>
            <a:endParaRPr lang="en-US" sz="2800">
              <a:solidFill>
                <a:schemeClr val="tx1"/>
              </a:solidFill>
            </a:endParaRPr>
          </a:p>
        </p:txBody>
      </p:sp>
      <p:pic>
        <p:nvPicPr>
          <p:cNvPr id="29699" name="Picture 3" descr="bleeding pu.jpg"/>
          <p:cNvPicPr>
            <a:picLocks noChangeAspect="1"/>
          </p:cNvPicPr>
          <p:nvPr/>
        </p:nvPicPr>
        <p:blipFill>
          <a:blip r:embed="rId2"/>
          <a:srcRect/>
          <a:stretch>
            <a:fillRect/>
          </a:stretch>
        </p:blipFill>
        <p:spPr bwMode="auto">
          <a:xfrm>
            <a:off x="1116013" y="3068638"/>
            <a:ext cx="76962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pPr algn="l" eaLnBrk="1" hangingPunct="1"/>
            <a:r>
              <a:rPr lang="en-US" altLang="en-US"/>
              <a:t>Symptoms</a:t>
            </a:r>
          </a:p>
          <a:p>
            <a:pPr lvl="1" algn="l" eaLnBrk="1" hangingPunct="1"/>
            <a:r>
              <a:rPr lang="en-US" altLang="en-US"/>
              <a:t>Epigastric Pain</a:t>
            </a:r>
          </a:p>
          <a:p>
            <a:pPr lvl="1" algn="l" eaLnBrk="1" hangingPunct="1"/>
            <a:r>
              <a:rPr lang="en-US" altLang="en-US"/>
              <a:t>Bleeding</a:t>
            </a:r>
          </a:p>
          <a:p>
            <a:pPr lvl="1" algn="l" eaLnBrk="1" hangingPunct="1"/>
            <a:r>
              <a:rPr lang="en-US" altLang="en-US"/>
              <a:t>Back Pain</a:t>
            </a:r>
          </a:p>
          <a:p>
            <a:pPr lvl="1" algn="l" eaLnBrk="1" hangingPunct="1"/>
            <a:r>
              <a:rPr lang="en-US" altLang="en-US"/>
              <a:t>Decreased Appetite</a:t>
            </a:r>
          </a:p>
          <a:p>
            <a:pPr lvl="1" algn="l" eaLnBrk="1" hangingPunct="1"/>
            <a:r>
              <a:rPr lang="en-US" altLang="en-US"/>
              <a:t>Nausea, vomiting, anorexia</a:t>
            </a:r>
          </a:p>
          <a:p>
            <a:pPr algn="l" eaLnBrk="1" hangingPunct="1"/>
            <a:r>
              <a:rPr lang="en-US" altLang="en-US"/>
              <a:t>Signs</a:t>
            </a:r>
          </a:p>
          <a:p>
            <a:pPr lvl="1" algn="l" eaLnBrk="1" hangingPunct="1"/>
            <a:r>
              <a:rPr lang="en-US" altLang="en-US"/>
              <a:t>All forms of GI bleed</a:t>
            </a:r>
          </a:p>
          <a:p>
            <a:pPr lvl="1" algn="l" eaLnBrk="1" hangingPunct="1"/>
            <a:r>
              <a:rPr lang="en-US" altLang="en-US"/>
              <a:t>Tenderness</a:t>
            </a:r>
          </a:p>
          <a:p>
            <a:pPr lvl="1" algn="l" eaLnBrk="1" hangingPunct="1"/>
            <a:endParaRPr lang="en-US" altLang="en-US"/>
          </a:p>
        </p:txBody>
      </p:sp>
      <p:sp>
        <p:nvSpPr>
          <p:cNvPr id="19458" name="Title 1"/>
          <p:cNvSpPr>
            <a:spLocks noGrp="1"/>
          </p:cNvSpPr>
          <p:nvPr>
            <p:ph type="title"/>
          </p:nvPr>
        </p:nvSpPr>
        <p:spPr/>
        <p:txBody>
          <a:bodyPr/>
          <a:lstStyle/>
          <a:p>
            <a:pPr eaLnBrk="1" fontAlgn="auto" hangingPunct="1">
              <a:spcAft>
                <a:spcPts val="0"/>
              </a:spcAft>
              <a:defRPr/>
            </a:pPr>
            <a:endParaRPr lang="ar-JO">
              <a:solidFill>
                <a:srgbClr val="7B989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400" dirty="0">
                <a:cs typeface="Arial" charset="0"/>
              </a:rPr>
              <a:t>Duodenal ulcers:</a:t>
            </a:r>
            <a:br>
              <a:rPr lang="en-US" sz="4400" dirty="0">
                <a:cs typeface="Arial" charset="0"/>
              </a:rPr>
            </a:br>
            <a:endParaRPr lang="en-US" dirty="0"/>
          </a:p>
        </p:txBody>
      </p:sp>
      <p:sp>
        <p:nvSpPr>
          <p:cNvPr id="3" name="Content Placeholder 2"/>
          <p:cNvSpPr>
            <a:spLocks noGrp="1"/>
          </p:cNvSpPr>
          <p:nvPr>
            <p:ph idx="1"/>
          </p:nvPr>
        </p:nvSpPr>
        <p:spPr>
          <a:xfrm>
            <a:off x="250825" y="1196975"/>
            <a:ext cx="4681538" cy="5486400"/>
          </a:xfrm>
        </p:spPr>
        <p:txBody>
          <a:bodyPr/>
          <a:lstStyle/>
          <a:p>
            <a:pPr marL="107950" indent="0" algn="l" rtl="0">
              <a:lnSpc>
                <a:spcPct val="80000"/>
              </a:lnSpc>
              <a:buFont typeface="Wingdings 3" pitchFamily="18" charset="2"/>
              <a:buNone/>
            </a:pPr>
            <a:endParaRPr lang="en-US" sz="1600">
              <a:cs typeface="Arial" pitchFamily="34" charset="0"/>
            </a:endParaRPr>
          </a:p>
          <a:p>
            <a:pPr marL="107950" indent="0" algn="l" rtl="0">
              <a:lnSpc>
                <a:spcPct val="80000"/>
              </a:lnSpc>
              <a:buFont typeface="Wingdings 3" pitchFamily="18" charset="2"/>
              <a:buNone/>
            </a:pPr>
            <a:r>
              <a:rPr lang="en-US" sz="1600">
                <a:cs typeface="Arial" pitchFamily="34" charset="0"/>
              </a:rPr>
              <a:t>The </a:t>
            </a:r>
            <a:r>
              <a:rPr lang="en-US" sz="1600" b="1">
                <a:solidFill>
                  <a:srgbClr val="C00000"/>
                </a:solidFill>
                <a:cs typeface="Arial" pitchFamily="34" charset="0"/>
              </a:rPr>
              <a:t>most common </a:t>
            </a:r>
            <a:r>
              <a:rPr lang="en-US" sz="1600">
                <a:cs typeface="Arial" pitchFamily="34" charset="0"/>
              </a:rPr>
              <a:t>site of bleeding from a peptic ulcer is </a:t>
            </a:r>
            <a:r>
              <a:rPr lang="en-US" sz="1600" b="1">
                <a:solidFill>
                  <a:srgbClr val="C00000"/>
                </a:solidFill>
                <a:cs typeface="Arial" pitchFamily="34" charset="0"/>
              </a:rPr>
              <a:t>the duodenum</a:t>
            </a:r>
            <a:r>
              <a:rPr lang="en-US" sz="1600">
                <a:cs typeface="Arial" pitchFamily="34" charset="0"/>
              </a:rPr>
              <a:t>.</a:t>
            </a:r>
          </a:p>
          <a:p>
            <a:pPr marL="107950" indent="0" algn="l" rtl="0">
              <a:lnSpc>
                <a:spcPct val="80000"/>
              </a:lnSpc>
              <a:buFont typeface="Wingdings 3" pitchFamily="18" charset="2"/>
              <a:buNone/>
            </a:pPr>
            <a:endParaRPr lang="en-US" sz="1600">
              <a:cs typeface="Arial" pitchFamily="34" charset="0"/>
            </a:endParaRPr>
          </a:p>
          <a:p>
            <a:pPr marL="107950" indent="0" algn="l" rtl="0">
              <a:lnSpc>
                <a:spcPct val="80000"/>
              </a:lnSpc>
              <a:buFont typeface="Wingdings 3" pitchFamily="18" charset="2"/>
              <a:buNone/>
            </a:pPr>
            <a:r>
              <a:rPr lang="en-US" sz="1600">
                <a:cs typeface="Arial" pitchFamily="34" charset="0"/>
              </a:rPr>
              <a:t>the </a:t>
            </a:r>
            <a:r>
              <a:rPr lang="en-US" sz="1600" b="1">
                <a:solidFill>
                  <a:srgbClr val="C00000"/>
                </a:solidFill>
                <a:cs typeface="Arial" pitchFamily="34" charset="0"/>
              </a:rPr>
              <a:t>gastroduodenal artery</a:t>
            </a:r>
            <a:r>
              <a:rPr lang="en-US" sz="1600">
                <a:cs typeface="Arial" pitchFamily="34" charset="0"/>
              </a:rPr>
              <a:t>, which is commonly the source </a:t>
            </a:r>
            <a:r>
              <a:rPr lang="en-US" sz="1600" b="1">
                <a:solidFill>
                  <a:srgbClr val="C00000"/>
                </a:solidFill>
                <a:cs typeface="Arial" pitchFamily="34" charset="0"/>
              </a:rPr>
              <a:t>of major bleeding</a:t>
            </a:r>
            <a:r>
              <a:rPr lang="en-US" sz="1600">
                <a:cs typeface="Arial" pitchFamily="34" charset="0"/>
              </a:rPr>
              <a:t>.</a:t>
            </a:r>
          </a:p>
          <a:p>
            <a:pPr marL="107950" indent="0" algn="l" rtl="0">
              <a:lnSpc>
                <a:spcPct val="80000"/>
              </a:lnSpc>
              <a:buFont typeface="Wingdings 3" pitchFamily="18" charset="2"/>
              <a:buNone/>
            </a:pPr>
            <a:endParaRPr lang="en-US" sz="1600">
              <a:cs typeface="Arial" pitchFamily="34" charset="0"/>
            </a:endParaRPr>
          </a:p>
          <a:p>
            <a:pPr marL="107950" indent="0" algn="l" rtl="0">
              <a:lnSpc>
                <a:spcPct val="80000"/>
              </a:lnSpc>
              <a:buFont typeface="Wingdings 3" pitchFamily="18" charset="2"/>
              <a:buNone/>
            </a:pPr>
            <a:r>
              <a:rPr lang="en-US" sz="1600">
                <a:cs typeface="Arial" pitchFamily="34" charset="0"/>
              </a:rPr>
              <a:t>The ulcers causing the bleeding are usually found in the </a:t>
            </a:r>
            <a:r>
              <a:rPr lang="en-US" sz="1600" b="1">
                <a:solidFill>
                  <a:srgbClr val="C00000"/>
                </a:solidFill>
                <a:cs typeface="Arial" pitchFamily="34" charset="0"/>
              </a:rPr>
              <a:t>posterior or superior </a:t>
            </a:r>
            <a:r>
              <a:rPr lang="en-US" sz="1600">
                <a:cs typeface="Arial" pitchFamily="34" charset="0"/>
              </a:rPr>
              <a:t>aspect of the first part of duodenum. </a:t>
            </a:r>
          </a:p>
          <a:p>
            <a:pPr marL="107950" indent="0" algn="l" rtl="0">
              <a:lnSpc>
                <a:spcPct val="80000"/>
              </a:lnSpc>
              <a:buFont typeface="Wingdings 3" pitchFamily="18" charset="2"/>
              <a:buNone/>
            </a:pPr>
            <a:endParaRPr lang="en-US" sz="1600">
              <a:cs typeface="Arial" pitchFamily="34" charset="0"/>
            </a:endParaRPr>
          </a:p>
          <a:p>
            <a:pPr marL="107950" indent="0" algn="l" rtl="0">
              <a:lnSpc>
                <a:spcPct val="80000"/>
              </a:lnSpc>
              <a:buFont typeface="Wingdings 3" pitchFamily="18" charset="2"/>
              <a:buNone/>
            </a:pPr>
            <a:r>
              <a:rPr lang="en-US" sz="1600">
                <a:cs typeface="Arial" pitchFamily="34" charset="0"/>
              </a:rPr>
              <a:t>The situation in which there is both an </a:t>
            </a:r>
            <a:r>
              <a:rPr lang="en-US" sz="1600">
                <a:solidFill>
                  <a:srgbClr val="FF0000"/>
                </a:solidFill>
                <a:cs typeface="Arial" pitchFamily="34" charset="0"/>
              </a:rPr>
              <a:t>anterior </a:t>
            </a:r>
          </a:p>
          <a:p>
            <a:pPr marL="107950" indent="0" algn="l" rtl="0">
              <a:lnSpc>
                <a:spcPct val="80000"/>
              </a:lnSpc>
              <a:buFont typeface="Wingdings 3" pitchFamily="18" charset="2"/>
              <a:buNone/>
            </a:pPr>
            <a:r>
              <a:rPr lang="en-US" sz="1600">
                <a:cs typeface="Arial" pitchFamily="34" charset="0"/>
              </a:rPr>
              <a:t>and a </a:t>
            </a:r>
            <a:r>
              <a:rPr lang="en-US" sz="1600">
                <a:solidFill>
                  <a:srgbClr val="FF0000"/>
                </a:solidFill>
                <a:cs typeface="Arial" pitchFamily="34" charset="0"/>
              </a:rPr>
              <a:t>posterior</a:t>
            </a:r>
            <a:r>
              <a:rPr lang="en-US" sz="1600">
                <a:cs typeface="Arial" pitchFamily="34" charset="0"/>
              </a:rPr>
              <a:t> duodenal ulcer is referred to as </a:t>
            </a:r>
          </a:p>
          <a:p>
            <a:pPr marL="107950" indent="0" algn="l" rtl="0">
              <a:lnSpc>
                <a:spcPct val="80000"/>
              </a:lnSpc>
              <a:buFont typeface="Wingdings 3" pitchFamily="18" charset="2"/>
              <a:buNone/>
            </a:pPr>
            <a:r>
              <a:rPr lang="en-US" sz="1600" b="1">
                <a:solidFill>
                  <a:srgbClr val="FF0000"/>
                </a:solidFill>
                <a:cs typeface="Arial" pitchFamily="34" charset="0"/>
              </a:rPr>
              <a:t>‘kissing ulcers’. </a:t>
            </a:r>
          </a:p>
          <a:p>
            <a:pPr marL="107950" indent="0" algn="l" rtl="0">
              <a:lnSpc>
                <a:spcPct val="80000"/>
              </a:lnSpc>
              <a:buFont typeface="Wingdings 3" pitchFamily="18" charset="2"/>
              <a:buNone/>
            </a:pPr>
            <a:endParaRPr lang="en-US" sz="1600" b="1">
              <a:cs typeface="Arial" pitchFamily="34" charset="0"/>
            </a:endParaRPr>
          </a:p>
          <a:p>
            <a:pPr marL="107950" indent="0" algn="l" rtl="0">
              <a:lnSpc>
                <a:spcPct val="80000"/>
              </a:lnSpc>
              <a:buFont typeface="Wingdings 3" pitchFamily="18" charset="2"/>
              <a:buNone/>
            </a:pPr>
            <a:r>
              <a:rPr lang="en-US" sz="1600" b="1">
                <a:cs typeface="Arial" pitchFamily="34" charset="0"/>
              </a:rPr>
              <a:t>Anteriorly</a:t>
            </a:r>
            <a:r>
              <a:rPr lang="en-US" sz="1600">
                <a:cs typeface="Arial" pitchFamily="34" charset="0"/>
              </a:rPr>
              <a:t> placed ulcers tend to </a:t>
            </a:r>
          </a:p>
          <a:p>
            <a:pPr marL="107950" indent="0" algn="l" rtl="0">
              <a:lnSpc>
                <a:spcPct val="80000"/>
              </a:lnSpc>
              <a:buFont typeface="Wingdings 3" pitchFamily="18" charset="2"/>
              <a:buNone/>
            </a:pPr>
            <a:r>
              <a:rPr lang="en-US" sz="1600" b="1">
                <a:cs typeface="Arial" pitchFamily="34" charset="0"/>
              </a:rPr>
              <a:t>perforate</a:t>
            </a:r>
            <a:r>
              <a:rPr lang="en-US" sz="1600">
                <a:cs typeface="Arial" pitchFamily="34" charset="0"/>
              </a:rPr>
              <a:t> and, in contrast, </a:t>
            </a:r>
            <a:r>
              <a:rPr lang="en-US" sz="1600" b="1">
                <a:cs typeface="Arial" pitchFamily="34" charset="0"/>
              </a:rPr>
              <a:t>posterior</a:t>
            </a:r>
            <a:r>
              <a:rPr lang="en-US" sz="1600">
                <a:cs typeface="Arial" pitchFamily="34" charset="0"/>
              </a:rPr>
              <a:t> duodenal </a:t>
            </a:r>
          </a:p>
          <a:p>
            <a:pPr marL="107950" indent="0" algn="l" rtl="0">
              <a:lnSpc>
                <a:spcPct val="80000"/>
              </a:lnSpc>
              <a:buFont typeface="Wingdings 3" pitchFamily="18" charset="2"/>
              <a:buNone/>
            </a:pPr>
            <a:r>
              <a:rPr lang="en-US" sz="1600">
                <a:cs typeface="Arial" pitchFamily="34" charset="0"/>
              </a:rPr>
              <a:t>ulcers tend to </a:t>
            </a:r>
            <a:r>
              <a:rPr lang="en-US" sz="1600" b="1">
                <a:cs typeface="Arial" pitchFamily="34" charset="0"/>
              </a:rPr>
              <a:t>bleed</a:t>
            </a:r>
            <a:r>
              <a:rPr lang="en-US" sz="1600">
                <a:cs typeface="Arial" pitchFamily="34" charset="0"/>
              </a:rPr>
              <a:t>, sometimes by eroding into </a:t>
            </a:r>
            <a:r>
              <a:rPr lang="en-US" sz="1600">
                <a:solidFill>
                  <a:srgbClr val="FF0000"/>
                </a:solidFill>
                <a:cs typeface="Arial" pitchFamily="34" charset="0"/>
              </a:rPr>
              <a:t>the gastroduodenal artery.</a:t>
            </a:r>
          </a:p>
          <a:p>
            <a:pPr marL="107950" indent="0" algn="l" rtl="0">
              <a:lnSpc>
                <a:spcPct val="80000"/>
              </a:lnSpc>
              <a:buFont typeface="Wingdings 3" pitchFamily="18" charset="2"/>
              <a:buNone/>
            </a:pPr>
            <a:endParaRPr lang="en-US" sz="1600">
              <a:solidFill>
                <a:srgbClr val="FF0000"/>
              </a:solidFill>
              <a:cs typeface="Arial" pitchFamily="34" charset="0"/>
            </a:endParaRPr>
          </a:p>
          <a:p>
            <a:pPr marL="107950" indent="0" algn="l" rtl="0">
              <a:lnSpc>
                <a:spcPct val="80000"/>
              </a:lnSpc>
              <a:buFont typeface="Wingdings 3" pitchFamily="18" charset="2"/>
              <a:buNone/>
            </a:pPr>
            <a:endParaRPr lang="en-US" sz="1600">
              <a:cs typeface="Arial" pitchFamily="34" charset="0"/>
            </a:endParaRPr>
          </a:p>
          <a:p>
            <a:pPr marL="107950" indent="0" algn="l" rtl="0">
              <a:lnSpc>
                <a:spcPct val="80000"/>
              </a:lnSpc>
              <a:buFont typeface="Wingdings 3" pitchFamily="18" charset="2"/>
              <a:buNone/>
            </a:pPr>
            <a:endParaRPr lang="en-GB" sz="1600">
              <a:cs typeface="Arial" pitchFamily="34" charset="0"/>
            </a:endParaRPr>
          </a:p>
        </p:txBody>
      </p:sp>
      <p:pic>
        <p:nvPicPr>
          <p:cNvPr id="32772" name="عنصر نائب للمحتوى 3"/>
          <p:cNvPicPr>
            <a:picLocks noChangeAspect="1"/>
          </p:cNvPicPr>
          <p:nvPr/>
        </p:nvPicPr>
        <p:blipFill>
          <a:blip r:embed="rId2"/>
          <a:srcRect/>
          <a:stretch>
            <a:fillRect/>
          </a:stretch>
        </p:blipFill>
        <p:spPr bwMode="auto">
          <a:xfrm>
            <a:off x="5076825" y="981075"/>
            <a:ext cx="3810000" cy="3095625"/>
          </a:xfrm>
          <a:prstGeom prst="rect">
            <a:avLst/>
          </a:prstGeom>
          <a:noFill/>
          <a:ln w="9525">
            <a:noFill/>
            <a:miter lim="800000"/>
            <a:headEnd/>
            <a:tailEnd/>
          </a:ln>
        </p:spPr>
      </p:pic>
      <p:pic>
        <p:nvPicPr>
          <p:cNvPr id="32773" name="Picture 2" descr="نتيجة بحث الصور عن ‪kissing duodenal ulcers endoscopy‬‏"/>
          <p:cNvPicPr>
            <a:picLocks noChangeAspect="1" noChangeArrowheads="1"/>
          </p:cNvPicPr>
          <p:nvPr/>
        </p:nvPicPr>
        <p:blipFill>
          <a:blip r:embed="rId3"/>
          <a:srcRect/>
          <a:stretch>
            <a:fillRect/>
          </a:stretch>
        </p:blipFill>
        <p:spPr bwMode="auto">
          <a:xfrm>
            <a:off x="5267325" y="3954463"/>
            <a:ext cx="3429000" cy="29035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Content Placeholder 3" descr="imgUlcers2.gif"/>
          <p:cNvPicPr>
            <a:picLocks noGrp="1" noChangeAspect="1"/>
          </p:cNvPicPr>
          <p:nvPr>
            <p:ph idx="1"/>
          </p:nvPr>
        </p:nvPicPr>
        <p:blipFill>
          <a:blip r:embed="rId2"/>
          <a:srcRect/>
          <a:stretch>
            <a:fillRect/>
          </a:stretch>
        </p:blipFill>
        <p:spPr>
          <a:xfrm>
            <a:off x="1214438" y="1498600"/>
            <a:ext cx="6357937" cy="4643438"/>
          </a:xfrm>
        </p:spPr>
      </p:pic>
      <p:sp>
        <p:nvSpPr>
          <p:cNvPr id="23554" name="Title 1"/>
          <p:cNvSpPr>
            <a:spLocks noGrp="1"/>
          </p:cNvSpPr>
          <p:nvPr>
            <p:ph type="title"/>
          </p:nvPr>
        </p:nvSpPr>
        <p:spPr/>
        <p:txBody>
          <a:bodyPr/>
          <a:lstStyle/>
          <a:p>
            <a:pPr eaLnBrk="1" fontAlgn="auto" hangingPunct="1">
              <a:spcAft>
                <a:spcPts val="0"/>
              </a:spcAft>
              <a:defRPr/>
            </a:pPr>
            <a:endParaRPr lang="ar-JO">
              <a:solidFill>
                <a:srgbClr val="7B9899"/>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GB" sz="4000" dirty="0">
                <a:cs typeface="Arial" charset="0"/>
              </a:rPr>
              <a:t>Gastric ulcers:</a:t>
            </a:r>
            <a:br>
              <a:rPr lang="en-GB" sz="4000" dirty="0">
                <a:cs typeface="Arial" charset="0"/>
              </a:rPr>
            </a:br>
            <a:endParaRPr lang="en-US" dirty="0"/>
          </a:p>
        </p:txBody>
      </p:sp>
      <p:sp>
        <p:nvSpPr>
          <p:cNvPr id="3" name="Content Placeholder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lstStyle/>
          <a:p>
            <a:pPr>
              <a:lnSpc>
                <a:spcPct val="80000"/>
              </a:lnSpc>
              <a:defRPr/>
            </a:pPr>
            <a:endParaRPr lang="en-GB" sz="3600" dirty="0">
              <a:cs typeface="Arial" charset="0"/>
            </a:endParaRPr>
          </a:p>
          <a:p>
            <a:pPr algn="l" rtl="0">
              <a:lnSpc>
                <a:spcPct val="80000"/>
              </a:lnSpc>
              <a:defRPr/>
            </a:pPr>
            <a:r>
              <a:rPr lang="en-US" dirty="0">
                <a:cs typeface="Arial" charset="0"/>
              </a:rPr>
              <a:t>Large chronic ulcers may erode posteriorly into the pancreas and, on other occasions, into major vessels such as the </a:t>
            </a:r>
            <a:r>
              <a:rPr lang="en-US" dirty="0">
                <a:solidFill>
                  <a:srgbClr val="FF0000"/>
                </a:solidFill>
                <a:cs typeface="Arial" charset="0"/>
              </a:rPr>
              <a:t>splenic artery</a:t>
            </a:r>
            <a:r>
              <a:rPr lang="en-US" dirty="0">
                <a:cs typeface="Arial" charset="0"/>
              </a:rPr>
              <a:t>.</a:t>
            </a:r>
            <a:endParaRPr lang="en-US" dirty="0"/>
          </a:p>
          <a:p>
            <a:pPr marL="109537" indent="0" algn="l">
              <a:lnSpc>
                <a:spcPct val="80000"/>
              </a:lnSpc>
              <a:buFont typeface="Wingdings 3" pitchFamily="18" charset="2"/>
              <a:buNone/>
              <a:defRPr/>
            </a:pPr>
            <a:endParaRPr lang="en-US" dirty="0"/>
          </a:p>
        </p:txBody>
      </p:sp>
      <p:pic>
        <p:nvPicPr>
          <p:cNvPr id="34820" name="Picture 2" descr="صورة ذات صلة"/>
          <p:cNvPicPr>
            <a:picLocks noChangeAspect="1" noChangeArrowheads="1"/>
          </p:cNvPicPr>
          <p:nvPr/>
        </p:nvPicPr>
        <p:blipFill>
          <a:blip r:embed="rId2"/>
          <a:srcRect/>
          <a:stretch>
            <a:fillRect/>
          </a:stretch>
        </p:blipFill>
        <p:spPr bwMode="auto">
          <a:xfrm>
            <a:off x="5076825" y="333375"/>
            <a:ext cx="3959225" cy="3838575"/>
          </a:xfrm>
          <a:prstGeom prst="rect">
            <a:avLst/>
          </a:prstGeom>
          <a:noFill/>
          <a:ln w="9525">
            <a:noFill/>
            <a:miter lim="800000"/>
            <a:headEnd/>
            <a:tailEnd/>
          </a:ln>
        </p:spPr>
      </p:pic>
      <p:pic>
        <p:nvPicPr>
          <p:cNvPr id="34821" name="Picture 2"/>
          <p:cNvPicPr>
            <a:picLocks noChangeAspect="1" noChangeArrowheads="1"/>
          </p:cNvPicPr>
          <p:nvPr/>
        </p:nvPicPr>
        <p:blipFill>
          <a:blip r:embed="rId3"/>
          <a:srcRect/>
          <a:stretch>
            <a:fillRect/>
          </a:stretch>
        </p:blipFill>
        <p:spPr bwMode="auto">
          <a:xfrm>
            <a:off x="5292725" y="4014788"/>
            <a:ext cx="3527425" cy="284321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685800"/>
            <a:ext cx="7498080" cy="731838"/>
          </a:xfrm>
        </p:spPr>
        <p:txBody>
          <a:bodyPr/>
          <a:lstStyle/>
          <a:p>
            <a:pPr>
              <a:defRPr/>
            </a:pPr>
            <a:r>
              <a:rPr lang="en-US" dirty="0"/>
              <a:t>Investigations:</a:t>
            </a:r>
          </a:p>
        </p:txBody>
      </p:sp>
      <p:sp>
        <p:nvSpPr>
          <p:cNvPr id="3" name="Content Placeholder 2"/>
          <p:cNvSpPr>
            <a:spLocks noGrp="1"/>
          </p:cNvSpPr>
          <p:nvPr>
            <p:ph idx="1"/>
          </p:nvPr>
        </p:nvSpPr>
        <p:spPr/>
        <p:txBody>
          <a:bodyPr/>
          <a:lstStyle/>
          <a:p>
            <a:pPr marL="514350" indent="-514350" algn="l" rtl="0">
              <a:buFont typeface="+mj-lt"/>
              <a:buAutoNum type="arabicPeriod"/>
              <a:defRPr/>
            </a:pPr>
            <a:endParaRPr lang="en-US" dirty="0"/>
          </a:p>
          <a:p>
            <a:pPr algn="l" rtl="0">
              <a:defRPr/>
            </a:pPr>
            <a:r>
              <a:rPr lang="en-US" dirty="0"/>
              <a:t>CBC</a:t>
            </a:r>
          </a:p>
          <a:p>
            <a:pPr algn="l" rtl="0">
              <a:defRPr/>
            </a:pPr>
            <a:r>
              <a:rPr lang="en-US" dirty="0"/>
              <a:t>Examination of stool </a:t>
            </a:r>
          </a:p>
          <a:p>
            <a:pPr algn="l" rtl="0">
              <a:defRPr/>
            </a:pPr>
            <a:r>
              <a:rPr lang="en-US" dirty="0"/>
              <a:t>Endoscopy ( diagnostic accuracy &gt;95%)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endoscopy</a:t>
            </a:r>
          </a:p>
        </p:txBody>
      </p:sp>
      <p:sp>
        <p:nvSpPr>
          <p:cNvPr id="36867" name="Content Placeholder 2"/>
          <p:cNvSpPr>
            <a:spLocks noGrp="1"/>
          </p:cNvSpPr>
          <p:nvPr>
            <p:ph idx="1"/>
          </p:nvPr>
        </p:nvSpPr>
        <p:spPr/>
        <p:txBody>
          <a:bodyPr/>
          <a:lstStyle/>
          <a:p>
            <a:pPr algn="l" rtl="0"/>
            <a:r>
              <a:rPr lang="en-US"/>
              <a:t>Therapeutic endoscopy can achieve hemostasis in approximately 70% of cases, with the best evidence supporting a combination of adrenaline injection with heater probe and/or clips.</a:t>
            </a:r>
          </a:p>
          <a:p>
            <a:pPr algn="l"/>
            <a:endParaRPr lang="en-US"/>
          </a:p>
        </p:txBody>
      </p:sp>
      <p:pic>
        <p:nvPicPr>
          <p:cNvPr id="36868" name="Picture 3" descr="bleeding pu Rx.jpg"/>
          <p:cNvPicPr>
            <a:picLocks noChangeAspect="1"/>
          </p:cNvPicPr>
          <p:nvPr/>
        </p:nvPicPr>
        <p:blipFill>
          <a:blip r:embed="rId3"/>
          <a:srcRect/>
          <a:stretch>
            <a:fillRect/>
          </a:stretch>
        </p:blipFill>
        <p:spPr bwMode="auto">
          <a:xfrm>
            <a:off x="1066800" y="4114800"/>
            <a:ext cx="4114800" cy="2743200"/>
          </a:xfrm>
          <a:prstGeom prst="rect">
            <a:avLst/>
          </a:prstGeom>
          <a:noFill/>
          <a:ln w="9525">
            <a:noFill/>
            <a:miter lim="800000"/>
            <a:headEnd/>
            <a:tailEnd/>
          </a:ln>
        </p:spPr>
      </p:pic>
      <p:pic>
        <p:nvPicPr>
          <p:cNvPr id="36869" name="Picture 4" descr="clips.jpg"/>
          <p:cNvPicPr>
            <a:picLocks noChangeAspect="1"/>
          </p:cNvPicPr>
          <p:nvPr/>
        </p:nvPicPr>
        <p:blipFill>
          <a:blip r:embed="rId4"/>
          <a:srcRect/>
          <a:stretch>
            <a:fillRect/>
          </a:stretch>
        </p:blipFill>
        <p:spPr bwMode="auto">
          <a:xfrm>
            <a:off x="5334000" y="4248150"/>
            <a:ext cx="3810000" cy="26098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2"/>
          <p:cNvSpPr>
            <a:spLocks noGrp="1"/>
          </p:cNvSpPr>
          <p:nvPr>
            <p:ph idx="4294967295"/>
          </p:nvPr>
        </p:nvSpPr>
        <p:spPr>
          <a:xfrm>
            <a:off x="0" y="1600200"/>
            <a:ext cx="8229600" cy="4525963"/>
          </a:xfrm>
        </p:spPr>
        <p:txBody>
          <a:bodyPr>
            <a:normAutofit fontScale="92500" lnSpcReduction="20000"/>
          </a:bodyPr>
          <a:lstStyle/>
          <a:p>
            <a:pPr marL="109537" indent="0" algn="l" rtl="0" eaLnBrk="1" hangingPunct="1">
              <a:lnSpc>
                <a:spcPct val="80000"/>
              </a:lnSpc>
              <a:buFont typeface="Wingdings 3" pitchFamily="18" charset="2"/>
              <a:buNone/>
              <a:defRPr/>
            </a:pPr>
            <a:endParaRPr lang="en-GB" sz="2600" dirty="0">
              <a:cs typeface="Arial" charset="0"/>
            </a:endParaRPr>
          </a:p>
          <a:p>
            <a:pPr marL="109537" indent="0" algn="l" rtl="0" eaLnBrk="1" hangingPunct="1">
              <a:lnSpc>
                <a:spcPct val="80000"/>
              </a:lnSpc>
              <a:buFont typeface="Wingdings 3" pitchFamily="18" charset="2"/>
              <a:buNone/>
              <a:defRPr/>
            </a:pPr>
            <a:r>
              <a:rPr lang="en-US" sz="3000" i="1" dirty="0">
                <a:cs typeface="Arial" charset="0"/>
              </a:rPr>
              <a:t>Medical and minimally interventional treatments: </a:t>
            </a:r>
          </a:p>
          <a:p>
            <a:pPr algn="l" rtl="0" eaLnBrk="1" hangingPunct="1">
              <a:lnSpc>
                <a:spcPct val="80000"/>
              </a:lnSpc>
              <a:defRPr/>
            </a:pPr>
            <a:endParaRPr lang="en-US" dirty="0">
              <a:cs typeface="Arial" charset="0"/>
            </a:endParaRPr>
          </a:p>
          <a:p>
            <a:pPr algn="l" rtl="0" eaLnBrk="1" hangingPunct="1">
              <a:lnSpc>
                <a:spcPct val="80000"/>
              </a:lnSpc>
              <a:defRPr/>
            </a:pPr>
            <a:r>
              <a:rPr lang="en-US" dirty="0">
                <a:cs typeface="Arial" charset="0"/>
              </a:rPr>
              <a:t>Medical treatment has </a:t>
            </a:r>
            <a:r>
              <a:rPr lang="en-US" b="1" dirty="0">
                <a:solidFill>
                  <a:srgbClr val="C00000"/>
                </a:solidFill>
                <a:cs typeface="Arial" charset="0"/>
              </a:rPr>
              <a:t>limited efficacy.</a:t>
            </a:r>
          </a:p>
          <a:p>
            <a:pPr algn="l" rtl="0" eaLnBrk="1" hangingPunct="1">
              <a:lnSpc>
                <a:spcPct val="80000"/>
              </a:lnSpc>
              <a:defRPr/>
            </a:pPr>
            <a:endParaRPr lang="en-US" dirty="0">
              <a:cs typeface="Arial" charset="0"/>
            </a:endParaRPr>
          </a:p>
          <a:p>
            <a:pPr algn="l" rtl="0">
              <a:lnSpc>
                <a:spcPct val="80000"/>
              </a:lnSpc>
              <a:defRPr/>
            </a:pPr>
            <a:r>
              <a:rPr lang="en-US" dirty="0">
                <a:cs typeface="Arial" charset="0"/>
              </a:rPr>
              <a:t> All patients are commonly started on </a:t>
            </a:r>
            <a:r>
              <a:rPr lang="en-US" dirty="0">
                <a:solidFill>
                  <a:srgbClr val="C00000"/>
                </a:solidFill>
                <a:cs typeface="Arial" charset="0"/>
              </a:rPr>
              <a:t>a proton pump </a:t>
            </a:r>
          </a:p>
          <a:p>
            <a:pPr marL="109537" indent="0" algn="l" rtl="0">
              <a:lnSpc>
                <a:spcPct val="80000"/>
              </a:lnSpc>
              <a:buFont typeface="Wingdings 3" pitchFamily="18" charset="2"/>
              <a:buNone/>
              <a:defRPr/>
            </a:pPr>
            <a:r>
              <a:rPr lang="en-US" dirty="0">
                <a:solidFill>
                  <a:srgbClr val="C00000"/>
                </a:solidFill>
                <a:cs typeface="Arial" charset="0"/>
              </a:rPr>
              <a:t>antagonist</a:t>
            </a:r>
            <a:r>
              <a:rPr lang="en-US" dirty="0"/>
              <a:t> or on </a:t>
            </a:r>
            <a:r>
              <a:rPr lang="en-US" dirty="0">
                <a:solidFill>
                  <a:srgbClr val="FF0000"/>
                </a:solidFill>
              </a:rPr>
              <a:t>an H2-antagonist</a:t>
            </a:r>
            <a:r>
              <a:rPr lang="en-US" dirty="0"/>
              <a:t> </a:t>
            </a:r>
            <a:r>
              <a:rPr lang="en-US" dirty="0">
                <a:cs typeface="Arial" charset="0"/>
              </a:rPr>
              <a:t>, but well-performed </a:t>
            </a:r>
          </a:p>
          <a:p>
            <a:pPr marL="109537" indent="0" algn="l" rtl="0">
              <a:lnSpc>
                <a:spcPct val="80000"/>
              </a:lnSpc>
              <a:buFont typeface="Wingdings 3" pitchFamily="18" charset="2"/>
              <a:buNone/>
              <a:defRPr/>
            </a:pPr>
            <a:r>
              <a:rPr lang="en-US" dirty="0">
                <a:cs typeface="Arial" charset="0"/>
              </a:rPr>
              <a:t>studies have </a:t>
            </a:r>
            <a:r>
              <a:rPr lang="en-US" dirty="0">
                <a:solidFill>
                  <a:srgbClr val="C00000"/>
                </a:solidFill>
                <a:cs typeface="Arial" charset="0"/>
              </a:rPr>
              <a:t>failed to show</a:t>
            </a:r>
            <a:r>
              <a:rPr lang="en-US" dirty="0">
                <a:cs typeface="Arial" charset="0"/>
              </a:rPr>
              <a:t> that such treatments </a:t>
            </a:r>
          </a:p>
          <a:p>
            <a:pPr marL="109537" indent="0" algn="l" rtl="0">
              <a:lnSpc>
                <a:spcPct val="80000"/>
              </a:lnSpc>
              <a:buFont typeface="Wingdings 3" pitchFamily="18" charset="2"/>
              <a:buNone/>
              <a:defRPr/>
            </a:pPr>
            <a:r>
              <a:rPr lang="en-US" dirty="0">
                <a:cs typeface="Arial" charset="0"/>
              </a:rPr>
              <a:t>influence </a:t>
            </a:r>
            <a:r>
              <a:rPr lang="en-US" dirty="0">
                <a:solidFill>
                  <a:srgbClr val="C00000"/>
                </a:solidFill>
                <a:cs typeface="Arial" charset="0"/>
              </a:rPr>
              <a:t>re-bleeding, operation rate or mortality</a:t>
            </a:r>
            <a:r>
              <a:rPr lang="en-US" dirty="0">
                <a:cs typeface="Arial" charset="0"/>
              </a:rPr>
              <a:t>. </a:t>
            </a:r>
          </a:p>
          <a:p>
            <a:pPr algn="l" rtl="0" eaLnBrk="1" hangingPunct="1">
              <a:lnSpc>
                <a:spcPct val="80000"/>
              </a:lnSpc>
              <a:defRPr/>
            </a:pPr>
            <a:endParaRPr lang="en-US" dirty="0">
              <a:cs typeface="Arial" charset="0"/>
            </a:endParaRPr>
          </a:p>
          <a:p>
            <a:pPr algn="l" rtl="0" eaLnBrk="1" hangingPunct="1">
              <a:lnSpc>
                <a:spcPct val="80000"/>
              </a:lnSpc>
              <a:defRPr/>
            </a:pPr>
            <a:r>
              <a:rPr lang="en-US" b="1" dirty="0">
                <a:solidFill>
                  <a:srgbClr val="C00000"/>
                </a:solidFill>
                <a:cs typeface="Arial" charset="0"/>
              </a:rPr>
              <a:t>However</a:t>
            </a:r>
            <a:r>
              <a:rPr lang="en-US" dirty="0">
                <a:cs typeface="Arial" charset="0"/>
              </a:rPr>
              <a:t>, meta-analyses of studies does suggest that </a:t>
            </a:r>
            <a:r>
              <a:rPr lang="en-US" b="1" dirty="0">
                <a:solidFill>
                  <a:srgbClr val="C00000"/>
                </a:solidFill>
                <a:cs typeface="Arial" charset="0"/>
              </a:rPr>
              <a:t>tranexamic acid</a:t>
            </a:r>
            <a:r>
              <a:rPr lang="en-US" dirty="0">
                <a:cs typeface="Arial" charset="0"/>
              </a:rPr>
              <a:t>, an inhibitor of fibrinolysis, </a:t>
            </a:r>
            <a:r>
              <a:rPr lang="en-GB" b="1" dirty="0">
                <a:solidFill>
                  <a:srgbClr val="C00000"/>
                </a:solidFill>
                <a:cs typeface="Arial" charset="0"/>
              </a:rPr>
              <a:t>reduces the </a:t>
            </a:r>
            <a:r>
              <a:rPr lang="en-GB" b="1" dirty="0" err="1">
                <a:solidFill>
                  <a:srgbClr val="C00000"/>
                </a:solidFill>
                <a:cs typeface="Arial" charset="0"/>
              </a:rPr>
              <a:t>rebleeding</a:t>
            </a:r>
            <a:r>
              <a:rPr lang="en-GB" b="1" dirty="0">
                <a:solidFill>
                  <a:srgbClr val="C00000"/>
                </a:solidFill>
                <a:cs typeface="Arial" charset="0"/>
              </a:rPr>
              <a:t> rate</a:t>
            </a:r>
            <a:r>
              <a:rPr lang="en-GB" dirty="0">
                <a:cs typeface="Arial" charset="0"/>
              </a:rPr>
              <a:t>. </a:t>
            </a:r>
            <a:endParaRPr lang="ar-JO" dirty="0"/>
          </a:p>
        </p:txBody>
      </p:sp>
      <p:sp>
        <p:nvSpPr>
          <p:cNvPr id="2" name="Title 1"/>
          <p:cNvSpPr>
            <a:spLocks noGrp="1"/>
          </p:cNvSpPr>
          <p:nvPr>
            <p:ph type="title" idx="4294967295"/>
          </p:nvPr>
        </p:nvSpPr>
        <p:spPr>
          <a:xfrm>
            <a:off x="0" y="274638"/>
            <a:ext cx="8229600" cy="1143000"/>
          </a:xfrm>
        </p:spPr>
        <p:txBody>
          <a:bodyPr rtlCol="0"/>
          <a:lstStyle/>
          <a:p>
            <a:pPr rtl="0">
              <a:defRPr/>
            </a:pPr>
            <a:r>
              <a:rPr lang="en-GB" sz="4400" dirty="0">
                <a:cs typeface="Arial" charset="0"/>
              </a:rPr>
              <a:t>Management : </a:t>
            </a: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5">
                                            <p:txEl>
                                              <p:pRg st="3" end="3"/>
                                            </p:txEl>
                                          </p:spTgt>
                                        </p:tgtEl>
                                        <p:attrNameLst>
                                          <p:attrName>style.visibility</p:attrName>
                                        </p:attrNameLst>
                                      </p:cBhvr>
                                      <p:to>
                                        <p:strVal val="visible"/>
                                      </p:to>
                                    </p:set>
                                    <p:animEffect transition="in" filter="fade">
                                      <p:cBhvr>
                                        <p:cTn id="7" dur="500"/>
                                        <p:tgtEl>
                                          <p:spTgt spid="7270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2705">
                                            <p:txEl>
                                              <p:pRg st="5" end="5"/>
                                            </p:txEl>
                                          </p:spTgt>
                                        </p:tgtEl>
                                        <p:attrNameLst>
                                          <p:attrName>style.visibility</p:attrName>
                                        </p:attrNameLst>
                                      </p:cBhvr>
                                      <p:to>
                                        <p:strVal val="visible"/>
                                      </p:to>
                                    </p:set>
                                    <p:anim calcmode="lin" valueType="num">
                                      <p:cBhvr additive="base">
                                        <p:cTn id="12" dur="500" fill="hold"/>
                                        <p:tgtEl>
                                          <p:spTgt spid="72705">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2705">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2705">
                                            <p:txEl>
                                              <p:pRg st="6" end="6"/>
                                            </p:txEl>
                                          </p:spTgt>
                                        </p:tgtEl>
                                        <p:attrNameLst>
                                          <p:attrName>style.visibility</p:attrName>
                                        </p:attrNameLst>
                                      </p:cBhvr>
                                      <p:to>
                                        <p:strVal val="visible"/>
                                      </p:to>
                                    </p:set>
                                    <p:anim calcmode="lin" valueType="num">
                                      <p:cBhvr additive="base">
                                        <p:cTn id="16" dur="500" fill="hold"/>
                                        <p:tgtEl>
                                          <p:spTgt spid="72705">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72705">
                                            <p:txEl>
                                              <p:pRg st="6" end="6"/>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72705">
                                            <p:txEl>
                                              <p:pRg st="7" end="7"/>
                                            </p:txEl>
                                          </p:spTgt>
                                        </p:tgtEl>
                                        <p:attrNameLst>
                                          <p:attrName>style.visibility</p:attrName>
                                        </p:attrNameLst>
                                      </p:cBhvr>
                                      <p:to>
                                        <p:strVal val="visible"/>
                                      </p:to>
                                    </p:set>
                                    <p:anim calcmode="lin" valueType="num">
                                      <p:cBhvr additive="base">
                                        <p:cTn id="20" dur="500" fill="hold"/>
                                        <p:tgtEl>
                                          <p:spTgt spid="72705">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2705">
                                            <p:txEl>
                                              <p:pRg st="7" end="7"/>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2705">
                                            <p:txEl>
                                              <p:pRg st="8" end="8"/>
                                            </p:txEl>
                                          </p:spTgt>
                                        </p:tgtEl>
                                        <p:attrNameLst>
                                          <p:attrName>style.visibility</p:attrName>
                                        </p:attrNameLst>
                                      </p:cBhvr>
                                      <p:to>
                                        <p:strVal val="visible"/>
                                      </p:to>
                                    </p:set>
                                    <p:anim calcmode="lin" valueType="num">
                                      <p:cBhvr additive="base">
                                        <p:cTn id="24" dur="500" fill="hold"/>
                                        <p:tgtEl>
                                          <p:spTgt spid="72705">
                                            <p:txEl>
                                              <p:pRg st="8" end="8"/>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270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2705">
                                            <p:txEl>
                                              <p:pRg st="10" end="10"/>
                                            </p:txEl>
                                          </p:spTgt>
                                        </p:tgtEl>
                                        <p:attrNameLst>
                                          <p:attrName>style.visibility</p:attrName>
                                        </p:attrNameLst>
                                      </p:cBhvr>
                                      <p:to>
                                        <p:strVal val="visible"/>
                                      </p:to>
                                    </p:set>
                                    <p:animEffect transition="in" filter="fade">
                                      <p:cBhvr>
                                        <p:cTn id="30" dur="1000"/>
                                        <p:tgtEl>
                                          <p:spTgt spid="72705">
                                            <p:txEl>
                                              <p:pRg st="10" end="10"/>
                                            </p:txEl>
                                          </p:spTgt>
                                        </p:tgtEl>
                                      </p:cBhvr>
                                    </p:animEffect>
                                    <p:anim calcmode="lin" valueType="num">
                                      <p:cBhvr>
                                        <p:cTn id="31" dur="1000" fill="hold"/>
                                        <p:tgtEl>
                                          <p:spTgt spid="72705">
                                            <p:txEl>
                                              <p:pRg st="10" end="10"/>
                                            </p:txEl>
                                          </p:spTgt>
                                        </p:tgtEl>
                                        <p:attrNameLst>
                                          <p:attrName>ppt_x</p:attrName>
                                        </p:attrNameLst>
                                      </p:cBhvr>
                                      <p:tavLst>
                                        <p:tav tm="0">
                                          <p:val>
                                            <p:strVal val="#ppt_x"/>
                                          </p:val>
                                        </p:tav>
                                        <p:tav tm="100000">
                                          <p:val>
                                            <p:strVal val="#ppt_x"/>
                                          </p:val>
                                        </p:tav>
                                      </p:tavLst>
                                    </p:anim>
                                    <p:anim calcmode="lin" valueType="num">
                                      <p:cBhvr>
                                        <p:cTn id="32" dur="1000" fill="hold"/>
                                        <p:tgtEl>
                                          <p:spTgt spid="72705">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p:txBody>
          <a:bodyPr/>
          <a:lstStyle/>
          <a:p>
            <a:pPr marL="596646" indent="-514350" algn="l" rtl="0">
              <a:buFont typeface="Wingdings 3" pitchFamily="18" charset="2"/>
              <a:buNone/>
              <a:defRPr/>
            </a:pPr>
            <a:r>
              <a:rPr lang="en-US" b="1" dirty="0">
                <a:solidFill>
                  <a:schemeClr val="tx1">
                    <a:lumMod val="95000"/>
                    <a:lumOff val="5000"/>
                  </a:schemeClr>
                </a:solidFill>
              </a:rPr>
              <a:t>Successful when </a:t>
            </a:r>
            <a:r>
              <a:rPr lang="en-US" dirty="0">
                <a:solidFill>
                  <a:schemeClr val="tx1">
                    <a:lumMod val="95000"/>
                    <a:lumOff val="5000"/>
                  </a:schemeClr>
                </a:solidFill>
              </a:rPr>
              <a:t>:</a:t>
            </a:r>
          </a:p>
          <a:p>
            <a:pPr marL="0" indent="0" algn="l" rtl="0">
              <a:buFont typeface="Wingdings 3" pitchFamily="18" charset="2"/>
              <a:buNone/>
              <a:defRPr/>
            </a:pPr>
            <a:r>
              <a:rPr lang="en-US" dirty="0">
                <a:solidFill>
                  <a:schemeClr val="tx1">
                    <a:lumMod val="95000"/>
                    <a:lumOff val="5000"/>
                  </a:schemeClr>
                </a:solidFill>
              </a:rPr>
              <a:t>1. The bleeding is not from large vessels.</a:t>
            </a:r>
          </a:p>
          <a:p>
            <a:pPr marL="0" indent="0" algn="l" rtl="0">
              <a:buFont typeface="Wingdings 3" pitchFamily="18" charset="2"/>
              <a:buNone/>
              <a:defRPr/>
            </a:pPr>
            <a:r>
              <a:rPr lang="en-US" dirty="0">
                <a:solidFill>
                  <a:schemeClr val="tx1">
                    <a:lumMod val="95000"/>
                    <a:lumOff val="5000"/>
                  </a:schemeClr>
                </a:solidFill>
              </a:rPr>
              <a:t>2. source of bleeding can be identiﬁed. </a:t>
            </a:r>
          </a:p>
          <a:p>
            <a:pPr marL="0" indent="0" algn="l" rtl="0">
              <a:buFont typeface="Wingdings 3" pitchFamily="18" charset="2"/>
              <a:buNone/>
              <a:defRPr/>
            </a:pPr>
            <a:endParaRPr lang="en-US" dirty="0">
              <a:solidFill>
                <a:schemeClr val="tx1">
                  <a:lumMod val="95000"/>
                  <a:lumOff val="5000"/>
                </a:schemeClr>
              </a:solidFill>
            </a:endParaRPr>
          </a:p>
          <a:p>
            <a:pPr marL="0" indent="0" algn="l">
              <a:buFont typeface="Wingdings 3" pitchFamily="18" charset="2"/>
              <a:buNone/>
              <a:defRPr/>
            </a:pPr>
            <a:r>
              <a:rPr lang="en-US" dirty="0">
                <a:solidFill>
                  <a:schemeClr val="tx1">
                    <a:lumMod val="95000"/>
                    <a:lumOff val="5000"/>
                  </a:schemeClr>
                </a:solidFill>
              </a:rPr>
              <a:t>  In those who re-bleed after endoscopy, angiography with trans-catheter </a:t>
            </a:r>
            <a:r>
              <a:rPr lang="en-US" dirty="0" err="1">
                <a:solidFill>
                  <a:schemeClr val="tx1">
                    <a:lumMod val="95000"/>
                    <a:lumOff val="5000"/>
                  </a:schemeClr>
                </a:solidFill>
              </a:rPr>
              <a:t>embolisation</a:t>
            </a:r>
            <a:r>
              <a:rPr lang="en-US" dirty="0">
                <a:solidFill>
                  <a:schemeClr val="tx1">
                    <a:lumMod val="95000"/>
                    <a:lumOff val="5000"/>
                  </a:schemeClr>
                </a:solidFill>
              </a:rPr>
              <a:t> </a:t>
            </a:r>
            <a:r>
              <a:rPr lang="en-US" dirty="0"/>
              <a:t>may offer a valuable alternative to surgery . </a:t>
            </a:r>
            <a:endParaRPr lang="en-US" dirty="0">
              <a:solidFill>
                <a:schemeClr val="tx1">
                  <a:lumMod val="95000"/>
                  <a:lumOff val="5000"/>
                </a:schemeClr>
              </a:solidFill>
            </a:endParaRPr>
          </a:p>
          <a:p>
            <a:pPr marL="596646" indent="-514350" algn="l" rtl="0">
              <a:buFont typeface="Wingdings 3" pitchFamily="18" charset="2"/>
              <a:buNone/>
              <a:defRPr/>
            </a:pPr>
            <a:endParaRPr lang="en-US"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Content Placeholder 2"/>
          <p:cNvPicPr>
            <a:picLocks noGrp="1" noChangeAspect="1"/>
          </p:cNvPicPr>
          <p:nvPr>
            <p:ph idx="1"/>
          </p:nvPr>
        </p:nvPicPr>
        <p:blipFill>
          <a:blip r:embed="rId2"/>
          <a:srcRect/>
          <a:stretch>
            <a:fillRect/>
          </a:stretch>
        </p:blipFill>
        <p:spPr>
          <a:xfrm>
            <a:off x="147638" y="476250"/>
            <a:ext cx="8816975" cy="5459413"/>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fontAlgn="auto" hangingPunct="1">
              <a:spcAft>
                <a:spcPts val="0"/>
              </a:spcAft>
              <a:defRPr/>
            </a:pPr>
            <a:r>
              <a:rPr lang="en-US" dirty="0">
                <a:solidFill>
                  <a:srgbClr val="7B9899"/>
                </a:solidFill>
              </a:rPr>
              <a:t>Surgery</a:t>
            </a:r>
          </a:p>
        </p:txBody>
      </p:sp>
      <p:sp>
        <p:nvSpPr>
          <p:cNvPr id="5" name="object 3">
            <a:extLst>
              <a:ext uri="{FF2B5EF4-FFF2-40B4-BE49-F238E27FC236}">
                <a16:creationId xmlns:a16="http://schemas.microsoft.com/office/drawing/2014/main" id="{B1AC7C26-ED23-1966-FDFC-9F640D7A84BD}"/>
              </a:ext>
            </a:extLst>
          </p:cNvPr>
          <p:cNvSpPr txBox="1">
            <a:spLocks noGrp="1"/>
          </p:cNvSpPr>
          <p:nvPr>
            <p:ph idx="1"/>
          </p:nvPr>
        </p:nvSpPr>
        <p:spPr>
          <a:xfrm>
            <a:off x="457200" y="1481138"/>
            <a:ext cx="8229600" cy="3318857"/>
          </a:xfrm>
          <a:prstGeom prst="rect">
            <a:avLst/>
          </a:prstGeom>
        </p:spPr>
        <p:txBody>
          <a:bodyPr vert="horz" wrap="square" lIns="0" tIns="55880" rIns="0" bIns="0" rtlCol="0">
            <a:spAutoFit/>
          </a:bodyPr>
          <a:lstStyle/>
          <a:p>
            <a:pPr marL="12700" algn="l" rtl="0">
              <a:lnSpc>
                <a:spcPct val="100000"/>
              </a:lnSpc>
              <a:spcBef>
                <a:spcPts val="440"/>
              </a:spcBef>
            </a:pPr>
            <a:r>
              <a:rPr sz="1600" spc="-10" dirty="0">
                <a:latin typeface="Calibri"/>
                <a:cs typeface="Calibri"/>
              </a:rPr>
              <a:t>Indications</a:t>
            </a:r>
            <a:r>
              <a:rPr sz="1600" spc="15" dirty="0">
                <a:latin typeface="Calibri"/>
                <a:cs typeface="Calibri"/>
              </a:rPr>
              <a:t> </a:t>
            </a:r>
            <a:r>
              <a:rPr sz="1600" spc="-5" dirty="0">
                <a:latin typeface="Calibri"/>
                <a:cs typeface="Calibri"/>
              </a:rPr>
              <a:t>:</a:t>
            </a:r>
            <a:endParaRPr sz="1600" dirty="0">
              <a:latin typeface="Calibri"/>
              <a:cs typeface="Calibri"/>
            </a:endParaRPr>
          </a:p>
          <a:p>
            <a:pPr marL="12700" algn="l" rtl="0">
              <a:lnSpc>
                <a:spcPct val="100000"/>
              </a:lnSpc>
              <a:spcBef>
                <a:spcPts val="340"/>
              </a:spcBef>
            </a:pPr>
            <a:r>
              <a:rPr sz="1600" dirty="0">
                <a:solidFill>
                  <a:srgbClr val="FF0000"/>
                </a:solidFill>
                <a:latin typeface="Calibri"/>
                <a:cs typeface="Calibri"/>
              </a:rPr>
              <a:t>A.</a:t>
            </a:r>
            <a:r>
              <a:rPr sz="1600" spc="-10" dirty="0">
                <a:solidFill>
                  <a:srgbClr val="FF0000"/>
                </a:solidFill>
                <a:latin typeface="Calibri"/>
                <a:cs typeface="Calibri"/>
              </a:rPr>
              <a:t> Absolute</a:t>
            </a:r>
            <a:r>
              <a:rPr sz="1600" spc="15" dirty="0">
                <a:solidFill>
                  <a:srgbClr val="FF0000"/>
                </a:solidFill>
                <a:latin typeface="Calibri"/>
                <a:cs typeface="Calibri"/>
              </a:rPr>
              <a:t> </a:t>
            </a:r>
            <a:r>
              <a:rPr sz="1600" spc="-10" dirty="0">
                <a:solidFill>
                  <a:srgbClr val="FF0000"/>
                </a:solidFill>
                <a:latin typeface="Calibri"/>
                <a:cs typeface="Calibri"/>
              </a:rPr>
              <a:t>indications</a:t>
            </a:r>
            <a:r>
              <a:rPr sz="1600" spc="65" dirty="0">
                <a:solidFill>
                  <a:srgbClr val="FF0000"/>
                </a:solidFill>
                <a:latin typeface="Calibri"/>
                <a:cs typeface="Calibri"/>
              </a:rPr>
              <a:t> </a:t>
            </a:r>
            <a:r>
              <a:rPr sz="1600" spc="-5" dirty="0">
                <a:solidFill>
                  <a:srgbClr val="FF0000"/>
                </a:solidFill>
                <a:latin typeface="Calibri"/>
                <a:cs typeface="Calibri"/>
              </a:rPr>
              <a:t>:</a:t>
            </a:r>
            <a:endParaRPr sz="1600" dirty="0">
              <a:latin typeface="Calibri"/>
              <a:cs typeface="Calibri"/>
            </a:endParaRPr>
          </a:p>
          <a:p>
            <a:pPr marL="356870" indent="-344805" algn="l" rtl="0">
              <a:lnSpc>
                <a:spcPct val="100000"/>
              </a:lnSpc>
              <a:spcBef>
                <a:spcPts val="335"/>
              </a:spcBef>
              <a:buAutoNum type="arabicPeriod"/>
              <a:tabLst>
                <a:tab pos="356870" algn="l"/>
                <a:tab pos="357505" algn="l"/>
              </a:tabLst>
            </a:pPr>
            <a:r>
              <a:rPr sz="1600" spc="-20" dirty="0">
                <a:latin typeface="Calibri"/>
                <a:cs typeface="Calibri"/>
              </a:rPr>
              <a:t>Patient</a:t>
            </a:r>
            <a:r>
              <a:rPr sz="1600" spc="70" dirty="0">
                <a:latin typeface="Calibri"/>
                <a:cs typeface="Calibri"/>
              </a:rPr>
              <a:t> </a:t>
            </a:r>
            <a:r>
              <a:rPr sz="1600" spc="-15" dirty="0">
                <a:latin typeface="Calibri"/>
                <a:cs typeface="Calibri"/>
              </a:rPr>
              <a:t>under</a:t>
            </a:r>
            <a:r>
              <a:rPr sz="1600" spc="60" dirty="0">
                <a:latin typeface="Calibri"/>
                <a:cs typeface="Calibri"/>
              </a:rPr>
              <a:t> </a:t>
            </a:r>
            <a:r>
              <a:rPr sz="1600" spc="-15" dirty="0">
                <a:latin typeface="Calibri"/>
                <a:cs typeface="Calibri"/>
              </a:rPr>
              <a:t>adequate</a:t>
            </a:r>
            <a:r>
              <a:rPr sz="1600" spc="90" dirty="0">
                <a:latin typeface="Calibri"/>
                <a:cs typeface="Calibri"/>
              </a:rPr>
              <a:t> </a:t>
            </a:r>
            <a:r>
              <a:rPr sz="1600" spc="-10" dirty="0">
                <a:latin typeface="Calibri"/>
                <a:cs typeface="Calibri"/>
              </a:rPr>
              <a:t>medical</a:t>
            </a:r>
            <a:r>
              <a:rPr sz="1600" spc="35" dirty="0">
                <a:latin typeface="Calibri"/>
                <a:cs typeface="Calibri"/>
              </a:rPr>
              <a:t> </a:t>
            </a:r>
            <a:r>
              <a:rPr sz="1600" spc="-15" dirty="0">
                <a:latin typeface="Calibri"/>
                <a:cs typeface="Calibri"/>
              </a:rPr>
              <a:t>therapy</a:t>
            </a:r>
            <a:r>
              <a:rPr sz="1600" spc="55" dirty="0">
                <a:latin typeface="Calibri"/>
                <a:cs typeface="Calibri"/>
              </a:rPr>
              <a:t> </a:t>
            </a:r>
            <a:r>
              <a:rPr sz="1600" spc="-10" dirty="0">
                <a:latin typeface="Calibri"/>
                <a:cs typeface="Calibri"/>
              </a:rPr>
              <a:t>and</a:t>
            </a:r>
            <a:r>
              <a:rPr sz="1600" spc="5" dirty="0">
                <a:latin typeface="Calibri"/>
                <a:cs typeface="Calibri"/>
              </a:rPr>
              <a:t> </a:t>
            </a:r>
            <a:r>
              <a:rPr sz="1600" spc="-10" dirty="0">
                <a:latin typeface="Calibri"/>
                <a:cs typeface="Calibri"/>
              </a:rPr>
              <a:t>bleeds</a:t>
            </a:r>
            <a:endParaRPr sz="1600" dirty="0">
              <a:latin typeface="Calibri"/>
              <a:cs typeface="Calibri"/>
            </a:endParaRPr>
          </a:p>
          <a:p>
            <a:pPr marL="356870" indent="-344805" algn="l" rtl="0">
              <a:lnSpc>
                <a:spcPct val="100000"/>
              </a:lnSpc>
              <a:spcBef>
                <a:spcPts val="340"/>
              </a:spcBef>
              <a:buAutoNum type="arabicPeriod"/>
              <a:tabLst>
                <a:tab pos="356870" algn="l"/>
                <a:tab pos="357505" algn="l"/>
              </a:tabLst>
            </a:pPr>
            <a:r>
              <a:rPr sz="1600" spc="-15" dirty="0">
                <a:latin typeface="Calibri"/>
                <a:cs typeface="Calibri"/>
              </a:rPr>
              <a:t>Severe</a:t>
            </a:r>
            <a:r>
              <a:rPr sz="1600" spc="20" dirty="0">
                <a:latin typeface="Calibri"/>
                <a:cs typeface="Calibri"/>
              </a:rPr>
              <a:t> </a:t>
            </a:r>
            <a:r>
              <a:rPr sz="1600" spc="-15" dirty="0">
                <a:latin typeface="Calibri"/>
                <a:cs typeface="Calibri"/>
              </a:rPr>
              <a:t>bleeding</a:t>
            </a:r>
            <a:r>
              <a:rPr sz="1600" spc="114" dirty="0">
                <a:latin typeface="Calibri"/>
                <a:cs typeface="Calibri"/>
              </a:rPr>
              <a:t> </a:t>
            </a:r>
            <a:r>
              <a:rPr sz="1600" spc="-10" dirty="0">
                <a:latin typeface="Calibri"/>
                <a:cs typeface="Calibri"/>
              </a:rPr>
              <a:t>from</a:t>
            </a:r>
            <a:r>
              <a:rPr sz="1600" spc="-5" dirty="0">
                <a:latin typeface="Calibri"/>
                <a:cs typeface="Calibri"/>
              </a:rPr>
              <a:t> </a:t>
            </a:r>
            <a:r>
              <a:rPr sz="1600" spc="-15" dirty="0">
                <a:latin typeface="Calibri"/>
                <a:cs typeface="Calibri"/>
              </a:rPr>
              <a:t>the</a:t>
            </a:r>
            <a:r>
              <a:rPr sz="1600" spc="25" dirty="0">
                <a:latin typeface="Calibri"/>
                <a:cs typeface="Calibri"/>
              </a:rPr>
              <a:t> </a:t>
            </a:r>
            <a:r>
              <a:rPr sz="1600" spc="-20" dirty="0">
                <a:latin typeface="Calibri"/>
                <a:cs typeface="Calibri"/>
              </a:rPr>
              <a:t>start</a:t>
            </a:r>
            <a:r>
              <a:rPr sz="1600" spc="60" dirty="0">
                <a:latin typeface="Calibri"/>
                <a:cs typeface="Calibri"/>
              </a:rPr>
              <a:t> </a:t>
            </a:r>
            <a:r>
              <a:rPr sz="1600" spc="-5" dirty="0">
                <a:latin typeface="Calibri"/>
                <a:cs typeface="Calibri"/>
              </a:rPr>
              <a:t>of</a:t>
            </a:r>
            <a:r>
              <a:rPr sz="1600" spc="5" dirty="0">
                <a:latin typeface="Calibri"/>
                <a:cs typeface="Calibri"/>
              </a:rPr>
              <a:t> </a:t>
            </a:r>
            <a:r>
              <a:rPr sz="1600" spc="-10" dirty="0">
                <a:latin typeface="Calibri"/>
                <a:cs typeface="Calibri"/>
              </a:rPr>
              <a:t>about</a:t>
            </a:r>
            <a:r>
              <a:rPr sz="1600" spc="35" dirty="0">
                <a:latin typeface="Calibri"/>
                <a:cs typeface="Calibri"/>
              </a:rPr>
              <a:t> </a:t>
            </a:r>
            <a:r>
              <a:rPr sz="1600" spc="-10" dirty="0">
                <a:latin typeface="Calibri"/>
                <a:cs typeface="Calibri"/>
              </a:rPr>
              <a:t>2L</a:t>
            </a:r>
            <a:r>
              <a:rPr sz="1600" spc="10" dirty="0">
                <a:latin typeface="Calibri"/>
                <a:cs typeface="Calibri"/>
              </a:rPr>
              <a:t> </a:t>
            </a:r>
            <a:r>
              <a:rPr sz="1600" spc="-5" dirty="0">
                <a:latin typeface="Calibri"/>
                <a:cs typeface="Calibri"/>
              </a:rPr>
              <a:t>or</a:t>
            </a:r>
            <a:r>
              <a:rPr sz="1600" spc="-10" dirty="0">
                <a:latin typeface="Calibri"/>
                <a:cs typeface="Calibri"/>
              </a:rPr>
              <a:t> </a:t>
            </a:r>
            <a:r>
              <a:rPr sz="1600" spc="-15" dirty="0">
                <a:latin typeface="Calibri"/>
                <a:cs typeface="Calibri"/>
              </a:rPr>
              <a:t>more</a:t>
            </a:r>
            <a:r>
              <a:rPr sz="1600" spc="25" dirty="0">
                <a:latin typeface="Calibri"/>
                <a:cs typeface="Calibri"/>
              </a:rPr>
              <a:t> </a:t>
            </a:r>
            <a:r>
              <a:rPr sz="1600" spc="-5" dirty="0">
                <a:latin typeface="Calibri"/>
                <a:cs typeface="Calibri"/>
              </a:rPr>
              <a:t>(</a:t>
            </a:r>
            <a:r>
              <a:rPr sz="1600" spc="-20" dirty="0">
                <a:latin typeface="Calibri"/>
                <a:cs typeface="Calibri"/>
              </a:rPr>
              <a:t> </a:t>
            </a:r>
            <a:r>
              <a:rPr sz="1600" spc="-10" dirty="0">
                <a:latin typeface="Calibri"/>
                <a:cs typeface="Calibri"/>
              </a:rPr>
              <a:t>&gt;4</a:t>
            </a:r>
            <a:r>
              <a:rPr sz="1600" spc="15" dirty="0">
                <a:latin typeface="Calibri"/>
                <a:cs typeface="Calibri"/>
              </a:rPr>
              <a:t> </a:t>
            </a:r>
            <a:r>
              <a:rPr sz="1600" spc="-15" dirty="0">
                <a:latin typeface="Calibri"/>
                <a:cs typeface="Calibri"/>
              </a:rPr>
              <a:t>units</a:t>
            </a:r>
            <a:r>
              <a:rPr sz="1600" spc="75" dirty="0">
                <a:latin typeface="Calibri"/>
                <a:cs typeface="Calibri"/>
              </a:rPr>
              <a:t> </a:t>
            </a:r>
            <a:r>
              <a:rPr sz="1600" spc="-5" dirty="0">
                <a:latin typeface="Calibri"/>
                <a:cs typeface="Calibri"/>
              </a:rPr>
              <a:t>of</a:t>
            </a:r>
            <a:r>
              <a:rPr sz="1600" spc="5" dirty="0">
                <a:latin typeface="Calibri"/>
                <a:cs typeface="Calibri"/>
              </a:rPr>
              <a:t> </a:t>
            </a:r>
            <a:r>
              <a:rPr sz="1600" spc="-10" dirty="0">
                <a:latin typeface="Calibri"/>
                <a:cs typeface="Calibri"/>
              </a:rPr>
              <a:t>blood</a:t>
            </a:r>
            <a:r>
              <a:rPr sz="1600" spc="10" dirty="0">
                <a:latin typeface="Calibri"/>
                <a:cs typeface="Calibri"/>
              </a:rPr>
              <a:t> </a:t>
            </a:r>
            <a:r>
              <a:rPr sz="1600" spc="-10" dirty="0">
                <a:latin typeface="Calibri"/>
                <a:cs typeface="Calibri"/>
              </a:rPr>
              <a:t>needed</a:t>
            </a:r>
            <a:r>
              <a:rPr sz="1600" spc="60" dirty="0">
                <a:latin typeface="Calibri"/>
                <a:cs typeface="Calibri"/>
              </a:rPr>
              <a:t> </a:t>
            </a:r>
            <a:r>
              <a:rPr sz="1600" spc="-10" dirty="0">
                <a:latin typeface="Calibri"/>
                <a:cs typeface="Calibri"/>
              </a:rPr>
              <a:t>for</a:t>
            </a:r>
            <a:r>
              <a:rPr sz="1600" spc="-30" dirty="0">
                <a:latin typeface="Calibri"/>
                <a:cs typeface="Calibri"/>
              </a:rPr>
              <a:t> </a:t>
            </a:r>
            <a:r>
              <a:rPr sz="1600" spc="-10" dirty="0">
                <a:latin typeface="Calibri"/>
                <a:cs typeface="Calibri"/>
              </a:rPr>
              <a:t>correction</a:t>
            </a:r>
            <a:r>
              <a:rPr sz="1600" spc="10" dirty="0">
                <a:latin typeface="Calibri"/>
                <a:cs typeface="Calibri"/>
              </a:rPr>
              <a:t> </a:t>
            </a:r>
            <a:r>
              <a:rPr sz="1600" spc="-5" dirty="0">
                <a:latin typeface="Calibri"/>
                <a:cs typeface="Calibri"/>
              </a:rPr>
              <a:t>)</a:t>
            </a:r>
            <a:endParaRPr sz="1600" dirty="0">
              <a:latin typeface="Calibri"/>
              <a:cs typeface="Calibri"/>
            </a:endParaRPr>
          </a:p>
          <a:p>
            <a:pPr marL="356870" indent="-344805" algn="l" rtl="0">
              <a:lnSpc>
                <a:spcPct val="100000"/>
              </a:lnSpc>
              <a:spcBef>
                <a:spcPts val="335"/>
              </a:spcBef>
              <a:buAutoNum type="arabicPeriod"/>
              <a:tabLst>
                <a:tab pos="356870" algn="l"/>
                <a:tab pos="357505" algn="l"/>
              </a:tabLst>
            </a:pPr>
            <a:r>
              <a:rPr sz="1600" spc="-15" dirty="0">
                <a:latin typeface="Calibri"/>
                <a:cs typeface="Calibri"/>
              </a:rPr>
              <a:t>Continuous</a:t>
            </a:r>
            <a:r>
              <a:rPr sz="1600" spc="105" dirty="0">
                <a:latin typeface="Calibri"/>
                <a:cs typeface="Calibri"/>
              </a:rPr>
              <a:t> </a:t>
            </a:r>
            <a:r>
              <a:rPr sz="1600" spc="-15" dirty="0">
                <a:latin typeface="Calibri"/>
                <a:cs typeface="Calibri"/>
              </a:rPr>
              <a:t>bleeding</a:t>
            </a:r>
            <a:r>
              <a:rPr sz="1600" spc="114" dirty="0">
                <a:latin typeface="Calibri"/>
                <a:cs typeface="Calibri"/>
              </a:rPr>
              <a:t> </a:t>
            </a:r>
            <a:r>
              <a:rPr sz="1600" spc="-5" dirty="0">
                <a:latin typeface="Calibri"/>
                <a:cs typeface="Calibri"/>
              </a:rPr>
              <a:t>(</a:t>
            </a:r>
            <a:r>
              <a:rPr sz="1600" spc="-20" dirty="0">
                <a:latin typeface="Calibri"/>
                <a:cs typeface="Calibri"/>
              </a:rPr>
              <a:t> </a:t>
            </a:r>
            <a:r>
              <a:rPr sz="1600" spc="-5" dirty="0">
                <a:latin typeface="Calibri"/>
                <a:cs typeface="Calibri"/>
              </a:rPr>
              <a:t>as</a:t>
            </a:r>
            <a:r>
              <a:rPr sz="1600" spc="10" dirty="0">
                <a:latin typeface="Calibri"/>
                <a:cs typeface="Calibri"/>
              </a:rPr>
              <a:t> </a:t>
            </a:r>
            <a:r>
              <a:rPr sz="1600" spc="-10" dirty="0">
                <a:latin typeface="Calibri"/>
                <a:cs typeface="Calibri"/>
              </a:rPr>
              <a:t>evidenced</a:t>
            </a:r>
            <a:r>
              <a:rPr sz="1600" spc="65" dirty="0">
                <a:latin typeface="Calibri"/>
                <a:cs typeface="Calibri"/>
              </a:rPr>
              <a:t> </a:t>
            </a:r>
            <a:r>
              <a:rPr sz="1600" spc="-15" dirty="0">
                <a:latin typeface="Calibri"/>
                <a:cs typeface="Calibri"/>
              </a:rPr>
              <a:t>by</a:t>
            </a:r>
            <a:r>
              <a:rPr sz="1600" spc="15" dirty="0">
                <a:latin typeface="Calibri"/>
                <a:cs typeface="Calibri"/>
              </a:rPr>
              <a:t> </a:t>
            </a:r>
            <a:r>
              <a:rPr sz="1600" spc="-15" dirty="0">
                <a:latin typeface="Calibri"/>
                <a:cs typeface="Calibri"/>
              </a:rPr>
              <a:t>the</a:t>
            </a:r>
            <a:r>
              <a:rPr sz="1600" spc="55" dirty="0">
                <a:latin typeface="Calibri"/>
                <a:cs typeface="Calibri"/>
              </a:rPr>
              <a:t> </a:t>
            </a:r>
            <a:r>
              <a:rPr sz="1600" spc="-10" dirty="0">
                <a:latin typeface="Calibri"/>
                <a:cs typeface="Calibri"/>
              </a:rPr>
              <a:t>need</a:t>
            </a:r>
            <a:r>
              <a:rPr sz="1600" spc="40" dirty="0">
                <a:latin typeface="Calibri"/>
                <a:cs typeface="Calibri"/>
              </a:rPr>
              <a:t> </a:t>
            </a:r>
            <a:r>
              <a:rPr sz="1600" spc="-25" dirty="0">
                <a:latin typeface="Calibri"/>
                <a:cs typeface="Calibri"/>
              </a:rPr>
              <a:t>to</a:t>
            </a:r>
            <a:r>
              <a:rPr sz="1600" spc="35" dirty="0">
                <a:latin typeface="Calibri"/>
                <a:cs typeface="Calibri"/>
              </a:rPr>
              <a:t> </a:t>
            </a:r>
            <a:r>
              <a:rPr sz="1600" spc="-15" dirty="0">
                <a:latin typeface="Calibri"/>
                <a:cs typeface="Calibri"/>
              </a:rPr>
              <a:t>transfuse</a:t>
            </a:r>
            <a:r>
              <a:rPr sz="1600" spc="80" dirty="0">
                <a:latin typeface="Calibri"/>
                <a:cs typeface="Calibri"/>
              </a:rPr>
              <a:t> </a:t>
            </a:r>
            <a:r>
              <a:rPr sz="1600" spc="-15" dirty="0">
                <a:latin typeface="Calibri"/>
                <a:cs typeface="Calibri"/>
              </a:rPr>
              <a:t>1000</a:t>
            </a:r>
            <a:r>
              <a:rPr sz="1600" spc="40" dirty="0">
                <a:latin typeface="Calibri"/>
                <a:cs typeface="Calibri"/>
              </a:rPr>
              <a:t> </a:t>
            </a:r>
            <a:r>
              <a:rPr sz="1600" spc="-10" dirty="0">
                <a:latin typeface="Calibri"/>
                <a:cs typeface="Calibri"/>
              </a:rPr>
              <a:t>ml</a:t>
            </a:r>
            <a:r>
              <a:rPr sz="1600" spc="10" dirty="0">
                <a:latin typeface="Calibri"/>
                <a:cs typeface="Calibri"/>
              </a:rPr>
              <a:t> </a:t>
            </a:r>
            <a:r>
              <a:rPr sz="1600" spc="-5" dirty="0">
                <a:latin typeface="Calibri"/>
                <a:cs typeface="Calibri"/>
              </a:rPr>
              <a:t>of</a:t>
            </a:r>
            <a:r>
              <a:rPr sz="1600" spc="10" dirty="0">
                <a:latin typeface="Calibri"/>
                <a:cs typeface="Calibri"/>
              </a:rPr>
              <a:t> </a:t>
            </a:r>
            <a:r>
              <a:rPr sz="1600" spc="-10" dirty="0">
                <a:latin typeface="Calibri"/>
                <a:cs typeface="Calibri"/>
              </a:rPr>
              <a:t>blood</a:t>
            </a:r>
            <a:r>
              <a:rPr sz="1600" spc="10" dirty="0">
                <a:latin typeface="Calibri"/>
                <a:cs typeface="Calibri"/>
              </a:rPr>
              <a:t> </a:t>
            </a:r>
            <a:r>
              <a:rPr sz="1600" spc="-20" dirty="0">
                <a:latin typeface="Calibri"/>
                <a:cs typeface="Calibri"/>
              </a:rPr>
              <a:t>/day</a:t>
            </a:r>
            <a:r>
              <a:rPr sz="1600" spc="45" dirty="0">
                <a:latin typeface="Calibri"/>
                <a:cs typeface="Calibri"/>
              </a:rPr>
              <a:t> </a:t>
            </a:r>
            <a:r>
              <a:rPr sz="1600" spc="-25" dirty="0">
                <a:latin typeface="Calibri"/>
                <a:cs typeface="Calibri"/>
              </a:rPr>
              <a:t>to</a:t>
            </a:r>
            <a:r>
              <a:rPr sz="1600" spc="35" dirty="0">
                <a:latin typeface="Calibri"/>
                <a:cs typeface="Calibri"/>
              </a:rPr>
              <a:t> </a:t>
            </a:r>
            <a:r>
              <a:rPr sz="1600" spc="-20" dirty="0">
                <a:latin typeface="Calibri"/>
                <a:cs typeface="Calibri"/>
              </a:rPr>
              <a:t>maintain</a:t>
            </a:r>
            <a:r>
              <a:rPr sz="1600" spc="110" dirty="0">
                <a:latin typeface="Calibri"/>
                <a:cs typeface="Calibri"/>
              </a:rPr>
              <a:t> </a:t>
            </a:r>
            <a:r>
              <a:rPr sz="1600" spc="-20" dirty="0">
                <a:latin typeface="Calibri"/>
                <a:cs typeface="Calibri"/>
              </a:rPr>
              <a:t>stability</a:t>
            </a:r>
            <a:r>
              <a:rPr sz="1600" spc="114" dirty="0">
                <a:latin typeface="Calibri"/>
                <a:cs typeface="Calibri"/>
              </a:rPr>
              <a:t> </a:t>
            </a:r>
            <a:r>
              <a:rPr sz="1600" spc="-5" dirty="0">
                <a:latin typeface="Calibri"/>
                <a:cs typeface="Calibri"/>
              </a:rPr>
              <a:t>)</a:t>
            </a:r>
            <a:endParaRPr sz="1600" dirty="0">
              <a:latin typeface="Calibri"/>
              <a:cs typeface="Calibri"/>
            </a:endParaRPr>
          </a:p>
          <a:p>
            <a:pPr marL="356870" indent="-344805" algn="l" rtl="0">
              <a:lnSpc>
                <a:spcPct val="100000"/>
              </a:lnSpc>
              <a:spcBef>
                <a:spcPts val="340"/>
              </a:spcBef>
              <a:buAutoNum type="arabicPeriod"/>
              <a:tabLst>
                <a:tab pos="356870" algn="l"/>
                <a:tab pos="357505" algn="l"/>
              </a:tabLst>
            </a:pPr>
            <a:r>
              <a:rPr sz="1600" dirty="0">
                <a:latin typeface="Calibri"/>
                <a:cs typeface="Calibri"/>
              </a:rPr>
              <a:t>If</a:t>
            </a:r>
            <a:r>
              <a:rPr sz="1600" spc="-25" dirty="0">
                <a:latin typeface="Calibri"/>
                <a:cs typeface="Calibri"/>
              </a:rPr>
              <a:t> </a:t>
            </a:r>
            <a:r>
              <a:rPr sz="1600" spc="-15" dirty="0">
                <a:latin typeface="Calibri"/>
                <a:cs typeface="Calibri"/>
              </a:rPr>
              <a:t>bleeding</a:t>
            </a:r>
            <a:r>
              <a:rPr sz="1600" spc="105" dirty="0">
                <a:latin typeface="Calibri"/>
                <a:cs typeface="Calibri"/>
              </a:rPr>
              <a:t> </a:t>
            </a:r>
            <a:r>
              <a:rPr sz="1600" spc="-15" dirty="0">
                <a:latin typeface="Calibri"/>
                <a:cs typeface="Calibri"/>
              </a:rPr>
              <a:t>recurs</a:t>
            </a:r>
            <a:r>
              <a:rPr sz="1600" spc="20" dirty="0">
                <a:latin typeface="Calibri"/>
                <a:cs typeface="Calibri"/>
              </a:rPr>
              <a:t> </a:t>
            </a:r>
            <a:r>
              <a:rPr sz="1600" spc="-15" dirty="0">
                <a:latin typeface="Calibri"/>
                <a:cs typeface="Calibri"/>
              </a:rPr>
              <a:t>while</a:t>
            </a:r>
            <a:r>
              <a:rPr sz="1600" spc="50" dirty="0">
                <a:latin typeface="Calibri"/>
                <a:cs typeface="Calibri"/>
              </a:rPr>
              <a:t> </a:t>
            </a:r>
            <a:r>
              <a:rPr sz="1600" spc="-20" dirty="0">
                <a:latin typeface="Calibri"/>
                <a:cs typeface="Calibri"/>
              </a:rPr>
              <a:t>patient</a:t>
            </a:r>
            <a:r>
              <a:rPr sz="1600" spc="100" dirty="0">
                <a:latin typeface="Calibri"/>
                <a:cs typeface="Calibri"/>
              </a:rPr>
              <a:t> </a:t>
            </a:r>
            <a:r>
              <a:rPr sz="1600" spc="-10" dirty="0">
                <a:latin typeface="Calibri"/>
                <a:cs typeface="Calibri"/>
              </a:rPr>
              <a:t>is</a:t>
            </a:r>
            <a:r>
              <a:rPr sz="1600" spc="20" dirty="0">
                <a:latin typeface="Calibri"/>
                <a:cs typeface="Calibri"/>
              </a:rPr>
              <a:t> </a:t>
            </a:r>
            <a:r>
              <a:rPr sz="1600" spc="-10" dirty="0">
                <a:latin typeface="Calibri"/>
                <a:cs typeface="Calibri"/>
              </a:rPr>
              <a:t>in</a:t>
            </a:r>
            <a:r>
              <a:rPr sz="1600" spc="10" dirty="0">
                <a:latin typeface="Calibri"/>
                <a:cs typeface="Calibri"/>
              </a:rPr>
              <a:t> </a:t>
            </a:r>
            <a:r>
              <a:rPr sz="1600" spc="-15" dirty="0">
                <a:latin typeface="Calibri"/>
                <a:cs typeface="Calibri"/>
              </a:rPr>
              <a:t>the</a:t>
            </a:r>
            <a:r>
              <a:rPr sz="1600" spc="45" dirty="0">
                <a:latin typeface="Calibri"/>
                <a:cs typeface="Calibri"/>
              </a:rPr>
              <a:t> </a:t>
            </a:r>
            <a:r>
              <a:rPr sz="1600" spc="-15" dirty="0">
                <a:latin typeface="Calibri"/>
                <a:cs typeface="Calibri"/>
              </a:rPr>
              <a:t>hospital</a:t>
            </a:r>
            <a:endParaRPr sz="1600" dirty="0">
              <a:latin typeface="Calibri"/>
              <a:cs typeface="Calibri"/>
            </a:endParaRPr>
          </a:p>
          <a:p>
            <a:pPr algn="l" rtl="0">
              <a:lnSpc>
                <a:spcPct val="100000"/>
              </a:lnSpc>
              <a:spcBef>
                <a:spcPts val="30"/>
              </a:spcBef>
            </a:pPr>
            <a:endParaRPr sz="1600" dirty="0">
              <a:latin typeface="Calibri"/>
              <a:cs typeface="Calibri"/>
            </a:endParaRPr>
          </a:p>
          <a:p>
            <a:pPr marL="12700" algn="l" rtl="0">
              <a:lnSpc>
                <a:spcPct val="100000"/>
              </a:lnSpc>
              <a:spcBef>
                <a:spcPts val="5"/>
              </a:spcBef>
            </a:pPr>
            <a:r>
              <a:rPr sz="1600" dirty="0">
                <a:solidFill>
                  <a:srgbClr val="FF0000"/>
                </a:solidFill>
                <a:latin typeface="Calibri"/>
                <a:cs typeface="Calibri"/>
              </a:rPr>
              <a:t>B.</a:t>
            </a:r>
            <a:r>
              <a:rPr sz="1600" spc="-35" dirty="0">
                <a:solidFill>
                  <a:srgbClr val="FF0000"/>
                </a:solidFill>
                <a:latin typeface="Calibri"/>
                <a:cs typeface="Calibri"/>
              </a:rPr>
              <a:t> </a:t>
            </a:r>
            <a:r>
              <a:rPr sz="1600" spc="-15" dirty="0">
                <a:solidFill>
                  <a:srgbClr val="FF0000"/>
                </a:solidFill>
                <a:latin typeface="Calibri"/>
                <a:cs typeface="Calibri"/>
              </a:rPr>
              <a:t>Relative</a:t>
            </a:r>
            <a:r>
              <a:rPr sz="1600" spc="80" dirty="0">
                <a:solidFill>
                  <a:srgbClr val="FF0000"/>
                </a:solidFill>
                <a:latin typeface="Calibri"/>
                <a:cs typeface="Calibri"/>
              </a:rPr>
              <a:t> </a:t>
            </a:r>
            <a:r>
              <a:rPr sz="1600" spc="-10" dirty="0">
                <a:solidFill>
                  <a:srgbClr val="FF0000"/>
                </a:solidFill>
                <a:latin typeface="Calibri"/>
                <a:cs typeface="Calibri"/>
              </a:rPr>
              <a:t>indications</a:t>
            </a:r>
            <a:r>
              <a:rPr sz="1600" spc="85" dirty="0">
                <a:solidFill>
                  <a:srgbClr val="FF0000"/>
                </a:solidFill>
                <a:latin typeface="Calibri"/>
                <a:cs typeface="Calibri"/>
              </a:rPr>
              <a:t> </a:t>
            </a:r>
            <a:r>
              <a:rPr sz="1600" spc="-5" dirty="0">
                <a:solidFill>
                  <a:srgbClr val="FF0000"/>
                </a:solidFill>
                <a:latin typeface="Calibri"/>
                <a:cs typeface="Calibri"/>
              </a:rPr>
              <a:t>:</a:t>
            </a:r>
            <a:endParaRPr sz="1600" dirty="0">
              <a:latin typeface="Calibri"/>
              <a:cs typeface="Calibri"/>
            </a:endParaRPr>
          </a:p>
          <a:p>
            <a:pPr marL="356870" indent="-344805" algn="l" rtl="0">
              <a:lnSpc>
                <a:spcPct val="100000"/>
              </a:lnSpc>
              <a:spcBef>
                <a:spcPts val="335"/>
              </a:spcBef>
              <a:buAutoNum type="arabicPeriod"/>
              <a:tabLst>
                <a:tab pos="356870" algn="l"/>
                <a:tab pos="357505" algn="l"/>
              </a:tabLst>
            </a:pPr>
            <a:r>
              <a:rPr sz="1600" spc="-15" dirty="0">
                <a:latin typeface="Calibri"/>
                <a:cs typeface="Calibri"/>
              </a:rPr>
              <a:t>Old</a:t>
            </a:r>
            <a:r>
              <a:rPr sz="1600" dirty="0">
                <a:latin typeface="Calibri"/>
                <a:cs typeface="Calibri"/>
              </a:rPr>
              <a:t> </a:t>
            </a:r>
            <a:r>
              <a:rPr sz="1600" spc="-20" dirty="0">
                <a:latin typeface="Calibri"/>
                <a:cs typeface="Calibri"/>
              </a:rPr>
              <a:t>patient</a:t>
            </a:r>
            <a:endParaRPr sz="1600" dirty="0">
              <a:latin typeface="Calibri"/>
              <a:cs typeface="Calibri"/>
            </a:endParaRPr>
          </a:p>
          <a:p>
            <a:pPr marL="356870" indent="-344805" algn="l" rtl="0">
              <a:lnSpc>
                <a:spcPct val="100000"/>
              </a:lnSpc>
              <a:spcBef>
                <a:spcPts val="335"/>
              </a:spcBef>
              <a:buAutoNum type="arabicPeriod"/>
              <a:tabLst>
                <a:tab pos="356870" algn="l"/>
                <a:tab pos="357505" algn="l"/>
              </a:tabLst>
            </a:pPr>
            <a:r>
              <a:rPr sz="1600" spc="-10" dirty="0">
                <a:latin typeface="Calibri"/>
                <a:cs typeface="Calibri"/>
              </a:rPr>
              <a:t>Associated</a:t>
            </a:r>
            <a:r>
              <a:rPr sz="1600" spc="35" dirty="0">
                <a:latin typeface="Calibri"/>
                <a:cs typeface="Calibri"/>
              </a:rPr>
              <a:t> </a:t>
            </a:r>
            <a:r>
              <a:rPr sz="1600" spc="-15" dirty="0">
                <a:latin typeface="Calibri"/>
                <a:cs typeface="Calibri"/>
              </a:rPr>
              <a:t>with</a:t>
            </a:r>
            <a:r>
              <a:rPr sz="1600" spc="55" dirty="0">
                <a:latin typeface="Calibri"/>
                <a:cs typeface="Calibri"/>
              </a:rPr>
              <a:t> </a:t>
            </a:r>
            <a:r>
              <a:rPr sz="1600" spc="-10" dirty="0">
                <a:latin typeface="Calibri"/>
                <a:cs typeface="Calibri"/>
              </a:rPr>
              <a:t>serious</a:t>
            </a:r>
            <a:r>
              <a:rPr sz="1600" spc="25" dirty="0">
                <a:latin typeface="Calibri"/>
                <a:cs typeface="Calibri"/>
              </a:rPr>
              <a:t> </a:t>
            </a:r>
            <a:r>
              <a:rPr sz="1600" spc="-5" dirty="0">
                <a:latin typeface="Calibri"/>
                <a:cs typeface="Calibri"/>
              </a:rPr>
              <a:t>diseases</a:t>
            </a:r>
            <a:r>
              <a:rPr sz="1600" spc="55" dirty="0">
                <a:latin typeface="Calibri"/>
                <a:cs typeface="Calibri"/>
              </a:rPr>
              <a:t> </a:t>
            </a:r>
            <a:r>
              <a:rPr sz="1600" spc="-5" dirty="0">
                <a:latin typeface="Calibri"/>
                <a:cs typeface="Calibri"/>
              </a:rPr>
              <a:t>(</a:t>
            </a:r>
            <a:r>
              <a:rPr sz="1600" spc="-20" dirty="0">
                <a:latin typeface="Calibri"/>
                <a:cs typeface="Calibri"/>
              </a:rPr>
              <a:t> </a:t>
            </a:r>
            <a:r>
              <a:rPr sz="1600" spc="-15" dirty="0">
                <a:latin typeface="Calibri"/>
                <a:cs typeface="Calibri"/>
              </a:rPr>
              <a:t>the</a:t>
            </a:r>
            <a:r>
              <a:rPr sz="1600" spc="50" dirty="0">
                <a:latin typeface="Calibri"/>
                <a:cs typeface="Calibri"/>
              </a:rPr>
              <a:t> </a:t>
            </a:r>
            <a:r>
              <a:rPr sz="1600" spc="-10" dirty="0">
                <a:latin typeface="Calibri"/>
                <a:cs typeface="Calibri"/>
              </a:rPr>
              <a:t>risk</a:t>
            </a:r>
            <a:r>
              <a:rPr sz="1600" spc="10" dirty="0">
                <a:latin typeface="Calibri"/>
                <a:cs typeface="Calibri"/>
              </a:rPr>
              <a:t> </a:t>
            </a:r>
            <a:r>
              <a:rPr sz="1600" spc="-5" dirty="0">
                <a:latin typeface="Calibri"/>
                <a:cs typeface="Calibri"/>
              </a:rPr>
              <a:t>of</a:t>
            </a:r>
            <a:r>
              <a:rPr sz="1600" spc="5" dirty="0">
                <a:latin typeface="Calibri"/>
                <a:cs typeface="Calibri"/>
              </a:rPr>
              <a:t> </a:t>
            </a:r>
            <a:r>
              <a:rPr sz="1600" spc="-15" dirty="0">
                <a:latin typeface="Calibri"/>
                <a:cs typeface="Calibri"/>
              </a:rPr>
              <a:t>surgery</a:t>
            </a:r>
            <a:r>
              <a:rPr sz="1600" spc="60" dirty="0">
                <a:latin typeface="Calibri"/>
                <a:cs typeface="Calibri"/>
              </a:rPr>
              <a:t> </a:t>
            </a:r>
            <a:r>
              <a:rPr sz="1600" spc="-10" dirty="0">
                <a:latin typeface="Calibri"/>
                <a:cs typeface="Calibri"/>
              </a:rPr>
              <a:t>is</a:t>
            </a:r>
            <a:r>
              <a:rPr sz="1600" spc="5" dirty="0">
                <a:latin typeface="Calibri"/>
                <a:cs typeface="Calibri"/>
              </a:rPr>
              <a:t> </a:t>
            </a:r>
            <a:r>
              <a:rPr sz="1600" spc="-10" dirty="0">
                <a:latin typeface="Calibri"/>
                <a:cs typeface="Calibri"/>
              </a:rPr>
              <a:t>far</a:t>
            </a:r>
            <a:r>
              <a:rPr sz="1600" spc="-5" dirty="0">
                <a:latin typeface="Calibri"/>
                <a:cs typeface="Calibri"/>
              </a:rPr>
              <a:t> less</a:t>
            </a:r>
            <a:r>
              <a:rPr sz="1600" spc="25" dirty="0">
                <a:latin typeface="Calibri"/>
                <a:cs typeface="Calibri"/>
              </a:rPr>
              <a:t> </a:t>
            </a:r>
            <a:r>
              <a:rPr sz="1600" spc="-10" dirty="0">
                <a:latin typeface="Calibri"/>
                <a:cs typeface="Calibri"/>
              </a:rPr>
              <a:t>than</a:t>
            </a:r>
            <a:r>
              <a:rPr sz="1600" spc="35" dirty="0">
                <a:latin typeface="Calibri"/>
                <a:cs typeface="Calibri"/>
              </a:rPr>
              <a:t> </a:t>
            </a:r>
            <a:r>
              <a:rPr sz="1600" spc="-15" dirty="0">
                <a:latin typeface="Calibri"/>
                <a:cs typeface="Calibri"/>
              </a:rPr>
              <a:t>the</a:t>
            </a:r>
            <a:r>
              <a:rPr sz="1600" spc="55" dirty="0">
                <a:latin typeface="Calibri"/>
                <a:cs typeface="Calibri"/>
              </a:rPr>
              <a:t> </a:t>
            </a:r>
            <a:r>
              <a:rPr sz="1600" spc="-10" dirty="0">
                <a:latin typeface="Calibri"/>
                <a:cs typeface="Calibri"/>
              </a:rPr>
              <a:t>risk</a:t>
            </a:r>
            <a:r>
              <a:rPr sz="1600" spc="10" dirty="0">
                <a:latin typeface="Calibri"/>
                <a:cs typeface="Calibri"/>
              </a:rPr>
              <a:t> </a:t>
            </a:r>
            <a:r>
              <a:rPr sz="1600" spc="-5" dirty="0">
                <a:latin typeface="Calibri"/>
                <a:cs typeface="Calibri"/>
              </a:rPr>
              <a:t>of</a:t>
            </a:r>
            <a:r>
              <a:rPr sz="1600" spc="5" dirty="0">
                <a:latin typeface="Calibri"/>
                <a:cs typeface="Calibri"/>
              </a:rPr>
              <a:t> </a:t>
            </a:r>
            <a:r>
              <a:rPr sz="1600" spc="-15" dirty="0">
                <a:latin typeface="Calibri"/>
                <a:cs typeface="Calibri"/>
              </a:rPr>
              <a:t>bleeding</a:t>
            </a:r>
            <a:r>
              <a:rPr sz="1600" spc="85" dirty="0">
                <a:latin typeface="Calibri"/>
                <a:cs typeface="Calibri"/>
              </a:rPr>
              <a:t> </a:t>
            </a:r>
            <a:r>
              <a:rPr sz="1600" spc="-5" dirty="0">
                <a:latin typeface="Calibri"/>
                <a:cs typeface="Calibri"/>
              </a:rPr>
              <a:t>)</a:t>
            </a:r>
            <a:endParaRPr sz="1600" dirty="0">
              <a:latin typeface="Calibri"/>
              <a:cs typeface="Calibri"/>
            </a:endParaRPr>
          </a:p>
          <a:p>
            <a:pPr marL="356870" indent="-344805" algn="l" rtl="0">
              <a:lnSpc>
                <a:spcPct val="100000"/>
              </a:lnSpc>
              <a:spcBef>
                <a:spcPts val="340"/>
              </a:spcBef>
              <a:buAutoNum type="arabicPeriod"/>
              <a:tabLst>
                <a:tab pos="356870" algn="l"/>
                <a:tab pos="357505" algn="l"/>
              </a:tabLst>
            </a:pPr>
            <a:r>
              <a:rPr sz="1600" spc="-10" dirty="0">
                <a:latin typeface="Calibri"/>
                <a:cs typeface="Calibri"/>
              </a:rPr>
              <a:t>Long</a:t>
            </a:r>
            <a:r>
              <a:rPr sz="1600" spc="25" dirty="0">
                <a:latin typeface="Calibri"/>
                <a:cs typeface="Calibri"/>
              </a:rPr>
              <a:t> </a:t>
            </a:r>
            <a:r>
              <a:rPr sz="1600" spc="-20" dirty="0">
                <a:latin typeface="Calibri"/>
                <a:cs typeface="Calibri"/>
              </a:rPr>
              <a:t>history</a:t>
            </a:r>
            <a:r>
              <a:rPr sz="1600" spc="50" dirty="0">
                <a:latin typeface="Calibri"/>
                <a:cs typeface="Calibri"/>
              </a:rPr>
              <a:t> </a:t>
            </a:r>
            <a:r>
              <a:rPr sz="1600" spc="-5" dirty="0">
                <a:latin typeface="Calibri"/>
                <a:cs typeface="Calibri"/>
              </a:rPr>
              <a:t>of </a:t>
            </a:r>
            <a:r>
              <a:rPr sz="1600" spc="-10" dirty="0">
                <a:latin typeface="Calibri"/>
                <a:cs typeface="Calibri"/>
              </a:rPr>
              <a:t>ulcer</a:t>
            </a:r>
            <a:r>
              <a:rPr sz="1600" spc="5" dirty="0">
                <a:latin typeface="Calibri"/>
                <a:cs typeface="Calibri"/>
              </a:rPr>
              <a:t> </a:t>
            </a:r>
            <a:r>
              <a:rPr sz="1600" spc="-5" dirty="0">
                <a:latin typeface="Calibri"/>
                <a:cs typeface="Calibri"/>
              </a:rPr>
              <a:t>disease</a:t>
            </a:r>
            <a:endParaRPr sz="1600" dirty="0">
              <a:latin typeface="Calibri"/>
              <a:cs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3A3E4AA1-E102-AACD-40F3-A5E4028C8E7C}"/>
              </a:ext>
            </a:extLst>
          </p:cNvPr>
          <p:cNvSpPr txBox="1"/>
          <p:nvPr/>
        </p:nvSpPr>
        <p:spPr>
          <a:xfrm>
            <a:off x="383540" y="1170304"/>
            <a:ext cx="8215630" cy="3180080"/>
          </a:xfrm>
          <a:prstGeom prst="rect">
            <a:avLst/>
          </a:prstGeom>
        </p:spPr>
        <p:txBody>
          <a:bodyPr vert="horz" wrap="square" lIns="0" tIns="78740" rIns="0" bIns="0" rtlCol="0">
            <a:spAutoFit/>
          </a:bodyPr>
          <a:lstStyle/>
          <a:p>
            <a:pPr marL="12700" marR="5080">
              <a:lnSpc>
                <a:spcPts val="2110"/>
              </a:lnSpc>
              <a:spcBef>
                <a:spcPts val="620"/>
              </a:spcBef>
            </a:pPr>
            <a:r>
              <a:rPr sz="2200" b="1" dirty="0">
                <a:solidFill>
                  <a:srgbClr val="FF0000"/>
                </a:solidFill>
                <a:latin typeface="Calibri"/>
                <a:cs typeface="Calibri"/>
              </a:rPr>
              <a:t>1.Bleeding </a:t>
            </a:r>
            <a:r>
              <a:rPr sz="2200" b="1" spc="-10" dirty="0">
                <a:solidFill>
                  <a:srgbClr val="FF0000"/>
                </a:solidFill>
                <a:latin typeface="Calibri"/>
                <a:cs typeface="Calibri"/>
              </a:rPr>
              <a:t>gastric </a:t>
            </a:r>
            <a:r>
              <a:rPr sz="2200" b="1" dirty="0">
                <a:solidFill>
                  <a:srgbClr val="FF0000"/>
                </a:solidFill>
                <a:latin typeface="Calibri"/>
                <a:cs typeface="Calibri"/>
              </a:rPr>
              <a:t>ulcer : </a:t>
            </a:r>
            <a:r>
              <a:rPr sz="2200" dirty="0">
                <a:latin typeface="Calibri"/>
                <a:cs typeface="Calibri"/>
              </a:rPr>
              <a:t>is </a:t>
            </a:r>
            <a:r>
              <a:rPr sz="2200" spc="-10" dirty="0">
                <a:latin typeface="Calibri"/>
                <a:cs typeface="Calibri"/>
              </a:rPr>
              <a:t>generally </a:t>
            </a:r>
            <a:r>
              <a:rPr sz="2200" dirty="0">
                <a:solidFill>
                  <a:srgbClr val="FF0000"/>
                </a:solidFill>
                <a:latin typeface="Calibri"/>
                <a:cs typeface="Calibri"/>
              </a:rPr>
              <a:t>the </a:t>
            </a:r>
            <a:r>
              <a:rPr sz="2200" spc="-5" dirty="0">
                <a:solidFill>
                  <a:srgbClr val="FF0000"/>
                </a:solidFill>
                <a:latin typeface="Calibri"/>
                <a:cs typeface="Calibri"/>
              </a:rPr>
              <a:t>excision </a:t>
            </a:r>
            <a:r>
              <a:rPr sz="2200" spc="5" dirty="0">
                <a:solidFill>
                  <a:srgbClr val="FF0000"/>
                </a:solidFill>
                <a:latin typeface="Calibri"/>
                <a:cs typeface="Calibri"/>
              </a:rPr>
              <a:t>of </a:t>
            </a:r>
            <a:r>
              <a:rPr sz="2200" dirty="0">
                <a:solidFill>
                  <a:srgbClr val="FF0000"/>
                </a:solidFill>
                <a:latin typeface="Calibri"/>
                <a:cs typeface="Calibri"/>
              </a:rPr>
              <a:t>the </a:t>
            </a:r>
            <a:r>
              <a:rPr sz="2200" spc="-5" dirty="0">
                <a:solidFill>
                  <a:srgbClr val="FF0000"/>
                </a:solidFill>
                <a:latin typeface="Calibri"/>
                <a:cs typeface="Calibri"/>
              </a:rPr>
              <a:t>ulcer </a:t>
            </a:r>
            <a:r>
              <a:rPr sz="2200" dirty="0">
                <a:latin typeface="Calibri"/>
                <a:cs typeface="Calibri"/>
              </a:rPr>
              <a:t>and </a:t>
            </a:r>
            <a:r>
              <a:rPr sz="2200" spc="-5" dirty="0">
                <a:latin typeface="Calibri"/>
                <a:cs typeface="Calibri"/>
              </a:rPr>
              <a:t>repair </a:t>
            </a:r>
            <a:r>
              <a:rPr sz="2200" spc="-484" dirty="0">
                <a:latin typeface="Calibri"/>
                <a:cs typeface="Calibri"/>
              </a:rPr>
              <a:t> </a:t>
            </a:r>
            <a:r>
              <a:rPr sz="2200" spc="5" dirty="0">
                <a:latin typeface="Calibri"/>
                <a:cs typeface="Calibri"/>
              </a:rPr>
              <a:t>of</a:t>
            </a:r>
            <a:r>
              <a:rPr sz="2200" spc="-15" dirty="0">
                <a:latin typeface="Calibri"/>
                <a:cs typeface="Calibri"/>
              </a:rPr>
              <a:t> </a:t>
            </a:r>
            <a:r>
              <a:rPr sz="2200" dirty="0">
                <a:latin typeface="Calibri"/>
                <a:cs typeface="Calibri"/>
              </a:rPr>
              <a:t>the</a:t>
            </a:r>
            <a:r>
              <a:rPr sz="2200" spc="15" dirty="0">
                <a:latin typeface="Calibri"/>
                <a:cs typeface="Calibri"/>
              </a:rPr>
              <a:t> </a:t>
            </a:r>
            <a:r>
              <a:rPr sz="2200" spc="-10" dirty="0">
                <a:latin typeface="Calibri"/>
                <a:cs typeface="Calibri"/>
              </a:rPr>
              <a:t>gastric</a:t>
            </a:r>
            <a:r>
              <a:rPr sz="2200" spc="-5" dirty="0">
                <a:latin typeface="Calibri"/>
                <a:cs typeface="Calibri"/>
              </a:rPr>
              <a:t> </a:t>
            </a:r>
            <a:r>
              <a:rPr sz="2200" spc="-10" dirty="0">
                <a:latin typeface="Calibri"/>
                <a:cs typeface="Calibri"/>
              </a:rPr>
              <a:t>defect</a:t>
            </a:r>
            <a:r>
              <a:rPr sz="2200" spc="-65" dirty="0">
                <a:latin typeface="Calibri"/>
                <a:cs typeface="Calibri"/>
              </a:rPr>
              <a:t> </a:t>
            </a:r>
            <a:r>
              <a:rPr sz="2200" dirty="0">
                <a:latin typeface="Calibri"/>
                <a:cs typeface="Calibri"/>
              </a:rPr>
              <a:t>.</a:t>
            </a:r>
            <a:r>
              <a:rPr sz="2200" spc="5" dirty="0">
                <a:latin typeface="Calibri"/>
                <a:cs typeface="Calibri"/>
              </a:rPr>
              <a:t> </a:t>
            </a:r>
            <a:r>
              <a:rPr sz="2200" spc="-10" dirty="0">
                <a:solidFill>
                  <a:srgbClr val="FF0000"/>
                </a:solidFill>
                <a:latin typeface="Calibri"/>
                <a:cs typeface="Calibri"/>
              </a:rPr>
              <a:t>biopsy</a:t>
            </a:r>
            <a:r>
              <a:rPr sz="2200" dirty="0">
                <a:solidFill>
                  <a:srgbClr val="FF0000"/>
                </a:solidFill>
                <a:latin typeface="Calibri"/>
                <a:cs typeface="Calibri"/>
              </a:rPr>
              <a:t> </a:t>
            </a:r>
            <a:r>
              <a:rPr sz="2200" spc="5" dirty="0">
                <a:latin typeface="Calibri"/>
                <a:cs typeface="Calibri"/>
              </a:rPr>
              <a:t>of</a:t>
            </a:r>
            <a:r>
              <a:rPr sz="2200" spc="-20" dirty="0">
                <a:latin typeface="Calibri"/>
                <a:cs typeface="Calibri"/>
              </a:rPr>
              <a:t> </a:t>
            </a:r>
            <a:r>
              <a:rPr sz="2200" dirty="0">
                <a:latin typeface="Calibri"/>
                <a:cs typeface="Calibri"/>
              </a:rPr>
              <a:t>the</a:t>
            </a:r>
            <a:r>
              <a:rPr sz="2200" spc="-15" dirty="0">
                <a:latin typeface="Calibri"/>
                <a:cs typeface="Calibri"/>
              </a:rPr>
              <a:t> </a:t>
            </a:r>
            <a:r>
              <a:rPr sz="2200" dirty="0">
                <a:latin typeface="Calibri"/>
                <a:cs typeface="Calibri"/>
              </a:rPr>
              <a:t>ulcer</a:t>
            </a:r>
            <a:r>
              <a:rPr sz="2200" spc="-15" dirty="0">
                <a:latin typeface="Calibri"/>
                <a:cs typeface="Calibri"/>
              </a:rPr>
              <a:t> </a:t>
            </a:r>
            <a:r>
              <a:rPr sz="2200" dirty="0">
                <a:latin typeface="Calibri"/>
                <a:cs typeface="Calibri"/>
              </a:rPr>
              <a:t>is</a:t>
            </a:r>
            <a:r>
              <a:rPr sz="2200" spc="5" dirty="0">
                <a:latin typeface="Calibri"/>
                <a:cs typeface="Calibri"/>
              </a:rPr>
              <a:t> </a:t>
            </a:r>
            <a:r>
              <a:rPr sz="2200" spc="-5" dirty="0">
                <a:latin typeface="Calibri"/>
                <a:cs typeface="Calibri"/>
              </a:rPr>
              <a:t>important,</a:t>
            </a:r>
            <a:r>
              <a:rPr sz="2200" spc="-60" dirty="0">
                <a:latin typeface="Calibri"/>
                <a:cs typeface="Calibri"/>
              </a:rPr>
              <a:t> </a:t>
            </a:r>
            <a:r>
              <a:rPr sz="2200" dirty="0">
                <a:latin typeface="Calibri"/>
                <a:cs typeface="Calibri"/>
              </a:rPr>
              <a:t>as</a:t>
            </a:r>
            <a:r>
              <a:rPr sz="2200" spc="-15" dirty="0">
                <a:latin typeface="Calibri"/>
                <a:cs typeface="Calibri"/>
              </a:rPr>
              <a:t> </a:t>
            </a:r>
            <a:r>
              <a:rPr sz="2200" spc="5" dirty="0">
                <a:latin typeface="Calibri"/>
                <a:cs typeface="Calibri"/>
              </a:rPr>
              <a:t>4–5%</a:t>
            </a:r>
            <a:r>
              <a:rPr sz="2200" spc="-30" dirty="0">
                <a:latin typeface="Calibri"/>
                <a:cs typeface="Calibri"/>
              </a:rPr>
              <a:t> </a:t>
            </a:r>
            <a:r>
              <a:rPr sz="2200" spc="5" dirty="0">
                <a:latin typeface="Calibri"/>
                <a:cs typeface="Calibri"/>
              </a:rPr>
              <a:t>of </a:t>
            </a:r>
            <a:r>
              <a:rPr sz="2200" spc="-5" dirty="0">
                <a:latin typeface="Calibri"/>
                <a:cs typeface="Calibri"/>
              </a:rPr>
              <a:t>benign </a:t>
            </a:r>
            <a:r>
              <a:rPr sz="2200" spc="-484" dirty="0">
                <a:latin typeface="Calibri"/>
                <a:cs typeface="Calibri"/>
              </a:rPr>
              <a:t> </a:t>
            </a:r>
            <a:r>
              <a:rPr sz="2200" dirty="0">
                <a:latin typeface="Calibri"/>
                <a:cs typeface="Calibri"/>
              </a:rPr>
              <a:t>appearing</a:t>
            </a:r>
            <a:r>
              <a:rPr sz="2200" spc="-30" dirty="0">
                <a:latin typeface="Calibri"/>
                <a:cs typeface="Calibri"/>
              </a:rPr>
              <a:t> </a:t>
            </a:r>
            <a:r>
              <a:rPr sz="2200" spc="-10" dirty="0">
                <a:latin typeface="Calibri"/>
                <a:cs typeface="Calibri"/>
              </a:rPr>
              <a:t>ulcers</a:t>
            </a:r>
            <a:r>
              <a:rPr sz="2200" spc="-15" dirty="0">
                <a:latin typeface="Calibri"/>
                <a:cs typeface="Calibri"/>
              </a:rPr>
              <a:t> </a:t>
            </a:r>
            <a:r>
              <a:rPr sz="2200" spc="-5" dirty="0">
                <a:latin typeface="Calibri"/>
                <a:cs typeface="Calibri"/>
              </a:rPr>
              <a:t>are</a:t>
            </a:r>
            <a:r>
              <a:rPr sz="2200" spc="-15" dirty="0">
                <a:latin typeface="Calibri"/>
                <a:cs typeface="Calibri"/>
              </a:rPr>
              <a:t> </a:t>
            </a:r>
            <a:r>
              <a:rPr sz="2200" dirty="0">
                <a:latin typeface="Calibri"/>
                <a:cs typeface="Calibri"/>
              </a:rPr>
              <a:t>actually</a:t>
            </a:r>
            <a:r>
              <a:rPr sz="2200" spc="-30" dirty="0">
                <a:latin typeface="Calibri"/>
                <a:cs typeface="Calibri"/>
              </a:rPr>
              <a:t> </a:t>
            </a:r>
            <a:r>
              <a:rPr sz="2200" spc="-5" dirty="0">
                <a:latin typeface="Calibri"/>
                <a:cs typeface="Calibri"/>
              </a:rPr>
              <a:t>malignant</a:t>
            </a:r>
            <a:r>
              <a:rPr sz="2200" spc="-85" dirty="0">
                <a:latin typeface="Calibri"/>
                <a:cs typeface="Calibri"/>
              </a:rPr>
              <a:t> </a:t>
            </a:r>
            <a:r>
              <a:rPr sz="2200" spc="-10" dirty="0">
                <a:latin typeface="Calibri"/>
                <a:cs typeface="Calibri"/>
              </a:rPr>
              <a:t>ulcers</a:t>
            </a:r>
            <a:endParaRPr sz="2200" dirty="0">
              <a:latin typeface="Calibri"/>
              <a:cs typeface="Calibri"/>
            </a:endParaRPr>
          </a:p>
          <a:p>
            <a:pPr marL="12700" marR="391160" indent="64135">
              <a:lnSpc>
                <a:spcPct val="80100"/>
              </a:lnSpc>
              <a:spcBef>
                <a:spcPts val="550"/>
              </a:spcBef>
            </a:pPr>
            <a:r>
              <a:rPr sz="2200" dirty="0">
                <a:latin typeface="Calibri"/>
                <a:cs typeface="Calibri"/>
              </a:rPr>
              <a:t>- </a:t>
            </a:r>
            <a:r>
              <a:rPr sz="2200" spc="-10" dirty="0">
                <a:latin typeface="Calibri"/>
                <a:cs typeface="Calibri"/>
              </a:rPr>
              <a:t>For ulcers </a:t>
            </a:r>
            <a:r>
              <a:rPr sz="2200" dirty="0">
                <a:latin typeface="Calibri"/>
                <a:cs typeface="Calibri"/>
              </a:rPr>
              <a:t>along the </a:t>
            </a:r>
            <a:r>
              <a:rPr sz="2200" b="1" spc="-10" dirty="0">
                <a:latin typeface="Calibri"/>
                <a:cs typeface="Calibri"/>
              </a:rPr>
              <a:t>greater </a:t>
            </a:r>
            <a:r>
              <a:rPr sz="2200" b="1" spc="-5" dirty="0">
                <a:latin typeface="Calibri"/>
                <a:cs typeface="Calibri"/>
              </a:rPr>
              <a:t>curvature </a:t>
            </a:r>
            <a:r>
              <a:rPr sz="2200" spc="5" dirty="0">
                <a:latin typeface="Calibri"/>
                <a:cs typeface="Calibri"/>
              </a:rPr>
              <a:t>of </a:t>
            </a:r>
            <a:r>
              <a:rPr sz="2200" dirty="0">
                <a:latin typeface="Calibri"/>
                <a:cs typeface="Calibri"/>
              </a:rPr>
              <a:t>the </a:t>
            </a:r>
            <a:r>
              <a:rPr sz="2200" spc="-5" dirty="0">
                <a:latin typeface="Calibri"/>
                <a:cs typeface="Calibri"/>
              </a:rPr>
              <a:t>stomach, </a:t>
            </a:r>
            <a:r>
              <a:rPr sz="2200" b="1" spc="-5" dirty="0">
                <a:latin typeface="Calibri"/>
                <a:cs typeface="Calibri"/>
              </a:rPr>
              <a:t>antrum </a:t>
            </a:r>
            <a:r>
              <a:rPr sz="2200" spc="5" dirty="0">
                <a:latin typeface="Calibri"/>
                <a:cs typeface="Calibri"/>
              </a:rPr>
              <a:t>or </a:t>
            </a:r>
            <a:r>
              <a:rPr sz="2200" spc="10" dirty="0">
                <a:latin typeface="Calibri"/>
                <a:cs typeface="Calibri"/>
              </a:rPr>
              <a:t> </a:t>
            </a:r>
            <a:r>
              <a:rPr sz="2200" b="1" spc="-5" dirty="0">
                <a:latin typeface="Calibri"/>
                <a:cs typeface="Calibri"/>
              </a:rPr>
              <a:t>body </a:t>
            </a:r>
            <a:r>
              <a:rPr sz="2200" spc="5" dirty="0">
                <a:latin typeface="Calibri"/>
                <a:cs typeface="Calibri"/>
              </a:rPr>
              <a:t>of </a:t>
            </a:r>
            <a:r>
              <a:rPr sz="2200" dirty="0">
                <a:latin typeface="Calibri"/>
                <a:cs typeface="Calibri"/>
              </a:rPr>
              <a:t>the </a:t>
            </a:r>
            <a:r>
              <a:rPr sz="2200" spc="-5" dirty="0">
                <a:latin typeface="Calibri"/>
                <a:cs typeface="Calibri"/>
              </a:rPr>
              <a:t>stomach </a:t>
            </a:r>
            <a:r>
              <a:rPr sz="2200" spc="-10" dirty="0">
                <a:latin typeface="Calibri"/>
                <a:cs typeface="Calibri"/>
              </a:rPr>
              <a:t>wedge </a:t>
            </a:r>
            <a:r>
              <a:rPr sz="2200" spc="-5" dirty="0">
                <a:latin typeface="Calibri"/>
                <a:cs typeface="Calibri"/>
              </a:rPr>
              <a:t>excision </a:t>
            </a:r>
            <a:r>
              <a:rPr sz="2200" spc="5" dirty="0">
                <a:latin typeface="Calibri"/>
                <a:cs typeface="Calibri"/>
              </a:rPr>
              <a:t>of </a:t>
            </a:r>
            <a:r>
              <a:rPr sz="2200" dirty="0">
                <a:latin typeface="Calibri"/>
                <a:cs typeface="Calibri"/>
              </a:rPr>
              <a:t>the </a:t>
            </a:r>
            <a:r>
              <a:rPr sz="2200" spc="-5" dirty="0">
                <a:latin typeface="Calibri"/>
                <a:cs typeface="Calibri"/>
              </a:rPr>
              <a:t>ulcer </a:t>
            </a:r>
            <a:r>
              <a:rPr sz="2200" dirty="0">
                <a:latin typeface="Calibri"/>
                <a:cs typeface="Calibri"/>
              </a:rPr>
              <a:t>and </a:t>
            </a:r>
            <a:r>
              <a:rPr sz="2200" spc="-5" dirty="0">
                <a:latin typeface="Calibri"/>
                <a:cs typeface="Calibri"/>
              </a:rPr>
              <a:t>closure </a:t>
            </a:r>
            <a:r>
              <a:rPr sz="2200" spc="5" dirty="0">
                <a:latin typeface="Calibri"/>
                <a:cs typeface="Calibri"/>
              </a:rPr>
              <a:t>of </a:t>
            </a:r>
            <a:r>
              <a:rPr sz="2200" dirty="0">
                <a:latin typeface="Calibri"/>
                <a:cs typeface="Calibri"/>
              </a:rPr>
              <a:t>the </a:t>
            </a:r>
            <a:r>
              <a:rPr sz="2200" spc="5" dirty="0">
                <a:latin typeface="Calibri"/>
                <a:cs typeface="Calibri"/>
              </a:rPr>
              <a:t> </a:t>
            </a:r>
            <a:r>
              <a:rPr sz="2200" dirty="0">
                <a:latin typeface="Calibri"/>
                <a:cs typeface="Calibri"/>
              </a:rPr>
              <a:t>resulting</a:t>
            </a:r>
            <a:r>
              <a:rPr sz="2200" spc="-20" dirty="0">
                <a:latin typeface="Calibri"/>
                <a:cs typeface="Calibri"/>
              </a:rPr>
              <a:t> </a:t>
            </a:r>
            <a:r>
              <a:rPr sz="2200" spc="-10" dirty="0">
                <a:latin typeface="Calibri"/>
                <a:cs typeface="Calibri"/>
              </a:rPr>
              <a:t>defect</a:t>
            </a:r>
            <a:r>
              <a:rPr sz="2200" spc="-30" dirty="0">
                <a:latin typeface="Calibri"/>
                <a:cs typeface="Calibri"/>
              </a:rPr>
              <a:t> </a:t>
            </a:r>
            <a:r>
              <a:rPr sz="2200" spc="-5" dirty="0">
                <a:latin typeface="Calibri"/>
                <a:cs typeface="Calibri"/>
              </a:rPr>
              <a:t>can</a:t>
            </a:r>
            <a:r>
              <a:rPr sz="2200" spc="5" dirty="0">
                <a:latin typeface="Calibri"/>
                <a:cs typeface="Calibri"/>
              </a:rPr>
              <a:t> </a:t>
            </a:r>
            <a:r>
              <a:rPr sz="2200" dirty="0">
                <a:latin typeface="Calibri"/>
                <a:cs typeface="Calibri"/>
              </a:rPr>
              <a:t>easily</a:t>
            </a:r>
            <a:r>
              <a:rPr sz="2200" spc="-30" dirty="0">
                <a:latin typeface="Calibri"/>
                <a:cs typeface="Calibri"/>
              </a:rPr>
              <a:t> </a:t>
            </a:r>
            <a:r>
              <a:rPr sz="2200" dirty="0">
                <a:latin typeface="Calibri"/>
                <a:cs typeface="Calibri"/>
              </a:rPr>
              <a:t>be</a:t>
            </a:r>
            <a:r>
              <a:rPr sz="2200" spc="5" dirty="0">
                <a:latin typeface="Calibri"/>
                <a:cs typeface="Calibri"/>
              </a:rPr>
              <a:t> </a:t>
            </a:r>
            <a:r>
              <a:rPr sz="2200" dirty="0">
                <a:latin typeface="Calibri"/>
                <a:cs typeface="Calibri"/>
              </a:rPr>
              <a:t>achieved</a:t>
            </a:r>
            <a:r>
              <a:rPr sz="2200" spc="-60" dirty="0">
                <a:latin typeface="Calibri"/>
                <a:cs typeface="Calibri"/>
              </a:rPr>
              <a:t> </a:t>
            </a:r>
            <a:r>
              <a:rPr sz="2200" dirty="0">
                <a:latin typeface="Calibri"/>
                <a:cs typeface="Calibri"/>
              </a:rPr>
              <a:t>in most</a:t>
            </a:r>
            <a:r>
              <a:rPr sz="2200" spc="-25" dirty="0">
                <a:latin typeface="Calibri"/>
                <a:cs typeface="Calibri"/>
              </a:rPr>
              <a:t> </a:t>
            </a:r>
            <a:r>
              <a:rPr sz="2200" dirty="0">
                <a:latin typeface="Calibri"/>
                <a:cs typeface="Calibri"/>
              </a:rPr>
              <a:t>cases</a:t>
            </a:r>
            <a:r>
              <a:rPr sz="2200" spc="-10" dirty="0">
                <a:latin typeface="Calibri"/>
                <a:cs typeface="Calibri"/>
              </a:rPr>
              <a:t> </a:t>
            </a:r>
            <a:r>
              <a:rPr sz="2200" dirty="0">
                <a:latin typeface="Calibri"/>
                <a:cs typeface="Calibri"/>
              </a:rPr>
              <a:t>without</a:t>
            </a:r>
            <a:r>
              <a:rPr sz="2200" spc="-40" dirty="0">
                <a:latin typeface="Calibri"/>
                <a:cs typeface="Calibri"/>
              </a:rPr>
              <a:t> </a:t>
            </a:r>
            <a:r>
              <a:rPr sz="2200" spc="-5" dirty="0">
                <a:latin typeface="Calibri"/>
                <a:cs typeface="Calibri"/>
              </a:rPr>
              <a:t>causing </a:t>
            </a:r>
            <a:r>
              <a:rPr sz="2200" spc="-484" dirty="0">
                <a:latin typeface="Calibri"/>
                <a:cs typeface="Calibri"/>
              </a:rPr>
              <a:t> </a:t>
            </a:r>
            <a:r>
              <a:rPr sz="2200" spc="-5" dirty="0">
                <a:latin typeface="Calibri"/>
                <a:cs typeface="Calibri"/>
              </a:rPr>
              <a:t>significant</a:t>
            </a:r>
            <a:r>
              <a:rPr sz="2200" spc="-20" dirty="0">
                <a:latin typeface="Calibri"/>
                <a:cs typeface="Calibri"/>
              </a:rPr>
              <a:t> </a:t>
            </a:r>
            <a:r>
              <a:rPr sz="2200" spc="-5" dirty="0">
                <a:latin typeface="Calibri"/>
                <a:cs typeface="Calibri"/>
              </a:rPr>
              <a:t>deformation</a:t>
            </a:r>
            <a:r>
              <a:rPr sz="2200" spc="-70" dirty="0">
                <a:latin typeface="Calibri"/>
                <a:cs typeface="Calibri"/>
              </a:rPr>
              <a:t> </a:t>
            </a:r>
            <a:r>
              <a:rPr sz="2200" spc="5" dirty="0">
                <a:latin typeface="Calibri"/>
                <a:cs typeface="Calibri"/>
              </a:rPr>
              <a:t>of </a:t>
            </a:r>
            <a:r>
              <a:rPr sz="2200" dirty="0">
                <a:latin typeface="Calibri"/>
                <a:cs typeface="Calibri"/>
              </a:rPr>
              <a:t>the</a:t>
            </a:r>
            <a:r>
              <a:rPr sz="2200" spc="-60" dirty="0">
                <a:latin typeface="Calibri"/>
                <a:cs typeface="Calibri"/>
              </a:rPr>
              <a:t> </a:t>
            </a:r>
            <a:r>
              <a:rPr sz="2200" dirty="0">
                <a:latin typeface="Calibri"/>
                <a:cs typeface="Calibri"/>
              </a:rPr>
              <a:t>stomach.</a:t>
            </a:r>
          </a:p>
          <a:p>
            <a:pPr marL="12700" marR="140335">
              <a:lnSpc>
                <a:spcPct val="80000"/>
              </a:lnSpc>
              <a:spcBef>
                <a:spcPts val="530"/>
              </a:spcBef>
            </a:pPr>
            <a:r>
              <a:rPr sz="2200" dirty="0">
                <a:latin typeface="Calibri"/>
                <a:cs typeface="Calibri"/>
              </a:rPr>
              <a:t>- </a:t>
            </a:r>
            <a:r>
              <a:rPr sz="2200" spc="-5" dirty="0">
                <a:latin typeface="Calibri"/>
                <a:cs typeface="Calibri"/>
              </a:rPr>
              <a:t>For </a:t>
            </a:r>
            <a:r>
              <a:rPr sz="2200" spc="-10" dirty="0">
                <a:latin typeface="Calibri"/>
                <a:cs typeface="Calibri"/>
              </a:rPr>
              <a:t>ulcers </a:t>
            </a:r>
            <a:r>
              <a:rPr sz="2200" dirty="0">
                <a:latin typeface="Calibri"/>
                <a:cs typeface="Calibri"/>
              </a:rPr>
              <a:t>in </a:t>
            </a:r>
            <a:r>
              <a:rPr sz="2200" b="1" dirty="0">
                <a:latin typeface="Calibri"/>
                <a:cs typeface="Calibri"/>
              </a:rPr>
              <a:t>the lesser </a:t>
            </a:r>
            <a:r>
              <a:rPr sz="2200" b="1" spc="-5" dirty="0">
                <a:latin typeface="Calibri"/>
                <a:cs typeface="Calibri"/>
              </a:rPr>
              <a:t>curvature </a:t>
            </a:r>
            <a:r>
              <a:rPr sz="2200" dirty="0">
                <a:latin typeface="Calibri"/>
                <a:cs typeface="Calibri"/>
              </a:rPr>
              <a:t>, </a:t>
            </a:r>
            <a:r>
              <a:rPr sz="2200" spc="-5" dirty="0">
                <a:latin typeface="Calibri"/>
                <a:cs typeface="Calibri"/>
              </a:rPr>
              <a:t>due </a:t>
            </a:r>
            <a:r>
              <a:rPr sz="2200" spc="-10" dirty="0">
                <a:latin typeface="Calibri"/>
                <a:cs typeface="Calibri"/>
              </a:rPr>
              <a:t>to </a:t>
            </a:r>
            <a:r>
              <a:rPr sz="2200" dirty="0">
                <a:latin typeface="Calibri"/>
                <a:cs typeface="Calibri"/>
              </a:rPr>
              <a:t>the rich </a:t>
            </a:r>
            <a:r>
              <a:rPr sz="2200" spc="-10" dirty="0">
                <a:latin typeface="Calibri"/>
                <a:cs typeface="Calibri"/>
              </a:rPr>
              <a:t>arcades </a:t>
            </a:r>
            <a:r>
              <a:rPr sz="2200" spc="5" dirty="0">
                <a:latin typeface="Calibri"/>
                <a:cs typeface="Calibri"/>
              </a:rPr>
              <a:t>of </a:t>
            </a:r>
            <a:r>
              <a:rPr sz="2200" dirty="0">
                <a:latin typeface="Calibri"/>
                <a:cs typeface="Calibri"/>
              </a:rPr>
              <a:t>the </a:t>
            </a:r>
            <a:r>
              <a:rPr sz="2200" spc="-10" dirty="0">
                <a:latin typeface="Calibri"/>
                <a:cs typeface="Calibri"/>
              </a:rPr>
              <a:t>left </a:t>
            </a:r>
            <a:r>
              <a:rPr sz="2200" spc="-5" dirty="0">
                <a:latin typeface="Calibri"/>
                <a:cs typeface="Calibri"/>
              </a:rPr>
              <a:t> </a:t>
            </a:r>
            <a:r>
              <a:rPr sz="2200" spc="-10" dirty="0">
                <a:latin typeface="Calibri"/>
                <a:cs typeface="Calibri"/>
              </a:rPr>
              <a:t>gastric </a:t>
            </a:r>
            <a:r>
              <a:rPr sz="2200" dirty="0">
                <a:latin typeface="Calibri"/>
                <a:cs typeface="Calibri"/>
              </a:rPr>
              <a:t>artery , </a:t>
            </a:r>
            <a:r>
              <a:rPr sz="2200" spc="-5" dirty="0">
                <a:latin typeface="Calibri"/>
                <a:cs typeface="Calibri"/>
              </a:rPr>
              <a:t>wedge excision </a:t>
            </a:r>
            <a:r>
              <a:rPr sz="2200" dirty="0">
                <a:latin typeface="Calibri"/>
                <a:cs typeface="Calibri"/>
              </a:rPr>
              <a:t>would </a:t>
            </a:r>
            <a:r>
              <a:rPr sz="2200" spc="-10" dirty="0">
                <a:latin typeface="Calibri"/>
                <a:cs typeface="Calibri"/>
              </a:rPr>
              <a:t>leave </a:t>
            </a:r>
            <a:r>
              <a:rPr sz="2200" spc="5" dirty="0">
                <a:latin typeface="Calibri"/>
                <a:cs typeface="Calibri"/>
              </a:rPr>
              <a:t>a </a:t>
            </a:r>
            <a:r>
              <a:rPr sz="2200" dirty="0">
                <a:latin typeface="Calibri"/>
                <a:cs typeface="Calibri"/>
              </a:rPr>
              <a:t>stomach </a:t>
            </a:r>
            <a:r>
              <a:rPr sz="2200" spc="-5" dirty="0">
                <a:latin typeface="Calibri"/>
                <a:cs typeface="Calibri"/>
              </a:rPr>
              <a:t>deformation, </a:t>
            </a:r>
            <a:r>
              <a:rPr sz="2200" dirty="0">
                <a:latin typeface="Calibri"/>
                <a:cs typeface="Calibri"/>
              </a:rPr>
              <a:t>So </a:t>
            </a:r>
            <a:r>
              <a:rPr sz="2200" spc="5" dirty="0">
                <a:latin typeface="Calibri"/>
                <a:cs typeface="Calibri"/>
              </a:rPr>
              <a:t> </a:t>
            </a:r>
            <a:r>
              <a:rPr sz="2200" spc="-10" dirty="0">
                <a:latin typeface="Calibri"/>
                <a:cs typeface="Calibri"/>
              </a:rPr>
              <a:t>distal</a:t>
            </a:r>
            <a:r>
              <a:rPr sz="2200" spc="-15" dirty="0">
                <a:latin typeface="Calibri"/>
                <a:cs typeface="Calibri"/>
              </a:rPr>
              <a:t> </a:t>
            </a:r>
            <a:r>
              <a:rPr sz="2200" spc="-10" dirty="0">
                <a:latin typeface="Calibri"/>
                <a:cs typeface="Calibri"/>
              </a:rPr>
              <a:t>gastrectomy</a:t>
            </a:r>
            <a:r>
              <a:rPr sz="2200" spc="-50" dirty="0">
                <a:latin typeface="Calibri"/>
                <a:cs typeface="Calibri"/>
              </a:rPr>
              <a:t> </a:t>
            </a:r>
            <a:r>
              <a:rPr sz="2200" dirty="0">
                <a:latin typeface="Calibri"/>
                <a:cs typeface="Calibri"/>
              </a:rPr>
              <a:t>with</a:t>
            </a:r>
            <a:r>
              <a:rPr sz="2200" spc="-10" dirty="0">
                <a:latin typeface="Calibri"/>
                <a:cs typeface="Calibri"/>
              </a:rPr>
              <a:t> </a:t>
            </a:r>
            <a:r>
              <a:rPr sz="2200" dirty="0">
                <a:latin typeface="Calibri"/>
                <a:cs typeface="Calibri"/>
              </a:rPr>
              <a:t>Bilroth</a:t>
            </a:r>
            <a:r>
              <a:rPr sz="2200" spc="-95" dirty="0">
                <a:latin typeface="Calibri"/>
                <a:cs typeface="Calibri"/>
              </a:rPr>
              <a:t> </a:t>
            </a:r>
            <a:r>
              <a:rPr sz="2200" dirty="0">
                <a:latin typeface="Calibri"/>
                <a:cs typeface="Calibri"/>
              </a:rPr>
              <a:t>I</a:t>
            </a:r>
            <a:r>
              <a:rPr sz="2200" spc="5" dirty="0">
                <a:latin typeface="Calibri"/>
                <a:cs typeface="Calibri"/>
              </a:rPr>
              <a:t> </a:t>
            </a:r>
            <a:r>
              <a:rPr sz="2200" spc="10" dirty="0">
                <a:latin typeface="Calibri"/>
                <a:cs typeface="Calibri"/>
              </a:rPr>
              <a:t>or</a:t>
            </a:r>
            <a:r>
              <a:rPr sz="2200" spc="-5" dirty="0">
                <a:latin typeface="Calibri"/>
                <a:cs typeface="Calibri"/>
              </a:rPr>
              <a:t> </a:t>
            </a:r>
            <a:r>
              <a:rPr sz="2200" dirty="0">
                <a:latin typeface="Calibri"/>
                <a:cs typeface="Calibri"/>
              </a:rPr>
              <a:t>Bilroth</a:t>
            </a:r>
            <a:r>
              <a:rPr sz="2200" spc="-45" dirty="0">
                <a:latin typeface="Calibri"/>
                <a:cs typeface="Calibri"/>
              </a:rPr>
              <a:t> </a:t>
            </a:r>
            <a:r>
              <a:rPr sz="2200" dirty="0">
                <a:latin typeface="Calibri"/>
                <a:cs typeface="Calibri"/>
              </a:rPr>
              <a:t>II</a:t>
            </a:r>
            <a:r>
              <a:rPr sz="2200" spc="-15" dirty="0">
                <a:latin typeface="Calibri"/>
                <a:cs typeface="Calibri"/>
              </a:rPr>
              <a:t> </a:t>
            </a:r>
            <a:r>
              <a:rPr sz="2200" dirty="0">
                <a:latin typeface="Calibri"/>
                <a:cs typeface="Calibri"/>
              </a:rPr>
              <a:t>as</a:t>
            </a:r>
            <a:r>
              <a:rPr sz="2200" spc="15" dirty="0">
                <a:latin typeface="Calibri"/>
                <a:cs typeface="Calibri"/>
              </a:rPr>
              <a:t> </a:t>
            </a:r>
            <a:r>
              <a:rPr sz="2200" dirty="0">
                <a:latin typeface="Calibri"/>
                <a:cs typeface="Calibri"/>
              </a:rPr>
              <a:t>a</a:t>
            </a:r>
            <a:r>
              <a:rPr sz="2200" spc="-5" dirty="0">
                <a:latin typeface="Calibri"/>
                <a:cs typeface="Calibri"/>
              </a:rPr>
              <a:t> reconstruction</a:t>
            </a:r>
            <a:r>
              <a:rPr sz="2200" spc="-90" dirty="0">
                <a:latin typeface="Calibri"/>
                <a:cs typeface="Calibri"/>
              </a:rPr>
              <a:t> </a:t>
            </a:r>
            <a:r>
              <a:rPr sz="2200" spc="-10" dirty="0">
                <a:latin typeface="Calibri"/>
                <a:cs typeface="Calibri"/>
              </a:rPr>
              <a:t>surgery </a:t>
            </a:r>
            <a:r>
              <a:rPr sz="2200" spc="-484" dirty="0">
                <a:latin typeface="Calibri"/>
                <a:cs typeface="Calibri"/>
              </a:rPr>
              <a:t> </a:t>
            </a:r>
            <a:r>
              <a:rPr sz="2200" spc="-10" dirty="0">
                <a:latin typeface="Calibri"/>
                <a:cs typeface="Calibri"/>
              </a:rPr>
              <a:t>to</a:t>
            </a:r>
            <a:r>
              <a:rPr sz="2200" spc="-15" dirty="0">
                <a:latin typeface="Calibri"/>
                <a:cs typeface="Calibri"/>
              </a:rPr>
              <a:t> </a:t>
            </a:r>
            <a:r>
              <a:rPr sz="2200" dirty="0">
                <a:latin typeface="Calibri"/>
                <a:cs typeface="Calibri"/>
              </a:rPr>
              <a:t>resume</a:t>
            </a:r>
            <a:r>
              <a:rPr sz="2200" spc="-35" dirty="0">
                <a:latin typeface="Calibri"/>
                <a:cs typeface="Calibri"/>
              </a:rPr>
              <a:t> </a:t>
            </a:r>
            <a:r>
              <a:rPr sz="2200" dirty="0">
                <a:latin typeface="Calibri"/>
                <a:cs typeface="Calibri"/>
              </a:rPr>
              <a:t>GI </a:t>
            </a:r>
            <a:r>
              <a:rPr sz="2200" spc="-5" dirty="0">
                <a:latin typeface="Calibri"/>
                <a:cs typeface="Calibri"/>
              </a:rPr>
              <a:t>continuity</a:t>
            </a:r>
            <a:r>
              <a:rPr sz="2200" spc="-30" dirty="0">
                <a:latin typeface="Calibri"/>
                <a:cs typeface="Calibri"/>
              </a:rPr>
              <a:t> </a:t>
            </a:r>
            <a:r>
              <a:rPr sz="2200" dirty="0">
                <a:latin typeface="Calibri"/>
                <a:cs typeface="Calibri"/>
              </a:rPr>
              <a:t>.</a:t>
            </a:r>
          </a:p>
        </p:txBody>
      </p:sp>
      <p:pic>
        <p:nvPicPr>
          <p:cNvPr id="8" name="object 3">
            <a:extLst>
              <a:ext uri="{FF2B5EF4-FFF2-40B4-BE49-F238E27FC236}">
                <a16:creationId xmlns:a16="http://schemas.microsoft.com/office/drawing/2014/main" id="{6D547E33-D0DF-C77E-EB68-D76588D0EC0D}"/>
              </a:ext>
            </a:extLst>
          </p:cNvPr>
          <p:cNvPicPr/>
          <p:nvPr/>
        </p:nvPicPr>
        <p:blipFill>
          <a:blip r:embed="rId2" cstate="print"/>
          <a:stretch>
            <a:fillRect/>
          </a:stretch>
        </p:blipFill>
        <p:spPr>
          <a:xfrm>
            <a:off x="5661134" y="4385055"/>
            <a:ext cx="2769038" cy="1920552"/>
          </a:xfrm>
          <a:prstGeom prst="rect">
            <a:avLst/>
          </a:prstGeom>
        </p:spPr>
      </p:pic>
    </p:spTree>
    <p:extLst>
      <p:ext uri="{BB962C8B-B14F-4D97-AF65-F5344CB8AC3E}">
        <p14:creationId xmlns:p14="http://schemas.microsoft.com/office/powerpoint/2010/main" val="228824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7685" y="1399744"/>
            <a:ext cx="3325495" cy="391795"/>
          </a:xfrm>
          <a:prstGeom prst="rect">
            <a:avLst/>
          </a:prstGeom>
        </p:spPr>
        <p:txBody>
          <a:bodyPr vert="horz" wrap="square" lIns="0" tIns="12700" rIns="0" bIns="0" rtlCol="0">
            <a:spAutoFit/>
          </a:bodyPr>
          <a:lstStyle/>
          <a:p>
            <a:pPr marL="12700" rtl="0">
              <a:lnSpc>
                <a:spcPct val="100000"/>
              </a:lnSpc>
              <a:spcBef>
                <a:spcPts val="100"/>
              </a:spcBef>
            </a:pPr>
            <a:r>
              <a:rPr sz="2400" b="1" dirty="0">
                <a:solidFill>
                  <a:srgbClr val="FF0000"/>
                </a:solidFill>
                <a:latin typeface="Calibri"/>
                <a:cs typeface="Calibri"/>
              </a:rPr>
              <a:t>2.Bleeding</a:t>
            </a:r>
            <a:r>
              <a:rPr sz="2400" b="1" spc="-55" dirty="0">
                <a:solidFill>
                  <a:srgbClr val="FF0000"/>
                </a:solidFill>
                <a:latin typeface="Calibri"/>
                <a:cs typeface="Calibri"/>
              </a:rPr>
              <a:t> </a:t>
            </a:r>
            <a:r>
              <a:rPr sz="2400" b="1" dirty="0">
                <a:solidFill>
                  <a:srgbClr val="FF0000"/>
                </a:solidFill>
                <a:latin typeface="Calibri"/>
                <a:cs typeface="Calibri"/>
              </a:rPr>
              <a:t>duodenal</a:t>
            </a:r>
            <a:r>
              <a:rPr sz="2400" b="1" spc="-65" dirty="0">
                <a:solidFill>
                  <a:srgbClr val="FF0000"/>
                </a:solidFill>
                <a:latin typeface="Calibri"/>
                <a:cs typeface="Calibri"/>
              </a:rPr>
              <a:t> </a:t>
            </a:r>
            <a:r>
              <a:rPr sz="2400" b="1" dirty="0">
                <a:solidFill>
                  <a:srgbClr val="FF0000"/>
                </a:solidFill>
                <a:latin typeface="Calibri"/>
                <a:cs typeface="Calibri"/>
              </a:rPr>
              <a:t>ulcer</a:t>
            </a:r>
            <a:endParaRPr sz="2400" dirty="0">
              <a:latin typeface="Calibri"/>
              <a:cs typeface="Calibri"/>
            </a:endParaRPr>
          </a:p>
        </p:txBody>
      </p:sp>
      <p:sp>
        <p:nvSpPr>
          <p:cNvPr id="3" name="object 3"/>
          <p:cNvSpPr txBox="1"/>
          <p:nvPr/>
        </p:nvSpPr>
        <p:spPr>
          <a:xfrm>
            <a:off x="536244" y="1854580"/>
            <a:ext cx="7722870" cy="1183640"/>
          </a:xfrm>
          <a:prstGeom prst="rect">
            <a:avLst/>
          </a:prstGeom>
        </p:spPr>
        <p:txBody>
          <a:bodyPr vert="horz" wrap="square" lIns="0" tIns="12065" rIns="0" bIns="0" rtlCol="0">
            <a:spAutoFit/>
          </a:bodyPr>
          <a:lstStyle/>
          <a:p>
            <a:pPr marL="12700" marR="5080" indent="54610">
              <a:lnSpc>
                <a:spcPct val="100000"/>
              </a:lnSpc>
              <a:spcBef>
                <a:spcPts val="95"/>
              </a:spcBef>
            </a:pPr>
            <a:r>
              <a:rPr sz="1900" spc="-5" dirty="0">
                <a:latin typeface="Calibri"/>
                <a:cs typeface="Calibri"/>
              </a:rPr>
              <a:t>Dissection</a:t>
            </a:r>
            <a:r>
              <a:rPr sz="1900" spc="20" dirty="0">
                <a:latin typeface="Calibri"/>
                <a:cs typeface="Calibri"/>
              </a:rPr>
              <a:t> </a:t>
            </a:r>
            <a:r>
              <a:rPr sz="1900" spc="-5" dirty="0">
                <a:latin typeface="Calibri"/>
                <a:cs typeface="Calibri"/>
              </a:rPr>
              <a:t>is</a:t>
            </a:r>
            <a:r>
              <a:rPr sz="1900" spc="5" dirty="0">
                <a:latin typeface="Calibri"/>
                <a:cs typeface="Calibri"/>
              </a:rPr>
              <a:t> </a:t>
            </a:r>
            <a:r>
              <a:rPr sz="1900" spc="-10" dirty="0">
                <a:latin typeface="Calibri"/>
                <a:cs typeface="Calibri"/>
              </a:rPr>
              <a:t>carried</a:t>
            </a:r>
            <a:r>
              <a:rPr sz="1900" spc="10" dirty="0">
                <a:latin typeface="Calibri"/>
                <a:cs typeface="Calibri"/>
              </a:rPr>
              <a:t> </a:t>
            </a:r>
            <a:r>
              <a:rPr sz="1900" dirty="0">
                <a:latin typeface="Calibri"/>
                <a:cs typeface="Calibri"/>
              </a:rPr>
              <a:t>out</a:t>
            </a:r>
            <a:r>
              <a:rPr sz="1900" spc="-30" dirty="0">
                <a:latin typeface="Calibri"/>
                <a:cs typeface="Calibri"/>
              </a:rPr>
              <a:t> </a:t>
            </a:r>
            <a:r>
              <a:rPr sz="1900" spc="-25" dirty="0">
                <a:latin typeface="Calibri"/>
                <a:cs typeface="Calibri"/>
              </a:rPr>
              <a:t>to</a:t>
            </a:r>
            <a:r>
              <a:rPr sz="1900" spc="35" dirty="0">
                <a:latin typeface="Calibri"/>
                <a:cs typeface="Calibri"/>
              </a:rPr>
              <a:t> </a:t>
            </a:r>
            <a:r>
              <a:rPr sz="1900" spc="-10" dirty="0">
                <a:latin typeface="Calibri"/>
                <a:cs typeface="Calibri"/>
              </a:rPr>
              <a:t>expose</a:t>
            </a:r>
            <a:r>
              <a:rPr sz="1900" dirty="0">
                <a:latin typeface="Calibri"/>
                <a:cs typeface="Calibri"/>
              </a:rPr>
              <a:t> </a:t>
            </a:r>
            <a:r>
              <a:rPr sz="1900" spc="-5" dirty="0">
                <a:latin typeface="Calibri"/>
                <a:cs typeface="Calibri"/>
              </a:rPr>
              <a:t>the </a:t>
            </a:r>
            <a:r>
              <a:rPr sz="1900" dirty="0">
                <a:latin typeface="Calibri"/>
                <a:cs typeface="Calibri"/>
              </a:rPr>
              <a:t>pylorus</a:t>
            </a:r>
            <a:r>
              <a:rPr sz="1900" spc="-40" dirty="0">
                <a:latin typeface="Calibri"/>
                <a:cs typeface="Calibri"/>
              </a:rPr>
              <a:t> </a:t>
            </a:r>
            <a:r>
              <a:rPr sz="1900" dirty="0">
                <a:latin typeface="Calibri"/>
                <a:cs typeface="Calibri"/>
              </a:rPr>
              <a:t>and</a:t>
            </a:r>
            <a:r>
              <a:rPr sz="1900" spc="-5" dirty="0">
                <a:latin typeface="Calibri"/>
                <a:cs typeface="Calibri"/>
              </a:rPr>
              <a:t> </a:t>
            </a:r>
            <a:r>
              <a:rPr sz="1900" spc="-15" dirty="0">
                <a:latin typeface="Calibri"/>
                <a:cs typeface="Calibri"/>
              </a:rPr>
              <a:t>first</a:t>
            </a:r>
            <a:r>
              <a:rPr sz="1900" spc="-10" dirty="0">
                <a:latin typeface="Calibri"/>
                <a:cs typeface="Calibri"/>
              </a:rPr>
              <a:t> </a:t>
            </a:r>
            <a:r>
              <a:rPr sz="1900" dirty="0">
                <a:latin typeface="Calibri"/>
                <a:cs typeface="Calibri"/>
              </a:rPr>
              <a:t>part</a:t>
            </a:r>
            <a:r>
              <a:rPr sz="1900" spc="-30" dirty="0">
                <a:latin typeface="Calibri"/>
                <a:cs typeface="Calibri"/>
              </a:rPr>
              <a:t> </a:t>
            </a:r>
            <a:r>
              <a:rPr sz="1900" dirty="0">
                <a:latin typeface="Calibri"/>
                <a:cs typeface="Calibri"/>
              </a:rPr>
              <a:t>of </a:t>
            </a:r>
            <a:r>
              <a:rPr sz="1900" spc="-5" dirty="0">
                <a:latin typeface="Calibri"/>
                <a:cs typeface="Calibri"/>
              </a:rPr>
              <a:t>the duodenum. </a:t>
            </a:r>
            <a:r>
              <a:rPr sz="1900" spc="-415" dirty="0">
                <a:latin typeface="Calibri"/>
                <a:cs typeface="Calibri"/>
              </a:rPr>
              <a:t> </a:t>
            </a:r>
            <a:r>
              <a:rPr sz="1900" b="1" spc="-5" dirty="0">
                <a:solidFill>
                  <a:srgbClr val="FF0000"/>
                </a:solidFill>
                <a:latin typeface="Calibri"/>
                <a:cs typeface="Calibri"/>
              </a:rPr>
              <a:t>An </a:t>
            </a:r>
            <a:r>
              <a:rPr sz="1900" b="1" spc="-15" dirty="0">
                <a:solidFill>
                  <a:srgbClr val="FF0000"/>
                </a:solidFill>
                <a:latin typeface="Calibri"/>
                <a:cs typeface="Calibri"/>
              </a:rPr>
              <a:t>anterior longitudinal duodenotomy</a:t>
            </a:r>
            <a:r>
              <a:rPr sz="1900" b="1" spc="-10" dirty="0">
                <a:solidFill>
                  <a:srgbClr val="FF0000"/>
                </a:solidFill>
                <a:latin typeface="Calibri"/>
                <a:cs typeface="Calibri"/>
              </a:rPr>
              <a:t> </a:t>
            </a:r>
            <a:r>
              <a:rPr sz="1900" spc="-5" dirty="0">
                <a:latin typeface="Calibri"/>
                <a:cs typeface="Calibri"/>
              </a:rPr>
              <a:t>is </a:t>
            </a:r>
            <a:r>
              <a:rPr sz="1900" dirty="0">
                <a:latin typeface="Calibri"/>
                <a:cs typeface="Calibri"/>
              </a:rPr>
              <a:t>made </a:t>
            </a:r>
            <a:r>
              <a:rPr sz="1900" spc="-10" dirty="0">
                <a:latin typeface="Calibri"/>
                <a:cs typeface="Calibri"/>
              </a:rPr>
              <a:t>extending </a:t>
            </a:r>
            <a:r>
              <a:rPr sz="1900" spc="-5" dirty="0">
                <a:latin typeface="Calibri"/>
                <a:cs typeface="Calibri"/>
              </a:rPr>
              <a:t>through the </a:t>
            </a:r>
            <a:r>
              <a:rPr sz="1900" dirty="0">
                <a:latin typeface="Calibri"/>
                <a:cs typeface="Calibri"/>
              </a:rPr>
              <a:t>pyloric </a:t>
            </a:r>
            <a:r>
              <a:rPr sz="1900" spc="5" dirty="0">
                <a:latin typeface="Calibri"/>
                <a:cs typeface="Calibri"/>
              </a:rPr>
              <a:t> </a:t>
            </a:r>
            <a:r>
              <a:rPr sz="1900" dirty="0">
                <a:latin typeface="Calibri"/>
                <a:cs typeface="Calibri"/>
              </a:rPr>
              <a:t>channel </a:t>
            </a:r>
            <a:r>
              <a:rPr sz="1900" spc="-25" dirty="0">
                <a:latin typeface="Calibri"/>
                <a:cs typeface="Calibri"/>
              </a:rPr>
              <a:t>to</a:t>
            </a:r>
            <a:r>
              <a:rPr sz="1900" spc="10" dirty="0">
                <a:latin typeface="Calibri"/>
                <a:cs typeface="Calibri"/>
              </a:rPr>
              <a:t> </a:t>
            </a:r>
            <a:r>
              <a:rPr sz="1900" spc="-5" dirty="0">
                <a:latin typeface="Calibri"/>
                <a:cs typeface="Calibri"/>
              </a:rPr>
              <a:t>the</a:t>
            </a:r>
            <a:r>
              <a:rPr sz="1900" spc="20" dirty="0">
                <a:latin typeface="Calibri"/>
                <a:cs typeface="Calibri"/>
              </a:rPr>
              <a:t> </a:t>
            </a:r>
            <a:r>
              <a:rPr sz="1900" spc="-15" dirty="0">
                <a:latin typeface="Calibri"/>
                <a:cs typeface="Calibri"/>
              </a:rPr>
              <a:t>distal</a:t>
            </a:r>
            <a:r>
              <a:rPr sz="1900" dirty="0">
                <a:latin typeface="Calibri"/>
                <a:cs typeface="Calibri"/>
              </a:rPr>
              <a:t> </a:t>
            </a:r>
            <a:r>
              <a:rPr sz="1900" spc="-10" dirty="0">
                <a:latin typeface="Calibri"/>
                <a:cs typeface="Calibri"/>
              </a:rPr>
              <a:t>stomach.</a:t>
            </a:r>
            <a:r>
              <a:rPr sz="1900" spc="5" dirty="0">
                <a:latin typeface="Calibri"/>
                <a:cs typeface="Calibri"/>
              </a:rPr>
              <a:t> </a:t>
            </a:r>
            <a:r>
              <a:rPr sz="1900" spc="-5" dirty="0">
                <a:latin typeface="Calibri"/>
                <a:cs typeface="Calibri"/>
              </a:rPr>
              <a:t>Bleeding</a:t>
            </a:r>
            <a:r>
              <a:rPr sz="1900" spc="25" dirty="0">
                <a:latin typeface="Calibri"/>
                <a:cs typeface="Calibri"/>
              </a:rPr>
              <a:t> </a:t>
            </a:r>
            <a:r>
              <a:rPr sz="1900" spc="-10" dirty="0">
                <a:latin typeface="Calibri"/>
                <a:cs typeface="Calibri"/>
              </a:rPr>
              <a:t>from</a:t>
            </a:r>
            <a:r>
              <a:rPr sz="1900" spc="-20" dirty="0">
                <a:latin typeface="Calibri"/>
                <a:cs typeface="Calibri"/>
              </a:rPr>
              <a:t> </a:t>
            </a:r>
            <a:r>
              <a:rPr sz="1900" spc="-5" dirty="0">
                <a:latin typeface="Calibri"/>
                <a:cs typeface="Calibri"/>
              </a:rPr>
              <a:t>the </a:t>
            </a:r>
            <a:r>
              <a:rPr sz="1900" spc="-10" dirty="0">
                <a:latin typeface="Calibri"/>
                <a:cs typeface="Calibri"/>
              </a:rPr>
              <a:t>GDA</a:t>
            </a:r>
            <a:r>
              <a:rPr sz="1900" spc="5" dirty="0">
                <a:latin typeface="Calibri"/>
                <a:cs typeface="Calibri"/>
              </a:rPr>
              <a:t> </a:t>
            </a:r>
            <a:r>
              <a:rPr sz="1900" spc="-15" dirty="0">
                <a:latin typeface="Calibri"/>
                <a:cs typeface="Calibri"/>
              </a:rPr>
              <a:t>complex</a:t>
            </a:r>
            <a:r>
              <a:rPr sz="1900" spc="-5" dirty="0">
                <a:latin typeface="Calibri"/>
                <a:cs typeface="Calibri"/>
              </a:rPr>
              <a:t> is</a:t>
            </a:r>
            <a:r>
              <a:rPr sz="1900" spc="5" dirty="0">
                <a:latin typeface="Calibri"/>
                <a:cs typeface="Calibri"/>
              </a:rPr>
              <a:t> </a:t>
            </a:r>
            <a:r>
              <a:rPr sz="1900" spc="-15" dirty="0">
                <a:latin typeface="Calibri"/>
                <a:cs typeface="Calibri"/>
              </a:rPr>
              <a:t>controlled </a:t>
            </a:r>
            <a:r>
              <a:rPr sz="1900" spc="-10" dirty="0">
                <a:latin typeface="Calibri"/>
                <a:cs typeface="Calibri"/>
              </a:rPr>
              <a:t> with</a:t>
            </a:r>
            <a:r>
              <a:rPr sz="1900" spc="35" dirty="0">
                <a:latin typeface="Calibri"/>
                <a:cs typeface="Calibri"/>
              </a:rPr>
              <a:t> </a:t>
            </a:r>
            <a:r>
              <a:rPr sz="1900" spc="-5" dirty="0">
                <a:latin typeface="Calibri"/>
                <a:cs typeface="Calibri"/>
              </a:rPr>
              <a:t>a</a:t>
            </a:r>
            <a:r>
              <a:rPr sz="1900" spc="5" dirty="0">
                <a:latin typeface="Calibri"/>
                <a:cs typeface="Calibri"/>
              </a:rPr>
              <a:t> </a:t>
            </a:r>
            <a:r>
              <a:rPr sz="1900" b="1" spc="-20" dirty="0">
                <a:solidFill>
                  <a:srgbClr val="FF0000"/>
                </a:solidFill>
                <a:latin typeface="Calibri"/>
                <a:cs typeface="Calibri"/>
              </a:rPr>
              <a:t>ligation</a:t>
            </a:r>
            <a:r>
              <a:rPr sz="1900" b="1" spc="65" dirty="0">
                <a:solidFill>
                  <a:srgbClr val="FF0000"/>
                </a:solidFill>
                <a:latin typeface="Calibri"/>
                <a:cs typeface="Calibri"/>
              </a:rPr>
              <a:t> </a:t>
            </a:r>
            <a:r>
              <a:rPr sz="1900" b="1" spc="-5" dirty="0">
                <a:solidFill>
                  <a:srgbClr val="FF0000"/>
                </a:solidFill>
                <a:latin typeface="Calibri"/>
                <a:cs typeface="Calibri"/>
              </a:rPr>
              <a:t>,</a:t>
            </a:r>
            <a:r>
              <a:rPr sz="1900" b="1" spc="-10" dirty="0">
                <a:solidFill>
                  <a:srgbClr val="FF0000"/>
                </a:solidFill>
                <a:latin typeface="Calibri"/>
                <a:cs typeface="Calibri"/>
              </a:rPr>
              <a:t> </a:t>
            </a:r>
            <a:r>
              <a:rPr sz="1900" spc="-5" dirty="0">
                <a:latin typeface="Calibri"/>
                <a:cs typeface="Calibri"/>
              </a:rPr>
              <a:t>then</a:t>
            </a:r>
            <a:r>
              <a:rPr sz="1900" spc="15" dirty="0">
                <a:latin typeface="Calibri"/>
                <a:cs typeface="Calibri"/>
              </a:rPr>
              <a:t> </a:t>
            </a:r>
            <a:r>
              <a:rPr sz="1900" dirty="0">
                <a:latin typeface="Calibri"/>
                <a:cs typeface="Calibri"/>
              </a:rPr>
              <a:t>close</a:t>
            </a:r>
            <a:r>
              <a:rPr sz="1900" spc="-10" dirty="0">
                <a:latin typeface="Calibri"/>
                <a:cs typeface="Calibri"/>
              </a:rPr>
              <a:t> </a:t>
            </a:r>
            <a:r>
              <a:rPr sz="1900" dirty="0">
                <a:latin typeface="Calibri"/>
                <a:cs typeface="Calibri"/>
              </a:rPr>
              <a:t>the</a:t>
            </a:r>
            <a:r>
              <a:rPr sz="1900" spc="-5" dirty="0">
                <a:latin typeface="Calibri"/>
                <a:cs typeface="Calibri"/>
              </a:rPr>
              <a:t> </a:t>
            </a:r>
            <a:r>
              <a:rPr sz="1900" spc="-15" dirty="0">
                <a:latin typeface="Calibri"/>
                <a:cs typeface="Calibri"/>
              </a:rPr>
              <a:t>horizontal</a:t>
            </a:r>
            <a:r>
              <a:rPr sz="1900" dirty="0">
                <a:latin typeface="Calibri"/>
                <a:cs typeface="Calibri"/>
              </a:rPr>
              <a:t> </a:t>
            </a:r>
            <a:r>
              <a:rPr sz="1900" spc="-5" dirty="0">
                <a:latin typeface="Calibri"/>
                <a:cs typeface="Calibri"/>
              </a:rPr>
              <a:t>incision</a:t>
            </a:r>
            <a:r>
              <a:rPr sz="1900" spc="-15" dirty="0">
                <a:latin typeface="Calibri"/>
                <a:cs typeface="Calibri"/>
              </a:rPr>
              <a:t> </a:t>
            </a:r>
            <a:r>
              <a:rPr sz="1900" spc="-5" dirty="0">
                <a:latin typeface="Calibri"/>
                <a:cs typeface="Calibri"/>
              </a:rPr>
              <a:t>in</a:t>
            </a:r>
            <a:r>
              <a:rPr sz="1900" spc="10" dirty="0">
                <a:latin typeface="Calibri"/>
                <a:cs typeface="Calibri"/>
              </a:rPr>
              <a:t> </a:t>
            </a:r>
            <a:r>
              <a:rPr sz="1900" spc="-5" dirty="0">
                <a:latin typeface="Calibri"/>
                <a:cs typeface="Calibri"/>
              </a:rPr>
              <a:t>a</a:t>
            </a:r>
            <a:r>
              <a:rPr sz="1900" spc="-20" dirty="0">
                <a:latin typeface="Calibri"/>
                <a:cs typeface="Calibri"/>
              </a:rPr>
              <a:t> </a:t>
            </a:r>
            <a:r>
              <a:rPr sz="1900" spc="-15" dirty="0">
                <a:latin typeface="Calibri"/>
                <a:cs typeface="Calibri"/>
              </a:rPr>
              <a:t>vertical</a:t>
            </a:r>
            <a:r>
              <a:rPr sz="1900" spc="65" dirty="0">
                <a:latin typeface="Calibri"/>
                <a:cs typeface="Calibri"/>
              </a:rPr>
              <a:t> </a:t>
            </a:r>
            <a:r>
              <a:rPr sz="1900" spc="-5" dirty="0">
                <a:latin typeface="Calibri"/>
                <a:cs typeface="Calibri"/>
              </a:rPr>
              <a:t>fashion</a:t>
            </a:r>
            <a:endParaRPr sz="1900" dirty="0">
              <a:latin typeface="Calibri"/>
              <a:cs typeface="Calibri"/>
            </a:endParaRPr>
          </a:p>
        </p:txBody>
      </p:sp>
      <p:pic>
        <p:nvPicPr>
          <p:cNvPr id="4" name="object 4"/>
          <p:cNvPicPr/>
          <p:nvPr/>
        </p:nvPicPr>
        <p:blipFill>
          <a:blip r:embed="rId2" cstate="print"/>
          <a:stretch>
            <a:fillRect/>
          </a:stretch>
        </p:blipFill>
        <p:spPr>
          <a:xfrm>
            <a:off x="5029200" y="4170298"/>
            <a:ext cx="3886200" cy="1658112"/>
          </a:xfrm>
          <a:prstGeom prst="rect">
            <a:avLst/>
          </a:prstGeom>
        </p:spPr>
      </p:pic>
      <p:pic>
        <p:nvPicPr>
          <p:cNvPr id="5" name="object 5"/>
          <p:cNvPicPr/>
          <p:nvPr/>
        </p:nvPicPr>
        <p:blipFill>
          <a:blip r:embed="rId3" cstate="print"/>
          <a:stretch>
            <a:fillRect/>
          </a:stretch>
        </p:blipFill>
        <p:spPr>
          <a:xfrm>
            <a:off x="272937" y="4170298"/>
            <a:ext cx="4459861" cy="168262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endParaRPr lang="ar-SA"/>
          </a:p>
        </p:txBody>
      </p:sp>
      <p:sp>
        <p:nvSpPr>
          <p:cNvPr id="3" name="عنصر نائب للمحتوى 2"/>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Font typeface="Wingdings 3" pitchFamily="18" charset="2"/>
              <a:buNone/>
              <a:defRPr/>
            </a:pPr>
            <a:endParaRPr lang="ar-SA"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Font typeface="Wingdings 3" pitchFamily="18" charset="2"/>
              <a:buNone/>
              <a:defRPr/>
            </a:pPr>
            <a:endParaRPr lang="ar-SA"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مستطيل 3"/>
          <p:cNvSpPr/>
          <p:nvPr/>
        </p:nvSpPr>
        <p:spPr>
          <a:xfrm>
            <a:off x="990600" y="2286000"/>
            <a:ext cx="7079034" cy="227754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S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defRPr/>
            </a:pPr>
            <a:r>
              <a:rPr lang="en-US" sz="8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Gastritis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err="1"/>
              <a:t>Errosive</a:t>
            </a:r>
            <a:r>
              <a:rPr lang="en-US" dirty="0"/>
              <a:t> gastritis</a:t>
            </a:r>
            <a:endParaRPr lang="ar-SA" dirty="0"/>
          </a:p>
        </p:txBody>
      </p:sp>
      <p:sp>
        <p:nvSpPr>
          <p:cNvPr id="47107" name="عنصر نائب للمحتوى 2"/>
          <p:cNvSpPr>
            <a:spLocks noGrp="1"/>
          </p:cNvSpPr>
          <p:nvPr>
            <p:ph idx="1"/>
          </p:nvPr>
        </p:nvSpPr>
        <p:spPr/>
        <p:txBody>
          <a:bodyPr/>
          <a:lstStyle/>
          <a:p>
            <a:pPr algn="l" rtl="0"/>
            <a:r>
              <a:rPr lang="en-US" sz="2400"/>
              <a:t>Erosive gastritis is : gastric mucosal erosion caused by damage to mucosal defenses. It is typically acute, manifesting with </a:t>
            </a:r>
            <a:r>
              <a:rPr lang="en-US" sz="2400" b="1">
                <a:solidFill>
                  <a:srgbClr val="FF0000"/>
                </a:solidFill>
              </a:rPr>
              <a:t>bleeding,</a:t>
            </a:r>
            <a:r>
              <a:rPr lang="en-US" sz="2400"/>
              <a:t> but may be </a:t>
            </a:r>
            <a:r>
              <a:rPr lang="en-US" sz="2400" b="1">
                <a:solidFill>
                  <a:srgbClr val="FF0000"/>
                </a:solidFill>
              </a:rPr>
              <a:t>subacute</a:t>
            </a:r>
            <a:r>
              <a:rPr lang="en-US" sz="2400"/>
              <a:t> or </a:t>
            </a:r>
            <a:r>
              <a:rPr lang="en-US" sz="2400" b="1">
                <a:solidFill>
                  <a:srgbClr val="FF0000"/>
                </a:solidFill>
              </a:rPr>
              <a:t>chronic</a:t>
            </a:r>
            <a:r>
              <a:rPr lang="en-US" sz="2400"/>
              <a:t> with few or no symptoms. Diagnosis is by endoscopy. Treatment is supportive, with removal of the inciting cause and initiation of acid-suppressant therapy.</a:t>
            </a:r>
            <a:endParaRPr lang="ar-SA" sz="2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8131" name="Content Placeholder 4"/>
          <p:cNvPicPr>
            <a:picLocks noGrp="1" noChangeAspect="1"/>
          </p:cNvPicPr>
          <p:nvPr>
            <p:ph idx="1"/>
          </p:nvPr>
        </p:nvPicPr>
        <p:blipFill>
          <a:blip r:embed="rId2"/>
          <a:srcRect/>
          <a:stretch>
            <a:fillRect/>
          </a:stretch>
        </p:blipFill>
        <p:spPr>
          <a:xfrm>
            <a:off x="1646238" y="1935163"/>
            <a:ext cx="5851525" cy="4389437"/>
          </a:xfr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49155" name="Content Placeholder 3"/>
          <p:cNvPicPr>
            <a:picLocks noGrp="1" noChangeAspect="1"/>
          </p:cNvPicPr>
          <p:nvPr>
            <p:ph idx="1"/>
          </p:nvPr>
        </p:nvPicPr>
        <p:blipFill>
          <a:blip r:embed="rId2"/>
          <a:srcRect/>
          <a:stretch>
            <a:fillRect/>
          </a:stretch>
        </p:blipFill>
        <p:spPr>
          <a:xfrm>
            <a:off x="2032000" y="2224088"/>
            <a:ext cx="5080000" cy="3810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endParaRPr lang="ar-SA"/>
          </a:p>
        </p:txBody>
      </p:sp>
      <p:sp>
        <p:nvSpPr>
          <p:cNvPr id="50179" name="عنصر نائب للمحتوى 2"/>
          <p:cNvSpPr>
            <a:spLocks noGrp="1"/>
          </p:cNvSpPr>
          <p:nvPr>
            <p:ph idx="1"/>
          </p:nvPr>
        </p:nvSpPr>
        <p:spPr/>
        <p:txBody>
          <a:bodyPr/>
          <a:lstStyle/>
          <a:p>
            <a:pPr algn="l" rtl="0"/>
            <a:r>
              <a:rPr lang="en-US" b="1">
                <a:solidFill>
                  <a:srgbClr val="7030A0"/>
                </a:solidFill>
              </a:rPr>
              <a:t>Common causes of erosive gastritis include</a:t>
            </a:r>
          </a:p>
          <a:p>
            <a:pPr algn="l" rtl="0"/>
            <a:r>
              <a:rPr lang="en-US" b="1"/>
              <a:t>NSAIDs</a:t>
            </a:r>
          </a:p>
          <a:p>
            <a:pPr algn="l" rtl="0"/>
            <a:r>
              <a:rPr lang="en-US" b="1"/>
              <a:t>Alcohol</a:t>
            </a:r>
          </a:p>
          <a:p>
            <a:pPr algn="l" rtl="0"/>
            <a:r>
              <a:rPr lang="en-US" b="1"/>
              <a:t>Stress</a:t>
            </a:r>
          </a:p>
          <a:p>
            <a:pPr algn="l" rtl="0"/>
            <a:r>
              <a:rPr lang="en-US" b="1">
                <a:solidFill>
                  <a:srgbClr val="7030A0"/>
                </a:solidFill>
              </a:rPr>
              <a:t>Less common causes include</a:t>
            </a:r>
          </a:p>
          <a:p>
            <a:pPr algn="l" rtl="0"/>
            <a:r>
              <a:rPr lang="en-US" b="1"/>
              <a:t>Radiation</a:t>
            </a:r>
          </a:p>
          <a:p>
            <a:pPr algn="l" rtl="0"/>
            <a:r>
              <a:rPr lang="en-US" b="1"/>
              <a:t>Viral infection (eg, cytomegalovirus)</a:t>
            </a:r>
          </a:p>
          <a:p>
            <a:pPr algn="l" rtl="0"/>
            <a:r>
              <a:rPr lang="en-US" b="1"/>
              <a:t>Vascular injury</a:t>
            </a:r>
          </a:p>
          <a:p>
            <a:pPr algn="l" rtl="0"/>
            <a:r>
              <a:rPr lang="en-US" b="1"/>
              <a:t>Direct trauma (eg, NGTs)</a:t>
            </a:r>
            <a:endParaRPr lang="ar-SA"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152400"/>
            <a:ext cx="7125113" cy="924475"/>
          </a:xfrm>
        </p:spPr>
        <p:txBody>
          <a:bodyPr/>
          <a:lstStyle/>
          <a:p>
            <a:pPr>
              <a:defRPr/>
            </a:pPr>
            <a:r>
              <a:rPr lang="en-US" dirty="0"/>
              <a:t>Acute stress gastritis</a:t>
            </a:r>
            <a:endParaRPr lang="ar-SA" dirty="0"/>
          </a:p>
        </p:txBody>
      </p:sp>
      <p:sp>
        <p:nvSpPr>
          <p:cNvPr id="51203" name="عنصر نائب للمحتوى 2"/>
          <p:cNvSpPr>
            <a:spLocks noGrp="1"/>
          </p:cNvSpPr>
          <p:nvPr>
            <p:ph idx="1"/>
          </p:nvPr>
        </p:nvSpPr>
        <p:spPr>
          <a:xfrm>
            <a:off x="1009650" y="1566068"/>
            <a:ext cx="7124700" cy="3725863"/>
          </a:xfrm>
        </p:spPr>
        <p:txBody>
          <a:bodyPr/>
          <a:lstStyle/>
          <a:p>
            <a:pPr algn="r" rtl="0"/>
            <a:r>
              <a:rPr lang="en-US" sz="2400" dirty="0"/>
              <a:t>Acute stress gastritis, mucosal erosions and superficial hemorrhages occurs </a:t>
            </a:r>
          </a:p>
          <a:p>
            <a:pPr algn="r" rtl="0"/>
            <a:r>
              <a:rPr lang="en-US" sz="2400" dirty="0"/>
              <a:t>_in about 5% of </a:t>
            </a:r>
            <a:r>
              <a:rPr lang="en-US" sz="2400" dirty="0">
                <a:solidFill>
                  <a:srgbClr val="FF0000"/>
                </a:solidFill>
              </a:rPr>
              <a:t>critically ill patients </a:t>
            </a:r>
          </a:p>
          <a:p>
            <a:pPr algn="r" rtl="0"/>
            <a:r>
              <a:rPr lang="en-US" sz="2400" dirty="0"/>
              <a:t>_those who are </a:t>
            </a:r>
            <a:r>
              <a:rPr lang="en-US" sz="2400" dirty="0">
                <a:solidFill>
                  <a:srgbClr val="FF0000"/>
                </a:solidFill>
              </a:rPr>
              <a:t>under severe physiological stress</a:t>
            </a:r>
          </a:p>
          <a:p>
            <a:pPr algn="r" rtl="0"/>
            <a:r>
              <a:rPr lang="en-US" sz="2400" dirty="0"/>
              <a:t> . Pathogenesis likely involves </a:t>
            </a:r>
            <a:r>
              <a:rPr lang="en-US" sz="2400" dirty="0" err="1">
                <a:solidFill>
                  <a:srgbClr val="FF0000"/>
                </a:solidFill>
              </a:rPr>
              <a:t>hypoperfusion</a:t>
            </a:r>
            <a:r>
              <a:rPr lang="en-US" sz="2400" dirty="0">
                <a:solidFill>
                  <a:srgbClr val="FF0000"/>
                </a:solidFill>
              </a:rPr>
              <a:t> of the GI mucosa</a:t>
            </a:r>
            <a:r>
              <a:rPr lang="en-US" sz="2400" dirty="0"/>
              <a:t>, resulting in impaired mucosal defenses.</a:t>
            </a:r>
          </a:p>
          <a:p>
            <a:pPr algn="l" rtl="0"/>
            <a:r>
              <a:rPr lang="en-US" sz="2400" dirty="0"/>
              <a:t>Bleeding is directly related to the degree of stress  </a:t>
            </a:r>
          </a:p>
          <a:p>
            <a:pPr algn="l" rtl="0"/>
            <a:r>
              <a:rPr lang="en-US" sz="2400" dirty="0"/>
              <a:t>_Lesions typically occur in the </a:t>
            </a:r>
            <a:r>
              <a:rPr lang="en-US" sz="2400" b="1" dirty="0">
                <a:solidFill>
                  <a:srgbClr val="FF0000"/>
                </a:solidFill>
              </a:rPr>
              <a:t>body</a:t>
            </a:r>
            <a:r>
              <a:rPr lang="en-US" sz="2400" dirty="0"/>
              <a:t>, but the </a:t>
            </a:r>
            <a:r>
              <a:rPr lang="en-US" sz="2400" b="1" dirty="0">
                <a:solidFill>
                  <a:srgbClr val="FF0000"/>
                </a:solidFill>
              </a:rPr>
              <a:t>antrum</a:t>
            </a:r>
            <a:r>
              <a:rPr lang="en-US" sz="2400" dirty="0"/>
              <a:t> may also be involved.</a:t>
            </a:r>
            <a:endParaRPr lang="ar-SA" sz="2400" dirty="0"/>
          </a:p>
          <a:p>
            <a:pPr algn="l" rtl="0"/>
            <a:endParaRPr lang="ar-SA"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endParaRPr lang="ar-SA"/>
          </a:p>
        </p:txBody>
      </p:sp>
      <p:sp>
        <p:nvSpPr>
          <p:cNvPr id="52227" name="عنصر نائب للمحتوى 2"/>
          <p:cNvSpPr>
            <a:spLocks noGrp="1"/>
          </p:cNvSpPr>
          <p:nvPr>
            <p:ph idx="1"/>
          </p:nvPr>
        </p:nvSpPr>
        <p:spPr/>
        <p:txBody>
          <a:bodyPr/>
          <a:lstStyle/>
          <a:p>
            <a:endParaRPr lang="ar-SA"/>
          </a:p>
        </p:txBody>
      </p:sp>
      <p:pic>
        <p:nvPicPr>
          <p:cNvPr id="52228" name="Picture 2"/>
          <p:cNvPicPr>
            <a:picLocks noChangeAspect="1" noChangeArrowheads="1"/>
          </p:cNvPicPr>
          <p:nvPr/>
        </p:nvPicPr>
        <p:blipFill>
          <a:blip r:embed="rId2"/>
          <a:srcRect/>
          <a:stretch>
            <a:fillRect/>
          </a:stretch>
        </p:blipFill>
        <p:spPr bwMode="auto">
          <a:xfrm>
            <a:off x="2717800" y="3500438"/>
            <a:ext cx="5478463" cy="3357562"/>
          </a:xfrm>
          <a:prstGeom prst="rect">
            <a:avLst/>
          </a:prstGeom>
          <a:noFill/>
          <a:ln w="9525">
            <a:noFill/>
            <a:miter lim="800000"/>
            <a:headEnd/>
            <a:tailEnd/>
          </a:ln>
          <a:effectLst/>
        </p:spPr>
      </p:pic>
      <p:pic>
        <p:nvPicPr>
          <p:cNvPr id="52229" name="Picture 4"/>
          <p:cNvPicPr>
            <a:picLocks noChangeAspect="1" noChangeArrowheads="1"/>
          </p:cNvPicPr>
          <p:nvPr/>
        </p:nvPicPr>
        <p:blipFill>
          <a:blip r:embed="rId3"/>
          <a:srcRect/>
          <a:stretch>
            <a:fillRect/>
          </a:stretch>
        </p:blipFill>
        <p:spPr bwMode="auto">
          <a:xfrm>
            <a:off x="0" y="0"/>
            <a:ext cx="5435600" cy="3500438"/>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عنوان 1"/>
          <p:cNvSpPr>
            <a:spLocks noGrp="1"/>
          </p:cNvSpPr>
          <p:nvPr>
            <p:ph type="title"/>
          </p:nvPr>
        </p:nvSpPr>
        <p:spPr/>
        <p:txBody>
          <a:bodyPr/>
          <a:lstStyle/>
          <a:p>
            <a:pPr>
              <a:defRPr/>
            </a:pPr>
            <a:r>
              <a:rPr lang="en-US"/>
              <a:t>Definition Of UGIB </a:t>
            </a:r>
          </a:p>
        </p:txBody>
      </p:sp>
      <p:sp>
        <p:nvSpPr>
          <p:cNvPr id="12291" name="عنصر نائب للمحتوى 2"/>
          <p:cNvSpPr>
            <a:spLocks noGrp="1"/>
          </p:cNvSpPr>
          <p:nvPr>
            <p:ph idx="1"/>
          </p:nvPr>
        </p:nvSpPr>
        <p:spPr>
          <a:xfrm>
            <a:off x="457200" y="2079625"/>
            <a:ext cx="8229600" cy="2070100"/>
          </a:xfrm>
        </p:spPr>
        <p:txBody>
          <a:bodyPr/>
          <a:lstStyle/>
          <a:p>
            <a:pPr algn="l" rtl="0"/>
            <a:r>
              <a:rPr lang="en-US" altLang="en-US"/>
              <a:t>UGIB is defined as bleeding derived from a source of proximal to the ligament of Treitz which connect duodenum to the diaphragm and marks the beginning of the jejunum </a:t>
            </a:r>
          </a:p>
        </p:txBody>
      </p:sp>
      <p:pic>
        <p:nvPicPr>
          <p:cNvPr id="12292" name="Picture 2"/>
          <p:cNvPicPr>
            <a:picLocks noChangeAspect="1" noChangeArrowheads="1"/>
          </p:cNvPicPr>
          <p:nvPr/>
        </p:nvPicPr>
        <p:blipFill>
          <a:blip r:embed="rId2"/>
          <a:srcRect/>
          <a:stretch>
            <a:fillRect/>
          </a:stretch>
        </p:blipFill>
        <p:spPr bwMode="auto">
          <a:xfrm>
            <a:off x="5581650" y="-20638"/>
            <a:ext cx="3562350" cy="2081213"/>
          </a:xfrm>
          <a:prstGeom prst="rect">
            <a:avLst/>
          </a:prstGeom>
          <a:noFill/>
          <a:ln w="9525">
            <a:noFill/>
            <a:miter lim="800000"/>
            <a:headEnd/>
            <a:tailEnd/>
          </a:ln>
        </p:spPr>
      </p:pic>
      <p:pic>
        <p:nvPicPr>
          <p:cNvPr id="12293" name="Picture 7"/>
          <p:cNvPicPr>
            <a:picLocks noChangeAspect="1" noChangeArrowheads="1"/>
          </p:cNvPicPr>
          <p:nvPr/>
        </p:nvPicPr>
        <p:blipFill>
          <a:blip r:embed="rId3"/>
          <a:srcRect/>
          <a:stretch>
            <a:fillRect/>
          </a:stretch>
        </p:blipFill>
        <p:spPr bwMode="auto">
          <a:xfrm>
            <a:off x="5940425" y="3789363"/>
            <a:ext cx="3209925" cy="3027362"/>
          </a:xfrm>
          <a:prstGeom prst="rect">
            <a:avLst/>
          </a:prstGeom>
          <a:noFill/>
          <a:ln w="9525">
            <a:noFill/>
            <a:miter lim="800000"/>
            <a:headEnd/>
            <a:tailEnd/>
          </a:ln>
        </p:spPr>
      </p:pic>
      <p:pic>
        <p:nvPicPr>
          <p:cNvPr id="12294" name="Picture 9" descr="http://www.gastrosource2.com/images/GIF/Treitz.gif"/>
          <p:cNvPicPr>
            <a:picLocks noChangeAspect="1" noChangeArrowheads="1"/>
          </p:cNvPicPr>
          <p:nvPr/>
        </p:nvPicPr>
        <p:blipFill>
          <a:blip r:embed="rId4"/>
          <a:srcRect/>
          <a:stretch>
            <a:fillRect/>
          </a:stretch>
        </p:blipFill>
        <p:spPr bwMode="auto">
          <a:xfrm>
            <a:off x="2916238" y="4076700"/>
            <a:ext cx="2857500" cy="26193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315200" cy="1154097"/>
          </a:xfrm>
        </p:spPr>
        <p:txBody>
          <a:bodyPr>
            <a:normAutofit fontScale="90000"/>
          </a:bodyPr>
          <a:lstStyle/>
          <a:p>
            <a:pPr>
              <a:defRPr/>
            </a:pPr>
            <a:r>
              <a:rPr lang="en-US" dirty="0"/>
              <a:t>Prevention of stress gastritis</a:t>
            </a:r>
          </a:p>
        </p:txBody>
      </p:sp>
      <p:sp>
        <p:nvSpPr>
          <p:cNvPr id="53251" name="Content Placeholder 2"/>
          <p:cNvSpPr>
            <a:spLocks noGrp="1"/>
          </p:cNvSpPr>
          <p:nvPr>
            <p:ph idx="1"/>
          </p:nvPr>
        </p:nvSpPr>
        <p:spPr>
          <a:xfrm>
            <a:off x="762000" y="1752600"/>
            <a:ext cx="7427913" cy="4846638"/>
          </a:xfrm>
        </p:spPr>
        <p:txBody>
          <a:bodyPr/>
          <a:lstStyle/>
          <a:p>
            <a:pPr algn="l" rtl="0"/>
            <a:r>
              <a:rPr lang="en-US" sz="2400" dirty="0"/>
              <a:t>Prevention of the stress bleeding from the stomach is much easier than treating it ,hence we give the patient in ICU prophylactic : </a:t>
            </a:r>
          </a:p>
          <a:p>
            <a:pPr algn="l" rtl="0"/>
            <a:r>
              <a:rPr lang="en-US" sz="2400" dirty="0"/>
              <a:t>The routine use of H2-receptor antagonist</a:t>
            </a:r>
          </a:p>
          <a:p>
            <a:pPr algn="l" rtl="0"/>
            <a:r>
              <a:rPr lang="en-US" sz="2400" dirty="0"/>
              <a:t>With or without sucralfate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Treatment</a:t>
            </a:r>
            <a:br>
              <a:rPr lang="en-US" dirty="0"/>
            </a:br>
            <a:endParaRPr lang="en-US" dirty="0"/>
          </a:p>
        </p:txBody>
      </p:sp>
      <p:sp>
        <p:nvSpPr>
          <p:cNvPr id="54275" name="Content Placeholder 2"/>
          <p:cNvSpPr>
            <a:spLocks noGrp="1"/>
          </p:cNvSpPr>
          <p:nvPr>
            <p:ph idx="1"/>
          </p:nvPr>
        </p:nvSpPr>
        <p:spPr/>
        <p:txBody>
          <a:bodyPr/>
          <a:lstStyle/>
          <a:p>
            <a:pPr marL="0" indent="0" algn="l">
              <a:buFont typeface="Wingdings 3" pitchFamily="18" charset="2"/>
              <a:buNone/>
            </a:pPr>
            <a:r>
              <a:rPr lang="en-US" sz="2400"/>
              <a:t>_ Resuscitation</a:t>
            </a:r>
          </a:p>
          <a:p>
            <a:pPr marL="0" indent="0" algn="l">
              <a:buFont typeface="Wingdings 3" pitchFamily="18" charset="2"/>
              <a:buNone/>
            </a:pPr>
            <a:endParaRPr lang="en-US" sz="2400"/>
          </a:p>
          <a:p>
            <a:pPr marL="0" indent="0" algn="l">
              <a:buFont typeface="Wingdings 3" pitchFamily="18" charset="2"/>
              <a:buNone/>
            </a:pPr>
            <a:r>
              <a:rPr lang="en-US" sz="2400"/>
              <a:t>_ </a:t>
            </a:r>
            <a:r>
              <a:rPr lang="en-US" sz="2400" b="1">
                <a:solidFill>
                  <a:srgbClr val="FF0000"/>
                </a:solidFill>
              </a:rPr>
              <a:t>milder gastritis </a:t>
            </a:r>
            <a:r>
              <a:rPr lang="en-US" sz="2400"/>
              <a:t>treat the </a:t>
            </a:r>
            <a:r>
              <a:rPr lang="en-US" sz="2400">
                <a:solidFill>
                  <a:srgbClr val="FF0000"/>
                </a:solidFill>
              </a:rPr>
              <a:t>underlying cause  </a:t>
            </a:r>
            <a:r>
              <a:rPr lang="en-US" sz="2400"/>
              <a:t>and drug to reduce the acidity ( PPI or H2 blocker )</a:t>
            </a:r>
          </a:p>
          <a:p>
            <a:pPr marL="0" indent="0" algn="l">
              <a:buFont typeface="Wingdings 3" pitchFamily="18" charset="2"/>
              <a:buNone/>
            </a:pPr>
            <a:endParaRPr lang="en-US" sz="2400"/>
          </a:p>
          <a:p>
            <a:pPr marL="0" indent="0" algn="l">
              <a:buFont typeface="Wingdings 3" pitchFamily="18" charset="2"/>
              <a:buNone/>
            </a:pPr>
            <a:r>
              <a:rPr lang="en-US" sz="2400"/>
              <a:t>_</a:t>
            </a:r>
            <a:r>
              <a:rPr lang="en-US" sz="2400" b="1">
                <a:solidFill>
                  <a:srgbClr val="FF0000"/>
                </a:solidFill>
              </a:rPr>
              <a:t>For bleeding </a:t>
            </a:r>
            <a:r>
              <a:rPr lang="en-US" sz="2400"/>
              <a:t>( severe gastritis ): </a:t>
            </a:r>
            <a:r>
              <a:rPr lang="en-US" sz="2400">
                <a:solidFill>
                  <a:srgbClr val="FF0000"/>
                </a:solidFill>
              </a:rPr>
              <a:t>Endoscopic hemostasis</a:t>
            </a:r>
          </a:p>
          <a:p>
            <a:pPr marL="0" indent="0">
              <a:buFont typeface="Wingdings 3" pitchFamily="18" charset="2"/>
              <a:buNone/>
            </a:pPr>
            <a:endParaRPr 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defRPr/>
            </a:pPr>
            <a:r>
              <a:rPr lang="en-US" dirty="0">
                <a:solidFill>
                  <a:srgbClr val="7030A0"/>
                </a:solidFill>
              </a:rPr>
              <a:t>Curling's ulcer</a:t>
            </a:r>
            <a:br>
              <a:rPr lang="en-US" dirty="0">
                <a:solidFill>
                  <a:srgbClr val="7030A0"/>
                </a:solidFill>
              </a:rPr>
            </a:br>
            <a:endParaRPr lang="ar-SA" dirty="0">
              <a:solidFill>
                <a:srgbClr val="7030A0"/>
              </a:solidFill>
            </a:endParaRPr>
          </a:p>
        </p:txBody>
      </p:sp>
      <p:sp>
        <p:nvSpPr>
          <p:cNvPr id="55299" name="عنصر نائب للمحتوى 2"/>
          <p:cNvSpPr>
            <a:spLocks noGrp="1"/>
          </p:cNvSpPr>
          <p:nvPr>
            <p:ph idx="1"/>
          </p:nvPr>
        </p:nvSpPr>
        <p:spPr>
          <a:xfrm>
            <a:off x="533400" y="1905000"/>
            <a:ext cx="7124700" cy="4792663"/>
          </a:xfrm>
        </p:spPr>
        <p:txBody>
          <a:bodyPr/>
          <a:lstStyle/>
          <a:p>
            <a:pPr algn="r" rtl="0"/>
            <a:r>
              <a:rPr lang="en-US" sz="2000" b="1"/>
              <a:t>Curling's ulcer (Stress Ulcer) : is an acute gastric erosion resulting as a complication from </a:t>
            </a:r>
            <a:r>
              <a:rPr lang="en-US" sz="2000" b="1">
                <a:solidFill>
                  <a:srgbClr val="FF0000"/>
                </a:solidFill>
              </a:rPr>
              <a:t>severe burns</a:t>
            </a:r>
            <a:r>
              <a:rPr lang="en-US" sz="2000" b="1"/>
              <a:t> when reduced plasma volume leads to ischemia and cell necrosis (sloughing) of the gastric mucosa.</a:t>
            </a:r>
          </a:p>
          <a:p>
            <a:pPr algn="l" rtl="0"/>
            <a:r>
              <a:rPr lang="en-GB" sz="2000" b="1"/>
              <a:t>Symptoms of a Curling's ulcer usually begin with intermittent stomach pains. These pains are often accompanied by lack of appetite and persistent vomiting</a:t>
            </a:r>
            <a:endParaRPr lang="en-US" sz="2000" b="1"/>
          </a:p>
        </p:txBody>
      </p:sp>
      <p:pic>
        <p:nvPicPr>
          <p:cNvPr id="55300" name="Picture 2"/>
          <p:cNvPicPr>
            <a:picLocks noChangeAspect="1" noChangeArrowheads="1"/>
          </p:cNvPicPr>
          <p:nvPr/>
        </p:nvPicPr>
        <p:blipFill>
          <a:blip r:embed="rId2"/>
          <a:srcRect/>
          <a:stretch>
            <a:fillRect/>
          </a:stretch>
        </p:blipFill>
        <p:spPr bwMode="auto">
          <a:xfrm>
            <a:off x="5562600" y="4687888"/>
            <a:ext cx="3243263" cy="217011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defRPr/>
            </a:pPr>
            <a:r>
              <a:rPr lang="en-US" dirty="0"/>
              <a:t>Treatment</a:t>
            </a:r>
            <a:br>
              <a:rPr lang="en-US" dirty="0"/>
            </a:br>
            <a:endParaRPr lang="ar-SA" dirty="0"/>
          </a:p>
        </p:txBody>
      </p:sp>
      <p:sp>
        <p:nvSpPr>
          <p:cNvPr id="56323" name="عنصر نائب للمحتوى 2"/>
          <p:cNvSpPr>
            <a:spLocks noGrp="1"/>
          </p:cNvSpPr>
          <p:nvPr>
            <p:ph idx="1"/>
          </p:nvPr>
        </p:nvSpPr>
        <p:spPr/>
        <p:txBody>
          <a:bodyPr/>
          <a:lstStyle/>
          <a:p>
            <a:pPr algn="l" rtl="0"/>
            <a:r>
              <a:rPr lang="en-US" sz="2400"/>
              <a:t>anti acids such as </a:t>
            </a:r>
            <a:r>
              <a:rPr lang="en-US" sz="2400" u="sng"/>
              <a:t>H2-receptor antagonists </a:t>
            </a:r>
          </a:p>
          <a:p>
            <a:pPr algn="l" rtl="0"/>
            <a:r>
              <a:rPr lang="en-US" sz="2400" u="sng"/>
              <a:t>proton pump inhibitors</a:t>
            </a:r>
            <a:r>
              <a:rPr lang="en-US" sz="2400"/>
              <a:t> such as </a:t>
            </a:r>
            <a:r>
              <a:rPr lang="en-US" sz="2400" b="1">
                <a:solidFill>
                  <a:srgbClr val="FF0000"/>
                </a:solidFill>
              </a:rPr>
              <a:t>omeprazole</a:t>
            </a:r>
            <a:endParaRPr lang="ar-SA" sz="2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defRPr/>
            </a:pPr>
            <a:r>
              <a:rPr lang="en-US" dirty="0"/>
              <a:t>Cushing's ulcer </a:t>
            </a:r>
            <a:endParaRPr lang="ar-SA" dirty="0"/>
          </a:p>
        </p:txBody>
      </p:sp>
      <p:sp>
        <p:nvSpPr>
          <p:cNvPr id="57347" name="عنصر نائب للمحتوى 2"/>
          <p:cNvSpPr>
            <a:spLocks noGrp="1"/>
          </p:cNvSpPr>
          <p:nvPr>
            <p:ph idx="1"/>
          </p:nvPr>
        </p:nvSpPr>
        <p:spPr/>
        <p:txBody>
          <a:bodyPr/>
          <a:lstStyle/>
          <a:p>
            <a:pPr algn="l" rtl="0"/>
            <a:r>
              <a:rPr lang="en-US"/>
              <a:t>is a </a:t>
            </a:r>
            <a:r>
              <a:rPr lang="en-US" b="1">
                <a:solidFill>
                  <a:srgbClr val="FF0000"/>
                </a:solidFill>
              </a:rPr>
              <a:t>gastro-duodenal ulcer </a:t>
            </a:r>
            <a:r>
              <a:rPr lang="en-US"/>
              <a:t>produced by elevated </a:t>
            </a:r>
            <a:r>
              <a:rPr lang="en-US" b="1">
                <a:solidFill>
                  <a:srgbClr val="FF0000"/>
                </a:solidFill>
              </a:rPr>
              <a:t>intracranial pressure </a:t>
            </a:r>
            <a:r>
              <a:rPr lang="en-US"/>
              <a:t>caused by an intracranial tumor, head injury or other space-occupying lesion.</a:t>
            </a:r>
          </a:p>
          <a:p>
            <a:pPr algn="l" rtl="0"/>
            <a:r>
              <a:rPr lang="en-US"/>
              <a:t> The ulcer, usually </a:t>
            </a:r>
            <a:r>
              <a:rPr lang="en-US" b="1">
                <a:solidFill>
                  <a:srgbClr val="FF0000"/>
                </a:solidFill>
              </a:rPr>
              <a:t>single</a:t>
            </a:r>
            <a:r>
              <a:rPr lang="en-US"/>
              <a:t> and </a:t>
            </a:r>
            <a:r>
              <a:rPr lang="en-US" b="1">
                <a:solidFill>
                  <a:srgbClr val="FF0000"/>
                </a:solidFill>
              </a:rPr>
              <a:t>deep</a:t>
            </a:r>
            <a:r>
              <a:rPr lang="en-US"/>
              <a:t>, may involve the distal esophagus, stomach, and proximal duodenum.</a:t>
            </a:r>
          </a:p>
          <a:p>
            <a:pPr algn="l" rtl="0"/>
            <a:r>
              <a:rPr lang="en-US" b="1">
                <a:solidFill>
                  <a:srgbClr val="FF0000"/>
                </a:solidFill>
              </a:rPr>
              <a:t>Surgical treatment </a:t>
            </a:r>
          </a:p>
          <a:p>
            <a:pPr algn="l" rtl="0"/>
            <a:r>
              <a:rPr lang="en-US" b="1"/>
              <a:t>vagotomy</a:t>
            </a:r>
            <a:r>
              <a:rPr lang="en-US"/>
              <a:t>, </a:t>
            </a:r>
            <a:r>
              <a:rPr lang="en-US" b="1"/>
              <a:t>pyloroplasty</a:t>
            </a:r>
            <a:r>
              <a:rPr lang="en-US"/>
              <a:t>,</a:t>
            </a:r>
          </a:p>
          <a:p>
            <a:pPr algn="l" rtl="0"/>
            <a:endParaRPr lang="en-GB"/>
          </a:p>
          <a:p>
            <a:pPr algn="l" rtl="0"/>
            <a:endParaRPr lang="ar-SA"/>
          </a:p>
          <a:p>
            <a:pPr algn="l" rtl="0"/>
            <a:endParaRPr lang="en-US"/>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5236" y="228600"/>
            <a:ext cx="5314528" cy="1716040"/>
          </a:xfrm>
          <a:ln>
            <a:miter lim="800000"/>
            <a:headEnd/>
            <a:tailEnd/>
          </a:ln>
        </p:spPr>
        <p:txBody>
          <a:bodyPr/>
          <a:lstStyle/>
          <a:p>
            <a:pPr algn="ctr" eaLnBrk="1" fontAlgn="auto" hangingPunct="1">
              <a:spcAft>
                <a:spcPts val="0"/>
              </a:spcAft>
              <a:defRPr/>
            </a:pPr>
            <a:r>
              <a:rPr lang="en-GB" dirty="0"/>
              <a:t>Oesophageal varices</a:t>
            </a:r>
            <a:endParaRPr lang="ar-JO" dirty="0"/>
          </a:p>
        </p:txBody>
      </p:sp>
      <p:sp>
        <p:nvSpPr>
          <p:cNvPr id="58371" name="Subtitle 2"/>
          <p:cNvSpPr>
            <a:spLocks noGrp="1"/>
          </p:cNvSpPr>
          <p:nvPr>
            <p:ph type="subTitle" idx="1"/>
          </p:nvPr>
        </p:nvSpPr>
        <p:spPr>
          <a:xfrm>
            <a:off x="533400" y="3228975"/>
            <a:ext cx="7854950" cy="1752600"/>
          </a:xfrm>
        </p:spPr>
        <p:txBody>
          <a:bodyPr/>
          <a:lstStyle/>
          <a:p>
            <a:pPr marR="0" eaLnBrk="1" hangingPunct="1"/>
            <a:endParaRPr lang="ar-JO">
              <a:ea typeface="Majalla UI"/>
            </a:endParaRPr>
          </a:p>
        </p:txBody>
      </p:sp>
      <p:sp>
        <p:nvSpPr>
          <p:cNvPr id="5" name="عنصر نائب للتذييل 4"/>
          <p:cNvSpPr>
            <a:spLocks noGrp="1"/>
          </p:cNvSpPr>
          <p:nvPr>
            <p:ph type="ftr" sz="quarter" idx="11"/>
          </p:nvPr>
        </p:nvSpPr>
        <p:spPr/>
        <p:txBody>
          <a:bodyPr/>
          <a:lstStyle/>
          <a:p>
            <a:pPr>
              <a:defRPr/>
            </a:pPr>
            <a:r>
              <a:rPr lang="en-US"/>
              <a:t>of 55 </a:t>
            </a:r>
          </a:p>
        </p:txBody>
      </p:sp>
      <p:sp>
        <p:nvSpPr>
          <p:cNvPr id="58373"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1DAC4F5-859E-4A09-A8BC-A49D1F6C78FA}" type="slidenum">
              <a:rPr lang="en-US" smtClean="0"/>
              <a:pPr/>
              <a:t>45</a:t>
            </a:fld>
            <a:endParaRPr lang="en-US"/>
          </a:p>
        </p:txBody>
      </p:sp>
      <p:pic>
        <p:nvPicPr>
          <p:cNvPr id="58374" name="Picture 2"/>
          <p:cNvPicPr>
            <a:picLocks noChangeAspect="1"/>
          </p:cNvPicPr>
          <p:nvPr/>
        </p:nvPicPr>
        <p:blipFill>
          <a:blip r:embed="rId2"/>
          <a:srcRect/>
          <a:stretch>
            <a:fillRect/>
          </a:stretch>
        </p:blipFill>
        <p:spPr bwMode="auto">
          <a:xfrm>
            <a:off x="914400" y="2209800"/>
            <a:ext cx="7696200" cy="457676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noAutofit/>
          </a:bodyPr>
          <a:lstStyle/>
          <a:p>
            <a:pPr algn="l">
              <a:defRPr/>
            </a:pPr>
            <a:r>
              <a:rPr lang="en-US" sz="2400" b="1" dirty="0"/>
              <a:t>Esophageal varices are abnormal, enlarged veins in the esophagus</a:t>
            </a:r>
          </a:p>
          <a:p>
            <a:pPr algn="l">
              <a:defRPr/>
            </a:pPr>
            <a:endParaRPr lang="en-US" sz="2400" b="1" dirty="0"/>
          </a:p>
          <a:p>
            <a:pPr algn="l">
              <a:defRPr/>
            </a:pPr>
            <a:r>
              <a:rPr lang="en-US" sz="2400" b="1" dirty="0"/>
              <a:t>Esophageal varices develop when normal </a:t>
            </a:r>
          </a:p>
          <a:p>
            <a:pPr marL="0" indent="0" algn="l">
              <a:buFont typeface="Wingdings 3" pitchFamily="18" charset="2"/>
              <a:buNone/>
              <a:defRPr/>
            </a:pPr>
            <a:r>
              <a:rPr lang="en-US" sz="2400" b="1" dirty="0"/>
              <a:t>blood flow to the liver is blocked by a clot or scar tissue in the liver. To go around the blockages, blood flows into smaller blood vessels that aren't designed to carry large volumes of blood. The vessels can leak blood or even rupture, causing life-threatening bleeding</a:t>
            </a:r>
          </a:p>
          <a:p>
            <a:pPr>
              <a:defRPr/>
            </a:pPr>
            <a:endParaRPr lang="en-US" sz="2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defRPr/>
            </a:pPr>
            <a:r>
              <a:rPr lang="en-GB"/>
              <a:t>PORTAL HYPERTENSION</a:t>
            </a:r>
            <a:endParaRPr lang="ar-JO"/>
          </a:p>
        </p:txBody>
      </p:sp>
      <p:sp>
        <p:nvSpPr>
          <p:cNvPr id="60419" name="Content Placeholder 2"/>
          <p:cNvSpPr>
            <a:spLocks noGrp="1"/>
          </p:cNvSpPr>
          <p:nvPr>
            <p:ph idx="1"/>
          </p:nvPr>
        </p:nvSpPr>
        <p:spPr/>
        <p:txBody>
          <a:bodyPr/>
          <a:lstStyle/>
          <a:p>
            <a:pPr eaLnBrk="1" hangingPunct="1"/>
            <a:r>
              <a:rPr lang="en-GB" b="1"/>
              <a:t>Definition and Pathogenesis:</a:t>
            </a:r>
          </a:p>
          <a:p>
            <a:pPr lvl="1" eaLnBrk="1" hangingPunct="1"/>
            <a:r>
              <a:rPr lang="en-GB"/>
              <a:t>Normal pressure in </a:t>
            </a:r>
            <a:r>
              <a:rPr lang="en-US"/>
              <a:t>the portal vein is low (</a:t>
            </a:r>
            <a:r>
              <a:rPr lang="en-US">
                <a:solidFill>
                  <a:srgbClr val="FF0000"/>
                </a:solidFill>
              </a:rPr>
              <a:t>5</a:t>
            </a:r>
            <a:r>
              <a:rPr lang="en-US"/>
              <a:t> </a:t>
            </a:r>
            <a:r>
              <a:rPr lang="en-US">
                <a:solidFill>
                  <a:srgbClr val="FF0000"/>
                </a:solidFill>
              </a:rPr>
              <a:t>to</a:t>
            </a:r>
            <a:r>
              <a:rPr lang="en-US"/>
              <a:t> </a:t>
            </a:r>
            <a:r>
              <a:rPr lang="en-US">
                <a:solidFill>
                  <a:srgbClr val="FF0000"/>
                </a:solidFill>
              </a:rPr>
              <a:t>10</a:t>
            </a:r>
            <a:r>
              <a:rPr lang="en-US"/>
              <a:t> </a:t>
            </a:r>
            <a:r>
              <a:rPr lang="en-US">
                <a:solidFill>
                  <a:srgbClr val="FF0000"/>
                </a:solidFill>
              </a:rPr>
              <a:t>mmHg</a:t>
            </a:r>
            <a:r>
              <a:rPr lang="en-US"/>
              <a:t>) because vascular resistance in the hepatic sinusoids is minimal. </a:t>
            </a:r>
          </a:p>
          <a:p>
            <a:pPr lvl="1" eaLnBrk="1" hangingPunct="1"/>
            <a:r>
              <a:rPr lang="en-US"/>
              <a:t>Portal hypertension (</a:t>
            </a:r>
            <a:r>
              <a:rPr lang="en-US">
                <a:solidFill>
                  <a:srgbClr val="FF0000"/>
                </a:solidFill>
              </a:rPr>
              <a:t>10</a:t>
            </a:r>
            <a:r>
              <a:rPr lang="en-US"/>
              <a:t> </a:t>
            </a:r>
            <a:r>
              <a:rPr lang="en-US">
                <a:solidFill>
                  <a:srgbClr val="FF0000"/>
                </a:solidFill>
              </a:rPr>
              <a:t>mmHg</a:t>
            </a:r>
            <a:r>
              <a:rPr lang="en-US"/>
              <a:t>) most commonly results from increased resistance to portal blood flow </a:t>
            </a:r>
            <a:r>
              <a:rPr lang="en-US">
                <a:solidFill>
                  <a:srgbClr val="FF0000"/>
                </a:solidFill>
              </a:rPr>
              <a:t>Most</a:t>
            </a:r>
            <a:r>
              <a:rPr lang="en-US"/>
              <a:t> </a:t>
            </a:r>
            <a:r>
              <a:rPr lang="en-US">
                <a:solidFill>
                  <a:srgbClr val="FF0000"/>
                </a:solidFill>
              </a:rPr>
              <a:t>commonly</a:t>
            </a:r>
            <a:r>
              <a:rPr lang="en-US"/>
              <a:t> caused by </a:t>
            </a:r>
            <a:r>
              <a:rPr lang="en-US">
                <a:solidFill>
                  <a:srgbClr val="FF0000"/>
                </a:solidFill>
              </a:rPr>
              <a:t>liver</a:t>
            </a:r>
            <a:r>
              <a:rPr lang="en-US"/>
              <a:t> </a:t>
            </a:r>
            <a:r>
              <a:rPr lang="en-US">
                <a:solidFill>
                  <a:srgbClr val="FF0000"/>
                </a:solidFill>
              </a:rPr>
              <a:t>cirrhosis</a:t>
            </a:r>
            <a:r>
              <a:rPr lang="en-US"/>
              <a:t>.</a:t>
            </a:r>
            <a:endParaRPr lang="ar-JO">
              <a:ea typeface="Majalla UI"/>
            </a:endParaRPr>
          </a:p>
        </p:txBody>
      </p:sp>
      <p:sp>
        <p:nvSpPr>
          <p:cNvPr id="60420" name="عنصر نائب للتذييل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of 55 </a:t>
            </a:r>
          </a:p>
        </p:txBody>
      </p:sp>
      <p:sp>
        <p:nvSpPr>
          <p:cNvPr id="60421"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94768055-3A44-4392-AC75-8C568492259C}"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57200"/>
            <a:ext cx="7315200" cy="1154097"/>
          </a:xfrm>
        </p:spPr>
        <p:txBody>
          <a:bodyPr>
            <a:normAutofit fontScale="90000"/>
          </a:bodyPr>
          <a:lstStyle/>
          <a:p>
            <a:pPr eaLnBrk="1" hangingPunct="1">
              <a:defRPr/>
            </a:pPr>
            <a:r>
              <a:rPr lang="en-GB" dirty="0"/>
              <a:t>Clinical Features and Diagnosis</a:t>
            </a:r>
            <a:endParaRPr lang="ar-JO" dirty="0"/>
          </a:p>
        </p:txBody>
      </p:sp>
      <p:sp>
        <p:nvSpPr>
          <p:cNvPr id="3" name="Content Placeholder 2"/>
          <p:cNvSpPr>
            <a:spLocks noGrp="1"/>
          </p:cNvSpPr>
          <p:nvPr>
            <p:ph idx="1"/>
          </p:nvPr>
        </p:nvSpPr>
        <p:spPr>
          <a:xfrm>
            <a:off x="914400" y="1752600"/>
            <a:ext cx="7315200" cy="4556125"/>
          </a:xfrm>
        </p:spPr>
        <p:txBody>
          <a:bodyPr>
            <a:normAutofit/>
          </a:bodyPr>
          <a:lstStyle/>
          <a:p>
            <a:pPr marL="0" indent="0">
              <a:spcAft>
                <a:spcPts val="0"/>
              </a:spcAft>
              <a:buClr>
                <a:schemeClr val="accent3"/>
              </a:buClr>
              <a:buFont typeface="Wingdings 3" pitchFamily="18" charset="2"/>
              <a:buNone/>
              <a:defRPr/>
            </a:pPr>
            <a:r>
              <a:rPr lang="en-US" sz="2400" dirty="0"/>
              <a:t>usually presents with </a:t>
            </a:r>
            <a:r>
              <a:rPr lang="en-US" sz="2400" dirty="0">
                <a:solidFill>
                  <a:srgbClr val="FF0000"/>
                </a:solidFill>
              </a:rPr>
              <a:t>painless</a:t>
            </a:r>
            <a:r>
              <a:rPr lang="en-US" sz="2400" dirty="0"/>
              <a:t> but massive </a:t>
            </a:r>
          </a:p>
          <a:p>
            <a:pPr marL="0" indent="0">
              <a:spcAft>
                <a:spcPts val="0"/>
              </a:spcAft>
              <a:buClr>
                <a:schemeClr val="accent3"/>
              </a:buClr>
              <a:buFont typeface="Wingdings 3" pitchFamily="18" charset="2"/>
              <a:buNone/>
              <a:defRPr/>
            </a:pPr>
            <a:r>
              <a:rPr lang="en-US" sz="2400" dirty="0"/>
              <a:t>hematemesis with or without melena.</a:t>
            </a:r>
          </a:p>
          <a:p>
            <a:pPr marL="0" indent="0">
              <a:spcAft>
                <a:spcPts val="0"/>
              </a:spcAft>
              <a:buClr>
                <a:schemeClr val="accent3"/>
              </a:buClr>
              <a:buFont typeface="Wingdings 3" pitchFamily="18" charset="2"/>
              <a:buNone/>
              <a:defRPr/>
            </a:pPr>
            <a:endParaRPr lang="en-US" sz="2400" dirty="0"/>
          </a:p>
          <a:p>
            <a:pPr marL="0" indent="0">
              <a:spcAft>
                <a:spcPts val="0"/>
              </a:spcAft>
              <a:buClr>
                <a:schemeClr val="accent3"/>
              </a:buClr>
              <a:buFont typeface="Wingdings 3" pitchFamily="18" charset="2"/>
              <a:buNone/>
              <a:defRPr/>
            </a:pPr>
            <a:r>
              <a:rPr lang="en-US" sz="2400" dirty="0"/>
              <a:t>Associated signs range from </a:t>
            </a:r>
            <a:r>
              <a:rPr lang="en-US" sz="2400" dirty="0">
                <a:solidFill>
                  <a:srgbClr val="FF0000"/>
                </a:solidFill>
              </a:rPr>
              <a:t>mild</a:t>
            </a:r>
            <a:r>
              <a:rPr lang="en-US" sz="2400" dirty="0"/>
              <a:t> </a:t>
            </a:r>
            <a:r>
              <a:rPr lang="en-US" sz="2400" dirty="0">
                <a:solidFill>
                  <a:srgbClr val="FF0000"/>
                </a:solidFill>
              </a:rPr>
              <a:t>postural</a:t>
            </a:r>
            <a:r>
              <a:rPr lang="en-US" sz="2400" dirty="0"/>
              <a:t> </a:t>
            </a:r>
            <a:r>
              <a:rPr lang="en-US" sz="2400" dirty="0">
                <a:solidFill>
                  <a:srgbClr val="FF0000"/>
                </a:solidFill>
              </a:rPr>
              <a:t>tachycardia</a:t>
            </a:r>
            <a:r>
              <a:rPr lang="en-US" sz="2400" dirty="0"/>
              <a:t> to </a:t>
            </a:r>
            <a:r>
              <a:rPr lang="en-US" sz="2400" dirty="0">
                <a:solidFill>
                  <a:srgbClr val="FF0000"/>
                </a:solidFill>
              </a:rPr>
              <a:t>profound</a:t>
            </a:r>
            <a:r>
              <a:rPr lang="en-US" sz="2400" dirty="0"/>
              <a:t> </a:t>
            </a:r>
            <a:r>
              <a:rPr lang="en-US" sz="2400" dirty="0">
                <a:solidFill>
                  <a:srgbClr val="FF0000"/>
                </a:solidFill>
              </a:rPr>
              <a:t>shock</a:t>
            </a:r>
          </a:p>
          <a:p>
            <a:pPr marL="0" indent="0">
              <a:spcAft>
                <a:spcPts val="0"/>
              </a:spcAft>
              <a:buClr>
                <a:schemeClr val="accent3"/>
              </a:buClr>
              <a:buFont typeface="Wingdings 3" pitchFamily="18" charset="2"/>
              <a:buNone/>
              <a:defRPr/>
            </a:pPr>
            <a:endParaRPr lang="en-US" sz="2400" dirty="0">
              <a:solidFill>
                <a:srgbClr val="FF0000"/>
              </a:solidFill>
            </a:endParaRPr>
          </a:p>
          <a:p>
            <a:pPr marL="0" indent="0">
              <a:spcAft>
                <a:spcPts val="0"/>
              </a:spcAft>
              <a:buClr>
                <a:schemeClr val="accent3"/>
              </a:buClr>
              <a:buFont typeface="Wingdings 3" pitchFamily="18" charset="2"/>
              <a:buNone/>
              <a:defRPr/>
            </a:pPr>
            <a:r>
              <a:rPr lang="en-US" sz="2400" dirty="0"/>
              <a:t> </a:t>
            </a:r>
            <a:r>
              <a:rPr lang="en-US" sz="2400" dirty="0">
                <a:solidFill>
                  <a:srgbClr val="FF0000"/>
                </a:solidFill>
              </a:rPr>
              <a:t>Endoscopy</a:t>
            </a:r>
            <a:r>
              <a:rPr lang="en-US" sz="2400" dirty="0"/>
              <a:t> is the </a:t>
            </a:r>
            <a:r>
              <a:rPr lang="en-US" sz="2400" dirty="0">
                <a:solidFill>
                  <a:srgbClr val="FF0000"/>
                </a:solidFill>
              </a:rPr>
              <a:t>best</a:t>
            </a:r>
            <a:r>
              <a:rPr lang="en-US" sz="2400" dirty="0"/>
              <a:t> </a:t>
            </a:r>
            <a:r>
              <a:rPr lang="en-US" sz="2400" dirty="0">
                <a:solidFill>
                  <a:srgbClr val="FF0000"/>
                </a:solidFill>
              </a:rPr>
              <a:t>approach</a:t>
            </a:r>
            <a:r>
              <a:rPr lang="en-US" sz="2400" dirty="0"/>
              <a:t> to </a:t>
            </a:r>
            <a:r>
              <a:rPr lang="en-US" sz="2400" dirty="0">
                <a:solidFill>
                  <a:srgbClr val="FF0000"/>
                </a:solidFill>
              </a:rPr>
              <a:t>evaluate</a:t>
            </a:r>
            <a:r>
              <a:rPr lang="en-US" sz="2400" dirty="0"/>
              <a:t> upper gastrointestinal hemorrhage in patients with known or suspected portal hypertension.</a:t>
            </a:r>
            <a:endParaRPr lang="ar-JO" sz="2400" dirty="0"/>
          </a:p>
        </p:txBody>
      </p:sp>
      <p:sp>
        <p:nvSpPr>
          <p:cNvPr id="62468" name="عنصر نائب للتذييل 4"/>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n-US"/>
              <a:t>of 55 </a:t>
            </a:r>
          </a:p>
        </p:txBody>
      </p:sp>
      <p:sp>
        <p:nvSpPr>
          <p:cNvPr id="62469" name="عنصر نائب لرقم الشريحة 3"/>
          <p:cNvSpPr>
            <a:spLocks noGrp="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B7EE9F7C-FEA8-4A06-894B-16EC0A524374}"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15200" cy="1154097"/>
          </a:xfrm>
        </p:spPr>
        <p:txBody>
          <a:bodyPr/>
          <a:lstStyle/>
          <a:p>
            <a:pPr>
              <a:defRPr/>
            </a:pPr>
            <a:r>
              <a:rPr lang="en-US" dirty="0"/>
              <a:t>Physical signs </a:t>
            </a:r>
          </a:p>
        </p:txBody>
      </p:sp>
      <p:sp>
        <p:nvSpPr>
          <p:cNvPr id="63491" name="Content Placeholder 2"/>
          <p:cNvSpPr>
            <a:spLocks noGrp="1"/>
          </p:cNvSpPr>
          <p:nvPr>
            <p:ph idx="1"/>
          </p:nvPr>
        </p:nvSpPr>
        <p:spPr>
          <a:xfrm>
            <a:off x="838200" y="1752600"/>
            <a:ext cx="7772400" cy="4495800"/>
          </a:xfrm>
        </p:spPr>
        <p:txBody>
          <a:bodyPr/>
          <a:lstStyle/>
          <a:p>
            <a:r>
              <a:rPr lang="en-US" sz="2800">
                <a:solidFill>
                  <a:srgbClr val="FF0000"/>
                </a:solidFill>
              </a:rPr>
              <a:t>Pallor ,low BP, increased pulse rate,postural hypotension</a:t>
            </a:r>
          </a:p>
          <a:p>
            <a:r>
              <a:rPr lang="en-US" sz="2800"/>
              <a:t>Cyanosis , jaundice , tremor</a:t>
            </a:r>
          </a:p>
          <a:p>
            <a:r>
              <a:rPr lang="en-US" sz="2800"/>
              <a:t>Telangiectasis of skin  , gynecomastia in male</a:t>
            </a:r>
          </a:p>
          <a:p>
            <a:r>
              <a:rPr lang="en-US" sz="2800"/>
              <a:t>Palmer erythema , leuconychia </a:t>
            </a:r>
          </a:p>
          <a:p>
            <a:r>
              <a:rPr lang="en-US" sz="2800"/>
              <a:t>Ascites , caput medusa </a:t>
            </a:r>
            <a:r>
              <a:rPr lang="en-US" sz="2800">
                <a:solidFill>
                  <a:srgbClr val="FF0000"/>
                </a:solidFill>
              </a:rPr>
              <a:t>,splenomegaly</a:t>
            </a:r>
            <a:r>
              <a:rPr lang="en-US" sz="280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4515" name="Content Placeholder 3" descr="Image result for cyanosis of the tongue"/>
          <p:cNvPicPr>
            <a:picLocks noGrp="1" noChangeAspect="1" noChangeArrowheads="1"/>
          </p:cNvPicPr>
          <p:nvPr>
            <p:ph idx="1"/>
          </p:nvPr>
        </p:nvPicPr>
        <p:blipFill>
          <a:blip r:embed="rId2"/>
          <a:srcRect/>
          <a:stretch>
            <a:fillRect/>
          </a:stretch>
        </p:blipFill>
        <p:spPr>
          <a:xfrm>
            <a:off x="4772025" y="476250"/>
            <a:ext cx="4371975" cy="3048000"/>
          </a:xfrm>
        </p:spPr>
      </p:pic>
      <p:pic>
        <p:nvPicPr>
          <p:cNvPr id="64516" name="Picture 2"/>
          <p:cNvPicPr>
            <a:picLocks noChangeAspect="1" noChangeArrowheads="1"/>
          </p:cNvPicPr>
          <p:nvPr/>
        </p:nvPicPr>
        <p:blipFill>
          <a:blip r:embed="rId3"/>
          <a:srcRect/>
          <a:stretch>
            <a:fillRect/>
          </a:stretch>
        </p:blipFill>
        <p:spPr bwMode="auto">
          <a:xfrm>
            <a:off x="152400" y="3586163"/>
            <a:ext cx="4495800" cy="3097212"/>
          </a:xfrm>
          <a:prstGeom prst="rect">
            <a:avLst/>
          </a:prstGeom>
          <a:noFill/>
          <a:ln w="9525">
            <a:noFill/>
            <a:miter lim="800000"/>
            <a:headEnd/>
            <a:tailEnd/>
          </a:ln>
          <a:effectLst/>
        </p:spPr>
      </p:pic>
      <p:pic>
        <p:nvPicPr>
          <p:cNvPr id="64517" name="Picture 5" descr="Image result for leukonychia"/>
          <p:cNvPicPr>
            <a:picLocks noChangeAspect="1" noChangeArrowheads="1"/>
          </p:cNvPicPr>
          <p:nvPr/>
        </p:nvPicPr>
        <p:blipFill>
          <a:blip r:embed="rId4"/>
          <a:srcRect/>
          <a:stretch>
            <a:fillRect/>
          </a:stretch>
        </p:blipFill>
        <p:spPr bwMode="auto">
          <a:xfrm>
            <a:off x="0" y="476250"/>
            <a:ext cx="4648200" cy="3097213"/>
          </a:xfrm>
          <a:prstGeom prst="rect">
            <a:avLst/>
          </a:prstGeom>
          <a:noFill/>
          <a:ln w="9525">
            <a:noFill/>
            <a:miter lim="800000"/>
            <a:headEnd/>
            <a:tailEnd/>
          </a:ln>
        </p:spPr>
      </p:pic>
      <p:pic>
        <p:nvPicPr>
          <p:cNvPr id="64518" name="Picture 2"/>
          <p:cNvPicPr>
            <a:picLocks noChangeAspect="1"/>
          </p:cNvPicPr>
          <p:nvPr/>
        </p:nvPicPr>
        <p:blipFill>
          <a:blip r:embed="rId5"/>
          <a:srcRect/>
          <a:stretch>
            <a:fillRect/>
          </a:stretch>
        </p:blipFill>
        <p:spPr bwMode="auto">
          <a:xfrm>
            <a:off x="4648200" y="3586163"/>
            <a:ext cx="4495800" cy="3097212"/>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65539" name="Content Placeholder 3"/>
          <p:cNvPicPr>
            <a:picLocks noGrp="1" noChangeAspect="1"/>
          </p:cNvPicPr>
          <p:nvPr>
            <p:ph idx="1"/>
          </p:nvPr>
        </p:nvPicPr>
        <p:blipFill>
          <a:blip r:embed="rId2"/>
          <a:srcRect/>
          <a:stretch>
            <a:fillRect/>
          </a:stretch>
        </p:blipFill>
        <p:spPr>
          <a:xfrm>
            <a:off x="4906963" y="0"/>
            <a:ext cx="4237037" cy="4038600"/>
          </a:xfrm>
        </p:spPr>
      </p:pic>
      <p:pic>
        <p:nvPicPr>
          <p:cNvPr id="65540" name="Picture 4"/>
          <p:cNvPicPr>
            <a:picLocks noChangeAspect="1"/>
          </p:cNvPicPr>
          <p:nvPr/>
        </p:nvPicPr>
        <p:blipFill>
          <a:blip r:embed="rId3"/>
          <a:srcRect/>
          <a:stretch>
            <a:fillRect/>
          </a:stretch>
        </p:blipFill>
        <p:spPr bwMode="auto">
          <a:xfrm>
            <a:off x="0" y="0"/>
            <a:ext cx="4906963" cy="4038600"/>
          </a:xfrm>
          <a:prstGeom prst="rect">
            <a:avLst/>
          </a:prstGeom>
          <a:noFill/>
          <a:ln w="9525">
            <a:noFill/>
            <a:miter lim="800000"/>
            <a:headEnd/>
            <a:tailEnd/>
          </a:ln>
        </p:spPr>
      </p:pic>
      <p:pic>
        <p:nvPicPr>
          <p:cNvPr id="65541" name="Picture 5"/>
          <p:cNvPicPr>
            <a:picLocks noChangeAspect="1"/>
          </p:cNvPicPr>
          <p:nvPr/>
        </p:nvPicPr>
        <p:blipFill>
          <a:blip r:embed="rId4"/>
          <a:srcRect/>
          <a:stretch>
            <a:fillRect/>
          </a:stretch>
        </p:blipFill>
        <p:spPr bwMode="auto">
          <a:xfrm>
            <a:off x="0" y="4017963"/>
            <a:ext cx="4906963" cy="2840037"/>
          </a:xfrm>
          <a:prstGeom prst="rect">
            <a:avLst/>
          </a:prstGeom>
          <a:noFill/>
          <a:ln w="9525">
            <a:noFill/>
            <a:miter lim="800000"/>
            <a:headEnd/>
            <a:tailEnd/>
          </a:ln>
        </p:spPr>
      </p:pic>
      <p:pic>
        <p:nvPicPr>
          <p:cNvPr id="65542" name="Picture 6"/>
          <p:cNvPicPr>
            <a:picLocks noChangeAspect="1"/>
          </p:cNvPicPr>
          <p:nvPr/>
        </p:nvPicPr>
        <p:blipFill>
          <a:blip r:embed="rId5"/>
          <a:srcRect/>
          <a:stretch>
            <a:fillRect/>
          </a:stretch>
        </p:blipFill>
        <p:spPr bwMode="auto">
          <a:xfrm>
            <a:off x="4906963" y="4038600"/>
            <a:ext cx="4230687" cy="287496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Content Placeholder 3" descr="AB018.png"/>
          <p:cNvPicPr>
            <a:picLocks noGrp="1" noChangeAspect="1"/>
          </p:cNvPicPr>
          <p:nvPr>
            <p:ph idx="1"/>
          </p:nvPr>
        </p:nvPicPr>
        <p:blipFill>
          <a:blip r:embed="rId2"/>
          <a:srcRect/>
          <a:stretch>
            <a:fillRect/>
          </a:stretch>
        </p:blipFill>
        <p:spPr>
          <a:xfrm>
            <a:off x="0" y="73025"/>
            <a:ext cx="9144000" cy="68119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773238"/>
            <a:ext cx="8229600" cy="4525962"/>
          </a:xfrm>
        </p:spPr>
        <p:txBody>
          <a:bodyPr>
            <a:normAutofit/>
          </a:bodyPr>
          <a:lstStyle/>
          <a:p>
            <a:pPr marL="274320" indent="-274320" algn="l" eaLnBrk="1" fontAlgn="auto" hangingPunct="1">
              <a:spcAft>
                <a:spcPts val="0"/>
              </a:spcAft>
              <a:buClr>
                <a:schemeClr val="accent3"/>
              </a:buClr>
              <a:buFont typeface="Wingdings 2"/>
              <a:buChar char=""/>
              <a:defRPr/>
            </a:pPr>
            <a:r>
              <a:rPr lang="en-GB" b="1" dirty="0"/>
              <a:t>Blood transfusion</a:t>
            </a:r>
          </a:p>
          <a:p>
            <a:pPr marL="274320" indent="-274320" algn="l" eaLnBrk="1" fontAlgn="auto" hangingPunct="1">
              <a:spcAft>
                <a:spcPts val="0"/>
              </a:spcAft>
              <a:buClr>
                <a:schemeClr val="accent3"/>
              </a:buClr>
              <a:buFont typeface="Wingdings 2"/>
              <a:buChar char=""/>
              <a:defRPr/>
            </a:pPr>
            <a:r>
              <a:rPr lang="en-GB" b="1" dirty="0"/>
              <a:t>Correct </a:t>
            </a:r>
            <a:r>
              <a:rPr lang="en-GB" b="1" dirty="0" err="1"/>
              <a:t>coagulopathy</a:t>
            </a:r>
            <a:endParaRPr lang="en-GB" b="1" dirty="0"/>
          </a:p>
          <a:p>
            <a:pPr marL="274320" indent="-274320" algn="l" eaLnBrk="1" fontAlgn="auto" hangingPunct="1">
              <a:spcAft>
                <a:spcPts val="0"/>
              </a:spcAft>
              <a:buClr>
                <a:schemeClr val="accent3"/>
              </a:buClr>
              <a:buFont typeface="Wingdings 2"/>
              <a:buChar char=""/>
              <a:defRPr/>
            </a:pPr>
            <a:r>
              <a:rPr lang="en-GB" b="1" dirty="0"/>
              <a:t>Oesophageal Balloon </a:t>
            </a:r>
            <a:r>
              <a:rPr lang="en-GB" b="1" dirty="0" err="1"/>
              <a:t>Tamponade</a:t>
            </a:r>
            <a:r>
              <a:rPr lang="en-GB" b="1" dirty="0"/>
              <a:t> (</a:t>
            </a:r>
            <a:r>
              <a:rPr lang="en-GB" b="1" dirty="0" err="1"/>
              <a:t>Sengstaken</a:t>
            </a:r>
            <a:r>
              <a:rPr lang="en-GB" b="1" dirty="0"/>
              <a:t>–Blakemore tube)</a:t>
            </a:r>
          </a:p>
          <a:p>
            <a:pPr marL="274320" indent="-274320" algn="l" eaLnBrk="1" fontAlgn="auto" hangingPunct="1">
              <a:spcAft>
                <a:spcPts val="0"/>
              </a:spcAft>
              <a:buClr>
                <a:schemeClr val="accent3"/>
              </a:buClr>
              <a:buFont typeface="Wingdings 2"/>
              <a:buChar char=""/>
              <a:defRPr/>
            </a:pPr>
            <a:r>
              <a:rPr lang="en-GB" b="1" dirty="0"/>
              <a:t>Drug therapy (vasopressin/</a:t>
            </a:r>
            <a:r>
              <a:rPr lang="en-GB" b="1" dirty="0" err="1"/>
              <a:t>octreotide</a:t>
            </a:r>
            <a:r>
              <a:rPr lang="en-GB" b="1" dirty="0"/>
              <a:t>)</a:t>
            </a:r>
          </a:p>
          <a:p>
            <a:pPr marL="274320" indent="-274320" algn="l" eaLnBrk="1" fontAlgn="auto" hangingPunct="1">
              <a:spcAft>
                <a:spcPts val="0"/>
              </a:spcAft>
              <a:buClr>
                <a:schemeClr val="accent3"/>
              </a:buClr>
              <a:buFont typeface="Wingdings 2"/>
              <a:buChar char=""/>
              <a:defRPr/>
            </a:pPr>
            <a:r>
              <a:rPr lang="en-GB" b="1" dirty="0"/>
              <a:t>Endoscopic </a:t>
            </a:r>
            <a:r>
              <a:rPr lang="en-GB" b="1" dirty="0" err="1"/>
              <a:t>sclerotherapy</a:t>
            </a:r>
            <a:r>
              <a:rPr lang="en-GB" b="1" dirty="0"/>
              <a:t> or banding</a:t>
            </a:r>
            <a:endParaRPr lang="en-US" b="1" dirty="0"/>
          </a:p>
          <a:p>
            <a:pPr marL="274320" indent="-274320" algn="l" eaLnBrk="1" fontAlgn="auto" hangingPunct="1">
              <a:spcAft>
                <a:spcPts val="0"/>
              </a:spcAft>
              <a:buClr>
                <a:schemeClr val="accent3"/>
              </a:buClr>
              <a:buFont typeface="Wingdings 2"/>
              <a:buChar char=""/>
              <a:defRPr/>
            </a:pPr>
            <a:r>
              <a:rPr lang="en-GB" b="1" dirty="0" err="1"/>
              <a:t>Transjugular</a:t>
            </a:r>
            <a:r>
              <a:rPr lang="en-GB" b="1" dirty="0"/>
              <a:t> </a:t>
            </a:r>
            <a:r>
              <a:rPr lang="en-GB" b="1" dirty="0" err="1"/>
              <a:t>intrahepatic</a:t>
            </a:r>
            <a:r>
              <a:rPr lang="en-GB" b="1" dirty="0"/>
              <a:t> </a:t>
            </a:r>
            <a:r>
              <a:rPr lang="en-GB" b="1" dirty="0" err="1"/>
              <a:t>portosystemic</a:t>
            </a:r>
            <a:r>
              <a:rPr lang="en-GB" b="1" dirty="0"/>
              <a:t> stent shunts (TIPSS)</a:t>
            </a:r>
          </a:p>
          <a:p>
            <a:pPr marL="274320" indent="-274320" algn="l" eaLnBrk="1" fontAlgn="auto" hangingPunct="1">
              <a:spcAft>
                <a:spcPts val="0"/>
              </a:spcAft>
              <a:buClr>
                <a:schemeClr val="accent3"/>
              </a:buClr>
              <a:buFont typeface="Wingdings 2"/>
              <a:buChar char=""/>
              <a:defRPr/>
            </a:pPr>
            <a:r>
              <a:rPr lang="en-GB" b="1" dirty="0"/>
              <a:t>Surgery:          Oesophageal transection</a:t>
            </a:r>
            <a:endParaRPr lang="ar-JO" dirty="0"/>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GB" dirty="0"/>
              <a:t>Management of bleeding </a:t>
            </a:r>
            <a:r>
              <a:rPr lang="en-GB" dirty="0" err="1"/>
              <a:t>varices</a:t>
            </a:r>
            <a:br>
              <a:rPr lang="en-GB" dirty="0"/>
            </a:br>
            <a:r>
              <a:rPr lang="en-GB" dirty="0"/>
              <a:t>guideline and means of management </a:t>
            </a:r>
            <a:endParaRPr lang="ar-JO"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274320" indent="-274320" algn="l" rtl="0" eaLnBrk="1" fontAlgn="auto" hangingPunct="1">
              <a:spcAft>
                <a:spcPts val="0"/>
              </a:spcAft>
              <a:buClr>
                <a:schemeClr val="accent3"/>
              </a:buClr>
              <a:buFont typeface="Wingdings 2"/>
              <a:buChar char=""/>
              <a:defRPr/>
            </a:pPr>
            <a:r>
              <a:rPr lang="en-GB" b="1" dirty="0"/>
              <a:t>Blood transfusion</a:t>
            </a:r>
          </a:p>
          <a:p>
            <a:pPr marL="274320" indent="-274320" algn="l" rtl="0" eaLnBrk="1" fontAlgn="auto" hangingPunct="1">
              <a:spcAft>
                <a:spcPts val="0"/>
              </a:spcAft>
              <a:buClr>
                <a:schemeClr val="accent3"/>
              </a:buClr>
              <a:buFont typeface="Wingdings 2"/>
              <a:buNone/>
              <a:defRPr/>
            </a:pPr>
            <a:r>
              <a:rPr lang="en-GB" dirty="0"/>
              <a:t>     This involves </a:t>
            </a:r>
            <a:r>
              <a:rPr lang="en-US" dirty="0"/>
              <a:t>obtaining peripheral and subsequently central venous access while adequate blood is obtained (</a:t>
            </a:r>
            <a:r>
              <a:rPr lang="en-US" dirty="0">
                <a:solidFill>
                  <a:srgbClr val="FF0000"/>
                </a:solidFill>
              </a:rPr>
              <a:t>initially 10 units</a:t>
            </a:r>
            <a:r>
              <a:rPr lang="en-US" dirty="0"/>
              <a:t>).</a:t>
            </a:r>
          </a:p>
          <a:p>
            <a:pPr marL="274320" indent="-274320" algn="l" rtl="0" eaLnBrk="1" fontAlgn="auto" hangingPunct="1">
              <a:spcAft>
                <a:spcPts val="0"/>
              </a:spcAft>
              <a:buClr>
                <a:schemeClr val="accent3"/>
              </a:buClr>
              <a:buFont typeface="Wingdings 2"/>
              <a:buChar char=""/>
              <a:defRPr/>
            </a:pPr>
            <a:endParaRPr lang="en-GB" b="1" dirty="0"/>
          </a:p>
          <a:p>
            <a:pPr marL="274320" indent="-274320" algn="l" rtl="0" eaLnBrk="1" fontAlgn="auto" hangingPunct="1">
              <a:spcAft>
                <a:spcPts val="0"/>
              </a:spcAft>
              <a:buClr>
                <a:schemeClr val="accent3"/>
              </a:buClr>
              <a:buFont typeface="Wingdings 2"/>
              <a:buChar char=""/>
              <a:defRPr/>
            </a:pPr>
            <a:r>
              <a:rPr lang="en-GB" b="1" dirty="0"/>
              <a:t>Correct </a:t>
            </a:r>
            <a:r>
              <a:rPr lang="en-GB" b="1" dirty="0" err="1"/>
              <a:t>coagulopathy</a:t>
            </a:r>
            <a:endParaRPr lang="en-GB" b="1" dirty="0"/>
          </a:p>
          <a:p>
            <a:pPr marL="640080" lvl="1" indent="-246888" algn="l" rtl="0" eaLnBrk="1" fontAlgn="auto" hangingPunct="1">
              <a:spcBef>
                <a:spcPts val="324"/>
              </a:spcBef>
              <a:spcAft>
                <a:spcPts val="0"/>
              </a:spcAft>
              <a:buFont typeface="Wingdings 2"/>
              <a:buChar char=""/>
              <a:defRPr/>
            </a:pPr>
            <a:r>
              <a:rPr lang="en-GB" dirty="0">
                <a:solidFill>
                  <a:srgbClr val="FF0000"/>
                </a:solidFill>
              </a:rPr>
              <a:t>Vitamin</a:t>
            </a:r>
            <a:r>
              <a:rPr lang="en-GB" dirty="0"/>
              <a:t> </a:t>
            </a:r>
            <a:r>
              <a:rPr lang="en-GB" dirty="0">
                <a:solidFill>
                  <a:srgbClr val="FF0000"/>
                </a:solidFill>
              </a:rPr>
              <a:t>K</a:t>
            </a:r>
            <a:r>
              <a:rPr lang="en-GB" dirty="0"/>
              <a:t> is </a:t>
            </a:r>
            <a:r>
              <a:rPr lang="en-US" dirty="0"/>
              <a:t>administered [</a:t>
            </a:r>
            <a:r>
              <a:rPr lang="en-US" dirty="0">
                <a:solidFill>
                  <a:srgbClr val="FF0000"/>
                </a:solidFill>
              </a:rPr>
              <a:t>10</a:t>
            </a:r>
            <a:r>
              <a:rPr lang="en-US" dirty="0"/>
              <a:t> </a:t>
            </a:r>
            <a:r>
              <a:rPr lang="en-US" dirty="0">
                <a:solidFill>
                  <a:srgbClr val="FF0000"/>
                </a:solidFill>
              </a:rPr>
              <a:t>mg</a:t>
            </a:r>
            <a:r>
              <a:rPr lang="en-US" dirty="0"/>
              <a:t> intravenously (</a:t>
            </a:r>
            <a:r>
              <a:rPr lang="en-US" dirty="0" err="1"/>
              <a:t>i.v</a:t>
            </a:r>
            <a:r>
              <a:rPr lang="en-US" dirty="0"/>
              <a:t>.)], but correction of a </a:t>
            </a:r>
            <a:r>
              <a:rPr lang="en-US" dirty="0" err="1"/>
              <a:t>coagulopathy</a:t>
            </a:r>
            <a:r>
              <a:rPr lang="en-US" dirty="0"/>
              <a:t> will require the administration of fresh frozen plasma (</a:t>
            </a:r>
            <a:r>
              <a:rPr lang="en-US" dirty="0">
                <a:solidFill>
                  <a:srgbClr val="FF0000"/>
                </a:solidFill>
              </a:rPr>
              <a:t>FFP</a:t>
            </a:r>
            <a:r>
              <a:rPr lang="en-US" dirty="0"/>
              <a:t>). </a:t>
            </a:r>
          </a:p>
          <a:p>
            <a:pPr marL="640080" lvl="1" indent="-246888" algn="l" rtl="0" eaLnBrk="1" fontAlgn="auto" hangingPunct="1">
              <a:spcBef>
                <a:spcPts val="324"/>
              </a:spcBef>
              <a:spcAft>
                <a:spcPts val="0"/>
              </a:spcAft>
              <a:buFont typeface="Wingdings 2"/>
              <a:buChar char=""/>
              <a:defRPr/>
            </a:pPr>
            <a:r>
              <a:rPr lang="en-US" dirty="0"/>
              <a:t>An associated thrombocytopenia is usually secondary to </a:t>
            </a:r>
            <a:r>
              <a:rPr lang="en-US" dirty="0" err="1"/>
              <a:t>hypersplenism</a:t>
            </a:r>
            <a:r>
              <a:rPr lang="en-US" dirty="0"/>
              <a:t> due to cirrhosis </a:t>
            </a:r>
            <a:r>
              <a:rPr lang="en-US" dirty="0">
                <a:solidFill>
                  <a:srgbClr val="FF0000"/>
                </a:solidFill>
              </a:rPr>
              <a:t>and is treated if the platelet count falls below 50 × 10</a:t>
            </a:r>
            <a:r>
              <a:rPr lang="en-US" sz="3300" dirty="0">
                <a:solidFill>
                  <a:srgbClr val="FF0000"/>
                </a:solidFill>
              </a:rPr>
              <a:t>^9</a:t>
            </a:r>
            <a:r>
              <a:rPr lang="en-US" dirty="0">
                <a:solidFill>
                  <a:srgbClr val="FF0000"/>
                </a:solidFill>
              </a:rPr>
              <a:t> l–1.</a:t>
            </a:r>
            <a:endParaRPr lang="en-GB" dirty="0">
              <a:solidFill>
                <a:srgbClr val="FF0000"/>
              </a:solidFill>
            </a:endParaRPr>
          </a:p>
        </p:txBody>
      </p:sp>
      <p:sp>
        <p:nvSpPr>
          <p:cNvPr id="2" name="Title 1"/>
          <p:cNvSpPr>
            <a:spLocks noGrp="1"/>
          </p:cNvSpPr>
          <p:nvPr>
            <p:ph type="title"/>
          </p:nvPr>
        </p:nvSpPr>
        <p:spPr>
          <a:xfrm>
            <a:off x="395536" y="260648"/>
            <a:ext cx="8229600" cy="1143000"/>
          </a:xfrm>
        </p:spPr>
        <p:txBody>
          <a:bodyPr>
            <a:normAutofit fontScale="90000"/>
          </a:bodyPr>
          <a:lstStyle/>
          <a:p>
            <a:pPr eaLnBrk="1" fontAlgn="auto" hangingPunct="1">
              <a:spcAft>
                <a:spcPts val="0"/>
              </a:spcAft>
              <a:defRPr/>
            </a:pPr>
            <a:r>
              <a:rPr lang="en-GB" dirty="0"/>
              <a:t>initial resuscitation:</a:t>
            </a:r>
            <a:br>
              <a:rPr lang="en-GB" dirty="0"/>
            </a:br>
            <a:endParaRPr lang="ar-JO"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1438"/>
            <a:ext cx="8229600" cy="4665662"/>
          </a:xfrm>
        </p:spPr>
        <p:txBody>
          <a:bodyPr>
            <a:normAutofit fontScale="85000" lnSpcReduction="20000"/>
          </a:bodyPr>
          <a:lstStyle/>
          <a:p>
            <a:pPr marL="274320" indent="-274320" algn="l" rtl="0" eaLnBrk="1" fontAlgn="auto" hangingPunct="1">
              <a:spcAft>
                <a:spcPts val="0"/>
              </a:spcAft>
              <a:buClr>
                <a:schemeClr val="accent3"/>
              </a:buClr>
              <a:buFont typeface="Wingdings 2"/>
              <a:buChar char=""/>
              <a:defRPr/>
            </a:pPr>
            <a:r>
              <a:rPr lang="en-US" dirty="0"/>
              <a:t>If the rate of blood </a:t>
            </a:r>
            <a:r>
              <a:rPr lang="en-US" dirty="0">
                <a:solidFill>
                  <a:srgbClr val="FF0000"/>
                </a:solidFill>
              </a:rPr>
              <a:t>loss</a:t>
            </a:r>
            <a:r>
              <a:rPr lang="en-US" dirty="0"/>
              <a:t> </a:t>
            </a:r>
            <a:r>
              <a:rPr lang="en-US" dirty="0">
                <a:solidFill>
                  <a:srgbClr val="FF0000"/>
                </a:solidFill>
              </a:rPr>
              <a:t>prohibits</a:t>
            </a:r>
            <a:r>
              <a:rPr lang="en-US" dirty="0"/>
              <a:t> </a:t>
            </a:r>
            <a:r>
              <a:rPr lang="en-US" dirty="0">
                <a:solidFill>
                  <a:srgbClr val="FF0000"/>
                </a:solidFill>
              </a:rPr>
              <a:t>endoscopic</a:t>
            </a:r>
            <a:r>
              <a:rPr lang="en-US" dirty="0"/>
              <a:t> evaluation, a </a:t>
            </a:r>
            <a:r>
              <a:rPr lang="en-US" dirty="0" err="1"/>
              <a:t>Sengstaken</a:t>
            </a:r>
            <a:r>
              <a:rPr lang="en-US" dirty="0"/>
              <a:t>–Blakemore tube may be inserted to provide </a:t>
            </a:r>
            <a:r>
              <a:rPr lang="en-US" dirty="0">
                <a:solidFill>
                  <a:srgbClr val="FF0000"/>
                </a:solidFill>
              </a:rPr>
              <a:t>temporary</a:t>
            </a:r>
            <a:r>
              <a:rPr lang="en-US" dirty="0"/>
              <a:t> </a:t>
            </a:r>
            <a:r>
              <a:rPr lang="en-GB" dirty="0">
                <a:solidFill>
                  <a:srgbClr val="FF0000"/>
                </a:solidFill>
              </a:rPr>
              <a:t>haemostasis</a:t>
            </a:r>
            <a:r>
              <a:rPr lang="en-GB" dirty="0"/>
              <a:t>.</a:t>
            </a:r>
          </a:p>
          <a:p>
            <a:pPr marL="274320" indent="-274320" algn="l" rtl="0" eaLnBrk="1" fontAlgn="auto" hangingPunct="1">
              <a:spcAft>
                <a:spcPts val="0"/>
              </a:spcAft>
              <a:buClr>
                <a:schemeClr val="accent3"/>
              </a:buClr>
              <a:buFont typeface="Wingdings 2"/>
              <a:buChar char=""/>
              <a:defRPr/>
            </a:pPr>
            <a:endParaRPr lang="en-GB" dirty="0"/>
          </a:p>
          <a:p>
            <a:pPr marL="274320" indent="-274320" algn="l" rtl="0" eaLnBrk="1" fontAlgn="auto" hangingPunct="1">
              <a:spcAft>
                <a:spcPts val="0"/>
              </a:spcAft>
              <a:buClr>
                <a:schemeClr val="accent3"/>
              </a:buClr>
              <a:buFont typeface="Wingdings 2"/>
              <a:buChar char=""/>
              <a:defRPr/>
            </a:pPr>
            <a:r>
              <a:rPr lang="en-US" dirty="0"/>
              <a:t>Once inserted, the gastric balloon is inflated with </a:t>
            </a:r>
            <a:r>
              <a:rPr lang="en-US" dirty="0">
                <a:solidFill>
                  <a:srgbClr val="FF0000"/>
                </a:solidFill>
              </a:rPr>
              <a:t>300</a:t>
            </a:r>
            <a:r>
              <a:rPr lang="en-US" dirty="0"/>
              <a:t> </a:t>
            </a:r>
            <a:r>
              <a:rPr lang="en-US" dirty="0">
                <a:solidFill>
                  <a:srgbClr val="FF0000"/>
                </a:solidFill>
              </a:rPr>
              <a:t>ml</a:t>
            </a:r>
            <a:r>
              <a:rPr lang="en-US" dirty="0"/>
              <a:t> </a:t>
            </a:r>
            <a:r>
              <a:rPr lang="en-US" dirty="0">
                <a:solidFill>
                  <a:srgbClr val="FF0000"/>
                </a:solidFill>
              </a:rPr>
              <a:t>of</a:t>
            </a:r>
            <a:r>
              <a:rPr lang="en-US" dirty="0"/>
              <a:t> </a:t>
            </a:r>
            <a:r>
              <a:rPr lang="en-US" dirty="0">
                <a:solidFill>
                  <a:srgbClr val="FF0000"/>
                </a:solidFill>
              </a:rPr>
              <a:t>air</a:t>
            </a:r>
            <a:r>
              <a:rPr lang="en-US" dirty="0"/>
              <a:t> and retracted to the gastric </a:t>
            </a:r>
            <a:r>
              <a:rPr lang="en-US" dirty="0" err="1"/>
              <a:t>fundus</a:t>
            </a:r>
            <a:r>
              <a:rPr lang="en-US" dirty="0"/>
              <a:t>, where the </a:t>
            </a:r>
            <a:r>
              <a:rPr lang="en-US" dirty="0" err="1"/>
              <a:t>varices</a:t>
            </a:r>
            <a:r>
              <a:rPr lang="en-US" dirty="0"/>
              <a:t> at the </a:t>
            </a:r>
            <a:r>
              <a:rPr lang="en-US" dirty="0" err="1"/>
              <a:t>oesophagogastric</a:t>
            </a:r>
            <a:r>
              <a:rPr lang="en-US" dirty="0"/>
              <a:t> junction are </a:t>
            </a:r>
            <a:r>
              <a:rPr lang="en-US" dirty="0" err="1"/>
              <a:t>tamponaded</a:t>
            </a:r>
            <a:r>
              <a:rPr lang="en-US" dirty="0"/>
              <a:t> by the subsequent inflation of the </a:t>
            </a:r>
            <a:r>
              <a:rPr lang="en-US" dirty="0" err="1"/>
              <a:t>oesophageal</a:t>
            </a:r>
            <a:r>
              <a:rPr lang="en-US" dirty="0"/>
              <a:t> balloon to a </a:t>
            </a:r>
            <a:r>
              <a:rPr lang="en-US" dirty="0">
                <a:solidFill>
                  <a:srgbClr val="FF0000"/>
                </a:solidFill>
              </a:rPr>
              <a:t>pressure</a:t>
            </a:r>
            <a:r>
              <a:rPr lang="en-US" dirty="0"/>
              <a:t> </a:t>
            </a:r>
            <a:r>
              <a:rPr lang="en-US" dirty="0">
                <a:solidFill>
                  <a:srgbClr val="FF0000"/>
                </a:solidFill>
              </a:rPr>
              <a:t>of</a:t>
            </a:r>
            <a:r>
              <a:rPr lang="en-US" dirty="0"/>
              <a:t> </a:t>
            </a:r>
            <a:r>
              <a:rPr lang="en-US" dirty="0">
                <a:solidFill>
                  <a:srgbClr val="FF0000"/>
                </a:solidFill>
              </a:rPr>
              <a:t>40</a:t>
            </a:r>
            <a:r>
              <a:rPr lang="en-US" dirty="0"/>
              <a:t> </a:t>
            </a:r>
            <a:r>
              <a:rPr lang="en-US" dirty="0">
                <a:solidFill>
                  <a:srgbClr val="FF0000"/>
                </a:solidFill>
              </a:rPr>
              <a:t>mmHg</a:t>
            </a:r>
            <a:r>
              <a:rPr lang="en-US" dirty="0"/>
              <a:t>.</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Char char=""/>
              <a:defRPr/>
            </a:pPr>
            <a:r>
              <a:rPr lang="en-US" dirty="0"/>
              <a:t>The two remaining channels allow gastric and </a:t>
            </a:r>
            <a:r>
              <a:rPr lang="en-US" dirty="0" err="1"/>
              <a:t>oesophageal</a:t>
            </a:r>
            <a:r>
              <a:rPr lang="en-US" dirty="0"/>
              <a:t> aspiration. </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Char char=""/>
              <a:defRPr/>
            </a:pPr>
            <a:r>
              <a:rPr lang="en-US" dirty="0"/>
              <a:t>The balloons should be </a:t>
            </a:r>
            <a:r>
              <a:rPr lang="en-US" dirty="0">
                <a:solidFill>
                  <a:srgbClr val="FF0000"/>
                </a:solidFill>
              </a:rPr>
              <a:t>temporarily</a:t>
            </a:r>
            <a:r>
              <a:rPr lang="en-US" dirty="0"/>
              <a:t> </a:t>
            </a:r>
            <a:r>
              <a:rPr lang="en-US" dirty="0">
                <a:solidFill>
                  <a:srgbClr val="FF0000"/>
                </a:solidFill>
              </a:rPr>
              <a:t>deflated</a:t>
            </a:r>
            <a:r>
              <a:rPr lang="en-US" dirty="0"/>
              <a:t> </a:t>
            </a:r>
            <a:r>
              <a:rPr lang="en-US" dirty="0">
                <a:solidFill>
                  <a:srgbClr val="FF0000"/>
                </a:solidFill>
              </a:rPr>
              <a:t>after</a:t>
            </a:r>
            <a:r>
              <a:rPr lang="en-US" dirty="0"/>
              <a:t> </a:t>
            </a:r>
            <a:r>
              <a:rPr lang="en-US" dirty="0">
                <a:solidFill>
                  <a:srgbClr val="FF0000"/>
                </a:solidFill>
              </a:rPr>
              <a:t>12</a:t>
            </a:r>
            <a:r>
              <a:rPr lang="en-US" dirty="0"/>
              <a:t> </a:t>
            </a:r>
            <a:r>
              <a:rPr lang="en-US" dirty="0">
                <a:solidFill>
                  <a:srgbClr val="FF0000"/>
                </a:solidFill>
              </a:rPr>
              <a:t>hours</a:t>
            </a:r>
            <a:r>
              <a:rPr lang="en-US" dirty="0"/>
              <a:t> to prevent pressure necrosis of the </a:t>
            </a:r>
            <a:r>
              <a:rPr lang="en-US" dirty="0" err="1"/>
              <a:t>oesophagus</a:t>
            </a:r>
            <a:r>
              <a:rPr lang="en-US" dirty="0"/>
              <a:t>.</a:t>
            </a:r>
            <a:endParaRPr lang="en-GB" dirty="0"/>
          </a:p>
          <a:p>
            <a:pPr marL="274320" indent="-274320" algn="l" rtl="0" eaLnBrk="1" fontAlgn="auto" hangingPunct="1">
              <a:spcAft>
                <a:spcPts val="0"/>
              </a:spcAft>
              <a:buClr>
                <a:schemeClr val="accent3"/>
              </a:buClr>
              <a:buFont typeface="Wingdings 2"/>
              <a:buChar char=""/>
              <a:defRPr/>
            </a:pPr>
            <a:endParaRPr lang="ar-JO" dirty="0"/>
          </a:p>
        </p:txBody>
      </p:sp>
      <p:sp>
        <p:nvSpPr>
          <p:cNvPr id="41986" name="Title 1"/>
          <p:cNvSpPr>
            <a:spLocks noGrp="1"/>
          </p:cNvSpPr>
          <p:nvPr>
            <p:ph type="title"/>
          </p:nvPr>
        </p:nvSpPr>
        <p:spPr>
          <a:xfrm>
            <a:off x="0" y="404664"/>
            <a:ext cx="9144000" cy="1143000"/>
          </a:xfrm>
        </p:spPr>
        <p:txBody>
          <a:bodyPr>
            <a:normAutofit fontScale="90000"/>
          </a:bodyPr>
          <a:lstStyle/>
          <a:p>
            <a:pPr algn="ctr" eaLnBrk="1" fontAlgn="auto" hangingPunct="1">
              <a:spcAft>
                <a:spcPts val="0"/>
              </a:spcAft>
              <a:defRPr/>
            </a:pPr>
            <a:r>
              <a:rPr lang="en-GB" dirty="0"/>
              <a:t>Oesophageal balloon </a:t>
            </a:r>
            <a:r>
              <a:rPr lang="en-GB" dirty="0" err="1"/>
              <a:t>tamponade</a:t>
            </a:r>
            <a:r>
              <a:rPr lang="en-GB" dirty="0"/>
              <a:t> (</a:t>
            </a:r>
            <a:r>
              <a:rPr lang="en-GB" dirty="0" err="1"/>
              <a:t>Sengstaken</a:t>
            </a:r>
            <a:r>
              <a:rPr lang="en-GB" dirty="0"/>
              <a:t>–Blakemore tube) </a:t>
            </a:r>
            <a:br>
              <a:rPr lang="en-GB" dirty="0"/>
            </a:br>
            <a:endParaRPr lang="ar-JO" dirty="0">
              <a:solidFill>
                <a:srgbClr val="7B9899"/>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Content Placeholder 3" descr="fig91801_07.jpg"/>
          <p:cNvPicPr>
            <a:picLocks noGrp="1" noChangeAspect="1"/>
          </p:cNvPicPr>
          <p:nvPr>
            <p:ph idx="1"/>
          </p:nvPr>
        </p:nvPicPr>
        <p:blipFill>
          <a:blip r:embed="rId2"/>
          <a:srcRect/>
          <a:stretch>
            <a:fillRect/>
          </a:stretch>
        </p:blipFill>
        <p:spPr>
          <a:xfrm>
            <a:off x="827088" y="765175"/>
            <a:ext cx="7273925" cy="5688013"/>
          </a:xfrm>
        </p:spPr>
      </p:pic>
      <p:sp>
        <p:nvSpPr>
          <p:cNvPr id="43010" name="Title 1"/>
          <p:cNvSpPr>
            <a:spLocks noGrp="1"/>
          </p:cNvSpPr>
          <p:nvPr>
            <p:ph type="title"/>
          </p:nvPr>
        </p:nvSpPr>
        <p:spPr/>
        <p:txBody>
          <a:bodyPr/>
          <a:lstStyle/>
          <a:p>
            <a:pPr eaLnBrk="1" fontAlgn="auto" hangingPunct="1">
              <a:spcAft>
                <a:spcPts val="0"/>
              </a:spcAft>
              <a:defRPr/>
            </a:pPr>
            <a:endParaRPr lang="ar-JO">
              <a:solidFill>
                <a:srgbClr val="7B9899"/>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1"/>
          </p:nvPr>
        </p:nvSpPr>
        <p:spPr/>
        <p:txBody>
          <a:bodyPr/>
          <a:lstStyle/>
          <a:p>
            <a:pPr algn="l" rtl="0" eaLnBrk="1" hangingPunct="1"/>
            <a:r>
              <a:rPr lang="en-US" altLang="en-US"/>
              <a:t>This may be as effective as sclerotherapy in the </a:t>
            </a:r>
            <a:r>
              <a:rPr lang="en-US" altLang="en-US">
                <a:solidFill>
                  <a:srgbClr val="FF0000"/>
                </a:solidFill>
              </a:rPr>
              <a:t>initial</a:t>
            </a:r>
            <a:r>
              <a:rPr lang="en-US" altLang="en-US"/>
              <a:t> </a:t>
            </a:r>
            <a:r>
              <a:rPr lang="en-US" altLang="en-US">
                <a:solidFill>
                  <a:srgbClr val="FF0000"/>
                </a:solidFill>
              </a:rPr>
              <a:t>control</a:t>
            </a:r>
            <a:r>
              <a:rPr lang="en-US" altLang="en-US"/>
              <a:t> of variceal haemorrhage.</a:t>
            </a:r>
          </a:p>
          <a:p>
            <a:pPr algn="l" rtl="0" eaLnBrk="1" hangingPunct="1"/>
            <a:r>
              <a:rPr lang="en-US" altLang="en-US"/>
              <a:t>Vasopressin has been the most extensively used drug for the initial control of variceal haemorrhage (20 U in 10 ml of 5% dextrose i.v. over 10 min). </a:t>
            </a:r>
          </a:p>
          <a:p>
            <a:pPr algn="l" rtl="0" eaLnBrk="1" hangingPunct="1"/>
            <a:r>
              <a:rPr lang="en-US" altLang="en-US"/>
              <a:t>Octreotide, the longacting somatostatin analogue, may be equally effective.</a:t>
            </a:r>
            <a:endParaRPr lang="ar-JO" altLang="en-US">
              <a:ea typeface="Majalla UI"/>
            </a:endParaRPr>
          </a:p>
        </p:txBody>
      </p:sp>
      <p:sp>
        <p:nvSpPr>
          <p:cNvPr id="44034" name="Title 1"/>
          <p:cNvSpPr>
            <a:spLocks noGrp="1"/>
          </p:cNvSpPr>
          <p:nvPr>
            <p:ph type="title"/>
          </p:nvPr>
        </p:nvSpPr>
        <p:spPr>
          <a:xfrm>
            <a:off x="457200" y="476672"/>
            <a:ext cx="8229600" cy="1143000"/>
          </a:xfrm>
        </p:spPr>
        <p:txBody>
          <a:bodyPr>
            <a:normAutofit fontScale="90000"/>
          </a:bodyPr>
          <a:lstStyle/>
          <a:p>
            <a:pPr algn="ctr" eaLnBrk="1" fontAlgn="auto" hangingPunct="1">
              <a:spcAft>
                <a:spcPts val="0"/>
              </a:spcAft>
              <a:defRPr/>
            </a:pPr>
            <a:r>
              <a:rPr lang="en-GB" dirty="0"/>
              <a:t>Drug therapy (vasopressin/</a:t>
            </a:r>
            <a:r>
              <a:rPr lang="en-GB" dirty="0" err="1"/>
              <a:t>octreotide</a:t>
            </a:r>
            <a:r>
              <a:rPr lang="en-GB" dirty="0"/>
              <a:t>)</a:t>
            </a:r>
            <a:br>
              <a:rPr lang="en-GB" dirty="0"/>
            </a:br>
            <a:endParaRPr lang="ar-JO" dirty="0">
              <a:solidFill>
                <a:srgbClr val="7B9899"/>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a:xfrm>
            <a:off x="395288" y="2060575"/>
            <a:ext cx="8229600" cy="4525963"/>
          </a:xfrm>
        </p:spPr>
        <p:txBody>
          <a:bodyPr/>
          <a:lstStyle/>
          <a:p>
            <a:pPr lvl="1" algn="l" rtl="0" eaLnBrk="1" hangingPunct="1"/>
            <a:r>
              <a:rPr lang="en-US" altLang="en-US">
                <a:solidFill>
                  <a:srgbClr val="FF0000"/>
                </a:solidFill>
              </a:rPr>
              <a:t>Initial</a:t>
            </a:r>
            <a:r>
              <a:rPr lang="en-US" altLang="en-US"/>
              <a:t> </a:t>
            </a:r>
            <a:r>
              <a:rPr lang="en-US" altLang="en-US">
                <a:solidFill>
                  <a:srgbClr val="FF0000"/>
                </a:solidFill>
              </a:rPr>
              <a:t>treatment</a:t>
            </a:r>
            <a:r>
              <a:rPr lang="en-US" altLang="en-US"/>
              <a:t> of oesophageal varices in most centres is endoscopic sclerotherapy,</a:t>
            </a:r>
          </a:p>
          <a:p>
            <a:pPr lvl="1" algn="l" rtl="0" eaLnBrk="1" hangingPunct="1"/>
            <a:endParaRPr lang="en-US" altLang="en-US"/>
          </a:p>
          <a:p>
            <a:pPr lvl="1" algn="l" rtl="0" eaLnBrk="1" hangingPunct="1"/>
            <a:r>
              <a:rPr lang="en-US" altLang="en-US"/>
              <a:t>The majority of variceal bleeds will respond to a single course.</a:t>
            </a:r>
          </a:p>
          <a:p>
            <a:pPr lvl="1" algn="l" rtl="0" eaLnBrk="1" hangingPunct="1"/>
            <a:endParaRPr lang="en-US" altLang="en-US"/>
          </a:p>
          <a:p>
            <a:pPr lvl="1" algn="l" rtl="0" eaLnBrk="1" hangingPunct="1"/>
            <a:r>
              <a:rPr lang="en-US" altLang="en-US"/>
              <a:t>An early </a:t>
            </a:r>
            <a:r>
              <a:rPr lang="en-US" altLang="en-US">
                <a:solidFill>
                  <a:srgbClr val="FF0000"/>
                </a:solidFill>
              </a:rPr>
              <a:t>rebleed</a:t>
            </a:r>
            <a:r>
              <a:rPr lang="en-US" altLang="en-US"/>
              <a:t> is less likely to be controlled by further </a:t>
            </a:r>
            <a:r>
              <a:rPr lang="en-US" altLang="en-US">
                <a:solidFill>
                  <a:srgbClr val="FF0000"/>
                </a:solidFill>
              </a:rPr>
              <a:t>sclerotherapy</a:t>
            </a:r>
            <a:r>
              <a:rPr lang="en-US" altLang="en-US"/>
              <a:t> and a </a:t>
            </a:r>
            <a:r>
              <a:rPr lang="en-US" altLang="en-US">
                <a:solidFill>
                  <a:srgbClr val="FF0000"/>
                </a:solidFill>
              </a:rPr>
              <a:t>third</a:t>
            </a:r>
            <a:r>
              <a:rPr lang="en-US" altLang="en-US"/>
              <a:t> </a:t>
            </a:r>
            <a:r>
              <a:rPr lang="en-US" altLang="en-US">
                <a:solidFill>
                  <a:srgbClr val="FF0000"/>
                </a:solidFill>
              </a:rPr>
              <a:t>bleed</a:t>
            </a:r>
            <a:r>
              <a:rPr lang="en-US" altLang="en-US"/>
              <a:t> </a:t>
            </a:r>
            <a:r>
              <a:rPr lang="en-US" altLang="en-US">
                <a:solidFill>
                  <a:srgbClr val="FF0000"/>
                </a:solidFill>
              </a:rPr>
              <a:t>only</a:t>
            </a:r>
            <a:r>
              <a:rPr lang="en-US" altLang="en-US"/>
              <a:t> </a:t>
            </a:r>
            <a:r>
              <a:rPr lang="en-US" altLang="en-US">
                <a:solidFill>
                  <a:srgbClr val="FF0000"/>
                </a:solidFill>
              </a:rPr>
              <a:t>rarely</a:t>
            </a:r>
            <a:r>
              <a:rPr lang="en-US" altLang="en-US"/>
              <a:t>.</a:t>
            </a:r>
            <a:endParaRPr lang="ar-JO" altLang="en-US">
              <a:ea typeface="Majalla UI"/>
            </a:endParaRPr>
          </a:p>
        </p:txBody>
      </p:sp>
      <p:sp>
        <p:nvSpPr>
          <p:cNvPr id="45058" name="Title 1"/>
          <p:cNvSpPr>
            <a:spLocks noGrp="1"/>
          </p:cNvSpPr>
          <p:nvPr>
            <p:ph type="title"/>
          </p:nvPr>
        </p:nvSpPr>
        <p:spPr>
          <a:xfrm>
            <a:off x="251520" y="620688"/>
            <a:ext cx="8686800" cy="1143000"/>
          </a:xfrm>
        </p:spPr>
        <p:txBody>
          <a:bodyPr>
            <a:normAutofit fontScale="90000"/>
          </a:bodyPr>
          <a:lstStyle/>
          <a:p>
            <a:pPr eaLnBrk="1" fontAlgn="auto" hangingPunct="1">
              <a:spcAft>
                <a:spcPts val="0"/>
              </a:spcAft>
              <a:defRPr/>
            </a:pPr>
            <a:r>
              <a:rPr lang="en-GB" dirty="0"/>
              <a:t>Endoscopic </a:t>
            </a:r>
            <a:r>
              <a:rPr lang="en-GB" dirty="0" err="1"/>
              <a:t>sclerotherapy</a:t>
            </a:r>
            <a:r>
              <a:rPr lang="en-GB" dirty="0"/>
              <a:t> or banding</a:t>
            </a:r>
            <a:br>
              <a:rPr lang="en-GB" dirty="0"/>
            </a:br>
            <a:endParaRPr lang="ar-JO" dirty="0">
              <a:solidFill>
                <a:srgbClr val="7B9899"/>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250825" y="1916113"/>
            <a:ext cx="8229600" cy="4525962"/>
          </a:xfrm>
        </p:spPr>
        <p:txBody>
          <a:bodyPr/>
          <a:lstStyle/>
          <a:p>
            <a:pPr lvl="1" algn="l" rtl="0" eaLnBrk="1" hangingPunct="1"/>
            <a:r>
              <a:rPr lang="en-US" altLang="en-US"/>
              <a:t>It has become the </a:t>
            </a:r>
            <a:r>
              <a:rPr lang="en-US" altLang="en-US">
                <a:solidFill>
                  <a:srgbClr val="FF0000"/>
                </a:solidFill>
              </a:rPr>
              <a:t>main</a:t>
            </a:r>
            <a:r>
              <a:rPr lang="en-US" altLang="en-US"/>
              <a:t> </a:t>
            </a:r>
            <a:r>
              <a:rPr lang="en-US" altLang="en-US">
                <a:solidFill>
                  <a:srgbClr val="FF0000"/>
                </a:solidFill>
              </a:rPr>
              <a:t>treatment</a:t>
            </a:r>
            <a:r>
              <a:rPr lang="en-US" altLang="en-US"/>
              <a:t> </a:t>
            </a:r>
            <a:r>
              <a:rPr lang="en-US" altLang="en-US">
                <a:solidFill>
                  <a:srgbClr val="FF0000"/>
                </a:solidFill>
              </a:rPr>
              <a:t>of</a:t>
            </a:r>
            <a:r>
              <a:rPr lang="en-US" altLang="en-US"/>
              <a:t> </a:t>
            </a:r>
            <a:r>
              <a:rPr lang="en-US" altLang="en-US">
                <a:solidFill>
                  <a:srgbClr val="FF0000"/>
                </a:solidFill>
              </a:rPr>
              <a:t>variceal</a:t>
            </a:r>
            <a:r>
              <a:rPr lang="en-US" altLang="en-US"/>
              <a:t> </a:t>
            </a:r>
            <a:r>
              <a:rPr lang="en-US" altLang="en-US">
                <a:solidFill>
                  <a:srgbClr val="FF0000"/>
                </a:solidFill>
              </a:rPr>
              <a:t>haemorrhage</a:t>
            </a:r>
            <a:r>
              <a:rPr lang="en-US" altLang="en-US"/>
              <a:t> that has not responded to drug treatment and endoscopic therapy.</a:t>
            </a:r>
          </a:p>
          <a:p>
            <a:pPr lvl="1" algn="l" rtl="0" eaLnBrk="1" hangingPunct="1"/>
            <a:endParaRPr lang="en-US" altLang="en-US"/>
          </a:p>
          <a:p>
            <a:pPr lvl="1" algn="l" rtl="0" eaLnBrk="1" hangingPunct="1"/>
            <a:r>
              <a:rPr lang="en-US" altLang="en-US"/>
              <a:t>The shunts are inserted under local anaesthetic. Via the internal jugular vein and SVC, a guidewire is inserted into a hepatic vein and through the hepatic parenchyma into a branch of the portal vein.</a:t>
            </a:r>
            <a:endParaRPr lang="ar-JO" altLang="en-US">
              <a:ea typeface="Majalla UI"/>
            </a:endParaRPr>
          </a:p>
        </p:txBody>
      </p:sp>
      <p:sp>
        <p:nvSpPr>
          <p:cNvPr id="46082" name="Title 1"/>
          <p:cNvSpPr>
            <a:spLocks noGrp="1"/>
          </p:cNvSpPr>
          <p:nvPr>
            <p:ph type="title"/>
          </p:nvPr>
        </p:nvSpPr>
        <p:spPr>
          <a:xfrm>
            <a:off x="323528" y="990600"/>
            <a:ext cx="8435280" cy="1143000"/>
          </a:xfrm>
        </p:spPr>
        <p:txBody>
          <a:bodyPr>
            <a:normAutofit fontScale="90000"/>
          </a:bodyPr>
          <a:lstStyle/>
          <a:p>
            <a:pPr eaLnBrk="1" fontAlgn="auto" hangingPunct="1">
              <a:spcAft>
                <a:spcPts val="0"/>
              </a:spcAft>
              <a:defRPr/>
            </a:pPr>
            <a:r>
              <a:rPr lang="en-GB" dirty="0" err="1"/>
              <a:t>Transjugular</a:t>
            </a:r>
            <a:r>
              <a:rPr lang="en-GB" dirty="0"/>
              <a:t> </a:t>
            </a:r>
            <a:r>
              <a:rPr lang="en-GB" dirty="0" err="1"/>
              <a:t>Intrahepatic</a:t>
            </a:r>
            <a:r>
              <a:rPr lang="en-GB" dirty="0"/>
              <a:t> </a:t>
            </a:r>
            <a:r>
              <a:rPr lang="en-GB" dirty="0" err="1"/>
              <a:t>Portosystemic</a:t>
            </a:r>
            <a:r>
              <a:rPr lang="en-GB" dirty="0"/>
              <a:t> Stent Shunts (TIPSS):</a:t>
            </a:r>
            <a:br>
              <a:rPr lang="en-GB" dirty="0"/>
            </a:br>
            <a:endParaRPr lang="ar-JO" dirty="0">
              <a:solidFill>
                <a:srgbClr val="7B98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a:xfrm>
            <a:off x="0" y="0"/>
            <a:ext cx="9144000" cy="6858000"/>
          </a:xfr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8850"/>
            <a:ext cx="8229600" cy="5746750"/>
          </a:xfrm>
        </p:spPr>
        <p:txBody>
          <a:bodyPr>
            <a:normAutofit fontScale="92500" lnSpcReduction="20000"/>
          </a:bodyPr>
          <a:lstStyle/>
          <a:p>
            <a:pPr marL="274320" indent="-274320" algn="l" rtl="0" eaLnBrk="1" fontAlgn="auto" hangingPunct="1">
              <a:spcAft>
                <a:spcPts val="0"/>
              </a:spcAft>
              <a:buClr>
                <a:schemeClr val="accent3"/>
              </a:buClr>
              <a:buFont typeface="Wingdings 2"/>
              <a:buChar char=""/>
              <a:defRPr/>
            </a:pPr>
            <a:r>
              <a:rPr lang="en-US" dirty="0"/>
              <a:t>Post-shunt encephalopathy is the </a:t>
            </a:r>
            <a:r>
              <a:rPr lang="en-US" dirty="0" err="1"/>
              <a:t>confusional</a:t>
            </a:r>
            <a:r>
              <a:rPr lang="en-US" dirty="0"/>
              <a:t> </a:t>
            </a:r>
          </a:p>
          <a:p>
            <a:pPr marL="274320" indent="-274320" algn="l" rtl="0" eaLnBrk="1" fontAlgn="auto" hangingPunct="1">
              <a:spcAft>
                <a:spcPts val="0"/>
              </a:spcAft>
              <a:buClr>
                <a:schemeClr val="accent3"/>
              </a:buClr>
              <a:buFont typeface="Wingdings 3" pitchFamily="18" charset="2"/>
              <a:buNone/>
              <a:defRPr/>
            </a:pPr>
            <a:r>
              <a:rPr lang="en-US" dirty="0"/>
              <a:t>state caused by the portal blood bypassing the</a:t>
            </a:r>
          </a:p>
          <a:p>
            <a:pPr marL="274320" indent="-274320" algn="l" rtl="0" eaLnBrk="1" fontAlgn="auto" hangingPunct="1">
              <a:spcAft>
                <a:spcPts val="0"/>
              </a:spcAft>
              <a:buClr>
                <a:schemeClr val="accent3"/>
              </a:buClr>
              <a:buFont typeface="Wingdings 3" pitchFamily="18" charset="2"/>
              <a:buNone/>
              <a:defRPr/>
            </a:pPr>
            <a:r>
              <a:rPr lang="en-US" dirty="0"/>
              <a:t> detoxification of the liver. It occurs in about 40%</a:t>
            </a:r>
          </a:p>
          <a:p>
            <a:pPr marL="274320" indent="-274320" algn="l" rtl="0" eaLnBrk="1" fontAlgn="auto" hangingPunct="1">
              <a:spcAft>
                <a:spcPts val="0"/>
              </a:spcAft>
              <a:buClr>
                <a:schemeClr val="accent3"/>
              </a:buClr>
              <a:buFont typeface="Wingdings 3" pitchFamily="18" charset="2"/>
              <a:buNone/>
              <a:defRPr/>
            </a:pPr>
            <a:r>
              <a:rPr lang="en-US" dirty="0"/>
              <a:t> of patients, a similar incidence to that found </a:t>
            </a:r>
          </a:p>
          <a:p>
            <a:pPr marL="274320" indent="-274320" algn="l" rtl="0" eaLnBrk="1" fontAlgn="auto" hangingPunct="1">
              <a:spcAft>
                <a:spcPts val="0"/>
              </a:spcAft>
              <a:buClr>
                <a:schemeClr val="accent3"/>
              </a:buClr>
              <a:buFont typeface="Wingdings 3" pitchFamily="18" charset="2"/>
              <a:buNone/>
              <a:defRPr/>
            </a:pPr>
            <a:r>
              <a:rPr lang="en-US" dirty="0"/>
              <a:t>after surgical  shunts. </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Char char=""/>
              <a:defRPr/>
            </a:pPr>
            <a:r>
              <a:rPr lang="en-US" dirty="0"/>
              <a:t>If severe, the lumen of the TIPSS can be reduced by insertion of a smaller stent.</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Char char=""/>
              <a:defRPr/>
            </a:pPr>
            <a:r>
              <a:rPr lang="en-US" dirty="0"/>
              <a:t> The main contraindication to TIPSS is portal vein occlusion.</a:t>
            </a:r>
          </a:p>
          <a:p>
            <a:pPr marL="274320" indent="-274320" algn="l" rtl="0" eaLnBrk="1" fontAlgn="auto" hangingPunct="1">
              <a:spcAft>
                <a:spcPts val="0"/>
              </a:spcAft>
              <a:buClr>
                <a:schemeClr val="accent3"/>
              </a:buClr>
              <a:buFont typeface="Wingdings 3" pitchFamily="18" charset="2"/>
              <a:buNone/>
              <a:defRPr/>
            </a:pPr>
            <a:r>
              <a:rPr lang="en-US" dirty="0"/>
              <a:t> </a:t>
            </a:r>
          </a:p>
          <a:p>
            <a:pPr marL="274320" indent="-274320" algn="l" rtl="0" eaLnBrk="1" fontAlgn="auto" hangingPunct="1">
              <a:spcAft>
                <a:spcPts val="0"/>
              </a:spcAft>
              <a:buClr>
                <a:schemeClr val="accent3"/>
              </a:buClr>
              <a:buFont typeface="Wingdings 2"/>
              <a:buChar char=""/>
              <a:defRPr/>
            </a:pPr>
            <a:r>
              <a:rPr lang="en-US" dirty="0"/>
              <a:t>The main long-term complication of TIPSS is </a:t>
            </a:r>
            <a:r>
              <a:rPr lang="en-US" dirty="0" err="1"/>
              <a:t>stenosis</a:t>
            </a:r>
            <a:r>
              <a:rPr lang="en-US" dirty="0"/>
              <a:t> of the shunt, which is common (approximately 50% at 1 year) and may present as further </a:t>
            </a:r>
            <a:r>
              <a:rPr lang="en-US" dirty="0" err="1"/>
              <a:t>variceal</a:t>
            </a:r>
            <a:r>
              <a:rPr lang="en-US" dirty="0"/>
              <a:t> </a:t>
            </a:r>
            <a:r>
              <a:rPr lang="en-US" dirty="0" err="1"/>
              <a:t>haemorrhage</a:t>
            </a:r>
            <a:r>
              <a:rPr lang="en-US" dirty="0"/>
              <a:t>.</a:t>
            </a:r>
            <a:endParaRPr lang="ar-JO"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IPSS.jpg"/>
          <p:cNvPicPr>
            <a:picLocks noGrp="1" noChangeAspect="1"/>
          </p:cNvPicPr>
          <p:nvPr>
            <p:ph idx="1"/>
          </p:nvPr>
        </p:nvPicPr>
        <p:blipFill>
          <a:blip r:embed="rId2"/>
          <a:stretch>
            <a:fillRect/>
          </a:stretch>
        </p:blipFill>
        <p:spPr>
          <a:xfrm>
            <a:off x="1042988" y="476250"/>
            <a:ext cx="7099300" cy="5545138"/>
          </a:xfrm>
          <a:ln w="38100" cap="sq">
            <a:solidFill>
              <a:srgbClr val="000000"/>
            </a:solidFill>
          </a:ln>
          <a:effectLst>
            <a:outerShdw blurRad="50800" dist="38100" dir="2700000" algn="tl" rotWithShape="0">
              <a:srgbClr val="000000">
                <a:alpha val="43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9275"/>
            <a:ext cx="8229600" cy="5457825"/>
          </a:xfrm>
        </p:spPr>
        <p:txBody>
          <a:bodyPr>
            <a:normAutofit fontScale="92500"/>
          </a:bodyPr>
          <a:lstStyle/>
          <a:p>
            <a:pPr marL="274320" indent="-274320" algn="l" rtl="0" eaLnBrk="1" fontAlgn="auto" hangingPunct="1">
              <a:spcAft>
                <a:spcPts val="0"/>
              </a:spcAft>
              <a:buClr>
                <a:schemeClr val="accent3"/>
              </a:buClr>
              <a:buFont typeface="Wingdings 2"/>
              <a:buChar char=""/>
              <a:defRPr/>
            </a:pPr>
            <a:r>
              <a:rPr lang="en-US" dirty="0"/>
              <a:t>Surgical shunts for </a:t>
            </a:r>
            <a:r>
              <a:rPr lang="en-US" dirty="0" err="1"/>
              <a:t>variceal</a:t>
            </a:r>
            <a:r>
              <a:rPr lang="en-US" dirty="0"/>
              <a:t> </a:t>
            </a:r>
            <a:r>
              <a:rPr lang="en-US" dirty="0" err="1"/>
              <a:t>haemorrhage</a:t>
            </a:r>
            <a:r>
              <a:rPr lang="en-US" dirty="0"/>
              <a:t>:</a:t>
            </a:r>
          </a:p>
          <a:p>
            <a:pPr marL="274320" indent="-274320" algn="l" rtl="0" eaLnBrk="1" fontAlgn="auto" hangingPunct="1">
              <a:spcAft>
                <a:spcPts val="0"/>
              </a:spcAft>
              <a:buClr>
                <a:schemeClr val="accent3"/>
              </a:buClr>
              <a:buFont typeface="Wingdings 2"/>
              <a:buChar char=""/>
              <a:defRPr/>
            </a:pPr>
            <a:endParaRPr lang="en-GB" dirty="0"/>
          </a:p>
          <a:p>
            <a:pPr marL="274320" indent="-274320" algn="l" rtl="0" eaLnBrk="1" fontAlgn="auto" hangingPunct="1">
              <a:spcAft>
                <a:spcPts val="0"/>
              </a:spcAft>
              <a:buClr>
                <a:schemeClr val="accent3"/>
              </a:buClr>
              <a:buFont typeface="Wingdings 2"/>
              <a:buChar char=""/>
              <a:defRPr/>
            </a:pPr>
            <a:r>
              <a:rPr lang="en-GB" dirty="0">
                <a:solidFill>
                  <a:srgbClr val="FF0000"/>
                </a:solidFill>
              </a:rPr>
              <a:t>Rarely</a:t>
            </a:r>
            <a:r>
              <a:rPr lang="en-GB" dirty="0"/>
              <a:t> </a:t>
            </a:r>
            <a:r>
              <a:rPr lang="en-GB" dirty="0">
                <a:solidFill>
                  <a:srgbClr val="FF0000"/>
                </a:solidFill>
              </a:rPr>
              <a:t>used</a:t>
            </a:r>
            <a:r>
              <a:rPr lang="en-GB" dirty="0"/>
              <a:t> now </a:t>
            </a:r>
            <a:r>
              <a:rPr lang="en-GB" dirty="0" err="1"/>
              <a:t>adyas</a:t>
            </a:r>
            <a:r>
              <a:rPr lang="en-GB" dirty="0"/>
              <a:t> after the advent of  TIPSS.</a:t>
            </a:r>
          </a:p>
          <a:p>
            <a:pPr marL="274320" indent="-274320" algn="l" rtl="0" eaLnBrk="1" fontAlgn="auto" hangingPunct="1">
              <a:spcAft>
                <a:spcPts val="0"/>
              </a:spcAft>
              <a:buClr>
                <a:schemeClr val="accent3"/>
              </a:buClr>
              <a:buFont typeface="Wingdings 2"/>
              <a:buChar char=""/>
              <a:defRPr/>
            </a:pPr>
            <a:endParaRPr lang="en-US" dirty="0">
              <a:solidFill>
                <a:srgbClr val="FF0000"/>
              </a:solidFill>
            </a:endParaRPr>
          </a:p>
          <a:p>
            <a:pPr marL="274320" indent="-274320" algn="l" rtl="0" eaLnBrk="1" fontAlgn="auto" hangingPunct="1">
              <a:spcAft>
                <a:spcPts val="0"/>
              </a:spcAft>
              <a:buClr>
                <a:schemeClr val="accent3"/>
              </a:buClr>
              <a:buFont typeface="Wingdings 2"/>
              <a:buChar char=""/>
              <a:defRPr/>
            </a:pPr>
            <a:r>
              <a:rPr lang="en-US" dirty="0">
                <a:solidFill>
                  <a:srgbClr val="FF0000"/>
                </a:solidFill>
              </a:rPr>
              <a:t>It is rarely</a:t>
            </a:r>
            <a:r>
              <a:rPr lang="en-US" dirty="0"/>
              <a:t> considered for the </a:t>
            </a:r>
            <a:r>
              <a:rPr lang="en-US" dirty="0">
                <a:solidFill>
                  <a:srgbClr val="FF0000"/>
                </a:solidFill>
              </a:rPr>
              <a:t>acute</a:t>
            </a:r>
            <a:r>
              <a:rPr lang="en-US" dirty="0"/>
              <a:t> management of </a:t>
            </a:r>
            <a:r>
              <a:rPr lang="en-US" dirty="0" err="1">
                <a:solidFill>
                  <a:srgbClr val="FF0000"/>
                </a:solidFill>
              </a:rPr>
              <a:t>variceal</a:t>
            </a:r>
            <a:r>
              <a:rPr lang="en-US" dirty="0"/>
              <a:t> </a:t>
            </a:r>
            <a:r>
              <a:rPr lang="en-US" dirty="0" err="1">
                <a:solidFill>
                  <a:srgbClr val="FF0000"/>
                </a:solidFill>
              </a:rPr>
              <a:t>haemorrhage</a:t>
            </a:r>
            <a:r>
              <a:rPr lang="en-US" dirty="0"/>
              <a:t>, as the </a:t>
            </a:r>
            <a:r>
              <a:rPr lang="en-US" dirty="0">
                <a:solidFill>
                  <a:srgbClr val="FF0000"/>
                </a:solidFill>
              </a:rPr>
              <a:t>morbidity</a:t>
            </a:r>
            <a:r>
              <a:rPr lang="en-US" dirty="0"/>
              <a:t> and </a:t>
            </a:r>
            <a:r>
              <a:rPr lang="en-US" dirty="0">
                <a:solidFill>
                  <a:srgbClr val="FF0000"/>
                </a:solidFill>
              </a:rPr>
              <a:t>mortality</a:t>
            </a:r>
            <a:r>
              <a:rPr lang="en-US" dirty="0"/>
              <a:t> in these circumstances are </a:t>
            </a:r>
            <a:r>
              <a:rPr lang="en-US" dirty="0">
                <a:solidFill>
                  <a:srgbClr val="FF0000"/>
                </a:solidFill>
              </a:rPr>
              <a:t>high</a:t>
            </a:r>
            <a:r>
              <a:rPr lang="en-US" dirty="0"/>
              <a:t>.</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Char char=""/>
              <a:defRPr/>
            </a:pPr>
            <a:r>
              <a:rPr lang="en-US" dirty="0"/>
              <a:t> The </a:t>
            </a:r>
            <a:r>
              <a:rPr lang="en-US" dirty="0">
                <a:solidFill>
                  <a:srgbClr val="FF0000"/>
                </a:solidFill>
              </a:rPr>
              <a:t>main</a:t>
            </a:r>
            <a:r>
              <a:rPr lang="en-US" dirty="0"/>
              <a:t> </a:t>
            </a:r>
            <a:r>
              <a:rPr lang="en-US" dirty="0">
                <a:solidFill>
                  <a:srgbClr val="FF0000"/>
                </a:solidFill>
              </a:rPr>
              <a:t>current</a:t>
            </a:r>
            <a:r>
              <a:rPr lang="en-US" dirty="0"/>
              <a:t> </a:t>
            </a:r>
            <a:r>
              <a:rPr lang="en-US" dirty="0">
                <a:solidFill>
                  <a:srgbClr val="FF0000"/>
                </a:solidFill>
              </a:rPr>
              <a:t>indication</a:t>
            </a:r>
            <a:r>
              <a:rPr lang="en-US" dirty="0"/>
              <a:t> for a surgical shunt is a patient with </a:t>
            </a:r>
            <a:r>
              <a:rPr lang="en-US" dirty="0">
                <a:solidFill>
                  <a:srgbClr val="FF0000"/>
                </a:solidFill>
              </a:rPr>
              <a:t>Child’s grade A cirrhosis</a:t>
            </a:r>
            <a:r>
              <a:rPr lang="en-US" dirty="0"/>
              <a:t>, in whom the initial bleed has been </a:t>
            </a:r>
            <a:r>
              <a:rPr lang="en-US" dirty="0">
                <a:solidFill>
                  <a:srgbClr val="FF0000"/>
                </a:solidFill>
              </a:rPr>
              <a:t>controlled by </a:t>
            </a:r>
            <a:r>
              <a:rPr lang="en-US" dirty="0" err="1">
                <a:solidFill>
                  <a:srgbClr val="FF0000"/>
                </a:solidFill>
              </a:rPr>
              <a:t>sclerotherapy</a:t>
            </a:r>
            <a:r>
              <a:rPr lang="en-US" dirty="0"/>
              <a:t>.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2"/>
          <p:cNvSpPr>
            <a:spLocks noGrp="1"/>
          </p:cNvSpPr>
          <p:nvPr>
            <p:ph idx="1"/>
          </p:nvPr>
        </p:nvSpPr>
        <p:spPr/>
        <p:txBody>
          <a:bodyPr/>
          <a:lstStyle/>
          <a:p>
            <a:pPr algn="l" rtl="0" eaLnBrk="1" hangingPunct="1"/>
            <a:r>
              <a:rPr lang="en-US" altLang="en-US"/>
              <a:t>Shunts may be divided into:</a:t>
            </a:r>
          </a:p>
          <a:p>
            <a:pPr marL="849313" lvl="1" indent="-457200" algn="l" rtl="0" eaLnBrk="1" hangingPunct="1">
              <a:buFont typeface="Lucida Sans Unicode" pitchFamily="34" charset="0"/>
              <a:buAutoNum type="arabicPeriod"/>
            </a:pPr>
            <a:r>
              <a:rPr lang="en-US" altLang="en-US"/>
              <a:t>selective (e.g.splenorenal) and </a:t>
            </a:r>
          </a:p>
          <a:p>
            <a:pPr marL="849313" lvl="1" indent="-457200" algn="l" rtl="0" eaLnBrk="1" hangingPunct="1">
              <a:buFont typeface="Lucida Sans Unicode" pitchFamily="34" charset="0"/>
              <a:buAutoNum type="arabicPeriod"/>
            </a:pPr>
            <a:r>
              <a:rPr lang="en-US" altLang="en-US"/>
              <a:t>non-selective (e.g.portocaval).</a:t>
            </a:r>
          </a:p>
          <a:p>
            <a:pPr algn="l" rtl="0" eaLnBrk="1" hangingPunct="1"/>
            <a:r>
              <a:rPr lang="en-US" altLang="en-US"/>
              <a:t>the former attempting to </a:t>
            </a:r>
            <a:r>
              <a:rPr lang="en-US" altLang="en-US">
                <a:solidFill>
                  <a:srgbClr val="FF0000"/>
                </a:solidFill>
              </a:rPr>
              <a:t>preserve</a:t>
            </a:r>
            <a:r>
              <a:rPr lang="en-US" altLang="en-US"/>
              <a:t> </a:t>
            </a:r>
            <a:r>
              <a:rPr lang="en-US" altLang="en-US">
                <a:solidFill>
                  <a:srgbClr val="FF0000"/>
                </a:solidFill>
              </a:rPr>
              <a:t>blood</a:t>
            </a:r>
            <a:r>
              <a:rPr lang="en-US" altLang="en-US"/>
              <a:t> </a:t>
            </a:r>
            <a:r>
              <a:rPr lang="en-US" altLang="en-US">
                <a:solidFill>
                  <a:srgbClr val="FF0000"/>
                </a:solidFill>
              </a:rPr>
              <a:t>flow</a:t>
            </a:r>
            <a:r>
              <a:rPr lang="en-US" altLang="en-US"/>
              <a:t> </a:t>
            </a:r>
            <a:r>
              <a:rPr lang="en-US" altLang="en-US">
                <a:solidFill>
                  <a:srgbClr val="FF0000"/>
                </a:solidFill>
              </a:rPr>
              <a:t>to</a:t>
            </a:r>
            <a:r>
              <a:rPr lang="en-US" altLang="en-US"/>
              <a:t> </a:t>
            </a:r>
            <a:r>
              <a:rPr lang="en-US" altLang="en-US">
                <a:solidFill>
                  <a:srgbClr val="FF0000"/>
                </a:solidFill>
              </a:rPr>
              <a:t>the</a:t>
            </a:r>
            <a:r>
              <a:rPr lang="en-US" altLang="en-US"/>
              <a:t> </a:t>
            </a:r>
            <a:r>
              <a:rPr lang="en-US" altLang="en-US">
                <a:solidFill>
                  <a:srgbClr val="FF0000"/>
                </a:solidFill>
              </a:rPr>
              <a:t>liver</a:t>
            </a:r>
            <a:r>
              <a:rPr lang="en-US" altLang="en-US"/>
              <a:t> while decompressing the left side of the portal circulation responsible for giving rise to the oesophageal and gastric varices.</a:t>
            </a:r>
          </a:p>
          <a:p>
            <a:pPr algn="l" rtl="0" eaLnBrk="1" hangingPunct="1"/>
            <a:r>
              <a:rPr lang="en-US" altLang="en-US"/>
              <a:t>Selective shunts may be associated with a </a:t>
            </a:r>
            <a:r>
              <a:rPr lang="en-US" altLang="en-US">
                <a:solidFill>
                  <a:srgbClr val="FF0000"/>
                </a:solidFill>
              </a:rPr>
              <a:t>lower</a:t>
            </a:r>
            <a:r>
              <a:rPr lang="en-US" altLang="en-US"/>
              <a:t> </a:t>
            </a:r>
            <a:r>
              <a:rPr lang="en-US" altLang="en-US">
                <a:solidFill>
                  <a:srgbClr val="FF0000"/>
                </a:solidFill>
              </a:rPr>
              <a:t>incidence of portal</a:t>
            </a:r>
            <a:r>
              <a:rPr lang="en-US" altLang="en-US"/>
              <a:t> </a:t>
            </a:r>
            <a:r>
              <a:rPr lang="en-US" altLang="en-US">
                <a:solidFill>
                  <a:srgbClr val="FF0000"/>
                </a:solidFill>
              </a:rPr>
              <a:t>systemic</a:t>
            </a:r>
            <a:r>
              <a:rPr lang="en-US" altLang="en-US"/>
              <a:t> </a:t>
            </a:r>
            <a:r>
              <a:rPr lang="en-US" altLang="en-US">
                <a:solidFill>
                  <a:srgbClr val="FF0000"/>
                </a:solidFill>
              </a:rPr>
              <a:t>encephalopathy</a:t>
            </a:r>
            <a:r>
              <a:rPr lang="en-US" altLang="en-US"/>
              <a:t> (PSE).</a:t>
            </a:r>
            <a:endParaRPr lang="ar-JO" altLang="en-US">
              <a:ea typeface="Majalla UI"/>
            </a:endParaRPr>
          </a:p>
        </p:txBody>
      </p:sp>
      <p:sp>
        <p:nvSpPr>
          <p:cNvPr id="51202" name="Title 1"/>
          <p:cNvSpPr>
            <a:spLocks noGrp="1"/>
          </p:cNvSpPr>
          <p:nvPr>
            <p:ph type="title"/>
          </p:nvPr>
        </p:nvSpPr>
        <p:spPr/>
        <p:txBody>
          <a:bodyPr>
            <a:normAutofit fontScale="90000"/>
          </a:bodyPr>
          <a:lstStyle/>
          <a:p>
            <a:pPr eaLnBrk="1" fontAlgn="auto" hangingPunct="1">
              <a:spcAft>
                <a:spcPts val="0"/>
              </a:spcAft>
              <a:defRPr/>
            </a:pPr>
            <a:r>
              <a:rPr lang="en-GB" dirty="0"/>
              <a:t>Types of surgical shunts:</a:t>
            </a:r>
            <a:br>
              <a:rPr lang="en-GB" dirty="0"/>
            </a:br>
            <a:endParaRPr lang="ar-JO" dirty="0">
              <a:solidFill>
                <a:srgbClr val="7B9899"/>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fontAlgn="auto" hangingPunct="1">
              <a:spcAft>
                <a:spcPts val="0"/>
              </a:spcAft>
              <a:defRPr/>
            </a:pPr>
            <a:r>
              <a:rPr lang="en-GB">
                <a:solidFill>
                  <a:srgbClr val="7B9899"/>
                </a:solidFill>
              </a:rPr>
              <a:t>MALLORY–WEISS SYNDROME</a:t>
            </a:r>
            <a:endParaRPr lang="ar-JO">
              <a:solidFill>
                <a:srgbClr val="7B9899"/>
              </a:solidFill>
            </a:endParaRPr>
          </a:p>
        </p:txBody>
      </p:sp>
      <p:sp>
        <p:nvSpPr>
          <p:cNvPr id="3" name="Content Placeholder 2"/>
          <p:cNvSpPr>
            <a:spLocks noGrp="1"/>
          </p:cNvSpPr>
          <p:nvPr>
            <p:ph idx="1"/>
          </p:nvPr>
        </p:nvSpPr>
        <p:spPr/>
        <p:txBody>
          <a:bodyPr>
            <a:normAutofit fontScale="77500" lnSpcReduction="20000"/>
          </a:bodyPr>
          <a:lstStyle/>
          <a:p>
            <a:pPr marL="274320" indent="-274320" algn="l" rtl="0" eaLnBrk="1" fontAlgn="auto" hangingPunct="1">
              <a:spcAft>
                <a:spcPts val="0"/>
              </a:spcAft>
              <a:buClr>
                <a:schemeClr val="accent3"/>
              </a:buClr>
              <a:buFont typeface="Wingdings 3" pitchFamily="18" charset="2"/>
              <a:buNone/>
              <a:defRPr/>
            </a:pPr>
            <a:r>
              <a:rPr lang="en-US" sz="3100" dirty="0"/>
              <a:t>Definition:  </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None/>
              <a:defRPr/>
            </a:pPr>
            <a:r>
              <a:rPr lang="en-US" dirty="0"/>
              <a:t> 1) vertical splits in the gastric mucosa, immediately below the </a:t>
            </a:r>
            <a:r>
              <a:rPr lang="en-US" dirty="0" err="1"/>
              <a:t>squamocolumnar</a:t>
            </a:r>
            <a:r>
              <a:rPr lang="en-US" dirty="0"/>
              <a:t> junction at the </a:t>
            </a:r>
            <a:r>
              <a:rPr lang="en-US" dirty="0" err="1">
                <a:solidFill>
                  <a:srgbClr val="FF0000"/>
                </a:solidFill>
              </a:rPr>
              <a:t>cardia</a:t>
            </a:r>
            <a:r>
              <a:rPr lang="en-US" dirty="0"/>
              <a:t> </a:t>
            </a:r>
            <a:r>
              <a:rPr lang="en-US" dirty="0">
                <a:solidFill>
                  <a:srgbClr val="FF0000"/>
                </a:solidFill>
              </a:rPr>
              <a:t>in</a:t>
            </a:r>
            <a:r>
              <a:rPr lang="en-US" dirty="0"/>
              <a:t> </a:t>
            </a:r>
            <a:r>
              <a:rPr lang="en-US" dirty="0">
                <a:solidFill>
                  <a:srgbClr val="FF0000"/>
                </a:solidFill>
              </a:rPr>
              <a:t>90%</a:t>
            </a:r>
            <a:r>
              <a:rPr lang="en-US" dirty="0"/>
              <a:t> of </a:t>
            </a:r>
            <a:r>
              <a:rPr lang="en-US" dirty="0">
                <a:solidFill>
                  <a:srgbClr val="FF0000"/>
                </a:solidFill>
              </a:rPr>
              <a:t>cases</a:t>
            </a:r>
            <a:r>
              <a:rPr lang="en-US" dirty="0"/>
              <a:t>. In only </a:t>
            </a:r>
            <a:r>
              <a:rPr lang="en-US" dirty="0">
                <a:solidFill>
                  <a:srgbClr val="FF0000"/>
                </a:solidFill>
              </a:rPr>
              <a:t>10%</a:t>
            </a:r>
            <a:r>
              <a:rPr lang="en-US" dirty="0"/>
              <a:t> is the tear in the </a:t>
            </a:r>
            <a:r>
              <a:rPr lang="en-US" dirty="0" err="1">
                <a:solidFill>
                  <a:srgbClr val="FF0000"/>
                </a:solidFill>
              </a:rPr>
              <a:t>oesophagus</a:t>
            </a:r>
            <a:r>
              <a:rPr lang="en-US" dirty="0"/>
              <a:t> </a:t>
            </a:r>
            <a:r>
              <a:rPr lang="en-US" dirty="0" err="1">
                <a:solidFill>
                  <a:srgbClr val="FF0000"/>
                </a:solidFill>
              </a:rPr>
              <a:t>flollowing</a:t>
            </a:r>
            <a:r>
              <a:rPr lang="en-US" dirty="0"/>
              <a:t> a severe bout of </a:t>
            </a:r>
            <a:r>
              <a:rPr lang="en-US" dirty="0" err="1"/>
              <a:t>vommiting</a:t>
            </a:r>
            <a:r>
              <a:rPr lang="en-US" dirty="0"/>
              <a:t>. </a:t>
            </a:r>
          </a:p>
          <a:p>
            <a:pPr marL="274320" indent="-274320" algn="l" rtl="0" eaLnBrk="1" fontAlgn="auto" hangingPunct="1">
              <a:spcAft>
                <a:spcPts val="0"/>
              </a:spcAft>
              <a:buClr>
                <a:schemeClr val="accent3"/>
              </a:buClr>
              <a:buFont typeface="Wingdings 2"/>
              <a:buNone/>
              <a:defRPr/>
            </a:pPr>
            <a:endParaRPr lang="en-US" dirty="0"/>
          </a:p>
          <a:p>
            <a:pPr marL="274320" indent="-274320" algn="l" rtl="0" eaLnBrk="1" fontAlgn="auto" hangingPunct="1">
              <a:spcAft>
                <a:spcPts val="0"/>
              </a:spcAft>
              <a:buClr>
                <a:schemeClr val="accent3"/>
              </a:buClr>
              <a:buFont typeface="Wingdings 2"/>
              <a:buNone/>
              <a:defRPr/>
            </a:pPr>
            <a:r>
              <a:rPr lang="en-US" dirty="0"/>
              <a:t>2) longitudinal tear below the gastro-</a:t>
            </a:r>
            <a:r>
              <a:rPr lang="en-US" dirty="0" err="1"/>
              <a:t>oesophageal</a:t>
            </a:r>
            <a:r>
              <a:rPr lang="en-US" dirty="0"/>
              <a:t> junction, which is induced by </a:t>
            </a:r>
            <a:r>
              <a:rPr lang="en-US" dirty="0">
                <a:solidFill>
                  <a:srgbClr val="FF0000"/>
                </a:solidFill>
              </a:rPr>
              <a:t>repetitive</a:t>
            </a:r>
            <a:r>
              <a:rPr lang="en-US" dirty="0"/>
              <a:t> </a:t>
            </a:r>
            <a:r>
              <a:rPr lang="en-US" dirty="0">
                <a:solidFill>
                  <a:srgbClr val="FF0000"/>
                </a:solidFill>
              </a:rPr>
              <a:t>and</a:t>
            </a:r>
            <a:r>
              <a:rPr lang="en-US" dirty="0"/>
              <a:t> </a:t>
            </a:r>
            <a:r>
              <a:rPr lang="en-US" dirty="0">
                <a:solidFill>
                  <a:srgbClr val="FF0000"/>
                </a:solidFill>
              </a:rPr>
              <a:t>strenuous</a:t>
            </a:r>
            <a:r>
              <a:rPr lang="en-US" dirty="0"/>
              <a:t> </a:t>
            </a:r>
            <a:r>
              <a:rPr lang="en-US" dirty="0">
                <a:solidFill>
                  <a:srgbClr val="FF0000"/>
                </a:solidFill>
              </a:rPr>
              <a:t>vomiting</a:t>
            </a:r>
            <a:r>
              <a:rPr lang="en-US" dirty="0"/>
              <a:t>.</a:t>
            </a:r>
          </a:p>
          <a:p>
            <a:pPr marL="274320" indent="-274320" algn="l" rtl="0" eaLnBrk="1" fontAlgn="auto" hangingPunct="1">
              <a:spcAft>
                <a:spcPts val="0"/>
              </a:spcAft>
              <a:buClr>
                <a:schemeClr val="accent3"/>
              </a:buClr>
              <a:buFont typeface="Wingdings 2"/>
              <a:buChar char=""/>
              <a:defRPr/>
            </a:pPr>
            <a:endParaRPr lang="en-US" dirty="0"/>
          </a:p>
          <a:p>
            <a:pPr marL="274320" indent="-274320" algn="l" rtl="0" eaLnBrk="1" fontAlgn="auto" hangingPunct="1">
              <a:spcAft>
                <a:spcPts val="0"/>
              </a:spcAft>
              <a:buClr>
                <a:schemeClr val="accent3"/>
              </a:buClr>
              <a:buFont typeface="Wingdings 2"/>
              <a:buChar char=""/>
              <a:defRPr/>
            </a:pPr>
            <a:r>
              <a:rPr lang="en-US" dirty="0"/>
              <a:t>The condition </a:t>
            </a:r>
            <a:r>
              <a:rPr lang="en-US" dirty="0">
                <a:solidFill>
                  <a:srgbClr val="FF0000"/>
                </a:solidFill>
              </a:rPr>
              <a:t>presents</a:t>
            </a:r>
            <a:r>
              <a:rPr lang="en-US" dirty="0"/>
              <a:t> with </a:t>
            </a:r>
            <a:r>
              <a:rPr lang="en-US" dirty="0" err="1">
                <a:solidFill>
                  <a:srgbClr val="FF0000"/>
                </a:solidFill>
              </a:rPr>
              <a:t>haematemesis</a:t>
            </a:r>
            <a:r>
              <a:rPr lang="en-US" dirty="0"/>
              <a:t>.</a:t>
            </a:r>
          </a:p>
          <a:p>
            <a:pPr marL="274320" indent="-274320" algn="l" rtl="0" eaLnBrk="1" fontAlgn="auto" hangingPunct="1">
              <a:spcAft>
                <a:spcPts val="0"/>
              </a:spcAft>
              <a:buClr>
                <a:schemeClr val="accent3"/>
              </a:buClr>
              <a:buFont typeface="Wingdings 2"/>
              <a:buChar char=""/>
              <a:defRPr/>
            </a:pPr>
            <a:r>
              <a:rPr lang="en-US" dirty="0"/>
              <a:t> Usually, the bleeding </a:t>
            </a:r>
            <a:r>
              <a:rPr lang="en-US" dirty="0">
                <a:solidFill>
                  <a:srgbClr val="FF0000"/>
                </a:solidFill>
              </a:rPr>
              <a:t>is</a:t>
            </a:r>
            <a:r>
              <a:rPr lang="en-US" dirty="0"/>
              <a:t> </a:t>
            </a:r>
            <a:r>
              <a:rPr lang="en-US" dirty="0">
                <a:solidFill>
                  <a:srgbClr val="FF0000"/>
                </a:solidFill>
              </a:rPr>
              <a:t>not</a:t>
            </a:r>
            <a:r>
              <a:rPr lang="en-US" dirty="0"/>
              <a:t> </a:t>
            </a:r>
            <a:r>
              <a:rPr lang="en-US" dirty="0">
                <a:solidFill>
                  <a:srgbClr val="FF0000"/>
                </a:solidFill>
              </a:rPr>
              <a:t>severe</a:t>
            </a:r>
            <a:r>
              <a:rPr lang="en-US" dirty="0"/>
              <a:t>, but endoscopic injection therapy may be required for the </a:t>
            </a:r>
            <a:r>
              <a:rPr lang="en-US" dirty="0">
                <a:solidFill>
                  <a:srgbClr val="FF0000"/>
                </a:solidFill>
              </a:rPr>
              <a:t>occasional</a:t>
            </a:r>
            <a:r>
              <a:rPr lang="en-US" dirty="0"/>
              <a:t>, </a:t>
            </a:r>
            <a:r>
              <a:rPr lang="en-US" dirty="0">
                <a:solidFill>
                  <a:srgbClr val="FF0000"/>
                </a:solidFill>
              </a:rPr>
              <a:t>severe</a:t>
            </a:r>
            <a:r>
              <a:rPr lang="en-US" dirty="0"/>
              <a:t> </a:t>
            </a:r>
            <a:r>
              <a:rPr lang="en-US" dirty="0">
                <a:solidFill>
                  <a:srgbClr val="FF0000"/>
                </a:solidFill>
              </a:rPr>
              <a:t>case</a:t>
            </a:r>
            <a:r>
              <a:rPr lang="en-US" dirty="0"/>
              <a:t>.</a:t>
            </a:r>
            <a:endParaRPr lang="ar-JO"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fontAlgn="auto" hangingPunct="1">
              <a:spcAft>
                <a:spcPts val="0"/>
              </a:spcAft>
              <a:defRPr/>
            </a:pPr>
            <a:endParaRPr lang="ar-JO">
              <a:solidFill>
                <a:srgbClr val="7B9899"/>
              </a:solidFill>
            </a:endParaRPr>
          </a:p>
        </p:txBody>
      </p:sp>
      <p:pic>
        <p:nvPicPr>
          <p:cNvPr id="79875" name="Content Placeholder 4" descr="18145.jpg"/>
          <p:cNvPicPr>
            <a:picLocks noGrp="1" noChangeAspect="1"/>
          </p:cNvPicPr>
          <p:nvPr>
            <p:ph idx="1"/>
          </p:nvPr>
        </p:nvPicPr>
        <p:blipFill>
          <a:blip r:embed="rId2"/>
          <a:srcRect/>
          <a:stretch>
            <a:fillRect/>
          </a:stretch>
        </p:blipFill>
        <p:spPr>
          <a:xfrm>
            <a:off x="250825" y="981075"/>
            <a:ext cx="4033838" cy="5589588"/>
          </a:xfrm>
        </p:spPr>
      </p:pic>
      <p:pic>
        <p:nvPicPr>
          <p:cNvPr id="79876" name="Picture 5" descr="1145-1-hlight.jpg"/>
          <p:cNvPicPr>
            <a:picLocks noChangeAspect="1"/>
          </p:cNvPicPr>
          <p:nvPr/>
        </p:nvPicPr>
        <p:blipFill>
          <a:blip r:embed="rId3"/>
          <a:srcRect/>
          <a:stretch>
            <a:fillRect/>
          </a:stretch>
        </p:blipFill>
        <p:spPr bwMode="auto">
          <a:xfrm>
            <a:off x="4500563" y="1196975"/>
            <a:ext cx="4643437" cy="54006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Content Placeholder 3"/>
          <p:cNvPicPr>
            <a:picLocks noGrp="1" noChangeAspect="1"/>
          </p:cNvPicPr>
          <p:nvPr>
            <p:ph idx="1"/>
          </p:nvPr>
        </p:nvPicPr>
        <p:blipFill>
          <a:blip r:embed="rId2"/>
          <a:srcRect/>
          <a:stretch>
            <a:fillRect/>
          </a:stretch>
        </p:blipFill>
        <p:spPr>
          <a:xfrm>
            <a:off x="914400" y="381000"/>
            <a:ext cx="7721600" cy="5791200"/>
          </a:xfr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67544" y="188640"/>
            <a:ext cx="8229600" cy="1143000"/>
          </a:xfrm>
        </p:spPr>
        <p:txBody>
          <a:bodyPr/>
          <a:lstStyle/>
          <a:p>
            <a:pPr algn="ctr" eaLnBrk="1" fontAlgn="auto" hangingPunct="1">
              <a:spcAft>
                <a:spcPts val="0"/>
              </a:spcAft>
              <a:defRPr/>
            </a:pPr>
            <a:r>
              <a:rPr lang="en-GB" dirty="0" err="1">
                <a:solidFill>
                  <a:srgbClr val="7B9899"/>
                </a:solidFill>
              </a:rPr>
              <a:t>Dieulafoy’s</a:t>
            </a:r>
            <a:r>
              <a:rPr lang="en-GB" dirty="0">
                <a:solidFill>
                  <a:srgbClr val="7B9899"/>
                </a:solidFill>
              </a:rPr>
              <a:t> disease</a:t>
            </a:r>
            <a:endParaRPr lang="ar-JO" dirty="0">
              <a:solidFill>
                <a:srgbClr val="7B9899"/>
              </a:solidFill>
            </a:endParaRPr>
          </a:p>
        </p:txBody>
      </p:sp>
      <p:sp>
        <p:nvSpPr>
          <p:cNvPr id="3" name="Content Placeholder 2"/>
          <p:cNvSpPr>
            <a:spLocks noGrp="1"/>
          </p:cNvSpPr>
          <p:nvPr>
            <p:ph idx="1"/>
          </p:nvPr>
        </p:nvSpPr>
        <p:spPr>
          <a:xfrm>
            <a:off x="468313" y="1284288"/>
            <a:ext cx="8229600" cy="5040312"/>
          </a:xfrm>
        </p:spPr>
        <p:txBody>
          <a:bodyPr>
            <a:normAutofit fontScale="92500"/>
          </a:bodyPr>
          <a:lstStyle/>
          <a:p>
            <a:pPr marL="274320" indent="-274320" algn="l" rtl="0" eaLnBrk="1" fontAlgn="auto" hangingPunct="1">
              <a:spcAft>
                <a:spcPts val="0"/>
              </a:spcAft>
              <a:buClr>
                <a:schemeClr val="accent3"/>
              </a:buClr>
              <a:buFont typeface="Wingdings 2"/>
              <a:buChar char=""/>
              <a:defRPr/>
            </a:pPr>
            <a:r>
              <a:rPr lang="en-US" dirty="0">
                <a:latin typeface="+mj-lt"/>
              </a:rPr>
              <a:t>a gastric arterial venous malformation that has a characteristic histological appearance.</a:t>
            </a:r>
          </a:p>
          <a:p>
            <a:pPr marL="274320" indent="-274320" algn="l" rtl="0" eaLnBrk="1" fontAlgn="auto" hangingPunct="1">
              <a:spcAft>
                <a:spcPts val="0"/>
              </a:spcAft>
              <a:buClr>
                <a:schemeClr val="accent3"/>
              </a:buClr>
              <a:buFont typeface="Wingdings 2"/>
              <a:buChar char=""/>
              <a:defRPr/>
            </a:pPr>
            <a:r>
              <a:rPr lang="en-US" dirty="0">
                <a:latin typeface="+mj-lt"/>
              </a:rPr>
              <a:t>Bleeding as a result of this malformation is one of the </a:t>
            </a:r>
            <a:r>
              <a:rPr lang="en-US" dirty="0">
                <a:solidFill>
                  <a:srgbClr val="FF0000"/>
                </a:solidFill>
                <a:latin typeface="+mj-lt"/>
              </a:rPr>
              <a:t>most</a:t>
            </a:r>
            <a:r>
              <a:rPr lang="en-US" dirty="0">
                <a:latin typeface="+mj-lt"/>
              </a:rPr>
              <a:t> </a:t>
            </a:r>
            <a:r>
              <a:rPr lang="en-US" dirty="0">
                <a:solidFill>
                  <a:srgbClr val="FF0000"/>
                </a:solidFill>
                <a:latin typeface="+mj-lt"/>
              </a:rPr>
              <a:t>difficult</a:t>
            </a:r>
            <a:r>
              <a:rPr lang="en-US" dirty="0">
                <a:latin typeface="+mj-lt"/>
              </a:rPr>
              <a:t> </a:t>
            </a:r>
            <a:r>
              <a:rPr lang="en-US" dirty="0">
                <a:solidFill>
                  <a:srgbClr val="FF0000"/>
                </a:solidFill>
                <a:latin typeface="+mj-lt"/>
              </a:rPr>
              <a:t>types</a:t>
            </a:r>
            <a:r>
              <a:rPr lang="en-US" dirty="0">
                <a:latin typeface="+mj-lt"/>
              </a:rPr>
              <a:t> of upper gastrointestinal bleeding to treat. </a:t>
            </a:r>
          </a:p>
          <a:p>
            <a:pPr marL="274320" indent="-274320" algn="l" rtl="0" eaLnBrk="1" fontAlgn="auto" hangingPunct="1">
              <a:spcAft>
                <a:spcPts val="0"/>
              </a:spcAft>
              <a:buClr>
                <a:schemeClr val="accent3"/>
              </a:buClr>
              <a:buFont typeface="Wingdings 2"/>
              <a:buChar char=""/>
              <a:defRPr/>
            </a:pPr>
            <a:r>
              <a:rPr lang="en-US" dirty="0">
                <a:latin typeface="+mj-lt"/>
              </a:rPr>
              <a:t>The lesion itself is </a:t>
            </a:r>
            <a:r>
              <a:rPr lang="en-US" dirty="0">
                <a:solidFill>
                  <a:srgbClr val="FF0000"/>
                </a:solidFill>
                <a:latin typeface="+mj-lt"/>
              </a:rPr>
              <a:t>covered</a:t>
            </a:r>
            <a:r>
              <a:rPr lang="en-US" dirty="0">
                <a:latin typeface="+mj-lt"/>
              </a:rPr>
              <a:t> </a:t>
            </a:r>
            <a:r>
              <a:rPr lang="en-US" dirty="0">
                <a:solidFill>
                  <a:srgbClr val="FF0000"/>
                </a:solidFill>
                <a:latin typeface="+mj-lt"/>
              </a:rPr>
              <a:t>by</a:t>
            </a:r>
            <a:r>
              <a:rPr lang="en-US" dirty="0">
                <a:latin typeface="+mj-lt"/>
              </a:rPr>
              <a:t> </a:t>
            </a:r>
            <a:r>
              <a:rPr lang="en-US" dirty="0">
                <a:solidFill>
                  <a:srgbClr val="FF0000"/>
                </a:solidFill>
                <a:latin typeface="+mj-lt"/>
              </a:rPr>
              <a:t>normal</a:t>
            </a:r>
            <a:r>
              <a:rPr lang="en-US" dirty="0">
                <a:latin typeface="+mj-lt"/>
              </a:rPr>
              <a:t> </a:t>
            </a:r>
            <a:r>
              <a:rPr lang="en-US" dirty="0">
                <a:solidFill>
                  <a:srgbClr val="FF0000"/>
                </a:solidFill>
                <a:latin typeface="+mj-lt"/>
              </a:rPr>
              <a:t>mucosa</a:t>
            </a:r>
            <a:r>
              <a:rPr lang="en-US" dirty="0">
                <a:latin typeface="+mj-lt"/>
              </a:rPr>
              <a:t> and, when not bleeding, it may be </a:t>
            </a:r>
            <a:r>
              <a:rPr lang="en-US" dirty="0">
                <a:solidFill>
                  <a:srgbClr val="FF0000"/>
                </a:solidFill>
                <a:latin typeface="+mj-lt"/>
              </a:rPr>
              <a:t>invisible</a:t>
            </a:r>
            <a:r>
              <a:rPr lang="en-US" dirty="0">
                <a:latin typeface="+mj-lt"/>
              </a:rPr>
              <a:t>.</a:t>
            </a:r>
          </a:p>
          <a:p>
            <a:pPr marL="274320" indent="-274320" algn="l" rtl="0" eaLnBrk="1" fontAlgn="auto" hangingPunct="1">
              <a:spcAft>
                <a:spcPts val="0"/>
              </a:spcAft>
              <a:buClr>
                <a:schemeClr val="accent3"/>
              </a:buClr>
              <a:buFont typeface="Wingdings 2"/>
              <a:buChar char=""/>
              <a:defRPr/>
            </a:pPr>
            <a:r>
              <a:rPr lang="en-US" dirty="0">
                <a:latin typeface="+mj-lt"/>
              </a:rPr>
              <a:t> If it can be seen during the bleeding, all that may be visible is </a:t>
            </a:r>
            <a:r>
              <a:rPr lang="en-US" dirty="0">
                <a:solidFill>
                  <a:srgbClr val="FF0000"/>
                </a:solidFill>
                <a:latin typeface="+mj-lt"/>
              </a:rPr>
              <a:t>profuse</a:t>
            </a:r>
            <a:r>
              <a:rPr lang="en-US" dirty="0">
                <a:latin typeface="+mj-lt"/>
              </a:rPr>
              <a:t> </a:t>
            </a:r>
            <a:r>
              <a:rPr lang="en-US" dirty="0">
                <a:solidFill>
                  <a:srgbClr val="FF0000"/>
                </a:solidFill>
                <a:latin typeface="+mj-lt"/>
              </a:rPr>
              <a:t>bleeding</a:t>
            </a:r>
            <a:r>
              <a:rPr lang="en-US" dirty="0">
                <a:latin typeface="+mj-lt"/>
              </a:rPr>
              <a:t> coming from an area of </a:t>
            </a:r>
            <a:r>
              <a:rPr lang="en-US" dirty="0">
                <a:solidFill>
                  <a:srgbClr val="FF0000"/>
                </a:solidFill>
                <a:latin typeface="+mj-lt"/>
              </a:rPr>
              <a:t>apparently</a:t>
            </a:r>
            <a:r>
              <a:rPr lang="en-US" dirty="0">
                <a:latin typeface="+mj-lt"/>
              </a:rPr>
              <a:t> </a:t>
            </a:r>
            <a:r>
              <a:rPr lang="en-US" dirty="0">
                <a:solidFill>
                  <a:srgbClr val="FF0000"/>
                </a:solidFill>
                <a:latin typeface="+mj-lt"/>
              </a:rPr>
              <a:t>normal</a:t>
            </a:r>
            <a:r>
              <a:rPr lang="en-US" dirty="0">
                <a:latin typeface="+mj-lt"/>
              </a:rPr>
              <a:t> </a:t>
            </a:r>
            <a:r>
              <a:rPr lang="en-US" dirty="0">
                <a:solidFill>
                  <a:srgbClr val="FF0000"/>
                </a:solidFill>
                <a:latin typeface="+mj-lt"/>
              </a:rPr>
              <a:t>mucosa</a:t>
            </a:r>
            <a:r>
              <a:rPr lang="en-US" dirty="0">
                <a:latin typeface="+mj-lt"/>
              </a:rPr>
              <a:t>. </a:t>
            </a:r>
          </a:p>
          <a:p>
            <a:pPr marL="274320" indent="-274320" algn="l" rtl="0" eaLnBrk="1" fontAlgn="auto" hangingPunct="1">
              <a:spcAft>
                <a:spcPts val="0"/>
              </a:spcAft>
              <a:buClr>
                <a:schemeClr val="accent3"/>
              </a:buClr>
              <a:buFont typeface="Wingdings 2"/>
              <a:buChar char=""/>
              <a:defRPr/>
            </a:pPr>
            <a:r>
              <a:rPr lang="en-US" dirty="0">
                <a:latin typeface="+mj-lt"/>
              </a:rPr>
              <a:t>If this occurs, the cause is instantly </a:t>
            </a:r>
            <a:r>
              <a:rPr lang="en-US" dirty="0" err="1">
                <a:latin typeface="+mj-lt"/>
              </a:rPr>
              <a:t>recognisable</a:t>
            </a:r>
            <a:r>
              <a:rPr lang="en-US" dirty="0">
                <a:latin typeface="+mj-lt"/>
              </a:rPr>
              <a:t>.  And could be treated with </a:t>
            </a:r>
            <a:r>
              <a:rPr lang="en-US" dirty="0" err="1">
                <a:latin typeface="+mj-lt"/>
              </a:rPr>
              <a:t>sclerotherpay</a:t>
            </a:r>
            <a:r>
              <a:rPr lang="en-US" dirty="0">
                <a:latin typeface="+mj-lt"/>
              </a:rPr>
              <a:t>.</a:t>
            </a:r>
            <a:endParaRPr lang="ar-JO" dirty="0">
              <a:latin typeface="+mj-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74E720C-8D2C-2107-0CFF-BB63E5E5E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2342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158" y="142852"/>
            <a:ext cx="8229600" cy="1143000"/>
          </a:xfrm>
        </p:spPr>
        <p:txBody>
          <a:bodyPr/>
          <a:lstStyle/>
          <a:p>
            <a:pPr algn="ctr">
              <a:defRPr/>
            </a:pPr>
            <a:r>
              <a:rPr lang="en-US" dirty="0"/>
              <a:t> </a:t>
            </a:r>
          </a:p>
        </p:txBody>
      </p:sp>
      <p:pic>
        <p:nvPicPr>
          <p:cNvPr id="15363" name="Picture 2"/>
          <p:cNvPicPr>
            <a:picLocks noGrp="1" noChangeAspect="1" noChangeArrowheads="1"/>
          </p:cNvPicPr>
          <p:nvPr>
            <p:ph idx="1"/>
          </p:nvPr>
        </p:nvPicPr>
        <p:blipFill>
          <a:blip r:embed="rId2"/>
          <a:srcRect/>
          <a:stretch>
            <a:fillRect/>
          </a:stretch>
        </p:blipFill>
        <p:spPr>
          <a:xfrm>
            <a:off x="186120" y="689741"/>
            <a:ext cx="8600721" cy="6168259"/>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404813"/>
            <a:ext cx="8229600" cy="1143000"/>
          </a:xfrm>
        </p:spPr>
        <p:txBody>
          <a:bodyPr/>
          <a:lstStyle/>
          <a:p>
            <a:pPr eaLnBrk="1" hangingPunct="1">
              <a:defRPr/>
            </a:pPr>
            <a:r>
              <a:rPr lang="en-US"/>
              <a:t>Clinical Features </a:t>
            </a:r>
          </a:p>
        </p:txBody>
      </p:sp>
      <p:sp>
        <p:nvSpPr>
          <p:cNvPr id="3" name="Content Placeholder 2"/>
          <p:cNvSpPr>
            <a:spLocks noGrp="1"/>
          </p:cNvSpPr>
          <p:nvPr>
            <p:ph idx="1"/>
          </p:nvPr>
        </p:nvSpPr>
        <p:spPr>
          <a:xfrm>
            <a:off x="457200" y="1600200"/>
            <a:ext cx="8229600" cy="4997450"/>
          </a:xfrm>
        </p:spPr>
        <p:txBody>
          <a:bodyPr>
            <a:normAutofit fontScale="92500"/>
          </a:bodyPr>
          <a:lstStyle/>
          <a:p>
            <a:pPr marL="274320" indent="-274320" algn="l" rtl="0" eaLnBrk="1" fontAlgn="auto" hangingPunct="1">
              <a:spcAft>
                <a:spcPts val="0"/>
              </a:spcAft>
              <a:buClr>
                <a:schemeClr val="accent3"/>
              </a:buClr>
              <a:buFont typeface="Wingdings 2"/>
              <a:buChar char=""/>
              <a:defRPr/>
            </a:pPr>
            <a:r>
              <a:rPr lang="en-US" dirty="0" err="1"/>
              <a:t>Hematemesis</a:t>
            </a:r>
            <a:r>
              <a:rPr lang="en-US" dirty="0"/>
              <a:t> </a:t>
            </a:r>
          </a:p>
          <a:p>
            <a:pPr marL="640080" lvl="1" indent="-246888" algn="l" rtl="0" eaLnBrk="1" fontAlgn="auto" hangingPunct="1">
              <a:spcAft>
                <a:spcPts val="0"/>
              </a:spcAft>
              <a:buFont typeface="Wingdings 2"/>
              <a:buChar char=""/>
              <a:defRPr/>
            </a:pPr>
            <a:r>
              <a:rPr lang="en-US" dirty="0" err="1"/>
              <a:t>Vomitus</a:t>
            </a:r>
            <a:r>
              <a:rPr lang="en-US" dirty="0"/>
              <a:t> of red blood or “coffee-grounds” material.</a:t>
            </a:r>
          </a:p>
          <a:p>
            <a:pPr marL="274320" indent="-274320" algn="l" rtl="0" eaLnBrk="1" fontAlgn="auto" hangingPunct="1">
              <a:spcAft>
                <a:spcPts val="0"/>
              </a:spcAft>
              <a:buClr>
                <a:schemeClr val="accent3"/>
              </a:buClr>
              <a:buFont typeface="Wingdings 2"/>
              <a:buChar char=""/>
              <a:defRPr/>
            </a:pPr>
            <a:r>
              <a:rPr lang="en-US" dirty="0" err="1"/>
              <a:t>Melena</a:t>
            </a:r>
            <a:r>
              <a:rPr lang="en-US" dirty="0"/>
              <a:t> </a:t>
            </a:r>
          </a:p>
          <a:p>
            <a:pPr marL="640080" lvl="1" indent="-246888" algn="l" rtl="0" eaLnBrk="1" fontAlgn="auto" hangingPunct="1">
              <a:spcAft>
                <a:spcPts val="0"/>
              </a:spcAft>
              <a:buFont typeface="Wingdings 2"/>
              <a:buChar char=""/>
              <a:defRPr/>
            </a:pPr>
            <a:r>
              <a:rPr lang="en-US" dirty="0"/>
              <a:t>Black, tarry, foul-smelling stool.</a:t>
            </a:r>
          </a:p>
          <a:p>
            <a:pPr marL="640080" lvl="1" indent="-246888" algn="l" rtl="0" eaLnBrk="1" fontAlgn="auto" hangingPunct="1">
              <a:spcAft>
                <a:spcPts val="0"/>
              </a:spcAft>
              <a:buFont typeface="Wingdings 2"/>
              <a:buChar char=""/>
              <a:defRPr/>
            </a:pPr>
            <a:r>
              <a:rPr lang="en-US" dirty="0"/>
              <a:t>At least 14 hours, 50-100ml of blood in </a:t>
            </a:r>
            <a:r>
              <a:rPr lang="en-US" dirty="0" err="1"/>
              <a:t>git</a:t>
            </a:r>
            <a:r>
              <a:rPr lang="en-US" dirty="0"/>
              <a:t> are required.</a:t>
            </a:r>
          </a:p>
          <a:p>
            <a:pPr marL="274320" indent="-274320" algn="l" rtl="0" eaLnBrk="1" fontAlgn="auto" hangingPunct="1">
              <a:spcAft>
                <a:spcPts val="0"/>
              </a:spcAft>
              <a:buClr>
                <a:schemeClr val="accent3"/>
              </a:buClr>
              <a:buFont typeface="Wingdings 2"/>
              <a:buChar char=""/>
              <a:defRPr/>
            </a:pPr>
            <a:r>
              <a:rPr lang="en-US" dirty="0" err="1"/>
              <a:t>Hematochezia</a:t>
            </a:r>
            <a:r>
              <a:rPr lang="en-US" dirty="0"/>
              <a:t> </a:t>
            </a:r>
          </a:p>
          <a:p>
            <a:pPr marL="640080" lvl="1" indent="-246888" algn="l" rtl="0" eaLnBrk="1" fontAlgn="auto" hangingPunct="1">
              <a:spcAft>
                <a:spcPts val="0"/>
              </a:spcAft>
              <a:buFont typeface="Wingdings 2"/>
              <a:buChar char=""/>
              <a:defRPr/>
            </a:pPr>
            <a:r>
              <a:rPr lang="en-US" dirty="0"/>
              <a:t>The passage of bright red or maroon blood from the rectum.</a:t>
            </a:r>
          </a:p>
          <a:p>
            <a:pPr marL="640080" lvl="1" indent="-246888" algn="l" rtl="0" eaLnBrk="1" fontAlgn="auto" hangingPunct="1">
              <a:spcAft>
                <a:spcPts val="0"/>
              </a:spcAft>
              <a:buFont typeface="Wingdings 2"/>
              <a:buChar char=""/>
              <a:defRPr/>
            </a:pPr>
            <a:r>
              <a:rPr lang="en-US" dirty="0"/>
              <a:t>If it is the presenting symptom of UGIB, hemodynamic instability &amp; dropping hemoglobin. </a:t>
            </a:r>
          </a:p>
          <a:p>
            <a:pPr marL="274320" indent="-274320" algn="l" rtl="0" eaLnBrk="1" fontAlgn="auto" hangingPunct="1">
              <a:spcAft>
                <a:spcPts val="0"/>
              </a:spcAft>
              <a:buClr>
                <a:schemeClr val="accent3"/>
              </a:buClr>
              <a:buFont typeface="Wingdings 2"/>
              <a:buChar char=""/>
              <a:defRPr/>
            </a:pPr>
            <a:r>
              <a:rPr lang="en-US" dirty="0"/>
              <a:t>Occult GI Bleeding</a:t>
            </a:r>
          </a:p>
          <a:p>
            <a:pPr marL="640080" lvl="1" indent="-246888" algn="l" rtl="0" eaLnBrk="1" fontAlgn="auto" hangingPunct="1">
              <a:spcAft>
                <a:spcPts val="0"/>
              </a:spcAft>
              <a:buFont typeface="Wingdings 2"/>
              <a:buChar char=""/>
              <a:defRPr/>
            </a:pPr>
            <a:r>
              <a:rPr lang="en-US" dirty="0"/>
              <a:t>Slow chronic blood loss, asymptomatic detected by rectal examination or by positive fecal occult blood test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a:t>Diagnosis</a:t>
            </a:r>
          </a:p>
        </p:txBody>
      </p:sp>
      <p:sp>
        <p:nvSpPr>
          <p:cNvPr id="17411" name="Content Placeholder 2"/>
          <p:cNvSpPr>
            <a:spLocks noGrp="1"/>
          </p:cNvSpPr>
          <p:nvPr>
            <p:ph idx="1"/>
          </p:nvPr>
        </p:nvSpPr>
        <p:spPr>
          <a:xfrm>
            <a:off x="457200" y="1916113"/>
            <a:ext cx="8229600" cy="4389437"/>
          </a:xfrm>
        </p:spPr>
        <p:txBody>
          <a:bodyPr/>
          <a:lstStyle/>
          <a:p>
            <a:pPr algn="l" rtl="0" eaLnBrk="1" hangingPunct="1"/>
            <a:endParaRPr lang="en-US" altLang="en-US"/>
          </a:p>
          <a:p>
            <a:pPr algn="l" rtl="0" eaLnBrk="1" hangingPunct="1"/>
            <a:r>
              <a:rPr lang="en-US" altLang="en-US"/>
              <a:t>History</a:t>
            </a:r>
          </a:p>
          <a:p>
            <a:pPr algn="l" rtl="0" eaLnBrk="1" hangingPunct="1"/>
            <a:r>
              <a:rPr lang="en-US" altLang="en-US"/>
              <a:t>Physical examination</a:t>
            </a:r>
          </a:p>
          <a:p>
            <a:pPr algn="l" rtl="0" eaLnBrk="1" hangingPunct="1"/>
            <a:r>
              <a:rPr lang="en-US" altLang="en-US"/>
              <a:t>NGT Aspirate</a:t>
            </a:r>
          </a:p>
          <a:p>
            <a:pPr algn="l" rtl="0" eaLnBrk="1" hangingPunct="1"/>
            <a:r>
              <a:rPr lang="en-US" altLang="en-US" b="1" i="1" u="sng"/>
              <a:t>Endoscopy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5131</TotalTime>
  <Words>6933</Words>
  <Application>Microsoft Office PowerPoint</Application>
  <PresentationFormat>On-screen Show (4:3)</PresentationFormat>
  <Paragraphs>1062</Paragraphs>
  <Slides>68</Slides>
  <Notes>2</Notes>
  <HiddenSlides>0</HiddenSlides>
  <MMClips>0</MMClips>
  <ScaleCrop>false</ScaleCrop>
  <HeadingPairs>
    <vt:vector size="4" baseType="variant">
      <vt:variant>
        <vt:lpstr>Theme</vt:lpstr>
      </vt:variant>
      <vt:variant>
        <vt:i4>2</vt:i4>
      </vt:variant>
      <vt:variant>
        <vt:lpstr>Slide Titles</vt:lpstr>
      </vt:variant>
      <vt:variant>
        <vt:i4>68</vt:i4>
      </vt:variant>
    </vt:vector>
  </HeadingPairs>
  <TitlesOfParts>
    <vt:vector size="70" baseType="lpstr">
      <vt:lpstr>Concourse</vt:lpstr>
      <vt:lpstr>Urban</vt:lpstr>
      <vt:lpstr>Upper GI Bleeding</vt:lpstr>
      <vt:lpstr>Anatomy of UBGIT</vt:lpstr>
      <vt:lpstr>PowerPoint Presentation</vt:lpstr>
      <vt:lpstr>Definition Of UGIB </vt:lpstr>
      <vt:lpstr>PowerPoint Presentation</vt:lpstr>
      <vt:lpstr>PowerPoint Presentation</vt:lpstr>
      <vt:lpstr> </vt:lpstr>
      <vt:lpstr>Clinical Features </vt:lpstr>
      <vt:lpstr>Diagnosis</vt:lpstr>
      <vt:lpstr>Diagnosis cont.</vt:lpstr>
      <vt:lpstr>Diagnosis cont.</vt:lpstr>
      <vt:lpstr>Diagnosis cont.</vt:lpstr>
      <vt:lpstr>ASSESSMENT OF SEVERITY</vt:lpstr>
      <vt:lpstr>PowerPoint Presentation</vt:lpstr>
      <vt:lpstr>Initial Management of UGIB</vt:lpstr>
      <vt:lpstr>Resuscitation</vt:lpstr>
      <vt:lpstr>Prognosis </vt:lpstr>
      <vt:lpstr>Prognostic Factors</vt:lpstr>
      <vt:lpstr>Peptic Ulcer Bleeding</vt:lpstr>
      <vt:lpstr>Peptic Ulcers Bleeding </vt:lpstr>
      <vt:lpstr>PowerPoint Presentation</vt:lpstr>
      <vt:lpstr>PowerPoint Presentation</vt:lpstr>
      <vt:lpstr>Duodenal ulcers: </vt:lpstr>
      <vt:lpstr>PowerPoint Presentation</vt:lpstr>
      <vt:lpstr>Gastric ulcers: </vt:lpstr>
      <vt:lpstr>Investigations:</vt:lpstr>
      <vt:lpstr>endoscopy</vt:lpstr>
      <vt:lpstr>Management : </vt:lpstr>
      <vt:lpstr>PowerPoint Presentation</vt:lpstr>
      <vt:lpstr>Surgery</vt:lpstr>
      <vt:lpstr>PowerPoint Presentation</vt:lpstr>
      <vt:lpstr>2.Bleeding duodenal ulcer</vt:lpstr>
      <vt:lpstr>PowerPoint Presentation</vt:lpstr>
      <vt:lpstr>Errosive gastritis</vt:lpstr>
      <vt:lpstr>PowerPoint Presentation</vt:lpstr>
      <vt:lpstr>PowerPoint Presentation</vt:lpstr>
      <vt:lpstr>PowerPoint Presentation</vt:lpstr>
      <vt:lpstr>Acute stress gastritis</vt:lpstr>
      <vt:lpstr>PowerPoint Presentation</vt:lpstr>
      <vt:lpstr>Prevention of stress gastritis</vt:lpstr>
      <vt:lpstr>Treatment </vt:lpstr>
      <vt:lpstr>Curling's ulcer </vt:lpstr>
      <vt:lpstr>Treatment </vt:lpstr>
      <vt:lpstr>Cushing's ulcer </vt:lpstr>
      <vt:lpstr>Oesophageal varices</vt:lpstr>
      <vt:lpstr>PowerPoint Presentation</vt:lpstr>
      <vt:lpstr>PORTAL HYPERTENSION</vt:lpstr>
      <vt:lpstr>Clinical Features and Diagnosis</vt:lpstr>
      <vt:lpstr>Physical signs </vt:lpstr>
      <vt:lpstr>PowerPoint Presentation</vt:lpstr>
      <vt:lpstr>PowerPoint Presentation</vt:lpstr>
      <vt:lpstr>PowerPoint Presentation</vt:lpstr>
      <vt:lpstr>Management of bleeding varices guideline and means of management </vt:lpstr>
      <vt:lpstr>initial resuscitation: </vt:lpstr>
      <vt:lpstr>Oesophageal balloon tamponade (Sengstaken–Blakemore tube)  </vt:lpstr>
      <vt:lpstr>PowerPoint Presentation</vt:lpstr>
      <vt:lpstr>Drug therapy (vasopressin/octreotide) </vt:lpstr>
      <vt:lpstr>Endoscopic sclerotherapy or banding </vt:lpstr>
      <vt:lpstr>Transjugular Intrahepatic Portosystemic Stent Shunts (TIPSS): </vt:lpstr>
      <vt:lpstr>PowerPoint Presentation</vt:lpstr>
      <vt:lpstr>PowerPoint Presentation</vt:lpstr>
      <vt:lpstr>PowerPoint Presentation</vt:lpstr>
      <vt:lpstr>Types of surgical shunts: </vt:lpstr>
      <vt:lpstr>MALLORY–WEISS SYNDROME</vt:lpstr>
      <vt:lpstr>PowerPoint Presentation</vt:lpstr>
      <vt:lpstr>PowerPoint Presentation</vt:lpstr>
      <vt:lpstr>Dieulafoy’s disease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GI Bleeding</dc:title>
  <dc:creator>Ahmad Ziad Mahadeen</dc:creator>
  <cp:lastModifiedBy>محمد يوسف عبدالله القضاة</cp:lastModifiedBy>
  <cp:revision>61</cp:revision>
  <dcterms:created xsi:type="dcterms:W3CDTF">2012-10-13T20:46:12Z</dcterms:created>
  <dcterms:modified xsi:type="dcterms:W3CDTF">2023-09-13T21:00:24Z</dcterms:modified>
</cp:coreProperties>
</file>