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92" r:id="rId9"/>
    <p:sldId id="262" r:id="rId10"/>
    <p:sldId id="276" r:id="rId11"/>
    <p:sldId id="293" r:id="rId12"/>
    <p:sldId id="280" r:id="rId13"/>
    <p:sldId id="263" r:id="rId14"/>
    <p:sldId id="264" r:id="rId15"/>
    <p:sldId id="265" r:id="rId16"/>
    <p:sldId id="266" r:id="rId17"/>
    <p:sldId id="281" r:id="rId18"/>
    <p:sldId id="282" r:id="rId19"/>
    <p:sldId id="283" r:id="rId20"/>
    <p:sldId id="295" r:id="rId21"/>
    <p:sldId id="267" r:id="rId22"/>
    <p:sldId id="296" r:id="rId23"/>
    <p:sldId id="268" r:id="rId24"/>
    <p:sldId id="277" r:id="rId25"/>
    <p:sldId id="269" r:id="rId26"/>
    <p:sldId id="270" r:id="rId27"/>
    <p:sldId id="271" r:id="rId28"/>
    <p:sldId id="272" r:id="rId29"/>
    <p:sldId id="273" r:id="rId30"/>
    <p:sldId id="274" r:id="rId31"/>
    <p:sldId id="291" r:id="rId32"/>
    <p:sldId id="275" r:id="rId33"/>
    <p:sldId id="278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1864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B657D-8F9E-4D73-A313-826FB2C9A1D6}" type="doc">
      <dgm:prSet loTypeId="urn:microsoft.com/office/officeart/2005/8/layout/chevron2" loCatId="process" qsTypeId="urn:microsoft.com/office/officeart/2005/8/quickstyle/simple2" qsCatId="simple" csTypeId="urn:microsoft.com/office/officeart/2005/8/colors/accent2_1" csCatId="accent2" phldr="1"/>
      <dgm:spPr/>
    </dgm:pt>
    <dgm:pt modelId="{03A59217-A26A-446C-9C02-CE49B2989C7A}">
      <dgm:prSet phldrT="[Text]" custT="1"/>
      <dgm:spPr>
        <a:solidFill>
          <a:schemeClr val="accent2"/>
        </a:solidFill>
      </dgm:spPr>
      <dgm:t>
        <a:bodyPr/>
        <a:lstStyle/>
        <a:p>
          <a:endParaRPr lang="en-US" sz="2800" dirty="0"/>
        </a:p>
      </dgm:t>
    </dgm:pt>
    <dgm:pt modelId="{4A2BFD57-B249-47CB-9754-8857C09E9108}" type="parTrans" cxnId="{6DEDD45E-0903-44B6-AB49-A3299DD27399}">
      <dgm:prSet/>
      <dgm:spPr/>
      <dgm:t>
        <a:bodyPr/>
        <a:lstStyle/>
        <a:p>
          <a:endParaRPr lang="en-US"/>
        </a:p>
      </dgm:t>
    </dgm:pt>
    <dgm:pt modelId="{2A4A6B5A-DA70-4D51-8F5D-6B3AE545975E}" type="sibTrans" cxnId="{6DEDD45E-0903-44B6-AB49-A3299DD27399}">
      <dgm:prSet/>
      <dgm:spPr/>
      <dgm:t>
        <a:bodyPr/>
        <a:lstStyle/>
        <a:p>
          <a:endParaRPr lang="en-US"/>
        </a:p>
      </dgm:t>
    </dgm:pt>
    <dgm:pt modelId="{2ECFFC55-A93C-4A05-9B9D-D5FD3C66B967}">
      <dgm:prSet phldrT="[Text]" custT="1"/>
      <dgm:spPr>
        <a:solidFill>
          <a:schemeClr val="accent2"/>
        </a:solidFill>
      </dgm:spPr>
      <dgm:t>
        <a:bodyPr/>
        <a:lstStyle/>
        <a:p>
          <a:endParaRPr lang="en-US" sz="1800" dirty="0"/>
        </a:p>
      </dgm:t>
    </dgm:pt>
    <dgm:pt modelId="{EC8AB018-EA82-4F22-9EF6-F7EBDAAE2A6B}" type="parTrans" cxnId="{5A7B141A-7EC8-49EE-A2B4-B6994171989F}">
      <dgm:prSet/>
      <dgm:spPr/>
      <dgm:t>
        <a:bodyPr/>
        <a:lstStyle/>
        <a:p>
          <a:endParaRPr lang="en-US"/>
        </a:p>
      </dgm:t>
    </dgm:pt>
    <dgm:pt modelId="{D447F476-7168-4987-8844-07B086935D11}" type="sibTrans" cxnId="{5A7B141A-7EC8-49EE-A2B4-B6994171989F}">
      <dgm:prSet/>
      <dgm:spPr/>
      <dgm:t>
        <a:bodyPr/>
        <a:lstStyle/>
        <a:p>
          <a:endParaRPr lang="en-US"/>
        </a:p>
      </dgm:t>
    </dgm:pt>
    <dgm:pt modelId="{766DD4A3-B1FF-468A-9662-946D6D2A4F7A}">
      <dgm:prSet phldrT="[Text]" custT="1"/>
      <dgm:spPr>
        <a:solidFill>
          <a:schemeClr val="accent2"/>
        </a:solidFill>
      </dgm:spPr>
      <dgm:t>
        <a:bodyPr/>
        <a:lstStyle/>
        <a:p>
          <a:endParaRPr lang="en-US" sz="1400" dirty="0"/>
        </a:p>
      </dgm:t>
    </dgm:pt>
    <dgm:pt modelId="{BF241BC2-7D68-44DF-B272-8981D2417E94}" type="parTrans" cxnId="{4B3CB63C-9644-4BC4-94F3-11DD1E84E249}">
      <dgm:prSet/>
      <dgm:spPr/>
      <dgm:t>
        <a:bodyPr/>
        <a:lstStyle/>
        <a:p>
          <a:endParaRPr lang="en-US"/>
        </a:p>
      </dgm:t>
    </dgm:pt>
    <dgm:pt modelId="{5041BC5D-E301-4552-988D-A31C21670951}" type="sibTrans" cxnId="{4B3CB63C-9644-4BC4-94F3-11DD1E84E249}">
      <dgm:prSet/>
      <dgm:spPr/>
      <dgm:t>
        <a:bodyPr/>
        <a:lstStyle/>
        <a:p>
          <a:endParaRPr lang="en-US"/>
        </a:p>
      </dgm:t>
    </dgm:pt>
    <dgm:pt modelId="{D78C62D1-CB2C-4F40-8BED-38EF43D8FE01}">
      <dgm:prSet custT="1"/>
      <dgm:spPr>
        <a:solidFill>
          <a:schemeClr val="accent2"/>
        </a:solidFill>
      </dgm:spPr>
      <dgm:t>
        <a:bodyPr/>
        <a:lstStyle/>
        <a:p>
          <a:endParaRPr lang="en-US" sz="1400" dirty="0"/>
        </a:p>
      </dgm:t>
    </dgm:pt>
    <dgm:pt modelId="{96F29BB5-CBBD-4E00-9358-826A39648480}" type="parTrans" cxnId="{7D0F226D-CF87-4B49-9AB7-9752A38B358C}">
      <dgm:prSet/>
      <dgm:spPr/>
      <dgm:t>
        <a:bodyPr/>
        <a:lstStyle/>
        <a:p>
          <a:endParaRPr lang="en-US"/>
        </a:p>
      </dgm:t>
    </dgm:pt>
    <dgm:pt modelId="{258E7133-E5DD-4FF7-874E-F42950438009}" type="sibTrans" cxnId="{7D0F226D-CF87-4B49-9AB7-9752A38B358C}">
      <dgm:prSet/>
      <dgm:spPr/>
      <dgm:t>
        <a:bodyPr/>
        <a:lstStyle/>
        <a:p>
          <a:endParaRPr lang="en-US"/>
        </a:p>
      </dgm:t>
    </dgm:pt>
    <dgm:pt modelId="{C295BFCC-0E8F-44E0-A20C-C609D622DEB0}">
      <dgm:prSet custT="1"/>
      <dgm:spPr/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Oral iron therapy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2B97187F-7D60-4007-A8C2-4EDB300B983A}" type="parTrans" cxnId="{8A17C469-0765-427C-8AA2-9BF1C0C643DF}">
      <dgm:prSet/>
      <dgm:spPr/>
      <dgm:t>
        <a:bodyPr/>
        <a:lstStyle/>
        <a:p>
          <a:endParaRPr lang="en-US"/>
        </a:p>
      </dgm:t>
    </dgm:pt>
    <dgm:pt modelId="{F9AD021E-D5AE-4BA2-B37A-50A8F8D72515}" type="sibTrans" cxnId="{8A17C469-0765-427C-8AA2-9BF1C0C643DF}">
      <dgm:prSet/>
      <dgm:spPr/>
      <dgm:t>
        <a:bodyPr/>
        <a:lstStyle/>
        <a:p>
          <a:endParaRPr lang="en-US"/>
        </a:p>
      </dgm:t>
    </dgm:pt>
    <dgm:pt modelId="{FAD39073-FACA-4D78-835A-9BF47171BC0F}">
      <dgm:prSet custT="1"/>
      <dgm:spPr/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Increase in reticulocytes in 5 – 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10 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days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7123CD22-3F27-41DB-8AB3-5614621876D2}" type="parTrans" cxnId="{9DB2EC35-31B9-4998-BDE0-61AF5CE9C0A4}">
      <dgm:prSet/>
      <dgm:spPr/>
      <dgm:t>
        <a:bodyPr/>
        <a:lstStyle/>
        <a:p>
          <a:endParaRPr lang="en-US"/>
        </a:p>
      </dgm:t>
    </dgm:pt>
    <dgm:pt modelId="{C242E3D3-031D-4D6E-886D-C7829D4C5BA4}" type="sibTrans" cxnId="{9DB2EC35-31B9-4998-BDE0-61AF5CE9C0A4}">
      <dgm:prSet/>
      <dgm:spPr/>
      <dgm:t>
        <a:bodyPr/>
        <a:lstStyle/>
        <a:p>
          <a:endParaRPr lang="en-US"/>
        </a:p>
      </dgm:t>
    </dgm:pt>
    <dgm:pt modelId="{4106C4BA-5FDE-416D-90ED-0C2745A2910D}">
      <dgm:prSet custT="1"/>
      <dgm:spPr/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Rise in </a:t>
          </a:r>
          <a:r>
            <a:rPr lang="en-US" sz="2800" b="1" dirty="0" err="1" smtClean="0">
              <a:latin typeface="Arial" pitchFamily="34" charset="0"/>
              <a:cs typeface="Arial" pitchFamily="34" charset="0"/>
            </a:rPr>
            <a:t>Hb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 at a rate of 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0.8 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gm/dl every 3 weeks till normal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A6FD9032-42DE-4753-886F-D801A268AD4C}" type="parTrans" cxnId="{48D45645-392F-44FF-B2C4-0D36C5694C14}">
      <dgm:prSet/>
      <dgm:spPr/>
      <dgm:t>
        <a:bodyPr/>
        <a:lstStyle/>
        <a:p>
          <a:endParaRPr lang="en-US"/>
        </a:p>
      </dgm:t>
    </dgm:pt>
    <dgm:pt modelId="{EEEFEAFA-1C4C-4E7F-82D3-63CD07C93CEB}" type="sibTrans" cxnId="{48D45645-392F-44FF-B2C4-0D36C5694C14}">
      <dgm:prSet/>
      <dgm:spPr/>
      <dgm:t>
        <a:bodyPr/>
        <a:lstStyle/>
        <a:p>
          <a:endParaRPr lang="en-US"/>
        </a:p>
      </dgm:t>
    </dgm:pt>
    <dgm:pt modelId="{6E9593E1-B322-4101-A400-1E9B337D7922}">
      <dgm:prSet custT="1"/>
      <dgm:spPr/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If no response or incomplete response, do additional tests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B5E7D79B-D529-44A3-9088-3D953EBAF65A}" type="parTrans" cxnId="{1D4DC755-FF96-4750-AFFB-3F2DD3899FE0}">
      <dgm:prSet/>
      <dgm:spPr/>
      <dgm:t>
        <a:bodyPr/>
        <a:lstStyle/>
        <a:p>
          <a:endParaRPr lang="en-US"/>
        </a:p>
      </dgm:t>
    </dgm:pt>
    <dgm:pt modelId="{D1375C70-AEC9-462C-B010-CDE1546BECEF}" type="sibTrans" cxnId="{1D4DC755-FF96-4750-AFFB-3F2DD3899FE0}">
      <dgm:prSet/>
      <dgm:spPr/>
      <dgm:t>
        <a:bodyPr/>
        <a:lstStyle/>
        <a:p>
          <a:endParaRPr lang="en-US"/>
        </a:p>
      </dgm:t>
    </dgm:pt>
    <dgm:pt modelId="{E9784FF8-57D2-44FB-ABCD-1F6BCABC69D6}" type="pres">
      <dgm:prSet presAssocID="{51DB657D-8F9E-4D73-A313-826FB2C9A1D6}" presName="linearFlow" presStyleCnt="0">
        <dgm:presLayoutVars>
          <dgm:dir/>
          <dgm:animLvl val="lvl"/>
          <dgm:resizeHandles val="exact"/>
        </dgm:presLayoutVars>
      </dgm:prSet>
      <dgm:spPr/>
    </dgm:pt>
    <dgm:pt modelId="{DB11733A-F020-4177-B7EC-76E07B447B37}" type="pres">
      <dgm:prSet presAssocID="{03A59217-A26A-446C-9C02-CE49B2989C7A}" presName="composite" presStyleCnt="0"/>
      <dgm:spPr/>
    </dgm:pt>
    <dgm:pt modelId="{B0CC255E-FAB5-435D-A8F7-CEA6A7A76CEB}" type="pres">
      <dgm:prSet presAssocID="{03A59217-A26A-446C-9C02-CE49B2989C7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5E008-231B-4F00-BB4C-4B7F3E3F7235}" type="pres">
      <dgm:prSet presAssocID="{03A59217-A26A-446C-9C02-CE49B2989C7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C57C9-F8A7-49B8-A618-D0BAC8A5D17D}" type="pres">
      <dgm:prSet presAssocID="{2A4A6B5A-DA70-4D51-8F5D-6B3AE545975E}" presName="sp" presStyleCnt="0"/>
      <dgm:spPr/>
    </dgm:pt>
    <dgm:pt modelId="{1F519F75-D4E6-4ACF-BF63-B12B46302537}" type="pres">
      <dgm:prSet presAssocID="{2ECFFC55-A93C-4A05-9B9D-D5FD3C66B967}" presName="composite" presStyleCnt="0"/>
      <dgm:spPr/>
    </dgm:pt>
    <dgm:pt modelId="{E0CE94A1-1C19-4DB4-9ABB-3B7D46A39293}" type="pres">
      <dgm:prSet presAssocID="{2ECFFC55-A93C-4A05-9B9D-D5FD3C66B96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E0D5F-63EF-43F0-8080-F41268E100C5}" type="pres">
      <dgm:prSet presAssocID="{2ECFFC55-A93C-4A05-9B9D-D5FD3C66B96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F6337-442D-495C-A635-B3B63473D238}" type="pres">
      <dgm:prSet presAssocID="{D447F476-7168-4987-8844-07B086935D11}" presName="sp" presStyleCnt="0"/>
      <dgm:spPr/>
    </dgm:pt>
    <dgm:pt modelId="{1E4E2799-4EF5-4EA2-876D-2BE9348725A2}" type="pres">
      <dgm:prSet presAssocID="{766DD4A3-B1FF-468A-9662-946D6D2A4F7A}" presName="composite" presStyleCnt="0"/>
      <dgm:spPr/>
    </dgm:pt>
    <dgm:pt modelId="{69E45FB9-147E-471A-BAEF-68F618B7520B}" type="pres">
      <dgm:prSet presAssocID="{766DD4A3-B1FF-468A-9662-946D6D2A4F7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84E15-2F91-4FD1-A21F-F86F4ECCE883}" type="pres">
      <dgm:prSet presAssocID="{766DD4A3-B1FF-468A-9662-946D6D2A4F7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4979E-04C6-4DB3-A1BE-F8D16365E4B8}" type="pres">
      <dgm:prSet presAssocID="{5041BC5D-E301-4552-988D-A31C21670951}" presName="sp" presStyleCnt="0"/>
      <dgm:spPr/>
    </dgm:pt>
    <dgm:pt modelId="{CE9CEB8A-7947-49C1-998E-777D156FE28B}" type="pres">
      <dgm:prSet presAssocID="{D78C62D1-CB2C-4F40-8BED-38EF43D8FE01}" presName="composite" presStyleCnt="0"/>
      <dgm:spPr/>
    </dgm:pt>
    <dgm:pt modelId="{E25E1871-DD04-44D9-A7F5-FAE7445DD94B}" type="pres">
      <dgm:prSet presAssocID="{D78C62D1-CB2C-4F40-8BED-38EF43D8FE0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415C0-2636-498E-8F2C-AB5E3CBA4358}" type="pres">
      <dgm:prSet presAssocID="{D78C62D1-CB2C-4F40-8BED-38EF43D8FE01}" presName="descendantText" presStyleLbl="alignAcc1" presStyleIdx="3" presStyleCnt="4" custLinFactNeighborX="160" custLinFactNeighborY="-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B222C-98AA-4943-9D18-B3EEFF716CB8}" type="presOf" srcId="{6E9593E1-B322-4101-A400-1E9B337D7922}" destId="{E23415C0-2636-498E-8F2C-AB5E3CBA4358}" srcOrd="0" destOrd="0" presId="urn:microsoft.com/office/officeart/2005/8/layout/chevron2"/>
    <dgm:cxn modelId="{9DB2EC35-31B9-4998-BDE0-61AF5CE9C0A4}" srcId="{2ECFFC55-A93C-4A05-9B9D-D5FD3C66B967}" destId="{FAD39073-FACA-4D78-835A-9BF47171BC0F}" srcOrd="0" destOrd="0" parTransId="{7123CD22-3F27-41DB-8AB3-5614621876D2}" sibTransId="{C242E3D3-031D-4D6E-886D-C7829D4C5BA4}"/>
    <dgm:cxn modelId="{8A17C469-0765-427C-8AA2-9BF1C0C643DF}" srcId="{03A59217-A26A-446C-9C02-CE49B2989C7A}" destId="{C295BFCC-0E8F-44E0-A20C-C609D622DEB0}" srcOrd="0" destOrd="0" parTransId="{2B97187F-7D60-4007-A8C2-4EDB300B983A}" sibTransId="{F9AD021E-D5AE-4BA2-B37A-50A8F8D72515}"/>
    <dgm:cxn modelId="{7D0F226D-CF87-4B49-9AB7-9752A38B358C}" srcId="{51DB657D-8F9E-4D73-A313-826FB2C9A1D6}" destId="{D78C62D1-CB2C-4F40-8BED-38EF43D8FE01}" srcOrd="3" destOrd="0" parTransId="{96F29BB5-CBBD-4E00-9358-826A39648480}" sibTransId="{258E7133-E5DD-4FF7-874E-F42950438009}"/>
    <dgm:cxn modelId="{06C4170D-596E-4EC8-8A7B-CC75E8EAB754}" type="presOf" srcId="{766DD4A3-B1FF-468A-9662-946D6D2A4F7A}" destId="{69E45FB9-147E-471A-BAEF-68F618B7520B}" srcOrd="0" destOrd="0" presId="urn:microsoft.com/office/officeart/2005/8/layout/chevron2"/>
    <dgm:cxn modelId="{9A5706BF-A92C-40DC-81D9-07C666E8CE95}" type="presOf" srcId="{FAD39073-FACA-4D78-835A-9BF47171BC0F}" destId="{901E0D5F-63EF-43F0-8080-F41268E100C5}" srcOrd="0" destOrd="0" presId="urn:microsoft.com/office/officeart/2005/8/layout/chevron2"/>
    <dgm:cxn modelId="{B72B54BE-F315-49C3-9549-A0E6C807CF21}" type="presOf" srcId="{D78C62D1-CB2C-4F40-8BED-38EF43D8FE01}" destId="{E25E1871-DD04-44D9-A7F5-FAE7445DD94B}" srcOrd="0" destOrd="0" presId="urn:microsoft.com/office/officeart/2005/8/layout/chevron2"/>
    <dgm:cxn modelId="{618EEC46-DAAA-4BF9-894D-04FF95CFCA95}" type="presOf" srcId="{C295BFCC-0E8F-44E0-A20C-C609D622DEB0}" destId="{D1B5E008-231B-4F00-BB4C-4B7F3E3F7235}" srcOrd="0" destOrd="0" presId="urn:microsoft.com/office/officeart/2005/8/layout/chevron2"/>
    <dgm:cxn modelId="{4B3CB63C-9644-4BC4-94F3-11DD1E84E249}" srcId="{51DB657D-8F9E-4D73-A313-826FB2C9A1D6}" destId="{766DD4A3-B1FF-468A-9662-946D6D2A4F7A}" srcOrd="2" destOrd="0" parTransId="{BF241BC2-7D68-44DF-B272-8981D2417E94}" sibTransId="{5041BC5D-E301-4552-988D-A31C21670951}"/>
    <dgm:cxn modelId="{6DEDD45E-0903-44B6-AB49-A3299DD27399}" srcId="{51DB657D-8F9E-4D73-A313-826FB2C9A1D6}" destId="{03A59217-A26A-446C-9C02-CE49B2989C7A}" srcOrd="0" destOrd="0" parTransId="{4A2BFD57-B249-47CB-9754-8857C09E9108}" sibTransId="{2A4A6B5A-DA70-4D51-8F5D-6B3AE545975E}"/>
    <dgm:cxn modelId="{5A7B141A-7EC8-49EE-A2B4-B6994171989F}" srcId="{51DB657D-8F9E-4D73-A313-826FB2C9A1D6}" destId="{2ECFFC55-A93C-4A05-9B9D-D5FD3C66B967}" srcOrd="1" destOrd="0" parTransId="{EC8AB018-EA82-4F22-9EF6-F7EBDAAE2A6B}" sibTransId="{D447F476-7168-4987-8844-07B086935D11}"/>
    <dgm:cxn modelId="{5B4DD0BF-80AC-4DB2-AD89-C2ADDE95DA75}" type="presOf" srcId="{2ECFFC55-A93C-4A05-9B9D-D5FD3C66B967}" destId="{E0CE94A1-1C19-4DB4-9ABB-3B7D46A39293}" srcOrd="0" destOrd="0" presId="urn:microsoft.com/office/officeart/2005/8/layout/chevron2"/>
    <dgm:cxn modelId="{684F3E36-46D1-40F4-89AE-5E439379D285}" type="presOf" srcId="{51DB657D-8F9E-4D73-A313-826FB2C9A1D6}" destId="{E9784FF8-57D2-44FB-ABCD-1F6BCABC69D6}" srcOrd="0" destOrd="0" presId="urn:microsoft.com/office/officeart/2005/8/layout/chevron2"/>
    <dgm:cxn modelId="{1D4DC755-FF96-4750-AFFB-3F2DD3899FE0}" srcId="{D78C62D1-CB2C-4F40-8BED-38EF43D8FE01}" destId="{6E9593E1-B322-4101-A400-1E9B337D7922}" srcOrd="0" destOrd="0" parTransId="{B5E7D79B-D529-44A3-9088-3D953EBAF65A}" sibTransId="{D1375C70-AEC9-462C-B010-CDE1546BECEF}"/>
    <dgm:cxn modelId="{48D45645-392F-44FF-B2C4-0D36C5694C14}" srcId="{766DD4A3-B1FF-468A-9662-946D6D2A4F7A}" destId="{4106C4BA-5FDE-416D-90ED-0C2745A2910D}" srcOrd="0" destOrd="0" parTransId="{A6FD9032-42DE-4753-886F-D801A268AD4C}" sibTransId="{EEEFEAFA-1C4C-4E7F-82D3-63CD07C93CEB}"/>
    <dgm:cxn modelId="{4D2152B4-1068-46FC-B3DD-7A16EC477009}" type="presOf" srcId="{03A59217-A26A-446C-9C02-CE49B2989C7A}" destId="{B0CC255E-FAB5-435D-A8F7-CEA6A7A76CEB}" srcOrd="0" destOrd="0" presId="urn:microsoft.com/office/officeart/2005/8/layout/chevron2"/>
    <dgm:cxn modelId="{3594AE23-9969-4E9F-8738-DA764BF8A4B6}" type="presOf" srcId="{4106C4BA-5FDE-416D-90ED-0C2745A2910D}" destId="{21984E15-2F91-4FD1-A21F-F86F4ECCE883}" srcOrd="0" destOrd="0" presId="urn:microsoft.com/office/officeart/2005/8/layout/chevron2"/>
    <dgm:cxn modelId="{E3CF42D0-3E3E-46F8-B7EE-1421C8DBA10C}" type="presParOf" srcId="{E9784FF8-57D2-44FB-ABCD-1F6BCABC69D6}" destId="{DB11733A-F020-4177-B7EC-76E07B447B37}" srcOrd="0" destOrd="0" presId="urn:microsoft.com/office/officeart/2005/8/layout/chevron2"/>
    <dgm:cxn modelId="{4AABF0B1-C2B2-4CC1-B8C3-1E67C7CD93B3}" type="presParOf" srcId="{DB11733A-F020-4177-B7EC-76E07B447B37}" destId="{B0CC255E-FAB5-435D-A8F7-CEA6A7A76CEB}" srcOrd="0" destOrd="0" presId="urn:microsoft.com/office/officeart/2005/8/layout/chevron2"/>
    <dgm:cxn modelId="{FAB04564-351A-4DC1-8896-B396B93BC77B}" type="presParOf" srcId="{DB11733A-F020-4177-B7EC-76E07B447B37}" destId="{D1B5E008-231B-4F00-BB4C-4B7F3E3F7235}" srcOrd="1" destOrd="0" presId="urn:microsoft.com/office/officeart/2005/8/layout/chevron2"/>
    <dgm:cxn modelId="{CC0BBDF8-B137-4C99-AFED-7C20DD2CECB8}" type="presParOf" srcId="{E9784FF8-57D2-44FB-ABCD-1F6BCABC69D6}" destId="{EEBC57C9-F8A7-49B8-A618-D0BAC8A5D17D}" srcOrd="1" destOrd="0" presId="urn:microsoft.com/office/officeart/2005/8/layout/chevron2"/>
    <dgm:cxn modelId="{C42D7985-1AC6-4C52-9939-72B66B399D0F}" type="presParOf" srcId="{E9784FF8-57D2-44FB-ABCD-1F6BCABC69D6}" destId="{1F519F75-D4E6-4ACF-BF63-B12B46302537}" srcOrd="2" destOrd="0" presId="urn:microsoft.com/office/officeart/2005/8/layout/chevron2"/>
    <dgm:cxn modelId="{444D5BBB-A63A-41DD-8D3E-3DB88DA48D7D}" type="presParOf" srcId="{1F519F75-D4E6-4ACF-BF63-B12B46302537}" destId="{E0CE94A1-1C19-4DB4-9ABB-3B7D46A39293}" srcOrd="0" destOrd="0" presId="urn:microsoft.com/office/officeart/2005/8/layout/chevron2"/>
    <dgm:cxn modelId="{0D4BE8CC-3481-46D2-8A87-106B547B6173}" type="presParOf" srcId="{1F519F75-D4E6-4ACF-BF63-B12B46302537}" destId="{901E0D5F-63EF-43F0-8080-F41268E100C5}" srcOrd="1" destOrd="0" presId="urn:microsoft.com/office/officeart/2005/8/layout/chevron2"/>
    <dgm:cxn modelId="{3D3CD9CF-F80C-49F1-8305-8E15B1F74CB5}" type="presParOf" srcId="{E9784FF8-57D2-44FB-ABCD-1F6BCABC69D6}" destId="{5C5F6337-442D-495C-A635-B3B63473D238}" srcOrd="3" destOrd="0" presId="urn:microsoft.com/office/officeart/2005/8/layout/chevron2"/>
    <dgm:cxn modelId="{3A4DD9A8-092B-4F0B-B430-E35970098885}" type="presParOf" srcId="{E9784FF8-57D2-44FB-ABCD-1F6BCABC69D6}" destId="{1E4E2799-4EF5-4EA2-876D-2BE9348725A2}" srcOrd="4" destOrd="0" presId="urn:microsoft.com/office/officeart/2005/8/layout/chevron2"/>
    <dgm:cxn modelId="{84080F68-DCA2-4F9C-B895-DF0CD9B49EA7}" type="presParOf" srcId="{1E4E2799-4EF5-4EA2-876D-2BE9348725A2}" destId="{69E45FB9-147E-471A-BAEF-68F618B7520B}" srcOrd="0" destOrd="0" presId="urn:microsoft.com/office/officeart/2005/8/layout/chevron2"/>
    <dgm:cxn modelId="{5C664E39-0E23-48A5-9F97-D660698DAC2C}" type="presParOf" srcId="{1E4E2799-4EF5-4EA2-876D-2BE9348725A2}" destId="{21984E15-2F91-4FD1-A21F-F86F4ECCE883}" srcOrd="1" destOrd="0" presId="urn:microsoft.com/office/officeart/2005/8/layout/chevron2"/>
    <dgm:cxn modelId="{523C7F37-A67D-4855-A501-311CB2174E11}" type="presParOf" srcId="{E9784FF8-57D2-44FB-ABCD-1F6BCABC69D6}" destId="{85E4979E-04C6-4DB3-A1BE-F8D16365E4B8}" srcOrd="5" destOrd="0" presId="urn:microsoft.com/office/officeart/2005/8/layout/chevron2"/>
    <dgm:cxn modelId="{298CBD5C-9ED7-4BA5-B88A-1FCBA34124DC}" type="presParOf" srcId="{E9784FF8-57D2-44FB-ABCD-1F6BCABC69D6}" destId="{CE9CEB8A-7947-49C1-998E-777D156FE28B}" srcOrd="6" destOrd="0" presId="urn:microsoft.com/office/officeart/2005/8/layout/chevron2"/>
    <dgm:cxn modelId="{6B785650-70E8-46E8-919C-B43F8E82B8FC}" type="presParOf" srcId="{CE9CEB8A-7947-49C1-998E-777D156FE28B}" destId="{E25E1871-DD04-44D9-A7F5-FAE7445DD94B}" srcOrd="0" destOrd="0" presId="urn:microsoft.com/office/officeart/2005/8/layout/chevron2"/>
    <dgm:cxn modelId="{3F5E6F21-2007-40DD-B69F-60FBF1E11EE5}" type="presParOf" srcId="{CE9CEB8A-7947-49C1-998E-777D156FE28B}" destId="{E23415C0-2636-498E-8F2C-AB5E3CBA43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CC255E-FAB5-435D-A8F7-CEA6A7A76CEB}">
      <dsp:nvSpPr>
        <dsp:cNvPr id="0" name=""/>
        <dsp:cNvSpPr/>
      </dsp:nvSpPr>
      <dsp:spPr>
        <a:xfrm rot="5400000">
          <a:off x="-221813" y="224074"/>
          <a:ext cx="1478756" cy="1035129"/>
        </a:xfrm>
        <a:prstGeom prst="chevron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5400000">
        <a:off x="-221813" y="224074"/>
        <a:ext cx="1478756" cy="1035129"/>
      </dsp:txXfrm>
    </dsp:sp>
    <dsp:sp modelId="{D1B5E008-231B-4F00-BB4C-4B7F3E3F7235}">
      <dsp:nvSpPr>
        <dsp:cNvPr id="0" name=""/>
        <dsp:cNvSpPr/>
      </dsp:nvSpPr>
      <dsp:spPr>
        <a:xfrm rot="5400000">
          <a:off x="4151768" y="-3114378"/>
          <a:ext cx="961191" cy="71944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Oral iron therapy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151768" y="-3114378"/>
        <a:ext cx="961191" cy="7194470"/>
      </dsp:txXfrm>
    </dsp:sp>
    <dsp:sp modelId="{E0CE94A1-1C19-4DB4-9ABB-3B7D46A39293}">
      <dsp:nvSpPr>
        <dsp:cNvPr id="0" name=""/>
        <dsp:cNvSpPr/>
      </dsp:nvSpPr>
      <dsp:spPr>
        <a:xfrm rot="5400000">
          <a:off x="-221813" y="1558448"/>
          <a:ext cx="1478756" cy="1035129"/>
        </a:xfrm>
        <a:prstGeom prst="chevron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5400000">
        <a:off x="-221813" y="1558448"/>
        <a:ext cx="1478756" cy="1035129"/>
      </dsp:txXfrm>
    </dsp:sp>
    <dsp:sp modelId="{901E0D5F-63EF-43F0-8080-F41268E100C5}">
      <dsp:nvSpPr>
        <dsp:cNvPr id="0" name=""/>
        <dsp:cNvSpPr/>
      </dsp:nvSpPr>
      <dsp:spPr>
        <a:xfrm rot="5400000">
          <a:off x="4151768" y="-1780004"/>
          <a:ext cx="961191" cy="71944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Increase in reticulocytes in 5 – 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10 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days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151768" y="-1780004"/>
        <a:ext cx="961191" cy="7194470"/>
      </dsp:txXfrm>
    </dsp:sp>
    <dsp:sp modelId="{69E45FB9-147E-471A-BAEF-68F618B7520B}">
      <dsp:nvSpPr>
        <dsp:cNvPr id="0" name=""/>
        <dsp:cNvSpPr/>
      </dsp:nvSpPr>
      <dsp:spPr>
        <a:xfrm rot="5400000">
          <a:off x="-221813" y="2892822"/>
          <a:ext cx="1478756" cy="1035129"/>
        </a:xfrm>
        <a:prstGeom prst="chevron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-221813" y="2892822"/>
        <a:ext cx="1478756" cy="1035129"/>
      </dsp:txXfrm>
    </dsp:sp>
    <dsp:sp modelId="{21984E15-2F91-4FD1-A21F-F86F4ECCE883}">
      <dsp:nvSpPr>
        <dsp:cNvPr id="0" name=""/>
        <dsp:cNvSpPr/>
      </dsp:nvSpPr>
      <dsp:spPr>
        <a:xfrm rot="5400000">
          <a:off x="4151768" y="-445630"/>
          <a:ext cx="961191" cy="71944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Rise in </a:t>
          </a:r>
          <a:r>
            <a:rPr lang="en-US" sz="2800" b="1" kern="1200" dirty="0" err="1" smtClean="0">
              <a:latin typeface="Arial" pitchFamily="34" charset="0"/>
              <a:cs typeface="Arial" pitchFamily="34" charset="0"/>
            </a:rPr>
            <a:t>Hb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 at a rate of 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0.8 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gm/dl every 3 weeks till normal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151768" y="-445630"/>
        <a:ext cx="961191" cy="7194470"/>
      </dsp:txXfrm>
    </dsp:sp>
    <dsp:sp modelId="{E25E1871-DD04-44D9-A7F5-FAE7445DD94B}">
      <dsp:nvSpPr>
        <dsp:cNvPr id="0" name=""/>
        <dsp:cNvSpPr/>
      </dsp:nvSpPr>
      <dsp:spPr>
        <a:xfrm rot="5400000">
          <a:off x="-221813" y="4227195"/>
          <a:ext cx="1478756" cy="1035129"/>
        </a:xfrm>
        <a:prstGeom prst="chevron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-221813" y="4227195"/>
        <a:ext cx="1478756" cy="1035129"/>
      </dsp:txXfrm>
    </dsp:sp>
    <dsp:sp modelId="{E23415C0-2636-498E-8F2C-AB5E3CBA4358}">
      <dsp:nvSpPr>
        <dsp:cNvPr id="0" name=""/>
        <dsp:cNvSpPr/>
      </dsp:nvSpPr>
      <dsp:spPr>
        <a:xfrm rot="5400000">
          <a:off x="4151768" y="884840"/>
          <a:ext cx="961191" cy="71944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If no response or incomplete response, do additional tests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151768" y="884840"/>
        <a:ext cx="961191" cy="719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488CD-1F6A-455B-BA2A-3467B3151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29B1-4929-473D-98CC-50DE60834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caused by blood loss, insufficient dietary intake, or poor absorption of iron from food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829B1-4929-473D-98CC-50DE608343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829B1-4929-473D-98CC-50DE608343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Anaphylaxis which can include difficulty breathing, itching, and rash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829B1-4929-473D-98CC-50DE608343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15D67C-9047-4DFB-92EE-F5820441496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0A71E7-C477-44EE-967E-A042A40520D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jo/url?sa=i&amp;rct=j&amp;q=&amp;esrc=s&amp;source=images&amp;cd=&amp;cad=rja&amp;uact=8&amp;ved=0ahUKEwjaufCB3vfJAhWFVxoKHd4EDyIQjRwIBw&amp;url=https://www.mutah.edu.jo/National-sec/index.htm&amp;psig=AFQjCNF9gqZMCJ2L1WCSX58F8SAdyG2nUw&amp;ust=145115774183085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latin typeface="Arial" pitchFamily="34" charset="0"/>
                <a:cs typeface="Arial" pitchFamily="34" charset="0"/>
              </a:rPr>
              <a:t>Anemia with pregnancy</a:t>
            </a:r>
            <a:endParaRPr lang="ar-JO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8600"/>
            <a:ext cx="7772400" cy="1199704"/>
          </a:xfrm>
        </p:spPr>
        <p:txBody>
          <a:bodyPr/>
          <a:lstStyle/>
          <a:p>
            <a:pPr rtl="0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Ahlam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Al-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Kharabsheh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/>
            <a:endParaRPr lang="ar-JO" dirty="0"/>
          </a:p>
        </p:txBody>
      </p:sp>
      <p:pic>
        <p:nvPicPr>
          <p:cNvPr id="4" name="Picture 9" descr="https://www.mutah.edu.jo/National-sec/images/mutah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57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Oral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iron 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If </a:t>
            </a:r>
            <a:r>
              <a:rPr lang="en-US" dirty="0">
                <a:latin typeface="Arial" pitchFamily="34" charset="0"/>
                <a:cs typeface="Arial" pitchFamily="34" charset="0"/>
              </a:rPr>
              <a:t>there is enough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time, oral </a:t>
            </a:r>
            <a:r>
              <a:rPr lang="en-US" dirty="0">
                <a:latin typeface="Arial" pitchFamily="34" charset="0"/>
                <a:cs typeface="Arial" pitchFamily="34" charset="0"/>
              </a:rPr>
              <a:t>iron is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first line treatment </a:t>
            </a:r>
            <a:r>
              <a:rPr lang="en-US" dirty="0">
                <a:latin typeface="Arial" pitchFamily="34" charset="0"/>
                <a:cs typeface="Arial" pitchFamily="34" charset="0"/>
              </a:rPr>
              <a:t>(ferrous salts = elemental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iron).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latin typeface="Arial" pitchFamily="34" charset="0"/>
                <a:cs typeface="Arial" pitchFamily="34" charset="0"/>
              </a:rPr>
              <a:t>recommended dose is </a:t>
            </a: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120-240 mg of elemental iron per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>
                <a:latin typeface="Arial" pitchFamily="34" charset="0"/>
                <a:cs typeface="Arial" pitchFamily="34" charset="0"/>
              </a:rPr>
              <a:t>maximum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increase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Hb</a:t>
            </a:r>
            <a:r>
              <a:rPr lang="en-US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0.8 </a:t>
            </a:r>
            <a:r>
              <a:rPr lang="en-US" dirty="0">
                <a:latin typeface="Arial" pitchFamily="34" charset="0"/>
                <a:cs typeface="Arial" pitchFamily="34" charset="0"/>
              </a:rPr>
              <a:t>g/dl per week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S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ide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effects </a:t>
            </a:r>
            <a:r>
              <a:rPr lang="en-US" dirty="0">
                <a:latin typeface="Arial" pitchFamily="34" charset="0"/>
                <a:cs typeface="Arial" pitchFamily="34" charset="0"/>
              </a:rPr>
              <a:t>of oral iron are related to the amount of elemental iron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contained.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is 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40 % risk </a:t>
            </a:r>
            <a:r>
              <a:rPr lang="en-US" dirty="0">
                <a:latin typeface="Arial" pitchFamily="34" charset="0"/>
                <a:cs typeface="Arial" pitchFamily="34" charset="0"/>
              </a:rPr>
              <a:t>of side effects with oral iron preparations, mainly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gastrointestinal 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direct </a:t>
            </a:r>
            <a:r>
              <a:rPr lang="en-US" dirty="0">
                <a:latin typeface="Arial" pitchFamily="34" charset="0"/>
                <a:cs typeface="Arial" pitchFamily="34" charset="0"/>
              </a:rPr>
              <a:t>effect on tolerance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compliance.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V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itamin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>
                <a:latin typeface="Arial" pitchFamily="34" charset="0"/>
                <a:cs typeface="Arial" pitchFamily="34" charset="0"/>
              </a:rPr>
              <a:t> taken simultaneously aids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absoption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hence </a:t>
            </a:r>
            <a:r>
              <a:rPr lang="en-US" dirty="0">
                <a:latin typeface="Arial" pitchFamily="34" charset="0"/>
                <a:cs typeface="Arial" pitchFamily="34" charset="0"/>
              </a:rPr>
              <a:t>common advice to take iron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with </a:t>
            </a:r>
            <a:r>
              <a:rPr lang="en-US" dirty="0">
                <a:latin typeface="Arial" pitchFamily="34" charset="0"/>
                <a:cs typeface="Arial" pitchFamily="34" charset="0"/>
              </a:rPr>
              <a:t>fresh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orange juice.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Avoid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consuming tea and coffee during or shortly after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medication, preferably  taken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on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empty </a:t>
            </a:r>
            <a:r>
              <a:rPr lang="en-US" dirty="0">
                <a:latin typeface="Arial" pitchFamily="34" charset="0"/>
                <a:cs typeface="Arial" pitchFamily="34" charset="0"/>
              </a:rPr>
              <a:t>stomach one hour before meals. Iron should be given two hours before,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or </a:t>
            </a:r>
            <a:r>
              <a:rPr lang="en-US" dirty="0">
                <a:latin typeface="Arial" pitchFamily="34" charset="0"/>
                <a:cs typeface="Arial" pitchFamily="34" charset="0"/>
              </a:rPr>
              <a:t>four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hours after</a:t>
            </a:r>
            <a:r>
              <a:rPr lang="en-US" dirty="0">
                <a:latin typeface="Arial" pitchFamily="34" charset="0"/>
                <a:cs typeface="Arial" pitchFamily="34" charset="0"/>
              </a:rPr>
              <a:t>, ingestion of antacids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9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5877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Therapeutic Trial of Iron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381000" y="1371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DShot_540x5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00400" cy="3200400"/>
          </a:xfrm>
          <a:prstGeom prst="rect">
            <a:avLst/>
          </a:prstGeom>
        </p:spPr>
      </p:pic>
      <p:pic>
        <p:nvPicPr>
          <p:cNvPr id="3" name="Picture 2" descr="Iron_and_Folic_Acid_Tabl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0"/>
            <a:ext cx="3886200" cy="3048000"/>
          </a:xfrm>
          <a:prstGeom prst="rect">
            <a:avLst/>
          </a:prstGeom>
        </p:spPr>
      </p:pic>
      <p:pic>
        <p:nvPicPr>
          <p:cNvPr id="4" name="Picture 3" descr="41YT2htEpBL__SY300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3581400"/>
            <a:ext cx="2857500" cy="2857500"/>
          </a:xfrm>
          <a:prstGeom prst="rect">
            <a:avLst/>
          </a:prstGeom>
        </p:spPr>
      </p:pic>
      <p:pic>
        <p:nvPicPr>
          <p:cNvPr id="5" name="Picture 4" descr="41h8oTNW7z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3581400"/>
            <a:ext cx="2209800" cy="2914650"/>
          </a:xfrm>
          <a:prstGeom prst="rect">
            <a:avLst/>
          </a:prstGeom>
        </p:spPr>
      </p:pic>
      <p:pic>
        <p:nvPicPr>
          <p:cNvPr id="6" name="Picture 5" descr="fer21084_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2590800"/>
            <a:ext cx="3276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261" y="0"/>
            <a:ext cx="915626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Choice of preparation 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most appropriate oral iron therapy is use of a tablet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containing ferrous salts, such as :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Ferrous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fumarate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106 mg elemental iron/tablet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Ferrous sulfate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65 mg elemental iron/tablet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Ferrous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gluconate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28 to 36 mg iron/tablet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Follow up 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Re-check </a:t>
            </a:r>
            <a:r>
              <a:rPr lang="en-US" dirty="0">
                <a:latin typeface="Arial" pitchFamily="34" charset="0"/>
                <a:cs typeface="Arial" pitchFamily="34" charset="0"/>
              </a:rPr>
              <a:t>complete blood picture every 4 weeks. Once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 is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normal range, continue oral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iron treatment until </a:t>
            </a:r>
            <a:r>
              <a:rPr lang="en-US" dirty="0">
                <a:latin typeface="Arial" pitchFamily="34" charset="0"/>
                <a:cs typeface="Arial" pitchFamily="34" charset="0"/>
              </a:rPr>
              <a:t>completion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breastfeeding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(with lower dose).</a:t>
            </a:r>
          </a:p>
          <a:p>
            <a:pPr algn="l" rtl="0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Parenteral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iron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IM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&amp; IV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Indication : For those can not be managed with oral therapy because of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lack of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severe gastrointestinal side effects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malabsorption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isk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anaphylactic-type reactions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So the recommendation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resuscitation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equipment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personnel </a:t>
            </a:r>
            <a:r>
              <a:rPr lang="en-US" dirty="0">
                <a:latin typeface="Arial" pitchFamily="34" charset="0"/>
                <a:cs typeface="Arial" pitchFamily="34" charset="0"/>
              </a:rPr>
              <a:t>trained in the detection and treatment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anaphylactic-type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reactions be readily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available </a:t>
            </a:r>
            <a:r>
              <a:rPr lang="en-US" dirty="0">
                <a:latin typeface="Arial" pitchFamily="34" charset="0"/>
                <a:cs typeface="Arial" pitchFamily="34" charset="0"/>
              </a:rPr>
              <a:t>during administration of 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parenteral iron preparations.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7340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2401"/>
            <a:ext cx="7056784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4876800" y="3733800"/>
            <a:ext cx="4876800" cy="1200329"/>
          </a:xfrm>
          <a:prstGeom prst="rect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Total iron deficit = Body weight [kg] x (Target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 Actual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[g/l] x 2.4 + Iron stores [mg]</a:t>
            </a:r>
          </a:p>
        </p:txBody>
      </p:sp>
    </p:spTree>
    <p:extLst>
      <p:ext uri="{BB962C8B-B14F-4D97-AF65-F5344CB8AC3E}">
        <p14:creationId xmlns:p14="http://schemas.microsoft.com/office/powerpoint/2010/main" xmlns="" val="228939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26 0.00231 L 0.61893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Blood transfusion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Indications: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Towards the end of pregnancy,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 time to achieve reasonable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concentration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before delivery using iron therapy (oral &amp; parenteral).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patient who is </a:t>
            </a:r>
            <a:r>
              <a:rPr lang="en-US" u="sng" dirty="0" err="1">
                <a:latin typeface="Arial" pitchFamily="34" charset="0"/>
                <a:cs typeface="Arial" pitchFamily="34" charset="0"/>
              </a:rPr>
              <a:t>hemodynamically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unstable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Severe iron deficiency anemia (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&lt;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g/dl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Transfusion is the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rapid way to increase </a:t>
            </a:r>
            <a:r>
              <a:rPr lang="en-US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concentration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but is a relatively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slow way to</a:t>
            </a:r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increase iron stores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Each </a:t>
            </a:r>
            <a:r>
              <a:rPr lang="en-US" dirty="0">
                <a:latin typeface="Arial" pitchFamily="34" charset="0"/>
                <a:cs typeface="Arial" pitchFamily="34" charset="0"/>
              </a:rPr>
              <a:t>unit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packed RBCs with </a:t>
            </a:r>
            <a:r>
              <a:rPr lang="en-US" dirty="0">
                <a:latin typeface="Arial" pitchFamily="34" charset="0"/>
                <a:cs typeface="Arial" pitchFamily="34" charset="0"/>
              </a:rPr>
              <a:t>a volume of 300 mL contains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approximately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200 mL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red </a:t>
            </a:r>
            <a:r>
              <a:rPr lang="en-US" dirty="0">
                <a:latin typeface="Arial" pitchFamily="34" charset="0"/>
                <a:cs typeface="Arial" pitchFamily="34" charset="0"/>
              </a:rPr>
              <a:t>cells and 200 mg of iron in the form of hemoglobin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heme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Transfusion of one unit of packed RBCs to an </a:t>
            </a:r>
            <a:r>
              <a:rPr lang="en-US" dirty="0">
                <a:latin typeface="Arial" pitchFamily="34" charset="0"/>
                <a:cs typeface="Arial" pitchFamily="34" charset="0"/>
              </a:rPr>
              <a:t>adult will raise the hematocrit by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roughly </a:t>
            </a:r>
            <a:r>
              <a:rPr lang="en-US" dirty="0">
                <a:latin typeface="Arial" pitchFamily="34" charset="0"/>
                <a:cs typeface="Arial" pitchFamily="34" charset="0"/>
              </a:rPr>
              <a:t>3 percentage points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the </a:t>
            </a:r>
            <a:r>
              <a:rPr lang="en-US" dirty="0">
                <a:latin typeface="Arial" pitchFamily="34" charset="0"/>
                <a:cs typeface="Arial" pitchFamily="34" charset="0"/>
              </a:rPr>
              <a:t>hemoglobin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approximately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g/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2421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sz="3600" b="1" dirty="0" smtClean="0"/>
          </a:p>
          <a:p>
            <a:pPr algn="ctr" rtl="0"/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Folate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deficiency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Aetiology</a:t>
            </a:r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▪ There is a significant increase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requirements during pregnancy because of the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increased cell replication that is taking place in the fetus , uterus and bone marrow (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increase in red cell mass ). Plasma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concentrations decrease throughout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pregnancy , reaching half  the non-pregnant levels by term.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▪ The incidence is higher in multiple pregnancies and closely spaced successive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pregnancies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** Daily requirement is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800ug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Consequences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l" rtl="0"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Neural tube defects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there are a clear links between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periconceptional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deficiency and neural tube defects, hence the advice that all women planning pregnancy should take 400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/day of folic acid and continue this for the first 12 weeks of pregnancy until the neural tube is closed.</a:t>
            </a:r>
          </a:p>
          <a:p>
            <a:pPr marL="342900" indent="-342900" algn="l" rtl="0"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Cleft lip and palate.</a:t>
            </a:r>
          </a:p>
          <a:p>
            <a:pPr marL="342900" indent="-342900" algn="l" rtl="0">
              <a:buAutoNum type="arabicParenR"/>
            </a:pP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Megaloblastic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 rtl="0"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Treatment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 mg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folic acid  per day and continue throughout the pregnancy.</a:t>
            </a: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892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Conditions that require </a:t>
            </a:r>
            <a:r>
              <a:rPr lang="en-US" sz="2400" b="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folate</a:t>
            </a:r>
            <a:r>
              <a:rPr lang="en-US" sz="2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supplements:</a:t>
            </a:r>
            <a:endParaRPr lang="en-US" sz="24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1- All pregnant epileptic women who take anti-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convulsants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2- Women with hemolytic anemia, such as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hemoglobinopathies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red cell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   membrane and enzyme disorders.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3- Lactating mothers?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Red cell and serum Vitamin B12 concentrations decrease during pregnancy,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due to increase tissue uptake under the influence of estrogen and preferential transport to the fetus.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Adult stores are 300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more and these are affected by pregnancy as minimal amount is required for fetal development, so fetal risks are rare.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It is rare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Occurs in patients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gastrectomy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ileitis, distal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illeal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resection, pernicious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intestinal parasites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diphilobothrium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latum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Crohn’s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disease. Dietary deficiency is seen in strict vegetarian.</a:t>
            </a:r>
            <a:endParaRPr lang="en-US" sz="2000" dirty="0" smtClean="0"/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Clinical manifestations: numbness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paresthesia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fingers &amp; toes, followed by weakness, ataxia and poor concentration. Changes in mental status may occur.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Diagnosis: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Peripheral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smear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hypersegmented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neutrophils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oval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macrocytes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 Howell-Jolly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bodies </a:t>
            </a:r>
          </a:p>
          <a:p>
            <a:pPr lvl="2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Vitamin B12 level &lt; 80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pico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g/ml.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Vitamin B12 deficiency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Diagnosis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pregnancy: if suspected, look for the etiology. </a:t>
            </a:r>
            <a:endParaRPr lang="en-US" sz="24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077200" cy="4277911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 of </a:t>
            </a:r>
            <a:r>
              <a:rPr lang="en-US" sz="24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vit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B12 Deficiency: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Cyanocobalamin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hydroxycobalmin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1mg, 3 times a week for 2 weeks and then every 3 months.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458" y="0"/>
            <a:ext cx="9173457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Anemia: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pathological condition in which the oxygen –carrying capacity of red blood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cells is insufficient to meet the body’s needs.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World health organization( WHO 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11 g/dl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Centers for disease control and prevention of North America (CDC)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11 g/dl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the first and third trimesters and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10.5 g/dl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the second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trimester. Postpartum anemia is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 10 g /dl.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Anemia is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most common medical disorder of pregnancy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Around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30-50%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of 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women become anemic during pregnancy,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iron deficiency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being responsible in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more than 90% of cases. The incidence of 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deficiency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around 5%.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Rare types include 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vitamin B12 deficiency, sickle cell disease,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others.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7741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Normal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Hb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composed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96-97%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2-3%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A2 hemoglobin alpha 2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than 1% fetal hemoglobin </a:t>
            </a:r>
          </a:p>
          <a:p>
            <a:pPr marL="13716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endParaRPr lang="en-US" sz="3600" b="1" dirty="0" smtClean="0"/>
          </a:p>
          <a:p>
            <a:pPr algn="ctr" rtl="0"/>
            <a:endParaRPr lang="en-US" sz="3600" b="1" dirty="0" smtClean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Pregnancy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women with sickle cell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disease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(SCD)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● SCD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group of inherited single-gene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autosomal recessive disorders </a:t>
            </a:r>
            <a:r>
              <a:rPr lang="en-US" dirty="0">
                <a:latin typeface="Arial" pitchFamily="34" charset="0"/>
                <a:cs typeface="Arial" pitchFamily="34" charset="0"/>
              </a:rPr>
              <a:t>caused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the ‘sickle’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gene</a:t>
            </a:r>
            <a:r>
              <a:rPr lang="en-US" dirty="0">
                <a:latin typeface="Arial" pitchFamily="34" charset="0"/>
                <a:cs typeface="Arial" pitchFamily="34" charset="0"/>
              </a:rPr>
              <a:t>, which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affects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haemoglobin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structure.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SCD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has its origins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sub-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Saharan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Africa and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Middle East,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hence it 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most prevalent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individuals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of  African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descent as well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as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Caribbean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Middle East, parts of India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Mediterranean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and South and Central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America.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● SCD </a:t>
            </a:r>
            <a:r>
              <a:rPr lang="en-US" dirty="0">
                <a:latin typeface="Arial" pitchFamily="34" charset="0"/>
                <a:cs typeface="Arial" pitchFamily="34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most common inherited condition worldwide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About 300 000 children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with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SCD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are born each year; two-thirds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these births are in Africa.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● Although </a:t>
            </a:r>
            <a:r>
              <a:rPr lang="en-US" dirty="0">
                <a:latin typeface="Arial" pitchFamily="34" charset="0"/>
                <a:cs typeface="Arial" pitchFamily="34" charset="0"/>
              </a:rPr>
              <a:t>most pregnancies complicated by maternal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SCD are likely to result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live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birth</a:t>
            </a:r>
            <a:r>
              <a:rPr lang="en-US" dirty="0">
                <a:latin typeface="Arial" pitchFamily="34" charset="0"/>
                <a:cs typeface="Arial" pitchFamily="34" charset="0"/>
              </a:rPr>
              <a:t>, these pregnancies are at increased risk 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obstetrical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fetal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complications,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as well as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medical</a:t>
            </a:r>
            <a:r>
              <a:rPr lang="en-US" dirty="0">
                <a:latin typeface="Arial" pitchFamily="34" charset="0"/>
                <a:cs typeface="Arial" pitchFamily="34" charset="0"/>
              </a:rPr>
              <a:t> complications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SCD. </a:t>
            </a:r>
            <a:r>
              <a:rPr lang="en-US" dirty="0">
                <a:latin typeface="Arial" pitchFamily="34" charset="0"/>
                <a:cs typeface="Arial" pitchFamily="34" charset="0"/>
              </a:rPr>
              <a:t>These risks are due,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 least </a:t>
            </a:r>
            <a:r>
              <a:rPr lang="en-US" dirty="0">
                <a:latin typeface="Arial" pitchFamily="34" charset="0"/>
                <a:cs typeface="Arial" pitchFamily="34" charset="0"/>
              </a:rPr>
              <a:t>in part,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metabolic demands, </a:t>
            </a:r>
            <a:r>
              <a:rPr lang="en-US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hypercoagulable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state, and vascular stasis </a:t>
            </a: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associated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pregnancy.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06778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19200"/>
            <a:ext cx="7620000" cy="4800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Normocytic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normochromic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anemia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reticulocyte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 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increased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3-15 %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Lactate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dehydrogenase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elevated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Hepatoglobin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Peripheral blood :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sickle cell, target cell ,Howell-Jolly bodies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3716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***Screening and diagnosis by </a:t>
            </a:r>
            <a:r>
              <a:rPr kumimoji="0" lang="en-US" sz="27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electrophoresis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85-100%, absent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, normal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A2 ,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 elevated more than 15 %)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0" y="0"/>
            <a:ext cx="914231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Preconception care</a:t>
            </a:r>
          </a:p>
          <a:p>
            <a:pPr marL="342900" indent="-342900" algn="l" rtl="0"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 rtl="0">
              <a:buAutoNum type="arabicParenR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l" rtl="0">
              <a:buAutoNum type="arabi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Detailed evaluation of patient </a:t>
            </a:r>
          </a:p>
          <a:p>
            <a:pPr marL="342900" indent="-342900" algn="l" rtl="0">
              <a:buAutoNum type="arabi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Genetic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counseling</a:t>
            </a:r>
          </a:p>
          <a:p>
            <a:pPr marL="342900" indent="-342900" algn="l" rtl="0">
              <a:buAutoNum type="arabi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Management of medications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immunization</a:t>
            </a:r>
          </a:p>
          <a:p>
            <a:pPr marL="342900" indent="-342900" algn="l" rtl="0">
              <a:buAutoNum type="arabi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Counseling about medical, obstetrical, and infant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outcomes</a:t>
            </a:r>
          </a:p>
          <a:p>
            <a:pPr algn="l" rtl="0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8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Detailed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evaluation of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patient</a:t>
            </a:r>
          </a:p>
          <a:p>
            <a:pPr algn="l" rtl="0"/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Detailed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history and full clinical examination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.( history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pain events and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hospitalizations, Measurement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baseline blood pressure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 to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rule out hypertension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Retinal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detect early proliferative sickle retinopathy, which may worsen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during pregnancy.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Chemistry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panel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urinalysis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24-hour protein excretion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determine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baseline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organ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function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particularly sickle nephropathy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Hemoglobin/hematocrit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ferritin level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Women with SCD often have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excessive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iron stores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but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 small proportion is iron deficient. Women with excessive iron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stores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should not receive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prenatal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vitamins with iron and should consider delaying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pregnancy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until they have been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treated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with iron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chelators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which are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contraindicated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 pregnancy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Baseline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urine culture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because of the increased frequency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asymptomatic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Urinary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tract infections are more common in sickle cell disease and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more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difficult to treat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underlying renal papillary necrosis.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0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73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Baseline pulmonary function tests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including pulse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oximetry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are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recommended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because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increased risk of pulmonary embolism, acute chest syndrome,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broncho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-reactive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lung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disease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 pregnancy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7-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Hepatitis B and C screening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assess risk of perinatal transmission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8-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Echocardiogram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as a screening test for pulmonary hypertension and early cardiac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dysfunction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which are associated with increased mortality in SCD and pregnancy.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9-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Serologic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 cell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phenotyping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screening for red cell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alloimmunization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identify patients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with multiple red cell alloantibodies who may be difficult to match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for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transfusion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may be at risk for hemolytic disease of the fetus 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newborn.</a:t>
            </a:r>
          </a:p>
          <a:p>
            <a:pPr algn="l" rtl="0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-Ask about transfusion history.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10-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Testing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partner for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hemoglobinopathy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risk of SCD in offspring is 50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% if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biologic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father is heterozygous; the risk is 100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% if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he is homozygous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11-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LFT: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Elevated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may indicate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hemolysis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chololithasis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as a result of chronic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hemolysis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or chronic hepatitis.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endParaRPr lang="ar-J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2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sz="3200" b="1" dirty="0" smtClean="0"/>
          </a:p>
          <a:p>
            <a:pPr algn="l" rtl="0"/>
            <a:endParaRPr lang="en-US" sz="3200" b="1" dirty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Genetic counseling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●Discuss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type and risk of inherited disease in offspring, and the variability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phenotype.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range of pregnancy options, as appropriate, including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Pre-implantation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genetic diagnosis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(PGD)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selection of embryos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without SCD.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Prenatal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diagnosis.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gestational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surrogate pregnancy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allows the patient to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avoid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both the maternal 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and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fetal risks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associated with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pregnancy complicated by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SCD.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 of donor sperm from a male without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hemoglobinopathy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**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Adoption.</a:t>
            </a:r>
            <a:endParaRPr lang="ar-J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2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736"/>
            <a:ext cx="91440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medications and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immunization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Immunization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Polyvalent pneumococcal,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Hemophilus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influenza type B,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meningococcal </a:t>
            </a:r>
            <a:r>
              <a:rPr lang="en-US" dirty="0">
                <a:latin typeface="Arial" pitchFamily="34" charset="0"/>
                <a:cs typeface="Arial" pitchFamily="34" charset="0"/>
              </a:rPr>
              <a:t>vaccines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recommended </a:t>
            </a:r>
            <a:r>
              <a:rPr lang="en-US" dirty="0">
                <a:latin typeface="Arial" pitchFamily="34" charset="0"/>
                <a:cs typeface="Arial" pitchFamily="34" charset="0"/>
              </a:rPr>
              <a:t>for pregnant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patients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SCD.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Pregnancy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should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avoided for at least four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weeks after administration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a live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       vaccine.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Folic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supplementation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( 5 mg / day ).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ydroxyurea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An increase in major congenital defects has been reported in animal</a:t>
            </a: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                           studies. it is prudent to discontinue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hydroxyurea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three months before</a:t>
            </a: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                          conception.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Iron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chelators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Deferoxamine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it should be discontinued.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It is associated with</a:t>
            </a: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                                         congenital anomalies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some animal studies.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Data from exposure in 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                                         humans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limited. Delay pregnancy if on treatment for excessive iron </a:t>
            </a:r>
          </a:p>
          <a:p>
            <a:pPr algn="l" rtl="0"/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                                          stores.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inhibitors and ARBs 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teratogenic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Prophylactic penicillin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It may </a:t>
            </a:r>
            <a:r>
              <a:rPr lang="en-US" dirty="0">
                <a:latin typeface="Arial" pitchFamily="34" charset="0"/>
                <a:cs typeface="Arial" pitchFamily="34" charset="0"/>
              </a:rPr>
              <a:t>be continued during pregnancy.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7-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Analgesia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NSAIDs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are generally avoided after 30 weeks of gestation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risk of</a:t>
            </a:r>
          </a:p>
          <a:p>
            <a:pPr algn="l" rtl="0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premature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narrowing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or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closure of 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ductus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arteriosus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endParaRPr lang="ar-JO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014" y="0"/>
            <a:ext cx="916401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sz="2800" b="1" dirty="0" smtClean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Counseling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about medical, obstetrical, and infant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outcomes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SCD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course during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pregnancy </a:t>
            </a:r>
            <a:endParaRPr lang="en-US" sz="20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There is consistent evidence that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anemia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err="1">
                <a:latin typeface="Arial" pitchFamily="34" charset="0"/>
                <a:cs typeface="Arial" pitchFamily="34" charset="0"/>
              </a:rPr>
              <a:t>vasoocclusive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or acute painful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episodes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occur more </a:t>
            </a:r>
            <a:r>
              <a:rPr lang="en-US" dirty="0">
                <a:latin typeface="Arial" pitchFamily="34" charset="0"/>
                <a:cs typeface="Arial" pitchFamily="34" charset="0"/>
              </a:rPr>
              <a:t>often in pregnancy and are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most common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maternal SCD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complications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associated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>
                <a:latin typeface="Arial" pitchFamily="34" charset="0"/>
                <a:cs typeface="Arial" pitchFamily="34" charset="0"/>
              </a:rPr>
              <a:t>pregnancy, occurring in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over 50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pregnant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women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SCD.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Painful </a:t>
            </a:r>
            <a:r>
              <a:rPr lang="en-US" dirty="0">
                <a:latin typeface="Arial" pitchFamily="34" charset="0"/>
                <a:cs typeface="Arial" pitchFamily="34" charset="0"/>
              </a:rPr>
              <a:t>episodes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>
                <a:latin typeface="Arial" pitchFamily="34" charset="0"/>
                <a:cs typeface="Arial" pitchFamily="34" charset="0"/>
              </a:rPr>
              <a:t>more common with advancing pregnancy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postpartum.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maternal mortality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72 deaths per 100,000 deliveries versus 12.7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deaths per 100,000 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deliveries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women without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SCD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-Increased </a:t>
            </a:r>
            <a:r>
              <a:rPr lang="en-US" dirty="0">
                <a:latin typeface="Arial" pitchFamily="34" charset="0"/>
                <a:cs typeface="Arial" pitchFamily="34" charset="0"/>
              </a:rPr>
              <a:t>risk 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transfusion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Systemic inflammatory response syndrome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Pneumonia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sepsis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Genitourinary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tract infection 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Cerebral vein thrombosis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Deep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vein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thrombosis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Pregnancy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outcome </a:t>
            </a:r>
            <a:endParaRPr lang="en-US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ncreased </a:t>
            </a:r>
            <a:r>
              <a:rPr lang="en-US" dirty="0">
                <a:latin typeface="Arial" pitchFamily="34" charset="0"/>
                <a:cs typeface="Arial" pitchFamily="34" charset="0"/>
              </a:rPr>
              <a:t>risk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Miscarriages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IUGR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Eclampsia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Gestational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hypertension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preeclampsia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Preterm labor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Postpartum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infection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Abruption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Antepartum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bleeding.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Perinatal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Mortality: 1-8%.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299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Management during pregnancy</a:t>
            </a:r>
          </a:p>
          <a:p>
            <a:pPr algn="l" rtl="0"/>
            <a:endParaRPr lang="en-US" sz="2000" u="sng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000" b="1" u="sng" dirty="0">
                <a:latin typeface="Arial" pitchFamily="34" charset="0"/>
                <a:cs typeface="Arial" pitchFamily="34" charset="0"/>
              </a:rPr>
              <a:t>Prenatal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care </a:t>
            </a:r>
            <a:endParaRPr lang="en-US" sz="2000" u="sng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1-Ideally, prenatal,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intrapartum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postpartum care are provided by a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multidisciplinary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experienced </a:t>
            </a:r>
            <a:r>
              <a:rPr lang="en-US" dirty="0">
                <a:latin typeface="Arial" pitchFamily="34" charset="0"/>
                <a:cs typeface="Arial" pitchFamily="34" charset="0"/>
              </a:rPr>
              <a:t>in caring for women and pregnancies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complicated </a:t>
            </a:r>
            <a:r>
              <a:rPr lang="en-US" dirty="0">
                <a:latin typeface="Arial" pitchFamily="34" charset="0"/>
                <a:cs typeface="Arial" pitchFamily="34" charset="0"/>
              </a:rPr>
              <a:t>by SCD.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2-If some or all of the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baseline evaluation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was omitted pre-pregnancy,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missing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assessments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should </a:t>
            </a:r>
            <a:r>
              <a:rPr lang="en-US" dirty="0">
                <a:latin typeface="Arial" pitchFamily="34" charset="0"/>
                <a:cs typeface="Arial" pitchFamily="34" charset="0"/>
              </a:rPr>
              <a:t>be performed in early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pregnancy.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3-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Monthly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determination of hemoglobin level and chemistry panel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4-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Iron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supplementation is avoided </a:t>
            </a:r>
            <a:r>
              <a:rPr lang="en-US" dirty="0">
                <a:latin typeface="Arial" pitchFamily="34" charset="0"/>
                <a:cs typeface="Arial" pitchFamily="34" charset="0"/>
              </a:rPr>
              <a:t>unless iron deficiency is documented by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serum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ferritin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level.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5-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Folic acid supplementation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be continued during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pregnancy ( 5 mg/day).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6-Nausea and vomiting of pregnancy is common in all pregnant women.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Control of 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symptoms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especially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 of dehydration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anorexia or vomiting,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help to decrease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incidence </a:t>
            </a:r>
            <a:r>
              <a:rPr lang="en-US" dirty="0">
                <a:latin typeface="Arial" pitchFamily="34" charset="0"/>
                <a:cs typeface="Arial" pitchFamily="34" charset="0"/>
              </a:rPr>
              <a:t>of acute painful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episodes.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7-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Baseline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serial screening with urinalysis and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culture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049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3718"/>
            <a:ext cx="9144000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Physiological changes</a:t>
            </a:r>
          </a:p>
          <a:p>
            <a:pPr algn="l" rtl="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Plasma volume increases by 50%.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Red cell mass increases by up to 25%.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There is a consequent fall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concentration,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hematocrit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red cell count because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hemodilution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Mean cell volume (MCV) increases secondary to erythropoiesis.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Mean cell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concentration (MCHC) remains stable.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Serum iron and ferritin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concentartion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decreases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secondary to increased utilization.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Total iron binding capacity increases.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Iron requirements increase(due to expanding red cell mass and fetal requirements )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from 2.5 mg/day in the first trimester to 6.6 mg/day in the third trimester (700-1400mg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total pregnancy).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There is a moderate increase in iron absorption.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requirements increase in pregnancy ( due to the fetus,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placenta,uterus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expanded maternal red cell mass).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There is no major effect on B12 stores, although levels decrease (preferential active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transport to the fetus).</a:t>
            </a:r>
            <a:endParaRPr lang="ar-J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5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008" y="0"/>
            <a:ext cx="915400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8-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Close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monitoring for development of preeclampsia</a:t>
            </a:r>
            <a:r>
              <a:rPr lang="en-US" dirty="0">
                <a:latin typeface="Arial" pitchFamily="34" charset="0"/>
                <a:cs typeface="Arial" pitchFamily="34" charset="0"/>
              </a:rPr>
              <a:t>. Some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suggest daily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use of low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dose </a:t>
            </a:r>
            <a:r>
              <a:rPr lang="en-US" dirty="0">
                <a:latin typeface="Arial" pitchFamily="34" charset="0"/>
                <a:cs typeface="Arial" pitchFamily="34" charset="0"/>
              </a:rPr>
              <a:t>(75 mg) aspirin to reduce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risk.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Start from the beginning of 2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trimester 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till -10 days before expected day of delivery.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9-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Monitoring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fetal growth with ultrasound and fetal well-being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NST or BPP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scoring </a:t>
            </a:r>
            <a:r>
              <a:rPr lang="en-US" dirty="0">
                <a:latin typeface="Arial" pitchFamily="34" charset="0"/>
                <a:cs typeface="Arial" pitchFamily="34" charset="0"/>
              </a:rPr>
              <a:t>is reasonable during the third trimester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10-Dehydration</a:t>
            </a:r>
            <a:r>
              <a:rPr lang="en-US" dirty="0">
                <a:latin typeface="Arial" pitchFamily="34" charset="0"/>
                <a:cs typeface="Arial" pitchFamily="34" charset="0"/>
              </a:rPr>
              <a:t>, hypoxia, acidosis, infection, and cold may precipitate painful crisis;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conditions should be avoided, if possible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11-Prenatal diagnosis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Evaluation of the fetus for sickle hemoglobin, as well as other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hemoglobinopathies</a:t>
            </a:r>
            <a:r>
              <a:rPr lang="en-US" dirty="0">
                <a:latin typeface="Arial" pitchFamily="34" charset="0"/>
                <a:cs typeface="Arial" pitchFamily="34" charset="0"/>
              </a:rPr>
              <a:t>, can be performed in at-risk pregnancies using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invasive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techniques,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such </a:t>
            </a:r>
            <a:r>
              <a:rPr lang="en-US" dirty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CVS at </a:t>
            </a:r>
            <a:r>
              <a:rPr lang="en-US" dirty="0">
                <a:latin typeface="Arial" pitchFamily="34" charset="0"/>
                <a:cs typeface="Arial" pitchFamily="34" charset="0"/>
              </a:rPr>
              <a:t>11 to 14 weeks of gestation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amniocentesis </a:t>
            </a:r>
            <a:r>
              <a:rPr lang="en-US" dirty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early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as 15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16 weeks.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12-All </a:t>
            </a:r>
            <a:r>
              <a:rPr lang="en-US" dirty="0">
                <a:latin typeface="Arial" pitchFamily="34" charset="0"/>
                <a:cs typeface="Arial" pitchFamily="34" charset="0"/>
              </a:rPr>
              <a:t>patients with SCD should receive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venous thromboembolism (VTE)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prophylaxis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a low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molecular </a:t>
            </a:r>
            <a:r>
              <a:rPr lang="en-US" dirty="0">
                <a:latin typeface="Arial" pitchFamily="34" charset="0"/>
                <a:cs typeface="Arial" pitchFamily="34" charset="0"/>
              </a:rPr>
              <a:t>weight heparin or unfractionated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heparin.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3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382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13-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RBC antibody screen,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prenatal visit, if negative, repeat test at 24-28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weeks.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14-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Anti-D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same recommendation.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15-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Influenza vaccine: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should be recommended if it has not been administered.</a:t>
            </a:r>
          </a:p>
          <a:p>
            <a:pPr algn="l" rtl="0"/>
            <a:endParaRPr lang="en-US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endParaRPr lang="en-US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endParaRPr lang="en-US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RCOG Green-top Guideline No. 61, page 9, Table 2: Specific antenatal care for</a:t>
            </a:r>
          </a:p>
          <a:p>
            <a:pPr algn="l" rtl="0"/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women with SCD</a:t>
            </a: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Labor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vaginal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delivery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>
                <a:latin typeface="Arial" pitchFamily="34" charset="0"/>
                <a:cs typeface="Arial" pitchFamily="34" charset="0"/>
              </a:rPr>
              <a:t>There are no medical contraindications to vaginal delivery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-Induction of labor and cesarean delivery are performed only for the usual obstetrical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indications.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-During labor and delivery the parturient should be kept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well oxygenated (O2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saturation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≥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95 percent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warm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hydrated</a:t>
            </a:r>
            <a:r>
              <a:rPr lang="en-US" dirty="0">
                <a:latin typeface="Arial" pitchFamily="34" charset="0"/>
                <a:cs typeface="Arial" pitchFamily="34" charset="0"/>
              </a:rPr>
              <a:t> to prevent sickling.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ontinuous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fetal 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heart rate monitorin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en-US" dirty="0">
                <a:latin typeface="Arial" pitchFamily="34" charset="0"/>
                <a:cs typeface="Arial" pitchFamily="34" charset="0"/>
              </a:rPr>
              <a:t>since these pregnancies are at higher risk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complications.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Neuraxial</a:t>
            </a:r>
            <a:r>
              <a:rPr lang="en-US" dirty="0">
                <a:latin typeface="Arial" pitchFamily="34" charset="0"/>
                <a:cs typeface="Arial" pitchFamily="34" charset="0"/>
              </a:rPr>
              <a:t> anesthesia is useful to reduce maternal cardiac demands secondary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labor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pain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anxiety.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35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Postpartum management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Antibiotic prophylaxis </a:t>
            </a:r>
            <a:r>
              <a:rPr lang="en-US" dirty="0">
                <a:latin typeface="Arial" pitchFamily="34" charset="0"/>
                <a:cs typeface="Arial" pitchFamily="34" charset="0"/>
              </a:rPr>
              <a:t>per local standards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Adequate fluid intake </a:t>
            </a:r>
            <a:r>
              <a:rPr lang="en-US" dirty="0">
                <a:latin typeface="Arial" pitchFamily="34" charset="0"/>
                <a:cs typeface="Arial" pitchFamily="34" charset="0"/>
              </a:rPr>
              <a:t>so the mother is well hydrated.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This may necessitate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IV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fluid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administration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anti-emetic therapy until oral intake 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adequate.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Adequate oxygenation (O2 saturation ≥95 percent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Supplemental oxygen should be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given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as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needed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Continuous positive airway pressure (CPAP) should be considered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if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chest signs and/or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symptoms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develop, or oxygen saturation falls below 92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percent.</a:t>
            </a:r>
          </a:p>
          <a:p>
            <a:pPr algn="l" rtl="0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Early ambulation and thromboembolism prophylaxis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Breastfeeding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Hemoglobinopathy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is not a contraindication to breastfeeding,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which should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encouraged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for its maternal and infant health benefits, except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mothers  taking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medications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that are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transferred into breast milk and considered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potentially harmful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the infant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hydroxyurea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Contraception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methods of combined (estrogen-progestin) and progestin-only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hormonal contraception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the copper-releasing IUD safe and effective for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women with SCD.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6857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Thalassemia:</a:t>
            </a:r>
            <a:endParaRPr lang="en-US" sz="36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Quantitative disorders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globin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chain production that affect either alpha or </a:t>
            </a: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      Beta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globin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chains.</a:t>
            </a: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Alpha </a:t>
            </a:r>
            <a:r>
              <a:rPr lang="en-US" sz="20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There are normally two pairs (four) of functional α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globin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genes on chromosome 16.</a:t>
            </a:r>
          </a:p>
          <a:p>
            <a:pPr algn="l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or two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missing          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α-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trait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These traits are not detected on hemoglobin electrophoresis because no abnormal hemoglobin is made. In addition, there is neither excess nor lack of any normal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hemoglobins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Deletion of three genes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hemoglobin H (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HbH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disease.</a:t>
            </a:r>
          </a:p>
          <a:p>
            <a:pPr algn="l"/>
            <a:endParaRPr lang="en-US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Chronic hemolytic anemia, with moderate anemia,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hypochromia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and marked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microcytosis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normal life expectancy. 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 hemoglobin electrophoresis, </a:t>
            </a:r>
            <a:r>
              <a:rPr lang="en-US" sz="1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HbH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peak appears on the high-performance liquid chromatography trace and the presence of </a:t>
            </a:r>
            <a:r>
              <a:rPr lang="en-US" sz="1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HbH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inclusion bodies in the red cell that appear like “golf ball” cells on </a:t>
            </a:r>
            <a:r>
              <a:rPr lang="en-US" sz="1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supravital</a:t>
            </a:r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staining.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895600" y="2667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4495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α-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major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 α chain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production,tetramers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fetal gamma chains (γ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hemoglobin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>
            <a:normAutofit/>
          </a:bodyPr>
          <a:lstStyle/>
          <a:p>
            <a:pPr algn="l"/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Characterized by: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Severe anemia, failure of oxygen delivery to tissues, cardiac failure, and abnormal organogenesis. The condition is incompatible with life and causes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intrauterine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hydrops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Serious obstetric complications often occur, including preeclampsia and delivery difficulties 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because of the large fetus and placenta. 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--Antenatal screening for α-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directed at preventing hemoglobin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Barts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hydrops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1066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Pre-pregnancy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Women who have α-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trait should be identified before pregnancy so that they can be alerted to the one in four chance of having 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hydropic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fetus if their partner carries the same trait.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Women with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HbH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disease should be encouraged to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take regular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supplementation outside of pregnancy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to meet the demands of increased bone marrow turnover.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Prenatal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At-risk couples should be counseled about the risks and offered antenatal diagnosis with CVS or amniocentesis.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Oral iron supplements should not be prescribed on the basis of red cell indices alone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hypochromia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microcytosis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They are indicated when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ferritin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levels are reduced.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HbH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disease,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supplementation (5 mg daily) is recommended, and transfusion may be needed for women with severe symptomatic anemia or early signs of fetal compromise.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Labor and Delivery and Postpartum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 specific management recommendations.</a:t>
            </a:r>
            <a:endParaRPr lang="en-US" sz="2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Diagnosis and Management Options: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β-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trait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or heterozygote state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is important to detect for antenatal screening purposes.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Racial groups at greatest risk include those of Mediterranean origin and some Asian populations,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but it can occur in any racial group.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Partner screening should be performed to determine the risk of having a child affected with a major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hemoglobinopathy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physiologic stress of pregnancy may exacerbate symptoms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The transfusion regimen needs careful monitoring because blood requirements tend to increase in pregnancy. Iron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chelation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therapy also needs to be reviewed.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β-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Thalassemia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304801"/>
            <a:ext cx="8305800" cy="838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Diagnosis and Management Options: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β-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trait is indicated by: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Hypochromic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microcytic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red cell indices.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Finding of increased hemoglobin A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hemoglobin electrophoresis.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β-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major: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Patients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often small in stature, and affected women have small pelvic bones. This finding might be the reason for the increased rate of cesarean delivery reported in these women.</a:t>
            </a:r>
            <a: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fetus risks: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Fetal hypoxia may occur and has been associated with: IUGR, pregnancy loss, and preterm labor. These complications do not occur when maternal anemia is managed well.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Women with iron overload are at increased risk for maternal diabetes, which can lead to an increased risk of birth defects and prenatal and maternal complications.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572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Fertility is often reduced in women with transfusion-dependent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thalassemia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major owing to iron overload and central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hypogonadism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but pregnancy is possible for some.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**Many require regular transfusion programs and iron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chelation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therapy. Unnecessary iron loading should be avoided. Oral and intravenous iron supplements are contraindicated. If possible, iron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chelation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therapy should be optimized prior to pregnancy and then discontinued during pregnancy. Iron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chelation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can be restarted after delivery. </a:t>
            </a:r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Desferrioxamine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safe to use if breast-feeding.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**Assessment of the function of organs affected by iron overload (heart, liver, and endocrine system) should be carried out regularly throughout medical follow-up.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Assessment includes evaluation of cardiac status, liver function tests, thyroid and parathyroid function tests, and glucose testing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od_volume_in_pregnanc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7848600" cy="5714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**Bone problems with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osteopenia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osteoporosis often occur in transfusion-dependent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thalassemics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these can worsen during pregnancy. Vitamin D and calcium supplements are advisable if bone density is reduced, but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bisphosphonates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should be discontinued. 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**Transfusion requirements tend to increase in pregnancy.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Labor and Delivery and Postpartum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There are no specific management recommendations.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Severe chronic anemia is associated with :</a:t>
            </a:r>
          </a:p>
          <a:p>
            <a:pPr algn="l" rtl="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Fetal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1-Increased risk of preterm delivery.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2-Fetal growth restriction(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FGR)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low birth weight.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3-Intrauterine fetal death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(IUFD).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4-Increased risk of spontaneous abortion.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5-Increased risk of perinatal mortality.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Maternal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1-Increased risk of infection.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2-Poor tolerance to blood loss at time of delivery.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3-Cardiovascular stress.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4-Increased risk of postnatal depression.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5-Increased risk of maternal mortality.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2861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Screening</a:t>
            </a:r>
          </a:p>
          <a:p>
            <a:pPr algn="l" rtl="0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pregnant women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be offered screening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by estimating the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concentration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means of a full blood count (CBC) :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I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first trimester (or at booking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W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next screening bloods (usually performed between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28-32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weeks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/>
            <a:endParaRPr lang="en-US" u="sng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at 36 weeks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gestation.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806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340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endParaRPr lang="en-US" dirty="0" smtClean="0"/>
          </a:p>
          <a:p>
            <a:pPr algn="ctr" rtl="0"/>
            <a:endParaRPr lang="en-US" dirty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Iron deficiency anemia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(IDA)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iagnosis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▪ IDA is classically described as microcytic , hypochromic anemia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because of reduced MCV and MCHC.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But the diagnosis should still be confirmed.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▪ The diagnostic test for iron deficiency is a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serum ferritin concentration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This is not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affected by recent ingestion of iron,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 concentration of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12 mcg/L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diagnostic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greatest sensitivity and specificity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Iron def. can be present in the absence of anemia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 low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is a late event of iron</a:t>
            </a:r>
          </a:p>
          <a:p>
            <a:pPr algn="l" rtl="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deficiency 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other parameters of the full blood count that usually give a clue to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  this ( reduced MCV,MCH and MCHC ) are not as accurate during pregnancy.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▪ CDC  </a:t>
            </a:r>
            <a:r>
              <a:rPr lang="en-US" dirty="0">
                <a:latin typeface="Arial" pitchFamily="34" charset="0"/>
                <a:cs typeface="Arial" pitchFamily="34" charset="0"/>
              </a:rPr>
              <a:t>guidelines : Pregnant women should begin taking low dose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mg/day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   elemental oral iron </a:t>
            </a:r>
            <a:r>
              <a:rPr lang="en-US" dirty="0">
                <a:latin typeface="Arial" pitchFamily="34" charset="0"/>
                <a:cs typeface="Arial" pitchFamily="34" charset="0"/>
              </a:rPr>
              <a:t>at the first prenatal visit as primary prevention of iron deficiency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Education about the diet.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▪ Treatment of hook worm infestations in non-industrialized countries.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1307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Lab test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marL="13716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Parameters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↓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ferritin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hemoglobin, mean corpuscular volume, mean corpuscular hemoglobin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↑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total iron-binding capacity,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transferrin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red blood cell distribution width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46"/>
            <a:ext cx="914400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2800" b="1" dirty="0" smtClean="0"/>
          </a:p>
          <a:p>
            <a:pPr algn="l" rtl="0"/>
            <a:endParaRPr lang="en-US" sz="2800" b="1" dirty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●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Treatment</a:t>
            </a:r>
          </a:p>
          <a:p>
            <a:pPr algn="l" rtl="0"/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Oral iron</a:t>
            </a:r>
          </a:p>
          <a:p>
            <a:pPr algn="l" rtl="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Parenteral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iron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(IM &amp; IV )</a:t>
            </a:r>
          </a:p>
          <a:p>
            <a:pPr algn="l" rtl="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Blood transfusion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6006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2557</TotalTime>
  <Words>3901</Words>
  <Application>Microsoft Office PowerPoint</Application>
  <PresentationFormat>On-screen Show (4:3)</PresentationFormat>
  <Paragraphs>508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Anemia with pregnancy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Conditions that require folate supplements:</vt:lpstr>
      <vt:lpstr>Vitamin B12 deficiency</vt:lpstr>
      <vt:lpstr>Diagnosis in pregnancy: if suspected, look for the etiology.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Thalassemia:</vt:lpstr>
      <vt:lpstr>α-thalassemia major            no α chain production,tetramers of fetal gamma chains (γ4), hemoglobin Barts. </vt:lpstr>
      <vt:lpstr>Diagnosis and Management Options:</vt:lpstr>
      <vt:lpstr>β-Thalassemia</vt:lpstr>
      <vt:lpstr>Diagnosis and Management Options:</vt:lpstr>
      <vt:lpstr>                      </vt:lpstr>
      <vt:lpstr>**Bone problems with osteopenia and osteoporosis often occur in transfusion-dependent thalassemics, and these can worsen during pregnancy. Vitamin D and calcium supplements are advisable if bone density is reduced, but bisphosphonates should be discontinued.   **Transfusion requirements tend to increase in pregnancy.  Labor and Delivery and Postpartum  There are no specific management recommendations.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149</cp:revision>
  <dcterms:created xsi:type="dcterms:W3CDTF">2015-06-28T20:53:09Z</dcterms:created>
  <dcterms:modified xsi:type="dcterms:W3CDTF">2020-10-20T04:44:45Z</dcterms:modified>
</cp:coreProperties>
</file>