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7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D8F16E-D25A-48C4-947B-300EB1307EC0}"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292454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8F16E-D25A-48C4-947B-300EB1307EC0}"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310187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8F16E-D25A-48C4-947B-300EB1307EC0}"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109921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8F16E-D25A-48C4-947B-300EB1307EC0}"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307379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D8F16E-D25A-48C4-947B-300EB1307EC0}"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347074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D8F16E-D25A-48C4-947B-300EB1307EC0}"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57524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D8F16E-D25A-48C4-947B-300EB1307EC0}"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320549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D8F16E-D25A-48C4-947B-300EB1307EC0}"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397580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8F16E-D25A-48C4-947B-300EB1307EC0}"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305831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8F16E-D25A-48C4-947B-300EB1307EC0}"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278811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8F16E-D25A-48C4-947B-300EB1307EC0}"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E29F3-AFBA-4DF0-A6D1-90BFBA40F9E7}" type="slidenum">
              <a:rPr lang="en-US" smtClean="0"/>
              <a:t>‹#›</a:t>
            </a:fld>
            <a:endParaRPr lang="en-US"/>
          </a:p>
        </p:txBody>
      </p:sp>
    </p:spTree>
    <p:extLst>
      <p:ext uri="{BB962C8B-B14F-4D97-AF65-F5344CB8AC3E}">
        <p14:creationId xmlns:p14="http://schemas.microsoft.com/office/powerpoint/2010/main" val="96498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8F16E-D25A-48C4-947B-300EB1307EC0}"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E29F3-AFBA-4DF0-A6D1-90BFBA40F9E7}" type="slidenum">
              <a:rPr lang="en-US" smtClean="0"/>
              <a:t>‹#›</a:t>
            </a:fld>
            <a:endParaRPr lang="en-US"/>
          </a:p>
        </p:txBody>
      </p:sp>
    </p:spTree>
    <p:extLst>
      <p:ext uri="{BB962C8B-B14F-4D97-AF65-F5344CB8AC3E}">
        <p14:creationId xmlns:p14="http://schemas.microsoft.com/office/powerpoint/2010/main" val="94310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303388" y="1535689"/>
            <a:ext cx="7772400" cy="2172064"/>
          </a:xfrm>
        </p:spPr>
        <p:txBody>
          <a:bodyPr>
            <a:normAutofit fontScale="90000"/>
          </a:bodyPr>
          <a:lstStyle/>
          <a:p>
            <a:r>
              <a:rPr lang="en-US" sz="5400" b="1" dirty="0" smtClean="0"/>
              <a:t>Postpartum contraception: Counseling and methods</a:t>
            </a:r>
            <a:br>
              <a:rPr lang="en-US" sz="5400" b="1" dirty="0" smtClean="0"/>
            </a:br>
            <a:endParaRPr lang="ar-JO" sz="5400" b="1" dirty="0">
              <a:solidFill>
                <a:srgbClr val="C00000"/>
              </a:solidFill>
            </a:endParaRPr>
          </a:p>
        </p:txBody>
      </p:sp>
      <p:sp>
        <p:nvSpPr>
          <p:cNvPr id="3" name="عنوان فرعي 2"/>
          <p:cNvSpPr>
            <a:spLocks noGrp="1"/>
          </p:cNvSpPr>
          <p:nvPr>
            <p:ph type="subTitle" idx="1"/>
          </p:nvPr>
        </p:nvSpPr>
        <p:spPr>
          <a:xfrm>
            <a:off x="2595538" y="3786190"/>
            <a:ext cx="6400800" cy="1752600"/>
          </a:xfrm>
        </p:spPr>
        <p:txBody>
          <a:bodyPr>
            <a:normAutofit/>
          </a:bodyPr>
          <a:lstStyle/>
          <a:p>
            <a:pPr lvl="0"/>
            <a:r>
              <a:rPr lang="en-US" sz="2800" dirty="0"/>
              <a:t>Students presenting this seminar :</a:t>
            </a:r>
          </a:p>
          <a:p>
            <a:r>
              <a:rPr lang="en-US" sz="2800" dirty="0" err="1" smtClean="0"/>
              <a:t>Tareq</a:t>
            </a:r>
            <a:r>
              <a:rPr lang="en-US" sz="2800" dirty="0" smtClean="0"/>
              <a:t> Al-</a:t>
            </a:r>
            <a:r>
              <a:rPr lang="en-US" sz="2800" dirty="0" err="1" smtClean="0"/>
              <a:t>oran</a:t>
            </a:r>
          </a:p>
          <a:p>
            <a:r>
              <a:rPr lang="en-US" sz="2800" dirty="0" err="1" smtClean="0"/>
              <a:t>Zedan</a:t>
            </a:r>
            <a:r>
              <a:rPr lang="en-US" sz="2800" dirty="0" smtClean="0"/>
              <a:t> al-</a:t>
            </a:r>
            <a:r>
              <a:rPr lang="en-US" sz="2800" dirty="0" err="1" smtClean="0"/>
              <a:t>saleh</a:t>
            </a:r>
            <a:endParaRPr lang="ar-JO" sz="2800" dirty="0"/>
          </a:p>
        </p:txBody>
      </p:sp>
      <p:pic>
        <p:nvPicPr>
          <p:cNvPr id="4" name="صورة 3" descr="شعار_جامعة_مؤتة.png"/>
          <p:cNvPicPr>
            <a:picLocks noChangeAspect="1"/>
          </p:cNvPicPr>
          <p:nvPr/>
        </p:nvPicPr>
        <p:blipFill>
          <a:blip r:embed="rId2" cstate="print"/>
          <a:stretch>
            <a:fillRect/>
          </a:stretch>
        </p:blipFill>
        <p:spPr>
          <a:xfrm>
            <a:off x="5381620" y="-27295"/>
            <a:ext cx="1362078" cy="1562984"/>
          </a:xfrm>
          <a:prstGeom prst="rect">
            <a:avLst/>
          </a:prstGeom>
        </p:spPr>
      </p:pic>
      <p:sp>
        <p:nvSpPr>
          <p:cNvPr id="6" name="عنوان فرعي 2"/>
          <p:cNvSpPr txBox="1">
            <a:spLocks/>
          </p:cNvSpPr>
          <p:nvPr/>
        </p:nvSpPr>
        <p:spPr>
          <a:xfrm>
            <a:off x="2595538" y="5357826"/>
            <a:ext cx="6400800" cy="1114436"/>
          </a:xfrm>
          <a:prstGeom prst="rect">
            <a:avLst/>
          </a:prstGeom>
        </p:spPr>
        <p:txBody>
          <a:bodyPr vert="horz" lIns="91440" tIns="45720" rIns="91440" bIns="45720" rtlCol="1">
            <a:normAutofit/>
          </a:bodyPr>
          <a:lstStyle/>
          <a:p>
            <a:pPr algn="ctr" rtl="1">
              <a:spcBef>
                <a:spcPct val="20000"/>
              </a:spcBef>
              <a:defRPr/>
            </a:pPr>
            <a:r>
              <a:rPr lang="en-US" sz="3200" dirty="0">
                <a:solidFill>
                  <a:schemeClr val="tx1">
                    <a:tint val="75000"/>
                  </a:schemeClr>
                </a:solidFill>
              </a:rPr>
              <a:t>This seminar is under the supervision of </a:t>
            </a:r>
            <a:r>
              <a:rPr lang="en-US" sz="3200" b="1" dirty="0"/>
              <a:t>Dr.</a:t>
            </a:r>
            <a:r>
              <a:rPr lang="en-US" sz="3200" b="1" dirty="0">
                <a:solidFill>
                  <a:schemeClr val="tx1">
                    <a:tint val="75000"/>
                  </a:schemeClr>
                </a:solidFill>
              </a:rPr>
              <a:t> </a:t>
            </a:r>
            <a:r>
              <a:rPr lang="en-US" sz="3200" b="1" dirty="0" err="1"/>
              <a:t>Alaa</a:t>
            </a:r>
            <a:r>
              <a:rPr lang="en-US" sz="3200" b="1" dirty="0"/>
              <a:t> </a:t>
            </a:r>
            <a:r>
              <a:rPr lang="en-US" sz="3200" b="1" dirty="0" err="1"/>
              <a:t>Owais</a:t>
            </a:r>
            <a:endParaRPr lang="ar-JO" sz="3200" b="1" dirty="0"/>
          </a:p>
        </p:txBody>
      </p:sp>
    </p:spTree>
    <p:extLst>
      <p:ext uri="{BB962C8B-B14F-4D97-AF65-F5344CB8AC3E}">
        <p14:creationId xmlns:p14="http://schemas.microsoft.com/office/powerpoint/2010/main" val="1720878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19" y="668740"/>
            <a:ext cx="10862481" cy="5508223"/>
          </a:xfrm>
        </p:spPr>
        <p:txBody>
          <a:bodyPr/>
          <a:lstStyle/>
          <a:p>
            <a:pPr marL="0" indent="0">
              <a:buNone/>
            </a:pPr>
            <a:r>
              <a:rPr lang="ar-JO" sz="3600" b="1" dirty="0" smtClean="0">
                <a:solidFill>
                  <a:srgbClr val="C00000"/>
                </a:solidFill>
              </a:rPr>
              <a:t>4</a:t>
            </a:r>
            <a:r>
              <a:rPr lang="en-US" sz="3600" b="1" dirty="0" smtClean="0">
                <a:solidFill>
                  <a:srgbClr val="C00000"/>
                </a:solidFill>
              </a:rPr>
              <a:t>. </a:t>
            </a:r>
            <a:r>
              <a:rPr lang="en-US" sz="3600" b="1" u="sng" dirty="0" smtClean="0">
                <a:solidFill>
                  <a:srgbClr val="C00000"/>
                </a:solidFill>
              </a:rPr>
              <a:t>Progestin-only injectable :</a:t>
            </a:r>
            <a:br>
              <a:rPr lang="en-US" sz="3600" b="1" u="sng" dirty="0" smtClean="0">
                <a:solidFill>
                  <a:srgbClr val="C00000"/>
                </a:solidFill>
              </a:rPr>
            </a:br>
            <a:endParaRPr lang="en-US" sz="3600" b="1" u="sng" dirty="0" smtClean="0">
              <a:solidFill>
                <a:srgbClr val="C00000"/>
              </a:solidFill>
            </a:endParaRPr>
          </a:p>
          <a:p>
            <a:r>
              <a:rPr lang="en-US" b="1" dirty="0" smtClean="0"/>
              <a:t>This method, which can be administered during the birth admission, has the advantage of being a single injection that lasts 12 weeks.</a:t>
            </a:r>
            <a:br>
              <a:rPr lang="en-US" b="1" dirty="0" smtClean="0"/>
            </a:br>
            <a:endParaRPr lang="en-US" b="1" dirty="0" smtClean="0"/>
          </a:p>
          <a:p>
            <a:r>
              <a:rPr lang="en-US" b="1" dirty="0" smtClean="0"/>
              <a:t>Postpartum depot medroxyprogesterone acetate (DMPA) can therefore bridge a woman to an outpatient postpartum visit, at which time she may initiate a long-acting reversible method or continue DMPA, as she desires. Some clinicians and practitioners have raised concerns about a link between DMPA and postpartum depression, but studies have reported conflicting results</a:t>
            </a:r>
            <a:endParaRPr lang="en-US" dirty="0"/>
          </a:p>
        </p:txBody>
      </p:sp>
    </p:spTree>
    <p:extLst>
      <p:ext uri="{BB962C8B-B14F-4D97-AF65-F5344CB8AC3E}">
        <p14:creationId xmlns:p14="http://schemas.microsoft.com/office/powerpoint/2010/main" val="428522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6" y="504967"/>
            <a:ext cx="11026254" cy="5671996"/>
          </a:xfrm>
        </p:spPr>
        <p:txBody>
          <a:bodyPr/>
          <a:lstStyle/>
          <a:p>
            <a:endParaRPr lang="ar-JO" dirty="0" smtClean="0"/>
          </a:p>
          <a:p>
            <a:pPr marL="0" indent="0">
              <a:buNone/>
            </a:pPr>
            <a:r>
              <a:rPr lang="ar-JO" sz="3200" b="1" dirty="0" smtClean="0">
                <a:solidFill>
                  <a:srgbClr val="C00000"/>
                </a:solidFill>
              </a:rPr>
              <a:t>5</a:t>
            </a:r>
            <a:r>
              <a:rPr lang="en-US" sz="3200" b="1" dirty="0" smtClean="0">
                <a:solidFill>
                  <a:srgbClr val="C00000"/>
                </a:solidFill>
              </a:rPr>
              <a:t>. </a:t>
            </a:r>
            <a:r>
              <a:rPr lang="en-US" sz="3200" b="1" u="sng" dirty="0" smtClean="0">
                <a:solidFill>
                  <a:srgbClr val="C00000"/>
                </a:solidFill>
              </a:rPr>
              <a:t>Progestin-only pills:</a:t>
            </a:r>
          </a:p>
          <a:p>
            <a:r>
              <a:rPr lang="en-US" b="1" dirty="0" smtClean="0"/>
              <a:t>Progestin-only pills (POPs) can be initiated at any time after delivery, but their efficacy is likely lower than CHCs due to the need to take them at nearly the same time every day.</a:t>
            </a:r>
            <a:br>
              <a:rPr lang="en-US" b="1" dirty="0" smtClean="0"/>
            </a:br>
            <a:endParaRPr lang="en-US" b="1" dirty="0" smtClean="0"/>
          </a:p>
          <a:p>
            <a:pPr marL="0" indent="0">
              <a:buNone/>
            </a:pPr>
            <a:r>
              <a:rPr lang="ar-JO" sz="3200" b="1" dirty="0" smtClean="0">
                <a:solidFill>
                  <a:srgbClr val="C00000"/>
                </a:solidFill>
              </a:rPr>
              <a:t>6</a:t>
            </a:r>
            <a:r>
              <a:rPr lang="en-US" sz="3200" b="1" dirty="0" smtClean="0">
                <a:solidFill>
                  <a:srgbClr val="C00000"/>
                </a:solidFill>
              </a:rPr>
              <a:t>. </a:t>
            </a:r>
            <a:r>
              <a:rPr lang="en-US" sz="3600" b="1" u="sng" dirty="0" smtClean="0">
                <a:solidFill>
                  <a:srgbClr val="C00000"/>
                </a:solidFill>
              </a:rPr>
              <a:t>Combined hormonal contraception (pills, patch, and vaginal ring):</a:t>
            </a:r>
          </a:p>
          <a:p>
            <a:r>
              <a:rPr lang="en-US" b="1" dirty="0" smtClean="0"/>
              <a:t>CHCs include both an estrogen and a progestin. Formulations include pills, patch, and vaginal rings.</a:t>
            </a:r>
          </a:p>
          <a:p>
            <a:r>
              <a:rPr lang="en-US" b="1" dirty="0" smtClean="0"/>
              <a:t>CHC is not recommended until three to six weeks postpartum due to the effect of estrogen on VTE risk.</a:t>
            </a:r>
            <a:endParaRPr lang="ar-JO" dirty="0" smtClean="0"/>
          </a:p>
          <a:p>
            <a:endParaRPr lang="ar-JO" dirty="0"/>
          </a:p>
        </p:txBody>
      </p:sp>
    </p:spTree>
    <p:extLst>
      <p:ext uri="{BB962C8B-B14F-4D97-AF65-F5344CB8AC3E}">
        <p14:creationId xmlns:p14="http://schemas.microsoft.com/office/powerpoint/2010/main" val="413696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21" y="191068"/>
            <a:ext cx="11080845" cy="6666931"/>
          </a:xfrm>
        </p:spPr>
        <p:txBody>
          <a:bodyPr>
            <a:normAutofit lnSpcReduction="10000"/>
          </a:bodyPr>
          <a:lstStyle/>
          <a:p>
            <a:pPr marL="0" indent="0">
              <a:buNone/>
            </a:pPr>
            <a:r>
              <a:rPr lang="ar-JO" b="1" dirty="0" smtClean="0">
                <a:solidFill>
                  <a:srgbClr val="C00000"/>
                </a:solidFill>
              </a:rPr>
              <a:t>7</a:t>
            </a:r>
            <a:r>
              <a:rPr lang="en-US" b="1" dirty="0" smtClean="0">
                <a:solidFill>
                  <a:srgbClr val="C00000"/>
                </a:solidFill>
              </a:rPr>
              <a:t>. </a:t>
            </a:r>
            <a:r>
              <a:rPr lang="en-US" b="1" u="sng" dirty="0" smtClean="0">
                <a:solidFill>
                  <a:srgbClr val="C00000"/>
                </a:solidFill>
              </a:rPr>
              <a:t>Lactational amenorrhea method :</a:t>
            </a:r>
          </a:p>
          <a:p>
            <a:r>
              <a:rPr lang="en-US" sz="2500" b="1" dirty="0" smtClean="0"/>
              <a:t>The </a:t>
            </a:r>
            <a:r>
              <a:rPr lang="en-US" sz="2500" b="1" dirty="0" err="1" smtClean="0"/>
              <a:t>lactational</a:t>
            </a:r>
            <a:r>
              <a:rPr lang="en-US" sz="2500" b="1" dirty="0" smtClean="0"/>
              <a:t> amenorrhea method (LAM) is defined as the educated use of breastfeeding as a contraceptive method by a woman who is </a:t>
            </a:r>
            <a:r>
              <a:rPr lang="en-US" sz="2500" b="1" dirty="0" err="1" smtClean="0"/>
              <a:t>amenorrheic</a:t>
            </a:r>
            <a:r>
              <a:rPr lang="en-US" sz="2500" b="1" dirty="0" smtClean="0"/>
              <a:t> and is not using supplementary feeding or breast pumps for up to six months after delivery.</a:t>
            </a:r>
          </a:p>
          <a:p>
            <a:pPr marL="0" indent="0">
              <a:buNone/>
            </a:pPr>
            <a:r>
              <a:rPr lang="en-US" sz="2400" dirty="0"/>
              <a:t/>
            </a:r>
            <a:br>
              <a:rPr lang="en-US" sz="2400" dirty="0"/>
            </a:br>
            <a:r>
              <a:rPr lang="ar-JO" sz="3200" b="1" dirty="0" smtClean="0">
                <a:solidFill>
                  <a:srgbClr val="C00000"/>
                </a:solidFill>
              </a:rPr>
              <a:t>8</a:t>
            </a:r>
            <a:r>
              <a:rPr lang="en-US" sz="3200" b="1" dirty="0" smtClean="0">
                <a:solidFill>
                  <a:srgbClr val="C00000"/>
                </a:solidFill>
              </a:rPr>
              <a:t>. </a:t>
            </a:r>
            <a:r>
              <a:rPr lang="en-US" sz="3200" b="1" u="sng" dirty="0" err="1" smtClean="0">
                <a:solidFill>
                  <a:srgbClr val="C00000"/>
                </a:solidFill>
              </a:rPr>
              <a:t>Pericoital</a:t>
            </a:r>
            <a:r>
              <a:rPr lang="en-US" sz="3200" b="1" u="sng" dirty="0" smtClean="0">
                <a:solidFill>
                  <a:srgbClr val="C00000"/>
                </a:solidFill>
              </a:rPr>
              <a:t> methods:</a:t>
            </a:r>
          </a:p>
          <a:p>
            <a:r>
              <a:rPr lang="en-US" sz="2400" b="1" dirty="0" smtClean="0"/>
              <a:t> </a:t>
            </a:r>
            <a:r>
              <a:rPr lang="en-US" sz="2500" b="1" dirty="0" err="1" smtClean="0"/>
              <a:t>Pericoital</a:t>
            </a:r>
            <a:r>
              <a:rPr lang="en-US" sz="2500" b="1" dirty="0" smtClean="0"/>
              <a:t> methods of contraception, including diaphragms and cervical caps, are not to be used for the first six weeks postpartum, as the uterus is still undergoing involution at this time.</a:t>
            </a:r>
          </a:p>
          <a:p>
            <a:pPr marL="0" indent="0">
              <a:buNone/>
            </a:pPr>
            <a:r>
              <a:rPr lang="en-US" sz="2500" b="1" dirty="0" smtClean="0"/>
              <a:t>Spermicides and the contraceptive sponge may be used without restriction in the first weeks postpartum, although vaginal irritation is common with these methods.</a:t>
            </a:r>
            <a:r>
              <a:rPr lang="en-US" sz="2400" b="1" dirty="0" smtClean="0"/>
              <a:t/>
            </a:r>
            <a:br>
              <a:rPr lang="en-US" sz="2400" b="1" dirty="0" smtClean="0"/>
            </a:br>
            <a:r>
              <a:rPr lang="en-US" sz="2400" b="1" dirty="0" smtClean="0"/>
              <a:t/>
            </a:r>
            <a:br>
              <a:rPr lang="en-US" sz="2400" b="1" dirty="0" smtClean="0"/>
            </a:br>
            <a:r>
              <a:rPr lang="ar-JO" sz="3200" b="1" dirty="0" smtClean="0">
                <a:solidFill>
                  <a:srgbClr val="C00000"/>
                </a:solidFill>
              </a:rPr>
              <a:t>9</a:t>
            </a:r>
            <a:r>
              <a:rPr lang="en-US" sz="3200" b="1" dirty="0" smtClean="0">
                <a:solidFill>
                  <a:srgbClr val="C00000"/>
                </a:solidFill>
              </a:rPr>
              <a:t>. </a:t>
            </a:r>
            <a:r>
              <a:rPr lang="en-US" sz="3200" b="1" u="sng" dirty="0" smtClean="0">
                <a:solidFill>
                  <a:srgbClr val="C00000"/>
                </a:solidFill>
              </a:rPr>
              <a:t>Barrier methods:</a:t>
            </a:r>
          </a:p>
          <a:p>
            <a:r>
              <a:rPr lang="en-US" sz="2400" b="1" dirty="0" smtClean="0"/>
              <a:t> In the first six weeks after delivery, both female and male condoms can be used for pregnancy prevention without restriction.</a:t>
            </a:r>
            <a:endParaRPr lang="ar-JO" sz="2400" dirty="0" smtClean="0"/>
          </a:p>
          <a:p>
            <a:endParaRPr lang="ar-JO" dirty="0" smtClean="0"/>
          </a:p>
          <a:p>
            <a:endParaRPr lang="ar-JO" dirty="0" smtClean="0"/>
          </a:p>
        </p:txBody>
      </p:sp>
    </p:spTree>
    <p:extLst>
      <p:ext uri="{BB962C8B-B14F-4D97-AF65-F5344CB8AC3E}">
        <p14:creationId xmlns:p14="http://schemas.microsoft.com/office/powerpoint/2010/main" val="218241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8" y="2374712"/>
            <a:ext cx="11162731" cy="1610436"/>
          </a:xfrm>
        </p:spPr>
        <p:txBody>
          <a:bodyPr>
            <a:noAutofit/>
          </a:bodyPr>
          <a:lstStyle/>
          <a:p>
            <a:pPr marL="0" indent="0" algn="ctr">
              <a:buNone/>
            </a:pPr>
            <a:r>
              <a:rPr lang="en-US" sz="11500" dirty="0" smtClean="0">
                <a:latin typeface="Algerian" panose="04020705040A02060702" pitchFamily="82" charset="0"/>
              </a:rPr>
              <a:t>Thank you</a:t>
            </a:r>
            <a:endParaRPr lang="ar-JO" sz="11500" dirty="0">
              <a:latin typeface="Algerian" panose="04020705040A02060702" pitchFamily="82" charset="0"/>
            </a:endParaRPr>
          </a:p>
        </p:txBody>
      </p:sp>
    </p:spTree>
    <p:extLst>
      <p:ext uri="{BB962C8B-B14F-4D97-AF65-F5344CB8AC3E}">
        <p14:creationId xmlns:p14="http://schemas.microsoft.com/office/powerpoint/2010/main" val="1935899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00011"/>
            <a:ext cx="10515600" cy="1325563"/>
          </a:xfrm>
        </p:spPr>
        <p:txBody>
          <a:bodyPr>
            <a:normAutofit/>
          </a:bodyPr>
          <a:lstStyle/>
          <a:p>
            <a:r>
              <a:rPr lang="en-US" sz="3600" b="1" dirty="0" smtClean="0"/>
              <a:t>IMPACT </a:t>
            </a:r>
            <a:r>
              <a:rPr lang="en-US" sz="3600" b="1" dirty="0"/>
              <a:t>OF CONTRACEPTION ON BREASTFEEDING</a:t>
            </a:r>
          </a:p>
        </p:txBody>
      </p:sp>
      <p:sp>
        <p:nvSpPr>
          <p:cNvPr id="3" name="Content Placeholder 2"/>
          <p:cNvSpPr>
            <a:spLocks noGrp="1"/>
          </p:cNvSpPr>
          <p:nvPr>
            <p:ph idx="1"/>
          </p:nvPr>
        </p:nvSpPr>
        <p:spPr>
          <a:xfrm>
            <a:off x="652463" y="1425574"/>
            <a:ext cx="10515600" cy="5203825"/>
          </a:xfrm>
        </p:spPr>
        <p:txBody>
          <a:bodyPr>
            <a:normAutofit lnSpcReduction="10000"/>
          </a:bodyPr>
          <a:lstStyle/>
          <a:p>
            <a:pPr marL="0" indent="0">
              <a:buNone/>
            </a:pPr>
            <a:r>
              <a:rPr lang="en-US" sz="3600" b="1" dirty="0" smtClean="0">
                <a:solidFill>
                  <a:srgbClr val="C00000"/>
                </a:solidFill>
              </a:rPr>
              <a:t>1- Issues </a:t>
            </a:r>
            <a:r>
              <a:rPr lang="en-US" sz="3600" b="1" dirty="0">
                <a:solidFill>
                  <a:srgbClr val="C00000"/>
                </a:solidFill>
              </a:rPr>
              <a:t>surrounding hormonal contraception during </a:t>
            </a:r>
            <a:r>
              <a:rPr lang="en-US" sz="3600" b="1" dirty="0" smtClean="0">
                <a:solidFill>
                  <a:srgbClr val="C00000"/>
                </a:solidFill>
              </a:rPr>
              <a:t>breastfeeding</a:t>
            </a:r>
            <a:r>
              <a:rPr lang="ar-JO" sz="3600" b="1" dirty="0" smtClean="0">
                <a:solidFill>
                  <a:srgbClr val="C00000"/>
                </a:solidFill>
              </a:rPr>
              <a:t>:</a:t>
            </a:r>
            <a:r>
              <a:rPr lang="ar-JO" b="1" dirty="0" smtClean="0"/>
              <a:t/>
            </a:r>
            <a:br>
              <a:rPr lang="ar-JO" b="1" dirty="0" smtClean="0"/>
            </a:br>
            <a:r>
              <a:rPr lang="ar-JO" b="1" dirty="0"/>
              <a:t/>
            </a:r>
            <a:br>
              <a:rPr lang="ar-JO" b="1" dirty="0"/>
            </a:br>
            <a:r>
              <a:rPr lang="en-US" dirty="0" smtClean="0"/>
              <a:t>Progesterone </a:t>
            </a:r>
            <a:r>
              <a:rPr lang="en-US" dirty="0"/>
              <a:t>withdrawal after </a:t>
            </a:r>
            <a:r>
              <a:rPr lang="en-US" dirty="0" smtClean="0"/>
              <a:t>delivery</a:t>
            </a:r>
            <a:r>
              <a:rPr lang="ar-JO" dirty="0" smtClean="0"/>
              <a:t> </a:t>
            </a:r>
            <a:r>
              <a:rPr lang="en-US" dirty="0" smtClean="0"/>
              <a:t>initiates </a:t>
            </a:r>
            <a:r>
              <a:rPr lang="en-US" dirty="0"/>
              <a:t>production of copious milk</a:t>
            </a:r>
            <a:r>
              <a:rPr lang="en-US" dirty="0" smtClean="0"/>
              <a:t>.</a:t>
            </a:r>
            <a:r>
              <a:rPr lang="ar-JO" dirty="0" smtClean="0"/>
              <a:t/>
            </a:r>
            <a:br>
              <a:rPr lang="ar-JO" dirty="0" smtClean="0"/>
            </a:br>
            <a:r>
              <a:rPr lang="en-US" dirty="0" smtClean="0"/>
              <a:t>The </a:t>
            </a:r>
            <a:r>
              <a:rPr lang="en-US" dirty="0"/>
              <a:t>action of infant suckling and removal of </a:t>
            </a:r>
            <a:r>
              <a:rPr lang="en-US" dirty="0" smtClean="0"/>
              <a:t>milk</a:t>
            </a:r>
            <a:r>
              <a:rPr lang="ar-JO" dirty="0" smtClean="0"/>
              <a:t> </a:t>
            </a:r>
            <a:r>
              <a:rPr lang="en-US" dirty="0" smtClean="0"/>
              <a:t>increases </a:t>
            </a:r>
            <a:r>
              <a:rPr lang="en-US" dirty="0"/>
              <a:t>prolactin levels, which causes alveolar cells to produce milk</a:t>
            </a:r>
            <a:r>
              <a:rPr lang="en-US" dirty="0" smtClean="0"/>
              <a:t>.</a:t>
            </a:r>
            <a:r>
              <a:rPr lang="ar-JO" dirty="0" smtClean="0"/>
              <a:t/>
            </a:r>
            <a:br>
              <a:rPr lang="ar-JO" dirty="0" smtClean="0"/>
            </a:br>
            <a:r>
              <a:rPr lang="en-US" dirty="0" smtClean="0"/>
              <a:t> </a:t>
            </a:r>
            <a:r>
              <a:rPr lang="en-US" dirty="0"/>
              <a:t>This combination </a:t>
            </a:r>
            <a:r>
              <a:rPr lang="en-US" dirty="0" smtClean="0"/>
              <a:t>of</a:t>
            </a:r>
            <a:r>
              <a:rPr lang="ar-JO" dirty="0" smtClean="0"/>
              <a:t> </a:t>
            </a:r>
            <a:r>
              <a:rPr lang="en-US" dirty="0" smtClean="0"/>
              <a:t>suckling </a:t>
            </a:r>
            <a:r>
              <a:rPr lang="en-US" dirty="0"/>
              <a:t>and elevated prolactin then prompts oxytocin levels to increase and causes </a:t>
            </a:r>
            <a:r>
              <a:rPr lang="en-US" dirty="0" smtClean="0"/>
              <a:t>alveolar</a:t>
            </a:r>
            <a:r>
              <a:rPr lang="ar-JO" dirty="0" smtClean="0"/>
              <a:t> </a:t>
            </a:r>
            <a:r>
              <a:rPr lang="en-US" dirty="0" smtClean="0"/>
              <a:t>contractions </a:t>
            </a:r>
            <a:r>
              <a:rPr lang="en-US" dirty="0"/>
              <a:t>to release milk into the ductal system</a:t>
            </a:r>
            <a:r>
              <a:rPr lang="en-US" dirty="0" smtClean="0"/>
              <a:t>.</a:t>
            </a:r>
            <a:r>
              <a:rPr lang="ar-JO" dirty="0" smtClean="0"/>
              <a:t/>
            </a:r>
            <a:br>
              <a:rPr lang="ar-JO" dirty="0" smtClean="0"/>
            </a:br>
            <a:r>
              <a:rPr lang="ar-JO" dirty="0" smtClean="0"/>
              <a:t/>
            </a:r>
            <a:br>
              <a:rPr lang="ar-JO" dirty="0" smtClean="0"/>
            </a:br>
            <a:r>
              <a:rPr lang="en-US" dirty="0" smtClean="0"/>
              <a:t>Concerns </a:t>
            </a:r>
            <a:r>
              <a:rPr lang="en-US" dirty="0"/>
              <a:t>have been raised that exogenous hormones could </a:t>
            </a:r>
            <a:r>
              <a:rPr lang="en-US" dirty="0" smtClean="0"/>
              <a:t>impact</a:t>
            </a:r>
            <a:r>
              <a:rPr lang="ar-JO" dirty="0" smtClean="0"/>
              <a:t> </a:t>
            </a:r>
            <a:r>
              <a:rPr lang="en-US" dirty="0" err="1" smtClean="0"/>
              <a:t>lactogenesis</a:t>
            </a:r>
            <a:r>
              <a:rPr lang="en-US" dirty="0" smtClean="0"/>
              <a:t> </a:t>
            </a:r>
            <a:r>
              <a:rPr lang="en-US" dirty="0"/>
              <a:t>and thereby affect breastfeeding </a:t>
            </a:r>
            <a:r>
              <a:rPr lang="en-US" dirty="0" smtClean="0"/>
              <a:t>performance, infant </a:t>
            </a:r>
            <a:r>
              <a:rPr lang="en-US" dirty="0"/>
              <a:t>milk intake, or </a:t>
            </a:r>
            <a:r>
              <a:rPr lang="en-US" dirty="0" smtClean="0"/>
              <a:t>infant health </a:t>
            </a:r>
            <a:r>
              <a:rPr lang="en-US" dirty="0"/>
              <a:t>outcomes (such as weight and height). </a:t>
            </a:r>
          </a:p>
        </p:txBody>
      </p:sp>
    </p:spTree>
    <p:extLst>
      <p:ext uri="{BB962C8B-B14F-4D97-AF65-F5344CB8AC3E}">
        <p14:creationId xmlns:p14="http://schemas.microsoft.com/office/powerpoint/2010/main" val="353989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3" y="328613"/>
            <a:ext cx="11082337" cy="5848350"/>
          </a:xfrm>
        </p:spPr>
        <p:txBody>
          <a:bodyPr>
            <a:normAutofit/>
          </a:bodyPr>
          <a:lstStyle/>
          <a:p>
            <a:r>
              <a:rPr lang="en-US" sz="3200" dirty="0" smtClean="0"/>
              <a:t>however</a:t>
            </a:r>
            <a:r>
              <a:rPr lang="en-US" sz="3200" dirty="0"/>
              <a:t>, concerns about the impact of hormonal contraception on lactation </a:t>
            </a:r>
            <a:r>
              <a:rPr lang="en-US" sz="3200" dirty="0" smtClean="0"/>
              <a:t>and breastfeeding </a:t>
            </a:r>
            <a:r>
              <a:rPr lang="en-US" sz="3200" dirty="0"/>
              <a:t>must be balanced against the method benefits (both contraceptive </a:t>
            </a:r>
            <a:r>
              <a:rPr lang="en-US" sz="3200" dirty="0" smtClean="0"/>
              <a:t>and </a:t>
            </a:r>
            <a:r>
              <a:rPr lang="en-US" sz="3200" dirty="0" err="1" smtClean="0"/>
              <a:t>noncontraceptive</a:t>
            </a:r>
            <a:r>
              <a:rPr lang="en-US" sz="3200" dirty="0"/>
              <a:t>) and the potential harms to the infant if breastfeeding is interrupted</a:t>
            </a:r>
            <a:r>
              <a:rPr lang="en-US" sz="3200" dirty="0" smtClean="0"/>
              <a:t>.</a:t>
            </a:r>
            <a:br>
              <a:rPr lang="en-US" sz="3200" dirty="0" smtClean="0"/>
            </a:br>
            <a:r>
              <a:rPr lang="en-US" sz="3200" dirty="0" smtClean="0"/>
              <a:t> </a:t>
            </a:r>
            <a:endParaRPr lang="en-US" sz="3200" dirty="0"/>
          </a:p>
          <a:p>
            <a:r>
              <a:rPr lang="en-US" sz="3200" dirty="0" smtClean="0"/>
              <a:t>As an example</a:t>
            </a:r>
            <a:r>
              <a:rPr lang="en-US" sz="3200" dirty="0"/>
              <a:t>, for women in low-resource regions, the World Health Organization (WHO) </a:t>
            </a:r>
            <a:r>
              <a:rPr lang="en-US" sz="3200" dirty="0" smtClean="0"/>
              <a:t>advises exclusive </a:t>
            </a:r>
            <a:r>
              <a:rPr lang="en-US" sz="3200" dirty="0"/>
              <a:t>breastfeeding for the first six months of life to reduce the risk of infant </a:t>
            </a:r>
            <a:r>
              <a:rPr lang="en-US" sz="3200" dirty="0" smtClean="0"/>
              <a:t>diarrheal illness </a:t>
            </a:r>
            <a:r>
              <a:rPr lang="en-US" sz="3200" dirty="0"/>
              <a:t>and respiratory </a:t>
            </a:r>
            <a:r>
              <a:rPr lang="en-US" sz="3200" dirty="0" smtClean="0"/>
              <a:t>infection.</a:t>
            </a:r>
            <a:endParaRPr lang="en-US" sz="3200" dirty="0"/>
          </a:p>
        </p:txBody>
      </p:sp>
    </p:spTree>
    <p:extLst>
      <p:ext uri="{BB962C8B-B14F-4D97-AF65-F5344CB8AC3E}">
        <p14:creationId xmlns:p14="http://schemas.microsoft.com/office/powerpoint/2010/main" val="415998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71475"/>
            <a:ext cx="11010900" cy="5805488"/>
          </a:xfrm>
        </p:spPr>
        <p:txBody>
          <a:bodyPr>
            <a:normAutofit/>
          </a:bodyPr>
          <a:lstStyle/>
          <a:p>
            <a:r>
              <a:rPr lang="en-US" dirty="0" smtClean="0"/>
              <a:t>The </a:t>
            </a:r>
            <a:r>
              <a:rPr lang="en-US" dirty="0"/>
              <a:t>WHO contraceptive eligibility criteria </a:t>
            </a:r>
            <a:r>
              <a:rPr lang="en-US" dirty="0" smtClean="0"/>
              <a:t>advise delaying </a:t>
            </a:r>
            <a:r>
              <a:rPr lang="en-US" dirty="0"/>
              <a:t>progestin-only injectable methods to six weeks postpartum and </a:t>
            </a:r>
            <a:r>
              <a:rPr lang="en-US" dirty="0" smtClean="0"/>
              <a:t>estrogen-progestin combined </a:t>
            </a:r>
            <a:r>
              <a:rPr lang="en-US" dirty="0"/>
              <a:t>methods to six months postpartum, while the CDC table does not advise </a:t>
            </a:r>
            <a:r>
              <a:rPr lang="en-US" dirty="0" smtClean="0"/>
              <a:t>against any </a:t>
            </a:r>
            <a:r>
              <a:rPr lang="en-US" dirty="0"/>
              <a:t>hormonal contraceptive method while breastfeeding, although use of </a:t>
            </a:r>
            <a:r>
              <a:rPr lang="en-US" dirty="0" smtClean="0"/>
              <a:t>combined hormonal </a:t>
            </a:r>
            <a:r>
              <a:rPr lang="en-US" dirty="0"/>
              <a:t>contraception (CHC) is delayed for at least the first three weeks after </a:t>
            </a:r>
            <a:r>
              <a:rPr lang="en-US" dirty="0" smtClean="0"/>
              <a:t>delivery because </a:t>
            </a:r>
            <a:r>
              <a:rPr lang="en-US" dirty="0"/>
              <a:t>of elevated risk of venous thromboembolism (VTE) </a:t>
            </a:r>
            <a:r>
              <a:rPr lang="en-US" dirty="0" smtClean="0"/>
              <a:t>.</a:t>
            </a:r>
            <a:br>
              <a:rPr lang="en-US" dirty="0" smtClean="0"/>
            </a:br>
            <a:r>
              <a:rPr lang="en-US" dirty="0" smtClean="0"/>
              <a:t/>
            </a:r>
            <a:br>
              <a:rPr lang="en-US" dirty="0" smtClean="0"/>
            </a:br>
            <a:r>
              <a:rPr lang="en-US" sz="3600" dirty="0" smtClean="0">
                <a:solidFill>
                  <a:srgbClr val="C00000"/>
                </a:solidFill>
              </a:rPr>
              <a:t>2- </a:t>
            </a:r>
            <a:r>
              <a:rPr lang="en-US" sz="3600" b="1" dirty="0" smtClean="0">
                <a:solidFill>
                  <a:srgbClr val="C00000"/>
                </a:solidFill>
              </a:rPr>
              <a:t>Copper </a:t>
            </a:r>
            <a:r>
              <a:rPr lang="en-US" sz="3600" b="1" dirty="0">
                <a:solidFill>
                  <a:srgbClr val="C00000"/>
                </a:solidFill>
              </a:rPr>
              <a:t>intrauterine </a:t>
            </a:r>
            <a:r>
              <a:rPr lang="en-US" sz="3600" b="1" dirty="0" smtClean="0">
                <a:solidFill>
                  <a:srgbClr val="C00000"/>
                </a:solidFill>
              </a:rPr>
              <a:t>device:</a:t>
            </a:r>
            <a:r>
              <a:rPr lang="en-US" b="1" dirty="0" smtClean="0">
                <a:solidFill>
                  <a:srgbClr val="C00000"/>
                </a:solidFill>
              </a:rPr>
              <a:t/>
            </a:r>
            <a:br>
              <a:rPr lang="en-US" b="1" dirty="0" smtClean="0">
                <a:solidFill>
                  <a:srgbClr val="C00000"/>
                </a:solidFill>
              </a:rPr>
            </a:br>
            <a:r>
              <a:rPr lang="en-US" dirty="0" smtClean="0"/>
              <a:t>The </a:t>
            </a:r>
            <a:r>
              <a:rPr lang="en-US" dirty="0"/>
              <a:t>copper intrauterine device (IUD) does not affect </a:t>
            </a:r>
            <a:r>
              <a:rPr lang="en-US" dirty="0" smtClean="0"/>
              <a:t>milk supply </a:t>
            </a:r>
            <a:r>
              <a:rPr lang="en-US" dirty="0"/>
              <a:t>or breastfeeding </a:t>
            </a:r>
            <a:r>
              <a:rPr lang="en-US" dirty="0" smtClean="0"/>
              <a:t>.</a:t>
            </a:r>
          </a:p>
          <a:p>
            <a:endParaRPr lang="en-US" dirty="0"/>
          </a:p>
        </p:txBody>
      </p:sp>
    </p:spTree>
    <p:extLst>
      <p:ext uri="{BB962C8B-B14F-4D97-AF65-F5344CB8AC3E}">
        <p14:creationId xmlns:p14="http://schemas.microsoft.com/office/powerpoint/2010/main" val="1298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14324"/>
            <a:ext cx="11068050" cy="6372225"/>
          </a:xfrm>
        </p:spPr>
        <p:txBody>
          <a:bodyPr>
            <a:normAutofit fontScale="85000" lnSpcReduction="20000"/>
          </a:bodyPr>
          <a:lstStyle/>
          <a:p>
            <a:r>
              <a:rPr lang="en-US" sz="3800" dirty="0" smtClean="0">
                <a:solidFill>
                  <a:srgbClr val="C00000"/>
                </a:solidFill>
              </a:rPr>
              <a:t>3- </a:t>
            </a:r>
            <a:r>
              <a:rPr lang="en-US" sz="3800" b="1" dirty="0" smtClean="0">
                <a:solidFill>
                  <a:srgbClr val="C00000"/>
                </a:solidFill>
              </a:rPr>
              <a:t>Progestin-only methods:</a:t>
            </a: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 </a:t>
            </a:r>
            <a:r>
              <a:rPr lang="en-US" sz="3200" b="1" i="1" dirty="0" smtClean="0"/>
              <a:t>-</a:t>
            </a:r>
            <a:r>
              <a:rPr lang="en-US" b="1" i="1" dirty="0" smtClean="0"/>
              <a:t> </a:t>
            </a:r>
            <a:r>
              <a:rPr lang="en-US" b="1" i="1" u="sng" dirty="0" smtClean="0"/>
              <a:t>Progestin-only </a:t>
            </a:r>
            <a:r>
              <a:rPr lang="en-US" b="1" i="1" u="sng" dirty="0"/>
              <a:t>implants </a:t>
            </a:r>
            <a:r>
              <a:rPr lang="en-US" b="1" i="1" u="sng" dirty="0" smtClean="0"/>
              <a:t>:</a:t>
            </a:r>
            <a:br>
              <a:rPr lang="en-US" b="1" i="1" u="sng" dirty="0" smtClean="0"/>
            </a:br>
            <a:r>
              <a:rPr lang="en-US" dirty="0" smtClean="0"/>
              <a:t/>
            </a:r>
            <a:br>
              <a:rPr lang="en-US" dirty="0" smtClean="0"/>
            </a:br>
            <a:r>
              <a:rPr lang="en-US" dirty="0" smtClean="0"/>
              <a:t>* Neither </a:t>
            </a:r>
            <a:r>
              <a:rPr lang="en-US" dirty="0"/>
              <a:t>the </a:t>
            </a:r>
            <a:r>
              <a:rPr lang="en-US" dirty="0" err="1"/>
              <a:t>etonogestrel</a:t>
            </a:r>
            <a:r>
              <a:rPr lang="en-US" dirty="0"/>
              <a:t> or </a:t>
            </a:r>
            <a:r>
              <a:rPr lang="en-US" dirty="0" err="1"/>
              <a:t>levonorgestrel</a:t>
            </a:r>
            <a:r>
              <a:rPr lang="en-US" dirty="0"/>
              <a:t> (LNG)contraceptive implants appear to have a negative effect on breastfeeding outcomes</a:t>
            </a:r>
            <a:r>
              <a:rPr lang="en-US" dirty="0" smtClean="0"/>
              <a:t>, although </a:t>
            </a:r>
            <a:r>
              <a:rPr lang="en-US" dirty="0"/>
              <a:t>the available data are limited to observational studies or small trials</a:t>
            </a:r>
            <a:r>
              <a:rPr lang="en-US" dirty="0" smtClean="0"/>
              <a:t>.</a:t>
            </a:r>
            <a:br>
              <a:rPr lang="en-US" dirty="0" smtClean="0"/>
            </a:br>
            <a:r>
              <a:rPr lang="en-US" dirty="0" smtClean="0"/>
              <a:t/>
            </a:r>
            <a:br>
              <a:rPr lang="en-US" dirty="0" smtClean="0"/>
            </a:br>
            <a:r>
              <a:rPr lang="en-US" dirty="0" smtClean="0"/>
              <a:t> </a:t>
            </a:r>
            <a:r>
              <a:rPr lang="en-US" dirty="0"/>
              <a:t>In a </a:t>
            </a:r>
            <a:r>
              <a:rPr lang="en-US" dirty="0" smtClean="0"/>
              <a:t>trial including </a:t>
            </a:r>
            <a:r>
              <a:rPr lang="en-US" dirty="0"/>
              <a:t>24 women who received either the contraceptive implant immediately </a:t>
            </a:r>
            <a:r>
              <a:rPr lang="en-US" dirty="0" smtClean="0"/>
              <a:t>after delivery </a:t>
            </a:r>
            <a:r>
              <a:rPr lang="en-US" dirty="0"/>
              <a:t>or no contraceptive method, infant milk intake, rates of </a:t>
            </a:r>
            <a:r>
              <a:rPr lang="en-US" dirty="0" smtClean="0"/>
              <a:t>exclusive breastfeeding</a:t>
            </a:r>
            <a:r>
              <a:rPr lang="en-US" dirty="0"/>
              <a:t>, and newborn weights were similar between the groups at six </a:t>
            </a:r>
            <a:r>
              <a:rPr lang="en-US" dirty="0" smtClean="0"/>
              <a:t>weeks postpartum.</a:t>
            </a:r>
            <a:br>
              <a:rPr lang="en-US" dirty="0" smtClean="0"/>
            </a:br>
            <a:endParaRPr lang="en-US" dirty="0"/>
          </a:p>
          <a:p>
            <a:r>
              <a:rPr lang="en-US" dirty="0"/>
              <a:t>both the WHO </a:t>
            </a:r>
            <a:r>
              <a:rPr lang="en-US" dirty="0" smtClean="0"/>
              <a:t>CDC agree </a:t>
            </a:r>
            <a:r>
              <a:rPr lang="en-US" dirty="0"/>
              <a:t>that the advantages of progestin-only implants generally outweigh theoretical </a:t>
            </a:r>
            <a:r>
              <a:rPr lang="en-US" dirty="0" smtClean="0"/>
              <a:t>or proven risk, </a:t>
            </a:r>
            <a:r>
              <a:rPr lang="en-US" dirty="0"/>
              <a:t>and support immediate use of progestin-only implants in </a:t>
            </a:r>
            <a:r>
              <a:rPr lang="en-US" dirty="0" smtClean="0"/>
              <a:t>breastfeeding women. </a:t>
            </a:r>
            <a:br>
              <a:rPr lang="en-US" dirty="0" smtClean="0"/>
            </a:br>
            <a:r>
              <a:rPr lang="en-US" dirty="0" smtClean="0"/>
              <a:t>In our </a:t>
            </a:r>
            <a:r>
              <a:rPr lang="en-US" dirty="0"/>
              <a:t>practice, we routinely offer contraceptive implants to women prior to </a:t>
            </a:r>
            <a:r>
              <a:rPr lang="en-US" dirty="0" smtClean="0"/>
              <a:t>discharge from </a:t>
            </a:r>
            <a:r>
              <a:rPr lang="en-US" dirty="0"/>
              <a:t>the hospital after delivery in order to ensure access to the method</a:t>
            </a:r>
            <a:r>
              <a:rPr lang="en-US" dirty="0" smtClean="0"/>
              <a:t/>
            </a:r>
            <a:br>
              <a:rPr lang="en-US" dirty="0" smtClean="0"/>
            </a:br>
            <a:r>
              <a:rPr lang="en-US" dirty="0" smtClean="0"/>
              <a:t/>
            </a:r>
            <a:br>
              <a:rPr lang="en-US" dirty="0" smtClean="0"/>
            </a:br>
            <a:r>
              <a:rPr lang="en-US" sz="3000" b="1" i="1" dirty="0" smtClean="0"/>
              <a:t>* Milk </a:t>
            </a:r>
            <a:r>
              <a:rPr lang="en-US" sz="3000" b="1" i="1" dirty="0"/>
              <a:t>consumption was determined by having the women ingest </a:t>
            </a:r>
            <a:r>
              <a:rPr lang="en-US" sz="3000" b="1" i="1" dirty="0" smtClean="0"/>
              <a:t>the stable </a:t>
            </a:r>
            <a:r>
              <a:rPr lang="en-US" sz="3000" b="1" i="1" dirty="0"/>
              <a:t>isotope deuterium (DO) on postpartum days 0 and 29, and then </a:t>
            </a:r>
            <a:r>
              <a:rPr lang="en-US" sz="3000" b="1" i="1" dirty="0" smtClean="0"/>
              <a:t>determining infant </a:t>
            </a:r>
            <a:r>
              <a:rPr lang="en-US" sz="3000" b="1" i="1" dirty="0"/>
              <a:t>milk intake by measuring infant salivary DO levels. </a:t>
            </a:r>
            <a:r>
              <a:rPr lang="en-US" sz="3000" b="1" i="1" u="sng" dirty="0" smtClean="0"/>
              <a:t/>
            </a:r>
            <a:br>
              <a:rPr lang="en-US" sz="3000" b="1" i="1" u="sng" dirty="0" smtClean="0"/>
            </a:br>
            <a:endParaRPr lang="en-US" sz="3000" b="1" i="1" u="sng" dirty="0"/>
          </a:p>
        </p:txBody>
      </p:sp>
    </p:spTree>
    <p:extLst>
      <p:ext uri="{BB962C8B-B14F-4D97-AF65-F5344CB8AC3E}">
        <p14:creationId xmlns:p14="http://schemas.microsoft.com/office/powerpoint/2010/main" val="6980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14325"/>
            <a:ext cx="11068050" cy="6286500"/>
          </a:xfrm>
        </p:spPr>
        <p:txBody>
          <a:bodyPr>
            <a:normAutofit/>
          </a:bodyPr>
          <a:lstStyle/>
          <a:p>
            <a:pPr marL="0" indent="0">
              <a:buNone/>
            </a:pPr>
            <a:r>
              <a:rPr lang="en-US" dirty="0" smtClean="0">
                <a:solidFill>
                  <a:srgbClr val="FF0000"/>
                </a:solidFill>
              </a:rPr>
              <a:t>-</a:t>
            </a:r>
            <a:r>
              <a:rPr lang="en-US" dirty="0" smtClean="0"/>
              <a:t> </a:t>
            </a:r>
            <a:r>
              <a:rPr lang="en-US" b="1" i="1" u="sng" dirty="0" smtClean="0">
                <a:solidFill>
                  <a:srgbClr val="C00000"/>
                </a:solidFill>
              </a:rPr>
              <a:t>Progestin-releasing IUDs</a:t>
            </a:r>
            <a:r>
              <a:rPr lang="en-US" b="1" dirty="0" smtClean="0">
                <a:solidFill>
                  <a:srgbClr val="C00000"/>
                </a:solidFill>
              </a:rPr>
              <a:t>:</a:t>
            </a:r>
            <a:r>
              <a:rPr lang="en-US" b="1" dirty="0" smtClean="0">
                <a:solidFill>
                  <a:srgbClr val="FF0000"/>
                </a:solidFill>
              </a:rPr>
              <a:t/>
            </a:r>
            <a:br>
              <a:rPr lang="en-US" b="1" dirty="0" smtClean="0">
                <a:solidFill>
                  <a:srgbClr val="FF0000"/>
                </a:solidFill>
              </a:rPr>
            </a:br>
            <a:r>
              <a:rPr lang="en-US" b="1" dirty="0" smtClean="0"/>
              <a:t/>
            </a:r>
            <a:br>
              <a:rPr lang="en-US" b="1" dirty="0" smtClean="0"/>
            </a:br>
            <a:r>
              <a:rPr lang="en-US" dirty="0" smtClean="0"/>
              <a:t> </a:t>
            </a:r>
            <a:r>
              <a:rPr lang="en-US" dirty="0"/>
              <a:t>Studies of the LNG IUD in breastfeeding women </a:t>
            </a:r>
            <a:r>
              <a:rPr lang="en-US" dirty="0" smtClean="0"/>
              <a:t>have generally </a:t>
            </a:r>
            <a:r>
              <a:rPr lang="en-US" dirty="0"/>
              <a:t>reported minimal to no effect on breastfeeding outcomes</a:t>
            </a:r>
            <a:r>
              <a:rPr lang="en-US" dirty="0" smtClean="0"/>
              <a:t>,</a:t>
            </a:r>
            <a:br>
              <a:rPr lang="en-US" dirty="0" smtClean="0"/>
            </a:br>
            <a:r>
              <a:rPr lang="en-US" dirty="0" smtClean="0"/>
              <a:t>and the advantages </a:t>
            </a:r>
            <a:r>
              <a:rPr lang="en-US" dirty="0"/>
              <a:t>of the LNG IUD are considered by the </a:t>
            </a:r>
            <a:r>
              <a:rPr lang="en-US" dirty="0" smtClean="0"/>
              <a:t>CDC's and WHO </a:t>
            </a:r>
            <a:r>
              <a:rPr lang="en-US" dirty="0"/>
              <a:t>to outweigh any theoretical or proven risks in breastfeeding women. </a:t>
            </a:r>
            <a:r>
              <a:rPr lang="en-US" dirty="0" smtClean="0"/>
              <a:t/>
            </a:r>
            <a:br>
              <a:rPr lang="en-US" dirty="0" smtClean="0"/>
            </a:br>
            <a:endParaRPr lang="en-US" dirty="0"/>
          </a:p>
          <a:p>
            <a:pPr>
              <a:buFontTx/>
              <a:buChar char="-"/>
            </a:pPr>
            <a:r>
              <a:rPr lang="en-US" b="1" i="1" u="sng" dirty="0" smtClean="0">
                <a:solidFill>
                  <a:srgbClr val="C00000"/>
                </a:solidFill>
              </a:rPr>
              <a:t>Progestin-only injectable:</a:t>
            </a:r>
            <a:br>
              <a:rPr lang="en-US" b="1" i="1" u="sng" dirty="0" smtClean="0">
                <a:solidFill>
                  <a:srgbClr val="C00000"/>
                </a:solidFill>
              </a:rPr>
            </a:br>
            <a:r>
              <a:rPr lang="en-US" b="1" i="1" u="sng" dirty="0" smtClean="0">
                <a:solidFill>
                  <a:srgbClr val="FF0000"/>
                </a:solidFill>
              </a:rPr>
              <a:t/>
            </a:r>
            <a:br>
              <a:rPr lang="en-US" b="1" i="1" u="sng" dirty="0" smtClean="0">
                <a:solidFill>
                  <a:srgbClr val="FF0000"/>
                </a:solidFill>
              </a:rPr>
            </a:br>
            <a:r>
              <a:rPr lang="en-US" dirty="0" smtClean="0"/>
              <a:t>The </a:t>
            </a:r>
            <a:r>
              <a:rPr lang="en-US" dirty="0"/>
              <a:t>effect of progestin-only injectable contraception </a:t>
            </a:r>
            <a:r>
              <a:rPr lang="en-US" dirty="0" smtClean="0"/>
              <a:t>on breastfeeding </a:t>
            </a:r>
            <a:r>
              <a:rPr lang="en-US" dirty="0"/>
              <a:t>has been examined in clinical </a:t>
            </a:r>
            <a:r>
              <a:rPr lang="en-US" dirty="0" smtClean="0"/>
              <a:t>trials </a:t>
            </a:r>
            <a:r>
              <a:rPr lang="en-US" dirty="0"/>
              <a:t>and </a:t>
            </a:r>
            <a:r>
              <a:rPr lang="en-US" dirty="0" smtClean="0"/>
              <a:t>most have </a:t>
            </a:r>
            <a:r>
              <a:rPr lang="en-US" dirty="0"/>
              <a:t>reported either no change or improved breastfeeding outcomes for </a:t>
            </a:r>
            <a:r>
              <a:rPr lang="en-US" dirty="0" err="1"/>
              <a:t>depotmedroxyprogesterone</a:t>
            </a:r>
            <a:r>
              <a:rPr lang="en-US" dirty="0"/>
              <a:t> acetate (DMPA) users and generally demonstrated no </a:t>
            </a:r>
            <a:r>
              <a:rPr lang="en-US" dirty="0" smtClean="0"/>
              <a:t>harmful effects </a:t>
            </a:r>
            <a:r>
              <a:rPr lang="en-US" dirty="0"/>
              <a:t>on infant growth, health, or development </a:t>
            </a:r>
            <a:r>
              <a:rPr lang="en-US" dirty="0" smtClean="0"/>
              <a:t>.</a:t>
            </a:r>
            <a:endParaRPr lang="en-US" i="1" u="sng" dirty="0">
              <a:solidFill>
                <a:srgbClr val="FF0000"/>
              </a:solidFill>
            </a:endParaRPr>
          </a:p>
        </p:txBody>
      </p:sp>
    </p:spTree>
    <p:extLst>
      <p:ext uri="{BB962C8B-B14F-4D97-AF65-F5344CB8AC3E}">
        <p14:creationId xmlns:p14="http://schemas.microsoft.com/office/powerpoint/2010/main" val="1700611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28612"/>
            <a:ext cx="11068050" cy="6243637"/>
          </a:xfrm>
        </p:spPr>
        <p:txBody>
          <a:bodyPr>
            <a:normAutofit fontScale="92500" lnSpcReduction="10000"/>
          </a:bodyPr>
          <a:lstStyle/>
          <a:p>
            <a:r>
              <a:rPr lang="en-US" dirty="0" smtClean="0"/>
              <a:t>* However</a:t>
            </a:r>
            <a:r>
              <a:rPr lang="en-US" dirty="0"/>
              <a:t>, citing a concern </a:t>
            </a:r>
            <a:r>
              <a:rPr lang="en-US" dirty="0" smtClean="0"/>
              <a:t>from animal </a:t>
            </a:r>
            <a:r>
              <a:rPr lang="en-US" dirty="0"/>
              <a:t>studies that reported a possible effect of DMPA on the developing rat brain, </a:t>
            </a:r>
            <a:r>
              <a:rPr lang="en-US" dirty="0" smtClean="0"/>
              <a:t>the WHO </a:t>
            </a:r>
            <a:r>
              <a:rPr lang="en-US" dirty="0"/>
              <a:t>advise delaying initiation of DMPA in </a:t>
            </a:r>
            <a:r>
              <a:rPr lang="en-US" dirty="0" smtClean="0"/>
              <a:t>lactating women </a:t>
            </a:r>
            <a:r>
              <a:rPr lang="en-US" dirty="0"/>
              <a:t>until six weeks </a:t>
            </a:r>
            <a:r>
              <a:rPr lang="en-US" dirty="0" smtClean="0"/>
              <a:t>postpartum,</a:t>
            </a:r>
            <a:br>
              <a:rPr lang="en-US" dirty="0" smtClean="0"/>
            </a:br>
            <a:r>
              <a:rPr lang="en-US" dirty="0" smtClean="0"/>
              <a:t>while In our practice</a:t>
            </a:r>
            <a:r>
              <a:rPr lang="en-US" dirty="0"/>
              <a:t>, we offer DMPA at any time in the postpartum period, including </a:t>
            </a:r>
            <a:r>
              <a:rPr lang="en-US" dirty="0" smtClean="0"/>
              <a:t>immediately after </a:t>
            </a:r>
            <a:r>
              <a:rPr lang="en-US" dirty="0"/>
              <a:t>delivery, </a:t>
            </a:r>
            <a:r>
              <a:rPr lang="en-US" b="1" u="sng" dirty="0">
                <a:solidFill>
                  <a:srgbClr val="FF0000"/>
                </a:solidFill>
              </a:rPr>
              <a:t>in accordance with CDC </a:t>
            </a:r>
            <a:r>
              <a:rPr lang="en-US" dirty="0"/>
              <a:t>guidance as we believe the benefits </a:t>
            </a:r>
            <a:r>
              <a:rPr lang="en-US" dirty="0" smtClean="0"/>
              <a:t>outweigh any </a:t>
            </a:r>
            <a:r>
              <a:rPr lang="en-US" dirty="0"/>
              <a:t>theoretical risks</a:t>
            </a:r>
            <a:r>
              <a:rPr lang="en-US" dirty="0" smtClean="0"/>
              <a:t>.</a:t>
            </a:r>
            <a:br>
              <a:rPr lang="en-US" dirty="0" smtClean="0"/>
            </a:br>
            <a:r>
              <a:rPr lang="en-US" dirty="0" smtClean="0"/>
              <a:t/>
            </a:r>
            <a:br>
              <a:rPr lang="en-US" dirty="0" smtClean="0"/>
            </a:br>
            <a:r>
              <a:rPr lang="en-US" dirty="0" smtClean="0">
                <a:solidFill>
                  <a:srgbClr val="C00000"/>
                </a:solidFill>
              </a:rPr>
              <a:t/>
            </a:r>
            <a:br>
              <a:rPr lang="en-US" dirty="0" smtClean="0">
                <a:solidFill>
                  <a:srgbClr val="C00000"/>
                </a:solidFill>
              </a:rPr>
            </a:br>
            <a:r>
              <a:rPr lang="en-US" b="1" i="1" u="sng" dirty="0" smtClean="0">
                <a:solidFill>
                  <a:srgbClr val="C00000"/>
                </a:solidFill>
              </a:rPr>
              <a:t>- Progestin-only pills:</a:t>
            </a:r>
            <a:r>
              <a:rPr lang="en-US" b="1" dirty="0" smtClean="0">
                <a:solidFill>
                  <a:srgbClr val="C00000"/>
                </a:solidFill>
              </a:rPr>
              <a:t/>
            </a:r>
            <a:br>
              <a:rPr lang="en-US" b="1" dirty="0" smtClean="0">
                <a:solidFill>
                  <a:srgbClr val="C00000"/>
                </a:solidFill>
              </a:rPr>
            </a:br>
            <a:r>
              <a:rPr lang="en-US" dirty="0" smtClean="0"/>
              <a:t> </a:t>
            </a:r>
            <a:r>
              <a:rPr lang="en-US" dirty="0"/>
              <a:t>Both trial and observational data generally support the use </a:t>
            </a:r>
            <a:r>
              <a:rPr lang="en-US" dirty="0" smtClean="0"/>
              <a:t>of progestin-only </a:t>
            </a:r>
            <a:r>
              <a:rPr lang="en-US" dirty="0"/>
              <a:t>pills (POPs) in the postpartum </a:t>
            </a:r>
            <a:r>
              <a:rPr lang="en-US" dirty="0" smtClean="0"/>
              <a:t>period.</a:t>
            </a:r>
            <a:br>
              <a:rPr lang="en-US" dirty="0" smtClean="0"/>
            </a:br>
            <a:r>
              <a:rPr lang="en-US" dirty="0" smtClean="0"/>
              <a:t/>
            </a:r>
            <a:br>
              <a:rPr lang="en-US" dirty="0" smtClean="0"/>
            </a:br>
            <a:r>
              <a:rPr lang="en-US" dirty="0" smtClean="0"/>
              <a:t>In </a:t>
            </a:r>
            <a:r>
              <a:rPr lang="en-US" dirty="0"/>
              <a:t>a systematic review of eight observational studies </a:t>
            </a:r>
            <a:r>
              <a:rPr lang="en-US" dirty="0" smtClean="0"/>
              <a:t>including women </a:t>
            </a:r>
            <a:r>
              <a:rPr lang="en-US" dirty="0"/>
              <a:t>who started POPs in the first six weeks postpartum, POP users had either </a:t>
            </a:r>
            <a:r>
              <a:rPr lang="en-US" dirty="0" smtClean="0"/>
              <a:t>no difference </a:t>
            </a:r>
            <a:r>
              <a:rPr lang="en-US" dirty="0"/>
              <a:t>or improved breastfeeding outcomes compared with </a:t>
            </a:r>
            <a:r>
              <a:rPr lang="en-US" dirty="0" smtClean="0"/>
              <a:t>nonusers.</a:t>
            </a:r>
            <a:br>
              <a:rPr lang="en-US" dirty="0" smtClean="0"/>
            </a:br>
            <a:r>
              <a:rPr lang="en-US" dirty="0" smtClean="0"/>
              <a:t/>
            </a:r>
            <a:br>
              <a:rPr lang="en-US" dirty="0" smtClean="0"/>
            </a:br>
            <a:r>
              <a:rPr lang="en-US" dirty="0" smtClean="0"/>
              <a:t>* Both the WHO and the CDC agree that we can offer POPs at any time during the postpartum period.</a:t>
            </a:r>
            <a:endParaRPr lang="en-US" dirty="0"/>
          </a:p>
        </p:txBody>
      </p:sp>
    </p:spTree>
    <p:extLst>
      <p:ext uri="{BB962C8B-B14F-4D97-AF65-F5344CB8AC3E}">
        <p14:creationId xmlns:p14="http://schemas.microsoft.com/office/powerpoint/2010/main" val="346344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426" y="259306"/>
            <a:ext cx="10515600" cy="6005015"/>
          </a:xfrm>
        </p:spPr>
        <p:txBody>
          <a:bodyPr>
            <a:noAutofit/>
          </a:bodyPr>
          <a:lstStyle/>
          <a:p>
            <a:endParaRPr lang="ar-JO" sz="3200" dirty="0" smtClean="0"/>
          </a:p>
          <a:p>
            <a:r>
              <a:rPr lang="en-US" sz="3200" b="1" dirty="0" smtClean="0"/>
              <a:t>The postpartum period is an ideal time to access contraception services.</a:t>
            </a:r>
          </a:p>
          <a:p>
            <a:endParaRPr lang="en-US" sz="3200" b="1" dirty="0" smtClean="0"/>
          </a:p>
          <a:p>
            <a:r>
              <a:rPr lang="en-US" sz="3200" b="1" dirty="0" smtClean="0"/>
              <a:t>Counseling involves understanding a patient's wishes regarding future pregnancy, her preferences regarding contraceptive options, and the characteristics and attributes of the contraceptive methods themselves. </a:t>
            </a:r>
          </a:p>
          <a:p>
            <a:endParaRPr lang="en-US" sz="3200" b="1" dirty="0" smtClean="0"/>
          </a:p>
          <a:p>
            <a:r>
              <a:rPr lang="en-US" sz="3200" b="1" dirty="0" smtClean="0"/>
              <a:t>Additional medical considerations include timing of contraceptive start after delivery, medical comorbidities, and breastfeeding status.</a:t>
            </a:r>
            <a:endParaRPr lang="ar-JO" sz="3200" dirty="0" smtClean="0"/>
          </a:p>
          <a:p>
            <a:endParaRPr lang="en-US" sz="3200" dirty="0"/>
          </a:p>
        </p:txBody>
      </p:sp>
    </p:spTree>
    <p:extLst>
      <p:ext uri="{BB962C8B-B14F-4D97-AF65-F5344CB8AC3E}">
        <p14:creationId xmlns:p14="http://schemas.microsoft.com/office/powerpoint/2010/main" val="44128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314325"/>
            <a:ext cx="11110912" cy="6400800"/>
          </a:xfrm>
        </p:spPr>
        <p:txBody>
          <a:bodyPr>
            <a:normAutofit fontScale="92500" lnSpcReduction="10000"/>
          </a:bodyPr>
          <a:lstStyle/>
          <a:p>
            <a:pPr marL="0" indent="0">
              <a:buNone/>
            </a:pPr>
            <a:r>
              <a:rPr lang="en-US" dirty="0" smtClean="0">
                <a:solidFill>
                  <a:srgbClr val="C00000"/>
                </a:solidFill>
              </a:rPr>
              <a:t>- </a:t>
            </a:r>
            <a:r>
              <a:rPr lang="en-US" b="1" i="1" u="sng" dirty="0" smtClean="0">
                <a:solidFill>
                  <a:srgbClr val="C00000"/>
                </a:solidFill>
              </a:rPr>
              <a:t>Combined </a:t>
            </a:r>
            <a:r>
              <a:rPr lang="en-US" b="1" i="1" u="sng" dirty="0">
                <a:solidFill>
                  <a:srgbClr val="C00000"/>
                </a:solidFill>
              </a:rPr>
              <a:t>estrogen-progestin </a:t>
            </a:r>
            <a:r>
              <a:rPr lang="en-US" b="1" i="1" u="sng" dirty="0" smtClean="0">
                <a:solidFill>
                  <a:srgbClr val="C00000"/>
                </a:solidFill>
              </a:rPr>
              <a:t>methods:</a:t>
            </a:r>
            <a:r>
              <a:rPr lang="en-US" b="1" i="1" u="sng" dirty="0" smtClean="0">
                <a:solidFill>
                  <a:srgbClr val="FF0000"/>
                </a:solidFill>
              </a:rPr>
              <a:t/>
            </a:r>
            <a:br>
              <a:rPr lang="en-US" b="1" i="1" u="sng" dirty="0" smtClean="0">
                <a:solidFill>
                  <a:srgbClr val="FF0000"/>
                </a:solidFill>
              </a:rPr>
            </a:br>
            <a:r>
              <a:rPr lang="en-US" b="1" dirty="0" smtClean="0"/>
              <a:t/>
            </a:r>
            <a:br>
              <a:rPr lang="en-US" b="1" dirty="0" smtClean="0"/>
            </a:br>
            <a:r>
              <a:rPr lang="en-US" dirty="0" smtClean="0"/>
              <a:t>In </a:t>
            </a:r>
            <a:r>
              <a:rPr lang="en-US" dirty="0"/>
              <a:t>general, studies assessing the impact </a:t>
            </a:r>
            <a:r>
              <a:rPr lang="en-US" dirty="0" smtClean="0"/>
              <a:t>of CHCs </a:t>
            </a:r>
            <a:r>
              <a:rPr lang="en-US" dirty="0"/>
              <a:t>(pills, patch, vaginal ring) on breastfeeding duration and success have </a:t>
            </a:r>
            <a:r>
              <a:rPr lang="en-US" dirty="0" smtClean="0"/>
              <a:t>reported inconsistent </a:t>
            </a:r>
            <a:r>
              <a:rPr lang="en-US" dirty="0"/>
              <a:t>data</a:t>
            </a:r>
            <a:r>
              <a:rPr lang="en-US" dirty="0" smtClean="0"/>
              <a:t>.</a:t>
            </a:r>
            <a:br>
              <a:rPr lang="en-US" dirty="0" smtClean="0"/>
            </a:br>
            <a:r>
              <a:rPr lang="en-US" dirty="0" smtClean="0"/>
              <a:t/>
            </a:r>
            <a:br>
              <a:rPr lang="en-US" dirty="0" smtClean="0"/>
            </a:br>
            <a:r>
              <a:rPr lang="en-US" dirty="0" smtClean="0"/>
              <a:t>* The </a:t>
            </a:r>
            <a:r>
              <a:rPr lang="en-US" dirty="0"/>
              <a:t>WHO </a:t>
            </a:r>
            <a:r>
              <a:rPr lang="en-US" dirty="0" smtClean="0"/>
              <a:t>advise </a:t>
            </a:r>
            <a:r>
              <a:rPr lang="en-US" dirty="0"/>
              <a:t>delaying use of </a:t>
            </a:r>
            <a:r>
              <a:rPr lang="en-US" dirty="0" smtClean="0"/>
              <a:t>estrogen-containing methods </a:t>
            </a:r>
            <a:r>
              <a:rPr lang="en-US" b="1" dirty="0">
                <a:solidFill>
                  <a:srgbClr val="FF0000"/>
                </a:solidFill>
              </a:rPr>
              <a:t>until six months </a:t>
            </a:r>
            <a:r>
              <a:rPr lang="en-US" dirty="0"/>
              <a:t>postpartum for women who are primarily </a:t>
            </a:r>
            <a:r>
              <a:rPr lang="en-US" dirty="0" smtClean="0"/>
              <a:t>breastfeeding because </a:t>
            </a:r>
            <a:r>
              <a:rPr lang="en-US" dirty="0"/>
              <a:t>of the importance of breastfeeding on infant health in low-resource </a:t>
            </a:r>
            <a:r>
              <a:rPr lang="en-US" dirty="0" smtClean="0"/>
              <a:t>settings.</a:t>
            </a:r>
            <a:br>
              <a:rPr lang="en-US" dirty="0" smtClean="0"/>
            </a:br>
            <a:r>
              <a:rPr lang="en-US" dirty="0" smtClean="0"/>
              <a:t> </a:t>
            </a:r>
            <a:r>
              <a:rPr lang="en-US" dirty="0"/>
              <a:t>They advise women who desire CHCs to begin other progestin-only </a:t>
            </a:r>
            <a:r>
              <a:rPr lang="en-US" dirty="0" smtClean="0"/>
              <a:t>or non hormonal </a:t>
            </a:r>
            <a:r>
              <a:rPr lang="en-US" dirty="0"/>
              <a:t>methods until CHC is initiated</a:t>
            </a:r>
            <a:r>
              <a:rPr lang="en-US" dirty="0" smtClean="0"/>
              <a:t>.</a:t>
            </a:r>
            <a:br>
              <a:rPr lang="en-US" dirty="0" smtClean="0"/>
            </a:br>
            <a:endParaRPr lang="en-US" dirty="0"/>
          </a:p>
          <a:p>
            <a:r>
              <a:rPr lang="en-US" dirty="0" smtClean="0"/>
              <a:t>  CDC guidance, avoid </a:t>
            </a:r>
            <a:r>
              <a:rPr lang="en-US" dirty="0"/>
              <a:t>prescribing CHCs for the first three to six </a:t>
            </a:r>
            <a:r>
              <a:rPr lang="en-US" dirty="0" smtClean="0"/>
              <a:t>weeks postpartum </a:t>
            </a:r>
            <a:r>
              <a:rPr lang="en-US" dirty="0"/>
              <a:t>due to increased risk of VTE in the postpartum period (timing of initiation </a:t>
            </a:r>
            <a:r>
              <a:rPr lang="en-US" dirty="0" smtClean="0"/>
              <a:t>varies based </a:t>
            </a:r>
            <a:r>
              <a:rPr lang="en-US" dirty="0"/>
              <a:t>on VTE risk factors</a:t>
            </a:r>
            <a:r>
              <a:rPr lang="en-US" dirty="0" smtClean="0"/>
              <a:t>).</a:t>
            </a:r>
            <a:br>
              <a:rPr lang="en-US" dirty="0" smtClean="0"/>
            </a:br>
            <a:r>
              <a:rPr lang="en-US" dirty="0" smtClean="0"/>
              <a:t>After </a:t>
            </a:r>
            <a:r>
              <a:rPr lang="en-US" dirty="0"/>
              <a:t>three to six weeks postpartum, breastfeeding is </a:t>
            </a:r>
            <a:r>
              <a:rPr lang="en-US" dirty="0" smtClean="0"/>
              <a:t>generally established</a:t>
            </a:r>
            <a:r>
              <a:rPr lang="en-US" dirty="0"/>
              <a:t>, and </a:t>
            </a:r>
            <a:r>
              <a:rPr lang="en-US" dirty="0" smtClean="0"/>
              <a:t> CHC offered </a:t>
            </a:r>
            <a:r>
              <a:rPr lang="en-US" dirty="0"/>
              <a:t>to postpartum women who are appropriate </a:t>
            </a:r>
            <a:r>
              <a:rPr lang="en-US" dirty="0" smtClean="0"/>
              <a:t>medical candidates.</a:t>
            </a:r>
            <a:br>
              <a:rPr lang="en-US" dirty="0" smtClean="0"/>
            </a:br>
            <a:endParaRPr lang="en-US" dirty="0"/>
          </a:p>
          <a:p>
            <a:r>
              <a:rPr lang="en-US" b="1" i="1" dirty="0" err="1">
                <a:solidFill>
                  <a:srgbClr val="FF0000"/>
                </a:solidFill>
              </a:rPr>
              <a:t>Pericoital</a:t>
            </a:r>
            <a:r>
              <a:rPr lang="en-US" b="1" i="1" dirty="0">
                <a:solidFill>
                  <a:srgbClr val="FF0000"/>
                </a:solidFill>
              </a:rPr>
              <a:t> and barrier methods of contraception do not impact milk supply </a:t>
            </a:r>
            <a:r>
              <a:rPr lang="en-US" b="1" i="1" dirty="0" err="1">
                <a:solidFill>
                  <a:srgbClr val="FF0000"/>
                </a:solidFill>
              </a:rPr>
              <a:t>orbreastfeeding</a:t>
            </a:r>
            <a:r>
              <a:rPr lang="en-US" b="1" i="1" dirty="0">
                <a:solidFill>
                  <a:srgbClr val="FF0000"/>
                </a:solidFill>
              </a:rPr>
              <a:t>.</a:t>
            </a:r>
          </a:p>
        </p:txBody>
      </p:sp>
    </p:spTree>
    <p:extLst>
      <p:ext uri="{BB962C8B-B14F-4D97-AF65-F5344CB8AC3E}">
        <p14:creationId xmlns:p14="http://schemas.microsoft.com/office/powerpoint/2010/main" val="3718584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7" y="279400"/>
            <a:ext cx="11353800" cy="1325563"/>
          </a:xfrm>
        </p:spPr>
        <p:txBody>
          <a:bodyPr>
            <a:noAutofit/>
          </a:bodyPr>
          <a:lstStyle/>
          <a:p>
            <a:r>
              <a:rPr lang="en-US" sz="3200" b="1" i="1" dirty="0" smtClean="0">
                <a:solidFill>
                  <a:srgbClr val="C00000"/>
                </a:solidFill>
              </a:rPr>
              <a:t>COUNSELING REGARDING </a:t>
            </a:r>
            <a:r>
              <a:rPr lang="en-US" sz="3200" b="1" i="1" dirty="0">
                <a:solidFill>
                  <a:srgbClr val="C00000"/>
                </a:solidFill>
              </a:rPr>
              <a:t>VENOUS THROMBOEMBOLISM RISK </a:t>
            </a:r>
            <a:r>
              <a:rPr lang="en-US" sz="3200" b="1" i="1" dirty="0" smtClean="0">
                <a:solidFill>
                  <a:srgbClr val="C00000"/>
                </a:solidFill>
              </a:rPr>
              <a:t>AND HORMONAL </a:t>
            </a:r>
            <a:r>
              <a:rPr lang="en-US" sz="3200" b="1" i="1" dirty="0">
                <a:solidFill>
                  <a:srgbClr val="C00000"/>
                </a:solidFill>
              </a:rPr>
              <a:t>CONTRACEPTION IN THE POSTPARTUM PERIOD</a:t>
            </a:r>
          </a:p>
        </p:txBody>
      </p:sp>
      <p:sp>
        <p:nvSpPr>
          <p:cNvPr id="4" name="Rectangle 3"/>
          <p:cNvSpPr/>
          <p:nvPr/>
        </p:nvSpPr>
        <p:spPr>
          <a:xfrm>
            <a:off x="366713" y="4626591"/>
            <a:ext cx="10701621" cy="16980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366713" y="1973263"/>
            <a:ext cx="10515600" cy="4351338"/>
          </a:xfrm>
        </p:spPr>
        <p:txBody>
          <a:bodyPr>
            <a:normAutofit/>
          </a:bodyPr>
          <a:lstStyle/>
          <a:p>
            <a:pPr marL="0" indent="0">
              <a:buNone/>
            </a:pPr>
            <a:r>
              <a:rPr lang="en-US" dirty="0" smtClean="0"/>
              <a:t>Women </a:t>
            </a:r>
            <a:r>
              <a:rPr lang="en-US" dirty="0"/>
              <a:t>in the postpartum period have a higher risk of VTE compared with </a:t>
            </a:r>
            <a:r>
              <a:rPr lang="en-US" dirty="0" smtClean="0"/>
              <a:t>both non-pregnant</a:t>
            </a:r>
            <a:r>
              <a:rPr lang="en-US" dirty="0"/>
              <a:t>, </a:t>
            </a:r>
            <a:r>
              <a:rPr lang="en-US" dirty="0" smtClean="0"/>
              <a:t>and </a:t>
            </a:r>
            <a:r>
              <a:rPr lang="en-US" dirty="0"/>
              <a:t>pregnant women</a:t>
            </a:r>
            <a:r>
              <a:rPr lang="en-US" dirty="0" smtClean="0"/>
              <a:t>.</a:t>
            </a:r>
            <a:br>
              <a:rPr lang="en-US" dirty="0" smtClean="0"/>
            </a:br>
            <a:r>
              <a:rPr lang="en-US" dirty="0" smtClean="0"/>
              <a:t> </a:t>
            </a:r>
            <a:r>
              <a:rPr lang="en-US" dirty="0"/>
              <a:t>Normal hematologic </a:t>
            </a:r>
            <a:r>
              <a:rPr lang="en-US" dirty="0" smtClean="0"/>
              <a:t>changes in </a:t>
            </a:r>
            <a:r>
              <a:rPr lang="en-US" dirty="0"/>
              <a:t>the postpartum period include increasing coagulation factors and fibrinogen, </a:t>
            </a:r>
            <a:r>
              <a:rPr lang="en-US" dirty="0" smtClean="0"/>
              <a:t>and decreasing </a:t>
            </a:r>
            <a:r>
              <a:rPr lang="en-US" dirty="0"/>
              <a:t>natural anticoagulants protein </a:t>
            </a:r>
            <a:r>
              <a:rPr lang="en-US" dirty="0" smtClean="0"/>
              <a:t>S, </a:t>
            </a:r>
            <a:r>
              <a:rPr lang="en-US" dirty="0"/>
              <a:t>which </a:t>
            </a:r>
            <a:r>
              <a:rPr lang="en-US" dirty="0" smtClean="0"/>
              <a:t>likely occur </a:t>
            </a:r>
            <a:r>
              <a:rPr lang="en-US" dirty="0"/>
              <a:t>to prevent hemorrhage after </a:t>
            </a:r>
            <a:r>
              <a:rPr lang="en-US" dirty="0" smtClean="0"/>
              <a:t>delivery.</a:t>
            </a:r>
            <a:br>
              <a:rPr lang="en-US" dirty="0" smtClean="0"/>
            </a:br>
            <a:r>
              <a:rPr lang="en-US" dirty="0" smtClean="0">
                <a:solidFill>
                  <a:srgbClr val="FF0000"/>
                </a:solidFill>
              </a:rPr>
              <a:t/>
            </a:r>
            <a:br>
              <a:rPr lang="en-US" dirty="0" smtClean="0">
                <a:solidFill>
                  <a:srgbClr val="FF0000"/>
                </a:solidFill>
              </a:rPr>
            </a:br>
            <a:r>
              <a:rPr lang="en-US" dirty="0" smtClean="0"/>
              <a:t>* A </a:t>
            </a:r>
            <a:r>
              <a:rPr lang="en-US" dirty="0"/>
              <a:t>systematic review estimated that the risk </a:t>
            </a:r>
            <a:r>
              <a:rPr lang="en-US" dirty="0" smtClean="0"/>
              <a:t>of VTE </a:t>
            </a:r>
            <a:r>
              <a:rPr lang="en-US" dirty="0"/>
              <a:t>is as much as five times higher during the postpartum period compared with </a:t>
            </a:r>
            <a:r>
              <a:rPr lang="en-US" dirty="0" smtClean="0"/>
              <a:t>pregnancy itself</a:t>
            </a:r>
            <a:r>
              <a:rPr lang="en-US" dirty="0"/>
              <a:t>, and during the first six weeks postpartum, women's risk of VTE increases 21- to </a:t>
            </a:r>
            <a:r>
              <a:rPr lang="en-US" dirty="0" smtClean="0"/>
              <a:t>84-fold from baseline.</a:t>
            </a:r>
            <a:endParaRPr lang="en-US" dirty="0"/>
          </a:p>
        </p:txBody>
      </p:sp>
    </p:spTree>
    <p:extLst>
      <p:ext uri="{BB962C8B-B14F-4D97-AF65-F5344CB8AC3E}">
        <p14:creationId xmlns:p14="http://schemas.microsoft.com/office/powerpoint/2010/main" val="3376072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282574"/>
            <a:ext cx="11634788" cy="6303963"/>
          </a:xfrm>
        </p:spPr>
        <p:txBody>
          <a:bodyPr>
            <a:normAutofit/>
          </a:bodyPr>
          <a:lstStyle/>
          <a:p>
            <a:r>
              <a:rPr lang="en-US" sz="3200" b="1" dirty="0" smtClean="0"/>
              <a:t>* the </a:t>
            </a:r>
            <a:r>
              <a:rPr lang="en-US" sz="3200" b="1" dirty="0"/>
              <a:t>risk of VTE associated with CHC use in healthy </a:t>
            </a:r>
            <a:r>
              <a:rPr lang="en-US" sz="3200" b="1" dirty="0" smtClean="0"/>
              <a:t>non pregnant women </a:t>
            </a:r>
            <a:r>
              <a:rPr lang="en-US" sz="3200" b="1" dirty="0"/>
              <a:t>is three to seven times higher than in nonusers, and thus, use of CHCs for the </a:t>
            </a:r>
            <a:r>
              <a:rPr lang="en-US" sz="3200" b="1" dirty="0" smtClean="0"/>
              <a:t>initial three </a:t>
            </a:r>
            <a:r>
              <a:rPr lang="en-US" sz="3200" b="1" dirty="0"/>
              <a:t>to six weeks postpartum is generally </a:t>
            </a:r>
            <a:r>
              <a:rPr lang="en-US" sz="3200" b="1" dirty="0" smtClean="0"/>
              <a:t>contraindicated.</a:t>
            </a:r>
            <a:endParaRPr lang="en-US" sz="3200" dirty="0"/>
          </a:p>
          <a:p>
            <a:endParaRPr lang="en-US" sz="3200" dirty="0"/>
          </a:p>
          <a:p>
            <a:r>
              <a:rPr lang="en-US" sz="3200" b="1" dirty="0"/>
              <a:t>Most evidence </a:t>
            </a:r>
            <a:r>
              <a:rPr lang="en-US" sz="3200" b="1" dirty="0" smtClean="0"/>
              <a:t>does not </a:t>
            </a:r>
            <a:r>
              <a:rPr lang="en-US" sz="3200" b="1" dirty="0"/>
              <a:t>suggest an increase in odds for venous or arterial thromboembolic events with the </a:t>
            </a:r>
            <a:r>
              <a:rPr lang="en-US" sz="3200" b="1" dirty="0" smtClean="0"/>
              <a:t>use of </a:t>
            </a:r>
            <a:r>
              <a:rPr lang="en-US" sz="3200" b="1" dirty="0"/>
              <a:t>progestin-only oral or implantable contraceptives.</a:t>
            </a:r>
          </a:p>
        </p:txBody>
      </p:sp>
    </p:spTree>
    <p:extLst>
      <p:ext uri="{BB962C8B-B14F-4D97-AF65-F5344CB8AC3E}">
        <p14:creationId xmlns:p14="http://schemas.microsoft.com/office/powerpoint/2010/main" val="101709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rgbClr val="C00000"/>
                </a:solidFill>
              </a:rPr>
              <a:t>Special Populations</a:t>
            </a:r>
            <a:endParaRPr lang="en-US" sz="6000"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C00000"/>
                </a:solidFill>
              </a:rPr>
              <a:t>Adolescents </a:t>
            </a:r>
            <a:r>
              <a:rPr lang="en-US" dirty="0">
                <a:solidFill>
                  <a:srgbClr val="C00000"/>
                </a:solidFill>
              </a:rPr>
              <a:t>– </a:t>
            </a:r>
            <a:r>
              <a:rPr lang="en-US" dirty="0"/>
              <a:t>Selection of contraception for postpartum teens and young adults </a:t>
            </a:r>
            <a:r>
              <a:rPr lang="en-US" dirty="0" smtClean="0"/>
              <a:t>does not </a:t>
            </a:r>
            <a:r>
              <a:rPr lang="en-US" dirty="0"/>
              <a:t>differ from that of older women. </a:t>
            </a:r>
            <a:r>
              <a:rPr lang="en-US" dirty="0" smtClean="0"/>
              <a:t/>
            </a:r>
            <a:br>
              <a:rPr lang="en-US" dirty="0" smtClean="0"/>
            </a:br>
            <a:r>
              <a:rPr lang="en-US" dirty="0" smtClean="0"/>
              <a:t/>
            </a:r>
            <a:br>
              <a:rPr lang="en-US" dirty="0" smtClean="0"/>
            </a:br>
            <a:endParaRPr lang="en-US" dirty="0" smtClean="0"/>
          </a:p>
          <a:p>
            <a:r>
              <a:rPr lang="en-US" b="1" dirty="0" smtClean="0">
                <a:solidFill>
                  <a:srgbClr val="C00000"/>
                </a:solidFill>
              </a:rPr>
              <a:t>Women </a:t>
            </a:r>
            <a:r>
              <a:rPr lang="en-US" b="1" dirty="0">
                <a:solidFill>
                  <a:srgbClr val="C00000"/>
                </a:solidFill>
              </a:rPr>
              <a:t>with depression and related disorders </a:t>
            </a:r>
            <a:r>
              <a:rPr lang="en-US" dirty="0">
                <a:solidFill>
                  <a:srgbClr val="C00000"/>
                </a:solidFill>
              </a:rPr>
              <a:t>– </a:t>
            </a:r>
            <a:r>
              <a:rPr lang="en-US" dirty="0"/>
              <a:t>Hormonal contraception, </a:t>
            </a:r>
            <a:r>
              <a:rPr lang="en-US" dirty="0" smtClean="0"/>
              <a:t>both estrogen-progestin </a:t>
            </a:r>
            <a:r>
              <a:rPr lang="en-US" dirty="0"/>
              <a:t>and progestin-only methods, can be used by women </a:t>
            </a:r>
            <a:r>
              <a:rPr lang="en-US" dirty="0" smtClean="0"/>
              <a:t>with depressive </a:t>
            </a:r>
            <a:r>
              <a:rPr lang="en-US" dirty="0"/>
              <a:t>disorders (either preexisting or postpartum)</a:t>
            </a:r>
          </a:p>
        </p:txBody>
      </p:sp>
    </p:spTree>
    <p:extLst>
      <p:ext uri="{BB962C8B-B14F-4D97-AF65-F5344CB8AC3E}">
        <p14:creationId xmlns:p14="http://schemas.microsoft.com/office/powerpoint/2010/main" val="273328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428625"/>
            <a:ext cx="11110912" cy="5748338"/>
          </a:xfrm>
        </p:spPr>
        <p:txBody>
          <a:bodyPr/>
          <a:lstStyle/>
          <a:p>
            <a:r>
              <a:rPr lang="en-US" b="1" dirty="0" smtClean="0">
                <a:solidFill>
                  <a:srgbClr val="C00000"/>
                </a:solidFill>
              </a:rPr>
              <a:t>Obese </a:t>
            </a:r>
            <a:r>
              <a:rPr lang="en-US" b="1" dirty="0">
                <a:solidFill>
                  <a:srgbClr val="C00000"/>
                </a:solidFill>
              </a:rPr>
              <a:t>women </a:t>
            </a:r>
            <a:r>
              <a:rPr lang="en-US" dirty="0">
                <a:solidFill>
                  <a:srgbClr val="C00000"/>
                </a:solidFill>
              </a:rPr>
              <a:t>– </a:t>
            </a:r>
            <a:r>
              <a:rPr lang="en-US" dirty="0"/>
              <a:t>Obese women (</a:t>
            </a:r>
            <a:r>
              <a:rPr lang="en-US" dirty="0" err="1"/>
              <a:t>ie</a:t>
            </a:r>
            <a:r>
              <a:rPr lang="en-US" dirty="0"/>
              <a:t>, body mass index ≥30 kg/m) may have </a:t>
            </a:r>
            <a:r>
              <a:rPr lang="en-US" dirty="0" smtClean="0"/>
              <a:t>additional medical </a:t>
            </a:r>
            <a:r>
              <a:rPr lang="en-US" dirty="0"/>
              <a:t>comorbidities or higher risk of venous thromboembolism that can impact </a:t>
            </a:r>
            <a:r>
              <a:rPr lang="en-US" dirty="0" smtClean="0"/>
              <a:t>their choice </a:t>
            </a:r>
            <a:r>
              <a:rPr lang="en-US" dirty="0"/>
              <a:t>of postpartum contraception</a:t>
            </a:r>
            <a:r>
              <a:rPr lang="en-US" dirty="0" smtClean="0"/>
              <a:t>.</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613097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C00000"/>
                </a:solidFill>
              </a:rPr>
              <a:t>SUMMARY </a:t>
            </a:r>
            <a:r>
              <a:rPr lang="en-US" sz="4800" b="1" dirty="0">
                <a:solidFill>
                  <a:srgbClr val="C00000"/>
                </a:solidFill>
              </a:rPr>
              <a:t>AND RECOMMENDATIONS</a:t>
            </a:r>
          </a:p>
        </p:txBody>
      </p:sp>
      <p:sp>
        <p:nvSpPr>
          <p:cNvPr id="3" name="Content Placeholder 2"/>
          <p:cNvSpPr>
            <a:spLocks noGrp="1"/>
          </p:cNvSpPr>
          <p:nvPr>
            <p:ph idx="1"/>
          </p:nvPr>
        </p:nvSpPr>
        <p:spPr/>
        <p:txBody>
          <a:bodyPr>
            <a:normAutofit/>
          </a:bodyPr>
          <a:lstStyle/>
          <a:p>
            <a:r>
              <a:rPr lang="en-US" dirty="0" smtClean="0"/>
              <a:t>1- In </a:t>
            </a:r>
            <a:r>
              <a:rPr lang="en-US" dirty="0"/>
              <a:t>a systematic review of studies estimating the time to return to </a:t>
            </a:r>
            <a:r>
              <a:rPr lang="en-US" dirty="0" smtClean="0"/>
              <a:t>- fertility </a:t>
            </a:r>
            <a:r>
              <a:rPr lang="en-US" dirty="0"/>
              <a:t>in </a:t>
            </a:r>
            <a:r>
              <a:rPr lang="en-US" dirty="0" smtClean="0"/>
              <a:t>non lactating postpartum </a:t>
            </a:r>
            <a:r>
              <a:rPr lang="en-US" dirty="0"/>
              <a:t>women, the average time to first ovulation varied from 45 to 94 </a:t>
            </a:r>
            <a:r>
              <a:rPr lang="en-US" dirty="0" smtClean="0"/>
              <a:t>days postpartum</a:t>
            </a:r>
            <a:r>
              <a:rPr lang="en-US" dirty="0"/>
              <a:t>, with the earliest ovulation reported at 25 days postpartum. </a:t>
            </a:r>
            <a:r>
              <a:rPr lang="en-US" dirty="0" smtClean="0"/>
              <a:t/>
            </a:r>
            <a:br>
              <a:rPr lang="en-US" dirty="0" smtClean="0"/>
            </a:br>
            <a:r>
              <a:rPr lang="en-US" dirty="0" smtClean="0"/>
              <a:t/>
            </a:r>
            <a:br>
              <a:rPr lang="en-US" dirty="0" smtClean="0"/>
            </a:br>
            <a:r>
              <a:rPr lang="en-US" dirty="0" smtClean="0"/>
              <a:t>2- For </a:t>
            </a:r>
            <a:r>
              <a:rPr lang="en-US" dirty="0"/>
              <a:t>counseling women about contraception, we use a patient-centered, </a:t>
            </a:r>
            <a:r>
              <a:rPr lang="en-US" dirty="0" smtClean="0"/>
              <a:t>shared decision-making model.</a:t>
            </a:r>
            <a:br>
              <a:rPr lang="en-US" dirty="0" smtClean="0"/>
            </a:br>
            <a:r>
              <a:rPr lang="en-US" dirty="0" smtClean="0"/>
              <a:t>Key </a:t>
            </a:r>
            <a:r>
              <a:rPr lang="en-US" dirty="0"/>
              <a:t>components to discuss include the patient's </a:t>
            </a:r>
            <a:r>
              <a:rPr lang="en-US" dirty="0" smtClean="0"/>
              <a:t>reproductive life </a:t>
            </a:r>
            <a:r>
              <a:rPr lang="en-US" dirty="0"/>
              <a:t>plan, desired characteristics of contraceptives, medical issues or comorbidities, </a:t>
            </a:r>
            <a:r>
              <a:rPr lang="en-US" dirty="0" smtClean="0"/>
              <a:t>and plans </a:t>
            </a:r>
            <a:r>
              <a:rPr lang="en-US" dirty="0"/>
              <a:t>for breastfeeding. </a:t>
            </a:r>
          </a:p>
        </p:txBody>
      </p:sp>
    </p:spTree>
    <p:extLst>
      <p:ext uri="{BB962C8B-B14F-4D97-AF65-F5344CB8AC3E}">
        <p14:creationId xmlns:p14="http://schemas.microsoft.com/office/powerpoint/2010/main" val="2945525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514350"/>
            <a:ext cx="11010900" cy="5662613"/>
          </a:xfrm>
        </p:spPr>
        <p:txBody>
          <a:bodyPr>
            <a:normAutofit/>
          </a:bodyPr>
          <a:lstStyle/>
          <a:p>
            <a:pPr marL="0" indent="0">
              <a:buNone/>
            </a:pPr>
            <a:r>
              <a:rPr lang="en-US" dirty="0" smtClean="0"/>
              <a:t>3- Contraceptive </a:t>
            </a:r>
            <a:r>
              <a:rPr lang="en-US" dirty="0"/>
              <a:t>methods that can be initiated immediately after delivery include </a:t>
            </a:r>
            <a:r>
              <a:rPr lang="en-US" dirty="0" smtClean="0"/>
              <a:t>female and </a:t>
            </a:r>
            <a:r>
              <a:rPr lang="en-US" dirty="0"/>
              <a:t>male sterilization, progestin-only implants, intrauterine devices (IUD; copper </a:t>
            </a:r>
            <a:r>
              <a:rPr lang="en-US" dirty="0" smtClean="0"/>
              <a:t>or </a:t>
            </a:r>
            <a:r>
              <a:rPr lang="en-US" dirty="0" err="1" smtClean="0"/>
              <a:t>levonorgestrel</a:t>
            </a:r>
            <a:r>
              <a:rPr lang="en-US" dirty="0"/>
              <a:t>), the progestin injection, and the progestin-only pill. </a:t>
            </a:r>
            <a:endParaRPr lang="en-US" dirty="0" smtClean="0"/>
          </a:p>
          <a:p>
            <a:pPr marL="0" indent="0">
              <a:buNone/>
            </a:pPr>
            <a:endParaRPr lang="en-US" dirty="0" smtClean="0"/>
          </a:p>
          <a:p>
            <a:r>
              <a:rPr lang="en-US" dirty="0" smtClean="0"/>
              <a:t>4- For </a:t>
            </a:r>
            <a:r>
              <a:rPr lang="en-US" dirty="0"/>
              <a:t>women who desire an IUD after delivery, we </a:t>
            </a:r>
            <a:r>
              <a:rPr lang="en-US" dirty="0" smtClean="0"/>
              <a:t>discuss IUD </a:t>
            </a:r>
            <a:r>
              <a:rPr lang="en-US" dirty="0"/>
              <a:t>insertion timing can be </a:t>
            </a:r>
            <a:r>
              <a:rPr lang="en-US" dirty="0" smtClean="0"/>
              <a:t>post placental</a:t>
            </a:r>
            <a:r>
              <a:rPr lang="en-US" dirty="0"/>
              <a:t>, delayed, or </a:t>
            </a:r>
            <a:r>
              <a:rPr lang="en-US" dirty="0" smtClean="0"/>
              <a:t>interval, and </a:t>
            </a:r>
            <a:r>
              <a:rPr lang="en-US" dirty="0"/>
              <a:t>Risks of IUD expulsion, perforation of the uterus, and IUD malposition</a:t>
            </a:r>
            <a:r>
              <a:rPr lang="en-US" dirty="0" smtClean="0"/>
              <a:t>.</a:t>
            </a:r>
            <a:endParaRPr lang="en-US" dirty="0"/>
          </a:p>
        </p:txBody>
      </p:sp>
    </p:spTree>
    <p:extLst>
      <p:ext uri="{BB962C8B-B14F-4D97-AF65-F5344CB8AC3E}">
        <p14:creationId xmlns:p14="http://schemas.microsoft.com/office/powerpoint/2010/main" val="2768052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3" y="400050"/>
            <a:ext cx="11082337" cy="5776913"/>
          </a:xfrm>
        </p:spPr>
        <p:txBody>
          <a:bodyPr>
            <a:normAutofit/>
          </a:bodyPr>
          <a:lstStyle/>
          <a:p>
            <a:pPr marL="0" indent="0">
              <a:buNone/>
            </a:pPr>
            <a:r>
              <a:rPr lang="en-US" dirty="0"/>
              <a:t> </a:t>
            </a:r>
            <a:r>
              <a:rPr lang="en-US" dirty="0" smtClean="0"/>
              <a:t>5- For </a:t>
            </a:r>
            <a:r>
              <a:rPr lang="en-US" dirty="0"/>
              <a:t>women who desire short-acting combined estrogen-progestin contraception, </a:t>
            </a:r>
            <a:r>
              <a:rPr lang="en-US" dirty="0" smtClean="0"/>
              <a:t>the oral </a:t>
            </a:r>
            <a:r>
              <a:rPr lang="en-US" dirty="0"/>
              <a:t>pill, transdermal patch, and vaginal ring should not be started earlier than 21 </a:t>
            </a:r>
            <a:r>
              <a:rPr lang="en-US" dirty="0" smtClean="0"/>
              <a:t>days postpartum </a:t>
            </a:r>
            <a:r>
              <a:rPr lang="en-US" dirty="0"/>
              <a:t>for any woman because of the increased risk of venous thromboembolism(VTE). </a:t>
            </a:r>
            <a:r>
              <a:rPr lang="en-US" dirty="0" smtClean="0"/>
              <a:t/>
            </a:r>
            <a:br>
              <a:rPr lang="en-US" dirty="0" smtClean="0"/>
            </a:br>
            <a:r>
              <a:rPr lang="en-US" dirty="0" smtClean="0"/>
              <a:t/>
            </a:r>
            <a:br>
              <a:rPr lang="en-US" dirty="0" smtClean="0"/>
            </a:br>
            <a:r>
              <a:rPr lang="en-US" dirty="0" smtClean="0"/>
              <a:t>6- In </a:t>
            </a:r>
            <a:r>
              <a:rPr lang="en-US" dirty="0"/>
              <a:t>general, the progestin-only methods appear to have minimal to no effect </a:t>
            </a:r>
            <a:r>
              <a:rPr lang="en-US" dirty="0" smtClean="0"/>
              <a:t>on breast feeding </a:t>
            </a:r>
            <a:r>
              <a:rPr lang="en-US" dirty="0"/>
              <a:t>outcomes. Studies assessing the impact of combined </a:t>
            </a:r>
            <a:r>
              <a:rPr lang="en-US" dirty="0" smtClean="0"/>
              <a:t>hormonal contraceptives </a:t>
            </a:r>
            <a:r>
              <a:rPr lang="en-US" dirty="0"/>
              <a:t>(CHCs; pills, patch, vaginal ring) on breastfeeding duration and </a:t>
            </a:r>
            <a:r>
              <a:rPr lang="en-US" dirty="0" smtClean="0"/>
              <a:t>success have </a:t>
            </a:r>
            <a:r>
              <a:rPr lang="en-US" dirty="0"/>
              <a:t>reported inconsistent </a:t>
            </a:r>
            <a:r>
              <a:rPr lang="en-US" dirty="0" smtClean="0"/>
              <a:t>data.</a:t>
            </a:r>
            <a:br>
              <a:rPr lang="en-US" dirty="0" smtClean="0"/>
            </a:br>
            <a:r>
              <a:rPr lang="en-US" dirty="0"/>
              <a:t/>
            </a:r>
            <a:br>
              <a:rPr lang="en-US" dirty="0"/>
            </a:br>
            <a:r>
              <a:rPr lang="en-US" dirty="0" smtClean="0"/>
              <a:t>The CDC WHO recommendations </a:t>
            </a:r>
            <a:r>
              <a:rPr lang="en-US" dirty="0"/>
              <a:t>about hormonal contraceptives </a:t>
            </a:r>
            <a:r>
              <a:rPr lang="en-US" dirty="0" smtClean="0"/>
              <a:t>and breast feeding differ.</a:t>
            </a:r>
            <a:endParaRPr lang="en-US" dirty="0"/>
          </a:p>
        </p:txBody>
      </p:sp>
    </p:spTree>
    <p:extLst>
      <p:ext uri="{BB962C8B-B14F-4D97-AF65-F5344CB8AC3E}">
        <p14:creationId xmlns:p14="http://schemas.microsoft.com/office/powerpoint/2010/main" val="2845708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3" y="285750"/>
            <a:ext cx="11082337" cy="5891213"/>
          </a:xfrm>
        </p:spPr>
        <p:txBody>
          <a:bodyPr>
            <a:normAutofit/>
          </a:bodyPr>
          <a:lstStyle/>
          <a:p>
            <a:r>
              <a:rPr lang="en-US" dirty="0" smtClean="0"/>
              <a:t>7- No </a:t>
            </a:r>
            <a:r>
              <a:rPr lang="en-US" dirty="0"/>
              <a:t>studies have evaluated the incidence of VTE in postpartum women using CHCs </a:t>
            </a:r>
            <a:r>
              <a:rPr lang="en-US" dirty="0" smtClean="0"/>
              <a:t>or progestin-only contraceptives.</a:t>
            </a:r>
            <a:br>
              <a:rPr lang="en-US" dirty="0" smtClean="0"/>
            </a:br>
            <a:r>
              <a:rPr lang="en-US" dirty="0" smtClean="0"/>
              <a:t>However</a:t>
            </a:r>
            <a:r>
              <a:rPr lang="en-US" dirty="0"/>
              <a:t>, the risk of VTE associated with CHC use </a:t>
            </a:r>
            <a:r>
              <a:rPr lang="en-US" dirty="0" smtClean="0"/>
              <a:t>in healthy non pregnant </a:t>
            </a:r>
            <a:r>
              <a:rPr lang="en-US" dirty="0"/>
              <a:t>women is three to seven times higher than in nonusers, and </a:t>
            </a:r>
            <a:r>
              <a:rPr lang="en-US" dirty="0" smtClean="0"/>
              <a:t>thus use </a:t>
            </a:r>
            <a:r>
              <a:rPr lang="en-US" dirty="0"/>
              <a:t>of CHC </a:t>
            </a:r>
            <a:r>
              <a:rPr lang="en-US" dirty="0">
                <a:solidFill>
                  <a:srgbClr val="FF0000"/>
                </a:solidFill>
              </a:rPr>
              <a:t>for the initial three to six weeks postpartum</a:t>
            </a:r>
            <a:r>
              <a:rPr lang="en-US" dirty="0"/>
              <a:t> is generally contraindicated</a:t>
            </a:r>
            <a:r>
              <a:rPr lang="en-US" dirty="0" smtClean="0"/>
              <a:t>.</a:t>
            </a:r>
            <a:br>
              <a:rPr lang="en-US" dirty="0" smtClean="0"/>
            </a:br>
            <a:r>
              <a:rPr lang="en-US" dirty="0" smtClean="0"/>
              <a:t/>
            </a:r>
            <a:br>
              <a:rPr lang="en-US" dirty="0" smtClean="0"/>
            </a:br>
            <a:r>
              <a:rPr lang="en-US" dirty="0" smtClean="0"/>
              <a:t>8- Women </a:t>
            </a:r>
            <a:r>
              <a:rPr lang="en-US" dirty="0"/>
              <a:t>who are undecided about contraception at any point during pregnancy </a:t>
            </a:r>
            <a:r>
              <a:rPr lang="en-US" dirty="0" smtClean="0"/>
              <a:t>or postpartum </a:t>
            </a:r>
            <a:r>
              <a:rPr lang="en-US" dirty="0"/>
              <a:t>should be counseled regarding all of their options and given </a:t>
            </a:r>
            <a:r>
              <a:rPr lang="en-US" dirty="0" smtClean="0"/>
              <a:t>written support </a:t>
            </a:r>
            <a:r>
              <a:rPr lang="en-US" dirty="0"/>
              <a:t>materials on contraceptive </a:t>
            </a:r>
            <a:r>
              <a:rPr lang="en-US" dirty="0" smtClean="0"/>
              <a:t>methods</a:t>
            </a:r>
            <a:r>
              <a:rPr lang="en-US" dirty="0"/>
              <a:t>.</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894371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2900" y="404598"/>
            <a:ext cx="6529638" cy="5628998"/>
          </a:xfrm>
          <a:prstGeom prst="rect">
            <a:avLst/>
          </a:prstGeom>
        </p:spPr>
      </p:pic>
    </p:spTree>
    <p:extLst>
      <p:ext uri="{BB962C8B-B14F-4D97-AF65-F5344CB8AC3E}">
        <p14:creationId xmlns:p14="http://schemas.microsoft.com/office/powerpoint/2010/main" val="207094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6728"/>
            <a:ext cx="10515600" cy="6086902"/>
          </a:xfrm>
        </p:spPr>
        <p:txBody>
          <a:bodyPr>
            <a:normAutofit/>
          </a:bodyPr>
          <a:lstStyle/>
          <a:p>
            <a:pPr marL="0" indent="0" algn="ctr" rtl="0">
              <a:buNone/>
            </a:pPr>
            <a:endParaRPr lang="ar-JO" dirty="0"/>
          </a:p>
          <a:p>
            <a:pPr marL="0" indent="0" algn="ctr" rtl="0">
              <a:buNone/>
            </a:pPr>
            <a:r>
              <a:rPr lang="en-US" sz="3900" b="1" dirty="0">
                <a:solidFill>
                  <a:srgbClr val="C00000"/>
                </a:solidFill>
              </a:rPr>
              <a:t>RESUMPTION OF OVULATION </a:t>
            </a:r>
          </a:p>
          <a:p>
            <a:pPr marL="0" indent="0" algn="ctr" rtl="0">
              <a:buNone/>
            </a:pPr>
            <a:endParaRPr lang="en-US" b="1" dirty="0" smtClean="0"/>
          </a:p>
          <a:p>
            <a:pPr marL="0" indent="0" rtl="0">
              <a:buNone/>
            </a:pPr>
            <a:r>
              <a:rPr lang="en-US" sz="3600" b="1" dirty="0"/>
              <a:t>In a systematic review of studies estimating the time to return to fertility in </a:t>
            </a:r>
            <a:r>
              <a:rPr lang="en-US" sz="3600" b="1" dirty="0" err="1"/>
              <a:t>nonlactating</a:t>
            </a:r>
            <a:r>
              <a:rPr lang="en-US" sz="3600" b="1" dirty="0"/>
              <a:t> postpartum women, the average time to first ovulation varied from 45 to 94 days postpartum</a:t>
            </a:r>
            <a:r>
              <a:rPr lang="en-US" sz="3600" b="1" dirty="0" smtClean="0"/>
              <a:t>,</a:t>
            </a:r>
            <a:br>
              <a:rPr lang="en-US" sz="3600" b="1" dirty="0" smtClean="0"/>
            </a:br>
            <a:r>
              <a:rPr lang="en-US" sz="3600" b="1" dirty="0" smtClean="0"/>
              <a:t>with </a:t>
            </a:r>
            <a:r>
              <a:rPr lang="en-US" sz="3600" b="1" dirty="0"/>
              <a:t>the earliest reported ovulations at 25 and 27 days postpartum.</a:t>
            </a:r>
            <a:endParaRPr lang="ar-JO" sz="3600" dirty="0"/>
          </a:p>
        </p:txBody>
      </p:sp>
    </p:spTree>
    <p:extLst>
      <p:ext uri="{BB962C8B-B14F-4D97-AF65-F5344CB8AC3E}">
        <p14:creationId xmlns:p14="http://schemas.microsoft.com/office/powerpoint/2010/main" val="421495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651" y="136477"/>
            <a:ext cx="6548509" cy="791572"/>
          </a:xfrm>
        </p:spPr>
        <p:txBody>
          <a:bodyPr>
            <a:normAutofit fontScale="90000"/>
          </a:bodyPr>
          <a:lstStyle/>
          <a:p>
            <a:pPr algn="ctr"/>
            <a:r>
              <a:rPr lang="en-US" sz="3200" b="1" dirty="0" smtClean="0">
                <a:solidFill>
                  <a:srgbClr val="C00000"/>
                </a:solidFill>
              </a:rPr>
              <a:t>Comparison </a:t>
            </a:r>
            <a:r>
              <a:rPr lang="en-US" sz="3200" b="1" dirty="0">
                <a:solidFill>
                  <a:srgbClr val="C00000"/>
                </a:solidFill>
              </a:rPr>
              <a:t>of effectiveness of </a:t>
            </a: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contraceptive </a:t>
            </a:r>
            <a:r>
              <a:rPr lang="en-US" sz="3200" b="1" dirty="0">
                <a:solidFill>
                  <a:srgbClr val="C00000"/>
                </a:solidFill>
              </a:rPr>
              <a:t>methods</a:t>
            </a:r>
            <a:endParaRPr lang="en-US" sz="3200"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5225" y="928049"/>
            <a:ext cx="8849362" cy="5816930"/>
          </a:xfrm>
        </p:spPr>
      </p:pic>
    </p:spTree>
    <p:extLst>
      <p:ext uri="{BB962C8B-B14F-4D97-AF65-F5344CB8AC3E}">
        <p14:creationId xmlns:p14="http://schemas.microsoft.com/office/powerpoint/2010/main" val="3739394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Reference: </a:t>
            </a:r>
            <a:endParaRPr lang="ar-JO" dirty="0"/>
          </a:p>
        </p:txBody>
      </p:sp>
      <p:pic>
        <p:nvPicPr>
          <p:cNvPr id="1026" name="Picture 2"/>
          <p:cNvPicPr>
            <a:picLocks noChangeAspect="1" noChangeArrowheads="1"/>
          </p:cNvPicPr>
          <p:nvPr/>
        </p:nvPicPr>
        <p:blipFill>
          <a:blip r:embed="rId2"/>
          <a:srcRect/>
          <a:stretch>
            <a:fillRect/>
          </a:stretch>
        </p:blipFill>
        <p:spPr bwMode="auto">
          <a:xfrm>
            <a:off x="697173" y="1458675"/>
            <a:ext cx="7003962" cy="1309684"/>
          </a:xfrm>
          <a:prstGeom prst="rect">
            <a:avLst/>
          </a:prstGeom>
          <a:noFill/>
          <a:ln w="9525">
            <a:solidFill>
              <a:srgbClr val="C00000"/>
            </a:solidFill>
            <a:miter lim="800000"/>
            <a:headEnd/>
            <a:tailEnd/>
          </a:ln>
          <a:effectLst/>
        </p:spPr>
      </p:pic>
      <p:sp>
        <p:nvSpPr>
          <p:cNvPr id="5" name="عنوان 1"/>
          <p:cNvSpPr txBox="1">
            <a:spLocks/>
          </p:cNvSpPr>
          <p:nvPr/>
        </p:nvSpPr>
        <p:spPr>
          <a:xfrm>
            <a:off x="1952596" y="3000372"/>
            <a:ext cx="8229600" cy="1143000"/>
          </a:xfrm>
          <a:prstGeom prst="rect">
            <a:avLst/>
          </a:prstGeom>
        </p:spPr>
        <p:txBody>
          <a:bodyPr vert="horz" lIns="91440" tIns="45720" rIns="91440" bIns="45720" rtlCol="1" anchor="ctr">
            <a:normAutofit/>
          </a:bodyPr>
          <a:lstStyle/>
          <a:p>
            <a:pPr algn="ctr" rtl="1">
              <a:spcBef>
                <a:spcPct val="0"/>
              </a:spcBef>
              <a:defRPr/>
            </a:pPr>
            <a:endParaRPr lang="ar-JO" sz="4400" dirty="0">
              <a:latin typeface="+mj-lt"/>
              <a:ea typeface="+mj-ea"/>
              <a:cs typeface="+mj-cs"/>
            </a:endParaRPr>
          </a:p>
        </p:txBody>
      </p:sp>
      <p:sp>
        <p:nvSpPr>
          <p:cNvPr id="4" name="TextBox 3"/>
          <p:cNvSpPr txBox="1"/>
          <p:nvPr/>
        </p:nvSpPr>
        <p:spPr>
          <a:xfrm>
            <a:off x="1474925" y="4078043"/>
            <a:ext cx="8707271" cy="1569660"/>
          </a:xfrm>
          <a:prstGeom prst="rect">
            <a:avLst/>
          </a:prstGeom>
          <a:noFill/>
        </p:spPr>
        <p:txBody>
          <a:bodyPr wrap="square" rtlCol="0">
            <a:spAutoFit/>
          </a:bodyPr>
          <a:lstStyle/>
          <a:p>
            <a:pPr algn="ctr"/>
            <a:r>
              <a:rPr lang="en-US" sz="9600" dirty="0" smtClean="0">
                <a:latin typeface="Algerian" panose="04020705040A02060702" pitchFamily="82" charset="0"/>
              </a:rPr>
              <a:t>Thank you</a:t>
            </a:r>
            <a:endParaRPr lang="ar-JO" sz="9600" dirty="0">
              <a:latin typeface="Algerian" panose="04020705040A02060702" pitchFamily="82" charset="0"/>
            </a:endParaRPr>
          </a:p>
        </p:txBody>
      </p:sp>
    </p:spTree>
    <p:extLst>
      <p:ext uri="{BB962C8B-B14F-4D97-AF65-F5344CB8AC3E}">
        <p14:creationId xmlns:p14="http://schemas.microsoft.com/office/powerpoint/2010/main" val="4217396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66910" y="1928803"/>
            <a:ext cx="7772400" cy="1470025"/>
          </a:xfrm>
        </p:spPr>
        <p:txBody>
          <a:bodyPr>
            <a:normAutofit fontScale="90000"/>
          </a:bodyPr>
          <a:lstStyle/>
          <a:p>
            <a:r>
              <a:rPr lang="en-US" dirty="0" smtClean="0"/>
              <a:t>Approach to contraception in women with </a:t>
            </a:r>
            <a:br>
              <a:rPr lang="en-US" dirty="0" smtClean="0"/>
            </a:br>
            <a:r>
              <a:rPr lang="en-US" b="1" dirty="0" smtClean="0">
                <a:solidFill>
                  <a:srgbClr val="C00000"/>
                </a:solidFill>
              </a:rPr>
              <a:t>systemic lupus </a:t>
            </a:r>
            <a:r>
              <a:rPr lang="en-US" b="1" dirty="0" err="1" smtClean="0">
                <a:solidFill>
                  <a:srgbClr val="C00000"/>
                </a:solidFill>
              </a:rPr>
              <a:t>erythematosus</a:t>
            </a:r>
            <a:endParaRPr lang="ar-JO" b="1" dirty="0">
              <a:solidFill>
                <a:srgbClr val="C00000"/>
              </a:solidFill>
            </a:endParaRPr>
          </a:p>
        </p:txBody>
      </p:sp>
      <p:sp>
        <p:nvSpPr>
          <p:cNvPr id="3" name="عنوان فرعي 2"/>
          <p:cNvSpPr>
            <a:spLocks noGrp="1"/>
          </p:cNvSpPr>
          <p:nvPr>
            <p:ph type="subTitle" idx="1"/>
          </p:nvPr>
        </p:nvSpPr>
        <p:spPr>
          <a:xfrm>
            <a:off x="2595538" y="3786190"/>
            <a:ext cx="6400800" cy="1752600"/>
          </a:xfrm>
        </p:spPr>
        <p:txBody>
          <a:bodyPr>
            <a:normAutofit/>
          </a:bodyPr>
          <a:lstStyle/>
          <a:p>
            <a:pPr lvl="0"/>
            <a:r>
              <a:rPr lang="en-US" sz="2800" dirty="0"/>
              <a:t>Students presenting this seminar :</a:t>
            </a:r>
          </a:p>
          <a:p>
            <a:r>
              <a:rPr lang="en-US" sz="2800" dirty="0"/>
              <a:t>Fatima </a:t>
            </a:r>
            <a:r>
              <a:rPr lang="en-US" sz="2800" dirty="0" err="1"/>
              <a:t>Emad</a:t>
            </a:r>
            <a:r>
              <a:rPr lang="en-US" sz="2800" dirty="0"/>
              <a:t>   </a:t>
            </a:r>
          </a:p>
          <a:p>
            <a:r>
              <a:rPr lang="en-US" sz="2800" dirty="0" err="1"/>
              <a:t>Bayan</a:t>
            </a:r>
            <a:r>
              <a:rPr lang="en-US" sz="2800" dirty="0"/>
              <a:t> </a:t>
            </a:r>
            <a:r>
              <a:rPr lang="en-US" sz="2800" dirty="0" err="1"/>
              <a:t>Altarawneh</a:t>
            </a:r>
            <a:endParaRPr lang="ar-JO" sz="2800" dirty="0"/>
          </a:p>
        </p:txBody>
      </p:sp>
      <p:pic>
        <p:nvPicPr>
          <p:cNvPr id="4" name="صورة 3" descr="شعار_جامعة_مؤتة.png"/>
          <p:cNvPicPr>
            <a:picLocks noChangeAspect="1"/>
          </p:cNvPicPr>
          <p:nvPr/>
        </p:nvPicPr>
        <p:blipFill>
          <a:blip r:embed="rId2" cstate="print"/>
          <a:stretch>
            <a:fillRect/>
          </a:stretch>
        </p:blipFill>
        <p:spPr>
          <a:xfrm>
            <a:off x="5381620" y="0"/>
            <a:ext cx="1362078" cy="1562984"/>
          </a:xfrm>
          <a:prstGeom prst="rect">
            <a:avLst/>
          </a:prstGeom>
        </p:spPr>
      </p:pic>
      <p:sp>
        <p:nvSpPr>
          <p:cNvPr id="6" name="عنوان فرعي 2"/>
          <p:cNvSpPr txBox="1">
            <a:spLocks/>
          </p:cNvSpPr>
          <p:nvPr/>
        </p:nvSpPr>
        <p:spPr>
          <a:xfrm>
            <a:off x="2595538" y="5357826"/>
            <a:ext cx="6400800" cy="1114436"/>
          </a:xfrm>
          <a:prstGeom prst="rect">
            <a:avLst/>
          </a:prstGeom>
        </p:spPr>
        <p:txBody>
          <a:bodyPr vert="horz" lIns="91440" tIns="45720" rIns="91440" bIns="45720" rtlCol="1">
            <a:normAutofit/>
          </a:bodyPr>
          <a:lstStyle/>
          <a:p>
            <a:pPr algn="ctr" rtl="1">
              <a:spcBef>
                <a:spcPct val="20000"/>
              </a:spcBef>
              <a:defRPr/>
            </a:pPr>
            <a:r>
              <a:rPr lang="en-US" sz="3200" dirty="0">
                <a:solidFill>
                  <a:schemeClr val="tx1">
                    <a:tint val="75000"/>
                  </a:schemeClr>
                </a:solidFill>
              </a:rPr>
              <a:t>This seminar is under the supervision of </a:t>
            </a:r>
            <a:r>
              <a:rPr lang="en-US" sz="3200" b="1" dirty="0"/>
              <a:t>Dr.</a:t>
            </a:r>
            <a:r>
              <a:rPr lang="en-US" sz="3200" b="1" dirty="0">
                <a:solidFill>
                  <a:schemeClr val="tx1">
                    <a:tint val="75000"/>
                  </a:schemeClr>
                </a:solidFill>
              </a:rPr>
              <a:t> </a:t>
            </a:r>
            <a:r>
              <a:rPr lang="en-US" sz="3200" b="1" dirty="0" err="1"/>
              <a:t>Alaa</a:t>
            </a:r>
            <a:r>
              <a:rPr lang="en-US" sz="3200" b="1" dirty="0"/>
              <a:t> </a:t>
            </a:r>
            <a:r>
              <a:rPr lang="en-US" sz="3200" b="1" dirty="0" err="1"/>
              <a:t>Owais</a:t>
            </a:r>
            <a:endParaRPr lang="ar-JO" sz="3200" b="1" dirty="0"/>
          </a:p>
        </p:txBody>
      </p:sp>
    </p:spTree>
    <p:extLst>
      <p:ext uri="{BB962C8B-B14F-4D97-AF65-F5344CB8AC3E}">
        <p14:creationId xmlns:p14="http://schemas.microsoft.com/office/powerpoint/2010/main" val="1464157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Reference </a:t>
            </a:r>
            <a:endParaRPr lang="ar-JO" dirty="0"/>
          </a:p>
        </p:txBody>
      </p:sp>
      <p:pic>
        <p:nvPicPr>
          <p:cNvPr id="1026" name="Picture 2"/>
          <p:cNvPicPr>
            <a:picLocks noChangeAspect="1" noChangeArrowheads="1"/>
          </p:cNvPicPr>
          <p:nvPr/>
        </p:nvPicPr>
        <p:blipFill>
          <a:blip r:embed="rId2"/>
          <a:srcRect/>
          <a:stretch>
            <a:fillRect/>
          </a:stretch>
        </p:blipFill>
        <p:spPr bwMode="auto">
          <a:xfrm>
            <a:off x="2095473" y="1500175"/>
            <a:ext cx="5857875" cy="1095375"/>
          </a:xfrm>
          <a:prstGeom prst="rect">
            <a:avLst/>
          </a:prstGeom>
          <a:noFill/>
          <a:ln w="9525">
            <a:solidFill>
              <a:srgbClr val="C00000"/>
            </a:solidFill>
            <a:miter lim="800000"/>
            <a:headEnd/>
            <a:tailEnd/>
          </a:ln>
          <a:effectLst/>
        </p:spPr>
      </p:pic>
      <p:sp>
        <p:nvSpPr>
          <p:cNvPr id="5" name="عنوان 1"/>
          <p:cNvSpPr txBox="1">
            <a:spLocks/>
          </p:cNvSpPr>
          <p:nvPr/>
        </p:nvSpPr>
        <p:spPr>
          <a:xfrm>
            <a:off x="1952596" y="3000372"/>
            <a:ext cx="8229600" cy="1143000"/>
          </a:xfrm>
          <a:prstGeom prst="rect">
            <a:avLst/>
          </a:prstGeom>
        </p:spPr>
        <p:txBody>
          <a:bodyPr vert="horz" lIns="91440" tIns="45720" rIns="91440" bIns="45720" rtlCol="1" anchor="ctr">
            <a:normAutofit/>
          </a:bodyPr>
          <a:lstStyle/>
          <a:p>
            <a:pPr algn="ctr" rtl="1">
              <a:spcBef>
                <a:spcPct val="0"/>
              </a:spcBef>
              <a:defRPr/>
            </a:pPr>
            <a:endParaRPr lang="ar-JO" sz="4400" dirty="0">
              <a:latin typeface="+mj-lt"/>
              <a:ea typeface="+mj-ea"/>
              <a:cs typeface="+mj-cs"/>
            </a:endParaRPr>
          </a:p>
        </p:txBody>
      </p:sp>
      <p:pic>
        <p:nvPicPr>
          <p:cNvPr id="1027" name="Picture 3"/>
          <p:cNvPicPr>
            <a:picLocks noChangeAspect="1" noChangeArrowheads="1"/>
          </p:cNvPicPr>
          <p:nvPr/>
        </p:nvPicPr>
        <p:blipFill>
          <a:blip r:embed="rId3"/>
          <a:srcRect/>
          <a:stretch>
            <a:fillRect/>
          </a:stretch>
        </p:blipFill>
        <p:spPr bwMode="auto">
          <a:xfrm>
            <a:off x="8953520" y="3000373"/>
            <a:ext cx="1285852" cy="124688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8953521" y="4429133"/>
            <a:ext cx="1326451" cy="1314451"/>
          </a:xfrm>
          <a:prstGeom prst="rect">
            <a:avLst/>
          </a:prstGeom>
          <a:noFill/>
          <a:ln w="9525">
            <a:noFill/>
            <a:miter lim="800000"/>
            <a:headEnd/>
            <a:tailEnd/>
          </a:ln>
          <a:effectLst/>
        </p:spPr>
      </p:pic>
      <p:sp>
        <p:nvSpPr>
          <p:cNvPr id="8" name="مستطيل 7"/>
          <p:cNvSpPr/>
          <p:nvPr/>
        </p:nvSpPr>
        <p:spPr>
          <a:xfrm>
            <a:off x="2095472" y="3571876"/>
            <a:ext cx="5929354" cy="121444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This seminar was built from </a:t>
            </a:r>
            <a:r>
              <a:rPr lang="en-US" b="1" dirty="0" err="1">
                <a:solidFill>
                  <a:schemeClr val="accent1">
                    <a:lumMod val="75000"/>
                  </a:schemeClr>
                </a:solidFill>
              </a:rPr>
              <a:t>uptodate</a:t>
            </a:r>
            <a:r>
              <a:rPr lang="en-US" dirty="0">
                <a:solidFill>
                  <a:schemeClr val="tx1"/>
                </a:solidFill>
              </a:rPr>
              <a:t> article</a:t>
            </a:r>
          </a:p>
          <a:p>
            <a:pPr algn="ctr"/>
            <a:r>
              <a:rPr lang="en-US" dirty="0">
                <a:solidFill>
                  <a:schemeClr val="tx1"/>
                </a:solidFill>
              </a:rPr>
              <a:t>The article was built by Authors: Bonnie L </a:t>
            </a:r>
            <a:r>
              <a:rPr lang="en-US" dirty="0" err="1">
                <a:solidFill>
                  <a:schemeClr val="tx1"/>
                </a:solidFill>
              </a:rPr>
              <a:t>Bermas</a:t>
            </a:r>
            <a:r>
              <a:rPr lang="en-US" dirty="0">
                <a:solidFill>
                  <a:schemeClr val="tx1"/>
                </a:solidFill>
              </a:rPr>
              <a:t>, MD, Lisa R </a:t>
            </a:r>
            <a:r>
              <a:rPr lang="en-US" dirty="0" err="1">
                <a:solidFill>
                  <a:schemeClr val="tx1"/>
                </a:solidFill>
              </a:rPr>
              <a:t>Sammaritano</a:t>
            </a:r>
            <a:r>
              <a:rPr lang="en-US" dirty="0">
                <a:solidFill>
                  <a:schemeClr val="tx1"/>
                </a:solidFill>
              </a:rPr>
              <a:t>, MD</a:t>
            </a:r>
            <a:endParaRPr lang="ar-JO" dirty="0">
              <a:solidFill>
                <a:schemeClr val="tx1"/>
              </a:solidFill>
            </a:endParaRPr>
          </a:p>
        </p:txBody>
      </p:sp>
    </p:spTree>
    <p:extLst>
      <p:ext uri="{BB962C8B-B14F-4D97-AF65-F5344CB8AC3E}">
        <p14:creationId xmlns:p14="http://schemas.microsoft.com/office/powerpoint/2010/main" val="874228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2596" y="357166"/>
            <a:ext cx="8229600" cy="1143000"/>
          </a:xfrm>
        </p:spPr>
        <p:txBody>
          <a:bodyPr>
            <a:normAutofit fontScale="90000"/>
          </a:bodyPr>
          <a:lstStyle/>
          <a:p>
            <a:r>
              <a:rPr lang="en-US" dirty="0" smtClean="0"/>
              <a:t>Why are </a:t>
            </a:r>
            <a:r>
              <a:rPr lang="en-US" b="1" dirty="0" smtClean="0">
                <a:solidFill>
                  <a:srgbClr val="C00000"/>
                </a:solidFill>
              </a:rPr>
              <a:t>SLE</a:t>
            </a:r>
            <a:r>
              <a:rPr lang="en-US" dirty="0" smtClean="0"/>
              <a:t> patients more candidate for family planning?</a:t>
            </a:r>
            <a:endParaRPr lang="ar-JO" dirty="0"/>
          </a:p>
        </p:txBody>
      </p:sp>
      <p:sp>
        <p:nvSpPr>
          <p:cNvPr id="3" name="عنصر نائب للمحتوى 2"/>
          <p:cNvSpPr>
            <a:spLocks noGrp="1"/>
          </p:cNvSpPr>
          <p:nvPr>
            <p:ph idx="1"/>
          </p:nvPr>
        </p:nvSpPr>
        <p:spPr/>
        <p:txBody>
          <a:bodyPr/>
          <a:lstStyle/>
          <a:p>
            <a:pPr algn="l"/>
            <a:r>
              <a:rPr lang="en-US" b="1" dirty="0" smtClean="0">
                <a:solidFill>
                  <a:srgbClr val="C00000"/>
                </a:solidFill>
              </a:rPr>
              <a:t>1-</a:t>
            </a:r>
            <a:r>
              <a:rPr lang="en-US" dirty="0" smtClean="0"/>
              <a:t> the peak incidence of this disorder is in women of reproductive age</a:t>
            </a:r>
          </a:p>
          <a:p>
            <a:pPr algn="l"/>
            <a:r>
              <a:rPr lang="en-US" b="1" dirty="0" smtClean="0">
                <a:solidFill>
                  <a:srgbClr val="C00000"/>
                </a:solidFill>
              </a:rPr>
              <a:t>2-</a:t>
            </a:r>
            <a:r>
              <a:rPr lang="en-US" dirty="0" smtClean="0"/>
              <a:t>  approximately 50 percent of pregnancies in the United States are unintended</a:t>
            </a:r>
          </a:p>
          <a:p>
            <a:pPr algn="l"/>
            <a:r>
              <a:rPr lang="en-US" b="1" dirty="0" smtClean="0">
                <a:solidFill>
                  <a:srgbClr val="C00000"/>
                </a:solidFill>
              </a:rPr>
              <a:t>3-</a:t>
            </a:r>
            <a:r>
              <a:rPr lang="en-US" dirty="0" smtClean="0"/>
              <a:t> many of the medications used for the management of SLE and antiphospholipid syndrome (APS) are </a:t>
            </a:r>
            <a:r>
              <a:rPr lang="en-US" dirty="0" err="1" smtClean="0"/>
              <a:t>teratogenic</a:t>
            </a:r>
            <a:r>
              <a:rPr lang="en-US" dirty="0" smtClean="0"/>
              <a:t>  </a:t>
            </a:r>
          </a:p>
          <a:p>
            <a:pPr algn="l"/>
            <a:endParaRPr lang="ar-JO" dirty="0"/>
          </a:p>
        </p:txBody>
      </p:sp>
      <p:pic>
        <p:nvPicPr>
          <p:cNvPr id="2050" name="Picture 2"/>
          <p:cNvPicPr>
            <a:picLocks noChangeAspect="1" noChangeArrowheads="1"/>
          </p:cNvPicPr>
          <p:nvPr/>
        </p:nvPicPr>
        <p:blipFill>
          <a:blip r:embed="rId2"/>
          <a:srcRect/>
          <a:stretch>
            <a:fillRect/>
          </a:stretch>
        </p:blipFill>
        <p:spPr bwMode="auto">
          <a:xfrm>
            <a:off x="1524001" y="2500306"/>
            <a:ext cx="9171597" cy="2428892"/>
          </a:xfrm>
          <a:prstGeom prst="rect">
            <a:avLst/>
          </a:prstGeom>
          <a:noFill/>
          <a:ln w="9525">
            <a:noFill/>
            <a:miter lim="800000"/>
            <a:headEnd/>
            <a:tailEnd/>
          </a:ln>
          <a:effectLst/>
        </p:spPr>
      </p:pic>
    </p:spTree>
    <p:extLst>
      <p:ext uri="{BB962C8B-B14F-4D97-AF65-F5344CB8AC3E}">
        <p14:creationId xmlns:p14="http://schemas.microsoft.com/office/powerpoint/2010/main" val="72292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How do </a:t>
            </a:r>
            <a:r>
              <a:rPr lang="en-US" b="1" dirty="0" smtClean="0">
                <a:solidFill>
                  <a:srgbClr val="C00000"/>
                </a:solidFill>
              </a:rPr>
              <a:t>SLE</a:t>
            </a:r>
            <a:r>
              <a:rPr lang="en-US" dirty="0" smtClean="0"/>
              <a:t> women (of childbearing age) deal with their disease?</a:t>
            </a:r>
            <a:endParaRPr lang="ar-JO" dirty="0"/>
          </a:p>
        </p:txBody>
      </p:sp>
      <p:sp>
        <p:nvSpPr>
          <p:cNvPr id="3" name="عنصر نائب للمحتوى 2"/>
          <p:cNvSpPr>
            <a:spLocks noGrp="1"/>
          </p:cNvSpPr>
          <p:nvPr>
            <p:ph idx="1"/>
          </p:nvPr>
        </p:nvSpPr>
        <p:spPr/>
        <p:txBody>
          <a:bodyPr>
            <a:normAutofit/>
          </a:bodyPr>
          <a:lstStyle/>
          <a:p>
            <a:pPr algn="l"/>
            <a:r>
              <a:rPr lang="en-US" dirty="0" smtClean="0"/>
              <a:t>1- one-quarter have inconsistent or no use of contraception</a:t>
            </a:r>
          </a:p>
          <a:p>
            <a:pPr algn="l"/>
            <a:r>
              <a:rPr lang="en-US" dirty="0" smtClean="0"/>
              <a:t>2-over one-half of the women using contraception were depending solely on less effective barrier methods( the study including those on </a:t>
            </a:r>
            <a:r>
              <a:rPr lang="en-US" dirty="0" err="1" smtClean="0"/>
              <a:t>teratogenic</a:t>
            </a:r>
            <a:r>
              <a:rPr lang="en-US" dirty="0" smtClean="0"/>
              <a:t> medications )</a:t>
            </a:r>
          </a:p>
          <a:p>
            <a:pPr algn="l"/>
            <a:r>
              <a:rPr lang="en-US" dirty="0" smtClean="0"/>
              <a:t>3-  </a:t>
            </a:r>
            <a:r>
              <a:rPr lang="en-US" i="1" u="sng" dirty="0" smtClean="0">
                <a:solidFill>
                  <a:srgbClr val="C00000"/>
                </a:solidFill>
              </a:rPr>
              <a:t>12.4% </a:t>
            </a:r>
            <a:r>
              <a:rPr lang="en-US" dirty="0" smtClean="0"/>
              <a:t>of SLE patients in one clinic showed low rates of regular screening with their rheumatologists   </a:t>
            </a:r>
          </a:p>
          <a:p>
            <a:pPr algn="l"/>
            <a:endParaRPr lang="ar-JO" dirty="0"/>
          </a:p>
        </p:txBody>
      </p:sp>
      <p:pic>
        <p:nvPicPr>
          <p:cNvPr id="3074" name="Picture 2"/>
          <p:cNvPicPr>
            <a:picLocks noChangeAspect="1" noChangeArrowheads="1"/>
          </p:cNvPicPr>
          <p:nvPr/>
        </p:nvPicPr>
        <p:blipFill>
          <a:blip r:embed="rId2"/>
          <a:srcRect/>
          <a:stretch>
            <a:fillRect/>
          </a:stretch>
        </p:blipFill>
        <p:spPr bwMode="auto">
          <a:xfrm>
            <a:off x="2166910" y="357166"/>
            <a:ext cx="7858180" cy="1143008"/>
          </a:xfrm>
          <a:prstGeom prst="rect">
            <a:avLst/>
          </a:prstGeom>
          <a:noFill/>
          <a:ln w="9525">
            <a:noFill/>
            <a:miter lim="800000"/>
            <a:headEnd/>
            <a:tailEnd/>
          </a:ln>
          <a:effectLst/>
        </p:spPr>
      </p:pic>
    </p:spTree>
    <p:extLst>
      <p:ext uri="{BB962C8B-B14F-4D97-AF65-F5344CB8AC3E}">
        <p14:creationId xmlns:p14="http://schemas.microsoft.com/office/powerpoint/2010/main" val="28540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How do </a:t>
            </a:r>
            <a:r>
              <a:rPr lang="en-US" b="1" dirty="0" smtClean="0">
                <a:solidFill>
                  <a:srgbClr val="C00000"/>
                </a:solidFill>
              </a:rPr>
              <a:t>SLE</a:t>
            </a:r>
            <a:r>
              <a:rPr lang="en-US" dirty="0" smtClean="0"/>
              <a:t> women (of childbearing age) deal with their disease?</a:t>
            </a:r>
            <a:endParaRPr lang="ar-JO" dirty="0"/>
          </a:p>
        </p:txBody>
      </p:sp>
      <p:sp>
        <p:nvSpPr>
          <p:cNvPr id="3" name="عنصر نائب للمحتوى 2"/>
          <p:cNvSpPr>
            <a:spLocks noGrp="1"/>
          </p:cNvSpPr>
          <p:nvPr>
            <p:ph idx="1"/>
          </p:nvPr>
        </p:nvSpPr>
        <p:spPr/>
        <p:txBody>
          <a:bodyPr>
            <a:normAutofit/>
          </a:bodyPr>
          <a:lstStyle/>
          <a:p>
            <a:pPr algn="l"/>
            <a:r>
              <a:rPr lang="en-US" dirty="0" smtClean="0"/>
              <a:t>4- one-half of adult reproductive-aged women with SLE do not receive documented contraceptive counseling</a:t>
            </a:r>
          </a:p>
          <a:p>
            <a:pPr algn="l"/>
            <a:r>
              <a:rPr lang="en-US" dirty="0" smtClean="0"/>
              <a:t>5- Clinicians may advise against estrogen-containing contraceptives due to concerns regarding risk of disease flare or thrombosis</a:t>
            </a:r>
          </a:p>
          <a:p>
            <a:pPr algn="l"/>
            <a:r>
              <a:rPr lang="en-US" i="1" dirty="0" smtClean="0"/>
              <a:t>((in spite of good data that these methods are safe in SLE patients with stable, mild disease and without the presence of antiphospholipid antibodies (</a:t>
            </a:r>
            <a:r>
              <a:rPr lang="en-US" i="1" dirty="0" err="1" smtClean="0"/>
              <a:t>aPL</a:t>
            </a:r>
            <a:r>
              <a:rPr lang="en-US" i="1" dirty="0" smtClean="0"/>
              <a:t>) ))</a:t>
            </a:r>
          </a:p>
          <a:p>
            <a:pPr algn="l"/>
            <a:endParaRPr lang="en-US" dirty="0" smtClean="0"/>
          </a:p>
          <a:p>
            <a:pPr algn="l"/>
            <a:endParaRPr lang="en-US" dirty="0" smtClean="0"/>
          </a:p>
          <a:p>
            <a:pPr algn="l">
              <a:buNone/>
            </a:pPr>
            <a:endParaRPr lang="ar-JO" dirty="0"/>
          </a:p>
        </p:txBody>
      </p:sp>
      <p:pic>
        <p:nvPicPr>
          <p:cNvPr id="4" name="Picture 2"/>
          <p:cNvPicPr>
            <a:picLocks noChangeAspect="1" noChangeArrowheads="1"/>
          </p:cNvPicPr>
          <p:nvPr/>
        </p:nvPicPr>
        <p:blipFill>
          <a:blip r:embed="rId2"/>
          <a:srcRect/>
          <a:stretch>
            <a:fillRect/>
          </a:stretch>
        </p:blipFill>
        <p:spPr bwMode="auto">
          <a:xfrm>
            <a:off x="2166910" y="357166"/>
            <a:ext cx="7858180" cy="1143008"/>
          </a:xfrm>
          <a:prstGeom prst="rect">
            <a:avLst/>
          </a:prstGeom>
          <a:noFill/>
          <a:ln w="9525">
            <a:noFill/>
            <a:miter lim="800000"/>
            <a:headEnd/>
            <a:tailEnd/>
          </a:ln>
          <a:effectLst/>
        </p:spPr>
      </p:pic>
    </p:spTree>
    <p:extLst>
      <p:ext uri="{BB962C8B-B14F-4D97-AF65-F5344CB8AC3E}">
        <p14:creationId xmlns:p14="http://schemas.microsoft.com/office/powerpoint/2010/main" val="1307851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The contraceptive decision, </a:t>
            </a:r>
            <a:r>
              <a:rPr lang="en-US" u="sng" dirty="0" smtClean="0">
                <a:solidFill>
                  <a:srgbClr val="C00000"/>
                </a:solidFill>
              </a:rPr>
              <a:t>is it the</a:t>
            </a:r>
            <a:r>
              <a:rPr lang="en-US" u="sng" dirty="0" smtClean="0"/>
              <a:t> </a:t>
            </a:r>
            <a:r>
              <a:rPr lang="en-US" u="sng" dirty="0" smtClean="0">
                <a:solidFill>
                  <a:srgbClr val="C00000"/>
                </a:solidFill>
              </a:rPr>
              <a:t>same for all </a:t>
            </a:r>
            <a:r>
              <a:rPr lang="en-US" b="1" u="sng" dirty="0" smtClean="0">
                <a:solidFill>
                  <a:srgbClr val="C00000"/>
                </a:solidFill>
              </a:rPr>
              <a:t>SLE </a:t>
            </a:r>
            <a:r>
              <a:rPr lang="en-US" u="sng" dirty="0" smtClean="0">
                <a:solidFill>
                  <a:srgbClr val="C00000"/>
                </a:solidFill>
              </a:rPr>
              <a:t>patients</a:t>
            </a:r>
            <a:r>
              <a:rPr lang="en-US" dirty="0" smtClean="0">
                <a:solidFill>
                  <a:srgbClr val="C00000"/>
                </a:solidFill>
              </a:rPr>
              <a:t>?</a:t>
            </a:r>
            <a:endParaRPr lang="ar-JO" dirty="0">
              <a:solidFill>
                <a:srgbClr val="C00000"/>
              </a:solidFill>
            </a:endParaRPr>
          </a:p>
        </p:txBody>
      </p:sp>
      <p:sp>
        <p:nvSpPr>
          <p:cNvPr id="3" name="عنصر نائب للمحتوى 2"/>
          <p:cNvSpPr>
            <a:spLocks noGrp="1"/>
          </p:cNvSpPr>
          <p:nvPr>
            <p:ph idx="1"/>
          </p:nvPr>
        </p:nvSpPr>
        <p:spPr>
          <a:xfrm>
            <a:off x="1981200" y="1600201"/>
            <a:ext cx="4543428" cy="4525963"/>
          </a:xfrm>
        </p:spPr>
        <p:txBody>
          <a:bodyPr>
            <a:normAutofit fontScale="92500" lnSpcReduction="10000"/>
          </a:bodyPr>
          <a:lstStyle/>
          <a:p>
            <a:pPr algn="l"/>
            <a:r>
              <a:rPr lang="en-US" b="1" dirty="0" smtClean="0">
                <a:solidFill>
                  <a:srgbClr val="C00000"/>
                </a:solidFill>
              </a:rPr>
              <a:t>SLE</a:t>
            </a:r>
            <a:r>
              <a:rPr lang="en-US" dirty="0" smtClean="0"/>
              <a:t> patients differ in : - </a:t>
            </a:r>
          </a:p>
          <a:p>
            <a:pPr algn="l"/>
            <a:r>
              <a:rPr lang="en-US" b="1" dirty="0" smtClean="0"/>
              <a:t>1-</a:t>
            </a:r>
            <a:r>
              <a:rPr lang="en-US" dirty="0" smtClean="0"/>
              <a:t> presence or absence of antiphospholipid antibodies (</a:t>
            </a:r>
            <a:r>
              <a:rPr lang="en-US" dirty="0" err="1" smtClean="0"/>
              <a:t>aPL</a:t>
            </a:r>
            <a:r>
              <a:rPr lang="en-US" dirty="0" smtClean="0"/>
              <a:t>)</a:t>
            </a:r>
          </a:p>
          <a:p>
            <a:pPr algn="l"/>
            <a:r>
              <a:rPr lang="en-US" b="1" dirty="0" smtClean="0"/>
              <a:t>2-</a:t>
            </a:r>
            <a:r>
              <a:rPr lang="en-US" dirty="0" smtClean="0"/>
              <a:t>current disease activity</a:t>
            </a:r>
          </a:p>
          <a:p>
            <a:pPr algn="l"/>
            <a:r>
              <a:rPr lang="en-US" b="1" dirty="0" smtClean="0"/>
              <a:t>3</a:t>
            </a:r>
            <a:r>
              <a:rPr lang="en-US" dirty="0" smtClean="0"/>
              <a:t>-the patient's age</a:t>
            </a:r>
          </a:p>
          <a:p>
            <a:pPr algn="l"/>
            <a:r>
              <a:rPr lang="en-US" b="1" dirty="0" smtClean="0"/>
              <a:t>4</a:t>
            </a:r>
            <a:r>
              <a:rPr lang="en-US" dirty="0" smtClean="0"/>
              <a:t>-reproductive history</a:t>
            </a:r>
          </a:p>
          <a:p>
            <a:pPr algn="l"/>
            <a:r>
              <a:rPr lang="en-US" b="1" dirty="0" smtClean="0"/>
              <a:t>5</a:t>
            </a:r>
            <a:r>
              <a:rPr lang="en-US" dirty="0" smtClean="0"/>
              <a:t>- , </a:t>
            </a:r>
            <a:r>
              <a:rPr lang="en-US" dirty="0" err="1" smtClean="0"/>
              <a:t>thromboembolic</a:t>
            </a:r>
            <a:r>
              <a:rPr lang="en-US" dirty="0" smtClean="0"/>
              <a:t> risk</a:t>
            </a:r>
          </a:p>
          <a:p>
            <a:pPr algn="l"/>
            <a:r>
              <a:rPr lang="en-US" b="1" dirty="0" smtClean="0"/>
              <a:t>6</a:t>
            </a:r>
            <a:r>
              <a:rPr lang="en-US" dirty="0" smtClean="0"/>
              <a:t>- medication interactions</a:t>
            </a:r>
          </a:p>
          <a:p>
            <a:pPr algn="l"/>
            <a:r>
              <a:rPr lang="en-US" b="1" dirty="0" smtClean="0"/>
              <a:t>7</a:t>
            </a:r>
            <a:r>
              <a:rPr lang="en-US" dirty="0" smtClean="0"/>
              <a:t>-desires; and religious and cultural factors</a:t>
            </a:r>
          </a:p>
        </p:txBody>
      </p:sp>
      <p:sp>
        <p:nvSpPr>
          <p:cNvPr id="4" name="قوس كبير أيمن 3"/>
          <p:cNvSpPr/>
          <p:nvPr/>
        </p:nvSpPr>
        <p:spPr>
          <a:xfrm>
            <a:off x="6953256" y="1571612"/>
            <a:ext cx="285752" cy="4572032"/>
          </a:xfrm>
          <a:prstGeom prst="rightBrace">
            <a:avLst/>
          </a:prstGeom>
          <a:solidFill>
            <a:schemeClr val="bg1"/>
          </a:solidFill>
          <a:ln>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b="1" dirty="0">
              <a:solidFill>
                <a:srgbClr val="C00000"/>
              </a:solidFill>
            </a:endParaRPr>
          </a:p>
        </p:txBody>
      </p:sp>
      <p:sp>
        <p:nvSpPr>
          <p:cNvPr id="5" name="مستطيل 4"/>
          <p:cNvSpPr/>
          <p:nvPr/>
        </p:nvSpPr>
        <p:spPr>
          <a:xfrm>
            <a:off x="7453322" y="3071811"/>
            <a:ext cx="2884058" cy="13849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Individualizing</a:t>
            </a:r>
          </a:p>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the contraceptive</a:t>
            </a:r>
          </a:p>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decision</a:t>
            </a:r>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29735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r>
              <a:rPr lang="en-US" sz="3600" b="1" dirty="0">
                <a:solidFill>
                  <a:srgbClr val="C00000"/>
                </a:solidFill>
              </a:rPr>
              <a:t>1- Efficacy of contraception </a:t>
            </a:r>
            <a:r>
              <a:rPr lang="en-US" dirty="0" smtClean="0"/>
              <a:t>:</a:t>
            </a:r>
          </a:p>
          <a:p>
            <a:pPr algn="l"/>
            <a:r>
              <a:rPr lang="en-US" dirty="0" smtClean="0"/>
              <a:t>* perfect use </a:t>
            </a:r>
            <a:r>
              <a:rPr lang="en-US" dirty="0" err="1" smtClean="0"/>
              <a:t>vs</a:t>
            </a:r>
            <a:r>
              <a:rPr lang="en-US" dirty="0" smtClean="0"/>
              <a:t> typical use </a:t>
            </a:r>
          </a:p>
          <a:p>
            <a:pPr algn="l"/>
            <a:r>
              <a:rPr lang="en-US" dirty="0" smtClean="0"/>
              <a:t>* Long-acting reversible contraceptives (LARCs) is  the most effective form of contraception</a:t>
            </a:r>
          </a:p>
          <a:p>
            <a:pPr algn="l"/>
            <a:r>
              <a:rPr lang="en-US" dirty="0" smtClean="0"/>
              <a:t>* barrier methods, which include condoms, diaphragms, and </a:t>
            </a:r>
            <a:r>
              <a:rPr lang="en-US" dirty="0" err="1" smtClean="0"/>
              <a:t>spermicides</a:t>
            </a:r>
            <a:r>
              <a:rPr lang="en-US" dirty="0" smtClean="0"/>
              <a:t>, have low rates of typical use effectiveness</a:t>
            </a:r>
          </a:p>
        </p:txBody>
      </p:sp>
      <p:sp>
        <p:nvSpPr>
          <p:cNvPr id="4" name="مستطيل 3"/>
          <p:cNvSpPr/>
          <p:nvPr/>
        </p:nvSpPr>
        <p:spPr>
          <a:xfrm>
            <a:off x="1952596" y="428604"/>
            <a:ext cx="6297558"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Factors to consider :-</a:t>
            </a:r>
            <a:endParaRPr lang="ar-SA"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807514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24034" y="1571613"/>
            <a:ext cx="8229600" cy="4525963"/>
          </a:xfrm>
        </p:spPr>
        <p:txBody>
          <a:bodyPr/>
          <a:lstStyle/>
          <a:p>
            <a:pPr lvl="8" algn="l"/>
            <a:r>
              <a:rPr lang="en-US" sz="3600" b="1" dirty="0">
                <a:solidFill>
                  <a:srgbClr val="C00000"/>
                </a:solidFill>
              </a:rPr>
              <a:t>2- Disease activity</a:t>
            </a:r>
          </a:p>
          <a:p>
            <a:pPr algn="l"/>
            <a:r>
              <a:rPr lang="en-US" dirty="0" smtClean="0"/>
              <a:t>SLE patients with high disease activity are advised against the use of estrogen-containing contraceptives given the limited data on </a:t>
            </a:r>
            <a:r>
              <a:rPr lang="en-US" dirty="0" err="1" smtClean="0"/>
              <a:t>thromboembolic</a:t>
            </a:r>
            <a:r>
              <a:rPr lang="en-US" dirty="0" smtClean="0"/>
              <a:t> risk and risk of disease flare in patients with active disease.</a:t>
            </a:r>
            <a:endParaRPr lang="ar-JO" dirty="0"/>
          </a:p>
        </p:txBody>
      </p:sp>
      <p:sp>
        <p:nvSpPr>
          <p:cNvPr id="4" name="مستطيل 3"/>
          <p:cNvSpPr/>
          <p:nvPr/>
        </p:nvSpPr>
        <p:spPr>
          <a:xfrm>
            <a:off x="1952596" y="428604"/>
            <a:ext cx="6297558"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Factors to consider :-</a:t>
            </a:r>
            <a:endParaRPr lang="ar-SA"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32811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104" y="227108"/>
            <a:ext cx="10507639" cy="1287794"/>
          </a:xfrm>
        </p:spPr>
        <p:txBody>
          <a:bodyPr>
            <a:normAutofit fontScale="90000"/>
          </a:bodyPr>
          <a:lstStyle/>
          <a:p>
            <a:pPr algn="ctr"/>
            <a:r>
              <a:rPr lang="en-US" b="1" dirty="0">
                <a:solidFill>
                  <a:srgbClr val="C00000"/>
                </a:solidFill>
              </a:rPr>
              <a:t>I</a:t>
            </a:r>
            <a:r>
              <a:rPr lang="en-US" b="1" dirty="0" smtClean="0">
                <a:solidFill>
                  <a:srgbClr val="C00000"/>
                </a:solidFill>
              </a:rPr>
              <a:t>NTERPREGNANCY INTERVAL AND ROLE OF CONTRACEPTION ACCESS     </a:t>
            </a:r>
          </a:p>
        </p:txBody>
      </p:sp>
      <p:sp>
        <p:nvSpPr>
          <p:cNvPr id="3" name="Content Placeholder 2"/>
          <p:cNvSpPr>
            <a:spLocks noGrp="1"/>
          </p:cNvSpPr>
          <p:nvPr>
            <p:ph idx="1"/>
          </p:nvPr>
        </p:nvSpPr>
        <p:spPr>
          <a:xfrm>
            <a:off x="879143" y="1514902"/>
            <a:ext cx="10515600" cy="5305330"/>
          </a:xfrm>
        </p:spPr>
        <p:txBody>
          <a:bodyPr>
            <a:noAutofit/>
          </a:bodyPr>
          <a:lstStyle/>
          <a:p>
            <a:r>
              <a:rPr lang="en-US" b="1" dirty="0" smtClean="0"/>
              <a:t>Based on studies reporting adverse maternal, perinatal, and infant outcomes with shorter </a:t>
            </a:r>
            <a:r>
              <a:rPr lang="en-US" b="1" dirty="0" err="1" smtClean="0"/>
              <a:t>interpregnancy</a:t>
            </a:r>
            <a:r>
              <a:rPr lang="en-US" b="1" dirty="0" smtClean="0"/>
              <a:t> intervals (IPI; the interval between a live birth and conception of another pregnancy), the World Health Organization advises an interval of at least 24 months.</a:t>
            </a:r>
            <a:br>
              <a:rPr lang="en-US" b="1" dirty="0" smtClean="0"/>
            </a:br>
            <a:endParaRPr lang="ar-JO" b="1" dirty="0" smtClean="0"/>
          </a:p>
          <a:p>
            <a:r>
              <a:rPr lang="en-US" b="1" dirty="0" smtClean="0"/>
              <a:t>From a public health perspective, IPI is clearly associated with the effectiveness of the postpartum contraceptive method; women who use less effective methods are more likely to have shorter IPIs. Conversely, initiation of one of the most effective </a:t>
            </a:r>
            <a:r>
              <a:rPr lang="en-US" b="1" dirty="0" err="1" smtClean="0"/>
              <a:t>contraceptivesafter</a:t>
            </a:r>
            <a:r>
              <a:rPr lang="en-US" b="1" dirty="0" smtClean="0"/>
              <a:t> delivery, including sterilization and long-acting reversible contraception (LARC), is associated with an 80 percent lower hazard of having a repeat delivery within 27 months compared with women who did not initiate contraception. </a:t>
            </a:r>
            <a:endParaRPr lang="ar-JO" b="1" dirty="0" smtClean="0"/>
          </a:p>
          <a:p>
            <a:endParaRPr lang="ar-JO" b="1" dirty="0"/>
          </a:p>
        </p:txBody>
      </p:sp>
    </p:spTree>
    <p:extLst>
      <p:ext uri="{BB962C8B-B14F-4D97-AF65-F5344CB8AC3E}">
        <p14:creationId xmlns:p14="http://schemas.microsoft.com/office/powerpoint/2010/main" val="527263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81200" y="1600201"/>
            <a:ext cx="8229600" cy="2900370"/>
          </a:xfrm>
        </p:spPr>
        <p:txBody>
          <a:bodyPr/>
          <a:lstStyle/>
          <a:p>
            <a:pPr algn="l"/>
            <a:r>
              <a:rPr lang="en-US" sz="3600" b="1" dirty="0">
                <a:solidFill>
                  <a:srgbClr val="C00000"/>
                </a:solidFill>
              </a:rPr>
              <a:t>3- </a:t>
            </a:r>
            <a:r>
              <a:rPr lang="en-US" sz="3600" b="1" dirty="0" err="1">
                <a:solidFill>
                  <a:srgbClr val="C00000"/>
                </a:solidFill>
              </a:rPr>
              <a:t>Thromboembolic</a:t>
            </a:r>
            <a:r>
              <a:rPr lang="en-US" sz="3600" b="1" dirty="0">
                <a:solidFill>
                  <a:srgbClr val="C00000"/>
                </a:solidFill>
              </a:rPr>
              <a:t> </a:t>
            </a:r>
            <a:r>
              <a:rPr lang="en-US" sz="3600" b="1" dirty="0" err="1">
                <a:solidFill>
                  <a:srgbClr val="C00000"/>
                </a:solidFill>
              </a:rPr>
              <a:t>risk </a:t>
            </a:r>
            <a:r>
              <a:rPr lang="en-US" sz="3600" b="1" dirty="0">
                <a:solidFill>
                  <a:srgbClr val="C00000"/>
                </a:solidFill>
              </a:rPr>
              <a:t>:</a:t>
            </a:r>
          </a:p>
          <a:p>
            <a:pPr algn="l"/>
            <a:r>
              <a:rPr lang="en-US" dirty="0" smtClean="0"/>
              <a:t>a careful assessment of </a:t>
            </a:r>
            <a:r>
              <a:rPr lang="en-US" dirty="0" err="1" smtClean="0"/>
              <a:t>thromboembolic</a:t>
            </a:r>
            <a:r>
              <a:rPr lang="en-US" dirty="0" smtClean="0"/>
              <a:t> risk is necessary to exclude patients at greatest risk when using some of the hormonal contraceptive methods.</a:t>
            </a:r>
          </a:p>
          <a:p>
            <a:pPr algn="l"/>
            <a:endParaRPr lang="ar-JO" dirty="0"/>
          </a:p>
        </p:txBody>
      </p:sp>
      <p:pic>
        <p:nvPicPr>
          <p:cNvPr id="5122" name="Picture 2"/>
          <p:cNvPicPr>
            <a:picLocks noChangeAspect="1" noChangeArrowheads="1"/>
          </p:cNvPicPr>
          <p:nvPr/>
        </p:nvPicPr>
        <p:blipFill>
          <a:blip r:embed="rId2"/>
          <a:srcRect/>
          <a:stretch>
            <a:fillRect/>
          </a:stretch>
        </p:blipFill>
        <p:spPr bwMode="auto">
          <a:xfrm>
            <a:off x="2524101" y="2643182"/>
            <a:ext cx="6862903" cy="3686188"/>
          </a:xfrm>
          <a:prstGeom prst="rect">
            <a:avLst/>
          </a:prstGeom>
          <a:noFill/>
          <a:ln w="9525">
            <a:solidFill>
              <a:srgbClr val="C00000"/>
            </a:solidFill>
            <a:miter lim="800000"/>
            <a:headEnd/>
            <a:tailEnd/>
          </a:ln>
          <a:effectLst>
            <a:glow rad="228600">
              <a:schemeClr val="accent2">
                <a:satMod val="175000"/>
                <a:alpha val="40000"/>
              </a:schemeClr>
            </a:glow>
          </a:effectLst>
        </p:spPr>
      </p:pic>
      <p:sp>
        <p:nvSpPr>
          <p:cNvPr id="5" name="مستطيل 4"/>
          <p:cNvSpPr/>
          <p:nvPr/>
        </p:nvSpPr>
        <p:spPr>
          <a:xfrm>
            <a:off x="1952596" y="428604"/>
            <a:ext cx="6297558"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Factors to consider :-</a:t>
            </a:r>
            <a:endParaRPr lang="ar-SA"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8575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p:txBody>
          <a:bodyPr>
            <a:normAutofit/>
          </a:bodyPr>
          <a:lstStyle/>
          <a:p>
            <a:pPr marL="715963" lvl="8" indent="2151063">
              <a:buNone/>
            </a:pPr>
            <a:r>
              <a:rPr lang="en-US" sz="3600" b="1" dirty="0">
                <a:solidFill>
                  <a:srgbClr val="C00000"/>
                </a:solidFill>
              </a:rPr>
              <a:t>4- Medication interaction</a:t>
            </a:r>
          </a:p>
          <a:p>
            <a:pPr marL="715963" lvl="8" indent="2151063">
              <a:buNone/>
            </a:pPr>
            <a:r>
              <a:rPr lang="en-US" sz="2800" dirty="0"/>
              <a:t>* Medications commonly used in SLE that have potential interactions with estrogen-containing contraceptives include </a:t>
            </a:r>
            <a:r>
              <a:rPr lang="en-US" sz="2800" dirty="0" err="1"/>
              <a:t>warfarin</a:t>
            </a:r>
            <a:r>
              <a:rPr lang="en-US" sz="2800" dirty="0"/>
              <a:t>, </a:t>
            </a:r>
            <a:r>
              <a:rPr lang="en-US" sz="2800" dirty="0" err="1"/>
              <a:t>mycophenolate</a:t>
            </a:r>
            <a:r>
              <a:rPr lang="en-US" sz="2800" dirty="0"/>
              <a:t>, corticosteroids, cyclosporine, and anticonvulsants</a:t>
            </a:r>
          </a:p>
          <a:p>
            <a:pPr marL="715963" lvl="8" indent="2151063">
              <a:buNone/>
            </a:pPr>
            <a:r>
              <a:rPr lang="en-US" sz="2800" dirty="0"/>
              <a:t>*checking for pharmacologic interactions before advising hormonal contraception is recommended.</a:t>
            </a:r>
            <a:endParaRPr lang="ar-JO" sz="2800" b="1" dirty="0">
              <a:solidFill>
                <a:srgbClr val="C00000"/>
              </a:solidFill>
            </a:endParaRPr>
          </a:p>
        </p:txBody>
      </p:sp>
      <p:sp>
        <p:nvSpPr>
          <p:cNvPr id="6" name="مستطيل 5"/>
          <p:cNvSpPr/>
          <p:nvPr/>
        </p:nvSpPr>
        <p:spPr>
          <a:xfrm>
            <a:off x="1952596" y="428604"/>
            <a:ext cx="6297558"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Factors to consider :-</a:t>
            </a:r>
            <a:endParaRPr lang="ar-SA"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50139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C00000"/>
                </a:solidFill>
              </a:rPr>
              <a:t>CHOOSING A METHOD OF CONTRACEPTION</a:t>
            </a:r>
            <a:endParaRPr lang="ar-JO" b="1" dirty="0">
              <a:solidFill>
                <a:srgbClr val="C00000"/>
              </a:solidFill>
            </a:endParaRPr>
          </a:p>
        </p:txBody>
      </p:sp>
      <p:sp>
        <p:nvSpPr>
          <p:cNvPr id="3" name="عنصر نائب للمحتوى 2"/>
          <p:cNvSpPr>
            <a:spLocks noGrp="1"/>
          </p:cNvSpPr>
          <p:nvPr>
            <p:ph idx="1"/>
          </p:nvPr>
        </p:nvSpPr>
        <p:spPr/>
        <p:txBody>
          <a:bodyPr/>
          <a:lstStyle/>
          <a:p>
            <a:pPr algn="l"/>
            <a:r>
              <a:rPr lang="en-US" dirty="0" smtClean="0"/>
              <a:t> Family planning takes into account achieving good disease control prior to pregnancy, and using the most effective method of contraception particularly for those with severe disease-related damage, high levels of disease activity, or use of </a:t>
            </a:r>
            <a:r>
              <a:rPr lang="en-US" dirty="0" err="1" smtClean="0"/>
              <a:t>teratogenic</a:t>
            </a:r>
            <a:r>
              <a:rPr lang="en-US" dirty="0" smtClean="0"/>
              <a:t> medications.</a:t>
            </a:r>
            <a:endParaRPr lang="ar-JO" dirty="0"/>
          </a:p>
        </p:txBody>
      </p:sp>
    </p:spTree>
    <p:extLst>
      <p:ext uri="{BB962C8B-B14F-4D97-AF65-F5344CB8AC3E}">
        <p14:creationId xmlns:p14="http://schemas.microsoft.com/office/powerpoint/2010/main" val="207575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overall approach</a:t>
            </a:r>
            <a:endParaRPr lang="ar-JO" dirty="0"/>
          </a:p>
        </p:txBody>
      </p:sp>
      <p:sp>
        <p:nvSpPr>
          <p:cNvPr id="3" name="عنصر نائب للمحتوى 2"/>
          <p:cNvSpPr>
            <a:spLocks noGrp="1"/>
          </p:cNvSpPr>
          <p:nvPr>
            <p:ph idx="1"/>
          </p:nvPr>
        </p:nvSpPr>
        <p:spPr/>
        <p:txBody>
          <a:bodyPr>
            <a:normAutofit fontScale="85000" lnSpcReduction="20000"/>
          </a:bodyPr>
          <a:lstStyle/>
          <a:p>
            <a:pPr algn="l"/>
            <a:r>
              <a:rPr lang="en-US" sz="3500" b="1" dirty="0">
                <a:solidFill>
                  <a:srgbClr val="C00000"/>
                </a:solidFill>
              </a:rPr>
              <a:t>1-  long-acting reversible contraceptive (LARC)</a:t>
            </a:r>
          </a:p>
          <a:p>
            <a:pPr algn="l"/>
            <a:r>
              <a:rPr lang="en-US" dirty="0" smtClean="0">
                <a:solidFill>
                  <a:srgbClr val="C00000"/>
                </a:solidFill>
              </a:rPr>
              <a:t>A)) (</a:t>
            </a:r>
            <a:r>
              <a:rPr lang="en-US" dirty="0" err="1" smtClean="0">
                <a:solidFill>
                  <a:srgbClr val="C00000"/>
                </a:solidFill>
              </a:rPr>
              <a:t>LNg</a:t>
            </a:r>
            <a:r>
              <a:rPr lang="en-US" dirty="0" smtClean="0">
                <a:solidFill>
                  <a:srgbClr val="C00000"/>
                </a:solidFill>
              </a:rPr>
              <a:t>)-containing intrauterine device (IUD)</a:t>
            </a:r>
          </a:p>
          <a:p>
            <a:pPr algn="l"/>
            <a:r>
              <a:rPr lang="en-US" dirty="0" smtClean="0"/>
              <a:t>* safe and effective option for most patients with SLE and/or positive antiphospholipid antibodies (</a:t>
            </a:r>
            <a:r>
              <a:rPr lang="en-US" dirty="0" err="1" smtClean="0"/>
              <a:t>aPLs</a:t>
            </a:r>
            <a:r>
              <a:rPr lang="en-US" dirty="0" smtClean="0"/>
              <a:t>)</a:t>
            </a:r>
          </a:p>
          <a:p>
            <a:pPr algn="l"/>
            <a:r>
              <a:rPr lang="en-US" dirty="0" smtClean="0"/>
              <a:t>* risk of pelvic infection in patients on immunosuppressive medication is unknown</a:t>
            </a:r>
          </a:p>
          <a:p>
            <a:pPr algn="l"/>
            <a:r>
              <a:rPr lang="en-US" dirty="0" smtClean="0"/>
              <a:t>*  it has not been shown to increase thrombosis</a:t>
            </a:r>
          </a:p>
          <a:p>
            <a:pPr algn="l"/>
            <a:r>
              <a:rPr lang="en-US" dirty="0" smtClean="0"/>
              <a:t>* no detectable impact on bone density</a:t>
            </a:r>
          </a:p>
          <a:p>
            <a:pPr algn="l"/>
            <a:r>
              <a:rPr lang="en-US" dirty="0" smtClean="0"/>
              <a:t>*  it reduces menstrual blood loss</a:t>
            </a:r>
          </a:p>
          <a:p>
            <a:pPr algn="l"/>
            <a:endParaRPr lang="en-US" dirty="0" smtClean="0"/>
          </a:p>
          <a:p>
            <a:pPr algn="l"/>
            <a:r>
              <a:rPr lang="en-US" dirty="0" smtClean="0"/>
              <a:t>Risk  on thrombocytopenic patient ???</a:t>
            </a:r>
          </a:p>
          <a:p>
            <a:pPr algn="l"/>
            <a:endParaRPr lang="ar-JO" dirty="0"/>
          </a:p>
        </p:txBody>
      </p:sp>
    </p:spTree>
    <p:extLst>
      <p:ext uri="{BB962C8B-B14F-4D97-AF65-F5344CB8AC3E}">
        <p14:creationId xmlns:p14="http://schemas.microsoft.com/office/powerpoint/2010/main" val="255775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overall approach</a:t>
            </a:r>
            <a:endParaRPr lang="ar-JO" dirty="0"/>
          </a:p>
        </p:txBody>
      </p:sp>
      <p:sp>
        <p:nvSpPr>
          <p:cNvPr id="3" name="عنصر نائب للمحتوى 2"/>
          <p:cNvSpPr>
            <a:spLocks noGrp="1"/>
          </p:cNvSpPr>
          <p:nvPr>
            <p:ph idx="1"/>
          </p:nvPr>
        </p:nvSpPr>
        <p:spPr/>
        <p:txBody>
          <a:bodyPr/>
          <a:lstStyle/>
          <a:p>
            <a:pPr algn="l"/>
            <a:r>
              <a:rPr lang="en-US" b="1" dirty="0" smtClean="0">
                <a:solidFill>
                  <a:srgbClr val="C00000"/>
                </a:solidFill>
              </a:rPr>
              <a:t>1-  long-acting reversible contraceptive (LARC)</a:t>
            </a:r>
          </a:p>
          <a:p>
            <a:pPr algn="l"/>
            <a:r>
              <a:rPr lang="en-US" dirty="0" smtClean="0">
                <a:solidFill>
                  <a:srgbClr val="C00000"/>
                </a:solidFill>
              </a:rPr>
              <a:t>B)) copper IUD</a:t>
            </a:r>
          </a:p>
          <a:p>
            <a:pPr algn="l"/>
            <a:r>
              <a:rPr lang="en-US" dirty="0" smtClean="0"/>
              <a:t>It may worsen menstrual cramps and may cause heavier bleeding when compared with the </a:t>
            </a:r>
            <a:r>
              <a:rPr lang="en-US" dirty="0" err="1" smtClean="0"/>
              <a:t>LNg</a:t>
            </a:r>
            <a:r>
              <a:rPr lang="en-US" dirty="0" smtClean="0"/>
              <a:t>-IUD, although most women do not discontinue this IUD because of bleeding</a:t>
            </a:r>
            <a:endParaRPr lang="ar-JO" dirty="0"/>
          </a:p>
        </p:txBody>
      </p:sp>
    </p:spTree>
    <p:extLst>
      <p:ext uri="{BB962C8B-B14F-4D97-AF65-F5344CB8AC3E}">
        <p14:creationId xmlns:p14="http://schemas.microsoft.com/office/powerpoint/2010/main" val="2960782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sz="3500" b="1" dirty="0">
                <a:solidFill>
                  <a:srgbClr val="C00000"/>
                </a:solidFill>
              </a:rPr>
              <a:t>2- oral hormonal contraceptive</a:t>
            </a:r>
          </a:p>
          <a:p>
            <a:pPr algn="l"/>
            <a:r>
              <a:rPr lang="en-US" dirty="0" smtClean="0"/>
              <a:t>* estrogen-progestin type </a:t>
            </a:r>
          </a:p>
          <a:p>
            <a:pPr algn="l"/>
            <a:r>
              <a:rPr lang="en-US" dirty="0" smtClean="0"/>
              <a:t>may be used in patients with stable low disease activity and documented negative </a:t>
            </a:r>
            <a:r>
              <a:rPr lang="en-US" dirty="0" err="1" smtClean="0"/>
              <a:t>aPLs</a:t>
            </a:r>
            <a:r>
              <a:rPr lang="en-US" dirty="0" smtClean="0"/>
              <a:t> but not for fluctuating </a:t>
            </a:r>
            <a:r>
              <a:rPr lang="en-US" dirty="0" err="1" smtClean="0"/>
              <a:t>aPLs</a:t>
            </a:r>
            <a:r>
              <a:rPr lang="en-US" dirty="0" smtClean="0"/>
              <a:t> or </a:t>
            </a:r>
            <a:r>
              <a:rPr lang="en-US" dirty="0" err="1" smtClean="0"/>
              <a:t>postive</a:t>
            </a:r>
            <a:r>
              <a:rPr lang="en-US" dirty="0" smtClean="0"/>
              <a:t> titers </a:t>
            </a:r>
          </a:p>
          <a:p>
            <a:pPr algn="l"/>
            <a:endParaRPr lang="en-US" dirty="0" smtClean="0"/>
          </a:p>
          <a:p>
            <a:pPr algn="l"/>
            <a:r>
              <a:rPr lang="en-US" dirty="0" smtClean="0"/>
              <a:t>*</a:t>
            </a:r>
            <a:r>
              <a:rPr lang="en-US" dirty="0" err="1" smtClean="0"/>
              <a:t>transdermal</a:t>
            </a:r>
            <a:r>
              <a:rPr lang="en-US" dirty="0" smtClean="0"/>
              <a:t> patch</a:t>
            </a:r>
          </a:p>
          <a:p>
            <a:pPr algn="l"/>
            <a:r>
              <a:rPr lang="en-US" dirty="0" smtClean="0"/>
              <a:t>. We suggest avoiding  it as an alternative contraceptive due to the potentially higher estrogen exposure</a:t>
            </a:r>
            <a:endParaRPr lang="ar-JO" dirty="0"/>
          </a:p>
        </p:txBody>
      </p:sp>
      <p:sp>
        <p:nvSpPr>
          <p:cNvPr id="5" name="عنوان 1"/>
          <p:cNvSpPr>
            <a:spLocks noGrp="1"/>
          </p:cNvSpPr>
          <p:nvPr>
            <p:ph type="title"/>
          </p:nvPr>
        </p:nvSpPr>
        <p:spPr>
          <a:xfrm>
            <a:off x="1981200" y="274638"/>
            <a:ext cx="8229600" cy="1143000"/>
          </a:xfrm>
        </p:spPr>
        <p:txBody>
          <a:bodyPr/>
          <a:lstStyle/>
          <a:p>
            <a:r>
              <a:rPr lang="en-US" dirty="0" smtClean="0"/>
              <a:t>The overall approach</a:t>
            </a:r>
            <a:endParaRPr lang="ar-JO" dirty="0"/>
          </a:p>
        </p:txBody>
      </p:sp>
    </p:spTree>
    <p:extLst>
      <p:ext uri="{BB962C8B-B14F-4D97-AF65-F5344CB8AC3E}">
        <p14:creationId xmlns:p14="http://schemas.microsoft.com/office/powerpoint/2010/main" val="11812776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a:bodyPr>
          <a:lstStyle/>
          <a:p>
            <a:pPr algn="l"/>
            <a:r>
              <a:rPr lang="en-US" sz="3500" b="1" dirty="0">
                <a:solidFill>
                  <a:srgbClr val="C00000"/>
                </a:solidFill>
              </a:rPr>
              <a:t>3- progestin only contraceptives</a:t>
            </a:r>
          </a:p>
          <a:p>
            <a:pPr algn="l"/>
            <a:r>
              <a:rPr lang="en-US" dirty="0" smtClean="0"/>
              <a:t>progestin-only pill is the first drug of choice For SLE patients who </a:t>
            </a:r>
            <a:r>
              <a:rPr lang="en-US" b="1" dirty="0" smtClean="0"/>
              <a:t>do not want to use an IUD </a:t>
            </a:r>
            <a:r>
              <a:rPr lang="en-US" dirty="0" smtClean="0"/>
              <a:t>and have high disease activity, a positive </a:t>
            </a:r>
            <a:r>
              <a:rPr lang="en-US" dirty="0" err="1" smtClean="0"/>
              <a:t>aPL</a:t>
            </a:r>
            <a:r>
              <a:rPr lang="en-US" dirty="0" smtClean="0"/>
              <a:t>, or other contraindications to the use of estrogen.</a:t>
            </a:r>
          </a:p>
          <a:p>
            <a:pPr algn="l"/>
            <a:r>
              <a:rPr lang="en-US" dirty="0" smtClean="0"/>
              <a:t>* </a:t>
            </a:r>
            <a:r>
              <a:rPr lang="en-US" dirty="0" err="1" smtClean="0"/>
              <a:t>Depomedroxyprogesterone</a:t>
            </a:r>
            <a:r>
              <a:rPr lang="en-US" dirty="0" smtClean="0"/>
              <a:t> acetate (DMPA), an </a:t>
            </a:r>
            <a:r>
              <a:rPr lang="en-US" dirty="0" err="1" smtClean="0"/>
              <a:t>injectable</a:t>
            </a:r>
            <a:r>
              <a:rPr lang="en-US" dirty="0" smtClean="0"/>
              <a:t> progestin-only contraceptive</a:t>
            </a:r>
            <a:r>
              <a:rPr lang="en-US" b="1" dirty="0" smtClean="0"/>
              <a:t>, is not a good long-term option </a:t>
            </a:r>
            <a:r>
              <a:rPr lang="en-US" dirty="0" smtClean="0"/>
              <a:t>for patients with osteoporosis or long-term </a:t>
            </a:r>
            <a:r>
              <a:rPr lang="en-US" dirty="0" err="1" smtClean="0"/>
              <a:t>glucocorticoid</a:t>
            </a:r>
            <a:r>
              <a:rPr lang="en-US" dirty="0" smtClean="0"/>
              <a:t> use due to risk of decreased bone density</a:t>
            </a:r>
            <a:endParaRPr lang="ar-JO" dirty="0"/>
          </a:p>
        </p:txBody>
      </p:sp>
      <p:pic>
        <p:nvPicPr>
          <p:cNvPr id="6146" name="Picture 2"/>
          <p:cNvPicPr>
            <a:picLocks noChangeAspect="1" noChangeArrowheads="1"/>
          </p:cNvPicPr>
          <p:nvPr/>
        </p:nvPicPr>
        <p:blipFill>
          <a:blip r:embed="rId2"/>
          <a:srcRect/>
          <a:stretch>
            <a:fillRect/>
          </a:stretch>
        </p:blipFill>
        <p:spPr bwMode="auto">
          <a:xfrm>
            <a:off x="1524000" y="2500307"/>
            <a:ext cx="9144000" cy="1381131"/>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524000" y="4286257"/>
            <a:ext cx="9144000" cy="1643069"/>
          </a:xfrm>
          <a:prstGeom prst="rect">
            <a:avLst/>
          </a:prstGeom>
          <a:noFill/>
          <a:ln w="9525">
            <a:noFill/>
            <a:miter lim="800000"/>
            <a:headEnd/>
            <a:tailEnd/>
          </a:ln>
          <a:effectLst/>
        </p:spPr>
      </p:pic>
    </p:spTree>
    <p:extLst>
      <p:ext uri="{BB962C8B-B14F-4D97-AF65-F5344CB8AC3E}">
        <p14:creationId xmlns:p14="http://schemas.microsoft.com/office/powerpoint/2010/main" val="143204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Progestin generations </a:t>
            </a:r>
            <a:endParaRPr lang="ar-JO" dirty="0"/>
          </a:p>
        </p:txBody>
      </p:sp>
      <p:pic>
        <p:nvPicPr>
          <p:cNvPr id="7170" name="Picture 2"/>
          <p:cNvPicPr>
            <a:picLocks noChangeAspect="1" noChangeArrowheads="1"/>
          </p:cNvPicPr>
          <p:nvPr/>
        </p:nvPicPr>
        <p:blipFill>
          <a:blip r:embed="rId2"/>
          <a:srcRect/>
          <a:stretch>
            <a:fillRect/>
          </a:stretch>
        </p:blipFill>
        <p:spPr bwMode="auto">
          <a:xfrm>
            <a:off x="2238348" y="1500174"/>
            <a:ext cx="2500330" cy="3714776"/>
          </a:xfrm>
          <a:prstGeom prst="rect">
            <a:avLst/>
          </a:prstGeom>
          <a:noFill/>
          <a:ln w="9525">
            <a:noFill/>
            <a:miter lim="800000"/>
            <a:headEnd/>
            <a:tailEnd/>
          </a:ln>
          <a:effectLst/>
        </p:spPr>
      </p:pic>
      <p:sp>
        <p:nvSpPr>
          <p:cNvPr id="6" name="سهم إلى الأعلى والأسفل 5"/>
          <p:cNvSpPr/>
          <p:nvPr/>
        </p:nvSpPr>
        <p:spPr>
          <a:xfrm>
            <a:off x="4952992" y="1428736"/>
            <a:ext cx="500066" cy="5072098"/>
          </a:xfrm>
          <a:prstGeom prst="up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7171" name="Picture 3"/>
          <p:cNvPicPr>
            <a:picLocks noChangeAspect="1" noChangeArrowheads="1"/>
          </p:cNvPicPr>
          <p:nvPr/>
        </p:nvPicPr>
        <p:blipFill>
          <a:blip r:embed="rId3"/>
          <a:srcRect/>
          <a:stretch>
            <a:fillRect/>
          </a:stretch>
        </p:blipFill>
        <p:spPr bwMode="auto">
          <a:xfrm>
            <a:off x="5524496" y="1643051"/>
            <a:ext cx="2667012" cy="1853573"/>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5453059" y="3571876"/>
            <a:ext cx="2990085" cy="1428760"/>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2095472" y="5214950"/>
            <a:ext cx="2643206" cy="1214446"/>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a:srcRect/>
          <a:stretch>
            <a:fillRect/>
          </a:stretch>
        </p:blipFill>
        <p:spPr bwMode="auto">
          <a:xfrm>
            <a:off x="5453059" y="5143512"/>
            <a:ext cx="3235013" cy="1285884"/>
          </a:xfrm>
          <a:prstGeom prst="rect">
            <a:avLst/>
          </a:prstGeom>
          <a:noFill/>
          <a:ln w="9525">
            <a:noFill/>
            <a:miter lim="800000"/>
            <a:headEnd/>
            <a:tailEnd/>
          </a:ln>
          <a:effectLst/>
        </p:spPr>
      </p:pic>
    </p:spTree>
    <p:extLst>
      <p:ext uri="{BB962C8B-B14F-4D97-AF65-F5344CB8AC3E}">
        <p14:creationId xmlns:p14="http://schemas.microsoft.com/office/powerpoint/2010/main" val="12413958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a:r>
              <a:rPr lang="en-US" b="1" dirty="0" smtClean="0">
                <a:solidFill>
                  <a:srgbClr val="C00000"/>
                </a:solidFill>
              </a:rPr>
              <a:t>4- physical and/or methods :</a:t>
            </a:r>
          </a:p>
          <a:p>
            <a:pPr algn="l"/>
            <a:r>
              <a:rPr lang="en-US" dirty="0" err="1" smtClean="0"/>
              <a:t>Pericoital</a:t>
            </a:r>
            <a:r>
              <a:rPr lang="en-US" dirty="0" smtClean="0"/>
              <a:t> and barrier methods are the least effective contraceptive method, and should be reserved for situations when hormone-containing contraceptives or IUDs must be avoided or are unacceptable to the woman</a:t>
            </a:r>
            <a:endParaRPr lang="ar-JO" dirty="0"/>
          </a:p>
        </p:txBody>
      </p:sp>
    </p:spTree>
    <p:extLst>
      <p:ext uri="{BB962C8B-B14F-4D97-AF65-F5344CB8AC3E}">
        <p14:creationId xmlns:p14="http://schemas.microsoft.com/office/powerpoint/2010/main" val="2578681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Thromboembolic risk and contraceptives :</a:t>
            </a:r>
          </a:p>
        </p:txBody>
      </p:sp>
      <p:sp>
        <p:nvSpPr>
          <p:cNvPr id="3" name="Content Placeholder 2"/>
          <p:cNvSpPr>
            <a:spLocks noGrp="1"/>
          </p:cNvSpPr>
          <p:nvPr>
            <p:ph idx="1"/>
          </p:nvPr>
        </p:nvSpPr>
        <p:spPr/>
        <p:txBody>
          <a:bodyPr>
            <a:normAutofit fontScale="92500"/>
          </a:bodyPr>
          <a:lstStyle/>
          <a:p>
            <a:r>
              <a:rPr lang="en-US" dirty="0"/>
              <a:t>Third-generation </a:t>
            </a:r>
            <a:r>
              <a:rPr lang="en-US" dirty="0" err="1"/>
              <a:t>progestins</a:t>
            </a:r>
            <a:r>
              <a:rPr lang="en-US" dirty="0"/>
              <a:t> confer greater venous thrombosis risk than do second-generation </a:t>
            </a:r>
            <a:r>
              <a:rPr lang="en-US" dirty="0" err="1"/>
              <a:t>progestins</a:t>
            </a:r>
            <a:r>
              <a:rPr lang="en-US" dirty="0"/>
              <a:t> due to greater activated protein C resistance.</a:t>
            </a:r>
          </a:p>
          <a:p>
            <a:r>
              <a:rPr lang="en-US" dirty="0"/>
              <a:t> Other factors such as genetic or acquired thrombophilia, smoking, age over 35 years, and obesity likewise increase the risk of venous thromboembolism in those taking hormonal contraceptives. </a:t>
            </a:r>
            <a:endParaRPr lang="ar-SA" dirty="0"/>
          </a:p>
          <a:p>
            <a:r>
              <a:rPr lang="en-US" dirty="0"/>
              <a:t>Thromboembolic risk and progestin — The risk for thromboembolism </a:t>
            </a:r>
            <a:r>
              <a:rPr lang="en-US" dirty="0" err="1"/>
              <a:t>withprogestin</a:t>
            </a:r>
            <a:r>
              <a:rPr lang="en-US" dirty="0"/>
              <a:t>-only contraception is very low, and they are generally safe for most SLE patients</a:t>
            </a:r>
            <a:r>
              <a:rPr lang="ar-SA" dirty="0"/>
              <a:t> </a:t>
            </a:r>
            <a:r>
              <a:rPr lang="en-US" dirty="0"/>
              <a:t>with or without positive </a:t>
            </a:r>
            <a:r>
              <a:rPr lang="en-US" dirty="0" err="1"/>
              <a:t>aPLs</a:t>
            </a:r>
            <a:r>
              <a:rPr lang="en-US" dirty="0"/>
              <a:t>.   but the relative risk was significantly elevated for injectable </a:t>
            </a:r>
            <a:r>
              <a:rPr lang="en-US" dirty="0" err="1"/>
              <a:t>progestins</a:t>
            </a:r>
            <a:r>
              <a:rPr lang="en-US" dirty="0"/>
              <a:t> such as DMPA. However, the significance of this finding is uncertain due to the low number of DMPA users . </a:t>
            </a:r>
          </a:p>
        </p:txBody>
      </p:sp>
    </p:spTree>
    <p:extLst>
      <p:ext uri="{BB962C8B-B14F-4D97-AF65-F5344CB8AC3E}">
        <p14:creationId xmlns:p14="http://schemas.microsoft.com/office/powerpoint/2010/main" val="2759338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42" y="1430943"/>
            <a:ext cx="10515600" cy="4916369"/>
          </a:xfrm>
        </p:spPr>
        <p:txBody>
          <a:bodyPr>
            <a:normAutofit fontScale="40000" lnSpcReduction="20000"/>
          </a:bodyPr>
          <a:lstStyle/>
          <a:p>
            <a:r>
              <a:rPr lang="en-US" sz="12800" b="1" dirty="0" smtClean="0">
                <a:solidFill>
                  <a:srgbClr val="C00000"/>
                </a:solidFill>
              </a:rPr>
              <a:t>Discuss her reproductive life plan</a:t>
            </a:r>
            <a:r>
              <a:rPr lang="en-US" sz="9600" b="1" dirty="0" smtClean="0">
                <a:solidFill>
                  <a:srgbClr val="C00000"/>
                </a:solidFill>
              </a:rPr>
              <a:t/>
            </a:r>
            <a:br>
              <a:rPr lang="en-US" sz="9600" b="1" dirty="0" smtClean="0">
                <a:solidFill>
                  <a:srgbClr val="C00000"/>
                </a:solidFill>
              </a:rPr>
            </a:br>
            <a:r>
              <a:rPr lang="en-US" sz="9600" b="1" dirty="0" smtClean="0"/>
              <a:t/>
            </a:r>
            <a:br>
              <a:rPr lang="en-US" sz="9600" b="1" dirty="0" smtClean="0"/>
            </a:br>
            <a:r>
              <a:rPr lang="en-US" sz="9600" dirty="0" smtClean="0"/>
              <a:t/>
            </a:r>
            <a:br>
              <a:rPr lang="en-US" sz="9600" dirty="0" smtClean="0"/>
            </a:br>
            <a:endParaRPr lang="en-US" sz="12800" b="1" dirty="0" smtClean="0">
              <a:solidFill>
                <a:srgbClr val="C00000"/>
              </a:solidFill>
            </a:endParaRPr>
          </a:p>
          <a:p>
            <a:r>
              <a:rPr lang="en-US" sz="12800" b="1" dirty="0" smtClean="0">
                <a:solidFill>
                  <a:srgbClr val="C00000"/>
                </a:solidFill>
              </a:rPr>
              <a:t>Discuss contraceptive characteristics</a:t>
            </a:r>
            <a:r>
              <a:rPr lang="en-US" sz="9600" b="1" dirty="0"/>
              <a:t/>
            </a:r>
            <a:br>
              <a:rPr lang="en-US" sz="9600" b="1" dirty="0"/>
            </a:br>
            <a:r>
              <a:rPr lang="en-US" sz="9600" b="1" dirty="0" smtClean="0"/>
              <a:t/>
            </a:r>
            <a:br>
              <a:rPr lang="en-US" sz="9600" b="1" dirty="0" smtClean="0"/>
            </a:br>
            <a:r>
              <a:rPr lang="en-US" sz="9600" b="1" dirty="0"/>
              <a:t/>
            </a:r>
            <a:br>
              <a:rPr lang="en-US" sz="9600" b="1" dirty="0"/>
            </a:br>
            <a:endParaRPr lang="en-US" b="1" dirty="0" smtClean="0"/>
          </a:p>
        </p:txBody>
      </p:sp>
      <p:sp>
        <p:nvSpPr>
          <p:cNvPr id="4" name="Title 1"/>
          <p:cNvSpPr txBox="1">
            <a:spLocks/>
          </p:cNvSpPr>
          <p:nvPr/>
        </p:nvSpPr>
        <p:spPr>
          <a:xfrm>
            <a:off x="1726442" y="287943"/>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OUR APPROACH TO COUNSELING</a:t>
            </a:r>
            <a:endParaRPr lang="ar-JO" dirty="0">
              <a:solidFill>
                <a:srgbClr val="C00000"/>
              </a:solidFill>
            </a:endParaRPr>
          </a:p>
        </p:txBody>
      </p:sp>
    </p:spTree>
    <p:extLst>
      <p:ext uri="{BB962C8B-B14F-4D97-AF65-F5344CB8AC3E}">
        <p14:creationId xmlns:p14="http://schemas.microsoft.com/office/powerpoint/2010/main" val="1505738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Contraception and </a:t>
            </a:r>
            <a:r>
              <a:rPr lang="en-US" b="1" dirty="0">
                <a:solidFill>
                  <a:srgbClr val="C00000"/>
                </a:solidFill>
              </a:rPr>
              <a:t>lupus  flare </a:t>
            </a:r>
          </a:p>
        </p:txBody>
      </p:sp>
      <p:sp>
        <p:nvSpPr>
          <p:cNvPr id="3" name="Content Placeholder 2"/>
          <p:cNvSpPr>
            <a:spLocks noGrp="1"/>
          </p:cNvSpPr>
          <p:nvPr>
            <p:ph idx="1"/>
          </p:nvPr>
        </p:nvSpPr>
        <p:spPr/>
        <p:txBody>
          <a:bodyPr>
            <a:normAutofit/>
          </a:bodyPr>
          <a:lstStyle/>
          <a:p>
            <a:r>
              <a:rPr lang="en-US" dirty="0"/>
              <a:t> Despite the common, long-held belief that estrogens provoke lupus disease activity, estrogen-progestin hormonal contraceptives are generally a safe form of contraception for stable </a:t>
            </a:r>
            <a:r>
              <a:rPr lang="en-US" dirty="0" err="1"/>
              <a:t>aPL</a:t>
            </a:r>
            <a:r>
              <a:rPr lang="en-US" dirty="0"/>
              <a:t>-negative SLE patients with mild-moderate disease activity. </a:t>
            </a:r>
          </a:p>
          <a:p>
            <a:r>
              <a:rPr lang="en-US" dirty="0"/>
              <a:t> Progestin-only contraceptives have not been observed to increase risk of lupus flare. </a:t>
            </a:r>
          </a:p>
          <a:p>
            <a:endParaRPr lang="en-US" dirty="0"/>
          </a:p>
          <a:p>
            <a:pPr marL="0" indent="0">
              <a:buNone/>
            </a:pPr>
            <a:endParaRPr lang="en-US" dirty="0"/>
          </a:p>
        </p:txBody>
      </p:sp>
    </p:spTree>
    <p:extLst>
      <p:ext uri="{BB962C8B-B14F-4D97-AF65-F5344CB8AC3E}">
        <p14:creationId xmlns:p14="http://schemas.microsoft.com/office/powerpoint/2010/main" val="722319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Progestin only contraceptive </a:t>
            </a:r>
          </a:p>
        </p:txBody>
      </p:sp>
      <p:sp>
        <p:nvSpPr>
          <p:cNvPr id="3" name="Content Placeholder 2"/>
          <p:cNvSpPr>
            <a:spLocks noGrp="1"/>
          </p:cNvSpPr>
          <p:nvPr>
            <p:ph idx="1"/>
          </p:nvPr>
        </p:nvSpPr>
        <p:spPr/>
        <p:txBody>
          <a:bodyPr>
            <a:normAutofit fontScale="92500" lnSpcReduction="20000"/>
          </a:bodyPr>
          <a:lstStyle/>
          <a:p>
            <a:r>
              <a:rPr lang="en-US" dirty="0"/>
              <a:t>Progestin only pill it is an alternative object for  patients who cannot  take estrogen containing contraceptive </a:t>
            </a:r>
            <a:endParaRPr lang="ar-SA" dirty="0"/>
          </a:p>
          <a:p>
            <a:r>
              <a:rPr lang="en-US" dirty="0"/>
              <a:t> DMPA , may cause reversible bone loss due to inhibition of ovulation.</a:t>
            </a:r>
          </a:p>
          <a:p>
            <a:r>
              <a:rPr lang="en-US" dirty="0"/>
              <a:t> Bone density in healthy women is reduced by 5.7 to 7.5 percent after two years of use . </a:t>
            </a:r>
          </a:p>
          <a:p>
            <a:r>
              <a:rPr lang="en-US" dirty="0"/>
              <a:t>A history of fragility fracture, known osteoporosis, or strong risk factors for osteoporosis (such as corticosteroid use) are generally considered contraindications to use of DMPA. </a:t>
            </a:r>
          </a:p>
          <a:p>
            <a:r>
              <a:rPr lang="en-US" dirty="0"/>
              <a:t>An additional disadvantage of DMPA in contrast to the </a:t>
            </a:r>
            <a:r>
              <a:rPr lang="en-US" dirty="0" err="1"/>
              <a:t>LNg</a:t>
            </a:r>
            <a:r>
              <a:rPr lang="en-US" dirty="0"/>
              <a:t> IUD and </a:t>
            </a:r>
            <a:r>
              <a:rPr lang="en-US" dirty="0" err="1"/>
              <a:t>subdermal</a:t>
            </a:r>
            <a:r>
              <a:rPr lang="en-US" dirty="0"/>
              <a:t> system is that there may be a delayed return to fertility.</a:t>
            </a:r>
          </a:p>
          <a:p>
            <a:r>
              <a:rPr lang="en-US" dirty="0"/>
              <a:t> Thus, it is not recommended for patients who plan pregnancy within the next year. </a:t>
            </a:r>
          </a:p>
        </p:txBody>
      </p:sp>
    </p:spTree>
    <p:extLst>
      <p:ext uri="{BB962C8B-B14F-4D97-AF65-F5344CB8AC3E}">
        <p14:creationId xmlns:p14="http://schemas.microsoft.com/office/powerpoint/2010/main" val="35908383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r>
              <a:rPr lang="en-US" b="1" dirty="0">
                <a:solidFill>
                  <a:srgbClr val="C00000"/>
                </a:solidFill>
              </a:rPr>
              <a:t>Barrier and </a:t>
            </a:r>
            <a:r>
              <a:rPr lang="en-US" b="1" dirty="0" err="1">
                <a:solidFill>
                  <a:srgbClr val="C00000"/>
                </a:solidFill>
              </a:rPr>
              <a:t>pericoital</a:t>
            </a:r>
            <a:r>
              <a:rPr lang="en-US" b="1" dirty="0">
                <a:solidFill>
                  <a:srgbClr val="C00000"/>
                </a:solidFill>
              </a:rPr>
              <a:t> contraceptives </a:t>
            </a:r>
            <a:br>
              <a:rPr lang="en-US" b="1" dirty="0">
                <a:solidFill>
                  <a:srgbClr val="C00000"/>
                </a:solidFill>
              </a:rPr>
            </a:br>
            <a:endParaRPr lang="ar-JO" dirty="0"/>
          </a:p>
        </p:txBody>
      </p:sp>
      <p:sp>
        <p:nvSpPr>
          <p:cNvPr id="5" name="عنصر نائب للمحتوى 4"/>
          <p:cNvSpPr>
            <a:spLocks noGrp="1"/>
          </p:cNvSpPr>
          <p:nvPr>
            <p:ph idx="1"/>
          </p:nvPr>
        </p:nvSpPr>
        <p:spPr/>
        <p:txBody>
          <a:bodyPr>
            <a:normAutofit fontScale="92500" lnSpcReduction="20000"/>
          </a:bodyPr>
          <a:lstStyle/>
          <a:p>
            <a:r>
              <a:rPr lang="en-US" dirty="0"/>
              <a:t>Barrier (female and male condoms) and </a:t>
            </a:r>
            <a:r>
              <a:rPr lang="en-US" dirty="0" err="1"/>
              <a:t>pericoital</a:t>
            </a:r>
            <a:endParaRPr lang="en-US" dirty="0"/>
          </a:p>
          <a:p>
            <a:r>
              <a:rPr lang="en-US" dirty="0"/>
              <a:t>(diaphragm, cervical cap, and spermicidal sponge) methods of contraception have low rates of typical use effectiveness </a:t>
            </a:r>
          </a:p>
          <a:p>
            <a:r>
              <a:rPr lang="en-US" dirty="0"/>
              <a:t>Since highly effective methods are preferred to avoid unintended pregnancy, barrier methods are not appropriate first-line methods.</a:t>
            </a:r>
          </a:p>
          <a:p>
            <a:r>
              <a:rPr lang="en-US" dirty="0"/>
              <a:t>However, reliance on barrier methods may be necessary during periods of acute illness, including acute thrombosis. </a:t>
            </a:r>
          </a:p>
          <a:p>
            <a:r>
              <a:rPr lang="en-US" dirty="0"/>
              <a:t>An additional consideration is that condoms are effective for reducing the risk of transmission of sexually transmitted diseases. Also, they may be used in combination with oral hormonal contraceptives as dual contraception when patients are on </a:t>
            </a:r>
            <a:r>
              <a:rPr lang="en-US" dirty="0" err="1"/>
              <a:t>mycophenolate</a:t>
            </a:r>
            <a:r>
              <a:rPr lang="en-US" dirty="0"/>
              <a:t>-containing medications that may interfere with efficacy of hormonal contraception. </a:t>
            </a:r>
          </a:p>
          <a:p>
            <a:endParaRPr lang="ar-JO" dirty="0"/>
          </a:p>
        </p:txBody>
      </p:sp>
    </p:spTree>
    <p:extLst>
      <p:ext uri="{BB962C8B-B14F-4D97-AF65-F5344CB8AC3E}">
        <p14:creationId xmlns:p14="http://schemas.microsoft.com/office/powerpoint/2010/main" val="33138200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Emergency contraception</a:t>
            </a:r>
          </a:p>
        </p:txBody>
      </p:sp>
      <p:sp>
        <p:nvSpPr>
          <p:cNvPr id="3" name="Content Placeholder 2"/>
          <p:cNvSpPr>
            <a:spLocks noGrp="1"/>
          </p:cNvSpPr>
          <p:nvPr>
            <p:ph idx="1"/>
          </p:nvPr>
        </p:nvSpPr>
        <p:spPr/>
        <p:txBody>
          <a:bodyPr>
            <a:normAutofit/>
          </a:bodyPr>
          <a:lstStyle/>
          <a:p>
            <a:r>
              <a:rPr lang="en-US" dirty="0"/>
              <a:t>— Emergency contraception is an option for all patients with SLE, including those with positive antiphospholipid antibodies (</a:t>
            </a:r>
            <a:r>
              <a:rPr lang="en-US" dirty="0" err="1"/>
              <a:t>aPLs</a:t>
            </a:r>
            <a:r>
              <a:rPr lang="en-US" dirty="0"/>
              <a:t>). </a:t>
            </a:r>
          </a:p>
        </p:txBody>
      </p:sp>
    </p:spTree>
    <p:extLst>
      <p:ext uri="{BB962C8B-B14F-4D97-AF65-F5344CB8AC3E}">
        <p14:creationId xmlns:p14="http://schemas.microsoft.com/office/powerpoint/2010/main" val="4237935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moham\OneDrive\سطح المكتب\e43b5ed5-e080-49e4-b123-e800648a13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076"/>
            <a:ext cx="9144000" cy="668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452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moham\OneDrive\سطح المكتب\a259dc0e-2872-4cf3-b9ce-51783662ae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584" y="27576"/>
            <a:ext cx="8932817" cy="683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706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moham\OneDrive\سطح المكتب\30af220d-0393-4014-9349-f3d823829c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1"/>
            <a:ext cx="9601200" cy="644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31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024299" y="2143116"/>
            <a:ext cx="3300429" cy="2587660"/>
          </a:xfrm>
          <a:prstGeom prst="rect">
            <a:avLst/>
          </a:prstGeom>
          <a:noFill/>
          <a:ln w="9525">
            <a:noFill/>
            <a:miter lim="800000"/>
            <a:headEnd/>
            <a:tailEnd/>
          </a:ln>
          <a:effectLst/>
        </p:spPr>
      </p:pic>
    </p:spTree>
    <p:extLst>
      <p:ext uri="{BB962C8B-B14F-4D97-AF65-F5344CB8AC3E}">
        <p14:creationId xmlns:p14="http://schemas.microsoft.com/office/powerpoint/2010/main" val="365049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985" y="365125"/>
            <a:ext cx="10515600" cy="1325563"/>
          </a:xfrm>
        </p:spPr>
        <p:txBody>
          <a:bodyPr>
            <a:normAutofit/>
          </a:bodyPr>
          <a:lstStyle/>
          <a:p>
            <a:pPr algn="ctr"/>
            <a:r>
              <a:rPr lang="en-US" sz="4800" b="1" dirty="0" smtClean="0">
                <a:solidFill>
                  <a:srgbClr val="C00000"/>
                </a:solidFill>
              </a:rPr>
              <a:t>Review medical issues or comorbidities</a:t>
            </a:r>
          </a:p>
        </p:txBody>
      </p:sp>
      <p:sp>
        <p:nvSpPr>
          <p:cNvPr id="3" name="Content Placeholder 2"/>
          <p:cNvSpPr>
            <a:spLocks noGrp="1"/>
          </p:cNvSpPr>
          <p:nvPr>
            <p:ph idx="1"/>
          </p:nvPr>
        </p:nvSpPr>
        <p:spPr>
          <a:xfrm>
            <a:off x="838200" y="1690688"/>
            <a:ext cx="10515600" cy="4486275"/>
          </a:xfrm>
        </p:spPr>
        <p:txBody>
          <a:bodyPr>
            <a:normAutofit/>
          </a:bodyPr>
          <a:lstStyle/>
          <a:p>
            <a:pPr marL="0" indent="0" algn="ctr">
              <a:buNone/>
            </a:pPr>
            <a:r>
              <a:rPr lang="en-US" sz="4800" dirty="0" smtClean="0"/>
              <a:t/>
            </a:r>
            <a:br>
              <a:rPr lang="en-US" sz="4800" dirty="0" smtClean="0"/>
            </a:br>
            <a:r>
              <a:rPr lang="en-US" sz="4800" b="1" dirty="0" smtClean="0">
                <a:solidFill>
                  <a:srgbClr val="C00000"/>
                </a:solidFill>
              </a:rPr>
              <a:t>- Discuss plans for breastfeeding</a:t>
            </a:r>
            <a:endParaRPr lang="ar-JO" dirty="0" smtClean="0"/>
          </a:p>
          <a:p>
            <a:endParaRPr lang="ar-JO" dirty="0"/>
          </a:p>
        </p:txBody>
      </p:sp>
    </p:spTree>
    <p:extLst>
      <p:ext uri="{BB962C8B-B14F-4D97-AF65-F5344CB8AC3E}">
        <p14:creationId xmlns:p14="http://schemas.microsoft.com/office/powerpoint/2010/main" val="294996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Contraception Methods</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3600" b="1" dirty="0" smtClean="0">
                <a:solidFill>
                  <a:srgbClr val="C00000"/>
                </a:solidFill>
              </a:rPr>
              <a:t>1. </a:t>
            </a:r>
            <a:r>
              <a:rPr lang="en-US" sz="3600" b="1" u="sng" dirty="0" smtClean="0">
                <a:solidFill>
                  <a:srgbClr val="C00000"/>
                </a:solidFill>
              </a:rPr>
              <a:t>Sterilization:</a:t>
            </a:r>
          </a:p>
          <a:p>
            <a:r>
              <a:rPr lang="en-US" b="1" dirty="0" smtClean="0"/>
              <a:t> Permanent sterilization of either the female or male partner is an option for patients who do not desire future pregnancy. Efficacy rates are greater than 99 percent</a:t>
            </a:r>
            <a:br>
              <a:rPr lang="en-US" b="1" dirty="0" smtClean="0"/>
            </a:br>
            <a:r>
              <a:rPr lang="en-US" b="1" dirty="0" smtClean="0"/>
              <a:t/>
            </a:r>
            <a:br>
              <a:rPr lang="en-US" b="1" dirty="0" smtClean="0"/>
            </a:br>
            <a:r>
              <a:rPr lang="en-US" sz="3000" b="1" dirty="0" smtClean="0">
                <a:solidFill>
                  <a:srgbClr val="C00000"/>
                </a:solidFill>
              </a:rPr>
              <a:t>Female – </a:t>
            </a:r>
            <a:r>
              <a:rPr lang="en-US" b="1" dirty="0" smtClean="0"/>
              <a:t>Postpartum sterilization may be performed via bilateral partial salpingectomy or bilateral complete salpingectomy. After vaginal delivery, partial salpingectomy can be performed via </a:t>
            </a:r>
            <a:r>
              <a:rPr lang="en-US" b="1" dirty="0" err="1" smtClean="0"/>
              <a:t>infraumbilical</a:t>
            </a:r>
            <a:r>
              <a:rPr lang="en-US" b="1" dirty="0" smtClean="0"/>
              <a:t> mini-laparotomy, preferably within 24 to 48 hours but up to six days postpartum, or at the time of cesarean delivery.</a:t>
            </a:r>
            <a:br>
              <a:rPr lang="en-US" b="1" dirty="0" smtClean="0"/>
            </a:br>
            <a:r>
              <a:rPr lang="en-US" b="1" dirty="0" smtClean="0"/>
              <a:t/>
            </a:r>
            <a:br>
              <a:rPr lang="en-US" b="1" dirty="0" smtClean="0"/>
            </a:br>
            <a:r>
              <a:rPr lang="en-US" b="1" dirty="0" smtClean="0"/>
              <a:t> At cesarean delivery, sterilization may be performed via bilateral complete salpingectomy (to reduce the risk of high-grade serous ovarian cancer) or by partial salpingectomy.</a:t>
            </a:r>
            <a:endParaRPr lang="ar-JO" dirty="0" smtClean="0"/>
          </a:p>
          <a:p>
            <a:endParaRPr lang="ar-JO" dirty="0"/>
          </a:p>
        </p:txBody>
      </p:sp>
    </p:spTree>
    <p:extLst>
      <p:ext uri="{BB962C8B-B14F-4D97-AF65-F5344CB8AC3E}">
        <p14:creationId xmlns:p14="http://schemas.microsoft.com/office/powerpoint/2010/main" val="408989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3" y="351666"/>
            <a:ext cx="10515600" cy="6021837"/>
          </a:xfrm>
        </p:spPr>
        <p:txBody>
          <a:bodyPr>
            <a:normAutofit fontScale="92500" lnSpcReduction="10000"/>
          </a:bodyPr>
          <a:lstStyle/>
          <a:p>
            <a:r>
              <a:rPr lang="en-US" dirty="0" smtClean="0"/>
              <a:t>For women whose desired sterilization is unable to be performed during the birth admission, we offer other highly effective contraceptive methods and schedule the patient for subsequent interval laparoscopic sterilization. </a:t>
            </a:r>
            <a:br>
              <a:rPr lang="en-US" dirty="0" smtClean="0"/>
            </a:br>
            <a:r>
              <a:rPr lang="en-US" dirty="0" smtClean="0"/>
              <a:t/>
            </a:r>
            <a:br>
              <a:rPr lang="en-US" dirty="0" smtClean="0"/>
            </a:br>
            <a:r>
              <a:rPr lang="en-US" sz="3600" b="1" dirty="0" smtClean="0">
                <a:solidFill>
                  <a:srgbClr val="C00000"/>
                </a:solidFill>
              </a:rPr>
              <a:t>Male – </a:t>
            </a:r>
            <a:r>
              <a:rPr lang="en-US" dirty="0" smtClean="0"/>
              <a:t>Vasectomy is a surgical procedure that provides permanent contraception for men. Advantages include that it is highly effective (less than 1 percent failure rate), </a:t>
            </a:r>
            <a:r>
              <a:rPr lang="en-US" dirty="0" err="1" smtClean="0"/>
              <a:t>aminimally</a:t>
            </a:r>
            <a:r>
              <a:rPr lang="en-US" dirty="0" smtClean="0"/>
              <a:t> invasive outpatient procedure, and widely available.</a:t>
            </a:r>
            <a:br>
              <a:rPr lang="en-US" dirty="0" smtClean="0"/>
            </a:br>
            <a:r>
              <a:rPr lang="en-US" dirty="0" smtClean="0"/>
              <a:t/>
            </a:r>
            <a:br>
              <a:rPr lang="en-US" dirty="0" smtClean="0"/>
            </a:br>
            <a:r>
              <a:rPr lang="en-US" sz="3500" b="1" dirty="0" smtClean="0">
                <a:solidFill>
                  <a:srgbClr val="C00000"/>
                </a:solidFill>
              </a:rPr>
              <a:t>2. </a:t>
            </a:r>
            <a:r>
              <a:rPr lang="en-US" sz="3500" b="1" u="sng" dirty="0" smtClean="0">
                <a:solidFill>
                  <a:srgbClr val="C00000"/>
                </a:solidFill>
              </a:rPr>
              <a:t>Progestin-only implants:</a:t>
            </a:r>
          </a:p>
          <a:p>
            <a:pPr marL="0" indent="0">
              <a:buNone/>
            </a:pPr>
            <a:r>
              <a:rPr lang="en-US" b="1" dirty="0" err="1" smtClean="0"/>
              <a:t>Etonogestrel</a:t>
            </a:r>
            <a:r>
              <a:rPr lang="en-US" b="1" dirty="0" smtClean="0"/>
              <a:t> (commercial name </a:t>
            </a:r>
            <a:r>
              <a:rPr lang="en-US" b="1" dirty="0" err="1" smtClean="0"/>
              <a:t>Nexplanon</a:t>
            </a:r>
            <a:r>
              <a:rPr lang="en-US" b="1" dirty="0" smtClean="0"/>
              <a:t>) and </a:t>
            </a:r>
            <a:r>
              <a:rPr lang="en-US" b="1" dirty="0" err="1" smtClean="0"/>
              <a:t>levonorgestrel</a:t>
            </a:r>
            <a:r>
              <a:rPr lang="en-US" b="1" dirty="0" smtClean="0"/>
              <a:t>(LNG) implants (commercial names </a:t>
            </a:r>
            <a:r>
              <a:rPr lang="en-US" b="1" dirty="0" err="1" smtClean="0"/>
              <a:t>Jadelle</a:t>
            </a:r>
            <a:r>
              <a:rPr lang="en-US" b="1" dirty="0" smtClean="0"/>
              <a:t> and Sino-implant [II]) can be safely inserted at any time after delivery, as the advantages generally outweigh the theoretical or proven risks.</a:t>
            </a:r>
            <a:endParaRPr lang="ar-JO" dirty="0" smtClean="0"/>
          </a:p>
          <a:p>
            <a:pPr marL="0" indent="0">
              <a:buNone/>
            </a:pPr>
            <a:r>
              <a:rPr lang="en-US" dirty="0" smtClean="0"/>
              <a:t/>
            </a:r>
            <a:br>
              <a:rPr lang="en-US" dirty="0" smtClean="0"/>
            </a:br>
            <a:endParaRPr lang="en-US" dirty="0" smtClean="0"/>
          </a:p>
          <a:p>
            <a:pPr marL="0" indent="0">
              <a:buNone/>
            </a:pPr>
            <a:endParaRPr lang="ar-JO" dirty="0" smtClean="0"/>
          </a:p>
          <a:p>
            <a:endParaRPr lang="ar-JO" dirty="0"/>
          </a:p>
        </p:txBody>
      </p:sp>
    </p:spTree>
    <p:extLst>
      <p:ext uri="{BB962C8B-B14F-4D97-AF65-F5344CB8AC3E}">
        <p14:creationId xmlns:p14="http://schemas.microsoft.com/office/powerpoint/2010/main" val="278582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90" y="627797"/>
            <a:ext cx="10985310" cy="5841242"/>
          </a:xfrm>
        </p:spPr>
        <p:txBody>
          <a:bodyPr>
            <a:normAutofit fontScale="92500" lnSpcReduction="20000"/>
          </a:bodyPr>
          <a:lstStyle/>
          <a:p>
            <a:pPr marL="0" indent="0">
              <a:buNone/>
            </a:pPr>
            <a:r>
              <a:rPr lang="en-US" sz="3600" b="1" dirty="0" smtClean="0">
                <a:solidFill>
                  <a:srgbClr val="C00000"/>
                </a:solidFill>
              </a:rPr>
              <a:t>3. </a:t>
            </a:r>
            <a:r>
              <a:rPr lang="en-US" sz="3600" b="1" u="sng" dirty="0" smtClean="0">
                <a:solidFill>
                  <a:srgbClr val="C00000"/>
                </a:solidFill>
              </a:rPr>
              <a:t>Intrauterine devices:</a:t>
            </a:r>
            <a:endParaRPr lang="en-US" b="1" u="sng" dirty="0" smtClean="0">
              <a:solidFill>
                <a:srgbClr val="C00000"/>
              </a:solidFill>
            </a:endParaRPr>
          </a:p>
          <a:p>
            <a:r>
              <a:rPr lang="en-US" b="1" dirty="0" smtClean="0"/>
              <a:t> Both copper and LNG-releasing intrauterine devices (IUDs) can be inserted after delivery.</a:t>
            </a:r>
            <a:br>
              <a:rPr lang="en-US" b="1" dirty="0" smtClean="0"/>
            </a:br>
            <a:endParaRPr lang="ar-JO" dirty="0" smtClean="0"/>
          </a:p>
          <a:p>
            <a:r>
              <a:rPr lang="en-US" b="1" dirty="0" smtClean="0"/>
              <a:t>Options for timing of insertion after delivery — For women who desire an IUD after delivery, explicit counseling should center on timing of IUD insertion: </a:t>
            </a:r>
            <a:br>
              <a:rPr lang="en-US" b="1" dirty="0" smtClean="0"/>
            </a:br>
            <a:endParaRPr lang="ar-JO" dirty="0" smtClean="0"/>
          </a:p>
          <a:p>
            <a:pPr marL="0" indent="0">
              <a:buNone/>
            </a:pPr>
            <a:r>
              <a:rPr lang="en-US" b="1" dirty="0" err="1" smtClean="0">
                <a:solidFill>
                  <a:srgbClr val="C00000"/>
                </a:solidFill>
              </a:rPr>
              <a:t>Postplacental</a:t>
            </a:r>
            <a:r>
              <a:rPr lang="en-US" b="1" dirty="0" smtClean="0">
                <a:solidFill>
                  <a:srgbClr val="C00000"/>
                </a:solidFill>
              </a:rPr>
              <a:t> (immediate postpartum) – </a:t>
            </a:r>
            <a:r>
              <a:rPr lang="en-US" b="1" dirty="0" smtClean="0"/>
              <a:t>Defined as within 10 minutes of delivery of the placenta</a:t>
            </a:r>
          </a:p>
          <a:p>
            <a:pPr marL="0" indent="0">
              <a:buNone/>
            </a:pPr>
            <a:r>
              <a:rPr lang="en-US" b="1" dirty="0" smtClean="0">
                <a:solidFill>
                  <a:srgbClr val="C00000"/>
                </a:solidFill>
              </a:rPr>
              <a:t>Early postpartum insertion – </a:t>
            </a:r>
            <a:r>
              <a:rPr lang="en-US" b="1" dirty="0" smtClean="0"/>
              <a:t>Defined as IUD insertion &gt;10 minutes to one week postpartum</a:t>
            </a:r>
          </a:p>
          <a:p>
            <a:pPr marL="0" indent="0">
              <a:buNone/>
            </a:pPr>
            <a:r>
              <a:rPr lang="en-US" b="1" dirty="0" smtClean="0">
                <a:solidFill>
                  <a:srgbClr val="C00000"/>
                </a:solidFill>
              </a:rPr>
              <a:t>Delayed postpartum – </a:t>
            </a:r>
            <a:r>
              <a:rPr lang="en-US" b="1" dirty="0" smtClean="0"/>
              <a:t>IUD insertion one week through six to eight weeks after delivery</a:t>
            </a:r>
            <a:r>
              <a:rPr lang="ar-JO" b="1" dirty="0" smtClean="0"/>
              <a:t> </a:t>
            </a:r>
          </a:p>
          <a:p>
            <a:pPr marL="0" indent="0">
              <a:buNone/>
            </a:pPr>
            <a:r>
              <a:rPr lang="en-US" b="1" dirty="0" smtClean="0">
                <a:solidFill>
                  <a:srgbClr val="C00000"/>
                </a:solidFill>
              </a:rPr>
              <a:t>Interval – </a:t>
            </a:r>
            <a:r>
              <a:rPr lang="en-US" b="1" dirty="0" smtClean="0"/>
              <a:t>IUD insertion unrelated to timing of delivery (</a:t>
            </a:r>
            <a:r>
              <a:rPr lang="en-US" b="1" dirty="0" err="1" smtClean="0"/>
              <a:t>ie</a:t>
            </a:r>
            <a:r>
              <a:rPr lang="en-US" b="1" dirty="0" smtClean="0"/>
              <a:t>, beyond the postpartum period)</a:t>
            </a:r>
            <a:endParaRPr lang="ar-JO" dirty="0" smtClean="0"/>
          </a:p>
          <a:p>
            <a:endParaRPr lang="ar-JO" dirty="0" smtClean="0"/>
          </a:p>
          <a:p>
            <a:endParaRPr lang="en-US" b="1" dirty="0" smtClean="0"/>
          </a:p>
        </p:txBody>
      </p:sp>
    </p:spTree>
    <p:extLst>
      <p:ext uri="{BB962C8B-B14F-4D97-AF65-F5344CB8AC3E}">
        <p14:creationId xmlns:p14="http://schemas.microsoft.com/office/powerpoint/2010/main" val="1435135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2117</Words>
  <Application>Microsoft Office PowerPoint</Application>
  <PresentationFormat>Widescreen</PresentationFormat>
  <Paragraphs>183</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Algerian</vt:lpstr>
      <vt:lpstr>Arial</vt:lpstr>
      <vt:lpstr>Calibri</vt:lpstr>
      <vt:lpstr>Calibri Light</vt:lpstr>
      <vt:lpstr>Times New Roman</vt:lpstr>
      <vt:lpstr>Office Theme</vt:lpstr>
      <vt:lpstr>Postpartum contraception: Counseling and methods </vt:lpstr>
      <vt:lpstr>PowerPoint Presentation</vt:lpstr>
      <vt:lpstr>PowerPoint Presentation</vt:lpstr>
      <vt:lpstr>INTERPREGNANCY INTERVAL AND ROLE OF CONTRACEPTION ACCESS     </vt:lpstr>
      <vt:lpstr>PowerPoint Presentation</vt:lpstr>
      <vt:lpstr>Review medical issues or comorbidities</vt:lpstr>
      <vt:lpstr>Contraception Methods</vt:lpstr>
      <vt:lpstr>PowerPoint Presentation</vt:lpstr>
      <vt:lpstr>PowerPoint Presentation</vt:lpstr>
      <vt:lpstr>PowerPoint Presentation</vt:lpstr>
      <vt:lpstr>PowerPoint Presentation</vt:lpstr>
      <vt:lpstr>PowerPoint Presentation</vt:lpstr>
      <vt:lpstr>PowerPoint Presentation</vt:lpstr>
      <vt:lpstr>IMPACT OF CONTRACEPTION ON BREASTFEEDING</vt:lpstr>
      <vt:lpstr>PowerPoint Presentation</vt:lpstr>
      <vt:lpstr>PowerPoint Presentation</vt:lpstr>
      <vt:lpstr>PowerPoint Presentation</vt:lpstr>
      <vt:lpstr>PowerPoint Presentation</vt:lpstr>
      <vt:lpstr>PowerPoint Presentation</vt:lpstr>
      <vt:lpstr>PowerPoint Presentation</vt:lpstr>
      <vt:lpstr>COUNSELING REGARDING VENOUS THROMBOEMBOLISM RISK AND HORMONAL CONTRACEPTION IN THE POSTPARTUM PERIOD</vt:lpstr>
      <vt:lpstr>PowerPoint Presentation</vt:lpstr>
      <vt:lpstr>Special Populations</vt:lpstr>
      <vt:lpstr>PowerPoint Presentation</vt:lpstr>
      <vt:lpstr>SUMMARY AND RECOMMENDATIONS</vt:lpstr>
      <vt:lpstr>PowerPoint Presentation</vt:lpstr>
      <vt:lpstr>PowerPoint Presentation</vt:lpstr>
      <vt:lpstr>PowerPoint Presentation</vt:lpstr>
      <vt:lpstr>PowerPoint Presentation</vt:lpstr>
      <vt:lpstr>Comparison of effectiveness of  contraceptive methods</vt:lpstr>
      <vt:lpstr>Reference: </vt:lpstr>
      <vt:lpstr>Approach to contraception in women with  systemic lupus erythematosus</vt:lpstr>
      <vt:lpstr>Reference </vt:lpstr>
      <vt:lpstr>Why are SLE patients more candidate for family planning?</vt:lpstr>
      <vt:lpstr>How do SLE women (of childbearing age) deal with their disease?</vt:lpstr>
      <vt:lpstr>How do SLE women (of childbearing age) deal with their disease?</vt:lpstr>
      <vt:lpstr>The contraceptive decision, is it the same for all SLE patients?</vt:lpstr>
      <vt:lpstr>PowerPoint Presentation</vt:lpstr>
      <vt:lpstr>PowerPoint Presentation</vt:lpstr>
      <vt:lpstr>PowerPoint Presentation</vt:lpstr>
      <vt:lpstr>PowerPoint Presentation</vt:lpstr>
      <vt:lpstr>CHOOSING A METHOD OF CONTRACEPTION</vt:lpstr>
      <vt:lpstr>The overall approach</vt:lpstr>
      <vt:lpstr>The overall approach</vt:lpstr>
      <vt:lpstr>The overall approach</vt:lpstr>
      <vt:lpstr>PowerPoint Presentation</vt:lpstr>
      <vt:lpstr>Progestin generations </vt:lpstr>
      <vt:lpstr>PowerPoint Presentation</vt:lpstr>
      <vt:lpstr>Thromboembolic risk and contraceptives :</vt:lpstr>
      <vt:lpstr>Contraception and lupus  flare </vt:lpstr>
      <vt:lpstr>Progestin only contraceptive </vt:lpstr>
      <vt:lpstr>Barrier and pericoital contraceptives  </vt:lpstr>
      <vt:lpstr>Emergency contraception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Postpartum contraception: Counseling and methods </dc:title>
  <dc:creator>zedan al saleh</dc:creator>
  <cp:lastModifiedBy>lenovo</cp:lastModifiedBy>
  <cp:revision>14</cp:revision>
  <dcterms:created xsi:type="dcterms:W3CDTF">2021-12-01T11:05:45Z</dcterms:created>
  <dcterms:modified xsi:type="dcterms:W3CDTF">2021-12-02T16:23:53Z</dcterms:modified>
</cp:coreProperties>
</file>