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</p:sldMasterIdLst>
  <p:sldIdLst>
    <p:sldId id="273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97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3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30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55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0340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31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04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83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84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1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33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3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7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39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59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5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11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4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5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2EDB8D0-98ED-4B86-9D5F-E61ADC70144D}" type="datetimeFigureOut">
              <a:rPr lang="en-US" smtClean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634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w of samples for medical testing">
            <a:extLst>
              <a:ext uri="{FF2B5EF4-FFF2-40B4-BE49-F238E27FC236}">
                <a16:creationId xmlns:a16="http://schemas.microsoft.com/office/drawing/2014/main" id="{D470FBD6-1268-DD90-CC5D-A7838D01E1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" r="-1" b="24929"/>
          <a:stretch/>
        </p:blipFill>
        <p:spPr>
          <a:xfrm>
            <a:off x="-1" y="0"/>
            <a:ext cx="12191695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60889C-9D41-37C1-9796-223CAFD572AF}"/>
              </a:ext>
            </a:extLst>
          </p:cNvPr>
          <p:cNvSpPr txBox="1"/>
          <p:nvPr/>
        </p:nvSpPr>
        <p:spPr>
          <a:xfrm>
            <a:off x="-1" y="1014352"/>
            <a:ext cx="5171442" cy="1487823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algn="ctr" defTabSz="9144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Approach to </a:t>
            </a:r>
            <a:r>
              <a:rPr lang="en-US" sz="3200" b="1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pt</a:t>
            </a:r>
            <a:r>
              <a:rPr lang="en-US" sz="3200" b="1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with jaundice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187931-648F-6667-55C2-0CA72F051687}"/>
              </a:ext>
            </a:extLst>
          </p:cNvPr>
          <p:cNvSpPr txBox="1"/>
          <p:nvPr/>
        </p:nvSpPr>
        <p:spPr>
          <a:xfrm>
            <a:off x="528320" y="3516527"/>
            <a:ext cx="4907280" cy="22642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KHALED MOHAMMAD AL - MAJALI</a:t>
            </a:r>
            <a:endParaRPr lang="ar-JO" sz="2000" b="1" dirty="0">
              <a:solidFill>
                <a:srgbClr val="002060"/>
              </a:solidFill>
            </a:endParaRPr>
          </a:p>
          <a:p>
            <a:pPr>
              <a:lnSpc>
                <a:spcPct val="25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MOHAMMAD AMIN AL - MAAITAH</a:t>
            </a:r>
          </a:p>
          <a:p>
            <a:pPr>
              <a:lnSpc>
                <a:spcPct val="25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AHMAD AYMAN AL - MAAITAH </a:t>
            </a:r>
          </a:p>
        </p:txBody>
      </p:sp>
    </p:spTree>
    <p:extLst>
      <p:ext uri="{BB962C8B-B14F-4D97-AF65-F5344CB8AC3E}">
        <p14:creationId xmlns:p14="http://schemas.microsoft.com/office/powerpoint/2010/main" val="4153891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0" y="116094"/>
            <a:ext cx="6205777" cy="6114282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B0F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Physical examination:</a:t>
            </a:r>
            <a:endParaRPr lang="en-US" sz="2800" dirty="0"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 Vitals</a:t>
            </a:r>
            <a:endParaRPr lang="en-US" sz="2400" dirty="0">
              <a:solidFill>
                <a:schemeClr val="bg1"/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 Focused focal exam :</a:t>
            </a:r>
            <a:endParaRPr lang="en-US" sz="2400" dirty="0">
              <a:solidFill>
                <a:schemeClr val="bg1"/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bg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Full abdominal examination(including assessment of hepatomegaly and splenomegaly)</a:t>
            </a:r>
          </a:p>
          <a:p>
            <a:pPr marL="342900" marR="0" lvl="0" indent="-3429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bg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Extremity exam for edema</a:t>
            </a:r>
          </a:p>
          <a:p>
            <a:pPr marL="342900" marR="0" lvl="0" indent="-3429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bg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Signs of chronic liver disease</a:t>
            </a:r>
          </a:p>
          <a:p>
            <a:pPr marL="342900" marR="0" lvl="0" indent="-342900" algn="l" rtl="0">
              <a:lnSpc>
                <a:spcPct val="2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bg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Signs of anemia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77" y="0"/>
            <a:ext cx="5986223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77810" y="2504661"/>
            <a:ext cx="1046922" cy="1736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680" y="429794"/>
            <a:ext cx="9321800" cy="59984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28" t="6052" r="2191" b="2770"/>
          <a:stretch/>
        </p:blipFill>
        <p:spPr>
          <a:xfrm>
            <a:off x="396240" y="1487842"/>
            <a:ext cx="11399520" cy="48869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15419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Medical management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154197"/>
            <a:ext cx="11550747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badi" panose="020B0604020104020204" pitchFamily="34" charset="0"/>
              </a:rPr>
              <a:t>1) Antihistamine drugs (for itching)</a:t>
            </a:r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Abadi" panose="020B0604020104020204" pitchFamily="34" charset="0"/>
              </a:rPr>
              <a:t>Levocitrizine</a:t>
            </a:r>
            <a:r>
              <a:rPr lang="en-US" sz="2000" b="1" dirty="0">
                <a:solidFill>
                  <a:srgbClr val="FF0000"/>
                </a:solidFill>
                <a:latin typeface="Abadi" panose="020B0604020104020204" pitchFamily="34" charset="0"/>
              </a:rPr>
              <a:t>  5mg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Abadi" panose="020B0604020104020204" pitchFamily="34" charset="0"/>
              </a:rPr>
              <a:t>Avle</a:t>
            </a:r>
            <a:r>
              <a:rPr lang="en-US" sz="2000" b="1" dirty="0">
                <a:solidFill>
                  <a:srgbClr val="FF0000"/>
                </a:solidFill>
                <a:latin typeface="Abadi" panose="020B0604020104020204" pitchFamily="34" charset="0"/>
              </a:rPr>
              <a:t> 25mg</a:t>
            </a: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badi" panose="020B0604020104020204" pitchFamily="34" charset="0"/>
              </a:rPr>
              <a:t>2) Sedative for restlessness and irritability</a:t>
            </a:r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Abadi" panose="020B0604020104020204" pitchFamily="34" charset="0"/>
              </a:rPr>
              <a:t>Lorazepam,diazepam</a:t>
            </a:r>
            <a:endParaRPr lang="en-US" sz="2000" b="1" dirty="0">
              <a:solidFill>
                <a:srgbClr val="FF0000"/>
              </a:solidFill>
              <a:latin typeface="Abadi" panose="020B0604020104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badi" panose="020B0604020104020204" pitchFamily="34" charset="0"/>
              </a:rPr>
              <a:t>3) Purgative enema if constipation</a:t>
            </a:r>
          </a:p>
          <a:p>
            <a:endParaRPr lang="en-US" sz="24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badi" panose="020B0604020104020204" pitchFamily="34" charset="0"/>
              </a:rPr>
              <a:t>4) Antibiotics</a:t>
            </a:r>
          </a:p>
          <a:p>
            <a:endParaRPr lang="en-US" sz="24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badi" panose="020B0604020104020204" pitchFamily="34" charset="0"/>
              </a:rPr>
              <a:t>5) Antipyretics </a:t>
            </a:r>
          </a:p>
          <a:p>
            <a:endParaRPr lang="en-US" sz="24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badi" panose="020B0604020104020204" pitchFamily="34" charset="0"/>
              </a:rPr>
              <a:t>6) Vitamin K and B complex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448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Dietary management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397674"/>
            <a:ext cx="98755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Restrict fat intake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High protein diet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High carbohydrate diet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Give glucose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0" y="1126527"/>
            <a:ext cx="12192000" cy="3699539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u="sng" kern="1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Jaundice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a yellowish discoloration of the 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skin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, 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sclerae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mucous membranes 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caused by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hyperbilirubinaemia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algn="l" rtl="0"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There is no absolute level at which jaundice is clinically detected but , in good light , most clinicians will recognize jaundice when bilirubin levels exceed 50 µmol/L (2.92 mg/dL).</a:t>
            </a:r>
          </a:p>
          <a:p>
            <a:pPr marL="0" marR="0" indent="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951" y="4175282"/>
            <a:ext cx="4227049" cy="2682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124A92-23B4-0766-1312-7DD6C6A2DC61}"/>
              </a:ext>
            </a:extLst>
          </p:cNvPr>
          <p:cNvSpPr txBox="1"/>
          <p:nvPr/>
        </p:nvSpPr>
        <p:spPr>
          <a:xfrm>
            <a:off x="0" y="91440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kern="1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Jaundice</a:t>
            </a:r>
            <a:endParaRPr lang="ar-JO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00" t="1791" r="2500" b="13083"/>
          <a:stretch/>
        </p:blipFill>
        <p:spPr>
          <a:xfrm>
            <a:off x="498203" y="1432560"/>
            <a:ext cx="11195593" cy="45923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0432"/>
            <a:ext cx="12191999" cy="6103814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sz="3900" b="1" u="sng" dirty="0">
                <a:solidFill>
                  <a:srgbClr val="FF0000"/>
                </a:solidFill>
              </a:rPr>
              <a:t>1-Prehepatic Jaundice :  </a:t>
            </a:r>
          </a:p>
          <a:p>
            <a:pPr marL="0" indent="0" algn="l" rtl="0">
              <a:lnSpc>
                <a:spcPct val="160000"/>
              </a:lnSpc>
              <a:buNone/>
            </a:pPr>
            <a:r>
              <a:rPr lang="en-US" sz="3500" dirty="0">
                <a:solidFill>
                  <a:srgbClr val="FFFF00"/>
                </a:solidFill>
                <a:latin typeface="Abadi" panose="020B0604020104020204" pitchFamily="34" charset="0"/>
              </a:rPr>
              <a:t> (unconjugated hyperbilirubinemia)</a:t>
            </a:r>
          </a:p>
          <a:p>
            <a:pPr marL="0" indent="0" algn="l" rtl="0">
              <a:lnSpc>
                <a:spcPct val="160000"/>
              </a:lnSpc>
              <a:buNone/>
            </a:pPr>
            <a:r>
              <a:rPr lang="en-US" sz="3500" b="1" dirty="0">
                <a:solidFill>
                  <a:schemeClr val="bg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- In hemolytic disorders</a:t>
            </a:r>
            <a:r>
              <a:rPr lang="en-US" sz="3500" b="1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Abadi" panose="020B0604020104020204" pitchFamily="34" charset="0"/>
              </a:rPr>
              <a:t>, anemic pallor combined with jaundice may produce a pale lemon complexion. </a:t>
            </a:r>
          </a:p>
          <a:p>
            <a:pPr marL="0" indent="0" algn="l" rtl="0">
              <a:lnSpc>
                <a:spcPct val="160000"/>
              </a:lnSpc>
              <a:buNone/>
            </a:pPr>
            <a:r>
              <a:rPr lang="en-US" sz="2600" b="1" dirty="0">
                <a:solidFill>
                  <a:schemeClr val="bg1"/>
                </a:solidFill>
                <a:latin typeface="Abadi" panose="020B0604020104020204" pitchFamily="34" charset="0"/>
              </a:rPr>
              <a:t>-</a:t>
            </a:r>
            <a:r>
              <a:rPr lang="en-US" sz="2600" dirty="0">
                <a:solidFill>
                  <a:schemeClr val="bg1"/>
                </a:solidFill>
                <a:latin typeface="Abadi" panose="020B0604020104020204" pitchFamily="34" charset="0"/>
              </a:rPr>
              <a:t> Serum liver enzyme concentrations are normal and jaundice is mild (plasma bilirubin less than 100 micromole/liter ( 5.85 mg/dl) but increases during prolonged fasting or intercurrent febrile illness.</a:t>
            </a:r>
          </a:p>
          <a:p>
            <a:pPr algn="l" rtl="0"/>
            <a:endParaRPr lang="en-US" sz="3500" dirty="0">
              <a:solidFill>
                <a:schemeClr val="bg1"/>
              </a:solidFill>
            </a:endParaRPr>
          </a:p>
          <a:p>
            <a:pPr marL="0" indent="0" algn="l" rtl="0">
              <a:lnSpc>
                <a:spcPct val="160000"/>
              </a:lnSpc>
              <a:buNone/>
            </a:pPr>
            <a:r>
              <a:rPr lang="en-US" sz="3500" b="1" dirty="0">
                <a:solidFill>
                  <a:schemeClr val="bg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- Gilbert’s syndrome</a:t>
            </a:r>
            <a:r>
              <a:rPr lang="en-US" sz="3500" b="1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Abadi" panose="020B0604020104020204" pitchFamily="34" charset="0"/>
              </a:rPr>
              <a:t>is common and causes unconjugated </a:t>
            </a:r>
            <a:r>
              <a:rPr lang="en-US" sz="2600" dirty="0" err="1">
                <a:solidFill>
                  <a:schemeClr val="bg1"/>
                </a:solidFill>
                <a:latin typeface="Abadi" panose="020B0604020104020204" pitchFamily="34" charset="0"/>
              </a:rPr>
              <a:t>hyperbilirubinaemia</a:t>
            </a:r>
            <a:r>
              <a:rPr lang="en-US" sz="2600" dirty="0">
                <a:solidFill>
                  <a:schemeClr val="bg1"/>
                </a:solidFill>
                <a:latin typeface="Abadi" panose="020B0604020104020204" pitchFamily="34" charset="0"/>
              </a:rPr>
              <a:t>.</a:t>
            </a:r>
          </a:p>
          <a:p>
            <a:pPr algn="l" rtl="0"/>
            <a:endParaRPr lang="en-US" sz="3500" dirty="0">
              <a:solidFill>
                <a:schemeClr val="bg1"/>
              </a:solidFill>
            </a:endParaRPr>
          </a:p>
          <a:p>
            <a:pPr marL="0" indent="0" algn="l" rtl="0">
              <a:buNone/>
            </a:pPr>
            <a:r>
              <a:rPr lang="en-US" sz="2600" b="1" dirty="0">
                <a:solidFill>
                  <a:schemeClr val="bg1"/>
                </a:solidFill>
                <a:latin typeface="Abadi" panose="020B0604020104020204" pitchFamily="34" charset="0"/>
              </a:rPr>
              <a:t>-The stools and urine are normal in color.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3300" b="1" u="sng" dirty="0">
                <a:solidFill>
                  <a:srgbClr val="FF0000"/>
                </a:solidFill>
              </a:rPr>
              <a:t>2-Hepatic Jaundice :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2200" dirty="0">
              <a:latin typeface="Abadi" panose="020B0604020104020204" pitchFamily="34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-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Hepatocellular disease causes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hyperbilirubinaemia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 that is </a:t>
            </a:r>
            <a:r>
              <a:rPr lang="en-US" sz="2600" b="1" dirty="0">
                <a:solidFill>
                  <a:srgbClr val="FFFF00"/>
                </a:solidFill>
                <a:latin typeface="Abadi" panose="020B0604020104020204" pitchFamily="34" charset="0"/>
              </a:rPr>
              <a:t>(both unconjugated and conjugated).</a:t>
            </a:r>
            <a:endParaRPr lang="en-US" sz="2200" b="1" dirty="0">
              <a:solidFill>
                <a:srgbClr val="FFFF00"/>
              </a:solidFill>
              <a:latin typeface="Abadi" panose="020B0604020104020204" pitchFamily="34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endParaRPr lang="en-US" sz="2400" b="1" dirty="0">
              <a:solidFill>
                <a:schemeClr val="bg1">
                  <a:lumMod val="95000"/>
                  <a:lumOff val="5000"/>
                </a:schemeClr>
              </a:solidFill>
              <a:latin typeface="Abadi" panose="020B0604020104020204" pitchFamily="34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-Conjugated bilirubin 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leads to dark brown urine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-The 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stools are normal in color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 rtl="0"/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l" rtl="0"/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Viral hepatitis :</a:t>
            </a: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e.g., hepatitis A–E, EBV, CMV, yellow fever</a:t>
            </a:r>
          </a:p>
          <a:p>
            <a:pPr algn="l" rtl="0"/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l" rtl="0">
              <a:lnSpc>
                <a:spcPct val="160000"/>
              </a:lnSpc>
            </a:pP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Liver disease :</a:t>
            </a: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latin typeface="Abadi" panose="020B0604020104020204" pitchFamily="34" charset="0"/>
              </a:rPr>
              <a:t>e.g., alcoholic hepatitis, nonalcoholic steatohepatitis, cirrhosis, congestive hepatopathy, Wilson disease, autoimmune hepatitis.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l" rtl="0"/>
            <a:r>
              <a:rPr lang="en-US" sz="3000" b="1" u="sng" dirty="0">
                <a:solidFill>
                  <a:srgbClr val="FF0000"/>
                </a:solidFill>
              </a:rPr>
              <a:t>3-Post hepatic jaundice = cholestatic = obstructive = surgical </a:t>
            </a:r>
          </a:p>
          <a:p>
            <a:pPr marL="0" indent="0" algn="l" rtl="0">
              <a:lnSpc>
                <a:spcPct val="110000"/>
              </a:lnSpc>
              <a:buNone/>
            </a:pPr>
            <a:r>
              <a:rPr lang="en-US" sz="2800" b="1" dirty="0">
                <a:solidFill>
                  <a:srgbClr val="FFFF00"/>
                </a:solidFill>
              </a:rPr>
              <a:t>(conjugated hyperbilirubinemia)</a:t>
            </a:r>
          </a:p>
          <a:p>
            <a:pPr algn="l" rtl="0"/>
            <a:endParaRPr lang="en-US" dirty="0"/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- In biliary obstruction , conjugated bilirubin in the bile does not reach the intestine , so </a:t>
            </a:r>
            <a:r>
              <a:rPr lang="en-US" b="1" dirty="0">
                <a:solidFill>
                  <a:srgbClr val="FFFF00"/>
                </a:solidFill>
                <a:latin typeface="Abadi" panose="020B0604020104020204" pitchFamily="34" charset="0"/>
              </a:rPr>
              <a:t>the stools are pale.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- Obstructive jaundice may be accompanied by </a:t>
            </a:r>
            <a:r>
              <a:rPr lang="en-US" b="1" dirty="0">
                <a:solidFill>
                  <a:srgbClr val="FFFF00"/>
                </a:solidFill>
                <a:latin typeface="Abadi" panose="020B0604020104020204" pitchFamily="34" charset="0"/>
              </a:rPr>
              <a:t>pruritus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(generalized itch) due to skin deposition of bile salt.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- Obstructive jaundice with abdominal pain is usually due to gallstones ; if fever or rigors also occur </a:t>
            </a:r>
            <a:r>
              <a:rPr lang="en-US" b="1" dirty="0">
                <a:solidFill>
                  <a:srgbClr val="FFFF00"/>
                </a:solidFill>
                <a:latin typeface="Abadi" panose="020B0604020104020204" pitchFamily="34" charset="0"/>
              </a:rPr>
              <a:t>(Charcot’s triad) </a:t>
            </a:r>
            <a:r>
              <a:rPr lang="en-US" b="1" dirty="0">
                <a:solidFill>
                  <a:schemeClr val="bg1"/>
                </a:solidFill>
                <a:latin typeface="Abadi" panose="020B0604020104020204" pitchFamily="34" charset="0"/>
              </a:rPr>
              <a:t>, 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ascending cholangitis is likely.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- </a:t>
            </a:r>
            <a:r>
              <a:rPr lang="en-US" b="1" dirty="0">
                <a:solidFill>
                  <a:srgbClr val="FFFF00"/>
                </a:solidFill>
                <a:latin typeface="Abadi" panose="020B0604020104020204" pitchFamily="34" charset="0"/>
              </a:rPr>
              <a:t>Painless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obstructive jaundice suggests </a:t>
            </a:r>
            <a:r>
              <a:rPr lang="en-US" b="1" dirty="0">
                <a:solidFill>
                  <a:srgbClr val="FFFF00"/>
                </a:solidFill>
                <a:latin typeface="Abadi" panose="020B0604020104020204" pitchFamily="34" charset="0"/>
              </a:rPr>
              <a:t>malignant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biliary obstruction, as in cholangiocarcinoma or cancer of the head of the pancreas.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- Obstructive jaundice can be due to </a:t>
            </a:r>
            <a:r>
              <a:rPr lang="en-US" b="1" dirty="0">
                <a:solidFill>
                  <a:schemeClr val="bg1"/>
                </a:solidFill>
                <a:latin typeface="Abadi" panose="020B0604020104020204" pitchFamily="34" charset="0"/>
              </a:rPr>
              <a:t>intrahepatic as well as extrahepatic cholestasis </a:t>
            </a:r>
            <a:r>
              <a:rPr lang="en-US" dirty="0">
                <a:solidFill>
                  <a:schemeClr val="bg1"/>
                </a:solidFill>
                <a:latin typeface="Abadi" panose="020B0604020104020204" pitchFamily="34" charset="0"/>
              </a:rPr>
              <a:t>, as in primary biliary cirrhosis, certain hepatotoxic drug reactions and profound hepatocellular injury. 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agram&#10;&#10;Description automatically generated"/>
          <p:cNvPicPr>
            <a:picLocks noChangeAspect="1"/>
          </p:cNvPicPr>
          <p:nvPr/>
        </p:nvPicPr>
        <p:blipFill rotWithShape="1">
          <a:blip r:embed="rId2"/>
          <a:srcRect t="12668" b="3339"/>
          <a:stretch/>
        </p:blipFill>
        <p:spPr>
          <a:xfrm>
            <a:off x="0" y="-121920"/>
            <a:ext cx="6181981" cy="6979920"/>
          </a:xfrm>
          <a:custGeom>
            <a:avLst/>
            <a:gdLst/>
            <a:ahLst/>
            <a:cxnLst/>
            <a:rect l="l" t="t" r="r" b="b"/>
            <a:pathLst>
              <a:path w="6005375" h="4192863">
                <a:moveTo>
                  <a:pt x="5424937" y="874"/>
                </a:moveTo>
                <a:cubicBezTo>
                  <a:pt x="5470440" y="-1251"/>
                  <a:pt x="5516123" y="499"/>
                  <a:pt x="5561495" y="6147"/>
                </a:cubicBezTo>
                <a:cubicBezTo>
                  <a:pt x="5636334" y="13389"/>
                  <a:pt x="5711424" y="18471"/>
                  <a:pt x="5786261" y="26095"/>
                </a:cubicBezTo>
                <a:cubicBezTo>
                  <a:pt x="5819550" y="29525"/>
                  <a:pt x="5853222" y="16820"/>
                  <a:pt x="5886002" y="28509"/>
                </a:cubicBezTo>
                <a:cubicBezTo>
                  <a:pt x="5922214" y="41469"/>
                  <a:pt x="5958870" y="47282"/>
                  <a:pt x="5995622" y="48044"/>
                </a:cubicBezTo>
                <a:lnTo>
                  <a:pt x="5998366" y="47926"/>
                </a:lnTo>
                <a:lnTo>
                  <a:pt x="5995171" y="398504"/>
                </a:lnTo>
                <a:cubicBezTo>
                  <a:pt x="5993433" y="528663"/>
                  <a:pt x="5993035" y="658806"/>
                  <a:pt x="5999656" y="788917"/>
                </a:cubicBezTo>
                <a:cubicBezTo>
                  <a:pt x="6009855" y="990282"/>
                  <a:pt x="6003364" y="1191519"/>
                  <a:pt x="5999656" y="1392757"/>
                </a:cubicBezTo>
                <a:cubicBezTo>
                  <a:pt x="5992506" y="1778706"/>
                  <a:pt x="6003364" y="2164146"/>
                  <a:pt x="5998730" y="2549586"/>
                </a:cubicBezTo>
                <a:cubicBezTo>
                  <a:pt x="5996744" y="2720440"/>
                  <a:pt x="5998994" y="2891040"/>
                  <a:pt x="6003364" y="3061895"/>
                </a:cubicBezTo>
                <a:cubicBezTo>
                  <a:pt x="6009720" y="3305846"/>
                  <a:pt x="5999922" y="3549924"/>
                  <a:pt x="5989196" y="3793749"/>
                </a:cubicBezTo>
                <a:cubicBezTo>
                  <a:pt x="5985594" y="3860794"/>
                  <a:pt x="5984646" y="3927918"/>
                  <a:pt x="5986348" y="3994981"/>
                </a:cubicBezTo>
                <a:lnTo>
                  <a:pt x="5999199" y="4192863"/>
                </a:lnTo>
                <a:lnTo>
                  <a:pt x="0" y="4192863"/>
                </a:lnTo>
                <a:lnTo>
                  <a:pt x="0" y="26225"/>
                </a:lnTo>
                <a:lnTo>
                  <a:pt x="10965" y="23935"/>
                </a:lnTo>
                <a:cubicBezTo>
                  <a:pt x="27502" y="19081"/>
                  <a:pt x="44569" y="16260"/>
                  <a:pt x="61788" y="15549"/>
                </a:cubicBezTo>
                <a:cubicBezTo>
                  <a:pt x="194437" y="-1096"/>
                  <a:pt x="327213" y="3351"/>
                  <a:pt x="460497" y="8815"/>
                </a:cubicBezTo>
                <a:cubicBezTo>
                  <a:pt x="692632" y="18217"/>
                  <a:pt x="925021" y="29144"/>
                  <a:pt x="1157537" y="25841"/>
                </a:cubicBezTo>
                <a:cubicBezTo>
                  <a:pt x="1393484" y="22410"/>
                  <a:pt x="1628922" y="29653"/>
                  <a:pt x="1864615" y="39182"/>
                </a:cubicBezTo>
                <a:cubicBezTo>
                  <a:pt x="1967913" y="43121"/>
                  <a:pt x="2071847" y="47059"/>
                  <a:pt x="2173493" y="17709"/>
                </a:cubicBezTo>
                <a:cubicBezTo>
                  <a:pt x="2196465" y="12334"/>
                  <a:pt x="2220416" y="12855"/>
                  <a:pt x="2243121" y="19234"/>
                </a:cubicBezTo>
                <a:cubicBezTo>
                  <a:pt x="2357219" y="45789"/>
                  <a:pt x="2471952" y="53666"/>
                  <a:pt x="2587321" y="27492"/>
                </a:cubicBezTo>
                <a:cubicBezTo>
                  <a:pt x="2719944" y="-1223"/>
                  <a:pt x="2856455" y="-7360"/>
                  <a:pt x="2991111" y="9323"/>
                </a:cubicBezTo>
                <a:cubicBezTo>
                  <a:pt x="3114231" y="23045"/>
                  <a:pt x="3237985" y="37911"/>
                  <a:pt x="3361358" y="26857"/>
                </a:cubicBezTo>
                <a:cubicBezTo>
                  <a:pt x="3556266" y="9323"/>
                  <a:pt x="3750918" y="24570"/>
                  <a:pt x="3945825" y="29271"/>
                </a:cubicBezTo>
                <a:cubicBezTo>
                  <a:pt x="4010625" y="30796"/>
                  <a:pt x="4075806" y="44137"/>
                  <a:pt x="4140224" y="32193"/>
                </a:cubicBezTo>
                <a:cubicBezTo>
                  <a:pt x="4241744" y="13389"/>
                  <a:pt x="4342120" y="20631"/>
                  <a:pt x="4443766" y="31177"/>
                </a:cubicBezTo>
                <a:cubicBezTo>
                  <a:pt x="4638419" y="51507"/>
                  <a:pt x="4832945" y="61290"/>
                  <a:pt x="5026708" y="23172"/>
                </a:cubicBezTo>
                <a:cubicBezTo>
                  <a:pt x="5086807" y="11229"/>
                  <a:pt x="5146524" y="4368"/>
                  <a:pt x="5207640" y="20377"/>
                </a:cubicBezTo>
                <a:cubicBezTo>
                  <a:pt x="5234626" y="26539"/>
                  <a:pt x="5262719" y="26019"/>
                  <a:pt x="5289465" y="18853"/>
                </a:cubicBezTo>
                <a:cubicBezTo>
                  <a:pt x="5334113" y="9000"/>
                  <a:pt x="5379435" y="2999"/>
                  <a:pt x="5424937" y="874"/>
                </a:cubicBezTo>
                <a:close/>
              </a:path>
            </a:pathLst>
          </a:custGeom>
        </p:spPr>
      </p:pic>
      <p:pic>
        <p:nvPicPr>
          <p:cNvPr id="5" name="Picture 4" descr="Graphical user interface, text, application&#10;&#10;Description automatically generated"/>
          <p:cNvPicPr>
            <a:picLocks noChangeAspect="1"/>
          </p:cNvPicPr>
          <p:nvPr/>
        </p:nvPicPr>
        <p:blipFill rotWithShape="1">
          <a:blip r:embed="rId3"/>
          <a:srcRect r="8276" b="-2"/>
          <a:stretch/>
        </p:blipFill>
        <p:spPr>
          <a:xfrm>
            <a:off x="6010019" y="1333513"/>
            <a:ext cx="6181981" cy="5727687"/>
          </a:xfrm>
          <a:custGeom>
            <a:avLst/>
            <a:gdLst/>
            <a:ahLst/>
            <a:cxnLst/>
            <a:rect l="l" t="t" r="r" b="b"/>
            <a:pathLst>
              <a:path w="6006951" h="4203687">
                <a:moveTo>
                  <a:pt x="1041516" y="879"/>
                </a:moveTo>
                <a:cubicBezTo>
                  <a:pt x="1141687" y="5084"/>
                  <a:pt x="1240768" y="23261"/>
                  <a:pt x="1340635" y="31075"/>
                </a:cubicBezTo>
                <a:cubicBezTo>
                  <a:pt x="1435675" y="38571"/>
                  <a:pt x="1530714" y="49499"/>
                  <a:pt x="1626262" y="34506"/>
                </a:cubicBezTo>
                <a:cubicBezTo>
                  <a:pt x="1719980" y="21762"/>
                  <a:pt x="1814765" y="18776"/>
                  <a:pt x="1909093" y="25612"/>
                </a:cubicBezTo>
                <a:cubicBezTo>
                  <a:pt x="2013408" y="30821"/>
                  <a:pt x="2117468" y="48101"/>
                  <a:pt x="2222418" y="33616"/>
                </a:cubicBezTo>
                <a:cubicBezTo>
                  <a:pt x="2235644" y="32269"/>
                  <a:pt x="2248998" y="34010"/>
                  <a:pt x="2261425" y="38699"/>
                </a:cubicBezTo>
                <a:cubicBezTo>
                  <a:pt x="2302223" y="52255"/>
                  <a:pt x="2346173" y="53094"/>
                  <a:pt x="2387466" y="41113"/>
                </a:cubicBezTo>
                <a:cubicBezTo>
                  <a:pt x="2439687" y="27213"/>
                  <a:pt x="2494525" y="26297"/>
                  <a:pt x="2547178" y="38445"/>
                </a:cubicBezTo>
                <a:cubicBezTo>
                  <a:pt x="2625446" y="55470"/>
                  <a:pt x="2703968" y="72242"/>
                  <a:pt x="2785412" y="58266"/>
                </a:cubicBezTo>
                <a:cubicBezTo>
                  <a:pt x="2832805" y="50261"/>
                  <a:pt x="2876767" y="30821"/>
                  <a:pt x="2923524" y="21673"/>
                </a:cubicBezTo>
                <a:cubicBezTo>
                  <a:pt x="3058205" y="-4628"/>
                  <a:pt x="3194158" y="3249"/>
                  <a:pt x="3330110" y="12143"/>
                </a:cubicBezTo>
                <a:cubicBezTo>
                  <a:pt x="3462886" y="20910"/>
                  <a:pt x="3595026" y="38952"/>
                  <a:pt x="3728564" y="36284"/>
                </a:cubicBezTo>
                <a:cubicBezTo>
                  <a:pt x="3756999" y="36500"/>
                  <a:pt x="3785372" y="38876"/>
                  <a:pt x="3813438" y="43400"/>
                </a:cubicBezTo>
                <a:cubicBezTo>
                  <a:pt x="3917626" y="57122"/>
                  <a:pt x="4022322" y="70082"/>
                  <a:pt x="4125366" y="42383"/>
                </a:cubicBezTo>
                <a:cubicBezTo>
                  <a:pt x="4217750" y="17340"/>
                  <a:pt x="4314149" y="10695"/>
                  <a:pt x="4409087" y="22816"/>
                </a:cubicBezTo>
                <a:cubicBezTo>
                  <a:pt x="4534099" y="39194"/>
                  <a:pt x="4660458" y="42777"/>
                  <a:pt x="4786195" y="33489"/>
                </a:cubicBezTo>
                <a:cubicBezTo>
                  <a:pt x="4825659" y="29563"/>
                  <a:pt x="4865339" y="28153"/>
                  <a:pt x="4904994" y="29296"/>
                </a:cubicBezTo>
                <a:cubicBezTo>
                  <a:pt x="5194178" y="42510"/>
                  <a:pt x="5484252" y="25103"/>
                  <a:pt x="5772928" y="55851"/>
                </a:cubicBezTo>
                <a:cubicBezTo>
                  <a:pt x="5818560" y="61232"/>
                  <a:pt x="5864504" y="61626"/>
                  <a:pt x="5909961" y="57111"/>
                </a:cubicBezTo>
                <a:lnTo>
                  <a:pt x="6006951" y="36719"/>
                </a:lnTo>
                <a:lnTo>
                  <a:pt x="6006951" y="4203687"/>
                </a:lnTo>
                <a:lnTo>
                  <a:pt x="11720" y="4203687"/>
                </a:lnTo>
                <a:lnTo>
                  <a:pt x="11786" y="4203489"/>
                </a:lnTo>
                <a:cubicBezTo>
                  <a:pt x="27809" y="3962716"/>
                  <a:pt x="39197" y="3721434"/>
                  <a:pt x="15626" y="3481297"/>
                </a:cubicBezTo>
                <a:cubicBezTo>
                  <a:pt x="-847" y="3334800"/>
                  <a:pt x="-4304" y="3187234"/>
                  <a:pt x="5296" y="3040178"/>
                </a:cubicBezTo>
                <a:cubicBezTo>
                  <a:pt x="11786" y="2956021"/>
                  <a:pt x="18539" y="2871864"/>
                  <a:pt x="22776" y="2787582"/>
                </a:cubicBezTo>
                <a:cubicBezTo>
                  <a:pt x="28180" y="2667690"/>
                  <a:pt x="25173" y="2547584"/>
                  <a:pt x="13771" y="2428074"/>
                </a:cubicBezTo>
                <a:cubicBezTo>
                  <a:pt x="4237" y="2336939"/>
                  <a:pt x="3177" y="2245180"/>
                  <a:pt x="10593" y="2153867"/>
                </a:cubicBezTo>
                <a:cubicBezTo>
                  <a:pt x="25690" y="1998396"/>
                  <a:pt x="9931" y="1842923"/>
                  <a:pt x="5032" y="1687576"/>
                </a:cubicBezTo>
                <a:cubicBezTo>
                  <a:pt x="-3577" y="1401802"/>
                  <a:pt x="20393" y="1116155"/>
                  <a:pt x="9666" y="830380"/>
                </a:cubicBezTo>
                <a:cubicBezTo>
                  <a:pt x="3841" y="689018"/>
                  <a:pt x="16420" y="547783"/>
                  <a:pt x="9666" y="406421"/>
                </a:cubicBezTo>
                <a:cubicBezTo>
                  <a:pt x="4105" y="305866"/>
                  <a:pt x="397" y="205310"/>
                  <a:pt x="4105" y="104628"/>
                </a:cubicBezTo>
                <a:lnTo>
                  <a:pt x="8821" y="33297"/>
                </a:lnTo>
                <a:lnTo>
                  <a:pt x="35743" y="28771"/>
                </a:lnTo>
                <a:cubicBezTo>
                  <a:pt x="151314" y="14091"/>
                  <a:pt x="268377" y="13376"/>
                  <a:pt x="384397" y="26755"/>
                </a:cubicBezTo>
                <a:cubicBezTo>
                  <a:pt x="448561" y="35141"/>
                  <a:pt x="512980" y="47847"/>
                  <a:pt x="578287" y="35141"/>
                </a:cubicBezTo>
                <a:cubicBezTo>
                  <a:pt x="584437" y="34048"/>
                  <a:pt x="590625" y="36818"/>
                  <a:pt x="593916" y="42129"/>
                </a:cubicBezTo>
                <a:cubicBezTo>
                  <a:pt x="626188" y="81517"/>
                  <a:pt x="668117" y="80246"/>
                  <a:pt x="710936" y="67541"/>
                </a:cubicBezTo>
                <a:cubicBezTo>
                  <a:pt x="739041" y="58837"/>
                  <a:pt x="766587" y="48406"/>
                  <a:pt x="793396" y="36284"/>
                </a:cubicBezTo>
                <a:cubicBezTo>
                  <a:pt x="840332" y="16819"/>
                  <a:pt x="890189" y="5308"/>
                  <a:pt x="940911" y="2233"/>
                </a:cubicBezTo>
                <a:cubicBezTo>
                  <a:pt x="974613" y="-372"/>
                  <a:pt x="1008125" y="-522"/>
                  <a:pt x="1041516" y="879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0" y="185531"/>
            <a:ext cx="12191999" cy="6440556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FFFF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Ask about : </a:t>
            </a:r>
          </a:p>
          <a:p>
            <a:pPr marL="0" marR="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History</a:t>
            </a:r>
            <a:endParaRPr lang="en-US" sz="1800" b="1" dirty="0">
              <a:solidFill>
                <a:srgbClr val="FFFF00"/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solidFill>
                  <a:schemeClr val="bg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 Duration</a:t>
            </a:r>
            <a:endParaRPr lang="en-US" sz="1800" dirty="0">
              <a:solidFill>
                <a:schemeClr val="bg1"/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solidFill>
                  <a:schemeClr val="bg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 Associated symptoms: abdominal pain, fever, weight loss, itching, diarrhea or constipation (you can ask about all of </a:t>
            </a:r>
            <a:r>
              <a:rPr lang="en-US" sz="2400" dirty="0" err="1">
                <a:solidFill>
                  <a:schemeClr val="bg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</a:t>
            </a:r>
            <a:r>
              <a:rPr lang="en-US" sz="2400" dirty="0">
                <a:solidFill>
                  <a:schemeClr val="bg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symptoms)</a:t>
            </a:r>
            <a:endParaRPr lang="en-US" sz="1800" dirty="0">
              <a:solidFill>
                <a:schemeClr val="bg1"/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solidFill>
                  <a:schemeClr val="bg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3- color of stool (normal or pale), color of urine (normal or dark)</a:t>
            </a:r>
            <a:endParaRPr lang="en-US" sz="1800" dirty="0">
              <a:solidFill>
                <a:schemeClr val="bg1"/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solidFill>
                  <a:schemeClr val="bg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4- alcohol history</a:t>
            </a:r>
            <a:endParaRPr lang="en-US" sz="1800" dirty="0">
              <a:solidFill>
                <a:schemeClr val="bg1"/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solidFill>
                  <a:schemeClr val="bg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4- travel history and immunization</a:t>
            </a:r>
            <a:endParaRPr lang="en-US" sz="1800" dirty="0">
              <a:solidFill>
                <a:schemeClr val="bg1"/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solidFill>
                  <a:schemeClr val="bg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5- use of illicit or IV drugs</a:t>
            </a:r>
            <a:endParaRPr lang="en-US" sz="1800" dirty="0">
              <a:solidFill>
                <a:schemeClr val="bg1"/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solidFill>
                  <a:schemeClr val="bg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7- previous blood transfusion</a:t>
            </a:r>
            <a:endParaRPr lang="en-US" sz="1800" dirty="0">
              <a:solidFill>
                <a:schemeClr val="bg1"/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solidFill>
                  <a:schemeClr val="bg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8- recently prescribed drugs</a:t>
            </a:r>
            <a:endParaRPr lang="en-US" sz="1800" dirty="0">
              <a:solidFill>
                <a:schemeClr val="bg1"/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solidFill>
                  <a:schemeClr val="bg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9- previous episodes</a:t>
            </a:r>
            <a:endParaRPr lang="en-US" sz="1800" dirty="0">
              <a:solidFill>
                <a:schemeClr val="bg1"/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solidFill>
                  <a:schemeClr val="bg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Complete the scheme of </a:t>
            </a:r>
            <a:r>
              <a:rPr lang="en-US" sz="2400" dirty="0" err="1">
                <a:solidFill>
                  <a:schemeClr val="bg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Hx</a:t>
            </a:r>
            <a:endParaRPr lang="en-US" sz="1200" dirty="0">
              <a:solidFill>
                <a:schemeClr val="bg1"/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1" y="3429001"/>
            <a:ext cx="3880898" cy="65883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l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drug history</a:t>
            </a:r>
            <a:endParaRPr lang="en-US" sz="1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12"/>
          <p:cNvSpPr/>
          <p:nvPr/>
        </p:nvSpPr>
        <p:spPr>
          <a:xfrm>
            <a:off x="3799840" y="3535680"/>
            <a:ext cx="1066579" cy="5521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1"/>
          <a:stretch/>
        </p:blipFill>
        <p:spPr>
          <a:xfrm>
            <a:off x="5348472" y="2799472"/>
            <a:ext cx="5711645" cy="2393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</TotalTime>
  <Words>539</Words>
  <Application>Microsoft Office PowerPoint</Application>
  <PresentationFormat>Widescreen</PresentationFormat>
  <Paragraphs>75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Medical management  </vt:lpstr>
      <vt:lpstr>Dietary management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ۛ ּ﷽</dc:title>
  <dc:creator>عمر الكفاوين</dc:creator>
  <cp:lastModifiedBy>roroyousuf22@gmail.com</cp:lastModifiedBy>
  <cp:revision>10</cp:revision>
  <dcterms:created xsi:type="dcterms:W3CDTF">2022-10-11T15:57:00Z</dcterms:created>
  <dcterms:modified xsi:type="dcterms:W3CDTF">2023-04-12T17:33:39Z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E6AE567B67424D0A8D22B6DF4D4E8E09</vt:lpwstr>
  </property>
  <property fmtid="{D5CDD505-2E9C-101B-9397-08002B2CF9AE}" pid="3" name="KSOProductBuildVer">
    <vt:lpwstr>1033-11.2.0.11516</vt:lpwstr>
  </property>
</Properties>
</file>