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7"/>
  </p:notesMasterIdLst>
  <p:sldIdLst>
    <p:sldId id="256" r:id="rId2"/>
    <p:sldId id="257" r:id="rId3"/>
    <p:sldId id="258" r:id="rId4"/>
    <p:sldId id="259" r:id="rId5"/>
    <p:sldId id="267" r:id="rId6"/>
    <p:sldId id="283" r:id="rId7"/>
    <p:sldId id="269" r:id="rId8"/>
    <p:sldId id="270" r:id="rId9"/>
    <p:sldId id="264" r:id="rId10"/>
    <p:sldId id="266" r:id="rId11"/>
    <p:sldId id="284" r:id="rId12"/>
    <p:sldId id="285" r:id="rId13"/>
    <p:sldId id="271" r:id="rId14"/>
    <p:sldId id="272" r:id="rId15"/>
    <p:sldId id="273" r:id="rId16"/>
    <p:sldId id="280" r:id="rId17"/>
    <p:sldId id="274" r:id="rId18"/>
    <p:sldId id="275" r:id="rId19"/>
    <p:sldId id="276" r:id="rId20"/>
    <p:sldId id="277" r:id="rId21"/>
    <p:sldId id="278" r:id="rId22"/>
    <p:sldId id="282" r:id="rId23"/>
    <p:sldId id="281" r:id="rId24"/>
    <p:sldId id="279" r:id="rId25"/>
    <p:sldId id="287" r:id="rId26"/>
    <p:sldId id="288" r:id="rId27"/>
    <p:sldId id="289" r:id="rId28"/>
    <p:sldId id="290" r:id="rId29"/>
    <p:sldId id="295" r:id="rId30"/>
    <p:sldId id="291" r:id="rId31"/>
    <p:sldId id="292" r:id="rId32"/>
    <p:sldId id="293" r:id="rId33"/>
    <p:sldId id="294" r:id="rId34"/>
    <p:sldId id="296" r:id="rId35"/>
    <p:sldId id="297" r:id="rId36"/>
    <p:sldId id="298" r:id="rId37"/>
    <p:sldId id="299" r:id="rId38"/>
    <p:sldId id="300" r:id="rId39"/>
    <p:sldId id="301" r:id="rId40"/>
    <p:sldId id="302" r:id="rId41"/>
    <p:sldId id="306" r:id="rId42"/>
    <p:sldId id="303" r:id="rId43"/>
    <p:sldId id="307" r:id="rId44"/>
    <p:sldId id="304"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07" autoAdjust="0"/>
  </p:normalViewPr>
  <p:slideViewPr>
    <p:cSldViewPr snapToGrid="0">
      <p:cViewPr>
        <p:scale>
          <a:sx n="60" d="100"/>
          <a:sy n="60" d="100"/>
        </p:scale>
        <p:origin x="-1104"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58B2-285E-496B-B713-6BA31FAD2FCF}" type="datetimeFigureOut">
              <a:rPr lang="en-US" smtClean="0"/>
              <a:t>10/30/2021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01E89-4A34-40EF-AFC0-16E5D5B81B42}" type="slidenum">
              <a:rPr lang="en-US" smtClean="0"/>
              <a:t>‹#›</a:t>
            </a:fld>
            <a:endParaRPr lang="en-US"/>
          </a:p>
        </p:txBody>
      </p:sp>
    </p:spTree>
    <p:extLst>
      <p:ext uri="{BB962C8B-B14F-4D97-AF65-F5344CB8AC3E}">
        <p14:creationId xmlns:p14="http://schemas.microsoft.com/office/powerpoint/2010/main" val="171209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dicinenet.com/skin_cancer_overview/article.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medicinenet.com/tumor_grade/article.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icinenet.com/skin_cancer_overview/article.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96F3"/>
                </a:solidFill>
                <a:effectLst/>
                <a:latin typeface="Raleway" panose="020B0604020202020204" pitchFamily="2" charset="0"/>
                <a:hlinkClick r:id="rId3"/>
              </a:rPr>
              <a:t>Basal cell carcinoma</a:t>
            </a:r>
            <a:r>
              <a:rPr lang="en-US" b="0" i="0" dirty="0">
                <a:solidFill>
                  <a:srgbClr val="000000"/>
                </a:solidFill>
                <a:effectLst/>
                <a:latin typeface="Raleway" panose="020B0604020202020204" pitchFamily="2" charset="0"/>
              </a:rPr>
              <a:t>. A smooth, pearly </a:t>
            </a:r>
            <a:r>
              <a:rPr lang="en-US" b="0" i="0" u="none" strike="noStrike" dirty="0">
                <a:solidFill>
                  <a:srgbClr val="2196F3"/>
                </a:solidFill>
                <a:effectLst/>
                <a:latin typeface="Raleway" panose="020B0604020202020204" pitchFamily="2" charset="0"/>
                <a:hlinkClick r:id="rId4"/>
              </a:rPr>
              <a:t>tumor</a:t>
            </a:r>
            <a:r>
              <a:rPr lang="en-US" b="0" i="0" dirty="0">
                <a:solidFill>
                  <a:srgbClr val="000000"/>
                </a:solidFill>
                <a:effectLst/>
                <a:latin typeface="Raleway" panose="020B0604020202020204" pitchFamily="2" charset="0"/>
              </a:rPr>
              <a:t> with telangiectasia on the nose. Tumor feels hard, is well defined, and is asymptomatic.</a:t>
            </a:r>
            <a:endParaRPr lang="en-US" dirty="0"/>
          </a:p>
        </p:txBody>
      </p:sp>
      <p:sp>
        <p:nvSpPr>
          <p:cNvPr id="4" name="Slide Number Placeholder 3"/>
          <p:cNvSpPr>
            <a:spLocks noGrp="1"/>
          </p:cNvSpPr>
          <p:nvPr>
            <p:ph type="sldNum" sz="quarter" idx="5"/>
          </p:nvPr>
        </p:nvSpPr>
        <p:spPr/>
        <p:txBody>
          <a:bodyPr/>
          <a:lstStyle/>
          <a:p>
            <a:fld id="{61D01E89-4A34-40EF-AFC0-16E5D5B81B42}" type="slidenum">
              <a:rPr lang="en-US" smtClean="0"/>
              <a:t>14</a:t>
            </a:fld>
            <a:endParaRPr lang="en-US"/>
          </a:p>
        </p:txBody>
      </p:sp>
    </p:spTree>
    <p:extLst>
      <p:ext uri="{BB962C8B-B14F-4D97-AF65-F5344CB8AC3E}">
        <p14:creationId xmlns:p14="http://schemas.microsoft.com/office/powerpoint/2010/main" val="84938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96F3"/>
                </a:solidFill>
                <a:effectLst/>
                <a:latin typeface="Raleway" pitchFamily="2" charset="0"/>
                <a:hlinkClick r:id="rId3"/>
              </a:rPr>
              <a:t>Basal cell carcinoma</a:t>
            </a:r>
            <a:r>
              <a:rPr lang="en-US" b="0" i="0" dirty="0">
                <a:solidFill>
                  <a:srgbClr val="000000"/>
                </a:solidFill>
                <a:effectLst/>
                <a:latin typeface="Raleway" pitchFamily="2" charset="0"/>
              </a:rPr>
              <a:t>. This is a farther advanced nodular BCC. A solitary, shiny, nodule with large telangiectatic vessels on the ala nasi, arising on skin with </a:t>
            </a:r>
            <a:r>
              <a:rPr lang="en-US" b="0" i="0" dirty="0" err="1">
                <a:solidFill>
                  <a:srgbClr val="000000"/>
                </a:solidFill>
                <a:effectLst/>
                <a:latin typeface="Raleway" pitchFamily="2" charset="0"/>
              </a:rPr>
              <a:t>dermatoheliosis</a:t>
            </a:r>
            <a:endParaRPr lang="en-US" dirty="0"/>
          </a:p>
        </p:txBody>
      </p:sp>
      <p:sp>
        <p:nvSpPr>
          <p:cNvPr id="4" name="Slide Number Placeholder 3"/>
          <p:cNvSpPr>
            <a:spLocks noGrp="1"/>
          </p:cNvSpPr>
          <p:nvPr>
            <p:ph type="sldNum" sz="quarter" idx="5"/>
          </p:nvPr>
        </p:nvSpPr>
        <p:spPr/>
        <p:txBody>
          <a:bodyPr/>
          <a:lstStyle/>
          <a:p>
            <a:fld id="{61D01E89-4A34-40EF-AFC0-16E5D5B81B42}" type="slidenum">
              <a:rPr lang="en-US" smtClean="0"/>
              <a:t>15</a:t>
            </a:fld>
            <a:endParaRPr lang="en-US"/>
          </a:p>
        </p:txBody>
      </p:sp>
    </p:spTree>
    <p:extLst>
      <p:ext uri="{BB962C8B-B14F-4D97-AF65-F5344CB8AC3E}">
        <p14:creationId xmlns:p14="http://schemas.microsoft.com/office/powerpoint/2010/main" val="281053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A2A"/>
                </a:solidFill>
                <a:effectLst/>
                <a:latin typeface="proxima_nova_rgregular"/>
              </a:rPr>
              <a:t>Scale, erythema, and a threadlike raised border are present in this superficial basal cell carcinoma on the trunk.</a:t>
            </a:r>
            <a:endParaRPr lang="en-US" dirty="0"/>
          </a:p>
        </p:txBody>
      </p:sp>
      <p:sp>
        <p:nvSpPr>
          <p:cNvPr id="4" name="Slide Number Placeholder 3"/>
          <p:cNvSpPr>
            <a:spLocks noGrp="1"/>
          </p:cNvSpPr>
          <p:nvPr>
            <p:ph type="sldNum" sz="quarter" idx="5"/>
          </p:nvPr>
        </p:nvSpPr>
        <p:spPr/>
        <p:txBody>
          <a:bodyPr/>
          <a:lstStyle/>
          <a:p>
            <a:fld id="{61D01E89-4A34-40EF-AFC0-16E5D5B81B42}" type="slidenum">
              <a:rPr lang="en-US" smtClean="0"/>
              <a:t>18</a:t>
            </a:fld>
            <a:endParaRPr lang="en-US"/>
          </a:p>
        </p:txBody>
      </p:sp>
    </p:spTree>
    <p:extLst>
      <p:ext uri="{BB962C8B-B14F-4D97-AF65-F5344CB8AC3E}">
        <p14:creationId xmlns:p14="http://schemas.microsoft.com/office/powerpoint/2010/main" val="427270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05050"/>
                </a:solidFill>
                <a:effectLst/>
                <a:latin typeface="Helvetica" panose="020B0604020202020204" pitchFamily="34" charset="0"/>
              </a:rPr>
              <a:t>superficial basal cell carcinoma. This lesion appears as a well-circumscribed, round-to-oval, red, scaling plaque, with the edges of the lesion exhibiting a thin, raised, pearly white border.</a:t>
            </a:r>
            <a:endParaRPr lang="en-US" dirty="0"/>
          </a:p>
        </p:txBody>
      </p:sp>
      <p:sp>
        <p:nvSpPr>
          <p:cNvPr id="4" name="Slide Number Placeholder 3"/>
          <p:cNvSpPr>
            <a:spLocks noGrp="1"/>
          </p:cNvSpPr>
          <p:nvPr>
            <p:ph type="sldNum" sz="quarter" idx="5"/>
          </p:nvPr>
        </p:nvSpPr>
        <p:spPr/>
        <p:txBody>
          <a:bodyPr/>
          <a:lstStyle/>
          <a:p>
            <a:fld id="{61D01E89-4A34-40EF-AFC0-16E5D5B81B42}" type="slidenum">
              <a:rPr lang="en-US" smtClean="0"/>
              <a:t>20</a:t>
            </a:fld>
            <a:endParaRPr lang="en-US"/>
          </a:p>
        </p:txBody>
      </p:sp>
    </p:spTree>
    <p:extLst>
      <p:ext uri="{BB962C8B-B14F-4D97-AF65-F5344CB8AC3E}">
        <p14:creationId xmlns:p14="http://schemas.microsoft.com/office/powerpoint/2010/main" val="282727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solidFill>
                  <a:srgbClr val="505050"/>
                </a:solidFill>
                <a:effectLst/>
                <a:latin typeface="Helvetica" panose="020B0604020202020204" pitchFamily="34" charset="0"/>
              </a:rPr>
              <a:t>Morpheaform</a:t>
            </a:r>
            <a:r>
              <a:rPr lang="en-US" b="1" i="0" dirty="0">
                <a:solidFill>
                  <a:srgbClr val="505050"/>
                </a:solidFill>
                <a:effectLst/>
                <a:latin typeface="Helvetica" panose="020B0604020202020204" pitchFamily="34" charset="0"/>
              </a:rPr>
              <a:t> basal cell carcinoma. This lesion is waxy, flat or slightly raised, or white or yellow, and has indistinct borders that blend with normal skin surrounding the lesion.</a:t>
            </a:r>
            <a:endParaRPr lang="en-US" dirty="0"/>
          </a:p>
        </p:txBody>
      </p:sp>
      <p:sp>
        <p:nvSpPr>
          <p:cNvPr id="4" name="Slide Number Placeholder 3"/>
          <p:cNvSpPr>
            <a:spLocks noGrp="1"/>
          </p:cNvSpPr>
          <p:nvPr>
            <p:ph type="sldNum" sz="quarter" idx="5"/>
          </p:nvPr>
        </p:nvSpPr>
        <p:spPr/>
        <p:txBody>
          <a:bodyPr/>
          <a:lstStyle/>
          <a:p>
            <a:fld id="{61D01E89-4A34-40EF-AFC0-16E5D5B81B42}" type="slidenum">
              <a:rPr lang="en-US" smtClean="0"/>
              <a:t>22</a:t>
            </a:fld>
            <a:endParaRPr lang="en-US"/>
          </a:p>
        </p:txBody>
      </p:sp>
    </p:spTree>
    <p:extLst>
      <p:ext uri="{BB962C8B-B14F-4D97-AF65-F5344CB8AC3E}">
        <p14:creationId xmlns:p14="http://schemas.microsoft.com/office/powerpoint/2010/main" val="237436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05050"/>
                </a:solidFill>
                <a:effectLst/>
                <a:latin typeface="Helvetica" panose="020B0604020202020204" pitchFamily="34" charset="0"/>
              </a:rPr>
              <a:t>Pigmented basal cell carcinoma. This lesion can be any of the subtypes of basal cell carcinomas with the added characteristic that the tumor contains melanin that imparts a blue, brown, or black color to the lesion.</a:t>
            </a:r>
            <a:endParaRPr lang="en-US" dirty="0"/>
          </a:p>
        </p:txBody>
      </p:sp>
      <p:sp>
        <p:nvSpPr>
          <p:cNvPr id="4" name="Slide Number Placeholder 3"/>
          <p:cNvSpPr>
            <a:spLocks noGrp="1"/>
          </p:cNvSpPr>
          <p:nvPr>
            <p:ph type="sldNum" sz="quarter" idx="5"/>
          </p:nvPr>
        </p:nvSpPr>
        <p:spPr/>
        <p:txBody>
          <a:bodyPr/>
          <a:lstStyle/>
          <a:p>
            <a:fld id="{61D01E89-4A34-40EF-AFC0-16E5D5B81B42}" type="slidenum">
              <a:rPr lang="en-US" smtClean="0"/>
              <a:t>24</a:t>
            </a:fld>
            <a:endParaRPr lang="en-US"/>
          </a:p>
        </p:txBody>
      </p:sp>
    </p:spTree>
    <p:extLst>
      <p:ext uri="{BB962C8B-B14F-4D97-AF65-F5344CB8AC3E}">
        <p14:creationId xmlns:p14="http://schemas.microsoft.com/office/powerpoint/2010/main" val="354704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 or pink scaly patches. Sometimes wart-like that forms puss in middle. Found on edge of ears, face, lips, mouth, hands.</a:t>
            </a:r>
          </a:p>
          <a:p>
            <a:endParaRPr lang="ar-JO" dirty="0"/>
          </a:p>
        </p:txBody>
      </p:sp>
      <p:sp>
        <p:nvSpPr>
          <p:cNvPr id="4" name="عنصر نائب لرقم الشريحة 3"/>
          <p:cNvSpPr>
            <a:spLocks noGrp="1"/>
          </p:cNvSpPr>
          <p:nvPr>
            <p:ph type="sldNum" sz="quarter" idx="10"/>
          </p:nvPr>
        </p:nvSpPr>
        <p:spPr/>
        <p:txBody>
          <a:bodyPr/>
          <a:lstStyle/>
          <a:p>
            <a:fld id="{61D01E89-4A34-40EF-AFC0-16E5D5B81B42}" type="slidenum">
              <a:rPr lang="en-US" smtClean="0"/>
              <a:t>29</a:t>
            </a:fld>
            <a:endParaRPr lang="en-US"/>
          </a:p>
        </p:txBody>
      </p:sp>
    </p:spTree>
    <p:extLst>
      <p:ext uri="{BB962C8B-B14F-4D97-AF65-F5344CB8AC3E}">
        <p14:creationId xmlns:p14="http://schemas.microsoft.com/office/powerpoint/2010/main" val="78704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7177C66-19CA-4973-8986-FDB45CBB214D}" type="datetimeFigureOut">
              <a:rPr lang="en-US" smtClean="0"/>
              <a:t>10/30/2021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6A63892-3D79-4708-AE00-18BC1FE3C53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840251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77C66-19CA-4973-8986-FDB45CBB214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197274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77C66-19CA-4973-8986-FDB45CBB214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420576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77C66-19CA-4973-8986-FDB45CBB214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322116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7177C66-19CA-4973-8986-FDB45CBB214D}" type="datetimeFigureOut">
              <a:rPr lang="en-US" smtClean="0"/>
              <a:t>10/30/2021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6A63892-3D79-4708-AE00-18BC1FE3C53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977389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177C66-19CA-4973-8986-FDB45CBB214D}"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246121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77C66-19CA-4973-8986-FDB45CBB214D}"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39759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177C66-19CA-4973-8986-FDB45CBB214D}"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279504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77C66-19CA-4973-8986-FDB45CBB214D}"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A63892-3D79-4708-AE00-18BC1FE3C536}" type="slidenum">
              <a:rPr lang="en-US" smtClean="0"/>
              <a:t>‹#›</a:t>
            </a:fld>
            <a:endParaRPr lang="en-US"/>
          </a:p>
        </p:txBody>
      </p:sp>
    </p:spTree>
    <p:extLst>
      <p:ext uri="{BB962C8B-B14F-4D97-AF65-F5344CB8AC3E}">
        <p14:creationId xmlns:p14="http://schemas.microsoft.com/office/powerpoint/2010/main" val="180333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177C66-19CA-4973-8986-FDB45CBB214D}" type="datetimeFigureOut">
              <a:rPr lang="en-US" smtClean="0"/>
              <a:t>10/30/2021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6A63892-3D79-4708-AE00-18BC1FE3C53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36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177C66-19CA-4973-8986-FDB45CBB214D}" type="datetimeFigureOut">
              <a:rPr lang="en-US" smtClean="0"/>
              <a:t>10/30/2021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6A63892-3D79-4708-AE00-18BC1FE3C53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423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7177C66-19CA-4973-8986-FDB45CBB214D}" type="datetimeFigureOut">
              <a:rPr lang="en-US" smtClean="0"/>
              <a:t>10/30/2021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6A63892-3D79-4708-AE00-18BC1FE3C53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5198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lab.anhb.uwa.edu.au/mb140/CorePages/Integumentary/Images/skthickA020tc.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9E556-2A88-45FC-A1C6-AA5A906D893C}"/>
              </a:ext>
            </a:extLst>
          </p:cNvPr>
          <p:cNvSpPr>
            <a:spLocks noGrp="1"/>
          </p:cNvSpPr>
          <p:nvPr>
            <p:ph type="ctrTitle"/>
          </p:nvPr>
        </p:nvSpPr>
        <p:spPr/>
        <p:txBody>
          <a:bodyPr/>
          <a:lstStyle/>
          <a:p>
            <a:r>
              <a:rPr lang="en-US" dirty="0"/>
              <a:t>Skin tumors </a:t>
            </a:r>
          </a:p>
        </p:txBody>
      </p:sp>
      <p:sp>
        <p:nvSpPr>
          <p:cNvPr id="3" name="Subtitle 2">
            <a:extLst>
              <a:ext uri="{FF2B5EF4-FFF2-40B4-BE49-F238E27FC236}">
                <a16:creationId xmlns="" xmlns:a16="http://schemas.microsoft.com/office/drawing/2014/main" id="{6B117627-5A47-4E47-AE10-DA98D4BFEB71}"/>
              </a:ext>
            </a:extLst>
          </p:cNvPr>
          <p:cNvSpPr>
            <a:spLocks noGrp="1"/>
          </p:cNvSpPr>
          <p:nvPr>
            <p:ph type="subTitle" idx="1"/>
          </p:nvPr>
        </p:nvSpPr>
        <p:spPr>
          <a:xfrm>
            <a:off x="2679906" y="3956279"/>
            <a:ext cx="6831673" cy="1593621"/>
          </a:xfrm>
        </p:spPr>
        <p:txBody>
          <a:bodyPr>
            <a:normAutofit fontScale="85000" lnSpcReduction="20000"/>
          </a:bodyPr>
          <a:lstStyle/>
          <a:p>
            <a:pPr fontAlgn="auto">
              <a:spcAft>
                <a:spcPts val="0"/>
              </a:spcAft>
              <a:defRPr/>
            </a:pPr>
            <a:r>
              <a:rPr lang="de-DE" altLang="ar-JO" sz="2400" b="1" dirty="0"/>
              <a:t>Presented by</a:t>
            </a:r>
            <a:r>
              <a:rPr lang="de-DE" altLang="ar-JO" sz="2400" b="1" dirty="0" smtClean="0"/>
              <a:t>:</a:t>
            </a:r>
          </a:p>
          <a:p>
            <a:pPr>
              <a:defRPr/>
            </a:pPr>
            <a:r>
              <a:rPr lang="en-US" altLang="ar-JO" sz="2400" b="1" dirty="0" err="1"/>
              <a:t>Juman</a:t>
            </a:r>
            <a:r>
              <a:rPr lang="en-US" altLang="ar-JO" sz="2400" b="1" dirty="0"/>
              <a:t> </a:t>
            </a:r>
            <a:r>
              <a:rPr lang="en-US" altLang="ar-JO" sz="2400" b="1" dirty="0" err="1"/>
              <a:t>Alzaghari</a:t>
            </a:r>
            <a:endParaRPr lang="en-US" altLang="ar-JO" sz="2400" b="1" dirty="0"/>
          </a:p>
          <a:p>
            <a:pPr fontAlgn="auto">
              <a:spcAft>
                <a:spcPts val="0"/>
              </a:spcAft>
              <a:defRPr/>
            </a:pPr>
            <a:r>
              <a:rPr lang="en-US" altLang="ar-JO" sz="2400" b="1" dirty="0" smtClean="0"/>
              <a:t> </a:t>
            </a:r>
            <a:r>
              <a:rPr lang="en-US" altLang="ar-JO" sz="2400" b="1" dirty="0" err="1" smtClean="0"/>
              <a:t>Murad</a:t>
            </a:r>
            <a:r>
              <a:rPr lang="en-US" altLang="ar-JO" sz="2400" b="1" dirty="0" smtClean="0"/>
              <a:t> AL-</a:t>
            </a:r>
            <a:r>
              <a:rPr lang="en-US" altLang="ar-JO" sz="2400" b="1" dirty="0" err="1" smtClean="0"/>
              <a:t>khatatbeh</a:t>
            </a:r>
            <a:endParaRPr lang="en-US" altLang="ar-JO" sz="2400" b="1" dirty="0" smtClean="0"/>
          </a:p>
          <a:p>
            <a:pPr fontAlgn="auto">
              <a:spcAft>
                <a:spcPts val="0"/>
              </a:spcAft>
              <a:defRPr/>
            </a:pPr>
            <a:r>
              <a:rPr lang="en-US" altLang="ar-JO" sz="2400" b="1" dirty="0" smtClean="0"/>
              <a:t> </a:t>
            </a:r>
            <a:r>
              <a:rPr lang="en-US" altLang="ar-JO" sz="2400" b="1" dirty="0" err="1" smtClean="0"/>
              <a:t>Tareq</a:t>
            </a:r>
            <a:r>
              <a:rPr lang="en-US" altLang="ar-JO" sz="2400" b="1" dirty="0" smtClean="0"/>
              <a:t> AL-</a:t>
            </a:r>
            <a:r>
              <a:rPr lang="en-US" altLang="ar-JO" sz="2400" b="1" dirty="0" err="1" smtClean="0"/>
              <a:t>oran</a:t>
            </a:r>
            <a:endParaRPr lang="en-US" altLang="ar-JO" sz="2400" b="1" dirty="0" smtClean="0"/>
          </a:p>
          <a:p>
            <a:pPr fontAlgn="auto">
              <a:spcAft>
                <a:spcPts val="0"/>
              </a:spcAft>
              <a:defRPr/>
            </a:pPr>
            <a:r>
              <a:rPr lang="en-US" altLang="ar-JO" sz="2400" b="1" dirty="0" smtClean="0"/>
              <a:t>Supervised </a:t>
            </a:r>
            <a:r>
              <a:rPr lang="en-US" altLang="ar-JO" sz="2400" b="1" dirty="0"/>
              <a:t>By : Dr. </a:t>
            </a:r>
            <a:r>
              <a:rPr lang="en-US" sz="2400" b="1" dirty="0"/>
              <a:t>Saleh </a:t>
            </a:r>
            <a:r>
              <a:rPr lang="en-US" sz="2400" b="1" dirty="0" err="1"/>
              <a:t>Abualhaj</a:t>
            </a:r>
            <a:r>
              <a:rPr lang="en-US" altLang="ar-JO" sz="2400" b="1" dirty="0"/>
              <a:t>.</a:t>
            </a:r>
            <a:endParaRPr lang="de-DE" altLang="ar-JO" sz="2400" b="1" dirty="0"/>
          </a:p>
          <a:p>
            <a:endParaRPr lang="en-US" dirty="0"/>
          </a:p>
        </p:txBody>
      </p:sp>
    </p:spTree>
    <p:extLst>
      <p:ext uri="{BB962C8B-B14F-4D97-AF65-F5344CB8AC3E}">
        <p14:creationId xmlns:p14="http://schemas.microsoft.com/office/powerpoint/2010/main" val="173645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433F68-F18F-4DDD-8BAD-29E11DB6E7F0}"/>
              </a:ext>
            </a:extLst>
          </p:cNvPr>
          <p:cNvSpPr>
            <a:spLocks noGrp="1"/>
          </p:cNvSpPr>
          <p:nvPr>
            <p:ph idx="1"/>
          </p:nvPr>
        </p:nvSpPr>
        <p:spPr>
          <a:xfrm>
            <a:off x="838200" y="365760"/>
            <a:ext cx="10515600" cy="6233160"/>
          </a:xfrm>
        </p:spPr>
        <p:txBody>
          <a:bodyPr>
            <a:normAutofit/>
          </a:bodyPr>
          <a:lstStyle/>
          <a:p>
            <a:pPr marL="0" indent="0">
              <a:buNone/>
            </a:pPr>
            <a:r>
              <a:rPr lang="en-US" b="1" dirty="0"/>
              <a:t>Syndromes associated with BCC:</a:t>
            </a:r>
          </a:p>
          <a:p>
            <a:pPr marL="0" indent="0">
              <a:buNone/>
            </a:pPr>
            <a:endParaRPr lang="en-US" dirty="0"/>
          </a:p>
          <a:p>
            <a:pPr marL="0" indent="0">
              <a:buNone/>
            </a:pPr>
            <a:r>
              <a:rPr lang="en-US" sz="1800" b="1" dirty="0"/>
              <a:t>a. </a:t>
            </a:r>
            <a:r>
              <a:rPr lang="en-US" sz="1800" b="1" dirty="0">
                <a:latin typeface="Arial Rounded MT Bold" panose="020F0704030504030204" pitchFamily="34" charset="0"/>
              </a:rPr>
              <a:t>Basal cell nevus syndrome (</a:t>
            </a:r>
            <a:r>
              <a:rPr lang="en-US" sz="1800" b="1" dirty="0" err="1">
                <a:latin typeface="Arial Rounded MT Bold" panose="020F0704030504030204" pitchFamily="34" charset="0"/>
              </a:rPr>
              <a:t>Gorlin’s</a:t>
            </a:r>
            <a:r>
              <a:rPr lang="en-US" sz="1800" b="1" dirty="0">
                <a:latin typeface="Arial Rounded MT Bold" panose="020F0704030504030204" pitchFamily="34" charset="0"/>
              </a:rPr>
              <a:t> syndrome)</a:t>
            </a:r>
          </a:p>
          <a:p>
            <a:pPr marL="0" indent="0">
              <a:buNone/>
            </a:pPr>
            <a:r>
              <a:rPr lang="en-US" sz="1800" dirty="0">
                <a:latin typeface="Arial Rounded MT Bold" panose="020F0704030504030204" pitchFamily="34" charset="0"/>
              </a:rPr>
              <a:t>. </a:t>
            </a:r>
            <a:r>
              <a:rPr lang="en-US" sz="1800" dirty="0">
                <a:solidFill>
                  <a:schemeClr val="tx1"/>
                </a:solidFill>
                <a:latin typeface="Arial" panose="020B0604020202020204" pitchFamily="34" charset="0"/>
                <a:cs typeface="Arial" panose="020B0604020202020204" pitchFamily="34" charset="0"/>
              </a:rPr>
              <a:t>Autosomal dominant inheritance</a:t>
            </a:r>
          </a:p>
          <a:p>
            <a:pPr marL="0" indent="0">
              <a:buNone/>
            </a:pPr>
            <a:r>
              <a:rPr lang="en-US" sz="1800" i="0" dirty="0">
                <a:solidFill>
                  <a:schemeClr val="tx1"/>
                </a:solidFill>
                <a:effectLst/>
                <a:latin typeface="Arial" panose="020B0604020202020204" pitchFamily="34" charset="0"/>
                <a:cs typeface="Arial" panose="020B0604020202020204" pitchFamily="34" charset="0"/>
              </a:rPr>
              <a:t>. Gorlin syndrome is caused by a mutation (change) in the PTCH1 gene.</a:t>
            </a:r>
          </a:p>
          <a:p>
            <a:pPr marL="0" indent="0">
              <a:buNone/>
            </a:pPr>
            <a:r>
              <a:rPr lang="en-US" sz="1800" i="0" dirty="0">
                <a:solidFill>
                  <a:schemeClr val="tx1"/>
                </a:solidFill>
                <a:effectLst/>
                <a:latin typeface="Arial" panose="020B0604020202020204" pitchFamily="34" charset="0"/>
                <a:cs typeface="Arial" panose="020B0604020202020204" pitchFamily="34" charset="0"/>
              </a:rPr>
              <a:t>. Also called basal cell nevus syndrome and nevoid basal cell carcinoma syndrome.</a:t>
            </a:r>
          </a:p>
          <a:p>
            <a:pPr marL="0" indent="0">
              <a:buNone/>
            </a:pPr>
            <a:r>
              <a:rPr lang="en-US" sz="1800" dirty="0">
                <a:solidFill>
                  <a:schemeClr val="tx1"/>
                </a:solidFill>
                <a:latin typeface="Arial" panose="020B0604020202020204" pitchFamily="34" charset="0"/>
                <a:cs typeface="Arial" panose="020B0604020202020204" pitchFamily="34" charset="0"/>
              </a:rPr>
              <a:t>. </a:t>
            </a:r>
            <a:r>
              <a:rPr lang="en-US" sz="1800" i="0" dirty="0">
                <a:solidFill>
                  <a:schemeClr val="tx1"/>
                </a:solidFill>
                <a:effectLst/>
                <a:latin typeface="Arial" panose="020B0604020202020204" pitchFamily="34" charset="0"/>
                <a:cs typeface="Arial" panose="020B0604020202020204" pitchFamily="34" charset="0"/>
              </a:rPr>
              <a:t> It is characterized by five major components, including multiple nevoid basal cell carcinomas, jaw cysts, congenital skeletal abnormalities, ectopic calcifications, and plantar or palmar pits</a:t>
            </a:r>
            <a:endParaRPr lang="en-US" sz="1800" dirty="0">
              <a:solidFill>
                <a:schemeClr val="tx1"/>
              </a:solidFill>
              <a:latin typeface="Arial" panose="020B0604020202020204" pitchFamily="34" charset="0"/>
              <a:cs typeface="Arial" panose="020B0604020202020204" pitchFamily="34" charset="0"/>
            </a:endParaRPr>
          </a:p>
          <a:p>
            <a:pPr marL="0" indent="0">
              <a:buNone/>
            </a:pPr>
            <a:r>
              <a:rPr lang="en-US" sz="1800" dirty="0">
                <a:solidFill>
                  <a:schemeClr val="tx1"/>
                </a:solidFill>
                <a:latin typeface="Arial" panose="020B0604020202020204" pitchFamily="34" charset="0"/>
                <a:cs typeface="Arial" panose="020B0604020202020204" pitchFamily="34" charset="0"/>
              </a:rPr>
              <a:t>. Multiple nevi/lesions often seen early in childhood with malignant degeneration more likely by the age of puberty.</a:t>
            </a:r>
          </a:p>
          <a:p>
            <a:pPr marL="0" indent="0">
              <a:buNone/>
            </a:pPr>
            <a:r>
              <a:rPr lang="en-US" sz="1800" dirty="0">
                <a:solidFill>
                  <a:schemeClr val="tx1"/>
                </a:solidFill>
                <a:latin typeface="Arial" panose="020B0604020202020204" pitchFamily="34" charset="0"/>
                <a:cs typeface="Arial" panose="020B0604020202020204" pitchFamily="34" charset="0"/>
              </a:rPr>
              <a:t>. </a:t>
            </a:r>
            <a:r>
              <a:rPr lang="en-US" sz="1800" i="0" dirty="0">
                <a:solidFill>
                  <a:schemeClr val="tx1"/>
                </a:solidFill>
                <a:effectLst/>
                <a:latin typeface="Arial" panose="020B0604020202020204" pitchFamily="34" charset="0"/>
                <a:cs typeface="Arial" panose="020B0604020202020204" pitchFamily="34" charset="0"/>
              </a:rPr>
              <a:t>They are also at risk of developing medulloblastoma (a type of brain cancer). </a:t>
            </a:r>
            <a:endParaRPr lang="en-US" sz="1600" i="0" dirty="0">
              <a:solidFill>
                <a:schemeClr val="tx1"/>
              </a:solidFill>
              <a:effectLst/>
              <a:latin typeface="Arial" panose="020B0604020202020204" pitchFamily="34" charset="0"/>
              <a:cs typeface="Arial" panose="020B0604020202020204" pitchFamily="34" charset="0"/>
            </a:endParaRPr>
          </a:p>
          <a:p>
            <a:pPr marL="0" indent="0">
              <a:buNone/>
            </a:pPr>
            <a:r>
              <a:rPr lang="en-US" sz="1600" i="0" dirty="0">
                <a:solidFill>
                  <a:schemeClr val="tx1"/>
                </a:solidFill>
                <a:effectLst/>
                <a:latin typeface="Arial" panose="020B0604020202020204" pitchFamily="34" charset="0"/>
                <a:cs typeface="Arial" panose="020B0604020202020204" pitchFamily="34" charset="0"/>
              </a:rPr>
              <a:t>. </a:t>
            </a:r>
            <a:r>
              <a:rPr lang="en-US" sz="1800" i="0" dirty="0">
                <a:solidFill>
                  <a:schemeClr val="tx1"/>
                </a:solidFill>
                <a:effectLst/>
                <a:latin typeface="Arial" panose="020B0604020202020204" pitchFamily="34" charset="0"/>
                <a:cs typeface="Arial" panose="020B0604020202020204" pitchFamily="34" charset="0"/>
              </a:rPr>
              <a:t>Gorlin syndrome may also cause benign (not cancer) tumors in the jaw, heart, or ovaries.. </a:t>
            </a:r>
            <a:endParaRPr lang="en-US" sz="1800" dirty="0">
              <a:solidFill>
                <a:schemeClr val="tx1"/>
              </a:solidFill>
              <a:latin typeface="Arial" panose="020B0604020202020204" pitchFamily="34" charset="0"/>
              <a:cs typeface="Arial" panose="020B0604020202020204" pitchFamily="34" charset="0"/>
            </a:endParaRPr>
          </a:p>
          <a:p>
            <a:pPr marL="0" indent="0">
              <a:buNone/>
            </a:pPr>
            <a:r>
              <a:rPr lang="en-US" sz="1800" b="1" dirty="0">
                <a:solidFill>
                  <a:schemeClr val="tx1"/>
                </a:solidFill>
                <a:latin typeface="Arial" panose="020B0604020202020204" pitchFamily="34" charset="0"/>
                <a:cs typeface="Arial" panose="020B0604020202020204" pitchFamily="34" charset="0"/>
              </a:rPr>
              <a:t>b. Xeroderma pigmentosum (XP): </a:t>
            </a:r>
            <a:r>
              <a:rPr lang="en-US" sz="1800" dirty="0">
                <a:solidFill>
                  <a:schemeClr val="tx1"/>
                </a:solidFill>
                <a:latin typeface="Arial" panose="020B0604020202020204" pitchFamily="34" charset="0"/>
                <a:cs typeface="Arial" panose="020B0604020202020204" pitchFamily="34" charset="0"/>
              </a:rPr>
              <a:t>Patients have increased incidence of BCC,</a:t>
            </a:r>
          </a:p>
          <a:p>
            <a:pPr marL="0" indent="0">
              <a:buNone/>
            </a:pPr>
            <a:r>
              <a:rPr lang="en-US" sz="1800" dirty="0">
                <a:solidFill>
                  <a:schemeClr val="tx1"/>
                </a:solidFill>
                <a:latin typeface="Arial" panose="020B0604020202020204" pitchFamily="34" charset="0"/>
                <a:cs typeface="Arial" panose="020B0604020202020204" pitchFamily="34" charset="0"/>
              </a:rPr>
              <a:t>SCC, and malignant melanoma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Xeroderma pigmentosum (XP) is a very rare skin disorder where a person is highly sensitive to sunlight, has premature skin ageing and is prone to developing skin cancers. </a:t>
            </a:r>
          </a:p>
          <a:p>
            <a:pPr marL="0" indent="0">
              <a:buNone/>
            </a:pPr>
            <a:endParaRPr lang="en-US" sz="1800" b="1" dirty="0"/>
          </a:p>
        </p:txBody>
      </p:sp>
    </p:spTree>
    <p:extLst>
      <p:ext uri="{BB962C8B-B14F-4D97-AF65-F5344CB8AC3E}">
        <p14:creationId xmlns:p14="http://schemas.microsoft.com/office/powerpoint/2010/main" val="196409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4B224A2-CCD6-463B-BD2B-7E178D3B052F}"/>
              </a:ext>
            </a:extLst>
          </p:cNvPr>
          <p:cNvSpPr>
            <a:spLocks noGrp="1"/>
          </p:cNvSpPr>
          <p:nvPr>
            <p:ph idx="1"/>
          </p:nvPr>
        </p:nvSpPr>
        <p:spPr>
          <a:xfrm>
            <a:off x="1371600" y="1192696"/>
            <a:ext cx="9601200" cy="4674704"/>
          </a:xfrm>
        </p:spPr>
        <p:txBody>
          <a:bodyPr/>
          <a:lstStyle/>
          <a:p>
            <a:pPr>
              <a:buNone/>
            </a:pPr>
            <a:r>
              <a:rPr lang="en-US" altLang="en-US" b="1" dirty="0">
                <a:latin typeface="Arial" panose="020B0604020202020204" pitchFamily="34" charset="0"/>
                <a:cs typeface="Arial" panose="020B0604020202020204" pitchFamily="34" charset="0"/>
              </a:rPr>
              <a:t>c. </a:t>
            </a:r>
            <a:r>
              <a:rPr lang="en-US" altLang="en-US" b="1" dirty="0" err="1">
                <a:latin typeface="Arial" panose="020B0604020202020204" pitchFamily="34" charset="0"/>
                <a:cs typeface="Arial" panose="020B0604020202020204" pitchFamily="34" charset="0"/>
              </a:rPr>
              <a:t>Albisim</a:t>
            </a:r>
            <a:r>
              <a:rPr lang="en-US" altLang="en-US" b="1" dirty="0">
                <a:latin typeface="Arial" panose="020B0604020202020204" pitchFamily="34" charset="0"/>
                <a:cs typeface="Arial" panose="020B0604020202020204" pitchFamily="34" charset="0"/>
              </a:rPr>
              <a:t> </a:t>
            </a:r>
          </a:p>
          <a:p>
            <a:pPr>
              <a:buNone/>
            </a:pPr>
            <a:r>
              <a:rPr lang="en-US" altLang="en-US" dirty="0">
                <a:latin typeface="Arial" panose="020B0604020202020204" pitchFamily="34" charset="0"/>
                <a:cs typeface="Arial" panose="020B0604020202020204" pitchFamily="34" charset="0"/>
              </a:rPr>
              <a:t>Defect of melanin production results in little or no color in skin ,hair and eyes</a:t>
            </a:r>
          </a:p>
          <a:p>
            <a:r>
              <a:rPr lang="en-US" altLang="en-US" dirty="0">
                <a:latin typeface="Arial" panose="020B0604020202020204" pitchFamily="34" charset="0"/>
                <a:cs typeface="Arial" panose="020B0604020202020204" pitchFamily="34" charset="0"/>
              </a:rPr>
              <a:t>Due to congenital inability to form melanin  </a:t>
            </a:r>
            <a:r>
              <a:rPr lang="en-US" altLang="en-US" dirty="0">
                <a:solidFill>
                  <a:srgbClr val="CC0099"/>
                </a:solidFill>
                <a:latin typeface="Arial" panose="020B0604020202020204" pitchFamily="34" charset="0"/>
                <a:cs typeface="Arial" panose="020B0604020202020204" pitchFamily="34" charset="0"/>
              </a:rPr>
              <a:t>patients have fair skin blonde hair and pink irises</a:t>
            </a:r>
          </a:p>
          <a:p>
            <a:r>
              <a:rPr lang="en-US" altLang="en-US" dirty="0">
                <a:latin typeface="Arial" panose="020B0604020202020204" pitchFamily="34" charset="0"/>
                <a:cs typeface="Arial" panose="020B0604020202020204" pitchFamily="34" charset="0"/>
              </a:rPr>
              <a:t>Have poor vision photophobia </a:t>
            </a:r>
          </a:p>
          <a:p>
            <a:r>
              <a:rPr lang="en-US" altLang="en-US" dirty="0">
                <a:latin typeface="Arial" panose="020B0604020202020204" pitchFamily="34" charset="0"/>
                <a:cs typeface="Arial" panose="020B0604020202020204" pitchFamily="34" charset="0"/>
              </a:rPr>
              <a:t>Increase risk of developing skin cancer</a:t>
            </a:r>
          </a:p>
          <a:p>
            <a:endParaRPr lang="en-US" dirty="0"/>
          </a:p>
        </p:txBody>
      </p:sp>
    </p:spTree>
    <p:extLst>
      <p:ext uri="{BB962C8B-B14F-4D97-AF65-F5344CB8AC3E}">
        <p14:creationId xmlns:p14="http://schemas.microsoft.com/office/powerpoint/2010/main" val="1464071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C788A42-B5C9-40F9-8483-A0968D4D16A0}"/>
              </a:ext>
            </a:extLst>
          </p:cNvPr>
          <p:cNvSpPr>
            <a:spLocks noGrp="1"/>
          </p:cNvSpPr>
          <p:nvPr>
            <p:ph idx="1"/>
          </p:nvPr>
        </p:nvSpPr>
        <p:spPr>
          <a:xfrm>
            <a:off x="838200" y="530087"/>
            <a:ext cx="10515600" cy="5646876"/>
          </a:xfrm>
        </p:spPr>
        <p:txBody>
          <a:bodyPr>
            <a:normAutofit/>
          </a:bodyPr>
          <a:lstStyle/>
          <a:p>
            <a:pPr marL="0" indent="0">
              <a:buNone/>
            </a:pPr>
            <a:r>
              <a:rPr lang="en-US" b="1" dirty="0">
                <a:latin typeface="Arial" panose="020B0604020202020204" pitchFamily="34" charset="0"/>
                <a:cs typeface="Arial" panose="020B0604020202020204" pitchFamily="34" charset="0"/>
              </a:rPr>
              <a:t>BCC disease biology and characteristics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No universal clinical precursor lesion</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BCC is most common in areas with high concentrations of pilosebaceous follicles and thus &gt;90% are found on the head and neck.</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Metastasis is rare—termed “barely a cancer” by some researchers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r>
              <a:rPr lang="en-US" sz="1800" b="0" i="0" u="none" strike="noStrike" baseline="0" dirty="0">
                <a:latin typeface="TimesLTStd-Roman"/>
              </a:rPr>
              <a:t>The natural history of BCC is typically one of local invasion rather than distant metastasis, but untreated BCC can often result in significant morbidity</a:t>
            </a:r>
            <a:r>
              <a:rPr lang="en-US" sz="1800" dirty="0">
                <a:latin typeface="Arial" panose="020B0604020202020204" pitchFamily="34" charset="0"/>
                <a:cs typeface="Arial" panose="020B0604020202020204" pitchFamily="34" charset="0"/>
              </a:rPr>
              <a:t>.</a:t>
            </a:r>
            <a:endParaRPr lang="ar-J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497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D3DB0-D252-4431-B869-FE99C5BCA7C0}"/>
              </a:ext>
            </a:extLst>
          </p:cNvPr>
          <p:cNvSpPr>
            <a:spLocks noGrp="1"/>
          </p:cNvSpPr>
          <p:nvPr>
            <p:ph type="title"/>
          </p:nvPr>
        </p:nvSpPr>
        <p:spPr/>
        <p:txBody>
          <a:bodyPr/>
          <a:lstStyle/>
          <a:p>
            <a:r>
              <a:rPr lang="en-US" dirty="0"/>
              <a:t>Types of BCC</a:t>
            </a:r>
          </a:p>
        </p:txBody>
      </p:sp>
      <p:sp>
        <p:nvSpPr>
          <p:cNvPr id="3" name="Content Placeholder 2">
            <a:extLst>
              <a:ext uri="{FF2B5EF4-FFF2-40B4-BE49-F238E27FC236}">
                <a16:creationId xmlns="" xmlns:a16="http://schemas.microsoft.com/office/drawing/2014/main" id="{8CD1CA57-5763-4955-B324-6A1A6F8847E7}"/>
              </a:ext>
            </a:extLst>
          </p:cNvPr>
          <p:cNvSpPr>
            <a:spLocks noGrp="1"/>
          </p:cNvSpPr>
          <p:nvPr>
            <p:ph idx="1"/>
          </p:nvPr>
        </p:nvSpPr>
        <p:spPr/>
        <p:txBody>
          <a:bodyPr/>
          <a:lstStyle/>
          <a:p>
            <a:pPr algn="l"/>
            <a:r>
              <a:rPr lang="en-US" dirty="0"/>
              <a:t>Nodular :</a:t>
            </a:r>
          </a:p>
          <a:p>
            <a:pPr algn="l"/>
            <a:r>
              <a:rPr lang="en-US" sz="1800" b="0" i="0" u="none" strike="noStrike" baseline="0" dirty="0">
                <a:latin typeface="TimesLTStd-Roman"/>
              </a:rPr>
              <a:t>The most common subtype is the nodular variant,</a:t>
            </a:r>
          </a:p>
          <a:p>
            <a:pPr algn="l"/>
            <a:r>
              <a:rPr lang="en-US" sz="1800" b="0" i="0" u="none" strike="noStrike" baseline="0" dirty="0">
                <a:latin typeface="TimesLTStd-Roman"/>
              </a:rPr>
              <a:t> characterized by raised, pearly pink papules with telangiectasias . </a:t>
            </a:r>
          </a:p>
          <a:p>
            <a:pPr algn="l"/>
            <a:r>
              <a:rPr lang="en-US" sz="1800" dirty="0"/>
              <a:t>Lesion breakdown over time leads to </a:t>
            </a:r>
            <a:r>
              <a:rPr lang="en-US" sz="1800" dirty="0" err="1"/>
              <a:t>nodulo</a:t>
            </a:r>
            <a:r>
              <a:rPr lang="en-US" sz="1800" dirty="0"/>
              <a:t>-ulcerative BCC (“Rodent ulcer”).</a:t>
            </a:r>
          </a:p>
          <a:p>
            <a:pPr algn="l"/>
            <a:endParaRPr lang="en-US" sz="1800" dirty="0"/>
          </a:p>
          <a:p>
            <a:pPr algn="l"/>
            <a:r>
              <a:rPr lang="en-US" sz="2400" b="1" dirty="0">
                <a:solidFill>
                  <a:srgbClr val="CC0099"/>
                </a:solidFill>
              </a:rPr>
              <a:t>nodule with central depression and a rolled edge; surface telangiectasia</a:t>
            </a:r>
          </a:p>
        </p:txBody>
      </p:sp>
    </p:spTree>
    <p:extLst>
      <p:ext uri="{BB962C8B-B14F-4D97-AF65-F5344CB8AC3E}">
        <p14:creationId xmlns:p14="http://schemas.microsoft.com/office/powerpoint/2010/main" val="1077210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of Basal Cell Carcinoma (Nose)  &#10;">
            <a:extLst>
              <a:ext uri="{FF2B5EF4-FFF2-40B4-BE49-F238E27FC236}">
                <a16:creationId xmlns="" xmlns:a16="http://schemas.microsoft.com/office/drawing/2014/main" id="{CC415C2F-7C42-4315-9897-6F4117C5B8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2139" y="887896"/>
            <a:ext cx="6652591" cy="4863547"/>
          </a:xfrm>
          <a:prstGeom prst="rect">
            <a:avLst/>
          </a:prstGeom>
          <a:noFill/>
        </p:spPr>
      </p:pic>
    </p:spTree>
    <p:extLst>
      <p:ext uri="{BB962C8B-B14F-4D97-AF65-F5344CB8AC3E}">
        <p14:creationId xmlns:p14="http://schemas.microsoft.com/office/powerpoint/2010/main" val="401718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of Basal Cell Carcinoma: Advanced Nodular BCC  &#10;">
            <a:extLst>
              <a:ext uri="{FF2B5EF4-FFF2-40B4-BE49-F238E27FC236}">
                <a16:creationId xmlns="" xmlns:a16="http://schemas.microsoft.com/office/drawing/2014/main" id="{6CA8F76B-C95C-4C67-85EB-B752534B1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9360" y="822960"/>
            <a:ext cx="6659880" cy="5364480"/>
          </a:xfrm>
          <a:prstGeom prst="rect">
            <a:avLst/>
          </a:prstGeom>
          <a:noFill/>
        </p:spPr>
      </p:pic>
    </p:spTree>
    <p:extLst>
      <p:ext uri="{BB962C8B-B14F-4D97-AF65-F5344CB8AC3E}">
        <p14:creationId xmlns:p14="http://schemas.microsoft.com/office/powerpoint/2010/main" val="386823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odent ulcer type of basal cell carcinoma | Download Scientific Diagram">
            <a:extLst>
              <a:ext uri="{FF2B5EF4-FFF2-40B4-BE49-F238E27FC236}">
                <a16:creationId xmlns="" xmlns:a16="http://schemas.microsoft.com/office/drawing/2014/main" id="{0B7A2DE3-5F37-4F58-8E75-6E9B75681D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30" y="247650"/>
            <a:ext cx="4152900" cy="3181350"/>
          </a:xfrm>
          <a:prstGeom prst="rect">
            <a:avLst/>
          </a:prstGeom>
          <a:noFill/>
        </p:spPr>
      </p:pic>
      <p:pic>
        <p:nvPicPr>
          <p:cNvPr id="15362" name="Picture 2" descr="Rodent ulcer with typical rolled edge on temple">
            <a:extLst>
              <a:ext uri="{FF2B5EF4-FFF2-40B4-BE49-F238E27FC236}">
                <a16:creationId xmlns="" xmlns:a16="http://schemas.microsoft.com/office/drawing/2014/main" id="{A10032F5-0DCE-4141-BB72-160638002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992" y="247650"/>
            <a:ext cx="4121474" cy="3181350"/>
          </a:xfrm>
          <a:prstGeom prst="rect">
            <a:avLst/>
          </a:prstGeom>
          <a:noFill/>
        </p:spPr>
      </p:pic>
      <p:pic>
        <p:nvPicPr>
          <p:cNvPr id="16386" name="Picture 2" descr="Noduloulcerative (rodent ulcer) Basal cell carcinoma. | Download Scientific  Diagram">
            <a:extLst>
              <a:ext uri="{FF2B5EF4-FFF2-40B4-BE49-F238E27FC236}">
                <a16:creationId xmlns="" xmlns:a16="http://schemas.microsoft.com/office/drawing/2014/main" id="{2B881BBB-A517-442D-8B94-09FDD0563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633" y="3553082"/>
            <a:ext cx="3574733" cy="3057268"/>
          </a:xfrm>
          <a:prstGeom prst="rect">
            <a:avLst/>
          </a:prstGeom>
          <a:noFill/>
        </p:spPr>
      </p:pic>
    </p:spTree>
    <p:extLst>
      <p:ext uri="{BB962C8B-B14F-4D97-AF65-F5344CB8AC3E}">
        <p14:creationId xmlns:p14="http://schemas.microsoft.com/office/powerpoint/2010/main" val="3392597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B5599-BCEB-4384-8A2C-BDD815BD2C0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102A7019-0A08-439C-8D80-962266EF0CCB}"/>
              </a:ext>
            </a:extLst>
          </p:cNvPr>
          <p:cNvSpPr>
            <a:spLocks noGrp="1"/>
          </p:cNvSpPr>
          <p:nvPr>
            <p:ph idx="1"/>
          </p:nvPr>
        </p:nvSpPr>
        <p:spPr/>
        <p:txBody>
          <a:bodyPr/>
          <a:lstStyle/>
          <a:p>
            <a:r>
              <a:rPr lang="en-US" dirty="0"/>
              <a:t> </a:t>
            </a:r>
            <a:r>
              <a:rPr lang="en-US" sz="2800" b="1" dirty="0"/>
              <a:t>2. Superficial spreading BCC</a:t>
            </a:r>
            <a:r>
              <a:rPr lang="en-US" dirty="0"/>
              <a:t/>
            </a:r>
            <a:br>
              <a:rPr lang="en-US" dirty="0"/>
            </a:br>
            <a:endParaRPr lang="en-US" dirty="0"/>
          </a:p>
          <a:p>
            <a:r>
              <a:rPr lang="en-US" sz="1800" b="0" i="0" u="none" strike="noStrike" baseline="0" dirty="0">
                <a:latin typeface="TimesLTStd-Roman"/>
              </a:rPr>
              <a:t>Superficial spreading BCC is confined to the epidermis as a flat, pink, scaling or crusting lesion, often mistaken for eczema, actinic keratosis, fungal infection, or psoriasis.</a:t>
            </a:r>
          </a:p>
          <a:p>
            <a:r>
              <a:rPr lang="en-US" sz="1800" b="0" i="0" u="none" strike="noStrike" baseline="0" dirty="0">
                <a:latin typeface="TimesLTStd-Roman"/>
              </a:rPr>
              <a:t> This subtype typically appears on the trunk or extremities </a:t>
            </a:r>
          </a:p>
          <a:p>
            <a:r>
              <a:rPr lang="en-US" sz="1800" b="0" i="0" u="none" strike="noStrike" baseline="0" dirty="0">
                <a:latin typeface="TimesLTStd-Roman"/>
              </a:rPr>
              <a:t>the mean age of diagnosis is 57 years.</a:t>
            </a:r>
          </a:p>
          <a:p>
            <a:r>
              <a:rPr lang="en-US" dirty="0">
                <a:solidFill>
                  <a:srgbClr val="CC0099"/>
                </a:solidFill>
              </a:rPr>
              <a:t>lesions grow for many years and may be many </a:t>
            </a:r>
            <a:r>
              <a:rPr lang="en-US" dirty="0" err="1">
                <a:solidFill>
                  <a:srgbClr val="CC0099"/>
                </a:solidFill>
              </a:rPr>
              <a:t>centimetres</a:t>
            </a:r>
            <a:r>
              <a:rPr lang="en-US" dirty="0">
                <a:solidFill>
                  <a:srgbClr val="CC0099"/>
                </a:solidFill>
              </a:rPr>
              <a:t> across; usually solitary</a:t>
            </a:r>
          </a:p>
        </p:txBody>
      </p:sp>
    </p:spTree>
    <p:extLst>
      <p:ext uri="{BB962C8B-B14F-4D97-AF65-F5344CB8AC3E}">
        <p14:creationId xmlns:p14="http://schemas.microsoft.com/office/powerpoint/2010/main" val="188004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cale, erythema, and a threadlike raised border ar">
            <a:extLst>
              <a:ext uri="{FF2B5EF4-FFF2-40B4-BE49-F238E27FC236}">
                <a16:creationId xmlns="" xmlns:a16="http://schemas.microsoft.com/office/drawing/2014/main" id="{C35256D1-F0A1-4963-8C83-F9C361D086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5276" y="1051561"/>
            <a:ext cx="5201448" cy="4519100"/>
          </a:xfrm>
          <a:prstGeom prst="rect">
            <a:avLst/>
          </a:prstGeom>
          <a:noFill/>
        </p:spPr>
      </p:pic>
    </p:spTree>
    <p:extLst>
      <p:ext uri="{BB962C8B-B14F-4D97-AF65-F5344CB8AC3E}">
        <p14:creationId xmlns:p14="http://schemas.microsoft.com/office/powerpoint/2010/main" val="3648848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ficial basal cell carcinoma, back">
            <a:extLst>
              <a:ext uri="{FF2B5EF4-FFF2-40B4-BE49-F238E27FC236}">
                <a16:creationId xmlns="" xmlns:a16="http://schemas.microsoft.com/office/drawing/2014/main" id="{BFF4DC15-12BA-423C-B4E6-82F664790F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6920" y="553878"/>
            <a:ext cx="7311308" cy="5750243"/>
          </a:xfrm>
          <a:prstGeom prst="rect">
            <a:avLst/>
          </a:prstGeom>
          <a:noFill/>
        </p:spPr>
      </p:pic>
    </p:spTree>
    <p:extLst>
      <p:ext uri="{BB962C8B-B14F-4D97-AF65-F5344CB8AC3E}">
        <p14:creationId xmlns:p14="http://schemas.microsoft.com/office/powerpoint/2010/main" val="228772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 xmlns:a16="http://schemas.microsoft.com/office/drawing/2014/main" id="{3A4EA216-592D-44CC-8B6B-37665653F779}"/>
              </a:ext>
            </a:extLst>
          </p:cNvPr>
          <p:cNvPicPr>
            <a:picLocks noChangeAspect="1" noChangeArrowheads="1"/>
          </p:cNvPicPr>
          <p:nvPr/>
        </p:nvPicPr>
        <p:blipFill>
          <a:blip r:embed="rId2" r:link="rId3">
            <a:lum contrast="30000"/>
            <a:extLst>
              <a:ext uri="{28A0092B-C50C-407E-A947-70E740481C1C}">
                <a14:useLocalDpi xmlns:a14="http://schemas.microsoft.com/office/drawing/2010/main" val="0"/>
              </a:ext>
            </a:extLst>
          </a:blip>
          <a:srcRect/>
          <a:stretch>
            <a:fillRect/>
          </a:stretch>
        </p:blipFill>
        <p:spPr bwMode="auto">
          <a:xfrm>
            <a:off x="2503776" y="277091"/>
            <a:ext cx="6446259" cy="627489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16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thumbnail gr4">
            <a:extLst>
              <a:ext uri="{FF2B5EF4-FFF2-40B4-BE49-F238E27FC236}">
                <a16:creationId xmlns="" xmlns:a16="http://schemas.microsoft.com/office/drawing/2014/main" id="{91DC23CB-DE66-4D1B-8407-4DBCCAC8CB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310640"/>
            <a:ext cx="5699759" cy="4465320"/>
          </a:xfrm>
          <a:prstGeom prst="rect">
            <a:avLst/>
          </a:prstGeom>
          <a:noFill/>
        </p:spPr>
      </p:pic>
    </p:spTree>
    <p:extLst>
      <p:ext uri="{BB962C8B-B14F-4D97-AF65-F5344CB8AC3E}">
        <p14:creationId xmlns:p14="http://schemas.microsoft.com/office/powerpoint/2010/main" val="1927579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5DA35CC-C92A-499C-9673-5EE887BC593C}"/>
              </a:ext>
            </a:extLst>
          </p:cNvPr>
          <p:cNvSpPr>
            <a:spLocks noGrp="1"/>
          </p:cNvSpPr>
          <p:nvPr>
            <p:ph idx="1"/>
          </p:nvPr>
        </p:nvSpPr>
        <p:spPr>
          <a:xfrm>
            <a:off x="838200" y="487680"/>
            <a:ext cx="10515600" cy="6187439"/>
          </a:xfrm>
        </p:spPr>
        <p:txBody>
          <a:bodyPr>
            <a:normAutofit/>
          </a:bodyPr>
          <a:lstStyle/>
          <a:p>
            <a:pPr marL="0" indent="0">
              <a:buNone/>
            </a:pPr>
            <a:r>
              <a:rPr lang="en-US" b="1" dirty="0"/>
              <a:t>3.  </a:t>
            </a:r>
            <a:r>
              <a:rPr lang="en-US" b="1" dirty="0" err="1"/>
              <a:t>Morpheaform</a:t>
            </a:r>
            <a:r>
              <a:rPr lang="en-US" b="1" dirty="0"/>
              <a:t> (sclerosing, fibrosing) BCC</a:t>
            </a:r>
            <a:endParaRPr lang="en-US" b="1" i="0" u="none" strike="noStrike" baseline="0" dirty="0">
              <a:latin typeface="TimesLTStd-Roman"/>
            </a:endParaRPr>
          </a:p>
          <a:p>
            <a:pPr algn="l"/>
            <a:r>
              <a:rPr lang="en-US" sz="2400" b="0" i="0" u="none" strike="noStrike" baseline="0" dirty="0">
                <a:latin typeface="TimesLTStd-Roman"/>
              </a:rPr>
              <a:t>The </a:t>
            </a:r>
            <a:r>
              <a:rPr lang="en-US" sz="2400" b="0" i="0" u="none" strike="noStrike" baseline="0" dirty="0" err="1">
                <a:latin typeface="TimesLTStd-Roman"/>
              </a:rPr>
              <a:t>morpheaform</a:t>
            </a:r>
            <a:r>
              <a:rPr lang="en-US" sz="2400" b="0" i="0" u="none" strike="noStrike" baseline="0" dirty="0">
                <a:latin typeface="TimesLTStd-Roman"/>
              </a:rPr>
              <a:t> subtype represents 2% to 3% of all BCC and is the most aggressive subtype</a:t>
            </a:r>
          </a:p>
          <a:p>
            <a:pPr algn="l"/>
            <a:r>
              <a:rPr lang="en-US" sz="2400" i="0" u="none" strike="noStrike" baseline="0" dirty="0">
                <a:latin typeface="TimesLTStd-Roman"/>
              </a:rPr>
              <a:t>It usually presents as an indurated macule or papule with the appearance of an enlarging scar </a:t>
            </a:r>
          </a:p>
          <a:p>
            <a:pPr algn="l"/>
            <a:r>
              <a:rPr lang="en-US" sz="2400" i="0" dirty="0">
                <a:solidFill>
                  <a:schemeClr val="tx1"/>
                </a:solidFill>
                <a:effectLst/>
                <a:latin typeface="Times New Roman" panose="02020603050405020304" pitchFamily="18" charset="0"/>
                <a:cs typeface="Times New Roman" panose="02020603050405020304" pitchFamily="18" charset="0"/>
              </a:rPr>
              <a:t>tumor cells induce a proliferation of fibroblasts within the dermis and an increased collagen deposition (sclerosis) that clinically resembles a scar. </a:t>
            </a:r>
          </a:p>
          <a:p>
            <a:pPr algn="l"/>
            <a:r>
              <a:rPr lang="en-US" sz="2400" b="0" i="0" u="none" strike="noStrike" baseline="0" dirty="0">
                <a:latin typeface="TimesLTStd-Roman"/>
              </a:rPr>
              <a:t>The clinical margins are often indistinct, and the rate of positive margins after excision is high</a:t>
            </a:r>
            <a:r>
              <a:rPr lang="en-US" sz="1800" b="0" i="0" u="none" strike="noStrike" baseline="0" dirty="0">
                <a:latin typeface="TimesLTStd-Roman"/>
              </a:rPr>
              <a:t>.</a:t>
            </a:r>
            <a:r>
              <a:rPr lang="en-US" sz="2400" dirty="0"/>
              <a:t>.</a:t>
            </a:r>
          </a:p>
          <a:p>
            <a:r>
              <a:rPr lang="en-US" sz="2400" dirty="0"/>
              <a:t>There is a high incidence of recurrence or incomplete excision due to “fingerlike” extensions.</a:t>
            </a:r>
          </a:p>
          <a:p>
            <a:r>
              <a:rPr lang="en-US" sz="2400" dirty="0"/>
              <a:t>Margins of 1 cm or Mohs extirpation is warranted.</a:t>
            </a:r>
          </a:p>
          <a:p>
            <a:r>
              <a:rPr lang="en-US" sz="2400" b="1" dirty="0">
                <a:solidFill>
                  <a:srgbClr val="CC0099"/>
                </a:solidFill>
              </a:rPr>
              <a:t>a flat growth pattern which results in a scar - like appearance;</a:t>
            </a:r>
          </a:p>
          <a:p>
            <a:pPr marL="0" indent="0" algn="l">
              <a:buNone/>
            </a:pPr>
            <a:endParaRPr lang="en-US" dirty="0"/>
          </a:p>
        </p:txBody>
      </p:sp>
    </p:spTree>
    <p:extLst>
      <p:ext uri="{BB962C8B-B14F-4D97-AF65-F5344CB8AC3E}">
        <p14:creationId xmlns:p14="http://schemas.microsoft.com/office/powerpoint/2010/main" val="774889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thumbnail gr2">
            <a:extLst>
              <a:ext uri="{FF2B5EF4-FFF2-40B4-BE49-F238E27FC236}">
                <a16:creationId xmlns="" xmlns:a16="http://schemas.microsoft.com/office/drawing/2014/main" id="{26368E50-7AA8-4B7F-BAF0-D31EDB7B8F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274320"/>
            <a:ext cx="6888479" cy="6248400"/>
          </a:xfrm>
          <a:prstGeom prst="rect">
            <a:avLst/>
          </a:prstGeom>
          <a:noFill/>
        </p:spPr>
      </p:pic>
    </p:spTree>
    <p:extLst>
      <p:ext uri="{BB962C8B-B14F-4D97-AF65-F5344CB8AC3E}">
        <p14:creationId xmlns:p14="http://schemas.microsoft.com/office/powerpoint/2010/main" val="794017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BCFB1-7FFC-430E-9B09-EF93E30A178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BF25B5F-682D-4C6E-9F6F-B7611BA6B25E}"/>
              </a:ext>
            </a:extLst>
          </p:cNvPr>
          <p:cNvSpPr>
            <a:spLocks noGrp="1"/>
          </p:cNvSpPr>
          <p:nvPr>
            <p:ph idx="1"/>
          </p:nvPr>
        </p:nvSpPr>
        <p:spPr/>
        <p:txBody>
          <a:bodyPr>
            <a:normAutofit fontScale="77500" lnSpcReduction="20000"/>
          </a:bodyPr>
          <a:lstStyle/>
          <a:p>
            <a:pPr marL="0" indent="0" algn="l">
              <a:buNone/>
            </a:pPr>
            <a:r>
              <a:rPr lang="en-US" sz="2800" dirty="0">
                <a:latin typeface="TimesLTStd-Roman"/>
              </a:rPr>
              <a:t>4. Pigmented BCC </a:t>
            </a:r>
          </a:p>
          <a:p>
            <a:pPr algn="l"/>
            <a:r>
              <a:rPr lang="en-US" sz="2800" b="0" i="0" u="none" strike="noStrike" baseline="0" dirty="0">
                <a:latin typeface="TimesLTStd-Roman"/>
              </a:rPr>
              <a:t>There is also a pigmented variant of BCC that can be difficult to distinguish from certain melanoma subtypes</a:t>
            </a:r>
          </a:p>
          <a:p>
            <a:pPr marL="0" indent="0" algn="l">
              <a:buNone/>
            </a:pPr>
            <a:r>
              <a:rPr lang="en-US" b="1" dirty="0">
                <a:solidFill>
                  <a:srgbClr val="CC0099"/>
                </a:solidFill>
              </a:rPr>
              <a:t>   pigmentation is usually patchy but may be very dark and dense</a:t>
            </a:r>
            <a:endParaRPr lang="en-US" sz="2800" b="1" i="0" u="none" strike="noStrike" baseline="0" dirty="0">
              <a:solidFill>
                <a:srgbClr val="CC0099"/>
              </a:solidFill>
              <a:latin typeface="TimesLTStd-Roman"/>
            </a:endParaRPr>
          </a:p>
          <a:p>
            <a:pPr algn="l"/>
            <a:endParaRPr lang="en-US" sz="2800" dirty="0">
              <a:latin typeface="TimesLTStd-Roman"/>
            </a:endParaRPr>
          </a:p>
          <a:p>
            <a:pPr marL="0" indent="0">
              <a:buNone/>
            </a:pPr>
            <a:r>
              <a:rPr lang="en-US" b="1" dirty="0"/>
              <a:t>5. </a:t>
            </a:r>
            <a:r>
              <a:rPr lang="en-US" sz="2800" b="1" dirty="0"/>
              <a:t>Adnexal BCC</a:t>
            </a:r>
          </a:p>
          <a:p>
            <a:pPr marL="0" indent="0">
              <a:buNone/>
            </a:pPr>
            <a:r>
              <a:rPr lang="en-US" sz="2800" dirty="0"/>
              <a:t>a. Uncommon and found in older individuals.</a:t>
            </a:r>
          </a:p>
          <a:p>
            <a:pPr marL="0" indent="0">
              <a:buNone/>
            </a:pPr>
            <a:r>
              <a:rPr lang="en-US" sz="2800" dirty="0"/>
              <a:t>b. Tumors arise from sweat glands, and although they exhibit slow growth,</a:t>
            </a:r>
          </a:p>
          <a:p>
            <a:pPr marL="0" indent="0">
              <a:buNone/>
            </a:pPr>
            <a:r>
              <a:rPr lang="en-US" sz="2800" dirty="0"/>
              <a:t>they are locally invasive, with a high incidence of local recurrence</a:t>
            </a:r>
            <a:endParaRPr lang="en-US" dirty="0"/>
          </a:p>
        </p:txBody>
      </p:sp>
    </p:spTree>
    <p:extLst>
      <p:ext uri="{BB962C8B-B14F-4D97-AF65-F5344CB8AC3E}">
        <p14:creationId xmlns:p14="http://schemas.microsoft.com/office/powerpoint/2010/main" val="1346354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thumbnail gr3">
            <a:extLst>
              <a:ext uri="{FF2B5EF4-FFF2-40B4-BE49-F238E27FC236}">
                <a16:creationId xmlns="" xmlns:a16="http://schemas.microsoft.com/office/drawing/2014/main" id="{F95BDC80-20B2-406F-8C13-AFD47A01B9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8960" y="1187769"/>
            <a:ext cx="5227319" cy="4802186"/>
          </a:xfrm>
          <a:prstGeom prst="rect">
            <a:avLst/>
          </a:prstGeom>
          <a:noFill/>
        </p:spPr>
      </p:pic>
    </p:spTree>
    <p:extLst>
      <p:ext uri="{BB962C8B-B14F-4D97-AF65-F5344CB8AC3E}">
        <p14:creationId xmlns:p14="http://schemas.microsoft.com/office/powerpoint/2010/main" val="1358799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8871" y="402189"/>
            <a:ext cx="9601200" cy="5534076"/>
          </a:xfrm>
        </p:spPr>
        <p:txBody>
          <a:bodyPr>
            <a:noAutofit/>
          </a:bodyPr>
          <a:lstStyle/>
          <a:p>
            <a:pPr marL="0" indent="0"/>
            <a:r>
              <a:rPr lang="en-US" sz="5400" dirty="0">
                <a:solidFill>
                  <a:schemeClr val="tx1"/>
                </a:solidFill>
              </a:rPr>
              <a:t>Treatment of BCC</a:t>
            </a:r>
            <a:r>
              <a:rPr lang="en-US" sz="5400" dirty="0">
                <a:solidFill>
                  <a:srgbClr val="FF0000"/>
                </a:solidFill>
              </a:rPr>
              <a:t/>
            </a:r>
            <a:br>
              <a:rPr lang="en-US" sz="5400" dirty="0">
                <a:solidFill>
                  <a:srgbClr val="FF0000"/>
                </a:solidFill>
              </a:rPr>
            </a:br>
            <a:r>
              <a:rPr lang="en-US" sz="3600" dirty="0"/>
              <a:t>Standard surgical techniques: ≈95% cure rate</a:t>
            </a:r>
            <a:br>
              <a:rPr lang="en-US" sz="3600" dirty="0"/>
            </a:br>
            <a:r>
              <a:rPr lang="en-US" sz="3600" b="1" dirty="0">
                <a:solidFill>
                  <a:schemeClr val="tx2">
                    <a:lumMod val="60000"/>
                    <a:lumOff val="40000"/>
                  </a:schemeClr>
                </a:solidFill>
              </a:rPr>
              <a:t/>
            </a:r>
            <a:br>
              <a:rPr lang="en-US" sz="3600" b="1" dirty="0">
                <a:solidFill>
                  <a:schemeClr val="tx2">
                    <a:lumMod val="60000"/>
                    <a:lumOff val="40000"/>
                  </a:schemeClr>
                </a:solidFill>
              </a:rPr>
            </a:br>
            <a:r>
              <a:rPr lang="en-US" sz="3600" b="1" dirty="0">
                <a:solidFill>
                  <a:schemeClr val="tx2">
                    <a:lumMod val="60000"/>
                    <a:lumOff val="40000"/>
                  </a:schemeClr>
                </a:solidFill>
              </a:rPr>
              <a:t>1. Wide local excision of BCC: </a:t>
            </a:r>
            <a:r>
              <a:rPr lang="en-US" sz="3600" dirty="0"/>
              <a:t>3- to 5-mm margins for nonaggressive types</a:t>
            </a:r>
            <a:br>
              <a:rPr lang="en-US" sz="3600" dirty="0"/>
            </a:br>
            <a:r>
              <a:rPr lang="en-US" sz="3600" dirty="0"/>
              <a:t>and 7-mm margins for </a:t>
            </a:r>
            <a:r>
              <a:rPr lang="en-US" sz="3600" dirty="0" err="1"/>
              <a:t>morpheaform</a:t>
            </a:r>
            <a:r>
              <a:rPr lang="en-US" sz="3600" dirty="0"/>
              <a:t> type.</a:t>
            </a:r>
            <a:br>
              <a:rPr lang="en-US" sz="3600" dirty="0"/>
            </a:br>
            <a:r>
              <a:rPr lang="en-US" sz="3600" dirty="0"/>
              <a:t/>
            </a:r>
            <a:br>
              <a:rPr lang="en-US" sz="3600" dirty="0"/>
            </a:br>
            <a:r>
              <a:rPr lang="en-US" sz="3600" dirty="0"/>
              <a:t>a. </a:t>
            </a:r>
            <a:r>
              <a:rPr lang="en-US" sz="3600" dirty="0">
                <a:solidFill>
                  <a:srgbClr val="FF0000"/>
                </a:solidFill>
              </a:rPr>
              <a:t>Frozen sections </a:t>
            </a:r>
            <a:r>
              <a:rPr lang="en-US" sz="3600" dirty="0"/>
              <a:t>may be used to confirm negative margins </a:t>
            </a:r>
            <a:r>
              <a:rPr lang="en-US" sz="3600" dirty="0" err="1"/>
              <a:t>intraoperatively</a:t>
            </a:r>
            <a:r>
              <a:rPr lang="en-US" sz="3600" dirty="0"/>
              <a:t>.</a:t>
            </a:r>
            <a:br>
              <a:rPr lang="en-US" sz="3600" dirty="0"/>
            </a:br>
            <a:r>
              <a:rPr lang="en-US" sz="3600" dirty="0"/>
              <a:t>False negatives are common. </a:t>
            </a:r>
            <a:br>
              <a:rPr lang="en-US" sz="3600" dirty="0"/>
            </a:br>
            <a:r>
              <a:rPr lang="en-US" sz="3600" dirty="0"/>
              <a:t/>
            </a:r>
            <a:br>
              <a:rPr lang="en-US" sz="3600" dirty="0"/>
            </a:br>
            <a:r>
              <a:rPr lang="en-US" sz="3600" dirty="0"/>
              <a:t/>
            </a:r>
            <a:br>
              <a:rPr lang="en-US" sz="3600" dirty="0"/>
            </a:br>
            <a:r>
              <a:rPr lang="en-US" sz="3600" dirty="0"/>
              <a:t/>
            </a:r>
            <a:br>
              <a:rPr lang="en-US" sz="3600" dirty="0"/>
            </a:br>
            <a:endParaRPr lang="ar-JO" sz="3600" dirty="0"/>
          </a:p>
        </p:txBody>
      </p:sp>
    </p:spTree>
    <p:extLst>
      <p:ext uri="{BB962C8B-B14F-4D97-AF65-F5344CB8AC3E}">
        <p14:creationId xmlns:p14="http://schemas.microsoft.com/office/powerpoint/2010/main" val="949415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2396" y="671129"/>
            <a:ext cx="9601200" cy="4790821"/>
          </a:xfrm>
        </p:spPr>
        <p:txBody>
          <a:bodyPr>
            <a:normAutofit/>
          </a:bodyPr>
          <a:lstStyle/>
          <a:p>
            <a:pPr marL="0" indent="0"/>
            <a:r>
              <a:rPr lang="en-US" sz="3600" b="1" dirty="0" smtClean="0">
                <a:solidFill>
                  <a:schemeClr val="tx2">
                    <a:lumMod val="60000"/>
                    <a:lumOff val="40000"/>
                  </a:schemeClr>
                </a:solidFill>
              </a:rPr>
              <a:t>2</a:t>
            </a:r>
            <a:r>
              <a:rPr lang="en-US" sz="3600" b="1" dirty="0">
                <a:solidFill>
                  <a:schemeClr val="tx2">
                    <a:lumMod val="60000"/>
                    <a:lumOff val="40000"/>
                  </a:schemeClr>
                </a:solidFill>
              </a:rPr>
              <a:t>. </a:t>
            </a:r>
            <a:r>
              <a:rPr lang="en-US" sz="3600" b="1" dirty="0" err="1">
                <a:solidFill>
                  <a:schemeClr val="tx2">
                    <a:lumMod val="60000"/>
                    <a:lumOff val="40000"/>
                  </a:schemeClr>
                </a:solidFill>
              </a:rPr>
              <a:t>Mohs</a:t>
            </a:r>
            <a:r>
              <a:rPr lang="en-US" sz="3600" b="1" dirty="0">
                <a:solidFill>
                  <a:schemeClr val="tx2">
                    <a:lumMod val="60000"/>
                    <a:lumOff val="40000"/>
                  </a:schemeClr>
                </a:solidFill>
              </a:rPr>
              <a:t> surgery:</a:t>
            </a:r>
            <a:r>
              <a:rPr lang="en-US" sz="3600" dirty="0"/>
              <a:t> Sequential horizontal excision with immediate frozen section</a:t>
            </a:r>
            <a:br>
              <a:rPr lang="en-US" sz="3600" dirty="0"/>
            </a:br>
            <a:r>
              <a:rPr lang="en-US" sz="3600" dirty="0"/>
              <a:t>testing by dedicated </a:t>
            </a:r>
            <a:r>
              <a:rPr lang="en-US" sz="3600" dirty="0" err="1"/>
              <a:t>Mohs</a:t>
            </a:r>
            <a:r>
              <a:rPr lang="en-US" sz="3600" dirty="0"/>
              <a:t> </a:t>
            </a:r>
            <a:r>
              <a:rPr lang="en-US" sz="3600" dirty="0" err="1"/>
              <a:t>dermatopathologist</a:t>
            </a:r>
            <a:r>
              <a:rPr lang="en-US" sz="3600" dirty="0"/>
              <a:t/>
            </a:r>
            <a:br>
              <a:rPr lang="en-US" sz="3600" dirty="0"/>
            </a:br>
            <a:r>
              <a:rPr lang="en-US" sz="3600" dirty="0"/>
              <a:t>a. *Indications include </a:t>
            </a:r>
            <a:r>
              <a:rPr lang="en-US" sz="3600" dirty="0" err="1"/>
              <a:t>morpheaform</a:t>
            </a:r>
            <a:r>
              <a:rPr lang="en-US" sz="3600" dirty="0"/>
              <a:t> BCC and/or lesions in aesthetically</a:t>
            </a:r>
            <a:br>
              <a:rPr lang="en-US" sz="3600" dirty="0"/>
            </a:br>
            <a:r>
              <a:rPr lang="en-US" sz="3600" dirty="0"/>
              <a:t>Sensitive areas (nose, eyelid, lip, etc.)</a:t>
            </a:r>
            <a:br>
              <a:rPr lang="en-US" sz="3600" dirty="0"/>
            </a:br>
            <a:r>
              <a:rPr lang="en-US" sz="3600" dirty="0"/>
              <a:t/>
            </a:r>
            <a:br>
              <a:rPr lang="en-US" sz="3600" dirty="0"/>
            </a:br>
            <a:endParaRPr lang="ar-JO" sz="3600"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52" y="3831189"/>
            <a:ext cx="10495877" cy="3026811"/>
          </a:xfrm>
          <a:prstGeom prst="rect">
            <a:avLst/>
          </a:prstGeom>
        </p:spPr>
      </p:pic>
    </p:spTree>
    <p:extLst>
      <p:ext uri="{BB962C8B-B14F-4D97-AF65-F5344CB8AC3E}">
        <p14:creationId xmlns:p14="http://schemas.microsoft.com/office/powerpoint/2010/main" val="1171728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92150"/>
            <a:ext cx="9601200" cy="5891034"/>
          </a:xfrm>
        </p:spPr>
        <p:txBody>
          <a:bodyPr>
            <a:normAutofit/>
          </a:bodyPr>
          <a:lstStyle/>
          <a:p>
            <a:pPr marL="0" indent="0"/>
            <a:r>
              <a:rPr lang="en-US" sz="3200" b="1" i="1" dirty="0">
                <a:solidFill>
                  <a:schemeClr val="tx2">
                    <a:lumMod val="60000"/>
                    <a:lumOff val="40000"/>
                  </a:schemeClr>
                </a:solidFill>
              </a:rPr>
              <a:t>B. Field therapies</a:t>
            </a:r>
            <a:br>
              <a:rPr lang="en-US" sz="3200" b="1" i="1" dirty="0">
                <a:solidFill>
                  <a:schemeClr val="tx2">
                    <a:lumMod val="60000"/>
                    <a:lumOff val="40000"/>
                  </a:schemeClr>
                </a:solidFill>
              </a:rPr>
            </a:br>
            <a:r>
              <a:rPr lang="en-US" sz="3200" dirty="0">
                <a:solidFill>
                  <a:srgbClr val="C00000"/>
                </a:solidFill>
              </a:rPr>
              <a:t>1. Curettage and electrodessication </a:t>
            </a:r>
            <a:r>
              <a:rPr lang="en-US" sz="3200" dirty="0"/>
              <a:t>can be used for BCC &lt;1 cm that is NOT a recurrent disease or </a:t>
            </a:r>
            <a:r>
              <a:rPr lang="en-US" sz="3200" dirty="0" err="1"/>
              <a:t>morpheaform</a:t>
            </a:r>
            <a:r>
              <a:rPr lang="en-US" sz="3200" dirty="0"/>
              <a:t> type, but leads to a widened scar.</a:t>
            </a:r>
            <a:br>
              <a:rPr lang="en-US" sz="3200" dirty="0"/>
            </a:br>
            <a:r>
              <a:rPr lang="en-US" sz="3200" dirty="0">
                <a:solidFill>
                  <a:srgbClr val="C00000"/>
                </a:solidFill>
              </a:rPr>
              <a:t>2. </a:t>
            </a:r>
            <a:r>
              <a:rPr lang="en-US" sz="3200" dirty="0" err="1">
                <a:solidFill>
                  <a:srgbClr val="C00000"/>
                </a:solidFill>
              </a:rPr>
              <a:t>Cryotherapy</a:t>
            </a:r>
            <a:r>
              <a:rPr lang="en-US" sz="3200" dirty="0">
                <a:solidFill>
                  <a:srgbClr val="C00000"/>
                </a:solidFill>
              </a:rPr>
              <a:t> </a:t>
            </a:r>
            <a:r>
              <a:rPr lang="en-US" sz="3200" dirty="0"/>
              <a:t>is effective for small BCC over bone or cartilage, tip of nose, or around the eye.</a:t>
            </a:r>
            <a:br>
              <a:rPr lang="en-US" sz="3200" dirty="0"/>
            </a:br>
            <a:r>
              <a:rPr lang="en-US" sz="3200" dirty="0">
                <a:solidFill>
                  <a:srgbClr val="C00000"/>
                </a:solidFill>
              </a:rPr>
              <a:t>3. Radiation </a:t>
            </a:r>
            <a:r>
              <a:rPr lang="en-US" sz="3200" dirty="0"/>
              <a:t>is effective but requires multiple visits. High cure rates (≈90%), but recurrence is relatively common many years (10 to 15) later.</a:t>
            </a:r>
            <a:br>
              <a:rPr lang="en-US" sz="3200" dirty="0"/>
            </a:br>
            <a:r>
              <a:rPr lang="en-US" sz="3200" dirty="0"/>
              <a:t/>
            </a:r>
            <a:br>
              <a:rPr lang="en-US" sz="3200" dirty="0"/>
            </a:br>
            <a:endParaRPr lang="ar-JO" sz="32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360" y="4782263"/>
            <a:ext cx="4800736" cy="2075737"/>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71" y="4850721"/>
            <a:ext cx="4839180" cy="1960151"/>
          </a:xfrm>
          <a:prstGeom prst="rect">
            <a:avLst/>
          </a:prstGeom>
        </p:spPr>
      </p:pic>
    </p:spTree>
    <p:extLst>
      <p:ext uri="{BB962C8B-B14F-4D97-AF65-F5344CB8AC3E}">
        <p14:creationId xmlns:p14="http://schemas.microsoft.com/office/powerpoint/2010/main" val="3800852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799"/>
            <a:ext cx="9601200" cy="6003501"/>
          </a:xfrm>
        </p:spPr>
        <p:txBody>
          <a:bodyPr>
            <a:noAutofit/>
          </a:bodyPr>
          <a:lstStyle/>
          <a:p>
            <a:pPr marL="0" indent="0"/>
            <a:r>
              <a:rPr lang="en-US" sz="3200" b="1" dirty="0">
                <a:solidFill>
                  <a:schemeClr val="tx2">
                    <a:lumMod val="60000"/>
                    <a:lumOff val="40000"/>
                  </a:schemeClr>
                </a:solidFill>
              </a:rPr>
              <a:t>C. Topical Pharmaceuticals</a:t>
            </a:r>
            <a:br>
              <a:rPr lang="en-US" sz="3200" b="1" dirty="0">
                <a:solidFill>
                  <a:schemeClr val="tx2">
                    <a:lumMod val="60000"/>
                    <a:lumOff val="40000"/>
                  </a:schemeClr>
                </a:solidFill>
              </a:rPr>
            </a:br>
            <a:r>
              <a:rPr lang="en-US" sz="3200" dirty="0">
                <a:solidFill>
                  <a:srgbClr val="C00000"/>
                </a:solidFill>
              </a:rPr>
              <a:t>1. </a:t>
            </a:r>
            <a:r>
              <a:rPr lang="en-US" sz="3200" dirty="0" err="1">
                <a:solidFill>
                  <a:srgbClr val="C00000"/>
                </a:solidFill>
              </a:rPr>
              <a:t>Imiquimod</a:t>
            </a:r>
            <a:r>
              <a:rPr lang="en-US" sz="3200" dirty="0">
                <a:solidFill>
                  <a:srgbClr val="C00000"/>
                </a:solidFill>
              </a:rPr>
              <a:t>: </a:t>
            </a:r>
            <a:r>
              <a:rPr lang="en-US" sz="3200" dirty="0"/>
              <a:t>Immune stimulant. FDA-approved only for superficial BCCs, with cure rates between 80% and 90%. The 5% cream is applied 5 times per week for 6 weeks or longer.</a:t>
            </a:r>
            <a:br>
              <a:rPr lang="en-US" sz="3200" dirty="0"/>
            </a:br>
            <a:r>
              <a:rPr lang="en-US" sz="3200" dirty="0">
                <a:solidFill>
                  <a:srgbClr val="C00000"/>
                </a:solidFill>
              </a:rPr>
              <a:t>2. 5-Fluorouracil (5-FU): </a:t>
            </a:r>
            <a:r>
              <a:rPr lang="en-US" sz="3200" dirty="0"/>
              <a:t>Chemotherapy. FDA-approved for superficial BCCs, with similar cure rates to </a:t>
            </a:r>
            <a:r>
              <a:rPr lang="en-US" sz="3200" dirty="0" err="1"/>
              <a:t>imiquimod</a:t>
            </a:r>
            <a:r>
              <a:rPr lang="en-US" sz="3200" dirty="0"/>
              <a:t>. Five percent liquid or ointment is rubbed onto the tumor 2 times per day for 3 to 6 weeks.</a:t>
            </a:r>
            <a:br>
              <a:rPr lang="en-US" sz="3200" dirty="0"/>
            </a:br>
            <a:r>
              <a:rPr lang="en-US" sz="3200" dirty="0"/>
              <a:t/>
            </a:r>
            <a:br>
              <a:rPr lang="en-US" sz="3200" dirty="0"/>
            </a:br>
            <a:r>
              <a:rPr lang="en-US" sz="3200" b="1" dirty="0"/>
              <a:t>D. Adjuvant radiation therapy (after surgery): </a:t>
            </a:r>
            <a:r>
              <a:rPr lang="en-US" sz="3200" dirty="0"/>
              <a:t>Useful for advanced, deeply invasive BCC</a:t>
            </a:r>
            <a:r>
              <a:rPr lang="ar-JO" sz="3200" dirty="0"/>
              <a:t/>
            </a:r>
            <a:br>
              <a:rPr lang="ar-JO" sz="3200" dirty="0"/>
            </a:br>
            <a:endParaRPr lang="ar-JO" sz="3200" dirty="0"/>
          </a:p>
        </p:txBody>
      </p:sp>
    </p:spTree>
    <p:extLst>
      <p:ext uri="{BB962C8B-B14F-4D97-AF65-F5344CB8AC3E}">
        <p14:creationId xmlns:p14="http://schemas.microsoft.com/office/powerpoint/2010/main" val="901660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5388" y="1253022"/>
            <a:ext cx="9601200" cy="1485900"/>
          </a:xfrm>
        </p:spPr>
        <p:txBody>
          <a:bodyPr/>
          <a:lstStyle/>
          <a:p>
            <a:r>
              <a:rPr lang="en-US" b="1" dirty="0"/>
              <a:t>Squamous Cell Carcinoma</a:t>
            </a:r>
            <a:endParaRPr lang="ar-JO" dirty="0"/>
          </a:p>
        </p:txBody>
      </p:sp>
      <p:pic>
        <p:nvPicPr>
          <p:cNvPr id="4" name="Picture 5" descr="Squamous cell carcinoma - invasi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3970" y="2842567"/>
            <a:ext cx="4611118" cy="369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8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8041B6-5906-466F-86FA-E60C0BCCC941}"/>
              </a:ext>
            </a:extLst>
          </p:cNvPr>
          <p:cNvSpPr>
            <a:spLocks noGrp="1"/>
          </p:cNvSpPr>
          <p:nvPr>
            <p:ph type="title"/>
          </p:nvPr>
        </p:nvSpPr>
        <p:spPr/>
        <p:txBody>
          <a:bodyPr/>
          <a:lstStyle/>
          <a:p>
            <a:r>
              <a:rPr lang="en-US" dirty="0"/>
              <a:t>Histology </a:t>
            </a:r>
          </a:p>
        </p:txBody>
      </p:sp>
      <p:sp>
        <p:nvSpPr>
          <p:cNvPr id="3" name="Content Placeholder 2">
            <a:extLst>
              <a:ext uri="{FF2B5EF4-FFF2-40B4-BE49-F238E27FC236}">
                <a16:creationId xmlns="" xmlns:a16="http://schemas.microsoft.com/office/drawing/2014/main" id="{F527AAB7-83AD-497A-9C75-DE1258D6B6BC}"/>
              </a:ext>
            </a:extLst>
          </p:cNvPr>
          <p:cNvSpPr>
            <a:spLocks noGrp="1"/>
          </p:cNvSpPr>
          <p:nvPr>
            <p:ph idx="1"/>
          </p:nvPr>
        </p:nvSpPr>
        <p:spPr/>
        <p:txBody>
          <a:bodyPr>
            <a:normAutofit/>
          </a:bodyPr>
          <a:lstStyle/>
          <a:p>
            <a:r>
              <a:rPr lang="en-US" dirty="0">
                <a:latin typeface="Arial Rounded MT Bold" panose="020F0704030504030204" pitchFamily="34" charset="0"/>
              </a:rPr>
              <a:t>The stratum germinativum (also stratum </a:t>
            </a:r>
            <a:r>
              <a:rPr lang="en-US" dirty="0" err="1">
                <a:latin typeface="Arial Rounded MT Bold" panose="020F0704030504030204" pitchFamily="34" charset="0"/>
              </a:rPr>
              <a:t>basale</a:t>
            </a:r>
            <a:r>
              <a:rPr lang="en-US" dirty="0">
                <a:latin typeface="Arial Rounded MT Bold" panose="020F0704030504030204" pitchFamily="34" charset="0"/>
              </a:rPr>
              <a:t> or basal cell layer) is the layer of keratinocytes that lies at the base of the epidermis immediately above the dermis. It consists of a single layer of tall, </a:t>
            </a:r>
            <a:r>
              <a:rPr lang="en-US" b="1" dirty="0">
                <a:solidFill>
                  <a:srgbClr val="CC0099"/>
                </a:solidFill>
                <a:latin typeface="Arial Rounded MT Bold" panose="020F0704030504030204" pitchFamily="34" charset="0"/>
              </a:rPr>
              <a:t>simple cuboidal to low columnar epithelial cells lying on a basement membrane</a:t>
            </a:r>
            <a:r>
              <a:rPr lang="en-US" b="1" dirty="0">
                <a:latin typeface="Arial Rounded MT Bold" panose="020F0704030504030204" pitchFamily="34" charset="0"/>
              </a:rPr>
              <a:t> </a:t>
            </a:r>
            <a:r>
              <a:rPr lang="en-US" dirty="0">
                <a:latin typeface="Arial Rounded MT Bold" panose="020F0704030504030204" pitchFamily="34" charset="0"/>
              </a:rPr>
              <a:t>with less cytoplasm (basophilic) than the cells above and have closely spaced nuclei. These cells undergo </a:t>
            </a:r>
            <a:r>
              <a:rPr lang="en-US" b="1" dirty="0">
                <a:solidFill>
                  <a:srgbClr val="CC0099"/>
                </a:solidFill>
                <a:latin typeface="Arial Rounded MT Bold" panose="020F0704030504030204" pitchFamily="34" charset="0"/>
              </a:rPr>
              <a:t>rapid cell division</a:t>
            </a:r>
            <a:r>
              <a:rPr lang="en-US" dirty="0">
                <a:latin typeface="Arial Rounded MT Bold" panose="020F0704030504030204" pitchFamily="34" charset="0"/>
              </a:rPr>
              <a:t>, </a:t>
            </a:r>
            <a:r>
              <a:rPr lang="en-US" b="1" dirty="0">
                <a:solidFill>
                  <a:srgbClr val="CC0099"/>
                </a:solidFill>
                <a:latin typeface="Arial Rounded MT Bold" panose="020F0704030504030204" pitchFamily="34" charset="0"/>
              </a:rPr>
              <a:t>mitosis</a:t>
            </a:r>
            <a:r>
              <a:rPr lang="en-US" dirty="0">
                <a:latin typeface="Arial Rounded MT Bold" panose="020F0704030504030204" pitchFamily="34" charset="0"/>
              </a:rPr>
              <a:t>, and start to migrate upward to replenish the regular loss of skin by shedding from the surface. About 25% of the cells are melanocytes, which produce melanin, which provides pigmentation for skin and hair. </a:t>
            </a:r>
            <a:r>
              <a:rPr lang="en-US" b="1" dirty="0">
                <a:solidFill>
                  <a:srgbClr val="CC0099"/>
                </a:solidFill>
                <a:latin typeface="Arial Rounded MT Bold" panose="020F0704030504030204" pitchFamily="34" charset="0"/>
              </a:rPr>
              <a:t>Basal cell carcinoma originates in this layer</a:t>
            </a:r>
            <a:r>
              <a:rPr lang="en-US" dirty="0">
                <a:latin typeface="Arial Rounded MT Bold" panose="020F0704030504030204" pitchFamily="34" charset="0"/>
              </a:rPr>
              <a:t>.</a:t>
            </a:r>
          </a:p>
        </p:txBody>
      </p:sp>
    </p:spTree>
    <p:extLst>
      <p:ext uri="{BB962C8B-B14F-4D97-AF65-F5344CB8AC3E}">
        <p14:creationId xmlns:p14="http://schemas.microsoft.com/office/powerpoint/2010/main" val="604479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799"/>
            <a:ext cx="9601200" cy="5719891"/>
          </a:xfrm>
        </p:spPr>
        <p:txBody>
          <a:bodyPr>
            <a:noAutofit/>
          </a:bodyPr>
          <a:lstStyle/>
          <a:p>
            <a:pPr marL="0" indent="0"/>
            <a:r>
              <a:rPr lang="en-US" sz="4000" dirty="0" smtClean="0"/>
              <a:t>Carcinoma arising from epidermal cells.</a:t>
            </a:r>
            <a:br>
              <a:rPr lang="en-US" sz="4000" dirty="0" smtClean="0"/>
            </a:br>
            <a:r>
              <a:rPr lang="en-US" sz="4000" dirty="0"/>
              <a:t> </a:t>
            </a:r>
            <a:br>
              <a:rPr lang="en-US" sz="4000" dirty="0"/>
            </a:br>
            <a:r>
              <a:rPr lang="en-US" sz="4000" dirty="0" smtClean="0"/>
              <a:t>The most common sites :</a:t>
            </a:r>
            <a:br>
              <a:rPr lang="en-US" sz="4000" dirty="0" smtClean="0"/>
            </a:br>
            <a:r>
              <a:rPr lang="en-US" sz="4000" dirty="0" smtClean="0"/>
              <a:t>head , neck ,and hands.</a:t>
            </a:r>
            <a:br>
              <a:rPr lang="en-US" sz="4000" dirty="0" smtClean="0"/>
            </a:br>
            <a:r>
              <a:rPr lang="en-US" sz="4000" dirty="0"/>
              <a:t/>
            </a:r>
            <a:br>
              <a:rPr lang="en-US" sz="4000" dirty="0"/>
            </a:br>
            <a:r>
              <a:rPr lang="en-US" sz="4000" dirty="0"/>
              <a:t/>
            </a:r>
            <a:br>
              <a:rPr lang="en-US" sz="4000" dirty="0"/>
            </a:br>
            <a:r>
              <a:rPr lang="en-US" sz="4000" dirty="0"/>
              <a:t> </a:t>
            </a:r>
            <a:r>
              <a:rPr lang="en-US" sz="4000" b="1" dirty="0"/>
              <a:t>Incidence</a:t>
            </a:r>
            <a:br>
              <a:rPr lang="en-US" sz="4000" b="1" dirty="0"/>
            </a:br>
            <a:r>
              <a:rPr lang="en-US" sz="4000" b="1" dirty="0"/>
              <a:t/>
            </a:r>
            <a:br>
              <a:rPr lang="en-US" sz="4000" b="1" dirty="0"/>
            </a:br>
            <a:r>
              <a:rPr lang="en-US" sz="4000" dirty="0"/>
              <a:t> Second most common skin cancer after BCC.</a:t>
            </a:r>
            <a:br>
              <a:rPr lang="en-US" sz="4000" dirty="0"/>
            </a:br>
            <a:endParaRPr lang="ar-JO" sz="4000" dirty="0"/>
          </a:p>
        </p:txBody>
      </p:sp>
    </p:spTree>
    <p:extLst>
      <p:ext uri="{BB962C8B-B14F-4D97-AF65-F5344CB8AC3E}">
        <p14:creationId xmlns:p14="http://schemas.microsoft.com/office/powerpoint/2010/main" val="594872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438150"/>
            <a:ext cx="9601200" cy="5930900"/>
          </a:xfrm>
        </p:spPr>
        <p:txBody>
          <a:bodyPr>
            <a:noAutofit/>
          </a:bodyPr>
          <a:lstStyle/>
          <a:p>
            <a:pPr marL="0" indent="0"/>
            <a:r>
              <a:rPr lang="en-US" sz="2800" b="1" dirty="0"/>
              <a:t>Risk factors :</a:t>
            </a:r>
            <a:br>
              <a:rPr lang="en-US" sz="2800" b="1" dirty="0"/>
            </a:br>
            <a:r>
              <a:rPr lang="en-US" sz="2400" b="1" dirty="0">
                <a:solidFill>
                  <a:schemeClr val="tx2">
                    <a:lumMod val="60000"/>
                    <a:lumOff val="40000"/>
                  </a:schemeClr>
                </a:solidFill>
              </a:rPr>
              <a:t>1.UV radiation: </a:t>
            </a:r>
            <a:r>
              <a:rPr lang="en-US" sz="2000" dirty="0"/>
              <a:t>Sun exposure and tanning booth use; PUVA therapy for psoriasis</a:t>
            </a:r>
            <a:br>
              <a:rPr lang="en-US" sz="2000" dirty="0"/>
            </a:br>
            <a:r>
              <a:rPr lang="en-US" sz="2000" dirty="0"/>
              <a:t/>
            </a:r>
            <a:br>
              <a:rPr lang="en-US" sz="2000" dirty="0"/>
            </a:br>
            <a:r>
              <a:rPr lang="en-US" sz="2400" b="1" dirty="0">
                <a:solidFill>
                  <a:schemeClr val="tx2">
                    <a:lumMod val="60000"/>
                    <a:lumOff val="40000"/>
                  </a:schemeClr>
                </a:solidFill>
              </a:rPr>
              <a:t>2. Chemical exposure</a:t>
            </a:r>
            <a:r>
              <a:rPr lang="en-US" sz="2000" dirty="0"/>
              <a:t>, including some pesticides, organic hydrocarbons such as</a:t>
            </a:r>
            <a:br>
              <a:rPr lang="en-US" sz="2000" dirty="0"/>
            </a:br>
            <a:r>
              <a:rPr lang="en-US" sz="2000" dirty="0"/>
              <a:t>coal tar, fuel oil, paraffin oil, and arsenic (in welding materials)</a:t>
            </a:r>
            <a:br>
              <a:rPr lang="en-US" sz="2000" dirty="0"/>
            </a:br>
            <a:r>
              <a:rPr lang="en-US" sz="2000" dirty="0"/>
              <a:t/>
            </a:r>
            <a:br>
              <a:rPr lang="en-US" sz="2000" dirty="0"/>
            </a:br>
            <a:r>
              <a:rPr lang="en-US" sz="2400" b="1" dirty="0">
                <a:solidFill>
                  <a:schemeClr val="tx2">
                    <a:lumMod val="60000"/>
                    <a:lumOff val="40000"/>
                  </a:schemeClr>
                </a:solidFill>
              </a:rPr>
              <a:t>3. Viral infection</a:t>
            </a:r>
            <a:r>
              <a:rPr lang="en-US" sz="2400" b="1" dirty="0"/>
              <a:t>: </a:t>
            </a:r>
            <a:r>
              <a:rPr lang="en-US" sz="2000" dirty="0"/>
              <a:t>Some types of human papillomavirus (HPV); herpes simplex virus</a:t>
            </a:r>
            <a:br>
              <a:rPr lang="en-US" sz="2000" dirty="0"/>
            </a:br>
            <a:r>
              <a:rPr lang="en-US" sz="2000" dirty="0"/>
              <a:t/>
            </a:r>
            <a:br>
              <a:rPr lang="en-US" sz="2000" dirty="0"/>
            </a:br>
            <a:r>
              <a:rPr lang="en-US" sz="2400" dirty="0">
                <a:solidFill>
                  <a:schemeClr val="tx2">
                    <a:lumMod val="60000"/>
                    <a:lumOff val="40000"/>
                  </a:schemeClr>
                </a:solidFill>
              </a:rPr>
              <a:t>4. </a:t>
            </a:r>
            <a:r>
              <a:rPr lang="en-US" sz="2400" b="1" dirty="0">
                <a:solidFill>
                  <a:schemeClr val="tx2">
                    <a:lumMod val="60000"/>
                    <a:lumOff val="40000"/>
                  </a:schemeClr>
                </a:solidFill>
              </a:rPr>
              <a:t>Radiation</a:t>
            </a:r>
            <a:r>
              <a:rPr lang="en-US" sz="2400" dirty="0">
                <a:solidFill>
                  <a:schemeClr val="tx2">
                    <a:lumMod val="60000"/>
                    <a:lumOff val="40000"/>
                  </a:schemeClr>
                </a:solidFill>
              </a:rPr>
              <a:t>:</a:t>
            </a:r>
            <a:r>
              <a:rPr lang="en-US" sz="2400" dirty="0"/>
              <a:t> </a:t>
            </a:r>
            <a:r>
              <a:rPr lang="en-US" sz="2000" dirty="0"/>
              <a:t>Long latency between exposure and disease.</a:t>
            </a:r>
            <a:br>
              <a:rPr lang="en-US" sz="2000" dirty="0"/>
            </a:br>
            <a:r>
              <a:rPr lang="en-US" sz="2400" b="1" dirty="0">
                <a:solidFill>
                  <a:schemeClr val="tx2">
                    <a:lumMod val="60000"/>
                    <a:lumOff val="40000"/>
                  </a:schemeClr>
                </a:solidFill>
              </a:rPr>
              <a:t/>
            </a:r>
            <a:br>
              <a:rPr lang="en-US" sz="2400" b="1" dirty="0">
                <a:solidFill>
                  <a:schemeClr val="tx2">
                    <a:lumMod val="60000"/>
                    <a:lumOff val="40000"/>
                  </a:schemeClr>
                </a:solidFill>
              </a:rPr>
            </a:br>
            <a:r>
              <a:rPr lang="en-US" sz="2400" b="1" dirty="0">
                <a:solidFill>
                  <a:schemeClr val="tx2">
                    <a:lumMod val="60000"/>
                    <a:lumOff val="40000"/>
                  </a:schemeClr>
                </a:solidFill>
              </a:rPr>
              <a:t>5. </a:t>
            </a:r>
            <a:r>
              <a:rPr lang="en-US" sz="2400" b="1" dirty="0" err="1">
                <a:solidFill>
                  <a:schemeClr val="tx2">
                    <a:lumMod val="60000"/>
                    <a:lumOff val="40000"/>
                  </a:schemeClr>
                </a:solidFill>
              </a:rPr>
              <a:t>Marjolin’s</a:t>
            </a:r>
            <a:r>
              <a:rPr lang="en-US" sz="2400" b="1" dirty="0">
                <a:solidFill>
                  <a:schemeClr val="tx2">
                    <a:lumMod val="60000"/>
                    <a:lumOff val="40000"/>
                  </a:schemeClr>
                </a:solidFill>
              </a:rPr>
              <a:t> ulcer</a:t>
            </a:r>
            <a:r>
              <a:rPr lang="en-US" sz="2000" dirty="0">
                <a:solidFill>
                  <a:schemeClr val="tx2">
                    <a:lumMod val="60000"/>
                    <a:lumOff val="40000"/>
                  </a:schemeClr>
                </a:solidFill>
              </a:rPr>
              <a:t>: </a:t>
            </a:r>
            <a:r>
              <a:rPr lang="en-US" sz="2000" dirty="0"/>
              <a:t>SCC arising in a chronic wound (i.e., chronic burn scars and</a:t>
            </a:r>
            <a:br>
              <a:rPr lang="en-US" sz="2000" dirty="0"/>
            </a:br>
            <a:r>
              <a:rPr lang="en-US" sz="2000" dirty="0"/>
              <a:t>pressure sores) secondary to genetic changes caused by chronic inflammation.</a:t>
            </a:r>
            <a:br>
              <a:rPr lang="en-US" sz="2000" dirty="0"/>
            </a:br>
            <a:r>
              <a:rPr lang="en-US" sz="2000" dirty="0"/>
              <a:t/>
            </a:r>
            <a:br>
              <a:rPr lang="en-US" sz="2000" dirty="0"/>
            </a:br>
            <a:r>
              <a:rPr lang="en-US" sz="2400" b="1" dirty="0">
                <a:solidFill>
                  <a:schemeClr val="tx2">
                    <a:lumMod val="60000"/>
                    <a:lumOff val="40000"/>
                  </a:schemeClr>
                </a:solidFill>
              </a:rPr>
              <a:t>6. Impaired immunity</a:t>
            </a:r>
            <a:r>
              <a:rPr lang="en-US" sz="2400" b="1" dirty="0"/>
              <a:t>: </a:t>
            </a:r>
            <a:r>
              <a:rPr lang="en-US" sz="2000" dirty="0"/>
              <a:t>That is, immunosuppression for transplants and AIDS.</a:t>
            </a:r>
            <a:br>
              <a:rPr lang="en-US" sz="2000" dirty="0"/>
            </a:br>
            <a:r>
              <a:rPr lang="en-US" sz="2000" dirty="0"/>
              <a:t>Ratio of SCC to BCC in these patients is 2:1.</a:t>
            </a:r>
            <a:br>
              <a:rPr lang="en-US" sz="2000" dirty="0"/>
            </a:br>
            <a:r>
              <a:rPr lang="en-US" sz="2000" dirty="0"/>
              <a:t/>
            </a:r>
            <a:br>
              <a:rPr lang="en-US" sz="2000" dirty="0"/>
            </a:br>
            <a:r>
              <a:rPr lang="ar-JO" sz="2400" b="1" dirty="0">
                <a:solidFill>
                  <a:schemeClr val="tx2">
                    <a:lumMod val="60000"/>
                    <a:lumOff val="40000"/>
                  </a:schemeClr>
                </a:solidFill>
              </a:rPr>
              <a:t/>
            </a:r>
            <a:br>
              <a:rPr lang="ar-JO" sz="2400" b="1" dirty="0">
                <a:solidFill>
                  <a:schemeClr val="tx2">
                    <a:lumMod val="60000"/>
                    <a:lumOff val="40000"/>
                  </a:schemeClr>
                </a:solidFill>
              </a:rPr>
            </a:br>
            <a:endParaRPr lang="ar-JO" sz="2400" b="1" dirty="0"/>
          </a:p>
        </p:txBody>
      </p:sp>
    </p:spTree>
    <p:extLst>
      <p:ext uri="{BB962C8B-B14F-4D97-AF65-F5344CB8AC3E}">
        <p14:creationId xmlns:p14="http://schemas.microsoft.com/office/powerpoint/2010/main" val="3529263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457200"/>
            <a:ext cx="9601200" cy="6134100"/>
          </a:xfrm>
        </p:spPr>
        <p:txBody>
          <a:bodyPr>
            <a:noAutofit/>
          </a:bodyPr>
          <a:lstStyle/>
          <a:p>
            <a:pPr marL="0" indent="0"/>
            <a:r>
              <a:rPr lang="en-US" sz="3200" b="1" dirty="0"/>
              <a:t>SCC disease biology and characteristics</a:t>
            </a:r>
            <a:r>
              <a:rPr lang="en-US" sz="2400" b="1" dirty="0"/>
              <a:t/>
            </a:r>
            <a:br>
              <a:rPr lang="en-US" sz="2400" b="1" dirty="0"/>
            </a:br>
            <a:r>
              <a:rPr lang="en-US" sz="2400" b="1" dirty="0"/>
              <a:t>Precursor </a:t>
            </a:r>
            <a:r>
              <a:rPr lang="en-US" sz="2400" b="1" dirty="0" smtClean="0"/>
              <a:t>lesions</a:t>
            </a:r>
            <a:r>
              <a:rPr lang="en-US" sz="2400" b="1" dirty="0"/>
              <a:t/>
            </a:r>
            <a:br>
              <a:rPr lang="en-US" sz="2400" b="1" dirty="0"/>
            </a:br>
            <a:r>
              <a:rPr lang="en-US" sz="2800" b="1" dirty="0">
                <a:solidFill>
                  <a:schemeClr val="tx2">
                    <a:lumMod val="60000"/>
                    <a:lumOff val="40000"/>
                  </a:schemeClr>
                </a:solidFill>
              </a:rPr>
              <a:t>Actinic </a:t>
            </a:r>
            <a:r>
              <a:rPr lang="en-US" sz="2800" b="1" dirty="0" err="1">
                <a:solidFill>
                  <a:schemeClr val="tx2">
                    <a:lumMod val="60000"/>
                    <a:lumOff val="40000"/>
                  </a:schemeClr>
                </a:solidFill>
              </a:rPr>
              <a:t>keratoses</a:t>
            </a:r>
            <a:r>
              <a:rPr lang="en-US" sz="2800" b="1" dirty="0">
                <a:solidFill>
                  <a:schemeClr val="tx2">
                    <a:lumMod val="60000"/>
                    <a:lumOff val="40000"/>
                  </a:schemeClr>
                </a:solidFill>
              </a:rPr>
              <a:t> (AKs, or solar </a:t>
            </a:r>
            <a:r>
              <a:rPr lang="en-US" sz="2800" b="1" dirty="0" err="1">
                <a:solidFill>
                  <a:schemeClr val="tx2">
                    <a:lumMod val="60000"/>
                    <a:lumOff val="40000"/>
                  </a:schemeClr>
                </a:solidFill>
              </a:rPr>
              <a:t>keratoses</a:t>
            </a:r>
            <a:r>
              <a:rPr lang="en-US" sz="2800" b="1" dirty="0">
                <a:solidFill>
                  <a:schemeClr val="tx2">
                    <a:lumMod val="60000"/>
                    <a:lumOff val="40000"/>
                  </a:schemeClr>
                </a:solidFill>
              </a:rPr>
              <a:t>)</a:t>
            </a:r>
            <a:br>
              <a:rPr lang="en-US" sz="2800" b="1" dirty="0">
                <a:solidFill>
                  <a:schemeClr val="tx2">
                    <a:lumMod val="60000"/>
                    <a:lumOff val="40000"/>
                  </a:schemeClr>
                </a:solidFill>
              </a:rPr>
            </a:br>
            <a:r>
              <a:rPr lang="en-US" sz="2800" dirty="0"/>
              <a:t>Erythematous macules and papules with coarse, adherent scale</a:t>
            </a:r>
            <a:br>
              <a:rPr lang="en-US" sz="2800" dirty="0"/>
            </a:br>
            <a:r>
              <a:rPr lang="en-US" sz="2800" dirty="0"/>
              <a:t>b. Histologically resembles SCC in situ (pre-malignant</a:t>
            </a:r>
            <a:br>
              <a:rPr lang="en-US" sz="2800" dirty="0"/>
            </a:br>
            <a:r>
              <a:rPr lang="en-US" sz="2800" dirty="0"/>
              <a:t>c. AK is considered a precursor lesion; up to 5% progress to SCC; in turn,</a:t>
            </a:r>
            <a:br>
              <a:rPr lang="en-US" sz="2800" dirty="0"/>
            </a:br>
            <a:r>
              <a:rPr lang="en-US" sz="2800" dirty="0"/>
              <a:t>65% of all SCC arise from sites of </a:t>
            </a:r>
            <a:r>
              <a:rPr lang="en-US" sz="2800" dirty="0" err="1"/>
              <a:t>Aks</a:t>
            </a:r>
            <a:r>
              <a:rPr lang="en-US" sz="2800" dirty="0"/>
              <a:t/>
            </a:r>
            <a:br>
              <a:rPr lang="en-US" sz="2800" dirty="0"/>
            </a:br>
            <a:r>
              <a:rPr lang="en-US" sz="2400" dirty="0"/>
              <a:t/>
            </a:r>
            <a:br>
              <a:rPr lang="en-US" sz="2400" dirty="0"/>
            </a:br>
            <a:r>
              <a:rPr lang="en-US" sz="2400" b="1" dirty="0"/>
              <a:t/>
            </a:r>
            <a:br>
              <a:rPr lang="en-US" sz="2400" b="1" dirty="0"/>
            </a:br>
            <a:endParaRPr lang="ar-JO" sz="2400"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5350" y="4140200"/>
            <a:ext cx="4279899" cy="2359824"/>
          </a:xfrm>
          <a:prstGeom prst="rect">
            <a:avLst/>
          </a:prstGeom>
        </p:spPr>
      </p:pic>
    </p:spTree>
    <p:extLst>
      <p:ext uri="{BB962C8B-B14F-4D97-AF65-F5344CB8AC3E}">
        <p14:creationId xmlns:p14="http://schemas.microsoft.com/office/powerpoint/2010/main" val="3452717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5880100"/>
          </a:xfrm>
        </p:spPr>
        <p:txBody>
          <a:bodyPr>
            <a:normAutofit/>
          </a:bodyPr>
          <a:lstStyle/>
          <a:p>
            <a:pPr marL="0" indent="0"/>
            <a:r>
              <a:rPr lang="en-US" sz="3200" dirty="0"/>
              <a:t/>
            </a:r>
            <a:br>
              <a:rPr lang="en-US" sz="3200" dirty="0"/>
            </a:br>
            <a:r>
              <a:rPr lang="en-US" sz="3200" b="1" dirty="0" smtClean="0">
                <a:solidFill>
                  <a:schemeClr val="tx2">
                    <a:lumMod val="60000"/>
                    <a:lumOff val="40000"/>
                  </a:schemeClr>
                </a:solidFill>
              </a:rPr>
              <a:t>2</a:t>
            </a:r>
            <a:r>
              <a:rPr lang="en-US" sz="3200" b="1" dirty="0">
                <a:solidFill>
                  <a:schemeClr val="tx2">
                    <a:lumMod val="60000"/>
                    <a:lumOff val="40000"/>
                  </a:schemeClr>
                </a:solidFill>
              </a:rPr>
              <a:t>. Bowen’s disease (SCC in situ</a:t>
            </a:r>
            <a:r>
              <a:rPr lang="en-US" sz="3200" dirty="0">
                <a:solidFill>
                  <a:schemeClr val="tx2">
                    <a:lumMod val="60000"/>
                    <a:lumOff val="40000"/>
                  </a:schemeClr>
                </a:solidFill>
              </a:rPr>
              <a:t>)</a:t>
            </a:r>
            <a:br>
              <a:rPr lang="en-US" sz="3200" dirty="0">
                <a:solidFill>
                  <a:schemeClr val="tx2">
                    <a:lumMod val="60000"/>
                    <a:lumOff val="40000"/>
                  </a:schemeClr>
                </a:solidFill>
              </a:rPr>
            </a:br>
            <a:r>
              <a:rPr lang="en-US" sz="3200" dirty="0"/>
              <a:t>Exhibits full-thickness </a:t>
            </a:r>
            <a:r>
              <a:rPr lang="en-US" sz="3200" dirty="0" err="1"/>
              <a:t>cytologic</a:t>
            </a:r>
            <a:r>
              <a:rPr lang="en-US" sz="3200" dirty="0"/>
              <a:t> </a:t>
            </a:r>
            <a:r>
              <a:rPr lang="en-US" sz="3200" dirty="0" err="1"/>
              <a:t>atypia</a:t>
            </a:r>
            <a:r>
              <a:rPr lang="en-US" sz="3200" dirty="0"/>
              <a:t> of the keratinocytes</a:t>
            </a:r>
            <a:br>
              <a:rPr lang="en-US" sz="3200" dirty="0"/>
            </a:br>
            <a:r>
              <a:rPr lang="en-US" sz="3200" dirty="0"/>
              <a:t/>
            </a:r>
            <a:br>
              <a:rPr lang="en-US" sz="3200" dirty="0"/>
            </a:br>
            <a:r>
              <a:rPr lang="en-US" sz="3200" b="1" dirty="0"/>
              <a:t>b. </a:t>
            </a:r>
            <a:r>
              <a:rPr lang="en-US" sz="3200" b="1" dirty="0" err="1"/>
              <a:t>Erythroplasia</a:t>
            </a:r>
            <a:r>
              <a:rPr lang="en-US" sz="3200" b="1" dirty="0"/>
              <a:t> of </a:t>
            </a:r>
            <a:r>
              <a:rPr lang="en-US" sz="3200" b="1" dirty="0" err="1"/>
              <a:t>Queyrat</a:t>
            </a:r>
            <a:r>
              <a:rPr lang="en-US" sz="3200" b="1" dirty="0"/>
              <a:t> is SCC in situ of the glans penis.</a:t>
            </a:r>
            <a:br>
              <a:rPr lang="en-US" sz="3200" b="1" dirty="0"/>
            </a:br>
            <a:endParaRPr lang="ar-JO" sz="3200"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747134"/>
            <a:ext cx="3898900" cy="2990215"/>
          </a:xfrm>
          <a:prstGeom prst="rect">
            <a:avLst/>
          </a:prstGeom>
        </p:spPr>
      </p:pic>
    </p:spTree>
    <p:extLst>
      <p:ext uri="{BB962C8B-B14F-4D97-AF65-F5344CB8AC3E}">
        <p14:creationId xmlns:p14="http://schemas.microsoft.com/office/powerpoint/2010/main" val="1149728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482600"/>
            <a:ext cx="9601200" cy="6273800"/>
          </a:xfrm>
        </p:spPr>
        <p:txBody>
          <a:bodyPr>
            <a:normAutofit/>
          </a:bodyPr>
          <a:lstStyle/>
          <a:p>
            <a:pPr marL="0" indent="0"/>
            <a:r>
              <a:rPr lang="en-US" b="1" dirty="0">
                <a:solidFill>
                  <a:schemeClr val="tx2">
                    <a:lumMod val="60000"/>
                    <a:lumOff val="40000"/>
                  </a:schemeClr>
                </a:solidFill>
              </a:rPr>
              <a:t>3. Leukoplakia</a:t>
            </a:r>
            <a:br>
              <a:rPr lang="en-US" b="1" dirty="0">
                <a:solidFill>
                  <a:schemeClr val="tx2">
                    <a:lumMod val="60000"/>
                    <a:lumOff val="40000"/>
                  </a:schemeClr>
                </a:solidFill>
              </a:rPr>
            </a:br>
            <a:r>
              <a:rPr lang="en-US" dirty="0"/>
              <a:t>a. Presents as a white patch on oral or other mucosa.</a:t>
            </a:r>
            <a:br>
              <a:rPr lang="en-US" dirty="0"/>
            </a:br>
            <a:r>
              <a:rPr lang="fr-FR" dirty="0"/>
              <a:t>b. </a:t>
            </a:r>
            <a:r>
              <a:rPr lang="fr-FR" dirty="0" err="1"/>
              <a:t>Malignant</a:t>
            </a:r>
            <a:r>
              <a:rPr lang="fr-FR" dirty="0"/>
              <a:t> transformation </a:t>
            </a:r>
            <a:r>
              <a:rPr lang="fr-FR" dirty="0" err="1"/>
              <a:t>occurs</a:t>
            </a:r>
            <a:r>
              <a:rPr lang="fr-FR" dirty="0"/>
              <a:t> in 15%.</a:t>
            </a:r>
            <a:br>
              <a:rPr lang="fr-FR" dirty="0"/>
            </a:br>
            <a:r>
              <a:rPr lang="fr-FR" dirty="0"/>
              <a:t/>
            </a:r>
            <a:br>
              <a:rPr lang="fr-FR" dirty="0"/>
            </a:br>
            <a:endParaRPr lang="ar-JO"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3309366"/>
            <a:ext cx="5029200" cy="2871216"/>
          </a:xfrm>
          <a:prstGeom prst="rect">
            <a:avLst/>
          </a:prstGeom>
        </p:spPr>
      </p:pic>
    </p:spTree>
    <p:extLst>
      <p:ext uri="{BB962C8B-B14F-4D97-AF65-F5344CB8AC3E}">
        <p14:creationId xmlns:p14="http://schemas.microsoft.com/office/powerpoint/2010/main" val="1010150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5949950"/>
          </a:xfrm>
        </p:spPr>
        <p:txBody>
          <a:bodyPr>
            <a:noAutofit/>
          </a:bodyPr>
          <a:lstStyle/>
          <a:p>
            <a:pPr marL="0" indent="0"/>
            <a:r>
              <a:rPr lang="en-US" sz="2400" b="1" dirty="0" smtClean="0">
                <a:solidFill>
                  <a:schemeClr val="tx2">
                    <a:lumMod val="60000"/>
                    <a:lumOff val="40000"/>
                  </a:schemeClr>
                </a:solidFill>
              </a:rPr>
              <a:t>4</a:t>
            </a:r>
            <a:r>
              <a:rPr lang="en-US" sz="2400" b="1" dirty="0">
                <a:solidFill>
                  <a:schemeClr val="tx2">
                    <a:lumMod val="60000"/>
                    <a:lumOff val="40000"/>
                  </a:schemeClr>
                </a:solidFill>
              </a:rPr>
              <a:t>. </a:t>
            </a:r>
            <a:r>
              <a:rPr lang="en-US" sz="2400" b="1" dirty="0" err="1">
                <a:solidFill>
                  <a:schemeClr val="tx2">
                    <a:lumMod val="60000"/>
                    <a:lumOff val="40000"/>
                  </a:schemeClr>
                </a:solidFill>
              </a:rPr>
              <a:t>Keratoacanthoma</a:t>
            </a:r>
            <a:r>
              <a:rPr lang="en-US" sz="2400" b="1" dirty="0">
                <a:solidFill>
                  <a:schemeClr val="tx2">
                    <a:lumMod val="60000"/>
                    <a:lumOff val="40000"/>
                  </a:schemeClr>
                </a:solidFill>
              </a:rPr>
              <a:t/>
            </a:r>
            <a:br>
              <a:rPr lang="en-US" sz="2400" b="1" dirty="0">
                <a:solidFill>
                  <a:schemeClr val="tx2">
                    <a:lumMod val="60000"/>
                    <a:lumOff val="40000"/>
                  </a:schemeClr>
                </a:solidFill>
              </a:rPr>
            </a:br>
            <a:r>
              <a:rPr lang="en-US" sz="2400" dirty="0"/>
              <a:t>a. Benign skin tumor that is composed of squamous cells and keratin; may</a:t>
            </a:r>
            <a:br>
              <a:rPr lang="en-US" sz="2400" dirty="0"/>
            </a:br>
            <a:r>
              <a:rPr lang="en-US" sz="2400" dirty="0"/>
              <a:t>clinically resemble SCC.</a:t>
            </a:r>
            <a:br>
              <a:rPr lang="en-US" sz="2400" dirty="0"/>
            </a:br>
            <a:r>
              <a:rPr lang="en-US" sz="2400" dirty="0"/>
              <a:t>b. Etiology is unknown but thought to originate from hair follicles.</a:t>
            </a:r>
            <a:br>
              <a:rPr lang="en-US" sz="2400" dirty="0"/>
            </a:br>
            <a:r>
              <a:rPr lang="en-US" sz="2400" dirty="0"/>
              <a:t>c. Typically has a rapid 6-week growth phase followed by involution over </a:t>
            </a:r>
            <a:r>
              <a:rPr lang="en-US" sz="2400" dirty="0" smtClean="0"/>
              <a:t>the</a:t>
            </a:r>
            <a:r>
              <a:rPr lang="en-US" sz="2400" dirty="0"/>
              <a:t> </a:t>
            </a:r>
            <a:r>
              <a:rPr lang="en-US" sz="2400" dirty="0" smtClean="0"/>
              <a:t>next </a:t>
            </a:r>
            <a:r>
              <a:rPr lang="en-US" sz="2400" dirty="0"/>
              <a:t>6 months</a:t>
            </a:r>
            <a:r>
              <a:rPr lang="en-US" sz="2400" dirty="0" smtClean="0"/>
              <a:t>.</a:t>
            </a:r>
            <a:br>
              <a:rPr lang="en-US" sz="2400" dirty="0" smtClean="0"/>
            </a:br>
            <a:r>
              <a:rPr lang="en-US" sz="2400" dirty="0" smtClean="0"/>
              <a:t> </a:t>
            </a:r>
            <a:r>
              <a:rPr lang="en-US" sz="2400" dirty="0"/>
              <a:t>However, can progress to SCC in 5% to 10% of cases.</a:t>
            </a:r>
            <a:br>
              <a:rPr lang="en-US" sz="2400" dirty="0"/>
            </a:br>
            <a:r>
              <a:rPr lang="en-US" sz="2400" dirty="0"/>
              <a:t>d. Excision is the treatment of choice; may be difficult to differentiate </a:t>
            </a:r>
            <a:r>
              <a:rPr lang="en-US" sz="2400" dirty="0" smtClean="0"/>
              <a:t>from SCC </a:t>
            </a:r>
            <a:r>
              <a:rPr lang="en-US" sz="2400" dirty="0"/>
              <a:t>histologically.</a:t>
            </a:r>
            <a:r>
              <a:rPr lang="ar-JO" sz="2400" dirty="0"/>
              <a:t/>
            </a:r>
            <a:br>
              <a:rPr lang="ar-JO" sz="2400" dirty="0"/>
            </a:br>
            <a:r>
              <a:rPr lang="ar-JO" sz="2400" dirty="0"/>
              <a:t/>
            </a:r>
            <a:br>
              <a:rPr lang="ar-JO" sz="2400" dirty="0"/>
            </a:br>
            <a:endParaRPr lang="ar-JO" sz="2400"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9350" y="4114800"/>
            <a:ext cx="7073900" cy="2470150"/>
          </a:xfrm>
          <a:prstGeom prst="rect">
            <a:avLst/>
          </a:prstGeom>
        </p:spPr>
      </p:pic>
    </p:spTree>
    <p:extLst>
      <p:ext uri="{BB962C8B-B14F-4D97-AF65-F5344CB8AC3E}">
        <p14:creationId xmlns:p14="http://schemas.microsoft.com/office/powerpoint/2010/main" val="2902293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406400"/>
            <a:ext cx="9601200" cy="6210300"/>
          </a:xfrm>
        </p:spPr>
        <p:txBody>
          <a:bodyPr>
            <a:normAutofit/>
          </a:bodyPr>
          <a:lstStyle/>
          <a:p>
            <a:pPr marL="0" indent="0"/>
            <a:r>
              <a:rPr lang="en-US" b="1" dirty="0"/>
              <a:t>Types of SCC</a:t>
            </a:r>
            <a:br>
              <a:rPr lang="en-US" b="1" dirty="0"/>
            </a:br>
            <a:r>
              <a:rPr lang="en-US" b="1" dirty="0"/>
              <a:t/>
            </a:r>
            <a:br>
              <a:rPr lang="en-US" b="1" dirty="0"/>
            </a:br>
            <a:r>
              <a:rPr lang="en-US" b="1" dirty="0" err="1">
                <a:solidFill>
                  <a:schemeClr val="tx2">
                    <a:lumMod val="60000"/>
                    <a:lumOff val="40000"/>
                  </a:schemeClr>
                </a:solidFill>
              </a:rPr>
              <a:t>Verrucous</a:t>
            </a:r>
            <a:r>
              <a:rPr lang="en-US" b="1" dirty="0">
                <a:solidFill>
                  <a:schemeClr val="tx2">
                    <a:lumMod val="60000"/>
                    <a:lumOff val="40000"/>
                  </a:schemeClr>
                </a:solidFill>
              </a:rPr>
              <a:t> SCC</a:t>
            </a:r>
            <a:r>
              <a:rPr lang="en-US" dirty="0">
                <a:solidFill>
                  <a:schemeClr val="tx2">
                    <a:lumMod val="60000"/>
                    <a:lumOff val="40000"/>
                  </a:schemeClr>
                </a:solidFill>
              </a:rPr>
              <a:t>: </a:t>
            </a:r>
            <a:r>
              <a:rPr lang="en-US" dirty="0"/>
              <a:t>Slow-growing, </a:t>
            </a:r>
            <a:r>
              <a:rPr lang="en-US" dirty="0" err="1"/>
              <a:t>exophytic</a:t>
            </a:r>
            <a:r>
              <a:rPr lang="en-US" dirty="0"/>
              <a:t>, and less likely to metastasize.</a:t>
            </a:r>
            <a:br>
              <a:rPr lang="en-US" dirty="0"/>
            </a:br>
            <a:r>
              <a:rPr lang="en-US" dirty="0"/>
              <a:t/>
            </a:r>
            <a:br>
              <a:rPr lang="en-US" dirty="0"/>
            </a:br>
            <a:endParaRPr lang="ar-JO"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4646" y="3225799"/>
            <a:ext cx="4529149" cy="3472815"/>
          </a:xfrm>
          <a:prstGeom prst="rect">
            <a:avLst/>
          </a:prstGeom>
        </p:spPr>
      </p:pic>
    </p:spTree>
    <p:extLst>
      <p:ext uri="{BB962C8B-B14F-4D97-AF65-F5344CB8AC3E}">
        <p14:creationId xmlns:p14="http://schemas.microsoft.com/office/powerpoint/2010/main" val="496752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5899150"/>
          </a:xfrm>
        </p:spPr>
        <p:txBody>
          <a:bodyPr>
            <a:normAutofit/>
          </a:bodyPr>
          <a:lstStyle/>
          <a:p>
            <a:pPr marL="0" indent="0"/>
            <a:r>
              <a:rPr lang="en-US" sz="3200" b="1" dirty="0" smtClean="0">
                <a:solidFill>
                  <a:schemeClr val="tx2">
                    <a:lumMod val="60000"/>
                    <a:lumOff val="40000"/>
                  </a:schemeClr>
                </a:solidFill>
              </a:rPr>
              <a:t>2</a:t>
            </a:r>
            <a:r>
              <a:rPr lang="en-US" sz="3200" b="1" dirty="0">
                <a:solidFill>
                  <a:schemeClr val="tx2">
                    <a:lumMod val="60000"/>
                    <a:lumOff val="40000"/>
                  </a:schemeClr>
                </a:solidFill>
              </a:rPr>
              <a:t>. Ulcerative SCC</a:t>
            </a:r>
            <a:r>
              <a:rPr lang="en-US" sz="3200" dirty="0">
                <a:solidFill>
                  <a:schemeClr val="tx2">
                    <a:lumMod val="60000"/>
                    <a:lumOff val="40000"/>
                  </a:schemeClr>
                </a:solidFill>
              </a:rPr>
              <a:t>:</a:t>
            </a:r>
            <a:r>
              <a:rPr lang="en-US" sz="3200" dirty="0"/>
              <a:t> Grows rapidly and is locally invasive.</a:t>
            </a:r>
            <a:br>
              <a:rPr lang="en-US" sz="3200" dirty="0"/>
            </a:br>
            <a:r>
              <a:rPr lang="en-US" sz="3200" dirty="0"/>
              <a:t>a. Ulcerative SCC has very aggressive growth characteristics, raised borders,</a:t>
            </a:r>
            <a:br>
              <a:rPr lang="en-US" sz="3200" dirty="0"/>
            </a:br>
            <a:r>
              <a:rPr lang="en-US" sz="3200" dirty="0"/>
              <a:t>and central ulceration.</a:t>
            </a:r>
            <a:br>
              <a:rPr lang="en-US" sz="3200" dirty="0"/>
            </a:br>
            <a:r>
              <a:rPr lang="en-US" sz="3200" dirty="0"/>
              <a:t>b. &lt;50% 5-year survival if spread to lymph nodes in the head and neck.</a:t>
            </a:r>
            <a:br>
              <a:rPr lang="en-US" sz="3200" dirty="0"/>
            </a:br>
            <a:r>
              <a:rPr lang="en-US" sz="3200" dirty="0"/>
              <a:t/>
            </a:r>
            <a:br>
              <a:rPr lang="en-US" sz="3200" dirty="0"/>
            </a:br>
            <a:endParaRPr lang="ar-JO" sz="3200"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9350" y="3835400"/>
            <a:ext cx="6773545" cy="2774950"/>
          </a:xfrm>
          <a:prstGeom prst="rect">
            <a:avLst/>
          </a:prstGeom>
        </p:spPr>
      </p:pic>
    </p:spTree>
    <p:extLst>
      <p:ext uri="{BB962C8B-B14F-4D97-AF65-F5344CB8AC3E}">
        <p14:creationId xmlns:p14="http://schemas.microsoft.com/office/powerpoint/2010/main" val="2990831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5962650"/>
          </a:xfrm>
        </p:spPr>
        <p:txBody>
          <a:bodyPr>
            <a:normAutofit/>
          </a:bodyPr>
          <a:lstStyle/>
          <a:p>
            <a:pPr marL="0" indent="0"/>
            <a:r>
              <a:rPr lang="en-US" b="1" dirty="0" smtClean="0">
                <a:solidFill>
                  <a:schemeClr val="tx2">
                    <a:lumMod val="60000"/>
                    <a:lumOff val="40000"/>
                  </a:schemeClr>
                </a:solidFill>
              </a:rPr>
              <a:t>3</a:t>
            </a:r>
            <a:r>
              <a:rPr lang="en-US" b="1" dirty="0">
                <a:solidFill>
                  <a:schemeClr val="tx2">
                    <a:lumMod val="60000"/>
                    <a:lumOff val="40000"/>
                  </a:schemeClr>
                </a:solidFill>
              </a:rPr>
              <a:t>. </a:t>
            </a:r>
            <a:r>
              <a:rPr lang="en-US" b="1" dirty="0" err="1" smtClean="0">
                <a:solidFill>
                  <a:schemeClr val="tx2">
                    <a:lumMod val="60000"/>
                    <a:lumOff val="40000"/>
                  </a:schemeClr>
                </a:solidFill>
              </a:rPr>
              <a:t>Marjolin’s</a:t>
            </a:r>
            <a:r>
              <a:rPr lang="en-US" b="1" dirty="0" smtClean="0">
                <a:solidFill>
                  <a:schemeClr val="tx2">
                    <a:lumMod val="60000"/>
                    <a:lumOff val="40000"/>
                  </a:schemeClr>
                </a:solidFill>
              </a:rPr>
              <a:t> </a:t>
            </a:r>
            <a:r>
              <a:rPr lang="en-US" b="1" dirty="0">
                <a:solidFill>
                  <a:schemeClr val="tx2">
                    <a:lumMod val="60000"/>
                    <a:lumOff val="40000"/>
                  </a:schemeClr>
                </a:solidFill>
              </a:rPr>
              <a:t>ulcer</a:t>
            </a:r>
            <a:br>
              <a:rPr lang="en-US" b="1" dirty="0">
                <a:solidFill>
                  <a:schemeClr val="tx2">
                    <a:lumMod val="60000"/>
                    <a:lumOff val="40000"/>
                  </a:schemeClr>
                </a:solidFill>
              </a:rPr>
            </a:br>
            <a:r>
              <a:rPr lang="en-US" dirty="0"/>
              <a:t>a. Arise from chronic wounds (burn, pressure ulcer, fistula, osteomyelitis tracks)</a:t>
            </a:r>
            <a:br>
              <a:rPr lang="en-US" dirty="0"/>
            </a:br>
            <a:r>
              <a:rPr lang="en-US" dirty="0"/>
              <a:t>b. Commonly metastasize to lymph nodes.</a:t>
            </a:r>
            <a:r>
              <a:rPr lang="ar-JO" dirty="0"/>
              <a:t/>
            </a:r>
            <a:br>
              <a:rPr lang="ar-JO" dirty="0"/>
            </a:br>
            <a:endParaRPr lang="ar-JO"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571" y="3917950"/>
            <a:ext cx="8269357" cy="2825750"/>
          </a:xfrm>
          <a:prstGeom prst="rect">
            <a:avLst/>
          </a:prstGeom>
        </p:spPr>
      </p:pic>
    </p:spTree>
    <p:extLst>
      <p:ext uri="{BB962C8B-B14F-4D97-AF65-F5344CB8AC3E}">
        <p14:creationId xmlns:p14="http://schemas.microsoft.com/office/powerpoint/2010/main" val="1575612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5988050"/>
          </a:xfrm>
        </p:spPr>
        <p:txBody>
          <a:bodyPr>
            <a:noAutofit/>
          </a:bodyPr>
          <a:lstStyle/>
          <a:p>
            <a:pPr marL="0" indent="0"/>
            <a:r>
              <a:rPr lang="en-US" sz="3200" b="1" dirty="0"/>
              <a:t>SCC treatment options</a:t>
            </a:r>
            <a:br>
              <a:rPr lang="en-US" sz="3200" b="1" dirty="0"/>
            </a:br>
            <a:r>
              <a:rPr lang="en-US" sz="3200" b="1" dirty="0"/>
              <a:t/>
            </a:r>
            <a:br>
              <a:rPr lang="en-US" sz="3200" b="1" dirty="0"/>
            </a:br>
            <a:r>
              <a:rPr lang="en-US" sz="3200" dirty="0">
                <a:solidFill>
                  <a:schemeClr val="tx2">
                    <a:lumMod val="60000"/>
                    <a:lumOff val="40000"/>
                  </a:schemeClr>
                </a:solidFill>
              </a:rPr>
              <a:t>A. Standard surgical techniques: </a:t>
            </a:r>
            <a:br>
              <a:rPr lang="en-US" sz="3200" dirty="0">
                <a:solidFill>
                  <a:schemeClr val="tx2">
                    <a:lumMod val="60000"/>
                    <a:lumOff val="40000"/>
                  </a:schemeClr>
                </a:solidFill>
              </a:rPr>
            </a:br>
            <a:r>
              <a:rPr lang="en-US" sz="3200" dirty="0"/>
              <a:t>90% to 95% cure rates; similar to BCC options</a:t>
            </a:r>
            <a:br>
              <a:rPr lang="en-US" sz="3200" dirty="0"/>
            </a:br>
            <a:r>
              <a:rPr lang="en-US" sz="3200" dirty="0">
                <a:solidFill>
                  <a:schemeClr val="tx2">
                    <a:lumMod val="60000"/>
                    <a:lumOff val="40000"/>
                  </a:schemeClr>
                </a:solidFill>
              </a:rPr>
              <a:t>1. Wide local excision of SCC: </a:t>
            </a:r>
            <a:r>
              <a:rPr lang="en-US" sz="3200" dirty="0"/>
              <a:t>5- to 10-mm margins are usually sufficient.</a:t>
            </a:r>
            <a:br>
              <a:rPr lang="en-US" sz="3200" dirty="0"/>
            </a:br>
            <a:r>
              <a:rPr lang="en-US" sz="3200" dirty="0"/>
              <a:t>Frozen sections may be used to confirm negative margins </a:t>
            </a:r>
            <a:r>
              <a:rPr lang="en-US" sz="3200" dirty="0" err="1"/>
              <a:t>intraoperatively</a:t>
            </a:r>
            <a:r>
              <a:rPr lang="en-US" sz="3200" dirty="0"/>
              <a:t>.</a:t>
            </a:r>
            <a:br>
              <a:rPr lang="en-US" sz="3200" dirty="0"/>
            </a:br>
            <a:r>
              <a:rPr lang="en-US" sz="3200" dirty="0"/>
              <a:t>a. If &lt;2 cm, low grade and extends to dermis, 4-mm margin</a:t>
            </a:r>
            <a:br>
              <a:rPr lang="en-US" sz="3200" dirty="0"/>
            </a:br>
            <a:r>
              <a:rPr lang="en-US" sz="3200" dirty="0"/>
              <a:t>b. If &gt;2 cm, grade 2 to 4, high risk or extension into fat, 6-mm margin</a:t>
            </a:r>
            <a:br>
              <a:rPr lang="en-US" sz="3200" dirty="0"/>
            </a:br>
            <a:r>
              <a:rPr lang="en-US" sz="3200" dirty="0"/>
              <a:t/>
            </a:r>
            <a:br>
              <a:rPr lang="en-US" sz="3200" dirty="0"/>
            </a:br>
            <a:endParaRPr lang="ar-JO" sz="3200" dirty="0"/>
          </a:p>
        </p:txBody>
      </p:sp>
    </p:spTree>
    <p:extLst>
      <p:ext uri="{BB962C8B-B14F-4D97-AF65-F5344CB8AC3E}">
        <p14:creationId xmlns:p14="http://schemas.microsoft.com/office/powerpoint/2010/main" val="402562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0A119E-253E-4100-9F90-E21FFD58AC33}"/>
              </a:ext>
            </a:extLst>
          </p:cNvPr>
          <p:cNvSpPr>
            <a:spLocks noGrp="1"/>
          </p:cNvSpPr>
          <p:nvPr>
            <p:ph type="title"/>
          </p:nvPr>
        </p:nvSpPr>
        <p:spPr/>
        <p:txBody>
          <a:bodyPr/>
          <a:lstStyle/>
          <a:p>
            <a:r>
              <a:rPr lang="en-US" dirty="0"/>
              <a:t>Epidemiology </a:t>
            </a:r>
          </a:p>
        </p:txBody>
      </p:sp>
      <p:sp>
        <p:nvSpPr>
          <p:cNvPr id="3" name="Content Placeholder 2">
            <a:extLst>
              <a:ext uri="{FF2B5EF4-FFF2-40B4-BE49-F238E27FC236}">
                <a16:creationId xmlns="" xmlns:a16="http://schemas.microsoft.com/office/drawing/2014/main" id="{691FA2D4-ADBF-44D4-B6A8-97D1F5F89F1C}"/>
              </a:ext>
            </a:extLst>
          </p:cNvPr>
          <p:cNvSpPr>
            <a:spLocks noGrp="1"/>
          </p:cNvSpPr>
          <p:nvPr>
            <p:ph idx="1"/>
          </p:nvPr>
        </p:nvSpPr>
        <p:spPr/>
        <p:txBody>
          <a:bodyPr/>
          <a:lstStyle/>
          <a:p>
            <a:pPr algn="l"/>
            <a:r>
              <a:rPr lang="en-US" sz="1800" b="0" i="0" u="none" strike="noStrike" baseline="0" dirty="0">
                <a:latin typeface="Arial Rounded MT Bold" panose="020F0704030504030204" pitchFamily="34" charset="0"/>
              </a:rPr>
              <a:t>Basal cell carcinoma (BCC) is the most common tumor diagnosed in the United States, with an estimated one million new cases occurring each year. </a:t>
            </a:r>
          </a:p>
          <a:p>
            <a:pPr algn="l"/>
            <a:r>
              <a:rPr lang="en-US" sz="1800" b="0" i="0" u="none" strike="noStrike" baseline="0" dirty="0">
                <a:latin typeface="Arial Rounded MT Bold" panose="020F0704030504030204" pitchFamily="34" charset="0"/>
              </a:rPr>
              <a:t>It represents 75% of nonmelanoma skin cancers and 25% of all cancers diagnosed each year</a:t>
            </a:r>
          </a:p>
          <a:p>
            <a:pPr algn="l"/>
            <a:endParaRPr lang="en-US" sz="1800" dirty="0">
              <a:latin typeface="Arial Rounded MT Bold" panose="020F0704030504030204" pitchFamily="34" charset="0"/>
            </a:endParaRPr>
          </a:p>
          <a:p>
            <a:pPr algn="l"/>
            <a:r>
              <a:rPr lang="en-US" sz="1800" b="0" i="0" u="none" strike="noStrike" baseline="0" dirty="0">
                <a:latin typeface="Arial Rounded MT Bold" panose="020F0704030504030204" pitchFamily="34" charset="0"/>
              </a:rPr>
              <a:t>BCC is seen slightly more commonly in males and individuals over the age of 60. </a:t>
            </a:r>
          </a:p>
          <a:p>
            <a:pPr algn="l"/>
            <a:endParaRPr lang="en-US" sz="1800" dirty="0">
              <a:latin typeface="Arial Rounded MT Bold" panose="020F0704030504030204" pitchFamily="34" charset="0"/>
            </a:endParaRPr>
          </a:p>
          <a:p>
            <a:pPr algn="l"/>
            <a:r>
              <a:rPr lang="en-US" sz="1800" b="0" i="0" u="none" strike="noStrike" baseline="0" dirty="0">
                <a:latin typeface="Arial Rounded MT Bold" panose="020F0704030504030204" pitchFamily="34" charset="0"/>
              </a:rPr>
              <a:t>the incidence in younger age groups is increasing.</a:t>
            </a:r>
            <a:endParaRPr lang="en-US" dirty="0">
              <a:latin typeface="Arial Rounded MT Bold" panose="020F0704030504030204" pitchFamily="34" charset="0"/>
            </a:endParaRPr>
          </a:p>
        </p:txBody>
      </p:sp>
    </p:spTree>
    <p:extLst>
      <p:ext uri="{BB962C8B-B14F-4D97-AF65-F5344CB8AC3E}">
        <p14:creationId xmlns:p14="http://schemas.microsoft.com/office/powerpoint/2010/main" val="1943222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6038850"/>
          </a:xfrm>
        </p:spPr>
        <p:txBody>
          <a:bodyPr>
            <a:normAutofit/>
          </a:bodyPr>
          <a:lstStyle/>
          <a:p>
            <a:pPr marL="0" indent="0"/>
            <a:r>
              <a:rPr lang="en-US" dirty="0" smtClean="0">
                <a:solidFill>
                  <a:schemeClr val="tx2">
                    <a:lumMod val="60000"/>
                    <a:lumOff val="40000"/>
                  </a:schemeClr>
                </a:solidFill>
              </a:rPr>
              <a:t>2</a:t>
            </a:r>
            <a:r>
              <a:rPr lang="en-US" dirty="0">
                <a:solidFill>
                  <a:schemeClr val="tx2">
                    <a:lumMod val="60000"/>
                    <a:lumOff val="40000"/>
                  </a:schemeClr>
                </a:solidFill>
              </a:rPr>
              <a:t>. </a:t>
            </a:r>
            <a:r>
              <a:rPr lang="en-US" dirty="0" err="1">
                <a:solidFill>
                  <a:schemeClr val="tx2">
                    <a:lumMod val="60000"/>
                    <a:lumOff val="40000"/>
                  </a:schemeClr>
                </a:solidFill>
              </a:rPr>
              <a:t>Mohs</a:t>
            </a:r>
            <a:r>
              <a:rPr lang="en-US" dirty="0">
                <a:solidFill>
                  <a:schemeClr val="tx2">
                    <a:lumMod val="60000"/>
                    <a:lumOff val="40000"/>
                  </a:schemeClr>
                </a:solidFill>
              </a:rPr>
              <a:t> surgery:</a:t>
            </a:r>
            <a:r>
              <a:rPr lang="en-US" dirty="0"/>
              <a:t> Sequential horizontal excision with frozen section testing.</a:t>
            </a:r>
            <a:br>
              <a:rPr lang="en-US" dirty="0"/>
            </a:br>
            <a:r>
              <a:rPr lang="en-US" dirty="0"/>
              <a:t>Highest cure rate for SCC: 94% to 99%.</a:t>
            </a:r>
            <a:br>
              <a:rPr lang="en-US" dirty="0"/>
            </a:br>
            <a:r>
              <a:rPr lang="en-US" dirty="0"/>
              <a:t>a. Indications, include recurrent, high-risk SCC, and/or lesions in aesthetically</a:t>
            </a:r>
            <a:br>
              <a:rPr lang="en-US" dirty="0"/>
            </a:br>
            <a:r>
              <a:rPr lang="en-US" dirty="0"/>
              <a:t>sensitive areas (nose, eyelid, lip, etc.)</a:t>
            </a:r>
            <a:br>
              <a:rPr lang="en-US" dirty="0"/>
            </a:br>
            <a:endParaRPr lang="ar-JO" dirty="0"/>
          </a:p>
        </p:txBody>
      </p:sp>
    </p:spTree>
    <p:extLst>
      <p:ext uri="{BB962C8B-B14F-4D97-AF65-F5344CB8AC3E}">
        <p14:creationId xmlns:p14="http://schemas.microsoft.com/office/powerpoint/2010/main" val="174136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400" y="0"/>
            <a:ext cx="11023600" cy="6813550"/>
          </a:xfrm>
          <a:prstGeom prst="rect">
            <a:avLst/>
          </a:prstGeom>
        </p:spPr>
      </p:pic>
    </p:spTree>
    <p:extLst>
      <p:ext uri="{BB962C8B-B14F-4D97-AF65-F5344CB8AC3E}">
        <p14:creationId xmlns:p14="http://schemas.microsoft.com/office/powerpoint/2010/main" val="1262648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30350" y="685800"/>
            <a:ext cx="9601200" cy="5969000"/>
          </a:xfrm>
        </p:spPr>
        <p:txBody>
          <a:bodyPr>
            <a:noAutofit/>
          </a:bodyPr>
          <a:lstStyle/>
          <a:p>
            <a:pPr marL="0" indent="0"/>
            <a:r>
              <a:rPr lang="en-US" sz="3200" b="1" dirty="0"/>
              <a:t>Field therapies</a:t>
            </a:r>
            <a:br>
              <a:rPr lang="en-US" sz="3200" b="1" dirty="0"/>
            </a:br>
            <a:r>
              <a:rPr lang="en-US" sz="3200" dirty="0">
                <a:solidFill>
                  <a:schemeClr val="tx2">
                    <a:lumMod val="60000"/>
                    <a:lumOff val="40000"/>
                  </a:schemeClr>
                </a:solidFill>
              </a:rPr>
              <a:t>1. Curettage, electrodessication, and </a:t>
            </a:r>
            <a:r>
              <a:rPr lang="en-US" sz="3200" dirty="0" err="1">
                <a:solidFill>
                  <a:schemeClr val="tx2">
                    <a:lumMod val="60000"/>
                    <a:lumOff val="40000"/>
                  </a:schemeClr>
                </a:solidFill>
              </a:rPr>
              <a:t>cryotherapy</a:t>
            </a:r>
            <a:r>
              <a:rPr lang="en-US" sz="3200" dirty="0">
                <a:solidFill>
                  <a:schemeClr val="tx2">
                    <a:lumMod val="60000"/>
                    <a:lumOff val="40000"/>
                  </a:schemeClr>
                </a:solidFill>
              </a:rPr>
              <a:t> </a:t>
            </a:r>
            <a:r>
              <a:rPr lang="en-US" sz="3200" dirty="0"/>
              <a:t>are used much less in SCC</a:t>
            </a:r>
            <a:br>
              <a:rPr lang="en-US" sz="3200" dirty="0"/>
            </a:br>
            <a:r>
              <a:rPr lang="en-US" sz="3200" dirty="0"/>
              <a:t>treatment than in BCC treatment, because of higher risk associated with missed deep tumor portions, and the risk of scarring obscuring SCC recurrences.</a:t>
            </a:r>
            <a:br>
              <a:rPr lang="en-US" sz="3200" dirty="0"/>
            </a:br>
            <a:r>
              <a:rPr lang="en-US" sz="3200" dirty="0"/>
              <a:t/>
            </a:r>
            <a:br>
              <a:rPr lang="en-US" sz="3200" dirty="0"/>
            </a:br>
            <a:r>
              <a:rPr lang="en-US" sz="3200" dirty="0"/>
              <a:t/>
            </a:r>
            <a:br>
              <a:rPr lang="en-US" sz="3200" dirty="0"/>
            </a:br>
            <a:r>
              <a:rPr lang="ar-JO" sz="3200" dirty="0"/>
              <a:t/>
            </a:r>
            <a:br>
              <a:rPr lang="ar-JO" sz="3200" dirty="0"/>
            </a:br>
            <a:endParaRPr lang="ar-JO" sz="3200"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600" y="3676650"/>
            <a:ext cx="6902450" cy="2946400"/>
          </a:xfrm>
          <a:prstGeom prst="rect">
            <a:avLst/>
          </a:prstGeom>
        </p:spPr>
      </p:pic>
    </p:spTree>
    <p:extLst>
      <p:ext uri="{BB962C8B-B14F-4D97-AF65-F5344CB8AC3E}">
        <p14:creationId xmlns:p14="http://schemas.microsoft.com/office/powerpoint/2010/main" val="1628949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4794250"/>
          </a:xfrm>
        </p:spPr>
        <p:txBody>
          <a:bodyPr/>
          <a:lstStyle/>
          <a:p>
            <a:r>
              <a:rPr lang="en-US" dirty="0">
                <a:solidFill>
                  <a:schemeClr val="tx2">
                    <a:lumMod val="60000"/>
                    <a:lumOff val="40000"/>
                  </a:schemeClr>
                </a:solidFill>
              </a:rPr>
              <a:t>2. </a:t>
            </a:r>
            <a:r>
              <a:rPr lang="en-US" b="1" dirty="0">
                <a:solidFill>
                  <a:schemeClr val="tx2">
                    <a:lumMod val="60000"/>
                    <a:lumOff val="40000"/>
                  </a:schemeClr>
                </a:solidFill>
              </a:rPr>
              <a:t>Radiation</a:t>
            </a:r>
            <a:r>
              <a:rPr lang="en-US" b="1" dirty="0"/>
              <a:t> is reserved for </a:t>
            </a:r>
            <a:r>
              <a:rPr lang="en-US" b="1" dirty="0" err="1"/>
              <a:t>unresectable</a:t>
            </a:r>
            <a:r>
              <a:rPr lang="en-US" b="1" dirty="0"/>
              <a:t> lesions or for the very elderly</a:t>
            </a:r>
            <a:r>
              <a:rPr lang="en-US" dirty="0"/>
              <a:t>. Cure</a:t>
            </a:r>
            <a:br>
              <a:rPr lang="en-US" dirty="0"/>
            </a:br>
            <a:r>
              <a:rPr lang="en-US" dirty="0"/>
              <a:t>rates vary widely. Cosmetic damage and long-term risk of radiation must be</a:t>
            </a:r>
            <a:br>
              <a:rPr lang="en-US" dirty="0"/>
            </a:br>
            <a:r>
              <a:rPr lang="en-US" dirty="0"/>
              <a:t>considered.</a:t>
            </a:r>
            <a:br>
              <a:rPr lang="en-US" dirty="0"/>
            </a:br>
            <a:endParaRPr lang="ar-JO" dirty="0"/>
          </a:p>
        </p:txBody>
      </p:sp>
    </p:spTree>
    <p:extLst>
      <p:ext uri="{BB962C8B-B14F-4D97-AF65-F5344CB8AC3E}">
        <p14:creationId xmlns:p14="http://schemas.microsoft.com/office/powerpoint/2010/main" val="1513378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482600"/>
            <a:ext cx="9601200" cy="6165850"/>
          </a:xfrm>
        </p:spPr>
        <p:txBody>
          <a:bodyPr>
            <a:noAutofit/>
          </a:bodyPr>
          <a:lstStyle/>
          <a:p>
            <a:pPr marL="0" indent="0"/>
            <a:r>
              <a:rPr lang="en-US" sz="3200" b="1" dirty="0">
                <a:solidFill>
                  <a:srgbClr val="FF0000"/>
                </a:solidFill>
              </a:rPr>
              <a:t>Regional lymphadenectomy</a:t>
            </a:r>
            <a:br>
              <a:rPr lang="en-US" sz="3200" b="1" dirty="0">
                <a:solidFill>
                  <a:srgbClr val="FF0000"/>
                </a:solidFill>
              </a:rPr>
            </a:br>
            <a:r>
              <a:rPr lang="en-US" sz="3200" dirty="0"/>
              <a:t>1. Indicated for clinically positive (palpable) nodes.</a:t>
            </a:r>
            <a:br>
              <a:rPr lang="en-US" sz="3200" dirty="0"/>
            </a:br>
            <a:r>
              <a:rPr lang="en-US" sz="3200" dirty="0"/>
              <a:t>2. FNA: Confirm spread of SCC to palpable lymph node.</a:t>
            </a:r>
            <a:br>
              <a:rPr lang="en-US" sz="3200" dirty="0"/>
            </a:br>
            <a:r>
              <a:rPr lang="en-US" sz="3200" dirty="0"/>
              <a:t>3. ELND: Indicated for a tumor extending down to parotid capsule or a large lesion contiguous with a draining nodal basin.</a:t>
            </a:r>
            <a:br>
              <a:rPr lang="en-US" sz="3200" dirty="0"/>
            </a:br>
            <a:r>
              <a:rPr lang="en-US" sz="3200" dirty="0"/>
              <a:t>4. SLN biopsy: Considered for high-risk SCC without palpable nodes controversial).</a:t>
            </a:r>
            <a:br>
              <a:rPr lang="en-US" sz="3200" dirty="0"/>
            </a:br>
            <a:r>
              <a:rPr lang="en-US" sz="3200" dirty="0"/>
              <a:t/>
            </a:r>
            <a:br>
              <a:rPr lang="en-US" sz="3200" dirty="0"/>
            </a:br>
            <a:r>
              <a:rPr lang="en-US" sz="3200" dirty="0"/>
              <a:t>D. </a:t>
            </a:r>
            <a:r>
              <a:rPr lang="en-US" sz="3200" b="1" dirty="0"/>
              <a:t>Adjuvant radiation therapy</a:t>
            </a:r>
            <a:r>
              <a:rPr lang="en-US" sz="3200" dirty="0"/>
              <a:t>: Used </a:t>
            </a:r>
            <a:r>
              <a:rPr lang="en-US" sz="3200" dirty="0" err="1"/>
              <a:t>postexcision</a:t>
            </a:r>
            <a:r>
              <a:rPr lang="en-US" sz="3200" dirty="0"/>
              <a:t> for high-risk cutaneous SCC.</a:t>
            </a:r>
            <a:r>
              <a:rPr lang="ar-JO" sz="3200" dirty="0"/>
              <a:t/>
            </a:r>
            <a:br>
              <a:rPr lang="ar-JO" sz="3200" dirty="0"/>
            </a:br>
            <a:endParaRPr lang="ar-JO" sz="3200" dirty="0"/>
          </a:p>
        </p:txBody>
      </p:sp>
    </p:spTree>
    <p:extLst>
      <p:ext uri="{BB962C8B-B14F-4D97-AF65-F5344CB8AC3E}">
        <p14:creationId xmlns:p14="http://schemas.microsoft.com/office/powerpoint/2010/main" val="3256170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89300" y="2901950"/>
            <a:ext cx="9601200" cy="1485900"/>
          </a:xfrm>
        </p:spPr>
        <p:txBody>
          <a:bodyPr/>
          <a:lstStyle/>
          <a:p>
            <a:pPr lvl="6" algn="l" rtl="0">
              <a:lnSpc>
                <a:spcPct val="89000"/>
              </a:lnSpc>
              <a:spcBef>
                <a:spcPct val="0"/>
              </a:spcBef>
            </a:pPr>
            <a:r>
              <a:rPr lang="en-US" sz="7800" b="1" dirty="0" smtClean="0"/>
              <a:t>Thank you</a:t>
            </a:r>
            <a:r>
              <a:rPr lang="ar-JO" sz="7800" b="1" dirty="0" smtClean="0"/>
              <a:t/>
            </a:r>
            <a:br>
              <a:rPr lang="ar-JO" sz="7800" b="1" dirty="0" smtClean="0"/>
            </a:br>
            <a:endParaRPr lang="ar-JO" dirty="0"/>
          </a:p>
        </p:txBody>
      </p:sp>
    </p:spTree>
    <p:extLst>
      <p:ext uri="{BB962C8B-B14F-4D97-AF65-F5344CB8AC3E}">
        <p14:creationId xmlns:p14="http://schemas.microsoft.com/office/powerpoint/2010/main" val="134890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73775-4D3B-4F3D-8F2C-C97C4FF25169}"/>
              </a:ext>
            </a:extLst>
          </p:cNvPr>
          <p:cNvSpPr>
            <a:spLocks noGrp="1"/>
          </p:cNvSpPr>
          <p:nvPr>
            <p:ph type="title"/>
          </p:nvPr>
        </p:nvSpPr>
        <p:spPr/>
        <p:txBody>
          <a:bodyPr/>
          <a:lstStyle/>
          <a:p>
            <a:r>
              <a:rPr lang="en-US" dirty="0"/>
              <a:t>Risk factors </a:t>
            </a:r>
          </a:p>
        </p:txBody>
      </p:sp>
      <p:pic>
        <p:nvPicPr>
          <p:cNvPr id="5" name="Content Placeholder 4">
            <a:extLst>
              <a:ext uri="{FF2B5EF4-FFF2-40B4-BE49-F238E27FC236}">
                <a16:creationId xmlns="" xmlns:a16="http://schemas.microsoft.com/office/drawing/2014/main" id="{8639FFD9-0DAC-487F-964D-4F525F52B2A1}"/>
              </a:ext>
            </a:extLst>
          </p:cNvPr>
          <p:cNvPicPr>
            <a:picLocks noGrp="1" noChangeAspect="1"/>
          </p:cNvPicPr>
          <p:nvPr>
            <p:ph idx="1"/>
          </p:nvPr>
        </p:nvPicPr>
        <p:blipFill>
          <a:blip r:embed="rId2"/>
          <a:stretch>
            <a:fillRect/>
          </a:stretch>
        </p:blipFill>
        <p:spPr>
          <a:xfrm>
            <a:off x="414130" y="1690687"/>
            <a:ext cx="3263503" cy="2931905"/>
          </a:xfrm>
        </p:spPr>
      </p:pic>
      <p:pic>
        <p:nvPicPr>
          <p:cNvPr id="4098" name="Picture 2" descr="Sex, lies and arsenic: how the &amp;#39;king of poisons&amp;#39; lost its crown | Forensic  science | The Guardian">
            <a:extLst>
              <a:ext uri="{FF2B5EF4-FFF2-40B4-BE49-F238E27FC236}">
                <a16:creationId xmlns="" xmlns:a16="http://schemas.microsoft.com/office/drawing/2014/main" id="{BF5C9CE4-0190-43CD-AEC0-52852BE93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633" y="3737113"/>
            <a:ext cx="4565219" cy="3120887"/>
          </a:xfrm>
          <a:prstGeom prst="rect">
            <a:avLst/>
          </a:prstGeom>
          <a:noFill/>
        </p:spPr>
      </p:pic>
      <p:pic>
        <p:nvPicPr>
          <p:cNvPr id="6" name="Picture 2" descr="Storytelling platform, animated series boost organ donation and  transplantation knowledge">
            <a:extLst>
              <a:ext uri="{FF2B5EF4-FFF2-40B4-BE49-F238E27FC236}">
                <a16:creationId xmlns="" xmlns:a16="http://schemas.microsoft.com/office/drawing/2014/main" id="{7A4A3F8F-A9EC-41EE-9DBD-693A161EDD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549" y="1269034"/>
            <a:ext cx="5807245" cy="2468079"/>
          </a:xfrm>
          <a:prstGeom prst="rect">
            <a:avLst/>
          </a:prstGeom>
          <a:noFill/>
        </p:spPr>
      </p:pic>
    </p:spTree>
    <p:extLst>
      <p:ext uri="{BB962C8B-B14F-4D97-AF65-F5344CB8AC3E}">
        <p14:creationId xmlns:p14="http://schemas.microsoft.com/office/powerpoint/2010/main" val="1548963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30D7D1-0DDF-4A42-920F-3712E8C9F071}"/>
              </a:ext>
            </a:extLst>
          </p:cNvPr>
          <p:cNvSpPr>
            <a:spLocks noGrp="1"/>
          </p:cNvSpPr>
          <p:nvPr>
            <p:ph type="title"/>
          </p:nvPr>
        </p:nvSpPr>
        <p:spPr/>
        <p:txBody>
          <a:bodyPr/>
          <a:lstStyle/>
          <a:p>
            <a:r>
              <a:rPr lang="en-US" sz="4400" b="1" dirty="0"/>
              <a:t>Nevus </a:t>
            </a:r>
            <a:r>
              <a:rPr lang="en-US" sz="4400" b="1" dirty="0" err="1"/>
              <a:t>sebaceus</a:t>
            </a:r>
            <a:r>
              <a:rPr lang="en-US" sz="4400" b="1" dirty="0"/>
              <a:t> of </a:t>
            </a:r>
            <a:r>
              <a:rPr lang="en-US" sz="4400" b="1" dirty="0" err="1"/>
              <a:t>Jadassohn</a:t>
            </a:r>
            <a:endParaRPr lang="en-US" dirty="0"/>
          </a:p>
        </p:txBody>
      </p:sp>
      <p:pic>
        <p:nvPicPr>
          <p:cNvPr id="4" name="Picture 2" descr="Nevus Sebaceous: Removal, Cancer, Treatment, and More">
            <a:extLst>
              <a:ext uri="{FF2B5EF4-FFF2-40B4-BE49-F238E27FC236}">
                <a16:creationId xmlns="" xmlns:a16="http://schemas.microsoft.com/office/drawing/2014/main" id="{E77B71E3-A937-4E7C-8A81-C91A0BC58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4360" y="1881809"/>
            <a:ext cx="6375679" cy="4399721"/>
          </a:xfrm>
          <a:prstGeom prst="rect">
            <a:avLst/>
          </a:prstGeom>
          <a:noFill/>
        </p:spPr>
      </p:pic>
    </p:spTree>
    <p:extLst>
      <p:ext uri="{BB962C8B-B14F-4D97-AF65-F5344CB8AC3E}">
        <p14:creationId xmlns:p14="http://schemas.microsoft.com/office/powerpoint/2010/main" val="371875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6F11E66D-78AF-4044-912A-33C897CC260F}"/>
              </a:ext>
            </a:extLst>
          </p:cNvPr>
          <p:cNvSpPr>
            <a:spLocks noGrp="1"/>
          </p:cNvSpPr>
          <p:nvPr>
            <p:ph type="body" idx="1"/>
          </p:nvPr>
        </p:nvSpPr>
        <p:spPr>
          <a:xfrm>
            <a:off x="1172818" y="642826"/>
            <a:ext cx="4443984" cy="823912"/>
          </a:xfrm>
        </p:spPr>
        <p:txBody>
          <a:bodyPr/>
          <a:lstStyle/>
          <a:p>
            <a:r>
              <a:rPr lang="en-US" sz="3200" b="1" dirty="0"/>
              <a:t>Xeroderma pigmentosum (XP):</a:t>
            </a:r>
            <a:endParaRPr lang="en-US" dirty="0"/>
          </a:p>
        </p:txBody>
      </p:sp>
      <p:sp>
        <p:nvSpPr>
          <p:cNvPr id="12" name="Text Placeholder 11">
            <a:extLst>
              <a:ext uri="{FF2B5EF4-FFF2-40B4-BE49-F238E27FC236}">
                <a16:creationId xmlns="" xmlns:a16="http://schemas.microsoft.com/office/drawing/2014/main" id="{01B281E8-607F-4DA9-8220-AF0294FA736F}"/>
              </a:ext>
            </a:extLst>
          </p:cNvPr>
          <p:cNvSpPr>
            <a:spLocks noGrp="1"/>
          </p:cNvSpPr>
          <p:nvPr>
            <p:ph type="body" sz="quarter" idx="3"/>
          </p:nvPr>
        </p:nvSpPr>
        <p:spPr>
          <a:xfrm>
            <a:off x="6575200" y="642826"/>
            <a:ext cx="4443984" cy="823912"/>
          </a:xfrm>
        </p:spPr>
        <p:txBody>
          <a:bodyPr/>
          <a:lstStyle/>
          <a:p>
            <a:r>
              <a:rPr lang="en-US" dirty="0" err="1"/>
              <a:t>Albinsim</a:t>
            </a:r>
            <a:r>
              <a:rPr lang="en-US" dirty="0"/>
              <a:t> </a:t>
            </a:r>
          </a:p>
        </p:txBody>
      </p:sp>
      <p:pic>
        <p:nvPicPr>
          <p:cNvPr id="17" name="Picture 2" descr="Xeroderma Pigmentosum on FlowVella - Presentation Software for Mac iPad and  iPhone">
            <a:extLst>
              <a:ext uri="{FF2B5EF4-FFF2-40B4-BE49-F238E27FC236}">
                <a16:creationId xmlns="" xmlns:a16="http://schemas.microsoft.com/office/drawing/2014/main" id="{987658DA-0799-4961-94D1-272CC39E0A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23001" y="1921565"/>
            <a:ext cx="4496939" cy="3945835"/>
          </a:xfrm>
          <a:prstGeom prst="rect">
            <a:avLst/>
          </a:prstGeom>
          <a:noFill/>
        </p:spPr>
      </p:pic>
      <p:pic>
        <p:nvPicPr>
          <p:cNvPr id="18" name="Picture 2" descr="Albinism">
            <a:extLst>
              <a:ext uri="{FF2B5EF4-FFF2-40B4-BE49-F238E27FC236}">
                <a16:creationId xmlns="" xmlns:a16="http://schemas.microsoft.com/office/drawing/2014/main" id="{1951FD3B-2BDE-4EA8-A2CA-72EC005BF0F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38974" y="1921565"/>
            <a:ext cx="3774799" cy="3260035"/>
          </a:xfrm>
          <a:prstGeom prst="rect">
            <a:avLst/>
          </a:prstGeom>
          <a:noFill/>
        </p:spPr>
      </p:pic>
    </p:spTree>
    <p:extLst>
      <p:ext uri="{BB962C8B-B14F-4D97-AF65-F5344CB8AC3E}">
        <p14:creationId xmlns:p14="http://schemas.microsoft.com/office/powerpoint/2010/main" val="131186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sal Cell Nevus Syndrome Wiki">
            <a:extLst>
              <a:ext uri="{FF2B5EF4-FFF2-40B4-BE49-F238E27FC236}">
                <a16:creationId xmlns="" xmlns:a16="http://schemas.microsoft.com/office/drawing/2014/main" id="{D472C0E9-BDA4-4CD2-B77F-06A9C120B4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052" y="344557"/>
            <a:ext cx="10482470" cy="6135756"/>
          </a:xfrm>
          <a:prstGeom prst="rect">
            <a:avLst/>
          </a:prstGeom>
          <a:noFill/>
        </p:spPr>
      </p:pic>
    </p:spTree>
    <p:extLst>
      <p:ext uri="{BB962C8B-B14F-4D97-AF65-F5344CB8AC3E}">
        <p14:creationId xmlns:p14="http://schemas.microsoft.com/office/powerpoint/2010/main" val="158986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629846-F6E4-4DE9-82E9-3E3D678F11E1}"/>
              </a:ext>
            </a:extLst>
          </p:cNvPr>
          <p:cNvSpPr>
            <a:spLocks noGrp="1"/>
          </p:cNvSpPr>
          <p:nvPr>
            <p:ph idx="1"/>
          </p:nvPr>
        </p:nvSpPr>
        <p:spPr>
          <a:xfrm>
            <a:off x="838200" y="795129"/>
            <a:ext cx="10515600" cy="5381833"/>
          </a:xfrm>
        </p:spPr>
        <p:txBody>
          <a:bodyPr>
            <a:normAutofit fontScale="85000" lnSpcReduction="20000"/>
          </a:bodyPr>
          <a:lstStyle/>
          <a:p>
            <a:pPr marL="0" indent="0">
              <a:buNone/>
            </a:pPr>
            <a:r>
              <a:rPr lang="en-US" sz="3000" dirty="0"/>
              <a:t>Risk factors</a:t>
            </a:r>
          </a:p>
          <a:p>
            <a:pPr marL="0" indent="0">
              <a:buNone/>
            </a:pPr>
            <a:r>
              <a:rPr lang="en-US" sz="1900" b="1" dirty="0"/>
              <a:t>1</a:t>
            </a:r>
            <a:r>
              <a:rPr lang="en-US" sz="1900" b="1" dirty="0">
                <a:latin typeface="Arial" panose="020B0604020202020204" pitchFamily="34" charset="0"/>
                <a:cs typeface="Arial" panose="020B0604020202020204" pitchFamily="34" charset="0"/>
              </a:rPr>
              <a:t>. Sun exposure </a:t>
            </a:r>
            <a:r>
              <a:rPr lang="en-US" sz="1900" dirty="0">
                <a:latin typeface="Arial" panose="020B0604020202020204" pitchFamily="34" charset="0"/>
                <a:cs typeface="Arial" panose="020B0604020202020204" pitchFamily="34" charset="0"/>
              </a:rPr>
              <a:t>(increased with lower latitudes, high altitude): 36% of BCCs originate from the area of previously diagnosed actinic keratosis (AKs), but have distinct cells of origin.</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2. Advancing age</a:t>
            </a:r>
          </a:p>
          <a:p>
            <a:pPr marL="0" indent="0">
              <a:buNone/>
            </a:pPr>
            <a:endParaRPr lang="en-US" sz="1900" b="1"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3. Fair complexion</a:t>
            </a:r>
          </a:p>
          <a:p>
            <a:pPr marL="0" indent="0">
              <a:buNone/>
            </a:pPr>
            <a:endParaRPr lang="en-US" sz="1900" b="1"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4. Long-term exposure to psoralens and UVA therapy </a:t>
            </a:r>
            <a:r>
              <a:rPr lang="en-US" sz="1900" dirty="0">
                <a:latin typeface="Arial" panose="020B0604020202020204" pitchFamily="34" charset="0"/>
                <a:cs typeface="Arial" panose="020B0604020202020204" pitchFamily="34" charset="0"/>
              </a:rPr>
              <a:t>(i.e., PUVA therapy </a:t>
            </a:r>
            <a:r>
              <a:rPr lang="en-US" sz="1900" dirty="0" err="1">
                <a:latin typeface="Arial" panose="020B0604020202020204" pitchFamily="34" charset="0"/>
                <a:cs typeface="Arial" panose="020B0604020202020204" pitchFamily="34" charset="0"/>
              </a:rPr>
              <a:t>forpsoriasis</a:t>
            </a:r>
            <a:r>
              <a:rPr lang="en-US" sz="1900" dirty="0">
                <a:latin typeface="Arial" panose="020B0604020202020204" pitchFamily="34" charset="0"/>
                <a:cs typeface="Arial" panose="020B0604020202020204" pitchFamily="34" charset="0"/>
              </a:rPr>
              <a:t>)</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5. Immunosuppression</a:t>
            </a:r>
            <a:r>
              <a:rPr lang="en-US" sz="1900" dirty="0">
                <a:latin typeface="Arial" panose="020B0604020202020204" pitchFamily="34" charset="0"/>
                <a:cs typeface="Arial" panose="020B0604020202020204" pitchFamily="34" charset="0"/>
              </a:rPr>
              <a:t>, most commonly seen in transplant patients</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6. Nevus </a:t>
            </a:r>
            <a:r>
              <a:rPr lang="en-US" sz="1900" b="1" dirty="0" err="1">
                <a:latin typeface="Arial" panose="020B0604020202020204" pitchFamily="34" charset="0"/>
                <a:cs typeface="Arial" panose="020B0604020202020204" pitchFamily="34" charset="0"/>
              </a:rPr>
              <a:t>sebaceus</a:t>
            </a:r>
            <a:r>
              <a:rPr lang="en-US" sz="1900" b="1" dirty="0">
                <a:latin typeface="Arial" panose="020B0604020202020204" pitchFamily="34" charset="0"/>
                <a:cs typeface="Arial" panose="020B0604020202020204" pitchFamily="34" charset="0"/>
              </a:rPr>
              <a:t> of </a:t>
            </a:r>
            <a:r>
              <a:rPr lang="en-US" sz="1900" b="1" dirty="0" err="1">
                <a:latin typeface="Arial" panose="020B0604020202020204" pitchFamily="34" charset="0"/>
                <a:cs typeface="Arial" panose="020B0604020202020204" pitchFamily="34" charset="0"/>
              </a:rPr>
              <a:t>Jadassohn</a:t>
            </a:r>
            <a:r>
              <a:rPr lang="en-US" sz="1900" dirty="0">
                <a:latin typeface="Arial" panose="020B0604020202020204" pitchFamily="34" charset="0"/>
                <a:cs typeface="Arial" panose="020B0604020202020204" pitchFamily="34" charset="0"/>
              </a:rPr>
              <a:t>, a superficial skin lesion typically in the head and neck regions, presents as an irregular, raised, yellow to pink, non–</a:t>
            </a:r>
            <a:r>
              <a:rPr lang="en-US" sz="1900" dirty="0" err="1">
                <a:latin typeface="Arial" panose="020B0604020202020204" pitchFamily="34" charset="0"/>
                <a:cs typeface="Arial" panose="020B0604020202020204" pitchFamily="34" charset="0"/>
              </a:rPr>
              <a:t>hairbearing</a:t>
            </a:r>
            <a:r>
              <a:rPr lang="en-US" sz="1900" dirty="0">
                <a:latin typeface="Arial" panose="020B0604020202020204" pitchFamily="34" charset="0"/>
                <a:cs typeface="Arial" panose="020B0604020202020204" pitchFamily="34" charset="0"/>
              </a:rPr>
              <a:t> raised mass. They are usually present at birth or develop in early childhood, and approximately 15% undergo malignant transformation to BCC.</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7. Arsenic exposure</a:t>
            </a:r>
          </a:p>
          <a:p>
            <a:pPr marL="0" indent="0">
              <a:buNone/>
            </a:pPr>
            <a:endParaRPr lang="en-US" sz="1900" b="1" dirty="0"/>
          </a:p>
        </p:txBody>
      </p:sp>
    </p:spTree>
    <p:extLst>
      <p:ext uri="{BB962C8B-B14F-4D97-AF65-F5344CB8AC3E}">
        <p14:creationId xmlns:p14="http://schemas.microsoft.com/office/powerpoint/2010/main" val="317204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1728</TotalTime>
  <Words>1091</Words>
  <Application>Microsoft Office PowerPoint</Application>
  <PresentationFormat>Custom</PresentationFormat>
  <Paragraphs>121</Paragraphs>
  <Slides>45</Slides>
  <Notes>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Crop</vt:lpstr>
      <vt:lpstr>Skin tumors </vt:lpstr>
      <vt:lpstr>PowerPoint Presentation</vt:lpstr>
      <vt:lpstr>Histology </vt:lpstr>
      <vt:lpstr>Epidemiology </vt:lpstr>
      <vt:lpstr>Risk factors </vt:lpstr>
      <vt:lpstr>Nevus sebaceus of Jadassohn</vt:lpstr>
      <vt:lpstr>PowerPoint Presentation</vt:lpstr>
      <vt:lpstr>PowerPoint Presentation</vt:lpstr>
      <vt:lpstr>PowerPoint Presentation</vt:lpstr>
      <vt:lpstr>PowerPoint Presentation</vt:lpstr>
      <vt:lpstr>PowerPoint Presentation</vt:lpstr>
      <vt:lpstr>PowerPoint Presentation</vt:lpstr>
      <vt:lpstr>Types of BCC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BCC Standard surgical techniques: ≈95% cure rate  1. Wide local excision of BCC: 3- to 5-mm margins for nonaggressive types and 7-mm margins for morpheaform type.  a. Frozen sections may be used to confirm negative margins intraoperatively. False negatives are common.     </vt:lpstr>
      <vt:lpstr>2. Mohs surgery: Sequential horizontal excision with immediate frozen section testing by dedicated Mohs dermatopathologist a. *Indications include morpheaform BCC and/or lesions in aesthetically Sensitive areas (nose, eyelid, lip, etc.)  </vt:lpstr>
      <vt:lpstr>B. Field therapies 1. Curettage and electrodessication can be used for BCC &lt;1 cm that is NOT a recurrent disease or morpheaform type, but leads to a widened scar. 2. Cryotherapy is effective for small BCC over bone or cartilage, tip of nose, or around the eye. 3. Radiation is effective but requires multiple visits. High cure rates (≈90%), but recurrence is relatively common many years (10 to 15) later.  </vt:lpstr>
      <vt:lpstr>C. Topical Pharmaceuticals 1. Imiquimod: Immune stimulant. FDA-approved only for superficial BCCs, with cure rates between 80% and 90%. The 5% cream is applied 5 times per week for 6 weeks or longer. 2. 5-Fluorouracil (5-FU): Chemotherapy. FDA-approved for superficial BCCs, with similar cure rates to imiquimod. Five percent liquid or ointment is rubbed onto the tumor 2 times per day for 3 to 6 weeks.  D. Adjuvant radiation therapy (after surgery): Useful for advanced, deeply invasive BCC </vt:lpstr>
      <vt:lpstr>Squamous Cell Carcinoma</vt:lpstr>
      <vt:lpstr>Carcinoma arising from epidermal cells.   The most common sites : head , neck ,and hands.    Incidence   Second most common skin cancer after BCC. </vt:lpstr>
      <vt:lpstr>Risk factors : 1.UV radiation: Sun exposure and tanning booth use; PUVA therapy for psoriasis  2. Chemical exposure, including some pesticides, organic hydrocarbons such as coal tar, fuel oil, paraffin oil, and arsenic (in welding materials)  3. Viral infection: Some types of human papillomavirus (HPV); herpes simplex virus  4. Radiation: Long latency between exposure and disease.  5. Marjolin’s ulcer: SCC arising in a chronic wound (i.e., chronic burn scars and pressure sores) secondary to genetic changes caused by chronic inflammation.  6. Impaired immunity: That is, immunosuppression for transplants and AIDS. Ratio of SCC to BCC in these patients is 2:1.   </vt:lpstr>
      <vt:lpstr>SCC disease biology and characteristics Precursor lesions Actinic keratoses (AKs, or solar keratoses) Erythematous macules and papules with coarse, adherent scale b. Histologically resembles SCC in situ (pre-malignant c. AK is considered a precursor lesion; up to 5% progress to SCC; in turn, 65% of all SCC arise from sites of Aks   </vt:lpstr>
      <vt:lpstr> 2. Bowen’s disease (SCC in situ) Exhibits full-thickness cytologic atypia of the keratinocytes  b. Erythroplasia of Queyrat is SCC in situ of the glans penis. </vt:lpstr>
      <vt:lpstr>3. Leukoplakia a. Presents as a white patch on oral or other mucosa. b. Malignant transformation occurs in 15%.  </vt:lpstr>
      <vt:lpstr>4. Keratoacanthoma a. Benign skin tumor that is composed of squamous cells and keratin; may clinically resemble SCC. b. Etiology is unknown but thought to originate from hair follicles. c. Typically has a rapid 6-week growth phase followed by involution over the next 6 months.  However, can progress to SCC in 5% to 10% of cases. d. Excision is the treatment of choice; may be difficult to differentiate from SCC histologically.  </vt:lpstr>
      <vt:lpstr>Types of SCC  Verrucous SCC: Slow-growing, exophytic, and less likely to metastasize.  </vt:lpstr>
      <vt:lpstr>2. Ulcerative SCC: Grows rapidly and is locally invasive. a. Ulcerative SCC has very aggressive growth characteristics, raised borders, and central ulceration. b. &lt;50% 5-year survival if spread to lymph nodes in the head and neck.  </vt:lpstr>
      <vt:lpstr>3. Marjolin’s ulcer a. Arise from chronic wounds (burn, pressure ulcer, fistula, osteomyelitis tracks) b. Commonly metastasize to lymph nodes. </vt:lpstr>
      <vt:lpstr>SCC treatment options  A. Standard surgical techniques:  90% to 95% cure rates; similar to BCC options 1. Wide local excision of SCC: 5- to 10-mm margins are usually sufficient. Frozen sections may be used to confirm negative margins intraoperatively. a. If &lt;2 cm, low grade and extends to dermis, 4-mm margin b. If &gt;2 cm, grade 2 to 4, high risk or extension into fat, 6-mm margin  </vt:lpstr>
      <vt:lpstr>2. Mohs surgery: Sequential horizontal excision with frozen section testing. Highest cure rate for SCC: 94% to 99%. a. Indications, include recurrent, high-risk SCC, and/or lesions in aesthetically sensitive areas (nose, eyelid, lip, etc.) </vt:lpstr>
      <vt:lpstr>PowerPoint Presentation</vt:lpstr>
      <vt:lpstr>Field therapies 1. Curettage, electrodessication, and cryotherapy are used much less in SCC treatment than in BCC treatment, because of higher risk associated with missed deep tumor portions, and the risk of scarring obscuring SCC recurrences.    </vt:lpstr>
      <vt:lpstr>2. Radiation is reserved for unresectable lesions or for the very elderly. Cure rates vary widely. Cosmetic damage and long-term risk of radiation must be considered. </vt:lpstr>
      <vt:lpstr>Regional lymphadenectomy 1. Indicated for clinically positive (palpable) nodes. 2. FNA: Confirm spread of SCC to palpable lymph node. 3. ELND: Indicated for a tumor extending down to parotid capsule or a large lesion contiguous with a draining nodal basin. 4. SLN biopsy: Considered for high-risk SCC without palpable nodes controversial).  D. Adjuvant radiation therapy: Used postexcision for high-risk cutaneous SCC.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tumors</dc:title>
  <dc:creator>Juman Alzaghari</dc:creator>
  <cp:lastModifiedBy>Rabai </cp:lastModifiedBy>
  <cp:revision>67</cp:revision>
  <dcterms:created xsi:type="dcterms:W3CDTF">2021-10-12T19:11:10Z</dcterms:created>
  <dcterms:modified xsi:type="dcterms:W3CDTF">2021-10-30T13:48:05Z</dcterms:modified>
</cp:coreProperties>
</file>