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0" r:id="rId7"/>
    <p:sldId id="262" r:id="rId8"/>
    <p:sldId id="263" r:id="rId9"/>
    <p:sldId id="264" r:id="rId10"/>
    <p:sldId id="265" r:id="rId11"/>
    <p:sldId id="267" r:id="rId12"/>
    <p:sldId id="271" r:id="rId13"/>
    <p:sldId id="272" r:id="rId14"/>
    <p:sldId id="273" r:id="rId15"/>
    <p:sldId id="274" r:id="rId16"/>
    <p:sldId id="275" r:id="rId17"/>
    <p:sldId id="276" r:id="rId18"/>
    <p:sldId id="277" r:id="rId19"/>
    <p:sldId id="278" r:id="rId20"/>
    <p:sldId id="279" r:id="rId21"/>
    <p:sldId id="280" r:id="rId22"/>
    <p:sldId id="281" r:id="rId23"/>
    <p:sldId id="283" r:id="rId24"/>
    <p:sldId id="284" r:id="rId25"/>
    <p:sldId id="285" r:id="rId26"/>
    <p:sldId id="287" r:id="rId27"/>
    <p:sldId id="288" r:id="rId28"/>
    <p:sldId id="289" r:id="rId29"/>
    <p:sldId id="290" r:id="rId30"/>
    <p:sldId id="291" r:id="rId31"/>
    <p:sldId id="292" r:id="rId32"/>
    <p:sldId id="293" r:id="rId33"/>
    <p:sldId id="296" r:id="rId34"/>
    <p:sldId id="297" r:id="rId35"/>
    <p:sldId id="298" r:id="rId36"/>
    <p:sldId id="299" r:id="rId37"/>
    <p:sldId id="29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B7CD99-8B57-4FA2-9930-A4FA1E42FFC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36C38-2E97-41BC-B886-A3E0A59A53B8}" type="slidenum">
              <a:rPr lang="en-US" smtClean="0"/>
              <a:t>‹#›</a:t>
            </a:fld>
            <a:endParaRPr lang="en-US"/>
          </a:p>
        </p:txBody>
      </p:sp>
    </p:spTree>
    <p:extLst>
      <p:ext uri="{BB962C8B-B14F-4D97-AF65-F5344CB8AC3E}">
        <p14:creationId xmlns:p14="http://schemas.microsoft.com/office/powerpoint/2010/main" val="117106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B7CD99-8B57-4FA2-9930-A4FA1E42FFC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36C38-2E97-41BC-B886-A3E0A59A53B8}" type="slidenum">
              <a:rPr lang="en-US" smtClean="0"/>
              <a:t>‹#›</a:t>
            </a:fld>
            <a:endParaRPr lang="en-US"/>
          </a:p>
        </p:txBody>
      </p:sp>
    </p:spTree>
    <p:extLst>
      <p:ext uri="{BB962C8B-B14F-4D97-AF65-F5344CB8AC3E}">
        <p14:creationId xmlns:p14="http://schemas.microsoft.com/office/powerpoint/2010/main" val="33144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B7CD99-8B57-4FA2-9930-A4FA1E42FFC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36C38-2E97-41BC-B886-A3E0A59A53B8}" type="slidenum">
              <a:rPr lang="en-US" smtClean="0"/>
              <a:t>‹#›</a:t>
            </a:fld>
            <a:endParaRPr lang="en-US"/>
          </a:p>
        </p:txBody>
      </p:sp>
    </p:spTree>
    <p:extLst>
      <p:ext uri="{BB962C8B-B14F-4D97-AF65-F5344CB8AC3E}">
        <p14:creationId xmlns:p14="http://schemas.microsoft.com/office/powerpoint/2010/main" val="113823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B7CD99-8B57-4FA2-9930-A4FA1E42FFC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36C38-2E97-41BC-B886-A3E0A59A53B8}" type="slidenum">
              <a:rPr lang="en-US" smtClean="0"/>
              <a:t>‹#›</a:t>
            </a:fld>
            <a:endParaRPr lang="en-US"/>
          </a:p>
        </p:txBody>
      </p:sp>
    </p:spTree>
    <p:extLst>
      <p:ext uri="{BB962C8B-B14F-4D97-AF65-F5344CB8AC3E}">
        <p14:creationId xmlns:p14="http://schemas.microsoft.com/office/powerpoint/2010/main" val="371033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7CD99-8B57-4FA2-9930-A4FA1E42FFC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36C38-2E97-41BC-B886-A3E0A59A53B8}" type="slidenum">
              <a:rPr lang="en-US" smtClean="0"/>
              <a:t>‹#›</a:t>
            </a:fld>
            <a:endParaRPr lang="en-US"/>
          </a:p>
        </p:txBody>
      </p:sp>
    </p:spTree>
    <p:extLst>
      <p:ext uri="{BB962C8B-B14F-4D97-AF65-F5344CB8AC3E}">
        <p14:creationId xmlns:p14="http://schemas.microsoft.com/office/powerpoint/2010/main" val="383427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B7CD99-8B57-4FA2-9930-A4FA1E42FFCE}"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36C38-2E97-41BC-B886-A3E0A59A53B8}" type="slidenum">
              <a:rPr lang="en-US" smtClean="0"/>
              <a:t>‹#›</a:t>
            </a:fld>
            <a:endParaRPr lang="en-US"/>
          </a:p>
        </p:txBody>
      </p:sp>
    </p:spTree>
    <p:extLst>
      <p:ext uri="{BB962C8B-B14F-4D97-AF65-F5344CB8AC3E}">
        <p14:creationId xmlns:p14="http://schemas.microsoft.com/office/powerpoint/2010/main" val="188670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B7CD99-8B57-4FA2-9930-A4FA1E42FFCE}"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36C38-2E97-41BC-B886-A3E0A59A53B8}" type="slidenum">
              <a:rPr lang="en-US" smtClean="0"/>
              <a:t>‹#›</a:t>
            </a:fld>
            <a:endParaRPr lang="en-US"/>
          </a:p>
        </p:txBody>
      </p:sp>
    </p:spTree>
    <p:extLst>
      <p:ext uri="{BB962C8B-B14F-4D97-AF65-F5344CB8AC3E}">
        <p14:creationId xmlns:p14="http://schemas.microsoft.com/office/powerpoint/2010/main" val="204599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B7CD99-8B57-4FA2-9930-A4FA1E42FFCE}"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36C38-2E97-41BC-B886-A3E0A59A53B8}" type="slidenum">
              <a:rPr lang="en-US" smtClean="0"/>
              <a:t>‹#›</a:t>
            </a:fld>
            <a:endParaRPr lang="en-US"/>
          </a:p>
        </p:txBody>
      </p:sp>
    </p:spTree>
    <p:extLst>
      <p:ext uri="{BB962C8B-B14F-4D97-AF65-F5344CB8AC3E}">
        <p14:creationId xmlns:p14="http://schemas.microsoft.com/office/powerpoint/2010/main" val="213232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7CD99-8B57-4FA2-9930-A4FA1E42FFCE}"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36C38-2E97-41BC-B886-A3E0A59A53B8}" type="slidenum">
              <a:rPr lang="en-US" smtClean="0"/>
              <a:t>‹#›</a:t>
            </a:fld>
            <a:endParaRPr lang="en-US"/>
          </a:p>
        </p:txBody>
      </p:sp>
    </p:spTree>
    <p:extLst>
      <p:ext uri="{BB962C8B-B14F-4D97-AF65-F5344CB8AC3E}">
        <p14:creationId xmlns:p14="http://schemas.microsoft.com/office/powerpoint/2010/main" val="416582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B7CD99-8B57-4FA2-9930-A4FA1E42FFCE}"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36C38-2E97-41BC-B886-A3E0A59A53B8}" type="slidenum">
              <a:rPr lang="en-US" smtClean="0"/>
              <a:t>‹#›</a:t>
            </a:fld>
            <a:endParaRPr lang="en-US"/>
          </a:p>
        </p:txBody>
      </p:sp>
    </p:spTree>
    <p:extLst>
      <p:ext uri="{BB962C8B-B14F-4D97-AF65-F5344CB8AC3E}">
        <p14:creationId xmlns:p14="http://schemas.microsoft.com/office/powerpoint/2010/main" val="165489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B7CD99-8B57-4FA2-9930-A4FA1E42FFCE}"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36C38-2E97-41BC-B886-A3E0A59A53B8}" type="slidenum">
              <a:rPr lang="en-US" smtClean="0"/>
              <a:t>‹#›</a:t>
            </a:fld>
            <a:endParaRPr lang="en-US"/>
          </a:p>
        </p:txBody>
      </p:sp>
    </p:spTree>
    <p:extLst>
      <p:ext uri="{BB962C8B-B14F-4D97-AF65-F5344CB8AC3E}">
        <p14:creationId xmlns:p14="http://schemas.microsoft.com/office/powerpoint/2010/main" val="1650585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7CD99-8B57-4FA2-9930-A4FA1E42FFCE}" type="datetimeFigureOut">
              <a:rPr lang="en-US" smtClean="0"/>
              <a:t>3/5/2023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36C38-2E97-41BC-B886-A3E0A59A53B8}" type="slidenum">
              <a:rPr lang="en-US" smtClean="0"/>
              <a:t>‹#›</a:t>
            </a:fld>
            <a:endParaRPr lang="en-US"/>
          </a:p>
        </p:txBody>
      </p:sp>
    </p:spTree>
    <p:extLst>
      <p:ext uri="{BB962C8B-B14F-4D97-AF65-F5344CB8AC3E}">
        <p14:creationId xmlns:p14="http://schemas.microsoft.com/office/powerpoint/2010/main" val="3190151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 Id="rId5" Type="http://schemas.openxmlformats.org/officeDocument/2006/relationships/image" Target="../media/image4.jpeg"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3.jpeg" /><Relationship Id="rId1" Type="http://schemas.openxmlformats.org/officeDocument/2006/relationships/slideLayout" Target="../slideLayouts/slideLayout1.xml" /><Relationship Id="rId4" Type="http://schemas.openxmlformats.org/officeDocument/2006/relationships/image" Target="../media/image1.jpeg" /></Relationships>
</file>

<file path=ppt/slides/_rels/slide11.xml.rels><?xml version="1.0" encoding="UTF-8" standalone="yes"?>
<Relationships xmlns="http://schemas.openxmlformats.org/package/2006/relationships"><Relationship Id="rId3" Type="http://schemas.openxmlformats.org/officeDocument/2006/relationships/image" Target="../media/image3.jpeg" /><Relationship Id="rId7" Type="http://schemas.openxmlformats.org/officeDocument/2006/relationships/image" Target="../media/image21.png"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image" Target="../media/image20.jpeg" /><Relationship Id="rId5" Type="http://schemas.openxmlformats.org/officeDocument/2006/relationships/image" Target="../media/image19.png" /><Relationship Id="rId4" Type="http://schemas.openxmlformats.org/officeDocument/2006/relationships/image" Target="../media/image18.png" /></Relationships>
</file>

<file path=ppt/slides/_rels/slide12.xml.rels><?xml version="1.0" encoding="UTF-8" standalone="yes"?>
<Relationships xmlns="http://schemas.openxmlformats.org/package/2006/relationships"><Relationship Id="rId8" Type="http://schemas.openxmlformats.org/officeDocument/2006/relationships/image" Target="../media/image28.jpeg" /><Relationship Id="rId13" Type="http://schemas.openxmlformats.org/officeDocument/2006/relationships/image" Target="../media/image33.jpeg" /><Relationship Id="rId3" Type="http://schemas.openxmlformats.org/officeDocument/2006/relationships/image" Target="../media/image23.png" /><Relationship Id="rId7" Type="http://schemas.openxmlformats.org/officeDocument/2006/relationships/image" Target="../media/image27.png" /><Relationship Id="rId12" Type="http://schemas.openxmlformats.org/officeDocument/2006/relationships/image" Target="../media/image32.jpeg" /><Relationship Id="rId2" Type="http://schemas.openxmlformats.org/officeDocument/2006/relationships/image" Target="../media/image22.jpeg" /><Relationship Id="rId1" Type="http://schemas.openxmlformats.org/officeDocument/2006/relationships/slideLayout" Target="../slideLayouts/slideLayout7.xml" /><Relationship Id="rId6" Type="http://schemas.openxmlformats.org/officeDocument/2006/relationships/image" Target="../media/image26.jpeg" /><Relationship Id="rId11" Type="http://schemas.openxmlformats.org/officeDocument/2006/relationships/image" Target="../media/image31.jpeg" /><Relationship Id="rId5" Type="http://schemas.openxmlformats.org/officeDocument/2006/relationships/image" Target="../media/image25.jpeg" /><Relationship Id="rId15" Type="http://schemas.openxmlformats.org/officeDocument/2006/relationships/image" Target="../media/image35.png" /><Relationship Id="rId10" Type="http://schemas.openxmlformats.org/officeDocument/2006/relationships/image" Target="../media/image30.jpeg" /><Relationship Id="rId4" Type="http://schemas.openxmlformats.org/officeDocument/2006/relationships/image" Target="../media/image24.jpeg" /><Relationship Id="rId9" Type="http://schemas.openxmlformats.org/officeDocument/2006/relationships/image" Target="../media/image29.jpeg" /><Relationship Id="rId14" Type="http://schemas.openxmlformats.org/officeDocument/2006/relationships/image" Target="../media/image34.jpeg" /></Relationships>
</file>

<file path=ppt/slides/_rels/slide1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36.jpeg" /></Relationships>
</file>

<file path=ppt/slides/_rels/slide1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image" Target="../media/image37.png" /><Relationship Id="rId1" Type="http://schemas.openxmlformats.org/officeDocument/2006/relationships/slideLayout" Target="../slideLayouts/slideLayout7.xml" /><Relationship Id="rId4" Type="http://schemas.openxmlformats.org/officeDocument/2006/relationships/image" Target="../media/image39.png" /></Relationships>
</file>

<file path=ppt/slides/_rels/slide17.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0.png"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1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1.xml" /><Relationship Id="rId4" Type="http://schemas.openxmlformats.org/officeDocument/2006/relationships/image" Target="../media/image7.jpeg" /></Relationships>
</file>

<file path=ppt/slides/_rels/slide20.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image" Target="../media/image41.png" /><Relationship Id="rId1" Type="http://schemas.openxmlformats.org/officeDocument/2006/relationships/slideLayout" Target="../slideLayouts/slideLayout7.xml" /><Relationship Id="rId5" Type="http://schemas.openxmlformats.org/officeDocument/2006/relationships/image" Target="../media/image4.jpeg" /><Relationship Id="rId4" Type="http://schemas.openxmlformats.org/officeDocument/2006/relationships/image" Target="../media/image1.jpeg" /></Relationships>
</file>

<file path=ppt/slides/_rels/slide2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8" Type="http://schemas.openxmlformats.org/officeDocument/2006/relationships/image" Target="../media/image49.png" /><Relationship Id="rId13" Type="http://schemas.openxmlformats.org/officeDocument/2006/relationships/image" Target="../media/image54.png" /><Relationship Id="rId18" Type="http://schemas.openxmlformats.org/officeDocument/2006/relationships/image" Target="../media/image59.png" /><Relationship Id="rId3" Type="http://schemas.openxmlformats.org/officeDocument/2006/relationships/image" Target="../media/image44.png" /><Relationship Id="rId21" Type="http://schemas.openxmlformats.org/officeDocument/2006/relationships/image" Target="../media/image62.png" /><Relationship Id="rId7" Type="http://schemas.openxmlformats.org/officeDocument/2006/relationships/image" Target="../media/image48.png" /><Relationship Id="rId12" Type="http://schemas.openxmlformats.org/officeDocument/2006/relationships/image" Target="../media/image53.png" /><Relationship Id="rId17" Type="http://schemas.openxmlformats.org/officeDocument/2006/relationships/image" Target="../media/image58.png" /><Relationship Id="rId2" Type="http://schemas.openxmlformats.org/officeDocument/2006/relationships/image" Target="../media/image43.png" /><Relationship Id="rId16" Type="http://schemas.openxmlformats.org/officeDocument/2006/relationships/image" Target="../media/image57.png" /><Relationship Id="rId20" Type="http://schemas.openxmlformats.org/officeDocument/2006/relationships/image" Target="../media/image61.png" /><Relationship Id="rId1" Type="http://schemas.openxmlformats.org/officeDocument/2006/relationships/slideLayout" Target="../slideLayouts/slideLayout7.xml" /><Relationship Id="rId6" Type="http://schemas.openxmlformats.org/officeDocument/2006/relationships/image" Target="../media/image47.png" /><Relationship Id="rId11" Type="http://schemas.openxmlformats.org/officeDocument/2006/relationships/image" Target="../media/image52.png" /><Relationship Id="rId5" Type="http://schemas.openxmlformats.org/officeDocument/2006/relationships/image" Target="../media/image46.png" /><Relationship Id="rId15" Type="http://schemas.openxmlformats.org/officeDocument/2006/relationships/image" Target="../media/image56.png" /><Relationship Id="rId10" Type="http://schemas.openxmlformats.org/officeDocument/2006/relationships/image" Target="../media/image51.png" /><Relationship Id="rId19" Type="http://schemas.openxmlformats.org/officeDocument/2006/relationships/image" Target="../media/image60.png" /><Relationship Id="rId4" Type="http://schemas.openxmlformats.org/officeDocument/2006/relationships/image" Target="../media/image45.png" /><Relationship Id="rId9" Type="http://schemas.openxmlformats.org/officeDocument/2006/relationships/image" Target="../media/image50.png" /><Relationship Id="rId14" Type="http://schemas.openxmlformats.org/officeDocument/2006/relationships/image" Target="../media/image55.png" /></Relationships>
</file>

<file path=ppt/slides/_rels/slide24.xml.rels><?xml version="1.0" encoding="UTF-8" standalone="yes"?>
<Relationships xmlns="http://schemas.openxmlformats.org/package/2006/relationships"><Relationship Id="rId3" Type="http://schemas.openxmlformats.org/officeDocument/2006/relationships/image" Target="../media/image64.jpeg" /><Relationship Id="rId2" Type="http://schemas.openxmlformats.org/officeDocument/2006/relationships/image" Target="../media/image63.jpeg" /><Relationship Id="rId1" Type="http://schemas.openxmlformats.org/officeDocument/2006/relationships/slideLayout" Target="../slideLayouts/slideLayout2.xml" /><Relationship Id="rId5" Type="http://schemas.openxmlformats.org/officeDocument/2006/relationships/image" Target="../media/image4.jpeg" /><Relationship Id="rId4" Type="http://schemas.openxmlformats.org/officeDocument/2006/relationships/image" Target="../media/image1.jpeg" /></Relationships>
</file>

<file path=ppt/slides/_rels/slide25.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3" Type="http://schemas.openxmlformats.org/officeDocument/2006/relationships/image" Target="../media/image66.jpeg" /><Relationship Id="rId7" Type="http://schemas.openxmlformats.org/officeDocument/2006/relationships/image" Target="../media/image4.jpeg" /><Relationship Id="rId2" Type="http://schemas.openxmlformats.org/officeDocument/2006/relationships/image" Target="../media/image65.jpeg" /><Relationship Id="rId1" Type="http://schemas.openxmlformats.org/officeDocument/2006/relationships/slideLayout" Target="../slideLayouts/slideLayout7.xml" /><Relationship Id="rId6" Type="http://schemas.openxmlformats.org/officeDocument/2006/relationships/image" Target="../media/image1.jpeg" /><Relationship Id="rId5" Type="http://schemas.openxmlformats.org/officeDocument/2006/relationships/image" Target="../media/image68.jpeg" /><Relationship Id="rId4" Type="http://schemas.openxmlformats.org/officeDocument/2006/relationships/image" Target="../media/image67.jpeg" /></Relationships>
</file>

<file path=ppt/slides/_rels/slide28.xml.rels><?xml version="1.0" encoding="UTF-8" standalone="yes"?>
<Relationships xmlns="http://schemas.openxmlformats.org/package/2006/relationships"><Relationship Id="rId3" Type="http://schemas.openxmlformats.org/officeDocument/2006/relationships/image" Target="../media/image70.png" /><Relationship Id="rId2" Type="http://schemas.openxmlformats.org/officeDocument/2006/relationships/image" Target="../media/image69.png" /><Relationship Id="rId1" Type="http://schemas.openxmlformats.org/officeDocument/2006/relationships/slideLayout" Target="../slideLayouts/slideLayout7.xml" /><Relationship Id="rId5" Type="http://schemas.openxmlformats.org/officeDocument/2006/relationships/image" Target="../media/image4.jpeg" /><Relationship Id="rId4" Type="http://schemas.openxmlformats.org/officeDocument/2006/relationships/image" Target="../media/image1.jpeg" /></Relationships>
</file>

<file path=ppt/slides/_rels/slide29.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4.jpeg" /><Relationship Id="rId4" Type="http://schemas.openxmlformats.org/officeDocument/2006/relationships/image" Target="../media/image3.jpeg"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3" Type="http://schemas.openxmlformats.org/officeDocument/2006/relationships/image" Target="../media/image72.jpeg" /><Relationship Id="rId2" Type="http://schemas.openxmlformats.org/officeDocument/2006/relationships/image" Target="../media/image71.jpeg" /><Relationship Id="rId1" Type="http://schemas.openxmlformats.org/officeDocument/2006/relationships/slideLayout" Target="../slideLayouts/slideLayout7.xml" /><Relationship Id="rId5" Type="http://schemas.openxmlformats.org/officeDocument/2006/relationships/image" Target="../media/image74.jpeg" /><Relationship Id="rId4" Type="http://schemas.openxmlformats.org/officeDocument/2006/relationships/image" Target="../media/image73.jpeg" /></Relationships>
</file>

<file path=ppt/slides/_rels/slide3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3" Type="http://schemas.openxmlformats.org/officeDocument/2006/relationships/image" Target="../media/image76.png" /><Relationship Id="rId2" Type="http://schemas.openxmlformats.org/officeDocument/2006/relationships/image" Target="../media/image75.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77.gif"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2.jpeg" /><Relationship Id="rId7" Type="http://schemas.openxmlformats.org/officeDocument/2006/relationships/image" Target="../media/image11.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10.jpeg" /><Relationship Id="rId5" Type="http://schemas.openxmlformats.org/officeDocument/2006/relationships/image" Target="../media/image9.png" /><Relationship Id="rId4" Type="http://schemas.openxmlformats.org/officeDocument/2006/relationships/image" Target="../media/image8.jpeg" /></Relationships>
</file>

<file path=ppt/slides/_rels/slide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12.JP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image" Target="../media/image15.jpeg" /><Relationship Id="rId5" Type="http://schemas.openxmlformats.org/officeDocument/2006/relationships/image" Target="../media/image14.jpeg" /><Relationship Id="rId4" Type="http://schemas.openxmlformats.org/officeDocument/2006/relationships/image" Target="../media/image13.jpeg" /></Relationships>
</file>

<file path=ppt/slides/_rels/slide9.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16.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CABB-99EA-934C-D5F2-DE68AC7BEFAB}"/>
              </a:ext>
            </a:extLst>
          </p:cNvPr>
          <p:cNvSpPr>
            <a:spLocks noGrp="1"/>
          </p:cNvSpPr>
          <p:nvPr>
            <p:ph type="ctrTitle"/>
          </p:nvPr>
        </p:nvSpPr>
        <p:spPr>
          <a:xfrm>
            <a:off x="809713" y="2871695"/>
            <a:ext cx="7940391" cy="865415"/>
          </a:xfrm>
        </p:spPr>
        <p:txBody>
          <a:bodyPr>
            <a:normAutofit fontScale="90000"/>
          </a:bodyPr>
          <a:lstStyle/>
          <a:p>
            <a:r>
              <a:rPr lang="en-US" b="1" dirty="0">
                <a:solidFill>
                  <a:srgbClr val="002060"/>
                </a:solidFill>
              </a:rPr>
              <a:t>Parasitic infection of the skin</a:t>
            </a:r>
          </a:p>
        </p:txBody>
      </p:sp>
      <p:sp>
        <p:nvSpPr>
          <p:cNvPr id="3" name="Subtitle 2">
            <a:extLst>
              <a:ext uri="{FF2B5EF4-FFF2-40B4-BE49-F238E27FC236}">
                <a16:creationId xmlns:a16="http://schemas.microsoft.com/office/drawing/2014/main" id="{813F80ED-7534-7112-02F9-622ECD12E19D}"/>
              </a:ext>
            </a:extLst>
          </p:cNvPr>
          <p:cNvSpPr>
            <a:spLocks noGrp="1"/>
          </p:cNvSpPr>
          <p:nvPr>
            <p:ph type="subTitle" idx="1"/>
          </p:nvPr>
        </p:nvSpPr>
        <p:spPr>
          <a:xfrm>
            <a:off x="1350908" y="4042687"/>
            <a:ext cx="6858000" cy="1241822"/>
          </a:xfrm>
        </p:spPr>
        <p:txBody>
          <a:bodyPr/>
          <a:lstStyle/>
          <a:p>
            <a:r>
              <a:rPr lang="en-US" dirty="0"/>
              <a:t>Presented by</a:t>
            </a:r>
          </a:p>
          <a:p>
            <a:r>
              <a:rPr lang="en-US" b="1" dirty="0">
                <a:solidFill>
                  <a:srgbClr val="C00000"/>
                </a:solidFill>
              </a:rPr>
              <a:t>Associate Professor Dina Abou </a:t>
            </a:r>
            <a:r>
              <a:rPr lang="en-US" b="1" dirty="0" err="1">
                <a:solidFill>
                  <a:srgbClr val="C00000"/>
                </a:solidFill>
              </a:rPr>
              <a:t>Rayia</a:t>
            </a:r>
            <a:endParaRPr lang="en-US" b="1" dirty="0">
              <a:solidFill>
                <a:srgbClr val="C00000"/>
              </a:solidFill>
            </a:endParaRPr>
          </a:p>
          <a:p>
            <a:endParaRPr lang="en-US" dirty="0"/>
          </a:p>
        </p:txBody>
      </p:sp>
      <p:pic>
        <p:nvPicPr>
          <p:cNvPr id="4" name="Picture 6" descr="No photo description available.">
            <a:extLst>
              <a:ext uri="{FF2B5EF4-FFF2-40B4-BE49-F238E27FC236}">
                <a16:creationId xmlns:a16="http://schemas.microsoft.com/office/drawing/2014/main" id="{D4717DC1-70B6-B0A6-0626-66CA44DD2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475" y="254512"/>
            <a:ext cx="1053737" cy="10697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ogs or Cats: Which Animal Is More Effective in Ads? - WSJ">
            <a:extLst>
              <a:ext uri="{FF2B5EF4-FFF2-40B4-BE49-F238E27FC236}">
                <a16:creationId xmlns:a16="http://schemas.microsoft.com/office/drawing/2014/main" id="{11D524AE-3AC0-08CB-924F-6682FB49F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88" y="254512"/>
            <a:ext cx="1438445" cy="9584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g">
            <a:extLst>
              <a:ext uri="{FF2B5EF4-FFF2-40B4-BE49-F238E27FC236}">
                <a16:creationId xmlns:a16="http://schemas.microsoft.com/office/drawing/2014/main" id="{3EFD8A5C-9882-737B-5DEC-BD98258B0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18" y="1427682"/>
            <a:ext cx="1538515" cy="8654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lebotominae - Wikipedia">
            <a:extLst>
              <a:ext uri="{FF2B5EF4-FFF2-40B4-BE49-F238E27FC236}">
                <a16:creationId xmlns:a16="http://schemas.microsoft.com/office/drawing/2014/main" id="{347E458B-B3E6-E15A-48C9-E045B5E469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918" y="1074502"/>
            <a:ext cx="1574960" cy="106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597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065BF-6E2F-2F29-38E7-E52154CCA403}"/>
              </a:ext>
            </a:extLst>
          </p:cNvPr>
          <p:cNvSpPr>
            <a:spLocks noGrp="1"/>
          </p:cNvSpPr>
          <p:nvPr>
            <p:ph type="ctrTitle"/>
          </p:nvPr>
        </p:nvSpPr>
        <p:spPr>
          <a:xfrm>
            <a:off x="304454" y="840359"/>
            <a:ext cx="7634200" cy="1328730"/>
          </a:xfrm>
        </p:spPr>
        <p:txBody>
          <a:bodyPr>
            <a:normAutofit/>
          </a:bodyPr>
          <a:lstStyle/>
          <a:p>
            <a:r>
              <a:rPr lang="en-US" sz="4500" b="1" dirty="0" err="1">
                <a:solidFill>
                  <a:srgbClr val="002060"/>
                </a:solidFill>
              </a:rPr>
              <a:t>Trichinellosis</a:t>
            </a:r>
            <a:endParaRPr lang="en-US" sz="4500" b="1" dirty="0">
              <a:solidFill>
                <a:srgbClr val="002060"/>
              </a:solidFill>
            </a:endParaRPr>
          </a:p>
        </p:txBody>
      </p:sp>
      <p:pic>
        <p:nvPicPr>
          <p:cNvPr id="5" name="Picture 4" descr="Pig">
            <a:extLst>
              <a:ext uri="{FF2B5EF4-FFF2-40B4-BE49-F238E27FC236}">
                <a16:creationId xmlns:a16="http://schemas.microsoft.com/office/drawing/2014/main" id="{891256AE-9416-80EB-A696-E52A837B21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17" r="1349" b="-3"/>
          <a:stretch/>
        </p:blipFill>
        <p:spPr bwMode="auto">
          <a:xfrm>
            <a:off x="149055" y="2410448"/>
            <a:ext cx="4352493" cy="389035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EU: New regulations in Trichinella control - Swine news - pig333, pig to  pork community">
            <a:extLst>
              <a:ext uri="{FF2B5EF4-FFF2-40B4-BE49-F238E27FC236}">
                <a16:creationId xmlns:a16="http://schemas.microsoft.com/office/drawing/2014/main" id="{185AE901-FB46-A28A-29DB-6511D5EFF7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43" r="21928" b="2"/>
          <a:stretch/>
        </p:blipFill>
        <p:spPr bwMode="auto">
          <a:xfrm>
            <a:off x="4642450" y="2410448"/>
            <a:ext cx="4352492" cy="3890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No photo description available.">
            <a:extLst>
              <a:ext uri="{FF2B5EF4-FFF2-40B4-BE49-F238E27FC236}">
                <a16:creationId xmlns:a16="http://schemas.microsoft.com/office/drawing/2014/main" id="{AB5A7D26-9283-0767-4A14-9E7360F61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536" y="128463"/>
            <a:ext cx="1081197" cy="109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8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19F4-7DDB-ADEF-8AF3-995788E0EB6C}"/>
              </a:ext>
            </a:extLst>
          </p:cNvPr>
          <p:cNvSpPr>
            <a:spLocks noGrp="1"/>
          </p:cNvSpPr>
          <p:nvPr>
            <p:ph type="title"/>
          </p:nvPr>
        </p:nvSpPr>
        <p:spPr>
          <a:xfrm>
            <a:off x="2119066" y="466541"/>
            <a:ext cx="5159086" cy="714649"/>
          </a:xfrm>
          <a:solidFill>
            <a:schemeClr val="accent5">
              <a:lumMod val="20000"/>
              <a:lumOff val="80000"/>
            </a:schemeClr>
          </a:solidFill>
        </p:spPr>
        <p:txBody>
          <a:bodyPr>
            <a:normAutofit fontScale="90000"/>
          </a:bodyPr>
          <a:lstStyle/>
          <a:p>
            <a:pPr algn="ctr"/>
            <a:br>
              <a:rPr lang="en-US" sz="3600" b="1" i="1" dirty="0">
                <a:solidFill>
                  <a:srgbClr val="002060"/>
                </a:solidFill>
                <a:latin typeface="Arial" pitchFamily="34" charset="0"/>
                <a:cs typeface="Arial" pitchFamily="34" charset="0"/>
              </a:rPr>
            </a:br>
            <a:r>
              <a:rPr lang="en-US" sz="3600" b="1" i="1" dirty="0">
                <a:solidFill>
                  <a:srgbClr val="002060"/>
                </a:solidFill>
                <a:latin typeface="Arial" pitchFamily="34" charset="0"/>
                <a:cs typeface="Arial" pitchFamily="34" charset="0"/>
              </a:rPr>
              <a:t>Trichinella spiralis</a:t>
            </a:r>
            <a:br>
              <a:rPr lang="ar-EG" sz="3600" b="1" i="1" dirty="0">
                <a:solidFill>
                  <a:srgbClr val="C00000"/>
                </a:solidFill>
                <a:latin typeface="Arial" pitchFamily="34" charset="0"/>
                <a:cs typeface="Arial" pitchFamily="34" charset="0"/>
              </a:rPr>
            </a:br>
            <a:endParaRPr lang="en-US" sz="3600" dirty="0"/>
          </a:p>
        </p:txBody>
      </p:sp>
      <p:sp>
        <p:nvSpPr>
          <p:cNvPr id="3" name="Content Placeholder 2">
            <a:extLst>
              <a:ext uri="{FF2B5EF4-FFF2-40B4-BE49-F238E27FC236}">
                <a16:creationId xmlns:a16="http://schemas.microsoft.com/office/drawing/2014/main" id="{5BD64014-96FC-4EBE-2DE2-4949A42929D2}"/>
              </a:ext>
            </a:extLst>
          </p:cNvPr>
          <p:cNvSpPr>
            <a:spLocks noGrp="1"/>
          </p:cNvSpPr>
          <p:nvPr>
            <p:ph idx="1"/>
          </p:nvPr>
        </p:nvSpPr>
        <p:spPr>
          <a:xfrm>
            <a:off x="628650" y="1194187"/>
            <a:ext cx="7886700" cy="4351338"/>
          </a:xfrm>
        </p:spPr>
        <p:txBody>
          <a:bodyPr/>
          <a:lstStyle/>
          <a:p>
            <a:pPr algn="l" rtl="0" fontAlgn="auto">
              <a:lnSpc>
                <a:spcPct val="150000"/>
              </a:lnSpc>
              <a:spcBef>
                <a:spcPts val="0"/>
              </a:spcBef>
              <a:spcAft>
                <a:spcPts val="0"/>
              </a:spcAft>
              <a:buClr>
                <a:srgbClr val="C00000"/>
              </a:buClr>
              <a:buFont typeface="Wingdings" panose="05000000000000000000" pitchFamily="2" charset="2"/>
              <a:buChar char="v"/>
              <a:defRPr/>
            </a:pPr>
            <a:r>
              <a:rPr lang="en-US" sz="2200" b="1" dirty="0">
                <a:solidFill>
                  <a:srgbClr val="C00000"/>
                </a:solidFill>
                <a:ea typeface="+mn-ea"/>
                <a:cs typeface="Arial" pitchFamily="34" charset="0"/>
              </a:rPr>
              <a:t>Distribution: </a:t>
            </a:r>
            <a:r>
              <a:rPr lang="en-US" sz="2200" b="1" dirty="0">
                <a:solidFill>
                  <a:srgbClr val="000066"/>
                </a:solidFill>
                <a:ea typeface="+mn-ea"/>
                <a:cs typeface="Arial" pitchFamily="34" charset="0"/>
              </a:rPr>
              <a:t>worldwide specially in pork eating countries</a:t>
            </a:r>
          </a:p>
          <a:p>
            <a:pPr algn="l" rtl="0" fontAlgn="auto">
              <a:lnSpc>
                <a:spcPct val="150000"/>
              </a:lnSpc>
              <a:spcBef>
                <a:spcPts val="0"/>
              </a:spcBef>
              <a:spcAft>
                <a:spcPts val="0"/>
              </a:spcAft>
              <a:buClr>
                <a:srgbClr val="C00000"/>
              </a:buClr>
              <a:buFont typeface="Wingdings" panose="05000000000000000000" pitchFamily="2" charset="2"/>
              <a:buChar char="v"/>
              <a:defRPr/>
            </a:pPr>
            <a:r>
              <a:rPr lang="en-US" sz="2200" b="1" dirty="0">
                <a:solidFill>
                  <a:srgbClr val="C00000"/>
                </a:solidFill>
                <a:cs typeface="Arial" pitchFamily="34" charset="0"/>
              </a:rPr>
              <a:t>Morphology:</a:t>
            </a:r>
            <a:endParaRPr lang="en-US" sz="2200" b="1" dirty="0">
              <a:solidFill>
                <a:srgbClr val="C00000"/>
              </a:solidFill>
              <a:ea typeface="+mn-ea"/>
              <a:cs typeface="Arial" pitchFamily="34" charset="0"/>
            </a:endParaRPr>
          </a:p>
          <a:p>
            <a:endParaRPr lang="en-US" dirty="0"/>
          </a:p>
        </p:txBody>
      </p:sp>
      <p:pic>
        <p:nvPicPr>
          <p:cNvPr id="4" name="Picture 6" descr="No photo description available.">
            <a:extLst>
              <a:ext uri="{FF2B5EF4-FFF2-40B4-BE49-F238E27FC236}">
                <a16:creationId xmlns:a16="http://schemas.microsoft.com/office/drawing/2014/main" id="{B796EEA8-D95A-7F50-044E-B39835B61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233" y="32356"/>
            <a:ext cx="1081197" cy="1097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ig">
            <a:extLst>
              <a:ext uri="{FF2B5EF4-FFF2-40B4-BE49-F238E27FC236}">
                <a16:creationId xmlns:a16="http://schemas.microsoft.com/office/drawing/2014/main" id="{602ACFF2-BD92-2292-2123-AF233D4B2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3" y="209912"/>
            <a:ext cx="1548245" cy="8708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D08306A-DA41-B6AB-9401-FD72330D8840}"/>
              </a:ext>
            </a:extLst>
          </p:cNvPr>
          <p:cNvSpPr txBox="1"/>
          <p:nvPr/>
        </p:nvSpPr>
        <p:spPr>
          <a:xfrm>
            <a:off x="3329136" y="2418370"/>
            <a:ext cx="900225" cy="369332"/>
          </a:xfrm>
          <a:prstGeom prst="rect">
            <a:avLst/>
          </a:prstGeom>
          <a:noFill/>
        </p:spPr>
        <p:txBody>
          <a:bodyPr wrap="square">
            <a:spAutoFit/>
          </a:bodyPr>
          <a:lstStyle/>
          <a:p>
            <a:pPr algn="ctr"/>
            <a:r>
              <a:rPr lang="en-US" sz="1800" b="1" dirty="0">
                <a:solidFill>
                  <a:srgbClr val="C00000"/>
                </a:solidFill>
              </a:rPr>
              <a:t>Male</a:t>
            </a:r>
            <a:endParaRPr lang="en-US" dirty="0">
              <a:solidFill>
                <a:srgbClr val="C00000"/>
              </a:solidFill>
            </a:endParaRPr>
          </a:p>
        </p:txBody>
      </p:sp>
      <p:pic>
        <p:nvPicPr>
          <p:cNvPr id="11" name="Picture 10">
            <a:extLst>
              <a:ext uri="{FF2B5EF4-FFF2-40B4-BE49-F238E27FC236}">
                <a16:creationId xmlns:a16="http://schemas.microsoft.com/office/drawing/2014/main" id="{0F288389-FD1E-DEF8-1B95-BA13B3E56138}"/>
              </a:ext>
            </a:extLst>
          </p:cNvPr>
          <p:cNvPicPr>
            <a:picLocks noChangeAspect="1"/>
          </p:cNvPicPr>
          <p:nvPr/>
        </p:nvPicPr>
        <p:blipFill>
          <a:blip r:embed="rId4" cstate="print"/>
          <a:stretch>
            <a:fillRect/>
          </a:stretch>
        </p:blipFill>
        <p:spPr>
          <a:xfrm>
            <a:off x="3272486" y="2849441"/>
            <a:ext cx="1097280" cy="3164945"/>
          </a:xfrm>
          <a:prstGeom prst="rect">
            <a:avLst/>
          </a:prstGeom>
          <a:ln>
            <a:solidFill>
              <a:srgbClr val="002060"/>
            </a:solidFill>
          </a:ln>
        </p:spPr>
      </p:pic>
      <p:pic>
        <p:nvPicPr>
          <p:cNvPr id="12" name="Picture 11">
            <a:extLst>
              <a:ext uri="{FF2B5EF4-FFF2-40B4-BE49-F238E27FC236}">
                <a16:creationId xmlns:a16="http://schemas.microsoft.com/office/drawing/2014/main" id="{76139198-1C19-78C8-079F-0E7393168512}"/>
              </a:ext>
            </a:extLst>
          </p:cNvPr>
          <p:cNvPicPr>
            <a:picLocks noChangeAspect="1"/>
          </p:cNvPicPr>
          <p:nvPr/>
        </p:nvPicPr>
        <p:blipFill>
          <a:blip r:embed="rId5" cstate="print"/>
          <a:stretch>
            <a:fillRect/>
          </a:stretch>
        </p:blipFill>
        <p:spPr>
          <a:xfrm>
            <a:off x="232015" y="2762538"/>
            <a:ext cx="2560320" cy="3644582"/>
          </a:xfrm>
          <a:prstGeom prst="rect">
            <a:avLst/>
          </a:prstGeom>
          <a:ln>
            <a:solidFill>
              <a:srgbClr val="002060"/>
            </a:solidFill>
          </a:ln>
        </p:spPr>
      </p:pic>
      <p:sp>
        <p:nvSpPr>
          <p:cNvPr id="13" name="TextBox 12">
            <a:extLst>
              <a:ext uri="{FF2B5EF4-FFF2-40B4-BE49-F238E27FC236}">
                <a16:creationId xmlns:a16="http://schemas.microsoft.com/office/drawing/2014/main" id="{CB3CCA4E-65DF-EED8-E8F3-19B840E0602C}"/>
              </a:ext>
            </a:extLst>
          </p:cNvPr>
          <p:cNvSpPr txBox="1"/>
          <p:nvPr/>
        </p:nvSpPr>
        <p:spPr>
          <a:xfrm>
            <a:off x="833718" y="2307030"/>
            <a:ext cx="961292" cy="369332"/>
          </a:xfrm>
          <a:prstGeom prst="rect">
            <a:avLst/>
          </a:prstGeom>
          <a:noFill/>
        </p:spPr>
        <p:txBody>
          <a:bodyPr wrap="square">
            <a:spAutoFit/>
          </a:bodyPr>
          <a:lstStyle/>
          <a:p>
            <a:pPr algn="ctr"/>
            <a:r>
              <a:rPr lang="en-US" sz="1800" b="1" dirty="0">
                <a:solidFill>
                  <a:srgbClr val="C00000"/>
                </a:solidFill>
              </a:rPr>
              <a:t>Female</a:t>
            </a:r>
            <a:endParaRPr lang="en-US" dirty="0">
              <a:solidFill>
                <a:srgbClr val="C00000"/>
              </a:solidFill>
            </a:endParaRPr>
          </a:p>
        </p:txBody>
      </p:sp>
      <p:pic>
        <p:nvPicPr>
          <p:cNvPr id="14" name="Picture 1" descr="C:\Documents and Settings\Admin\My Documents\Downloads\trichina larva.jpg">
            <a:extLst>
              <a:ext uri="{FF2B5EF4-FFF2-40B4-BE49-F238E27FC236}">
                <a16:creationId xmlns:a16="http://schemas.microsoft.com/office/drawing/2014/main" id="{19590CA6-6279-F987-F17A-686D8DADED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2362" y="2875925"/>
            <a:ext cx="1511631" cy="222020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9265524-34A2-CBF9-FFA3-40F5E5BA1947}"/>
              </a:ext>
            </a:extLst>
          </p:cNvPr>
          <p:cNvSpPr txBox="1"/>
          <p:nvPr/>
        </p:nvSpPr>
        <p:spPr>
          <a:xfrm>
            <a:off x="4469541" y="2393206"/>
            <a:ext cx="2137275" cy="369332"/>
          </a:xfrm>
          <a:prstGeom prst="rect">
            <a:avLst/>
          </a:prstGeom>
          <a:noFill/>
        </p:spPr>
        <p:txBody>
          <a:bodyPr wrap="square">
            <a:spAutoFit/>
          </a:bodyPr>
          <a:lstStyle/>
          <a:p>
            <a:pPr algn="ctr"/>
            <a:r>
              <a:rPr lang="en-US" sz="1800" b="1" dirty="0">
                <a:solidFill>
                  <a:srgbClr val="C00000"/>
                </a:solidFill>
              </a:rPr>
              <a:t>Newborn larva</a:t>
            </a:r>
            <a:endParaRPr lang="en-US" dirty="0">
              <a:solidFill>
                <a:srgbClr val="C00000"/>
              </a:solidFill>
            </a:endParaRPr>
          </a:p>
        </p:txBody>
      </p:sp>
      <p:sp>
        <p:nvSpPr>
          <p:cNvPr id="17" name="TextBox 16">
            <a:extLst>
              <a:ext uri="{FF2B5EF4-FFF2-40B4-BE49-F238E27FC236}">
                <a16:creationId xmlns:a16="http://schemas.microsoft.com/office/drawing/2014/main" id="{33CEA376-F48F-26D9-E9CD-8B91BBA2E393}"/>
              </a:ext>
            </a:extLst>
          </p:cNvPr>
          <p:cNvSpPr txBox="1"/>
          <p:nvPr/>
        </p:nvSpPr>
        <p:spPr>
          <a:xfrm>
            <a:off x="4832929" y="5148860"/>
            <a:ext cx="1453048" cy="369332"/>
          </a:xfrm>
          <a:prstGeom prst="rect">
            <a:avLst/>
          </a:prstGeom>
          <a:noFill/>
        </p:spPr>
        <p:txBody>
          <a:bodyPr wrap="square" rtlCol="0">
            <a:spAutoFit/>
          </a:bodyPr>
          <a:lstStyle/>
          <a:p>
            <a:r>
              <a:rPr lang="en-US" b="1" dirty="0">
                <a:solidFill>
                  <a:srgbClr val="002060"/>
                </a:solidFill>
              </a:rPr>
              <a:t>0.1 mm long</a:t>
            </a:r>
          </a:p>
        </p:txBody>
      </p:sp>
      <p:pic>
        <p:nvPicPr>
          <p:cNvPr id="18" name="Picture 17">
            <a:extLst>
              <a:ext uri="{FF2B5EF4-FFF2-40B4-BE49-F238E27FC236}">
                <a16:creationId xmlns:a16="http://schemas.microsoft.com/office/drawing/2014/main" id="{B3ECA28F-28C3-E8CD-D20C-F0B9CB632C05}"/>
              </a:ext>
            </a:extLst>
          </p:cNvPr>
          <p:cNvPicPr>
            <a:picLocks noChangeAspect="1"/>
          </p:cNvPicPr>
          <p:nvPr/>
        </p:nvPicPr>
        <p:blipFill>
          <a:blip r:embed="rId7" cstate="print"/>
          <a:stretch>
            <a:fillRect/>
          </a:stretch>
        </p:blipFill>
        <p:spPr>
          <a:xfrm>
            <a:off x="6536394" y="2426322"/>
            <a:ext cx="2442119" cy="3588064"/>
          </a:xfrm>
          <a:prstGeom prst="rect">
            <a:avLst/>
          </a:prstGeom>
          <a:ln>
            <a:solidFill>
              <a:srgbClr val="002060"/>
            </a:solidFill>
          </a:ln>
        </p:spPr>
      </p:pic>
      <p:sp>
        <p:nvSpPr>
          <p:cNvPr id="19" name="TextBox 18">
            <a:extLst>
              <a:ext uri="{FF2B5EF4-FFF2-40B4-BE49-F238E27FC236}">
                <a16:creationId xmlns:a16="http://schemas.microsoft.com/office/drawing/2014/main" id="{38D8CB39-97A8-12B7-D46E-3CD61BC15DD8}"/>
              </a:ext>
            </a:extLst>
          </p:cNvPr>
          <p:cNvSpPr txBox="1"/>
          <p:nvPr/>
        </p:nvSpPr>
        <p:spPr>
          <a:xfrm>
            <a:off x="6453976" y="1979519"/>
            <a:ext cx="2828437" cy="369332"/>
          </a:xfrm>
          <a:prstGeom prst="rect">
            <a:avLst/>
          </a:prstGeom>
          <a:noFill/>
        </p:spPr>
        <p:txBody>
          <a:bodyPr wrap="square" rtlCol="0">
            <a:spAutoFit/>
          </a:bodyPr>
          <a:lstStyle/>
          <a:p>
            <a:r>
              <a:rPr lang="en-US" b="1" dirty="0">
                <a:solidFill>
                  <a:srgbClr val="C00000"/>
                </a:solidFill>
              </a:rPr>
              <a:t>Encysted larva in muscle</a:t>
            </a:r>
          </a:p>
        </p:txBody>
      </p:sp>
      <p:sp>
        <p:nvSpPr>
          <p:cNvPr id="20" name="TextBox 19">
            <a:extLst>
              <a:ext uri="{FF2B5EF4-FFF2-40B4-BE49-F238E27FC236}">
                <a16:creationId xmlns:a16="http://schemas.microsoft.com/office/drawing/2014/main" id="{7B891489-19FE-ACC3-2D22-842F4D037954}"/>
              </a:ext>
            </a:extLst>
          </p:cNvPr>
          <p:cNvSpPr txBox="1"/>
          <p:nvPr/>
        </p:nvSpPr>
        <p:spPr>
          <a:xfrm>
            <a:off x="4241409" y="2968283"/>
            <a:ext cx="914400" cy="914400"/>
          </a:xfrm>
          <a:prstGeom prst="rect">
            <a:avLst/>
          </a:prstGeom>
          <a:noFill/>
        </p:spPr>
        <p:txBody>
          <a:bodyPr wrap="square" rtlCol="0">
            <a:spAutoFit/>
          </a:bodyPr>
          <a:lstStyle/>
          <a:p>
            <a:endParaRPr lang="en-US" dirty="0"/>
          </a:p>
        </p:txBody>
      </p:sp>
      <p:sp>
        <p:nvSpPr>
          <p:cNvPr id="21" name="TextBox 20">
            <a:extLst>
              <a:ext uri="{FF2B5EF4-FFF2-40B4-BE49-F238E27FC236}">
                <a16:creationId xmlns:a16="http://schemas.microsoft.com/office/drawing/2014/main" id="{904DD97A-723A-402D-39B4-EE62C5CD3AAD}"/>
              </a:ext>
            </a:extLst>
          </p:cNvPr>
          <p:cNvSpPr txBox="1"/>
          <p:nvPr/>
        </p:nvSpPr>
        <p:spPr>
          <a:xfrm>
            <a:off x="5155809" y="6014386"/>
            <a:ext cx="4986707" cy="646331"/>
          </a:xfrm>
          <a:prstGeom prst="rect">
            <a:avLst/>
          </a:prstGeom>
          <a:noFill/>
        </p:spPr>
        <p:txBody>
          <a:bodyPr wrap="square" rtlCol="0">
            <a:spAutoFit/>
          </a:bodyPr>
          <a:lstStyle/>
          <a:p>
            <a:pPr algn="ctr"/>
            <a:r>
              <a:rPr lang="en-US" b="1" dirty="0">
                <a:solidFill>
                  <a:srgbClr val="002060"/>
                </a:solidFill>
              </a:rPr>
              <a:t>1 mm long in a muscle capsule </a:t>
            </a:r>
          </a:p>
          <a:p>
            <a:pPr algn="ctr"/>
            <a:r>
              <a:rPr lang="en-US" b="1" dirty="0">
                <a:solidFill>
                  <a:srgbClr val="002060"/>
                </a:solidFill>
              </a:rPr>
              <a:t>of 0.5 mm long </a:t>
            </a:r>
            <a:r>
              <a:rPr lang="en-US" b="1" dirty="0">
                <a:solidFill>
                  <a:srgbClr val="C00000"/>
                </a:solidFill>
              </a:rPr>
              <a:t>??</a:t>
            </a:r>
          </a:p>
        </p:txBody>
      </p:sp>
      <p:sp>
        <p:nvSpPr>
          <p:cNvPr id="22" name="TextBox 21">
            <a:extLst>
              <a:ext uri="{FF2B5EF4-FFF2-40B4-BE49-F238E27FC236}">
                <a16:creationId xmlns:a16="http://schemas.microsoft.com/office/drawing/2014/main" id="{881103CF-7700-0DB0-0BD7-6D94CDB2B8C4}"/>
              </a:ext>
            </a:extLst>
          </p:cNvPr>
          <p:cNvSpPr txBox="1"/>
          <p:nvPr/>
        </p:nvSpPr>
        <p:spPr>
          <a:xfrm>
            <a:off x="3223407" y="6035465"/>
            <a:ext cx="1440957" cy="369332"/>
          </a:xfrm>
          <a:prstGeom prst="rect">
            <a:avLst/>
          </a:prstGeom>
          <a:noFill/>
        </p:spPr>
        <p:txBody>
          <a:bodyPr wrap="square" rtlCol="0">
            <a:spAutoFit/>
          </a:bodyPr>
          <a:lstStyle/>
          <a:p>
            <a:r>
              <a:rPr lang="en-US" b="1" dirty="0">
                <a:solidFill>
                  <a:srgbClr val="002060"/>
                </a:solidFill>
              </a:rPr>
              <a:t>1.5 mm long</a:t>
            </a:r>
          </a:p>
        </p:txBody>
      </p:sp>
      <p:sp>
        <p:nvSpPr>
          <p:cNvPr id="23" name="TextBox 22">
            <a:extLst>
              <a:ext uri="{FF2B5EF4-FFF2-40B4-BE49-F238E27FC236}">
                <a16:creationId xmlns:a16="http://schemas.microsoft.com/office/drawing/2014/main" id="{D456C3CB-A8C2-280D-B9F6-7F30BD1B8B97}"/>
              </a:ext>
            </a:extLst>
          </p:cNvPr>
          <p:cNvSpPr txBox="1"/>
          <p:nvPr/>
        </p:nvSpPr>
        <p:spPr>
          <a:xfrm>
            <a:off x="805295" y="6458522"/>
            <a:ext cx="1440957" cy="369332"/>
          </a:xfrm>
          <a:prstGeom prst="rect">
            <a:avLst/>
          </a:prstGeom>
          <a:noFill/>
        </p:spPr>
        <p:txBody>
          <a:bodyPr wrap="square" rtlCol="0">
            <a:spAutoFit/>
          </a:bodyPr>
          <a:lstStyle/>
          <a:p>
            <a:r>
              <a:rPr lang="en-US" b="1" dirty="0">
                <a:solidFill>
                  <a:srgbClr val="002060"/>
                </a:solidFill>
              </a:rPr>
              <a:t>3 mm long</a:t>
            </a:r>
          </a:p>
        </p:txBody>
      </p:sp>
      <p:pic>
        <p:nvPicPr>
          <p:cNvPr id="24" name="Picture 6" descr="No photo description available.">
            <a:extLst>
              <a:ext uri="{FF2B5EF4-FFF2-40B4-BE49-F238E27FC236}">
                <a16:creationId xmlns:a16="http://schemas.microsoft.com/office/drawing/2014/main" id="{6351E54C-FEB4-168C-AFB5-9A5C52770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232" y="32356"/>
            <a:ext cx="1081197" cy="10976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Pig">
            <a:extLst>
              <a:ext uri="{FF2B5EF4-FFF2-40B4-BE49-F238E27FC236}">
                <a16:creationId xmlns:a16="http://schemas.microsoft.com/office/drawing/2014/main" id="{F852BA22-93D6-0966-B276-50A451F31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2" y="209912"/>
            <a:ext cx="1548245" cy="87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64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 s muscle.jpg">
            <a:extLst>
              <a:ext uri="{FF2B5EF4-FFF2-40B4-BE49-F238E27FC236}">
                <a16:creationId xmlns:a16="http://schemas.microsoft.com/office/drawing/2014/main" id="{328A91DE-58E9-AFAF-9D00-BADD7F39BD37}"/>
              </a:ext>
            </a:extLst>
          </p:cNvPr>
          <p:cNvPicPr>
            <a:picLocks noChangeAspect="1"/>
          </p:cNvPicPr>
          <p:nvPr/>
        </p:nvPicPr>
        <p:blipFill>
          <a:blip r:embed="rId2" cstate="print"/>
          <a:stretch>
            <a:fillRect/>
          </a:stretch>
        </p:blipFill>
        <p:spPr>
          <a:xfrm rot="5400000">
            <a:off x="3597536" y="4555864"/>
            <a:ext cx="1463040" cy="2409712"/>
          </a:xfrm>
          <a:prstGeom prst="rect">
            <a:avLst/>
          </a:prstGeom>
        </p:spPr>
      </p:pic>
      <p:pic>
        <p:nvPicPr>
          <p:cNvPr id="37" name="Picture 36">
            <a:extLst>
              <a:ext uri="{FF2B5EF4-FFF2-40B4-BE49-F238E27FC236}">
                <a16:creationId xmlns:a16="http://schemas.microsoft.com/office/drawing/2014/main" id="{58D1A534-B4C1-07AA-DF09-D0320F3BFB54}"/>
              </a:ext>
            </a:extLst>
          </p:cNvPr>
          <p:cNvPicPr>
            <a:picLocks noChangeAspect="1"/>
          </p:cNvPicPr>
          <p:nvPr/>
        </p:nvPicPr>
        <p:blipFill>
          <a:blip r:embed="rId3" cstate="print"/>
          <a:stretch>
            <a:fillRect/>
          </a:stretch>
        </p:blipFill>
        <p:spPr>
          <a:xfrm>
            <a:off x="7045625" y="991987"/>
            <a:ext cx="1828800" cy="1548190"/>
          </a:xfrm>
          <a:prstGeom prst="rect">
            <a:avLst/>
          </a:prstGeom>
        </p:spPr>
      </p:pic>
      <p:pic>
        <p:nvPicPr>
          <p:cNvPr id="2" name="Picture 1" descr="Tr S haert.jpg">
            <a:extLst>
              <a:ext uri="{FF2B5EF4-FFF2-40B4-BE49-F238E27FC236}">
                <a16:creationId xmlns:a16="http://schemas.microsoft.com/office/drawing/2014/main" id="{C2CF5855-615B-BEA4-E9A5-F0B627D14ECC}"/>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6465276" y="5247409"/>
            <a:ext cx="987136" cy="1610591"/>
          </a:xfrm>
          <a:prstGeom prst="rect">
            <a:avLst/>
          </a:prstGeom>
        </p:spPr>
      </p:pic>
      <p:pic>
        <p:nvPicPr>
          <p:cNvPr id="4" name="Picture 3" descr="T.trich-larva2.jpg">
            <a:extLst>
              <a:ext uri="{FF2B5EF4-FFF2-40B4-BE49-F238E27FC236}">
                <a16:creationId xmlns:a16="http://schemas.microsoft.com/office/drawing/2014/main" id="{FC830674-1038-5F3C-01F5-09D0F0F0F018}"/>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rot="19886421">
            <a:off x="7230780" y="2569450"/>
            <a:ext cx="1005840" cy="545419"/>
          </a:xfrm>
          <a:prstGeom prst="rect">
            <a:avLst/>
          </a:prstGeom>
        </p:spPr>
      </p:pic>
      <p:pic>
        <p:nvPicPr>
          <p:cNvPr id="6" name="Picture 5" descr="-E .larva.jpg">
            <a:extLst>
              <a:ext uri="{FF2B5EF4-FFF2-40B4-BE49-F238E27FC236}">
                <a16:creationId xmlns:a16="http://schemas.microsoft.com/office/drawing/2014/main" id="{BBE0E312-FD00-21F0-881B-ACF97B945A40}"/>
              </a:ext>
            </a:extLst>
          </p:cNvPr>
          <p:cNvPicPr>
            <a:picLocks noChangeAspect="1"/>
          </p:cNvPicPr>
          <p:nvPr/>
        </p:nvPicPr>
        <p:blipFill>
          <a:blip r:embed="rId6" cstate="print">
            <a:clrChange>
              <a:clrFrom>
                <a:srgbClr val="FFFFFF"/>
              </a:clrFrom>
              <a:clrTo>
                <a:srgbClr val="FFFFFF">
                  <a:alpha val="0"/>
                </a:srgbClr>
              </a:clrTo>
            </a:clrChange>
          </a:blip>
          <a:stretch>
            <a:fillRect/>
          </a:stretch>
        </p:blipFill>
        <p:spPr>
          <a:xfrm rot="5400000">
            <a:off x="3782757" y="4827843"/>
            <a:ext cx="822960" cy="1835274"/>
          </a:xfrm>
          <a:prstGeom prst="rect">
            <a:avLst/>
          </a:prstGeom>
        </p:spPr>
      </p:pic>
      <p:pic>
        <p:nvPicPr>
          <p:cNvPr id="9" name="Picture 2">
            <a:extLst>
              <a:ext uri="{FF2B5EF4-FFF2-40B4-BE49-F238E27FC236}">
                <a16:creationId xmlns:a16="http://schemas.microsoft.com/office/drawing/2014/main" id="{8D271C2F-9320-B707-96AD-5FB213A10964}"/>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0554636" flipH="1">
            <a:off x="248144" y="4664219"/>
            <a:ext cx="2011680" cy="1506756"/>
          </a:xfrm>
          <a:prstGeom prst="rect">
            <a:avLst/>
          </a:prstGeom>
          <a:noFill/>
          <a:ln w="9525">
            <a:noFill/>
            <a:miter lim="800000"/>
            <a:headEnd/>
            <a:tailEnd/>
          </a:ln>
          <a:effectLst/>
        </p:spPr>
      </p:pic>
      <p:pic>
        <p:nvPicPr>
          <p:cNvPr id="10" name="Picture 9" descr=".larva.jpg">
            <a:extLst>
              <a:ext uri="{FF2B5EF4-FFF2-40B4-BE49-F238E27FC236}">
                <a16:creationId xmlns:a16="http://schemas.microsoft.com/office/drawing/2014/main" id="{1C2C7B4C-3BCC-3CED-CD21-4993934B9F6E}"/>
              </a:ext>
            </a:extLst>
          </p:cNvPr>
          <p:cNvPicPr>
            <a:picLocks noChangeAspect="1"/>
          </p:cNvPicPr>
          <p:nvPr/>
        </p:nvPicPr>
        <p:blipFill>
          <a:blip r:embed="rId8" cstate="print">
            <a:clrChange>
              <a:clrFrom>
                <a:srgbClr val="FFFAF3"/>
              </a:clrFrom>
              <a:clrTo>
                <a:srgbClr val="FFFAF3">
                  <a:alpha val="0"/>
                </a:srgbClr>
              </a:clrTo>
            </a:clrChange>
          </a:blip>
          <a:stretch>
            <a:fillRect/>
          </a:stretch>
        </p:blipFill>
        <p:spPr>
          <a:xfrm rot="20844165">
            <a:off x="1154176" y="2198624"/>
            <a:ext cx="365760" cy="540512"/>
          </a:xfrm>
          <a:prstGeom prst="rect">
            <a:avLst/>
          </a:prstGeom>
        </p:spPr>
      </p:pic>
      <p:pic>
        <p:nvPicPr>
          <p:cNvPr id="11" name="Picture 10" descr="Tr S brain.jpg">
            <a:extLst>
              <a:ext uri="{FF2B5EF4-FFF2-40B4-BE49-F238E27FC236}">
                <a16:creationId xmlns:a16="http://schemas.microsoft.com/office/drawing/2014/main" id="{2DE222EB-2EC8-2225-A7E8-43CB2B00B99A}"/>
              </a:ext>
            </a:extLst>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7391400" y="5247409"/>
            <a:ext cx="1371600" cy="1403498"/>
          </a:xfrm>
          <a:prstGeom prst="rect">
            <a:avLst/>
          </a:prstGeom>
        </p:spPr>
      </p:pic>
      <p:pic>
        <p:nvPicPr>
          <p:cNvPr id="12" name="Picture 11" descr="T.trich-larva2.jpg">
            <a:extLst>
              <a:ext uri="{FF2B5EF4-FFF2-40B4-BE49-F238E27FC236}">
                <a16:creationId xmlns:a16="http://schemas.microsoft.com/office/drawing/2014/main" id="{DD64BEE7-475F-5DCC-6299-96B03772A4DB}"/>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rot="15449451">
            <a:off x="8025647" y="2563339"/>
            <a:ext cx="1005840" cy="545419"/>
          </a:xfrm>
          <a:prstGeom prst="rect">
            <a:avLst/>
          </a:prstGeom>
        </p:spPr>
      </p:pic>
      <p:pic>
        <p:nvPicPr>
          <p:cNvPr id="13" name="Picture 12" descr="T.trich-larva2.jpg">
            <a:extLst>
              <a:ext uri="{FF2B5EF4-FFF2-40B4-BE49-F238E27FC236}">
                <a16:creationId xmlns:a16="http://schemas.microsoft.com/office/drawing/2014/main" id="{F36348C4-299A-1BD2-868A-EDE1741F08D7}"/>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rot="20797971">
            <a:off x="6374023" y="2623482"/>
            <a:ext cx="1005840" cy="545419"/>
          </a:xfrm>
          <a:prstGeom prst="rect">
            <a:avLst/>
          </a:prstGeom>
        </p:spPr>
      </p:pic>
      <p:pic>
        <p:nvPicPr>
          <p:cNvPr id="14" name="Picture 13" descr="T.trich-larva===.jpg">
            <a:extLst>
              <a:ext uri="{FF2B5EF4-FFF2-40B4-BE49-F238E27FC236}">
                <a16:creationId xmlns:a16="http://schemas.microsoft.com/office/drawing/2014/main" id="{884034EC-4026-4819-BC5D-FBCB0E737AAD}"/>
              </a:ext>
            </a:extLst>
          </p:cNvPr>
          <p:cNvPicPr>
            <a:picLocks noChangeAspect="1"/>
          </p:cNvPicPr>
          <p:nvPr/>
        </p:nvPicPr>
        <p:blipFill>
          <a:blip r:embed="rId10" cstate="print">
            <a:clrChange>
              <a:clrFrom>
                <a:srgbClr val="FFFFFF"/>
              </a:clrFrom>
              <a:clrTo>
                <a:srgbClr val="FFFFFF">
                  <a:alpha val="0"/>
                </a:srgbClr>
              </a:clrTo>
            </a:clrChange>
          </a:blip>
          <a:stretch>
            <a:fillRect/>
          </a:stretch>
        </p:blipFill>
        <p:spPr>
          <a:xfrm rot="18451267">
            <a:off x="1045266" y="1258703"/>
            <a:ext cx="640080" cy="677247"/>
          </a:xfrm>
          <a:prstGeom prst="rect">
            <a:avLst/>
          </a:prstGeom>
        </p:spPr>
      </p:pic>
      <p:pic>
        <p:nvPicPr>
          <p:cNvPr id="15" name="Picture 14" descr="T.trich-E .larva.jpg">
            <a:extLst>
              <a:ext uri="{FF2B5EF4-FFF2-40B4-BE49-F238E27FC236}">
                <a16:creationId xmlns:a16="http://schemas.microsoft.com/office/drawing/2014/main" id="{394FEA88-1137-4A6A-9AE6-0667287C08A4}"/>
              </a:ext>
            </a:extLst>
          </p:cNvPr>
          <p:cNvPicPr>
            <a:picLocks noChangeAspect="1"/>
          </p:cNvPicPr>
          <p:nvPr/>
        </p:nvPicPr>
        <p:blipFill>
          <a:blip r:embed="rId11" cstate="print">
            <a:clrChange>
              <a:clrFrom>
                <a:srgbClr val="FFFFFF"/>
              </a:clrFrom>
              <a:clrTo>
                <a:srgbClr val="FFFFFF">
                  <a:alpha val="0"/>
                </a:srgbClr>
              </a:clrTo>
            </a:clrChange>
          </a:blip>
          <a:stretch>
            <a:fillRect/>
          </a:stretch>
        </p:blipFill>
        <p:spPr>
          <a:xfrm rot="5400000">
            <a:off x="3829554" y="4628646"/>
            <a:ext cx="1005840" cy="2416548"/>
          </a:xfrm>
          <a:prstGeom prst="rect">
            <a:avLst/>
          </a:prstGeom>
        </p:spPr>
      </p:pic>
      <p:sp>
        <p:nvSpPr>
          <p:cNvPr id="16" name="Rectangle 15">
            <a:extLst>
              <a:ext uri="{FF2B5EF4-FFF2-40B4-BE49-F238E27FC236}">
                <a16:creationId xmlns:a16="http://schemas.microsoft.com/office/drawing/2014/main" id="{5B13A02B-5C64-479B-A704-ECCA135DA9B7}"/>
              </a:ext>
            </a:extLst>
          </p:cNvPr>
          <p:cNvSpPr/>
          <p:nvPr/>
        </p:nvSpPr>
        <p:spPr>
          <a:xfrm>
            <a:off x="313059" y="132277"/>
            <a:ext cx="3382016" cy="400110"/>
          </a:xfrm>
          <a:prstGeom prst="rect">
            <a:avLst/>
          </a:prstGeom>
          <a:ln>
            <a:solidFill>
              <a:srgbClr val="002060"/>
            </a:solidFill>
          </a:ln>
        </p:spPr>
        <p:txBody>
          <a:bodyPr wrap="none">
            <a:spAutoFit/>
          </a:bodyPr>
          <a:lstStyle/>
          <a:p>
            <a:r>
              <a:rPr lang="en-US" sz="2000" b="1" dirty="0">
                <a:solidFill>
                  <a:srgbClr val="002060"/>
                </a:solidFill>
              </a:rPr>
              <a:t>Life cycle of </a:t>
            </a:r>
            <a:r>
              <a:rPr lang="en-US" sz="2000" b="1" i="1" dirty="0">
                <a:solidFill>
                  <a:srgbClr val="002060"/>
                </a:solidFill>
              </a:rPr>
              <a:t>Trichinella spiralis</a:t>
            </a:r>
          </a:p>
        </p:txBody>
      </p:sp>
      <p:sp>
        <p:nvSpPr>
          <p:cNvPr id="17" name="Rectangle 16">
            <a:extLst>
              <a:ext uri="{FF2B5EF4-FFF2-40B4-BE49-F238E27FC236}">
                <a16:creationId xmlns:a16="http://schemas.microsoft.com/office/drawing/2014/main" id="{4F922BA0-F2C3-2800-1C40-C55EBCE26F37}"/>
              </a:ext>
            </a:extLst>
          </p:cNvPr>
          <p:cNvSpPr/>
          <p:nvPr/>
        </p:nvSpPr>
        <p:spPr>
          <a:xfrm>
            <a:off x="7303477" y="420469"/>
            <a:ext cx="1527464" cy="646331"/>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wrap="square" anchor="ctr">
            <a:spAutoFit/>
          </a:bodyPr>
          <a:lstStyle/>
          <a:p>
            <a:pPr algn="ctr"/>
            <a:r>
              <a:rPr lang="en-US" dirty="0">
                <a:ln w="0"/>
                <a:solidFill>
                  <a:srgbClr val="002060"/>
                </a:solidFill>
                <a:effectLst>
                  <a:outerShdw blurRad="38100" dist="19050" dir="2700000" algn="tl" rotWithShape="0">
                    <a:schemeClr val="dk1">
                      <a:alpha val="40000"/>
                    </a:schemeClr>
                  </a:outerShdw>
                </a:effectLst>
              </a:rPr>
              <a:t>Adult in small intestine</a:t>
            </a:r>
          </a:p>
        </p:txBody>
      </p:sp>
      <p:sp>
        <p:nvSpPr>
          <p:cNvPr id="18" name="TextBox 17">
            <a:extLst>
              <a:ext uri="{FF2B5EF4-FFF2-40B4-BE49-F238E27FC236}">
                <a16:creationId xmlns:a16="http://schemas.microsoft.com/office/drawing/2014/main" id="{0CDD3EDC-9565-08D8-AF77-879355D4789A}"/>
              </a:ext>
            </a:extLst>
          </p:cNvPr>
          <p:cNvSpPr txBox="1"/>
          <p:nvPr/>
        </p:nvSpPr>
        <p:spPr>
          <a:xfrm>
            <a:off x="6140660" y="3191875"/>
            <a:ext cx="2926080" cy="338554"/>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1600" b="1" dirty="0">
                <a:solidFill>
                  <a:srgbClr val="002060"/>
                </a:solidFill>
              </a:rPr>
              <a:t>Female lays larvae in </a:t>
            </a:r>
            <a:r>
              <a:rPr lang="en-US" sz="1600" b="1" dirty="0" err="1">
                <a:solidFill>
                  <a:srgbClr val="002060"/>
                </a:solidFill>
              </a:rPr>
              <a:t>submucosa</a:t>
            </a:r>
            <a:endParaRPr lang="en-US" sz="1600" b="1" dirty="0">
              <a:solidFill>
                <a:srgbClr val="002060"/>
              </a:solidFill>
            </a:endParaRPr>
          </a:p>
        </p:txBody>
      </p:sp>
      <p:sp>
        <p:nvSpPr>
          <p:cNvPr id="19" name="Rectangle 18">
            <a:extLst>
              <a:ext uri="{FF2B5EF4-FFF2-40B4-BE49-F238E27FC236}">
                <a16:creationId xmlns:a16="http://schemas.microsoft.com/office/drawing/2014/main" id="{CFB93D02-7F3B-75EA-3B61-8CCF9FA7F672}"/>
              </a:ext>
            </a:extLst>
          </p:cNvPr>
          <p:cNvSpPr/>
          <p:nvPr/>
        </p:nvSpPr>
        <p:spPr>
          <a:xfrm>
            <a:off x="6456707" y="3627111"/>
            <a:ext cx="2174185" cy="584775"/>
          </a:xfrm>
          <a:prstGeom prst="rect">
            <a:avLst/>
          </a:prstGeom>
          <a:noFill/>
          <a:ln w="28575">
            <a:solidFill>
              <a:srgbClr val="FF0000"/>
            </a:solidFill>
          </a:ln>
        </p:spPr>
        <p:txBody>
          <a:bodyPr wrap="square" anchor="ctr">
            <a:spAutoFit/>
          </a:bodyPr>
          <a:lstStyle/>
          <a:p>
            <a:pPr algn="ctr"/>
            <a:r>
              <a:rPr lang="en-US" sz="1600" b="1" dirty="0">
                <a:ln w="0"/>
                <a:solidFill>
                  <a:srgbClr val="002060"/>
                </a:solidFill>
                <a:effectLst>
                  <a:outerShdw blurRad="38100" dist="19050" dir="2700000" algn="tl" rotWithShape="0">
                    <a:schemeClr val="dk1">
                      <a:alpha val="40000"/>
                    </a:schemeClr>
                  </a:outerShdw>
                </a:effectLst>
              </a:rPr>
              <a:t>Larvae migrate through</a:t>
            </a:r>
          </a:p>
          <a:p>
            <a:pPr algn="ctr"/>
            <a:r>
              <a:rPr lang="en-US" sz="1600" b="1" dirty="0">
                <a:ln w="0"/>
                <a:solidFill>
                  <a:srgbClr val="002060"/>
                </a:solidFill>
                <a:effectLst>
                  <a:outerShdw blurRad="38100" dist="19050" dir="2700000" algn="tl" rotWithShape="0">
                    <a:schemeClr val="dk1">
                      <a:alpha val="40000"/>
                    </a:schemeClr>
                  </a:outerShdw>
                </a:effectLst>
              </a:rPr>
              <a:t>lymphatics or blood</a:t>
            </a:r>
          </a:p>
        </p:txBody>
      </p:sp>
      <p:sp>
        <p:nvSpPr>
          <p:cNvPr id="20" name="Rectangle 19">
            <a:extLst>
              <a:ext uri="{FF2B5EF4-FFF2-40B4-BE49-F238E27FC236}">
                <a16:creationId xmlns:a16="http://schemas.microsoft.com/office/drawing/2014/main" id="{7D1C9744-763C-23EE-68D3-70FBC9CCEBD5}"/>
              </a:ext>
            </a:extLst>
          </p:cNvPr>
          <p:cNvSpPr/>
          <p:nvPr/>
        </p:nvSpPr>
        <p:spPr>
          <a:xfrm>
            <a:off x="6154934" y="4657385"/>
            <a:ext cx="2895600" cy="584775"/>
          </a:xfrm>
          <a:prstGeom prst="rect">
            <a:avLst/>
          </a:prstGeom>
          <a:noFill/>
          <a:ln w="28575">
            <a:solidFill>
              <a:srgbClr val="FF0000"/>
            </a:solidFill>
          </a:ln>
        </p:spPr>
        <p:txBody>
          <a:bodyPr wrap="square">
            <a:spAutoFit/>
          </a:bodyPr>
          <a:lstStyle/>
          <a:p>
            <a:pPr algn="ctr"/>
            <a:r>
              <a:rPr lang="en-US" sz="1600" b="1" dirty="0">
                <a:solidFill>
                  <a:srgbClr val="002060"/>
                </a:solidFill>
              </a:rPr>
              <a:t>Larvae enter heart or brain cells &amp; can’t complete maturation </a:t>
            </a:r>
          </a:p>
        </p:txBody>
      </p:sp>
      <p:sp>
        <p:nvSpPr>
          <p:cNvPr id="21" name="Rectangle 20">
            <a:extLst>
              <a:ext uri="{FF2B5EF4-FFF2-40B4-BE49-F238E27FC236}">
                <a16:creationId xmlns:a16="http://schemas.microsoft.com/office/drawing/2014/main" id="{6AF8AE0E-4401-4471-996A-A5E2F21A3AB9}"/>
              </a:ext>
            </a:extLst>
          </p:cNvPr>
          <p:cNvSpPr/>
          <p:nvPr/>
        </p:nvSpPr>
        <p:spPr>
          <a:xfrm>
            <a:off x="2711979" y="4613628"/>
            <a:ext cx="2979150" cy="338554"/>
          </a:xfrm>
          <a:prstGeom prst="rect">
            <a:avLst/>
          </a:prstGeom>
          <a:noFill/>
          <a:ln w="28575">
            <a:solidFill>
              <a:srgbClr val="FF0000"/>
            </a:solidFill>
          </a:ln>
        </p:spPr>
        <p:txBody>
          <a:bodyPr wrap="none" anchor="ctr">
            <a:spAutoFit/>
          </a:bodyPr>
          <a:lstStyle/>
          <a:p>
            <a:pPr algn="ctr"/>
            <a:r>
              <a:rPr lang="en-US" sz="1600" b="1" dirty="0">
                <a:solidFill>
                  <a:srgbClr val="002060"/>
                </a:solidFill>
              </a:rPr>
              <a:t>Larva enters skeletal muscle cells</a:t>
            </a:r>
          </a:p>
        </p:txBody>
      </p:sp>
      <p:sp>
        <p:nvSpPr>
          <p:cNvPr id="22" name="Rectangle 21">
            <a:extLst>
              <a:ext uri="{FF2B5EF4-FFF2-40B4-BE49-F238E27FC236}">
                <a16:creationId xmlns:a16="http://schemas.microsoft.com/office/drawing/2014/main" id="{76A200C0-06F6-8868-8C66-4A70C4693A56}"/>
              </a:ext>
            </a:extLst>
          </p:cNvPr>
          <p:cNvSpPr/>
          <p:nvPr/>
        </p:nvSpPr>
        <p:spPr>
          <a:xfrm>
            <a:off x="2636520" y="4085156"/>
            <a:ext cx="3291840" cy="338554"/>
          </a:xfrm>
          <a:prstGeom prst="rect">
            <a:avLst/>
          </a:prstGeom>
          <a:noFill/>
          <a:ln w="28575">
            <a:solidFill>
              <a:srgbClr val="990000"/>
            </a:solidFill>
          </a:ln>
        </p:spPr>
        <p:txBody>
          <a:bodyPr wrap="none" anchor="ctr">
            <a:spAutoFit/>
          </a:bodyPr>
          <a:lstStyle/>
          <a:p>
            <a:pPr algn="ctr"/>
            <a:r>
              <a:rPr lang="en-US" sz="1600" b="1" dirty="0">
                <a:solidFill>
                  <a:srgbClr val="800000"/>
                </a:solidFill>
              </a:rPr>
              <a:t>Muscle cell transforms into Nurse Cell </a:t>
            </a:r>
          </a:p>
        </p:txBody>
      </p:sp>
      <p:sp>
        <p:nvSpPr>
          <p:cNvPr id="23" name="Rectangle 22">
            <a:extLst>
              <a:ext uri="{FF2B5EF4-FFF2-40B4-BE49-F238E27FC236}">
                <a16:creationId xmlns:a16="http://schemas.microsoft.com/office/drawing/2014/main" id="{A37AC14A-D882-FEA0-B2D6-90CB4E8DF7C0}"/>
              </a:ext>
            </a:extLst>
          </p:cNvPr>
          <p:cNvSpPr/>
          <p:nvPr/>
        </p:nvSpPr>
        <p:spPr>
          <a:xfrm>
            <a:off x="2711979" y="4436122"/>
            <a:ext cx="3108960" cy="584775"/>
          </a:xfrm>
          <a:prstGeom prst="rect">
            <a:avLst/>
          </a:prstGeom>
          <a:solidFill>
            <a:schemeClr val="accent2">
              <a:lumMod val="20000"/>
              <a:lumOff val="80000"/>
            </a:schemeClr>
          </a:solidFill>
          <a:ln w="28575">
            <a:solidFill>
              <a:srgbClr val="C00000"/>
            </a:solidFill>
          </a:ln>
        </p:spPr>
        <p:txBody>
          <a:bodyPr wrap="square" anchor="ctr">
            <a:spAutoFit/>
          </a:bodyPr>
          <a:lstStyle/>
          <a:p>
            <a:pPr algn="ctr"/>
            <a:r>
              <a:rPr lang="en-US" sz="1600" b="1" dirty="0">
                <a:solidFill>
                  <a:srgbClr val="002060"/>
                </a:solidFill>
              </a:rPr>
              <a:t>Larva grows &amp; Nurse cell-parasite complex is formed (Infective cyst)</a:t>
            </a:r>
          </a:p>
        </p:txBody>
      </p:sp>
      <p:sp>
        <p:nvSpPr>
          <p:cNvPr id="24" name="Rectangle 23">
            <a:extLst>
              <a:ext uri="{FF2B5EF4-FFF2-40B4-BE49-F238E27FC236}">
                <a16:creationId xmlns:a16="http://schemas.microsoft.com/office/drawing/2014/main" id="{F4B3F4BC-3D31-DFEF-31A8-75E894A4F8DC}"/>
              </a:ext>
            </a:extLst>
          </p:cNvPr>
          <p:cNvSpPr/>
          <p:nvPr/>
        </p:nvSpPr>
        <p:spPr>
          <a:xfrm>
            <a:off x="381000" y="4267200"/>
            <a:ext cx="1920240" cy="584775"/>
          </a:xfrm>
          <a:prstGeom prst="rect">
            <a:avLst/>
          </a:prstGeom>
          <a:solidFill>
            <a:schemeClr val="accent2">
              <a:lumMod val="60000"/>
              <a:lumOff val="40000"/>
            </a:schemeClr>
          </a:solidFill>
          <a:ln w="28575">
            <a:solidFill>
              <a:srgbClr val="C00000"/>
            </a:solidFill>
          </a:ln>
        </p:spPr>
        <p:txBody>
          <a:bodyPr anchor="ctr">
            <a:spAutoFit/>
          </a:bodyPr>
          <a:lstStyle/>
          <a:p>
            <a:pPr algn="ctr"/>
            <a:r>
              <a:rPr lang="en-US" sz="1600" dirty="0">
                <a:ln w="0"/>
                <a:solidFill>
                  <a:srgbClr val="002060"/>
                </a:solidFill>
                <a:effectLst>
                  <a:outerShdw blurRad="38100" dist="19050" dir="2700000" algn="tl" rotWithShape="0">
                    <a:schemeClr val="dk1">
                      <a:alpha val="40000"/>
                    </a:schemeClr>
                  </a:outerShdw>
                </a:effectLst>
              </a:rPr>
              <a:t>Ingestion of  cysts in</a:t>
            </a:r>
          </a:p>
          <a:p>
            <a:pPr algn="ctr"/>
            <a:r>
              <a:rPr lang="en-US" sz="1600" dirty="0">
                <a:ln w="0"/>
                <a:solidFill>
                  <a:srgbClr val="002060"/>
                </a:solidFill>
                <a:effectLst>
                  <a:outerShdw blurRad="38100" dist="19050" dir="2700000" algn="tl" rotWithShape="0">
                    <a:schemeClr val="dk1">
                      <a:alpha val="40000"/>
                    </a:schemeClr>
                  </a:outerShdw>
                </a:effectLst>
              </a:rPr>
              <a:t>undercooked pork.</a:t>
            </a:r>
          </a:p>
        </p:txBody>
      </p:sp>
      <p:pic>
        <p:nvPicPr>
          <p:cNvPr id="25" name="Picture 24" descr="saus.jpg">
            <a:extLst>
              <a:ext uri="{FF2B5EF4-FFF2-40B4-BE49-F238E27FC236}">
                <a16:creationId xmlns:a16="http://schemas.microsoft.com/office/drawing/2014/main" id="{1A11007A-3E82-A3CD-5564-C3389D572095}"/>
              </a:ext>
            </a:extLst>
          </p:cNvPr>
          <p:cNvPicPr>
            <a:picLocks noChangeAspect="1"/>
          </p:cNvPicPr>
          <p:nvPr/>
        </p:nvPicPr>
        <p:blipFill>
          <a:blip r:embed="rId12" cstate="print">
            <a:clrChange>
              <a:clrFrom>
                <a:srgbClr val="FFFFFF"/>
              </a:clrFrom>
              <a:clrTo>
                <a:srgbClr val="FFFFFF">
                  <a:alpha val="0"/>
                </a:srgbClr>
              </a:clrTo>
            </a:clrChange>
          </a:blip>
          <a:stretch>
            <a:fillRect/>
          </a:stretch>
        </p:blipFill>
        <p:spPr>
          <a:xfrm rot="19950105">
            <a:off x="1748470" y="5322734"/>
            <a:ext cx="731520" cy="491165"/>
          </a:xfrm>
          <a:prstGeom prst="rect">
            <a:avLst/>
          </a:prstGeom>
        </p:spPr>
      </p:pic>
      <p:pic>
        <p:nvPicPr>
          <p:cNvPr id="26" name="Picture 25" descr="T.trich-E .larva.jpg">
            <a:extLst>
              <a:ext uri="{FF2B5EF4-FFF2-40B4-BE49-F238E27FC236}">
                <a16:creationId xmlns:a16="http://schemas.microsoft.com/office/drawing/2014/main" id="{2331CC13-623E-BC72-BEC4-D407374C1E08}"/>
              </a:ext>
            </a:extLst>
          </p:cNvPr>
          <p:cNvPicPr>
            <a:picLocks noChangeAspect="1"/>
          </p:cNvPicPr>
          <p:nvPr/>
        </p:nvPicPr>
        <p:blipFill>
          <a:blip r:embed="rId13" cstate="print">
            <a:clrChange>
              <a:clrFrom>
                <a:srgbClr val="FFFFFF"/>
              </a:clrFrom>
              <a:clrTo>
                <a:srgbClr val="FFFFFF">
                  <a:alpha val="0"/>
                </a:srgbClr>
              </a:clrTo>
            </a:clrChange>
          </a:blip>
          <a:stretch>
            <a:fillRect/>
          </a:stretch>
        </p:blipFill>
        <p:spPr>
          <a:xfrm>
            <a:off x="685800" y="2133600"/>
            <a:ext cx="1188720" cy="827173"/>
          </a:xfrm>
          <a:prstGeom prst="rect">
            <a:avLst/>
          </a:prstGeom>
          <a:noFill/>
          <a:ln>
            <a:noFill/>
          </a:ln>
        </p:spPr>
      </p:pic>
      <p:sp>
        <p:nvSpPr>
          <p:cNvPr id="27" name="Rectangle 26">
            <a:extLst>
              <a:ext uri="{FF2B5EF4-FFF2-40B4-BE49-F238E27FC236}">
                <a16:creationId xmlns:a16="http://schemas.microsoft.com/office/drawing/2014/main" id="{03C467C5-06C9-9CCD-684F-E8D37DB76873}"/>
              </a:ext>
            </a:extLst>
          </p:cNvPr>
          <p:cNvSpPr/>
          <p:nvPr/>
        </p:nvSpPr>
        <p:spPr>
          <a:xfrm>
            <a:off x="275269" y="3197598"/>
            <a:ext cx="2268955" cy="584775"/>
          </a:xfrm>
          <a:prstGeom prst="rect">
            <a:avLst/>
          </a:prstGeom>
          <a:solidFill>
            <a:schemeClr val="accent5">
              <a:lumMod val="20000"/>
              <a:lumOff val="80000"/>
            </a:schemeClr>
          </a:solidFill>
          <a:ln w="38100">
            <a:solidFill>
              <a:srgbClr val="00CC00"/>
            </a:solidFill>
          </a:ln>
        </p:spPr>
        <p:txBody>
          <a:bodyPr wrap="none" anchor="ctr">
            <a:spAutoFit/>
          </a:bodyPr>
          <a:lstStyle/>
          <a:p>
            <a:pPr algn="ctr"/>
            <a:r>
              <a:rPr lang="en-US" sz="1600" dirty="0">
                <a:ln w="0"/>
                <a:effectLst>
                  <a:outerShdw blurRad="38100" dist="19050" dir="2700000" algn="tl" rotWithShape="0">
                    <a:schemeClr val="dk1">
                      <a:alpha val="40000"/>
                    </a:schemeClr>
                  </a:outerShdw>
                </a:effectLst>
              </a:rPr>
              <a:t>larva release by digestive</a:t>
            </a:r>
          </a:p>
          <a:p>
            <a:pPr algn="ctr"/>
            <a:r>
              <a:rPr lang="en-US" sz="1600" dirty="0">
                <a:ln w="0"/>
                <a:effectLst>
                  <a:outerShdw blurRad="38100" dist="19050" dir="2700000" algn="tl" rotWithShape="0">
                    <a:schemeClr val="dk1">
                      <a:alpha val="40000"/>
                    </a:schemeClr>
                  </a:outerShdw>
                </a:effectLst>
              </a:rPr>
              <a:t>enzymes </a:t>
            </a:r>
          </a:p>
        </p:txBody>
      </p:sp>
      <p:sp>
        <p:nvSpPr>
          <p:cNvPr id="28" name="Rectangle 27">
            <a:extLst>
              <a:ext uri="{FF2B5EF4-FFF2-40B4-BE49-F238E27FC236}">
                <a16:creationId xmlns:a16="http://schemas.microsoft.com/office/drawing/2014/main" id="{2D7D1A70-9086-A4E5-A7D2-A820219F932A}"/>
              </a:ext>
            </a:extLst>
          </p:cNvPr>
          <p:cNvSpPr/>
          <p:nvPr/>
        </p:nvSpPr>
        <p:spPr>
          <a:xfrm>
            <a:off x="247245" y="3185099"/>
            <a:ext cx="2377440" cy="584775"/>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a:r>
              <a:rPr lang="en-US" sz="1600" dirty="0">
                <a:ln w="0"/>
                <a:solidFill>
                  <a:srgbClr val="002060"/>
                </a:solidFill>
                <a:effectLst>
                  <a:outerShdw blurRad="38100" dist="19050" dir="2700000" algn="tl" rotWithShape="0">
                    <a:schemeClr val="dk1">
                      <a:alpha val="40000"/>
                    </a:schemeClr>
                  </a:outerShdw>
                </a:effectLst>
              </a:rPr>
              <a:t>Larvae penetrate mucosa and molt four times</a:t>
            </a:r>
            <a:r>
              <a:rPr lang="en-US" sz="1600" dirty="0">
                <a:ln w="0"/>
                <a:solidFill>
                  <a:srgbClr val="002060"/>
                </a:solidFill>
                <a:effectLst>
                  <a:outerShdw blurRad="38100" dist="19050" dir="2700000" algn="tl" rotWithShape="0">
                    <a:schemeClr val="dk1">
                      <a:alpha val="40000"/>
                    </a:schemeClr>
                  </a:outerShdw>
                </a:effectLst>
                <a:sym typeface="Wingdings"/>
              </a:rPr>
              <a:t>L5</a:t>
            </a:r>
            <a:r>
              <a:rPr lang="en-US" sz="1600" dirty="0">
                <a:ln w="0"/>
                <a:solidFill>
                  <a:srgbClr val="002060"/>
                </a:solidFill>
                <a:effectLst>
                  <a:outerShdw blurRad="38100" dist="19050" dir="2700000" algn="tl" rotWithShape="0">
                    <a:schemeClr val="dk1">
                      <a:alpha val="40000"/>
                    </a:schemeClr>
                  </a:outerShdw>
                </a:effectLst>
              </a:rPr>
              <a:t> </a:t>
            </a:r>
          </a:p>
        </p:txBody>
      </p:sp>
      <p:sp>
        <p:nvSpPr>
          <p:cNvPr id="29" name="Rectangle 28">
            <a:extLst>
              <a:ext uri="{FF2B5EF4-FFF2-40B4-BE49-F238E27FC236}">
                <a16:creationId xmlns:a16="http://schemas.microsoft.com/office/drawing/2014/main" id="{4BE668DC-F996-B155-5478-49D4E3539283}"/>
              </a:ext>
            </a:extLst>
          </p:cNvPr>
          <p:cNvSpPr/>
          <p:nvPr/>
        </p:nvSpPr>
        <p:spPr>
          <a:xfrm>
            <a:off x="1174718" y="1517938"/>
            <a:ext cx="2103120" cy="584775"/>
          </a:xfrm>
          <a:prstGeom prst="rect">
            <a:avLst/>
          </a:prstGeom>
          <a:noFill/>
          <a:ln>
            <a:solidFill>
              <a:srgbClr val="002060"/>
            </a:solidFill>
          </a:ln>
        </p:spPr>
        <p:style>
          <a:lnRef idx="3">
            <a:schemeClr val="lt1"/>
          </a:lnRef>
          <a:fillRef idx="1">
            <a:schemeClr val="accent4"/>
          </a:fillRef>
          <a:effectRef idx="1">
            <a:schemeClr val="accent4"/>
          </a:effectRef>
          <a:fontRef idx="minor">
            <a:schemeClr val="lt1"/>
          </a:fontRef>
        </p:style>
        <p:txBody>
          <a:bodyPr wrap="square" anchor="ctr">
            <a:spAutoFit/>
          </a:bodyPr>
          <a:lstStyle/>
          <a:p>
            <a:pPr algn="ctr"/>
            <a:r>
              <a:rPr lang="en-US" sz="1600" dirty="0">
                <a:ln w="0"/>
                <a:solidFill>
                  <a:srgbClr val="002060"/>
                </a:solidFill>
                <a:effectLst>
                  <a:outerShdw blurRad="38100" dist="19050" dir="2700000" algn="tl" rotWithShape="0">
                    <a:schemeClr val="dk1">
                      <a:alpha val="40000"/>
                    </a:schemeClr>
                  </a:outerShdw>
                </a:effectLst>
              </a:rPr>
              <a:t>L5  mature to adults &amp; male dies after mating</a:t>
            </a:r>
          </a:p>
        </p:txBody>
      </p:sp>
      <p:pic>
        <p:nvPicPr>
          <p:cNvPr id="30" name="Picture 29" descr="larva5.jpg">
            <a:extLst>
              <a:ext uri="{FF2B5EF4-FFF2-40B4-BE49-F238E27FC236}">
                <a16:creationId xmlns:a16="http://schemas.microsoft.com/office/drawing/2014/main" id="{A8BBDB4D-2988-05DF-C8B8-206D6727AF7F}"/>
              </a:ext>
            </a:extLst>
          </p:cNvPr>
          <p:cNvPicPr>
            <a:picLocks noChangeAspect="1"/>
          </p:cNvPicPr>
          <p:nvPr/>
        </p:nvPicPr>
        <p:blipFill>
          <a:blip r:embed="rId14" cstate="print">
            <a:clrChange>
              <a:clrFrom>
                <a:srgbClr val="FFFFFF"/>
              </a:clrFrom>
              <a:clrTo>
                <a:srgbClr val="FFFFFF">
                  <a:alpha val="0"/>
                </a:srgbClr>
              </a:clrTo>
            </a:clrChange>
          </a:blip>
          <a:stretch>
            <a:fillRect/>
          </a:stretch>
        </p:blipFill>
        <p:spPr>
          <a:xfrm rot="17090796">
            <a:off x="834096" y="1338419"/>
            <a:ext cx="1371600" cy="1025912"/>
          </a:xfrm>
          <a:prstGeom prst="rect">
            <a:avLst/>
          </a:prstGeom>
        </p:spPr>
      </p:pic>
      <p:sp>
        <p:nvSpPr>
          <p:cNvPr id="31" name="Rectangle 30">
            <a:extLst>
              <a:ext uri="{FF2B5EF4-FFF2-40B4-BE49-F238E27FC236}">
                <a16:creationId xmlns:a16="http://schemas.microsoft.com/office/drawing/2014/main" id="{B87ED41B-E3FD-BCAC-1F36-3D307D1A108E}"/>
              </a:ext>
            </a:extLst>
          </p:cNvPr>
          <p:cNvSpPr/>
          <p:nvPr/>
        </p:nvSpPr>
        <p:spPr>
          <a:xfrm>
            <a:off x="2743200" y="728555"/>
            <a:ext cx="3657600" cy="584775"/>
          </a:xfrm>
          <a:prstGeom prst="rect">
            <a:avLst/>
          </a:prstGeom>
          <a:noFill/>
          <a:ln w="28575">
            <a:solidFill>
              <a:srgbClr val="FF0000"/>
            </a:solidFill>
          </a:ln>
        </p:spPr>
        <p:txBody>
          <a:bodyPr anchor="ctr">
            <a:spAutoFit/>
          </a:bodyPr>
          <a:lstStyle/>
          <a:p>
            <a:pPr algn="ctr"/>
            <a:r>
              <a:rPr lang="en-US" sz="1600" dirty="0">
                <a:ln w="0"/>
                <a:solidFill>
                  <a:srgbClr val="002060"/>
                </a:solidFill>
                <a:effectLst>
                  <a:outerShdw blurRad="38100" dist="19050" dir="2700000" algn="tl" rotWithShape="0">
                    <a:schemeClr val="dk1">
                      <a:alpha val="40000"/>
                    </a:schemeClr>
                  </a:outerShdw>
                </a:effectLst>
              </a:rPr>
              <a:t>Females start to deposit newborn larvae in the </a:t>
            </a:r>
            <a:r>
              <a:rPr lang="en-US" sz="1600" dirty="0" err="1">
                <a:ln w="0"/>
                <a:solidFill>
                  <a:srgbClr val="002060"/>
                </a:solidFill>
                <a:effectLst>
                  <a:outerShdw blurRad="38100" dist="19050" dir="2700000" algn="tl" rotWithShape="0">
                    <a:schemeClr val="dk1">
                      <a:alpha val="40000"/>
                    </a:schemeClr>
                  </a:outerShdw>
                </a:effectLst>
              </a:rPr>
              <a:t>submucosa</a:t>
            </a:r>
            <a:r>
              <a:rPr lang="en-US" sz="1600" dirty="0">
                <a:ln w="0"/>
                <a:solidFill>
                  <a:srgbClr val="002060"/>
                </a:solidFill>
                <a:effectLst>
                  <a:outerShdw blurRad="38100" dist="19050" dir="2700000" algn="tl" rotWithShape="0">
                    <a:schemeClr val="dk1">
                      <a:alpha val="40000"/>
                    </a:schemeClr>
                  </a:outerShdw>
                </a:effectLst>
              </a:rPr>
              <a:t> within five days</a:t>
            </a:r>
          </a:p>
        </p:txBody>
      </p:sp>
      <p:sp>
        <p:nvSpPr>
          <p:cNvPr id="34" name="Rectangle 33">
            <a:extLst>
              <a:ext uri="{FF2B5EF4-FFF2-40B4-BE49-F238E27FC236}">
                <a16:creationId xmlns:a16="http://schemas.microsoft.com/office/drawing/2014/main" id="{4040F17A-0D86-E668-7259-80515257A2F2}"/>
              </a:ext>
            </a:extLst>
          </p:cNvPr>
          <p:cNvSpPr/>
          <p:nvPr/>
        </p:nvSpPr>
        <p:spPr>
          <a:xfrm>
            <a:off x="670012" y="5849333"/>
            <a:ext cx="1951817" cy="584775"/>
          </a:xfrm>
          <a:prstGeom prst="rect">
            <a:avLst/>
          </a:prstGeom>
          <a:solidFill>
            <a:schemeClr val="accent2">
              <a:lumMod val="60000"/>
              <a:lumOff val="40000"/>
            </a:schemeClr>
          </a:solidFill>
          <a:ln w="28575">
            <a:solidFill>
              <a:schemeClr val="tx1"/>
            </a:solidFill>
          </a:ln>
        </p:spPr>
        <p:txBody>
          <a:bodyPr wrap="none" anchor="ctr">
            <a:spAutoFit/>
          </a:bodyPr>
          <a:lstStyle/>
          <a:p>
            <a:pPr algn="ctr"/>
            <a:r>
              <a:rPr lang="en-US" sz="1600" dirty="0">
                <a:ln w="0"/>
                <a:solidFill>
                  <a:srgbClr val="002060"/>
                </a:solidFill>
                <a:effectLst>
                  <a:outerShdw blurRad="38100" dist="19050" dir="2700000" algn="tl" rotWithShape="0">
                    <a:schemeClr val="dk1">
                      <a:alpha val="40000"/>
                    </a:schemeClr>
                  </a:outerShdw>
                </a:effectLst>
              </a:rPr>
              <a:t>Pork meat containing</a:t>
            </a:r>
          </a:p>
          <a:p>
            <a:pPr algn="ctr"/>
            <a:r>
              <a:rPr lang="en-US" sz="1600" dirty="0">
                <a:ln w="0"/>
                <a:solidFill>
                  <a:srgbClr val="002060"/>
                </a:solidFill>
                <a:effectLst>
                  <a:outerShdw blurRad="38100" dist="19050" dir="2700000" algn="tl" rotWithShape="0">
                    <a:schemeClr val="dk1">
                      <a:alpha val="40000"/>
                    </a:schemeClr>
                  </a:outerShdw>
                </a:effectLst>
              </a:rPr>
              <a:t>encysted larva</a:t>
            </a:r>
          </a:p>
        </p:txBody>
      </p:sp>
      <p:cxnSp>
        <p:nvCxnSpPr>
          <p:cNvPr id="35" name="Straight Arrow Connector 34">
            <a:extLst>
              <a:ext uri="{FF2B5EF4-FFF2-40B4-BE49-F238E27FC236}">
                <a16:creationId xmlns:a16="http://schemas.microsoft.com/office/drawing/2014/main" id="{3197F5F5-E852-76B9-E60F-7CB82767AFA6}"/>
              </a:ext>
            </a:extLst>
          </p:cNvPr>
          <p:cNvCxnSpPr/>
          <p:nvPr/>
        </p:nvCxnSpPr>
        <p:spPr>
          <a:xfrm rot="10800000">
            <a:off x="1828800" y="5486400"/>
            <a:ext cx="2514600" cy="304800"/>
          </a:xfrm>
          <a:prstGeom prst="straightConnector1">
            <a:avLst/>
          </a:prstGeom>
          <a:ln w="28575">
            <a:prstDash val="sysDash"/>
            <a:tailEnd type="arrow"/>
          </a:ln>
        </p:spPr>
        <p:style>
          <a:lnRef idx="1">
            <a:schemeClr val="dk1"/>
          </a:lnRef>
          <a:fillRef idx="0">
            <a:schemeClr val="dk1"/>
          </a:fillRef>
          <a:effectRef idx="0">
            <a:schemeClr val="dk1"/>
          </a:effectRef>
          <a:fontRef idx="minor">
            <a:schemeClr val="tx1"/>
          </a:fontRef>
        </p:style>
      </p:cxnSp>
      <p:pic>
        <p:nvPicPr>
          <p:cNvPr id="36" name="Picture 35">
            <a:extLst>
              <a:ext uri="{FF2B5EF4-FFF2-40B4-BE49-F238E27FC236}">
                <a16:creationId xmlns:a16="http://schemas.microsoft.com/office/drawing/2014/main" id="{B2DE0EA7-903E-6D36-82FF-DF1BFEC4E913}"/>
              </a:ext>
            </a:extLst>
          </p:cNvPr>
          <p:cNvPicPr>
            <a:picLocks noChangeAspect="1"/>
          </p:cNvPicPr>
          <p:nvPr/>
        </p:nvPicPr>
        <p:blipFill>
          <a:blip r:embed="rId15" cstate="print"/>
          <a:stretch>
            <a:fillRect/>
          </a:stretch>
        </p:blipFill>
        <p:spPr>
          <a:xfrm>
            <a:off x="3291840" y="1391294"/>
            <a:ext cx="2560320" cy="2731008"/>
          </a:xfrm>
          <a:prstGeom prst="rect">
            <a:avLst/>
          </a:prstGeom>
        </p:spPr>
      </p:pic>
    </p:spTree>
    <p:extLst>
      <p:ext uri="{BB962C8B-B14F-4D97-AF65-F5344CB8AC3E}">
        <p14:creationId xmlns:p14="http://schemas.microsoft.com/office/powerpoint/2010/main" val="270366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500"/>
                            </p:stCondLst>
                            <p:childTnLst>
                              <p:par>
                                <p:cTn id="15" presetID="29"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ppt_x</p:attrName>
                                        </p:attrNameLst>
                                      </p:cBhvr>
                                      <p:tavLst>
                                        <p:tav tm="0">
                                          <p:val>
                                            <p:strVal val="#ppt_x-.2"/>
                                          </p:val>
                                        </p:tav>
                                        <p:tav tm="100000">
                                          <p:val>
                                            <p:strVal val="#ppt_x"/>
                                          </p:val>
                                        </p:tav>
                                      </p:tavLst>
                                    </p:anim>
                                    <p:anim calcmode="lin" valueType="num">
                                      <p:cBhvr>
                                        <p:cTn id="1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47"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anim calcmode="lin" valueType="num">
                                      <p:cBhvr>
                                        <p:cTn id="41" dur="2000" fill="hold"/>
                                        <p:tgtEl>
                                          <p:spTgt spid="13"/>
                                        </p:tgtEl>
                                        <p:attrNameLst>
                                          <p:attrName>ppt_x</p:attrName>
                                        </p:attrNameLst>
                                      </p:cBhvr>
                                      <p:tavLst>
                                        <p:tav tm="0">
                                          <p:val>
                                            <p:strVal val="#ppt_x"/>
                                          </p:val>
                                        </p:tav>
                                        <p:tav tm="100000">
                                          <p:val>
                                            <p:strVal val="#ppt_x"/>
                                          </p:val>
                                        </p:tav>
                                      </p:tavLst>
                                    </p:anim>
                                    <p:anim calcmode="lin" valueType="num">
                                      <p:cBhvr>
                                        <p:cTn id="42" dur="2000" fill="hold"/>
                                        <p:tgtEl>
                                          <p:spTgt spid="13"/>
                                        </p:tgtEl>
                                        <p:attrNameLst>
                                          <p:attrName>ppt_y</p:attrName>
                                        </p:attrNameLst>
                                      </p:cBhvr>
                                      <p:tavLst>
                                        <p:tav tm="0">
                                          <p:val>
                                            <p:strVal val="#ppt_y-.1"/>
                                          </p:val>
                                        </p:tav>
                                        <p:tav tm="100000">
                                          <p:val>
                                            <p:strVal val="#ppt_y"/>
                                          </p:val>
                                        </p:tav>
                                      </p:tavLst>
                                    </p:anim>
                                  </p:childTnLst>
                                </p:cTn>
                              </p:par>
                              <p:par>
                                <p:cTn id="43" presetID="12" presetClass="entr" presetSubtype="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slide(fromTo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39" presetClass="entr" presetSubtype="0" accel="10000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10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51" dur="10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52" dur="10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
                                          </p:val>
                                        </p:tav>
                                        <p:tav tm="100000">
                                          <p:val>
                                            <p:strVal val="#ppt_y"/>
                                          </p:val>
                                        </p:tav>
                                      </p:tavLst>
                                    </p:anim>
                                  </p:childTnLst>
                                </p:cTn>
                              </p:par>
                              <p:par>
                                <p:cTn id="54" presetID="10" presetClass="exit" presetSubtype="0" fill="hold" grpId="1" nodeType="withEffect">
                                  <p:stCondLst>
                                    <p:cond delay="0"/>
                                  </p:stCondLst>
                                  <p:childTnLst>
                                    <p:animEffect transition="out" filter="fade">
                                      <p:cBhvr>
                                        <p:cTn id="55" dur="2000"/>
                                        <p:tgtEl>
                                          <p:spTgt spid="18"/>
                                        </p:tgtEl>
                                      </p:cBhvr>
                                    </p:animEffect>
                                    <p:set>
                                      <p:cBhvr>
                                        <p:cTn id="56" dur="1" fill="hold">
                                          <p:stCondLst>
                                            <p:cond delay="1999"/>
                                          </p:stCondLst>
                                        </p:cTn>
                                        <p:tgtEl>
                                          <p:spTgt spid="18"/>
                                        </p:tgtEl>
                                        <p:attrNameLst>
                                          <p:attrName>style.visibility</p:attrName>
                                        </p:attrNameLst>
                                      </p:cBhvr>
                                      <p:to>
                                        <p:strVal val="hidden"/>
                                      </p:to>
                                    </p:set>
                                  </p:childTnLst>
                                </p:cTn>
                              </p:par>
                              <p:par>
                                <p:cTn id="57" presetID="0" presetClass="path" presetSubtype="0" accel="50000" decel="50000" fill="hold" nodeType="withEffect">
                                  <p:stCondLst>
                                    <p:cond delay="0"/>
                                  </p:stCondLst>
                                  <p:childTnLst>
                                    <p:animMotion origin="layout" path="M 1.38889E-6 -4.07407E-6 C -0.03889 0.04005 -0.07761 0.08009 -0.08906 0.11458 C -0.10052 0.14907 -0.08195 0.18958 -0.06875 0.20625 C -0.05556 0.22292 -0.01945 0.2081 -0.00938 0.21458 C 0.00069 0.22106 -0.00365 0.23333 -0.00781 0.24583 " pathEditMode="relative" ptsTypes="aaaaA">
                                      <p:cBhvr>
                                        <p:cTn id="58" dur="2000" fill="hold"/>
                                        <p:tgtEl>
                                          <p:spTgt spid="12"/>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4.72222E-6 -1.48148E-6 C 0.02204 0.01389 0.04409 0.02778 0.05781 0.04584 C 0.07152 0.06389 0.09201 0.08334 0.08281 0.10834 C 0.07361 0.13334 0.03194 0.17292 0.00312 0.19584 C -0.0257 0.21875 -0.05816 0.23218 -0.09063 0.24584 " pathEditMode="relative" ptsTypes="aaaaA">
                                      <p:cBhvr>
                                        <p:cTn id="60" dur="2000" fill="hold"/>
                                        <p:tgtEl>
                                          <p:spTgt spid="4"/>
                                        </p:tgtEl>
                                        <p:attrNameLst>
                                          <p:attrName>ppt_x</p:attrName>
                                          <p:attrName>ppt_y</p:attrName>
                                        </p:attrNameLst>
                                      </p:cBhvr>
                                    </p:animMotion>
                                  </p:childTnLst>
                                </p:cTn>
                              </p:par>
                            </p:childTnLst>
                          </p:cTn>
                        </p:par>
                        <p:par>
                          <p:cTn id="61" fill="hold">
                            <p:stCondLst>
                              <p:cond delay="2000"/>
                            </p:stCondLst>
                            <p:childTnLst>
                              <p:par>
                                <p:cTn id="62" presetID="0" presetClass="path" presetSubtype="0" accel="50000" decel="50000" fill="hold" nodeType="afterEffect">
                                  <p:stCondLst>
                                    <p:cond delay="0"/>
                                  </p:stCondLst>
                                  <p:childTnLst>
                                    <p:animMotion origin="layout" path="M 1.66667E-6 -2.22222E-6 C 0.01337 0.02523 0.02691 0.0507 0.03125 0.07709 C 0.03559 0.10347 0.03628 0.13889 0.02656 0.15834 C 0.01684 0.17778 0.00642 0.17963 -0.02656 0.19375 C -0.05955 0.20787 -0.1158 0.2257 -0.17188 0.24375 " pathEditMode="relative" rAng="0" ptsTypes="aaaaA">
                                      <p:cBhvr>
                                        <p:cTn id="63" dur="2000" fill="hold"/>
                                        <p:tgtEl>
                                          <p:spTgt spid="13"/>
                                        </p:tgtEl>
                                        <p:attrNameLst>
                                          <p:attrName>ppt_x</p:attrName>
                                          <p:attrName>ppt_y</p:attrName>
                                        </p:attrNameLst>
                                      </p:cBhvr>
                                      <p:rCtr x="-6800" y="12200"/>
                                    </p:animMotion>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0781 0.24583 C -0.00781 0.24583 -0.02968 0.34259 -0.05156 0.43958 " pathEditMode="relative" ptsTypes="aA">
                                      <p:cBhvr>
                                        <p:cTn id="67" dur="2000" fill="hold"/>
                                        <p:tgtEl>
                                          <p:spTgt spid="12"/>
                                        </p:tgtEl>
                                        <p:attrNameLst>
                                          <p:attrName>ppt_x</p:attrName>
                                          <p:attrName>ppt_y</p:attrName>
                                        </p:attrNameLst>
                                      </p:cBhvr>
                                    </p:animMotion>
                                  </p:childTnLst>
                                </p:cTn>
                              </p:par>
                              <p:par>
                                <p:cTn id="68" presetID="42" presetClass="entr" presetSubtype="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0" presetClass="path" presetSubtype="0" accel="50000" decel="50000" fill="hold" nodeType="afterEffect">
                                  <p:stCondLst>
                                    <p:cond delay="0"/>
                                  </p:stCondLst>
                                  <p:childTnLst>
                                    <p:animMotion origin="layout" path="M -0.09062 0.24584 C -0.09062 0.24584 -0.09687 0.35209 -0.10312 0.45834 " pathEditMode="relative" ptsTypes="aA">
                                      <p:cBhvr>
                                        <p:cTn id="75" dur="2000" fill="hold"/>
                                        <p:tgtEl>
                                          <p:spTgt spid="4"/>
                                        </p:tgtEl>
                                        <p:attrNameLst>
                                          <p:attrName>ppt_x</p:attrName>
                                          <p:attrName>ppt_y</p:attrName>
                                        </p:attrNameLst>
                                      </p:cBhvr>
                                    </p:animMotion>
                                  </p:childTnLst>
                                </p:cTn>
                              </p:par>
                              <p:par>
                                <p:cTn id="76" presetID="42" presetClass="entr" presetSubtype="0" fill="hold"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1000"/>
                                        <p:tgtEl>
                                          <p:spTgt spid="2"/>
                                        </p:tgtEl>
                                      </p:cBhvr>
                                    </p:animEffect>
                                    <p:anim calcmode="lin" valueType="num">
                                      <p:cBhvr>
                                        <p:cTn id="79" dur="1000" fill="hold"/>
                                        <p:tgtEl>
                                          <p:spTgt spid="2"/>
                                        </p:tgtEl>
                                        <p:attrNameLst>
                                          <p:attrName>ppt_x</p:attrName>
                                        </p:attrNameLst>
                                      </p:cBhvr>
                                      <p:tavLst>
                                        <p:tav tm="0">
                                          <p:val>
                                            <p:strVal val="#ppt_x"/>
                                          </p:val>
                                        </p:tav>
                                        <p:tav tm="100000">
                                          <p:val>
                                            <p:strVal val="#ppt_x"/>
                                          </p:val>
                                        </p:tav>
                                      </p:tavLst>
                                    </p:anim>
                                    <p:anim calcmode="lin" valueType="num">
                                      <p:cBhvr>
                                        <p:cTn id="80" dur="1000" fill="hold"/>
                                        <p:tgtEl>
                                          <p:spTgt spid="2"/>
                                        </p:tgtEl>
                                        <p:attrNameLst>
                                          <p:attrName>ppt_y</p:attrName>
                                        </p:attrNameLst>
                                      </p:cBhvr>
                                      <p:tavLst>
                                        <p:tav tm="0">
                                          <p:val>
                                            <p:strVal val="#ppt_y+.1"/>
                                          </p:val>
                                        </p:tav>
                                        <p:tav tm="100000">
                                          <p:val>
                                            <p:strVal val="#ppt_y"/>
                                          </p:val>
                                        </p:tav>
                                      </p:tavLst>
                                    </p:anim>
                                  </p:childTnLst>
                                </p:cTn>
                              </p:par>
                            </p:childTnLst>
                          </p:cTn>
                        </p:par>
                        <p:par>
                          <p:cTn id="81" fill="hold">
                            <p:stCondLst>
                              <p:cond delay="4000"/>
                            </p:stCondLst>
                            <p:childTnLst>
                              <p:par>
                                <p:cTn id="82" presetID="12" presetClass="entr" presetSubtype="1" fill="hold" grpId="0"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slide(fromTop)">
                                      <p:cBhvr>
                                        <p:cTn id="84" dur="1000"/>
                                        <p:tgtEl>
                                          <p:spTgt spid="20"/>
                                        </p:tgtEl>
                                      </p:cBhvr>
                                    </p:animEffect>
                                  </p:childTnLst>
                                </p:cTn>
                              </p:par>
                            </p:childTnLst>
                          </p:cTn>
                        </p:par>
                        <p:par>
                          <p:cTn id="85" fill="hold">
                            <p:stCondLst>
                              <p:cond delay="5000"/>
                            </p:stCondLst>
                            <p:childTnLst>
                              <p:par>
                                <p:cTn id="86" presetID="9" presetClass="exit" presetSubtype="0" fill="hold" nodeType="afterEffect">
                                  <p:stCondLst>
                                    <p:cond delay="0"/>
                                  </p:stCondLst>
                                  <p:childTnLst>
                                    <p:animEffect transition="out" filter="dissolve">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childTnLst>
                          </p:cTn>
                        </p:par>
                        <p:par>
                          <p:cTn id="89" fill="hold">
                            <p:stCondLst>
                              <p:cond delay="5500"/>
                            </p:stCondLst>
                            <p:childTnLst>
                              <p:par>
                                <p:cTn id="90" presetID="9" presetClass="exit" presetSubtype="0" fill="hold" nodeType="afterEffect">
                                  <p:stCondLst>
                                    <p:cond delay="0"/>
                                  </p:stCondLst>
                                  <p:childTnLst>
                                    <p:animEffect transition="out" filter="dissolve">
                                      <p:cBhvr>
                                        <p:cTn id="91" dur="500"/>
                                        <p:tgtEl>
                                          <p:spTgt spid="4"/>
                                        </p:tgtEl>
                                      </p:cBhvr>
                                    </p:animEffect>
                                    <p:set>
                                      <p:cBhvr>
                                        <p:cTn id="92" dur="1" fill="hold">
                                          <p:stCondLst>
                                            <p:cond delay="499"/>
                                          </p:stCondLst>
                                        </p:cTn>
                                        <p:tgtEl>
                                          <p:spTgt spid="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0" presetClass="path" presetSubtype="0" accel="50000" decel="50000" fill="hold" nodeType="clickEffect">
                                  <p:stCondLst>
                                    <p:cond delay="0"/>
                                  </p:stCondLst>
                                  <p:childTnLst>
                                    <p:animMotion origin="layout" path="M -0.17188 0.24375 C -0.15677 0.27245 -0.14167 0.30139 -0.14063 0.32708 C -0.13958 0.35277 -0.15261 0.37523 -0.16563 0.39791 " pathEditMode="relative" rAng="0" ptsTypes="aaA">
                                      <p:cBhvr>
                                        <p:cTn id="96" dur="2000" fill="hold"/>
                                        <p:tgtEl>
                                          <p:spTgt spid="13"/>
                                        </p:tgtEl>
                                        <p:attrNameLst>
                                          <p:attrName>ppt_x</p:attrName>
                                          <p:attrName>ppt_y</p:attrName>
                                        </p:attrNameLst>
                                      </p:cBhvr>
                                      <p:rCtr x="1600" y="7700"/>
                                    </p:animMotion>
                                  </p:childTnLst>
                                </p:cTn>
                              </p:par>
                              <p:par>
                                <p:cTn id="97" presetID="6" presetClass="entr" presetSubtype="32"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circle(out)">
                                      <p:cBhvr>
                                        <p:cTn id="99" dur="2000"/>
                                        <p:tgtEl>
                                          <p:spTgt spid="5"/>
                                        </p:tgtEl>
                                      </p:cBhvr>
                                    </p:animEffect>
                                  </p:childTnLst>
                                </p:cTn>
                              </p:par>
                              <p:par>
                                <p:cTn id="100" presetID="29" presetClass="entr" presetSubtype="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p:cTn id="102" dur="1000" fill="hold"/>
                                        <p:tgtEl>
                                          <p:spTgt spid="21"/>
                                        </p:tgtEl>
                                        <p:attrNameLst>
                                          <p:attrName>ppt_x</p:attrName>
                                        </p:attrNameLst>
                                      </p:cBhvr>
                                      <p:tavLst>
                                        <p:tav tm="0">
                                          <p:val>
                                            <p:strVal val="#ppt_x-.2"/>
                                          </p:val>
                                        </p:tav>
                                        <p:tav tm="100000">
                                          <p:val>
                                            <p:strVal val="#ppt_x"/>
                                          </p:val>
                                        </p:tav>
                                      </p:tavLst>
                                    </p:anim>
                                    <p:anim calcmode="lin" valueType="num">
                                      <p:cBhvr>
                                        <p:cTn id="10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21"/>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slide(fromBottom)">
                                      <p:cBhvr>
                                        <p:cTn id="109" dur="500"/>
                                        <p:tgtEl>
                                          <p:spTgt spid="22"/>
                                        </p:tgtEl>
                                      </p:cBhvr>
                                    </p:animEffect>
                                  </p:childTnLst>
                                </p:cTn>
                              </p:par>
                              <p:par>
                                <p:cTn id="110" presetID="10" presetClass="exit" presetSubtype="0" fill="hold" grpId="1" nodeType="withEffect">
                                  <p:stCondLst>
                                    <p:cond delay="0"/>
                                  </p:stCondLst>
                                  <p:childTnLst>
                                    <p:animEffect transition="out" filter="fade">
                                      <p:cBhvr>
                                        <p:cTn id="111" dur="2000"/>
                                        <p:tgtEl>
                                          <p:spTgt spid="21"/>
                                        </p:tgtEl>
                                      </p:cBhvr>
                                    </p:animEffect>
                                    <p:set>
                                      <p:cBhvr>
                                        <p:cTn id="112" dur="1" fill="hold">
                                          <p:stCondLst>
                                            <p:cond delay="1999"/>
                                          </p:stCondLst>
                                        </p:cTn>
                                        <p:tgtEl>
                                          <p:spTgt spid="21"/>
                                        </p:tgtEl>
                                        <p:attrNameLst>
                                          <p:attrName>style.visibility</p:attrName>
                                        </p:attrNameLst>
                                      </p:cBhvr>
                                      <p:to>
                                        <p:strVal val="hidden"/>
                                      </p:to>
                                    </p:set>
                                  </p:childTnLst>
                                </p:cTn>
                              </p:par>
                              <p:par>
                                <p:cTn id="113" presetID="12" presetClass="exit" presetSubtype="8" fill="hold" nodeType="withEffect">
                                  <p:stCondLst>
                                    <p:cond delay="0"/>
                                  </p:stCondLst>
                                  <p:childTnLst>
                                    <p:animEffect transition="out" filter="slide(fromLeft)">
                                      <p:cBhvr>
                                        <p:cTn id="114" dur="1000"/>
                                        <p:tgtEl>
                                          <p:spTgt spid="13"/>
                                        </p:tgtEl>
                                      </p:cBhvr>
                                    </p:animEffect>
                                    <p:set>
                                      <p:cBhvr>
                                        <p:cTn id="115" dur="1" fill="hold">
                                          <p:stCondLst>
                                            <p:cond delay="999"/>
                                          </p:stCondLst>
                                        </p:cTn>
                                        <p:tgtEl>
                                          <p:spTgt spid="13"/>
                                        </p:tgtEl>
                                        <p:attrNameLst>
                                          <p:attrName>style.visibility</p:attrName>
                                        </p:attrNameLst>
                                      </p:cBhvr>
                                      <p:to>
                                        <p:strVal val="hidden"/>
                                      </p:to>
                                    </p:set>
                                  </p:childTnLst>
                                </p:cTn>
                              </p:par>
                              <p:par>
                                <p:cTn id="116" presetID="6" presetClass="entr" presetSubtype="32" fill="hold" nodeType="with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circle(out)">
                                      <p:cBhvr>
                                        <p:cTn id="118" dur="2000"/>
                                        <p:tgtEl>
                                          <p:spTgt spid="6"/>
                                        </p:tgtEl>
                                      </p:cBhvr>
                                    </p:animEffect>
                                  </p:childTnLst>
                                </p:cTn>
                              </p:par>
                            </p:childTnLst>
                          </p:cTn>
                        </p:par>
                      </p:childTnLst>
                    </p:cTn>
                  </p:par>
                  <p:par>
                    <p:cTn id="119" fill="hold">
                      <p:stCondLst>
                        <p:cond delay="indefinite"/>
                      </p:stCondLst>
                      <p:childTnLst>
                        <p:par>
                          <p:cTn id="120" fill="hold">
                            <p:stCondLst>
                              <p:cond delay="0"/>
                            </p:stCondLst>
                            <p:childTnLst>
                              <p:par>
                                <p:cTn id="121" presetID="12" presetClass="entr" presetSubtype="4" fill="hold" grpId="0" nodeType="click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slide(fromBottom)">
                                      <p:cBhvr>
                                        <p:cTn id="123" dur="1000"/>
                                        <p:tgtEl>
                                          <p:spTgt spid="23"/>
                                        </p:tgtEl>
                                      </p:cBhvr>
                                    </p:animEffect>
                                  </p:childTnLst>
                                </p:cTn>
                              </p:par>
                              <p:par>
                                <p:cTn id="124" presetID="9" presetClass="exit" presetSubtype="0" fill="hold" grpId="1" nodeType="withEffect">
                                  <p:stCondLst>
                                    <p:cond delay="0"/>
                                  </p:stCondLst>
                                  <p:childTnLst>
                                    <p:animEffect transition="out" filter="dissolve">
                                      <p:cBhvr>
                                        <p:cTn id="125" dur="500"/>
                                        <p:tgtEl>
                                          <p:spTgt spid="22"/>
                                        </p:tgtEl>
                                      </p:cBhvr>
                                    </p:animEffect>
                                    <p:set>
                                      <p:cBhvr>
                                        <p:cTn id="126" dur="1" fill="hold">
                                          <p:stCondLst>
                                            <p:cond delay="499"/>
                                          </p:stCondLst>
                                        </p:cTn>
                                        <p:tgtEl>
                                          <p:spTgt spid="22"/>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2000"/>
                                        <p:tgtEl>
                                          <p:spTgt spid="6"/>
                                        </p:tgtEl>
                                      </p:cBhvr>
                                    </p:animEffect>
                                    <p:set>
                                      <p:cBhvr>
                                        <p:cTn id="129" dur="1" fill="hold">
                                          <p:stCondLst>
                                            <p:cond delay="1999"/>
                                          </p:stCondLst>
                                        </p:cTn>
                                        <p:tgtEl>
                                          <p:spTgt spid="6"/>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fade">
                                      <p:cBhvr>
                                        <p:cTn id="132" dur="1000"/>
                                        <p:tgtEl>
                                          <p:spTgt spid="15"/>
                                        </p:tgtEl>
                                      </p:cBhvr>
                                    </p:animEffect>
                                  </p:childTnLst>
                                </p:cTn>
                              </p:par>
                            </p:childTnLst>
                          </p:cTn>
                        </p:par>
                      </p:childTnLst>
                    </p:cTn>
                  </p:par>
                  <p:par>
                    <p:cTn id="133" fill="hold">
                      <p:stCondLst>
                        <p:cond delay="indefinite"/>
                      </p:stCondLst>
                      <p:childTnLst>
                        <p:par>
                          <p:cTn id="134" fill="hold">
                            <p:stCondLst>
                              <p:cond delay="0"/>
                            </p:stCondLst>
                            <p:childTnLst>
                              <p:par>
                                <p:cTn id="135" presetID="12" presetClass="entr" presetSubtype="2"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slide(fromRight)">
                                      <p:cBhvr>
                                        <p:cTn id="137" dur="1000"/>
                                        <p:tgtEl>
                                          <p:spTgt spid="34"/>
                                        </p:tgtEl>
                                      </p:cBhvr>
                                    </p:animEffect>
                                  </p:childTnLst>
                                </p:cTn>
                              </p:par>
                              <p:par>
                                <p:cTn id="138" presetID="12" presetClass="entr" presetSubtype="4" fill="hold" nodeType="withEffect">
                                  <p:stCondLst>
                                    <p:cond delay="0"/>
                                  </p:stCondLst>
                                  <p:childTnLst>
                                    <p:set>
                                      <p:cBhvr>
                                        <p:cTn id="139" dur="1" fill="hold">
                                          <p:stCondLst>
                                            <p:cond delay="0"/>
                                          </p:stCondLst>
                                        </p:cTn>
                                        <p:tgtEl>
                                          <p:spTgt spid="9"/>
                                        </p:tgtEl>
                                        <p:attrNameLst>
                                          <p:attrName>style.visibility</p:attrName>
                                        </p:attrNameLst>
                                      </p:cBhvr>
                                      <p:to>
                                        <p:strVal val="visible"/>
                                      </p:to>
                                    </p:set>
                                    <p:animEffect transition="in" filter="slide(fromBottom)">
                                      <p:cBhvr>
                                        <p:cTn id="140" dur="1000"/>
                                        <p:tgtEl>
                                          <p:spTgt spid="9"/>
                                        </p:tgtEl>
                                      </p:cBhvr>
                                    </p:animEffect>
                                  </p:childTnLst>
                                </p:cTn>
                              </p:par>
                              <p:par>
                                <p:cTn id="141" presetID="12" presetClass="entr" presetSubtype="4" fill="hold" nodeType="with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slide(fromBottom)">
                                      <p:cBhvr>
                                        <p:cTn id="143" dur="1000"/>
                                        <p:tgtEl>
                                          <p:spTgt spid="25"/>
                                        </p:tgtEl>
                                      </p:cBhvr>
                                    </p:animEffect>
                                  </p:childTnLst>
                                </p:cTn>
                              </p:par>
                            </p:childTnLst>
                          </p:cTn>
                        </p:par>
                        <p:par>
                          <p:cTn id="144" fill="hold">
                            <p:stCondLst>
                              <p:cond delay="1000"/>
                            </p:stCondLst>
                            <p:childTnLst>
                              <p:par>
                                <p:cTn id="145" presetID="22" presetClass="entr" presetSubtype="2" fill="hold" nodeType="afterEffect">
                                  <p:stCondLst>
                                    <p:cond delay="0"/>
                                  </p:stCondLst>
                                  <p:childTnLst>
                                    <p:set>
                                      <p:cBhvr>
                                        <p:cTn id="146" dur="1" fill="hold">
                                          <p:stCondLst>
                                            <p:cond delay="0"/>
                                          </p:stCondLst>
                                        </p:cTn>
                                        <p:tgtEl>
                                          <p:spTgt spid="35"/>
                                        </p:tgtEl>
                                        <p:attrNameLst>
                                          <p:attrName>style.visibility</p:attrName>
                                        </p:attrNameLst>
                                      </p:cBhvr>
                                      <p:to>
                                        <p:strVal val="visible"/>
                                      </p:to>
                                    </p:set>
                                    <p:animEffect transition="in" filter="wipe(right)">
                                      <p:cBhvr>
                                        <p:cTn id="147" dur="2000"/>
                                        <p:tgtEl>
                                          <p:spTgt spid="35"/>
                                        </p:tgtEl>
                                      </p:cBhvr>
                                    </p:animEffect>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strVal val="#ppt_x"/>
                                          </p:val>
                                        </p:tav>
                                        <p:tav tm="100000">
                                          <p:val>
                                            <p:strVal val="#ppt_x"/>
                                          </p:val>
                                        </p:tav>
                                      </p:tavLst>
                                    </p:anim>
                                    <p:anim calcmode="lin" valueType="num">
                                      <p:cBhvr>
                                        <p:cTn id="154" dur="1000" fill="hold"/>
                                        <p:tgtEl>
                                          <p:spTgt spid="24"/>
                                        </p:tgtEl>
                                        <p:attrNameLst>
                                          <p:attrName>ppt_y</p:attrName>
                                        </p:attrNameLst>
                                      </p:cBhvr>
                                      <p:tavLst>
                                        <p:tav tm="0">
                                          <p:val>
                                            <p:strVal val="#ppt_y+.1"/>
                                          </p:val>
                                        </p:tav>
                                        <p:tav tm="100000">
                                          <p:val>
                                            <p:strVal val="#ppt_y"/>
                                          </p:val>
                                        </p:tav>
                                      </p:tavLst>
                                    </p:anim>
                                  </p:childTnLst>
                                </p:cTn>
                              </p:par>
                              <p:par>
                                <p:cTn id="155" presetID="0" presetClass="path" presetSubtype="0" accel="50000" decel="50000" fill="hold" nodeType="withEffect">
                                  <p:stCondLst>
                                    <p:cond delay="0"/>
                                  </p:stCondLst>
                                  <p:childTnLst>
                                    <p:animMotion origin="layout" path="M -1.11111E-6 -1.11111E-6 C -0.03143 -0.02292 -0.06285 -0.04584 -0.08125 -0.08542 C -0.09966 -0.125 -0.1224 -0.20602 -0.11094 -0.2375 C -0.09948 -0.26898 -0.04271 -0.26806 -0.0125 -0.275 C 0.01771 -0.28195 0.05017 -0.25764 0.07031 -0.27917 C 0.09045 -0.3007 0.08489 -0.36922 0.10781 -0.40417 C 0.13073 -0.43912 0.2 -0.4926 0.20781 -0.48959 C 0.21562 -0.48658 0.18507 -0.43611 0.15469 -0.38542 " pathEditMode="relative" ptsTypes="aaaaaaaA">
                                      <p:cBhvr>
                                        <p:cTn id="156" dur="2000" fill="hold"/>
                                        <p:tgtEl>
                                          <p:spTgt spid="25"/>
                                        </p:tgtEl>
                                        <p:attrNameLst>
                                          <p:attrName>ppt_x</p:attrName>
                                          <p:attrName>ppt_y</p:attrName>
                                        </p:attrNameLst>
                                      </p:cBhvr>
                                    </p:animMotion>
                                  </p:childTnLst>
                                </p:cTn>
                              </p:par>
                            </p:childTnLst>
                          </p:cTn>
                        </p:par>
                        <p:par>
                          <p:cTn id="157" fill="hold">
                            <p:stCondLst>
                              <p:cond delay="2000"/>
                            </p:stCondLst>
                            <p:childTnLst>
                              <p:par>
                                <p:cTn id="158" presetID="0" presetClass="path" presetSubtype="0" accel="50000" decel="50000" fill="hold" nodeType="afterEffect">
                                  <p:stCondLst>
                                    <p:cond delay="0"/>
                                  </p:stCondLst>
                                  <p:childTnLst>
                                    <p:animMotion origin="layout" path="M 0.15469 -0.38542 C 0.15469 -0.38542 0.02813 -0.41042 -0.09844 -0.43542 " pathEditMode="relative" ptsTypes="aA">
                                      <p:cBhvr>
                                        <p:cTn id="159" dur="2000" fill="hold"/>
                                        <p:tgtEl>
                                          <p:spTgt spid="25"/>
                                        </p:tgtEl>
                                        <p:attrNameLst>
                                          <p:attrName>ppt_x</p:attrName>
                                          <p:attrName>ppt_y</p:attrName>
                                        </p:attrNameLst>
                                      </p:cBhvr>
                                    </p:animMotion>
                                  </p:childTnLst>
                                </p:cTn>
                              </p:par>
                            </p:childTnLst>
                          </p:cTn>
                        </p:par>
                        <p:par>
                          <p:cTn id="160" fill="hold">
                            <p:stCondLst>
                              <p:cond delay="4000"/>
                            </p:stCondLst>
                            <p:childTnLst>
                              <p:par>
                                <p:cTn id="161" presetID="9" presetClass="exit" presetSubtype="0" fill="hold" nodeType="afterEffect">
                                  <p:stCondLst>
                                    <p:cond delay="0"/>
                                  </p:stCondLst>
                                  <p:childTnLst>
                                    <p:animEffect transition="out" filter="dissolve">
                                      <p:cBhvr>
                                        <p:cTn id="162" dur="500"/>
                                        <p:tgtEl>
                                          <p:spTgt spid="25"/>
                                        </p:tgtEl>
                                      </p:cBhvr>
                                    </p:animEffect>
                                    <p:set>
                                      <p:cBhvr>
                                        <p:cTn id="163" dur="1" fill="hold">
                                          <p:stCondLst>
                                            <p:cond delay="499"/>
                                          </p:stCondLst>
                                        </p:cTn>
                                        <p:tgtEl>
                                          <p:spTgt spid="25"/>
                                        </p:tgtEl>
                                        <p:attrNameLst>
                                          <p:attrName>style.visibility</p:attrName>
                                        </p:attrNameLst>
                                      </p:cBhvr>
                                      <p:to>
                                        <p:strVal val="hidden"/>
                                      </p:to>
                                    </p:set>
                                  </p:childTnLst>
                                </p:cTn>
                              </p:par>
                              <p:par>
                                <p:cTn id="164" presetID="9" presetClass="entr" presetSubtype="0" fill="hold" nodeType="withEffect">
                                  <p:stCondLst>
                                    <p:cond delay="0"/>
                                  </p:stCondLst>
                                  <p:childTnLst>
                                    <p:set>
                                      <p:cBhvr>
                                        <p:cTn id="165" dur="1" fill="hold">
                                          <p:stCondLst>
                                            <p:cond delay="0"/>
                                          </p:stCondLst>
                                        </p:cTn>
                                        <p:tgtEl>
                                          <p:spTgt spid="26"/>
                                        </p:tgtEl>
                                        <p:attrNameLst>
                                          <p:attrName>style.visibility</p:attrName>
                                        </p:attrNameLst>
                                      </p:cBhvr>
                                      <p:to>
                                        <p:strVal val="visible"/>
                                      </p:to>
                                    </p:set>
                                    <p:animEffect transition="in" filter="dissolve">
                                      <p:cBhvr>
                                        <p:cTn id="166" dur="500"/>
                                        <p:tgtEl>
                                          <p:spTgt spid="26"/>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xit" presetSubtype="0" fill="hold" nodeType="clickEffect">
                                  <p:stCondLst>
                                    <p:cond delay="0"/>
                                  </p:stCondLst>
                                  <p:childTnLst>
                                    <p:animEffect transition="out" filter="dissolve">
                                      <p:cBhvr>
                                        <p:cTn id="170" dur="2000"/>
                                        <p:tgtEl>
                                          <p:spTgt spid="26"/>
                                        </p:tgtEl>
                                      </p:cBhvr>
                                    </p:animEffect>
                                    <p:set>
                                      <p:cBhvr>
                                        <p:cTn id="171" dur="1" fill="hold">
                                          <p:stCondLst>
                                            <p:cond delay="1999"/>
                                          </p:stCondLst>
                                        </p:cTn>
                                        <p:tgtEl>
                                          <p:spTgt spid="26"/>
                                        </p:tgtEl>
                                        <p:attrNameLst>
                                          <p:attrName>style.visibility</p:attrName>
                                        </p:attrNameLst>
                                      </p:cBhvr>
                                      <p:to>
                                        <p:strVal val="hidden"/>
                                      </p:to>
                                    </p:set>
                                  </p:childTnLst>
                                </p:cTn>
                              </p:par>
                              <p:par>
                                <p:cTn id="172" presetID="10" presetClass="entr" presetSubtype="0" fill="hold" nodeType="withEffect">
                                  <p:stCondLst>
                                    <p:cond delay="0"/>
                                  </p:stCondLst>
                                  <p:childTnLst>
                                    <p:set>
                                      <p:cBhvr>
                                        <p:cTn id="173" dur="1" fill="hold">
                                          <p:stCondLst>
                                            <p:cond delay="0"/>
                                          </p:stCondLst>
                                        </p:cTn>
                                        <p:tgtEl>
                                          <p:spTgt spid="10"/>
                                        </p:tgtEl>
                                        <p:attrNameLst>
                                          <p:attrName>style.visibility</p:attrName>
                                        </p:attrNameLst>
                                      </p:cBhvr>
                                      <p:to>
                                        <p:strVal val="visible"/>
                                      </p:to>
                                    </p:set>
                                    <p:animEffect transition="in" filter="fade">
                                      <p:cBhvr>
                                        <p:cTn id="174" dur="2000"/>
                                        <p:tgtEl>
                                          <p:spTgt spid="10"/>
                                        </p:tgtEl>
                                      </p:cBhvr>
                                    </p:animEffect>
                                  </p:childTnLst>
                                </p:cTn>
                              </p:par>
                              <p:par>
                                <p:cTn id="175" presetID="47" presetClass="entr" presetSubtype="0" fill="hold" grpId="0" nodeType="withEffect">
                                  <p:stCondLst>
                                    <p:cond delay="0"/>
                                  </p:stCondLst>
                                  <p:childTnLst>
                                    <p:set>
                                      <p:cBhvr>
                                        <p:cTn id="176" dur="1" fill="hold">
                                          <p:stCondLst>
                                            <p:cond delay="0"/>
                                          </p:stCondLst>
                                        </p:cTn>
                                        <p:tgtEl>
                                          <p:spTgt spid="27"/>
                                        </p:tgtEl>
                                        <p:attrNameLst>
                                          <p:attrName>style.visibility</p:attrName>
                                        </p:attrNameLst>
                                      </p:cBhvr>
                                      <p:to>
                                        <p:strVal val="visible"/>
                                      </p:to>
                                    </p:set>
                                    <p:animEffect transition="in" filter="fade">
                                      <p:cBhvr>
                                        <p:cTn id="177" dur="1000"/>
                                        <p:tgtEl>
                                          <p:spTgt spid="27"/>
                                        </p:tgtEl>
                                      </p:cBhvr>
                                    </p:animEffect>
                                    <p:anim calcmode="lin" valueType="num">
                                      <p:cBhvr>
                                        <p:cTn id="178" dur="1000" fill="hold"/>
                                        <p:tgtEl>
                                          <p:spTgt spid="27"/>
                                        </p:tgtEl>
                                        <p:attrNameLst>
                                          <p:attrName>ppt_x</p:attrName>
                                        </p:attrNameLst>
                                      </p:cBhvr>
                                      <p:tavLst>
                                        <p:tav tm="0">
                                          <p:val>
                                            <p:strVal val="#ppt_x"/>
                                          </p:val>
                                        </p:tav>
                                        <p:tav tm="100000">
                                          <p:val>
                                            <p:strVal val="#ppt_x"/>
                                          </p:val>
                                        </p:tav>
                                      </p:tavLst>
                                    </p:anim>
                                    <p:anim calcmode="lin" valueType="num">
                                      <p:cBhvr>
                                        <p:cTn id="17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47" presetClass="exit" presetSubtype="0" fill="hold" nodeType="clickEffect">
                                  <p:stCondLst>
                                    <p:cond delay="0"/>
                                  </p:stCondLst>
                                  <p:childTnLst>
                                    <p:animEffect transition="out" filter="fade">
                                      <p:cBhvr>
                                        <p:cTn id="183" dur="1000"/>
                                        <p:tgtEl>
                                          <p:spTgt spid="10"/>
                                        </p:tgtEl>
                                      </p:cBhvr>
                                    </p:animEffect>
                                    <p:anim calcmode="lin" valueType="num">
                                      <p:cBhvr>
                                        <p:cTn id="184" dur="1000"/>
                                        <p:tgtEl>
                                          <p:spTgt spid="10"/>
                                        </p:tgtEl>
                                        <p:attrNameLst>
                                          <p:attrName>ppt_x</p:attrName>
                                        </p:attrNameLst>
                                      </p:cBhvr>
                                      <p:tavLst>
                                        <p:tav tm="0">
                                          <p:val>
                                            <p:strVal val="ppt_x"/>
                                          </p:val>
                                        </p:tav>
                                        <p:tav tm="100000">
                                          <p:val>
                                            <p:strVal val="ppt_x"/>
                                          </p:val>
                                        </p:tav>
                                      </p:tavLst>
                                    </p:anim>
                                    <p:anim calcmode="lin" valueType="num">
                                      <p:cBhvr>
                                        <p:cTn id="185" dur="1000"/>
                                        <p:tgtEl>
                                          <p:spTgt spid="10"/>
                                        </p:tgtEl>
                                        <p:attrNameLst>
                                          <p:attrName>ppt_y</p:attrName>
                                        </p:attrNameLst>
                                      </p:cBhvr>
                                      <p:tavLst>
                                        <p:tav tm="0">
                                          <p:val>
                                            <p:strVal val="ppt_y"/>
                                          </p:val>
                                        </p:tav>
                                        <p:tav tm="100000">
                                          <p:val>
                                            <p:strVal val="ppt_y-.1"/>
                                          </p:val>
                                        </p:tav>
                                      </p:tavLst>
                                    </p:anim>
                                    <p:set>
                                      <p:cBhvr>
                                        <p:cTn id="186" dur="1" fill="hold">
                                          <p:stCondLst>
                                            <p:cond delay="999"/>
                                          </p:stCondLst>
                                        </p:cTn>
                                        <p:tgtEl>
                                          <p:spTgt spid="10"/>
                                        </p:tgtEl>
                                        <p:attrNameLst>
                                          <p:attrName>style.visibility</p:attrName>
                                        </p:attrNameLst>
                                      </p:cBhvr>
                                      <p:to>
                                        <p:strVal val="hidden"/>
                                      </p:to>
                                    </p:set>
                                  </p:childTnLst>
                                </p:cTn>
                              </p:par>
                              <p:par>
                                <p:cTn id="187" presetID="22" presetClass="entr" presetSubtype="4" fill="hold" nodeType="withEffect">
                                  <p:stCondLst>
                                    <p:cond delay="0"/>
                                  </p:stCondLst>
                                  <p:childTnLst>
                                    <p:set>
                                      <p:cBhvr>
                                        <p:cTn id="188" dur="1" fill="hold">
                                          <p:stCondLst>
                                            <p:cond delay="0"/>
                                          </p:stCondLst>
                                        </p:cTn>
                                        <p:tgtEl>
                                          <p:spTgt spid="14"/>
                                        </p:tgtEl>
                                        <p:attrNameLst>
                                          <p:attrName>style.visibility</p:attrName>
                                        </p:attrNameLst>
                                      </p:cBhvr>
                                      <p:to>
                                        <p:strVal val="visible"/>
                                      </p:to>
                                    </p:set>
                                    <p:animEffect transition="in" filter="wipe(down)">
                                      <p:cBhvr>
                                        <p:cTn id="189" dur="2000"/>
                                        <p:tgtEl>
                                          <p:spTgt spid="14"/>
                                        </p:tgtEl>
                                      </p:cBhvr>
                                    </p:animEffect>
                                  </p:childTnLst>
                                </p:cTn>
                              </p:par>
                              <p:par>
                                <p:cTn id="190" presetID="9" presetClass="exit" presetSubtype="0" fill="hold" grpId="1" nodeType="withEffect">
                                  <p:stCondLst>
                                    <p:cond delay="0"/>
                                  </p:stCondLst>
                                  <p:childTnLst>
                                    <p:animEffect transition="out" filter="dissolve">
                                      <p:cBhvr>
                                        <p:cTn id="191" dur="500"/>
                                        <p:tgtEl>
                                          <p:spTgt spid="27"/>
                                        </p:tgtEl>
                                      </p:cBhvr>
                                    </p:animEffect>
                                    <p:set>
                                      <p:cBhvr>
                                        <p:cTn id="192" dur="1" fill="hold">
                                          <p:stCondLst>
                                            <p:cond delay="499"/>
                                          </p:stCondLst>
                                        </p:cTn>
                                        <p:tgtEl>
                                          <p:spTgt spid="27"/>
                                        </p:tgtEl>
                                        <p:attrNameLst>
                                          <p:attrName>style.visibility</p:attrName>
                                        </p:attrNameLst>
                                      </p:cBhvr>
                                      <p:to>
                                        <p:strVal val="hidden"/>
                                      </p:to>
                                    </p:set>
                                  </p:childTnLst>
                                </p:cTn>
                              </p:par>
                              <p:par>
                                <p:cTn id="193" presetID="9" presetClass="entr" presetSubtype="0" fill="hold" grpId="0" nodeType="withEffect">
                                  <p:stCondLst>
                                    <p:cond delay="0"/>
                                  </p:stCondLst>
                                  <p:childTnLst>
                                    <p:set>
                                      <p:cBhvr>
                                        <p:cTn id="194" dur="1" fill="hold">
                                          <p:stCondLst>
                                            <p:cond delay="0"/>
                                          </p:stCondLst>
                                        </p:cTn>
                                        <p:tgtEl>
                                          <p:spTgt spid="28"/>
                                        </p:tgtEl>
                                        <p:attrNameLst>
                                          <p:attrName>style.visibility</p:attrName>
                                        </p:attrNameLst>
                                      </p:cBhvr>
                                      <p:to>
                                        <p:strVal val="visible"/>
                                      </p:to>
                                    </p:set>
                                    <p:animEffect transition="in" filter="dissolve">
                                      <p:cBhvr>
                                        <p:cTn id="195" dur="500"/>
                                        <p:tgtEl>
                                          <p:spTgt spid="28"/>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xit" presetSubtype="0" fill="hold" nodeType="clickEffect">
                                  <p:stCondLst>
                                    <p:cond delay="0"/>
                                  </p:stCondLst>
                                  <p:childTnLst>
                                    <p:animEffect transition="out" filter="fade">
                                      <p:cBhvr>
                                        <p:cTn id="199" dur="2000"/>
                                        <p:tgtEl>
                                          <p:spTgt spid="14"/>
                                        </p:tgtEl>
                                      </p:cBhvr>
                                    </p:animEffect>
                                    <p:set>
                                      <p:cBhvr>
                                        <p:cTn id="200" dur="1" fill="hold">
                                          <p:stCondLst>
                                            <p:cond delay="1999"/>
                                          </p:stCondLst>
                                        </p:cTn>
                                        <p:tgtEl>
                                          <p:spTgt spid="14"/>
                                        </p:tgtEl>
                                        <p:attrNameLst>
                                          <p:attrName>style.visibility</p:attrName>
                                        </p:attrNameLst>
                                      </p:cBhvr>
                                      <p:to>
                                        <p:strVal val="hidden"/>
                                      </p:to>
                                    </p:set>
                                  </p:childTnLst>
                                </p:cTn>
                              </p:par>
                              <p:par>
                                <p:cTn id="201" presetID="22" presetClass="entr" presetSubtype="1" fill="hold" nodeType="withEffect">
                                  <p:stCondLst>
                                    <p:cond delay="0"/>
                                  </p:stCondLst>
                                  <p:childTnLst>
                                    <p:set>
                                      <p:cBhvr>
                                        <p:cTn id="202" dur="1" fill="hold">
                                          <p:stCondLst>
                                            <p:cond delay="0"/>
                                          </p:stCondLst>
                                        </p:cTn>
                                        <p:tgtEl>
                                          <p:spTgt spid="30"/>
                                        </p:tgtEl>
                                        <p:attrNameLst>
                                          <p:attrName>style.visibility</p:attrName>
                                        </p:attrNameLst>
                                      </p:cBhvr>
                                      <p:to>
                                        <p:strVal val="visible"/>
                                      </p:to>
                                    </p:set>
                                    <p:animEffect transition="in" filter="wipe(up)">
                                      <p:cBhvr>
                                        <p:cTn id="203" dur="2000"/>
                                        <p:tgtEl>
                                          <p:spTgt spid="30"/>
                                        </p:tgtEl>
                                      </p:cBhvr>
                                    </p:animEffect>
                                  </p:childTnLst>
                                </p:cTn>
                              </p:par>
                              <p:par>
                                <p:cTn id="204" presetID="10" presetClass="exit" presetSubtype="0" fill="hold" grpId="1" nodeType="withEffect">
                                  <p:stCondLst>
                                    <p:cond delay="0"/>
                                  </p:stCondLst>
                                  <p:childTnLst>
                                    <p:animEffect transition="out" filter="fade">
                                      <p:cBhvr>
                                        <p:cTn id="205" dur="2000"/>
                                        <p:tgtEl>
                                          <p:spTgt spid="28"/>
                                        </p:tgtEl>
                                      </p:cBhvr>
                                    </p:animEffect>
                                    <p:set>
                                      <p:cBhvr>
                                        <p:cTn id="206" dur="1" fill="hold">
                                          <p:stCondLst>
                                            <p:cond delay="1999"/>
                                          </p:stCondLst>
                                        </p:cTn>
                                        <p:tgtEl>
                                          <p:spTgt spid="28"/>
                                        </p:tgtEl>
                                        <p:attrNameLst>
                                          <p:attrName>style.visibility</p:attrName>
                                        </p:attrNameLst>
                                      </p:cBhvr>
                                      <p:to>
                                        <p:strVal val="hidden"/>
                                      </p:to>
                                    </p:set>
                                  </p:childTnLst>
                                </p:cTn>
                              </p:par>
                              <p:par>
                                <p:cTn id="207" presetID="53" presetClass="entr" presetSubtype="0" fill="hold" grpId="0" nodeType="withEffect">
                                  <p:stCondLst>
                                    <p:cond delay="0"/>
                                  </p:stCondLst>
                                  <p:childTnLst>
                                    <p:set>
                                      <p:cBhvr>
                                        <p:cTn id="208" dur="1" fill="hold">
                                          <p:stCondLst>
                                            <p:cond delay="0"/>
                                          </p:stCondLst>
                                        </p:cTn>
                                        <p:tgtEl>
                                          <p:spTgt spid="29"/>
                                        </p:tgtEl>
                                        <p:attrNameLst>
                                          <p:attrName>style.visibility</p:attrName>
                                        </p:attrNameLst>
                                      </p:cBhvr>
                                      <p:to>
                                        <p:strVal val="visible"/>
                                      </p:to>
                                    </p:set>
                                    <p:anim calcmode="lin" valueType="num">
                                      <p:cBhvr>
                                        <p:cTn id="209" dur="1000" fill="hold"/>
                                        <p:tgtEl>
                                          <p:spTgt spid="29"/>
                                        </p:tgtEl>
                                        <p:attrNameLst>
                                          <p:attrName>ppt_w</p:attrName>
                                        </p:attrNameLst>
                                      </p:cBhvr>
                                      <p:tavLst>
                                        <p:tav tm="0">
                                          <p:val>
                                            <p:fltVal val="0"/>
                                          </p:val>
                                        </p:tav>
                                        <p:tav tm="100000">
                                          <p:val>
                                            <p:strVal val="#ppt_w"/>
                                          </p:val>
                                        </p:tav>
                                      </p:tavLst>
                                    </p:anim>
                                    <p:anim calcmode="lin" valueType="num">
                                      <p:cBhvr>
                                        <p:cTn id="210" dur="1000" fill="hold"/>
                                        <p:tgtEl>
                                          <p:spTgt spid="29"/>
                                        </p:tgtEl>
                                        <p:attrNameLst>
                                          <p:attrName>ppt_h</p:attrName>
                                        </p:attrNameLst>
                                      </p:cBhvr>
                                      <p:tavLst>
                                        <p:tav tm="0">
                                          <p:val>
                                            <p:fltVal val="0"/>
                                          </p:val>
                                        </p:tav>
                                        <p:tav tm="100000">
                                          <p:val>
                                            <p:strVal val="#ppt_h"/>
                                          </p:val>
                                        </p:tav>
                                      </p:tavLst>
                                    </p:anim>
                                    <p:animEffect transition="in" filter="fade">
                                      <p:cBhvr>
                                        <p:cTn id="211" dur="1000"/>
                                        <p:tgtEl>
                                          <p:spTgt spid="29"/>
                                        </p:tgtEl>
                                      </p:cBhvr>
                                    </p:animEffect>
                                  </p:childTnLst>
                                </p:cTn>
                              </p:par>
                            </p:childTnLst>
                          </p:cTn>
                        </p:par>
                      </p:childTnLst>
                    </p:cTn>
                  </p:par>
                  <p:par>
                    <p:cTn id="212" fill="hold">
                      <p:stCondLst>
                        <p:cond delay="indefinite"/>
                      </p:stCondLst>
                      <p:childTnLst>
                        <p:par>
                          <p:cTn id="213" fill="hold">
                            <p:stCondLst>
                              <p:cond delay="0"/>
                            </p:stCondLst>
                            <p:childTnLst>
                              <p:par>
                                <p:cTn id="214" presetID="29" presetClass="entr" presetSubtype="0" fill="hold" grpId="0" nodeType="clickEffect">
                                  <p:stCondLst>
                                    <p:cond delay="0"/>
                                  </p:stCondLst>
                                  <p:childTnLst>
                                    <p:set>
                                      <p:cBhvr>
                                        <p:cTn id="215" dur="1" fill="hold">
                                          <p:stCondLst>
                                            <p:cond delay="0"/>
                                          </p:stCondLst>
                                        </p:cTn>
                                        <p:tgtEl>
                                          <p:spTgt spid="31"/>
                                        </p:tgtEl>
                                        <p:attrNameLst>
                                          <p:attrName>style.visibility</p:attrName>
                                        </p:attrNameLst>
                                      </p:cBhvr>
                                      <p:to>
                                        <p:strVal val="visible"/>
                                      </p:to>
                                    </p:set>
                                    <p:anim calcmode="lin" valueType="num">
                                      <p:cBhvr>
                                        <p:cTn id="216" dur="1000" fill="hold"/>
                                        <p:tgtEl>
                                          <p:spTgt spid="31"/>
                                        </p:tgtEl>
                                        <p:attrNameLst>
                                          <p:attrName>ppt_x</p:attrName>
                                        </p:attrNameLst>
                                      </p:cBhvr>
                                      <p:tavLst>
                                        <p:tav tm="0">
                                          <p:val>
                                            <p:strVal val="#ppt_x-.2"/>
                                          </p:val>
                                        </p:tav>
                                        <p:tav tm="100000">
                                          <p:val>
                                            <p:strVal val="#ppt_x"/>
                                          </p:val>
                                        </p:tav>
                                      </p:tavLst>
                                    </p:anim>
                                    <p:anim calcmode="lin" valueType="num">
                                      <p:cBhvr>
                                        <p:cTn id="217"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218" dur="1000"/>
                                        <p:tgtEl>
                                          <p:spTgt spid="31"/>
                                        </p:tgtEl>
                                      </p:cBhvr>
                                    </p:animEffect>
                                  </p:childTnLst>
                                </p:cTn>
                              </p:par>
                              <p:par>
                                <p:cTn id="219" presetID="49" presetClass="path" presetSubtype="0" accel="50000" decel="50000" fill="hold" nodeType="withEffect">
                                  <p:stCondLst>
                                    <p:cond delay="0"/>
                                  </p:stCondLst>
                                  <p:childTnLst>
                                    <p:animMotion origin="layout" path="M 4.16667E-6 2.59259E-6 L 0.69201 -0.02431 " pathEditMode="relative" rAng="0" ptsTypes="AA">
                                      <p:cBhvr>
                                        <p:cTn id="220" dur="2000" fill="hold"/>
                                        <p:tgtEl>
                                          <p:spTgt spid="30"/>
                                        </p:tgtEl>
                                        <p:attrNameLst>
                                          <p:attrName>ppt_x</p:attrName>
                                          <p:attrName>ppt_y</p:attrName>
                                        </p:attrNameLst>
                                      </p:cBhvr>
                                      <p:rCtr x="34601" y="-1227"/>
                                    </p:animMotion>
                                  </p:childTnLst>
                                </p:cTn>
                              </p:par>
                            </p:childTnLst>
                          </p:cTn>
                        </p:par>
                        <p:par>
                          <p:cTn id="221" fill="hold">
                            <p:stCondLst>
                              <p:cond delay="2000"/>
                            </p:stCondLst>
                            <p:childTnLst>
                              <p:par>
                                <p:cTn id="222" presetID="53" presetClass="exit" presetSubtype="32" fill="hold" nodeType="afterEffect">
                                  <p:stCondLst>
                                    <p:cond delay="0"/>
                                  </p:stCondLst>
                                  <p:childTnLst>
                                    <p:anim calcmode="lin" valueType="num">
                                      <p:cBhvr>
                                        <p:cTn id="223" dur="500"/>
                                        <p:tgtEl>
                                          <p:spTgt spid="30"/>
                                        </p:tgtEl>
                                        <p:attrNameLst>
                                          <p:attrName>ppt_w</p:attrName>
                                        </p:attrNameLst>
                                      </p:cBhvr>
                                      <p:tavLst>
                                        <p:tav tm="0">
                                          <p:val>
                                            <p:strVal val="ppt_w"/>
                                          </p:val>
                                        </p:tav>
                                        <p:tav tm="100000">
                                          <p:val>
                                            <p:fltVal val="0"/>
                                          </p:val>
                                        </p:tav>
                                      </p:tavLst>
                                    </p:anim>
                                    <p:anim calcmode="lin" valueType="num">
                                      <p:cBhvr>
                                        <p:cTn id="224" dur="500"/>
                                        <p:tgtEl>
                                          <p:spTgt spid="30"/>
                                        </p:tgtEl>
                                        <p:attrNameLst>
                                          <p:attrName>ppt_h</p:attrName>
                                        </p:attrNameLst>
                                      </p:cBhvr>
                                      <p:tavLst>
                                        <p:tav tm="0">
                                          <p:val>
                                            <p:strVal val="ppt_h"/>
                                          </p:val>
                                        </p:tav>
                                        <p:tav tm="100000">
                                          <p:val>
                                            <p:fltVal val="0"/>
                                          </p:val>
                                        </p:tav>
                                      </p:tavLst>
                                    </p:anim>
                                    <p:animEffect transition="out" filter="fade">
                                      <p:cBhvr>
                                        <p:cTn id="225" dur="500"/>
                                        <p:tgtEl>
                                          <p:spTgt spid="30"/>
                                        </p:tgtEl>
                                      </p:cBhvr>
                                    </p:animEffect>
                                    <p:set>
                                      <p:cBhvr>
                                        <p:cTn id="22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9" grpId="0" animBg="1"/>
      <p:bldP spid="20" grpId="0" animBg="1"/>
      <p:bldP spid="21" grpId="0" animBg="1"/>
      <p:bldP spid="21" grpId="1" animBg="1"/>
      <p:bldP spid="22" grpId="0" animBg="1"/>
      <p:bldP spid="22" grpId="1" animBg="1"/>
      <p:bldP spid="23" grpId="0" animBg="1"/>
      <p:bldP spid="24" grpId="0" animBg="1"/>
      <p:bldP spid="27" grpId="0" animBg="1"/>
      <p:bldP spid="27" grpId="1" animBg="1"/>
      <p:bldP spid="28" grpId="0" animBg="1"/>
      <p:bldP spid="28" grpId="1" animBg="1"/>
      <p:bldP spid="29" grpId="0" animBg="1"/>
      <p:bldP spid="31"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FED7B3-B549-3578-7A0D-F1DC8A4E560D}"/>
              </a:ext>
            </a:extLst>
          </p:cNvPr>
          <p:cNvSpPr>
            <a:spLocks noGrp="1"/>
          </p:cNvSpPr>
          <p:nvPr>
            <p:ph idx="1"/>
          </p:nvPr>
        </p:nvSpPr>
        <p:spPr>
          <a:xfrm>
            <a:off x="555171" y="1332131"/>
            <a:ext cx="8407258" cy="5199298"/>
          </a:xfrm>
          <a:ln>
            <a:solidFill>
              <a:srgbClr val="002060"/>
            </a:solidFill>
          </a:ln>
        </p:spPr>
        <p:txBody>
          <a:bodyPr>
            <a:normAutofit fontScale="92500" lnSpcReduction="10000"/>
          </a:bodyPr>
          <a:lstStyle/>
          <a:p>
            <a:pPr marL="342900" lvl="1" indent="-342900" algn="l" rtl="0" fontAlgn="auto">
              <a:lnSpc>
                <a:spcPct val="150000"/>
              </a:lnSpc>
              <a:spcBef>
                <a:spcPts val="0"/>
              </a:spcBef>
              <a:spcAft>
                <a:spcPts val="0"/>
              </a:spcAft>
              <a:buClr>
                <a:srgbClr val="C00000"/>
              </a:buClr>
              <a:buSzPct val="95000"/>
              <a:buFont typeface="Wingdings" panose="05000000000000000000" pitchFamily="2" charset="2"/>
              <a:buChar char="v"/>
              <a:defRPr/>
            </a:pPr>
            <a:r>
              <a:rPr lang="en-US" sz="2600" b="1" dirty="0">
                <a:solidFill>
                  <a:srgbClr val="C00000"/>
                </a:solidFill>
                <a:ea typeface="+mn-ea"/>
                <a:cs typeface="Arial" pitchFamily="34" charset="0"/>
              </a:rPr>
              <a:t>Definitive host:</a:t>
            </a:r>
          </a:p>
          <a:p>
            <a:pPr lvl="1" algn="l" rtl="0" fontAlgn="auto">
              <a:lnSpc>
                <a:spcPct val="150000"/>
              </a:lnSpc>
              <a:spcBef>
                <a:spcPts val="0"/>
              </a:spcBef>
              <a:spcAft>
                <a:spcPts val="0"/>
              </a:spcAft>
              <a:buClr>
                <a:srgbClr val="C00000"/>
              </a:buClr>
              <a:buFont typeface="Wingdings" pitchFamily="2" charset="2"/>
              <a:buChar char="Ø"/>
              <a:defRPr/>
            </a:pPr>
            <a:r>
              <a:rPr lang="en-US" sz="2600" b="1" dirty="0">
                <a:solidFill>
                  <a:srgbClr val="000066"/>
                </a:solidFill>
                <a:ea typeface="+mn-ea"/>
                <a:cs typeface="Arial" pitchFamily="34" charset="0"/>
              </a:rPr>
              <a:t> Pigs, rats &amp; sometimes man.</a:t>
            </a:r>
          </a:p>
          <a:p>
            <a:pPr algn="l" rtl="0" fontAlgn="auto">
              <a:lnSpc>
                <a:spcPct val="150000"/>
              </a:lnSpc>
              <a:spcBef>
                <a:spcPts val="0"/>
              </a:spcBef>
              <a:spcAft>
                <a:spcPts val="0"/>
              </a:spcAft>
              <a:buClr>
                <a:srgbClr val="C00000"/>
              </a:buClr>
              <a:buFont typeface="Wingdings" panose="05000000000000000000" pitchFamily="2" charset="2"/>
              <a:buChar char="v"/>
              <a:defRPr/>
            </a:pPr>
            <a:r>
              <a:rPr lang="en-US" sz="2600" b="1" dirty="0">
                <a:solidFill>
                  <a:srgbClr val="C00000"/>
                </a:solidFill>
                <a:ea typeface="+mn-ea"/>
                <a:cs typeface="Arial" pitchFamily="34" charset="0"/>
              </a:rPr>
              <a:t>Intermediate host:</a:t>
            </a:r>
          </a:p>
          <a:p>
            <a:pPr lvl="1" algn="l" rtl="0" fontAlgn="auto">
              <a:lnSpc>
                <a:spcPct val="150000"/>
              </a:lnSpc>
              <a:spcBef>
                <a:spcPts val="0"/>
              </a:spcBef>
              <a:spcAft>
                <a:spcPts val="0"/>
              </a:spcAft>
              <a:buClr>
                <a:srgbClr val="C00000"/>
              </a:buClr>
              <a:buFont typeface="Wingdings" pitchFamily="2" charset="2"/>
              <a:buChar char="Ø"/>
              <a:defRPr/>
            </a:pPr>
            <a:r>
              <a:rPr lang="en-US" sz="2600" b="1" dirty="0">
                <a:solidFill>
                  <a:srgbClr val="000066"/>
                </a:solidFill>
                <a:ea typeface="+mn-ea"/>
                <a:cs typeface="Arial" pitchFamily="34" charset="0"/>
              </a:rPr>
              <a:t> Pigs, rats &amp; sometimes man.</a:t>
            </a:r>
          </a:p>
          <a:p>
            <a:pPr algn="just" rtl="0" fontAlgn="auto">
              <a:lnSpc>
                <a:spcPct val="200000"/>
              </a:lnSpc>
              <a:spcBef>
                <a:spcPts val="0"/>
              </a:spcBef>
              <a:spcAft>
                <a:spcPts val="0"/>
              </a:spcAft>
              <a:buClr>
                <a:srgbClr val="C00000"/>
              </a:buClr>
              <a:buFont typeface="Wingdings" panose="05000000000000000000" pitchFamily="2" charset="2"/>
              <a:buChar char="v"/>
              <a:defRPr/>
            </a:pPr>
            <a:r>
              <a:rPr lang="en-US" sz="2600" b="1" dirty="0">
                <a:solidFill>
                  <a:srgbClr val="000066"/>
                </a:solidFill>
                <a:ea typeface="+mn-ea"/>
                <a:cs typeface="Arial" pitchFamily="34" charset="0"/>
              </a:rPr>
              <a:t> </a:t>
            </a:r>
            <a:r>
              <a:rPr lang="en-US" sz="2600" b="1" dirty="0">
                <a:solidFill>
                  <a:srgbClr val="C00000"/>
                </a:solidFill>
                <a:ea typeface="+mn-ea"/>
                <a:cs typeface="Arial" pitchFamily="34" charset="0"/>
              </a:rPr>
              <a:t>Habitat: </a:t>
            </a:r>
            <a:r>
              <a:rPr lang="en-US" sz="2600" b="1" u="sng" dirty="0">
                <a:solidFill>
                  <a:srgbClr val="00B050"/>
                </a:solidFill>
                <a:latin typeface="Times New Roman" pitchFamily="18" charset="0"/>
                <a:ea typeface="+mn-ea"/>
                <a:cs typeface="Times New Roman" pitchFamily="18" charset="0"/>
              </a:rPr>
              <a:t>Adults</a:t>
            </a:r>
            <a:r>
              <a:rPr lang="en-US" sz="2600" b="1" dirty="0">
                <a:solidFill>
                  <a:srgbClr val="000066"/>
                </a:solidFill>
                <a:latin typeface="Times New Roman" pitchFamily="18" charset="0"/>
                <a:ea typeface="+mn-ea"/>
                <a:cs typeface="Times New Roman" pitchFamily="18" charset="0"/>
              </a:rPr>
              <a:t> live in the small intestine.</a:t>
            </a:r>
          </a:p>
          <a:p>
            <a:pPr marL="0" indent="0" algn="just" rtl="0" fontAlgn="auto">
              <a:lnSpc>
                <a:spcPct val="200000"/>
              </a:lnSpc>
              <a:spcBef>
                <a:spcPts val="0"/>
              </a:spcBef>
              <a:spcAft>
                <a:spcPts val="0"/>
              </a:spcAft>
              <a:buClr>
                <a:srgbClr val="00B050"/>
              </a:buClr>
              <a:buNone/>
              <a:defRPr/>
            </a:pPr>
            <a:r>
              <a:rPr lang="en-US" sz="2600" b="1" u="sng" dirty="0">
                <a:solidFill>
                  <a:srgbClr val="00B050"/>
                </a:solidFill>
                <a:latin typeface="Times New Roman" pitchFamily="18" charset="0"/>
                <a:ea typeface="+mn-ea"/>
                <a:cs typeface="Times New Roman" pitchFamily="18" charset="0"/>
              </a:rPr>
              <a:t>   Males</a:t>
            </a:r>
            <a:r>
              <a:rPr lang="en-US" sz="2600" b="1" dirty="0">
                <a:solidFill>
                  <a:srgbClr val="00B050"/>
                </a:solidFill>
                <a:latin typeface="Times New Roman" pitchFamily="18" charset="0"/>
                <a:ea typeface="+mn-ea"/>
                <a:cs typeface="Times New Roman" pitchFamily="18" charset="0"/>
              </a:rPr>
              <a:t> </a:t>
            </a:r>
            <a:r>
              <a:rPr lang="en-US" sz="2600" b="1" dirty="0">
                <a:solidFill>
                  <a:srgbClr val="000066"/>
                </a:solidFill>
                <a:latin typeface="Times New Roman" pitchFamily="18" charset="0"/>
                <a:ea typeface="+mn-ea"/>
                <a:cs typeface="Times New Roman" pitchFamily="18" charset="0"/>
              </a:rPr>
              <a:t>in lumen &amp; </a:t>
            </a:r>
            <a:r>
              <a:rPr lang="en-US" sz="2600" b="1" u="sng" dirty="0">
                <a:solidFill>
                  <a:srgbClr val="00B050"/>
                </a:solidFill>
                <a:latin typeface="Times New Roman" pitchFamily="18" charset="0"/>
                <a:ea typeface="+mn-ea"/>
                <a:cs typeface="Times New Roman" pitchFamily="18" charset="0"/>
              </a:rPr>
              <a:t>females</a:t>
            </a:r>
            <a:r>
              <a:rPr lang="en-US" sz="2600" b="1" dirty="0">
                <a:solidFill>
                  <a:srgbClr val="000066"/>
                </a:solidFill>
                <a:latin typeface="Times New Roman" pitchFamily="18" charset="0"/>
                <a:ea typeface="+mn-ea"/>
                <a:cs typeface="Times New Roman" pitchFamily="18" charset="0"/>
              </a:rPr>
              <a:t> in tissues (embedded in </a:t>
            </a:r>
            <a:r>
              <a:rPr lang="en-US" sz="2600" b="1" dirty="0" err="1">
                <a:solidFill>
                  <a:srgbClr val="000066"/>
                </a:solidFill>
                <a:latin typeface="Times New Roman" pitchFamily="18" charset="0"/>
                <a:ea typeface="+mn-ea"/>
                <a:cs typeface="Times New Roman" pitchFamily="18" charset="0"/>
              </a:rPr>
              <a:t>submucoa</a:t>
            </a:r>
            <a:r>
              <a:rPr lang="en-US" sz="2600" b="1" dirty="0">
                <a:solidFill>
                  <a:srgbClr val="000066"/>
                </a:solidFill>
                <a:latin typeface="Times New Roman" pitchFamily="18" charset="0"/>
                <a:ea typeface="+mn-ea"/>
                <a:cs typeface="Times New Roman" pitchFamily="18" charset="0"/>
              </a:rPr>
              <a:t>).</a:t>
            </a:r>
            <a:r>
              <a:rPr lang="en-US" sz="2600" b="1" dirty="0">
                <a:solidFill>
                  <a:srgbClr val="00B050"/>
                </a:solidFill>
                <a:latin typeface="Times New Roman" pitchFamily="18" charset="0"/>
                <a:ea typeface="+mn-ea"/>
                <a:cs typeface="Times New Roman" pitchFamily="18" charset="0"/>
              </a:rPr>
              <a:t> Infective  larvae</a:t>
            </a:r>
            <a:r>
              <a:rPr lang="en-US" sz="2600" b="1" dirty="0">
                <a:solidFill>
                  <a:srgbClr val="000066"/>
                </a:solidFill>
                <a:latin typeface="Times New Roman" pitchFamily="18" charset="0"/>
                <a:ea typeface="+mn-ea"/>
                <a:cs typeface="Times New Roman" pitchFamily="18" charset="0"/>
              </a:rPr>
              <a:t> live mainly in active striated muscles.</a:t>
            </a:r>
            <a:endParaRPr lang="en-US" sz="2600" b="1" dirty="0">
              <a:solidFill>
                <a:srgbClr val="C00000"/>
              </a:solidFill>
              <a:ea typeface="+mn-ea"/>
              <a:cs typeface="Arial" pitchFamily="34" charset="0"/>
            </a:endParaRPr>
          </a:p>
          <a:p>
            <a:endParaRPr lang="en-US" dirty="0"/>
          </a:p>
        </p:txBody>
      </p:sp>
      <p:sp>
        <p:nvSpPr>
          <p:cNvPr id="4" name="Title 1">
            <a:extLst>
              <a:ext uri="{FF2B5EF4-FFF2-40B4-BE49-F238E27FC236}">
                <a16:creationId xmlns:a16="http://schemas.microsoft.com/office/drawing/2014/main" id="{01970031-1639-508B-0141-42AAF578DFDA}"/>
              </a:ext>
            </a:extLst>
          </p:cNvPr>
          <p:cNvSpPr txBox="1">
            <a:spLocks/>
          </p:cNvSpPr>
          <p:nvPr/>
        </p:nvSpPr>
        <p:spPr>
          <a:xfrm>
            <a:off x="1570108" y="394692"/>
            <a:ext cx="6003783" cy="752659"/>
          </a:xfrm>
          <a:prstGeom prst="rect">
            <a:avLst/>
          </a:prstGeom>
          <a:solidFill>
            <a:schemeClr val="accent5">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i="1" dirty="0">
                <a:solidFill>
                  <a:srgbClr val="002060"/>
                </a:solidFill>
                <a:latin typeface="Arial" pitchFamily="34" charset="0"/>
                <a:cs typeface="Arial" pitchFamily="34" charset="0"/>
              </a:rPr>
            </a:br>
            <a:r>
              <a:rPr lang="en-US" sz="3200" b="1" i="1" dirty="0">
                <a:solidFill>
                  <a:srgbClr val="002060"/>
                </a:solidFill>
                <a:latin typeface="Arial" pitchFamily="34" charset="0"/>
                <a:cs typeface="Arial" pitchFamily="34" charset="0"/>
              </a:rPr>
              <a:t>Trichinella spiralis</a:t>
            </a:r>
            <a:br>
              <a:rPr lang="ar-EG" sz="3200" b="1" i="1" dirty="0">
                <a:solidFill>
                  <a:srgbClr val="002060"/>
                </a:solidFill>
                <a:latin typeface="Arial" pitchFamily="34" charset="0"/>
                <a:cs typeface="Arial" pitchFamily="34" charset="0"/>
              </a:rPr>
            </a:br>
            <a:endParaRPr lang="en-US" sz="3200" b="1" i="1" dirty="0">
              <a:solidFill>
                <a:srgbClr val="002060"/>
              </a:solidFill>
              <a:latin typeface="Arial" pitchFamily="34" charset="0"/>
              <a:cs typeface="Arial" pitchFamily="34" charset="0"/>
            </a:endParaRPr>
          </a:p>
        </p:txBody>
      </p:sp>
      <p:pic>
        <p:nvPicPr>
          <p:cNvPr id="5" name="Picture 6" descr="No photo description available.">
            <a:extLst>
              <a:ext uri="{FF2B5EF4-FFF2-40B4-BE49-F238E27FC236}">
                <a16:creationId xmlns:a16="http://schemas.microsoft.com/office/drawing/2014/main" id="{3DD9C589-EBF5-3AB3-E3D5-7D5E5AC20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232" y="32356"/>
            <a:ext cx="1081197" cy="1097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ig">
            <a:extLst>
              <a:ext uri="{FF2B5EF4-FFF2-40B4-BE49-F238E27FC236}">
                <a16:creationId xmlns:a16="http://schemas.microsoft.com/office/drawing/2014/main" id="{6425AEE0-80B5-91CA-2A26-82C39581A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2" y="209912"/>
            <a:ext cx="1548245" cy="8708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516043E-BF01-B74B-C3F2-805E0A26AC89}"/>
              </a:ext>
            </a:extLst>
          </p:cNvPr>
          <p:cNvSpPr txBox="1">
            <a:spLocks/>
          </p:cNvSpPr>
          <p:nvPr/>
        </p:nvSpPr>
        <p:spPr>
          <a:xfrm>
            <a:off x="1570108" y="396495"/>
            <a:ext cx="6003783" cy="752659"/>
          </a:xfrm>
          <a:prstGeom prst="rect">
            <a:avLst/>
          </a:prstGeom>
          <a:solidFill>
            <a:schemeClr val="accent5">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i="1" dirty="0">
                <a:solidFill>
                  <a:srgbClr val="002060"/>
                </a:solidFill>
                <a:latin typeface="Arial" pitchFamily="34" charset="0"/>
                <a:cs typeface="Arial" pitchFamily="34" charset="0"/>
              </a:rPr>
            </a:br>
            <a:r>
              <a:rPr lang="en-US" sz="3200" b="1" i="1" dirty="0">
                <a:solidFill>
                  <a:srgbClr val="002060"/>
                </a:solidFill>
                <a:latin typeface="Arial" pitchFamily="34" charset="0"/>
                <a:cs typeface="Arial" pitchFamily="34" charset="0"/>
              </a:rPr>
              <a:t>Trichinella spiralis</a:t>
            </a:r>
            <a:br>
              <a:rPr lang="ar-EG" sz="3200" b="1" i="1" dirty="0">
                <a:solidFill>
                  <a:srgbClr val="002060"/>
                </a:solidFill>
                <a:latin typeface="Arial" pitchFamily="34" charset="0"/>
                <a:cs typeface="Arial" pitchFamily="34" charset="0"/>
              </a:rPr>
            </a:br>
            <a:endParaRPr lang="en-US" sz="3200" b="1" i="1" dirty="0">
              <a:solidFill>
                <a:srgbClr val="002060"/>
              </a:solidFill>
              <a:latin typeface="Arial" pitchFamily="34" charset="0"/>
              <a:cs typeface="Arial" pitchFamily="34" charset="0"/>
            </a:endParaRPr>
          </a:p>
        </p:txBody>
      </p:sp>
      <p:pic>
        <p:nvPicPr>
          <p:cNvPr id="8" name="Picture 7" descr="Pig">
            <a:extLst>
              <a:ext uri="{FF2B5EF4-FFF2-40B4-BE49-F238E27FC236}">
                <a16:creationId xmlns:a16="http://schemas.microsoft.com/office/drawing/2014/main" id="{91F0C9A8-99FA-E872-FDD1-E6B5272A6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2" y="211715"/>
            <a:ext cx="1548245" cy="8708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No photo description available.">
            <a:extLst>
              <a:ext uri="{FF2B5EF4-FFF2-40B4-BE49-F238E27FC236}">
                <a16:creationId xmlns:a16="http://schemas.microsoft.com/office/drawing/2014/main" id="{F832A39B-07B6-0044-C28A-2C95E2104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232" y="-49287"/>
            <a:ext cx="1081197" cy="109766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6FC64F98-35ED-54E4-3DA9-E054C9F92F0B}"/>
              </a:ext>
            </a:extLst>
          </p:cNvPr>
          <p:cNvSpPr txBox="1">
            <a:spLocks/>
          </p:cNvSpPr>
          <p:nvPr/>
        </p:nvSpPr>
        <p:spPr>
          <a:xfrm>
            <a:off x="1570108" y="314852"/>
            <a:ext cx="6003783" cy="752659"/>
          </a:xfrm>
          <a:prstGeom prst="rect">
            <a:avLst/>
          </a:prstGeom>
          <a:solidFill>
            <a:schemeClr val="accent5">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i="1" dirty="0">
                <a:solidFill>
                  <a:srgbClr val="002060"/>
                </a:solidFill>
                <a:latin typeface="Arial" pitchFamily="34" charset="0"/>
                <a:cs typeface="Arial" pitchFamily="34" charset="0"/>
              </a:rPr>
            </a:br>
            <a:r>
              <a:rPr lang="en-US" sz="3200" b="1" i="1" dirty="0">
                <a:solidFill>
                  <a:srgbClr val="002060"/>
                </a:solidFill>
                <a:latin typeface="Arial" pitchFamily="34" charset="0"/>
                <a:cs typeface="Arial" pitchFamily="34" charset="0"/>
              </a:rPr>
              <a:t>Trichinella spiralis</a:t>
            </a:r>
            <a:br>
              <a:rPr lang="ar-EG" sz="3200" b="1" i="1" dirty="0">
                <a:solidFill>
                  <a:srgbClr val="002060"/>
                </a:solidFill>
                <a:latin typeface="Arial" pitchFamily="34" charset="0"/>
                <a:cs typeface="Arial" pitchFamily="34" charset="0"/>
              </a:rPr>
            </a:br>
            <a:endParaRPr lang="en-US" sz="3200" b="1" i="1" dirty="0">
              <a:solidFill>
                <a:srgbClr val="002060"/>
              </a:solidFill>
              <a:latin typeface="Arial" pitchFamily="34" charset="0"/>
              <a:cs typeface="Arial" pitchFamily="34" charset="0"/>
            </a:endParaRPr>
          </a:p>
        </p:txBody>
      </p:sp>
      <p:pic>
        <p:nvPicPr>
          <p:cNvPr id="11" name="Picture 10" descr="Pig">
            <a:extLst>
              <a:ext uri="{FF2B5EF4-FFF2-40B4-BE49-F238E27FC236}">
                <a16:creationId xmlns:a16="http://schemas.microsoft.com/office/drawing/2014/main" id="{6719943E-7C83-76DE-0F6D-99D917012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2" y="130072"/>
            <a:ext cx="1548245" cy="87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57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59B80-C7CF-2934-BCAB-860B450C1CD0}"/>
              </a:ext>
            </a:extLst>
          </p:cNvPr>
          <p:cNvSpPr>
            <a:spLocks noGrp="1"/>
          </p:cNvSpPr>
          <p:nvPr>
            <p:ph idx="1"/>
          </p:nvPr>
        </p:nvSpPr>
        <p:spPr>
          <a:xfrm>
            <a:off x="628649" y="1185740"/>
            <a:ext cx="8123465" cy="5605709"/>
          </a:xfrm>
        </p:spPr>
        <p:txBody>
          <a:bodyPr/>
          <a:lstStyle/>
          <a:p>
            <a:pPr marL="342900" lvl="1" indent="-342900">
              <a:lnSpc>
                <a:spcPct val="150000"/>
              </a:lnSpc>
              <a:spcBef>
                <a:spcPts val="0"/>
              </a:spcBef>
              <a:buClr>
                <a:srgbClr val="C00000"/>
              </a:buClr>
              <a:buSzPct val="95000"/>
              <a:buFont typeface="Wingdings" panose="05000000000000000000" pitchFamily="2" charset="2"/>
              <a:buChar char="v"/>
              <a:defRPr/>
            </a:pPr>
            <a:r>
              <a:rPr lang="en-US" sz="2600" b="1" dirty="0">
                <a:solidFill>
                  <a:srgbClr val="C00000"/>
                </a:solidFill>
                <a:cs typeface="Arial" pitchFamily="34" charset="0"/>
              </a:rPr>
              <a:t>Diagnostic stages: </a:t>
            </a:r>
          </a:p>
          <a:p>
            <a:pPr>
              <a:buFontTx/>
              <a:buChar char="-"/>
            </a:pPr>
            <a:r>
              <a:rPr lang="en-US" sz="2600" b="1" i="1" dirty="0">
                <a:solidFill>
                  <a:srgbClr val="000066"/>
                </a:solidFill>
                <a:cs typeface="Arial" pitchFamily="34" charset="0"/>
              </a:rPr>
              <a:t>T. spiralis </a:t>
            </a:r>
            <a:r>
              <a:rPr lang="en-US" sz="2600" b="1" dirty="0">
                <a:solidFill>
                  <a:srgbClr val="000066"/>
                </a:solidFill>
                <a:cs typeface="Arial" pitchFamily="34" charset="0"/>
              </a:rPr>
              <a:t>larvae in muscles</a:t>
            </a:r>
          </a:p>
          <a:p>
            <a:pPr>
              <a:buFontTx/>
              <a:buChar char="-"/>
            </a:pPr>
            <a:r>
              <a:rPr lang="en-US" sz="2600" b="1" dirty="0">
                <a:solidFill>
                  <a:srgbClr val="000066"/>
                </a:solidFill>
                <a:cs typeface="Arial" pitchFamily="34" charset="0"/>
              </a:rPr>
              <a:t>Adults and newborn larvae in stool</a:t>
            </a:r>
          </a:p>
          <a:p>
            <a:pPr>
              <a:buFontTx/>
              <a:buChar char="-"/>
            </a:pPr>
            <a:endParaRPr lang="en-US" dirty="0"/>
          </a:p>
          <a:p>
            <a:pPr>
              <a:buFont typeface="Wingdings" panose="05000000000000000000" pitchFamily="2" charset="2"/>
              <a:buChar char="v"/>
            </a:pPr>
            <a:r>
              <a:rPr lang="en-US" sz="2600" b="1" dirty="0">
                <a:solidFill>
                  <a:srgbClr val="C00000"/>
                </a:solidFill>
                <a:cs typeface="Arial" pitchFamily="34" charset="0"/>
              </a:rPr>
              <a:t>Infective stage: </a:t>
            </a:r>
            <a:r>
              <a:rPr lang="en-US" sz="2600" b="1" dirty="0">
                <a:solidFill>
                  <a:srgbClr val="000066"/>
                </a:solidFill>
                <a:cs typeface="Arial" pitchFamily="34" charset="0"/>
              </a:rPr>
              <a:t>Encysted larvae in skeletal</a:t>
            </a:r>
          </a:p>
          <a:p>
            <a:pPr marL="0" indent="0">
              <a:buNone/>
            </a:pPr>
            <a:r>
              <a:rPr lang="en-US" sz="2600" b="1" dirty="0">
                <a:solidFill>
                  <a:srgbClr val="000066"/>
                </a:solidFill>
                <a:cs typeface="Arial" pitchFamily="34" charset="0"/>
              </a:rPr>
              <a:t> muscles</a:t>
            </a:r>
          </a:p>
          <a:p>
            <a:pPr>
              <a:buFont typeface="Wingdings" panose="05000000000000000000" pitchFamily="2" charset="2"/>
              <a:buChar char="v"/>
            </a:pPr>
            <a:endParaRPr lang="en-US" sz="2600" b="1" dirty="0">
              <a:solidFill>
                <a:srgbClr val="000066"/>
              </a:solidFill>
              <a:cs typeface="Arial" pitchFamily="34" charset="0"/>
            </a:endParaRPr>
          </a:p>
          <a:p>
            <a:pPr>
              <a:lnSpc>
                <a:spcPct val="150000"/>
              </a:lnSpc>
              <a:buFont typeface="Wingdings" panose="05000000000000000000" pitchFamily="2" charset="2"/>
              <a:buChar char="v"/>
            </a:pPr>
            <a:r>
              <a:rPr lang="en-US" sz="2600" b="1" dirty="0">
                <a:solidFill>
                  <a:srgbClr val="C00000"/>
                </a:solidFill>
                <a:cs typeface="Arial" pitchFamily="34" charset="0"/>
              </a:rPr>
              <a:t>Mode of infection: </a:t>
            </a:r>
            <a:r>
              <a:rPr lang="en-US" altLang="en-US" sz="2600" b="1" dirty="0">
                <a:solidFill>
                  <a:srgbClr val="000066"/>
                </a:solidFill>
                <a:cs typeface="Arial" pitchFamily="34" charset="0"/>
              </a:rPr>
              <a:t>Eating undercooked pork meat, containing encysted </a:t>
            </a:r>
            <a:r>
              <a:rPr lang="en-US" altLang="en-US" sz="2600" b="1" i="1" dirty="0">
                <a:solidFill>
                  <a:srgbClr val="000066"/>
                </a:solidFill>
                <a:cs typeface="Arial" pitchFamily="34" charset="0"/>
              </a:rPr>
              <a:t>T. spiralis </a:t>
            </a:r>
            <a:r>
              <a:rPr lang="en-US" altLang="en-US" sz="2600" b="1" dirty="0">
                <a:solidFill>
                  <a:srgbClr val="000066"/>
                </a:solidFill>
                <a:cs typeface="Arial" pitchFamily="34" charset="0"/>
              </a:rPr>
              <a:t>larva</a:t>
            </a:r>
          </a:p>
          <a:p>
            <a:pPr marL="0" indent="0">
              <a:lnSpc>
                <a:spcPct val="150000"/>
              </a:lnSpc>
              <a:buNone/>
            </a:pPr>
            <a:r>
              <a:rPr lang="en-US" sz="2600" b="1" dirty="0">
                <a:solidFill>
                  <a:srgbClr val="000066"/>
                </a:solidFill>
                <a:highlight>
                  <a:srgbClr val="FFFF00"/>
                </a:highlight>
                <a:cs typeface="Arial" pitchFamily="34" charset="0"/>
              </a:rPr>
              <a:t>N.B: Man is a complete blind host.</a:t>
            </a:r>
          </a:p>
        </p:txBody>
      </p:sp>
      <p:pic>
        <p:nvPicPr>
          <p:cNvPr id="4" name="Picture 6" descr="No photo description available.">
            <a:extLst>
              <a:ext uri="{FF2B5EF4-FFF2-40B4-BE49-F238E27FC236}">
                <a16:creationId xmlns:a16="http://schemas.microsoft.com/office/drawing/2014/main" id="{BA7E27B9-A0B2-B916-0116-C8FB05C57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232" y="-49287"/>
            <a:ext cx="1081197" cy="10976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7F42259-325A-3182-EBDD-9BE7F4E45E37}"/>
              </a:ext>
            </a:extLst>
          </p:cNvPr>
          <p:cNvSpPr txBox="1">
            <a:spLocks/>
          </p:cNvSpPr>
          <p:nvPr/>
        </p:nvSpPr>
        <p:spPr>
          <a:xfrm>
            <a:off x="1570108" y="314852"/>
            <a:ext cx="6003783" cy="752659"/>
          </a:xfrm>
          <a:prstGeom prst="rect">
            <a:avLst/>
          </a:prstGeom>
          <a:solidFill>
            <a:schemeClr val="accent5">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i="1" dirty="0">
                <a:solidFill>
                  <a:srgbClr val="002060"/>
                </a:solidFill>
                <a:latin typeface="Arial" pitchFamily="34" charset="0"/>
                <a:cs typeface="Arial" pitchFamily="34" charset="0"/>
              </a:rPr>
            </a:br>
            <a:r>
              <a:rPr lang="en-US" sz="3200" b="1" i="1" dirty="0">
                <a:solidFill>
                  <a:srgbClr val="002060"/>
                </a:solidFill>
                <a:latin typeface="Arial" pitchFamily="34" charset="0"/>
                <a:cs typeface="Arial" pitchFamily="34" charset="0"/>
              </a:rPr>
              <a:t>Trichinella spiralis</a:t>
            </a:r>
            <a:br>
              <a:rPr lang="ar-EG" sz="3200" b="1" i="1" dirty="0">
                <a:solidFill>
                  <a:srgbClr val="002060"/>
                </a:solidFill>
                <a:latin typeface="Arial" pitchFamily="34" charset="0"/>
                <a:cs typeface="Arial" pitchFamily="34" charset="0"/>
              </a:rPr>
            </a:br>
            <a:endParaRPr lang="en-US" sz="3200" b="1" i="1" dirty="0">
              <a:solidFill>
                <a:srgbClr val="002060"/>
              </a:solidFill>
              <a:latin typeface="Arial" pitchFamily="34" charset="0"/>
              <a:cs typeface="Arial" pitchFamily="34" charset="0"/>
            </a:endParaRPr>
          </a:p>
        </p:txBody>
      </p:sp>
      <p:pic>
        <p:nvPicPr>
          <p:cNvPr id="6" name="Picture 5" descr="Pig">
            <a:extLst>
              <a:ext uri="{FF2B5EF4-FFF2-40B4-BE49-F238E27FC236}">
                <a16:creationId xmlns:a16="http://schemas.microsoft.com/office/drawing/2014/main" id="{22E3CF78-C03F-953F-0DB3-AB83B695B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2" y="130072"/>
            <a:ext cx="1548245" cy="8708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Trichinella%20cyst">
            <a:extLst>
              <a:ext uri="{FF2B5EF4-FFF2-40B4-BE49-F238E27FC236}">
                <a16:creationId xmlns:a16="http://schemas.microsoft.com/office/drawing/2014/main" id="{0689C83D-429B-FE1A-9990-F06D07A06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5514" y="1252291"/>
            <a:ext cx="2151435" cy="351565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025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95A249-C3A3-3070-2EA7-55D29A869A9E}"/>
              </a:ext>
            </a:extLst>
          </p:cNvPr>
          <p:cNvSpPr txBox="1"/>
          <p:nvPr/>
        </p:nvSpPr>
        <p:spPr>
          <a:xfrm>
            <a:off x="1571604" y="334807"/>
            <a:ext cx="6286544" cy="523220"/>
          </a:xfrm>
          <a:prstGeom prst="rect">
            <a:avLst/>
          </a:prstGeom>
          <a:solidFill>
            <a:schemeClr val="accent5">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Pathogenesis and clinical picture</a:t>
            </a:r>
            <a:endParaRPr lang="ar-EG" sz="2800" b="1" dirty="0">
              <a:solidFill>
                <a:srgbClr val="C00000"/>
              </a:solidFill>
              <a:latin typeface="Arial" pitchFamily="34" charset="0"/>
              <a:cs typeface="Arial" pitchFamily="34" charset="0"/>
            </a:endParaRPr>
          </a:p>
        </p:txBody>
      </p:sp>
      <p:pic>
        <p:nvPicPr>
          <p:cNvPr id="5" name="Picture 6" descr="No photo description available.">
            <a:extLst>
              <a:ext uri="{FF2B5EF4-FFF2-40B4-BE49-F238E27FC236}">
                <a16:creationId xmlns:a16="http://schemas.microsoft.com/office/drawing/2014/main" id="{486BBE62-114D-24DA-3ECC-E840895C3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232" y="-148349"/>
            <a:ext cx="1081197" cy="1097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ig">
            <a:extLst>
              <a:ext uri="{FF2B5EF4-FFF2-40B4-BE49-F238E27FC236}">
                <a16:creationId xmlns:a16="http://schemas.microsoft.com/office/drawing/2014/main" id="{0F068C26-98E1-0758-AD7D-A3573527D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2" y="130072"/>
            <a:ext cx="1548245" cy="87088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E741BE2B-EF8D-74B5-39E1-6E80C36711E1}"/>
              </a:ext>
            </a:extLst>
          </p:cNvPr>
          <p:cNvCxnSpPr>
            <a:cxnSpLocks/>
          </p:cNvCxnSpPr>
          <p:nvPr/>
        </p:nvCxnSpPr>
        <p:spPr>
          <a:xfrm flipH="1">
            <a:off x="4730025" y="1175397"/>
            <a:ext cx="1588" cy="21431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B78AB12-6855-7239-8F46-ECB34503F5AA}"/>
              </a:ext>
            </a:extLst>
          </p:cNvPr>
          <p:cNvCxnSpPr>
            <a:cxnSpLocks/>
          </p:cNvCxnSpPr>
          <p:nvPr/>
        </p:nvCxnSpPr>
        <p:spPr>
          <a:xfrm flipH="1">
            <a:off x="8294914" y="1175397"/>
            <a:ext cx="794" cy="21352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EE5F517-50BE-211B-F34F-3309716F0D30}"/>
              </a:ext>
            </a:extLst>
          </p:cNvPr>
          <p:cNvSpPr txBox="1"/>
          <p:nvPr/>
        </p:nvSpPr>
        <p:spPr>
          <a:xfrm>
            <a:off x="285720" y="1393226"/>
            <a:ext cx="257176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lvl="0" algn="ctr" rtl="0">
              <a:buClr>
                <a:srgbClr val="C00000"/>
              </a:buClr>
              <a:buFont typeface="Wingdings" pitchFamily="2" charset="2"/>
              <a:buChar char="Ø"/>
            </a:pPr>
            <a:r>
              <a:rPr lang="en-US" sz="2000" b="1" dirty="0">
                <a:solidFill>
                  <a:srgbClr val="002060"/>
                </a:solidFill>
              </a:rPr>
              <a:t>Enteral phase</a:t>
            </a:r>
          </a:p>
        </p:txBody>
      </p:sp>
      <p:cxnSp>
        <p:nvCxnSpPr>
          <p:cNvPr id="10" name="Straight Connector 9">
            <a:extLst>
              <a:ext uri="{FF2B5EF4-FFF2-40B4-BE49-F238E27FC236}">
                <a16:creationId xmlns:a16="http://schemas.microsoft.com/office/drawing/2014/main" id="{390BD312-6A0D-474A-F856-A0F7D975DA49}"/>
              </a:ext>
            </a:extLst>
          </p:cNvPr>
          <p:cNvCxnSpPr>
            <a:cxnSpLocks/>
          </p:cNvCxnSpPr>
          <p:nvPr/>
        </p:nvCxnSpPr>
        <p:spPr>
          <a:xfrm>
            <a:off x="4429124" y="1155096"/>
            <a:ext cx="386579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A40763-914A-6025-A480-3225526BD3AE}"/>
              </a:ext>
            </a:extLst>
          </p:cNvPr>
          <p:cNvCxnSpPr>
            <a:cxnSpLocks/>
          </p:cNvCxnSpPr>
          <p:nvPr/>
        </p:nvCxnSpPr>
        <p:spPr>
          <a:xfrm flipH="1" flipV="1">
            <a:off x="1357289" y="1152120"/>
            <a:ext cx="321471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3ECAD7B-B32F-C706-59C2-C76C8ABADEA7}"/>
              </a:ext>
            </a:extLst>
          </p:cNvPr>
          <p:cNvCxnSpPr>
            <a:cxnSpLocks/>
          </p:cNvCxnSpPr>
          <p:nvPr/>
        </p:nvCxnSpPr>
        <p:spPr>
          <a:xfrm flipH="1">
            <a:off x="1357289" y="1141807"/>
            <a:ext cx="1588" cy="21431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959E98F-13AE-1854-BB47-3071C8A634B1}"/>
              </a:ext>
            </a:extLst>
          </p:cNvPr>
          <p:cNvSpPr txBox="1"/>
          <p:nvPr/>
        </p:nvSpPr>
        <p:spPr>
          <a:xfrm>
            <a:off x="3328990" y="1425579"/>
            <a:ext cx="257176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lvl="0" algn="ctr" rtl="0">
              <a:buClr>
                <a:srgbClr val="C00000"/>
              </a:buClr>
              <a:buFont typeface="Wingdings" pitchFamily="2" charset="2"/>
              <a:buChar char="Ø"/>
            </a:pPr>
            <a:r>
              <a:rPr lang="en-US" sz="2000" b="1" dirty="0">
                <a:solidFill>
                  <a:srgbClr val="002060"/>
                </a:solidFill>
              </a:rPr>
              <a:t>Parenteral phase</a:t>
            </a:r>
          </a:p>
        </p:txBody>
      </p:sp>
      <p:sp>
        <p:nvSpPr>
          <p:cNvPr id="20" name="TextBox 19">
            <a:extLst>
              <a:ext uri="{FF2B5EF4-FFF2-40B4-BE49-F238E27FC236}">
                <a16:creationId xmlns:a16="http://schemas.microsoft.com/office/drawing/2014/main" id="{55C3FE07-A05F-39AB-ADF7-1DA09E6E662D}"/>
              </a:ext>
            </a:extLst>
          </p:cNvPr>
          <p:cNvSpPr txBox="1"/>
          <p:nvPr/>
        </p:nvSpPr>
        <p:spPr>
          <a:xfrm>
            <a:off x="6407979" y="1409217"/>
            <a:ext cx="257176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lvl="0" algn="ctr" rtl="0">
              <a:buClr>
                <a:srgbClr val="C00000"/>
              </a:buClr>
              <a:buFont typeface="Wingdings" pitchFamily="2" charset="2"/>
              <a:buChar char="Ø"/>
            </a:pPr>
            <a:r>
              <a:rPr lang="en-US" sz="2000" b="1" dirty="0">
                <a:solidFill>
                  <a:srgbClr val="002060"/>
                </a:solidFill>
              </a:rPr>
              <a:t>Muscular phase</a:t>
            </a:r>
          </a:p>
        </p:txBody>
      </p:sp>
      <p:cxnSp>
        <p:nvCxnSpPr>
          <p:cNvPr id="21" name="Straight Connector 20">
            <a:extLst>
              <a:ext uri="{FF2B5EF4-FFF2-40B4-BE49-F238E27FC236}">
                <a16:creationId xmlns:a16="http://schemas.microsoft.com/office/drawing/2014/main" id="{410226CD-9D6A-1099-E65A-A5EB233F9E0E}"/>
              </a:ext>
            </a:extLst>
          </p:cNvPr>
          <p:cNvCxnSpPr/>
          <p:nvPr/>
        </p:nvCxnSpPr>
        <p:spPr>
          <a:xfrm rot="5400000">
            <a:off x="4623464" y="1055876"/>
            <a:ext cx="213719" cy="59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7B5C575-1B91-1B0B-8C33-10A97D412A67}"/>
              </a:ext>
            </a:extLst>
          </p:cNvPr>
          <p:cNvSpPr txBox="1"/>
          <p:nvPr/>
        </p:nvSpPr>
        <p:spPr>
          <a:xfrm>
            <a:off x="398544" y="2005627"/>
            <a:ext cx="2346120" cy="4199611"/>
          </a:xfrm>
          <a:prstGeom prst="rect">
            <a:avLst/>
          </a:prstGeom>
          <a:noFill/>
          <a:ln>
            <a:solidFill>
              <a:srgbClr val="002060"/>
            </a:solidFill>
          </a:ln>
        </p:spPr>
        <p:txBody>
          <a:bodyPr wrap="square" rtlCol="0">
            <a:spAutoFit/>
          </a:bodyPr>
          <a:lstStyle/>
          <a:p>
            <a:pPr marL="285750" indent="-285750" algn="just">
              <a:lnSpc>
                <a:spcPct val="150000"/>
              </a:lnSpc>
              <a:buFontTx/>
              <a:buChar char="-"/>
            </a:pPr>
            <a:r>
              <a:rPr lang="en-US" sz="2000" b="1" dirty="0">
                <a:solidFill>
                  <a:srgbClr val="002060"/>
                </a:solidFill>
              </a:rPr>
              <a:t>From </a:t>
            </a:r>
            <a:r>
              <a:rPr lang="en-US" sz="2000" b="1" dirty="0">
                <a:solidFill>
                  <a:srgbClr val="C00000"/>
                </a:solidFill>
              </a:rPr>
              <a:t>2-7 days post infection</a:t>
            </a:r>
          </a:p>
          <a:p>
            <a:pPr marL="285750" indent="-285750" algn="just">
              <a:lnSpc>
                <a:spcPct val="150000"/>
              </a:lnSpc>
              <a:buFontTx/>
              <a:buChar char="-"/>
            </a:pPr>
            <a:r>
              <a:rPr lang="en-US" sz="2000" b="1" dirty="0">
                <a:solidFill>
                  <a:srgbClr val="002060"/>
                </a:solidFill>
              </a:rPr>
              <a:t>Due to burrowing of adults and larvae in the intestinal mucosa</a:t>
            </a:r>
          </a:p>
          <a:p>
            <a:pPr marL="285750" indent="-285750" algn="just">
              <a:lnSpc>
                <a:spcPct val="150000"/>
              </a:lnSpc>
              <a:buFontTx/>
              <a:buChar char="-"/>
            </a:pPr>
            <a:r>
              <a:rPr lang="en-US" sz="2000" b="1" dirty="0">
                <a:solidFill>
                  <a:srgbClr val="002060"/>
                </a:solidFill>
              </a:rPr>
              <a:t>Abdominal pain, diarrhea, nausea and vomiting</a:t>
            </a:r>
          </a:p>
        </p:txBody>
      </p:sp>
      <p:sp>
        <p:nvSpPr>
          <p:cNvPr id="23" name="TextBox 22">
            <a:extLst>
              <a:ext uri="{FF2B5EF4-FFF2-40B4-BE49-F238E27FC236}">
                <a16:creationId xmlns:a16="http://schemas.microsoft.com/office/drawing/2014/main" id="{C9E781E6-921B-5E18-E18F-ACD54E7E54D1}"/>
              </a:ext>
            </a:extLst>
          </p:cNvPr>
          <p:cNvSpPr txBox="1"/>
          <p:nvPr/>
        </p:nvSpPr>
        <p:spPr>
          <a:xfrm>
            <a:off x="2902180" y="1965891"/>
            <a:ext cx="3497158" cy="4661276"/>
          </a:xfrm>
          <a:prstGeom prst="rect">
            <a:avLst/>
          </a:prstGeom>
          <a:noFill/>
          <a:ln>
            <a:solidFill>
              <a:srgbClr val="002060"/>
            </a:solidFill>
          </a:ln>
        </p:spPr>
        <p:txBody>
          <a:bodyPr wrap="square" rtlCol="0">
            <a:spAutoFit/>
          </a:bodyPr>
          <a:lstStyle/>
          <a:p>
            <a:pPr marL="285750" indent="-285750" algn="just">
              <a:lnSpc>
                <a:spcPct val="150000"/>
              </a:lnSpc>
              <a:buFontTx/>
              <a:buChar char="-"/>
            </a:pPr>
            <a:r>
              <a:rPr lang="en-US" b="1" dirty="0">
                <a:solidFill>
                  <a:srgbClr val="C00000"/>
                </a:solidFill>
              </a:rPr>
              <a:t>Second week post infection</a:t>
            </a:r>
          </a:p>
          <a:p>
            <a:pPr marL="285750" indent="-285750" algn="just">
              <a:lnSpc>
                <a:spcPct val="150000"/>
              </a:lnSpc>
              <a:buFontTx/>
              <a:buChar char="-"/>
            </a:pPr>
            <a:r>
              <a:rPr lang="en-US" b="1" dirty="0">
                <a:solidFill>
                  <a:srgbClr val="002060"/>
                </a:solidFill>
              </a:rPr>
              <a:t>Due to migratory larvae with blood vessels injury, hypersensitivity reactions and toxic product</a:t>
            </a:r>
          </a:p>
          <a:p>
            <a:pPr marL="285750" indent="-285750" algn="just">
              <a:lnSpc>
                <a:spcPct val="150000"/>
              </a:lnSpc>
              <a:buFontTx/>
              <a:buChar char="-"/>
            </a:pPr>
            <a:r>
              <a:rPr lang="en-US" b="1" dirty="0">
                <a:solidFill>
                  <a:srgbClr val="002060"/>
                </a:solidFill>
              </a:rPr>
              <a:t>Fever, facial oedema, splinter and subconjunctival </a:t>
            </a:r>
            <a:r>
              <a:rPr lang="en-US" b="1" dirty="0" err="1">
                <a:solidFill>
                  <a:srgbClr val="002060"/>
                </a:solidFill>
              </a:rPr>
              <a:t>haemorrhage</a:t>
            </a:r>
            <a:r>
              <a:rPr lang="en-US" b="1" dirty="0">
                <a:solidFill>
                  <a:srgbClr val="002060"/>
                </a:solidFill>
              </a:rPr>
              <a:t>, cough, skin rash</a:t>
            </a:r>
          </a:p>
          <a:p>
            <a:pPr marL="285750" indent="-285750" algn="just">
              <a:lnSpc>
                <a:spcPct val="150000"/>
              </a:lnSpc>
              <a:buFontTx/>
              <a:buChar char="-"/>
            </a:pPr>
            <a:r>
              <a:rPr lang="en-US" b="1" dirty="0">
                <a:solidFill>
                  <a:srgbClr val="002060"/>
                </a:solidFill>
              </a:rPr>
              <a:t>Patients die from encephalitis, myocarditis and peritonitis</a:t>
            </a:r>
          </a:p>
          <a:p>
            <a:pPr marL="285750" indent="-285750" algn="just">
              <a:lnSpc>
                <a:spcPct val="150000"/>
              </a:lnSpc>
              <a:buFontTx/>
              <a:buChar char="-"/>
            </a:pPr>
            <a:endParaRPr lang="en-US" sz="2000" b="1" dirty="0">
              <a:solidFill>
                <a:srgbClr val="002060"/>
              </a:solidFill>
            </a:endParaRPr>
          </a:p>
        </p:txBody>
      </p:sp>
      <p:sp>
        <p:nvSpPr>
          <p:cNvPr id="24" name="TextBox 23">
            <a:extLst>
              <a:ext uri="{FF2B5EF4-FFF2-40B4-BE49-F238E27FC236}">
                <a16:creationId xmlns:a16="http://schemas.microsoft.com/office/drawing/2014/main" id="{E56642CB-49F8-D13E-B645-3CD4E022EB7F}"/>
              </a:ext>
            </a:extLst>
          </p:cNvPr>
          <p:cNvSpPr txBox="1"/>
          <p:nvPr/>
        </p:nvSpPr>
        <p:spPr>
          <a:xfrm>
            <a:off x="6633627" y="1965891"/>
            <a:ext cx="2328802" cy="4432880"/>
          </a:xfrm>
          <a:prstGeom prst="rect">
            <a:avLst/>
          </a:prstGeom>
          <a:noFill/>
          <a:ln>
            <a:solidFill>
              <a:srgbClr val="002060"/>
            </a:solidFill>
          </a:ln>
        </p:spPr>
        <p:txBody>
          <a:bodyPr wrap="square" rtlCol="0">
            <a:spAutoFit/>
          </a:bodyPr>
          <a:lstStyle/>
          <a:p>
            <a:pPr marL="285750" indent="-285750" algn="just">
              <a:lnSpc>
                <a:spcPct val="150000"/>
              </a:lnSpc>
              <a:buFontTx/>
              <a:buChar char="-"/>
            </a:pPr>
            <a:r>
              <a:rPr lang="en-US" sz="1900" b="1" dirty="0">
                <a:solidFill>
                  <a:srgbClr val="C00000"/>
                </a:solidFill>
              </a:rPr>
              <a:t>Third week post infection</a:t>
            </a:r>
          </a:p>
          <a:p>
            <a:pPr marL="285750" indent="-285750" algn="just">
              <a:lnSpc>
                <a:spcPct val="150000"/>
              </a:lnSpc>
              <a:buFontTx/>
              <a:buChar char="-"/>
            </a:pPr>
            <a:r>
              <a:rPr lang="en-US" sz="1900" b="1" dirty="0">
                <a:solidFill>
                  <a:srgbClr val="002060"/>
                </a:solidFill>
              </a:rPr>
              <a:t>Due to encysted larvae in muscles</a:t>
            </a:r>
          </a:p>
          <a:p>
            <a:pPr marL="285750" indent="-285750" algn="just">
              <a:lnSpc>
                <a:spcPct val="150000"/>
              </a:lnSpc>
              <a:buFontTx/>
              <a:buChar char="-"/>
            </a:pPr>
            <a:r>
              <a:rPr lang="en-US" sz="1900" b="1" dirty="0">
                <a:solidFill>
                  <a:srgbClr val="002060"/>
                </a:solidFill>
              </a:rPr>
              <a:t>Severe muscle pain, swelling in muscles, Difficulty in breathing, may end in muscle paralysis</a:t>
            </a:r>
          </a:p>
        </p:txBody>
      </p:sp>
      <p:pic>
        <p:nvPicPr>
          <p:cNvPr id="25" name="Picture 6" descr="No photo description available.">
            <a:extLst>
              <a:ext uri="{FF2B5EF4-FFF2-40B4-BE49-F238E27FC236}">
                <a16:creationId xmlns:a16="http://schemas.microsoft.com/office/drawing/2014/main" id="{FC9BB905-4F89-835C-20AB-C3E55E39A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3958" y="-147406"/>
            <a:ext cx="1081197" cy="10976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Pig">
            <a:extLst>
              <a:ext uri="{FF2B5EF4-FFF2-40B4-BE49-F238E27FC236}">
                <a16:creationId xmlns:a16="http://schemas.microsoft.com/office/drawing/2014/main" id="{A6E214AE-E53B-AE6E-10DC-AAB75DD6D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8" y="131015"/>
            <a:ext cx="1548245" cy="87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700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My Documents\Downloads\periorbital_edema.gif">
            <a:extLst>
              <a:ext uri="{FF2B5EF4-FFF2-40B4-BE49-F238E27FC236}">
                <a16:creationId xmlns:a16="http://schemas.microsoft.com/office/drawing/2014/main" id="{7E4F6B43-1FD1-EE01-9C7A-F7F7D4E82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50" y="357188"/>
            <a:ext cx="3786187"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Documents and Settings\Admin\My Documents\Downloads\splinter haemorrhage.jpg">
            <a:extLst>
              <a:ext uri="{FF2B5EF4-FFF2-40B4-BE49-F238E27FC236}">
                <a16:creationId xmlns:a16="http://schemas.microsoft.com/office/drawing/2014/main" id="{75C2BD89-5209-494D-7E57-39192A6EB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343" y="129268"/>
            <a:ext cx="2824844" cy="374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descr="Figure 2 from Ocular system involvement in the course of human  trichinellosis. Pathological and diagnostic aspects | Semantic Scholar">
            <a:extLst>
              <a:ext uri="{FF2B5EF4-FFF2-40B4-BE49-F238E27FC236}">
                <a16:creationId xmlns:a16="http://schemas.microsoft.com/office/drawing/2014/main" id="{34400983-E1EC-94B1-5E6B-72B5687DB7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301" b="4788"/>
          <a:stretch/>
        </p:blipFill>
        <p:spPr bwMode="auto">
          <a:xfrm>
            <a:off x="5064919" y="4059011"/>
            <a:ext cx="3786187" cy="25976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BC79F4A-68E0-61AE-93F7-32B5960881CA}"/>
              </a:ext>
            </a:extLst>
          </p:cNvPr>
          <p:cNvSpPr txBox="1"/>
          <p:nvPr/>
        </p:nvSpPr>
        <p:spPr>
          <a:xfrm>
            <a:off x="771526" y="5568042"/>
            <a:ext cx="3220811" cy="646331"/>
          </a:xfrm>
          <a:prstGeom prst="rect">
            <a:avLst/>
          </a:prstGeom>
          <a:noFill/>
          <a:ln>
            <a:solidFill>
              <a:srgbClr val="002060"/>
            </a:solidFill>
          </a:ln>
        </p:spPr>
        <p:txBody>
          <a:bodyPr wrap="square" rtlCol="0">
            <a:spAutoFit/>
          </a:bodyPr>
          <a:lstStyle/>
          <a:p>
            <a:pPr algn="ctr"/>
            <a:r>
              <a:rPr lang="en-US" sz="3600" b="1" dirty="0" err="1">
                <a:solidFill>
                  <a:srgbClr val="C00000"/>
                </a:solidFill>
              </a:rPr>
              <a:t>Trichinellosis</a:t>
            </a:r>
            <a:endParaRPr lang="en-US" sz="3600" b="1" dirty="0">
              <a:solidFill>
                <a:srgbClr val="C00000"/>
              </a:solidFill>
            </a:endParaRPr>
          </a:p>
        </p:txBody>
      </p:sp>
    </p:spTree>
    <p:extLst>
      <p:ext uri="{BB962C8B-B14F-4D97-AF65-F5344CB8AC3E}">
        <p14:creationId xmlns:p14="http://schemas.microsoft.com/office/powerpoint/2010/main" val="2814512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AEB049-33DA-4DD6-E72F-8460D8D56C43}"/>
              </a:ext>
            </a:extLst>
          </p:cNvPr>
          <p:cNvSpPr txBox="1"/>
          <p:nvPr/>
        </p:nvSpPr>
        <p:spPr>
          <a:xfrm>
            <a:off x="2500313" y="214312"/>
            <a:ext cx="3929062" cy="523875"/>
          </a:xfrm>
          <a:prstGeom prst="rect">
            <a:avLst/>
          </a:prstGeom>
          <a:solidFill>
            <a:schemeClr val="accent5">
              <a:lumMod val="20000"/>
              <a:lumOff val="80000"/>
            </a:schemeClr>
          </a:solidFill>
          <a:ln>
            <a:solidFill>
              <a:srgbClr val="002060"/>
            </a:solidFill>
          </a:ln>
        </p:spPr>
        <p:style>
          <a:lnRef idx="2">
            <a:schemeClr val="accent3"/>
          </a:lnRef>
          <a:fillRef idx="1">
            <a:schemeClr val="lt1"/>
          </a:fillRef>
          <a:effectRef idx="0">
            <a:schemeClr val="accent3"/>
          </a:effectRef>
          <a:fontRef idx="minor">
            <a:schemeClr val="dk1"/>
          </a:fontRef>
        </p:style>
        <p:txBody>
          <a:bodyPr rtlCol="1">
            <a:spAutoFit/>
          </a:bodyPr>
          <a:lstStyle/>
          <a:p>
            <a:pPr algn="l" rtl="0" fontAlgn="auto">
              <a:spcBef>
                <a:spcPts val="0"/>
              </a:spcBef>
              <a:spcAft>
                <a:spcPts val="0"/>
              </a:spcAft>
              <a:defRPr/>
            </a:pPr>
            <a:r>
              <a:rPr lang="en-US" sz="2800" b="1" dirty="0">
                <a:solidFill>
                  <a:srgbClr val="C00000"/>
                </a:solidFill>
                <a:latin typeface="Arial" pitchFamily="34" charset="0"/>
                <a:cs typeface="Arial" pitchFamily="34" charset="0"/>
              </a:rPr>
              <a:t>Laboratory diagnosis</a:t>
            </a:r>
            <a:endParaRPr lang="ar-EG" sz="2800" b="1" dirty="0">
              <a:solidFill>
                <a:srgbClr val="C00000"/>
              </a:solidFill>
              <a:latin typeface="Arial" pitchFamily="34" charset="0"/>
              <a:cs typeface="Arial" pitchFamily="34" charset="0"/>
            </a:endParaRPr>
          </a:p>
        </p:txBody>
      </p:sp>
      <p:cxnSp>
        <p:nvCxnSpPr>
          <p:cNvPr id="5" name="Straight Connector 4">
            <a:extLst>
              <a:ext uri="{FF2B5EF4-FFF2-40B4-BE49-F238E27FC236}">
                <a16:creationId xmlns:a16="http://schemas.microsoft.com/office/drawing/2014/main" id="{7B1F6FE7-32E7-FFAD-353B-1FA459599B27}"/>
              </a:ext>
            </a:extLst>
          </p:cNvPr>
          <p:cNvCxnSpPr/>
          <p:nvPr/>
        </p:nvCxnSpPr>
        <p:spPr>
          <a:xfrm rot="5400000">
            <a:off x="4251326" y="892175"/>
            <a:ext cx="214312"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7781252-01CB-3A49-33AC-820BD0763989}"/>
              </a:ext>
            </a:extLst>
          </p:cNvPr>
          <p:cNvCxnSpPr/>
          <p:nvPr/>
        </p:nvCxnSpPr>
        <p:spPr>
          <a:xfrm rot="10800000">
            <a:off x="1857375" y="1000125"/>
            <a:ext cx="2500313"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1948DA-9AB9-7D3D-7E8A-E5312D41A5A3}"/>
              </a:ext>
            </a:extLst>
          </p:cNvPr>
          <p:cNvCxnSpPr/>
          <p:nvPr/>
        </p:nvCxnSpPr>
        <p:spPr>
          <a:xfrm>
            <a:off x="4357688" y="1000125"/>
            <a:ext cx="2786062"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CB848A5-39D1-DA7E-C707-1C68567FFC89}"/>
              </a:ext>
            </a:extLst>
          </p:cNvPr>
          <p:cNvCxnSpPr/>
          <p:nvPr/>
        </p:nvCxnSpPr>
        <p:spPr>
          <a:xfrm rot="5400000">
            <a:off x="7001669" y="1142206"/>
            <a:ext cx="28575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FED2B5B-0216-0A55-F1D4-DE699CF12A51}"/>
              </a:ext>
            </a:extLst>
          </p:cNvPr>
          <p:cNvCxnSpPr/>
          <p:nvPr/>
        </p:nvCxnSpPr>
        <p:spPr>
          <a:xfrm rot="5400000">
            <a:off x="1715294" y="1142206"/>
            <a:ext cx="28575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DF4C77C-700E-1259-691E-697C8AC1EFBB}"/>
              </a:ext>
            </a:extLst>
          </p:cNvPr>
          <p:cNvSpPr txBox="1"/>
          <p:nvPr/>
        </p:nvSpPr>
        <p:spPr>
          <a:xfrm>
            <a:off x="1357312" y="1225323"/>
            <a:ext cx="1214437" cy="461963"/>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rtlCol="1">
            <a:spAutoFit/>
          </a:bodyPr>
          <a:lstStyle/>
          <a:p>
            <a:pPr algn="l" fontAlgn="auto">
              <a:spcBef>
                <a:spcPts val="0"/>
              </a:spcBef>
              <a:spcAft>
                <a:spcPts val="0"/>
              </a:spcAft>
              <a:defRPr/>
            </a:pPr>
            <a:r>
              <a:rPr lang="en-US" sz="2400" b="1" dirty="0">
                <a:solidFill>
                  <a:srgbClr val="C00000"/>
                </a:solidFill>
                <a:latin typeface="Arial" pitchFamily="34" charset="0"/>
                <a:cs typeface="Arial" pitchFamily="34" charset="0"/>
              </a:rPr>
              <a:t>Direct</a:t>
            </a:r>
            <a:r>
              <a:rPr lang="en-US" sz="2400" dirty="0">
                <a:solidFill>
                  <a:srgbClr val="C00000"/>
                </a:solidFill>
                <a:latin typeface="Arial" pitchFamily="34" charset="0"/>
                <a:cs typeface="Arial" pitchFamily="34" charset="0"/>
              </a:rPr>
              <a:t> </a:t>
            </a:r>
            <a:endParaRPr lang="ar-EG" sz="2400" dirty="0">
              <a:solidFill>
                <a:srgbClr val="C00000"/>
              </a:solidFill>
              <a:latin typeface="Arial" pitchFamily="34" charset="0"/>
              <a:cs typeface="Arial" pitchFamily="34" charset="0"/>
            </a:endParaRPr>
          </a:p>
        </p:txBody>
      </p:sp>
      <p:sp>
        <p:nvSpPr>
          <p:cNvPr id="11" name="TextBox 10">
            <a:extLst>
              <a:ext uri="{FF2B5EF4-FFF2-40B4-BE49-F238E27FC236}">
                <a16:creationId xmlns:a16="http://schemas.microsoft.com/office/drawing/2014/main" id="{7A32EEAD-458D-E744-BB90-5140E5E9DF23}"/>
              </a:ext>
            </a:extLst>
          </p:cNvPr>
          <p:cNvSpPr txBox="1"/>
          <p:nvPr/>
        </p:nvSpPr>
        <p:spPr>
          <a:xfrm>
            <a:off x="6500813" y="1285875"/>
            <a:ext cx="1357312" cy="461963"/>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rtlCol="1">
            <a:spAutoFit/>
          </a:bodyPr>
          <a:lstStyle/>
          <a:p>
            <a:pPr algn="l" rtl="0" fontAlgn="auto">
              <a:spcBef>
                <a:spcPts val="0"/>
              </a:spcBef>
              <a:spcAft>
                <a:spcPts val="0"/>
              </a:spcAft>
              <a:defRPr/>
            </a:pPr>
            <a:r>
              <a:rPr lang="en-US" sz="2400" b="1" dirty="0">
                <a:solidFill>
                  <a:srgbClr val="C00000"/>
                </a:solidFill>
                <a:latin typeface="Arial" pitchFamily="34" charset="0"/>
                <a:cs typeface="Arial" pitchFamily="34" charset="0"/>
              </a:rPr>
              <a:t>Indirect</a:t>
            </a:r>
            <a:endParaRPr lang="ar-EG" sz="2400" b="1" dirty="0">
              <a:solidFill>
                <a:srgbClr val="C00000"/>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8DAFEB63-DDC3-6ECA-675A-1F922BA25F64}"/>
              </a:ext>
            </a:extLst>
          </p:cNvPr>
          <p:cNvSpPr txBox="1"/>
          <p:nvPr/>
        </p:nvSpPr>
        <p:spPr>
          <a:xfrm>
            <a:off x="221456" y="1747838"/>
            <a:ext cx="4700587" cy="4992392"/>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fontAlgn="auto">
              <a:lnSpc>
                <a:spcPct val="200000"/>
              </a:lnSpc>
              <a:spcBef>
                <a:spcPts val="0"/>
              </a:spcBef>
              <a:spcAft>
                <a:spcPts val="0"/>
              </a:spcAft>
              <a:buFont typeface="Arial" pitchFamily="34" charset="0"/>
              <a:buChar char="•"/>
              <a:defRPr/>
            </a:pPr>
            <a:r>
              <a:rPr lang="en-US" sz="1600" b="1" dirty="0">
                <a:solidFill>
                  <a:srgbClr val="C00000"/>
                </a:solidFill>
                <a:latin typeface="Arial" pitchFamily="34" charset="0"/>
                <a:cs typeface="Arial" pitchFamily="34" charset="0"/>
              </a:rPr>
              <a:t>Stool examination: </a:t>
            </a:r>
            <a:r>
              <a:rPr lang="en-US" sz="1600" b="1" dirty="0">
                <a:solidFill>
                  <a:srgbClr val="002060"/>
                </a:solidFill>
                <a:latin typeface="Arial" pitchFamily="34" charset="0"/>
                <a:cs typeface="Arial" pitchFamily="34" charset="0"/>
              </a:rPr>
              <a:t>For larvae or adult.</a:t>
            </a:r>
          </a:p>
          <a:p>
            <a:pPr algn="l" rtl="0" fontAlgn="auto">
              <a:lnSpc>
                <a:spcPct val="200000"/>
              </a:lnSpc>
              <a:spcBef>
                <a:spcPts val="0"/>
              </a:spcBef>
              <a:spcAft>
                <a:spcPts val="0"/>
              </a:spcAft>
              <a:buFont typeface="Arial" pitchFamily="34" charset="0"/>
              <a:buChar char="•"/>
              <a:defRPr/>
            </a:pPr>
            <a:r>
              <a:rPr lang="en-US" sz="1600" b="1" dirty="0">
                <a:latin typeface="Arial" pitchFamily="34" charset="0"/>
                <a:cs typeface="Arial" pitchFamily="34" charset="0"/>
              </a:rPr>
              <a:t> </a:t>
            </a:r>
            <a:r>
              <a:rPr lang="en-US" sz="1600" b="1" dirty="0">
                <a:solidFill>
                  <a:srgbClr val="C00000"/>
                </a:solidFill>
                <a:latin typeface="Arial" pitchFamily="34" charset="0"/>
                <a:cs typeface="Arial" pitchFamily="34" charset="0"/>
              </a:rPr>
              <a:t>Blood examination: </a:t>
            </a:r>
            <a:r>
              <a:rPr lang="en-US" sz="1600" b="1" dirty="0">
                <a:solidFill>
                  <a:srgbClr val="002060"/>
                </a:solidFill>
                <a:latin typeface="Arial" pitchFamily="34" charset="0"/>
                <a:cs typeface="Arial" pitchFamily="34" charset="0"/>
              </a:rPr>
              <a:t>For larvae.</a:t>
            </a:r>
          </a:p>
          <a:p>
            <a:pPr algn="just" rtl="0" fontAlgn="auto">
              <a:lnSpc>
                <a:spcPct val="200000"/>
              </a:lnSpc>
              <a:spcBef>
                <a:spcPts val="0"/>
              </a:spcBef>
              <a:spcAft>
                <a:spcPts val="0"/>
              </a:spcAft>
              <a:buFont typeface="Arial" pitchFamily="34" charset="0"/>
              <a:buChar char="•"/>
              <a:defRPr/>
            </a:pPr>
            <a:r>
              <a:rPr lang="en-US" sz="1600" b="1" dirty="0">
                <a:solidFill>
                  <a:srgbClr val="C00000"/>
                </a:solidFill>
                <a:latin typeface="Arial" pitchFamily="34" charset="0"/>
                <a:cs typeface="Arial" pitchFamily="34" charset="0"/>
              </a:rPr>
              <a:t>Muscle biopsy: </a:t>
            </a:r>
            <a:r>
              <a:rPr lang="en-US" sz="1600" b="1" dirty="0">
                <a:solidFill>
                  <a:srgbClr val="002060"/>
                </a:solidFill>
                <a:latin typeface="Arial" pitchFamily="34" charset="0"/>
                <a:cs typeface="Arial" pitchFamily="34" charset="0"/>
              </a:rPr>
              <a:t>Taken from the swollen tender part  &amp; compressed between two slides after digestion in acid pepsin to see larvae .</a:t>
            </a:r>
          </a:p>
          <a:p>
            <a:pPr algn="l" rtl="0" fontAlgn="auto">
              <a:lnSpc>
                <a:spcPct val="200000"/>
              </a:lnSpc>
              <a:spcBef>
                <a:spcPts val="0"/>
              </a:spcBef>
              <a:spcAft>
                <a:spcPts val="0"/>
              </a:spcAft>
              <a:buFont typeface="Arial" pitchFamily="34" charset="0"/>
              <a:buChar char="•"/>
              <a:defRPr/>
            </a:pPr>
            <a:r>
              <a:rPr lang="en-US" sz="1600" b="1" dirty="0" err="1">
                <a:solidFill>
                  <a:srgbClr val="C00000"/>
                </a:solidFill>
                <a:latin typeface="Arial" pitchFamily="34" charset="0"/>
                <a:cs typeface="Arial" pitchFamily="34" charset="0"/>
              </a:rPr>
              <a:t>Xenodiagnosis</a:t>
            </a:r>
            <a:r>
              <a:rPr lang="en-US" sz="1600" b="1" dirty="0">
                <a:solidFill>
                  <a:srgbClr val="C00000"/>
                </a:solidFill>
                <a:latin typeface="Arial" pitchFamily="34" charset="0"/>
                <a:cs typeface="Arial" pitchFamily="34" charset="0"/>
              </a:rPr>
              <a:t> and </a:t>
            </a:r>
            <a:r>
              <a:rPr lang="en-US" sz="1600" b="1" dirty="0" err="1">
                <a:solidFill>
                  <a:srgbClr val="C00000"/>
                </a:solidFill>
                <a:latin typeface="Arial" pitchFamily="34" charset="0"/>
                <a:cs typeface="Arial" pitchFamily="34" charset="0"/>
              </a:rPr>
              <a:t>Trichinoscopy</a:t>
            </a:r>
            <a:r>
              <a:rPr lang="en-US" sz="1600" b="1" dirty="0">
                <a:solidFill>
                  <a:srgbClr val="C00000"/>
                </a:solidFill>
                <a:latin typeface="Arial" pitchFamily="34" charset="0"/>
                <a:cs typeface="Arial" pitchFamily="34" charset="0"/>
              </a:rPr>
              <a:t>:</a:t>
            </a:r>
            <a:r>
              <a:rPr lang="en-US" sz="1600" b="1" dirty="0">
                <a:latin typeface="Arial" pitchFamily="34" charset="0"/>
                <a:cs typeface="Arial" pitchFamily="34" charset="0"/>
              </a:rPr>
              <a:t> </a:t>
            </a:r>
            <a:r>
              <a:rPr lang="en-US" sz="1600" b="1" dirty="0">
                <a:solidFill>
                  <a:srgbClr val="002060"/>
                </a:solidFill>
                <a:latin typeface="Arial" pitchFamily="34" charset="0"/>
                <a:cs typeface="Arial" pitchFamily="34" charset="0"/>
              </a:rPr>
              <a:t>suspected meat is given to a lab animal and his muscles are examined after one month</a:t>
            </a:r>
          </a:p>
          <a:p>
            <a:pPr algn="l" rtl="0" fontAlgn="auto">
              <a:lnSpc>
                <a:spcPct val="200000"/>
              </a:lnSpc>
              <a:spcBef>
                <a:spcPts val="0"/>
              </a:spcBef>
              <a:spcAft>
                <a:spcPts val="0"/>
              </a:spcAft>
              <a:buFont typeface="Arial" pitchFamily="34" charset="0"/>
              <a:buChar char="•"/>
              <a:defRPr/>
            </a:pPr>
            <a:r>
              <a:rPr lang="en-US" sz="1600" b="1" dirty="0">
                <a:solidFill>
                  <a:srgbClr val="C00000"/>
                </a:solidFill>
                <a:latin typeface="Arial" pitchFamily="34" charset="0"/>
                <a:cs typeface="Arial" pitchFamily="34" charset="0"/>
              </a:rPr>
              <a:t>X ray </a:t>
            </a:r>
            <a:r>
              <a:rPr lang="en-US" sz="1600" b="1" dirty="0">
                <a:solidFill>
                  <a:srgbClr val="002060"/>
                </a:solidFill>
                <a:latin typeface="Arial" pitchFamily="34" charset="0"/>
                <a:cs typeface="Arial" pitchFamily="34" charset="0"/>
              </a:rPr>
              <a:t>for calcified cyst.</a:t>
            </a:r>
          </a:p>
          <a:p>
            <a:pPr algn="l" rtl="0" fontAlgn="auto">
              <a:lnSpc>
                <a:spcPct val="200000"/>
              </a:lnSpc>
              <a:spcBef>
                <a:spcPts val="0"/>
              </a:spcBef>
              <a:spcAft>
                <a:spcPts val="0"/>
              </a:spcAft>
              <a:buFont typeface="Arial" pitchFamily="34" charset="0"/>
              <a:buChar char="•"/>
              <a:defRPr/>
            </a:pPr>
            <a:r>
              <a:rPr lang="en-US" sz="1600" b="1" dirty="0">
                <a:solidFill>
                  <a:srgbClr val="C00000"/>
                </a:solidFill>
                <a:latin typeface="Arial" pitchFamily="34" charset="0"/>
                <a:cs typeface="Arial" pitchFamily="34" charset="0"/>
              </a:rPr>
              <a:t>CT</a:t>
            </a:r>
            <a:r>
              <a:rPr lang="en-US" sz="1600" b="1" dirty="0">
                <a:latin typeface="Arial" pitchFamily="34" charset="0"/>
                <a:cs typeface="Arial" pitchFamily="34" charset="0"/>
              </a:rPr>
              <a:t> </a:t>
            </a:r>
            <a:r>
              <a:rPr lang="en-US" sz="1600" b="1" dirty="0">
                <a:solidFill>
                  <a:srgbClr val="002060"/>
                </a:solidFill>
                <a:latin typeface="Arial" pitchFamily="34" charset="0"/>
                <a:cs typeface="Arial" pitchFamily="34" charset="0"/>
              </a:rPr>
              <a:t>for brain lesions</a:t>
            </a:r>
            <a:r>
              <a:rPr lang="en-US" b="1" dirty="0">
                <a:solidFill>
                  <a:srgbClr val="002060"/>
                </a:solidFill>
                <a:latin typeface="Arial" pitchFamily="34" charset="0"/>
                <a:cs typeface="Arial" pitchFamily="34" charset="0"/>
              </a:rPr>
              <a:t>.</a:t>
            </a:r>
            <a:endParaRPr lang="ar-EG" dirty="0">
              <a:solidFill>
                <a:srgbClr val="002060"/>
              </a:solidFill>
            </a:endParaRPr>
          </a:p>
        </p:txBody>
      </p:sp>
      <p:sp>
        <p:nvSpPr>
          <p:cNvPr id="13" name="TextBox 12">
            <a:extLst>
              <a:ext uri="{FF2B5EF4-FFF2-40B4-BE49-F238E27FC236}">
                <a16:creationId xmlns:a16="http://schemas.microsoft.com/office/drawing/2014/main" id="{674F21D0-222A-D56C-1D50-DA96A5EE37BD}"/>
              </a:ext>
            </a:extLst>
          </p:cNvPr>
          <p:cNvSpPr txBox="1"/>
          <p:nvPr/>
        </p:nvSpPr>
        <p:spPr>
          <a:xfrm>
            <a:off x="5214937" y="2010569"/>
            <a:ext cx="3857625" cy="2308225"/>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rtlCol="1">
            <a:spAutoFit/>
          </a:bodyPr>
          <a:lstStyle/>
          <a:p>
            <a:pPr algn="l" rtl="0" fontAlgn="auto">
              <a:lnSpc>
                <a:spcPct val="200000"/>
              </a:lnSpc>
              <a:spcBef>
                <a:spcPts val="0"/>
              </a:spcBef>
              <a:spcAft>
                <a:spcPts val="0"/>
              </a:spcAft>
              <a:buClr>
                <a:srgbClr val="C00000"/>
              </a:buClr>
              <a:buFont typeface="Arial" pitchFamily="34" charset="0"/>
              <a:buChar char="•"/>
              <a:defRPr/>
            </a:pPr>
            <a:r>
              <a:rPr lang="en-US" b="1" dirty="0" err="1">
                <a:solidFill>
                  <a:srgbClr val="C00000"/>
                </a:solidFill>
                <a:latin typeface="Arial" pitchFamily="34" charset="0"/>
                <a:cs typeface="Arial" pitchFamily="34" charset="0"/>
              </a:rPr>
              <a:t>Intradermal</a:t>
            </a:r>
            <a:r>
              <a:rPr lang="en-US" b="1" dirty="0">
                <a:solidFill>
                  <a:srgbClr val="C00000"/>
                </a:solidFill>
                <a:latin typeface="Arial" pitchFamily="34" charset="0"/>
                <a:cs typeface="Arial" pitchFamily="34" charset="0"/>
              </a:rPr>
              <a:t> </a:t>
            </a:r>
            <a:r>
              <a:rPr lang="en-US" b="1" dirty="0">
                <a:solidFill>
                  <a:srgbClr val="002060"/>
                </a:solidFill>
                <a:latin typeface="Arial" pitchFamily="34" charset="0"/>
                <a:cs typeface="Arial" pitchFamily="34" charset="0"/>
              </a:rPr>
              <a:t>test (Bachman test).</a:t>
            </a:r>
          </a:p>
          <a:p>
            <a:pPr algn="l" rtl="0" fontAlgn="auto">
              <a:lnSpc>
                <a:spcPct val="200000"/>
              </a:lnSpc>
              <a:spcBef>
                <a:spcPts val="0"/>
              </a:spcBef>
              <a:spcAft>
                <a:spcPts val="0"/>
              </a:spcAft>
              <a:buClr>
                <a:srgbClr val="C00000"/>
              </a:buClr>
              <a:buFont typeface="Arial" pitchFamily="34" charset="0"/>
              <a:buChar char="•"/>
              <a:defRPr/>
            </a:pPr>
            <a:r>
              <a:rPr lang="en-US" b="1" dirty="0">
                <a:solidFill>
                  <a:srgbClr val="C00000"/>
                </a:solidFill>
                <a:latin typeface="Arial" pitchFamily="34" charset="0"/>
                <a:cs typeface="Arial" pitchFamily="34" charset="0"/>
              </a:rPr>
              <a:t>Serological tests: </a:t>
            </a:r>
            <a:r>
              <a:rPr lang="en-US" b="1" dirty="0">
                <a:solidFill>
                  <a:srgbClr val="002060"/>
                </a:solidFill>
                <a:latin typeface="Arial" pitchFamily="34" charset="0"/>
                <a:cs typeface="Arial" pitchFamily="34" charset="0"/>
              </a:rPr>
              <a:t>CFT, IHA, IFAT, ELISA.</a:t>
            </a:r>
            <a:endParaRPr lang="en-US" dirty="0">
              <a:solidFill>
                <a:srgbClr val="002060"/>
              </a:solidFill>
            </a:endParaRPr>
          </a:p>
          <a:p>
            <a:pPr algn="l" rtl="0" fontAlgn="auto">
              <a:lnSpc>
                <a:spcPct val="200000"/>
              </a:lnSpc>
              <a:spcBef>
                <a:spcPts val="0"/>
              </a:spcBef>
              <a:spcAft>
                <a:spcPts val="0"/>
              </a:spcAft>
              <a:buClr>
                <a:srgbClr val="C00000"/>
              </a:buClr>
              <a:buFont typeface="Arial" pitchFamily="34" charset="0"/>
              <a:buChar char="•"/>
              <a:defRPr/>
            </a:pPr>
            <a:r>
              <a:rPr lang="en-US" dirty="0"/>
              <a:t> </a:t>
            </a:r>
            <a:r>
              <a:rPr lang="en-US" b="1" dirty="0" err="1">
                <a:solidFill>
                  <a:srgbClr val="C00000"/>
                </a:solidFill>
                <a:latin typeface="Arial" pitchFamily="34" charset="0"/>
                <a:cs typeface="Arial" pitchFamily="34" charset="0"/>
              </a:rPr>
              <a:t>Eosinophlia</a:t>
            </a:r>
            <a:r>
              <a:rPr lang="en-US" b="1" dirty="0">
                <a:solidFill>
                  <a:srgbClr val="C00000"/>
                </a:solidFill>
                <a:latin typeface="Arial" pitchFamily="34" charset="0"/>
                <a:cs typeface="Arial" pitchFamily="34" charset="0"/>
              </a:rPr>
              <a:t> (20-50%).</a:t>
            </a:r>
            <a:endParaRPr lang="ar-EG" b="1" dirty="0">
              <a:solidFill>
                <a:srgbClr val="C00000"/>
              </a:solidFill>
              <a:latin typeface="Arial" pitchFamily="34" charset="0"/>
              <a:cs typeface="Arial" pitchFamily="34" charset="0"/>
            </a:endParaRPr>
          </a:p>
        </p:txBody>
      </p:sp>
      <p:pic>
        <p:nvPicPr>
          <p:cNvPr id="16" name="Picture 15">
            <a:extLst>
              <a:ext uri="{FF2B5EF4-FFF2-40B4-BE49-F238E27FC236}">
                <a16:creationId xmlns:a16="http://schemas.microsoft.com/office/drawing/2014/main" id="{471293D9-97D3-8DD4-F115-D9946B0741A8}"/>
              </a:ext>
            </a:extLst>
          </p:cNvPr>
          <p:cNvPicPr>
            <a:picLocks noChangeAspect="1"/>
          </p:cNvPicPr>
          <p:nvPr/>
        </p:nvPicPr>
        <p:blipFill rotWithShape="1">
          <a:blip r:embed="rId2" cstate="print"/>
          <a:srcRect r="53323"/>
          <a:stretch/>
        </p:blipFill>
        <p:spPr>
          <a:xfrm>
            <a:off x="5336381" y="4432004"/>
            <a:ext cx="3586163" cy="2308226"/>
          </a:xfrm>
          <a:prstGeom prst="rect">
            <a:avLst/>
          </a:prstGeom>
        </p:spPr>
      </p:pic>
      <p:pic>
        <p:nvPicPr>
          <p:cNvPr id="17" name="Picture 6" descr="No photo description available.">
            <a:extLst>
              <a:ext uri="{FF2B5EF4-FFF2-40B4-BE49-F238E27FC236}">
                <a16:creationId xmlns:a16="http://schemas.microsoft.com/office/drawing/2014/main" id="{0C51B1C8-02CA-53B6-0B89-BDC78F88E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157" y="181539"/>
            <a:ext cx="1046531" cy="10624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ig">
            <a:extLst>
              <a:ext uri="{FF2B5EF4-FFF2-40B4-BE49-F238E27FC236}">
                <a16:creationId xmlns:a16="http://schemas.microsoft.com/office/drawing/2014/main" id="{F1799DB7-B2F6-D963-C3F4-77BD88726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7" y="288604"/>
            <a:ext cx="1349372" cy="75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3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AF44AA-A658-3A9C-0209-7E092590D85E}"/>
              </a:ext>
            </a:extLst>
          </p:cNvPr>
          <p:cNvSpPr txBox="1"/>
          <p:nvPr/>
        </p:nvSpPr>
        <p:spPr>
          <a:xfrm>
            <a:off x="3357563" y="214313"/>
            <a:ext cx="2214562" cy="584200"/>
          </a:xfrm>
          <a:prstGeom prst="rect">
            <a:avLst/>
          </a:prstGeom>
          <a:solidFill>
            <a:schemeClr val="accent5">
              <a:lumMod val="20000"/>
              <a:lumOff val="80000"/>
            </a:schemeClr>
          </a:solidFill>
        </p:spPr>
        <p:style>
          <a:lnRef idx="2">
            <a:schemeClr val="accent3"/>
          </a:lnRef>
          <a:fillRef idx="1">
            <a:schemeClr val="lt1"/>
          </a:fillRef>
          <a:effectRef idx="0">
            <a:schemeClr val="accent3"/>
          </a:effectRef>
          <a:fontRef idx="minor">
            <a:schemeClr val="dk1"/>
          </a:fontRef>
        </p:style>
        <p:txBody>
          <a:bodyPr rtlCol="1">
            <a:spAutoFit/>
          </a:bodyPr>
          <a:lstStyle/>
          <a:p>
            <a:pPr algn="l" rtl="0" fontAlgn="auto">
              <a:spcBef>
                <a:spcPts val="0"/>
              </a:spcBef>
              <a:spcAft>
                <a:spcPts val="0"/>
              </a:spcAft>
              <a:defRPr/>
            </a:pPr>
            <a:r>
              <a:rPr lang="en-US" sz="3200" b="1" dirty="0">
                <a:solidFill>
                  <a:srgbClr val="C00000"/>
                </a:solidFill>
                <a:latin typeface="Arial" pitchFamily="34" charset="0"/>
                <a:cs typeface="Arial" pitchFamily="34" charset="0"/>
              </a:rPr>
              <a:t>Treatment</a:t>
            </a:r>
            <a:endParaRPr lang="ar-EG" sz="3200" b="1" dirty="0">
              <a:solidFill>
                <a:srgbClr val="C00000"/>
              </a:solidFill>
              <a:latin typeface="Arial" pitchFamily="34" charset="0"/>
              <a:cs typeface="Arial" pitchFamily="34" charset="0"/>
            </a:endParaRPr>
          </a:p>
        </p:txBody>
      </p:sp>
      <p:cxnSp>
        <p:nvCxnSpPr>
          <p:cNvPr id="6" name="Straight Connector 5">
            <a:extLst>
              <a:ext uri="{FF2B5EF4-FFF2-40B4-BE49-F238E27FC236}">
                <a16:creationId xmlns:a16="http://schemas.microsoft.com/office/drawing/2014/main" id="{8026371E-5BC9-488C-6BDB-B6C2326C420A}"/>
              </a:ext>
            </a:extLst>
          </p:cNvPr>
          <p:cNvCxnSpPr/>
          <p:nvPr/>
        </p:nvCxnSpPr>
        <p:spPr>
          <a:xfrm rot="5400000">
            <a:off x="4321175" y="963613"/>
            <a:ext cx="214313"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6D88FE-66F7-6A52-3D6E-2846964B9869}"/>
              </a:ext>
            </a:extLst>
          </p:cNvPr>
          <p:cNvCxnSpPr/>
          <p:nvPr/>
        </p:nvCxnSpPr>
        <p:spPr>
          <a:xfrm rot="10800000">
            <a:off x="1714500" y="1071563"/>
            <a:ext cx="2714625"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AF7702E-3595-2609-1BAE-DDE44CB864FE}"/>
              </a:ext>
            </a:extLst>
          </p:cNvPr>
          <p:cNvCxnSpPr/>
          <p:nvPr/>
        </p:nvCxnSpPr>
        <p:spPr>
          <a:xfrm>
            <a:off x="4429125" y="1071563"/>
            <a:ext cx="2714625"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6AB9E1C-3AD6-BD6D-DA06-F8414B2EAE05}"/>
              </a:ext>
            </a:extLst>
          </p:cNvPr>
          <p:cNvCxnSpPr/>
          <p:nvPr/>
        </p:nvCxnSpPr>
        <p:spPr>
          <a:xfrm rot="5400000">
            <a:off x="1608137" y="1177926"/>
            <a:ext cx="212725"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6EFAF9B-2801-EE5A-D17A-24DD431D957B}"/>
              </a:ext>
            </a:extLst>
          </p:cNvPr>
          <p:cNvCxnSpPr/>
          <p:nvPr/>
        </p:nvCxnSpPr>
        <p:spPr>
          <a:xfrm rot="5400000">
            <a:off x="7037388" y="1177925"/>
            <a:ext cx="21431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222409-BF7D-1071-111C-5C17C0142EC5}"/>
              </a:ext>
            </a:extLst>
          </p:cNvPr>
          <p:cNvSpPr txBox="1"/>
          <p:nvPr/>
        </p:nvSpPr>
        <p:spPr>
          <a:xfrm>
            <a:off x="500063" y="1428750"/>
            <a:ext cx="2857500" cy="461963"/>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l" rtl="0" fontAlgn="auto">
              <a:spcBef>
                <a:spcPts val="0"/>
              </a:spcBef>
              <a:spcAft>
                <a:spcPts val="0"/>
              </a:spcAft>
              <a:defRPr/>
            </a:pPr>
            <a:r>
              <a:rPr lang="en-US" sz="2400" b="1" dirty="0">
                <a:solidFill>
                  <a:srgbClr val="C00000"/>
                </a:solidFill>
                <a:latin typeface="Arial" pitchFamily="34" charset="0"/>
                <a:cs typeface="Arial" pitchFamily="34" charset="0"/>
              </a:rPr>
              <a:t>General treatment</a:t>
            </a:r>
            <a:r>
              <a:rPr lang="en-US" sz="2400" dirty="0">
                <a:solidFill>
                  <a:srgbClr val="C00000"/>
                </a:solidFill>
                <a:latin typeface="Arial" pitchFamily="34" charset="0"/>
                <a:cs typeface="Arial" pitchFamily="34" charset="0"/>
              </a:rPr>
              <a:t> </a:t>
            </a:r>
          </a:p>
        </p:txBody>
      </p:sp>
      <p:sp>
        <p:nvSpPr>
          <p:cNvPr id="12" name="TextBox 11">
            <a:extLst>
              <a:ext uri="{FF2B5EF4-FFF2-40B4-BE49-F238E27FC236}">
                <a16:creationId xmlns:a16="http://schemas.microsoft.com/office/drawing/2014/main" id="{76156997-7B65-AD47-85F7-F79E08E7DF7D}"/>
              </a:ext>
            </a:extLst>
          </p:cNvPr>
          <p:cNvSpPr txBox="1"/>
          <p:nvPr/>
        </p:nvSpPr>
        <p:spPr>
          <a:xfrm>
            <a:off x="5929313" y="1357313"/>
            <a:ext cx="2571750" cy="461962"/>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l" rtl="0" fontAlgn="auto">
              <a:spcBef>
                <a:spcPts val="0"/>
              </a:spcBef>
              <a:spcAft>
                <a:spcPts val="0"/>
              </a:spcAft>
              <a:defRPr/>
            </a:pPr>
            <a:r>
              <a:rPr lang="en-US" sz="2400" b="1" dirty="0">
                <a:solidFill>
                  <a:srgbClr val="C00000"/>
                </a:solidFill>
                <a:latin typeface="Arial" pitchFamily="34" charset="0"/>
                <a:cs typeface="Arial" pitchFamily="34" charset="0"/>
              </a:rPr>
              <a:t>Specific therapy</a:t>
            </a:r>
            <a:endParaRPr lang="ar-EG" sz="2400" b="1" dirty="0">
              <a:solidFill>
                <a:srgbClr val="C00000"/>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E1D399AC-F1BC-D7E2-61E7-70CC8FABEFF2}"/>
              </a:ext>
            </a:extLst>
          </p:cNvPr>
          <p:cNvSpPr txBox="1"/>
          <p:nvPr/>
        </p:nvSpPr>
        <p:spPr>
          <a:xfrm>
            <a:off x="214313" y="2500313"/>
            <a:ext cx="4071937" cy="3902075"/>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just" rtl="0" fontAlgn="auto">
              <a:lnSpc>
                <a:spcPct val="150000"/>
              </a:lnSpc>
              <a:spcBef>
                <a:spcPts val="0"/>
              </a:spcBef>
              <a:spcAft>
                <a:spcPts val="0"/>
              </a:spcAft>
              <a:buClr>
                <a:srgbClr val="C00000"/>
              </a:buClr>
              <a:buFont typeface="Arial" pitchFamily="34" charset="0"/>
              <a:buChar char="•"/>
              <a:defRPr/>
            </a:pPr>
            <a:r>
              <a:rPr lang="en-US" sz="2400" b="1" dirty="0">
                <a:solidFill>
                  <a:srgbClr val="002060"/>
                </a:solidFill>
                <a:latin typeface="Arial" pitchFamily="34" charset="0"/>
                <a:cs typeface="Arial" pitchFamily="34" charset="0"/>
              </a:rPr>
              <a:t>Bed rest and fluid therapy</a:t>
            </a:r>
          </a:p>
          <a:p>
            <a:pPr algn="just" rtl="0" fontAlgn="auto">
              <a:lnSpc>
                <a:spcPct val="150000"/>
              </a:lnSpc>
              <a:spcBef>
                <a:spcPts val="0"/>
              </a:spcBef>
              <a:spcAft>
                <a:spcPts val="0"/>
              </a:spcAft>
              <a:buClr>
                <a:srgbClr val="C00000"/>
              </a:buClr>
              <a:buFont typeface="Arial" pitchFamily="34" charset="0"/>
              <a:buChar char="•"/>
              <a:defRPr/>
            </a:pPr>
            <a:r>
              <a:rPr lang="en-US" sz="2400" b="1" dirty="0">
                <a:solidFill>
                  <a:srgbClr val="002060"/>
                </a:solidFill>
                <a:latin typeface="Arial" pitchFamily="34" charset="0"/>
                <a:cs typeface="Arial" pitchFamily="34" charset="0"/>
              </a:rPr>
              <a:t>Sedatives for headache and muscle pain.</a:t>
            </a:r>
          </a:p>
          <a:p>
            <a:pPr algn="just" rtl="0" fontAlgn="auto">
              <a:lnSpc>
                <a:spcPct val="150000"/>
              </a:lnSpc>
              <a:spcBef>
                <a:spcPts val="0"/>
              </a:spcBef>
              <a:spcAft>
                <a:spcPts val="0"/>
              </a:spcAft>
              <a:buClr>
                <a:srgbClr val="C00000"/>
              </a:buClr>
              <a:buFont typeface="Arial" pitchFamily="34" charset="0"/>
              <a:buChar char="•"/>
              <a:defRPr/>
            </a:pPr>
            <a:r>
              <a:rPr lang="en-US" sz="2400" b="1" dirty="0">
                <a:solidFill>
                  <a:srgbClr val="002060"/>
                </a:solidFill>
                <a:latin typeface="Arial" pitchFamily="34" charset="0"/>
                <a:cs typeface="Arial" pitchFamily="34" charset="0"/>
              </a:rPr>
              <a:t>Corticosteroids to reduce inflammatory reaction.</a:t>
            </a:r>
          </a:p>
          <a:p>
            <a:pPr algn="just" rtl="0" fontAlgn="auto">
              <a:lnSpc>
                <a:spcPct val="150000"/>
              </a:lnSpc>
              <a:spcBef>
                <a:spcPts val="0"/>
              </a:spcBef>
              <a:spcAft>
                <a:spcPts val="0"/>
              </a:spcAft>
              <a:buClr>
                <a:srgbClr val="C00000"/>
              </a:buClr>
              <a:buFont typeface="Arial" pitchFamily="34" charset="0"/>
              <a:buChar char="•"/>
              <a:defRPr/>
            </a:pPr>
            <a:r>
              <a:rPr lang="en-US" sz="2400" b="1" dirty="0">
                <a:solidFill>
                  <a:srgbClr val="002060"/>
                </a:solidFill>
                <a:latin typeface="Arial" pitchFamily="34" charset="0"/>
                <a:cs typeface="Arial" pitchFamily="34" charset="0"/>
              </a:rPr>
              <a:t>Cardiac and respiratory monitoring.</a:t>
            </a:r>
          </a:p>
        </p:txBody>
      </p:sp>
      <p:sp>
        <p:nvSpPr>
          <p:cNvPr id="14" name="TextBox 13">
            <a:extLst>
              <a:ext uri="{FF2B5EF4-FFF2-40B4-BE49-F238E27FC236}">
                <a16:creationId xmlns:a16="http://schemas.microsoft.com/office/drawing/2014/main" id="{EC650E2F-5D44-16B7-A101-996172D50092}"/>
              </a:ext>
            </a:extLst>
          </p:cNvPr>
          <p:cNvSpPr txBox="1"/>
          <p:nvPr/>
        </p:nvSpPr>
        <p:spPr>
          <a:xfrm>
            <a:off x="4786313" y="2500313"/>
            <a:ext cx="4071937" cy="1131887"/>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l" rtl="0" fontAlgn="auto">
              <a:lnSpc>
                <a:spcPct val="150000"/>
              </a:lnSpc>
              <a:spcBef>
                <a:spcPts val="0"/>
              </a:spcBef>
              <a:spcAft>
                <a:spcPts val="0"/>
              </a:spcAft>
              <a:buClr>
                <a:srgbClr val="C00000"/>
              </a:buClr>
              <a:buFont typeface="Arial" pitchFamily="34" charset="0"/>
              <a:buChar char="•"/>
              <a:defRPr/>
            </a:pPr>
            <a:r>
              <a:rPr lang="en-US" sz="2400" b="1" dirty="0" err="1">
                <a:solidFill>
                  <a:srgbClr val="002060"/>
                </a:solidFill>
                <a:latin typeface="Arial" pitchFamily="34" charset="0"/>
                <a:cs typeface="Arial" pitchFamily="34" charset="0"/>
              </a:rPr>
              <a:t>Thiabendazole</a:t>
            </a:r>
            <a:r>
              <a:rPr lang="en-US" sz="2400" b="1" dirty="0">
                <a:solidFill>
                  <a:srgbClr val="002060"/>
                </a:solidFill>
                <a:latin typeface="Arial" pitchFamily="34" charset="0"/>
                <a:cs typeface="Arial" pitchFamily="34" charset="0"/>
              </a:rPr>
              <a:t>.</a:t>
            </a:r>
          </a:p>
          <a:p>
            <a:pPr algn="l" rtl="0" fontAlgn="auto">
              <a:lnSpc>
                <a:spcPct val="150000"/>
              </a:lnSpc>
              <a:spcBef>
                <a:spcPts val="0"/>
              </a:spcBef>
              <a:spcAft>
                <a:spcPts val="0"/>
              </a:spcAft>
              <a:buClr>
                <a:srgbClr val="C00000"/>
              </a:buClr>
              <a:buFont typeface="Arial" pitchFamily="34" charset="0"/>
              <a:buChar char="•"/>
              <a:defRPr/>
            </a:pP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Mebendazole</a:t>
            </a:r>
            <a:r>
              <a:rPr lang="en-US" sz="2400" b="1" dirty="0">
                <a:solidFill>
                  <a:srgbClr val="002060"/>
                </a:solidFill>
                <a:latin typeface="Arial" pitchFamily="34" charset="0"/>
                <a:cs typeface="Arial" pitchFamily="34" charset="0"/>
              </a:rPr>
              <a:t>. </a:t>
            </a:r>
            <a:endParaRPr lang="ar-EG" sz="2400" b="1" dirty="0">
              <a:solidFill>
                <a:srgbClr val="002060"/>
              </a:solidFill>
              <a:latin typeface="Arial" pitchFamily="34" charset="0"/>
              <a:cs typeface="Arial" pitchFamily="34" charset="0"/>
            </a:endParaRPr>
          </a:p>
        </p:txBody>
      </p:sp>
      <p:cxnSp>
        <p:nvCxnSpPr>
          <p:cNvPr id="15" name="Straight Arrow Connector 14">
            <a:extLst>
              <a:ext uri="{FF2B5EF4-FFF2-40B4-BE49-F238E27FC236}">
                <a16:creationId xmlns:a16="http://schemas.microsoft.com/office/drawing/2014/main" id="{F89B8971-432B-ED27-0545-777EF2E7099A}"/>
              </a:ext>
            </a:extLst>
          </p:cNvPr>
          <p:cNvCxnSpPr/>
          <p:nvPr/>
        </p:nvCxnSpPr>
        <p:spPr>
          <a:xfrm rot="5400000">
            <a:off x="1571625" y="2143125"/>
            <a:ext cx="28575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D9C2799-0704-AFCA-D185-7FD13293D567}"/>
              </a:ext>
            </a:extLst>
          </p:cNvPr>
          <p:cNvCxnSpPr/>
          <p:nvPr/>
        </p:nvCxnSpPr>
        <p:spPr>
          <a:xfrm rot="5400000">
            <a:off x="6930232" y="2070894"/>
            <a:ext cx="28575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6" descr="No photo description available.">
            <a:extLst>
              <a:ext uri="{FF2B5EF4-FFF2-40B4-BE49-F238E27FC236}">
                <a16:creationId xmlns:a16="http://schemas.microsoft.com/office/drawing/2014/main" id="{224E8D16-B51A-D15C-7B10-886463280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053" y="0"/>
            <a:ext cx="1081197" cy="10976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Pig">
            <a:extLst>
              <a:ext uri="{FF2B5EF4-FFF2-40B4-BE49-F238E27FC236}">
                <a16:creationId xmlns:a16="http://schemas.microsoft.com/office/drawing/2014/main" id="{83C79E50-B43C-9E52-0193-B6DED27AD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041"/>
            <a:ext cx="1548245" cy="87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579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5911-3E31-5CE1-CCBD-B3C8AF4AFBEF}"/>
              </a:ext>
            </a:extLst>
          </p:cNvPr>
          <p:cNvSpPr>
            <a:spLocks noGrp="1"/>
          </p:cNvSpPr>
          <p:nvPr>
            <p:ph type="ctrTitle"/>
          </p:nvPr>
        </p:nvSpPr>
        <p:spPr/>
        <p:txBody>
          <a:bodyPr/>
          <a:lstStyle/>
          <a:p>
            <a:r>
              <a:rPr lang="en-US" b="1" dirty="0">
                <a:solidFill>
                  <a:srgbClr val="002060"/>
                </a:solidFill>
              </a:rPr>
              <a:t>Cutaneous leishmaniasis</a:t>
            </a:r>
          </a:p>
        </p:txBody>
      </p:sp>
      <p:sp>
        <p:nvSpPr>
          <p:cNvPr id="3" name="Subtitle 2">
            <a:extLst>
              <a:ext uri="{FF2B5EF4-FFF2-40B4-BE49-F238E27FC236}">
                <a16:creationId xmlns:a16="http://schemas.microsoft.com/office/drawing/2014/main" id="{8A14F09E-D54F-B97B-5CF4-71766DD0EA88}"/>
              </a:ext>
            </a:extLst>
          </p:cNvPr>
          <p:cNvSpPr>
            <a:spLocks noGrp="1"/>
          </p:cNvSpPr>
          <p:nvPr>
            <p:ph type="subTitle" idx="1"/>
          </p:nvPr>
        </p:nvSpPr>
        <p:spPr/>
        <p:txBody>
          <a:bodyPr/>
          <a:lstStyle/>
          <a:p>
            <a:endParaRPr lang="en-US"/>
          </a:p>
        </p:txBody>
      </p:sp>
      <p:pic>
        <p:nvPicPr>
          <p:cNvPr id="4" name="Picture 6" descr="No photo description available.">
            <a:extLst>
              <a:ext uri="{FF2B5EF4-FFF2-40B4-BE49-F238E27FC236}">
                <a16:creationId xmlns:a16="http://schemas.microsoft.com/office/drawing/2014/main" id="{A75C3C59-9AF3-CF15-5C75-3D17194D2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6912" y="134612"/>
            <a:ext cx="1388176" cy="14093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hlebotominae - Wikipedia">
            <a:extLst>
              <a:ext uri="{FF2B5EF4-FFF2-40B4-BE49-F238E27FC236}">
                <a16:creationId xmlns:a16="http://schemas.microsoft.com/office/drawing/2014/main" id="{DBBDED7C-95E6-6534-1E55-262EFB46E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33" y="337367"/>
            <a:ext cx="2402827" cy="163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0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8" name="Picture 10" descr="Animal Lovers logo | Animal lover, Funny cats and dogs, Funny animals">
            <a:extLst>
              <a:ext uri="{FF2B5EF4-FFF2-40B4-BE49-F238E27FC236}">
                <a16:creationId xmlns:a16="http://schemas.microsoft.com/office/drawing/2014/main" id="{A3F3C492-EC2D-3170-006E-727E603E19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06252" y="2931063"/>
            <a:ext cx="2902857" cy="290285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ve Ways For Young Dog Lovers to Start a Career | Founder's Guide">
            <a:extLst>
              <a:ext uri="{FF2B5EF4-FFF2-40B4-BE49-F238E27FC236}">
                <a16:creationId xmlns:a16="http://schemas.microsoft.com/office/drawing/2014/main" id="{8C64AF92-9755-9704-27B3-6686639801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95" r="21912"/>
          <a:stretch/>
        </p:blipFill>
        <p:spPr bwMode="auto">
          <a:xfrm>
            <a:off x="2645118" y="1339852"/>
            <a:ext cx="3351490" cy="449406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ks435 Kombi-Schild - english text - please take care of your valuables -  prohibition sign (theft ban) - template / sign / shield - DIN A2, A3, A4  poster - xxl e7182 Stock Illustration | Adobe Stock">
            <a:extLst>
              <a:ext uri="{FF2B5EF4-FFF2-40B4-BE49-F238E27FC236}">
                <a16:creationId xmlns:a16="http://schemas.microsoft.com/office/drawing/2014/main" id="{9E704CCF-5257-E502-0022-92057C56E9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132"/>
          <a:stretch/>
        </p:blipFill>
        <p:spPr bwMode="auto">
          <a:xfrm>
            <a:off x="286108" y="752434"/>
            <a:ext cx="1821656" cy="192541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B5F5ED0D-09FF-1407-183D-838587BB5CB1}"/>
              </a:ext>
            </a:extLst>
          </p:cNvPr>
          <p:cNvCxnSpPr>
            <a:cxnSpLocks/>
          </p:cNvCxnSpPr>
          <p:nvPr/>
        </p:nvCxnSpPr>
        <p:spPr>
          <a:xfrm>
            <a:off x="395751" y="2682828"/>
            <a:ext cx="1602369"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8773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2BAF5F-449A-BD4B-0283-963492E04564}"/>
              </a:ext>
            </a:extLst>
          </p:cNvPr>
          <p:cNvSpPr txBox="1"/>
          <p:nvPr/>
        </p:nvSpPr>
        <p:spPr>
          <a:xfrm>
            <a:off x="2071670" y="428604"/>
            <a:ext cx="5143536" cy="52322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800" b="1" dirty="0" err="1">
                <a:solidFill>
                  <a:srgbClr val="C00000"/>
                </a:solidFill>
                <a:latin typeface="Arial" pitchFamily="34" charset="0"/>
                <a:cs typeface="Arial" pitchFamily="34" charset="0"/>
              </a:rPr>
              <a:t>Leishmaniasis</a:t>
            </a:r>
            <a:r>
              <a:rPr lang="en-US" sz="2800" b="1" dirty="0">
                <a:solidFill>
                  <a:srgbClr val="C00000"/>
                </a:solidFill>
                <a:latin typeface="Arial" pitchFamily="34" charset="0"/>
                <a:cs typeface="Arial" pitchFamily="34" charset="0"/>
              </a:rPr>
              <a:t> classified into</a:t>
            </a:r>
            <a:endParaRPr lang="ar-EG" sz="2800" b="1" dirty="0">
              <a:solidFill>
                <a:srgbClr val="C00000"/>
              </a:solidFill>
              <a:latin typeface="Arial" pitchFamily="34" charset="0"/>
              <a:cs typeface="Arial" pitchFamily="34" charset="0"/>
            </a:endParaRPr>
          </a:p>
        </p:txBody>
      </p:sp>
      <p:cxnSp>
        <p:nvCxnSpPr>
          <p:cNvPr id="5" name="Straight Connector 4">
            <a:extLst>
              <a:ext uri="{FF2B5EF4-FFF2-40B4-BE49-F238E27FC236}">
                <a16:creationId xmlns:a16="http://schemas.microsoft.com/office/drawing/2014/main" id="{3AEADBE6-1D4A-7E8B-A0E8-5830E0570586}"/>
              </a:ext>
            </a:extLst>
          </p:cNvPr>
          <p:cNvCxnSpPr/>
          <p:nvPr/>
        </p:nvCxnSpPr>
        <p:spPr>
          <a:xfrm rot="5400000">
            <a:off x="4286248" y="1285860"/>
            <a:ext cx="28575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C794532-0B76-FF78-A844-1B14EECE5003}"/>
              </a:ext>
            </a:extLst>
          </p:cNvPr>
          <p:cNvCxnSpPr/>
          <p:nvPr/>
        </p:nvCxnSpPr>
        <p:spPr>
          <a:xfrm rot="10800000">
            <a:off x="1500166" y="1428736"/>
            <a:ext cx="292895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B9F7553-B81B-C6FC-E71D-4CF832EA05AA}"/>
              </a:ext>
            </a:extLst>
          </p:cNvPr>
          <p:cNvCxnSpPr/>
          <p:nvPr/>
        </p:nvCxnSpPr>
        <p:spPr>
          <a:xfrm>
            <a:off x="4429124" y="1428736"/>
            <a:ext cx="314327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12D2300-546F-E2AC-0C57-0B17E0DA4193}"/>
              </a:ext>
            </a:extLst>
          </p:cNvPr>
          <p:cNvCxnSpPr/>
          <p:nvPr/>
        </p:nvCxnSpPr>
        <p:spPr>
          <a:xfrm rot="5400000">
            <a:off x="1357290" y="1571612"/>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A02727A-E8DB-2D3C-D983-BE171A42B879}"/>
              </a:ext>
            </a:extLst>
          </p:cNvPr>
          <p:cNvCxnSpPr/>
          <p:nvPr/>
        </p:nvCxnSpPr>
        <p:spPr>
          <a:xfrm rot="5400000">
            <a:off x="4286248" y="1571612"/>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52D981F-28FB-2E12-5D5D-326356805D0A}"/>
              </a:ext>
            </a:extLst>
          </p:cNvPr>
          <p:cNvCxnSpPr/>
          <p:nvPr/>
        </p:nvCxnSpPr>
        <p:spPr>
          <a:xfrm rot="5400000">
            <a:off x="7429520" y="1571612"/>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635F0A-0B5A-F79D-9FEC-C8EF40D576B8}"/>
              </a:ext>
            </a:extLst>
          </p:cNvPr>
          <p:cNvSpPr txBox="1"/>
          <p:nvPr/>
        </p:nvSpPr>
        <p:spPr>
          <a:xfrm>
            <a:off x="6409064" y="1907236"/>
            <a:ext cx="2357454"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en-US" sz="2400" b="1" dirty="0">
                <a:solidFill>
                  <a:srgbClr val="C00000"/>
                </a:solidFill>
                <a:latin typeface="Arial" pitchFamily="34" charset="0"/>
                <a:cs typeface="Arial" pitchFamily="34" charset="0"/>
              </a:rPr>
              <a:t>Visceral </a:t>
            </a:r>
            <a:r>
              <a:rPr lang="en-US" sz="2400" b="1" dirty="0" err="1">
                <a:solidFill>
                  <a:srgbClr val="C00000"/>
                </a:solidFill>
                <a:latin typeface="Arial" pitchFamily="34" charset="0"/>
                <a:cs typeface="Arial" pitchFamily="34" charset="0"/>
              </a:rPr>
              <a:t>Leishmaniasis</a:t>
            </a:r>
            <a:endParaRPr lang="en-US" sz="2400" b="1" dirty="0">
              <a:solidFill>
                <a:srgbClr val="C00000"/>
              </a:solidFill>
              <a:latin typeface="Arial" pitchFamily="34" charset="0"/>
              <a:cs typeface="Arial" pitchFamily="34" charset="0"/>
            </a:endParaRPr>
          </a:p>
          <a:p>
            <a:pPr algn="ctr" rtl="0"/>
            <a:r>
              <a:rPr lang="en-US" sz="2400" b="1" dirty="0">
                <a:solidFill>
                  <a:srgbClr val="C00000"/>
                </a:solidFill>
                <a:latin typeface="Arial" pitchFamily="34" charset="0"/>
                <a:cs typeface="Arial" pitchFamily="34" charset="0"/>
              </a:rPr>
              <a:t>(Kala </a:t>
            </a:r>
            <a:r>
              <a:rPr lang="en-US" sz="2400" b="1" dirty="0" err="1">
                <a:solidFill>
                  <a:srgbClr val="C00000"/>
                </a:solidFill>
                <a:latin typeface="Arial" pitchFamily="34" charset="0"/>
                <a:cs typeface="Arial" pitchFamily="34" charset="0"/>
              </a:rPr>
              <a:t>azar</a:t>
            </a:r>
            <a:r>
              <a:rPr lang="en-US" sz="2400" b="1" dirty="0">
                <a:solidFill>
                  <a:srgbClr val="C00000"/>
                </a:solidFill>
                <a:latin typeface="Arial" pitchFamily="34" charset="0"/>
                <a:cs typeface="Arial" pitchFamily="34" charset="0"/>
              </a:rPr>
              <a:t>)</a:t>
            </a:r>
            <a:endParaRPr lang="ar-EG" sz="2400" b="1" dirty="0">
              <a:solidFill>
                <a:srgbClr val="C00000"/>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4F65FB4A-C176-B499-8CB0-1C9913BEB6A7}"/>
              </a:ext>
            </a:extLst>
          </p:cNvPr>
          <p:cNvSpPr txBox="1"/>
          <p:nvPr/>
        </p:nvSpPr>
        <p:spPr>
          <a:xfrm>
            <a:off x="413202" y="1799849"/>
            <a:ext cx="2286016" cy="830997"/>
          </a:xfrm>
          <a:prstGeom prst="rect">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400" b="1" dirty="0" err="1">
                <a:solidFill>
                  <a:srgbClr val="C00000"/>
                </a:solidFill>
                <a:latin typeface="Arial" pitchFamily="34" charset="0"/>
                <a:cs typeface="Arial" pitchFamily="34" charset="0"/>
              </a:rPr>
              <a:t>Cutaneous</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leishmaniasis</a:t>
            </a:r>
            <a:endParaRPr lang="ar-EG" sz="2400" b="1" dirty="0">
              <a:solidFill>
                <a:srgbClr val="C00000"/>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BCDDD171-5D33-976F-BC84-2D1BF86166D1}"/>
              </a:ext>
            </a:extLst>
          </p:cNvPr>
          <p:cNvSpPr txBox="1"/>
          <p:nvPr/>
        </p:nvSpPr>
        <p:spPr>
          <a:xfrm>
            <a:off x="3357554" y="1773068"/>
            <a:ext cx="2643206" cy="830997"/>
          </a:xfrm>
          <a:prstGeom prst="rect">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400" b="1" dirty="0" err="1">
                <a:solidFill>
                  <a:srgbClr val="C00000"/>
                </a:solidFill>
                <a:latin typeface="Arial" pitchFamily="34" charset="0"/>
                <a:cs typeface="Arial" pitchFamily="34" charset="0"/>
              </a:rPr>
              <a:t>Mucocutaneous</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leishmaniasis</a:t>
            </a:r>
            <a:endParaRPr lang="ar-EG" sz="2400" b="1" dirty="0">
              <a:solidFill>
                <a:srgbClr val="C00000"/>
              </a:solidFill>
              <a:latin typeface="Arial" pitchFamily="34" charset="0"/>
              <a:cs typeface="Arial" pitchFamily="34" charset="0"/>
            </a:endParaRPr>
          </a:p>
        </p:txBody>
      </p:sp>
      <p:cxnSp>
        <p:nvCxnSpPr>
          <p:cNvPr id="15" name="Straight Arrow Connector 14">
            <a:extLst>
              <a:ext uri="{FF2B5EF4-FFF2-40B4-BE49-F238E27FC236}">
                <a16:creationId xmlns:a16="http://schemas.microsoft.com/office/drawing/2014/main" id="{B957072F-2A77-F426-AD1B-4CF8B15C4DD1}"/>
              </a:ext>
            </a:extLst>
          </p:cNvPr>
          <p:cNvCxnSpPr/>
          <p:nvPr/>
        </p:nvCxnSpPr>
        <p:spPr>
          <a:xfrm rot="5400000">
            <a:off x="1400998" y="2928539"/>
            <a:ext cx="312011"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C2238D3-979B-37CC-BDE2-116F273CEAD3}"/>
              </a:ext>
            </a:extLst>
          </p:cNvPr>
          <p:cNvCxnSpPr/>
          <p:nvPr/>
        </p:nvCxnSpPr>
        <p:spPr>
          <a:xfrm rot="5400000">
            <a:off x="4412674" y="2856701"/>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D0906CA-5EC6-B0FD-5DA1-8A3A0E48D0F9}"/>
              </a:ext>
            </a:extLst>
          </p:cNvPr>
          <p:cNvSpPr txBox="1"/>
          <p:nvPr/>
        </p:nvSpPr>
        <p:spPr>
          <a:xfrm>
            <a:off x="781178" y="3000371"/>
            <a:ext cx="1785950" cy="461665"/>
          </a:xfrm>
          <a:prstGeom prst="rect">
            <a:avLst/>
          </a:prstGeom>
          <a:noFill/>
        </p:spPr>
        <p:txBody>
          <a:bodyPr wrap="square" rtlCol="1">
            <a:spAutoFit/>
          </a:bodyPr>
          <a:lstStyle/>
          <a:p>
            <a:pPr algn="l" rtl="0"/>
            <a:r>
              <a:rPr lang="en-US" sz="2400" b="1" dirty="0">
                <a:solidFill>
                  <a:srgbClr val="002060"/>
                </a:solidFill>
                <a:latin typeface="Arial" pitchFamily="34" charset="0"/>
                <a:cs typeface="Arial" pitchFamily="34" charset="0"/>
              </a:rPr>
              <a:t>Caused by</a:t>
            </a:r>
            <a:endParaRPr lang="ar-EG" sz="2400" b="1" dirty="0">
              <a:solidFill>
                <a:srgbClr val="00206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C0208332-5FC6-1EB8-B1C7-22A70C5E7C46}"/>
              </a:ext>
            </a:extLst>
          </p:cNvPr>
          <p:cNvSpPr txBox="1"/>
          <p:nvPr/>
        </p:nvSpPr>
        <p:spPr>
          <a:xfrm>
            <a:off x="413202" y="3612958"/>
            <a:ext cx="2643206" cy="2308324"/>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lnSpc>
                <a:spcPct val="150000"/>
              </a:lnSpc>
              <a:buClr>
                <a:srgbClr val="C00000"/>
              </a:buClr>
              <a:buFont typeface="Wingdings" pitchFamily="2" charset="2"/>
              <a:buChar char="§"/>
            </a:pPr>
            <a:r>
              <a:rPr lang="en-US" sz="2400" b="1" i="1" dirty="0">
                <a:solidFill>
                  <a:srgbClr val="002060"/>
                </a:solidFill>
                <a:latin typeface="Arial" pitchFamily="34" charset="0"/>
                <a:cs typeface="Arial" pitchFamily="34" charset="0"/>
              </a:rPr>
              <a:t>L. </a:t>
            </a:r>
            <a:r>
              <a:rPr lang="en-US" sz="2400" b="1" i="1" dirty="0" err="1">
                <a:solidFill>
                  <a:srgbClr val="002060"/>
                </a:solidFill>
                <a:latin typeface="Arial" pitchFamily="34" charset="0"/>
                <a:cs typeface="Arial" pitchFamily="34" charset="0"/>
              </a:rPr>
              <a:t>tropica</a:t>
            </a:r>
            <a:r>
              <a:rPr lang="en-US" sz="2400" b="1" dirty="0">
                <a:solidFill>
                  <a:srgbClr val="002060"/>
                </a:solidFill>
                <a:latin typeface="Arial" pitchFamily="34" charset="0"/>
                <a:cs typeface="Arial" pitchFamily="34" charset="0"/>
              </a:rPr>
              <a:t>.</a:t>
            </a:r>
          </a:p>
          <a:p>
            <a:pPr algn="l" rtl="0">
              <a:lnSpc>
                <a:spcPct val="150000"/>
              </a:lnSpc>
              <a:buClr>
                <a:srgbClr val="C00000"/>
              </a:buClr>
              <a:buFont typeface="Wingdings" pitchFamily="2" charset="2"/>
              <a:buChar char="§"/>
            </a:pPr>
            <a:r>
              <a:rPr lang="en-US" sz="2400" b="1" i="1" dirty="0">
                <a:solidFill>
                  <a:srgbClr val="002060"/>
                </a:solidFill>
                <a:latin typeface="Arial" pitchFamily="34" charset="0"/>
                <a:cs typeface="Arial" pitchFamily="34" charset="0"/>
              </a:rPr>
              <a:t>L. major</a:t>
            </a:r>
            <a:r>
              <a:rPr lang="en-US" sz="2400" b="1" dirty="0">
                <a:solidFill>
                  <a:srgbClr val="002060"/>
                </a:solidFill>
                <a:latin typeface="Arial" pitchFamily="34" charset="0"/>
                <a:cs typeface="Arial" pitchFamily="34" charset="0"/>
              </a:rPr>
              <a:t>.</a:t>
            </a:r>
          </a:p>
          <a:p>
            <a:pPr algn="l" rtl="0">
              <a:lnSpc>
                <a:spcPct val="150000"/>
              </a:lnSpc>
              <a:buClr>
                <a:srgbClr val="C00000"/>
              </a:buClr>
              <a:buFont typeface="Wingdings" pitchFamily="2" charset="2"/>
              <a:buChar char="§"/>
            </a:pPr>
            <a:r>
              <a:rPr lang="en-US" sz="2400" b="1" i="1" dirty="0">
                <a:solidFill>
                  <a:srgbClr val="002060"/>
                </a:solidFill>
                <a:latin typeface="Arial" pitchFamily="34" charset="0"/>
                <a:cs typeface="Arial" pitchFamily="34" charset="0"/>
              </a:rPr>
              <a:t>L. </a:t>
            </a:r>
            <a:r>
              <a:rPr lang="en-US" sz="2400" b="1" i="1" dirty="0" err="1">
                <a:solidFill>
                  <a:srgbClr val="002060"/>
                </a:solidFill>
                <a:latin typeface="Arial" pitchFamily="34" charset="0"/>
                <a:cs typeface="Arial" pitchFamily="34" charset="0"/>
              </a:rPr>
              <a:t>aethiopica</a:t>
            </a:r>
            <a:r>
              <a:rPr lang="en-US" sz="2400" b="1" dirty="0">
                <a:solidFill>
                  <a:srgbClr val="002060"/>
                </a:solidFill>
                <a:latin typeface="Arial" pitchFamily="34" charset="0"/>
                <a:cs typeface="Arial" pitchFamily="34" charset="0"/>
              </a:rPr>
              <a:t>.</a:t>
            </a:r>
          </a:p>
          <a:p>
            <a:pPr algn="l" rtl="0">
              <a:lnSpc>
                <a:spcPct val="150000"/>
              </a:lnSpc>
              <a:buClr>
                <a:srgbClr val="00B050"/>
              </a:buClr>
              <a:buFont typeface="Wingdings" pitchFamily="2" charset="2"/>
              <a:buChar char="v"/>
            </a:pPr>
            <a:r>
              <a:rPr lang="en-US" sz="2400" b="1" i="1" dirty="0">
                <a:solidFill>
                  <a:srgbClr val="00B050"/>
                </a:solidFill>
                <a:latin typeface="Arial" pitchFamily="34" charset="0"/>
                <a:cs typeface="Arial" pitchFamily="34" charset="0"/>
              </a:rPr>
              <a:t>L. </a:t>
            </a:r>
            <a:r>
              <a:rPr lang="en-US" sz="2400" b="1" i="1" dirty="0" err="1">
                <a:solidFill>
                  <a:srgbClr val="00B050"/>
                </a:solidFill>
                <a:latin typeface="Arial" pitchFamily="34" charset="0"/>
                <a:cs typeface="Arial" pitchFamily="34" charset="0"/>
              </a:rPr>
              <a:t>mexicana</a:t>
            </a:r>
            <a:r>
              <a:rPr lang="en-US" sz="2400" b="1" dirty="0">
                <a:solidFill>
                  <a:srgbClr val="00B050"/>
                </a:solidFill>
                <a:latin typeface="Arial" pitchFamily="34" charset="0"/>
                <a:cs typeface="Arial" pitchFamily="34" charset="0"/>
              </a:rPr>
              <a:t>.</a:t>
            </a:r>
          </a:p>
        </p:txBody>
      </p:sp>
      <p:sp>
        <p:nvSpPr>
          <p:cNvPr id="21" name="TextBox 20">
            <a:extLst>
              <a:ext uri="{FF2B5EF4-FFF2-40B4-BE49-F238E27FC236}">
                <a16:creationId xmlns:a16="http://schemas.microsoft.com/office/drawing/2014/main" id="{FA7280EC-5172-5D04-EF89-5241770468B0}"/>
              </a:ext>
            </a:extLst>
          </p:cNvPr>
          <p:cNvSpPr txBox="1"/>
          <p:nvPr/>
        </p:nvSpPr>
        <p:spPr>
          <a:xfrm>
            <a:off x="3750463" y="3000371"/>
            <a:ext cx="1785950" cy="461665"/>
          </a:xfrm>
          <a:prstGeom prst="rect">
            <a:avLst/>
          </a:prstGeom>
          <a:noFill/>
        </p:spPr>
        <p:txBody>
          <a:bodyPr wrap="square" rtlCol="1">
            <a:spAutoFit/>
          </a:bodyPr>
          <a:lstStyle/>
          <a:p>
            <a:pPr algn="l" rtl="0"/>
            <a:r>
              <a:rPr lang="en-US" sz="2400" b="1" dirty="0">
                <a:solidFill>
                  <a:srgbClr val="002060"/>
                </a:solidFill>
                <a:latin typeface="Arial" pitchFamily="34" charset="0"/>
                <a:cs typeface="Arial" pitchFamily="34" charset="0"/>
              </a:rPr>
              <a:t>Caused by</a:t>
            </a:r>
            <a:endParaRPr lang="ar-EG" sz="2400" b="1" dirty="0">
              <a:solidFill>
                <a:srgbClr val="002060"/>
              </a:solidFill>
              <a:latin typeface="Arial" pitchFamily="34" charset="0"/>
              <a:cs typeface="Arial" pitchFamily="34" charset="0"/>
            </a:endParaRPr>
          </a:p>
        </p:txBody>
      </p:sp>
      <p:sp>
        <p:nvSpPr>
          <p:cNvPr id="22" name="TextBox 21">
            <a:extLst>
              <a:ext uri="{FF2B5EF4-FFF2-40B4-BE49-F238E27FC236}">
                <a16:creationId xmlns:a16="http://schemas.microsoft.com/office/drawing/2014/main" id="{E0B941E2-2EB6-70A9-586D-5088CC724B1C}"/>
              </a:ext>
            </a:extLst>
          </p:cNvPr>
          <p:cNvSpPr txBox="1"/>
          <p:nvPr/>
        </p:nvSpPr>
        <p:spPr>
          <a:xfrm>
            <a:off x="3428992" y="3612958"/>
            <a:ext cx="2571768" cy="46166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buClr>
                <a:srgbClr val="00B050"/>
              </a:buClr>
              <a:buFont typeface="Wingdings" pitchFamily="2" charset="2"/>
              <a:buChar char="v"/>
            </a:pPr>
            <a:r>
              <a:rPr lang="en-US" sz="2400" b="1" i="1" dirty="0">
                <a:solidFill>
                  <a:srgbClr val="00B050"/>
                </a:solidFill>
                <a:latin typeface="Arial" pitchFamily="34" charset="0"/>
                <a:cs typeface="Arial" pitchFamily="34" charset="0"/>
              </a:rPr>
              <a:t>L. </a:t>
            </a:r>
            <a:r>
              <a:rPr lang="en-US" sz="2400" b="1" i="1" dirty="0" err="1">
                <a:solidFill>
                  <a:srgbClr val="00B050"/>
                </a:solidFill>
                <a:latin typeface="Arial" pitchFamily="34" charset="0"/>
                <a:cs typeface="Arial" pitchFamily="34" charset="0"/>
              </a:rPr>
              <a:t>braziliensis</a:t>
            </a:r>
            <a:r>
              <a:rPr lang="en-US" sz="2400" b="1" dirty="0">
                <a:solidFill>
                  <a:srgbClr val="002060"/>
                </a:solidFill>
                <a:latin typeface="Arial" pitchFamily="34" charset="0"/>
                <a:cs typeface="Arial" pitchFamily="34" charset="0"/>
              </a:rPr>
              <a:t>.</a:t>
            </a:r>
            <a:endParaRPr lang="ar-EG" dirty="0"/>
          </a:p>
        </p:txBody>
      </p:sp>
      <p:sp>
        <p:nvSpPr>
          <p:cNvPr id="24" name="TextBox 23">
            <a:extLst>
              <a:ext uri="{FF2B5EF4-FFF2-40B4-BE49-F238E27FC236}">
                <a16:creationId xmlns:a16="http://schemas.microsoft.com/office/drawing/2014/main" id="{20266A74-2B7E-7474-B576-8C94116DE4A6}"/>
              </a:ext>
            </a:extLst>
          </p:cNvPr>
          <p:cNvSpPr txBox="1"/>
          <p:nvPr/>
        </p:nvSpPr>
        <p:spPr>
          <a:xfrm>
            <a:off x="4194518" y="4610391"/>
            <a:ext cx="45720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buClr>
                <a:srgbClr val="00B050"/>
              </a:buClr>
              <a:buFont typeface="Wingdings" pitchFamily="2" charset="2"/>
              <a:buChar char="v"/>
            </a:pPr>
            <a:r>
              <a:rPr lang="en-US" sz="2400" b="1" dirty="0">
                <a:solidFill>
                  <a:srgbClr val="00B050"/>
                </a:solidFill>
                <a:latin typeface="Arial" pitchFamily="34" charset="0"/>
                <a:cs typeface="Arial" pitchFamily="34" charset="0"/>
              </a:rPr>
              <a:t> New World Leishmaniasis</a:t>
            </a:r>
            <a:endParaRPr lang="ar-EG" sz="2400" b="1" dirty="0">
              <a:solidFill>
                <a:srgbClr val="00B050"/>
              </a:solidFill>
              <a:latin typeface="Arial" pitchFamily="34" charset="0"/>
              <a:cs typeface="Arial" pitchFamily="34" charset="0"/>
            </a:endParaRPr>
          </a:p>
        </p:txBody>
      </p:sp>
      <p:pic>
        <p:nvPicPr>
          <p:cNvPr id="25" name="Picture 6" descr="No photo description available.">
            <a:extLst>
              <a:ext uri="{FF2B5EF4-FFF2-40B4-BE49-F238E27FC236}">
                <a16:creationId xmlns:a16="http://schemas.microsoft.com/office/drawing/2014/main" id="{3EF78A12-797E-4A36-94CC-D76BB281E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042" y="134207"/>
            <a:ext cx="804953" cy="81721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Phlebotominae - Wikipedia">
            <a:extLst>
              <a:ext uri="{FF2B5EF4-FFF2-40B4-BE49-F238E27FC236}">
                <a16:creationId xmlns:a16="http://schemas.microsoft.com/office/drawing/2014/main" id="{C7AC2904-B165-C9ED-029F-515C68686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39" y="111717"/>
            <a:ext cx="1393313" cy="94640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5E8F3FCF-45ED-4204-D7F2-1A89654BA4BD}"/>
              </a:ext>
            </a:extLst>
          </p:cNvPr>
          <p:cNvSpPr txBox="1"/>
          <p:nvPr/>
        </p:nvSpPr>
        <p:spPr>
          <a:xfrm>
            <a:off x="4194518" y="5949605"/>
            <a:ext cx="45720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buClr>
                <a:srgbClr val="C00000"/>
              </a:buClr>
              <a:buFont typeface="Wingdings" pitchFamily="2" charset="2"/>
              <a:buChar char="§"/>
            </a:pPr>
            <a:r>
              <a:rPr lang="en-US" dirty="0"/>
              <a:t> </a:t>
            </a:r>
            <a:r>
              <a:rPr lang="en-US" sz="2400" b="1" dirty="0">
                <a:solidFill>
                  <a:srgbClr val="002060"/>
                </a:solidFill>
                <a:latin typeface="Arial" pitchFamily="34" charset="0"/>
                <a:cs typeface="Arial" pitchFamily="34" charset="0"/>
              </a:rPr>
              <a:t>Old World Leishmaniasis</a:t>
            </a:r>
            <a:endParaRPr lang="ar-EG" sz="2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886158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7FC839-FD66-8CC6-0B6F-908430C8B0A9}"/>
              </a:ext>
            </a:extLst>
          </p:cNvPr>
          <p:cNvPicPr>
            <a:picLocks noChangeAspect="1"/>
          </p:cNvPicPr>
          <p:nvPr/>
        </p:nvPicPr>
        <p:blipFill>
          <a:blip r:embed="rId2" cstate="print"/>
          <a:stretch>
            <a:fillRect/>
          </a:stretch>
        </p:blipFill>
        <p:spPr>
          <a:xfrm flipH="1">
            <a:off x="1134571" y="3086214"/>
            <a:ext cx="988670" cy="1554480"/>
          </a:xfrm>
          <a:prstGeom prst="rect">
            <a:avLst/>
          </a:prstGeom>
        </p:spPr>
      </p:pic>
      <p:sp>
        <p:nvSpPr>
          <p:cNvPr id="4" name="TextBox 3">
            <a:extLst>
              <a:ext uri="{FF2B5EF4-FFF2-40B4-BE49-F238E27FC236}">
                <a16:creationId xmlns:a16="http://schemas.microsoft.com/office/drawing/2014/main" id="{ABD07FD4-5040-6759-EF22-A3E64442CADC}"/>
              </a:ext>
            </a:extLst>
          </p:cNvPr>
          <p:cNvSpPr txBox="1"/>
          <p:nvPr/>
        </p:nvSpPr>
        <p:spPr>
          <a:xfrm>
            <a:off x="843073" y="2029080"/>
            <a:ext cx="2019378" cy="707886"/>
          </a:xfrm>
          <a:prstGeom prst="rect">
            <a:avLst/>
          </a:prstGeom>
          <a:noFill/>
        </p:spPr>
        <p:txBody>
          <a:bodyPr wrap="square">
            <a:spAutoFit/>
          </a:bodyPr>
          <a:lstStyle/>
          <a:p>
            <a:pPr algn="ctr"/>
            <a:r>
              <a:rPr lang="en-US" sz="2000" b="1" i="0" dirty="0">
                <a:solidFill>
                  <a:srgbClr val="0070C0"/>
                </a:solidFill>
                <a:effectLst/>
                <a:latin typeface="-apple-system"/>
              </a:rPr>
              <a:t>Leishmanial or Amastigote stage</a:t>
            </a:r>
            <a:endParaRPr lang="en-US" sz="2000" b="0" i="0" dirty="0">
              <a:solidFill>
                <a:srgbClr val="0070C0"/>
              </a:solidFill>
              <a:effectLst/>
              <a:latin typeface="-apple-system"/>
            </a:endParaRPr>
          </a:p>
        </p:txBody>
      </p:sp>
      <p:pic>
        <p:nvPicPr>
          <p:cNvPr id="5" name="Picture 4">
            <a:extLst>
              <a:ext uri="{FF2B5EF4-FFF2-40B4-BE49-F238E27FC236}">
                <a16:creationId xmlns:a16="http://schemas.microsoft.com/office/drawing/2014/main" id="{E7EE1649-ED98-36AA-A725-B2027522DDD7}"/>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5602707" y="1486394"/>
            <a:ext cx="1188720" cy="4977774"/>
          </a:xfrm>
          <a:prstGeom prst="rect">
            <a:avLst/>
          </a:prstGeom>
        </p:spPr>
      </p:pic>
      <p:sp>
        <p:nvSpPr>
          <p:cNvPr id="6" name="TextBox 5">
            <a:extLst>
              <a:ext uri="{FF2B5EF4-FFF2-40B4-BE49-F238E27FC236}">
                <a16:creationId xmlns:a16="http://schemas.microsoft.com/office/drawing/2014/main" id="{FF965707-20A4-F00A-CF95-DCCC52CF4C6E}"/>
              </a:ext>
            </a:extLst>
          </p:cNvPr>
          <p:cNvSpPr txBox="1"/>
          <p:nvPr/>
        </p:nvSpPr>
        <p:spPr>
          <a:xfrm>
            <a:off x="6463607" y="1132451"/>
            <a:ext cx="2318467" cy="707886"/>
          </a:xfrm>
          <a:prstGeom prst="rect">
            <a:avLst/>
          </a:prstGeom>
          <a:noFill/>
        </p:spPr>
        <p:txBody>
          <a:bodyPr wrap="square">
            <a:spAutoFit/>
          </a:bodyPr>
          <a:lstStyle/>
          <a:p>
            <a:pPr algn="ctr"/>
            <a:r>
              <a:rPr lang="en-US" sz="2000" b="1" i="0" dirty="0">
                <a:solidFill>
                  <a:srgbClr val="0070C0"/>
                </a:solidFill>
                <a:effectLst/>
                <a:latin typeface="-apple-system"/>
              </a:rPr>
              <a:t>Leptomonad or promastigote stage</a:t>
            </a:r>
            <a:endParaRPr lang="en-US" sz="2000" b="0" i="0" dirty="0">
              <a:solidFill>
                <a:srgbClr val="0070C0"/>
              </a:solidFill>
              <a:effectLst/>
              <a:latin typeface="-apple-system"/>
            </a:endParaRPr>
          </a:p>
        </p:txBody>
      </p:sp>
      <p:sp>
        <p:nvSpPr>
          <p:cNvPr id="7" name="TextBox 6">
            <a:extLst>
              <a:ext uri="{FF2B5EF4-FFF2-40B4-BE49-F238E27FC236}">
                <a16:creationId xmlns:a16="http://schemas.microsoft.com/office/drawing/2014/main" id="{E259FC61-8726-51E5-7B41-3A43168BC035}"/>
              </a:ext>
            </a:extLst>
          </p:cNvPr>
          <p:cNvSpPr txBox="1"/>
          <p:nvPr/>
        </p:nvSpPr>
        <p:spPr>
          <a:xfrm>
            <a:off x="797492" y="4974084"/>
            <a:ext cx="1662827" cy="584775"/>
          </a:xfrm>
          <a:prstGeom prst="rect">
            <a:avLst/>
          </a:prstGeom>
          <a:noFill/>
        </p:spPr>
        <p:txBody>
          <a:bodyPr wrap="square">
            <a:spAutoFit/>
          </a:bodyPr>
          <a:lstStyle/>
          <a:p>
            <a:pPr indent="-6985" algn="ctr"/>
            <a:r>
              <a:rPr lang="en-GB" sz="1600" b="1" dirty="0">
                <a:solidFill>
                  <a:srgbClr val="0070C0"/>
                </a:solidFill>
                <a:effectLst/>
                <a:ea typeface="Times New Roman" panose="02020603050405020304" pitchFamily="18" charset="0"/>
                <a:cs typeface="Traditional Arabic" panose="02020603050405020304" pitchFamily="18" charset="-78"/>
              </a:rPr>
              <a:t>Round or oval</a:t>
            </a:r>
          </a:p>
          <a:p>
            <a:pPr indent="-6985" algn="ctr"/>
            <a:r>
              <a:rPr lang="en-GB" sz="1600" b="1" dirty="0">
                <a:solidFill>
                  <a:srgbClr val="0070C0"/>
                </a:solidFill>
                <a:effectLst/>
                <a:ea typeface="Times New Roman" panose="02020603050405020304" pitchFamily="18" charset="0"/>
                <a:cs typeface="Traditional Arabic" panose="02020603050405020304" pitchFamily="18" charset="-78"/>
              </a:rPr>
              <a:t>(2–4μm)</a:t>
            </a:r>
            <a:endParaRPr lang="en-US" sz="1600" b="1" dirty="0">
              <a:solidFill>
                <a:srgbClr val="0070C0"/>
              </a:solidFill>
              <a:effectLst/>
              <a:ea typeface="Times New Roman" panose="02020603050405020304" pitchFamily="18" charset="0"/>
              <a:cs typeface="Traditional Arabic" panose="02020603050405020304" pitchFamily="18" charset="-78"/>
            </a:endParaRPr>
          </a:p>
        </p:txBody>
      </p:sp>
      <p:sp>
        <p:nvSpPr>
          <p:cNvPr id="8" name="TextBox 7">
            <a:extLst>
              <a:ext uri="{FF2B5EF4-FFF2-40B4-BE49-F238E27FC236}">
                <a16:creationId xmlns:a16="http://schemas.microsoft.com/office/drawing/2014/main" id="{445661E1-38F9-2F9C-25DA-2F5A1F3D1ABE}"/>
              </a:ext>
            </a:extLst>
          </p:cNvPr>
          <p:cNvSpPr txBox="1"/>
          <p:nvPr/>
        </p:nvSpPr>
        <p:spPr>
          <a:xfrm>
            <a:off x="2299141" y="4087228"/>
            <a:ext cx="961292" cy="369332"/>
          </a:xfrm>
          <a:prstGeom prst="rect">
            <a:avLst/>
          </a:prstGeom>
          <a:noFill/>
        </p:spPr>
        <p:txBody>
          <a:bodyPr wrap="square">
            <a:spAutoFit/>
          </a:bodyPr>
          <a:lstStyle/>
          <a:p>
            <a:pPr algn="ctr"/>
            <a:r>
              <a:rPr lang="en-GB" sz="1800" b="1" dirty="0">
                <a:solidFill>
                  <a:srgbClr val="002060"/>
                </a:solidFill>
                <a:effectLst/>
                <a:latin typeface="Calibri" panose="020F0502020204030204" pitchFamily="34" charset="0"/>
                <a:ea typeface="Times New Roman" panose="02020603050405020304" pitchFamily="18" charset="0"/>
                <a:cs typeface="Traditional Arabic" panose="02020603050405020304" pitchFamily="18" charset="-78"/>
              </a:rPr>
              <a:t>Nucleus</a:t>
            </a:r>
            <a:endParaRPr lang="en-US" b="1" dirty="0">
              <a:solidFill>
                <a:srgbClr val="002060"/>
              </a:solidFill>
            </a:endParaRPr>
          </a:p>
        </p:txBody>
      </p:sp>
      <p:sp>
        <p:nvSpPr>
          <p:cNvPr id="9" name="TextBox 8">
            <a:extLst>
              <a:ext uri="{FF2B5EF4-FFF2-40B4-BE49-F238E27FC236}">
                <a16:creationId xmlns:a16="http://schemas.microsoft.com/office/drawing/2014/main" id="{F52B36FB-F790-C90F-0AB3-899DFB01DA73}"/>
              </a:ext>
            </a:extLst>
          </p:cNvPr>
          <p:cNvSpPr txBox="1"/>
          <p:nvPr/>
        </p:nvSpPr>
        <p:spPr>
          <a:xfrm>
            <a:off x="2338825" y="3636727"/>
            <a:ext cx="1160585" cy="338554"/>
          </a:xfrm>
          <a:prstGeom prst="rect">
            <a:avLst/>
          </a:prstGeom>
          <a:noFill/>
        </p:spPr>
        <p:txBody>
          <a:bodyPr wrap="square">
            <a:spAutoFit/>
          </a:bodyPr>
          <a:lstStyle/>
          <a:p>
            <a:r>
              <a:rPr lang="en-GB" sz="1600" b="1" dirty="0">
                <a:solidFill>
                  <a:srgbClr val="002060"/>
                </a:solidFill>
                <a:effectLst/>
                <a:latin typeface="Calibri" panose="020F0502020204030204" pitchFamily="34" charset="0"/>
                <a:ea typeface="Times New Roman" panose="02020603050405020304" pitchFamily="18" charset="0"/>
                <a:cs typeface="Traditional Arabic" panose="02020603050405020304" pitchFamily="18" charset="-78"/>
              </a:rPr>
              <a:t>Kinetoplast</a:t>
            </a:r>
            <a:endParaRPr lang="en-US" sz="1600" b="1" dirty="0">
              <a:solidFill>
                <a:srgbClr val="002060"/>
              </a:solidFill>
            </a:endParaRPr>
          </a:p>
        </p:txBody>
      </p:sp>
      <p:sp>
        <p:nvSpPr>
          <p:cNvPr id="10" name="TextBox 9">
            <a:extLst>
              <a:ext uri="{FF2B5EF4-FFF2-40B4-BE49-F238E27FC236}">
                <a16:creationId xmlns:a16="http://schemas.microsoft.com/office/drawing/2014/main" id="{B95A28A9-11A5-DFF8-C7D0-9016C007C572}"/>
              </a:ext>
            </a:extLst>
          </p:cNvPr>
          <p:cNvSpPr txBox="1"/>
          <p:nvPr/>
        </p:nvSpPr>
        <p:spPr>
          <a:xfrm>
            <a:off x="2253022" y="3203455"/>
            <a:ext cx="1160585" cy="338554"/>
          </a:xfrm>
          <a:prstGeom prst="rect">
            <a:avLst/>
          </a:prstGeom>
          <a:noFill/>
        </p:spPr>
        <p:txBody>
          <a:bodyPr wrap="square">
            <a:spAutoFit/>
          </a:bodyPr>
          <a:lstStyle/>
          <a:p>
            <a:pPr algn="ctr"/>
            <a:r>
              <a:rPr lang="en-US" sz="1600" b="1" i="0" dirty="0">
                <a:solidFill>
                  <a:srgbClr val="002060"/>
                </a:solidFill>
                <a:effectLst/>
                <a:latin typeface="-apple-system"/>
              </a:rPr>
              <a:t>Axoneme</a:t>
            </a:r>
            <a:endParaRPr lang="en-US" b="1" dirty="0">
              <a:solidFill>
                <a:srgbClr val="002060"/>
              </a:solidFill>
            </a:endParaRPr>
          </a:p>
        </p:txBody>
      </p:sp>
      <p:sp>
        <p:nvSpPr>
          <p:cNvPr id="11" name="TextBox 10">
            <a:extLst>
              <a:ext uri="{FF2B5EF4-FFF2-40B4-BE49-F238E27FC236}">
                <a16:creationId xmlns:a16="http://schemas.microsoft.com/office/drawing/2014/main" id="{0899692A-D859-9AD9-C617-E2D7CF74FAF2}"/>
              </a:ext>
            </a:extLst>
          </p:cNvPr>
          <p:cNvSpPr txBox="1"/>
          <p:nvPr/>
        </p:nvSpPr>
        <p:spPr>
          <a:xfrm>
            <a:off x="6791427" y="5543995"/>
            <a:ext cx="1830059" cy="677108"/>
          </a:xfrm>
          <a:prstGeom prst="rect">
            <a:avLst/>
          </a:prstGeom>
          <a:noFill/>
        </p:spPr>
        <p:txBody>
          <a:bodyPr wrap="square">
            <a:spAutoFit/>
          </a:bodyPr>
          <a:lstStyle/>
          <a:p>
            <a:pPr algn="ctr"/>
            <a:r>
              <a:rPr lang="en-US" b="1" i="0" dirty="0">
                <a:solidFill>
                  <a:srgbClr val="0070C0"/>
                </a:solidFill>
                <a:effectLst/>
                <a:latin typeface="-apple-system"/>
              </a:rPr>
              <a:t>spindle-shaped</a:t>
            </a:r>
          </a:p>
          <a:p>
            <a:pPr algn="ctr"/>
            <a:r>
              <a:rPr lang="en-US" b="1" i="0" dirty="0">
                <a:solidFill>
                  <a:srgbClr val="0070C0"/>
                </a:solidFill>
                <a:effectLst/>
                <a:latin typeface="-apple-system"/>
              </a:rPr>
              <a:t>(15-20µ</a:t>
            </a:r>
            <a:r>
              <a:rPr lang="en-US" sz="2000" b="1" dirty="0">
                <a:solidFill>
                  <a:srgbClr val="0070C0"/>
                </a:solidFill>
                <a:latin typeface="-apple-system"/>
              </a:rPr>
              <a:t>m</a:t>
            </a:r>
            <a:r>
              <a:rPr lang="en-US" b="1" i="0" dirty="0">
                <a:solidFill>
                  <a:srgbClr val="0070C0"/>
                </a:solidFill>
                <a:effectLst/>
                <a:latin typeface="-apple-system"/>
              </a:rPr>
              <a:t>) </a:t>
            </a:r>
            <a:endParaRPr lang="en-US" b="1" dirty="0">
              <a:solidFill>
                <a:srgbClr val="0070C0"/>
              </a:solidFill>
            </a:endParaRPr>
          </a:p>
        </p:txBody>
      </p:sp>
      <p:sp>
        <p:nvSpPr>
          <p:cNvPr id="12" name="TextBox 11">
            <a:extLst>
              <a:ext uri="{FF2B5EF4-FFF2-40B4-BE49-F238E27FC236}">
                <a16:creationId xmlns:a16="http://schemas.microsoft.com/office/drawing/2014/main" id="{9423ABCF-0B05-BAB6-EBB9-049EDDA3B068}"/>
              </a:ext>
            </a:extLst>
          </p:cNvPr>
          <p:cNvSpPr txBox="1"/>
          <p:nvPr/>
        </p:nvSpPr>
        <p:spPr>
          <a:xfrm>
            <a:off x="4807131" y="2567689"/>
            <a:ext cx="1389936" cy="338554"/>
          </a:xfrm>
          <a:prstGeom prst="rect">
            <a:avLst/>
          </a:prstGeom>
          <a:noFill/>
        </p:spPr>
        <p:txBody>
          <a:bodyPr wrap="square">
            <a:spAutoFit/>
          </a:bodyPr>
          <a:lstStyle/>
          <a:p>
            <a:pPr algn="ctr"/>
            <a:r>
              <a:rPr lang="en-US" sz="1600" b="1" i="0" dirty="0">
                <a:solidFill>
                  <a:srgbClr val="002060"/>
                </a:solidFill>
                <a:effectLst/>
                <a:latin typeface="-apple-system"/>
              </a:rPr>
              <a:t>Flagellum</a:t>
            </a:r>
            <a:endParaRPr lang="en-US" sz="1600" b="1" dirty="0">
              <a:solidFill>
                <a:srgbClr val="002060"/>
              </a:solidFill>
            </a:endParaRPr>
          </a:p>
        </p:txBody>
      </p:sp>
      <p:cxnSp>
        <p:nvCxnSpPr>
          <p:cNvPr id="13" name="Straight Arrow Connector 12">
            <a:extLst>
              <a:ext uri="{FF2B5EF4-FFF2-40B4-BE49-F238E27FC236}">
                <a16:creationId xmlns:a16="http://schemas.microsoft.com/office/drawing/2014/main" id="{9EB84B98-6235-92FB-7C17-53C95540F46F}"/>
              </a:ext>
            </a:extLst>
          </p:cNvPr>
          <p:cNvCxnSpPr>
            <a:cxnSpLocks/>
            <a:stCxn id="10" idx="1"/>
          </p:cNvCxnSpPr>
          <p:nvPr/>
        </p:nvCxnSpPr>
        <p:spPr>
          <a:xfrm flipH="1">
            <a:off x="1534061" y="3372732"/>
            <a:ext cx="718961"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7C1F68A9-8756-B552-ABC0-18F8B76CFFD9}"/>
              </a:ext>
            </a:extLst>
          </p:cNvPr>
          <p:cNvCxnSpPr>
            <a:cxnSpLocks/>
          </p:cNvCxnSpPr>
          <p:nvPr/>
        </p:nvCxnSpPr>
        <p:spPr>
          <a:xfrm flipH="1">
            <a:off x="1628906" y="3758592"/>
            <a:ext cx="718961"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BCC4D118-1485-0E7B-EE38-D153172DD8AE}"/>
              </a:ext>
            </a:extLst>
          </p:cNvPr>
          <p:cNvCxnSpPr>
            <a:cxnSpLocks/>
          </p:cNvCxnSpPr>
          <p:nvPr/>
        </p:nvCxnSpPr>
        <p:spPr>
          <a:xfrm flipH="1">
            <a:off x="1628906" y="4271894"/>
            <a:ext cx="718961"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DC879862-AA9F-AFBE-FCE8-BEB95D6199C8}"/>
              </a:ext>
            </a:extLst>
          </p:cNvPr>
          <p:cNvSpPr txBox="1"/>
          <p:nvPr/>
        </p:nvSpPr>
        <p:spPr>
          <a:xfrm>
            <a:off x="2525815" y="344282"/>
            <a:ext cx="4389120" cy="461665"/>
          </a:xfrm>
          <a:prstGeom prst="rect">
            <a:avLst/>
          </a:prstGeom>
          <a:solidFill>
            <a:schemeClr val="accent5">
              <a:lumMod val="20000"/>
              <a:lumOff val="80000"/>
            </a:schemeClr>
          </a:solidFill>
          <a:ln w="28575">
            <a:solidFill>
              <a:srgbClr val="7030A0"/>
            </a:solidFill>
          </a:ln>
        </p:spPr>
        <p:txBody>
          <a:bodyPr wrap="square">
            <a:spAutoFit/>
          </a:bodyPr>
          <a:lstStyle/>
          <a:p>
            <a:pPr marL="342900" indent="-342900" algn="ctr">
              <a:buFont typeface="Wingdings" panose="05000000000000000000" pitchFamily="2" charset="2"/>
              <a:buChar char="v"/>
            </a:pPr>
            <a:r>
              <a:rPr lang="en-US" sz="2400" b="1" dirty="0">
                <a:solidFill>
                  <a:srgbClr val="C00000"/>
                </a:solidFill>
                <a:latin typeface="Arial" pitchFamily="34" charset="0"/>
                <a:cs typeface="Arial" pitchFamily="34" charset="0"/>
              </a:rPr>
              <a:t>Morphological forms</a:t>
            </a:r>
          </a:p>
        </p:txBody>
      </p:sp>
      <p:cxnSp>
        <p:nvCxnSpPr>
          <p:cNvPr id="17" name="Straight Connector 16">
            <a:extLst>
              <a:ext uri="{FF2B5EF4-FFF2-40B4-BE49-F238E27FC236}">
                <a16:creationId xmlns:a16="http://schemas.microsoft.com/office/drawing/2014/main" id="{5A6B30C8-BF4A-FFE9-BDED-BDDDFAE08D22}"/>
              </a:ext>
            </a:extLst>
          </p:cNvPr>
          <p:cNvCxnSpPr>
            <a:cxnSpLocks/>
          </p:cNvCxnSpPr>
          <p:nvPr/>
        </p:nvCxnSpPr>
        <p:spPr>
          <a:xfrm>
            <a:off x="4526280" y="908921"/>
            <a:ext cx="91440" cy="5852160"/>
          </a:xfrm>
          <a:prstGeom prst="line">
            <a:avLst/>
          </a:prstGeom>
        </p:spPr>
        <p:style>
          <a:lnRef idx="3">
            <a:schemeClr val="dk1"/>
          </a:lnRef>
          <a:fillRef idx="0">
            <a:schemeClr val="dk1"/>
          </a:fillRef>
          <a:effectRef idx="2">
            <a:schemeClr val="dk1"/>
          </a:effectRef>
          <a:fontRef idx="minor">
            <a:schemeClr val="tx1"/>
          </a:fontRef>
        </p:style>
      </p:cxnSp>
      <p:pic>
        <p:nvPicPr>
          <p:cNvPr id="18" name="Picture 6" descr="No photo description available.">
            <a:extLst>
              <a:ext uri="{FF2B5EF4-FFF2-40B4-BE49-F238E27FC236}">
                <a16:creationId xmlns:a16="http://schemas.microsoft.com/office/drawing/2014/main" id="{7F60AD70-C768-DAB2-0681-CA6EB35343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9009" y="80892"/>
            <a:ext cx="804953" cy="8172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hlebotominae - Wikipedia">
            <a:extLst>
              <a:ext uri="{FF2B5EF4-FFF2-40B4-BE49-F238E27FC236}">
                <a16:creationId xmlns:a16="http://schemas.microsoft.com/office/drawing/2014/main" id="{38CACAF6-3D8E-8C28-BB6B-98B70BD377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77" y="134207"/>
            <a:ext cx="1393313" cy="9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75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p:tgtEl>
                                          <p:spTgt spid="7"/>
                                        </p:tgtEl>
                                        <p:attrNameLst>
                                          <p:attrName>ppt_y</p:attrName>
                                        </p:attrNameLst>
                                      </p:cBhvr>
                                      <p:tavLst>
                                        <p:tav tm="0">
                                          <p:val>
                                            <p:strVal val="#ppt_y-#ppt_h*1.125000"/>
                                          </p:val>
                                        </p:tav>
                                        <p:tav tm="100000">
                                          <p:val>
                                            <p:strVal val="#ppt_y"/>
                                          </p:val>
                                        </p:tav>
                                      </p:tavLst>
                                    </p:anim>
                                    <p:animEffect transition="in" filter="wipe(down)">
                                      <p:cBhvr>
                                        <p:cTn id="40" dur="500"/>
                                        <p:tgtEl>
                                          <p:spTgt spid="7"/>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500"/>
                                        <p:tgtEl>
                                          <p:spTgt spid="10"/>
                                        </p:tgtEl>
                                      </p:cBhvr>
                                    </p:animEffect>
                                  </p:childTnLst>
                                </p:cTn>
                              </p:par>
                              <p:par>
                                <p:cTn id="45" presetID="22" presetClass="entr" presetSubtype="2"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childTnLst>
                          </p:cTn>
                        </p:par>
                        <p:par>
                          <p:cTn id="48" fill="hold">
                            <p:stCondLst>
                              <p:cond delay="1000"/>
                            </p:stCondLst>
                            <p:childTnLst>
                              <p:par>
                                <p:cTn id="49" presetID="22" presetClass="entr" presetSubtype="2"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500"/>
                                        <p:tgtEl>
                                          <p:spTgt spid="9"/>
                                        </p:tgtEl>
                                      </p:cBhvr>
                                    </p:animEffect>
                                  </p:childTnLst>
                                </p:cTn>
                              </p:par>
                              <p:par>
                                <p:cTn id="52" presetID="22" presetClass="entr" presetSubtype="2"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right)">
                                      <p:cBhvr>
                                        <p:cTn id="54" dur="500"/>
                                        <p:tgtEl>
                                          <p:spTgt spid="14"/>
                                        </p:tgtEl>
                                      </p:cBhvr>
                                    </p:animEffect>
                                  </p:childTnLst>
                                </p:cTn>
                              </p:par>
                            </p:childTnLst>
                          </p:cTn>
                        </p:par>
                        <p:par>
                          <p:cTn id="55" fill="hold">
                            <p:stCondLst>
                              <p:cond delay="1500"/>
                            </p:stCondLst>
                            <p:childTnLst>
                              <p:par>
                                <p:cTn id="56" presetID="22" presetClass="entr" presetSubtype="4"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par>
                                <p:cTn id="59" presetID="2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p:stCondLst>
                              <p:cond delay="2000"/>
                            </p:stCondLst>
                            <p:childTnLst>
                              <p:par>
                                <p:cTn id="63" presetID="12" presetClass="entr" presetSubtype="8"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p:tgtEl>
                                          <p:spTgt spid="11"/>
                                        </p:tgtEl>
                                        <p:attrNameLst>
                                          <p:attrName>ppt_x</p:attrName>
                                        </p:attrNameLst>
                                      </p:cBhvr>
                                      <p:tavLst>
                                        <p:tav tm="0">
                                          <p:val>
                                            <p:strVal val="#ppt_x-#ppt_w*1.125000"/>
                                          </p:val>
                                        </p:tav>
                                        <p:tav tm="100000">
                                          <p:val>
                                            <p:strVal val="#ppt_x"/>
                                          </p:val>
                                        </p:tav>
                                      </p:tavLst>
                                    </p:anim>
                                    <p:animEffect transition="in" filter="wipe(right)">
                                      <p:cBhvr>
                                        <p:cTn id="66" dur="500"/>
                                        <p:tgtEl>
                                          <p:spTgt spid="11"/>
                                        </p:tgtEl>
                                      </p:cBhvr>
                                    </p:animEffect>
                                  </p:childTnLst>
                                </p:cTn>
                              </p:par>
                            </p:childTnLst>
                          </p:cTn>
                        </p:par>
                        <p:par>
                          <p:cTn id="67" fill="hold">
                            <p:stCondLst>
                              <p:cond delay="2500"/>
                            </p:stCondLst>
                            <p:childTnLst>
                              <p:par>
                                <p:cTn id="68" presetID="12" presetClass="entr" presetSubtype="1"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p:tgtEl>
                                          <p:spTgt spid="12"/>
                                        </p:tgtEl>
                                        <p:attrNameLst>
                                          <p:attrName>ppt_y</p:attrName>
                                        </p:attrNameLst>
                                      </p:cBhvr>
                                      <p:tavLst>
                                        <p:tav tm="0">
                                          <p:val>
                                            <p:strVal val="#ppt_y-#ppt_h*1.125000"/>
                                          </p:val>
                                        </p:tav>
                                        <p:tav tm="100000">
                                          <p:val>
                                            <p:strVal val="#ppt_y"/>
                                          </p:val>
                                        </p:tav>
                                      </p:tavLst>
                                    </p:anim>
                                    <p:animEffect transition="in" filter="wipe(down)">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D647F4-9A1F-95CE-F2F2-D270A5E70A69}"/>
              </a:ext>
            </a:extLst>
          </p:cNvPr>
          <p:cNvSpPr txBox="1"/>
          <p:nvPr/>
        </p:nvSpPr>
        <p:spPr>
          <a:xfrm>
            <a:off x="392877" y="1604596"/>
            <a:ext cx="8358246" cy="4924425"/>
          </a:xfrm>
          <a:prstGeom prst="rect">
            <a:avLst/>
          </a:prstGeom>
          <a:noFill/>
          <a:ln>
            <a:solidFill>
              <a:srgbClr val="002060"/>
            </a:solidFill>
          </a:ln>
        </p:spPr>
        <p:txBody>
          <a:bodyPr wrap="square" rtlCol="1">
            <a:spAutoFit/>
          </a:bodyPr>
          <a:lstStyle/>
          <a:p>
            <a:pPr algn="l" rtl="0"/>
            <a:r>
              <a:rPr lang="en-US" sz="2000" b="1" dirty="0">
                <a:latin typeface="Arial" pitchFamily="34" charset="0"/>
                <a:cs typeface="Arial" pitchFamily="34" charset="0"/>
              </a:rPr>
              <a:t>                   </a:t>
            </a:r>
            <a:r>
              <a:rPr lang="en-US" sz="2000" b="1" u="sng" dirty="0">
                <a:solidFill>
                  <a:srgbClr val="C00000"/>
                </a:solidFill>
                <a:latin typeface="Arial" pitchFamily="34" charset="0"/>
                <a:cs typeface="Arial" pitchFamily="34" charset="0"/>
              </a:rPr>
              <a:t>1- </a:t>
            </a:r>
            <a:r>
              <a:rPr lang="en-US" sz="2400" b="1" u="sng" dirty="0" err="1">
                <a:solidFill>
                  <a:srgbClr val="C00000"/>
                </a:solidFill>
                <a:latin typeface="Arial" pitchFamily="34" charset="0"/>
                <a:cs typeface="Arial" pitchFamily="34" charset="0"/>
              </a:rPr>
              <a:t>Amastigote</a:t>
            </a:r>
            <a:r>
              <a:rPr lang="en-US" sz="2400" b="1" dirty="0">
                <a:solidFill>
                  <a:srgbClr val="C00000"/>
                </a:solidFill>
                <a:latin typeface="Arial" pitchFamily="34" charset="0"/>
                <a:cs typeface="Arial" pitchFamily="34" charset="0"/>
              </a:rPr>
              <a:t> </a:t>
            </a:r>
            <a:r>
              <a:rPr lang="en-US" sz="2400" b="1" dirty="0">
                <a:solidFill>
                  <a:srgbClr val="002060"/>
                </a:solidFill>
                <a:latin typeface="Arial" pitchFamily="34" charset="0"/>
                <a:cs typeface="Arial" pitchFamily="34" charset="0"/>
              </a:rPr>
              <a:t>                           </a:t>
            </a:r>
            <a:r>
              <a:rPr lang="en-US" sz="2400" b="1" u="sng" dirty="0">
                <a:solidFill>
                  <a:srgbClr val="C00000"/>
                </a:solidFill>
                <a:latin typeface="Arial" pitchFamily="34" charset="0"/>
                <a:cs typeface="Arial" pitchFamily="34" charset="0"/>
              </a:rPr>
              <a:t>2-</a:t>
            </a:r>
            <a:r>
              <a:rPr lang="en-US" sz="2400" b="1" u="sng" dirty="0">
                <a:solidFill>
                  <a:srgbClr val="002060"/>
                </a:solidFill>
                <a:latin typeface="Arial" pitchFamily="34" charset="0"/>
                <a:cs typeface="Arial" pitchFamily="34" charset="0"/>
              </a:rPr>
              <a:t> </a:t>
            </a:r>
            <a:r>
              <a:rPr lang="en-US" sz="2400" b="1" u="sng" dirty="0" err="1">
                <a:solidFill>
                  <a:srgbClr val="C00000"/>
                </a:solidFill>
                <a:latin typeface="Arial" pitchFamily="34" charset="0"/>
                <a:cs typeface="Arial" pitchFamily="34" charset="0"/>
              </a:rPr>
              <a:t>Promastigote</a:t>
            </a:r>
            <a:endParaRPr lang="en-US" sz="2400" b="1" u="sng" dirty="0">
              <a:solidFill>
                <a:srgbClr val="C00000"/>
              </a:solidFill>
              <a:latin typeface="Arial" pitchFamily="34" charset="0"/>
              <a:cs typeface="Arial" pitchFamily="34" charset="0"/>
            </a:endParaRPr>
          </a:p>
          <a:p>
            <a:pPr algn="l" rtl="0">
              <a:lnSpc>
                <a:spcPct val="150000"/>
              </a:lnSpc>
            </a:pPr>
            <a:r>
              <a:rPr lang="en-US" sz="2000" b="1" dirty="0">
                <a:solidFill>
                  <a:srgbClr val="C00000"/>
                </a:solidFill>
                <a:latin typeface="Arial" pitchFamily="34" charset="0"/>
                <a:cs typeface="Arial" pitchFamily="34" charset="0"/>
              </a:rPr>
              <a:t>Shape:               </a:t>
            </a:r>
            <a:r>
              <a:rPr lang="en-US" sz="2000" b="1" dirty="0">
                <a:solidFill>
                  <a:srgbClr val="002060"/>
                </a:solidFill>
                <a:latin typeface="Arial" pitchFamily="34" charset="0"/>
                <a:cs typeface="Arial" pitchFamily="34" charset="0"/>
              </a:rPr>
              <a:t>Oval                                                </a:t>
            </a:r>
            <a:r>
              <a:rPr lang="en-US" sz="2000" b="1" dirty="0" err="1">
                <a:solidFill>
                  <a:srgbClr val="002060"/>
                </a:solidFill>
                <a:latin typeface="Arial" pitchFamily="34" charset="0"/>
                <a:cs typeface="Arial" pitchFamily="34" charset="0"/>
              </a:rPr>
              <a:t>Fusiform</a:t>
            </a:r>
            <a:r>
              <a:rPr lang="en-US" sz="2000" b="1" dirty="0">
                <a:solidFill>
                  <a:srgbClr val="002060"/>
                </a:solidFill>
                <a:latin typeface="Arial" pitchFamily="34" charset="0"/>
                <a:cs typeface="Arial" pitchFamily="34" charset="0"/>
              </a:rPr>
              <a:t> or spindle</a:t>
            </a:r>
          </a:p>
          <a:p>
            <a:pPr algn="l" rtl="0">
              <a:lnSpc>
                <a:spcPct val="150000"/>
              </a:lnSpc>
            </a:pPr>
            <a:r>
              <a:rPr lang="en-US" sz="2000" b="1" dirty="0" err="1">
                <a:solidFill>
                  <a:srgbClr val="C00000"/>
                </a:solidFill>
                <a:latin typeface="Arial" pitchFamily="34" charset="0"/>
                <a:cs typeface="Arial" pitchFamily="34" charset="0"/>
              </a:rPr>
              <a:t>Kinetoplast</a:t>
            </a:r>
            <a:r>
              <a:rPr lang="en-US" sz="2000" b="1" dirty="0">
                <a:solidFill>
                  <a:srgbClr val="C00000"/>
                </a:solidFill>
                <a:latin typeface="Arial" pitchFamily="34" charset="0"/>
                <a:cs typeface="Arial" pitchFamily="34" charset="0"/>
              </a:rPr>
              <a:t>: </a:t>
            </a:r>
            <a:r>
              <a:rPr lang="en-US" sz="2000" b="1" dirty="0">
                <a:solidFill>
                  <a:srgbClr val="002060"/>
                </a:solidFill>
                <a:latin typeface="Arial" pitchFamily="34" charset="0"/>
                <a:cs typeface="Arial" pitchFamily="34" charset="0"/>
              </a:rPr>
              <a:t>Beside the nucleus                           At the anterior end</a:t>
            </a:r>
          </a:p>
          <a:p>
            <a:pPr algn="l" rtl="0">
              <a:lnSpc>
                <a:spcPct val="150000"/>
              </a:lnSpc>
            </a:pPr>
            <a:r>
              <a:rPr lang="en-US" sz="2000" b="1" dirty="0">
                <a:solidFill>
                  <a:srgbClr val="C00000"/>
                </a:solidFill>
                <a:latin typeface="Arial" pitchFamily="34" charset="0"/>
                <a:cs typeface="Arial" pitchFamily="34" charset="0"/>
              </a:rPr>
              <a:t>Flagellum:       </a:t>
            </a:r>
            <a:r>
              <a:rPr lang="en-US" sz="2000" b="1" dirty="0">
                <a:solidFill>
                  <a:srgbClr val="002060"/>
                </a:solidFill>
                <a:latin typeface="Arial" pitchFamily="34" charset="0"/>
                <a:cs typeface="Arial" pitchFamily="34" charset="0"/>
              </a:rPr>
              <a:t>Absent                                                    Present</a:t>
            </a:r>
          </a:p>
          <a:p>
            <a:pPr algn="l" rtl="0">
              <a:lnSpc>
                <a:spcPct val="150000"/>
              </a:lnSpc>
            </a:pPr>
            <a:r>
              <a:rPr lang="en-US" sz="2000" b="1" dirty="0">
                <a:solidFill>
                  <a:srgbClr val="C00000"/>
                </a:solidFill>
                <a:latin typeface="Arial" pitchFamily="34" charset="0"/>
                <a:cs typeface="Arial" pitchFamily="34" charset="0"/>
              </a:rPr>
              <a:t>Nucleus:  </a:t>
            </a:r>
            <a:r>
              <a:rPr lang="en-US" sz="2000" b="1" dirty="0">
                <a:solidFill>
                  <a:srgbClr val="002060"/>
                </a:solidFill>
                <a:latin typeface="Arial" pitchFamily="34" charset="0"/>
                <a:cs typeface="Arial" pitchFamily="34" charset="0"/>
              </a:rPr>
              <a:t>-Eccentric with central                          -Central with central</a:t>
            </a:r>
          </a:p>
          <a:p>
            <a:pPr algn="l" rtl="0">
              <a:lnSpc>
                <a:spcPct val="150000"/>
              </a:lnSpc>
            </a:pP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Karyosome</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Karyosome</a:t>
            </a:r>
            <a:endParaRPr lang="en-US" sz="2000" b="1" dirty="0">
              <a:solidFill>
                <a:srgbClr val="002060"/>
              </a:solidFill>
              <a:latin typeface="Arial" pitchFamily="34" charset="0"/>
              <a:cs typeface="Arial" pitchFamily="34" charset="0"/>
            </a:endParaRPr>
          </a:p>
          <a:p>
            <a:pPr algn="l" rtl="0">
              <a:lnSpc>
                <a:spcPct val="150000"/>
              </a:lnSpc>
            </a:pPr>
            <a:r>
              <a:rPr lang="en-US" sz="2000" b="1" dirty="0">
                <a:solidFill>
                  <a:srgbClr val="C00000"/>
                </a:solidFill>
                <a:latin typeface="Arial" pitchFamily="34" charset="0"/>
                <a:cs typeface="Arial" pitchFamily="34" charset="0"/>
              </a:rPr>
              <a:t>Habitat:</a:t>
            </a:r>
            <a:r>
              <a:rPr lang="en-US" sz="2000" b="1" dirty="0">
                <a:solidFill>
                  <a:srgbClr val="002060"/>
                </a:solidFill>
                <a:latin typeface="Arial" pitchFamily="34" charset="0"/>
                <a:cs typeface="Arial" pitchFamily="34" charset="0"/>
              </a:rPr>
              <a:t> -Intracellular (macrophage)                    -Midgut of the insect</a:t>
            </a:r>
          </a:p>
          <a:p>
            <a:pPr algn="l" rtl="0">
              <a:lnSpc>
                <a:spcPct val="150000"/>
              </a:lnSpc>
            </a:pPr>
            <a:r>
              <a:rPr lang="en-US" sz="2000" b="1" dirty="0">
                <a:solidFill>
                  <a:srgbClr val="002060"/>
                </a:solidFill>
                <a:latin typeface="Arial" pitchFamily="34" charset="0"/>
                <a:cs typeface="Arial" pitchFamily="34" charset="0"/>
              </a:rPr>
              <a:t>               -Tissue culture                                        -Culture media </a:t>
            </a:r>
          </a:p>
          <a:p>
            <a:pPr algn="l" rtl="0"/>
            <a:endParaRPr lang="en-US" sz="2400" b="1" dirty="0">
              <a:solidFill>
                <a:srgbClr val="002060"/>
              </a:solidFill>
              <a:latin typeface="Arial" pitchFamily="34" charset="0"/>
              <a:cs typeface="Arial" pitchFamily="34" charset="0"/>
            </a:endParaRPr>
          </a:p>
          <a:p>
            <a:pPr algn="l" rtl="0"/>
            <a:endParaRPr lang="en-US" sz="2000" dirty="0">
              <a:latin typeface="Arial" pitchFamily="34" charset="0"/>
              <a:cs typeface="Arial" pitchFamily="34" charset="0"/>
            </a:endParaRPr>
          </a:p>
          <a:p>
            <a:pPr algn="l" rtl="0"/>
            <a:endParaRPr lang="en-US" dirty="0"/>
          </a:p>
          <a:p>
            <a:pPr algn="l" rtl="0"/>
            <a:endParaRPr lang="ar-EG" dirty="0"/>
          </a:p>
        </p:txBody>
      </p:sp>
      <p:pic>
        <p:nvPicPr>
          <p:cNvPr id="5" name="Picture 6" descr="No photo description available.">
            <a:extLst>
              <a:ext uri="{FF2B5EF4-FFF2-40B4-BE49-F238E27FC236}">
                <a16:creationId xmlns:a16="http://schemas.microsoft.com/office/drawing/2014/main" id="{4889005F-E8E5-E7AA-E68B-09853FC03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009" y="24621"/>
            <a:ext cx="804953" cy="8172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hlebotominae - Wikipedia">
            <a:extLst>
              <a:ext uri="{FF2B5EF4-FFF2-40B4-BE49-F238E27FC236}">
                <a16:creationId xmlns:a16="http://schemas.microsoft.com/office/drawing/2014/main" id="{3967A21B-C960-C3EB-8C2C-CA13DA3DA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38" y="74117"/>
            <a:ext cx="1393313" cy="946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59FAB14-9F5B-6B05-9F96-479692222F78}"/>
              </a:ext>
            </a:extLst>
          </p:cNvPr>
          <p:cNvSpPr txBox="1"/>
          <p:nvPr/>
        </p:nvSpPr>
        <p:spPr>
          <a:xfrm>
            <a:off x="2260878" y="558853"/>
            <a:ext cx="4389120" cy="461665"/>
          </a:xfrm>
          <a:prstGeom prst="rect">
            <a:avLst/>
          </a:prstGeom>
          <a:solidFill>
            <a:schemeClr val="accent5">
              <a:lumMod val="20000"/>
              <a:lumOff val="80000"/>
            </a:schemeClr>
          </a:solidFill>
          <a:ln w="28575">
            <a:solidFill>
              <a:srgbClr val="7030A0"/>
            </a:solidFill>
          </a:ln>
        </p:spPr>
        <p:txBody>
          <a:bodyPr wrap="square">
            <a:spAutoFit/>
          </a:bodyPr>
          <a:lstStyle/>
          <a:p>
            <a:pPr marL="342900" indent="-342900" algn="ctr">
              <a:buFont typeface="Wingdings" panose="05000000000000000000" pitchFamily="2" charset="2"/>
              <a:buChar char="v"/>
            </a:pPr>
            <a:r>
              <a:rPr lang="en-US" sz="2400" b="1" dirty="0">
                <a:solidFill>
                  <a:srgbClr val="C00000"/>
                </a:solidFill>
                <a:latin typeface="Arial" pitchFamily="34" charset="0"/>
                <a:cs typeface="Arial" pitchFamily="34" charset="0"/>
              </a:rPr>
              <a:t>Morphological forms</a:t>
            </a:r>
          </a:p>
        </p:txBody>
      </p:sp>
    </p:spTree>
    <p:extLst>
      <p:ext uri="{BB962C8B-B14F-4D97-AF65-F5344CB8AC3E}">
        <p14:creationId xmlns:p14="http://schemas.microsoft.com/office/powerpoint/2010/main" val="815982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a:extLst>
              <a:ext uri="{FF2B5EF4-FFF2-40B4-BE49-F238E27FC236}">
                <a16:creationId xmlns:a16="http://schemas.microsoft.com/office/drawing/2014/main" id="{DF3942CB-7394-D08D-6D0F-2C9606BE7DB0}"/>
              </a:ext>
            </a:extLst>
          </p:cNvPr>
          <p:cNvCxnSpPr>
            <a:cxnSpLocks/>
          </p:cNvCxnSpPr>
          <p:nvPr/>
        </p:nvCxnSpPr>
        <p:spPr>
          <a:xfrm>
            <a:off x="0" y="3789798"/>
            <a:ext cx="9144000" cy="24377"/>
          </a:xfrm>
          <a:prstGeom prst="line">
            <a:avLst/>
          </a:prstGeom>
          <a:ln w="38100">
            <a:solidFill>
              <a:srgbClr val="2270EE"/>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62" name="Oval 61">
            <a:extLst>
              <a:ext uri="{FF2B5EF4-FFF2-40B4-BE49-F238E27FC236}">
                <a16:creationId xmlns:a16="http://schemas.microsoft.com/office/drawing/2014/main" id="{3045456A-503E-0021-17AA-7F70CCF4C180}"/>
              </a:ext>
            </a:extLst>
          </p:cNvPr>
          <p:cNvSpPr/>
          <p:nvPr/>
        </p:nvSpPr>
        <p:spPr>
          <a:xfrm>
            <a:off x="2880360" y="1737360"/>
            <a:ext cx="3383280" cy="3383280"/>
          </a:xfrm>
          <a:prstGeom prst="ellipse">
            <a:avLst/>
          </a:prstGeom>
          <a:solidFill>
            <a:schemeClr val="accent1">
              <a:lumMod val="7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mj-lt"/>
              </a:rPr>
              <a:t>Life Cycle of </a:t>
            </a:r>
            <a:r>
              <a:rPr lang="en-US" sz="3200" b="1" i="1" dirty="0">
                <a:latin typeface="+mj-lt"/>
              </a:rPr>
              <a:t>Leishmania</a:t>
            </a:r>
            <a:r>
              <a:rPr lang="en-US" sz="3200" b="1" dirty="0">
                <a:latin typeface="+mj-lt"/>
              </a:rPr>
              <a:t> species</a:t>
            </a:r>
          </a:p>
        </p:txBody>
      </p:sp>
      <p:pic>
        <p:nvPicPr>
          <p:cNvPr id="40" name="Picture 39">
            <a:extLst>
              <a:ext uri="{FF2B5EF4-FFF2-40B4-BE49-F238E27FC236}">
                <a16:creationId xmlns:a16="http://schemas.microsoft.com/office/drawing/2014/main" id="{3C21D4CD-C292-2EF9-7061-6ED5278A78B3}"/>
              </a:ext>
            </a:extLst>
          </p:cNvPr>
          <p:cNvPicPr>
            <a:picLocks noChangeAspect="1"/>
          </p:cNvPicPr>
          <p:nvPr/>
        </p:nvPicPr>
        <p:blipFill>
          <a:blip r:embed="rId2" cstate="print"/>
          <a:stretch>
            <a:fillRect/>
          </a:stretch>
        </p:blipFill>
        <p:spPr>
          <a:xfrm rot="582505">
            <a:off x="7330303" y="4557778"/>
            <a:ext cx="1168254" cy="1193230"/>
          </a:xfrm>
          <a:prstGeom prst="rect">
            <a:avLst/>
          </a:prstGeom>
        </p:spPr>
      </p:pic>
      <p:pic>
        <p:nvPicPr>
          <p:cNvPr id="41" name="Picture 40">
            <a:extLst>
              <a:ext uri="{FF2B5EF4-FFF2-40B4-BE49-F238E27FC236}">
                <a16:creationId xmlns:a16="http://schemas.microsoft.com/office/drawing/2014/main" id="{DDF20F10-D0A2-DF38-C70B-9C030D0296E2}"/>
              </a:ext>
            </a:extLst>
          </p:cNvPr>
          <p:cNvPicPr>
            <a:picLocks noChangeAspect="1"/>
          </p:cNvPicPr>
          <p:nvPr/>
        </p:nvPicPr>
        <p:blipFill>
          <a:blip r:embed="rId3" cstate="print"/>
          <a:stretch>
            <a:fillRect/>
          </a:stretch>
        </p:blipFill>
        <p:spPr>
          <a:xfrm>
            <a:off x="3317082" y="6128860"/>
            <a:ext cx="2509837" cy="586294"/>
          </a:xfrm>
          <a:prstGeom prst="rect">
            <a:avLst/>
          </a:prstGeom>
        </p:spPr>
      </p:pic>
      <p:pic>
        <p:nvPicPr>
          <p:cNvPr id="47" name="Picture 46">
            <a:extLst>
              <a:ext uri="{FF2B5EF4-FFF2-40B4-BE49-F238E27FC236}">
                <a16:creationId xmlns:a16="http://schemas.microsoft.com/office/drawing/2014/main" id="{D035935D-90F1-E310-3C26-6948E02907E1}"/>
              </a:ext>
            </a:extLst>
          </p:cNvPr>
          <p:cNvPicPr>
            <a:picLocks noChangeAspect="1"/>
          </p:cNvPicPr>
          <p:nvPr/>
        </p:nvPicPr>
        <p:blipFill>
          <a:blip r:embed="rId4" cstate="print"/>
          <a:stretch>
            <a:fillRect/>
          </a:stretch>
        </p:blipFill>
        <p:spPr>
          <a:xfrm>
            <a:off x="6415751" y="950969"/>
            <a:ext cx="731520" cy="462579"/>
          </a:xfrm>
          <a:prstGeom prst="rect">
            <a:avLst/>
          </a:prstGeom>
        </p:spPr>
      </p:pic>
      <p:pic>
        <p:nvPicPr>
          <p:cNvPr id="48" name="Picture 47">
            <a:extLst>
              <a:ext uri="{FF2B5EF4-FFF2-40B4-BE49-F238E27FC236}">
                <a16:creationId xmlns:a16="http://schemas.microsoft.com/office/drawing/2014/main" id="{4F08155B-0951-E32E-71B0-636896260416}"/>
              </a:ext>
            </a:extLst>
          </p:cNvPr>
          <p:cNvPicPr>
            <a:picLocks noChangeAspect="1"/>
          </p:cNvPicPr>
          <p:nvPr/>
        </p:nvPicPr>
        <p:blipFill>
          <a:blip r:embed="rId5" cstate="print"/>
          <a:stretch>
            <a:fillRect/>
          </a:stretch>
        </p:blipFill>
        <p:spPr>
          <a:xfrm rot="21308492">
            <a:off x="7878739" y="1927268"/>
            <a:ext cx="731520" cy="1318953"/>
          </a:xfrm>
          <a:prstGeom prst="rect">
            <a:avLst/>
          </a:prstGeom>
        </p:spPr>
      </p:pic>
      <p:pic>
        <p:nvPicPr>
          <p:cNvPr id="43" name="Picture 42">
            <a:extLst>
              <a:ext uri="{FF2B5EF4-FFF2-40B4-BE49-F238E27FC236}">
                <a16:creationId xmlns:a16="http://schemas.microsoft.com/office/drawing/2014/main" id="{25445805-982C-9AFA-F7FD-43DB7DC6011A}"/>
              </a:ext>
            </a:extLst>
          </p:cNvPr>
          <p:cNvPicPr>
            <a:picLocks noChangeAspect="1"/>
          </p:cNvPicPr>
          <p:nvPr/>
        </p:nvPicPr>
        <p:blipFill>
          <a:blip r:embed="rId6" cstate="print"/>
          <a:stretch>
            <a:fillRect/>
          </a:stretch>
        </p:blipFill>
        <p:spPr>
          <a:xfrm>
            <a:off x="277907" y="4032803"/>
            <a:ext cx="822960" cy="978355"/>
          </a:xfrm>
          <a:prstGeom prst="rect">
            <a:avLst/>
          </a:prstGeom>
        </p:spPr>
      </p:pic>
      <p:pic>
        <p:nvPicPr>
          <p:cNvPr id="42" name="Picture 41">
            <a:extLst>
              <a:ext uri="{FF2B5EF4-FFF2-40B4-BE49-F238E27FC236}">
                <a16:creationId xmlns:a16="http://schemas.microsoft.com/office/drawing/2014/main" id="{879CBCD3-DE1B-3129-0FD0-FB0FB18EC7F8}"/>
              </a:ext>
            </a:extLst>
          </p:cNvPr>
          <p:cNvPicPr>
            <a:picLocks noChangeAspect="1"/>
          </p:cNvPicPr>
          <p:nvPr/>
        </p:nvPicPr>
        <p:blipFill>
          <a:blip r:embed="rId7" cstate="print"/>
          <a:stretch>
            <a:fillRect/>
          </a:stretch>
        </p:blipFill>
        <p:spPr>
          <a:xfrm rot="21087188">
            <a:off x="1102190" y="5330264"/>
            <a:ext cx="1280160" cy="1117397"/>
          </a:xfrm>
          <a:prstGeom prst="rect">
            <a:avLst/>
          </a:prstGeom>
        </p:spPr>
      </p:pic>
      <p:pic>
        <p:nvPicPr>
          <p:cNvPr id="44" name="Picture 43">
            <a:extLst>
              <a:ext uri="{FF2B5EF4-FFF2-40B4-BE49-F238E27FC236}">
                <a16:creationId xmlns:a16="http://schemas.microsoft.com/office/drawing/2014/main" id="{9A140387-BAB0-4D43-314D-21C92186C452}"/>
              </a:ext>
            </a:extLst>
          </p:cNvPr>
          <p:cNvPicPr>
            <a:picLocks noChangeAspect="1"/>
          </p:cNvPicPr>
          <p:nvPr/>
        </p:nvPicPr>
        <p:blipFill rotWithShape="1">
          <a:blip r:embed="rId8" cstate="print"/>
          <a:srcRect l="23518" r="13892"/>
          <a:stretch/>
        </p:blipFill>
        <p:spPr>
          <a:xfrm rot="258305">
            <a:off x="425003" y="2819860"/>
            <a:ext cx="405204" cy="787024"/>
          </a:xfrm>
          <a:prstGeom prst="rect">
            <a:avLst/>
          </a:prstGeom>
        </p:spPr>
      </p:pic>
      <p:pic>
        <p:nvPicPr>
          <p:cNvPr id="45" name="Picture 44">
            <a:extLst>
              <a:ext uri="{FF2B5EF4-FFF2-40B4-BE49-F238E27FC236}">
                <a16:creationId xmlns:a16="http://schemas.microsoft.com/office/drawing/2014/main" id="{AFC82719-DFFE-B2DB-2509-D2FFE8252578}"/>
              </a:ext>
            </a:extLst>
          </p:cNvPr>
          <p:cNvPicPr>
            <a:picLocks noChangeAspect="1"/>
          </p:cNvPicPr>
          <p:nvPr/>
        </p:nvPicPr>
        <p:blipFill rotWithShape="1">
          <a:blip r:embed="rId9" cstate="print"/>
          <a:srcRect l="16513" t="17380"/>
          <a:stretch/>
        </p:blipFill>
        <p:spPr>
          <a:xfrm>
            <a:off x="1593383" y="889014"/>
            <a:ext cx="1045227" cy="802241"/>
          </a:xfrm>
          <a:prstGeom prst="rect">
            <a:avLst/>
          </a:prstGeom>
        </p:spPr>
      </p:pic>
      <p:pic>
        <p:nvPicPr>
          <p:cNvPr id="46" name="Picture 45">
            <a:extLst>
              <a:ext uri="{FF2B5EF4-FFF2-40B4-BE49-F238E27FC236}">
                <a16:creationId xmlns:a16="http://schemas.microsoft.com/office/drawing/2014/main" id="{D654C75B-7A4A-C8FE-9E46-2FAAF8648DBA}"/>
              </a:ext>
            </a:extLst>
          </p:cNvPr>
          <p:cNvPicPr>
            <a:picLocks noChangeAspect="1"/>
          </p:cNvPicPr>
          <p:nvPr/>
        </p:nvPicPr>
        <p:blipFill>
          <a:blip r:embed="rId10" cstate="print"/>
          <a:stretch>
            <a:fillRect/>
          </a:stretch>
        </p:blipFill>
        <p:spPr>
          <a:xfrm rot="195060">
            <a:off x="3657600" y="300906"/>
            <a:ext cx="1828800" cy="433753"/>
          </a:xfrm>
          <a:prstGeom prst="rect">
            <a:avLst/>
          </a:prstGeom>
        </p:spPr>
      </p:pic>
      <p:pic>
        <p:nvPicPr>
          <p:cNvPr id="12" name="Picture 11">
            <a:extLst>
              <a:ext uri="{FF2B5EF4-FFF2-40B4-BE49-F238E27FC236}">
                <a16:creationId xmlns:a16="http://schemas.microsoft.com/office/drawing/2014/main" id="{03CC34A6-6253-6E00-EEF7-2ED6ED81AD20}"/>
              </a:ext>
            </a:extLst>
          </p:cNvPr>
          <p:cNvPicPr>
            <a:picLocks noChangeAspect="1"/>
          </p:cNvPicPr>
          <p:nvPr/>
        </p:nvPicPr>
        <p:blipFill>
          <a:blip r:embed="rId11" cstate="print"/>
          <a:stretch>
            <a:fillRect/>
          </a:stretch>
        </p:blipFill>
        <p:spPr>
          <a:xfrm>
            <a:off x="3709454" y="3978273"/>
            <a:ext cx="1725093" cy="1554480"/>
          </a:xfrm>
          <a:prstGeom prst="rect">
            <a:avLst/>
          </a:prstGeom>
        </p:spPr>
      </p:pic>
      <p:pic>
        <p:nvPicPr>
          <p:cNvPr id="14" name="Picture 13">
            <a:extLst>
              <a:ext uri="{FF2B5EF4-FFF2-40B4-BE49-F238E27FC236}">
                <a16:creationId xmlns:a16="http://schemas.microsoft.com/office/drawing/2014/main" id="{FEB45BF1-0196-4D79-1CB9-A3BC06D1F1F4}"/>
              </a:ext>
            </a:extLst>
          </p:cNvPr>
          <p:cNvPicPr>
            <a:picLocks noChangeAspect="1"/>
          </p:cNvPicPr>
          <p:nvPr/>
        </p:nvPicPr>
        <p:blipFill>
          <a:blip r:embed="rId12" cstate="print">
            <a:clrChange>
              <a:clrFrom>
                <a:srgbClr val="FFFFFF"/>
              </a:clrFrom>
              <a:clrTo>
                <a:srgbClr val="FFFFFF">
                  <a:alpha val="0"/>
                </a:srgbClr>
              </a:clrTo>
            </a:clrChange>
          </a:blip>
          <a:stretch>
            <a:fillRect/>
          </a:stretch>
        </p:blipFill>
        <p:spPr>
          <a:xfrm rot="7310713">
            <a:off x="8023023" y="3517587"/>
            <a:ext cx="1097280" cy="854858"/>
          </a:xfrm>
          <a:prstGeom prst="rect">
            <a:avLst/>
          </a:prstGeom>
        </p:spPr>
      </p:pic>
      <p:pic>
        <p:nvPicPr>
          <p:cNvPr id="15" name="Picture 14">
            <a:extLst>
              <a:ext uri="{FF2B5EF4-FFF2-40B4-BE49-F238E27FC236}">
                <a16:creationId xmlns:a16="http://schemas.microsoft.com/office/drawing/2014/main" id="{1AF9CC64-6BA2-C03A-6C78-DC23BA1AFE6C}"/>
              </a:ext>
            </a:extLst>
          </p:cNvPr>
          <p:cNvPicPr>
            <a:picLocks noChangeAspect="1"/>
          </p:cNvPicPr>
          <p:nvPr/>
        </p:nvPicPr>
        <p:blipFill>
          <a:blip r:embed="rId13" cstate="print"/>
          <a:stretch>
            <a:fillRect/>
          </a:stretch>
        </p:blipFill>
        <p:spPr>
          <a:xfrm rot="10976502">
            <a:off x="6892588" y="1126754"/>
            <a:ext cx="1097280" cy="941433"/>
          </a:xfrm>
          <a:prstGeom prst="rect">
            <a:avLst/>
          </a:prstGeom>
        </p:spPr>
      </p:pic>
      <p:pic>
        <p:nvPicPr>
          <p:cNvPr id="16" name="Picture 15">
            <a:extLst>
              <a:ext uri="{FF2B5EF4-FFF2-40B4-BE49-F238E27FC236}">
                <a16:creationId xmlns:a16="http://schemas.microsoft.com/office/drawing/2014/main" id="{22A57744-F26A-821D-EB76-3133BD272FED}"/>
              </a:ext>
            </a:extLst>
          </p:cNvPr>
          <p:cNvPicPr>
            <a:picLocks noChangeAspect="1"/>
          </p:cNvPicPr>
          <p:nvPr/>
        </p:nvPicPr>
        <p:blipFill>
          <a:blip r:embed="rId14" cstate="print"/>
          <a:stretch>
            <a:fillRect/>
          </a:stretch>
        </p:blipFill>
        <p:spPr>
          <a:xfrm>
            <a:off x="5433679" y="333261"/>
            <a:ext cx="1005840" cy="835206"/>
          </a:xfrm>
          <a:prstGeom prst="rect">
            <a:avLst/>
          </a:prstGeom>
        </p:spPr>
      </p:pic>
      <p:pic>
        <p:nvPicPr>
          <p:cNvPr id="17" name="Picture 16">
            <a:extLst>
              <a:ext uri="{FF2B5EF4-FFF2-40B4-BE49-F238E27FC236}">
                <a16:creationId xmlns:a16="http://schemas.microsoft.com/office/drawing/2014/main" id="{8BD293EB-891E-800D-04C9-D7CDD8E0F86C}"/>
              </a:ext>
            </a:extLst>
          </p:cNvPr>
          <p:cNvPicPr>
            <a:picLocks noChangeAspect="1"/>
          </p:cNvPicPr>
          <p:nvPr/>
        </p:nvPicPr>
        <p:blipFill>
          <a:blip r:embed="rId15" cstate="print"/>
          <a:stretch>
            <a:fillRect/>
          </a:stretch>
        </p:blipFill>
        <p:spPr>
          <a:xfrm>
            <a:off x="2740849" y="333261"/>
            <a:ext cx="1005840" cy="854964"/>
          </a:xfrm>
          <a:prstGeom prst="rect">
            <a:avLst/>
          </a:prstGeom>
        </p:spPr>
      </p:pic>
      <p:pic>
        <p:nvPicPr>
          <p:cNvPr id="18" name="Picture 17">
            <a:extLst>
              <a:ext uri="{FF2B5EF4-FFF2-40B4-BE49-F238E27FC236}">
                <a16:creationId xmlns:a16="http://schemas.microsoft.com/office/drawing/2014/main" id="{4E502A9D-4872-9DC8-54DA-7EC00CF7D442}"/>
              </a:ext>
            </a:extLst>
          </p:cNvPr>
          <p:cNvPicPr>
            <a:picLocks noChangeAspect="1"/>
          </p:cNvPicPr>
          <p:nvPr/>
        </p:nvPicPr>
        <p:blipFill>
          <a:blip r:embed="rId16" cstate="print"/>
          <a:stretch>
            <a:fillRect/>
          </a:stretch>
        </p:blipFill>
        <p:spPr>
          <a:xfrm>
            <a:off x="3363967" y="1618607"/>
            <a:ext cx="2357720" cy="1828800"/>
          </a:xfrm>
          <a:prstGeom prst="rect">
            <a:avLst/>
          </a:prstGeom>
        </p:spPr>
      </p:pic>
      <p:pic>
        <p:nvPicPr>
          <p:cNvPr id="19" name="Picture 18">
            <a:extLst>
              <a:ext uri="{FF2B5EF4-FFF2-40B4-BE49-F238E27FC236}">
                <a16:creationId xmlns:a16="http://schemas.microsoft.com/office/drawing/2014/main" id="{E46EFFAF-5EA4-CD4C-2642-40882082270D}"/>
              </a:ext>
            </a:extLst>
          </p:cNvPr>
          <p:cNvPicPr>
            <a:picLocks noChangeAspect="1"/>
          </p:cNvPicPr>
          <p:nvPr/>
        </p:nvPicPr>
        <p:blipFill>
          <a:blip r:embed="rId17" cstate="print">
            <a:clrChange>
              <a:clrFrom>
                <a:srgbClr val="FFFFFF"/>
              </a:clrFrom>
              <a:clrTo>
                <a:srgbClr val="FFFFFF">
                  <a:alpha val="0"/>
                </a:srgbClr>
              </a:clrTo>
            </a:clrChange>
          </a:blip>
          <a:stretch>
            <a:fillRect/>
          </a:stretch>
        </p:blipFill>
        <p:spPr>
          <a:xfrm flipV="1">
            <a:off x="688674" y="1570506"/>
            <a:ext cx="1097280" cy="1017104"/>
          </a:xfrm>
          <a:prstGeom prst="rect">
            <a:avLst/>
          </a:prstGeom>
        </p:spPr>
      </p:pic>
      <p:pic>
        <p:nvPicPr>
          <p:cNvPr id="20" name="Picture 19">
            <a:extLst>
              <a:ext uri="{FF2B5EF4-FFF2-40B4-BE49-F238E27FC236}">
                <a16:creationId xmlns:a16="http://schemas.microsoft.com/office/drawing/2014/main" id="{8346AD08-54B1-8455-3A43-FBB150026387}"/>
              </a:ext>
            </a:extLst>
          </p:cNvPr>
          <p:cNvPicPr>
            <a:picLocks noChangeAspect="1"/>
          </p:cNvPicPr>
          <p:nvPr/>
        </p:nvPicPr>
        <p:blipFill>
          <a:blip r:embed="rId18" cstate="print"/>
          <a:stretch>
            <a:fillRect/>
          </a:stretch>
        </p:blipFill>
        <p:spPr>
          <a:xfrm>
            <a:off x="300548" y="3583010"/>
            <a:ext cx="456877" cy="548640"/>
          </a:xfrm>
          <a:prstGeom prst="rect">
            <a:avLst/>
          </a:prstGeom>
        </p:spPr>
      </p:pic>
      <p:pic>
        <p:nvPicPr>
          <p:cNvPr id="21" name="Picture 20">
            <a:extLst>
              <a:ext uri="{FF2B5EF4-FFF2-40B4-BE49-F238E27FC236}">
                <a16:creationId xmlns:a16="http://schemas.microsoft.com/office/drawing/2014/main" id="{8C840DF5-8529-6F9A-E1D6-BB60E59F50BC}"/>
              </a:ext>
            </a:extLst>
          </p:cNvPr>
          <p:cNvPicPr>
            <a:picLocks noChangeAspect="1"/>
          </p:cNvPicPr>
          <p:nvPr/>
        </p:nvPicPr>
        <p:blipFill>
          <a:blip r:embed="rId19" cstate="print"/>
          <a:stretch>
            <a:fillRect/>
          </a:stretch>
        </p:blipFill>
        <p:spPr>
          <a:xfrm rot="1605714" flipV="1">
            <a:off x="605489" y="4833516"/>
            <a:ext cx="548640" cy="1075037"/>
          </a:xfrm>
          <a:prstGeom prst="rect">
            <a:avLst/>
          </a:prstGeom>
        </p:spPr>
      </p:pic>
      <p:pic>
        <p:nvPicPr>
          <p:cNvPr id="22" name="Picture 21">
            <a:extLst>
              <a:ext uri="{FF2B5EF4-FFF2-40B4-BE49-F238E27FC236}">
                <a16:creationId xmlns:a16="http://schemas.microsoft.com/office/drawing/2014/main" id="{1B3B6F4D-A387-46D1-0103-655C3160C9BB}"/>
              </a:ext>
            </a:extLst>
          </p:cNvPr>
          <p:cNvPicPr>
            <a:picLocks noChangeAspect="1"/>
          </p:cNvPicPr>
          <p:nvPr/>
        </p:nvPicPr>
        <p:blipFill>
          <a:blip r:embed="rId20" cstate="print">
            <a:clrChange>
              <a:clrFrom>
                <a:srgbClr val="FFFFFF"/>
              </a:clrFrom>
              <a:clrTo>
                <a:srgbClr val="FFFFFF">
                  <a:alpha val="0"/>
                </a:srgbClr>
              </a:clrTo>
            </a:clrChange>
          </a:blip>
          <a:stretch>
            <a:fillRect/>
          </a:stretch>
        </p:blipFill>
        <p:spPr>
          <a:xfrm rot="17420772" flipV="1">
            <a:off x="2466529" y="5754024"/>
            <a:ext cx="548640" cy="1067624"/>
          </a:xfrm>
          <a:prstGeom prst="rect">
            <a:avLst/>
          </a:prstGeom>
        </p:spPr>
      </p:pic>
      <p:pic>
        <p:nvPicPr>
          <p:cNvPr id="23" name="Picture 22">
            <a:extLst>
              <a:ext uri="{FF2B5EF4-FFF2-40B4-BE49-F238E27FC236}">
                <a16:creationId xmlns:a16="http://schemas.microsoft.com/office/drawing/2014/main" id="{0BB6E50E-092C-3ABE-4016-2CDF0EDE0F27}"/>
              </a:ext>
            </a:extLst>
          </p:cNvPr>
          <p:cNvPicPr>
            <a:picLocks noChangeAspect="1"/>
          </p:cNvPicPr>
          <p:nvPr/>
        </p:nvPicPr>
        <p:blipFill>
          <a:blip r:embed="rId21" cstate="print"/>
          <a:stretch>
            <a:fillRect/>
          </a:stretch>
        </p:blipFill>
        <p:spPr>
          <a:xfrm rot="16473709">
            <a:off x="6065818" y="5427899"/>
            <a:ext cx="1097280" cy="1272475"/>
          </a:xfrm>
          <a:prstGeom prst="rect">
            <a:avLst/>
          </a:prstGeom>
        </p:spPr>
      </p:pic>
      <p:sp>
        <p:nvSpPr>
          <p:cNvPr id="31" name="TextBox 30">
            <a:extLst>
              <a:ext uri="{FF2B5EF4-FFF2-40B4-BE49-F238E27FC236}">
                <a16:creationId xmlns:a16="http://schemas.microsoft.com/office/drawing/2014/main" id="{1F0ADEAC-BB80-1C79-6C30-68D4B19495FE}"/>
              </a:ext>
            </a:extLst>
          </p:cNvPr>
          <p:cNvSpPr txBox="1"/>
          <p:nvPr/>
        </p:nvSpPr>
        <p:spPr>
          <a:xfrm>
            <a:off x="739941" y="3394439"/>
            <a:ext cx="2714445" cy="702308"/>
          </a:xfrm>
          <a:prstGeom prst="rect">
            <a:avLst/>
          </a:prstGeom>
          <a:noFill/>
        </p:spPr>
        <p:txBody>
          <a:bodyPr wrap="square">
            <a:spAutoFit/>
          </a:bodyPr>
          <a:lstStyle/>
          <a:p>
            <a:pPr algn="ctr">
              <a:lnSpc>
                <a:spcPct val="150000"/>
              </a:lnSpc>
            </a:pPr>
            <a:r>
              <a:rPr lang="en-US" sz="1400" b="1" dirty="0">
                <a:solidFill>
                  <a:srgbClr val="C00000"/>
                </a:solidFill>
              </a:rPr>
              <a:t>Sandfly </a:t>
            </a:r>
            <a:r>
              <a:rPr lang="en-US" sz="1400" b="1" dirty="0">
                <a:solidFill>
                  <a:srgbClr val="002060"/>
                </a:solidFill>
              </a:rPr>
              <a:t>ingests</a:t>
            </a:r>
            <a:r>
              <a:rPr lang="en-US" sz="1400" b="1" dirty="0">
                <a:solidFill>
                  <a:srgbClr val="C00000"/>
                </a:solidFill>
              </a:rPr>
              <a:t> Amastigotes</a:t>
            </a:r>
          </a:p>
          <a:p>
            <a:pPr algn="ctr">
              <a:lnSpc>
                <a:spcPct val="150000"/>
              </a:lnSpc>
            </a:pPr>
            <a:r>
              <a:rPr lang="en-US" sz="1400" b="1" dirty="0">
                <a:solidFill>
                  <a:srgbClr val="C00000"/>
                </a:solidFill>
              </a:rPr>
              <a:t>Vector infection</a:t>
            </a:r>
          </a:p>
        </p:txBody>
      </p:sp>
      <p:sp>
        <p:nvSpPr>
          <p:cNvPr id="11" name="TextBox 10">
            <a:extLst>
              <a:ext uri="{FF2B5EF4-FFF2-40B4-BE49-F238E27FC236}">
                <a16:creationId xmlns:a16="http://schemas.microsoft.com/office/drawing/2014/main" id="{6D623A53-E4E3-48BD-D9EC-9B1F152C44FE}"/>
              </a:ext>
            </a:extLst>
          </p:cNvPr>
          <p:cNvSpPr txBox="1"/>
          <p:nvPr/>
        </p:nvSpPr>
        <p:spPr>
          <a:xfrm>
            <a:off x="5689616" y="3429000"/>
            <a:ext cx="2651760" cy="702308"/>
          </a:xfrm>
          <a:prstGeom prst="rect">
            <a:avLst/>
          </a:prstGeom>
          <a:noFill/>
        </p:spPr>
        <p:txBody>
          <a:bodyPr wrap="square">
            <a:spAutoFit/>
          </a:bodyPr>
          <a:lstStyle/>
          <a:p>
            <a:pPr algn="ctr">
              <a:lnSpc>
                <a:spcPct val="150000"/>
              </a:lnSpc>
            </a:pPr>
            <a:r>
              <a:rPr lang="en-US" sz="1400" b="1" dirty="0">
                <a:solidFill>
                  <a:srgbClr val="C00000"/>
                </a:solidFill>
              </a:rPr>
              <a:t>Host infection</a:t>
            </a:r>
          </a:p>
          <a:p>
            <a:pPr algn="ctr">
              <a:lnSpc>
                <a:spcPct val="150000"/>
              </a:lnSpc>
            </a:pPr>
            <a:r>
              <a:rPr lang="en-US" sz="1400" b="1" dirty="0">
                <a:solidFill>
                  <a:srgbClr val="C00000"/>
                </a:solidFill>
              </a:rPr>
              <a:t>Sandfly </a:t>
            </a:r>
            <a:r>
              <a:rPr lang="en-US" sz="1400" b="1" dirty="0">
                <a:solidFill>
                  <a:srgbClr val="002060"/>
                </a:solidFill>
              </a:rPr>
              <a:t>injects</a:t>
            </a:r>
            <a:r>
              <a:rPr lang="en-US" sz="1400" b="1" dirty="0">
                <a:solidFill>
                  <a:srgbClr val="C00000"/>
                </a:solidFill>
              </a:rPr>
              <a:t> promastigote</a:t>
            </a:r>
          </a:p>
        </p:txBody>
      </p:sp>
      <p:sp>
        <p:nvSpPr>
          <p:cNvPr id="33" name="TextBox 32">
            <a:extLst>
              <a:ext uri="{FF2B5EF4-FFF2-40B4-BE49-F238E27FC236}">
                <a16:creationId xmlns:a16="http://schemas.microsoft.com/office/drawing/2014/main" id="{68CC9423-B650-764F-6682-B28CFCF83269}"/>
              </a:ext>
            </a:extLst>
          </p:cNvPr>
          <p:cNvSpPr txBox="1"/>
          <p:nvPr/>
        </p:nvSpPr>
        <p:spPr>
          <a:xfrm>
            <a:off x="956206" y="4555320"/>
            <a:ext cx="1502069" cy="738664"/>
          </a:xfrm>
          <a:prstGeom prst="rect">
            <a:avLst/>
          </a:prstGeom>
          <a:noFill/>
        </p:spPr>
        <p:txBody>
          <a:bodyPr wrap="square">
            <a:spAutoFit/>
          </a:bodyPr>
          <a:lstStyle/>
          <a:p>
            <a:pPr algn="ctr"/>
            <a:r>
              <a:rPr lang="en-US" sz="1400" b="1" dirty="0">
                <a:cs typeface="Calibri" panose="020F0502020204030204" pitchFamily="34" charset="0"/>
              </a:rPr>
              <a:t>Amastigote</a:t>
            </a:r>
          </a:p>
          <a:p>
            <a:pPr algn="ctr"/>
            <a:r>
              <a:rPr lang="en-US" sz="1400" b="1" dirty="0">
                <a:cs typeface="Calibri" panose="020F0502020204030204" pitchFamily="34" charset="0"/>
              </a:rPr>
              <a:t>transformed to</a:t>
            </a:r>
          </a:p>
          <a:p>
            <a:pPr algn="ctr"/>
            <a:r>
              <a:rPr lang="en-US" sz="1400" b="1" dirty="0">
                <a:cs typeface="Calibri" panose="020F0502020204030204" pitchFamily="34" charset="0"/>
              </a:rPr>
              <a:t>Promastigote</a:t>
            </a:r>
          </a:p>
        </p:txBody>
      </p:sp>
      <p:sp>
        <p:nvSpPr>
          <p:cNvPr id="35" name="TextBox 34">
            <a:extLst>
              <a:ext uri="{FF2B5EF4-FFF2-40B4-BE49-F238E27FC236}">
                <a16:creationId xmlns:a16="http://schemas.microsoft.com/office/drawing/2014/main" id="{7DF587E8-F01C-0526-2185-C1BB7B4430F3}"/>
              </a:ext>
            </a:extLst>
          </p:cNvPr>
          <p:cNvSpPr txBox="1"/>
          <p:nvPr/>
        </p:nvSpPr>
        <p:spPr>
          <a:xfrm>
            <a:off x="3207401" y="5995184"/>
            <a:ext cx="2355740" cy="307777"/>
          </a:xfrm>
          <a:prstGeom prst="rect">
            <a:avLst/>
          </a:prstGeom>
          <a:noFill/>
        </p:spPr>
        <p:txBody>
          <a:bodyPr wrap="square">
            <a:spAutoFit/>
          </a:bodyPr>
          <a:lstStyle/>
          <a:p>
            <a:pPr algn="ctr"/>
            <a:r>
              <a:rPr lang="en-US" sz="1400" b="1" dirty="0"/>
              <a:t>Multiplication in midgut</a:t>
            </a:r>
          </a:p>
        </p:txBody>
      </p:sp>
      <p:sp>
        <p:nvSpPr>
          <p:cNvPr id="37" name="TextBox 36">
            <a:extLst>
              <a:ext uri="{FF2B5EF4-FFF2-40B4-BE49-F238E27FC236}">
                <a16:creationId xmlns:a16="http://schemas.microsoft.com/office/drawing/2014/main" id="{4F9135E3-4B2F-F578-2278-2ADB2CF70416}"/>
              </a:ext>
            </a:extLst>
          </p:cNvPr>
          <p:cNvSpPr txBox="1"/>
          <p:nvPr/>
        </p:nvSpPr>
        <p:spPr>
          <a:xfrm>
            <a:off x="6544854" y="4907467"/>
            <a:ext cx="1494924" cy="523220"/>
          </a:xfrm>
          <a:prstGeom prst="rect">
            <a:avLst/>
          </a:prstGeom>
          <a:noFill/>
        </p:spPr>
        <p:txBody>
          <a:bodyPr wrap="square">
            <a:spAutoFit/>
          </a:bodyPr>
          <a:lstStyle/>
          <a:p>
            <a:pPr algn="ctr"/>
            <a:r>
              <a:rPr lang="en-US" sz="1400" b="1" dirty="0"/>
              <a:t>Migrate to</a:t>
            </a:r>
          </a:p>
          <a:p>
            <a:pPr algn="ctr"/>
            <a:r>
              <a:rPr lang="en-US" sz="1400" b="1" dirty="0"/>
              <a:t>mouth parts</a:t>
            </a:r>
          </a:p>
        </p:txBody>
      </p:sp>
      <p:sp>
        <p:nvSpPr>
          <p:cNvPr id="39" name="TextBox 38">
            <a:extLst>
              <a:ext uri="{FF2B5EF4-FFF2-40B4-BE49-F238E27FC236}">
                <a16:creationId xmlns:a16="http://schemas.microsoft.com/office/drawing/2014/main" id="{2749471F-AE3A-20C0-0815-BE34AA9DBBC3}"/>
              </a:ext>
            </a:extLst>
          </p:cNvPr>
          <p:cNvSpPr txBox="1"/>
          <p:nvPr/>
        </p:nvSpPr>
        <p:spPr>
          <a:xfrm>
            <a:off x="6539784" y="2271059"/>
            <a:ext cx="1827406" cy="738664"/>
          </a:xfrm>
          <a:prstGeom prst="rect">
            <a:avLst/>
          </a:prstGeom>
          <a:noFill/>
        </p:spPr>
        <p:txBody>
          <a:bodyPr wrap="square">
            <a:spAutoFit/>
          </a:bodyPr>
          <a:lstStyle/>
          <a:p>
            <a:pPr algn="ctr"/>
            <a:r>
              <a:rPr lang="en-US" sz="1400" b="1" dirty="0"/>
              <a:t>Promastigote</a:t>
            </a:r>
          </a:p>
          <a:p>
            <a:pPr algn="ctr"/>
            <a:r>
              <a:rPr lang="en-US" sz="1400" b="1" dirty="0"/>
              <a:t>invades</a:t>
            </a:r>
          </a:p>
          <a:p>
            <a:pPr algn="ctr"/>
            <a:r>
              <a:rPr lang="en-US" sz="1400" b="1" dirty="0"/>
              <a:t>macrophage</a:t>
            </a:r>
          </a:p>
        </p:txBody>
      </p:sp>
      <p:sp>
        <p:nvSpPr>
          <p:cNvPr id="50" name="TextBox 49">
            <a:extLst>
              <a:ext uri="{FF2B5EF4-FFF2-40B4-BE49-F238E27FC236}">
                <a16:creationId xmlns:a16="http://schemas.microsoft.com/office/drawing/2014/main" id="{4A5CF9DA-C864-885D-D08A-93A7B89867CA}"/>
              </a:ext>
            </a:extLst>
          </p:cNvPr>
          <p:cNvSpPr txBox="1"/>
          <p:nvPr/>
        </p:nvSpPr>
        <p:spPr>
          <a:xfrm>
            <a:off x="6539784" y="254559"/>
            <a:ext cx="1533760" cy="738664"/>
          </a:xfrm>
          <a:prstGeom prst="rect">
            <a:avLst/>
          </a:prstGeom>
          <a:noFill/>
        </p:spPr>
        <p:txBody>
          <a:bodyPr wrap="square">
            <a:spAutoFit/>
          </a:bodyPr>
          <a:lstStyle/>
          <a:p>
            <a:pPr algn="ctr"/>
            <a:r>
              <a:rPr lang="en-US" sz="1400" b="1" dirty="0"/>
              <a:t>Promastigote</a:t>
            </a:r>
          </a:p>
          <a:p>
            <a:pPr algn="ctr"/>
            <a:r>
              <a:rPr lang="en-US" sz="1400" b="1" dirty="0"/>
              <a:t>transformed</a:t>
            </a:r>
          </a:p>
          <a:p>
            <a:pPr algn="ctr"/>
            <a:r>
              <a:rPr lang="en-US" sz="1400" b="1" dirty="0"/>
              <a:t>to Amastigote</a:t>
            </a:r>
          </a:p>
        </p:txBody>
      </p:sp>
      <p:sp>
        <p:nvSpPr>
          <p:cNvPr id="52" name="TextBox 51">
            <a:extLst>
              <a:ext uri="{FF2B5EF4-FFF2-40B4-BE49-F238E27FC236}">
                <a16:creationId xmlns:a16="http://schemas.microsoft.com/office/drawing/2014/main" id="{92FE6DF7-C58B-FB75-804C-4B4A5C0FB018}"/>
              </a:ext>
            </a:extLst>
          </p:cNvPr>
          <p:cNvSpPr txBox="1"/>
          <p:nvPr/>
        </p:nvSpPr>
        <p:spPr>
          <a:xfrm>
            <a:off x="3891974" y="549801"/>
            <a:ext cx="1317066" cy="523220"/>
          </a:xfrm>
          <a:prstGeom prst="rect">
            <a:avLst/>
          </a:prstGeom>
          <a:noFill/>
        </p:spPr>
        <p:txBody>
          <a:bodyPr wrap="square">
            <a:spAutoFit/>
          </a:bodyPr>
          <a:lstStyle/>
          <a:p>
            <a:pPr algn="ctr"/>
            <a:r>
              <a:rPr lang="en-US" sz="1400" b="1" dirty="0"/>
              <a:t>Amastigote</a:t>
            </a:r>
          </a:p>
          <a:p>
            <a:pPr algn="ctr"/>
            <a:r>
              <a:rPr lang="en-US" sz="1400" b="1" dirty="0"/>
              <a:t>multiplies</a:t>
            </a:r>
          </a:p>
        </p:txBody>
      </p:sp>
      <p:sp>
        <p:nvSpPr>
          <p:cNvPr id="54" name="TextBox 53">
            <a:extLst>
              <a:ext uri="{FF2B5EF4-FFF2-40B4-BE49-F238E27FC236}">
                <a16:creationId xmlns:a16="http://schemas.microsoft.com/office/drawing/2014/main" id="{6807FE67-CEE7-DC19-7458-5D9A01520662}"/>
              </a:ext>
            </a:extLst>
          </p:cNvPr>
          <p:cNvSpPr txBox="1"/>
          <p:nvPr/>
        </p:nvSpPr>
        <p:spPr>
          <a:xfrm>
            <a:off x="502196" y="948649"/>
            <a:ext cx="1280160" cy="523220"/>
          </a:xfrm>
          <a:prstGeom prst="rect">
            <a:avLst/>
          </a:prstGeom>
          <a:noFill/>
        </p:spPr>
        <p:txBody>
          <a:bodyPr wrap="square">
            <a:spAutoFit/>
          </a:bodyPr>
          <a:lstStyle/>
          <a:p>
            <a:pPr algn="ctr"/>
            <a:r>
              <a:rPr lang="en-US" sz="1400" b="1" dirty="0"/>
              <a:t>Macrophage</a:t>
            </a:r>
          </a:p>
          <a:p>
            <a:pPr algn="ctr"/>
            <a:r>
              <a:rPr lang="en-US" sz="1400" b="1" dirty="0"/>
              <a:t>Rupture </a:t>
            </a:r>
          </a:p>
        </p:txBody>
      </p:sp>
      <p:sp>
        <p:nvSpPr>
          <p:cNvPr id="56" name="TextBox 55">
            <a:extLst>
              <a:ext uri="{FF2B5EF4-FFF2-40B4-BE49-F238E27FC236}">
                <a16:creationId xmlns:a16="http://schemas.microsoft.com/office/drawing/2014/main" id="{660C30ED-0AC3-36AE-124E-9D39EC830567}"/>
              </a:ext>
            </a:extLst>
          </p:cNvPr>
          <p:cNvSpPr txBox="1"/>
          <p:nvPr/>
        </p:nvSpPr>
        <p:spPr>
          <a:xfrm>
            <a:off x="219182" y="2578508"/>
            <a:ext cx="1981110" cy="307777"/>
          </a:xfrm>
          <a:prstGeom prst="rect">
            <a:avLst/>
          </a:prstGeom>
          <a:noFill/>
        </p:spPr>
        <p:txBody>
          <a:bodyPr wrap="square">
            <a:spAutoFit/>
          </a:bodyPr>
          <a:lstStyle/>
          <a:p>
            <a:pPr algn="ctr"/>
            <a:r>
              <a:rPr lang="en-US" sz="1400" b="1" dirty="0"/>
              <a:t>Amastigotes release</a:t>
            </a:r>
          </a:p>
        </p:txBody>
      </p:sp>
      <p:pic>
        <p:nvPicPr>
          <p:cNvPr id="63" name="Picture 62">
            <a:extLst>
              <a:ext uri="{FF2B5EF4-FFF2-40B4-BE49-F238E27FC236}">
                <a16:creationId xmlns:a16="http://schemas.microsoft.com/office/drawing/2014/main" id="{66E5C138-4E4D-DE52-8116-72EA1DD971A6}"/>
              </a:ext>
            </a:extLst>
          </p:cNvPr>
          <p:cNvPicPr>
            <a:picLocks noChangeAspect="1"/>
          </p:cNvPicPr>
          <p:nvPr/>
        </p:nvPicPr>
        <p:blipFill>
          <a:blip r:embed="rId19" cstate="print">
            <a:clrChange>
              <a:clrFrom>
                <a:srgbClr val="FFFFFF"/>
              </a:clrFrom>
              <a:clrTo>
                <a:srgbClr val="FFFFFF">
                  <a:alpha val="0"/>
                </a:srgbClr>
              </a:clrTo>
            </a:clrChange>
          </a:blip>
          <a:stretch>
            <a:fillRect/>
          </a:stretch>
        </p:blipFill>
        <p:spPr>
          <a:xfrm rot="20066536">
            <a:off x="8297342" y="3488818"/>
            <a:ext cx="548640" cy="1075037"/>
          </a:xfrm>
          <a:prstGeom prst="rect">
            <a:avLst/>
          </a:prstGeom>
        </p:spPr>
      </p:pic>
      <p:pic>
        <p:nvPicPr>
          <p:cNvPr id="64" name="Picture 63">
            <a:extLst>
              <a:ext uri="{FF2B5EF4-FFF2-40B4-BE49-F238E27FC236}">
                <a16:creationId xmlns:a16="http://schemas.microsoft.com/office/drawing/2014/main" id="{671714C6-5F73-13CA-7582-07CA5D47C891}"/>
              </a:ext>
            </a:extLst>
          </p:cNvPr>
          <p:cNvPicPr>
            <a:picLocks noChangeAspect="1"/>
          </p:cNvPicPr>
          <p:nvPr/>
        </p:nvPicPr>
        <p:blipFill>
          <a:blip r:embed="rId18" cstate="print">
            <a:clrChange>
              <a:clrFrom>
                <a:srgbClr val="FFFFFF"/>
              </a:clrFrom>
              <a:clrTo>
                <a:srgbClr val="FFFFFF">
                  <a:alpha val="0"/>
                </a:srgbClr>
              </a:clrTo>
            </a:clrChange>
          </a:blip>
          <a:stretch>
            <a:fillRect/>
          </a:stretch>
        </p:blipFill>
        <p:spPr>
          <a:xfrm>
            <a:off x="491375" y="4787189"/>
            <a:ext cx="507578" cy="609524"/>
          </a:xfrm>
          <a:prstGeom prst="rect">
            <a:avLst/>
          </a:prstGeom>
        </p:spPr>
      </p:pic>
    </p:spTree>
    <p:extLst>
      <p:ext uri="{BB962C8B-B14F-4D97-AF65-F5344CB8AC3E}">
        <p14:creationId xmlns:p14="http://schemas.microsoft.com/office/powerpoint/2010/main" val="318161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heel(1)">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childTnLst>
                                    <p:anim calcmode="lin" valueType="num">
                                      <p:cBhvr>
                                        <p:cTn id="11" dur="1000"/>
                                        <p:tgtEl>
                                          <p:spTgt spid="62"/>
                                        </p:tgtEl>
                                        <p:attrNameLst>
                                          <p:attrName>ppt_w</p:attrName>
                                        </p:attrNameLst>
                                      </p:cBhvr>
                                      <p:tavLst>
                                        <p:tav tm="0">
                                          <p:val>
                                            <p:strVal val="ppt_w"/>
                                          </p:val>
                                        </p:tav>
                                        <p:tav tm="100000">
                                          <p:val>
                                            <p:fltVal val="0"/>
                                          </p:val>
                                        </p:tav>
                                      </p:tavLst>
                                    </p:anim>
                                    <p:anim calcmode="lin" valueType="num">
                                      <p:cBhvr>
                                        <p:cTn id="12" dur="1000"/>
                                        <p:tgtEl>
                                          <p:spTgt spid="62"/>
                                        </p:tgtEl>
                                        <p:attrNameLst>
                                          <p:attrName>ppt_h</p:attrName>
                                        </p:attrNameLst>
                                      </p:cBhvr>
                                      <p:tavLst>
                                        <p:tav tm="0">
                                          <p:val>
                                            <p:strVal val="ppt_h"/>
                                          </p:val>
                                        </p:tav>
                                        <p:tav tm="100000">
                                          <p:val>
                                            <p:fltVal val="0"/>
                                          </p:val>
                                        </p:tav>
                                      </p:tavLst>
                                    </p:anim>
                                    <p:anim calcmode="lin" valueType="num">
                                      <p:cBhvr>
                                        <p:cTn id="13" dur="1000"/>
                                        <p:tgtEl>
                                          <p:spTgt spid="62"/>
                                        </p:tgtEl>
                                        <p:attrNameLst>
                                          <p:attrName>style.rotation</p:attrName>
                                        </p:attrNameLst>
                                      </p:cBhvr>
                                      <p:tavLst>
                                        <p:tav tm="0">
                                          <p:val>
                                            <p:fltVal val="0"/>
                                          </p:val>
                                        </p:tav>
                                        <p:tav tm="100000">
                                          <p:val>
                                            <p:fltVal val="90"/>
                                          </p:val>
                                        </p:tav>
                                      </p:tavLst>
                                    </p:anim>
                                    <p:animEffect transition="out" filter="fade">
                                      <p:cBhvr>
                                        <p:cTn id="14" dur="1000"/>
                                        <p:tgtEl>
                                          <p:spTgt spid="62"/>
                                        </p:tgtEl>
                                      </p:cBhvr>
                                    </p:animEffect>
                                    <p:set>
                                      <p:cBhvr>
                                        <p:cTn id="15" dur="1" fill="hold">
                                          <p:stCondLst>
                                            <p:cond delay="999"/>
                                          </p:stCondLst>
                                        </p:cTn>
                                        <p:tgtEl>
                                          <p:spTgt spid="62"/>
                                        </p:tgtEl>
                                        <p:attrNameLst>
                                          <p:attrName>style.visibility</p:attrName>
                                        </p:attrNameLst>
                                      </p:cBhvr>
                                      <p:to>
                                        <p:strVal val="hidden"/>
                                      </p:to>
                                    </p:set>
                                  </p:childTnLst>
                                </p:cTn>
                              </p:par>
                              <p:par>
                                <p:cTn id="16" presetID="53" presetClass="entr" presetSubtype="16"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wipe(left)">
                                      <p:cBhvr>
                                        <p:cTn id="35" dur="500"/>
                                        <p:tgtEl>
                                          <p:spTgt spid="11">
                                            <p:txEl>
                                              <p:pRg st="1" end="1"/>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ppt_y</p:attrName>
                                        </p:attrNameLst>
                                      </p:cBhvr>
                                      <p:tavLst>
                                        <p:tav tm="0">
                                          <p:val>
                                            <p:strVal val="#ppt_y+#ppt_h*1.125000"/>
                                          </p:val>
                                        </p:tav>
                                        <p:tav tm="100000">
                                          <p:val>
                                            <p:strVal val="#ppt_y"/>
                                          </p:val>
                                        </p:tav>
                                      </p:tavLst>
                                    </p:anim>
                                    <p:animEffect transition="in" filter="wipe(up)">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p:tgtEl>
                                          <p:spTgt spid="39"/>
                                        </p:tgtEl>
                                        <p:attrNameLst>
                                          <p:attrName>ppt_y</p:attrName>
                                        </p:attrNameLst>
                                      </p:cBhvr>
                                      <p:tavLst>
                                        <p:tav tm="0">
                                          <p:val>
                                            <p:strVal val="#ppt_y+#ppt_h*1.125000"/>
                                          </p:val>
                                        </p:tav>
                                        <p:tav tm="100000">
                                          <p:val>
                                            <p:strVal val="#ppt_y"/>
                                          </p:val>
                                        </p:tav>
                                      </p:tavLst>
                                    </p:anim>
                                    <p:animEffect transition="in" filter="wipe(up)">
                                      <p:cBhvr>
                                        <p:cTn id="45" dur="500"/>
                                        <p:tgtEl>
                                          <p:spTgt spid="39"/>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par>
                                <p:cTn id="50" presetID="64" presetClass="path" presetSubtype="0" accel="50000" decel="50000" fill="hold" nodeType="withEffect">
                                  <p:stCondLst>
                                    <p:cond delay="0"/>
                                  </p:stCondLst>
                                  <p:childTnLst>
                                    <p:animMotion origin="layout" path="M 3.61111E-6 -1.48148E-6 L -0.09202 -0.29028 " pathEditMode="relative" rAng="0" ptsTypes="AA">
                                      <p:cBhvr>
                                        <p:cTn id="51" dur="2000" fill="hold"/>
                                        <p:tgtEl>
                                          <p:spTgt spid="14"/>
                                        </p:tgtEl>
                                        <p:attrNameLst>
                                          <p:attrName>ppt_x</p:attrName>
                                          <p:attrName>ppt_y</p:attrName>
                                        </p:attrNameLst>
                                      </p:cBhvr>
                                      <p:rCtr x="-4601" y="-14514"/>
                                    </p:animMotion>
                                  </p:childTnLst>
                                </p:cTn>
                              </p:par>
                            </p:childTnLst>
                          </p:cTn>
                        </p:par>
                        <p:par>
                          <p:cTn id="52" fill="hold">
                            <p:stCondLst>
                              <p:cond delay="2500"/>
                            </p:stCondLst>
                            <p:childTnLst>
                              <p:par>
                                <p:cTn id="53" presetID="53" presetClass="exit" presetSubtype="32" fill="hold" nodeType="afterEffect">
                                  <p:stCondLst>
                                    <p:cond delay="0"/>
                                  </p:stCondLst>
                                  <p:childTnLst>
                                    <p:anim calcmode="lin" valueType="num">
                                      <p:cBhvr>
                                        <p:cTn id="54" dur="500"/>
                                        <p:tgtEl>
                                          <p:spTgt spid="14"/>
                                        </p:tgtEl>
                                        <p:attrNameLst>
                                          <p:attrName>ppt_w</p:attrName>
                                        </p:attrNameLst>
                                      </p:cBhvr>
                                      <p:tavLst>
                                        <p:tav tm="0">
                                          <p:val>
                                            <p:strVal val="ppt_w"/>
                                          </p:val>
                                        </p:tav>
                                        <p:tav tm="100000">
                                          <p:val>
                                            <p:fltVal val="0"/>
                                          </p:val>
                                        </p:tav>
                                      </p:tavLst>
                                    </p:anim>
                                    <p:anim calcmode="lin" valueType="num">
                                      <p:cBhvr>
                                        <p:cTn id="55" dur="500"/>
                                        <p:tgtEl>
                                          <p:spTgt spid="14"/>
                                        </p:tgtEl>
                                        <p:attrNameLst>
                                          <p:attrName>ppt_h</p:attrName>
                                        </p:attrNameLst>
                                      </p:cBhvr>
                                      <p:tavLst>
                                        <p:tav tm="0">
                                          <p:val>
                                            <p:strVal val="ppt_h"/>
                                          </p:val>
                                        </p:tav>
                                        <p:tav tm="100000">
                                          <p:val>
                                            <p:fltVal val="0"/>
                                          </p:val>
                                        </p:tav>
                                      </p:tavLst>
                                    </p:anim>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53" presetClass="entr" presetSubtype="16"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right)">
                                      <p:cBhvr>
                                        <p:cTn id="67" dur="500"/>
                                        <p:tgtEl>
                                          <p:spTgt spid="47"/>
                                        </p:tgtEl>
                                      </p:cBhvr>
                                    </p:animEffect>
                                  </p:childTnLst>
                                </p:cTn>
                              </p:par>
                              <p:par>
                                <p:cTn id="68" presetID="16" presetClass="entr" presetSubtype="37"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outVertical)">
                                      <p:cBhvr>
                                        <p:cTn id="70" dur="500"/>
                                        <p:tgtEl>
                                          <p:spTgt spid="50"/>
                                        </p:tgtEl>
                                      </p:cBhvr>
                                    </p:animEffect>
                                  </p:child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wipe(right)">
                                      <p:cBhvr>
                                        <p:cTn id="81" dur="500"/>
                                        <p:tgtEl>
                                          <p:spTgt spid="4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500"/>
                            </p:stCondLst>
                            <p:childTnLst>
                              <p:par>
                                <p:cTn id="86" presetID="53" presetClass="entr" presetSubtype="16"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 calcmode="lin" valueType="num">
                                      <p:cBhvr additive="base">
                                        <p:cTn id="98" dur="500"/>
                                        <p:tgtEl>
                                          <p:spTgt spid="54"/>
                                        </p:tgtEl>
                                        <p:attrNameLst>
                                          <p:attrName>ppt_x</p:attrName>
                                        </p:attrNameLst>
                                      </p:cBhvr>
                                      <p:tavLst>
                                        <p:tav tm="0">
                                          <p:val>
                                            <p:strVal val="#ppt_x+#ppt_w*1.125000"/>
                                          </p:val>
                                        </p:tav>
                                        <p:tav tm="100000">
                                          <p:val>
                                            <p:strVal val="#ppt_x"/>
                                          </p:val>
                                        </p:tav>
                                      </p:tavLst>
                                    </p:anim>
                                    <p:animEffect transition="in" filter="wipe(left)">
                                      <p:cBhvr>
                                        <p:cTn id="99" dur="500"/>
                                        <p:tgtEl>
                                          <p:spTgt spid="54"/>
                                        </p:tgtEl>
                                      </p:cBhvr>
                                    </p:animEffect>
                                  </p:childTnLst>
                                </p:cTn>
                              </p:par>
                            </p:childTnLst>
                          </p:cTn>
                        </p:par>
                        <p:par>
                          <p:cTn id="100" fill="hold">
                            <p:stCondLst>
                              <p:cond delay="500"/>
                            </p:stCondLst>
                            <p:childTnLst>
                              <p:par>
                                <p:cTn id="101" presetID="53" presetClass="entr" presetSubtype="16" fill="hold"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fltVal val="0"/>
                                          </p:val>
                                        </p:tav>
                                        <p:tav tm="100000">
                                          <p:val>
                                            <p:strVal val="#ppt_w"/>
                                          </p:val>
                                        </p:tav>
                                      </p:tavLst>
                                    </p:anim>
                                    <p:anim calcmode="lin" valueType="num">
                                      <p:cBhvr>
                                        <p:cTn id="104" dur="500" fill="hold"/>
                                        <p:tgtEl>
                                          <p:spTgt spid="19"/>
                                        </p:tgtEl>
                                        <p:attrNameLst>
                                          <p:attrName>ppt_h</p:attrName>
                                        </p:attrNameLst>
                                      </p:cBhvr>
                                      <p:tavLst>
                                        <p:tav tm="0">
                                          <p:val>
                                            <p:fltVal val="0"/>
                                          </p:val>
                                        </p:tav>
                                        <p:tav tm="100000">
                                          <p:val>
                                            <p:strVal val="#ppt_h"/>
                                          </p:val>
                                        </p:tav>
                                      </p:tavLst>
                                    </p:anim>
                                    <p:animEffect transition="in" filter="fade">
                                      <p:cBhvr>
                                        <p:cTn id="105" dur="500"/>
                                        <p:tgtEl>
                                          <p:spTgt spid="19"/>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wipe(left)">
                                      <p:cBhvr>
                                        <p:cTn id="109" dur="500"/>
                                        <p:tgtEl>
                                          <p:spTgt spid="5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nodeType="click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wipe(up)">
                                      <p:cBhvr>
                                        <p:cTn id="114" dur="500"/>
                                        <p:tgtEl>
                                          <p:spTgt spid="44"/>
                                        </p:tgtEl>
                                      </p:cBhvr>
                                    </p:animEffect>
                                  </p:childTnLst>
                                </p:cTn>
                              </p:par>
                            </p:childTnLst>
                          </p:cTn>
                        </p:par>
                        <p:par>
                          <p:cTn id="115" fill="hold">
                            <p:stCondLst>
                              <p:cond delay="500"/>
                            </p:stCondLst>
                            <p:childTnLst>
                              <p:par>
                                <p:cTn id="116" presetID="1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 calcmode="lin" valueType="num">
                                      <p:cBhvr additive="base">
                                        <p:cTn id="118" dur="500"/>
                                        <p:tgtEl>
                                          <p:spTgt spid="20"/>
                                        </p:tgtEl>
                                        <p:attrNameLst>
                                          <p:attrName>ppt_y</p:attrName>
                                        </p:attrNameLst>
                                      </p:cBhvr>
                                      <p:tavLst>
                                        <p:tav tm="0">
                                          <p:val>
                                            <p:strVal val="#ppt_y-#ppt_h*1.125000"/>
                                          </p:val>
                                        </p:tav>
                                        <p:tav tm="100000">
                                          <p:val>
                                            <p:strVal val="#ppt_y"/>
                                          </p:val>
                                        </p:tav>
                                      </p:tavLst>
                                    </p:anim>
                                    <p:animEffect transition="in" filter="wipe(down)">
                                      <p:cBhvr>
                                        <p:cTn id="119" dur="500"/>
                                        <p:tgtEl>
                                          <p:spTgt spid="20"/>
                                        </p:tgtEl>
                                      </p:cBhvr>
                                    </p:animEffect>
                                  </p:childTnLst>
                                </p:cTn>
                              </p:par>
                            </p:childTnLst>
                          </p:cTn>
                        </p:par>
                        <p:par>
                          <p:cTn id="120" fill="hold">
                            <p:stCondLst>
                              <p:cond delay="1000"/>
                            </p:stCondLst>
                            <p:childTnLst>
                              <p:par>
                                <p:cTn id="121" presetID="22" presetClass="entr" presetSubtype="8" fill="hold" grpId="0" nodeType="after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animEffect transition="in" filter="wipe(left)">
                                      <p:cBhvr>
                                        <p:cTn id="123" dur="500"/>
                                        <p:tgtEl>
                                          <p:spTgt spid="31">
                                            <p:txEl>
                                              <p:pRg st="0" end="0"/>
                                            </p:txEl>
                                          </p:spTgt>
                                        </p:tgtEl>
                                      </p:cBhvr>
                                    </p:animEffect>
                                  </p:childTnLst>
                                </p:cTn>
                              </p:par>
                            </p:childTnLst>
                          </p:cTn>
                        </p:par>
                        <p:par>
                          <p:cTn id="124" fill="hold">
                            <p:stCondLst>
                              <p:cond delay="1500"/>
                            </p:stCondLst>
                            <p:childTnLst>
                              <p:par>
                                <p:cTn id="125" presetID="22" presetClass="entr" presetSubtype="8" fill="hold" grpId="0" nodeType="afterEffect">
                                  <p:stCondLst>
                                    <p:cond delay="0"/>
                                  </p:stCondLst>
                                  <p:childTnLst>
                                    <p:set>
                                      <p:cBhvr>
                                        <p:cTn id="126" dur="1" fill="hold">
                                          <p:stCondLst>
                                            <p:cond delay="0"/>
                                          </p:stCondLst>
                                        </p:cTn>
                                        <p:tgtEl>
                                          <p:spTgt spid="31">
                                            <p:txEl>
                                              <p:pRg st="1" end="1"/>
                                            </p:txEl>
                                          </p:spTgt>
                                        </p:tgtEl>
                                        <p:attrNameLst>
                                          <p:attrName>style.visibility</p:attrName>
                                        </p:attrNameLst>
                                      </p:cBhvr>
                                      <p:to>
                                        <p:strVal val="visible"/>
                                      </p:to>
                                    </p:set>
                                    <p:animEffect transition="in" filter="wipe(left)">
                                      <p:cBhvr>
                                        <p:cTn id="127" dur="500"/>
                                        <p:tgtEl>
                                          <p:spTgt spid="31">
                                            <p:txEl>
                                              <p:pRg st="1" end="1"/>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nodeType="click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wipe(up)">
                                      <p:cBhvr>
                                        <p:cTn id="132" dur="500"/>
                                        <p:tgtEl>
                                          <p:spTgt spid="43"/>
                                        </p:tgtEl>
                                      </p:cBhvr>
                                    </p:animEffect>
                                  </p:childTnLst>
                                </p:cTn>
                              </p:par>
                            </p:childTnLst>
                          </p:cTn>
                        </p:par>
                        <p:par>
                          <p:cTn id="133" fill="hold">
                            <p:stCondLst>
                              <p:cond delay="500"/>
                            </p:stCondLst>
                            <p:childTnLst>
                              <p:par>
                                <p:cTn id="134" presetID="12" presetClass="entr" presetSubtype="1"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additive="base">
                                        <p:cTn id="136" dur="500"/>
                                        <p:tgtEl>
                                          <p:spTgt spid="33"/>
                                        </p:tgtEl>
                                        <p:attrNameLst>
                                          <p:attrName>ppt_y</p:attrName>
                                        </p:attrNameLst>
                                      </p:cBhvr>
                                      <p:tavLst>
                                        <p:tav tm="0">
                                          <p:val>
                                            <p:strVal val="#ppt_y-#ppt_h*1.125000"/>
                                          </p:val>
                                        </p:tav>
                                        <p:tav tm="100000">
                                          <p:val>
                                            <p:strVal val="#ppt_y"/>
                                          </p:val>
                                        </p:tav>
                                      </p:tavLst>
                                    </p:anim>
                                    <p:animEffect transition="in" filter="wipe(down)">
                                      <p:cBhvr>
                                        <p:cTn id="137" dur="500"/>
                                        <p:tgtEl>
                                          <p:spTgt spid="33"/>
                                        </p:tgtEl>
                                      </p:cBhvr>
                                    </p:animEffect>
                                  </p:childTnLst>
                                </p:cTn>
                              </p:par>
                            </p:childTnLst>
                          </p:cTn>
                        </p:par>
                        <p:par>
                          <p:cTn id="138" fill="hold">
                            <p:stCondLst>
                              <p:cond delay="1000"/>
                            </p:stCondLst>
                            <p:childTnLst>
                              <p:par>
                                <p:cTn id="139" presetID="12" presetClass="entr" presetSubtype="1" fill="hold" nodeType="afterEffect">
                                  <p:stCondLst>
                                    <p:cond delay="0"/>
                                  </p:stCondLst>
                                  <p:childTnLst>
                                    <p:set>
                                      <p:cBhvr>
                                        <p:cTn id="140" dur="1" fill="hold">
                                          <p:stCondLst>
                                            <p:cond delay="0"/>
                                          </p:stCondLst>
                                        </p:cTn>
                                        <p:tgtEl>
                                          <p:spTgt spid="64"/>
                                        </p:tgtEl>
                                        <p:attrNameLst>
                                          <p:attrName>style.visibility</p:attrName>
                                        </p:attrNameLst>
                                      </p:cBhvr>
                                      <p:to>
                                        <p:strVal val="visible"/>
                                      </p:to>
                                    </p:set>
                                    <p:anim calcmode="lin" valueType="num">
                                      <p:cBhvr additive="base">
                                        <p:cTn id="141" dur="500"/>
                                        <p:tgtEl>
                                          <p:spTgt spid="64"/>
                                        </p:tgtEl>
                                        <p:attrNameLst>
                                          <p:attrName>ppt_y</p:attrName>
                                        </p:attrNameLst>
                                      </p:cBhvr>
                                      <p:tavLst>
                                        <p:tav tm="0">
                                          <p:val>
                                            <p:strVal val="#ppt_y-#ppt_h*1.125000"/>
                                          </p:val>
                                        </p:tav>
                                        <p:tav tm="100000">
                                          <p:val>
                                            <p:strVal val="#ppt_y"/>
                                          </p:val>
                                        </p:tav>
                                      </p:tavLst>
                                    </p:anim>
                                    <p:animEffect transition="in" filter="wipe(down)">
                                      <p:cBhvr>
                                        <p:cTn id="142" dur="500"/>
                                        <p:tgtEl>
                                          <p:spTgt spid="64"/>
                                        </p:tgtEl>
                                      </p:cBhvr>
                                    </p:animEffect>
                                  </p:childTnLst>
                                </p:cTn>
                              </p:par>
                              <p:par>
                                <p:cTn id="143" presetID="12" presetClass="entr" presetSubtype="1" fill="hold" nodeType="with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additive="base">
                                        <p:cTn id="145" dur="500"/>
                                        <p:tgtEl>
                                          <p:spTgt spid="21"/>
                                        </p:tgtEl>
                                        <p:attrNameLst>
                                          <p:attrName>ppt_y</p:attrName>
                                        </p:attrNameLst>
                                      </p:cBhvr>
                                      <p:tavLst>
                                        <p:tav tm="0">
                                          <p:val>
                                            <p:strVal val="#ppt_y-#ppt_h*1.125000"/>
                                          </p:val>
                                        </p:tav>
                                        <p:tav tm="100000">
                                          <p:val>
                                            <p:strVal val="#ppt_y"/>
                                          </p:val>
                                        </p:tav>
                                      </p:tavLst>
                                    </p:anim>
                                    <p:animEffect transition="in" filter="wipe(down)">
                                      <p:cBhvr>
                                        <p:cTn id="146" dur="500"/>
                                        <p:tgtEl>
                                          <p:spTgt spid="21"/>
                                        </p:tgtEl>
                                      </p:cBhvr>
                                    </p:animEffect>
                                  </p:childTnLst>
                                </p:cTn>
                              </p:par>
                            </p:childTnLst>
                          </p:cTn>
                        </p:par>
                        <p:par>
                          <p:cTn id="147" fill="hold">
                            <p:stCondLst>
                              <p:cond delay="1500"/>
                            </p:stCondLst>
                            <p:childTnLst>
                              <p:par>
                                <p:cTn id="148" presetID="23" presetClass="exit" presetSubtype="32" fill="hold" nodeType="afterEffect">
                                  <p:stCondLst>
                                    <p:cond delay="0"/>
                                  </p:stCondLst>
                                  <p:childTnLst>
                                    <p:anim calcmode="lin" valueType="num">
                                      <p:cBhvr>
                                        <p:cTn id="149" dur="500"/>
                                        <p:tgtEl>
                                          <p:spTgt spid="64"/>
                                        </p:tgtEl>
                                        <p:attrNameLst>
                                          <p:attrName>ppt_w</p:attrName>
                                        </p:attrNameLst>
                                      </p:cBhvr>
                                      <p:tavLst>
                                        <p:tav tm="0">
                                          <p:val>
                                            <p:strVal val="ppt_w"/>
                                          </p:val>
                                        </p:tav>
                                        <p:tav tm="100000">
                                          <p:val>
                                            <p:fltVal val="0"/>
                                          </p:val>
                                        </p:tav>
                                      </p:tavLst>
                                    </p:anim>
                                    <p:anim calcmode="lin" valueType="num">
                                      <p:cBhvr>
                                        <p:cTn id="150" dur="500"/>
                                        <p:tgtEl>
                                          <p:spTgt spid="64"/>
                                        </p:tgtEl>
                                        <p:attrNameLst>
                                          <p:attrName>ppt_h</p:attrName>
                                        </p:attrNameLst>
                                      </p:cBhvr>
                                      <p:tavLst>
                                        <p:tav tm="0">
                                          <p:val>
                                            <p:strVal val="ppt_h"/>
                                          </p:val>
                                        </p:tav>
                                        <p:tav tm="100000">
                                          <p:val>
                                            <p:fltVal val="0"/>
                                          </p:val>
                                        </p:tav>
                                      </p:tavLst>
                                    </p:anim>
                                    <p:set>
                                      <p:cBhvr>
                                        <p:cTn id="151" dur="1" fill="hold">
                                          <p:stCondLst>
                                            <p:cond delay="499"/>
                                          </p:stCondLst>
                                        </p:cTn>
                                        <p:tgtEl>
                                          <p:spTgt spid="64"/>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nodeType="click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left)">
                                      <p:cBhvr>
                                        <p:cTn id="156" dur="500"/>
                                        <p:tgtEl>
                                          <p:spTgt spid="42"/>
                                        </p:tgtEl>
                                      </p:cBhvr>
                                    </p:animEffect>
                                  </p:childTnLst>
                                </p:cTn>
                              </p:par>
                              <p:par>
                                <p:cTn id="157" presetID="16" presetClass="entr" presetSubtype="42" fill="hold" nodeType="with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barn(outHorizontal)">
                                      <p:cBhvr>
                                        <p:cTn id="159" dur="500"/>
                                        <p:tgtEl>
                                          <p:spTgt spid="22"/>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wipe(left)">
                                      <p:cBhvr>
                                        <p:cTn id="162" dur="500"/>
                                        <p:tgtEl>
                                          <p:spTgt spid="35"/>
                                        </p:tgtEl>
                                      </p:cBhvr>
                                    </p:animEffect>
                                  </p:childTnLst>
                                </p:cTn>
                              </p:par>
                            </p:childTnLst>
                          </p:cTn>
                        </p:par>
                        <p:par>
                          <p:cTn id="163" fill="hold">
                            <p:stCondLst>
                              <p:cond delay="500"/>
                            </p:stCondLst>
                            <p:childTnLst>
                              <p:par>
                                <p:cTn id="164" presetID="22" presetClass="entr" presetSubtype="8" fill="hold" nodeType="afterEffect">
                                  <p:stCondLst>
                                    <p:cond delay="0"/>
                                  </p:stCondLst>
                                  <p:childTnLst>
                                    <p:set>
                                      <p:cBhvr>
                                        <p:cTn id="165" dur="1" fill="hold">
                                          <p:stCondLst>
                                            <p:cond delay="0"/>
                                          </p:stCondLst>
                                        </p:cTn>
                                        <p:tgtEl>
                                          <p:spTgt spid="41"/>
                                        </p:tgtEl>
                                        <p:attrNameLst>
                                          <p:attrName>style.visibility</p:attrName>
                                        </p:attrNameLst>
                                      </p:cBhvr>
                                      <p:to>
                                        <p:strVal val="visible"/>
                                      </p:to>
                                    </p:set>
                                    <p:animEffect transition="in" filter="wipe(left)">
                                      <p:cBhvr>
                                        <p:cTn id="166" dur="500"/>
                                        <p:tgtEl>
                                          <p:spTgt spid="41"/>
                                        </p:tgtEl>
                                      </p:cBhvr>
                                    </p:animEffect>
                                  </p:childTnLst>
                                </p:cTn>
                              </p:par>
                            </p:childTnLst>
                          </p:cTn>
                        </p:par>
                        <p:par>
                          <p:cTn id="167" fill="hold">
                            <p:stCondLst>
                              <p:cond delay="1000"/>
                            </p:stCondLst>
                            <p:childTnLst>
                              <p:par>
                                <p:cTn id="168" presetID="53" presetClass="entr" presetSubtype="16" fill="hold" nodeType="afterEffect">
                                  <p:stCondLst>
                                    <p:cond delay="0"/>
                                  </p:stCondLst>
                                  <p:childTnLst>
                                    <p:set>
                                      <p:cBhvr>
                                        <p:cTn id="169" dur="1" fill="hold">
                                          <p:stCondLst>
                                            <p:cond delay="0"/>
                                          </p:stCondLst>
                                        </p:cTn>
                                        <p:tgtEl>
                                          <p:spTgt spid="23"/>
                                        </p:tgtEl>
                                        <p:attrNameLst>
                                          <p:attrName>style.visibility</p:attrName>
                                        </p:attrNameLst>
                                      </p:cBhvr>
                                      <p:to>
                                        <p:strVal val="visible"/>
                                      </p:to>
                                    </p:set>
                                    <p:anim calcmode="lin" valueType="num">
                                      <p:cBhvr>
                                        <p:cTn id="170" dur="500" fill="hold"/>
                                        <p:tgtEl>
                                          <p:spTgt spid="23"/>
                                        </p:tgtEl>
                                        <p:attrNameLst>
                                          <p:attrName>ppt_w</p:attrName>
                                        </p:attrNameLst>
                                      </p:cBhvr>
                                      <p:tavLst>
                                        <p:tav tm="0">
                                          <p:val>
                                            <p:fltVal val="0"/>
                                          </p:val>
                                        </p:tav>
                                        <p:tav tm="100000">
                                          <p:val>
                                            <p:strVal val="#ppt_w"/>
                                          </p:val>
                                        </p:tav>
                                      </p:tavLst>
                                    </p:anim>
                                    <p:anim calcmode="lin" valueType="num">
                                      <p:cBhvr>
                                        <p:cTn id="171" dur="500" fill="hold"/>
                                        <p:tgtEl>
                                          <p:spTgt spid="23"/>
                                        </p:tgtEl>
                                        <p:attrNameLst>
                                          <p:attrName>ppt_h</p:attrName>
                                        </p:attrNameLst>
                                      </p:cBhvr>
                                      <p:tavLst>
                                        <p:tav tm="0">
                                          <p:val>
                                            <p:fltVal val="0"/>
                                          </p:val>
                                        </p:tav>
                                        <p:tav tm="100000">
                                          <p:val>
                                            <p:strVal val="#ppt_h"/>
                                          </p:val>
                                        </p:tav>
                                      </p:tavLst>
                                    </p:anim>
                                    <p:animEffect transition="in" filter="fade">
                                      <p:cBhvr>
                                        <p:cTn id="172" dur="500"/>
                                        <p:tgtEl>
                                          <p:spTgt spid="23"/>
                                        </p:tgtEl>
                                      </p:cBhvr>
                                    </p:animEffect>
                                  </p:childTnLst>
                                </p:cTn>
                              </p:par>
                              <p:par>
                                <p:cTn id="173" presetID="16" presetClass="entr" presetSubtype="21" fill="hold" grpId="0" nodeType="withEffect">
                                  <p:stCondLst>
                                    <p:cond delay="0"/>
                                  </p:stCondLst>
                                  <p:childTnLst>
                                    <p:set>
                                      <p:cBhvr>
                                        <p:cTn id="174" dur="1" fill="hold">
                                          <p:stCondLst>
                                            <p:cond delay="0"/>
                                          </p:stCondLst>
                                        </p:cTn>
                                        <p:tgtEl>
                                          <p:spTgt spid="37"/>
                                        </p:tgtEl>
                                        <p:attrNameLst>
                                          <p:attrName>style.visibility</p:attrName>
                                        </p:attrNameLst>
                                      </p:cBhvr>
                                      <p:to>
                                        <p:strVal val="visible"/>
                                      </p:to>
                                    </p:set>
                                    <p:animEffect transition="in" filter="barn(inVertical)">
                                      <p:cBhvr>
                                        <p:cTn id="175" dur="500"/>
                                        <p:tgtEl>
                                          <p:spTgt spid="3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nodeType="clickEffect">
                                  <p:stCondLst>
                                    <p:cond delay="0"/>
                                  </p:stCondLst>
                                  <p:childTnLst>
                                    <p:set>
                                      <p:cBhvr>
                                        <p:cTn id="179" dur="1" fill="hold">
                                          <p:stCondLst>
                                            <p:cond delay="0"/>
                                          </p:stCondLst>
                                        </p:cTn>
                                        <p:tgtEl>
                                          <p:spTgt spid="40"/>
                                        </p:tgtEl>
                                        <p:attrNameLst>
                                          <p:attrName>style.visibility</p:attrName>
                                        </p:attrNameLst>
                                      </p:cBhvr>
                                      <p:to>
                                        <p:strVal val="visible"/>
                                      </p:to>
                                    </p:set>
                                    <p:animEffect transition="in" filter="wipe(down)">
                                      <p:cBhvr>
                                        <p:cTn id="180" dur="500"/>
                                        <p:tgtEl>
                                          <p:spTgt spid="40"/>
                                        </p:tgtEl>
                                      </p:cBhvr>
                                    </p:animEffect>
                                  </p:childTnLst>
                                </p:cTn>
                              </p:par>
                            </p:childTnLst>
                          </p:cTn>
                        </p:par>
                        <p:par>
                          <p:cTn id="181" fill="hold">
                            <p:stCondLst>
                              <p:cond delay="500"/>
                            </p:stCondLst>
                            <p:childTnLst>
                              <p:par>
                                <p:cTn id="182" presetID="12" presetClass="entr" presetSubtype="4" fill="hold" nodeType="afterEffect">
                                  <p:stCondLst>
                                    <p:cond delay="0"/>
                                  </p:stCondLst>
                                  <p:childTnLst>
                                    <p:set>
                                      <p:cBhvr>
                                        <p:cTn id="183" dur="1" fill="hold">
                                          <p:stCondLst>
                                            <p:cond delay="0"/>
                                          </p:stCondLst>
                                        </p:cTn>
                                        <p:tgtEl>
                                          <p:spTgt spid="63"/>
                                        </p:tgtEl>
                                        <p:attrNameLst>
                                          <p:attrName>style.visibility</p:attrName>
                                        </p:attrNameLst>
                                      </p:cBhvr>
                                      <p:to>
                                        <p:strVal val="visible"/>
                                      </p:to>
                                    </p:set>
                                    <p:anim calcmode="lin" valueType="num">
                                      <p:cBhvr additive="base">
                                        <p:cTn id="184" dur="500"/>
                                        <p:tgtEl>
                                          <p:spTgt spid="63"/>
                                        </p:tgtEl>
                                        <p:attrNameLst>
                                          <p:attrName>ppt_y</p:attrName>
                                        </p:attrNameLst>
                                      </p:cBhvr>
                                      <p:tavLst>
                                        <p:tav tm="0">
                                          <p:val>
                                            <p:strVal val="#ppt_y+#ppt_h*1.125000"/>
                                          </p:val>
                                        </p:tav>
                                        <p:tav tm="100000">
                                          <p:val>
                                            <p:strVal val="#ppt_y"/>
                                          </p:val>
                                        </p:tav>
                                      </p:tavLst>
                                    </p:anim>
                                    <p:animEffect transition="in" filter="wipe(up)">
                                      <p:cBhvr>
                                        <p:cTn id="18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31" grpId="0" uiExpand="1" build="p"/>
      <p:bldP spid="11" grpId="0" uiExpand="1" build="p"/>
      <p:bldP spid="33" grpId="0"/>
      <p:bldP spid="35" grpId="0"/>
      <p:bldP spid="37" grpId="0"/>
      <p:bldP spid="39" grpId="0"/>
      <p:bldP spid="50" grpId="0"/>
      <p:bldP spid="52" grpId="0"/>
      <p:bldP spid="54"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24F819-BFF9-81FB-2D19-1567F534641F}"/>
              </a:ext>
            </a:extLst>
          </p:cNvPr>
          <p:cNvSpPr txBox="1"/>
          <p:nvPr/>
        </p:nvSpPr>
        <p:spPr>
          <a:xfrm>
            <a:off x="2821753" y="447240"/>
            <a:ext cx="3714776" cy="46166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buFont typeface="Wingdings" pitchFamily="2" charset="2"/>
              <a:buChar char="v"/>
            </a:pPr>
            <a:r>
              <a:rPr lang="en-US" sz="2400" b="1" dirty="0">
                <a:solidFill>
                  <a:srgbClr val="C00000"/>
                </a:solidFill>
                <a:latin typeface="Arial" pitchFamily="34" charset="0"/>
                <a:cs typeface="Arial" pitchFamily="34" charset="0"/>
              </a:rPr>
              <a:t> Mode of transmission</a:t>
            </a:r>
            <a:endParaRPr lang="ar-EG" sz="2400" b="1" dirty="0">
              <a:solidFill>
                <a:srgbClr val="C0000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0AD7F18C-C2C7-8EC0-3BC0-50BB094671E9}"/>
              </a:ext>
            </a:extLst>
          </p:cNvPr>
          <p:cNvSpPr txBox="1"/>
          <p:nvPr/>
        </p:nvSpPr>
        <p:spPr>
          <a:xfrm>
            <a:off x="214282" y="1413569"/>
            <a:ext cx="8929718" cy="1420325"/>
          </a:xfrm>
          <a:prstGeom prst="rect">
            <a:avLst/>
          </a:prstGeom>
          <a:noFill/>
        </p:spPr>
        <p:txBody>
          <a:bodyPr wrap="square" rtlCol="1">
            <a:spAutoFit/>
          </a:bodyPr>
          <a:lstStyle/>
          <a:p>
            <a:pPr algn="l" rtl="0">
              <a:lnSpc>
                <a:spcPct val="150000"/>
              </a:lnSpc>
            </a:pPr>
            <a:r>
              <a:rPr lang="en-US" sz="2000" b="1" dirty="0">
                <a:solidFill>
                  <a:srgbClr val="002060"/>
                </a:solidFill>
                <a:latin typeface="Arial" pitchFamily="34" charset="0"/>
                <a:cs typeface="Arial" pitchFamily="34" charset="0"/>
              </a:rPr>
              <a:t>1- Bite of female sand fly (</a:t>
            </a:r>
            <a:r>
              <a:rPr lang="en-US" sz="2000" b="1" i="1" dirty="0" err="1">
                <a:solidFill>
                  <a:srgbClr val="002060"/>
                </a:solidFill>
                <a:latin typeface="Arial" pitchFamily="34" charset="0"/>
                <a:cs typeface="Arial" pitchFamily="34" charset="0"/>
              </a:rPr>
              <a:t>Phlebotomus</a:t>
            </a:r>
            <a:r>
              <a:rPr lang="en-US" sz="2000" b="1" dirty="0">
                <a:solidFill>
                  <a:srgbClr val="002060"/>
                </a:solidFill>
                <a:latin typeface="Arial" pitchFamily="34" charset="0"/>
                <a:cs typeface="Arial" pitchFamily="34" charset="0"/>
              </a:rPr>
              <a:t> species).</a:t>
            </a:r>
          </a:p>
          <a:p>
            <a:pPr algn="l" rtl="0">
              <a:lnSpc>
                <a:spcPct val="150000"/>
              </a:lnSpc>
            </a:pPr>
            <a:r>
              <a:rPr lang="en-US" sz="2000" b="1" dirty="0">
                <a:solidFill>
                  <a:srgbClr val="002060"/>
                </a:solidFill>
                <a:latin typeface="Arial" pitchFamily="34" charset="0"/>
                <a:cs typeface="Arial" pitchFamily="34" charset="0"/>
              </a:rPr>
              <a:t>2- Direct contact with infected lesions.</a:t>
            </a:r>
          </a:p>
          <a:p>
            <a:pPr algn="l" rtl="0">
              <a:lnSpc>
                <a:spcPct val="150000"/>
              </a:lnSpc>
            </a:pPr>
            <a:r>
              <a:rPr lang="en-US" sz="2000" b="1" dirty="0">
                <a:solidFill>
                  <a:srgbClr val="002060"/>
                </a:solidFill>
                <a:latin typeface="Arial" pitchFamily="34" charset="0"/>
                <a:cs typeface="Arial" pitchFamily="34" charset="0"/>
              </a:rPr>
              <a:t>3- Mechanical transmission by blood sucking fly as </a:t>
            </a:r>
            <a:r>
              <a:rPr lang="en-US" sz="2000" b="1" i="1" dirty="0" err="1">
                <a:solidFill>
                  <a:srgbClr val="002060"/>
                </a:solidFill>
                <a:latin typeface="Arial" pitchFamily="34" charset="0"/>
                <a:cs typeface="Arial" pitchFamily="34" charset="0"/>
              </a:rPr>
              <a:t>Stomoxys</a:t>
            </a:r>
            <a:r>
              <a:rPr lang="en-US" sz="2000" b="1" i="1" dirty="0">
                <a:solidFill>
                  <a:srgbClr val="002060"/>
                </a:solidFill>
                <a:latin typeface="Arial" pitchFamily="34" charset="0"/>
                <a:cs typeface="Arial" pitchFamily="34" charset="0"/>
              </a:rPr>
              <a:t>.</a:t>
            </a:r>
            <a:r>
              <a:rPr lang="en-US" sz="2000" b="1" dirty="0">
                <a:solidFill>
                  <a:srgbClr val="002060"/>
                </a:solidFill>
                <a:latin typeface="Arial" pitchFamily="34" charset="0"/>
                <a:cs typeface="Arial" pitchFamily="34" charset="0"/>
              </a:rPr>
              <a:t> </a:t>
            </a:r>
            <a:endParaRPr lang="ar-EG" sz="2000" b="1" dirty="0">
              <a:solidFill>
                <a:srgbClr val="00206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CCBD7A0B-CA0C-8A53-CDDD-D5C20FE91C1D}"/>
              </a:ext>
            </a:extLst>
          </p:cNvPr>
          <p:cNvSpPr txBox="1"/>
          <p:nvPr/>
        </p:nvSpPr>
        <p:spPr>
          <a:xfrm>
            <a:off x="357158" y="3000372"/>
            <a:ext cx="857256" cy="46166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400" b="1" dirty="0">
                <a:solidFill>
                  <a:srgbClr val="C00000"/>
                </a:solidFill>
                <a:latin typeface="Arial" pitchFamily="34" charset="0"/>
                <a:cs typeface="Arial" pitchFamily="34" charset="0"/>
              </a:rPr>
              <a:t>D.H:</a:t>
            </a:r>
            <a:endParaRPr lang="ar-EG" sz="2400" b="1" dirty="0">
              <a:latin typeface="Arial" pitchFamily="34" charset="0"/>
              <a:cs typeface="Arial" pitchFamily="34" charset="0"/>
            </a:endParaRPr>
          </a:p>
        </p:txBody>
      </p:sp>
      <p:sp>
        <p:nvSpPr>
          <p:cNvPr id="7" name="TextBox 6">
            <a:extLst>
              <a:ext uri="{FF2B5EF4-FFF2-40B4-BE49-F238E27FC236}">
                <a16:creationId xmlns:a16="http://schemas.microsoft.com/office/drawing/2014/main" id="{D89E1DB5-983A-C3E5-054A-20FCAB0DB04A}"/>
              </a:ext>
            </a:extLst>
          </p:cNvPr>
          <p:cNvSpPr txBox="1"/>
          <p:nvPr/>
        </p:nvSpPr>
        <p:spPr>
          <a:xfrm>
            <a:off x="1428728" y="3000372"/>
            <a:ext cx="785818" cy="400110"/>
          </a:xfrm>
          <a:prstGeom prst="rect">
            <a:avLst/>
          </a:prstGeom>
          <a:noFill/>
        </p:spPr>
        <p:txBody>
          <a:bodyPr wrap="square" rtlCol="1">
            <a:spAutoFit/>
          </a:bodyPr>
          <a:lstStyle/>
          <a:p>
            <a:pPr algn="l" rtl="0"/>
            <a:r>
              <a:rPr lang="en-US" sz="2000" b="1" dirty="0">
                <a:solidFill>
                  <a:srgbClr val="002060"/>
                </a:solidFill>
                <a:latin typeface="Arial" pitchFamily="34" charset="0"/>
                <a:cs typeface="Arial" pitchFamily="34" charset="0"/>
              </a:rPr>
              <a:t>Man</a:t>
            </a:r>
            <a:endParaRPr lang="ar-EG" sz="2000" b="1" dirty="0">
              <a:solidFill>
                <a:srgbClr val="002060"/>
              </a:solidFill>
              <a:latin typeface="Arial" pitchFamily="34" charset="0"/>
              <a:cs typeface="Arial" pitchFamily="34" charset="0"/>
            </a:endParaRPr>
          </a:p>
        </p:txBody>
      </p:sp>
      <p:sp>
        <p:nvSpPr>
          <p:cNvPr id="8" name="TextBox 7">
            <a:extLst>
              <a:ext uri="{FF2B5EF4-FFF2-40B4-BE49-F238E27FC236}">
                <a16:creationId xmlns:a16="http://schemas.microsoft.com/office/drawing/2014/main" id="{EDAC1925-FCC6-75E1-DF10-426BC8FAE7DD}"/>
              </a:ext>
            </a:extLst>
          </p:cNvPr>
          <p:cNvSpPr txBox="1"/>
          <p:nvPr/>
        </p:nvSpPr>
        <p:spPr>
          <a:xfrm>
            <a:off x="325045" y="3803855"/>
            <a:ext cx="857256" cy="46166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400" b="1" dirty="0">
                <a:solidFill>
                  <a:srgbClr val="C00000"/>
                </a:solidFill>
                <a:latin typeface="Arial" pitchFamily="34" charset="0"/>
                <a:cs typeface="Arial" pitchFamily="34" charset="0"/>
              </a:rPr>
              <a:t>R.H:</a:t>
            </a:r>
            <a:endParaRPr lang="ar-EG" sz="2400" b="1" dirty="0">
              <a:solidFill>
                <a:srgbClr val="C00000"/>
              </a:solidFill>
              <a:latin typeface="Arial" pitchFamily="34" charset="0"/>
              <a:cs typeface="Arial" pitchFamily="34" charset="0"/>
            </a:endParaRPr>
          </a:p>
        </p:txBody>
      </p:sp>
      <p:sp>
        <p:nvSpPr>
          <p:cNvPr id="9" name="TextBox 8">
            <a:extLst>
              <a:ext uri="{FF2B5EF4-FFF2-40B4-BE49-F238E27FC236}">
                <a16:creationId xmlns:a16="http://schemas.microsoft.com/office/drawing/2014/main" id="{EE4C2756-AE59-9748-1BB5-5D19F54C769B}"/>
              </a:ext>
            </a:extLst>
          </p:cNvPr>
          <p:cNvSpPr txBox="1"/>
          <p:nvPr/>
        </p:nvSpPr>
        <p:spPr>
          <a:xfrm>
            <a:off x="1325177" y="3691533"/>
            <a:ext cx="4643470" cy="707886"/>
          </a:xfrm>
          <a:prstGeom prst="rect">
            <a:avLst/>
          </a:prstGeom>
          <a:noFill/>
        </p:spPr>
        <p:txBody>
          <a:bodyPr wrap="square" rtlCol="1">
            <a:spAutoFit/>
          </a:bodyPr>
          <a:lstStyle/>
          <a:p>
            <a:pPr algn="l" rtl="0"/>
            <a:r>
              <a:rPr lang="en-US" sz="2000" b="1" dirty="0">
                <a:solidFill>
                  <a:srgbClr val="C00000"/>
                </a:solidFill>
                <a:latin typeface="Arial" pitchFamily="34" charset="0"/>
                <a:cs typeface="Arial" pitchFamily="34" charset="0"/>
              </a:rPr>
              <a:t>Dogs </a:t>
            </a:r>
            <a:r>
              <a:rPr lang="en-US" sz="2000" b="1" dirty="0">
                <a:solidFill>
                  <a:srgbClr val="002060"/>
                </a:solidFill>
                <a:latin typeface="Arial" pitchFamily="34" charset="0"/>
                <a:cs typeface="Arial" pitchFamily="34" charset="0"/>
              </a:rPr>
              <a:t>in </a:t>
            </a:r>
            <a:r>
              <a:rPr lang="en-US" sz="2000" b="1" i="1" dirty="0">
                <a:solidFill>
                  <a:srgbClr val="002060"/>
                </a:solidFill>
                <a:latin typeface="Arial" pitchFamily="34" charset="0"/>
                <a:cs typeface="Arial" pitchFamily="34" charset="0"/>
              </a:rPr>
              <a:t>L. </a:t>
            </a:r>
            <a:r>
              <a:rPr lang="en-US" sz="2000" b="1" i="1" dirty="0" err="1">
                <a:solidFill>
                  <a:srgbClr val="002060"/>
                </a:solidFill>
                <a:latin typeface="Arial" pitchFamily="34" charset="0"/>
                <a:cs typeface="Arial" pitchFamily="34" charset="0"/>
              </a:rPr>
              <a:t>tropica</a:t>
            </a:r>
            <a:r>
              <a:rPr lang="en-US" sz="2000" b="1" i="1" dirty="0">
                <a:solidFill>
                  <a:srgbClr val="002060"/>
                </a:solidFill>
                <a:latin typeface="Arial" pitchFamily="34" charset="0"/>
                <a:cs typeface="Arial" pitchFamily="34" charset="0"/>
              </a:rPr>
              <a:t>.</a:t>
            </a:r>
          </a:p>
          <a:p>
            <a:pPr algn="l" rtl="0"/>
            <a:r>
              <a:rPr lang="en-US" sz="2000" b="1" dirty="0">
                <a:solidFill>
                  <a:srgbClr val="C00000"/>
                </a:solidFill>
                <a:latin typeface="Arial" pitchFamily="34" charset="0"/>
                <a:cs typeface="Arial" pitchFamily="34" charset="0"/>
              </a:rPr>
              <a:t>Rodents</a:t>
            </a:r>
            <a:r>
              <a:rPr lang="en-US" sz="2000" b="1" dirty="0">
                <a:solidFill>
                  <a:srgbClr val="002060"/>
                </a:solidFill>
                <a:latin typeface="Arial" pitchFamily="34" charset="0"/>
                <a:cs typeface="Arial" pitchFamily="34" charset="0"/>
              </a:rPr>
              <a:t> in </a:t>
            </a:r>
            <a:r>
              <a:rPr lang="en-US" sz="2000" b="1" i="1" dirty="0">
                <a:solidFill>
                  <a:srgbClr val="002060"/>
                </a:solidFill>
                <a:latin typeface="Arial" pitchFamily="34" charset="0"/>
                <a:cs typeface="Arial" pitchFamily="34" charset="0"/>
              </a:rPr>
              <a:t>L. major </a:t>
            </a:r>
            <a:r>
              <a:rPr lang="en-US" sz="2000" b="1" dirty="0">
                <a:solidFill>
                  <a:srgbClr val="002060"/>
                </a:solidFill>
                <a:latin typeface="Arial" pitchFamily="34" charset="0"/>
                <a:cs typeface="Arial" pitchFamily="34" charset="0"/>
              </a:rPr>
              <a:t>&amp; </a:t>
            </a:r>
            <a:r>
              <a:rPr lang="en-US" sz="2000" b="1" i="1" dirty="0">
                <a:solidFill>
                  <a:srgbClr val="002060"/>
                </a:solidFill>
                <a:latin typeface="Arial" pitchFamily="34" charset="0"/>
                <a:cs typeface="Arial" pitchFamily="34" charset="0"/>
              </a:rPr>
              <a:t>L. </a:t>
            </a:r>
            <a:r>
              <a:rPr lang="en-US" sz="2000" b="1" i="1" dirty="0" err="1">
                <a:solidFill>
                  <a:srgbClr val="002060"/>
                </a:solidFill>
                <a:latin typeface="Arial" pitchFamily="34" charset="0"/>
                <a:cs typeface="Arial" pitchFamily="34" charset="0"/>
              </a:rPr>
              <a:t>aethiopica</a:t>
            </a:r>
            <a:r>
              <a:rPr lang="en-US" sz="2000" b="1" dirty="0">
                <a:solidFill>
                  <a:srgbClr val="002060"/>
                </a:solidFill>
                <a:latin typeface="Arial" pitchFamily="34" charset="0"/>
                <a:cs typeface="Arial" pitchFamily="34" charset="0"/>
              </a:rPr>
              <a:t>.</a:t>
            </a:r>
            <a:endParaRPr lang="ar-EG" sz="2000" b="1" dirty="0">
              <a:solidFill>
                <a:srgbClr val="002060"/>
              </a:solidFill>
              <a:latin typeface="Arial" pitchFamily="34" charset="0"/>
              <a:cs typeface="Arial" pitchFamily="34" charset="0"/>
            </a:endParaRPr>
          </a:p>
        </p:txBody>
      </p:sp>
      <p:sp>
        <p:nvSpPr>
          <p:cNvPr id="10" name="TextBox 9">
            <a:extLst>
              <a:ext uri="{FF2B5EF4-FFF2-40B4-BE49-F238E27FC236}">
                <a16:creationId xmlns:a16="http://schemas.microsoft.com/office/drawing/2014/main" id="{993BE1BA-3E00-BE6B-0A65-5C0A0CBCAB94}"/>
              </a:ext>
            </a:extLst>
          </p:cNvPr>
          <p:cNvSpPr txBox="1"/>
          <p:nvPr/>
        </p:nvSpPr>
        <p:spPr>
          <a:xfrm>
            <a:off x="428596" y="5286388"/>
            <a:ext cx="714380" cy="46166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400" b="1" dirty="0">
                <a:solidFill>
                  <a:srgbClr val="C00000"/>
                </a:solidFill>
                <a:latin typeface="Arial" pitchFamily="34" charset="0"/>
                <a:cs typeface="Arial" pitchFamily="34" charset="0"/>
              </a:rPr>
              <a:t>I.S:</a:t>
            </a:r>
            <a:endParaRPr lang="ar-EG" sz="2400" b="1" dirty="0">
              <a:solidFill>
                <a:srgbClr val="C00000"/>
              </a:solidFill>
              <a:latin typeface="Arial" pitchFamily="34" charset="0"/>
              <a:cs typeface="Arial" pitchFamily="34" charset="0"/>
            </a:endParaRPr>
          </a:p>
        </p:txBody>
      </p:sp>
      <p:sp>
        <p:nvSpPr>
          <p:cNvPr id="11" name="TextBox 10">
            <a:extLst>
              <a:ext uri="{FF2B5EF4-FFF2-40B4-BE49-F238E27FC236}">
                <a16:creationId xmlns:a16="http://schemas.microsoft.com/office/drawing/2014/main" id="{6132046A-F24E-8A05-0CDA-7F4C5128FF82}"/>
              </a:ext>
            </a:extLst>
          </p:cNvPr>
          <p:cNvSpPr txBox="1"/>
          <p:nvPr/>
        </p:nvSpPr>
        <p:spPr>
          <a:xfrm>
            <a:off x="1428728" y="5214950"/>
            <a:ext cx="5286412" cy="707886"/>
          </a:xfrm>
          <a:prstGeom prst="rect">
            <a:avLst/>
          </a:prstGeom>
          <a:noFill/>
        </p:spPr>
        <p:txBody>
          <a:bodyPr wrap="square" rtlCol="1">
            <a:spAutoFit/>
          </a:bodyPr>
          <a:lstStyle/>
          <a:p>
            <a:pPr algn="l" rtl="0"/>
            <a:r>
              <a:rPr lang="en-US" sz="2000" b="1" dirty="0">
                <a:solidFill>
                  <a:srgbClr val="002060"/>
                </a:solidFill>
                <a:latin typeface="Arial" pitchFamily="34" charset="0"/>
                <a:cs typeface="Arial" pitchFamily="34" charset="0"/>
              </a:rPr>
              <a:t>Promastigote (sand fly)</a:t>
            </a:r>
          </a:p>
          <a:p>
            <a:pPr algn="l" rtl="0"/>
            <a:r>
              <a:rPr lang="en-US" sz="2000" b="1" dirty="0">
                <a:solidFill>
                  <a:srgbClr val="002060"/>
                </a:solidFill>
                <a:latin typeface="Arial" pitchFamily="34" charset="0"/>
                <a:cs typeface="Arial" pitchFamily="34" charset="0"/>
              </a:rPr>
              <a:t>Amastigote (contact)</a:t>
            </a:r>
            <a:endParaRPr lang="ar-EG" sz="2000" b="1" dirty="0">
              <a:solidFill>
                <a:srgbClr val="002060"/>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361B3BBD-9949-0E6D-4598-DCF7D2ED922C}"/>
              </a:ext>
            </a:extLst>
          </p:cNvPr>
          <p:cNvSpPr txBox="1"/>
          <p:nvPr/>
        </p:nvSpPr>
        <p:spPr>
          <a:xfrm>
            <a:off x="285720" y="6215082"/>
            <a:ext cx="1285884" cy="46166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400" b="1" dirty="0">
                <a:solidFill>
                  <a:srgbClr val="C00000"/>
                </a:solidFill>
                <a:latin typeface="Arial" pitchFamily="34" charset="0"/>
                <a:cs typeface="Arial" pitchFamily="34" charset="0"/>
              </a:rPr>
              <a:t>Vector:</a:t>
            </a:r>
            <a:endParaRPr lang="ar-EG" sz="2400" b="1" dirty="0">
              <a:solidFill>
                <a:srgbClr val="C00000"/>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3FF7DFA1-94F0-4204-7DBA-249DBAF347BA}"/>
              </a:ext>
            </a:extLst>
          </p:cNvPr>
          <p:cNvSpPr txBox="1"/>
          <p:nvPr/>
        </p:nvSpPr>
        <p:spPr>
          <a:xfrm>
            <a:off x="1785918" y="6286520"/>
            <a:ext cx="4071966" cy="400110"/>
          </a:xfrm>
          <a:prstGeom prst="rect">
            <a:avLst/>
          </a:prstGeom>
          <a:noFill/>
        </p:spPr>
        <p:txBody>
          <a:bodyPr wrap="square" rtlCol="1">
            <a:spAutoFit/>
          </a:bodyPr>
          <a:lstStyle/>
          <a:p>
            <a:pPr algn="l" rtl="0"/>
            <a:r>
              <a:rPr lang="en-US" sz="2000" b="1" dirty="0">
                <a:solidFill>
                  <a:srgbClr val="002060"/>
                </a:solidFill>
                <a:latin typeface="Arial" pitchFamily="34" charset="0"/>
                <a:cs typeface="Arial" pitchFamily="34" charset="0"/>
              </a:rPr>
              <a:t>Female sand fly (</a:t>
            </a:r>
            <a:r>
              <a:rPr lang="en-US" sz="2000" b="1" i="1" dirty="0" err="1">
                <a:solidFill>
                  <a:srgbClr val="002060"/>
                </a:solidFill>
                <a:latin typeface="Arial" pitchFamily="34" charset="0"/>
                <a:cs typeface="Arial" pitchFamily="34" charset="0"/>
              </a:rPr>
              <a:t>Phlebotomus</a:t>
            </a:r>
            <a:r>
              <a:rPr lang="en-US" sz="2000" b="1" dirty="0">
                <a:solidFill>
                  <a:srgbClr val="002060"/>
                </a:solidFill>
                <a:latin typeface="Arial" pitchFamily="34" charset="0"/>
                <a:cs typeface="Arial" pitchFamily="34" charset="0"/>
              </a:rPr>
              <a:t>)</a:t>
            </a:r>
            <a:endParaRPr lang="ar-EG" sz="2000" dirty="0"/>
          </a:p>
        </p:txBody>
      </p:sp>
      <p:pic>
        <p:nvPicPr>
          <p:cNvPr id="14" name="Picture 2" descr="don2a">
            <a:extLst>
              <a:ext uri="{FF2B5EF4-FFF2-40B4-BE49-F238E27FC236}">
                <a16:creationId xmlns:a16="http://schemas.microsoft.com/office/drawing/2014/main" id="{DBF0DBB6-14AD-EB64-055B-88C73AA4BFC6}"/>
              </a:ext>
            </a:extLst>
          </p:cNvPr>
          <p:cNvPicPr>
            <a:picLocks noChangeAspect="1" noChangeArrowheads="1"/>
          </p:cNvPicPr>
          <p:nvPr/>
        </p:nvPicPr>
        <p:blipFill>
          <a:blip r:embed="rId2" cstate="print"/>
          <a:srcRect/>
          <a:stretch>
            <a:fillRect/>
          </a:stretch>
        </p:blipFill>
        <p:spPr bwMode="auto">
          <a:xfrm rot="21660000">
            <a:off x="6274020" y="5357621"/>
            <a:ext cx="2846070" cy="1475656"/>
          </a:xfrm>
          <a:prstGeom prst="flowChartManualOperation">
            <a:avLst/>
          </a:prstGeom>
          <a:noFill/>
        </p:spPr>
      </p:pic>
      <p:pic>
        <p:nvPicPr>
          <p:cNvPr id="15" name="Picture 2" descr="E:\dr mona pictures\الصور\الصور\Picture16.jpg">
            <a:extLst>
              <a:ext uri="{FF2B5EF4-FFF2-40B4-BE49-F238E27FC236}">
                <a16:creationId xmlns:a16="http://schemas.microsoft.com/office/drawing/2014/main" id="{19B905C4-D055-39D8-2664-BF31F3A31857}"/>
              </a:ext>
            </a:extLst>
          </p:cNvPr>
          <p:cNvPicPr>
            <a:picLocks noChangeAspect="1" noChangeArrowheads="1"/>
          </p:cNvPicPr>
          <p:nvPr/>
        </p:nvPicPr>
        <p:blipFill>
          <a:blip r:embed="rId3" cstate="print"/>
          <a:srcRect/>
          <a:stretch>
            <a:fillRect/>
          </a:stretch>
        </p:blipFill>
        <p:spPr bwMode="auto">
          <a:xfrm>
            <a:off x="6000760" y="3000372"/>
            <a:ext cx="2928958" cy="2000264"/>
          </a:xfrm>
          <a:prstGeom prst="rect">
            <a:avLst/>
          </a:prstGeom>
          <a:noFill/>
        </p:spPr>
      </p:pic>
      <p:cxnSp>
        <p:nvCxnSpPr>
          <p:cNvPr id="16" name="Straight Arrow Connector 15">
            <a:extLst>
              <a:ext uri="{FF2B5EF4-FFF2-40B4-BE49-F238E27FC236}">
                <a16:creationId xmlns:a16="http://schemas.microsoft.com/office/drawing/2014/main" id="{0E41F4ED-C007-761A-ED4D-12FDDA448EB0}"/>
              </a:ext>
            </a:extLst>
          </p:cNvPr>
          <p:cNvCxnSpPr/>
          <p:nvPr/>
        </p:nvCxnSpPr>
        <p:spPr>
          <a:xfrm flipV="1">
            <a:off x="5715008" y="4786322"/>
            <a:ext cx="928694" cy="42862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6" descr="No photo description available.">
            <a:extLst>
              <a:ext uri="{FF2B5EF4-FFF2-40B4-BE49-F238E27FC236}">
                <a16:creationId xmlns:a16="http://schemas.microsoft.com/office/drawing/2014/main" id="{FEE9F6E0-86EB-B67D-ED36-10F237DF0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051" y="0"/>
            <a:ext cx="1275911" cy="12953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Phlebotominae - Wikipedia">
            <a:extLst>
              <a:ext uri="{FF2B5EF4-FFF2-40B4-BE49-F238E27FC236}">
                <a16:creationId xmlns:a16="http://schemas.microsoft.com/office/drawing/2014/main" id="{BAE19E4E-5217-EE62-F761-29999B45BD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38" y="132259"/>
            <a:ext cx="1665880" cy="113154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7729309-E1A1-586B-4CDE-875461B6DE9D}"/>
              </a:ext>
            </a:extLst>
          </p:cNvPr>
          <p:cNvSpPr txBox="1"/>
          <p:nvPr/>
        </p:nvSpPr>
        <p:spPr>
          <a:xfrm>
            <a:off x="337528" y="4557766"/>
            <a:ext cx="857256" cy="46166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400" b="1" dirty="0">
                <a:solidFill>
                  <a:srgbClr val="C00000"/>
                </a:solidFill>
                <a:latin typeface="Arial" pitchFamily="34" charset="0"/>
                <a:cs typeface="Arial" pitchFamily="34" charset="0"/>
              </a:rPr>
              <a:t>D.S:</a:t>
            </a:r>
            <a:endParaRPr lang="ar-EG" sz="2400" b="1" dirty="0">
              <a:solidFill>
                <a:srgbClr val="C0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1C25BC99-9F63-20B6-D39B-D71003CCFAD0}"/>
              </a:ext>
            </a:extLst>
          </p:cNvPr>
          <p:cNvSpPr txBox="1"/>
          <p:nvPr/>
        </p:nvSpPr>
        <p:spPr>
          <a:xfrm>
            <a:off x="1325177" y="4474104"/>
            <a:ext cx="5286412" cy="707886"/>
          </a:xfrm>
          <a:prstGeom prst="rect">
            <a:avLst/>
          </a:prstGeom>
          <a:noFill/>
        </p:spPr>
        <p:txBody>
          <a:bodyPr wrap="square" rtlCol="1">
            <a:spAutoFit/>
          </a:bodyPr>
          <a:lstStyle/>
          <a:p>
            <a:pPr algn="l" rtl="0"/>
            <a:r>
              <a:rPr lang="en-US" sz="2000" b="1" dirty="0">
                <a:solidFill>
                  <a:srgbClr val="002060"/>
                </a:solidFill>
                <a:latin typeface="Arial" pitchFamily="34" charset="0"/>
                <a:cs typeface="Arial" pitchFamily="34" charset="0"/>
              </a:rPr>
              <a:t>Amastigote (specimen)</a:t>
            </a:r>
          </a:p>
          <a:p>
            <a:pPr algn="l" rtl="0"/>
            <a:r>
              <a:rPr lang="en-US" sz="2000" b="1" dirty="0" err="1">
                <a:solidFill>
                  <a:srgbClr val="002060"/>
                </a:solidFill>
                <a:latin typeface="Arial" pitchFamily="34" charset="0"/>
                <a:cs typeface="Arial" pitchFamily="34" charset="0"/>
              </a:rPr>
              <a:t>Promatigote</a:t>
            </a:r>
            <a:r>
              <a:rPr lang="en-US" sz="2000" b="1" dirty="0">
                <a:solidFill>
                  <a:srgbClr val="002060"/>
                </a:solidFill>
                <a:latin typeface="Arial" pitchFamily="34" charset="0"/>
                <a:cs typeface="Arial" pitchFamily="34" charset="0"/>
              </a:rPr>
              <a:t> (culture)</a:t>
            </a:r>
            <a:endParaRPr lang="ar-EG"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09591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AD441-2F86-1268-D2C2-05EF4BE8CBB6}"/>
              </a:ext>
            </a:extLst>
          </p:cNvPr>
          <p:cNvSpPr>
            <a:spLocks noGrp="1"/>
          </p:cNvSpPr>
          <p:nvPr>
            <p:ph type="title"/>
          </p:nvPr>
        </p:nvSpPr>
        <p:spPr>
          <a:xfrm>
            <a:off x="2497015" y="519872"/>
            <a:ext cx="4149969" cy="647748"/>
          </a:xfrm>
          <a:solidFill>
            <a:schemeClr val="accent5">
              <a:lumMod val="20000"/>
              <a:lumOff val="80000"/>
            </a:schemeClr>
          </a:solidFill>
        </p:spPr>
        <p:txBody>
          <a:bodyPr/>
          <a:lstStyle/>
          <a:p>
            <a:pPr marL="342900" indent="-342900" algn="ctr">
              <a:buFont typeface="Wingdings" panose="05000000000000000000" pitchFamily="2" charset="2"/>
              <a:buChar char="v"/>
            </a:pPr>
            <a:r>
              <a:rPr lang="en-US" sz="2400" b="1" dirty="0">
                <a:solidFill>
                  <a:srgbClr val="C00000"/>
                </a:solidFill>
                <a:latin typeface="Arial" pitchFamily="34" charset="0"/>
                <a:ea typeface="+mn-ea"/>
                <a:cs typeface="Arial" pitchFamily="34" charset="0"/>
              </a:rPr>
              <a:t>Pathogenesis</a:t>
            </a:r>
          </a:p>
        </p:txBody>
      </p:sp>
      <p:sp>
        <p:nvSpPr>
          <p:cNvPr id="3" name="Content Placeholder 2">
            <a:extLst>
              <a:ext uri="{FF2B5EF4-FFF2-40B4-BE49-F238E27FC236}">
                <a16:creationId xmlns:a16="http://schemas.microsoft.com/office/drawing/2014/main" id="{D0501FBA-3A2F-D023-B1EA-F04E7B835C7A}"/>
              </a:ext>
            </a:extLst>
          </p:cNvPr>
          <p:cNvSpPr>
            <a:spLocks noGrp="1"/>
          </p:cNvSpPr>
          <p:nvPr>
            <p:ph idx="1"/>
          </p:nvPr>
        </p:nvSpPr>
        <p:spPr>
          <a:xfrm>
            <a:off x="607547" y="1586474"/>
            <a:ext cx="7886700" cy="4935148"/>
          </a:xfrm>
          <a:ln>
            <a:solidFill>
              <a:srgbClr val="002060"/>
            </a:solidFill>
          </a:ln>
        </p:spPr>
        <p:txBody>
          <a:bodyPr>
            <a:normAutofit fontScale="85000" lnSpcReduction="20000"/>
          </a:bodyPr>
          <a:lstStyle/>
          <a:p>
            <a:pPr algn="just">
              <a:lnSpc>
                <a:spcPct val="160000"/>
              </a:lnSpc>
            </a:pPr>
            <a:r>
              <a:rPr lang="en-US" b="1" dirty="0">
                <a:solidFill>
                  <a:srgbClr val="002060"/>
                </a:solidFill>
              </a:rPr>
              <a:t>The lesion develops on the exposed parts of the body</a:t>
            </a:r>
          </a:p>
          <a:p>
            <a:pPr algn="just">
              <a:lnSpc>
                <a:spcPct val="160000"/>
              </a:lnSpc>
            </a:pPr>
            <a:r>
              <a:rPr lang="en-US" b="1" dirty="0">
                <a:solidFill>
                  <a:srgbClr val="002060"/>
                </a:solidFill>
              </a:rPr>
              <a:t>Single or multiple</a:t>
            </a:r>
          </a:p>
          <a:p>
            <a:pPr algn="just">
              <a:lnSpc>
                <a:spcPct val="160000"/>
              </a:lnSpc>
            </a:pPr>
            <a:r>
              <a:rPr lang="en-US" b="1" dirty="0">
                <a:solidFill>
                  <a:srgbClr val="002060"/>
                </a:solidFill>
              </a:rPr>
              <a:t>Starts as erythematous papule that enlarges to form nodule that ulcerates forming an ulcer with sharp edge</a:t>
            </a:r>
          </a:p>
          <a:p>
            <a:pPr algn="just">
              <a:lnSpc>
                <a:spcPct val="160000"/>
              </a:lnSpc>
            </a:pPr>
            <a:r>
              <a:rPr lang="en-US" b="1" dirty="0">
                <a:solidFill>
                  <a:srgbClr val="002060"/>
                </a:solidFill>
              </a:rPr>
              <a:t>The lesion is </a:t>
            </a:r>
            <a:r>
              <a:rPr lang="en-US" b="1" dirty="0">
                <a:solidFill>
                  <a:srgbClr val="FF0000"/>
                </a:solidFill>
              </a:rPr>
              <a:t>painless </a:t>
            </a:r>
            <a:r>
              <a:rPr lang="en-US" b="1" dirty="0">
                <a:solidFill>
                  <a:srgbClr val="002060"/>
                </a:solidFill>
              </a:rPr>
              <a:t>unless secondary bacterial infection occurs</a:t>
            </a:r>
          </a:p>
          <a:p>
            <a:pPr algn="just">
              <a:lnSpc>
                <a:spcPct val="160000"/>
              </a:lnSpc>
            </a:pPr>
            <a:r>
              <a:rPr lang="en-US" b="1" dirty="0">
                <a:solidFill>
                  <a:srgbClr val="002060"/>
                </a:solidFill>
              </a:rPr>
              <a:t>The ulcer heals with a disfiguring scar </a:t>
            </a:r>
          </a:p>
          <a:p>
            <a:pPr algn="just">
              <a:lnSpc>
                <a:spcPct val="160000"/>
              </a:lnSpc>
            </a:pPr>
            <a:r>
              <a:rPr lang="en-US" b="1" dirty="0">
                <a:solidFill>
                  <a:srgbClr val="002060"/>
                </a:solidFill>
              </a:rPr>
              <a:t>Solid immunity to the same species</a:t>
            </a:r>
          </a:p>
        </p:txBody>
      </p:sp>
      <p:pic>
        <p:nvPicPr>
          <p:cNvPr id="4" name="Picture 6" descr="No photo description available.">
            <a:extLst>
              <a:ext uri="{FF2B5EF4-FFF2-40B4-BE49-F238E27FC236}">
                <a16:creationId xmlns:a16="http://schemas.microsoft.com/office/drawing/2014/main" id="{01EB8DDC-7D68-4E85-3B31-A388ED057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9194" y="96180"/>
            <a:ext cx="1150105" cy="1167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hlebotominae - Wikipedia">
            <a:extLst>
              <a:ext uri="{FF2B5EF4-FFF2-40B4-BE49-F238E27FC236}">
                <a16:creationId xmlns:a16="http://schemas.microsoft.com/office/drawing/2014/main" id="{12B5A8D1-1DF3-4E1B-93B4-8A70472F8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38" y="132259"/>
            <a:ext cx="1665880" cy="113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217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7268AAC-7605-116D-0F4C-E076D828CCB6}"/>
              </a:ext>
            </a:extLst>
          </p:cNvPr>
          <p:cNvGraphicFramePr>
            <a:graphicFrameLocks noGrp="1"/>
          </p:cNvGraphicFramePr>
          <p:nvPr>
            <p:extLst>
              <p:ext uri="{D42A27DB-BD31-4B8C-83A1-F6EECF244321}">
                <p14:modId xmlns:p14="http://schemas.microsoft.com/office/powerpoint/2010/main" val="2071922765"/>
              </p:ext>
            </p:extLst>
          </p:nvPr>
        </p:nvGraphicFramePr>
        <p:xfrm>
          <a:off x="211015" y="140676"/>
          <a:ext cx="8764174" cy="6669451"/>
        </p:xfrm>
        <a:graphic>
          <a:graphicData uri="http://schemas.openxmlformats.org/drawingml/2006/table">
            <a:tbl>
              <a:tblPr firstRow="1" bandRow="1">
                <a:tableStyleId>{BC89EF96-8CEA-46FF-86C4-4CE0E7609802}</a:tableStyleId>
              </a:tblPr>
              <a:tblGrid>
                <a:gridCol w="2963026">
                  <a:extLst>
                    <a:ext uri="{9D8B030D-6E8A-4147-A177-3AD203B41FA5}">
                      <a16:colId xmlns:a16="http://schemas.microsoft.com/office/drawing/2014/main" val="466219756"/>
                    </a:ext>
                  </a:extLst>
                </a:gridCol>
                <a:gridCol w="2900574">
                  <a:extLst>
                    <a:ext uri="{9D8B030D-6E8A-4147-A177-3AD203B41FA5}">
                      <a16:colId xmlns:a16="http://schemas.microsoft.com/office/drawing/2014/main" val="1947268514"/>
                    </a:ext>
                  </a:extLst>
                </a:gridCol>
                <a:gridCol w="2900574">
                  <a:extLst>
                    <a:ext uri="{9D8B030D-6E8A-4147-A177-3AD203B41FA5}">
                      <a16:colId xmlns:a16="http://schemas.microsoft.com/office/drawing/2014/main" val="1152946694"/>
                    </a:ext>
                  </a:extLst>
                </a:gridCol>
              </a:tblGrid>
              <a:tr h="793461">
                <a:tc>
                  <a:txBody>
                    <a:bodyPr/>
                    <a:lstStyle/>
                    <a:p>
                      <a:pPr algn="ctr"/>
                      <a:r>
                        <a:rPr lang="en-US" sz="2000" i="1" dirty="0">
                          <a:solidFill>
                            <a:srgbClr val="C00000"/>
                          </a:solidFill>
                        </a:rPr>
                        <a:t>L. </a:t>
                      </a:r>
                      <a:r>
                        <a:rPr lang="en-US" sz="2000" i="1" dirty="0" err="1">
                          <a:solidFill>
                            <a:srgbClr val="C00000"/>
                          </a:solidFill>
                        </a:rPr>
                        <a:t>tropica</a:t>
                      </a:r>
                      <a:endParaRPr lang="en-US" sz="2000" i="1" dirty="0">
                        <a:solidFill>
                          <a:srgbClr val="C00000"/>
                        </a:solidFill>
                      </a:endParaRPr>
                    </a:p>
                    <a:p>
                      <a:pPr algn="ctr"/>
                      <a:r>
                        <a:rPr lang="en-US" sz="2000" dirty="0">
                          <a:solidFill>
                            <a:srgbClr val="C00000"/>
                          </a:solidFill>
                        </a:rPr>
                        <a:t>(Dry or urban oriental sore)</a:t>
                      </a:r>
                    </a:p>
                  </a:txBody>
                  <a:tcPr/>
                </a:tc>
                <a:tc>
                  <a:txBody>
                    <a:bodyPr/>
                    <a:lstStyle/>
                    <a:p>
                      <a:pPr algn="ctr"/>
                      <a:r>
                        <a:rPr lang="en-US" sz="2000" i="1" dirty="0">
                          <a:solidFill>
                            <a:srgbClr val="C00000"/>
                          </a:solidFill>
                        </a:rPr>
                        <a:t>L. major</a:t>
                      </a:r>
                    </a:p>
                    <a:p>
                      <a:pPr algn="ctr"/>
                      <a:r>
                        <a:rPr lang="en-US" sz="2000" dirty="0">
                          <a:solidFill>
                            <a:srgbClr val="C00000"/>
                          </a:solidFill>
                        </a:rPr>
                        <a:t>(Moist or wet oriental sore)</a:t>
                      </a:r>
                    </a:p>
                  </a:txBody>
                  <a:tcPr/>
                </a:tc>
                <a:tc>
                  <a:txBody>
                    <a:bodyPr/>
                    <a:lstStyle/>
                    <a:p>
                      <a:pPr algn="ctr"/>
                      <a:r>
                        <a:rPr lang="en-US" sz="2000" i="1" dirty="0">
                          <a:solidFill>
                            <a:srgbClr val="C00000"/>
                          </a:solidFill>
                        </a:rPr>
                        <a:t>L. aethiopica</a:t>
                      </a:r>
                    </a:p>
                    <a:p>
                      <a:pPr algn="ctr"/>
                      <a:r>
                        <a:rPr lang="en-US" sz="2000" dirty="0">
                          <a:solidFill>
                            <a:srgbClr val="C00000"/>
                          </a:solidFill>
                        </a:rPr>
                        <a:t>(Diffuse cutaneous)</a:t>
                      </a:r>
                    </a:p>
                  </a:txBody>
                  <a:tcPr/>
                </a:tc>
                <a:extLst>
                  <a:ext uri="{0D108BD9-81ED-4DB2-BD59-A6C34878D82A}">
                    <a16:rowId xmlns:a16="http://schemas.microsoft.com/office/drawing/2014/main" val="368351948"/>
                  </a:ext>
                </a:extLst>
              </a:tr>
              <a:tr h="1473571">
                <a:tc>
                  <a:txBody>
                    <a:bodyPr/>
                    <a:lstStyle/>
                    <a:p>
                      <a:pPr algn="ctr"/>
                      <a:r>
                        <a:rPr lang="en-US" b="1" dirty="0">
                          <a:solidFill>
                            <a:srgbClr val="002060"/>
                          </a:solidFill>
                        </a:rPr>
                        <a:t>Chronic course</a:t>
                      </a:r>
                    </a:p>
                  </a:txBody>
                  <a:tcPr/>
                </a:tc>
                <a:tc>
                  <a:txBody>
                    <a:bodyPr/>
                    <a:lstStyle/>
                    <a:p>
                      <a:pPr algn="ctr"/>
                      <a:r>
                        <a:rPr lang="en-US" b="1" dirty="0">
                          <a:solidFill>
                            <a:srgbClr val="002060"/>
                          </a:solidFill>
                        </a:rPr>
                        <a:t>Acute course</a:t>
                      </a:r>
                    </a:p>
                  </a:txBody>
                  <a:tcPr/>
                </a:tc>
                <a:tc>
                  <a:txBody>
                    <a:bodyPr/>
                    <a:lstStyle/>
                    <a:p>
                      <a:pPr algn="ctr"/>
                      <a:r>
                        <a:rPr lang="en-US" b="1" dirty="0">
                          <a:solidFill>
                            <a:srgbClr val="002060"/>
                          </a:solidFill>
                        </a:rPr>
                        <a:t>Chronic widely distributed lesions in immunosuppressed individuals (opportunistic)</a:t>
                      </a:r>
                    </a:p>
                  </a:txBody>
                  <a:tcPr/>
                </a:tc>
                <a:extLst>
                  <a:ext uri="{0D108BD9-81ED-4DB2-BD59-A6C34878D82A}">
                    <a16:rowId xmlns:a16="http://schemas.microsoft.com/office/drawing/2014/main" val="500642888"/>
                  </a:ext>
                </a:extLst>
              </a:tr>
              <a:tr h="1133516">
                <a:tc>
                  <a:txBody>
                    <a:bodyPr/>
                    <a:lstStyle/>
                    <a:p>
                      <a:pPr algn="ctr"/>
                      <a:r>
                        <a:rPr lang="en-US" b="1" dirty="0">
                          <a:solidFill>
                            <a:srgbClr val="002060"/>
                          </a:solidFill>
                        </a:rPr>
                        <a:t>Long incubation period</a:t>
                      </a:r>
                    </a:p>
                    <a:p>
                      <a:pPr algn="ctr"/>
                      <a:r>
                        <a:rPr lang="en-US" b="1" dirty="0">
                          <a:solidFill>
                            <a:srgbClr val="002060"/>
                          </a:solidFill>
                        </a:rPr>
                        <a:t>(2-12 </a:t>
                      </a:r>
                      <a:r>
                        <a:rPr lang="en-US" b="1" dirty="0" err="1">
                          <a:solidFill>
                            <a:srgbClr val="002060"/>
                          </a:solidFill>
                        </a:rPr>
                        <a:t>ms</a:t>
                      </a:r>
                      <a:r>
                        <a:rPr lang="en-US" b="1" dirty="0">
                          <a:solidFill>
                            <a:srgbClr val="002060"/>
                          </a:solidFill>
                        </a:rPr>
                        <a:t>)</a:t>
                      </a:r>
                    </a:p>
                  </a:txBody>
                  <a:tcPr/>
                </a:tc>
                <a:tc>
                  <a:txBody>
                    <a:bodyPr/>
                    <a:lstStyle/>
                    <a:p>
                      <a:pPr algn="ctr"/>
                      <a:r>
                        <a:rPr lang="en-US" b="1" dirty="0">
                          <a:solidFill>
                            <a:srgbClr val="002060"/>
                          </a:solidFill>
                        </a:rPr>
                        <a:t>Short incubation period</a:t>
                      </a:r>
                    </a:p>
                    <a:p>
                      <a:pPr algn="ctr"/>
                      <a:r>
                        <a:rPr lang="en-US" b="1" dirty="0">
                          <a:solidFill>
                            <a:srgbClr val="002060"/>
                          </a:solidFill>
                        </a:rPr>
                        <a:t>(3-6 </a:t>
                      </a:r>
                      <a:r>
                        <a:rPr lang="en-US" b="1" dirty="0" err="1">
                          <a:solidFill>
                            <a:srgbClr val="002060"/>
                          </a:solidFill>
                        </a:rPr>
                        <a:t>ms</a:t>
                      </a:r>
                      <a:r>
                        <a:rPr lang="en-US" b="1" dirty="0">
                          <a:solidFill>
                            <a:srgbClr val="00206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rPr>
                        <a:t>Due to lack of cell mediated immune response to leishmania</a:t>
                      </a:r>
                    </a:p>
                  </a:txBody>
                  <a:tcPr/>
                </a:tc>
                <a:extLst>
                  <a:ext uri="{0D108BD9-81ED-4DB2-BD59-A6C34878D82A}">
                    <a16:rowId xmlns:a16="http://schemas.microsoft.com/office/drawing/2014/main" val="3109189413"/>
                  </a:ext>
                </a:extLst>
              </a:tr>
              <a:tr h="1473571">
                <a:tc>
                  <a:txBody>
                    <a:bodyPr/>
                    <a:lstStyle/>
                    <a:p>
                      <a:pPr algn="ctr"/>
                      <a:r>
                        <a:rPr lang="en-US" b="1" dirty="0">
                          <a:solidFill>
                            <a:srgbClr val="002060"/>
                          </a:solidFill>
                        </a:rPr>
                        <a:t>Ulcer with scanty exudate and slow healing (12 </a:t>
                      </a:r>
                      <a:r>
                        <a:rPr lang="en-US" b="1" dirty="0" err="1">
                          <a:solidFill>
                            <a:srgbClr val="002060"/>
                          </a:solidFill>
                        </a:rPr>
                        <a:t>ms</a:t>
                      </a:r>
                      <a:r>
                        <a:rPr lang="en-US" b="1" dirty="0">
                          <a:solidFill>
                            <a:srgbClr val="00206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rPr>
                        <a:t>Ulcer with serous exudate and rapid healing (6ms)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rPr>
                        <a:t>Lesions not restricted to the site of infection and appears as multiple nodules</a:t>
                      </a:r>
                    </a:p>
                    <a:p>
                      <a:pPr algn="ctr"/>
                      <a:endParaRPr lang="en-US" b="1" dirty="0">
                        <a:solidFill>
                          <a:srgbClr val="002060"/>
                        </a:solidFill>
                      </a:endParaRPr>
                    </a:p>
                  </a:txBody>
                  <a:tcPr/>
                </a:tc>
                <a:extLst>
                  <a:ext uri="{0D108BD9-81ED-4DB2-BD59-A6C34878D82A}">
                    <a16:rowId xmlns:a16="http://schemas.microsoft.com/office/drawing/2014/main" val="2830396413"/>
                  </a:ext>
                </a:extLst>
              </a:tr>
              <a:tr h="793461">
                <a:tc>
                  <a:txBody>
                    <a:bodyPr/>
                    <a:lstStyle/>
                    <a:p>
                      <a:pPr algn="ctr"/>
                      <a:r>
                        <a:rPr lang="en-US" b="1" dirty="0">
                          <a:solidFill>
                            <a:srgbClr val="002060"/>
                          </a:solidFill>
                        </a:rPr>
                        <a:t>In Europe, Asia and Africa (cities and urban regions)</a:t>
                      </a:r>
                    </a:p>
                  </a:txBody>
                  <a:tcPr/>
                </a:tc>
                <a:tc>
                  <a:txBody>
                    <a:bodyPr/>
                    <a:lstStyle/>
                    <a:p>
                      <a:pPr algn="ctr"/>
                      <a:r>
                        <a:rPr lang="en-US" b="1" dirty="0">
                          <a:solidFill>
                            <a:srgbClr val="002060"/>
                          </a:solidFill>
                        </a:rPr>
                        <a:t>In Europe, Asia and Africa (rural areas)</a:t>
                      </a:r>
                    </a:p>
                  </a:txBody>
                  <a:tcPr/>
                </a:tc>
                <a:tc>
                  <a:txBody>
                    <a:bodyPr/>
                    <a:lstStyle/>
                    <a:p>
                      <a:pPr algn="ctr"/>
                      <a:r>
                        <a:rPr lang="en-US" b="1" dirty="0">
                          <a:solidFill>
                            <a:srgbClr val="002060"/>
                          </a:solidFill>
                        </a:rPr>
                        <a:t>East Africa (Ethiopia and Kenya)</a:t>
                      </a:r>
                    </a:p>
                  </a:txBody>
                  <a:tcPr/>
                </a:tc>
                <a:extLst>
                  <a:ext uri="{0D108BD9-81ED-4DB2-BD59-A6C34878D82A}">
                    <a16:rowId xmlns:a16="http://schemas.microsoft.com/office/drawing/2014/main" val="1235650386"/>
                  </a:ext>
                </a:extLst>
              </a:tr>
              <a:tr h="789492">
                <a:tc>
                  <a:txBody>
                    <a:bodyPr/>
                    <a:lstStyle/>
                    <a:p>
                      <a:pPr algn="ctr"/>
                      <a:r>
                        <a:rPr lang="en-US" b="1" dirty="0">
                          <a:solidFill>
                            <a:srgbClr val="002060"/>
                          </a:solidFill>
                        </a:rPr>
                        <a:t>Solid immunity</a:t>
                      </a:r>
                    </a:p>
                  </a:txBody>
                  <a:tcPr/>
                </a:tc>
                <a:tc>
                  <a:txBody>
                    <a:bodyPr/>
                    <a:lstStyle/>
                    <a:p>
                      <a:pPr algn="ctr"/>
                      <a:r>
                        <a:rPr lang="en-US" b="1" dirty="0">
                          <a:solidFill>
                            <a:srgbClr val="002060"/>
                          </a:solidFill>
                        </a:rPr>
                        <a:t>Solid immunity</a:t>
                      </a:r>
                    </a:p>
                  </a:txBody>
                  <a:tcPr/>
                </a:tc>
                <a:tc>
                  <a:txBody>
                    <a:bodyPr/>
                    <a:lstStyle/>
                    <a:p>
                      <a:pPr algn="ctr"/>
                      <a:r>
                        <a:rPr lang="en-US" b="1" dirty="0">
                          <a:solidFill>
                            <a:srgbClr val="002060"/>
                          </a:solidFill>
                        </a:rPr>
                        <a:t>Can relapse</a:t>
                      </a:r>
                    </a:p>
                  </a:txBody>
                  <a:tcPr/>
                </a:tc>
                <a:extLst>
                  <a:ext uri="{0D108BD9-81ED-4DB2-BD59-A6C34878D82A}">
                    <a16:rowId xmlns:a16="http://schemas.microsoft.com/office/drawing/2014/main" val="4058252058"/>
                  </a:ext>
                </a:extLst>
              </a:tr>
            </a:tbl>
          </a:graphicData>
        </a:graphic>
      </p:graphicFrame>
    </p:spTree>
    <p:extLst>
      <p:ext uri="{BB962C8B-B14F-4D97-AF65-F5344CB8AC3E}">
        <p14:creationId xmlns:p14="http://schemas.microsoft.com/office/powerpoint/2010/main" val="951064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trix\Downloads\oriental sore2.jpg">
            <a:extLst>
              <a:ext uri="{FF2B5EF4-FFF2-40B4-BE49-F238E27FC236}">
                <a16:creationId xmlns:a16="http://schemas.microsoft.com/office/drawing/2014/main" id="{48C69972-66DF-8B59-B046-15BF29015403}"/>
              </a:ext>
            </a:extLst>
          </p:cNvPr>
          <p:cNvPicPr>
            <a:picLocks noChangeAspect="1" noChangeArrowheads="1"/>
          </p:cNvPicPr>
          <p:nvPr/>
        </p:nvPicPr>
        <p:blipFill>
          <a:blip r:embed="rId2"/>
          <a:srcRect/>
          <a:stretch>
            <a:fillRect/>
          </a:stretch>
        </p:blipFill>
        <p:spPr bwMode="auto">
          <a:xfrm>
            <a:off x="4786314" y="928670"/>
            <a:ext cx="4046541" cy="2786082"/>
          </a:xfrm>
          <a:prstGeom prst="rect">
            <a:avLst/>
          </a:prstGeom>
          <a:noFill/>
        </p:spPr>
      </p:pic>
      <p:pic>
        <p:nvPicPr>
          <p:cNvPr id="4" name="Picture 3" descr="C:\Users\Matrix\Downloads\orintal sore.jpg">
            <a:extLst>
              <a:ext uri="{FF2B5EF4-FFF2-40B4-BE49-F238E27FC236}">
                <a16:creationId xmlns:a16="http://schemas.microsoft.com/office/drawing/2014/main" id="{B8C33A72-4676-315D-E61A-24686323CAE7}"/>
              </a:ext>
            </a:extLst>
          </p:cNvPr>
          <p:cNvPicPr>
            <a:picLocks noChangeAspect="1" noChangeArrowheads="1"/>
          </p:cNvPicPr>
          <p:nvPr/>
        </p:nvPicPr>
        <p:blipFill>
          <a:blip r:embed="rId3"/>
          <a:srcRect l="6780" t="4651" r="6780" b="4651"/>
          <a:stretch>
            <a:fillRect/>
          </a:stretch>
        </p:blipFill>
        <p:spPr bwMode="auto">
          <a:xfrm>
            <a:off x="428596" y="928670"/>
            <a:ext cx="4143404" cy="2786082"/>
          </a:xfrm>
          <a:prstGeom prst="rect">
            <a:avLst/>
          </a:prstGeom>
          <a:noFill/>
        </p:spPr>
      </p:pic>
      <p:pic>
        <p:nvPicPr>
          <p:cNvPr id="5" name="Picture 9" descr="leishmaniaulcer">
            <a:extLst>
              <a:ext uri="{FF2B5EF4-FFF2-40B4-BE49-F238E27FC236}">
                <a16:creationId xmlns:a16="http://schemas.microsoft.com/office/drawing/2014/main" id="{929795A1-9900-E4D9-9B06-F4AC4F087995}"/>
              </a:ext>
            </a:extLst>
          </p:cNvPr>
          <p:cNvPicPr>
            <a:picLocks noChangeAspect="1" noChangeArrowheads="1"/>
          </p:cNvPicPr>
          <p:nvPr/>
        </p:nvPicPr>
        <p:blipFill>
          <a:blip r:embed="rId4"/>
          <a:srcRect/>
          <a:stretch>
            <a:fillRect/>
          </a:stretch>
        </p:blipFill>
        <p:spPr bwMode="auto">
          <a:xfrm>
            <a:off x="4786314" y="4000504"/>
            <a:ext cx="4143404" cy="2500330"/>
          </a:xfrm>
          <a:prstGeom prst="round2DiagRect">
            <a:avLst/>
          </a:prstGeom>
          <a:noFill/>
          <a:ln w="9525">
            <a:noFill/>
            <a:miter lim="800000"/>
            <a:headEnd/>
            <a:tailEnd/>
          </a:ln>
        </p:spPr>
      </p:pic>
      <p:pic>
        <p:nvPicPr>
          <p:cNvPr id="6" name="Picture 5" descr="deeiaar-7ce4e8574b.jpg">
            <a:extLst>
              <a:ext uri="{FF2B5EF4-FFF2-40B4-BE49-F238E27FC236}">
                <a16:creationId xmlns:a16="http://schemas.microsoft.com/office/drawing/2014/main" id="{0D66F964-A37A-268A-7912-172A4EF7BE15}"/>
              </a:ext>
            </a:extLst>
          </p:cNvPr>
          <p:cNvPicPr>
            <a:picLocks noChangeAspect="1"/>
          </p:cNvPicPr>
          <p:nvPr/>
        </p:nvPicPr>
        <p:blipFill>
          <a:blip r:embed="rId5" cstate="print"/>
          <a:stretch>
            <a:fillRect/>
          </a:stretch>
        </p:blipFill>
        <p:spPr>
          <a:xfrm>
            <a:off x="285720" y="4000504"/>
            <a:ext cx="4214842" cy="2643206"/>
          </a:xfrm>
          <a:prstGeom prst="roundRect">
            <a:avLst/>
          </a:prstGeom>
        </p:spPr>
      </p:pic>
      <p:sp>
        <p:nvSpPr>
          <p:cNvPr id="7" name="TextBox 6">
            <a:extLst>
              <a:ext uri="{FF2B5EF4-FFF2-40B4-BE49-F238E27FC236}">
                <a16:creationId xmlns:a16="http://schemas.microsoft.com/office/drawing/2014/main" id="{34326BE7-DFAA-903F-C36E-B710B781FC53}"/>
              </a:ext>
            </a:extLst>
          </p:cNvPr>
          <p:cNvSpPr txBox="1"/>
          <p:nvPr/>
        </p:nvSpPr>
        <p:spPr>
          <a:xfrm>
            <a:off x="3214678" y="142852"/>
            <a:ext cx="2428892" cy="52322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Oriental sore</a:t>
            </a:r>
            <a:endParaRPr lang="ar-EG" sz="2800" b="1" dirty="0">
              <a:solidFill>
                <a:srgbClr val="C00000"/>
              </a:solidFill>
              <a:latin typeface="Arial" pitchFamily="34" charset="0"/>
              <a:cs typeface="Arial" pitchFamily="34" charset="0"/>
            </a:endParaRPr>
          </a:p>
        </p:txBody>
      </p:sp>
      <p:pic>
        <p:nvPicPr>
          <p:cNvPr id="8" name="Picture 6" descr="No photo description available.">
            <a:extLst>
              <a:ext uri="{FF2B5EF4-FFF2-40B4-BE49-F238E27FC236}">
                <a16:creationId xmlns:a16="http://schemas.microsoft.com/office/drawing/2014/main" id="{9CA51499-6779-7254-F7D6-8AC95D7492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7386" y="96180"/>
            <a:ext cx="701913" cy="7126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hlebotominae - Wikipedia">
            <a:extLst>
              <a:ext uri="{FF2B5EF4-FFF2-40B4-BE49-F238E27FC236}">
                <a16:creationId xmlns:a16="http://schemas.microsoft.com/office/drawing/2014/main" id="{636045D4-83C1-D883-CE93-99A64D3B03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01" y="96180"/>
            <a:ext cx="1177902" cy="80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153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ffuse or disseminated cutaneous leishmaniasis in an HIV-positive patient from Rajasthan, India (endemic for CL, not VL). There are florid nodules mainly on the face and on the extremities and back; oral and nasopharyngeal infiltrations were also found. There was no previous ulcer nor were there signs of visceralization. The parasite was not typed. Reproduced with permission from Chaudhary et al., the Indian Journal for Dermatology, Venereology and Leprology [97]. doi:10.1371/journal.pntd.0003258.g004 ">
            <a:extLst>
              <a:ext uri="{FF2B5EF4-FFF2-40B4-BE49-F238E27FC236}">
                <a16:creationId xmlns:a16="http://schemas.microsoft.com/office/drawing/2014/main" id="{440EC968-BCEB-6201-F789-4C5B6E659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75373"/>
            <a:ext cx="3972252" cy="59293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facebumps">
            <a:extLst>
              <a:ext uri="{FF2B5EF4-FFF2-40B4-BE49-F238E27FC236}">
                <a16:creationId xmlns:a16="http://schemas.microsoft.com/office/drawing/2014/main" id="{AF41B31C-7C8E-8692-4C2F-C7AD657536A4}"/>
              </a:ext>
            </a:extLst>
          </p:cNvPr>
          <p:cNvPicPr>
            <a:picLocks noChangeAspect="1" noChangeArrowheads="1"/>
          </p:cNvPicPr>
          <p:nvPr/>
        </p:nvPicPr>
        <p:blipFill>
          <a:blip r:embed="rId3"/>
          <a:srcRect/>
          <a:stretch>
            <a:fillRect/>
          </a:stretch>
        </p:blipFill>
        <p:spPr bwMode="auto">
          <a:xfrm>
            <a:off x="399858" y="775373"/>
            <a:ext cx="3748092" cy="5143536"/>
          </a:xfrm>
          <a:prstGeom prst="rect">
            <a:avLst/>
          </a:prstGeom>
          <a:noFill/>
          <a:ln w="9525">
            <a:noFill/>
            <a:miter lim="800000"/>
            <a:headEnd/>
            <a:tailEnd/>
          </a:ln>
        </p:spPr>
      </p:pic>
      <p:sp>
        <p:nvSpPr>
          <p:cNvPr id="3" name="TextBox 2">
            <a:extLst>
              <a:ext uri="{FF2B5EF4-FFF2-40B4-BE49-F238E27FC236}">
                <a16:creationId xmlns:a16="http://schemas.microsoft.com/office/drawing/2014/main" id="{04642D44-4BCE-6855-53A2-70CD2F864D18}"/>
              </a:ext>
            </a:extLst>
          </p:cNvPr>
          <p:cNvSpPr txBox="1"/>
          <p:nvPr/>
        </p:nvSpPr>
        <p:spPr>
          <a:xfrm>
            <a:off x="2486160" y="153274"/>
            <a:ext cx="4071966" cy="52322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800" b="1" i="1" dirty="0" err="1">
                <a:solidFill>
                  <a:srgbClr val="C00000"/>
                </a:solidFill>
                <a:latin typeface="Arial" pitchFamily="34" charset="0"/>
                <a:cs typeface="Arial" pitchFamily="34" charset="0"/>
              </a:rPr>
              <a:t>Leishmania</a:t>
            </a:r>
            <a:r>
              <a:rPr lang="en-US" sz="2800" b="1" i="1" dirty="0">
                <a:solidFill>
                  <a:srgbClr val="C00000"/>
                </a:solidFill>
                <a:latin typeface="Arial" pitchFamily="34" charset="0"/>
                <a:cs typeface="Arial" pitchFamily="34" charset="0"/>
              </a:rPr>
              <a:t> </a:t>
            </a:r>
            <a:r>
              <a:rPr lang="en-US" sz="2800" b="1" i="1" dirty="0" err="1">
                <a:solidFill>
                  <a:srgbClr val="C00000"/>
                </a:solidFill>
                <a:latin typeface="Arial" pitchFamily="34" charset="0"/>
                <a:cs typeface="Arial" pitchFamily="34" charset="0"/>
              </a:rPr>
              <a:t>aethiopica</a:t>
            </a:r>
            <a:endParaRPr lang="ar-EG" sz="2800" b="1" i="1" dirty="0">
              <a:solidFill>
                <a:srgbClr val="C00000"/>
              </a:solidFill>
              <a:latin typeface="Arial" pitchFamily="34" charset="0"/>
              <a:cs typeface="Arial" pitchFamily="34" charset="0"/>
            </a:endParaRPr>
          </a:p>
        </p:txBody>
      </p:sp>
      <p:pic>
        <p:nvPicPr>
          <p:cNvPr id="4" name="Picture 6" descr="No photo description available.">
            <a:extLst>
              <a:ext uri="{FF2B5EF4-FFF2-40B4-BE49-F238E27FC236}">
                <a16:creationId xmlns:a16="http://schemas.microsoft.com/office/drawing/2014/main" id="{5630303F-75A6-682F-9D8B-DA3CBF2A9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7386" y="96180"/>
            <a:ext cx="701913" cy="7126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hlebotominae - Wikipedia">
            <a:extLst>
              <a:ext uri="{FF2B5EF4-FFF2-40B4-BE49-F238E27FC236}">
                <a16:creationId xmlns:a16="http://schemas.microsoft.com/office/drawing/2014/main" id="{042563A8-A29C-8BAE-BE2B-29414AE1C1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01" y="46191"/>
            <a:ext cx="964959" cy="65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659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A27414-F03E-33AB-560A-BA43861C754E}"/>
              </a:ext>
            </a:extLst>
          </p:cNvPr>
          <p:cNvSpPr txBox="1"/>
          <p:nvPr/>
        </p:nvSpPr>
        <p:spPr>
          <a:xfrm>
            <a:off x="1496448" y="688818"/>
            <a:ext cx="6357982" cy="52322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New world (American) leishmaniasis</a:t>
            </a:r>
          </a:p>
        </p:txBody>
      </p:sp>
      <p:cxnSp>
        <p:nvCxnSpPr>
          <p:cNvPr id="3" name="Straight Connector 2">
            <a:extLst>
              <a:ext uri="{FF2B5EF4-FFF2-40B4-BE49-F238E27FC236}">
                <a16:creationId xmlns:a16="http://schemas.microsoft.com/office/drawing/2014/main" id="{91AF2FBD-E56B-9264-10C1-593012FC9FA0}"/>
              </a:ext>
            </a:extLst>
          </p:cNvPr>
          <p:cNvCxnSpPr/>
          <p:nvPr/>
        </p:nvCxnSpPr>
        <p:spPr>
          <a:xfrm rot="5400000">
            <a:off x="4464843" y="1464455"/>
            <a:ext cx="21431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CAE405-B554-833E-ED0C-3A40D16D67D2}"/>
              </a:ext>
            </a:extLst>
          </p:cNvPr>
          <p:cNvCxnSpPr/>
          <p:nvPr/>
        </p:nvCxnSpPr>
        <p:spPr>
          <a:xfrm rot="10800000">
            <a:off x="2000232" y="1643050"/>
            <a:ext cx="2571768"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8B332B-81B1-BA07-CA65-7A8DD3B2A3B8}"/>
              </a:ext>
            </a:extLst>
          </p:cNvPr>
          <p:cNvCxnSpPr/>
          <p:nvPr/>
        </p:nvCxnSpPr>
        <p:spPr>
          <a:xfrm>
            <a:off x="4572000" y="1643050"/>
            <a:ext cx="250033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E305D34-7D1E-1FF6-F982-CC4083261A0C}"/>
              </a:ext>
            </a:extLst>
          </p:cNvPr>
          <p:cNvCxnSpPr/>
          <p:nvPr/>
        </p:nvCxnSpPr>
        <p:spPr>
          <a:xfrm rot="5400000">
            <a:off x="1893869" y="1749413"/>
            <a:ext cx="21431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AFC5B92-45EF-1EFB-B2BE-74E4BA9BC657}"/>
              </a:ext>
            </a:extLst>
          </p:cNvPr>
          <p:cNvCxnSpPr/>
          <p:nvPr/>
        </p:nvCxnSpPr>
        <p:spPr>
          <a:xfrm rot="5400000">
            <a:off x="6965967" y="1749413"/>
            <a:ext cx="21431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2A33678-6016-6B66-92B0-DDE60458D0F4}"/>
              </a:ext>
            </a:extLst>
          </p:cNvPr>
          <p:cNvSpPr txBox="1"/>
          <p:nvPr/>
        </p:nvSpPr>
        <p:spPr>
          <a:xfrm>
            <a:off x="785786" y="1928802"/>
            <a:ext cx="3071834" cy="707886"/>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New World </a:t>
            </a:r>
            <a:r>
              <a:rPr lang="en-US" sz="2000" b="1" dirty="0" err="1">
                <a:solidFill>
                  <a:srgbClr val="C00000"/>
                </a:solidFill>
                <a:latin typeface="Arial" pitchFamily="34" charset="0"/>
                <a:cs typeface="Arial" pitchFamily="34" charset="0"/>
              </a:rPr>
              <a:t>Cutaneous</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Leishmaniasis</a:t>
            </a:r>
            <a:endParaRPr lang="ar-EG" sz="2000" b="1" dirty="0">
              <a:solidFill>
                <a:srgbClr val="C00000"/>
              </a:solidFill>
              <a:latin typeface="Arial" pitchFamily="34" charset="0"/>
              <a:cs typeface="Arial" pitchFamily="34" charset="0"/>
            </a:endParaRPr>
          </a:p>
        </p:txBody>
      </p:sp>
      <p:sp>
        <p:nvSpPr>
          <p:cNvPr id="9" name="TextBox 8">
            <a:extLst>
              <a:ext uri="{FF2B5EF4-FFF2-40B4-BE49-F238E27FC236}">
                <a16:creationId xmlns:a16="http://schemas.microsoft.com/office/drawing/2014/main" id="{69B4BD63-96D6-61F0-A3F9-38AAE1855B6E}"/>
              </a:ext>
            </a:extLst>
          </p:cNvPr>
          <p:cNvSpPr txBox="1"/>
          <p:nvPr/>
        </p:nvSpPr>
        <p:spPr>
          <a:xfrm>
            <a:off x="5265445" y="1928802"/>
            <a:ext cx="3571900" cy="707886"/>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New World </a:t>
            </a:r>
            <a:r>
              <a:rPr lang="en-US" sz="2000" b="1" dirty="0" err="1">
                <a:solidFill>
                  <a:srgbClr val="C00000"/>
                </a:solidFill>
                <a:latin typeface="Arial" pitchFamily="34" charset="0"/>
                <a:cs typeface="Arial" pitchFamily="34" charset="0"/>
              </a:rPr>
              <a:t>Mucocutaneous</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Leishmaniasis</a:t>
            </a:r>
            <a:endParaRPr lang="ar-EG" sz="2000" b="1" dirty="0">
              <a:solidFill>
                <a:srgbClr val="C00000"/>
              </a:solidFill>
              <a:latin typeface="Arial" pitchFamily="34" charset="0"/>
              <a:cs typeface="Arial" pitchFamily="34" charset="0"/>
            </a:endParaRPr>
          </a:p>
        </p:txBody>
      </p:sp>
      <p:cxnSp>
        <p:nvCxnSpPr>
          <p:cNvPr id="10" name="Straight Arrow Connector 9">
            <a:extLst>
              <a:ext uri="{FF2B5EF4-FFF2-40B4-BE49-F238E27FC236}">
                <a16:creationId xmlns:a16="http://schemas.microsoft.com/office/drawing/2014/main" id="{2DBBE81F-9E83-7327-3E50-D41D00303540}"/>
              </a:ext>
            </a:extLst>
          </p:cNvPr>
          <p:cNvCxnSpPr/>
          <p:nvPr/>
        </p:nvCxnSpPr>
        <p:spPr>
          <a:xfrm rot="5400000">
            <a:off x="1794512" y="3000372"/>
            <a:ext cx="427834"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9F53DA1-3B15-AE4F-AA68-5FC01B21618B}"/>
              </a:ext>
            </a:extLst>
          </p:cNvPr>
          <p:cNvCxnSpPr/>
          <p:nvPr/>
        </p:nvCxnSpPr>
        <p:spPr>
          <a:xfrm rot="5400000">
            <a:off x="6858810" y="3071810"/>
            <a:ext cx="570710"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662599-1DDA-C4DE-5C38-CA38F4CB638B}"/>
              </a:ext>
            </a:extLst>
          </p:cNvPr>
          <p:cNvSpPr txBox="1"/>
          <p:nvPr/>
        </p:nvSpPr>
        <p:spPr>
          <a:xfrm>
            <a:off x="714348" y="3472484"/>
            <a:ext cx="3000396" cy="400110"/>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000" b="1" i="1" dirty="0" err="1">
                <a:solidFill>
                  <a:srgbClr val="002060"/>
                </a:solidFill>
                <a:latin typeface="Arial" pitchFamily="34" charset="0"/>
                <a:cs typeface="Arial" pitchFamily="34" charset="0"/>
              </a:rPr>
              <a:t>Leishmania</a:t>
            </a:r>
            <a:r>
              <a:rPr lang="en-US" sz="2000" b="1" i="1" dirty="0">
                <a:solidFill>
                  <a:srgbClr val="002060"/>
                </a:solidFill>
                <a:latin typeface="Arial" pitchFamily="34" charset="0"/>
                <a:cs typeface="Arial" pitchFamily="34" charset="0"/>
              </a:rPr>
              <a:t> </a:t>
            </a:r>
            <a:r>
              <a:rPr lang="en-US" sz="2000" b="1" i="1" dirty="0" err="1">
                <a:solidFill>
                  <a:srgbClr val="002060"/>
                </a:solidFill>
                <a:latin typeface="Arial" pitchFamily="34" charset="0"/>
                <a:cs typeface="Arial" pitchFamily="34" charset="0"/>
              </a:rPr>
              <a:t>mexicana</a:t>
            </a:r>
            <a:endParaRPr lang="ar-EG" sz="2000" b="1" i="1" dirty="0">
              <a:solidFill>
                <a:srgbClr val="002060"/>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F2D95C04-11F1-BB3F-A7A0-0CB166E5528B}"/>
              </a:ext>
            </a:extLst>
          </p:cNvPr>
          <p:cNvSpPr txBox="1"/>
          <p:nvPr/>
        </p:nvSpPr>
        <p:spPr>
          <a:xfrm>
            <a:off x="5643570" y="3500438"/>
            <a:ext cx="3071834" cy="400110"/>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000" b="1" i="1" dirty="0" err="1">
                <a:solidFill>
                  <a:srgbClr val="002060"/>
                </a:solidFill>
                <a:latin typeface="Arial" pitchFamily="34" charset="0"/>
                <a:cs typeface="Arial" pitchFamily="34" charset="0"/>
              </a:rPr>
              <a:t>Leishmania</a:t>
            </a:r>
            <a:r>
              <a:rPr lang="en-US" sz="2000" b="1" i="1" dirty="0">
                <a:solidFill>
                  <a:srgbClr val="002060"/>
                </a:solidFill>
                <a:latin typeface="Arial" pitchFamily="34" charset="0"/>
                <a:cs typeface="Arial" pitchFamily="34" charset="0"/>
              </a:rPr>
              <a:t> </a:t>
            </a:r>
            <a:r>
              <a:rPr lang="en-US" sz="2000" b="1" i="1" dirty="0" err="1">
                <a:solidFill>
                  <a:srgbClr val="002060"/>
                </a:solidFill>
                <a:latin typeface="Arial" pitchFamily="34" charset="0"/>
                <a:cs typeface="Arial" pitchFamily="34" charset="0"/>
              </a:rPr>
              <a:t>braziliensis</a:t>
            </a:r>
            <a:endParaRPr lang="ar-EG" sz="2000" b="1" i="1" dirty="0">
              <a:solidFill>
                <a:srgbClr val="002060"/>
              </a:solidFill>
              <a:latin typeface="Arial" pitchFamily="34" charset="0"/>
              <a:cs typeface="Arial" pitchFamily="34" charset="0"/>
            </a:endParaRPr>
          </a:p>
        </p:txBody>
      </p:sp>
      <p:cxnSp>
        <p:nvCxnSpPr>
          <p:cNvPr id="14" name="Straight Arrow Connector 13">
            <a:extLst>
              <a:ext uri="{FF2B5EF4-FFF2-40B4-BE49-F238E27FC236}">
                <a16:creationId xmlns:a16="http://schemas.microsoft.com/office/drawing/2014/main" id="{BF4752A9-7864-9DE6-1165-9CFC048B9C56}"/>
              </a:ext>
            </a:extLst>
          </p:cNvPr>
          <p:cNvCxnSpPr/>
          <p:nvPr/>
        </p:nvCxnSpPr>
        <p:spPr>
          <a:xfrm rot="5400000">
            <a:off x="1679952" y="4450672"/>
            <a:ext cx="642148"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0831E3-0134-F7CA-FCB6-901B424F84C4}"/>
              </a:ext>
            </a:extLst>
          </p:cNvPr>
          <p:cNvCxnSpPr/>
          <p:nvPr/>
        </p:nvCxnSpPr>
        <p:spPr>
          <a:xfrm rot="5400000">
            <a:off x="6751653" y="4442033"/>
            <a:ext cx="64294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2AA8EE4-B6E1-7DCC-9F68-6A35B0476F91}"/>
              </a:ext>
            </a:extLst>
          </p:cNvPr>
          <p:cNvSpPr txBox="1"/>
          <p:nvPr/>
        </p:nvSpPr>
        <p:spPr>
          <a:xfrm>
            <a:off x="428596" y="4868583"/>
            <a:ext cx="3429024" cy="40011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000" b="1" dirty="0" err="1">
                <a:solidFill>
                  <a:srgbClr val="C00000"/>
                </a:solidFill>
                <a:latin typeface="Arial" pitchFamily="34" charset="0"/>
                <a:cs typeface="Arial" pitchFamily="34" charset="0"/>
              </a:rPr>
              <a:t>Chiclero</a:t>
            </a:r>
            <a:r>
              <a:rPr lang="en-US" sz="2000" b="1" dirty="0">
                <a:solidFill>
                  <a:srgbClr val="C00000"/>
                </a:solidFill>
                <a:latin typeface="Arial" pitchFamily="34" charset="0"/>
                <a:cs typeface="Arial" pitchFamily="34" charset="0"/>
              </a:rPr>
              <a:t> ulcer or bay sore</a:t>
            </a:r>
            <a:endParaRPr lang="ar-EG" sz="2000" b="1" dirty="0">
              <a:solidFill>
                <a:srgbClr val="C00000"/>
              </a:solidFill>
              <a:latin typeface="Arial" pitchFamily="34" charset="0"/>
              <a:cs typeface="Arial" pitchFamily="34" charset="0"/>
            </a:endParaRPr>
          </a:p>
        </p:txBody>
      </p:sp>
      <p:sp>
        <p:nvSpPr>
          <p:cNvPr id="17" name="TextBox 16">
            <a:extLst>
              <a:ext uri="{FF2B5EF4-FFF2-40B4-BE49-F238E27FC236}">
                <a16:creationId xmlns:a16="http://schemas.microsoft.com/office/drawing/2014/main" id="{27593E12-7723-C8E0-5FDE-720B2F80F0AC}"/>
              </a:ext>
            </a:extLst>
          </p:cNvPr>
          <p:cNvSpPr txBox="1"/>
          <p:nvPr/>
        </p:nvSpPr>
        <p:spPr>
          <a:xfrm>
            <a:off x="4907856" y="4978612"/>
            <a:ext cx="4071966" cy="707886"/>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000" b="1" dirty="0" err="1">
                <a:solidFill>
                  <a:srgbClr val="C00000"/>
                </a:solidFill>
                <a:latin typeface="Arial" pitchFamily="34" charset="0"/>
                <a:cs typeface="Arial" pitchFamily="34" charset="0"/>
              </a:rPr>
              <a:t>Mucocutaneous</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Leishmaniasis</a:t>
            </a:r>
            <a:endParaRPr lang="en-US" sz="2000" b="1" dirty="0">
              <a:solidFill>
                <a:srgbClr val="C00000"/>
              </a:solidFill>
              <a:latin typeface="Arial" pitchFamily="34" charset="0"/>
              <a:cs typeface="Arial" pitchFamily="34" charset="0"/>
            </a:endParaRPr>
          </a:p>
          <a:p>
            <a:pPr algn="ctr" rtl="0"/>
            <a:r>
              <a:rPr lang="en-US" sz="2000" b="1" dirty="0">
                <a:solidFill>
                  <a:srgbClr val="C00000"/>
                </a:solidFill>
                <a:latin typeface="Arial" pitchFamily="34" charset="0"/>
                <a:cs typeface="Arial" pitchFamily="34" charset="0"/>
              </a:rPr>
              <a:t>(</a:t>
            </a:r>
            <a:r>
              <a:rPr lang="en-US" sz="2000" b="1" dirty="0" err="1">
                <a:solidFill>
                  <a:srgbClr val="C00000"/>
                </a:solidFill>
                <a:latin typeface="Arial" pitchFamily="34" charset="0"/>
                <a:cs typeface="Arial" pitchFamily="34" charset="0"/>
              </a:rPr>
              <a:t>Espundia</a:t>
            </a:r>
            <a:r>
              <a:rPr lang="en-US" sz="2000" b="1" dirty="0">
                <a:solidFill>
                  <a:srgbClr val="C00000"/>
                </a:solidFill>
                <a:latin typeface="Arial" pitchFamily="34" charset="0"/>
                <a:cs typeface="Arial" pitchFamily="34" charset="0"/>
              </a:rPr>
              <a:t>)</a:t>
            </a:r>
            <a:endParaRPr lang="ar-EG" sz="2000" dirty="0"/>
          </a:p>
        </p:txBody>
      </p:sp>
      <p:pic>
        <p:nvPicPr>
          <p:cNvPr id="18" name="Picture 6" descr="No photo description available.">
            <a:extLst>
              <a:ext uri="{FF2B5EF4-FFF2-40B4-BE49-F238E27FC236}">
                <a16:creationId xmlns:a16="http://schemas.microsoft.com/office/drawing/2014/main" id="{B7063603-B6A5-EC04-2832-961B5A450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386" y="96180"/>
            <a:ext cx="701913" cy="7126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hlebotominae - Wikipedia">
            <a:extLst>
              <a:ext uri="{FF2B5EF4-FFF2-40B4-BE49-F238E27FC236}">
                <a16:creationId xmlns:a16="http://schemas.microsoft.com/office/drawing/2014/main" id="{36E09C8B-E112-464A-31D0-668C92AE0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1" y="46190"/>
            <a:ext cx="1328214" cy="90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81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4A69-E83B-082D-3695-5D64551C3E14}"/>
              </a:ext>
            </a:extLst>
          </p:cNvPr>
          <p:cNvSpPr>
            <a:spLocks noGrp="1"/>
          </p:cNvSpPr>
          <p:nvPr>
            <p:ph type="title"/>
          </p:nvPr>
        </p:nvSpPr>
        <p:spPr>
          <a:xfrm>
            <a:off x="1139186" y="604656"/>
            <a:ext cx="6850097" cy="1227083"/>
          </a:xfrm>
          <a:solidFill>
            <a:schemeClr val="accent5">
              <a:lumMod val="20000"/>
              <a:lumOff val="80000"/>
            </a:schemeClr>
          </a:solidFill>
        </p:spPr>
        <p:txBody>
          <a:bodyPr>
            <a:normAutofit fontScale="90000"/>
          </a:bodyPr>
          <a:lstStyle/>
          <a:p>
            <a:pPr algn="ctr"/>
            <a:r>
              <a:rPr lang="en-US" b="1" dirty="0">
                <a:solidFill>
                  <a:srgbClr val="002060"/>
                </a:solidFill>
              </a:rPr>
              <a:t>Skin diseases caused by parasitic infection</a:t>
            </a:r>
          </a:p>
        </p:txBody>
      </p:sp>
      <p:pic>
        <p:nvPicPr>
          <p:cNvPr id="4" name="Picture 6" descr="No photo description available.">
            <a:extLst>
              <a:ext uri="{FF2B5EF4-FFF2-40B4-BE49-F238E27FC236}">
                <a16:creationId xmlns:a16="http://schemas.microsoft.com/office/drawing/2014/main" id="{2DB5AC34-9BE7-1319-0ABE-906504E7C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0263" y="148413"/>
            <a:ext cx="1053737" cy="106978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15A6B877-B196-76CB-BD22-F230DD5A23BE}"/>
              </a:ext>
            </a:extLst>
          </p:cNvPr>
          <p:cNvCxnSpPr>
            <a:cxnSpLocks/>
          </p:cNvCxnSpPr>
          <p:nvPr/>
        </p:nvCxnSpPr>
        <p:spPr>
          <a:xfrm flipH="1" flipV="1">
            <a:off x="1556751" y="2325431"/>
            <a:ext cx="5923745" cy="2718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5811007-56E9-D4FF-3D9F-DE60CAE8C43B}"/>
              </a:ext>
            </a:extLst>
          </p:cNvPr>
          <p:cNvCxnSpPr/>
          <p:nvPr/>
        </p:nvCxnSpPr>
        <p:spPr>
          <a:xfrm rot="5400000">
            <a:off x="1476978" y="2418796"/>
            <a:ext cx="160736"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C6C1E2D-32F2-AE27-1936-033FFF7756D9}"/>
              </a:ext>
            </a:extLst>
          </p:cNvPr>
          <p:cNvCxnSpPr/>
          <p:nvPr/>
        </p:nvCxnSpPr>
        <p:spPr>
          <a:xfrm rot="5400000">
            <a:off x="7400723" y="2427932"/>
            <a:ext cx="160736"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3AA76F0-F62F-B466-B061-BD717008F88F}"/>
              </a:ext>
            </a:extLst>
          </p:cNvPr>
          <p:cNvCxnSpPr/>
          <p:nvPr/>
        </p:nvCxnSpPr>
        <p:spPr>
          <a:xfrm rot="5400000">
            <a:off x="4539294" y="2204682"/>
            <a:ext cx="213719" cy="59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EFC656B-A470-891C-3D70-2E0C96E81C30}"/>
              </a:ext>
            </a:extLst>
          </p:cNvPr>
          <p:cNvSpPr txBox="1"/>
          <p:nvPr/>
        </p:nvSpPr>
        <p:spPr>
          <a:xfrm>
            <a:off x="5778108" y="2592353"/>
            <a:ext cx="2779328" cy="415498"/>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14313" algn="ctr">
              <a:buClr>
                <a:srgbClr val="C00000"/>
              </a:buClr>
              <a:buFont typeface="Wingdings" panose="05000000000000000000" pitchFamily="2" charset="2"/>
              <a:buChar char="Ø"/>
            </a:pPr>
            <a:r>
              <a:rPr lang="en-US" sz="2100" b="1" dirty="0">
                <a:solidFill>
                  <a:srgbClr val="C00000"/>
                </a:solidFill>
              </a:rPr>
              <a:t>Caused by protozoa</a:t>
            </a:r>
            <a:endParaRPr lang="ar-EG" sz="2100" b="1" i="1" dirty="0">
              <a:solidFill>
                <a:srgbClr val="C00000"/>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2D03A48A-DB36-B3B2-59EE-4AF2EBB0422B}"/>
              </a:ext>
            </a:extLst>
          </p:cNvPr>
          <p:cNvSpPr txBox="1"/>
          <p:nvPr/>
        </p:nvSpPr>
        <p:spPr>
          <a:xfrm>
            <a:off x="585372" y="2585294"/>
            <a:ext cx="2947944" cy="415498"/>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14313" algn="ctr">
              <a:buClr>
                <a:srgbClr val="C00000"/>
              </a:buClr>
              <a:buFont typeface="Wingdings" panose="05000000000000000000" pitchFamily="2" charset="2"/>
              <a:buChar char="Ø"/>
            </a:pPr>
            <a:r>
              <a:rPr lang="en-US" sz="2100" b="1" dirty="0">
                <a:solidFill>
                  <a:srgbClr val="C00000"/>
                </a:solidFill>
              </a:rPr>
              <a:t>Caused by </a:t>
            </a:r>
            <a:r>
              <a:rPr lang="en-US" sz="2100" b="1" dirty="0" err="1">
                <a:solidFill>
                  <a:srgbClr val="C00000"/>
                </a:solidFill>
              </a:rPr>
              <a:t>nematoda</a:t>
            </a:r>
            <a:endParaRPr lang="ar-EG" sz="2100" b="1" i="1" dirty="0">
              <a:solidFill>
                <a:srgbClr val="C00000"/>
              </a:solidFill>
              <a:latin typeface="Arial" pitchFamily="34" charset="0"/>
              <a:cs typeface="Arial" pitchFamily="34" charset="0"/>
            </a:endParaRPr>
          </a:p>
        </p:txBody>
      </p:sp>
      <p:sp>
        <p:nvSpPr>
          <p:cNvPr id="15" name="TextBox 14">
            <a:extLst>
              <a:ext uri="{FF2B5EF4-FFF2-40B4-BE49-F238E27FC236}">
                <a16:creationId xmlns:a16="http://schemas.microsoft.com/office/drawing/2014/main" id="{732F2BA2-416B-033E-2A31-81E5E8D69C5B}"/>
              </a:ext>
            </a:extLst>
          </p:cNvPr>
          <p:cNvSpPr txBox="1"/>
          <p:nvPr/>
        </p:nvSpPr>
        <p:spPr>
          <a:xfrm>
            <a:off x="468261" y="3440101"/>
            <a:ext cx="3403871" cy="1384995"/>
          </a:xfrm>
          <a:prstGeom prst="rect">
            <a:avLst/>
          </a:prstGeom>
          <a:noFill/>
        </p:spPr>
        <p:txBody>
          <a:bodyPr wrap="square" rtlCol="0">
            <a:spAutoFit/>
          </a:bodyPr>
          <a:lstStyle/>
          <a:p>
            <a:pPr marL="214313" indent="-214313">
              <a:buFont typeface="Wingdings" panose="05000000000000000000" pitchFamily="2" charset="2"/>
              <a:buChar char="v"/>
            </a:pPr>
            <a:r>
              <a:rPr lang="en-US" sz="2100" b="1" dirty="0">
                <a:solidFill>
                  <a:srgbClr val="002060"/>
                </a:solidFill>
              </a:rPr>
              <a:t>Cutaneous larva </a:t>
            </a:r>
            <a:r>
              <a:rPr lang="en-US" sz="2100" b="1" dirty="0" err="1">
                <a:solidFill>
                  <a:srgbClr val="002060"/>
                </a:solidFill>
              </a:rPr>
              <a:t>migrans</a:t>
            </a:r>
            <a:endParaRPr lang="en-US" sz="2100" b="1" dirty="0">
              <a:solidFill>
                <a:srgbClr val="002060"/>
              </a:solidFill>
            </a:endParaRPr>
          </a:p>
          <a:p>
            <a:endParaRPr lang="en-US" sz="2100" b="1" dirty="0">
              <a:solidFill>
                <a:srgbClr val="002060"/>
              </a:solidFill>
            </a:endParaRPr>
          </a:p>
          <a:p>
            <a:endParaRPr lang="en-US" sz="2100" b="1" dirty="0">
              <a:solidFill>
                <a:srgbClr val="002060"/>
              </a:solidFill>
            </a:endParaRPr>
          </a:p>
          <a:p>
            <a:pPr marL="214313" indent="-214313">
              <a:buFont typeface="Wingdings" panose="05000000000000000000" pitchFamily="2" charset="2"/>
              <a:buChar char="v"/>
            </a:pPr>
            <a:r>
              <a:rPr lang="en-US" sz="2100" b="1" dirty="0" err="1">
                <a:solidFill>
                  <a:srgbClr val="002060"/>
                </a:solidFill>
              </a:rPr>
              <a:t>Trichinellosis</a:t>
            </a:r>
            <a:endParaRPr lang="en-US" sz="2100" b="1" dirty="0">
              <a:solidFill>
                <a:srgbClr val="002060"/>
              </a:solidFill>
            </a:endParaRPr>
          </a:p>
        </p:txBody>
      </p:sp>
      <p:sp>
        <p:nvSpPr>
          <p:cNvPr id="16" name="TextBox 15">
            <a:extLst>
              <a:ext uri="{FF2B5EF4-FFF2-40B4-BE49-F238E27FC236}">
                <a16:creationId xmlns:a16="http://schemas.microsoft.com/office/drawing/2014/main" id="{BC5960FA-82EA-1C41-89C6-ECFB2AD8F52A}"/>
              </a:ext>
            </a:extLst>
          </p:cNvPr>
          <p:cNvSpPr txBox="1"/>
          <p:nvPr/>
        </p:nvSpPr>
        <p:spPr>
          <a:xfrm>
            <a:off x="5548087" y="3458063"/>
            <a:ext cx="3239372" cy="415498"/>
          </a:xfrm>
          <a:prstGeom prst="rect">
            <a:avLst/>
          </a:prstGeom>
          <a:noFill/>
        </p:spPr>
        <p:txBody>
          <a:bodyPr wrap="square" rtlCol="0">
            <a:spAutoFit/>
          </a:bodyPr>
          <a:lstStyle/>
          <a:p>
            <a:pPr marL="214313" indent="-214313">
              <a:buFont typeface="Wingdings" panose="05000000000000000000" pitchFamily="2" charset="2"/>
              <a:buChar char="v"/>
            </a:pPr>
            <a:r>
              <a:rPr lang="en-US" sz="2100" b="1" dirty="0">
                <a:solidFill>
                  <a:srgbClr val="002060"/>
                </a:solidFill>
              </a:rPr>
              <a:t>Cutaneous leishmaniasis</a:t>
            </a:r>
          </a:p>
        </p:txBody>
      </p:sp>
      <p:pic>
        <p:nvPicPr>
          <p:cNvPr id="17" name="Picture 2" descr="Dogs or Cats: Which Animal Is More Effective in Ads? - WSJ">
            <a:extLst>
              <a:ext uri="{FF2B5EF4-FFF2-40B4-BE49-F238E27FC236}">
                <a16:creationId xmlns:a16="http://schemas.microsoft.com/office/drawing/2014/main" id="{3442FFB1-EB1F-E497-491D-26049DB5C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391" y="3175068"/>
            <a:ext cx="1438445" cy="9584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ig">
            <a:extLst>
              <a:ext uri="{FF2B5EF4-FFF2-40B4-BE49-F238E27FC236}">
                <a16:creationId xmlns:a16="http://schemas.microsoft.com/office/drawing/2014/main" id="{676A397B-9992-B8B2-FDED-5FC58C6D0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817" y="4397449"/>
            <a:ext cx="1438445" cy="8091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hlebotominae - Wikipedia">
            <a:extLst>
              <a:ext uri="{FF2B5EF4-FFF2-40B4-BE49-F238E27FC236}">
                <a16:creationId xmlns:a16="http://schemas.microsoft.com/office/drawing/2014/main" id="{CA9D63FE-A905-A8CE-0BFD-DF74597E13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707" y="3916441"/>
            <a:ext cx="1574960" cy="106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387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96BB27B-BBAD-702A-3445-30BE11935D3C}"/>
              </a:ext>
            </a:extLst>
          </p:cNvPr>
          <p:cNvGraphicFramePr>
            <a:graphicFrameLocks noGrp="1"/>
          </p:cNvGraphicFramePr>
          <p:nvPr>
            <p:extLst>
              <p:ext uri="{D42A27DB-BD31-4B8C-83A1-F6EECF244321}">
                <p14:modId xmlns:p14="http://schemas.microsoft.com/office/powerpoint/2010/main" val="1320412402"/>
              </p:ext>
            </p:extLst>
          </p:nvPr>
        </p:nvGraphicFramePr>
        <p:xfrm>
          <a:off x="557242" y="142058"/>
          <a:ext cx="8229600" cy="6578600"/>
        </p:xfrm>
        <a:graphic>
          <a:graphicData uri="http://schemas.openxmlformats.org/drawingml/2006/table">
            <a:tbl>
              <a:tblPr rtl="1"/>
              <a:tblGrid>
                <a:gridCol w="8229600">
                  <a:extLst>
                    <a:ext uri="{9D8B030D-6E8A-4147-A177-3AD203B41FA5}">
                      <a16:colId xmlns:a16="http://schemas.microsoft.com/office/drawing/2014/main" val="20000"/>
                    </a:ext>
                  </a:extLst>
                </a:gridCol>
              </a:tblGrid>
              <a:tr h="6500858">
                <a:tc>
                  <a:txBody>
                    <a:bodyPr/>
                    <a:lstStyle/>
                    <a:p>
                      <a:pPr algn="l" rtl="0"/>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Chiclero</a:t>
                      </a:r>
                      <a:r>
                        <a:rPr lang="en-US" sz="2400" b="1" dirty="0">
                          <a:solidFill>
                            <a:srgbClr val="C00000"/>
                          </a:solidFill>
                          <a:latin typeface="Arial" pitchFamily="34" charset="0"/>
                          <a:cs typeface="Arial" pitchFamily="34" charset="0"/>
                        </a:rPr>
                        <a:t> ulcer                                </a:t>
                      </a:r>
                      <a:r>
                        <a:rPr lang="en-US" sz="2400" b="1" dirty="0" err="1">
                          <a:solidFill>
                            <a:srgbClr val="C00000"/>
                          </a:solidFill>
                          <a:latin typeface="Arial" pitchFamily="34" charset="0"/>
                          <a:cs typeface="Arial" pitchFamily="34" charset="0"/>
                        </a:rPr>
                        <a:t>Espundia</a:t>
                      </a:r>
                      <a:endParaRPr lang="en-US" sz="2400" b="1" dirty="0">
                        <a:solidFill>
                          <a:srgbClr val="C00000"/>
                        </a:solidFill>
                        <a:latin typeface="Arial" pitchFamily="34" charset="0"/>
                        <a:cs typeface="Arial" pitchFamily="34" charset="0"/>
                      </a:endParaRPr>
                    </a:p>
                    <a:p>
                      <a:pPr algn="l" rtl="0"/>
                      <a:endParaRPr lang="en-US" sz="2400" b="1" dirty="0">
                        <a:solidFill>
                          <a:srgbClr val="C00000"/>
                        </a:solidFill>
                        <a:latin typeface="Arial" pitchFamily="34" charset="0"/>
                        <a:cs typeface="Arial" pitchFamily="34" charset="0"/>
                      </a:endParaRPr>
                    </a:p>
                    <a:p>
                      <a:pPr algn="l" rtl="0">
                        <a:lnSpc>
                          <a:spcPct val="150000"/>
                        </a:lnSpc>
                      </a:pPr>
                      <a:r>
                        <a:rPr lang="en-US" sz="2000" b="1" dirty="0">
                          <a:solidFill>
                            <a:srgbClr val="C00000"/>
                          </a:solidFill>
                          <a:latin typeface="Arial" pitchFamily="34" charset="0"/>
                          <a:cs typeface="Arial" pitchFamily="34" charset="0"/>
                        </a:rPr>
                        <a:t>    Caused by </a:t>
                      </a:r>
                      <a:r>
                        <a:rPr lang="en-US" sz="2000" b="1" i="1" dirty="0">
                          <a:solidFill>
                            <a:srgbClr val="C00000"/>
                          </a:solidFill>
                          <a:latin typeface="Arial" pitchFamily="34" charset="0"/>
                          <a:cs typeface="Arial" pitchFamily="34" charset="0"/>
                        </a:rPr>
                        <a:t>L. </a:t>
                      </a:r>
                      <a:r>
                        <a:rPr lang="en-US" sz="2000" b="1" i="1" dirty="0" err="1">
                          <a:solidFill>
                            <a:srgbClr val="C00000"/>
                          </a:solidFill>
                          <a:latin typeface="Arial" pitchFamily="34" charset="0"/>
                          <a:cs typeface="Arial" pitchFamily="34" charset="0"/>
                        </a:rPr>
                        <a:t>mexicana</a:t>
                      </a:r>
                      <a:r>
                        <a:rPr lang="en-US" sz="2000" b="1" i="1" dirty="0">
                          <a:solidFill>
                            <a:srgbClr val="C00000"/>
                          </a:solidFill>
                          <a:latin typeface="Arial" pitchFamily="34" charset="0"/>
                          <a:cs typeface="Arial" pitchFamily="34" charset="0"/>
                        </a:rPr>
                        <a:t>                     </a:t>
                      </a:r>
                      <a:r>
                        <a:rPr lang="en-US" sz="2000" b="1" dirty="0">
                          <a:solidFill>
                            <a:srgbClr val="C00000"/>
                          </a:solidFill>
                          <a:latin typeface="Arial" pitchFamily="34" charset="0"/>
                          <a:cs typeface="Arial" pitchFamily="34" charset="0"/>
                        </a:rPr>
                        <a:t>Caused by </a:t>
                      </a:r>
                      <a:r>
                        <a:rPr lang="en-US" sz="2000" b="1" i="1" dirty="0">
                          <a:solidFill>
                            <a:srgbClr val="C00000"/>
                          </a:solidFill>
                          <a:latin typeface="Arial" pitchFamily="34" charset="0"/>
                          <a:cs typeface="Arial" pitchFamily="34" charset="0"/>
                        </a:rPr>
                        <a:t>L. </a:t>
                      </a:r>
                      <a:r>
                        <a:rPr lang="en-US" sz="2000" b="1" i="1" dirty="0" err="1">
                          <a:solidFill>
                            <a:srgbClr val="C00000"/>
                          </a:solidFill>
                          <a:latin typeface="Arial" pitchFamily="34" charset="0"/>
                          <a:cs typeface="Arial" pitchFamily="34" charset="0"/>
                        </a:rPr>
                        <a:t>braziliensis</a:t>
                      </a:r>
                      <a:r>
                        <a:rPr lang="en-US" sz="2000" b="1" i="1" dirty="0">
                          <a:solidFill>
                            <a:srgbClr val="C00000"/>
                          </a:solidFill>
                          <a:latin typeface="Arial" pitchFamily="34" charset="0"/>
                          <a:cs typeface="Arial" pitchFamily="34" charset="0"/>
                        </a:rPr>
                        <a:t> </a:t>
                      </a:r>
                    </a:p>
                    <a:p>
                      <a:pPr algn="l" rtl="0">
                        <a:lnSpc>
                          <a:spcPct val="150000"/>
                        </a:lnSpc>
                        <a:buFontTx/>
                        <a:buNone/>
                      </a:pPr>
                      <a:r>
                        <a:rPr kumimoji="0" lang="en-US" sz="1800" b="1" kern="1200" dirty="0">
                          <a:solidFill>
                            <a:srgbClr val="002060"/>
                          </a:solidFill>
                          <a:latin typeface="Arial" pitchFamily="34" charset="0"/>
                          <a:ea typeface="+mn-ea"/>
                          <a:cs typeface="Arial" pitchFamily="34" charset="0"/>
                        </a:rPr>
                        <a:t>-A small </a:t>
                      </a:r>
                      <a:r>
                        <a:rPr kumimoji="0" lang="en-US" sz="1800" b="1" kern="1200" dirty="0">
                          <a:solidFill>
                            <a:srgbClr val="FF0000"/>
                          </a:solidFill>
                          <a:latin typeface="Arial" pitchFamily="34" charset="0"/>
                          <a:ea typeface="+mn-ea"/>
                          <a:cs typeface="Arial" pitchFamily="34" charset="0"/>
                        </a:rPr>
                        <a:t>single nodule </a:t>
                      </a:r>
                      <a:r>
                        <a:rPr kumimoji="0" lang="en-US" sz="1800" b="1" kern="1200" dirty="0">
                          <a:solidFill>
                            <a:srgbClr val="002060"/>
                          </a:solidFill>
                          <a:latin typeface="Arial" pitchFamily="34" charset="0"/>
                          <a:ea typeface="+mn-ea"/>
                          <a:cs typeface="Arial" pitchFamily="34" charset="0"/>
                        </a:rPr>
                        <a:t>at the site of      </a:t>
                      </a:r>
                      <a:r>
                        <a:rPr kumimoji="0" lang="en-US" sz="1800" b="1" kern="1200" dirty="0">
                          <a:solidFill>
                            <a:srgbClr val="FF0000"/>
                          </a:solidFill>
                          <a:latin typeface="Arial" pitchFamily="34" charset="0"/>
                          <a:ea typeface="+mn-ea"/>
                          <a:cs typeface="Arial" pitchFamily="34" charset="0"/>
                        </a:rPr>
                        <a:t>-Primary skin lesion: </a:t>
                      </a:r>
                      <a:r>
                        <a:rPr kumimoji="0" lang="en-US" sz="1800" b="1" kern="1200" dirty="0">
                          <a:solidFill>
                            <a:srgbClr val="002060"/>
                          </a:solidFill>
                          <a:latin typeface="Arial" pitchFamily="34" charset="0"/>
                          <a:ea typeface="+mn-ea"/>
                          <a:cs typeface="Arial" pitchFamily="34" charset="0"/>
                        </a:rPr>
                        <a:t>Nodule in</a:t>
                      </a:r>
                    </a:p>
                    <a:p>
                      <a:pPr algn="l" rtl="0">
                        <a:lnSpc>
                          <a:spcPct val="150000"/>
                        </a:lnSpc>
                        <a:buFontTx/>
                        <a:buNone/>
                      </a:pPr>
                      <a:r>
                        <a:rPr kumimoji="0" lang="en-US" sz="1800" b="1" i="0" kern="1200" dirty="0">
                          <a:solidFill>
                            <a:srgbClr val="002060"/>
                          </a:solidFill>
                          <a:latin typeface="Arial" pitchFamily="34" charset="0"/>
                          <a:ea typeface="+mn-ea"/>
                          <a:cs typeface="Arial" pitchFamily="34" charset="0"/>
                        </a:rPr>
                        <a:t>sand fly bite </a:t>
                      </a:r>
                      <a:r>
                        <a:rPr kumimoji="0" lang="en-US" sz="1800" kern="1200" dirty="0">
                          <a:solidFill>
                            <a:srgbClr val="002060"/>
                          </a:solidFill>
                          <a:latin typeface="+mn-lt"/>
                          <a:ea typeface="+mn-ea"/>
                          <a:cs typeface="+mn-cs"/>
                          <a:sym typeface="Wingdings"/>
                        </a:rPr>
                        <a:t> </a:t>
                      </a:r>
                      <a:r>
                        <a:rPr kumimoji="0" lang="en-US" sz="1800" b="1" kern="1200" dirty="0">
                          <a:solidFill>
                            <a:srgbClr val="002060"/>
                          </a:solidFill>
                          <a:latin typeface="Arial" pitchFamily="34" charset="0"/>
                          <a:ea typeface="+mn-ea"/>
                          <a:cs typeface="Arial" pitchFamily="34" charset="0"/>
                          <a:sym typeface="Wingdings"/>
                        </a:rPr>
                        <a:t>ulcerates</a:t>
                      </a:r>
                      <a:r>
                        <a:rPr kumimoji="0" lang="en-US" sz="1800" b="1" i="0" kern="1200" dirty="0">
                          <a:solidFill>
                            <a:srgbClr val="002060"/>
                          </a:solidFill>
                          <a:latin typeface="Arial" pitchFamily="34" charset="0"/>
                          <a:ea typeface="+mn-ea"/>
                          <a:cs typeface="Arial" pitchFamily="34" charset="0"/>
                        </a:rPr>
                        <a:t>.                        </a:t>
                      </a:r>
                      <a:r>
                        <a:rPr kumimoji="0" lang="en-US" sz="1800" b="1" kern="1200" dirty="0">
                          <a:solidFill>
                            <a:srgbClr val="002060"/>
                          </a:solidFill>
                          <a:latin typeface="Arial" pitchFamily="34" charset="0"/>
                          <a:ea typeface="+mn-ea"/>
                          <a:cs typeface="Arial" pitchFamily="34" charset="0"/>
                        </a:rPr>
                        <a:t>exposed regions </a:t>
                      </a:r>
                      <a:r>
                        <a:rPr kumimoji="0" lang="en-US" sz="1800" b="1" kern="1200" dirty="0">
                          <a:solidFill>
                            <a:srgbClr val="002060"/>
                          </a:solidFill>
                          <a:latin typeface="Arial" pitchFamily="34" charset="0"/>
                          <a:ea typeface="+mn-ea"/>
                          <a:cs typeface="Arial" pitchFamily="34" charset="0"/>
                          <a:sym typeface="Wingdings"/>
                        </a:rPr>
                        <a:t></a:t>
                      </a:r>
                      <a:r>
                        <a:rPr kumimoji="0" lang="en-US" sz="1800" b="1" kern="1200" dirty="0">
                          <a:solidFill>
                            <a:srgbClr val="002060"/>
                          </a:solidFill>
                          <a:latin typeface="Arial" pitchFamily="34" charset="0"/>
                          <a:ea typeface="+mn-ea"/>
                          <a:cs typeface="Arial" pitchFamily="34" charset="0"/>
                        </a:rPr>
                        <a:t> ulcerates.</a:t>
                      </a:r>
                      <a:endParaRPr kumimoji="0" lang="en-US" sz="1800" b="1" i="0" kern="1200" dirty="0">
                        <a:solidFill>
                          <a:srgbClr val="002060"/>
                        </a:solidFill>
                        <a:latin typeface="Arial" pitchFamily="34" charset="0"/>
                        <a:ea typeface="+mn-ea"/>
                        <a:cs typeface="Arial" pitchFamily="34" charset="0"/>
                      </a:endParaRPr>
                    </a:p>
                    <a:p>
                      <a:pPr algn="l" rtl="0">
                        <a:lnSpc>
                          <a:spcPct val="150000"/>
                        </a:lnSpc>
                        <a:buFontTx/>
                        <a:buNone/>
                      </a:pPr>
                      <a:r>
                        <a:rPr kumimoji="0" lang="en-US" sz="1800" b="1" i="0" kern="1200" dirty="0">
                          <a:solidFill>
                            <a:srgbClr val="002060"/>
                          </a:solidFill>
                          <a:latin typeface="Arial" pitchFamily="34" charset="0"/>
                          <a:ea typeface="+mn-ea"/>
                          <a:cs typeface="Arial" pitchFamily="34" charset="0"/>
                        </a:rPr>
                        <a:t>-Usually on the face &amp; ear pinna           - The ulcer with raised indurated  </a:t>
                      </a:r>
                    </a:p>
                    <a:p>
                      <a:pPr algn="l" rtl="0">
                        <a:lnSpc>
                          <a:spcPct val="150000"/>
                        </a:lnSpc>
                        <a:buFontTx/>
                        <a:buNone/>
                      </a:pPr>
                      <a:r>
                        <a:rPr kumimoji="0" lang="en-US" sz="1800" kern="1200" dirty="0">
                          <a:solidFill>
                            <a:srgbClr val="002060"/>
                          </a:solidFill>
                          <a:latin typeface="+mn-lt"/>
                          <a:ea typeface="+mn-ea"/>
                          <a:cs typeface="+mn-cs"/>
                          <a:sym typeface="Wingdings"/>
                        </a:rPr>
                        <a:t> </a:t>
                      </a:r>
                      <a:r>
                        <a:rPr kumimoji="0" lang="en-US" sz="1800" b="1" kern="1200" dirty="0">
                          <a:solidFill>
                            <a:srgbClr val="002060"/>
                          </a:solidFill>
                          <a:latin typeface="Arial" pitchFamily="34" charset="0"/>
                          <a:ea typeface="+mn-ea"/>
                          <a:cs typeface="Arial" pitchFamily="34" charset="0"/>
                          <a:sym typeface="Wingdings"/>
                        </a:rPr>
                        <a:t>heals within 6 months.                        margin</a:t>
                      </a:r>
                      <a:r>
                        <a:rPr kumimoji="0" lang="en-US" sz="1800" b="1" i="0" kern="1200" dirty="0">
                          <a:solidFill>
                            <a:srgbClr val="002060"/>
                          </a:solidFill>
                          <a:latin typeface="Arial" pitchFamily="34" charset="0"/>
                          <a:ea typeface="+mn-ea"/>
                          <a:cs typeface="Arial" pitchFamily="34" charset="0"/>
                        </a:rPr>
                        <a:t> </a:t>
                      </a:r>
                      <a:r>
                        <a:rPr kumimoji="0" lang="en-US" sz="1800" b="1" kern="1200" dirty="0">
                          <a:solidFill>
                            <a:srgbClr val="002060"/>
                          </a:solidFill>
                          <a:latin typeface="Arial" pitchFamily="34" charset="0"/>
                          <a:ea typeface="+mn-ea"/>
                          <a:cs typeface="Arial" pitchFamily="34" charset="0"/>
                          <a:sym typeface="Wingdings"/>
                        </a:rPr>
                        <a:t></a:t>
                      </a:r>
                      <a:r>
                        <a:rPr kumimoji="0" lang="en-US" sz="1800" b="1" kern="1200" dirty="0">
                          <a:solidFill>
                            <a:schemeClr val="tx1"/>
                          </a:solidFill>
                          <a:latin typeface="Arial" pitchFamily="34" charset="0"/>
                          <a:ea typeface="+mn-ea"/>
                          <a:cs typeface="Arial" pitchFamily="34" charset="0"/>
                          <a:sym typeface="Wingdings"/>
                        </a:rPr>
                        <a:t> </a:t>
                      </a:r>
                      <a:r>
                        <a:rPr kumimoji="0" lang="en-US" sz="1800" b="1" kern="1200" dirty="0">
                          <a:solidFill>
                            <a:srgbClr val="002060"/>
                          </a:solidFill>
                          <a:latin typeface="Arial" pitchFamily="34" charset="0"/>
                          <a:ea typeface="+mn-ea"/>
                          <a:cs typeface="Arial" pitchFamily="34" charset="0"/>
                          <a:sym typeface="Wingdings"/>
                        </a:rPr>
                        <a:t>heals in scar in months.</a:t>
                      </a:r>
                      <a:endParaRPr kumimoji="0" lang="en-US" sz="1800" b="1" i="0" kern="1200" dirty="0">
                        <a:solidFill>
                          <a:srgbClr val="002060"/>
                        </a:solidFill>
                        <a:latin typeface="Arial" pitchFamily="34" charset="0"/>
                        <a:ea typeface="+mn-ea"/>
                        <a:cs typeface="Arial" pitchFamily="34" charset="0"/>
                      </a:endParaRPr>
                    </a:p>
                    <a:p>
                      <a:pPr algn="l" rtl="0">
                        <a:lnSpc>
                          <a:spcPct val="150000"/>
                        </a:lnSpc>
                        <a:buFontTx/>
                        <a:buNone/>
                      </a:pPr>
                      <a:r>
                        <a:rPr lang="en-US" sz="1800" b="1" i="0" dirty="0">
                          <a:solidFill>
                            <a:srgbClr val="002060"/>
                          </a:solidFill>
                          <a:latin typeface="Arial" pitchFamily="34" charset="0"/>
                          <a:cs typeface="Arial" pitchFamily="34" charset="0"/>
                        </a:rPr>
                        <a:t>-Ear lesion causes destruction of the   </a:t>
                      </a:r>
                      <a:r>
                        <a:rPr lang="en-US" sz="1800" b="1" i="0" dirty="0">
                          <a:solidFill>
                            <a:srgbClr val="FF0000"/>
                          </a:solidFill>
                          <a:latin typeface="Arial" pitchFamily="34" charset="0"/>
                          <a:cs typeface="Arial" pitchFamily="34" charset="0"/>
                        </a:rPr>
                        <a:t>-</a:t>
                      </a:r>
                      <a:r>
                        <a:rPr kumimoji="0" lang="en-US" sz="1800" b="1" kern="1200" dirty="0">
                          <a:solidFill>
                            <a:srgbClr val="FF0000"/>
                          </a:solidFill>
                          <a:latin typeface="Arial" pitchFamily="34" charset="0"/>
                          <a:ea typeface="+mn-ea"/>
                          <a:cs typeface="Arial" pitchFamily="34" charset="0"/>
                        </a:rPr>
                        <a:t>Secondary metastatic lesion:</a:t>
                      </a:r>
                      <a:endParaRPr lang="en-US" sz="1800" b="1" i="0" dirty="0">
                        <a:solidFill>
                          <a:srgbClr val="FF0000"/>
                        </a:solidFill>
                        <a:latin typeface="Arial" pitchFamily="34" charset="0"/>
                        <a:cs typeface="Arial" pitchFamily="34" charset="0"/>
                      </a:endParaRPr>
                    </a:p>
                    <a:p>
                      <a:pPr algn="l" rtl="0">
                        <a:lnSpc>
                          <a:spcPct val="150000"/>
                        </a:lnSpc>
                        <a:buFontTx/>
                        <a:buNone/>
                      </a:pPr>
                      <a:r>
                        <a:rPr lang="en-US" sz="1800" b="1" i="0" dirty="0">
                          <a:solidFill>
                            <a:srgbClr val="002060"/>
                          </a:solidFill>
                          <a:latin typeface="Arial" pitchFamily="34" charset="0"/>
                          <a:cs typeface="Arial" pitchFamily="34" charset="0"/>
                        </a:rPr>
                        <a:t>cartilage of the ear pinna.                        The parasite migrates from the </a:t>
                      </a:r>
                    </a:p>
                    <a:p>
                      <a:pPr algn="l" rtl="0">
                        <a:lnSpc>
                          <a:spcPct val="150000"/>
                        </a:lnSpc>
                        <a:buFontTx/>
                        <a:buNone/>
                      </a:pPr>
                      <a:r>
                        <a:rPr lang="en-US" sz="1800" b="1" i="0" dirty="0">
                          <a:solidFill>
                            <a:srgbClr val="002060"/>
                          </a:solidFill>
                          <a:latin typeface="Arial" pitchFamily="34" charset="0"/>
                          <a:cs typeface="Arial" pitchFamily="34" charset="0"/>
                        </a:rPr>
                        <a:t>-Seen in chicleros who live in forests    primary site to blood &amp; lymph </a:t>
                      </a:r>
                    </a:p>
                    <a:p>
                      <a:pPr algn="l" rtl="0">
                        <a:lnSpc>
                          <a:spcPct val="150000"/>
                        </a:lnSpc>
                        <a:buFontTx/>
                        <a:buNone/>
                      </a:pPr>
                      <a:r>
                        <a:rPr lang="en-US" sz="1800" b="1" i="0" dirty="0">
                          <a:solidFill>
                            <a:srgbClr val="002060"/>
                          </a:solidFill>
                          <a:latin typeface="Arial" pitchFamily="34" charset="0"/>
                          <a:cs typeface="Arial" pitchFamily="34" charset="0"/>
                        </a:rPr>
                        <a:t>&amp; collect gum from chicle trees.             to mucocutaneous junctions.</a:t>
                      </a:r>
                    </a:p>
                    <a:p>
                      <a:pPr algn="l" rtl="0">
                        <a:lnSpc>
                          <a:spcPct val="150000"/>
                        </a:lnSpc>
                        <a:buFontTx/>
                        <a:buNone/>
                      </a:pPr>
                      <a:r>
                        <a:rPr lang="en-US" sz="1800" b="1" i="0" dirty="0">
                          <a:solidFill>
                            <a:srgbClr val="002060"/>
                          </a:solidFill>
                          <a:latin typeface="Arial" pitchFamily="34" charset="0"/>
                          <a:cs typeface="Arial" pitchFamily="34" charset="0"/>
                        </a:rPr>
                        <a:t>                                                                  </a:t>
                      </a:r>
                      <a:r>
                        <a:rPr lang="en-US" sz="1800" b="1" i="0" dirty="0">
                          <a:solidFill>
                            <a:srgbClr val="FF0000"/>
                          </a:solidFill>
                          <a:latin typeface="Arial" pitchFamily="34" charset="0"/>
                          <a:cs typeface="Arial" pitchFamily="34" charset="0"/>
                        </a:rPr>
                        <a:t>-Sites: </a:t>
                      </a:r>
                      <a:r>
                        <a:rPr lang="en-US" sz="1800" b="1" i="0" dirty="0">
                          <a:solidFill>
                            <a:srgbClr val="002060"/>
                          </a:solidFill>
                          <a:latin typeface="Arial" pitchFamily="34" charset="0"/>
                          <a:cs typeface="Arial" pitchFamily="34" charset="0"/>
                        </a:rPr>
                        <a:t>nasal septum, lips, palate</a:t>
                      </a:r>
                    </a:p>
                    <a:p>
                      <a:pPr algn="l" rtl="0">
                        <a:lnSpc>
                          <a:spcPct val="150000"/>
                        </a:lnSpc>
                        <a:buFontTx/>
                        <a:buNone/>
                      </a:pPr>
                      <a:r>
                        <a:rPr lang="en-US" sz="1800" b="1" i="0" dirty="0">
                          <a:solidFill>
                            <a:srgbClr val="002060"/>
                          </a:solidFill>
                          <a:latin typeface="Arial" pitchFamily="34" charset="0"/>
                          <a:cs typeface="Arial" pitchFamily="34" charset="0"/>
                        </a:rPr>
                        <a:t>                                                                  nasopharynx &amp; larynx. </a:t>
                      </a:r>
                    </a:p>
                    <a:p>
                      <a:pPr algn="l" rtl="0">
                        <a:lnSpc>
                          <a:spcPct val="150000"/>
                        </a:lnSpc>
                        <a:buFontTx/>
                        <a:buNone/>
                      </a:pPr>
                      <a:r>
                        <a:rPr lang="en-US" sz="1800" b="1" i="0" dirty="0">
                          <a:solidFill>
                            <a:srgbClr val="002060"/>
                          </a:solidFill>
                          <a:latin typeface="Arial" pitchFamily="34" charset="0"/>
                          <a:cs typeface="Arial" pitchFamily="34" charset="0"/>
                        </a:rPr>
                        <a:t>                                                                  -Deformity &amp; 2</a:t>
                      </a:r>
                      <a:r>
                        <a:rPr lang="en-US" sz="1800" b="1" i="0" baseline="30000" dirty="0">
                          <a:solidFill>
                            <a:srgbClr val="002060"/>
                          </a:solidFill>
                          <a:latin typeface="Arial" pitchFamily="34" charset="0"/>
                          <a:cs typeface="Arial" pitchFamily="34" charset="0"/>
                        </a:rPr>
                        <a:t>nd</a:t>
                      </a:r>
                      <a:r>
                        <a:rPr lang="en-US" sz="1800" b="1" i="0" dirty="0">
                          <a:solidFill>
                            <a:srgbClr val="002060"/>
                          </a:solidFill>
                          <a:latin typeface="Arial" pitchFamily="34" charset="0"/>
                          <a:cs typeface="Arial" pitchFamily="34" charset="0"/>
                        </a:rPr>
                        <a:t> bacterial infection.</a:t>
                      </a:r>
                    </a:p>
                    <a:p>
                      <a:pPr algn="l" rtl="0">
                        <a:lnSpc>
                          <a:spcPct val="150000"/>
                        </a:lnSpc>
                        <a:buFontTx/>
                        <a:buNone/>
                      </a:pPr>
                      <a:r>
                        <a:rPr lang="en-US" sz="1800" b="1" i="0" dirty="0">
                          <a:solidFill>
                            <a:srgbClr val="002060"/>
                          </a:solidFill>
                          <a:latin typeface="Arial" pitchFamily="34" charset="0"/>
                          <a:cs typeface="Arial" pitchFamily="34" charset="0"/>
                        </a:rPr>
                        <a:t>                                                                  - Death from septicemia and</a:t>
                      </a:r>
                    </a:p>
                    <a:p>
                      <a:pPr algn="l" rtl="0">
                        <a:lnSpc>
                          <a:spcPct val="150000"/>
                        </a:lnSpc>
                        <a:buFontTx/>
                        <a:buNone/>
                      </a:pPr>
                      <a:r>
                        <a:rPr lang="en-US" sz="1800" b="1" i="0" dirty="0">
                          <a:solidFill>
                            <a:srgbClr val="002060"/>
                          </a:solidFill>
                          <a:latin typeface="Arial" pitchFamily="34" charset="0"/>
                          <a:cs typeface="Arial" pitchFamily="34" charset="0"/>
                        </a:rPr>
                        <a:t>                                                                    bronchopneumonia.</a:t>
                      </a:r>
                      <a:endParaRPr lang="ar-EG" sz="1800" b="1" i="0" dirty="0">
                        <a:solidFill>
                          <a:srgbClr val="002060"/>
                        </a:solidFill>
                        <a:latin typeface="Arial" pitchFamily="34" charset="0"/>
                        <a:cs typeface="Arial"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cxnSp>
        <p:nvCxnSpPr>
          <p:cNvPr id="5" name="Straight Connector 4">
            <a:extLst>
              <a:ext uri="{FF2B5EF4-FFF2-40B4-BE49-F238E27FC236}">
                <a16:creationId xmlns:a16="http://schemas.microsoft.com/office/drawing/2014/main" id="{2704E787-A764-E868-BB14-8307FF3CBD2A}"/>
              </a:ext>
            </a:extLst>
          </p:cNvPr>
          <p:cNvCxnSpPr/>
          <p:nvPr/>
        </p:nvCxnSpPr>
        <p:spPr>
          <a:xfrm>
            <a:off x="571472" y="928670"/>
            <a:ext cx="821537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BF97C19-05C7-95E6-83BB-340BABDFAB44}"/>
              </a:ext>
            </a:extLst>
          </p:cNvPr>
          <p:cNvCxnSpPr/>
          <p:nvPr/>
        </p:nvCxnSpPr>
        <p:spPr>
          <a:xfrm rot="5400000">
            <a:off x="1428728" y="3429000"/>
            <a:ext cx="657229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6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chleros_healed_web.jpg">
            <a:extLst>
              <a:ext uri="{FF2B5EF4-FFF2-40B4-BE49-F238E27FC236}">
                <a16:creationId xmlns:a16="http://schemas.microsoft.com/office/drawing/2014/main" id="{4B2E1C5D-E22A-E709-9A99-FCF75433A47A}"/>
              </a:ext>
            </a:extLst>
          </p:cNvPr>
          <p:cNvPicPr>
            <a:picLocks noChangeAspect="1"/>
          </p:cNvPicPr>
          <p:nvPr/>
        </p:nvPicPr>
        <p:blipFill>
          <a:blip r:embed="rId2" cstate="print"/>
          <a:stretch>
            <a:fillRect/>
          </a:stretch>
        </p:blipFill>
        <p:spPr>
          <a:xfrm>
            <a:off x="214282" y="1000108"/>
            <a:ext cx="4286280" cy="2857520"/>
          </a:xfrm>
          <a:prstGeom prst="roundRect">
            <a:avLst/>
          </a:prstGeom>
        </p:spPr>
      </p:pic>
      <p:pic>
        <p:nvPicPr>
          <p:cNvPr id="3" name="Picture 2" descr="Chiclero ulcer on an ear (leishmaniasis).jpg">
            <a:extLst>
              <a:ext uri="{FF2B5EF4-FFF2-40B4-BE49-F238E27FC236}">
                <a16:creationId xmlns:a16="http://schemas.microsoft.com/office/drawing/2014/main" id="{82499AD1-38C6-7FF9-2E6B-0D2B9C5B4F10}"/>
              </a:ext>
            </a:extLst>
          </p:cNvPr>
          <p:cNvPicPr>
            <a:picLocks noChangeAspect="1"/>
          </p:cNvPicPr>
          <p:nvPr/>
        </p:nvPicPr>
        <p:blipFill>
          <a:blip r:embed="rId3" cstate="print"/>
          <a:stretch>
            <a:fillRect/>
          </a:stretch>
        </p:blipFill>
        <p:spPr>
          <a:xfrm>
            <a:off x="357158" y="4071942"/>
            <a:ext cx="4143404" cy="2786058"/>
          </a:xfrm>
          <a:prstGeom prst="roundRect">
            <a:avLst/>
          </a:prstGeom>
        </p:spPr>
      </p:pic>
      <p:pic>
        <p:nvPicPr>
          <p:cNvPr id="4" name="Picture 2" descr="C:\Users\Matrix\Downloads\espundia.jpg">
            <a:extLst>
              <a:ext uri="{FF2B5EF4-FFF2-40B4-BE49-F238E27FC236}">
                <a16:creationId xmlns:a16="http://schemas.microsoft.com/office/drawing/2014/main" id="{2EA65D7F-6472-CDC7-63C1-DECFBDE0A8C8}"/>
              </a:ext>
            </a:extLst>
          </p:cNvPr>
          <p:cNvPicPr>
            <a:picLocks noChangeAspect="1" noChangeArrowheads="1"/>
          </p:cNvPicPr>
          <p:nvPr/>
        </p:nvPicPr>
        <p:blipFill>
          <a:blip r:embed="rId4"/>
          <a:srcRect l="55878" t="37246" r="3754" b="17119"/>
          <a:stretch>
            <a:fillRect/>
          </a:stretch>
        </p:blipFill>
        <p:spPr bwMode="auto">
          <a:xfrm>
            <a:off x="4929190" y="4214818"/>
            <a:ext cx="3714776" cy="2643182"/>
          </a:xfrm>
          <a:prstGeom prst="rect">
            <a:avLst/>
          </a:prstGeom>
          <a:noFill/>
        </p:spPr>
      </p:pic>
      <p:pic>
        <p:nvPicPr>
          <p:cNvPr id="5" name="Picture 3" descr="C:\Users\Matrix\Downloads\Leishmaniasis.jpg">
            <a:extLst>
              <a:ext uri="{FF2B5EF4-FFF2-40B4-BE49-F238E27FC236}">
                <a16:creationId xmlns:a16="http://schemas.microsoft.com/office/drawing/2014/main" id="{92A6BE45-4B68-DFFF-508B-313257E1EAD4}"/>
              </a:ext>
            </a:extLst>
          </p:cNvPr>
          <p:cNvPicPr>
            <a:picLocks noChangeAspect="1" noChangeArrowheads="1"/>
          </p:cNvPicPr>
          <p:nvPr/>
        </p:nvPicPr>
        <p:blipFill>
          <a:blip r:embed="rId5"/>
          <a:srcRect l="37608" r="38679"/>
          <a:stretch>
            <a:fillRect/>
          </a:stretch>
        </p:blipFill>
        <p:spPr bwMode="auto">
          <a:xfrm>
            <a:off x="5000628" y="1000108"/>
            <a:ext cx="3643338" cy="2857520"/>
          </a:xfrm>
          <a:prstGeom prst="rect">
            <a:avLst/>
          </a:prstGeom>
          <a:noFill/>
        </p:spPr>
      </p:pic>
      <p:sp>
        <p:nvSpPr>
          <p:cNvPr id="6" name="TextBox 5">
            <a:extLst>
              <a:ext uri="{FF2B5EF4-FFF2-40B4-BE49-F238E27FC236}">
                <a16:creationId xmlns:a16="http://schemas.microsoft.com/office/drawing/2014/main" id="{7F3C08E6-02B3-3D6B-9544-AFF9E1B2D7B0}"/>
              </a:ext>
            </a:extLst>
          </p:cNvPr>
          <p:cNvSpPr txBox="1"/>
          <p:nvPr/>
        </p:nvSpPr>
        <p:spPr>
          <a:xfrm>
            <a:off x="1142976" y="214290"/>
            <a:ext cx="2428892" cy="46166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400" b="1" dirty="0" err="1">
                <a:solidFill>
                  <a:srgbClr val="C00000"/>
                </a:solidFill>
                <a:latin typeface="Arial" pitchFamily="34" charset="0"/>
                <a:cs typeface="Arial" pitchFamily="34" charset="0"/>
              </a:rPr>
              <a:t>Chiclero</a:t>
            </a:r>
            <a:r>
              <a:rPr lang="en-US" sz="2400" b="1" dirty="0">
                <a:solidFill>
                  <a:srgbClr val="C00000"/>
                </a:solidFill>
                <a:latin typeface="Arial" pitchFamily="34" charset="0"/>
                <a:cs typeface="Arial" pitchFamily="34" charset="0"/>
              </a:rPr>
              <a:t> ulcer</a:t>
            </a:r>
            <a:endParaRPr lang="ar-EG" sz="2400" dirty="0"/>
          </a:p>
        </p:txBody>
      </p:sp>
      <p:sp>
        <p:nvSpPr>
          <p:cNvPr id="7" name="TextBox 6">
            <a:extLst>
              <a:ext uri="{FF2B5EF4-FFF2-40B4-BE49-F238E27FC236}">
                <a16:creationId xmlns:a16="http://schemas.microsoft.com/office/drawing/2014/main" id="{88D0034E-E9B6-F663-7B85-589A7A463850}"/>
              </a:ext>
            </a:extLst>
          </p:cNvPr>
          <p:cNvSpPr txBox="1"/>
          <p:nvPr/>
        </p:nvSpPr>
        <p:spPr>
          <a:xfrm>
            <a:off x="6000760" y="214290"/>
            <a:ext cx="1785950" cy="46166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400" b="1" dirty="0" err="1">
                <a:solidFill>
                  <a:srgbClr val="C00000"/>
                </a:solidFill>
                <a:latin typeface="Arial" pitchFamily="34" charset="0"/>
                <a:cs typeface="Arial" pitchFamily="34" charset="0"/>
              </a:rPr>
              <a:t>Espundia</a:t>
            </a:r>
            <a:endParaRPr lang="ar-EG" sz="2400" dirty="0"/>
          </a:p>
        </p:txBody>
      </p:sp>
    </p:spTree>
    <p:extLst>
      <p:ext uri="{BB962C8B-B14F-4D97-AF65-F5344CB8AC3E}">
        <p14:creationId xmlns:p14="http://schemas.microsoft.com/office/powerpoint/2010/main" val="2207518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612E1-E5D6-8205-8CAE-C87E65670E12}"/>
              </a:ext>
            </a:extLst>
          </p:cNvPr>
          <p:cNvSpPr txBox="1"/>
          <p:nvPr/>
        </p:nvSpPr>
        <p:spPr>
          <a:xfrm>
            <a:off x="2357422" y="328396"/>
            <a:ext cx="3929090" cy="52322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Laboratory diagnosis</a:t>
            </a:r>
            <a:endParaRPr lang="ar-EG" sz="2800" b="1" dirty="0">
              <a:solidFill>
                <a:srgbClr val="C00000"/>
              </a:solidFill>
              <a:latin typeface="Arial" pitchFamily="34" charset="0"/>
              <a:cs typeface="Arial" pitchFamily="34" charset="0"/>
            </a:endParaRPr>
          </a:p>
        </p:txBody>
      </p:sp>
      <p:cxnSp>
        <p:nvCxnSpPr>
          <p:cNvPr id="3" name="Straight Connector 2">
            <a:extLst>
              <a:ext uri="{FF2B5EF4-FFF2-40B4-BE49-F238E27FC236}">
                <a16:creationId xmlns:a16="http://schemas.microsoft.com/office/drawing/2014/main" id="{0ECADB23-D6BA-212D-C881-C6FC26B131A4}"/>
              </a:ext>
            </a:extLst>
          </p:cNvPr>
          <p:cNvCxnSpPr/>
          <p:nvPr/>
        </p:nvCxnSpPr>
        <p:spPr>
          <a:xfrm rot="5400000">
            <a:off x="4287042" y="1114214"/>
            <a:ext cx="284958" cy="79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C419CDD-CDC6-3F4D-B94F-8B13037441DB}"/>
              </a:ext>
            </a:extLst>
          </p:cNvPr>
          <p:cNvCxnSpPr/>
          <p:nvPr/>
        </p:nvCxnSpPr>
        <p:spPr>
          <a:xfrm rot="10800000">
            <a:off x="1571604" y="1257090"/>
            <a:ext cx="285752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06370E4-8DF4-06AE-5B4F-56CEEF24D8F1}"/>
              </a:ext>
            </a:extLst>
          </p:cNvPr>
          <p:cNvCxnSpPr/>
          <p:nvPr/>
        </p:nvCxnSpPr>
        <p:spPr>
          <a:xfrm>
            <a:off x="4429124" y="1257090"/>
            <a:ext cx="264320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4F6A62A-794C-96AF-2E1E-919429F63805}"/>
              </a:ext>
            </a:extLst>
          </p:cNvPr>
          <p:cNvCxnSpPr/>
          <p:nvPr/>
        </p:nvCxnSpPr>
        <p:spPr>
          <a:xfrm rot="5400000">
            <a:off x="1465241" y="1364247"/>
            <a:ext cx="213520"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B9B6DF0-CC1E-00CD-BF47-F496A5361AC8}"/>
              </a:ext>
            </a:extLst>
          </p:cNvPr>
          <p:cNvCxnSpPr/>
          <p:nvPr/>
        </p:nvCxnSpPr>
        <p:spPr>
          <a:xfrm rot="5400000">
            <a:off x="6965967" y="1363453"/>
            <a:ext cx="21431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625DAC7-31A2-704E-C9F7-079E9828DFC8}"/>
              </a:ext>
            </a:extLst>
          </p:cNvPr>
          <p:cNvSpPr txBox="1"/>
          <p:nvPr/>
        </p:nvSpPr>
        <p:spPr>
          <a:xfrm>
            <a:off x="1071538" y="1614280"/>
            <a:ext cx="1071570" cy="46166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400" b="1" dirty="0">
                <a:solidFill>
                  <a:srgbClr val="C00000"/>
                </a:solidFill>
                <a:latin typeface="Arial" pitchFamily="34" charset="0"/>
                <a:cs typeface="Arial" pitchFamily="34" charset="0"/>
              </a:rPr>
              <a:t>Direct</a:t>
            </a:r>
            <a:endParaRPr lang="ar-EG" sz="2400" b="1" dirty="0">
              <a:solidFill>
                <a:srgbClr val="C00000"/>
              </a:solidFill>
              <a:latin typeface="Arial" pitchFamily="34" charset="0"/>
              <a:cs typeface="Arial" pitchFamily="34" charset="0"/>
            </a:endParaRPr>
          </a:p>
        </p:txBody>
      </p:sp>
      <p:sp>
        <p:nvSpPr>
          <p:cNvPr id="9" name="TextBox 8">
            <a:extLst>
              <a:ext uri="{FF2B5EF4-FFF2-40B4-BE49-F238E27FC236}">
                <a16:creationId xmlns:a16="http://schemas.microsoft.com/office/drawing/2014/main" id="{5B27BBD3-A2FF-B318-BC32-C799B811B888}"/>
              </a:ext>
            </a:extLst>
          </p:cNvPr>
          <p:cNvSpPr txBox="1"/>
          <p:nvPr/>
        </p:nvSpPr>
        <p:spPr>
          <a:xfrm>
            <a:off x="6429388" y="1614280"/>
            <a:ext cx="1357322" cy="46166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400" b="1" dirty="0">
                <a:solidFill>
                  <a:srgbClr val="C00000"/>
                </a:solidFill>
                <a:latin typeface="Arial" pitchFamily="34" charset="0"/>
                <a:cs typeface="Arial" pitchFamily="34" charset="0"/>
              </a:rPr>
              <a:t>Indirect</a:t>
            </a:r>
            <a:endParaRPr lang="ar-EG" sz="2400" b="1" dirty="0">
              <a:solidFill>
                <a:srgbClr val="C00000"/>
              </a:solidFill>
              <a:latin typeface="Arial" pitchFamily="34" charset="0"/>
              <a:cs typeface="Arial" pitchFamily="34" charset="0"/>
            </a:endParaRPr>
          </a:p>
        </p:txBody>
      </p:sp>
      <p:cxnSp>
        <p:nvCxnSpPr>
          <p:cNvPr id="10" name="Straight Arrow Connector 9">
            <a:extLst>
              <a:ext uri="{FF2B5EF4-FFF2-40B4-BE49-F238E27FC236}">
                <a16:creationId xmlns:a16="http://schemas.microsoft.com/office/drawing/2014/main" id="{FB9969EA-641D-BAC4-0EF3-D4C5647902AC}"/>
              </a:ext>
            </a:extLst>
          </p:cNvPr>
          <p:cNvCxnSpPr/>
          <p:nvPr/>
        </p:nvCxnSpPr>
        <p:spPr>
          <a:xfrm rot="5400000">
            <a:off x="1536679" y="2435023"/>
            <a:ext cx="35719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EF46505-670F-D466-7C0F-5AB16F3A8549}"/>
              </a:ext>
            </a:extLst>
          </p:cNvPr>
          <p:cNvSpPr txBox="1"/>
          <p:nvPr/>
        </p:nvSpPr>
        <p:spPr>
          <a:xfrm>
            <a:off x="357158" y="2614412"/>
            <a:ext cx="3143272" cy="3693319"/>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just" rtl="0"/>
            <a:r>
              <a:rPr lang="en-US" b="1" dirty="0">
                <a:solidFill>
                  <a:srgbClr val="C00000"/>
                </a:solidFill>
              </a:rPr>
              <a:t>1-Scraping the edge</a:t>
            </a:r>
            <a:r>
              <a:rPr lang="en-US" b="1" dirty="0"/>
              <a:t> </a:t>
            </a:r>
            <a:r>
              <a:rPr lang="en-US" b="1" dirty="0">
                <a:solidFill>
                  <a:srgbClr val="002060"/>
                </a:solidFill>
              </a:rPr>
              <a:t>of the ulcer</a:t>
            </a:r>
            <a:r>
              <a:rPr lang="en-US" dirty="0"/>
              <a:t> </a:t>
            </a:r>
            <a:r>
              <a:rPr lang="en-US" b="1" dirty="0">
                <a:solidFill>
                  <a:srgbClr val="C00000"/>
                </a:solidFill>
              </a:rPr>
              <a:t>or</a:t>
            </a:r>
            <a:r>
              <a:rPr lang="en-US" dirty="0">
                <a:solidFill>
                  <a:srgbClr val="C00000"/>
                </a:solidFill>
              </a:rPr>
              <a:t> </a:t>
            </a:r>
            <a:r>
              <a:rPr lang="en-US" b="1" dirty="0">
                <a:solidFill>
                  <a:srgbClr val="C00000"/>
                </a:solidFill>
              </a:rPr>
              <a:t>aspiration</a:t>
            </a:r>
            <a:r>
              <a:rPr lang="en-US" dirty="0">
                <a:solidFill>
                  <a:srgbClr val="C00000"/>
                </a:solidFill>
              </a:rPr>
              <a:t> </a:t>
            </a:r>
            <a:r>
              <a:rPr lang="en-US" b="1" dirty="0">
                <a:solidFill>
                  <a:srgbClr val="002060"/>
                </a:solidFill>
              </a:rPr>
              <a:t>by a needle or </a:t>
            </a:r>
            <a:r>
              <a:rPr lang="en-US" b="1" dirty="0">
                <a:solidFill>
                  <a:srgbClr val="C00000"/>
                </a:solidFill>
              </a:rPr>
              <a:t>biopsy</a:t>
            </a:r>
            <a:r>
              <a:rPr lang="en-US" b="1" dirty="0">
                <a:solidFill>
                  <a:srgbClr val="002060"/>
                </a:solidFill>
              </a:rPr>
              <a:t> (not the base as contains pus and necrotic tissues) and examined by :-</a:t>
            </a:r>
          </a:p>
          <a:p>
            <a:pPr algn="just" rtl="0">
              <a:buFont typeface="Arial" pitchFamily="34" charset="0"/>
              <a:buChar char="•"/>
            </a:pPr>
            <a:r>
              <a:rPr lang="en-US" b="1" dirty="0">
                <a:solidFill>
                  <a:srgbClr val="002060"/>
                </a:solidFill>
              </a:rPr>
              <a:t> Direct smear stained by Giemsa or </a:t>
            </a:r>
            <a:r>
              <a:rPr lang="en-US" b="1" dirty="0" err="1">
                <a:solidFill>
                  <a:srgbClr val="002060"/>
                </a:solidFill>
              </a:rPr>
              <a:t>leishman</a:t>
            </a:r>
            <a:r>
              <a:rPr lang="en-US" b="1" dirty="0">
                <a:solidFill>
                  <a:srgbClr val="002060"/>
                </a:solidFill>
              </a:rPr>
              <a:t>.</a:t>
            </a:r>
          </a:p>
          <a:p>
            <a:pPr algn="just" rtl="0">
              <a:buFont typeface="Arial" pitchFamily="34" charset="0"/>
              <a:buChar char="•"/>
            </a:pPr>
            <a:endParaRPr lang="en-US" b="1" dirty="0">
              <a:solidFill>
                <a:srgbClr val="002060"/>
              </a:solidFill>
            </a:endParaRPr>
          </a:p>
          <a:p>
            <a:pPr algn="just" rtl="0"/>
            <a:r>
              <a:rPr lang="en-US" b="1" dirty="0">
                <a:solidFill>
                  <a:srgbClr val="C00000"/>
                </a:solidFill>
              </a:rPr>
              <a:t>2-</a:t>
            </a:r>
            <a:r>
              <a:rPr lang="en-US" b="1" dirty="0">
                <a:solidFill>
                  <a:srgbClr val="002060"/>
                </a:solidFill>
              </a:rPr>
              <a:t> Culture on NNN medium (amastigotes changes into</a:t>
            </a:r>
          </a:p>
          <a:p>
            <a:pPr algn="just" rtl="0"/>
            <a:r>
              <a:rPr lang="en-US" b="1" dirty="0" err="1">
                <a:solidFill>
                  <a:srgbClr val="002060"/>
                </a:solidFill>
              </a:rPr>
              <a:t>promastigotes</a:t>
            </a:r>
            <a:r>
              <a:rPr lang="en-US" b="1" dirty="0">
                <a:solidFill>
                  <a:srgbClr val="002060"/>
                </a:solidFill>
              </a:rPr>
              <a:t>).</a:t>
            </a:r>
          </a:p>
          <a:p>
            <a:pPr algn="just" rtl="0"/>
            <a:endParaRPr lang="en-US" b="1" dirty="0">
              <a:solidFill>
                <a:srgbClr val="002060"/>
              </a:solidFill>
            </a:endParaRPr>
          </a:p>
          <a:p>
            <a:pPr algn="just" rtl="0"/>
            <a:endParaRPr lang="ar-EG" b="1" dirty="0">
              <a:solidFill>
                <a:srgbClr val="002060"/>
              </a:solidFill>
            </a:endParaRPr>
          </a:p>
        </p:txBody>
      </p:sp>
      <p:cxnSp>
        <p:nvCxnSpPr>
          <p:cNvPr id="12" name="Straight Arrow Connector 11">
            <a:extLst>
              <a:ext uri="{FF2B5EF4-FFF2-40B4-BE49-F238E27FC236}">
                <a16:creationId xmlns:a16="http://schemas.microsoft.com/office/drawing/2014/main" id="{CF01396A-1E61-2E89-49BB-A8C07E8BB8BF}"/>
              </a:ext>
            </a:extLst>
          </p:cNvPr>
          <p:cNvCxnSpPr/>
          <p:nvPr/>
        </p:nvCxnSpPr>
        <p:spPr>
          <a:xfrm rot="5400000">
            <a:off x="6965967" y="2435023"/>
            <a:ext cx="356396"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58A0963-3DB7-256D-1063-46AD2046FF4C}"/>
              </a:ext>
            </a:extLst>
          </p:cNvPr>
          <p:cNvSpPr txBox="1"/>
          <p:nvPr/>
        </p:nvSpPr>
        <p:spPr>
          <a:xfrm>
            <a:off x="4929190" y="2685850"/>
            <a:ext cx="3929090" cy="3970318"/>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lvl="0" algn="l" rtl="0"/>
            <a:r>
              <a:rPr lang="en-US" b="1" dirty="0">
                <a:solidFill>
                  <a:srgbClr val="C00000"/>
                </a:solidFill>
              </a:rPr>
              <a:t>1-Immunodiagnosis:</a:t>
            </a:r>
          </a:p>
          <a:p>
            <a:pPr lvl="0" algn="just" rtl="0">
              <a:buFont typeface="Wingdings" pitchFamily="2" charset="2"/>
              <a:buChar char="§"/>
            </a:pPr>
            <a:r>
              <a:rPr lang="en-US" b="1" dirty="0" err="1">
                <a:solidFill>
                  <a:srgbClr val="FF0000"/>
                </a:solidFill>
              </a:rPr>
              <a:t>Leishmanin</a:t>
            </a:r>
            <a:r>
              <a:rPr lang="en-US" b="1" dirty="0">
                <a:solidFill>
                  <a:srgbClr val="FF0000"/>
                </a:solidFill>
              </a:rPr>
              <a:t> I.D test (Montenegro test):</a:t>
            </a:r>
            <a:r>
              <a:rPr lang="en-US" dirty="0">
                <a:solidFill>
                  <a:srgbClr val="FF0000"/>
                </a:solidFill>
              </a:rPr>
              <a:t> </a:t>
            </a:r>
            <a:r>
              <a:rPr lang="en-US" b="1" dirty="0">
                <a:solidFill>
                  <a:srgbClr val="002060"/>
                </a:solidFill>
              </a:rPr>
              <a:t>Not a specific test. It is +</a:t>
            </a:r>
            <a:r>
              <a:rPr lang="en-US" b="1" dirty="0" err="1">
                <a:solidFill>
                  <a:srgbClr val="002060"/>
                </a:solidFill>
              </a:rPr>
              <a:t>ve</a:t>
            </a:r>
            <a:r>
              <a:rPr lang="en-US" b="1" dirty="0">
                <a:solidFill>
                  <a:srgbClr val="002060"/>
                </a:solidFill>
              </a:rPr>
              <a:t> with </a:t>
            </a:r>
            <a:r>
              <a:rPr lang="en-US" b="1" dirty="0" err="1">
                <a:solidFill>
                  <a:srgbClr val="002060"/>
                </a:solidFill>
              </a:rPr>
              <a:t>cutaneous</a:t>
            </a:r>
            <a:r>
              <a:rPr lang="en-US" b="1" dirty="0">
                <a:solidFill>
                  <a:srgbClr val="002060"/>
                </a:solidFill>
              </a:rPr>
              <a:t> and </a:t>
            </a:r>
            <a:r>
              <a:rPr lang="en-US" b="1" dirty="0" err="1">
                <a:solidFill>
                  <a:srgbClr val="002060"/>
                </a:solidFill>
              </a:rPr>
              <a:t>mucocutaneous</a:t>
            </a:r>
            <a:r>
              <a:rPr lang="en-US" b="1" dirty="0">
                <a:solidFill>
                  <a:srgbClr val="002060"/>
                </a:solidFill>
              </a:rPr>
              <a:t> </a:t>
            </a:r>
            <a:r>
              <a:rPr lang="en-US" b="1" dirty="0" err="1">
                <a:solidFill>
                  <a:srgbClr val="002060"/>
                </a:solidFill>
              </a:rPr>
              <a:t>leishmaniasis</a:t>
            </a:r>
            <a:r>
              <a:rPr lang="en-US" b="1" dirty="0">
                <a:solidFill>
                  <a:srgbClr val="002060"/>
                </a:solidFill>
              </a:rPr>
              <a:t>  </a:t>
            </a:r>
          </a:p>
          <a:p>
            <a:pPr algn="just" rtl="0"/>
            <a:r>
              <a:rPr lang="en-US" b="1" dirty="0">
                <a:solidFill>
                  <a:srgbClr val="002060"/>
                </a:solidFill>
              </a:rPr>
              <a:t>but negative in diffuse cutaneous leishmaniasis.</a:t>
            </a:r>
          </a:p>
          <a:p>
            <a:pPr algn="just" rtl="0"/>
            <a:endParaRPr lang="en-US" b="1" dirty="0">
              <a:solidFill>
                <a:srgbClr val="002060"/>
              </a:solidFill>
            </a:endParaRPr>
          </a:p>
          <a:p>
            <a:pPr algn="just" rtl="0">
              <a:buFont typeface="Wingdings" pitchFamily="2" charset="2"/>
              <a:buChar char="§"/>
            </a:pPr>
            <a:r>
              <a:rPr lang="en-US" b="1" dirty="0">
                <a:solidFill>
                  <a:srgbClr val="FF0000"/>
                </a:solidFill>
              </a:rPr>
              <a:t>Serological tests:</a:t>
            </a:r>
            <a:r>
              <a:rPr lang="en-US" dirty="0">
                <a:solidFill>
                  <a:srgbClr val="FF0000"/>
                </a:solidFill>
              </a:rPr>
              <a:t> </a:t>
            </a:r>
            <a:r>
              <a:rPr lang="en-US" b="1" dirty="0">
                <a:solidFill>
                  <a:srgbClr val="002060"/>
                </a:solidFill>
              </a:rPr>
              <a:t>Not useful for the diagnosis.</a:t>
            </a:r>
          </a:p>
          <a:p>
            <a:pPr algn="l" rtl="0"/>
            <a:endParaRPr lang="en-US" b="1" dirty="0">
              <a:solidFill>
                <a:srgbClr val="002060"/>
              </a:solidFill>
            </a:endParaRPr>
          </a:p>
          <a:p>
            <a:pPr algn="just" rtl="0"/>
            <a:r>
              <a:rPr lang="en-US" b="1" dirty="0">
                <a:solidFill>
                  <a:srgbClr val="C00000"/>
                </a:solidFill>
              </a:rPr>
              <a:t>2- PCR: </a:t>
            </a:r>
            <a:r>
              <a:rPr lang="en-US" b="1" dirty="0">
                <a:solidFill>
                  <a:srgbClr val="002060"/>
                </a:solidFill>
              </a:rPr>
              <a:t>A reliable diagnostic test. </a:t>
            </a:r>
          </a:p>
          <a:p>
            <a:pPr lvl="0" algn="just" rtl="0"/>
            <a:r>
              <a:rPr lang="en-US" b="1" dirty="0">
                <a:solidFill>
                  <a:srgbClr val="002060"/>
                </a:solidFill>
              </a:rPr>
              <a:t>than routine smear and culture and it used also for species differentiation. </a:t>
            </a:r>
            <a:endParaRPr lang="ar-EG" b="1" dirty="0">
              <a:solidFill>
                <a:srgbClr val="002060"/>
              </a:solidFill>
            </a:endParaRPr>
          </a:p>
        </p:txBody>
      </p:sp>
      <p:pic>
        <p:nvPicPr>
          <p:cNvPr id="14" name="Picture 6" descr="No photo description available.">
            <a:extLst>
              <a:ext uri="{FF2B5EF4-FFF2-40B4-BE49-F238E27FC236}">
                <a16:creationId xmlns:a16="http://schemas.microsoft.com/office/drawing/2014/main" id="{D39206CA-4807-83A5-5F41-F15580952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367" y="139014"/>
            <a:ext cx="701913" cy="7126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Phlebotominae - Wikipedia">
            <a:extLst>
              <a:ext uri="{FF2B5EF4-FFF2-40B4-BE49-F238E27FC236}">
                <a16:creationId xmlns:a16="http://schemas.microsoft.com/office/drawing/2014/main" id="{5A155273-B254-4B16-2996-679836864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81" y="138914"/>
            <a:ext cx="1328214" cy="90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E7E3DC-1D9A-4878-B97E-18D6B19160A8}"/>
              </a:ext>
            </a:extLst>
          </p:cNvPr>
          <p:cNvSpPr txBox="1"/>
          <p:nvPr/>
        </p:nvSpPr>
        <p:spPr>
          <a:xfrm>
            <a:off x="3571868" y="300895"/>
            <a:ext cx="2000264" cy="52322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Treatment</a:t>
            </a:r>
            <a:endParaRPr lang="ar-EG" sz="2800" b="1" dirty="0">
              <a:solidFill>
                <a:srgbClr val="C00000"/>
              </a:solidFill>
              <a:latin typeface="Arial" pitchFamily="34" charset="0"/>
              <a:cs typeface="Arial" pitchFamily="34" charset="0"/>
            </a:endParaRPr>
          </a:p>
        </p:txBody>
      </p:sp>
      <p:cxnSp>
        <p:nvCxnSpPr>
          <p:cNvPr id="3" name="Straight Connector 2">
            <a:extLst>
              <a:ext uri="{FF2B5EF4-FFF2-40B4-BE49-F238E27FC236}">
                <a16:creationId xmlns:a16="http://schemas.microsoft.com/office/drawing/2014/main" id="{2C226858-9C01-43A5-B8FF-2E25AB32CB0A}"/>
              </a:ext>
            </a:extLst>
          </p:cNvPr>
          <p:cNvCxnSpPr/>
          <p:nvPr/>
        </p:nvCxnSpPr>
        <p:spPr>
          <a:xfrm rot="5400000">
            <a:off x="4465637" y="1177909"/>
            <a:ext cx="356396" cy="79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29938DA-236F-4EF4-AD5F-868994CC78B8}"/>
              </a:ext>
            </a:extLst>
          </p:cNvPr>
          <p:cNvCxnSpPr/>
          <p:nvPr/>
        </p:nvCxnSpPr>
        <p:spPr>
          <a:xfrm rot="10800000">
            <a:off x="1928794" y="1357298"/>
            <a:ext cx="250033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94B8FDE-994D-47A9-A391-80E9BD29E1FC}"/>
              </a:ext>
            </a:extLst>
          </p:cNvPr>
          <p:cNvCxnSpPr/>
          <p:nvPr/>
        </p:nvCxnSpPr>
        <p:spPr>
          <a:xfrm>
            <a:off x="4429124" y="1357298"/>
            <a:ext cx="228601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71B8DB0-7C19-4FC0-B2E5-BCCC91D6C418}"/>
              </a:ext>
            </a:extLst>
          </p:cNvPr>
          <p:cNvCxnSpPr/>
          <p:nvPr/>
        </p:nvCxnSpPr>
        <p:spPr>
          <a:xfrm rot="5400000">
            <a:off x="1821637" y="1464455"/>
            <a:ext cx="21431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987F71D-48BE-431E-8489-49F2BE46F34E}"/>
              </a:ext>
            </a:extLst>
          </p:cNvPr>
          <p:cNvCxnSpPr/>
          <p:nvPr/>
        </p:nvCxnSpPr>
        <p:spPr>
          <a:xfrm rot="5400000">
            <a:off x="6573058" y="1499380"/>
            <a:ext cx="284958"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EBF5A0-CCF9-4948-97DD-B2E6E8C04BB8}"/>
              </a:ext>
            </a:extLst>
          </p:cNvPr>
          <p:cNvSpPr txBox="1"/>
          <p:nvPr/>
        </p:nvSpPr>
        <p:spPr>
          <a:xfrm>
            <a:off x="1428728" y="1643050"/>
            <a:ext cx="1428760" cy="46166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400" b="1" dirty="0">
                <a:solidFill>
                  <a:srgbClr val="C00000"/>
                </a:solidFill>
                <a:latin typeface="Arial" pitchFamily="34" charset="0"/>
                <a:cs typeface="Arial" pitchFamily="34" charset="0"/>
              </a:rPr>
              <a:t>1) Local</a:t>
            </a:r>
            <a:endParaRPr lang="ar-EG" dirty="0"/>
          </a:p>
        </p:txBody>
      </p:sp>
      <p:sp>
        <p:nvSpPr>
          <p:cNvPr id="9" name="TextBox 8">
            <a:extLst>
              <a:ext uri="{FF2B5EF4-FFF2-40B4-BE49-F238E27FC236}">
                <a16:creationId xmlns:a16="http://schemas.microsoft.com/office/drawing/2014/main" id="{46885347-8AC9-41C8-A9D4-D9321DC37CBB}"/>
              </a:ext>
            </a:extLst>
          </p:cNvPr>
          <p:cNvSpPr txBox="1"/>
          <p:nvPr/>
        </p:nvSpPr>
        <p:spPr>
          <a:xfrm>
            <a:off x="5643570" y="1643050"/>
            <a:ext cx="2714644" cy="46166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400" b="1" dirty="0">
                <a:solidFill>
                  <a:srgbClr val="C00000"/>
                </a:solidFill>
                <a:latin typeface="Arial" pitchFamily="34" charset="0"/>
                <a:cs typeface="Arial" pitchFamily="34" charset="0"/>
              </a:rPr>
              <a:t>2) Chemotherapy</a:t>
            </a:r>
            <a:endParaRPr lang="ar-EG" sz="2400" dirty="0">
              <a:solidFill>
                <a:srgbClr val="C00000"/>
              </a:solidFill>
              <a:latin typeface="Arial" pitchFamily="34" charset="0"/>
              <a:cs typeface="Arial" pitchFamily="34" charset="0"/>
            </a:endParaRPr>
          </a:p>
        </p:txBody>
      </p:sp>
      <p:sp>
        <p:nvSpPr>
          <p:cNvPr id="10" name="TextBox 9">
            <a:extLst>
              <a:ext uri="{FF2B5EF4-FFF2-40B4-BE49-F238E27FC236}">
                <a16:creationId xmlns:a16="http://schemas.microsoft.com/office/drawing/2014/main" id="{8A80AC5A-17D0-4AF2-9902-929C7715301B}"/>
              </a:ext>
            </a:extLst>
          </p:cNvPr>
          <p:cNvSpPr txBox="1"/>
          <p:nvPr/>
        </p:nvSpPr>
        <p:spPr>
          <a:xfrm>
            <a:off x="285720" y="2285992"/>
            <a:ext cx="4000528"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just" rtl="0">
              <a:lnSpc>
                <a:spcPct val="150000"/>
              </a:lnSpc>
              <a:buClr>
                <a:srgbClr val="C00000"/>
              </a:buClr>
              <a:buFont typeface="Wingdings" pitchFamily="2" charset="2"/>
              <a:buChar char="Ø"/>
            </a:pPr>
            <a:r>
              <a:rPr lang="en-US" sz="2000" b="1" dirty="0">
                <a:solidFill>
                  <a:srgbClr val="002060"/>
                </a:solidFill>
                <a:latin typeface="Arial" pitchFamily="34" charset="0"/>
                <a:cs typeface="Arial" pitchFamily="34" charset="0"/>
              </a:rPr>
              <a:t>Cryosurgery, curettage or local application of heat to raise the intra- </a:t>
            </a:r>
            <a:r>
              <a:rPr lang="en-US" sz="2000" b="1" dirty="0" err="1">
                <a:solidFill>
                  <a:srgbClr val="002060"/>
                </a:solidFill>
                <a:latin typeface="Arial" pitchFamily="34" charset="0"/>
                <a:cs typeface="Arial" pitchFamily="34" charset="0"/>
              </a:rPr>
              <a:t>lesional</a:t>
            </a:r>
            <a:r>
              <a:rPr lang="en-US" sz="2000" b="1" dirty="0">
                <a:solidFill>
                  <a:srgbClr val="002060"/>
                </a:solidFill>
                <a:latin typeface="Arial" pitchFamily="34" charset="0"/>
                <a:cs typeface="Arial" pitchFamily="34" charset="0"/>
              </a:rPr>
              <a:t> temperature to 37- 43 ° C for 12 hours as </a:t>
            </a:r>
            <a:r>
              <a:rPr lang="en-US" sz="2000" b="1" dirty="0" err="1">
                <a:solidFill>
                  <a:srgbClr val="002060"/>
                </a:solidFill>
                <a:latin typeface="Arial" pitchFamily="34" charset="0"/>
                <a:cs typeface="Arial" pitchFamily="34" charset="0"/>
              </a:rPr>
              <a:t>amastigote</a:t>
            </a:r>
            <a:r>
              <a:rPr lang="en-US" sz="2000" b="1" dirty="0">
                <a:solidFill>
                  <a:srgbClr val="002060"/>
                </a:solidFill>
                <a:latin typeface="Arial" pitchFamily="34" charset="0"/>
                <a:cs typeface="Arial" pitchFamily="34" charset="0"/>
              </a:rPr>
              <a:t> do not grow above 33 ° C.</a:t>
            </a:r>
          </a:p>
          <a:p>
            <a:pPr algn="just" rtl="0">
              <a:lnSpc>
                <a:spcPct val="150000"/>
              </a:lnSpc>
              <a:buClr>
                <a:srgbClr val="C00000"/>
              </a:buClr>
              <a:buFont typeface="Wingdings" pitchFamily="2" charset="2"/>
              <a:buChar char="Ø"/>
            </a:pPr>
            <a:r>
              <a:rPr lang="en-US" sz="2000" b="1" dirty="0">
                <a:solidFill>
                  <a:srgbClr val="002060"/>
                </a:solidFill>
                <a:latin typeface="Arial" pitchFamily="34" charset="0"/>
                <a:cs typeface="Arial" pitchFamily="34" charset="0"/>
              </a:rPr>
              <a:t>Surgical excision of the lesion.</a:t>
            </a:r>
            <a:endParaRPr lang="ar-EG" dirty="0"/>
          </a:p>
        </p:txBody>
      </p:sp>
      <p:sp>
        <p:nvSpPr>
          <p:cNvPr id="11" name="TextBox 10">
            <a:extLst>
              <a:ext uri="{FF2B5EF4-FFF2-40B4-BE49-F238E27FC236}">
                <a16:creationId xmlns:a16="http://schemas.microsoft.com/office/drawing/2014/main" id="{43246126-1446-421B-8AA0-C71D6E2B98A6}"/>
              </a:ext>
            </a:extLst>
          </p:cNvPr>
          <p:cNvSpPr txBox="1"/>
          <p:nvPr/>
        </p:nvSpPr>
        <p:spPr>
          <a:xfrm>
            <a:off x="4572000" y="2195185"/>
            <a:ext cx="4357718" cy="466281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just" rtl="0">
              <a:lnSpc>
                <a:spcPct val="150000"/>
              </a:lnSpc>
              <a:buFont typeface="Wingdings" pitchFamily="2" charset="2"/>
              <a:buChar char="Ø"/>
            </a:pPr>
            <a:r>
              <a:rPr lang="en-US" b="1" dirty="0">
                <a:solidFill>
                  <a:srgbClr val="C00000"/>
                </a:solidFill>
              </a:rPr>
              <a:t>Non-ulcerated lesion</a:t>
            </a:r>
            <a:r>
              <a:rPr lang="en-US" b="1" dirty="0"/>
              <a:t>: </a:t>
            </a:r>
            <a:r>
              <a:rPr lang="en-US" b="1" dirty="0">
                <a:solidFill>
                  <a:srgbClr val="002060"/>
                </a:solidFill>
              </a:rPr>
              <a:t>Intra- </a:t>
            </a:r>
            <a:r>
              <a:rPr lang="en-US" b="1" dirty="0" err="1">
                <a:solidFill>
                  <a:srgbClr val="002060"/>
                </a:solidFill>
              </a:rPr>
              <a:t>lesional</a:t>
            </a:r>
            <a:r>
              <a:rPr lang="en-US" b="1" dirty="0">
                <a:solidFill>
                  <a:srgbClr val="002060"/>
                </a:solidFill>
              </a:rPr>
              <a:t> injection of </a:t>
            </a:r>
            <a:r>
              <a:rPr lang="en-US" b="1" dirty="0" err="1">
                <a:solidFill>
                  <a:srgbClr val="002060"/>
                </a:solidFill>
              </a:rPr>
              <a:t>pentavalent</a:t>
            </a:r>
            <a:r>
              <a:rPr lang="en-US" b="1" dirty="0">
                <a:solidFill>
                  <a:srgbClr val="002060"/>
                </a:solidFill>
              </a:rPr>
              <a:t> antimony compounds.</a:t>
            </a:r>
          </a:p>
          <a:p>
            <a:pPr algn="l" rtl="0">
              <a:lnSpc>
                <a:spcPct val="150000"/>
              </a:lnSpc>
              <a:buFont typeface="Wingdings" pitchFamily="2" charset="2"/>
              <a:buChar char="Ø"/>
            </a:pPr>
            <a:r>
              <a:rPr lang="en-US" b="1" dirty="0">
                <a:solidFill>
                  <a:srgbClr val="C00000"/>
                </a:solidFill>
              </a:rPr>
              <a:t>Ulcerated lesion:</a:t>
            </a:r>
            <a:r>
              <a:rPr lang="en-US" b="1" dirty="0"/>
              <a:t> </a:t>
            </a:r>
            <a:r>
              <a:rPr lang="en-US" b="1" dirty="0">
                <a:solidFill>
                  <a:srgbClr val="002060"/>
                </a:solidFill>
              </a:rPr>
              <a:t>Should be treated with systemic </a:t>
            </a:r>
            <a:r>
              <a:rPr lang="en-US" b="1" dirty="0" err="1">
                <a:solidFill>
                  <a:srgbClr val="002060"/>
                </a:solidFill>
              </a:rPr>
              <a:t>pentavalent</a:t>
            </a:r>
            <a:r>
              <a:rPr lang="en-US" b="1">
                <a:solidFill>
                  <a:srgbClr val="002060"/>
                </a:solidFill>
              </a:rPr>
              <a:t> antimony </a:t>
            </a:r>
            <a:r>
              <a:rPr lang="en-US" b="1" dirty="0">
                <a:solidFill>
                  <a:srgbClr val="002060"/>
                </a:solidFill>
              </a:rPr>
              <a:t>compounds </a:t>
            </a:r>
            <a:r>
              <a:rPr lang="en-US" b="1" dirty="0">
                <a:solidFill>
                  <a:srgbClr val="C00000"/>
                </a:solidFill>
              </a:rPr>
              <a:t>(ex. </a:t>
            </a:r>
            <a:r>
              <a:rPr lang="en-US" b="1" dirty="0" err="1">
                <a:solidFill>
                  <a:srgbClr val="C00000"/>
                </a:solidFill>
              </a:rPr>
              <a:t>Pentostam</a:t>
            </a:r>
            <a:r>
              <a:rPr lang="en-US" b="1" dirty="0">
                <a:solidFill>
                  <a:srgbClr val="C00000"/>
                </a:solidFill>
              </a:rPr>
              <a:t>). </a:t>
            </a:r>
          </a:p>
          <a:p>
            <a:pPr algn="just" rtl="0">
              <a:lnSpc>
                <a:spcPct val="150000"/>
              </a:lnSpc>
              <a:buFont typeface="Wingdings" pitchFamily="2" charset="2"/>
              <a:buChar char="Ø"/>
            </a:pPr>
            <a:r>
              <a:rPr lang="en-US" b="1" dirty="0">
                <a:solidFill>
                  <a:srgbClr val="C00000"/>
                </a:solidFill>
              </a:rPr>
              <a:t>Alternative drugs to </a:t>
            </a:r>
            <a:r>
              <a:rPr lang="en-US" b="1" dirty="0" err="1">
                <a:solidFill>
                  <a:srgbClr val="C00000"/>
                </a:solidFill>
              </a:rPr>
              <a:t>pentostam</a:t>
            </a:r>
            <a:r>
              <a:rPr lang="en-US" b="1" dirty="0">
                <a:solidFill>
                  <a:srgbClr val="C00000"/>
                </a:solidFill>
              </a:rPr>
              <a:t>:</a:t>
            </a:r>
            <a:r>
              <a:rPr lang="en-US" dirty="0">
                <a:solidFill>
                  <a:srgbClr val="C00000"/>
                </a:solidFill>
              </a:rPr>
              <a:t> </a:t>
            </a:r>
            <a:r>
              <a:rPr lang="en-US" b="1" dirty="0" err="1">
                <a:solidFill>
                  <a:srgbClr val="002060"/>
                </a:solidFill>
              </a:rPr>
              <a:t>Amphotericin</a:t>
            </a:r>
            <a:r>
              <a:rPr lang="en-US" b="1" dirty="0">
                <a:solidFill>
                  <a:srgbClr val="002060"/>
                </a:solidFill>
              </a:rPr>
              <a:t> B, </a:t>
            </a:r>
            <a:r>
              <a:rPr lang="en-US" b="1" dirty="0" err="1">
                <a:solidFill>
                  <a:srgbClr val="002060"/>
                </a:solidFill>
              </a:rPr>
              <a:t>imidazoles</a:t>
            </a:r>
            <a:r>
              <a:rPr lang="en-US" b="1" dirty="0">
                <a:solidFill>
                  <a:srgbClr val="002060"/>
                </a:solidFill>
              </a:rPr>
              <a:t> or </a:t>
            </a:r>
            <a:r>
              <a:rPr lang="en-US" b="1" dirty="0" err="1">
                <a:solidFill>
                  <a:srgbClr val="002060"/>
                </a:solidFill>
              </a:rPr>
              <a:t>Allopurinol</a:t>
            </a:r>
            <a:r>
              <a:rPr lang="en-US" b="1" dirty="0">
                <a:solidFill>
                  <a:srgbClr val="002060"/>
                </a:solidFill>
              </a:rPr>
              <a:t>.</a:t>
            </a:r>
          </a:p>
          <a:p>
            <a:pPr algn="just" rtl="0">
              <a:lnSpc>
                <a:spcPct val="150000"/>
              </a:lnSpc>
              <a:buClr>
                <a:srgbClr val="C00000"/>
              </a:buClr>
              <a:buFont typeface="Wingdings" pitchFamily="2" charset="2"/>
              <a:buChar char="Ø"/>
            </a:pPr>
            <a:r>
              <a:rPr lang="en-US" b="1" dirty="0">
                <a:solidFill>
                  <a:srgbClr val="C00000"/>
                </a:solidFill>
              </a:rPr>
              <a:t>Antibiotics</a:t>
            </a:r>
            <a:r>
              <a:rPr lang="en-US" b="1" dirty="0"/>
              <a:t> </a:t>
            </a:r>
            <a:r>
              <a:rPr lang="en-US" b="1" dirty="0">
                <a:solidFill>
                  <a:srgbClr val="002060"/>
                </a:solidFill>
              </a:rPr>
              <a:t>for secondary bacterial infection of lesions.</a:t>
            </a:r>
            <a:endParaRPr lang="ar-EG" dirty="0">
              <a:solidFill>
                <a:srgbClr val="002060"/>
              </a:solidFill>
            </a:endParaRPr>
          </a:p>
        </p:txBody>
      </p:sp>
    </p:spTree>
    <p:extLst>
      <p:ext uri="{BB962C8B-B14F-4D97-AF65-F5344CB8AC3E}">
        <p14:creationId xmlns:p14="http://schemas.microsoft.com/office/powerpoint/2010/main" val="3920165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610728"/>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7"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343079"/>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8" name="Picture 4" descr="Quiz Time - American Nurse">
            <a:extLst>
              <a:ext uri="{FF2B5EF4-FFF2-40B4-BE49-F238E27FC236}">
                <a16:creationId xmlns:a16="http://schemas.microsoft.com/office/drawing/2014/main" id="{32B7CD77-D180-4621-B0B3-D079D0D47C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55" r="24596" b="-4"/>
          <a:stretch/>
        </p:blipFill>
        <p:spPr bwMode="auto">
          <a:xfrm>
            <a:off x="378146" y="993507"/>
            <a:ext cx="2911176" cy="44144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Quiz Time PNG, Vector, PSD, and Clipart With Transparent Background for  Free Download | Pngtree">
            <a:extLst>
              <a:ext uri="{FF2B5EF4-FFF2-40B4-BE49-F238E27FC236}">
                <a16:creationId xmlns:a16="http://schemas.microsoft.com/office/drawing/2014/main" id="{433D6938-35D0-42F8-91A3-88217C1F20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49" r="4536"/>
          <a:stretch/>
        </p:blipFill>
        <p:spPr bwMode="auto">
          <a:xfrm>
            <a:off x="3676335" y="1071563"/>
            <a:ext cx="5467663" cy="524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746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4D8888-0BC2-44D6-8438-C6F17633E27E}"/>
              </a:ext>
            </a:extLst>
          </p:cNvPr>
          <p:cNvSpPr>
            <a:spLocks noGrp="1"/>
          </p:cNvSpPr>
          <p:nvPr>
            <p:ph idx="1"/>
          </p:nvPr>
        </p:nvSpPr>
        <p:spPr>
          <a:xfrm>
            <a:off x="604911" y="520505"/>
            <a:ext cx="7910439" cy="5656458"/>
          </a:xfrm>
        </p:spPr>
        <p:txBody>
          <a:bodyPr>
            <a:normAutofit fontScale="92500"/>
          </a:bodyPr>
          <a:lstStyle/>
          <a:p>
            <a:pPr marL="0" indent="0" algn="just">
              <a:lnSpc>
                <a:spcPct val="150000"/>
              </a:lnSpc>
              <a:spcBef>
                <a:spcPts val="0"/>
              </a:spcBef>
              <a:buNone/>
            </a:pPr>
            <a:r>
              <a:rPr lang="en-US" b="1" dirty="0">
                <a:solidFill>
                  <a:srgbClr val="C00000"/>
                </a:solidFill>
              </a:rPr>
              <a:t>Case 1:</a:t>
            </a:r>
          </a:p>
          <a:p>
            <a:pPr algn="just">
              <a:lnSpc>
                <a:spcPct val="150000"/>
              </a:lnSpc>
              <a:spcBef>
                <a:spcPts val="0"/>
              </a:spcBef>
            </a:pPr>
            <a:r>
              <a:rPr lang="en-US" b="1" dirty="0">
                <a:solidFill>
                  <a:srgbClr val="002060"/>
                </a:solidFill>
              </a:rPr>
              <a:t>A 19-year-old-woman, who had spent several months of the previous year as a student in Brazil, presented to the hospital complaining of  ulcers on her lips and mouth as well as on her nasal mucosa. When she returned from Brazil the previous year, she had noted multiple skin lesions on her arm that had disappeared. A biopsy taken from ulcer edge showed macrophages containing small oval parasites about 2-3 µm</a:t>
            </a:r>
          </a:p>
        </p:txBody>
      </p:sp>
    </p:spTree>
    <p:extLst>
      <p:ext uri="{BB962C8B-B14F-4D97-AF65-F5344CB8AC3E}">
        <p14:creationId xmlns:p14="http://schemas.microsoft.com/office/powerpoint/2010/main" val="3125072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277C5F-34AC-4A98-BF55-B1C23CC25ABE}"/>
              </a:ext>
            </a:extLst>
          </p:cNvPr>
          <p:cNvSpPr>
            <a:spLocks noGrp="1"/>
          </p:cNvSpPr>
          <p:nvPr>
            <p:ph idx="1"/>
          </p:nvPr>
        </p:nvSpPr>
        <p:spPr>
          <a:xfrm>
            <a:off x="562708" y="590843"/>
            <a:ext cx="7952642" cy="6020972"/>
          </a:xfrm>
        </p:spPr>
        <p:txBody>
          <a:bodyPr/>
          <a:lstStyle/>
          <a:p>
            <a:pPr marL="0" indent="0" algn="just">
              <a:lnSpc>
                <a:spcPct val="150000"/>
              </a:lnSpc>
              <a:spcBef>
                <a:spcPts val="0"/>
              </a:spcBef>
              <a:buNone/>
            </a:pPr>
            <a:r>
              <a:rPr lang="en-US" b="1">
                <a:solidFill>
                  <a:srgbClr val="C00000"/>
                </a:solidFill>
              </a:rPr>
              <a:t>Case 2:</a:t>
            </a:r>
            <a:endParaRPr lang="en-US" b="1" dirty="0">
              <a:solidFill>
                <a:srgbClr val="C00000"/>
              </a:solidFill>
            </a:endParaRPr>
          </a:p>
          <a:p>
            <a:pPr algn="just">
              <a:lnSpc>
                <a:spcPct val="150000"/>
              </a:lnSpc>
              <a:spcBef>
                <a:spcPts val="0"/>
              </a:spcBef>
            </a:pPr>
            <a:r>
              <a:rPr lang="en-US" b="1" dirty="0">
                <a:solidFill>
                  <a:srgbClr val="002060"/>
                </a:solidFill>
              </a:rPr>
              <a:t>A 40-year-old-woman presented to the hospital complaining of severe muscle pain. She reported being in France the previous month for studying.  She had suffered from gastroenteritis while she was in France followed by unilateral </a:t>
            </a:r>
            <a:r>
              <a:rPr lang="en-US" b="1" dirty="0" err="1">
                <a:solidFill>
                  <a:srgbClr val="002060"/>
                </a:solidFill>
              </a:rPr>
              <a:t>oedema</a:t>
            </a:r>
            <a:r>
              <a:rPr lang="en-US" b="1" dirty="0">
                <a:solidFill>
                  <a:srgbClr val="002060"/>
                </a:solidFill>
              </a:rPr>
              <a:t> in the face which subsided and then she complained of continuous severe muscle pain.</a:t>
            </a:r>
          </a:p>
        </p:txBody>
      </p:sp>
    </p:spTree>
    <p:extLst>
      <p:ext uri="{BB962C8B-B14F-4D97-AF65-F5344CB8AC3E}">
        <p14:creationId xmlns:p14="http://schemas.microsoft.com/office/powerpoint/2010/main" val="3791413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ANITHNKU_2">
            <a:extLst>
              <a:ext uri="{FF2B5EF4-FFF2-40B4-BE49-F238E27FC236}">
                <a16:creationId xmlns:a16="http://schemas.microsoft.com/office/drawing/2014/main" id="{C5805D8D-A530-30C1-4915-745B05E1A633}"/>
              </a:ext>
            </a:extLst>
          </p:cNvPr>
          <p:cNvPicPr>
            <a:picLocks noChangeAspect="1" noChangeArrowheads="1" noCrop="1"/>
          </p:cNvPicPr>
          <p:nvPr/>
        </p:nvPicPr>
        <p:blipFill>
          <a:blip r:embed="rId2"/>
          <a:srcRect/>
          <a:stretch>
            <a:fillRect/>
          </a:stretch>
        </p:blipFill>
        <p:spPr bwMode="auto">
          <a:xfrm>
            <a:off x="1116013" y="1773238"/>
            <a:ext cx="6985000" cy="3311525"/>
          </a:xfrm>
          <a:prstGeom prst="rect">
            <a:avLst/>
          </a:prstGeom>
          <a:noFill/>
          <a:ln w="9525">
            <a:noFill/>
            <a:miter lim="800000"/>
            <a:headEnd/>
            <a:tailEnd/>
          </a:ln>
        </p:spPr>
      </p:pic>
    </p:spTree>
    <p:extLst>
      <p:ext uri="{BB962C8B-B14F-4D97-AF65-F5344CB8AC3E}">
        <p14:creationId xmlns:p14="http://schemas.microsoft.com/office/powerpoint/2010/main" val="4204611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3C89-DA2B-2FE1-7E03-178DCF181EC4}"/>
              </a:ext>
            </a:extLst>
          </p:cNvPr>
          <p:cNvSpPr>
            <a:spLocks noGrp="1"/>
          </p:cNvSpPr>
          <p:nvPr>
            <p:ph type="ctrTitle"/>
          </p:nvPr>
        </p:nvSpPr>
        <p:spPr>
          <a:xfrm>
            <a:off x="682293" y="2557246"/>
            <a:ext cx="7658100" cy="1743508"/>
          </a:xfrm>
        </p:spPr>
        <p:txBody>
          <a:bodyPr>
            <a:normAutofit/>
          </a:bodyPr>
          <a:lstStyle/>
          <a:p>
            <a:r>
              <a:rPr lang="en-US" sz="4000" b="1" dirty="0">
                <a:solidFill>
                  <a:srgbClr val="002060"/>
                </a:solidFill>
              </a:rPr>
              <a:t>Cutaneous larva </a:t>
            </a:r>
            <a:r>
              <a:rPr lang="en-US" sz="4000" b="1" dirty="0" err="1">
                <a:solidFill>
                  <a:srgbClr val="002060"/>
                </a:solidFill>
              </a:rPr>
              <a:t>migrans</a:t>
            </a:r>
            <a:endParaRPr lang="en-US" sz="4000" b="1" dirty="0">
              <a:solidFill>
                <a:srgbClr val="002060"/>
              </a:solidFill>
            </a:endParaRPr>
          </a:p>
        </p:txBody>
      </p:sp>
      <p:pic>
        <p:nvPicPr>
          <p:cNvPr id="4" name="Picture 6" descr="No photo description available.">
            <a:extLst>
              <a:ext uri="{FF2B5EF4-FFF2-40B4-BE49-F238E27FC236}">
                <a16:creationId xmlns:a16="http://schemas.microsoft.com/office/drawing/2014/main" id="{67426533-C83A-DABF-8A5B-986A4E3C1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4834" y="141842"/>
            <a:ext cx="693124" cy="703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ogs or Cats: Which Animal Is More Effective in Ads? - WSJ">
            <a:extLst>
              <a:ext uri="{FF2B5EF4-FFF2-40B4-BE49-F238E27FC236}">
                <a16:creationId xmlns:a16="http://schemas.microsoft.com/office/drawing/2014/main" id="{4BF4C7FA-F338-A996-FC02-F6B91E039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32" y="684661"/>
            <a:ext cx="3659726" cy="24383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13 Sandy Beaches In Turkey Everyone Will Love | Chasing the Donkey">
            <a:extLst>
              <a:ext uri="{FF2B5EF4-FFF2-40B4-BE49-F238E27FC236}">
                <a16:creationId xmlns:a16="http://schemas.microsoft.com/office/drawing/2014/main" id="{EFE2250D-FF49-01F1-31AB-DCA1A2A18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793" y="684663"/>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Enjoy">
            <a:extLst>
              <a:ext uri="{FF2B5EF4-FFF2-40B4-BE49-F238E27FC236}">
                <a16:creationId xmlns:a16="http://schemas.microsoft.com/office/drawing/2014/main" id="{CFD719A4-727B-ABDE-0007-6555723BF7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11" y="4476716"/>
            <a:ext cx="2214475" cy="22144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Be careful Stock Photos and Images. 4,602 Be careful pictures and royalty  free photography available to search from thousands of stock photographers.">
            <a:extLst>
              <a:ext uri="{FF2B5EF4-FFF2-40B4-BE49-F238E27FC236}">
                <a16:creationId xmlns:a16="http://schemas.microsoft.com/office/drawing/2014/main" id="{9F435735-E91C-DA1F-A14B-B1FA6BC714D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268"/>
          <a:stretch/>
        </p:blipFill>
        <p:spPr bwMode="auto">
          <a:xfrm>
            <a:off x="6831589" y="4619229"/>
            <a:ext cx="2095500" cy="2088139"/>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but Logo | Free Logo Design Tool from Flaming Text">
            <a:extLst>
              <a:ext uri="{FF2B5EF4-FFF2-40B4-BE49-F238E27FC236}">
                <a16:creationId xmlns:a16="http://schemas.microsoft.com/office/drawing/2014/main" id="{8D0DB85A-D661-4589-4C73-51CC142378E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3464" b="25686"/>
          <a:stretch/>
        </p:blipFill>
        <p:spPr bwMode="auto">
          <a:xfrm>
            <a:off x="2762250" y="5065341"/>
            <a:ext cx="3619500" cy="142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39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7B59-9578-BE24-E086-552629AF0C42}"/>
              </a:ext>
            </a:extLst>
          </p:cNvPr>
          <p:cNvSpPr>
            <a:spLocks noGrp="1"/>
          </p:cNvSpPr>
          <p:nvPr>
            <p:ph type="title"/>
          </p:nvPr>
        </p:nvSpPr>
        <p:spPr>
          <a:xfrm>
            <a:off x="1781017" y="621545"/>
            <a:ext cx="6134855" cy="1187909"/>
          </a:xfrm>
          <a:solidFill>
            <a:schemeClr val="accent5">
              <a:lumMod val="20000"/>
              <a:lumOff val="80000"/>
            </a:schemeClr>
          </a:solidFill>
        </p:spPr>
        <p:txBody>
          <a:bodyPr>
            <a:normAutofit fontScale="90000"/>
          </a:bodyPr>
          <a:lstStyle/>
          <a:p>
            <a:pPr algn="ctr"/>
            <a:r>
              <a:rPr lang="en-US" b="1" dirty="0">
                <a:solidFill>
                  <a:srgbClr val="002060"/>
                </a:solidFill>
              </a:rPr>
              <a:t>Cutaneous larva </a:t>
            </a:r>
            <a:r>
              <a:rPr lang="en-US" b="1" dirty="0" err="1">
                <a:solidFill>
                  <a:srgbClr val="002060"/>
                </a:solidFill>
              </a:rPr>
              <a:t>migrans</a:t>
            </a:r>
            <a:br>
              <a:rPr lang="en-US" b="1" dirty="0">
                <a:solidFill>
                  <a:srgbClr val="002060"/>
                </a:solidFill>
              </a:rPr>
            </a:br>
            <a:r>
              <a:rPr lang="en-US" sz="2325" b="1" dirty="0">
                <a:solidFill>
                  <a:srgbClr val="002060"/>
                </a:solidFill>
              </a:rPr>
              <a:t>(Creeping eruption, Plumber's itch, Sand worm)</a:t>
            </a:r>
            <a:br>
              <a:rPr lang="en-US" sz="2325" b="1" dirty="0">
                <a:solidFill>
                  <a:srgbClr val="002060"/>
                </a:solidFill>
              </a:rPr>
            </a:br>
            <a:endParaRPr lang="en-US" sz="2325" b="1" dirty="0">
              <a:solidFill>
                <a:srgbClr val="002060"/>
              </a:solidFill>
            </a:endParaRPr>
          </a:p>
        </p:txBody>
      </p:sp>
      <p:sp>
        <p:nvSpPr>
          <p:cNvPr id="3" name="Content Placeholder 2">
            <a:extLst>
              <a:ext uri="{FF2B5EF4-FFF2-40B4-BE49-F238E27FC236}">
                <a16:creationId xmlns:a16="http://schemas.microsoft.com/office/drawing/2014/main" id="{4535D5D5-78EF-E9E1-27D5-C162BA6BD1B4}"/>
              </a:ext>
            </a:extLst>
          </p:cNvPr>
          <p:cNvSpPr>
            <a:spLocks noGrp="1"/>
          </p:cNvSpPr>
          <p:nvPr>
            <p:ph idx="1"/>
          </p:nvPr>
        </p:nvSpPr>
        <p:spPr>
          <a:xfrm>
            <a:off x="464234" y="2173906"/>
            <a:ext cx="8382586" cy="4427000"/>
          </a:xfrm>
          <a:ln>
            <a:solidFill>
              <a:srgbClr val="002060"/>
            </a:solidFill>
          </a:ln>
        </p:spPr>
        <p:txBody>
          <a:bodyPr>
            <a:normAutofit/>
          </a:bodyPr>
          <a:lstStyle/>
          <a:p>
            <a:pPr algn="just">
              <a:lnSpc>
                <a:spcPct val="150000"/>
              </a:lnSpc>
              <a:buFont typeface="Wingdings" panose="05000000000000000000" pitchFamily="2" charset="2"/>
              <a:buChar char="v"/>
            </a:pPr>
            <a:r>
              <a:rPr lang="en-US" altLang="ar-SA" sz="2000" b="1" dirty="0">
                <a:solidFill>
                  <a:srgbClr val="C00000"/>
                </a:solidFill>
                <a:latin typeface="Arial" pitchFamily="34" charset="0"/>
                <a:cs typeface="Arial" pitchFamily="34" charset="0"/>
              </a:rPr>
              <a:t>Definition : </a:t>
            </a:r>
            <a:r>
              <a:rPr lang="en-US" altLang="ar-SA" sz="2000" b="1" dirty="0">
                <a:solidFill>
                  <a:srgbClr val="002060"/>
                </a:solidFill>
                <a:latin typeface="Arial" pitchFamily="34" charset="0"/>
                <a:cs typeface="Arial" pitchFamily="34" charset="0"/>
              </a:rPr>
              <a:t>serpiginous eruption of the skin due to skin invasion by animal hookworms’ larvae.</a:t>
            </a:r>
          </a:p>
          <a:p>
            <a:pPr algn="just">
              <a:lnSpc>
                <a:spcPct val="150000"/>
              </a:lnSpc>
              <a:buFont typeface="Wingdings" panose="05000000000000000000" pitchFamily="2" charset="2"/>
              <a:buChar char="v"/>
            </a:pPr>
            <a:endParaRPr lang="en-US" altLang="ar-SA" sz="2000" b="1" dirty="0">
              <a:solidFill>
                <a:srgbClr val="002060"/>
              </a:solidFill>
              <a:latin typeface="Arial" pitchFamily="34" charset="0"/>
              <a:cs typeface="Arial" pitchFamily="34" charset="0"/>
            </a:endParaRPr>
          </a:p>
          <a:p>
            <a:pPr algn="just">
              <a:lnSpc>
                <a:spcPct val="150000"/>
              </a:lnSpc>
              <a:buFont typeface="Wingdings" panose="05000000000000000000" pitchFamily="2" charset="2"/>
              <a:buChar char="v"/>
            </a:pPr>
            <a:r>
              <a:rPr lang="en-US" sz="2000" b="1" dirty="0">
                <a:solidFill>
                  <a:srgbClr val="C00000"/>
                </a:solidFill>
                <a:latin typeface="Arial" pitchFamily="34" charset="0"/>
                <a:cs typeface="Arial" pitchFamily="34" charset="0"/>
              </a:rPr>
              <a:t>Causative parasite: </a:t>
            </a:r>
            <a:r>
              <a:rPr lang="en-US" sz="2000" b="1" dirty="0">
                <a:solidFill>
                  <a:srgbClr val="002060"/>
                </a:solidFill>
                <a:latin typeface="Arial" pitchFamily="34" charset="0"/>
                <a:cs typeface="Arial" pitchFamily="34" charset="0"/>
              </a:rPr>
              <a:t>filariform larvae of </a:t>
            </a:r>
            <a:r>
              <a:rPr lang="en-US" sz="2000" b="1" i="1" dirty="0" err="1">
                <a:solidFill>
                  <a:srgbClr val="002060"/>
                </a:solidFill>
                <a:latin typeface="Arial" pitchFamily="34" charset="0"/>
                <a:cs typeface="Arial" pitchFamily="34" charset="0"/>
              </a:rPr>
              <a:t>Ancylostoma</a:t>
            </a:r>
            <a:r>
              <a:rPr lang="en-US" sz="2000" b="1" i="1" dirty="0">
                <a:solidFill>
                  <a:srgbClr val="002060"/>
                </a:solidFill>
                <a:latin typeface="Arial" pitchFamily="34" charset="0"/>
                <a:cs typeface="Arial" pitchFamily="34" charset="0"/>
              </a:rPr>
              <a:t> caninum &amp; </a:t>
            </a:r>
            <a:r>
              <a:rPr lang="en-US" sz="2000" b="1" i="1" dirty="0" err="1">
                <a:solidFill>
                  <a:srgbClr val="002060"/>
                </a:solidFill>
                <a:latin typeface="Arial" pitchFamily="34" charset="0"/>
                <a:cs typeface="Arial" pitchFamily="34" charset="0"/>
              </a:rPr>
              <a:t>Ancylostoma</a:t>
            </a:r>
            <a:r>
              <a:rPr lang="en-US" sz="2000" b="1" i="1" dirty="0">
                <a:solidFill>
                  <a:srgbClr val="002060"/>
                </a:solidFill>
                <a:latin typeface="Arial" pitchFamily="34" charset="0"/>
                <a:cs typeface="Arial" pitchFamily="34" charset="0"/>
              </a:rPr>
              <a:t> </a:t>
            </a:r>
            <a:r>
              <a:rPr lang="en-US" sz="2000" b="1" i="1" dirty="0" err="1">
                <a:solidFill>
                  <a:srgbClr val="002060"/>
                </a:solidFill>
                <a:latin typeface="Arial" pitchFamily="34" charset="0"/>
                <a:cs typeface="Arial" pitchFamily="34" charset="0"/>
              </a:rPr>
              <a:t>braziliense</a:t>
            </a:r>
            <a:r>
              <a:rPr lang="en-US" sz="2000" b="1" i="1" dirty="0">
                <a:solidFill>
                  <a:srgbClr val="002060"/>
                </a:solidFill>
                <a:latin typeface="Arial" pitchFamily="34" charset="0"/>
                <a:cs typeface="Arial" pitchFamily="34" charset="0"/>
              </a:rPr>
              <a:t> </a:t>
            </a:r>
            <a:r>
              <a:rPr lang="en-US" sz="2000" b="1" dirty="0">
                <a:solidFill>
                  <a:srgbClr val="002060"/>
                </a:solidFill>
                <a:latin typeface="Arial" pitchFamily="34" charset="0"/>
                <a:cs typeface="Arial" pitchFamily="34" charset="0"/>
              </a:rPr>
              <a:t>which are dog and cat hookworms</a:t>
            </a:r>
          </a:p>
          <a:p>
            <a:pPr algn="just">
              <a:lnSpc>
                <a:spcPct val="150000"/>
              </a:lnSpc>
              <a:buFont typeface="Wingdings" panose="05000000000000000000" pitchFamily="2" charset="2"/>
              <a:buChar char="v"/>
            </a:pPr>
            <a:endParaRPr lang="en-US" sz="2000" b="1" dirty="0">
              <a:solidFill>
                <a:srgbClr val="C00000"/>
              </a:solidFill>
              <a:latin typeface="Arial" pitchFamily="34" charset="0"/>
              <a:cs typeface="Arial" pitchFamily="34" charset="0"/>
            </a:endParaRPr>
          </a:p>
          <a:p>
            <a:pPr algn="just">
              <a:lnSpc>
                <a:spcPct val="150000"/>
              </a:lnSpc>
              <a:buFont typeface="Wingdings" panose="05000000000000000000" pitchFamily="2" charset="2"/>
              <a:buChar char="v"/>
            </a:pPr>
            <a:r>
              <a:rPr lang="en-US" sz="2000" b="1" dirty="0">
                <a:solidFill>
                  <a:srgbClr val="C00000"/>
                </a:solidFill>
                <a:latin typeface="Arial" pitchFamily="34" charset="0"/>
                <a:cs typeface="Arial" pitchFamily="34" charset="0"/>
              </a:rPr>
              <a:t>Geographical distribution: </a:t>
            </a:r>
            <a:r>
              <a:rPr lang="en-US" sz="2000" b="1" dirty="0">
                <a:solidFill>
                  <a:srgbClr val="002060"/>
                </a:solidFill>
                <a:latin typeface="Arial" pitchFamily="34" charset="0"/>
                <a:cs typeface="Arial" pitchFamily="34" charset="0"/>
              </a:rPr>
              <a:t>Cosmopolitan. </a:t>
            </a:r>
            <a:endParaRPr lang="ar-EG" sz="2000" dirty="0">
              <a:latin typeface="Arial" pitchFamily="34" charset="0"/>
              <a:cs typeface="Arial" pitchFamily="34" charset="0"/>
            </a:endParaRPr>
          </a:p>
          <a:p>
            <a:pPr marL="0" indent="0" algn="just">
              <a:lnSpc>
                <a:spcPct val="150000"/>
              </a:lnSpc>
              <a:buNone/>
            </a:pPr>
            <a:endParaRPr lang="en-US" dirty="0">
              <a:solidFill>
                <a:srgbClr val="C00000"/>
              </a:solidFill>
            </a:endParaRPr>
          </a:p>
        </p:txBody>
      </p:sp>
      <p:pic>
        <p:nvPicPr>
          <p:cNvPr id="4" name="Picture 6" descr="No photo description available.">
            <a:extLst>
              <a:ext uri="{FF2B5EF4-FFF2-40B4-BE49-F238E27FC236}">
                <a16:creationId xmlns:a16="http://schemas.microsoft.com/office/drawing/2014/main" id="{39D7983D-C25E-2115-2AFE-A43E8C028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140" y="86469"/>
            <a:ext cx="931679" cy="958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ogs or Cats: Which Animal Is More Effective in Ads? - WSJ">
            <a:extLst>
              <a:ext uri="{FF2B5EF4-FFF2-40B4-BE49-F238E27FC236}">
                <a16:creationId xmlns:a16="http://schemas.microsoft.com/office/drawing/2014/main" id="{33947EE4-6DCD-CA28-3DD5-5EA89D016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81" y="257094"/>
            <a:ext cx="1438445" cy="95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27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78477E-7DD6-C3D4-A09B-A11EEE1BFC93}"/>
              </a:ext>
            </a:extLst>
          </p:cNvPr>
          <p:cNvSpPr txBox="1"/>
          <p:nvPr/>
        </p:nvSpPr>
        <p:spPr>
          <a:xfrm>
            <a:off x="2153748" y="397343"/>
            <a:ext cx="5321984" cy="523220"/>
          </a:xfrm>
          <a:prstGeom prst="rect">
            <a:avLst/>
          </a:prstGeom>
          <a:solidFill>
            <a:schemeClr val="accent5">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800" b="1" dirty="0">
                <a:solidFill>
                  <a:srgbClr val="002060"/>
                </a:solidFill>
                <a:latin typeface="Arial" pitchFamily="34" charset="0"/>
                <a:cs typeface="Arial" pitchFamily="34" charset="0"/>
              </a:rPr>
              <a:t>Cutaneous larva </a:t>
            </a:r>
            <a:r>
              <a:rPr lang="en-US" sz="2800" b="1" dirty="0" err="1">
                <a:solidFill>
                  <a:srgbClr val="002060"/>
                </a:solidFill>
                <a:latin typeface="Arial" pitchFamily="34" charset="0"/>
                <a:cs typeface="Arial" pitchFamily="34" charset="0"/>
              </a:rPr>
              <a:t>migrans</a:t>
            </a:r>
            <a:endParaRPr lang="ar-EG" sz="2800" b="1"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22E7FF8B-FA9C-70F1-7E01-64427B784CE8}"/>
              </a:ext>
            </a:extLst>
          </p:cNvPr>
          <p:cNvSpPr txBox="1"/>
          <p:nvPr/>
        </p:nvSpPr>
        <p:spPr>
          <a:xfrm>
            <a:off x="363246" y="1393254"/>
            <a:ext cx="8417507" cy="4519186"/>
          </a:xfrm>
          <a:prstGeom prst="rect">
            <a:avLst/>
          </a:prstGeom>
          <a:noFill/>
          <a:ln>
            <a:solidFill>
              <a:srgbClr val="002060"/>
            </a:solidFill>
          </a:ln>
        </p:spPr>
        <p:txBody>
          <a:bodyPr wrap="square" rtlCol="1">
            <a:spAutoFit/>
          </a:bodyPr>
          <a:lstStyle/>
          <a:p>
            <a:pPr marL="342900" indent="-342900" algn="just">
              <a:lnSpc>
                <a:spcPct val="150000"/>
              </a:lnSpc>
              <a:spcAft>
                <a:spcPts val="450"/>
              </a:spcAft>
              <a:buClr>
                <a:srgbClr val="C00000"/>
              </a:buClr>
              <a:buFont typeface="Wingdings" panose="05000000000000000000" pitchFamily="2" charset="2"/>
              <a:buChar char="v"/>
            </a:pPr>
            <a:r>
              <a:rPr lang="en-US" b="1" dirty="0">
                <a:solidFill>
                  <a:srgbClr val="C00000"/>
                </a:solidFill>
                <a:latin typeface="Arial" pitchFamily="34" charset="0"/>
                <a:cs typeface="Arial" pitchFamily="34" charset="0"/>
              </a:rPr>
              <a:t>Mode of infection</a:t>
            </a:r>
          </a:p>
          <a:p>
            <a:pPr marL="342900" indent="-342900" algn="just">
              <a:lnSpc>
                <a:spcPct val="150000"/>
              </a:lnSpc>
              <a:buClr>
                <a:srgbClr val="002060"/>
              </a:buClr>
              <a:buFont typeface="+mj-lt"/>
              <a:buAutoNum type="arabicPeriod"/>
            </a:pPr>
            <a:r>
              <a:rPr lang="en-US" b="1" dirty="0">
                <a:solidFill>
                  <a:srgbClr val="002060"/>
                </a:solidFill>
                <a:latin typeface="Arial" pitchFamily="34" charset="0"/>
                <a:cs typeface="Arial" pitchFamily="34" charset="0"/>
              </a:rPr>
              <a:t>Human infection is caused by </a:t>
            </a:r>
            <a:r>
              <a:rPr lang="en-US" b="1" dirty="0">
                <a:solidFill>
                  <a:srgbClr val="C00000"/>
                </a:solidFill>
                <a:latin typeface="Arial" pitchFamily="34" charset="0"/>
                <a:cs typeface="Arial" pitchFamily="34" charset="0"/>
              </a:rPr>
              <a:t>penetration of the skin </a:t>
            </a:r>
            <a:r>
              <a:rPr lang="en-US" b="1" dirty="0">
                <a:solidFill>
                  <a:srgbClr val="002060"/>
                </a:solidFill>
                <a:latin typeface="Arial" pitchFamily="34" charset="0"/>
                <a:cs typeface="Arial" pitchFamily="34" charset="0"/>
              </a:rPr>
              <a:t>by </a:t>
            </a:r>
            <a:r>
              <a:rPr lang="en-US" b="1" dirty="0">
                <a:solidFill>
                  <a:srgbClr val="C00000"/>
                </a:solidFill>
                <a:latin typeface="Arial" pitchFamily="34" charset="0"/>
                <a:cs typeface="Arial" pitchFamily="34" charset="0"/>
              </a:rPr>
              <a:t>animal hookworm’s filariform larvae </a:t>
            </a:r>
            <a:r>
              <a:rPr lang="en-US" b="1" dirty="0">
                <a:solidFill>
                  <a:srgbClr val="002060"/>
                </a:solidFill>
                <a:latin typeface="Arial" pitchFamily="34" charset="0"/>
                <a:cs typeface="Arial" pitchFamily="34" charset="0"/>
              </a:rPr>
              <a:t>which are not adapted to man. </a:t>
            </a:r>
          </a:p>
          <a:p>
            <a:pPr marL="342900" indent="-342900" algn="just">
              <a:lnSpc>
                <a:spcPct val="150000"/>
              </a:lnSpc>
              <a:buClr>
                <a:srgbClr val="002060"/>
              </a:buClr>
              <a:buFont typeface="+mj-lt"/>
              <a:buAutoNum type="arabicPeriod"/>
            </a:pPr>
            <a:endParaRPr lang="en-US" b="1" dirty="0">
              <a:solidFill>
                <a:srgbClr val="002060"/>
              </a:solidFill>
              <a:latin typeface="Arial" pitchFamily="34" charset="0"/>
              <a:cs typeface="Arial" pitchFamily="34" charset="0"/>
            </a:endParaRPr>
          </a:p>
          <a:p>
            <a:pPr marL="342900" indent="-342900" algn="just">
              <a:lnSpc>
                <a:spcPct val="150000"/>
              </a:lnSpc>
              <a:buClr>
                <a:srgbClr val="002060"/>
              </a:buClr>
              <a:buFont typeface="+mj-lt"/>
              <a:buAutoNum type="arabicPeriod"/>
            </a:pPr>
            <a:r>
              <a:rPr lang="en-US" b="1" dirty="0">
                <a:solidFill>
                  <a:srgbClr val="002060"/>
                </a:solidFill>
                <a:latin typeface="Arial" pitchFamily="34" charset="0"/>
                <a:cs typeface="Arial" pitchFamily="34" charset="0"/>
              </a:rPr>
              <a:t>Infection occurs due to contact with contaminated soil (moist or sandy) with dog &amp; cat excreta.</a:t>
            </a:r>
          </a:p>
          <a:p>
            <a:pPr marL="342900" indent="-342900" algn="just">
              <a:lnSpc>
                <a:spcPct val="150000"/>
              </a:lnSpc>
              <a:buClr>
                <a:srgbClr val="002060"/>
              </a:buClr>
              <a:buFont typeface="+mj-lt"/>
              <a:buAutoNum type="arabicPeriod"/>
            </a:pPr>
            <a:endParaRPr lang="en-US" b="1" dirty="0">
              <a:solidFill>
                <a:srgbClr val="002060"/>
              </a:solidFill>
              <a:latin typeface="Arial" pitchFamily="34" charset="0"/>
              <a:cs typeface="Arial" pitchFamily="34" charset="0"/>
            </a:endParaRPr>
          </a:p>
          <a:p>
            <a:pPr marL="342900" indent="-342900" algn="just">
              <a:lnSpc>
                <a:spcPct val="150000"/>
              </a:lnSpc>
              <a:buClr>
                <a:srgbClr val="002060"/>
              </a:buClr>
              <a:buFont typeface="+mj-lt"/>
              <a:buAutoNum type="arabicPeriod"/>
            </a:pPr>
            <a:r>
              <a:rPr lang="en-US" b="1" dirty="0">
                <a:solidFill>
                  <a:srgbClr val="002060"/>
                </a:solidFill>
                <a:latin typeface="Arial" pitchFamily="34" charset="0"/>
                <a:cs typeface="Arial" pitchFamily="34" charset="0"/>
              </a:rPr>
              <a:t>The larvae migrate in the </a:t>
            </a:r>
            <a:r>
              <a:rPr lang="en-US" b="1" dirty="0">
                <a:solidFill>
                  <a:srgbClr val="C00000"/>
                </a:solidFill>
                <a:latin typeface="Arial" pitchFamily="34" charset="0"/>
                <a:cs typeface="Arial" pitchFamily="34" charset="0"/>
              </a:rPr>
              <a:t>superficial layers of the skin</a:t>
            </a:r>
            <a:r>
              <a:rPr lang="en-US" b="1" dirty="0">
                <a:solidFill>
                  <a:srgbClr val="002060"/>
                </a:solidFill>
                <a:latin typeface="Arial" pitchFamily="34" charset="0"/>
                <a:cs typeface="Arial" pitchFamily="34" charset="0"/>
              </a:rPr>
              <a:t> and not go beyond the basal layer of the skin and keep migrating in the epidermis without development and rarely reaching the circulation. </a:t>
            </a:r>
          </a:p>
          <a:p>
            <a:pPr algn="l" rtl="0"/>
            <a:endParaRPr lang="ar-EG" sz="1350" dirty="0"/>
          </a:p>
        </p:txBody>
      </p:sp>
      <p:pic>
        <p:nvPicPr>
          <p:cNvPr id="6" name="Picture 6" descr="No photo description available.">
            <a:extLst>
              <a:ext uri="{FF2B5EF4-FFF2-40B4-BE49-F238E27FC236}">
                <a16:creationId xmlns:a16="http://schemas.microsoft.com/office/drawing/2014/main" id="{B1055683-A391-56B2-D8F3-FD260092C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753" y="248626"/>
            <a:ext cx="952964" cy="967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ogs or Cats: Which Animal Is More Effective in Ads? - WSJ">
            <a:extLst>
              <a:ext uri="{FF2B5EF4-FFF2-40B4-BE49-F238E27FC236}">
                <a16:creationId xmlns:a16="http://schemas.microsoft.com/office/drawing/2014/main" id="{79ED6610-58FA-F5DF-EFB6-0BBC1ACF5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83" y="179750"/>
            <a:ext cx="1438445" cy="95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410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3ACF708-C3FD-14CD-9B2C-E4D77C6C5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91" y="858883"/>
            <a:ext cx="8229600" cy="5346682"/>
          </a:xfrm>
          <a:prstGeom prst="rect">
            <a:avLst/>
          </a:prstGeom>
        </p:spPr>
      </p:pic>
      <p:pic>
        <p:nvPicPr>
          <p:cNvPr id="6" name="Picture 6" descr="No photo description available.">
            <a:extLst>
              <a:ext uri="{FF2B5EF4-FFF2-40B4-BE49-F238E27FC236}">
                <a16:creationId xmlns:a16="http://schemas.microsoft.com/office/drawing/2014/main" id="{A39DFBD0-FDD4-AE0E-3C34-7B5B974DE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847" y="100962"/>
            <a:ext cx="713687" cy="724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7CA40F0-986D-134F-C7B0-03228D00D70A}"/>
              </a:ext>
            </a:extLst>
          </p:cNvPr>
          <p:cNvSpPr txBox="1"/>
          <p:nvPr/>
        </p:nvSpPr>
        <p:spPr>
          <a:xfrm>
            <a:off x="553401" y="140074"/>
            <a:ext cx="2189799" cy="646331"/>
          </a:xfrm>
          <a:prstGeom prst="rect">
            <a:avLst/>
          </a:prstGeom>
          <a:solidFill>
            <a:schemeClr val="accent5">
              <a:lumMod val="20000"/>
              <a:lumOff val="80000"/>
            </a:schemeClr>
          </a:solidFill>
        </p:spPr>
        <p:txBody>
          <a:bodyPr wrap="square" rtlCol="0">
            <a:spAutoFit/>
          </a:bodyPr>
          <a:lstStyle/>
          <a:p>
            <a:pPr algn="ctr"/>
            <a:r>
              <a:rPr lang="en-US" sz="3600" b="1" dirty="0">
                <a:solidFill>
                  <a:srgbClr val="C00000"/>
                </a:solidFill>
              </a:rPr>
              <a:t>Life cycle</a:t>
            </a:r>
          </a:p>
        </p:txBody>
      </p:sp>
    </p:spTree>
    <p:extLst>
      <p:ext uri="{BB962C8B-B14F-4D97-AF65-F5344CB8AC3E}">
        <p14:creationId xmlns:p14="http://schemas.microsoft.com/office/powerpoint/2010/main" val="87015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EBADF4-AF24-E140-3D96-F481C52F9D26}"/>
              </a:ext>
            </a:extLst>
          </p:cNvPr>
          <p:cNvSpPr txBox="1"/>
          <p:nvPr/>
        </p:nvSpPr>
        <p:spPr>
          <a:xfrm>
            <a:off x="1571604" y="334807"/>
            <a:ext cx="6286544" cy="523220"/>
          </a:xfrm>
          <a:prstGeom prst="rect">
            <a:avLst/>
          </a:prstGeom>
          <a:solidFill>
            <a:schemeClr val="accent5">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Pathogenesis and clinical picture</a:t>
            </a:r>
            <a:endParaRPr lang="ar-EG" sz="2800" b="1" dirty="0">
              <a:solidFill>
                <a:srgbClr val="C00000"/>
              </a:solidFill>
              <a:latin typeface="Arial" pitchFamily="34" charset="0"/>
              <a:cs typeface="Arial" pitchFamily="34" charset="0"/>
            </a:endParaRPr>
          </a:p>
        </p:txBody>
      </p:sp>
      <p:cxnSp>
        <p:nvCxnSpPr>
          <p:cNvPr id="5" name="Straight Connector 4">
            <a:extLst>
              <a:ext uri="{FF2B5EF4-FFF2-40B4-BE49-F238E27FC236}">
                <a16:creationId xmlns:a16="http://schemas.microsoft.com/office/drawing/2014/main" id="{646024B7-06DC-450E-0D55-D916237F0816}"/>
              </a:ext>
            </a:extLst>
          </p:cNvPr>
          <p:cNvCxnSpPr/>
          <p:nvPr/>
        </p:nvCxnSpPr>
        <p:spPr>
          <a:xfrm rot="5400000">
            <a:off x="4501356" y="1213628"/>
            <a:ext cx="284958" cy="79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09C87E0-8354-8759-4130-6C0F1CB0275B}"/>
              </a:ext>
            </a:extLst>
          </p:cNvPr>
          <p:cNvCxnSpPr/>
          <p:nvPr/>
        </p:nvCxnSpPr>
        <p:spPr>
          <a:xfrm>
            <a:off x="4429124" y="1357298"/>
            <a:ext cx="335758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3D1AF0-296D-96C9-5B4A-F7F8CB29E87F}"/>
              </a:ext>
            </a:extLst>
          </p:cNvPr>
          <p:cNvCxnSpPr/>
          <p:nvPr/>
        </p:nvCxnSpPr>
        <p:spPr>
          <a:xfrm rot="10800000">
            <a:off x="1214414" y="1357298"/>
            <a:ext cx="321471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3781E8A-8301-4322-4AB7-E2A6D9598A1F}"/>
              </a:ext>
            </a:extLst>
          </p:cNvPr>
          <p:cNvCxnSpPr/>
          <p:nvPr/>
        </p:nvCxnSpPr>
        <p:spPr>
          <a:xfrm rot="5400000">
            <a:off x="1107257" y="1464455"/>
            <a:ext cx="21431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42D2D97-8AFC-7BDE-F290-4C7AEF91EED7}"/>
              </a:ext>
            </a:extLst>
          </p:cNvPr>
          <p:cNvCxnSpPr/>
          <p:nvPr/>
        </p:nvCxnSpPr>
        <p:spPr>
          <a:xfrm rot="5400000">
            <a:off x="4537075" y="1463661"/>
            <a:ext cx="21431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B472392-60A5-8583-2A0B-F06B8F7F3CCD}"/>
              </a:ext>
            </a:extLst>
          </p:cNvPr>
          <p:cNvCxnSpPr/>
          <p:nvPr/>
        </p:nvCxnSpPr>
        <p:spPr>
          <a:xfrm rot="5400000">
            <a:off x="7680347" y="1463661"/>
            <a:ext cx="213520"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9758A64-120A-103E-2159-26652734952C}"/>
              </a:ext>
            </a:extLst>
          </p:cNvPr>
          <p:cNvSpPr txBox="1"/>
          <p:nvPr/>
        </p:nvSpPr>
        <p:spPr>
          <a:xfrm>
            <a:off x="248688" y="1623471"/>
            <a:ext cx="2571768"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lvl="0" algn="just" rtl="0">
              <a:buClr>
                <a:srgbClr val="C00000"/>
              </a:buClr>
              <a:buFont typeface="Wingdings" pitchFamily="2" charset="2"/>
              <a:buChar char="Ø"/>
            </a:pPr>
            <a:r>
              <a:rPr lang="en-US" sz="1600" b="1" dirty="0">
                <a:solidFill>
                  <a:srgbClr val="002060"/>
                </a:solidFill>
                <a:latin typeface="Arial" pitchFamily="34" charset="0"/>
                <a:cs typeface="Arial" pitchFamily="34" charset="0"/>
              </a:rPr>
              <a:t>At the site of entry  red itchy papule can develop few hours after penetration</a:t>
            </a:r>
          </a:p>
          <a:p>
            <a:pPr lvl="0" algn="just" rtl="0">
              <a:buClr>
                <a:srgbClr val="C00000"/>
              </a:buClr>
            </a:pPr>
            <a:endParaRPr lang="en-US" sz="1600" b="1" dirty="0">
              <a:solidFill>
                <a:srgbClr val="002060"/>
              </a:solidFill>
              <a:latin typeface="Arial" pitchFamily="34" charset="0"/>
              <a:cs typeface="Arial" pitchFamily="34" charset="0"/>
            </a:endParaRPr>
          </a:p>
          <a:p>
            <a:pPr lvl="0" algn="just" rtl="0">
              <a:buClr>
                <a:srgbClr val="C00000"/>
              </a:buClr>
              <a:buFont typeface="Wingdings" pitchFamily="2" charset="2"/>
              <a:buChar char="Ø"/>
            </a:pPr>
            <a:r>
              <a:rPr lang="en-US" sz="1600" b="1" dirty="0">
                <a:solidFill>
                  <a:srgbClr val="002060"/>
                </a:solidFill>
                <a:latin typeface="Arial" pitchFamily="34" charset="0"/>
                <a:cs typeface="Arial" pitchFamily="34" charset="0"/>
              </a:rPr>
              <a:t> Erythematous </a:t>
            </a:r>
            <a:r>
              <a:rPr lang="en-US" altLang="ar-SA" sz="1600" b="1" dirty="0">
                <a:solidFill>
                  <a:srgbClr val="002060"/>
                </a:solidFill>
                <a:latin typeface="Arial" pitchFamily="34" charset="0"/>
                <a:cs typeface="Arial" pitchFamily="34" charset="0"/>
              </a:rPr>
              <a:t>zigzag</a:t>
            </a:r>
            <a:r>
              <a:rPr lang="en-US" sz="1600" b="1" dirty="0">
                <a:solidFill>
                  <a:srgbClr val="002060"/>
                </a:solidFill>
                <a:latin typeface="Arial" pitchFamily="34" charset="0"/>
                <a:cs typeface="Arial" pitchFamily="34" charset="0"/>
              </a:rPr>
              <a:t> tunnel (2-4 mm), vesicular and elevated may be complicated by  secondary bacterial infection</a:t>
            </a:r>
            <a:r>
              <a:rPr lang="en-US" sz="1600" b="1" dirty="0">
                <a:solidFill>
                  <a:srgbClr val="002060"/>
                </a:solidFill>
                <a:latin typeface="Arial" pitchFamily="34" charset="0"/>
                <a:cs typeface="Arial" pitchFamily="34" charset="0"/>
                <a:sym typeface="Wingdings"/>
              </a:rPr>
              <a:t> causing</a:t>
            </a:r>
            <a:r>
              <a:rPr lang="en-US" sz="1600" b="1" dirty="0">
                <a:solidFill>
                  <a:srgbClr val="002060"/>
                </a:solidFill>
                <a:latin typeface="Arial" pitchFamily="34" charset="0"/>
                <a:cs typeface="Arial" pitchFamily="34" charset="0"/>
              </a:rPr>
              <a:t> sever irritation and pruritis.</a:t>
            </a:r>
          </a:p>
          <a:p>
            <a:pPr lvl="0" algn="just" rtl="0">
              <a:buClr>
                <a:srgbClr val="C00000"/>
              </a:buClr>
            </a:pPr>
            <a:r>
              <a:rPr lang="en-US" sz="1600" b="1" dirty="0">
                <a:solidFill>
                  <a:srgbClr val="002060"/>
                </a:solidFill>
                <a:latin typeface="Arial" pitchFamily="34" charset="0"/>
                <a:cs typeface="Arial" pitchFamily="34" charset="0"/>
              </a:rPr>
              <a:t> </a:t>
            </a:r>
          </a:p>
          <a:p>
            <a:pPr algn="just" rtl="0">
              <a:buClr>
                <a:srgbClr val="C00000"/>
              </a:buClr>
              <a:buFont typeface="Wingdings" pitchFamily="2" charset="2"/>
              <a:buChar char="Ø"/>
            </a:pPr>
            <a:r>
              <a:rPr lang="en-US" sz="1600" b="1" dirty="0">
                <a:solidFill>
                  <a:srgbClr val="002060"/>
                </a:solidFill>
                <a:latin typeface="Arial" pitchFamily="34" charset="0"/>
                <a:cs typeface="Arial" pitchFamily="34" charset="0"/>
              </a:rPr>
              <a:t>Larvae remain active, move </a:t>
            </a:r>
            <a:r>
              <a:rPr lang="en-US" sz="1600" b="1" dirty="0">
                <a:solidFill>
                  <a:srgbClr val="C00000"/>
                </a:solidFill>
                <a:latin typeface="Arial" pitchFamily="34" charset="0"/>
                <a:cs typeface="Arial" pitchFamily="34" charset="0"/>
              </a:rPr>
              <a:t>very slowly </a:t>
            </a:r>
            <a:r>
              <a:rPr lang="en-US" sz="1600" b="1" dirty="0">
                <a:solidFill>
                  <a:srgbClr val="002060"/>
                </a:solidFill>
                <a:latin typeface="Arial" pitchFamily="34" charset="0"/>
                <a:cs typeface="Arial" pitchFamily="34" charset="0"/>
              </a:rPr>
              <a:t>in the epidermis layer only for several weeks or months till die.</a:t>
            </a:r>
            <a:endParaRPr lang="en-US" sz="1600" dirty="0"/>
          </a:p>
        </p:txBody>
      </p:sp>
      <p:sp>
        <p:nvSpPr>
          <p:cNvPr id="12" name="TextBox 11">
            <a:extLst>
              <a:ext uri="{FF2B5EF4-FFF2-40B4-BE49-F238E27FC236}">
                <a16:creationId xmlns:a16="http://schemas.microsoft.com/office/drawing/2014/main" id="{0EEA151F-BB37-F676-CCE7-D7723C4E4026}"/>
              </a:ext>
            </a:extLst>
          </p:cNvPr>
          <p:cNvSpPr txBox="1"/>
          <p:nvPr/>
        </p:nvSpPr>
        <p:spPr>
          <a:xfrm>
            <a:off x="3679025" y="1614927"/>
            <a:ext cx="1785950" cy="187743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lvl="0" algn="just" rtl="0"/>
            <a:r>
              <a:rPr lang="en-US" dirty="0"/>
              <a:t> </a:t>
            </a:r>
            <a:r>
              <a:rPr lang="en-US" sz="1600" b="1" dirty="0">
                <a:solidFill>
                  <a:srgbClr val="002060"/>
                </a:solidFill>
                <a:latin typeface="Arial" pitchFamily="34" charset="0"/>
                <a:cs typeface="Arial" pitchFamily="34" charset="0"/>
              </a:rPr>
              <a:t>Commonly affect the skin of feet, hands or buttocks and may advances to 1-2 cm / day.</a:t>
            </a:r>
          </a:p>
          <a:p>
            <a:pPr algn="l" rtl="0"/>
            <a:endParaRPr lang="ar-EG" dirty="0"/>
          </a:p>
        </p:txBody>
      </p:sp>
      <p:sp>
        <p:nvSpPr>
          <p:cNvPr id="13" name="TextBox 12">
            <a:extLst>
              <a:ext uri="{FF2B5EF4-FFF2-40B4-BE49-F238E27FC236}">
                <a16:creationId xmlns:a16="http://schemas.microsoft.com/office/drawing/2014/main" id="{D0B79D45-C498-6291-A936-3A4CEF4BD6F3}"/>
              </a:ext>
            </a:extLst>
          </p:cNvPr>
          <p:cNvSpPr txBox="1"/>
          <p:nvPr/>
        </p:nvSpPr>
        <p:spPr>
          <a:xfrm>
            <a:off x="5945138" y="1716465"/>
            <a:ext cx="3000396"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lvl="0" algn="just" rtl="0">
              <a:buClr>
                <a:srgbClr val="C00000"/>
              </a:buClr>
              <a:buFont typeface="Wingdings" pitchFamily="2" charset="2"/>
              <a:buChar char="Ø"/>
            </a:pPr>
            <a:r>
              <a:rPr lang="en-US" sz="1600" b="1" dirty="0">
                <a:solidFill>
                  <a:srgbClr val="002060"/>
                </a:solidFill>
                <a:latin typeface="Arial" pitchFamily="34" charset="0"/>
                <a:cs typeface="Arial" pitchFamily="34" charset="0"/>
              </a:rPr>
              <a:t>The skin lesion heals leaving linear white scars at the affected sites.</a:t>
            </a:r>
          </a:p>
          <a:p>
            <a:pPr lvl="0" algn="just" rtl="0">
              <a:buClr>
                <a:srgbClr val="C00000"/>
              </a:buClr>
            </a:pPr>
            <a:endParaRPr lang="en-US" sz="1600" b="1" dirty="0">
              <a:solidFill>
                <a:srgbClr val="002060"/>
              </a:solidFill>
              <a:latin typeface="Arial" pitchFamily="34" charset="0"/>
              <a:cs typeface="Arial" pitchFamily="34" charset="0"/>
            </a:endParaRPr>
          </a:p>
          <a:p>
            <a:pPr algn="just" rtl="0">
              <a:buClr>
                <a:srgbClr val="C00000"/>
              </a:buClr>
              <a:buFont typeface="Wingdings" pitchFamily="2" charset="2"/>
              <a:buChar char="Ø"/>
            </a:pPr>
            <a:r>
              <a:rPr lang="en-US" sz="1600" b="1" dirty="0">
                <a:solidFill>
                  <a:srgbClr val="C00000"/>
                </a:solidFill>
                <a:latin typeface="Arial" pitchFamily="34" charset="0"/>
                <a:cs typeface="Arial" pitchFamily="34" charset="0"/>
              </a:rPr>
              <a:t>Rarely</a:t>
            </a:r>
            <a:r>
              <a:rPr lang="en-US" sz="1600" b="1" dirty="0">
                <a:solidFill>
                  <a:srgbClr val="002060"/>
                </a:solidFill>
                <a:latin typeface="Arial" pitchFamily="34" charset="0"/>
                <a:cs typeface="Arial" pitchFamily="34" charset="0"/>
              </a:rPr>
              <a:t> larvae may elicit generalized allergic manifestations</a:t>
            </a:r>
            <a:endParaRPr lang="ar-EG" sz="1600" dirty="0">
              <a:solidFill>
                <a:srgbClr val="002060"/>
              </a:solidFill>
            </a:endParaRPr>
          </a:p>
        </p:txBody>
      </p:sp>
      <p:pic>
        <p:nvPicPr>
          <p:cNvPr id="14" name="Picture 6" descr="No photo description available.">
            <a:extLst>
              <a:ext uri="{FF2B5EF4-FFF2-40B4-BE49-F238E27FC236}">
                <a16:creationId xmlns:a16="http://schemas.microsoft.com/office/drawing/2014/main" id="{EF9171B3-7873-1CF7-880B-C1DFC830C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847" y="104141"/>
            <a:ext cx="713687" cy="7245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ogs or Cats: Which Animal Is More Effective in Ads? - WSJ">
            <a:extLst>
              <a:ext uri="{FF2B5EF4-FFF2-40B4-BE49-F238E27FC236}">
                <a16:creationId xmlns:a16="http://schemas.microsoft.com/office/drawing/2014/main" id="{70813B06-D4DB-4314-6668-6ADD9CA1B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71" y="128464"/>
            <a:ext cx="1094981" cy="72956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taneous Larva Migrans: The Rash Is Not What You Think EMRA">
            <a:extLst>
              <a:ext uri="{FF2B5EF4-FFF2-40B4-BE49-F238E27FC236}">
                <a16:creationId xmlns:a16="http://schemas.microsoft.com/office/drawing/2014/main" id="{0C001072-784D-5028-0E65-A8722867F6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250"/>
          <a:stretch/>
        </p:blipFill>
        <p:spPr bwMode="auto">
          <a:xfrm>
            <a:off x="7515046" y="3963279"/>
            <a:ext cx="1600028" cy="27905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taneous larva migrans infection - Stock Image - C029/8985 - Science Photo  Library">
            <a:extLst>
              <a:ext uri="{FF2B5EF4-FFF2-40B4-BE49-F238E27FC236}">
                <a16:creationId xmlns:a16="http://schemas.microsoft.com/office/drawing/2014/main" id="{8B644313-04E6-47C3-B8C1-0E99198E39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9771" y="4315346"/>
            <a:ext cx="2750379" cy="183244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ullous Cutaneous Larva Migrans And Generalized Cutaneous Larva Migrans: A  Rare Clinical Manifestation">
            <a:extLst>
              <a:ext uri="{FF2B5EF4-FFF2-40B4-BE49-F238E27FC236}">
                <a16:creationId xmlns:a16="http://schemas.microsoft.com/office/drawing/2014/main" id="{6FAAE5D7-35C7-952D-30AE-03C781B70B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250"/>
          <a:stretch/>
        </p:blipFill>
        <p:spPr bwMode="auto">
          <a:xfrm>
            <a:off x="2908595" y="3684943"/>
            <a:ext cx="1806281" cy="303451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A502CCCA-9365-F538-EA53-AE8C434B923D}"/>
              </a:ext>
            </a:extLst>
          </p:cNvPr>
          <p:cNvCxnSpPr/>
          <p:nvPr/>
        </p:nvCxnSpPr>
        <p:spPr>
          <a:xfrm rot="5400000">
            <a:off x="4501356" y="1214690"/>
            <a:ext cx="284958" cy="79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567094-EBE2-B9B9-AE9A-3D67FDA7E8C0}"/>
              </a:ext>
            </a:extLst>
          </p:cNvPr>
          <p:cNvCxnSpPr/>
          <p:nvPr/>
        </p:nvCxnSpPr>
        <p:spPr>
          <a:xfrm rot="10800000">
            <a:off x="1214414" y="1358360"/>
            <a:ext cx="321471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8D99260-F809-3CE9-3011-CEA77440C0E7}"/>
              </a:ext>
            </a:extLst>
          </p:cNvPr>
          <p:cNvCxnSpPr/>
          <p:nvPr/>
        </p:nvCxnSpPr>
        <p:spPr>
          <a:xfrm rot="5400000">
            <a:off x="1107257" y="1465517"/>
            <a:ext cx="21431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79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726414-2B46-475B-2564-B00556608BE6}"/>
              </a:ext>
            </a:extLst>
          </p:cNvPr>
          <p:cNvSpPr>
            <a:spLocks noGrp="1"/>
          </p:cNvSpPr>
          <p:nvPr>
            <p:ph idx="1"/>
          </p:nvPr>
        </p:nvSpPr>
        <p:spPr>
          <a:xfrm>
            <a:off x="663978" y="1089060"/>
            <a:ext cx="8101795" cy="5434133"/>
          </a:xfrm>
          <a:ln>
            <a:solidFill>
              <a:srgbClr val="002060"/>
            </a:solidFill>
          </a:ln>
        </p:spPr>
        <p:txBody>
          <a:bodyPr>
            <a:normAutofit fontScale="77500" lnSpcReduction="20000"/>
          </a:bodyPr>
          <a:lstStyle/>
          <a:p>
            <a:pPr>
              <a:buFont typeface="Wingdings" panose="05000000000000000000" pitchFamily="2" charset="2"/>
              <a:buChar char="v"/>
            </a:pPr>
            <a:r>
              <a:rPr lang="en-US" b="1" dirty="0">
                <a:solidFill>
                  <a:srgbClr val="C00000"/>
                </a:solidFill>
              </a:rPr>
              <a:t>Systemic:</a:t>
            </a:r>
          </a:p>
          <a:p>
            <a:pPr algn="just">
              <a:lnSpc>
                <a:spcPct val="170000"/>
              </a:lnSpc>
              <a:spcBef>
                <a:spcPts val="0"/>
              </a:spcBef>
              <a:buFontTx/>
              <a:buChar char="-"/>
            </a:pPr>
            <a:r>
              <a:rPr lang="en-US" b="1" dirty="0">
                <a:solidFill>
                  <a:srgbClr val="002060"/>
                </a:solidFill>
              </a:rPr>
              <a:t>Ivermectin 200 µg/kg single oral dose</a:t>
            </a:r>
          </a:p>
          <a:p>
            <a:pPr algn="just">
              <a:lnSpc>
                <a:spcPct val="170000"/>
              </a:lnSpc>
              <a:spcBef>
                <a:spcPts val="0"/>
              </a:spcBef>
              <a:buFontTx/>
              <a:buChar char="-"/>
            </a:pPr>
            <a:r>
              <a:rPr lang="en-US" b="1" dirty="0">
                <a:solidFill>
                  <a:srgbClr val="002060"/>
                </a:solidFill>
              </a:rPr>
              <a:t>Albendazole 400mg/kg orally for 3 days</a:t>
            </a:r>
          </a:p>
          <a:p>
            <a:pPr algn="just">
              <a:lnSpc>
                <a:spcPct val="170000"/>
              </a:lnSpc>
              <a:spcBef>
                <a:spcPts val="0"/>
              </a:spcBef>
              <a:buFontTx/>
              <a:buChar char="-"/>
            </a:pPr>
            <a:r>
              <a:rPr lang="en-US" b="1" dirty="0">
                <a:solidFill>
                  <a:srgbClr val="002060"/>
                </a:solidFill>
              </a:rPr>
              <a:t>Antihistaminic to relieve itching</a:t>
            </a:r>
          </a:p>
          <a:p>
            <a:pPr>
              <a:buFont typeface="Wingdings" panose="05000000000000000000" pitchFamily="2" charset="2"/>
              <a:buChar char="v"/>
            </a:pPr>
            <a:r>
              <a:rPr lang="en-US" b="1" dirty="0">
                <a:solidFill>
                  <a:srgbClr val="C00000"/>
                </a:solidFill>
              </a:rPr>
              <a:t>Local:</a:t>
            </a:r>
          </a:p>
          <a:p>
            <a:pPr algn="just">
              <a:lnSpc>
                <a:spcPct val="170000"/>
              </a:lnSpc>
              <a:spcBef>
                <a:spcPts val="0"/>
              </a:spcBef>
              <a:buFontTx/>
              <a:buChar char="-"/>
            </a:pPr>
            <a:r>
              <a:rPr lang="en-US" b="1" dirty="0">
                <a:solidFill>
                  <a:srgbClr val="002060"/>
                </a:solidFill>
              </a:rPr>
              <a:t>Topical ivermectin cream</a:t>
            </a:r>
          </a:p>
          <a:p>
            <a:pPr algn="just">
              <a:lnSpc>
                <a:spcPct val="170000"/>
              </a:lnSpc>
              <a:spcBef>
                <a:spcPts val="0"/>
              </a:spcBef>
              <a:buFontTx/>
              <a:buChar char="-"/>
            </a:pPr>
            <a:r>
              <a:rPr lang="en-US" b="1" dirty="0">
                <a:solidFill>
                  <a:srgbClr val="002060"/>
                </a:solidFill>
              </a:rPr>
              <a:t>Local antibiotic for secondary</a:t>
            </a:r>
          </a:p>
          <a:p>
            <a:pPr marL="0" indent="0" algn="just">
              <a:lnSpc>
                <a:spcPct val="170000"/>
              </a:lnSpc>
              <a:spcBef>
                <a:spcPts val="0"/>
              </a:spcBef>
              <a:buNone/>
            </a:pPr>
            <a:r>
              <a:rPr lang="en-US" b="1" dirty="0">
                <a:solidFill>
                  <a:srgbClr val="002060"/>
                </a:solidFill>
              </a:rPr>
              <a:t>   bacterial infection</a:t>
            </a:r>
          </a:p>
          <a:p>
            <a:pPr marL="0" indent="0" algn="just">
              <a:lnSpc>
                <a:spcPct val="160000"/>
              </a:lnSpc>
              <a:spcBef>
                <a:spcPts val="0"/>
              </a:spcBef>
              <a:buNone/>
            </a:pPr>
            <a:r>
              <a:rPr lang="en-US" b="1" dirty="0">
                <a:solidFill>
                  <a:srgbClr val="002060"/>
                </a:solidFill>
              </a:rPr>
              <a:t>- Local freezing: Spray of skin by ethyl chloride (local freezing) or carbon dioxide snow which produce freezing of larvae till death</a:t>
            </a:r>
            <a:r>
              <a:rPr lang="en-US" b="1" dirty="0">
                <a:solidFill>
                  <a:srgbClr val="002060"/>
                </a:solidFill>
                <a:sym typeface="Wingdings"/>
              </a:rPr>
              <a:t></a:t>
            </a:r>
            <a:r>
              <a:rPr lang="en-US" b="1" dirty="0">
                <a:solidFill>
                  <a:srgbClr val="002060"/>
                </a:solidFill>
              </a:rPr>
              <a:t> skin bleb </a:t>
            </a:r>
            <a:r>
              <a:rPr lang="en-US" b="1" dirty="0">
                <a:solidFill>
                  <a:srgbClr val="002060"/>
                </a:solidFill>
                <a:sym typeface="Wingdings"/>
              </a:rPr>
              <a:t></a:t>
            </a:r>
            <a:r>
              <a:rPr lang="en-US" b="1" dirty="0">
                <a:solidFill>
                  <a:srgbClr val="002060"/>
                </a:solidFill>
              </a:rPr>
              <a:t> larvae are lost with epidermal </a:t>
            </a:r>
            <a:r>
              <a:rPr lang="en-US" sz="2600" b="1" dirty="0">
                <a:solidFill>
                  <a:srgbClr val="002060"/>
                </a:solidFill>
              </a:rPr>
              <a:t>sloughs.</a:t>
            </a:r>
            <a:endParaRPr lang="ar-EG" sz="2600" b="1" dirty="0">
              <a:solidFill>
                <a:srgbClr val="002060"/>
              </a:solidFill>
            </a:endParaRPr>
          </a:p>
          <a:p>
            <a:pPr marL="0" indent="0" algn="just">
              <a:buNone/>
            </a:pPr>
            <a:endParaRPr lang="en-US" dirty="0">
              <a:solidFill>
                <a:srgbClr val="002060"/>
              </a:solidFill>
            </a:endParaRPr>
          </a:p>
        </p:txBody>
      </p:sp>
      <p:pic>
        <p:nvPicPr>
          <p:cNvPr id="4" name="Picture 6" descr="No photo description available.">
            <a:extLst>
              <a:ext uri="{FF2B5EF4-FFF2-40B4-BE49-F238E27FC236}">
                <a16:creationId xmlns:a16="http://schemas.microsoft.com/office/drawing/2014/main" id="{C8E04F16-277A-15A3-FAF7-642CEE91F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086" y="128464"/>
            <a:ext cx="713687" cy="7245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ogs or Cats: Which Animal Is More Effective in Ads? - WSJ">
            <a:extLst>
              <a:ext uri="{FF2B5EF4-FFF2-40B4-BE49-F238E27FC236}">
                <a16:creationId xmlns:a16="http://schemas.microsoft.com/office/drawing/2014/main" id="{108F593E-761C-8D0A-EE67-7D691BD49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71" y="128464"/>
            <a:ext cx="1094981" cy="7295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30E79C-6536-6CF9-A80F-86A5023BB68E}"/>
              </a:ext>
            </a:extLst>
          </p:cNvPr>
          <p:cNvSpPr txBox="1"/>
          <p:nvPr/>
        </p:nvSpPr>
        <p:spPr>
          <a:xfrm>
            <a:off x="1571604" y="334807"/>
            <a:ext cx="6286544" cy="523220"/>
          </a:xfrm>
          <a:prstGeom prst="rect">
            <a:avLst/>
          </a:prstGeom>
          <a:solidFill>
            <a:schemeClr val="accent5">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Treatment</a:t>
            </a:r>
            <a:endParaRPr lang="ar-EG" sz="2800" b="1" dirty="0">
              <a:solidFill>
                <a:srgbClr val="C00000"/>
              </a:solidFill>
              <a:latin typeface="Arial" pitchFamily="34" charset="0"/>
              <a:cs typeface="Arial" pitchFamily="34" charset="0"/>
            </a:endParaRPr>
          </a:p>
        </p:txBody>
      </p:sp>
      <p:pic>
        <p:nvPicPr>
          <p:cNvPr id="8194" name="Picture 2" descr="Treatment for Psoriatic Arthritis: Medication, Alternative and  Complementary Therapies, Surgery Options, and More | Everyday Health">
            <a:extLst>
              <a:ext uri="{FF2B5EF4-FFF2-40B4-BE49-F238E27FC236}">
                <a16:creationId xmlns:a16="http://schemas.microsoft.com/office/drawing/2014/main" id="{F0EB53DE-614C-614B-A8AA-6413C95F5E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020" t="1" b="24204"/>
          <a:stretch/>
        </p:blipFill>
        <p:spPr bwMode="auto">
          <a:xfrm>
            <a:off x="5584874" y="2379843"/>
            <a:ext cx="2895148" cy="235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9988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1805</Words>
  <Application>Microsoft Office PowerPoint</Application>
  <PresentationFormat>On-screen Show (4:3)</PresentationFormat>
  <Paragraphs>295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Parasitic infection of the skin</vt:lpstr>
      <vt:lpstr>PowerPoint Presentation</vt:lpstr>
      <vt:lpstr>Skin diseases caused by parasitic infection</vt:lpstr>
      <vt:lpstr>Cutaneous larva migrans</vt:lpstr>
      <vt:lpstr>Cutaneous larva migrans (Creeping eruption, Plumber's itch, Sand worm) </vt:lpstr>
      <vt:lpstr>PowerPoint Presentation</vt:lpstr>
      <vt:lpstr>PowerPoint Presentation</vt:lpstr>
      <vt:lpstr>PowerPoint Presentation</vt:lpstr>
      <vt:lpstr>PowerPoint Presentation</vt:lpstr>
      <vt:lpstr>Trichinellosis</vt:lpstr>
      <vt:lpstr> Trichinella spiralis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Cutaneous leishmaniasis</vt:lpstr>
      <vt:lpstr>PowerPoint Presentation</vt:lpstr>
      <vt:lpstr>PowerPoint Presentation</vt:lpstr>
      <vt:lpstr>PowerPoint Presentation</vt:lpstr>
      <vt:lpstr>PowerPoint Presentation</vt:lpstr>
      <vt:lpstr>PowerPoint Presentation</vt:lpstr>
      <vt:lpstr>Pathogenesis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Parasitic infection of the skin</dc:title>
  <dc:creator>Dina M. Abouraya</dc:creator>
  <cp:lastModifiedBy>razanemad852@gmail.com</cp:lastModifiedBy>
  <cp:revision>7</cp:revision>
  <dcterms:created xsi:type="dcterms:W3CDTF">2023-03-03T21:09:33Z</dcterms:created>
  <dcterms:modified xsi:type="dcterms:W3CDTF">2023-03-05T02:28:24Z</dcterms:modified>
</cp:coreProperties>
</file>