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8"/>
  </p:notesMasterIdLst>
  <p:sldIdLst>
    <p:sldId id="256" r:id="rId2"/>
    <p:sldId id="258" r:id="rId3"/>
    <p:sldId id="275" r:id="rId4"/>
    <p:sldId id="257" r:id="rId5"/>
    <p:sldId id="262" r:id="rId6"/>
    <p:sldId id="284" r:id="rId7"/>
    <p:sldId id="285" r:id="rId8"/>
    <p:sldId id="286" r:id="rId9"/>
    <p:sldId id="283" r:id="rId10"/>
    <p:sldId id="287" r:id="rId11"/>
    <p:sldId id="288" r:id="rId12"/>
    <p:sldId id="289" r:id="rId13"/>
    <p:sldId id="290" r:id="rId14"/>
    <p:sldId id="281" r:id="rId15"/>
    <p:sldId id="282" r:id="rId16"/>
    <p:sldId id="29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ven Pro" panose="020B0604020202020204" charset="0"/>
      <p:regular r:id="rId23"/>
      <p:bold r:id="rId24"/>
    </p:embeddedFont>
    <p:embeddedFont>
      <p:font typeface="Yanone Kaffeesatz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A8E5B5-651C-4D37-8E2C-98BC92CBA6FC}">
  <a:tblStyle styleId="{E0A8E5B5-651C-4D37-8E2C-98BC92CBA6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04" y="-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1e7204dd1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1e7204dd1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55600" y="810900"/>
            <a:ext cx="5032800" cy="26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65475" y="3647575"/>
            <a:ext cx="46131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735851" y="602222"/>
            <a:ext cx="2317550" cy="1792175"/>
          </a:xfrm>
          <a:custGeom>
            <a:avLst/>
            <a:gdLst/>
            <a:ahLst/>
            <a:cxnLst/>
            <a:rect l="l" t="t" r="r" b="b"/>
            <a:pathLst>
              <a:path w="92702" h="71687" extrusionOk="0">
                <a:moveTo>
                  <a:pt x="45796" y="70900"/>
                </a:moveTo>
                <a:cubicBezTo>
                  <a:pt x="32436" y="74775"/>
                  <a:pt x="18372" y="63606"/>
                  <a:pt x="11441" y="53549"/>
                </a:cubicBezTo>
                <a:cubicBezTo>
                  <a:pt x="4510" y="43493"/>
                  <a:pt x="-5909" y="19294"/>
                  <a:pt x="4212" y="10561"/>
                </a:cubicBezTo>
                <a:cubicBezTo>
                  <a:pt x="14333" y="1828"/>
                  <a:pt x="57604" y="-2141"/>
                  <a:pt x="72169" y="1149"/>
                </a:cubicBezTo>
                <a:cubicBezTo>
                  <a:pt x="86734" y="4439"/>
                  <a:pt x="95999" y="18674"/>
                  <a:pt x="91603" y="30299"/>
                </a:cubicBezTo>
                <a:cubicBezTo>
                  <a:pt x="87208" y="41924"/>
                  <a:pt x="59156" y="67025"/>
                  <a:pt x="45796" y="7090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" name="Google Shape;12;p2"/>
          <p:cNvSpPr/>
          <p:nvPr/>
        </p:nvSpPr>
        <p:spPr>
          <a:xfrm>
            <a:off x="2578991" y="-296579"/>
            <a:ext cx="6178600" cy="2147125"/>
          </a:xfrm>
          <a:custGeom>
            <a:avLst/>
            <a:gdLst/>
            <a:ahLst/>
            <a:cxnLst/>
            <a:rect l="l" t="t" r="r" b="b"/>
            <a:pathLst>
              <a:path w="247144" h="85885" extrusionOk="0">
                <a:moveTo>
                  <a:pt x="231565" y="6401"/>
                </a:moveTo>
                <a:cubicBezTo>
                  <a:pt x="266113" y="19445"/>
                  <a:pt x="234414" y="81898"/>
                  <a:pt x="220478" y="85684"/>
                </a:cubicBezTo>
                <a:cubicBezTo>
                  <a:pt x="206542" y="89471"/>
                  <a:pt x="178406" y="38594"/>
                  <a:pt x="147951" y="29120"/>
                </a:cubicBezTo>
                <a:cubicBezTo>
                  <a:pt x="117496" y="19646"/>
                  <a:pt x="60209" y="32458"/>
                  <a:pt x="37749" y="28841"/>
                </a:cubicBezTo>
                <a:cubicBezTo>
                  <a:pt x="15289" y="25224"/>
                  <a:pt x="-19110" y="11158"/>
                  <a:pt x="13193" y="7418"/>
                </a:cubicBezTo>
                <a:cubicBezTo>
                  <a:pt x="45496" y="3678"/>
                  <a:pt x="197018" y="-6643"/>
                  <a:pt x="231565" y="640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" name="Google Shape;13;p2"/>
          <p:cNvSpPr/>
          <p:nvPr/>
        </p:nvSpPr>
        <p:spPr>
          <a:xfrm>
            <a:off x="2539700" y="4380572"/>
            <a:ext cx="3778938" cy="1126665"/>
          </a:xfrm>
          <a:custGeom>
            <a:avLst/>
            <a:gdLst/>
            <a:ahLst/>
            <a:cxnLst/>
            <a:rect l="l" t="t" r="r" b="b"/>
            <a:pathLst>
              <a:path w="230634" h="68762" extrusionOk="0">
                <a:moveTo>
                  <a:pt x="12716" y="58470"/>
                </a:moveTo>
                <a:cubicBezTo>
                  <a:pt x="-17377" y="48049"/>
                  <a:pt x="13687" y="8600"/>
                  <a:pt x="26708" y="1495"/>
                </a:cubicBezTo>
                <a:cubicBezTo>
                  <a:pt x="39730" y="-5610"/>
                  <a:pt x="59587" y="14868"/>
                  <a:pt x="90845" y="15839"/>
                </a:cubicBezTo>
                <a:cubicBezTo>
                  <a:pt x="122103" y="16810"/>
                  <a:pt x="194851" y="-709"/>
                  <a:pt x="214255" y="7322"/>
                </a:cubicBezTo>
                <a:cubicBezTo>
                  <a:pt x="233659" y="15353"/>
                  <a:pt x="240858" y="55499"/>
                  <a:pt x="207268" y="64024"/>
                </a:cubicBezTo>
                <a:cubicBezTo>
                  <a:pt x="173678" y="72549"/>
                  <a:pt x="42809" y="68892"/>
                  <a:pt x="12716" y="5847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/>
          </p:nvPr>
        </p:nvSpPr>
        <p:spPr>
          <a:xfrm>
            <a:off x="1560300" y="1518725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560300" y="1928856"/>
            <a:ext cx="18576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3" hasCustomPrompt="1"/>
          </p:nvPr>
        </p:nvSpPr>
        <p:spPr>
          <a:xfrm>
            <a:off x="722375" y="1682521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4"/>
          </p:nvPr>
        </p:nvSpPr>
        <p:spPr>
          <a:xfrm>
            <a:off x="1560300" y="3255975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5"/>
          </p:nvPr>
        </p:nvSpPr>
        <p:spPr>
          <a:xfrm>
            <a:off x="1560300" y="3666106"/>
            <a:ext cx="18576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6" hasCustomPrompt="1"/>
          </p:nvPr>
        </p:nvSpPr>
        <p:spPr>
          <a:xfrm>
            <a:off x="722375" y="3436243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7"/>
          </p:nvPr>
        </p:nvSpPr>
        <p:spPr>
          <a:xfrm>
            <a:off x="4563675" y="1518725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8"/>
          </p:nvPr>
        </p:nvSpPr>
        <p:spPr>
          <a:xfrm>
            <a:off x="4563675" y="1928856"/>
            <a:ext cx="18576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9" hasCustomPrompt="1"/>
          </p:nvPr>
        </p:nvSpPr>
        <p:spPr>
          <a:xfrm>
            <a:off x="3725875" y="1682521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13"/>
          </p:nvPr>
        </p:nvSpPr>
        <p:spPr>
          <a:xfrm>
            <a:off x="4563675" y="3255975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4"/>
          </p:nvPr>
        </p:nvSpPr>
        <p:spPr>
          <a:xfrm>
            <a:off x="4563675" y="3666106"/>
            <a:ext cx="18576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5" hasCustomPrompt="1"/>
          </p:nvPr>
        </p:nvSpPr>
        <p:spPr>
          <a:xfrm>
            <a:off x="3725875" y="3436243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-243613" y="2014892"/>
            <a:ext cx="2247825" cy="3443075"/>
          </a:xfrm>
          <a:custGeom>
            <a:avLst/>
            <a:gdLst/>
            <a:ahLst/>
            <a:cxnLst/>
            <a:rect l="l" t="t" r="r" b="b"/>
            <a:pathLst>
              <a:path w="89913" h="137723" extrusionOk="0">
                <a:moveTo>
                  <a:pt x="39709" y="136301"/>
                </a:moveTo>
                <a:cubicBezTo>
                  <a:pt x="24993" y="137714"/>
                  <a:pt x="6593" y="142574"/>
                  <a:pt x="1581" y="119887"/>
                </a:cubicBezTo>
                <a:cubicBezTo>
                  <a:pt x="-3431" y="97200"/>
                  <a:pt x="4638" y="4611"/>
                  <a:pt x="9638" y="179"/>
                </a:cubicBezTo>
                <a:cubicBezTo>
                  <a:pt x="14638" y="-4253"/>
                  <a:pt x="18206" y="74759"/>
                  <a:pt x="31579" y="93297"/>
                </a:cubicBezTo>
                <a:cubicBezTo>
                  <a:pt x="44952" y="111835"/>
                  <a:pt x="88522" y="104242"/>
                  <a:pt x="89877" y="111409"/>
                </a:cubicBezTo>
                <a:cubicBezTo>
                  <a:pt x="91232" y="118576"/>
                  <a:pt x="54425" y="134888"/>
                  <a:pt x="39709" y="136301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Google Shape;76;p13"/>
          <p:cNvSpPr/>
          <p:nvPr/>
        </p:nvSpPr>
        <p:spPr>
          <a:xfrm>
            <a:off x="-34387" y="-158811"/>
            <a:ext cx="8916525" cy="2341250"/>
          </a:xfrm>
          <a:custGeom>
            <a:avLst/>
            <a:gdLst/>
            <a:ahLst/>
            <a:cxnLst/>
            <a:rect l="l" t="t" r="r" b="b"/>
            <a:pathLst>
              <a:path w="356661" h="93650" extrusionOk="0">
                <a:moveTo>
                  <a:pt x="275168" y="1867"/>
                </a:moveTo>
                <a:cubicBezTo>
                  <a:pt x="334486" y="5089"/>
                  <a:pt x="353772" y="7020"/>
                  <a:pt x="356531" y="22317"/>
                </a:cubicBezTo>
                <a:cubicBezTo>
                  <a:pt x="359291" y="37614"/>
                  <a:pt x="317336" y="94036"/>
                  <a:pt x="291725" y="93648"/>
                </a:cubicBezTo>
                <a:cubicBezTo>
                  <a:pt x="266114" y="93260"/>
                  <a:pt x="251380" y="35101"/>
                  <a:pt x="202863" y="19991"/>
                </a:cubicBezTo>
                <a:cubicBezTo>
                  <a:pt x="154346" y="4881"/>
                  <a:pt x="-11427" y="6009"/>
                  <a:pt x="624" y="2988"/>
                </a:cubicBezTo>
                <a:cubicBezTo>
                  <a:pt x="12675" y="-33"/>
                  <a:pt x="215850" y="-1354"/>
                  <a:pt x="275168" y="1867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/>
          <p:nvPr/>
        </p:nvSpPr>
        <p:spPr>
          <a:xfrm>
            <a:off x="-55359" y="3771992"/>
            <a:ext cx="5812175" cy="1691400"/>
          </a:xfrm>
          <a:custGeom>
            <a:avLst/>
            <a:gdLst/>
            <a:ahLst/>
            <a:cxnLst/>
            <a:rect l="l" t="t" r="r" b="b"/>
            <a:pathLst>
              <a:path w="232487" h="67656" extrusionOk="0">
                <a:moveTo>
                  <a:pt x="224644" y="66876"/>
                </a:moveTo>
                <a:cubicBezTo>
                  <a:pt x="251597" y="64176"/>
                  <a:pt x="201967" y="41716"/>
                  <a:pt x="182758" y="37907"/>
                </a:cubicBezTo>
                <a:cubicBezTo>
                  <a:pt x="163549" y="34098"/>
                  <a:pt x="137106" y="50330"/>
                  <a:pt x="109389" y="44021"/>
                </a:cubicBezTo>
                <a:cubicBezTo>
                  <a:pt x="81672" y="37712"/>
                  <a:pt x="31179" y="-1629"/>
                  <a:pt x="16454" y="52"/>
                </a:cubicBezTo>
                <a:cubicBezTo>
                  <a:pt x="1729" y="1733"/>
                  <a:pt x="-13658" y="42972"/>
                  <a:pt x="21040" y="54109"/>
                </a:cubicBezTo>
                <a:cubicBezTo>
                  <a:pt x="55738" y="65246"/>
                  <a:pt x="197691" y="69576"/>
                  <a:pt x="224644" y="66876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Google Shape;212;p32"/>
          <p:cNvSpPr/>
          <p:nvPr/>
        </p:nvSpPr>
        <p:spPr>
          <a:xfrm>
            <a:off x="349350" y="-344088"/>
            <a:ext cx="5826150" cy="1307225"/>
          </a:xfrm>
          <a:custGeom>
            <a:avLst/>
            <a:gdLst/>
            <a:ahLst/>
            <a:cxnLst/>
            <a:rect l="l" t="t" r="r" b="b"/>
            <a:pathLst>
              <a:path w="233046" h="52289" extrusionOk="0">
                <a:moveTo>
                  <a:pt x="220788" y="3910"/>
                </a:moveTo>
                <a:cubicBezTo>
                  <a:pt x="253417" y="8885"/>
                  <a:pt x="211719" y="31192"/>
                  <a:pt x="201529" y="35662"/>
                </a:cubicBezTo>
                <a:cubicBezTo>
                  <a:pt x="191339" y="40133"/>
                  <a:pt x="181566" y="28047"/>
                  <a:pt x="159647" y="30733"/>
                </a:cubicBezTo>
                <a:cubicBezTo>
                  <a:pt x="137728" y="33419"/>
                  <a:pt x="95662" y="55933"/>
                  <a:pt x="70014" y="51780"/>
                </a:cubicBezTo>
                <a:cubicBezTo>
                  <a:pt x="44366" y="47627"/>
                  <a:pt x="-19372" y="13793"/>
                  <a:pt x="5757" y="5815"/>
                </a:cubicBezTo>
                <a:cubicBezTo>
                  <a:pt x="30886" y="-2163"/>
                  <a:pt x="188159" y="-1064"/>
                  <a:pt x="220788" y="3910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Google Shape;213;p32"/>
          <p:cNvSpPr/>
          <p:nvPr/>
        </p:nvSpPr>
        <p:spPr>
          <a:xfrm>
            <a:off x="8178199" y="502355"/>
            <a:ext cx="1311550" cy="3301775"/>
          </a:xfrm>
          <a:custGeom>
            <a:avLst/>
            <a:gdLst/>
            <a:ahLst/>
            <a:cxnLst/>
            <a:rect l="l" t="t" r="r" b="b"/>
            <a:pathLst>
              <a:path w="52462" h="132071" extrusionOk="0">
                <a:moveTo>
                  <a:pt x="20026" y="131702"/>
                </a:moveTo>
                <a:cubicBezTo>
                  <a:pt x="15673" y="127728"/>
                  <a:pt x="28841" y="82076"/>
                  <a:pt x="25529" y="62001"/>
                </a:cubicBezTo>
                <a:cubicBezTo>
                  <a:pt x="22217" y="41926"/>
                  <a:pt x="-2163" y="20527"/>
                  <a:pt x="155" y="11254"/>
                </a:cubicBezTo>
                <a:cubicBezTo>
                  <a:pt x="2473" y="1981"/>
                  <a:pt x="30853" y="-6068"/>
                  <a:pt x="39435" y="6364"/>
                </a:cubicBezTo>
                <a:cubicBezTo>
                  <a:pt x="48017" y="18796"/>
                  <a:pt x="54881" y="64956"/>
                  <a:pt x="51646" y="85846"/>
                </a:cubicBezTo>
                <a:cubicBezTo>
                  <a:pt x="48411" y="106736"/>
                  <a:pt x="24379" y="135676"/>
                  <a:pt x="20026" y="131702"/>
                </a:cubicBezTo>
                <a:close/>
              </a:path>
            </a:pathLst>
          </a:cu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Yanone Kaffeesatz"/>
              <a:buNone/>
              <a:defRPr sz="3700" b="1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310175"/>
            <a:ext cx="7699200" cy="3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9" r:id="rId2"/>
    <p:sldLayoutId id="2147483677" r:id="rId3"/>
    <p:sldLayoutId id="2147483678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subTitle" idx="1"/>
          </p:nvPr>
        </p:nvSpPr>
        <p:spPr>
          <a:xfrm>
            <a:off x="2265450" y="3374305"/>
            <a:ext cx="4613100" cy="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Supervised by : DR. Mohammed </a:t>
            </a:r>
            <a:r>
              <a:rPr lang="en-US" dirty="0" err="1"/>
              <a:t>Assem</a:t>
            </a: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-Nessreen Khaldoun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</a:t>
            </a:r>
            <a:r>
              <a:rPr lang="en-US" dirty="0" err="1"/>
              <a:t>Shahd</a:t>
            </a:r>
            <a:r>
              <a:rPr lang="en-US" dirty="0"/>
              <a:t> Ayoub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-Rama </a:t>
            </a:r>
            <a:r>
              <a:rPr lang="en-US" dirty="0" err="1"/>
              <a:t>Hreseh</a:t>
            </a: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-Hamza </a:t>
            </a:r>
            <a:r>
              <a:rPr lang="en-US" dirty="0" err="1"/>
              <a:t>ALgazawi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08AF5C-1C0F-BFDF-7759-D040E27A0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Dressings Materials</a:t>
            </a:r>
            <a:endParaRPr lang="en-A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idx="4294967295"/>
          </p:nvPr>
        </p:nvSpPr>
        <p:spPr>
          <a:xfrm>
            <a:off x="0" y="701675"/>
            <a:ext cx="3609975" cy="319088"/>
          </a:xfrm>
        </p:spPr>
        <p:txBody>
          <a:bodyPr>
            <a:noAutofit/>
          </a:bodyPr>
          <a:lstStyle/>
          <a:p>
            <a:r>
              <a:rPr lang="en-US" sz="1600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</a:rPr>
              <a:t>A- Semi-permeable film dressing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067997" y="1067184"/>
            <a:ext cx="4576762" cy="1895475"/>
          </a:xfrm>
        </p:spPr>
        <p:txBody>
          <a:bodyPr>
            <a:no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Recommended for epithelialization wound, superficial wound with low exudates.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On IV site.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Lacerations.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Abrasions.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Second-degree burns.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On the surgical incision site.</a:t>
            </a:r>
          </a:p>
          <a:p>
            <a:pPr algn="l" rtl="0"/>
            <a:endParaRPr lang="en-US" sz="1800" dirty="0">
              <a:solidFill>
                <a:srgbClr val="17140B"/>
              </a:solidFill>
            </a:endParaRP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77990" y="712600"/>
            <a:ext cx="3531985" cy="34402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17140B"/>
              </a:solidFill>
            </a:endParaRPr>
          </a:p>
          <a:p>
            <a:r>
              <a:rPr lang="en-US" sz="1800" dirty="0">
                <a:solidFill>
                  <a:srgbClr val="17140B"/>
                </a:solidFill>
                <a:latin typeface="Maven Pro" panose="020B0604020202020204" charset="0"/>
              </a:rPr>
              <a:t>It allows the movement of water vapor, oxygen, and carbon dioxide into and out of the dressing.</a:t>
            </a:r>
          </a:p>
          <a:p>
            <a:r>
              <a:rPr lang="en-US" sz="1800" dirty="0">
                <a:solidFill>
                  <a:srgbClr val="17140B"/>
                </a:solidFill>
                <a:latin typeface="Maven Pro" panose="020B0604020202020204" charset="0"/>
              </a:rPr>
              <a:t>Highly elastic and flexible.</a:t>
            </a:r>
          </a:p>
          <a:p>
            <a:r>
              <a:rPr lang="en-US" sz="1800" dirty="0">
                <a:solidFill>
                  <a:srgbClr val="17140B"/>
                </a:solidFill>
                <a:latin typeface="Maven Pro" panose="020B0604020202020204" charset="0"/>
              </a:rPr>
              <a:t>The dressing is transparent, wound inspection is possible without removing the dressing.</a:t>
            </a:r>
          </a:p>
          <a:p>
            <a:r>
              <a:rPr lang="en-US" sz="1800" dirty="0">
                <a:solidFill>
                  <a:srgbClr val="17140B"/>
                </a:solidFill>
                <a:latin typeface="Maven Pro" panose="020B0604020202020204" charset="0"/>
              </a:rPr>
              <a:t>Only used in superficial wounds with a low amount of discharge (limited absorption capacity).</a:t>
            </a:r>
          </a:p>
          <a:p>
            <a:endParaRPr lang="en-US" sz="1800" dirty="0">
              <a:solidFill>
                <a:srgbClr val="17140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830" y="3443103"/>
            <a:ext cx="1230180" cy="1529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830" y="1804829"/>
            <a:ext cx="1548170" cy="1638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084" y="3577433"/>
            <a:ext cx="1783487" cy="152966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067997" y="701675"/>
            <a:ext cx="5249244" cy="4601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</a:rPr>
              <a:t>When to use transparent film wound dressing?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956" y="3588767"/>
            <a:ext cx="1720869" cy="1529661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2166133" y="83741"/>
            <a:ext cx="3887391" cy="6179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2- Modern wound dressing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16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idx="4294967295"/>
          </p:nvPr>
        </p:nvSpPr>
        <p:spPr>
          <a:xfrm>
            <a:off x="0" y="126506"/>
            <a:ext cx="4000824" cy="581026"/>
          </a:xfrm>
        </p:spPr>
        <p:txBody>
          <a:bodyPr>
            <a:noAutofit/>
          </a:bodyPr>
          <a:lstStyle/>
          <a:p>
            <a:r>
              <a:rPr lang="en-US" sz="1800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</a:rPr>
              <a:t>B- Semi-permeable foam dressing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387185" y="603457"/>
            <a:ext cx="4787900" cy="2725738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Pressure ulcers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Minor burns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Skin grafts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Diabetic ulcers 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102499" y="603457"/>
            <a:ext cx="3680249" cy="474251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This dressing is made up of foam with </a:t>
            </a:r>
            <a:r>
              <a:rPr lang="en-US" sz="1600" b="1" dirty="0">
                <a:solidFill>
                  <a:srgbClr val="312F44"/>
                </a:solidFill>
                <a:latin typeface="Maven Pro" panose="020B0604020202020204" charset="0"/>
              </a:rPr>
              <a:t>hydrophilic</a:t>
            </a: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 properties and an outer layer of </a:t>
            </a:r>
            <a:r>
              <a:rPr lang="en-US" sz="1600" b="1" dirty="0">
                <a:solidFill>
                  <a:srgbClr val="312F44"/>
                </a:solidFill>
                <a:latin typeface="Maven Pro" panose="020B0604020202020204" charset="0"/>
              </a:rPr>
              <a:t>hydrophobic</a:t>
            </a: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 properties with adhesive borders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The hydrophobic layer protects the wound from outside fluid, contamination but allows gaseous exchange and water vapor 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The inner hydrophilic layer can absorb a moderate amount of discharge from the wound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Useful for wounds with high amounts of discharge and wounds with granulation tissue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Requires frequent changing 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Not suitable for dry wounds</a:t>
            </a:r>
          </a:p>
          <a:p>
            <a:endParaRPr lang="en-US" sz="1725" dirty="0">
              <a:solidFill>
                <a:srgbClr val="17140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9" b="89981" l="9968" r="899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7034" y="2789396"/>
            <a:ext cx="2755678" cy="1825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00" b="79100" l="6700" r="90000"/>
                    </a14:imgEffect>
                  </a14:imgLayer>
                </a14:imgProps>
              </a:ext>
            </a:extLst>
          </a:blip>
          <a:srcRect t="18046" b="18360"/>
          <a:stretch/>
        </p:blipFill>
        <p:spPr>
          <a:xfrm>
            <a:off x="6111232" y="1595336"/>
            <a:ext cx="1640290" cy="1390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5081" y="739516"/>
            <a:ext cx="1536772" cy="204902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49171" y="25641"/>
            <a:ext cx="5301887" cy="66156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</a:rPr>
              <a:t>When to use a foam wound dressing?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9171" y="2787694"/>
            <a:ext cx="2631964" cy="233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idx="4294967295"/>
          </p:nvPr>
        </p:nvSpPr>
        <p:spPr>
          <a:xfrm>
            <a:off x="294289" y="70720"/>
            <a:ext cx="2752725" cy="569913"/>
          </a:xfrm>
        </p:spPr>
        <p:txBody>
          <a:bodyPr>
            <a:normAutofit/>
          </a:bodyPr>
          <a:lstStyle/>
          <a:p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C- Hydrogel dressing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178922" y="553265"/>
            <a:ext cx="3058264" cy="39203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Are insoluble hydrophilic material made from synthetic polymers.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The high-water content of hydrogels (70-90 %) helps granulation tissues and epithelium in a moist environment.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Provides easy application and removal after the wound is healed without any damage. 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Nonirritant, nonreactive with biological tissue, and permeable to metabolites.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Are suitable for all four stages of wound healing.</a:t>
            </a:r>
          </a:p>
          <a:p>
            <a:endParaRPr lang="en-US" sz="1725" dirty="0">
              <a:solidFill>
                <a:srgbClr val="17140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4758651" y="3053609"/>
            <a:ext cx="2053858" cy="1840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98" y="3116240"/>
            <a:ext cx="1439670" cy="1371302"/>
          </a:xfrm>
          <a:prstGeom prst="rect">
            <a:avLst/>
          </a:prstGeo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3464892" y="70720"/>
            <a:ext cx="3636373" cy="53588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When to use a hydrogel dressing ? </a:t>
            </a:r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6922007" y="4560952"/>
            <a:ext cx="358516" cy="19440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D2C36F-4504-47C0-B82F-A167342A2754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12" name="Subtitle 8"/>
          <p:cNvSpPr txBox="1">
            <a:spLocks/>
          </p:cNvSpPr>
          <p:nvPr/>
        </p:nvSpPr>
        <p:spPr>
          <a:xfrm>
            <a:off x="3526351" y="612704"/>
            <a:ext cx="3513453" cy="191845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indent="-400050">
              <a:buFont typeface="+mj-lt"/>
              <a:buAutoNum type="romanUcPeriod"/>
            </a:pP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Dry chronic wounds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Necrotic wounds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Pressure ulcers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Burn wounds.</a:t>
            </a:r>
          </a:p>
          <a:p>
            <a:endParaRPr lang="en-US" sz="1725" dirty="0">
              <a:solidFill>
                <a:srgbClr val="17140B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77" y="17382"/>
            <a:ext cx="2664335" cy="29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69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idx="4294967295"/>
          </p:nvPr>
        </p:nvSpPr>
        <p:spPr>
          <a:xfrm>
            <a:off x="189186" y="103082"/>
            <a:ext cx="2827338" cy="501650"/>
          </a:xfrm>
        </p:spPr>
        <p:txBody>
          <a:bodyPr>
            <a:noAutofit/>
          </a:bodyPr>
          <a:lstStyle/>
          <a:p>
            <a:r>
              <a:rPr lang="en-US" sz="2000" u="sng" dirty="0">
                <a:solidFill>
                  <a:schemeClr val="accent6">
                    <a:lumMod val="50000"/>
                  </a:schemeClr>
                </a:solidFill>
              </a:rPr>
              <a:t>D- Hydrocolloid dressings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4294967295"/>
          </p:nvPr>
        </p:nvSpPr>
        <p:spPr>
          <a:xfrm>
            <a:off x="4025463" y="567559"/>
            <a:ext cx="5118538" cy="4499741"/>
          </a:xfrm>
        </p:spPr>
        <p:txBody>
          <a:bodyPr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Pressure sores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Minor burn wounds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Traumatic wounds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>
                <a:solidFill>
                  <a:srgbClr val="312F44"/>
                </a:solidFill>
              </a:rPr>
              <a:t>For pediatric wound care management, as they do not cause pain on removal</a:t>
            </a:r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-10511" y="686821"/>
            <a:ext cx="3872423" cy="41256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Are among the most widely used interactive dressings and consist of two layers, the inner colloidal layer, and the outer water-impermeable layer.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Permeable to water vapor but impermeable to bacteria.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Have the properties of debridement and absorb wound exudates.</a:t>
            </a: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They work by creating moist conditions to help speed up healing</a:t>
            </a: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  <a:cs typeface="Calibri" panose="020F0502020204030204" charset="0"/>
              </a:rPr>
              <a:t> </a:t>
            </a:r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time</a:t>
            </a:r>
            <a:endParaRPr lang="en-US" sz="1600" dirty="0">
              <a:solidFill>
                <a:srgbClr val="312F44"/>
              </a:solidFill>
              <a:latin typeface="Maven Pro" panose="020B0604020202020204" charset="0"/>
            </a:endParaRPr>
          </a:p>
          <a:p>
            <a:r>
              <a:rPr lang="en-US" sz="1600" dirty="0">
                <a:solidFill>
                  <a:srgbClr val="312F44"/>
                </a:solidFill>
                <a:latin typeface="Maven Pro" panose="020B0604020202020204" charset="0"/>
              </a:rPr>
              <a:t>When contact with the wound exudate they form gels and provide a moist environment that helps in the protection of granulation tissue by absorbing and retaining exudates. </a:t>
            </a:r>
          </a:p>
          <a:p>
            <a:endParaRPr lang="en-US" sz="1725" dirty="0">
              <a:solidFill>
                <a:srgbClr val="17140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193" y="2291835"/>
            <a:ext cx="2114551" cy="2189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43" y="2291835"/>
            <a:ext cx="1830561" cy="24407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19264" y="-177707"/>
            <a:ext cx="5012873" cy="10632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When to use a hydrocolloid  wound dressing?</a:t>
            </a:r>
          </a:p>
        </p:txBody>
      </p:sp>
    </p:spTree>
    <p:extLst>
      <p:ext uri="{BB962C8B-B14F-4D97-AF65-F5344CB8AC3E}">
        <p14:creationId xmlns:p14="http://schemas.microsoft.com/office/powerpoint/2010/main" val="253335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1485900" y="136635"/>
            <a:ext cx="61722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50" u="sng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Principles</a:t>
            </a:r>
            <a:endParaRPr lang="ar-JO" sz="4050" u="sng" dirty="0">
              <a:solidFill>
                <a:schemeClr val="accent6">
                  <a:lumMod val="50000"/>
                </a:schemeClr>
              </a:solidFill>
              <a:latin typeface="Yanone Kaffeesatz" panose="020B060402020202020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4294967295"/>
          </p:nvPr>
        </p:nvSpPr>
        <p:spPr>
          <a:xfrm>
            <a:off x="0" y="1235514"/>
            <a:ext cx="8874125" cy="3368018"/>
          </a:xfrm>
        </p:spPr>
        <p:txBody>
          <a:bodyPr>
            <a:normAutofit fontScale="85000" lnSpcReduction="20000"/>
          </a:bodyPr>
          <a:lstStyle/>
          <a:p>
            <a:pPr algn="l" rtl="0"/>
            <a:r>
              <a:rPr lang="en-US" sz="2400" b="1" dirty="0">
                <a:solidFill>
                  <a:srgbClr val="312F44"/>
                </a:solidFill>
              </a:rPr>
              <a:t>Practice strict aseptic technique to prevent infection</a:t>
            </a:r>
          </a:p>
          <a:p>
            <a:pPr algn="l" rtl="0"/>
            <a:endParaRPr lang="en-US" sz="2400" b="1" dirty="0">
              <a:solidFill>
                <a:srgbClr val="312F44"/>
              </a:solidFill>
            </a:endParaRPr>
          </a:p>
          <a:p>
            <a:pPr algn="l" rtl="0"/>
            <a:r>
              <a:rPr lang="en-US" sz="2400" b="1" dirty="0">
                <a:solidFill>
                  <a:srgbClr val="312F44"/>
                </a:solidFill>
              </a:rPr>
              <a:t>All articles should be disinfected thorough</a:t>
            </a:r>
            <a:r>
              <a:rPr lang="en-GB" sz="2400" b="1" dirty="0">
                <a:solidFill>
                  <a:srgbClr val="312F44"/>
                </a:solidFill>
              </a:rPr>
              <a:t>l</a:t>
            </a:r>
            <a:r>
              <a:rPr lang="en-US" sz="2400" b="1" dirty="0">
                <a:solidFill>
                  <a:srgbClr val="312F44"/>
                </a:solidFill>
              </a:rPr>
              <a:t>y to make sure that they are free from pathogens</a:t>
            </a:r>
          </a:p>
          <a:p>
            <a:pPr algn="l" rtl="0"/>
            <a:endParaRPr lang="en-US" sz="2400" b="1" dirty="0">
              <a:solidFill>
                <a:srgbClr val="312F44"/>
              </a:solidFill>
            </a:endParaRPr>
          </a:p>
          <a:p>
            <a:pPr algn="l" rtl="0"/>
            <a:r>
              <a:rPr lang="en-US" sz="2400" b="1" dirty="0">
                <a:solidFill>
                  <a:srgbClr val="312F44"/>
                </a:solidFill>
              </a:rPr>
              <a:t>Wash hands before and after the procedure</a:t>
            </a:r>
          </a:p>
          <a:p>
            <a:pPr algn="l" rtl="0"/>
            <a:endParaRPr lang="en-US" sz="2400" b="1" dirty="0">
              <a:solidFill>
                <a:srgbClr val="312F44"/>
              </a:solidFill>
            </a:endParaRPr>
          </a:p>
          <a:p>
            <a:pPr algn="l" rtl="0"/>
            <a:r>
              <a:rPr lang="en-US" sz="2400" b="1" dirty="0">
                <a:solidFill>
                  <a:srgbClr val="312F44"/>
                </a:solidFill>
              </a:rPr>
              <a:t>Instruments used for one dressing can not be used for another until they have been re-sterilized</a:t>
            </a:r>
          </a:p>
          <a:p>
            <a:pPr algn="l" rtl="0"/>
            <a:endParaRPr lang="en-US" sz="2400" b="1" dirty="0">
              <a:solidFill>
                <a:srgbClr val="312F44"/>
              </a:solidFill>
            </a:endParaRPr>
          </a:p>
          <a:p>
            <a:pPr algn="l" rtl="0"/>
            <a:r>
              <a:rPr lang="en-US" sz="2400" b="1" dirty="0">
                <a:solidFill>
                  <a:srgbClr val="312F44"/>
                </a:solidFill>
              </a:rPr>
              <a:t>Use mask , sterile gloves and gowns for large dressing to minim</a:t>
            </a:r>
            <a:r>
              <a:rPr lang="en-GB" sz="2400" b="1" dirty="0">
                <a:solidFill>
                  <a:srgbClr val="312F44"/>
                </a:solidFill>
              </a:rPr>
              <a:t>al</a:t>
            </a:r>
            <a:r>
              <a:rPr lang="en-US" sz="2400" b="1" dirty="0">
                <a:solidFill>
                  <a:srgbClr val="312F44"/>
                </a:solidFill>
              </a:rPr>
              <a:t> the wound contamination</a:t>
            </a:r>
            <a:endParaRPr lang="ar-JO" sz="2400" b="1" dirty="0">
              <a:solidFill>
                <a:srgbClr val="312F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8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-1" y="66675"/>
            <a:ext cx="6558455" cy="4832350"/>
          </a:xfrm>
        </p:spPr>
        <p:txBody>
          <a:bodyPr>
            <a:normAutofit/>
          </a:bodyPr>
          <a:lstStyle/>
          <a:p>
            <a:pPr algn="l" rtl="0"/>
            <a:r>
              <a:rPr lang="en-US" sz="2200" b="1" dirty="0">
                <a:solidFill>
                  <a:srgbClr val="312F44"/>
                </a:solidFill>
              </a:rPr>
              <a:t>Create a sterile field around the wound by spreading sterile towel </a:t>
            </a:r>
          </a:p>
          <a:p>
            <a:pPr marL="127000" indent="0" algn="l" rtl="0">
              <a:buNone/>
            </a:pPr>
            <a:endParaRPr lang="en-US" sz="2200" b="1" dirty="0">
              <a:solidFill>
                <a:srgbClr val="312F44"/>
              </a:solidFill>
            </a:endParaRPr>
          </a:p>
          <a:p>
            <a:pPr algn="l" rtl="0"/>
            <a:r>
              <a:rPr lang="en-US" sz="2200" b="1" dirty="0">
                <a:solidFill>
                  <a:srgbClr val="312F44"/>
                </a:solidFill>
              </a:rPr>
              <a:t>Avoid talking , coughing and</a:t>
            </a:r>
            <a:endParaRPr lang="en-GB" sz="2200" b="1" dirty="0">
              <a:solidFill>
                <a:srgbClr val="312F44"/>
              </a:solidFill>
            </a:endParaRPr>
          </a:p>
          <a:p>
            <a:pPr marL="102870" indent="0">
              <a:buNone/>
            </a:pPr>
            <a:r>
              <a:rPr lang="en-US" sz="2200" b="1" dirty="0">
                <a:solidFill>
                  <a:srgbClr val="312F44"/>
                </a:solidFill>
              </a:rPr>
              <a:t>sneezing when the wound is opened </a:t>
            </a:r>
          </a:p>
          <a:p>
            <a:pPr marL="102870" indent="0">
              <a:buNone/>
            </a:pPr>
            <a:endParaRPr lang="en-US" sz="2200" b="1" dirty="0">
              <a:solidFill>
                <a:srgbClr val="312F44"/>
              </a:solidFill>
            </a:endParaRPr>
          </a:p>
          <a:p>
            <a:pPr algn="l" rtl="0"/>
            <a:r>
              <a:rPr lang="en-US" sz="2200" b="1" dirty="0">
                <a:solidFill>
                  <a:srgbClr val="312F44"/>
                </a:solidFill>
              </a:rPr>
              <a:t>Cleaning of the wound should be done from the cleanest area to the less clean area</a:t>
            </a: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marL="102870" indent="0">
              <a:buNone/>
            </a:pPr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en-US" dirty="0">
              <a:solidFill>
                <a:srgbClr val="17140B"/>
              </a:solidFill>
            </a:endParaRPr>
          </a:p>
          <a:p>
            <a:pPr algn="l" rtl="0"/>
            <a:endParaRPr lang="ar-JO" dirty="0">
              <a:solidFill>
                <a:srgbClr val="17140B"/>
              </a:solidFill>
            </a:endParaRPr>
          </a:p>
        </p:txBody>
      </p:sp>
      <p:pic>
        <p:nvPicPr>
          <p:cNvPr id="2050" name="Picture 2" descr="C:\Users\user\Desktop\717pYF5mIjL._AC_UF894,1000_QL8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663" y="295723"/>
            <a:ext cx="1447157" cy="9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4080ED1-4DA9-E492-A189-DDFD3CE09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89" y="3122557"/>
            <a:ext cx="3511088" cy="13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9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 noGrp="1"/>
          </p:cNvSpPr>
          <p:nvPr>
            <p:ph idx="4294967295"/>
          </p:nvPr>
        </p:nvSpPr>
        <p:spPr>
          <a:xfrm>
            <a:off x="105103" y="431581"/>
            <a:ext cx="8329613" cy="2642695"/>
          </a:xfrm>
          <a:prstGeom prst="rect">
            <a:avLst/>
          </a:prstGeom>
        </p:spPr>
        <p:txBody>
          <a:bodyPr spcFirstLastPara="1" vert="horz" wrap="square" lIns="68580" tIns="34290" rIns="68580" bIns="3429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en-US" sz="2400" b="1" dirty="0">
                <a:solidFill>
                  <a:srgbClr val="312F44"/>
                </a:solidFill>
                <a:latin typeface="Maven Pro" panose="020B0604020202020204" charset="0"/>
              </a:rPr>
              <a:t>When dressing the wound keep the wound edges as near as possible to promote healing </a:t>
            </a:r>
          </a:p>
          <a:p>
            <a:pPr>
              <a:buSzPct val="90000"/>
            </a:pPr>
            <a:r>
              <a:rPr lang="en-US" sz="2400" b="1" dirty="0">
                <a:solidFill>
                  <a:srgbClr val="312F44"/>
                </a:solidFill>
                <a:latin typeface="Maven Pro" panose="020B0604020202020204" charset="0"/>
              </a:rPr>
              <a:t>Before doing the dressing inspect the wound for any complications such as dehiscence and evisceration</a:t>
            </a:r>
          </a:p>
          <a:p>
            <a:pPr>
              <a:buSzPct val="90000"/>
            </a:pPr>
            <a:r>
              <a:rPr lang="en-US" sz="2400" b="1" dirty="0">
                <a:solidFill>
                  <a:srgbClr val="312F44"/>
                </a:solidFill>
                <a:latin typeface="Maven Pro" panose="020B0604020202020204" charset="0"/>
              </a:rPr>
              <a:t>Give an analgesic prior to the painful dressings</a:t>
            </a:r>
            <a:endParaRPr lang="ar-JO" sz="2400" b="1" dirty="0">
              <a:solidFill>
                <a:srgbClr val="312F44"/>
              </a:solidFill>
              <a:latin typeface="Maven Pro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15EF5-2911-701C-8636-BA53A3238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40" y="2502176"/>
            <a:ext cx="2244206" cy="23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69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48" name="Google Shape;348;p39"/>
          <p:cNvSpPr txBox="1">
            <a:spLocks noGrp="1"/>
          </p:cNvSpPr>
          <p:nvPr>
            <p:ph type="title" idx="2"/>
          </p:nvPr>
        </p:nvSpPr>
        <p:spPr>
          <a:xfrm>
            <a:off x="1560300" y="1604786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349" name="Google Shape;349;p39"/>
          <p:cNvSpPr txBox="1">
            <a:spLocks noGrp="1"/>
          </p:cNvSpPr>
          <p:nvPr>
            <p:ph type="subTitle" idx="1"/>
          </p:nvPr>
        </p:nvSpPr>
        <p:spPr>
          <a:xfrm>
            <a:off x="1560300" y="2003699"/>
            <a:ext cx="18576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nd definetion </a:t>
            </a:r>
            <a:endParaRPr dirty="0"/>
          </a:p>
        </p:txBody>
      </p:sp>
      <p:sp>
        <p:nvSpPr>
          <p:cNvPr id="350" name="Google Shape;350;p39"/>
          <p:cNvSpPr txBox="1">
            <a:spLocks noGrp="1"/>
          </p:cNvSpPr>
          <p:nvPr>
            <p:ph type="title" idx="3"/>
          </p:nvPr>
        </p:nvSpPr>
        <p:spPr>
          <a:xfrm>
            <a:off x="722375" y="1682521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12F44"/>
                </a:solidFill>
              </a:rPr>
              <a:t>01</a:t>
            </a:r>
            <a:endParaRPr dirty="0">
              <a:solidFill>
                <a:srgbClr val="312F44"/>
              </a:solidFill>
            </a:endParaRPr>
          </a:p>
        </p:txBody>
      </p:sp>
      <p:sp>
        <p:nvSpPr>
          <p:cNvPr id="351" name="Google Shape;351;p39"/>
          <p:cNvSpPr txBox="1">
            <a:spLocks noGrp="1"/>
          </p:cNvSpPr>
          <p:nvPr>
            <p:ph type="title" idx="4"/>
          </p:nvPr>
        </p:nvSpPr>
        <p:spPr>
          <a:xfrm>
            <a:off x="1546302" y="3556408"/>
            <a:ext cx="2160467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Traditional wound dressing </a:t>
            </a:r>
          </a:p>
        </p:txBody>
      </p:sp>
      <p:sp>
        <p:nvSpPr>
          <p:cNvPr id="353" name="Google Shape;353;p39"/>
          <p:cNvSpPr txBox="1">
            <a:spLocks noGrp="1"/>
          </p:cNvSpPr>
          <p:nvPr>
            <p:ph type="title" idx="6"/>
          </p:nvPr>
        </p:nvSpPr>
        <p:spPr>
          <a:xfrm>
            <a:off x="722375" y="3436243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54" name="Google Shape;354;p39"/>
          <p:cNvSpPr txBox="1">
            <a:spLocks noGrp="1"/>
          </p:cNvSpPr>
          <p:nvPr>
            <p:ph type="title" idx="7"/>
          </p:nvPr>
        </p:nvSpPr>
        <p:spPr>
          <a:xfrm>
            <a:off x="4636004" y="1656285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Modern wound dressing</a:t>
            </a:r>
          </a:p>
        </p:txBody>
      </p:sp>
      <p:sp>
        <p:nvSpPr>
          <p:cNvPr id="356" name="Google Shape;356;p39"/>
          <p:cNvSpPr txBox="1">
            <a:spLocks noGrp="1"/>
          </p:cNvSpPr>
          <p:nvPr>
            <p:ph type="title" idx="9"/>
          </p:nvPr>
        </p:nvSpPr>
        <p:spPr>
          <a:xfrm>
            <a:off x="3725875" y="1682521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57" name="Google Shape;357;p39"/>
          <p:cNvSpPr txBox="1">
            <a:spLocks noGrp="1"/>
          </p:cNvSpPr>
          <p:nvPr>
            <p:ph type="title" idx="13"/>
          </p:nvPr>
        </p:nvSpPr>
        <p:spPr>
          <a:xfrm>
            <a:off x="4594469" y="3644893"/>
            <a:ext cx="18576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Principles</a:t>
            </a:r>
            <a:endParaRPr dirty="0"/>
          </a:p>
        </p:txBody>
      </p:sp>
      <p:sp>
        <p:nvSpPr>
          <p:cNvPr id="359" name="Google Shape;359;p39"/>
          <p:cNvSpPr txBox="1">
            <a:spLocks noGrp="1"/>
          </p:cNvSpPr>
          <p:nvPr>
            <p:ph type="title" idx="15"/>
          </p:nvPr>
        </p:nvSpPr>
        <p:spPr>
          <a:xfrm>
            <a:off x="3725875" y="3436243"/>
            <a:ext cx="837900" cy="9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39" name="Group 3">
            <a:extLst>
              <a:ext uri="{FF2B5EF4-FFF2-40B4-BE49-F238E27FC236}">
                <a16:creationId xmlns:a16="http://schemas.microsoft.com/office/drawing/2014/main" id="{77CF7620-2309-A347-E3DF-CE5E4AA2587F}"/>
              </a:ext>
            </a:extLst>
          </p:cNvPr>
          <p:cNvGrpSpPr>
            <a:grpSpLocks/>
          </p:cNvGrpSpPr>
          <p:nvPr/>
        </p:nvGrpSpPr>
        <p:grpSpPr bwMode="auto">
          <a:xfrm>
            <a:off x="6985541" y="2320158"/>
            <a:ext cx="1857600" cy="2548393"/>
            <a:chOff x="1733" y="1012"/>
            <a:chExt cx="2376" cy="2561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A2E30125-E3D6-4708-57DC-08F832ADD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1012"/>
              <a:ext cx="2374" cy="2561"/>
            </a:xfrm>
            <a:custGeom>
              <a:avLst/>
              <a:gdLst>
                <a:gd name="T0" fmla="*/ 1807 w 2374"/>
                <a:gd name="T1" fmla="*/ 2561 h 2561"/>
                <a:gd name="T2" fmla="*/ 0 w 2374"/>
                <a:gd name="T3" fmla="*/ 1969 h 2561"/>
                <a:gd name="T4" fmla="*/ 567 w 2374"/>
                <a:gd name="T5" fmla="*/ 0 h 2561"/>
                <a:gd name="T6" fmla="*/ 2374 w 2374"/>
                <a:gd name="T7" fmla="*/ 592 h 2561"/>
                <a:gd name="T8" fmla="*/ 1807 w 2374"/>
                <a:gd name="T9" fmla="*/ 2561 h 2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4" h="2561">
                  <a:moveTo>
                    <a:pt x="1807" y="2561"/>
                  </a:moveTo>
                  <a:lnTo>
                    <a:pt x="0" y="1969"/>
                  </a:lnTo>
                  <a:lnTo>
                    <a:pt x="567" y="0"/>
                  </a:lnTo>
                  <a:lnTo>
                    <a:pt x="2374" y="592"/>
                  </a:lnTo>
                  <a:lnTo>
                    <a:pt x="1807" y="2561"/>
                  </a:lnTo>
                  <a:close/>
                </a:path>
              </a:pathLst>
            </a:custGeom>
            <a:solidFill>
              <a:srgbClr val="EFEA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A92EAC49-A294-A2DF-5E37-CA5880725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279"/>
              <a:ext cx="1908" cy="2068"/>
            </a:xfrm>
            <a:custGeom>
              <a:avLst/>
              <a:gdLst>
                <a:gd name="T0" fmla="*/ 4459 w 1134"/>
                <a:gd name="T1" fmla="*/ 5691 h 1152"/>
                <a:gd name="T2" fmla="*/ 3244 w 1134"/>
                <a:gd name="T3" fmla="*/ 6473 h 1152"/>
                <a:gd name="T4" fmla="*/ 804 w 1134"/>
                <a:gd name="T5" fmla="*/ 5565 h 1152"/>
                <a:gd name="T6" fmla="*/ 158 w 1134"/>
                <a:gd name="T7" fmla="*/ 4089 h 1152"/>
                <a:gd name="T8" fmla="*/ 949 w 1134"/>
                <a:gd name="T9" fmla="*/ 973 h 1152"/>
                <a:gd name="T10" fmla="*/ 2162 w 1134"/>
                <a:gd name="T11" fmla="*/ 190 h 1152"/>
                <a:gd name="T12" fmla="*/ 4600 w 1134"/>
                <a:gd name="T13" fmla="*/ 1099 h 1152"/>
                <a:gd name="T14" fmla="*/ 5243 w 1134"/>
                <a:gd name="T15" fmla="*/ 2574 h 1152"/>
                <a:gd name="T16" fmla="*/ 4459 w 1134"/>
                <a:gd name="T17" fmla="*/ 5691 h 11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4" h="1152">
                  <a:moveTo>
                    <a:pt x="936" y="984"/>
                  </a:moveTo>
                  <a:cubicBezTo>
                    <a:pt x="903" y="1092"/>
                    <a:pt x="788" y="1152"/>
                    <a:pt x="681" y="1119"/>
                  </a:cubicBezTo>
                  <a:cubicBezTo>
                    <a:pt x="169" y="962"/>
                    <a:pt x="169" y="962"/>
                    <a:pt x="169" y="962"/>
                  </a:cubicBezTo>
                  <a:cubicBezTo>
                    <a:pt x="61" y="929"/>
                    <a:pt x="0" y="815"/>
                    <a:pt x="33" y="707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32" y="60"/>
                    <a:pt x="346" y="0"/>
                    <a:pt x="454" y="33"/>
                  </a:cubicBezTo>
                  <a:cubicBezTo>
                    <a:pt x="966" y="190"/>
                    <a:pt x="966" y="190"/>
                    <a:pt x="966" y="190"/>
                  </a:cubicBezTo>
                  <a:cubicBezTo>
                    <a:pt x="1074" y="223"/>
                    <a:pt x="1134" y="337"/>
                    <a:pt x="1101" y="445"/>
                  </a:cubicBezTo>
                  <a:lnTo>
                    <a:pt x="936" y="984"/>
                  </a:lnTo>
                  <a:close/>
                </a:path>
              </a:pathLst>
            </a:custGeom>
            <a:solidFill>
              <a:srgbClr val="CC8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8C761065-C5D1-87EF-F935-07AD8278C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7" y="1258"/>
              <a:ext cx="1908" cy="2069"/>
            </a:xfrm>
            <a:custGeom>
              <a:avLst/>
              <a:gdLst>
                <a:gd name="T0" fmla="*/ 4459 w 1134"/>
                <a:gd name="T1" fmla="*/ 5694 h 1153"/>
                <a:gd name="T2" fmla="*/ 3244 w 1134"/>
                <a:gd name="T3" fmla="*/ 6473 h 1153"/>
                <a:gd name="T4" fmla="*/ 801 w 1134"/>
                <a:gd name="T5" fmla="*/ 5557 h 1153"/>
                <a:gd name="T6" fmla="*/ 158 w 1134"/>
                <a:gd name="T7" fmla="*/ 4086 h 1153"/>
                <a:gd name="T8" fmla="*/ 949 w 1134"/>
                <a:gd name="T9" fmla="*/ 969 h 1153"/>
                <a:gd name="T10" fmla="*/ 2162 w 1134"/>
                <a:gd name="T11" fmla="*/ 190 h 1153"/>
                <a:gd name="T12" fmla="*/ 4600 w 1134"/>
                <a:gd name="T13" fmla="*/ 1104 h 1153"/>
                <a:gd name="T14" fmla="*/ 5243 w 1134"/>
                <a:gd name="T15" fmla="*/ 2577 h 1153"/>
                <a:gd name="T16" fmla="*/ 4459 w 1134"/>
                <a:gd name="T17" fmla="*/ 5694 h 11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4" h="1153">
                  <a:moveTo>
                    <a:pt x="936" y="985"/>
                  </a:moveTo>
                  <a:cubicBezTo>
                    <a:pt x="903" y="1092"/>
                    <a:pt x="788" y="1153"/>
                    <a:pt x="681" y="1120"/>
                  </a:cubicBezTo>
                  <a:cubicBezTo>
                    <a:pt x="168" y="962"/>
                    <a:pt x="168" y="962"/>
                    <a:pt x="168" y="962"/>
                  </a:cubicBezTo>
                  <a:cubicBezTo>
                    <a:pt x="61" y="929"/>
                    <a:pt x="0" y="815"/>
                    <a:pt x="33" y="707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32" y="61"/>
                    <a:pt x="346" y="0"/>
                    <a:pt x="454" y="33"/>
                  </a:cubicBezTo>
                  <a:cubicBezTo>
                    <a:pt x="966" y="191"/>
                    <a:pt x="966" y="191"/>
                    <a:pt x="966" y="191"/>
                  </a:cubicBezTo>
                  <a:cubicBezTo>
                    <a:pt x="1074" y="224"/>
                    <a:pt x="1134" y="338"/>
                    <a:pt x="1101" y="446"/>
                  </a:cubicBezTo>
                  <a:lnTo>
                    <a:pt x="936" y="985"/>
                  </a:lnTo>
                  <a:close/>
                </a:path>
              </a:pathLst>
            </a:custGeom>
            <a:solidFill>
              <a:srgbClr val="EFB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5C2FB5BD-92D7-ADA3-B730-1A1D980BD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" y="1256"/>
              <a:ext cx="1908" cy="2070"/>
            </a:xfrm>
            <a:custGeom>
              <a:avLst/>
              <a:gdLst>
                <a:gd name="T0" fmla="*/ 4454 w 1134"/>
                <a:gd name="T1" fmla="*/ 5695 h 1153"/>
                <a:gd name="T2" fmla="*/ 3239 w 1134"/>
                <a:gd name="T3" fmla="*/ 6481 h 1153"/>
                <a:gd name="T4" fmla="*/ 801 w 1134"/>
                <a:gd name="T5" fmla="*/ 5567 h 1153"/>
                <a:gd name="T6" fmla="*/ 158 w 1134"/>
                <a:gd name="T7" fmla="*/ 4090 h 1153"/>
                <a:gd name="T8" fmla="*/ 949 w 1134"/>
                <a:gd name="T9" fmla="*/ 973 h 1153"/>
                <a:gd name="T10" fmla="*/ 2162 w 1134"/>
                <a:gd name="T11" fmla="*/ 190 h 1153"/>
                <a:gd name="T12" fmla="*/ 4600 w 1134"/>
                <a:gd name="T13" fmla="*/ 1099 h 1153"/>
                <a:gd name="T14" fmla="*/ 5243 w 1134"/>
                <a:gd name="T15" fmla="*/ 2574 h 1153"/>
                <a:gd name="T16" fmla="*/ 4454 w 1134"/>
                <a:gd name="T17" fmla="*/ 5695 h 11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4" h="1153">
                  <a:moveTo>
                    <a:pt x="935" y="984"/>
                  </a:moveTo>
                  <a:cubicBezTo>
                    <a:pt x="902" y="1092"/>
                    <a:pt x="788" y="1153"/>
                    <a:pt x="680" y="1120"/>
                  </a:cubicBezTo>
                  <a:cubicBezTo>
                    <a:pt x="168" y="962"/>
                    <a:pt x="168" y="962"/>
                    <a:pt x="168" y="962"/>
                  </a:cubicBezTo>
                  <a:cubicBezTo>
                    <a:pt x="60" y="929"/>
                    <a:pt x="0" y="815"/>
                    <a:pt x="33" y="707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32" y="61"/>
                    <a:pt x="346" y="0"/>
                    <a:pt x="454" y="33"/>
                  </a:cubicBezTo>
                  <a:cubicBezTo>
                    <a:pt x="966" y="190"/>
                    <a:pt x="966" y="190"/>
                    <a:pt x="966" y="190"/>
                  </a:cubicBezTo>
                  <a:cubicBezTo>
                    <a:pt x="1073" y="224"/>
                    <a:pt x="1134" y="338"/>
                    <a:pt x="1101" y="445"/>
                  </a:cubicBezTo>
                  <a:lnTo>
                    <a:pt x="935" y="984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0927E65-717C-80A5-1FC7-564A21C0B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012"/>
              <a:ext cx="2376" cy="2561"/>
            </a:xfrm>
            <a:custGeom>
              <a:avLst/>
              <a:gdLst>
                <a:gd name="T0" fmla="*/ 1809 w 2376"/>
                <a:gd name="T1" fmla="*/ 2561 h 2561"/>
                <a:gd name="T2" fmla="*/ 0 w 2376"/>
                <a:gd name="T3" fmla="*/ 1969 h 2561"/>
                <a:gd name="T4" fmla="*/ 567 w 2376"/>
                <a:gd name="T5" fmla="*/ 0 h 2561"/>
                <a:gd name="T6" fmla="*/ 2376 w 2376"/>
                <a:gd name="T7" fmla="*/ 592 h 2561"/>
                <a:gd name="T8" fmla="*/ 1809 w 2376"/>
                <a:gd name="T9" fmla="*/ 2561 h 2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6" h="2561">
                  <a:moveTo>
                    <a:pt x="1809" y="2561"/>
                  </a:moveTo>
                  <a:lnTo>
                    <a:pt x="0" y="1969"/>
                  </a:lnTo>
                  <a:lnTo>
                    <a:pt x="567" y="0"/>
                  </a:lnTo>
                  <a:lnTo>
                    <a:pt x="2376" y="592"/>
                  </a:lnTo>
                  <a:lnTo>
                    <a:pt x="1809" y="2561"/>
                  </a:ln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30591941-40AD-38B3-948F-5EC438086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1256"/>
              <a:ext cx="1878" cy="2091"/>
            </a:xfrm>
            <a:custGeom>
              <a:avLst/>
              <a:gdLst>
                <a:gd name="T0" fmla="*/ 5069 w 1116"/>
                <a:gd name="T1" fmla="*/ 1592 h 1165"/>
                <a:gd name="T2" fmla="*/ 4542 w 1116"/>
                <a:gd name="T3" fmla="*/ 1106 h 1165"/>
                <a:gd name="T4" fmla="*/ 2102 w 1116"/>
                <a:gd name="T5" fmla="*/ 190 h 1165"/>
                <a:gd name="T6" fmla="*/ 887 w 1116"/>
                <a:gd name="T7" fmla="*/ 976 h 1165"/>
                <a:gd name="T8" fmla="*/ 96 w 1116"/>
                <a:gd name="T9" fmla="*/ 4094 h 1165"/>
                <a:gd name="T10" fmla="*/ 249 w 1116"/>
                <a:gd name="T11" fmla="*/ 5144 h 1165"/>
                <a:gd name="T12" fmla="*/ 776 w 1116"/>
                <a:gd name="T13" fmla="*/ 5630 h 1165"/>
                <a:gd name="T14" fmla="*/ 3223 w 1116"/>
                <a:gd name="T15" fmla="*/ 6540 h 1165"/>
                <a:gd name="T16" fmla="*/ 4438 w 1116"/>
                <a:gd name="T17" fmla="*/ 5760 h 1165"/>
                <a:gd name="T18" fmla="*/ 5222 w 1116"/>
                <a:gd name="T19" fmla="*/ 2642 h 1165"/>
                <a:gd name="T20" fmla="*/ 5069 w 1116"/>
                <a:gd name="T21" fmla="*/ 1592 h 11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6" h="1165">
                  <a:moveTo>
                    <a:pt x="1064" y="275"/>
                  </a:moveTo>
                  <a:cubicBezTo>
                    <a:pt x="1039" y="236"/>
                    <a:pt x="1001" y="205"/>
                    <a:pt x="953" y="191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333" y="0"/>
                    <a:pt x="219" y="61"/>
                    <a:pt x="186" y="169"/>
                  </a:cubicBezTo>
                  <a:cubicBezTo>
                    <a:pt x="20" y="708"/>
                    <a:pt x="20" y="708"/>
                    <a:pt x="20" y="708"/>
                  </a:cubicBezTo>
                  <a:cubicBezTo>
                    <a:pt x="0" y="772"/>
                    <a:pt x="14" y="840"/>
                    <a:pt x="52" y="890"/>
                  </a:cubicBezTo>
                  <a:cubicBezTo>
                    <a:pt x="77" y="929"/>
                    <a:pt x="116" y="959"/>
                    <a:pt x="163" y="974"/>
                  </a:cubicBezTo>
                  <a:cubicBezTo>
                    <a:pt x="676" y="1131"/>
                    <a:pt x="676" y="1131"/>
                    <a:pt x="676" y="1131"/>
                  </a:cubicBezTo>
                  <a:cubicBezTo>
                    <a:pt x="783" y="1165"/>
                    <a:pt x="897" y="1104"/>
                    <a:pt x="931" y="996"/>
                  </a:cubicBezTo>
                  <a:cubicBezTo>
                    <a:pt x="1096" y="457"/>
                    <a:pt x="1096" y="457"/>
                    <a:pt x="1096" y="457"/>
                  </a:cubicBezTo>
                  <a:cubicBezTo>
                    <a:pt x="1116" y="393"/>
                    <a:pt x="1102" y="325"/>
                    <a:pt x="1064" y="275"/>
                  </a:cubicBezTo>
                  <a:close/>
                </a:path>
              </a:pathLst>
            </a:custGeom>
            <a:noFill/>
            <a:ln w="6350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91B10435-980A-0807-1FC6-9B6F0E69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1326"/>
              <a:ext cx="927" cy="1215"/>
            </a:xfrm>
            <a:custGeom>
              <a:avLst/>
              <a:gdLst>
                <a:gd name="T0" fmla="*/ 1716 w 551"/>
                <a:gd name="T1" fmla="*/ 122 h 677"/>
                <a:gd name="T2" fmla="*/ 858 w 551"/>
                <a:gd name="T3" fmla="*/ 276 h 677"/>
                <a:gd name="T4" fmla="*/ 427 w 551"/>
                <a:gd name="T5" fmla="*/ 1420 h 677"/>
                <a:gd name="T6" fmla="*/ 162 w 551"/>
                <a:gd name="T7" fmla="*/ 2889 h 677"/>
                <a:gd name="T8" fmla="*/ 204 w 551"/>
                <a:gd name="T9" fmla="*/ 3805 h 677"/>
                <a:gd name="T10" fmla="*/ 767 w 551"/>
                <a:gd name="T11" fmla="*/ 2850 h 677"/>
                <a:gd name="T12" fmla="*/ 1883 w 551"/>
                <a:gd name="T13" fmla="*/ 1578 h 677"/>
                <a:gd name="T14" fmla="*/ 2581 w 551"/>
                <a:gd name="T15" fmla="*/ 872 h 677"/>
                <a:gd name="T16" fmla="*/ 2273 w 551"/>
                <a:gd name="T17" fmla="*/ 370 h 677"/>
                <a:gd name="T18" fmla="*/ 1716 w 551"/>
                <a:gd name="T19" fmla="*/ 122 h 6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51" h="677">
                  <a:moveTo>
                    <a:pt x="360" y="21"/>
                  </a:moveTo>
                  <a:cubicBezTo>
                    <a:pt x="302" y="2"/>
                    <a:pt x="230" y="0"/>
                    <a:pt x="180" y="48"/>
                  </a:cubicBezTo>
                  <a:cubicBezTo>
                    <a:pt x="133" y="93"/>
                    <a:pt x="107" y="181"/>
                    <a:pt x="90" y="246"/>
                  </a:cubicBezTo>
                  <a:cubicBezTo>
                    <a:pt x="69" y="331"/>
                    <a:pt x="53" y="415"/>
                    <a:pt x="34" y="500"/>
                  </a:cubicBezTo>
                  <a:cubicBezTo>
                    <a:pt x="27" y="533"/>
                    <a:pt x="0" y="636"/>
                    <a:pt x="43" y="658"/>
                  </a:cubicBezTo>
                  <a:cubicBezTo>
                    <a:pt x="81" y="677"/>
                    <a:pt x="143" y="522"/>
                    <a:pt x="161" y="493"/>
                  </a:cubicBezTo>
                  <a:cubicBezTo>
                    <a:pt x="223" y="394"/>
                    <a:pt x="292" y="327"/>
                    <a:pt x="395" y="273"/>
                  </a:cubicBezTo>
                  <a:cubicBezTo>
                    <a:pt x="451" y="243"/>
                    <a:pt x="530" y="222"/>
                    <a:pt x="542" y="151"/>
                  </a:cubicBezTo>
                  <a:cubicBezTo>
                    <a:pt x="551" y="103"/>
                    <a:pt x="516" y="82"/>
                    <a:pt x="477" y="64"/>
                  </a:cubicBezTo>
                  <a:cubicBezTo>
                    <a:pt x="445" y="48"/>
                    <a:pt x="394" y="32"/>
                    <a:pt x="360" y="21"/>
                  </a:cubicBezTo>
                </a:path>
              </a:pathLst>
            </a:custGeom>
            <a:solidFill>
              <a:srgbClr val="F4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B91F1775-DAFF-0F0B-4F3C-DEEC76A7B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" y="1268"/>
              <a:ext cx="1044" cy="1124"/>
            </a:xfrm>
            <a:custGeom>
              <a:avLst/>
              <a:gdLst>
                <a:gd name="T0" fmla="*/ 0 w 620"/>
                <a:gd name="T1" fmla="*/ 3623 h 626"/>
                <a:gd name="T2" fmla="*/ 668 w 620"/>
                <a:gd name="T3" fmla="*/ 977 h 626"/>
                <a:gd name="T4" fmla="*/ 1886 w 620"/>
                <a:gd name="T5" fmla="*/ 198 h 626"/>
                <a:gd name="T6" fmla="*/ 2960 w 620"/>
                <a:gd name="T7" fmla="*/ 596 h 626"/>
                <a:gd name="T8" fmla="*/ 1746 w 620"/>
                <a:gd name="T9" fmla="*/ 226 h 626"/>
                <a:gd name="T10" fmla="*/ 704 w 620"/>
                <a:gd name="T11" fmla="*/ 1054 h 626"/>
                <a:gd name="T12" fmla="*/ 0 w 620"/>
                <a:gd name="T13" fmla="*/ 3623 h 6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0" h="626">
                  <a:moveTo>
                    <a:pt x="0" y="626"/>
                  </a:moveTo>
                  <a:cubicBezTo>
                    <a:pt x="140" y="169"/>
                    <a:pt x="140" y="169"/>
                    <a:pt x="140" y="169"/>
                  </a:cubicBezTo>
                  <a:cubicBezTo>
                    <a:pt x="173" y="61"/>
                    <a:pt x="287" y="0"/>
                    <a:pt x="395" y="34"/>
                  </a:cubicBezTo>
                  <a:cubicBezTo>
                    <a:pt x="620" y="103"/>
                    <a:pt x="620" y="103"/>
                    <a:pt x="620" y="103"/>
                  </a:cubicBezTo>
                  <a:cubicBezTo>
                    <a:pt x="366" y="39"/>
                    <a:pt x="366" y="39"/>
                    <a:pt x="366" y="39"/>
                  </a:cubicBezTo>
                  <a:cubicBezTo>
                    <a:pt x="366" y="39"/>
                    <a:pt x="198" y="21"/>
                    <a:pt x="147" y="182"/>
                  </a:cubicBezTo>
                  <a:cubicBezTo>
                    <a:pt x="100" y="331"/>
                    <a:pt x="0" y="626"/>
                    <a:pt x="0" y="6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7D014A4F-6F60-4AE7-B5B2-25795E604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1889"/>
              <a:ext cx="1791" cy="943"/>
            </a:xfrm>
            <a:custGeom>
              <a:avLst/>
              <a:gdLst>
                <a:gd name="T0" fmla="*/ 0 w 1064"/>
                <a:gd name="T1" fmla="*/ 0 h 525"/>
                <a:gd name="T2" fmla="*/ 286 w 1064"/>
                <a:gd name="T3" fmla="*/ 609 h 525"/>
                <a:gd name="T4" fmla="*/ 1737 w 1064"/>
                <a:gd name="T5" fmla="*/ 1151 h 525"/>
                <a:gd name="T6" fmla="*/ 2974 w 1064"/>
                <a:gd name="T7" fmla="*/ 1687 h 525"/>
                <a:gd name="T8" fmla="*/ 4570 w 1064"/>
                <a:gd name="T9" fmla="*/ 2139 h 525"/>
                <a:gd name="T10" fmla="*/ 5075 w 1064"/>
                <a:gd name="T11" fmla="*/ 2033 h 5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64" h="525">
                  <a:moveTo>
                    <a:pt x="0" y="0"/>
                  </a:moveTo>
                  <a:cubicBezTo>
                    <a:pt x="0" y="0"/>
                    <a:pt x="54" y="22"/>
                    <a:pt x="60" y="105"/>
                  </a:cubicBezTo>
                  <a:cubicBezTo>
                    <a:pt x="65" y="189"/>
                    <a:pt x="207" y="320"/>
                    <a:pt x="364" y="199"/>
                  </a:cubicBezTo>
                  <a:cubicBezTo>
                    <a:pt x="520" y="77"/>
                    <a:pt x="612" y="206"/>
                    <a:pt x="624" y="291"/>
                  </a:cubicBezTo>
                  <a:cubicBezTo>
                    <a:pt x="635" y="376"/>
                    <a:pt x="753" y="525"/>
                    <a:pt x="958" y="369"/>
                  </a:cubicBezTo>
                  <a:cubicBezTo>
                    <a:pt x="1015" y="325"/>
                    <a:pt x="1064" y="351"/>
                    <a:pt x="1064" y="351"/>
                  </a:cubicBezTo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7DCFECE7-E80C-096F-761B-28DF2A16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9" y="2137"/>
              <a:ext cx="412" cy="295"/>
            </a:xfrm>
            <a:custGeom>
              <a:avLst/>
              <a:gdLst>
                <a:gd name="T0" fmla="*/ 0 w 245"/>
                <a:gd name="T1" fmla="*/ 0 h 164"/>
                <a:gd name="T2" fmla="*/ 1165 w 245"/>
                <a:gd name="T3" fmla="*/ 466 h 164"/>
                <a:gd name="T4" fmla="*/ 0 w 245"/>
                <a:gd name="T5" fmla="*/ 0 h 1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5" h="164">
                  <a:moveTo>
                    <a:pt x="0" y="0"/>
                  </a:moveTo>
                  <a:cubicBezTo>
                    <a:pt x="0" y="0"/>
                    <a:pt x="80" y="164"/>
                    <a:pt x="245" y="80"/>
                  </a:cubicBezTo>
                  <a:cubicBezTo>
                    <a:pt x="245" y="80"/>
                    <a:pt x="99" y="153"/>
                    <a:pt x="0" y="0"/>
                  </a:cubicBezTo>
                  <a:close/>
                </a:path>
              </a:pathLst>
            </a:custGeom>
            <a:solidFill>
              <a:srgbClr val="E59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D4049A7-3793-70A1-A472-C306DB0B6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" y="2060"/>
              <a:ext cx="343" cy="266"/>
            </a:xfrm>
            <a:custGeom>
              <a:avLst/>
              <a:gdLst>
                <a:gd name="T0" fmla="*/ 0 w 204"/>
                <a:gd name="T1" fmla="*/ 503 h 148"/>
                <a:gd name="T2" fmla="*/ 970 w 204"/>
                <a:gd name="T3" fmla="*/ 859 h 148"/>
                <a:gd name="T4" fmla="*/ 0 w 204"/>
                <a:gd name="T5" fmla="*/ 503 h 1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4" h="148">
                  <a:moveTo>
                    <a:pt x="0" y="87"/>
                  </a:moveTo>
                  <a:cubicBezTo>
                    <a:pt x="0" y="87"/>
                    <a:pt x="126" y="0"/>
                    <a:pt x="204" y="148"/>
                  </a:cubicBezTo>
                  <a:cubicBezTo>
                    <a:pt x="204" y="148"/>
                    <a:pt x="145" y="22"/>
                    <a:pt x="0" y="87"/>
                  </a:cubicBezTo>
                  <a:close/>
                </a:path>
              </a:pathLst>
            </a:custGeom>
            <a:solidFill>
              <a:srgbClr val="F4C0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9A2A7AF2-619C-9B46-6C0E-7D8802553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2505"/>
              <a:ext cx="493" cy="314"/>
            </a:xfrm>
            <a:custGeom>
              <a:avLst/>
              <a:gdLst>
                <a:gd name="T0" fmla="*/ 0 w 293"/>
                <a:gd name="T1" fmla="*/ 0 h 175"/>
                <a:gd name="T2" fmla="*/ 1397 w 293"/>
                <a:gd name="T3" fmla="*/ 174 h 175"/>
                <a:gd name="T4" fmla="*/ 0 w 293"/>
                <a:gd name="T5" fmla="*/ 0 h 1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" h="175">
                  <a:moveTo>
                    <a:pt x="0" y="0"/>
                  </a:moveTo>
                  <a:cubicBezTo>
                    <a:pt x="0" y="0"/>
                    <a:pt x="90" y="175"/>
                    <a:pt x="293" y="30"/>
                  </a:cubicBezTo>
                  <a:cubicBezTo>
                    <a:pt x="293" y="30"/>
                    <a:pt x="107" y="159"/>
                    <a:pt x="0" y="0"/>
                  </a:cubicBezTo>
                  <a:close/>
                </a:path>
              </a:pathLst>
            </a:custGeom>
            <a:solidFill>
              <a:srgbClr val="E59E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A3AA39D0-5C93-5821-C48E-A92A033E9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2462"/>
              <a:ext cx="167" cy="68"/>
            </a:xfrm>
            <a:custGeom>
              <a:avLst/>
              <a:gdLst>
                <a:gd name="T0" fmla="*/ 0 w 99"/>
                <a:gd name="T1" fmla="*/ 218 h 38"/>
                <a:gd name="T2" fmla="*/ 476 w 99"/>
                <a:gd name="T3" fmla="*/ 145 h 38"/>
                <a:gd name="T4" fmla="*/ 0 w 99"/>
                <a:gd name="T5" fmla="*/ 218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9" h="38">
                  <a:moveTo>
                    <a:pt x="0" y="38"/>
                  </a:moveTo>
                  <a:cubicBezTo>
                    <a:pt x="0" y="38"/>
                    <a:pt x="57" y="5"/>
                    <a:pt x="99" y="25"/>
                  </a:cubicBezTo>
                  <a:cubicBezTo>
                    <a:pt x="99" y="25"/>
                    <a:pt x="60" y="0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3ABB61B4-84D9-B914-8D2C-A4F57B1F8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1907"/>
              <a:ext cx="147" cy="306"/>
            </a:xfrm>
            <a:custGeom>
              <a:avLst/>
              <a:gdLst>
                <a:gd name="T0" fmla="*/ 0 w 87"/>
                <a:gd name="T1" fmla="*/ 0 h 170"/>
                <a:gd name="T2" fmla="*/ 257 w 87"/>
                <a:gd name="T3" fmla="*/ 590 h 170"/>
                <a:gd name="T4" fmla="*/ 419 w 87"/>
                <a:gd name="T5" fmla="*/ 992 h 170"/>
                <a:gd name="T6" fmla="*/ 231 w 87"/>
                <a:gd name="T7" fmla="*/ 596 h 170"/>
                <a:gd name="T8" fmla="*/ 0 w 87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170">
                  <a:moveTo>
                    <a:pt x="0" y="0"/>
                  </a:moveTo>
                  <a:cubicBezTo>
                    <a:pt x="0" y="0"/>
                    <a:pt x="41" y="17"/>
                    <a:pt x="53" y="101"/>
                  </a:cubicBezTo>
                  <a:cubicBezTo>
                    <a:pt x="61" y="149"/>
                    <a:pt x="87" y="170"/>
                    <a:pt x="87" y="170"/>
                  </a:cubicBezTo>
                  <a:cubicBezTo>
                    <a:pt x="87" y="170"/>
                    <a:pt x="56" y="145"/>
                    <a:pt x="48" y="102"/>
                  </a:cubicBezTo>
                  <a:cubicBezTo>
                    <a:pt x="40" y="59"/>
                    <a:pt x="33" y="2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5709217B-F7AD-772E-110F-92DC0B130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" y="2159"/>
              <a:ext cx="155" cy="43"/>
            </a:xfrm>
            <a:custGeom>
              <a:avLst/>
              <a:gdLst>
                <a:gd name="T0" fmla="*/ 0 w 92"/>
                <a:gd name="T1" fmla="*/ 138 h 24"/>
                <a:gd name="T2" fmla="*/ 440 w 92"/>
                <a:gd name="T3" fmla="*/ 57 h 24"/>
                <a:gd name="T4" fmla="*/ 0 w 92"/>
                <a:gd name="T5" fmla="*/ 138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2" h="24">
                  <a:moveTo>
                    <a:pt x="0" y="24"/>
                  </a:moveTo>
                  <a:cubicBezTo>
                    <a:pt x="0" y="24"/>
                    <a:pt x="52" y="0"/>
                    <a:pt x="92" y="10"/>
                  </a:cubicBezTo>
                  <a:cubicBezTo>
                    <a:pt x="92" y="10"/>
                    <a:pt x="54" y="4"/>
                    <a:pt x="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16617EDA-92D4-570E-ABBC-DED7AD6D6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" y="1977"/>
              <a:ext cx="591" cy="1187"/>
            </a:xfrm>
            <a:custGeom>
              <a:avLst/>
              <a:gdLst>
                <a:gd name="T0" fmla="*/ 286 w 591"/>
                <a:gd name="T1" fmla="*/ 0 h 1187"/>
                <a:gd name="T2" fmla="*/ 0 w 591"/>
                <a:gd name="T3" fmla="*/ 993 h 1187"/>
                <a:gd name="T4" fmla="*/ 591 w 591"/>
                <a:gd name="T5" fmla="*/ 1187 h 1187"/>
                <a:gd name="T6" fmla="*/ 44 w 591"/>
                <a:gd name="T7" fmla="*/ 968 h 1187"/>
                <a:gd name="T8" fmla="*/ 286 w 591"/>
                <a:gd name="T9" fmla="*/ 0 h 11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1" h="1187">
                  <a:moveTo>
                    <a:pt x="286" y="0"/>
                  </a:moveTo>
                  <a:lnTo>
                    <a:pt x="0" y="993"/>
                  </a:lnTo>
                  <a:lnTo>
                    <a:pt x="591" y="1187"/>
                  </a:lnTo>
                  <a:lnTo>
                    <a:pt x="44" y="96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4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B176B125-B40F-5C91-0F12-0C7D3A8B6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" y="1295"/>
              <a:ext cx="996" cy="1110"/>
            </a:xfrm>
            <a:custGeom>
              <a:avLst/>
              <a:gdLst>
                <a:gd name="T0" fmla="*/ 0 w 996"/>
                <a:gd name="T1" fmla="*/ 0 h 1110"/>
                <a:gd name="T2" fmla="*/ 996 w 996"/>
                <a:gd name="T3" fmla="*/ 327 h 1110"/>
                <a:gd name="T4" fmla="*/ 771 w 996"/>
                <a:gd name="T5" fmla="*/ 1110 h 1110"/>
                <a:gd name="T6" fmla="*/ 938 w 996"/>
                <a:gd name="T7" fmla="*/ 356 h 1110"/>
                <a:gd name="T8" fmla="*/ 0 w 996"/>
                <a:gd name="T9" fmla="*/ 0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6" h="1110">
                  <a:moveTo>
                    <a:pt x="0" y="0"/>
                  </a:moveTo>
                  <a:lnTo>
                    <a:pt x="996" y="327"/>
                  </a:lnTo>
                  <a:lnTo>
                    <a:pt x="771" y="1110"/>
                  </a:lnTo>
                  <a:lnTo>
                    <a:pt x="938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3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727D488F-6C6E-DC7D-AF7D-D1DF3AA3C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1615"/>
              <a:ext cx="227" cy="790"/>
            </a:xfrm>
            <a:custGeom>
              <a:avLst/>
              <a:gdLst>
                <a:gd name="T0" fmla="*/ 227 w 227"/>
                <a:gd name="T1" fmla="*/ 18 h 790"/>
                <a:gd name="T2" fmla="*/ 0 w 227"/>
                <a:gd name="T3" fmla="*/ 790 h 790"/>
                <a:gd name="T4" fmla="*/ 205 w 227"/>
                <a:gd name="T5" fmla="*/ 0 h 790"/>
                <a:gd name="T6" fmla="*/ 227 w 227"/>
                <a:gd name="T7" fmla="*/ 18 h 7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790">
                  <a:moveTo>
                    <a:pt x="227" y="18"/>
                  </a:moveTo>
                  <a:lnTo>
                    <a:pt x="0" y="790"/>
                  </a:lnTo>
                  <a:lnTo>
                    <a:pt x="205" y="0"/>
                  </a:lnTo>
                  <a:lnTo>
                    <a:pt x="227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9030" y="403121"/>
            <a:ext cx="200143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solidFill>
                  <a:srgbClr val="312F44"/>
                </a:solidFill>
                <a:latin typeface="Yanone Kaffeesatz" panose="020B0604020202020204" charset="0"/>
                <a:sym typeface="+mn-ea"/>
              </a:rPr>
              <a:t>Definition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09030" y="1049452"/>
            <a:ext cx="6601369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 dirty="0">
                <a:solidFill>
                  <a:srgbClr val="312F44"/>
                </a:solidFill>
                <a:latin typeface="Maven Pro" panose="020B0604020202020204" charset="0"/>
                <a:sym typeface="+mn-ea"/>
              </a:rPr>
              <a:t>A dressing is a sterile pad or compresses applied to a wound to promote healing and protect the wound from further harm.</a:t>
            </a:r>
            <a:endParaRPr lang="en-US" sz="2100" dirty="0">
              <a:solidFill>
                <a:srgbClr val="312F44"/>
              </a:solidFill>
              <a:latin typeface="Maven Pro" panose="020B0604020202020204" charset="0"/>
            </a:endParaRPr>
          </a:p>
          <a:p>
            <a:r>
              <a:rPr lang="en-US" sz="2100" dirty="0">
                <a:solidFill>
                  <a:srgbClr val="312F44"/>
                </a:solidFill>
                <a:latin typeface="Maven Pro" panose="020B0604020202020204" charset="0"/>
                <a:sym typeface="+mn-ea"/>
              </a:rPr>
              <a:t>It's designed to be in direct contact with the wound, as distinguished from a bandage, which is most often used to hold a dressing in place.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54" y="3155460"/>
            <a:ext cx="2040510" cy="1877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2" b="6307"/>
          <a:stretch/>
        </p:blipFill>
        <p:spPr>
          <a:xfrm>
            <a:off x="545036" y="3321269"/>
            <a:ext cx="5593005" cy="17621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2607" y="608779"/>
            <a:ext cx="7886700" cy="4010025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Desired characteristics of wound dressings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Promote wound healing (</a:t>
            </a:r>
            <a:r>
              <a:rPr lang="en-US" sz="1800" u="sng" dirty="0">
                <a:solidFill>
                  <a:srgbClr val="312F44"/>
                </a:solidFill>
                <a:latin typeface="Maven Pro" panose="020B0604020202020204" charset="0"/>
              </a:rPr>
              <a:t>maintain moist environment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Conformability.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Control/stop bleeding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Non-allergenic and nonirritating.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Safety.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Enhance epidermal migration.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Promote angiogenesis and connective tissue synthesis.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Maintain appropriate tissue temperature to improve the blood flow to the wound bed.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Protect against bacterial infection and should be non-adherent to the wound and easy to remove after healing.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Non-traumatic removal.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100"/>
          <p:cNvSpPr txBox="1"/>
          <p:nvPr/>
        </p:nvSpPr>
        <p:spPr>
          <a:xfrm>
            <a:off x="508364" y="1153161"/>
            <a:ext cx="6960870" cy="29546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12F44"/>
                </a:solidFill>
                <a:latin typeface="Yanone Kaffeesatz" panose="020B0604020202020204" charset="0"/>
                <a:cs typeface="Times New Roman" panose="02020603050405020304" charset="0"/>
              </a:rPr>
              <a:t>Dressings can be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  <a:cs typeface="Times New Roman" panose="02020603050405020304" charset="0"/>
              </a:rPr>
              <a:t>classified as primary or secondary</a:t>
            </a:r>
            <a:r>
              <a:rPr lang="en-US" sz="2400" b="1" dirty="0">
                <a:latin typeface="Yanone Kaffeesatz" panose="020B0604020202020204" charset="0"/>
                <a:cs typeface="Times New Roman" panose="02020603050405020304" charset="0"/>
              </a:rPr>
              <a:t>.</a:t>
            </a:r>
          </a:p>
          <a:p>
            <a:r>
              <a:rPr lang="en-US" sz="1800" dirty="0">
                <a:latin typeface="Calibri" panose="020F0502020204030204" charset="0"/>
                <a:cs typeface="Times New Roman" panose="02020603050405020304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  <a:cs typeface="Times New Roman" panose="02020603050405020304" charset="0"/>
              </a:rPr>
              <a:t>primary dressing 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is placed directly on the wound and may provide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Calibri" panose="020F0502020204030204" charset="0"/>
              </a:rPr>
              <a:t> 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absorption of fluids and prevent desiccation, infection, and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Calibri" panose="020F0502020204030204" charset="0"/>
              </a:rPr>
              <a:t> 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adhesion of a secondary dressing.</a:t>
            </a:r>
          </a:p>
          <a:p>
            <a:endParaRPr lang="en-US" sz="1800" dirty="0">
              <a:solidFill>
                <a:srgbClr val="312F44"/>
              </a:solidFill>
              <a:highlight>
                <a:srgbClr val="FFFF00"/>
              </a:highlight>
              <a:latin typeface="Maven Pro" panose="020B0604020202020204" charset="0"/>
              <a:cs typeface="Times New Roman" panose="0202060305040502030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accent6">
                    <a:lumMod val="50000"/>
                  </a:schemeClr>
                </a:solidFill>
                <a:latin typeface="Maven Pro" panose="020B0604020202020204" charset="0"/>
                <a:cs typeface="Times New Roman" panose="02020603050405020304" charset="0"/>
              </a:rPr>
              <a:t>A secondary dressing 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is one that is placed on the primary dressing for further protection,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Calibri" panose="020F0502020204030204" charset="0"/>
              </a:rPr>
              <a:t> </a:t>
            </a: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  <a:cs typeface="Times New Roman" panose="02020603050405020304" charset="0"/>
              </a:rPr>
              <a:t>absorption, compression, and occlusion. </a:t>
            </a:r>
          </a:p>
          <a:p>
            <a:endParaRPr lang="en-US" sz="1800" dirty="0">
              <a:latin typeface="Calibri" panose="020F05020202040302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003" y="501650"/>
            <a:ext cx="7886700" cy="993775"/>
          </a:xfrm>
        </p:spPr>
        <p:txBody>
          <a:bodyPr/>
          <a:lstStyle/>
          <a:p>
            <a:r>
              <a:rPr lang="en-US" sz="3600" b="1" dirty="0">
                <a:solidFill>
                  <a:srgbClr val="312F44"/>
                </a:solidFill>
                <a:latin typeface="Yanone Kaffeesatz" panose="020B0604020202020204" charset="0"/>
                <a:cs typeface="Calibri" panose="020F0502020204030204" charset="0"/>
                <a:sym typeface="+mn-ea"/>
              </a:rPr>
              <a:t>Types of dressing</a:t>
            </a:r>
            <a:br>
              <a:rPr lang="en-US" dirty="0">
                <a:solidFill>
                  <a:srgbClr val="312F44"/>
                </a:solidFill>
              </a:rPr>
            </a:br>
            <a:endParaRPr lang="en-US" dirty="0">
              <a:solidFill>
                <a:srgbClr val="312F4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62910" y="1260475"/>
            <a:ext cx="3868738" cy="617538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1- Traditional wound dressing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62909" y="1683572"/>
            <a:ext cx="4020208" cy="2958278"/>
          </a:xfrm>
        </p:spPr>
        <p:txBody>
          <a:bodyPr>
            <a:normAutofit fontScale="92500"/>
          </a:bodyPr>
          <a:lstStyle/>
          <a:p>
            <a:r>
              <a:rPr lang="en-US" sz="1700" dirty="0">
                <a:sym typeface="+mn-ea"/>
              </a:rPr>
              <a:t>Non-occlusive products are indicated for only superficial, clean, and dry wounds with minimal exudates. They can also be used as secondary dressings.</a:t>
            </a:r>
          </a:p>
          <a:p>
            <a:pPr marL="0" indent="0">
              <a:buNone/>
            </a:pPr>
            <a:endParaRPr lang="en-US" sz="1700" dirty="0">
              <a:sym typeface="+mn-ea"/>
            </a:endParaRPr>
          </a:p>
          <a:p>
            <a:r>
              <a:rPr lang="en-US" sz="1700" dirty="0"/>
              <a:t>- Advantages: simple and low cost.</a:t>
            </a:r>
          </a:p>
          <a:p>
            <a:r>
              <a:rPr lang="en-US" sz="1700" dirty="0"/>
              <a:t>- Disadvantages: They don’t provide moist environment and tend to be dry and painful when adhere to the wound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960885" y="1260475"/>
            <a:ext cx="3887787" cy="617538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2- Modern wound dressing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960884" y="1780792"/>
            <a:ext cx="3887787" cy="2763837"/>
          </a:xfrm>
        </p:spPr>
        <p:txBody>
          <a:bodyPr/>
          <a:lstStyle/>
          <a:p>
            <a:r>
              <a:rPr lang="en-US" dirty="0">
                <a:solidFill>
                  <a:srgbClr val="312F44"/>
                </a:solidFill>
                <a:sym typeface="+mn-ea"/>
              </a:rPr>
              <a:t>Are semi-occlusive or occlusive, available in the form of films, foam, hydrogel, and hydrocolloids. These dressings act as a barrier against the penetration of bacteria into the wound environment.</a:t>
            </a:r>
            <a:endParaRPr lang="en-US" dirty="0">
              <a:solidFill>
                <a:srgbClr val="312F44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4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17" y="950963"/>
            <a:ext cx="52479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W</a:t>
            </a:r>
            <a:r>
              <a:rPr lang="ar-SA" sz="1800" dirty="0">
                <a:solidFill>
                  <a:srgbClr val="312F44"/>
                </a:solidFill>
                <a:latin typeface="Maven Pro" panose="020B0604020202020204" charset="0"/>
              </a:rPr>
              <a:t>oven and non woven </a:t>
            </a:r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fibres comes in Variable shapes an sizes,</a:t>
            </a:r>
            <a:r>
              <a:rPr lang="ar-SA" sz="1800" dirty="0">
                <a:solidFill>
                  <a:srgbClr val="312F44"/>
                </a:solidFill>
                <a:latin typeface="Maven Pro" panose="020B0604020202020204" charset="0"/>
              </a:rPr>
              <a:t> </a:t>
            </a:r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capable of absorbing discharge from the wound and afford some sort of protection against bacterial</a:t>
            </a:r>
            <a:r>
              <a:rPr lang="ar-SA" sz="1800" dirty="0">
                <a:solidFill>
                  <a:srgbClr val="312F44"/>
                </a:solidFill>
                <a:latin typeface="Maven Pro" panose="020B0604020202020204" charset="0"/>
              </a:rPr>
              <a:t> Infection.</a:t>
            </a:r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 but requires frequent changing</a:t>
            </a:r>
            <a:r>
              <a:rPr lang="ar-SA" sz="1800" dirty="0">
                <a:solidFill>
                  <a:srgbClr val="312F44"/>
                </a:solidFill>
                <a:latin typeface="Maven Pro" panose="020B0604020202020204" charset="0"/>
              </a:rPr>
              <a:t>, </a:t>
            </a:r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 they are usually inexpensive and widely available.</a:t>
            </a:r>
          </a:p>
          <a:p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When to use?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On an infected wound.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On wounds that require wrapping or extra packing.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On injuries that require frequent dressing changes.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800" dirty="0">
                <a:solidFill>
                  <a:srgbClr val="312F44"/>
                </a:solidFill>
                <a:latin typeface="Maven Pro" panose="020B0604020202020204" charset="0"/>
              </a:rPr>
              <a:t>Injuries that are draining or will have excess discharge.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B9DA45-562D-DFA8-63A5-78C323C12320}"/>
              </a:ext>
            </a:extLst>
          </p:cNvPr>
          <p:cNvSpPr txBox="1">
            <a:spLocks/>
          </p:cNvSpPr>
          <p:nvPr/>
        </p:nvSpPr>
        <p:spPr>
          <a:xfrm>
            <a:off x="312647" y="579473"/>
            <a:ext cx="6172200" cy="53336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A- Gauze: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Yanone Kaffeesatz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83D1B-0F49-4574-87CA-092ABD856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17" y="120228"/>
            <a:ext cx="2012783" cy="217628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24AE71A-30AB-FA10-E010-AA743F83D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25" y="810429"/>
            <a:ext cx="1722651" cy="189562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CFE7F28-6285-1904-24A2-D0F7CC73E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13" y="3115805"/>
            <a:ext cx="3285527" cy="18530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B9DA45-562D-DFA8-63A5-78C323C12320}"/>
              </a:ext>
            </a:extLst>
          </p:cNvPr>
          <p:cNvSpPr txBox="1">
            <a:spLocks/>
          </p:cNvSpPr>
          <p:nvPr/>
        </p:nvSpPr>
        <p:spPr>
          <a:xfrm>
            <a:off x="176311" y="174658"/>
            <a:ext cx="6172200" cy="47880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1- Traditional wound dressing : 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37258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908" y="55427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Are made up of cotton wool, cellulose, or polyamide materials. Cotton bandages can act as a secondary dressing while compression bandages provide good compressions for venous ulcers.</a:t>
            </a:r>
            <a:endParaRPr lang="en-US" sz="1800" dirty="0">
              <a:solidFill>
                <a:srgbClr val="312F44"/>
              </a:solidFill>
              <a:latin typeface="Maven Pro" panose="020B060402020202020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392634-085B-AF6C-0B53-F4328A213328}"/>
              </a:ext>
            </a:extLst>
          </p:cNvPr>
          <p:cNvSpPr txBox="1">
            <a:spLocks/>
          </p:cNvSpPr>
          <p:nvPr/>
        </p:nvSpPr>
        <p:spPr>
          <a:xfrm>
            <a:off x="248228" y="125653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B-  Bandages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Yanone Kaffeesatz" panose="020B0604020202020204" charset="0"/>
            </a:endParaRPr>
          </a:p>
        </p:txBody>
      </p:sp>
      <p:pic>
        <p:nvPicPr>
          <p:cNvPr id="4" name="Picture 3" descr="A picture containing accessory, bandage">
            <a:extLst>
              <a:ext uri="{FF2B5EF4-FFF2-40B4-BE49-F238E27FC236}">
                <a16:creationId xmlns:a16="http://schemas.microsoft.com/office/drawing/2014/main" id="{F0648574-F175-B399-2942-7F185F730A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0"/>
          <a:stretch/>
        </p:blipFill>
        <p:spPr>
          <a:xfrm>
            <a:off x="7122007" y="355286"/>
            <a:ext cx="1937609" cy="17758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975A06E4-47CF-7DDE-C6EA-A5B489FA6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82" y="191293"/>
            <a:ext cx="2601773" cy="30248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E16989A-2971-4261-7EA9-142A767F515F}"/>
              </a:ext>
            </a:extLst>
          </p:cNvPr>
          <p:cNvSpPr txBox="1">
            <a:spLocks/>
          </p:cNvSpPr>
          <p:nvPr/>
        </p:nvSpPr>
        <p:spPr>
          <a:xfrm>
            <a:off x="248228" y="2110820"/>
            <a:ext cx="61722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C- Tulle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Yanone Kaffeesatz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8E5DB-B51E-DFEE-BD26-E00CFE6CBE1A}"/>
              </a:ext>
            </a:extLst>
          </p:cNvPr>
          <p:cNvSpPr txBox="1"/>
          <p:nvPr/>
        </p:nvSpPr>
        <p:spPr>
          <a:xfrm>
            <a:off x="84908" y="2682769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800" dirty="0">
                <a:solidFill>
                  <a:srgbClr val="312F44"/>
                </a:solidFill>
                <a:latin typeface="Maven Pro" panose="020B0604020202020204" charset="0"/>
              </a:rPr>
              <a:t>Dressing that is impregnated with paraffin oil is indicated for the superficial clean wound. These dressings are soothing and quick absorbent and are used with some secondary dressings.</a:t>
            </a:r>
            <a:endParaRPr lang="en-US" sz="1800" dirty="0">
              <a:solidFill>
                <a:srgbClr val="312F44"/>
              </a:solidFill>
              <a:latin typeface="Maven Pro" panose="020B060402020202020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BE4D8CF-B554-ED53-6733-BD8B418F3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59" y="3335938"/>
            <a:ext cx="1754504" cy="1754504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2917DDF-CEBF-D642-14DC-01A9EBC8B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17" y="3216166"/>
            <a:ext cx="1802987" cy="17545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908" y="430115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accent1">
                    <a:lumMod val="50000"/>
                  </a:schemeClr>
                </a:solidFill>
              </a:rPr>
              <a:t>**gauze and tulle dressing are used to cover the wound and restore its function underneath</a:t>
            </a:r>
          </a:p>
        </p:txBody>
      </p:sp>
    </p:spTree>
    <p:extLst>
      <p:ext uri="{BB962C8B-B14F-4D97-AF65-F5344CB8AC3E}">
        <p14:creationId xmlns:p14="http://schemas.microsoft.com/office/powerpoint/2010/main" val="876149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4FCF98-1329-1A17-E43B-0C60F1E374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5490" y="-15819"/>
            <a:ext cx="61722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1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anone Kaffeesatz" panose="020B0604020202020204" charset="0"/>
              </a:rPr>
              <a:t>Complications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815AFDF-DF87-DA05-8D6D-0ECC4E3E8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34" y="1019125"/>
            <a:ext cx="3137528" cy="34414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7575" y="522039"/>
            <a:ext cx="541422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Yanone Kaffeesatz" panose="020B0604020202020204" charset="0"/>
              </a:rPr>
              <a:t>- Medical adhesive-related skin injuries (MARSI) 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Yanone Kaffeesatz" panose="020B060402020202020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3067FE-D1D7-5AB5-403E-7B44BE22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7105"/>
            <a:ext cx="5846935" cy="2577071"/>
          </a:xfrm>
        </p:spPr>
        <p:txBody>
          <a:bodyPr>
            <a:no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F44"/>
                </a:solidFill>
              </a:rPr>
              <a:t>MARSI occur when superficial layers of skin are removed by the medical dressing adhesive, resulting in threats to skin integrity, which include skin tears, or a reaction such as the formation of vesicles. They also cause pain, increase the risk of infection, may increase wound size, and delay healing.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F44"/>
                </a:solidFill>
              </a:rPr>
              <a:t>skin irritation.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F44"/>
                </a:solidFill>
              </a:rPr>
              <a:t>The fluid is absorbed, not eliminated, so there’s a high risk of further contamination or infection. 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F44"/>
                </a:solidFill>
              </a:rPr>
              <a:t>There’s a high chance of abscesses forming, which can stop the wound from healing.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312F44"/>
                </a:solidFill>
              </a:rPr>
              <a:t>They form blisters when applied over a wound.</a:t>
            </a:r>
          </a:p>
          <a:p>
            <a:pPr marL="38862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312F44"/>
              </a:solidFill>
            </a:endParaRPr>
          </a:p>
          <a:p>
            <a:pPr marL="102870" indent="0">
              <a:buNone/>
            </a:pPr>
            <a:endParaRPr lang="en-US" sz="1800" dirty="0">
              <a:solidFill>
                <a:srgbClr val="1714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81106"/>
      </p:ext>
    </p:extLst>
  </p:cSld>
  <p:clrMapOvr>
    <a:masterClrMapping/>
  </p:clrMapOvr>
</p:sld>
</file>

<file path=ppt/theme/theme1.xml><?xml version="1.0" encoding="utf-8"?>
<a:theme xmlns:a="http://schemas.openxmlformats.org/drawingml/2006/main" name="National Call Your Doctor Day by Slidesgo">
  <a:themeElements>
    <a:clrScheme name="Simple Light">
      <a:dk1>
        <a:srgbClr val="312F44"/>
      </a:dk1>
      <a:lt1>
        <a:srgbClr val="FFFFFF"/>
      </a:lt1>
      <a:dk2>
        <a:srgbClr val="7196CC"/>
      </a:dk2>
      <a:lt2>
        <a:srgbClr val="6EB2CC"/>
      </a:lt2>
      <a:accent1>
        <a:srgbClr val="8ED6C3"/>
      </a:accent1>
      <a:accent2>
        <a:srgbClr val="7C2F27"/>
      </a:accent2>
      <a:accent3>
        <a:srgbClr val="AB8178"/>
      </a:accent3>
      <a:accent4>
        <a:srgbClr val="EEB3A5"/>
      </a:accent4>
      <a:accent5>
        <a:srgbClr val="FFF7ED"/>
      </a:accent5>
      <a:accent6>
        <a:srgbClr val="D3B27E"/>
      </a:accent6>
      <a:hlink>
        <a:srgbClr val="312F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1139</Words>
  <Application>Microsoft Office PowerPoint</Application>
  <PresentationFormat>On-screen Show (16:9)</PresentationFormat>
  <Paragraphs>138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Yanone Kaffeesatz</vt:lpstr>
      <vt:lpstr>Arial</vt:lpstr>
      <vt:lpstr>Maven Pro</vt:lpstr>
      <vt:lpstr>Calibri</vt:lpstr>
      <vt:lpstr>National Call Your Doctor Day by Slidesgo</vt:lpstr>
      <vt:lpstr>Dressings Materials</vt:lpstr>
      <vt:lpstr>Table of contents</vt:lpstr>
      <vt:lpstr>PowerPoint Presentation</vt:lpstr>
      <vt:lpstr>PowerPoint Presentation</vt:lpstr>
      <vt:lpstr>PowerPoint Presentation</vt:lpstr>
      <vt:lpstr>Types of dressing </vt:lpstr>
      <vt:lpstr>PowerPoint Presentation</vt:lpstr>
      <vt:lpstr>PowerPoint Presentation</vt:lpstr>
      <vt:lpstr>Complications</vt:lpstr>
      <vt:lpstr>A- Semi-permeable film dressing</vt:lpstr>
      <vt:lpstr>B- Semi-permeable foam dressing</vt:lpstr>
      <vt:lpstr>C- Hydrogel dressing</vt:lpstr>
      <vt:lpstr>D- Hydrocolloid dressings </vt:lpstr>
      <vt:lpstr>Principles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Dressings Materials</dc:title>
  <cp:lastModifiedBy>Nessreen Alsharaiah</cp:lastModifiedBy>
  <cp:revision>5</cp:revision>
  <dcterms:modified xsi:type="dcterms:W3CDTF">2023-04-10T18:24:36Z</dcterms:modified>
</cp:coreProperties>
</file>