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39" r:id="rId2"/>
    <p:sldId id="257" r:id="rId3"/>
    <p:sldId id="258" r:id="rId4"/>
    <p:sldId id="259" r:id="rId5"/>
    <p:sldId id="260" r:id="rId6"/>
    <p:sldId id="298" r:id="rId7"/>
    <p:sldId id="336" r:id="rId8"/>
    <p:sldId id="337" r:id="rId9"/>
    <p:sldId id="338" r:id="rId10"/>
    <p:sldId id="302" r:id="rId11"/>
    <p:sldId id="303" r:id="rId12"/>
    <p:sldId id="304" r:id="rId13"/>
    <p:sldId id="288" r:id="rId14"/>
    <p:sldId id="290" r:id="rId15"/>
    <p:sldId id="265" r:id="rId16"/>
    <p:sldId id="293" r:id="rId17"/>
    <p:sldId id="292" r:id="rId18"/>
    <p:sldId id="306" r:id="rId19"/>
    <p:sldId id="308" r:id="rId20"/>
    <p:sldId id="294" r:id="rId21"/>
    <p:sldId id="295" r:id="rId22"/>
    <p:sldId id="296" r:id="rId23"/>
    <p:sldId id="266" r:id="rId24"/>
    <p:sldId id="297" r:id="rId25"/>
    <p:sldId id="280" r:id="rId26"/>
    <p:sldId id="281" r:id="rId27"/>
    <p:sldId id="282" r:id="rId28"/>
    <p:sldId id="283" r:id="rId29"/>
    <p:sldId id="284" r:id="rId30"/>
    <p:sldId id="285" r:id="rId31"/>
    <p:sldId id="310" r:id="rId32"/>
    <p:sldId id="268" r:id="rId33"/>
    <p:sldId id="269" r:id="rId34"/>
    <p:sldId id="270" r:id="rId35"/>
    <p:sldId id="312" r:id="rId36"/>
    <p:sldId id="313" r:id="rId37"/>
    <p:sldId id="314" r:id="rId38"/>
    <p:sldId id="315" r:id="rId39"/>
    <p:sldId id="316" r:id="rId40"/>
    <p:sldId id="274" r:id="rId41"/>
    <p:sldId id="309" r:id="rId42"/>
    <p:sldId id="335" r:id="rId43"/>
    <p:sldId id="317" r:id="rId44"/>
    <p:sldId id="318" r:id="rId45"/>
    <p:sldId id="319" r:id="rId46"/>
    <p:sldId id="320" r:id="rId47"/>
    <p:sldId id="324" r:id="rId48"/>
    <p:sldId id="327" r:id="rId49"/>
    <p:sldId id="328" r:id="rId50"/>
    <p:sldId id="329" r:id="rId51"/>
    <p:sldId id="330" r:id="rId52"/>
    <p:sldId id="331" r:id="rId53"/>
    <p:sldId id="333" r:id="rId54"/>
    <p:sldId id="279" r:id="rId55"/>
    <p:sldId id="334" r:id="rId56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913AF1-BE7A-480D-B866-5B0AC0FA5C88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4D527B3-1627-4F83-BC9E-53E9BDC55E2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4059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B9042EA-3F37-4D04-8027-6F23F86D6E4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D8455-D153-4015-AC12-4D8722652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AF8073-E04D-4132-B5B4-F871605DB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FF621F-5A35-497E-BBEA-0B892DAE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617AB1-B449-4A8D-AB8B-8821C30A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7881F-1E94-44C9-A3A1-71990882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410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9EBEB-64FE-49FA-852A-7F08B9E4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717981-1E42-46C2-AAB8-15F0C07C0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D23DBE-71B9-4AD8-8C00-8785C639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3547C2-5104-4CDE-BA8C-28F987E3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CBDAC-F48D-4EDF-93E6-285460B6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8470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5AF0D3-8830-4C82-8EC6-61439B575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86139D-9891-44DE-8038-DF77E4CD5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C42B8D-C8BE-4397-81EC-E3D8D0F8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49E66D-632B-48FF-9E17-C58A5553C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B20FB9-93CE-4E9D-B0D8-0BC83428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3291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54853-9C3D-4B87-8B76-F34DE6B4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CC6B07-50D7-4493-BD4E-7AAD009DA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1FD792-83E7-4345-B646-A5B7A6EE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85477C-D3E2-42DF-8EE0-602CAF70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CDAC8B-B856-4E05-8AE4-84447D58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17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084F0-0708-4FF7-BE81-22A211FE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A629B8-0F54-49AC-9037-DFE21075C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1A80ED-348B-4EBB-A38F-1921D92C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C49C0B-AC20-4084-99B2-C5579105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85B8A8-9739-48B1-BCBD-48923B17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408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61976-C25E-4EDD-89D9-70E1D1DC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B77F8D-DE03-4B14-8F2B-9B80DD231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AAC122-07A8-42BF-9F68-9BA04F92C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8EAB56-3CCD-4B8B-A0F7-E43A8C31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02A64C-0029-4B81-B11D-91B9EED5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EECC10-91E8-4434-8E42-17F1B026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3673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6E5E0-93D4-4AE3-B928-1CBDD6D1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7C9F2C-63D9-4DF1-B0ED-167F03872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6A54D8-AFB3-4D99-8B07-39AB5E08A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99F639-CAF0-456B-8F23-AC757DD1E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276479-CC40-4197-B039-6DA1551C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922504-5765-448D-9BE4-0A578D33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AA089E-5A08-4BC8-AF09-7138D2DF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266F3CA-F393-4587-A559-A3FD04E2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2882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EB21A-ECAF-4893-9B6E-E5C7A273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F33723-84EE-4171-B3C9-83D30633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E6029C-9DC9-4A0A-961A-72069C52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45F12D-E4E3-4C62-9DB8-FF44CF15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4869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C8A2F5-2AF5-4645-8441-7A067C2F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0C2C78-58F2-4D79-B63A-2C390615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128AF5-3C9F-411B-8DAE-09932DAD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033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935E2-E76B-42AB-BDA1-A13808BF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F85496-8EEE-43A8-BFD6-94232E69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011775-67D7-4A3F-AE47-DC095EA73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292BD-AEF5-490A-9FE2-49043A41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E2458D-9FD8-46B2-AEE5-95FC0E85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447C5F-4E6B-4B01-8C15-DC033737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8145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5355D-0B0C-4EC3-B614-3A2492D7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B20B870-FDB4-49CB-800E-AB63CD8FB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341174-E932-4DA1-BA09-69B28FE86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AA5731-0C2C-406A-A5DB-6B5D0A98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790A00-5FEF-4D6C-9CC3-02F15C5E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815E2F-1CE6-49CA-9A9E-F5473C6A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9215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C75C5A-57C2-44E5-8FE0-70CDB997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CBF57D-E5DA-48AB-BAC2-1DEA0CC9D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4043D2-A838-417E-9647-A74E26FD1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C128-B5B2-4EEE-92E2-A2D6845DFCC6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D83ADC-D56E-4F12-ACE7-6641B93A4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721B33-768E-46A5-93D1-19311F05E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5B89-B25B-4BEE-B680-D5B2DB456A3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1959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.slidesharecdn.com/hemorrhage-161204072838/95/hemorrhage-and-its-management-16-638.jpg?cb=148083679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76" y="2206625"/>
            <a:ext cx="5892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50627" y="313898"/>
            <a:ext cx="10363200" cy="1473954"/>
          </a:xfrm>
        </p:spPr>
        <p:txBody>
          <a:bodyPr>
            <a:normAutofit/>
          </a:bodyPr>
          <a:lstStyle/>
          <a:p>
            <a:r>
              <a:rPr lang="en-US" sz="9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Hemorrhage</a:t>
            </a:r>
            <a:endParaRPr lang="en-US" altLang="en-US" sz="7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750627" y="2409826"/>
            <a:ext cx="5040574" cy="3990975"/>
          </a:xfrm>
          <a:prstGeom prst="rect">
            <a:avLst/>
          </a:prstGeom>
          <a:noFill/>
          <a:ln/>
        </p:spPr>
        <p:txBody>
          <a:bodyPr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defRPr/>
            </a:pP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تم تفريغ كلام الدكتور </a:t>
            </a:r>
            <a:b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altLang="en-US" sz="72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صالح </a:t>
            </a:r>
            <a:r>
              <a:rPr lang="ar-JO" altLang="en-US" sz="7200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أبوالحاج</a:t>
            </a:r>
            <a:r>
              <a:rPr lang="ar-JO" altLang="en-US" sz="72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على المحاضرة </a:t>
            </a:r>
            <a:b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altLang="en-US" sz="7200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باللون الأخضر</a:t>
            </a:r>
          </a:p>
          <a:p>
            <a:pPr rtl="1">
              <a:defRPr/>
            </a:pP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كل الشكر للطالبة :</a:t>
            </a:r>
            <a:b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en-US" sz="7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altLang="en-US" sz="72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أبرار الصرايرة </a:t>
            </a: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على مجهودها</a:t>
            </a:r>
            <a:endParaRPr lang="en-US" altLang="en-US" sz="7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95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09598-D015-4F8A-837D-024B0064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JO" dirty="0"/>
              <a:t>Origin :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8F84AE-7A18-4614-9FE7-F7E278A66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ar-JO" sz="3200" b="1" dirty="0">
                <a:solidFill>
                  <a:srgbClr val="FF3300"/>
                </a:solidFill>
              </a:rPr>
              <a:t>A. Mouth : </a:t>
            </a:r>
          </a:p>
          <a:p>
            <a:pPr lvl="1"/>
            <a:r>
              <a:rPr lang="en-US" altLang="ar-JO" sz="2800" b="1" i="1" dirty="0"/>
              <a:t>Hematemesis</a:t>
            </a:r>
            <a:r>
              <a:rPr lang="en-US" altLang="ar-JO" sz="3200" b="1" dirty="0"/>
              <a:t> </a:t>
            </a:r>
            <a:r>
              <a:rPr lang="en-US" altLang="ar-JO" dirty="0"/>
              <a:t>- vomiting fresh blood </a:t>
            </a:r>
          </a:p>
          <a:p>
            <a:pPr lvl="1"/>
            <a:r>
              <a:rPr lang="en-US" altLang="ar-JO" sz="2800" b="1" i="1" dirty="0"/>
              <a:t>Hemoptysis</a:t>
            </a:r>
            <a:r>
              <a:rPr lang="en-US" altLang="ar-JO" sz="3200" b="1" dirty="0"/>
              <a:t> </a:t>
            </a:r>
            <a:r>
              <a:rPr lang="en-US" altLang="ar-JO" dirty="0"/>
              <a:t>- coughing up blood from the lungs </a:t>
            </a:r>
          </a:p>
          <a:p>
            <a:pPr lvl="1"/>
            <a:endParaRPr lang="en-US" altLang="ar-JO" dirty="0"/>
          </a:p>
          <a:p>
            <a:pPr lvl="1"/>
            <a:endParaRPr lang="en-US" altLang="ar-JO" dirty="0"/>
          </a:p>
          <a:p>
            <a:pPr>
              <a:buNone/>
            </a:pPr>
            <a:r>
              <a:rPr lang="en-US" altLang="ar-JO" b="1" dirty="0">
                <a:solidFill>
                  <a:srgbClr val="FF3300"/>
                </a:solidFill>
              </a:rPr>
              <a:t>B. Hematochezia</a:t>
            </a:r>
            <a:r>
              <a:rPr lang="en-US" altLang="ar-JO" dirty="0">
                <a:solidFill>
                  <a:srgbClr val="FF3300"/>
                </a:solidFill>
              </a:rPr>
              <a:t> </a:t>
            </a:r>
            <a:r>
              <a:rPr lang="en-US" altLang="ar-JO" dirty="0"/>
              <a:t>- rectal blood </a:t>
            </a:r>
          </a:p>
          <a:p>
            <a:pPr>
              <a:buNone/>
            </a:pPr>
            <a:endParaRPr lang="en-US" altLang="ar-JO" dirty="0"/>
          </a:p>
          <a:p>
            <a:pPr>
              <a:buNone/>
            </a:pPr>
            <a:r>
              <a:rPr lang="en-US" altLang="ar-JO" b="1" dirty="0">
                <a:solidFill>
                  <a:srgbClr val="FF3300"/>
                </a:solidFill>
              </a:rPr>
              <a:t>C. Hematuria </a:t>
            </a:r>
            <a:r>
              <a:rPr lang="en-US" altLang="ar-JO" dirty="0"/>
              <a:t>- blood in the urine from urinary bleeding</a:t>
            </a:r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5393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05263-5F7E-4976-81E6-E5AF3230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B8A215-4503-4B42-9F80-FB290321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5"/>
            <a:ext cx="10515600" cy="46794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ar-JO" sz="2800" b="1" i="1" dirty="0"/>
          </a:p>
          <a:p>
            <a:pPr lvl="1"/>
            <a:r>
              <a:rPr lang="en-US" altLang="ar-JO" sz="2800" b="1" i="1" dirty="0">
                <a:solidFill>
                  <a:srgbClr val="FF0000"/>
                </a:solidFill>
              </a:rPr>
              <a:t>Intracranial Hemorrhage- </a:t>
            </a:r>
            <a:r>
              <a:rPr lang="en-US" altLang="ar-JO" dirty="0"/>
              <a:t>bleeding in the skull. </a:t>
            </a:r>
          </a:p>
          <a:p>
            <a:pPr lvl="1"/>
            <a:endParaRPr lang="en-US" altLang="ar-JO" dirty="0"/>
          </a:p>
          <a:p>
            <a:pPr lvl="1"/>
            <a:r>
              <a:rPr lang="en-US" altLang="ar-JO" sz="2800" b="1" i="1" dirty="0">
                <a:solidFill>
                  <a:srgbClr val="FF0000"/>
                </a:solidFill>
              </a:rPr>
              <a:t>Cerebral Hemorrhage </a:t>
            </a:r>
            <a:r>
              <a:rPr lang="en-US" altLang="ar-JO" dirty="0"/>
              <a:t>- a type of intracranial Hemorrhage, bleeding within the brain tissue itself. </a:t>
            </a:r>
          </a:p>
          <a:p>
            <a:pPr lvl="1"/>
            <a:endParaRPr lang="en-US" altLang="ar-JO" dirty="0"/>
          </a:p>
          <a:p>
            <a:pPr lvl="1"/>
            <a:r>
              <a:rPr lang="en-US" altLang="ar-JO" sz="2800" b="1" i="1" dirty="0">
                <a:solidFill>
                  <a:srgbClr val="FF0000"/>
                </a:solidFill>
              </a:rPr>
              <a:t>Subarachnoid Hemorrhage </a:t>
            </a:r>
            <a:r>
              <a:rPr lang="en-US" altLang="ar-JO" dirty="0"/>
              <a:t>(SAH) implies the presence of blood within the subarachnoid space from some pathologic process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0353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37955C-7A3E-4FD8-8DCC-C3A6E713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734AE-9205-40BE-A9AA-0B2FEDA5F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896"/>
            <a:ext cx="10515600" cy="5289067"/>
          </a:xfrm>
        </p:spPr>
        <p:txBody>
          <a:bodyPr>
            <a:normAutofit/>
          </a:bodyPr>
          <a:lstStyle/>
          <a:p>
            <a:r>
              <a:rPr lang="en-US" altLang="ar-JO" b="1" dirty="0">
                <a:solidFill>
                  <a:srgbClr val="FF3300"/>
                </a:solidFill>
              </a:rPr>
              <a:t>Lung :</a:t>
            </a:r>
          </a:p>
          <a:p>
            <a:r>
              <a:rPr lang="en-US" altLang="ar-JO" b="1" i="1" dirty="0"/>
              <a:t>Pulmonary Hemorrhage</a:t>
            </a:r>
          </a:p>
          <a:p>
            <a:r>
              <a:rPr lang="en-US" altLang="ar-JO" b="1" dirty="0">
                <a:solidFill>
                  <a:srgbClr val="FF3300"/>
                </a:solidFill>
              </a:rPr>
              <a:t>Gynecologic :</a:t>
            </a:r>
            <a:endParaRPr lang="en-US" altLang="ar-JO" sz="2400" b="1" dirty="0">
              <a:solidFill>
                <a:srgbClr val="FF3300"/>
              </a:solidFill>
            </a:endParaRPr>
          </a:p>
          <a:p>
            <a:r>
              <a:rPr lang="en-US" altLang="ar-JO" b="1" i="1" dirty="0"/>
              <a:t>Vaginal bleeding:</a:t>
            </a:r>
          </a:p>
          <a:p>
            <a:pPr>
              <a:buNone/>
            </a:pPr>
            <a:r>
              <a:rPr lang="en-US" altLang="ar-JO" b="1" i="1" dirty="0">
                <a:solidFill>
                  <a:srgbClr val="FF3300"/>
                </a:solidFill>
              </a:rPr>
              <a:t>  </a:t>
            </a:r>
            <a:r>
              <a:rPr lang="en-US" altLang="ar-JO" i="1" dirty="0">
                <a:solidFill>
                  <a:srgbClr val="FF3300"/>
                </a:solidFill>
              </a:rPr>
              <a:t>- </a:t>
            </a:r>
            <a:r>
              <a:rPr lang="en-US" altLang="ar-JO" i="1" dirty="0"/>
              <a:t>Postpartum </a:t>
            </a:r>
            <a:r>
              <a:rPr lang="en-US" altLang="ar-JO" i="1" dirty="0" err="1"/>
              <a:t>Haemorrhage</a:t>
            </a:r>
            <a:endParaRPr lang="en-US" altLang="ar-JO" i="1" dirty="0"/>
          </a:p>
          <a:p>
            <a:pPr>
              <a:buNone/>
            </a:pPr>
            <a:r>
              <a:rPr lang="en-US" altLang="ar-JO" i="1" dirty="0">
                <a:solidFill>
                  <a:srgbClr val="FF3300"/>
                </a:solidFill>
              </a:rPr>
              <a:t>  - </a:t>
            </a:r>
            <a:r>
              <a:rPr lang="en-US" altLang="ar-JO" i="1" dirty="0"/>
              <a:t>Breakthrough bleeding</a:t>
            </a:r>
          </a:p>
          <a:p>
            <a:r>
              <a:rPr lang="en-US" altLang="ar-JO" b="1" i="1" dirty="0"/>
              <a:t>Ovarian</a:t>
            </a:r>
            <a:r>
              <a:rPr lang="en-US" altLang="ar-JO" i="1" dirty="0"/>
              <a:t> </a:t>
            </a:r>
            <a:r>
              <a:rPr lang="en-US" altLang="ar-JO" b="1" i="1" dirty="0"/>
              <a:t>bleeding</a:t>
            </a:r>
            <a:r>
              <a:rPr lang="en-US" altLang="ar-JO" dirty="0"/>
              <a:t>.</a:t>
            </a:r>
          </a:p>
          <a:p>
            <a:r>
              <a:rPr lang="en-US" altLang="ar-JO" b="1" dirty="0">
                <a:solidFill>
                  <a:srgbClr val="FF3300"/>
                </a:solidFill>
              </a:rPr>
              <a:t>Upper gastrointestinal bleed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0979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F48F8-F45E-4DF1-BEBE-A624B42A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42BD318-65E1-4B49-B954-EBC9F7C49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7" y="300112"/>
            <a:ext cx="7964557" cy="64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3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B622B-AB1A-45A4-80C6-A258FFFB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4F149DB-98F7-4844-9309-8E189E720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704" y="0"/>
            <a:ext cx="9011478" cy="67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69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C4A6D7-5475-438E-A514-D078134E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HAEMORRHAGE</a:t>
            </a:r>
            <a:br>
              <a:rPr lang="en-US" dirty="0"/>
            </a:br>
            <a:endParaRPr lang="ar-J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FE09F0-9BDF-4C89-92FA-CAA69461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05" y="2809114"/>
            <a:ext cx="2835965" cy="1961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en-US" sz="2000" dirty="0"/>
              <a:t>TYPES OF HAEMORRHAGE</a:t>
            </a:r>
            <a:endParaRPr lang="ar-JO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1F5664D-4967-426E-9194-9A0ECF20EA97}"/>
              </a:ext>
            </a:extLst>
          </p:cNvPr>
          <p:cNvSpPr/>
          <p:nvPr/>
        </p:nvSpPr>
        <p:spPr>
          <a:xfrm>
            <a:off x="5360504" y="1471509"/>
            <a:ext cx="2723322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arterial</a:t>
            </a:r>
            <a:endParaRPr lang="ar-JO" sz="4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07A9893-F4AC-41BE-8874-942329FAB976}"/>
              </a:ext>
            </a:extLst>
          </p:cNvPr>
          <p:cNvSpPr/>
          <p:nvPr/>
        </p:nvSpPr>
        <p:spPr>
          <a:xfrm>
            <a:off x="5360504" y="4770265"/>
            <a:ext cx="2723322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capillary</a:t>
            </a:r>
            <a:endParaRPr lang="ar-JO" sz="4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4061D3C-9536-46E6-AFDC-0F63CC3FF53F}"/>
              </a:ext>
            </a:extLst>
          </p:cNvPr>
          <p:cNvSpPr/>
          <p:nvPr/>
        </p:nvSpPr>
        <p:spPr>
          <a:xfrm>
            <a:off x="5340626" y="3074505"/>
            <a:ext cx="2743200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venous</a:t>
            </a:r>
            <a:endParaRPr lang="ar-JO" sz="4000" dirty="0"/>
          </a:p>
        </p:txBody>
      </p:sp>
    </p:spTree>
    <p:extLst>
      <p:ext uri="{BB962C8B-B14F-4D97-AF65-F5344CB8AC3E}">
        <p14:creationId xmlns:p14="http://schemas.microsoft.com/office/powerpoint/2010/main" val="174457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C4A6D7-5475-438E-A514-D078134E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HAEMORRHAGE</a:t>
            </a:r>
            <a:br>
              <a:rPr lang="en-US" dirty="0"/>
            </a:br>
            <a:endParaRPr lang="ar-J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FE09F0-9BDF-4C89-92FA-CAA69461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05" y="2809114"/>
            <a:ext cx="2835965" cy="1961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>
              <a:buNone/>
            </a:pPr>
            <a:r>
              <a:rPr lang="en-US" sz="2000" dirty="0"/>
              <a:t>TYPES OF HAEMORRHAGE</a:t>
            </a:r>
            <a:endParaRPr lang="ar-JO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1F5664D-4967-426E-9194-9A0ECF20EA97}"/>
              </a:ext>
            </a:extLst>
          </p:cNvPr>
          <p:cNvSpPr/>
          <p:nvPr/>
        </p:nvSpPr>
        <p:spPr>
          <a:xfrm>
            <a:off x="5380383" y="1868555"/>
            <a:ext cx="2816086" cy="1669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Internal </a:t>
            </a:r>
            <a:endParaRPr lang="ar-JO" sz="4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4061D3C-9536-46E6-AFDC-0F63CC3FF53F}"/>
              </a:ext>
            </a:extLst>
          </p:cNvPr>
          <p:cNvSpPr/>
          <p:nvPr/>
        </p:nvSpPr>
        <p:spPr>
          <a:xfrm>
            <a:off x="5340627" y="4253946"/>
            <a:ext cx="2835964" cy="1669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external</a:t>
            </a:r>
            <a:endParaRPr lang="ar-JO" sz="4000" dirty="0"/>
          </a:p>
        </p:txBody>
      </p:sp>
    </p:spTree>
    <p:extLst>
      <p:ext uri="{BB962C8B-B14F-4D97-AF65-F5344CB8AC3E}">
        <p14:creationId xmlns:p14="http://schemas.microsoft.com/office/powerpoint/2010/main" val="288378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C4A6D7-5475-438E-A514-D078134E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HAEMORRHAGE</a:t>
            </a:r>
            <a:br>
              <a:rPr lang="en-US" dirty="0"/>
            </a:br>
            <a:endParaRPr lang="ar-J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FE09F0-9BDF-4C89-92FA-CAA69461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05" y="2809114"/>
            <a:ext cx="2835965" cy="1961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en-US" sz="2000" dirty="0"/>
              <a:t>TYPES OF HAEMORRHAGE</a:t>
            </a:r>
            <a:endParaRPr lang="ar-JO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1F5664D-4967-426E-9194-9A0ECF20EA97}"/>
              </a:ext>
            </a:extLst>
          </p:cNvPr>
          <p:cNvSpPr/>
          <p:nvPr/>
        </p:nvSpPr>
        <p:spPr>
          <a:xfrm>
            <a:off x="5360503" y="1471509"/>
            <a:ext cx="3319669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primary</a:t>
            </a:r>
            <a:endParaRPr lang="ar-JO" sz="4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07A9893-F4AC-41BE-8874-942329FAB976}"/>
              </a:ext>
            </a:extLst>
          </p:cNvPr>
          <p:cNvSpPr/>
          <p:nvPr/>
        </p:nvSpPr>
        <p:spPr>
          <a:xfrm>
            <a:off x="5360503" y="4770265"/>
            <a:ext cx="3319671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secondary</a:t>
            </a:r>
            <a:endParaRPr lang="ar-JO" sz="4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4061D3C-9536-46E6-AFDC-0F63CC3FF53F}"/>
              </a:ext>
            </a:extLst>
          </p:cNvPr>
          <p:cNvSpPr/>
          <p:nvPr/>
        </p:nvSpPr>
        <p:spPr>
          <a:xfrm>
            <a:off x="5360504" y="3061253"/>
            <a:ext cx="3319669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Intermediate</a:t>
            </a:r>
          </a:p>
          <a:p>
            <a:pPr algn="ctr"/>
            <a:r>
              <a:rPr lang="en-US" sz="2400" dirty="0"/>
              <a:t>reactionary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2392766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C4A6D7-5475-438E-A514-D078134E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HAEMORRHAGE</a:t>
            </a:r>
            <a:br>
              <a:rPr lang="en-US" dirty="0"/>
            </a:br>
            <a:endParaRPr lang="ar-J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FE09F0-9BDF-4C89-92FA-CAA69461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05" y="2809114"/>
            <a:ext cx="2835965" cy="1961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en-US" sz="2000" dirty="0"/>
              <a:t>TYPES OF HAEMORRHAGE</a:t>
            </a:r>
            <a:endParaRPr lang="ar-JO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1F5664D-4967-426E-9194-9A0ECF20EA97}"/>
              </a:ext>
            </a:extLst>
          </p:cNvPr>
          <p:cNvSpPr/>
          <p:nvPr/>
        </p:nvSpPr>
        <p:spPr>
          <a:xfrm>
            <a:off x="5360503" y="1471509"/>
            <a:ext cx="3319669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surgical</a:t>
            </a:r>
            <a:endParaRPr lang="ar-JO" sz="4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07A9893-F4AC-41BE-8874-942329FAB976}"/>
              </a:ext>
            </a:extLst>
          </p:cNvPr>
          <p:cNvSpPr/>
          <p:nvPr/>
        </p:nvSpPr>
        <p:spPr>
          <a:xfrm>
            <a:off x="5360503" y="4770265"/>
            <a:ext cx="3319671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Non-surgical</a:t>
            </a:r>
            <a:endParaRPr lang="ar-JO" sz="4000" dirty="0"/>
          </a:p>
        </p:txBody>
      </p:sp>
    </p:spTree>
    <p:extLst>
      <p:ext uri="{BB962C8B-B14F-4D97-AF65-F5344CB8AC3E}">
        <p14:creationId xmlns:p14="http://schemas.microsoft.com/office/powerpoint/2010/main" val="2296896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C4A6D7-5475-438E-A514-D078134E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HAEMORRHAGE</a:t>
            </a:r>
            <a:br>
              <a:rPr lang="en-US" dirty="0"/>
            </a:br>
            <a:endParaRPr lang="ar-J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FE09F0-9BDF-4C89-92FA-CAA69461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05" y="2809114"/>
            <a:ext cx="2835965" cy="1961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en-US" sz="2000" dirty="0"/>
              <a:t>TYPES OF HAEMORRHAGE</a:t>
            </a:r>
            <a:endParaRPr lang="ar-JO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1F5664D-4967-426E-9194-9A0ECF20EA97}"/>
              </a:ext>
            </a:extLst>
          </p:cNvPr>
          <p:cNvSpPr/>
          <p:nvPr/>
        </p:nvSpPr>
        <p:spPr>
          <a:xfrm>
            <a:off x="5360503" y="1471509"/>
            <a:ext cx="3319669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Acute</a:t>
            </a:r>
            <a:endParaRPr lang="ar-JO" sz="4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07A9893-F4AC-41BE-8874-942329FAB976}"/>
              </a:ext>
            </a:extLst>
          </p:cNvPr>
          <p:cNvSpPr/>
          <p:nvPr/>
        </p:nvSpPr>
        <p:spPr>
          <a:xfrm>
            <a:off x="5360503" y="4770265"/>
            <a:ext cx="3319671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Chronic</a:t>
            </a:r>
            <a:endParaRPr lang="ar-JO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C3FFED-986D-4DDE-B48D-9D8E35DFF77C}"/>
              </a:ext>
            </a:extLst>
          </p:cNvPr>
          <p:cNvSpPr txBox="1"/>
          <p:nvPr/>
        </p:nvSpPr>
        <p:spPr>
          <a:xfrm>
            <a:off x="9448800" y="1471509"/>
            <a:ext cx="20673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Trauma , shock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Anemia </a:t>
            </a:r>
          </a:p>
        </p:txBody>
      </p:sp>
    </p:spTree>
    <p:extLst>
      <p:ext uri="{BB962C8B-B14F-4D97-AF65-F5344CB8AC3E}">
        <p14:creationId xmlns:p14="http://schemas.microsoft.com/office/powerpoint/2010/main" val="16445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92BBF-AEBF-4A29-8F4E-8B8496CA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383"/>
            <a:ext cx="10515600" cy="882305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CONTENTS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D17231-8BE3-46EA-BFE9-4BB446B7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1325217"/>
            <a:ext cx="10515600" cy="48649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Objectives  </a:t>
            </a:r>
          </a:p>
          <a:p>
            <a:r>
              <a:rPr lang="en-US" dirty="0"/>
              <a:t>Definition </a:t>
            </a:r>
          </a:p>
          <a:p>
            <a:r>
              <a:rPr lang="en-US" dirty="0"/>
              <a:t>Normal Anatomy of Blood Vessels </a:t>
            </a:r>
          </a:p>
          <a:p>
            <a:r>
              <a:rPr lang="en-US" dirty="0"/>
              <a:t>Composition of Blood </a:t>
            </a:r>
          </a:p>
          <a:p>
            <a:r>
              <a:rPr lang="en-US" dirty="0"/>
              <a:t>Pathophysiology</a:t>
            </a:r>
          </a:p>
          <a:p>
            <a:r>
              <a:rPr lang="en-US" dirty="0"/>
              <a:t>Types of </a:t>
            </a:r>
            <a:r>
              <a:rPr lang="en-US" dirty="0" err="1"/>
              <a:t>Haemorrhage</a:t>
            </a:r>
            <a:r>
              <a:rPr lang="en-US" dirty="0"/>
              <a:t> </a:t>
            </a:r>
          </a:p>
          <a:p>
            <a:r>
              <a:rPr lang="en-US" dirty="0"/>
              <a:t>W.H.O Grading </a:t>
            </a:r>
          </a:p>
          <a:p>
            <a:r>
              <a:rPr lang="en-US" dirty="0"/>
              <a:t>Classification of </a:t>
            </a:r>
            <a:r>
              <a:rPr lang="en-US" dirty="0" err="1"/>
              <a:t>Haemorrhage</a:t>
            </a:r>
            <a:endParaRPr lang="en-US" dirty="0"/>
          </a:p>
          <a:p>
            <a:r>
              <a:rPr lang="en-US" dirty="0"/>
              <a:t> Causes </a:t>
            </a:r>
          </a:p>
          <a:p>
            <a:r>
              <a:rPr lang="en-US" dirty="0"/>
              <a:t>Signs &amp; Symptoms </a:t>
            </a:r>
          </a:p>
          <a:p>
            <a:r>
              <a:rPr lang="en-US" dirty="0"/>
              <a:t>Emergency Management </a:t>
            </a:r>
          </a:p>
          <a:p>
            <a:r>
              <a:rPr lang="en-US" dirty="0"/>
              <a:t>Summary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4420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DC149-4653-4798-A440-27E0670E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12" y="54788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Arterial bleeding maybe stopped by the effect of muscle contraction </a:t>
            </a:r>
            <a:endParaRPr lang="ar-JO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FD779B3-8D5D-404E-B395-162D12CDD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851" y="53550"/>
            <a:ext cx="8069376" cy="55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6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FC943-787B-4712-8022-4F0E3F9C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HAEMORRHAGE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123C8B7-CB0E-4752-A59A-3DB85FC66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613" y="1470991"/>
            <a:ext cx="10515599" cy="39781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A9D86C-F116-4BA8-9888-CF83BACADCA0}"/>
              </a:ext>
            </a:extLst>
          </p:cNvPr>
          <p:cNvSpPr txBox="1"/>
          <p:nvPr/>
        </p:nvSpPr>
        <p:spPr>
          <a:xfrm>
            <a:off x="1404730" y="5751443"/>
            <a:ext cx="948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Secondary : within 1 week ( underlying infection erode the vessel lead to bleeding ) &gt;&gt; sentinel bleeding ( small amount followed by large amount </a:t>
            </a:r>
          </a:p>
        </p:txBody>
      </p:sp>
    </p:spTree>
    <p:extLst>
      <p:ext uri="{BB962C8B-B14F-4D97-AF65-F5344CB8AC3E}">
        <p14:creationId xmlns:p14="http://schemas.microsoft.com/office/powerpoint/2010/main" val="3134765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CEC8F-B415-4EE9-8EDF-A047CDCA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HAEMORRHAGE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E623F04-6F72-4153-AB54-FE64A4920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474" y="1283148"/>
            <a:ext cx="9843052" cy="52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10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788DC-74C2-4F15-BF51-4A9A6389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6FBADE-ABBE-4573-BC1E-FB1832419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BFBF5A-DD1C-4E2D-A7B9-7BD952CA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37" y="365125"/>
            <a:ext cx="9053925" cy="62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3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B31DC-4143-48A8-A546-73CD4B1F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F4B4395-1767-446C-BCD0-7A8E85466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861" y="-7532"/>
            <a:ext cx="10230678" cy="67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1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7AF4C-3713-4425-9DA5-CFA02930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HEMOSTASIS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F7DAD6-8B2C-405E-86BA-D40710269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of cessation of extravasation of blood. </a:t>
            </a:r>
          </a:p>
          <a:p>
            <a:r>
              <a:rPr lang="en-US" dirty="0"/>
              <a:t>Four important steps: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Injured blood vessel undergoes constriction due to spasm.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Activation of platelets and formation of platelet plug. This leads to primary hemostasis.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Activation of clotting mechanism and formation of clot leading to completion of secondary hemostasis.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Fibrous organization of clot or retraction of clot. </a:t>
            </a:r>
          </a:p>
          <a:p>
            <a:r>
              <a:rPr lang="en-US" dirty="0"/>
              <a:t>is conversion of fibrinogen into fibrin. 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FCCCA5-59AD-48F4-9D92-46A45E711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931" y="4667746"/>
            <a:ext cx="2633870" cy="18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9835D-B77C-499B-8283-E514D2CD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Hemostasis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D9BAD60-490D-49F0-9914-A0FAD3DAD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592" y="1235991"/>
            <a:ext cx="7523922" cy="562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78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70A93-BC48-4482-B956-E95BEF08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HEMOSTASIS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3187D-7396-4C4B-8E0B-7B5EC0656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of platelet plug formation at the site of injury.</a:t>
            </a:r>
          </a:p>
          <a:p>
            <a:endParaRPr lang="en-US" dirty="0"/>
          </a:p>
          <a:p>
            <a:r>
              <a:rPr lang="en-US" dirty="0"/>
              <a:t>Occurs within seconds of injury and is important for stoppage of blood from small arterioles, venules and capillaries.</a:t>
            </a:r>
          </a:p>
          <a:p>
            <a:endParaRPr lang="en-US" dirty="0"/>
          </a:p>
          <a:p>
            <a:r>
              <a:rPr lang="en-US" dirty="0"/>
              <a:t>There is platelet adhesion, release of granules and platelet aggregation resulting in formation of primary hemostatic plug. </a:t>
            </a:r>
          </a:p>
          <a:p>
            <a:r>
              <a:rPr lang="en-US" dirty="0">
                <a:solidFill>
                  <a:srgbClr val="00B050"/>
                </a:solidFill>
              </a:rPr>
              <a:t>Decreased with &gt;&gt; </a:t>
            </a:r>
            <a:r>
              <a:rPr lang="en-US" dirty="0" err="1">
                <a:solidFill>
                  <a:srgbClr val="00B050"/>
                </a:solidFill>
              </a:rPr>
              <a:t>platlete</a:t>
            </a:r>
            <a:r>
              <a:rPr lang="en-US" dirty="0">
                <a:solidFill>
                  <a:srgbClr val="00B050"/>
                </a:solidFill>
              </a:rPr>
              <a:t> defunction , thrombocytopenia , aspirin use </a:t>
            </a:r>
            <a:endParaRPr lang="ar-J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5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FB572-DADE-4751-945E-44383F77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EFF8B-8AE1-4FFD-B54C-FFA87512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5DE2FC-05A4-4698-A8A4-6227A59A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31" y="681037"/>
            <a:ext cx="840792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9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2E281-15A5-484A-B1A9-638D5BB0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HEMOSTASIS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07FA7-A847-4B12-8164-AEA7974CA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Activation of clotting process in plasma that results in formation of fibrin which strengthens the primary hemostatic plug. </a:t>
            </a:r>
          </a:p>
          <a:p>
            <a:r>
              <a:rPr lang="en-US" dirty="0"/>
              <a:t>Completed in several minutes and is important in bleeding from larger vessels. </a:t>
            </a:r>
          </a:p>
          <a:p>
            <a:r>
              <a:rPr lang="en-US" dirty="0"/>
              <a:t>Some substances promote clotting (called procoagulants) and some prevent clotting (called anticoagulants). </a:t>
            </a:r>
          </a:p>
          <a:p>
            <a:r>
              <a:rPr lang="en-US" dirty="0"/>
              <a:t>There is a complex interaction of various factors of coagulation in the formation of a clot.</a:t>
            </a:r>
          </a:p>
          <a:p>
            <a:r>
              <a:rPr lang="en-US" dirty="0">
                <a:solidFill>
                  <a:srgbClr val="00B050"/>
                </a:solidFill>
              </a:rPr>
              <a:t>Decreased with &gt;&gt; coagulopathy , warfarin use , vitamin k deficiency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2078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DA169-D80D-4C76-88DD-AE547834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5059CA-2736-4A3E-BD4A-C0CF40159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>
            <a:normAutofit/>
          </a:bodyPr>
          <a:lstStyle/>
          <a:p>
            <a:r>
              <a:rPr lang="en-US" dirty="0"/>
              <a:t>At the end of this presentation, participants will be able to</a:t>
            </a:r>
          </a:p>
          <a:p>
            <a:r>
              <a:rPr lang="en-US" dirty="0"/>
              <a:t>Define hemorrhage </a:t>
            </a:r>
          </a:p>
          <a:p>
            <a:r>
              <a:rPr lang="en-US" dirty="0"/>
              <a:t>Describe anatomy of blood vessels &amp; composition of blood </a:t>
            </a:r>
          </a:p>
          <a:p>
            <a:r>
              <a:rPr lang="en-US" dirty="0"/>
              <a:t>different types of hemorrhage </a:t>
            </a:r>
          </a:p>
          <a:p>
            <a:r>
              <a:rPr lang="en-US" dirty="0"/>
              <a:t>Elaborate classification </a:t>
            </a:r>
          </a:p>
          <a:p>
            <a:r>
              <a:rPr lang="en-US" dirty="0"/>
              <a:t>Learn about W.H.O grading of hemorrhage </a:t>
            </a:r>
          </a:p>
          <a:p>
            <a:r>
              <a:rPr lang="en-US" dirty="0"/>
              <a:t>Discuss causes and signs &amp; symptoms of hemorrhage </a:t>
            </a:r>
          </a:p>
          <a:p>
            <a:r>
              <a:rPr lang="en-US" dirty="0"/>
              <a:t>Manage hemorrhage in emergency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31195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72008-4D51-4D85-ABEA-E481D86F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Coagulation Mechanism </a:t>
            </a:r>
            <a:r>
              <a:rPr lang="en-US" dirty="0">
                <a:solidFill>
                  <a:srgbClr val="00B050"/>
                </a:solidFill>
              </a:rPr>
              <a:t>( just to know )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C84E30-1317-40BD-A7DF-13A49C5EF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EB4C65-EE06-4E15-B303-9C416D03B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81" y="1027906"/>
            <a:ext cx="8732769" cy="52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9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6B746-F292-45EF-A071-891DE8F1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BLOOD LOSS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4E3D78-CC37-4C44-8DF3-684E16912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blood volume </a:t>
            </a:r>
            <a:r>
              <a:rPr lang="en-US" dirty="0">
                <a:solidFill>
                  <a:srgbClr val="FF0000"/>
                </a:solidFill>
              </a:rPr>
              <a:t>( 5 l </a:t>
            </a:r>
            <a:r>
              <a:rPr lang="en-US" dirty="0"/>
              <a:t>) is estimated as 70 ml/kg – children &amp; adults and </a:t>
            </a:r>
            <a:r>
              <a:rPr lang="en-US" dirty="0">
                <a:solidFill>
                  <a:srgbClr val="FF0000"/>
                </a:solidFill>
              </a:rPr>
              <a:t>80ml/kg </a:t>
            </a:r>
            <a:r>
              <a:rPr lang="en-US" dirty="0"/>
              <a:t>– neonates.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Estimation – difficult &amp; inaccurate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OT - Blood in suction apparatus – measured &amp; swabs soaked in blood weighed.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ar-JO" dirty="0">
                <a:latin typeface="Times New Roman" panose="02020603050405020304" pitchFamily="18" charset="0"/>
              </a:rPr>
              <a:t>Blood clot and  Swelling in closed fractures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Hb% and PCV </a:t>
            </a:r>
            <a:r>
              <a:rPr lang="en-US" dirty="0">
                <a:solidFill>
                  <a:srgbClr val="00B050"/>
                </a:solidFill>
              </a:rPr>
              <a:t>( decreased after 6 h of bleeding )</a:t>
            </a:r>
            <a:r>
              <a:rPr lang="en-US" dirty="0"/>
              <a:t> estimation.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Usually adult can tolerate bleeding more than elderly </a:t>
            </a:r>
            <a:endParaRPr lang="ar-J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22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B541C-4AA9-479A-BCEB-3AD7381D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605"/>
          </a:xfrm>
        </p:spPr>
        <p:txBody>
          <a:bodyPr/>
          <a:lstStyle/>
          <a:p>
            <a:r>
              <a:rPr lang="en-US" dirty="0"/>
              <a:t>CAUSES OF HEMORRHAGE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0DF012-2740-4521-94FC-3FD62A90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7722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Multiple trauma </a:t>
            </a:r>
          </a:p>
          <a:p>
            <a:r>
              <a:rPr lang="en-US" dirty="0"/>
              <a:t>Injury to the highly vascular area involving lungs, liver, spleen, or prostate </a:t>
            </a:r>
          </a:p>
          <a:p>
            <a:r>
              <a:rPr lang="en-US" dirty="0"/>
              <a:t>Any surgical or obstetric emergency </a:t>
            </a:r>
          </a:p>
          <a:p>
            <a:r>
              <a:rPr lang="en-US" dirty="0"/>
              <a:t>Aneurysms </a:t>
            </a:r>
          </a:p>
          <a:p>
            <a:r>
              <a:rPr lang="en-US" dirty="0"/>
              <a:t>Hypertension </a:t>
            </a:r>
          </a:p>
          <a:p>
            <a:r>
              <a:rPr lang="en-US" dirty="0"/>
              <a:t>Septicemia (Gram negative &amp; Meningococcal) </a:t>
            </a:r>
          </a:p>
          <a:p>
            <a:r>
              <a:rPr lang="en-US" dirty="0"/>
              <a:t>Widespread Carcinomas </a:t>
            </a:r>
          </a:p>
          <a:p>
            <a:r>
              <a:rPr lang="en-US" dirty="0"/>
              <a:t>Bleeding disorders</a:t>
            </a:r>
          </a:p>
          <a:p>
            <a:r>
              <a:rPr lang="en-US" dirty="0">
                <a:solidFill>
                  <a:srgbClr val="00B050"/>
                </a:solidFill>
              </a:rPr>
              <a:t>DIC </a:t>
            </a:r>
            <a:endParaRPr lang="ar-J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83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EFA86-1507-438D-85FB-E9816C3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&amp; SYMPTOMS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43775FE-7C3C-480C-B16A-575829CF4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4236"/>
            <a:ext cx="9935521" cy="52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89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3F7C2-2DD4-4D18-B9EC-1FB7E018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&amp; SYMPTOMS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1F2F2B5-00D0-4580-8BE8-2A938CA35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446" y="1690688"/>
            <a:ext cx="9448798" cy="50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47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302F3-B33D-4F56-9EE9-881D79AC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/>
          <a:lstStyle/>
          <a:p>
            <a:r>
              <a:rPr lang="en-US" dirty="0"/>
              <a:t>CLINICAL EVALUATION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89EE9B-7497-4A4F-A938-EC748467C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Evaluation of patient with co – ordinated history and physical examination provides valuable clues </a:t>
            </a:r>
          </a:p>
          <a:p>
            <a:r>
              <a:rPr lang="en-US" dirty="0"/>
              <a:t>History should include following questions: </a:t>
            </a:r>
          </a:p>
          <a:p>
            <a:pPr marL="514350" indent="-514350">
              <a:buAutoNum type="arabicPeriod"/>
            </a:pPr>
            <a:r>
              <a:rPr lang="en-US" dirty="0"/>
              <a:t>Is there any personal or family history of bleeding tendency? </a:t>
            </a:r>
          </a:p>
          <a:p>
            <a:pPr marL="514350" indent="-514350">
              <a:buAutoNum type="arabicPeriod"/>
            </a:pPr>
            <a:r>
              <a:rPr lang="en-US" dirty="0"/>
              <a:t>2. Has the patient undergone surgery or extractions previously? </a:t>
            </a:r>
          </a:p>
          <a:p>
            <a:pPr marL="514350" indent="-514350">
              <a:buAutoNum type="arabicPeriod"/>
            </a:pPr>
            <a:r>
              <a:rPr lang="en-US" dirty="0"/>
              <a:t>3. Any history of hematuria, GIT hemorrhage, epistaxis? </a:t>
            </a:r>
          </a:p>
          <a:p>
            <a:pPr marL="514350" indent="-514350">
              <a:buAutoNum type="arabicPeriod"/>
            </a:pPr>
            <a:r>
              <a:rPr lang="en-US" dirty="0"/>
              <a:t>4. What medication is the patient taking or has taken recently? </a:t>
            </a:r>
          </a:p>
          <a:p>
            <a:pPr marL="0" indent="0">
              <a:buNone/>
            </a:pPr>
            <a:r>
              <a:rPr lang="en-US" dirty="0"/>
              <a:t>• Note for any splenomegaly, hepatomegaly. </a:t>
            </a:r>
          </a:p>
          <a:p>
            <a:pPr marL="0" indent="0">
              <a:buNone/>
            </a:pPr>
            <a:r>
              <a:rPr lang="en-US" dirty="0"/>
              <a:t>• Hepatic insufficiency should be assessed. </a:t>
            </a:r>
          </a:p>
          <a:p>
            <a:pPr marL="0" indent="0">
              <a:buNone/>
            </a:pPr>
            <a:r>
              <a:rPr lang="en-US" dirty="0"/>
              <a:t>• Assessment of skin and mucosal surfaces.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59821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FC126-E1EC-44FC-AE81-91D2FF64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3588"/>
          </a:xfrm>
        </p:spPr>
        <p:txBody>
          <a:bodyPr/>
          <a:lstStyle/>
          <a:p>
            <a:r>
              <a:rPr lang="en-US" dirty="0">
                <a:hlinkClick r:id="rId2" tooltip="LABORATORY TESTS&#10;1. Bleeding Time (BT):&#10;• Patients with BT ..."/>
              </a:rPr>
              <a:t> </a:t>
            </a:r>
            <a:r>
              <a:rPr lang="en-US" dirty="0"/>
              <a:t>LABORATORY TESTS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3DB604-9FCC-4F7D-BC1B-8FF7F4DB7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3"/>
            <a:ext cx="10515600" cy="4878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CBC ,PT, PTT, INR ,BLEEDING TIME ,ABG,KFT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Bleeding Time (BT): </a:t>
            </a:r>
          </a:p>
          <a:p>
            <a:r>
              <a:rPr lang="en-US" dirty="0"/>
              <a:t>Patients with BT more than 10 minutes have increased risk of bleeding. </a:t>
            </a:r>
          </a:p>
          <a:p>
            <a:r>
              <a:rPr lang="en-US" dirty="0"/>
              <a:t>BT is prolonged in thrombocytopenia, Von – Willebrand’s disease and platelet dysfunction.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Platelet count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• Normal count: 150000-450000. </a:t>
            </a:r>
          </a:p>
          <a:p>
            <a:pPr marL="0" indent="0">
              <a:buNone/>
            </a:pPr>
            <a:r>
              <a:rPr lang="en-US" dirty="0"/>
              <a:t>• When count becomes 50,000 – there is mild prolongation of BT. </a:t>
            </a:r>
          </a:p>
          <a:p>
            <a:pPr marL="0" indent="0">
              <a:buNone/>
            </a:pPr>
            <a:r>
              <a:rPr lang="en-US" dirty="0"/>
              <a:t>• Patients with count less than 50,000 have easy bruising. </a:t>
            </a:r>
          </a:p>
          <a:p>
            <a:pPr marL="0" indent="0">
              <a:buNone/>
            </a:pPr>
            <a:r>
              <a:rPr lang="en-US" dirty="0"/>
              <a:t>• Minor oral surgical procedures can be done if count is above 80,000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87217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9AD6D-B5B0-42A9-B6A7-F048F9D1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458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6A0A01-6637-4624-B446-A856ACCC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5212"/>
            <a:ext cx="10515600" cy="514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Prothrombin Time (PT): </a:t>
            </a:r>
          </a:p>
          <a:p>
            <a:pPr marL="0" indent="0">
              <a:buNone/>
            </a:pPr>
            <a:r>
              <a:rPr lang="en-US" dirty="0"/>
              <a:t>• Normal PT is usually 12 – 14 seconds. </a:t>
            </a:r>
          </a:p>
          <a:p>
            <a:pPr marL="0" indent="0">
              <a:buNone/>
            </a:pPr>
            <a:r>
              <a:rPr lang="en-US" dirty="0"/>
              <a:t>• Prolonged in patients on warfarin anticoagulant therapy, vitamin K deficiency or deficiency of factor V, VII, X, prothrombin or fibrinogen.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4. Partial Thromboplastin Time (PTT</a:t>
            </a:r>
            <a:r>
              <a:rPr lang="en-US" dirty="0"/>
              <a:t>): </a:t>
            </a:r>
          </a:p>
          <a:p>
            <a:pPr marL="0" indent="0">
              <a:buNone/>
            </a:pPr>
            <a:r>
              <a:rPr lang="en-US" dirty="0"/>
              <a:t>• Prolonged in hemophiliacs. </a:t>
            </a:r>
          </a:p>
          <a:p>
            <a:pPr marL="0" indent="0">
              <a:buNone/>
            </a:pPr>
            <a:r>
              <a:rPr lang="en-US" dirty="0"/>
              <a:t>• Normal PTT is less than 45 seconds. </a:t>
            </a:r>
          </a:p>
          <a:p>
            <a:pPr marL="0" indent="0">
              <a:buNone/>
            </a:pPr>
            <a:r>
              <a:rPr lang="en-US" dirty="0"/>
              <a:t>• PTT is relatively insensitive to changes in intrinsic coagulation system. • Small changes in PTT may be of great significance.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7694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36D044-D653-416C-9B23-74F77C98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</p:spPr>
        <p:txBody>
          <a:bodyPr/>
          <a:lstStyle/>
          <a:p>
            <a:r>
              <a:rPr lang="en-US" dirty="0"/>
              <a:t> METHODS OF ACHIEVING HEMOSTASIS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0A4670-C716-426A-8952-49050DCE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4"/>
            <a:ext cx="10515600" cy="4878249"/>
          </a:xfrm>
        </p:spPr>
        <p:txBody>
          <a:bodyPr>
            <a:normAutofit fontScale="3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MECHANICAL METHODS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b="1" dirty="0"/>
              <a:t>Pressure.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b="1" dirty="0"/>
              <a:t>Hemostat.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b="1" dirty="0"/>
              <a:t>Sutures and Ligation.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CHEMICAL METHODS </a:t>
            </a:r>
          </a:p>
          <a:p>
            <a:r>
              <a:rPr lang="en-US" dirty="0">
                <a:solidFill>
                  <a:srgbClr val="002060"/>
                </a:solidFill>
              </a:rPr>
              <a:t>Local Agents</a:t>
            </a:r>
            <a:r>
              <a:rPr lang="en-US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Adrenaline.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err="1"/>
              <a:t>Surgicel</a:t>
            </a:r>
            <a:r>
              <a:rPr lang="en-US" sz="4000" b="1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Fibrous Glue.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Bone Wax.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/>
              <a:t>Thrombin.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Oxycel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Surgicel</a:t>
            </a:r>
            <a:r>
              <a:rPr lang="en-US" dirty="0"/>
              <a:t> Fibrillar.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Gelatine</a:t>
            </a:r>
            <a:r>
              <a:rPr lang="en-US" dirty="0"/>
              <a:t> Sponge. Microfibrillar Collagen.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Styptics and Astringents.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Alginic Acid.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Natural Collagen Sponge.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Ostene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6628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211C5-B007-485B-8F59-0AD88C8A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1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DA6064-CE50-4CB0-85FF-1698A905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Systemic Agents: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Whole Blood.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Platelet Rich Plasma.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Fresh Frozen Plasma.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Cryoprecipitate.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THERMAL AGENTS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Cautery.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Electrocautery.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Cryosurgery.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Lasers.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7341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9A59B-08B8-4569-926D-CBF96CC8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HEMORRHAGE INTRODUCTION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17965-8CC1-4E32-87AD-F5E06B884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7"/>
            <a:ext cx="10515600" cy="4732476"/>
          </a:xfrm>
        </p:spPr>
        <p:txBody>
          <a:bodyPr>
            <a:normAutofit/>
          </a:bodyPr>
          <a:lstStyle/>
          <a:p>
            <a:r>
              <a:rPr lang="en-US" dirty="0"/>
              <a:t>Hemorrhage :</a:t>
            </a:r>
          </a:p>
          <a:p>
            <a:r>
              <a:rPr lang="en-US" dirty="0"/>
              <a:t>is the loss of blood escaping from the circulatory system.</a:t>
            </a:r>
          </a:p>
          <a:p>
            <a:r>
              <a:rPr lang="en-US" dirty="0"/>
              <a:t>Bleeding can occur </a:t>
            </a:r>
            <a:r>
              <a:rPr lang="en-US" dirty="0">
                <a:solidFill>
                  <a:srgbClr val="FF0000"/>
                </a:solidFill>
              </a:rPr>
              <a:t>internally</a:t>
            </a:r>
            <a:r>
              <a:rPr lang="en-US" dirty="0"/>
              <a:t>, where blood leaks from blood vessels inside the body, or </a:t>
            </a:r>
            <a:r>
              <a:rPr lang="en-US" dirty="0">
                <a:solidFill>
                  <a:srgbClr val="FF0000"/>
                </a:solidFill>
              </a:rPr>
              <a:t>externally</a:t>
            </a:r>
            <a:r>
              <a:rPr lang="en-US" dirty="0"/>
              <a:t>, either through a </a:t>
            </a:r>
            <a:r>
              <a:rPr lang="en-US" dirty="0">
                <a:solidFill>
                  <a:srgbClr val="FF0000"/>
                </a:solidFill>
              </a:rPr>
              <a:t>natural opening </a:t>
            </a:r>
            <a:r>
              <a:rPr lang="en-US" dirty="0"/>
              <a:t>such as mouth, nose, ear, urethra, vagina or anus, or </a:t>
            </a:r>
            <a:r>
              <a:rPr lang="en-US" dirty="0">
                <a:solidFill>
                  <a:srgbClr val="FF0000"/>
                </a:solidFill>
              </a:rPr>
              <a:t>through a break in the skin. </a:t>
            </a:r>
          </a:p>
          <a:p>
            <a:endParaRPr lang="en-US" dirty="0"/>
          </a:p>
          <a:p>
            <a:r>
              <a:rPr lang="en-US" b="1" dirty="0"/>
              <a:t>Uncontrolled bleeding can rapidly lead to shock and death</a:t>
            </a:r>
            <a:r>
              <a:rPr lang="en-US" dirty="0"/>
              <a:t>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129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E5BB05-4114-4AF1-84EB-42E54738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EXTERNAL BLEEDING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8BB7DF-127F-4EF3-A6DF-0D0202091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Place dressing over the wound and apply direct pressure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patient is bleeding from an arm or leg, elevate the injured area above heart level to reduce blood flow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Apply a pressure bandage (if bleeding is not controlled)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bleeding still cannot be controlled, apply pressure at a pressure point (artery or vein) while keeping pressure on the wound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51566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065B4-E663-404A-B0EF-8FCC34D7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9E7D6B8-F196-40F3-9C14-4674017DB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043" y="470948"/>
            <a:ext cx="8084269" cy="62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3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DEC99-1D59-4500-99E6-6068F284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INTERNAL BLEEDING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DA276C-3CB5-4D73-BD0D-A5CCEA6C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minor internal bleeding (such as bruise on the leg from bumping into the corner of a table), follow the steps of the </a:t>
            </a:r>
            <a:r>
              <a:rPr lang="en-US" dirty="0">
                <a:solidFill>
                  <a:srgbClr val="FF0000"/>
                </a:solidFill>
              </a:rPr>
              <a:t>RICE procedure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Rest the injured area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Ice or cold pack application over the injury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Compression over injured area by applying an elastic bandage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Elevation of injured arm or leg, if it is not broken </a:t>
            </a:r>
          </a:p>
          <a:p>
            <a:r>
              <a:rPr lang="en-US" dirty="0"/>
              <a:t>For serious internal bleeding follow these steps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Care for shock by raising legs 6 to 12 inches, and cover the patient to maintain warmth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vomiting occurs, roll the patient onto his/her side to keep airway clear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Monitor breathing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Identification and correction of underlying problem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103387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DBB56-C7DA-48AC-930A-5FED76EB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r>
              <a:rPr lang="en-US" dirty="0"/>
              <a:t>MECHANICAL METHODS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7BCC81-CB0A-4700-8CA1-A71224422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948"/>
            <a:ext cx="10515600" cy="49710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PRESSURE </a:t>
            </a:r>
          </a:p>
          <a:p>
            <a:pPr marL="0" indent="0">
              <a:buNone/>
            </a:pPr>
            <a:r>
              <a:rPr lang="en-US" dirty="0"/>
              <a:t>Immediate measure for capillary or venous bleeding. </a:t>
            </a:r>
          </a:p>
          <a:p>
            <a:pPr marL="0" indent="0">
              <a:buNone/>
            </a:pPr>
            <a:r>
              <a:rPr lang="en-US" dirty="0"/>
              <a:t>Firm pressure should be applied over the bleeding site using either fingers or gauze for at </a:t>
            </a:r>
            <a:r>
              <a:rPr lang="en-US" dirty="0">
                <a:solidFill>
                  <a:srgbClr val="FF0000"/>
                </a:solidFill>
              </a:rPr>
              <a:t>least 5 minutes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This would control most hemorrhages by counteracting the hydrostatic pressure of the bleeding vessel. </a:t>
            </a:r>
          </a:p>
          <a:p>
            <a:pPr marL="0" indent="0">
              <a:buNone/>
            </a:pPr>
            <a:r>
              <a:rPr lang="en-US" dirty="0"/>
              <a:t>2. HAEMOSTAT </a:t>
            </a:r>
          </a:p>
          <a:p>
            <a:pPr marL="0" indent="0">
              <a:buNone/>
            </a:pPr>
            <a:r>
              <a:rPr lang="en-US" dirty="0"/>
              <a:t>Application of </a:t>
            </a:r>
            <a:r>
              <a:rPr lang="en-US" dirty="0" err="1"/>
              <a:t>haemostat</a:t>
            </a:r>
            <a:r>
              <a:rPr lang="en-US" dirty="0"/>
              <a:t> at the bleeding point helps in direct occlusion of the bleeding vessel 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2B4AC0-8410-482B-92AD-2C4E630A8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980539"/>
            <a:ext cx="32004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12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37AA8-7029-4EBB-B97D-6DDF3F77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F47370-9845-4266-931C-7B0140DE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SUTURES AND LIGATION </a:t>
            </a:r>
          </a:p>
          <a:p>
            <a:r>
              <a:rPr lang="en-US" dirty="0"/>
              <a:t>Severed blood vessels may be tied with ligatures. </a:t>
            </a:r>
          </a:p>
          <a:p>
            <a:r>
              <a:rPr lang="en-US" dirty="0"/>
              <a:t>A ligature replaces the hemostat as a permanent method of effective hemostasis. </a:t>
            </a:r>
          </a:p>
          <a:p>
            <a:r>
              <a:rPr lang="en-US" dirty="0"/>
              <a:t>For large pulsatile artery, a trans – fixation suture to prevent slipping is indicated. </a:t>
            </a:r>
          </a:p>
          <a:p>
            <a:r>
              <a:rPr lang="en-US" dirty="0"/>
              <a:t>Non – resorbable sutures such as silk and polyethylene are used as they evoke less tissue reaction. 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0FD8C3-3816-4507-9C5A-ABC4F17C3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53" y="5019675"/>
            <a:ext cx="56578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07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7407C-70F4-4EEE-8586-67A861E9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METHODS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DC18D-C315-4A3A-A854-BFDBE4635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Local Agents: </a:t>
            </a:r>
          </a:p>
          <a:p>
            <a:r>
              <a:rPr lang="en-US" dirty="0">
                <a:solidFill>
                  <a:srgbClr val="FF0000"/>
                </a:solidFill>
              </a:rPr>
              <a:t>1. ADRENALINE  </a:t>
            </a:r>
          </a:p>
          <a:p>
            <a:r>
              <a:rPr lang="en-US" dirty="0"/>
              <a:t>Topical application of adrenaline brings about vasoconstriction of bleeding capillaries. </a:t>
            </a:r>
          </a:p>
          <a:p>
            <a:r>
              <a:rPr lang="en-US" dirty="0"/>
              <a:t>Available in ampoule, which is applied with the help of gauze.</a:t>
            </a:r>
          </a:p>
          <a:p>
            <a:pPr marL="0" indent="0">
              <a:buNone/>
            </a:pPr>
            <a:r>
              <a:rPr lang="en-US" dirty="0"/>
              <a:t>• Concentration of 1 in 1000 is used for hemostasis over the oozing site.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THROMBIN </a:t>
            </a:r>
          </a:p>
          <a:p>
            <a:pPr marL="0" indent="0">
              <a:buNone/>
            </a:pPr>
            <a:r>
              <a:rPr lang="en-US" dirty="0"/>
              <a:t>• Helps in converting fibrinogen into fibrous clot. 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BA1ABD-FA47-4F57-AC0B-C8F01831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434" y="4237933"/>
            <a:ext cx="3263802" cy="16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6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E9FE5-1340-49B6-AE3C-F4CCF000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007E8F-7E3D-4DAB-B9DB-8F46EB79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SURGICEL </a:t>
            </a:r>
          </a:p>
          <a:p>
            <a:pPr marL="0" indent="0">
              <a:buNone/>
            </a:pPr>
            <a:r>
              <a:rPr lang="en-US" dirty="0"/>
              <a:t>• Oxidized cellulose polymer obtained by dissolving pure alpha- cellulose in an alkaline solution. </a:t>
            </a:r>
          </a:p>
          <a:p>
            <a:pPr marL="0" indent="0">
              <a:buNone/>
            </a:pPr>
            <a:r>
              <a:rPr lang="en-US" dirty="0"/>
              <a:t>• Acts by forming acid products from partial dissolution that coagulates the plasma proteins to form a black or brown sticky gelatinous clot. </a:t>
            </a:r>
          </a:p>
          <a:p>
            <a:pPr marL="0" indent="0">
              <a:buNone/>
            </a:pPr>
            <a:r>
              <a:rPr lang="en-US" dirty="0"/>
              <a:t>• Applied </a:t>
            </a:r>
            <a:r>
              <a:rPr lang="en-US" dirty="0" err="1"/>
              <a:t>surgicel</a:t>
            </a:r>
            <a:r>
              <a:rPr lang="en-US" dirty="0"/>
              <a:t> resorbs from the site in 4 to 8 weeks. </a:t>
            </a:r>
          </a:p>
          <a:p>
            <a:pPr marL="0" indent="0">
              <a:buNone/>
            </a:pPr>
            <a:r>
              <a:rPr lang="en-US" dirty="0"/>
              <a:t>• Disadvantage is that the </a:t>
            </a:r>
            <a:r>
              <a:rPr lang="en-US" dirty="0" err="1"/>
              <a:t>surgicel</a:t>
            </a:r>
            <a:r>
              <a:rPr lang="en-US" dirty="0"/>
              <a:t> clot is not formed by normal physiological mechanism. 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3EC8A4-4F56-49B4-BF4F-B8F1DC408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152" y="4510360"/>
            <a:ext cx="6306378" cy="20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80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EC776-5FF1-448D-9718-B40AEC40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7219F-5A86-4614-B787-B23B64B65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FIBRIN GLUE </a:t>
            </a:r>
          </a:p>
          <a:p>
            <a:pPr marL="0" indent="0">
              <a:buNone/>
            </a:pPr>
            <a:r>
              <a:rPr lang="en-US" dirty="0"/>
              <a:t>Biological adhesive which contains thrombin, fibrinogen, factor XIII, aprotinin.</a:t>
            </a:r>
          </a:p>
          <a:p>
            <a:pPr marL="0" indent="0">
              <a:buNone/>
            </a:pPr>
            <a:r>
              <a:rPr lang="en-US" dirty="0"/>
              <a:t>Thrombin converts fibrinogen to unstable fibrin clot, factor XIII stabilizes the clot and aprotinin prevents its degradation. </a:t>
            </a:r>
          </a:p>
          <a:p>
            <a:pPr marL="0" indent="0">
              <a:buNone/>
            </a:pPr>
            <a:endParaRPr lang="en-US" dirty="0"/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CBAE33-C3EA-48F9-A12C-9F92818B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717" y="4401171"/>
            <a:ext cx="5033741" cy="17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66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2187D-5F96-4C74-AE7E-FBAF41D9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BONE WAX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CEB74-1B2D-4EF3-BD40-660548D72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636"/>
            <a:ext cx="10515600" cy="5355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sz="2000" dirty="0"/>
              <a:t>Sterilized, non – absorbable mix of waxes. </a:t>
            </a:r>
          </a:p>
          <a:p>
            <a:pPr marL="0" indent="0">
              <a:buNone/>
            </a:pPr>
            <a:r>
              <a:rPr lang="en-US" sz="2000" dirty="0"/>
              <a:t>• Consists of seven parts by weight of wax (white bees wax, paraffin wax &amp; an isopropyl ester of palmitic acid), two parts of olive oil and one part of phenol. </a:t>
            </a:r>
          </a:p>
          <a:p>
            <a:pPr marL="0" indent="0">
              <a:buNone/>
            </a:pPr>
            <a:r>
              <a:rPr lang="en-US" sz="2000" dirty="0"/>
              <a:t>• Indicated in cases of bleeding from the bone or from chipped edges of bone. </a:t>
            </a:r>
          </a:p>
          <a:p>
            <a:pPr marL="0" indent="0">
              <a:buNone/>
            </a:pPr>
            <a:r>
              <a:rPr lang="en-US" sz="2000" dirty="0"/>
              <a:t>• Bone wax is softened with the fingers to desired consistency &amp; then applied over the bleeding site. </a:t>
            </a:r>
          </a:p>
          <a:p>
            <a:pPr marL="0" indent="0">
              <a:buNone/>
            </a:pPr>
            <a:r>
              <a:rPr lang="en-US" sz="2000" dirty="0"/>
              <a:t>• Its hemostatic mechanism is through mechanical obstruction of the osseous cavity containing the bleeding vessels. 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A26B1A-1C05-4FF4-833C-0A3F8A8C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333" y="4371629"/>
            <a:ext cx="6592569" cy="15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5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AD4A1-C6E4-4264-840A-74D41CAE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Agents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7C223B-AA5B-48ED-9EB3-E9A3ACDAA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Whole Blood: </a:t>
            </a:r>
          </a:p>
          <a:p>
            <a:pPr marL="0" indent="0">
              <a:buNone/>
            </a:pPr>
            <a:r>
              <a:rPr lang="en-US" dirty="0"/>
              <a:t>• Fresh whole blood refers to blood that is administered </a:t>
            </a:r>
            <a:r>
              <a:rPr lang="en-US" dirty="0">
                <a:solidFill>
                  <a:srgbClr val="FF0000"/>
                </a:solidFill>
              </a:rPr>
              <a:t>within 24 hours of its donation. </a:t>
            </a:r>
          </a:p>
          <a:p>
            <a:pPr marL="0" indent="0">
              <a:buNone/>
            </a:pPr>
            <a:r>
              <a:rPr lang="en-US" dirty="0"/>
              <a:t>• Whole blood transfusion indicated when there is excessive blood loss. </a:t>
            </a:r>
          </a:p>
          <a:p>
            <a:pPr marL="0" indent="0">
              <a:buNone/>
            </a:pPr>
            <a:r>
              <a:rPr lang="en-US" dirty="0"/>
              <a:t>• Contains all factors for coagulation. </a:t>
            </a:r>
          </a:p>
          <a:p>
            <a:pPr marL="0" indent="0">
              <a:buNone/>
            </a:pPr>
            <a:r>
              <a:rPr lang="en-US" dirty="0"/>
              <a:t>• Must be checked for HIV, hepatitis B, C viruses.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Platelet Rich Plasma: </a:t>
            </a:r>
          </a:p>
          <a:p>
            <a:pPr marL="0" indent="0">
              <a:buNone/>
            </a:pPr>
            <a:r>
              <a:rPr lang="en-US" dirty="0"/>
              <a:t>• Platelets can be collected from donated whole blood. </a:t>
            </a:r>
          </a:p>
          <a:p>
            <a:pPr marL="0" indent="0">
              <a:buNone/>
            </a:pPr>
            <a:r>
              <a:rPr lang="en-US" dirty="0"/>
              <a:t>• Platelet concentrates are viable for 3 days when stored at room temperature. </a:t>
            </a:r>
          </a:p>
          <a:p>
            <a:pPr marL="0" indent="0">
              <a:buNone/>
            </a:pPr>
            <a:r>
              <a:rPr lang="en-US" dirty="0"/>
              <a:t>• Must be infused quickly via short </a:t>
            </a:r>
            <a:r>
              <a:rPr lang="en-US" dirty="0" err="1"/>
              <a:t>i.v.</a:t>
            </a:r>
            <a:r>
              <a:rPr lang="en-US" dirty="0"/>
              <a:t> </a:t>
            </a:r>
            <a:r>
              <a:rPr lang="en-US" dirty="0" err="1"/>
              <a:t>tranfusion</a:t>
            </a:r>
            <a:r>
              <a:rPr lang="en-US" dirty="0"/>
              <a:t> set.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One unit raises platelet count by </a:t>
            </a:r>
            <a:r>
              <a:rPr lang="en-US" dirty="0" err="1">
                <a:solidFill>
                  <a:srgbClr val="FF0000"/>
                </a:solidFill>
              </a:rPr>
              <a:t>approx</a:t>
            </a:r>
            <a:r>
              <a:rPr lang="en-US" dirty="0">
                <a:solidFill>
                  <a:srgbClr val="FF0000"/>
                </a:solidFill>
              </a:rPr>
              <a:t> 7,000 to 10,000 cells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4146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BCA1C-9158-4480-BCBB-49EE80FD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HEMORRHAGE DEFINITION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7D50-09C7-4FF2-B4AC-629F98A07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term hemorrhage refers to a large amount of bleeding in a short time. </a:t>
            </a:r>
          </a:p>
          <a:p>
            <a:endParaRPr lang="en-US" dirty="0"/>
          </a:p>
          <a:p>
            <a:r>
              <a:rPr lang="en-US" dirty="0"/>
              <a:t>An escape of blood from a ruptured blood vessel.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Hemorrhage is the loss of blood from a vessel.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283452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B9845-C229-4CAA-A1A1-582C2B93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AB3017-F7B0-4054-900C-B17A5CF3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3. Fresh Frozen Plasma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• Unit of fresh frozen plasma is collected from one donor and contains all coagulation factors. </a:t>
            </a:r>
          </a:p>
          <a:p>
            <a:pPr marL="0" indent="0">
              <a:buNone/>
            </a:pPr>
            <a:r>
              <a:rPr lang="en-US" dirty="0"/>
              <a:t>• Stored at -30°C, should be infused within 2 hours once defrosted.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>
                <a:solidFill>
                  <a:srgbClr val="FF0000"/>
                </a:solidFill>
              </a:rPr>
              <a:t>Cryoprecipitate: </a:t>
            </a:r>
          </a:p>
          <a:p>
            <a:pPr marL="0" indent="0">
              <a:buNone/>
            </a:pPr>
            <a:r>
              <a:rPr lang="en-US" dirty="0"/>
              <a:t>• Stored at -30°C. </a:t>
            </a:r>
          </a:p>
          <a:p>
            <a:pPr marL="0" indent="0">
              <a:buNone/>
            </a:pPr>
            <a:r>
              <a:rPr lang="en-US" dirty="0"/>
              <a:t>• Each bag is derived from single donor and is not treated to inactivate viruses. </a:t>
            </a:r>
          </a:p>
          <a:p>
            <a:pPr marL="0" indent="0">
              <a:buNone/>
            </a:pPr>
            <a:r>
              <a:rPr lang="en-US" dirty="0"/>
              <a:t>• Associated with a substantial risk of viral transmission.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54212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8AF30-BAD5-4A0A-A547-237FC474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AGENTS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0FB7DB-6578-48F0-8DBB-23F271A8A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achieves hemostasis by denaturation of proteins.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Cautery: </a:t>
            </a:r>
          </a:p>
          <a:p>
            <a:pPr marL="0" indent="0">
              <a:buNone/>
            </a:pPr>
            <a:r>
              <a:rPr lang="en-US" dirty="0"/>
              <a:t>• Heat is transmitted from instrument by conduction directly to the tissues. </a:t>
            </a:r>
          </a:p>
          <a:p>
            <a:pPr marL="0" indent="0">
              <a:buNone/>
            </a:pPr>
            <a:r>
              <a:rPr lang="en-US" dirty="0"/>
              <a:t>• Electro – cautery has replaced direct heat application. </a:t>
            </a:r>
          </a:p>
          <a:p>
            <a:pPr marL="0" indent="0">
              <a:buNone/>
            </a:pPr>
            <a:endParaRPr lang="en-US" dirty="0"/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B0FD19-141C-4ABD-8950-C84510FC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427" y="4462463"/>
            <a:ext cx="31475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2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169075-D7FA-4912-AE9B-4FF9110C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7484C-030C-4967-80F1-58D3D4031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Electrocautery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sz="2000" dirty="0"/>
              <a:t>• Most widely used. </a:t>
            </a:r>
          </a:p>
          <a:p>
            <a:pPr marL="0" indent="0">
              <a:buNone/>
            </a:pPr>
            <a:r>
              <a:rPr lang="en-US" sz="2000" dirty="0"/>
              <a:t>• Electrocautery can be applied directly to bleeding point. </a:t>
            </a:r>
          </a:p>
          <a:p>
            <a:pPr marL="0" indent="0">
              <a:buNone/>
            </a:pPr>
            <a:r>
              <a:rPr lang="en-US" sz="2000" dirty="0"/>
              <a:t>• Cautery point is touched to the hemostat, causing sealing of vessel through action of heat. </a:t>
            </a:r>
          </a:p>
          <a:p>
            <a:pPr marL="0" indent="0">
              <a:buNone/>
            </a:pPr>
            <a:r>
              <a:rPr lang="en-US" sz="2000" dirty="0"/>
              <a:t>• Causes tissue destruction producing burning smell and smoke during application. </a:t>
            </a:r>
          </a:p>
          <a:p>
            <a:pPr marL="0" indent="0">
              <a:buNone/>
            </a:pPr>
            <a:r>
              <a:rPr lang="en-US" sz="2000" dirty="0"/>
              <a:t>• Effective and convenient way of controlling hemorrhage. 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176806-F869-40D3-A43D-5BBCA6FD1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497" y="4031796"/>
            <a:ext cx="3249268" cy="24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69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6730C-68E3-4218-A9DE-E9872E02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E993C4-1CCD-46F8-BBD2-18771995A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635"/>
            <a:ext cx="10515600" cy="53553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 Cryosurgery: </a:t>
            </a:r>
          </a:p>
          <a:p>
            <a:pPr marL="0" indent="0">
              <a:buNone/>
            </a:pPr>
            <a:r>
              <a:rPr lang="en-US" dirty="0"/>
              <a:t>• Extreme cooling has been used for hemostasis. </a:t>
            </a:r>
          </a:p>
          <a:p>
            <a:pPr marL="0" indent="0">
              <a:buNone/>
            </a:pPr>
            <a:r>
              <a:rPr lang="en-US" dirty="0"/>
              <a:t>• Temperature ranging from -20°C to -180°C are used. </a:t>
            </a:r>
          </a:p>
          <a:p>
            <a:r>
              <a:rPr lang="en-US" dirty="0"/>
              <a:t> Tissues, capillaries, small arterioles and venules undergo cryogenic necrosis. </a:t>
            </a:r>
          </a:p>
          <a:p>
            <a:pPr marL="0" indent="0">
              <a:buNone/>
            </a:pPr>
            <a:r>
              <a:rPr lang="en-US" dirty="0"/>
              <a:t>• Caused by dehydration and denaturation of lipid molecules. </a:t>
            </a:r>
          </a:p>
          <a:p>
            <a:pPr marL="0" indent="0">
              <a:buNone/>
            </a:pPr>
            <a:r>
              <a:rPr lang="en-US" dirty="0"/>
              <a:t>• Specially used to treat superficial hemangiomas. </a:t>
            </a:r>
          </a:p>
          <a:p>
            <a:r>
              <a:rPr lang="en-US" dirty="0">
                <a:solidFill>
                  <a:srgbClr val="FF0000"/>
                </a:solidFill>
              </a:rPr>
              <a:t>4. Lasers: </a:t>
            </a:r>
          </a:p>
          <a:p>
            <a:pPr marL="0" indent="0">
              <a:buNone/>
            </a:pPr>
            <a:r>
              <a:rPr lang="en-US" dirty="0"/>
              <a:t>• Lasers usually result in bloodless surgery. </a:t>
            </a:r>
          </a:p>
          <a:p>
            <a:pPr marL="0" indent="0">
              <a:buNone/>
            </a:pPr>
            <a:r>
              <a:rPr lang="en-US" dirty="0"/>
              <a:t>• Effectively coagulate the small blood vessels during cutting of tissues. </a:t>
            </a:r>
          </a:p>
          <a:p>
            <a:endParaRPr lang="en-US" dirty="0"/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CE4663-7555-4749-8043-0258CF2CA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320" y="3730280"/>
            <a:ext cx="22669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395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4085D-F8FE-41A1-9070-DAFC6331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C2DA72-87FA-4C26-90AF-310A532B2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Hemorrhage is loss of blood from any blood vessel due to some trauma or injury. </a:t>
            </a:r>
          </a:p>
          <a:p>
            <a:r>
              <a:rPr lang="en-US" dirty="0"/>
              <a:t>It may also occur due to some bleeding disorder or tumors. </a:t>
            </a:r>
          </a:p>
          <a:p>
            <a:r>
              <a:rPr lang="en-US" dirty="0"/>
              <a:t>Bleeding may be external or internal. </a:t>
            </a:r>
          </a:p>
          <a:p>
            <a:r>
              <a:rPr lang="en-US" dirty="0"/>
              <a:t>Signs and symptoms depend on extent of blood loss. </a:t>
            </a:r>
          </a:p>
          <a:p>
            <a:r>
              <a:rPr lang="en-US" dirty="0"/>
              <a:t>It is classified into four classes according to blood loss. W.H.O has set a standard grading schedule to assess level of blood loss. </a:t>
            </a:r>
          </a:p>
          <a:p>
            <a:r>
              <a:rPr lang="en-US" dirty="0"/>
              <a:t>Uncontrolled bleeding can lead to hemorrhagic shock and even death. </a:t>
            </a:r>
          </a:p>
          <a:p>
            <a:r>
              <a:rPr lang="en-US" dirty="0"/>
              <a:t>So immediate measures are taken to control bleeding and blood products and fluids are administered to replace fluid volume. </a:t>
            </a:r>
          </a:p>
          <a:p>
            <a:r>
              <a:rPr lang="en-US" dirty="0"/>
              <a:t>Patient is monitored continuously and assessed to check patient’s response to therapy.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541596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DFDE6A-6272-4E0E-A596-EF30A989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5BF84F-A79F-4226-8D3A-270221032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THANK YOU</a:t>
            </a:r>
            <a:endParaRPr lang="ar-JO" sz="8000" b="1" dirty="0"/>
          </a:p>
        </p:txBody>
      </p:sp>
    </p:spTree>
    <p:extLst>
      <p:ext uri="{BB962C8B-B14F-4D97-AF65-F5344CB8AC3E}">
        <p14:creationId xmlns:p14="http://schemas.microsoft.com/office/powerpoint/2010/main" val="8341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72CD7-A003-4824-AFA0-9F27F079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98EAE-5198-4D20-B655-F5166E390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Wingdings 2"/>
              <a:buAutoNum type="alphaUcPeriod"/>
              <a:defRPr/>
            </a:pPr>
            <a:r>
              <a:rPr lang="en-US" b="1" dirty="0">
                <a:solidFill>
                  <a:srgbClr val="FF3300"/>
                </a:solidFill>
              </a:rPr>
              <a:t>Hematoma </a:t>
            </a:r>
          </a:p>
          <a:p>
            <a:pPr marL="514350" indent="-514350">
              <a:buFontTx/>
              <a:buChar char="-"/>
              <a:defRPr/>
            </a:pPr>
            <a:r>
              <a:rPr lang="en-US" dirty="0"/>
              <a:t>Is localized Hemorrhage within a tissue or organ.</a:t>
            </a:r>
            <a:endParaRPr lang="en-US" sz="2400" dirty="0"/>
          </a:p>
          <a:p>
            <a:pPr>
              <a:buNone/>
            </a:pPr>
            <a:r>
              <a:rPr lang="en-US" altLang="ar-JO" b="1" dirty="0">
                <a:solidFill>
                  <a:srgbClr val="FF3300"/>
                </a:solidFill>
                <a:cs typeface="Tahoma" panose="020B0604030504040204" pitchFamily="34" charset="0"/>
              </a:rPr>
              <a:t>B. Hemothorax , hemopericardium , hemoperitoneum , and hemarthrosis  </a:t>
            </a:r>
            <a:r>
              <a:rPr lang="en-US" altLang="ar-JO" b="1" dirty="0">
                <a:solidFill>
                  <a:srgbClr val="00B050"/>
                </a:solidFill>
                <a:cs typeface="Tahoma" panose="020B0604030504040204" pitchFamily="34" charset="0"/>
              </a:rPr>
              <a:t>( in hemophilia , if we don’t treat it lead to fibrosis and joint deformity )</a:t>
            </a:r>
            <a:endParaRPr lang="en-US" altLang="ar-JO" b="1" dirty="0">
              <a:solidFill>
                <a:srgbClr val="FF3300"/>
              </a:solidFill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en-US" altLang="ar-JO" dirty="0">
                <a:cs typeface="Tahoma" panose="020B0604030504040204" pitchFamily="34" charset="0"/>
              </a:rPr>
              <a:t>Are Hemorrhage into pleural cavity , pericardial sac, peritoneal cavity, or a synovial space , respectively .</a:t>
            </a:r>
          </a:p>
          <a:p>
            <a:pPr>
              <a:buFontTx/>
              <a:buChar char="-"/>
            </a:pPr>
            <a:endParaRPr lang="en-US" altLang="ar-JO" dirty="0"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altLang="ar-JO" b="1" dirty="0">
                <a:solidFill>
                  <a:srgbClr val="FF3300"/>
                </a:solidFill>
                <a:cs typeface="Tahoma" panose="020B0604030504040204" pitchFamily="34" charset="0"/>
              </a:rPr>
              <a:t>C. Petechial Hemorrhages, petechiae, or purpura </a:t>
            </a:r>
            <a:r>
              <a:rPr lang="en-US" altLang="ar-JO" b="1" dirty="0">
                <a:solidFill>
                  <a:srgbClr val="00B050"/>
                </a:solidFill>
                <a:cs typeface="Tahoma" panose="020B0604030504040204" pitchFamily="34" charset="0"/>
              </a:rPr>
              <a:t>( usually raised )</a:t>
            </a:r>
            <a:endParaRPr lang="en-US" altLang="ar-JO" b="1" dirty="0">
              <a:solidFill>
                <a:srgbClr val="FF3300"/>
              </a:solidFill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en-US" altLang="ar-JO" dirty="0">
                <a:cs typeface="Tahoma" panose="020B0604030504040204" pitchFamily="34" charset="0"/>
              </a:rPr>
              <a:t>Are small punctate Hemorrhages in the skin, mucous membranes, or serosal surfaces.</a:t>
            </a:r>
          </a:p>
          <a:p>
            <a:pPr>
              <a:buFontTx/>
              <a:buChar char="-"/>
            </a:pPr>
            <a:endParaRPr lang="en-US" altLang="ar-JO" dirty="0"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altLang="ar-JO" b="1" dirty="0">
                <a:solidFill>
                  <a:srgbClr val="FF3300"/>
                </a:solidFill>
                <a:cs typeface="Tahoma" panose="020B0604030504040204" pitchFamily="34" charset="0"/>
              </a:rPr>
              <a:t>D. Ecchymosis </a:t>
            </a:r>
          </a:p>
          <a:p>
            <a:pPr>
              <a:buNone/>
            </a:pPr>
            <a:r>
              <a:rPr lang="en-US" altLang="ar-JO" dirty="0">
                <a:cs typeface="Tahoma" panose="020B0604030504040204" pitchFamily="34" charset="0"/>
              </a:rPr>
              <a:t>- Is diffuse Hemorrhage, usually in skin and subcutaneous tissue.</a:t>
            </a:r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4188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5A55A-A170-4A56-ADB6-5CBE3CB8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E84CC18-ACAB-4A57-8424-B73113900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67" y="3021496"/>
            <a:ext cx="4330618" cy="24251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FB5B98-C9D8-48C9-B531-9FAA45A89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3" y="2703854"/>
            <a:ext cx="3661764" cy="27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8029E-A2F9-4FED-A37D-57BE67BC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62670" cy="54312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We cant distinguish between hematoma and ecchymosis by inspection , only if there is significant swelling most likely its hematoma .</a:t>
            </a:r>
            <a:endParaRPr lang="ar-JO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2A4D749-BDF1-4AC3-8ACB-2005D7352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465401"/>
            <a:ext cx="5804452" cy="4331014"/>
          </a:xfrm>
        </p:spPr>
      </p:pic>
    </p:spTree>
    <p:extLst>
      <p:ext uri="{BB962C8B-B14F-4D97-AF65-F5344CB8AC3E}">
        <p14:creationId xmlns:p14="http://schemas.microsoft.com/office/powerpoint/2010/main" val="22273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31A3FDF-7F82-4D9E-ACD3-ACA18769D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92" y="1674817"/>
            <a:ext cx="5848551" cy="387784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0D3DB4-199F-4EF1-A482-44BFF6BF37AE}"/>
              </a:ext>
            </a:extLst>
          </p:cNvPr>
          <p:cNvSpPr txBox="1"/>
          <p:nvPr/>
        </p:nvSpPr>
        <p:spPr>
          <a:xfrm>
            <a:off x="2517913" y="463826"/>
            <a:ext cx="6662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</a:rPr>
              <a:t>ecchymosis</a:t>
            </a:r>
          </a:p>
        </p:txBody>
      </p:sp>
    </p:spTree>
    <p:extLst>
      <p:ext uri="{BB962C8B-B14F-4D97-AF65-F5344CB8AC3E}">
        <p14:creationId xmlns:p14="http://schemas.microsoft.com/office/powerpoint/2010/main" val="313985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2226</Words>
  <Application>Microsoft Office PowerPoint</Application>
  <PresentationFormat>مخصص</PresentationFormat>
  <Paragraphs>318</Paragraphs>
  <Slides>55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56" baseType="lpstr">
      <vt:lpstr>Office Theme</vt:lpstr>
      <vt:lpstr>Hemorrhage</vt:lpstr>
      <vt:lpstr>CONTENTS  </vt:lpstr>
      <vt:lpstr>OBJECTIVES</vt:lpstr>
      <vt:lpstr>HEMORRHAGE INTRODUCTION</vt:lpstr>
      <vt:lpstr>HEMORRHAGE DEFINITION</vt:lpstr>
      <vt:lpstr>عرض تقديمي في PowerPoint</vt:lpstr>
      <vt:lpstr>عرض تقديمي في PowerPoint</vt:lpstr>
      <vt:lpstr>We cant distinguish between hematoma and ecchymosis by inspection , only if there is significant swelling most likely its hematoma .</vt:lpstr>
      <vt:lpstr>عرض تقديمي في PowerPoint</vt:lpstr>
      <vt:lpstr>Origin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TYPES OF HAEMORRHAGE </vt:lpstr>
      <vt:lpstr>TYPES OF HAEMORRHAGE </vt:lpstr>
      <vt:lpstr>TYPES OF HAEMORRHAGE </vt:lpstr>
      <vt:lpstr>TYPES OF HAEMORRHAGE </vt:lpstr>
      <vt:lpstr>TYPES OF HAEMORRHAGE </vt:lpstr>
      <vt:lpstr>Arterial bleeding maybe stopped by the effect of muscle contraction </vt:lpstr>
      <vt:lpstr>TYPES OF HAEMORRHAGE</vt:lpstr>
      <vt:lpstr>TYPES OF HAEMORRHAGE</vt:lpstr>
      <vt:lpstr>عرض تقديمي في PowerPoint</vt:lpstr>
      <vt:lpstr>عرض تقديمي في PowerPoint</vt:lpstr>
      <vt:lpstr>HEMOSTASIS</vt:lpstr>
      <vt:lpstr>Mechanism of Hemostasis</vt:lpstr>
      <vt:lpstr>PRIMARY HEMOSTASIS</vt:lpstr>
      <vt:lpstr>عرض تقديمي في PowerPoint</vt:lpstr>
      <vt:lpstr>SECONDARY HEMOSTASIS</vt:lpstr>
      <vt:lpstr>Coagulation Mechanism ( just to know ) </vt:lpstr>
      <vt:lpstr>MEASUREMENT OF BLOOD LOSS</vt:lpstr>
      <vt:lpstr>CAUSES OF HEMORRHAGE</vt:lpstr>
      <vt:lpstr>SIGNS &amp; SYMPTOMS</vt:lpstr>
      <vt:lpstr>SIGNS &amp; SYMPTOMS</vt:lpstr>
      <vt:lpstr>CLINICAL EVALUATION</vt:lpstr>
      <vt:lpstr> LABORATORY TESTS </vt:lpstr>
      <vt:lpstr>عرض تقديمي في PowerPoint</vt:lpstr>
      <vt:lpstr> METHODS OF ACHIEVING HEMOSTASIS </vt:lpstr>
      <vt:lpstr>عرض تقديمي في PowerPoint</vt:lpstr>
      <vt:lpstr>CONTROL OF EXTERNAL BLEEDING  </vt:lpstr>
      <vt:lpstr>عرض تقديمي في PowerPoint</vt:lpstr>
      <vt:lpstr>CONTROL OF INTERNAL BLEEDING  </vt:lpstr>
      <vt:lpstr>MECHANICAL METHODS</vt:lpstr>
      <vt:lpstr>عرض تقديمي في PowerPoint</vt:lpstr>
      <vt:lpstr>CHEMICAL METHODS</vt:lpstr>
      <vt:lpstr>عرض تقديمي في PowerPoint</vt:lpstr>
      <vt:lpstr>عرض تقديمي في PowerPoint</vt:lpstr>
      <vt:lpstr>BONE WAX</vt:lpstr>
      <vt:lpstr>Systemic Agents</vt:lpstr>
      <vt:lpstr>عرض تقديمي في PowerPoint</vt:lpstr>
      <vt:lpstr>THERMAL AGENTS</vt:lpstr>
      <vt:lpstr>عرض تقديمي في PowerPoint</vt:lpstr>
      <vt:lpstr>عرض تقديمي في PowerPoint</vt:lpstr>
      <vt:lpstr>SUMMARY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Hemorrhage </dc:title>
  <dc:creator>DR saleh</dc:creator>
  <cp:lastModifiedBy>user</cp:lastModifiedBy>
  <cp:revision>77</cp:revision>
  <dcterms:created xsi:type="dcterms:W3CDTF">2019-10-21T19:11:04Z</dcterms:created>
  <dcterms:modified xsi:type="dcterms:W3CDTF">2019-11-18T03:51:18Z</dcterms:modified>
</cp:coreProperties>
</file>