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34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33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96" r:id="rId31"/>
    <p:sldId id="286" r:id="rId32"/>
    <p:sldId id="287" r:id="rId33"/>
    <p:sldId id="288" r:id="rId34"/>
    <p:sldId id="289" r:id="rId35"/>
    <p:sldId id="290" r:id="rId36"/>
    <p:sldId id="295" r:id="rId37"/>
    <p:sldId id="291" r:id="rId38"/>
    <p:sldId id="29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1156-EC27-45A8-8B6E-83D9118F8E60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27EBD-E862-49A1-8E85-C9E18538E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8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1156-EC27-45A8-8B6E-83D9118F8E60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27EBD-E862-49A1-8E85-C9E18538E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89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1156-EC27-45A8-8B6E-83D9118F8E60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27EBD-E862-49A1-8E85-C9E18538E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6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1156-EC27-45A8-8B6E-83D9118F8E60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27EBD-E862-49A1-8E85-C9E18538E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252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1156-EC27-45A8-8B6E-83D9118F8E60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27EBD-E862-49A1-8E85-C9E18538E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04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1156-EC27-45A8-8B6E-83D9118F8E60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27EBD-E862-49A1-8E85-C9E18538E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86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1156-EC27-45A8-8B6E-83D9118F8E60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27EBD-E862-49A1-8E85-C9E18538E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9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1156-EC27-45A8-8B6E-83D9118F8E60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27EBD-E862-49A1-8E85-C9E18538E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220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1156-EC27-45A8-8B6E-83D9118F8E60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27EBD-E862-49A1-8E85-C9E18538E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5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1156-EC27-45A8-8B6E-83D9118F8E60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27EBD-E862-49A1-8E85-C9E18538E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310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1156-EC27-45A8-8B6E-83D9118F8E60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27EBD-E862-49A1-8E85-C9E18538E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75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8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41156-EC27-45A8-8B6E-83D9118F8E60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27EBD-E862-49A1-8E85-C9E18538E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96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Pulmonary infections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498511"/>
          </a:xfrm>
        </p:spPr>
        <p:txBody>
          <a:bodyPr>
            <a:normAutofit/>
          </a:bodyPr>
          <a:lstStyle/>
          <a:p>
            <a:r>
              <a:rPr lang="en-US" dirty="0" smtClean="0"/>
              <a:t>Dr. Omar Hamdan M.D</a:t>
            </a:r>
          </a:p>
          <a:p>
            <a:r>
              <a:rPr lang="en-US" dirty="0" smtClean="0"/>
              <a:t>Anatomical Histopathologist</a:t>
            </a:r>
          </a:p>
          <a:p>
            <a:r>
              <a:rPr lang="en-US" dirty="0" smtClean="0"/>
              <a:t>Mutah University </a:t>
            </a:r>
          </a:p>
          <a:p>
            <a:r>
              <a:rPr lang="en-US" dirty="0" smtClean="0"/>
              <a:t>Faculty of Medicine</a:t>
            </a:r>
          </a:p>
          <a:p>
            <a:r>
              <a:rPr lang="en-US" dirty="0" smtClean="0"/>
              <a:t>Respiratory pathology lectures 2020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9" t="35616" r="19514" b="22572"/>
          <a:stretch>
            <a:fillRect/>
          </a:stretch>
        </p:blipFill>
        <p:spPr bwMode="auto">
          <a:xfrm>
            <a:off x="9807432" y="4551055"/>
            <a:ext cx="208280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507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Promote endocytosis and killing via nitric oxide</a:t>
            </a:r>
          </a:p>
          <a:p>
            <a:pPr marL="0" indent="0">
              <a:buNone/>
            </a:pPr>
            <a:r>
              <a:rPr lang="en-US" dirty="0"/>
              <a:t>• Promote </a:t>
            </a:r>
            <a:r>
              <a:rPr lang="en-US" dirty="0" err="1" smtClean="0"/>
              <a:t>bacteriocidal</a:t>
            </a:r>
            <a:r>
              <a:rPr lang="en-US" dirty="0" smtClean="0"/>
              <a:t> </a:t>
            </a:r>
            <a:r>
              <a:rPr lang="en-US" dirty="0"/>
              <a:t>activity though tumor necrosis factor production</a:t>
            </a:r>
          </a:p>
          <a:p>
            <a:pPr marL="0" indent="0">
              <a:buNone/>
            </a:pPr>
            <a:r>
              <a:rPr lang="en-US" dirty="0"/>
              <a:t>• Surround microbes with granulomatous inflammation</a:t>
            </a:r>
          </a:p>
          <a:p>
            <a:pPr marL="0" indent="0">
              <a:buNone/>
            </a:pPr>
            <a:r>
              <a:rPr lang="en-US" dirty="0" err="1"/>
              <a:t>Caseating</a:t>
            </a:r>
            <a:r>
              <a:rPr lang="en-US" dirty="0"/>
              <a:t> granulomas are characteristic; central necrosis is</a:t>
            </a:r>
          </a:p>
          <a:p>
            <a:pPr marL="0" indent="0">
              <a:buNone/>
            </a:pPr>
            <a:r>
              <a:rPr lang="en-US" dirty="0"/>
              <a:t>surrounded by lymphocytes and activated macrophages.</a:t>
            </a:r>
          </a:p>
          <a:p>
            <a:pPr marL="0" indent="0">
              <a:buNone/>
            </a:pPr>
            <a:r>
              <a:rPr lang="en-US" dirty="0"/>
              <a:t>T-cell immunity to mycobacteria can be detected by a tuberculin</a:t>
            </a:r>
          </a:p>
          <a:p>
            <a:pPr marL="0" indent="0">
              <a:buNone/>
            </a:pPr>
            <a:r>
              <a:rPr lang="en-US" dirty="0"/>
              <a:t>skin test (purified protein derivative [PPD]); the test signifies</a:t>
            </a:r>
          </a:p>
          <a:p>
            <a:pPr marL="0" indent="0">
              <a:buNone/>
            </a:pPr>
            <a:r>
              <a:rPr lang="en-US" dirty="0"/>
              <a:t>only prior T-cell sensitization to mycobacterial antigens and</a:t>
            </a:r>
          </a:p>
          <a:p>
            <a:pPr marL="0" indent="0">
              <a:buNone/>
            </a:pPr>
            <a:r>
              <a:rPr lang="en-US" dirty="0"/>
              <a:t>does not discriminate infection and disease.</a:t>
            </a:r>
          </a:p>
        </p:txBody>
      </p:sp>
    </p:spTree>
    <p:extLst>
      <p:ext uri="{BB962C8B-B14F-4D97-AF65-F5344CB8AC3E}">
        <p14:creationId xmlns:p14="http://schemas.microsoft.com/office/powerpoint/2010/main" val="3695071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• Inmost individuals (i.e., 95%), primary infection is asymptomatic.</a:t>
            </a:r>
          </a:p>
          <a:p>
            <a:pPr marL="0" indent="0">
              <a:buNone/>
            </a:pPr>
            <a:r>
              <a:rPr lang="en-US" dirty="0"/>
              <a:t>Granulomas formed in response to infection typically involve</a:t>
            </a:r>
          </a:p>
          <a:p>
            <a:pPr marL="0" indent="0">
              <a:buNone/>
            </a:pPr>
            <a:r>
              <a:rPr lang="en-US" dirty="0"/>
              <a:t>the lung apex and draining lymph node; these are called a</a:t>
            </a:r>
          </a:p>
          <a:p>
            <a:pPr marL="0" indent="0">
              <a:buNone/>
            </a:pPr>
            <a:r>
              <a:rPr lang="en-US" dirty="0" err="1"/>
              <a:t>Ghon</a:t>
            </a:r>
            <a:r>
              <a:rPr lang="en-US" dirty="0"/>
              <a:t> complex.</a:t>
            </a:r>
          </a:p>
          <a:p>
            <a:pPr marL="0" indent="0">
              <a:buNone/>
            </a:pPr>
            <a:r>
              <a:rPr lang="en-US" dirty="0"/>
              <a:t>Eventual control of the infection leaves behind only a small</a:t>
            </a:r>
          </a:p>
          <a:p>
            <a:pPr marL="0" indent="0">
              <a:buNone/>
            </a:pPr>
            <a:r>
              <a:rPr lang="en-US" dirty="0" smtClean="0"/>
              <a:t>residual—a </a:t>
            </a:r>
            <a:r>
              <a:rPr lang="en-US" dirty="0"/>
              <a:t>tiny </a:t>
            </a:r>
            <a:r>
              <a:rPr lang="en-US" dirty="0" err="1"/>
              <a:t>fibrocalcific</a:t>
            </a:r>
            <a:r>
              <a:rPr lang="en-US" dirty="0"/>
              <a:t> nodule at the site where viable</a:t>
            </a:r>
          </a:p>
          <a:p>
            <a:pPr marL="0" indent="0">
              <a:buNone/>
            </a:pPr>
            <a:r>
              <a:rPr lang="en-US" dirty="0"/>
              <a:t>organisms may remain within granulomas, dormant for decades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101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• Five percent of primary infections are symptomatic with lobar</a:t>
            </a:r>
          </a:p>
          <a:p>
            <a:pPr marL="0" indent="0">
              <a:buNone/>
            </a:pPr>
            <a:r>
              <a:rPr lang="en-US" dirty="0"/>
              <a:t>consolidation, hilar adenopathy, and pleural effusions.</a:t>
            </a:r>
          </a:p>
          <a:p>
            <a:pPr marL="0" indent="0">
              <a:buNone/>
            </a:pPr>
            <a:r>
              <a:rPr lang="en-US" dirty="0"/>
              <a:t>Rarely, hematogenous spread leads to tuberculous meningitis</a:t>
            </a:r>
          </a:p>
          <a:p>
            <a:pPr marL="0" indent="0">
              <a:buNone/>
            </a:pPr>
            <a:r>
              <a:rPr lang="en-US" dirty="0"/>
              <a:t>and </a:t>
            </a:r>
            <a:r>
              <a:rPr lang="en-US" dirty="0" err="1"/>
              <a:t>miliary</a:t>
            </a:r>
            <a:r>
              <a:rPr lang="en-US" dirty="0"/>
              <a:t> tuberculosis.</a:t>
            </a:r>
          </a:p>
          <a:p>
            <a:pPr marL="0" indent="0">
              <a:buNone/>
            </a:pPr>
            <a:r>
              <a:rPr lang="en-US" dirty="0" err="1"/>
              <a:t>Extrapulmonary</a:t>
            </a:r>
            <a:r>
              <a:rPr lang="en-US" dirty="0"/>
              <a:t> involvement occurs in more than 50% of</a:t>
            </a:r>
          </a:p>
          <a:p>
            <a:pPr marL="0" indent="0">
              <a:buNone/>
            </a:pPr>
            <a:r>
              <a:rPr lang="en-US" dirty="0"/>
              <a:t>patients with severe immune deficiency.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5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• Secondary tuberculosis occurs in a previously exposed host.</a:t>
            </a:r>
          </a:p>
          <a:p>
            <a:pPr marL="0" indent="0">
              <a:buNone/>
            </a:pPr>
            <a:r>
              <a:rPr lang="en-US" dirty="0"/>
              <a:t>If immunity wanes, the infection can reactivate to produce </a:t>
            </a:r>
            <a:r>
              <a:rPr lang="en-US" dirty="0" smtClean="0"/>
              <a:t>communicable disease </a:t>
            </a:r>
            <a:r>
              <a:rPr lang="en-US" dirty="0"/>
              <a:t>with </a:t>
            </a:r>
            <a:r>
              <a:rPr lang="en-US" dirty="0" smtClean="0"/>
              <a:t>morbidity </a:t>
            </a:r>
            <a:r>
              <a:rPr lang="en-US" dirty="0"/>
              <a:t>and mortality.</a:t>
            </a:r>
          </a:p>
          <a:p>
            <a:pPr marL="0" indent="0">
              <a:buNone/>
            </a:pPr>
            <a:r>
              <a:rPr lang="en-US" dirty="0"/>
              <a:t>Classically, because of prior T cell sensitization, there is more tissue</a:t>
            </a:r>
          </a:p>
          <a:p>
            <a:pPr marL="0" indent="0">
              <a:buNone/>
            </a:pPr>
            <a:r>
              <a:rPr lang="en-US" dirty="0"/>
              <a:t>damage with apical pulmonary cavitation and increased</a:t>
            </a:r>
          </a:p>
          <a:p>
            <a:pPr marL="0" indent="0">
              <a:buNone/>
            </a:pPr>
            <a:r>
              <a:rPr lang="en-US" dirty="0"/>
              <a:t>systemic manifestations with low-grade fever, night sweats,</a:t>
            </a:r>
          </a:p>
          <a:p>
            <a:pPr marL="0" indent="0">
              <a:buNone/>
            </a:pPr>
            <a:r>
              <a:rPr lang="en-US" dirty="0"/>
              <a:t>and weight loss.</a:t>
            </a:r>
          </a:p>
        </p:txBody>
      </p:sp>
    </p:spTree>
    <p:extLst>
      <p:ext uri="{BB962C8B-B14F-4D97-AF65-F5344CB8AC3E}">
        <p14:creationId xmlns:p14="http://schemas.microsoft.com/office/powerpoint/2010/main" val="1822376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72" t="11524" r="63507" b="68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72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0" t="10527" r="64402" b="14610"/>
          <a:stretch/>
        </p:blipFill>
        <p:spPr>
          <a:xfrm>
            <a:off x="-239151" y="0"/>
            <a:ext cx="12431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55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84" t="10926" r="63172" b="86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38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72" t="12718" r="62612" b="7442"/>
          <a:stretch/>
        </p:blipFill>
        <p:spPr>
          <a:xfrm>
            <a:off x="0" y="0"/>
            <a:ext cx="12192000" cy="697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79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72" t="10728" r="62052" b="66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4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83" t="17099" r="62948" b="295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13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Chronic Pneumonia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Chronic pneumonia is typically a localized granulomatous inflammation</a:t>
            </a:r>
          </a:p>
          <a:p>
            <a:pPr marL="0" indent="0">
              <a:buNone/>
            </a:pPr>
            <a:r>
              <a:rPr lang="en-US" dirty="0"/>
              <a:t>in immunocompetent patients, with or without regional lymph</a:t>
            </a:r>
          </a:p>
          <a:p>
            <a:pPr marL="0" indent="0">
              <a:buNone/>
            </a:pPr>
            <a:r>
              <a:rPr lang="en-US" dirty="0"/>
              <a:t>node involvement.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In </a:t>
            </a:r>
            <a:r>
              <a:rPr lang="en-US" dirty="0"/>
              <a:t>the immunocompromised host, the </a:t>
            </a:r>
            <a:r>
              <a:rPr lang="en-US" dirty="0" smtClean="0"/>
              <a:t>infection may </a:t>
            </a:r>
            <a:r>
              <a:rPr lang="en-US" dirty="0"/>
              <a:t>become disseminated. Tuberculosis </a:t>
            </a:r>
            <a:r>
              <a:rPr lang="en-US" dirty="0" smtClean="0"/>
              <a:t>and </a:t>
            </a:r>
            <a:r>
              <a:rPr lang="en-US" dirty="0"/>
              <a:t>fungal </a:t>
            </a:r>
            <a:r>
              <a:rPr lang="en-US" dirty="0" smtClean="0"/>
              <a:t>causes mostly.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Most are asymptomatic and result </a:t>
            </a:r>
            <a:r>
              <a:rPr lang="en-US" dirty="0" smtClean="0"/>
              <a:t>in</a:t>
            </a:r>
            <a:r>
              <a:rPr lang="en-US" dirty="0"/>
              <a:t> only limited granulomatous disease; however, </a:t>
            </a:r>
            <a:r>
              <a:rPr lang="en-US" dirty="0" smtClean="0"/>
              <a:t>immunocompromised can cause fulminant widespread dissemination.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957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0" t="10329" r="62388" b="28944"/>
          <a:stretch/>
        </p:blipFill>
        <p:spPr>
          <a:xfrm>
            <a:off x="0" y="0"/>
            <a:ext cx="12192000" cy="675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29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59" t="9908" r="62612" b="364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72" t="10131" r="62947" b="32727"/>
          <a:stretch/>
        </p:blipFill>
        <p:spPr>
          <a:xfrm>
            <a:off x="0" y="-1"/>
            <a:ext cx="12192000" cy="704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6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931" r="62500" b="231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82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0" t="10304" r="63395" b="38029"/>
          <a:stretch/>
        </p:blipFill>
        <p:spPr>
          <a:xfrm>
            <a:off x="0" y="81887"/>
            <a:ext cx="12192000" cy="677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66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0" t="10528" r="63955" b="72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290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• HIV is associated with an increased risk of tuberculosis, due to</a:t>
            </a:r>
          </a:p>
          <a:p>
            <a:pPr marL="0" indent="0">
              <a:buNone/>
            </a:pPr>
            <a:r>
              <a:rPr lang="en-US" dirty="0"/>
              <a:t>diminished T-cell immunity.</a:t>
            </a:r>
          </a:p>
          <a:p>
            <a:pPr marL="0" indent="0">
              <a:buNone/>
            </a:pPr>
            <a:r>
              <a:rPr lang="en-US" dirty="0"/>
              <a:t>• Diagnosis of tuberculosis can be made by:</a:t>
            </a:r>
          </a:p>
          <a:p>
            <a:pPr marL="0" indent="0">
              <a:buNone/>
            </a:pPr>
            <a:r>
              <a:rPr lang="en-US" dirty="0"/>
              <a:t>Identifying acid-fast bacilli in sputum or tissue</a:t>
            </a:r>
          </a:p>
          <a:p>
            <a:pPr marL="0" indent="0">
              <a:buNone/>
            </a:pPr>
            <a:r>
              <a:rPr lang="en-US" dirty="0"/>
              <a:t>Culture from sputum or tissue (allows drug sensitivity testing)</a:t>
            </a:r>
          </a:p>
          <a:p>
            <a:pPr marL="0" indent="0">
              <a:buNone/>
            </a:pPr>
            <a:r>
              <a:rPr lang="en-US" dirty="0"/>
              <a:t>Polymerase chain reaction (highly sensitive)</a:t>
            </a:r>
          </a:p>
        </p:txBody>
      </p:sp>
    </p:spTree>
    <p:extLst>
      <p:ext uri="{BB962C8B-B14F-4D97-AF65-F5344CB8AC3E}">
        <p14:creationId xmlns:p14="http://schemas.microsoft.com/office/powerpoint/2010/main" val="36052253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83" t="11723" r="63284" b="325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6874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48" t="12321" r="62948" b="33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728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0" t="9931" r="61604" b="6845"/>
          <a:stretch/>
        </p:blipFill>
        <p:spPr>
          <a:xfrm>
            <a:off x="0" y="109182"/>
            <a:ext cx="12460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15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Histoplasmosis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Histoplasmosis is an intracellular parasite of macrophages; it is</a:t>
            </a:r>
          </a:p>
          <a:p>
            <a:pPr marL="0" indent="0">
              <a:buNone/>
            </a:pPr>
            <a:r>
              <a:rPr lang="en-US" dirty="0"/>
              <a:t>endemic along the </a:t>
            </a:r>
            <a:r>
              <a:rPr lang="en-US" dirty="0" smtClean="0"/>
              <a:t>Ohio, </a:t>
            </a:r>
            <a:r>
              <a:rPr lang="en-US" dirty="0"/>
              <a:t>Mississippi Rivers and in the Caribbean</a:t>
            </a:r>
          </a:p>
          <a:p>
            <a:pPr marL="0" indent="0">
              <a:buNone/>
            </a:pPr>
            <a:r>
              <a:rPr lang="en-US" dirty="0"/>
              <a:t>basin</a:t>
            </a:r>
            <a:r>
              <a:rPr lang="en-US" dirty="0" smtClean="0"/>
              <a:t>. </a:t>
            </a:r>
            <a:r>
              <a:rPr lang="en-US" dirty="0"/>
              <a:t>Infection by Histoplasma </a:t>
            </a:r>
            <a:r>
              <a:rPr lang="en-US" dirty="0" err="1"/>
              <a:t>capsulatum</a:t>
            </a:r>
            <a:r>
              <a:rPr lang="en-US" dirty="0"/>
              <a:t> produces granulomas</a:t>
            </a:r>
          </a:p>
          <a:p>
            <a:pPr marL="0" indent="0">
              <a:buNone/>
            </a:pPr>
            <a:r>
              <a:rPr lang="en-US" dirty="0"/>
              <a:t>with coagulative necrosis that subsequently undergo fibrosis and </a:t>
            </a:r>
            <a:r>
              <a:rPr lang="en-US" dirty="0" smtClean="0"/>
              <a:t>concentric calcification</a:t>
            </a:r>
            <a:r>
              <a:rPr lang="en-US" dirty="0"/>
              <a:t>. Silver stain identifies the 3-5 m thin-walled cyst </a:t>
            </a:r>
            <a:r>
              <a:rPr lang="en-US" dirty="0" smtClean="0"/>
              <a:t>of the </a:t>
            </a:r>
            <a:r>
              <a:rPr lang="en-US" dirty="0"/>
              <a:t>fungus, which can persist for years.</a:t>
            </a:r>
          </a:p>
        </p:txBody>
      </p:sp>
    </p:spTree>
    <p:extLst>
      <p:ext uri="{BB962C8B-B14F-4D97-AF65-F5344CB8AC3E}">
        <p14:creationId xmlns:p14="http://schemas.microsoft.com/office/powerpoint/2010/main" val="3956608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Aspergillus</a:t>
            </a:r>
            <a:r>
              <a:rPr lang="en-US" u="sng" dirty="0"/>
              <a:t/>
            </a:r>
            <a:br>
              <a:rPr lang="en-US" u="sng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Hyphae </a:t>
            </a:r>
            <a:r>
              <a:rPr lang="en-US" dirty="0"/>
              <a:t>fungus (mold) that presents as secondary colonization of lung abscess, aspergilloma (fungus </a:t>
            </a:r>
            <a:r>
              <a:rPr lang="en-US" dirty="0" smtClean="0"/>
              <a:t>ball), </a:t>
            </a:r>
            <a:r>
              <a:rPr lang="en-US" dirty="0"/>
              <a:t>allergic bronchopulmonary aspergillosis, bronchocentric granulomatosis or invasive aspergillosis in </a:t>
            </a:r>
            <a:r>
              <a:rPr lang="en-US" dirty="0" smtClean="0"/>
              <a:t>immunocompromised.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84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60" t="10926" r="62388" b="11225"/>
          <a:stretch/>
        </p:blipFill>
        <p:spPr>
          <a:xfrm>
            <a:off x="0" y="122829"/>
            <a:ext cx="12192000" cy="673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506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72" t="10130" r="63395" b="140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48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84" t="9931" r="62164" b="36311"/>
          <a:stretch/>
        </p:blipFill>
        <p:spPr>
          <a:xfrm>
            <a:off x="0" y="0"/>
            <a:ext cx="12296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494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5" t="10329" r="62613" b="39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118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84" t="10130" r="62612" b="339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300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Coccidioidomycosis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Coccidioidomycosis</a:t>
            </a:r>
            <a:r>
              <a:rPr lang="en-US" dirty="0"/>
              <a:t> is endemic in the </a:t>
            </a:r>
            <a:r>
              <a:rPr lang="en-US" dirty="0" smtClean="0"/>
              <a:t>southwest</a:t>
            </a:r>
            <a:r>
              <a:rPr lang="en-US" dirty="0"/>
              <a:t> </a:t>
            </a:r>
            <a:r>
              <a:rPr lang="en-US" dirty="0" smtClean="0"/>
              <a:t>United </a:t>
            </a:r>
            <a:r>
              <a:rPr lang="en-US" dirty="0"/>
              <a:t>States and </a:t>
            </a:r>
            <a:r>
              <a:rPr lang="en-US" dirty="0" smtClean="0"/>
              <a:t>Mexico </a:t>
            </a:r>
            <a:r>
              <a:rPr lang="en-US" dirty="0"/>
              <a:t>where more than 80% of the </a:t>
            </a:r>
            <a:r>
              <a:rPr lang="en-US" dirty="0" smtClean="0"/>
              <a:t>population have </a:t>
            </a:r>
            <a:r>
              <a:rPr lang="en-US" dirty="0"/>
              <a:t>a delayed-type hypersensitivity response to the organism.</a:t>
            </a:r>
          </a:p>
          <a:p>
            <a:r>
              <a:rPr lang="en-US" dirty="0" err="1"/>
              <a:t>Coccidioides</a:t>
            </a:r>
            <a:r>
              <a:rPr lang="en-US" dirty="0"/>
              <a:t> </a:t>
            </a:r>
            <a:r>
              <a:rPr lang="en-US" dirty="0" err="1"/>
              <a:t>immitis</a:t>
            </a:r>
            <a:r>
              <a:rPr lang="en-US" dirty="0"/>
              <a:t> causes lesions varying from pyogenic </a:t>
            </a:r>
            <a:r>
              <a:rPr lang="en-US" dirty="0" smtClean="0"/>
              <a:t>to granulomatous; silver </a:t>
            </a:r>
            <a:r>
              <a:rPr lang="en-US" dirty="0"/>
              <a:t>stains demonstrate a 20-60 </a:t>
            </a:r>
            <a:r>
              <a:rPr lang="en-US" dirty="0" smtClean="0"/>
              <a:t>micrometer, </a:t>
            </a:r>
            <a:r>
              <a:rPr lang="en-US" dirty="0"/>
              <a:t>thick-walled </a:t>
            </a:r>
            <a:r>
              <a:rPr lang="en-US" dirty="0" smtClean="0"/>
              <a:t>spherule containing </a:t>
            </a:r>
            <a:r>
              <a:rPr lang="en-US" dirty="0"/>
              <a:t>small endospores.</a:t>
            </a:r>
          </a:p>
        </p:txBody>
      </p:sp>
    </p:spTree>
    <p:extLst>
      <p:ext uri="{BB962C8B-B14F-4D97-AF65-F5344CB8AC3E}">
        <p14:creationId xmlns:p14="http://schemas.microsoft.com/office/powerpoint/2010/main" val="27555402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48" t="10330" r="62724" b="381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741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84" t="12121" r="62613" b="28746"/>
          <a:stretch/>
        </p:blipFill>
        <p:spPr>
          <a:xfrm>
            <a:off x="0" y="-2729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96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Blastomycosis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Blastomycosis</a:t>
            </a:r>
            <a:r>
              <a:rPr lang="en-US" dirty="0"/>
              <a:t> occurs in the </a:t>
            </a:r>
            <a:r>
              <a:rPr lang="en-US" dirty="0" err="1" smtClean="0"/>
              <a:t>centraland</a:t>
            </a:r>
            <a:r>
              <a:rPr lang="en-US" dirty="0" smtClean="0"/>
              <a:t> </a:t>
            </a:r>
            <a:r>
              <a:rPr lang="en-US" dirty="0"/>
              <a:t>southeastern United States,</a:t>
            </a:r>
          </a:p>
          <a:p>
            <a:r>
              <a:rPr lang="en-US" dirty="0"/>
              <a:t>Canada, Mexico, the Middle East, </a:t>
            </a:r>
            <a:r>
              <a:rPr lang="en-US" dirty="0" smtClean="0"/>
              <a:t>Africa and </a:t>
            </a:r>
            <a:r>
              <a:rPr lang="en-US" dirty="0"/>
              <a:t>India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It can occur </a:t>
            </a:r>
            <a:r>
              <a:rPr lang="en-US" dirty="0" smtClean="0"/>
              <a:t>as pulmonary</a:t>
            </a:r>
            <a:r>
              <a:rPr lang="en-US" dirty="0"/>
              <a:t>, disseminated, and (rarely) primary cutaneous </a:t>
            </a:r>
            <a:r>
              <a:rPr lang="en-US" dirty="0" smtClean="0"/>
              <a:t>forms. </a:t>
            </a:r>
          </a:p>
          <a:p>
            <a:r>
              <a:rPr lang="en-US" dirty="0" err="1" smtClean="0"/>
              <a:t>Blastomyces</a:t>
            </a:r>
            <a:r>
              <a:rPr lang="en-US" dirty="0" smtClean="0"/>
              <a:t> </a:t>
            </a:r>
            <a:r>
              <a:rPr lang="en-US" dirty="0" err="1"/>
              <a:t>dermatidis</a:t>
            </a:r>
            <a:r>
              <a:rPr lang="en-US" dirty="0"/>
              <a:t> is a 5-15 m, thick-walled yeast that </a:t>
            </a:r>
            <a:r>
              <a:rPr lang="en-US" dirty="0" smtClean="0"/>
              <a:t>divides by </a:t>
            </a:r>
            <a:r>
              <a:rPr lang="en-US" dirty="0"/>
              <a:t>broad-based budding; it causes suppurative granulomas.</a:t>
            </a:r>
          </a:p>
        </p:txBody>
      </p:sp>
    </p:spTree>
    <p:extLst>
      <p:ext uri="{BB962C8B-B14F-4D97-AF65-F5344CB8AC3E}">
        <p14:creationId xmlns:p14="http://schemas.microsoft.com/office/powerpoint/2010/main" val="4185453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Pneumonia in the Immunocompromised</a:t>
            </a:r>
            <a:br>
              <a:rPr lang="en-US" b="1" dirty="0"/>
            </a:br>
            <a:r>
              <a:rPr lang="en-US" b="1" dirty="0" smtClean="0"/>
              <a:t>Host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Opportunistic infections rarely cause infection in normal hosts but</a:t>
            </a:r>
          </a:p>
          <a:p>
            <a:pPr marL="0" indent="0">
              <a:buNone/>
            </a:pPr>
            <a:r>
              <a:rPr lang="en-US" dirty="0"/>
              <a:t>can cause life-threatening pneumonias in the immunocompromised</a:t>
            </a:r>
          </a:p>
          <a:p>
            <a:pPr marL="0" indent="0">
              <a:buNone/>
            </a:pPr>
            <a:r>
              <a:rPr lang="en-US" dirty="0" smtClean="0"/>
              <a:t>host. </a:t>
            </a:r>
          </a:p>
          <a:p>
            <a:r>
              <a:rPr lang="en-US" dirty="0" smtClean="0"/>
              <a:t>Pseudomonas, mycobacteria</a:t>
            </a:r>
            <a:r>
              <a:rPr lang="en-US" dirty="0"/>
              <a:t>, Legionella, and Listeria are the more common </a:t>
            </a:r>
            <a:r>
              <a:rPr lang="en-US" dirty="0" smtClean="0"/>
              <a:t>bacterial agents.</a:t>
            </a:r>
          </a:p>
          <a:p>
            <a:r>
              <a:rPr lang="en-US" dirty="0" smtClean="0"/>
              <a:t>CMV </a:t>
            </a:r>
            <a:r>
              <a:rPr lang="en-US" dirty="0"/>
              <a:t>and herpesviruses are the more common </a:t>
            </a:r>
            <a:r>
              <a:rPr lang="en-US" dirty="0" smtClean="0"/>
              <a:t>viruses.</a:t>
            </a:r>
          </a:p>
          <a:p>
            <a:r>
              <a:rPr lang="en-US" dirty="0" smtClean="0"/>
              <a:t>Pneumocystis</a:t>
            </a:r>
            <a:r>
              <a:rPr lang="en-US" dirty="0"/>
              <a:t>, Candida, and Aspergillus are the most common fungi.</a:t>
            </a:r>
          </a:p>
        </p:txBody>
      </p:sp>
    </p:spTree>
    <p:extLst>
      <p:ext uri="{BB962C8B-B14F-4D97-AF65-F5344CB8AC3E}">
        <p14:creationId xmlns:p14="http://schemas.microsoft.com/office/powerpoint/2010/main" val="2098275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Pulmonary Disease in Human</a:t>
            </a:r>
            <a:br>
              <a:rPr lang="en-US" b="1" dirty="0"/>
            </a:br>
            <a:r>
              <a:rPr lang="en-US" b="1" dirty="0"/>
              <a:t>Immunodeficiency Virus Infection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In these patients pulmonary disease may be due to more than</a:t>
            </a:r>
          </a:p>
          <a:p>
            <a:pPr marL="0" indent="0">
              <a:buNone/>
            </a:pPr>
            <a:r>
              <a:rPr lang="en-US" dirty="0"/>
              <a:t>one cause and symptoms may be atypical.</a:t>
            </a:r>
          </a:p>
          <a:p>
            <a:pPr marL="0" indent="0">
              <a:buNone/>
            </a:pPr>
            <a:r>
              <a:rPr lang="en-US" dirty="0"/>
              <a:t>• The absolute CD4þ T-cell count can define the risk of infection</a:t>
            </a:r>
          </a:p>
          <a:p>
            <a:pPr marL="0" indent="0">
              <a:buNone/>
            </a:pPr>
            <a:r>
              <a:rPr lang="en-US" dirty="0"/>
              <a:t>with specific organisms:</a:t>
            </a:r>
          </a:p>
          <a:p>
            <a:pPr marL="0" indent="0">
              <a:buNone/>
            </a:pPr>
            <a:r>
              <a:rPr lang="en-US" dirty="0"/>
              <a:t>More than 200/mL: bacteria, including tuberculosis</a:t>
            </a:r>
          </a:p>
          <a:p>
            <a:pPr marL="0" indent="0">
              <a:buNone/>
            </a:pPr>
            <a:r>
              <a:rPr lang="en-US" dirty="0"/>
              <a:t>50 to 200/mL: </a:t>
            </a:r>
            <a:r>
              <a:rPr lang="en-US" dirty="0" smtClean="0"/>
              <a:t>Pneumocystis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Less than 50/mL: CMV and Mycobacterium </a:t>
            </a:r>
            <a:r>
              <a:rPr lang="en-US" dirty="0" err="1"/>
              <a:t>avium</a:t>
            </a:r>
            <a:r>
              <a:rPr lang="en-US" dirty="0"/>
              <a:t> complex</a:t>
            </a:r>
          </a:p>
          <a:p>
            <a:pPr marL="0" indent="0">
              <a:buNone/>
            </a:pPr>
            <a:r>
              <a:rPr lang="en-US" dirty="0"/>
              <a:t>• In addition to opportunistic infections, “common” bacterial</a:t>
            </a:r>
          </a:p>
          <a:p>
            <a:pPr marL="0" indent="0">
              <a:buNone/>
            </a:pPr>
            <a:r>
              <a:rPr lang="en-US" dirty="0"/>
              <a:t>pathogens also cause severe </a:t>
            </a:r>
            <a:r>
              <a:rPr lang="en-US" dirty="0" smtClean="0"/>
              <a:t>disease. Malignancies </a:t>
            </a:r>
            <a:r>
              <a:rPr lang="en-US" dirty="0"/>
              <a:t>(e.g., Kaposi sarcoma, lymphoma, lung </a:t>
            </a:r>
            <a:r>
              <a:rPr lang="en-US" dirty="0" smtClean="0"/>
              <a:t>cancer) also </a:t>
            </a:r>
            <a:r>
              <a:rPr lang="en-US" dirty="0"/>
              <a:t>cause pulmonary disease.</a:t>
            </a:r>
          </a:p>
        </p:txBody>
      </p:sp>
    </p:spTree>
    <p:extLst>
      <p:ext uri="{BB962C8B-B14F-4D97-AF65-F5344CB8AC3E}">
        <p14:creationId xmlns:p14="http://schemas.microsoft.com/office/powerpoint/2010/main" val="2785106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Mycobacteria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Mycobacteria are aerobic bacilli that grow in chains and have a</a:t>
            </a:r>
          </a:p>
          <a:p>
            <a:pPr marL="0" indent="0">
              <a:buNone/>
            </a:pPr>
            <a:r>
              <a:rPr lang="en-US" dirty="0"/>
              <a:t>waxy cell wall composed of mycolic acid; the cell wall retains certain</a:t>
            </a:r>
          </a:p>
          <a:p>
            <a:pPr marL="0" indent="0">
              <a:buNone/>
            </a:pPr>
            <a:r>
              <a:rPr lang="en-US" dirty="0" smtClean="0"/>
              <a:t>dyes after acid treatment (hence the name acid-fast bacilli).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962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Tuberculosis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Tuberculosis is caused by M. tuberculosis, the second leading infectious</a:t>
            </a:r>
          </a:p>
          <a:p>
            <a:pPr marL="0" indent="0">
              <a:buNone/>
            </a:pPr>
            <a:r>
              <a:rPr lang="en-US" dirty="0"/>
              <a:t>cause of death worldwide (after </a:t>
            </a:r>
            <a:r>
              <a:rPr lang="en-US" dirty="0" smtClean="0"/>
              <a:t>HIV</a:t>
            </a:r>
            <a:r>
              <a:rPr lang="en-US" dirty="0"/>
              <a:t>;</a:t>
            </a:r>
            <a:r>
              <a:rPr lang="en-US" dirty="0" smtClean="0"/>
              <a:t> </a:t>
            </a:r>
            <a:r>
              <a:rPr lang="en-US" dirty="0"/>
              <a:t>it affects 1.7 billion</a:t>
            </a:r>
          </a:p>
          <a:p>
            <a:pPr marL="0" indent="0">
              <a:buNone/>
            </a:pPr>
            <a:r>
              <a:rPr lang="en-US" dirty="0"/>
              <a:t>people worldwide and kills 1.6 million people </a:t>
            </a:r>
            <a:r>
              <a:rPr lang="en-US" dirty="0" smtClean="0"/>
              <a:t>annually). </a:t>
            </a:r>
            <a:r>
              <a:rPr lang="en-US" dirty="0"/>
              <a:t>There are</a:t>
            </a:r>
          </a:p>
          <a:p>
            <a:pPr marL="0" indent="0">
              <a:buNone/>
            </a:pPr>
            <a:r>
              <a:rPr lang="en-US" dirty="0"/>
              <a:t>about 14,000 new cases of tuberculosis in the United States annually,</a:t>
            </a:r>
          </a:p>
          <a:p>
            <a:pPr marL="0" indent="0">
              <a:buNone/>
            </a:pPr>
            <a:r>
              <a:rPr lang="en-US" dirty="0"/>
              <a:t>most among immigrant, homeless, jailed, or HIV-infected</a:t>
            </a:r>
          </a:p>
          <a:p>
            <a:pPr marL="0" indent="0">
              <a:buNone/>
            </a:pPr>
            <a:r>
              <a:rPr lang="en-US" dirty="0"/>
              <a:t>individuals. It is transmitted person to person as an aerosol, and</a:t>
            </a:r>
          </a:p>
          <a:p>
            <a:pPr marL="0" indent="0">
              <a:buNone/>
            </a:pPr>
            <a:r>
              <a:rPr lang="en-US" dirty="0"/>
              <a:t>increasingly is multi-drug resistant.</a:t>
            </a:r>
          </a:p>
        </p:txBody>
      </p:sp>
    </p:spTree>
    <p:extLst>
      <p:ext uri="{BB962C8B-B14F-4D97-AF65-F5344CB8AC3E}">
        <p14:creationId xmlns:p14="http://schemas.microsoft.com/office/powerpoint/2010/main" val="2545073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Infection represents only the presence of organisms </a:t>
            </a:r>
            <a:r>
              <a:rPr lang="en-US" dirty="0" smtClean="0"/>
              <a:t>and in </a:t>
            </a:r>
            <a:r>
              <a:rPr lang="en-US" dirty="0"/>
              <a:t>most</a:t>
            </a:r>
          </a:p>
          <a:p>
            <a:pPr marL="0" indent="0">
              <a:buNone/>
            </a:pPr>
            <a:r>
              <a:rPr lang="en-US" dirty="0" smtClean="0"/>
              <a:t>cases </a:t>
            </a:r>
            <a:r>
              <a:rPr lang="en-US" dirty="0"/>
              <a:t>does not cause clinical disease.</a:t>
            </a:r>
          </a:p>
          <a:p>
            <a:pPr marL="0" indent="0">
              <a:buNone/>
            </a:pPr>
            <a:r>
              <a:rPr lang="en-US" dirty="0"/>
              <a:t>• M. tuberculosis secretes no toxins, and its virulence is based on</a:t>
            </a:r>
          </a:p>
          <a:p>
            <a:pPr marL="0" indent="0">
              <a:buNone/>
            </a:pPr>
            <a:r>
              <a:rPr lang="en-US" dirty="0"/>
              <a:t>the properties of its cell wall.</a:t>
            </a:r>
          </a:p>
          <a:p>
            <a:pPr marL="0" indent="0">
              <a:buNone/>
            </a:pPr>
            <a:r>
              <a:rPr lang="en-US" dirty="0"/>
              <a:t>• Outcomes of infection depend on host immunity; responses can</a:t>
            </a:r>
          </a:p>
          <a:p>
            <a:pPr marL="0" indent="0">
              <a:buNone/>
            </a:pPr>
            <a:r>
              <a:rPr lang="en-US" dirty="0"/>
              <a:t>both control infections and contribute to the </a:t>
            </a:r>
            <a:r>
              <a:rPr lang="en-US" dirty="0" smtClean="0"/>
              <a:t>pathologic manifestations </a:t>
            </a:r>
            <a:r>
              <a:rPr lang="en-US" dirty="0"/>
              <a:t>of </a:t>
            </a:r>
            <a:r>
              <a:rPr lang="en-US" dirty="0" smtClean="0"/>
              <a:t>disease. Infection </a:t>
            </a:r>
            <a:r>
              <a:rPr lang="en-US" dirty="0"/>
              <a:t>leads to the induction of a TH1-mediated delayed </a:t>
            </a:r>
            <a:r>
              <a:rPr lang="en-US" dirty="0" smtClean="0"/>
              <a:t>hypersensitivity response </a:t>
            </a:r>
            <a:r>
              <a:rPr lang="en-US" dirty="0"/>
              <a:t>that activates </a:t>
            </a:r>
            <a:r>
              <a:rPr lang="en-US" dirty="0" smtClean="0"/>
              <a:t>macrophages (via </a:t>
            </a:r>
            <a:r>
              <a:rPr lang="en-US" dirty="0"/>
              <a:t>interferon-g) to:</a:t>
            </a:r>
          </a:p>
        </p:txBody>
      </p:sp>
    </p:spTree>
    <p:extLst>
      <p:ext uri="{BB962C8B-B14F-4D97-AF65-F5344CB8AC3E}">
        <p14:creationId xmlns:p14="http://schemas.microsoft.com/office/powerpoint/2010/main" val="33967491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CE2C4C7B96C94992FCDCD516328081" ma:contentTypeVersion="3" ma:contentTypeDescription="Create a new document." ma:contentTypeScope="" ma:versionID="c01e398f8a868412e26a98135db085f7">
  <xsd:schema xmlns:xsd="http://www.w3.org/2001/XMLSchema" xmlns:xs="http://www.w3.org/2001/XMLSchema" xmlns:p="http://schemas.microsoft.com/office/2006/metadata/properties" xmlns:ns2="e0585ad6-e60d-4dbf-9f0f-7ca5398387e1" targetNamespace="http://schemas.microsoft.com/office/2006/metadata/properties" ma:root="true" ma:fieldsID="69218052bc2637835f6b00bee49e84ff" ns2:_="">
    <xsd:import namespace="e0585ad6-e60d-4dbf-9f0f-7ca5398387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585ad6-e60d-4dbf-9f0f-7ca5398387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38517C4-C1B1-458C-94B5-9569254F0F49}"/>
</file>

<file path=customXml/itemProps2.xml><?xml version="1.0" encoding="utf-8"?>
<ds:datastoreItem xmlns:ds="http://schemas.openxmlformats.org/officeDocument/2006/customXml" ds:itemID="{75E5B00F-243C-49F3-9702-7C18B2891810}"/>
</file>

<file path=customXml/itemProps3.xml><?xml version="1.0" encoding="utf-8"?>
<ds:datastoreItem xmlns:ds="http://schemas.openxmlformats.org/officeDocument/2006/customXml" ds:itemID="{2E4B5BB9-13D7-406B-B274-FE6A4EB22F29}"/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921</Words>
  <Application>Microsoft Office PowerPoint</Application>
  <PresentationFormat>Widescreen</PresentationFormat>
  <Paragraphs>96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Pulmonary infections</vt:lpstr>
      <vt:lpstr>Chronic Pneumonia</vt:lpstr>
      <vt:lpstr>Histoplasmosis</vt:lpstr>
      <vt:lpstr>Blastomycosis</vt:lpstr>
      <vt:lpstr>Pneumonia in the Immunocompromised Host</vt:lpstr>
      <vt:lpstr>Pulmonary Disease in Human Immunodeficiency Virus Infection</vt:lpstr>
      <vt:lpstr>Mycobacteria</vt:lpstr>
      <vt:lpstr>Tuberculosis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Aspergillus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Coccidioidomycosis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Pulmonary infections</dc:title>
  <dc:creator>User</dc:creator>
  <cp:lastModifiedBy>User</cp:lastModifiedBy>
  <cp:revision>21</cp:revision>
  <dcterms:created xsi:type="dcterms:W3CDTF">2020-10-16T19:05:38Z</dcterms:created>
  <dcterms:modified xsi:type="dcterms:W3CDTF">2020-10-25T16:42:37Z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0x010100A4CE2C4C7B96C94992FCDCD516328081</vt:lpwstr>
  </property>
</Properties>
</file>