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18" r:id="rId3"/>
    <p:sldId id="257" r:id="rId4"/>
    <p:sldId id="305" r:id="rId5"/>
    <p:sldId id="259" r:id="rId6"/>
    <p:sldId id="260" r:id="rId7"/>
    <p:sldId id="307" r:id="rId8"/>
    <p:sldId id="261" r:id="rId9"/>
    <p:sldId id="263" r:id="rId10"/>
    <p:sldId id="308" r:id="rId11"/>
    <p:sldId id="309" r:id="rId12"/>
    <p:sldId id="310" r:id="rId13"/>
    <p:sldId id="262" r:id="rId14"/>
    <p:sldId id="264" r:id="rId15"/>
    <p:sldId id="265" r:id="rId16"/>
    <p:sldId id="266" r:id="rId17"/>
    <p:sldId id="267" r:id="rId18"/>
    <p:sldId id="312" r:id="rId19"/>
    <p:sldId id="268" r:id="rId20"/>
    <p:sldId id="270" r:id="rId21"/>
    <p:sldId id="271" r:id="rId22"/>
    <p:sldId id="272" r:id="rId23"/>
    <p:sldId id="273" r:id="rId24"/>
    <p:sldId id="314" r:id="rId25"/>
    <p:sldId id="31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315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16" r:id="rId46"/>
    <p:sldId id="292" r:id="rId47"/>
    <p:sldId id="293" r:id="rId48"/>
    <p:sldId id="294" r:id="rId49"/>
    <p:sldId id="295" r:id="rId50"/>
    <p:sldId id="296" r:id="rId51"/>
    <p:sldId id="297" r:id="rId52"/>
    <p:sldId id="304" r:id="rId53"/>
    <p:sldId id="298" r:id="rId54"/>
    <p:sldId id="299" r:id="rId55"/>
    <p:sldId id="300" r:id="rId56"/>
    <p:sldId id="303" r:id="rId57"/>
    <p:sldId id="302" r:id="rId58"/>
    <p:sldId id="30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1" autoAdjust="0"/>
    <p:restoredTop sz="95341" autoAdjust="0"/>
  </p:normalViewPr>
  <p:slideViewPr>
    <p:cSldViewPr>
      <p:cViewPr>
        <p:scale>
          <a:sx n="70" d="100"/>
          <a:sy n="70" d="100"/>
        </p:scale>
        <p:origin x="-9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B327D6-485E-46E5-A056-149226AFD8F9}" type="datetimeFigureOut">
              <a:rPr lang="ar-JO" smtClean="0"/>
              <a:t>29/07/1441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96BBA8-77CC-43EF-A5E0-E57DECD776D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507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3D47FFF-5D98-459A-B45B-EF6A252355CE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6400800" cy="1752600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سلايد اضافي </a:t>
            </a:r>
            <a:endParaRPr lang="ar-JO" dirty="0"/>
          </a:p>
        </p:txBody>
      </p:sp>
      <p:pic>
        <p:nvPicPr>
          <p:cNvPr id="2050" name="Picture 2" descr="C:\Users\user\Desktop\Downloads\csf flow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سلايد اضافي </a:t>
            </a:r>
            <a:endParaRPr lang="ar-JO" dirty="0"/>
          </a:p>
        </p:txBody>
      </p:sp>
      <p:pic>
        <p:nvPicPr>
          <p:cNvPr id="3074" name="Picture 2" descr="C:\Users\user\Desktop\Downloads\A-The-scheme-of-the-cerebrospinal-fluid-system-with-location-of-the-choroid-plexus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3044" y="1600200"/>
            <a:ext cx="709791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سلايد اضافي </a:t>
            </a:r>
            <a:endParaRPr lang="ar-JO" dirty="0"/>
          </a:p>
        </p:txBody>
      </p:sp>
      <p:pic>
        <p:nvPicPr>
          <p:cNvPr id="4098" name="Picture 2" descr="C:\Users\user\Desktop\Downloads\XyG0alO-ul6R.b9RuzaRSw_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cranial compartment is incompressible</a:t>
            </a:r>
          </a:p>
          <a:p>
            <a:r>
              <a:rPr lang="en-US" dirty="0" smtClean="0"/>
              <a:t>The </a:t>
            </a:r>
            <a:r>
              <a:rPr lang="en-US" dirty="0"/>
              <a:t>volume inside the cranium is a fixed volume</a:t>
            </a:r>
          </a:p>
          <a:p>
            <a:r>
              <a:rPr lang="en-US" dirty="0" smtClean="0"/>
              <a:t>Its </a:t>
            </a:r>
            <a:r>
              <a:rPr lang="en-US" dirty="0"/>
              <a:t>constituents namely blood, CSF, and brain </a:t>
            </a:r>
            <a:r>
              <a:rPr lang="en-US" dirty="0" smtClean="0"/>
              <a:t>tissue create </a:t>
            </a:r>
            <a:r>
              <a:rPr lang="en-US" dirty="0"/>
              <a:t>a state of volume equilibrium</a:t>
            </a:r>
          </a:p>
          <a:p>
            <a:r>
              <a:rPr lang="en-US" dirty="0" smtClean="0"/>
              <a:t>Any </a:t>
            </a:r>
            <a:r>
              <a:rPr lang="en-US" dirty="0"/>
              <a:t>increase in volume of one of the cranial </a:t>
            </a:r>
            <a:r>
              <a:rPr lang="en-US" dirty="0" smtClean="0"/>
              <a:t>constituents must </a:t>
            </a:r>
            <a:r>
              <a:rPr lang="en-US" dirty="0"/>
              <a:t>be compensated by a decrease in volume </a:t>
            </a:r>
            <a:r>
              <a:rPr lang="en-US" dirty="0" smtClean="0"/>
              <a:t>of another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4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0" y="1219200"/>
            <a:ext cx="7429500" cy="18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2201"/>
            <a:ext cx="8357754" cy="172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4" y="4757388"/>
            <a:ext cx="7594026" cy="17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485900"/>
            <a:ext cx="52197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evaluation and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Resuscitation </a:t>
            </a:r>
            <a:r>
              <a:rPr lang="en-US" dirty="0"/>
              <a:t>performed according to ATLS guidelines</a:t>
            </a:r>
          </a:p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/>
              <a:t>, Airway with cervical spine protection</a:t>
            </a:r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dirty="0"/>
              <a:t>, Breathing and ventilation</a:t>
            </a:r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dirty="0" smtClean="0"/>
              <a:t>, </a:t>
            </a:r>
            <a:r>
              <a:rPr lang="en-US" dirty="0"/>
              <a:t>Circulation with </a:t>
            </a:r>
            <a:r>
              <a:rPr lang="en-US" dirty="0" err="1"/>
              <a:t>haemorrhage</a:t>
            </a:r>
            <a:r>
              <a:rPr lang="en-US" dirty="0"/>
              <a:t> control</a:t>
            </a:r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dirty="0"/>
              <a:t>, Disability: neurological status</a:t>
            </a:r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dirty="0"/>
              <a:t>, Exposure: completely undress the patient and assess for other </a:t>
            </a:r>
            <a:r>
              <a:rPr lang="en-US" dirty="0" smtClean="0"/>
              <a:t>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Paramedics </a:t>
            </a:r>
            <a:r>
              <a:rPr lang="en-US" dirty="0"/>
              <a:t>may give vital information on the:</a:t>
            </a:r>
          </a:p>
          <a:p>
            <a:pPr lvl="1"/>
            <a:r>
              <a:rPr lang="en-US" dirty="0" smtClean="0"/>
              <a:t>pre-injury </a:t>
            </a:r>
            <a:r>
              <a:rPr lang="en-US" dirty="0"/>
              <a:t>state (fits, alcohol, chest pain)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involved in the injury (speed of vehicles, height fallen)</a:t>
            </a:r>
          </a:p>
          <a:p>
            <a:pPr lvl="1"/>
            <a:r>
              <a:rPr lang="en-US" dirty="0" smtClean="0"/>
              <a:t>conscious </a:t>
            </a:r>
            <a:r>
              <a:rPr lang="en-US" dirty="0"/>
              <a:t>state and </a:t>
            </a:r>
            <a:r>
              <a:rPr lang="en-US" dirty="0" err="1"/>
              <a:t>haemodynamic</a:t>
            </a:r>
            <a:r>
              <a:rPr lang="en-US" dirty="0"/>
              <a:t> stability of the patient after the accident</a:t>
            </a:r>
          </a:p>
          <a:p>
            <a:pPr lvl="1"/>
            <a:r>
              <a:rPr lang="en-US" dirty="0" smtClean="0"/>
              <a:t>length </a:t>
            </a:r>
            <a:r>
              <a:rPr lang="en-US" dirty="0"/>
              <a:t>of time taken for extrication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length of retro- and </a:t>
            </a:r>
            <a:r>
              <a:rPr lang="en-US" dirty="0" err="1"/>
              <a:t>antegrade</a:t>
            </a:r>
            <a:r>
              <a:rPr lang="en-US" dirty="0"/>
              <a:t> amnesia </a:t>
            </a:r>
          </a:p>
          <a:p>
            <a:pPr lvl="1"/>
            <a:r>
              <a:rPr lang="en-US" dirty="0" smtClean="0"/>
              <a:t>medication </a:t>
            </a:r>
            <a:r>
              <a:rPr lang="en-US" dirty="0"/>
              <a:t>history, especially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15622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ar-SA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lang="ar-SA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lang="ar-SA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lang="ar-SA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lang="ar-SA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lang="ar-SA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lang="ar-SA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lang="ar-SA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lang="ar-SA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algn="l"/>
            <a:r>
              <a:rPr lang="en-US" altLang="en-US" sz="2800" b="1" dirty="0">
                <a:solidFill>
                  <a:srgbClr val="FF0066"/>
                </a:solidFill>
              </a:rPr>
              <a:t>Quick medical history </a:t>
            </a:r>
            <a:r>
              <a:rPr lang="en-US" altLang="en-US" sz="2800" dirty="0">
                <a:solidFill>
                  <a:srgbClr val="FF0066"/>
                </a:solidFill>
              </a:rPr>
              <a:t>(AMPLE</a:t>
            </a:r>
            <a:r>
              <a:rPr lang="en-US" altLang="en-US" sz="2800" dirty="0" smtClean="0">
                <a:solidFill>
                  <a:srgbClr val="FF0066"/>
                </a:solidFill>
              </a:rPr>
              <a:t>) </a:t>
            </a:r>
            <a:r>
              <a:rPr lang="ar-JO" altLang="en-US" sz="2800" dirty="0" smtClean="0">
                <a:solidFill>
                  <a:srgbClr val="FF0066"/>
                </a:solidFill>
              </a:rPr>
              <a:t>مهم </a:t>
            </a:r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ar-SA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ar-SA" altLang="en-US" sz="2800" b="0" i="0" u="none" baseline="0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ar-SA" altLang="en-US" sz="2400" b="0" i="0" u="none" baseline="0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ar-SA" altLang="en-US" sz="2000" b="0" i="0" u="none" baseline="0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r" defTabSz="914400" rt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ar-SA" altLang="en-US" sz="2000" b="0" i="0" u="none" baseline="0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lang="ar-SA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lang="ar-SA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lang="ar-SA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lang="ar-SA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algn="l"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A</a:t>
            </a:r>
            <a:r>
              <a:rPr lang="en-US" altLang="en-US" sz="2400" dirty="0">
                <a:solidFill>
                  <a:srgbClr val="92D050"/>
                </a:solidFill>
              </a:rPr>
              <a:t>llergy</a:t>
            </a:r>
          </a:p>
          <a:p>
            <a:pPr lvl="0" algn="l"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M</a:t>
            </a:r>
            <a:r>
              <a:rPr lang="en-US" altLang="en-US" sz="2400" dirty="0">
                <a:solidFill>
                  <a:srgbClr val="92D050"/>
                </a:solidFill>
              </a:rPr>
              <a:t>edication</a:t>
            </a:r>
          </a:p>
          <a:p>
            <a:pPr lvl="0" algn="l"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P</a:t>
            </a:r>
            <a:r>
              <a:rPr lang="en-US" altLang="en-US" sz="2400" dirty="0">
                <a:solidFill>
                  <a:srgbClr val="92D050"/>
                </a:solidFill>
              </a:rPr>
              <a:t>ast Medical History (health problems, previous surgery)</a:t>
            </a:r>
          </a:p>
          <a:p>
            <a:pPr lvl="0" algn="l"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L</a:t>
            </a:r>
            <a:r>
              <a:rPr lang="en-US" altLang="en-US" sz="2400" dirty="0">
                <a:solidFill>
                  <a:srgbClr val="92D050"/>
                </a:solidFill>
              </a:rPr>
              <a:t>ast food and drink</a:t>
            </a:r>
          </a:p>
          <a:p>
            <a:pPr lvl="0" algn="l">
              <a:buNone/>
            </a:pPr>
            <a:r>
              <a:rPr lang="ar-JO" altLang="en-US" sz="2400" b="1" dirty="0" smtClean="0">
                <a:solidFill>
                  <a:srgbClr val="92D050"/>
                </a:solidFill>
              </a:rPr>
              <a:t> </a:t>
            </a:r>
            <a:r>
              <a:rPr lang="en-US" altLang="en-US" sz="2400" b="1" dirty="0" smtClean="0">
                <a:solidFill>
                  <a:srgbClr val="92D050"/>
                </a:solidFill>
              </a:rPr>
              <a:t>E</a:t>
            </a:r>
            <a:r>
              <a:rPr lang="en-US" altLang="en-US" sz="2400" dirty="0" smtClean="0">
                <a:solidFill>
                  <a:srgbClr val="92D050"/>
                </a:solidFill>
              </a:rPr>
              <a:t>vents </a:t>
            </a:r>
            <a:r>
              <a:rPr lang="en-US" altLang="en-US" sz="2400" dirty="0">
                <a:solidFill>
                  <a:srgbClr val="92D050"/>
                </a:solidFill>
              </a:rPr>
              <a:t>leading up to the situation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Examination: Primary survey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</a:t>
            </a:r>
            <a:r>
              <a:rPr lang="en-US" dirty="0"/>
              <a:t>adequate oxygenation and circulation</a:t>
            </a:r>
          </a:p>
          <a:p>
            <a:r>
              <a:rPr lang="en-US" dirty="0" smtClean="0"/>
              <a:t>Check </a:t>
            </a:r>
            <a:r>
              <a:rPr lang="en-US" dirty="0"/>
              <a:t>pupil size and response and GCS as soon as possible</a:t>
            </a:r>
          </a:p>
          <a:p>
            <a:r>
              <a:rPr lang="en-US" dirty="0" smtClean="0"/>
              <a:t>Check </a:t>
            </a:r>
            <a:r>
              <a:rPr lang="en-US" dirty="0"/>
              <a:t>for focal neurological deficits before intubation if possible</a:t>
            </a:r>
          </a:p>
          <a:p>
            <a:r>
              <a:rPr lang="en-US" dirty="0" smtClean="0"/>
              <a:t>Check </a:t>
            </a:r>
            <a:r>
              <a:rPr lang="en-US" dirty="0"/>
              <a:t>blood sugar for </a:t>
            </a:r>
            <a:r>
              <a:rPr lang="en-US" dirty="0" err="1" smtClean="0"/>
              <a:t>hypoglycaemia</a:t>
            </a:r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Fixed dilated pupil indicate brain death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204864"/>
            <a:ext cx="4040999" cy="419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7560" y="422674"/>
            <a:ext cx="7772400" cy="1162050"/>
          </a:xfrm>
        </p:spPr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Injury</a:t>
            </a:r>
            <a:endParaRPr lang="en-US" altLang="en-US" sz="6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19" y="2562026"/>
            <a:ext cx="4447313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JO" altLang="en-US" sz="4800" dirty="0" smtClean="0">
                <a:latin typeface="Traditional Arabic" pitchFamily="18" charset="-78"/>
                <a:cs typeface="Traditional Arabic" pitchFamily="18" charset="-78"/>
              </a:rPr>
              <a:t>تم </a:t>
            </a:r>
            <a:r>
              <a:rPr lang="ar-JO" altLang="en-US" sz="4800" dirty="0">
                <a:latin typeface="Traditional Arabic" pitchFamily="18" charset="-78"/>
                <a:cs typeface="Traditional Arabic" pitchFamily="18" charset="-78"/>
              </a:rPr>
              <a:t>تفريغ كلام الدكتور </a:t>
            </a:r>
            <a:r>
              <a:rPr lang="ar-JO" altLang="en-US" sz="48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JO" altLang="en-US" sz="48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48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عماد </a:t>
            </a:r>
            <a:r>
              <a:rPr lang="ar-JO" altLang="en-US" sz="4800" dirty="0" err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أبوراجوح</a:t>
            </a:r>
            <a:r>
              <a:rPr lang="ar-JO" altLang="en-US" sz="4800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altLang="en-US" sz="4800" dirty="0">
                <a:latin typeface="Traditional Arabic" pitchFamily="18" charset="-78"/>
                <a:cs typeface="Traditional Arabic" pitchFamily="18" charset="-78"/>
              </a:rPr>
              <a:t>على المحاضرة </a:t>
            </a:r>
            <a:r>
              <a:rPr lang="ar-JO" altLang="en-US" sz="4800" dirty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باللون </a:t>
            </a:r>
            <a:r>
              <a:rPr lang="ar-JO" altLang="en-US" sz="48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الأخضر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, وإضافة 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صور 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توضيحية لفهم </a:t>
            </a:r>
            <a:r>
              <a:rPr lang="ar-JO" sz="4800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بعض النقاط   </a:t>
            </a:r>
            <a:endParaRPr lang="ar-SA" sz="4800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95536" y="5589266"/>
            <a:ext cx="648072" cy="50405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938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>
                <a:solidFill>
                  <a:srgbClr val="92D050"/>
                </a:solidFill>
              </a:rPr>
              <a:t>مقروء مفهوم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Examination</a:t>
            </a:r>
            <a:r>
              <a:rPr lang="en-US" dirty="0"/>
              <a:t>: secondary survey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14" y="1600200"/>
            <a:ext cx="37671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full secondary survey will be required.</a:t>
            </a:r>
          </a:p>
          <a:p>
            <a:r>
              <a:rPr lang="en-US" dirty="0"/>
              <a:t>Particular attention must be paid to the head, neck and spine.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</a:t>
            </a:r>
            <a:r>
              <a:rPr lang="en-US" dirty="0"/>
              <a:t>and feel over the whole skull and face for cuts, bruises and fractures.</a:t>
            </a:r>
          </a:p>
          <a:p>
            <a:r>
              <a:rPr lang="en-US" dirty="0" smtClean="0"/>
              <a:t>Check </a:t>
            </a:r>
            <a:r>
              <a:rPr lang="en-US" dirty="0"/>
              <a:t>for fractured base of skull by looking for blood in the ears, nose or </a:t>
            </a:r>
            <a:r>
              <a:rPr lang="en-US" dirty="0" smtClean="0"/>
              <a:t>mouth and </a:t>
            </a:r>
            <a:r>
              <a:rPr lang="en-US" dirty="0"/>
              <a:t>Battle’s sign.</a:t>
            </a:r>
          </a:p>
        </p:txBody>
      </p:sp>
    </p:spTree>
    <p:extLst>
      <p:ext uri="{BB962C8B-B14F-4D97-AF65-F5344CB8AC3E}">
        <p14:creationId xmlns:p14="http://schemas.microsoft.com/office/powerpoint/2010/main" val="12467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مقروء مفهوم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BASAL SKULL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Battle’s </a:t>
            </a:r>
            <a:r>
              <a:rPr lang="en-US" dirty="0" smtClean="0"/>
              <a:t>sign : A </a:t>
            </a:r>
            <a:r>
              <a:rPr lang="en-US" dirty="0"/>
              <a:t>skull base </a:t>
            </a:r>
            <a:r>
              <a:rPr lang="en-US" dirty="0" smtClean="0"/>
              <a:t>fracture may </a:t>
            </a:r>
            <a:r>
              <a:rPr lang="en-US" dirty="0"/>
              <a:t>be associated </a:t>
            </a:r>
            <a:r>
              <a:rPr lang="en-US" dirty="0" smtClean="0"/>
              <a:t>with bruising </a:t>
            </a:r>
            <a:r>
              <a:rPr lang="en-US" dirty="0"/>
              <a:t>over </a:t>
            </a:r>
            <a:r>
              <a:rPr lang="en-US" dirty="0" smtClean="0"/>
              <a:t>the mastoid </a:t>
            </a:r>
            <a:r>
              <a:rPr lang="en-US" dirty="0"/>
              <a:t>process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Racoon</a:t>
            </a:r>
            <a:r>
              <a:rPr lang="en-US" dirty="0" smtClean="0"/>
              <a:t> </a:t>
            </a:r>
            <a:r>
              <a:rPr lang="en-US" dirty="0"/>
              <a:t>Eyes </a:t>
            </a:r>
            <a:r>
              <a:rPr lang="en-US" dirty="0" smtClean="0"/>
              <a:t>or Panda </a:t>
            </a:r>
            <a:r>
              <a:rPr lang="en-US" dirty="0"/>
              <a:t>Eye Sign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3886200" cy="19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4365135" cy="24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مقروء مفهوم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BASAL SKULL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CSF </a:t>
            </a:r>
            <a:r>
              <a:rPr lang="en-US" dirty="0" err="1" smtClean="0"/>
              <a:t>Rhinorrhoea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52600"/>
            <a:ext cx="411816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سلايد اضافي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BASAL SKULL FRACTURE</a:t>
            </a:r>
            <a:endParaRPr lang="ar-JO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ACCOON&amp;BATLE SIG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0540" y="1600200"/>
            <a:ext cx="30939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22553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92D050"/>
                </a:solidFill>
              </a:rPr>
              <a:t/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/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                </a:t>
            </a:r>
            <a:br>
              <a:rPr lang="en-US" b="1" dirty="0" smtClean="0">
                <a:solidFill>
                  <a:srgbClr val="92D050"/>
                </a:solidFill>
              </a:rPr>
            </a:br>
            <a:endParaRPr lang="ar-JO" dirty="0">
              <a:solidFill>
                <a:srgbClr val="92D050"/>
              </a:solidFill>
            </a:endParaRPr>
          </a:p>
        </p:txBody>
      </p:sp>
      <p:pic>
        <p:nvPicPr>
          <p:cNvPr id="5" name="Content Placeholder 4" descr="2483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4038600" cy="40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3912med2894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6" y="2357430"/>
            <a:ext cx="3214710" cy="4231891"/>
          </a:xfrm>
          <a:noFill/>
        </p:spPr>
      </p:pic>
      <p:sp>
        <p:nvSpPr>
          <p:cNvPr id="7" name="Rectangle 6"/>
          <p:cNvSpPr/>
          <p:nvPr/>
        </p:nvSpPr>
        <p:spPr>
          <a:xfrm>
            <a:off x="857224" y="428604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Depressed skull fracture:</a:t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 DEPRESSED  SKULL   FRACTURE</a:t>
            </a:r>
            <a:r>
              <a:rPr lang="en-US" dirty="0" smtClean="0">
                <a:solidFill>
                  <a:srgbClr val="92D050"/>
                </a:solidFill>
              </a:rPr>
              <a:t>  MORE THAN THICKNESS OF  TH SKULL indication for surgery</a:t>
            </a:r>
            <a:br>
              <a:rPr lang="en-US" dirty="0" smtClean="0">
                <a:solidFill>
                  <a:srgbClr val="92D050"/>
                </a:solidFill>
              </a:rPr>
            </a:b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Cervical spine </a:t>
            </a:r>
            <a:r>
              <a:rPr lang="en-US" dirty="0" err="1"/>
              <a:t>immobilisation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Attempt </a:t>
            </a:r>
            <a:r>
              <a:rPr lang="en-US" dirty="0"/>
              <a:t>full cervical spine </a:t>
            </a:r>
            <a:r>
              <a:rPr lang="en-US" dirty="0" err="1"/>
              <a:t>immobilisation</a:t>
            </a:r>
            <a:r>
              <a:rPr lang="en-US" dirty="0"/>
              <a:t> for patients who have sustained </a:t>
            </a:r>
            <a:r>
              <a:rPr lang="en-US" dirty="0" smtClean="0"/>
              <a:t>a head </a:t>
            </a:r>
            <a:r>
              <a:rPr lang="en-US" dirty="0"/>
              <a:t>injury and present with any of the following risk factors unless </a:t>
            </a:r>
            <a:r>
              <a:rPr lang="en-US" dirty="0" smtClean="0"/>
              <a:t>other factors </a:t>
            </a:r>
            <a:r>
              <a:rPr lang="en-US" dirty="0"/>
              <a:t>prevent this: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less than 15 on initial assessment by the healthcare professional.</a:t>
            </a:r>
          </a:p>
          <a:p>
            <a:pPr lvl="1"/>
            <a:r>
              <a:rPr lang="en-US" dirty="0" smtClean="0"/>
              <a:t>Neck </a:t>
            </a:r>
            <a:r>
              <a:rPr lang="en-US" dirty="0"/>
              <a:t>pain or tenderness.</a:t>
            </a:r>
          </a:p>
          <a:p>
            <a:pPr lvl="1"/>
            <a:r>
              <a:rPr lang="en-US" dirty="0" smtClean="0"/>
              <a:t>Focal </a:t>
            </a:r>
            <a:r>
              <a:rPr lang="en-US" dirty="0"/>
              <a:t>neurological deficit.</a:t>
            </a:r>
          </a:p>
          <a:p>
            <a:pPr lvl="1"/>
            <a:r>
              <a:rPr lang="en-US" dirty="0" err="1" smtClean="0"/>
              <a:t>Paraesthesia</a:t>
            </a:r>
            <a:r>
              <a:rPr lang="en-US" dirty="0" smtClean="0"/>
              <a:t> </a:t>
            </a:r>
            <a:r>
              <a:rPr lang="en-US" dirty="0"/>
              <a:t>in the extremities.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other clinical suspicion of cervical spine injury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Note : is suspicion cervical spine injury , ask head CT </a:t>
            </a:r>
            <a:r>
              <a:rPr lang="en-US" dirty="0" smtClean="0"/>
              <a:t> </a:t>
            </a:r>
            <a:r>
              <a:rPr lang="en-US" dirty="0" smtClean="0">
                <a:solidFill>
                  <a:srgbClr val="92D050"/>
                </a:solidFill>
              </a:rPr>
              <a:t>with </a:t>
            </a:r>
            <a:r>
              <a:rPr lang="en-US" b="1" dirty="0" smtClean="0">
                <a:solidFill>
                  <a:srgbClr val="92D050"/>
                </a:solidFill>
              </a:rPr>
              <a:t>cervical spine CT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 of the whole patient in head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Cervical </a:t>
            </a:r>
            <a:r>
              <a:rPr lang="en-US" dirty="0"/>
              <a:t>spine injury is common in patients with head injuries.</a:t>
            </a:r>
          </a:p>
          <a:p>
            <a:r>
              <a:rPr lang="en-US" dirty="0" smtClean="0"/>
              <a:t>Even </a:t>
            </a:r>
            <a:r>
              <a:rPr lang="en-US" dirty="0"/>
              <a:t>obtunded patients should move all four limbs.</a:t>
            </a:r>
          </a:p>
          <a:p>
            <a:r>
              <a:rPr lang="en-US" dirty="0" smtClean="0"/>
              <a:t>Check </a:t>
            </a:r>
            <a:r>
              <a:rPr lang="en-US" dirty="0"/>
              <a:t>and record power, tone and sensation in the peripheral nerves.</a:t>
            </a:r>
          </a:p>
          <a:p>
            <a:r>
              <a:rPr lang="en-US" dirty="0" smtClean="0"/>
              <a:t>Log </a:t>
            </a:r>
            <a:r>
              <a:rPr lang="en-US" dirty="0"/>
              <a:t>roll to check the whole spine for steps and tenderness.</a:t>
            </a:r>
          </a:p>
          <a:p>
            <a:r>
              <a:rPr lang="en-US" dirty="0" smtClean="0"/>
              <a:t>Perform </a:t>
            </a:r>
            <a:r>
              <a:rPr lang="en-US" dirty="0"/>
              <a:t>a rectal examination to check for anal tone and anal wink.</a:t>
            </a:r>
          </a:p>
          <a:p>
            <a:r>
              <a:rPr lang="en-US" dirty="0" smtClean="0"/>
              <a:t>Check </a:t>
            </a:r>
            <a:r>
              <a:rPr lang="en-US" dirty="0"/>
              <a:t>for </a:t>
            </a:r>
            <a:r>
              <a:rPr lang="en-US" dirty="0" err="1"/>
              <a:t>priapism</a:t>
            </a:r>
            <a:r>
              <a:rPr lang="en-US" dirty="0" smtClean="0"/>
              <a:t>. ( </a:t>
            </a:r>
            <a:r>
              <a:rPr lang="en-US" dirty="0" err="1" smtClean="0"/>
              <a:t>continouse</a:t>
            </a:r>
            <a:r>
              <a:rPr lang="en-US" dirty="0" smtClean="0"/>
              <a:t> erection in UMNL)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Neurologic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GCS </a:t>
            </a:r>
            <a:r>
              <a:rPr lang="en-US" dirty="0"/>
              <a:t>score</a:t>
            </a:r>
          </a:p>
          <a:p>
            <a:r>
              <a:rPr lang="en-US" dirty="0" smtClean="0"/>
              <a:t>Brainstem </a:t>
            </a:r>
            <a:r>
              <a:rPr lang="en-US" dirty="0"/>
              <a:t>examination – Pupillary examination, ocular movement </a:t>
            </a:r>
            <a:r>
              <a:rPr lang="en-US" dirty="0" smtClean="0"/>
              <a:t>examination, corneal </a:t>
            </a:r>
            <a:r>
              <a:rPr lang="en-US" dirty="0"/>
              <a:t>reflex, gag reflex</a:t>
            </a:r>
          </a:p>
          <a:p>
            <a:r>
              <a:rPr lang="en-US" dirty="0" smtClean="0"/>
              <a:t>Motor </a:t>
            </a:r>
            <a:r>
              <a:rPr lang="en-US" dirty="0"/>
              <a:t>examination</a:t>
            </a:r>
          </a:p>
          <a:p>
            <a:r>
              <a:rPr lang="en-US" dirty="0" smtClean="0"/>
              <a:t>Sensory </a:t>
            </a:r>
            <a:r>
              <a:rPr lang="en-US" dirty="0"/>
              <a:t>examination</a:t>
            </a:r>
          </a:p>
          <a:p>
            <a:r>
              <a:rPr lang="en-US" dirty="0" smtClean="0"/>
              <a:t>Reflex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Glasgow Coma Scale (GCS)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Severe </a:t>
            </a:r>
            <a:r>
              <a:rPr lang="en-US" dirty="0"/>
              <a:t>head injury </a:t>
            </a:r>
            <a:r>
              <a:rPr lang="en-US" dirty="0" smtClean="0"/>
              <a:t>: GCS </a:t>
            </a:r>
            <a:r>
              <a:rPr lang="en-US" dirty="0"/>
              <a:t>score is 3 to </a:t>
            </a:r>
            <a:r>
              <a:rPr lang="en-US" dirty="0" smtClean="0"/>
              <a:t>8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oderate </a:t>
            </a:r>
            <a:r>
              <a:rPr lang="en-US" dirty="0"/>
              <a:t>head injury </a:t>
            </a:r>
            <a:r>
              <a:rPr lang="en-US" dirty="0" smtClean="0"/>
              <a:t>: </a:t>
            </a:r>
            <a:r>
              <a:rPr lang="en-US" dirty="0"/>
              <a:t>GCS score is 9 to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 smtClean="0"/>
              <a:t>Mild </a:t>
            </a:r>
            <a:r>
              <a:rPr lang="en-US" dirty="0"/>
              <a:t>head injury </a:t>
            </a:r>
            <a:r>
              <a:rPr lang="en-US" dirty="0" smtClean="0"/>
              <a:t>:GCS </a:t>
            </a:r>
            <a:r>
              <a:rPr lang="en-US" dirty="0"/>
              <a:t>score is 13 to </a:t>
            </a:r>
            <a:r>
              <a:rPr lang="en-US" dirty="0" smtClean="0"/>
              <a:t>15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No GCS = 0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695" y="1447800"/>
            <a:ext cx="4562475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4572000" y="1600201"/>
            <a:ext cx="4420171" cy="21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96" y="3794078"/>
            <a:ext cx="45624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Head injury is any trauma that leads to injury of the scalp, skull, or brain</a:t>
            </a:r>
          </a:p>
          <a:p>
            <a:r>
              <a:rPr lang="en-US" dirty="0" smtClean="0"/>
              <a:t>Head </a:t>
            </a:r>
            <a:r>
              <a:rPr lang="en-US" dirty="0"/>
              <a:t>trauma results in approximately </a:t>
            </a:r>
            <a:r>
              <a:rPr lang="en-US" dirty="0" smtClean="0"/>
              <a:t>70,000 deaths</a:t>
            </a:r>
            <a:r>
              <a:rPr lang="en-US" dirty="0"/>
              <a:t>, 80,000 long-term disabilities, </a:t>
            </a:r>
            <a:r>
              <a:rPr lang="en-US" dirty="0" smtClean="0"/>
              <a:t>and 60,000 </a:t>
            </a:r>
            <a:r>
              <a:rPr lang="en-US" dirty="0"/>
              <a:t>new seizure disorders each year</a:t>
            </a:r>
          </a:p>
          <a:p>
            <a:r>
              <a:rPr lang="en-US" dirty="0" smtClean="0"/>
              <a:t>These </a:t>
            </a:r>
            <a:r>
              <a:rPr lang="en-US" dirty="0"/>
              <a:t>injuries most often occur in </a:t>
            </a:r>
            <a:r>
              <a:rPr lang="en-US" dirty="0" smtClean="0"/>
              <a:t>individuals who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15-24 years old and are twice </a:t>
            </a:r>
            <a:r>
              <a:rPr lang="en-US" dirty="0" smtClean="0">
                <a:solidFill>
                  <a:srgbClr val="FF0000"/>
                </a:solidFill>
              </a:rPr>
              <a:t>as common </a:t>
            </a:r>
            <a:r>
              <a:rPr lang="en-US" dirty="0">
                <a:solidFill>
                  <a:srgbClr val="FF0000"/>
                </a:solidFill>
              </a:rPr>
              <a:t>in men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Vehicular </a:t>
            </a:r>
            <a:r>
              <a:rPr lang="en-US" dirty="0">
                <a:solidFill>
                  <a:srgbClr val="FF0000"/>
                </a:solidFill>
              </a:rPr>
              <a:t>accidents being most common in </a:t>
            </a:r>
            <a:r>
              <a:rPr lang="en-US" dirty="0" smtClean="0">
                <a:solidFill>
                  <a:srgbClr val="FF0000"/>
                </a:solidFill>
              </a:rPr>
              <a:t>those under </a:t>
            </a:r>
            <a:r>
              <a:rPr lang="en-US" dirty="0">
                <a:solidFill>
                  <a:srgbClr val="FF0000"/>
                </a:solidFill>
              </a:rPr>
              <a:t>25 years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Falls </a:t>
            </a:r>
            <a:r>
              <a:rPr lang="en-US" dirty="0">
                <a:solidFill>
                  <a:srgbClr val="FF0000"/>
                </a:solidFill>
              </a:rPr>
              <a:t>in those over 75 </a:t>
            </a:r>
            <a:r>
              <a:rPr lang="en-US" dirty="0" smtClean="0">
                <a:solidFill>
                  <a:srgbClr val="FF0000"/>
                </a:solidFill>
              </a:rPr>
              <a:t>years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Pupillary examination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Essential </a:t>
            </a:r>
            <a:r>
              <a:rPr lang="en-US" dirty="0"/>
              <a:t>at the initial clinical assessment and during further observation.</a:t>
            </a:r>
          </a:p>
          <a:p>
            <a:r>
              <a:rPr lang="en-US" dirty="0" smtClean="0"/>
              <a:t>Increase ICP leads to temporal </a:t>
            </a:r>
            <a:r>
              <a:rPr lang="en-US" dirty="0"/>
              <a:t>lobe herniation </a:t>
            </a:r>
            <a:r>
              <a:rPr lang="en-US" dirty="0" smtClean="0"/>
              <a:t>and compression </a:t>
            </a:r>
            <a:r>
              <a:rPr lang="en-US" dirty="0"/>
              <a:t>of the 3rd nerve </a:t>
            </a:r>
            <a:r>
              <a:rPr lang="en-US" dirty="0" smtClean="0"/>
              <a:t>then pupillary dilatation </a:t>
            </a:r>
            <a:r>
              <a:rPr lang="en-US" dirty="0"/>
              <a:t>(initially on the side of the raised pressure</a:t>
            </a:r>
            <a:r>
              <a:rPr lang="en-US" dirty="0" smtClean="0"/>
              <a:t>) (</a:t>
            </a:r>
            <a:r>
              <a:rPr lang="en-US" dirty="0" smtClean="0">
                <a:solidFill>
                  <a:srgbClr val="92D050"/>
                </a:solidFill>
              </a:rPr>
              <a:t>early</a:t>
            </a:r>
            <a:r>
              <a:rPr lang="en-US" dirty="0" smtClean="0"/>
              <a:t> )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the ICP increases </a:t>
            </a:r>
            <a:r>
              <a:rPr lang="en-US" dirty="0" smtClean="0"/>
              <a:t>contralateral hemiparesis will appear. (</a:t>
            </a:r>
            <a:r>
              <a:rPr lang="en-US" dirty="0" smtClean="0">
                <a:solidFill>
                  <a:srgbClr val="92D050"/>
                </a:solidFill>
              </a:rPr>
              <a:t>Later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Direct </a:t>
            </a:r>
            <a:r>
              <a:rPr lang="en-US" dirty="0"/>
              <a:t>trauma to the eye </a:t>
            </a:r>
            <a:r>
              <a:rPr lang="en-US" dirty="0" smtClean="0"/>
              <a:t>leads to </a:t>
            </a:r>
            <a:r>
              <a:rPr lang="en-US" dirty="0"/>
              <a:t>traumatic </a:t>
            </a:r>
            <a:r>
              <a:rPr lang="en-US" dirty="0" err="1" smtClean="0"/>
              <a:t>mydriasis</a:t>
            </a:r>
            <a:r>
              <a:rPr lang="en-US" dirty="0" smtClean="0"/>
              <a:t> at same site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Note:  if there are unilateral </a:t>
            </a:r>
            <a:r>
              <a:rPr lang="en-US" dirty="0" err="1" smtClean="0">
                <a:solidFill>
                  <a:srgbClr val="92D050"/>
                </a:solidFill>
              </a:rPr>
              <a:t>pupillary</a:t>
            </a:r>
            <a:r>
              <a:rPr lang="en-US" dirty="0" smtClean="0">
                <a:solidFill>
                  <a:srgbClr val="92D050"/>
                </a:solidFill>
              </a:rPr>
              <a:t> dilatation ,should be admitted to excluded the epidural hematoma  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Motor and sensory examination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Motor :</a:t>
            </a:r>
          </a:p>
          <a:p>
            <a:pPr lvl="1"/>
            <a:r>
              <a:rPr lang="en-US" dirty="0" smtClean="0"/>
              <a:t>Limited </a:t>
            </a:r>
            <a:r>
              <a:rPr lang="en-US" dirty="0"/>
              <a:t>to an assessment of asymmetry</a:t>
            </a:r>
          </a:p>
          <a:p>
            <a:pPr lvl="1"/>
            <a:r>
              <a:rPr lang="en-US" dirty="0" smtClean="0"/>
              <a:t>Difference </a:t>
            </a:r>
            <a:r>
              <a:rPr lang="en-US" dirty="0"/>
              <a:t>in muscle tone between the left and right sides.</a:t>
            </a:r>
          </a:p>
          <a:p>
            <a:pPr lvl="1"/>
            <a:r>
              <a:rPr lang="en-US" dirty="0" smtClean="0"/>
              <a:t>Indicative </a:t>
            </a:r>
            <a:r>
              <a:rPr lang="en-US" dirty="0"/>
              <a:t>of a hemispheric injury and raises the possibility of a mass lesion.</a:t>
            </a:r>
          </a:p>
          <a:p>
            <a:r>
              <a:rPr lang="en-US" dirty="0" smtClean="0"/>
              <a:t>Sensory : </a:t>
            </a:r>
          </a:p>
          <a:p>
            <a:pPr lvl="1"/>
            <a:r>
              <a:rPr lang="en-US" dirty="0"/>
              <a:t>Asymmetric response to central pain stimulation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difficult.</a:t>
            </a:r>
          </a:p>
          <a:p>
            <a:pPr lvl="1"/>
            <a:r>
              <a:rPr lang="en-US" dirty="0" smtClean="0"/>
              <a:t>Unable </a:t>
            </a:r>
            <a:r>
              <a:rPr lang="en-US" dirty="0"/>
              <a:t>to cooperate with sensory testing.</a:t>
            </a:r>
          </a:p>
          <a:p>
            <a:pPr lvl="1"/>
            <a:r>
              <a:rPr lang="en-US" dirty="0" smtClean="0"/>
              <a:t>Findings </a:t>
            </a:r>
            <a:r>
              <a:rPr lang="en-US" dirty="0"/>
              <a:t>not reliable in patients who are intoxicated or comatose.</a:t>
            </a:r>
          </a:p>
        </p:txBody>
      </p:sp>
    </p:spTree>
    <p:extLst>
      <p:ext uri="{BB962C8B-B14F-4D97-AF65-F5344CB8AC3E}">
        <p14:creationId xmlns:p14="http://schemas.microsoft.com/office/powerpoint/2010/main" val="40921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 reflex examination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gross asymmetry in the neurologic examination.</a:t>
            </a:r>
          </a:p>
          <a:p>
            <a:pPr lvl="1"/>
            <a:r>
              <a:rPr lang="en-US" dirty="0" smtClean="0"/>
              <a:t>Indicate </a:t>
            </a:r>
            <a:r>
              <a:rPr lang="en-US" dirty="0"/>
              <a:t>the presence of a hemispheric mass lesion.</a:t>
            </a:r>
          </a:p>
        </p:txBody>
      </p:sp>
    </p:spTree>
    <p:extLst>
      <p:ext uri="{BB962C8B-B14F-4D97-AF65-F5344CB8AC3E}">
        <p14:creationId xmlns:p14="http://schemas.microsoft.com/office/powerpoint/2010/main" val="20373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and closed</a:t>
            </a:r>
          </a:p>
          <a:p>
            <a:r>
              <a:rPr lang="en-US" dirty="0" smtClean="0"/>
              <a:t>Vault </a:t>
            </a:r>
            <a:r>
              <a:rPr lang="en-US" dirty="0"/>
              <a:t>and base of skull</a:t>
            </a:r>
          </a:p>
          <a:p>
            <a:r>
              <a:rPr lang="en-US" dirty="0" smtClean="0"/>
              <a:t>Linear</a:t>
            </a:r>
            <a:r>
              <a:rPr lang="en-US" dirty="0"/>
              <a:t>, comminuted and depressed</a:t>
            </a:r>
          </a:p>
          <a:p>
            <a:r>
              <a:rPr lang="en-US" dirty="0" smtClean="0"/>
              <a:t>Intracranial </a:t>
            </a:r>
            <a:r>
              <a:rPr lang="en-US" dirty="0"/>
              <a:t>bleeding: extradural, subdural, subarachnoid and </a:t>
            </a:r>
            <a:r>
              <a:rPr lang="en-US" dirty="0" err="1"/>
              <a:t>intraparenchymal</a:t>
            </a:r>
            <a:endParaRPr lang="en-US" dirty="0"/>
          </a:p>
          <a:p>
            <a:r>
              <a:rPr lang="en-US" dirty="0" smtClean="0"/>
              <a:t>Brain </a:t>
            </a:r>
            <a:r>
              <a:rPr lang="en-US" dirty="0"/>
              <a:t>tissue causes: diffuse, blunt (direct, coup–</a:t>
            </a:r>
            <a:r>
              <a:rPr lang="en-US" dirty="0" err="1"/>
              <a:t>contrecoup</a:t>
            </a:r>
            <a:r>
              <a:rPr lang="en-US" dirty="0"/>
              <a:t>) and </a:t>
            </a:r>
            <a:r>
              <a:rPr lang="en-US" dirty="0" smtClean="0"/>
              <a:t>penetrating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سلايد اضافي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 coup–</a:t>
            </a:r>
            <a:r>
              <a:rPr lang="en-US" dirty="0" err="1" smtClean="0"/>
              <a:t>contrecoup</a:t>
            </a:r>
            <a:r>
              <a:rPr lang="en-US" dirty="0" smtClean="0"/>
              <a:t>)</a:t>
            </a:r>
            <a:endParaRPr lang="ar-JO" dirty="0"/>
          </a:p>
        </p:txBody>
      </p:sp>
      <p:pic>
        <p:nvPicPr>
          <p:cNvPr id="5122" name="Picture 2" descr="C:\Users\user\Desktop\Downloads\unnamed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0" y="1500174"/>
            <a:ext cx="2857500" cy="4143404"/>
          </a:xfrm>
          <a:prstGeom prst="rect">
            <a:avLst/>
          </a:prstGeom>
          <a:noFill/>
        </p:spPr>
      </p:pic>
      <p:pic>
        <p:nvPicPr>
          <p:cNvPr id="5123" name="Picture 3" descr="C:\Users\user\Desktop\Downloads\head-injuries-4-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0174"/>
            <a:ext cx="4038600" cy="3879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performing a CT head scan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adults, CT head scan within 1 </a:t>
            </a:r>
            <a:r>
              <a:rPr lang="en-US" dirty="0" smtClean="0"/>
              <a:t>hour of </a:t>
            </a:r>
            <a:r>
              <a:rPr lang="en-US" dirty="0"/>
              <a:t>the risk factor being identified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&lt;13 on initial assessment in the emergency department.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&lt;15 at 2 </a:t>
            </a:r>
            <a:r>
              <a:rPr lang="en-US" dirty="0" err="1"/>
              <a:t>hrs</a:t>
            </a:r>
            <a:r>
              <a:rPr lang="en-US" dirty="0"/>
              <a:t> after the injury on assessment in the emergency department.</a:t>
            </a:r>
          </a:p>
          <a:p>
            <a:pPr lvl="1"/>
            <a:r>
              <a:rPr lang="en-US" dirty="0" smtClean="0"/>
              <a:t>Suspected </a:t>
            </a:r>
            <a:r>
              <a:rPr lang="en-US" dirty="0"/>
              <a:t>open or depressed skull fracture.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sign of basal skull fracture (</a:t>
            </a:r>
            <a:r>
              <a:rPr lang="en-US" dirty="0" err="1"/>
              <a:t>haemotympanum</a:t>
            </a:r>
            <a:r>
              <a:rPr lang="en-US" dirty="0"/>
              <a:t>, 'panda' eyes, </a:t>
            </a:r>
            <a:r>
              <a:rPr lang="en-US" dirty="0" smtClean="0"/>
              <a:t>cerebrospinal fluid </a:t>
            </a:r>
            <a:r>
              <a:rPr lang="en-US" dirty="0"/>
              <a:t>leakage from the ear or nose, Battle's </a:t>
            </a:r>
            <a:r>
              <a:rPr lang="en-US" dirty="0" smtClean="0"/>
              <a:t>sign).</a:t>
            </a:r>
            <a:endParaRPr lang="en-US" dirty="0"/>
          </a:p>
          <a:p>
            <a:pPr lvl="1"/>
            <a:r>
              <a:rPr lang="en-US" dirty="0" smtClean="0"/>
              <a:t>Post-traumatic </a:t>
            </a:r>
            <a:r>
              <a:rPr lang="en-US" dirty="0"/>
              <a:t>seizure.</a:t>
            </a:r>
          </a:p>
          <a:p>
            <a:pPr lvl="1"/>
            <a:r>
              <a:rPr lang="en-US" dirty="0" smtClean="0"/>
              <a:t>Focal </a:t>
            </a:r>
            <a:r>
              <a:rPr lang="en-US" dirty="0"/>
              <a:t>neurological deficit.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than 1 episode of vomiting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>
                <a:solidFill>
                  <a:srgbClr val="92D050"/>
                </a:solidFill>
              </a:rPr>
              <a:t>Note : in acute condition the CT is the  investigation of choice for  head injury and spine </a:t>
            </a:r>
          </a:p>
          <a:p>
            <a:pPr lvl="1">
              <a:buNone/>
            </a:pPr>
            <a:r>
              <a:rPr lang="en-US" dirty="0" smtClean="0">
                <a:solidFill>
                  <a:srgbClr val="92D050"/>
                </a:solidFill>
              </a:rPr>
              <a:t>If involvement the spinal cord , the MRI is mandatory 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performing a </a:t>
            </a:r>
            <a:r>
              <a:rPr lang="en-US" dirty="0">
                <a:solidFill>
                  <a:srgbClr val="FF0000"/>
                </a:solidFill>
              </a:rPr>
              <a:t>CT head scan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adults, CT head scan within 8 </a:t>
            </a:r>
            <a:r>
              <a:rPr lang="en-US" dirty="0" smtClean="0"/>
              <a:t>hours of </a:t>
            </a:r>
            <a:r>
              <a:rPr lang="en-US" dirty="0"/>
              <a:t>the head injury: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65 </a:t>
            </a:r>
            <a:r>
              <a:rPr lang="en-US" dirty="0" smtClean="0"/>
              <a:t>years or </a:t>
            </a:r>
            <a:r>
              <a:rPr lang="en-US" dirty="0"/>
              <a:t>older.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history of bleeding or clotting disorders.</a:t>
            </a:r>
          </a:p>
          <a:p>
            <a:pPr lvl="1"/>
            <a:r>
              <a:rPr lang="en-US" dirty="0" smtClean="0"/>
              <a:t>Dangerous </a:t>
            </a:r>
            <a:r>
              <a:rPr lang="en-US" dirty="0"/>
              <a:t>mechanism of injury (a pedestrian or cyclist struck by a </a:t>
            </a:r>
            <a:r>
              <a:rPr lang="en-US" dirty="0" smtClean="0"/>
              <a:t>motor vehicle</a:t>
            </a:r>
            <a:r>
              <a:rPr lang="en-US" dirty="0"/>
              <a:t>, an occupant ejected from a motor vehicle or a fall from a height </a:t>
            </a:r>
            <a:r>
              <a:rPr lang="en-US" dirty="0" smtClean="0"/>
              <a:t>of greater </a:t>
            </a:r>
            <a:r>
              <a:rPr lang="en-US" dirty="0"/>
              <a:t>than 1 </a:t>
            </a:r>
            <a:r>
              <a:rPr lang="en-US" dirty="0" smtClean="0"/>
              <a:t>meter </a:t>
            </a:r>
            <a:r>
              <a:rPr lang="en-US" dirty="0"/>
              <a:t>or 5 stairs).</a:t>
            </a:r>
          </a:p>
          <a:p>
            <a:pPr lvl="1"/>
            <a:r>
              <a:rPr lang="en-US" dirty="0" smtClean="0"/>
              <a:t>More than 30 </a:t>
            </a:r>
            <a:r>
              <a:rPr lang="en-US" dirty="0"/>
              <a:t>min retrograde amnesia of events immediately before the head injury.</a:t>
            </a:r>
          </a:p>
        </p:txBody>
      </p:sp>
    </p:spTree>
    <p:extLst>
      <p:ext uri="{BB962C8B-B14F-4D97-AF65-F5344CB8AC3E}">
        <p14:creationId xmlns:p14="http://schemas.microsoft.com/office/powerpoint/2010/main" val="17444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</a:t>
            </a:r>
            <a:r>
              <a:rPr lang="en-US" dirty="0"/>
              <a:t>role in the evaluation of acute head injury.</a:t>
            </a:r>
          </a:p>
          <a:p>
            <a:r>
              <a:rPr lang="en-US" dirty="0" smtClean="0"/>
              <a:t>Extraordinary </a:t>
            </a:r>
            <a:r>
              <a:rPr lang="en-US" dirty="0"/>
              <a:t>anatomic detail, but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Long </a:t>
            </a:r>
            <a:r>
              <a:rPr lang="en-US" dirty="0">
                <a:solidFill>
                  <a:srgbClr val="FF0000"/>
                </a:solidFill>
              </a:rPr>
              <a:t>acquisition times</a:t>
            </a:r>
          </a:p>
          <a:p>
            <a:r>
              <a:rPr lang="en-US" dirty="0" smtClean="0"/>
              <a:t>Difficulty </a:t>
            </a:r>
            <a:r>
              <a:rPr lang="en-US" dirty="0"/>
              <a:t>in obtaining MRIs in persons who are critically ill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Used </a:t>
            </a:r>
            <a:r>
              <a:rPr lang="en-US" dirty="0">
                <a:solidFill>
                  <a:srgbClr val="FF0000"/>
                </a:solidFill>
              </a:rPr>
              <a:t>in the </a:t>
            </a:r>
            <a:r>
              <a:rPr lang="en-US" dirty="0" err="1">
                <a:solidFill>
                  <a:srgbClr val="FF0000"/>
                </a:solidFill>
              </a:rPr>
              <a:t>subacute</a:t>
            </a:r>
            <a:r>
              <a:rPr lang="en-US" dirty="0">
                <a:solidFill>
                  <a:srgbClr val="FF0000"/>
                </a:solidFill>
              </a:rPr>
              <a:t> setting </a:t>
            </a:r>
            <a:r>
              <a:rPr lang="en-US" dirty="0" smtClean="0">
                <a:solidFill>
                  <a:srgbClr val="FF0000"/>
                </a:solidFill>
              </a:rPr>
              <a:t>in patients </a:t>
            </a:r>
            <a:r>
              <a:rPr lang="en-US" dirty="0">
                <a:solidFill>
                  <a:srgbClr val="FF0000"/>
                </a:solidFill>
              </a:rPr>
              <a:t>with unexplained neurologic deficits.</a:t>
            </a:r>
          </a:p>
        </p:txBody>
      </p:sp>
    </p:spTree>
    <p:extLst>
      <p:ext uri="{BB962C8B-B14F-4D97-AF65-F5344CB8AC3E}">
        <p14:creationId xmlns:p14="http://schemas.microsoft.com/office/powerpoint/2010/main" val="19020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Investigating injuries to the cervical spine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CT </a:t>
            </a:r>
            <a:r>
              <a:rPr lang="en-US" dirty="0"/>
              <a:t>cervical spine scan within 1 hour of the risk factor being identified: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&lt; 13 on initial assessment.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patient has been intubated.</a:t>
            </a:r>
          </a:p>
          <a:p>
            <a:pPr lvl="1"/>
            <a:r>
              <a:rPr lang="en-US" dirty="0" smtClean="0"/>
              <a:t>Plain </a:t>
            </a:r>
            <a:r>
              <a:rPr lang="en-US" dirty="0"/>
              <a:t>X-rays are technically inadequate.</a:t>
            </a:r>
          </a:p>
          <a:p>
            <a:pPr lvl="1"/>
            <a:r>
              <a:rPr lang="en-US" dirty="0" smtClean="0"/>
              <a:t>Plain </a:t>
            </a:r>
            <a:r>
              <a:rPr lang="en-US" dirty="0"/>
              <a:t>X-rays are suspicious or definitely abnormal.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definitive diagnosis of cervical spine injury is needed urgently </a:t>
            </a:r>
            <a:r>
              <a:rPr lang="en-US" dirty="0" smtClean="0"/>
              <a:t>(before </a:t>
            </a:r>
            <a:r>
              <a:rPr lang="en-US" dirty="0"/>
              <a:t>surgery).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patient is having other body areas scanned for head injury or </a:t>
            </a:r>
            <a:r>
              <a:rPr lang="en-US" dirty="0" smtClean="0"/>
              <a:t>multi-region trauma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patient is alert and stable, there is clinical suspicion of </a:t>
            </a:r>
            <a:r>
              <a:rPr lang="en-US" dirty="0" smtClean="0"/>
              <a:t>cervical spine </a:t>
            </a:r>
            <a:r>
              <a:rPr lang="en-US" dirty="0"/>
              <a:t>injury and any of the following apply:</a:t>
            </a:r>
          </a:p>
          <a:p>
            <a:pPr marL="857250" lvl="1" indent="-457200"/>
            <a:r>
              <a:rPr lang="en-US" dirty="0" smtClean="0"/>
              <a:t>age </a:t>
            </a:r>
            <a:r>
              <a:rPr lang="en-US" dirty="0"/>
              <a:t>65 years or older</a:t>
            </a:r>
          </a:p>
          <a:p>
            <a:pPr marL="857250" lvl="1" indent="-457200"/>
            <a:r>
              <a:rPr lang="en-US" dirty="0" smtClean="0"/>
              <a:t>dangerous </a:t>
            </a:r>
            <a:r>
              <a:rPr lang="en-US" dirty="0"/>
              <a:t>mechanism of injury (fall from a height of greater than 1 </a:t>
            </a:r>
            <a:r>
              <a:rPr lang="en-US" dirty="0" smtClean="0"/>
              <a:t>meter or 5 </a:t>
            </a:r>
            <a:r>
              <a:rPr lang="en-US" dirty="0"/>
              <a:t>stairs; axial load to the head, for example, diving; high-speed motor </a:t>
            </a:r>
            <a:r>
              <a:rPr lang="en-US" dirty="0" smtClean="0"/>
              <a:t>vehicle collision</a:t>
            </a:r>
            <a:r>
              <a:rPr lang="en-US" dirty="0"/>
              <a:t>; rollover motor accident; ejection from a motor vehicle; </a:t>
            </a:r>
            <a:r>
              <a:rPr lang="en-US" dirty="0" smtClean="0"/>
              <a:t>bicycle collision) </a:t>
            </a:r>
          </a:p>
          <a:p>
            <a:pPr marL="857250" lvl="1" indent="-457200"/>
            <a:r>
              <a:rPr lang="en-US" dirty="0" smtClean="0"/>
              <a:t>focal </a:t>
            </a:r>
            <a:r>
              <a:rPr lang="en-US" dirty="0"/>
              <a:t>peripheral neurological </a:t>
            </a:r>
            <a:r>
              <a:rPr lang="en-US" dirty="0" smtClean="0"/>
              <a:t>deficit</a:t>
            </a:r>
          </a:p>
          <a:p>
            <a:pPr marL="857250" lvl="1" indent="-457200"/>
            <a:r>
              <a:rPr lang="en-US" dirty="0" err="1" smtClean="0"/>
              <a:t>paraesthesia</a:t>
            </a:r>
            <a:r>
              <a:rPr lang="en-US" dirty="0" smtClean="0"/>
              <a:t> </a:t>
            </a:r>
            <a:r>
              <a:rPr lang="en-US" dirty="0"/>
              <a:t>in the upper or lower limbs.</a:t>
            </a:r>
          </a:p>
        </p:txBody>
      </p:sp>
    </p:spTree>
    <p:extLst>
      <p:ext uri="{BB962C8B-B14F-4D97-AF65-F5344CB8AC3E}">
        <p14:creationId xmlns:p14="http://schemas.microsoft.com/office/powerpoint/2010/main" val="13679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SCALP 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Skin</a:t>
            </a:r>
            <a:endParaRPr lang="en-US" b="1" dirty="0"/>
          </a:p>
          <a:p>
            <a:r>
              <a:rPr lang="en-US" b="1" dirty="0" smtClean="0"/>
              <a:t>Connective tissue </a:t>
            </a:r>
          </a:p>
          <a:p>
            <a:r>
              <a:rPr lang="en-US" b="1" dirty="0" err="1" smtClean="0"/>
              <a:t>Aponeurosis</a:t>
            </a:r>
            <a:endParaRPr lang="en-US" b="1" dirty="0" smtClean="0"/>
          </a:p>
          <a:p>
            <a:r>
              <a:rPr lang="en-US" b="1" dirty="0"/>
              <a:t>Loose connective </a:t>
            </a:r>
            <a:r>
              <a:rPr lang="en-US" b="1" dirty="0" smtClean="0"/>
              <a:t>tissue</a:t>
            </a:r>
          </a:p>
          <a:p>
            <a:r>
              <a:rPr lang="en-US" b="1" dirty="0" err="1" smtClean="0"/>
              <a:t>Periosteum</a:t>
            </a:r>
            <a:endParaRPr lang="en-US" b="1" dirty="0" smtClean="0"/>
          </a:p>
          <a:p>
            <a:r>
              <a:rPr lang="en-US" b="1" dirty="0" smtClean="0">
                <a:solidFill>
                  <a:srgbClr val="92D050"/>
                </a:solidFill>
              </a:rPr>
              <a:t>Note: the scalp is highly </a:t>
            </a:r>
            <a:r>
              <a:rPr lang="en-US" b="1" dirty="0" err="1" smtClean="0">
                <a:solidFill>
                  <a:srgbClr val="92D050"/>
                </a:solidFill>
              </a:rPr>
              <a:t>vascularized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5528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skull </a:t>
            </a:r>
            <a:r>
              <a:rPr lang="en-US" dirty="0" smtClean="0"/>
              <a:t>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NICE </a:t>
            </a:r>
            <a:r>
              <a:rPr lang="en-US" dirty="0">
                <a:solidFill>
                  <a:srgbClr val="FF0000"/>
                </a:solidFill>
              </a:rPr>
              <a:t>guidelines, CT is the investigation of choice for the diagnosis of clinically significant head injury.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Skull radiographs have  little role in the diagnosis and may be indicated in some instances, for example suspected non-accidental injury in children or lack of access to CT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/>
              <a:t>‘</a:t>
            </a:r>
            <a:r>
              <a:rPr lang="en-US" i="1" dirty="0"/>
              <a:t>Do not use plain X-rays of the skull to diagnose significant brain injury </a:t>
            </a:r>
            <a:r>
              <a:rPr lang="en-US" i="1" dirty="0" smtClean="0"/>
              <a:t>without prior </a:t>
            </a:r>
            <a:r>
              <a:rPr lang="en-US" i="1" dirty="0"/>
              <a:t>discussion with a neuroscience unit</a:t>
            </a:r>
            <a:r>
              <a:rPr lang="en-US" i="1" dirty="0" smtClean="0"/>
              <a:t>.</a:t>
            </a:r>
            <a:endParaRPr lang="en-US" i="1" dirty="0"/>
          </a:p>
          <a:p>
            <a:r>
              <a:rPr lang="en-US" i="1" dirty="0" smtClean="0"/>
              <a:t>Useful </a:t>
            </a:r>
            <a:r>
              <a:rPr lang="en-US" i="1" dirty="0"/>
              <a:t>as part of the skeletal survey in children </a:t>
            </a:r>
            <a:r>
              <a:rPr lang="en-US" i="1" dirty="0" smtClean="0"/>
              <a:t>presenting  with </a:t>
            </a:r>
            <a:r>
              <a:rPr lang="en-US" i="1" dirty="0"/>
              <a:t>suspected non-accidental injury</a:t>
            </a:r>
            <a:r>
              <a:rPr lang="en-US" i="1" dirty="0" smtClean="0"/>
              <a:t>.(child abuse)</a:t>
            </a:r>
            <a:endParaRPr lang="en-US" i="1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3838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shows a </a:t>
            </a:r>
            <a:r>
              <a:rPr lang="en-US" dirty="0">
                <a:solidFill>
                  <a:srgbClr val="FF0000"/>
                </a:solidFill>
              </a:rPr>
              <a:t>depressed fracture </a:t>
            </a:r>
            <a:r>
              <a:rPr lang="en-US" dirty="0"/>
              <a:t>in the </a:t>
            </a:r>
            <a:r>
              <a:rPr lang="en-US" dirty="0" smtClean="0"/>
              <a:t>left parietal </a:t>
            </a:r>
            <a:r>
              <a:rPr lang="en-US" dirty="0"/>
              <a:t>bone (arrowed).</a:t>
            </a:r>
          </a:p>
          <a:p>
            <a:r>
              <a:rPr lang="en-US" dirty="0" smtClean="0"/>
              <a:t>The </a:t>
            </a:r>
            <a:r>
              <a:rPr lang="en-US" dirty="0"/>
              <a:t>segment of bone is depressed by </a:t>
            </a:r>
            <a:r>
              <a:rPr lang="en-US" dirty="0" smtClean="0"/>
              <a:t>more than </a:t>
            </a:r>
            <a:r>
              <a:rPr lang="en-US" dirty="0"/>
              <a:t>the thickness of the skull and </a:t>
            </a:r>
            <a:r>
              <a:rPr lang="en-US" dirty="0" smtClean="0"/>
              <a:t>therefore needed </a:t>
            </a:r>
            <a:r>
              <a:rPr lang="en-US" dirty="0"/>
              <a:t>surgically elevating.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4" y="1295399"/>
            <a:ext cx="4533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surgery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Although </a:t>
            </a:r>
            <a:r>
              <a:rPr lang="en-US" dirty="0"/>
              <a:t>no strict guidelines exist for defining surgical lesions in persons </a:t>
            </a:r>
            <a:r>
              <a:rPr lang="en-US" dirty="0" smtClean="0"/>
              <a:t>with head </a:t>
            </a:r>
            <a:r>
              <a:rPr lang="en-US" dirty="0"/>
              <a:t>injury, most </a:t>
            </a:r>
            <a:r>
              <a:rPr lang="en-US" dirty="0" smtClean="0"/>
              <a:t>Neurosurgeons </a:t>
            </a:r>
            <a:r>
              <a:rPr lang="en-US" dirty="0"/>
              <a:t>consider any of the following to </a:t>
            </a:r>
            <a:r>
              <a:rPr lang="en-US" dirty="0" smtClean="0"/>
              <a:t>represent indications </a:t>
            </a:r>
            <a:r>
              <a:rPr lang="en-US" dirty="0"/>
              <a:t>for surgery in patients with head injuries:</a:t>
            </a:r>
          </a:p>
          <a:p>
            <a:pPr lvl="1"/>
            <a:r>
              <a:rPr lang="en-US" dirty="0" smtClean="0"/>
              <a:t>Extra-axial </a:t>
            </a:r>
            <a:r>
              <a:rPr lang="en-US" dirty="0"/>
              <a:t>hematoma with midline shift &gt; 5 mm</a:t>
            </a:r>
          </a:p>
          <a:p>
            <a:pPr lvl="1"/>
            <a:r>
              <a:rPr lang="en-US" dirty="0" smtClean="0"/>
              <a:t>Intra-axial </a:t>
            </a:r>
            <a:r>
              <a:rPr lang="en-US" dirty="0"/>
              <a:t>hematoma with volume &gt; 30 mL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open skull fracture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depressed skull fracture with &gt; 1 cm of inward displacement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temporal or cerebellar hematoma that is &gt; 3 cm in </a:t>
            </a:r>
            <a:r>
              <a:rPr lang="en-US" dirty="0" smtClean="0"/>
              <a:t>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51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Involving the neurosurgical </a:t>
            </a:r>
            <a:r>
              <a:rPr lang="en-US" sz="3600" dirty="0" smtClean="0"/>
              <a:t>department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Regardless </a:t>
            </a:r>
            <a:r>
              <a:rPr lang="en-US" dirty="0"/>
              <a:t>of imaging, other reasons for discussing a patient's </a:t>
            </a:r>
            <a:r>
              <a:rPr lang="en-US" dirty="0" smtClean="0"/>
              <a:t>care plan </a:t>
            </a:r>
            <a:r>
              <a:rPr lang="en-US" dirty="0"/>
              <a:t>with a neurosurgeon include:</a:t>
            </a:r>
          </a:p>
          <a:p>
            <a:pPr lvl="1"/>
            <a:r>
              <a:rPr lang="en-US" dirty="0" smtClean="0"/>
              <a:t>Persisting </a:t>
            </a:r>
            <a:r>
              <a:rPr lang="en-US" dirty="0"/>
              <a:t>coma (GCS 8 or less) after initial resuscitation.</a:t>
            </a:r>
          </a:p>
          <a:p>
            <a:pPr lvl="1"/>
            <a:r>
              <a:rPr lang="en-US" dirty="0" smtClean="0"/>
              <a:t>Unexplained </a:t>
            </a:r>
            <a:r>
              <a:rPr lang="en-US" dirty="0"/>
              <a:t>confusion which persists for &gt; 4 hrs.</a:t>
            </a:r>
          </a:p>
          <a:p>
            <a:pPr lvl="1"/>
            <a:r>
              <a:rPr lang="en-US" dirty="0" smtClean="0"/>
              <a:t>Deterioration </a:t>
            </a:r>
            <a:r>
              <a:rPr lang="en-US" dirty="0"/>
              <a:t>in GCS score after admission (greater attention should be </a:t>
            </a:r>
            <a:r>
              <a:rPr lang="en-US" dirty="0" smtClean="0"/>
              <a:t>paid to </a:t>
            </a:r>
            <a:r>
              <a:rPr lang="en-US" dirty="0"/>
              <a:t>motor response deterioration).</a:t>
            </a:r>
          </a:p>
          <a:p>
            <a:pPr lvl="1"/>
            <a:r>
              <a:rPr lang="en-US" dirty="0" smtClean="0"/>
              <a:t>Progressive </a:t>
            </a:r>
            <a:r>
              <a:rPr lang="en-US" dirty="0"/>
              <a:t>focal neurological signs.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seizure without full recovery.</a:t>
            </a:r>
          </a:p>
          <a:p>
            <a:pPr lvl="1"/>
            <a:r>
              <a:rPr lang="en-US" dirty="0" smtClean="0"/>
              <a:t>Definite </a:t>
            </a:r>
            <a:r>
              <a:rPr lang="en-US" dirty="0"/>
              <a:t>or suspected penetrating injury.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CSF leak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67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Types of post-traumatic </a:t>
            </a:r>
            <a:r>
              <a:rPr lang="en-US" sz="3200" dirty="0" smtClean="0"/>
              <a:t>intracranial bleeding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34276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9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43702" cy="4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Extradural </a:t>
            </a:r>
            <a:r>
              <a:rPr lang="en-US" dirty="0" err="1"/>
              <a:t>haemorrhage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Radiology</a:t>
            </a:r>
            <a:r>
              <a:rPr lang="en-US" i="1" dirty="0"/>
              <a:t>: </a:t>
            </a:r>
            <a:r>
              <a:rPr lang="en-US" dirty="0"/>
              <a:t>70% </a:t>
            </a:r>
            <a:r>
              <a:rPr lang="en-US" dirty="0" err="1">
                <a:solidFill>
                  <a:srgbClr val="FF0000"/>
                </a:solidFill>
              </a:rPr>
              <a:t>temporoparietal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90% with fractures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underlying middle </a:t>
            </a:r>
            <a:r>
              <a:rPr lang="en-US" dirty="0" smtClean="0">
                <a:solidFill>
                  <a:srgbClr val="FF0000"/>
                </a:solidFill>
              </a:rPr>
              <a:t>meningeal artery </a:t>
            </a:r>
            <a:r>
              <a:rPr lang="en-US" dirty="0">
                <a:solidFill>
                  <a:srgbClr val="FF0000"/>
                </a:solidFill>
              </a:rPr>
              <a:t>injury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Lenticular</a:t>
            </a:r>
            <a:r>
              <a:rPr lang="en-US" dirty="0">
                <a:solidFill>
                  <a:srgbClr val="FF0000"/>
                </a:solidFill>
              </a:rPr>
              <a:t>, convex shape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have delayed enlargement</a:t>
            </a:r>
          </a:p>
          <a:p>
            <a:pPr lvl="1"/>
            <a:r>
              <a:rPr lang="en-US" dirty="0" smtClean="0"/>
              <a:t>Rarely </a:t>
            </a:r>
            <a:r>
              <a:rPr lang="en-US" dirty="0"/>
              <a:t>associated with other brain injury (in comparison to acute subdural hematoma</a:t>
            </a:r>
            <a:r>
              <a:rPr lang="en-US" dirty="0" smtClean="0"/>
              <a:t>)</a:t>
            </a:r>
          </a:p>
          <a:p>
            <a:pPr marL="857250" lvl="1" indent="-457200"/>
            <a:r>
              <a:rPr lang="en-US" dirty="0" smtClean="0"/>
              <a:t>Underlies </a:t>
            </a:r>
            <a:r>
              <a:rPr lang="en-US" dirty="0"/>
              <a:t>the fracture (that may have been seen on the skull X-ray)</a:t>
            </a:r>
          </a:p>
          <a:p>
            <a:pPr marL="857250" lvl="1" indent="-457200"/>
            <a:r>
              <a:rPr lang="en-US" dirty="0"/>
              <a:t>U</a:t>
            </a:r>
            <a:r>
              <a:rPr lang="en-US" dirty="0" smtClean="0"/>
              <a:t>nderlies </a:t>
            </a:r>
            <a:r>
              <a:rPr lang="en-US" dirty="0"/>
              <a:t>a boggy swelling on the </a:t>
            </a:r>
            <a:r>
              <a:rPr lang="en-US" dirty="0" smtClean="0"/>
              <a:t>skull in </a:t>
            </a:r>
            <a:r>
              <a:rPr lang="en-US" dirty="0" smtClean="0">
                <a:solidFill>
                  <a:srgbClr val="92D050"/>
                </a:solidFill>
              </a:rPr>
              <a:t>pediatric age group</a:t>
            </a:r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Outcome</a:t>
            </a:r>
            <a:r>
              <a:rPr lang="en-US" i="1" dirty="0"/>
              <a:t>: </a:t>
            </a:r>
            <a:r>
              <a:rPr lang="en-US" dirty="0">
                <a:solidFill>
                  <a:srgbClr val="FF0000"/>
                </a:solidFill>
              </a:rPr>
              <a:t>5% mortality </a:t>
            </a:r>
            <a:r>
              <a:rPr lang="en-US" dirty="0"/>
              <a:t>, 10–30% delayed enlargement</a:t>
            </a:r>
          </a:p>
          <a:p>
            <a:pPr marL="0" indent="0">
              <a:buNone/>
            </a:pPr>
            <a:r>
              <a:rPr lang="en-US" i="1" dirty="0" smtClean="0"/>
              <a:t>Presentation</a:t>
            </a:r>
            <a:r>
              <a:rPr lang="en-US" i="1" dirty="0"/>
              <a:t>: </a:t>
            </a:r>
            <a:r>
              <a:rPr lang="en-US" dirty="0"/>
              <a:t>Most have history of severe head trauma</a:t>
            </a:r>
          </a:p>
          <a:p>
            <a:pPr lvl="1"/>
            <a:r>
              <a:rPr lang="en-US" dirty="0" smtClean="0"/>
              <a:t>Classically </a:t>
            </a:r>
            <a:r>
              <a:rPr lang="en-US" dirty="0"/>
              <a:t>have a “</a:t>
            </a:r>
            <a:r>
              <a:rPr lang="en-US" dirty="0">
                <a:solidFill>
                  <a:srgbClr val="FF0000"/>
                </a:solidFill>
              </a:rPr>
              <a:t>lucid interval</a:t>
            </a:r>
            <a:r>
              <a:rPr lang="en-US" dirty="0"/>
              <a:t>” with resolving confusion after initial injury and </a:t>
            </a:r>
            <a:r>
              <a:rPr lang="en-US" dirty="0" smtClean="0"/>
              <a:t>then neurological </a:t>
            </a:r>
            <a:r>
              <a:rPr lang="en-US" dirty="0"/>
              <a:t>decline (</a:t>
            </a:r>
            <a:r>
              <a:rPr lang="en-US" dirty="0">
                <a:solidFill>
                  <a:srgbClr val="FF0000"/>
                </a:solidFill>
              </a:rPr>
              <a:t>actually occurs in &lt; 30</a:t>
            </a:r>
            <a:r>
              <a:rPr lang="en-US" dirty="0" smtClean="0">
                <a:solidFill>
                  <a:srgbClr val="FF0000"/>
                </a:solidFill>
              </a:rPr>
              <a:t>%)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Ipsilateral</a:t>
            </a:r>
            <a:r>
              <a:rPr lang="en-US" dirty="0" smtClean="0">
                <a:solidFill>
                  <a:srgbClr val="FF0000"/>
                </a:solidFill>
              </a:rPr>
              <a:t> pupil dilatation  early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Contralateral  hemiparesis, </a:t>
            </a:r>
            <a:r>
              <a:rPr lang="en-US" dirty="0">
                <a:solidFill>
                  <a:srgbClr val="FF0000"/>
                </a:solidFill>
              </a:rPr>
              <a:t>85% of cases </a:t>
            </a:r>
            <a:r>
              <a:rPr lang="en-US" dirty="0" smtClean="0">
                <a:solidFill>
                  <a:srgbClr val="FF0000"/>
                </a:solidFill>
              </a:rPr>
              <a:t>late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Treatment</a:t>
            </a:r>
            <a:r>
              <a:rPr lang="en-US" i="1" dirty="0"/>
              <a:t>: </a:t>
            </a:r>
            <a:r>
              <a:rPr lang="en-US" dirty="0"/>
              <a:t>Surgical evacuation versus </a:t>
            </a:r>
            <a:r>
              <a:rPr lang="en-US" dirty="0">
                <a:solidFill>
                  <a:srgbClr val="FF0000"/>
                </a:solidFill>
              </a:rPr>
              <a:t>observation </a:t>
            </a:r>
            <a:r>
              <a:rPr lang="en-US" dirty="0" smtClean="0">
                <a:solidFill>
                  <a:srgbClr val="FF0000"/>
                </a:solidFill>
              </a:rPr>
              <a:t> by neurosurgery </a:t>
            </a:r>
            <a:r>
              <a:rPr lang="en-US" dirty="0" smtClean="0"/>
              <a:t>(if </a:t>
            </a:r>
            <a:r>
              <a:rPr lang="en-US" dirty="0"/>
              <a:t>small </a:t>
            </a:r>
            <a:r>
              <a:rPr lang="en-US" dirty="0" smtClean="0"/>
              <a:t> less than 5mm and </a:t>
            </a:r>
            <a:r>
              <a:rPr lang="en-US" dirty="0"/>
              <a:t>asymptomatic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large </a:t>
            </a:r>
            <a:r>
              <a:rPr lang="en-US" dirty="0" smtClean="0">
                <a:solidFill>
                  <a:srgbClr val="92D050"/>
                </a:solidFill>
              </a:rPr>
              <a:t>left</a:t>
            </a:r>
            <a:r>
              <a:rPr lang="en-US" dirty="0" smtClean="0"/>
              <a:t> extradural</a:t>
            </a:r>
            <a:r>
              <a:rPr lang="en-US" dirty="0"/>
              <a:t> </a:t>
            </a:r>
            <a:r>
              <a:rPr lang="en-US" dirty="0" err="1" smtClean="0"/>
              <a:t>haematoma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biconvex shape </a:t>
            </a:r>
          </a:p>
          <a:p>
            <a:pPr marL="0" indent="0">
              <a:buNone/>
            </a:pPr>
            <a:r>
              <a:rPr lang="en-US" dirty="0" smtClean="0"/>
              <a:t>exerts </a:t>
            </a:r>
            <a:r>
              <a:rPr lang="en-US" dirty="0"/>
              <a:t>a mass effect</a:t>
            </a:r>
          </a:p>
          <a:p>
            <a:r>
              <a:rPr lang="en-US" dirty="0" smtClean="0"/>
              <a:t>A </a:t>
            </a:r>
            <a:r>
              <a:rPr lang="en-US" dirty="0"/>
              <a:t>smaller right </a:t>
            </a:r>
            <a:r>
              <a:rPr lang="en-US" dirty="0" smtClean="0"/>
              <a:t>acute subdural </a:t>
            </a:r>
            <a:r>
              <a:rPr lang="en-US" dirty="0" err="1"/>
              <a:t>haematoma</a:t>
            </a:r>
            <a:r>
              <a:rPr lang="en-US" dirty="0"/>
              <a:t> </a:t>
            </a:r>
            <a:r>
              <a:rPr lang="en-US" dirty="0" smtClean="0"/>
              <a:t>is also </a:t>
            </a:r>
            <a:r>
              <a:rPr lang="en-US" dirty="0"/>
              <a:t>evident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Pupil dilation in the left 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eye  ( </a:t>
            </a:r>
            <a:r>
              <a:rPr lang="en-US" dirty="0" err="1" smtClean="0">
                <a:solidFill>
                  <a:srgbClr val="92D050"/>
                </a:solidFill>
              </a:rPr>
              <a:t>ipsilateral</a:t>
            </a:r>
            <a:r>
              <a:rPr lang="en-US" dirty="0" smtClean="0">
                <a:solidFill>
                  <a:srgbClr val="92D050"/>
                </a:solidFill>
              </a:rPr>
              <a:t> )and </a:t>
            </a:r>
            <a:r>
              <a:rPr lang="en-US" dirty="0" err="1" smtClean="0">
                <a:solidFill>
                  <a:srgbClr val="92D050"/>
                </a:solidFill>
              </a:rPr>
              <a:t>hemiparesis</a:t>
            </a:r>
            <a:r>
              <a:rPr lang="en-US" dirty="0" smtClean="0">
                <a:solidFill>
                  <a:srgbClr val="92D050"/>
                </a:solidFill>
              </a:rPr>
              <a:t> in the right side ( contra lateral 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3909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surgical </a:t>
            </a:r>
            <a:r>
              <a:rPr lang="en-US" dirty="0" smtClean="0"/>
              <a:t>temporal bone </a:t>
            </a:r>
            <a:r>
              <a:rPr lang="en-US" dirty="0"/>
              <a:t>exposure </a:t>
            </a:r>
            <a:r>
              <a:rPr lang="en-US" dirty="0" smtClean="0"/>
              <a:t>showing a </a:t>
            </a:r>
            <a:r>
              <a:rPr lang="en-US" dirty="0"/>
              <a:t>linear skull </a:t>
            </a:r>
            <a:r>
              <a:rPr lang="en-US" dirty="0" smtClean="0"/>
              <a:t>fracture with underlying extradural </a:t>
            </a:r>
            <a:r>
              <a:rPr lang="en-US" dirty="0" err="1" smtClean="0"/>
              <a:t>haematoma</a:t>
            </a:r>
            <a:r>
              <a:rPr lang="en-US" dirty="0"/>
              <a:t> </a:t>
            </a:r>
            <a:r>
              <a:rPr lang="en-US" dirty="0" smtClean="0"/>
              <a:t>visible </a:t>
            </a:r>
            <a:r>
              <a:rPr lang="en-US" dirty="0"/>
              <a:t>through a </a:t>
            </a:r>
            <a:r>
              <a:rPr lang="en-US" dirty="0" smtClean="0"/>
              <a:t>burr hole.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0119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60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Subdural </a:t>
            </a:r>
            <a:r>
              <a:rPr lang="en-US" dirty="0" err="1"/>
              <a:t>haemorrhage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i="1" dirty="0"/>
              <a:t>Epidemiology: </a:t>
            </a:r>
            <a:r>
              <a:rPr lang="en-US" dirty="0"/>
              <a:t>Occurs in 15% </a:t>
            </a:r>
            <a:r>
              <a:rPr lang="en-US" dirty="0">
                <a:solidFill>
                  <a:srgbClr val="FF0000"/>
                </a:solidFill>
              </a:rPr>
              <a:t>of severe head trauma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Chronic </a:t>
            </a:r>
            <a:r>
              <a:rPr lang="en-US" dirty="0" err="1">
                <a:solidFill>
                  <a:srgbClr val="FF0000"/>
                </a:solidFill>
              </a:rPr>
              <a:t>subdurals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often seen </a:t>
            </a:r>
            <a:r>
              <a:rPr lang="en-US" dirty="0">
                <a:solidFill>
                  <a:srgbClr val="FF0000"/>
                </a:solidFill>
              </a:rPr>
              <a:t>in elderly </a:t>
            </a:r>
            <a:r>
              <a:rPr lang="en-US" dirty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minor</a:t>
            </a:r>
            <a:r>
              <a:rPr lang="en-US" dirty="0" smtClean="0"/>
              <a:t> trauma </a:t>
            </a:r>
            <a:r>
              <a:rPr lang="en-US" dirty="0"/>
              <a:t>especially when </a:t>
            </a:r>
            <a:r>
              <a:rPr lang="en-US" dirty="0" smtClean="0">
                <a:solidFill>
                  <a:srgbClr val="FF0000"/>
                </a:solidFill>
              </a:rPr>
              <a:t>on anticoagulation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• Predisposition with conditions that cause brain atrophy and therefore, increased tension </a:t>
            </a:r>
            <a:r>
              <a:rPr lang="en-US" dirty="0" smtClean="0"/>
              <a:t>on bridging </a:t>
            </a:r>
            <a:r>
              <a:rPr lang="en-US" dirty="0"/>
              <a:t>veins (e.g</a:t>
            </a:r>
            <a:r>
              <a:rPr lang="en-US" dirty="0">
                <a:solidFill>
                  <a:srgbClr val="FF0000"/>
                </a:solidFill>
              </a:rPr>
              <a:t>. alcohol abuse, dementia)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i="1" dirty="0"/>
              <a:t>Etiology: </a:t>
            </a:r>
            <a:r>
              <a:rPr lang="en-US" dirty="0"/>
              <a:t>Shear injury to </a:t>
            </a:r>
            <a:r>
              <a:rPr lang="en-US" dirty="0">
                <a:solidFill>
                  <a:srgbClr val="FF0000"/>
                </a:solidFill>
              </a:rPr>
              <a:t>bridging cortical veins </a:t>
            </a:r>
            <a:r>
              <a:rPr lang="en-US" dirty="0"/>
              <a:t>(e.g., </a:t>
            </a:r>
            <a:r>
              <a:rPr lang="en-US" dirty="0" smtClean="0"/>
              <a:t>trauma, intracranial hypotension</a:t>
            </a:r>
            <a:r>
              <a:rPr lang="en-US" dirty="0"/>
              <a:t>, severe atrophy, birth trauma)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i="1" dirty="0"/>
              <a:t>Radiology (CT):</a:t>
            </a:r>
          </a:p>
          <a:p>
            <a:pPr marL="400050" lvl="1" indent="0">
              <a:buNone/>
            </a:pPr>
            <a:r>
              <a:rPr lang="en-US" dirty="0"/>
              <a:t>• Acute → </a:t>
            </a:r>
            <a:r>
              <a:rPr lang="en-US" dirty="0" err="1" smtClean="0"/>
              <a:t>hyperintense</a:t>
            </a:r>
            <a:r>
              <a:rPr lang="en-US" dirty="0" smtClean="0"/>
              <a:t> ( </a:t>
            </a:r>
            <a:r>
              <a:rPr lang="en-US" dirty="0" smtClean="0">
                <a:solidFill>
                  <a:srgbClr val="92D050"/>
                </a:solidFill>
              </a:rPr>
              <a:t>white</a:t>
            </a:r>
            <a:r>
              <a:rPr lang="en-US" dirty="0" smtClean="0"/>
              <a:t>) </a:t>
            </a:r>
            <a:r>
              <a:rPr lang="en-US" dirty="0"/>
              <a:t>(can be </a:t>
            </a:r>
            <a:r>
              <a:rPr lang="en-US" dirty="0" err="1"/>
              <a:t>isointense</a:t>
            </a:r>
            <a:r>
              <a:rPr lang="en-US" dirty="0"/>
              <a:t> with low hematocrit or rapidly expanding lesions)</a:t>
            </a:r>
          </a:p>
          <a:p>
            <a:pPr marL="400050" lvl="1" indent="0">
              <a:buNone/>
            </a:pPr>
            <a:r>
              <a:rPr lang="en-US" dirty="0"/>
              <a:t>• </a:t>
            </a:r>
            <a:r>
              <a:rPr lang="en-US" dirty="0" err="1"/>
              <a:t>Subacute</a:t>
            </a:r>
            <a:r>
              <a:rPr lang="en-US" dirty="0"/>
              <a:t> → </a:t>
            </a:r>
            <a:r>
              <a:rPr lang="en-US" dirty="0" err="1"/>
              <a:t>isodense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• Chronic (&gt; 3 wks) → </a:t>
            </a:r>
            <a:r>
              <a:rPr lang="en-US" dirty="0" err="1" smtClean="0"/>
              <a:t>hypodense</a:t>
            </a:r>
            <a:r>
              <a:rPr lang="en-US" dirty="0" smtClean="0"/>
              <a:t> ( </a:t>
            </a:r>
            <a:r>
              <a:rPr lang="en-US" dirty="0" smtClean="0">
                <a:solidFill>
                  <a:srgbClr val="92D050"/>
                </a:solidFill>
              </a:rPr>
              <a:t>dark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0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Extradural </a:t>
            </a:r>
            <a:r>
              <a:rPr lang="en-US" dirty="0" smtClean="0"/>
              <a:t>space:</a:t>
            </a:r>
          </a:p>
          <a:p>
            <a:pPr lvl="1"/>
            <a:r>
              <a:rPr lang="en-US" dirty="0" err="1" smtClean="0"/>
              <a:t>seperates</a:t>
            </a:r>
            <a:r>
              <a:rPr lang="en-US" dirty="0" smtClean="0"/>
              <a:t> </a:t>
            </a:r>
            <a:r>
              <a:rPr lang="en-US" dirty="0" err="1"/>
              <a:t>dura</a:t>
            </a:r>
            <a:r>
              <a:rPr lang="en-US" dirty="0"/>
              <a:t> from the </a:t>
            </a:r>
            <a:r>
              <a:rPr lang="en-US" dirty="0" smtClean="0"/>
              <a:t>skull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meningeal </a:t>
            </a:r>
            <a:r>
              <a:rPr lang="en-US" dirty="0">
                <a:solidFill>
                  <a:srgbClr val="FF0000"/>
                </a:solidFill>
              </a:rPr>
              <a:t>vessels run in </a:t>
            </a:r>
            <a:r>
              <a:rPr lang="en-US" dirty="0" smtClean="0">
                <a:solidFill>
                  <a:srgbClr val="FF0000"/>
                </a:solidFill>
              </a:rPr>
              <a:t>this space ( </a:t>
            </a:r>
            <a:r>
              <a:rPr lang="en-US" dirty="0" smtClean="0">
                <a:solidFill>
                  <a:srgbClr val="92D050"/>
                </a:solidFill>
              </a:rPr>
              <a:t>and it is the source of bleeding in case of epidural hematoma 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>
                <a:solidFill>
                  <a:srgbClr val="FF0000"/>
                </a:solidFill>
              </a:rPr>
              <a:t>venous sinuses</a:t>
            </a:r>
          </a:p>
          <a:p>
            <a:r>
              <a:rPr lang="en-US" dirty="0" smtClean="0"/>
              <a:t>Subdural space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seperates</a:t>
            </a:r>
            <a:r>
              <a:rPr lang="en-US" dirty="0"/>
              <a:t> arachnoid from </a:t>
            </a:r>
            <a:r>
              <a:rPr lang="en-US" dirty="0" err="1"/>
              <a:t>dura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633435"/>
            <a:ext cx="4286248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Treatment: </a:t>
            </a:r>
            <a:r>
              <a:rPr lang="en-US" dirty="0"/>
              <a:t>Patients with symptomatic SDH </a:t>
            </a:r>
            <a:r>
              <a:rPr lang="en-US" dirty="0" smtClean="0"/>
              <a:t>with midline </a:t>
            </a:r>
            <a:r>
              <a:rPr lang="en-US" dirty="0"/>
              <a:t>shift should </a:t>
            </a:r>
            <a:r>
              <a:rPr lang="en-US" dirty="0" smtClean="0"/>
              <a:t>be surgically </a:t>
            </a:r>
            <a:r>
              <a:rPr lang="en-US" dirty="0"/>
              <a:t>evacuated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Acute </a:t>
            </a:r>
            <a:r>
              <a:rPr lang="en-US" dirty="0">
                <a:solidFill>
                  <a:srgbClr val="FF0000"/>
                </a:solidFill>
              </a:rPr>
              <a:t>SDH </a:t>
            </a:r>
            <a:r>
              <a:rPr lang="en-US" dirty="0"/>
              <a:t>requires a </a:t>
            </a:r>
            <a:r>
              <a:rPr lang="en-US" dirty="0">
                <a:solidFill>
                  <a:srgbClr val="FF0000"/>
                </a:solidFill>
              </a:rPr>
              <a:t>trauma craniotomy</a:t>
            </a:r>
            <a:r>
              <a:rPr lang="en-US" dirty="0"/>
              <a:t>; </a:t>
            </a:r>
            <a:r>
              <a:rPr lang="en-US" dirty="0">
                <a:solidFill>
                  <a:srgbClr val="0070C0"/>
                </a:solidFill>
              </a:rPr>
              <a:t>chronic SDH </a:t>
            </a:r>
            <a:r>
              <a:rPr lang="en-US" dirty="0"/>
              <a:t>may be amenable to evacuation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70C0"/>
                </a:solidFill>
              </a:rPr>
              <a:t>burr </a:t>
            </a:r>
            <a:r>
              <a:rPr lang="en-US" dirty="0">
                <a:solidFill>
                  <a:srgbClr val="0070C0"/>
                </a:solidFill>
              </a:rPr>
              <a:t>holes</a:t>
            </a:r>
          </a:p>
          <a:p>
            <a:r>
              <a:rPr lang="en-US" i="1" dirty="0" smtClean="0"/>
              <a:t>Outcome</a:t>
            </a:r>
            <a:r>
              <a:rPr lang="en-US" i="1" dirty="0"/>
              <a:t>: </a:t>
            </a:r>
            <a:r>
              <a:rPr lang="en-US" dirty="0">
                <a:solidFill>
                  <a:srgbClr val="FF0000"/>
                </a:solidFill>
              </a:rPr>
              <a:t>35–90% mortality</a:t>
            </a:r>
            <a:r>
              <a:rPr lang="en-US" dirty="0"/>
              <a:t>, depending on chronicity, patient age, </a:t>
            </a:r>
            <a:r>
              <a:rPr lang="en-US" dirty="0" smtClean="0"/>
              <a:t>and comorbidities</a:t>
            </a:r>
            <a:endParaRPr lang="en-US" dirty="0"/>
          </a:p>
          <a:p>
            <a:r>
              <a:rPr lang="en-US" dirty="0" err="1" smtClean="0"/>
              <a:t>Reaccumulation</a:t>
            </a:r>
            <a:r>
              <a:rPr lang="en-US" dirty="0" smtClean="0"/>
              <a:t> </a:t>
            </a:r>
            <a:r>
              <a:rPr lang="en-US" dirty="0"/>
              <a:t>of chronic SDH occurs in up to 45%</a:t>
            </a:r>
          </a:p>
        </p:txBody>
      </p:sp>
    </p:spTree>
    <p:extLst>
      <p:ext uri="{BB962C8B-B14F-4D97-AF65-F5344CB8AC3E}">
        <p14:creationId xmlns:p14="http://schemas.microsoft.com/office/powerpoint/2010/main" val="59466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Right-sided </a:t>
            </a:r>
            <a:r>
              <a:rPr lang="en-US" dirty="0" smtClean="0"/>
              <a:t>acute subdural</a:t>
            </a:r>
            <a:r>
              <a:rPr lang="en-US" dirty="0"/>
              <a:t> </a:t>
            </a:r>
            <a:r>
              <a:rPr lang="en-US" dirty="0" err="1" smtClean="0"/>
              <a:t>haematoma</a:t>
            </a:r>
            <a:endParaRPr lang="en-US" dirty="0"/>
          </a:p>
          <a:p>
            <a:r>
              <a:rPr lang="en-US" dirty="0"/>
              <a:t>The substantial </a:t>
            </a:r>
            <a:r>
              <a:rPr lang="en-US" dirty="0" smtClean="0"/>
              <a:t>midline shift </a:t>
            </a:r>
            <a:r>
              <a:rPr lang="en-US" dirty="0"/>
              <a:t>reflects </a:t>
            </a:r>
            <a:r>
              <a:rPr lang="en-US" dirty="0" smtClean="0"/>
              <a:t>brain swelling </a:t>
            </a:r>
            <a:r>
              <a:rPr lang="en-US" dirty="0"/>
              <a:t>as well </a:t>
            </a:r>
            <a:r>
              <a:rPr lang="en-US" dirty="0" smtClean="0"/>
              <a:t>as bleeding</a:t>
            </a:r>
            <a:r>
              <a:rPr lang="en-US" dirty="0"/>
              <a:t>: this is a </a:t>
            </a:r>
            <a:r>
              <a:rPr lang="en-US" dirty="0" smtClean="0"/>
              <a:t>high energy </a:t>
            </a:r>
            <a:r>
              <a:rPr lang="en-US" dirty="0"/>
              <a:t>injury.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3909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3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Subarachnoid </a:t>
            </a:r>
            <a:r>
              <a:rPr lang="en-US" dirty="0" err="1"/>
              <a:t>haemorrhage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Trauma </a:t>
            </a:r>
            <a:r>
              <a:rPr lang="en-US" dirty="0">
                <a:solidFill>
                  <a:srgbClr val="FF0000"/>
                </a:solidFill>
              </a:rPr>
              <a:t>is the most common cause of </a:t>
            </a:r>
            <a:r>
              <a:rPr lang="en-US" dirty="0" smtClean="0">
                <a:solidFill>
                  <a:srgbClr val="FF0000"/>
                </a:solidFill>
              </a:rPr>
              <a:t>Subarachnoid </a:t>
            </a:r>
            <a:r>
              <a:rPr lang="en-US" dirty="0" err="1" smtClean="0">
                <a:solidFill>
                  <a:srgbClr val="FF0000"/>
                </a:solidFill>
              </a:rPr>
              <a:t>haemorrhage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Bleeding </a:t>
            </a:r>
            <a:r>
              <a:rPr lang="en-US" dirty="0"/>
              <a:t>occurs between the arachnoid and </a:t>
            </a:r>
            <a:r>
              <a:rPr lang="en-US" dirty="0" err="1" smtClean="0"/>
              <a:t>pia</a:t>
            </a:r>
            <a:r>
              <a:rPr lang="en-US" dirty="0"/>
              <a:t> </a:t>
            </a:r>
            <a:r>
              <a:rPr lang="en-US" dirty="0" smtClean="0"/>
              <a:t>mater.. SAH </a:t>
            </a:r>
            <a:r>
              <a:rPr lang="en-US" dirty="0"/>
              <a:t>may be complicated </a:t>
            </a:r>
            <a:r>
              <a:rPr lang="en-US" dirty="0" smtClean="0"/>
              <a:t>by hydrocephalus.</a:t>
            </a:r>
          </a:p>
          <a:p>
            <a:r>
              <a:rPr lang="en-US" dirty="0" smtClean="0"/>
              <a:t>Confusion </a:t>
            </a:r>
            <a:r>
              <a:rPr lang="en-US" dirty="0"/>
              <a:t>can sometimes arise between SAH </a:t>
            </a:r>
            <a:r>
              <a:rPr lang="en-US" dirty="0" smtClean="0"/>
              <a:t>due to </a:t>
            </a:r>
            <a:r>
              <a:rPr lang="en-US" dirty="0"/>
              <a:t>trauma and </a:t>
            </a:r>
            <a:r>
              <a:rPr lang="en-US" dirty="0">
                <a:solidFill>
                  <a:srgbClr val="FF0000"/>
                </a:solidFill>
              </a:rPr>
              <a:t>due to a ruptured aneurysm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 err="1" smtClean="0">
                <a:solidFill>
                  <a:srgbClr val="FF0000"/>
                </a:solidFill>
              </a:rPr>
              <a:t>arteriovenous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malformation (AVM); </a:t>
            </a:r>
            <a:r>
              <a:rPr lang="en-US" dirty="0"/>
              <a:t>the </a:t>
            </a:r>
            <a:r>
              <a:rPr lang="en-US" dirty="0" smtClean="0"/>
              <a:t>patient may </a:t>
            </a:r>
            <a:r>
              <a:rPr lang="en-US" dirty="0"/>
              <a:t>collapse and hit their head as a result of </a:t>
            </a:r>
            <a:r>
              <a:rPr lang="en-US" dirty="0" smtClean="0"/>
              <a:t>a bleed </a:t>
            </a:r>
            <a:r>
              <a:rPr lang="en-US" dirty="0"/>
              <a:t>and the history (from the patient or a </a:t>
            </a:r>
            <a:r>
              <a:rPr lang="en-US" dirty="0" smtClean="0"/>
              <a:t>witness) is </a:t>
            </a:r>
            <a:r>
              <a:rPr lang="en-US" dirty="0"/>
              <a:t>important.</a:t>
            </a:r>
          </a:p>
        </p:txBody>
      </p:sp>
    </p:spTree>
    <p:extLst>
      <p:ext uri="{BB962C8B-B14F-4D97-AF65-F5344CB8AC3E}">
        <p14:creationId xmlns:p14="http://schemas.microsoft.com/office/powerpoint/2010/main" val="494877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0403"/>
            <a:ext cx="8229600" cy="1143000"/>
          </a:xfrm>
        </p:spPr>
        <p:txBody>
          <a:bodyPr/>
          <a:lstStyle/>
          <a:p>
            <a:r>
              <a:rPr lang="en-US" dirty="0"/>
              <a:t>Mechanisms of brain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mechanism of ‘coup’ or direct injury is </a:t>
            </a:r>
            <a:r>
              <a:rPr lang="en-US" dirty="0" smtClean="0"/>
              <a:t>similar to </a:t>
            </a:r>
            <a:r>
              <a:rPr lang="en-US" dirty="0"/>
              <a:t>a deceleration </a:t>
            </a:r>
            <a:r>
              <a:rPr lang="en-US" dirty="0" smtClean="0"/>
              <a:t>injury.</a:t>
            </a:r>
          </a:p>
          <a:p>
            <a:r>
              <a:rPr lang="en-US" dirty="0"/>
              <a:t>A ‘</a:t>
            </a:r>
            <a:r>
              <a:rPr lang="en-US" dirty="0" err="1"/>
              <a:t>contre</a:t>
            </a:r>
            <a:r>
              <a:rPr lang="en-US" dirty="0"/>
              <a:t>-coup’ injury affects the </a:t>
            </a:r>
            <a:r>
              <a:rPr lang="en-US" dirty="0" smtClean="0"/>
              <a:t>side opposite to the </a:t>
            </a:r>
            <a:r>
              <a:rPr lang="en-US" dirty="0"/>
              <a:t>blow because of rebound (horizontal section</a:t>
            </a:r>
            <a:r>
              <a:rPr lang="en-US" dirty="0" smtClean="0"/>
              <a:t>).</a:t>
            </a:r>
          </a:p>
          <a:p>
            <a:r>
              <a:rPr lang="en-US" dirty="0"/>
              <a:t>In rotational injury the </a:t>
            </a:r>
            <a:r>
              <a:rPr lang="en-US" dirty="0" smtClean="0"/>
              <a:t>brain suspended </a:t>
            </a:r>
            <a:r>
              <a:rPr lang="en-US" dirty="0"/>
              <a:t>within the cranium leads to the </a:t>
            </a:r>
            <a:r>
              <a:rPr lang="en-US" dirty="0" smtClean="0"/>
              <a:t>tearing of </a:t>
            </a:r>
            <a:r>
              <a:rPr lang="en-US" dirty="0"/>
              <a:t>surface vessels and subdural </a:t>
            </a:r>
            <a:r>
              <a:rPr lang="en-US" dirty="0" err="1" smtClean="0"/>
              <a:t>haemorrhage</a:t>
            </a:r>
            <a:r>
              <a:rPr lang="en-US" dirty="0" smtClean="0"/>
              <a:t> (</a:t>
            </a:r>
            <a:r>
              <a:rPr lang="en-US" dirty="0"/>
              <a:t>horizontal and sagittal sections)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481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44972"/>
            <a:ext cx="43624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62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brain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Apparent </a:t>
            </a:r>
            <a:r>
              <a:rPr lang="en-US" dirty="0"/>
              <a:t>traumatic subarachnoid </a:t>
            </a:r>
            <a:r>
              <a:rPr lang="en-US" dirty="0" err="1"/>
              <a:t>haemorrhage</a:t>
            </a:r>
            <a:r>
              <a:rPr lang="en-US" dirty="0"/>
              <a:t> may actually be a </a:t>
            </a:r>
            <a:r>
              <a:rPr lang="en-US" dirty="0" smtClean="0"/>
              <a:t>spontaneous subarachnoid </a:t>
            </a:r>
            <a:r>
              <a:rPr lang="en-US" dirty="0" err="1"/>
              <a:t>haemorrhage</a:t>
            </a:r>
            <a:r>
              <a:rPr lang="en-US" dirty="0"/>
              <a:t> which then led to the fall.</a:t>
            </a:r>
          </a:p>
          <a:p>
            <a:r>
              <a:rPr lang="en-US" dirty="0" smtClean="0"/>
              <a:t>Diffuse </a:t>
            </a:r>
            <a:r>
              <a:rPr lang="en-US" dirty="0"/>
              <a:t>axonal injury results from high energy injury.</a:t>
            </a:r>
          </a:p>
          <a:p>
            <a:r>
              <a:rPr lang="en-US" dirty="0" smtClean="0"/>
              <a:t>Carotid </a:t>
            </a:r>
            <a:r>
              <a:rPr lang="en-US" dirty="0"/>
              <a:t>dissection may be a delayed complication of skull base fracture.</a:t>
            </a:r>
          </a:p>
          <a:p>
            <a:r>
              <a:rPr lang="en-US" dirty="0" smtClean="0"/>
              <a:t>Non-accidental </a:t>
            </a:r>
            <a:r>
              <a:rPr lang="en-US" dirty="0"/>
              <a:t>injury in children: beware delayed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8591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/>
              <a:t>brain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Brain swelling and mass lesions </a:t>
            </a:r>
            <a:r>
              <a:rPr lang="en-US" dirty="0" smtClean="0">
                <a:solidFill>
                  <a:srgbClr val="FF0000"/>
                </a:solidFill>
              </a:rPr>
              <a:t>leads to raised </a:t>
            </a:r>
            <a:r>
              <a:rPr lang="en-US" dirty="0">
                <a:solidFill>
                  <a:srgbClr val="FF0000"/>
                </a:solidFill>
              </a:rPr>
              <a:t>intracranial pressure </a:t>
            </a:r>
            <a:r>
              <a:rPr lang="en-US" dirty="0" smtClean="0">
                <a:solidFill>
                  <a:srgbClr val="FF0000"/>
                </a:solidFill>
              </a:rPr>
              <a:t>and compromises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perfusion then secondary </a:t>
            </a:r>
            <a:r>
              <a:rPr lang="en-US" dirty="0">
                <a:solidFill>
                  <a:srgbClr val="FF0000"/>
                </a:solidFill>
              </a:rPr>
              <a:t>brain injury &amp; further swelling.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64" y="1728788"/>
            <a:ext cx="4214985" cy="429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249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CT scan shows an intracranial </a:t>
            </a:r>
            <a:r>
              <a:rPr lang="en-US" dirty="0" err="1"/>
              <a:t>haematoma</a:t>
            </a:r>
            <a:r>
              <a:rPr lang="en-US" dirty="0"/>
              <a:t> </a:t>
            </a:r>
            <a:r>
              <a:rPr lang="en-US" dirty="0" smtClean="0"/>
              <a:t>and shift </a:t>
            </a:r>
            <a:r>
              <a:rPr lang="en-US" dirty="0"/>
              <a:t>of the underlying </a:t>
            </a:r>
            <a:r>
              <a:rPr lang="en-US" dirty="0" smtClean="0"/>
              <a:t>brain structures should be </a:t>
            </a:r>
            <a:r>
              <a:rPr lang="en-US" dirty="0" smtClean="0">
                <a:solidFill>
                  <a:srgbClr val="FF0000"/>
                </a:solidFill>
              </a:rPr>
              <a:t>evacuated</a:t>
            </a:r>
            <a:r>
              <a:rPr lang="en-US" dirty="0" smtClean="0"/>
              <a:t> </a:t>
            </a:r>
            <a:r>
              <a:rPr lang="en-US" dirty="0"/>
              <a:t>immediately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Non </a:t>
            </a:r>
            <a:r>
              <a:rPr lang="en-US" dirty="0"/>
              <a:t>surgical </a:t>
            </a:r>
            <a:r>
              <a:rPr lang="en-US" dirty="0" smtClean="0"/>
              <a:t>lesion</a:t>
            </a:r>
            <a:r>
              <a:rPr lang="en-US" dirty="0"/>
              <a:t>, or following the </a:t>
            </a:r>
            <a:r>
              <a:rPr lang="en-US" dirty="0" smtClean="0"/>
              <a:t>operation: </a:t>
            </a:r>
            <a:r>
              <a:rPr lang="en-US" dirty="0" smtClean="0">
                <a:solidFill>
                  <a:srgbClr val="FF0000"/>
                </a:solidFill>
              </a:rPr>
              <a:t>Measures </a:t>
            </a:r>
            <a:r>
              <a:rPr lang="en-US" dirty="0">
                <a:solidFill>
                  <a:srgbClr val="FF0000"/>
                </a:solidFill>
              </a:rPr>
              <a:t>to decrease brain swelling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areful </a:t>
            </a:r>
            <a:r>
              <a:rPr lang="en-US" dirty="0"/>
              <a:t>management of the airway </a:t>
            </a:r>
            <a:endParaRPr lang="en-US" dirty="0" smtClean="0"/>
          </a:p>
          <a:p>
            <a:pPr lvl="1"/>
            <a:r>
              <a:rPr lang="en-US" dirty="0" smtClean="0"/>
              <a:t>Adequate </a:t>
            </a:r>
            <a:r>
              <a:rPr lang="en-US" dirty="0"/>
              <a:t>oxygenation and </a:t>
            </a:r>
            <a:r>
              <a:rPr lang="en-US" dirty="0" smtClean="0"/>
              <a:t>ventilation.(</a:t>
            </a:r>
            <a:r>
              <a:rPr lang="en-US" dirty="0" err="1" smtClean="0"/>
              <a:t>Hypercapnia</a:t>
            </a:r>
            <a:r>
              <a:rPr lang="en-US" dirty="0"/>
              <a:t> </a:t>
            </a:r>
            <a:r>
              <a:rPr lang="en-US" dirty="0" smtClean="0"/>
              <a:t>leads to cerebral </a:t>
            </a:r>
            <a:r>
              <a:rPr lang="en-US" dirty="0"/>
              <a:t>vasodilatation </a:t>
            </a:r>
            <a:r>
              <a:rPr lang="en-US" dirty="0" smtClean="0"/>
              <a:t>and brain </a:t>
            </a:r>
            <a:r>
              <a:rPr lang="en-US" dirty="0"/>
              <a:t>swelling</a:t>
            </a:r>
          </a:p>
          <a:p>
            <a:pPr lvl="1"/>
            <a:r>
              <a:rPr lang="en-US" dirty="0" smtClean="0"/>
              <a:t>Elevation </a:t>
            </a:r>
            <a:r>
              <a:rPr lang="en-US" dirty="0"/>
              <a:t>of the head of the bed 20°</a:t>
            </a:r>
          </a:p>
          <a:p>
            <a:pPr lvl="1"/>
            <a:r>
              <a:rPr lang="en-US" dirty="0" smtClean="0"/>
              <a:t>Fluid </a:t>
            </a:r>
            <a:r>
              <a:rPr lang="en-US" dirty="0"/>
              <a:t>and electrolyte balance.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Maintain </a:t>
            </a:r>
            <a:r>
              <a:rPr lang="en-US" dirty="0"/>
              <a:t>SBP &gt; 90 &lt; 160 (depending on baseline blood </a:t>
            </a:r>
            <a:r>
              <a:rPr lang="en-US" dirty="0" smtClean="0"/>
              <a:t>pressure and </a:t>
            </a:r>
            <a:r>
              <a:rPr lang="en-US" dirty="0"/>
              <a:t>ICP), place arterial line and central line</a:t>
            </a:r>
          </a:p>
          <a:p>
            <a:r>
              <a:rPr lang="en-US" dirty="0" smtClean="0"/>
              <a:t>Intubation </a:t>
            </a:r>
            <a:r>
              <a:rPr lang="en-US" dirty="0"/>
              <a:t>if required</a:t>
            </a:r>
          </a:p>
          <a:p>
            <a:r>
              <a:rPr lang="en-US" dirty="0" smtClean="0"/>
              <a:t>Ulcer </a:t>
            </a:r>
            <a:r>
              <a:rPr lang="en-US" dirty="0"/>
              <a:t>prophylaxis </a:t>
            </a:r>
            <a:r>
              <a:rPr lang="en-US" dirty="0" smtClean="0"/>
              <a:t>(PPI) 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err="1" smtClean="0">
                <a:solidFill>
                  <a:srgbClr val="92D050"/>
                </a:solidFill>
              </a:rPr>
              <a:t>cushing</a:t>
            </a:r>
            <a:r>
              <a:rPr lang="en-US" dirty="0" smtClean="0">
                <a:solidFill>
                  <a:srgbClr val="92D050"/>
                </a:solidFill>
              </a:rPr>
              <a:t> ulcer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Foley </a:t>
            </a:r>
            <a:r>
              <a:rPr lang="en-US" dirty="0"/>
              <a:t>catheter (monitor urine output)</a:t>
            </a:r>
          </a:p>
          <a:p>
            <a:r>
              <a:rPr lang="en-US" i="1" dirty="0" smtClean="0"/>
              <a:t>Blood transfusion if needed </a:t>
            </a:r>
            <a:endParaRPr lang="en-US" dirty="0"/>
          </a:p>
          <a:p>
            <a:r>
              <a:rPr lang="en-US" dirty="0" smtClean="0"/>
              <a:t>Antibiotic </a:t>
            </a:r>
            <a:r>
              <a:rPr lang="en-US" dirty="0"/>
              <a:t>prophylaxis if a bolt or </a:t>
            </a:r>
            <a:r>
              <a:rPr lang="en-US" dirty="0" smtClean="0"/>
              <a:t>external ventricular </a:t>
            </a:r>
            <a:r>
              <a:rPr lang="en-US" dirty="0"/>
              <a:t>drain (EVD) is in place; tetanus, </a:t>
            </a:r>
            <a:r>
              <a:rPr lang="en-US" dirty="0" err="1"/>
              <a:t>hemophilus</a:t>
            </a:r>
            <a:r>
              <a:rPr lang="en-US" dirty="0"/>
              <a:t>, pneumococcus </a:t>
            </a:r>
            <a:r>
              <a:rPr lang="en-US" dirty="0" smtClean="0"/>
              <a:t>vaccine if indicated</a:t>
            </a:r>
          </a:p>
          <a:p>
            <a:r>
              <a:rPr lang="en-US" dirty="0"/>
              <a:t>NPO, isotonic saline (0.9% </a:t>
            </a:r>
            <a:r>
              <a:rPr lang="en-US" dirty="0" err="1"/>
              <a:t>NaCl</a:t>
            </a:r>
            <a:r>
              <a:rPr lang="en-US" dirty="0"/>
              <a:t>) with goal </a:t>
            </a:r>
            <a:r>
              <a:rPr lang="en-US" dirty="0" smtClean="0"/>
              <a:t>of </a:t>
            </a:r>
            <a:r>
              <a:rPr lang="en-US" dirty="0" err="1" smtClean="0"/>
              <a:t>euvolemia</a:t>
            </a:r>
            <a:r>
              <a:rPr lang="en-US" dirty="0"/>
              <a:t>, check electrolytes, </a:t>
            </a:r>
            <a:r>
              <a:rPr lang="en-US" dirty="0" err="1"/>
              <a:t>mannitol</a:t>
            </a:r>
            <a:r>
              <a:rPr lang="en-US" dirty="0"/>
              <a:t> to temporize elevated ICP for </a:t>
            </a:r>
            <a:r>
              <a:rPr lang="en-US" dirty="0" smtClean="0"/>
              <a:t>refractory intracranial </a:t>
            </a:r>
            <a:r>
              <a:rPr lang="en-US" dirty="0"/>
              <a:t>hypertension (to be held for serum </a:t>
            </a:r>
            <a:r>
              <a:rPr lang="en-US" dirty="0" err="1"/>
              <a:t>osm</a:t>
            </a:r>
            <a:r>
              <a:rPr lang="en-US" dirty="0"/>
              <a:t> &gt; 320), hypertonic </a:t>
            </a:r>
            <a:r>
              <a:rPr lang="en-US" dirty="0" smtClean="0"/>
              <a:t>saline (</a:t>
            </a:r>
            <a:r>
              <a:rPr lang="en-US" dirty="0"/>
              <a:t>goal of Na &gt; 145)</a:t>
            </a:r>
          </a:p>
        </p:txBody>
      </p:sp>
    </p:spTree>
    <p:extLst>
      <p:ext uri="{BB962C8B-B14F-4D97-AF65-F5344CB8AC3E}">
        <p14:creationId xmlns:p14="http://schemas.microsoft.com/office/powerpoint/2010/main" val="3592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Thank You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مقروء مفهوم ( يعني سؤال امتحان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995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7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سلايد اضافي للتوضيح </a:t>
            </a:r>
            <a:endParaRPr lang="ar-JO" dirty="0"/>
          </a:p>
        </p:txBody>
      </p:sp>
      <p:pic>
        <p:nvPicPr>
          <p:cNvPr id="1026" name="Picture 2" descr="C:\Users\user\Desktop\Downloads\cerebral-blood-circulation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26" y="1142984"/>
            <a:ext cx="9135574" cy="5357850"/>
          </a:xfrm>
          <a:prstGeom prst="rect">
            <a:avLst/>
          </a:prstGeom>
          <a:noFill/>
        </p:spPr>
      </p:pic>
      <p:pic>
        <p:nvPicPr>
          <p:cNvPr id="1027" name="Picture 3" descr="C:\Users\user\Desktop\Downloads\Circle_of_Willis_vess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2071678"/>
            <a:ext cx="40719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مقروء مفهوم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CSF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Produced </a:t>
            </a:r>
            <a:r>
              <a:rPr lang="en-US" dirty="0"/>
              <a:t>in the choroid plexus of the lateral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ventricles</a:t>
            </a:r>
          </a:p>
          <a:p>
            <a:r>
              <a:rPr lang="en-US" dirty="0" smtClean="0"/>
              <a:t>Flow </a:t>
            </a:r>
            <a:r>
              <a:rPr lang="en-US" dirty="0"/>
              <a:t>is from the lateral to 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to the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ventricle </a:t>
            </a:r>
            <a:r>
              <a:rPr lang="en-US" dirty="0"/>
              <a:t>via cerebral aqueduct</a:t>
            </a:r>
          </a:p>
          <a:p>
            <a:r>
              <a:rPr lang="en-US" dirty="0" smtClean="0"/>
              <a:t>Then </a:t>
            </a:r>
            <a:r>
              <a:rPr lang="en-US" dirty="0"/>
              <a:t>flows into </a:t>
            </a:r>
            <a:r>
              <a:rPr lang="en-US" dirty="0" err="1"/>
              <a:t>sunarachnoid</a:t>
            </a:r>
            <a:r>
              <a:rPr lang="en-US" dirty="0"/>
              <a:t> space via 2 </a:t>
            </a:r>
            <a:r>
              <a:rPr lang="en-US" dirty="0" smtClean="0"/>
              <a:t>foramen of </a:t>
            </a:r>
            <a:r>
              <a:rPr lang="en-US" dirty="0" err="1"/>
              <a:t>Luschka</a:t>
            </a:r>
            <a:r>
              <a:rPr lang="en-US" dirty="0"/>
              <a:t> and the single foramen of </a:t>
            </a:r>
            <a:r>
              <a:rPr lang="en-US" dirty="0" err="1"/>
              <a:t>magendie</a:t>
            </a:r>
            <a:endParaRPr lang="en-US" dirty="0"/>
          </a:p>
          <a:p>
            <a:r>
              <a:rPr lang="en-US" dirty="0" smtClean="0"/>
              <a:t>Absorbed </a:t>
            </a:r>
            <a:r>
              <a:rPr lang="en-US" dirty="0"/>
              <a:t>back into the blood stream via </a:t>
            </a:r>
            <a:r>
              <a:rPr lang="en-US" dirty="0" smtClean="0"/>
              <a:t>the arachnoid </a:t>
            </a:r>
            <a:r>
              <a:rPr lang="en-US" dirty="0"/>
              <a:t>villi which project into the sagittal sinus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Cerebral </a:t>
            </a:r>
            <a:r>
              <a:rPr lang="it-IT" dirty="0">
                <a:solidFill>
                  <a:srgbClr val="FF0000"/>
                </a:solidFill>
              </a:rPr>
              <a:t>perfusion pressure (CPP) </a:t>
            </a:r>
            <a:r>
              <a:rPr lang="it-IT" b="1" dirty="0">
                <a:solidFill>
                  <a:srgbClr val="FF0000"/>
                </a:solidFill>
              </a:rPr>
              <a:t>= </a:t>
            </a:r>
            <a:r>
              <a:rPr lang="it-IT" dirty="0">
                <a:solidFill>
                  <a:srgbClr val="FF0000"/>
                </a:solidFill>
              </a:rPr>
              <a:t>MAP </a:t>
            </a:r>
            <a:r>
              <a:rPr lang="it-IT" b="1" dirty="0">
                <a:solidFill>
                  <a:srgbClr val="FF0000"/>
                </a:solidFill>
              </a:rPr>
              <a:t>− </a:t>
            </a:r>
            <a:r>
              <a:rPr lang="it-IT" dirty="0">
                <a:solidFill>
                  <a:srgbClr val="FF0000"/>
                </a:solidFill>
              </a:rPr>
              <a:t>ICP</a:t>
            </a:r>
          </a:p>
          <a:p>
            <a:r>
              <a:rPr lang="en-US" dirty="0" smtClean="0"/>
              <a:t>Normal </a:t>
            </a:r>
            <a:r>
              <a:rPr lang="en-US" dirty="0"/>
              <a:t>cerebral blood flow (CBF) = 55 mL/minute for every 100 g of brain tissue</a:t>
            </a:r>
          </a:p>
          <a:p>
            <a:r>
              <a:rPr lang="en-US" dirty="0" smtClean="0"/>
              <a:t>Less than 20 </a:t>
            </a:r>
            <a:r>
              <a:rPr lang="en-US" dirty="0"/>
              <a:t>mL/min </a:t>
            </a:r>
            <a:r>
              <a:rPr lang="en-US" dirty="0" smtClean="0"/>
              <a:t>means brain </a:t>
            </a:r>
            <a:r>
              <a:rPr lang="en-US" dirty="0" err="1" smtClean="0"/>
              <a:t>ischaemia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Cerebral </a:t>
            </a:r>
            <a:r>
              <a:rPr lang="en-US" dirty="0">
                <a:solidFill>
                  <a:srgbClr val="FF0000"/>
                </a:solidFill>
              </a:rPr>
              <a:t>perfusion is kept constant across a range of perfusion pressures by </a:t>
            </a:r>
            <a:r>
              <a:rPr lang="en-US" dirty="0" smtClean="0">
                <a:solidFill>
                  <a:srgbClr val="FF0000"/>
                </a:solidFill>
              </a:rPr>
              <a:t>the process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err="1">
                <a:solidFill>
                  <a:srgbClr val="FF0000"/>
                </a:solidFill>
              </a:rPr>
              <a:t>autoregulation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Autoregulation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compromised in the injured brain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Note: increase ICP ( due blood or mass ) lead to decrease CPP and lead to ischemia of brain 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2531</Words>
  <Application>Microsoft Office PowerPoint</Application>
  <PresentationFormat>عرض على الشاشة (3:4)‏</PresentationFormat>
  <Paragraphs>269</Paragraphs>
  <Slides>58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59" baseType="lpstr">
      <vt:lpstr>Office Theme</vt:lpstr>
      <vt:lpstr>   </vt:lpstr>
      <vt:lpstr>Head Injury</vt:lpstr>
      <vt:lpstr>Introduction</vt:lpstr>
      <vt:lpstr>SCALP  </vt:lpstr>
      <vt:lpstr>عرض تقديمي في PowerPoint</vt:lpstr>
      <vt:lpstr>مقروء مفهوم ( يعني سؤال امتحان )</vt:lpstr>
      <vt:lpstr>سلايد اضافي للتوضيح </vt:lpstr>
      <vt:lpstr>مقروء مفهوم   CSF</vt:lpstr>
      <vt:lpstr>Physiology</vt:lpstr>
      <vt:lpstr>سلايد اضافي </vt:lpstr>
      <vt:lpstr>سلايد اضافي </vt:lpstr>
      <vt:lpstr>سلايد اضافي </vt:lpstr>
      <vt:lpstr>Monro-Kellie doctrine</vt:lpstr>
      <vt:lpstr>Monro-Kellie doctrine</vt:lpstr>
      <vt:lpstr>Monro-Kellie doctrine</vt:lpstr>
      <vt:lpstr>Initial evaluation and management </vt:lpstr>
      <vt:lpstr>History</vt:lpstr>
      <vt:lpstr>Quick medical history (AMPLE) مهم </vt:lpstr>
      <vt:lpstr>Examination: Primary survey </vt:lpstr>
      <vt:lpstr>مقروء مفهوم Examination: secondary survey </vt:lpstr>
      <vt:lpstr>Head </vt:lpstr>
      <vt:lpstr>مقروء مفهوم BASAL SKULL FRACTURE</vt:lpstr>
      <vt:lpstr>مقروء مفهوم BASAL SKULL FRACTURE</vt:lpstr>
      <vt:lpstr>سلايد اضافي BASAL SKULL FRACTURE</vt:lpstr>
      <vt:lpstr>                   </vt:lpstr>
      <vt:lpstr>Cervical spine immobilisation </vt:lpstr>
      <vt:lpstr>Examination of the whole patient in head injury </vt:lpstr>
      <vt:lpstr>Neurologic Assessment </vt:lpstr>
      <vt:lpstr>Glasgow Coma Scale (GCS)  </vt:lpstr>
      <vt:lpstr>Pupillary examination </vt:lpstr>
      <vt:lpstr>Motor and sensory examination </vt:lpstr>
      <vt:lpstr>عرض تقديمي في PowerPoint</vt:lpstr>
      <vt:lpstr>Classification</vt:lpstr>
      <vt:lpstr>سلايد اضافي  ( coup–contrecoup)</vt:lpstr>
      <vt:lpstr>Criteria for performing a CT head scan </vt:lpstr>
      <vt:lpstr>Criteria for performing a CT head scan </vt:lpstr>
      <vt:lpstr>MRI </vt:lpstr>
      <vt:lpstr>Investigating injuries to the cervical spine </vt:lpstr>
      <vt:lpstr>عرض تقديمي في PowerPoint</vt:lpstr>
      <vt:lpstr>Standard skull X-ray</vt:lpstr>
      <vt:lpstr>عرض تقديمي في PowerPoint</vt:lpstr>
      <vt:lpstr>Indications for surgery </vt:lpstr>
      <vt:lpstr>Involving the neurosurgical department</vt:lpstr>
      <vt:lpstr>Types of post-traumatic intracranial bleeding</vt:lpstr>
      <vt:lpstr>عرض تقديمي في PowerPoint</vt:lpstr>
      <vt:lpstr>Extradural haemorrhage </vt:lpstr>
      <vt:lpstr>عرض تقديمي في PowerPoint</vt:lpstr>
      <vt:lpstr>عرض تقديمي في PowerPoint</vt:lpstr>
      <vt:lpstr>Subdural haemorrhage </vt:lpstr>
      <vt:lpstr>عرض تقديمي في PowerPoint</vt:lpstr>
      <vt:lpstr>عرض تقديمي في PowerPoint</vt:lpstr>
      <vt:lpstr>Subarachnoid haemorrhage </vt:lpstr>
      <vt:lpstr>Mechanisms of brain injury</vt:lpstr>
      <vt:lpstr>Types of brain injury </vt:lpstr>
      <vt:lpstr>Secondary brain injury</vt:lpstr>
      <vt:lpstr>عرض تقديمي في PowerPoint</vt:lpstr>
      <vt:lpstr>عرض تقديمي في PowerPoint</vt:lpstr>
      <vt:lpstr>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Dr-Emad</dc:creator>
  <cp:lastModifiedBy>user</cp:lastModifiedBy>
  <cp:revision>48</cp:revision>
  <dcterms:created xsi:type="dcterms:W3CDTF">2006-08-16T00:00:00Z</dcterms:created>
  <dcterms:modified xsi:type="dcterms:W3CDTF">2020-03-23T18:42:36Z</dcterms:modified>
</cp:coreProperties>
</file>