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6" r:id="rId20"/>
    <p:sldId id="277" r:id="rId21"/>
    <p:sldId id="278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>
        <p:scale>
          <a:sx n="66" d="100"/>
          <a:sy n="66" d="100"/>
        </p:scale>
        <p:origin x="9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E9BA8-8C29-4E54-A01F-3D0C54A1CB7E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6B9EE-EFD6-4652-A841-ED1B3157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5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uberculosi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Vertebral_colum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Pott disease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uberculosis"/>
              </a:rPr>
              <a:t>tuberculosis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Vertebral column"/>
              </a:rPr>
              <a:t>spine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causes a kind of tuberculous arthritis of the intervertebral joints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6B9EE-EFD6-4652-A841-ED1B315713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3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RSM-3</a:t>
            </a:r>
            <a:br>
              <a:rPr lang="en-US" dirty="0" smtClean="0"/>
            </a:br>
            <a:r>
              <a:rPr lang="en-US" dirty="0"/>
              <a:t>PULMONARY </a:t>
            </a:r>
            <a:r>
              <a:rPr lang="en-US" dirty="0" smtClean="0"/>
              <a:t>INFECTIONS-2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393" y="5251612"/>
            <a:ext cx="9144000" cy="1309255"/>
          </a:xfrm>
        </p:spPr>
        <p:txBody>
          <a:bodyPr/>
          <a:lstStyle/>
          <a:p>
            <a:pPr algn="r"/>
            <a:r>
              <a:rPr lang="en-US" dirty="0" smtClean="0"/>
              <a:t>Dr. Eman Kreishan, M.D</a:t>
            </a:r>
          </a:p>
          <a:p>
            <a:pPr algn="r"/>
            <a:r>
              <a:rPr lang="en-US" dirty="0" smtClean="0"/>
              <a:t>16-10-2022</a:t>
            </a:r>
            <a:endParaRPr lang="en-US" dirty="0"/>
          </a:p>
        </p:txBody>
      </p:sp>
      <p:pic>
        <p:nvPicPr>
          <p:cNvPr id="8194" name="Picture 2" descr="Granuloma Vector Art Stock Images |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6"/>
          <a:stretch/>
        </p:blipFill>
        <p:spPr bwMode="auto">
          <a:xfrm>
            <a:off x="8287639" y="1"/>
            <a:ext cx="3904361" cy="2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289" t="16394" r="23979" b="18606"/>
          <a:stretch/>
        </p:blipFill>
        <p:spPr>
          <a:xfrm>
            <a:off x="7258929" y="304592"/>
            <a:ext cx="3784209" cy="63634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222" y="256300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Ghon complex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:</a:t>
            </a:r>
            <a:endParaRPr lang="en-US" sz="2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gray-white parenchymal 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sub pleural focus with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Hilar lymph nodes 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caseation.</a:t>
            </a:r>
            <a:endParaRPr lang="en-US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2349304"/>
            <a:ext cx="10522765" cy="5613009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Histologically:</a:t>
            </a:r>
          </a:p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sites of infection are involved by a characteristic inflammatory reaction marked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by:</a:t>
            </a:r>
          </a:p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the presence of caseating and noncaseating granulomas, which consist of epithelioid histiocytes and multinucleate giant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cells.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170" name="Picture 2" descr="تويتر \ Olaleke Folaranmi على تويتر: &quot;1/2 #PathTute for medical students  and friends of #Pathology I dug this “classic” tuberculous granuloma with  central necrotic areas from my archives -I remember how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72" y="4606800"/>
            <a:ext cx="3331544" cy="187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907" t="20818" r="28196" b="18414"/>
          <a:stretch/>
        </p:blipFill>
        <p:spPr>
          <a:xfrm>
            <a:off x="2363373" y="95498"/>
            <a:ext cx="8299936" cy="646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Tuberculosis (Reactivation Tuberculosis)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82" y="2011680"/>
            <a:ext cx="11542411" cy="4206240"/>
          </a:xfrm>
        </p:spPr>
        <p:txBody>
          <a:bodyPr/>
          <a:lstStyle/>
          <a:p>
            <a:r>
              <a:rPr lang="en-US" dirty="0" smtClean="0"/>
              <a:t>Secondary </a:t>
            </a:r>
            <a:r>
              <a:rPr lang="en-US" dirty="0"/>
              <a:t>tuberculosis is the pattern of disease that arises in a previously sensitized </a:t>
            </a:r>
            <a:r>
              <a:rPr lang="en-US" dirty="0" smtClean="0"/>
              <a:t>host. </a:t>
            </a:r>
          </a:p>
          <a:p>
            <a:r>
              <a:rPr lang="en-US" dirty="0" smtClean="0"/>
              <a:t>It may appear shortly after primary tuberculosis, but more commonly arises from </a:t>
            </a:r>
            <a:r>
              <a:rPr lang="en-US" dirty="0"/>
              <a:t>reactivation of dormant primary lesions many decades after initial </a:t>
            </a:r>
            <a:r>
              <a:rPr lang="en-US" dirty="0" smtClean="0"/>
              <a:t>infection.</a:t>
            </a:r>
          </a:p>
          <a:p>
            <a:r>
              <a:rPr lang="en-US" dirty="0"/>
              <a:t>only a few patients </a:t>
            </a:r>
            <a:r>
              <a:rPr lang="en-US" dirty="0" smtClean="0"/>
              <a:t>(&lt;</a:t>
            </a:r>
            <a:r>
              <a:rPr lang="en-US" dirty="0"/>
              <a:t>5%) with primary disease </a:t>
            </a:r>
            <a:r>
              <a:rPr lang="en-US" dirty="0" smtClean="0"/>
              <a:t>subsequently </a:t>
            </a:r>
            <a:r>
              <a:rPr lang="en-US" dirty="0"/>
              <a:t>develop secondary </a:t>
            </a:r>
            <a:r>
              <a:rPr lang="en-US" dirty="0" smtClean="0"/>
              <a:t>tuberculosis.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65" y="2023310"/>
            <a:ext cx="11903481" cy="420624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Secondary pulmonary tuberculosis is classically localized to the apex of one or both upper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lobes,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may relate to high oxygen tension in the apices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regional lymph nodes are less prominently involved early in the disease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cavitation is common in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secondary form, leading to erosion into and dissemination along airways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So the sputum containing many bacilli!!!!!!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82" t="28509" r="52631" b="39567"/>
          <a:stretch/>
        </p:blipFill>
        <p:spPr>
          <a:xfrm>
            <a:off x="8131126" y="4127962"/>
            <a:ext cx="3910820" cy="25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123" t="16779" r="18573" b="11106"/>
          <a:stretch/>
        </p:blipFill>
        <p:spPr>
          <a:xfrm>
            <a:off x="942535" y="253219"/>
            <a:ext cx="9608234" cy="63546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9480" y="543337"/>
            <a:ext cx="5662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Secondary pulmonary tuberculosis consequences </a:t>
            </a:r>
          </a:p>
        </p:txBody>
      </p:sp>
    </p:spTree>
    <p:extLst>
      <p:ext uri="{BB962C8B-B14F-4D97-AF65-F5344CB8AC3E}">
        <p14:creationId xmlns:p14="http://schemas.microsoft.com/office/powerpoint/2010/main" val="30002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90" y="284176"/>
            <a:ext cx="10642209" cy="1508760"/>
          </a:xfrm>
        </p:spPr>
        <p:txBody>
          <a:bodyPr/>
          <a:lstStyle/>
          <a:p>
            <a:r>
              <a:rPr lang="en-US" cap="none" dirty="0" smtClean="0"/>
              <a:t>Secondary pulmonary tuberculosis consequences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90" y="2011680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1. progressive pulmonary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tuberculosis: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apical lesion enlarges and the area of caseation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expands.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Erosion into a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bronchus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evacuates the caseous center,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productive cough?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Erosion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of blood vessels results in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hemoptysis.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2.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 Miliary pulmonary disease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occurs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when organisms reach the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bloodstream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through lymphatic vessels and then recirculate to the lung via the pulmonary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arteries.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519" y="590843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3.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pleural involvement: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pleural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effusions, tuberculous empyema, or obliterative fibrous pleuritis may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develop.</a:t>
            </a: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4. Systemic miliary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tuberculosis: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when the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organisms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disseminate hematogenously throughout the body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Systemic miliary tuberculosis is most prominent in the liver, bone marrow, spleen, adrenal glands, meninges, kidneys, fallopian tubes, and epididymis</a:t>
            </a:r>
          </a:p>
        </p:txBody>
      </p:sp>
    </p:spTree>
    <p:extLst>
      <p:ext uri="{BB962C8B-B14F-4D97-AF65-F5344CB8AC3E}">
        <p14:creationId xmlns:p14="http://schemas.microsoft.com/office/powerpoint/2010/main" val="346938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45" y="786598"/>
            <a:ext cx="9784080" cy="42062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5. Isolated-organ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tuberculosis: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if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one of the organs or tissues seeded hematogenously and may be the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presenting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manifestation of tuberculosis. 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Organs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typically involved include the meninges (tuberculous meningitis), kidneys (renal tuberculosis), adrenal glands, bones (osteomyelitis), and fallopian tubes (salpingitis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</a:p>
          <a:p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6. Lymphadenitis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is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 most frequent form of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extrapulmonary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tuberculosis, usually occurring in the cervical region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Lymphadenopathy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tends to be </a:t>
            </a:r>
            <a:r>
              <a:rPr lang="en-US" dirty="0" err="1" smtClean="0">
                <a:solidFill>
                  <a:schemeClr val="tx2">
                    <a:lumMod val="10000"/>
                  </a:schemeClr>
                </a:solidFill>
              </a:rPr>
              <a:t>unifocal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0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83" y="1913206"/>
            <a:ext cx="7997352" cy="420624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Localized secondary tuberculosis may be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Asymptomatic.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Cytokines-related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TNF, IL-1) symptoms: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include malaise, anorexia, weight loss, and fever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mucoid and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later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purulent-bacilli containing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sputum. 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hemoptysis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Pleuritic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pain.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AutoShape 2" descr="Sign Symptoms of Respiratory diseas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424" t="21587" r="12627" b="59759"/>
          <a:stretch/>
        </p:blipFill>
        <p:spPr>
          <a:xfrm>
            <a:off x="6527409" y="4387360"/>
            <a:ext cx="5486400" cy="221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Pneumonias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8" y="2011679"/>
            <a:ext cx="10390651" cy="464091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Chronic pneumonia most often is a localized lesion in an immunocompetent individual, with or without regional lymph node involvement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There is typically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granulomatous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inflammation, which may be due to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bacteria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(e.g., M. tuberculosis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fungi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In immunocompromised patients, the usual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presentation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is widespread disease due to systemic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dissemination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of the causative organism. </a:t>
            </a:r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Tuberculosis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is by far the most important entity within the spectrum of chronic pneumonias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AutoShape 2" descr="Why do some patients develop COVID-19 pneumonia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316" t="25048" r="4085" b="34567"/>
          <a:stretch/>
        </p:blipFill>
        <p:spPr>
          <a:xfrm>
            <a:off x="9097108" y="-27589"/>
            <a:ext cx="3094892" cy="182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0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Extrapulmonary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E.g</a:t>
            </a:r>
            <a:r>
              <a:rPr lang="en-US" dirty="0" smtClean="0">
                <a:solidFill>
                  <a:schemeClr val="bg1"/>
                </a:solidFill>
              </a:rPr>
              <a:t> Extrapulmonary </a:t>
            </a:r>
            <a:r>
              <a:rPr lang="en-US" dirty="0">
                <a:solidFill>
                  <a:schemeClr val="bg1"/>
                </a:solidFill>
              </a:rPr>
              <a:t>manifestations of tuberculosis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tuberculous </a:t>
            </a:r>
            <a:r>
              <a:rPr lang="en-US" dirty="0">
                <a:solidFill>
                  <a:schemeClr val="bg1"/>
                </a:solidFill>
              </a:rPr>
              <a:t>salpingitis may present as </a:t>
            </a:r>
            <a:r>
              <a:rPr lang="en-US" dirty="0" smtClean="0">
                <a:solidFill>
                  <a:schemeClr val="bg1"/>
                </a:solidFill>
              </a:rPr>
              <a:t>infertility.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tuberculous </a:t>
            </a:r>
            <a:r>
              <a:rPr lang="en-US" dirty="0">
                <a:solidFill>
                  <a:schemeClr val="bg1"/>
                </a:solidFill>
              </a:rPr>
              <a:t>meningitis with headache and neurologic </a:t>
            </a:r>
            <a:r>
              <a:rPr lang="en-US" dirty="0" smtClean="0">
                <a:solidFill>
                  <a:schemeClr val="bg1"/>
                </a:solidFill>
              </a:rPr>
              <a:t>deficits.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Pott disease with back pain and </a:t>
            </a:r>
            <a:r>
              <a:rPr lang="en-US" dirty="0" smtClean="0">
                <a:solidFill>
                  <a:schemeClr val="bg1"/>
                </a:solidFill>
              </a:rPr>
              <a:t>paraplegia.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Pott's Disease - Physi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246" y="3896751"/>
            <a:ext cx="2339659" cy="28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tt's Disease Symptoms &amp; Treatments | What is Pott's Disease? - Video &amp;  Lesson Transcript | Study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3" y="4218905"/>
            <a:ext cx="4211420" cy="23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demonstration of acid-fast organisms in sputum by staining or by use of fluorescent auramine </a:t>
            </a:r>
            <a:r>
              <a:rPr lang="en-US" dirty="0" smtClean="0">
                <a:solidFill>
                  <a:schemeClr val="bg1"/>
                </a:solidFill>
              </a:rPr>
              <a:t>rhodamine.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cultures </a:t>
            </a:r>
            <a:r>
              <a:rPr lang="en-US" dirty="0">
                <a:solidFill>
                  <a:schemeClr val="bg1"/>
                </a:solidFill>
              </a:rPr>
              <a:t>for mycobacteria require up to 10 </a:t>
            </a:r>
            <a:r>
              <a:rPr lang="en-US" dirty="0" smtClean="0">
                <a:solidFill>
                  <a:schemeClr val="bg1"/>
                </a:solidFill>
              </a:rPr>
              <a:t>weeks.</a:t>
            </a:r>
          </a:p>
          <a:p>
            <a:r>
              <a:rPr lang="en-US" dirty="0">
                <a:solidFill>
                  <a:schemeClr val="bg1"/>
                </a:solidFill>
              </a:rPr>
              <a:t>. PCR </a:t>
            </a:r>
            <a:r>
              <a:rPr lang="en-US" dirty="0" smtClean="0">
                <a:solidFill>
                  <a:schemeClr val="bg1"/>
                </a:solidFill>
              </a:rPr>
              <a:t>amplification.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Acid Fast Bacteria 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35" y="3668737"/>
            <a:ext cx="59531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86" t="19086" r="46577" b="43798"/>
          <a:stretch/>
        </p:blipFill>
        <p:spPr>
          <a:xfrm>
            <a:off x="1280159" y="1167618"/>
            <a:ext cx="9241380" cy="47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Tuberculosis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05" y="2077112"/>
            <a:ext cx="9784080" cy="420624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Tuberculosis </a:t>
            </a:r>
            <a:r>
              <a:rPr lang="en-US" dirty="0">
                <a:solidFill>
                  <a:schemeClr val="bg1"/>
                </a:solidFill>
              </a:rPr>
              <a:t>is a communicable chronic granulomatous disease caused by Mycobacterium tuberculosis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It usually involves the lungs but may affect any organ or tissue in the body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World Health Organization (WHO) considers </a:t>
            </a:r>
            <a:r>
              <a:rPr lang="en-US" dirty="0" smtClean="0">
                <a:solidFill>
                  <a:schemeClr val="bg1"/>
                </a:solidFill>
              </a:rPr>
              <a:t>tuberculosis </a:t>
            </a:r>
            <a:r>
              <a:rPr lang="en-US" dirty="0">
                <a:solidFill>
                  <a:schemeClr val="bg1"/>
                </a:solidFill>
              </a:rPr>
              <a:t>to be the most common cause of death resulting from a single infectious </a:t>
            </a:r>
            <a:r>
              <a:rPr lang="en-US" dirty="0" smtClean="0">
                <a:solidFill>
                  <a:schemeClr val="bg1"/>
                </a:solidFill>
              </a:rPr>
              <a:t>agent.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29" t="18125" r="55442" b="40528"/>
          <a:stretch/>
        </p:blipFill>
        <p:spPr>
          <a:xfrm>
            <a:off x="9948171" y="0"/>
            <a:ext cx="2243829" cy="22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44586"/>
            <a:ext cx="9784080" cy="1508760"/>
          </a:xfrm>
        </p:spPr>
        <p:txBody>
          <a:bodyPr/>
          <a:lstStyle/>
          <a:p>
            <a:r>
              <a:rPr lang="en-US" dirty="0"/>
              <a:t>Etiology and 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184366"/>
            <a:ext cx="9784080" cy="420624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Mycobacteria are slender rods that are acid-fast (i.e., they have a high content of complex lipids that readily bind the Ziehl-Neelsen </a:t>
            </a:r>
            <a:r>
              <a:rPr lang="en-US" dirty="0" smtClean="0">
                <a:solidFill>
                  <a:schemeClr val="bg1"/>
                </a:solidFill>
              </a:rPr>
              <a:t>stain.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M. tuberculosis hominis is responsible for most cases of tuberculosis; the reservoir of infection typically is found in individuals with active </a:t>
            </a:r>
            <a:r>
              <a:rPr lang="en-US" dirty="0" smtClean="0">
                <a:solidFill>
                  <a:schemeClr val="bg1"/>
                </a:solidFill>
              </a:rPr>
              <a:t>pulmonary </a:t>
            </a:r>
            <a:r>
              <a:rPr lang="en-US" dirty="0">
                <a:solidFill>
                  <a:schemeClr val="bg1"/>
                </a:solidFill>
              </a:rPr>
              <a:t>disease.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Transmission </a:t>
            </a:r>
            <a:r>
              <a:rPr lang="en-US" dirty="0">
                <a:solidFill>
                  <a:schemeClr val="bg1"/>
                </a:solidFill>
              </a:rPr>
              <a:t>usually is direct, by </a:t>
            </a:r>
            <a:r>
              <a:rPr lang="en-US" dirty="0" smtClean="0">
                <a:solidFill>
                  <a:schemeClr val="bg1"/>
                </a:solidFill>
              </a:rPr>
              <a:t>inhalation </a:t>
            </a:r>
            <a:r>
              <a:rPr lang="en-US" dirty="0">
                <a:solidFill>
                  <a:schemeClr val="bg1"/>
                </a:solidFill>
              </a:rPr>
              <a:t>of airborne organisms in aerosols generated by expectoration or by exposure to contaminated secretions of infected individuals</a:t>
            </a:r>
          </a:p>
        </p:txBody>
      </p:sp>
      <p:sp>
        <p:nvSpPr>
          <p:cNvPr id="4" name="AutoShape 2" descr="Microphotograph of TB bacillus, Mycobacterium tuberculosis on an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048" t="18403" r="12853" b="23859"/>
          <a:stretch/>
        </p:blipFill>
        <p:spPr>
          <a:xfrm>
            <a:off x="9712973" y="3730171"/>
            <a:ext cx="2261311" cy="292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01" y="114899"/>
            <a:ext cx="9784080" cy="1508760"/>
          </a:xfrm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03" t="34103" r="31667" b="31295"/>
          <a:stretch/>
        </p:blipFill>
        <p:spPr>
          <a:xfrm>
            <a:off x="1987826" y="2213113"/>
            <a:ext cx="9334527" cy="3551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807" y="2555221"/>
            <a:ext cx="276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1.Entry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into macrophages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3960" y="5815541"/>
            <a:ext cx="31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2.Replication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in macrophages.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95130" y="1325217"/>
            <a:ext cx="7885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**(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</a:rPr>
              <a:t>the first 3 weeks) in the </a:t>
            </a:r>
            <a:r>
              <a:rPr lang="en-US" sz="2000" b="1" u="sng" dirty="0" err="1">
                <a:solidFill>
                  <a:schemeClr val="tx2">
                    <a:lumMod val="10000"/>
                  </a:schemeClr>
                </a:solidFill>
              </a:rPr>
              <a:t>nonsensitized</a:t>
            </a:r>
            <a:r>
              <a:rPr lang="en-US" sz="2000" b="1" u="sng" dirty="0">
                <a:solidFill>
                  <a:schemeClr val="tx2">
                    <a:lumMod val="10000"/>
                  </a:schemeClr>
                </a:solidFill>
              </a:rPr>
              <a:t> patient</a:t>
            </a:r>
          </a:p>
        </p:txBody>
      </p:sp>
    </p:spTree>
    <p:extLst>
      <p:ext uri="{BB962C8B-B14F-4D97-AF65-F5344CB8AC3E}">
        <p14:creationId xmlns:p14="http://schemas.microsoft.com/office/powerpoint/2010/main" val="23473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05" t="31386" r="13944" b="24230"/>
          <a:stretch/>
        </p:blipFill>
        <p:spPr>
          <a:xfrm>
            <a:off x="1027043" y="1414939"/>
            <a:ext cx="9793356" cy="3554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6348" y="389139"/>
            <a:ext cx="10654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Development of cell-mediated immunity. This occurs approximately 3 weeks after exposure</a:t>
            </a:r>
          </a:p>
        </p:txBody>
      </p:sp>
      <p:sp>
        <p:nvSpPr>
          <p:cNvPr id="4" name="Cloud 3"/>
          <p:cNvSpPr/>
          <p:nvPr/>
        </p:nvSpPr>
        <p:spPr>
          <a:xfrm>
            <a:off x="7885043" y="4810539"/>
            <a:ext cx="4492487" cy="2173356"/>
          </a:xfrm>
          <a:prstGeom prst="cloud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patients with rheumatoid arthritis who are treated with a TNF antagonist have an increased risk for tuberculosis reactivation.</a:t>
            </a:r>
          </a:p>
        </p:txBody>
      </p:sp>
      <p:sp>
        <p:nvSpPr>
          <p:cNvPr id="5" name="Cloud 4"/>
          <p:cNvSpPr/>
          <p:nvPr/>
        </p:nvSpPr>
        <p:spPr>
          <a:xfrm>
            <a:off x="-212034" y="4717775"/>
            <a:ext cx="4041914" cy="2034208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Individuals 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</a:rPr>
              <a:t>with inherited mutations in any component of the TH1 pathway are extremely susceptible to infections with mycobacteria</a:t>
            </a:r>
          </a:p>
        </p:txBody>
      </p:sp>
    </p:spTree>
    <p:extLst>
      <p:ext uri="{BB962C8B-B14F-4D97-AF65-F5344CB8AC3E}">
        <p14:creationId xmlns:p14="http://schemas.microsoft.com/office/powerpoint/2010/main" val="32243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Tuberculin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2 to 4 weeks after the infection has begun, </a:t>
            </a:r>
            <a:r>
              <a:rPr lang="en-US" dirty="0" err="1">
                <a:solidFill>
                  <a:schemeClr val="bg1"/>
                </a:solidFill>
              </a:rPr>
              <a:t>intracutaneous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injection </a:t>
            </a:r>
            <a:r>
              <a:rPr lang="en-US" dirty="0">
                <a:solidFill>
                  <a:schemeClr val="bg1"/>
                </a:solidFill>
              </a:rPr>
              <a:t>of 0.1 mL of sterile </a:t>
            </a:r>
            <a:r>
              <a:rPr lang="en-US" u="sng" dirty="0">
                <a:solidFill>
                  <a:schemeClr val="bg1"/>
                </a:solidFill>
              </a:rPr>
              <a:t>purified protein derivative (PPD)</a:t>
            </a:r>
            <a:r>
              <a:rPr lang="en-US" dirty="0">
                <a:solidFill>
                  <a:schemeClr val="bg1"/>
                </a:solidFill>
              </a:rPr>
              <a:t> induces a visible and palpable induration (at least 5 mm in diameter) that peaks in 48 to 72 hours</a:t>
            </a:r>
          </a:p>
        </p:txBody>
      </p:sp>
      <p:pic>
        <p:nvPicPr>
          <p:cNvPr id="6146" name="Picture 2" descr="TB (Tuberculosis) Test: Purpose, Procedure &amp; Resul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91" y="3113144"/>
            <a:ext cx="3331544" cy="34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apter 3 Testing for Tuberculosis Infection and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59" y="3246636"/>
            <a:ext cx="3811991" cy="32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Tuberculosis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70" y="2011679"/>
            <a:ext cx="10562929" cy="444212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Primary </a:t>
            </a:r>
            <a:r>
              <a:rPr lang="en-US" dirty="0">
                <a:solidFill>
                  <a:schemeClr val="bg1"/>
                </a:solidFill>
              </a:rPr>
              <a:t>tuberculosis is the form of disease that develops in a previously unexposed and therefore unsensitized patient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the large majority of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healthy individuals, the only consequence of primary tuberculosis are the foci of scarring (</a:t>
            </a:r>
            <a:r>
              <a:rPr lang="en-US" dirty="0" smtClean="0">
                <a:solidFill>
                  <a:schemeClr val="bg1"/>
                </a:solidFill>
              </a:rPr>
              <a:t>fibrocalcific </a:t>
            </a:r>
            <a:r>
              <a:rPr lang="en-US" dirty="0">
                <a:solidFill>
                  <a:schemeClr val="bg1"/>
                </a:solidFill>
              </a:rPr>
              <a:t>nodule at the site of the </a:t>
            </a:r>
            <a:r>
              <a:rPr lang="en-US" dirty="0" smtClean="0">
                <a:solidFill>
                  <a:schemeClr val="bg1"/>
                </a:solidFill>
              </a:rPr>
              <a:t>infection).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BUT!!!!!!!!!</a:t>
            </a:r>
          </a:p>
          <a:p>
            <a:r>
              <a:rPr lang="en-US" dirty="0">
                <a:solidFill>
                  <a:schemeClr val="bg1"/>
                </a:solidFill>
              </a:rPr>
              <a:t>these foci may harbor viable bacilli and thus serve as a nidus for disease reactivation at a later time if host defenses wane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File:Tuberculosis -Sub-pleural fibrocalcific nodule (healed Ghon focus)  (6596014799)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4601485"/>
            <a:ext cx="3603625" cy="225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1-cm to 1.5-cm area of gray-white inflammatory consolidation emerges. This is called the </a:t>
            </a:r>
            <a:r>
              <a:rPr lang="en-US" b="1" u="sng" dirty="0">
                <a:solidFill>
                  <a:schemeClr val="bg1"/>
                </a:solidFill>
              </a:rPr>
              <a:t>Ghon </a:t>
            </a:r>
            <a:r>
              <a:rPr lang="en-US" b="1" u="sng" dirty="0" smtClean="0">
                <a:solidFill>
                  <a:schemeClr val="bg1"/>
                </a:solidFill>
              </a:rPr>
              <a:t>focus, </a:t>
            </a:r>
            <a:r>
              <a:rPr lang="en-US" dirty="0" smtClean="0">
                <a:solidFill>
                  <a:schemeClr val="bg1"/>
                </a:solidFill>
              </a:rPr>
              <a:t>with</a:t>
            </a:r>
            <a:r>
              <a:rPr lang="en-US" dirty="0">
                <a:solidFill>
                  <a:schemeClr val="bg1"/>
                </a:solidFill>
              </a:rPr>
              <a:t> caseous </a:t>
            </a:r>
            <a:r>
              <a:rPr lang="en-US" dirty="0" smtClean="0">
                <a:solidFill>
                  <a:schemeClr val="bg1"/>
                </a:solidFill>
              </a:rPr>
              <a:t>necrosis in the center.</a:t>
            </a:r>
          </a:p>
          <a:p>
            <a:endParaRPr lang="en-US" b="1" u="sng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Tubercle bacilli, either free or within phagocytes, travel via the lymphatic vessels to the regional lymph </a:t>
            </a:r>
            <a:r>
              <a:rPr lang="en-US" dirty="0" smtClean="0">
                <a:solidFill>
                  <a:schemeClr val="bg1"/>
                </a:solidFill>
              </a:rPr>
              <a:t>nodes.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combination of parenchymal and nodal lesions is called the </a:t>
            </a:r>
            <a:r>
              <a:rPr lang="en-US" b="1" u="sng" dirty="0">
                <a:solidFill>
                  <a:schemeClr val="bg1"/>
                </a:solidFill>
              </a:rPr>
              <a:t>Ghon </a:t>
            </a:r>
            <a:r>
              <a:rPr lang="en-US" b="1" u="sng" dirty="0" smtClean="0">
                <a:solidFill>
                  <a:schemeClr val="bg1"/>
                </a:solidFill>
              </a:rPr>
              <a:t>complex.</a:t>
            </a:r>
          </a:p>
          <a:p>
            <a:endParaRPr lang="en-US" b="1" u="sng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Lymphatic and </a:t>
            </a:r>
            <a:r>
              <a:rPr lang="en-US" dirty="0" err="1">
                <a:solidFill>
                  <a:schemeClr val="bg1"/>
                </a:solidFill>
              </a:rPr>
              <a:t>hematogenous</a:t>
            </a:r>
            <a:r>
              <a:rPr lang="en-US" dirty="0">
                <a:solidFill>
                  <a:schemeClr val="bg1"/>
                </a:solidFill>
              </a:rPr>
              <a:t> dissemination to other parts of the body also occurs during the first few weeks.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687</TotalTime>
  <Words>974</Words>
  <Application>Microsoft Office PowerPoint</Application>
  <PresentationFormat>Widescreen</PresentationFormat>
  <Paragraphs>100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Banded</vt:lpstr>
      <vt:lpstr>RSM-3 PULMONARY INFECTIONS-2</vt:lpstr>
      <vt:lpstr>Chronic Pneumonias</vt:lpstr>
      <vt:lpstr>Tuberculosis</vt:lpstr>
      <vt:lpstr>Etiology and Pathogenesis</vt:lpstr>
      <vt:lpstr>Pathogenesis</vt:lpstr>
      <vt:lpstr>PowerPoint Presentation</vt:lpstr>
      <vt:lpstr>Tuberculin test</vt:lpstr>
      <vt:lpstr>Primary Tuberculosis</vt:lpstr>
      <vt:lpstr>MORPHOLOGY</vt:lpstr>
      <vt:lpstr>PowerPoint Presentation</vt:lpstr>
      <vt:lpstr>PowerPoint Presentation</vt:lpstr>
      <vt:lpstr>PowerPoint Presentation</vt:lpstr>
      <vt:lpstr>Secondary Tuberculosis (Reactivation Tuberculosis)</vt:lpstr>
      <vt:lpstr>PowerPoint Presentation</vt:lpstr>
      <vt:lpstr>PowerPoint Presentation</vt:lpstr>
      <vt:lpstr>Secondary pulmonary tuberculosis consequences </vt:lpstr>
      <vt:lpstr>PowerPoint Presentation</vt:lpstr>
      <vt:lpstr>PowerPoint Presentation</vt:lpstr>
      <vt:lpstr>Clinical Features</vt:lpstr>
      <vt:lpstr>Extrapulmonary manifestations</vt:lpstr>
      <vt:lpstr>diagnosis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RSM-3 PULMONARY INFECTIONS-2</dc:title>
  <dc:creator>Admin</dc:creator>
  <cp:lastModifiedBy>Admin</cp:lastModifiedBy>
  <cp:revision>18</cp:revision>
  <dcterms:created xsi:type="dcterms:W3CDTF">2022-10-15T11:03:17Z</dcterms:created>
  <dcterms:modified xsi:type="dcterms:W3CDTF">2022-10-16T00:27:01Z</dcterms:modified>
</cp:coreProperties>
</file>