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notesMasterIdLst>
    <p:notesMasterId r:id="rId23"/>
  </p:notesMasterIdLst>
  <p:sldIdLst>
    <p:sldId id="256" r:id="rId2"/>
    <p:sldId id="293" r:id="rId3"/>
    <p:sldId id="294" r:id="rId4"/>
    <p:sldId id="261" r:id="rId5"/>
    <p:sldId id="262" r:id="rId6"/>
    <p:sldId id="295" r:id="rId7"/>
    <p:sldId id="263" r:id="rId8"/>
    <p:sldId id="264" r:id="rId9"/>
    <p:sldId id="265" r:id="rId10"/>
    <p:sldId id="266" r:id="rId11"/>
    <p:sldId id="296" r:id="rId12"/>
    <p:sldId id="269" r:id="rId13"/>
    <p:sldId id="297" r:id="rId14"/>
    <p:sldId id="298" r:id="rId15"/>
    <p:sldId id="281" r:id="rId16"/>
    <p:sldId id="313" r:id="rId17"/>
    <p:sldId id="276" r:id="rId18"/>
    <p:sldId id="299" r:id="rId19"/>
    <p:sldId id="272" r:id="rId20"/>
    <p:sldId id="312" r:id="rId21"/>
    <p:sldId id="279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7097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57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E2AE28-892D-4AB5-A147-34B90AAE066D}" type="datetimeFigureOut">
              <a:rPr lang="ar-JO" smtClean="0"/>
              <a:t>27/07/1441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1B4AB5-7958-4EF1-8342-B2307589748D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, high level of </a:t>
            </a:r>
            <a:r>
              <a:rPr lang="en-US" b="1" dirty="0" err="1"/>
              <a:t>vascularity</a:t>
            </a:r>
            <a:r>
              <a:rPr lang="en-US" b="1" dirty="0"/>
              <a:t> ( growth area 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4AB5-7958-4EF1-8342-B2307589748D}" type="slidenum">
              <a:rPr lang="ar-JO" smtClean="0"/>
              <a:t>4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ar-JO" altLang="en-US" dirty="0">
                <a:latin typeface="Arial" panose="020B0604020202020204" pitchFamily="34" charset="0"/>
                <a:cs typeface="Arial" panose="020B0604020202020204" pitchFamily="34" charset="0"/>
              </a:rPr>
              <a:t>اهم </a:t>
            </a:r>
            <a:r>
              <a:rPr lang="ar-JO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سلايد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Metaphysis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the most liable site for infections due to it’s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rich blood supply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good arrangement in the </a:t>
            </a:r>
            <a:r>
              <a:rPr lang="en-US" alt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haversian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(stasis in kinking point)+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end arteries</a:t>
            </a:r>
          </a:p>
          <a:p>
            <a:pPr algn="l" rtl="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616505-3AC7-4F9E-86EB-418379028CFB}" type="slidenum">
              <a:rPr lang="ar-JO" altLang="en-US" smtClean="0"/>
              <a:t>5</a:t>
            </a:fld>
            <a:endParaRPr lang="ar-JO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4AB5-7958-4EF1-8342-B2307589748D}" type="slidenum">
              <a:rPr lang="ar-JO" smtClean="0"/>
              <a:t>10</a:t>
            </a:fld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DDBA-858D-4643-85D0-D756C91E328E}" type="datetime1">
              <a:rPr lang="ar-SA" smtClean="0"/>
              <a:t>27/07/1441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117180" cy="2420888"/>
          </a:xfrm>
        </p:spPr>
        <p:txBody>
          <a:bodyPr/>
          <a:lstStyle/>
          <a:p>
            <a:pPr algn="ctr"/>
            <a:r>
              <a:rPr lang="en-US" sz="4400" b="1" i="1" dirty="0"/>
              <a:t>Acute and chronic osteomyelitis</a:t>
            </a:r>
            <a:endParaRPr lang="ar-JO" sz="4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0" y="37484"/>
            <a:ext cx="3816343" cy="81549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How to approach ??? </a:t>
            </a:r>
          </a:p>
        </p:txBody>
      </p:sp>
      <p:sp>
        <p:nvSpPr>
          <p:cNvPr id="3" name="Right Arrow Callout 2"/>
          <p:cNvSpPr/>
          <p:nvPr/>
        </p:nvSpPr>
        <p:spPr>
          <a:xfrm>
            <a:off x="1" y="1072781"/>
            <a:ext cx="848076" cy="544004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  <a:p>
            <a:pPr algn="ctr"/>
            <a:r>
              <a:rPr lang="en-US" sz="3600" dirty="0"/>
              <a:t>I</a:t>
            </a:r>
          </a:p>
          <a:p>
            <a:pPr algn="ctr"/>
            <a:r>
              <a:rPr lang="en-US" sz="3600" dirty="0"/>
              <a:t>S</a:t>
            </a:r>
          </a:p>
          <a:p>
            <a:pPr algn="ctr"/>
            <a:r>
              <a:rPr lang="en-US" sz="3600" dirty="0"/>
              <a:t>T</a:t>
            </a:r>
          </a:p>
          <a:p>
            <a:pPr algn="ctr"/>
            <a:r>
              <a:rPr lang="en-US" sz="3600" dirty="0"/>
              <a:t>O</a:t>
            </a:r>
          </a:p>
          <a:p>
            <a:pPr algn="ctr"/>
            <a:r>
              <a:rPr lang="en-US" sz="3600" dirty="0"/>
              <a:t>R</a:t>
            </a:r>
          </a:p>
          <a:p>
            <a:pPr algn="ctr"/>
            <a:r>
              <a:rPr lang="en-US" sz="3600" dirty="0"/>
              <a:t>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4141" y="922928"/>
            <a:ext cx="238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Symptoms</a:t>
            </a:r>
            <a:r>
              <a:rPr lang="en-US" sz="2200" b="1" dirty="0">
                <a:solidFill>
                  <a:schemeClr val="accent6"/>
                </a:solidFill>
              </a:rPr>
              <a:t> ::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255" y="2912287"/>
            <a:ext cx="73248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/>
              <a:t>Risks factors ::        </a:t>
            </a:r>
          </a:p>
          <a:p>
            <a:pPr algn="l" rtl="0"/>
            <a:r>
              <a:rPr lang="en-US" sz="2000" dirty="0"/>
              <a:t>   - common medical condition (diabetes / renal impairment ;on dialysis /  hematological disorder ; sickle cell anemia / ..) 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/>
              <a:t>Sometimes a history of a preceding skin lesion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/>
              <a:t>an injury and trauma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/>
              <a:t>a sore throat (any source of infection ) 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/>
              <a:t>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907" y="1785422"/>
            <a:ext cx="2381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Duration ::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2157" y="2287640"/>
            <a:ext cx="4479582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90851" y="2072196"/>
            <a:ext cx="0" cy="37502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134933" y="2072196"/>
            <a:ext cx="0" cy="37502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72172" y="2447218"/>
            <a:ext cx="111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2week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74983" y="2447218"/>
            <a:ext cx="111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6week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09012" y="1874194"/>
            <a:ext cx="91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Acute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89684" y="1880282"/>
            <a:ext cx="1443615" cy="38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Sub Acute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0277" y="1785422"/>
            <a:ext cx="11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Chronic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4255" y="5373216"/>
            <a:ext cx="8208911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/>
              <a:t>Mechanism of action :: </a:t>
            </a:r>
          </a:p>
          <a:p>
            <a:pPr algn="l" rtl="0"/>
            <a:r>
              <a:rPr lang="en-US" dirty="0"/>
              <a:t>Site ---------&gt; metaphysis of long bone (child) , spine (adult) if </a:t>
            </a:r>
            <a:r>
              <a:rPr lang="en-US" b="1" dirty="0"/>
              <a:t>Hematogenous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        ---------&gt; contiguous site of Trauma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confirm the diagnosis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/>
              <a:t>1- </a:t>
            </a:r>
            <a:r>
              <a:rPr lang="en-US">
                <a:solidFill>
                  <a:srgbClr val="FF0000"/>
                </a:solidFill>
              </a:rPr>
              <a:t>Blood tests : </a:t>
            </a:r>
            <a:endParaRPr lang="en-US"/>
          </a:p>
          <a:p>
            <a:pPr marL="0" indent="0">
              <a:buNone/>
            </a:pPr>
            <a:r>
              <a:rPr lang="en-US" sz="2300"/>
              <a:t>WBC , ESR , CRP are elevated .</a:t>
            </a:r>
          </a:p>
          <a:p>
            <a:pPr marL="0" indent="0">
              <a:buNone/>
            </a:pPr>
            <a:r>
              <a:rPr lang="en-US"/>
              <a:t>2- </a:t>
            </a:r>
            <a:r>
              <a:rPr lang="en-US">
                <a:solidFill>
                  <a:srgbClr val="FF0000"/>
                </a:solidFill>
              </a:rPr>
              <a:t>Biopsy and Culture :</a:t>
            </a:r>
          </a:p>
          <a:p>
            <a:pPr marL="0" indent="0">
              <a:buNone/>
            </a:pPr>
            <a:r>
              <a:rPr lang="en-US" sz="2300"/>
              <a:t>to detect which type of organisms and to choose  an antibiotic that works particularly well for that type of infection.</a:t>
            </a:r>
          </a:p>
          <a:p>
            <a:pPr marL="0" indent="0">
              <a:buNone/>
            </a:pPr>
            <a:r>
              <a:rPr lang="en-US"/>
              <a:t>3- </a:t>
            </a:r>
            <a:r>
              <a:rPr lang="en-US">
                <a:solidFill>
                  <a:srgbClr val="FF0000"/>
                </a:solidFill>
              </a:rPr>
              <a:t>Imaging : </a:t>
            </a:r>
          </a:p>
          <a:p>
            <a:pPr marL="0" indent="0">
              <a:buNone/>
            </a:pPr>
            <a:r>
              <a:rPr lang="en-US" sz="2300">
                <a:solidFill>
                  <a:schemeClr val="tx1"/>
                </a:solidFill>
              </a:rPr>
              <a:t>**X-rays  can reveal damage to your bone. However, damage may not be visible until osteomyelitis has been present for several weeks. </a:t>
            </a:r>
            <a:r>
              <a:rPr lang="en-US" sz="2300">
                <a:solidFill>
                  <a:srgbClr val="00B050"/>
                </a:solidFill>
              </a:rPr>
              <a:t>**For the first 10-14 days plain x-rays show no abnormality. </a:t>
            </a:r>
          </a:p>
          <a:p>
            <a:pPr marL="0" indent="0">
              <a:buNone/>
            </a:pPr>
            <a:r>
              <a:rPr lang="en-US" sz="2300">
                <a:solidFill>
                  <a:srgbClr val="00B0F0"/>
                </a:solidFill>
              </a:rPr>
              <a:t>**MRI shows pathological changes before x-rays and can help to distinguish between bone and soft-tissue infection. </a:t>
            </a:r>
          </a:p>
          <a:p>
            <a:pPr marL="0" indent="0">
              <a:buNone/>
            </a:pPr>
            <a:r>
              <a:rPr lang="en-US" sz="2300">
                <a:solidFill>
                  <a:srgbClr val="00B0F0"/>
                </a:solidFill>
              </a:rPr>
              <a:t> MRI​: the most sensitive measure to diagnose osteomyelitis. A negative MRI can rule out osteomyelitis.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4914492"/>
            <a:ext cx="6288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chemeClr val="accent1"/>
                </a:solidFill>
              </a:rPr>
              <a:t>Acute osteomyelitis </a:t>
            </a:r>
            <a:r>
              <a:rPr lang="en-US" dirty="0"/>
              <a:t>– x-rays During the first </a:t>
            </a:r>
          </a:p>
          <a:p>
            <a:pPr algn="l" rtl="0"/>
            <a:r>
              <a:rPr lang="en-US" dirty="0"/>
              <a:t>2 weeks the x-ray looks normal; later the bone may look mottled and there are increasing signs of periosteal new bone formation.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372" y="334503"/>
            <a:ext cx="6408712" cy="43947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1.larg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274955"/>
            <a:ext cx="6413500" cy="62490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2.large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9925" y="255270"/>
            <a:ext cx="5263515" cy="63468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  <p:pic>
        <p:nvPicPr>
          <p:cNvPr id="4" name="Picture 3" descr="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968552" cy="59374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0997b62cea8060a0891c5144e26c0_jumb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855" y="819785"/>
            <a:ext cx="3718560" cy="5536565"/>
          </a:xfrm>
          <a:prstGeom prst="rect">
            <a:avLst/>
          </a:prstGeom>
        </p:spPr>
      </p:pic>
      <p:pic>
        <p:nvPicPr>
          <p:cNvPr id="9" name="Content Placeholder 8" descr="3-Figure3-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1310" y="1196975"/>
            <a:ext cx="4759960" cy="54171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  <p:sp>
        <p:nvSpPr>
          <p:cNvPr id="6" name="Text Box 5"/>
          <p:cNvSpPr txBox="1"/>
          <p:nvPr/>
        </p:nvSpPr>
        <p:spPr>
          <a:xfrm>
            <a:off x="382905" y="139700"/>
            <a:ext cx="31667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*Brodie's abscess is a sign of subacute osteomyelitis </a:t>
            </a:r>
          </a:p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5049520" y="17145"/>
            <a:ext cx="3127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Penumbra sign is the layer of granulation tissue that lines the abscess caviy in SAO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07" y="499432"/>
            <a:ext cx="2808312" cy="41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20" y="502285"/>
            <a:ext cx="1489075" cy="413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83260" y="4725035"/>
            <a:ext cx="4294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boy presented with draining sinuses at the site of a previous acute infection.</a:t>
            </a:r>
          </a:p>
          <a:p>
            <a:pPr algn="l" rtl="0"/>
            <a:endParaRPr lang="ar-J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  <p:sp>
        <p:nvSpPr>
          <p:cNvPr id="6" name="Text Box 5"/>
          <p:cNvSpPr txBox="1"/>
          <p:nvPr/>
        </p:nvSpPr>
        <p:spPr>
          <a:xfrm>
            <a:off x="6228080" y="130810"/>
            <a:ext cx="720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699385" y="130810"/>
            <a:ext cx="556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485640" y="4725035"/>
            <a:ext cx="4587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+mn-ea"/>
              </a:rPr>
              <a:t> The x-ray of this patient shows densely sclerotic bone. </a:t>
            </a:r>
            <a:endParaRPr lang="ar-JO" dirty="0"/>
          </a:p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411730" y="6048375"/>
            <a:ext cx="3646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CHRONIC OSTEOMYELITIS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715" y="11748"/>
            <a:ext cx="8229600" cy="1143000"/>
          </a:xfrm>
        </p:spPr>
        <p:txBody>
          <a:bodyPr/>
          <a:lstStyle/>
          <a:p>
            <a:r>
              <a:rPr lang="en-US"/>
              <a:t>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527675"/>
          </a:xfrm>
        </p:spPr>
        <p:txBody>
          <a:bodyPr>
            <a:normAutofit/>
          </a:bodyPr>
          <a:lstStyle/>
          <a:p>
            <a:r>
              <a:rPr lang="en-US" sz="2300">
                <a:solidFill>
                  <a:schemeClr val="tx1"/>
                </a:solidFill>
              </a:rPr>
              <a:t>The treatment of acute and subacute osteomyelitis is </a:t>
            </a:r>
            <a:r>
              <a:rPr lang="en-US" sz="2300">
                <a:solidFill>
                  <a:srgbClr val="FF0000"/>
                </a:solidFill>
              </a:rPr>
              <a:t>depend on the MRI findings as follow :</a:t>
            </a:r>
          </a:p>
          <a:p>
            <a:r>
              <a:rPr lang="en-US" sz="2300">
                <a:solidFill>
                  <a:schemeClr val="tx1"/>
                </a:solidFill>
              </a:rPr>
              <a:t>If there is marrow edema only then the treatment is </a:t>
            </a:r>
            <a:r>
              <a:rPr lang="en-US" sz="2300">
                <a:solidFill>
                  <a:srgbClr val="FF0000"/>
                </a:solidFill>
              </a:rPr>
              <a:t>IV antibiotics and bed rest .</a:t>
            </a:r>
          </a:p>
          <a:p>
            <a:r>
              <a:rPr lang="en-US" sz="2300">
                <a:solidFill>
                  <a:schemeClr val="tx1"/>
                </a:solidFill>
              </a:rPr>
              <a:t>If there is edema with pus formation then the treatment is </a:t>
            </a:r>
            <a:r>
              <a:rPr lang="en-US" sz="2300">
                <a:solidFill>
                  <a:srgbClr val="FF0000"/>
                </a:solidFill>
              </a:rPr>
              <a:t>surgical drainage followed by IV antibiotics . </a:t>
            </a:r>
          </a:p>
          <a:p>
            <a:r>
              <a:rPr lang="en-US" sz="2300">
                <a:sym typeface="+mn-ea"/>
              </a:rPr>
              <a:t>The treatment of chronic osteomyelitis is </a:t>
            </a:r>
            <a:r>
              <a:rPr lang="en-US" sz="2300">
                <a:solidFill>
                  <a:srgbClr val="FF0000"/>
                </a:solidFill>
                <a:sym typeface="+mn-ea"/>
              </a:rPr>
              <a:t>always surgery (debridement)</a:t>
            </a:r>
            <a:endParaRPr lang="en-US" sz="23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30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79881"/>
            <a:ext cx="8819041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dirty="0"/>
              <a:t>Complications</a:t>
            </a:r>
            <a:endParaRPr lang="en-US" dirty="0"/>
          </a:p>
          <a:p>
            <a:pPr algn="l" rtl="0"/>
            <a:r>
              <a:rPr lang="en-US" dirty="0"/>
              <a:t>■ </a:t>
            </a:r>
            <a:r>
              <a:rPr lang="en-US" sz="2400" dirty="0">
                <a:solidFill>
                  <a:srgbClr val="C00000"/>
                </a:solidFill>
              </a:rPr>
              <a:t>Spread</a:t>
            </a:r>
            <a:r>
              <a:rPr lang="en-US" sz="2400" dirty="0"/>
              <a:t>: infection may spread to the joint (septic arthritis) or to other bones (metastatic osteomyelitis).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■ </a:t>
            </a:r>
            <a:r>
              <a:rPr lang="en-US" sz="2400" dirty="0">
                <a:solidFill>
                  <a:srgbClr val="C00000"/>
                </a:solidFill>
              </a:rPr>
              <a:t>Pathological fracture</a:t>
            </a:r>
            <a:r>
              <a:rPr lang="en-US" sz="2400" dirty="0"/>
              <a:t>: occasionally the bone is so weakened that it fractures at the site of infection or operative perforation.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■ </a:t>
            </a:r>
            <a:r>
              <a:rPr lang="en-US" sz="2400" dirty="0">
                <a:solidFill>
                  <a:srgbClr val="C00000"/>
                </a:solidFill>
              </a:rPr>
              <a:t>Growth disturbance</a:t>
            </a:r>
            <a:r>
              <a:rPr lang="en-US" sz="2400" dirty="0"/>
              <a:t>: if the physis is damaged there may later be shortening or deformity.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■ </a:t>
            </a:r>
            <a:r>
              <a:rPr lang="en-US" sz="2400" dirty="0">
                <a:solidFill>
                  <a:srgbClr val="C00000"/>
                </a:solidFill>
              </a:rPr>
              <a:t>Persistent infection</a:t>
            </a:r>
            <a:r>
              <a:rPr lang="en-US" sz="2400" dirty="0"/>
              <a:t>: treatment must be prompt and effective. ‘Too little too late’ may result in chronic osteomyelitis.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</p:spPr>
        <p:txBody>
          <a:bodyPr/>
          <a:lstStyle/>
          <a:p>
            <a:r>
              <a:rPr lang="en-US"/>
              <a:t>OSTEO-MYEL-ITIS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6835"/>
            <a:ext cx="8229600" cy="3509645"/>
          </a:xfrm>
        </p:spPr>
        <p:txBody>
          <a:bodyPr>
            <a:normAutofit lnSpcReduction="10000"/>
          </a:bodyPr>
          <a:lstStyle/>
          <a:p>
            <a:r>
              <a:rPr lang="en-US"/>
              <a:t>It is an infection of the bone and the bone marrow 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5965" y="1219835"/>
            <a:ext cx="1270" cy="480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04105" y="1228725"/>
            <a:ext cx="27940" cy="471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79185" y="1173480"/>
            <a:ext cx="48895" cy="455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2800350" y="1700530"/>
            <a:ext cx="822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Bone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140200" y="1681480"/>
            <a:ext cx="1499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Bone marrow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744845" y="1700530"/>
            <a:ext cx="160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Inflammation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6370" y="46355"/>
          <a:ext cx="8998585" cy="663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Acute Osteomyelitis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Subacute Osteomyelitis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Chronic Osteomyelitis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&lt; 2 weeks</a:t>
                      </a: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2-6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&gt; 6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Clinical 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features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fever,malaise, localized joint pain with redness and swelling 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mild symptoms and </a:t>
                      </a: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Pain is the most common symptom.</a:t>
                      </a:r>
                    </a:p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**Night pain that is relieved with aspirin is frequently reported.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recurrent bouts of pain, redness and tenderness at the affected site, healed and </a:t>
                      </a: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discharging sinuses</a:t>
                      </a:r>
                      <a:r>
                        <a:rPr lang="en-US"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imaging 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no findings on x-ray 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on mri there is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marrow edema</a:t>
                      </a:r>
                      <a:r>
                        <a:rPr lang="en-US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Brodie's abscess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 bone rarefaction ,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dense sclerosis</a:t>
                      </a:r>
                      <a:r>
                        <a:rPr lang="en-US"/>
                        <a:t> ,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sequestrum </a:t>
                      </a:r>
                      <a:r>
                        <a:rPr lang="en-US"/>
                        <a:t>,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sym typeface="+mn-ea"/>
                        </a:rPr>
                        <a:t>involucrum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if marrow edema only then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IV antibiotic and bed rest .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if edema+pus then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sym typeface="+mn-ea"/>
                        </a:rPr>
                        <a:t> drainage+IV antibiotic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same as acute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always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4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**mcc is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staph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sym typeface="+mn-ea"/>
                        </a:rPr>
                        <a:t>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**DDX are </a:t>
                      </a: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osteoid osteoma(from apley's)</a:t>
                      </a:r>
                      <a:r>
                        <a:rPr lang="en-US" sz="1600"/>
                        <a:t> and </a:t>
                      </a: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non ossifying fibroma(from dr bilal)</a:t>
                      </a:r>
                      <a:r>
                        <a:rPr lang="en-US" sz="1600"/>
                        <a:t>  if Dx is in doubt do an open biopsy .</a:t>
                      </a:r>
                    </a:p>
                    <a:p>
                      <a:pPr>
                        <a:buNone/>
                      </a:pPr>
                      <a:r>
                        <a:rPr lang="en-US" sz="1600"/>
                        <a:t>**mcc is 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sym typeface="+mn-ea"/>
                        </a:rPr>
                        <a:t>staph 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sym typeface="+mn-ea"/>
                        </a:rPr>
                        <a:t>aureus.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**nowadays it more frequently follows an open fracture or operation. 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*mcc is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S. epidermidis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  <p:pic>
        <p:nvPicPr>
          <p:cNvPr id="5" name="Picture 4" descr="thank-you-clipart-medical-114170-1932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4819600" cy="481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890"/>
            <a:ext cx="8229600" cy="958850"/>
          </a:xfrm>
        </p:spPr>
        <p:txBody>
          <a:bodyPr/>
          <a:lstStyle/>
          <a:p>
            <a:r>
              <a:rPr lang="en-US"/>
              <a:t>Oseomyelitis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705"/>
            <a:ext cx="8229600" cy="4930775"/>
          </a:xfrm>
        </p:spPr>
        <p:txBody>
          <a:bodyPr>
            <a:normAutofit fontScale="80000"/>
          </a:bodyPr>
          <a:lstStyle/>
          <a:p>
            <a:r>
              <a:rPr lang="en-US"/>
              <a:t>Acute osteomyelitis almost invariably occurs in </a:t>
            </a: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children.</a:t>
            </a:r>
            <a:endParaRPr lang="en-US"/>
          </a:p>
          <a:p>
            <a:r>
              <a:rPr lang="en-US"/>
              <a:t> When adults are affected it may be because of </a:t>
            </a: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decreased immunity </a:t>
            </a:r>
            <a:r>
              <a:rPr lang="en-US"/>
              <a:t>or </a:t>
            </a: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local trauma.</a:t>
            </a:r>
          </a:p>
          <a:p>
            <a:r>
              <a:rPr lang="en-US"/>
              <a:t>The most common causal organism is </a:t>
            </a: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Staph </a:t>
            </a: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aureus</a:t>
            </a: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/>
          </a:p>
          <a:p>
            <a:r>
              <a:rPr lang="en-US"/>
              <a:t> In young children Haemophilus influenzae used to be a fairly common pathogen for osteomyelitis and septic arthritis, but the introduction of H. influenzae type B vaccination has been followed by a much reduced incidence of this infection.</a:t>
            </a:r>
          </a:p>
          <a:p>
            <a:r>
              <a:rPr lang="en-US"/>
              <a:t>Patients with sickle-cell anaemia are prone to infection by </a:t>
            </a: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Salmonella typhi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758" y="56357"/>
            <a:ext cx="608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dirty="0">
                <a:solidFill>
                  <a:schemeClr val="accent5"/>
                </a:solidFill>
              </a:rPr>
              <a:t>Route of entry 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47710"/>
            <a:ext cx="912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/>
              <a:t>How microorganism reach the bone to produce osteomyelitis?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1185616"/>
            <a:ext cx="438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1- Hematogenous ::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72" y="2047746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25" y="1647281"/>
            <a:ext cx="7333532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/>
              <a:t>Commonest in children , also occur in adult 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Most common site to get involved &lt;&lt; </a:t>
            </a:r>
            <a:r>
              <a:rPr lang="en-US" b="1" dirty="0">
                <a:solidFill>
                  <a:srgbClr val="FF0000"/>
                </a:solidFill>
              </a:rPr>
              <a:t>Metaphysis of long bone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due to it’s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rich blood supply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</a:t>
            </a:r>
            <a:endParaRPr lang="en-US" b="1" dirty="0"/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The growth plate disappear in adult -------------&gt; less risk to be infected by Hematogenous from distal site of infection, mostly involve ( vertebra)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9248" y="2419278"/>
            <a:ext cx="1790700" cy="4117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971" y="3955605"/>
            <a:ext cx="651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2- Direct Extension  from neighboring soft tissue infection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119" y="4663491"/>
            <a:ext cx="713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/>
              <a:t>Typical clinical example foot ulcer in Diabetic patient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843" y="5082943"/>
            <a:ext cx="705932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3- Direct implantation of microbes into the bone ::</a:t>
            </a:r>
          </a:p>
          <a:p>
            <a:pPr algn="l" rtl="0"/>
            <a:r>
              <a:rPr lang="en-US" dirty="0"/>
              <a:t>-----&gt; penetrating injury , In  skin &amp; soft tissue allow  microorganism to enter </a:t>
            </a:r>
          </a:p>
          <a:p>
            <a:pPr algn="l" rtl="0"/>
            <a:r>
              <a:rPr lang="en-US" dirty="0"/>
              <a:t>------&gt; surgery : specially orthopedic implant in the bone </a:t>
            </a:r>
          </a:p>
          <a:p>
            <a:pPr algn="l" rtl="0"/>
            <a:r>
              <a:rPr lang="en-US" dirty="0"/>
              <a:t>------&gt; open fracture , exposed to outer environment </a:t>
            </a:r>
          </a:p>
          <a:p>
            <a:pPr algn="l" rtl="0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024688" cy="8648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raditional Arabic" panose="02020603050405020304" pitchFamily="18" charset="-78"/>
              </a:rPr>
              <a:t>P</a:t>
            </a:r>
            <a:r>
              <a:rPr lang="ar-JO" b="1" dirty="0">
                <a:solidFill>
                  <a:schemeClr val="bg1">
                    <a:lumMod val="50000"/>
                  </a:schemeClr>
                </a:solidFill>
              </a:rPr>
              <a:t>atho</a:t>
            </a:r>
            <a:r>
              <a:rPr lang="en-US" altLang="ar-JO" b="1" dirty="0">
                <a:solidFill>
                  <a:schemeClr val="bg1">
                    <a:lumMod val="50000"/>
                  </a:schemeClr>
                </a:solidFill>
              </a:rPr>
              <a:t>logy</a:t>
            </a:r>
            <a:endParaRPr lang="en-US" altLang="ar-JO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34E05D-BAA7-4AE5-BEA0-74E5643F5F7C}" type="slidenum">
              <a:rPr lang="ar-SA" altLang="en-US" smtClean="0">
                <a:solidFill>
                  <a:schemeClr val="tx2"/>
                </a:solidFill>
              </a:rPr>
              <a:t>5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550910" cy="5475605"/>
          </a:xfrm>
        </p:spPr>
        <p:txBody>
          <a:bodyPr>
            <a:normAutofit/>
          </a:bodyPr>
          <a:lstStyle/>
          <a:p>
            <a:r>
              <a:rPr lang="en-US"/>
              <a:t>1. Inflammation :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z="2300">
                <a:solidFill>
                  <a:srgbClr val="FF0000"/>
                </a:solidFill>
              </a:rPr>
              <a:t>the earliest change ,</a:t>
            </a:r>
            <a:r>
              <a:rPr lang="en-US" sz="2300"/>
              <a:t> the intraosseous pressure rises causing intense pain and obstruction of blood flow.</a:t>
            </a:r>
          </a:p>
          <a:p>
            <a:r>
              <a:rPr lang="en-US"/>
              <a:t>2. Suppuration :</a:t>
            </a:r>
          </a:p>
          <a:p>
            <a:pPr marL="0" indent="0">
              <a:buNone/>
            </a:pPr>
            <a:r>
              <a:rPr lang="en-US" sz="2300"/>
              <a:t>by the </a:t>
            </a:r>
            <a:r>
              <a:rPr lang="en-US" sz="2300">
                <a:solidFill>
                  <a:srgbClr val="FF0000"/>
                </a:solidFill>
              </a:rPr>
              <a:t>second day</a:t>
            </a:r>
            <a:r>
              <a:rPr lang="en-US" sz="2300"/>
              <a:t> pus appears in the medulla and forces its way along the Volkmann canals to the surface, where it forms a </a:t>
            </a:r>
            <a:r>
              <a:rPr lang="en-US" sz="2300">
                <a:solidFill>
                  <a:srgbClr val="FF0000"/>
                </a:solidFill>
              </a:rPr>
              <a:t>subperiosteal abscess</a:t>
            </a:r>
            <a:r>
              <a:rPr lang="en-US" sz="2300"/>
              <a:t>. It then </a:t>
            </a:r>
            <a:r>
              <a:rPr lang="en-US" sz="2300">
                <a:solidFill>
                  <a:srgbClr val="FF0000"/>
                </a:solidFill>
              </a:rPr>
              <a:t>spreads along the shaft, to re-enter the bone at another level</a:t>
            </a:r>
            <a:r>
              <a:rPr lang="en-US" sz="2300"/>
              <a:t>, or bursts out into the soft tissues. </a:t>
            </a:r>
          </a:p>
          <a:p>
            <a:r>
              <a:rPr lang="en-US"/>
              <a:t>3. Necrosis : </a:t>
            </a:r>
          </a:p>
          <a:p>
            <a:pPr marL="0" indent="0">
              <a:buNone/>
            </a:pPr>
            <a:r>
              <a:rPr lang="en-US" sz="2300"/>
              <a:t>the rising intraosseous pressure lead to decrease in the perfusion pressure (MAP-IOP)       blood supply and ischemia      Sequestrum.</a:t>
            </a:r>
          </a:p>
          <a:p>
            <a:pPr marL="0" indent="0">
              <a:buNone/>
            </a:pPr>
            <a:r>
              <a:rPr lang="en-US" sz="2300">
                <a:solidFill>
                  <a:srgbClr val="FF0000"/>
                </a:solidFill>
              </a:rPr>
              <a:t>by the end of 1 week.</a:t>
            </a:r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0112375" y="1550670"/>
            <a:ext cx="4445" cy="5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2915920" y="5662930"/>
            <a:ext cx="21590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204210" y="5661025"/>
            <a:ext cx="75565" cy="144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3200" y="5657850"/>
            <a:ext cx="22288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en-US"/>
              <a:t>4. New bone formation  : </a:t>
            </a:r>
          </a:p>
          <a:p>
            <a:pPr marL="0" indent="0">
              <a:buNone/>
            </a:pPr>
            <a:r>
              <a:rPr lang="en-US" sz="2300"/>
              <a:t>new bone forms from the deep layer of the periosteum. </a:t>
            </a:r>
            <a:r>
              <a:rPr lang="en-US" sz="2300">
                <a:solidFill>
                  <a:srgbClr val="FF0000"/>
                </a:solidFill>
              </a:rPr>
              <a:t>With time the new bone thickens to form a casing (or involucrum) enclosing the infected tissue and sequestra</a:t>
            </a:r>
            <a:r>
              <a:rPr lang="en-US" sz="2300"/>
              <a:t>. If the infection persists, pus may discharge through perforations (cloacae) in the involucrum and track by sinuses to the skin surface; the condition is now established as a</a:t>
            </a:r>
            <a:r>
              <a:rPr lang="en-US" sz="2300">
                <a:solidFill>
                  <a:srgbClr val="FF0000"/>
                </a:solidFill>
              </a:rPr>
              <a:t> chronic osteomyelitis</a:t>
            </a:r>
            <a:r>
              <a:rPr lang="en-US" sz="2300"/>
              <a:t>.</a:t>
            </a:r>
          </a:p>
          <a:p>
            <a:r>
              <a:rPr lang="en-US"/>
              <a:t>5. Resolution :</a:t>
            </a:r>
          </a:p>
          <a:p>
            <a:pPr marL="0" indent="0">
              <a:buNone/>
            </a:pPr>
            <a:r>
              <a:rPr lang="en-US" sz="2300"/>
              <a:t>if the infection is controlled and intraosseous pressure released at an early stage, this dire progress can be halted. The bone around the zone of infection becomes increasingly dense; this, together with the periosteal reaction, may result in overall thickening of the bone.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J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630" y="4991100"/>
            <a:ext cx="7772400" cy="1014095"/>
          </a:xfrm>
        </p:spPr>
        <p:txBody>
          <a:bodyPr/>
          <a:lstStyle/>
          <a:p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***Signs of chronicity =  sequestrum + involucrum + sinus formation</a:t>
            </a:r>
          </a:p>
        </p:txBody>
      </p:sp>
      <p:pic>
        <p:nvPicPr>
          <p:cNvPr id="4" name="Content Placeholder 3" descr="Screenshot (11)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90500" y="157480"/>
            <a:ext cx="8837295" cy="55505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52" y="217456"/>
            <a:ext cx="549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/>
              <a:t>Clinical  feature 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197" y="1122365"/>
            <a:ext cx="8928992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sym typeface="+mn-ea"/>
              </a:rPr>
              <a:t>** Children</a:t>
            </a:r>
            <a:r>
              <a:rPr lang="en-US" sz="2400" b="1" dirty="0">
                <a:sym typeface="+mn-ea"/>
              </a:rPr>
              <a:t> over the age of 4 years are most commonly affected.</a:t>
            </a:r>
          </a:p>
          <a:p>
            <a:pPr algn="l" rtl="0"/>
            <a:endParaRPr lang="en-US" sz="2400" dirty="0">
              <a:cs typeface="Majalla UI"/>
            </a:endParaRPr>
          </a:p>
          <a:p>
            <a:pPr algn="l" rtl="0"/>
            <a:r>
              <a:rPr lang="en-US" sz="2400" dirty="0">
                <a:cs typeface="Majalla UI"/>
              </a:rPr>
              <a:t>** The patient presents with </a:t>
            </a:r>
            <a:r>
              <a:rPr lang="en-US" sz="2400" dirty="0">
                <a:solidFill>
                  <a:srgbClr val="FF0000"/>
                </a:solidFill>
                <a:cs typeface="Majalla UI"/>
              </a:rPr>
              <a:t>severe pain, malaise and a fever</a:t>
            </a:r>
            <a:r>
              <a:rPr lang="en-US" sz="2400" dirty="0">
                <a:cs typeface="Majalla UI"/>
              </a:rPr>
              <a:t> , in neglected cases </a:t>
            </a:r>
            <a:r>
              <a:rPr lang="en-US" sz="2400" dirty="0">
                <a:solidFill>
                  <a:srgbClr val="FF0000"/>
                </a:solidFill>
                <a:cs typeface="Majalla UI"/>
              </a:rPr>
              <a:t>toxaemia </a:t>
            </a:r>
            <a:r>
              <a:rPr lang="en-US" sz="2400" dirty="0">
                <a:cs typeface="Majalla UI"/>
              </a:rPr>
              <a:t>may be marked.</a:t>
            </a:r>
          </a:p>
          <a:p>
            <a:pPr algn="l" rtl="0"/>
            <a:endParaRPr lang="en-US" sz="2400" dirty="0">
              <a:cs typeface="Majalla UI"/>
            </a:endParaRPr>
          </a:p>
          <a:p>
            <a:pPr algn="l" rtl="0"/>
            <a:r>
              <a:rPr lang="en-US" sz="2400" dirty="0">
                <a:cs typeface="Majalla UI"/>
              </a:rPr>
              <a:t>** Sometimes a </a:t>
            </a:r>
            <a:r>
              <a:rPr lang="en-US" sz="2400" dirty="0">
                <a:solidFill>
                  <a:srgbClr val="FF0000"/>
                </a:solidFill>
                <a:cs typeface="Majalla UI"/>
              </a:rPr>
              <a:t>history of a preceding skin lesion</a:t>
            </a:r>
            <a:r>
              <a:rPr lang="en-US" sz="2400" dirty="0">
                <a:cs typeface="Majalla UI"/>
              </a:rPr>
              <a:t>, an </a:t>
            </a:r>
            <a:r>
              <a:rPr lang="en-US" sz="2400" dirty="0">
                <a:solidFill>
                  <a:srgbClr val="FF0000"/>
                </a:solidFill>
                <a:cs typeface="Majalla UI"/>
              </a:rPr>
              <a:t>injury or a sore throat </a:t>
            </a:r>
            <a:r>
              <a:rPr lang="en-US" sz="2400" dirty="0">
                <a:cs typeface="Majalla UI"/>
              </a:rPr>
              <a:t>may be obtained. </a:t>
            </a:r>
          </a:p>
          <a:p>
            <a:pPr algn="l" rtl="0"/>
            <a:endParaRPr lang="en-US" sz="2400" dirty="0">
              <a:cs typeface="Majalla UI"/>
            </a:endParaRPr>
          </a:p>
          <a:p>
            <a:pPr algn="l" rtl="0"/>
            <a:r>
              <a:rPr lang="en-US" sz="2400" dirty="0">
                <a:cs typeface="Majalla UI"/>
              </a:rPr>
              <a:t> ** Even the </a:t>
            </a:r>
            <a:r>
              <a:rPr lang="en-US" sz="2400" dirty="0">
                <a:solidFill>
                  <a:srgbClr val="FF0000"/>
                </a:solidFill>
                <a:cs typeface="Majalla UI"/>
              </a:rPr>
              <a:t>gentlest manipulation is painful</a:t>
            </a:r>
            <a:r>
              <a:rPr lang="en-US" sz="2400" dirty="0">
                <a:cs typeface="Majalla UI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Majalla UI"/>
              </a:rPr>
              <a:t>joint movement is restricted (pseudoparalysis).</a:t>
            </a:r>
          </a:p>
          <a:p>
            <a:pPr algn="l" rtl="0"/>
            <a:endParaRPr lang="en-US" sz="2400" dirty="0">
              <a:solidFill>
                <a:srgbClr val="FF0000"/>
              </a:solidFill>
              <a:cs typeface="Majalla UI"/>
            </a:endParaRPr>
          </a:p>
          <a:p>
            <a:pPr algn="l" rtl="0"/>
            <a:r>
              <a:rPr lang="en-US" sz="2400" dirty="0">
                <a:cs typeface="Majalla UI"/>
              </a:rPr>
              <a:t>** </a:t>
            </a:r>
            <a:r>
              <a:rPr lang="en-US" sz="2400" dirty="0">
                <a:solidFill>
                  <a:srgbClr val="FF0000"/>
                </a:solidFill>
                <a:cs typeface="Majalla UI"/>
              </a:rPr>
              <a:t>Local redness, swelling, and edema</a:t>
            </a:r>
            <a:r>
              <a:rPr lang="en-US" sz="2400" dirty="0">
                <a:cs typeface="Majalla UI"/>
              </a:rPr>
              <a:t> are later signs and signify the presence of pus.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389" y="6115535"/>
            <a:ext cx="825523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***** Always look for other sites – multiple infection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46" y="179274"/>
            <a:ext cx="8136904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300" dirty="0">
                <a:solidFill>
                  <a:schemeClr val="tx1"/>
                </a:solidFill>
              </a:rPr>
              <a:t>** In infants, and especially in the newborn, the  const</a:t>
            </a:r>
            <a:r>
              <a:rPr lang="en-US" sz="2300" dirty="0"/>
              <a:t>itutional disturbance can be misleadingly  mild; the baby simply </a:t>
            </a:r>
            <a:r>
              <a:rPr lang="en-US" sz="2300" u="sng" dirty="0">
                <a:solidFill>
                  <a:srgbClr val="FF0000"/>
                </a:solidFill>
              </a:rPr>
              <a:t>fails to thrive</a:t>
            </a:r>
            <a:r>
              <a:rPr lang="en-US" sz="2300" dirty="0"/>
              <a:t> and is </a:t>
            </a:r>
            <a:r>
              <a:rPr lang="en-US" sz="2300" u="sng" dirty="0">
                <a:solidFill>
                  <a:srgbClr val="FF0000"/>
                </a:solidFill>
              </a:rPr>
              <a:t>drowsy</a:t>
            </a:r>
            <a:r>
              <a:rPr lang="en-US" sz="2300" dirty="0"/>
              <a:t> </a:t>
            </a:r>
          </a:p>
          <a:p>
            <a:pPr algn="l"/>
            <a:r>
              <a:rPr lang="en-US" sz="2300" dirty="0"/>
              <a:t>but </a:t>
            </a:r>
            <a:r>
              <a:rPr lang="en-US" sz="2300" u="sng" dirty="0">
                <a:solidFill>
                  <a:srgbClr val="FF0000"/>
                </a:solidFill>
              </a:rPr>
              <a:t>irritable</a:t>
            </a:r>
            <a:r>
              <a:rPr lang="en-US" sz="2300" dirty="0"/>
              <a:t>.  Suspicion should be aroused by a  history of </a:t>
            </a:r>
            <a:r>
              <a:rPr lang="en-US" sz="2300" dirty="0">
                <a:solidFill>
                  <a:srgbClr val="FF0000"/>
                </a:solidFill>
              </a:rPr>
              <a:t>birth difficulties or umbilical artery catheterization.</a:t>
            </a:r>
            <a:r>
              <a:rPr lang="en-US" sz="23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421" y="1423441"/>
            <a:ext cx="7992889" cy="610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 sz="2300" dirty="0"/>
          </a:p>
          <a:p>
            <a:pPr algn="l" rtl="0"/>
            <a:endParaRPr lang="en-US" sz="2300" dirty="0"/>
          </a:p>
          <a:p>
            <a:pPr algn="l" rtl="0"/>
            <a:r>
              <a:rPr lang="en-US" sz="2300" dirty="0"/>
              <a:t>** During the first year of life metaphyseal infection often spreads to the epiphysis and from there into the adjacent joint. Damage to the physis may eventually lead to </a:t>
            </a:r>
            <a:r>
              <a:rPr lang="en-US" sz="2300" dirty="0">
                <a:solidFill>
                  <a:srgbClr val="FF0000"/>
                </a:solidFill>
              </a:rPr>
              <a:t>retarded growth and deformity at that site</a:t>
            </a:r>
            <a:r>
              <a:rPr lang="en-US" sz="2300" dirty="0"/>
              <a:t>.</a:t>
            </a:r>
          </a:p>
          <a:p>
            <a:pPr algn="l" rtl="0"/>
            <a:endParaRPr lang="en-US" sz="2300" dirty="0"/>
          </a:p>
          <a:p>
            <a:pPr algn="l" rtl="0"/>
            <a:r>
              <a:rPr lang="en-US" sz="2300" dirty="0"/>
              <a:t>** In adults the commonest site of haematogenous infection is </a:t>
            </a:r>
            <a:r>
              <a:rPr lang="en-US" sz="2300" dirty="0">
                <a:solidFill>
                  <a:srgbClr val="FF0000"/>
                </a:solidFill>
              </a:rPr>
              <a:t>the spine</a:t>
            </a:r>
            <a:r>
              <a:rPr lang="en-US" sz="2300" dirty="0"/>
              <a:t>. Suspicious features are </a:t>
            </a:r>
            <a:r>
              <a:rPr lang="en-US" sz="2300" dirty="0">
                <a:solidFill>
                  <a:srgbClr val="FF0000"/>
                </a:solidFill>
              </a:rPr>
              <a:t>backache </a:t>
            </a:r>
            <a:r>
              <a:rPr lang="en-US" sz="2300" dirty="0"/>
              <a:t>and a mild </a:t>
            </a:r>
            <a:r>
              <a:rPr lang="en-US" sz="2300" dirty="0">
                <a:solidFill>
                  <a:srgbClr val="FF0000"/>
                </a:solidFill>
              </a:rPr>
              <a:t>fever</a:t>
            </a:r>
            <a:r>
              <a:rPr lang="en-US" sz="2300" dirty="0"/>
              <a:t>, possibly following a urological procedure. </a:t>
            </a:r>
          </a:p>
          <a:p>
            <a:pPr algn="l" rtl="0"/>
            <a:endParaRPr lang="en-US" sz="2300" dirty="0"/>
          </a:p>
          <a:p>
            <a:pPr algn="l" rtl="0"/>
            <a:r>
              <a:rPr lang="en-US" sz="2300" dirty="0"/>
              <a:t>**  </a:t>
            </a:r>
            <a:r>
              <a:rPr lang="en-US" sz="2300" dirty="0">
                <a:solidFill>
                  <a:srgbClr val="FF0000"/>
                </a:solidFill>
              </a:rPr>
              <a:t>Recurrent bouts of pain, redness and tenderness at the affected site with </a:t>
            </a:r>
            <a:r>
              <a:rPr lang="en-US" sz="2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healed and discharging sinuses (the classic features of chronic osteomtelitis).</a:t>
            </a:r>
          </a:p>
          <a:p>
            <a:pPr algn="l" rtl="0"/>
            <a:endParaRPr lang="en-US" sz="2300" dirty="0"/>
          </a:p>
          <a:p>
            <a:pPr algn="l" rtl="0"/>
            <a:endParaRPr lang="en-US" sz="2300" dirty="0"/>
          </a:p>
          <a:p>
            <a:pPr algn="l" rtl="0"/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On-screen Show (4:3)</PresentationFormat>
  <Paragraphs>174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Acute and chronic osteomyelitis</vt:lpstr>
      <vt:lpstr>OSTEO-MYEL-ITIS</vt:lpstr>
      <vt:lpstr>Oseomyelitis</vt:lpstr>
      <vt:lpstr>PowerPoint Presentation</vt:lpstr>
      <vt:lpstr>Pathology</vt:lpstr>
      <vt:lpstr>PowerPoint Presentation</vt:lpstr>
      <vt:lpstr> </vt:lpstr>
      <vt:lpstr>PowerPoint Presentation</vt:lpstr>
      <vt:lpstr>PowerPoint Presentation</vt:lpstr>
      <vt:lpstr>PowerPoint Presentation</vt:lpstr>
      <vt:lpstr>How to confirm the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MCC</dc:creator>
  <cp:lastModifiedBy>abdallah hattab</cp:lastModifiedBy>
  <cp:revision>44</cp:revision>
  <dcterms:created xsi:type="dcterms:W3CDTF">2017-09-10T20:34:00Z</dcterms:created>
  <dcterms:modified xsi:type="dcterms:W3CDTF">2020-03-21T17:24:39Z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1033-11.2.0.8991</vt:lpwstr>
  </property>
</Properties>
</file>