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6" r:id="rId28"/>
    <p:sldId id="283" r:id="rId29"/>
    <p:sldId id="287"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7DB9-002C-4CAB-8C30-84E2315A61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BCBFB0-59BA-4067-8ABF-992347F3BD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BE4DC2-8599-46F3-967F-F9B7847F75A3}"/>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5" name="Footer Placeholder 4">
            <a:extLst>
              <a:ext uri="{FF2B5EF4-FFF2-40B4-BE49-F238E27FC236}">
                <a16:creationId xmlns:a16="http://schemas.microsoft.com/office/drawing/2014/main" id="{A5E3E479-C5FF-407D-A0A5-B2330D2B8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FBEAA-2241-42F3-B2C4-DCB9800286BD}"/>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374190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1DCF-86B0-4D0F-BEB6-E60C375CDF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AF72E0-34C9-44B7-9123-8BAE515A8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025EA-D99D-4756-B3AF-400D1D3A6B8C}"/>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5" name="Footer Placeholder 4">
            <a:extLst>
              <a:ext uri="{FF2B5EF4-FFF2-40B4-BE49-F238E27FC236}">
                <a16:creationId xmlns:a16="http://schemas.microsoft.com/office/drawing/2014/main" id="{D6C1F645-D849-4580-8C00-8B22AAC2D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33A3F-1F35-444A-ADF9-34AA00C12B04}"/>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213741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DA8239-D8D4-4A64-8BFB-ED4F55771F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707010-9D98-4FD3-9CA9-A5F34CDDBC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EC904-41FE-478E-B27D-823ECC97DDE8}"/>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5" name="Footer Placeholder 4">
            <a:extLst>
              <a:ext uri="{FF2B5EF4-FFF2-40B4-BE49-F238E27FC236}">
                <a16:creationId xmlns:a16="http://schemas.microsoft.com/office/drawing/2014/main" id="{200DB1DF-152D-4433-A479-BD9DB5754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DB723-BD22-4B4C-AE85-A4900E5BDD58}"/>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333893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938D-69E7-4B78-8EA0-AC6602688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289C92-DC3B-4BF5-96FF-BE4987B05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88E78-F7DE-43B4-9F5A-7460F68463E7}"/>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5" name="Footer Placeholder 4">
            <a:extLst>
              <a:ext uri="{FF2B5EF4-FFF2-40B4-BE49-F238E27FC236}">
                <a16:creationId xmlns:a16="http://schemas.microsoft.com/office/drawing/2014/main" id="{96CD535E-E3E7-4B42-AD22-7CE01A746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DA115-A0B4-4D20-BF2B-45274CF81037}"/>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16189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41EC-3216-434E-B4F1-731A6F11BF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3BE77B-4FBB-4D7A-A647-BC8626D55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2D7CC-1533-4724-9E5D-28182267022C}"/>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5" name="Footer Placeholder 4">
            <a:extLst>
              <a:ext uri="{FF2B5EF4-FFF2-40B4-BE49-F238E27FC236}">
                <a16:creationId xmlns:a16="http://schemas.microsoft.com/office/drawing/2014/main" id="{1CFB4057-6C82-4372-BA4C-33A56172F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41D76-C228-441B-B71D-3365A4293C48}"/>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33292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85F8-5C39-4A36-A350-C8B3F2690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A797D-3D1A-43E7-BED0-F04EEAE74C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BF01E8-ACAB-44FF-A472-000041D336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B916E-522B-4893-BD96-A160E5E84FF2}"/>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6" name="Footer Placeholder 5">
            <a:extLst>
              <a:ext uri="{FF2B5EF4-FFF2-40B4-BE49-F238E27FC236}">
                <a16:creationId xmlns:a16="http://schemas.microsoft.com/office/drawing/2014/main" id="{AD3AA94C-138B-4E7D-BA0C-C70EC2656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D9774-F328-4301-B9D3-903CE13B0046}"/>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350378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0D82-9CEB-40A4-A518-F23335543D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FD6CA4-B9EE-4AA3-BCCA-F1392382A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57E78A-5553-4EDD-8BE6-9AAC100995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A7FB40-1A84-4F8E-990A-A4AA57CB47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8BE35E-E544-497F-A218-E22FD9591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4A104-A6E8-4E80-9CF1-525B480A7461}"/>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8" name="Footer Placeholder 7">
            <a:extLst>
              <a:ext uri="{FF2B5EF4-FFF2-40B4-BE49-F238E27FC236}">
                <a16:creationId xmlns:a16="http://schemas.microsoft.com/office/drawing/2014/main" id="{F5F9F331-E548-4A4D-94CD-17B10FA8C7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A4327C-DAA7-40D9-B81A-302FEB2BB59A}"/>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163943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DEC1-5EF5-43FF-8ADA-4BB09DB19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55F088-B609-4AEA-8540-6FD3C79BD713}"/>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4" name="Footer Placeholder 3">
            <a:extLst>
              <a:ext uri="{FF2B5EF4-FFF2-40B4-BE49-F238E27FC236}">
                <a16:creationId xmlns:a16="http://schemas.microsoft.com/office/drawing/2014/main" id="{F9C1A733-2E0A-40A9-A6C1-384E46B1DB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848C1-4FEA-43FE-8652-137320FAD943}"/>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308713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CF255-D6A4-4666-909A-716F58013577}"/>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3" name="Footer Placeholder 2">
            <a:extLst>
              <a:ext uri="{FF2B5EF4-FFF2-40B4-BE49-F238E27FC236}">
                <a16:creationId xmlns:a16="http://schemas.microsoft.com/office/drawing/2014/main" id="{9E531D43-25D4-4CAD-991F-75C7C13C64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1DB8DC-BE10-49CA-992E-2A1DDDAB6298}"/>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328493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449C-27DD-4FEA-B518-49A687D47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C01BF3-0DAF-4653-B5E8-D3CF030E6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A76E23-BE1D-4219-9CF5-9E4C83672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639D1-ED6E-410F-9C58-093FB87E3044}"/>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6" name="Footer Placeholder 5">
            <a:extLst>
              <a:ext uri="{FF2B5EF4-FFF2-40B4-BE49-F238E27FC236}">
                <a16:creationId xmlns:a16="http://schemas.microsoft.com/office/drawing/2014/main" id="{44BFD3C4-B627-431A-A9DA-27DB6AA7E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32D2E-2C24-463A-A64E-480F5404D244}"/>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347425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EC31-AD65-4152-ACD5-2BCF7E2B0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BB6AA1-96C8-4721-8D29-DFC31610A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7D43AC-4B0E-4ED3-AE74-E217964CA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7F14CD-E10E-4DDF-B63E-735BB6DA8A8F}"/>
              </a:ext>
            </a:extLst>
          </p:cNvPr>
          <p:cNvSpPr>
            <a:spLocks noGrp="1"/>
          </p:cNvSpPr>
          <p:nvPr>
            <p:ph type="dt" sz="half" idx="10"/>
          </p:nvPr>
        </p:nvSpPr>
        <p:spPr/>
        <p:txBody>
          <a:bodyPr/>
          <a:lstStyle/>
          <a:p>
            <a:fld id="{4C4D2C1D-544A-4F43-9BE3-6E0DF27B3066}" type="datetimeFigureOut">
              <a:rPr lang="en-US" smtClean="0"/>
              <a:t>12/27/2021</a:t>
            </a:fld>
            <a:endParaRPr lang="en-US"/>
          </a:p>
        </p:txBody>
      </p:sp>
      <p:sp>
        <p:nvSpPr>
          <p:cNvPr id="6" name="Footer Placeholder 5">
            <a:extLst>
              <a:ext uri="{FF2B5EF4-FFF2-40B4-BE49-F238E27FC236}">
                <a16:creationId xmlns:a16="http://schemas.microsoft.com/office/drawing/2014/main" id="{945BFC2F-588D-4E2D-93B5-904F352BF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87979-2A50-478D-8796-555CD2467BAF}"/>
              </a:ext>
            </a:extLst>
          </p:cNvPr>
          <p:cNvSpPr>
            <a:spLocks noGrp="1"/>
          </p:cNvSpPr>
          <p:nvPr>
            <p:ph type="sldNum" sz="quarter" idx="12"/>
          </p:nvPr>
        </p:nvSpPr>
        <p:spPr/>
        <p:txBody>
          <a:bodyPr/>
          <a:lstStyle/>
          <a:p>
            <a:fld id="{2093FA6A-E1C2-4191-9C09-329D5A5F83DF}" type="slidenum">
              <a:rPr lang="en-US" smtClean="0"/>
              <a:t>‹#›</a:t>
            </a:fld>
            <a:endParaRPr lang="en-US"/>
          </a:p>
        </p:txBody>
      </p:sp>
    </p:spTree>
    <p:extLst>
      <p:ext uri="{BB962C8B-B14F-4D97-AF65-F5344CB8AC3E}">
        <p14:creationId xmlns:p14="http://schemas.microsoft.com/office/powerpoint/2010/main" val="23997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67D455-0DD6-4AC4-9490-08CB16700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32189E-8F40-4056-976E-DF95B978D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02A94-0650-4E6D-98A1-D1E2007A5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D2C1D-544A-4F43-9BE3-6E0DF27B3066}" type="datetimeFigureOut">
              <a:rPr lang="en-US" smtClean="0"/>
              <a:t>12/27/2021</a:t>
            </a:fld>
            <a:endParaRPr lang="en-US"/>
          </a:p>
        </p:txBody>
      </p:sp>
      <p:sp>
        <p:nvSpPr>
          <p:cNvPr id="5" name="Footer Placeholder 4">
            <a:extLst>
              <a:ext uri="{FF2B5EF4-FFF2-40B4-BE49-F238E27FC236}">
                <a16:creationId xmlns:a16="http://schemas.microsoft.com/office/drawing/2014/main" id="{FCF7A27C-62C0-447B-B6DD-66C3FC4589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FECC5-4187-4B0D-9223-DCE301D7A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3FA6A-E1C2-4191-9C09-329D5A5F83DF}" type="slidenum">
              <a:rPr lang="en-US" smtClean="0"/>
              <a:t>‹#›</a:t>
            </a:fld>
            <a:endParaRPr lang="en-US"/>
          </a:p>
        </p:txBody>
      </p:sp>
    </p:spTree>
    <p:extLst>
      <p:ext uri="{BB962C8B-B14F-4D97-AF65-F5344CB8AC3E}">
        <p14:creationId xmlns:p14="http://schemas.microsoft.com/office/powerpoint/2010/main" val="383249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9198-2216-4B68-8C86-A373D87CE93E}"/>
              </a:ext>
            </a:extLst>
          </p:cNvPr>
          <p:cNvSpPr>
            <a:spLocks noGrp="1"/>
          </p:cNvSpPr>
          <p:nvPr>
            <p:ph type="ctrTitle"/>
          </p:nvPr>
        </p:nvSpPr>
        <p:spPr/>
        <p:txBody>
          <a:bodyPr/>
          <a:lstStyle/>
          <a:p>
            <a:r>
              <a:rPr lang="en-US" dirty="0"/>
              <a:t>Dr. </a:t>
            </a:r>
            <a:r>
              <a:rPr lang="en-US" dirty="0" err="1"/>
              <a:t>Wiam</a:t>
            </a:r>
            <a:r>
              <a:rPr lang="en-US" dirty="0"/>
              <a:t> </a:t>
            </a:r>
            <a:r>
              <a:rPr lang="en-US" dirty="0" err="1"/>
              <a:t>Khreasat</a:t>
            </a:r>
            <a:endParaRPr lang="en-US" dirty="0"/>
          </a:p>
        </p:txBody>
      </p:sp>
      <p:sp>
        <p:nvSpPr>
          <p:cNvPr id="3" name="Subtitle 2">
            <a:extLst>
              <a:ext uri="{FF2B5EF4-FFF2-40B4-BE49-F238E27FC236}">
                <a16:creationId xmlns:a16="http://schemas.microsoft.com/office/drawing/2014/main" id="{66BC1C12-FE6E-4F52-899E-C1ED3FD60C74}"/>
              </a:ext>
            </a:extLst>
          </p:cNvPr>
          <p:cNvSpPr>
            <a:spLocks noGrp="1"/>
          </p:cNvSpPr>
          <p:nvPr>
            <p:ph type="subTitle" idx="1"/>
          </p:nvPr>
        </p:nvSpPr>
        <p:spPr/>
        <p:txBody>
          <a:bodyPr/>
          <a:lstStyle/>
          <a:p>
            <a:r>
              <a:rPr lang="en-US" dirty="0"/>
              <a:t>27 December 2021</a:t>
            </a:r>
          </a:p>
        </p:txBody>
      </p:sp>
    </p:spTree>
    <p:extLst>
      <p:ext uri="{BB962C8B-B14F-4D97-AF65-F5344CB8AC3E}">
        <p14:creationId xmlns:p14="http://schemas.microsoft.com/office/powerpoint/2010/main" val="315914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AD9D9-7B81-4186-8244-4FF08D1E182B}"/>
              </a:ext>
            </a:extLst>
          </p:cNvPr>
          <p:cNvSpPr>
            <a:spLocks noGrp="1"/>
          </p:cNvSpPr>
          <p:nvPr>
            <p:ph idx="1"/>
          </p:nvPr>
        </p:nvSpPr>
        <p:spPr>
          <a:xfrm>
            <a:off x="838200" y="1062182"/>
            <a:ext cx="10515600" cy="5114781"/>
          </a:xfrm>
        </p:spPr>
        <p:txBody>
          <a:bodyPr>
            <a:normAutofit fontScale="92500" lnSpcReduction="20000"/>
          </a:bodyPr>
          <a:lstStyle/>
          <a:p>
            <a:r>
              <a:rPr lang="en-US" dirty="0"/>
              <a:t>Embolic infarctions are more common than infarctions due to thrombosis. </a:t>
            </a:r>
          </a:p>
          <a:p>
            <a:r>
              <a:rPr lang="en-US" dirty="0"/>
              <a:t>Cardiac mural thrombi are a frequent source of emboli; myocardial dysfunction, valvular disease, and atrial fibrillation are important predisposing factors. </a:t>
            </a:r>
          </a:p>
          <a:p>
            <a:r>
              <a:rPr lang="en-US" dirty="0" err="1"/>
              <a:t>Thromboemboli</a:t>
            </a:r>
            <a:r>
              <a:rPr lang="en-US" dirty="0"/>
              <a:t> also arise in arteries, most often from atheromatous plaques in the carotid arteries or aortic arch. </a:t>
            </a:r>
          </a:p>
          <a:p>
            <a:r>
              <a:rPr lang="en-US" dirty="0"/>
              <a:t>Emboli of venous origin may cross over to the arterial circulation through a patent foramen </a:t>
            </a:r>
            <a:r>
              <a:rPr lang="en-US" dirty="0" err="1"/>
              <a:t>ovale</a:t>
            </a:r>
            <a:r>
              <a:rPr lang="en-US" dirty="0"/>
              <a:t> and lodge in the brain (paradoxical embolism these include </a:t>
            </a:r>
            <a:r>
              <a:rPr lang="en-US" dirty="0" err="1"/>
              <a:t>thromboemboli</a:t>
            </a:r>
            <a:r>
              <a:rPr lang="en-US" dirty="0"/>
              <a:t> from deep leg veins and fat emboli, usually following bone trauma. </a:t>
            </a:r>
          </a:p>
          <a:p>
            <a:r>
              <a:rPr lang="en-US" dirty="0"/>
              <a:t>The territory of the middle cerebral artery, a direct extension of the internal carotid artery, is most frequently affected by embolic infarction.</a:t>
            </a:r>
          </a:p>
          <a:p>
            <a:r>
              <a:rPr lang="en-US" dirty="0"/>
              <a:t>Emboli tend to lodge where vessels branch or in areas of stenosis, usually caused by atherosclerosis.</a:t>
            </a:r>
          </a:p>
        </p:txBody>
      </p:sp>
    </p:spTree>
    <p:extLst>
      <p:ext uri="{BB962C8B-B14F-4D97-AF65-F5344CB8AC3E}">
        <p14:creationId xmlns:p14="http://schemas.microsoft.com/office/powerpoint/2010/main" val="137496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C8B3A-6556-4F50-B763-38F4DF02606E}"/>
              </a:ext>
            </a:extLst>
          </p:cNvPr>
          <p:cNvSpPr>
            <a:spLocks noGrp="1"/>
          </p:cNvSpPr>
          <p:nvPr>
            <p:ph idx="1"/>
          </p:nvPr>
        </p:nvSpPr>
        <p:spPr>
          <a:xfrm>
            <a:off x="838200" y="942109"/>
            <a:ext cx="10515600" cy="5234854"/>
          </a:xfrm>
        </p:spPr>
        <p:txBody>
          <a:bodyPr>
            <a:normAutofit fontScale="92500" lnSpcReduction="10000"/>
          </a:bodyPr>
          <a:lstStyle/>
          <a:p>
            <a:r>
              <a:rPr lang="en-US" dirty="0"/>
              <a:t>Thrombotic occlusions causing cerebral infarctions usually are superimposed on atherosclerotic plaques; common sites are the carotid bifurcation, the origin of the middle cerebral artery, and either end of the basilar artery. </a:t>
            </a:r>
          </a:p>
          <a:p>
            <a:r>
              <a:rPr lang="en-US" dirty="0"/>
              <a:t>These occlusions may be accompanied by anterograde extension, as well as thrombus fragmentation and distal embolization. </a:t>
            </a:r>
          </a:p>
          <a:p>
            <a:r>
              <a:rPr lang="en-US" dirty="0"/>
              <a:t>Thrombotic occlusions causing small infarcts of only a few millimeters in diameter, so-called “lacunar infarcts,” occur when small penetrating arteries occlude due to chronic damage, usually from long-standing hypertension.</a:t>
            </a:r>
          </a:p>
          <a:p>
            <a:r>
              <a:rPr lang="en-US" dirty="0"/>
              <a:t>Infarcts can be divided into two broad groups. </a:t>
            </a:r>
          </a:p>
          <a:p>
            <a:r>
              <a:rPr lang="en-US" dirty="0" err="1"/>
              <a:t>Nonhemorrhagic</a:t>
            </a:r>
            <a:r>
              <a:rPr lang="en-US" dirty="0"/>
              <a:t> infarcts result from acute vascular occlusions and may evolve into hemorrhagic infarcts when there is reperfusion of ischemic tissue, either through collaterals or after dissolution of emboli.</a:t>
            </a:r>
          </a:p>
        </p:txBody>
      </p:sp>
    </p:spTree>
    <p:extLst>
      <p:ext uri="{BB962C8B-B14F-4D97-AF65-F5344CB8AC3E}">
        <p14:creationId xmlns:p14="http://schemas.microsoft.com/office/powerpoint/2010/main" val="76002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687CB8-D381-4DB1-956D-0058F7D953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481" y="1936095"/>
            <a:ext cx="8055038" cy="4130398"/>
          </a:xfrm>
        </p:spPr>
      </p:pic>
      <p:sp>
        <p:nvSpPr>
          <p:cNvPr id="2" name="TextBox 1">
            <a:extLst>
              <a:ext uri="{FF2B5EF4-FFF2-40B4-BE49-F238E27FC236}">
                <a16:creationId xmlns:a16="http://schemas.microsoft.com/office/drawing/2014/main" id="{07CE35C5-6258-4F69-AACD-080D76E8C138}"/>
              </a:ext>
            </a:extLst>
          </p:cNvPr>
          <p:cNvSpPr txBox="1"/>
          <p:nvPr/>
        </p:nvSpPr>
        <p:spPr>
          <a:xfrm>
            <a:off x="2068481" y="757382"/>
            <a:ext cx="8174646" cy="1200329"/>
          </a:xfrm>
          <a:prstGeom prst="rect">
            <a:avLst/>
          </a:prstGeom>
          <a:noFill/>
        </p:spPr>
        <p:txBody>
          <a:bodyPr wrap="square" rtlCol="0">
            <a:spAutoFit/>
          </a:bodyPr>
          <a:lstStyle/>
          <a:p>
            <a:r>
              <a:rPr lang="en-US"/>
              <a:t>Cerebral infarction. (A) Infiltration of a cerebral infarction by neutrophils begins at the edges of the lesion, where the vascular supply is intact. (B) By day 10, an area of infarction shows the presence of macrophages and surrounding reactive gliosis. (C) Old intracortical infarcts are seen as areas of tissue loss and residual gliosis.</a:t>
            </a:r>
            <a:endParaRPr lang="en-US" dirty="0"/>
          </a:p>
        </p:txBody>
      </p:sp>
    </p:spTree>
    <p:extLst>
      <p:ext uri="{BB962C8B-B14F-4D97-AF65-F5344CB8AC3E}">
        <p14:creationId xmlns:p14="http://schemas.microsoft.com/office/powerpoint/2010/main" val="327614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D7BC-FE94-45D4-84E5-EB84861EF398}"/>
              </a:ext>
            </a:extLst>
          </p:cNvPr>
          <p:cNvSpPr>
            <a:spLocks noGrp="1"/>
          </p:cNvSpPr>
          <p:nvPr>
            <p:ph type="title"/>
          </p:nvPr>
        </p:nvSpPr>
        <p:spPr>
          <a:xfrm>
            <a:off x="838200" y="365126"/>
            <a:ext cx="10515600" cy="315912"/>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2A445954-7F92-40AC-8A4A-8EC25D6B5262}"/>
              </a:ext>
            </a:extLst>
          </p:cNvPr>
          <p:cNvSpPr>
            <a:spLocks noGrp="1"/>
          </p:cNvSpPr>
          <p:nvPr>
            <p:ph idx="1"/>
          </p:nvPr>
        </p:nvSpPr>
        <p:spPr>
          <a:xfrm>
            <a:off x="838200" y="932872"/>
            <a:ext cx="10515600" cy="5560001"/>
          </a:xfrm>
        </p:spPr>
        <p:txBody>
          <a:bodyPr>
            <a:normAutofit fontScale="92500" lnSpcReduction="10000"/>
          </a:bodyPr>
          <a:lstStyle/>
          <a:p>
            <a:r>
              <a:rPr lang="en-US" sz="1600" dirty="0"/>
              <a:t>Hemorrhagic infarcts usually manifest as </a:t>
            </a:r>
            <a:r>
              <a:rPr lang="en-US" sz="1600" dirty="0" err="1"/>
              <a:t>multiple,sometimes</a:t>
            </a:r>
            <a:r>
              <a:rPr lang="en-US" sz="1600" dirty="0"/>
              <a:t> confluent, petechial hemorrhages.</a:t>
            </a:r>
          </a:p>
          <a:p>
            <a:r>
              <a:rPr lang="en-US" sz="1600" dirty="0"/>
              <a:t>The microscopic picture and evolution of hemorrhagic infarction parallel those of ischemic infarction, with the addition of blood extravasation and resorption. </a:t>
            </a:r>
          </a:p>
          <a:p>
            <a:r>
              <a:rPr lang="en-US" sz="1600" dirty="0"/>
              <a:t>In individuals with coagulopathies, hemorrhagic infarcts may be associated with extensive intracerebral hematomas. </a:t>
            </a:r>
          </a:p>
          <a:p>
            <a:r>
              <a:rPr lang="en-US" sz="1600" dirty="0"/>
              <a:t>The macroscopic appearance of a </a:t>
            </a:r>
            <a:r>
              <a:rPr lang="en-US" sz="1600" dirty="0" err="1"/>
              <a:t>nonhemorrhagic</a:t>
            </a:r>
            <a:r>
              <a:rPr lang="en-US" sz="1600" dirty="0"/>
              <a:t> infarct evolves </a:t>
            </a:r>
            <a:r>
              <a:rPr lang="en-US" sz="1600" dirty="0" err="1"/>
              <a:t>overtime.During</a:t>
            </a:r>
            <a:r>
              <a:rPr lang="en-US" sz="1600" dirty="0"/>
              <a:t> the first 6 </a:t>
            </a:r>
            <a:r>
              <a:rPr lang="en-US" sz="1600" dirty="0" err="1"/>
              <a:t>hours,the</a:t>
            </a:r>
            <a:r>
              <a:rPr lang="en-US" sz="1600" dirty="0"/>
              <a:t> tissue is unchanged in appearance, but by 48 </a:t>
            </a:r>
            <a:r>
              <a:rPr lang="en-US" sz="1600" dirty="0" err="1"/>
              <a:t>hours,the</a:t>
            </a:r>
            <a:r>
              <a:rPr lang="en-US" sz="1600" dirty="0"/>
              <a:t> tissue becomes </a:t>
            </a:r>
            <a:r>
              <a:rPr lang="en-US" sz="1600" dirty="0" err="1"/>
              <a:t>pale,soft</a:t>
            </a:r>
            <a:r>
              <a:rPr lang="en-US" sz="1600" dirty="0"/>
              <a:t>, and swollen. </a:t>
            </a:r>
          </a:p>
          <a:p>
            <a:r>
              <a:rPr lang="en-US" sz="1600" dirty="0"/>
              <a:t>From days 2 to 10,the injured brain turns gelatinous and friable, and the boundary between normal and abnormal tissue becomes more distinct as edema resolves in the adjacent viable tissue. From day 10 to week 3, the tissue liquefies, eventually leaving a fluid-filled cavity, which gradually expands as dead tissue is resorbed.</a:t>
            </a:r>
          </a:p>
          <a:p>
            <a:r>
              <a:rPr lang="en-US" sz="1600" dirty="0"/>
              <a:t>Microscopically, the tissue reaction follows a characteristic </a:t>
            </a:r>
            <a:r>
              <a:rPr lang="en-US" sz="1600" dirty="0" err="1"/>
              <a:t>sequence.After</a:t>
            </a:r>
            <a:r>
              <a:rPr lang="en-US" sz="1600" dirty="0"/>
              <a:t> the first 12 hours, ischemic neuronal change (red neurons) and cytotoxic and vasogenic edema appear. </a:t>
            </a:r>
          </a:p>
          <a:p>
            <a:r>
              <a:rPr lang="en-US" sz="1600" dirty="0"/>
              <a:t>Endothelial and glial cells, mainly astrocytes, swell, and myelinated fibers begin to disintegrate. </a:t>
            </a:r>
          </a:p>
          <a:p>
            <a:r>
              <a:rPr lang="en-US" sz="1600" dirty="0"/>
              <a:t>During the first several days neutrophils infiltrate the area of </a:t>
            </a:r>
            <a:r>
              <a:rPr lang="en-US" sz="1600" dirty="0" err="1"/>
              <a:t>injury,but</a:t>
            </a:r>
            <a:r>
              <a:rPr lang="en-US" sz="1600" dirty="0"/>
              <a:t> these are replaced over the next 2–3 weeks by macrophages. </a:t>
            </a:r>
          </a:p>
          <a:p>
            <a:r>
              <a:rPr lang="en-US" sz="1600" dirty="0"/>
              <a:t>Macrophages containing myelin or red blood cell breakdown products may persist in the lesion for months to years. </a:t>
            </a:r>
          </a:p>
          <a:p>
            <a:r>
              <a:rPr lang="en-US" sz="1600" dirty="0"/>
              <a:t>As the process of phagocytosis and liquefaction proceeds, astrocytes at the edges of the lesion progressively enlarge, divide, and develop a prominent network of cytoplasmic extensions. </a:t>
            </a:r>
          </a:p>
          <a:p>
            <a:r>
              <a:rPr lang="en-US" sz="1600" dirty="0"/>
              <a:t>After several months, the striking astrocytic nuclear and cytoplasmic enlargement regresses. </a:t>
            </a:r>
          </a:p>
          <a:p>
            <a:r>
              <a:rPr lang="en-US" sz="1600" dirty="0"/>
              <a:t>In the wall of the cavity, astrocyte processes form a dense feltwork of glial fibers admixed with new capillaries and a few perivascular connective tissue fibers</a:t>
            </a:r>
          </a:p>
        </p:txBody>
      </p:sp>
    </p:spTree>
    <p:extLst>
      <p:ext uri="{BB962C8B-B14F-4D97-AF65-F5344CB8AC3E}">
        <p14:creationId xmlns:p14="http://schemas.microsoft.com/office/powerpoint/2010/main" val="378506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7A63CE-1FAB-4D5F-A20B-E15441A836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5236" y="304800"/>
            <a:ext cx="5329382" cy="6206836"/>
          </a:xfrm>
        </p:spPr>
      </p:pic>
      <p:sp>
        <p:nvSpPr>
          <p:cNvPr id="2" name="TextBox 1">
            <a:extLst>
              <a:ext uri="{FF2B5EF4-FFF2-40B4-BE49-F238E27FC236}">
                <a16:creationId xmlns:a16="http://schemas.microsoft.com/office/drawing/2014/main" id="{EA6EF964-F6C7-471A-BD44-75411AB90EE1}"/>
              </a:ext>
            </a:extLst>
          </p:cNvPr>
          <p:cNvSpPr txBox="1"/>
          <p:nvPr/>
        </p:nvSpPr>
        <p:spPr>
          <a:xfrm>
            <a:off x="387927" y="618836"/>
            <a:ext cx="2927928" cy="3953164"/>
          </a:xfrm>
          <a:prstGeom prst="rect">
            <a:avLst/>
          </a:prstGeom>
          <a:noFill/>
        </p:spPr>
        <p:txBody>
          <a:bodyPr wrap="square" rtlCol="0">
            <a:spAutoFit/>
          </a:bodyPr>
          <a:lstStyle/>
          <a:p>
            <a:r>
              <a:rPr lang="en-US"/>
              <a:t>Cerebral infarction. (A) Section of the brain showing a large, discolored, focally hemorrhagic region in the left middle cerebral artery distribution (hemorrhagic, or red, infarction). (B) An infarct with punctate hemorrhages, consistent with ischemia-reperfusion injury, is present in the temporal lobe. (C) Old cystic infarct shows destruction of cortex and surrounding gliosis</a:t>
            </a:r>
            <a:endParaRPr lang="en-US" dirty="0"/>
          </a:p>
        </p:txBody>
      </p:sp>
    </p:spTree>
    <p:extLst>
      <p:ext uri="{BB962C8B-B14F-4D97-AF65-F5344CB8AC3E}">
        <p14:creationId xmlns:p14="http://schemas.microsoft.com/office/powerpoint/2010/main" val="160660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7AB2-97CC-4870-8786-99E2F5D5E41B}"/>
              </a:ext>
            </a:extLst>
          </p:cNvPr>
          <p:cNvSpPr>
            <a:spLocks noGrp="1"/>
          </p:cNvSpPr>
          <p:nvPr>
            <p:ph type="title"/>
          </p:nvPr>
        </p:nvSpPr>
        <p:spPr>
          <a:xfrm>
            <a:off x="838200" y="365126"/>
            <a:ext cx="10515600" cy="315912"/>
          </a:xfrm>
        </p:spPr>
        <p:txBody>
          <a:bodyPr>
            <a:normAutofit fontScale="90000"/>
          </a:bodyPr>
          <a:lstStyle/>
          <a:p>
            <a:r>
              <a:rPr lang="en-US" dirty="0"/>
              <a:t>Intracranial Hemorrhage </a:t>
            </a:r>
          </a:p>
        </p:txBody>
      </p:sp>
      <p:sp>
        <p:nvSpPr>
          <p:cNvPr id="3" name="Content Placeholder 2">
            <a:extLst>
              <a:ext uri="{FF2B5EF4-FFF2-40B4-BE49-F238E27FC236}">
                <a16:creationId xmlns:a16="http://schemas.microsoft.com/office/drawing/2014/main" id="{B2A212B3-4CEF-4120-BCFA-4DC5376F9E34}"/>
              </a:ext>
            </a:extLst>
          </p:cNvPr>
          <p:cNvSpPr>
            <a:spLocks noGrp="1"/>
          </p:cNvSpPr>
          <p:nvPr>
            <p:ph idx="1"/>
          </p:nvPr>
        </p:nvSpPr>
        <p:spPr>
          <a:xfrm>
            <a:off x="838200" y="1117600"/>
            <a:ext cx="10515600" cy="5059363"/>
          </a:xfrm>
        </p:spPr>
        <p:txBody>
          <a:bodyPr>
            <a:normAutofit fontScale="62500" lnSpcReduction="20000"/>
          </a:bodyPr>
          <a:lstStyle/>
          <a:p>
            <a:r>
              <a:rPr lang="en-US" dirty="0"/>
              <a:t>Hemorrhages within the brain are caused by:</a:t>
            </a:r>
          </a:p>
          <a:p>
            <a:r>
              <a:rPr lang="en-US" dirty="0">
                <a:highlight>
                  <a:srgbClr val="FFFF00"/>
                </a:highlight>
              </a:rPr>
              <a:t>(1) hypertension and other diseases leading to vascular wall injury</a:t>
            </a:r>
          </a:p>
          <a:p>
            <a:r>
              <a:rPr lang="en-US" dirty="0">
                <a:highlight>
                  <a:srgbClr val="FFFF00"/>
                </a:highlight>
              </a:rPr>
              <a:t>(2) structural lesions such as arteriovenous and cavernous malformations</a:t>
            </a:r>
          </a:p>
          <a:p>
            <a:r>
              <a:rPr lang="en-US" dirty="0">
                <a:highlight>
                  <a:srgbClr val="FFFF00"/>
                </a:highlight>
              </a:rPr>
              <a:t>(3) tumors</a:t>
            </a:r>
          </a:p>
          <a:p>
            <a:r>
              <a:rPr lang="en-US" dirty="0"/>
              <a:t>Subarachnoid hemorrhages most commonly are the result of ruptured aneurysms but also occur with other vascular malformations. </a:t>
            </a:r>
          </a:p>
          <a:p>
            <a:r>
              <a:rPr lang="en-US" dirty="0"/>
              <a:t>Subdural or epidural hemorrhages usually are associated with trauma. </a:t>
            </a:r>
          </a:p>
          <a:p>
            <a:r>
              <a:rPr lang="en-US" dirty="0"/>
              <a:t>Primary Brain Parenchymal Hemorrhage Spontaneous (nontraumatic) intraparenchymal hemorrhages are most common in mid to late adult life, with a peak incidence at about 60 years of age. </a:t>
            </a:r>
          </a:p>
          <a:p>
            <a:r>
              <a:rPr lang="en-US" dirty="0"/>
              <a:t>Most are due to the rupture of a small intraparenchymal vessel. Hypertension is the leading underlying cause, and brain hemorrhage accounts for roughly 15% of deaths among individuals with chronic hypertension. </a:t>
            </a:r>
          </a:p>
          <a:p>
            <a:r>
              <a:rPr lang="en-US" dirty="0"/>
              <a:t>Intracerebral hemorrhage can be clinically devastating when it affects large portions of the brain or extends into the ventricular system; alternatively, it can affect small regions and be clinically silent. </a:t>
            </a:r>
          </a:p>
          <a:p>
            <a:r>
              <a:rPr lang="en-US" dirty="0"/>
              <a:t>Hypertensive intraparenchymal hemorrhages typically occur in the basal ganglia, thalamus, pons, and cerebellum, with the location and the size of the bleed determining its clinical manifestations. </a:t>
            </a:r>
          </a:p>
          <a:p>
            <a:r>
              <a:rPr lang="en-US" dirty="0"/>
              <a:t>If the individual survives the acute event, gradual resolution of the hematoma ensues, sometimes with considerable clinical improvement.</a:t>
            </a:r>
          </a:p>
        </p:txBody>
      </p:sp>
    </p:spTree>
    <p:extLst>
      <p:ext uri="{BB962C8B-B14F-4D97-AF65-F5344CB8AC3E}">
        <p14:creationId xmlns:p14="http://schemas.microsoft.com/office/powerpoint/2010/main" val="265991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49E3-AE80-4DE8-B9CC-CB14427C24F2}"/>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A179B959-6939-4E4B-BF1B-3248590108F4}"/>
              </a:ext>
            </a:extLst>
          </p:cNvPr>
          <p:cNvSpPr>
            <a:spLocks noGrp="1"/>
          </p:cNvSpPr>
          <p:nvPr>
            <p:ph idx="1"/>
          </p:nvPr>
        </p:nvSpPr>
        <p:spPr/>
        <p:txBody>
          <a:bodyPr>
            <a:normAutofit fontScale="92500" lnSpcReduction="20000"/>
          </a:bodyPr>
          <a:lstStyle/>
          <a:p>
            <a:r>
              <a:rPr lang="en-US" dirty="0"/>
              <a:t>In acute intracerebral hemorrhage, the extravasated blood compresses the adjacent parenchyma. </a:t>
            </a:r>
          </a:p>
          <a:p>
            <a:r>
              <a:rPr lang="en-US" dirty="0"/>
              <a:t>With time, hemorrhages are converted to a cavity with a brown, discolored rim. </a:t>
            </a:r>
          </a:p>
          <a:p>
            <a:r>
              <a:rPr lang="en-US" dirty="0"/>
              <a:t>On microscopic examination, early lesions consist of clotted blood surrounded by edematous brain tissue containing neurons and glia displaying morphologic changes typical of anoxic injury. </a:t>
            </a:r>
          </a:p>
          <a:p>
            <a:r>
              <a:rPr lang="en-US" dirty="0"/>
              <a:t>Eventually the edema resolves, pigment- and lipid-laden macrophages appear, and proliferation of reactive astrocytes becomes visible at the periphery of the lesion. </a:t>
            </a:r>
          </a:p>
          <a:p>
            <a:r>
              <a:rPr lang="en-US" dirty="0"/>
              <a:t>The cellular events then follow the same time course observed after cerebral infarction.</a:t>
            </a:r>
          </a:p>
        </p:txBody>
      </p:sp>
    </p:spTree>
    <p:extLst>
      <p:ext uri="{BB962C8B-B14F-4D97-AF65-F5344CB8AC3E}">
        <p14:creationId xmlns:p14="http://schemas.microsoft.com/office/powerpoint/2010/main" val="76114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1611-26D9-4C72-83FB-7B6D1DC67466}"/>
              </a:ext>
            </a:extLst>
          </p:cNvPr>
          <p:cNvSpPr>
            <a:spLocks noGrp="1"/>
          </p:cNvSpPr>
          <p:nvPr>
            <p:ph type="title"/>
          </p:nvPr>
        </p:nvSpPr>
        <p:spPr/>
        <p:txBody>
          <a:bodyPr/>
          <a:lstStyle/>
          <a:p>
            <a:r>
              <a:rPr lang="en-US" dirty="0"/>
              <a:t>Cerebral Amyloid Angiopathy </a:t>
            </a:r>
          </a:p>
        </p:txBody>
      </p:sp>
      <p:sp>
        <p:nvSpPr>
          <p:cNvPr id="3" name="Content Placeholder 2">
            <a:extLst>
              <a:ext uri="{FF2B5EF4-FFF2-40B4-BE49-F238E27FC236}">
                <a16:creationId xmlns:a16="http://schemas.microsoft.com/office/drawing/2014/main" id="{B850913B-F2A0-481D-B36F-3EA54DBBEA1D}"/>
              </a:ext>
            </a:extLst>
          </p:cNvPr>
          <p:cNvSpPr>
            <a:spLocks noGrp="1"/>
          </p:cNvSpPr>
          <p:nvPr>
            <p:ph idx="1"/>
          </p:nvPr>
        </p:nvSpPr>
        <p:spPr>
          <a:xfrm>
            <a:off x="838200" y="1825625"/>
            <a:ext cx="10515600" cy="4843030"/>
          </a:xfrm>
        </p:spPr>
        <p:txBody>
          <a:bodyPr>
            <a:normAutofit fontScale="92500" lnSpcReduction="10000"/>
          </a:bodyPr>
          <a:lstStyle/>
          <a:p>
            <a:r>
              <a:rPr lang="en-US" dirty="0"/>
              <a:t>Cerebral amyloid angiopathy (CAA) is a disease in which the same amyloidogenic peptides as those found in Alzheimer disease deposit in the walls of medium- and small-caliber meningeal and cortical vessels. </a:t>
            </a:r>
          </a:p>
          <a:p>
            <a:r>
              <a:rPr lang="en-US" dirty="0"/>
              <a:t>The amyloid confers a rigid, pipe-like appearance and stains with Congo red. </a:t>
            </a:r>
          </a:p>
          <a:p>
            <a:r>
              <a:rPr lang="en-US" dirty="0"/>
              <a:t>Amyloid deposition weakens vessel walls and increases the risk for hemorrhages, which differ in distribution from those associated with hypertension. </a:t>
            </a:r>
          </a:p>
          <a:p>
            <a:r>
              <a:rPr lang="en-US" dirty="0"/>
              <a:t>CAA-associated hemorrhages often occur in the lobes of the cerebral cortex (lobar hemorrhages). </a:t>
            </a:r>
          </a:p>
          <a:p>
            <a:r>
              <a:rPr lang="en-US" dirty="0"/>
              <a:t>In addition to these symptomatic hemorrhages, CAA also results in small (&lt;1 mm) cortical hemorrhage (microhemorrhages).</a:t>
            </a:r>
          </a:p>
        </p:txBody>
      </p:sp>
    </p:spTree>
    <p:extLst>
      <p:ext uri="{BB962C8B-B14F-4D97-AF65-F5344CB8AC3E}">
        <p14:creationId xmlns:p14="http://schemas.microsoft.com/office/powerpoint/2010/main" val="236111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DD2DB-5B42-49DC-838F-3A69AA87E349}"/>
              </a:ext>
            </a:extLst>
          </p:cNvPr>
          <p:cNvSpPr>
            <a:spLocks noGrp="1"/>
          </p:cNvSpPr>
          <p:nvPr>
            <p:ph idx="1"/>
          </p:nvPr>
        </p:nvSpPr>
        <p:spPr/>
        <p:txBody>
          <a:bodyPr/>
          <a:lstStyle/>
          <a:p>
            <a:r>
              <a:rPr lang="en-US" dirty="0"/>
              <a:t>Subarachnoid Hemorrhage and Saccular Aneurysms The most frequent cause of clinically significant nontraumatic subarachnoid hemorrhage is rupture of a saccular (berry) aneurysm. </a:t>
            </a:r>
          </a:p>
          <a:p>
            <a:r>
              <a:rPr lang="en-US" dirty="0"/>
              <a:t>Hemorrhage into the subarachnoid space also may result from vascular malformation, trauma, rupture of an intracerebral hemorrhage into the ventricular system, coagulopathies, and tumors.</a:t>
            </a:r>
          </a:p>
        </p:txBody>
      </p:sp>
    </p:spTree>
    <p:extLst>
      <p:ext uri="{BB962C8B-B14F-4D97-AF65-F5344CB8AC3E}">
        <p14:creationId xmlns:p14="http://schemas.microsoft.com/office/powerpoint/2010/main" val="321473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CC742-5081-451A-B330-2DB78FB2F6F9}"/>
              </a:ext>
            </a:extLst>
          </p:cNvPr>
          <p:cNvSpPr>
            <a:spLocks noGrp="1"/>
          </p:cNvSpPr>
          <p:nvPr>
            <p:ph idx="1"/>
          </p:nvPr>
        </p:nvSpPr>
        <p:spPr>
          <a:xfrm>
            <a:off x="838200" y="1253331"/>
            <a:ext cx="10515600" cy="4351338"/>
          </a:xfrm>
        </p:spPr>
        <p:txBody>
          <a:bodyPr/>
          <a:lstStyle/>
          <a:p>
            <a:r>
              <a:rPr lang="en-US" dirty="0"/>
              <a:t>In about one-third of cases, rupture of a saccular aneurysm occurs at the time of an acute increase in intracranial pressure, such as occurs with straining at stool or sexual orgasm. </a:t>
            </a:r>
          </a:p>
          <a:p>
            <a:r>
              <a:rPr lang="en-US" dirty="0"/>
              <a:t>Blood under arterial pressure is forced into the subarachnoid space, and the patient is stricken with sudden, excruciating headache (known as a thunderclap headache, often described as “the worst headache I’ve ever had”) and rapidly loses consciousness. </a:t>
            </a:r>
          </a:p>
          <a:p>
            <a:r>
              <a:rPr lang="en-US" dirty="0"/>
              <a:t>Between 25% and 50% of affected individuals die from the first bleed, and recurrent bleeds are common in survivors. </a:t>
            </a:r>
          </a:p>
          <a:p>
            <a:r>
              <a:rPr lang="en-US" dirty="0"/>
              <a:t>Not surprisingly, the prognosis worsens with each bleeding episode. </a:t>
            </a:r>
          </a:p>
        </p:txBody>
      </p:sp>
    </p:spTree>
    <p:extLst>
      <p:ext uri="{BB962C8B-B14F-4D97-AF65-F5344CB8AC3E}">
        <p14:creationId xmlns:p14="http://schemas.microsoft.com/office/powerpoint/2010/main" val="332309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F6C6-0660-4A35-B06A-49C76574D478}"/>
              </a:ext>
            </a:extLst>
          </p:cNvPr>
          <p:cNvSpPr>
            <a:spLocks noGrp="1"/>
          </p:cNvSpPr>
          <p:nvPr>
            <p:ph type="title"/>
          </p:nvPr>
        </p:nvSpPr>
        <p:spPr/>
        <p:txBody>
          <a:bodyPr/>
          <a:lstStyle/>
          <a:p>
            <a:r>
              <a:rPr lang="en-US" dirty="0"/>
              <a:t>Cerebral edema </a:t>
            </a:r>
          </a:p>
        </p:txBody>
      </p:sp>
      <p:sp>
        <p:nvSpPr>
          <p:cNvPr id="3" name="Content Placeholder 2">
            <a:extLst>
              <a:ext uri="{FF2B5EF4-FFF2-40B4-BE49-F238E27FC236}">
                <a16:creationId xmlns:a16="http://schemas.microsoft.com/office/drawing/2014/main" id="{608F18DD-C9EB-412E-B07D-91D14C112C6D}"/>
              </a:ext>
            </a:extLst>
          </p:cNvPr>
          <p:cNvSpPr>
            <a:spLocks noGrp="1"/>
          </p:cNvSpPr>
          <p:nvPr>
            <p:ph idx="1"/>
          </p:nvPr>
        </p:nvSpPr>
        <p:spPr/>
        <p:txBody>
          <a:bodyPr>
            <a:normAutofit fontScale="92500" lnSpcReduction="20000"/>
          </a:bodyPr>
          <a:lstStyle/>
          <a:p>
            <a:r>
              <a:rPr lang="en-US" dirty="0"/>
              <a:t>Cerebral edema is the accumulation of excess fluid within the brain parenchyma.</a:t>
            </a:r>
          </a:p>
          <a:p>
            <a:r>
              <a:rPr lang="en-US" dirty="0"/>
              <a:t>There are two types, which often occur together, particularly after generalized injury:</a:t>
            </a:r>
          </a:p>
          <a:p>
            <a:pPr marL="514350" indent="-514350">
              <a:buFont typeface="+mj-lt"/>
              <a:buAutoNum type="arabicPeriod"/>
            </a:pPr>
            <a:r>
              <a:rPr lang="en-US" dirty="0"/>
              <a:t> Vasogenic edema occurs when the integrity of the normal blood-brain barrier is disrupted, allowing fluid to shift from the vascular compartment into the extracellular spaces of the brain. </a:t>
            </a:r>
          </a:p>
          <a:p>
            <a:r>
              <a:rPr lang="en-US" dirty="0"/>
              <a:t>Vasogenic edema can be localized (e.g., the result of increased vascular permeability due to inflammation or in tumors) or generalized. </a:t>
            </a:r>
          </a:p>
          <a:p>
            <a:pPr marL="514350" indent="-514350">
              <a:buFont typeface="+mj-lt"/>
              <a:buAutoNum type="arabicPeriod"/>
            </a:pPr>
            <a:r>
              <a:rPr lang="en-US" dirty="0"/>
              <a:t> Cytotoxic edema is an increase in intracellular fluid secondary to neuronal and glial cell injury, as might follow generalized hypoxic or ischemic insult or exposure to certain toxins.</a:t>
            </a:r>
          </a:p>
        </p:txBody>
      </p:sp>
    </p:spTree>
    <p:extLst>
      <p:ext uri="{BB962C8B-B14F-4D97-AF65-F5344CB8AC3E}">
        <p14:creationId xmlns:p14="http://schemas.microsoft.com/office/powerpoint/2010/main" val="253430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5CC65-BCC8-457B-AE8A-D50B07D54AA2}"/>
              </a:ext>
            </a:extLst>
          </p:cNvPr>
          <p:cNvSpPr>
            <a:spLocks noGrp="1"/>
          </p:cNvSpPr>
          <p:nvPr>
            <p:ph idx="1"/>
          </p:nvPr>
        </p:nvSpPr>
        <p:spPr>
          <a:xfrm>
            <a:off x="838200" y="975879"/>
            <a:ext cx="10515600" cy="4778376"/>
          </a:xfrm>
        </p:spPr>
        <p:txBody>
          <a:bodyPr>
            <a:normAutofit fontScale="92500" lnSpcReduction="10000"/>
          </a:bodyPr>
          <a:lstStyle/>
          <a:p>
            <a:r>
              <a:rPr lang="en-US" dirty="0"/>
              <a:t>About 90% of saccular aneurysms occur in the anterior circulation near major arterial branch points  multiple aneurysms exist in 20% to 30% of cases. </a:t>
            </a:r>
          </a:p>
          <a:p>
            <a:r>
              <a:rPr lang="en-US" dirty="0"/>
              <a:t>The aneurysms are not present at birth but develop over time because of underlying defects in the vessel media. </a:t>
            </a:r>
          </a:p>
          <a:p>
            <a:r>
              <a:rPr lang="en-US" dirty="0"/>
              <a:t>There is an increased risk for aneurysms in patients with autosomal dominant polycystic kidney disease  and genetic disorders of extracellular matrix proteins (e.g., </a:t>
            </a:r>
            <a:r>
              <a:rPr lang="en-US" dirty="0" err="1"/>
              <a:t>Ehler</a:t>
            </a:r>
            <a:r>
              <a:rPr lang="en-US" dirty="0"/>
              <a:t>-Danlos syndrome). </a:t>
            </a:r>
          </a:p>
          <a:p>
            <a:r>
              <a:rPr lang="en-US" dirty="0"/>
              <a:t>Overall, roughly 1.3% of aneurysms bleed per year, with the probability of rupture increasing with size.</a:t>
            </a:r>
          </a:p>
          <a:p>
            <a:r>
              <a:rPr lang="en-US" dirty="0"/>
              <a:t>Healing and the attendant meningeal fibrosis and scarring sometimes obstruct CSF flow or disrupt CSF resorption, leading to hydrocephalus.</a:t>
            </a:r>
          </a:p>
        </p:txBody>
      </p:sp>
    </p:spTree>
    <p:extLst>
      <p:ext uri="{BB962C8B-B14F-4D97-AF65-F5344CB8AC3E}">
        <p14:creationId xmlns:p14="http://schemas.microsoft.com/office/powerpoint/2010/main" val="89221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B824-2014-487A-9051-B4EEDB5ACFB5}"/>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2CB0E0F2-383A-47DE-9F97-427B50FBC796}"/>
              </a:ext>
            </a:extLst>
          </p:cNvPr>
          <p:cNvSpPr>
            <a:spLocks noGrp="1"/>
          </p:cNvSpPr>
          <p:nvPr>
            <p:ph idx="1"/>
          </p:nvPr>
        </p:nvSpPr>
        <p:spPr/>
        <p:txBody>
          <a:bodyPr/>
          <a:lstStyle/>
          <a:p>
            <a:r>
              <a:rPr lang="en-US" dirty="0"/>
              <a:t>A saccular aneurysm is a thin-walled outpouching of an artery.</a:t>
            </a:r>
          </a:p>
          <a:p>
            <a:r>
              <a:rPr lang="en-US" dirty="0"/>
              <a:t>Beyond the neck of the aneurysm, the muscular wall and intimal elastic lamina are absent, such that the aneurysm sac is lined only by thickened hyalinized intima.</a:t>
            </a:r>
          </a:p>
          <a:p>
            <a:r>
              <a:rPr lang="en-US" dirty="0"/>
              <a:t>The adventitia covering the sac is continuous with that of the parent artery. </a:t>
            </a:r>
          </a:p>
          <a:p>
            <a:r>
              <a:rPr lang="en-US" dirty="0"/>
              <a:t>Rupture usually occurs at the apex of the sac, releasing blood into the subarachnoid space, the substance of the brain, or both.</a:t>
            </a:r>
          </a:p>
        </p:txBody>
      </p:sp>
    </p:spTree>
    <p:extLst>
      <p:ext uri="{BB962C8B-B14F-4D97-AF65-F5344CB8AC3E}">
        <p14:creationId xmlns:p14="http://schemas.microsoft.com/office/powerpoint/2010/main" val="302195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6386E-77E7-4803-9FD0-FAF0E7A9FF80}"/>
              </a:ext>
            </a:extLst>
          </p:cNvPr>
          <p:cNvSpPr>
            <a:spLocks noGrp="1"/>
          </p:cNvSpPr>
          <p:nvPr>
            <p:ph idx="1"/>
          </p:nvPr>
        </p:nvSpPr>
        <p:spPr/>
        <p:txBody>
          <a:bodyPr/>
          <a:lstStyle/>
          <a:p>
            <a:r>
              <a:rPr lang="en-US" dirty="0"/>
              <a:t>In addition to saccular aneurysms, atherosclerotic, mycotic, traumatic, and dissecting aneurysms also occur intracranially. </a:t>
            </a:r>
          </a:p>
          <a:p>
            <a:r>
              <a:rPr lang="en-US" dirty="0"/>
              <a:t>The last three types (like saccular aneurysms) most often are found in the anterior circulation, whereas atherosclerotic aneurysms frequently are fusiform and most commonly involve the basilar artery. </a:t>
            </a:r>
          </a:p>
          <a:p>
            <a:r>
              <a:rPr lang="en-US" dirty="0" err="1"/>
              <a:t>Nonsaccular</a:t>
            </a:r>
            <a:r>
              <a:rPr lang="en-US" dirty="0"/>
              <a:t> aneurysms usually manifest as cerebral infarction due to vascular occlusion instead of subarachnoid hemorrhage.</a:t>
            </a:r>
          </a:p>
        </p:txBody>
      </p:sp>
    </p:spTree>
    <p:extLst>
      <p:ext uri="{BB962C8B-B14F-4D97-AF65-F5344CB8AC3E}">
        <p14:creationId xmlns:p14="http://schemas.microsoft.com/office/powerpoint/2010/main" val="1729780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68A965-F2E7-42B8-AAAF-D721F48DF4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2436" y="230909"/>
            <a:ext cx="6216073" cy="6105236"/>
          </a:xfrm>
        </p:spPr>
      </p:pic>
      <p:sp>
        <p:nvSpPr>
          <p:cNvPr id="2" name="TextBox 1">
            <a:extLst>
              <a:ext uri="{FF2B5EF4-FFF2-40B4-BE49-F238E27FC236}">
                <a16:creationId xmlns:a16="http://schemas.microsoft.com/office/drawing/2014/main" id="{D0E6A4ED-9CB7-439D-B334-86497B5C638C}"/>
              </a:ext>
            </a:extLst>
          </p:cNvPr>
          <p:cNvSpPr txBox="1"/>
          <p:nvPr/>
        </p:nvSpPr>
        <p:spPr>
          <a:xfrm>
            <a:off x="350983" y="521855"/>
            <a:ext cx="2946398" cy="1200329"/>
          </a:xfrm>
          <a:prstGeom prst="rect">
            <a:avLst/>
          </a:prstGeom>
          <a:noFill/>
        </p:spPr>
        <p:txBody>
          <a:bodyPr wrap="square" rtlCol="0">
            <a:spAutoFit/>
          </a:bodyPr>
          <a:lstStyle/>
          <a:p>
            <a:r>
              <a:rPr lang="en-US" dirty="0"/>
              <a:t>Cerebral hemorrhage. Massive hypertensive hemorrhage rupturing into a lateral ventricle..</a:t>
            </a:r>
          </a:p>
        </p:txBody>
      </p:sp>
    </p:spTree>
    <p:extLst>
      <p:ext uri="{BB962C8B-B14F-4D97-AF65-F5344CB8AC3E}">
        <p14:creationId xmlns:p14="http://schemas.microsoft.com/office/powerpoint/2010/main" val="2372352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4C59-2C35-4FA0-8001-6C9C6F35089D}"/>
              </a:ext>
            </a:extLst>
          </p:cNvPr>
          <p:cNvSpPr>
            <a:spLocks noGrp="1"/>
          </p:cNvSpPr>
          <p:nvPr>
            <p:ph type="title"/>
          </p:nvPr>
        </p:nvSpPr>
        <p:spPr/>
        <p:txBody>
          <a:bodyPr/>
          <a:lstStyle/>
          <a:p>
            <a:r>
              <a:rPr lang="en-US" dirty="0"/>
              <a:t>Vascular Malformations </a:t>
            </a:r>
          </a:p>
        </p:txBody>
      </p:sp>
      <p:sp>
        <p:nvSpPr>
          <p:cNvPr id="3" name="Content Placeholder 2">
            <a:extLst>
              <a:ext uri="{FF2B5EF4-FFF2-40B4-BE49-F238E27FC236}">
                <a16:creationId xmlns:a16="http://schemas.microsoft.com/office/drawing/2014/main" id="{ADDB5B3C-6259-4282-9602-4331B6B9D5BE}"/>
              </a:ext>
            </a:extLst>
          </p:cNvPr>
          <p:cNvSpPr>
            <a:spLocks noGrp="1"/>
          </p:cNvSpPr>
          <p:nvPr>
            <p:ph idx="1"/>
          </p:nvPr>
        </p:nvSpPr>
        <p:spPr/>
        <p:txBody>
          <a:bodyPr>
            <a:normAutofit fontScale="85000" lnSpcReduction="20000"/>
          </a:bodyPr>
          <a:lstStyle/>
          <a:p>
            <a:r>
              <a:rPr lang="en-US" dirty="0"/>
              <a:t>Vascular malformations of the brain are classified into four principal types based on the nature of the abnormal vessels: </a:t>
            </a:r>
            <a:r>
              <a:rPr lang="en-US" dirty="0">
                <a:highlight>
                  <a:srgbClr val="FFFF00"/>
                </a:highlight>
              </a:rPr>
              <a:t>arteriovenous malformations (AVMs), cavernous malformations, capillary telangiectasias, and venous angiomas. </a:t>
            </a:r>
          </a:p>
          <a:p>
            <a:r>
              <a:rPr lang="en-US" dirty="0"/>
              <a:t>AVMs, the most common of these, affect males twice as frequently as females and most commonly manifest between 10 and 30 years of age with seizures, an intracerebral hemorrhage, or a subarachnoid hemorrhage. </a:t>
            </a:r>
          </a:p>
          <a:p>
            <a:r>
              <a:rPr lang="en-US" dirty="0"/>
              <a:t>In the newborn period, large AVMs may lead to high-output congestive heart failure because of blood shunting from arteries to veins. </a:t>
            </a:r>
          </a:p>
          <a:p>
            <a:r>
              <a:rPr lang="en-US" dirty="0"/>
              <a:t>The risk for bleeding makes AVM the most dangerous type of vascular malformation. </a:t>
            </a:r>
          </a:p>
          <a:p>
            <a:r>
              <a:rPr lang="en-US" dirty="0"/>
              <a:t>Multiple AVMs can be seen in the setting of hereditary hemorrhagic telangiectasia, an autosomal dominant condition often associated with mutations affecting the TGFβ pathway.</a:t>
            </a:r>
          </a:p>
        </p:txBody>
      </p:sp>
    </p:spTree>
    <p:extLst>
      <p:ext uri="{BB962C8B-B14F-4D97-AF65-F5344CB8AC3E}">
        <p14:creationId xmlns:p14="http://schemas.microsoft.com/office/powerpoint/2010/main" val="3686666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D2E7-BF2A-4685-A2EE-21FDFC404ABC}"/>
              </a:ext>
            </a:extLst>
          </p:cNvPr>
          <p:cNvSpPr>
            <a:spLocks noGrp="1"/>
          </p:cNvSpPr>
          <p:nvPr>
            <p:ph type="title"/>
          </p:nvPr>
        </p:nvSpPr>
        <p:spPr>
          <a:xfrm>
            <a:off x="838200" y="365126"/>
            <a:ext cx="10515600" cy="315912"/>
          </a:xfrm>
        </p:spPr>
        <p:txBody>
          <a:bodyPr>
            <a:normAutofit fontScale="90000"/>
          </a:bodyPr>
          <a:lstStyle/>
          <a:p>
            <a:r>
              <a:rPr lang="en-US" dirty="0"/>
              <a:t>MORPHOLOGY </a:t>
            </a:r>
          </a:p>
        </p:txBody>
      </p:sp>
      <p:sp>
        <p:nvSpPr>
          <p:cNvPr id="3" name="Content Placeholder 2">
            <a:extLst>
              <a:ext uri="{FF2B5EF4-FFF2-40B4-BE49-F238E27FC236}">
                <a16:creationId xmlns:a16="http://schemas.microsoft.com/office/drawing/2014/main" id="{772C212F-78A6-48A9-B9EB-50074EB23E99}"/>
              </a:ext>
            </a:extLst>
          </p:cNvPr>
          <p:cNvSpPr>
            <a:spLocks noGrp="1"/>
          </p:cNvSpPr>
          <p:nvPr>
            <p:ph idx="1"/>
          </p:nvPr>
        </p:nvSpPr>
        <p:spPr>
          <a:xfrm>
            <a:off x="838200" y="951345"/>
            <a:ext cx="10515600" cy="5225618"/>
          </a:xfrm>
        </p:spPr>
        <p:txBody>
          <a:bodyPr>
            <a:normAutofit fontScale="70000" lnSpcReduction="20000"/>
          </a:bodyPr>
          <a:lstStyle/>
          <a:p>
            <a:r>
              <a:rPr lang="en-US" dirty="0"/>
              <a:t>AVMs may involve subarachnoid vessels extending into brain parenchyma or occur exclusively within the brain. </a:t>
            </a:r>
          </a:p>
          <a:p>
            <a:r>
              <a:rPr lang="en-US" dirty="0"/>
              <a:t>On gross </a:t>
            </a:r>
            <a:r>
              <a:rPr lang="en-US" dirty="0" err="1"/>
              <a:t>inspection,they</a:t>
            </a:r>
            <a:r>
              <a:rPr lang="en-US" dirty="0"/>
              <a:t> resemble a tangled network of wormlike vascular channels.</a:t>
            </a:r>
          </a:p>
          <a:p>
            <a:r>
              <a:rPr lang="en-US" dirty="0"/>
              <a:t>Microscopic examination shows enlarged blood vessels separated by gliotic tissue, often with evidence of previous hemorrhage. </a:t>
            </a:r>
          </a:p>
          <a:p>
            <a:r>
              <a:rPr lang="en-US" dirty="0"/>
              <a:t>Some vessels can be recognized as arteries with duplicated and fragmented internal elastic lamina, while others show marked thickening or partial replacement of the media by hyalinized connective tissue. </a:t>
            </a:r>
          </a:p>
          <a:p>
            <a:r>
              <a:rPr lang="en-US" dirty="0"/>
              <a:t>Cavernous malformations consist of distended, loosely organized vascular channels with thin collagenized walls without intervening nervous tissue.</a:t>
            </a:r>
          </a:p>
          <a:p>
            <a:r>
              <a:rPr lang="en-US" dirty="0"/>
              <a:t>They occur most often in the cerebellum, pons, and subcortical regions, and have a low blood flow without significant arteriovenous shunting. </a:t>
            </a:r>
          </a:p>
          <a:p>
            <a:r>
              <a:rPr lang="en-US" dirty="0"/>
              <a:t>Foci of old hemorrhage, infarction, and calcification frequently surround the abnormal vessels. </a:t>
            </a:r>
          </a:p>
          <a:p>
            <a:r>
              <a:rPr lang="en-US" dirty="0"/>
              <a:t>Capillary telangiectasias are microscopic foci of dilated thin-walled vascular channels separated by relatively normal brain parenchyma that occur most frequently in the pons. </a:t>
            </a:r>
          </a:p>
          <a:p>
            <a:r>
              <a:rPr lang="en-US" dirty="0"/>
              <a:t>Venous angiomas (varices) consist of aggregates of </a:t>
            </a:r>
            <a:r>
              <a:rPr lang="en-US" dirty="0" err="1"/>
              <a:t>ectatic</a:t>
            </a:r>
            <a:r>
              <a:rPr lang="en-US" dirty="0"/>
              <a:t> venous channels.</a:t>
            </a:r>
          </a:p>
          <a:p>
            <a:r>
              <a:rPr lang="en-US" dirty="0"/>
              <a:t>These latter two types of vascular malformation are unlikely to bleed or to cause symptoms, and most are incidental findings.</a:t>
            </a:r>
          </a:p>
        </p:txBody>
      </p:sp>
    </p:spTree>
    <p:extLst>
      <p:ext uri="{BB962C8B-B14F-4D97-AF65-F5344CB8AC3E}">
        <p14:creationId xmlns:p14="http://schemas.microsoft.com/office/powerpoint/2010/main" val="2795919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93973C-C657-453B-B9D0-48FBE3ABD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8767" y="1253331"/>
            <a:ext cx="5394466" cy="4351338"/>
          </a:xfrm>
        </p:spPr>
      </p:pic>
      <p:sp>
        <p:nvSpPr>
          <p:cNvPr id="2" name="TextBox 1">
            <a:extLst>
              <a:ext uri="{FF2B5EF4-FFF2-40B4-BE49-F238E27FC236}">
                <a16:creationId xmlns:a16="http://schemas.microsoft.com/office/drawing/2014/main" id="{AC78856C-34BB-469E-B073-2F6F9C914426}"/>
              </a:ext>
            </a:extLst>
          </p:cNvPr>
          <p:cNvSpPr txBox="1"/>
          <p:nvPr/>
        </p:nvSpPr>
        <p:spPr>
          <a:xfrm>
            <a:off x="4535162" y="5920510"/>
            <a:ext cx="3121676" cy="646331"/>
          </a:xfrm>
          <a:prstGeom prst="rect">
            <a:avLst/>
          </a:prstGeom>
          <a:noFill/>
        </p:spPr>
        <p:txBody>
          <a:bodyPr wrap="square" rtlCol="0">
            <a:spAutoFit/>
          </a:bodyPr>
          <a:lstStyle/>
          <a:p>
            <a:r>
              <a:rPr lang="en-US"/>
              <a:t>Common sites of saccular aneurysms.</a:t>
            </a:r>
            <a:endParaRPr lang="en-US" dirty="0"/>
          </a:p>
        </p:txBody>
      </p:sp>
    </p:spTree>
    <p:extLst>
      <p:ext uri="{BB962C8B-B14F-4D97-AF65-F5344CB8AC3E}">
        <p14:creationId xmlns:p14="http://schemas.microsoft.com/office/powerpoint/2010/main" val="3910825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6E5A-799B-4DEC-B6AB-C1B2FD3AB2AB}"/>
              </a:ext>
            </a:extLst>
          </p:cNvPr>
          <p:cNvSpPr>
            <a:spLocks noGrp="1"/>
          </p:cNvSpPr>
          <p:nvPr>
            <p:ph type="title"/>
          </p:nvPr>
        </p:nvSpPr>
        <p:spPr/>
        <p:txBody>
          <a:bodyPr/>
          <a:lstStyle/>
          <a:p>
            <a:endParaRPr lang="en-US"/>
          </a:p>
        </p:txBody>
      </p:sp>
      <p:pic>
        <p:nvPicPr>
          <p:cNvPr id="5" name="Content Placeholder 4" descr="A close-up of a spider&#10;&#10;Description automatically generated with low confidence">
            <a:extLst>
              <a:ext uri="{FF2B5EF4-FFF2-40B4-BE49-F238E27FC236}">
                <a16:creationId xmlns:a16="http://schemas.microsoft.com/office/drawing/2014/main" id="{4385EE7C-A07E-412C-9136-ABA39F24C2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052" y="1825625"/>
            <a:ext cx="8615896" cy="4351338"/>
          </a:xfrm>
        </p:spPr>
      </p:pic>
    </p:spTree>
    <p:extLst>
      <p:ext uri="{BB962C8B-B14F-4D97-AF65-F5344CB8AC3E}">
        <p14:creationId xmlns:p14="http://schemas.microsoft.com/office/powerpoint/2010/main" val="4224557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65ED01-46BE-45F6-ACE9-04C8590F8A4B}"/>
              </a:ext>
            </a:extLst>
          </p:cNvPr>
          <p:cNvSpPr>
            <a:spLocks noGrp="1"/>
          </p:cNvSpPr>
          <p:nvPr>
            <p:ph idx="1"/>
          </p:nvPr>
        </p:nvSpPr>
        <p:spPr>
          <a:xfrm>
            <a:off x="838200" y="674255"/>
            <a:ext cx="10515600" cy="5502708"/>
          </a:xfrm>
        </p:spPr>
        <p:txBody>
          <a:bodyPr>
            <a:normAutofit fontScale="62500" lnSpcReduction="20000"/>
          </a:bodyPr>
          <a:lstStyle/>
          <a:p>
            <a:r>
              <a:rPr lang="en-US" dirty="0">
                <a:highlight>
                  <a:srgbClr val="FFFF00"/>
                </a:highlight>
              </a:rPr>
              <a:t>Hypertensive Cerebrovascular Disease </a:t>
            </a:r>
          </a:p>
          <a:p>
            <a:r>
              <a:rPr lang="en-US" dirty="0"/>
              <a:t>Hypertension causes hyaline arteriolar sclerosis of the deep penetrating arteries and arterioles that supply the basal ganglia, the hemispheric white matter, and the brain stem. </a:t>
            </a:r>
          </a:p>
          <a:p>
            <a:r>
              <a:rPr lang="en-US" dirty="0"/>
              <a:t>Affected arteriolar walls are weakened and are more vulnerable to rupture. In some instances, minute aneurysms (Charcot-Bouchard microaneurysms) form in vessels less than 300 µm in diameter. </a:t>
            </a:r>
          </a:p>
          <a:p>
            <a:r>
              <a:rPr lang="en-US" dirty="0"/>
              <a:t>In addition to massive intracerebral hemorrhage, several other pathologic outcomes are related to hypertension.</a:t>
            </a:r>
          </a:p>
          <a:p>
            <a:pPr marL="514350" indent="-514350">
              <a:buFont typeface="+mj-lt"/>
              <a:buAutoNum type="arabicPeriod"/>
            </a:pPr>
            <a:r>
              <a:rPr lang="en-US" dirty="0"/>
              <a:t> </a:t>
            </a:r>
            <a:r>
              <a:rPr lang="en-US" dirty="0">
                <a:highlight>
                  <a:srgbClr val="00FFFF"/>
                </a:highlight>
              </a:rPr>
              <a:t>Lacunes or lacunar infarcts are small cavitary infarcts, just a few millimeters in size, that are found most commonly in the deep gray matter (basal ganglia and thalamus), the internal capsule, the deep white matter, and the pons. </a:t>
            </a:r>
          </a:p>
          <a:p>
            <a:r>
              <a:rPr lang="en-US" dirty="0"/>
              <a:t>They are caused by occlusion of a single penetrating branch of a large cerebral artery. </a:t>
            </a:r>
          </a:p>
          <a:p>
            <a:r>
              <a:rPr lang="en-US" dirty="0"/>
              <a:t>Depending on their location, lacunes can be silent clinically or cause significant neurologic impairment. </a:t>
            </a:r>
          </a:p>
          <a:p>
            <a:pPr marL="514350" indent="-514350">
              <a:buFont typeface="+mj-lt"/>
              <a:buAutoNum type="arabicPeriod" startAt="2"/>
            </a:pPr>
            <a:r>
              <a:rPr lang="en-US" dirty="0">
                <a:highlight>
                  <a:srgbClr val="00FFFF"/>
                </a:highlight>
              </a:rPr>
              <a:t> Rupture of the small-caliber penetrating vessels may occur, leading to the development of small hemorrhages. </a:t>
            </a:r>
          </a:p>
          <a:p>
            <a:r>
              <a:rPr lang="en-US" dirty="0"/>
              <a:t>In time, these hemorrhages resorb, leaving behind a </a:t>
            </a:r>
            <a:r>
              <a:rPr lang="en-US" dirty="0" err="1"/>
              <a:t>slitlike</a:t>
            </a:r>
            <a:r>
              <a:rPr lang="en-US" dirty="0"/>
              <a:t> cavity (slit hemorrhage) surrounded by brownish discoloration. </a:t>
            </a:r>
          </a:p>
          <a:p>
            <a:pPr marL="514350" indent="-514350">
              <a:buFont typeface="+mj-lt"/>
              <a:buAutoNum type="arabicPeriod" startAt="3"/>
            </a:pPr>
            <a:r>
              <a:rPr lang="en-US" dirty="0">
                <a:highlight>
                  <a:srgbClr val="00FFFF"/>
                </a:highlight>
              </a:rPr>
              <a:t> Acute hypertensive encephalopathy most often is associated with sudden sustained increases in diastolic blood pressure to greater than 130 mm Hg. </a:t>
            </a:r>
          </a:p>
          <a:p>
            <a:r>
              <a:rPr lang="en-US" dirty="0"/>
              <a:t>It is characterized by increased intracranial pressure and global cerebral dysfunction, manifesting as headaches, confusion, vomiting, convulsions, and sometimes coma.</a:t>
            </a:r>
          </a:p>
        </p:txBody>
      </p:sp>
    </p:spTree>
    <p:extLst>
      <p:ext uri="{BB962C8B-B14F-4D97-AF65-F5344CB8AC3E}">
        <p14:creationId xmlns:p14="http://schemas.microsoft.com/office/powerpoint/2010/main" val="1413363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5A5B3-1E90-4E14-9C2E-90FB1B70E68C}"/>
              </a:ext>
            </a:extLst>
          </p:cNvPr>
          <p:cNvSpPr>
            <a:spLocks noGrp="1"/>
          </p:cNvSpPr>
          <p:nvPr>
            <p:ph type="title"/>
          </p:nvPr>
        </p:nvSpPr>
        <p:spPr/>
        <p:txBody>
          <a:bodyPr/>
          <a:lstStyle/>
          <a:p>
            <a:endParaRPr lang="en-US"/>
          </a:p>
        </p:txBody>
      </p:sp>
      <p:pic>
        <p:nvPicPr>
          <p:cNvPr id="5" name="Content Placeholder 4" descr="A picture containing text, dessert&#10;&#10;Description automatically generated">
            <a:extLst>
              <a:ext uri="{FF2B5EF4-FFF2-40B4-BE49-F238E27FC236}">
                <a16:creationId xmlns:a16="http://schemas.microsoft.com/office/drawing/2014/main" id="{05C42ED7-244D-4303-A7E4-81C7E5255D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9751" y="2071072"/>
            <a:ext cx="5052498" cy="3878916"/>
          </a:xfrm>
        </p:spPr>
      </p:pic>
    </p:spTree>
    <p:extLst>
      <p:ext uri="{BB962C8B-B14F-4D97-AF65-F5344CB8AC3E}">
        <p14:creationId xmlns:p14="http://schemas.microsoft.com/office/powerpoint/2010/main" val="191791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9D74-E60F-485B-8F21-960D433E96AD}"/>
              </a:ext>
            </a:extLst>
          </p:cNvPr>
          <p:cNvSpPr>
            <a:spLocks noGrp="1"/>
          </p:cNvSpPr>
          <p:nvPr>
            <p:ph type="title"/>
          </p:nvPr>
        </p:nvSpPr>
        <p:spPr>
          <a:xfrm>
            <a:off x="838200" y="365126"/>
            <a:ext cx="10515600" cy="315912"/>
          </a:xfrm>
        </p:spPr>
        <p:txBody>
          <a:bodyPr>
            <a:normAutofit fontScale="90000"/>
          </a:bodyPr>
          <a:lstStyle/>
          <a:p>
            <a:r>
              <a:rPr lang="en-US" dirty="0"/>
              <a:t>Cerebrovascular diseases </a:t>
            </a:r>
          </a:p>
        </p:txBody>
      </p:sp>
      <p:sp>
        <p:nvSpPr>
          <p:cNvPr id="3" name="Content Placeholder 2">
            <a:extLst>
              <a:ext uri="{FF2B5EF4-FFF2-40B4-BE49-F238E27FC236}">
                <a16:creationId xmlns:a16="http://schemas.microsoft.com/office/drawing/2014/main" id="{ED55CC5A-1778-4610-A3DB-1C26E454E990}"/>
              </a:ext>
            </a:extLst>
          </p:cNvPr>
          <p:cNvSpPr>
            <a:spLocks noGrp="1"/>
          </p:cNvSpPr>
          <p:nvPr>
            <p:ph idx="1"/>
          </p:nvPr>
        </p:nvSpPr>
        <p:spPr>
          <a:xfrm>
            <a:off x="838200" y="1173018"/>
            <a:ext cx="10515600" cy="5003945"/>
          </a:xfrm>
        </p:spPr>
        <p:txBody>
          <a:bodyPr>
            <a:normAutofit fontScale="70000" lnSpcReduction="20000"/>
          </a:bodyPr>
          <a:lstStyle/>
          <a:p>
            <a:r>
              <a:rPr lang="en-US" dirty="0"/>
              <a:t>Cerebrovascular diseases are brain disorders caused by pathologic processes involving blood vessels. </a:t>
            </a:r>
          </a:p>
          <a:p>
            <a:r>
              <a:rPr lang="en-US" dirty="0"/>
              <a:t>They are a major cause of death in the developed world and are the most prevalent cause of neurologic morbidity. </a:t>
            </a:r>
          </a:p>
          <a:p>
            <a:r>
              <a:rPr lang="en-US" dirty="0"/>
              <a:t>The three main pathogenic mechanisms are:</a:t>
            </a:r>
          </a:p>
          <a:p>
            <a:r>
              <a:rPr lang="en-US" dirty="0"/>
              <a:t> (1) thrombotic occlusion</a:t>
            </a:r>
          </a:p>
          <a:p>
            <a:r>
              <a:rPr lang="en-US" dirty="0"/>
              <a:t> (2) embolic occlusion</a:t>
            </a:r>
          </a:p>
          <a:p>
            <a:r>
              <a:rPr lang="en-US" dirty="0"/>
              <a:t> (3) vascular rupture. </a:t>
            </a:r>
          </a:p>
          <a:p>
            <a:r>
              <a:rPr lang="en-US" dirty="0"/>
              <a:t>Stroke is the clinical designation applied to all of these conditions when symptoms begin acutely.</a:t>
            </a:r>
          </a:p>
          <a:p>
            <a:r>
              <a:rPr lang="en-US" dirty="0"/>
              <a:t>Thrombosis and embolism have similar consequences for the brain: loss of oxygen and metabolic substrates, resulting in infarction or ischemic injury of regions supplied by the affected vessel.</a:t>
            </a:r>
          </a:p>
          <a:p>
            <a:r>
              <a:rPr lang="en-US" dirty="0"/>
              <a:t>Similar injury occurs globally when there is complete loss of perfusion, severe hypoxemia (e.g., hypovolemic shock), or profound hypoglycemia. </a:t>
            </a:r>
          </a:p>
          <a:p>
            <a:r>
              <a:rPr lang="en-US" dirty="0"/>
              <a:t>Hemorrhage accompanies rupture of vessels and leads to direct tissue damage as well as secondary ischemic injury. </a:t>
            </a:r>
          </a:p>
          <a:p>
            <a:r>
              <a:rPr lang="en-US" dirty="0"/>
              <a:t>Traumatic vascular injury is discussed separately in the context of trauma.</a:t>
            </a:r>
          </a:p>
        </p:txBody>
      </p:sp>
    </p:spTree>
    <p:extLst>
      <p:ext uri="{BB962C8B-B14F-4D97-AF65-F5344CB8AC3E}">
        <p14:creationId xmlns:p14="http://schemas.microsoft.com/office/powerpoint/2010/main" val="4101372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378F-036A-40CD-9A9A-E39CB817DB99}"/>
              </a:ext>
            </a:extLst>
          </p:cNvPr>
          <p:cNvSpPr>
            <a:spLocks noGrp="1"/>
          </p:cNvSpPr>
          <p:nvPr>
            <p:ph type="title"/>
          </p:nvPr>
        </p:nvSpPr>
        <p:spPr/>
        <p:txBody>
          <a:bodyPr/>
          <a:lstStyle/>
          <a:p>
            <a:r>
              <a:rPr lang="en-US" dirty="0"/>
              <a:t>Vasculitis</a:t>
            </a:r>
          </a:p>
        </p:txBody>
      </p:sp>
      <p:sp>
        <p:nvSpPr>
          <p:cNvPr id="3" name="Content Placeholder 2">
            <a:extLst>
              <a:ext uri="{FF2B5EF4-FFF2-40B4-BE49-F238E27FC236}">
                <a16:creationId xmlns:a16="http://schemas.microsoft.com/office/drawing/2014/main" id="{2118E07B-B78D-4DC7-8813-E2CFA7E5743E}"/>
              </a:ext>
            </a:extLst>
          </p:cNvPr>
          <p:cNvSpPr>
            <a:spLocks noGrp="1"/>
          </p:cNvSpPr>
          <p:nvPr>
            <p:ph idx="1"/>
          </p:nvPr>
        </p:nvSpPr>
        <p:spPr/>
        <p:txBody>
          <a:bodyPr>
            <a:normAutofit fontScale="92500" lnSpcReduction="10000"/>
          </a:bodyPr>
          <a:lstStyle/>
          <a:p>
            <a:r>
              <a:rPr lang="en-US" dirty="0"/>
              <a:t>Infectious arteritis of small and large vessels was previously seen mainly in association with syphilis and tuberculosis, but is now more often caused by opportunistic infections (such as aspergillosis, herpes zoster, or CMV) in the setting of immunosuppression.</a:t>
            </a:r>
          </a:p>
          <a:p>
            <a:r>
              <a:rPr lang="en-US" dirty="0"/>
              <a:t>Primary angiitis of the CNS is a form of vasculitis that involves multiple small- to medium-sized parenchymal and subarachnoid vessels and is characterized by chronic inflammation, multinucleate giant cells (with or without granuloma formation), and destruction of vessel walls. </a:t>
            </a:r>
          </a:p>
          <a:p>
            <a:r>
              <a:rPr lang="en-US" dirty="0"/>
              <a:t>Affected individuals present with a diffuse encephalopathy, often with cognitive dysfunction. </a:t>
            </a:r>
          </a:p>
          <a:p>
            <a:r>
              <a:rPr lang="en-US" dirty="0"/>
              <a:t>Treatment consists of immunosuppressive agents.</a:t>
            </a:r>
          </a:p>
        </p:txBody>
      </p:sp>
    </p:spTree>
    <p:extLst>
      <p:ext uri="{BB962C8B-B14F-4D97-AF65-F5344CB8AC3E}">
        <p14:creationId xmlns:p14="http://schemas.microsoft.com/office/powerpoint/2010/main" val="2421856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8163-DB9B-4A28-8898-1CE759683C01}"/>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27882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A664-8DFC-4810-84B2-5173A91B18B9}"/>
              </a:ext>
            </a:extLst>
          </p:cNvPr>
          <p:cNvSpPr>
            <a:spLocks noGrp="1"/>
          </p:cNvSpPr>
          <p:nvPr>
            <p:ph type="title"/>
          </p:nvPr>
        </p:nvSpPr>
        <p:spPr/>
        <p:txBody>
          <a:bodyPr/>
          <a:lstStyle/>
          <a:p>
            <a:r>
              <a:rPr lang="en-US" dirty="0"/>
              <a:t>Hypoxia, Ischemia, and Infarction</a:t>
            </a:r>
          </a:p>
        </p:txBody>
      </p:sp>
      <p:sp>
        <p:nvSpPr>
          <p:cNvPr id="3" name="Content Placeholder 2">
            <a:extLst>
              <a:ext uri="{FF2B5EF4-FFF2-40B4-BE49-F238E27FC236}">
                <a16:creationId xmlns:a16="http://schemas.microsoft.com/office/drawing/2014/main" id="{224C27ED-C7CA-41F7-B02B-7D7441F68FA2}"/>
              </a:ext>
            </a:extLst>
          </p:cNvPr>
          <p:cNvSpPr>
            <a:spLocks noGrp="1"/>
          </p:cNvSpPr>
          <p:nvPr>
            <p:ph idx="1"/>
          </p:nvPr>
        </p:nvSpPr>
        <p:spPr/>
        <p:txBody>
          <a:bodyPr>
            <a:normAutofit lnSpcReduction="10000"/>
          </a:bodyPr>
          <a:lstStyle/>
          <a:p>
            <a:r>
              <a:rPr lang="en-US" dirty="0"/>
              <a:t>The brain constitutes no more than 2% of body weight, the brain receives 15% of the resting cardiac output and is responsible for 20% of total body oxygen consumption. </a:t>
            </a:r>
          </a:p>
          <a:p>
            <a:r>
              <a:rPr lang="en-US" dirty="0"/>
              <a:t>The brain may be deprived of oxygen by two general mechanisms: </a:t>
            </a:r>
          </a:p>
          <a:p>
            <a:pPr marL="514350" indent="-514350">
              <a:buFont typeface="+mj-lt"/>
              <a:buAutoNum type="arabicPeriod"/>
            </a:pPr>
            <a:r>
              <a:rPr lang="en-US" dirty="0"/>
              <a:t> Functional hypoxia, caused by a low partial pressure of oxygen (e.g., high altitude), impaired oxygen-carrying capacity (e.g., severe anemia, carbon monoxide poisoning), or toxins that interfere with oxygen use (e.g., cyanide poisoning) </a:t>
            </a:r>
          </a:p>
          <a:p>
            <a:pPr marL="514350" indent="-514350">
              <a:buFont typeface="+mj-lt"/>
              <a:buAutoNum type="arabicPeriod"/>
            </a:pPr>
            <a:r>
              <a:rPr lang="en-US" dirty="0"/>
              <a:t> Ischemia, either transient or permanent, due to tissue hypoperfusion, which can be caused by hypotension, vascular obstruction, or both</a:t>
            </a:r>
          </a:p>
        </p:txBody>
      </p:sp>
    </p:spTree>
    <p:extLst>
      <p:ext uri="{BB962C8B-B14F-4D97-AF65-F5344CB8AC3E}">
        <p14:creationId xmlns:p14="http://schemas.microsoft.com/office/powerpoint/2010/main" val="206911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FDA9-0446-4E23-9CA9-DE2FCC43637D}"/>
              </a:ext>
            </a:extLst>
          </p:cNvPr>
          <p:cNvSpPr>
            <a:spLocks noGrp="1"/>
          </p:cNvSpPr>
          <p:nvPr>
            <p:ph type="title"/>
          </p:nvPr>
        </p:nvSpPr>
        <p:spPr/>
        <p:txBody>
          <a:bodyPr/>
          <a:lstStyle/>
          <a:p>
            <a:r>
              <a:rPr lang="en-US" dirty="0"/>
              <a:t>Global Cerebral Ischemia </a:t>
            </a:r>
          </a:p>
        </p:txBody>
      </p:sp>
      <p:sp>
        <p:nvSpPr>
          <p:cNvPr id="3" name="Content Placeholder 2">
            <a:extLst>
              <a:ext uri="{FF2B5EF4-FFF2-40B4-BE49-F238E27FC236}">
                <a16:creationId xmlns:a16="http://schemas.microsoft.com/office/drawing/2014/main" id="{F5469753-F4B0-4A7A-8132-0A7AEEAF5DCA}"/>
              </a:ext>
            </a:extLst>
          </p:cNvPr>
          <p:cNvSpPr>
            <a:spLocks noGrp="1"/>
          </p:cNvSpPr>
          <p:nvPr>
            <p:ph idx="1"/>
          </p:nvPr>
        </p:nvSpPr>
        <p:spPr/>
        <p:txBody>
          <a:bodyPr>
            <a:normAutofit fontScale="85000" lnSpcReduction="20000"/>
          </a:bodyPr>
          <a:lstStyle/>
          <a:p>
            <a:r>
              <a:rPr lang="en-US" dirty="0"/>
              <a:t>Widespread ischemic-hypoxic injury can occur in the setting of severe systemic hypotension, usually when systolic pressures fall below 50 mm Hg, as in cardiac arrest and shock. </a:t>
            </a:r>
          </a:p>
          <a:p>
            <a:r>
              <a:rPr lang="en-US" dirty="0"/>
              <a:t>The clinical outcome varies with the severity and duration of the insult. </a:t>
            </a:r>
          </a:p>
          <a:p>
            <a:r>
              <a:rPr lang="en-US" dirty="0"/>
              <a:t>When the insult is mild, there may be only a transient postischemic </a:t>
            </a:r>
            <a:r>
              <a:rPr lang="en-US" dirty="0" err="1"/>
              <a:t>confusional</a:t>
            </a:r>
            <a:r>
              <a:rPr lang="en-US" dirty="0"/>
              <a:t> state, with eventual complete recovery. </a:t>
            </a:r>
          </a:p>
          <a:p>
            <a:r>
              <a:rPr lang="en-US" dirty="0"/>
              <a:t>Neurons are more susceptible to hypoxic injury than are glial cells, and the most susceptible neurons are the pyramidal cells of the hippocampus and neocortex and Purkinje cells of the cerebellum. </a:t>
            </a:r>
          </a:p>
          <a:p>
            <a:r>
              <a:rPr lang="en-US" dirty="0"/>
              <a:t>In severe global cerebral ischemia, widespread neuronal death occurs irrespective of regional vulnerability. </a:t>
            </a:r>
          </a:p>
          <a:p>
            <a:r>
              <a:rPr lang="en-US" dirty="0"/>
              <a:t>Patients who survive often remain severely impaired neurologically and in a persistent vegetative state. </a:t>
            </a:r>
          </a:p>
        </p:txBody>
      </p:sp>
    </p:spTree>
    <p:extLst>
      <p:ext uri="{BB962C8B-B14F-4D97-AF65-F5344CB8AC3E}">
        <p14:creationId xmlns:p14="http://schemas.microsoft.com/office/powerpoint/2010/main" val="174949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B0720E-DFB7-4CE7-ADDF-334CDF800209}"/>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Other patients meet the clinical criteria for so-called “brain death,” in which all voluntary and reflex brain and brain stem function is absent including respiratory drive.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When patients with this form of irreversible injury are maintained on mechanical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ventilation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the brain gradually undergoes autolysis, resulting in the so-called “respirator brain.”</a:t>
            </a:r>
          </a:p>
          <a:p>
            <a:endParaRPr lang="en-US" dirty="0"/>
          </a:p>
        </p:txBody>
      </p:sp>
    </p:spTree>
    <p:extLst>
      <p:ext uri="{BB962C8B-B14F-4D97-AF65-F5344CB8AC3E}">
        <p14:creationId xmlns:p14="http://schemas.microsoft.com/office/powerpoint/2010/main" val="97726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E71B7D-7989-4964-825C-66330A5CB8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059" y="966643"/>
            <a:ext cx="6255917" cy="4351338"/>
          </a:xfrm>
        </p:spPr>
      </p:pic>
      <p:sp>
        <p:nvSpPr>
          <p:cNvPr id="2" name="TextBox 1">
            <a:extLst>
              <a:ext uri="{FF2B5EF4-FFF2-40B4-BE49-F238E27FC236}">
                <a16:creationId xmlns:a16="http://schemas.microsoft.com/office/drawing/2014/main" id="{7A70D959-1925-4B35-8DB1-8950E608A682}"/>
              </a:ext>
            </a:extLst>
          </p:cNvPr>
          <p:cNvSpPr txBox="1"/>
          <p:nvPr/>
        </p:nvSpPr>
        <p:spPr>
          <a:xfrm>
            <a:off x="2807855" y="443345"/>
            <a:ext cx="6255917" cy="914400"/>
          </a:xfrm>
          <a:prstGeom prst="rect">
            <a:avLst/>
          </a:prstGeom>
          <a:noFill/>
        </p:spPr>
        <p:txBody>
          <a:bodyPr wrap="square" rtlCol="0">
            <a:spAutoFit/>
          </a:bodyPr>
          <a:lstStyle/>
          <a:p>
            <a:r>
              <a:rPr lang="en-US"/>
              <a:t>Duret hemorrhage.As mass effect displaces the brain downward, there is disruption of the vessels that enter the pons along the midline, leading to hemorrhage.</a:t>
            </a:r>
            <a:endParaRPr lang="en-US" dirty="0"/>
          </a:p>
        </p:txBody>
      </p:sp>
    </p:spTree>
    <p:extLst>
      <p:ext uri="{BB962C8B-B14F-4D97-AF65-F5344CB8AC3E}">
        <p14:creationId xmlns:p14="http://schemas.microsoft.com/office/powerpoint/2010/main" val="90760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1C8E-1E9A-4C33-85F5-45E5D1915006}"/>
              </a:ext>
            </a:extLst>
          </p:cNvPr>
          <p:cNvSpPr>
            <a:spLocks noGrp="1"/>
          </p:cNvSpPr>
          <p:nvPr>
            <p:ph type="title"/>
          </p:nvPr>
        </p:nvSpPr>
        <p:spPr>
          <a:xfrm>
            <a:off x="838200" y="365125"/>
            <a:ext cx="10515600" cy="152111"/>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7710B2E9-9A50-4467-B664-241753FFDCD8}"/>
              </a:ext>
            </a:extLst>
          </p:cNvPr>
          <p:cNvSpPr>
            <a:spLocks noGrp="1"/>
          </p:cNvSpPr>
          <p:nvPr>
            <p:ph idx="1"/>
          </p:nvPr>
        </p:nvSpPr>
        <p:spPr>
          <a:xfrm>
            <a:off x="838200" y="914400"/>
            <a:ext cx="10515600" cy="5717309"/>
          </a:xfrm>
        </p:spPr>
        <p:txBody>
          <a:bodyPr>
            <a:normAutofit fontScale="70000" lnSpcReduction="20000"/>
          </a:bodyPr>
          <a:lstStyle/>
          <a:p>
            <a:r>
              <a:rPr lang="en-US" dirty="0"/>
              <a:t>In the setting of global ischemia, the brain is swollen, with wide gyri and narrowed sulci.</a:t>
            </a:r>
          </a:p>
          <a:p>
            <a:r>
              <a:rPr lang="en-US" dirty="0"/>
              <a:t>The cut surface shows poor demarcation between gray matter and white matter.</a:t>
            </a:r>
          </a:p>
          <a:p>
            <a:r>
              <a:rPr lang="en-US" dirty="0"/>
              <a:t>The histopathologic changes that accompany irreversible ischemic injury (infarction) are grouped into three categories. </a:t>
            </a:r>
          </a:p>
          <a:p>
            <a:r>
              <a:rPr lang="en-US" dirty="0"/>
              <a:t>Early changes, occurring 12 to 24 hours after the insult, include acute neuronal cell change (red neurons) characterized initially by </a:t>
            </a:r>
            <a:r>
              <a:rPr lang="en-US" dirty="0" err="1"/>
              <a:t>microvacuolation</a:t>
            </a:r>
            <a:r>
              <a:rPr lang="en-US" dirty="0"/>
              <a:t>, followed by cytoplasmic eosinophilia, and later nuclear pyknosis and karyorrhexis. </a:t>
            </a:r>
          </a:p>
          <a:p>
            <a:r>
              <a:rPr lang="en-US" dirty="0"/>
              <a:t>Similar changes occur somewhat later in astrocytes and </a:t>
            </a:r>
            <a:r>
              <a:rPr lang="en-US" dirty="0" err="1"/>
              <a:t>oligodendroglia.After</a:t>
            </a:r>
            <a:r>
              <a:rPr lang="en-US" dirty="0"/>
              <a:t> this, the reaction to tissue damage begins with infiltration of neutrophils.</a:t>
            </a:r>
          </a:p>
          <a:p>
            <a:r>
              <a:rPr lang="en-US" dirty="0"/>
              <a:t>Subacute changes, occurring at 24 hours to 2 weeks, include necrosis of tissue, influx of macrophages, vascular proliferation, and reactive gliosis.</a:t>
            </a:r>
          </a:p>
          <a:p>
            <a:r>
              <a:rPr lang="en-US" dirty="0"/>
              <a:t>Repair, seen after 2 weeks, is characterized by removal of necrotic tissue and gliosis.</a:t>
            </a:r>
          </a:p>
          <a:p>
            <a:r>
              <a:rPr lang="en-US" dirty="0"/>
              <a:t>Border zone (“watershed”) infarcts occur in regions of the brain and spinal cord that lie at the most distal portions of arterial territories. </a:t>
            </a:r>
          </a:p>
          <a:p>
            <a:r>
              <a:rPr lang="en-US" dirty="0"/>
              <a:t>They are usually seen after hypotensive episodes. </a:t>
            </a:r>
          </a:p>
          <a:p>
            <a:r>
              <a:rPr lang="en-US" dirty="0"/>
              <a:t>In the cerebral hemispheres, the border zone between the anterior and the middle cerebral artery distributions is at greatest risk. </a:t>
            </a:r>
          </a:p>
          <a:p>
            <a:r>
              <a:rPr lang="en-US" dirty="0"/>
              <a:t>Damage to this region produces a wedge-shaped band of necrosis over the cerebral convexity a few centimeters lateral to the interhemispheric fissure.</a:t>
            </a:r>
          </a:p>
        </p:txBody>
      </p:sp>
    </p:spTree>
    <p:extLst>
      <p:ext uri="{BB962C8B-B14F-4D97-AF65-F5344CB8AC3E}">
        <p14:creationId xmlns:p14="http://schemas.microsoft.com/office/powerpoint/2010/main" val="1639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4678-013D-41FE-8462-04271A13E50E}"/>
              </a:ext>
            </a:extLst>
          </p:cNvPr>
          <p:cNvSpPr>
            <a:spLocks noGrp="1"/>
          </p:cNvSpPr>
          <p:nvPr>
            <p:ph type="title"/>
          </p:nvPr>
        </p:nvSpPr>
        <p:spPr/>
        <p:txBody>
          <a:bodyPr/>
          <a:lstStyle/>
          <a:p>
            <a:r>
              <a:rPr lang="en-US" dirty="0"/>
              <a:t>Focal Cerebral Ischemia </a:t>
            </a:r>
          </a:p>
        </p:txBody>
      </p:sp>
      <p:sp>
        <p:nvSpPr>
          <p:cNvPr id="3" name="Content Placeholder 2">
            <a:extLst>
              <a:ext uri="{FF2B5EF4-FFF2-40B4-BE49-F238E27FC236}">
                <a16:creationId xmlns:a16="http://schemas.microsoft.com/office/drawing/2014/main" id="{5970A091-B93E-437F-AA69-55E25A5606FE}"/>
              </a:ext>
            </a:extLst>
          </p:cNvPr>
          <p:cNvSpPr>
            <a:spLocks noGrp="1"/>
          </p:cNvSpPr>
          <p:nvPr>
            <p:ph idx="1"/>
          </p:nvPr>
        </p:nvSpPr>
        <p:spPr/>
        <p:txBody>
          <a:bodyPr/>
          <a:lstStyle/>
          <a:p>
            <a:r>
              <a:rPr lang="en-US" dirty="0"/>
              <a:t>Cerebral arterial occlusion leads first to focal ischemia and then to infarction in the distribution of the compromised vessel. </a:t>
            </a:r>
          </a:p>
          <a:p>
            <a:r>
              <a:rPr lang="en-US" dirty="0"/>
              <a:t>The size, location, and shape of the infarct and the extent of tissue damage that results may be modified by collateral blood flow.</a:t>
            </a:r>
          </a:p>
          <a:p>
            <a:r>
              <a:rPr lang="en-US" dirty="0"/>
              <a:t>Specifically, collateral flow through the circle of Willis or cortical-leptomeningeal anastomoses can limit damage in some regions. </a:t>
            </a:r>
          </a:p>
          <a:p>
            <a:r>
              <a:rPr lang="en-US" dirty="0"/>
              <a:t>By contrast, there is little if any collateral blood flow to structures such as the thalamus, basal ganglia, and deep white matter, which are supplied by deep penetrating vessels.</a:t>
            </a:r>
          </a:p>
        </p:txBody>
      </p:sp>
    </p:spTree>
    <p:extLst>
      <p:ext uri="{BB962C8B-B14F-4D97-AF65-F5344CB8AC3E}">
        <p14:creationId xmlns:p14="http://schemas.microsoft.com/office/powerpoint/2010/main" val="1968002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3241</Words>
  <Application>Microsoft Office PowerPoint</Application>
  <PresentationFormat>Widescreen</PresentationFormat>
  <Paragraphs>157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Dr. Wiam Khreasat</vt:lpstr>
      <vt:lpstr>Cerebral edema </vt:lpstr>
      <vt:lpstr>Cerebrovascular diseases </vt:lpstr>
      <vt:lpstr>Hypoxia, Ischemia, and Infarction</vt:lpstr>
      <vt:lpstr>Global Cerebral Ischemia </vt:lpstr>
      <vt:lpstr>PowerPoint Presentation</vt:lpstr>
      <vt:lpstr>PowerPoint Presentation</vt:lpstr>
      <vt:lpstr>MORPHOLOGY</vt:lpstr>
      <vt:lpstr>Focal Cerebral Ischemia </vt:lpstr>
      <vt:lpstr>PowerPoint Presentation</vt:lpstr>
      <vt:lpstr>PowerPoint Presentation</vt:lpstr>
      <vt:lpstr>PowerPoint Presentation</vt:lpstr>
      <vt:lpstr>MORPHOLOGY</vt:lpstr>
      <vt:lpstr>PowerPoint Presentation</vt:lpstr>
      <vt:lpstr>Intracranial Hemorrhage </vt:lpstr>
      <vt:lpstr>MORPHOLOGY </vt:lpstr>
      <vt:lpstr>Cerebral Amyloid Angiopathy </vt:lpstr>
      <vt:lpstr>PowerPoint Presentation</vt:lpstr>
      <vt:lpstr>PowerPoint Presentation</vt:lpstr>
      <vt:lpstr>PowerPoint Presentation</vt:lpstr>
      <vt:lpstr>MORPHOLOGY</vt:lpstr>
      <vt:lpstr>PowerPoint Presentation</vt:lpstr>
      <vt:lpstr>PowerPoint Presentation</vt:lpstr>
      <vt:lpstr>Vascular Malformations </vt:lpstr>
      <vt:lpstr>MORPHOLOGY </vt:lpstr>
      <vt:lpstr>PowerPoint Presentation</vt:lpstr>
      <vt:lpstr>PowerPoint Presentation</vt:lpstr>
      <vt:lpstr>PowerPoint Presentation</vt:lpstr>
      <vt:lpstr>PowerPoint Presentation</vt:lpstr>
      <vt:lpstr>Vasculitis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Wiam Khreasat</dc:title>
  <dc:creator>Leen Aldabbas</dc:creator>
  <cp:lastModifiedBy>Leen Aldabbas</cp:lastModifiedBy>
  <cp:revision>2</cp:revision>
  <dcterms:created xsi:type="dcterms:W3CDTF">2021-12-26T22:05:12Z</dcterms:created>
  <dcterms:modified xsi:type="dcterms:W3CDTF">2021-12-26T23:19:05Z</dcterms:modified>
</cp:coreProperties>
</file>