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302" r:id="rId3"/>
    <p:sldId id="284" r:id="rId4"/>
    <p:sldId id="303" r:id="rId5"/>
    <p:sldId id="285" r:id="rId6"/>
    <p:sldId id="257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87" r:id="rId16"/>
    <p:sldId id="258" r:id="rId17"/>
    <p:sldId id="312" r:id="rId18"/>
    <p:sldId id="313" r:id="rId19"/>
    <p:sldId id="314" r:id="rId20"/>
    <p:sldId id="315" r:id="rId21"/>
    <p:sldId id="288" r:id="rId22"/>
    <p:sldId id="317" r:id="rId23"/>
    <p:sldId id="316" r:id="rId24"/>
    <p:sldId id="289" r:id="rId25"/>
    <p:sldId id="318" r:id="rId26"/>
    <p:sldId id="294" r:id="rId27"/>
    <p:sldId id="295" r:id="rId28"/>
    <p:sldId id="267" r:id="rId29"/>
    <p:sldId id="279" r:id="rId30"/>
  </p:sldIdLst>
  <p:sldSz cx="9144000" cy="5143500" type="screen16x9"/>
  <p:notesSz cx="6858000" cy="9144000"/>
  <p:embeddedFontLst>
    <p:embeddedFont>
      <p:font typeface="Titillium Web Light" panose="020B0604020202020204" charset="0"/>
      <p:regular r:id="rId32"/>
      <p:bold r:id="rId33"/>
      <p:italic r:id="rId34"/>
      <p:boldItalic r:id="rId35"/>
    </p:embeddedFont>
    <p:embeddedFont>
      <p:font typeface="Dosis Light" panose="020B0604020202020204" charset="0"/>
      <p:regular r:id="rId36"/>
      <p:bold r:id="rId37"/>
    </p:embeddedFont>
    <p:embeddedFont>
      <p:font typeface="Dosis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76E58-FB1C-4BE5-8A93-90C11BC02C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F8254-A7B4-44BC-BCD6-137F55196C3F}">
      <dgm:prSet phldrT="[Text]"/>
      <dgm:spPr/>
      <dgm:t>
        <a:bodyPr/>
        <a:lstStyle/>
        <a:p>
          <a:r>
            <a:rPr lang="en-US" dirty="0" smtClean="0"/>
            <a:t>Plasma membrane alteration; </a:t>
          </a:r>
          <a:r>
            <a:rPr lang="en-US" dirty="0" err="1" smtClean="0"/>
            <a:t>blebbing</a:t>
          </a:r>
          <a:r>
            <a:rPr lang="en-US" dirty="0" smtClean="0"/>
            <a:t> and blunting. </a:t>
          </a:r>
          <a:endParaRPr lang="en-US" dirty="0"/>
        </a:p>
      </dgm:t>
    </dgm:pt>
    <dgm:pt modelId="{6FD436AD-083D-40C1-B614-EA6329950085}" type="parTrans" cxnId="{24A8DFFB-A63B-459F-A724-E4ADABF84063}">
      <dgm:prSet/>
      <dgm:spPr/>
      <dgm:t>
        <a:bodyPr/>
        <a:lstStyle/>
        <a:p>
          <a:endParaRPr lang="en-US"/>
        </a:p>
      </dgm:t>
    </dgm:pt>
    <dgm:pt modelId="{3BEADFA4-3C81-450F-9BE0-17CA418884D4}" type="sibTrans" cxnId="{24A8DFFB-A63B-459F-A724-E4ADABF84063}">
      <dgm:prSet/>
      <dgm:spPr/>
      <dgm:t>
        <a:bodyPr/>
        <a:lstStyle/>
        <a:p>
          <a:endParaRPr lang="en-US"/>
        </a:p>
      </dgm:t>
    </dgm:pt>
    <dgm:pt modelId="{4A36F0C9-6F03-4EB2-846F-4385D6973293}">
      <dgm:prSet phldrT="[Text]"/>
      <dgm:spPr/>
      <dgm:t>
        <a:bodyPr/>
        <a:lstStyle/>
        <a:p>
          <a:r>
            <a:rPr lang="en-US" dirty="0" smtClean="0"/>
            <a:t>Clumping of nuclear chromatin.</a:t>
          </a:r>
          <a:endParaRPr lang="en-US" dirty="0"/>
        </a:p>
      </dgm:t>
    </dgm:pt>
    <dgm:pt modelId="{CF3F45C2-E68A-4F7B-A2C7-B6C476ADF9FD}" type="parTrans" cxnId="{5E25EE4B-2C0F-41F1-8040-360EA872532B}">
      <dgm:prSet/>
      <dgm:spPr/>
      <dgm:t>
        <a:bodyPr/>
        <a:lstStyle/>
        <a:p>
          <a:endParaRPr lang="en-US"/>
        </a:p>
      </dgm:t>
    </dgm:pt>
    <dgm:pt modelId="{6F7067CD-19C4-41CB-A52E-F05474A8CC58}" type="sibTrans" cxnId="{5E25EE4B-2C0F-41F1-8040-360EA872532B}">
      <dgm:prSet/>
      <dgm:spPr/>
      <dgm:t>
        <a:bodyPr/>
        <a:lstStyle/>
        <a:p>
          <a:endParaRPr lang="en-US"/>
        </a:p>
      </dgm:t>
    </dgm:pt>
    <dgm:pt modelId="{8465DDB0-2BF8-47EB-B342-0A26A717CF9B}">
      <dgm:prSet phldrT="[Text]"/>
      <dgm:spPr/>
      <dgm:t>
        <a:bodyPr/>
        <a:lstStyle/>
        <a:p>
          <a:r>
            <a:rPr lang="en-US" dirty="0" smtClean="0"/>
            <a:t>Cytoplasmic Myelin figures.</a:t>
          </a:r>
          <a:endParaRPr lang="en-US" dirty="0"/>
        </a:p>
      </dgm:t>
    </dgm:pt>
    <dgm:pt modelId="{1FCD9966-5DB6-423A-90B8-4D6D37B1E3FE}" type="parTrans" cxnId="{1C9BAB31-7312-4BBB-80D1-BE60FB72E1EE}">
      <dgm:prSet/>
      <dgm:spPr/>
      <dgm:t>
        <a:bodyPr/>
        <a:lstStyle/>
        <a:p>
          <a:endParaRPr lang="en-US"/>
        </a:p>
      </dgm:t>
    </dgm:pt>
    <dgm:pt modelId="{789BBBF3-8765-4640-8D91-BADE660175A7}" type="sibTrans" cxnId="{1C9BAB31-7312-4BBB-80D1-BE60FB72E1EE}">
      <dgm:prSet/>
      <dgm:spPr/>
      <dgm:t>
        <a:bodyPr/>
        <a:lstStyle/>
        <a:p>
          <a:endParaRPr lang="en-US"/>
        </a:p>
      </dgm:t>
    </dgm:pt>
    <dgm:pt modelId="{96D46F88-1189-4D53-A3BB-1EC1E164109B}">
      <dgm:prSet/>
      <dgm:spPr/>
      <dgm:t>
        <a:bodyPr/>
        <a:lstStyle/>
        <a:p>
          <a:r>
            <a:rPr lang="en-US" dirty="0" smtClean="0"/>
            <a:t>Dilation of ER and detachment of ribosomes.</a:t>
          </a:r>
          <a:endParaRPr lang="en-US" dirty="0"/>
        </a:p>
      </dgm:t>
    </dgm:pt>
    <dgm:pt modelId="{B47D342B-19BB-4672-93ED-055F768373F2}" type="parTrans" cxnId="{2B5DEAEE-2BA4-48D1-8048-3A790AE2ECF1}">
      <dgm:prSet/>
      <dgm:spPr/>
      <dgm:t>
        <a:bodyPr/>
        <a:lstStyle/>
        <a:p>
          <a:endParaRPr lang="en-US"/>
        </a:p>
      </dgm:t>
    </dgm:pt>
    <dgm:pt modelId="{D8778A5A-8A01-49A7-AED3-82FF6B5E981C}" type="sibTrans" cxnId="{2B5DEAEE-2BA4-48D1-8048-3A790AE2ECF1}">
      <dgm:prSet/>
      <dgm:spPr/>
      <dgm:t>
        <a:bodyPr/>
        <a:lstStyle/>
        <a:p>
          <a:endParaRPr lang="en-US"/>
        </a:p>
      </dgm:t>
    </dgm:pt>
    <dgm:pt modelId="{C3E7C4AE-EF96-45CA-8560-DEAACE34DB4F}">
      <dgm:prSet/>
      <dgm:spPr/>
      <dgm:t>
        <a:bodyPr/>
        <a:lstStyle/>
        <a:p>
          <a:r>
            <a:rPr lang="en-US" dirty="0" smtClean="0"/>
            <a:t>Mitochondrial swelling and amorphous densities.</a:t>
          </a:r>
          <a:endParaRPr lang="en-US" dirty="0"/>
        </a:p>
      </dgm:t>
    </dgm:pt>
    <dgm:pt modelId="{FFC352FA-5B7E-46C1-9234-B63624A0B93D}" type="parTrans" cxnId="{4F1E71B6-9A3E-4466-875F-877618E9039E}">
      <dgm:prSet/>
      <dgm:spPr/>
      <dgm:t>
        <a:bodyPr/>
        <a:lstStyle/>
        <a:p>
          <a:endParaRPr lang="en-US"/>
        </a:p>
      </dgm:t>
    </dgm:pt>
    <dgm:pt modelId="{BFA2C343-39AF-4038-8623-9D5A65FCA0B8}" type="sibTrans" cxnId="{4F1E71B6-9A3E-4466-875F-877618E9039E}">
      <dgm:prSet/>
      <dgm:spPr/>
      <dgm:t>
        <a:bodyPr/>
        <a:lstStyle/>
        <a:p>
          <a:endParaRPr lang="en-US"/>
        </a:p>
      </dgm:t>
    </dgm:pt>
    <dgm:pt modelId="{D00ACEB5-ABEA-4648-9904-506B4770AEB7}" type="pres">
      <dgm:prSet presAssocID="{BB876E58-FB1C-4BE5-8A93-90C11BC02C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D4D9232-103F-4CD1-AF75-21802CE7F26F}" type="pres">
      <dgm:prSet presAssocID="{BB876E58-FB1C-4BE5-8A93-90C11BC02C86}" presName="Name1" presStyleCnt="0"/>
      <dgm:spPr/>
    </dgm:pt>
    <dgm:pt modelId="{ECF61D35-1A2C-447A-8E38-047B86834544}" type="pres">
      <dgm:prSet presAssocID="{BB876E58-FB1C-4BE5-8A93-90C11BC02C86}" presName="cycle" presStyleCnt="0"/>
      <dgm:spPr/>
    </dgm:pt>
    <dgm:pt modelId="{73547909-C3A3-4956-B459-AC73F4FA9C29}" type="pres">
      <dgm:prSet presAssocID="{BB876E58-FB1C-4BE5-8A93-90C11BC02C86}" presName="srcNode" presStyleLbl="node1" presStyleIdx="0" presStyleCnt="5"/>
      <dgm:spPr/>
    </dgm:pt>
    <dgm:pt modelId="{2874023D-C7DA-4B1A-B02D-39B19097A682}" type="pres">
      <dgm:prSet presAssocID="{BB876E58-FB1C-4BE5-8A93-90C11BC02C86}" presName="conn" presStyleLbl="parChTrans1D2" presStyleIdx="0" presStyleCnt="1" custLinFactNeighborX="1057" custLinFactNeighborY="650"/>
      <dgm:spPr/>
      <dgm:t>
        <a:bodyPr/>
        <a:lstStyle/>
        <a:p>
          <a:endParaRPr lang="en-US"/>
        </a:p>
      </dgm:t>
    </dgm:pt>
    <dgm:pt modelId="{4D4D5090-2009-4DB3-8E30-F7BF9511913F}" type="pres">
      <dgm:prSet presAssocID="{BB876E58-FB1C-4BE5-8A93-90C11BC02C86}" presName="extraNode" presStyleLbl="node1" presStyleIdx="0" presStyleCnt="5"/>
      <dgm:spPr/>
    </dgm:pt>
    <dgm:pt modelId="{992CD48C-DE77-4D42-AF1C-A08A48E5DAF7}" type="pres">
      <dgm:prSet presAssocID="{BB876E58-FB1C-4BE5-8A93-90C11BC02C86}" presName="dstNode" presStyleLbl="node1" presStyleIdx="0" presStyleCnt="5"/>
      <dgm:spPr/>
    </dgm:pt>
    <dgm:pt modelId="{45EB677C-D0BD-4CF8-A9E3-F2DB648F24E2}" type="pres">
      <dgm:prSet presAssocID="{85DF8254-A7B4-44BC-BCD6-137F55196C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09200-DCC7-4DA9-9F09-479834C00917}" type="pres">
      <dgm:prSet presAssocID="{85DF8254-A7B4-44BC-BCD6-137F55196C3F}" presName="accent_1" presStyleCnt="0"/>
      <dgm:spPr/>
    </dgm:pt>
    <dgm:pt modelId="{A8386429-AD40-400F-9B39-F14B47A1B30A}" type="pres">
      <dgm:prSet presAssocID="{85DF8254-A7B4-44BC-BCD6-137F55196C3F}" presName="accentRepeatNode" presStyleLbl="solidFgAcc1" presStyleIdx="0" presStyleCnt="5" custLinFactNeighborX="798" custLinFactNeighborY="4034"/>
      <dgm:spPr/>
    </dgm:pt>
    <dgm:pt modelId="{B63F77BB-C8F9-4D81-9DE9-CF16425E27CD}" type="pres">
      <dgm:prSet presAssocID="{C3E7C4AE-EF96-45CA-8560-DEAACE34DB4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2AF6D-A9B1-44AC-8882-EADD48C05BB4}" type="pres">
      <dgm:prSet presAssocID="{C3E7C4AE-EF96-45CA-8560-DEAACE34DB4F}" presName="accent_2" presStyleCnt="0"/>
      <dgm:spPr/>
    </dgm:pt>
    <dgm:pt modelId="{9367EDAB-C725-4F8C-986E-DA75B419B532}" type="pres">
      <dgm:prSet presAssocID="{C3E7C4AE-EF96-45CA-8560-DEAACE34DB4F}" presName="accentRepeatNode" presStyleLbl="solidFgAcc1" presStyleIdx="1" presStyleCnt="5"/>
      <dgm:spPr/>
    </dgm:pt>
    <dgm:pt modelId="{92B2683A-60D9-415F-AE5C-CBA6DFB242A2}" type="pres">
      <dgm:prSet presAssocID="{96D46F88-1189-4D53-A3BB-1EC1E164109B}" presName="text_3" presStyleLbl="node1" presStyleIdx="2" presStyleCnt="5" custLinFactNeighborX="1773" custLinFactNeighborY="-1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7FC7F-FFF7-4A0F-9385-640CAA47E25F}" type="pres">
      <dgm:prSet presAssocID="{96D46F88-1189-4D53-A3BB-1EC1E164109B}" presName="accent_3" presStyleCnt="0"/>
      <dgm:spPr/>
    </dgm:pt>
    <dgm:pt modelId="{FE9529E5-0668-459D-AF60-1315EB97E3D1}" type="pres">
      <dgm:prSet presAssocID="{96D46F88-1189-4D53-A3BB-1EC1E164109B}" presName="accentRepeatNode" presStyleLbl="solidFgAcc1" presStyleIdx="2" presStyleCnt="5"/>
      <dgm:spPr/>
    </dgm:pt>
    <dgm:pt modelId="{A8A0955D-51D9-4C32-95B1-692D6BB8A3AF}" type="pres">
      <dgm:prSet presAssocID="{4A36F0C9-6F03-4EB2-846F-4385D69732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48D4E-31E7-43EF-9D1B-070EE252E703}" type="pres">
      <dgm:prSet presAssocID="{4A36F0C9-6F03-4EB2-846F-4385D6973293}" presName="accent_4" presStyleCnt="0"/>
      <dgm:spPr/>
    </dgm:pt>
    <dgm:pt modelId="{E516194B-03BB-45D8-973F-6BA64EA53767}" type="pres">
      <dgm:prSet presAssocID="{4A36F0C9-6F03-4EB2-846F-4385D6973293}" presName="accentRepeatNode" presStyleLbl="solidFgAcc1" presStyleIdx="3" presStyleCnt="5"/>
      <dgm:spPr/>
    </dgm:pt>
    <dgm:pt modelId="{7BB4CAC5-6990-42A0-83EC-5455014C4938}" type="pres">
      <dgm:prSet presAssocID="{8465DDB0-2BF8-47EB-B342-0A26A717CF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C05C7-77C8-417B-A4D7-EB78569AEECF}" type="pres">
      <dgm:prSet presAssocID="{8465DDB0-2BF8-47EB-B342-0A26A717CF9B}" presName="accent_5" presStyleCnt="0"/>
      <dgm:spPr/>
    </dgm:pt>
    <dgm:pt modelId="{B0388A3B-6637-4154-92F4-2068567441A8}" type="pres">
      <dgm:prSet presAssocID="{8465DDB0-2BF8-47EB-B342-0A26A717CF9B}" presName="accentRepeatNode" presStyleLbl="solidFgAcc1" presStyleIdx="4" presStyleCnt="5"/>
      <dgm:spPr/>
    </dgm:pt>
  </dgm:ptLst>
  <dgm:cxnLst>
    <dgm:cxn modelId="{4F1E71B6-9A3E-4466-875F-877618E9039E}" srcId="{BB876E58-FB1C-4BE5-8A93-90C11BC02C86}" destId="{C3E7C4AE-EF96-45CA-8560-DEAACE34DB4F}" srcOrd="1" destOrd="0" parTransId="{FFC352FA-5B7E-46C1-9234-B63624A0B93D}" sibTransId="{BFA2C343-39AF-4038-8623-9D5A65FCA0B8}"/>
    <dgm:cxn modelId="{A127A3DE-BE23-4CEF-8AAA-B72DC596E396}" type="presOf" srcId="{3BEADFA4-3C81-450F-9BE0-17CA418884D4}" destId="{2874023D-C7DA-4B1A-B02D-39B19097A682}" srcOrd="0" destOrd="0" presId="urn:microsoft.com/office/officeart/2008/layout/VerticalCurvedList"/>
    <dgm:cxn modelId="{2B5DEAEE-2BA4-48D1-8048-3A790AE2ECF1}" srcId="{BB876E58-FB1C-4BE5-8A93-90C11BC02C86}" destId="{96D46F88-1189-4D53-A3BB-1EC1E164109B}" srcOrd="2" destOrd="0" parTransId="{B47D342B-19BB-4672-93ED-055F768373F2}" sibTransId="{D8778A5A-8A01-49A7-AED3-82FF6B5E981C}"/>
    <dgm:cxn modelId="{1C9BAB31-7312-4BBB-80D1-BE60FB72E1EE}" srcId="{BB876E58-FB1C-4BE5-8A93-90C11BC02C86}" destId="{8465DDB0-2BF8-47EB-B342-0A26A717CF9B}" srcOrd="4" destOrd="0" parTransId="{1FCD9966-5DB6-423A-90B8-4D6D37B1E3FE}" sibTransId="{789BBBF3-8765-4640-8D91-BADE660175A7}"/>
    <dgm:cxn modelId="{24A8DFFB-A63B-459F-A724-E4ADABF84063}" srcId="{BB876E58-FB1C-4BE5-8A93-90C11BC02C86}" destId="{85DF8254-A7B4-44BC-BCD6-137F55196C3F}" srcOrd="0" destOrd="0" parTransId="{6FD436AD-083D-40C1-B614-EA6329950085}" sibTransId="{3BEADFA4-3C81-450F-9BE0-17CA418884D4}"/>
    <dgm:cxn modelId="{DA331B9D-DCB5-44B7-983D-8713A736E3BB}" type="presOf" srcId="{C3E7C4AE-EF96-45CA-8560-DEAACE34DB4F}" destId="{B63F77BB-C8F9-4D81-9DE9-CF16425E27CD}" srcOrd="0" destOrd="0" presId="urn:microsoft.com/office/officeart/2008/layout/VerticalCurvedList"/>
    <dgm:cxn modelId="{5E25EE4B-2C0F-41F1-8040-360EA872532B}" srcId="{BB876E58-FB1C-4BE5-8A93-90C11BC02C86}" destId="{4A36F0C9-6F03-4EB2-846F-4385D6973293}" srcOrd="3" destOrd="0" parTransId="{CF3F45C2-E68A-4F7B-A2C7-B6C476ADF9FD}" sibTransId="{6F7067CD-19C4-41CB-A52E-F05474A8CC58}"/>
    <dgm:cxn modelId="{E4E852B8-6D77-4AFA-BDD5-D6FAB205CC00}" type="presOf" srcId="{8465DDB0-2BF8-47EB-B342-0A26A717CF9B}" destId="{7BB4CAC5-6990-42A0-83EC-5455014C4938}" srcOrd="0" destOrd="0" presId="urn:microsoft.com/office/officeart/2008/layout/VerticalCurvedList"/>
    <dgm:cxn modelId="{E7DCAA0E-C931-4AD3-B430-E7CDFF5DDEE2}" type="presOf" srcId="{BB876E58-FB1C-4BE5-8A93-90C11BC02C86}" destId="{D00ACEB5-ABEA-4648-9904-506B4770AEB7}" srcOrd="0" destOrd="0" presId="urn:microsoft.com/office/officeart/2008/layout/VerticalCurvedList"/>
    <dgm:cxn modelId="{453A5CC8-1A1C-4800-A40D-D0BCFC53E081}" type="presOf" srcId="{85DF8254-A7B4-44BC-BCD6-137F55196C3F}" destId="{45EB677C-D0BD-4CF8-A9E3-F2DB648F24E2}" srcOrd="0" destOrd="0" presId="urn:microsoft.com/office/officeart/2008/layout/VerticalCurvedList"/>
    <dgm:cxn modelId="{1160CA43-9955-42F2-8C19-92C82EC3B4DF}" type="presOf" srcId="{96D46F88-1189-4D53-A3BB-1EC1E164109B}" destId="{92B2683A-60D9-415F-AE5C-CBA6DFB242A2}" srcOrd="0" destOrd="0" presId="urn:microsoft.com/office/officeart/2008/layout/VerticalCurvedList"/>
    <dgm:cxn modelId="{8075AD28-531D-4AFE-A093-408FDDB135F1}" type="presOf" srcId="{4A36F0C9-6F03-4EB2-846F-4385D6973293}" destId="{A8A0955D-51D9-4C32-95B1-692D6BB8A3AF}" srcOrd="0" destOrd="0" presId="urn:microsoft.com/office/officeart/2008/layout/VerticalCurvedList"/>
    <dgm:cxn modelId="{ABFA2FE4-3725-4C43-9DDC-A7EE4E685C93}" type="presParOf" srcId="{D00ACEB5-ABEA-4648-9904-506B4770AEB7}" destId="{AD4D9232-103F-4CD1-AF75-21802CE7F26F}" srcOrd="0" destOrd="0" presId="urn:microsoft.com/office/officeart/2008/layout/VerticalCurvedList"/>
    <dgm:cxn modelId="{DECF57AB-7080-43CF-8DA7-684CC9A20948}" type="presParOf" srcId="{AD4D9232-103F-4CD1-AF75-21802CE7F26F}" destId="{ECF61D35-1A2C-447A-8E38-047B86834544}" srcOrd="0" destOrd="0" presId="urn:microsoft.com/office/officeart/2008/layout/VerticalCurvedList"/>
    <dgm:cxn modelId="{C8FF76B5-E614-4C54-A8CD-98ED06185395}" type="presParOf" srcId="{ECF61D35-1A2C-447A-8E38-047B86834544}" destId="{73547909-C3A3-4956-B459-AC73F4FA9C29}" srcOrd="0" destOrd="0" presId="urn:microsoft.com/office/officeart/2008/layout/VerticalCurvedList"/>
    <dgm:cxn modelId="{66245723-33B5-4E09-ABAD-6D1621BEA535}" type="presParOf" srcId="{ECF61D35-1A2C-447A-8E38-047B86834544}" destId="{2874023D-C7DA-4B1A-B02D-39B19097A682}" srcOrd="1" destOrd="0" presId="urn:microsoft.com/office/officeart/2008/layout/VerticalCurvedList"/>
    <dgm:cxn modelId="{66DA0CA6-3276-42CC-8756-DDA0EFDA33AA}" type="presParOf" srcId="{ECF61D35-1A2C-447A-8E38-047B86834544}" destId="{4D4D5090-2009-4DB3-8E30-F7BF9511913F}" srcOrd="2" destOrd="0" presId="urn:microsoft.com/office/officeart/2008/layout/VerticalCurvedList"/>
    <dgm:cxn modelId="{22F75014-F120-418E-9F6D-22DFF477C3A6}" type="presParOf" srcId="{ECF61D35-1A2C-447A-8E38-047B86834544}" destId="{992CD48C-DE77-4D42-AF1C-A08A48E5DAF7}" srcOrd="3" destOrd="0" presId="urn:microsoft.com/office/officeart/2008/layout/VerticalCurvedList"/>
    <dgm:cxn modelId="{DB7052E3-F86A-4818-A7E9-3A55C2D92170}" type="presParOf" srcId="{AD4D9232-103F-4CD1-AF75-21802CE7F26F}" destId="{45EB677C-D0BD-4CF8-A9E3-F2DB648F24E2}" srcOrd="1" destOrd="0" presId="urn:microsoft.com/office/officeart/2008/layout/VerticalCurvedList"/>
    <dgm:cxn modelId="{08FC5F01-C95C-4023-AAB9-109E1206A160}" type="presParOf" srcId="{AD4D9232-103F-4CD1-AF75-21802CE7F26F}" destId="{EC509200-DCC7-4DA9-9F09-479834C00917}" srcOrd="2" destOrd="0" presId="urn:microsoft.com/office/officeart/2008/layout/VerticalCurvedList"/>
    <dgm:cxn modelId="{BC05C6D8-CA18-4421-8EA2-9677B4C6F978}" type="presParOf" srcId="{EC509200-DCC7-4DA9-9F09-479834C00917}" destId="{A8386429-AD40-400F-9B39-F14B47A1B30A}" srcOrd="0" destOrd="0" presId="urn:microsoft.com/office/officeart/2008/layout/VerticalCurvedList"/>
    <dgm:cxn modelId="{07C236C9-11E3-4430-897E-DCDAAB91C22E}" type="presParOf" srcId="{AD4D9232-103F-4CD1-AF75-21802CE7F26F}" destId="{B63F77BB-C8F9-4D81-9DE9-CF16425E27CD}" srcOrd="3" destOrd="0" presId="urn:microsoft.com/office/officeart/2008/layout/VerticalCurvedList"/>
    <dgm:cxn modelId="{4C01AA41-A6A2-42E4-A6D9-6C66FC5D0553}" type="presParOf" srcId="{AD4D9232-103F-4CD1-AF75-21802CE7F26F}" destId="{FBF2AF6D-A9B1-44AC-8882-EADD48C05BB4}" srcOrd="4" destOrd="0" presId="urn:microsoft.com/office/officeart/2008/layout/VerticalCurvedList"/>
    <dgm:cxn modelId="{F748DC02-F101-49E6-9A92-64037D3C596E}" type="presParOf" srcId="{FBF2AF6D-A9B1-44AC-8882-EADD48C05BB4}" destId="{9367EDAB-C725-4F8C-986E-DA75B419B532}" srcOrd="0" destOrd="0" presId="urn:microsoft.com/office/officeart/2008/layout/VerticalCurvedList"/>
    <dgm:cxn modelId="{BA4CFC74-78EB-491B-A9F3-06AC07E5CF07}" type="presParOf" srcId="{AD4D9232-103F-4CD1-AF75-21802CE7F26F}" destId="{92B2683A-60D9-415F-AE5C-CBA6DFB242A2}" srcOrd="5" destOrd="0" presId="urn:microsoft.com/office/officeart/2008/layout/VerticalCurvedList"/>
    <dgm:cxn modelId="{133EC5E8-F7E3-4206-A8AD-C81770970056}" type="presParOf" srcId="{AD4D9232-103F-4CD1-AF75-21802CE7F26F}" destId="{9B77FC7F-FFF7-4A0F-9385-640CAA47E25F}" srcOrd="6" destOrd="0" presId="urn:microsoft.com/office/officeart/2008/layout/VerticalCurvedList"/>
    <dgm:cxn modelId="{AE519ED0-2CF9-4EAA-8DD3-21C8AF845385}" type="presParOf" srcId="{9B77FC7F-FFF7-4A0F-9385-640CAA47E25F}" destId="{FE9529E5-0668-459D-AF60-1315EB97E3D1}" srcOrd="0" destOrd="0" presId="urn:microsoft.com/office/officeart/2008/layout/VerticalCurvedList"/>
    <dgm:cxn modelId="{F9B0D0D2-9006-4EC4-9C5E-6C1393772CB2}" type="presParOf" srcId="{AD4D9232-103F-4CD1-AF75-21802CE7F26F}" destId="{A8A0955D-51D9-4C32-95B1-692D6BB8A3AF}" srcOrd="7" destOrd="0" presId="urn:microsoft.com/office/officeart/2008/layout/VerticalCurvedList"/>
    <dgm:cxn modelId="{64A09D8F-1CB2-405F-A2C6-A1342C486044}" type="presParOf" srcId="{AD4D9232-103F-4CD1-AF75-21802CE7F26F}" destId="{99148D4E-31E7-43EF-9D1B-070EE252E703}" srcOrd="8" destOrd="0" presId="urn:microsoft.com/office/officeart/2008/layout/VerticalCurvedList"/>
    <dgm:cxn modelId="{B86CEE6B-CF53-46BB-9F40-D513D5D10C64}" type="presParOf" srcId="{99148D4E-31E7-43EF-9D1B-070EE252E703}" destId="{E516194B-03BB-45D8-973F-6BA64EA53767}" srcOrd="0" destOrd="0" presId="urn:microsoft.com/office/officeart/2008/layout/VerticalCurvedList"/>
    <dgm:cxn modelId="{A87ADAEC-239E-4004-A6E7-7CD4A8955903}" type="presParOf" srcId="{AD4D9232-103F-4CD1-AF75-21802CE7F26F}" destId="{7BB4CAC5-6990-42A0-83EC-5455014C4938}" srcOrd="9" destOrd="0" presId="urn:microsoft.com/office/officeart/2008/layout/VerticalCurvedList"/>
    <dgm:cxn modelId="{AECFC7DA-9EB8-4359-986A-D60856637736}" type="presParOf" srcId="{AD4D9232-103F-4CD1-AF75-21802CE7F26F}" destId="{67CC05C7-77C8-417B-A4D7-EB78569AEECF}" srcOrd="10" destOrd="0" presId="urn:microsoft.com/office/officeart/2008/layout/VerticalCurvedList"/>
    <dgm:cxn modelId="{BFDA1507-7EFB-4EB7-ADBB-55C2135BAC61}" type="presParOf" srcId="{67CC05C7-77C8-417B-A4D7-EB78569AEECF}" destId="{B0388A3B-6637-4154-92F4-2068567441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4023D-C7DA-4B1A-B02D-39B19097A682}">
      <dsp:nvSpPr>
        <dsp:cNvPr id="0" name=""/>
        <dsp:cNvSpPr/>
      </dsp:nvSpPr>
      <dsp:spPr>
        <a:xfrm>
          <a:off x="-4536488" y="-668834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B677C-D0BD-4CF8-A9E3-F2DB648F24E2}">
      <dsp:nvSpPr>
        <dsp:cNvPr id="0" name=""/>
        <dsp:cNvSpPr/>
      </dsp:nvSpPr>
      <dsp:spPr>
        <a:xfrm>
          <a:off x="384538" y="253918"/>
          <a:ext cx="4744851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Plasma membrane alteration; </a:t>
          </a:r>
          <a:r>
            <a:rPr lang="en-US" sz="1600" kern="1200" dirty="0" err="1" smtClean="0"/>
            <a:t>blebbing</a:t>
          </a:r>
          <a:r>
            <a:rPr lang="en-US" sz="1600" kern="1200" dirty="0" smtClean="0"/>
            <a:t> and blunting. </a:t>
          </a:r>
          <a:endParaRPr lang="en-US" sz="1600" kern="1200" dirty="0"/>
        </a:p>
      </dsp:txBody>
      <dsp:txXfrm>
        <a:off x="384538" y="253918"/>
        <a:ext cx="4744851" cy="508162"/>
      </dsp:txXfrm>
    </dsp:sp>
    <dsp:sp modelId="{A8386429-AD40-400F-9B39-F14B47A1B30A}">
      <dsp:nvSpPr>
        <dsp:cNvPr id="0" name=""/>
        <dsp:cNvSpPr/>
      </dsp:nvSpPr>
      <dsp:spPr>
        <a:xfrm>
          <a:off x="72005" y="216022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F77BB-C8F9-4D81-9DE9-CF16425E27CD}">
      <dsp:nvSpPr>
        <dsp:cNvPr id="0" name=""/>
        <dsp:cNvSpPr/>
      </dsp:nvSpPr>
      <dsp:spPr>
        <a:xfrm>
          <a:off x="748672" y="1015918"/>
          <a:ext cx="4380716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Mitochondrial swelling and amorphous densities.</a:t>
          </a:r>
          <a:endParaRPr lang="en-US" sz="1600" kern="1200" dirty="0"/>
        </a:p>
      </dsp:txBody>
      <dsp:txXfrm>
        <a:off x="748672" y="1015918"/>
        <a:ext cx="4380716" cy="508162"/>
      </dsp:txXfrm>
    </dsp:sp>
    <dsp:sp modelId="{9367EDAB-C725-4F8C-986E-DA75B419B532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2683A-60D9-415F-AE5C-CBA6DFB242A2}">
      <dsp:nvSpPr>
        <dsp:cNvPr id="0" name=""/>
        <dsp:cNvSpPr/>
      </dsp:nvSpPr>
      <dsp:spPr>
        <a:xfrm>
          <a:off x="915619" y="1772745"/>
          <a:ext cx="4268956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Dilation of ER and detachment of ribosomes.</a:t>
          </a:r>
          <a:endParaRPr lang="en-US" sz="1600" kern="1200" dirty="0"/>
        </a:p>
      </dsp:txBody>
      <dsp:txXfrm>
        <a:off x="915619" y="1772745"/>
        <a:ext cx="4268956" cy="508162"/>
      </dsp:txXfrm>
    </dsp:sp>
    <dsp:sp modelId="{FE9529E5-0668-459D-AF60-1315EB97E3D1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0955D-51D9-4C32-95B1-692D6BB8A3AF}">
      <dsp:nvSpPr>
        <dsp:cNvPr id="0" name=""/>
        <dsp:cNvSpPr/>
      </dsp:nvSpPr>
      <dsp:spPr>
        <a:xfrm>
          <a:off x="748672" y="2539918"/>
          <a:ext cx="4380716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Clumping of nuclear chromatin.</a:t>
          </a:r>
          <a:endParaRPr lang="en-US" sz="1600" kern="1200" dirty="0"/>
        </a:p>
      </dsp:txBody>
      <dsp:txXfrm>
        <a:off x="748672" y="2539918"/>
        <a:ext cx="4380716" cy="508162"/>
      </dsp:txXfrm>
    </dsp:sp>
    <dsp:sp modelId="{E516194B-03BB-45D8-973F-6BA64EA53767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4CAC5-6990-42A0-83EC-5455014C4938}">
      <dsp:nvSpPr>
        <dsp:cNvPr id="0" name=""/>
        <dsp:cNvSpPr/>
      </dsp:nvSpPr>
      <dsp:spPr>
        <a:xfrm>
          <a:off x="384538" y="3301918"/>
          <a:ext cx="4744851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Cytoplasmic Myelin figures.</a:t>
          </a:r>
          <a:endParaRPr lang="en-US" sz="1600" kern="1200" dirty="0"/>
        </a:p>
      </dsp:txBody>
      <dsp:txXfrm>
        <a:off x="384538" y="3301918"/>
        <a:ext cx="4744851" cy="508162"/>
      </dsp:txXfrm>
    </dsp:sp>
    <dsp:sp modelId="{B0388A3B-6637-4154-92F4-2068567441A8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15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08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dirty="0" smtClean="0"/>
              <a:t>https://www.researchgate.net/publication/327962613_Rhabdomyolysis_and_Acute_Poisoning_a_Brief_Report/figures?lo=1</a:t>
            </a:r>
          </a:p>
          <a:p>
            <a:pPr marL="1397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98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58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41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52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234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11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DFB3-D7CD-4479-8F52-3712782AC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1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5071C-B308-4371-93B3-7A2281C8F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2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1281584" y="195486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Cell Injury and Necrosis -1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667" r="7791" b="7222"/>
          <a:stretch/>
        </p:blipFill>
        <p:spPr>
          <a:xfrm>
            <a:off x="1187624" y="2211710"/>
            <a:ext cx="2556000" cy="262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429994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Ghadeer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Hayel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Immunologic Reactions 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 Autoimmune reactions</a:t>
            </a:r>
            <a:endParaRPr lang="en-US" sz="2400" dirty="0"/>
          </a:p>
          <a:p>
            <a:pPr marL="38100" indent="0">
              <a:buNone/>
            </a:pPr>
            <a:r>
              <a:rPr lang="en-US" sz="2400" dirty="0" smtClean="0"/>
              <a:t>+ Allergic reactions: </a:t>
            </a:r>
            <a:r>
              <a:rPr lang="en-US" sz="2000" dirty="0" smtClean="0"/>
              <a:t>innocuous environmental substances.</a:t>
            </a:r>
          </a:p>
          <a:p>
            <a:pPr marL="38100" indent="0">
              <a:buNone/>
            </a:pPr>
            <a:r>
              <a:rPr lang="en-US" sz="2400" dirty="0" smtClean="0"/>
              <a:t>+excessive response to microbes</a:t>
            </a:r>
            <a:br>
              <a:rPr lang="en-US" sz="2400" dirty="0" smtClean="0"/>
            </a:b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.. I</a:t>
            </a:r>
            <a:r>
              <a:rPr lang="en-US" sz="2000" dirty="0" smtClean="0"/>
              <a:t>nflammatory reaction that </a:t>
            </a:r>
            <a:r>
              <a:rPr lang="en-US" sz="2000" dirty="0"/>
              <a:t>damage cells and tissue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14" y="987574"/>
            <a:ext cx="320824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 smtClean="0"/>
              <a:t>Genetic abnormalities </a:t>
            </a:r>
            <a:endParaRPr lang="en-US" dirty="0"/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3744416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7494"/>
            <a:ext cx="38214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627534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Nutritional Imbalances 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 Protein-calorie insufficiency: </a:t>
            </a:r>
            <a:r>
              <a:rPr lang="en-US" sz="2000" dirty="0" smtClean="0"/>
              <a:t>countries in </a:t>
            </a:r>
            <a:r>
              <a:rPr lang="en-US" sz="2000" dirty="0"/>
              <a:t>Poverty </a:t>
            </a:r>
            <a:endParaRPr lang="en-US" sz="2000" dirty="0" smtClean="0"/>
          </a:p>
          <a:p>
            <a:pPr marL="38100" indent="0">
              <a:buNone/>
            </a:pPr>
            <a:r>
              <a:rPr lang="en-US" sz="2400" dirty="0"/>
              <a:t>+ </a:t>
            </a:r>
            <a:r>
              <a:rPr lang="en-US" sz="2400" dirty="0" smtClean="0"/>
              <a:t>Specific </a:t>
            </a:r>
            <a:r>
              <a:rPr lang="en-US" sz="2400" dirty="0"/>
              <a:t>vitamin </a:t>
            </a:r>
            <a:r>
              <a:rPr lang="en-US" sz="2400" dirty="0" smtClean="0"/>
              <a:t>deficiencies</a:t>
            </a:r>
          </a:p>
          <a:p>
            <a:pPr marL="38100" indent="0">
              <a:buNone/>
            </a:pPr>
            <a:r>
              <a:rPr lang="en-US" sz="2400" dirty="0" smtClean="0"/>
              <a:t>+ </a:t>
            </a:r>
            <a:r>
              <a:rPr lang="en-US" sz="2400" dirty="0"/>
              <a:t>Excessive </a:t>
            </a:r>
            <a:r>
              <a:rPr lang="en-US" sz="2400" dirty="0" smtClean="0"/>
              <a:t>dietary intake </a:t>
            </a:r>
            <a:r>
              <a:rPr lang="en-US" sz="2400" dirty="0"/>
              <a:t>may </a:t>
            </a:r>
            <a:r>
              <a:rPr lang="en-US" sz="2400" dirty="0" smtClean="0"/>
              <a:t>result </a:t>
            </a:r>
            <a:r>
              <a:rPr lang="en-US" sz="2400" dirty="0"/>
              <a:t>in </a:t>
            </a:r>
            <a:r>
              <a:rPr lang="en-US" sz="2400" dirty="0" smtClean="0"/>
              <a:t>obesity; </a:t>
            </a:r>
            <a:r>
              <a:rPr lang="en-US" sz="2000" dirty="0" smtClean="0"/>
              <a:t>DM-2 atherosclerosis (MI , stroke)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5486"/>
            <a:ext cx="3590280" cy="2631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9782"/>
            <a:ext cx="3446264" cy="19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627534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Physical Agents </a:t>
            </a:r>
          </a:p>
          <a:p>
            <a:pPr marL="3810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753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99556"/>
            <a:ext cx="2381250" cy="192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4" y="3147814"/>
            <a:ext cx="4430266" cy="1756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75606"/>
            <a:ext cx="230425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43608" y="653542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 smtClean="0"/>
              <a:t> Aging</a:t>
            </a:r>
            <a:endParaRPr lang="en-US" dirty="0"/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i="0" dirty="0" smtClean="0"/>
              <a:t> + diminished ability </a:t>
            </a:r>
            <a:r>
              <a:rPr lang="en-US" sz="2400" i="0" dirty="0"/>
              <a:t>of cells to respond to </a:t>
            </a:r>
            <a:r>
              <a:rPr lang="en-US" sz="2400" i="0" dirty="0" smtClean="0"/>
              <a:t>stress eventually</a:t>
            </a:r>
            <a:r>
              <a:rPr lang="en-US" sz="2400" i="0" dirty="0"/>
              <a:t>, </a:t>
            </a:r>
            <a:r>
              <a:rPr lang="en-US" sz="2400" i="0" dirty="0" smtClean="0"/>
              <a:t>the death </a:t>
            </a:r>
            <a:r>
              <a:rPr lang="en-US" sz="2400" i="0" dirty="0"/>
              <a:t>of cells and of the organism.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9742"/>
            <a:ext cx="3768372" cy="24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EVENTS IN CELL INJURY AND CELL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DEATH..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7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5256584" cy="509587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436096" y="1306590"/>
            <a:ext cx="2448272" cy="1404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 injury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54" y="850253"/>
            <a:ext cx="6761100" cy="857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main morphological abnormalities in reversible cell injury;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Cellular Swelling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7653"/>
            <a:ext cx="6635080" cy="2886969"/>
          </a:xfrm>
        </p:spPr>
        <p:txBody>
          <a:bodyPr/>
          <a:lstStyle/>
          <a:p>
            <a:r>
              <a:rPr lang="en-US" sz="1800" dirty="0"/>
              <a:t>Results from failure of the sodium potassium pump due to </a:t>
            </a:r>
            <a:r>
              <a:rPr lang="en-US" sz="1800" dirty="0" smtClean="0"/>
              <a:t>ATP depletion</a:t>
            </a:r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/>
              <a:t>It is reversible</a:t>
            </a:r>
          </a:p>
          <a:p>
            <a:r>
              <a:rPr lang="en-US" sz="1800" dirty="0" smtClean="0"/>
              <a:t>Gross &gt; microscope</a:t>
            </a:r>
          </a:p>
          <a:p>
            <a:r>
              <a:rPr lang="en-US" sz="1800" dirty="0" smtClean="0"/>
              <a:t>Gross: pallor,  turgor,   weight.</a:t>
            </a:r>
          </a:p>
          <a:p>
            <a:r>
              <a:rPr lang="en-US" sz="1800" dirty="0" smtClean="0"/>
              <a:t>Microscopy: small </a:t>
            </a:r>
            <a:r>
              <a:rPr lang="en-US" sz="1800" dirty="0"/>
              <a:t>clear vacuoles within the cytoplasm </a:t>
            </a:r>
            <a:r>
              <a:rPr lang="en-US" sz="1800" dirty="0" smtClean="0"/>
              <a:t>(</a:t>
            </a:r>
            <a:r>
              <a:rPr lang="en-US" sz="1800" dirty="0" err="1" smtClean="0"/>
              <a:t>hydropic</a:t>
            </a:r>
            <a:r>
              <a:rPr lang="en-US" sz="1800" dirty="0" smtClean="0"/>
              <a:t> </a:t>
            </a:r>
            <a:r>
              <a:rPr lang="en-US" sz="1800" dirty="0"/>
              <a:t>change or </a:t>
            </a:r>
            <a:r>
              <a:rPr lang="en-US" sz="1800" dirty="0" smtClean="0"/>
              <a:t>vacuolar degeneration)</a:t>
            </a:r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/>
              <a:t>The organelles within the cells are also swollen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71C-B308-4371-93B3-7A2281C8F3A3}" type="slidenum">
              <a:rPr lang="en-US" altLang="en-US" smtClean="0"/>
              <a:pPr/>
              <a:t>17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67744" y="318315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68554" y="318315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upload.wikimedia.org/wikipedia/commons/c/c7/Sodium-Potassium_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7540"/>
            <a:ext cx="2490816" cy="280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3888432" cy="329183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9" t="41176" r="34490" b="-41176"/>
          <a:stretch/>
        </p:blipFill>
        <p:spPr bwMode="auto">
          <a:xfrm>
            <a:off x="2843807" y="1131590"/>
            <a:ext cx="5885859" cy="502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9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7574"/>
            <a:ext cx="6761100" cy="857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main morphological abnormalities in reversible cell injury;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Fatty change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23678"/>
            <a:ext cx="6995120" cy="2886969"/>
          </a:xfrm>
        </p:spPr>
        <p:txBody>
          <a:bodyPr/>
          <a:lstStyle/>
          <a:p>
            <a:r>
              <a:rPr lang="en-US" sz="1800" dirty="0"/>
              <a:t>Occurs mainly in hypoxic injury and in toxic and metabolic injury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Microscopy</a:t>
            </a:r>
            <a:r>
              <a:rPr lang="en-US" sz="1800" dirty="0"/>
              <a:t>: lipid </a:t>
            </a:r>
            <a:r>
              <a:rPr lang="en-US" sz="1800" dirty="0" smtClean="0"/>
              <a:t>(triglyceride) vacuoles </a:t>
            </a:r>
            <a:r>
              <a:rPr lang="en-US" sz="1800" dirty="0"/>
              <a:t>in the cytoplasm</a:t>
            </a:r>
          </a:p>
          <a:p>
            <a:r>
              <a:rPr lang="en-US" sz="1800" dirty="0" smtClean="0"/>
              <a:t>Seen </a:t>
            </a:r>
            <a:r>
              <a:rPr lang="en-US" sz="1800" dirty="0"/>
              <a:t>mainly in </a:t>
            </a:r>
            <a:r>
              <a:rPr lang="en-US" sz="1800" dirty="0" smtClean="0"/>
              <a:t>organs that involved in </a:t>
            </a:r>
            <a:r>
              <a:rPr lang="en-US" sz="1800" dirty="0"/>
              <a:t>fat metabolism like</a:t>
            </a:r>
          </a:p>
          <a:p>
            <a:r>
              <a:rPr lang="en-US" sz="1800" dirty="0" smtClean="0"/>
              <a:t>Hepatocytes (LIVER)  </a:t>
            </a:r>
            <a:r>
              <a:rPr lang="en-US" sz="1800" dirty="0"/>
              <a:t>and myocardial </a:t>
            </a:r>
            <a:r>
              <a:rPr lang="en-US" sz="1800" dirty="0" smtClean="0"/>
              <a:t>cells (HEART)</a:t>
            </a:r>
            <a:endParaRPr lang="en-US" sz="1800" dirty="0"/>
          </a:p>
          <a:p>
            <a:r>
              <a:rPr lang="en-US" sz="1800" dirty="0" smtClean="0"/>
              <a:t>It </a:t>
            </a:r>
            <a:r>
              <a:rPr lang="en-US" sz="1800" dirty="0"/>
              <a:t>is reversible.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71C-B308-4371-93B3-7A2281C8F3A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3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3050"/>
            <a:ext cx="5396700" cy="680508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evolution of disease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7574"/>
            <a:ext cx="5328592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78720"/>
            <a:ext cx="3534915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4104456" cy="3999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9502"/>
            <a:ext cx="3462907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3391600"/>
              </p:ext>
            </p:extLst>
          </p:nvPr>
        </p:nvGraphicFramePr>
        <p:xfrm>
          <a:off x="179512" y="347054"/>
          <a:ext cx="51845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 rot="5210177">
            <a:off x="3953485" y="1835270"/>
            <a:ext cx="42768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ULTRA-STRUCTURE</a:t>
            </a:r>
            <a:endParaRPr lang="en-U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5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6352"/>
            <a:ext cx="5328592" cy="509587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436096" y="3147814"/>
            <a:ext cx="2448272" cy="1404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Irreversible injury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4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5396700" cy="1159800"/>
          </a:xfrm>
        </p:spPr>
        <p:txBody>
          <a:bodyPr/>
          <a:lstStyle/>
          <a:p>
            <a:r>
              <a:rPr lang="en-US" altLang="en-US" sz="4000" b="1" dirty="0" smtClean="0"/>
              <a:t>IRREVERSIBLE Cell injury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91630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+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if the stress is severe, persistent, or rapid </a:t>
            </a: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in onset.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+ injured cells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pass a nebulous “point of no return” and undergo </a:t>
            </a: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cell death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3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11510"/>
            <a:ext cx="6761100" cy="68120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Irreversible injury:  </a:t>
            </a:r>
            <a:r>
              <a:rPr lang="en-US" dirty="0" smtClean="0"/>
              <a:t>three phenomena</a:t>
            </a:r>
            <a:endParaRPr lang="en-US" alt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059582"/>
            <a:ext cx="7543800" cy="36576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/>
              <a:t>Although there are </a:t>
            </a:r>
            <a:r>
              <a:rPr lang="en-US" sz="2000" dirty="0" smtClean="0"/>
              <a:t>no definitive </a:t>
            </a:r>
            <a:r>
              <a:rPr lang="en-US" sz="2000" dirty="0"/>
              <a:t>morphologic or biochemical correlates of </a:t>
            </a:r>
            <a:r>
              <a:rPr lang="en-US" sz="2000" dirty="0" smtClean="0"/>
              <a:t>irreversibility, it </a:t>
            </a:r>
            <a:r>
              <a:rPr lang="en-US" sz="2000" dirty="0"/>
              <a:t>is consistently characterized by three phenomena: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inability to restore mitochondrial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resolution 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injury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structure and functions of the plasma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 and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intracellular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DNA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chromatin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integrity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4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may</a:t>
            </a:r>
          </a:p>
          <a:p>
            <a:pPr marL="38100" indent="0">
              <a:buNone/>
            </a:pP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long before cell death occurs, and that the 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morphologic changes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cell injury (or death) lag far 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loss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function and viability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1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10"/>
            <a:ext cx="6733232" cy="412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Myocardial Infarction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1-2 minutes: non-contractile myocardial cells.</a:t>
            </a:r>
          </a:p>
          <a:p>
            <a:pPr eaLnBrk="1" hangingPunct="1"/>
            <a:r>
              <a:rPr lang="en-US" altLang="en-US" b="1" dirty="0" smtClean="0"/>
              <a:t>Death:  20-30 minutes.</a:t>
            </a:r>
          </a:p>
          <a:p>
            <a:pPr eaLnBrk="1" hangingPunct="1"/>
            <a:r>
              <a:rPr lang="en-US" altLang="en-US" b="1" dirty="0" smtClean="0"/>
              <a:t>Morphology EM: 2-3 hours </a:t>
            </a:r>
          </a:p>
          <a:p>
            <a:pPr eaLnBrk="1" hangingPunct="1"/>
            <a:r>
              <a:rPr lang="en-US" altLang="en-US" b="1" dirty="0" smtClean="0"/>
              <a:t>Morphology LM: 6-12 hours </a:t>
            </a:r>
          </a:p>
          <a:p>
            <a:pPr eaLnBrk="1" hangingPunct="1"/>
            <a:r>
              <a:rPr lang="en-US" altLang="en-US" b="1" dirty="0" smtClean="0"/>
              <a:t>Morphology Gross: 12-24 hours</a:t>
            </a:r>
          </a:p>
        </p:txBody>
      </p:sp>
    </p:spTree>
    <p:extLst>
      <p:ext uri="{BB962C8B-B14F-4D97-AF65-F5344CB8AC3E}">
        <p14:creationId xmlns:p14="http://schemas.microsoft.com/office/powerpoint/2010/main" val="26796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24"/>
          <p:cNvSpPr txBox="1">
            <a:spLocks noGrp="1"/>
          </p:cNvSpPr>
          <p:nvPr>
            <p:ph type="title"/>
          </p:nvPr>
        </p:nvSpPr>
        <p:spPr>
          <a:xfrm>
            <a:off x="107504" y="483518"/>
            <a:ext cx="7371896" cy="1440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cells are injured they die by different mechanisms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depending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nature and severity of the insult.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29" name="Google Shape;3929;p24"/>
          <p:cNvSpPr/>
          <p:nvPr/>
        </p:nvSpPr>
        <p:spPr>
          <a:xfrm>
            <a:off x="2657064" y="20371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necroptosis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834939" y="20371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D3E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Necrosis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1" name="Google Shape;3931;p24"/>
          <p:cNvSpPr/>
          <p:nvPr/>
        </p:nvSpPr>
        <p:spPr>
          <a:xfrm>
            <a:off x="4479189" y="20371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0B87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Apoptosis 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80BFB7"/>
                </a:solidFill>
              </a:rPr>
              <a:t>THANKS!</a:t>
            </a:r>
            <a:endParaRPr sz="6000" dirty="0">
              <a:solidFill>
                <a:srgbClr val="80BFB7"/>
              </a:solidFill>
            </a:endParaRPr>
          </a:p>
        </p:txBody>
      </p:sp>
      <p:sp>
        <p:nvSpPr>
          <p:cNvPr id="4039" name="Google Shape;4039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 dirty="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1" name="Google Shape;4041;p3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760" y="31988"/>
            <a:ext cx="6761100" cy="857400"/>
          </a:xfrm>
        </p:spPr>
        <p:txBody>
          <a:bodyPr/>
          <a:lstStyle/>
          <a:p>
            <a:r>
              <a:rPr lang="en-US" dirty="0" smtClean="0"/>
              <a:t>Normal cell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3" y="753235"/>
            <a:ext cx="6535834" cy="39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55526"/>
            <a:ext cx="5396700" cy="1159800"/>
          </a:xfrm>
        </p:spPr>
        <p:txBody>
          <a:bodyPr/>
          <a:lstStyle/>
          <a:p>
            <a:r>
              <a:rPr lang="en-US" dirty="0" smtClean="0"/>
              <a:t>Homeostasis..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7613"/>
            <a:ext cx="3253394" cy="3283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738196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A relatively constant(stable)  internal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environment.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The intracellular milieu is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normally tightly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regulated.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in order for the cell to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function properly.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Such as; Body Temperature, sugar level 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9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9502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6761100" cy="857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cell injury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1059582"/>
            <a:ext cx="6761100" cy="2980500"/>
          </a:xfrm>
        </p:spPr>
        <p:txBody>
          <a:bodyPr/>
          <a:lstStyle/>
          <a:p>
            <a:r>
              <a:rPr lang="en-US" dirty="0"/>
              <a:t>Oxygen Deprivation (Hypoxia </a:t>
            </a:r>
            <a:r>
              <a:rPr lang="en-US" dirty="0" err="1"/>
              <a:t>Vs</a:t>
            </a:r>
            <a:r>
              <a:rPr lang="en-US" dirty="0"/>
              <a:t> ischemia) </a:t>
            </a:r>
            <a:endParaRPr lang="en-US" dirty="0" smtClean="0"/>
          </a:p>
          <a:p>
            <a:r>
              <a:rPr lang="en-US" dirty="0" smtClean="0"/>
              <a:t> Toxins</a:t>
            </a:r>
          </a:p>
          <a:p>
            <a:r>
              <a:rPr lang="en-US" dirty="0" smtClean="0"/>
              <a:t> </a:t>
            </a:r>
            <a:r>
              <a:rPr lang="en-US" dirty="0"/>
              <a:t>Infectious Agents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Immunologic Reactions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Genetic </a:t>
            </a:r>
            <a:r>
              <a:rPr lang="en-US" dirty="0" smtClean="0"/>
              <a:t>Abnormalities</a:t>
            </a:r>
          </a:p>
          <a:p>
            <a:r>
              <a:rPr lang="en-US" dirty="0" smtClean="0"/>
              <a:t> </a:t>
            </a:r>
            <a:r>
              <a:rPr lang="en-US" dirty="0"/>
              <a:t>Nutritional Imbalances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Physical Agents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Aging</a:t>
            </a: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ischemia..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 most common causes of injury.</a:t>
            </a:r>
            <a:endParaRPr lang="en-US" sz="2400" dirty="0"/>
          </a:p>
          <a:p>
            <a:pPr marL="38100" indent="0">
              <a:buNone/>
            </a:pPr>
            <a:r>
              <a:rPr lang="en-US" sz="2400" dirty="0" smtClean="0"/>
              <a:t>+Hypoxia: Oxygen deficiency:</a:t>
            </a:r>
          </a:p>
          <a:p>
            <a:pPr marL="38100" indent="0">
              <a:buNone/>
            </a:pPr>
            <a:r>
              <a:rPr lang="en-US" sz="2400" dirty="0"/>
              <a:t> </a:t>
            </a:r>
            <a:r>
              <a:rPr lang="en-US" sz="2000" u="sng" dirty="0" smtClean="0"/>
              <a:t>Ischemia</a:t>
            </a:r>
            <a:r>
              <a:rPr lang="en-US" sz="2000" dirty="0" smtClean="0"/>
              <a:t>, anemia, lung disease, </a:t>
            </a:r>
            <a:r>
              <a:rPr lang="en-US" sz="2000" dirty="0" smtClean="0"/>
              <a:t>CO poisoning.</a:t>
            </a:r>
            <a:endParaRPr lang="en-US" sz="2000" dirty="0" smtClean="0"/>
          </a:p>
          <a:p>
            <a:pPr marL="38100" indent="0">
              <a:buNone/>
            </a:pPr>
            <a:r>
              <a:rPr lang="en-US" sz="2400" dirty="0" smtClean="0"/>
              <a:t>+Ischemia: reduce blood supply:</a:t>
            </a:r>
          </a:p>
          <a:p>
            <a:pPr marL="38100" indent="0">
              <a:buNone/>
            </a:pPr>
            <a:r>
              <a:rPr lang="en-US" sz="2400" dirty="0" smtClean="0"/>
              <a:t>\</a:t>
            </a:r>
            <a:r>
              <a:rPr lang="en-US" sz="2000" dirty="0" smtClean="0"/>
              <a:t>arterial obstruction</a:t>
            </a: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66" y="1203598"/>
            <a:ext cx="2900262" cy="30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1520" y="652548"/>
            <a:ext cx="4320480" cy="4223900"/>
          </a:xfrm>
        </p:spPr>
        <p:txBody>
          <a:bodyPr/>
          <a:lstStyle/>
          <a:p>
            <a:pPr marL="3810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Toxins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+air pollutant, CO, asbestos, cigarette smoke, ethanol &amp; insecticides.\</a:t>
            </a:r>
          </a:p>
          <a:p>
            <a:pPr marL="38100" indent="0">
              <a:buNone/>
            </a:pPr>
            <a:r>
              <a:rPr lang="en-US" sz="2400" dirty="0" smtClean="0"/>
              <a:t>+ drugs: </a:t>
            </a:r>
            <a:r>
              <a:rPr lang="en-US" sz="2000" dirty="0" smtClean="0"/>
              <a:t>susceptible patients, excessively and inappropriately. </a:t>
            </a:r>
          </a:p>
          <a:p>
            <a:pPr marL="38100" indent="0">
              <a:buNone/>
            </a:pPr>
            <a:r>
              <a:rPr lang="en-US" sz="2400" dirty="0" smtClean="0"/>
              <a:t> +Innocuous substances: </a:t>
            </a:r>
            <a:r>
              <a:rPr lang="en-US" sz="2000" dirty="0" smtClean="0"/>
              <a:t>Water, salt, glucose, and oxygen.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75606"/>
            <a:ext cx="2505075" cy="1828800"/>
          </a:xfrm>
          <a:prstGeom prst="rect">
            <a:avLst/>
          </a:prstGeom>
        </p:spPr>
      </p:pic>
      <p:pic>
        <p:nvPicPr>
          <p:cNvPr id="1028" name="Picture 4" descr="Causes of poisoning in the studied patients | Download Tab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0"/>
          <a:stretch/>
        </p:blipFill>
        <p:spPr bwMode="auto">
          <a:xfrm>
            <a:off x="4427984" y="3006568"/>
            <a:ext cx="4464559" cy="19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1510"/>
            <a:ext cx="2209428" cy="1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Infectious Agents 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51" y="1430850"/>
            <a:ext cx="2247900" cy="2028825"/>
          </a:xfrm>
          <a:prstGeom prst="rect">
            <a:avLst/>
          </a:prstGeom>
        </p:spPr>
      </p:pic>
      <p:pic>
        <p:nvPicPr>
          <p:cNvPr id="2050" name="Picture 2" descr="https://www.researchgate.net/profile/Ranjita_Shegokar/publication/257808557/figure/fig2/AS:670708879343625@1536920866373/Classification-of-infectious-diseases-based-on-their-causative-agents-The-common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1" y="1430850"/>
            <a:ext cx="6096000" cy="32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12625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0" ma:contentTypeDescription="Create a new document." ma:contentTypeScope="" ma:versionID="2a439c9b546f31d0f412f74c38844b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EE34A3-6432-4E4F-AAA9-DE873BC549DD}"/>
</file>

<file path=customXml/itemProps2.xml><?xml version="1.0" encoding="utf-8"?>
<ds:datastoreItem xmlns:ds="http://schemas.openxmlformats.org/officeDocument/2006/customXml" ds:itemID="{AC5E180A-9F8C-4380-9E03-2BF80EAD3043}"/>
</file>

<file path=customXml/itemProps3.xml><?xml version="1.0" encoding="utf-8"?>
<ds:datastoreItem xmlns:ds="http://schemas.openxmlformats.org/officeDocument/2006/customXml" ds:itemID="{0AC466B5-1516-41EA-A52C-69BB1B4BBBFB}"/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593</Words>
  <Application>Microsoft Office PowerPoint</Application>
  <PresentationFormat>On-screen Show (16:9)</PresentationFormat>
  <Paragraphs>116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Titillium Web Light</vt:lpstr>
      <vt:lpstr>Arial</vt:lpstr>
      <vt:lpstr>Dosis Light</vt:lpstr>
      <vt:lpstr>Dosis</vt:lpstr>
      <vt:lpstr>Mowbray template</vt:lpstr>
      <vt:lpstr>Cell Injury and Necrosis -1</vt:lpstr>
      <vt:lpstr>The evolution of disease</vt:lpstr>
      <vt:lpstr>Normal cell</vt:lpstr>
      <vt:lpstr>Homeostasis..</vt:lpstr>
      <vt:lpstr>PowerPoint Presentation</vt:lpstr>
      <vt:lpstr>Causes of cell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 OF EVENTS IN CELL INJURY AND CELL DEATH..</vt:lpstr>
      <vt:lpstr>PowerPoint Presentation</vt:lpstr>
      <vt:lpstr>Two main morphological abnormalities in reversible cell injury; 1. Cellular Swelling </vt:lpstr>
      <vt:lpstr>PowerPoint Presentation</vt:lpstr>
      <vt:lpstr>Two main morphological abnormalities in reversible cell injury; 2. Fatty change</vt:lpstr>
      <vt:lpstr>PowerPoint Presentation</vt:lpstr>
      <vt:lpstr>PowerPoint Presentation</vt:lpstr>
      <vt:lpstr>PowerPoint Presentation</vt:lpstr>
      <vt:lpstr>IRREVERSIBLE Cell injury</vt:lpstr>
      <vt:lpstr>Irreversible injury:  three phenomena</vt:lpstr>
      <vt:lpstr>PowerPoint Presentation</vt:lpstr>
      <vt:lpstr>PowerPoint Presentation</vt:lpstr>
      <vt:lpstr>Myocardial Infarction</vt:lpstr>
      <vt:lpstr>When cells are injured they die by different mechanisms, depending on the nature and severity of the insult.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>mohammed hayel</dc:creator>
  <cp:lastModifiedBy>israa rawashdeh</cp:lastModifiedBy>
  <cp:revision>65</cp:revision>
  <dcterms:modified xsi:type="dcterms:W3CDTF">2020-10-13T19:15:09Z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